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7"/>
  </p:notesMasterIdLst>
  <p:sldIdLst>
    <p:sldId id="417" r:id="rId3"/>
    <p:sldId id="256" r:id="rId4"/>
    <p:sldId id="419" r:id="rId5"/>
    <p:sldId id="268" r:id="rId6"/>
    <p:sldId id="342" r:id="rId7"/>
    <p:sldId id="319" r:id="rId8"/>
    <p:sldId id="292" r:id="rId9"/>
    <p:sldId id="293" r:id="rId10"/>
    <p:sldId id="261" r:id="rId11"/>
    <p:sldId id="297" r:id="rId12"/>
    <p:sldId id="298" r:id="rId13"/>
    <p:sldId id="300" r:id="rId14"/>
    <p:sldId id="301" r:id="rId15"/>
    <p:sldId id="302" r:id="rId16"/>
    <p:sldId id="304" r:id="rId17"/>
    <p:sldId id="305" r:id="rId18"/>
    <p:sldId id="306" r:id="rId19"/>
    <p:sldId id="307" r:id="rId20"/>
    <p:sldId id="308" r:id="rId21"/>
    <p:sldId id="309" r:id="rId22"/>
    <p:sldId id="310" r:id="rId23"/>
    <p:sldId id="431" r:id="rId24"/>
    <p:sldId id="432" r:id="rId25"/>
    <p:sldId id="311" r:id="rId26"/>
    <p:sldId id="313" r:id="rId27"/>
    <p:sldId id="314" r:id="rId28"/>
    <p:sldId id="316" r:id="rId29"/>
    <p:sldId id="317" r:id="rId30"/>
    <p:sldId id="412" r:id="rId31"/>
    <p:sldId id="265" r:id="rId32"/>
    <p:sldId id="260" r:id="rId33"/>
    <p:sldId id="295" r:id="rId34"/>
    <p:sldId id="416" r:id="rId35"/>
    <p:sldId id="424" r:id="rId36"/>
    <p:sldId id="425" r:id="rId37"/>
    <p:sldId id="414" r:id="rId38"/>
    <p:sldId id="266" r:id="rId39"/>
    <p:sldId id="269" r:id="rId40"/>
    <p:sldId id="426" r:id="rId41"/>
    <p:sldId id="427" r:id="rId42"/>
    <p:sldId id="428" r:id="rId43"/>
    <p:sldId id="278" r:id="rId44"/>
    <p:sldId id="285" r:id="rId45"/>
    <p:sldId id="286" r:id="rId46"/>
    <p:sldId id="277" r:id="rId47"/>
    <p:sldId id="287" r:id="rId48"/>
    <p:sldId id="288" r:id="rId49"/>
    <p:sldId id="429" r:id="rId50"/>
    <p:sldId id="276" r:id="rId51"/>
    <p:sldId id="275" r:id="rId52"/>
    <p:sldId id="430" r:id="rId53"/>
    <p:sldId id="318" r:id="rId54"/>
    <p:sldId id="422" r:id="rId55"/>
    <p:sldId id="42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Joukovsky" initials="JJ" lastIdx="11" clrIdx="0">
    <p:extLst>
      <p:ext uri="{19B8F6BF-5375-455C-9EA6-DF929625EA0E}">
        <p15:presenceInfo xmlns:p15="http://schemas.microsoft.com/office/powerpoint/2012/main" userId="Jane Joukov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D6EA"/>
    <a:srgbClr val="E9EBF5"/>
    <a:srgbClr val="E7E7E7"/>
    <a:srgbClr val="CBCBC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5" autoAdjust="0"/>
    <p:restoredTop sz="95578" autoAdjust="0"/>
  </p:normalViewPr>
  <p:slideViewPr>
    <p:cSldViewPr snapToGrid="0" snapToObjects="1">
      <p:cViewPr varScale="1">
        <p:scale>
          <a:sx n="104" d="100"/>
          <a:sy n="104" d="100"/>
        </p:scale>
        <p:origin x="1236" y="108"/>
      </p:cViewPr>
      <p:guideLst>
        <p:guide orient="horz" pos="2136"/>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94" d="100"/>
          <a:sy n="94" d="100"/>
        </p:scale>
        <p:origin x="360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39309772421358E-2"/>
          <c:y val="4.7419598930275711E-2"/>
          <c:w val="0.9415606902275786"/>
          <c:h val="0.61310786750319379"/>
        </c:manualLayout>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Erosions </c:v>
                </c:pt>
                <c:pt idx="1">
                  <c:v>Number of deformed joints (score)</c:v>
                </c:pt>
                <c:pt idx="2">
                  <c:v>Sacroiliitis</c:v>
                </c:pt>
                <c:pt idx="3">
                  <c:v>Arthritis mutilans</c:v>
                </c:pt>
                <c:pt idx="4">
                  <c:v>Functional disability
(HAQ score)</c:v>
                </c:pt>
                <c:pt idx="5">
                  <c:v>DMARD/anti-TNF 
free</c:v>
                </c:pt>
              </c:strCache>
            </c:strRef>
          </c:cat>
          <c:val>
            <c:numRef>
              <c:f>Sheet1!$B$2:$B$7</c:f>
              <c:numCache>
                <c:formatCode>General</c:formatCode>
                <c:ptCount val="6"/>
                <c:pt idx="0">
                  <c:v>4.58</c:v>
                </c:pt>
                <c:pt idx="1">
                  <c:v>1.06</c:v>
                </c:pt>
                <c:pt idx="2">
                  <c:v>2.2799999999999998</c:v>
                </c:pt>
                <c:pt idx="3">
                  <c:v>10.6</c:v>
                </c:pt>
                <c:pt idx="4">
                  <c:v>2.17</c:v>
                </c:pt>
                <c:pt idx="5">
                  <c:v>0.42</c:v>
                </c:pt>
              </c:numCache>
            </c:numRef>
          </c:val>
          <c:extLst>
            <c:ext xmlns:c16="http://schemas.microsoft.com/office/drawing/2014/chart" uri="{C3380CC4-5D6E-409C-BE32-E72D297353CC}">
              <c16:uniqueId val="{00000000-1AF9-9848-9FE1-370D8B1A8DC3}"/>
            </c:ext>
          </c:extLst>
        </c:ser>
        <c:dLbls>
          <c:showLegendKey val="0"/>
          <c:showVal val="0"/>
          <c:showCatName val="0"/>
          <c:showSerName val="0"/>
          <c:showPercent val="0"/>
          <c:showBubbleSize val="0"/>
        </c:dLbls>
        <c:gapWidth val="150"/>
        <c:axId val="456742400"/>
        <c:axId val="420074560"/>
      </c:barChart>
      <c:catAx>
        <c:axId val="456742400"/>
        <c:scaling>
          <c:orientation val="minMax"/>
        </c:scaling>
        <c:delete val="0"/>
        <c:axPos val="b"/>
        <c:numFmt formatCode="General" sourceLinked="0"/>
        <c:majorTickMark val="out"/>
        <c:minorTickMark val="none"/>
        <c:tickLblPos val="nextTo"/>
        <c:txPr>
          <a:bodyPr/>
          <a:lstStyle/>
          <a:p>
            <a:pPr>
              <a:defRPr sz="1100" b="1">
                <a:latin typeface="Calibri" panose="020F0502020204030204" pitchFamily="34" charset="0"/>
                <a:cs typeface="Calibri" panose="020F0502020204030204" pitchFamily="34" charset="0"/>
              </a:defRPr>
            </a:pPr>
            <a:endParaRPr lang="en-US"/>
          </a:p>
        </c:txPr>
        <c:crossAx val="420074560"/>
        <c:crosses val="autoZero"/>
        <c:auto val="1"/>
        <c:lblAlgn val="ctr"/>
        <c:lblOffset val="100"/>
        <c:noMultiLvlLbl val="0"/>
      </c:catAx>
      <c:valAx>
        <c:axId val="420074560"/>
        <c:scaling>
          <c:orientation val="minMax"/>
          <c:max val="11"/>
        </c:scaling>
        <c:delete val="0"/>
        <c:axPos val="l"/>
        <c:majorGridlines>
          <c:spPr>
            <a:ln>
              <a:noFill/>
            </a:ln>
          </c:spPr>
        </c:majorGridlines>
        <c:numFmt formatCode="General" sourceLinked="1"/>
        <c:majorTickMark val="out"/>
        <c:minorTickMark val="none"/>
        <c:tickLblPos val="nextTo"/>
        <c:txPr>
          <a:bodyPr/>
          <a:lstStyle/>
          <a:p>
            <a:pPr>
              <a:defRPr sz="1400" b="1">
                <a:latin typeface="Calibri" panose="020F0502020204030204" pitchFamily="34" charset="0"/>
                <a:cs typeface="Calibri" panose="020F0502020204030204" pitchFamily="34" charset="0"/>
              </a:defRPr>
            </a:pPr>
            <a:endParaRPr lang="en-US"/>
          </a:p>
        </c:txPr>
        <c:crossAx val="45674240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26945498278313"/>
          <c:y val="0.25522344038058398"/>
          <c:w val="0.780332689114277"/>
          <c:h val="0.59882401762103343"/>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spPr>
              <a:noFill/>
              <a:ln>
                <a:noFill/>
              </a:ln>
              <a:effectLst/>
            </c:spPr>
            <c:txPr>
              <a:bodyPr/>
              <a:lstStyle/>
              <a:p>
                <a:pPr>
                  <a:defRPr sz="14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Sheet1!$B$2:$B$4</c:f>
              <c:numCache>
                <c:formatCode>General</c:formatCode>
                <c:ptCount val="3"/>
                <c:pt idx="0">
                  <c:v>62</c:v>
                </c:pt>
                <c:pt idx="1">
                  <c:v>51</c:v>
                </c:pt>
                <c:pt idx="2">
                  <c:v>38</c:v>
                </c:pt>
              </c:numCache>
            </c:numRef>
          </c:val>
          <c:extLst>
            <c:ext xmlns:c16="http://schemas.microsoft.com/office/drawing/2014/chart" uri="{C3380CC4-5D6E-409C-BE32-E72D297353CC}">
              <c16:uniqueId val="{00000000-6B5E-B445-BC0E-EF26529CE486}"/>
            </c:ext>
          </c:extLst>
        </c:ser>
        <c:ser>
          <c:idx val="1"/>
          <c:order val="1"/>
          <c:tx>
            <c:strRef>
              <c:f>Sheet1!$C$1</c:f>
              <c:strCache>
                <c:ptCount val="1"/>
                <c:pt idx="0">
                  <c:v>Standard care</c:v>
                </c:pt>
              </c:strCache>
            </c:strRef>
          </c:tx>
          <c:spPr>
            <a:solidFill>
              <a:schemeClr val="accent1"/>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Sheet1!$C$2:$C$4</c:f>
              <c:numCache>
                <c:formatCode>General</c:formatCode>
                <c:ptCount val="3"/>
                <c:pt idx="0">
                  <c:v>45</c:v>
                </c:pt>
                <c:pt idx="1">
                  <c:v>25</c:v>
                </c:pt>
                <c:pt idx="2">
                  <c:v>17</c:v>
                </c:pt>
              </c:numCache>
            </c:numRef>
          </c:val>
          <c:extLst>
            <c:ext xmlns:c16="http://schemas.microsoft.com/office/drawing/2014/chart" uri="{C3380CC4-5D6E-409C-BE32-E72D297353CC}">
              <c16:uniqueId val="{00000001-6B5E-B445-BC0E-EF26529CE486}"/>
            </c:ext>
          </c:extLst>
        </c:ser>
        <c:dLbls>
          <c:showLegendKey val="0"/>
          <c:showVal val="0"/>
          <c:showCatName val="0"/>
          <c:showSerName val="0"/>
          <c:showPercent val="0"/>
          <c:showBubbleSize val="0"/>
        </c:dLbls>
        <c:gapWidth val="110"/>
        <c:axId val="313369600"/>
        <c:axId val="384253952"/>
      </c:barChart>
      <c:catAx>
        <c:axId val="313369600"/>
        <c:scaling>
          <c:orientation val="minMax"/>
        </c:scaling>
        <c:delete val="0"/>
        <c:axPos val="b"/>
        <c:numFmt formatCode="General" sourceLinked="0"/>
        <c:majorTickMark val="out"/>
        <c:minorTickMark val="none"/>
        <c:tickLblPos val="nextTo"/>
        <c:spPr>
          <a:ln w="19050"/>
        </c:spPr>
        <c:txPr>
          <a:bodyPr/>
          <a:lstStyle/>
          <a:p>
            <a:pPr>
              <a:defRPr sz="1400" b="1"/>
            </a:pPr>
            <a:endParaRPr lang="en-US"/>
          </a:p>
        </c:txPr>
        <c:crossAx val="384253952"/>
        <c:crosses val="autoZero"/>
        <c:auto val="1"/>
        <c:lblAlgn val="ctr"/>
        <c:lblOffset val="100"/>
        <c:noMultiLvlLbl val="0"/>
      </c:catAx>
      <c:valAx>
        <c:axId val="384253952"/>
        <c:scaling>
          <c:orientation val="minMax"/>
          <c:max val="70"/>
        </c:scaling>
        <c:delete val="0"/>
        <c:axPos val="l"/>
        <c:numFmt formatCode="General" sourceLinked="1"/>
        <c:majorTickMark val="out"/>
        <c:minorTickMark val="none"/>
        <c:tickLblPos val="nextTo"/>
        <c:spPr>
          <a:ln w="19050"/>
        </c:spPr>
        <c:txPr>
          <a:bodyPr/>
          <a:lstStyle/>
          <a:p>
            <a:pPr>
              <a:defRPr sz="1400" b="1"/>
            </a:pPr>
            <a:endParaRPr lang="en-US"/>
          </a:p>
        </c:txPr>
        <c:crossAx val="3133696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6413123861316"/>
          <c:y val="6.6933144493763572E-2"/>
          <c:w val="0.76293879869840153"/>
          <c:h val="0.67103861180171498"/>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dLbl>
              <c:idx val="2"/>
              <c:spPr/>
              <c:txPr>
                <a:bodyPr/>
                <a:lstStyle/>
                <a:p>
                  <a:pPr>
                    <a:defRPr sz="1400" b="1">
                      <a:solidFill>
                        <a:srgbClr val="FFFFFF"/>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1C0-6E4C-ABC0-FABC121E9C50}"/>
                </c:ext>
              </c:extLst>
            </c:dLbl>
            <c:spPr>
              <a:noFill/>
              <a:ln>
                <a:noFill/>
              </a:ln>
              <a:effectLst/>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Sheet1!$B$2:$B$4</c:f>
              <c:numCache>
                <c:formatCode>General</c:formatCode>
                <c:ptCount val="3"/>
                <c:pt idx="0">
                  <c:v>72</c:v>
                </c:pt>
                <c:pt idx="1">
                  <c:v>59</c:v>
                </c:pt>
                <c:pt idx="2">
                  <c:v>40</c:v>
                </c:pt>
              </c:numCache>
            </c:numRef>
          </c:val>
          <c:extLst>
            <c:ext xmlns:c16="http://schemas.microsoft.com/office/drawing/2014/chart" uri="{C3380CC4-5D6E-409C-BE32-E72D297353CC}">
              <c16:uniqueId val="{00000001-71C0-6E4C-ABC0-FABC121E9C50}"/>
            </c:ext>
          </c:extLst>
        </c:ser>
        <c:ser>
          <c:idx val="1"/>
          <c:order val="1"/>
          <c:tx>
            <c:strRef>
              <c:f>Sheet1!$C$1</c:f>
              <c:strCache>
                <c:ptCount val="1"/>
                <c:pt idx="0">
                  <c:v>Standard care</c:v>
                </c:pt>
              </c:strCache>
            </c:strRef>
          </c:tx>
          <c:spPr>
            <a:solidFill>
              <a:schemeClr val="accent1"/>
            </a:solidFill>
          </c:spPr>
          <c:invertIfNegative val="0"/>
          <c:dLbls>
            <c:spPr>
              <a:solidFill>
                <a:schemeClr val="accent6"/>
              </a:solidFill>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Sheet1!$C$2:$C$4</c:f>
              <c:numCache>
                <c:formatCode>General</c:formatCode>
                <c:ptCount val="3"/>
                <c:pt idx="0">
                  <c:v>52</c:v>
                </c:pt>
                <c:pt idx="1">
                  <c:v>33</c:v>
                </c:pt>
                <c:pt idx="2">
                  <c:v>20</c:v>
                </c:pt>
              </c:numCache>
            </c:numRef>
          </c:val>
          <c:extLst>
            <c:ext xmlns:c16="http://schemas.microsoft.com/office/drawing/2014/chart" uri="{C3380CC4-5D6E-409C-BE32-E72D297353CC}">
              <c16:uniqueId val="{00000002-71C0-6E4C-ABC0-FABC121E9C50}"/>
            </c:ext>
          </c:extLst>
        </c:ser>
        <c:dLbls>
          <c:showLegendKey val="0"/>
          <c:showVal val="0"/>
          <c:showCatName val="0"/>
          <c:showSerName val="0"/>
          <c:showPercent val="0"/>
          <c:showBubbleSize val="0"/>
        </c:dLbls>
        <c:gapWidth val="110"/>
        <c:axId val="329812992"/>
        <c:axId val="384256256"/>
      </c:barChart>
      <c:catAx>
        <c:axId val="329812992"/>
        <c:scaling>
          <c:orientation val="minMax"/>
        </c:scaling>
        <c:delete val="0"/>
        <c:axPos val="b"/>
        <c:numFmt formatCode="General" sourceLinked="0"/>
        <c:majorTickMark val="out"/>
        <c:minorTickMark val="none"/>
        <c:tickLblPos val="nextTo"/>
        <c:spPr>
          <a:ln w="19050"/>
        </c:spPr>
        <c:txPr>
          <a:bodyPr/>
          <a:lstStyle/>
          <a:p>
            <a:pPr>
              <a:defRPr b="1"/>
            </a:pPr>
            <a:endParaRPr lang="en-US"/>
          </a:p>
        </c:txPr>
        <c:crossAx val="384256256"/>
        <c:crosses val="autoZero"/>
        <c:auto val="1"/>
        <c:lblAlgn val="ctr"/>
        <c:lblOffset val="100"/>
        <c:noMultiLvlLbl val="0"/>
      </c:catAx>
      <c:valAx>
        <c:axId val="384256256"/>
        <c:scaling>
          <c:orientation val="minMax"/>
          <c:max val="80"/>
        </c:scaling>
        <c:delete val="0"/>
        <c:axPos val="l"/>
        <c:numFmt formatCode="General" sourceLinked="1"/>
        <c:majorTickMark val="out"/>
        <c:minorTickMark val="none"/>
        <c:tickLblPos val="nextTo"/>
        <c:spPr>
          <a:ln w="19050"/>
        </c:spPr>
        <c:txPr>
          <a:bodyPr/>
          <a:lstStyle/>
          <a:p>
            <a:pPr>
              <a:defRPr b="1"/>
            </a:pPr>
            <a:endParaRPr lang="en-US"/>
          </a:p>
        </c:txPr>
        <c:crossAx val="329812992"/>
        <c:crosses val="autoZero"/>
        <c:crossBetween val="between"/>
        <c:majorUnit val="10"/>
      </c:valAx>
    </c:plotArea>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C2C53-64F2-9A47-8746-044A4E4EBDBD}"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6087E-1816-CB41-AFFB-7125DB54B19C}" type="slidenum">
              <a:rPr lang="en-US" smtClean="0"/>
              <a:t>‹#›</a:t>
            </a:fld>
            <a:endParaRPr lang="en-US"/>
          </a:p>
        </p:txBody>
      </p:sp>
    </p:spTree>
    <p:extLst>
      <p:ext uri="{BB962C8B-B14F-4D97-AF65-F5344CB8AC3E}">
        <p14:creationId xmlns:p14="http://schemas.microsoft.com/office/powerpoint/2010/main" val="145346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presence of arthritis mutilans, which is considered as the most severe end of PsA-related joint damage, was significantly associated with all studied intervals of the diagnostic delays on univariate analysis (&gt;6 months, &gt;1, &gt;2 years),</a:t>
            </a:r>
          </a:p>
          <a:p>
            <a:r>
              <a:rPr lang="en-GB" sz="1200" b="0" i="0" u="none" strike="noStrike" kern="1200" baseline="0" dirty="0">
                <a:solidFill>
                  <a:schemeClr val="tx1"/>
                </a:solidFill>
                <a:latin typeface="+mn-lt"/>
                <a:ea typeface="+mn-ea"/>
                <a:cs typeface="+mn-cs"/>
              </a:rPr>
              <a:t>and was significantly associated with a diagnostic delay of &gt;1 year after adjusting for the confounders.’</a:t>
            </a:r>
            <a:endParaRPr lang="en-US" dirty="0"/>
          </a:p>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31</a:t>
            </a:fld>
            <a:endParaRPr lang="en-US"/>
          </a:p>
        </p:txBody>
      </p:sp>
    </p:spTree>
    <p:extLst>
      <p:ext uri="{BB962C8B-B14F-4D97-AF65-F5344CB8AC3E}">
        <p14:creationId xmlns:p14="http://schemas.microsoft.com/office/powerpoint/2010/main" val="179352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cap="all" dirty="0">
                <a:latin typeface="+mn-lt"/>
              </a:rPr>
              <a:t>ABSTRACT NUMBER: 7L</a:t>
            </a:r>
            <a:endParaRPr lang="en-GB" cap="all" dirty="0">
              <a:latin typeface="+mn-lt"/>
            </a:endParaRPr>
          </a:p>
          <a:p>
            <a:r>
              <a:rPr lang="en-GB" b="1" dirty="0">
                <a:latin typeface="+mn-lt"/>
              </a:rPr>
              <a:t>Group for Research and Assessment of Psoriasis and Psoriatic Arthritis (GRAPPA): Treatment Recommendations for Psoriatic Arthritis 2015</a:t>
            </a:r>
          </a:p>
          <a:p>
            <a:r>
              <a:rPr lang="en-GB" b="1" dirty="0">
                <a:latin typeface="+mn-lt"/>
              </a:rPr>
              <a:t>Laura C Coates</a:t>
            </a:r>
            <a:r>
              <a:rPr lang="en-GB" baseline="30000" dirty="0">
                <a:latin typeface="+mn-lt"/>
              </a:rPr>
              <a:t>1,2</a:t>
            </a:r>
            <a:r>
              <a:rPr lang="en-GB" dirty="0">
                <a:latin typeface="+mn-lt"/>
              </a:rPr>
              <a:t>, Arthur Kavanaugh</a:t>
            </a:r>
            <a:r>
              <a:rPr lang="en-GB" baseline="30000" dirty="0">
                <a:latin typeface="+mn-lt"/>
              </a:rPr>
              <a:t>3</a:t>
            </a:r>
            <a:r>
              <a:rPr lang="en-GB" dirty="0">
                <a:latin typeface="+mn-lt"/>
              </a:rPr>
              <a:t>, Philip J. Mease</a:t>
            </a:r>
            <a:r>
              <a:rPr lang="en-GB" baseline="30000" dirty="0">
                <a:latin typeface="+mn-lt"/>
              </a:rPr>
              <a:t>4</a:t>
            </a:r>
            <a:r>
              <a:rPr lang="en-GB" dirty="0">
                <a:latin typeface="+mn-lt"/>
              </a:rPr>
              <a:t>, Enrique R. Soriano</a:t>
            </a:r>
            <a:r>
              <a:rPr lang="en-GB" baseline="30000" dirty="0">
                <a:latin typeface="+mn-lt"/>
              </a:rPr>
              <a:t>5</a:t>
            </a:r>
            <a:r>
              <a:rPr lang="en-GB" dirty="0">
                <a:latin typeface="+mn-lt"/>
              </a:rPr>
              <a:t>, M Laura Acosta-Felquer</a:t>
            </a:r>
            <a:r>
              <a:rPr lang="en-GB" baseline="30000" dirty="0">
                <a:latin typeface="+mn-lt"/>
              </a:rPr>
              <a:t>6</a:t>
            </a:r>
            <a:r>
              <a:rPr lang="en-GB" dirty="0">
                <a:latin typeface="+mn-lt"/>
              </a:rPr>
              <a:t>, April W Armstrong</a:t>
            </a:r>
            <a:r>
              <a:rPr lang="en-GB" baseline="30000" dirty="0">
                <a:latin typeface="+mn-lt"/>
              </a:rPr>
              <a:t>7</a:t>
            </a:r>
            <a:r>
              <a:rPr lang="en-GB" dirty="0">
                <a:latin typeface="+mn-lt"/>
              </a:rPr>
              <a:t>, Wilson Bautista-Molano</a:t>
            </a:r>
            <a:r>
              <a:rPr lang="en-GB" baseline="30000" dirty="0">
                <a:latin typeface="+mn-lt"/>
              </a:rPr>
              <a:t>8</a:t>
            </a:r>
            <a:r>
              <a:rPr lang="en-GB" dirty="0">
                <a:latin typeface="+mn-lt"/>
              </a:rPr>
              <a:t>, Wolf-Henning Boehncke</a:t>
            </a:r>
            <a:r>
              <a:rPr lang="en-GB" baseline="30000" dirty="0">
                <a:latin typeface="+mn-lt"/>
              </a:rPr>
              <a:t>9</a:t>
            </a:r>
            <a:r>
              <a:rPr lang="en-GB" dirty="0">
                <a:latin typeface="+mn-lt"/>
              </a:rPr>
              <a:t>, </a:t>
            </a:r>
            <a:r>
              <a:rPr lang="en-GB" dirty="0" err="1">
                <a:latin typeface="+mn-lt"/>
              </a:rPr>
              <a:t>Willemina</a:t>
            </a:r>
            <a:r>
              <a:rPr lang="en-GB" dirty="0">
                <a:latin typeface="+mn-lt"/>
              </a:rPr>
              <a:t> Campbell</a:t>
            </a:r>
            <a:r>
              <a:rPr lang="en-GB" baseline="30000" dirty="0">
                <a:latin typeface="+mn-lt"/>
              </a:rPr>
              <a:t>10</a:t>
            </a:r>
            <a:r>
              <a:rPr lang="en-GB" dirty="0">
                <a:latin typeface="+mn-lt"/>
              </a:rPr>
              <a:t>, Alberto Cauli</a:t>
            </a:r>
            <a:r>
              <a:rPr lang="en-GB" baseline="30000" dirty="0">
                <a:latin typeface="+mn-lt"/>
              </a:rPr>
              <a:t>11</a:t>
            </a:r>
            <a:r>
              <a:rPr lang="en-GB" dirty="0">
                <a:latin typeface="+mn-lt"/>
              </a:rPr>
              <a:t>, Luis Espinoza</a:t>
            </a:r>
            <a:r>
              <a:rPr lang="en-GB" baseline="30000" dirty="0">
                <a:latin typeface="+mn-lt"/>
              </a:rPr>
              <a:t>12</a:t>
            </a:r>
            <a:r>
              <a:rPr lang="en-GB" dirty="0">
                <a:latin typeface="+mn-lt"/>
              </a:rPr>
              <a:t>, Oliver FitzGerald</a:t>
            </a:r>
            <a:r>
              <a:rPr lang="en-GB" baseline="30000" dirty="0">
                <a:latin typeface="+mn-lt"/>
              </a:rPr>
              <a:t>13</a:t>
            </a:r>
            <a:r>
              <a:rPr lang="en-GB" dirty="0">
                <a:latin typeface="+mn-lt"/>
              </a:rPr>
              <a:t>, </a:t>
            </a:r>
            <a:r>
              <a:rPr lang="en-GB" dirty="0" err="1">
                <a:latin typeface="+mn-lt"/>
              </a:rPr>
              <a:t>Dafna</a:t>
            </a:r>
            <a:r>
              <a:rPr lang="en-GB" dirty="0">
                <a:latin typeface="+mn-lt"/>
              </a:rPr>
              <a:t> D. Gladman</a:t>
            </a:r>
            <a:r>
              <a:rPr lang="en-GB" baseline="30000" dirty="0">
                <a:latin typeface="+mn-lt"/>
              </a:rPr>
              <a:t>14</a:t>
            </a:r>
            <a:r>
              <a:rPr lang="en-GB" dirty="0">
                <a:latin typeface="+mn-lt"/>
              </a:rPr>
              <a:t>, Alice B. Gottlieb</a:t>
            </a:r>
            <a:r>
              <a:rPr lang="en-GB" baseline="30000" dirty="0">
                <a:latin typeface="+mn-lt"/>
              </a:rPr>
              <a:t>15</a:t>
            </a:r>
            <a:r>
              <a:rPr lang="en-GB" dirty="0">
                <a:latin typeface="+mn-lt"/>
              </a:rPr>
              <a:t>, Philip S. Helliwell</a:t>
            </a:r>
            <a:r>
              <a:rPr lang="en-GB" baseline="30000" dirty="0">
                <a:latin typeface="+mn-lt"/>
              </a:rPr>
              <a:t>2</a:t>
            </a:r>
            <a:r>
              <a:rPr lang="en-GB" dirty="0">
                <a:latin typeface="+mn-lt"/>
              </a:rPr>
              <a:t>, M. Elaine Husni</a:t>
            </a:r>
            <a:r>
              <a:rPr lang="en-GB" baseline="30000" dirty="0">
                <a:latin typeface="+mn-lt"/>
              </a:rPr>
              <a:t>16</a:t>
            </a:r>
            <a:r>
              <a:rPr lang="en-GB" dirty="0">
                <a:latin typeface="+mn-lt"/>
              </a:rPr>
              <a:t>, </a:t>
            </a:r>
            <a:r>
              <a:rPr lang="en-GB" dirty="0" err="1">
                <a:latin typeface="+mn-lt"/>
              </a:rPr>
              <a:t>Thorvardur</a:t>
            </a:r>
            <a:r>
              <a:rPr lang="en-GB" dirty="0">
                <a:latin typeface="+mn-lt"/>
              </a:rPr>
              <a:t> Love</a:t>
            </a:r>
            <a:r>
              <a:rPr lang="en-GB" baseline="30000" dirty="0">
                <a:latin typeface="+mn-lt"/>
              </a:rPr>
              <a:t>17,18</a:t>
            </a:r>
            <a:r>
              <a:rPr lang="en-GB" dirty="0">
                <a:latin typeface="+mn-lt"/>
              </a:rPr>
              <a:t>, Ennio Lubrano</a:t>
            </a:r>
            <a:r>
              <a:rPr lang="en-GB" baseline="30000" dirty="0">
                <a:latin typeface="+mn-lt"/>
              </a:rPr>
              <a:t>19</a:t>
            </a:r>
            <a:r>
              <a:rPr lang="en-GB" dirty="0">
                <a:latin typeface="+mn-lt"/>
              </a:rPr>
              <a:t>, Neil J McHugh</a:t>
            </a:r>
            <a:r>
              <a:rPr lang="en-GB" baseline="30000" dirty="0">
                <a:latin typeface="+mn-lt"/>
              </a:rPr>
              <a:t>20</a:t>
            </a:r>
            <a:r>
              <a:rPr lang="en-GB" dirty="0">
                <a:latin typeface="+mn-lt"/>
              </a:rPr>
              <a:t>, Peter Nash</a:t>
            </a:r>
            <a:r>
              <a:rPr lang="en-GB" baseline="30000" dirty="0">
                <a:latin typeface="+mn-lt"/>
              </a:rPr>
              <a:t>21</a:t>
            </a:r>
            <a:r>
              <a:rPr lang="en-GB" dirty="0">
                <a:latin typeface="+mn-lt"/>
              </a:rPr>
              <a:t>, Alexis Ogdie-Beatty</a:t>
            </a:r>
            <a:r>
              <a:rPr lang="en-GB" baseline="30000" dirty="0">
                <a:latin typeface="+mn-lt"/>
              </a:rPr>
              <a:t>22</a:t>
            </a:r>
            <a:r>
              <a:rPr lang="en-GB" dirty="0">
                <a:latin typeface="+mn-lt"/>
              </a:rPr>
              <a:t>, Ana-Maria Orbai</a:t>
            </a:r>
            <a:r>
              <a:rPr lang="en-GB" baseline="30000" dirty="0">
                <a:latin typeface="+mn-lt"/>
              </a:rPr>
              <a:t>23</a:t>
            </a:r>
            <a:r>
              <a:rPr lang="en-GB" dirty="0">
                <a:latin typeface="+mn-lt"/>
              </a:rPr>
              <a:t>, Andrew Parkinson</a:t>
            </a:r>
            <a:r>
              <a:rPr lang="en-GB" baseline="30000" dirty="0">
                <a:latin typeface="+mn-lt"/>
              </a:rPr>
              <a:t>24</a:t>
            </a:r>
            <a:r>
              <a:rPr lang="en-GB" dirty="0">
                <a:latin typeface="+mn-lt"/>
              </a:rPr>
              <a:t>, Denis O'Sullivan</a:t>
            </a:r>
            <a:r>
              <a:rPr lang="en-GB" baseline="30000" dirty="0">
                <a:latin typeface="+mn-lt"/>
              </a:rPr>
              <a:t>25</a:t>
            </a:r>
            <a:r>
              <a:rPr lang="en-GB" dirty="0">
                <a:latin typeface="+mn-lt"/>
              </a:rPr>
              <a:t>, Cheryl F Rosen</a:t>
            </a:r>
            <a:r>
              <a:rPr lang="en-GB" baseline="30000" dirty="0">
                <a:latin typeface="+mn-lt"/>
              </a:rPr>
              <a:t>26</a:t>
            </a:r>
            <a:r>
              <a:rPr lang="en-GB" dirty="0">
                <a:latin typeface="+mn-lt"/>
              </a:rPr>
              <a:t>, Sergio Schwartzman</a:t>
            </a:r>
            <a:r>
              <a:rPr lang="en-GB" baseline="30000" dirty="0">
                <a:latin typeface="+mn-lt"/>
              </a:rPr>
              <a:t>27</a:t>
            </a:r>
            <a:r>
              <a:rPr lang="en-GB" dirty="0">
                <a:latin typeface="+mn-lt"/>
              </a:rPr>
              <a:t>, Evan Siegel</a:t>
            </a:r>
            <a:r>
              <a:rPr lang="en-GB" baseline="30000" dirty="0">
                <a:latin typeface="+mn-lt"/>
              </a:rPr>
              <a:t>28</a:t>
            </a:r>
            <a:r>
              <a:rPr lang="en-GB" dirty="0">
                <a:latin typeface="+mn-lt"/>
              </a:rPr>
              <a:t>, Sergio Toloza</a:t>
            </a:r>
            <a:r>
              <a:rPr lang="en-GB" baseline="30000" dirty="0">
                <a:latin typeface="+mn-lt"/>
              </a:rPr>
              <a:t>29</a:t>
            </a:r>
            <a:r>
              <a:rPr lang="en-GB" dirty="0">
                <a:latin typeface="+mn-lt"/>
              </a:rPr>
              <a:t>, William Tuong</a:t>
            </a:r>
            <a:r>
              <a:rPr lang="en-GB" baseline="30000" dirty="0">
                <a:latin typeface="+mn-lt"/>
              </a:rPr>
              <a:t>30</a:t>
            </a:r>
            <a:r>
              <a:rPr lang="en-GB" dirty="0">
                <a:latin typeface="+mn-lt"/>
              </a:rPr>
              <a:t> and Christopher T. Ritchlin</a:t>
            </a:r>
            <a:r>
              <a:rPr lang="en-GB" baseline="30000" dirty="0">
                <a:latin typeface="+mn-lt"/>
              </a:rPr>
              <a:t>31</a:t>
            </a:r>
            <a:r>
              <a:rPr lang="en-GB" dirty="0">
                <a:latin typeface="+mn-lt"/>
              </a:rPr>
              <a:t>, </a:t>
            </a:r>
            <a:r>
              <a:rPr lang="en-GB" baseline="30000" dirty="0">
                <a:latin typeface="+mn-lt"/>
              </a:rPr>
              <a:t>1</a:t>
            </a:r>
            <a:r>
              <a:rPr lang="en-GB" dirty="0">
                <a:latin typeface="+mn-lt"/>
              </a:rPr>
              <a:t>Medicine, University of Rochester, Rochester, NY, </a:t>
            </a:r>
            <a:r>
              <a:rPr lang="en-GB" baseline="30000" dirty="0">
                <a:latin typeface="+mn-lt"/>
              </a:rPr>
              <a:t>2</a:t>
            </a:r>
            <a:r>
              <a:rPr lang="en-GB" dirty="0">
                <a:latin typeface="+mn-lt"/>
              </a:rPr>
              <a:t>Leeds Institute of Rheumatic and Musculoskeletal Medicine, University of Leeds, Leeds, United Kingdom,</a:t>
            </a:r>
            <a:r>
              <a:rPr lang="en-GB" baseline="30000" dirty="0">
                <a:latin typeface="+mn-lt"/>
              </a:rPr>
              <a:t>3</a:t>
            </a:r>
            <a:r>
              <a:rPr lang="en-GB" dirty="0">
                <a:latin typeface="+mn-lt"/>
              </a:rPr>
              <a:t>University of California San Diego, La Jolla, CA, </a:t>
            </a:r>
            <a:r>
              <a:rPr lang="en-GB" baseline="30000" dirty="0">
                <a:latin typeface="+mn-lt"/>
              </a:rPr>
              <a:t>4</a:t>
            </a:r>
            <a:r>
              <a:rPr lang="en-GB" dirty="0">
                <a:latin typeface="+mn-lt"/>
              </a:rPr>
              <a:t>Rheumatology Research, Swedish Medical </a:t>
            </a:r>
            <a:r>
              <a:rPr lang="en-GB" dirty="0" err="1">
                <a:latin typeface="+mn-lt"/>
              </a:rPr>
              <a:t>Center</a:t>
            </a:r>
            <a:r>
              <a:rPr lang="en-GB" dirty="0">
                <a:latin typeface="+mn-lt"/>
              </a:rPr>
              <a:t>, Seattle, WA, </a:t>
            </a:r>
            <a:r>
              <a:rPr lang="en-GB" baseline="30000" dirty="0">
                <a:latin typeface="+mn-lt"/>
              </a:rPr>
              <a:t>5</a:t>
            </a:r>
            <a:r>
              <a:rPr lang="en-GB" dirty="0">
                <a:latin typeface="+mn-lt"/>
              </a:rPr>
              <a:t>Rheumatology, Hospital </a:t>
            </a:r>
            <a:r>
              <a:rPr lang="en-GB" dirty="0" err="1">
                <a:latin typeface="+mn-lt"/>
              </a:rPr>
              <a:t>Italiano</a:t>
            </a:r>
            <a:r>
              <a:rPr lang="en-GB" dirty="0">
                <a:latin typeface="+mn-lt"/>
              </a:rPr>
              <a:t> de Buenos Aires, Buenos Aires, Argentina, </a:t>
            </a:r>
            <a:r>
              <a:rPr lang="en-GB" baseline="30000" dirty="0">
                <a:latin typeface="+mn-lt"/>
              </a:rPr>
              <a:t>6</a:t>
            </a:r>
            <a:r>
              <a:rPr lang="en-GB" dirty="0">
                <a:latin typeface="+mn-lt"/>
              </a:rPr>
              <a:t>Rheumatology Unit, Internal Medicine Service, Hospital </a:t>
            </a:r>
            <a:r>
              <a:rPr lang="en-GB" dirty="0" err="1">
                <a:latin typeface="+mn-lt"/>
              </a:rPr>
              <a:t>Italiano</a:t>
            </a:r>
            <a:r>
              <a:rPr lang="en-GB" dirty="0">
                <a:latin typeface="+mn-lt"/>
              </a:rPr>
              <a:t> de Buenos Aires, Buenos Aires, Argentina, </a:t>
            </a:r>
            <a:r>
              <a:rPr lang="en-GB" baseline="30000" dirty="0">
                <a:latin typeface="+mn-lt"/>
              </a:rPr>
              <a:t>7</a:t>
            </a:r>
            <a:r>
              <a:rPr lang="en-GB" dirty="0">
                <a:latin typeface="+mn-lt"/>
              </a:rPr>
              <a:t>Keck School of Medicine, University of Southern California, Los Angeles, CA, </a:t>
            </a:r>
            <a:r>
              <a:rPr lang="en-GB" baseline="30000" dirty="0">
                <a:latin typeface="+mn-lt"/>
              </a:rPr>
              <a:t>8</a:t>
            </a:r>
            <a:r>
              <a:rPr lang="en-GB" dirty="0">
                <a:latin typeface="+mn-lt"/>
              </a:rPr>
              <a:t>Department of Rheumatology, Faculty of Medicine HMC/UMNG, Bogota, Colombia, Bogotá, Colombia, </a:t>
            </a:r>
            <a:r>
              <a:rPr lang="en-GB" baseline="30000" dirty="0">
                <a:latin typeface="+mn-lt"/>
              </a:rPr>
              <a:t>9</a:t>
            </a:r>
            <a:r>
              <a:rPr lang="en-GB" dirty="0">
                <a:latin typeface="+mn-lt"/>
              </a:rPr>
              <a:t>Department of Dermatology,, Geneva University Hospital, Geneva, Switzerland, </a:t>
            </a:r>
            <a:r>
              <a:rPr lang="en-GB" baseline="30000" dirty="0">
                <a:latin typeface="+mn-lt"/>
              </a:rPr>
              <a:t>10</a:t>
            </a:r>
            <a:r>
              <a:rPr lang="en-GB" dirty="0">
                <a:latin typeface="+mn-lt"/>
              </a:rPr>
              <a:t>Toronto Western Hospital, Toronto, ON, Canada, </a:t>
            </a:r>
            <a:r>
              <a:rPr lang="en-GB" baseline="30000" dirty="0">
                <a:latin typeface="+mn-lt"/>
              </a:rPr>
              <a:t>11</a:t>
            </a:r>
            <a:r>
              <a:rPr lang="en-GB" dirty="0">
                <a:latin typeface="+mn-lt"/>
              </a:rPr>
              <a:t>University of Cagliari, Cagliari, Italy, </a:t>
            </a:r>
            <a:r>
              <a:rPr lang="en-GB" baseline="30000" dirty="0">
                <a:latin typeface="+mn-lt"/>
              </a:rPr>
              <a:t>12</a:t>
            </a:r>
            <a:r>
              <a:rPr lang="en-GB" dirty="0">
                <a:latin typeface="+mn-lt"/>
              </a:rPr>
              <a:t>Medicine-Section of Rheumatology, LSU Medical </a:t>
            </a:r>
            <a:r>
              <a:rPr lang="en-GB" dirty="0" err="1">
                <a:latin typeface="+mn-lt"/>
              </a:rPr>
              <a:t>Center</a:t>
            </a:r>
            <a:r>
              <a:rPr lang="en-GB" dirty="0">
                <a:latin typeface="+mn-lt"/>
              </a:rPr>
              <a:t>, New Orleans, LA, </a:t>
            </a:r>
            <a:r>
              <a:rPr lang="en-GB" baseline="30000" dirty="0">
                <a:latin typeface="+mn-lt"/>
              </a:rPr>
              <a:t>13</a:t>
            </a:r>
            <a:r>
              <a:rPr lang="en-GB" dirty="0">
                <a:latin typeface="+mn-lt"/>
              </a:rPr>
              <a:t>Department of Rheumatology, St. Vincent’s University Hospital, UCD School of Medicine and Medical Sciences and Conway Institute of Biomolecular and Biomedical Research, University College Dublin, Dublin, Ireland,</a:t>
            </a:r>
            <a:r>
              <a:rPr lang="en-GB" baseline="30000" dirty="0">
                <a:latin typeface="+mn-lt"/>
              </a:rPr>
              <a:t>14</a:t>
            </a:r>
            <a:r>
              <a:rPr lang="en-GB" dirty="0">
                <a:latin typeface="+mn-lt"/>
              </a:rPr>
              <a:t>Division of Rheumatology, Toronto Western Hospital and University of Toronto, Toronto, ON, Canada, </a:t>
            </a:r>
            <a:r>
              <a:rPr lang="en-GB" baseline="30000" dirty="0">
                <a:latin typeface="+mn-lt"/>
              </a:rPr>
              <a:t>15</a:t>
            </a:r>
            <a:r>
              <a:rPr lang="en-GB" dirty="0">
                <a:latin typeface="+mn-lt"/>
              </a:rPr>
              <a:t>Tufts Medical </a:t>
            </a:r>
            <a:r>
              <a:rPr lang="en-GB" dirty="0" err="1">
                <a:latin typeface="+mn-lt"/>
              </a:rPr>
              <a:t>Center</a:t>
            </a:r>
            <a:r>
              <a:rPr lang="en-GB" dirty="0">
                <a:latin typeface="+mn-lt"/>
              </a:rPr>
              <a:t>, Boston, MA, </a:t>
            </a:r>
            <a:r>
              <a:rPr lang="en-GB" baseline="30000" dirty="0">
                <a:latin typeface="+mn-lt"/>
              </a:rPr>
              <a:t>16</a:t>
            </a:r>
            <a:r>
              <a:rPr lang="en-GB" dirty="0">
                <a:latin typeface="+mn-lt"/>
              </a:rPr>
              <a:t>Rheumatology Dept A50, Cleveland Clinic, Cleveland, OH, </a:t>
            </a:r>
            <a:r>
              <a:rPr lang="en-GB" baseline="30000" dirty="0">
                <a:latin typeface="+mn-lt"/>
              </a:rPr>
              <a:t>17</a:t>
            </a:r>
            <a:r>
              <a:rPr lang="en-GB" dirty="0">
                <a:latin typeface="+mn-lt"/>
              </a:rPr>
              <a:t>Faculty of Medicine, University of Iceland, Reykjavik, Iceland, </a:t>
            </a:r>
            <a:r>
              <a:rPr lang="en-GB" baseline="30000" dirty="0">
                <a:latin typeface="+mn-lt"/>
              </a:rPr>
              <a:t>18</a:t>
            </a:r>
            <a:r>
              <a:rPr lang="en-GB" dirty="0">
                <a:latin typeface="+mn-lt"/>
              </a:rPr>
              <a:t>Landspitali University Hospital, Reykjavík, Iceland, </a:t>
            </a:r>
            <a:r>
              <a:rPr lang="en-GB" baseline="30000" dirty="0">
                <a:latin typeface="+mn-lt"/>
              </a:rPr>
              <a:t>19</a:t>
            </a:r>
            <a:r>
              <a:rPr lang="en-GB" dirty="0">
                <a:latin typeface="+mn-lt"/>
              </a:rPr>
              <a:t>Cattedra di </a:t>
            </a:r>
            <a:r>
              <a:rPr lang="en-GB" dirty="0" err="1">
                <a:latin typeface="+mn-lt"/>
              </a:rPr>
              <a:t>Reumatologia</a:t>
            </a:r>
            <a:r>
              <a:rPr lang="en-GB" dirty="0">
                <a:latin typeface="+mn-lt"/>
              </a:rPr>
              <a:t>, </a:t>
            </a:r>
            <a:r>
              <a:rPr lang="en-GB" dirty="0" err="1">
                <a:latin typeface="+mn-lt"/>
              </a:rPr>
              <a:t>Università</a:t>
            </a:r>
            <a:r>
              <a:rPr lang="en-GB" dirty="0">
                <a:latin typeface="+mn-lt"/>
              </a:rPr>
              <a:t> del Molise, Campobasso, Italy, </a:t>
            </a:r>
            <a:r>
              <a:rPr lang="en-GB" baseline="30000" dirty="0">
                <a:latin typeface="+mn-lt"/>
              </a:rPr>
              <a:t>20</a:t>
            </a:r>
            <a:r>
              <a:rPr lang="en-GB" dirty="0">
                <a:latin typeface="+mn-lt"/>
              </a:rPr>
              <a:t>Royal National Hospital for Rheumatic Diseases, Bath, United Kingdom, </a:t>
            </a:r>
            <a:r>
              <a:rPr lang="en-GB" baseline="30000" dirty="0">
                <a:latin typeface="+mn-lt"/>
              </a:rPr>
              <a:t>21</a:t>
            </a:r>
            <a:r>
              <a:rPr lang="en-GB" dirty="0">
                <a:latin typeface="+mn-lt"/>
              </a:rPr>
              <a:t>Department of Medicine, University of Queensland, Brisbane, Australia, </a:t>
            </a:r>
            <a:r>
              <a:rPr lang="en-GB" baseline="30000" dirty="0">
                <a:latin typeface="+mn-lt"/>
              </a:rPr>
              <a:t>22</a:t>
            </a:r>
            <a:r>
              <a:rPr lang="en-GB" dirty="0">
                <a:latin typeface="+mn-lt"/>
              </a:rPr>
              <a:t>Medicine/Rheumatology, Epidemiology and Biostatistics, University of Pennsylvania, Philadelphia, PA, </a:t>
            </a:r>
            <a:r>
              <a:rPr lang="en-GB" baseline="30000" dirty="0">
                <a:latin typeface="+mn-lt"/>
              </a:rPr>
              <a:t>23</a:t>
            </a:r>
            <a:r>
              <a:rPr lang="en-GB" dirty="0">
                <a:latin typeface="+mn-lt"/>
              </a:rPr>
              <a:t>Rheumatology, Johns Hopkins University, Baltimore, MD, </a:t>
            </a:r>
            <a:r>
              <a:rPr lang="en-GB" baseline="30000" dirty="0">
                <a:latin typeface="+mn-lt"/>
              </a:rPr>
              <a:t>24</a:t>
            </a:r>
            <a:r>
              <a:rPr lang="en-GB" dirty="0">
                <a:latin typeface="+mn-lt"/>
              </a:rPr>
              <a:t>Chapel Allerton Hospital, Leeds, United Kingdom, </a:t>
            </a:r>
            <a:r>
              <a:rPr lang="en-GB" baseline="30000" dirty="0">
                <a:latin typeface="+mn-lt"/>
              </a:rPr>
              <a:t>25</a:t>
            </a:r>
            <a:r>
              <a:rPr lang="en-GB" dirty="0">
                <a:latin typeface="+mn-lt"/>
              </a:rPr>
              <a:t>St. Vincent’s University Hospital, Dublin, Ireland, </a:t>
            </a:r>
            <a:r>
              <a:rPr lang="en-GB" baseline="30000" dirty="0">
                <a:latin typeface="+mn-lt"/>
              </a:rPr>
              <a:t>26</a:t>
            </a:r>
            <a:r>
              <a:rPr lang="en-GB" dirty="0">
                <a:latin typeface="+mn-lt"/>
              </a:rPr>
              <a:t>Division of Dermatology, Toronto Western Hospital, University of Toronto, Toronto, ON, Canada, </a:t>
            </a:r>
            <a:r>
              <a:rPr lang="en-GB" baseline="30000" dirty="0">
                <a:latin typeface="+mn-lt"/>
              </a:rPr>
              <a:t>27</a:t>
            </a:r>
            <a:r>
              <a:rPr lang="en-GB" dirty="0">
                <a:latin typeface="+mn-lt"/>
              </a:rPr>
              <a:t>Rheumatology, Hospital for Special Surgery, New York, NY, </a:t>
            </a:r>
            <a:r>
              <a:rPr lang="en-GB" baseline="30000" dirty="0">
                <a:latin typeface="+mn-lt"/>
              </a:rPr>
              <a:t>28</a:t>
            </a:r>
            <a:r>
              <a:rPr lang="en-GB" dirty="0">
                <a:latin typeface="+mn-lt"/>
              </a:rPr>
              <a:t>Arthritis &amp; Rheumatism Assoc, Wheaton, MD, </a:t>
            </a:r>
            <a:r>
              <a:rPr lang="en-GB" baseline="30000" dirty="0">
                <a:latin typeface="+mn-lt"/>
              </a:rPr>
              <a:t>29</a:t>
            </a:r>
            <a:r>
              <a:rPr lang="en-GB" dirty="0">
                <a:latin typeface="+mn-lt"/>
              </a:rPr>
              <a:t>Rheumatology, Ministry of Health, San Fernando del Valle de Catamarca, Argentina, </a:t>
            </a:r>
            <a:r>
              <a:rPr lang="en-GB" baseline="30000" dirty="0">
                <a:latin typeface="+mn-lt"/>
              </a:rPr>
              <a:t>30</a:t>
            </a:r>
            <a:r>
              <a:rPr lang="en-GB" dirty="0">
                <a:latin typeface="+mn-lt"/>
              </a:rPr>
              <a:t>Department of Dermatology, University of California David, Davis, CA, </a:t>
            </a:r>
            <a:r>
              <a:rPr lang="en-GB" baseline="30000" dirty="0">
                <a:latin typeface="+mn-lt"/>
              </a:rPr>
              <a:t>31</a:t>
            </a:r>
            <a:r>
              <a:rPr lang="en-GB" dirty="0">
                <a:latin typeface="+mn-lt"/>
              </a:rPr>
              <a:t>Allergy, Immunology and </a:t>
            </a:r>
            <a:r>
              <a:rPr lang="en-GB" dirty="0" err="1">
                <a:latin typeface="+mn-lt"/>
              </a:rPr>
              <a:t>Rheumatololgy</a:t>
            </a:r>
            <a:r>
              <a:rPr lang="en-GB" dirty="0">
                <a:latin typeface="+mn-lt"/>
              </a:rPr>
              <a:t> Division, University of Rochester Medical </a:t>
            </a:r>
            <a:r>
              <a:rPr lang="en-GB" dirty="0" err="1">
                <a:latin typeface="+mn-lt"/>
              </a:rPr>
              <a:t>Center</a:t>
            </a:r>
            <a:r>
              <a:rPr lang="en-GB" dirty="0">
                <a:latin typeface="+mn-lt"/>
              </a:rPr>
              <a:t>, Rochester, NY</a:t>
            </a:r>
          </a:p>
          <a:p>
            <a:r>
              <a:rPr lang="en-GB" b="1" dirty="0">
                <a:latin typeface="+mn-lt"/>
              </a:rPr>
              <a:t>Background/Purpose: </a:t>
            </a:r>
            <a:r>
              <a:rPr lang="en-GB" dirty="0">
                <a:latin typeface="+mn-lt"/>
              </a:rPr>
              <a:t> Since</a:t>
            </a:r>
            <a:br>
              <a:rPr lang="en-GB" dirty="0">
                <a:latin typeface="+mn-lt"/>
              </a:rPr>
            </a:br>
            <a:r>
              <a:rPr lang="en-GB" dirty="0">
                <a:latin typeface="+mn-lt"/>
              </a:rPr>
              <a:t>the 2009 GRAPPA treatment recommendations were published, therapeutic options</a:t>
            </a:r>
            <a:br>
              <a:rPr lang="en-GB" dirty="0">
                <a:latin typeface="+mn-lt"/>
              </a:rPr>
            </a:br>
            <a:r>
              <a:rPr lang="en-GB" dirty="0">
                <a:latin typeface="+mn-lt"/>
              </a:rPr>
              <a:t>and management strategies for psoriatic arthritis (PsA) have advanced considerably.</a:t>
            </a:r>
            <a:br>
              <a:rPr lang="en-GB" dirty="0">
                <a:latin typeface="+mn-lt"/>
              </a:rPr>
            </a:br>
            <a:r>
              <a:rPr lang="en-GB" dirty="0">
                <a:latin typeface="+mn-lt"/>
              </a:rPr>
              <a:t>We updated and improved these recommendations through development of</a:t>
            </a:r>
            <a:br>
              <a:rPr lang="en-GB" dirty="0">
                <a:latin typeface="+mn-lt"/>
              </a:rPr>
            </a:br>
            <a:r>
              <a:rPr lang="en-GB" dirty="0">
                <a:latin typeface="+mn-lt"/>
              </a:rPr>
              <a:t>overarching management principles and evidence based guidance for treatment of</a:t>
            </a:r>
            <a:br>
              <a:rPr lang="en-GB" dirty="0">
                <a:latin typeface="+mn-lt"/>
              </a:rPr>
            </a:br>
            <a:r>
              <a:rPr lang="en-GB" dirty="0">
                <a:latin typeface="+mn-lt"/>
              </a:rPr>
              <a:t>the different manifestations of PsA including associated comorbidities.</a:t>
            </a:r>
          </a:p>
          <a:p>
            <a:r>
              <a:rPr lang="en-GB" dirty="0">
                <a:latin typeface="+mn-lt"/>
              </a:rPr>
              <a:t> </a:t>
            </a:r>
          </a:p>
          <a:p>
            <a:r>
              <a:rPr lang="en-GB" b="1" dirty="0">
                <a:latin typeface="+mn-lt"/>
              </a:rPr>
              <a:t>Methods: </a:t>
            </a:r>
            <a:r>
              <a:rPr lang="en-GB" dirty="0">
                <a:latin typeface="+mn-lt"/>
              </a:rPr>
              <a:t> GRAPPA</a:t>
            </a:r>
            <a:br>
              <a:rPr lang="en-GB" dirty="0">
                <a:latin typeface="+mn-lt"/>
              </a:rPr>
            </a:br>
            <a:r>
              <a:rPr lang="en-GB" dirty="0">
                <a:latin typeface="+mn-lt"/>
              </a:rPr>
              <a:t>rheumatologists, dermatologists, and patient research partners (PRPs) drafted</a:t>
            </a:r>
            <a:br>
              <a:rPr lang="en-GB" dirty="0">
                <a:latin typeface="+mn-lt"/>
              </a:rPr>
            </a:br>
            <a:r>
              <a:rPr lang="en-GB" dirty="0">
                <a:latin typeface="+mn-lt"/>
              </a:rPr>
              <a:t>overarching principles for the management of adult PsA patients by consensus.  We</a:t>
            </a:r>
            <a:br>
              <a:rPr lang="en-GB" dirty="0">
                <a:latin typeface="+mn-lt"/>
              </a:rPr>
            </a:br>
            <a:r>
              <a:rPr lang="en-GB" dirty="0">
                <a:latin typeface="+mn-lt"/>
              </a:rPr>
              <a:t>updated systematic literature reviews based on data publicly available through</a:t>
            </a:r>
            <a:br>
              <a:rPr lang="en-GB" dirty="0">
                <a:latin typeface="+mn-lt"/>
              </a:rPr>
            </a:br>
            <a:r>
              <a:rPr lang="en-GB" dirty="0">
                <a:latin typeface="+mn-lt"/>
              </a:rPr>
              <a:t>November 2014.  Six separate literature reviews were performed covering</a:t>
            </a:r>
            <a:br>
              <a:rPr lang="en-GB" dirty="0">
                <a:latin typeface="+mn-lt"/>
              </a:rPr>
            </a:br>
            <a:r>
              <a:rPr lang="en-GB" dirty="0">
                <a:latin typeface="+mn-lt"/>
              </a:rPr>
              <a:t>treatment for the key clinical manifestations of PsA (arthritis, spondylitis,</a:t>
            </a:r>
            <a:br>
              <a:rPr lang="en-GB" dirty="0">
                <a:latin typeface="+mn-lt"/>
              </a:rPr>
            </a:br>
            <a:r>
              <a:rPr lang="en-GB" dirty="0">
                <a:latin typeface="+mn-lt"/>
              </a:rPr>
              <a:t>enthesitis, dactylitis, skin, and nail disease), and we reviewed a new topic</a:t>
            </a:r>
            <a:br>
              <a:rPr lang="en-GB" dirty="0">
                <a:latin typeface="+mn-lt"/>
              </a:rPr>
            </a:br>
            <a:r>
              <a:rPr lang="en-GB" dirty="0">
                <a:latin typeface="+mn-lt"/>
              </a:rPr>
              <a:t>(PsA related comorbidities).  Evidence was assessed, and the GRADE system was</a:t>
            </a:r>
            <a:br>
              <a:rPr lang="en-GB" dirty="0">
                <a:latin typeface="+mn-lt"/>
              </a:rPr>
            </a:br>
            <a:r>
              <a:rPr lang="en-GB" dirty="0">
                <a:latin typeface="+mn-lt"/>
              </a:rPr>
              <a:t>applied to generate strong or conditional recommendations for therapies within</a:t>
            </a:r>
            <a:br>
              <a:rPr lang="en-GB" dirty="0">
                <a:latin typeface="+mn-lt"/>
              </a:rPr>
            </a:br>
            <a:r>
              <a:rPr lang="en-GB" dirty="0">
                <a:latin typeface="+mn-lt"/>
              </a:rPr>
              <a:t>the domain groups and for the management of comorbidities.  These</a:t>
            </a:r>
            <a:br>
              <a:rPr lang="en-GB" dirty="0">
                <a:latin typeface="+mn-lt"/>
              </a:rPr>
            </a:br>
            <a:r>
              <a:rPr lang="en-GB" dirty="0">
                <a:latin typeface="+mn-lt"/>
              </a:rPr>
              <a:t>recommendations were then incorporated into an overall treatment schema.  Consensus</a:t>
            </a:r>
            <a:br>
              <a:rPr lang="en-GB" dirty="0">
                <a:latin typeface="+mn-lt"/>
              </a:rPr>
            </a:br>
            <a:r>
              <a:rPr lang="en-GB" dirty="0">
                <a:latin typeface="+mn-lt"/>
              </a:rPr>
              <a:t>for the overarching principles and treatment recommendations was obtained among</a:t>
            </a:r>
            <a:br>
              <a:rPr lang="en-GB" dirty="0">
                <a:latin typeface="+mn-lt"/>
              </a:rPr>
            </a:br>
            <a:r>
              <a:rPr lang="en-GB" dirty="0">
                <a:latin typeface="+mn-lt"/>
              </a:rPr>
              <a:t>GRAPPA members with an online questionnaire.</a:t>
            </a:r>
          </a:p>
          <a:p>
            <a:r>
              <a:rPr lang="en-GB" b="1" dirty="0">
                <a:latin typeface="+mn-lt"/>
              </a:rPr>
              <a:t>Results: </a:t>
            </a:r>
            <a:r>
              <a:rPr lang="en-GB" dirty="0">
                <a:latin typeface="+mn-lt"/>
              </a:rPr>
              <a:t>GRAPPA members</a:t>
            </a:r>
            <a:br>
              <a:rPr lang="en-GB" dirty="0">
                <a:latin typeface="+mn-lt"/>
              </a:rPr>
            </a:br>
            <a:r>
              <a:rPr lang="en-GB" dirty="0">
                <a:latin typeface="+mn-lt"/>
              </a:rPr>
              <a:t>voted on six overarching principles developed through multiple iterations with significant</a:t>
            </a:r>
            <a:br>
              <a:rPr lang="en-GB" dirty="0">
                <a:latin typeface="+mn-lt"/>
              </a:rPr>
            </a:br>
            <a:r>
              <a:rPr lang="en-GB" dirty="0">
                <a:latin typeface="+mn-lt"/>
              </a:rPr>
              <a:t>agreement among both health care professionals (HCPs; n=135, agreement</a:t>
            </a:r>
            <a:br>
              <a:rPr lang="en-GB" dirty="0">
                <a:latin typeface="+mn-lt"/>
              </a:rPr>
            </a:br>
            <a:r>
              <a:rPr lang="en-GB" dirty="0">
                <a:latin typeface="+mn-lt"/>
              </a:rPr>
              <a:t>83.7-92.6% for individual principles) and PRPs (n=10, agreement 80-100%).  Evidence</a:t>
            </a:r>
            <a:br>
              <a:rPr lang="en-GB" dirty="0">
                <a:latin typeface="+mn-lt"/>
              </a:rPr>
            </a:br>
            <a:r>
              <a:rPr lang="en-GB" dirty="0">
                <a:latin typeface="+mn-lt"/>
              </a:rPr>
              <a:t>was assessed from the published literature reviews and formally evaluated with</a:t>
            </a:r>
            <a:br>
              <a:rPr lang="en-GB" dirty="0">
                <a:latin typeface="+mn-lt"/>
              </a:rPr>
            </a:br>
            <a:r>
              <a:rPr lang="en-GB" dirty="0">
                <a:latin typeface="+mn-lt"/>
              </a:rPr>
              <a:t>the GRADE system to provide treatment recommendations (table 1).  Based on the evidence,</a:t>
            </a:r>
            <a:br>
              <a:rPr lang="en-GB" dirty="0">
                <a:latin typeface="+mn-lt"/>
              </a:rPr>
            </a:br>
            <a:r>
              <a:rPr lang="en-GB" dirty="0">
                <a:latin typeface="+mn-lt"/>
              </a:rPr>
              <a:t>individual groups developed treatment recommendations which were incorporated</a:t>
            </a:r>
            <a:br>
              <a:rPr lang="en-GB" dirty="0">
                <a:latin typeface="+mn-lt"/>
              </a:rPr>
            </a:br>
            <a:r>
              <a:rPr lang="en-GB" dirty="0">
                <a:latin typeface="+mn-lt"/>
              </a:rPr>
              <a:t>into an overall schema including principles for management of arthritis,</a:t>
            </a:r>
            <a:br>
              <a:rPr lang="en-GB" dirty="0">
                <a:latin typeface="+mn-lt"/>
              </a:rPr>
            </a:br>
            <a:r>
              <a:rPr lang="en-GB" dirty="0">
                <a:latin typeface="+mn-lt"/>
              </a:rPr>
              <a:t>spondylitis, enthesitis, dactylitis, skin, and nail disease, and comorbidities in</a:t>
            </a:r>
            <a:br>
              <a:rPr lang="en-GB" dirty="0">
                <a:latin typeface="+mn-lt"/>
              </a:rPr>
            </a:br>
            <a:r>
              <a:rPr lang="en-GB" dirty="0">
                <a:latin typeface="+mn-lt"/>
              </a:rPr>
              <a:t>PsA (figure 1).  Consensus amongst the GRAPPA members was 87.2% agreement</a:t>
            </a:r>
            <a:br>
              <a:rPr lang="en-GB" dirty="0">
                <a:latin typeface="+mn-lt"/>
              </a:rPr>
            </a:br>
            <a:r>
              <a:rPr lang="en-GB" dirty="0">
                <a:latin typeface="+mn-lt"/>
              </a:rPr>
              <a:t>(n=176) for the treatment recommendations and 87.9% (n=176) for the schema.</a:t>
            </a:r>
          </a:p>
          <a:p>
            <a:endParaRPr lang="en-GB" b="1" dirty="0">
              <a:latin typeface="+mn-lt"/>
            </a:endParaRPr>
          </a:p>
          <a:p>
            <a:r>
              <a:rPr lang="en-GB" b="1" dirty="0">
                <a:latin typeface="+mn-lt"/>
              </a:rPr>
              <a:t>Conclusion: </a:t>
            </a:r>
            <a:r>
              <a:rPr lang="en-GB" dirty="0">
                <a:latin typeface="+mn-lt"/>
              </a:rPr>
              <a:t> Based on the results of the literature review and GRADE assessment of the evidence, we developed updated comprehensive treatment recommendations for the key manifestations of PsA, including related comorbidities.  These recommendations are supplemented by overarching principles developed by consensus of GRAPPA members (rheumatologists, dermatologists, other HCPs, and PRPs).  </a:t>
            </a:r>
          </a:p>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38</a:t>
            </a:fld>
            <a:endParaRPr lang="en-US"/>
          </a:p>
        </p:txBody>
      </p:sp>
    </p:spTree>
    <p:extLst>
      <p:ext uri="{BB962C8B-B14F-4D97-AF65-F5344CB8AC3E}">
        <p14:creationId xmlns:p14="http://schemas.microsoft.com/office/powerpoint/2010/main" val="197725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53</a:t>
            </a:fld>
            <a:endParaRPr lang="en-US"/>
          </a:p>
        </p:txBody>
      </p:sp>
    </p:spTree>
    <p:extLst>
      <p:ext uri="{BB962C8B-B14F-4D97-AF65-F5344CB8AC3E}">
        <p14:creationId xmlns:p14="http://schemas.microsoft.com/office/powerpoint/2010/main" val="61893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54</a:t>
            </a:fld>
            <a:endParaRPr lang="en-US"/>
          </a:p>
        </p:txBody>
      </p:sp>
    </p:spTree>
    <p:extLst>
      <p:ext uri="{BB962C8B-B14F-4D97-AF65-F5344CB8AC3E}">
        <p14:creationId xmlns:p14="http://schemas.microsoft.com/office/powerpoint/2010/main" val="28890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B2A-8EB4-954E-9231-EA2865FB6755}"/>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39941374-1727-4644-B028-B1E456AF5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D7C66F5-DDC0-E148-8A7F-3CD2386A07BB}"/>
              </a:ext>
            </a:extLst>
          </p:cNvPr>
          <p:cNvPicPr>
            <a:picLocks noChangeAspect="1"/>
          </p:cNvPicPr>
          <p:nvPr userDrawn="1"/>
        </p:nvPicPr>
        <p:blipFill>
          <a:blip r:embed="rId2"/>
          <a:stretch>
            <a:fillRect/>
          </a:stretch>
        </p:blipFill>
        <p:spPr>
          <a:xfrm>
            <a:off x="8687402" y="6061166"/>
            <a:ext cx="3054432" cy="397076"/>
          </a:xfrm>
          <a:prstGeom prst="rect">
            <a:avLst/>
          </a:prstGeom>
        </p:spPr>
      </p:pic>
    </p:spTree>
    <p:extLst>
      <p:ext uri="{BB962C8B-B14F-4D97-AF65-F5344CB8AC3E}">
        <p14:creationId xmlns:p14="http://schemas.microsoft.com/office/powerpoint/2010/main" val="271923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2022-DE32-0E44-B7DF-C6F00B0BC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843CB4-C991-A14B-8592-0F63E3E33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277C3-7FA9-5C42-A2F3-1A7083F88B99}"/>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5" name="Footer Placeholder 4">
            <a:extLst>
              <a:ext uri="{FF2B5EF4-FFF2-40B4-BE49-F238E27FC236}">
                <a16:creationId xmlns:a16="http://schemas.microsoft.com/office/drawing/2014/main" id="{65AFE146-CCF4-9D41-B43E-AC4C52D61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1B31-8930-6F48-919D-4FDA49F0508B}"/>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92547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61C2C-6E35-DC45-B930-591444345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4C71E-0419-2D47-BEBA-3E8C40FA2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07E3F-F1E6-184F-B4F0-ED9A237DA99B}"/>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5" name="Footer Placeholder 4">
            <a:extLst>
              <a:ext uri="{FF2B5EF4-FFF2-40B4-BE49-F238E27FC236}">
                <a16:creationId xmlns:a16="http://schemas.microsoft.com/office/drawing/2014/main" id="{A6AA6591-E227-0241-8535-7333F7F71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76400-8340-8C46-A827-97C19238CBF5}"/>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86508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1C8172-17B7-1E49-83B0-50C5C7F3765A}"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13042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C8172-17B7-1E49-83B0-50C5C7F3765A}"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38032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C8172-17B7-1E49-83B0-50C5C7F3765A}"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36101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C8172-17B7-1E49-83B0-50C5C7F3765A}"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70242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1C8172-17B7-1E49-83B0-50C5C7F3765A}"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114079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1C8172-17B7-1E49-83B0-50C5C7F3765A}"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3854523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C8172-17B7-1E49-83B0-50C5C7F3765A}"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582488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C1C8172-17B7-1E49-83B0-50C5C7F3765A}"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477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16A9-9798-A141-82E8-4CBE4C980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73FCA-0885-9F46-A1F7-782BE7F8E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3D3E5-E544-A34A-B72B-867AE37D65DA}"/>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5" name="Footer Placeholder 4">
            <a:extLst>
              <a:ext uri="{FF2B5EF4-FFF2-40B4-BE49-F238E27FC236}">
                <a16:creationId xmlns:a16="http://schemas.microsoft.com/office/drawing/2014/main" id="{387ED34C-5DDD-5D45-B2FC-FD2926DB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58758-47DF-694D-9D1D-CBA925C1CBD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522948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C1C8172-17B7-1E49-83B0-50C5C7F3765A}"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71375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C8172-17B7-1E49-83B0-50C5C7F3765A}"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99869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C8172-17B7-1E49-83B0-50C5C7F3765A}"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D245-6F24-CA41-8F98-814BEFD016FE}" type="slidenum">
              <a:rPr lang="en-US" smtClean="0"/>
              <a:t>‹#›</a:t>
            </a:fld>
            <a:endParaRPr lang="en-US"/>
          </a:p>
        </p:txBody>
      </p:sp>
    </p:spTree>
    <p:extLst>
      <p:ext uri="{BB962C8B-B14F-4D97-AF65-F5344CB8AC3E}">
        <p14:creationId xmlns:p14="http://schemas.microsoft.com/office/powerpoint/2010/main" val="256139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D450-A66E-C74F-A249-C66459D1A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FB716-68DE-204A-8F3C-B6C932C34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4D597-2920-2749-9C30-F0E2C91A2194}"/>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5" name="Footer Placeholder 4">
            <a:extLst>
              <a:ext uri="{FF2B5EF4-FFF2-40B4-BE49-F238E27FC236}">
                <a16:creationId xmlns:a16="http://schemas.microsoft.com/office/drawing/2014/main" id="{557931BD-2C12-6942-9C69-8230811C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E2675-CFF3-B946-9E2D-82791592A519}"/>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99020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9D72-868D-2248-AD5B-4CFFAC9A7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0D972-D7CB-8D4B-B3CA-399E29CA3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4B2A1-A3AD-A64D-AB45-CC45C4466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D1B0A-D27F-234F-99E6-98591D97D048}"/>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6" name="Footer Placeholder 5">
            <a:extLst>
              <a:ext uri="{FF2B5EF4-FFF2-40B4-BE49-F238E27FC236}">
                <a16:creationId xmlns:a16="http://schemas.microsoft.com/office/drawing/2014/main" id="{0C850282-D68C-F94C-B7A3-97BD97374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1465-1B23-0A45-AB43-248786DBA8F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25115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A2AE-BB4C-714E-974D-195A8CD4D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09659-93D5-9145-9768-7516EBC8F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3E1FC-D8FD-0A44-8B4A-B1FF900B2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BD35-7E66-5944-BD8E-917C4880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B6D43-6373-7641-98F5-68CD4AEF0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7A948-5157-B545-B6AF-2BC8E650FF56}"/>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8" name="Footer Placeholder 7">
            <a:extLst>
              <a:ext uri="{FF2B5EF4-FFF2-40B4-BE49-F238E27FC236}">
                <a16:creationId xmlns:a16="http://schemas.microsoft.com/office/drawing/2014/main" id="{03E40AAD-243A-CF42-9AB7-7AEA311CA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033F1-F807-D840-AEA3-09D6A5C8107C}"/>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52131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8311-E073-C24B-B3AA-48EF3D2B9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BD0A8-B65F-1E40-B0E9-A2CAC5543348}"/>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4" name="Footer Placeholder 3">
            <a:extLst>
              <a:ext uri="{FF2B5EF4-FFF2-40B4-BE49-F238E27FC236}">
                <a16:creationId xmlns:a16="http://schemas.microsoft.com/office/drawing/2014/main" id="{3AC9028B-7FBA-D44B-A44F-8C4C8E61B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7529E-70A1-6A4D-8226-B67593E0B0F4}"/>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95041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D0C86-C17D-5948-BA53-A71F1962828B}"/>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3" name="Footer Placeholder 2">
            <a:extLst>
              <a:ext uri="{FF2B5EF4-FFF2-40B4-BE49-F238E27FC236}">
                <a16:creationId xmlns:a16="http://schemas.microsoft.com/office/drawing/2014/main" id="{CBB23BC3-0328-164D-9FC9-C7AD63658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C215F-47A3-0C40-871D-AF4229268D8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29129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6C9-C833-1F48-B801-E1E7EA317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21FE8-5E09-C04D-9B13-D8208B456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C0A04-5508-F240-85EF-B0403D5C3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8C6D3-3D51-D943-8F47-0D40827C0594}"/>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6" name="Footer Placeholder 5">
            <a:extLst>
              <a:ext uri="{FF2B5EF4-FFF2-40B4-BE49-F238E27FC236}">
                <a16:creationId xmlns:a16="http://schemas.microsoft.com/office/drawing/2014/main" id="{8F5A3C00-F91E-354A-93D4-5A4288B89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E23F2-2895-6644-867F-0368BB11E422}"/>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68280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EF59-3AA7-8E48-A40F-F35C2715E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CBBF-DCF0-904E-99F9-C55A20488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1AD8-FF95-2246-B3EC-F53034B5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72EF9-FEA7-6E45-A924-314368F59685}"/>
              </a:ext>
            </a:extLst>
          </p:cNvPr>
          <p:cNvSpPr>
            <a:spLocks noGrp="1"/>
          </p:cNvSpPr>
          <p:nvPr>
            <p:ph type="dt" sz="half" idx="10"/>
          </p:nvPr>
        </p:nvSpPr>
        <p:spPr/>
        <p:txBody>
          <a:bodyPr/>
          <a:lstStyle/>
          <a:p>
            <a:fld id="{0E03D0A9-6C9F-A145-ABBE-86306D7FC726}" type="datetimeFigureOut">
              <a:rPr lang="en-US" smtClean="0"/>
              <a:t>1/29/2020</a:t>
            </a:fld>
            <a:endParaRPr lang="en-US"/>
          </a:p>
        </p:txBody>
      </p:sp>
      <p:sp>
        <p:nvSpPr>
          <p:cNvPr id="6" name="Footer Placeholder 5">
            <a:extLst>
              <a:ext uri="{FF2B5EF4-FFF2-40B4-BE49-F238E27FC236}">
                <a16:creationId xmlns:a16="http://schemas.microsoft.com/office/drawing/2014/main" id="{1378B992-B5D4-E348-B138-34988CE21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38AE8-131A-0F49-ABE5-74506A823D3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861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4D201-C4E7-C240-8382-ADE7AE208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AC4BC-9BDE-7E4E-B485-04B2768FE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69AE-42E1-714C-BE07-CF47BEE5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3D0A9-6C9F-A145-ABBE-86306D7FC726}" type="datetimeFigureOut">
              <a:rPr lang="en-US" smtClean="0"/>
              <a:t>1/29/2020</a:t>
            </a:fld>
            <a:endParaRPr lang="en-US"/>
          </a:p>
        </p:txBody>
      </p:sp>
      <p:sp>
        <p:nvSpPr>
          <p:cNvPr id="5" name="Footer Placeholder 4">
            <a:extLst>
              <a:ext uri="{FF2B5EF4-FFF2-40B4-BE49-F238E27FC236}">
                <a16:creationId xmlns:a16="http://schemas.microsoft.com/office/drawing/2014/main" id="{DA403FDD-3167-714C-ACD8-49753BDC0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E5D58-EE83-9547-9FC9-18E9D7744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B2642-C1FB-7940-A6AD-C8CA7278A7FB}" type="slidenum">
              <a:rPr lang="en-US" smtClean="0"/>
              <a:t>‹#›</a:t>
            </a:fld>
            <a:endParaRPr lang="en-US"/>
          </a:p>
        </p:txBody>
      </p:sp>
    </p:spTree>
    <p:extLst>
      <p:ext uri="{BB962C8B-B14F-4D97-AF65-F5344CB8AC3E}">
        <p14:creationId xmlns:p14="http://schemas.microsoft.com/office/powerpoint/2010/main" val="142084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C1C8172-17B7-1E49-83B0-50C5C7F3765A}" type="datetimeFigureOut">
              <a:rPr lang="en-US" smtClean="0"/>
              <a:t>1/29/2020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51AD245-6F24-CA41-8F98-814BEFD016FE}" type="slidenum">
              <a:rPr lang="en-US" smtClean="0"/>
              <a:t>‹#›</a:t>
            </a:fld>
            <a:endParaRPr lang="en-US"/>
          </a:p>
        </p:txBody>
      </p:sp>
    </p:spTree>
    <p:extLst>
      <p:ext uri="{BB962C8B-B14F-4D97-AF65-F5344CB8AC3E}">
        <p14:creationId xmlns:p14="http://schemas.microsoft.com/office/powerpoint/2010/main" val="3951107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hyperlink" Target="https://www.arthritis.org/about-arthritis/types/psoriatic-arthritis/articles/" TargetMode="External"/><Relationship Id="rId3" Type="http://schemas.openxmlformats.org/officeDocument/2006/relationships/hyperlink" Target="https://www.psoriasis.org/connect-kit" TargetMode="External"/><Relationship Id="rId7" Type="http://schemas.openxmlformats.org/officeDocument/2006/relationships/hyperlink" Target="https://www.arthritis.org/about-arthritis/types/psoriatic-arthriti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rthritis.org/toolkits/better-living/about/psoriatic-arthritis/" TargetMode="External"/><Relationship Id="rId5" Type="http://schemas.openxmlformats.org/officeDocument/2006/relationships/hyperlink" Target="https://www.psoriasis.org/publications/patient-education/fact-sheets" TargetMode="External"/><Relationship Id="rId4" Type="http://schemas.openxmlformats.org/officeDocument/2006/relationships/hyperlink" Target="https://www.psoriasis.org/publications/patient-education/booklets" TargetMode="External"/><Relationship Id="rId9" Type="http://schemas.openxmlformats.org/officeDocument/2006/relationships/hyperlink" Target="http://blog.arthritis.org/psoriatic-arthritis/?_ga=2.265133391.1150616224.1575976313-781067379.1575976313"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impletasks.org/share-your-story/" TargetMode="External"/><Relationship Id="rId3" Type="http://schemas.openxmlformats.org/officeDocument/2006/relationships/hyperlink" Target="https://www.rheumatology.org/I-Am-A/Patient-Caregiver" TargetMode="External"/><Relationship Id="rId7" Type="http://schemas.openxmlformats.org/officeDocument/2006/relationships/hyperlink" Target="https://www.rheumatology.org/I-Am-A/Patient-Caregiver/Patient-and-Caregiver-Resources" TargetMode="External"/><Relationship Id="rId12" Type="http://schemas.openxmlformats.org/officeDocument/2006/relationships/hyperlink" Target="https://www.arthritis.org/about-arthritis/types/rheumatoid-arthritis/articl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rheumatology.org/I-Am-A/Patient-Caregiver/Patient-Education-Videos" TargetMode="External"/><Relationship Id="rId11" Type="http://schemas.openxmlformats.org/officeDocument/2006/relationships/hyperlink" Target="https://www.arthritis.org/about-arthritis/types/rheumatoid-arthritis/" TargetMode="External"/><Relationship Id="rId5" Type="http://schemas.openxmlformats.org/officeDocument/2006/relationships/hyperlink" Target="https://www.rheumatology.org/I-Am-A/Patient-Caregiver/Diseases-Conditions" TargetMode="External"/><Relationship Id="rId10" Type="http://schemas.openxmlformats.org/officeDocument/2006/relationships/hyperlink" Target="https://www.rheumatology.org/Portals/0/Files/Assistance%20Programs.pdf" TargetMode="External"/><Relationship Id="rId4" Type="http://schemas.openxmlformats.org/officeDocument/2006/relationships/hyperlink" Target="https://www.rheumatology.org/I-Am-A/Patient-Caregiver/Patient-FAQs" TargetMode="External"/><Relationship Id="rId9" Type="http://schemas.openxmlformats.org/officeDocument/2006/relationships/hyperlink" Target="https://www.rheumatology.org/Advocacy/Legislative-Action-Cent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809_Graph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21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3477669173"/>
              </p:ext>
            </p:extLst>
          </p:nvPr>
        </p:nvGraphicFramePr>
        <p:xfrm>
          <a:off x="1964268" y="1935154"/>
          <a:ext cx="8263466" cy="1828836"/>
        </p:xfrm>
        <a:graphic>
          <a:graphicData uri="http://schemas.openxmlformats.org/drawingml/2006/table">
            <a:tbl>
              <a:tblPr firstRow="1" bandRow="1">
                <a:tableStyleId>{5C22544A-7EE6-4342-B048-85BDC9FD1C3A}</a:tableStyleId>
              </a:tblPr>
              <a:tblGrid>
                <a:gridCol w="7236176">
                  <a:extLst>
                    <a:ext uri="{9D8B030D-6E8A-4147-A177-3AD203B41FA5}">
                      <a16:colId xmlns:a16="http://schemas.microsoft.com/office/drawing/2014/main" val="20000"/>
                    </a:ext>
                  </a:extLst>
                </a:gridCol>
                <a:gridCol w="1027290">
                  <a:extLst>
                    <a:ext uri="{9D8B030D-6E8A-4147-A177-3AD203B41FA5}">
                      <a16:colId xmlns:a16="http://schemas.microsoft.com/office/drawing/2014/main" val="3508419032"/>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400" b="1" i="0" u="none" strike="noStrike" cap="none" normalizeH="0" baseline="0" dirty="0">
                          <a:ln>
                            <a:noFill/>
                          </a:ln>
                          <a:solidFill>
                            <a:srgbClr val="FFFFFF"/>
                          </a:solidFill>
                          <a:effectLst/>
                          <a:latin typeface="+mn-lt"/>
                        </a:rPr>
                        <a:t>Acute-phase reactants (at least 1 test result is needed for classification)</a:t>
                      </a:r>
                      <a:r>
                        <a:rPr kumimoji="0" lang="en-US" sz="1400" b="1" i="0" u="none" strike="noStrike" cap="none" normalizeH="0" baseline="30000" dirty="0">
                          <a:ln>
                            <a:noFill/>
                          </a:ln>
                          <a:solidFill>
                            <a:srgbClr val="FFFFFF"/>
                          </a:solidFill>
                          <a:effectLst/>
                          <a:latin typeface="+mn-lt"/>
                        </a:rPr>
                        <a:t>F</a:t>
                      </a:r>
                    </a:p>
                  </a:txBody>
                  <a:tcPr marT="45723" marB="45723" horzOverflow="overflow">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400" b="1" i="0" u="none" strike="noStrike" cap="none" normalizeH="0" baseline="0" dirty="0">
                          <a:ln>
                            <a:noFill/>
                          </a:ln>
                          <a:solidFill>
                            <a:srgbClr val="FFFFFF"/>
                          </a:solidFill>
                          <a:effectLst/>
                          <a:latin typeface="+mn-lt"/>
                        </a:rPr>
                        <a:t>Score</a:t>
                      </a:r>
                    </a:p>
                  </a:txBody>
                  <a:tcPr marT="45723" marB="45723" horzOverflow="overflow">
                    <a:solidFill>
                      <a:schemeClr val="accent1">
                        <a:lumMod val="75000"/>
                      </a:schemeClr>
                    </a:solidFill>
                  </a:tcPr>
                </a:tc>
                <a:extLst>
                  <a:ext uri="{0D108BD9-81ED-4DB2-BD59-A6C34878D82A}">
                    <a16:rowId xmlns:a16="http://schemas.microsoft.com/office/drawing/2014/main" val="10000"/>
                  </a:ext>
                </a:extLst>
              </a:tr>
              <a:tr h="0">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Normal CRP </a:t>
                      </a:r>
                      <a:r>
                        <a:rPr kumimoji="0" lang="en-US" sz="1400" b="1" i="0" u="none" strike="noStrike" cap="none" normalizeH="0" baseline="0" dirty="0">
                          <a:ln>
                            <a:noFill/>
                          </a:ln>
                          <a:solidFill>
                            <a:schemeClr val="accent4">
                              <a:lumMod val="10000"/>
                            </a:schemeClr>
                          </a:solidFill>
                          <a:effectLst/>
                          <a:latin typeface="+mn-lt"/>
                        </a:rPr>
                        <a:t>and</a:t>
                      </a:r>
                      <a:r>
                        <a:rPr kumimoji="0" lang="en-US" sz="1400" b="0" i="0" u="none" strike="noStrike" cap="none" normalizeH="0" baseline="0" dirty="0">
                          <a:ln>
                            <a:noFill/>
                          </a:ln>
                          <a:solidFill>
                            <a:schemeClr val="accent4">
                              <a:lumMod val="10000"/>
                            </a:schemeClr>
                          </a:solidFill>
                          <a:effectLst/>
                          <a:latin typeface="+mn-lt"/>
                        </a:rPr>
                        <a:t> normal ESR 0</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0</a:t>
                      </a:r>
                    </a:p>
                  </a:txBody>
                  <a:tcPr marT="45723" marB="45723" horzOverflow="overflow"/>
                </a:tc>
                <a:extLst>
                  <a:ext uri="{0D108BD9-81ED-4DB2-BD59-A6C34878D82A}">
                    <a16:rowId xmlns:a16="http://schemas.microsoft.com/office/drawing/2014/main" val="1946301544"/>
                  </a:ext>
                </a:extLst>
              </a:tr>
              <a:tr h="0">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Abnormal CRP </a:t>
                      </a:r>
                      <a:r>
                        <a:rPr kumimoji="0" lang="en-US" sz="1400" b="1" i="0" u="none" strike="noStrike" cap="none" normalizeH="0" baseline="0" dirty="0">
                          <a:ln>
                            <a:noFill/>
                          </a:ln>
                          <a:solidFill>
                            <a:schemeClr val="accent4">
                              <a:lumMod val="10000"/>
                            </a:schemeClr>
                          </a:solidFill>
                          <a:effectLst/>
                          <a:latin typeface="+mn-lt"/>
                        </a:rPr>
                        <a:t>or</a:t>
                      </a:r>
                      <a:r>
                        <a:rPr kumimoji="0" lang="en-US" sz="1400" b="0" i="0" u="none" strike="noStrike" cap="none" normalizeH="0" baseline="0" dirty="0">
                          <a:ln>
                            <a:noFill/>
                          </a:ln>
                          <a:solidFill>
                            <a:schemeClr val="accent4">
                              <a:lumMod val="10000"/>
                            </a:schemeClr>
                          </a:solidFill>
                          <a:effectLst/>
                          <a:latin typeface="+mn-lt"/>
                        </a:rPr>
                        <a:t> normal ESR 1</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1</a:t>
                      </a:r>
                    </a:p>
                  </a:txBody>
                  <a:tcPr marT="45723" marB="45723" horzOverflow="overflow"/>
                </a:tc>
                <a:extLst>
                  <a:ext uri="{0D108BD9-81ED-4DB2-BD59-A6C34878D82A}">
                    <a16:rowId xmlns:a16="http://schemas.microsoft.com/office/drawing/2014/main" val="3054533613"/>
                  </a:ext>
                </a:extLst>
              </a:tr>
              <a:tr h="0">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1" i="0" u="none" strike="noStrike" cap="none" normalizeH="0" baseline="0" dirty="0">
                          <a:ln>
                            <a:noFill/>
                          </a:ln>
                          <a:solidFill>
                            <a:schemeClr val="bg1"/>
                          </a:solidFill>
                          <a:effectLst/>
                          <a:latin typeface="+mn-lt"/>
                        </a:rPr>
                        <a:t>Duration of symptoms</a:t>
                      </a:r>
                      <a:r>
                        <a:rPr kumimoji="0" lang="en-US" sz="1400" b="1" i="0" u="none" strike="noStrike" cap="none" normalizeH="0" baseline="30000" dirty="0">
                          <a:ln>
                            <a:noFill/>
                          </a:ln>
                          <a:solidFill>
                            <a:schemeClr val="bg1"/>
                          </a:solidFill>
                          <a:effectLst/>
                          <a:latin typeface="+mn-lt"/>
                        </a:rPr>
                        <a:t>G</a:t>
                      </a:r>
                      <a:r>
                        <a:rPr kumimoji="0" lang="en-US" sz="1400" b="1" i="0" u="none" strike="noStrike" cap="none" normalizeH="0" baseline="0" dirty="0">
                          <a:ln>
                            <a:noFill/>
                          </a:ln>
                          <a:solidFill>
                            <a:schemeClr val="bg1"/>
                          </a:solidFill>
                          <a:effectLst/>
                          <a:latin typeface="+mn-lt"/>
                        </a:rPr>
                        <a:t> </a:t>
                      </a:r>
                    </a:p>
                  </a:txBody>
                  <a:tcPr marT="45723" marB="45723" horzOverflow="overflow">
                    <a:solidFill>
                      <a:schemeClr val="accent1">
                        <a:lumMod val="75000"/>
                      </a:schemeClr>
                    </a:solidFill>
                  </a:tcPr>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chemeClr val="accent1">
                        <a:lumMod val="75000"/>
                      </a:schemeClr>
                    </a:solidFill>
                  </a:tcPr>
                </a:tc>
                <a:extLst>
                  <a:ext uri="{0D108BD9-81ED-4DB2-BD59-A6C34878D82A}">
                    <a16:rowId xmlns:a16="http://schemas.microsoft.com/office/drawing/2014/main" val="3848429663"/>
                  </a:ext>
                </a:extLst>
              </a:tr>
              <a:tr h="149671">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&lt;6 weeks</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0</a:t>
                      </a:r>
                    </a:p>
                  </a:txBody>
                  <a:tcPr marT="45723" marB="45723" horzOverflow="overflow"/>
                </a:tc>
                <a:extLst>
                  <a:ext uri="{0D108BD9-81ED-4DB2-BD59-A6C34878D82A}">
                    <a16:rowId xmlns:a16="http://schemas.microsoft.com/office/drawing/2014/main" val="3617497401"/>
                  </a:ext>
                </a:extLst>
              </a:tr>
              <a:tr h="0">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≥6 weeks</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1</a:t>
                      </a:r>
                    </a:p>
                  </a:txBody>
                  <a:tcPr marT="45723" marB="45723" horzOverflow="overflow"/>
                </a:tc>
                <a:extLst>
                  <a:ext uri="{0D108BD9-81ED-4DB2-BD59-A6C34878D82A}">
                    <a16:rowId xmlns:a16="http://schemas.microsoft.com/office/drawing/2014/main" val="3375810192"/>
                  </a:ext>
                </a:extLst>
              </a:tr>
            </a:tbl>
          </a:graphicData>
        </a:graphic>
      </p:graphicFrame>
      <p:sp>
        <p:nvSpPr>
          <p:cNvPr id="6" name="Title 1">
            <a:extLst>
              <a:ext uri="{FF2B5EF4-FFF2-40B4-BE49-F238E27FC236}">
                <a16:creationId xmlns:a16="http://schemas.microsoft.com/office/drawing/2014/main" id="{09394524-498F-3249-BDD7-FBBC1E3D42AE}"/>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Classification Criteria: ACR/EULAR 2010 (cont.) </a:t>
            </a:r>
          </a:p>
        </p:txBody>
      </p:sp>
      <p:sp>
        <p:nvSpPr>
          <p:cNvPr id="7" name="TextBox 6">
            <a:extLst>
              <a:ext uri="{FF2B5EF4-FFF2-40B4-BE49-F238E27FC236}">
                <a16:creationId xmlns:a16="http://schemas.microsoft.com/office/drawing/2014/main" id="{9DE568AD-85A0-B245-B2FD-099A8B570641}"/>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Aletaha D, et al. </a:t>
            </a:r>
            <a:r>
              <a:rPr lang="da-DK" sz="1200" i="1" dirty="0">
                <a:solidFill>
                  <a:prstClr val="black"/>
                </a:solidFill>
              </a:rPr>
              <a:t>Ann Rheum Dis</a:t>
            </a:r>
            <a:r>
              <a:rPr lang="da-DK" sz="1200" dirty="0">
                <a:solidFill>
                  <a:prstClr val="black"/>
                </a:solidFill>
              </a:rPr>
              <a:t>. 2010;69:1580-1588.</a:t>
            </a:r>
            <a:endParaRPr lang="da-DK" sz="1200" dirty="0">
              <a:solidFill>
                <a:prstClr val="black"/>
              </a:solidFill>
              <a:latin typeface="Calibri"/>
            </a:endParaRPr>
          </a:p>
        </p:txBody>
      </p:sp>
      <p:sp>
        <p:nvSpPr>
          <p:cNvPr id="8" name="TextBox 7">
            <a:extLst>
              <a:ext uri="{FF2B5EF4-FFF2-40B4-BE49-F238E27FC236}">
                <a16:creationId xmlns:a16="http://schemas.microsoft.com/office/drawing/2014/main" id="{97430D67-D877-4449-95FB-8BCDCEBB0253}"/>
              </a:ext>
            </a:extLst>
          </p:cNvPr>
          <p:cNvSpPr txBox="1"/>
          <p:nvPr/>
        </p:nvSpPr>
        <p:spPr>
          <a:xfrm>
            <a:off x="351322" y="4764772"/>
            <a:ext cx="11490723" cy="562357"/>
          </a:xfrm>
          <a:prstGeom prst="rect">
            <a:avLst/>
          </a:prstGeom>
          <a:noFill/>
        </p:spPr>
        <p:txBody>
          <a:bodyPr wrap="square" lIns="26999" tIns="26999" rIns="26999" bIns="26999" rtlCol="0" anchor="t" anchorCtr="0">
            <a:spAutoFit/>
          </a:bodyPr>
          <a:lstStyle/>
          <a:p>
            <a:pPr defTabSz="685765"/>
            <a:r>
              <a:rPr lang="da-DK" sz="1100" dirty="0">
                <a:solidFill>
                  <a:prstClr val="black"/>
                </a:solidFill>
                <a:latin typeface="Calibri"/>
              </a:rPr>
              <a:t>F</a:t>
            </a:r>
            <a:r>
              <a:rPr lang="da-DK" sz="1100" dirty="0">
                <a:solidFill>
                  <a:prstClr val="black"/>
                </a:solidFill>
              </a:rPr>
              <a:t>. Normal/abnormal is determined by local laboratory standards.</a:t>
            </a:r>
          </a:p>
          <a:p>
            <a:pPr defTabSz="685765"/>
            <a:r>
              <a:rPr lang="da-DK" sz="1100" dirty="0">
                <a:solidFill>
                  <a:prstClr val="black"/>
                </a:solidFill>
                <a:latin typeface="Calibri"/>
              </a:rPr>
              <a:t>G. </a:t>
            </a:r>
            <a:r>
              <a:rPr lang="da-DK" sz="1100" dirty="0">
                <a:solidFill>
                  <a:prstClr val="black"/>
                </a:solidFill>
              </a:rPr>
              <a:t>Duration of symptoms refers to patient self-report of the duration of signs or symptoms of synovitis (eg, pain, swelling, tenderness) of joints that are clinically involved at the time of assessment, regardless of treatment status. ACPA, anti-citrullinated protein antibody; CRP, C-reactive protein; ESR, erythrocyte sedimentation rate.</a:t>
            </a:r>
            <a:endParaRPr lang="da-DK" sz="1100" dirty="0">
              <a:solidFill>
                <a:prstClr val="black"/>
              </a:solidFill>
              <a:latin typeface="Calibri"/>
            </a:endParaRPr>
          </a:p>
        </p:txBody>
      </p:sp>
      <p:sp>
        <p:nvSpPr>
          <p:cNvPr id="10" name="TextBox 9">
            <a:extLst>
              <a:ext uri="{FF2B5EF4-FFF2-40B4-BE49-F238E27FC236}">
                <a16:creationId xmlns:a16="http://schemas.microsoft.com/office/drawing/2014/main" id="{4CEA4FFD-E65E-C648-8F0C-98F0B5C29018}"/>
              </a:ext>
            </a:extLst>
          </p:cNvPr>
          <p:cNvSpPr txBox="1"/>
          <p:nvPr/>
        </p:nvSpPr>
        <p:spPr>
          <a:xfrm>
            <a:off x="1614309" y="1554346"/>
            <a:ext cx="8974666" cy="331524"/>
          </a:xfrm>
          <a:prstGeom prst="rect">
            <a:avLst/>
          </a:prstGeom>
          <a:noFill/>
        </p:spPr>
        <p:txBody>
          <a:bodyPr wrap="square" lIns="26999" tIns="26999" rIns="26999" bIns="26999" rtlCol="0" anchor="b" anchorCtr="0">
            <a:spAutoFit/>
          </a:bodyPr>
          <a:lstStyle/>
          <a:p>
            <a:pPr algn="ctr" defTabSz="685765"/>
            <a:r>
              <a:rPr lang="da-DK" b="1" dirty="0">
                <a:solidFill>
                  <a:prstClr val="black"/>
                </a:solidFill>
              </a:rPr>
              <a:t>A Score of ≥6/10 Is </a:t>
            </a:r>
            <a:r>
              <a:rPr lang="da-DK" b="1" dirty="0" err="1">
                <a:solidFill>
                  <a:prstClr val="black"/>
                </a:solidFill>
              </a:rPr>
              <a:t>Needed</a:t>
            </a:r>
            <a:r>
              <a:rPr lang="da-DK" b="1" dirty="0">
                <a:solidFill>
                  <a:prstClr val="black"/>
                </a:solidFill>
              </a:rPr>
              <a:t> for Definite Classification of a Patient as Having RA</a:t>
            </a:r>
            <a:endParaRPr lang="da-DK" b="1" dirty="0">
              <a:solidFill>
                <a:prstClr val="black"/>
              </a:solidFill>
              <a:latin typeface="Calibri"/>
            </a:endParaRPr>
          </a:p>
        </p:txBody>
      </p:sp>
    </p:spTree>
    <p:extLst>
      <p:ext uri="{BB962C8B-B14F-4D97-AF65-F5344CB8AC3E}">
        <p14:creationId xmlns:p14="http://schemas.microsoft.com/office/powerpoint/2010/main" val="97286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lvl="0" indent="0">
              <a:lnSpc>
                <a:spcPct val="90000"/>
              </a:lnSpc>
              <a:spcBef>
                <a:spcPts val="600"/>
              </a:spcBef>
              <a:buNone/>
              <a:defRPr/>
            </a:pPr>
            <a:r>
              <a:rPr lang="en-GB" sz="2000" b="1" dirty="0">
                <a:solidFill>
                  <a:sysClr val="windowText" lastClr="000000"/>
                </a:solidFill>
              </a:rPr>
              <a:t>Established RA</a:t>
            </a:r>
          </a:p>
          <a:p>
            <a:pPr lvl="0">
              <a:lnSpc>
                <a:spcPct val="90000"/>
              </a:lnSpc>
              <a:spcBef>
                <a:spcPts val="600"/>
              </a:spcBef>
              <a:defRPr/>
            </a:pPr>
            <a:r>
              <a:rPr lang="en-GB" sz="2000" dirty="0">
                <a:solidFill>
                  <a:sysClr val="windowText" lastClr="000000"/>
                </a:solidFill>
              </a:rPr>
              <a:t>RA with duration of disease/symptoms of &gt;=6 months or meeting 1987 ACR RA classification criteria</a:t>
            </a:r>
          </a:p>
          <a:p>
            <a:pPr marL="0" lvl="0" indent="0">
              <a:lnSpc>
                <a:spcPct val="90000"/>
              </a:lnSpc>
              <a:spcBef>
                <a:spcPts val="2000"/>
              </a:spcBef>
              <a:buNone/>
              <a:defRPr/>
            </a:pPr>
            <a:r>
              <a:rPr lang="en-GB" sz="2000" b="1" dirty="0">
                <a:solidFill>
                  <a:sysClr val="windowText" lastClr="000000"/>
                </a:solidFill>
              </a:rPr>
              <a:t>Disease activity</a:t>
            </a:r>
          </a:p>
          <a:p>
            <a:pPr lvl="0">
              <a:lnSpc>
                <a:spcPct val="90000"/>
              </a:lnSpc>
              <a:spcBef>
                <a:spcPts val="600"/>
              </a:spcBef>
              <a:defRPr/>
            </a:pPr>
            <a:r>
              <a:rPr lang="en-GB" sz="2000" dirty="0">
                <a:solidFill>
                  <a:sysClr val="windowText" lastClr="000000"/>
                </a:solidFill>
              </a:rPr>
              <a:t>Low, moderate, or high as per validated scales</a:t>
            </a:r>
          </a:p>
          <a:p>
            <a:pPr marL="0" lvl="0" indent="0">
              <a:lnSpc>
                <a:spcPct val="90000"/>
              </a:lnSpc>
              <a:spcBef>
                <a:spcPts val="2000"/>
              </a:spcBef>
              <a:buNone/>
              <a:defRPr/>
            </a:pPr>
            <a:r>
              <a:rPr lang="en-GB" sz="2000" b="1" dirty="0">
                <a:solidFill>
                  <a:sysClr val="windowText" lastClr="000000"/>
                </a:solidFill>
              </a:rPr>
              <a:t>RA remission</a:t>
            </a:r>
          </a:p>
          <a:p>
            <a:pPr lvl="0">
              <a:lnSpc>
                <a:spcPct val="90000"/>
              </a:lnSpc>
              <a:spcBef>
                <a:spcPts val="600"/>
              </a:spcBef>
              <a:defRPr/>
            </a:pPr>
            <a:r>
              <a:rPr lang="en-GB" sz="2000" dirty="0">
                <a:solidFill>
                  <a:sysClr val="windowText" lastClr="000000"/>
                </a:solidFill>
              </a:rPr>
              <a:t>A tender joint count, swollen joint count, C-reactive protein level (mg/dl), and patient global assessment of ≤1 each or a Simplified DAS of ≤3.3</a:t>
            </a:r>
          </a:p>
          <a:p>
            <a:pPr marL="0" lvl="0" indent="0">
              <a:lnSpc>
                <a:spcPct val="90000"/>
              </a:lnSpc>
              <a:spcBef>
                <a:spcPts val="2000"/>
              </a:spcBef>
              <a:buNone/>
              <a:defRPr/>
            </a:pPr>
            <a:r>
              <a:rPr lang="en-GB" sz="2000" b="1" dirty="0">
                <a:solidFill>
                  <a:sysClr val="windowText" lastClr="000000"/>
                </a:solidFill>
              </a:rPr>
              <a:t>Optimal dosing of RA treatments</a:t>
            </a:r>
          </a:p>
          <a:p>
            <a:pPr lvl="0">
              <a:lnSpc>
                <a:spcPct val="90000"/>
              </a:lnSpc>
              <a:spcBef>
                <a:spcPts val="600"/>
              </a:spcBef>
              <a:defRPr/>
            </a:pPr>
            <a:r>
              <a:rPr lang="en-GB" sz="2000" dirty="0">
                <a:solidFill>
                  <a:sysClr val="windowText" lastClr="000000"/>
                </a:solidFill>
              </a:rPr>
              <a:t>Dosing to achieve a therapeutic target derived from mutual patient-clinician consideration of patient priorities</a:t>
            </a:r>
          </a:p>
          <a:p>
            <a:pPr lvl="0">
              <a:lnSpc>
                <a:spcPct val="90000"/>
              </a:lnSpc>
              <a:spcBef>
                <a:spcPts val="600"/>
              </a:spcBef>
              <a:defRPr/>
            </a:pPr>
            <a:r>
              <a:rPr lang="en-GB" sz="2000" dirty="0">
                <a:solidFill>
                  <a:sysClr val="windowText" lastClr="000000"/>
                </a:solidFill>
              </a:rPr>
              <a:t>Given for at least 3 months before therapy escalation or switching</a:t>
            </a:r>
          </a:p>
          <a:p>
            <a:pPr lvl="0">
              <a:lnSpc>
                <a:spcPct val="90000"/>
              </a:lnSpc>
              <a:spcBef>
                <a:spcPts val="600"/>
              </a:spcBef>
              <a:defRPr/>
            </a:pPr>
            <a:endParaRPr lang="en-GB" sz="2000" dirty="0">
              <a:solidFill>
                <a:sysClr val="windowText" lastClr="000000"/>
              </a:solidFill>
            </a:endParaRP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ACR 2015 Guidelines: Definitions to Know </a:t>
            </a:r>
          </a:p>
        </p:txBody>
      </p:sp>
    </p:spTree>
    <p:extLst>
      <p:ext uri="{BB962C8B-B14F-4D97-AF65-F5344CB8AC3E}">
        <p14:creationId xmlns:p14="http://schemas.microsoft.com/office/powerpoint/2010/main" val="93044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944344638"/>
              </p:ext>
            </p:extLst>
          </p:nvPr>
        </p:nvGraphicFramePr>
        <p:xfrm>
          <a:off x="1964267" y="1652930"/>
          <a:ext cx="8263466" cy="4358718"/>
        </p:xfrm>
        <a:graphic>
          <a:graphicData uri="http://schemas.openxmlformats.org/drawingml/2006/table">
            <a:tbl>
              <a:tblPr firstRow="1" bandRow="1">
                <a:tableStyleId>{5C22544A-7EE6-4342-B048-85BDC9FD1C3A}</a:tableStyleId>
              </a:tblPr>
              <a:tblGrid>
                <a:gridCol w="5192889">
                  <a:extLst>
                    <a:ext uri="{9D8B030D-6E8A-4147-A177-3AD203B41FA5}">
                      <a16:colId xmlns:a16="http://schemas.microsoft.com/office/drawing/2014/main" val="20000"/>
                    </a:ext>
                  </a:extLst>
                </a:gridCol>
                <a:gridCol w="3070577">
                  <a:extLst>
                    <a:ext uri="{9D8B030D-6E8A-4147-A177-3AD203B41FA5}">
                      <a16:colId xmlns:a16="http://schemas.microsoft.com/office/drawing/2014/main" val="3508419032"/>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1" i="0" u="none" strike="noStrike" cap="none" normalizeH="0" baseline="0" dirty="0">
                          <a:ln>
                            <a:noFill/>
                          </a:ln>
                          <a:solidFill>
                            <a:srgbClr val="FFFFFF"/>
                          </a:solidFill>
                          <a:effectLst/>
                          <a:latin typeface="+mn-lt"/>
                        </a:rPr>
                        <a:t>Instrument</a:t>
                      </a:r>
                      <a:endParaRPr kumimoji="0" lang="en-US" sz="1600" b="1" i="0" u="none" strike="noStrike" cap="none" normalizeH="0" baseline="30000" dirty="0">
                        <a:ln>
                          <a:noFill/>
                        </a:ln>
                        <a:solidFill>
                          <a:srgbClr val="FFFFFF"/>
                        </a:solidFill>
                        <a:effectLst/>
                        <a:latin typeface="+mn-lt"/>
                      </a:endParaRPr>
                    </a:p>
                  </a:txBody>
                  <a:tcPr marT="45723" marB="45723" horzOverflow="overflow">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1" i="0" u="none" strike="noStrike" cap="none" normalizeH="0" baseline="0" dirty="0">
                          <a:ln>
                            <a:noFill/>
                          </a:ln>
                          <a:solidFill>
                            <a:srgbClr val="FFFFFF"/>
                          </a:solidFill>
                          <a:effectLst/>
                          <a:latin typeface="+mn-lt"/>
                        </a:rPr>
                        <a:t>Thresholds of Disease Activity</a:t>
                      </a:r>
                      <a:endParaRPr kumimoji="0" lang="en-US" sz="1800" b="1" i="0" u="none" strike="noStrike" cap="none" normalizeH="0" baseline="0" dirty="0">
                        <a:ln>
                          <a:noFill/>
                        </a:ln>
                        <a:solidFill>
                          <a:srgbClr val="FFFFFF"/>
                        </a:solidFill>
                        <a:effectLst/>
                        <a:latin typeface="+mn-lt"/>
                      </a:endParaRPr>
                    </a:p>
                  </a:txBody>
                  <a:tcPr marT="45723" marB="45723" horzOverflow="overflow">
                    <a:solidFill>
                      <a:schemeClr val="accent1">
                        <a:lumMod val="75000"/>
                      </a:schemeClr>
                    </a:solidFill>
                  </a:tcPr>
                </a:tc>
                <a:extLst>
                  <a:ext uri="{0D108BD9-81ED-4DB2-BD59-A6C34878D82A}">
                    <a16:rowId xmlns:a16="http://schemas.microsoft.com/office/drawing/2014/main" val="10000"/>
                  </a:ext>
                </a:extLst>
              </a:tr>
              <a:tr h="0">
                <a:tc rowSpan="4">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Patient Activity Scale (PAS) or PASII                                   (range 0–10)</a:t>
                      </a:r>
                    </a:p>
                  </a:txBody>
                  <a:tcPr marT="45723" marB="45723" anchor="ctr" horzOverflow="overflow">
                    <a:lnB w="12700" cap="flat" cmpd="sng" algn="ctr">
                      <a:solidFill>
                        <a:schemeClr val="tx1"/>
                      </a:solidFill>
                      <a:prstDash val="solid"/>
                      <a:round/>
                      <a:headEnd type="none" w="med" len="med"/>
                      <a:tailEnd type="none" w="med" len="med"/>
                    </a:lnB>
                    <a:solidFill>
                      <a:srgbClr val="D0D6EA"/>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Remission: 0–0.25</a:t>
                      </a:r>
                    </a:p>
                  </a:txBody>
                  <a:tcPr marT="45723" marB="45723" horzOverflow="overflow">
                    <a:solidFill>
                      <a:srgbClr val="E9EBF5"/>
                    </a:solidFill>
                  </a:tcPr>
                </a:tc>
                <a:extLst>
                  <a:ext uri="{0D108BD9-81ED-4DB2-BD59-A6C34878D82A}">
                    <a16:rowId xmlns:a16="http://schemas.microsoft.com/office/drawing/2014/main" val="10002"/>
                  </a:ext>
                </a:extLst>
              </a:tr>
              <a:tr h="153133">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Low activity: &gt;0.25–3.7</a:t>
                      </a:r>
                    </a:p>
                  </a:txBody>
                  <a:tcPr marT="45723" marB="45723" horzOverflow="overflow">
                    <a:solidFill>
                      <a:srgbClr val="D0D6EA"/>
                    </a:solidFill>
                  </a:tcPr>
                </a:tc>
                <a:extLst>
                  <a:ext uri="{0D108BD9-81ED-4DB2-BD59-A6C34878D82A}">
                    <a16:rowId xmlns:a16="http://schemas.microsoft.com/office/drawing/2014/main" val="10003"/>
                  </a:ext>
                </a:extLst>
              </a:tr>
              <a:tr h="128509">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3000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Moderate activity: &gt;3.7 to &lt;8.0</a:t>
                      </a:r>
                    </a:p>
                  </a:txBody>
                  <a:tcPr marT="45723" marB="45723" horzOverflow="overflow">
                    <a:solidFill>
                      <a:srgbClr val="E9EBF5"/>
                    </a:solidFill>
                  </a:tcPr>
                </a:tc>
                <a:extLst>
                  <a:ext uri="{0D108BD9-81ED-4DB2-BD59-A6C34878D82A}">
                    <a16:rowId xmlns:a16="http://schemas.microsoft.com/office/drawing/2014/main" val="10004"/>
                  </a:ext>
                </a:extLst>
              </a:tr>
              <a:tr h="167495">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High activity: ≥8.0</a:t>
                      </a:r>
                    </a:p>
                  </a:txBody>
                  <a:tcPr marT="45723" marB="45723" horzOverflow="overflow">
                    <a:lnB w="12700" cap="flat" cmpd="sng" algn="ctr">
                      <a:solidFill>
                        <a:schemeClr val="tx1"/>
                      </a:solidFill>
                      <a:prstDash val="solid"/>
                      <a:round/>
                      <a:headEnd type="none" w="med" len="med"/>
                      <a:tailEnd type="none" w="med" len="med"/>
                    </a:lnB>
                    <a:solidFill>
                      <a:srgbClr val="D0D6EA"/>
                    </a:solidFill>
                  </a:tcPr>
                </a:tc>
                <a:extLst>
                  <a:ext uri="{0D108BD9-81ED-4DB2-BD59-A6C34878D82A}">
                    <a16:rowId xmlns:a16="http://schemas.microsoft.com/office/drawing/2014/main" val="10005"/>
                  </a:ext>
                </a:extLst>
              </a:tr>
              <a:tr h="142872">
                <a:tc rowSpan="4">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0" i="0" u="none" strike="noStrike" cap="none" normalizeH="0" baseline="0" dirty="0">
                          <a:ln>
                            <a:noFill/>
                          </a:ln>
                          <a:solidFill>
                            <a:schemeClr val="accent4">
                              <a:lumMod val="10000"/>
                            </a:schemeClr>
                          </a:solidFill>
                          <a:effectLst/>
                          <a:latin typeface="+mn-lt"/>
                        </a:rPr>
                        <a:t>Routine Assessment of Patient Index Data 3 (RAPID-3) (range 0–10)</a:t>
                      </a:r>
                    </a:p>
                  </a:txBody>
                  <a:tcPr marT="45723" marB="45723"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Remission: 0–1.0</a:t>
                      </a:r>
                    </a:p>
                  </a:txBody>
                  <a:tcPr marT="45723" marB="45723" horzOverflow="overflow">
                    <a:lnT w="12700" cap="flat" cmpd="sng" algn="ctr">
                      <a:solidFill>
                        <a:schemeClr val="tx1"/>
                      </a:solidFill>
                      <a:prstDash val="solid"/>
                      <a:round/>
                      <a:headEnd type="none" w="med" len="med"/>
                      <a:tailEnd type="none" w="med" len="med"/>
                    </a:lnT>
                    <a:solidFill>
                      <a:srgbClr val="E9EBF5"/>
                    </a:solidFill>
                  </a:tcPr>
                </a:tc>
                <a:extLst>
                  <a:ext uri="{0D108BD9-81ED-4DB2-BD59-A6C34878D82A}">
                    <a16:rowId xmlns:a16="http://schemas.microsoft.com/office/drawing/2014/main" val="10006"/>
                  </a:ext>
                </a:extLst>
              </a:tr>
              <a:tr h="252728">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Low activity: &gt;1.0–2.0</a:t>
                      </a:r>
                    </a:p>
                  </a:txBody>
                  <a:tcPr marT="45723" marB="45723" horzOverflow="overflow">
                    <a:solidFill>
                      <a:srgbClr val="D0D6EA"/>
                    </a:solidFill>
                  </a:tcPr>
                </a:tc>
                <a:extLst>
                  <a:ext uri="{0D108BD9-81ED-4DB2-BD59-A6C34878D82A}">
                    <a16:rowId xmlns:a16="http://schemas.microsoft.com/office/drawing/2014/main" val="10008"/>
                  </a:ext>
                </a:extLst>
              </a:tr>
              <a:tr h="252728">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Moderate activity: &gt;2.0–4.0</a:t>
                      </a:r>
                    </a:p>
                  </a:txBody>
                  <a:tcPr marT="45723" marB="45723" horzOverflow="overflow">
                    <a:solidFill>
                      <a:srgbClr val="E9EBF5"/>
                    </a:solidFill>
                  </a:tcPr>
                </a:tc>
                <a:extLst>
                  <a:ext uri="{0D108BD9-81ED-4DB2-BD59-A6C34878D82A}">
                    <a16:rowId xmlns:a16="http://schemas.microsoft.com/office/drawing/2014/main" val="1822511308"/>
                  </a:ext>
                </a:extLst>
              </a:tr>
              <a:tr h="0">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High activity: .4.0—10</a:t>
                      </a:r>
                    </a:p>
                  </a:txBody>
                  <a:tcPr marT="45723" marB="45723" horzOverflow="overflow">
                    <a:lnB w="12700" cap="flat" cmpd="sng" algn="ctr">
                      <a:solidFill>
                        <a:schemeClr val="tx1"/>
                      </a:solidFill>
                      <a:prstDash val="solid"/>
                      <a:round/>
                      <a:headEnd type="none" w="med" len="med"/>
                      <a:tailEnd type="none" w="med" len="med"/>
                    </a:lnB>
                    <a:solidFill>
                      <a:srgbClr val="D0D6EA"/>
                    </a:solidFill>
                  </a:tcPr>
                </a:tc>
                <a:extLst>
                  <a:ext uri="{0D108BD9-81ED-4DB2-BD59-A6C34878D82A}">
                    <a16:rowId xmlns:a16="http://schemas.microsoft.com/office/drawing/2014/main" val="945784149"/>
                  </a:ext>
                </a:extLst>
              </a:tr>
              <a:tr h="0">
                <a:tc rowSpan="4">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0" i="0" u="none" strike="noStrike" cap="none" normalizeH="0" baseline="0" dirty="0">
                          <a:ln>
                            <a:noFill/>
                          </a:ln>
                          <a:solidFill>
                            <a:schemeClr val="accent4">
                              <a:lumMod val="10000"/>
                            </a:schemeClr>
                          </a:solidFill>
                          <a:effectLst/>
                          <a:latin typeface="+mn-lt"/>
                        </a:rPr>
                        <a:t>Clinical Disease Activity Index (CDAI)                                 (range 0–76.0)</a:t>
                      </a:r>
                    </a:p>
                  </a:txBody>
                  <a:tcPr marT="45723" marB="45723" anchor="ctr" horzOverflow="overflow">
                    <a:lnT w="12700" cap="flat" cmpd="sng" algn="ctr">
                      <a:solidFill>
                        <a:schemeClr val="tx1"/>
                      </a:solidFill>
                      <a:prstDash val="solid"/>
                      <a:round/>
                      <a:headEnd type="none" w="med" len="med"/>
                      <a:tailEnd type="none" w="med" len="med"/>
                    </a:lnT>
                    <a:solidFill>
                      <a:srgbClr val="D0D6EA"/>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Remission: ≤2.8</a:t>
                      </a:r>
                    </a:p>
                  </a:txBody>
                  <a:tcPr marT="45723" marB="45723" horzOverflow="overflow">
                    <a:lnT w="12700" cap="flat" cmpd="sng" algn="ctr">
                      <a:solidFill>
                        <a:schemeClr val="tx1"/>
                      </a:solidFill>
                      <a:prstDash val="solid"/>
                      <a:round/>
                      <a:headEnd type="none" w="med" len="med"/>
                      <a:tailEnd type="none" w="med" len="med"/>
                    </a:lnT>
                    <a:solidFill>
                      <a:srgbClr val="E9EBF5"/>
                    </a:solidFill>
                  </a:tcPr>
                </a:tc>
                <a:extLst>
                  <a:ext uri="{0D108BD9-81ED-4DB2-BD59-A6C34878D82A}">
                    <a16:rowId xmlns:a16="http://schemas.microsoft.com/office/drawing/2014/main" val="2821342068"/>
                  </a:ext>
                </a:extLst>
              </a:tr>
              <a:tr h="0">
                <a:tc vMerge="1">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defRPr/>
                      </a:pPr>
                      <a:endParaRPr kumimoji="0" lang="en-US" sz="1400" b="0" i="0" u="none" strike="noStrike" cap="none" normalizeH="0" baseline="0" dirty="0">
                        <a:ln>
                          <a:noFill/>
                        </a:ln>
                        <a:solidFill>
                          <a:schemeClr val="accent4">
                            <a:lumMod val="10000"/>
                          </a:schemeClr>
                        </a:solidFill>
                        <a:effectLst/>
                        <a:latin typeface="+mn-lt"/>
                      </a:endParaRPr>
                    </a:p>
                  </a:txBody>
                  <a:tcPr marT="45723" marB="45723" anchor="ctr"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Low activity: &gt;2.8–10.0</a:t>
                      </a:r>
                    </a:p>
                  </a:txBody>
                  <a:tcPr marT="45723" marB="45723" horzOverflow="overflow">
                    <a:solidFill>
                      <a:srgbClr val="D0D6EA"/>
                    </a:solidFill>
                  </a:tcPr>
                </a:tc>
                <a:extLst>
                  <a:ext uri="{0D108BD9-81ED-4DB2-BD59-A6C34878D82A}">
                    <a16:rowId xmlns:a16="http://schemas.microsoft.com/office/drawing/2014/main" val="3859854620"/>
                  </a:ext>
                </a:extLst>
              </a:tr>
              <a:tr h="0">
                <a:tc vMerge="1">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defRPr/>
                      </a:pPr>
                      <a:endParaRPr kumimoji="0" lang="en-US" sz="1400" b="0" i="0" u="none" strike="noStrike" cap="none" normalizeH="0" baseline="0" dirty="0">
                        <a:ln>
                          <a:noFill/>
                        </a:ln>
                        <a:solidFill>
                          <a:schemeClr val="accent4">
                            <a:lumMod val="10000"/>
                          </a:schemeClr>
                        </a:solidFill>
                        <a:effectLst/>
                        <a:latin typeface="+mn-lt"/>
                      </a:endParaRPr>
                    </a:p>
                  </a:txBody>
                  <a:tcPr marT="45723" marB="45723" anchor="ctr"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Moderate activity: &gt;10.0–22.0</a:t>
                      </a:r>
                    </a:p>
                  </a:txBody>
                  <a:tcPr marT="45723" marB="45723" horzOverflow="overflow">
                    <a:solidFill>
                      <a:srgbClr val="E9EBF5"/>
                    </a:solidFill>
                  </a:tcPr>
                </a:tc>
                <a:extLst>
                  <a:ext uri="{0D108BD9-81ED-4DB2-BD59-A6C34878D82A}">
                    <a16:rowId xmlns:a16="http://schemas.microsoft.com/office/drawing/2014/main" val="3429073613"/>
                  </a:ext>
                </a:extLst>
              </a:tr>
              <a:tr h="0">
                <a:tc vMerge="1">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defRPr/>
                      </a:pPr>
                      <a:endParaRPr kumimoji="0" lang="en-US" sz="1400" b="0" i="0" u="none" strike="noStrike" cap="none" normalizeH="0" baseline="0" dirty="0">
                        <a:ln>
                          <a:noFill/>
                        </a:ln>
                        <a:solidFill>
                          <a:schemeClr val="accent4">
                            <a:lumMod val="10000"/>
                          </a:schemeClr>
                        </a:solidFill>
                        <a:effectLst/>
                        <a:latin typeface="+mn-lt"/>
                      </a:endParaRPr>
                    </a:p>
                  </a:txBody>
                  <a:tcPr marT="45723" marB="45723" anchor="ctr"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High activity: &gt;22</a:t>
                      </a:r>
                    </a:p>
                  </a:txBody>
                  <a:tcPr marT="45723" marB="45723" horzOverflow="overflow">
                    <a:solidFill>
                      <a:srgbClr val="D0D6EA"/>
                    </a:solidFill>
                  </a:tcPr>
                </a:tc>
                <a:extLst>
                  <a:ext uri="{0D108BD9-81ED-4DB2-BD59-A6C34878D82A}">
                    <a16:rowId xmlns:a16="http://schemas.microsoft.com/office/drawing/2014/main" val="3299314332"/>
                  </a:ext>
                </a:extLst>
              </a:tr>
            </a:tbl>
          </a:graphicData>
        </a:graphic>
      </p:graphicFrame>
      <p:sp>
        <p:nvSpPr>
          <p:cNvPr id="6" name="Title 1">
            <a:extLst>
              <a:ext uri="{FF2B5EF4-FFF2-40B4-BE49-F238E27FC236}">
                <a16:creationId xmlns:a16="http://schemas.microsoft.com/office/drawing/2014/main" id="{09394524-498F-3249-BDD7-FBBC1E3D42AE}"/>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ACR 2015 Guidelines </a:t>
            </a:r>
          </a:p>
        </p:txBody>
      </p:sp>
      <p:sp>
        <p:nvSpPr>
          <p:cNvPr id="10" name="TextBox 9">
            <a:extLst>
              <a:ext uri="{FF2B5EF4-FFF2-40B4-BE49-F238E27FC236}">
                <a16:creationId xmlns:a16="http://schemas.microsoft.com/office/drawing/2014/main" id="{9166D14E-7E4D-BC46-935E-813A17721001}"/>
              </a:ext>
            </a:extLst>
          </p:cNvPr>
          <p:cNvSpPr txBox="1"/>
          <p:nvPr/>
        </p:nvSpPr>
        <p:spPr>
          <a:xfrm>
            <a:off x="1614309" y="1162320"/>
            <a:ext cx="8974666" cy="362302"/>
          </a:xfrm>
          <a:prstGeom prst="rect">
            <a:avLst/>
          </a:prstGeom>
          <a:noFill/>
        </p:spPr>
        <p:txBody>
          <a:bodyPr wrap="square" lIns="26999" tIns="26999" rIns="26999" bIns="26999" rtlCol="0" anchor="b" anchorCtr="0">
            <a:spAutoFit/>
          </a:bodyPr>
          <a:lstStyle/>
          <a:p>
            <a:pPr algn="ctr" defTabSz="685765"/>
            <a:r>
              <a:rPr lang="da-DK" sz="2000" b="1" dirty="0">
                <a:solidFill>
                  <a:prstClr val="black"/>
                </a:solidFill>
              </a:rPr>
              <a:t>Instruments to Measure RA Disease Activity and to Define Remission</a:t>
            </a:r>
            <a:endParaRPr lang="da-DK" sz="2000" b="1" dirty="0">
              <a:solidFill>
                <a:prstClr val="black"/>
              </a:solidFill>
              <a:latin typeface="Calibri"/>
            </a:endParaRPr>
          </a:p>
        </p:txBody>
      </p:sp>
      <p:sp>
        <p:nvSpPr>
          <p:cNvPr id="8" name="TextBox 7">
            <a:extLst>
              <a:ext uri="{FF2B5EF4-FFF2-40B4-BE49-F238E27FC236}">
                <a16:creationId xmlns:a16="http://schemas.microsoft.com/office/drawing/2014/main" id="{9AF58C09-9C47-B34C-A064-036CD72319DA}"/>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Tree>
    <p:extLst>
      <p:ext uri="{BB962C8B-B14F-4D97-AF65-F5344CB8AC3E}">
        <p14:creationId xmlns:p14="http://schemas.microsoft.com/office/powerpoint/2010/main" val="72658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1495258136"/>
              </p:ext>
            </p:extLst>
          </p:nvPr>
        </p:nvGraphicFramePr>
        <p:xfrm>
          <a:off x="1964267" y="1889999"/>
          <a:ext cx="8263466" cy="3017574"/>
        </p:xfrm>
        <a:graphic>
          <a:graphicData uri="http://schemas.openxmlformats.org/drawingml/2006/table">
            <a:tbl>
              <a:tblPr firstRow="1" bandRow="1">
                <a:tableStyleId>{5C22544A-7EE6-4342-B048-85BDC9FD1C3A}</a:tableStyleId>
              </a:tblPr>
              <a:tblGrid>
                <a:gridCol w="5192889">
                  <a:extLst>
                    <a:ext uri="{9D8B030D-6E8A-4147-A177-3AD203B41FA5}">
                      <a16:colId xmlns:a16="http://schemas.microsoft.com/office/drawing/2014/main" val="20000"/>
                    </a:ext>
                  </a:extLst>
                </a:gridCol>
                <a:gridCol w="3070577">
                  <a:extLst>
                    <a:ext uri="{9D8B030D-6E8A-4147-A177-3AD203B41FA5}">
                      <a16:colId xmlns:a16="http://schemas.microsoft.com/office/drawing/2014/main" val="3508419032"/>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1" i="0" u="none" strike="noStrike" cap="none" normalizeH="0" baseline="0" dirty="0">
                          <a:ln>
                            <a:noFill/>
                          </a:ln>
                          <a:solidFill>
                            <a:srgbClr val="FFFFFF"/>
                          </a:solidFill>
                          <a:effectLst/>
                          <a:latin typeface="+mn-lt"/>
                        </a:rPr>
                        <a:t>Instrument</a:t>
                      </a:r>
                      <a:endParaRPr kumimoji="0" lang="en-US" sz="1600" b="1" i="0" u="none" strike="noStrike" cap="none" normalizeH="0" baseline="30000" dirty="0">
                        <a:ln>
                          <a:noFill/>
                        </a:ln>
                        <a:solidFill>
                          <a:srgbClr val="FFFFFF"/>
                        </a:solidFill>
                        <a:effectLst/>
                        <a:latin typeface="+mn-lt"/>
                      </a:endParaRPr>
                    </a:p>
                  </a:txBody>
                  <a:tcPr marT="45723" marB="45723" horzOverflow="overflow">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1" i="0" u="none" strike="noStrike" cap="none" normalizeH="0" baseline="0" dirty="0">
                          <a:ln>
                            <a:noFill/>
                          </a:ln>
                          <a:solidFill>
                            <a:srgbClr val="FFFFFF"/>
                          </a:solidFill>
                          <a:effectLst/>
                          <a:latin typeface="+mn-lt"/>
                        </a:rPr>
                        <a:t>Thresholds of Disease Activity</a:t>
                      </a:r>
                      <a:endParaRPr kumimoji="0" lang="en-US" sz="1800" b="1" i="0" u="none" strike="noStrike" cap="none" normalizeH="0" baseline="0" dirty="0">
                        <a:ln>
                          <a:noFill/>
                        </a:ln>
                        <a:solidFill>
                          <a:srgbClr val="FFFFFF"/>
                        </a:solidFill>
                        <a:effectLst/>
                        <a:latin typeface="+mn-lt"/>
                      </a:endParaRPr>
                    </a:p>
                  </a:txBody>
                  <a:tcPr marT="45723" marB="45723" horzOverflow="overflow">
                    <a:solidFill>
                      <a:schemeClr val="accent1">
                        <a:lumMod val="75000"/>
                      </a:schemeClr>
                    </a:solidFill>
                  </a:tcPr>
                </a:tc>
                <a:extLst>
                  <a:ext uri="{0D108BD9-81ED-4DB2-BD59-A6C34878D82A}">
                    <a16:rowId xmlns:a16="http://schemas.microsoft.com/office/drawing/2014/main" val="10000"/>
                  </a:ext>
                </a:extLst>
              </a:tr>
              <a:tr h="0">
                <a:tc rowSpan="4">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Disease Activity Score 28 (DAS28) ESR                              (range 0–9.4)</a:t>
                      </a:r>
                    </a:p>
                  </a:txBody>
                  <a:tcPr marT="45723" marB="45723" anchor="ctr" horzOverflow="overflow">
                    <a:lnB w="12700" cap="flat" cmpd="sng" algn="ctr">
                      <a:solidFill>
                        <a:schemeClr val="tx1"/>
                      </a:solidFill>
                      <a:prstDash val="solid"/>
                      <a:round/>
                      <a:headEnd type="none" w="med" len="med"/>
                      <a:tailEnd type="none" w="med" len="med"/>
                    </a:lnB>
                    <a:solidFill>
                      <a:srgbClr val="D0D6EA"/>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Remission: &lt;2.6</a:t>
                      </a:r>
                    </a:p>
                  </a:txBody>
                  <a:tcPr marT="45723" marB="45723" horzOverflow="overflow">
                    <a:solidFill>
                      <a:srgbClr val="E9EBF5"/>
                    </a:solidFill>
                  </a:tcPr>
                </a:tc>
                <a:extLst>
                  <a:ext uri="{0D108BD9-81ED-4DB2-BD59-A6C34878D82A}">
                    <a16:rowId xmlns:a16="http://schemas.microsoft.com/office/drawing/2014/main" val="10002"/>
                  </a:ext>
                </a:extLst>
              </a:tr>
              <a:tr h="153133">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0" i="0" u="none" strike="noStrike" cap="none" normalizeH="0" baseline="0" dirty="0">
                          <a:ln>
                            <a:noFill/>
                          </a:ln>
                          <a:solidFill>
                            <a:schemeClr val="accent4">
                              <a:lumMod val="10000"/>
                            </a:schemeClr>
                          </a:solidFill>
                          <a:effectLst/>
                          <a:latin typeface="+mn-lt"/>
                        </a:rPr>
                        <a:t>Low activity: ≥2.6 to &lt;3.2</a:t>
                      </a:r>
                    </a:p>
                  </a:txBody>
                  <a:tcPr marT="45723" marB="45723" horzOverflow="overflow">
                    <a:solidFill>
                      <a:srgbClr val="D0D6EA"/>
                    </a:solidFill>
                  </a:tcPr>
                </a:tc>
                <a:extLst>
                  <a:ext uri="{0D108BD9-81ED-4DB2-BD59-A6C34878D82A}">
                    <a16:rowId xmlns:a16="http://schemas.microsoft.com/office/drawing/2014/main" val="10003"/>
                  </a:ext>
                </a:extLst>
              </a:tr>
              <a:tr h="128509">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3000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0" i="0" u="none" strike="noStrike" cap="none" normalizeH="0" baseline="0" dirty="0">
                          <a:ln>
                            <a:noFill/>
                          </a:ln>
                          <a:solidFill>
                            <a:schemeClr val="accent4">
                              <a:lumMod val="10000"/>
                            </a:schemeClr>
                          </a:solidFill>
                          <a:effectLst/>
                          <a:latin typeface="+mn-lt"/>
                        </a:rPr>
                        <a:t>Moderate activity: ≥3.2 to ≤5.1</a:t>
                      </a:r>
                    </a:p>
                  </a:txBody>
                  <a:tcPr marT="45723" marB="45723" horzOverflow="overflow">
                    <a:solidFill>
                      <a:srgbClr val="E9EBF5"/>
                    </a:solidFill>
                  </a:tcPr>
                </a:tc>
                <a:extLst>
                  <a:ext uri="{0D108BD9-81ED-4DB2-BD59-A6C34878D82A}">
                    <a16:rowId xmlns:a16="http://schemas.microsoft.com/office/drawing/2014/main" val="10004"/>
                  </a:ext>
                </a:extLst>
              </a:tr>
              <a:tr h="167495">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High activity: &gt;5.1</a:t>
                      </a:r>
                    </a:p>
                  </a:txBody>
                  <a:tcPr marT="45723" marB="45723" horzOverflow="overflow">
                    <a:lnB w="12700" cap="flat" cmpd="sng" algn="ctr">
                      <a:solidFill>
                        <a:schemeClr val="tx1"/>
                      </a:solidFill>
                      <a:prstDash val="solid"/>
                      <a:round/>
                      <a:headEnd type="none" w="med" len="med"/>
                      <a:tailEnd type="none" w="med" len="med"/>
                    </a:lnB>
                    <a:solidFill>
                      <a:srgbClr val="D0D6EA"/>
                    </a:solidFill>
                  </a:tcPr>
                </a:tc>
                <a:extLst>
                  <a:ext uri="{0D108BD9-81ED-4DB2-BD59-A6C34878D82A}">
                    <a16:rowId xmlns:a16="http://schemas.microsoft.com/office/drawing/2014/main" val="10005"/>
                  </a:ext>
                </a:extLst>
              </a:tr>
              <a:tr h="142872">
                <a:tc rowSpan="4">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600" b="0" i="0" u="none" strike="noStrike" cap="none" normalizeH="0" baseline="0" dirty="0">
                          <a:ln>
                            <a:noFill/>
                          </a:ln>
                          <a:solidFill>
                            <a:schemeClr val="accent4">
                              <a:lumMod val="10000"/>
                            </a:schemeClr>
                          </a:solidFill>
                          <a:effectLst/>
                          <a:latin typeface="+mn-lt"/>
                        </a:rPr>
                        <a:t>Simplified Disease Activity Index (SDAI)                            (range 0–10)</a:t>
                      </a:r>
                    </a:p>
                  </a:txBody>
                  <a:tcPr marT="45723" marB="45723"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Remission: ≤3.3</a:t>
                      </a:r>
                    </a:p>
                  </a:txBody>
                  <a:tcPr marT="45723" marB="45723" horzOverflow="overflow">
                    <a:lnT w="12700" cap="flat" cmpd="sng" algn="ctr">
                      <a:solidFill>
                        <a:schemeClr val="tx1"/>
                      </a:solidFill>
                      <a:prstDash val="solid"/>
                      <a:round/>
                      <a:headEnd type="none" w="med" len="med"/>
                      <a:tailEnd type="none" w="med" len="med"/>
                    </a:lnT>
                    <a:solidFill>
                      <a:srgbClr val="E9EBF5"/>
                    </a:solidFill>
                  </a:tcPr>
                </a:tc>
                <a:extLst>
                  <a:ext uri="{0D108BD9-81ED-4DB2-BD59-A6C34878D82A}">
                    <a16:rowId xmlns:a16="http://schemas.microsoft.com/office/drawing/2014/main" val="10006"/>
                  </a:ext>
                </a:extLst>
              </a:tr>
              <a:tr h="252728">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Low activity: &gt;3.3 to ≤11.0</a:t>
                      </a:r>
                    </a:p>
                  </a:txBody>
                  <a:tcPr marT="45723" marB="45723" horzOverflow="overflow">
                    <a:solidFill>
                      <a:srgbClr val="D0D6EA"/>
                    </a:solidFill>
                  </a:tcPr>
                </a:tc>
                <a:extLst>
                  <a:ext uri="{0D108BD9-81ED-4DB2-BD59-A6C34878D82A}">
                    <a16:rowId xmlns:a16="http://schemas.microsoft.com/office/drawing/2014/main" val="10008"/>
                  </a:ext>
                </a:extLst>
              </a:tr>
              <a:tr h="252728">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Moderate activity: &gt;11.0 to ≤26</a:t>
                      </a:r>
                    </a:p>
                  </a:txBody>
                  <a:tcPr marT="45723" marB="45723" horzOverflow="overflow">
                    <a:solidFill>
                      <a:srgbClr val="E9EBF5"/>
                    </a:solidFill>
                  </a:tcPr>
                </a:tc>
                <a:extLst>
                  <a:ext uri="{0D108BD9-81ED-4DB2-BD59-A6C34878D82A}">
                    <a16:rowId xmlns:a16="http://schemas.microsoft.com/office/drawing/2014/main" val="1822511308"/>
                  </a:ext>
                </a:extLst>
              </a:tr>
              <a:tr h="0">
                <a:tc vMerge="1">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solidFill>
                      <a:srgbClr val="E9EBF5"/>
                    </a:solidFill>
                  </a:tcPr>
                </a:tc>
                <a:tc>
                  <a:txBody>
                    <a:bodyPr/>
                    <a:lstStyle/>
                    <a:p>
                      <a:pPr marL="11113"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0" i="0" u="none" strike="noStrike" cap="none" normalizeH="0" baseline="0" dirty="0">
                          <a:ln>
                            <a:noFill/>
                          </a:ln>
                          <a:solidFill>
                            <a:schemeClr val="accent4">
                              <a:lumMod val="10000"/>
                            </a:schemeClr>
                          </a:solidFill>
                          <a:effectLst/>
                          <a:latin typeface="+mn-lt"/>
                        </a:rPr>
                        <a:t>High activity: &gt;26</a:t>
                      </a:r>
                    </a:p>
                  </a:txBody>
                  <a:tcPr marT="45723" marB="45723" horzOverflow="overflow">
                    <a:lnB w="12700" cap="flat" cmpd="sng" algn="ctr">
                      <a:solidFill>
                        <a:schemeClr val="tx1"/>
                      </a:solidFill>
                      <a:prstDash val="solid"/>
                      <a:round/>
                      <a:headEnd type="none" w="med" len="med"/>
                      <a:tailEnd type="none" w="med" len="med"/>
                    </a:lnB>
                    <a:solidFill>
                      <a:srgbClr val="D0D6EA"/>
                    </a:solidFill>
                  </a:tcPr>
                </a:tc>
                <a:extLst>
                  <a:ext uri="{0D108BD9-81ED-4DB2-BD59-A6C34878D82A}">
                    <a16:rowId xmlns:a16="http://schemas.microsoft.com/office/drawing/2014/main" val="945784149"/>
                  </a:ext>
                </a:extLst>
              </a:tr>
            </a:tbl>
          </a:graphicData>
        </a:graphic>
      </p:graphicFrame>
      <p:sp>
        <p:nvSpPr>
          <p:cNvPr id="6" name="Title 1">
            <a:extLst>
              <a:ext uri="{FF2B5EF4-FFF2-40B4-BE49-F238E27FC236}">
                <a16:creationId xmlns:a16="http://schemas.microsoft.com/office/drawing/2014/main" id="{09394524-498F-3249-BDD7-FBBC1E3D42AE}"/>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ACR 2015 Guidelines (cont.) </a:t>
            </a:r>
          </a:p>
        </p:txBody>
      </p:sp>
      <p:sp>
        <p:nvSpPr>
          <p:cNvPr id="10" name="TextBox 9">
            <a:extLst>
              <a:ext uri="{FF2B5EF4-FFF2-40B4-BE49-F238E27FC236}">
                <a16:creationId xmlns:a16="http://schemas.microsoft.com/office/drawing/2014/main" id="{9166D14E-7E4D-BC46-935E-813A17721001}"/>
              </a:ext>
            </a:extLst>
          </p:cNvPr>
          <p:cNvSpPr txBox="1"/>
          <p:nvPr/>
        </p:nvSpPr>
        <p:spPr>
          <a:xfrm>
            <a:off x="1614309" y="1376811"/>
            <a:ext cx="8974666" cy="362302"/>
          </a:xfrm>
          <a:prstGeom prst="rect">
            <a:avLst/>
          </a:prstGeom>
          <a:noFill/>
        </p:spPr>
        <p:txBody>
          <a:bodyPr wrap="square" lIns="26999" tIns="26999" rIns="26999" bIns="26999" rtlCol="0" anchor="b" anchorCtr="0">
            <a:spAutoFit/>
          </a:bodyPr>
          <a:lstStyle/>
          <a:p>
            <a:pPr algn="ctr" defTabSz="685765"/>
            <a:r>
              <a:rPr lang="da-DK" sz="2000" b="1" dirty="0">
                <a:solidFill>
                  <a:prstClr val="black"/>
                </a:solidFill>
              </a:rPr>
              <a:t>Instruments to Measure RA Disease Activity and to Define Remission</a:t>
            </a:r>
            <a:endParaRPr lang="da-DK" sz="2000" b="1" dirty="0">
              <a:solidFill>
                <a:prstClr val="black"/>
              </a:solidFill>
              <a:latin typeface="Calibri"/>
            </a:endParaRPr>
          </a:p>
        </p:txBody>
      </p:sp>
      <p:sp>
        <p:nvSpPr>
          <p:cNvPr id="8" name="TextBox 7">
            <a:extLst>
              <a:ext uri="{FF2B5EF4-FFF2-40B4-BE49-F238E27FC236}">
                <a16:creationId xmlns:a16="http://schemas.microsoft.com/office/drawing/2014/main" id="{9AF58C09-9C47-B34C-A064-036CD72319DA}"/>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Tree>
    <p:extLst>
      <p:ext uri="{BB962C8B-B14F-4D97-AF65-F5344CB8AC3E}">
        <p14:creationId xmlns:p14="http://schemas.microsoft.com/office/powerpoint/2010/main" val="229001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9894712" cy="4953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600"/>
              </a:spcBef>
              <a:defRPr/>
            </a:pPr>
            <a:r>
              <a:rPr lang="en-GB" sz="2800" dirty="0">
                <a:solidFill>
                  <a:sysClr val="windowText" lastClr="000000"/>
                </a:solidFill>
              </a:rPr>
              <a:t>Low-dose</a:t>
            </a:r>
          </a:p>
          <a:p>
            <a:pPr lvl="1">
              <a:spcBef>
                <a:spcPts val="600"/>
              </a:spcBef>
              <a:buSzPct val="75000"/>
              <a:buFont typeface="Wingdings" panose="05000000000000000000" pitchFamily="2" charset="2"/>
              <a:buChar char="§"/>
              <a:defRPr/>
            </a:pPr>
            <a:r>
              <a:rPr lang="en-GB" sz="2400" dirty="0">
                <a:solidFill>
                  <a:sysClr val="windowText" lastClr="000000"/>
                </a:solidFill>
              </a:rPr>
              <a:t>≤10 mg/day of prednisone (or equivalent) </a:t>
            </a:r>
          </a:p>
          <a:p>
            <a:pPr lvl="0">
              <a:spcBef>
                <a:spcPts val="1800"/>
              </a:spcBef>
              <a:defRPr/>
            </a:pPr>
            <a:r>
              <a:rPr lang="en-GB" sz="2800" dirty="0">
                <a:solidFill>
                  <a:sysClr val="windowText" lastClr="000000"/>
                </a:solidFill>
              </a:rPr>
              <a:t>High-dose</a:t>
            </a:r>
          </a:p>
          <a:p>
            <a:pPr lvl="1">
              <a:spcBef>
                <a:spcPts val="600"/>
              </a:spcBef>
              <a:buSzPct val="75000"/>
              <a:buFont typeface="Wingdings" panose="05000000000000000000" pitchFamily="2" charset="2"/>
              <a:buChar char="§"/>
              <a:defRPr/>
            </a:pPr>
            <a:r>
              <a:rPr lang="en-GB" sz="2400" dirty="0">
                <a:solidFill>
                  <a:sysClr val="windowText" lastClr="000000"/>
                </a:solidFill>
              </a:rPr>
              <a:t>&gt;10 mg/day of prednisone (or equivalent) and up to 60 mg/day with a rapid taper </a:t>
            </a:r>
          </a:p>
          <a:p>
            <a:pPr lvl="0">
              <a:spcBef>
                <a:spcPts val="1800"/>
              </a:spcBef>
              <a:defRPr/>
            </a:pPr>
            <a:r>
              <a:rPr lang="en-GB" sz="2800" dirty="0">
                <a:solidFill>
                  <a:sysClr val="windowText" lastClr="000000"/>
                </a:solidFill>
              </a:rPr>
              <a:t>Short-term</a:t>
            </a:r>
          </a:p>
          <a:p>
            <a:pPr lvl="1">
              <a:spcBef>
                <a:spcPts val="600"/>
              </a:spcBef>
              <a:buSzPct val="75000"/>
              <a:buFont typeface="Wingdings" panose="05000000000000000000" pitchFamily="2" charset="2"/>
              <a:buChar char="§"/>
              <a:defRPr/>
            </a:pPr>
            <a:r>
              <a:rPr lang="en-GB" sz="2400" dirty="0">
                <a:solidFill>
                  <a:sysClr val="windowText" lastClr="000000"/>
                </a:solidFill>
              </a:rPr>
              <a:t>&lt;3 month treatment </a:t>
            </a: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378324"/>
            <a:ext cx="5185879" cy="423857"/>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p>
          <a:p>
            <a:pPr defTabSz="685765"/>
            <a:r>
              <a:rPr lang="da-DK" sz="1200" dirty="0">
                <a:solidFill>
                  <a:prstClr val="black"/>
                </a:solidFill>
              </a:rPr>
              <a:t>Boers M, et al. </a:t>
            </a:r>
            <a:r>
              <a:rPr lang="da-DK" sz="1200" i="1" dirty="0">
                <a:solidFill>
                  <a:prstClr val="black"/>
                </a:solidFill>
              </a:rPr>
              <a:t>Lancet</a:t>
            </a:r>
            <a:r>
              <a:rPr lang="da-DK" sz="1200" dirty="0">
                <a:solidFill>
                  <a:prstClr val="black"/>
                </a:solidFill>
              </a:rPr>
              <a:t>. 1997;350:309-318.</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Drug Categories: Glucocorticoids (GCs)</a:t>
            </a:r>
          </a:p>
        </p:txBody>
      </p:sp>
    </p:spTree>
    <p:extLst>
      <p:ext uri="{BB962C8B-B14F-4D97-AF65-F5344CB8AC3E}">
        <p14:creationId xmlns:p14="http://schemas.microsoft.com/office/powerpoint/2010/main" val="120739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9894712" cy="4953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600"/>
              </a:spcBef>
              <a:defRPr/>
            </a:pPr>
            <a:r>
              <a:rPr lang="en-GB" sz="2800" dirty="0">
                <a:solidFill>
                  <a:sysClr val="windowText" lastClr="000000"/>
                </a:solidFill>
              </a:rPr>
              <a:t>Methotrexate (MTX)</a:t>
            </a:r>
          </a:p>
          <a:p>
            <a:pPr lvl="1">
              <a:spcBef>
                <a:spcPts val="600"/>
              </a:spcBef>
              <a:defRPr/>
            </a:pPr>
            <a:r>
              <a:rPr lang="en-GB" sz="2400" dirty="0">
                <a:solidFill>
                  <a:sysClr val="windowText" lastClr="000000"/>
                </a:solidFill>
              </a:rPr>
              <a:t>Either oral or subcutaneous </a:t>
            </a:r>
          </a:p>
          <a:p>
            <a:pPr lvl="0">
              <a:spcBef>
                <a:spcPts val="1800"/>
              </a:spcBef>
              <a:defRPr/>
            </a:pPr>
            <a:r>
              <a:rPr lang="en-GB" sz="2800" dirty="0">
                <a:solidFill>
                  <a:sysClr val="windowText" lastClr="000000"/>
                </a:solidFill>
              </a:rPr>
              <a:t>Hydroxychloroquine (HCQ)</a:t>
            </a:r>
            <a:r>
              <a:rPr lang="en-GB" sz="2400" dirty="0">
                <a:solidFill>
                  <a:sysClr val="windowText" lastClr="000000"/>
                </a:solidFill>
              </a:rPr>
              <a:t> </a:t>
            </a:r>
          </a:p>
          <a:p>
            <a:pPr lvl="0">
              <a:spcBef>
                <a:spcPts val="1800"/>
              </a:spcBef>
              <a:defRPr/>
            </a:pPr>
            <a:r>
              <a:rPr lang="en-GB" sz="2800" dirty="0">
                <a:solidFill>
                  <a:sysClr val="windowText" lastClr="000000"/>
                </a:solidFill>
              </a:rPr>
              <a:t>Leflunomide (LEF)</a:t>
            </a:r>
          </a:p>
          <a:p>
            <a:pPr lvl="0">
              <a:spcBef>
                <a:spcPts val="1800"/>
              </a:spcBef>
              <a:defRPr/>
            </a:pPr>
            <a:r>
              <a:rPr lang="en-GB" sz="2800" dirty="0">
                <a:solidFill>
                  <a:sysClr val="windowText" lastClr="000000"/>
                </a:solidFill>
              </a:rPr>
              <a:t>Sulfasalazine (SSZ)</a:t>
            </a:r>
            <a:r>
              <a:rPr lang="en-GB" sz="2400" dirty="0">
                <a:solidFill>
                  <a:sysClr val="windowText" lastClr="000000"/>
                </a:solidFill>
              </a:rPr>
              <a:t> </a:t>
            </a: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Drug Categories: DMARDs*</a:t>
            </a:r>
          </a:p>
        </p:txBody>
      </p:sp>
      <p:sp>
        <p:nvSpPr>
          <p:cNvPr id="7" name="TextBox 6">
            <a:extLst>
              <a:ext uri="{FF2B5EF4-FFF2-40B4-BE49-F238E27FC236}">
                <a16:creationId xmlns:a16="http://schemas.microsoft.com/office/drawing/2014/main" id="{6CB7F390-798A-B644-968B-B913E9D87B6B}"/>
              </a:ext>
            </a:extLst>
          </p:cNvPr>
          <p:cNvSpPr txBox="1"/>
          <p:nvPr/>
        </p:nvSpPr>
        <p:spPr>
          <a:xfrm>
            <a:off x="46519" y="626383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*Excludes azathioprine, cyclosporine, minocycline, and gold.</a:t>
            </a:r>
            <a:endParaRPr lang="da-DK" sz="1200" dirty="0">
              <a:solidFill>
                <a:prstClr val="black"/>
              </a:solidFill>
              <a:latin typeface="Calibri"/>
            </a:endParaRPr>
          </a:p>
        </p:txBody>
      </p:sp>
      <p:sp>
        <p:nvSpPr>
          <p:cNvPr id="8" name="TextBox 7">
            <a:extLst>
              <a:ext uri="{FF2B5EF4-FFF2-40B4-BE49-F238E27FC236}">
                <a16:creationId xmlns:a16="http://schemas.microsoft.com/office/drawing/2014/main" id="{3CB8FA79-D407-6149-BD29-B10487CE3ED3}"/>
              </a:ext>
            </a:extLst>
          </p:cNvPr>
          <p:cNvSpPr txBox="1"/>
          <p:nvPr/>
        </p:nvSpPr>
        <p:spPr>
          <a:xfrm>
            <a:off x="2669822" y="4750453"/>
            <a:ext cx="7132320" cy="548640"/>
          </a:xfrm>
          <a:prstGeom prst="snip2DiagRect">
            <a:avLst>
              <a:gd name="adj1" fmla="val 0"/>
              <a:gd name="adj2" fmla="val 11018"/>
            </a:avLst>
          </a:prstGeom>
          <a:solidFill>
            <a:schemeClr val="accent1">
              <a:lumMod val="75000"/>
            </a:schemeClr>
          </a:solidFill>
        </p:spPr>
        <p:txBody>
          <a:bodyPr wrap="square" lIns="26999" tIns="26999" rIns="26999" bIns="26999" rtlCol="0" anchor="ctr" anchorCtr="0">
            <a:spAutoFit/>
          </a:bodyPr>
          <a:lstStyle/>
          <a:p>
            <a:pPr algn="ctr" defTabSz="685765"/>
            <a:r>
              <a:rPr lang="da-DK" sz="2800" dirty="0">
                <a:solidFill>
                  <a:schemeClr val="bg1"/>
                </a:solidFill>
              </a:rPr>
              <a:t>Can be given as mono, double, or triple therapy.</a:t>
            </a:r>
            <a:endParaRPr lang="da-DK" sz="2800" dirty="0">
              <a:solidFill>
                <a:schemeClr val="bg1"/>
              </a:solidFill>
              <a:latin typeface="Calibri"/>
            </a:endParaRPr>
          </a:p>
        </p:txBody>
      </p:sp>
    </p:spTree>
    <p:extLst>
      <p:ext uri="{BB962C8B-B14F-4D97-AF65-F5344CB8AC3E}">
        <p14:creationId xmlns:p14="http://schemas.microsoft.com/office/powerpoint/2010/main" val="228973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9894712" cy="4953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3600"/>
              </a:spcBef>
              <a:defRPr/>
            </a:pPr>
            <a:r>
              <a:rPr lang="en-GB" sz="2800" dirty="0">
                <a:solidFill>
                  <a:sysClr val="windowText" lastClr="000000"/>
                </a:solidFill>
              </a:rPr>
              <a:t>Adalimumab</a:t>
            </a:r>
            <a:r>
              <a:rPr lang="en-GB" sz="2400" dirty="0">
                <a:solidFill>
                  <a:sysClr val="windowText" lastClr="000000"/>
                </a:solidFill>
              </a:rPr>
              <a:t> </a:t>
            </a:r>
          </a:p>
          <a:p>
            <a:pPr lvl="0">
              <a:spcBef>
                <a:spcPts val="3600"/>
              </a:spcBef>
              <a:defRPr/>
            </a:pPr>
            <a:r>
              <a:rPr lang="en-GB" sz="2800" dirty="0">
                <a:solidFill>
                  <a:sysClr val="windowText" lastClr="000000"/>
                </a:solidFill>
              </a:rPr>
              <a:t>Certolizumab pegol</a:t>
            </a:r>
            <a:r>
              <a:rPr lang="en-GB" sz="2400" dirty="0">
                <a:solidFill>
                  <a:sysClr val="windowText" lastClr="000000"/>
                </a:solidFill>
              </a:rPr>
              <a:t> </a:t>
            </a:r>
          </a:p>
          <a:p>
            <a:pPr lvl="0">
              <a:spcBef>
                <a:spcPts val="3600"/>
              </a:spcBef>
              <a:defRPr/>
            </a:pPr>
            <a:r>
              <a:rPr lang="en-GB" sz="2800" dirty="0">
                <a:solidFill>
                  <a:sysClr val="windowText" lastClr="000000"/>
                </a:solidFill>
              </a:rPr>
              <a:t>Etanercept</a:t>
            </a:r>
          </a:p>
          <a:p>
            <a:pPr lvl="0">
              <a:spcBef>
                <a:spcPts val="3600"/>
              </a:spcBef>
              <a:defRPr/>
            </a:pPr>
            <a:r>
              <a:rPr lang="en-GB" sz="2800" dirty="0">
                <a:solidFill>
                  <a:sysClr val="windowText" lastClr="000000"/>
                </a:solidFill>
              </a:rPr>
              <a:t>Golimumab</a:t>
            </a:r>
          </a:p>
          <a:p>
            <a:pPr lvl="0">
              <a:spcBef>
                <a:spcPts val="3600"/>
              </a:spcBef>
              <a:defRPr/>
            </a:pPr>
            <a:r>
              <a:rPr lang="en-GB" sz="2800" dirty="0">
                <a:solidFill>
                  <a:sysClr val="windowText" lastClr="000000"/>
                </a:solidFill>
              </a:rPr>
              <a:t>Infliximab</a:t>
            </a: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Drug Categories: TNFi Biologics*</a:t>
            </a:r>
          </a:p>
        </p:txBody>
      </p:sp>
      <p:sp>
        <p:nvSpPr>
          <p:cNvPr id="7" name="TextBox 6">
            <a:extLst>
              <a:ext uri="{FF2B5EF4-FFF2-40B4-BE49-F238E27FC236}">
                <a16:creationId xmlns:a16="http://schemas.microsoft.com/office/drawing/2014/main" id="{6CB7F390-798A-B644-968B-B913E9D87B6B}"/>
              </a:ext>
            </a:extLst>
          </p:cNvPr>
          <p:cNvSpPr txBox="1"/>
          <p:nvPr/>
        </p:nvSpPr>
        <p:spPr>
          <a:xfrm>
            <a:off x="46519" y="626383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*Excludes anakirna.</a:t>
            </a:r>
            <a:endParaRPr lang="da-DK" sz="1200" dirty="0">
              <a:solidFill>
                <a:prstClr val="black"/>
              </a:solidFill>
              <a:latin typeface="Calibri"/>
            </a:endParaRPr>
          </a:p>
        </p:txBody>
      </p:sp>
    </p:spTree>
    <p:extLst>
      <p:ext uri="{BB962C8B-B14F-4D97-AF65-F5344CB8AC3E}">
        <p14:creationId xmlns:p14="http://schemas.microsoft.com/office/powerpoint/2010/main" val="253158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9894712" cy="4953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3600"/>
              </a:spcBef>
              <a:defRPr/>
            </a:pPr>
            <a:r>
              <a:rPr lang="en-GB" sz="2800" dirty="0">
                <a:solidFill>
                  <a:sysClr val="windowText" lastClr="000000"/>
                </a:solidFill>
              </a:rPr>
              <a:t>Abatacept</a:t>
            </a:r>
            <a:r>
              <a:rPr lang="en-GB" sz="2400" dirty="0">
                <a:solidFill>
                  <a:sysClr val="windowText" lastClr="000000"/>
                </a:solidFill>
              </a:rPr>
              <a:t> </a:t>
            </a:r>
          </a:p>
          <a:p>
            <a:pPr lvl="0">
              <a:spcBef>
                <a:spcPts val="3600"/>
              </a:spcBef>
              <a:defRPr/>
            </a:pPr>
            <a:r>
              <a:rPr lang="en-GB" sz="2800" dirty="0">
                <a:solidFill>
                  <a:sysClr val="windowText" lastClr="000000"/>
                </a:solidFill>
              </a:rPr>
              <a:t>Rituximab</a:t>
            </a:r>
            <a:r>
              <a:rPr lang="en-GB" sz="2400" dirty="0">
                <a:solidFill>
                  <a:sysClr val="windowText" lastClr="000000"/>
                </a:solidFill>
              </a:rPr>
              <a:t> </a:t>
            </a:r>
          </a:p>
          <a:p>
            <a:pPr lvl="0">
              <a:spcBef>
                <a:spcPts val="3600"/>
              </a:spcBef>
              <a:defRPr/>
            </a:pPr>
            <a:r>
              <a:rPr lang="en-GB" sz="2800" dirty="0">
                <a:solidFill>
                  <a:sysClr val="windowText" lastClr="000000"/>
                </a:solidFill>
              </a:rPr>
              <a:t>Tocilizumab</a:t>
            </a:r>
          </a:p>
          <a:p>
            <a:pPr lvl="0">
              <a:spcBef>
                <a:spcPts val="3600"/>
              </a:spcBef>
              <a:defRPr/>
            </a:pPr>
            <a:r>
              <a:rPr lang="en-GB" sz="2800" dirty="0">
                <a:solidFill>
                  <a:sysClr val="windowText" lastClr="000000"/>
                </a:solidFill>
              </a:rPr>
              <a:t>Tofacitinib (oral synthetic small molecule)</a:t>
            </a: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Drug Categories: Non-TNF Biologics* and Oral JAKi</a:t>
            </a:r>
          </a:p>
        </p:txBody>
      </p:sp>
      <p:sp>
        <p:nvSpPr>
          <p:cNvPr id="7" name="TextBox 6">
            <a:extLst>
              <a:ext uri="{FF2B5EF4-FFF2-40B4-BE49-F238E27FC236}">
                <a16:creationId xmlns:a16="http://schemas.microsoft.com/office/drawing/2014/main" id="{6CB7F390-798A-B644-968B-B913E9D87B6B}"/>
              </a:ext>
            </a:extLst>
          </p:cNvPr>
          <p:cNvSpPr txBox="1"/>
          <p:nvPr/>
        </p:nvSpPr>
        <p:spPr>
          <a:xfrm>
            <a:off x="46519" y="626383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*Excludes anakirna.</a:t>
            </a:r>
            <a:endParaRPr lang="da-DK" sz="1200" dirty="0">
              <a:solidFill>
                <a:prstClr val="black"/>
              </a:solidFill>
              <a:latin typeface="Calibri"/>
            </a:endParaRPr>
          </a:p>
        </p:txBody>
      </p:sp>
    </p:spTree>
    <p:extLst>
      <p:ext uri="{BB962C8B-B14F-4D97-AF65-F5344CB8AC3E}">
        <p14:creationId xmlns:p14="http://schemas.microsoft.com/office/powerpoint/2010/main" val="395880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lvl="0" indent="0">
              <a:spcBef>
                <a:spcPts val="600"/>
              </a:spcBef>
              <a:buNone/>
              <a:defRPr/>
            </a:pPr>
            <a:r>
              <a:rPr lang="en-GB" sz="2400" b="1" dirty="0">
                <a:solidFill>
                  <a:sysClr val="windowText" lastClr="000000"/>
                </a:solidFill>
              </a:rPr>
              <a:t>Regardless of disease activity level:</a:t>
            </a:r>
          </a:p>
          <a:p>
            <a:pPr lvl="0">
              <a:spcBef>
                <a:spcPts val="600"/>
              </a:spcBef>
              <a:defRPr/>
            </a:pPr>
            <a:r>
              <a:rPr lang="en-GB" sz="2400" dirty="0">
                <a:solidFill>
                  <a:sysClr val="windowText" lastClr="000000"/>
                </a:solidFill>
              </a:rPr>
              <a:t>Use a treat-to-target approach (low disease activity or remission)</a:t>
            </a:r>
          </a:p>
          <a:p>
            <a:pPr lvl="0">
              <a:spcBef>
                <a:spcPts val="600"/>
              </a:spcBef>
              <a:defRPr/>
            </a:pPr>
            <a:r>
              <a:rPr lang="en-GB" sz="2400" dirty="0">
                <a:solidFill>
                  <a:sysClr val="windowText" lastClr="000000"/>
                </a:solidFill>
              </a:rPr>
              <a:t>use DMARD monotherapy (MTX preferred)</a:t>
            </a:r>
          </a:p>
          <a:p>
            <a:pPr marL="0" lvl="0" indent="0">
              <a:spcBef>
                <a:spcPts val="3000"/>
              </a:spcBef>
              <a:buNone/>
              <a:defRPr/>
            </a:pPr>
            <a:r>
              <a:rPr lang="en-GB" sz="2400" b="1" dirty="0">
                <a:solidFill>
                  <a:sysClr val="windowText" lastClr="000000"/>
                </a:solidFill>
              </a:rPr>
              <a:t>If moderate/high disease activity despite DMARD:</a:t>
            </a:r>
          </a:p>
          <a:p>
            <a:pPr lvl="0">
              <a:spcBef>
                <a:spcPts val="600"/>
              </a:spcBef>
              <a:defRPr/>
            </a:pPr>
            <a:r>
              <a:rPr lang="en-GB" sz="2400" dirty="0">
                <a:solidFill>
                  <a:sysClr val="windowText" lastClr="000000"/>
                </a:solidFill>
              </a:rPr>
              <a:t>Use combo DMARDs </a:t>
            </a:r>
            <a:r>
              <a:rPr lang="en-GB" sz="2400" u="sng" dirty="0">
                <a:solidFill>
                  <a:sysClr val="windowText" lastClr="000000"/>
                </a:solidFill>
              </a:rPr>
              <a:t>or</a:t>
            </a:r>
            <a:r>
              <a:rPr lang="en-GB" sz="2400" dirty="0">
                <a:solidFill>
                  <a:sysClr val="windowText" lastClr="000000"/>
                </a:solidFill>
              </a:rPr>
              <a:t> TNFi </a:t>
            </a:r>
            <a:r>
              <a:rPr lang="en-GB" sz="2400" u="sng" dirty="0">
                <a:solidFill>
                  <a:sysClr val="windowText" lastClr="000000"/>
                </a:solidFill>
              </a:rPr>
              <a:t>or</a:t>
            </a:r>
            <a:r>
              <a:rPr lang="en-GB" sz="2400" dirty="0">
                <a:solidFill>
                  <a:sysClr val="windowText" lastClr="000000"/>
                </a:solidFill>
              </a:rPr>
              <a:t> non-TNF biologic +/- MTX</a:t>
            </a:r>
          </a:p>
          <a:p>
            <a:pPr marL="0" lvl="0" indent="0">
              <a:spcBef>
                <a:spcPts val="3000"/>
              </a:spcBef>
              <a:buNone/>
              <a:defRPr/>
            </a:pPr>
            <a:r>
              <a:rPr lang="en-GB" sz="2400" b="1" dirty="0">
                <a:solidFill>
                  <a:sysClr val="windowText" lastClr="000000"/>
                </a:solidFill>
              </a:rPr>
              <a:t>If moderate/high disease activity despite biologic:</a:t>
            </a:r>
          </a:p>
          <a:p>
            <a:pPr lvl="0">
              <a:spcBef>
                <a:spcPts val="600"/>
              </a:spcBef>
              <a:defRPr/>
            </a:pPr>
            <a:r>
              <a:rPr lang="en-GB" sz="2400" dirty="0">
                <a:solidFill>
                  <a:sysClr val="windowText" lastClr="000000"/>
                </a:solidFill>
              </a:rPr>
              <a:t>Add low dose GCs (at lowest possible dose for shortest amount of time)</a:t>
            </a:r>
          </a:p>
          <a:p>
            <a:pPr lvl="0">
              <a:spcBef>
                <a:spcPts val="600"/>
              </a:spcBef>
              <a:defRPr/>
            </a:pPr>
            <a:endParaRPr lang="en-GB" sz="2400" dirty="0">
              <a:solidFill>
                <a:sysClr val="windowText" lastClr="000000"/>
              </a:solidFill>
            </a:endParaRP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Treatment of Early RA </a:t>
            </a:r>
          </a:p>
        </p:txBody>
      </p:sp>
    </p:spTree>
    <p:extLst>
      <p:ext uri="{BB962C8B-B14F-4D97-AF65-F5344CB8AC3E}">
        <p14:creationId xmlns:p14="http://schemas.microsoft.com/office/powerpoint/2010/main" val="6199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Early RA Treatment Algorithm</a:t>
            </a:r>
          </a:p>
        </p:txBody>
      </p:sp>
      <p:pic>
        <p:nvPicPr>
          <p:cNvPr id="2" name="Picture 1">
            <a:extLst>
              <a:ext uri="{FF2B5EF4-FFF2-40B4-BE49-F238E27FC236}">
                <a16:creationId xmlns:a16="http://schemas.microsoft.com/office/drawing/2014/main" id="{69B8C39B-95A8-6349-98A8-CC6A2FFB7056}"/>
              </a:ext>
            </a:extLst>
          </p:cNvPr>
          <p:cNvPicPr>
            <a:picLocks noChangeAspect="1"/>
          </p:cNvPicPr>
          <p:nvPr/>
        </p:nvPicPr>
        <p:blipFill>
          <a:blip r:embed="rId2"/>
          <a:srcRect/>
          <a:stretch/>
        </p:blipFill>
        <p:spPr>
          <a:xfrm>
            <a:off x="1328593" y="1166669"/>
            <a:ext cx="9534814" cy="4767406"/>
          </a:xfrm>
          <a:prstGeom prst="rect">
            <a:avLst/>
          </a:prstGeom>
        </p:spPr>
      </p:pic>
    </p:spTree>
    <p:extLst>
      <p:ext uri="{BB962C8B-B14F-4D97-AF65-F5344CB8AC3E}">
        <p14:creationId xmlns:p14="http://schemas.microsoft.com/office/powerpoint/2010/main" val="21854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9C0B-F403-B24B-B1CC-A6C58EC9BA64}"/>
              </a:ext>
            </a:extLst>
          </p:cNvPr>
          <p:cNvSpPr>
            <a:spLocks noGrp="1"/>
          </p:cNvSpPr>
          <p:nvPr>
            <p:ph type="ctrTitle"/>
          </p:nvPr>
        </p:nvSpPr>
        <p:spPr>
          <a:xfrm>
            <a:off x="1110343" y="1122362"/>
            <a:ext cx="9557657" cy="4308053"/>
          </a:xfrm>
        </p:spPr>
        <p:txBody>
          <a:bodyPr>
            <a:normAutofit fontScale="90000"/>
          </a:bodyPr>
          <a:lstStyle/>
          <a:p>
            <a:r>
              <a:rPr lang="en-US" sz="4400" b="1" dirty="0">
                <a:latin typeface="+mn-lt"/>
              </a:rPr>
              <a:t>Daniel J. Wallace, MD, FACP, MACR</a:t>
            </a:r>
            <a:br>
              <a:rPr lang="en-US" sz="2200" dirty="0">
                <a:latin typeface="+mn-lt"/>
              </a:rPr>
            </a:br>
            <a:r>
              <a:rPr lang="en-US" sz="3200" b="0" dirty="0">
                <a:latin typeface="+mn-lt"/>
              </a:rPr>
              <a:t>Associate Director, Rheumatology Fellowship Program</a:t>
            </a:r>
            <a:br>
              <a:rPr lang="en-US" sz="3200" b="0" dirty="0">
                <a:latin typeface="+mn-lt"/>
              </a:rPr>
            </a:br>
            <a:r>
              <a:rPr lang="en-US" sz="3200" b="0" dirty="0">
                <a:latin typeface="+mn-lt"/>
              </a:rPr>
              <a:t>Board of Governors, Cedars-Sinai Medical Center</a:t>
            </a:r>
            <a:br>
              <a:rPr lang="en-US" sz="3200" b="0" dirty="0">
                <a:latin typeface="+mn-lt"/>
              </a:rPr>
            </a:br>
            <a:r>
              <a:rPr lang="en-US" sz="3200" b="0" dirty="0">
                <a:latin typeface="+mn-lt"/>
              </a:rPr>
              <a:t>Professor of Medicine, Cedars-Sinai Medical Center</a:t>
            </a:r>
            <a:br>
              <a:rPr lang="en-US" sz="3200" b="0" dirty="0">
                <a:latin typeface="+mn-lt"/>
              </a:rPr>
            </a:br>
            <a:r>
              <a:rPr lang="en-US" sz="3200" b="0" dirty="0">
                <a:latin typeface="+mn-lt"/>
              </a:rPr>
              <a:t>David Geffen School of Medicine Center at UCLA</a:t>
            </a:r>
            <a:br>
              <a:rPr lang="en-US" sz="3200" b="0" dirty="0">
                <a:latin typeface="+mn-lt"/>
              </a:rPr>
            </a:br>
            <a:r>
              <a:rPr lang="en-US" sz="3200" b="0" dirty="0">
                <a:latin typeface="+mn-lt"/>
              </a:rPr>
              <a:t>In affiliation with Attune Health</a:t>
            </a:r>
            <a:br>
              <a:rPr lang="en-US" sz="3200" b="0" dirty="0">
                <a:latin typeface="+mn-lt"/>
              </a:rPr>
            </a:br>
            <a:r>
              <a:rPr lang="en-US" sz="3200" b="0" dirty="0">
                <a:latin typeface="+mn-lt"/>
              </a:rPr>
              <a:t>Los Angeles, California</a:t>
            </a:r>
            <a:br>
              <a:rPr lang="en-US" dirty="0">
                <a:latin typeface="+mn-lt"/>
              </a:rPr>
            </a:br>
            <a:endParaRPr lang="en-US" dirty="0">
              <a:latin typeface="+mn-lt"/>
            </a:endParaRPr>
          </a:p>
        </p:txBody>
      </p:sp>
    </p:spTree>
    <p:extLst>
      <p:ext uri="{BB962C8B-B14F-4D97-AF65-F5344CB8AC3E}">
        <p14:creationId xmlns:p14="http://schemas.microsoft.com/office/powerpoint/2010/main" val="188939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lvl="0" indent="0">
              <a:buNone/>
              <a:defRPr/>
            </a:pPr>
            <a:r>
              <a:rPr lang="en-GB" sz="2000" b="1" dirty="0">
                <a:solidFill>
                  <a:sysClr val="windowText" lastClr="000000"/>
                </a:solidFill>
              </a:rPr>
              <a:t>Regardless of disease activity level:</a:t>
            </a:r>
          </a:p>
          <a:p>
            <a:pPr lvl="0">
              <a:defRPr/>
            </a:pPr>
            <a:r>
              <a:rPr lang="en-GB" sz="2000" dirty="0">
                <a:solidFill>
                  <a:sysClr val="windowText" lastClr="000000"/>
                </a:solidFill>
              </a:rPr>
              <a:t>Use a treat-to-target approach (low disease activity or remission)</a:t>
            </a:r>
          </a:p>
          <a:p>
            <a:pPr lvl="0">
              <a:defRPr/>
            </a:pPr>
            <a:r>
              <a:rPr lang="en-GB" sz="2000" dirty="0">
                <a:solidFill>
                  <a:sysClr val="windowText" lastClr="000000"/>
                </a:solidFill>
              </a:rPr>
              <a:t>Use DMARD monotherapy (MTX preferred)</a:t>
            </a:r>
          </a:p>
          <a:p>
            <a:pPr marL="0" lvl="0" indent="0">
              <a:buNone/>
              <a:defRPr/>
            </a:pPr>
            <a:r>
              <a:rPr lang="en-GB" sz="2000" b="1" dirty="0">
                <a:solidFill>
                  <a:sysClr val="windowText" lastClr="000000"/>
                </a:solidFill>
              </a:rPr>
              <a:t>If moderate/high disease activity despite DMARD:</a:t>
            </a:r>
          </a:p>
          <a:p>
            <a:pPr lvl="0">
              <a:defRPr/>
            </a:pPr>
            <a:r>
              <a:rPr lang="en-GB" sz="2000" dirty="0">
                <a:solidFill>
                  <a:sysClr val="windowText" lastClr="000000"/>
                </a:solidFill>
              </a:rPr>
              <a:t>Use combo DMARDs </a:t>
            </a:r>
            <a:r>
              <a:rPr lang="en-GB" sz="2000" u="sng" dirty="0">
                <a:solidFill>
                  <a:sysClr val="windowText" lastClr="000000"/>
                </a:solidFill>
              </a:rPr>
              <a:t>or</a:t>
            </a:r>
            <a:r>
              <a:rPr lang="en-GB" sz="2000" dirty="0">
                <a:solidFill>
                  <a:sysClr val="windowText" lastClr="000000"/>
                </a:solidFill>
              </a:rPr>
              <a:t> TNFi </a:t>
            </a:r>
            <a:r>
              <a:rPr lang="en-GB" sz="2000" u="sng" dirty="0">
                <a:solidFill>
                  <a:sysClr val="windowText" lastClr="000000"/>
                </a:solidFill>
              </a:rPr>
              <a:t>or</a:t>
            </a:r>
            <a:r>
              <a:rPr lang="en-GB" sz="2000" dirty="0">
                <a:solidFill>
                  <a:sysClr val="windowText" lastClr="000000"/>
                </a:solidFill>
              </a:rPr>
              <a:t> non-TNF biologic +/- MTX</a:t>
            </a:r>
          </a:p>
          <a:p>
            <a:pPr marL="0" lvl="0" indent="0">
              <a:buNone/>
              <a:defRPr/>
            </a:pPr>
            <a:r>
              <a:rPr lang="en-GB" sz="2000" b="1" dirty="0">
                <a:solidFill>
                  <a:sysClr val="windowText" lastClr="000000"/>
                </a:solidFill>
              </a:rPr>
              <a:t>If moderate/high disease activity despite biologic:</a:t>
            </a:r>
          </a:p>
          <a:p>
            <a:pPr lvl="0">
              <a:defRPr/>
            </a:pPr>
            <a:r>
              <a:rPr lang="en-GB" sz="2000" dirty="0">
                <a:solidFill>
                  <a:sysClr val="windowText" lastClr="000000"/>
                </a:solidFill>
              </a:rPr>
              <a:t>Add low dose GCs (at lowest possible dose for shortest amount of time)</a:t>
            </a:r>
          </a:p>
          <a:p>
            <a:pPr marL="0" lvl="0" indent="0">
              <a:buNone/>
              <a:defRPr/>
            </a:pPr>
            <a:r>
              <a:rPr lang="en-GB" sz="2000" b="1" dirty="0">
                <a:solidFill>
                  <a:sysClr val="windowText" lastClr="000000"/>
                </a:solidFill>
              </a:rPr>
              <a:t>If in remission:</a:t>
            </a:r>
          </a:p>
          <a:p>
            <a:pPr lvl="0">
              <a:defRPr/>
            </a:pPr>
            <a:r>
              <a:rPr lang="en-GB" sz="2000" dirty="0">
                <a:solidFill>
                  <a:sysClr val="windowText" lastClr="000000"/>
                </a:solidFill>
              </a:rPr>
              <a:t>Taper DMARDs, TNFi, non-TNF biologic, or tofacitinib</a:t>
            </a:r>
          </a:p>
          <a:p>
            <a:pPr lvl="0">
              <a:defRPr/>
            </a:pPr>
            <a:r>
              <a:rPr lang="en-GB" sz="2000" dirty="0">
                <a:solidFill>
                  <a:sysClr val="windowText" lastClr="000000"/>
                </a:solidFill>
              </a:rPr>
              <a:t>Do not discontinue all therapy</a:t>
            </a:r>
          </a:p>
          <a:p>
            <a:pPr marL="0" lvl="0" indent="0">
              <a:buNone/>
              <a:defRPr/>
            </a:pPr>
            <a:r>
              <a:rPr lang="en-GB" sz="2000" b="1" dirty="0">
                <a:solidFill>
                  <a:sysClr val="windowText" lastClr="000000"/>
                </a:solidFill>
              </a:rPr>
              <a:t>If low disease activity:</a:t>
            </a:r>
          </a:p>
          <a:p>
            <a:pPr lvl="0">
              <a:defRPr/>
            </a:pPr>
            <a:r>
              <a:rPr lang="en-GB" sz="2000" dirty="0">
                <a:solidFill>
                  <a:sysClr val="windowText" lastClr="000000"/>
                </a:solidFill>
              </a:rPr>
              <a:t>Continue DMARDs, TNFi, non-TNF biologic, or tofacitinib rather than discontinuing</a:t>
            </a:r>
          </a:p>
          <a:p>
            <a:pPr lvl="0">
              <a:defRPr/>
            </a:pPr>
            <a:endParaRPr lang="en-GB" sz="2000" dirty="0">
              <a:solidFill>
                <a:sysClr val="windowText" lastClr="000000"/>
              </a:solidFill>
            </a:endParaRPr>
          </a:p>
          <a:p>
            <a:pPr lvl="0">
              <a:defRPr/>
            </a:pPr>
            <a:endParaRPr lang="en-GB" sz="2000" dirty="0">
              <a:solidFill>
                <a:sysClr val="windowText" lastClr="000000"/>
              </a:solidFill>
            </a:endParaRP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Treatment of Established RA </a:t>
            </a:r>
          </a:p>
        </p:txBody>
      </p:sp>
    </p:spTree>
    <p:extLst>
      <p:ext uri="{BB962C8B-B14F-4D97-AF65-F5344CB8AC3E}">
        <p14:creationId xmlns:p14="http://schemas.microsoft.com/office/powerpoint/2010/main" val="166107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Established RA Treatment Algorithm</a:t>
            </a:r>
          </a:p>
        </p:txBody>
      </p:sp>
      <p:pic>
        <p:nvPicPr>
          <p:cNvPr id="4" name="Picture 3">
            <a:extLst>
              <a:ext uri="{FF2B5EF4-FFF2-40B4-BE49-F238E27FC236}">
                <a16:creationId xmlns:a16="http://schemas.microsoft.com/office/drawing/2014/main" id="{4EA7732E-12FE-6C46-A458-DCA4D9DE2559}"/>
              </a:ext>
            </a:extLst>
          </p:cNvPr>
          <p:cNvPicPr>
            <a:picLocks noChangeAspect="1"/>
          </p:cNvPicPr>
          <p:nvPr/>
        </p:nvPicPr>
        <p:blipFill>
          <a:blip r:embed="rId2"/>
          <a:srcRect/>
          <a:stretch/>
        </p:blipFill>
        <p:spPr>
          <a:xfrm>
            <a:off x="3069245" y="1101363"/>
            <a:ext cx="5461627" cy="5461627"/>
          </a:xfrm>
          <a:prstGeom prst="rect">
            <a:avLst/>
          </a:prstGeom>
        </p:spPr>
      </p:pic>
    </p:spTree>
    <p:extLst>
      <p:ext uri="{BB962C8B-B14F-4D97-AF65-F5344CB8AC3E}">
        <p14:creationId xmlns:p14="http://schemas.microsoft.com/office/powerpoint/2010/main" val="86813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Established RA Treatment Algorithm</a:t>
            </a:r>
          </a:p>
        </p:txBody>
      </p:sp>
      <p:pic>
        <p:nvPicPr>
          <p:cNvPr id="4" name="Picture 3">
            <a:extLst>
              <a:ext uri="{FF2B5EF4-FFF2-40B4-BE49-F238E27FC236}">
                <a16:creationId xmlns:a16="http://schemas.microsoft.com/office/drawing/2014/main" id="{4EA7732E-12FE-6C46-A458-DCA4D9DE2559}"/>
              </a:ext>
            </a:extLst>
          </p:cNvPr>
          <p:cNvPicPr>
            <a:picLocks noChangeAspect="1"/>
          </p:cNvPicPr>
          <p:nvPr/>
        </p:nvPicPr>
        <p:blipFill rotWithShape="1">
          <a:blip r:embed="rId2"/>
          <a:srcRect b="45495"/>
          <a:stretch/>
        </p:blipFill>
        <p:spPr>
          <a:xfrm>
            <a:off x="1085795" y="1101363"/>
            <a:ext cx="10020410" cy="5461627"/>
          </a:xfrm>
          <a:prstGeom prst="rect">
            <a:avLst/>
          </a:prstGeom>
        </p:spPr>
      </p:pic>
    </p:spTree>
    <p:extLst>
      <p:ext uri="{BB962C8B-B14F-4D97-AF65-F5344CB8AC3E}">
        <p14:creationId xmlns:p14="http://schemas.microsoft.com/office/powerpoint/2010/main" val="423554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Singh JA, et al. </a:t>
            </a:r>
            <a:r>
              <a:rPr lang="da-DK" sz="1200" i="1" dirty="0">
                <a:solidFill>
                  <a:prstClr val="black"/>
                </a:solidFill>
              </a:rPr>
              <a:t>Arthritis Rheumatol</a:t>
            </a:r>
            <a:r>
              <a:rPr lang="da-DK" sz="1200" dirty="0">
                <a:solidFill>
                  <a:prstClr val="black"/>
                </a:solidFill>
              </a:rPr>
              <a:t>. 2016;68:1-26.</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ACR 2015 Guidelines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Established RA Treatment Algorithm</a:t>
            </a:r>
          </a:p>
        </p:txBody>
      </p:sp>
      <p:pic>
        <p:nvPicPr>
          <p:cNvPr id="4" name="Picture 3">
            <a:extLst>
              <a:ext uri="{FF2B5EF4-FFF2-40B4-BE49-F238E27FC236}">
                <a16:creationId xmlns:a16="http://schemas.microsoft.com/office/drawing/2014/main" id="{4EA7732E-12FE-6C46-A458-DCA4D9DE2559}"/>
              </a:ext>
            </a:extLst>
          </p:cNvPr>
          <p:cNvPicPr>
            <a:picLocks noChangeAspect="1"/>
          </p:cNvPicPr>
          <p:nvPr/>
        </p:nvPicPr>
        <p:blipFill rotWithShape="1">
          <a:blip r:embed="rId2"/>
          <a:srcRect t="45495"/>
          <a:stretch/>
        </p:blipFill>
        <p:spPr>
          <a:xfrm>
            <a:off x="1085795" y="1101363"/>
            <a:ext cx="10020410" cy="5461627"/>
          </a:xfrm>
          <a:prstGeom prst="rect">
            <a:avLst/>
          </a:prstGeom>
        </p:spPr>
      </p:pic>
    </p:spTree>
    <p:extLst>
      <p:ext uri="{BB962C8B-B14F-4D97-AF65-F5344CB8AC3E}">
        <p14:creationId xmlns:p14="http://schemas.microsoft.com/office/powerpoint/2010/main" val="2696981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AAB8C-A837-1645-8691-E351822E3519}"/>
              </a:ext>
            </a:extLst>
          </p:cNvPr>
          <p:cNvSpPr txBox="1"/>
          <p:nvPr/>
        </p:nvSpPr>
        <p:spPr>
          <a:xfrm>
            <a:off x="52165" y="6562990"/>
            <a:ext cx="9735302"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Smolen JS, et al. </a:t>
            </a:r>
            <a:r>
              <a:rPr lang="da-DK" sz="1200" i="1" dirty="0">
                <a:solidFill>
                  <a:prstClr val="black"/>
                </a:solidFill>
              </a:rPr>
              <a:t>Nat Rev Dis Primers</a:t>
            </a:r>
            <a:r>
              <a:rPr lang="da-DK" sz="1200" dirty="0">
                <a:solidFill>
                  <a:prstClr val="black"/>
                </a:solidFill>
              </a:rPr>
              <a:t>. 2018;4:18001; Aletaha D, Smolen JS. </a:t>
            </a:r>
            <a:r>
              <a:rPr lang="da-DK" sz="1200" i="1" dirty="0">
                <a:solidFill>
                  <a:prstClr val="black"/>
                </a:solidFill>
              </a:rPr>
              <a:t>JAMA</a:t>
            </a:r>
            <a:r>
              <a:rPr lang="da-DK" sz="1200" dirty="0">
                <a:solidFill>
                  <a:prstClr val="black"/>
                </a:solidFill>
              </a:rPr>
              <a:t>. 2018;320:1360-1372. Smolen JS, et al. </a:t>
            </a:r>
            <a:r>
              <a:rPr lang="da-DK" sz="1200" i="1" dirty="0">
                <a:solidFill>
                  <a:prstClr val="black"/>
                </a:solidFill>
              </a:rPr>
              <a:t>Lancet</a:t>
            </a:r>
            <a:r>
              <a:rPr lang="da-DK" sz="1200" dirty="0">
                <a:solidFill>
                  <a:prstClr val="black"/>
                </a:solidFill>
              </a:rPr>
              <a:t>. 2016;388:2023-2203.</a:t>
            </a:r>
            <a:endParaRPr lang="da-DK" sz="1200" dirty="0">
              <a:solidFill>
                <a:prstClr val="black"/>
              </a:solidFill>
              <a:latin typeface="Calibri"/>
            </a:endParaRPr>
          </a:p>
        </p:txBody>
      </p:sp>
      <p:sp>
        <p:nvSpPr>
          <p:cNvPr id="6" name="Title 1">
            <a:extLst>
              <a:ext uri="{FF2B5EF4-FFF2-40B4-BE49-F238E27FC236}">
                <a16:creationId xmlns:a16="http://schemas.microsoft.com/office/drawing/2014/main" id="{F3047213-72B1-8340-B7F9-AF5B90CD52CA}"/>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Differential Diagnosis</a:t>
            </a:r>
          </a:p>
        </p:txBody>
      </p:sp>
      <p:sp>
        <p:nvSpPr>
          <p:cNvPr id="7" name="Content Placeholder 2">
            <a:extLst>
              <a:ext uri="{FF2B5EF4-FFF2-40B4-BE49-F238E27FC236}">
                <a16:creationId xmlns:a16="http://schemas.microsoft.com/office/drawing/2014/main" id="{6F743F53-0D8A-B746-8877-A86C75EF8D21}"/>
              </a:ext>
            </a:extLst>
          </p:cNvPr>
          <p:cNvSpPr txBox="1">
            <a:spLocks/>
          </p:cNvSpPr>
          <p:nvPr/>
        </p:nvSpPr>
        <p:spPr>
          <a:xfrm>
            <a:off x="457199" y="1379431"/>
            <a:ext cx="10436579" cy="498760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lnSpc>
                <a:spcPct val="90000"/>
              </a:lnSpc>
              <a:spcBef>
                <a:spcPts val="1200"/>
              </a:spcBef>
              <a:defRPr/>
            </a:pPr>
            <a:r>
              <a:rPr lang="en-GB" sz="2000" dirty="0">
                <a:solidFill>
                  <a:sysClr val="windowText" lastClr="000000"/>
                </a:solidFill>
              </a:rPr>
              <a:t>Viral polyarthritis —rubella, parvovirus B19, hepatitis B or C, Chikungunya, human T lymphotropic virus type 1 (HTLV-I)</a:t>
            </a:r>
          </a:p>
          <a:p>
            <a:pPr lvl="0">
              <a:lnSpc>
                <a:spcPct val="90000"/>
              </a:lnSpc>
              <a:spcBef>
                <a:spcPts val="1200"/>
              </a:spcBef>
              <a:defRPr/>
            </a:pPr>
            <a:r>
              <a:rPr lang="en-GB" sz="2000" dirty="0">
                <a:solidFill>
                  <a:sysClr val="windowText" lastClr="000000"/>
                </a:solidFill>
              </a:rPr>
              <a:t>Other systemic rheumatic diseases — systemic lupus erythematosus (SLE), Sjögren's syndrome, dermatomyositis (DM), or overlap syndromes such as mixed connective tissue disease</a:t>
            </a:r>
          </a:p>
          <a:p>
            <a:pPr lvl="0">
              <a:lnSpc>
                <a:spcPct val="90000"/>
              </a:lnSpc>
              <a:spcBef>
                <a:spcPts val="1200"/>
              </a:spcBef>
              <a:defRPr/>
            </a:pPr>
            <a:r>
              <a:rPr lang="en-GB" sz="2000" dirty="0">
                <a:solidFill>
                  <a:sysClr val="windowText" lastClr="000000"/>
                </a:solidFill>
              </a:rPr>
              <a:t>Hypermobility syndrome and fibromyalgia- no synovitis seen</a:t>
            </a:r>
          </a:p>
          <a:p>
            <a:pPr lvl="0">
              <a:lnSpc>
                <a:spcPct val="90000"/>
              </a:lnSpc>
              <a:spcBef>
                <a:spcPts val="1200"/>
              </a:spcBef>
              <a:defRPr/>
            </a:pPr>
            <a:r>
              <a:rPr lang="en-GB" sz="2000" dirty="0">
                <a:solidFill>
                  <a:sysClr val="windowText" lastClr="000000"/>
                </a:solidFill>
              </a:rPr>
              <a:t>Reactive arthritis and inflammatory bowel disease (IBD)-associated arthropathy — HLA-B27 often present</a:t>
            </a:r>
          </a:p>
          <a:p>
            <a:pPr lvl="0">
              <a:lnSpc>
                <a:spcPct val="90000"/>
              </a:lnSpc>
              <a:spcBef>
                <a:spcPts val="1200"/>
              </a:spcBef>
              <a:defRPr/>
            </a:pPr>
            <a:r>
              <a:rPr lang="en-GB" sz="2000" dirty="0">
                <a:solidFill>
                  <a:sysClr val="windowText" lastClr="000000"/>
                </a:solidFill>
              </a:rPr>
              <a:t>Psoriatic arthritis (PsA)</a:t>
            </a:r>
          </a:p>
          <a:p>
            <a:pPr lvl="0">
              <a:lnSpc>
                <a:spcPct val="90000"/>
              </a:lnSpc>
              <a:spcBef>
                <a:spcPts val="1200"/>
              </a:spcBef>
              <a:defRPr/>
            </a:pPr>
            <a:r>
              <a:rPr lang="en-GB" sz="2000" dirty="0">
                <a:solidFill>
                  <a:sysClr val="windowText" lastClr="000000"/>
                </a:solidFill>
              </a:rPr>
              <a:t>Polymyalgia rheumatica</a:t>
            </a:r>
          </a:p>
          <a:p>
            <a:pPr lvl="0">
              <a:lnSpc>
                <a:spcPct val="90000"/>
              </a:lnSpc>
              <a:spcBef>
                <a:spcPts val="1200"/>
              </a:spcBef>
              <a:defRPr/>
            </a:pPr>
            <a:r>
              <a:rPr lang="en-GB" sz="2000" dirty="0">
                <a:solidFill>
                  <a:sysClr val="windowText" lastClr="000000"/>
                </a:solidFill>
              </a:rPr>
              <a:t>Crystalline arthritis — gout and pseudo gout</a:t>
            </a:r>
          </a:p>
          <a:p>
            <a:pPr lvl="0">
              <a:lnSpc>
                <a:spcPct val="90000"/>
              </a:lnSpc>
              <a:spcBef>
                <a:spcPts val="1200"/>
              </a:spcBef>
              <a:defRPr/>
            </a:pPr>
            <a:r>
              <a:rPr lang="en-GB" sz="2000" dirty="0">
                <a:solidFill>
                  <a:sysClr val="windowText" lastClr="000000"/>
                </a:solidFill>
              </a:rPr>
              <a:t>Infectious arthritis — septic arthritis, Lyme disease</a:t>
            </a:r>
          </a:p>
          <a:p>
            <a:pPr lvl="0">
              <a:lnSpc>
                <a:spcPct val="90000"/>
              </a:lnSpc>
              <a:spcBef>
                <a:spcPts val="1200"/>
              </a:spcBef>
              <a:defRPr/>
            </a:pPr>
            <a:r>
              <a:rPr lang="en-GB" sz="2000" dirty="0">
                <a:solidFill>
                  <a:sysClr val="windowText" lastClr="000000"/>
                </a:solidFill>
              </a:rPr>
              <a:t>Osteoarthritis</a:t>
            </a:r>
          </a:p>
          <a:p>
            <a:pPr lvl="0">
              <a:lnSpc>
                <a:spcPct val="90000"/>
              </a:lnSpc>
              <a:spcBef>
                <a:spcPts val="1200"/>
              </a:spcBef>
              <a:defRPr/>
            </a:pPr>
            <a:r>
              <a:rPr lang="en-GB" sz="2000" dirty="0">
                <a:solidFill>
                  <a:sysClr val="windowText" lastClr="000000"/>
                </a:solidFill>
              </a:rPr>
              <a:t>Paraneoplastic disease</a:t>
            </a:r>
          </a:p>
        </p:txBody>
      </p:sp>
    </p:spTree>
    <p:extLst>
      <p:ext uri="{BB962C8B-B14F-4D97-AF65-F5344CB8AC3E}">
        <p14:creationId xmlns:p14="http://schemas.microsoft.com/office/powerpoint/2010/main" val="128089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lvl="0" indent="0">
              <a:spcBef>
                <a:spcPts val="600"/>
              </a:spcBef>
              <a:buNone/>
              <a:defRPr/>
            </a:pPr>
            <a:r>
              <a:rPr lang="en-GB" sz="2400" b="1" dirty="0">
                <a:solidFill>
                  <a:sysClr val="windowText" lastClr="000000"/>
                </a:solidFill>
              </a:rPr>
              <a:t>Cardiovascular Disease</a:t>
            </a:r>
          </a:p>
          <a:p>
            <a:pPr marL="457200" lvl="0">
              <a:spcBef>
                <a:spcPts val="600"/>
              </a:spcBef>
              <a:defRPr/>
            </a:pPr>
            <a:r>
              <a:rPr lang="en-GB" sz="2400" dirty="0">
                <a:solidFill>
                  <a:sysClr val="windowText" lastClr="000000"/>
                </a:solidFill>
              </a:rPr>
              <a:t>Myocardial infarction</a:t>
            </a:r>
          </a:p>
          <a:p>
            <a:pPr marL="457200" lvl="0">
              <a:spcBef>
                <a:spcPts val="600"/>
              </a:spcBef>
              <a:defRPr/>
            </a:pPr>
            <a:r>
              <a:rPr lang="en-GB" sz="2400" dirty="0">
                <a:solidFill>
                  <a:sysClr val="windowText" lastClr="000000"/>
                </a:solidFill>
              </a:rPr>
              <a:t>Stroke</a:t>
            </a:r>
          </a:p>
          <a:p>
            <a:pPr marL="457200" lvl="0">
              <a:spcBef>
                <a:spcPts val="600"/>
              </a:spcBef>
              <a:defRPr/>
            </a:pPr>
            <a:r>
              <a:rPr lang="en-GB" sz="2400" dirty="0">
                <a:solidFill>
                  <a:sysClr val="windowText" lastClr="000000"/>
                </a:solidFill>
              </a:rPr>
              <a:t>Atrial fibrillation</a:t>
            </a:r>
          </a:p>
          <a:p>
            <a:pPr marL="457200" lvl="0">
              <a:spcBef>
                <a:spcPts val="600"/>
              </a:spcBef>
              <a:defRPr/>
            </a:pPr>
            <a:r>
              <a:rPr lang="en-GB" sz="2400" dirty="0">
                <a:solidFill>
                  <a:sysClr val="windowText" lastClr="000000"/>
                </a:solidFill>
              </a:rPr>
              <a:t>Heart failure</a:t>
            </a:r>
          </a:p>
          <a:p>
            <a:pPr marL="457200" lvl="0">
              <a:spcBef>
                <a:spcPts val="600"/>
              </a:spcBef>
              <a:defRPr/>
            </a:pPr>
            <a:r>
              <a:rPr lang="en-GB" sz="2400" dirty="0">
                <a:solidFill>
                  <a:sysClr val="windowText" lastClr="000000"/>
                </a:solidFill>
              </a:rPr>
              <a:t>Hypertension</a:t>
            </a:r>
          </a:p>
          <a:p>
            <a:pPr marL="457200" lvl="0">
              <a:spcBef>
                <a:spcPts val="600"/>
              </a:spcBef>
              <a:defRPr/>
            </a:pPr>
            <a:r>
              <a:rPr lang="en-GB" sz="2400" dirty="0">
                <a:solidFill>
                  <a:sysClr val="windowText" lastClr="000000"/>
                </a:solidFill>
              </a:rPr>
              <a:t>Vasculitis</a:t>
            </a:r>
          </a:p>
          <a:p>
            <a:pPr marL="0" lvl="0" indent="0">
              <a:spcBef>
                <a:spcPts val="600"/>
              </a:spcBef>
              <a:buNone/>
              <a:defRPr/>
            </a:pPr>
            <a:r>
              <a:rPr lang="en-GB" sz="2400" b="1" dirty="0">
                <a:solidFill>
                  <a:sysClr val="windowText" lastClr="000000"/>
                </a:solidFill>
              </a:rPr>
              <a:t>Infectious Disease</a:t>
            </a:r>
            <a:endParaRPr lang="en-GB" sz="2400" dirty="0">
              <a:solidFill>
                <a:sysClr val="windowText" lastClr="000000"/>
              </a:solidFill>
            </a:endParaRPr>
          </a:p>
          <a:p>
            <a:pPr marL="0" lvl="0" indent="0">
              <a:spcBef>
                <a:spcPts val="600"/>
              </a:spcBef>
              <a:buNone/>
              <a:defRPr/>
            </a:pPr>
            <a:r>
              <a:rPr lang="en-GB" sz="2400" b="1" dirty="0">
                <a:solidFill>
                  <a:sysClr val="windowText" lastClr="000000"/>
                </a:solidFill>
              </a:rPr>
              <a:t>Lung Disease</a:t>
            </a:r>
          </a:p>
          <a:p>
            <a:pPr marL="457200" lvl="0">
              <a:spcBef>
                <a:spcPts val="600"/>
              </a:spcBef>
              <a:defRPr/>
            </a:pPr>
            <a:r>
              <a:rPr lang="en-GB" sz="2400" dirty="0">
                <a:solidFill>
                  <a:sysClr val="windowText" lastClr="000000"/>
                </a:solidFill>
              </a:rPr>
              <a:t>Chronic obstructive pulmonary disease (COPD)</a:t>
            </a:r>
          </a:p>
          <a:p>
            <a:pPr marL="457200" lvl="0">
              <a:spcBef>
                <a:spcPts val="600"/>
              </a:spcBef>
              <a:defRPr/>
            </a:pPr>
            <a:r>
              <a:rPr lang="en-GB" sz="2400" dirty="0">
                <a:solidFill>
                  <a:sysClr val="windowText" lastClr="000000"/>
                </a:solidFill>
              </a:rPr>
              <a:t>Interstitial lung disease (ILD)</a:t>
            </a:r>
          </a:p>
          <a:p>
            <a:pPr lvl="0">
              <a:spcBef>
                <a:spcPts val="600"/>
              </a:spcBef>
              <a:defRPr/>
            </a:pPr>
            <a:endParaRPr lang="en-GB" sz="2400" dirty="0">
              <a:solidFill>
                <a:sysClr val="windowText" lastClr="000000"/>
              </a:solidFill>
            </a:endParaRP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Dougados M, et al. </a:t>
            </a:r>
            <a:r>
              <a:rPr lang="da-DK" sz="1200" i="1" dirty="0">
                <a:solidFill>
                  <a:prstClr val="black"/>
                </a:solidFill>
              </a:rPr>
              <a:t>Ann Rheum Dis</a:t>
            </a:r>
            <a:r>
              <a:rPr lang="da-DK" sz="1200" dirty="0">
                <a:solidFill>
                  <a:prstClr val="black"/>
                </a:solidFill>
              </a:rPr>
              <a:t>. 2014;73:62-68.</a:t>
            </a:r>
            <a:endParaRPr lang="da-DK" sz="1200" dirty="0">
              <a:solidFill>
                <a:prstClr val="black"/>
              </a:solidFill>
              <a:latin typeface="Calibri"/>
            </a:endParaRPr>
          </a:p>
        </p:txBody>
      </p:sp>
      <p:sp>
        <p:nvSpPr>
          <p:cNvPr id="7" name="Title 1">
            <a:extLst>
              <a:ext uri="{FF2B5EF4-FFF2-40B4-BE49-F238E27FC236}">
                <a16:creationId xmlns:a16="http://schemas.microsoft.com/office/drawing/2014/main" id="{6B6647A0-422C-8149-88B9-CAE5C2A0DFC8}"/>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Comorbidities</a:t>
            </a:r>
          </a:p>
        </p:txBody>
      </p:sp>
    </p:spTree>
    <p:extLst>
      <p:ext uri="{BB962C8B-B14F-4D97-AF65-F5344CB8AC3E}">
        <p14:creationId xmlns:p14="http://schemas.microsoft.com/office/powerpoint/2010/main" val="284316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7943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lvl="0" indent="0">
              <a:spcBef>
                <a:spcPts val="600"/>
              </a:spcBef>
              <a:buNone/>
              <a:defRPr/>
            </a:pPr>
            <a:r>
              <a:rPr lang="en-GB" sz="2400" b="1" dirty="0">
                <a:solidFill>
                  <a:sysClr val="windowText" lastClr="000000"/>
                </a:solidFill>
              </a:rPr>
              <a:t>Osteoporosis</a:t>
            </a:r>
          </a:p>
          <a:p>
            <a:pPr marL="0" lvl="0" indent="0">
              <a:spcBef>
                <a:spcPts val="1800"/>
              </a:spcBef>
              <a:buNone/>
              <a:defRPr/>
            </a:pPr>
            <a:r>
              <a:rPr lang="en-GB" sz="2400" b="1" dirty="0">
                <a:solidFill>
                  <a:sysClr val="windowText" lastClr="000000"/>
                </a:solidFill>
              </a:rPr>
              <a:t>Depression</a:t>
            </a:r>
          </a:p>
          <a:p>
            <a:pPr marL="0" lvl="0" indent="0">
              <a:spcBef>
                <a:spcPts val="1800"/>
              </a:spcBef>
              <a:buNone/>
              <a:defRPr/>
            </a:pPr>
            <a:r>
              <a:rPr lang="en-GB" sz="2400" b="1" dirty="0">
                <a:solidFill>
                  <a:sysClr val="windowText" lastClr="000000"/>
                </a:solidFill>
              </a:rPr>
              <a:t>Malignancy</a:t>
            </a:r>
          </a:p>
          <a:p>
            <a:pPr marL="457200" lvl="0">
              <a:spcBef>
                <a:spcPts val="600"/>
              </a:spcBef>
              <a:defRPr/>
            </a:pPr>
            <a:r>
              <a:rPr lang="en-GB" sz="2400" dirty="0">
                <a:solidFill>
                  <a:sysClr val="windowText" lastClr="000000"/>
                </a:solidFill>
              </a:rPr>
              <a:t>Lung cancer</a:t>
            </a:r>
          </a:p>
          <a:p>
            <a:pPr marL="457200" lvl="0">
              <a:spcBef>
                <a:spcPts val="600"/>
              </a:spcBef>
              <a:defRPr/>
            </a:pPr>
            <a:r>
              <a:rPr lang="en-GB" sz="2400" dirty="0">
                <a:solidFill>
                  <a:sysClr val="windowText" lastClr="000000"/>
                </a:solidFill>
              </a:rPr>
              <a:t>Lymphoma</a:t>
            </a:r>
          </a:p>
          <a:p>
            <a:pPr marL="0" lvl="0" indent="0">
              <a:spcBef>
                <a:spcPts val="1800"/>
              </a:spcBef>
              <a:buNone/>
              <a:defRPr/>
            </a:pPr>
            <a:r>
              <a:rPr lang="en-GB" sz="2400" b="1" dirty="0">
                <a:solidFill>
                  <a:sysClr val="windowText" lastClr="000000"/>
                </a:solidFill>
              </a:rPr>
              <a:t>GI ulcerations</a:t>
            </a:r>
          </a:p>
          <a:p>
            <a:pPr marL="0" lvl="0" indent="0">
              <a:spcBef>
                <a:spcPts val="1800"/>
              </a:spcBef>
              <a:buNone/>
              <a:defRPr/>
            </a:pPr>
            <a:r>
              <a:rPr lang="en-GB" sz="2400" b="1" dirty="0">
                <a:solidFill>
                  <a:sysClr val="windowText" lastClr="000000"/>
                </a:solidFill>
              </a:rPr>
              <a:t>Eye Disease</a:t>
            </a:r>
          </a:p>
          <a:p>
            <a:pPr marL="400050" lvl="0">
              <a:spcBef>
                <a:spcPts val="600"/>
              </a:spcBef>
              <a:defRPr/>
            </a:pPr>
            <a:r>
              <a:rPr lang="en-GB" sz="2400" dirty="0">
                <a:solidFill>
                  <a:sysClr val="windowText" lastClr="000000"/>
                </a:solidFill>
              </a:rPr>
              <a:t>Uveitis</a:t>
            </a:r>
          </a:p>
          <a:p>
            <a:pPr marL="400050" lvl="0">
              <a:spcBef>
                <a:spcPts val="600"/>
              </a:spcBef>
              <a:defRPr/>
            </a:pPr>
            <a:r>
              <a:rPr lang="en-GB" sz="2400" dirty="0">
                <a:solidFill>
                  <a:sysClr val="windowText" lastClr="000000"/>
                </a:solidFill>
              </a:rPr>
              <a:t>Scleritis </a:t>
            </a:r>
          </a:p>
          <a:p>
            <a:pPr lvl="0">
              <a:spcBef>
                <a:spcPts val="600"/>
              </a:spcBef>
              <a:defRPr/>
            </a:pPr>
            <a:endParaRPr lang="en-GB" sz="2400" dirty="0">
              <a:solidFill>
                <a:sysClr val="windowText" lastClr="000000"/>
              </a:solidFill>
            </a:endParaRPr>
          </a:p>
          <a:p>
            <a:pPr lvl="0">
              <a:spcBef>
                <a:spcPts val="600"/>
              </a:spcBef>
              <a:defRPr/>
            </a:pPr>
            <a:endParaRPr lang="en-GB" sz="2400" dirty="0">
              <a:solidFill>
                <a:sysClr val="windowText" lastClr="000000"/>
              </a:solidFill>
            </a:endParaRPr>
          </a:p>
        </p:txBody>
      </p:sp>
      <p:sp>
        <p:nvSpPr>
          <p:cNvPr id="7" name="Title 1">
            <a:extLst>
              <a:ext uri="{FF2B5EF4-FFF2-40B4-BE49-F238E27FC236}">
                <a16:creationId xmlns:a16="http://schemas.microsoft.com/office/drawing/2014/main" id="{6B6647A0-422C-8149-88B9-CAE5C2A0DFC8}"/>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Comorbidities (cont.)</a:t>
            </a:r>
          </a:p>
        </p:txBody>
      </p:sp>
      <p:sp>
        <p:nvSpPr>
          <p:cNvPr id="6" name="TextBox 5">
            <a:extLst>
              <a:ext uri="{FF2B5EF4-FFF2-40B4-BE49-F238E27FC236}">
                <a16:creationId xmlns:a16="http://schemas.microsoft.com/office/drawing/2014/main" id="{3BDBD67A-3AF1-7849-92B3-C850A50E125B}"/>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Dougados M, et al. </a:t>
            </a:r>
            <a:r>
              <a:rPr lang="da-DK" sz="1200" i="1" dirty="0">
                <a:solidFill>
                  <a:prstClr val="black"/>
                </a:solidFill>
              </a:rPr>
              <a:t>Ann Rheum Dis</a:t>
            </a:r>
            <a:r>
              <a:rPr lang="da-DK" sz="1200" dirty="0">
                <a:solidFill>
                  <a:prstClr val="black"/>
                </a:solidFill>
              </a:rPr>
              <a:t>. 2014;73:62-68.</a:t>
            </a:r>
            <a:endParaRPr lang="da-DK" sz="1200" dirty="0">
              <a:solidFill>
                <a:prstClr val="black"/>
              </a:solidFill>
              <a:latin typeface="Calibri"/>
            </a:endParaRPr>
          </a:p>
        </p:txBody>
      </p:sp>
    </p:spTree>
    <p:extLst>
      <p:ext uri="{BB962C8B-B14F-4D97-AF65-F5344CB8AC3E}">
        <p14:creationId xmlns:p14="http://schemas.microsoft.com/office/powerpoint/2010/main" val="167873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6647A0-422C-8149-88B9-CAE5C2A0DFC8}"/>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Prevalence of Comorbidities</a:t>
            </a:r>
          </a:p>
        </p:txBody>
      </p:sp>
      <p:sp>
        <p:nvSpPr>
          <p:cNvPr id="6" name="TextBox 5">
            <a:extLst>
              <a:ext uri="{FF2B5EF4-FFF2-40B4-BE49-F238E27FC236}">
                <a16:creationId xmlns:a16="http://schemas.microsoft.com/office/drawing/2014/main" id="{3BDBD67A-3AF1-7849-92B3-C850A50E125B}"/>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Dougados M, et al. </a:t>
            </a:r>
            <a:r>
              <a:rPr lang="da-DK" sz="1200" i="1" dirty="0">
                <a:solidFill>
                  <a:prstClr val="black"/>
                </a:solidFill>
              </a:rPr>
              <a:t>Ann Rheum Dis</a:t>
            </a:r>
            <a:r>
              <a:rPr lang="da-DK" sz="1200" dirty="0">
                <a:solidFill>
                  <a:prstClr val="black"/>
                </a:solidFill>
              </a:rPr>
              <a:t>. 2014;73:62-68.</a:t>
            </a:r>
            <a:endParaRPr lang="da-DK" sz="1200" dirty="0">
              <a:solidFill>
                <a:prstClr val="black"/>
              </a:solidFill>
              <a:latin typeface="Calibri"/>
            </a:endParaRPr>
          </a:p>
        </p:txBody>
      </p:sp>
      <p:pic>
        <p:nvPicPr>
          <p:cNvPr id="2" name="Picture 1">
            <a:extLst>
              <a:ext uri="{FF2B5EF4-FFF2-40B4-BE49-F238E27FC236}">
                <a16:creationId xmlns:a16="http://schemas.microsoft.com/office/drawing/2014/main" id="{1FA616ED-5B04-1946-8B8B-1DD9E4C9FF33}"/>
              </a:ext>
            </a:extLst>
          </p:cNvPr>
          <p:cNvPicPr>
            <a:picLocks noChangeAspect="1"/>
          </p:cNvPicPr>
          <p:nvPr/>
        </p:nvPicPr>
        <p:blipFill>
          <a:blip r:embed="rId2"/>
          <a:srcRect/>
          <a:stretch/>
        </p:blipFill>
        <p:spPr>
          <a:xfrm>
            <a:off x="2141738" y="1139190"/>
            <a:ext cx="7908524" cy="4846320"/>
          </a:xfrm>
          <a:prstGeom prst="rect">
            <a:avLst/>
          </a:prstGeom>
        </p:spPr>
      </p:pic>
    </p:spTree>
    <p:extLst>
      <p:ext uri="{BB962C8B-B14F-4D97-AF65-F5344CB8AC3E}">
        <p14:creationId xmlns:p14="http://schemas.microsoft.com/office/powerpoint/2010/main" val="142527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9C0B-F403-B24B-B1CC-A6C58EC9BA64}"/>
              </a:ext>
            </a:extLst>
          </p:cNvPr>
          <p:cNvSpPr>
            <a:spLocks noGrp="1"/>
          </p:cNvSpPr>
          <p:nvPr>
            <p:ph type="ctrTitle"/>
          </p:nvPr>
        </p:nvSpPr>
        <p:spPr>
          <a:xfrm>
            <a:off x="1524000" y="2032000"/>
            <a:ext cx="9144000" cy="2731911"/>
          </a:xfrm>
        </p:spPr>
        <p:txBody>
          <a:bodyPr anchor="t">
            <a:normAutofit/>
          </a:bodyPr>
          <a:lstStyle/>
          <a:p>
            <a:r>
              <a:rPr lang="en-US" sz="4800" b="0" dirty="0">
                <a:latin typeface="+mn-lt"/>
              </a:rPr>
              <a:t>Psoriatic Arthritis</a:t>
            </a:r>
          </a:p>
        </p:txBody>
      </p:sp>
    </p:spTree>
    <p:extLst>
      <p:ext uri="{BB962C8B-B14F-4D97-AF65-F5344CB8AC3E}">
        <p14:creationId xmlns:p14="http://schemas.microsoft.com/office/powerpoint/2010/main" val="2098631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4933"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CASPAR: </a:t>
            </a:r>
            <a:r>
              <a:rPr lang="en-US" sz="3500" i="1" u="sng" dirty="0">
                <a:solidFill>
                  <a:prstClr val="black"/>
                </a:solidFill>
                <a:latin typeface="+mn-lt"/>
              </a:rPr>
              <a:t>C</a:t>
            </a:r>
            <a:r>
              <a:rPr lang="en-US" sz="3500" i="1" dirty="0">
                <a:solidFill>
                  <a:prstClr val="black"/>
                </a:solidFill>
                <a:latin typeface="+mn-lt"/>
              </a:rPr>
              <a:t>l</a:t>
            </a:r>
            <a:r>
              <a:rPr lang="en-US" sz="3500" i="1" u="sng" dirty="0">
                <a:solidFill>
                  <a:prstClr val="black"/>
                </a:solidFill>
                <a:latin typeface="+mn-lt"/>
              </a:rPr>
              <a:t>AS</a:t>
            </a:r>
            <a:r>
              <a:rPr lang="en-US" sz="3500" i="1" dirty="0">
                <a:solidFill>
                  <a:prstClr val="black"/>
                </a:solidFill>
                <a:latin typeface="+mn-lt"/>
              </a:rPr>
              <a:t>sification Criteria for </a:t>
            </a:r>
            <a:r>
              <a:rPr lang="en-US" sz="3500" i="1" u="sng" dirty="0">
                <a:solidFill>
                  <a:prstClr val="black"/>
                </a:solidFill>
                <a:latin typeface="+mn-lt"/>
              </a:rPr>
              <a:t>P</a:t>
            </a:r>
            <a:r>
              <a:rPr lang="en-US" sz="3500" i="1" dirty="0">
                <a:solidFill>
                  <a:prstClr val="black"/>
                </a:solidFill>
                <a:latin typeface="+mn-lt"/>
              </a:rPr>
              <a:t>soriatic </a:t>
            </a:r>
            <a:r>
              <a:rPr lang="en-US" sz="3500" i="1" u="sng" dirty="0">
                <a:solidFill>
                  <a:prstClr val="black"/>
                </a:solidFill>
                <a:latin typeface="+mn-lt"/>
              </a:rPr>
              <a:t>AR</a:t>
            </a:r>
            <a:r>
              <a:rPr lang="en-US" sz="3500" i="1" dirty="0">
                <a:solidFill>
                  <a:prstClr val="black"/>
                </a:solidFill>
                <a:latin typeface="+mn-lt"/>
              </a:rPr>
              <a:t>thritis</a:t>
            </a:r>
            <a:endParaRPr kumimoji="0" lang="en-US" sz="3200" i="1" u="none" strike="noStrike" kern="1200" cap="none" spc="0" normalizeH="0" baseline="0" noProof="0" dirty="0">
              <a:ln>
                <a:noFill/>
              </a:ln>
              <a:solidFill>
                <a:prstClr val="black"/>
              </a:solidFill>
              <a:effectLst/>
              <a:uLnTx/>
              <a:uFillTx/>
              <a:latin typeface="+mn-lt"/>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63089" y="6502871"/>
            <a:ext cx="5211511" cy="276999"/>
          </a:xfrm>
          <a:prstGeom prst="rect">
            <a:avLst/>
          </a:prstGeom>
          <a:noFill/>
        </p:spPr>
        <p:txBody>
          <a:bodyPr wrap="square" rtlCol="0" anchor="b">
            <a:spAutoFit/>
          </a:bodyPr>
          <a:lstStyle/>
          <a:p>
            <a:pPr defTabSz="342900"/>
            <a:r>
              <a:rPr lang="en-CA" sz="1200" dirty="0">
                <a:solidFill>
                  <a:prstClr val="black"/>
                </a:solidFill>
              </a:rPr>
              <a:t>Taylor W, et al. </a:t>
            </a:r>
            <a:r>
              <a:rPr lang="en-CA" sz="1200" i="1" dirty="0">
                <a:solidFill>
                  <a:prstClr val="black"/>
                </a:solidFill>
              </a:rPr>
              <a:t>Arthritis Rheum</a:t>
            </a:r>
            <a:r>
              <a:rPr lang="en-CA" sz="1200" dirty="0">
                <a:solidFill>
                  <a:prstClr val="black"/>
                </a:solidFill>
              </a:rPr>
              <a:t>. 2006;54:2665-2673.</a:t>
            </a:r>
          </a:p>
        </p:txBody>
      </p:sp>
      <p:graphicFrame>
        <p:nvGraphicFramePr>
          <p:cNvPr id="6" name="Table 5">
            <a:extLst>
              <a:ext uri="{FF2B5EF4-FFF2-40B4-BE49-F238E27FC236}">
                <a16:creationId xmlns:a16="http://schemas.microsoft.com/office/drawing/2014/main" id="{224F34F6-6686-734C-9D4A-D4C20B028605}"/>
              </a:ext>
            </a:extLst>
          </p:cNvPr>
          <p:cNvGraphicFramePr>
            <a:graphicFrameLocks noGrp="1"/>
          </p:cNvGraphicFramePr>
          <p:nvPr/>
        </p:nvGraphicFramePr>
        <p:xfrm>
          <a:off x="2026917" y="2528236"/>
          <a:ext cx="8183884" cy="2961392"/>
        </p:xfrm>
        <a:graphic>
          <a:graphicData uri="http://schemas.openxmlformats.org/drawingml/2006/table">
            <a:tbl>
              <a:tblPr firstRow="1" bandRow="1">
                <a:tableStyleId>{5940675A-B579-460E-94D1-54222C63F5DA}</a:tableStyleId>
              </a:tblPr>
              <a:tblGrid>
                <a:gridCol w="7027437">
                  <a:extLst>
                    <a:ext uri="{9D8B030D-6E8A-4147-A177-3AD203B41FA5}">
                      <a16:colId xmlns:a16="http://schemas.microsoft.com/office/drawing/2014/main" val="20000"/>
                    </a:ext>
                  </a:extLst>
                </a:gridCol>
                <a:gridCol w="1156447">
                  <a:extLst>
                    <a:ext uri="{9D8B030D-6E8A-4147-A177-3AD203B41FA5}">
                      <a16:colId xmlns:a16="http://schemas.microsoft.com/office/drawing/2014/main" val="20001"/>
                    </a:ext>
                  </a:extLst>
                </a:gridCol>
              </a:tblGrid>
              <a:tr h="1310640">
                <a:tc>
                  <a:txBody>
                    <a:bodyPr/>
                    <a:lstStyle/>
                    <a:p>
                      <a:r>
                        <a:rPr lang="en-US" sz="2000" b="1" dirty="0">
                          <a:solidFill>
                            <a:schemeClr val="tx1"/>
                          </a:solidFill>
                        </a:rPr>
                        <a:t>Evidence of psoriasis:</a:t>
                      </a:r>
                    </a:p>
                    <a:p>
                      <a:pPr marL="342900" indent="-342900">
                        <a:buAutoNum type="alphaLcParenR"/>
                      </a:pPr>
                      <a:r>
                        <a:rPr lang="en-US" sz="2000" dirty="0">
                          <a:solidFill>
                            <a:schemeClr val="tx1"/>
                          </a:solidFill>
                        </a:rPr>
                        <a:t>Current psoriasis</a:t>
                      </a:r>
                    </a:p>
                    <a:p>
                      <a:pPr marL="342900" indent="-342900">
                        <a:buAutoNum type="alphaLcParenR"/>
                      </a:pPr>
                      <a:r>
                        <a:rPr lang="en-US" sz="2000" dirty="0">
                          <a:solidFill>
                            <a:schemeClr val="tx1"/>
                          </a:solidFill>
                        </a:rPr>
                        <a:t>Personal</a:t>
                      </a:r>
                      <a:r>
                        <a:rPr lang="en-US" sz="2000" baseline="0" dirty="0">
                          <a:solidFill>
                            <a:schemeClr val="tx1"/>
                          </a:solidFill>
                        </a:rPr>
                        <a:t> history of psoriasis</a:t>
                      </a:r>
                    </a:p>
                    <a:p>
                      <a:pPr marL="342900" indent="-342900">
                        <a:buAutoNum type="alphaLcParenR"/>
                      </a:pPr>
                      <a:r>
                        <a:rPr lang="en-US" sz="2000" baseline="0" dirty="0">
                          <a:solidFill>
                            <a:schemeClr val="tx1"/>
                          </a:solidFill>
                        </a:rPr>
                        <a:t>Family history of psoriasis</a:t>
                      </a:r>
                      <a:endParaRPr lang="en-US" sz="2000" b="0" dirty="0">
                        <a:solidFill>
                          <a:schemeClr val="tx1"/>
                        </a:solidFill>
                      </a:endParaRPr>
                    </a:p>
                  </a:txBody>
                  <a:tcPr anchor="ctr"/>
                </a:tc>
                <a:tc>
                  <a:txBody>
                    <a:bodyPr/>
                    <a:lstStyle/>
                    <a:p>
                      <a:endParaRPr lang="en-US" sz="2000" dirty="0">
                        <a:solidFill>
                          <a:schemeClr val="tx1"/>
                        </a:solidFill>
                      </a:endParaRPr>
                    </a:p>
                    <a:p>
                      <a:r>
                        <a:rPr lang="en-US" sz="2000" dirty="0">
                          <a:solidFill>
                            <a:schemeClr val="tx1"/>
                          </a:solidFill>
                        </a:rPr>
                        <a:t>2</a:t>
                      </a:r>
                    </a:p>
                    <a:p>
                      <a:r>
                        <a:rPr lang="en-US" sz="2000" dirty="0">
                          <a:solidFill>
                            <a:schemeClr val="tx1"/>
                          </a:solidFill>
                        </a:rPr>
                        <a:t>1</a:t>
                      </a:r>
                    </a:p>
                    <a:p>
                      <a:r>
                        <a:rPr lang="en-US" sz="2000" dirty="0">
                          <a:solidFill>
                            <a:schemeClr val="tx1"/>
                          </a:solidFill>
                        </a:rPr>
                        <a:t>1</a:t>
                      </a:r>
                      <a:endParaRPr lang="en-US" sz="2000" b="0" dirty="0">
                        <a:solidFill>
                          <a:schemeClr val="tx1"/>
                        </a:solidFill>
                      </a:endParaRPr>
                    </a:p>
                  </a:txBody>
                  <a:tcPr anchor="ctr"/>
                </a:tc>
                <a:extLst>
                  <a:ext uri="{0D108BD9-81ED-4DB2-BD59-A6C34878D82A}">
                    <a16:rowId xmlns:a16="http://schemas.microsoft.com/office/drawing/2014/main" val="10000"/>
                  </a:ext>
                </a:extLst>
              </a:tr>
              <a:tr h="396240">
                <a:tc>
                  <a:txBody>
                    <a:bodyPr/>
                    <a:lstStyle/>
                    <a:p>
                      <a:r>
                        <a:rPr lang="en-US" sz="2000" b="1" dirty="0">
                          <a:solidFill>
                            <a:schemeClr val="tx1"/>
                          </a:solidFill>
                        </a:rPr>
                        <a:t>Psoriatic nail dystrophy</a:t>
                      </a:r>
                    </a:p>
                  </a:txBody>
                  <a:tcPr anchor="ctr"/>
                </a:tc>
                <a:tc>
                  <a:txBody>
                    <a:bodyPr/>
                    <a:lstStyle/>
                    <a:p>
                      <a:r>
                        <a:rPr lang="en-US" sz="2000" dirty="0">
                          <a:solidFill>
                            <a:schemeClr val="tx1"/>
                          </a:solidFill>
                        </a:rPr>
                        <a:t>1</a:t>
                      </a:r>
                    </a:p>
                  </a:txBody>
                  <a:tcPr anchor="ctr"/>
                </a:tc>
                <a:extLst>
                  <a:ext uri="{0D108BD9-81ED-4DB2-BD59-A6C34878D82A}">
                    <a16:rowId xmlns:a16="http://schemas.microsoft.com/office/drawing/2014/main" val="10001"/>
                  </a:ext>
                </a:extLst>
              </a:tr>
              <a:tr h="396240">
                <a:tc>
                  <a:txBody>
                    <a:bodyPr/>
                    <a:lstStyle/>
                    <a:p>
                      <a:r>
                        <a:rPr lang="en-US" sz="2000" b="1" dirty="0">
                          <a:solidFill>
                            <a:schemeClr val="tx1"/>
                          </a:solidFill>
                        </a:rPr>
                        <a:t>Negative Rheumatoid Factor</a:t>
                      </a:r>
                    </a:p>
                  </a:txBody>
                  <a:tcPr anchor="ctr"/>
                </a:tc>
                <a:tc>
                  <a:txBody>
                    <a:bodyPr/>
                    <a:lstStyle/>
                    <a:p>
                      <a:r>
                        <a:rPr lang="en-US" sz="2000" dirty="0">
                          <a:solidFill>
                            <a:schemeClr val="tx1"/>
                          </a:solidFill>
                        </a:rPr>
                        <a:t>1</a:t>
                      </a:r>
                    </a:p>
                  </a:txBody>
                  <a:tcPr anchor="ctr"/>
                </a:tc>
                <a:extLst>
                  <a:ext uri="{0D108BD9-81ED-4DB2-BD59-A6C34878D82A}">
                    <a16:rowId xmlns:a16="http://schemas.microsoft.com/office/drawing/2014/main" val="10002"/>
                  </a:ext>
                </a:extLst>
              </a:tr>
              <a:tr h="396240">
                <a:tc>
                  <a:txBody>
                    <a:bodyPr/>
                    <a:lstStyle/>
                    <a:p>
                      <a:r>
                        <a:rPr lang="en-US" sz="2000" b="1" dirty="0">
                          <a:solidFill>
                            <a:schemeClr val="tx1"/>
                          </a:solidFill>
                        </a:rPr>
                        <a:t>Dactylitis</a:t>
                      </a:r>
                      <a:r>
                        <a:rPr lang="en-US" sz="2000" dirty="0">
                          <a:solidFill>
                            <a:schemeClr val="tx1"/>
                          </a:solidFill>
                        </a:rPr>
                        <a:t> (current</a:t>
                      </a:r>
                      <a:r>
                        <a:rPr lang="en-US" sz="2000" baseline="0" dirty="0">
                          <a:solidFill>
                            <a:schemeClr val="tx1"/>
                          </a:solidFill>
                        </a:rPr>
                        <a:t> or recorded by a rheumatologist)</a:t>
                      </a:r>
                      <a:endParaRPr lang="en-US" sz="2000" dirty="0">
                        <a:solidFill>
                          <a:schemeClr val="tx1"/>
                        </a:solidFill>
                      </a:endParaRPr>
                    </a:p>
                  </a:txBody>
                  <a:tcPr anchor="ctr"/>
                </a:tc>
                <a:tc>
                  <a:txBody>
                    <a:bodyPr/>
                    <a:lstStyle/>
                    <a:p>
                      <a:r>
                        <a:rPr lang="en-US" sz="2000" dirty="0">
                          <a:solidFill>
                            <a:schemeClr val="tx1"/>
                          </a:solidFill>
                        </a:rPr>
                        <a:t>1</a:t>
                      </a:r>
                    </a:p>
                  </a:txBody>
                  <a:tcPr anchor="ctr"/>
                </a:tc>
                <a:extLst>
                  <a:ext uri="{0D108BD9-81ED-4DB2-BD59-A6C34878D82A}">
                    <a16:rowId xmlns:a16="http://schemas.microsoft.com/office/drawing/2014/main" val="10003"/>
                  </a:ext>
                </a:extLst>
              </a:tr>
              <a:tr h="462032">
                <a:tc>
                  <a:txBody>
                    <a:bodyPr/>
                    <a:lstStyle/>
                    <a:p>
                      <a:r>
                        <a:rPr lang="en-US" sz="2000" dirty="0">
                          <a:solidFill>
                            <a:schemeClr val="tx1"/>
                          </a:solidFill>
                        </a:rPr>
                        <a:t>Radiographic evidence of </a:t>
                      </a:r>
                      <a:r>
                        <a:rPr lang="en-US" sz="2000" b="1" dirty="0">
                          <a:solidFill>
                            <a:schemeClr val="tx1"/>
                          </a:solidFill>
                        </a:rPr>
                        <a:t>juxta-articular</a:t>
                      </a:r>
                      <a:r>
                        <a:rPr lang="en-US" sz="2000" b="1" baseline="0" dirty="0">
                          <a:solidFill>
                            <a:schemeClr val="tx1"/>
                          </a:solidFill>
                        </a:rPr>
                        <a:t> new bone formation</a:t>
                      </a:r>
                      <a:endParaRPr lang="en-US" sz="2000" b="1" dirty="0">
                        <a:solidFill>
                          <a:schemeClr val="tx1"/>
                        </a:solidFill>
                      </a:endParaRPr>
                    </a:p>
                  </a:txBody>
                  <a:tcPr anchor="ctr"/>
                </a:tc>
                <a:tc>
                  <a:txBody>
                    <a:bodyPr/>
                    <a:lstStyle/>
                    <a:p>
                      <a:r>
                        <a:rPr lang="en-US" sz="2000" dirty="0">
                          <a:solidFill>
                            <a:schemeClr val="tx1"/>
                          </a:solidFill>
                        </a:rPr>
                        <a:t>1</a:t>
                      </a:r>
                    </a:p>
                  </a:txBody>
                  <a:tcPr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28D2A612-9F5E-184F-8580-DA213D566C69}"/>
              </a:ext>
            </a:extLst>
          </p:cNvPr>
          <p:cNvSpPr txBox="1"/>
          <p:nvPr/>
        </p:nvSpPr>
        <p:spPr>
          <a:xfrm>
            <a:off x="2004222" y="1654163"/>
            <a:ext cx="8183884" cy="769441"/>
          </a:xfrm>
          <a:prstGeom prst="rect">
            <a:avLst/>
          </a:prstGeom>
          <a:noFill/>
        </p:spPr>
        <p:txBody>
          <a:bodyPr wrap="square" rtlCol="0">
            <a:spAutoFit/>
          </a:bodyPr>
          <a:lstStyle/>
          <a:p>
            <a:pPr defTabSz="457189"/>
            <a:r>
              <a:rPr lang="en-US" sz="2200" b="1" dirty="0">
                <a:solidFill>
                  <a:prstClr val="black"/>
                </a:solidFill>
                <a:latin typeface="Calibri"/>
              </a:rPr>
              <a:t>Inflammatory musculoskeletal disease (</a:t>
            </a:r>
            <a:r>
              <a:rPr lang="en-US" sz="2200" b="1" dirty="0">
                <a:latin typeface="Calibri"/>
              </a:rPr>
              <a:t>arthritis, spondylitis, enthesitis</a:t>
            </a:r>
            <a:r>
              <a:rPr lang="en-US" sz="2200" b="1" dirty="0">
                <a:solidFill>
                  <a:prstClr val="black"/>
                </a:solidFill>
                <a:latin typeface="Calibri"/>
              </a:rPr>
              <a:t>) with 3 or more points from the following: </a:t>
            </a:r>
          </a:p>
        </p:txBody>
      </p:sp>
    </p:spTree>
    <p:extLst>
      <p:ext uri="{BB962C8B-B14F-4D97-AF65-F5344CB8AC3E}">
        <p14:creationId xmlns:p14="http://schemas.microsoft.com/office/powerpoint/2010/main" val="32572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9C0B-F403-B24B-B1CC-A6C58EC9BA64}"/>
              </a:ext>
            </a:extLst>
          </p:cNvPr>
          <p:cNvSpPr>
            <a:spLocks noGrp="1"/>
          </p:cNvSpPr>
          <p:nvPr>
            <p:ph type="ctrTitle"/>
          </p:nvPr>
        </p:nvSpPr>
        <p:spPr>
          <a:xfrm>
            <a:off x="1110343" y="3498980"/>
            <a:ext cx="9557657" cy="1931435"/>
          </a:xfrm>
        </p:spPr>
        <p:txBody>
          <a:bodyPr>
            <a:normAutofit/>
          </a:bodyPr>
          <a:lstStyle/>
          <a:p>
            <a:br>
              <a:rPr lang="en-US" dirty="0">
                <a:latin typeface="+mn-lt"/>
              </a:rPr>
            </a:br>
            <a:endParaRPr lang="en-US" dirty="0">
              <a:latin typeface="+mn-lt"/>
            </a:endParaRPr>
          </a:p>
        </p:txBody>
      </p:sp>
      <p:sp>
        <p:nvSpPr>
          <p:cNvPr id="3" name="Title 1">
            <a:extLst>
              <a:ext uri="{FF2B5EF4-FFF2-40B4-BE49-F238E27FC236}">
                <a16:creationId xmlns:a16="http://schemas.microsoft.com/office/drawing/2014/main" id="{C15EA39F-4FBE-4CAD-83D9-4BA23A4D4F6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tx1"/>
                </a:solidFill>
                <a:latin typeface="+mj-lt"/>
                <a:ea typeface="+mj-ea"/>
                <a:cs typeface="+mj-cs"/>
              </a:defRPr>
            </a:lvl1pPr>
          </a:lstStyle>
          <a:p>
            <a:r>
              <a:rPr lang="en-US" sz="4400" dirty="0">
                <a:latin typeface="+mn-lt"/>
              </a:rPr>
              <a:t>Disclosures</a:t>
            </a:r>
          </a:p>
        </p:txBody>
      </p:sp>
      <p:sp>
        <p:nvSpPr>
          <p:cNvPr id="4" name="Content Placeholder 2">
            <a:extLst>
              <a:ext uri="{FF2B5EF4-FFF2-40B4-BE49-F238E27FC236}">
                <a16:creationId xmlns:a16="http://schemas.microsoft.com/office/drawing/2014/main" id="{87177BD3-90AA-492B-9B9D-2F385A39E1A2}"/>
              </a:ext>
            </a:extLst>
          </p:cNvPr>
          <p:cNvSpPr txBox="1">
            <a:spLocks/>
          </p:cNvSpPr>
          <p:nvPr/>
        </p:nvSpPr>
        <p:spPr>
          <a:xfrm>
            <a:off x="158619" y="1936264"/>
            <a:ext cx="9991531" cy="1907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        Consultant: </a:t>
            </a:r>
            <a:r>
              <a:rPr lang="en-US" dirty="0"/>
              <a:t>EMD, </a:t>
            </a:r>
            <a:r>
              <a:rPr lang="en-US" dirty="0" err="1"/>
              <a:t>Exagen</a:t>
            </a:r>
            <a:r>
              <a:rPr lang="en-US" dirty="0"/>
              <a:t>, Glenmark, Lilly, Serono</a:t>
            </a:r>
          </a:p>
          <a:p>
            <a:pPr algn="l"/>
            <a:r>
              <a:rPr lang="en-US" dirty="0"/>
              <a:t>            Clinical area: Lupus</a:t>
            </a:r>
          </a:p>
          <a:p>
            <a:endParaRPr lang="en-US" dirty="0"/>
          </a:p>
        </p:txBody>
      </p:sp>
    </p:spTree>
    <p:extLst>
      <p:ext uri="{BB962C8B-B14F-4D97-AF65-F5344CB8AC3E}">
        <p14:creationId xmlns:p14="http://schemas.microsoft.com/office/powerpoint/2010/main" val="362236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Manifestations and Comorbidities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Extra-Articular and Extra-Cutaneous</a:t>
            </a:r>
            <a:endParaRPr kumimoji="0" lang="en-US" sz="3200" i="1" u="none" strike="noStrike" kern="1200" cap="none" spc="0" normalizeH="0" baseline="0" noProof="0" dirty="0">
              <a:ln>
                <a:noFill/>
              </a:ln>
              <a:solidFill>
                <a:prstClr val="black"/>
              </a:solidFill>
              <a:effectLst/>
              <a:uLnTx/>
              <a:uFillTx/>
              <a:latin typeface="+mn-lt"/>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51800" y="6333536"/>
            <a:ext cx="5211511" cy="461665"/>
          </a:xfrm>
          <a:prstGeom prst="rect">
            <a:avLst/>
          </a:prstGeom>
          <a:noFill/>
        </p:spPr>
        <p:txBody>
          <a:bodyPr wrap="square" rtlCol="0">
            <a:spAutoFit/>
          </a:bodyPr>
          <a:lstStyle/>
          <a:p>
            <a:pPr defTabSz="342900"/>
            <a:r>
              <a:rPr lang="en-US" sz="1200" dirty="0">
                <a:solidFill>
                  <a:prstClr val="black"/>
                </a:solidFill>
              </a:rPr>
              <a:t>1. Shah K, et al. </a:t>
            </a:r>
            <a:r>
              <a:rPr lang="en-US" sz="1200" i="1" dirty="0">
                <a:solidFill>
                  <a:prstClr val="black"/>
                </a:solidFill>
              </a:rPr>
              <a:t>RMD Open</a:t>
            </a:r>
            <a:r>
              <a:rPr lang="en-US" sz="1200" dirty="0">
                <a:solidFill>
                  <a:prstClr val="black"/>
                </a:solidFill>
              </a:rPr>
              <a:t>. 2017;3:e000588</a:t>
            </a:r>
            <a:r>
              <a:rPr lang="fr-FR" sz="1200" dirty="0">
                <a:solidFill>
                  <a:prstClr val="black"/>
                </a:solidFill>
              </a:rPr>
              <a:t>.</a:t>
            </a:r>
          </a:p>
          <a:p>
            <a:pPr defTabSz="342900"/>
            <a:r>
              <a:rPr lang="en-CA" sz="1200" dirty="0">
                <a:solidFill>
                  <a:prstClr val="black"/>
                </a:solidFill>
              </a:rPr>
              <a:t>2. Kaine J, et al. </a:t>
            </a:r>
            <a:r>
              <a:rPr lang="en-CA" sz="1200" i="1" dirty="0">
                <a:solidFill>
                  <a:prstClr val="black"/>
                </a:solidFill>
              </a:rPr>
              <a:t>J Manag Care Spec Pharm</a:t>
            </a:r>
            <a:r>
              <a:rPr lang="en-CA" sz="1200" dirty="0">
                <a:solidFill>
                  <a:prstClr val="black"/>
                </a:solidFill>
              </a:rPr>
              <a:t>. 2019;25:122-132.</a:t>
            </a:r>
          </a:p>
        </p:txBody>
      </p:sp>
      <p:sp>
        <p:nvSpPr>
          <p:cNvPr id="30" name="Content Placeholder 2">
            <a:extLst>
              <a:ext uri="{FF2B5EF4-FFF2-40B4-BE49-F238E27FC236}">
                <a16:creationId xmlns:a16="http://schemas.microsoft.com/office/drawing/2014/main" id="{CC355E35-6347-B849-8EE4-C215C9FE3E0B}"/>
              </a:ext>
            </a:extLst>
          </p:cNvPr>
          <p:cNvSpPr txBox="1">
            <a:spLocks/>
          </p:cNvSpPr>
          <p:nvPr/>
        </p:nvSpPr>
        <p:spPr>
          <a:xfrm>
            <a:off x="457200" y="1780596"/>
            <a:ext cx="8229600" cy="45104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Uveitis (1.55%)</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Ulcerative colitis (1.28%)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Cerebrovascular disease (7.32%)</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Metabolic syndrome</a:t>
            </a:r>
          </a:p>
          <a:p>
            <a:pPr marL="806450" marR="0" lvl="1" indent="-342900" algn="l" defTabSz="4572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Obesity (16.45%), hypertension (47.28%), hyperlipidemia (47.47%)</a:t>
            </a:r>
            <a:r>
              <a:rPr kumimoji="0" lang="en-US" sz="2000" b="0" i="0" u="none" strike="noStrike" kern="1200" cap="none" spc="0" normalizeH="0" baseline="30000" noProof="0" dirty="0">
                <a:ln>
                  <a:noFill/>
                </a:ln>
                <a:solidFill>
                  <a:prstClr val="black"/>
                </a:solidFill>
                <a:effectLst/>
                <a:uLnTx/>
                <a:uFillTx/>
                <a:latin typeface="Calibri"/>
                <a:ea typeface="+mn-ea"/>
                <a:cs typeface="+mn-cs"/>
              </a:rPr>
              <a:t>1</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Fatty liver/NASH (5.77%)</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Depression (21.2%)</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suicidal ideation (0.48%)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Fatigue (15.8%)</a:t>
            </a:r>
            <a:r>
              <a:rPr kumimoji="0" lang="en-US" sz="2400" b="0" i="0" u="none" strike="noStrike" kern="1200" cap="none" spc="0" normalizeH="0" baseline="30000" noProof="0" dirty="0">
                <a:ln>
                  <a:noFill/>
                </a:ln>
                <a:solidFill>
                  <a:prstClr val="black"/>
                </a:solidFill>
                <a:effectLst/>
                <a:uLnTx/>
                <a:uFillTx/>
                <a:latin typeface="Calibri"/>
                <a:ea typeface="+mn-ea"/>
                <a:cs typeface="+mn-cs"/>
              </a:rPr>
              <a:t>2</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Fibromyalgia (16.58%)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Osteoporosis (9.33%)</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28B761AA-6586-3844-B45B-B9CAE926953A}"/>
              </a:ext>
            </a:extLst>
          </p:cNvPr>
          <p:cNvSpPr txBox="1"/>
          <p:nvPr/>
        </p:nvSpPr>
        <p:spPr>
          <a:xfrm>
            <a:off x="2451038" y="1229070"/>
            <a:ext cx="7290370" cy="461665"/>
          </a:xfrm>
          <a:prstGeom prst="rect">
            <a:avLst/>
          </a:prstGeom>
          <a:noFill/>
        </p:spPr>
        <p:txBody>
          <a:bodyPr wrap="square" rtlCol="0">
            <a:spAutoFit/>
          </a:bodyPr>
          <a:lstStyle/>
          <a:p>
            <a:pPr algn="ctr" defTabSz="914400">
              <a:defRPr/>
            </a:pPr>
            <a:r>
              <a:rPr lang="en-US" sz="2400" b="1" dirty="0">
                <a:solidFill>
                  <a:prstClr val="black"/>
                </a:solidFill>
                <a:ea typeface="Corbel" charset="0"/>
                <a:cs typeface="Corbel" charset="0"/>
              </a:rPr>
              <a:t>Need for teamwork with PCP, Ophthalmology, GI, Psych</a:t>
            </a:r>
            <a:endParaRPr kumimoji="0" lang="en-US" sz="2400" b="1" i="0" u="none" strike="noStrike" kern="1200" cap="none" spc="0" normalizeH="0" baseline="0" noProof="0" dirty="0">
              <a:ln>
                <a:noFill/>
              </a:ln>
              <a:solidFill>
                <a:prstClr val="black"/>
              </a:solidFill>
              <a:effectLst/>
              <a:uLnTx/>
              <a:uFillTx/>
              <a:latin typeface="Calibri"/>
              <a:ea typeface="Corbel" charset="0"/>
              <a:cs typeface="Corbel" charset="0"/>
            </a:endParaRPr>
          </a:p>
        </p:txBody>
      </p:sp>
    </p:spTree>
    <p:extLst>
      <p:ext uri="{BB962C8B-B14F-4D97-AF65-F5344CB8AC3E}">
        <p14:creationId xmlns:p14="http://schemas.microsoft.com/office/powerpoint/2010/main" val="197994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Delayed Diagnosis of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Worse Long-Term Outcomes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51800" y="6524925"/>
            <a:ext cx="5211511" cy="276999"/>
          </a:xfrm>
          <a:prstGeom prst="rect">
            <a:avLst/>
          </a:prstGeom>
          <a:noFill/>
        </p:spPr>
        <p:txBody>
          <a:bodyPr wrap="square" rtlCol="0" anchor="b">
            <a:spAutoFit/>
          </a:bodyPr>
          <a:lstStyle/>
          <a:p>
            <a:pPr defTabSz="342900"/>
            <a:r>
              <a:rPr lang="en-CA" sz="1200" dirty="0">
                <a:solidFill>
                  <a:prstClr val="black"/>
                </a:solidFill>
              </a:rPr>
              <a:t>Haroon M, et al. </a:t>
            </a:r>
            <a:r>
              <a:rPr lang="en-CA" sz="1200" i="1" dirty="0">
                <a:solidFill>
                  <a:prstClr val="black"/>
                </a:solidFill>
              </a:rPr>
              <a:t>Ann Rheum Dis</a:t>
            </a:r>
            <a:r>
              <a:rPr lang="en-CA" sz="1200" dirty="0">
                <a:solidFill>
                  <a:prstClr val="black"/>
                </a:solidFill>
              </a:rPr>
              <a:t>. 2015;74:1045-1050.</a:t>
            </a:r>
          </a:p>
        </p:txBody>
      </p:sp>
      <p:sp>
        <p:nvSpPr>
          <p:cNvPr id="6" name="TextBox 5">
            <a:extLst>
              <a:ext uri="{FF2B5EF4-FFF2-40B4-BE49-F238E27FC236}">
                <a16:creationId xmlns:a16="http://schemas.microsoft.com/office/drawing/2014/main" id="{0DA8B6CF-A44E-3146-B639-8254FA800E08}"/>
              </a:ext>
            </a:extLst>
          </p:cNvPr>
          <p:cNvSpPr txBox="1"/>
          <p:nvPr/>
        </p:nvSpPr>
        <p:spPr>
          <a:xfrm>
            <a:off x="683768" y="5391239"/>
            <a:ext cx="10831294" cy="257365"/>
          </a:xfrm>
          <a:prstGeom prst="rect">
            <a:avLst/>
          </a:prstGeom>
          <a:noFill/>
        </p:spPr>
        <p:txBody>
          <a:bodyPr wrap="square" lIns="35998" tIns="35998" rIns="35998" bIns="35998" rtlCol="0" anchor="b" anchorCtr="0">
            <a:spAutoFit/>
          </a:bodyPr>
          <a:lstStyle/>
          <a:p>
            <a:pPr lvl="0" defTabSz="914353"/>
            <a:r>
              <a:rPr lang="en-GB" altLang="en-US" sz="1200" dirty="0">
                <a:solidFill>
                  <a:prstClr val="black"/>
                </a:solidFill>
              </a:rPr>
              <a:t>†Clinical features recorded as percent, unless otherwise stated; DMARD, disease-modifying antirheumatic drug; HAQ, health assessment questionnaire; OR, odds ratio</a:t>
            </a:r>
          </a:p>
        </p:txBody>
      </p:sp>
      <p:sp>
        <p:nvSpPr>
          <p:cNvPr id="15" name="TextBox 30">
            <a:extLst>
              <a:ext uri="{FF2B5EF4-FFF2-40B4-BE49-F238E27FC236}">
                <a16:creationId xmlns:a16="http://schemas.microsoft.com/office/drawing/2014/main" id="{E20421E3-95A7-204B-AD22-E23955779E1B}"/>
              </a:ext>
            </a:extLst>
          </p:cNvPr>
          <p:cNvSpPr txBox="1">
            <a:spLocks noChangeArrowheads="1"/>
          </p:cNvSpPr>
          <p:nvPr/>
        </p:nvSpPr>
        <p:spPr bwMode="auto">
          <a:xfrm rot="16200000">
            <a:off x="-239055" y="3286411"/>
            <a:ext cx="2755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effectLst/>
                <a:uLnTx/>
                <a:uFillTx/>
                <a:latin typeface="Calibri" panose="020F0502020204030204" pitchFamily="34" charset="0"/>
                <a:ea typeface="ＭＳ Ｐゴシック" pitchFamily="34" charset="-128"/>
                <a:cs typeface="Calibri" panose="020F0502020204030204" pitchFamily="34" charset="0"/>
              </a:rPr>
              <a:t>Odds ratio (95% CI)</a:t>
            </a:r>
          </a:p>
        </p:txBody>
      </p:sp>
      <p:grpSp>
        <p:nvGrpSpPr>
          <p:cNvPr id="2" name="Group 1">
            <a:extLst>
              <a:ext uri="{FF2B5EF4-FFF2-40B4-BE49-F238E27FC236}">
                <a16:creationId xmlns:a16="http://schemas.microsoft.com/office/drawing/2014/main" id="{0B179FD7-106F-F940-BFE5-97E162062C82}"/>
              </a:ext>
            </a:extLst>
          </p:cNvPr>
          <p:cNvGrpSpPr/>
          <p:nvPr/>
        </p:nvGrpSpPr>
        <p:grpSpPr>
          <a:xfrm>
            <a:off x="1292660" y="1740829"/>
            <a:ext cx="9605712" cy="4403332"/>
            <a:chOff x="2213610" y="1743350"/>
            <a:chExt cx="8060940" cy="3446239"/>
          </a:xfrm>
        </p:grpSpPr>
        <p:graphicFrame>
          <p:nvGraphicFramePr>
            <p:cNvPr id="7" name="Chart 6">
              <a:extLst>
                <a:ext uri="{FF2B5EF4-FFF2-40B4-BE49-F238E27FC236}">
                  <a16:creationId xmlns:a16="http://schemas.microsoft.com/office/drawing/2014/main" id="{A51A27B8-C64E-4642-A303-9AEABB872BC7}"/>
                </a:ext>
              </a:extLst>
            </p:cNvPr>
            <p:cNvGraphicFramePr/>
            <p:nvPr>
              <p:extLst>
                <p:ext uri="{D42A27DB-BD31-4B8C-83A1-F6EECF244321}">
                  <p14:modId xmlns:p14="http://schemas.microsoft.com/office/powerpoint/2010/main" val="1070447104"/>
                </p:ext>
              </p:extLst>
            </p:nvPr>
          </p:nvGraphicFramePr>
          <p:xfrm>
            <a:off x="2213610" y="1937118"/>
            <a:ext cx="8042275" cy="32524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E83C09-F9EA-984B-88A3-8E8519AA949A}"/>
                </a:ext>
              </a:extLst>
            </p:cNvPr>
            <p:cNvSpPr txBox="1"/>
            <p:nvPr/>
          </p:nvSpPr>
          <p:spPr>
            <a:xfrm>
              <a:off x="2600430" y="2981186"/>
              <a:ext cx="1331518"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4.6 (2.5–8.2)</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0" name="TextBox 9">
              <a:extLst>
                <a:ext uri="{FF2B5EF4-FFF2-40B4-BE49-F238E27FC236}">
                  <a16:creationId xmlns:a16="http://schemas.microsoft.com/office/drawing/2014/main" id="{5CDB8C56-873F-0F42-89D4-6A41E347E767}"/>
                </a:ext>
              </a:extLst>
            </p:cNvPr>
            <p:cNvSpPr txBox="1"/>
            <p:nvPr/>
          </p:nvSpPr>
          <p:spPr>
            <a:xfrm>
              <a:off x="3863708" y="3617481"/>
              <a:ext cx="133803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1.1 (1.0–1.1)</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1" name="TextBox 10">
              <a:extLst>
                <a:ext uri="{FF2B5EF4-FFF2-40B4-BE49-F238E27FC236}">
                  <a16:creationId xmlns:a16="http://schemas.microsoft.com/office/drawing/2014/main" id="{88896943-1B84-F349-87B5-C2D94F02F340}"/>
                </a:ext>
              </a:extLst>
            </p:cNvPr>
            <p:cNvSpPr txBox="1"/>
            <p:nvPr/>
          </p:nvSpPr>
          <p:spPr>
            <a:xfrm>
              <a:off x="5065260" y="3408248"/>
              <a:ext cx="1446538"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2.3 (1.2–4.4)</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2" name="TextBox 11">
              <a:extLst>
                <a:ext uri="{FF2B5EF4-FFF2-40B4-BE49-F238E27FC236}">
                  <a16:creationId xmlns:a16="http://schemas.microsoft.com/office/drawing/2014/main" id="{BA9723C0-6B0C-0F45-9FCE-E110E37C331E}"/>
                </a:ext>
              </a:extLst>
            </p:cNvPr>
            <p:cNvSpPr txBox="1"/>
            <p:nvPr/>
          </p:nvSpPr>
          <p:spPr>
            <a:xfrm>
              <a:off x="6250280" y="1888604"/>
              <a:ext cx="1652089"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10.6 (1.4–80.6)</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3" name="TextBox 12">
              <a:extLst>
                <a:ext uri="{FF2B5EF4-FFF2-40B4-BE49-F238E27FC236}">
                  <a16:creationId xmlns:a16="http://schemas.microsoft.com/office/drawing/2014/main" id="{97DB6678-57FC-3C4E-9252-3FD472A3190C}"/>
                </a:ext>
              </a:extLst>
            </p:cNvPr>
            <p:cNvSpPr txBox="1"/>
            <p:nvPr/>
          </p:nvSpPr>
          <p:spPr>
            <a:xfrm>
              <a:off x="7629343" y="3431330"/>
              <a:ext cx="1387540"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2.2 (1.3–3.6)</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4" name="TextBox 13">
              <a:extLst>
                <a:ext uri="{FF2B5EF4-FFF2-40B4-BE49-F238E27FC236}">
                  <a16:creationId xmlns:a16="http://schemas.microsoft.com/office/drawing/2014/main" id="{DF7AB29D-BE01-E944-80B9-CC1F82036F02}"/>
                </a:ext>
              </a:extLst>
            </p:cNvPr>
            <p:cNvSpPr txBox="1"/>
            <p:nvPr/>
          </p:nvSpPr>
          <p:spPr>
            <a:xfrm>
              <a:off x="8937119" y="3741656"/>
              <a:ext cx="1337431"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0.4 (0.2–0.9)</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6" name="TextBox 15">
              <a:extLst>
                <a:ext uri="{FF2B5EF4-FFF2-40B4-BE49-F238E27FC236}">
                  <a16:creationId xmlns:a16="http://schemas.microsoft.com/office/drawing/2014/main" id="{2C209034-BA4E-A24A-95C9-0FB492E50CF4}"/>
                </a:ext>
              </a:extLst>
            </p:cNvPr>
            <p:cNvSpPr txBox="1"/>
            <p:nvPr/>
          </p:nvSpPr>
          <p:spPr>
            <a:xfrm>
              <a:off x="2974018" y="2826463"/>
              <a:ext cx="58434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7" name="TextBox 16">
              <a:extLst>
                <a:ext uri="{FF2B5EF4-FFF2-40B4-BE49-F238E27FC236}">
                  <a16:creationId xmlns:a16="http://schemas.microsoft.com/office/drawing/2014/main" id="{7FCFE16C-670E-B649-A9A9-9A6D6BB42B8A}"/>
                </a:ext>
              </a:extLst>
            </p:cNvPr>
            <p:cNvSpPr txBox="1"/>
            <p:nvPr/>
          </p:nvSpPr>
          <p:spPr>
            <a:xfrm>
              <a:off x="4248369" y="3468654"/>
              <a:ext cx="562747"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8" name="TextBox 17">
              <a:extLst>
                <a:ext uri="{FF2B5EF4-FFF2-40B4-BE49-F238E27FC236}">
                  <a16:creationId xmlns:a16="http://schemas.microsoft.com/office/drawing/2014/main" id="{C8BED433-51DB-D548-A8F2-6F2D046C447F}"/>
                </a:ext>
              </a:extLst>
            </p:cNvPr>
            <p:cNvSpPr txBox="1"/>
            <p:nvPr/>
          </p:nvSpPr>
          <p:spPr>
            <a:xfrm>
              <a:off x="8066145" y="3272480"/>
              <a:ext cx="513936"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9" name="TextBox 18">
              <a:extLst>
                <a:ext uri="{FF2B5EF4-FFF2-40B4-BE49-F238E27FC236}">
                  <a16:creationId xmlns:a16="http://schemas.microsoft.com/office/drawing/2014/main" id="{1EE4459F-0AE7-CE42-BAE0-3DAA623EE938}"/>
                </a:ext>
              </a:extLst>
            </p:cNvPr>
            <p:cNvSpPr txBox="1"/>
            <p:nvPr/>
          </p:nvSpPr>
          <p:spPr>
            <a:xfrm>
              <a:off x="2749787" y="2144011"/>
              <a:ext cx="3068833" cy="241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*p&lt;0.05; **p&lt;0.01; ***p&lt;0.001 </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0" name="TextBox 19">
              <a:extLst>
                <a:ext uri="{FF2B5EF4-FFF2-40B4-BE49-F238E27FC236}">
                  <a16:creationId xmlns:a16="http://schemas.microsoft.com/office/drawing/2014/main" id="{950877E6-E368-F84A-B568-CDDF7A4ADD81}"/>
                </a:ext>
              </a:extLst>
            </p:cNvPr>
            <p:cNvSpPr txBox="1"/>
            <p:nvPr/>
          </p:nvSpPr>
          <p:spPr>
            <a:xfrm>
              <a:off x="5649944" y="3265266"/>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1" name="TextBox 20">
              <a:extLst>
                <a:ext uri="{FF2B5EF4-FFF2-40B4-BE49-F238E27FC236}">
                  <a16:creationId xmlns:a16="http://schemas.microsoft.com/office/drawing/2014/main" id="{257783DC-B08D-4A46-8029-45CA99FA09D2}"/>
                </a:ext>
              </a:extLst>
            </p:cNvPr>
            <p:cNvSpPr txBox="1"/>
            <p:nvPr/>
          </p:nvSpPr>
          <p:spPr>
            <a:xfrm>
              <a:off x="9437158" y="3587033"/>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2" name="TextBox 21">
              <a:extLst>
                <a:ext uri="{FF2B5EF4-FFF2-40B4-BE49-F238E27FC236}">
                  <a16:creationId xmlns:a16="http://schemas.microsoft.com/office/drawing/2014/main" id="{B285B4BD-1075-354A-9070-0E55E8102D6D}"/>
                </a:ext>
              </a:extLst>
            </p:cNvPr>
            <p:cNvSpPr txBox="1"/>
            <p:nvPr/>
          </p:nvSpPr>
          <p:spPr>
            <a:xfrm>
              <a:off x="6911509" y="1743350"/>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grpSp>
      <p:sp>
        <p:nvSpPr>
          <p:cNvPr id="23" name="TextBox 22">
            <a:extLst>
              <a:ext uri="{FF2B5EF4-FFF2-40B4-BE49-F238E27FC236}">
                <a16:creationId xmlns:a16="http://schemas.microsoft.com/office/drawing/2014/main" id="{598502DE-CA94-FA4B-A64B-498E6CAFDACD}"/>
              </a:ext>
            </a:extLst>
          </p:cNvPr>
          <p:cNvSpPr txBox="1"/>
          <p:nvPr/>
        </p:nvSpPr>
        <p:spPr>
          <a:xfrm>
            <a:off x="8396731" y="1703034"/>
            <a:ext cx="2689977" cy="738664"/>
          </a:xfrm>
          <a:prstGeom prst="rect">
            <a:avLst/>
          </a:prstGeom>
          <a:noFill/>
        </p:spPr>
        <p:txBody>
          <a:bodyPr wrap="square" rtlCol="0">
            <a:spAutoFit/>
          </a:bodyPr>
          <a:lstStyle/>
          <a:p>
            <a:pPr lvl="0" algn="ctr" defTabSz="914400">
              <a:defRPr/>
            </a:pPr>
            <a:r>
              <a:rPr lang="en-US" sz="1400" b="1" dirty="0">
                <a:solidFill>
                  <a:prstClr val="black"/>
                </a:solidFill>
                <a:ea typeface="Corbel" charset="0"/>
                <a:cs typeface="Corbel" charset="0"/>
              </a:rPr>
              <a:t>Association of clinical features</a:t>
            </a:r>
            <a:r>
              <a:rPr lang="en-US" sz="1400" b="1" baseline="30000" dirty="0">
                <a:solidFill>
                  <a:prstClr val="black"/>
                </a:solidFill>
                <a:ea typeface="Corbel" charset="0"/>
                <a:cs typeface="Corbel" charset="0"/>
              </a:rPr>
              <a:t>†</a:t>
            </a:r>
            <a:r>
              <a:rPr lang="en-US" sz="1400" b="1" dirty="0">
                <a:solidFill>
                  <a:prstClr val="black"/>
                </a:solidFill>
                <a:ea typeface="Corbel" charset="0"/>
                <a:cs typeface="Corbel" charset="0"/>
              </a:rPr>
              <a:t> with &gt;6-month delay in diagnosis</a:t>
            </a:r>
            <a:br>
              <a:rPr lang="en-US" sz="1400" b="1" dirty="0">
                <a:solidFill>
                  <a:prstClr val="black"/>
                </a:solidFill>
                <a:ea typeface="Corbel" charset="0"/>
                <a:cs typeface="Corbel" charset="0"/>
              </a:rPr>
            </a:br>
            <a:r>
              <a:rPr lang="en-US" sz="1400" b="1" dirty="0">
                <a:solidFill>
                  <a:prstClr val="black"/>
                </a:solidFill>
                <a:ea typeface="Corbel" charset="0"/>
                <a:cs typeface="Corbel" charset="0"/>
              </a:rPr>
              <a:t> (univariate analysis model)</a:t>
            </a:r>
          </a:p>
        </p:txBody>
      </p:sp>
    </p:spTree>
    <p:extLst>
      <p:ext uri="{BB962C8B-B14F-4D97-AF65-F5344CB8AC3E}">
        <p14:creationId xmlns:p14="http://schemas.microsoft.com/office/powerpoint/2010/main" val="3002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Outcomes Measures</a:t>
            </a:r>
          </a:p>
        </p:txBody>
      </p:sp>
      <p:sp>
        <p:nvSpPr>
          <p:cNvPr id="21" name="TextBox 20">
            <a:extLst>
              <a:ext uri="{FF2B5EF4-FFF2-40B4-BE49-F238E27FC236}">
                <a16:creationId xmlns:a16="http://schemas.microsoft.com/office/drawing/2014/main" id="{6055086C-7909-9848-B594-714BFE12AEB6}"/>
              </a:ext>
            </a:extLst>
          </p:cNvPr>
          <p:cNvSpPr txBox="1"/>
          <p:nvPr/>
        </p:nvSpPr>
        <p:spPr>
          <a:xfrm>
            <a:off x="62798" y="6552357"/>
            <a:ext cx="9509293"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Mease P. </a:t>
            </a:r>
            <a:r>
              <a:rPr lang="da-DK" sz="1200" i="1" dirty="0">
                <a:solidFill>
                  <a:prstClr val="black"/>
                </a:solidFill>
              </a:rPr>
              <a:t>Arthritis Care Res</a:t>
            </a:r>
            <a:r>
              <a:rPr lang="da-DK" sz="1200" dirty="0">
                <a:solidFill>
                  <a:prstClr val="black"/>
                </a:solidFill>
              </a:rPr>
              <a:t>. 2011;63:64-85; Mease P, et al. </a:t>
            </a:r>
            <a:r>
              <a:rPr lang="da-DK" sz="1200" i="1" dirty="0">
                <a:solidFill>
                  <a:prstClr val="black"/>
                </a:solidFill>
              </a:rPr>
              <a:t>Ann Rheum Dis</a:t>
            </a:r>
            <a:r>
              <a:rPr lang="da-DK" sz="1200" dirty="0">
                <a:solidFill>
                  <a:prstClr val="black"/>
                </a:solidFill>
              </a:rPr>
              <a:t>. 2005;64:ii49-ii54; Mease P, van der Heijde D. </a:t>
            </a:r>
            <a:r>
              <a:rPr lang="da-DK" sz="1200" i="1" dirty="0">
                <a:solidFill>
                  <a:prstClr val="black"/>
                </a:solidFill>
              </a:rPr>
              <a:t>Int J Adv Rheum</a:t>
            </a:r>
            <a:r>
              <a:rPr lang="da-DK" sz="1200" dirty="0">
                <a:solidFill>
                  <a:prstClr val="black"/>
                </a:solidFill>
              </a:rPr>
              <a:t>. 2006;4:38-48.</a:t>
            </a:r>
            <a:endParaRPr lang="da-DK" sz="1200" dirty="0">
              <a:solidFill>
                <a:prstClr val="black"/>
              </a:solidFill>
              <a:latin typeface="Calibri"/>
            </a:endParaRPr>
          </a:p>
        </p:txBody>
      </p:sp>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4145609203"/>
              </p:ext>
            </p:extLst>
          </p:nvPr>
        </p:nvGraphicFramePr>
        <p:xfrm>
          <a:off x="2441517" y="1095890"/>
          <a:ext cx="7331102" cy="2773734"/>
        </p:xfrm>
        <a:graphic>
          <a:graphicData uri="http://schemas.openxmlformats.org/drawingml/2006/table">
            <a:tbl>
              <a:tblPr firstRow="1" bandRow="1">
                <a:tableStyleId>{5C22544A-7EE6-4342-B048-85BDC9FD1C3A}</a:tableStyleId>
              </a:tblPr>
              <a:tblGrid>
                <a:gridCol w="2059388">
                  <a:extLst>
                    <a:ext uri="{9D8B030D-6E8A-4147-A177-3AD203B41FA5}">
                      <a16:colId xmlns:a16="http://schemas.microsoft.com/office/drawing/2014/main" val="20000"/>
                    </a:ext>
                  </a:extLst>
                </a:gridCol>
                <a:gridCol w="5271714">
                  <a:extLst>
                    <a:ext uri="{9D8B030D-6E8A-4147-A177-3AD203B41FA5}">
                      <a16:colId xmlns:a16="http://schemas.microsoft.com/office/drawing/2014/main" val="20001"/>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Domains</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Instruments</a:t>
                      </a:r>
                    </a:p>
                  </a:txBody>
                  <a:tcPr marT="45723" marB="45723" horzOverflow="overflow"/>
                </a:tc>
                <a:extLst>
                  <a:ext uri="{0D108BD9-81ED-4DB2-BD59-A6C34878D82A}">
                    <a16:rowId xmlns:a16="http://schemas.microsoft.com/office/drawing/2014/main" val="10000"/>
                  </a:ext>
                </a:extLst>
              </a:tr>
              <a:tr h="12320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Joint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68/66 T/S joint count, ACR, DAS, PsARC, PsAJAI, DAPSA, cDAPSA</a:t>
                      </a:r>
                    </a:p>
                  </a:txBody>
                  <a:tcPr marT="45723" marB="45723" horzOverflow="overflow"/>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Axial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BASDAI, BASFI, BASMI</a:t>
                      </a:r>
                    </a:p>
                  </a:txBody>
                  <a:tcPr marT="45723" marB="45723" horzOverflow="overflow"/>
                </a:tc>
                <a:extLst>
                  <a:ext uri="{0D108BD9-81ED-4DB2-BD59-A6C34878D82A}">
                    <a16:rowId xmlns:a16="http://schemas.microsoft.com/office/drawing/2014/main" val="10002"/>
                  </a:ext>
                </a:extLst>
              </a:tr>
              <a:tr h="15313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Skin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PASI, target lesion, global, PSI, PSD</a:t>
                      </a:r>
                    </a:p>
                  </a:txBody>
                  <a:tcPr marT="45723" marB="45723" horzOverflow="overflow"/>
                </a:tc>
                <a:extLst>
                  <a:ext uri="{0D108BD9-81ED-4DB2-BD59-A6C34878D82A}">
                    <a16:rowId xmlns:a16="http://schemas.microsoft.com/office/drawing/2014/main" val="10003"/>
                  </a:ext>
                </a:extLst>
              </a:tr>
              <a:tr h="12850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Composite (holistic)</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MDA, VLDA, PASDAS, CPDAI, AMDF</a:t>
                      </a:r>
                    </a:p>
                  </a:txBody>
                  <a:tcPr marT="45723" marB="45723" horzOverflow="overflow"/>
                </a:tc>
                <a:extLst>
                  <a:ext uri="{0D108BD9-81ED-4DB2-BD59-A6C34878D82A}">
                    <a16:rowId xmlns:a16="http://schemas.microsoft.com/office/drawing/2014/main" val="10004"/>
                  </a:ext>
                </a:extLst>
              </a:tr>
              <a:tr h="167495">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Pain</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NRS</a:t>
                      </a:r>
                    </a:p>
                  </a:txBody>
                  <a:tcPr marT="45723" marB="45723" horzOverflow="overflow"/>
                </a:tc>
                <a:extLst>
                  <a:ext uri="{0D108BD9-81ED-4DB2-BD59-A6C34878D82A}">
                    <a16:rowId xmlns:a16="http://schemas.microsoft.com/office/drawing/2014/main" val="10005"/>
                  </a:ext>
                </a:extLst>
              </a:tr>
              <a:tr h="142872">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Patient Global</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T="45723" marB="45723" horzOverflow="overflow"/>
                </a:tc>
                <a:extLst>
                  <a:ext uri="{0D108BD9-81ED-4DB2-BD59-A6C34878D82A}">
                    <a16:rowId xmlns:a16="http://schemas.microsoft.com/office/drawing/2014/main" val="10006"/>
                  </a:ext>
                </a:extLst>
              </a:tr>
              <a:tr h="25746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Physician Global</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T="45723" marB="45723" horzOverflow="overflow"/>
                </a:tc>
                <a:extLst>
                  <a:ext uri="{0D108BD9-81ED-4DB2-BD59-A6C34878D82A}">
                    <a16:rowId xmlns:a16="http://schemas.microsoft.com/office/drawing/2014/main" val="10007"/>
                  </a:ext>
                </a:extLst>
              </a:tr>
              <a:tr h="25272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Function</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HAQ, HAQ-S, PSAID</a:t>
                      </a:r>
                    </a:p>
                  </a:txBody>
                  <a:tcPr marT="45723" marB="45723" horzOverflow="overflow"/>
                </a:tc>
                <a:extLst>
                  <a:ext uri="{0D108BD9-81ED-4DB2-BD59-A6C34878D82A}">
                    <a16:rowId xmlns:a16="http://schemas.microsoft.com/office/drawing/2014/main" val="10008"/>
                  </a:ext>
                </a:extLst>
              </a:tr>
            </a:tbl>
          </a:graphicData>
        </a:graphic>
      </p:graphicFrame>
      <p:graphicFrame>
        <p:nvGraphicFramePr>
          <p:cNvPr id="12" name="Table 11">
            <a:extLst>
              <a:ext uri="{FF2B5EF4-FFF2-40B4-BE49-F238E27FC236}">
                <a16:creationId xmlns:a16="http://schemas.microsoft.com/office/drawing/2014/main" id="{F95F868A-067F-7848-8980-B3F09F0DC87B}"/>
              </a:ext>
            </a:extLst>
          </p:cNvPr>
          <p:cNvGraphicFramePr>
            <a:graphicFrameLocks noGrp="1"/>
          </p:cNvGraphicFramePr>
          <p:nvPr>
            <p:extLst>
              <p:ext uri="{D42A27DB-BD31-4B8C-83A1-F6EECF244321}">
                <p14:modId xmlns:p14="http://schemas.microsoft.com/office/powerpoint/2010/main" val="634001576"/>
              </p:ext>
            </p:extLst>
          </p:nvPr>
        </p:nvGraphicFramePr>
        <p:xfrm>
          <a:off x="2437541" y="3870431"/>
          <a:ext cx="7339054" cy="2133642"/>
        </p:xfrm>
        <a:graphic>
          <a:graphicData uri="http://schemas.openxmlformats.org/drawingml/2006/table">
            <a:tbl>
              <a:tblPr firstRow="1" bandRow="1">
                <a:tableStyleId>{5C22544A-7EE6-4342-B048-85BDC9FD1C3A}</a:tableStyleId>
              </a:tblPr>
              <a:tblGrid>
                <a:gridCol w="2059388">
                  <a:extLst>
                    <a:ext uri="{9D8B030D-6E8A-4147-A177-3AD203B41FA5}">
                      <a16:colId xmlns:a16="http://schemas.microsoft.com/office/drawing/2014/main" val="20000"/>
                    </a:ext>
                  </a:extLst>
                </a:gridCol>
                <a:gridCol w="5279666">
                  <a:extLst>
                    <a:ext uri="{9D8B030D-6E8A-4147-A177-3AD203B41FA5}">
                      <a16:colId xmlns:a16="http://schemas.microsoft.com/office/drawing/2014/main" val="20001"/>
                    </a:ext>
                  </a:extLst>
                </a:gridCol>
              </a:tblGrid>
              <a:tr h="232086">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HRQoL</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SF-36, PsAQoL, DLQI, PSAID</a:t>
                      </a:r>
                    </a:p>
                  </a:txBody>
                  <a:tcPr marT="45723" marB="45723" horzOverflow="overflow">
                    <a:solidFill>
                      <a:srgbClr val="D0D6EA"/>
                    </a:solidFill>
                  </a:tcPr>
                </a:tc>
                <a:extLst>
                  <a:ext uri="{0D108BD9-81ED-4DB2-BD59-A6C34878D82A}">
                    <a16:rowId xmlns:a16="http://schemas.microsoft.com/office/drawing/2014/main" val="10009"/>
                  </a:ext>
                </a:extLst>
              </a:tr>
              <a:tr h="301752">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Fatigue</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FACIT, Krupp, MFI, VAS</a:t>
                      </a:r>
                    </a:p>
                  </a:txBody>
                  <a:tcPr marT="45723" marB="45723" horzOverflow="overflow">
                    <a:solidFill>
                      <a:srgbClr val="E9EBF5"/>
                    </a:solidFill>
                  </a:tcPr>
                </a:tc>
                <a:extLst>
                  <a:ext uri="{0D108BD9-81ED-4DB2-BD59-A6C34878D82A}">
                    <a16:rowId xmlns:a16="http://schemas.microsoft.com/office/drawing/2014/main" val="10010"/>
                  </a:ext>
                </a:extLst>
              </a:tr>
              <a:tr h="270315">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Enthesitis Assessment</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SPARCC, MASES, 4-point</a:t>
                      </a:r>
                    </a:p>
                  </a:txBody>
                  <a:tcPr marT="45723" marB="45723" horzOverflow="overflow">
                    <a:solidFill>
                      <a:srgbClr val="D0D6EA"/>
                    </a:solidFill>
                  </a:tcPr>
                </a:tc>
                <a:extLst>
                  <a:ext uri="{0D108BD9-81ED-4DB2-BD59-A6C34878D82A}">
                    <a16:rowId xmlns:a16="http://schemas.microsoft.com/office/drawing/2014/main" val="10011"/>
                  </a:ext>
                </a:extLst>
              </a:tr>
              <a:tr h="257624">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Dactylitis Assessment</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present/absent, acute/chronic</a:t>
                      </a:r>
                    </a:p>
                  </a:txBody>
                  <a:tcPr marT="45723" marB="45723" horzOverflow="overflow">
                    <a:solidFill>
                      <a:srgbClr val="E9EBF5"/>
                    </a:solidFill>
                  </a:tcPr>
                </a:tc>
                <a:extLst>
                  <a:ext uri="{0D108BD9-81ED-4DB2-BD59-A6C34878D82A}">
                    <a16:rowId xmlns:a16="http://schemas.microsoft.com/office/drawing/2014/main" val="10012"/>
                  </a:ext>
                </a:extLst>
              </a:tr>
              <a:tr h="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Acute Phase Reactant</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ESR, CRP</a:t>
                      </a:r>
                    </a:p>
                  </a:txBody>
                  <a:tcPr marT="45723" marB="45723" horzOverflow="overflow">
                    <a:solidFill>
                      <a:srgbClr val="D0D6EA"/>
                    </a:solidFill>
                  </a:tcPr>
                </a:tc>
                <a:extLst>
                  <a:ext uri="{0D108BD9-81ED-4DB2-BD59-A6C34878D82A}">
                    <a16:rowId xmlns:a16="http://schemas.microsoft.com/office/drawing/2014/main" val="10013"/>
                  </a:ext>
                </a:extLst>
              </a:tr>
              <a:tr h="18842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Imaging</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X-ray (modified Sharp or van der Heijde–Sharp), MRI, US</a:t>
                      </a:r>
                    </a:p>
                  </a:txBody>
                  <a:tcPr marT="45723" marB="45723" horzOverflow="overflow">
                    <a:solidFill>
                      <a:srgbClr val="E9EBF5"/>
                    </a:solidFill>
                  </a:tcPr>
                </a:tc>
                <a:extLst>
                  <a:ext uri="{0D108BD9-81ED-4DB2-BD59-A6C34878D82A}">
                    <a16:rowId xmlns:a16="http://schemas.microsoft.com/office/drawing/2014/main" val="10014"/>
                  </a:ext>
                </a:extLst>
              </a:tr>
              <a:tr h="14798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Work/Home Productivity</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WPAI, WPS</a:t>
                      </a:r>
                    </a:p>
                  </a:txBody>
                  <a:tcPr marT="45723" marB="45723" horzOverflow="overflow">
                    <a:solidFill>
                      <a:srgbClr val="D0D6EA"/>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85358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4933"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Disease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Severity Impact</a:t>
            </a:r>
            <a:endParaRPr kumimoji="0" lang="en-US" sz="3200" i="1" strike="noStrike" kern="1200" cap="none" spc="0" normalizeH="0" baseline="0" noProof="0" dirty="0">
              <a:ln>
                <a:noFill/>
              </a:ln>
              <a:solidFill>
                <a:prstClr val="black"/>
              </a:solidFill>
              <a:effectLst/>
              <a:uLnTx/>
              <a:uFillTx/>
              <a:latin typeface="+mn-lt"/>
              <a:ea typeface="+mj-ea"/>
              <a:cs typeface="+mj-cs"/>
            </a:endParaRPr>
          </a:p>
        </p:txBody>
      </p:sp>
      <p:pic>
        <p:nvPicPr>
          <p:cNvPr id="9" name="Screen Shot 2019-10-06 at 4.10.07 PM.png">
            <a:extLst>
              <a:ext uri="{FF2B5EF4-FFF2-40B4-BE49-F238E27FC236}">
                <a16:creationId xmlns:a16="http://schemas.microsoft.com/office/drawing/2014/main" id="{EA534047-D244-2543-83DE-25B5C18DB386}"/>
              </a:ext>
            </a:extLst>
          </p:cNvPr>
          <p:cNvPicPr>
            <a:picLocks noChangeAspect="1"/>
          </p:cNvPicPr>
          <p:nvPr/>
        </p:nvPicPr>
        <p:blipFill>
          <a:blip r:embed="rId2"/>
          <a:stretch>
            <a:fillRect/>
          </a:stretch>
        </p:blipFill>
        <p:spPr>
          <a:xfrm>
            <a:off x="2507494" y="1642202"/>
            <a:ext cx="7651979" cy="4221782"/>
          </a:xfrm>
          <a:prstGeom prst="rect">
            <a:avLst/>
          </a:prstGeom>
          <a:ln w="12700">
            <a:miter lim="400000"/>
          </a:ln>
        </p:spPr>
      </p:pic>
    </p:spTree>
    <p:extLst>
      <p:ext uri="{BB962C8B-B14F-4D97-AF65-F5344CB8AC3E}">
        <p14:creationId xmlns:p14="http://schemas.microsoft.com/office/powerpoint/2010/main" val="3890492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31DF47-1569-4B4B-9621-C8F1EDE2A867}"/>
              </a:ext>
            </a:extLst>
          </p:cNvPr>
          <p:cNvCxnSpPr/>
          <p:nvPr/>
        </p:nvCxnSpPr>
        <p:spPr>
          <a:xfrm>
            <a:off x="457199" y="1647825"/>
            <a:ext cx="1068572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Recommendations: 2015</a:t>
            </a:r>
          </a:p>
        </p:txBody>
      </p:sp>
      <p:sp>
        <p:nvSpPr>
          <p:cNvPr id="19" name="Content Placeholder 2">
            <a:extLst>
              <a:ext uri="{FF2B5EF4-FFF2-40B4-BE49-F238E27FC236}">
                <a16:creationId xmlns:a16="http://schemas.microsoft.com/office/drawing/2014/main" id="{A02D72CC-DF4B-CE4B-84D2-96099F96B2CC}"/>
              </a:ext>
            </a:extLst>
          </p:cNvPr>
          <p:cNvSpPr txBox="1">
            <a:spLocks/>
          </p:cNvSpPr>
          <p:nvPr/>
        </p:nvSpPr>
        <p:spPr>
          <a:xfrm>
            <a:off x="457199" y="1266540"/>
            <a:ext cx="10685722" cy="5198055"/>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b="1" i="0" u="none" strike="noStrike" kern="1200" cap="none" spc="0" normalizeH="0" baseline="0" noProof="0" dirty="0">
                <a:ln>
                  <a:noFill/>
                </a:ln>
                <a:solidFill>
                  <a:sysClr val="windowText" lastClr="000000"/>
                </a:solidFill>
                <a:effectLst/>
                <a:uLnTx/>
                <a:uFillTx/>
                <a:latin typeface="Calibri"/>
                <a:ea typeface="+mn-ea"/>
                <a:cs typeface="+mn-cs"/>
              </a:rPr>
              <a:t>Overarching Principles</a:t>
            </a:r>
          </a:p>
          <a:p>
            <a:pPr lvl="0">
              <a:defRPr/>
            </a:pPr>
            <a:r>
              <a:rPr lang="en-GB" sz="2400" dirty="0">
                <a:solidFill>
                  <a:sysClr val="windowText" lastClr="000000"/>
                </a:solidFill>
              </a:rPr>
              <a:t>Achieve lowest possible level of disease activity in all domains of disease</a:t>
            </a:r>
          </a:p>
          <a:p>
            <a:pPr lvl="1">
              <a:buSzPct val="75000"/>
              <a:buFont typeface="Wingdings" panose="05000000000000000000" pitchFamily="2" charset="2"/>
              <a:buChar char="§"/>
              <a:defRPr/>
            </a:pPr>
            <a:r>
              <a:rPr lang="en-GB" sz="2000" dirty="0">
                <a:solidFill>
                  <a:sysClr val="windowText" lastClr="000000"/>
                </a:solidFill>
              </a:rPr>
              <a:t>Optimize functional status, improve QoL, and prevent structural damage</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Assessment requires consideration of all major disease domains, including peripheral arthritis, axial disease, enthesitis, dactylitis, psoriasis, and nail disease</a:t>
            </a:r>
          </a:p>
          <a:p>
            <a:pPr lvl="1">
              <a:buSzPct val="75000"/>
              <a:buFont typeface="Wingdings" panose="05000000000000000000" pitchFamily="2" charset="2"/>
              <a:buChar char="§"/>
              <a:defRPr/>
            </a:pPr>
            <a:r>
              <a:rPr lang="en-GB" sz="2000" dirty="0">
                <a:solidFill>
                  <a:sysClr val="windowText" lastClr="000000"/>
                </a:solidFill>
              </a:rPr>
              <a:t>The impact of disease on pain, function, QoL, and structural damage should be examined</a:t>
            </a:r>
          </a:p>
          <a:p>
            <a:pPr lvl="1">
              <a:buSzPct val="75000"/>
              <a:buFont typeface="Wingdings" panose="05000000000000000000" pitchFamily="2" charset="2"/>
              <a:buChar char="§"/>
              <a:defRPr/>
            </a:pPr>
            <a:r>
              <a:rPr lang="en-GB" sz="2000" dirty="0">
                <a:solidFill>
                  <a:sysClr val="windowText" lastClr="000000"/>
                </a:solidFill>
              </a:rPr>
              <a:t>In addition, activity in other potential related conditions and comorbidities should be considered including CVD, uveitis, IBD, obesity, metabolic syndrome, gout, diabetes, liver disease, depression, and anxiety</a:t>
            </a:r>
          </a:p>
          <a:p>
            <a:pPr lvl="1">
              <a:buSzPct val="75000"/>
              <a:buFont typeface="Wingdings" panose="05000000000000000000" pitchFamily="2" charset="2"/>
              <a:buChar char="§"/>
              <a:defRPr/>
            </a:pPr>
            <a:r>
              <a:rPr lang="en-GB" sz="2000" dirty="0">
                <a:solidFill>
                  <a:sysClr val="windowText" lastClr="000000"/>
                </a:solidFill>
              </a:rPr>
              <a:t>Patient-reported measures with a comprehensive history and physical examination, often supplemented by laboratory tests and imaging techniques, should also be included</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Therapeutic decisions need to be individualized</a:t>
            </a: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Ideally, patients should be reviewed promptly</a:t>
            </a:r>
          </a:p>
          <a:p>
            <a:pPr lvl="1">
              <a:buSzPct val="75000"/>
              <a:buFont typeface="Wingdings" panose="05000000000000000000" pitchFamily="2" charset="2"/>
              <a:buChar char="§"/>
              <a:defRPr/>
            </a:pPr>
            <a:r>
              <a:rPr lang="en-GB" sz="2000" dirty="0">
                <a:solidFill>
                  <a:sysClr val="windowText" lastClr="000000"/>
                </a:solidFill>
              </a:rPr>
              <a:t>Early diagnosis and treatment are likely to be of benefit</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567603"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Coates L, et al. </a:t>
            </a:r>
            <a:r>
              <a:rPr lang="da-DK" sz="1200" i="1" dirty="0">
                <a:solidFill>
                  <a:prstClr val="black"/>
                </a:solidFill>
              </a:rPr>
              <a:t>Arthritis Rheumatol</a:t>
            </a:r>
            <a:r>
              <a:rPr lang="da-DK" sz="1200" dirty="0">
                <a:solidFill>
                  <a:prstClr val="black"/>
                </a:solidFill>
              </a:rPr>
              <a:t>. 2016;68:1060-1071.</a:t>
            </a:r>
            <a:endParaRPr lang="da-DK" sz="1200" dirty="0">
              <a:solidFill>
                <a:prstClr val="black"/>
              </a:solidFill>
              <a:latin typeface="Calibri"/>
            </a:endParaRPr>
          </a:p>
        </p:txBody>
      </p:sp>
    </p:spTree>
    <p:extLst>
      <p:ext uri="{BB962C8B-B14F-4D97-AF65-F5344CB8AC3E}">
        <p14:creationId xmlns:p14="http://schemas.microsoft.com/office/powerpoint/2010/main" val="331843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EULAR Recommendations: 2015 Update</a:t>
            </a:r>
          </a:p>
        </p:txBody>
      </p:sp>
      <p:sp>
        <p:nvSpPr>
          <p:cNvPr id="19" name="Content Placeholder 2">
            <a:extLst>
              <a:ext uri="{FF2B5EF4-FFF2-40B4-BE49-F238E27FC236}">
                <a16:creationId xmlns:a16="http://schemas.microsoft.com/office/drawing/2014/main" id="{A02D72CC-DF4B-CE4B-84D2-96099F96B2CC}"/>
              </a:ext>
            </a:extLst>
          </p:cNvPr>
          <p:cNvSpPr txBox="1">
            <a:spLocks/>
          </p:cNvSpPr>
          <p:nvPr/>
        </p:nvSpPr>
        <p:spPr>
          <a:xfrm>
            <a:off x="457199" y="126654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None/>
              <a:tabLst/>
              <a:defRPr/>
            </a:pPr>
            <a:r>
              <a:rPr kumimoji="0" lang="en-GB" sz="2400" b="1" i="0" u="none" strike="noStrike" kern="1200" cap="none" spc="0" normalizeH="0" baseline="0" noProof="0" dirty="0">
                <a:ln>
                  <a:noFill/>
                </a:ln>
                <a:solidFill>
                  <a:sysClr val="windowText" lastClr="000000"/>
                </a:solidFill>
                <a:effectLst/>
                <a:uLnTx/>
                <a:uFillTx/>
                <a:latin typeface="Calibri"/>
                <a:ea typeface="+mn-ea"/>
                <a:cs typeface="+mn-cs"/>
              </a:rPr>
              <a:t>Overarching Principles</a:t>
            </a:r>
          </a:p>
          <a:p>
            <a:pPr lvl="0">
              <a:lnSpc>
                <a:spcPct val="90000"/>
              </a:lnSpc>
              <a:spcBef>
                <a:spcPts val="1200"/>
              </a:spcBef>
              <a:defRPr/>
            </a:pPr>
            <a:r>
              <a:rPr lang="en-GB" sz="2400" dirty="0">
                <a:solidFill>
                  <a:sysClr val="windowText" lastClr="000000"/>
                </a:solidFill>
              </a:rPr>
              <a:t>Treatment should maximize HRQoL through control of symptoms, prevention of structural damage, and normalization of function and social participation</a:t>
            </a:r>
          </a:p>
          <a:p>
            <a:pPr lvl="1">
              <a:lnSpc>
                <a:spcPct val="90000"/>
              </a:lnSpc>
              <a:spcBef>
                <a:spcPts val="1200"/>
              </a:spcBef>
              <a:buSzPct val="75000"/>
              <a:buFont typeface="Wingdings" panose="05000000000000000000" pitchFamily="2" charset="2"/>
              <a:buChar char="§"/>
              <a:defRPr/>
            </a:pPr>
            <a:r>
              <a:rPr lang="en-GB" sz="2000" dirty="0">
                <a:solidFill>
                  <a:sysClr val="windowText" lastClr="000000"/>
                </a:solidFill>
              </a:rPr>
              <a:t>Abrogation of inflammation is an important component necessary to achieve these goals</a:t>
            </a:r>
          </a:p>
          <a:p>
            <a:pPr lvl="1">
              <a:lnSpc>
                <a:spcPct val="90000"/>
              </a:lnSpc>
              <a:spcBef>
                <a:spcPts val="1200"/>
              </a:spcBef>
              <a:buSzPct val="75000"/>
              <a:buFont typeface="Wingdings" panose="05000000000000000000" pitchFamily="2" charset="2"/>
              <a:buChar char="§"/>
              <a:defRPr/>
            </a:pPr>
            <a:r>
              <a:rPr lang="en-GB" sz="2000" dirty="0">
                <a:solidFill>
                  <a:sysClr val="windowText" lastClr="000000"/>
                </a:solidFill>
              </a:rPr>
              <a:t>Aim should be best care based on a shared decision between patient and rheumatologist, considering efficacy, safety, and costs </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lnSpc>
                <a:spcPct val="90000"/>
              </a:lnSpc>
              <a:spcBef>
                <a:spcPts val="1200"/>
              </a:spcBef>
              <a:defRPr/>
            </a:pPr>
            <a:r>
              <a:rPr lang="en-GB" sz="2400" dirty="0">
                <a:solidFill>
                  <a:sysClr val="windowText" lastClr="000000"/>
                </a:solidFill>
              </a:rPr>
              <a:t>Because of its heterogeneity and potential severity, multidisciplinary treatment may be required</a:t>
            </a:r>
          </a:p>
          <a:p>
            <a:pPr lvl="1">
              <a:lnSpc>
                <a:spcPct val="90000"/>
              </a:lnSpc>
              <a:spcBef>
                <a:spcPts val="1200"/>
              </a:spcBef>
              <a:buSzPct val="75000"/>
              <a:buFont typeface="Wingdings" panose="05000000000000000000" pitchFamily="2" charset="2"/>
              <a:buChar char="§"/>
              <a:defRPr/>
            </a:pPr>
            <a:r>
              <a:rPr lang="en-GB" sz="2000" dirty="0">
                <a:solidFill>
                  <a:sysClr val="windowText" lastClr="000000"/>
                </a:solidFill>
              </a:rPr>
              <a:t>Rheumatologists should primarily care for musculoskeletal manifestations; in the presence of clinically significant skin involvement a rheumatologist and a dermatologist should collaborate in diagnosis and management</a:t>
            </a:r>
          </a:p>
          <a:p>
            <a:pPr lvl="1">
              <a:lnSpc>
                <a:spcPct val="90000"/>
              </a:lnSpc>
              <a:spcBef>
                <a:spcPts val="1200"/>
              </a:spcBef>
              <a:buSzPct val="75000"/>
              <a:buFont typeface="Wingdings" panose="05000000000000000000" pitchFamily="2" charset="2"/>
              <a:buChar char="§"/>
              <a:defRPr/>
            </a:pPr>
            <a:r>
              <a:rPr lang="en-GB" sz="2000" dirty="0">
                <a:solidFill>
                  <a:sysClr val="windowText" lastClr="000000"/>
                </a:solidFill>
              </a:rPr>
              <a:t>Extra-articular manifestations, metabolic syndrome, CVD and other comorbidities should also be taken into account</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228920"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a:t>
            </a:r>
            <a:r>
              <a:rPr lang="da-DK" sz="1200" i="1" dirty="0">
                <a:solidFill>
                  <a:prstClr val="black"/>
                </a:solidFill>
              </a:rPr>
              <a:t>Ann Rheum Dis</a:t>
            </a:r>
            <a:r>
              <a:rPr lang="da-DK" sz="1200" dirty="0">
                <a:solidFill>
                  <a:prstClr val="black"/>
                </a:solidFill>
              </a:rPr>
              <a:t>. 2016;75:499-510.</a:t>
            </a:r>
            <a:endParaRPr lang="da-DK" sz="1200" dirty="0">
              <a:solidFill>
                <a:prstClr val="black"/>
              </a:solidFill>
              <a:latin typeface="Calibri"/>
            </a:endParaRPr>
          </a:p>
        </p:txBody>
      </p:sp>
      <p:cxnSp>
        <p:nvCxnSpPr>
          <p:cNvPr id="5" name="Straight Connector 4">
            <a:extLst>
              <a:ext uri="{FF2B5EF4-FFF2-40B4-BE49-F238E27FC236}">
                <a16:creationId xmlns:a16="http://schemas.microsoft.com/office/drawing/2014/main" id="{15B310A4-A9ED-4914-B660-AF92F79CB415}"/>
              </a:ext>
            </a:extLst>
          </p:cNvPr>
          <p:cNvCxnSpPr/>
          <p:nvPr/>
        </p:nvCxnSpPr>
        <p:spPr>
          <a:xfrm>
            <a:off x="457199" y="1647825"/>
            <a:ext cx="1068572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40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Types of Therapy</a:t>
            </a:r>
          </a:p>
        </p:txBody>
      </p:sp>
      <p:pic>
        <p:nvPicPr>
          <p:cNvPr id="5" name="Screen Shot 2019-10-06 at 4.06.12 PM.png">
            <a:extLst>
              <a:ext uri="{FF2B5EF4-FFF2-40B4-BE49-F238E27FC236}">
                <a16:creationId xmlns:a16="http://schemas.microsoft.com/office/drawing/2014/main" id="{D5B64E87-91F1-784E-8A1E-E59392E980B9}"/>
              </a:ext>
            </a:extLst>
          </p:cNvPr>
          <p:cNvPicPr>
            <a:picLocks noChangeAspect="1"/>
          </p:cNvPicPr>
          <p:nvPr/>
        </p:nvPicPr>
        <p:blipFill>
          <a:blip r:embed="rId2"/>
          <a:srcRect/>
          <a:stretch/>
        </p:blipFill>
        <p:spPr>
          <a:xfrm>
            <a:off x="1674051" y="1165112"/>
            <a:ext cx="8843899" cy="4846320"/>
          </a:xfrm>
          <a:prstGeom prst="rect">
            <a:avLst/>
          </a:prstGeom>
          <a:ln w="12700">
            <a:miter lim="400000"/>
          </a:ln>
        </p:spPr>
      </p:pic>
      <p:sp>
        <p:nvSpPr>
          <p:cNvPr id="6" name="TextBox 5">
            <a:extLst>
              <a:ext uri="{FF2B5EF4-FFF2-40B4-BE49-F238E27FC236}">
                <a16:creationId xmlns:a16="http://schemas.microsoft.com/office/drawing/2014/main" id="{5D5EA78D-07AB-2648-AF72-7485F421BE32}"/>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744811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Non-Pharmacologic Strategies</a:t>
            </a:r>
          </a:p>
        </p:txBody>
      </p:sp>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26654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600"/>
              </a:spcBef>
              <a:defRPr/>
            </a:pPr>
            <a:r>
              <a:rPr lang="en-GB" sz="2000" dirty="0">
                <a:solidFill>
                  <a:sysClr val="windowText" lastClr="000000"/>
                </a:solidFill>
              </a:rPr>
              <a:t>Education</a:t>
            </a:r>
          </a:p>
          <a:p>
            <a:pPr lvl="1">
              <a:spcBef>
                <a:spcPts val="600"/>
              </a:spcBef>
              <a:buSzPct val="75000"/>
              <a:buFont typeface="Wingdings" panose="05000000000000000000" pitchFamily="2" charset="2"/>
              <a:buChar char="§"/>
              <a:defRPr/>
            </a:pPr>
            <a:r>
              <a:rPr lang="en-GB" dirty="0">
                <a:solidFill>
                  <a:sysClr val="windowText" lastClr="000000"/>
                </a:solidFill>
              </a:rPr>
              <a:t>Patient</a:t>
            </a:r>
          </a:p>
          <a:p>
            <a:pPr lvl="1">
              <a:spcBef>
                <a:spcPts val="600"/>
              </a:spcBef>
              <a:buSzPct val="75000"/>
              <a:buFont typeface="Wingdings" panose="05000000000000000000" pitchFamily="2" charset="2"/>
              <a:buChar char="§"/>
              <a:defRPr/>
            </a:pPr>
            <a:r>
              <a:rPr lang="en-GB" dirty="0">
                <a:solidFill>
                  <a:sysClr val="windowText" lastClr="000000"/>
                </a:solidFill>
              </a:rPr>
              <a:t>Family</a:t>
            </a:r>
          </a:p>
          <a:p>
            <a:pPr lvl="1">
              <a:spcBef>
                <a:spcPts val="600"/>
              </a:spcBef>
              <a:buSzPct val="75000"/>
              <a:buFont typeface="Wingdings" panose="05000000000000000000" pitchFamily="2" charset="2"/>
              <a:buChar char="§"/>
              <a:defRPr/>
            </a:pPr>
            <a:r>
              <a:rPr lang="en-GB" dirty="0">
                <a:solidFill>
                  <a:sysClr val="windowText" lastClr="000000"/>
                </a:solidFill>
              </a:rPr>
              <a:t>Allied health professionals  </a:t>
            </a:r>
            <a:endParaRPr kumimoji="0" lang="en-GB" b="0" i="0" u="none" strike="noStrike" kern="1200" cap="none" spc="0" normalizeH="0" baseline="0" noProof="0" dirty="0">
              <a:ln>
                <a:noFill/>
              </a:ln>
              <a:solidFill>
                <a:sysClr val="windowText" lastClr="000000"/>
              </a:solidFill>
              <a:effectLst/>
              <a:uLnTx/>
              <a:uFillTx/>
              <a:latin typeface="Calibri"/>
              <a:ea typeface="+mn-ea"/>
              <a:cs typeface="+mn-cs"/>
            </a:endParaRPr>
          </a:p>
          <a:p>
            <a:pPr lvl="0">
              <a:spcBef>
                <a:spcPts val="600"/>
              </a:spcBef>
              <a:defRPr/>
            </a:pPr>
            <a:r>
              <a:rPr lang="en-GB" sz="2000" dirty="0">
                <a:solidFill>
                  <a:sysClr val="windowText" lastClr="000000"/>
                </a:solidFill>
              </a:rPr>
              <a:t>Counselling</a:t>
            </a:r>
          </a:p>
          <a:p>
            <a:pPr lvl="0">
              <a:spcBef>
                <a:spcPts val="600"/>
              </a:spcBef>
              <a:defRPr/>
            </a:pPr>
            <a:r>
              <a:rPr lang="en-GB" sz="2000" dirty="0">
                <a:solidFill>
                  <a:sysClr val="windowText" lastClr="000000"/>
                </a:solidFill>
              </a:rPr>
              <a:t>Diet/weight loss</a:t>
            </a:r>
          </a:p>
          <a:p>
            <a:pPr lvl="0">
              <a:spcBef>
                <a:spcPts val="600"/>
              </a:spcBef>
              <a:defRPr/>
            </a:pPr>
            <a:r>
              <a:rPr lang="en-GB" sz="2000" dirty="0">
                <a:solidFill>
                  <a:sysClr val="windowText" lastClr="000000"/>
                </a:solidFill>
              </a:rPr>
              <a:t>Physical/occupational therapy</a:t>
            </a:r>
          </a:p>
          <a:p>
            <a:pPr lvl="0">
              <a:spcBef>
                <a:spcPts val="600"/>
              </a:spcBef>
              <a:defRPr/>
            </a:pPr>
            <a:r>
              <a:rPr lang="en-GB" sz="2000" dirty="0">
                <a:solidFill>
                  <a:sysClr val="windowText" lastClr="000000"/>
                </a:solidFill>
              </a:rPr>
              <a:t>Exercise</a:t>
            </a:r>
          </a:p>
          <a:p>
            <a:pPr lvl="1">
              <a:spcBef>
                <a:spcPts val="600"/>
              </a:spcBef>
              <a:buSzPct val="75000"/>
              <a:buFont typeface="Wingdings" panose="05000000000000000000" pitchFamily="2" charset="2"/>
              <a:buChar char="§"/>
              <a:defRPr/>
            </a:pPr>
            <a:r>
              <a:rPr lang="en-GB" dirty="0">
                <a:solidFill>
                  <a:sysClr val="windowText" lastClr="000000"/>
                </a:solidFill>
              </a:rPr>
              <a:t>May consider no exercise in patients with existing muscle/tendon injury or multiple inflamed symptomatic joints with worsening pain with exercise</a:t>
            </a:r>
          </a:p>
          <a:p>
            <a:pPr lvl="1">
              <a:spcBef>
                <a:spcPts val="600"/>
              </a:spcBef>
              <a:buSzPct val="75000"/>
              <a:buFont typeface="Wingdings" panose="05000000000000000000" pitchFamily="2" charset="2"/>
              <a:buChar char="§"/>
              <a:defRPr/>
            </a:pPr>
            <a:r>
              <a:rPr lang="en-GB" dirty="0">
                <a:solidFill>
                  <a:sysClr val="windowText" lastClr="000000"/>
                </a:solidFill>
              </a:rPr>
              <a:t>May consider low-impact exercise (</a:t>
            </a:r>
            <a:r>
              <a:rPr lang="en-GB" dirty="0" err="1">
                <a:solidFill>
                  <a:sysClr val="windowText" lastClr="000000"/>
                </a:solidFill>
              </a:rPr>
              <a:t>eg</a:t>
            </a:r>
            <a:r>
              <a:rPr lang="en-GB" dirty="0">
                <a:solidFill>
                  <a:sysClr val="windowText" lastClr="000000"/>
                </a:solidFill>
              </a:rPr>
              <a:t>, tai chi, yoga, swimming) over high-impact exercise (</a:t>
            </a:r>
            <a:r>
              <a:rPr lang="en-GB" dirty="0" err="1">
                <a:solidFill>
                  <a:sysClr val="windowText" lastClr="000000"/>
                </a:solidFill>
              </a:rPr>
              <a:t>eg</a:t>
            </a:r>
            <a:r>
              <a:rPr lang="en-GB" dirty="0">
                <a:solidFill>
                  <a:sysClr val="windowText" lastClr="000000"/>
                </a:solidFill>
              </a:rPr>
              <a:t>, running)</a:t>
            </a:r>
          </a:p>
          <a:p>
            <a:pPr lvl="0">
              <a:spcBef>
                <a:spcPts val="600"/>
              </a:spcBef>
              <a:defRPr/>
            </a:pPr>
            <a:r>
              <a:rPr lang="en-GB" sz="2000" dirty="0">
                <a:solidFill>
                  <a:sysClr val="windowText" lastClr="000000"/>
                </a:solidFill>
              </a:rPr>
              <a:t>Massage therapy</a:t>
            </a:r>
          </a:p>
          <a:p>
            <a:pPr lvl="0">
              <a:spcBef>
                <a:spcPts val="600"/>
              </a:spcBef>
              <a:defRPr/>
            </a:pPr>
            <a:r>
              <a:rPr lang="en-GB" sz="2000" dirty="0">
                <a:solidFill>
                  <a:sysClr val="windowText" lastClr="000000"/>
                </a:solidFill>
              </a:rPr>
              <a:t>Acupuncture</a:t>
            </a:r>
          </a:p>
          <a:p>
            <a:pPr>
              <a:spcBef>
                <a:spcPts val="600"/>
              </a:spcBef>
              <a:defRPr/>
            </a:pPr>
            <a:r>
              <a:rPr lang="en-GB" sz="2000" dirty="0">
                <a:solidFill>
                  <a:sysClr val="windowText" lastClr="000000"/>
                </a:solidFill>
              </a:rPr>
              <a:t>Smoking cessation</a:t>
            </a:r>
          </a:p>
          <a:p>
            <a:pPr lvl="0">
              <a:spcBef>
                <a:spcPts val="600"/>
              </a:spcBef>
              <a:defRPr/>
            </a:pPr>
            <a:endParaRPr lang="en-GB" sz="2000" dirty="0">
              <a:solidFill>
                <a:sysClr val="windowText" lastClr="000000"/>
              </a:solidFill>
            </a:endParaRPr>
          </a:p>
        </p:txBody>
      </p:sp>
    </p:spTree>
    <p:extLst>
      <p:ext uri="{BB962C8B-B14F-4D97-AF65-F5344CB8AC3E}">
        <p14:creationId xmlns:p14="http://schemas.microsoft.com/office/powerpoint/2010/main" val="333028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Treatment Recommendations 2015</a:t>
            </a: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645701" cy="239191"/>
          </a:xfrm>
          <a:prstGeom prst="rect">
            <a:avLst/>
          </a:prstGeom>
          <a:noFill/>
        </p:spPr>
        <p:txBody>
          <a:bodyPr wrap="none" lIns="26999" tIns="26999" rIns="26999" bIns="26999" rtlCol="0" anchor="b" anchorCtr="0">
            <a:spAutoFit/>
          </a:bodyPr>
          <a:lstStyle/>
          <a:p>
            <a:pPr defTabSz="685765"/>
            <a:r>
              <a:rPr lang="en-US" sz="1200" dirty="0"/>
              <a:t>Coates LC, et al. </a:t>
            </a:r>
            <a:r>
              <a:rPr lang="en-US" sz="1200" i="1" dirty="0"/>
              <a:t>Arthritis Rheumatol</a:t>
            </a:r>
            <a:r>
              <a:rPr lang="en-US" sz="1200" dirty="0"/>
              <a:t>. 2016;68:1060-1071</a:t>
            </a:r>
            <a:r>
              <a:rPr lang="da-DK" sz="1200" dirty="0">
                <a:solidFill>
                  <a:prstClr val="black"/>
                </a:solidFill>
                <a:latin typeface="Calibri"/>
              </a:rPr>
              <a:t>.</a:t>
            </a:r>
          </a:p>
        </p:txBody>
      </p:sp>
      <p:grpSp>
        <p:nvGrpSpPr>
          <p:cNvPr id="13" name="Group 12">
            <a:extLst>
              <a:ext uri="{FF2B5EF4-FFF2-40B4-BE49-F238E27FC236}">
                <a16:creationId xmlns:a16="http://schemas.microsoft.com/office/drawing/2014/main" id="{A3FBBAC3-112F-2646-8FF5-DB5D02CD2200}"/>
              </a:ext>
            </a:extLst>
          </p:cNvPr>
          <p:cNvGrpSpPr/>
          <p:nvPr/>
        </p:nvGrpSpPr>
        <p:grpSpPr>
          <a:xfrm>
            <a:off x="1588629" y="1204523"/>
            <a:ext cx="9055219" cy="5138439"/>
            <a:chOff x="240226" y="1323826"/>
            <a:chExt cx="8771389" cy="5075186"/>
          </a:xfrm>
        </p:grpSpPr>
        <p:grpSp>
          <p:nvGrpSpPr>
            <p:cNvPr id="16" name="Group 15">
              <a:extLst>
                <a:ext uri="{FF2B5EF4-FFF2-40B4-BE49-F238E27FC236}">
                  <a16:creationId xmlns:a16="http://schemas.microsoft.com/office/drawing/2014/main" id="{835DE55E-570D-CA4F-9DD8-BAF9BA52C4AD}"/>
                </a:ext>
              </a:extLst>
            </p:cNvPr>
            <p:cNvGrpSpPr/>
            <p:nvPr/>
          </p:nvGrpSpPr>
          <p:grpSpPr>
            <a:xfrm>
              <a:off x="754356" y="6060457"/>
              <a:ext cx="5573653" cy="338555"/>
              <a:chOff x="754356" y="6060457"/>
              <a:chExt cx="5573653" cy="338555"/>
            </a:xfrm>
          </p:grpSpPr>
          <p:cxnSp>
            <p:nvCxnSpPr>
              <p:cNvPr id="94" name="Straight Arrow Connector 93">
                <a:extLst>
                  <a:ext uri="{FF2B5EF4-FFF2-40B4-BE49-F238E27FC236}">
                    <a16:creationId xmlns:a16="http://schemas.microsoft.com/office/drawing/2014/main" id="{D1DCCE3B-C42A-6843-899C-CA63EC68CCAB}"/>
                  </a:ext>
                </a:extLst>
              </p:cNvPr>
              <p:cNvCxnSpPr/>
              <p:nvPr/>
            </p:nvCxnSpPr>
            <p:spPr>
              <a:xfrm>
                <a:off x="754356" y="6214345"/>
                <a:ext cx="3204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1098FC0-9795-8146-A0EC-3156431CD05D}"/>
                  </a:ext>
                </a:extLst>
              </p:cNvPr>
              <p:cNvSpPr txBox="1"/>
              <p:nvPr/>
            </p:nvSpPr>
            <p:spPr>
              <a:xfrm>
                <a:off x="1066409" y="6060457"/>
                <a:ext cx="2559169" cy="338555"/>
              </a:xfrm>
              <a:prstGeom prst="rect">
                <a:avLst/>
              </a:prstGeom>
              <a:noFill/>
            </p:spPr>
            <p:txBody>
              <a:bodyPr wrap="square" rtlCol="0">
                <a:spAutoFit/>
              </a:bodyPr>
              <a:lstStyle/>
              <a:p>
                <a:pPr defTabSz="685800"/>
                <a:r>
                  <a:rPr lang="en-GB" sz="1050" dirty="0">
                    <a:solidFill>
                      <a:prstClr val="black"/>
                    </a:solidFill>
                    <a:latin typeface="Calibri"/>
                  </a:rPr>
                  <a:t>Standard therapeutic route</a:t>
                </a:r>
              </a:p>
            </p:txBody>
          </p:sp>
          <p:cxnSp>
            <p:nvCxnSpPr>
              <p:cNvPr id="96" name="Straight Arrow Connector 95">
                <a:extLst>
                  <a:ext uri="{FF2B5EF4-FFF2-40B4-BE49-F238E27FC236}">
                    <a16:creationId xmlns:a16="http://schemas.microsoft.com/office/drawing/2014/main" id="{69B604DE-72EF-CA44-903C-4AAAEDC39B88}"/>
                  </a:ext>
                </a:extLst>
              </p:cNvPr>
              <p:cNvCxnSpPr/>
              <p:nvPr/>
            </p:nvCxnSpPr>
            <p:spPr>
              <a:xfrm>
                <a:off x="3456787" y="6214345"/>
                <a:ext cx="32047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39F055D-417F-BB4A-933E-D72DD990EE04}"/>
                  </a:ext>
                </a:extLst>
              </p:cNvPr>
              <p:cNvSpPr txBox="1"/>
              <p:nvPr/>
            </p:nvSpPr>
            <p:spPr>
              <a:xfrm>
                <a:off x="3768840" y="6060457"/>
                <a:ext cx="2559169" cy="338555"/>
              </a:xfrm>
              <a:prstGeom prst="rect">
                <a:avLst/>
              </a:prstGeom>
              <a:noFill/>
            </p:spPr>
            <p:txBody>
              <a:bodyPr wrap="square" rtlCol="0">
                <a:spAutoFit/>
              </a:bodyPr>
              <a:lstStyle/>
              <a:p>
                <a:pPr defTabSz="685800"/>
                <a:r>
                  <a:rPr lang="en-GB" sz="1050" dirty="0">
                    <a:solidFill>
                      <a:prstClr val="black"/>
                    </a:solidFill>
                    <a:latin typeface="Calibri"/>
                  </a:rPr>
                  <a:t>Expedited therapeutic route</a:t>
                </a:r>
              </a:p>
            </p:txBody>
          </p:sp>
        </p:grpSp>
        <p:sp>
          <p:nvSpPr>
            <p:cNvPr id="17" name="TextBox 16">
              <a:extLst>
                <a:ext uri="{FF2B5EF4-FFF2-40B4-BE49-F238E27FC236}">
                  <a16:creationId xmlns:a16="http://schemas.microsoft.com/office/drawing/2014/main" id="{DFEDF2BA-C30C-1E4C-A49F-513ECEBEEDAA}"/>
                </a:ext>
              </a:extLst>
            </p:cNvPr>
            <p:cNvSpPr txBox="1"/>
            <p:nvPr/>
          </p:nvSpPr>
          <p:spPr>
            <a:xfrm>
              <a:off x="576597"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18" name="TextBox 17">
              <a:extLst>
                <a:ext uri="{FF2B5EF4-FFF2-40B4-BE49-F238E27FC236}">
                  <a16:creationId xmlns:a16="http://schemas.microsoft.com/office/drawing/2014/main" id="{23432255-1832-4D4D-85B9-6F2917643E44}"/>
                </a:ext>
              </a:extLst>
            </p:cNvPr>
            <p:cNvSpPr txBox="1"/>
            <p:nvPr/>
          </p:nvSpPr>
          <p:spPr>
            <a:xfrm rot="16200000">
              <a:off x="-1630630" y="3804432"/>
              <a:ext cx="4010029" cy="268317"/>
            </a:xfrm>
            <a:prstGeom prst="rect">
              <a:avLst/>
            </a:prstGeom>
            <a:noFill/>
          </p:spPr>
          <p:txBody>
            <a:bodyPr wrap="square" rtlCol="0">
              <a:spAutoFit/>
            </a:bodyPr>
            <a:lstStyle/>
            <a:p>
              <a:pPr algn="ctr" defTabSz="685800"/>
              <a:r>
                <a:rPr lang="en-GB" sz="1200" dirty="0">
                  <a:solidFill>
                    <a:prstClr val="black"/>
                  </a:solidFill>
                  <a:latin typeface="Calibri"/>
                </a:rPr>
                <a:t>Assess activity, impact and prognostic factors</a:t>
              </a:r>
            </a:p>
          </p:txBody>
        </p:sp>
        <p:sp>
          <p:nvSpPr>
            <p:cNvPr id="19" name="TextBox 18">
              <a:extLst>
                <a:ext uri="{FF2B5EF4-FFF2-40B4-BE49-F238E27FC236}">
                  <a16:creationId xmlns:a16="http://schemas.microsoft.com/office/drawing/2014/main" id="{4C666388-C304-AA48-B13A-8DBD09D76C07}"/>
                </a:ext>
              </a:extLst>
            </p:cNvPr>
            <p:cNvSpPr txBox="1"/>
            <p:nvPr/>
          </p:nvSpPr>
          <p:spPr>
            <a:xfrm>
              <a:off x="937698" y="2645709"/>
              <a:ext cx="864000" cy="7503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DMARDs (MTX, SSZ, LFN), TNFi or </a:t>
              </a:r>
              <a:r>
                <a:rPr lang="en-GB" sz="1000" dirty="0">
                  <a:solidFill>
                    <a:srgbClr val="79FFB6"/>
                  </a:solidFill>
                  <a:latin typeface="Calibri"/>
                </a:rPr>
                <a:t>PDE4i</a:t>
              </a:r>
            </a:p>
          </p:txBody>
        </p:sp>
        <p:sp>
          <p:nvSpPr>
            <p:cNvPr id="21" name="TextBox 20">
              <a:extLst>
                <a:ext uri="{FF2B5EF4-FFF2-40B4-BE49-F238E27FC236}">
                  <a16:creationId xmlns:a16="http://schemas.microsoft.com/office/drawing/2014/main" id="{1061854D-E401-A148-996F-7E35924335E2}"/>
                </a:ext>
              </a:extLst>
            </p:cNvPr>
            <p:cNvSpPr txBox="1"/>
            <p:nvPr/>
          </p:nvSpPr>
          <p:spPr>
            <a:xfrm>
              <a:off x="937698" y="3551372"/>
              <a:ext cx="864000" cy="85172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a:t>
              </a:r>
              <a:r>
                <a:rPr lang="en-GB" sz="1000" dirty="0">
                  <a:solidFill>
                    <a:srgbClr val="79FFB6"/>
                  </a:solidFill>
                  <a:latin typeface="Calibri"/>
                </a:rPr>
                <a:t>IL17i</a:t>
              </a:r>
              <a:r>
                <a:rPr lang="en-GB" sz="1000" dirty="0">
                  <a:solidFill>
                    <a:prstClr val="white"/>
                  </a:solidFill>
                  <a:latin typeface="Calibri"/>
                </a:rPr>
                <a:t>) or PDE4i</a:t>
              </a:r>
            </a:p>
          </p:txBody>
        </p:sp>
        <p:sp>
          <p:nvSpPr>
            <p:cNvPr id="22" name="Rectangle 21">
              <a:extLst>
                <a:ext uri="{FF2B5EF4-FFF2-40B4-BE49-F238E27FC236}">
                  <a16:creationId xmlns:a16="http://schemas.microsoft.com/office/drawing/2014/main" id="{92ABE02F-F788-3C47-9819-F38B2869E762}"/>
                </a:ext>
              </a:extLst>
            </p:cNvPr>
            <p:cNvSpPr/>
            <p:nvPr/>
          </p:nvSpPr>
          <p:spPr>
            <a:xfrm>
              <a:off x="607419" y="1928125"/>
              <a:ext cx="1314567" cy="4481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t">
              <a:noAutofit/>
            </a:bodyPr>
            <a:lstStyle/>
            <a:p>
              <a:pPr algn="ctr" defTabSz="685800"/>
              <a:r>
                <a:rPr lang="en-GB" sz="1100" b="1" dirty="0">
                  <a:solidFill>
                    <a:prstClr val="black"/>
                  </a:solidFill>
                  <a:latin typeface="Calibri"/>
                </a:rPr>
                <a:t>Peripheral arthritis</a:t>
              </a:r>
            </a:p>
          </p:txBody>
        </p:sp>
        <p:sp>
          <p:nvSpPr>
            <p:cNvPr id="23" name="TextBox 22">
              <a:extLst>
                <a:ext uri="{FF2B5EF4-FFF2-40B4-BE49-F238E27FC236}">
                  <a16:creationId xmlns:a16="http://schemas.microsoft.com/office/drawing/2014/main" id="{0E3EFD4A-831F-2C44-A6C3-CFADF51F2C6D}"/>
                </a:ext>
              </a:extLst>
            </p:cNvPr>
            <p:cNvSpPr txBox="1"/>
            <p:nvPr/>
          </p:nvSpPr>
          <p:spPr>
            <a:xfrm>
              <a:off x="937698" y="4579344"/>
              <a:ext cx="864000" cy="860461"/>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or </a:t>
              </a:r>
              <a:r>
                <a:rPr lang="en-GB" sz="1000" dirty="0">
                  <a:solidFill>
                    <a:srgbClr val="00B050">
                      <a:lumMod val="40000"/>
                      <a:lumOff val="60000"/>
                    </a:srgbClr>
                  </a:solidFill>
                  <a:latin typeface="Calibri"/>
                </a:rPr>
                <a:t>IL17i</a:t>
              </a:r>
              <a:r>
                <a:rPr lang="en-GB" sz="1000" dirty="0">
                  <a:solidFill>
                    <a:prstClr val="white"/>
                  </a:solidFill>
                  <a:latin typeface="Calibri"/>
                </a:rPr>
                <a:t>)</a:t>
              </a:r>
            </a:p>
          </p:txBody>
        </p:sp>
        <p:sp>
          <p:nvSpPr>
            <p:cNvPr id="24" name="Rectangle 23">
              <a:extLst>
                <a:ext uri="{FF2B5EF4-FFF2-40B4-BE49-F238E27FC236}">
                  <a16:creationId xmlns:a16="http://schemas.microsoft.com/office/drawing/2014/main" id="{74F6AA7A-5223-2C43-9ED1-CD2583DEAE10}"/>
                </a:ext>
              </a:extLst>
            </p:cNvPr>
            <p:cNvSpPr/>
            <p:nvPr/>
          </p:nvSpPr>
          <p:spPr>
            <a:xfrm rot="16200000">
              <a:off x="-732968" y="4000404"/>
              <a:ext cx="2946992"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NSAIDs and </a:t>
              </a:r>
              <a:r>
                <a:rPr lang="en-GB" sz="1000" dirty="0">
                  <a:solidFill>
                    <a:srgbClr val="00B050">
                      <a:lumMod val="40000"/>
                      <a:lumOff val="60000"/>
                    </a:srgbClr>
                  </a:solidFill>
                  <a:latin typeface="Calibri"/>
                </a:rPr>
                <a:t>IAI corticosteroids </a:t>
              </a:r>
              <a:r>
                <a:rPr lang="en-GB" sz="1000" dirty="0">
                  <a:solidFill>
                    <a:prstClr val="white"/>
                  </a:solidFill>
                  <a:latin typeface="Calibri"/>
                </a:rPr>
                <a:t>as indicated</a:t>
              </a:r>
            </a:p>
          </p:txBody>
        </p:sp>
        <p:cxnSp>
          <p:nvCxnSpPr>
            <p:cNvPr id="25" name="Elbow Connector 24">
              <a:extLst>
                <a:ext uri="{FF2B5EF4-FFF2-40B4-BE49-F238E27FC236}">
                  <a16:creationId xmlns:a16="http://schemas.microsoft.com/office/drawing/2014/main" id="{FB8EFC42-01F5-7F43-B741-9BA7C63D6004}"/>
                </a:ext>
              </a:extLst>
            </p:cNvPr>
            <p:cNvCxnSpPr>
              <a:stCxn id="22" idx="2"/>
              <a:endCxn id="24" idx="3"/>
            </p:cNvCxnSpPr>
            <p:nvPr/>
          </p:nvCxnSpPr>
          <p:spPr>
            <a:xfrm rot="5400000">
              <a:off x="868631" y="2248173"/>
              <a:ext cx="267971" cy="524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DF5D39A9-A0E5-D040-8D0F-78C26F5E7A2B}"/>
                </a:ext>
              </a:extLst>
            </p:cNvPr>
            <p:cNvCxnSpPr>
              <a:stCxn id="22" idx="2"/>
              <a:endCxn id="19" idx="0"/>
            </p:cNvCxnSpPr>
            <p:nvPr/>
          </p:nvCxnSpPr>
          <p:spPr>
            <a:xfrm rot="16200000" flipH="1">
              <a:off x="1182483" y="2458494"/>
              <a:ext cx="269434" cy="10499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DAF64047-FD24-794B-A9F1-E39FAB5C2B86}"/>
                </a:ext>
              </a:extLst>
            </p:cNvPr>
            <p:cNvCxnSpPr>
              <a:stCxn id="22" idx="2"/>
              <a:endCxn id="21" idx="3"/>
            </p:cNvCxnSpPr>
            <p:nvPr/>
          </p:nvCxnSpPr>
          <p:spPr>
            <a:xfrm rot="16200000" flipH="1">
              <a:off x="732720" y="2908257"/>
              <a:ext cx="1600960" cy="536995"/>
            </a:xfrm>
            <a:prstGeom prst="bentConnector4">
              <a:avLst>
                <a:gd name="adj1" fmla="val 8324"/>
                <a:gd name="adj2" fmla="val 11833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0C5AAC-0DA7-FD47-9E57-5BC7CBCD96F8}"/>
                </a:ext>
              </a:extLst>
            </p:cNvPr>
            <p:cNvCxnSpPr>
              <a:stCxn id="19" idx="2"/>
              <a:endCxn id="21" idx="0"/>
            </p:cNvCxnSpPr>
            <p:nvPr/>
          </p:nvCxnSpPr>
          <p:spPr>
            <a:xfrm>
              <a:off x="1369698" y="3396067"/>
              <a:ext cx="0" cy="155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217396-A535-1747-91FB-9925997DC362}"/>
                </a:ext>
              </a:extLst>
            </p:cNvPr>
            <p:cNvCxnSpPr>
              <a:stCxn id="21" idx="2"/>
              <a:endCxn id="23" idx="0"/>
            </p:cNvCxnSpPr>
            <p:nvPr/>
          </p:nvCxnSpPr>
          <p:spPr>
            <a:xfrm>
              <a:off x="1369698" y="4403097"/>
              <a:ext cx="0" cy="176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05562B-2C06-9F4A-895C-E2401509B6E0}"/>
                </a:ext>
              </a:extLst>
            </p:cNvPr>
            <p:cNvSpPr txBox="1"/>
            <p:nvPr/>
          </p:nvSpPr>
          <p:spPr>
            <a:xfrm>
              <a:off x="1991878"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31" name="TextBox 30">
              <a:extLst>
                <a:ext uri="{FF2B5EF4-FFF2-40B4-BE49-F238E27FC236}">
                  <a16:creationId xmlns:a16="http://schemas.microsoft.com/office/drawing/2014/main" id="{3FBE4FA5-CE50-A945-B79C-C022B9E4E7C5}"/>
                </a:ext>
              </a:extLst>
            </p:cNvPr>
            <p:cNvSpPr txBox="1"/>
            <p:nvPr/>
          </p:nvSpPr>
          <p:spPr>
            <a:xfrm>
              <a:off x="2358803" y="2412741"/>
              <a:ext cx="864000" cy="4680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NSAIDs only</a:t>
              </a:r>
            </a:p>
          </p:txBody>
        </p:sp>
        <p:sp>
          <p:nvSpPr>
            <p:cNvPr id="32" name="TextBox 31">
              <a:extLst>
                <a:ext uri="{FF2B5EF4-FFF2-40B4-BE49-F238E27FC236}">
                  <a16:creationId xmlns:a16="http://schemas.microsoft.com/office/drawing/2014/main" id="{BC97827F-C9F1-314E-BAEC-41CAB8064EA2}"/>
                </a:ext>
              </a:extLst>
            </p:cNvPr>
            <p:cNvSpPr txBox="1"/>
            <p:nvPr/>
          </p:nvSpPr>
          <p:spPr>
            <a:xfrm>
              <a:off x="2358803" y="3038843"/>
              <a:ext cx="864000" cy="4680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TNFi,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*IL12/23i</a:t>
              </a:r>
            </a:p>
          </p:txBody>
        </p:sp>
        <p:sp>
          <p:nvSpPr>
            <p:cNvPr id="33" name="Rectangle 32">
              <a:extLst>
                <a:ext uri="{FF2B5EF4-FFF2-40B4-BE49-F238E27FC236}">
                  <a16:creationId xmlns:a16="http://schemas.microsoft.com/office/drawing/2014/main" id="{28FE4903-4BCD-094E-98D7-FE93C263378B}"/>
                </a:ext>
              </a:extLst>
            </p:cNvPr>
            <p:cNvSpPr/>
            <p:nvPr/>
          </p:nvSpPr>
          <p:spPr>
            <a:xfrm>
              <a:off x="2022700"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100" b="1" dirty="0">
                  <a:solidFill>
                    <a:prstClr val="black"/>
                  </a:solidFill>
                  <a:latin typeface="Calibri"/>
                </a:rPr>
                <a:t>Axial disease</a:t>
              </a:r>
            </a:p>
          </p:txBody>
        </p:sp>
        <p:sp>
          <p:nvSpPr>
            <p:cNvPr id="34" name="TextBox 33">
              <a:extLst>
                <a:ext uri="{FF2B5EF4-FFF2-40B4-BE49-F238E27FC236}">
                  <a16:creationId xmlns:a16="http://schemas.microsoft.com/office/drawing/2014/main" id="{57C68225-FC69-C545-8D22-842E3E70B224}"/>
                </a:ext>
              </a:extLst>
            </p:cNvPr>
            <p:cNvSpPr txBox="1"/>
            <p:nvPr/>
          </p:nvSpPr>
          <p:spPr>
            <a:xfrm>
              <a:off x="2358803" y="3670769"/>
              <a:ext cx="864000" cy="7503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*IL12/23i</a:t>
              </a:r>
              <a:r>
                <a:rPr lang="en-GB" sz="1000" dirty="0">
                  <a:solidFill>
                    <a:prstClr val="white"/>
                  </a:solidFill>
                  <a:latin typeface="Calibri"/>
                </a:rPr>
                <a:t>)</a:t>
              </a:r>
            </a:p>
          </p:txBody>
        </p:sp>
        <p:sp>
          <p:nvSpPr>
            <p:cNvPr id="35" name="Rectangle 34">
              <a:extLst>
                <a:ext uri="{FF2B5EF4-FFF2-40B4-BE49-F238E27FC236}">
                  <a16:creationId xmlns:a16="http://schemas.microsoft.com/office/drawing/2014/main" id="{3BFECC90-3D2A-8143-BA89-068EF00FE17B}"/>
                </a:ext>
              </a:extLst>
            </p:cNvPr>
            <p:cNvSpPr/>
            <p:nvPr/>
          </p:nvSpPr>
          <p:spPr>
            <a:xfrm rot="16200000">
              <a:off x="1025912" y="3423838"/>
              <a:ext cx="2259793"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Physiotherapy and NSAIDs</a:t>
              </a:r>
            </a:p>
          </p:txBody>
        </p:sp>
        <p:cxnSp>
          <p:nvCxnSpPr>
            <p:cNvPr id="36" name="Elbow Connector 35">
              <a:extLst>
                <a:ext uri="{FF2B5EF4-FFF2-40B4-BE49-F238E27FC236}">
                  <a16:creationId xmlns:a16="http://schemas.microsoft.com/office/drawing/2014/main" id="{6B2E6F0F-63F0-834F-9C4E-2436E8FFA2B6}"/>
                </a:ext>
              </a:extLst>
            </p:cNvPr>
            <p:cNvCxnSpPr>
              <a:stCxn id="33" idx="2"/>
              <a:endCxn id="35" idx="3"/>
            </p:cNvCxnSpPr>
            <p:nvPr/>
          </p:nvCxnSpPr>
          <p:spPr>
            <a:xfrm rot="5400000">
              <a:off x="2292677" y="2023972"/>
              <a:ext cx="250439" cy="52417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72ADF54-9621-7A43-B230-3EC58771E5AE}"/>
                </a:ext>
              </a:extLst>
            </p:cNvPr>
            <p:cNvCxnSpPr>
              <a:stCxn id="33" idx="2"/>
              <a:endCxn id="31" idx="0"/>
            </p:cNvCxnSpPr>
            <p:nvPr/>
          </p:nvCxnSpPr>
          <p:spPr>
            <a:xfrm rot="16200000" flipH="1">
              <a:off x="2609443" y="2231381"/>
              <a:ext cx="251900" cy="1108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7D037ABE-4A49-E846-9099-CDA74F3799F6}"/>
                </a:ext>
              </a:extLst>
            </p:cNvPr>
            <p:cNvCxnSpPr>
              <a:stCxn id="33" idx="2"/>
              <a:endCxn id="32" idx="3"/>
            </p:cNvCxnSpPr>
            <p:nvPr/>
          </p:nvCxnSpPr>
          <p:spPr>
            <a:xfrm rot="16200000" flipH="1">
              <a:off x="2395392" y="2445432"/>
              <a:ext cx="1112002" cy="542819"/>
            </a:xfrm>
            <a:prstGeom prst="bentConnector4">
              <a:avLst>
                <a:gd name="adj1" fmla="val 11300"/>
                <a:gd name="adj2" fmla="val 117544"/>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AC59ACB-4102-FE4C-A183-8C9663E59DDA}"/>
                </a:ext>
              </a:extLst>
            </p:cNvPr>
            <p:cNvCxnSpPr>
              <a:stCxn id="31" idx="2"/>
              <a:endCxn id="32" idx="0"/>
            </p:cNvCxnSpPr>
            <p:nvPr/>
          </p:nvCxnSpPr>
          <p:spPr>
            <a:xfrm>
              <a:off x="2790803" y="2880741"/>
              <a:ext cx="0" cy="158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5BBBC04-DDEC-CE40-BF07-730059773EB9}"/>
                </a:ext>
              </a:extLst>
            </p:cNvPr>
            <p:cNvCxnSpPr>
              <a:stCxn id="32" idx="2"/>
              <a:endCxn id="34" idx="0"/>
            </p:cNvCxnSpPr>
            <p:nvPr/>
          </p:nvCxnSpPr>
          <p:spPr>
            <a:xfrm>
              <a:off x="2790803" y="3506843"/>
              <a:ext cx="0" cy="163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70270C9-86EB-E642-A6A7-B2B9732A8616}"/>
                </a:ext>
              </a:extLst>
            </p:cNvPr>
            <p:cNvSpPr/>
            <p:nvPr/>
          </p:nvSpPr>
          <p:spPr>
            <a:xfrm>
              <a:off x="2061843" y="4843809"/>
              <a:ext cx="1228753" cy="1149360"/>
            </a:xfrm>
            <a:prstGeom prst="rect">
              <a:avLst/>
            </a:prstGeom>
            <a:no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defTabSz="685800"/>
              <a:r>
                <a:rPr lang="en-GB" sz="1000" dirty="0">
                  <a:solidFill>
                    <a:prstClr val="black"/>
                  </a:solidFill>
                  <a:latin typeface="Calibri"/>
                </a:rPr>
                <a:t>No direct evidence for therapies in axial PsA recommendations based on axial SpA literature</a:t>
              </a:r>
            </a:p>
          </p:txBody>
        </p:sp>
        <p:sp>
          <p:nvSpPr>
            <p:cNvPr id="42" name="TextBox 41">
              <a:extLst>
                <a:ext uri="{FF2B5EF4-FFF2-40B4-BE49-F238E27FC236}">
                  <a16:creationId xmlns:a16="http://schemas.microsoft.com/office/drawing/2014/main" id="{4341E98F-74F3-1548-A520-37FF0C107E25}"/>
                </a:ext>
              </a:extLst>
            </p:cNvPr>
            <p:cNvSpPr txBox="1"/>
            <p:nvPr/>
          </p:nvSpPr>
          <p:spPr>
            <a:xfrm>
              <a:off x="3412983"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43" name="TextBox 42">
              <a:extLst>
                <a:ext uri="{FF2B5EF4-FFF2-40B4-BE49-F238E27FC236}">
                  <a16:creationId xmlns:a16="http://schemas.microsoft.com/office/drawing/2014/main" id="{A24DEDEC-310B-CA44-9A43-29BB504EA15E}"/>
                </a:ext>
              </a:extLst>
            </p:cNvPr>
            <p:cNvSpPr txBox="1"/>
            <p:nvPr/>
          </p:nvSpPr>
          <p:spPr>
            <a:xfrm>
              <a:off x="3779438" y="2412741"/>
              <a:ext cx="864000" cy="26062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NSAIDs</a:t>
              </a:r>
            </a:p>
          </p:txBody>
        </p:sp>
        <p:sp>
          <p:nvSpPr>
            <p:cNvPr id="44" name="TextBox 43">
              <a:extLst>
                <a:ext uri="{FF2B5EF4-FFF2-40B4-BE49-F238E27FC236}">
                  <a16:creationId xmlns:a16="http://schemas.microsoft.com/office/drawing/2014/main" id="{623A5EA4-985D-6A4E-B726-29BC704E7519}"/>
                </a:ext>
              </a:extLst>
            </p:cNvPr>
            <p:cNvSpPr txBox="1"/>
            <p:nvPr/>
          </p:nvSpPr>
          <p:spPr>
            <a:xfrm>
              <a:off x="3779438" y="2832810"/>
              <a:ext cx="864000" cy="81678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sp>
          <p:nvSpPr>
            <p:cNvPr id="45" name="Rectangle 44">
              <a:extLst>
                <a:ext uri="{FF2B5EF4-FFF2-40B4-BE49-F238E27FC236}">
                  <a16:creationId xmlns:a16="http://schemas.microsoft.com/office/drawing/2014/main" id="{3AC0581B-22F5-4D40-891B-2FDFE86E0CF0}"/>
                </a:ext>
              </a:extLst>
            </p:cNvPr>
            <p:cNvSpPr/>
            <p:nvPr/>
          </p:nvSpPr>
          <p:spPr>
            <a:xfrm>
              <a:off x="3443805"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100" b="1" dirty="0">
                  <a:solidFill>
                    <a:prstClr val="black"/>
                  </a:solidFill>
                  <a:latin typeface="Calibri"/>
                </a:rPr>
                <a:t>Enthesitis</a:t>
              </a:r>
            </a:p>
          </p:txBody>
        </p:sp>
        <p:sp>
          <p:nvSpPr>
            <p:cNvPr id="46" name="TextBox 45">
              <a:extLst>
                <a:ext uri="{FF2B5EF4-FFF2-40B4-BE49-F238E27FC236}">
                  <a16:creationId xmlns:a16="http://schemas.microsoft.com/office/drawing/2014/main" id="{CC4E562E-9334-9B46-8509-1FDFB93922DD}"/>
                </a:ext>
              </a:extLst>
            </p:cNvPr>
            <p:cNvSpPr txBox="1"/>
            <p:nvPr/>
          </p:nvSpPr>
          <p:spPr>
            <a:xfrm>
              <a:off x="3779438" y="3809029"/>
              <a:ext cx="864000" cy="96105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sp>
          <p:nvSpPr>
            <p:cNvPr id="47" name="Rectangle 46">
              <a:extLst>
                <a:ext uri="{FF2B5EF4-FFF2-40B4-BE49-F238E27FC236}">
                  <a16:creationId xmlns:a16="http://schemas.microsoft.com/office/drawing/2014/main" id="{9BFE05B6-A4CD-2743-8CF3-54633DC0850A}"/>
                </a:ext>
              </a:extLst>
            </p:cNvPr>
            <p:cNvSpPr/>
            <p:nvPr/>
          </p:nvSpPr>
          <p:spPr>
            <a:xfrm rot="16200000">
              <a:off x="2697458" y="3173397"/>
              <a:ext cx="1758911"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srgbClr val="00B050">
                      <a:lumMod val="40000"/>
                      <a:lumOff val="60000"/>
                    </a:srgbClr>
                  </a:solidFill>
                  <a:latin typeface="Calibri"/>
                </a:rPr>
                <a:t>Physiotherapy</a:t>
              </a:r>
            </a:p>
          </p:txBody>
        </p:sp>
        <p:cxnSp>
          <p:nvCxnSpPr>
            <p:cNvPr id="48" name="Elbow Connector 47">
              <a:extLst>
                <a:ext uri="{FF2B5EF4-FFF2-40B4-BE49-F238E27FC236}">
                  <a16:creationId xmlns:a16="http://schemas.microsoft.com/office/drawing/2014/main" id="{C288FD6D-63B6-5449-9408-C03000C031FC}"/>
                </a:ext>
              </a:extLst>
            </p:cNvPr>
            <p:cNvCxnSpPr>
              <a:stCxn id="45" idx="2"/>
              <a:endCxn id="47" idx="3"/>
            </p:cNvCxnSpPr>
            <p:nvPr/>
          </p:nvCxnSpPr>
          <p:spPr>
            <a:xfrm rot="5400000">
              <a:off x="3713783" y="2023973"/>
              <a:ext cx="250439" cy="524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3A08F977-7032-6B47-BF01-A5D7AECCEF74}"/>
                </a:ext>
              </a:extLst>
            </p:cNvPr>
            <p:cNvCxnSpPr>
              <a:stCxn id="45" idx="2"/>
              <a:endCxn id="43" idx="0"/>
            </p:cNvCxnSpPr>
            <p:nvPr/>
          </p:nvCxnSpPr>
          <p:spPr>
            <a:xfrm rot="16200000" flipH="1">
              <a:off x="4030313" y="2231616"/>
              <a:ext cx="251900" cy="11034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7E2AFC-8238-DA47-96B6-D68F87356795}"/>
                </a:ext>
              </a:extLst>
            </p:cNvPr>
            <p:cNvCxnSpPr>
              <a:stCxn id="43" idx="2"/>
              <a:endCxn id="44" idx="0"/>
            </p:cNvCxnSpPr>
            <p:nvPr/>
          </p:nvCxnSpPr>
          <p:spPr>
            <a:xfrm>
              <a:off x="4211438" y="2673370"/>
              <a:ext cx="0" cy="159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A4842D7-6BED-CC4B-A109-8588789E41D1}"/>
                </a:ext>
              </a:extLst>
            </p:cNvPr>
            <p:cNvCxnSpPr>
              <a:stCxn id="44" idx="2"/>
              <a:endCxn id="46" idx="0"/>
            </p:cNvCxnSpPr>
            <p:nvPr/>
          </p:nvCxnSpPr>
          <p:spPr>
            <a:xfrm>
              <a:off x="4211438" y="3649590"/>
              <a:ext cx="0" cy="159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960F840-0942-8544-8D2E-F1A305D6B588}"/>
                </a:ext>
              </a:extLst>
            </p:cNvPr>
            <p:cNvSpPr/>
            <p:nvPr/>
          </p:nvSpPr>
          <p:spPr>
            <a:xfrm>
              <a:off x="3482948" y="4845425"/>
              <a:ext cx="1228753" cy="1147743"/>
            </a:xfrm>
            <a:prstGeom prst="rect">
              <a:avLst/>
            </a:prstGeom>
            <a:no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defTabSz="685800"/>
              <a:r>
                <a:rPr lang="en-GB" sz="1000" dirty="0">
                  <a:solidFill>
                    <a:prstClr val="black"/>
                  </a:solidFill>
                  <a:latin typeface="Calibri"/>
                </a:rPr>
                <a:t>CS injections: consider on an individual basis due to potential for serious side effects; no clear evidence for efficacy</a:t>
              </a:r>
            </a:p>
          </p:txBody>
        </p:sp>
        <p:sp>
          <p:nvSpPr>
            <p:cNvPr id="53" name="TextBox 52">
              <a:extLst>
                <a:ext uri="{FF2B5EF4-FFF2-40B4-BE49-F238E27FC236}">
                  <a16:creationId xmlns:a16="http://schemas.microsoft.com/office/drawing/2014/main" id="{9B0FE1F6-CC15-9048-A7C5-EC76422056F5}"/>
                </a:ext>
              </a:extLst>
            </p:cNvPr>
            <p:cNvSpPr txBox="1"/>
            <p:nvPr/>
          </p:nvSpPr>
          <p:spPr>
            <a:xfrm>
              <a:off x="4822441"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54" name="TextBox 53">
              <a:extLst>
                <a:ext uri="{FF2B5EF4-FFF2-40B4-BE49-F238E27FC236}">
                  <a16:creationId xmlns:a16="http://schemas.microsoft.com/office/drawing/2014/main" id="{C1EC9AA2-E86A-6A47-A9C5-0613E79E0331}"/>
                </a:ext>
              </a:extLst>
            </p:cNvPr>
            <p:cNvSpPr txBox="1"/>
            <p:nvPr/>
          </p:nvSpPr>
          <p:spPr>
            <a:xfrm>
              <a:off x="5189366" y="2412741"/>
              <a:ext cx="864000" cy="26062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NSAIDs</a:t>
              </a:r>
            </a:p>
          </p:txBody>
        </p:sp>
        <p:sp>
          <p:nvSpPr>
            <p:cNvPr id="55" name="TextBox 54">
              <a:extLst>
                <a:ext uri="{FF2B5EF4-FFF2-40B4-BE49-F238E27FC236}">
                  <a16:creationId xmlns:a16="http://schemas.microsoft.com/office/drawing/2014/main" id="{E0615F09-14E4-FE42-AA55-82716735CCC3}"/>
                </a:ext>
              </a:extLst>
            </p:cNvPr>
            <p:cNvSpPr txBox="1"/>
            <p:nvPr/>
          </p:nvSpPr>
          <p:spPr>
            <a:xfrm>
              <a:off x="5189366" y="2835801"/>
              <a:ext cx="864000" cy="70531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DMARDs (MTX, LEF, SSZ) </a:t>
              </a:r>
              <a:r>
                <a:rPr lang="en-GB" sz="1000" dirty="0">
                  <a:solidFill>
                    <a:prstClr val="white"/>
                  </a:solidFill>
                  <a:latin typeface="Calibri"/>
                </a:rPr>
                <a:t>or </a:t>
              </a:r>
              <a:r>
                <a:rPr lang="en-GB" sz="1000" dirty="0">
                  <a:solidFill>
                    <a:srgbClr val="00B050">
                      <a:lumMod val="40000"/>
                      <a:lumOff val="60000"/>
                    </a:srgbClr>
                  </a:solidFill>
                  <a:latin typeface="Calibri"/>
                </a:rPr>
                <a:t>PDE4i</a:t>
              </a:r>
            </a:p>
          </p:txBody>
        </p:sp>
        <p:sp>
          <p:nvSpPr>
            <p:cNvPr id="56" name="Rectangle 55">
              <a:extLst>
                <a:ext uri="{FF2B5EF4-FFF2-40B4-BE49-F238E27FC236}">
                  <a16:creationId xmlns:a16="http://schemas.microsoft.com/office/drawing/2014/main" id="{8E4F0073-D0FE-7143-8C28-619F43D6F4C8}"/>
                </a:ext>
              </a:extLst>
            </p:cNvPr>
            <p:cNvSpPr/>
            <p:nvPr/>
          </p:nvSpPr>
          <p:spPr>
            <a:xfrm>
              <a:off x="4853263"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100" b="1" dirty="0">
                  <a:solidFill>
                    <a:prstClr val="black"/>
                  </a:solidFill>
                  <a:latin typeface="Calibri"/>
                </a:rPr>
                <a:t>Dactylitis</a:t>
              </a:r>
            </a:p>
          </p:txBody>
        </p:sp>
        <p:sp>
          <p:nvSpPr>
            <p:cNvPr id="57" name="TextBox 56">
              <a:extLst>
                <a:ext uri="{FF2B5EF4-FFF2-40B4-BE49-F238E27FC236}">
                  <a16:creationId xmlns:a16="http://schemas.microsoft.com/office/drawing/2014/main" id="{6776B5AA-F1D5-5A45-8719-F7804FCEFE7E}"/>
                </a:ext>
              </a:extLst>
            </p:cNvPr>
            <p:cNvSpPr txBox="1"/>
            <p:nvPr/>
          </p:nvSpPr>
          <p:spPr>
            <a:xfrm>
              <a:off x="5189366" y="3716338"/>
              <a:ext cx="864000" cy="549672"/>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a:t>
              </a:r>
            </a:p>
          </p:txBody>
        </p:sp>
        <p:sp>
          <p:nvSpPr>
            <p:cNvPr id="58" name="Rectangle 57">
              <a:extLst>
                <a:ext uri="{FF2B5EF4-FFF2-40B4-BE49-F238E27FC236}">
                  <a16:creationId xmlns:a16="http://schemas.microsoft.com/office/drawing/2014/main" id="{BC178728-7993-9E44-835B-859CFD1CF0E4}"/>
                </a:ext>
              </a:extLst>
            </p:cNvPr>
            <p:cNvSpPr/>
            <p:nvPr/>
          </p:nvSpPr>
          <p:spPr>
            <a:xfrm rot="16200000">
              <a:off x="3757464" y="3522849"/>
              <a:ext cx="2457816"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Corticosteroid injections as indicated</a:t>
              </a:r>
            </a:p>
          </p:txBody>
        </p:sp>
        <p:cxnSp>
          <p:nvCxnSpPr>
            <p:cNvPr id="59" name="Elbow Connector 58">
              <a:extLst>
                <a:ext uri="{FF2B5EF4-FFF2-40B4-BE49-F238E27FC236}">
                  <a16:creationId xmlns:a16="http://schemas.microsoft.com/office/drawing/2014/main" id="{12DB0123-8A17-1341-96C4-3B75AAEADDA7}"/>
                </a:ext>
              </a:extLst>
            </p:cNvPr>
            <p:cNvCxnSpPr>
              <a:stCxn id="56" idx="2"/>
              <a:endCxn id="58" idx="3"/>
            </p:cNvCxnSpPr>
            <p:nvPr/>
          </p:nvCxnSpPr>
          <p:spPr>
            <a:xfrm rot="5400000">
              <a:off x="5123241" y="2023973"/>
              <a:ext cx="250438" cy="524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5A20C99B-351A-9A41-98B3-79764175CAB0}"/>
                </a:ext>
              </a:extLst>
            </p:cNvPr>
            <p:cNvCxnSpPr>
              <a:stCxn id="56" idx="2"/>
              <a:endCxn id="54" idx="0"/>
            </p:cNvCxnSpPr>
            <p:nvPr/>
          </p:nvCxnSpPr>
          <p:spPr>
            <a:xfrm rot="16200000" flipH="1">
              <a:off x="5440006" y="2231381"/>
              <a:ext cx="251900" cy="1108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5925490-419F-5645-B342-CF0433AD328E}"/>
                </a:ext>
              </a:extLst>
            </p:cNvPr>
            <p:cNvCxnSpPr>
              <a:stCxn id="54" idx="2"/>
              <a:endCxn id="55" idx="0"/>
            </p:cNvCxnSpPr>
            <p:nvPr/>
          </p:nvCxnSpPr>
          <p:spPr>
            <a:xfrm>
              <a:off x="5621366" y="2673370"/>
              <a:ext cx="0" cy="162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BE3C80D-AC93-404A-B558-D0A56B59F87C}"/>
                </a:ext>
              </a:extLst>
            </p:cNvPr>
            <p:cNvCxnSpPr>
              <a:stCxn id="55" idx="2"/>
              <a:endCxn id="57" idx="0"/>
            </p:cNvCxnSpPr>
            <p:nvPr/>
          </p:nvCxnSpPr>
          <p:spPr>
            <a:xfrm>
              <a:off x="5621366" y="3541116"/>
              <a:ext cx="0" cy="175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FD1A0AA-5F29-B945-AC24-E42022098CC7}"/>
                </a:ext>
              </a:extLst>
            </p:cNvPr>
            <p:cNvSpPr txBox="1"/>
            <p:nvPr/>
          </p:nvSpPr>
          <p:spPr>
            <a:xfrm>
              <a:off x="5189366" y="4424784"/>
              <a:ext cx="864000" cy="98277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cxnSp>
          <p:nvCxnSpPr>
            <p:cNvPr id="64" name="Straight Arrow Connector 63">
              <a:extLst>
                <a:ext uri="{FF2B5EF4-FFF2-40B4-BE49-F238E27FC236}">
                  <a16:creationId xmlns:a16="http://schemas.microsoft.com/office/drawing/2014/main" id="{B13EA104-FD1F-0749-B294-09CA3720B002}"/>
                </a:ext>
              </a:extLst>
            </p:cNvPr>
            <p:cNvCxnSpPr>
              <a:stCxn id="57" idx="2"/>
              <a:endCxn id="63" idx="0"/>
            </p:cNvCxnSpPr>
            <p:nvPr/>
          </p:nvCxnSpPr>
          <p:spPr>
            <a:xfrm>
              <a:off x="5621366" y="4266010"/>
              <a:ext cx="0" cy="158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E2230E5-0604-E048-9743-14F98D2D840B}"/>
                </a:ext>
              </a:extLst>
            </p:cNvPr>
            <p:cNvSpPr txBox="1"/>
            <p:nvPr/>
          </p:nvSpPr>
          <p:spPr>
            <a:xfrm>
              <a:off x="6229775"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66" name="TextBox 65">
              <a:extLst>
                <a:ext uri="{FF2B5EF4-FFF2-40B4-BE49-F238E27FC236}">
                  <a16:creationId xmlns:a16="http://schemas.microsoft.com/office/drawing/2014/main" id="{53035A57-EA80-FE46-88D2-E54671EE89D0}"/>
                </a:ext>
              </a:extLst>
            </p:cNvPr>
            <p:cNvSpPr txBox="1"/>
            <p:nvPr/>
          </p:nvSpPr>
          <p:spPr>
            <a:xfrm>
              <a:off x="6602524" y="2412740"/>
              <a:ext cx="864000" cy="107103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13500" tIns="27000" rIns="13500" bIns="27000" rtlCol="0" anchor="ctr">
              <a:noAutofit/>
            </a:bodyPr>
            <a:lstStyle/>
            <a:p>
              <a:pPr algn="ctr" defTabSz="685800">
                <a:lnSpc>
                  <a:spcPct val="90000"/>
                </a:lnSpc>
              </a:pPr>
              <a:r>
                <a:rPr lang="en-GB" sz="1000" dirty="0">
                  <a:solidFill>
                    <a:prstClr val="white"/>
                  </a:solidFill>
                  <a:latin typeface="Calibri"/>
                </a:rPr>
                <a:t>Topicals (keratolytics, steroids, vit. D analogues, emollients, calcineurin </a:t>
              </a:r>
              <a:r>
                <a:rPr lang="en-GB" sz="1000" dirty="0" err="1">
                  <a:solidFill>
                    <a:prstClr val="white"/>
                  </a:solidFill>
                  <a:latin typeface="Calibri"/>
                </a:rPr>
                <a:t>i</a:t>
              </a:r>
              <a:r>
                <a:rPr lang="en-GB" sz="1000" dirty="0">
                  <a:solidFill>
                    <a:prstClr val="white"/>
                  </a:solidFill>
                  <a:latin typeface="Calibri"/>
                </a:rPr>
                <a:t>)</a:t>
              </a:r>
            </a:p>
          </p:txBody>
        </p:sp>
        <p:sp>
          <p:nvSpPr>
            <p:cNvPr id="67" name="TextBox 66">
              <a:extLst>
                <a:ext uri="{FF2B5EF4-FFF2-40B4-BE49-F238E27FC236}">
                  <a16:creationId xmlns:a16="http://schemas.microsoft.com/office/drawing/2014/main" id="{89A17A98-D84B-E546-8E37-E16B5C1977EC}"/>
                </a:ext>
              </a:extLst>
            </p:cNvPr>
            <p:cNvSpPr txBox="1"/>
            <p:nvPr/>
          </p:nvSpPr>
          <p:spPr>
            <a:xfrm>
              <a:off x="6602524" y="3649590"/>
              <a:ext cx="864000" cy="10725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rPr>
                <a:t>Phototherapy </a:t>
              </a:r>
              <a:r>
                <a:rPr lang="en-GB" sz="1000" dirty="0">
                  <a:solidFill>
                    <a:prstClr val="white"/>
                  </a:solidFill>
                  <a:latin typeface="Calibri"/>
                </a:rPr>
                <a:t>or DMARDs (MTX, CSA, acitretin, fumaric acid esters) or PDE4i</a:t>
              </a:r>
            </a:p>
          </p:txBody>
        </p:sp>
        <p:sp>
          <p:nvSpPr>
            <p:cNvPr id="68" name="Rectangle 67">
              <a:extLst>
                <a:ext uri="{FF2B5EF4-FFF2-40B4-BE49-F238E27FC236}">
                  <a16:creationId xmlns:a16="http://schemas.microsoft.com/office/drawing/2014/main" id="{9487F437-40BF-4A4F-B837-F0C2251B409E}"/>
                </a:ext>
              </a:extLst>
            </p:cNvPr>
            <p:cNvSpPr/>
            <p:nvPr/>
          </p:nvSpPr>
          <p:spPr>
            <a:xfrm>
              <a:off x="6260597"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100" b="1" dirty="0">
                  <a:solidFill>
                    <a:prstClr val="black"/>
                  </a:solidFill>
                  <a:latin typeface="Calibri"/>
                </a:rPr>
                <a:t>Skin</a:t>
              </a:r>
            </a:p>
          </p:txBody>
        </p:sp>
        <p:sp>
          <p:nvSpPr>
            <p:cNvPr id="69" name="TextBox 68">
              <a:extLst>
                <a:ext uri="{FF2B5EF4-FFF2-40B4-BE49-F238E27FC236}">
                  <a16:creationId xmlns:a16="http://schemas.microsoft.com/office/drawing/2014/main" id="{ABFEF8B0-DFE4-F344-9A7E-3C792C512EA4}"/>
                </a:ext>
              </a:extLst>
            </p:cNvPr>
            <p:cNvSpPr txBox="1"/>
            <p:nvPr/>
          </p:nvSpPr>
          <p:spPr>
            <a:xfrm>
              <a:off x="6461061" y="4843809"/>
              <a:ext cx="1102488" cy="51849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IL17i) or PDE4i</a:t>
              </a:r>
            </a:p>
          </p:txBody>
        </p:sp>
        <p:sp>
          <p:nvSpPr>
            <p:cNvPr id="70" name="Rectangle 69">
              <a:extLst>
                <a:ext uri="{FF2B5EF4-FFF2-40B4-BE49-F238E27FC236}">
                  <a16:creationId xmlns:a16="http://schemas.microsoft.com/office/drawing/2014/main" id="{A7342645-054B-9C45-8A9E-424089160822}"/>
                </a:ext>
              </a:extLst>
            </p:cNvPr>
            <p:cNvSpPr/>
            <p:nvPr/>
          </p:nvSpPr>
          <p:spPr>
            <a:xfrm rot="16200000">
              <a:off x="5238301" y="3449346"/>
              <a:ext cx="2310810"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Topicals as indicated</a:t>
              </a:r>
            </a:p>
          </p:txBody>
        </p:sp>
        <p:cxnSp>
          <p:nvCxnSpPr>
            <p:cNvPr id="71" name="Elbow Connector 70">
              <a:extLst>
                <a:ext uri="{FF2B5EF4-FFF2-40B4-BE49-F238E27FC236}">
                  <a16:creationId xmlns:a16="http://schemas.microsoft.com/office/drawing/2014/main" id="{556CAF1F-6985-954B-A0BA-6239CC2A1DA3}"/>
                </a:ext>
              </a:extLst>
            </p:cNvPr>
            <p:cNvCxnSpPr>
              <a:stCxn id="68" idx="2"/>
              <a:endCxn id="70" idx="3"/>
            </p:cNvCxnSpPr>
            <p:nvPr/>
          </p:nvCxnSpPr>
          <p:spPr>
            <a:xfrm rot="5400000">
              <a:off x="6530575" y="2023973"/>
              <a:ext cx="250438" cy="524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A8BF61A5-36EC-C742-98FC-D9588039DC9B}"/>
                </a:ext>
              </a:extLst>
            </p:cNvPr>
            <p:cNvCxnSpPr>
              <a:stCxn id="68" idx="2"/>
              <a:endCxn id="66" idx="0"/>
            </p:cNvCxnSpPr>
            <p:nvPr/>
          </p:nvCxnSpPr>
          <p:spPr>
            <a:xfrm rot="16200000" flipH="1">
              <a:off x="6850253" y="2228468"/>
              <a:ext cx="251899" cy="11664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02E2626-83E8-C647-816B-35EA32E934FD}"/>
                </a:ext>
              </a:extLst>
            </p:cNvPr>
            <p:cNvCxnSpPr>
              <a:stCxn id="66" idx="2"/>
              <a:endCxn id="67" idx="0"/>
            </p:cNvCxnSpPr>
            <p:nvPr/>
          </p:nvCxnSpPr>
          <p:spPr>
            <a:xfrm>
              <a:off x="7034524" y="3483779"/>
              <a:ext cx="0" cy="1658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0120529-C7B9-1E41-9117-FAE698F87E5F}"/>
                </a:ext>
              </a:extLst>
            </p:cNvPr>
            <p:cNvCxnSpPr>
              <a:stCxn id="67" idx="2"/>
              <a:endCxn id="69" idx="0"/>
            </p:cNvCxnSpPr>
            <p:nvPr/>
          </p:nvCxnSpPr>
          <p:spPr>
            <a:xfrm flipH="1">
              <a:off x="7012305" y="4722090"/>
              <a:ext cx="22219" cy="121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7C9D043-B087-C543-91B9-3B9E247E18C5}"/>
                </a:ext>
              </a:extLst>
            </p:cNvPr>
            <p:cNvSpPr txBox="1"/>
            <p:nvPr/>
          </p:nvSpPr>
          <p:spPr>
            <a:xfrm>
              <a:off x="6464189" y="5479315"/>
              <a:ext cx="1096474" cy="5184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biologics (TNFi, IL12/23i, IL17i) or PDE4i</a:t>
              </a:r>
            </a:p>
          </p:txBody>
        </p:sp>
        <p:cxnSp>
          <p:nvCxnSpPr>
            <p:cNvPr id="76" name="Straight Arrow Connector 75">
              <a:extLst>
                <a:ext uri="{FF2B5EF4-FFF2-40B4-BE49-F238E27FC236}">
                  <a16:creationId xmlns:a16="http://schemas.microsoft.com/office/drawing/2014/main" id="{73C8D5EB-5967-E44D-A00A-D770E962ABF7}"/>
                </a:ext>
              </a:extLst>
            </p:cNvPr>
            <p:cNvCxnSpPr>
              <a:stCxn id="69" idx="2"/>
              <a:endCxn id="75" idx="0"/>
            </p:cNvCxnSpPr>
            <p:nvPr/>
          </p:nvCxnSpPr>
          <p:spPr>
            <a:xfrm>
              <a:off x="7012305" y="5362299"/>
              <a:ext cx="121" cy="117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53BEC36-6A03-CB46-84C0-EA4415B44DC1}"/>
                </a:ext>
              </a:extLst>
            </p:cNvPr>
            <p:cNvSpPr txBox="1"/>
            <p:nvPr/>
          </p:nvSpPr>
          <p:spPr>
            <a:xfrm>
              <a:off x="7642933"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78" name="TextBox 77">
              <a:extLst>
                <a:ext uri="{FF2B5EF4-FFF2-40B4-BE49-F238E27FC236}">
                  <a16:creationId xmlns:a16="http://schemas.microsoft.com/office/drawing/2014/main" id="{FB25FD56-B13D-9C42-8CCF-EE9A7F1CD1A8}"/>
                </a:ext>
              </a:extLst>
            </p:cNvPr>
            <p:cNvSpPr txBox="1"/>
            <p:nvPr/>
          </p:nvSpPr>
          <p:spPr>
            <a:xfrm>
              <a:off x="8050628" y="2412740"/>
              <a:ext cx="864000" cy="837166"/>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IL17i) or </a:t>
              </a:r>
              <a:r>
                <a:rPr lang="en-GB" sz="1000" dirty="0">
                  <a:solidFill>
                    <a:srgbClr val="00B050">
                      <a:lumMod val="40000"/>
                      <a:lumOff val="60000"/>
                    </a:srgbClr>
                  </a:solidFill>
                  <a:latin typeface="Calibri"/>
                </a:rPr>
                <a:t>PDE4i</a:t>
              </a:r>
            </a:p>
          </p:txBody>
        </p:sp>
        <p:sp>
          <p:nvSpPr>
            <p:cNvPr id="79" name="TextBox 78">
              <a:extLst>
                <a:ext uri="{FF2B5EF4-FFF2-40B4-BE49-F238E27FC236}">
                  <a16:creationId xmlns:a16="http://schemas.microsoft.com/office/drawing/2014/main" id="{CC8362D5-7790-7A4F-B03A-57782C1F23BA}"/>
                </a:ext>
              </a:extLst>
            </p:cNvPr>
            <p:cNvSpPr txBox="1"/>
            <p:nvPr/>
          </p:nvSpPr>
          <p:spPr>
            <a:xfrm>
              <a:off x="7706999" y="3424045"/>
              <a:ext cx="864000" cy="103729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Topical or procedural or DMARDs (CSA, LEF, MTX, acitretin)</a:t>
              </a:r>
            </a:p>
          </p:txBody>
        </p:sp>
        <p:sp>
          <p:nvSpPr>
            <p:cNvPr id="80" name="Rectangle 79">
              <a:extLst>
                <a:ext uri="{FF2B5EF4-FFF2-40B4-BE49-F238E27FC236}">
                  <a16:creationId xmlns:a16="http://schemas.microsoft.com/office/drawing/2014/main" id="{EFEF41B2-1DA9-7D47-B830-DFCF9304B435}"/>
                </a:ext>
              </a:extLst>
            </p:cNvPr>
            <p:cNvSpPr/>
            <p:nvPr/>
          </p:nvSpPr>
          <p:spPr>
            <a:xfrm>
              <a:off x="7673755"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100" b="1" dirty="0">
                  <a:solidFill>
                    <a:prstClr val="black"/>
                  </a:solidFill>
                  <a:latin typeface="Calibri"/>
                </a:rPr>
                <a:t>Nails</a:t>
              </a:r>
            </a:p>
          </p:txBody>
        </p:sp>
        <p:cxnSp>
          <p:nvCxnSpPr>
            <p:cNvPr id="81" name="Elbow Connector 80">
              <a:extLst>
                <a:ext uri="{FF2B5EF4-FFF2-40B4-BE49-F238E27FC236}">
                  <a16:creationId xmlns:a16="http://schemas.microsoft.com/office/drawing/2014/main" id="{4AFCB410-BA28-CA46-8FA4-8B2C408ABF0D}"/>
                </a:ext>
              </a:extLst>
            </p:cNvPr>
            <p:cNvCxnSpPr>
              <a:stCxn id="80" idx="2"/>
              <a:endCxn id="78" idx="0"/>
            </p:cNvCxnSpPr>
            <p:nvPr/>
          </p:nvCxnSpPr>
          <p:spPr>
            <a:xfrm rot="16200000" flipH="1">
              <a:off x="8280884" y="2210995"/>
              <a:ext cx="251899" cy="15158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38DDAEB-9190-CB40-84FE-FAEB2CBACD4E}"/>
                </a:ext>
              </a:extLst>
            </p:cNvPr>
            <p:cNvSpPr txBox="1"/>
            <p:nvPr/>
          </p:nvSpPr>
          <p:spPr>
            <a:xfrm>
              <a:off x="8050628" y="4724949"/>
              <a:ext cx="864000" cy="1006067"/>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IL17i) or </a:t>
              </a:r>
              <a:r>
                <a:rPr lang="en-GB" sz="1000" dirty="0">
                  <a:solidFill>
                    <a:srgbClr val="00B050">
                      <a:lumMod val="40000"/>
                      <a:lumOff val="60000"/>
                    </a:srgbClr>
                  </a:solidFill>
                  <a:latin typeface="Calibri"/>
                </a:rPr>
                <a:t>PDE4i</a:t>
              </a:r>
            </a:p>
          </p:txBody>
        </p:sp>
        <p:cxnSp>
          <p:nvCxnSpPr>
            <p:cNvPr id="83" name="Straight Arrow Connector 82">
              <a:extLst>
                <a:ext uri="{FF2B5EF4-FFF2-40B4-BE49-F238E27FC236}">
                  <a16:creationId xmlns:a16="http://schemas.microsoft.com/office/drawing/2014/main" id="{FBA03525-CF5E-974F-B6BE-0DC64C458653}"/>
                </a:ext>
              </a:extLst>
            </p:cNvPr>
            <p:cNvCxnSpPr>
              <a:cxnSpLocks/>
              <a:stCxn id="93" idx="2"/>
              <a:endCxn id="17" idx="0"/>
            </p:cNvCxnSpPr>
            <p:nvPr/>
          </p:nvCxnSpPr>
          <p:spPr>
            <a:xfrm flipH="1">
              <a:off x="1260939" y="1662381"/>
              <a:ext cx="360390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1E55220-74B1-F74A-A564-020A4022C5FA}"/>
                </a:ext>
              </a:extLst>
            </p:cNvPr>
            <p:cNvCxnSpPr>
              <a:cxnSpLocks/>
              <a:stCxn id="93" idx="2"/>
              <a:endCxn id="30" idx="0"/>
            </p:cNvCxnSpPr>
            <p:nvPr/>
          </p:nvCxnSpPr>
          <p:spPr>
            <a:xfrm flipH="1">
              <a:off x="2676219" y="1662381"/>
              <a:ext cx="218862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A85802C-9290-F140-B609-4C06FC30E669}"/>
                </a:ext>
              </a:extLst>
            </p:cNvPr>
            <p:cNvCxnSpPr>
              <a:cxnSpLocks/>
              <a:stCxn id="93" idx="2"/>
              <a:endCxn id="42" idx="0"/>
            </p:cNvCxnSpPr>
            <p:nvPr/>
          </p:nvCxnSpPr>
          <p:spPr>
            <a:xfrm flipH="1">
              <a:off x="4097324" y="1662381"/>
              <a:ext cx="767517"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992714-D3F5-0F48-90A8-DB044CB65E17}"/>
                </a:ext>
              </a:extLst>
            </p:cNvPr>
            <p:cNvCxnSpPr>
              <a:cxnSpLocks/>
              <a:stCxn id="93" idx="2"/>
              <a:endCxn id="53" idx="0"/>
            </p:cNvCxnSpPr>
            <p:nvPr/>
          </p:nvCxnSpPr>
          <p:spPr>
            <a:xfrm>
              <a:off x="4864842" y="1662381"/>
              <a:ext cx="641941"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CBC29CD-3EC8-5141-BBC4-5F439D142637}"/>
                </a:ext>
              </a:extLst>
            </p:cNvPr>
            <p:cNvCxnSpPr>
              <a:cxnSpLocks/>
              <a:stCxn id="93" idx="2"/>
              <a:endCxn id="65" idx="0"/>
            </p:cNvCxnSpPr>
            <p:nvPr/>
          </p:nvCxnSpPr>
          <p:spPr>
            <a:xfrm>
              <a:off x="4864842" y="1662381"/>
              <a:ext cx="2049275"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62732E4-EB72-5F42-8796-20E81A7139A1}"/>
                </a:ext>
              </a:extLst>
            </p:cNvPr>
            <p:cNvCxnSpPr>
              <a:cxnSpLocks/>
              <a:stCxn id="93" idx="2"/>
              <a:endCxn id="77" idx="0"/>
            </p:cNvCxnSpPr>
            <p:nvPr/>
          </p:nvCxnSpPr>
          <p:spPr>
            <a:xfrm>
              <a:off x="4864842" y="1662381"/>
              <a:ext cx="346243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64AE49CF-01D1-A540-B52F-8372AA81E0F4}"/>
                </a:ext>
              </a:extLst>
            </p:cNvPr>
            <p:cNvCxnSpPr>
              <a:stCxn id="56" idx="2"/>
              <a:endCxn id="55" idx="3"/>
            </p:cNvCxnSpPr>
            <p:nvPr/>
          </p:nvCxnSpPr>
          <p:spPr>
            <a:xfrm rot="16200000" flipH="1">
              <a:off x="5268147" y="2403240"/>
              <a:ext cx="1027618" cy="542819"/>
            </a:xfrm>
            <a:prstGeom prst="bentConnector4">
              <a:avLst>
                <a:gd name="adj1" fmla="val 12437"/>
                <a:gd name="adj2" fmla="val 11920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546C5D32-87C3-A74E-90F6-54102B96AA74}"/>
                </a:ext>
              </a:extLst>
            </p:cNvPr>
            <p:cNvCxnSpPr>
              <a:stCxn id="56" idx="2"/>
              <a:endCxn id="57" idx="3"/>
            </p:cNvCxnSpPr>
            <p:nvPr/>
          </p:nvCxnSpPr>
          <p:spPr>
            <a:xfrm rot="16200000" flipH="1">
              <a:off x="4866790" y="2804597"/>
              <a:ext cx="1830333" cy="542819"/>
            </a:xfrm>
            <a:prstGeom prst="bentConnector4">
              <a:avLst>
                <a:gd name="adj1" fmla="val 6853"/>
                <a:gd name="adj2" fmla="val 11920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0E4EB13-3EBB-B148-94D4-06D387059B69}"/>
                </a:ext>
              </a:extLst>
            </p:cNvPr>
            <p:cNvCxnSpPr>
              <a:stCxn id="80" idx="2"/>
            </p:cNvCxnSpPr>
            <p:nvPr/>
          </p:nvCxnSpPr>
          <p:spPr>
            <a:xfrm rot="5400000">
              <a:off x="7476333" y="2541361"/>
              <a:ext cx="1235226" cy="474186"/>
            </a:xfrm>
            <a:prstGeom prst="bentConnector3">
              <a:avLst>
                <a:gd name="adj1" fmla="val 103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78E1EAA-2268-904B-91F4-99984566F65F}"/>
                </a:ext>
              </a:extLst>
            </p:cNvPr>
            <p:cNvCxnSpPr/>
            <p:nvPr/>
          </p:nvCxnSpPr>
          <p:spPr>
            <a:xfrm>
              <a:off x="8796867" y="3249906"/>
              <a:ext cx="0" cy="1472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6946987-FA7B-FA48-8A91-F24B84B181CB}"/>
                </a:ext>
              </a:extLst>
            </p:cNvPr>
            <p:cNvSpPr txBox="1"/>
            <p:nvPr/>
          </p:nvSpPr>
          <p:spPr>
            <a:xfrm>
              <a:off x="2754850" y="1323826"/>
              <a:ext cx="4219984" cy="33855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defTabSz="685800"/>
              <a:r>
                <a:rPr lang="en-GB" sz="1400" dirty="0">
                  <a:solidFill>
                    <a:prstClr val="white"/>
                  </a:solidFill>
                  <a:latin typeface="Calibri"/>
                </a:rPr>
                <a:t>Which domains are involved?</a:t>
              </a:r>
            </a:p>
          </p:txBody>
        </p:sp>
      </p:grpSp>
      <p:cxnSp>
        <p:nvCxnSpPr>
          <p:cNvPr id="5" name="Connector: Elbow 4">
            <a:extLst>
              <a:ext uri="{FF2B5EF4-FFF2-40B4-BE49-F238E27FC236}">
                <a16:creationId xmlns:a16="http://schemas.microsoft.com/office/drawing/2014/main" id="{5C8570E8-DBAA-42D0-A359-4CE16D932D48}"/>
              </a:ext>
            </a:extLst>
          </p:cNvPr>
          <p:cNvCxnSpPr>
            <a:cxnSpLocks/>
            <a:endCxn id="78" idx="1"/>
          </p:cNvCxnSpPr>
          <p:nvPr/>
        </p:nvCxnSpPr>
        <p:spPr>
          <a:xfrm rot="5400000" flipH="1" flipV="1">
            <a:off x="9312864" y="2963691"/>
            <a:ext cx="571783" cy="10601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74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10233378"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GRAPPA 2015 Recommendations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Therapy Considerations vis-à-vis Comorbidities</a:t>
            </a:r>
          </a:p>
        </p:txBody>
      </p:sp>
      <p:sp>
        <p:nvSpPr>
          <p:cNvPr id="7" name="TextBox 6">
            <a:extLst>
              <a:ext uri="{FF2B5EF4-FFF2-40B4-BE49-F238E27FC236}">
                <a16:creationId xmlns:a16="http://schemas.microsoft.com/office/drawing/2014/main" id="{52EE563E-339A-D84A-9C50-D2BDD188BE1A}"/>
              </a:ext>
            </a:extLst>
          </p:cNvPr>
          <p:cNvSpPr txBox="1"/>
          <p:nvPr/>
        </p:nvSpPr>
        <p:spPr>
          <a:xfrm>
            <a:off x="341448" y="6437053"/>
            <a:ext cx="3637109" cy="239191"/>
          </a:xfrm>
          <a:prstGeom prst="rect">
            <a:avLst/>
          </a:prstGeom>
          <a:noFill/>
        </p:spPr>
        <p:txBody>
          <a:bodyPr wrap="none" lIns="26999" tIns="26999" rIns="26999" bIns="26999" rtlCol="0" anchor="b" anchorCtr="0">
            <a:spAutoFit/>
          </a:bodyPr>
          <a:lstStyle/>
          <a:p>
            <a:pPr defTabSz="685765"/>
            <a:r>
              <a:rPr lang="en-US" sz="1200" dirty="0"/>
              <a:t>Coates LC, et al. </a:t>
            </a:r>
            <a:r>
              <a:rPr lang="en-US" sz="1200" i="1" dirty="0"/>
              <a:t>Arthritis Rheumatol</a:t>
            </a:r>
            <a:r>
              <a:rPr lang="en-US" sz="1200" dirty="0"/>
              <a:t>. 2016;68:1060-1071</a:t>
            </a:r>
            <a:r>
              <a:rPr lang="da-DK" sz="1200" dirty="0">
                <a:solidFill>
                  <a:prstClr val="black"/>
                </a:solidFill>
                <a:latin typeface="Calibri"/>
              </a:rPr>
              <a:t>.</a:t>
            </a:r>
          </a:p>
        </p:txBody>
      </p:sp>
      <p:graphicFrame>
        <p:nvGraphicFramePr>
          <p:cNvPr id="9" name="Table 8">
            <a:extLst>
              <a:ext uri="{FF2B5EF4-FFF2-40B4-BE49-F238E27FC236}">
                <a16:creationId xmlns:a16="http://schemas.microsoft.com/office/drawing/2014/main" id="{D0A4BF23-5FD2-7246-B1BF-D418424C95A0}"/>
              </a:ext>
            </a:extLst>
          </p:cNvPr>
          <p:cNvGraphicFramePr>
            <a:graphicFrameLocks noGrp="1"/>
          </p:cNvGraphicFramePr>
          <p:nvPr/>
        </p:nvGraphicFramePr>
        <p:xfrm>
          <a:off x="2427110" y="1099132"/>
          <a:ext cx="7349071" cy="3290974"/>
        </p:xfrm>
        <a:graphic>
          <a:graphicData uri="http://schemas.openxmlformats.org/drawingml/2006/table">
            <a:tbl>
              <a:tblPr firstRow="1" bandRow="1">
                <a:tableStyleId>{073A0DAA-6AF3-43AB-8588-CEC1D06C72B9}</a:tableStyleId>
              </a:tblPr>
              <a:tblGrid>
                <a:gridCol w="1690579">
                  <a:extLst>
                    <a:ext uri="{9D8B030D-6E8A-4147-A177-3AD203B41FA5}">
                      <a16:colId xmlns:a16="http://schemas.microsoft.com/office/drawing/2014/main" val="20000"/>
                    </a:ext>
                  </a:extLst>
                </a:gridCol>
                <a:gridCol w="404178">
                  <a:extLst>
                    <a:ext uri="{9D8B030D-6E8A-4147-A177-3AD203B41FA5}">
                      <a16:colId xmlns:a16="http://schemas.microsoft.com/office/drawing/2014/main" val="20001"/>
                    </a:ext>
                  </a:extLst>
                </a:gridCol>
                <a:gridCol w="404178">
                  <a:extLst>
                    <a:ext uri="{9D8B030D-6E8A-4147-A177-3AD203B41FA5}">
                      <a16:colId xmlns:a16="http://schemas.microsoft.com/office/drawing/2014/main" val="20002"/>
                    </a:ext>
                  </a:extLst>
                </a:gridCol>
                <a:gridCol w="404178">
                  <a:extLst>
                    <a:ext uri="{9D8B030D-6E8A-4147-A177-3AD203B41FA5}">
                      <a16:colId xmlns:a16="http://schemas.microsoft.com/office/drawing/2014/main" val="20003"/>
                    </a:ext>
                  </a:extLst>
                </a:gridCol>
                <a:gridCol w="404178">
                  <a:extLst>
                    <a:ext uri="{9D8B030D-6E8A-4147-A177-3AD203B41FA5}">
                      <a16:colId xmlns:a16="http://schemas.microsoft.com/office/drawing/2014/main" val="20004"/>
                    </a:ext>
                  </a:extLst>
                </a:gridCol>
                <a:gridCol w="404178">
                  <a:extLst>
                    <a:ext uri="{9D8B030D-6E8A-4147-A177-3AD203B41FA5}">
                      <a16:colId xmlns:a16="http://schemas.microsoft.com/office/drawing/2014/main" val="20005"/>
                    </a:ext>
                  </a:extLst>
                </a:gridCol>
                <a:gridCol w="404178">
                  <a:extLst>
                    <a:ext uri="{9D8B030D-6E8A-4147-A177-3AD203B41FA5}">
                      <a16:colId xmlns:a16="http://schemas.microsoft.com/office/drawing/2014/main" val="20006"/>
                    </a:ext>
                  </a:extLst>
                </a:gridCol>
                <a:gridCol w="404178">
                  <a:extLst>
                    <a:ext uri="{9D8B030D-6E8A-4147-A177-3AD203B41FA5}">
                      <a16:colId xmlns:a16="http://schemas.microsoft.com/office/drawing/2014/main" val="20007"/>
                    </a:ext>
                  </a:extLst>
                </a:gridCol>
                <a:gridCol w="404178">
                  <a:extLst>
                    <a:ext uri="{9D8B030D-6E8A-4147-A177-3AD203B41FA5}">
                      <a16:colId xmlns:a16="http://schemas.microsoft.com/office/drawing/2014/main" val="20008"/>
                    </a:ext>
                  </a:extLst>
                </a:gridCol>
                <a:gridCol w="404178">
                  <a:extLst>
                    <a:ext uri="{9D8B030D-6E8A-4147-A177-3AD203B41FA5}">
                      <a16:colId xmlns:a16="http://schemas.microsoft.com/office/drawing/2014/main" val="20009"/>
                    </a:ext>
                  </a:extLst>
                </a:gridCol>
                <a:gridCol w="404178">
                  <a:extLst>
                    <a:ext uri="{9D8B030D-6E8A-4147-A177-3AD203B41FA5}">
                      <a16:colId xmlns:a16="http://schemas.microsoft.com/office/drawing/2014/main" val="20010"/>
                    </a:ext>
                  </a:extLst>
                </a:gridCol>
                <a:gridCol w="404178">
                  <a:extLst>
                    <a:ext uri="{9D8B030D-6E8A-4147-A177-3AD203B41FA5}">
                      <a16:colId xmlns:a16="http://schemas.microsoft.com/office/drawing/2014/main" val="20011"/>
                    </a:ext>
                  </a:extLst>
                </a:gridCol>
                <a:gridCol w="404178">
                  <a:extLst>
                    <a:ext uri="{9D8B030D-6E8A-4147-A177-3AD203B41FA5}">
                      <a16:colId xmlns:a16="http://schemas.microsoft.com/office/drawing/2014/main" val="20012"/>
                    </a:ext>
                  </a:extLst>
                </a:gridCol>
                <a:gridCol w="404178">
                  <a:extLst>
                    <a:ext uri="{9D8B030D-6E8A-4147-A177-3AD203B41FA5}">
                      <a16:colId xmlns:a16="http://schemas.microsoft.com/office/drawing/2014/main" val="20013"/>
                    </a:ext>
                  </a:extLst>
                </a:gridCol>
                <a:gridCol w="404178">
                  <a:extLst>
                    <a:ext uri="{9D8B030D-6E8A-4147-A177-3AD203B41FA5}">
                      <a16:colId xmlns:a16="http://schemas.microsoft.com/office/drawing/2014/main" val="20014"/>
                    </a:ext>
                  </a:extLst>
                </a:gridCol>
              </a:tblGrid>
              <a:tr h="1416446">
                <a:tc>
                  <a:txBody>
                    <a:bodyPr/>
                    <a:lstStyle/>
                    <a:p>
                      <a:r>
                        <a:rPr lang="en-GB" sz="1400" noProof="0" dirty="0"/>
                        <a:t>Comorbidity</a:t>
                      </a:r>
                      <a:endParaRPr lang="en-GB" sz="1000" noProof="0" dirty="0">
                        <a:latin typeface="+mn-lt"/>
                      </a:endParaRPr>
                    </a:p>
                  </a:txBody>
                  <a:tcPr marL="51435" marR="51435" marT="25718" marB="25718" anchor="b">
                    <a:solidFill>
                      <a:schemeClr val="tx2">
                        <a:lumMod val="50000"/>
                      </a:schemeClr>
                    </a:solidFill>
                  </a:tcPr>
                </a:tc>
                <a:tc>
                  <a:txBody>
                    <a:bodyPr/>
                    <a:lstStyle/>
                    <a:p>
                      <a:r>
                        <a:rPr lang="en-GB" sz="1200" noProof="0" dirty="0"/>
                        <a:t>NSAIDs</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Glucocorticoids</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Cyclosporine</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Sulfasalazine</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Methotrexate</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Leflunomide</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Hydroxychloroquine</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Etanercept</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Adalimumab</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Infliximab</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Certolizumab</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Golimumab</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Ustekinumab</a:t>
                      </a:r>
                      <a:endParaRPr lang="en-GB" sz="1200" noProof="0" dirty="0">
                        <a:latin typeface="+mn-lt"/>
                      </a:endParaRPr>
                    </a:p>
                  </a:txBody>
                  <a:tcPr marL="51435" marR="51435" marT="25718" marB="91440" vert="vert270" anchor="ctr">
                    <a:solidFill>
                      <a:schemeClr val="tx2">
                        <a:lumMod val="50000"/>
                      </a:schemeClr>
                    </a:solidFill>
                  </a:tcPr>
                </a:tc>
                <a:tc>
                  <a:txBody>
                    <a:bodyPr/>
                    <a:lstStyle/>
                    <a:p>
                      <a:r>
                        <a:rPr lang="en-GB" sz="1200" noProof="0" dirty="0"/>
                        <a:t>Apremilast</a:t>
                      </a:r>
                      <a:endParaRPr lang="en-GB" sz="1200" noProof="0" dirty="0">
                        <a:latin typeface="+mn-lt"/>
                      </a:endParaRPr>
                    </a:p>
                  </a:txBody>
                  <a:tcPr marL="51435" marR="51435" marT="25718" marB="91440" vert="vert270" anchor="ctr">
                    <a:solidFill>
                      <a:schemeClr val="tx2">
                        <a:lumMod val="50000"/>
                      </a:schemeClr>
                    </a:solidFill>
                  </a:tcPr>
                </a:tc>
                <a:extLst>
                  <a:ext uri="{0D108BD9-81ED-4DB2-BD59-A6C34878D82A}">
                    <a16:rowId xmlns:a16="http://schemas.microsoft.com/office/drawing/2014/main" val="10000"/>
                  </a:ext>
                </a:extLst>
              </a:tr>
              <a:tr h="190510">
                <a:tc>
                  <a:txBody>
                    <a:bodyPr/>
                    <a:lstStyle/>
                    <a:p>
                      <a:r>
                        <a:rPr lang="en-GB" sz="1200" noProof="0" dirty="0"/>
                        <a:t>CVD</a:t>
                      </a:r>
                      <a:endParaRPr lang="en-GB" sz="1200" noProof="0" dirty="0">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1"/>
                  </a:ext>
                </a:extLst>
              </a:tr>
              <a:tr h="149262">
                <a:tc>
                  <a:txBody>
                    <a:bodyPr/>
                    <a:lstStyle/>
                    <a:p>
                      <a:r>
                        <a:rPr lang="en-GB" sz="1200" noProof="0" dirty="0"/>
                        <a:t>CHF</a:t>
                      </a:r>
                      <a:endParaRPr lang="en-GB" sz="1200" noProof="0" dirty="0">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2"/>
                  </a:ext>
                </a:extLst>
              </a:tr>
              <a:tr h="147771">
                <a:tc>
                  <a:txBody>
                    <a:bodyPr/>
                    <a:lstStyle/>
                    <a:p>
                      <a:r>
                        <a:rPr lang="en-GB" sz="1200" noProof="0" dirty="0"/>
                        <a:t>Obesity</a:t>
                      </a:r>
                      <a:endParaRPr lang="en-GB" sz="1200" noProof="0" dirty="0">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3"/>
                  </a:ext>
                </a:extLst>
              </a:tr>
              <a:tr h="178085">
                <a:tc>
                  <a:txBody>
                    <a:bodyPr/>
                    <a:lstStyle/>
                    <a:p>
                      <a:r>
                        <a:rPr lang="en-GB" sz="1200" noProof="0" dirty="0"/>
                        <a:t>Metabolic</a:t>
                      </a:r>
                      <a:r>
                        <a:rPr lang="en-GB" sz="1200" baseline="0" noProof="0" dirty="0"/>
                        <a:t> syndrome</a:t>
                      </a:r>
                      <a:endParaRPr lang="en-GB" sz="1200" noProof="0" dirty="0">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4"/>
                  </a:ext>
                </a:extLst>
              </a:tr>
              <a:tr h="160691">
                <a:tc>
                  <a:txBody>
                    <a:bodyPr/>
                    <a:lstStyle/>
                    <a:p>
                      <a:r>
                        <a:rPr lang="en-GB" sz="1200" noProof="0" dirty="0"/>
                        <a:t>Diabetes</a:t>
                      </a:r>
                      <a:endParaRPr lang="en-GB" sz="1200" noProof="0" dirty="0">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5"/>
                  </a:ext>
                </a:extLst>
              </a:tr>
              <a:tr h="167150">
                <a:tc>
                  <a:txBody>
                    <a:bodyPr/>
                    <a:lstStyle/>
                    <a:p>
                      <a:r>
                        <a:rPr lang="en-GB" sz="1200" noProof="0" dirty="0"/>
                        <a:t>Crohn‘s Disease</a:t>
                      </a:r>
                      <a:endParaRPr lang="en-GB" sz="1200" noProof="0" dirty="0">
                        <a:latin typeface="+mn-lt"/>
                      </a:endParaRPr>
                    </a:p>
                  </a:txBody>
                  <a:tcPr marL="51435" marR="51435" marT="25718" marB="25718"/>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r>
                        <a:rPr lang="en-GB" sz="1200" b="1" noProof="0" dirty="0">
                          <a:solidFill>
                            <a:schemeClr val="bg1"/>
                          </a:solidFill>
                        </a:rPr>
                        <a:t>OL</a:t>
                      </a:r>
                      <a:endParaRPr lang="en-GB" sz="1200" b="1" noProof="0" dirty="0">
                        <a:solidFill>
                          <a:schemeClr val="bg1"/>
                        </a:solidFill>
                        <a:latin typeface="+mn-lt"/>
                      </a:endParaRPr>
                    </a:p>
                  </a:txBody>
                  <a:tcPr marL="51435" marR="51435" marT="25718" marB="25718">
                    <a:solidFill>
                      <a:srgbClr val="FFC000"/>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6"/>
                  </a:ext>
                </a:extLst>
              </a:tr>
              <a:tr h="224128">
                <a:tc>
                  <a:txBody>
                    <a:bodyPr/>
                    <a:lstStyle/>
                    <a:p>
                      <a:r>
                        <a:rPr lang="en-GB" sz="1200" noProof="0" dirty="0"/>
                        <a:t>Ulcerative</a:t>
                      </a:r>
                      <a:r>
                        <a:rPr lang="en-GB" sz="1200" baseline="0" noProof="0" dirty="0"/>
                        <a:t> Colitis</a:t>
                      </a:r>
                      <a:endParaRPr lang="en-GB" sz="1200" noProof="0" dirty="0">
                        <a:latin typeface="+mn-lt"/>
                      </a:endParaRPr>
                    </a:p>
                  </a:txBody>
                  <a:tcPr marL="51435" marR="51435" marT="25718" marB="25718"/>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OL</a:t>
                      </a:r>
                      <a:endParaRPr lang="en-GB" sz="1200" b="1" noProof="0" dirty="0">
                        <a:solidFill>
                          <a:schemeClr val="bg1"/>
                        </a:solidFill>
                        <a:latin typeface="+mn-lt"/>
                      </a:endParaRPr>
                    </a:p>
                  </a:txBody>
                  <a:tcPr marL="51435" marR="51435" marT="25718" marB="25718">
                    <a:solidFill>
                      <a:srgbClr val="FFC000"/>
                    </a:solidFill>
                  </a:tcPr>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A</a:t>
                      </a:r>
                      <a:endParaRPr lang="en-GB" sz="1200" b="1" noProof="0" dirty="0">
                        <a:solidFill>
                          <a:schemeClr val="bg1"/>
                        </a:solidFill>
                        <a:latin typeface="+mn-lt"/>
                      </a:endParaRPr>
                    </a:p>
                  </a:txBody>
                  <a:tcPr marL="51435" marR="51435" marT="25718" marB="25718">
                    <a:solidFill>
                      <a:schemeClr val="accent3">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7"/>
                  </a:ext>
                </a:extLst>
              </a:tr>
              <a:tr h="79273">
                <a:tc>
                  <a:txBody>
                    <a:bodyPr/>
                    <a:lstStyle/>
                    <a:p>
                      <a:r>
                        <a:rPr lang="en-GB" sz="1200" noProof="0" dirty="0"/>
                        <a:t>Uveitis</a:t>
                      </a:r>
                      <a:endParaRPr lang="en-GB" sz="1200" noProof="0" dirty="0">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P*</a:t>
                      </a:r>
                      <a:endParaRPr lang="en-GB" sz="1200" b="1" noProof="0" dirty="0">
                        <a:solidFill>
                          <a:schemeClr val="bg1"/>
                        </a:solidFill>
                        <a:latin typeface="+mn-lt"/>
                      </a:endParaRPr>
                    </a:p>
                  </a:txBody>
                  <a:tcPr marL="51435" marR="51435" marT="25718" marB="25718">
                    <a:solidFill>
                      <a:schemeClr val="accent5">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P</a:t>
                      </a:r>
                      <a:endParaRPr lang="en-GB" sz="1200" b="1" noProof="0" dirty="0">
                        <a:solidFill>
                          <a:schemeClr val="bg1"/>
                        </a:solidFill>
                        <a:latin typeface="+mn-lt"/>
                      </a:endParaRPr>
                    </a:p>
                  </a:txBody>
                  <a:tcPr marL="51435" marR="51435" marT="25718" marB="25718">
                    <a:solidFill>
                      <a:schemeClr val="accent5">
                        <a:lumMod val="75000"/>
                      </a:schemeClr>
                    </a:solidFill>
                  </a:tcPr>
                </a:tc>
                <a:tc>
                  <a:txBody>
                    <a:bodyPr/>
                    <a:lstStyle/>
                    <a:p>
                      <a:pPr algn="ctr"/>
                      <a:r>
                        <a:rPr lang="en-GB" sz="1200" b="1" noProof="0" dirty="0">
                          <a:solidFill>
                            <a:schemeClr val="bg1"/>
                          </a:solidFill>
                        </a:rPr>
                        <a:t>P</a:t>
                      </a:r>
                      <a:endParaRPr lang="en-GB" sz="1200" b="1" noProof="0" dirty="0">
                        <a:solidFill>
                          <a:schemeClr val="bg1"/>
                        </a:solidFill>
                        <a:latin typeface="+mn-lt"/>
                      </a:endParaRPr>
                    </a:p>
                  </a:txBody>
                  <a:tcPr marL="51435" marR="51435" marT="25718" marB="25718">
                    <a:solidFill>
                      <a:schemeClr val="accent5">
                        <a:lumMod val="75000"/>
                      </a:schemeClr>
                    </a:solidFill>
                  </a:tcPr>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tc>
                  <a:txBody>
                    <a:bodyPr/>
                    <a:lstStyle/>
                    <a:p>
                      <a:pPr algn="ctr"/>
                      <a:endParaRPr lang="en-GB" sz="1200" b="1" noProof="0" dirty="0">
                        <a:solidFill>
                          <a:schemeClr val="bg1"/>
                        </a:solidFill>
                        <a:latin typeface="+mn-lt"/>
                      </a:endParaRPr>
                    </a:p>
                  </a:txBody>
                  <a:tcPr marL="51435" marR="51435" marT="25718" marB="25718"/>
                </a:tc>
                <a:extLst>
                  <a:ext uri="{0D108BD9-81ED-4DB2-BD59-A6C34878D82A}">
                    <a16:rowId xmlns:a16="http://schemas.microsoft.com/office/drawing/2014/main" val="10008"/>
                  </a:ext>
                </a:extLst>
              </a:tr>
            </a:tbl>
          </a:graphicData>
        </a:graphic>
      </p:graphicFrame>
      <p:graphicFrame>
        <p:nvGraphicFramePr>
          <p:cNvPr id="10" name="Table 9">
            <a:extLst>
              <a:ext uri="{FF2B5EF4-FFF2-40B4-BE49-F238E27FC236}">
                <a16:creationId xmlns:a16="http://schemas.microsoft.com/office/drawing/2014/main" id="{5E70D7AD-9B28-1046-BBF0-112F1148FF98}"/>
              </a:ext>
            </a:extLst>
          </p:cNvPr>
          <p:cNvGraphicFramePr>
            <a:graphicFrameLocks noGrp="1"/>
          </p:cNvGraphicFramePr>
          <p:nvPr/>
        </p:nvGraphicFramePr>
        <p:xfrm>
          <a:off x="2427110" y="4401075"/>
          <a:ext cx="7349071" cy="1874528"/>
        </p:xfrm>
        <a:graphic>
          <a:graphicData uri="http://schemas.openxmlformats.org/drawingml/2006/table">
            <a:tbl>
              <a:tblPr firstRow="1" bandRow="1">
                <a:tableStyleId>{073A0DAA-6AF3-43AB-8588-CEC1D06C72B9}</a:tableStyleId>
              </a:tblPr>
              <a:tblGrid>
                <a:gridCol w="1690579">
                  <a:extLst>
                    <a:ext uri="{9D8B030D-6E8A-4147-A177-3AD203B41FA5}">
                      <a16:colId xmlns:a16="http://schemas.microsoft.com/office/drawing/2014/main" val="20000"/>
                    </a:ext>
                  </a:extLst>
                </a:gridCol>
                <a:gridCol w="404178">
                  <a:extLst>
                    <a:ext uri="{9D8B030D-6E8A-4147-A177-3AD203B41FA5}">
                      <a16:colId xmlns:a16="http://schemas.microsoft.com/office/drawing/2014/main" val="20001"/>
                    </a:ext>
                  </a:extLst>
                </a:gridCol>
                <a:gridCol w="404178">
                  <a:extLst>
                    <a:ext uri="{9D8B030D-6E8A-4147-A177-3AD203B41FA5}">
                      <a16:colId xmlns:a16="http://schemas.microsoft.com/office/drawing/2014/main" val="20002"/>
                    </a:ext>
                  </a:extLst>
                </a:gridCol>
                <a:gridCol w="404178">
                  <a:extLst>
                    <a:ext uri="{9D8B030D-6E8A-4147-A177-3AD203B41FA5}">
                      <a16:colId xmlns:a16="http://schemas.microsoft.com/office/drawing/2014/main" val="20003"/>
                    </a:ext>
                  </a:extLst>
                </a:gridCol>
                <a:gridCol w="404178">
                  <a:extLst>
                    <a:ext uri="{9D8B030D-6E8A-4147-A177-3AD203B41FA5}">
                      <a16:colId xmlns:a16="http://schemas.microsoft.com/office/drawing/2014/main" val="20004"/>
                    </a:ext>
                  </a:extLst>
                </a:gridCol>
                <a:gridCol w="404178">
                  <a:extLst>
                    <a:ext uri="{9D8B030D-6E8A-4147-A177-3AD203B41FA5}">
                      <a16:colId xmlns:a16="http://schemas.microsoft.com/office/drawing/2014/main" val="20005"/>
                    </a:ext>
                  </a:extLst>
                </a:gridCol>
                <a:gridCol w="404178">
                  <a:extLst>
                    <a:ext uri="{9D8B030D-6E8A-4147-A177-3AD203B41FA5}">
                      <a16:colId xmlns:a16="http://schemas.microsoft.com/office/drawing/2014/main" val="20006"/>
                    </a:ext>
                  </a:extLst>
                </a:gridCol>
                <a:gridCol w="404178">
                  <a:extLst>
                    <a:ext uri="{9D8B030D-6E8A-4147-A177-3AD203B41FA5}">
                      <a16:colId xmlns:a16="http://schemas.microsoft.com/office/drawing/2014/main" val="20007"/>
                    </a:ext>
                  </a:extLst>
                </a:gridCol>
                <a:gridCol w="404178">
                  <a:extLst>
                    <a:ext uri="{9D8B030D-6E8A-4147-A177-3AD203B41FA5}">
                      <a16:colId xmlns:a16="http://schemas.microsoft.com/office/drawing/2014/main" val="20008"/>
                    </a:ext>
                  </a:extLst>
                </a:gridCol>
                <a:gridCol w="404178">
                  <a:extLst>
                    <a:ext uri="{9D8B030D-6E8A-4147-A177-3AD203B41FA5}">
                      <a16:colId xmlns:a16="http://schemas.microsoft.com/office/drawing/2014/main" val="20009"/>
                    </a:ext>
                  </a:extLst>
                </a:gridCol>
                <a:gridCol w="404178">
                  <a:extLst>
                    <a:ext uri="{9D8B030D-6E8A-4147-A177-3AD203B41FA5}">
                      <a16:colId xmlns:a16="http://schemas.microsoft.com/office/drawing/2014/main" val="20010"/>
                    </a:ext>
                  </a:extLst>
                </a:gridCol>
                <a:gridCol w="404178">
                  <a:extLst>
                    <a:ext uri="{9D8B030D-6E8A-4147-A177-3AD203B41FA5}">
                      <a16:colId xmlns:a16="http://schemas.microsoft.com/office/drawing/2014/main" val="20011"/>
                    </a:ext>
                  </a:extLst>
                </a:gridCol>
                <a:gridCol w="404178">
                  <a:extLst>
                    <a:ext uri="{9D8B030D-6E8A-4147-A177-3AD203B41FA5}">
                      <a16:colId xmlns:a16="http://schemas.microsoft.com/office/drawing/2014/main" val="20012"/>
                    </a:ext>
                  </a:extLst>
                </a:gridCol>
                <a:gridCol w="404178">
                  <a:extLst>
                    <a:ext uri="{9D8B030D-6E8A-4147-A177-3AD203B41FA5}">
                      <a16:colId xmlns:a16="http://schemas.microsoft.com/office/drawing/2014/main" val="20013"/>
                    </a:ext>
                  </a:extLst>
                </a:gridCol>
                <a:gridCol w="404178">
                  <a:extLst>
                    <a:ext uri="{9D8B030D-6E8A-4147-A177-3AD203B41FA5}">
                      <a16:colId xmlns:a16="http://schemas.microsoft.com/office/drawing/2014/main" val="20014"/>
                    </a:ext>
                  </a:extLst>
                </a:gridCol>
              </a:tblGrid>
              <a:tr h="174424">
                <a:tc>
                  <a:txBody>
                    <a:bodyPr/>
                    <a:lstStyle/>
                    <a:p>
                      <a:r>
                        <a:rPr lang="en-GB" sz="1200" b="0" noProof="0" dirty="0">
                          <a:solidFill>
                            <a:schemeClr val="tx1"/>
                          </a:solidFill>
                        </a:rPr>
                        <a:t>Osteoporosis</a:t>
                      </a:r>
                      <a:endParaRPr lang="en-GB" sz="1200" b="0" noProof="0" dirty="0">
                        <a:solidFill>
                          <a:schemeClr val="tx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extLst>
                  <a:ext uri="{0D108BD9-81ED-4DB2-BD59-A6C34878D82A}">
                    <a16:rowId xmlns:a16="http://schemas.microsoft.com/office/drawing/2014/main" val="10009"/>
                  </a:ext>
                </a:extLst>
              </a:tr>
              <a:tr h="109105">
                <a:tc>
                  <a:txBody>
                    <a:bodyPr/>
                    <a:lstStyle/>
                    <a:p>
                      <a:r>
                        <a:rPr lang="en-GB" sz="1200" noProof="0" dirty="0"/>
                        <a:t>Fatty liver disease</a:t>
                      </a:r>
                      <a:endParaRPr lang="en-GB" sz="1200" noProof="0" dirty="0">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extLst>
                  <a:ext uri="{0D108BD9-81ED-4DB2-BD59-A6C34878D82A}">
                    <a16:rowId xmlns:a16="http://schemas.microsoft.com/office/drawing/2014/main" val="10010"/>
                  </a:ext>
                </a:extLst>
              </a:tr>
              <a:tr h="171007">
                <a:tc>
                  <a:txBody>
                    <a:bodyPr/>
                    <a:lstStyle/>
                    <a:p>
                      <a:r>
                        <a:rPr lang="en-GB" sz="1200" noProof="0" dirty="0"/>
                        <a:t>CKD</a:t>
                      </a:r>
                      <a:endParaRPr lang="en-GB" sz="1200" noProof="0" dirty="0">
                        <a:latin typeface="+mn-lt"/>
                      </a:endParaRPr>
                    </a:p>
                  </a:txBody>
                  <a:tcPr marL="51435" marR="51435" marT="25718" marB="25718">
                    <a:solidFill>
                      <a:srgbClr val="CBCBCB"/>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extLst>
                  <a:ext uri="{0D108BD9-81ED-4DB2-BD59-A6C34878D82A}">
                    <a16:rowId xmlns:a16="http://schemas.microsoft.com/office/drawing/2014/main" val="10011"/>
                  </a:ext>
                </a:extLst>
              </a:tr>
              <a:tr h="169299">
                <a:tc>
                  <a:txBody>
                    <a:bodyPr/>
                    <a:lstStyle/>
                    <a:p>
                      <a:r>
                        <a:rPr lang="en-GB" sz="1200" noProof="0" dirty="0"/>
                        <a:t>Depression</a:t>
                      </a:r>
                      <a:endParaRPr lang="en-GB" sz="1200" noProof="0" dirty="0">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extLst>
                  <a:ext uri="{0D108BD9-81ED-4DB2-BD59-A6C34878D82A}">
                    <a16:rowId xmlns:a16="http://schemas.microsoft.com/office/drawing/2014/main" val="10012"/>
                  </a:ext>
                </a:extLst>
              </a:tr>
              <a:tr h="167591">
                <a:tc>
                  <a:txBody>
                    <a:bodyPr/>
                    <a:lstStyle/>
                    <a:p>
                      <a:r>
                        <a:rPr lang="en-GB" sz="1200" noProof="0" dirty="0"/>
                        <a:t>Chronic</a:t>
                      </a:r>
                      <a:r>
                        <a:rPr lang="en-GB" sz="1200" baseline="0" noProof="0" dirty="0"/>
                        <a:t> HepB</a:t>
                      </a:r>
                      <a:r>
                        <a:rPr lang="en-GB" sz="1200" baseline="30000" dirty="0"/>
                        <a:t>†</a:t>
                      </a:r>
                      <a:endParaRPr lang="en-GB" sz="1200" noProof="0" dirty="0">
                        <a:latin typeface="+mn-lt"/>
                      </a:endParaRPr>
                    </a:p>
                  </a:txBody>
                  <a:tcPr marL="51435" marR="51435" marT="25718" marB="25718">
                    <a:solidFill>
                      <a:srgbClr val="CBCBCB"/>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r>
                        <a:rPr lang="en-GB" sz="1200" b="1" noProof="0" dirty="0">
                          <a:solidFill>
                            <a:schemeClr val="bg1"/>
                          </a:solidFill>
                        </a:rPr>
                        <a:t>SM</a:t>
                      </a:r>
                      <a:endParaRPr lang="en-GB" sz="1200" b="1" noProof="0" dirty="0">
                        <a:solidFill>
                          <a:schemeClr val="bg1"/>
                        </a:solidFill>
                        <a:latin typeface="+mn-lt"/>
                      </a:endParaRPr>
                    </a:p>
                  </a:txBody>
                  <a:tcPr marL="51435" marR="51435" marT="25718" marB="25718">
                    <a:solidFill>
                      <a:schemeClr val="accent6"/>
                    </a:solidFill>
                  </a:tcPr>
                </a:tc>
                <a:tc>
                  <a:txBody>
                    <a:bodyPr/>
                    <a:lstStyle/>
                    <a:p>
                      <a:pPr algn="ctr"/>
                      <a:r>
                        <a:rPr lang="en-GB" sz="1200" b="1" noProof="0" dirty="0">
                          <a:solidFill>
                            <a:schemeClr val="bg1"/>
                          </a:solidFill>
                        </a:rPr>
                        <a:t>SM</a:t>
                      </a:r>
                      <a:endParaRPr lang="en-GB" sz="1200" b="1" noProof="0" dirty="0">
                        <a:solidFill>
                          <a:schemeClr val="bg1"/>
                        </a:solidFill>
                        <a:latin typeface="+mn-lt"/>
                      </a:endParaRPr>
                    </a:p>
                  </a:txBody>
                  <a:tcPr marL="51435" marR="51435" marT="25718" marB="25718">
                    <a:solidFill>
                      <a:schemeClr val="accent6"/>
                    </a:solidFill>
                  </a:tcPr>
                </a:tc>
                <a:tc>
                  <a:txBody>
                    <a:bodyPr/>
                    <a:lstStyle/>
                    <a:p>
                      <a:pPr algn="ctr"/>
                      <a:r>
                        <a:rPr lang="en-GB" sz="1200" b="1" noProof="0" dirty="0">
                          <a:solidFill>
                            <a:schemeClr val="bg1"/>
                          </a:solidFill>
                        </a:rPr>
                        <a:t>SM</a:t>
                      </a:r>
                      <a:endParaRPr lang="en-GB" sz="1200" b="1" noProof="0" dirty="0">
                        <a:solidFill>
                          <a:schemeClr val="bg1"/>
                        </a:solidFill>
                        <a:latin typeface="+mn-lt"/>
                      </a:endParaRPr>
                    </a:p>
                  </a:txBody>
                  <a:tcPr marL="51435" marR="51435" marT="25718" marB="25718">
                    <a:solidFill>
                      <a:schemeClr val="accent6"/>
                    </a:solidFill>
                  </a:tcPr>
                </a:tc>
                <a:tc>
                  <a:txBody>
                    <a:bodyPr/>
                    <a:lstStyle/>
                    <a:p>
                      <a:pPr algn="ctr"/>
                      <a:r>
                        <a:rPr lang="en-GB" sz="1200" b="1" noProof="0" dirty="0">
                          <a:solidFill>
                            <a:schemeClr val="bg1"/>
                          </a:solidFill>
                        </a:rPr>
                        <a:t>SM</a:t>
                      </a:r>
                      <a:endParaRPr lang="en-GB" sz="1200" b="1" noProof="0" dirty="0">
                        <a:solidFill>
                          <a:schemeClr val="bg1"/>
                        </a:solidFill>
                        <a:latin typeface="+mn-lt"/>
                      </a:endParaRPr>
                    </a:p>
                  </a:txBody>
                  <a:tcPr marL="51435" marR="51435" marT="25718" marB="25718">
                    <a:solidFill>
                      <a:schemeClr val="accent6"/>
                    </a:solidFill>
                  </a:tcPr>
                </a:tc>
                <a:tc>
                  <a:txBody>
                    <a:bodyPr/>
                    <a:lstStyle/>
                    <a:p>
                      <a:pPr algn="ctr"/>
                      <a:r>
                        <a:rPr lang="en-GB" sz="1200" b="1" noProof="0" dirty="0">
                          <a:solidFill>
                            <a:schemeClr val="bg1"/>
                          </a:solidFill>
                        </a:rPr>
                        <a:t>SM</a:t>
                      </a:r>
                      <a:endParaRPr lang="en-GB" sz="1200" b="1" noProof="0" dirty="0">
                        <a:solidFill>
                          <a:schemeClr val="bg1"/>
                        </a:solidFill>
                        <a:latin typeface="+mn-lt"/>
                      </a:endParaRPr>
                    </a:p>
                  </a:txBody>
                  <a:tcPr marL="51435" marR="51435" marT="25718" marB="25718">
                    <a:solidFill>
                      <a:schemeClr val="accent6"/>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extLst>
                  <a:ext uri="{0D108BD9-81ED-4DB2-BD59-A6C34878D82A}">
                    <a16:rowId xmlns:a16="http://schemas.microsoft.com/office/drawing/2014/main" val="10013"/>
                  </a:ext>
                </a:extLst>
              </a:tr>
              <a:tr h="189737">
                <a:tc>
                  <a:txBody>
                    <a:bodyPr/>
                    <a:lstStyle/>
                    <a:p>
                      <a:r>
                        <a:rPr lang="en-GB" sz="1200" noProof="0" dirty="0"/>
                        <a:t>Chronic HepC</a:t>
                      </a:r>
                      <a:r>
                        <a:rPr lang="en-GB" sz="1200" baseline="30000" dirty="0"/>
                        <a:t>†</a:t>
                      </a:r>
                      <a:endParaRPr lang="en-GB" sz="1200" noProof="0" dirty="0">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extLst>
                  <a:ext uri="{0D108BD9-81ED-4DB2-BD59-A6C34878D82A}">
                    <a16:rowId xmlns:a16="http://schemas.microsoft.com/office/drawing/2014/main" val="10014"/>
                  </a:ext>
                </a:extLst>
              </a:tr>
              <a:tr h="143188">
                <a:tc>
                  <a:txBody>
                    <a:bodyPr/>
                    <a:lstStyle/>
                    <a:p>
                      <a:r>
                        <a:rPr lang="en-GB" sz="1200" noProof="0" dirty="0"/>
                        <a:t>HIV</a:t>
                      </a:r>
                      <a:endParaRPr lang="en-GB" sz="1200" noProof="0" dirty="0">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tc>
                  <a:txBody>
                    <a:bodyPr/>
                    <a:lstStyle/>
                    <a:p>
                      <a:pPr marL="0" algn="ctr" defTabSz="457200" rtl="0" eaLnBrk="1" latinLnBrk="0" hangingPunct="1"/>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marL="0" algn="ctr" defTabSz="457200" rtl="0" eaLnBrk="1" latinLnBrk="0" hangingPunct="1"/>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marL="0" algn="ctr" defTabSz="457200" rtl="0" eaLnBrk="1" latinLnBrk="0" hangingPunct="1"/>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marL="0" algn="ctr" defTabSz="457200" rtl="0" eaLnBrk="1" latinLnBrk="0" hangingPunct="1"/>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marL="0" algn="ctr" defTabSz="457200" rtl="0" eaLnBrk="1" latinLnBrk="0" hangingPunct="1"/>
                      <a:r>
                        <a:rPr lang="en-GB" sz="1200" b="1" kern="1200" noProof="0" dirty="0">
                          <a:solidFill>
                            <a:schemeClr val="bg1"/>
                          </a:solidFill>
                        </a:rPr>
                        <a:t>SM</a:t>
                      </a:r>
                      <a:endParaRPr lang="en-GB" sz="1200" b="1" kern="1200" noProof="0" dirty="0">
                        <a:solidFill>
                          <a:schemeClr val="bg1"/>
                        </a:solidFill>
                        <a:latin typeface="+mn-lt"/>
                        <a:ea typeface="+mn-ea"/>
                        <a:cs typeface="+mn-cs"/>
                      </a:endParaRPr>
                    </a:p>
                  </a:txBody>
                  <a:tcPr marL="51435" marR="51435" marT="25718" marB="25718">
                    <a:solidFill>
                      <a:schemeClr val="accent6"/>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solidFill>
                      <a:srgbClr val="CBCBCB"/>
                    </a:solidFill>
                  </a:tcPr>
                </a:tc>
                <a:extLst>
                  <a:ext uri="{0D108BD9-81ED-4DB2-BD59-A6C34878D82A}">
                    <a16:rowId xmlns:a16="http://schemas.microsoft.com/office/drawing/2014/main" val="10015"/>
                  </a:ext>
                </a:extLst>
              </a:tr>
              <a:tr h="0">
                <a:tc>
                  <a:txBody>
                    <a:bodyPr/>
                    <a:lstStyle/>
                    <a:p>
                      <a:r>
                        <a:rPr lang="en-GB" sz="1200" noProof="0" dirty="0"/>
                        <a:t>Malignancy</a:t>
                      </a:r>
                      <a:endParaRPr lang="en-GB" sz="1200" noProof="0" dirty="0">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C</a:t>
                      </a:r>
                      <a:endParaRPr lang="en-GB" sz="1200" b="1" noProof="0" dirty="0">
                        <a:solidFill>
                          <a:schemeClr val="bg1"/>
                        </a:solidFill>
                        <a:latin typeface="+mn-lt"/>
                      </a:endParaRPr>
                    </a:p>
                  </a:txBody>
                  <a:tcPr marL="51435" marR="51435" marT="25718" marB="25718">
                    <a:solidFill>
                      <a:schemeClr val="tx2"/>
                    </a:solidFill>
                  </a:tcPr>
                </a:tc>
                <a:tc>
                  <a:txBody>
                    <a:bodyPr/>
                    <a:lstStyle/>
                    <a:p>
                      <a:pPr algn="ctr"/>
                      <a:r>
                        <a:rPr lang="en-GB" sz="1200" b="1" noProof="0" dirty="0">
                          <a:solidFill>
                            <a:schemeClr val="bg1"/>
                          </a:solidFill>
                        </a:rPr>
                        <a:t>?</a:t>
                      </a:r>
                      <a:endParaRPr lang="en-GB" sz="1200" b="1" noProof="0" dirty="0">
                        <a:solidFill>
                          <a:schemeClr val="bg1"/>
                        </a:solidFill>
                        <a:latin typeface="+mn-lt"/>
                      </a:endParaRPr>
                    </a:p>
                  </a:txBody>
                  <a:tcPr marL="51435" marR="51435" marT="25718" marB="25718">
                    <a:solidFill>
                      <a:schemeClr val="accent2"/>
                    </a:solidFill>
                  </a:tcPr>
                </a:tc>
                <a:tc>
                  <a:txBody>
                    <a:bodyPr/>
                    <a:lstStyle/>
                    <a:p>
                      <a:pPr algn="ctr"/>
                      <a:endParaRPr lang="en-GB" sz="1200" b="1" noProof="0" dirty="0">
                        <a:solidFill>
                          <a:schemeClr val="bg1"/>
                        </a:solidFill>
                        <a:latin typeface="+mn-lt"/>
                      </a:endParaRPr>
                    </a:p>
                  </a:txBody>
                  <a:tcPr marL="51435" marR="51435" marT="25718" marB="25718">
                    <a:solidFill>
                      <a:srgbClr val="E7E7E7"/>
                    </a:solidFill>
                  </a:tcPr>
                </a:tc>
                <a:extLst>
                  <a:ext uri="{0D108BD9-81ED-4DB2-BD59-A6C34878D82A}">
                    <a16:rowId xmlns:a16="http://schemas.microsoft.com/office/drawing/2014/main" val="10016"/>
                  </a:ext>
                </a:extLst>
              </a:tr>
            </a:tbl>
          </a:graphicData>
        </a:graphic>
      </p:graphicFrame>
      <p:graphicFrame>
        <p:nvGraphicFramePr>
          <p:cNvPr id="11" name="Table 10">
            <a:extLst>
              <a:ext uri="{FF2B5EF4-FFF2-40B4-BE49-F238E27FC236}">
                <a16:creationId xmlns:a16="http://schemas.microsoft.com/office/drawing/2014/main" id="{808E69CC-24B6-6447-B867-13E84CAD99AA}"/>
              </a:ext>
            </a:extLst>
          </p:cNvPr>
          <p:cNvGraphicFramePr>
            <a:graphicFrameLocks noGrp="1"/>
          </p:cNvGraphicFramePr>
          <p:nvPr/>
        </p:nvGraphicFramePr>
        <p:xfrm>
          <a:off x="10246490" y="2040636"/>
          <a:ext cx="1456066" cy="2448312"/>
        </p:xfrm>
        <a:graphic>
          <a:graphicData uri="http://schemas.openxmlformats.org/drawingml/2006/table">
            <a:tbl>
              <a:tblPr firstRow="1" bandRow="1">
                <a:tableStyleId>{2D5ABB26-0587-4C30-8999-92F81FD0307C}</a:tableStyleId>
              </a:tblPr>
              <a:tblGrid>
                <a:gridCol w="369188">
                  <a:extLst>
                    <a:ext uri="{9D8B030D-6E8A-4147-A177-3AD203B41FA5}">
                      <a16:colId xmlns:a16="http://schemas.microsoft.com/office/drawing/2014/main" val="20000"/>
                    </a:ext>
                  </a:extLst>
                </a:gridCol>
                <a:gridCol w="1086878">
                  <a:extLst>
                    <a:ext uri="{9D8B030D-6E8A-4147-A177-3AD203B41FA5}">
                      <a16:colId xmlns:a16="http://schemas.microsoft.com/office/drawing/2014/main" val="20001"/>
                    </a:ext>
                  </a:extLst>
                </a:gridCol>
              </a:tblGrid>
              <a:tr h="207208">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rPr>
                        <a:t>C</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Caution</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586">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rPr>
                        <a:t>?</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Data insufficient, concerns raised</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586">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rPr>
                        <a:t>A</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Approved for primary therapy</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7208">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rPr>
                        <a:t>OL</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Off-label use</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8431">
                <a:tc>
                  <a:txBody>
                    <a:bodyPr/>
                    <a:lstStyle/>
                    <a:p>
                      <a:pPr algn="ctr">
                        <a:lnSpc>
                          <a:spcPct val="90000"/>
                        </a:lnSpc>
                      </a:pPr>
                      <a:r>
                        <a:rPr kumimoji="0" lang="en-GB" sz="1200" u="none" strike="noStrike" kern="1200" cap="none" spc="0" normalizeH="0" baseline="0" noProof="0" dirty="0">
                          <a:ln>
                            <a:noFill/>
                          </a:ln>
                          <a:solidFill>
                            <a:schemeClr val="bg1"/>
                          </a:solidFill>
                          <a:effectLst/>
                          <a:uLnTx/>
                          <a:uFillTx/>
                        </a:rPr>
                        <a:t>P</a:t>
                      </a:r>
                      <a:endParaRPr lang="en-GB" sz="3600" noProof="0" dirty="0">
                        <a:solidFill>
                          <a:schemeClr val="bg1"/>
                        </a:solidFill>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Preferred therapy</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586">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rPr>
                        <a:t>SM</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latin typeface="+mn-lt"/>
                          <a:ea typeface="+mn-ea"/>
                          <a:cs typeface="+mn-cs"/>
                        </a:rPr>
                        <a:t>Requires special monitoring</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 Placeholder 8">
            <a:extLst>
              <a:ext uri="{FF2B5EF4-FFF2-40B4-BE49-F238E27FC236}">
                <a16:creationId xmlns:a16="http://schemas.microsoft.com/office/drawing/2014/main" id="{A5182E79-0249-6741-86DB-9B409F07E343}"/>
              </a:ext>
            </a:extLst>
          </p:cNvPr>
          <p:cNvSpPr txBox="1">
            <a:spLocks/>
          </p:cNvSpPr>
          <p:nvPr/>
        </p:nvSpPr>
        <p:spPr bwMode="auto">
          <a:xfrm>
            <a:off x="242958" y="3976496"/>
            <a:ext cx="1917045" cy="21195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5000"/>
              </a:lnSpc>
              <a:spcBef>
                <a:spcPts val="1350"/>
              </a:spcBef>
              <a:spcAft>
                <a:spcPct val="0"/>
              </a:spcAft>
              <a:buClr>
                <a:schemeClr val="tx2"/>
              </a:buClr>
              <a:buFont typeface="Arial"/>
              <a:buNone/>
              <a:defRPr sz="675" b="0" kern="1200">
                <a:solidFill>
                  <a:srgbClr val="000000"/>
                </a:solidFill>
                <a:latin typeface="Arial" pitchFamily="34" charset="0"/>
                <a:ea typeface="+mn-ea"/>
                <a:cs typeface="Arial" pitchFamily="34" charset="0"/>
              </a:defRPr>
            </a:lvl1pPr>
            <a:lvl2pPr marL="324000" indent="-162000" algn="l" rtl="0" eaLnBrk="1" fontAlgn="base" hangingPunct="1">
              <a:lnSpc>
                <a:spcPct val="95000"/>
              </a:lnSpc>
              <a:spcBef>
                <a:spcPts val="600"/>
              </a:spcBef>
              <a:spcAft>
                <a:spcPct val="0"/>
              </a:spcAft>
              <a:buClr>
                <a:schemeClr val="tx2"/>
              </a:buClr>
              <a:buSzPct val="100000"/>
              <a:buFont typeface="Lucida Grande"/>
              <a:buChar char="–"/>
              <a:defRPr sz="1050" kern="1200">
                <a:solidFill>
                  <a:schemeClr val="tx1"/>
                </a:solidFill>
                <a:latin typeface="Arial" pitchFamily="34" charset="0"/>
                <a:ea typeface="+mn-ea"/>
                <a:cs typeface="Arial" pitchFamily="34" charset="0"/>
              </a:defRPr>
            </a:lvl2pPr>
            <a:lvl3pPr marL="486000" indent="-162000" algn="l" rtl="0" eaLnBrk="1" fontAlgn="base" hangingPunct="1">
              <a:lnSpc>
                <a:spcPct val="95000"/>
              </a:lnSpc>
              <a:spcBef>
                <a:spcPts val="600"/>
              </a:spcBef>
              <a:spcAft>
                <a:spcPct val="0"/>
              </a:spcAft>
              <a:buClr>
                <a:schemeClr val="tx2"/>
              </a:buClr>
              <a:buFont typeface="Arial"/>
              <a:buChar char="•"/>
              <a:defRPr sz="1050" kern="1200">
                <a:solidFill>
                  <a:schemeClr val="tx1"/>
                </a:solidFill>
                <a:latin typeface="Arial" pitchFamily="34" charset="0"/>
                <a:ea typeface="+mn-ea"/>
                <a:cs typeface="Arial" pitchFamily="34" charset="0"/>
              </a:defRPr>
            </a:lvl3pPr>
            <a:lvl4pPr marL="648000" indent="-162000" algn="l" rtl="0" eaLnBrk="1" fontAlgn="base" hangingPunct="1">
              <a:lnSpc>
                <a:spcPct val="95000"/>
              </a:lnSpc>
              <a:spcBef>
                <a:spcPts val="600"/>
              </a:spcBef>
              <a:spcAft>
                <a:spcPct val="0"/>
              </a:spcAft>
              <a:buClr>
                <a:schemeClr val="tx2"/>
              </a:buClr>
              <a:buFont typeface="Lucida Grande"/>
              <a:buChar char="–"/>
              <a:defRPr sz="1050" kern="1200" baseline="0">
                <a:solidFill>
                  <a:schemeClr val="tx1"/>
                </a:solidFill>
                <a:latin typeface="Arial" pitchFamily="34" charset="0"/>
                <a:ea typeface="+mn-ea"/>
                <a:cs typeface="Arial" pitchFamily="34" charset="0"/>
              </a:defRPr>
            </a:lvl4pPr>
            <a:lvl5pPr marL="810000" indent="-162000" algn="l" rtl="0" eaLnBrk="1" fontAlgn="base" hangingPunct="1">
              <a:lnSpc>
                <a:spcPct val="95000"/>
              </a:lnSpc>
              <a:spcBef>
                <a:spcPts val="600"/>
              </a:spcBef>
              <a:spcAft>
                <a:spcPct val="0"/>
              </a:spcAft>
              <a:buClr>
                <a:schemeClr val="tx2"/>
              </a:buClr>
              <a:buFont typeface="Arial"/>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350"/>
              </a:spcBef>
              <a:spcAft>
                <a:spcPct val="0"/>
              </a:spcAft>
              <a:buClr>
                <a:srgbClr val="E90649"/>
              </a:buClr>
              <a:buSzTx/>
              <a:buFont typeface="Arial"/>
              <a:buNone/>
              <a:tabLst/>
              <a:defRPr/>
            </a:pPr>
            <a:r>
              <a:rPr kumimoji="0" lang="en-GB" sz="1200" b="0" i="0" u="none" strike="noStrike" kern="1200" cap="none" spc="0" normalizeH="0" baseline="0" noProof="0" dirty="0">
                <a:ln>
                  <a:noFill/>
                </a:ln>
                <a:solidFill>
                  <a:srgbClr val="000000"/>
                </a:solidFill>
                <a:effectLst/>
                <a:uLnTx/>
                <a:uFillTx/>
                <a:latin typeface="+mn-lt"/>
                <a:ea typeface="+mn-ea"/>
              </a:rPr>
              <a:t>*Corticosteroids used as preferred therapy for uveitis are most commonly given as topical and/or intraocular injections in preference to oral steroids. </a:t>
            </a:r>
          </a:p>
          <a:p>
            <a:pPr marL="0" marR="0" lvl="0" indent="0" algn="l" defTabSz="914400" rtl="0" eaLnBrk="1" fontAlgn="base" latinLnBrk="0" hangingPunct="1">
              <a:lnSpc>
                <a:spcPct val="90000"/>
              </a:lnSpc>
              <a:spcBef>
                <a:spcPts val="1350"/>
              </a:spcBef>
              <a:spcAft>
                <a:spcPct val="0"/>
              </a:spcAft>
              <a:buClr>
                <a:srgbClr val="E90649"/>
              </a:buClr>
              <a:buSzTx/>
              <a:buFont typeface="Arial"/>
              <a:buNone/>
              <a:tabLst/>
              <a:defRPr/>
            </a:pPr>
            <a:r>
              <a:rPr kumimoji="0" lang="en-GB" sz="1200" b="0" i="0" u="none" strike="noStrike" kern="1200" cap="none" spc="0" normalizeH="0" baseline="0" noProof="0" dirty="0">
                <a:ln>
                  <a:noFill/>
                </a:ln>
                <a:solidFill>
                  <a:srgbClr val="000000"/>
                </a:solidFill>
                <a:effectLst/>
                <a:uLnTx/>
                <a:uFillTx/>
                <a:latin typeface="+mn-lt"/>
                <a:ea typeface="+mn-ea"/>
              </a:rPr>
              <a:t>†When treating patients with chronic infections that can affect the liver, consider consultation with providers having expertise in the area.</a:t>
            </a:r>
          </a:p>
        </p:txBody>
      </p:sp>
    </p:spTree>
    <p:extLst>
      <p:ext uri="{BB962C8B-B14F-4D97-AF65-F5344CB8AC3E}">
        <p14:creationId xmlns:p14="http://schemas.microsoft.com/office/powerpoint/2010/main" val="157385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9C0B-F403-B24B-B1CC-A6C58EC9BA64}"/>
              </a:ext>
            </a:extLst>
          </p:cNvPr>
          <p:cNvSpPr>
            <a:spLocks noGrp="1"/>
          </p:cNvSpPr>
          <p:nvPr>
            <p:ph type="ctrTitle"/>
          </p:nvPr>
        </p:nvSpPr>
        <p:spPr>
          <a:xfrm>
            <a:off x="1110343" y="3498980"/>
            <a:ext cx="9557657" cy="1931435"/>
          </a:xfrm>
        </p:spPr>
        <p:txBody>
          <a:bodyPr>
            <a:normAutofit/>
          </a:bodyPr>
          <a:lstStyle/>
          <a:p>
            <a:br>
              <a:rPr lang="en-US" dirty="0">
                <a:latin typeface="+mn-lt"/>
              </a:rPr>
            </a:br>
            <a:endParaRPr lang="en-US" dirty="0">
              <a:latin typeface="+mn-lt"/>
            </a:endParaRPr>
          </a:p>
        </p:txBody>
      </p:sp>
      <p:sp>
        <p:nvSpPr>
          <p:cNvPr id="3" name="Title 1">
            <a:extLst>
              <a:ext uri="{FF2B5EF4-FFF2-40B4-BE49-F238E27FC236}">
                <a16:creationId xmlns:a16="http://schemas.microsoft.com/office/drawing/2014/main" id="{C15EA39F-4FBE-4CAD-83D9-4BA23A4D4F6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tx1"/>
                </a:solidFill>
                <a:latin typeface="+mj-lt"/>
                <a:ea typeface="+mj-ea"/>
                <a:cs typeface="+mj-cs"/>
              </a:defRPr>
            </a:lvl1pPr>
          </a:lstStyle>
          <a:p>
            <a:r>
              <a:rPr lang="en-US" sz="4400" dirty="0">
                <a:latin typeface="+mn-lt"/>
              </a:rPr>
              <a:t>Learning Objectives</a:t>
            </a:r>
          </a:p>
        </p:txBody>
      </p:sp>
      <p:sp>
        <p:nvSpPr>
          <p:cNvPr id="6" name="Rectangle 5">
            <a:extLst>
              <a:ext uri="{FF2B5EF4-FFF2-40B4-BE49-F238E27FC236}">
                <a16:creationId xmlns:a16="http://schemas.microsoft.com/office/drawing/2014/main" id="{55B7D10D-1434-46D1-AA32-6BC56B0B927C}"/>
              </a:ext>
            </a:extLst>
          </p:cNvPr>
          <p:cNvSpPr/>
          <p:nvPr/>
        </p:nvSpPr>
        <p:spPr>
          <a:xfrm>
            <a:off x="457200" y="2011692"/>
            <a:ext cx="11122090" cy="4190378"/>
          </a:xfrm>
          <a:prstGeom prst="rect">
            <a:avLst/>
          </a:prstGeom>
        </p:spPr>
        <p:txBody>
          <a:bodyPr wrap="square">
            <a:spAutoFit/>
          </a:bodyPr>
          <a:lstStyle/>
          <a:p>
            <a:pPr marL="342900" marR="0" lvl="0" indent="-342900">
              <a:lnSpc>
                <a:spcPct val="90000"/>
              </a:lnSpc>
              <a:spcBef>
                <a:spcPts val="2400"/>
              </a:spcBef>
              <a:spcAft>
                <a:spcPts val="0"/>
              </a:spcAft>
              <a:buFont typeface="Symbol" panose="05050102010706020507" pitchFamily="18" charset="2"/>
              <a:buChar char=""/>
            </a:pPr>
            <a:r>
              <a:rPr lang="en-US" sz="2300" dirty="0">
                <a:ea typeface="Times New Roman" panose="02020603050405020304" pitchFamily="18" charset="0"/>
              </a:rPr>
              <a:t>Describe the overall management, including diagnostic evaluation and initial treatment, in patients with </a:t>
            </a:r>
            <a:r>
              <a:rPr lang="en-US" sz="2300" dirty="0" err="1">
                <a:ea typeface="Times New Roman" panose="02020603050405020304" pitchFamily="18" charset="0"/>
              </a:rPr>
              <a:t>PsA</a:t>
            </a:r>
            <a:r>
              <a:rPr lang="en-US" sz="2300" dirty="0">
                <a:ea typeface="Times New Roman" panose="02020603050405020304" pitchFamily="18" charset="0"/>
              </a:rPr>
              <a:t> or RA.</a:t>
            </a:r>
          </a:p>
          <a:p>
            <a:pPr marL="342900" marR="0" lvl="0" indent="-342900">
              <a:lnSpc>
                <a:spcPct val="90000"/>
              </a:lnSpc>
              <a:spcBef>
                <a:spcPts val="2400"/>
              </a:spcBef>
              <a:spcAft>
                <a:spcPts val="0"/>
              </a:spcAft>
              <a:buFont typeface="Symbol" panose="05050102010706020507" pitchFamily="18" charset="2"/>
              <a:buChar char=""/>
            </a:pPr>
            <a:r>
              <a:rPr lang="en-US" sz="2300" dirty="0">
                <a:ea typeface="Times New Roman" panose="02020603050405020304" pitchFamily="18" charset="0"/>
              </a:rPr>
              <a:t>Collaborate with the patient using a shared decision-making approach to better understand patient concerns and inform treatment goals and plan.</a:t>
            </a:r>
          </a:p>
          <a:p>
            <a:pPr marL="342900" marR="0" lvl="0" indent="-342900">
              <a:lnSpc>
                <a:spcPct val="90000"/>
              </a:lnSpc>
              <a:spcBef>
                <a:spcPts val="2400"/>
              </a:spcBef>
              <a:spcAft>
                <a:spcPts val="0"/>
              </a:spcAft>
              <a:buFont typeface="Symbol" panose="05050102010706020507" pitchFamily="18" charset="2"/>
              <a:buChar char=""/>
            </a:pPr>
            <a:r>
              <a:rPr lang="en-US" sz="2300" dirty="0">
                <a:ea typeface="Times New Roman" panose="02020603050405020304" pitchFamily="18" charset="0"/>
              </a:rPr>
              <a:t>Perform a diagnostic evaluation, including differential diagnosis and assessment of comorbidities, for patients with possible </a:t>
            </a:r>
            <a:r>
              <a:rPr lang="en-US" sz="2300" dirty="0" err="1">
                <a:ea typeface="Times New Roman" panose="02020603050405020304" pitchFamily="18" charset="0"/>
              </a:rPr>
              <a:t>PsA</a:t>
            </a:r>
            <a:r>
              <a:rPr lang="en-US" sz="2300" dirty="0">
                <a:ea typeface="Times New Roman" panose="02020603050405020304" pitchFamily="18" charset="0"/>
              </a:rPr>
              <a:t> or RA.</a:t>
            </a:r>
          </a:p>
          <a:p>
            <a:pPr marL="342900" marR="0" lvl="0" indent="-342900">
              <a:lnSpc>
                <a:spcPct val="90000"/>
              </a:lnSpc>
              <a:spcBef>
                <a:spcPts val="2400"/>
              </a:spcBef>
              <a:spcAft>
                <a:spcPts val="0"/>
              </a:spcAft>
              <a:buFont typeface="Symbol" panose="05050102010706020507" pitchFamily="18" charset="2"/>
              <a:buChar char=""/>
            </a:pPr>
            <a:r>
              <a:rPr lang="en-US" sz="2300" dirty="0">
                <a:ea typeface="Times New Roman" panose="02020603050405020304" pitchFamily="18" charset="0"/>
              </a:rPr>
              <a:t>Individualize evidence-based treatment for treatment-naïve patients with </a:t>
            </a:r>
            <a:r>
              <a:rPr lang="en-US" sz="2300" dirty="0" err="1">
                <a:ea typeface="Times New Roman" panose="02020603050405020304" pitchFamily="18" charset="0"/>
              </a:rPr>
              <a:t>PsA</a:t>
            </a:r>
            <a:r>
              <a:rPr lang="en-US" sz="2300" dirty="0">
                <a:ea typeface="Times New Roman" panose="02020603050405020304" pitchFamily="18" charset="0"/>
              </a:rPr>
              <a:t> or RA consistent with current guideline recommendations.</a:t>
            </a:r>
          </a:p>
          <a:p>
            <a:pPr marL="342900" marR="0" lvl="0" indent="-342900">
              <a:lnSpc>
                <a:spcPct val="90000"/>
              </a:lnSpc>
              <a:spcBef>
                <a:spcPts val="2400"/>
              </a:spcBef>
              <a:spcAft>
                <a:spcPts val="0"/>
              </a:spcAft>
              <a:buFont typeface="Symbol" panose="05050102010706020507" pitchFamily="18" charset="2"/>
              <a:buChar char=""/>
            </a:pPr>
            <a:r>
              <a:rPr lang="en-US" sz="2300" dirty="0">
                <a:ea typeface="Times New Roman" panose="02020603050405020304" pitchFamily="18" charset="0"/>
              </a:rPr>
              <a:t>Consider a holistic management approach in patients with </a:t>
            </a:r>
            <a:r>
              <a:rPr lang="en-US" sz="2300" dirty="0" err="1">
                <a:ea typeface="Times New Roman" panose="02020603050405020304" pitchFamily="18" charset="0"/>
              </a:rPr>
              <a:t>PsA</a:t>
            </a:r>
            <a:r>
              <a:rPr lang="en-US" sz="2300" dirty="0">
                <a:ea typeface="Times New Roman" panose="02020603050405020304" pitchFamily="18" charset="0"/>
              </a:rPr>
              <a:t> or RA.</a:t>
            </a:r>
          </a:p>
        </p:txBody>
      </p:sp>
    </p:spTree>
    <p:extLst>
      <p:ext uri="{BB962C8B-B14F-4D97-AF65-F5344CB8AC3E}">
        <p14:creationId xmlns:p14="http://schemas.microsoft.com/office/powerpoint/2010/main" val="3448893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233379"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Predominant Peripheral PsA</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EULAR 2015 vs GRAPPA 2015 Recommendations</a:t>
            </a:r>
          </a:p>
        </p:txBody>
      </p:sp>
      <p:sp>
        <p:nvSpPr>
          <p:cNvPr id="7" name="TextBox 6">
            <a:extLst>
              <a:ext uri="{FF2B5EF4-FFF2-40B4-BE49-F238E27FC236}">
                <a16:creationId xmlns:a16="http://schemas.microsoft.com/office/drawing/2014/main" id="{9DF9CB7C-170C-DC4C-8D4D-227DC38331C0}"/>
              </a:ext>
            </a:extLst>
          </p:cNvPr>
          <p:cNvSpPr txBox="1"/>
          <p:nvPr/>
        </p:nvSpPr>
        <p:spPr>
          <a:xfrm>
            <a:off x="52165" y="6562990"/>
            <a:ext cx="3405507"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a:t>
            </a:r>
            <a:r>
              <a:rPr lang="da-DK" sz="1200" i="1" dirty="0">
                <a:solidFill>
                  <a:prstClr val="black"/>
                </a:solidFill>
              </a:rPr>
              <a:t>Nat Rev Rheumatol</a:t>
            </a:r>
            <a:r>
              <a:rPr lang="da-DK" sz="1200" dirty="0">
                <a:solidFill>
                  <a:prstClr val="black"/>
                </a:solidFill>
              </a:rPr>
              <a:t>. 2016;12:743-750</a:t>
            </a:r>
            <a:r>
              <a:rPr lang="da-DK" sz="1200" dirty="0">
                <a:solidFill>
                  <a:prstClr val="black"/>
                </a:solidFill>
                <a:latin typeface="Calibri"/>
              </a:rPr>
              <a:t>.</a:t>
            </a:r>
          </a:p>
        </p:txBody>
      </p:sp>
      <p:sp>
        <p:nvSpPr>
          <p:cNvPr id="10" name="Rectangle 9">
            <a:extLst>
              <a:ext uri="{FF2B5EF4-FFF2-40B4-BE49-F238E27FC236}">
                <a16:creationId xmlns:a16="http://schemas.microsoft.com/office/drawing/2014/main" id="{C4CD21A1-5F34-1F48-BA71-CDB24DB662B6}"/>
              </a:ext>
            </a:extLst>
          </p:cNvPr>
          <p:cNvSpPr/>
          <p:nvPr/>
        </p:nvSpPr>
        <p:spPr>
          <a:xfrm>
            <a:off x="2686213" y="3760719"/>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CA74D2-C1DC-9945-9B78-B21C4D456DBC}"/>
              </a:ext>
            </a:extLst>
          </p:cNvPr>
          <p:cNvGrpSpPr/>
          <p:nvPr/>
        </p:nvGrpSpPr>
        <p:grpSpPr>
          <a:xfrm>
            <a:off x="2080579" y="1639013"/>
            <a:ext cx="4082659" cy="2620420"/>
            <a:chOff x="2679243" y="1946497"/>
            <a:chExt cx="3473906" cy="1935750"/>
          </a:xfrm>
        </p:grpSpPr>
        <p:grpSp>
          <p:nvGrpSpPr>
            <p:cNvPr id="2" name="Group 1">
              <a:extLst>
                <a:ext uri="{FF2B5EF4-FFF2-40B4-BE49-F238E27FC236}">
                  <a16:creationId xmlns:a16="http://schemas.microsoft.com/office/drawing/2014/main" id="{167A27D6-D8B2-5749-B888-1B7F4B852860}"/>
                </a:ext>
              </a:extLst>
            </p:cNvPr>
            <p:cNvGrpSpPr/>
            <p:nvPr/>
          </p:nvGrpSpPr>
          <p:grpSpPr>
            <a:xfrm>
              <a:off x="2684889" y="1946497"/>
              <a:ext cx="3468260" cy="1511429"/>
              <a:chOff x="2684889" y="1946497"/>
              <a:chExt cx="3468260" cy="1511429"/>
            </a:xfrm>
          </p:grpSpPr>
          <p:sp>
            <p:nvSpPr>
              <p:cNvPr id="6" name="Rectangle 5">
                <a:extLst>
                  <a:ext uri="{FF2B5EF4-FFF2-40B4-BE49-F238E27FC236}">
                    <a16:creationId xmlns:a16="http://schemas.microsoft.com/office/drawing/2014/main" id="{450404F1-06E6-A742-8BE8-EE0F1D8317ED}"/>
                  </a:ext>
                </a:extLst>
              </p:cNvPr>
              <p:cNvSpPr/>
              <p:nvPr/>
            </p:nvSpPr>
            <p:spPr>
              <a:xfrm>
                <a:off x="2684889" y="1946497"/>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1FCB6C-29F9-FD41-818A-150DB1DEAFD5}"/>
                  </a:ext>
                </a:extLst>
              </p:cNvPr>
              <p:cNvPicPr>
                <a:picLocks noChangeAspect="1"/>
              </p:cNvPicPr>
              <p:nvPr/>
            </p:nvPicPr>
            <p:blipFill>
              <a:blip r:embed="rId2"/>
              <a:stretch>
                <a:fillRect/>
              </a:stretch>
            </p:blipFill>
            <p:spPr>
              <a:xfrm>
                <a:off x="6038849" y="3356326"/>
                <a:ext cx="114300" cy="101600"/>
              </a:xfrm>
              <a:prstGeom prst="rect">
                <a:avLst/>
              </a:prstGeom>
            </p:spPr>
          </p:pic>
        </p:grpSp>
        <p:sp>
          <p:nvSpPr>
            <p:cNvPr id="12" name="Rectangle 11">
              <a:extLst>
                <a:ext uri="{FF2B5EF4-FFF2-40B4-BE49-F238E27FC236}">
                  <a16:creationId xmlns:a16="http://schemas.microsoft.com/office/drawing/2014/main" id="{7AACE07C-4BE5-CB4B-A0AD-95362797B96C}"/>
                </a:ext>
              </a:extLst>
            </p:cNvPr>
            <p:cNvSpPr/>
            <p:nvPr/>
          </p:nvSpPr>
          <p:spPr>
            <a:xfrm>
              <a:off x="2679243" y="3747074"/>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Simplified EULAR and GRAPPA treatment algorithms for predominant peripheral psoriatic arthritis. The order of drug use proposed for patients with psoriatic arthritis (PsA) and predominant peripheral joint involvement, with a step-up approached (indicated by staggered boxes) in case of inefficacy or toxicity.">
            <a:extLst>
              <a:ext uri="{FF2B5EF4-FFF2-40B4-BE49-F238E27FC236}">
                <a16:creationId xmlns:a16="http://schemas.microsoft.com/office/drawing/2014/main" id="{2DCF3C7D-2CB9-429E-8320-6DBB6BFB40AE}"/>
              </a:ext>
            </a:extLst>
          </p:cNvPr>
          <p:cNvPicPr>
            <a:picLocks noChangeAspect="1"/>
          </p:cNvPicPr>
          <p:nvPr/>
        </p:nvPicPr>
        <p:blipFill>
          <a:blip r:embed="rId3"/>
          <a:stretch>
            <a:fillRect/>
          </a:stretch>
        </p:blipFill>
        <p:spPr>
          <a:xfrm>
            <a:off x="261623" y="1216327"/>
            <a:ext cx="11668755" cy="2749534"/>
          </a:xfrm>
          <a:prstGeom prst="rect">
            <a:avLst/>
          </a:prstGeom>
        </p:spPr>
      </p:pic>
      <p:pic>
        <p:nvPicPr>
          <p:cNvPr id="16" name="Picture 15" descr="Simplified EULAR and GRAPPA treatment algorithms for predominant peripheral psoriatic arthritis. The order of drug use proposed for patients with psoriatic arthritis (PsA) and predominant peripheral joint involvement, with a step-up approached (indicated by staggered boxes) in case of inefficacy or toxicity.">
            <a:extLst>
              <a:ext uri="{FF2B5EF4-FFF2-40B4-BE49-F238E27FC236}">
                <a16:creationId xmlns:a16="http://schemas.microsoft.com/office/drawing/2014/main" id="{6435EB45-7E87-4956-AD50-0BED6DF17491}"/>
              </a:ext>
            </a:extLst>
          </p:cNvPr>
          <p:cNvPicPr>
            <a:picLocks noChangeAspect="1"/>
          </p:cNvPicPr>
          <p:nvPr/>
        </p:nvPicPr>
        <p:blipFill>
          <a:blip r:embed="rId4"/>
          <a:srcRect/>
          <a:stretch/>
        </p:blipFill>
        <p:spPr>
          <a:xfrm>
            <a:off x="261623" y="3924834"/>
            <a:ext cx="11668755" cy="2225233"/>
          </a:xfrm>
          <a:prstGeom prst="rect">
            <a:avLst/>
          </a:prstGeom>
        </p:spPr>
      </p:pic>
      <p:sp>
        <p:nvSpPr>
          <p:cNvPr id="13" name="Text Placeholder 4">
            <a:extLst>
              <a:ext uri="{FF2B5EF4-FFF2-40B4-BE49-F238E27FC236}">
                <a16:creationId xmlns:a16="http://schemas.microsoft.com/office/drawing/2014/main" id="{92B624EA-5E0A-4E4F-A7C0-7E999D62891E}"/>
              </a:ext>
            </a:extLst>
          </p:cNvPr>
          <p:cNvSpPr txBox="1">
            <a:spLocks/>
          </p:cNvSpPr>
          <p:nvPr/>
        </p:nvSpPr>
        <p:spPr>
          <a:xfrm>
            <a:off x="39756" y="6066361"/>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defRPr/>
            </a:pPr>
            <a:r>
              <a:rPr lang="en-GB" sz="1100" dirty="0">
                <a:solidFill>
                  <a:sysClr val="windowText" lastClr="000000"/>
                </a:solidFill>
              </a:rPr>
              <a:t>*Conditional recommendation in the </a:t>
            </a:r>
            <a:r>
              <a:rPr lang="en-US" sz="1100" dirty="0"/>
              <a:t>guidelines for drugs without current regulatory approval or where recommendations are based on abstract data only</a:t>
            </a:r>
            <a:r>
              <a:rPr lang="en-GB" sz="1100" dirty="0">
                <a:solidFill>
                  <a:sysClr val="windowText" lastClr="000000"/>
                </a:solidFill>
              </a:rPr>
              <a:t>.</a:t>
            </a:r>
            <a:endParaRPr kumimoji="0" lang="en-GB" sz="11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925281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EULAR Recommendations</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Update</a:t>
            </a:r>
          </a:p>
        </p:txBody>
      </p:sp>
      <p:sp>
        <p:nvSpPr>
          <p:cNvPr id="7" name="TextBox 6">
            <a:extLst>
              <a:ext uri="{FF2B5EF4-FFF2-40B4-BE49-F238E27FC236}">
                <a16:creationId xmlns:a16="http://schemas.microsoft.com/office/drawing/2014/main" id="{9DF9CB7C-170C-DC4C-8D4D-227DC38331C0}"/>
              </a:ext>
            </a:extLst>
          </p:cNvPr>
          <p:cNvSpPr txBox="1"/>
          <p:nvPr/>
        </p:nvSpPr>
        <p:spPr>
          <a:xfrm>
            <a:off x="52165" y="6562990"/>
            <a:ext cx="2345665"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EULAR 2019, Madrid</a:t>
            </a:r>
            <a:r>
              <a:rPr lang="da-DK" sz="1200" dirty="0">
                <a:solidFill>
                  <a:prstClr val="black"/>
                </a:solidFill>
                <a:latin typeface="Calibri"/>
              </a:rPr>
              <a:t>.</a:t>
            </a:r>
          </a:p>
        </p:txBody>
      </p:sp>
      <p:grpSp>
        <p:nvGrpSpPr>
          <p:cNvPr id="2" name="Group 1">
            <a:extLst>
              <a:ext uri="{FF2B5EF4-FFF2-40B4-BE49-F238E27FC236}">
                <a16:creationId xmlns:a16="http://schemas.microsoft.com/office/drawing/2014/main" id="{E79FB65B-9C31-4747-AFC2-FDDC87984DFD}"/>
              </a:ext>
            </a:extLst>
          </p:cNvPr>
          <p:cNvGrpSpPr/>
          <p:nvPr/>
        </p:nvGrpSpPr>
        <p:grpSpPr>
          <a:xfrm>
            <a:off x="1975556" y="1663638"/>
            <a:ext cx="8161866" cy="4153818"/>
            <a:chOff x="2696306" y="2315234"/>
            <a:chExt cx="6736200" cy="3068616"/>
          </a:xfrm>
        </p:grpSpPr>
        <p:sp>
          <p:nvSpPr>
            <p:cNvPr id="9" name="TextBox 8">
              <a:extLst>
                <a:ext uri="{FF2B5EF4-FFF2-40B4-BE49-F238E27FC236}">
                  <a16:creationId xmlns:a16="http://schemas.microsoft.com/office/drawing/2014/main" id="{72B769F6-AEF8-524D-AF8C-0FDF972CE10C}"/>
                </a:ext>
              </a:extLst>
            </p:cNvPr>
            <p:cNvSpPr txBox="1"/>
            <p:nvPr/>
          </p:nvSpPr>
          <p:spPr>
            <a:xfrm>
              <a:off x="3522348" y="4615354"/>
              <a:ext cx="5127527" cy="227369"/>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defTabSz="685800"/>
              <a:r>
                <a:rPr lang="en-GB" sz="1400" b="1" dirty="0">
                  <a:solidFill>
                    <a:schemeClr val="tx1"/>
                  </a:solidFill>
                  <a:latin typeface="Calibri" panose="020F0502020204030204" pitchFamily="34" charset="0"/>
                </a:rPr>
                <a:t>Switch to alternative biologic (TNFi, IL17, IL12/23, abatacept) or JAKi </a:t>
              </a:r>
            </a:p>
          </p:txBody>
        </p:sp>
        <p:cxnSp>
          <p:nvCxnSpPr>
            <p:cNvPr id="10" name="Elbow Connector 9">
              <a:extLst>
                <a:ext uri="{FF2B5EF4-FFF2-40B4-BE49-F238E27FC236}">
                  <a16:creationId xmlns:a16="http://schemas.microsoft.com/office/drawing/2014/main" id="{1EE5E5D7-5414-AC41-8F75-E0DB2EFF7011}"/>
                </a:ext>
              </a:extLst>
            </p:cNvPr>
            <p:cNvCxnSpPr>
              <a:cxnSpLocks/>
              <a:stCxn id="13" idx="2"/>
              <a:endCxn id="9" idx="0"/>
            </p:cNvCxnSpPr>
            <p:nvPr/>
          </p:nvCxnSpPr>
          <p:spPr>
            <a:xfrm rot="5400000">
              <a:off x="6303161" y="3998032"/>
              <a:ext cx="400274" cy="834371"/>
            </a:xfrm>
            <a:prstGeom prst="bentConnector3">
              <a:avLst>
                <a:gd name="adj1" fmla="val 50000"/>
              </a:avLst>
            </a:prstGeom>
            <a:ln w="28575">
              <a:solidFill>
                <a:schemeClr val="tx1">
                  <a:lumMod val="95000"/>
                  <a:lumOff val="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Elbow Connector 17">
              <a:extLst>
                <a:ext uri="{FF2B5EF4-FFF2-40B4-BE49-F238E27FC236}">
                  <a16:creationId xmlns:a16="http://schemas.microsoft.com/office/drawing/2014/main" id="{F36DBB4D-4825-3F4E-AB3F-A8D7FF1F8229}"/>
                </a:ext>
              </a:extLst>
            </p:cNvPr>
            <p:cNvCxnSpPr>
              <a:cxnSpLocks/>
              <a:stCxn id="15" idx="2"/>
            </p:cNvCxnSpPr>
            <p:nvPr/>
          </p:nvCxnSpPr>
          <p:spPr>
            <a:xfrm rot="5400000">
              <a:off x="7675736" y="3459828"/>
              <a:ext cx="201644" cy="1712148"/>
            </a:xfrm>
            <a:prstGeom prst="bentConnector2">
              <a:avLst/>
            </a:prstGeom>
            <a:ln w="28575">
              <a:solidFill>
                <a:schemeClr val="tx1">
                  <a:lumMod val="95000"/>
                  <a:lumOff val="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DC7277F-7856-574E-826F-6FB61CD8CDD7}"/>
                </a:ext>
              </a:extLst>
            </p:cNvPr>
            <p:cNvSpPr txBox="1">
              <a:spLocks/>
            </p:cNvSpPr>
            <p:nvPr/>
          </p:nvSpPr>
          <p:spPr>
            <a:xfrm>
              <a:off x="2696306" y="2315234"/>
              <a:ext cx="1599750" cy="1893766"/>
            </a:xfrm>
            <a:prstGeom prst="roundRect">
              <a:avLst>
                <a:gd name="adj" fmla="val 7194"/>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1"/>
            </a:fillRef>
            <a:effectRef idx="1">
              <a:schemeClr val="accent1"/>
            </a:effectRef>
            <a:fontRef idx="minor">
              <a:schemeClr val="lt1"/>
            </a:fontRef>
          </p:style>
          <p:txBody>
            <a:bodyPr lIns="27000" tIns="81000" rIns="0"/>
            <a:lstStyle>
              <a:lvl1pPr marL="257175" indent="-257175" algn="l" defTabSz="685800" rtl="0" eaLnBrk="1" latinLnBrk="0" hangingPunct="1">
                <a:spcBef>
                  <a:spcPts val="600"/>
                </a:spcBef>
                <a:buClr>
                  <a:srgbClr val="C00000"/>
                </a:buClr>
                <a:buFont typeface="Arial" pitchFamily="34" charset="0"/>
                <a:buChar char="•"/>
                <a:defRPr sz="2400" kern="1200">
                  <a:solidFill>
                    <a:schemeClr val="lt1"/>
                  </a:solidFill>
                  <a:latin typeface="+mn-lt"/>
                  <a:ea typeface="+mn-ea"/>
                  <a:cs typeface="+mn-cs"/>
                </a:defRPr>
              </a:lvl1pPr>
              <a:lvl2pPr marL="557213" indent="-214313" algn="l" defTabSz="685800" rtl="0" eaLnBrk="1" latinLnBrk="0" hangingPunct="1">
                <a:spcBef>
                  <a:spcPts val="600"/>
                </a:spcBef>
                <a:buClr>
                  <a:srgbClr val="C00000"/>
                </a:buClr>
                <a:buFont typeface="Arial" pitchFamily="34" charset="0"/>
                <a:buChar char="–"/>
                <a:defRPr sz="2000" kern="1200">
                  <a:solidFill>
                    <a:schemeClr val="lt1"/>
                  </a:solidFill>
                  <a:latin typeface="+mn-lt"/>
                  <a:ea typeface="+mn-ea"/>
                  <a:cs typeface="+mn-cs"/>
                </a:defRPr>
              </a:lvl2pPr>
              <a:lvl3pPr marL="857250" indent="-171450" algn="l" defTabSz="685800" rtl="0" eaLnBrk="1" latinLnBrk="0" hangingPunct="1">
                <a:spcBef>
                  <a:spcPts val="600"/>
                </a:spcBef>
                <a:buClr>
                  <a:srgbClr val="C00000"/>
                </a:buClr>
                <a:buFont typeface="Arial" pitchFamily="34" charset="0"/>
                <a:buChar char="•"/>
                <a:defRPr sz="1800" kern="1200">
                  <a:solidFill>
                    <a:schemeClr val="lt1"/>
                  </a:solidFill>
                  <a:latin typeface="+mn-lt"/>
                  <a:ea typeface="+mn-ea"/>
                  <a:cs typeface="+mn-cs"/>
                </a:defRPr>
              </a:lvl3pPr>
              <a:lvl4pPr marL="1200150" indent="-171450" algn="l" defTabSz="685800" rtl="0" eaLnBrk="1" latinLnBrk="0" hangingPunct="1">
                <a:spcBef>
                  <a:spcPts val="600"/>
                </a:spcBef>
                <a:buClr>
                  <a:srgbClr val="C00000"/>
                </a:buClr>
                <a:buFont typeface="Arial" pitchFamily="34" charset="0"/>
                <a:buChar char="–"/>
                <a:defRPr sz="1600" kern="1200">
                  <a:solidFill>
                    <a:schemeClr val="lt1"/>
                  </a:solidFill>
                  <a:latin typeface="+mn-lt"/>
                  <a:ea typeface="+mn-ea"/>
                  <a:cs typeface="+mn-cs"/>
                </a:defRPr>
              </a:lvl4pPr>
              <a:lvl5pPr marL="1543050" indent="-171450" algn="l" defTabSz="685800" rtl="0" eaLnBrk="1" latinLnBrk="0" hangingPunct="1">
                <a:spcBef>
                  <a:spcPts val="600"/>
                </a:spcBef>
                <a:buClr>
                  <a:srgbClr val="C00000"/>
                </a:buClr>
                <a:buFont typeface="Arial" pitchFamily="34" charset="0"/>
                <a:buChar char="»"/>
                <a:defRPr sz="1600" kern="1200">
                  <a:solidFill>
                    <a:schemeClr val="l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defTabSz="514350">
                <a:lnSpc>
                  <a:spcPct val="90000"/>
                </a:lnSpc>
                <a:spcBef>
                  <a:spcPts val="1200"/>
                </a:spcBef>
                <a:buNone/>
              </a:pPr>
              <a:r>
                <a:rPr lang="en-GB" sz="1800" b="1" dirty="0">
                  <a:solidFill>
                    <a:prstClr val="black"/>
                  </a:solidFill>
                </a:rPr>
                <a:t>Polyarthritis</a:t>
              </a:r>
            </a:p>
            <a:p>
              <a:pPr marL="135731" indent="-135731" defTabSz="514350">
                <a:lnSpc>
                  <a:spcPct val="90000"/>
                </a:lnSpc>
                <a:spcBef>
                  <a:spcPts val="1200"/>
                </a:spcBef>
                <a:buClrTx/>
              </a:pPr>
              <a:r>
                <a:rPr lang="en-GB" sz="1400" dirty="0">
                  <a:solidFill>
                    <a:prstClr val="black"/>
                  </a:solidFill>
                </a:rPr>
                <a:t>Rapid use of csDMARD (MTX if psoriasis)</a:t>
              </a:r>
            </a:p>
            <a:p>
              <a:pPr marL="135731" indent="-135731" defTabSz="514350">
                <a:lnSpc>
                  <a:spcPct val="90000"/>
                </a:lnSpc>
                <a:spcBef>
                  <a:spcPts val="1200"/>
                </a:spcBef>
                <a:buClrTx/>
              </a:pPr>
              <a:r>
                <a:rPr lang="en-GB" sz="1400" dirty="0">
                  <a:solidFill>
                    <a:prstClr val="black"/>
                  </a:solidFill>
                </a:rPr>
                <a:t>Biologics if 1 csDMARD failure (TNFi, IL17, </a:t>
              </a:r>
              <a:br>
                <a:rPr lang="en-GB" sz="1400" dirty="0">
                  <a:solidFill>
                    <a:prstClr val="black"/>
                  </a:solidFill>
                </a:rPr>
              </a:br>
              <a:r>
                <a:rPr lang="en-GB" sz="1400" dirty="0">
                  <a:solidFill>
                    <a:prstClr val="black"/>
                  </a:solidFill>
                </a:rPr>
                <a:t>IL12/23)</a:t>
              </a:r>
            </a:p>
            <a:p>
              <a:pPr marL="135731" indent="-135731" defTabSz="514350">
                <a:lnSpc>
                  <a:spcPct val="90000"/>
                </a:lnSpc>
                <a:spcBef>
                  <a:spcPts val="1200"/>
                </a:spcBef>
                <a:buClrTx/>
              </a:pPr>
              <a:r>
                <a:rPr lang="en-GB" sz="1400" dirty="0">
                  <a:solidFill>
                    <a:prstClr val="black"/>
                  </a:solidFill>
                </a:rPr>
                <a:t>Prefer IL17, IL12/23 if severe psoriasis</a:t>
              </a:r>
            </a:p>
          </p:txBody>
        </p:sp>
        <p:sp>
          <p:nvSpPr>
            <p:cNvPr id="13" name="Content Placeholder 2">
              <a:extLst>
                <a:ext uri="{FF2B5EF4-FFF2-40B4-BE49-F238E27FC236}">
                  <a16:creationId xmlns:a16="http://schemas.microsoft.com/office/drawing/2014/main" id="{E6FF0C3A-A381-7240-B561-10853F3E8DBE}"/>
                </a:ext>
              </a:extLst>
            </p:cNvPr>
            <p:cNvSpPr txBox="1">
              <a:spLocks/>
            </p:cNvSpPr>
            <p:nvPr/>
          </p:nvSpPr>
          <p:spPr>
            <a:xfrm>
              <a:off x="6120607" y="2321314"/>
              <a:ext cx="1599750" cy="1893766"/>
            </a:xfrm>
            <a:prstGeom prst="roundRect">
              <a:avLst>
                <a:gd name="adj" fmla="val 7330"/>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3"/>
            </a:fillRef>
            <a:effectRef idx="1">
              <a:schemeClr val="accent3"/>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Enthesitis</a:t>
              </a:r>
            </a:p>
            <a:p>
              <a:pPr marL="135731" indent="-135731" defTabSz="514350">
                <a:lnSpc>
                  <a:spcPct val="90000"/>
                </a:lnSpc>
                <a:spcBef>
                  <a:spcPts val="1800"/>
                </a:spcBef>
                <a:buClrTx/>
              </a:pPr>
              <a:r>
                <a:rPr lang="en-GB" sz="1400" dirty="0">
                  <a:solidFill>
                    <a:prstClr val="black"/>
                  </a:solidFill>
                  <a:latin typeface="+mn-lt"/>
                </a:rPr>
                <a:t>No evidence for csDMARDs</a:t>
              </a:r>
            </a:p>
            <a:p>
              <a:pPr marL="135731" indent="-135731" defTabSz="514350">
                <a:lnSpc>
                  <a:spcPct val="90000"/>
                </a:lnSpc>
                <a:spcBef>
                  <a:spcPts val="1800"/>
                </a:spcBef>
                <a:buClrTx/>
              </a:pPr>
              <a:r>
                <a:rPr lang="en-GB" sz="1400" dirty="0">
                  <a:solidFill>
                    <a:prstClr val="black"/>
                  </a:solidFill>
                  <a:latin typeface="+mn-lt"/>
                </a:rPr>
                <a:t>First-line biologics</a:t>
              </a:r>
            </a:p>
          </p:txBody>
        </p:sp>
        <p:sp>
          <p:nvSpPr>
            <p:cNvPr id="14" name="Content Placeholder 2">
              <a:extLst>
                <a:ext uri="{FF2B5EF4-FFF2-40B4-BE49-F238E27FC236}">
                  <a16:creationId xmlns:a16="http://schemas.microsoft.com/office/drawing/2014/main" id="{204003B7-AE0B-8F42-9459-419637783B23}"/>
                </a:ext>
              </a:extLst>
            </p:cNvPr>
            <p:cNvSpPr txBox="1">
              <a:spLocks/>
            </p:cNvSpPr>
            <p:nvPr/>
          </p:nvSpPr>
          <p:spPr>
            <a:xfrm>
              <a:off x="4408456" y="2321314"/>
              <a:ext cx="1599750" cy="1893766"/>
            </a:xfrm>
            <a:prstGeom prst="roundRect">
              <a:avLst>
                <a:gd name="adj" fmla="val 7558"/>
              </a:avLst>
            </a:prstGeom>
            <a:solidFill>
              <a:srgbClr val="B2DE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2"/>
            </a:fillRef>
            <a:effectRef idx="1">
              <a:schemeClr val="accent2"/>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Oligoarthritis</a:t>
              </a:r>
            </a:p>
            <a:p>
              <a:pPr marL="135731" indent="-135731" defTabSz="514350">
                <a:lnSpc>
                  <a:spcPct val="90000"/>
                </a:lnSpc>
                <a:spcBef>
                  <a:spcPts val="1800"/>
                </a:spcBef>
                <a:buClrTx/>
              </a:pPr>
              <a:r>
                <a:rPr lang="en-GB" sz="1400" dirty="0">
                  <a:solidFill>
                    <a:prstClr val="black"/>
                  </a:solidFill>
                  <a:latin typeface="+mn-lt"/>
                </a:rPr>
                <a:t>Consider DMARD if poor prognostic factors (erosions, </a:t>
              </a:r>
              <a:r>
                <a:rPr lang="en-GB" sz="1400" dirty="0">
                  <a:solidFill>
                    <a:prstClr val="black"/>
                  </a:solidFill>
                  <a:latin typeface="+mn-lt"/>
                  <a:sym typeface="Wingdings" panose="05000000000000000000" pitchFamily="2" charset="2"/>
                </a:rPr>
                <a:t> </a:t>
              </a:r>
              <a:r>
                <a:rPr lang="en-GB" sz="1400" dirty="0">
                  <a:solidFill>
                    <a:prstClr val="black"/>
                  </a:solidFill>
                  <a:latin typeface="+mn-lt"/>
                </a:rPr>
                <a:t>CRP, steroid, nails)</a:t>
              </a:r>
            </a:p>
            <a:p>
              <a:pPr marL="135731" indent="-135731" defTabSz="514350">
                <a:lnSpc>
                  <a:spcPct val="90000"/>
                </a:lnSpc>
                <a:spcBef>
                  <a:spcPts val="1800"/>
                </a:spcBef>
                <a:buClrTx/>
              </a:pPr>
              <a:r>
                <a:rPr lang="en-GB" sz="1400" dirty="0">
                  <a:solidFill>
                    <a:prstClr val="black"/>
                  </a:solidFill>
                  <a:latin typeface="+mn-lt"/>
                </a:rPr>
                <a:t>Biologics if 1 csDMARD failure (TNFi, IL17, </a:t>
              </a:r>
              <a:br>
                <a:rPr lang="en-GB" sz="1400" dirty="0">
                  <a:solidFill>
                    <a:prstClr val="black"/>
                  </a:solidFill>
                  <a:latin typeface="+mn-lt"/>
                </a:rPr>
              </a:br>
              <a:r>
                <a:rPr lang="en-GB" sz="1400" dirty="0">
                  <a:solidFill>
                    <a:prstClr val="black"/>
                  </a:solidFill>
                  <a:latin typeface="+mn-lt"/>
                </a:rPr>
                <a:t>IL12/23)</a:t>
              </a:r>
            </a:p>
          </p:txBody>
        </p:sp>
        <p:sp>
          <p:nvSpPr>
            <p:cNvPr id="15" name="Content Placeholder 2">
              <a:extLst>
                <a:ext uri="{FF2B5EF4-FFF2-40B4-BE49-F238E27FC236}">
                  <a16:creationId xmlns:a16="http://schemas.microsoft.com/office/drawing/2014/main" id="{21DF80E8-CBB0-4240-9592-82843C7F6160}"/>
                </a:ext>
              </a:extLst>
            </p:cNvPr>
            <p:cNvSpPr txBox="1">
              <a:spLocks/>
            </p:cNvSpPr>
            <p:nvPr/>
          </p:nvSpPr>
          <p:spPr>
            <a:xfrm>
              <a:off x="7832756" y="2321314"/>
              <a:ext cx="1599750" cy="1893766"/>
            </a:xfrm>
            <a:prstGeom prst="roundRect">
              <a:avLst>
                <a:gd name="adj" fmla="val 6647"/>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Axial</a:t>
              </a:r>
            </a:p>
            <a:p>
              <a:pPr marL="135731" indent="-135731" defTabSz="514350">
                <a:lnSpc>
                  <a:spcPct val="90000"/>
                </a:lnSpc>
                <a:spcBef>
                  <a:spcPts val="1800"/>
                </a:spcBef>
                <a:buClrTx/>
              </a:pPr>
              <a:r>
                <a:rPr lang="en-GB" sz="1400" dirty="0">
                  <a:solidFill>
                    <a:prstClr val="black"/>
                  </a:solidFill>
                  <a:latin typeface="+mn-lt"/>
                </a:rPr>
                <a:t>No evidence for csDMARDs</a:t>
              </a:r>
            </a:p>
            <a:p>
              <a:pPr marL="135731" indent="-135731" defTabSz="514350">
                <a:lnSpc>
                  <a:spcPct val="90000"/>
                </a:lnSpc>
                <a:spcBef>
                  <a:spcPts val="1800"/>
                </a:spcBef>
                <a:buClrTx/>
              </a:pPr>
              <a:r>
                <a:rPr lang="en-GB" sz="1400" dirty="0">
                  <a:solidFill>
                    <a:prstClr val="black"/>
                  </a:solidFill>
                  <a:latin typeface="+mn-lt"/>
                </a:rPr>
                <a:t>First-line biologics </a:t>
              </a:r>
              <a:br>
                <a:rPr lang="en-GB" sz="1400" dirty="0">
                  <a:solidFill>
                    <a:prstClr val="black"/>
                  </a:solidFill>
                  <a:latin typeface="+mn-lt"/>
                </a:rPr>
              </a:br>
              <a:r>
                <a:rPr lang="en-GB" sz="1400" dirty="0">
                  <a:solidFill>
                    <a:prstClr val="black"/>
                  </a:solidFill>
                  <a:latin typeface="+mn-lt"/>
                </a:rPr>
                <a:t>(TNFi or IL17)</a:t>
              </a:r>
            </a:p>
            <a:p>
              <a:pPr marL="135731" indent="-135731" defTabSz="514350">
                <a:lnSpc>
                  <a:spcPct val="90000"/>
                </a:lnSpc>
                <a:spcBef>
                  <a:spcPts val="1800"/>
                </a:spcBef>
                <a:buClrTx/>
              </a:pPr>
              <a:r>
                <a:rPr lang="en-GB" sz="1400" dirty="0">
                  <a:solidFill>
                    <a:prstClr val="black"/>
                  </a:solidFill>
                  <a:latin typeface="+mn-lt"/>
                </a:rPr>
                <a:t>IL17 if severe psoriasis</a:t>
              </a:r>
            </a:p>
            <a:p>
              <a:pPr marL="192881" indent="-192881" defTabSz="514350">
                <a:lnSpc>
                  <a:spcPct val="90000"/>
                </a:lnSpc>
                <a:spcBef>
                  <a:spcPts val="1800"/>
                </a:spcBef>
                <a:buClrTx/>
              </a:pPr>
              <a:endParaRPr lang="en-GB" sz="1050" dirty="0">
                <a:solidFill>
                  <a:prstClr val="black"/>
                </a:solidFill>
                <a:latin typeface="+mn-lt"/>
              </a:endParaRPr>
            </a:p>
          </p:txBody>
        </p:sp>
        <p:sp>
          <p:nvSpPr>
            <p:cNvPr id="16" name="TextBox 15">
              <a:extLst>
                <a:ext uri="{FF2B5EF4-FFF2-40B4-BE49-F238E27FC236}">
                  <a16:creationId xmlns:a16="http://schemas.microsoft.com/office/drawing/2014/main" id="{8A88E87F-9EE6-BE4B-AFBF-674A9FA4C131}"/>
                </a:ext>
              </a:extLst>
            </p:cNvPr>
            <p:cNvSpPr txBox="1"/>
            <p:nvPr/>
          </p:nvSpPr>
          <p:spPr>
            <a:xfrm>
              <a:off x="3616407" y="4890690"/>
              <a:ext cx="4961218" cy="2273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685800"/>
              <a:r>
                <a:rPr lang="en-GB" sz="1400" dirty="0">
                  <a:solidFill>
                    <a:schemeClr val="bg1"/>
                  </a:solidFill>
                  <a:latin typeface="Calibri" panose="020F0502020204030204" pitchFamily="34" charset="0"/>
                </a:rPr>
                <a:t>Apremilast for mild arthritis/skin where other options are not appropriate</a:t>
              </a:r>
            </a:p>
          </p:txBody>
        </p:sp>
        <p:cxnSp>
          <p:nvCxnSpPr>
            <p:cNvPr id="17" name="Elbow Connector 17">
              <a:extLst>
                <a:ext uri="{FF2B5EF4-FFF2-40B4-BE49-F238E27FC236}">
                  <a16:creationId xmlns:a16="http://schemas.microsoft.com/office/drawing/2014/main" id="{DFB6B56C-5CCE-9746-9049-8AFE98E1EBE5}"/>
                </a:ext>
              </a:extLst>
            </p:cNvPr>
            <p:cNvCxnSpPr>
              <a:cxnSpLocks/>
              <a:stCxn id="12" idx="2"/>
            </p:cNvCxnSpPr>
            <p:nvPr/>
          </p:nvCxnSpPr>
          <p:spPr>
            <a:xfrm rot="16200000" flipH="1">
              <a:off x="4248395" y="3456787"/>
              <a:ext cx="207724" cy="1712150"/>
            </a:xfrm>
            <a:prstGeom prst="bentConnector2">
              <a:avLst/>
            </a:prstGeom>
            <a:ln w="28575">
              <a:solidFill>
                <a:schemeClr val="tx1">
                  <a:lumMod val="95000"/>
                  <a:lumOff val="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588C28-000B-FA42-8045-5D9CEA60975D}"/>
                </a:ext>
              </a:extLst>
            </p:cNvPr>
            <p:cNvSpPr txBox="1"/>
            <p:nvPr/>
          </p:nvSpPr>
          <p:spPr>
            <a:xfrm>
              <a:off x="3616407" y="5156481"/>
              <a:ext cx="4961218" cy="2273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685800"/>
              <a:r>
                <a:rPr lang="en-GB" sz="1400" dirty="0">
                  <a:solidFill>
                    <a:schemeClr val="bg1"/>
                  </a:solidFill>
                  <a:latin typeface="Calibri" panose="020F0502020204030204" pitchFamily="34" charset="0"/>
                </a:rPr>
                <a:t>Consider cautious tapering for patients with sustained remission </a:t>
              </a:r>
            </a:p>
          </p:txBody>
        </p:sp>
        <p:cxnSp>
          <p:nvCxnSpPr>
            <p:cNvPr id="19" name="Elbow Connector 11">
              <a:extLst>
                <a:ext uri="{FF2B5EF4-FFF2-40B4-BE49-F238E27FC236}">
                  <a16:creationId xmlns:a16="http://schemas.microsoft.com/office/drawing/2014/main" id="{8888FADD-8E06-4C4B-8FA1-83306BAAC5F9}"/>
                </a:ext>
              </a:extLst>
            </p:cNvPr>
            <p:cNvCxnSpPr>
              <a:cxnSpLocks/>
              <a:stCxn id="14" idx="2"/>
              <a:endCxn id="9" idx="0"/>
            </p:cNvCxnSpPr>
            <p:nvPr/>
          </p:nvCxnSpPr>
          <p:spPr>
            <a:xfrm rot="16200000" flipH="1">
              <a:off x="5447085" y="3976327"/>
              <a:ext cx="400274" cy="877780"/>
            </a:xfrm>
            <a:prstGeom prst="bentConnector3">
              <a:avLst>
                <a:gd name="adj1" fmla="val 50000"/>
              </a:avLst>
            </a:prstGeom>
            <a:ln w="28575">
              <a:solidFill>
                <a:schemeClr val="tx1">
                  <a:lumMod val="95000"/>
                  <a:lumOff val="5000"/>
                </a:schemeClr>
              </a:solidFill>
              <a:tailEnd type="triangle"/>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02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Treatment-Naive Active PsA</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318933"/>
            <a:chOff x="2903416" y="1882176"/>
            <a:chExt cx="6576431" cy="2398650"/>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671491" y="1998905"/>
              <a:ext cx="4758783" cy="266923"/>
            </a:xfrm>
            <a:prstGeom prst="rect">
              <a:avLst/>
            </a:prstGeom>
          </p:spPr>
          <p:txBody>
            <a:bodyPr wrap="square">
              <a:spAutoFit/>
            </a:bodyPr>
            <a:lstStyle/>
            <a:p>
              <a:pPr algn="ctr" defTabSz="685800"/>
              <a:r>
                <a:rPr lang="en-GB" b="1" dirty="0">
                  <a:solidFill>
                    <a:prstClr val="black"/>
                  </a:solidFill>
                  <a:latin typeface="Calibri"/>
                </a:rPr>
                <a:t>Begin with TNFi </a:t>
              </a:r>
              <a:r>
                <a:rPr lang="en-GB" dirty="0">
                  <a:solidFill>
                    <a:prstClr val="black"/>
                  </a:solidFill>
                  <a:latin typeface="Calibri"/>
                </a:rPr>
                <a:t>over OSMs, IL17, or IL12/23</a:t>
              </a:r>
              <a:endParaRPr lang="en-GB" b="1" dirty="0">
                <a:solidFill>
                  <a:srgbClr val="333333"/>
                </a:solidFill>
                <a:latin typeface="Georgia" panose="02040502050405020303" pitchFamily="18" charset="0"/>
              </a:endParaRP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4852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30" y="3325064"/>
              <a:ext cx="5176954" cy="336266"/>
              <a:chOff x="2241395" y="3225062"/>
              <a:chExt cx="6902605"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52546" y="3225062"/>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68030"/>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5564"/>
              <a:ext cx="5168591" cy="336266"/>
              <a:chOff x="2252546" y="2175899"/>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5899"/>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different TNFi*</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30" y="3944560"/>
              <a:ext cx="5176954" cy="336266"/>
              <a:chOff x="2241395" y="3225062"/>
              <a:chExt cx="6902605" cy="448355"/>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52546" y="3225062"/>
                <a:ext cx="6891454" cy="448355"/>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prstClr val="black"/>
                    </a:solidFill>
                    <a:latin typeface="Calibri"/>
                  </a:rPr>
                  <a:t> Switch to IL12/23i*</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87527"/>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7"/>
              <a:ext cx="234176" cy="1814861"/>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3" name="TextBox 52">
            <a:extLst>
              <a:ext uri="{FF2B5EF4-FFF2-40B4-BE49-F238E27FC236}">
                <a16:creationId xmlns:a16="http://schemas.microsoft.com/office/drawing/2014/main" id="{108BE976-4BF3-2046-8DBD-B3F5E1C34067}"/>
              </a:ext>
            </a:extLst>
          </p:cNvPr>
          <p:cNvSpPr txBox="1"/>
          <p:nvPr/>
        </p:nvSpPr>
        <p:spPr>
          <a:xfrm>
            <a:off x="1900050" y="5279735"/>
            <a:ext cx="8406701" cy="523220"/>
          </a:xfrm>
          <a:prstGeom prst="rect">
            <a:avLst/>
          </a:prstGeom>
          <a:noFill/>
        </p:spPr>
        <p:txBody>
          <a:bodyPr wrap="square" rtlCol="0">
            <a:spAutoFit/>
          </a:bodyPr>
          <a:lstStyle/>
          <a:p>
            <a:pPr defTabSz="685800"/>
            <a:r>
              <a:rPr lang="en-US" sz="1400" dirty="0">
                <a:solidFill>
                  <a:prstClr val="black"/>
                </a:solidFill>
                <a:latin typeface="Calibri"/>
              </a:rPr>
              <a:t>Methotrexate or other OSMs can be employed if indicated by cost or other reasons, depending on local situation, as monotherapy or in combination with biologics or </a:t>
            </a:r>
            <a:r>
              <a:rPr lang="en-US" sz="1400" dirty="0">
                <a:solidFill>
                  <a:prstClr val="black"/>
                </a:solidFill>
              </a:rPr>
              <a:t>tsDMARDs </a:t>
            </a:r>
            <a:r>
              <a:rPr lang="en-US" sz="1400" dirty="0">
                <a:solidFill>
                  <a:prstClr val="black"/>
                </a:solidFill>
                <a:latin typeface="Calibri"/>
              </a:rPr>
              <a:t>to bolster effect or combat immunogenicity </a:t>
            </a:r>
          </a:p>
        </p:txBody>
      </p:sp>
      <p:sp>
        <p:nvSpPr>
          <p:cNvPr id="54" name="Text Placeholder 4">
            <a:extLst>
              <a:ext uri="{FF2B5EF4-FFF2-40B4-BE49-F238E27FC236}">
                <a16:creationId xmlns:a16="http://schemas.microsoft.com/office/drawing/2014/main" id="{7E1E3C0E-2BA4-F846-8E73-366F97C942E5}"/>
              </a:ext>
            </a:extLst>
          </p:cNvPr>
          <p:cNvSpPr txBox="1">
            <a:spLocks/>
          </p:cNvSpPr>
          <p:nvPr/>
        </p:nvSpPr>
        <p:spPr>
          <a:xfrm>
            <a:off x="39756" y="6132467"/>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628749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Active PsA Post-OSM</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661354"/>
            <a:chOff x="2903416" y="1882176"/>
            <a:chExt cx="6576431" cy="2646123"/>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671491" y="1998905"/>
              <a:ext cx="4758783" cy="266923"/>
            </a:xfrm>
            <a:prstGeom prst="rect">
              <a:avLst/>
            </a:prstGeom>
          </p:spPr>
          <p:txBody>
            <a:bodyPr wrap="square">
              <a:spAutoFit/>
            </a:bodyPr>
            <a:lstStyle/>
            <a:p>
              <a:pPr algn="ctr" defTabSz="685800"/>
              <a:r>
                <a:rPr lang="en-GB" b="1" dirty="0">
                  <a:solidFill>
                    <a:prstClr val="black"/>
                  </a:solidFill>
                  <a:latin typeface="Calibri"/>
                </a:rPr>
                <a:t>Begin with TNFi </a:t>
              </a:r>
              <a:r>
                <a:rPr lang="en-GB" dirty="0">
                  <a:solidFill>
                    <a:prstClr val="black"/>
                  </a:solidFill>
                  <a:latin typeface="Calibri"/>
                </a:rPr>
                <a:t>over OSMs, IL17, or IL12/23</a:t>
              </a:r>
              <a:endParaRPr lang="en-GB" b="1" dirty="0">
                <a:solidFill>
                  <a:srgbClr val="333333"/>
                </a:solidFill>
                <a:latin typeface="Georgia" panose="02040502050405020303" pitchFamily="18" charset="0"/>
              </a:endParaRP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4852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30" y="3325064"/>
              <a:ext cx="5176954" cy="336266"/>
              <a:chOff x="2241395" y="3225062"/>
              <a:chExt cx="6902605"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52546" y="3225062"/>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68030"/>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5564"/>
              <a:ext cx="5168591" cy="336266"/>
              <a:chOff x="2252546" y="2175899"/>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5899"/>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different TNFi*</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30" y="3944561"/>
              <a:ext cx="5176954" cy="583738"/>
              <a:chOff x="2241395" y="3225061"/>
              <a:chExt cx="6902605" cy="778317"/>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52546" y="3225061"/>
                <a:ext cx="6891454" cy="778317"/>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1"/>
                <a:ext cx="6902605" cy="563503"/>
              </a:xfrm>
              <a:prstGeom prst="rect">
                <a:avLst/>
              </a:prstGeom>
            </p:spPr>
            <p:txBody>
              <a:bodyPr wrap="square">
                <a:spAutoFit/>
              </a:bodyPr>
              <a:lstStyle/>
              <a:p>
                <a:pPr algn="ctr" defTabSz="685800"/>
                <a:r>
                  <a:rPr lang="en-GB" sz="1600" dirty="0">
                    <a:solidFill>
                      <a:prstClr val="black"/>
                    </a:solidFill>
                    <a:latin typeface="Calibri"/>
                  </a:rPr>
                  <a:t> Switch to IL12/23i*</a:t>
                </a:r>
              </a:p>
              <a:p>
                <a:pPr algn="ctr" defTabSz="685800"/>
                <a:r>
                  <a:rPr lang="en-GB" sz="1600" dirty="0">
                    <a:solidFill>
                      <a:prstClr val="black"/>
                    </a:solidFill>
                  </a:rPr>
                  <a:t>Tofacitinib may be considered if the patient prefers an oral therapy</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87527"/>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6"/>
              <a:ext cx="234176" cy="2071413"/>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4" name="Text Placeholder 4">
            <a:extLst>
              <a:ext uri="{FF2B5EF4-FFF2-40B4-BE49-F238E27FC236}">
                <a16:creationId xmlns:a16="http://schemas.microsoft.com/office/drawing/2014/main" id="{7E1E3C0E-2BA4-F846-8E73-366F97C942E5}"/>
              </a:ext>
            </a:extLst>
          </p:cNvPr>
          <p:cNvSpPr txBox="1">
            <a:spLocks/>
          </p:cNvSpPr>
          <p:nvPr/>
        </p:nvSpPr>
        <p:spPr>
          <a:xfrm>
            <a:off x="39756" y="6188912"/>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1468060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With Predominant Enthesitis</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355182"/>
            <a:chOff x="2903416" y="1882176"/>
            <a:chExt cx="6576431" cy="2424847"/>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806296" y="1925475"/>
              <a:ext cx="4758783" cy="467114"/>
            </a:xfrm>
            <a:prstGeom prst="rect">
              <a:avLst/>
            </a:prstGeom>
          </p:spPr>
          <p:txBody>
            <a:bodyPr wrap="square">
              <a:spAutoFit/>
            </a:bodyPr>
            <a:lstStyle/>
            <a:p>
              <a:pPr algn="ctr" defTabSz="685800"/>
              <a:r>
                <a:rPr lang="en-GB" b="1" dirty="0">
                  <a:solidFill>
                    <a:prstClr val="black"/>
                  </a:solidFill>
                </a:rPr>
                <a:t>Start oral NSAIDs, TNFi biologic, or tofacitinib</a:t>
              </a:r>
            </a:p>
            <a:p>
              <a:pPr algn="ctr" defTabSz="685800"/>
              <a:r>
                <a:rPr lang="en-GB" dirty="0">
                  <a:solidFill>
                    <a:prstClr val="black"/>
                  </a:solidFill>
                </a:rPr>
                <a:t>over an OSM (specifically apremilast)</a:t>
              </a: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4852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30" y="3325064"/>
              <a:ext cx="5176954" cy="336266"/>
              <a:chOff x="2241395" y="3225062"/>
              <a:chExt cx="6902605"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52546" y="3225062"/>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 over IL12/23i or another OSM</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68030"/>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5564"/>
              <a:ext cx="5168591" cy="336266"/>
              <a:chOff x="2252546" y="2175899"/>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5899"/>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TNFi over IL17i, IL12/23i or another OSM</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30" y="3944560"/>
              <a:ext cx="5176954" cy="362463"/>
              <a:chOff x="2241395" y="3225061"/>
              <a:chExt cx="6902605" cy="483284"/>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52546" y="3225061"/>
                <a:ext cx="6891454" cy="483284"/>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1"/>
                <a:ext cx="6902605" cy="326238"/>
              </a:xfrm>
              <a:prstGeom prst="rect">
                <a:avLst/>
              </a:prstGeom>
            </p:spPr>
            <p:txBody>
              <a:bodyPr wrap="square">
                <a:spAutoFit/>
              </a:bodyPr>
              <a:lstStyle/>
              <a:p>
                <a:pPr algn="ctr" defTabSz="685800"/>
                <a:r>
                  <a:rPr lang="en-GB" sz="1600" dirty="0">
                    <a:solidFill>
                      <a:prstClr val="black"/>
                    </a:solidFill>
                  </a:rPr>
                  <a:t> Switch to IL12/23i over another OSM</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87527"/>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6"/>
              <a:ext cx="234176" cy="1850137"/>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4" name="Text Placeholder 4">
            <a:extLst>
              <a:ext uri="{FF2B5EF4-FFF2-40B4-BE49-F238E27FC236}">
                <a16:creationId xmlns:a16="http://schemas.microsoft.com/office/drawing/2014/main" id="{7E1E3C0E-2BA4-F846-8E73-366F97C942E5}"/>
              </a:ext>
            </a:extLst>
          </p:cNvPr>
          <p:cNvSpPr txBox="1">
            <a:spLocks/>
          </p:cNvSpPr>
          <p:nvPr/>
        </p:nvSpPr>
        <p:spPr>
          <a:xfrm>
            <a:off x="39756" y="6188912"/>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2999777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Risks of Therapy</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600"/>
              </a:spcBef>
              <a:defRPr/>
            </a:pPr>
            <a:r>
              <a:rPr lang="en-US" sz="2800" dirty="0">
                <a:solidFill>
                  <a:sysClr val="windowText" lastClr="000000">
                    <a:lumMod val="85000"/>
                    <a:lumOff val="15000"/>
                  </a:sysClr>
                </a:solidFill>
              </a:rPr>
              <a:t>Serious infections</a:t>
            </a:r>
          </a:p>
          <a:p>
            <a:pPr lvl="0">
              <a:spcBef>
                <a:spcPts val="600"/>
              </a:spcBef>
              <a:defRPr/>
            </a:pPr>
            <a:r>
              <a:rPr lang="en-US" sz="2800" dirty="0">
                <a:solidFill>
                  <a:sysClr val="windowText" lastClr="000000">
                    <a:lumMod val="85000"/>
                    <a:lumOff val="15000"/>
                  </a:sysClr>
                </a:solidFill>
              </a:rPr>
              <a:t>TB/opportunistic infections</a:t>
            </a:r>
          </a:p>
          <a:p>
            <a:pPr lvl="0">
              <a:spcBef>
                <a:spcPts val="600"/>
              </a:spcBef>
              <a:defRPr/>
            </a:pPr>
            <a:r>
              <a:rPr lang="en-US" sz="2800" dirty="0">
                <a:solidFill>
                  <a:sysClr val="windowText" lastClr="000000">
                    <a:lumMod val="85000"/>
                    <a:lumOff val="15000"/>
                  </a:sysClr>
                </a:solidFill>
              </a:rPr>
              <a:t>Neoplasia/lymphoma</a:t>
            </a:r>
          </a:p>
          <a:p>
            <a:pPr lvl="0">
              <a:spcBef>
                <a:spcPts val="600"/>
              </a:spcBef>
              <a:defRPr/>
            </a:pPr>
            <a:r>
              <a:rPr lang="en-US" sz="2800" dirty="0">
                <a:solidFill>
                  <a:sysClr val="windowText" lastClr="000000">
                    <a:lumMod val="85000"/>
                    <a:lumOff val="15000"/>
                  </a:sysClr>
                </a:solidFill>
              </a:rPr>
              <a:t>Autoimmune disease</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R="0" lvl="1" algn="l" defTabSz="914400" rtl="0" eaLnBrk="1" fontAlgn="auto" latinLnBrk="0" hangingPunct="1">
              <a:lnSpc>
                <a:spcPct val="100000"/>
              </a:lnSpc>
              <a:spcBef>
                <a:spcPts val="600"/>
              </a:spcBef>
              <a:spcAft>
                <a:spcPts val="0"/>
              </a:spcAft>
              <a:buClrTx/>
              <a:buSzPct val="75000"/>
              <a:buFont typeface="Wingdings" panose="05000000000000000000" pitchFamily="2" charset="2"/>
              <a:buChar char="§"/>
              <a:tabLst/>
              <a:defRPr/>
            </a:pPr>
            <a:r>
              <a:rPr lang="en-US" sz="2400" dirty="0">
                <a:solidFill>
                  <a:sysClr val="windowText" lastClr="000000">
                    <a:lumMod val="85000"/>
                    <a:lumOff val="15000"/>
                  </a:sysClr>
                </a:solidFill>
                <a:latin typeface="Calibri"/>
              </a:rPr>
              <a:t>Lupus</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R="0" lvl="1" algn="l" defTabSz="914400" rtl="0" eaLnBrk="1" fontAlgn="auto" latinLnBrk="0" hangingPunct="1">
              <a:lnSpc>
                <a:spcPct val="100000"/>
              </a:lnSpc>
              <a:spcBef>
                <a:spcPts val="600"/>
              </a:spcBef>
              <a:spcAft>
                <a:spcPts val="0"/>
              </a:spcAft>
              <a:buClrTx/>
              <a:buSzPct val="75000"/>
              <a:buFont typeface="Wingdings" panose="05000000000000000000" pitchFamily="2" charset="2"/>
              <a:buChar char="§"/>
              <a:tabLst/>
              <a:defRPr/>
            </a:pPr>
            <a:r>
              <a:rPr lang="en-US" sz="2400" dirty="0">
                <a:solidFill>
                  <a:sysClr val="windowText" lastClr="000000">
                    <a:lumMod val="85000"/>
                    <a:lumOff val="15000"/>
                  </a:sysClr>
                </a:solidFill>
                <a:latin typeface="Calibri"/>
              </a:rPr>
              <a:t>MS</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0">
              <a:spcBef>
                <a:spcPts val="600"/>
              </a:spcBef>
              <a:defRPr/>
            </a:pPr>
            <a:r>
              <a:rPr lang="en-US" sz="2800" dirty="0">
                <a:solidFill>
                  <a:sysClr val="windowText" lastClr="000000">
                    <a:lumMod val="85000"/>
                    <a:lumOff val="15000"/>
                  </a:sysClr>
                </a:solidFill>
              </a:rPr>
              <a:t>CHF-exacerbation</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0">
              <a:spcBef>
                <a:spcPts val="600"/>
              </a:spcBef>
              <a:defRPr/>
            </a:pPr>
            <a:r>
              <a:rPr lang="en-US" sz="2800" dirty="0">
                <a:solidFill>
                  <a:sysClr val="windowText" lastClr="000000">
                    <a:lumMod val="85000"/>
                    <a:lumOff val="15000"/>
                  </a:sysClr>
                </a:solidFill>
              </a:rPr>
              <a:t>Liver toxicity</a:t>
            </a:r>
          </a:p>
          <a:p>
            <a:pPr lvl="0">
              <a:spcBef>
                <a:spcPts val="600"/>
              </a:spcBef>
              <a:defRPr/>
            </a:pPr>
            <a:r>
              <a:rPr lang="en-US" sz="2800" dirty="0">
                <a:solidFill>
                  <a:sysClr val="windowText" lastClr="000000">
                    <a:lumMod val="85000"/>
                    <a:lumOff val="15000"/>
                  </a:sysClr>
                </a:solidFill>
              </a:rPr>
              <a:t>Hematologic toxicity</a:t>
            </a:r>
          </a:p>
          <a:p>
            <a:pPr lvl="0">
              <a:spcBef>
                <a:spcPts val="600"/>
              </a:spcBef>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IBD</a:t>
            </a:r>
          </a:p>
        </p:txBody>
      </p:sp>
      <p:sp>
        <p:nvSpPr>
          <p:cNvPr id="4" name="TextBox 3">
            <a:extLst>
              <a:ext uri="{FF2B5EF4-FFF2-40B4-BE49-F238E27FC236}">
                <a16:creationId xmlns:a16="http://schemas.microsoft.com/office/drawing/2014/main" id="{DBCF2866-F967-AA4D-B15E-9A57A399E91A}"/>
              </a:ext>
            </a:extLst>
          </p:cNvPr>
          <p:cNvSpPr txBox="1"/>
          <p:nvPr/>
        </p:nvSpPr>
        <p:spPr>
          <a:xfrm>
            <a:off x="51800" y="6525449"/>
            <a:ext cx="6913444" cy="276999"/>
          </a:xfrm>
          <a:prstGeom prst="rect">
            <a:avLst/>
          </a:prstGeom>
          <a:noFill/>
        </p:spPr>
        <p:txBody>
          <a:bodyPr wrap="square" rtlCol="0" anchor="b">
            <a:spAutoFit/>
          </a:bodyPr>
          <a:lstStyle/>
          <a:p>
            <a:pPr defTabSz="342900"/>
            <a:r>
              <a:rPr lang="en-US" sz="1200" dirty="0">
                <a:solidFill>
                  <a:prstClr val="black"/>
                </a:solidFill>
              </a:rPr>
              <a:t>Shah K, et al. </a:t>
            </a:r>
            <a:r>
              <a:rPr lang="en-US" sz="1200" i="1" dirty="0">
                <a:solidFill>
                  <a:prstClr val="black"/>
                </a:solidFill>
              </a:rPr>
              <a:t>RMD Open</a:t>
            </a:r>
            <a:r>
              <a:rPr lang="en-US" sz="1200" dirty="0">
                <a:solidFill>
                  <a:prstClr val="black"/>
                </a:solidFill>
              </a:rPr>
              <a:t>. 2017;3:e000588</a:t>
            </a:r>
            <a:r>
              <a:rPr lang="fr-FR" sz="1200" dirty="0">
                <a:solidFill>
                  <a:prstClr val="black"/>
                </a:solidFill>
              </a:rPr>
              <a:t>; </a:t>
            </a:r>
            <a:r>
              <a:rPr lang="en-CA" sz="1200" dirty="0">
                <a:solidFill>
                  <a:prstClr val="black"/>
                </a:solidFill>
              </a:rPr>
              <a:t>Kaine J, et al. </a:t>
            </a:r>
            <a:r>
              <a:rPr lang="en-CA" sz="1200" i="1" dirty="0">
                <a:solidFill>
                  <a:prstClr val="black"/>
                </a:solidFill>
              </a:rPr>
              <a:t>J Manag Care Spec Pharm</a:t>
            </a:r>
            <a:r>
              <a:rPr lang="en-CA" sz="1200" dirty="0">
                <a:solidFill>
                  <a:prstClr val="black"/>
                </a:solidFill>
              </a:rPr>
              <a:t>. 2019;25:122-132.</a:t>
            </a:r>
          </a:p>
        </p:txBody>
      </p:sp>
    </p:spTree>
    <p:extLst>
      <p:ext uri="{BB962C8B-B14F-4D97-AF65-F5344CB8AC3E}">
        <p14:creationId xmlns:p14="http://schemas.microsoft.com/office/powerpoint/2010/main" val="1563314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Psoriatic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Treatment Strategies</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Treat-to-target</a:t>
            </a:r>
          </a:p>
          <a:p>
            <a:pPr marR="0" lvl="1" algn="l" defTabSz="914400" rtl="0" eaLnBrk="1" fontAlgn="auto" latinLnBrk="0" hangingPunct="1">
              <a:lnSpc>
                <a:spcPct val="100000"/>
              </a:lnSpc>
              <a:spcBef>
                <a:spcPts val="1200"/>
              </a:spcBef>
              <a:spcAft>
                <a:spcPts val="0"/>
              </a:spcAft>
              <a:buClrTx/>
              <a:buSzPct val="75000"/>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What target?</a:t>
            </a:r>
          </a:p>
          <a:p>
            <a:pPr marL="1143000" marR="0" lvl="2"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MDA/VLDA</a:t>
            </a:r>
          </a:p>
          <a:p>
            <a:pPr marL="1143000" marR="0" lvl="2"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DAPSA remission/LDA</a:t>
            </a:r>
          </a:p>
          <a:p>
            <a:pPr marL="1143000" marR="0" lvl="2"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PASDAS remission/LDA</a:t>
            </a:r>
          </a:p>
          <a:p>
            <a:pPr marL="1143000" marR="0" lvl="2"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CPDAI remission/LDA</a:t>
            </a:r>
          </a:p>
          <a:p>
            <a:pPr marL="1143000" marR="0" lvl="2"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Etc.</a:t>
            </a:r>
          </a:p>
          <a:p>
            <a:pPr marR="0" lvl="1" algn="l" defTabSz="914400" rtl="0" eaLnBrk="1" fontAlgn="auto" latinLnBrk="0" hangingPunct="1">
              <a:lnSpc>
                <a:spcPct val="100000"/>
              </a:lnSpc>
              <a:spcBef>
                <a:spcPts val="1200"/>
              </a:spcBef>
              <a:spcAft>
                <a:spcPts val="0"/>
              </a:spcAft>
              <a:buClrTx/>
              <a:buSzPct val="75000"/>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TICOPA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taper</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withdrawal</a:t>
            </a:r>
          </a:p>
        </p:txBody>
      </p:sp>
      <p:sp>
        <p:nvSpPr>
          <p:cNvPr id="4" name="TextBox 3">
            <a:extLst>
              <a:ext uri="{FF2B5EF4-FFF2-40B4-BE49-F238E27FC236}">
                <a16:creationId xmlns:a16="http://schemas.microsoft.com/office/drawing/2014/main" id="{B48C570C-B21C-3D40-9854-BB5844ECB80F}"/>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Aletaha D. </a:t>
            </a:r>
            <a:r>
              <a:rPr lang="da-DK" sz="1200" i="1" dirty="0">
                <a:solidFill>
                  <a:prstClr val="black"/>
                </a:solidFill>
              </a:rPr>
              <a:t>Reumatologia</a:t>
            </a:r>
            <a:r>
              <a:rPr lang="da-DK" sz="1200" dirty="0">
                <a:solidFill>
                  <a:prstClr val="black"/>
                </a:solidFill>
              </a:rPr>
              <a:t>. 2016;54:1-2.</a:t>
            </a:r>
            <a:endParaRPr lang="da-DK" sz="1200" dirty="0">
              <a:solidFill>
                <a:prstClr val="black"/>
              </a:solidFill>
              <a:latin typeface="Calibri"/>
            </a:endParaRPr>
          </a:p>
        </p:txBody>
      </p:sp>
    </p:spTree>
    <p:extLst>
      <p:ext uri="{BB962C8B-B14F-4D97-AF65-F5344CB8AC3E}">
        <p14:creationId xmlns:p14="http://schemas.microsoft.com/office/powerpoint/2010/main" val="2403661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Minimal Disease Activity (MDA)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Criteria</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199" y="1366286"/>
            <a:ext cx="10222089"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US" sz="2800" dirty="0">
                <a:solidFill>
                  <a:sysClr val="windowText" lastClr="000000">
                    <a:lumMod val="85000"/>
                    <a:lumOff val="15000"/>
                  </a:sysClr>
                </a:solidFill>
              </a:rPr>
              <a:t>A patient is classified as having MDA when they meet 5 out of 7 of the following criteria: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Tender joint count ≤1</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Swollen joint count ≤1</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PASI ≤1 or BSA ≤3</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Patient pain VAS ≤15</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Patient global activity VAS ≤20</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HAQ ≤0.5</a:t>
            </a:r>
          </a:p>
          <a:p>
            <a:pPr lvl="1">
              <a:spcBef>
                <a:spcPts val="1200"/>
              </a:spcBef>
              <a:buSzPct val="75000"/>
              <a:buFont typeface="Wingdings" panose="05000000000000000000" pitchFamily="2" charset="2"/>
              <a:buChar char="§"/>
              <a:defRPr/>
            </a:pPr>
            <a:r>
              <a:rPr lang="en-US" sz="2400" dirty="0">
                <a:solidFill>
                  <a:sysClr val="windowText" lastClr="000000">
                    <a:lumMod val="85000"/>
                    <a:lumOff val="15000"/>
                  </a:sysClr>
                </a:solidFill>
              </a:rPr>
              <a:t>Tender entheseal points ≤1</a:t>
            </a:r>
          </a:p>
          <a:p>
            <a:pPr lvl="1">
              <a:defRPr/>
            </a:pPr>
            <a:endParaRPr kumimoji="0" lang="en-US" sz="32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82C4B0A0-8A16-C541-9D37-EF5E8400A061}"/>
              </a:ext>
            </a:extLst>
          </p:cNvPr>
          <p:cNvSpPr txBox="1"/>
          <p:nvPr/>
        </p:nvSpPr>
        <p:spPr>
          <a:xfrm>
            <a:off x="63019" y="6518064"/>
            <a:ext cx="6059029" cy="276999"/>
          </a:xfrm>
          <a:prstGeom prst="rect">
            <a:avLst/>
          </a:prstGeom>
          <a:noFill/>
        </p:spPr>
        <p:txBody>
          <a:bodyPr wrap="square" rtlCol="0" anchor="b">
            <a:spAutoFit/>
          </a:bodyPr>
          <a:lstStyle/>
          <a:p>
            <a:pPr lvl="0">
              <a:defRPr/>
            </a:pPr>
            <a:r>
              <a:rPr lang="en-US" sz="1200" dirty="0">
                <a:latin typeface="Calibri"/>
              </a:rPr>
              <a:t>Coates</a:t>
            </a:r>
            <a:r>
              <a:rPr kumimoji="0" lang="en-US" sz="1200" b="0" i="0" u="none" strike="noStrike" kern="1200" cap="none" spc="0" normalizeH="0" baseline="0" noProof="0" dirty="0">
                <a:ln>
                  <a:noFill/>
                </a:ln>
                <a:effectLst/>
                <a:uLnTx/>
                <a:uFillTx/>
                <a:latin typeface="Calibri"/>
                <a:ea typeface="+mn-ea"/>
                <a:cs typeface="+mn-cs"/>
              </a:rPr>
              <a:t> LC, et al. </a:t>
            </a:r>
            <a:r>
              <a:rPr lang="en-US" sz="1200" i="1" dirty="0"/>
              <a:t>Ann Rheum Dis</a:t>
            </a:r>
            <a:r>
              <a:rPr kumimoji="0" lang="en-US" sz="1200" b="0" i="0" u="none" strike="noStrike" kern="1200" cap="none" spc="0" normalizeH="0" baseline="0" noProof="0" dirty="0">
                <a:ln>
                  <a:noFill/>
                </a:ln>
                <a:effectLst/>
                <a:uLnTx/>
                <a:uFillTx/>
                <a:latin typeface="Calibri"/>
                <a:ea typeface="+mn-ea"/>
                <a:cs typeface="+mn-cs"/>
              </a:rPr>
              <a:t>. 2010;69;48-53. </a:t>
            </a:r>
          </a:p>
        </p:txBody>
      </p:sp>
    </p:spTree>
    <p:extLst>
      <p:ext uri="{BB962C8B-B14F-4D97-AF65-F5344CB8AC3E}">
        <p14:creationId xmlns:p14="http://schemas.microsoft.com/office/powerpoint/2010/main" val="2084436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 Tight Control/T2T in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Study Design</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pSp>
        <p:nvGrpSpPr>
          <p:cNvPr id="2" name="Group 1">
            <a:extLst>
              <a:ext uri="{FF2B5EF4-FFF2-40B4-BE49-F238E27FC236}">
                <a16:creationId xmlns:a16="http://schemas.microsoft.com/office/drawing/2014/main" id="{28923AEF-1110-D847-81C8-8235C884F0FF}"/>
              </a:ext>
            </a:extLst>
          </p:cNvPr>
          <p:cNvGrpSpPr/>
          <p:nvPr/>
        </p:nvGrpSpPr>
        <p:grpSpPr>
          <a:xfrm>
            <a:off x="2052087" y="1379328"/>
            <a:ext cx="8086496" cy="4574846"/>
            <a:chOff x="2414295" y="1861472"/>
            <a:chExt cx="6461126" cy="3415667"/>
          </a:xfrm>
        </p:grpSpPr>
        <p:sp>
          <p:nvSpPr>
            <p:cNvPr id="23" name="Rectangle 22">
              <a:extLst>
                <a:ext uri="{FF2B5EF4-FFF2-40B4-BE49-F238E27FC236}">
                  <a16:creationId xmlns:a16="http://schemas.microsoft.com/office/drawing/2014/main" id="{4514008B-1C37-8F45-9C88-244A0D311983}"/>
                </a:ext>
              </a:extLst>
            </p:cNvPr>
            <p:cNvSpPr/>
            <p:nvPr/>
          </p:nvSpPr>
          <p:spPr>
            <a:xfrm>
              <a:off x="7565367" y="2115726"/>
              <a:ext cx="794824" cy="188565"/>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Safety visit</a:t>
              </a:r>
            </a:p>
          </p:txBody>
        </p:sp>
        <p:cxnSp>
          <p:nvCxnSpPr>
            <p:cNvPr id="24" name="Straight Connector 23">
              <a:extLst>
                <a:ext uri="{FF2B5EF4-FFF2-40B4-BE49-F238E27FC236}">
                  <a16:creationId xmlns:a16="http://schemas.microsoft.com/office/drawing/2014/main" id="{3C832978-D708-B748-B0A7-114BECB1EBEF}"/>
                </a:ext>
              </a:extLst>
            </p:cNvPr>
            <p:cNvCxnSpPr/>
            <p:nvPr/>
          </p:nvCxnSpPr>
          <p:spPr>
            <a:xfrm>
              <a:off x="3559839" y="2269638"/>
              <a:ext cx="399340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96E92DD-3A8B-2440-A644-30339795D736}"/>
                </a:ext>
              </a:extLst>
            </p:cNvPr>
            <p:cNvCxnSpPr/>
            <p:nvPr/>
          </p:nvCxnSpPr>
          <p:spPr>
            <a:xfrm>
              <a:off x="4356834"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0B5981-CFBB-9147-87C6-F0ABD563339F}"/>
                </a:ext>
              </a:extLst>
            </p:cNvPr>
            <p:cNvCxnSpPr/>
            <p:nvPr/>
          </p:nvCxnSpPr>
          <p:spPr>
            <a:xfrm>
              <a:off x="5155983"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59C340E-1836-2A42-88C1-05E085FE0166}"/>
                </a:ext>
              </a:extLst>
            </p:cNvPr>
            <p:cNvCxnSpPr/>
            <p:nvPr/>
          </p:nvCxnSpPr>
          <p:spPr>
            <a:xfrm>
              <a:off x="5955132"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3E9A501-1E3C-5943-83DE-498D880AEA29}"/>
                </a:ext>
              </a:extLst>
            </p:cNvPr>
            <p:cNvCxnSpPr/>
            <p:nvPr/>
          </p:nvCxnSpPr>
          <p:spPr>
            <a:xfrm>
              <a:off x="6754281"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4F04E79-B22A-6F4F-80B7-79F6531E0492}"/>
                </a:ext>
              </a:extLst>
            </p:cNvPr>
            <p:cNvCxnSpPr/>
            <p:nvPr/>
          </p:nvCxnSpPr>
          <p:spPr>
            <a:xfrm>
              <a:off x="7553429"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D04EBE4-B9B2-2349-A684-2C74C992120B}"/>
                </a:ext>
              </a:extLst>
            </p:cNvPr>
            <p:cNvCxnSpPr/>
            <p:nvPr/>
          </p:nvCxnSpPr>
          <p:spPr>
            <a:xfrm>
              <a:off x="4623217"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D3B8D22-2234-7646-A483-0E0FC5B5BDA5}"/>
                </a:ext>
              </a:extLst>
            </p:cNvPr>
            <p:cNvCxnSpPr/>
            <p:nvPr/>
          </p:nvCxnSpPr>
          <p:spPr>
            <a:xfrm>
              <a:off x="5422366"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00F494-C3B5-1B4B-A913-D1448986A2C6}"/>
                </a:ext>
              </a:extLst>
            </p:cNvPr>
            <p:cNvCxnSpPr/>
            <p:nvPr/>
          </p:nvCxnSpPr>
          <p:spPr>
            <a:xfrm>
              <a:off x="6221515"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88CC5FF-A7A7-5F49-8E23-E3BCEE8B97CD}"/>
                </a:ext>
              </a:extLst>
            </p:cNvPr>
            <p:cNvCxnSpPr/>
            <p:nvPr/>
          </p:nvCxnSpPr>
          <p:spPr>
            <a:xfrm>
              <a:off x="7020664"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27E7B43-0BE3-494B-B415-17C4E7039A4C}"/>
                </a:ext>
              </a:extLst>
            </p:cNvPr>
            <p:cNvCxnSpPr/>
            <p:nvPr/>
          </p:nvCxnSpPr>
          <p:spPr>
            <a:xfrm>
              <a:off x="4889600"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8288F92-C7DF-1F46-BB04-2B7222694988}"/>
                </a:ext>
              </a:extLst>
            </p:cNvPr>
            <p:cNvCxnSpPr/>
            <p:nvPr/>
          </p:nvCxnSpPr>
          <p:spPr>
            <a:xfrm>
              <a:off x="5688749"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E2B8A2F-1DCD-5D47-85E6-28FA6F32B846}"/>
                </a:ext>
              </a:extLst>
            </p:cNvPr>
            <p:cNvCxnSpPr/>
            <p:nvPr/>
          </p:nvCxnSpPr>
          <p:spPr>
            <a:xfrm>
              <a:off x="6487898"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3D050D-541D-D54F-ADD8-376947C425B3}"/>
                </a:ext>
              </a:extLst>
            </p:cNvPr>
            <p:cNvCxnSpPr/>
            <p:nvPr/>
          </p:nvCxnSpPr>
          <p:spPr>
            <a:xfrm>
              <a:off x="7282982"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B8059CB-E999-5E4C-891A-7F9230E50C31}"/>
                </a:ext>
              </a:extLst>
            </p:cNvPr>
            <p:cNvSpPr txBox="1"/>
            <p:nvPr/>
          </p:nvSpPr>
          <p:spPr>
            <a:xfrm>
              <a:off x="3412256" y="2349058"/>
              <a:ext cx="185948" cy="161583"/>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70605"/>
                  </a:solidFill>
                  <a:effectLst/>
                  <a:uLnTx/>
                  <a:uFillTx/>
                  <a:latin typeface="Calibri"/>
                  <a:ea typeface="+mn-ea"/>
                  <a:cs typeface="+mn-cs"/>
                </a:rPr>
                <a:t>Wk</a:t>
              </a:r>
              <a:endParaRPr kumimoji="0" lang="en-US" sz="1050" b="1" i="0" u="none" strike="noStrike" kern="1200" cap="none" spc="0" normalizeH="0" baseline="0" noProof="0" dirty="0">
                <a:ln>
                  <a:noFill/>
                </a:ln>
                <a:solidFill>
                  <a:srgbClr val="070605"/>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21EE5CD3-4468-7240-BE96-4706231926B9}"/>
                </a:ext>
              </a:extLst>
            </p:cNvPr>
            <p:cNvSpPr txBox="1"/>
            <p:nvPr/>
          </p:nvSpPr>
          <p:spPr>
            <a:xfrm>
              <a:off x="3772746" y="2349058"/>
              <a:ext cx="92974"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1AED3C3-4FBD-904E-ABA2-6A22EF2B574C}"/>
                </a:ext>
              </a:extLst>
            </p:cNvPr>
            <p:cNvSpPr txBox="1"/>
            <p:nvPr/>
          </p:nvSpPr>
          <p:spPr>
            <a:xfrm>
              <a:off x="4842260"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12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358101FD-E3AC-4143-A1D1-86DD8D3F6210}"/>
                </a:ext>
              </a:extLst>
            </p:cNvPr>
            <p:cNvSpPr txBox="1"/>
            <p:nvPr/>
          </p:nvSpPr>
          <p:spPr>
            <a:xfrm>
              <a:off x="6167648"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32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028750A8-A354-FF47-B212-AA894B67DA8A}"/>
                </a:ext>
              </a:extLst>
            </p:cNvPr>
            <p:cNvCxnSpPr/>
            <p:nvPr/>
          </p:nvCxnSpPr>
          <p:spPr>
            <a:xfrm>
              <a:off x="3824068"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1FB20C6-4180-6C4F-B946-495FAA7C9F98}"/>
                </a:ext>
              </a:extLst>
            </p:cNvPr>
            <p:cNvCxnSpPr/>
            <p:nvPr/>
          </p:nvCxnSpPr>
          <p:spPr>
            <a:xfrm>
              <a:off x="4090451"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53C7E21-591A-A14A-BF0C-1515D3FAA2C0}"/>
                </a:ext>
              </a:extLst>
            </p:cNvPr>
            <p:cNvSpPr txBox="1"/>
            <p:nvPr/>
          </p:nvSpPr>
          <p:spPr>
            <a:xfrm>
              <a:off x="4054920"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6264D9D3-843E-1A4F-BCBE-F3F10CCB2645}"/>
                </a:ext>
              </a:extLst>
            </p:cNvPr>
            <p:cNvSpPr txBox="1"/>
            <p:nvPr/>
          </p:nvSpPr>
          <p:spPr>
            <a:xfrm>
              <a:off x="4330237"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54FD98D7-CF9C-0C4B-96F4-EF69DE1F5D24}"/>
                </a:ext>
              </a:extLst>
            </p:cNvPr>
            <p:cNvSpPr txBox="1"/>
            <p:nvPr/>
          </p:nvSpPr>
          <p:spPr>
            <a:xfrm>
              <a:off x="4590264"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8</a:t>
              </a:r>
            </a:p>
          </p:txBody>
        </p:sp>
        <p:sp>
          <p:nvSpPr>
            <p:cNvPr id="47" name="TextBox 46">
              <a:extLst>
                <a:ext uri="{FF2B5EF4-FFF2-40B4-BE49-F238E27FC236}">
                  <a16:creationId xmlns:a16="http://schemas.microsoft.com/office/drawing/2014/main" id="{AF879CDF-E730-BC4B-B202-B8B248AC4281}"/>
                </a:ext>
              </a:extLst>
            </p:cNvPr>
            <p:cNvSpPr txBox="1"/>
            <p:nvPr/>
          </p:nvSpPr>
          <p:spPr>
            <a:xfrm>
              <a:off x="5097140"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16</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B11E369F-344E-AE4E-B542-309D23954D2F}"/>
                </a:ext>
              </a:extLst>
            </p:cNvPr>
            <p:cNvSpPr txBox="1"/>
            <p:nvPr/>
          </p:nvSpPr>
          <p:spPr>
            <a:xfrm>
              <a:off x="536221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6ABC7E8C-F68B-1644-A737-F451C15CAB54}"/>
                </a:ext>
              </a:extLst>
            </p:cNvPr>
            <p:cNvSpPr txBox="1"/>
            <p:nvPr/>
          </p:nvSpPr>
          <p:spPr>
            <a:xfrm>
              <a:off x="5606899"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5FB5E914-D32A-7542-A050-7A0B73FCE905}"/>
                </a:ext>
              </a:extLst>
            </p:cNvPr>
            <p:cNvSpPr txBox="1"/>
            <p:nvPr/>
          </p:nvSpPr>
          <p:spPr>
            <a:xfrm>
              <a:off x="5887274"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28</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F83624AC-5101-8F44-843B-CBDAC16B4D2F}"/>
                </a:ext>
              </a:extLst>
            </p:cNvPr>
            <p:cNvSpPr txBox="1"/>
            <p:nvPr/>
          </p:nvSpPr>
          <p:spPr>
            <a:xfrm>
              <a:off x="643272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36</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AF7C0FC6-58EE-0846-B3FC-6FB9A313A6B1}"/>
                </a:ext>
              </a:extLst>
            </p:cNvPr>
            <p:cNvSpPr txBox="1"/>
            <p:nvPr/>
          </p:nvSpPr>
          <p:spPr>
            <a:xfrm>
              <a:off x="668760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12E8572F-0976-0C48-A597-CCC6A9D3A6C5}"/>
                </a:ext>
              </a:extLst>
            </p:cNvPr>
            <p:cNvSpPr txBox="1"/>
            <p:nvPr/>
          </p:nvSpPr>
          <p:spPr>
            <a:xfrm>
              <a:off x="6957783"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D70AAA3A-4A52-B14B-A5F6-920376D83650}"/>
                </a:ext>
              </a:extLst>
            </p:cNvPr>
            <p:cNvSpPr txBox="1"/>
            <p:nvPr/>
          </p:nvSpPr>
          <p:spPr>
            <a:xfrm>
              <a:off x="7227959"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48</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A645FB6C-5603-5B4B-A409-557C7DF3E60B}"/>
                </a:ext>
              </a:extLst>
            </p:cNvPr>
            <p:cNvSpPr txBox="1"/>
            <p:nvPr/>
          </p:nvSpPr>
          <p:spPr>
            <a:xfrm>
              <a:off x="7508338"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52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4AFBCB07-E5FA-AC45-943A-8366A10BFE5E}"/>
                </a:ext>
              </a:extLst>
            </p:cNvPr>
            <p:cNvSpPr/>
            <p:nvPr/>
          </p:nvSpPr>
          <p:spPr>
            <a:xfrm>
              <a:off x="2414295" y="2881468"/>
              <a:ext cx="927502" cy="522884"/>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0605"/>
                  </a:solidFill>
                  <a:effectLst/>
                  <a:uLnTx/>
                  <a:uFillTx/>
                  <a:latin typeface="Calibri"/>
                  <a:ea typeface="+mn-ea"/>
                  <a:cs typeface="+mn-cs"/>
                </a:rPr>
                <a:t>DMARD na</a:t>
              </a:r>
              <a:r>
                <a:rPr kumimoji="0" lang="sl-SI" sz="1200" b="0" i="0" u="none" strike="noStrike" kern="1200" cap="none" spc="0" normalizeH="0" baseline="0" noProof="0" dirty="0">
                  <a:ln>
                    <a:noFill/>
                  </a:ln>
                  <a:solidFill>
                    <a:srgbClr val="070605"/>
                  </a:solidFill>
                  <a:effectLst/>
                  <a:uLnTx/>
                  <a:uFillTx/>
                  <a:latin typeface="Calibri"/>
                  <a:ea typeface="+mn-ea"/>
                  <a:cs typeface="+mn-cs"/>
                </a:rPr>
                <a:t>i</a:t>
              </a:r>
              <a:r>
                <a:rPr kumimoji="0" lang="en-US" sz="1200" b="0" i="0" u="none" strike="noStrike" kern="1200" cap="none" spc="0" normalizeH="0" baseline="0" noProof="0" dirty="0">
                  <a:ln>
                    <a:noFill/>
                  </a:ln>
                  <a:solidFill>
                    <a:srgbClr val="070605"/>
                  </a:solidFill>
                  <a:effectLst/>
                  <a:uLnTx/>
                  <a:uFillTx/>
                  <a:latin typeface="Calibri"/>
                  <a:ea typeface="+mn-ea"/>
                  <a:cs typeface="+mn-cs"/>
                </a:rPr>
                <a:t>ve early PsA (n=206)</a:t>
              </a:r>
            </a:p>
          </p:txBody>
        </p:sp>
        <p:sp>
          <p:nvSpPr>
            <p:cNvPr id="57" name="Rectangle 56">
              <a:extLst>
                <a:ext uri="{FF2B5EF4-FFF2-40B4-BE49-F238E27FC236}">
                  <a16:creationId xmlns:a16="http://schemas.microsoft.com/office/drawing/2014/main" id="{FE4E56B7-F525-264C-8AF1-7312E3D66162}"/>
                </a:ext>
              </a:extLst>
            </p:cNvPr>
            <p:cNvSpPr/>
            <p:nvPr/>
          </p:nvSpPr>
          <p:spPr>
            <a:xfrm>
              <a:off x="3610706" y="3388073"/>
              <a:ext cx="637388" cy="358367"/>
            </a:xfrm>
            <a:prstGeom prst="rect">
              <a:avLst/>
            </a:prstGeom>
            <a:noFill/>
            <a:ln w="28575">
              <a:solidFill>
                <a:srgbClr val="930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70605"/>
                  </a:solidFill>
                  <a:effectLst/>
                  <a:uLnTx/>
                  <a:uFillTx/>
                  <a:latin typeface="Calibri"/>
                  <a:ea typeface="+mn-ea"/>
                  <a:cs typeface="+mn-cs"/>
                </a:rPr>
                <a:t>StdC</a:t>
              </a:r>
              <a:br>
                <a:rPr kumimoji="0" lang="en-US" sz="1200" b="1" i="0" u="none" strike="noStrike" kern="1200" cap="none" spc="0" normalizeH="0" baseline="0" noProof="0" dirty="0">
                  <a:ln>
                    <a:noFill/>
                  </a:ln>
                  <a:solidFill>
                    <a:srgbClr val="070605"/>
                  </a:solidFill>
                  <a:effectLst/>
                  <a:uLnTx/>
                  <a:uFillTx/>
                  <a:latin typeface="Calibri"/>
                  <a:ea typeface="+mn-ea"/>
                  <a:cs typeface="+mn-cs"/>
                </a:rPr>
              </a:br>
              <a:r>
                <a:rPr kumimoji="0" lang="en-US" sz="1200" b="1" i="0" u="none" strike="noStrike" kern="1200" cap="none" spc="0" normalizeH="0" baseline="0" noProof="0" dirty="0">
                  <a:ln>
                    <a:noFill/>
                  </a:ln>
                  <a:solidFill>
                    <a:srgbClr val="070605"/>
                  </a:solidFill>
                  <a:effectLst/>
                  <a:uLnTx/>
                  <a:uFillTx/>
                  <a:latin typeface="Calibri"/>
                  <a:ea typeface="+mn-ea"/>
                  <a:cs typeface="+mn-cs"/>
                </a:rPr>
                <a:t>(n=105)</a:t>
              </a:r>
            </a:p>
          </p:txBody>
        </p:sp>
        <p:sp>
          <p:nvSpPr>
            <p:cNvPr id="58" name="Rectangle 57">
              <a:extLst>
                <a:ext uri="{FF2B5EF4-FFF2-40B4-BE49-F238E27FC236}">
                  <a16:creationId xmlns:a16="http://schemas.microsoft.com/office/drawing/2014/main" id="{E65F4633-93C1-7B46-8C7C-E68EEF03700B}"/>
                </a:ext>
              </a:extLst>
            </p:cNvPr>
            <p:cNvSpPr/>
            <p:nvPr/>
          </p:nvSpPr>
          <p:spPr>
            <a:xfrm>
              <a:off x="3555146" y="2576798"/>
              <a:ext cx="653612" cy="304670"/>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0605"/>
                  </a:solidFill>
                  <a:effectLst/>
                  <a:uLnTx/>
                  <a:uFillTx/>
                  <a:latin typeface="Calibri"/>
                  <a:ea typeface="+mn-ea"/>
                  <a:cs typeface="+mn-cs"/>
                </a:rPr>
                <a:t>TC (n=101)</a:t>
              </a:r>
            </a:p>
          </p:txBody>
        </p:sp>
        <p:sp>
          <p:nvSpPr>
            <p:cNvPr id="59" name="Freeform 58">
              <a:extLst>
                <a:ext uri="{FF2B5EF4-FFF2-40B4-BE49-F238E27FC236}">
                  <a16:creationId xmlns:a16="http://schemas.microsoft.com/office/drawing/2014/main" id="{29A3684B-0633-B146-B3A6-1C611669BAA0}"/>
                </a:ext>
              </a:extLst>
            </p:cNvPr>
            <p:cNvSpPr/>
            <p:nvPr/>
          </p:nvSpPr>
          <p:spPr>
            <a:xfrm>
              <a:off x="4093369" y="3133221"/>
              <a:ext cx="3487566" cy="379001"/>
            </a:xfrm>
            <a:custGeom>
              <a:avLst/>
              <a:gdLst>
                <a:gd name="connsiteX0" fmla="*/ 0 w 5685906"/>
                <a:gd name="connsiteY0" fmla="*/ 0 h 739832"/>
                <a:gd name="connsiteX1" fmla="*/ 457200 w 5685906"/>
                <a:gd name="connsiteY1" fmla="*/ 706581 h 739832"/>
                <a:gd name="connsiteX2" fmla="*/ 5685906 w 5685906"/>
                <a:gd name="connsiteY2" fmla="*/ 706581 h 739832"/>
                <a:gd name="connsiteX3" fmla="*/ 5685906 w 5685906"/>
                <a:gd name="connsiteY3" fmla="*/ 739832 h 739832"/>
              </a:gdLst>
              <a:ahLst/>
              <a:cxnLst>
                <a:cxn ang="0">
                  <a:pos x="connsiteX0" y="connsiteY0"/>
                </a:cxn>
                <a:cxn ang="0">
                  <a:pos x="connsiteX1" y="connsiteY1"/>
                </a:cxn>
                <a:cxn ang="0">
                  <a:pos x="connsiteX2" y="connsiteY2"/>
                </a:cxn>
                <a:cxn ang="0">
                  <a:pos x="connsiteX3" y="connsiteY3"/>
                </a:cxn>
              </a:cxnLst>
              <a:rect l="l" t="t" r="r" b="b"/>
              <a:pathLst>
                <a:path w="5685906" h="739832">
                  <a:moveTo>
                    <a:pt x="0" y="0"/>
                  </a:moveTo>
                  <a:lnTo>
                    <a:pt x="457200" y="706581"/>
                  </a:lnTo>
                  <a:lnTo>
                    <a:pt x="5685906" y="706581"/>
                  </a:lnTo>
                  <a:lnTo>
                    <a:pt x="5685906" y="739832"/>
                  </a:lnTo>
                </a:path>
              </a:pathLst>
            </a:custGeom>
            <a:noFill/>
            <a:ln w="28575">
              <a:solidFill>
                <a:srgbClr val="930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0" name="Freeform 59">
              <a:extLst>
                <a:ext uri="{FF2B5EF4-FFF2-40B4-BE49-F238E27FC236}">
                  <a16:creationId xmlns:a16="http://schemas.microsoft.com/office/drawing/2014/main" id="{CE5BF7A1-F7E9-B049-ABF2-A151DC64D2BA}"/>
                </a:ext>
              </a:extLst>
            </p:cNvPr>
            <p:cNvSpPr/>
            <p:nvPr/>
          </p:nvSpPr>
          <p:spPr>
            <a:xfrm>
              <a:off x="4098468" y="2775513"/>
              <a:ext cx="3477368" cy="361967"/>
            </a:xfrm>
            <a:custGeom>
              <a:avLst/>
              <a:gdLst>
                <a:gd name="connsiteX0" fmla="*/ 0 w 5669280"/>
                <a:gd name="connsiteY0" fmla="*/ 706581 h 706581"/>
                <a:gd name="connsiteX1" fmla="*/ 457200 w 5669280"/>
                <a:gd name="connsiteY1" fmla="*/ 0 h 706581"/>
                <a:gd name="connsiteX2" fmla="*/ 5669280 w 5669280"/>
                <a:gd name="connsiteY2" fmla="*/ 0 h 706581"/>
              </a:gdLst>
              <a:ahLst/>
              <a:cxnLst>
                <a:cxn ang="0">
                  <a:pos x="connsiteX0" y="connsiteY0"/>
                </a:cxn>
                <a:cxn ang="0">
                  <a:pos x="connsiteX1" y="connsiteY1"/>
                </a:cxn>
                <a:cxn ang="0">
                  <a:pos x="connsiteX2" y="connsiteY2"/>
                </a:cxn>
              </a:cxnLst>
              <a:rect l="l" t="t" r="r" b="b"/>
              <a:pathLst>
                <a:path w="5669280" h="706581">
                  <a:moveTo>
                    <a:pt x="0" y="706581"/>
                  </a:moveTo>
                  <a:lnTo>
                    <a:pt x="457200" y="0"/>
                  </a:lnTo>
                  <a:lnTo>
                    <a:pt x="5669280" y="0"/>
                  </a:lnTo>
                </a:path>
              </a:pathLst>
            </a:cu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C8FBD412-E64B-3D4D-AFE6-E11F1E011787}"/>
                </a:ext>
              </a:extLst>
            </p:cNvPr>
            <p:cNvSpPr/>
            <p:nvPr/>
          </p:nvSpPr>
          <p:spPr>
            <a:xfrm>
              <a:off x="4776604" y="3614423"/>
              <a:ext cx="2651366" cy="132012"/>
            </a:xfrm>
            <a:prstGeom prst="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70605"/>
                  </a:solidFill>
                  <a:effectLst/>
                  <a:uLnTx/>
                  <a:uFillTx/>
                  <a:latin typeface="Calibri"/>
                  <a:ea typeface="+mn-ea"/>
                  <a:cs typeface="+mn-cs"/>
                </a:rPr>
                <a:t>Blinded assessment o</a:t>
              </a:r>
              <a:r>
                <a:rPr kumimoji="0" lang="sl-SI" sz="1100" b="0" i="0" u="none" strike="noStrike" kern="1200" cap="none" spc="0" normalizeH="0" baseline="0" noProof="0" dirty="0">
                  <a:ln>
                    <a:noFill/>
                  </a:ln>
                  <a:solidFill>
                    <a:srgbClr val="070605"/>
                  </a:solidFill>
                  <a:effectLst/>
                  <a:uLnTx/>
                  <a:uFillTx/>
                  <a:latin typeface="Calibri"/>
                  <a:ea typeface="+mn-ea"/>
                  <a:cs typeface="+mn-cs"/>
                </a:rPr>
                <a:t>f</a:t>
              </a:r>
              <a:r>
                <a:rPr kumimoji="0" lang="en-US" sz="1100" b="0" i="0" u="none" strike="noStrike" kern="1200" cap="none" spc="0" normalizeH="0" baseline="0" noProof="0" dirty="0">
                  <a:ln>
                    <a:noFill/>
                  </a:ln>
                  <a:solidFill>
                    <a:srgbClr val="070605"/>
                  </a:solidFill>
                  <a:effectLst/>
                  <a:uLnTx/>
                  <a:uFillTx/>
                  <a:latin typeface="Calibri"/>
                  <a:ea typeface="+mn-ea"/>
                  <a:cs typeface="+mn-cs"/>
                </a:rPr>
                <a:t> </a:t>
              </a:r>
              <a:r>
                <a:rPr kumimoji="0" lang="sl-SI" sz="1100" b="0" i="0" u="none" strike="noStrike" kern="1200" cap="none" spc="0" normalizeH="0" baseline="0" noProof="0" dirty="0">
                  <a:ln>
                    <a:noFill/>
                  </a:ln>
                  <a:solidFill>
                    <a:srgbClr val="070605"/>
                  </a:solidFill>
                  <a:effectLst/>
                  <a:uLnTx/>
                  <a:uFillTx/>
                  <a:latin typeface="Calibri"/>
                  <a:ea typeface="+mn-ea"/>
                  <a:cs typeface="+mn-cs"/>
                </a:rPr>
                <a:t>c</a:t>
              </a:r>
              <a:r>
                <a:rPr kumimoji="0" lang="en-US" sz="1100" b="0" i="0" u="none" strike="noStrike" kern="1200" cap="none" spc="0" normalizeH="0" baseline="0" noProof="0" dirty="0" err="1">
                  <a:ln>
                    <a:noFill/>
                  </a:ln>
                  <a:solidFill>
                    <a:srgbClr val="070605"/>
                  </a:solidFill>
                  <a:effectLst/>
                  <a:uLnTx/>
                  <a:uFillTx/>
                  <a:latin typeface="Calibri"/>
                  <a:ea typeface="+mn-ea"/>
                  <a:cs typeface="+mn-cs"/>
                </a:rPr>
                <a:t>linical</a:t>
              </a:r>
              <a:r>
                <a:rPr kumimoji="0" lang="en-US" sz="1100" b="0" i="0" u="none" strike="noStrike" kern="1200" cap="none" spc="0" normalizeH="0" baseline="0" noProof="0" dirty="0">
                  <a:ln>
                    <a:noFill/>
                  </a:ln>
                  <a:solidFill>
                    <a:srgbClr val="070605"/>
                  </a:solidFill>
                  <a:effectLst/>
                  <a:uLnTx/>
                  <a:uFillTx/>
                  <a:latin typeface="Calibri"/>
                  <a:ea typeface="+mn-ea"/>
                  <a:cs typeface="+mn-cs"/>
                </a:rPr>
                <a:t> and PROs</a:t>
              </a:r>
            </a:p>
          </p:txBody>
        </p:sp>
        <p:cxnSp>
          <p:nvCxnSpPr>
            <p:cNvPr id="62" name="Straight Connector 61">
              <a:extLst>
                <a:ext uri="{FF2B5EF4-FFF2-40B4-BE49-F238E27FC236}">
                  <a16:creationId xmlns:a16="http://schemas.microsoft.com/office/drawing/2014/main" id="{4B86125B-9C0A-184E-8AFE-9A67D498057C}"/>
                </a:ext>
              </a:extLst>
            </p:cNvPr>
            <p:cNvCxnSpPr/>
            <p:nvPr/>
          </p:nvCxnSpPr>
          <p:spPr>
            <a:xfrm>
              <a:off x="4888778"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35583CD-8730-1F41-BCC3-1CA019DE06D6}"/>
                </a:ext>
              </a:extLst>
            </p:cNvPr>
            <p:cNvCxnSpPr/>
            <p:nvPr/>
          </p:nvCxnSpPr>
          <p:spPr>
            <a:xfrm>
              <a:off x="5668507"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BF006B1-18E8-C94E-A826-772E243D68F8}"/>
                </a:ext>
              </a:extLst>
            </p:cNvPr>
            <p:cNvCxnSpPr/>
            <p:nvPr/>
          </p:nvCxnSpPr>
          <p:spPr>
            <a:xfrm>
              <a:off x="6499992"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D795152-74B8-BE41-8A42-C4B689CC1BD9}"/>
                </a:ext>
              </a:extLst>
            </p:cNvPr>
            <p:cNvCxnSpPr/>
            <p:nvPr/>
          </p:nvCxnSpPr>
          <p:spPr>
            <a:xfrm>
              <a:off x="7279721"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EBDFD84D-8E09-1043-A8DC-9350A3CF61EE}"/>
                </a:ext>
              </a:extLst>
            </p:cNvPr>
            <p:cNvSpPr/>
            <p:nvPr/>
          </p:nvSpPr>
          <p:spPr>
            <a:xfrm>
              <a:off x="4254340"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7" name="Rectangle 66">
              <a:extLst>
                <a:ext uri="{FF2B5EF4-FFF2-40B4-BE49-F238E27FC236}">
                  <a16:creationId xmlns:a16="http://schemas.microsoft.com/office/drawing/2014/main" id="{EB8C16B1-4C1F-4A4D-8347-EAE423CFB6EF}"/>
                </a:ext>
              </a:extLst>
            </p:cNvPr>
            <p:cNvSpPr/>
            <p:nvPr/>
          </p:nvSpPr>
          <p:spPr>
            <a:xfrm>
              <a:off x="4516567"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8" name="Rectangle 67">
              <a:extLst>
                <a:ext uri="{FF2B5EF4-FFF2-40B4-BE49-F238E27FC236}">
                  <a16:creationId xmlns:a16="http://schemas.microsoft.com/office/drawing/2014/main" id="{7DB7E517-562D-DB46-BD38-AC5B97C297FE}"/>
                </a:ext>
              </a:extLst>
            </p:cNvPr>
            <p:cNvSpPr/>
            <p:nvPr/>
          </p:nvSpPr>
          <p:spPr>
            <a:xfrm>
              <a:off x="5032656"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9" name="Rectangle 68">
              <a:extLst>
                <a:ext uri="{FF2B5EF4-FFF2-40B4-BE49-F238E27FC236}">
                  <a16:creationId xmlns:a16="http://schemas.microsoft.com/office/drawing/2014/main" id="{8E3CB3AB-9CAC-7147-9452-A393AACB2C1F}"/>
                </a:ext>
              </a:extLst>
            </p:cNvPr>
            <p:cNvSpPr/>
            <p:nvPr/>
          </p:nvSpPr>
          <p:spPr>
            <a:xfrm>
              <a:off x="5313089"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0" name="Rectangle 69">
              <a:extLst>
                <a:ext uri="{FF2B5EF4-FFF2-40B4-BE49-F238E27FC236}">
                  <a16:creationId xmlns:a16="http://schemas.microsoft.com/office/drawing/2014/main" id="{E24B102F-48DF-E246-8E2E-01FCEE4FAB29}"/>
                </a:ext>
              </a:extLst>
            </p:cNvPr>
            <p:cNvSpPr/>
            <p:nvPr/>
          </p:nvSpPr>
          <p:spPr>
            <a:xfrm>
              <a:off x="5826571"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1" name="Rectangle 70">
              <a:extLst>
                <a:ext uri="{FF2B5EF4-FFF2-40B4-BE49-F238E27FC236}">
                  <a16:creationId xmlns:a16="http://schemas.microsoft.com/office/drawing/2014/main" id="{BDF47867-9D91-164E-88A4-E84177EBAE76}"/>
                </a:ext>
              </a:extLst>
            </p:cNvPr>
            <p:cNvSpPr/>
            <p:nvPr/>
          </p:nvSpPr>
          <p:spPr>
            <a:xfrm>
              <a:off x="6105631"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2" name="Rectangle 71">
              <a:extLst>
                <a:ext uri="{FF2B5EF4-FFF2-40B4-BE49-F238E27FC236}">
                  <a16:creationId xmlns:a16="http://schemas.microsoft.com/office/drawing/2014/main" id="{A35317DF-2907-1A4B-B846-5A248C8D7837}"/>
                </a:ext>
              </a:extLst>
            </p:cNvPr>
            <p:cNvSpPr/>
            <p:nvPr/>
          </p:nvSpPr>
          <p:spPr>
            <a:xfrm>
              <a:off x="6635905"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3" name="Rectangle 72">
              <a:extLst>
                <a:ext uri="{FF2B5EF4-FFF2-40B4-BE49-F238E27FC236}">
                  <a16:creationId xmlns:a16="http://schemas.microsoft.com/office/drawing/2014/main" id="{577FB27C-766E-574F-9462-C49C09FCBE0A}"/>
                </a:ext>
              </a:extLst>
            </p:cNvPr>
            <p:cNvSpPr/>
            <p:nvPr/>
          </p:nvSpPr>
          <p:spPr>
            <a:xfrm>
              <a:off x="6899670"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cxnSp>
          <p:nvCxnSpPr>
            <p:cNvPr id="74" name="Straight Connector 73">
              <a:extLst>
                <a:ext uri="{FF2B5EF4-FFF2-40B4-BE49-F238E27FC236}">
                  <a16:creationId xmlns:a16="http://schemas.microsoft.com/office/drawing/2014/main" id="{7400D365-5CD5-5549-8B5E-029A8A97F969}"/>
                </a:ext>
              </a:extLst>
            </p:cNvPr>
            <p:cNvCxnSpPr>
              <a:endCxn id="66" idx="0"/>
            </p:cNvCxnSpPr>
            <p:nvPr/>
          </p:nvCxnSpPr>
          <p:spPr>
            <a:xfrm>
              <a:off x="4364747"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9F883B4-273D-C346-A6F4-62B60EF2B4AC}"/>
                </a:ext>
              </a:extLst>
            </p:cNvPr>
            <p:cNvCxnSpPr/>
            <p:nvPr/>
          </p:nvCxnSpPr>
          <p:spPr>
            <a:xfrm>
              <a:off x="4616109"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06AF9B08-8A60-7A4F-B4F0-228F72AE5962}"/>
                </a:ext>
              </a:extLst>
            </p:cNvPr>
            <p:cNvCxnSpPr/>
            <p:nvPr/>
          </p:nvCxnSpPr>
          <p:spPr>
            <a:xfrm>
              <a:off x="5144339"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0BBA49E-FF69-A342-A945-902BEBDF8C63}"/>
                </a:ext>
              </a:extLst>
            </p:cNvPr>
            <p:cNvCxnSpPr/>
            <p:nvPr/>
          </p:nvCxnSpPr>
          <p:spPr>
            <a:xfrm>
              <a:off x="5423495"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9B3DE2A-78CD-F840-A732-9A240EE4C751}"/>
                </a:ext>
              </a:extLst>
            </p:cNvPr>
            <p:cNvCxnSpPr/>
            <p:nvPr/>
          </p:nvCxnSpPr>
          <p:spPr>
            <a:xfrm>
              <a:off x="5940434"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73A992E-2A91-2F41-9372-F36B62E9F011}"/>
                </a:ext>
              </a:extLst>
            </p:cNvPr>
            <p:cNvCxnSpPr/>
            <p:nvPr/>
          </p:nvCxnSpPr>
          <p:spPr>
            <a:xfrm>
              <a:off x="6216038"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D89B098-0244-A94B-B953-2B946C9641C3}"/>
                </a:ext>
              </a:extLst>
            </p:cNvPr>
            <p:cNvCxnSpPr/>
            <p:nvPr/>
          </p:nvCxnSpPr>
          <p:spPr>
            <a:xfrm>
              <a:off x="6746310"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6DD7B9E-6BBC-2942-B182-9DE3F353142D}"/>
                </a:ext>
              </a:extLst>
            </p:cNvPr>
            <p:cNvCxnSpPr/>
            <p:nvPr/>
          </p:nvCxnSpPr>
          <p:spPr>
            <a:xfrm>
              <a:off x="7010076"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9E3BBFB-8462-3C4E-829E-2C440A64D652}"/>
                </a:ext>
              </a:extLst>
            </p:cNvPr>
            <p:cNvCxnSpPr/>
            <p:nvPr/>
          </p:nvCxnSpPr>
          <p:spPr>
            <a:xfrm>
              <a:off x="7567994" y="2476470"/>
              <a:ext cx="0" cy="1269985"/>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AEB6FA0-2179-CD4E-B245-9ED1EE6CB80C}"/>
                </a:ext>
              </a:extLst>
            </p:cNvPr>
            <p:cNvCxnSpPr/>
            <p:nvPr/>
          </p:nvCxnSpPr>
          <p:spPr>
            <a:xfrm>
              <a:off x="4358041" y="2071450"/>
              <a:ext cx="0" cy="1982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D52C53D3-F93B-7040-BD6F-09A41EF85F65}"/>
                </a:ext>
              </a:extLst>
            </p:cNvPr>
            <p:cNvCxnSpPr/>
            <p:nvPr/>
          </p:nvCxnSpPr>
          <p:spPr>
            <a:xfrm>
              <a:off x="7284001" y="2071450"/>
              <a:ext cx="0" cy="1982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Rectangle 84">
              <a:extLst>
                <a:ext uri="{FF2B5EF4-FFF2-40B4-BE49-F238E27FC236}">
                  <a16:creationId xmlns:a16="http://schemas.microsoft.com/office/drawing/2014/main" id="{23162A02-62A2-1948-8994-F32C62C6AC63}"/>
                </a:ext>
              </a:extLst>
            </p:cNvPr>
            <p:cNvSpPr/>
            <p:nvPr/>
          </p:nvSpPr>
          <p:spPr>
            <a:xfrm>
              <a:off x="7663009" y="2576818"/>
              <a:ext cx="1184591" cy="993173"/>
            </a:xfrm>
            <a:prstGeom prst="rect">
              <a:avLst/>
            </a:prstGeom>
            <a:no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0605"/>
                  </a:solidFill>
                  <a:effectLst/>
                  <a:uLnTx/>
                  <a:uFillTx/>
                  <a:latin typeface="Calibri"/>
                  <a:ea typeface="+mn-ea"/>
                  <a:cs typeface="+mn-cs"/>
                </a:rPr>
                <a:t>Assessments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Q12 </a:t>
              </a:r>
              <a:r>
                <a:rPr kumimoji="0" lang="en-GB" sz="1200" b="0" i="0" u="none" strike="noStrike" kern="1200" cap="none" spc="0" normalizeH="0" baseline="0" noProof="0" dirty="0" err="1">
                  <a:ln>
                    <a:noFill/>
                  </a:ln>
                  <a:solidFill>
                    <a:srgbClr val="070605"/>
                  </a:solidFill>
                  <a:effectLst/>
                  <a:uLnTx/>
                  <a:uFillTx/>
                  <a:latin typeface="Calibri"/>
                  <a:ea typeface="+mn-ea"/>
                  <a:cs typeface="+mn-cs"/>
                </a:rPr>
                <a:t>wks</a:t>
              </a:r>
              <a:r>
                <a:rPr kumimoji="0" lang="en-GB" sz="1200" b="0" i="0" u="none" strike="noStrike" kern="1200" cap="none" spc="0" normalizeH="0" baseline="0" noProof="0" dirty="0">
                  <a:ln>
                    <a:noFill/>
                  </a:ln>
                  <a:solidFill>
                    <a:srgbClr val="070605"/>
                  </a:solidFill>
                  <a:effectLst/>
                  <a:uLnTx/>
                  <a:uFillTx/>
                  <a:latin typeface="Calibri"/>
                  <a:ea typeface="+mn-ea"/>
                  <a:cs typeface="+mn-cs"/>
                </a:rPr>
                <a:t>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in both groups; additional review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Q4 </a:t>
              </a:r>
              <a:r>
                <a:rPr kumimoji="0" lang="en-GB" sz="1200" b="0" i="0" u="none" strike="noStrike" kern="1200" cap="none" spc="0" normalizeH="0" baseline="0" noProof="0" dirty="0" err="1">
                  <a:ln>
                    <a:noFill/>
                  </a:ln>
                  <a:solidFill>
                    <a:srgbClr val="070605"/>
                  </a:solidFill>
                  <a:effectLst/>
                  <a:uLnTx/>
                  <a:uFillTx/>
                  <a:latin typeface="Calibri"/>
                  <a:ea typeface="+mn-ea"/>
                  <a:cs typeface="+mn-cs"/>
                </a:rPr>
                <a:t>wks</a:t>
              </a:r>
              <a:r>
                <a:rPr kumimoji="0" lang="en-GB" sz="1200" b="0" i="0" u="none" strike="noStrike" kern="1200" cap="none" spc="0" normalizeH="0" baseline="0" noProof="0" dirty="0">
                  <a:ln>
                    <a:noFill/>
                  </a:ln>
                  <a:solidFill>
                    <a:srgbClr val="070605"/>
                  </a:solidFill>
                  <a:effectLst/>
                  <a:uLnTx/>
                  <a:uFillTx/>
                  <a:latin typeface="Calibri"/>
                  <a:ea typeface="+mn-ea"/>
                  <a:cs typeface="+mn-cs"/>
                </a:rPr>
                <a:t> in tight control only</a:t>
              </a:r>
              <a:endParaRPr kumimoji="0" lang="en-US" sz="1200" b="0" i="0" u="none" strike="noStrike" kern="1200" cap="none" spc="0" normalizeH="0" baseline="0" noProof="0" dirty="0">
                <a:ln>
                  <a:noFill/>
                </a:ln>
                <a:solidFill>
                  <a:srgbClr val="070605"/>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43817123-24D2-A042-AFE4-D74E0D77BBD0}"/>
                </a:ext>
              </a:extLst>
            </p:cNvPr>
            <p:cNvSpPr/>
            <p:nvPr/>
          </p:nvSpPr>
          <p:spPr>
            <a:xfrm>
              <a:off x="3493345" y="1861472"/>
              <a:ext cx="1725614" cy="24238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Radiograph hands/feet</a:t>
              </a:r>
            </a:p>
          </p:txBody>
        </p:sp>
        <p:sp>
          <p:nvSpPr>
            <p:cNvPr id="87" name="Rectangle 86">
              <a:extLst>
                <a:ext uri="{FF2B5EF4-FFF2-40B4-BE49-F238E27FC236}">
                  <a16:creationId xmlns:a16="http://schemas.microsoft.com/office/drawing/2014/main" id="{BCC23F30-1324-2E43-B0BC-A0ACFB4DEDC1}"/>
                </a:ext>
              </a:extLst>
            </p:cNvPr>
            <p:cNvSpPr/>
            <p:nvPr/>
          </p:nvSpPr>
          <p:spPr>
            <a:xfrm>
              <a:off x="6420955" y="1865820"/>
              <a:ext cx="1725614" cy="24238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Radiograph hands/feet</a:t>
              </a:r>
            </a:p>
          </p:txBody>
        </p:sp>
        <p:sp>
          <p:nvSpPr>
            <p:cNvPr id="88" name="Rectangle 87">
              <a:extLst>
                <a:ext uri="{FF2B5EF4-FFF2-40B4-BE49-F238E27FC236}">
                  <a16:creationId xmlns:a16="http://schemas.microsoft.com/office/drawing/2014/main" id="{25ACEF24-510D-D340-BEF5-50FA9EEEEAB7}"/>
                </a:ext>
              </a:extLst>
            </p:cNvPr>
            <p:cNvSpPr/>
            <p:nvPr/>
          </p:nvSpPr>
          <p:spPr>
            <a:xfrm>
              <a:off x="3451554" y="3092649"/>
              <a:ext cx="731835" cy="242730"/>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 1:1</a:t>
              </a:r>
            </a:p>
          </p:txBody>
        </p:sp>
        <p:cxnSp>
          <p:nvCxnSpPr>
            <p:cNvPr id="89" name="Straight Arrow Connector 88">
              <a:extLst>
                <a:ext uri="{FF2B5EF4-FFF2-40B4-BE49-F238E27FC236}">
                  <a16:creationId xmlns:a16="http://schemas.microsoft.com/office/drawing/2014/main" id="{336394E1-F849-7342-8879-880DFE22CB63}"/>
                </a:ext>
              </a:extLst>
            </p:cNvPr>
            <p:cNvCxnSpPr/>
            <p:nvPr/>
          </p:nvCxnSpPr>
          <p:spPr>
            <a:xfrm>
              <a:off x="7560162" y="2141377"/>
              <a:ext cx="0" cy="13651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C2C4DA6-226D-B84E-A208-CD703997A110}"/>
                </a:ext>
              </a:extLst>
            </p:cNvPr>
            <p:cNvCxnSpPr/>
            <p:nvPr/>
          </p:nvCxnSpPr>
          <p:spPr bwMode="auto">
            <a:xfrm>
              <a:off x="3335335" y="3142910"/>
              <a:ext cx="78617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1" name="Pentagon 90">
              <a:extLst>
                <a:ext uri="{FF2B5EF4-FFF2-40B4-BE49-F238E27FC236}">
                  <a16:creationId xmlns:a16="http://schemas.microsoft.com/office/drawing/2014/main" id="{1C329958-7295-0243-8BE3-EF20A59FEA5E}"/>
                </a:ext>
              </a:extLst>
            </p:cNvPr>
            <p:cNvSpPr/>
            <p:nvPr/>
          </p:nvSpPr>
          <p:spPr bwMode="auto">
            <a:xfrm>
              <a:off x="6494246" y="4542125"/>
              <a:ext cx="2299294" cy="395971"/>
            </a:xfrm>
            <a:prstGeom prst="homePlate">
              <a:avLst/>
            </a:prstGeom>
            <a:solidFill>
              <a:srgbClr val="A7BCD6">
                <a:lumMod val="60000"/>
                <a:lumOff val="40000"/>
              </a:srgbClr>
            </a:solidFill>
            <a:ln w="12700" cap="flat" cmpd="sng" algn="ctr">
              <a:solidFill>
                <a:srgbClr val="A7BCD6"/>
              </a:solidFill>
              <a:prstDash val="solid"/>
              <a:round/>
              <a:headEnd type="none" w="med" len="med"/>
              <a:tailEnd type="none" w="med" len="med"/>
            </a:ln>
            <a:effectLst/>
          </p:spPr>
          <p:txBody>
            <a:bodyPr vert="horz" wrap="none" lIns="91440" tIns="0" rIns="0" bIns="0" numCol="1" rtlCol="0" anchor="ctr" anchorCtr="0" compatLnSpc="1">
              <a:prstTxWarp prst="textNoShape">
                <a:avLst/>
              </a:prstTxWarp>
              <a:no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Treatment at rheumatologist’s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discretion; no set protocol</a:t>
              </a:r>
            </a:p>
          </p:txBody>
        </p:sp>
        <p:sp>
          <p:nvSpPr>
            <p:cNvPr id="92" name="Pentagon 91">
              <a:extLst>
                <a:ext uri="{FF2B5EF4-FFF2-40B4-BE49-F238E27FC236}">
                  <a16:creationId xmlns:a16="http://schemas.microsoft.com/office/drawing/2014/main" id="{91E57328-505D-CE4E-8C82-75CAA9686CEB}"/>
                </a:ext>
              </a:extLst>
            </p:cNvPr>
            <p:cNvSpPr/>
            <p:nvPr/>
          </p:nvSpPr>
          <p:spPr bwMode="auto">
            <a:xfrm>
              <a:off x="6481858" y="4123049"/>
              <a:ext cx="2311682" cy="411681"/>
            </a:xfrm>
            <a:prstGeom prst="homePlate">
              <a:avLst/>
            </a:prstGeom>
            <a:solidFill>
              <a:srgbClr val="00A9E0">
                <a:lumMod val="20000"/>
                <a:lumOff val="80000"/>
              </a:srgbClr>
            </a:solidFill>
            <a:ln w="127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T</a:t>
              </a:r>
              <a:r>
                <a:rPr kumimoji="0" lang="en-GB" sz="1100" b="1" i="0" u="none" strike="noStrike" kern="0" cap="none" spc="0" normalizeH="0" baseline="0" noProof="0" dirty="0">
                  <a:ln>
                    <a:noFill/>
                  </a:ln>
                  <a:solidFill>
                    <a:srgbClr val="071D49"/>
                  </a:solidFill>
                  <a:effectLst/>
                  <a:uLnTx/>
                  <a:uFillTx/>
                  <a:latin typeface="Calibri"/>
                  <a:ea typeface="+mn-ea"/>
                  <a:cs typeface="+mn-cs"/>
                </a:rPr>
                <a:t>o anti-TNF if </a:t>
              </a:r>
              <a:r>
                <a:rPr kumimoji="0" lang="en-GB" sz="1100" b="1" i="0" u="none" strike="noStrike" kern="0" cap="none" spc="0" normalizeH="0" baseline="0" noProof="0" dirty="0">
                  <a:ln>
                    <a:noFill/>
                  </a:ln>
                  <a:solidFill>
                    <a:srgbClr val="071D49"/>
                  </a:solidFill>
                  <a:effectLst/>
                  <a:uLnTx/>
                  <a:uFillTx/>
                  <a:latin typeface="Calibri"/>
                  <a:ea typeface="+mn-ea"/>
                  <a:cs typeface="Calibri"/>
                </a:rPr>
                <a:t>≥</a:t>
              </a:r>
              <a:r>
                <a:rPr kumimoji="0" lang="en-GB" sz="1100" b="1" i="0" u="none" strike="noStrike" kern="0" cap="none" spc="0" normalizeH="0" baseline="0" noProof="0" dirty="0">
                  <a:ln>
                    <a:noFill/>
                  </a:ln>
                  <a:solidFill>
                    <a:srgbClr val="071D49"/>
                  </a:solidFill>
                  <a:effectLst/>
                  <a:uLnTx/>
                  <a:uFillTx/>
                  <a:latin typeface="Calibri"/>
                  <a:ea typeface="+mn-ea"/>
                  <a:cs typeface="+mn-cs"/>
                </a:rPr>
                <a:t>3 tender/swollen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joints or alternative DMARD + MTX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if no MDA but with &lt;3 active joints</a:t>
              </a:r>
            </a:p>
          </p:txBody>
        </p:sp>
        <p:sp>
          <p:nvSpPr>
            <p:cNvPr id="93" name="Pentagon 92">
              <a:extLst>
                <a:ext uri="{FF2B5EF4-FFF2-40B4-BE49-F238E27FC236}">
                  <a16:creationId xmlns:a16="http://schemas.microsoft.com/office/drawing/2014/main" id="{A73A688F-70AF-0640-9A51-3E6D28227F3E}"/>
                </a:ext>
              </a:extLst>
            </p:cNvPr>
            <p:cNvSpPr/>
            <p:nvPr/>
          </p:nvSpPr>
          <p:spPr bwMode="auto">
            <a:xfrm>
              <a:off x="4939056" y="4123049"/>
              <a:ext cx="1821557" cy="411681"/>
            </a:xfrm>
            <a:prstGeom prst="homePlate">
              <a:avLst/>
            </a:prstGeom>
            <a:solidFill>
              <a:srgbClr val="00A9E0">
                <a:lumMod val="40000"/>
                <a:lumOff val="60000"/>
              </a:srgbClr>
            </a:solidFill>
            <a:ln w="127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T</a:t>
              </a:r>
              <a:r>
                <a:rPr kumimoji="0" lang="en-GB" sz="1100" b="1" i="0" u="none" strike="noStrike" kern="0" cap="none" spc="0" normalizeH="0" baseline="0" noProof="0" dirty="0">
                  <a:ln>
                    <a:noFill/>
                  </a:ln>
                  <a:solidFill>
                    <a:srgbClr val="071D49"/>
                  </a:solidFill>
                  <a:effectLst/>
                  <a:uLnTx/>
                  <a:uFillTx/>
                  <a:latin typeface="Calibri"/>
                  <a:ea typeface="+mn-ea"/>
                  <a:cs typeface="+mn-cs"/>
                </a:rPr>
                <a:t>o combination DMARDs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if MDA not reached</a:t>
              </a:r>
            </a:p>
          </p:txBody>
        </p:sp>
        <p:sp>
          <p:nvSpPr>
            <p:cNvPr id="94" name="Pentagon 93">
              <a:extLst>
                <a:ext uri="{FF2B5EF4-FFF2-40B4-BE49-F238E27FC236}">
                  <a16:creationId xmlns:a16="http://schemas.microsoft.com/office/drawing/2014/main" id="{51D81DF6-01B2-F743-A280-C1E5920A2B04}"/>
                </a:ext>
              </a:extLst>
            </p:cNvPr>
            <p:cNvSpPr/>
            <p:nvPr/>
          </p:nvSpPr>
          <p:spPr bwMode="auto">
            <a:xfrm>
              <a:off x="3972709" y="4123049"/>
              <a:ext cx="1222997" cy="411681"/>
            </a:xfrm>
            <a:prstGeom prst="homePlate">
              <a:avLst/>
            </a:prstGeom>
            <a:solidFill>
              <a:srgbClr val="00A9E0">
                <a:lumMod val="60000"/>
                <a:lumOff val="40000"/>
              </a:srgb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a:t>
              </a:r>
              <a:r>
                <a:rPr kumimoji="0" lang="en-GB" sz="1100" b="1" i="0" u="none" strike="noStrike" kern="0" cap="none" spc="0" normalizeH="0" baseline="0" noProof="0" dirty="0">
                  <a:ln>
                    <a:noFill/>
                  </a:ln>
                  <a:solidFill>
                    <a:srgbClr val="071D49"/>
                  </a:solidFill>
                  <a:effectLst/>
                  <a:uLnTx/>
                  <a:uFillTx/>
                  <a:latin typeface="Calibri"/>
                  <a:ea typeface="+mn-ea"/>
                  <a:cs typeface="+mn-cs"/>
                </a:rPr>
                <a:t>MTX to 25 mg at</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err="1">
                  <a:ln>
                    <a:noFill/>
                  </a:ln>
                  <a:solidFill>
                    <a:srgbClr val="071D49"/>
                  </a:solidFill>
                  <a:effectLst/>
                  <a:uLnTx/>
                  <a:uFillTx/>
                  <a:latin typeface="Calibri"/>
                  <a:ea typeface="+mn-ea"/>
                  <a:cs typeface="+mn-cs"/>
                </a:rPr>
                <a:t>Wk</a:t>
              </a: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sl-SI" sz="1100" b="1" i="0" u="none" strike="noStrike" kern="0" cap="none" spc="0" normalizeH="0" baseline="0" noProof="0" dirty="0">
                  <a:ln>
                    <a:noFill/>
                  </a:ln>
                  <a:solidFill>
                    <a:srgbClr val="071D49"/>
                  </a:solidFill>
                  <a:effectLst/>
                  <a:uLnTx/>
                  <a:uFillTx/>
                  <a:latin typeface="Calibri"/>
                  <a:ea typeface="+mn-ea"/>
                  <a:cs typeface="+mn-cs"/>
                </a:rPr>
                <a:t>6 </a:t>
              </a:r>
              <a:r>
                <a:rPr kumimoji="0" lang="en-GB" sz="1100" b="1" i="0" u="none" strike="noStrike" kern="0" cap="none" spc="0" normalizeH="0" baseline="0" noProof="0" dirty="0">
                  <a:ln>
                    <a:noFill/>
                  </a:ln>
                  <a:solidFill>
                    <a:srgbClr val="071D49"/>
                  </a:solidFill>
                  <a:effectLst/>
                  <a:uLnTx/>
                  <a:uFillTx/>
                  <a:latin typeface="Calibri"/>
                  <a:ea typeface="+mn-ea"/>
                  <a:cs typeface="+mn-cs"/>
                </a:rPr>
                <a:t>if tolerated</a:t>
              </a:r>
            </a:p>
          </p:txBody>
        </p:sp>
        <p:sp>
          <p:nvSpPr>
            <p:cNvPr id="95" name="Pentagon 94">
              <a:extLst>
                <a:ext uri="{FF2B5EF4-FFF2-40B4-BE49-F238E27FC236}">
                  <a16:creationId xmlns:a16="http://schemas.microsoft.com/office/drawing/2014/main" id="{809C2EE5-3069-FE42-90D3-B4CD9A769E8A}"/>
                </a:ext>
              </a:extLst>
            </p:cNvPr>
            <p:cNvSpPr/>
            <p:nvPr/>
          </p:nvSpPr>
          <p:spPr bwMode="auto">
            <a:xfrm>
              <a:off x="2747595" y="4123049"/>
              <a:ext cx="1224347" cy="411681"/>
            </a:xfrm>
            <a:prstGeom prst="homePlate">
              <a:avLst/>
            </a:prstGeom>
            <a:solidFill>
              <a:srgbClr val="00A9E0"/>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a:ea typeface="+mn-ea"/>
                  <a:cs typeface="+mn-cs"/>
                </a:rPr>
                <a:t>TC: Start on MTX </a:t>
              </a:r>
              <a:br>
                <a:rPr kumimoji="0" lang="en-GB" sz="1100" b="1" i="0" u="none" strike="noStrike" kern="0" cap="none" spc="0" normalizeH="0" baseline="0" noProof="0" dirty="0">
                  <a:ln>
                    <a:noFill/>
                  </a:ln>
                  <a:solidFill>
                    <a:srgbClr val="FFFFFF"/>
                  </a:solidFill>
                  <a:effectLst/>
                  <a:uLnTx/>
                  <a:uFillTx/>
                  <a:latin typeface="Calibri"/>
                  <a:ea typeface="+mn-ea"/>
                  <a:cs typeface="+mn-cs"/>
                </a:rPr>
              </a:br>
              <a:r>
                <a:rPr kumimoji="0" lang="en-GB" sz="1100" b="1" i="0" u="none" strike="noStrike" kern="0" cap="none" spc="0" normalizeH="0" baseline="0" noProof="0" dirty="0">
                  <a:ln>
                    <a:noFill/>
                  </a:ln>
                  <a:solidFill>
                    <a:srgbClr val="FFFFFF"/>
                  </a:solidFill>
                  <a:effectLst/>
                  <a:uLnTx/>
                  <a:uFillTx/>
                  <a:latin typeface="Calibri"/>
                  <a:ea typeface="+mn-ea"/>
                  <a:cs typeface="+mn-cs"/>
                </a:rPr>
                <a:t>(n=101)</a:t>
              </a:r>
            </a:p>
          </p:txBody>
        </p:sp>
        <p:sp>
          <p:nvSpPr>
            <p:cNvPr id="96" name="Pentagon 95">
              <a:extLst>
                <a:ext uri="{FF2B5EF4-FFF2-40B4-BE49-F238E27FC236}">
                  <a16:creationId xmlns:a16="http://schemas.microsoft.com/office/drawing/2014/main" id="{2DBEC138-EB9E-D447-B5DB-ECC597A2F21D}"/>
                </a:ext>
              </a:extLst>
            </p:cNvPr>
            <p:cNvSpPr/>
            <p:nvPr/>
          </p:nvSpPr>
          <p:spPr bwMode="auto">
            <a:xfrm>
              <a:off x="2746742" y="4542125"/>
              <a:ext cx="3983740" cy="395971"/>
            </a:xfrm>
            <a:prstGeom prst="homePlate">
              <a:avLst/>
            </a:prstGeom>
            <a:solidFill>
              <a:srgbClr val="A7BCD6"/>
            </a:solidFill>
            <a:ln w="12700" cap="flat" cmpd="sng" algn="ctr">
              <a:solidFill>
                <a:srgbClr val="A7BCD6"/>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StdC (n=105)</a:t>
              </a:r>
            </a:p>
          </p:txBody>
        </p:sp>
        <p:cxnSp>
          <p:nvCxnSpPr>
            <p:cNvPr id="97" name="Straight Connector 96">
              <a:extLst>
                <a:ext uri="{FF2B5EF4-FFF2-40B4-BE49-F238E27FC236}">
                  <a16:creationId xmlns:a16="http://schemas.microsoft.com/office/drawing/2014/main" id="{8CD56F35-F30A-D341-8A73-62C3C3023D75}"/>
                </a:ext>
              </a:extLst>
            </p:cNvPr>
            <p:cNvCxnSpPr/>
            <p:nvPr/>
          </p:nvCxnSpPr>
          <p:spPr bwMode="auto">
            <a:xfrm>
              <a:off x="7185597" y="4961731"/>
              <a:ext cx="1607943" cy="0"/>
            </a:xfrm>
            <a:prstGeom prst="line">
              <a:avLst/>
            </a:prstGeom>
            <a:solidFill>
              <a:srgbClr val="A7BCD6"/>
            </a:solidFill>
            <a:ln w="19050" cap="flat" cmpd="sng" algn="ctr">
              <a:solidFill>
                <a:srgbClr val="071D49"/>
              </a:solidFill>
              <a:prstDash val="solid"/>
              <a:round/>
              <a:headEnd type="none" w="med" len="med"/>
              <a:tailEnd type="triangle" w="med" len="med"/>
            </a:ln>
            <a:effectLst/>
          </p:spPr>
        </p:cxnSp>
        <p:cxnSp>
          <p:nvCxnSpPr>
            <p:cNvPr id="98" name="Straight Connector 97">
              <a:extLst>
                <a:ext uri="{FF2B5EF4-FFF2-40B4-BE49-F238E27FC236}">
                  <a16:creationId xmlns:a16="http://schemas.microsoft.com/office/drawing/2014/main" id="{68A2F9A1-EE7A-9D4A-AF03-B6133BE5B50C}"/>
                </a:ext>
              </a:extLst>
            </p:cNvPr>
            <p:cNvCxnSpPr/>
            <p:nvPr/>
          </p:nvCxnSpPr>
          <p:spPr bwMode="auto">
            <a:xfrm>
              <a:off x="2745396" y="4961729"/>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5F45EA2-440E-D848-880E-069B0E0410EF}"/>
                </a:ext>
              </a:extLst>
            </p:cNvPr>
            <p:cNvCxnSpPr/>
            <p:nvPr/>
          </p:nvCxnSpPr>
          <p:spPr bwMode="auto">
            <a:xfrm>
              <a:off x="3972322" y="4961735"/>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C3C4726C-4BD5-D946-9EF2-834016D31E7A}"/>
                </a:ext>
              </a:extLst>
            </p:cNvPr>
            <p:cNvCxnSpPr/>
            <p:nvPr/>
          </p:nvCxnSpPr>
          <p:spPr bwMode="auto">
            <a:xfrm>
              <a:off x="5198481" y="4969684"/>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E7E202EB-E208-904F-83D4-1131C2284FD9}"/>
                </a:ext>
              </a:extLst>
            </p:cNvPr>
            <p:cNvCxnSpPr/>
            <p:nvPr/>
          </p:nvCxnSpPr>
          <p:spPr bwMode="auto">
            <a:xfrm>
              <a:off x="6730482" y="4969684"/>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B234D926-176E-1241-82F1-B7F104D64EEC}"/>
                </a:ext>
              </a:extLst>
            </p:cNvPr>
            <p:cNvSpPr/>
            <p:nvPr/>
          </p:nvSpPr>
          <p:spPr>
            <a:xfrm>
              <a:off x="3874935" y="5000140"/>
              <a:ext cx="210308"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6</a:t>
              </a:r>
            </a:p>
          </p:txBody>
        </p:sp>
        <p:sp>
          <p:nvSpPr>
            <p:cNvPr id="103" name="Rectangle 102">
              <a:extLst>
                <a:ext uri="{FF2B5EF4-FFF2-40B4-BE49-F238E27FC236}">
                  <a16:creationId xmlns:a16="http://schemas.microsoft.com/office/drawing/2014/main" id="{5D0CCFD3-BC3A-4A41-9495-C9CB84DF433F}"/>
                </a:ext>
              </a:extLst>
            </p:cNvPr>
            <p:cNvSpPr/>
            <p:nvPr/>
          </p:nvSpPr>
          <p:spPr>
            <a:xfrm>
              <a:off x="5058802" y="5000140"/>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12</a:t>
              </a:r>
            </a:p>
          </p:txBody>
        </p:sp>
        <p:sp>
          <p:nvSpPr>
            <p:cNvPr id="104" name="Rectangle 103">
              <a:extLst>
                <a:ext uri="{FF2B5EF4-FFF2-40B4-BE49-F238E27FC236}">
                  <a16:creationId xmlns:a16="http://schemas.microsoft.com/office/drawing/2014/main" id="{E14DF4DA-0757-2849-809B-68DF69799B75}"/>
                </a:ext>
              </a:extLst>
            </p:cNvPr>
            <p:cNvSpPr/>
            <p:nvPr/>
          </p:nvSpPr>
          <p:spPr>
            <a:xfrm>
              <a:off x="6602211" y="5031944"/>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24</a:t>
              </a:r>
            </a:p>
          </p:txBody>
        </p:sp>
        <p:cxnSp>
          <p:nvCxnSpPr>
            <p:cNvPr id="105" name="Straight Connector 104">
              <a:extLst>
                <a:ext uri="{FF2B5EF4-FFF2-40B4-BE49-F238E27FC236}">
                  <a16:creationId xmlns:a16="http://schemas.microsoft.com/office/drawing/2014/main" id="{3BE03445-D943-D647-9B61-65A7E58E2763}"/>
                </a:ext>
              </a:extLst>
            </p:cNvPr>
            <p:cNvCxnSpPr/>
            <p:nvPr/>
          </p:nvCxnSpPr>
          <p:spPr bwMode="auto">
            <a:xfrm>
              <a:off x="2745396" y="4961731"/>
              <a:ext cx="3439786" cy="0"/>
            </a:xfrm>
            <a:prstGeom prst="line">
              <a:avLst/>
            </a:prstGeom>
            <a:solidFill>
              <a:srgbClr val="A7BCD6"/>
            </a:solidFill>
            <a:ln w="19050" cap="flat" cmpd="sng" algn="ctr">
              <a:solidFill>
                <a:srgbClr val="071D49"/>
              </a:solidFill>
              <a:prstDash val="solid"/>
              <a:round/>
              <a:headEnd type="none" w="med" len="med"/>
              <a:tailEnd type="none"/>
            </a:ln>
            <a:effectLst/>
          </p:spPr>
        </p:cxnSp>
        <p:sp>
          <p:nvSpPr>
            <p:cNvPr id="106" name="Rectangle 105">
              <a:extLst>
                <a:ext uri="{FF2B5EF4-FFF2-40B4-BE49-F238E27FC236}">
                  <a16:creationId xmlns:a16="http://schemas.microsoft.com/office/drawing/2014/main" id="{D3B9B845-F147-F942-AE78-1CC01957D0AF}"/>
                </a:ext>
              </a:extLst>
            </p:cNvPr>
            <p:cNvSpPr/>
            <p:nvPr/>
          </p:nvSpPr>
          <p:spPr>
            <a:xfrm>
              <a:off x="2627797" y="5000140"/>
              <a:ext cx="263214"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0</a:t>
              </a:r>
            </a:p>
          </p:txBody>
        </p:sp>
        <p:cxnSp>
          <p:nvCxnSpPr>
            <p:cNvPr id="107" name="Straight Connector 106">
              <a:extLst>
                <a:ext uri="{FF2B5EF4-FFF2-40B4-BE49-F238E27FC236}">
                  <a16:creationId xmlns:a16="http://schemas.microsoft.com/office/drawing/2014/main" id="{F64EAC84-B4AA-264A-830B-F0E3D71691E4}"/>
                </a:ext>
              </a:extLst>
            </p:cNvPr>
            <p:cNvCxnSpPr/>
            <p:nvPr/>
          </p:nvCxnSpPr>
          <p:spPr bwMode="auto">
            <a:xfrm flipV="1">
              <a:off x="5195352" y="4123049"/>
              <a:ext cx="0" cy="411681"/>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08" name="Straight Connector 107">
              <a:extLst>
                <a:ext uri="{FF2B5EF4-FFF2-40B4-BE49-F238E27FC236}">
                  <a16:creationId xmlns:a16="http://schemas.microsoft.com/office/drawing/2014/main" id="{AC380931-CE1A-A94F-953C-1D91DCCCEB31}"/>
                </a:ext>
              </a:extLst>
            </p:cNvPr>
            <p:cNvCxnSpPr/>
            <p:nvPr/>
          </p:nvCxnSpPr>
          <p:spPr bwMode="auto">
            <a:xfrm flipV="1">
              <a:off x="6729766" y="4123049"/>
              <a:ext cx="0" cy="411670"/>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09" name="Straight Connector 108">
              <a:extLst>
                <a:ext uri="{FF2B5EF4-FFF2-40B4-BE49-F238E27FC236}">
                  <a16:creationId xmlns:a16="http://schemas.microsoft.com/office/drawing/2014/main" id="{A8AAF87C-3781-314D-9963-F2D32C10C42F}"/>
                </a:ext>
              </a:extLst>
            </p:cNvPr>
            <p:cNvCxnSpPr/>
            <p:nvPr/>
          </p:nvCxnSpPr>
          <p:spPr bwMode="auto">
            <a:xfrm flipV="1">
              <a:off x="8787169" y="3987345"/>
              <a:ext cx="351" cy="998241"/>
            </a:xfrm>
            <a:prstGeom prst="line">
              <a:avLst/>
            </a:prstGeom>
            <a:solidFill>
              <a:srgbClr val="A7BCD6"/>
            </a:solidFill>
            <a:ln w="19050" cap="flat" cmpd="sng" algn="ctr">
              <a:solidFill>
                <a:srgbClr val="000000"/>
              </a:solidFill>
              <a:prstDash val="sysDot"/>
              <a:round/>
              <a:headEnd type="none" w="med" len="med"/>
              <a:tailEnd type="none" w="med" len="med"/>
            </a:ln>
            <a:effectLst/>
          </p:spPr>
        </p:cxnSp>
        <p:cxnSp>
          <p:nvCxnSpPr>
            <p:cNvPr id="110" name="Straight Connector 109">
              <a:extLst>
                <a:ext uri="{FF2B5EF4-FFF2-40B4-BE49-F238E27FC236}">
                  <a16:creationId xmlns:a16="http://schemas.microsoft.com/office/drawing/2014/main" id="{A85D674D-2F00-ED45-89C0-B39006FBFC02}"/>
                </a:ext>
              </a:extLst>
            </p:cNvPr>
            <p:cNvCxnSpPr/>
            <p:nvPr/>
          </p:nvCxnSpPr>
          <p:spPr bwMode="auto">
            <a:xfrm flipV="1">
              <a:off x="3971945" y="4123049"/>
              <a:ext cx="0" cy="411682"/>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11" name="Straight Connector 110">
              <a:extLst>
                <a:ext uri="{FF2B5EF4-FFF2-40B4-BE49-F238E27FC236}">
                  <a16:creationId xmlns:a16="http://schemas.microsoft.com/office/drawing/2014/main" id="{1943378A-44E3-DB48-AC26-678D3D24B81B}"/>
                </a:ext>
              </a:extLst>
            </p:cNvPr>
            <p:cNvCxnSpPr/>
            <p:nvPr/>
          </p:nvCxnSpPr>
          <p:spPr bwMode="auto">
            <a:xfrm>
              <a:off x="6250251" y="4961733"/>
              <a:ext cx="867913" cy="0"/>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2" name="Straight Connector 111">
              <a:extLst>
                <a:ext uri="{FF2B5EF4-FFF2-40B4-BE49-F238E27FC236}">
                  <a16:creationId xmlns:a16="http://schemas.microsoft.com/office/drawing/2014/main" id="{5611E15B-230D-2147-B601-1D0D2CCC76BD}"/>
                </a:ext>
              </a:extLst>
            </p:cNvPr>
            <p:cNvCxnSpPr/>
            <p:nvPr/>
          </p:nvCxnSpPr>
          <p:spPr bwMode="auto">
            <a:xfrm flipH="1">
              <a:off x="6150619"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3" name="Straight Connector 112">
              <a:extLst>
                <a:ext uri="{FF2B5EF4-FFF2-40B4-BE49-F238E27FC236}">
                  <a16:creationId xmlns:a16="http://schemas.microsoft.com/office/drawing/2014/main" id="{6A45CABA-0756-D246-9943-D3BFCA1D2A07}"/>
                </a:ext>
              </a:extLst>
            </p:cNvPr>
            <p:cNvCxnSpPr/>
            <p:nvPr/>
          </p:nvCxnSpPr>
          <p:spPr bwMode="auto">
            <a:xfrm flipH="1">
              <a:off x="6215538" y="4950558"/>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4" name="Straight Connector 113">
              <a:extLst>
                <a:ext uri="{FF2B5EF4-FFF2-40B4-BE49-F238E27FC236}">
                  <a16:creationId xmlns:a16="http://schemas.microsoft.com/office/drawing/2014/main" id="{F1382104-4B79-FD46-BD7D-F4C02AAAA2EC}"/>
                </a:ext>
              </a:extLst>
            </p:cNvPr>
            <p:cNvCxnSpPr/>
            <p:nvPr/>
          </p:nvCxnSpPr>
          <p:spPr bwMode="auto">
            <a:xfrm flipH="1">
              <a:off x="7087680"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5" name="Straight Connector 114">
              <a:extLst>
                <a:ext uri="{FF2B5EF4-FFF2-40B4-BE49-F238E27FC236}">
                  <a16:creationId xmlns:a16="http://schemas.microsoft.com/office/drawing/2014/main" id="{D8C82967-5536-5043-A0FA-FA6B081A7924}"/>
                </a:ext>
              </a:extLst>
            </p:cNvPr>
            <p:cNvCxnSpPr/>
            <p:nvPr/>
          </p:nvCxnSpPr>
          <p:spPr bwMode="auto">
            <a:xfrm flipH="1">
              <a:off x="7152595"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sp>
          <p:nvSpPr>
            <p:cNvPr id="116" name="TextBox 115">
              <a:extLst>
                <a:ext uri="{FF2B5EF4-FFF2-40B4-BE49-F238E27FC236}">
                  <a16:creationId xmlns:a16="http://schemas.microsoft.com/office/drawing/2014/main" id="{C67F4635-3721-6B44-8627-5B668D7B763F}"/>
                </a:ext>
              </a:extLst>
            </p:cNvPr>
            <p:cNvSpPr txBox="1"/>
            <p:nvPr/>
          </p:nvSpPr>
          <p:spPr>
            <a:xfrm>
              <a:off x="3801815" y="3854663"/>
              <a:ext cx="3687151" cy="22404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70605"/>
                  </a:solidFill>
                  <a:effectLst/>
                  <a:uLnTx/>
                  <a:uFillTx/>
                  <a:latin typeface="Calibri"/>
                  <a:ea typeface="+mn-ea"/>
                  <a:cs typeface="+mn-cs"/>
                </a:rPr>
                <a:t>T2T: Treatment escalation if MDA not reached</a:t>
              </a:r>
              <a:endParaRPr kumimoji="0" lang="en-US" sz="1350" b="1" i="0" u="none" strike="noStrike" kern="1200" cap="none" spc="0" normalizeH="0" baseline="0" noProof="0" dirty="0">
                <a:ln>
                  <a:noFill/>
                </a:ln>
                <a:solidFill>
                  <a:srgbClr val="070605"/>
                </a:solidFill>
                <a:effectLst/>
                <a:uLnTx/>
                <a:uFillTx/>
                <a:latin typeface="Calibri"/>
                <a:ea typeface="+mn-ea"/>
                <a:cs typeface="+mn-cs"/>
              </a:endParaRPr>
            </a:p>
          </p:txBody>
        </p:sp>
        <p:cxnSp>
          <p:nvCxnSpPr>
            <p:cNvPr id="117" name="Straight Connector 116">
              <a:extLst>
                <a:ext uri="{FF2B5EF4-FFF2-40B4-BE49-F238E27FC236}">
                  <a16:creationId xmlns:a16="http://schemas.microsoft.com/office/drawing/2014/main" id="{F681F3E0-A485-4441-A413-11314B5E8195}"/>
                </a:ext>
              </a:extLst>
            </p:cNvPr>
            <p:cNvCxnSpPr/>
            <p:nvPr/>
          </p:nvCxnSpPr>
          <p:spPr bwMode="auto">
            <a:xfrm>
              <a:off x="8734002" y="4971038"/>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sp>
          <p:nvSpPr>
            <p:cNvPr id="118" name="Rectangle 117">
              <a:extLst>
                <a:ext uri="{FF2B5EF4-FFF2-40B4-BE49-F238E27FC236}">
                  <a16:creationId xmlns:a16="http://schemas.microsoft.com/office/drawing/2014/main" id="{3C2ED695-012E-584F-AD84-97F6E2508410}"/>
                </a:ext>
              </a:extLst>
            </p:cNvPr>
            <p:cNvSpPr/>
            <p:nvPr/>
          </p:nvSpPr>
          <p:spPr>
            <a:xfrm>
              <a:off x="8602354" y="5031944"/>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48</a:t>
              </a:r>
            </a:p>
          </p:txBody>
        </p:sp>
      </p:grpSp>
    </p:spTree>
    <p:extLst>
      <p:ext uri="{BB962C8B-B14F-4D97-AF65-F5344CB8AC3E}">
        <p14:creationId xmlns:p14="http://schemas.microsoft.com/office/powerpoint/2010/main" val="493364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 Tight Control/T2T in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ACR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3" name="Chart 12">
            <a:extLst>
              <a:ext uri="{FF2B5EF4-FFF2-40B4-BE49-F238E27FC236}">
                <a16:creationId xmlns:a16="http://schemas.microsoft.com/office/drawing/2014/main" id="{79D9AE65-7F27-7A4D-AD91-988C8BA08B9C}"/>
              </a:ext>
            </a:extLst>
          </p:cNvPr>
          <p:cNvGraphicFramePr/>
          <p:nvPr/>
        </p:nvGraphicFramePr>
        <p:xfrm>
          <a:off x="5156792" y="1565786"/>
          <a:ext cx="6198781" cy="4143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52168D6D-137F-B649-815A-C74DBCD02B52}"/>
              </a:ext>
            </a:extLst>
          </p:cNvPr>
          <p:cNvGraphicFramePr>
            <a:graphicFrameLocks noGrp="1"/>
          </p:cNvGraphicFramePr>
          <p:nvPr/>
        </p:nvGraphicFramePr>
        <p:xfrm>
          <a:off x="999460" y="4459438"/>
          <a:ext cx="3785191" cy="1219200"/>
        </p:xfrm>
        <a:graphic>
          <a:graphicData uri="http://schemas.openxmlformats.org/drawingml/2006/table">
            <a:tbl>
              <a:tblPr firstRow="1" bandRow="1">
                <a:tableStyleId>{5C22544A-7EE6-4342-B048-85BDC9FD1C3A}</a:tableStyleId>
              </a:tblPr>
              <a:tblGrid>
                <a:gridCol w="866368">
                  <a:extLst>
                    <a:ext uri="{9D8B030D-6E8A-4147-A177-3AD203B41FA5}">
                      <a16:colId xmlns:a16="http://schemas.microsoft.com/office/drawing/2014/main" val="20000"/>
                    </a:ext>
                  </a:extLst>
                </a:gridCol>
                <a:gridCol w="608518">
                  <a:extLst>
                    <a:ext uri="{9D8B030D-6E8A-4147-A177-3AD203B41FA5}">
                      <a16:colId xmlns:a16="http://schemas.microsoft.com/office/drawing/2014/main" val="20001"/>
                    </a:ext>
                  </a:extLst>
                </a:gridCol>
                <a:gridCol w="752913">
                  <a:extLst>
                    <a:ext uri="{9D8B030D-6E8A-4147-A177-3AD203B41FA5}">
                      <a16:colId xmlns:a16="http://schemas.microsoft.com/office/drawing/2014/main" val="20002"/>
                    </a:ext>
                  </a:extLst>
                </a:gridCol>
                <a:gridCol w="742597">
                  <a:extLst>
                    <a:ext uri="{9D8B030D-6E8A-4147-A177-3AD203B41FA5}">
                      <a16:colId xmlns:a16="http://schemas.microsoft.com/office/drawing/2014/main" val="20003"/>
                    </a:ext>
                  </a:extLst>
                </a:gridCol>
                <a:gridCol w="814795">
                  <a:extLst>
                    <a:ext uri="{9D8B030D-6E8A-4147-A177-3AD203B41FA5}">
                      <a16:colId xmlns:a16="http://schemas.microsoft.com/office/drawing/2014/main" val="20004"/>
                    </a:ext>
                  </a:extLst>
                </a:gridCol>
              </a:tblGrid>
              <a:tr h="442712">
                <a:tc>
                  <a:txBody>
                    <a:bodyPr/>
                    <a:lstStyle/>
                    <a:p>
                      <a:pPr algn="l"/>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r>
                        <a:rPr lang="en-GB" sz="1600" dirty="0">
                          <a:solidFill>
                            <a:schemeClr val="bg1"/>
                          </a:solidFill>
                        </a:rPr>
                        <a:t>OR</a:t>
                      </a:r>
                    </a:p>
                  </a:txBody>
                  <a:tcPr marL="27000" marR="27000" marT="0" marB="0" anchor="ctr"/>
                </a:tc>
                <a:tc>
                  <a:txBody>
                    <a:bodyPr/>
                    <a:lstStyle/>
                    <a:p>
                      <a:pPr algn="ctr"/>
                      <a:r>
                        <a:rPr lang="en-GB" sz="1600" dirty="0">
                          <a:solidFill>
                            <a:schemeClr val="bg1"/>
                          </a:solidFill>
                        </a:rPr>
                        <a:t>Lower 95% CI</a:t>
                      </a:r>
                    </a:p>
                  </a:txBody>
                  <a:tcPr marL="27000" marR="27000" marT="0" marB="0" anchor="ctr"/>
                </a:tc>
                <a:tc>
                  <a:txBody>
                    <a:bodyPr/>
                    <a:lstStyle/>
                    <a:p>
                      <a:pPr algn="ctr"/>
                      <a:r>
                        <a:rPr lang="en-GB" sz="1600" dirty="0">
                          <a:solidFill>
                            <a:schemeClr val="bg1"/>
                          </a:solidFill>
                        </a:rPr>
                        <a:t>Upper 95% CI</a:t>
                      </a:r>
                    </a:p>
                  </a:txBody>
                  <a:tcPr marL="27000" marR="27000" marT="0" marB="0" anchor="ctr"/>
                </a:tc>
                <a:tc>
                  <a:txBody>
                    <a:bodyPr/>
                    <a:lstStyle/>
                    <a:p>
                      <a:pPr algn="ct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162098">
                <a:tc>
                  <a:txBody>
                    <a:bodyPr/>
                    <a:lstStyle/>
                    <a:p>
                      <a:pPr algn="l"/>
                      <a:r>
                        <a:rPr lang="en-GB" sz="1600" dirty="0"/>
                        <a:t>ACR20</a:t>
                      </a:r>
                    </a:p>
                  </a:txBody>
                  <a:tcPr marL="27000" marR="27000" marT="0" marB="0" anchor="ctr"/>
                </a:tc>
                <a:tc>
                  <a:txBody>
                    <a:bodyPr/>
                    <a:lstStyle/>
                    <a:p>
                      <a:pPr algn="ctr"/>
                      <a:r>
                        <a:rPr lang="en-GB" sz="1600" dirty="0"/>
                        <a:t>1.91</a:t>
                      </a:r>
                    </a:p>
                  </a:txBody>
                  <a:tcPr marL="27000" marR="27000" marT="0" marB="0" anchor="ctr"/>
                </a:tc>
                <a:tc>
                  <a:txBody>
                    <a:bodyPr/>
                    <a:lstStyle/>
                    <a:p>
                      <a:pPr algn="ctr"/>
                      <a:r>
                        <a:rPr lang="en-GB" sz="1600" dirty="0"/>
                        <a:t>1.03</a:t>
                      </a:r>
                    </a:p>
                  </a:txBody>
                  <a:tcPr marL="27000" marR="27000" marT="0" marB="0" anchor="ctr"/>
                </a:tc>
                <a:tc>
                  <a:txBody>
                    <a:bodyPr/>
                    <a:lstStyle/>
                    <a:p>
                      <a:pPr algn="ctr"/>
                      <a:r>
                        <a:rPr lang="en-GB" sz="1600" dirty="0"/>
                        <a:t>3.55</a:t>
                      </a:r>
                    </a:p>
                  </a:txBody>
                  <a:tcPr marL="27000" marR="27000" marT="0" marB="0" anchor="ctr"/>
                </a:tc>
                <a:tc>
                  <a:txBody>
                    <a:bodyPr/>
                    <a:lstStyle/>
                    <a:p>
                      <a:pPr algn="ctr"/>
                      <a:r>
                        <a:rPr lang="en-GB" sz="1600" dirty="0"/>
                        <a:t>0.0392</a:t>
                      </a:r>
                    </a:p>
                  </a:txBody>
                  <a:tcPr marL="27000" marR="27000" marT="0" marB="0" anchor="ctr"/>
                </a:tc>
                <a:extLst>
                  <a:ext uri="{0D108BD9-81ED-4DB2-BD59-A6C34878D82A}">
                    <a16:rowId xmlns:a16="http://schemas.microsoft.com/office/drawing/2014/main" val="10001"/>
                  </a:ext>
                </a:extLst>
              </a:tr>
              <a:tr h="162098">
                <a:tc>
                  <a:txBody>
                    <a:bodyPr/>
                    <a:lstStyle/>
                    <a:p>
                      <a:pPr algn="l"/>
                      <a:r>
                        <a:rPr lang="en-GB" sz="1600" dirty="0"/>
                        <a:t>ACR50</a:t>
                      </a:r>
                    </a:p>
                  </a:txBody>
                  <a:tcPr marL="27000" marR="27000" marT="0" marB="0" anchor="ctr"/>
                </a:tc>
                <a:tc>
                  <a:txBody>
                    <a:bodyPr/>
                    <a:lstStyle/>
                    <a:p>
                      <a:pPr algn="ctr"/>
                      <a:r>
                        <a:rPr lang="en-GB" sz="1600" dirty="0"/>
                        <a:t>2.36</a:t>
                      </a:r>
                    </a:p>
                  </a:txBody>
                  <a:tcPr marL="27000" marR="27000" marT="0" marB="0" anchor="ctr"/>
                </a:tc>
                <a:tc>
                  <a:txBody>
                    <a:bodyPr/>
                    <a:lstStyle/>
                    <a:p>
                      <a:pPr algn="ctr"/>
                      <a:r>
                        <a:rPr lang="en-GB" sz="1600" dirty="0"/>
                        <a:t>1.25</a:t>
                      </a:r>
                    </a:p>
                  </a:txBody>
                  <a:tcPr marL="27000" marR="27000" marT="0" marB="0" anchor="ctr"/>
                </a:tc>
                <a:tc>
                  <a:txBody>
                    <a:bodyPr/>
                    <a:lstStyle/>
                    <a:p>
                      <a:pPr algn="ctr"/>
                      <a:r>
                        <a:rPr lang="en-GB" sz="1600" dirty="0"/>
                        <a:t>4.47</a:t>
                      </a:r>
                    </a:p>
                  </a:txBody>
                  <a:tcPr marL="27000" marR="27000" marT="0" marB="0" anchor="ctr"/>
                </a:tc>
                <a:tc>
                  <a:txBody>
                    <a:bodyPr/>
                    <a:lstStyle/>
                    <a:p>
                      <a:pPr algn="ctr"/>
                      <a:r>
                        <a:rPr lang="en-GB" sz="1600" dirty="0"/>
                        <a:t>0.0081</a:t>
                      </a:r>
                    </a:p>
                  </a:txBody>
                  <a:tcPr marL="27000" marR="27000" marT="0" marB="0" anchor="ctr"/>
                </a:tc>
                <a:extLst>
                  <a:ext uri="{0D108BD9-81ED-4DB2-BD59-A6C34878D82A}">
                    <a16:rowId xmlns:a16="http://schemas.microsoft.com/office/drawing/2014/main" val="10002"/>
                  </a:ext>
                </a:extLst>
              </a:tr>
              <a:tr h="162098">
                <a:tc>
                  <a:txBody>
                    <a:bodyPr/>
                    <a:lstStyle/>
                    <a:p>
                      <a:pPr algn="l"/>
                      <a:r>
                        <a:rPr lang="en-GB" sz="1600" dirty="0"/>
                        <a:t>ACR70</a:t>
                      </a:r>
                    </a:p>
                  </a:txBody>
                  <a:tcPr marL="27000" marR="27000" marT="0" marB="0" anchor="ctr"/>
                </a:tc>
                <a:tc>
                  <a:txBody>
                    <a:bodyPr/>
                    <a:lstStyle/>
                    <a:p>
                      <a:pPr algn="ctr"/>
                      <a:r>
                        <a:rPr lang="en-GB" sz="1600" dirty="0"/>
                        <a:t>2.64</a:t>
                      </a:r>
                    </a:p>
                  </a:txBody>
                  <a:tcPr marL="27000" marR="27000" marT="0" marB="0" anchor="ctr"/>
                </a:tc>
                <a:tc>
                  <a:txBody>
                    <a:bodyPr/>
                    <a:lstStyle/>
                    <a:p>
                      <a:pPr algn="ctr"/>
                      <a:r>
                        <a:rPr lang="en-GB" sz="1600" dirty="0"/>
                        <a:t>1.32</a:t>
                      </a:r>
                    </a:p>
                  </a:txBody>
                  <a:tcPr marL="27000" marR="27000" marT="0" marB="0" anchor="ctr"/>
                </a:tc>
                <a:tc>
                  <a:txBody>
                    <a:bodyPr/>
                    <a:lstStyle/>
                    <a:p>
                      <a:pPr algn="ctr"/>
                      <a:r>
                        <a:rPr lang="en-GB" sz="1600" dirty="0"/>
                        <a:t>5.26</a:t>
                      </a:r>
                    </a:p>
                  </a:txBody>
                  <a:tcPr marL="27000" marR="27000" marT="0" marB="0" anchor="ctr"/>
                </a:tc>
                <a:tc>
                  <a:txBody>
                    <a:bodyPr/>
                    <a:lstStyle/>
                    <a:p>
                      <a:pPr algn="ctr"/>
                      <a:r>
                        <a:rPr lang="en-GB" sz="1600" dirty="0"/>
                        <a:t>0.0058</a:t>
                      </a:r>
                    </a:p>
                  </a:txBody>
                  <a:tcPr marL="27000" marR="27000" marT="0" marB="0" anchor="ct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5B929277-5367-A540-AFC7-E23AA165D0F1}"/>
              </a:ext>
            </a:extLst>
          </p:cNvPr>
          <p:cNvGrpSpPr/>
          <p:nvPr/>
        </p:nvGrpSpPr>
        <p:grpSpPr>
          <a:xfrm>
            <a:off x="9739104" y="2740146"/>
            <a:ext cx="1122808" cy="473190"/>
            <a:chOff x="7449356" y="2007160"/>
            <a:chExt cx="1497080" cy="630922"/>
          </a:xfrm>
        </p:grpSpPr>
        <p:sp>
          <p:nvSpPr>
            <p:cNvPr id="16" name="Rectangle 15">
              <a:extLst>
                <a:ext uri="{FF2B5EF4-FFF2-40B4-BE49-F238E27FC236}">
                  <a16:creationId xmlns:a16="http://schemas.microsoft.com/office/drawing/2014/main" id="{C2B1802A-45FE-324A-8018-B8F656E4900A}"/>
                </a:ext>
              </a:extLst>
            </p:cNvPr>
            <p:cNvSpPr/>
            <p:nvPr/>
          </p:nvSpPr>
          <p:spPr bwMode="auto">
            <a:xfrm>
              <a:off x="7449356" y="2087452"/>
              <a:ext cx="144000" cy="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B2C65"/>
                </a:solidFill>
                <a:effectLst/>
                <a:uLnTx/>
                <a:uFillTx/>
                <a:latin typeface="Calibri" panose="020F0502020204030204" pitchFamily="34" charset="0"/>
                <a:ea typeface="+mn-ea"/>
                <a:cs typeface="+mn-cs"/>
              </a:endParaRPr>
            </a:p>
          </p:txBody>
        </p:sp>
        <p:sp>
          <p:nvSpPr>
            <p:cNvPr id="17" name="Rectangle 16">
              <a:extLst>
                <a:ext uri="{FF2B5EF4-FFF2-40B4-BE49-F238E27FC236}">
                  <a16:creationId xmlns:a16="http://schemas.microsoft.com/office/drawing/2014/main" id="{BFAF1544-DE5D-4245-96BE-370F1180A0D2}"/>
                </a:ext>
              </a:extLst>
            </p:cNvPr>
            <p:cNvSpPr/>
            <p:nvPr/>
          </p:nvSpPr>
          <p:spPr bwMode="auto">
            <a:xfrm>
              <a:off x="7449356" y="2348668"/>
              <a:ext cx="144000" cy="14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4F81BD">
                    <a:lumMod val="90000"/>
                  </a:srgbClr>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2AB0A5E9-3BD9-F844-984F-A73C5F4B583E}"/>
                </a:ext>
              </a:extLst>
            </p:cNvPr>
            <p:cNvSpPr txBox="1"/>
            <p:nvPr/>
          </p:nvSpPr>
          <p:spPr>
            <a:xfrm>
              <a:off x="7553659" y="2007160"/>
              <a:ext cx="1301812"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Tight control</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431DD92-FEDF-8047-98E4-ECB6733DE628}"/>
                </a:ext>
              </a:extLst>
            </p:cNvPr>
            <p:cNvSpPr txBox="1"/>
            <p:nvPr/>
          </p:nvSpPr>
          <p:spPr>
            <a:xfrm>
              <a:off x="7553659" y="2268749"/>
              <a:ext cx="1392777"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Standard care</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DFABBBF5-86E3-4941-8175-BE62AB344E40}"/>
              </a:ext>
            </a:extLst>
          </p:cNvPr>
          <p:cNvSpPr txBox="1"/>
          <p:nvPr/>
        </p:nvSpPr>
        <p:spPr>
          <a:xfrm>
            <a:off x="6422068" y="1964988"/>
            <a:ext cx="44567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B2C65"/>
                </a:solidFill>
                <a:effectLst/>
                <a:uLnTx/>
                <a:uFillTx/>
                <a:latin typeface="Calibri"/>
                <a:ea typeface="+mn-ea"/>
                <a:cs typeface="+mn-cs"/>
              </a:rPr>
              <a:t>Primary </a:t>
            </a:r>
            <a:r>
              <a:rPr kumimoji="0" lang="sl-SI" b="1" i="0" u="none" strike="noStrike" kern="1200" cap="none" spc="0" normalizeH="0" baseline="0" noProof="0" dirty="0">
                <a:ln>
                  <a:noFill/>
                </a:ln>
                <a:solidFill>
                  <a:srgbClr val="0B2C65"/>
                </a:solidFill>
                <a:effectLst/>
                <a:uLnTx/>
                <a:uFillTx/>
                <a:latin typeface="Calibri"/>
                <a:ea typeface="+mn-ea"/>
                <a:cs typeface="+mn-cs"/>
              </a:rPr>
              <a:t>outcome</a:t>
            </a:r>
            <a:r>
              <a:rPr kumimoji="0" lang="en-GB" b="1" i="0" u="none" strike="noStrike" kern="1200" cap="none" spc="0" normalizeH="0" baseline="0" noProof="0" dirty="0">
                <a:ln>
                  <a:noFill/>
                </a:ln>
                <a:solidFill>
                  <a:srgbClr val="0B2C65"/>
                </a:solidFill>
                <a:effectLst/>
                <a:uLnTx/>
                <a:uFillTx/>
                <a:latin typeface="Calibri"/>
                <a:ea typeface="+mn-ea"/>
                <a:cs typeface="+mn-cs"/>
              </a:rPr>
              <a:t>:</a:t>
            </a:r>
            <a:r>
              <a:rPr kumimoji="0" lang="sl-SI" b="1" i="0" u="none" strike="noStrike" kern="1200" cap="none" spc="0" normalizeH="0" baseline="0" noProof="0" dirty="0">
                <a:ln>
                  <a:noFill/>
                </a:ln>
                <a:solidFill>
                  <a:srgbClr val="0B2C65"/>
                </a:solidFill>
                <a:effectLst/>
                <a:uLnTx/>
                <a:uFillTx/>
                <a:latin typeface="Calibri"/>
                <a:ea typeface="+mn-ea"/>
                <a:cs typeface="+mn-cs"/>
              </a:rPr>
              <a:t> </a:t>
            </a:r>
            <a:r>
              <a:rPr kumimoji="0" lang="en-US" b="1" i="0" u="none" strike="noStrike" kern="1200" cap="none" spc="0" normalizeH="0" baseline="0" noProof="0" dirty="0">
                <a:ln>
                  <a:noFill/>
                </a:ln>
                <a:solidFill>
                  <a:srgbClr val="0B2C65"/>
                </a:solidFill>
                <a:effectLst/>
                <a:uLnTx/>
                <a:uFillTx/>
                <a:latin typeface="Calibri"/>
                <a:ea typeface="+mn-ea"/>
                <a:cs typeface="+mn-cs"/>
              </a:rPr>
              <a:t>complete case analysis</a:t>
            </a:r>
          </a:p>
        </p:txBody>
      </p:sp>
      <p:sp>
        <p:nvSpPr>
          <p:cNvPr id="21" name="Title 1">
            <a:extLst>
              <a:ext uri="{FF2B5EF4-FFF2-40B4-BE49-F238E27FC236}">
                <a16:creationId xmlns:a16="http://schemas.microsoft.com/office/drawing/2014/main" id="{45D30577-337B-C046-9F7E-8A9489880D44}"/>
              </a:ext>
            </a:extLst>
          </p:cNvPr>
          <p:cNvSpPr txBox="1">
            <a:spLocks/>
          </p:cNvSpPr>
          <p:nvPr/>
        </p:nvSpPr>
        <p:spPr>
          <a:xfrm>
            <a:off x="999460" y="1988918"/>
            <a:ext cx="3455581" cy="134499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Tight control was associated with significantly greater improvements in signs and symptoms of disease at week 48.</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
        <p:nvSpPr>
          <p:cNvPr id="22" name="TextBox 21">
            <a:extLst>
              <a:ext uri="{FF2B5EF4-FFF2-40B4-BE49-F238E27FC236}">
                <a16:creationId xmlns:a16="http://schemas.microsoft.com/office/drawing/2014/main" id="{D70971B6-26D0-4248-BCBB-EA8A822D9FF8}"/>
              </a:ext>
            </a:extLst>
          </p:cNvPr>
          <p:cNvSpPr txBox="1"/>
          <p:nvPr/>
        </p:nvSpPr>
        <p:spPr>
          <a:xfrm>
            <a:off x="1499001" y="4021137"/>
            <a:ext cx="278610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2C65"/>
                </a:solidFill>
                <a:effectLst/>
                <a:uLnTx/>
                <a:uFillTx/>
                <a:latin typeface="Calibri"/>
                <a:ea typeface="+mn-ea"/>
                <a:cs typeface="+mn-cs"/>
              </a:rPr>
              <a:t>ITT with multiple imputation</a:t>
            </a:r>
            <a:r>
              <a:rPr kumimoji="0" lang="sl-SI" sz="1600" b="1" i="0" u="none" strike="noStrike" kern="1200" cap="none" spc="0" normalizeH="0" baseline="0" noProof="0" dirty="0">
                <a:ln>
                  <a:noFill/>
                </a:ln>
                <a:solidFill>
                  <a:srgbClr val="0B2C65"/>
                </a:solidFill>
                <a:effectLst/>
                <a:uLnTx/>
                <a:uFillTx/>
                <a:latin typeface="Calibri"/>
                <a:ea typeface="+mn-ea"/>
                <a:cs typeface="+mn-cs"/>
              </a:rPr>
              <a:t>s</a:t>
            </a:r>
            <a:endParaRPr kumimoji="0" lang="en-US" sz="1600" b="1" i="0" u="none" strike="noStrike" kern="1200" cap="none" spc="0" normalizeH="0" baseline="0" noProof="0" dirty="0">
              <a:ln>
                <a:noFill/>
              </a:ln>
              <a:solidFill>
                <a:srgbClr val="0B2C65"/>
              </a:solidFill>
              <a:effectLst/>
              <a:uLnTx/>
              <a:uFillTx/>
              <a:latin typeface="Calibri"/>
              <a:ea typeface="+mn-ea"/>
              <a:cs typeface="+mn-cs"/>
            </a:endParaRPr>
          </a:p>
        </p:txBody>
      </p:sp>
    </p:spTree>
    <p:extLst>
      <p:ext uri="{BB962C8B-B14F-4D97-AF65-F5344CB8AC3E}">
        <p14:creationId xmlns:p14="http://schemas.microsoft.com/office/powerpoint/2010/main" val="396220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900" dirty="0">
                <a:solidFill>
                  <a:prstClr val="black"/>
                </a:solidFill>
                <a:latin typeface="Calibri" panose="020F0502020204030204"/>
              </a:rPr>
              <a:t>RA and </a:t>
            </a:r>
            <a:r>
              <a:rPr kumimoji="0" lang="en-US" sz="3900" b="0" i="0" u="none" strike="noStrike" kern="1200" cap="none" spc="0" normalizeH="0" baseline="0" noProof="0" dirty="0" err="1">
                <a:ln>
                  <a:noFill/>
                </a:ln>
                <a:solidFill>
                  <a:prstClr val="black"/>
                </a:solidFill>
                <a:effectLst/>
                <a:uLnTx/>
                <a:uFillTx/>
                <a:latin typeface="Calibri" panose="020F0502020204030204"/>
                <a:ea typeface="+mj-ea"/>
                <a:cs typeface="+mj-cs"/>
              </a:rPr>
              <a:t>PsA</a:t>
            </a:r>
            <a:endPar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Pathogenesis</a:t>
            </a:r>
          </a:p>
        </p:txBody>
      </p:sp>
      <p:sp>
        <p:nvSpPr>
          <p:cNvPr id="18" name="TextBox 17">
            <a:extLst>
              <a:ext uri="{FF2B5EF4-FFF2-40B4-BE49-F238E27FC236}">
                <a16:creationId xmlns:a16="http://schemas.microsoft.com/office/drawing/2014/main" id="{E2CBCEDC-47F6-9842-BFDF-349910CF0B94}"/>
              </a:ext>
            </a:extLst>
          </p:cNvPr>
          <p:cNvSpPr txBox="1"/>
          <p:nvPr/>
        </p:nvSpPr>
        <p:spPr>
          <a:xfrm>
            <a:off x="64040" y="6552357"/>
            <a:ext cx="3671028" cy="239191"/>
          </a:xfrm>
          <a:prstGeom prst="rect">
            <a:avLst/>
          </a:prstGeom>
          <a:noFill/>
        </p:spPr>
        <p:txBody>
          <a:bodyPr wrap="none" lIns="26999" tIns="26999" rIns="26999" bIns="26999" rtlCol="0" anchor="b" anchorCtr="0">
            <a:spAutoFit/>
          </a:bodyPr>
          <a:lstStyle/>
          <a:p>
            <a:pPr marL="0"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Coates LC, et al. </a:t>
            </a:r>
            <a:r>
              <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rPr>
              <a:t>Semin Arthritis Rheum</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2016;46:291-304.</a:t>
            </a:r>
          </a:p>
        </p:txBody>
      </p:sp>
      <p:pic>
        <p:nvPicPr>
          <p:cNvPr id="7" name="Picture 6">
            <a:extLst>
              <a:ext uri="{FF2B5EF4-FFF2-40B4-BE49-F238E27FC236}">
                <a16:creationId xmlns:a16="http://schemas.microsoft.com/office/drawing/2014/main" id="{E89319ED-7CA4-CC4C-A3FB-E829BB5F476F}"/>
              </a:ext>
            </a:extLst>
          </p:cNvPr>
          <p:cNvPicPr>
            <a:picLocks noChangeAspect="1"/>
          </p:cNvPicPr>
          <p:nvPr/>
        </p:nvPicPr>
        <p:blipFill>
          <a:blip r:embed="rId2"/>
          <a:stretch>
            <a:fillRect/>
          </a:stretch>
        </p:blipFill>
        <p:spPr>
          <a:xfrm rot="16200000">
            <a:off x="2893660" y="2326122"/>
            <a:ext cx="4789856" cy="2260644"/>
          </a:xfrm>
          <a:prstGeom prst="rect">
            <a:avLst/>
          </a:prstGeom>
        </p:spPr>
      </p:pic>
      <p:graphicFrame>
        <p:nvGraphicFramePr>
          <p:cNvPr id="9" name="Table 8">
            <a:extLst>
              <a:ext uri="{FF2B5EF4-FFF2-40B4-BE49-F238E27FC236}">
                <a16:creationId xmlns:a16="http://schemas.microsoft.com/office/drawing/2014/main" id="{D0D96AB1-C766-E047-B29E-3D7E189FA2B8}"/>
              </a:ext>
            </a:extLst>
          </p:cNvPr>
          <p:cNvGraphicFramePr>
            <a:graphicFrameLocks noGrp="1"/>
          </p:cNvGraphicFramePr>
          <p:nvPr>
            <p:extLst>
              <p:ext uri="{D42A27DB-BD31-4B8C-83A1-F6EECF244321}">
                <p14:modId xmlns:p14="http://schemas.microsoft.com/office/powerpoint/2010/main" val="3265071018"/>
              </p:ext>
            </p:extLst>
          </p:nvPr>
        </p:nvGraphicFramePr>
        <p:xfrm>
          <a:off x="9164222" y="972795"/>
          <a:ext cx="1491482" cy="4899912"/>
        </p:xfrm>
        <a:graphic>
          <a:graphicData uri="http://schemas.openxmlformats.org/drawingml/2006/table">
            <a:tbl>
              <a:tblPr firstRow="1" bandRow="1">
                <a:tableStyleId>{93296810-A885-4BE3-A3E7-6D5BEEA58F35}</a:tableStyleId>
              </a:tblPr>
              <a:tblGrid>
                <a:gridCol w="1491482">
                  <a:extLst>
                    <a:ext uri="{9D8B030D-6E8A-4147-A177-3AD203B41FA5}">
                      <a16:colId xmlns:a16="http://schemas.microsoft.com/office/drawing/2014/main" val="20000"/>
                    </a:ext>
                  </a:extLst>
                </a:gridCol>
              </a:tblGrid>
              <a:tr h="451479">
                <a:tc>
                  <a:txBody>
                    <a:bodyPr/>
                    <a:lstStyle/>
                    <a:p>
                      <a:pPr algn="ctr">
                        <a:lnSpc>
                          <a:spcPct val="90000"/>
                        </a:lnSpc>
                      </a:pPr>
                      <a:r>
                        <a:rPr lang="en-US" sz="1200" dirty="0">
                          <a:solidFill>
                            <a:schemeClr val="bg1"/>
                          </a:solidFill>
                        </a:rPr>
                        <a:t>Clinical</a:t>
                      </a:r>
                      <a:br>
                        <a:rPr lang="en-US" sz="1200" dirty="0">
                          <a:solidFill>
                            <a:schemeClr val="bg1"/>
                          </a:solidFill>
                        </a:rPr>
                      </a:br>
                      <a:r>
                        <a:rPr lang="en-US" sz="1200" dirty="0">
                          <a:solidFill>
                            <a:schemeClr val="bg1"/>
                          </a:solidFill>
                        </a:rPr>
                        <a:t>signs/symptoms</a:t>
                      </a:r>
                      <a:endParaRPr lang="en-US" sz="1200" baseline="30000" dirty="0">
                        <a:solidFill>
                          <a:schemeClr val="bg1"/>
                        </a:solidFill>
                      </a:endParaRPr>
                    </a:p>
                  </a:txBody>
                  <a:tcPr marL="0" marR="0" marT="0" marB="0" anchor="ctr"/>
                </a:tc>
                <a:extLst>
                  <a:ext uri="{0D108BD9-81ED-4DB2-BD59-A6C34878D82A}">
                    <a16:rowId xmlns:a16="http://schemas.microsoft.com/office/drawing/2014/main" val="10000"/>
                  </a:ext>
                </a:extLst>
              </a:tr>
              <a:tr h="478701">
                <a:tc>
                  <a:txBody>
                    <a:bodyPr/>
                    <a:lstStyle/>
                    <a:p>
                      <a:pPr algn="ctr">
                        <a:lnSpc>
                          <a:spcPct val="90000"/>
                        </a:lnSpc>
                      </a:pPr>
                      <a:r>
                        <a:rPr lang="en-US" sz="1200" dirty="0">
                          <a:solidFill>
                            <a:schemeClr val="tx1"/>
                          </a:solidFill>
                        </a:rPr>
                        <a:t>Pruritus</a:t>
                      </a:r>
                      <a:br>
                        <a:rPr lang="en-US" sz="1200" dirty="0">
                          <a:solidFill>
                            <a:schemeClr val="tx1"/>
                          </a:solidFill>
                        </a:rPr>
                      </a:br>
                      <a:r>
                        <a:rPr lang="en-US" sz="1200" dirty="0">
                          <a:solidFill>
                            <a:schemeClr val="tx1"/>
                          </a:solidFill>
                        </a:rPr>
                        <a:t>Swelling</a:t>
                      </a:r>
                    </a:p>
                  </a:txBody>
                  <a:tcPr marL="0" marR="0" marT="0" marB="0" anchor="ctr"/>
                </a:tc>
                <a:extLst>
                  <a:ext uri="{0D108BD9-81ED-4DB2-BD59-A6C34878D82A}">
                    <a16:rowId xmlns:a16="http://schemas.microsoft.com/office/drawing/2014/main" val="10001"/>
                  </a:ext>
                </a:extLst>
              </a:tr>
              <a:tr h="626076">
                <a:tc>
                  <a:txBody>
                    <a:bodyPr/>
                    <a:lstStyle/>
                    <a:p>
                      <a:pPr algn="ctr">
                        <a:lnSpc>
                          <a:spcPct val="90000"/>
                        </a:lnSpc>
                      </a:pPr>
                      <a:r>
                        <a:rPr lang="en-US" sz="1200" dirty="0"/>
                        <a:t>Skin</a:t>
                      </a:r>
                      <a:br>
                        <a:rPr lang="en-US" sz="1200" dirty="0"/>
                      </a:br>
                      <a:r>
                        <a:rPr lang="en-US" sz="1200" dirty="0"/>
                        <a:t>inflammation? </a:t>
                      </a:r>
                      <a:endParaRPr lang="en-US" sz="1200" dirty="0">
                        <a:solidFill>
                          <a:schemeClr val="tx1"/>
                        </a:solidFill>
                      </a:endParaRPr>
                    </a:p>
                  </a:txBody>
                  <a:tcPr marL="0" marR="0" marT="0" marB="0" anchor="ctr"/>
                </a:tc>
                <a:extLst>
                  <a:ext uri="{0D108BD9-81ED-4DB2-BD59-A6C34878D82A}">
                    <a16:rowId xmlns:a16="http://schemas.microsoft.com/office/drawing/2014/main" val="10002"/>
                  </a:ext>
                </a:extLst>
              </a:tr>
              <a:tr h="840260">
                <a:tc>
                  <a:txBody>
                    <a:bodyPr/>
                    <a:lstStyle/>
                    <a:p>
                      <a:pPr algn="ctr">
                        <a:lnSpc>
                          <a:spcPct val="90000"/>
                        </a:lnSpc>
                      </a:pPr>
                      <a:r>
                        <a:rPr lang="en-US" sz="1200" dirty="0"/>
                        <a:t>Erosion</a:t>
                      </a:r>
                      <a:br>
                        <a:rPr lang="en-US" sz="1200" dirty="0"/>
                      </a:br>
                      <a:r>
                        <a:rPr lang="en-US" sz="1200" dirty="0"/>
                        <a:t>New</a:t>
                      </a:r>
                      <a:r>
                        <a:rPr lang="en-US" sz="1200" baseline="0" dirty="0"/>
                        <a:t> bone formation</a:t>
                      </a:r>
                      <a:br>
                        <a:rPr lang="en-US" sz="1200" baseline="0" dirty="0"/>
                      </a:br>
                      <a:r>
                        <a:rPr lang="en-US" sz="1200" baseline="0" dirty="0"/>
                        <a:t>Hyperkeratosis</a:t>
                      </a:r>
                      <a:endParaRPr lang="en-US" sz="1200" dirty="0">
                        <a:solidFill>
                          <a:schemeClr val="tx1"/>
                        </a:solidFill>
                      </a:endParaRPr>
                    </a:p>
                  </a:txBody>
                  <a:tcPr marL="0" marR="0" marT="0" marB="0" anchor="ctr"/>
                </a:tc>
                <a:extLst>
                  <a:ext uri="{0D108BD9-81ED-4DB2-BD59-A6C34878D82A}">
                    <a16:rowId xmlns:a16="http://schemas.microsoft.com/office/drawing/2014/main" val="10003"/>
                  </a:ext>
                </a:extLst>
              </a:tr>
              <a:tr h="972420">
                <a:tc>
                  <a:txBody>
                    <a:bodyPr/>
                    <a:lstStyle/>
                    <a:p>
                      <a:pPr algn="ctr">
                        <a:lnSpc>
                          <a:spcPct val="90000"/>
                        </a:lnSpc>
                      </a:pPr>
                      <a:r>
                        <a:rPr lang="en-US" sz="1200" dirty="0"/>
                        <a:t>Hyperkeratosis</a:t>
                      </a:r>
                      <a:br>
                        <a:rPr lang="en-US" sz="1200" dirty="0"/>
                      </a:br>
                      <a:r>
                        <a:rPr lang="en-US" sz="1200" dirty="0"/>
                        <a:t>Dermal, epidermal,</a:t>
                      </a:r>
                      <a:br>
                        <a:rPr lang="en-US" sz="1200" dirty="0"/>
                      </a:br>
                      <a:r>
                        <a:rPr lang="en-US" sz="1200" dirty="0"/>
                        <a:t>and synovial inflammation</a:t>
                      </a:r>
                      <a:endParaRPr lang="en-US" sz="1200" baseline="30000" dirty="0">
                        <a:solidFill>
                          <a:schemeClr val="tx1"/>
                        </a:solidFill>
                      </a:endParaRPr>
                    </a:p>
                  </a:txBody>
                  <a:tcPr marL="0" marR="0" marT="0" marB="0" anchor="ctr"/>
                </a:tc>
                <a:extLst>
                  <a:ext uri="{0D108BD9-81ED-4DB2-BD59-A6C34878D82A}">
                    <a16:rowId xmlns:a16="http://schemas.microsoft.com/office/drawing/2014/main" val="10004"/>
                  </a:ext>
                </a:extLst>
              </a:tr>
              <a:tr h="525960">
                <a:tc>
                  <a:txBody>
                    <a:bodyPr/>
                    <a:lstStyle/>
                    <a:p>
                      <a:pPr algn="ctr">
                        <a:lnSpc>
                          <a:spcPct val="90000"/>
                        </a:lnSpc>
                      </a:pPr>
                      <a:r>
                        <a:rPr lang="en-US" sz="1200" dirty="0">
                          <a:solidFill>
                            <a:schemeClr val="tx1"/>
                          </a:solidFill>
                        </a:rPr>
                        <a:t>Bone resorption</a:t>
                      </a:r>
                    </a:p>
                  </a:txBody>
                  <a:tcPr marL="0" marR="0" marT="0" marB="0" anchor="ctr"/>
                </a:tc>
                <a:extLst>
                  <a:ext uri="{0D108BD9-81ED-4DB2-BD59-A6C34878D82A}">
                    <a16:rowId xmlns:a16="http://schemas.microsoft.com/office/drawing/2014/main" val="10005"/>
                  </a:ext>
                </a:extLst>
              </a:tr>
              <a:tr h="494269">
                <a:tc>
                  <a:txBody>
                    <a:bodyPr/>
                    <a:lstStyle/>
                    <a:p>
                      <a:pPr algn="ctr">
                        <a:lnSpc>
                          <a:spcPct val="90000"/>
                        </a:lnSpc>
                      </a:pPr>
                      <a:r>
                        <a:rPr lang="en-US" sz="1200" dirty="0">
                          <a:solidFill>
                            <a:schemeClr val="tx1"/>
                          </a:solidFill>
                        </a:rPr>
                        <a:t>New bone</a:t>
                      </a:r>
                      <a:r>
                        <a:rPr lang="en-US" sz="1200" baseline="0" dirty="0">
                          <a:solidFill>
                            <a:schemeClr val="tx1"/>
                          </a:solidFill>
                        </a:rPr>
                        <a:t> formation</a:t>
                      </a:r>
                      <a:endParaRPr lang="en-US" sz="1200" dirty="0">
                        <a:solidFill>
                          <a:schemeClr val="tx1"/>
                        </a:solidFill>
                      </a:endParaRPr>
                    </a:p>
                  </a:txBody>
                  <a:tcPr marL="0" marR="0" marT="0" marB="0" anchor="ctr"/>
                </a:tc>
                <a:extLst>
                  <a:ext uri="{0D108BD9-81ED-4DB2-BD59-A6C34878D82A}">
                    <a16:rowId xmlns:a16="http://schemas.microsoft.com/office/drawing/2014/main" val="10006"/>
                  </a:ext>
                </a:extLst>
              </a:tr>
              <a:tr h="510747">
                <a:tc>
                  <a:txBody>
                    <a:bodyPr/>
                    <a:lstStyle/>
                    <a:p>
                      <a:pPr algn="ctr">
                        <a:lnSpc>
                          <a:spcPct val="90000"/>
                        </a:lnSpc>
                      </a:pPr>
                      <a:r>
                        <a:rPr lang="en-US" sz="1200" dirty="0">
                          <a:solidFill>
                            <a:schemeClr val="tx1"/>
                          </a:solidFill>
                        </a:rPr>
                        <a:t>Enthesitis</a:t>
                      </a:r>
                    </a:p>
                  </a:txBody>
                  <a:tcPr marL="0" marR="0" marT="0" marB="0" anchor="ctr"/>
                </a:tc>
                <a:extLst>
                  <a:ext uri="{0D108BD9-81ED-4DB2-BD59-A6C34878D82A}">
                    <a16:rowId xmlns:a16="http://schemas.microsoft.com/office/drawing/2014/main" val="10007"/>
                  </a:ext>
                </a:extLst>
              </a:tr>
            </a:tbl>
          </a:graphicData>
        </a:graphic>
      </p:graphicFrame>
      <p:sp>
        <p:nvSpPr>
          <p:cNvPr id="10" name="TextBox 9">
            <a:extLst>
              <a:ext uri="{FF2B5EF4-FFF2-40B4-BE49-F238E27FC236}">
                <a16:creationId xmlns:a16="http://schemas.microsoft.com/office/drawing/2014/main" id="{3B81758E-C2FA-EC49-99DE-6CBED253D807}"/>
              </a:ext>
            </a:extLst>
          </p:cNvPr>
          <p:cNvSpPr txBox="1"/>
          <p:nvPr/>
        </p:nvSpPr>
        <p:spPr>
          <a:xfrm>
            <a:off x="7992487" y="1811626"/>
            <a:ext cx="851195"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Macrophage</a:t>
            </a:r>
          </a:p>
        </p:txBody>
      </p:sp>
      <p:sp>
        <p:nvSpPr>
          <p:cNvPr id="11" name="TextBox 10">
            <a:extLst>
              <a:ext uri="{FF2B5EF4-FFF2-40B4-BE49-F238E27FC236}">
                <a16:creationId xmlns:a16="http://schemas.microsoft.com/office/drawing/2014/main" id="{110DA908-E936-9442-91C7-37DCD9894203}"/>
              </a:ext>
            </a:extLst>
          </p:cNvPr>
          <p:cNvSpPr txBox="1"/>
          <p:nvPr/>
        </p:nvSpPr>
        <p:spPr>
          <a:xfrm>
            <a:off x="7825152" y="2101159"/>
            <a:ext cx="586699"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Basophil</a:t>
            </a:r>
          </a:p>
        </p:txBody>
      </p:sp>
      <p:sp>
        <p:nvSpPr>
          <p:cNvPr id="12" name="TextBox 11">
            <a:extLst>
              <a:ext uri="{FF2B5EF4-FFF2-40B4-BE49-F238E27FC236}">
                <a16:creationId xmlns:a16="http://schemas.microsoft.com/office/drawing/2014/main" id="{7295D4DB-6CEE-DF4E-8630-85F8756E1BA5}"/>
              </a:ext>
            </a:extLst>
          </p:cNvPr>
          <p:cNvSpPr txBox="1"/>
          <p:nvPr/>
        </p:nvSpPr>
        <p:spPr>
          <a:xfrm>
            <a:off x="8419630" y="2101159"/>
            <a:ext cx="605935"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Mast cell</a:t>
            </a:r>
          </a:p>
        </p:txBody>
      </p:sp>
      <p:sp>
        <p:nvSpPr>
          <p:cNvPr id="13" name="TextBox 12">
            <a:extLst>
              <a:ext uri="{FF2B5EF4-FFF2-40B4-BE49-F238E27FC236}">
                <a16:creationId xmlns:a16="http://schemas.microsoft.com/office/drawing/2014/main" id="{8EDF0785-3846-7049-9C17-34922B93B614}"/>
              </a:ext>
            </a:extLst>
          </p:cNvPr>
          <p:cNvSpPr txBox="1"/>
          <p:nvPr/>
        </p:nvSpPr>
        <p:spPr>
          <a:xfrm>
            <a:off x="8461209" y="2692307"/>
            <a:ext cx="705322"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Eosinophil</a:t>
            </a:r>
          </a:p>
        </p:txBody>
      </p:sp>
      <p:sp>
        <p:nvSpPr>
          <p:cNvPr id="14" name="TextBox 13">
            <a:extLst>
              <a:ext uri="{FF2B5EF4-FFF2-40B4-BE49-F238E27FC236}">
                <a16:creationId xmlns:a16="http://schemas.microsoft.com/office/drawing/2014/main" id="{19C98F4C-DDAE-3044-A4AD-09D7EFFA049B}"/>
              </a:ext>
            </a:extLst>
          </p:cNvPr>
          <p:cNvSpPr txBox="1"/>
          <p:nvPr/>
        </p:nvSpPr>
        <p:spPr>
          <a:xfrm>
            <a:off x="8069431" y="3364286"/>
            <a:ext cx="697307"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Neutrophil</a:t>
            </a:r>
          </a:p>
        </p:txBody>
      </p:sp>
      <p:sp>
        <p:nvSpPr>
          <p:cNvPr id="15" name="TextBox 14">
            <a:extLst>
              <a:ext uri="{FF2B5EF4-FFF2-40B4-BE49-F238E27FC236}">
                <a16:creationId xmlns:a16="http://schemas.microsoft.com/office/drawing/2014/main" id="{A46BA86B-A1BA-8E42-AE1D-86507573201D}"/>
              </a:ext>
            </a:extLst>
          </p:cNvPr>
          <p:cNvSpPr txBox="1"/>
          <p:nvPr/>
        </p:nvSpPr>
        <p:spPr>
          <a:xfrm>
            <a:off x="7991678" y="3913389"/>
            <a:ext cx="852799" cy="3323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Keratinocyte</a:t>
            </a:r>
            <a:br>
              <a:rPr lang="en-US" sz="1200" dirty="0">
                <a:solidFill>
                  <a:prstClr val="black"/>
                </a:solidFill>
                <a:ea typeface="MS PGothic" panose="020B0600070205080204" pitchFamily="34" charset="-128"/>
              </a:rPr>
            </a:br>
            <a:r>
              <a:rPr lang="en-US" sz="1200" dirty="0">
                <a:solidFill>
                  <a:prstClr val="black"/>
                </a:solidFill>
                <a:ea typeface="MS PGothic" panose="020B0600070205080204" pitchFamily="34" charset="-128"/>
              </a:rPr>
              <a:t>Synoviocyte</a:t>
            </a:r>
          </a:p>
        </p:txBody>
      </p:sp>
      <p:grpSp>
        <p:nvGrpSpPr>
          <p:cNvPr id="16" name="Group 15">
            <a:extLst>
              <a:ext uri="{FF2B5EF4-FFF2-40B4-BE49-F238E27FC236}">
                <a16:creationId xmlns:a16="http://schemas.microsoft.com/office/drawing/2014/main" id="{3FB68FD9-6862-B146-B405-28C770B0E236}"/>
              </a:ext>
            </a:extLst>
          </p:cNvPr>
          <p:cNvGrpSpPr/>
          <p:nvPr/>
        </p:nvGrpSpPr>
        <p:grpSpPr>
          <a:xfrm>
            <a:off x="8171000" y="2283858"/>
            <a:ext cx="494183" cy="552388"/>
            <a:chOff x="9041967" y="2507151"/>
            <a:chExt cx="658911" cy="552388"/>
          </a:xfrm>
        </p:grpSpPr>
        <p:grpSp>
          <p:nvGrpSpPr>
            <p:cNvPr id="17" name="Group 16">
              <a:extLst>
                <a:ext uri="{FF2B5EF4-FFF2-40B4-BE49-F238E27FC236}">
                  <a16:creationId xmlns:a16="http://schemas.microsoft.com/office/drawing/2014/main" id="{EF94FFE3-8A1C-EE41-BE7D-D437CD03FB26}"/>
                </a:ext>
              </a:extLst>
            </p:cNvPr>
            <p:cNvGrpSpPr/>
            <p:nvPr/>
          </p:nvGrpSpPr>
          <p:grpSpPr>
            <a:xfrm>
              <a:off x="9208632" y="2784759"/>
              <a:ext cx="277355" cy="274780"/>
              <a:chOff x="4993094" y="2594395"/>
              <a:chExt cx="208016" cy="206085"/>
            </a:xfrm>
          </p:grpSpPr>
          <p:sp>
            <p:nvSpPr>
              <p:cNvPr id="79" name="Oval 11">
                <a:extLst>
                  <a:ext uri="{FF2B5EF4-FFF2-40B4-BE49-F238E27FC236}">
                    <a16:creationId xmlns:a16="http://schemas.microsoft.com/office/drawing/2014/main" id="{59E231AB-5726-9441-A8B9-630787E509D4}"/>
                  </a:ext>
                </a:extLst>
              </p:cNvPr>
              <p:cNvSpPr>
                <a:spLocks noChangeArrowheads="1"/>
              </p:cNvSpPr>
              <p:nvPr/>
            </p:nvSpPr>
            <p:spPr bwMode="auto">
              <a:xfrm>
                <a:off x="4993094" y="2594395"/>
                <a:ext cx="208016" cy="206085"/>
              </a:xfrm>
              <a:prstGeom prst="ellipse">
                <a:avLst/>
              </a:prstGeom>
              <a:gradFill flip="none" rotWithShape="1">
                <a:gsLst>
                  <a:gs pos="0">
                    <a:srgbClr val="D3ECB8"/>
                  </a:gs>
                  <a:gs pos="77000">
                    <a:srgbClr val="BBDEA0"/>
                  </a:gs>
                </a:gsLst>
                <a:path path="circle">
                  <a:fillToRect l="50000" t="50000" r="50000" b="50000"/>
                </a:path>
                <a:tileRect/>
              </a:gradFill>
              <a:ln w="6350" cap="flat" cmpd="sng" algn="ctr">
                <a:solidFill>
                  <a:srgbClr val="95B17C"/>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219170" eaLnBrk="0" fontAlgn="base" hangingPunct="0">
                  <a:lnSpc>
                    <a:spcPct val="90000"/>
                  </a:lnSpc>
                  <a:spcBef>
                    <a:spcPct val="0"/>
                  </a:spcBef>
                  <a:spcAft>
                    <a:spcPct val="0"/>
                  </a:spcAft>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80" name="Oval 12">
                <a:extLst>
                  <a:ext uri="{FF2B5EF4-FFF2-40B4-BE49-F238E27FC236}">
                    <a16:creationId xmlns:a16="http://schemas.microsoft.com/office/drawing/2014/main" id="{6A6CFE7E-AD04-6941-B928-006A89D6CA15}"/>
                  </a:ext>
                </a:extLst>
              </p:cNvPr>
              <p:cNvSpPr>
                <a:spLocks noChangeArrowheads="1"/>
              </p:cNvSpPr>
              <p:nvPr/>
            </p:nvSpPr>
            <p:spPr bwMode="auto">
              <a:xfrm>
                <a:off x="5029371" y="2745678"/>
                <a:ext cx="23928" cy="227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1" name="Oval 16">
                <a:extLst>
                  <a:ext uri="{FF2B5EF4-FFF2-40B4-BE49-F238E27FC236}">
                    <a16:creationId xmlns:a16="http://schemas.microsoft.com/office/drawing/2014/main" id="{35BDF7D6-05FA-9848-BF0D-802C65978AD2}"/>
                  </a:ext>
                </a:extLst>
              </p:cNvPr>
              <p:cNvSpPr>
                <a:spLocks noChangeArrowheads="1"/>
              </p:cNvSpPr>
              <p:nvPr/>
            </p:nvSpPr>
            <p:spPr bwMode="auto">
              <a:xfrm>
                <a:off x="5010461" y="2717506"/>
                <a:ext cx="22770" cy="227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2" name="Oval 17">
                <a:extLst>
                  <a:ext uri="{FF2B5EF4-FFF2-40B4-BE49-F238E27FC236}">
                    <a16:creationId xmlns:a16="http://schemas.microsoft.com/office/drawing/2014/main" id="{F2B26360-5635-704E-8138-0DBBECC45BFA}"/>
                  </a:ext>
                </a:extLst>
              </p:cNvPr>
              <p:cNvSpPr>
                <a:spLocks noChangeArrowheads="1"/>
              </p:cNvSpPr>
              <p:nvPr/>
            </p:nvSpPr>
            <p:spPr bwMode="auto">
              <a:xfrm>
                <a:off x="5071438" y="2761115"/>
                <a:ext cx="22770" cy="2392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3" name="Oval 58">
                <a:extLst>
                  <a:ext uri="{FF2B5EF4-FFF2-40B4-BE49-F238E27FC236}">
                    <a16:creationId xmlns:a16="http://schemas.microsoft.com/office/drawing/2014/main" id="{E2D4865B-5FAA-BA43-8914-A42F4B0FF1BA}"/>
                  </a:ext>
                </a:extLst>
              </p:cNvPr>
              <p:cNvSpPr>
                <a:spLocks noChangeArrowheads="1"/>
              </p:cNvSpPr>
              <p:nvPr/>
            </p:nvSpPr>
            <p:spPr bwMode="auto">
              <a:xfrm>
                <a:off x="5116205" y="2759186"/>
                <a:ext cx="22770" cy="2392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4" name="Oval 59">
                <a:extLst>
                  <a:ext uri="{FF2B5EF4-FFF2-40B4-BE49-F238E27FC236}">
                    <a16:creationId xmlns:a16="http://schemas.microsoft.com/office/drawing/2014/main" id="{F9B8ABF8-762D-1643-9456-AA2831B8702D}"/>
                  </a:ext>
                </a:extLst>
              </p:cNvPr>
              <p:cNvSpPr>
                <a:spLocks noChangeArrowheads="1"/>
              </p:cNvSpPr>
              <p:nvPr/>
            </p:nvSpPr>
            <p:spPr bwMode="auto">
              <a:xfrm>
                <a:off x="5147080" y="2732943"/>
                <a:ext cx="22770" cy="23542"/>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5" name="Oval 60">
                <a:extLst>
                  <a:ext uri="{FF2B5EF4-FFF2-40B4-BE49-F238E27FC236}">
                    <a16:creationId xmlns:a16="http://schemas.microsoft.com/office/drawing/2014/main" id="{269AC5C9-B551-D243-8E5B-0AB764C56C4F}"/>
                  </a:ext>
                </a:extLst>
              </p:cNvPr>
              <p:cNvSpPr>
                <a:spLocks noChangeArrowheads="1"/>
              </p:cNvSpPr>
              <p:nvPr/>
            </p:nvSpPr>
            <p:spPr bwMode="auto">
              <a:xfrm>
                <a:off x="5162517" y="2695508"/>
                <a:ext cx="22770" cy="227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6" name="Oval 61">
                <a:extLst>
                  <a:ext uri="{FF2B5EF4-FFF2-40B4-BE49-F238E27FC236}">
                    <a16:creationId xmlns:a16="http://schemas.microsoft.com/office/drawing/2014/main" id="{83409A9E-E390-D646-B2F1-5A0D18EC3BD1}"/>
                  </a:ext>
                </a:extLst>
              </p:cNvPr>
              <p:cNvSpPr>
                <a:spLocks noChangeArrowheads="1"/>
              </p:cNvSpPr>
              <p:nvPr/>
            </p:nvSpPr>
            <p:spPr bwMode="auto">
              <a:xfrm>
                <a:off x="5159815" y="2651898"/>
                <a:ext cx="22770" cy="227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7" name="Oval 62">
                <a:extLst>
                  <a:ext uri="{FF2B5EF4-FFF2-40B4-BE49-F238E27FC236}">
                    <a16:creationId xmlns:a16="http://schemas.microsoft.com/office/drawing/2014/main" id="{615CE993-6DA8-CE45-9C79-93B464D9608A}"/>
                  </a:ext>
                </a:extLst>
              </p:cNvPr>
              <p:cNvSpPr>
                <a:spLocks noChangeArrowheads="1"/>
              </p:cNvSpPr>
              <p:nvPr/>
            </p:nvSpPr>
            <p:spPr bwMode="auto">
              <a:xfrm>
                <a:off x="5126239" y="2613305"/>
                <a:ext cx="22770" cy="2392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8" name="Oval 63">
                <a:extLst>
                  <a:ext uri="{FF2B5EF4-FFF2-40B4-BE49-F238E27FC236}">
                    <a16:creationId xmlns:a16="http://schemas.microsoft.com/office/drawing/2014/main" id="{D68806C2-693C-4448-89C9-274935D2BEE2}"/>
                  </a:ext>
                </a:extLst>
              </p:cNvPr>
              <p:cNvSpPr>
                <a:spLocks noChangeArrowheads="1"/>
              </p:cNvSpPr>
              <p:nvPr/>
            </p:nvSpPr>
            <p:spPr bwMode="auto">
              <a:xfrm>
                <a:off x="5083401" y="2604429"/>
                <a:ext cx="22770" cy="227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89" name="Freeform 85">
                <a:extLst>
                  <a:ext uri="{FF2B5EF4-FFF2-40B4-BE49-F238E27FC236}">
                    <a16:creationId xmlns:a16="http://schemas.microsoft.com/office/drawing/2014/main" id="{C3316FA0-F158-3E46-816D-746819D889FC}"/>
                  </a:ext>
                </a:extLst>
              </p:cNvPr>
              <p:cNvSpPr>
                <a:spLocks/>
              </p:cNvSpPr>
              <p:nvPr/>
            </p:nvSpPr>
            <p:spPr bwMode="auto">
              <a:xfrm>
                <a:off x="5027828" y="2633374"/>
                <a:ext cx="135847" cy="124268"/>
              </a:xfrm>
              <a:custGeom>
                <a:avLst/>
                <a:gdLst>
                  <a:gd name="T0" fmla="*/ 65 w 149"/>
                  <a:gd name="T1" fmla="*/ 10 h 136"/>
                  <a:gd name="T2" fmla="*/ 102 w 149"/>
                  <a:gd name="T3" fmla="*/ 11 h 136"/>
                  <a:gd name="T4" fmla="*/ 139 w 149"/>
                  <a:gd name="T5" fmla="*/ 82 h 136"/>
                  <a:gd name="T6" fmla="*/ 115 w 149"/>
                  <a:gd name="T7" fmla="*/ 115 h 136"/>
                  <a:gd name="T8" fmla="*/ 66 w 149"/>
                  <a:gd name="T9" fmla="*/ 132 h 136"/>
                  <a:gd name="T10" fmla="*/ 1 w 149"/>
                  <a:gd name="T11" fmla="*/ 58 h 136"/>
                  <a:gd name="T12" fmla="*/ 63 w 149"/>
                  <a:gd name="T13" fmla="*/ 61 h 136"/>
                  <a:gd name="T14" fmla="*/ 98 w 149"/>
                  <a:gd name="T15" fmla="*/ 114 h 136"/>
                  <a:gd name="T16" fmla="*/ 90 w 149"/>
                  <a:gd name="T17" fmla="*/ 57 h 136"/>
                  <a:gd name="T18" fmla="*/ 65 w 149"/>
                  <a:gd name="T19"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6">
                    <a:moveTo>
                      <a:pt x="65" y="10"/>
                    </a:moveTo>
                    <a:cubicBezTo>
                      <a:pt x="73" y="1"/>
                      <a:pt x="86" y="0"/>
                      <a:pt x="102" y="11"/>
                    </a:cubicBezTo>
                    <a:cubicBezTo>
                      <a:pt x="119" y="21"/>
                      <a:pt x="149" y="51"/>
                      <a:pt x="139" y="82"/>
                    </a:cubicBezTo>
                    <a:cubicBezTo>
                      <a:pt x="130" y="109"/>
                      <a:pt x="125" y="106"/>
                      <a:pt x="115" y="115"/>
                    </a:cubicBezTo>
                    <a:cubicBezTo>
                      <a:pt x="105" y="124"/>
                      <a:pt x="84" y="136"/>
                      <a:pt x="66" y="132"/>
                    </a:cubicBezTo>
                    <a:cubicBezTo>
                      <a:pt x="48" y="128"/>
                      <a:pt x="0" y="112"/>
                      <a:pt x="1" y="58"/>
                    </a:cubicBezTo>
                    <a:cubicBezTo>
                      <a:pt x="1" y="23"/>
                      <a:pt x="60" y="35"/>
                      <a:pt x="63" y="61"/>
                    </a:cubicBezTo>
                    <a:cubicBezTo>
                      <a:pt x="65" y="76"/>
                      <a:pt x="58" y="129"/>
                      <a:pt x="98" y="114"/>
                    </a:cubicBezTo>
                    <a:cubicBezTo>
                      <a:pt x="123" y="104"/>
                      <a:pt x="106" y="67"/>
                      <a:pt x="90" y="57"/>
                    </a:cubicBezTo>
                    <a:cubicBezTo>
                      <a:pt x="60" y="40"/>
                      <a:pt x="56" y="22"/>
                      <a:pt x="65" y="10"/>
                    </a:cubicBezTo>
                    <a:close/>
                  </a:path>
                </a:pathLst>
              </a:custGeom>
              <a:gradFill flip="none" rotWithShape="1">
                <a:gsLst>
                  <a:gs pos="57000">
                    <a:srgbClr val="628067"/>
                  </a:gs>
                  <a:gs pos="0">
                    <a:srgbClr val="C1F0CD"/>
                  </a:gs>
                </a:gsLst>
                <a:path path="circle">
                  <a:fillToRect l="50000" t="50000" r="50000" b="50000"/>
                </a:path>
                <a:tileRect/>
              </a:gradFill>
              <a:ln w="6350">
                <a:solidFill>
                  <a:srgbClr val="4C6450"/>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90" name="Freeform 88">
                <a:extLst>
                  <a:ext uri="{FF2B5EF4-FFF2-40B4-BE49-F238E27FC236}">
                    <a16:creationId xmlns:a16="http://schemas.microsoft.com/office/drawing/2014/main" id="{8EDC638C-8D55-9D49-BBC4-5030A61DA7C1}"/>
                  </a:ext>
                </a:extLst>
              </p:cNvPr>
              <p:cNvSpPr>
                <a:spLocks/>
              </p:cNvSpPr>
              <p:nvPr/>
            </p:nvSpPr>
            <p:spPr bwMode="auto">
              <a:xfrm>
                <a:off x="5042493" y="2676212"/>
                <a:ext cx="34348" cy="58661"/>
              </a:xfrm>
              <a:custGeom>
                <a:avLst/>
                <a:gdLst>
                  <a:gd name="T0" fmla="*/ 3 w 38"/>
                  <a:gd name="T1" fmla="*/ 8 h 64"/>
                  <a:gd name="T2" fmla="*/ 25 w 38"/>
                  <a:gd name="T3" fmla="*/ 11 h 64"/>
                  <a:gd name="T4" fmla="*/ 34 w 38"/>
                  <a:gd name="T5" fmla="*/ 19 h 64"/>
                  <a:gd name="T6" fmla="*/ 30 w 38"/>
                  <a:gd name="T7" fmla="*/ 29 h 64"/>
                  <a:gd name="T8" fmla="*/ 37 w 38"/>
                  <a:gd name="T9" fmla="*/ 38 h 64"/>
                  <a:gd name="T10" fmla="*/ 35 w 38"/>
                  <a:gd name="T11" fmla="*/ 61 h 64"/>
                  <a:gd name="T12" fmla="*/ 26 w 38"/>
                  <a:gd name="T13" fmla="*/ 60 h 64"/>
                  <a:gd name="T14" fmla="*/ 22 w 38"/>
                  <a:gd name="T15" fmla="*/ 49 h 64"/>
                  <a:gd name="T16" fmla="*/ 7 w 38"/>
                  <a:gd name="T17" fmla="*/ 47 h 64"/>
                  <a:gd name="T18" fmla="*/ 10 w 38"/>
                  <a:gd name="T19" fmla="*/ 37 h 64"/>
                  <a:gd name="T20" fmla="*/ 8 w 38"/>
                  <a:gd name="T21" fmla="*/ 26 h 64"/>
                  <a:gd name="T22" fmla="*/ 0 w 38"/>
                  <a:gd name="T23" fmla="*/ 17 h 64"/>
                  <a:gd name="T24" fmla="*/ 3 w 38"/>
                  <a:gd name="T2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4">
                    <a:moveTo>
                      <a:pt x="3" y="8"/>
                    </a:moveTo>
                    <a:cubicBezTo>
                      <a:pt x="15" y="0"/>
                      <a:pt x="19" y="9"/>
                      <a:pt x="25" y="11"/>
                    </a:cubicBezTo>
                    <a:cubicBezTo>
                      <a:pt x="32" y="13"/>
                      <a:pt x="35" y="14"/>
                      <a:pt x="34" y="19"/>
                    </a:cubicBezTo>
                    <a:cubicBezTo>
                      <a:pt x="33" y="23"/>
                      <a:pt x="29" y="25"/>
                      <a:pt x="30" y="29"/>
                    </a:cubicBezTo>
                    <a:cubicBezTo>
                      <a:pt x="32" y="32"/>
                      <a:pt x="37" y="34"/>
                      <a:pt x="37" y="38"/>
                    </a:cubicBezTo>
                    <a:cubicBezTo>
                      <a:pt x="37" y="42"/>
                      <a:pt x="38" y="59"/>
                      <a:pt x="35" y="61"/>
                    </a:cubicBezTo>
                    <a:cubicBezTo>
                      <a:pt x="32" y="64"/>
                      <a:pt x="29" y="64"/>
                      <a:pt x="26" y="60"/>
                    </a:cubicBezTo>
                    <a:cubicBezTo>
                      <a:pt x="24" y="55"/>
                      <a:pt x="23" y="50"/>
                      <a:pt x="22" y="49"/>
                    </a:cubicBezTo>
                    <a:cubicBezTo>
                      <a:pt x="20" y="46"/>
                      <a:pt x="10" y="51"/>
                      <a:pt x="7" y="47"/>
                    </a:cubicBezTo>
                    <a:cubicBezTo>
                      <a:pt x="5" y="42"/>
                      <a:pt x="6" y="41"/>
                      <a:pt x="10" y="37"/>
                    </a:cubicBezTo>
                    <a:cubicBezTo>
                      <a:pt x="13" y="33"/>
                      <a:pt x="13" y="28"/>
                      <a:pt x="8" y="26"/>
                    </a:cubicBezTo>
                    <a:cubicBezTo>
                      <a:pt x="4" y="24"/>
                      <a:pt x="1" y="24"/>
                      <a:pt x="0" y="17"/>
                    </a:cubicBezTo>
                    <a:cubicBezTo>
                      <a:pt x="0" y="10"/>
                      <a:pt x="3" y="8"/>
                      <a:pt x="3" y="8"/>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91" name="Freeform 89">
                <a:extLst>
                  <a:ext uri="{FF2B5EF4-FFF2-40B4-BE49-F238E27FC236}">
                    <a16:creationId xmlns:a16="http://schemas.microsoft.com/office/drawing/2014/main" id="{69C5F5E9-532E-2F48-92AE-F898169E4C45}"/>
                  </a:ext>
                </a:extLst>
              </p:cNvPr>
              <p:cNvSpPr>
                <a:spLocks/>
              </p:cNvSpPr>
              <p:nvPr/>
            </p:nvSpPr>
            <p:spPr bwMode="auto">
              <a:xfrm>
                <a:off x="5098839" y="2642636"/>
                <a:ext cx="45540" cy="48241"/>
              </a:xfrm>
              <a:custGeom>
                <a:avLst/>
                <a:gdLst>
                  <a:gd name="T0" fmla="*/ 5 w 50"/>
                  <a:gd name="T1" fmla="*/ 6 h 53"/>
                  <a:gd name="T2" fmla="*/ 19 w 50"/>
                  <a:gd name="T3" fmla="*/ 18 h 53"/>
                  <a:gd name="T4" fmla="*/ 34 w 50"/>
                  <a:gd name="T5" fmla="*/ 25 h 53"/>
                  <a:gd name="T6" fmla="*/ 41 w 50"/>
                  <a:gd name="T7" fmla="*/ 37 h 53"/>
                  <a:gd name="T8" fmla="*/ 46 w 50"/>
                  <a:gd name="T9" fmla="*/ 48 h 53"/>
                  <a:gd name="T10" fmla="*/ 32 w 50"/>
                  <a:gd name="T11" fmla="*/ 45 h 53"/>
                  <a:gd name="T12" fmla="*/ 12 w 50"/>
                  <a:gd name="T13" fmla="*/ 34 h 53"/>
                  <a:gd name="T14" fmla="*/ 9 w 50"/>
                  <a:gd name="T15" fmla="*/ 19 h 53"/>
                  <a:gd name="T16" fmla="*/ 5 w 50"/>
                  <a:gd name="T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3">
                    <a:moveTo>
                      <a:pt x="5" y="6"/>
                    </a:moveTo>
                    <a:cubicBezTo>
                      <a:pt x="13" y="0"/>
                      <a:pt x="15" y="12"/>
                      <a:pt x="19" y="18"/>
                    </a:cubicBezTo>
                    <a:cubicBezTo>
                      <a:pt x="27" y="22"/>
                      <a:pt x="27" y="18"/>
                      <a:pt x="34" y="25"/>
                    </a:cubicBezTo>
                    <a:cubicBezTo>
                      <a:pt x="41" y="32"/>
                      <a:pt x="36" y="34"/>
                      <a:pt x="41" y="37"/>
                    </a:cubicBezTo>
                    <a:cubicBezTo>
                      <a:pt x="46" y="41"/>
                      <a:pt x="50" y="44"/>
                      <a:pt x="46" y="48"/>
                    </a:cubicBezTo>
                    <a:cubicBezTo>
                      <a:pt x="43" y="52"/>
                      <a:pt x="35" y="53"/>
                      <a:pt x="32" y="45"/>
                    </a:cubicBezTo>
                    <a:cubicBezTo>
                      <a:pt x="30" y="35"/>
                      <a:pt x="16" y="41"/>
                      <a:pt x="12" y="34"/>
                    </a:cubicBezTo>
                    <a:cubicBezTo>
                      <a:pt x="8" y="28"/>
                      <a:pt x="12" y="25"/>
                      <a:pt x="9" y="19"/>
                    </a:cubicBezTo>
                    <a:cubicBezTo>
                      <a:pt x="7" y="13"/>
                      <a:pt x="0" y="10"/>
                      <a:pt x="5" y="6"/>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grpSp>
        <p:grpSp>
          <p:nvGrpSpPr>
            <p:cNvPr id="19" name="Group 18">
              <a:extLst>
                <a:ext uri="{FF2B5EF4-FFF2-40B4-BE49-F238E27FC236}">
                  <a16:creationId xmlns:a16="http://schemas.microsoft.com/office/drawing/2014/main" id="{85996899-0C49-0E49-B7EB-95C599DF6C21}"/>
                </a:ext>
              </a:extLst>
            </p:cNvPr>
            <p:cNvGrpSpPr/>
            <p:nvPr/>
          </p:nvGrpSpPr>
          <p:grpSpPr>
            <a:xfrm>
              <a:off x="9041967" y="2507151"/>
              <a:ext cx="279357" cy="276765"/>
              <a:chOff x="4868095" y="2386189"/>
              <a:chExt cx="209518" cy="207574"/>
            </a:xfrm>
          </p:grpSpPr>
          <p:sp>
            <p:nvSpPr>
              <p:cNvPr id="56" name="Oval 10">
                <a:extLst>
                  <a:ext uri="{FF2B5EF4-FFF2-40B4-BE49-F238E27FC236}">
                    <a16:creationId xmlns:a16="http://schemas.microsoft.com/office/drawing/2014/main" id="{1C9DA3A4-197E-0946-9EF2-1948206915A3}"/>
                  </a:ext>
                </a:extLst>
              </p:cNvPr>
              <p:cNvSpPr>
                <a:spLocks noChangeArrowheads="1"/>
              </p:cNvSpPr>
              <p:nvPr/>
            </p:nvSpPr>
            <p:spPr bwMode="auto">
              <a:xfrm>
                <a:off x="4868095" y="2386189"/>
                <a:ext cx="209518" cy="207574"/>
              </a:xfrm>
              <a:prstGeom prst="ellipse">
                <a:avLst/>
              </a:prstGeom>
              <a:gradFill flip="none" rotWithShape="1">
                <a:gsLst>
                  <a:gs pos="0">
                    <a:srgbClr val="D3ECB8"/>
                  </a:gs>
                  <a:gs pos="77000">
                    <a:srgbClr val="BBDEA0"/>
                  </a:gs>
                </a:gsLst>
                <a:path path="circle">
                  <a:fillToRect l="50000" t="50000" r="50000" b="50000"/>
                </a:path>
                <a:tileRect/>
              </a:gradFill>
              <a:ln w="6350" cap="flat" cmpd="sng" algn="ctr">
                <a:solidFill>
                  <a:srgbClr val="95B17C"/>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57" name="Oval 64">
                <a:extLst>
                  <a:ext uri="{FF2B5EF4-FFF2-40B4-BE49-F238E27FC236}">
                    <a16:creationId xmlns:a16="http://schemas.microsoft.com/office/drawing/2014/main" id="{E6115BF4-8C52-7146-A706-711CC05AF6F8}"/>
                  </a:ext>
                </a:extLst>
              </p:cNvPr>
              <p:cNvSpPr>
                <a:spLocks noChangeArrowheads="1"/>
              </p:cNvSpPr>
              <p:nvPr/>
            </p:nvSpPr>
            <p:spPr bwMode="auto">
              <a:xfrm>
                <a:off x="4887531" y="2493474"/>
                <a:ext cx="18270" cy="18658"/>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58" name="Oval 65">
                <a:extLst>
                  <a:ext uri="{FF2B5EF4-FFF2-40B4-BE49-F238E27FC236}">
                    <a16:creationId xmlns:a16="http://schemas.microsoft.com/office/drawing/2014/main" id="{A3C96625-B5B4-2C45-A29B-26787E1B3D16}"/>
                  </a:ext>
                </a:extLst>
              </p:cNvPr>
              <p:cNvSpPr>
                <a:spLocks noChangeArrowheads="1"/>
              </p:cNvSpPr>
              <p:nvPr/>
            </p:nvSpPr>
            <p:spPr bwMode="auto">
              <a:xfrm>
                <a:off x="4903079" y="2519518"/>
                <a:ext cx="18270"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59" name="Oval 66">
                <a:extLst>
                  <a:ext uri="{FF2B5EF4-FFF2-40B4-BE49-F238E27FC236}">
                    <a16:creationId xmlns:a16="http://schemas.microsoft.com/office/drawing/2014/main" id="{F978F090-4CA9-9A4C-B215-C44D828BAF65}"/>
                  </a:ext>
                </a:extLst>
              </p:cNvPr>
              <p:cNvSpPr>
                <a:spLocks noChangeArrowheads="1"/>
              </p:cNvSpPr>
              <p:nvPr/>
            </p:nvSpPr>
            <p:spPr bwMode="auto">
              <a:xfrm>
                <a:off x="4905800" y="2545173"/>
                <a:ext cx="19436"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0" name="Oval 67">
                <a:extLst>
                  <a:ext uri="{FF2B5EF4-FFF2-40B4-BE49-F238E27FC236}">
                    <a16:creationId xmlns:a16="http://schemas.microsoft.com/office/drawing/2014/main" id="{EE355A3A-9A26-0A49-8FBF-E4F5D54BA26F}"/>
                  </a:ext>
                </a:extLst>
              </p:cNvPr>
              <p:cNvSpPr>
                <a:spLocks noChangeArrowheads="1"/>
              </p:cNvSpPr>
              <p:nvPr/>
            </p:nvSpPr>
            <p:spPr bwMode="auto">
              <a:xfrm>
                <a:off x="4936898" y="2545951"/>
                <a:ext cx="18270"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1" name="Oval 68">
                <a:extLst>
                  <a:ext uri="{FF2B5EF4-FFF2-40B4-BE49-F238E27FC236}">
                    <a16:creationId xmlns:a16="http://schemas.microsoft.com/office/drawing/2014/main" id="{D6630CBC-FBA6-8E40-ADBB-E312E364ADA7}"/>
                  </a:ext>
                </a:extLst>
              </p:cNvPr>
              <p:cNvSpPr>
                <a:spLocks noChangeArrowheads="1"/>
              </p:cNvSpPr>
              <p:nvPr/>
            </p:nvSpPr>
            <p:spPr bwMode="auto">
              <a:xfrm>
                <a:off x="4954390" y="2568885"/>
                <a:ext cx="19436"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2" name="Oval 69">
                <a:extLst>
                  <a:ext uri="{FF2B5EF4-FFF2-40B4-BE49-F238E27FC236}">
                    <a16:creationId xmlns:a16="http://schemas.microsoft.com/office/drawing/2014/main" id="{AE6842E9-A940-4248-B3EE-73648A87A3E7}"/>
                  </a:ext>
                </a:extLst>
              </p:cNvPr>
              <p:cNvSpPr>
                <a:spLocks noChangeArrowheads="1"/>
              </p:cNvSpPr>
              <p:nvPr/>
            </p:nvSpPr>
            <p:spPr bwMode="auto">
              <a:xfrm>
                <a:off x="4972659" y="2550615"/>
                <a:ext cx="19436"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3" name="Oval 70">
                <a:extLst>
                  <a:ext uri="{FF2B5EF4-FFF2-40B4-BE49-F238E27FC236}">
                    <a16:creationId xmlns:a16="http://schemas.microsoft.com/office/drawing/2014/main" id="{598F07AE-88EA-3441-876C-00E75223785D}"/>
                  </a:ext>
                </a:extLst>
              </p:cNvPr>
              <p:cNvSpPr>
                <a:spLocks noChangeArrowheads="1"/>
              </p:cNvSpPr>
              <p:nvPr/>
            </p:nvSpPr>
            <p:spPr bwMode="auto">
              <a:xfrm>
                <a:off x="5004923" y="2555280"/>
                <a:ext cx="19436" cy="1904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4" name="Oval 71">
                <a:extLst>
                  <a:ext uri="{FF2B5EF4-FFF2-40B4-BE49-F238E27FC236}">
                    <a16:creationId xmlns:a16="http://schemas.microsoft.com/office/drawing/2014/main" id="{2E4D76DB-0753-AB49-B541-137DC71A0190}"/>
                  </a:ext>
                </a:extLst>
              </p:cNvPr>
              <p:cNvSpPr>
                <a:spLocks noChangeArrowheads="1"/>
              </p:cNvSpPr>
              <p:nvPr/>
            </p:nvSpPr>
            <p:spPr bwMode="auto">
              <a:xfrm>
                <a:off x="5034465" y="2532346"/>
                <a:ext cx="18270" cy="1904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5" name="Oval 72">
                <a:extLst>
                  <a:ext uri="{FF2B5EF4-FFF2-40B4-BE49-F238E27FC236}">
                    <a16:creationId xmlns:a16="http://schemas.microsoft.com/office/drawing/2014/main" id="{28CB8117-4577-6D45-A0B2-D4374E81F8C7}"/>
                  </a:ext>
                </a:extLst>
              </p:cNvPr>
              <p:cNvSpPr>
                <a:spLocks noChangeArrowheads="1"/>
              </p:cNvSpPr>
              <p:nvPr/>
            </p:nvSpPr>
            <p:spPr bwMode="auto">
              <a:xfrm>
                <a:off x="5047293" y="2469763"/>
                <a:ext cx="19047"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6" name="Oval 73">
                <a:extLst>
                  <a:ext uri="{FF2B5EF4-FFF2-40B4-BE49-F238E27FC236}">
                    <a16:creationId xmlns:a16="http://schemas.microsoft.com/office/drawing/2014/main" id="{430165FE-7B9C-8947-828C-74494A5E8F6F}"/>
                  </a:ext>
                </a:extLst>
              </p:cNvPr>
              <p:cNvSpPr>
                <a:spLocks noChangeArrowheads="1"/>
              </p:cNvSpPr>
              <p:nvPr/>
            </p:nvSpPr>
            <p:spPr bwMode="auto">
              <a:xfrm>
                <a:off x="5029801" y="2446829"/>
                <a:ext cx="18270"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7" name="Oval 74">
                <a:extLst>
                  <a:ext uri="{FF2B5EF4-FFF2-40B4-BE49-F238E27FC236}">
                    <a16:creationId xmlns:a16="http://schemas.microsoft.com/office/drawing/2014/main" id="{08B15AFC-0EE3-4641-956C-741AFC2177E5}"/>
                  </a:ext>
                </a:extLst>
              </p:cNvPr>
              <p:cNvSpPr>
                <a:spLocks noChangeArrowheads="1"/>
              </p:cNvSpPr>
              <p:nvPr/>
            </p:nvSpPr>
            <p:spPr bwMode="auto">
              <a:xfrm>
                <a:off x="5018528" y="2420007"/>
                <a:ext cx="18658"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8" name="Oval 75">
                <a:extLst>
                  <a:ext uri="{FF2B5EF4-FFF2-40B4-BE49-F238E27FC236}">
                    <a16:creationId xmlns:a16="http://schemas.microsoft.com/office/drawing/2014/main" id="{A22585A6-98E5-9345-8EC5-36D30DA800D5}"/>
                  </a:ext>
                </a:extLst>
              </p:cNvPr>
              <p:cNvSpPr>
                <a:spLocks noChangeArrowheads="1"/>
              </p:cNvSpPr>
              <p:nvPr/>
            </p:nvSpPr>
            <p:spPr bwMode="auto">
              <a:xfrm>
                <a:off x="4992095" y="2428559"/>
                <a:ext cx="19436"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69" name="Oval 76">
                <a:extLst>
                  <a:ext uri="{FF2B5EF4-FFF2-40B4-BE49-F238E27FC236}">
                    <a16:creationId xmlns:a16="http://schemas.microsoft.com/office/drawing/2014/main" id="{92DCDB0A-E7AC-9945-BC90-1B07D940F64B}"/>
                  </a:ext>
                </a:extLst>
              </p:cNvPr>
              <p:cNvSpPr>
                <a:spLocks noChangeArrowheads="1"/>
              </p:cNvSpPr>
              <p:nvPr/>
            </p:nvSpPr>
            <p:spPr bwMode="auto">
              <a:xfrm>
                <a:off x="4995594" y="2399016"/>
                <a:ext cx="18658"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0" name="Oval 77">
                <a:extLst>
                  <a:ext uri="{FF2B5EF4-FFF2-40B4-BE49-F238E27FC236}">
                    <a16:creationId xmlns:a16="http://schemas.microsoft.com/office/drawing/2014/main" id="{596B2775-631F-9B4E-B391-57FF12BF3A68}"/>
                  </a:ext>
                </a:extLst>
              </p:cNvPr>
              <p:cNvSpPr>
                <a:spLocks noChangeArrowheads="1"/>
              </p:cNvSpPr>
              <p:nvPr/>
            </p:nvSpPr>
            <p:spPr bwMode="auto">
              <a:xfrm>
                <a:off x="4965274" y="2405625"/>
                <a:ext cx="18658" cy="1904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1" name="Oval 78">
                <a:extLst>
                  <a:ext uri="{FF2B5EF4-FFF2-40B4-BE49-F238E27FC236}">
                    <a16:creationId xmlns:a16="http://schemas.microsoft.com/office/drawing/2014/main" id="{8A81210C-9D13-A648-B37C-D4EF54BC4D4E}"/>
                  </a:ext>
                </a:extLst>
              </p:cNvPr>
              <p:cNvSpPr>
                <a:spLocks noChangeArrowheads="1"/>
              </p:cNvSpPr>
              <p:nvPr/>
            </p:nvSpPr>
            <p:spPr bwMode="auto">
              <a:xfrm>
                <a:off x="4939619" y="2399016"/>
                <a:ext cx="18658"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2" name="Oval 79">
                <a:extLst>
                  <a:ext uri="{FF2B5EF4-FFF2-40B4-BE49-F238E27FC236}">
                    <a16:creationId xmlns:a16="http://schemas.microsoft.com/office/drawing/2014/main" id="{C9F25653-B72A-EE41-BD7B-4EE8B4CBC6A8}"/>
                  </a:ext>
                </a:extLst>
              </p:cNvPr>
              <p:cNvSpPr>
                <a:spLocks noChangeArrowheads="1"/>
              </p:cNvSpPr>
              <p:nvPr/>
            </p:nvSpPr>
            <p:spPr bwMode="auto">
              <a:xfrm>
                <a:off x="4936898" y="2425838"/>
                <a:ext cx="19436"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3" name="Oval 80">
                <a:extLst>
                  <a:ext uri="{FF2B5EF4-FFF2-40B4-BE49-F238E27FC236}">
                    <a16:creationId xmlns:a16="http://schemas.microsoft.com/office/drawing/2014/main" id="{1389034B-461C-994F-BFB2-301C7C546A28}"/>
                  </a:ext>
                </a:extLst>
              </p:cNvPr>
              <p:cNvSpPr>
                <a:spLocks noChangeArrowheads="1"/>
              </p:cNvSpPr>
              <p:nvPr/>
            </p:nvSpPr>
            <p:spPr bwMode="auto">
              <a:xfrm>
                <a:off x="4962553" y="2439443"/>
                <a:ext cx="18658"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4" name="Oval 81">
                <a:extLst>
                  <a:ext uri="{FF2B5EF4-FFF2-40B4-BE49-F238E27FC236}">
                    <a16:creationId xmlns:a16="http://schemas.microsoft.com/office/drawing/2014/main" id="{221B6674-F374-3447-A3BD-3FD4DCE47FD4}"/>
                  </a:ext>
                </a:extLst>
              </p:cNvPr>
              <p:cNvSpPr>
                <a:spLocks noChangeArrowheads="1"/>
              </p:cNvSpPr>
              <p:nvPr/>
            </p:nvSpPr>
            <p:spPr bwMode="auto">
              <a:xfrm>
                <a:off x="4930678" y="2451493"/>
                <a:ext cx="19047"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5" name="Oval 82">
                <a:extLst>
                  <a:ext uri="{FF2B5EF4-FFF2-40B4-BE49-F238E27FC236}">
                    <a16:creationId xmlns:a16="http://schemas.microsoft.com/office/drawing/2014/main" id="{6C54FC2B-75C3-A84C-81D4-FE1AA1BD11F0}"/>
                  </a:ext>
                </a:extLst>
              </p:cNvPr>
              <p:cNvSpPr>
                <a:spLocks noChangeArrowheads="1"/>
              </p:cNvSpPr>
              <p:nvPr/>
            </p:nvSpPr>
            <p:spPr bwMode="auto">
              <a:xfrm>
                <a:off x="4913186" y="2427393"/>
                <a:ext cx="18270" cy="19436"/>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6" name="Oval 83">
                <a:extLst>
                  <a:ext uri="{FF2B5EF4-FFF2-40B4-BE49-F238E27FC236}">
                    <a16:creationId xmlns:a16="http://schemas.microsoft.com/office/drawing/2014/main" id="{04078E72-4E3B-154E-94DA-26834746B104}"/>
                  </a:ext>
                </a:extLst>
              </p:cNvPr>
              <p:cNvSpPr>
                <a:spLocks noChangeArrowheads="1"/>
              </p:cNvSpPr>
              <p:nvPr/>
            </p:nvSpPr>
            <p:spPr bwMode="auto">
              <a:xfrm>
                <a:off x="4889086" y="2441387"/>
                <a:ext cx="18658"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7" name="Oval 84">
                <a:extLst>
                  <a:ext uri="{FF2B5EF4-FFF2-40B4-BE49-F238E27FC236}">
                    <a16:creationId xmlns:a16="http://schemas.microsoft.com/office/drawing/2014/main" id="{422706EE-7861-A44A-8180-9B032B45D653}"/>
                  </a:ext>
                </a:extLst>
              </p:cNvPr>
              <p:cNvSpPr>
                <a:spLocks noChangeArrowheads="1"/>
              </p:cNvSpPr>
              <p:nvPr/>
            </p:nvSpPr>
            <p:spPr bwMode="auto">
              <a:xfrm>
                <a:off x="4901136" y="2462377"/>
                <a:ext cx="18270" cy="1827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sp>
            <p:nvSpPr>
              <p:cNvPr id="78" name="Freeform 86">
                <a:extLst>
                  <a:ext uri="{FF2B5EF4-FFF2-40B4-BE49-F238E27FC236}">
                    <a16:creationId xmlns:a16="http://schemas.microsoft.com/office/drawing/2014/main" id="{6FC476AC-FE07-0A49-B69F-A282D344E46E}"/>
                  </a:ext>
                </a:extLst>
              </p:cNvPr>
              <p:cNvSpPr>
                <a:spLocks/>
              </p:cNvSpPr>
              <p:nvPr/>
            </p:nvSpPr>
            <p:spPr bwMode="auto">
              <a:xfrm>
                <a:off x="4913963" y="2457713"/>
                <a:ext cx="137994" cy="92903"/>
              </a:xfrm>
              <a:custGeom>
                <a:avLst/>
                <a:gdLst>
                  <a:gd name="T0" fmla="*/ 73 w 150"/>
                  <a:gd name="T1" fmla="*/ 6 h 101"/>
                  <a:gd name="T2" fmla="*/ 110 w 150"/>
                  <a:gd name="T3" fmla="*/ 7 h 101"/>
                  <a:gd name="T4" fmla="*/ 148 w 150"/>
                  <a:gd name="T5" fmla="*/ 50 h 101"/>
                  <a:gd name="T6" fmla="*/ 129 w 150"/>
                  <a:gd name="T7" fmla="*/ 81 h 101"/>
                  <a:gd name="T8" fmla="*/ 84 w 150"/>
                  <a:gd name="T9" fmla="*/ 100 h 101"/>
                  <a:gd name="T10" fmla="*/ 5 w 150"/>
                  <a:gd name="T11" fmla="*/ 50 h 101"/>
                  <a:gd name="T12" fmla="*/ 65 w 150"/>
                  <a:gd name="T13" fmla="*/ 40 h 101"/>
                  <a:gd name="T14" fmla="*/ 108 w 150"/>
                  <a:gd name="T15" fmla="*/ 77 h 101"/>
                  <a:gd name="T16" fmla="*/ 95 w 150"/>
                  <a:gd name="T17" fmla="*/ 43 h 101"/>
                  <a:gd name="T18" fmla="*/ 73 w 150"/>
                  <a:gd name="T19"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01">
                    <a:moveTo>
                      <a:pt x="73" y="6"/>
                    </a:moveTo>
                    <a:cubicBezTo>
                      <a:pt x="83" y="1"/>
                      <a:pt x="91" y="0"/>
                      <a:pt x="110" y="7"/>
                    </a:cubicBezTo>
                    <a:cubicBezTo>
                      <a:pt x="128" y="13"/>
                      <a:pt x="150" y="35"/>
                      <a:pt x="148" y="50"/>
                    </a:cubicBezTo>
                    <a:cubicBezTo>
                      <a:pt x="146" y="70"/>
                      <a:pt x="139" y="73"/>
                      <a:pt x="129" y="81"/>
                    </a:cubicBezTo>
                    <a:cubicBezTo>
                      <a:pt x="119" y="90"/>
                      <a:pt x="103" y="101"/>
                      <a:pt x="84" y="100"/>
                    </a:cubicBezTo>
                    <a:cubicBezTo>
                      <a:pt x="60" y="100"/>
                      <a:pt x="10" y="91"/>
                      <a:pt x="5" y="50"/>
                    </a:cubicBezTo>
                    <a:cubicBezTo>
                      <a:pt x="0" y="18"/>
                      <a:pt x="53" y="20"/>
                      <a:pt x="65" y="40"/>
                    </a:cubicBezTo>
                    <a:cubicBezTo>
                      <a:pt x="72" y="51"/>
                      <a:pt x="67" y="91"/>
                      <a:pt x="108" y="77"/>
                    </a:cubicBezTo>
                    <a:cubicBezTo>
                      <a:pt x="129" y="70"/>
                      <a:pt x="108" y="46"/>
                      <a:pt x="95" y="43"/>
                    </a:cubicBezTo>
                    <a:cubicBezTo>
                      <a:pt x="62" y="34"/>
                      <a:pt x="63" y="12"/>
                      <a:pt x="73" y="6"/>
                    </a:cubicBezTo>
                    <a:close/>
                  </a:path>
                </a:pathLst>
              </a:custGeom>
              <a:gradFill flip="none" rotWithShape="1">
                <a:gsLst>
                  <a:gs pos="57000">
                    <a:srgbClr val="628067"/>
                  </a:gs>
                  <a:gs pos="0">
                    <a:srgbClr val="C1F0CD"/>
                  </a:gs>
                </a:gsLst>
                <a:path path="circle">
                  <a:fillToRect l="50000" t="50000" r="50000" b="50000"/>
                </a:path>
                <a:tileRect/>
              </a:gradFill>
              <a:ln w="6350">
                <a:solidFill>
                  <a:srgbClr val="4C6450"/>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grpSp>
        <p:grpSp>
          <p:nvGrpSpPr>
            <p:cNvPr id="20" name="Group 19">
              <a:extLst>
                <a:ext uri="{FF2B5EF4-FFF2-40B4-BE49-F238E27FC236}">
                  <a16:creationId xmlns:a16="http://schemas.microsoft.com/office/drawing/2014/main" id="{1D20247E-F7F0-4D42-8974-888429AC5FDE}"/>
                </a:ext>
              </a:extLst>
            </p:cNvPr>
            <p:cNvGrpSpPr/>
            <p:nvPr/>
          </p:nvGrpSpPr>
          <p:grpSpPr>
            <a:xfrm>
              <a:off x="9372226" y="2545763"/>
              <a:ext cx="328652" cy="245189"/>
              <a:chOff x="5115789" y="2415148"/>
              <a:chExt cx="246489" cy="183892"/>
            </a:xfrm>
          </p:grpSpPr>
          <p:sp>
            <p:nvSpPr>
              <p:cNvPr id="21" name="Rectangle 20">
                <a:extLst>
                  <a:ext uri="{FF2B5EF4-FFF2-40B4-BE49-F238E27FC236}">
                    <a16:creationId xmlns:a16="http://schemas.microsoft.com/office/drawing/2014/main" id="{31F3A407-8C32-0A4A-85D8-47A333EA5FC0}"/>
                  </a:ext>
                </a:extLst>
              </p:cNvPr>
              <p:cNvSpPr/>
              <p:nvPr/>
            </p:nvSpPr>
            <p:spPr bwMode="auto">
              <a:xfrm rot="19860000">
                <a:off x="5211141" y="2513905"/>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2" name="Rectangle 21">
                <a:extLst>
                  <a:ext uri="{FF2B5EF4-FFF2-40B4-BE49-F238E27FC236}">
                    <a16:creationId xmlns:a16="http://schemas.microsoft.com/office/drawing/2014/main" id="{0BBB4D4B-7A9E-8048-BB3E-99FEF628BD28}"/>
                  </a:ext>
                </a:extLst>
              </p:cNvPr>
              <p:cNvSpPr/>
              <p:nvPr/>
            </p:nvSpPr>
            <p:spPr bwMode="auto">
              <a:xfrm rot="19860000">
                <a:off x="5233520" y="2441905"/>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3" name="Rectangle 22">
                <a:extLst>
                  <a:ext uri="{FF2B5EF4-FFF2-40B4-BE49-F238E27FC236}">
                    <a16:creationId xmlns:a16="http://schemas.microsoft.com/office/drawing/2014/main" id="{3EA8C34F-A70C-F641-9AF4-370D80636A39}"/>
                  </a:ext>
                </a:extLst>
              </p:cNvPr>
              <p:cNvSpPr/>
              <p:nvPr/>
            </p:nvSpPr>
            <p:spPr bwMode="auto">
              <a:xfrm rot="2220000" flipV="1">
                <a:off x="5192168" y="2441905"/>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4" name="Rectangle 23">
                <a:extLst>
                  <a:ext uri="{FF2B5EF4-FFF2-40B4-BE49-F238E27FC236}">
                    <a16:creationId xmlns:a16="http://schemas.microsoft.com/office/drawing/2014/main" id="{BD1ADC39-EC20-8A42-B2CB-16793A769C3B}"/>
                  </a:ext>
                </a:extLst>
              </p:cNvPr>
              <p:cNvSpPr/>
              <p:nvPr/>
            </p:nvSpPr>
            <p:spPr bwMode="auto">
              <a:xfrm rot="3840000" flipV="1">
                <a:off x="5164438" y="2457959"/>
                <a:ext cx="9340" cy="30163"/>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5" name="Rectangle 24">
                <a:extLst>
                  <a:ext uri="{FF2B5EF4-FFF2-40B4-BE49-F238E27FC236}">
                    <a16:creationId xmlns:a16="http://schemas.microsoft.com/office/drawing/2014/main" id="{08D407E5-FFFD-D74D-8552-897CB925BAAD}"/>
                  </a:ext>
                </a:extLst>
              </p:cNvPr>
              <p:cNvSpPr/>
              <p:nvPr/>
            </p:nvSpPr>
            <p:spPr bwMode="auto">
              <a:xfrm rot="18060000" flipH="1" flipV="1">
                <a:off x="5259304" y="2461364"/>
                <a:ext cx="9340" cy="30163"/>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6" name="Rectangle 25">
                <a:extLst>
                  <a:ext uri="{FF2B5EF4-FFF2-40B4-BE49-F238E27FC236}">
                    <a16:creationId xmlns:a16="http://schemas.microsoft.com/office/drawing/2014/main" id="{2F177729-B3F2-3A4A-90DD-08FDC663610B}"/>
                  </a:ext>
                </a:extLst>
              </p:cNvPr>
              <p:cNvSpPr/>
              <p:nvPr/>
            </p:nvSpPr>
            <p:spPr bwMode="auto">
              <a:xfrm rot="180000" flipH="1" flipV="1">
                <a:off x="5237411" y="2474499"/>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7" name="Rectangle 26">
                <a:extLst>
                  <a:ext uri="{FF2B5EF4-FFF2-40B4-BE49-F238E27FC236}">
                    <a16:creationId xmlns:a16="http://schemas.microsoft.com/office/drawing/2014/main" id="{21AA58AE-18F1-EA47-8004-F4D68A040F83}"/>
                  </a:ext>
                </a:extLst>
              </p:cNvPr>
              <p:cNvSpPr/>
              <p:nvPr/>
            </p:nvSpPr>
            <p:spPr bwMode="auto">
              <a:xfrm rot="180000" flipH="1" flipV="1">
                <a:off x="5184870" y="2473040"/>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8" name="Rectangle 27">
                <a:extLst>
                  <a:ext uri="{FF2B5EF4-FFF2-40B4-BE49-F238E27FC236}">
                    <a16:creationId xmlns:a16="http://schemas.microsoft.com/office/drawing/2014/main" id="{2410E9AB-AF37-8740-8C3F-763E27D40EC9}"/>
                  </a:ext>
                </a:extLst>
              </p:cNvPr>
              <p:cNvSpPr/>
              <p:nvPr/>
            </p:nvSpPr>
            <p:spPr bwMode="auto">
              <a:xfrm rot="180000" flipH="1" flipV="1">
                <a:off x="5213087" y="2545526"/>
                <a:ext cx="9340" cy="30162"/>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29" name="Rectangle 28">
                <a:extLst>
                  <a:ext uri="{FF2B5EF4-FFF2-40B4-BE49-F238E27FC236}">
                    <a16:creationId xmlns:a16="http://schemas.microsoft.com/office/drawing/2014/main" id="{B8FE552E-8668-BC44-B22E-103C7CACAB39}"/>
                  </a:ext>
                </a:extLst>
              </p:cNvPr>
              <p:cNvSpPr/>
              <p:nvPr/>
            </p:nvSpPr>
            <p:spPr bwMode="auto">
              <a:xfrm rot="18060000" flipH="1" flipV="1">
                <a:off x="5235952" y="2533851"/>
                <a:ext cx="9340" cy="30163"/>
              </a:xfrm>
              <a:prstGeom prst="rect">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0" name="Diamond 29">
                <a:extLst>
                  <a:ext uri="{FF2B5EF4-FFF2-40B4-BE49-F238E27FC236}">
                    <a16:creationId xmlns:a16="http://schemas.microsoft.com/office/drawing/2014/main" id="{CFFDAC70-FBC6-394A-AFD4-CFDBBBCC11D3}"/>
                  </a:ext>
                </a:extLst>
              </p:cNvPr>
              <p:cNvSpPr/>
              <p:nvPr/>
            </p:nvSpPr>
            <p:spPr bwMode="auto">
              <a:xfrm rot="1380000">
                <a:off x="5276331" y="2481310"/>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1" name="Diamond 30">
                <a:extLst>
                  <a:ext uri="{FF2B5EF4-FFF2-40B4-BE49-F238E27FC236}">
                    <a16:creationId xmlns:a16="http://schemas.microsoft.com/office/drawing/2014/main" id="{961C1CC5-485D-D64E-A3FE-40EDCDB29CEB}"/>
                  </a:ext>
                </a:extLst>
              </p:cNvPr>
              <p:cNvSpPr/>
              <p:nvPr/>
            </p:nvSpPr>
            <p:spPr bwMode="auto">
              <a:xfrm rot="480000">
                <a:off x="5182924" y="2501256"/>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2" name="Diamond 31">
                <a:extLst>
                  <a:ext uri="{FF2B5EF4-FFF2-40B4-BE49-F238E27FC236}">
                    <a16:creationId xmlns:a16="http://schemas.microsoft.com/office/drawing/2014/main" id="{244114F3-0B37-114D-9CF6-7DE9AA0978C1}"/>
                  </a:ext>
                </a:extLst>
              </p:cNvPr>
              <p:cNvSpPr/>
              <p:nvPr/>
            </p:nvSpPr>
            <p:spPr bwMode="auto">
              <a:xfrm rot="480000">
                <a:off x="5236438" y="2502715"/>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3" name="Diamond 32">
                <a:extLst>
                  <a:ext uri="{FF2B5EF4-FFF2-40B4-BE49-F238E27FC236}">
                    <a16:creationId xmlns:a16="http://schemas.microsoft.com/office/drawing/2014/main" id="{1075F2B4-A401-CA4D-B25C-58431DF95806}"/>
                  </a:ext>
                </a:extLst>
              </p:cNvPr>
              <p:cNvSpPr/>
              <p:nvPr/>
            </p:nvSpPr>
            <p:spPr bwMode="auto">
              <a:xfrm rot="1500000">
                <a:off x="5181464" y="2423904"/>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4" name="Diamond 33">
                <a:extLst>
                  <a:ext uri="{FF2B5EF4-FFF2-40B4-BE49-F238E27FC236}">
                    <a16:creationId xmlns:a16="http://schemas.microsoft.com/office/drawing/2014/main" id="{C77696E8-7855-B444-8E5C-CF655F4678FD}"/>
                  </a:ext>
                </a:extLst>
              </p:cNvPr>
              <p:cNvSpPr/>
              <p:nvPr/>
            </p:nvSpPr>
            <p:spPr bwMode="auto">
              <a:xfrm rot="20100000" flipH="1">
                <a:off x="5225248" y="2423904"/>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5" name="Diamond 34">
                <a:extLst>
                  <a:ext uri="{FF2B5EF4-FFF2-40B4-BE49-F238E27FC236}">
                    <a16:creationId xmlns:a16="http://schemas.microsoft.com/office/drawing/2014/main" id="{87502504-13A2-5E4B-A74C-9DD1B9E9A4A9}"/>
                  </a:ext>
                </a:extLst>
              </p:cNvPr>
              <p:cNvSpPr/>
              <p:nvPr/>
            </p:nvSpPr>
            <p:spPr bwMode="auto">
              <a:xfrm rot="18360000" flipH="1">
                <a:off x="5252492" y="2554282"/>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6" name="Diamond 35">
                <a:extLst>
                  <a:ext uri="{FF2B5EF4-FFF2-40B4-BE49-F238E27FC236}">
                    <a16:creationId xmlns:a16="http://schemas.microsoft.com/office/drawing/2014/main" id="{877C1D2F-4605-1746-A24B-7C9CDB2F0F5F}"/>
                  </a:ext>
                </a:extLst>
              </p:cNvPr>
              <p:cNvSpPr/>
              <p:nvPr/>
            </p:nvSpPr>
            <p:spPr bwMode="auto">
              <a:xfrm rot="540000" flipH="1">
                <a:off x="5213086" y="2574715"/>
                <a:ext cx="9340" cy="9340"/>
              </a:xfrm>
              <a:prstGeom prst="diamond">
                <a:avLst/>
              </a:prstGeom>
              <a:solidFill>
                <a:srgbClr val="EBF6E7"/>
              </a:solidFill>
              <a:ln w="190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7" name="Diamond 36">
                <a:extLst>
                  <a:ext uri="{FF2B5EF4-FFF2-40B4-BE49-F238E27FC236}">
                    <a16:creationId xmlns:a16="http://schemas.microsoft.com/office/drawing/2014/main" id="{B9C372AB-9F8A-944A-B1EC-4C8BC71EEB8D}"/>
                  </a:ext>
                </a:extLst>
              </p:cNvPr>
              <p:cNvSpPr/>
              <p:nvPr/>
            </p:nvSpPr>
            <p:spPr bwMode="auto">
              <a:xfrm rot="20160000" flipH="1">
                <a:off x="5148382" y="2475958"/>
                <a:ext cx="9340" cy="9340"/>
              </a:xfrm>
              <a:prstGeom prst="diamond">
                <a:avLst/>
              </a:prstGeom>
              <a:solidFill>
                <a:srgbClr val="EBF6E7"/>
              </a:solidFill>
              <a:ln w="6350" cap="flat" cmpd="sng" algn="ctr">
                <a:solidFill>
                  <a:srgbClr val="95B17C"/>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defRPr/>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8" name="Freeform 6">
                <a:extLst>
                  <a:ext uri="{FF2B5EF4-FFF2-40B4-BE49-F238E27FC236}">
                    <a16:creationId xmlns:a16="http://schemas.microsoft.com/office/drawing/2014/main" id="{0C7FB579-A49E-2A47-B764-12AFBAA72AD1}"/>
                  </a:ext>
                </a:extLst>
              </p:cNvPr>
              <p:cNvSpPr>
                <a:spLocks/>
              </p:cNvSpPr>
              <p:nvPr/>
            </p:nvSpPr>
            <p:spPr bwMode="auto">
              <a:xfrm>
                <a:off x="5115789" y="2415148"/>
                <a:ext cx="246489" cy="183892"/>
              </a:xfrm>
              <a:custGeom>
                <a:avLst/>
                <a:gdLst>
                  <a:gd name="T0" fmla="*/ 40 w 322"/>
                  <a:gd name="T1" fmla="*/ 36 h 240"/>
                  <a:gd name="T2" fmla="*/ 130 w 322"/>
                  <a:gd name="T3" fmla="*/ 5 h 240"/>
                  <a:gd name="T4" fmla="*/ 194 w 322"/>
                  <a:gd name="T5" fmla="*/ 13 h 240"/>
                  <a:gd name="T6" fmla="*/ 305 w 322"/>
                  <a:gd name="T7" fmla="*/ 58 h 240"/>
                  <a:gd name="T8" fmla="*/ 295 w 322"/>
                  <a:gd name="T9" fmla="*/ 149 h 240"/>
                  <a:gd name="T10" fmla="*/ 251 w 322"/>
                  <a:gd name="T11" fmla="*/ 227 h 240"/>
                  <a:gd name="T12" fmla="*/ 136 w 322"/>
                  <a:gd name="T13" fmla="*/ 230 h 240"/>
                  <a:gd name="T14" fmla="*/ 43 w 322"/>
                  <a:gd name="T15" fmla="*/ 175 h 240"/>
                  <a:gd name="T16" fmla="*/ 10 w 322"/>
                  <a:gd name="T17" fmla="*/ 106 h 240"/>
                  <a:gd name="T18" fmla="*/ 40 w 322"/>
                  <a:gd name="T19" fmla="*/ 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240">
                    <a:moveTo>
                      <a:pt x="40" y="36"/>
                    </a:moveTo>
                    <a:cubicBezTo>
                      <a:pt x="59" y="8"/>
                      <a:pt x="79" y="0"/>
                      <a:pt x="130" y="5"/>
                    </a:cubicBezTo>
                    <a:cubicBezTo>
                      <a:pt x="180" y="10"/>
                      <a:pt x="177" y="13"/>
                      <a:pt x="194" y="13"/>
                    </a:cubicBezTo>
                    <a:cubicBezTo>
                      <a:pt x="210" y="14"/>
                      <a:pt x="288" y="18"/>
                      <a:pt x="305" y="58"/>
                    </a:cubicBezTo>
                    <a:cubicBezTo>
                      <a:pt x="322" y="97"/>
                      <a:pt x="298" y="136"/>
                      <a:pt x="295" y="149"/>
                    </a:cubicBezTo>
                    <a:cubicBezTo>
                      <a:pt x="293" y="162"/>
                      <a:pt x="281" y="216"/>
                      <a:pt x="251" y="227"/>
                    </a:cubicBezTo>
                    <a:cubicBezTo>
                      <a:pt x="221" y="239"/>
                      <a:pt x="161" y="240"/>
                      <a:pt x="136" y="230"/>
                    </a:cubicBezTo>
                    <a:cubicBezTo>
                      <a:pt x="111" y="219"/>
                      <a:pt x="53" y="183"/>
                      <a:pt x="43" y="175"/>
                    </a:cubicBezTo>
                    <a:cubicBezTo>
                      <a:pt x="34" y="166"/>
                      <a:pt x="0" y="153"/>
                      <a:pt x="10" y="106"/>
                    </a:cubicBezTo>
                    <a:cubicBezTo>
                      <a:pt x="20" y="60"/>
                      <a:pt x="32" y="49"/>
                      <a:pt x="40" y="36"/>
                    </a:cubicBezTo>
                    <a:close/>
                  </a:path>
                </a:pathLst>
              </a:custGeom>
              <a:gradFill flip="none" rotWithShape="1">
                <a:gsLst>
                  <a:gs pos="0">
                    <a:srgbClr val="D3ECB8"/>
                  </a:gs>
                  <a:gs pos="77000">
                    <a:srgbClr val="BBDEA0"/>
                  </a:gs>
                </a:gsLst>
                <a:path path="circle">
                  <a:fillToRect l="50000" t="50000" r="50000" b="50000"/>
                </a:path>
                <a:tileRect/>
              </a:gradFill>
              <a:ln w="6350" cap="flat" cmpd="sng" algn="ctr">
                <a:solidFill>
                  <a:srgbClr val="95B17C"/>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219170" eaLnBrk="0" fontAlgn="base" hangingPunct="0">
                  <a:lnSpc>
                    <a:spcPct val="90000"/>
                  </a:lnSpc>
                  <a:spcBef>
                    <a:spcPct val="0"/>
                  </a:spcBef>
                  <a:spcAft>
                    <a:spcPct val="0"/>
                  </a:spcAft>
                </a:pPr>
                <a:endParaRPr lang="en-US" sz="2667" b="1" kern="0">
                  <a:solidFill>
                    <a:srgbClr val="FFFFFF"/>
                  </a:solidFill>
                  <a:effectLst>
                    <a:outerShdw blurRad="38100" dist="38100" dir="2700000" algn="tl">
                      <a:srgbClr val="000000">
                        <a:alpha val="43137"/>
                      </a:srgbClr>
                    </a:outerShdw>
                  </a:effectLst>
                  <a:ea typeface="MS PGothic" panose="020B0600070205080204" pitchFamily="34" charset="-128"/>
                  <a:cs typeface="Arial" pitchFamily="34" charset="0"/>
                </a:endParaRPr>
              </a:p>
            </p:txBody>
          </p:sp>
          <p:sp>
            <p:nvSpPr>
              <p:cNvPr id="39" name="Oval 98">
                <a:extLst>
                  <a:ext uri="{FF2B5EF4-FFF2-40B4-BE49-F238E27FC236}">
                    <a16:creationId xmlns:a16="http://schemas.microsoft.com/office/drawing/2014/main" id="{D51319E2-CF48-EA44-B0B5-61D8EF5B1991}"/>
                  </a:ext>
                </a:extLst>
              </p:cNvPr>
              <p:cNvSpPr>
                <a:spLocks noChangeArrowheads="1"/>
              </p:cNvSpPr>
              <p:nvPr/>
            </p:nvSpPr>
            <p:spPr bwMode="auto">
              <a:xfrm>
                <a:off x="5153087" y="2447256"/>
                <a:ext cx="33081" cy="2075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0" name="Oval 99">
                <a:extLst>
                  <a:ext uri="{FF2B5EF4-FFF2-40B4-BE49-F238E27FC236}">
                    <a16:creationId xmlns:a16="http://schemas.microsoft.com/office/drawing/2014/main" id="{B2CFED0D-D867-754D-BDA8-AAB065DB16A5}"/>
                  </a:ext>
                </a:extLst>
              </p:cNvPr>
              <p:cNvSpPr>
                <a:spLocks noChangeArrowheads="1"/>
              </p:cNvSpPr>
              <p:nvPr/>
            </p:nvSpPr>
            <p:spPr bwMode="auto">
              <a:xfrm>
                <a:off x="5133951" y="2504662"/>
                <a:ext cx="36000" cy="24000"/>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1" name="Oval 100">
                <a:extLst>
                  <a:ext uri="{FF2B5EF4-FFF2-40B4-BE49-F238E27FC236}">
                    <a16:creationId xmlns:a16="http://schemas.microsoft.com/office/drawing/2014/main" id="{3EBAE069-F37C-8340-BC1C-CDDF67FA9DC6}"/>
                  </a:ext>
                </a:extLst>
              </p:cNvPr>
              <p:cNvSpPr>
                <a:spLocks noChangeArrowheads="1"/>
              </p:cNvSpPr>
              <p:nvPr/>
            </p:nvSpPr>
            <p:spPr bwMode="auto">
              <a:xfrm>
                <a:off x="5171573" y="2524770"/>
                <a:ext cx="23676" cy="29189"/>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2" name="Oval 101">
                <a:extLst>
                  <a:ext uri="{FF2B5EF4-FFF2-40B4-BE49-F238E27FC236}">
                    <a16:creationId xmlns:a16="http://schemas.microsoft.com/office/drawing/2014/main" id="{A9072542-32F9-2542-9558-490A7FF37A46}"/>
                  </a:ext>
                </a:extLst>
              </p:cNvPr>
              <p:cNvSpPr>
                <a:spLocks noChangeArrowheads="1"/>
              </p:cNvSpPr>
              <p:nvPr/>
            </p:nvSpPr>
            <p:spPr bwMode="auto">
              <a:xfrm>
                <a:off x="5235142" y="2430391"/>
                <a:ext cx="22379" cy="26919"/>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3" name="Freeform 102">
                <a:extLst>
                  <a:ext uri="{FF2B5EF4-FFF2-40B4-BE49-F238E27FC236}">
                    <a16:creationId xmlns:a16="http://schemas.microsoft.com/office/drawing/2014/main" id="{48A1009D-4C65-8D46-9CA5-2E042B266E9C}"/>
                  </a:ext>
                </a:extLst>
              </p:cNvPr>
              <p:cNvSpPr>
                <a:spLocks/>
              </p:cNvSpPr>
              <p:nvPr/>
            </p:nvSpPr>
            <p:spPr bwMode="auto">
              <a:xfrm>
                <a:off x="5322386" y="2468662"/>
                <a:ext cx="20108" cy="22378"/>
              </a:xfrm>
              <a:custGeom>
                <a:avLst/>
                <a:gdLst>
                  <a:gd name="T0" fmla="*/ 9 w 26"/>
                  <a:gd name="T1" fmla="*/ 2 h 29"/>
                  <a:gd name="T2" fmla="*/ 23 w 26"/>
                  <a:gd name="T3" fmla="*/ 11 h 29"/>
                  <a:gd name="T4" fmla="*/ 17 w 26"/>
                  <a:gd name="T5" fmla="*/ 27 h 29"/>
                  <a:gd name="T6" fmla="*/ 3 w 26"/>
                  <a:gd name="T7" fmla="*/ 18 h 29"/>
                  <a:gd name="T8" fmla="*/ 9 w 26"/>
                  <a:gd name="T9" fmla="*/ 2 h 29"/>
                </a:gdLst>
                <a:ahLst/>
                <a:cxnLst>
                  <a:cxn ang="0">
                    <a:pos x="T0" y="T1"/>
                  </a:cxn>
                  <a:cxn ang="0">
                    <a:pos x="T2" y="T3"/>
                  </a:cxn>
                  <a:cxn ang="0">
                    <a:pos x="T4" y="T5"/>
                  </a:cxn>
                  <a:cxn ang="0">
                    <a:pos x="T6" y="T7"/>
                  </a:cxn>
                  <a:cxn ang="0">
                    <a:pos x="T8" y="T9"/>
                  </a:cxn>
                </a:cxnLst>
                <a:rect l="0" t="0" r="r" b="b"/>
                <a:pathLst>
                  <a:path w="26" h="29">
                    <a:moveTo>
                      <a:pt x="9" y="2"/>
                    </a:moveTo>
                    <a:cubicBezTo>
                      <a:pt x="15" y="0"/>
                      <a:pt x="21" y="4"/>
                      <a:pt x="23" y="11"/>
                    </a:cubicBezTo>
                    <a:cubicBezTo>
                      <a:pt x="26" y="18"/>
                      <a:pt x="23" y="25"/>
                      <a:pt x="17" y="27"/>
                    </a:cubicBezTo>
                    <a:cubicBezTo>
                      <a:pt x="12" y="29"/>
                      <a:pt x="5" y="25"/>
                      <a:pt x="3" y="18"/>
                    </a:cubicBezTo>
                    <a:cubicBezTo>
                      <a:pt x="0" y="11"/>
                      <a:pt x="3" y="4"/>
                      <a:pt x="9" y="2"/>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4" name="Freeform 103">
                <a:extLst>
                  <a:ext uri="{FF2B5EF4-FFF2-40B4-BE49-F238E27FC236}">
                    <a16:creationId xmlns:a16="http://schemas.microsoft.com/office/drawing/2014/main" id="{5454D5F9-F966-CC4E-A55D-6D27C27CABAC}"/>
                  </a:ext>
                </a:extLst>
              </p:cNvPr>
              <p:cNvSpPr>
                <a:spLocks/>
              </p:cNvSpPr>
              <p:nvPr/>
            </p:nvSpPr>
            <p:spPr bwMode="auto">
              <a:xfrm>
                <a:off x="5258817" y="2453418"/>
                <a:ext cx="18487" cy="22378"/>
              </a:xfrm>
              <a:custGeom>
                <a:avLst/>
                <a:gdLst>
                  <a:gd name="T0" fmla="*/ 9 w 24"/>
                  <a:gd name="T1" fmla="*/ 1 h 29"/>
                  <a:gd name="T2" fmla="*/ 23 w 24"/>
                  <a:gd name="T3" fmla="*/ 12 h 29"/>
                  <a:gd name="T4" fmla="*/ 15 w 24"/>
                  <a:gd name="T5" fmla="*/ 28 h 29"/>
                  <a:gd name="T6" fmla="*/ 1 w 24"/>
                  <a:gd name="T7" fmla="*/ 17 h 29"/>
                  <a:gd name="T8" fmla="*/ 9 w 24"/>
                  <a:gd name="T9" fmla="*/ 1 h 29"/>
                </a:gdLst>
                <a:ahLst/>
                <a:cxnLst>
                  <a:cxn ang="0">
                    <a:pos x="T0" y="T1"/>
                  </a:cxn>
                  <a:cxn ang="0">
                    <a:pos x="T2" y="T3"/>
                  </a:cxn>
                  <a:cxn ang="0">
                    <a:pos x="T4" y="T5"/>
                  </a:cxn>
                  <a:cxn ang="0">
                    <a:pos x="T6" y="T7"/>
                  </a:cxn>
                  <a:cxn ang="0">
                    <a:pos x="T8" y="T9"/>
                  </a:cxn>
                </a:cxnLst>
                <a:rect l="0" t="0" r="r" b="b"/>
                <a:pathLst>
                  <a:path w="24" h="29">
                    <a:moveTo>
                      <a:pt x="9" y="1"/>
                    </a:moveTo>
                    <a:cubicBezTo>
                      <a:pt x="15" y="0"/>
                      <a:pt x="21" y="5"/>
                      <a:pt x="23" y="12"/>
                    </a:cubicBezTo>
                    <a:cubicBezTo>
                      <a:pt x="24" y="20"/>
                      <a:pt x="21" y="26"/>
                      <a:pt x="15" y="28"/>
                    </a:cubicBezTo>
                    <a:cubicBezTo>
                      <a:pt x="9" y="29"/>
                      <a:pt x="3" y="24"/>
                      <a:pt x="1" y="17"/>
                    </a:cubicBezTo>
                    <a:cubicBezTo>
                      <a:pt x="0" y="9"/>
                      <a:pt x="3" y="3"/>
                      <a:pt x="9" y="1"/>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5" name="Freeform 104">
                <a:extLst>
                  <a:ext uri="{FF2B5EF4-FFF2-40B4-BE49-F238E27FC236}">
                    <a16:creationId xmlns:a16="http://schemas.microsoft.com/office/drawing/2014/main" id="{DEA07AD5-AB38-D646-9B16-487E6C42B2A3}"/>
                  </a:ext>
                </a:extLst>
              </p:cNvPr>
              <p:cNvSpPr>
                <a:spLocks/>
              </p:cNvSpPr>
              <p:nvPr/>
            </p:nvSpPr>
            <p:spPr bwMode="auto">
              <a:xfrm>
                <a:off x="5159249" y="2474175"/>
                <a:ext cx="26271" cy="29189"/>
              </a:xfrm>
              <a:custGeom>
                <a:avLst/>
                <a:gdLst>
                  <a:gd name="T0" fmla="*/ 6 w 34"/>
                  <a:gd name="T1" fmla="*/ 5 h 38"/>
                  <a:gd name="T2" fmla="*/ 28 w 34"/>
                  <a:gd name="T3" fmla="*/ 11 h 38"/>
                  <a:gd name="T4" fmla="*/ 29 w 34"/>
                  <a:gd name="T5" fmla="*/ 33 h 38"/>
                  <a:gd name="T6" fmla="*/ 7 w 34"/>
                  <a:gd name="T7" fmla="*/ 27 h 38"/>
                  <a:gd name="T8" fmla="*/ 6 w 34"/>
                  <a:gd name="T9" fmla="*/ 5 h 38"/>
                </a:gdLst>
                <a:ahLst/>
                <a:cxnLst>
                  <a:cxn ang="0">
                    <a:pos x="T0" y="T1"/>
                  </a:cxn>
                  <a:cxn ang="0">
                    <a:pos x="T2" y="T3"/>
                  </a:cxn>
                  <a:cxn ang="0">
                    <a:pos x="T4" y="T5"/>
                  </a:cxn>
                  <a:cxn ang="0">
                    <a:pos x="T6" y="T7"/>
                  </a:cxn>
                  <a:cxn ang="0">
                    <a:pos x="T8" y="T9"/>
                  </a:cxn>
                </a:cxnLst>
                <a:rect l="0" t="0" r="r" b="b"/>
                <a:pathLst>
                  <a:path w="34" h="38">
                    <a:moveTo>
                      <a:pt x="6" y="5"/>
                    </a:moveTo>
                    <a:cubicBezTo>
                      <a:pt x="12" y="0"/>
                      <a:pt x="21" y="3"/>
                      <a:pt x="28" y="11"/>
                    </a:cubicBezTo>
                    <a:cubicBezTo>
                      <a:pt x="34" y="19"/>
                      <a:pt x="34" y="29"/>
                      <a:pt x="29" y="33"/>
                    </a:cubicBezTo>
                    <a:cubicBezTo>
                      <a:pt x="23" y="38"/>
                      <a:pt x="13" y="35"/>
                      <a:pt x="7" y="27"/>
                    </a:cubicBezTo>
                    <a:cubicBezTo>
                      <a:pt x="1" y="19"/>
                      <a:pt x="0" y="9"/>
                      <a:pt x="6" y="5"/>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6" name="Freeform 105">
                <a:extLst>
                  <a:ext uri="{FF2B5EF4-FFF2-40B4-BE49-F238E27FC236}">
                    <a16:creationId xmlns:a16="http://schemas.microsoft.com/office/drawing/2014/main" id="{29F2570F-24AD-9147-A56F-A092D34DF9AF}"/>
                  </a:ext>
                </a:extLst>
              </p:cNvPr>
              <p:cNvSpPr>
                <a:spLocks/>
              </p:cNvSpPr>
              <p:nvPr/>
            </p:nvSpPr>
            <p:spPr bwMode="auto">
              <a:xfrm>
                <a:off x="5196871" y="2428121"/>
                <a:ext cx="30487" cy="34378"/>
              </a:xfrm>
              <a:custGeom>
                <a:avLst/>
                <a:gdLst>
                  <a:gd name="T0" fmla="*/ 6 w 40"/>
                  <a:gd name="T1" fmla="*/ 5 h 45"/>
                  <a:gd name="T2" fmla="*/ 32 w 40"/>
                  <a:gd name="T3" fmla="*/ 13 h 45"/>
                  <a:gd name="T4" fmla="*/ 33 w 40"/>
                  <a:gd name="T5" fmla="*/ 40 h 45"/>
                  <a:gd name="T6" fmla="*/ 7 w 40"/>
                  <a:gd name="T7" fmla="*/ 32 h 45"/>
                  <a:gd name="T8" fmla="*/ 6 w 40"/>
                  <a:gd name="T9" fmla="*/ 5 h 45"/>
                </a:gdLst>
                <a:ahLst/>
                <a:cxnLst>
                  <a:cxn ang="0">
                    <a:pos x="T0" y="T1"/>
                  </a:cxn>
                  <a:cxn ang="0">
                    <a:pos x="T2" y="T3"/>
                  </a:cxn>
                  <a:cxn ang="0">
                    <a:pos x="T4" y="T5"/>
                  </a:cxn>
                  <a:cxn ang="0">
                    <a:pos x="T6" y="T7"/>
                  </a:cxn>
                  <a:cxn ang="0">
                    <a:pos x="T8" y="T9"/>
                  </a:cxn>
                </a:cxnLst>
                <a:rect l="0" t="0" r="r" b="b"/>
                <a:pathLst>
                  <a:path w="40" h="45">
                    <a:moveTo>
                      <a:pt x="6" y="5"/>
                    </a:moveTo>
                    <a:cubicBezTo>
                      <a:pt x="13" y="0"/>
                      <a:pt x="25" y="4"/>
                      <a:pt x="32" y="13"/>
                    </a:cubicBezTo>
                    <a:cubicBezTo>
                      <a:pt x="39" y="23"/>
                      <a:pt x="40" y="35"/>
                      <a:pt x="33" y="40"/>
                    </a:cubicBezTo>
                    <a:cubicBezTo>
                      <a:pt x="26" y="45"/>
                      <a:pt x="14" y="42"/>
                      <a:pt x="7" y="32"/>
                    </a:cubicBezTo>
                    <a:cubicBezTo>
                      <a:pt x="0" y="22"/>
                      <a:pt x="0" y="10"/>
                      <a:pt x="6" y="5"/>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7" name="Freeform 106">
                <a:extLst>
                  <a:ext uri="{FF2B5EF4-FFF2-40B4-BE49-F238E27FC236}">
                    <a16:creationId xmlns:a16="http://schemas.microsoft.com/office/drawing/2014/main" id="{2B0B3CFD-8A01-C444-A816-38D739758BFE}"/>
                  </a:ext>
                </a:extLst>
              </p:cNvPr>
              <p:cNvSpPr>
                <a:spLocks/>
              </p:cNvSpPr>
              <p:nvPr/>
            </p:nvSpPr>
            <p:spPr bwMode="auto">
              <a:xfrm>
                <a:off x="5287358" y="2440446"/>
                <a:ext cx="30487" cy="34378"/>
              </a:xfrm>
              <a:custGeom>
                <a:avLst/>
                <a:gdLst>
                  <a:gd name="T0" fmla="*/ 6 w 40"/>
                  <a:gd name="T1" fmla="*/ 5 h 45"/>
                  <a:gd name="T2" fmla="*/ 32 w 40"/>
                  <a:gd name="T3" fmla="*/ 13 h 45"/>
                  <a:gd name="T4" fmla="*/ 33 w 40"/>
                  <a:gd name="T5" fmla="*/ 40 h 45"/>
                  <a:gd name="T6" fmla="*/ 7 w 40"/>
                  <a:gd name="T7" fmla="*/ 32 h 45"/>
                  <a:gd name="T8" fmla="*/ 6 w 40"/>
                  <a:gd name="T9" fmla="*/ 5 h 45"/>
                </a:gdLst>
                <a:ahLst/>
                <a:cxnLst>
                  <a:cxn ang="0">
                    <a:pos x="T0" y="T1"/>
                  </a:cxn>
                  <a:cxn ang="0">
                    <a:pos x="T2" y="T3"/>
                  </a:cxn>
                  <a:cxn ang="0">
                    <a:pos x="T4" y="T5"/>
                  </a:cxn>
                  <a:cxn ang="0">
                    <a:pos x="T6" y="T7"/>
                  </a:cxn>
                  <a:cxn ang="0">
                    <a:pos x="T8" y="T9"/>
                  </a:cxn>
                </a:cxnLst>
                <a:rect l="0" t="0" r="r" b="b"/>
                <a:pathLst>
                  <a:path w="40" h="45">
                    <a:moveTo>
                      <a:pt x="6" y="5"/>
                    </a:moveTo>
                    <a:cubicBezTo>
                      <a:pt x="13" y="0"/>
                      <a:pt x="25" y="3"/>
                      <a:pt x="32" y="13"/>
                    </a:cubicBezTo>
                    <a:cubicBezTo>
                      <a:pt x="39" y="23"/>
                      <a:pt x="40" y="35"/>
                      <a:pt x="33" y="40"/>
                    </a:cubicBezTo>
                    <a:cubicBezTo>
                      <a:pt x="26" y="45"/>
                      <a:pt x="14" y="41"/>
                      <a:pt x="7" y="32"/>
                    </a:cubicBezTo>
                    <a:cubicBezTo>
                      <a:pt x="0" y="22"/>
                      <a:pt x="0" y="10"/>
                      <a:pt x="6" y="5"/>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8" name="Freeform 107">
                <a:extLst>
                  <a:ext uri="{FF2B5EF4-FFF2-40B4-BE49-F238E27FC236}">
                    <a16:creationId xmlns:a16="http://schemas.microsoft.com/office/drawing/2014/main" id="{3C445584-CBC0-5C42-B205-A9ECDF596A99}"/>
                  </a:ext>
                </a:extLst>
              </p:cNvPr>
              <p:cNvSpPr>
                <a:spLocks/>
              </p:cNvSpPr>
              <p:nvPr/>
            </p:nvSpPr>
            <p:spPr bwMode="auto">
              <a:xfrm>
                <a:off x="5309412" y="2495581"/>
                <a:ext cx="28541" cy="29838"/>
              </a:xfrm>
              <a:custGeom>
                <a:avLst/>
                <a:gdLst>
                  <a:gd name="T0" fmla="*/ 7 w 37"/>
                  <a:gd name="T1" fmla="*/ 5 h 39"/>
                  <a:gd name="T2" fmla="*/ 31 w 37"/>
                  <a:gd name="T3" fmla="*/ 10 h 39"/>
                  <a:gd name="T4" fmla="*/ 29 w 37"/>
                  <a:gd name="T5" fmla="*/ 34 h 39"/>
                  <a:gd name="T6" fmla="*/ 6 w 37"/>
                  <a:gd name="T7" fmla="*/ 29 h 39"/>
                  <a:gd name="T8" fmla="*/ 7 w 37"/>
                  <a:gd name="T9" fmla="*/ 5 h 39"/>
                </a:gdLst>
                <a:ahLst/>
                <a:cxnLst>
                  <a:cxn ang="0">
                    <a:pos x="T0" y="T1"/>
                  </a:cxn>
                  <a:cxn ang="0">
                    <a:pos x="T2" y="T3"/>
                  </a:cxn>
                  <a:cxn ang="0">
                    <a:pos x="T4" y="T5"/>
                  </a:cxn>
                  <a:cxn ang="0">
                    <a:pos x="T6" y="T7"/>
                  </a:cxn>
                  <a:cxn ang="0">
                    <a:pos x="T8" y="T9"/>
                  </a:cxn>
                </a:cxnLst>
                <a:rect l="0" t="0" r="r" b="b"/>
                <a:pathLst>
                  <a:path w="37" h="39">
                    <a:moveTo>
                      <a:pt x="7" y="5"/>
                    </a:moveTo>
                    <a:cubicBezTo>
                      <a:pt x="14" y="0"/>
                      <a:pt x="24" y="2"/>
                      <a:pt x="31" y="10"/>
                    </a:cubicBezTo>
                    <a:cubicBezTo>
                      <a:pt x="37" y="18"/>
                      <a:pt x="36" y="29"/>
                      <a:pt x="29" y="34"/>
                    </a:cubicBezTo>
                    <a:cubicBezTo>
                      <a:pt x="22" y="39"/>
                      <a:pt x="12" y="37"/>
                      <a:pt x="6" y="29"/>
                    </a:cubicBezTo>
                    <a:cubicBezTo>
                      <a:pt x="0" y="21"/>
                      <a:pt x="0" y="10"/>
                      <a:pt x="7" y="5"/>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49" name="Freeform 108">
                <a:extLst>
                  <a:ext uri="{FF2B5EF4-FFF2-40B4-BE49-F238E27FC236}">
                    <a16:creationId xmlns:a16="http://schemas.microsoft.com/office/drawing/2014/main" id="{4B12840B-A404-2740-A691-BE6A6B6C585E}"/>
                  </a:ext>
                </a:extLst>
              </p:cNvPr>
              <p:cNvSpPr>
                <a:spLocks/>
              </p:cNvSpPr>
              <p:nvPr/>
            </p:nvSpPr>
            <p:spPr bwMode="auto">
              <a:xfrm>
                <a:off x="5258817" y="2527040"/>
                <a:ext cx="28541" cy="29838"/>
              </a:xfrm>
              <a:custGeom>
                <a:avLst/>
                <a:gdLst>
                  <a:gd name="T0" fmla="*/ 31 w 37"/>
                  <a:gd name="T1" fmla="*/ 6 h 39"/>
                  <a:gd name="T2" fmla="*/ 30 w 37"/>
                  <a:gd name="T3" fmla="*/ 30 h 39"/>
                  <a:gd name="T4" fmla="*/ 6 w 37"/>
                  <a:gd name="T5" fmla="*/ 33 h 39"/>
                  <a:gd name="T6" fmla="*/ 7 w 37"/>
                  <a:gd name="T7" fmla="*/ 9 h 39"/>
                  <a:gd name="T8" fmla="*/ 31 w 37"/>
                  <a:gd name="T9" fmla="*/ 6 h 39"/>
                </a:gdLst>
                <a:ahLst/>
                <a:cxnLst>
                  <a:cxn ang="0">
                    <a:pos x="T0" y="T1"/>
                  </a:cxn>
                  <a:cxn ang="0">
                    <a:pos x="T2" y="T3"/>
                  </a:cxn>
                  <a:cxn ang="0">
                    <a:pos x="T4" y="T5"/>
                  </a:cxn>
                  <a:cxn ang="0">
                    <a:pos x="T6" y="T7"/>
                  </a:cxn>
                  <a:cxn ang="0">
                    <a:pos x="T8" y="T9"/>
                  </a:cxn>
                </a:cxnLst>
                <a:rect l="0" t="0" r="r" b="b"/>
                <a:pathLst>
                  <a:path w="37" h="39">
                    <a:moveTo>
                      <a:pt x="31" y="6"/>
                    </a:moveTo>
                    <a:cubicBezTo>
                      <a:pt x="37" y="11"/>
                      <a:pt x="37" y="22"/>
                      <a:pt x="30" y="30"/>
                    </a:cubicBezTo>
                    <a:cubicBezTo>
                      <a:pt x="23" y="37"/>
                      <a:pt x="13" y="39"/>
                      <a:pt x="6" y="33"/>
                    </a:cubicBezTo>
                    <a:cubicBezTo>
                      <a:pt x="0" y="28"/>
                      <a:pt x="0" y="17"/>
                      <a:pt x="7" y="9"/>
                    </a:cubicBezTo>
                    <a:cubicBezTo>
                      <a:pt x="14" y="2"/>
                      <a:pt x="24" y="0"/>
                      <a:pt x="31" y="6"/>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0" name="Freeform 109">
                <a:extLst>
                  <a:ext uri="{FF2B5EF4-FFF2-40B4-BE49-F238E27FC236}">
                    <a16:creationId xmlns:a16="http://schemas.microsoft.com/office/drawing/2014/main" id="{A88D6AA5-DCE0-6B4D-A7B7-66F101005015}"/>
                  </a:ext>
                </a:extLst>
              </p:cNvPr>
              <p:cNvSpPr>
                <a:spLocks/>
              </p:cNvSpPr>
              <p:nvPr/>
            </p:nvSpPr>
            <p:spPr bwMode="auto">
              <a:xfrm>
                <a:off x="5271142" y="2557526"/>
                <a:ext cx="29189" cy="28541"/>
              </a:xfrm>
              <a:custGeom>
                <a:avLst/>
                <a:gdLst>
                  <a:gd name="T0" fmla="*/ 33 w 38"/>
                  <a:gd name="T1" fmla="*/ 7 h 37"/>
                  <a:gd name="T2" fmla="*/ 29 w 38"/>
                  <a:gd name="T3" fmla="*/ 30 h 37"/>
                  <a:gd name="T4" fmla="*/ 5 w 38"/>
                  <a:gd name="T5" fmla="*/ 30 h 37"/>
                  <a:gd name="T6" fmla="*/ 9 w 38"/>
                  <a:gd name="T7" fmla="*/ 7 h 37"/>
                  <a:gd name="T8" fmla="*/ 33 w 38"/>
                  <a:gd name="T9" fmla="*/ 7 h 37"/>
                </a:gdLst>
                <a:ahLst/>
                <a:cxnLst>
                  <a:cxn ang="0">
                    <a:pos x="T0" y="T1"/>
                  </a:cxn>
                  <a:cxn ang="0">
                    <a:pos x="T2" y="T3"/>
                  </a:cxn>
                  <a:cxn ang="0">
                    <a:pos x="T4" y="T5"/>
                  </a:cxn>
                  <a:cxn ang="0">
                    <a:pos x="T6" y="T7"/>
                  </a:cxn>
                  <a:cxn ang="0">
                    <a:pos x="T8" y="T9"/>
                  </a:cxn>
                </a:cxnLst>
                <a:rect l="0" t="0" r="r" b="b"/>
                <a:pathLst>
                  <a:path w="38" h="37">
                    <a:moveTo>
                      <a:pt x="33" y="7"/>
                    </a:moveTo>
                    <a:cubicBezTo>
                      <a:pt x="38" y="13"/>
                      <a:pt x="36" y="23"/>
                      <a:pt x="29" y="30"/>
                    </a:cubicBezTo>
                    <a:cubicBezTo>
                      <a:pt x="21" y="36"/>
                      <a:pt x="10" y="37"/>
                      <a:pt x="5" y="30"/>
                    </a:cubicBezTo>
                    <a:cubicBezTo>
                      <a:pt x="0" y="24"/>
                      <a:pt x="2" y="14"/>
                      <a:pt x="9" y="7"/>
                    </a:cubicBezTo>
                    <a:cubicBezTo>
                      <a:pt x="17" y="1"/>
                      <a:pt x="28" y="0"/>
                      <a:pt x="33" y="7"/>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1" name="Freeform 110">
                <a:extLst>
                  <a:ext uri="{FF2B5EF4-FFF2-40B4-BE49-F238E27FC236}">
                    <a16:creationId xmlns:a16="http://schemas.microsoft.com/office/drawing/2014/main" id="{FB13871F-7AF4-D64F-ABC5-8ED9B7A66F76}"/>
                  </a:ext>
                </a:extLst>
              </p:cNvPr>
              <p:cNvSpPr>
                <a:spLocks/>
              </p:cNvSpPr>
              <p:nvPr/>
            </p:nvSpPr>
            <p:spPr bwMode="auto">
              <a:xfrm>
                <a:off x="5239682" y="2559148"/>
                <a:ext cx="24000" cy="23676"/>
              </a:xfrm>
              <a:custGeom>
                <a:avLst/>
                <a:gdLst>
                  <a:gd name="T0" fmla="*/ 26 w 31"/>
                  <a:gd name="T1" fmla="*/ 6 h 31"/>
                  <a:gd name="T2" fmla="*/ 25 w 31"/>
                  <a:gd name="T3" fmla="*/ 26 h 31"/>
                  <a:gd name="T4" fmla="*/ 5 w 31"/>
                  <a:gd name="T5" fmla="*/ 24 h 31"/>
                  <a:gd name="T6" fmla="*/ 7 w 31"/>
                  <a:gd name="T7" fmla="*/ 5 h 31"/>
                  <a:gd name="T8" fmla="*/ 26 w 31"/>
                  <a:gd name="T9" fmla="*/ 6 h 31"/>
                </a:gdLst>
                <a:ahLst/>
                <a:cxnLst>
                  <a:cxn ang="0">
                    <a:pos x="T0" y="T1"/>
                  </a:cxn>
                  <a:cxn ang="0">
                    <a:pos x="T2" y="T3"/>
                  </a:cxn>
                  <a:cxn ang="0">
                    <a:pos x="T4" y="T5"/>
                  </a:cxn>
                  <a:cxn ang="0">
                    <a:pos x="T6" y="T7"/>
                  </a:cxn>
                  <a:cxn ang="0">
                    <a:pos x="T8" y="T9"/>
                  </a:cxn>
                </a:cxnLst>
                <a:rect l="0" t="0" r="r" b="b"/>
                <a:pathLst>
                  <a:path w="31" h="31">
                    <a:moveTo>
                      <a:pt x="26" y="6"/>
                    </a:moveTo>
                    <a:cubicBezTo>
                      <a:pt x="31" y="12"/>
                      <a:pt x="30" y="21"/>
                      <a:pt x="25" y="26"/>
                    </a:cubicBezTo>
                    <a:cubicBezTo>
                      <a:pt x="19" y="31"/>
                      <a:pt x="10" y="30"/>
                      <a:pt x="5" y="24"/>
                    </a:cubicBezTo>
                    <a:cubicBezTo>
                      <a:pt x="0" y="18"/>
                      <a:pt x="1" y="10"/>
                      <a:pt x="7" y="5"/>
                    </a:cubicBezTo>
                    <a:cubicBezTo>
                      <a:pt x="13" y="0"/>
                      <a:pt x="21" y="0"/>
                      <a:pt x="26" y="6"/>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2" name="Freeform 111">
                <a:extLst>
                  <a:ext uri="{FF2B5EF4-FFF2-40B4-BE49-F238E27FC236}">
                    <a16:creationId xmlns:a16="http://schemas.microsoft.com/office/drawing/2014/main" id="{2A318BB5-3EB4-A54B-A757-B90D734945BE}"/>
                  </a:ext>
                </a:extLst>
              </p:cNvPr>
              <p:cNvSpPr>
                <a:spLocks/>
              </p:cNvSpPr>
              <p:nvPr/>
            </p:nvSpPr>
            <p:spPr bwMode="auto">
              <a:xfrm>
                <a:off x="5207574" y="2553959"/>
                <a:ext cx="23676" cy="23676"/>
              </a:xfrm>
              <a:custGeom>
                <a:avLst/>
                <a:gdLst>
                  <a:gd name="T0" fmla="*/ 26 w 31"/>
                  <a:gd name="T1" fmla="*/ 6 h 31"/>
                  <a:gd name="T2" fmla="*/ 25 w 31"/>
                  <a:gd name="T3" fmla="*/ 26 h 31"/>
                  <a:gd name="T4" fmla="*/ 5 w 31"/>
                  <a:gd name="T5" fmla="*/ 24 h 31"/>
                  <a:gd name="T6" fmla="*/ 7 w 31"/>
                  <a:gd name="T7" fmla="*/ 5 h 31"/>
                  <a:gd name="T8" fmla="*/ 26 w 31"/>
                  <a:gd name="T9" fmla="*/ 6 h 31"/>
                </a:gdLst>
                <a:ahLst/>
                <a:cxnLst>
                  <a:cxn ang="0">
                    <a:pos x="T0" y="T1"/>
                  </a:cxn>
                  <a:cxn ang="0">
                    <a:pos x="T2" y="T3"/>
                  </a:cxn>
                  <a:cxn ang="0">
                    <a:pos x="T4" y="T5"/>
                  </a:cxn>
                  <a:cxn ang="0">
                    <a:pos x="T6" y="T7"/>
                  </a:cxn>
                  <a:cxn ang="0">
                    <a:pos x="T8" y="T9"/>
                  </a:cxn>
                </a:cxnLst>
                <a:rect l="0" t="0" r="r" b="b"/>
                <a:pathLst>
                  <a:path w="31" h="31">
                    <a:moveTo>
                      <a:pt x="26" y="6"/>
                    </a:moveTo>
                    <a:cubicBezTo>
                      <a:pt x="31" y="12"/>
                      <a:pt x="30" y="21"/>
                      <a:pt x="25" y="26"/>
                    </a:cubicBezTo>
                    <a:cubicBezTo>
                      <a:pt x="19" y="31"/>
                      <a:pt x="10" y="30"/>
                      <a:pt x="5" y="24"/>
                    </a:cubicBezTo>
                    <a:cubicBezTo>
                      <a:pt x="0" y="18"/>
                      <a:pt x="1" y="10"/>
                      <a:pt x="7" y="5"/>
                    </a:cubicBezTo>
                    <a:cubicBezTo>
                      <a:pt x="13" y="0"/>
                      <a:pt x="21" y="0"/>
                      <a:pt x="26" y="6"/>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3" name="Freeform 112">
                <a:extLst>
                  <a:ext uri="{FF2B5EF4-FFF2-40B4-BE49-F238E27FC236}">
                    <a16:creationId xmlns:a16="http://schemas.microsoft.com/office/drawing/2014/main" id="{2889B0C5-887B-7E4E-8416-E38218B807B7}"/>
                  </a:ext>
                </a:extLst>
              </p:cNvPr>
              <p:cNvSpPr>
                <a:spLocks/>
              </p:cNvSpPr>
              <p:nvPr/>
            </p:nvSpPr>
            <p:spPr bwMode="auto">
              <a:xfrm>
                <a:off x="5298061" y="2523148"/>
                <a:ext cx="23676" cy="23676"/>
              </a:xfrm>
              <a:custGeom>
                <a:avLst/>
                <a:gdLst>
                  <a:gd name="T0" fmla="*/ 26 w 31"/>
                  <a:gd name="T1" fmla="*/ 7 h 31"/>
                  <a:gd name="T2" fmla="*/ 25 w 31"/>
                  <a:gd name="T3" fmla="*/ 26 h 31"/>
                  <a:gd name="T4" fmla="*/ 5 w 31"/>
                  <a:gd name="T5" fmla="*/ 25 h 31"/>
                  <a:gd name="T6" fmla="*/ 7 w 31"/>
                  <a:gd name="T7" fmla="*/ 5 h 31"/>
                  <a:gd name="T8" fmla="*/ 26 w 31"/>
                  <a:gd name="T9" fmla="*/ 7 h 31"/>
                </a:gdLst>
                <a:ahLst/>
                <a:cxnLst>
                  <a:cxn ang="0">
                    <a:pos x="T0" y="T1"/>
                  </a:cxn>
                  <a:cxn ang="0">
                    <a:pos x="T2" y="T3"/>
                  </a:cxn>
                  <a:cxn ang="0">
                    <a:pos x="T4" y="T5"/>
                  </a:cxn>
                  <a:cxn ang="0">
                    <a:pos x="T6" y="T7"/>
                  </a:cxn>
                  <a:cxn ang="0">
                    <a:pos x="T8" y="T9"/>
                  </a:cxn>
                </a:cxnLst>
                <a:rect l="0" t="0" r="r" b="b"/>
                <a:pathLst>
                  <a:path w="31" h="31">
                    <a:moveTo>
                      <a:pt x="26" y="7"/>
                    </a:moveTo>
                    <a:cubicBezTo>
                      <a:pt x="31" y="12"/>
                      <a:pt x="30" y="21"/>
                      <a:pt x="25" y="26"/>
                    </a:cubicBezTo>
                    <a:cubicBezTo>
                      <a:pt x="19" y="31"/>
                      <a:pt x="10" y="31"/>
                      <a:pt x="5" y="25"/>
                    </a:cubicBezTo>
                    <a:cubicBezTo>
                      <a:pt x="0" y="19"/>
                      <a:pt x="1" y="10"/>
                      <a:pt x="7" y="5"/>
                    </a:cubicBezTo>
                    <a:cubicBezTo>
                      <a:pt x="13" y="0"/>
                      <a:pt x="21" y="1"/>
                      <a:pt x="26" y="7"/>
                    </a:cubicBezTo>
                    <a:close/>
                  </a:path>
                </a:pathLst>
              </a:cu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4" name="Oval 113">
                <a:extLst>
                  <a:ext uri="{FF2B5EF4-FFF2-40B4-BE49-F238E27FC236}">
                    <a16:creationId xmlns:a16="http://schemas.microsoft.com/office/drawing/2014/main" id="{ED659D79-8CCE-C540-A6C7-7C86A96B9E58}"/>
                  </a:ext>
                </a:extLst>
              </p:cNvPr>
              <p:cNvSpPr>
                <a:spLocks noChangeArrowheads="1"/>
              </p:cNvSpPr>
              <p:nvPr/>
            </p:nvSpPr>
            <p:spPr bwMode="auto">
              <a:xfrm>
                <a:off x="5282818" y="2479364"/>
                <a:ext cx="23676" cy="25297"/>
              </a:xfrm>
              <a:prstGeom prst="ellipse">
                <a:avLst/>
              </a:prstGeom>
              <a:solidFill>
                <a:srgbClr val="EBF6E7"/>
              </a:solidFill>
              <a:ln w="6350">
                <a:solidFill>
                  <a:srgbClr val="95B17C"/>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55" name="Oval 114">
                <a:extLst>
                  <a:ext uri="{FF2B5EF4-FFF2-40B4-BE49-F238E27FC236}">
                    <a16:creationId xmlns:a16="http://schemas.microsoft.com/office/drawing/2014/main" id="{D1BAFFE7-FEAC-0D45-9C3A-56E08082D2FD}"/>
                  </a:ext>
                </a:extLst>
              </p:cNvPr>
              <p:cNvSpPr>
                <a:spLocks noChangeArrowheads="1"/>
              </p:cNvSpPr>
              <p:nvPr/>
            </p:nvSpPr>
            <p:spPr bwMode="auto">
              <a:xfrm>
                <a:off x="5190709" y="2470932"/>
                <a:ext cx="88217" cy="60649"/>
              </a:xfrm>
              <a:prstGeom prst="ellipse">
                <a:avLst/>
              </a:prstGeom>
              <a:gradFill flip="none" rotWithShape="1">
                <a:gsLst>
                  <a:gs pos="57000">
                    <a:srgbClr val="628067"/>
                  </a:gs>
                  <a:gs pos="0">
                    <a:srgbClr val="C1F0CD"/>
                  </a:gs>
                </a:gsLst>
                <a:path path="circle">
                  <a:fillToRect l="50000" t="50000" r="50000" b="50000"/>
                </a:path>
                <a:tileRect/>
              </a:gradFill>
              <a:ln w="6350">
                <a:solidFill>
                  <a:srgbClr val="4C6450"/>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3733" b="1" kern="0">
                  <a:solidFill>
                    <a:srgbClr val="FFFFFF"/>
                  </a:solidFill>
                  <a:ea typeface="MS PGothic" panose="020B0600070205080204" pitchFamily="34" charset="-128"/>
                  <a:cs typeface="Arial" pitchFamily="34" charset="0"/>
                </a:endParaRPr>
              </a:p>
            </p:txBody>
          </p:sp>
        </p:grpSp>
      </p:grpSp>
      <p:pic>
        <p:nvPicPr>
          <p:cNvPr id="92" name="Picture 5" descr="http://www.clker.com/cliparts/f/e/5/3/120656956359573307keikannui_neutrophil.svg.hi.png">
            <a:extLst>
              <a:ext uri="{FF2B5EF4-FFF2-40B4-BE49-F238E27FC236}">
                <a16:creationId xmlns:a16="http://schemas.microsoft.com/office/drawing/2014/main" id="{61755645-D147-A546-88D3-85B0D0C8A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366" y="2974116"/>
            <a:ext cx="293426" cy="376235"/>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E2600507-257C-FA45-BA4A-5CCF3CB33789}"/>
              </a:ext>
            </a:extLst>
          </p:cNvPr>
          <p:cNvGrpSpPr/>
          <p:nvPr/>
        </p:nvGrpSpPr>
        <p:grpSpPr>
          <a:xfrm>
            <a:off x="8253848" y="3676406"/>
            <a:ext cx="328458" cy="219384"/>
            <a:chOff x="5240709" y="3599711"/>
            <a:chExt cx="328458" cy="164538"/>
          </a:xfrm>
        </p:grpSpPr>
        <p:sp>
          <p:nvSpPr>
            <p:cNvPr id="94" name="Hexagon 93">
              <a:extLst>
                <a:ext uri="{FF2B5EF4-FFF2-40B4-BE49-F238E27FC236}">
                  <a16:creationId xmlns:a16="http://schemas.microsoft.com/office/drawing/2014/main" id="{CB285ADD-1200-2145-B656-5C2B2FF4EE9A}"/>
                </a:ext>
              </a:extLst>
            </p:cNvPr>
            <p:cNvSpPr/>
            <p:nvPr/>
          </p:nvSpPr>
          <p:spPr>
            <a:xfrm>
              <a:off x="5240709" y="3599711"/>
              <a:ext cx="328458" cy="164538"/>
            </a:xfrm>
            <a:prstGeom prst="hexagon">
              <a:avLst>
                <a:gd name="adj" fmla="val 59077"/>
                <a:gd name="vf" fmla="val 115470"/>
              </a:avLst>
            </a:prstGeom>
            <a:gradFill flip="none" rotWithShape="1">
              <a:gsLst>
                <a:gs pos="72000">
                  <a:srgbClr val="996D47"/>
                </a:gs>
                <a:gs pos="47000">
                  <a:srgbClr val="C99765"/>
                </a:gs>
              </a:gsLst>
              <a:path path="circle">
                <a:fillToRect l="100000" b="100000"/>
              </a:path>
              <a:tileRect t="-100000" r="-100000"/>
            </a:gradFill>
            <a:ln w="6350">
              <a:solidFill>
                <a:srgbClr val="9A6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white"/>
                </a:solidFill>
              </a:endParaRPr>
            </a:p>
          </p:txBody>
        </p:sp>
        <p:sp>
          <p:nvSpPr>
            <p:cNvPr id="95" name="Oval 94">
              <a:extLst>
                <a:ext uri="{FF2B5EF4-FFF2-40B4-BE49-F238E27FC236}">
                  <a16:creationId xmlns:a16="http://schemas.microsoft.com/office/drawing/2014/main" id="{E36F1D7D-6693-DC49-823A-4AA0EDB2C053}"/>
                </a:ext>
              </a:extLst>
            </p:cNvPr>
            <p:cNvSpPr/>
            <p:nvPr/>
          </p:nvSpPr>
          <p:spPr>
            <a:xfrm>
              <a:off x="5323029" y="3648416"/>
              <a:ext cx="163818" cy="67129"/>
            </a:xfrm>
            <a:prstGeom prst="ellipse">
              <a:avLst/>
            </a:prstGeom>
            <a:gradFill flip="none" rotWithShape="1">
              <a:gsLst>
                <a:gs pos="69000">
                  <a:srgbClr val="A8784C"/>
                </a:gs>
                <a:gs pos="36000">
                  <a:srgbClr val="9A6942"/>
                </a:gs>
              </a:gsLst>
              <a:path path="circle">
                <a:fillToRect t="100000" r="100000"/>
              </a:path>
              <a:tileRect l="-100000" b="-100000"/>
            </a:gradFill>
            <a:ln w="6350">
              <a:solidFill>
                <a:srgbClr val="704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white"/>
                </a:solidFill>
              </a:endParaRPr>
            </a:p>
          </p:txBody>
        </p:sp>
      </p:grpSp>
      <p:cxnSp>
        <p:nvCxnSpPr>
          <p:cNvPr id="96" name="Straight Connector 95">
            <a:extLst>
              <a:ext uri="{FF2B5EF4-FFF2-40B4-BE49-F238E27FC236}">
                <a16:creationId xmlns:a16="http://schemas.microsoft.com/office/drawing/2014/main" id="{F298FE1A-9AAF-954A-92D8-D8BE66D683DF}"/>
              </a:ext>
            </a:extLst>
          </p:cNvPr>
          <p:cNvCxnSpPr/>
          <p:nvPr/>
        </p:nvCxnSpPr>
        <p:spPr>
          <a:xfrm flipV="1">
            <a:off x="6533333" y="1882904"/>
            <a:ext cx="1417500" cy="624059"/>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6A44AA3-38E6-8649-AE1E-5532E0ED7091}"/>
              </a:ext>
            </a:extLst>
          </p:cNvPr>
          <p:cNvCxnSpPr/>
          <p:nvPr/>
        </p:nvCxnSpPr>
        <p:spPr>
          <a:xfrm flipV="1">
            <a:off x="6533333" y="2770059"/>
            <a:ext cx="1417500" cy="126271"/>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30A6328-D22A-D24A-BB75-5DF28B14770B}"/>
              </a:ext>
            </a:extLst>
          </p:cNvPr>
          <p:cNvCxnSpPr/>
          <p:nvPr/>
        </p:nvCxnSpPr>
        <p:spPr>
          <a:xfrm>
            <a:off x="6533333" y="3353768"/>
            <a:ext cx="1417500"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3D303A-AEFB-964C-BEBC-94F8BA175272}"/>
              </a:ext>
            </a:extLst>
          </p:cNvPr>
          <p:cNvCxnSpPr/>
          <p:nvPr/>
        </p:nvCxnSpPr>
        <p:spPr>
          <a:xfrm>
            <a:off x="6533333" y="3730474"/>
            <a:ext cx="1417500" cy="288319"/>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5071881-FC1B-0242-8F89-BB048412FF30}"/>
              </a:ext>
            </a:extLst>
          </p:cNvPr>
          <p:cNvCxnSpPr/>
          <p:nvPr/>
        </p:nvCxnSpPr>
        <p:spPr>
          <a:xfrm>
            <a:off x="6533333" y="4096129"/>
            <a:ext cx="1417500" cy="636235"/>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01EBB340-3E9D-494E-8A2A-EB135606CBD5}"/>
              </a:ext>
            </a:extLst>
          </p:cNvPr>
          <p:cNvGrpSpPr/>
          <p:nvPr/>
        </p:nvGrpSpPr>
        <p:grpSpPr>
          <a:xfrm>
            <a:off x="8251940" y="1396450"/>
            <a:ext cx="332278" cy="364443"/>
            <a:chOff x="9101006" y="1619741"/>
            <a:chExt cx="443037" cy="364443"/>
          </a:xfrm>
        </p:grpSpPr>
        <p:grpSp>
          <p:nvGrpSpPr>
            <p:cNvPr id="102" name="Group 101">
              <a:extLst>
                <a:ext uri="{FF2B5EF4-FFF2-40B4-BE49-F238E27FC236}">
                  <a16:creationId xmlns:a16="http://schemas.microsoft.com/office/drawing/2014/main" id="{AAD2B5E2-36D6-074A-B3BC-184A7483FC40}"/>
                </a:ext>
              </a:extLst>
            </p:cNvPr>
            <p:cNvGrpSpPr/>
            <p:nvPr/>
          </p:nvGrpSpPr>
          <p:grpSpPr>
            <a:xfrm>
              <a:off x="9101006" y="1619741"/>
              <a:ext cx="443037" cy="364443"/>
              <a:chOff x="2525118" y="1014413"/>
              <a:chExt cx="912813" cy="750888"/>
            </a:xfrm>
          </p:grpSpPr>
          <p:sp>
            <p:nvSpPr>
              <p:cNvPr id="108" name="Freeform 9">
                <a:extLst>
                  <a:ext uri="{FF2B5EF4-FFF2-40B4-BE49-F238E27FC236}">
                    <a16:creationId xmlns:a16="http://schemas.microsoft.com/office/drawing/2014/main" id="{AD5F8ABE-BCA5-7F45-8587-BD89306D9C1E}"/>
                  </a:ext>
                </a:extLst>
              </p:cNvPr>
              <p:cNvSpPr>
                <a:spLocks/>
              </p:cNvSpPr>
              <p:nvPr/>
            </p:nvSpPr>
            <p:spPr bwMode="auto">
              <a:xfrm>
                <a:off x="2525118" y="1014413"/>
                <a:ext cx="912813" cy="750888"/>
              </a:xfrm>
              <a:custGeom>
                <a:avLst/>
                <a:gdLst>
                  <a:gd name="T0" fmla="*/ 90 w 243"/>
                  <a:gd name="T1" fmla="*/ 14 h 200"/>
                  <a:gd name="T2" fmla="*/ 121 w 243"/>
                  <a:gd name="T3" fmla="*/ 2 h 200"/>
                  <a:gd name="T4" fmla="*/ 143 w 243"/>
                  <a:gd name="T5" fmla="*/ 9 h 200"/>
                  <a:gd name="T6" fmla="*/ 172 w 243"/>
                  <a:gd name="T7" fmla="*/ 11 h 200"/>
                  <a:gd name="T8" fmla="*/ 188 w 243"/>
                  <a:gd name="T9" fmla="*/ 21 h 200"/>
                  <a:gd name="T10" fmla="*/ 208 w 243"/>
                  <a:gd name="T11" fmla="*/ 30 h 200"/>
                  <a:gd name="T12" fmla="*/ 232 w 243"/>
                  <a:gd name="T13" fmla="*/ 73 h 200"/>
                  <a:gd name="T14" fmla="*/ 205 w 243"/>
                  <a:gd name="T15" fmla="*/ 88 h 200"/>
                  <a:gd name="T16" fmla="*/ 216 w 243"/>
                  <a:gd name="T17" fmla="*/ 109 h 200"/>
                  <a:gd name="T18" fmla="*/ 213 w 243"/>
                  <a:gd name="T19" fmla="*/ 133 h 200"/>
                  <a:gd name="T20" fmla="*/ 221 w 243"/>
                  <a:gd name="T21" fmla="*/ 151 h 200"/>
                  <a:gd name="T22" fmla="*/ 187 w 243"/>
                  <a:gd name="T23" fmla="*/ 166 h 200"/>
                  <a:gd name="T24" fmla="*/ 165 w 243"/>
                  <a:gd name="T25" fmla="*/ 185 h 200"/>
                  <a:gd name="T26" fmla="*/ 140 w 243"/>
                  <a:gd name="T27" fmla="*/ 169 h 200"/>
                  <a:gd name="T28" fmla="*/ 140 w 243"/>
                  <a:gd name="T29" fmla="*/ 195 h 200"/>
                  <a:gd name="T30" fmla="*/ 85 w 243"/>
                  <a:gd name="T31" fmla="*/ 188 h 200"/>
                  <a:gd name="T32" fmla="*/ 60 w 243"/>
                  <a:gd name="T33" fmla="*/ 169 h 200"/>
                  <a:gd name="T34" fmla="*/ 27 w 243"/>
                  <a:gd name="T35" fmla="*/ 158 h 200"/>
                  <a:gd name="T36" fmla="*/ 21 w 243"/>
                  <a:gd name="T37" fmla="*/ 105 h 200"/>
                  <a:gd name="T38" fmla="*/ 1 w 243"/>
                  <a:gd name="T39" fmla="*/ 85 h 200"/>
                  <a:gd name="T40" fmla="*/ 17 w 243"/>
                  <a:gd name="T41" fmla="*/ 52 h 200"/>
                  <a:gd name="T42" fmla="*/ 38 w 243"/>
                  <a:gd name="T43" fmla="*/ 39 h 200"/>
                  <a:gd name="T44" fmla="*/ 21 w 243"/>
                  <a:gd name="T45" fmla="*/ 16 h 200"/>
                  <a:gd name="T46" fmla="*/ 53 w 243"/>
                  <a:gd name="T47" fmla="*/ 0 h 200"/>
                  <a:gd name="T48" fmla="*/ 90 w 243"/>
                  <a:gd name="T49" fmla="*/ 1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 h="200">
                    <a:moveTo>
                      <a:pt x="90" y="14"/>
                    </a:moveTo>
                    <a:cubicBezTo>
                      <a:pt x="99" y="21"/>
                      <a:pt x="110" y="2"/>
                      <a:pt x="121" y="2"/>
                    </a:cubicBezTo>
                    <a:cubicBezTo>
                      <a:pt x="132" y="1"/>
                      <a:pt x="133" y="7"/>
                      <a:pt x="143" y="9"/>
                    </a:cubicBezTo>
                    <a:cubicBezTo>
                      <a:pt x="154" y="11"/>
                      <a:pt x="165" y="7"/>
                      <a:pt x="172" y="11"/>
                    </a:cubicBezTo>
                    <a:cubicBezTo>
                      <a:pt x="179" y="15"/>
                      <a:pt x="181" y="21"/>
                      <a:pt x="188" y="21"/>
                    </a:cubicBezTo>
                    <a:cubicBezTo>
                      <a:pt x="194" y="22"/>
                      <a:pt x="196" y="17"/>
                      <a:pt x="208" y="30"/>
                    </a:cubicBezTo>
                    <a:cubicBezTo>
                      <a:pt x="219" y="42"/>
                      <a:pt x="243" y="59"/>
                      <a:pt x="232" y="73"/>
                    </a:cubicBezTo>
                    <a:cubicBezTo>
                      <a:pt x="221" y="88"/>
                      <a:pt x="208" y="80"/>
                      <a:pt x="205" y="88"/>
                    </a:cubicBezTo>
                    <a:cubicBezTo>
                      <a:pt x="202" y="97"/>
                      <a:pt x="215" y="99"/>
                      <a:pt x="216" y="109"/>
                    </a:cubicBezTo>
                    <a:cubicBezTo>
                      <a:pt x="217" y="119"/>
                      <a:pt x="212" y="127"/>
                      <a:pt x="213" y="133"/>
                    </a:cubicBezTo>
                    <a:cubicBezTo>
                      <a:pt x="215" y="139"/>
                      <a:pt x="222" y="143"/>
                      <a:pt x="221" y="151"/>
                    </a:cubicBezTo>
                    <a:cubicBezTo>
                      <a:pt x="219" y="159"/>
                      <a:pt x="205" y="160"/>
                      <a:pt x="187" y="166"/>
                    </a:cubicBezTo>
                    <a:cubicBezTo>
                      <a:pt x="168" y="171"/>
                      <a:pt x="177" y="184"/>
                      <a:pt x="165" y="185"/>
                    </a:cubicBezTo>
                    <a:cubicBezTo>
                      <a:pt x="153" y="186"/>
                      <a:pt x="146" y="163"/>
                      <a:pt x="140" y="169"/>
                    </a:cubicBezTo>
                    <a:cubicBezTo>
                      <a:pt x="135" y="176"/>
                      <a:pt x="146" y="190"/>
                      <a:pt x="140" y="195"/>
                    </a:cubicBezTo>
                    <a:cubicBezTo>
                      <a:pt x="133" y="200"/>
                      <a:pt x="97" y="197"/>
                      <a:pt x="85" y="188"/>
                    </a:cubicBezTo>
                    <a:cubicBezTo>
                      <a:pt x="72" y="180"/>
                      <a:pt x="68" y="172"/>
                      <a:pt x="60" y="169"/>
                    </a:cubicBezTo>
                    <a:cubicBezTo>
                      <a:pt x="53" y="166"/>
                      <a:pt x="35" y="173"/>
                      <a:pt x="27" y="158"/>
                    </a:cubicBezTo>
                    <a:cubicBezTo>
                      <a:pt x="19" y="144"/>
                      <a:pt x="24" y="116"/>
                      <a:pt x="21" y="105"/>
                    </a:cubicBezTo>
                    <a:cubicBezTo>
                      <a:pt x="14" y="92"/>
                      <a:pt x="0" y="95"/>
                      <a:pt x="1" y="85"/>
                    </a:cubicBezTo>
                    <a:cubicBezTo>
                      <a:pt x="2" y="75"/>
                      <a:pt x="13" y="59"/>
                      <a:pt x="17" y="52"/>
                    </a:cubicBezTo>
                    <a:cubicBezTo>
                      <a:pt x="20" y="45"/>
                      <a:pt x="37" y="45"/>
                      <a:pt x="38" y="39"/>
                    </a:cubicBezTo>
                    <a:cubicBezTo>
                      <a:pt x="40" y="33"/>
                      <a:pt x="19" y="23"/>
                      <a:pt x="21" y="16"/>
                    </a:cubicBezTo>
                    <a:cubicBezTo>
                      <a:pt x="24" y="10"/>
                      <a:pt x="32" y="0"/>
                      <a:pt x="53" y="0"/>
                    </a:cubicBezTo>
                    <a:cubicBezTo>
                      <a:pt x="74" y="1"/>
                      <a:pt x="83" y="9"/>
                      <a:pt x="90" y="14"/>
                    </a:cubicBezTo>
                    <a:close/>
                  </a:path>
                </a:pathLst>
              </a:custGeom>
              <a:solidFill>
                <a:srgbClr val="FF98C2"/>
              </a:solidFill>
              <a:ln w="6350">
                <a:solidFill>
                  <a:srgbClr val="FF79AF"/>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sp>
            <p:nvSpPr>
              <p:cNvPr id="109" name="Freeform 90">
                <a:extLst>
                  <a:ext uri="{FF2B5EF4-FFF2-40B4-BE49-F238E27FC236}">
                    <a16:creationId xmlns:a16="http://schemas.microsoft.com/office/drawing/2014/main" id="{59D3B5E9-8407-9349-B82B-C919FDA96D85}"/>
                  </a:ext>
                </a:extLst>
              </p:cNvPr>
              <p:cNvSpPr>
                <a:spLocks/>
              </p:cNvSpPr>
              <p:nvPr/>
            </p:nvSpPr>
            <p:spPr bwMode="auto">
              <a:xfrm>
                <a:off x="2720381" y="1184276"/>
                <a:ext cx="461963" cy="366713"/>
              </a:xfrm>
              <a:custGeom>
                <a:avLst/>
                <a:gdLst>
                  <a:gd name="T0" fmla="*/ 72 w 123"/>
                  <a:gd name="T1" fmla="*/ 1 h 98"/>
                  <a:gd name="T2" fmla="*/ 121 w 123"/>
                  <a:gd name="T3" fmla="*/ 46 h 98"/>
                  <a:gd name="T4" fmla="*/ 88 w 123"/>
                  <a:gd name="T5" fmla="*/ 74 h 98"/>
                  <a:gd name="T6" fmla="*/ 43 w 123"/>
                  <a:gd name="T7" fmla="*/ 72 h 98"/>
                  <a:gd name="T8" fmla="*/ 24 w 123"/>
                  <a:gd name="T9" fmla="*/ 95 h 98"/>
                  <a:gd name="T10" fmla="*/ 2 w 123"/>
                  <a:gd name="T11" fmla="*/ 57 h 98"/>
                  <a:gd name="T12" fmla="*/ 26 w 123"/>
                  <a:gd name="T13" fmla="*/ 15 h 98"/>
                  <a:gd name="T14" fmla="*/ 72 w 123"/>
                  <a:gd name="T15" fmla="*/ 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98">
                    <a:moveTo>
                      <a:pt x="72" y="1"/>
                    </a:moveTo>
                    <a:cubicBezTo>
                      <a:pt x="97" y="0"/>
                      <a:pt x="119" y="24"/>
                      <a:pt x="121" y="46"/>
                    </a:cubicBezTo>
                    <a:cubicBezTo>
                      <a:pt x="123" y="67"/>
                      <a:pt x="114" y="77"/>
                      <a:pt x="88" y="74"/>
                    </a:cubicBezTo>
                    <a:cubicBezTo>
                      <a:pt x="62" y="70"/>
                      <a:pt x="61" y="63"/>
                      <a:pt x="43" y="72"/>
                    </a:cubicBezTo>
                    <a:cubicBezTo>
                      <a:pt x="34" y="76"/>
                      <a:pt x="40" y="98"/>
                      <a:pt x="24" y="95"/>
                    </a:cubicBezTo>
                    <a:cubicBezTo>
                      <a:pt x="9" y="92"/>
                      <a:pt x="4" y="69"/>
                      <a:pt x="2" y="57"/>
                    </a:cubicBezTo>
                    <a:cubicBezTo>
                      <a:pt x="0" y="44"/>
                      <a:pt x="12" y="25"/>
                      <a:pt x="26" y="15"/>
                    </a:cubicBezTo>
                    <a:cubicBezTo>
                      <a:pt x="40" y="5"/>
                      <a:pt x="56" y="1"/>
                      <a:pt x="72" y="1"/>
                    </a:cubicBezTo>
                    <a:close/>
                  </a:path>
                </a:pathLst>
              </a:custGeom>
              <a:gradFill>
                <a:gsLst>
                  <a:gs pos="0">
                    <a:srgbClr val="FFE8F6"/>
                  </a:gs>
                  <a:gs pos="51000">
                    <a:srgbClr val="FEFEFD"/>
                  </a:gs>
                  <a:gs pos="100000">
                    <a:srgbClr val="FFE8F6"/>
                  </a:gs>
                </a:gsLst>
                <a:lin ang="0" scaled="1"/>
              </a:gradFill>
              <a:ln w="6350">
                <a:solidFill>
                  <a:srgbClr val="FF98C2"/>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defRPr/>
                </a:pPr>
                <a:endParaRPr lang="en-US" sz="3733" b="1" kern="0">
                  <a:solidFill>
                    <a:srgbClr val="FFFFFF"/>
                  </a:solidFill>
                  <a:ea typeface="MS PGothic" panose="020B0600070205080204" pitchFamily="34" charset="-128"/>
                  <a:cs typeface="Arial" pitchFamily="34" charset="0"/>
                </a:endParaRPr>
              </a:p>
            </p:txBody>
          </p:sp>
        </p:grpSp>
        <p:sp>
          <p:nvSpPr>
            <p:cNvPr id="103" name="Oval 102">
              <a:extLst>
                <a:ext uri="{FF2B5EF4-FFF2-40B4-BE49-F238E27FC236}">
                  <a16:creationId xmlns:a16="http://schemas.microsoft.com/office/drawing/2014/main" id="{D6DD3994-6158-5345-9E67-C4880E8C583F}"/>
                </a:ext>
              </a:extLst>
            </p:cNvPr>
            <p:cNvSpPr/>
            <p:nvPr/>
          </p:nvSpPr>
          <p:spPr>
            <a:xfrm>
              <a:off x="9376677" y="1857187"/>
              <a:ext cx="60959" cy="60959"/>
            </a:xfrm>
            <a:prstGeom prst="ellipse">
              <a:avLst/>
            </a:prstGeom>
            <a:solidFill>
              <a:srgbClr val="CB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endParaRPr>
            </a:p>
          </p:txBody>
        </p:sp>
        <p:sp>
          <p:nvSpPr>
            <p:cNvPr id="104" name="Oval 103">
              <a:extLst>
                <a:ext uri="{FF2B5EF4-FFF2-40B4-BE49-F238E27FC236}">
                  <a16:creationId xmlns:a16="http://schemas.microsoft.com/office/drawing/2014/main" id="{CCF808CB-D8C5-DD42-A791-074A5D121234}"/>
                </a:ext>
              </a:extLst>
            </p:cNvPr>
            <p:cNvSpPr/>
            <p:nvPr/>
          </p:nvSpPr>
          <p:spPr>
            <a:xfrm>
              <a:off x="9268726" y="1869887"/>
              <a:ext cx="60959" cy="60959"/>
            </a:xfrm>
            <a:prstGeom prst="ellipse">
              <a:avLst/>
            </a:prstGeom>
            <a:solidFill>
              <a:srgbClr val="CB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endParaRPr>
            </a:p>
          </p:txBody>
        </p:sp>
        <p:sp>
          <p:nvSpPr>
            <p:cNvPr id="105" name="Oval 104">
              <a:extLst>
                <a:ext uri="{FF2B5EF4-FFF2-40B4-BE49-F238E27FC236}">
                  <a16:creationId xmlns:a16="http://schemas.microsoft.com/office/drawing/2014/main" id="{3DD6ADD8-75F0-2B41-92D9-2E1E8FD2634D}"/>
                </a:ext>
              </a:extLst>
            </p:cNvPr>
            <p:cNvSpPr/>
            <p:nvPr/>
          </p:nvSpPr>
          <p:spPr>
            <a:xfrm>
              <a:off x="9392550" y="1682562"/>
              <a:ext cx="60959" cy="60959"/>
            </a:xfrm>
            <a:prstGeom prst="ellipse">
              <a:avLst/>
            </a:prstGeom>
            <a:solidFill>
              <a:srgbClr val="CB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endParaRPr>
            </a:p>
          </p:txBody>
        </p:sp>
        <p:sp>
          <p:nvSpPr>
            <p:cNvPr id="106" name="Oval 105">
              <a:extLst>
                <a:ext uri="{FF2B5EF4-FFF2-40B4-BE49-F238E27FC236}">
                  <a16:creationId xmlns:a16="http://schemas.microsoft.com/office/drawing/2014/main" id="{AFD6C5A9-88CF-8846-89F9-E07BCC4D991B}"/>
                </a:ext>
              </a:extLst>
            </p:cNvPr>
            <p:cNvSpPr/>
            <p:nvPr/>
          </p:nvSpPr>
          <p:spPr>
            <a:xfrm>
              <a:off x="9208401" y="1653987"/>
              <a:ext cx="60959" cy="60959"/>
            </a:xfrm>
            <a:prstGeom prst="ellipse">
              <a:avLst/>
            </a:prstGeom>
            <a:solidFill>
              <a:srgbClr val="CB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endParaRPr>
            </a:p>
          </p:txBody>
        </p:sp>
        <p:sp>
          <p:nvSpPr>
            <p:cNvPr id="107" name="Oval 106">
              <a:extLst>
                <a:ext uri="{FF2B5EF4-FFF2-40B4-BE49-F238E27FC236}">
                  <a16:creationId xmlns:a16="http://schemas.microsoft.com/office/drawing/2014/main" id="{32596625-A63E-2447-8DF2-92014838CFA0}"/>
                </a:ext>
              </a:extLst>
            </p:cNvPr>
            <p:cNvSpPr/>
            <p:nvPr/>
          </p:nvSpPr>
          <p:spPr>
            <a:xfrm>
              <a:off x="9157601" y="1838137"/>
              <a:ext cx="60959" cy="60959"/>
            </a:xfrm>
            <a:prstGeom prst="ellipse">
              <a:avLst/>
            </a:prstGeom>
            <a:solidFill>
              <a:srgbClr val="CB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endParaRPr>
            </a:p>
          </p:txBody>
        </p:sp>
      </p:grpSp>
      <p:cxnSp>
        <p:nvCxnSpPr>
          <p:cNvPr id="110" name="Straight Connector 109">
            <a:extLst>
              <a:ext uri="{FF2B5EF4-FFF2-40B4-BE49-F238E27FC236}">
                <a16:creationId xmlns:a16="http://schemas.microsoft.com/office/drawing/2014/main" id="{282B883D-7C55-7840-B04A-EA9BD6B23E45}"/>
              </a:ext>
            </a:extLst>
          </p:cNvPr>
          <p:cNvCxnSpPr/>
          <p:nvPr/>
        </p:nvCxnSpPr>
        <p:spPr>
          <a:xfrm>
            <a:off x="8796057" y="4100996"/>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91F9A7C-FD02-414B-9911-B7E102E016F0}"/>
              </a:ext>
            </a:extLst>
          </p:cNvPr>
          <p:cNvCxnSpPr/>
          <p:nvPr/>
        </p:nvCxnSpPr>
        <p:spPr>
          <a:xfrm>
            <a:off x="8796057" y="3192308"/>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86C81B0-66ED-9B42-938F-70D7A248AFCF}"/>
              </a:ext>
            </a:extLst>
          </p:cNvPr>
          <p:cNvCxnSpPr/>
          <p:nvPr/>
        </p:nvCxnSpPr>
        <p:spPr>
          <a:xfrm>
            <a:off x="8796057" y="2436474"/>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158A458-2106-2E45-8B27-2D664D611B45}"/>
              </a:ext>
            </a:extLst>
          </p:cNvPr>
          <p:cNvCxnSpPr/>
          <p:nvPr/>
        </p:nvCxnSpPr>
        <p:spPr>
          <a:xfrm>
            <a:off x="8796057" y="1684894"/>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7A8FBC6-9960-684A-9883-882A6CBFF27C}"/>
              </a:ext>
            </a:extLst>
          </p:cNvPr>
          <p:cNvCxnSpPr/>
          <p:nvPr/>
        </p:nvCxnSpPr>
        <p:spPr>
          <a:xfrm>
            <a:off x="6533333" y="4430650"/>
            <a:ext cx="1417500" cy="779821"/>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B24E25-4950-CB4F-816D-2314B3E57D09}"/>
              </a:ext>
            </a:extLst>
          </p:cNvPr>
          <p:cNvCxnSpPr/>
          <p:nvPr/>
        </p:nvCxnSpPr>
        <p:spPr>
          <a:xfrm>
            <a:off x="6533333" y="4820560"/>
            <a:ext cx="1417500" cy="779821"/>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F916501-EA2F-634B-AE6B-809A15E23DCE}"/>
              </a:ext>
            </a:extLst>
          </p:cNvPr>
          <p:cNvCxnSpPr/>
          <p:nvPr/>
        </p:nvCxnSpPr>
        <p:spPr>
          <a:xfrm>
            <a:off x="8796057" y="4732335"/>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D906519-DEAA-2248-97F4-CF2111E1FA55}"/>
              </a:ext>
            </a:extLst>
          </p:cNvPr>
          <p:cNvCxnSpPr/>
          <p:nvPr/>
        </p:nvCxnSpPr>
        <p:spPr>
          <a:xfrm>
            <a:off x="8796057" y="5254022"/>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99A1348-077A-0946-9611-3579106852E2}"/>
              </a:ext>
            </a:extLst>
          </p:cNvPr>
          <p:cNvCxnSpPr/>
          <p:nvPr/>
        </p:nvCxnSpPr>
        <p:spPr>
          <a:xfrm>
            <a:off x="8796057" y="5682708"/>
            <a:ext cx="330788" cy="0"/>
          </a:xfrm>
          <a:prstGeom prst="line">
            <a:avLst/>
          </a:prstGeom>
          <a:ln w="1905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EE480CE-D7D1-DF47-B6A4-D05AC25904F2}"/>
              </a:ext>
            </a:extLst>
          </p:cNvPr>
          <p:cNvSpPr txBox="1"/>
          <p:nvPr/>
        </p:nvSpPr>
        <p:spPr>
          <a:xfrm>
            <a:off x="8055011" y="4652321"/>
            <a:ext cx="726161"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Osteoclast</a:t>
            </a:r>
          </a:p>
        </p:txBody>
      </p:sp>
      <p:sp>
        <p:nvSpPr>
          <p:cNvPr id="120" name="TextBox 119">
            <a:extLst>
              <a:ext uri="{FF2B5EF4-FFF2-40B4-BE49-F238E27FC236}">
                <a16:creationId xmlns:a16="http://schemas.microsoft.com/office/drawing/2014/main" id="{CC8C1C75-1149-D846-A8C5-6F359EEFCFC5}"/>
              </a:ext>
            </a:extLst>
          </p:cNvPr>
          <p:cNvSpPr txBox="1"/>
          <p:nvPr/>
        </p:nvSpPr>
        <p:spPr>
          <a:xfrm>
            <a:off x="8032908" y="5685202"/>
            <a:ext cx="770340"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CD8</a:t>
            </a:r>
            <a:r>
              <a:rPr lang="en-US" sz="1200" baseline="30000" dirty="0">
                <a:solidFill>
                  <a:prstClr val="black"/>
                </a:solidFill>
                <a:ea typeface="MS PGothic" panose="020B0600070205080204" pitchFamily="34" charset="-128"/>
              </a:rPr>
              <a:t>+</a:t>
            </a:r>
            <a:r>
              <a:rPr lang="en-US" sz="1200" dirty="0">
                <a:solidFill>
                  <a:prstClr val="black"/>
                </a:solidFill>
                <a:ea typeface="MS PGothic" panose="020B0600070205080204" pitchFamily="34" charset="-128"/>
              </a:rPr>
              <a:t> T cell</a:t>
            </a:r>
          </a:p>
        </p:txBody>
      </p:sp>
      <p:pic>
        <p:nvPicPr>
          <p:cNvPr id="121" name="Picture 120">
            <a:extLst>
              <a:ext uri="{FF2B5EF4-FFF2-40B4-BE49-F238E27FC236}">
                <a16:creationId xmlns:a16="http://schemas.microsoft.com/office/drawing/2014/main" id="{186ACD62-E5D4-B74F-A2B7-A03587C873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0264" y="5373855"/>
            <a:ext cx="215630" cy="302800"/>
          </a:xfrm>
          <a:prstGeom prst="rect">
            <a:avLst/>
          </a:prstGeom>
        </p:spPr>
      </p:pic>
      <p:pic>
        <p:nvPicPr>
          <p:cNvPr id="122" name="Picture 121">
            <a:extLst>
              <a:ext uri="{FF2B5EF4-FFF2-40B4-BE49-F238E27FC236}">
                <a16:creationId xmlns:a16="http://schemas.microsoft.com/office/drawing/2014/main" id="{E7C36891-D120-1747-B70C-5946220E3D6B}"/>
              </a:ext>
            </a:extLst>
          </p:cNvPr>
          <p:cNvPicPr>
            <a:picLocks noChangeAspect="1"/>
          </p:cNvPicPr>
          <p:nvPr/>
        </p:nvPicPr>
        <p:blipFill>
          <a:blip r:embed="rId5"/>
          <a:stretch>
            <a:fillRect/>
          </a:stretch>
        </p:blipFill>
        <p:spPr>
          <a:xfrm>
            <a:off x="8277335" y="4792055"/>
            <a:ext cx="281513" cy="381261"/>
          </a:xfrm>
          <a:prstGeom prst="rect">
            <a:avLst/>
          </a:prstGeom>
        </p:spPr>
      </p:pic>
      <p:sp>
        <p:nvSpPr>
          <p:cNvPr id="123" name="TextBox 122">
            <a:extLst>
              <a:ext uri="{FF2B5EF4-FFF2-40B4-BE49-F238E27FC236}">
                <a16:creationId xmlns:a16="http://schemas.microsoft.com/office/drawing/2014/main" id="{D9755BAF-9570-444D-9069-E74441ABB9CC}"/>
              </a:ext>
            </a:extLst>
          </p:cNvPr>
          <p:cNvSpPr txBox="1"/>
          <p:nvPr/>
        </p:nvSpPr>
        <p:spPr>
          <a:xfrm>
            <a:off x="8083210" y="5168303"/>
            <a:ext cx="669735" cy="166199"/>
          </a:xfrm>
          <a:prstGeom prst="rect">
            <a:avLst/>
          </a:prstGeom>
          <a:solidFill>
            <a:schemeClr val="tx2"/>
          </a:solid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chemeClr val="bg1"/>
                </a:solidFill>
                <a:ea typeface="MS PGothic" panose="020B0600070205080204" pitchFamily="34" charset="-128"/>
              </a:rPr>
              <a:t>Osteoblast</a:t>
            </a:r>
          </a:p>
        </p:txBody>
      </p:sp>
      <p:pic>
        <p:nvPicPr>
          <p:cNvPr id="124" name="Picture 123">
            <a:extLst>
              <a:ext uri="{FF2B5EF4-FFF2-40B4-BE49-F238E27FC236}">
                <a16:creationId xmlns:a16="http://schemas.microsoft.com/office/drawing/2014/main" id="{F1DF8653-E816-BE49-8EE9-BBD45A8CACFE}"/>
              </a:ext>
            </a:extLst>
          </p:cNvPr>
          <p:cNvPicPr>
            <a:picLocks noChangeAspect="1"/>
          </p:cNvPicPr>
          <p:nvPr/>
        </p:nvPicPr>
        <p:blipFill>
          <a:blip r:embed="rId6"/>
          <a:stretch>
            <a:fillRect/>
          </a:stretch>
        </p:blipFill>
        <p:spPr>
          <a:xfrm>
            <a:off x="8255414" y="4323201"/>
            <a:ext cx="325355" cy="280441"/>
          </a:xfrm>
          <a:prstGeom prst="rect">
            <a:avLst/>
          </a:prstGeom>
        </p:spPr>
      </p:pic>
      <p:sp>
        <p:nvSpPr>
          <p:cNvPr id="125" name="Rectangle 124">
            <a:extLst>
              <a:ext uri="{FF2B5EF4-FFF2-40B4-BE49-F238E27FC236}">
                <a16:creationId xmlns:a16="http://schemas.microsoft.com/office/drawing/2014/main" id="{E5C18E0D-9394-204E-8117-5B8DFE4CEBCD}"/>
              </a:ext>
            </a:extLst>
          </p:cNvPr>
          <p:cNvSpPr/>
          <p:nvPr/>
        </p:nvSpPr>
        <p:spPr>
          <a:xfrm>
            <a:off x="3413187" y="3386008"/>
            <a:ext cx="1098386" cy="461665"/>
          </a:xfrm>
          <a:prstGeom prst="rect">
            <a:avLst/>
          </a:prstGeom>
        </p:spPr>
        <p:txBody>
          <a:bodyPr wrap="square">
            <a:spAutoFit/>
          </a:bodyPr>
          <a:lstStyle/>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JAK signaling </a:t>
            </a:r>
          </a:p>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cascade</a:t>
            </a:r>
            <a:endParaRPr lang="en-GB" sz="1200" b="1" baseline="30000" dirty="0">
              <a:solidFill>
                <a:srgbClr val="000000"/>
              </a:solidFill>
              <a:ea typeface="MS PGothic" panose="020B0600070205080204" pitchFamily="34" charset="-128"/>
              <a:cs typeface="Arial" charset="0"/>
            </a:endParaRPr>
          </a:p>
        </p:txBody>
      </p:sp>
      <p:cxnSp>
        <p:nvCxnSpPr>
          <p:cNvPr id="126" name="Straight Connector 125">
            <a:extLst>
              <a:ext uri="{FF2B5EF4-FFF2-40B4-BE49-F238E27FC236}">
                <a16:creationId xmlns:a16="http://schemas.microsoft.com/office/drawing/2014/main" id="{7BB7B29A-D9D5-8B4D-9369-A0AE9E4AADB3}"/>
              </a:ext>
            </a:extLst>
          </p:cNvPr>
          <p:cNvCxnSpPr/>
          <p:nvPr/>
        </p:nvCxnSpPr>
        <p:spPr>
          <a:xfrm>
            <a:off x="1939775" y="3557590"/>
            <a:ext cx="0" cy="263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24E6F63-CE88-1C44-829F-94D75CADFC51}"/>
              </a:ext>
            </a:extLst>
          </p:cNvPr>
          <p:cNvCxnSpPr/>
          <p:nvPr/>
        </p:nvCxnSpPr>
        <p:spPr>
          <a:xfrm>
            <a:off x="2082650" y="3557590"/>
            <a:ext cx="0" cy="263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3AF8675-0436-954C-86A6-C57624EDADCB}"/>
              </a:ext>
            </a:extLst>
          </p:cNvPr>
          <p:cNvGrpSpPr/>
          <p:nvPr/>
        </p:nvGrpSpPr>
        <p:grpSpPr>
          <a:xfrm>
            <a:off x="1892115" y="3403057"/>
            <a:ext cx="303121" cy="60820"/>
            <a:chOff x="1447800" y="2087740"/>
            <a:chExt cx="327025" cy="49212"/>
          </a:xfrm>
        </p:grpSpPr>
        <p:sp>
          <p:nvSpPr>
            <p:cNvPr id="129" name="Freeform 6">
              <a:extLst>
                <a:ext uri="{FF2B5EF4-FFF2-40B4-BE49-F238E27FC236}">
                  <a16:creationId xmlns:a16="http://schemas.microsoft.com/office/drawing/2014/main" id="{E3F9EEEF-984B-EA42-96A1-20E2FA533EF6}"/>
                </a:ext>
              </a:extLst>
            </p:cNvPr>
            <p:cNvSpPr>
              <a:spLocks/>
            </p:cNvSpPr>
            <p:nvPr/>
          </p:nvSpPr>
          <p:spPr bwMode="auto">
            <a:xfrm>
              <a:off x="1447800" y="2087740"/>
              <a:ext cx="176213" cy="49212"/>
            </a:xfrm>
            <a:custGeom>
              <a:avLst/>
              <a:gdLst>
                <a:gd name="T0" fmla="*/ 7 w 47"/>
                <a:gd name="T1" fmla="*/ 0 h 13"/>
                <a:gd name="T2" fmla="*/ 0 w 47"/>
                <a:gd name="T3" fmla="*/ 6 h 13"/>
                <a:gd name="T4" fmla="*/ 7 w 47"/>
                <a:gd name="T5" fmla="*/ 13 h 13"/>
                <a:gd name="T6" fmla="*/ 47 w 47"/>
                <a:gd name="T7" fmla="*/ 13 h 13"/>
                <a:gd name="T8" fmla="*/ 47 w 47"/>
                <a:gd name="T9" fmla="*/ 0 h 13"/>
                <a:gd name="T10" fmla="*/ 7 w 47"/>
                <a:gd name="T11" fmla="*/ 0 h 13"/>
              </a:gdLst>
              <a:ahLst/>
              <a:cxnLst>
                <a:cxn ang="0">
                  <a:pos x="T0" y="T1"/>
                </a:cxn>
                <a:cxn ang="0">
                  <a:pos x="T2" y="T3"/>
                </a:cxn>
                <a:cxn ang="0">
                  <a:pos x="T4" y="T5"/>
                </a:cxn>
                <a:cxn ang="0">
                  <a:pos x="T6" y="T7"/>
                </a:cxn>
                <a:cxn ang="0">
                  <a:pos x="T8" y="T9"/>
                </a:cxn>
                <a:cxn ang="0">
                  <a:pos x="T10" y="T11"/>
                </a:cxn>
              </a:cxnLst>
              <a:rect l="0" t="0" r="r" b="b"/>
              <a:pathLst>
                <a:path w="47" h="13">
                  <a:moveTo>
                    <a:pt x="7" y="0"/>
                  </a:moveTo>
                  <a:cubicBezTo>
                    <a:pt x="3" y="0"/>
                    <a:pt x="0" y="3"/>
                    <a:pt x="0" y="6"/>
                  </a:cubicBezTo>
                  <a:cubicBezTo>
                    <a:pt x="0" y="10"/>
                    <a:pt x="3" y="13"/>
                    <a:pt x="7" y="13"/>
                  </a:cubicBezTo>
                  <a:cubicBezTo>
                    <a:pt x="47" y="13"/>
                    <a:pt x="47" y="13"/>
                    <a:pt x="47" y="13"/>
                  </a:cubicBezTo>
                  <a:cubicBezTo>
                    <a:pt x="47" y="0"/>
                    <a:pt x="47" y="0"/>
                    <a:pt x="47" y="0"/>
                  </a:cubicBezTo>
                  <a:lnTo>
                    <a:pt x="7" y="0"/>
                  </a:lnTo>
                  <a:close/>
                </a:path>
              </a:pathLst>
            </a:custGeom>
            <a:solidFill>
              <a:srgbClr val="FFB146"/>
            </a:solidFill>
            <a:ln w="12700">
              <a:solidFill>
                <a:srgbClr val="FE8330"/>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2667">
                <a:solidFill>
                  <a:prstClr val="black"/>
                </a:solidFill>
                <a:ea typeface="MS PGothic" panose="020B0600070205080204" pitchFamily="34" charset="-128"/>
              </a:endParaRPr>
            </a:p>
          </p:txBody>
        </p:sp>
        <p:sp>
          <p:nvSpPr>
            <p:cNvPr id="130" name="Freeform 7">
              <a:extLst>
                <a:ext uri="{FF2B5EF4-FFF2-40B4-BE49-F238E27FC236}">
                  <a16:creationId xmlns:a16="http://schemas.microsoft.com/office/drawing/2014/main" id="{07FDF4D5-C000-A747-AFF3-15E2B1FE84BF}"/>
                </a:ext>
              </a:extLst>
            </p:cNvPr>
            <p:cNvSpPr>
              <a:spLocks/>
            </p:cNvSpPr>
            <p:nvPr/>
          </p:nvSpPr>
          <p:spPr bwMode="auto">
            <a:xfrm>
              <a:off x="1593850" y="2087740"/>
              <a:ext cx="180975" cy="49212"/>
            </a:xfrm>
            <a:custGeom>
              <a:avLst/>
              <a:gdLst>
                <a:gd name="T0" fmla="*/ 6 w 48"/>
                <a:gd name="T1" fmla="*/ 0 h 13"/>
                <a:gd name="T2" fmla="*/ 0 w 48"/>
                <a:gd name="T3" fmla="*/ 6 h 13"/>
                <a:gd name="T4" fmla="*/ 6 w 48"/>
                <a:gd name="T5" fmla="*/ 13 h 13"/>
                <a:gd name="T6" fmla="*/ 48 w 48"/>
                <a:gd name="T7" fmla="*/ 13 h 13"/>
                <a:gd name="T8" fmla="*/ 48 w 48"/>
                <a:gd name="T9" fmla="*/ 0 h 13"/>
                <a:gd name="T10" fmla="*/ 6 w 48"/>
                <a:gd name="T11" fmla="*/ 0 h 13"/>
              </a:gdLst>
              <a:ahLst/>
              <a:cxnLst>
                <a:cxn ang="0">
                  <a:pos x="T0" y="T1"/>
                </a:cxn>
                <a:cxn ang="0">
                  <a:pos x="T2" y="T3"/>
                </a:cxn>
                <a:cxn ang="0">
                  <a:pos x="T4" y="T5"/>
                </a:cxn>
                <a:cxn ang="0">
                  <a:pos x="T6" y="T7"/>
                </a:cxn>
                <a:cxn ang="0">
                  <a:pos x="T8" y="T9"/>
                </a:cxn>
                <a:cxn ang="0">
                  <a:pos x="T10" y="T11"/>
                </a:cxn>
              </a:cxnLst>
              <a:rect l="0" t="0" r="r" b="b"/>
              <a:pathLst>
                <a:path w="48" h="13">
                  <a:moveTo>
                    <a:pt x="6" y="0"/>
                  </a:moveTo>
                  <a:cubicBezTo>
                    <a:pt x="3" y="0"/>
                    <a:pt x="0" y="3"/>
                    <a:pt x="0" y="6"/>
                  </a:cubicBezTo>
                  <a:cubicBezTo>
                    <a:pt x="0" y="10"/>
                    <a:pt x="3" y="13"/>
                    <a:pt x="6" y="13"/>
                  </a:cubicBezTo>
                  <a:cubicBezTo>
                    <a:pt x="48" y="13"/>
                    <a:pt x="48" y="13"/>
                    <a:pt x="48" y="13"/>
                  </a:cubicBezTo>
                  <a:cubicBezTo>
                    <a:pt x="48" y="0"/>
                    <a:pt x="48" y="0"/>
                    <a:pt x="48" y="0"/>
                  </a:cubicBezTo>
                  <a:lnTo>
                    <a:pt x="6" y="0"/>
                  </a:lnTo>
                  <a:close/>
                </a:path>
              </a:pathLst>
            </a:custGeom>
            <a:solidFill>
              <a:srgbClr val="B24D91"/>
            </a:solidFill>
            <a:ln w="12700">
              <a:solidFill>
                <a:srgbClr val="6B2761"/>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2667">
                <a:solidFill>
                  <a:prstClr val="black"/>
                </a:solidFill>
                <a:ea typeface="MS PGothic" panose="020B0600070205080204" pitchFamily="34" charset="-128"/>
              </a:endParaRPr>
            </a:p>
          </p:txBody>
        </p:sp>
      </p:grpSp>
      <p:grpSp>
        <p:nvGrpSpPr>
          <p:cNvPr id="131" name="Group 130">
            <a:extLst>
              <a:ext uri="{FF2B5EF4-FFF2-40B4-BE49-F238E27FC236}">
                <a16:creationId xmlns:a16="http://schemas.microsoft.com/office/drawing/2014/main" id="{AA84A939-37AE-7749-B233-48FEBFE3154E}"/>
              </a:ext>
            </a:extLst>
          </p:cNvPr>
          <p:cNvGrpSpPr/>
          <p:nvPr/>
        </p:nvGrpSpPr>
        <p:grpSpPr>
          <a:xfrm>
            <a:off x="1892115" y="3642237"/>
            <a:ext cx="303121" cy="60820"/>
            <a:chOff x="1447800" y="2294115"/>
            <a:chExt cx="327025" cy="49212"/>
          </a:xfrm>
        </p:grpSpPr>
        <p:sp>
          <p:nvSpPr>
            <p:cNvPr id="132" name="Freeform 8">
              <a:extLst>
                <a:ext uri="{FF2B5EF4-FFF2-40B4-BE49-F238E27FC236}">
                  <a16:creationId xmlns:a16="http://schemas.microsoft.com/office/drawing/2014/main" id="{04D579D7-0A18-2A47-B644-D792595F38EF}"/>
                </a:ext>
              </a:extLst>
            </p:cNvPr>
            <p:cNvSpPr>
              <a:spLocks/>
            </p:cNvSpPr>
            <p:nvPr/>
          </p:nvSpPr>
          <p:spPr bwMode="auto">
            <a:xfrm>
              <a:off x="1447800" y="2294115"/>
              <a:ext cx="176213" cy="49212"/>
            </a:xfrm>
            <a:custGeom>
              <a:avLst/>
              <a:gdLst>
                <a:gd name="T0" fmla="*/ 17 w 111"/>
                <a:gd name="T1" fmla="*/ 0 h 31"/>
                <a:gd name="T2" fmla="*/ 0 w 111"/>
                <a:gd name="T3" fmla="*/ 14 h 31"/>
                <a:gd name="T4" fmla="*/ 17 w 111"/>
                <a:gd name="T5" fmla="*/ 31 h 31"/>
                <a:gd name="T6" fmla="*/ 111 w 111"/>
                <a:gd name="T7" fmla="*/ 31 h 31"/>
                <a:gd name="T8" fmla="*/ 111 w 111"/>
                <a:gd name="T9" fmla="*/ 0 h 31"/>
                <a:gd name="T10" fmla="*/ 17 w 111"/>
                <a:gd name="T11" fmla="*/ 0 h 31"/>
              </a:gdLst>
              <a:ahLst/>
              <a:cxnLst>
                <a:cxn ang="0">
                  <a:pos x="T0" y="T1"/>
                </a:cxn>
                <a:cxn ang="0">
                  <a:pos x="T2" y="T3"/>
                </a:cxn>
                <a:cxn ang="0">
                  <a:pos x="T4" y="T5"/>
                </a:cxn>
                <a:cxn ang="0">
                  <a:pos x="T6" y="T7"/>
                </a:cxn>
                <a:cxn ang="0">
                  <a:pos x="T8" y="T9"/>
                </a:cxn>
                <a:cxn ang="0">
                  <a:pos x="T10" y="T11"/>
                </a:cxn>
              </a:cxnLst>
              <a:rect l="0" t="0" r="r" b="b"/>
              <a:pathLst>
                <a:path w="111" h="31">
                  <a:moveTo>
                    <a:pt x="17" y="0"/>
                  </a:moveTo>
                  <a:lnTo>
                    <a:pt x="0" y="14"/>
                  </a:lnTo>
                  <a:lnTo>
                    <a:pt x="17" y="31"/>
                  </a:lnTo>
                  <a:lnTo>
                    <a:pt x="111" y="31"/>
                  </a:lnTo>
                  <a:lnTo>
                    <a:pt x="111" y="0"/>
                  </a:lnTo>
                  <a:lnTo>
                    <a:pt x="17" y="0"/>
                  </a:lnTo>
                  <a:close/>
                </a:path>
              </a:pathLst>
            </a:custGeom>
            <a:solidFill>
              <a:srgbClr val="5AA6DE"/>
            </a:solidFill>
            <a:ln w="9525">
              <a:solidFill>
                <a:srgbClr val="2A89D0"/>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2667">
                <a:solidFill>
                  <a:prstClr val="black"/>
                </a:solidFill>
                <a:ea typeface="MS PGothic" panose="020B0600070205080204" pitchFamily="34" charset="-128"/>
              </a:endParaRPr>
            </a:p>
          </p:txBody>
        </p:sp>
        <p:sp>
          <p:nvSpPr>
            <p:cNvPr id="133" name="Freeform 9">
              <a:extLst>
                <a:ext uri="{FF2B5EF4-FFF2-40B4-BE49-F238E27FC236}">
                  <a16:creationId xmlns:a16="http://schemas.microsoft.com/office/drawing/2014/main" id="{DDC37BCD-5CDB-C644-A2D4-936149D0C0CE}"/>
                </a:ext>
              </a:extLst>
            </p:cNvPr>
            <p:cNvSpPr>
              <a:spLocks/>
            </p:cNvSpPr>
            <p:nvPr/>
          </p:nvSpPr>
          <p:spPr bwMode="auto">
            <a:xfrm>
              <a:off x="1593850" y="2294115"/>
              <a:ext cx="180975" cy="49212"/>
            </a:xfrm>
            <a:custGeom>
              <a:avLst/>
              <a:gdLst>
                <a:gd name="T0" fmla="*/ 15 w 114"/>
                <a:gd name="T1" fmla="*/ 0 h 31"/>
                <a:gd name="T2" fmla="*/ 0 w 114"/>
                <a:gd name="T3" fmla="*/ 14 h 31"/>
                <a:gd name="T4" fmla="*/ 15 w 114"/>
                <a:gd name="T5" fmla="*/ 31 h 31"/>
                <a:gd name="T6" fmla="*/ 114 w 114"/>
                <a:gd name="T7" fmla="*/ 31 h 31"/>
                <a:gd name="T8" fmla="*/ 114 w 114"/>
                <a:gd name="T9" fmla="*/ 0 h 31"/>
                <a:gd name="T10" fmla="*/ 15 w 114"/>
                <a:gd name="T11" fmla="*/ 0 h 31"/>
              </a:gdLst>
              <a:ahLst/>
              <a:cxnLst>
                <a:cxn ang="0">
                  <a:pos x="T0" y="T1"/>
                </a:cxn>
                <a:cxn ang="0">
                  <a:pos x="T2" y="T3"/>
                </a:cxn>
                <a:cxn ang="0">
                  <a:pos x="T4" y="T5"/>
                </a:cxn>
                <a:cxn ang="0">
                  <a:pos x="T6" y="T7"/>
                </a:cxn>
                <a:cxn ang="0">
                  <a:pos x="T8" y="T9"/>
                </a:cxn>
                <a:cxn ang="0">
                  <a:pos x="T10" y="T11"/>
                </a:cxn>
              </a:cxnLst>
              <a:rect l="0" t="0" r="r" b="b"/>
              <a:pathLst>
                <a:path w="114" h="31">
                  <a:moveTo>
                    <a:pt x="15" y="0"/>
                  </a:moveTo>
                  <a:lnTo>
                    <a:pt x="0" y="14"/>
                  </a:lnTo>
                  <a:lnTo>
                    <a:pt x="15" y="31"/>
                  </a:lnTo>
                  <a:lnTo>
                    <a:pt x="114" y="31"/>
                  </a:lnTo>
                  <a:lnTo>
                    <a:pt x="114" y="0"/>
                  </a:lnTo>
                  <a:lnTo>
                    <a:pt x="15" y="0"/>
                  </a:lnTo>
                  <a:close/>
                </a:path>
              </a:pathLst>
            </a:custGeom>
            <a:solidFill>
              <a:srgbClr val="FFFA3E"/>
            </a:solidFill>
            <a:ln w="9525">
              <a:solidFill>
                <a:srgbClr val="AAA12C"/>
              </a:solidFill>
              <a:round/>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en-US" sz="2667">
                <a:solidFill>
                  <a:prstClr val="black"/>
                </a:solidFill>
                <a:ea typeface="MS PGothic" panose="020B0600070205080204" pitchFamily="34" charset="-128"/>
              </a:endParaRPr>
            </a:p>
          </p:txBody>
        </p:sp>
      </p:grpSp>
      <p:sp>
        <p:nvSpPr>
          <p:cNvPr id="134" name="Block Arc 133">
            <a:extLst>
              <a:ext uri="{FF2B5EF4-FFF2-40B4-BE49-F238E27FC236}">
                <a16:creationId xmlns:a16="http://schemas.microsoft.com/office/drawing/2014/main" id="{764C401E-E9E3-F449-97D8-01768240BCA5}"/>
              </a:ext>
            </a:extLst>
          </p:cNvPr>
          <p:cNvSpPr/>
          <p:nvPr/>
        </p:nvSpPr>
        <p:spPr>
          <a:xfrm rot="5400000">
            <a:off x="1031750" y="3095630"/>
            <a:ext cx="2550521" cy="1070304"/>
          </a:xfrm>
          <a:prstGeom prst="blockArc">
            <a:avLst>
              <a:gd name="adj1" fmla="val 10856484"/>
              <a:gd name="adj2" fmla="val 26983"/>
              <a:gd name="adj3" fmla="val 23443"/>
            </a:avLst>
          </a:prstGeom>
          <a:solidFill>
            <a:srgbClr val="C6E0F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white"/>
              </a:solidFill>
            </a:endParaRPr>
          </a:p>
        </p:txBody>
      </p:sp>
      <p:sp>
        <p:nvSpPr>
          <p:cNvPr id="135" name="TextBox 134">
            <a:extLst>
              <a:ext uri="{FF2B5EF4-FFF2-40B4-BE49-F238E27FC236}">
                <a16:creationId xmlns:a16="http://schemas.microsoft.com/office/drawing/2014/main" id="{50A7EC7D-9241-F44A-BF93-EED527B3EB99}"/>
              </a:ext>
            </a:extLst>
          </p:cNvPr>
          <p:cNvSpPr txBox="1"/>
          <p:nvPr/>
        </p:nvSpPr>
        <p:spPr>
          <a:xfrm>
            <a:off x="1394336" y="2993156"/>
            <a:ext cx="647614" cy="3323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Dendritic </a:t>
            </a:r>
          </a:p>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cell</a:t>
            </a:r>
          </a:p>
        </p:txBody>
      </p:sp>
      <p:sp>
        <p:nvSpPr>
          <p:cNvPr id="136" name="TextBox 135">
            <a:extLst>
              <a:ext uri="{FF2B5EF4-FFF2-40B4-BE49-F238E27FC236}">
                <a16:creationId xmlns:a16="http://schemas.microsoft.com/office/drawing/2014/main" id="{3C415855-6833-604D-B1E0-58F2C320AC88}"/>
              </a:ext>
            </a:extLst>
          </p:cNvPr>
          <p:cNvSpPr txBox="1"/>
          <p:nvPr/>
        </p:nvSpPr>
        <p:spPr>
          <a:xfrm>
            <a:off x="1985085" y="3015765"/>
            <a:ext cx="444032" cy="3323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Naïve </a:t>
            </a:r>
            <a:br>
              <a:rPr lang="en-US" sz="1200" dirty="0">
                <a:solidFill>
                  <a:prstClr val="black"/>
                </a:solidFill>
                <a:ea typeface="MS PGothic" panose="020B0600070205080204" pitchFamily="34" charset="-128"/>
              </a:rPr>
            </a:br>
            <a:r>
              <a:rPr lang="en-US" sz="1200" dirty="0">
                <a:solidFill>
                  <a:prstClr val="black"/>
                </a:solidFill>
                <a:ea typeface="MS PGothic" panose="020B0600070205080204" pitchFamily="34" charset="-128"/>
              </a:rPr>
              <a:t>T cell</a:t>
            </a:r>
          </a:p>
        </p:txBody>
      </p:sp>
      <p:sp>
        <p:nvSpPr>
          <p:cNvPr id="137" name="TextBox 136">
            <a:extLst>
              <a:ext uri="{FF2B5EF4-FFF2-40B4-BE49-F238E27FC236}">
                <a16:creationId xmlns:a16="http://schemas.microsoft.com/office/drawing/2014/main" id="{C4D981A4-A954-D84D-AE30-1D393A718514}"/>
              </a:ext>
            </a:extLst>
          </p:cNvPr>
          <p:cNvSpPr txBox="1"/>
          <p:nvPr/>
        </p:nvSpPr>
        <p:spPr>
          <a:xfrm>
            <a:off x="1643487" y="3837671"/>
            <a:ext cx="705771"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prstClr val="black"/>
                </a:solidFill>
                <a:ea typeface="MS PGothic" panose="020B0600070205080204" pitchFamily="34" charset="-128"/>
              </a:rPr>
              <a:t>MHC TCR</a:t>
            </a:r>
          </a:p>
        </p:txBody>
      </p:sp>
      <p:pic>
        <p:nvPicPr>
          <p:cNvPr id="138" name="Picture 6" descr="C:\Users\jmagloire\Desktop\Cells_ T, Dendritic, Naturall Killer-1-02.png">
            <a:extLst>
              <a:ext uri="{FF2B5EF4-FFF2-40B4-BE49-F238E27FC236}">
                <a16:creationId xmlns:a16="http://schemas.microsoft.com/office/drawing/2014/main" id="{29FAFA29-8D81-3847-BB18-5FE29663DD1D}"/>
              </a:ext>
            </a:extLst>
          </p:cNvPr>
          <p:cNvPicPr>
            <a:picLocks noChangeAspect="1" noChangeArrowheads="1"/>
          </p:cNvPicPr>
          <p:nvPr/>
        </p:nvPicPr>
        <p:blipFill>
          <a:blip r:embed="rId7" cstate="print">
            <a:duotone>
              <a:prstClr val="black"/>
              <a:srgbClr val="FE8330">
                <a:tint val="45000"/>
                <a:satMod val="400000"/>
              </a:srgbClr>
            </a:duotone>
            <a:extLst>
              <a:ext uri="{28A0092B-C50C-407E-A947-70E740481C1C}">
                <a14:useLocalDpi xmlns:a14="http://schemas.microsoft.com/office/drawing/2010/main" val="0"/>
              </a:ext>
            </a:extLst>
          </a:blip>
          <a:srcRect/>
          <a:stretch>
            <a:fillRect/>
          </a:stretch>
        </p:blipFill>
        <p:spPr bwMode="auto">
          <a:xfrm>
            <a:off x="1563167" y="3284197"/>
            <a:ext cx="355930" cy="504885"/>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4B1FDE8B-0A58-3F41-A3A1-5095C87610C5}"/>
              </a:ext>
            </a:extLst>
          </p:cNvPr>
          <p:cNvGrpSpPr/>
          <p:nvPr/>
        </p:nvGrpSpPr>
        <p:grpSpPr>
          <a:xfrm>
            <a:off x="1964327" y="3481482"/>
            <a:ext cx="148543" cy="147331"/>
            <a:chOff x="2655580" y="3032988"/>
            <a:chExt cx="148543" cy="110498"/>
          </a:xfrm>
        </p:grpSpPr>
        <p:sp>
          <p:nvSpPr>
            <p:cNvPr id="140" name="Block Arc 139">
              <a:extLst>
                <a:ext uri="{FF2B5EF4-FFF2-40B4-BE49-F238E27FC236}">
                  <a16:creationId xmlns:a16="http://schemas.microsoft.com/office/drawing/2014/main" id="{BB7F8B84-ECCB-0D45-9CA1-535044A90F3E}"/>
                </a:ext>
              </a:extLst>
            </p:cNvPr>
            <p:cNvSpPr/>
            <p:nvPr/>
          </p:nvSpPr>
          <p:spPr>
            <a:xfrm rot="5400000">
              <a:off x="2655580" y="3032988"/>
              <a:ext cx="110498" cy="110498"/>
            </a:xfrm>
            <a:prstGeom prst="blockArc">
              <a:avLst>
                <a:gd name="adj1" fmla="val 10891895"/>
                <a:gd name="adj2" fmla="val 21533478"/>
                <a:gd name="adj3" fmla="val 9628"/>
              </a:avLst>
            </a:prstGeom>
            <a:solidFill>
              <a:srgbClr val="C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black"/>
                </a:solidFill>
              </a:endParaRPr>
            </a:p>
          </p:txBody>
        </p:sp>
        <p:cxnSp>
          <p:nvCxnSpPr>
            <p:cNvPr id="141" name="Straight Connector 140">
              <a:extLst>
                <a:ext uri="{FF2B5EF4-FFF2-40B4-BE49-F238E27FC236}">
                  <a16:creationId xmlns:a16="http://schemas.microsoft.com/office/drawing/2014/main" id="{C0386658-40A2-3644-A9F1-8867294E219F}"/>
                </a:ext>
              </a:extLst>
            </p:cNvPr>
            <p:cNvCxnSpPr/>
            <p:nvPr/>
          </p:nvCxnSpPr>
          <p:spPr>
            <a:xfrm>
              <a:off x="2763560" y="3088237"/>
              <a:ext cx="40563" cy="0"/>
            </a:xfrm>
            <a:prstGeom prst="line">
              <a:avLst/>
            </a:prstGeom>
            <a:ln>
              <a:solidFill>
                <a:srgbClr val="C7458F"/>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ACE224BC-4B67-A944-8EA7-2B3B2996CBEC}"/>
              </a:ext>
            </a:extLst>
          </p:cNvPr>
          <p:cNvGrpSpPr/>
          <p:nvPr/>
        </p:nvGrpSpPr>
        <p:grpSpPr>
          <a:xfrm flipH="1">
            <a:off x="1901253" y="3481482"/>
            <a:ext cx="148543" cy="147331"/>
            <a:chOff x="2655580" y="3032988"/>
            <a:chExt cx="148543" cy="110498"/>
          </a:xfrm>
        </p:grpSpPr>
        <p:sp>
          <p:nvSpPr>
            <p:cNvPr id="143" name="Block Arc 142">
              <a:extLst>
                <a:ext uri="{FF2B5EF4-FFF2-40B4-BE49-F238E27FC236}">
                  <a16:creationId xmlns:a16="http://schemas.microsoft.com/office/drawing/2014/main" id="{1A6CBDF0-257A-4444-889E-8D99873BE534}"/>
                </a:ext>
              </a:extLst>
            </p:cNvPr>
            <p:cNvSpPr/>
            <p:nvPr/>
          </p:nvSpPr>
          <p:spPr>
            <a:xfrm rot="5400000">
              <a:off x="2655580" y="3032988"/>
              <a:ext cx="110498" cy="110498"/>
            </a:xfrm>
            <a:prstGeom prst="blockArc">
              <a:avLst>
                <a:gd name="adj1" fmla="val 10891895"/>
                <a:gd name="adj2" fmla="val 21533478"/>
                <a:gd name="adj3" fmla="val 96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black"/>
                </a:solidFill>
              </a:endParaRPr>
            </a:p>
          </p:txBody>
        </p:sp>
        <p:cxnSp>
          <p:nvCxnSpPr>
            <p:cNvPr id="144" name="Straight Connector 143">
              <a:extLst>
                <a:ext uri="{FF2B5EF4-FFF2-40B4-BE49-F238E27FC236}">
                  <a16:creationId xmlns:a16="http://schemas.microsoft.com/office/drawing/2014/main" id="{AF8B6772-60FB-5246-8BD4-DB4F657188FD}"/>
                </a:ext>
              </a:extLst>
            </p:cNvPr>
            <p:cNvCxnSpPr/>
            <p:nvPr/>
          </p:nvCxnSpPr>
          <p:spPr>
            <a:xfrm>
              <a:off x="2763560" y="3088237"/>
              <a:ext cx="405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5" name="Oval 144">
            <a:extLst>
              <a:ext uri="{FF2B5EF4-FFF2-40B4-BE49-F238E27FC236}">
                <a16:creationId xmlns:a16="http://schemas.microsoft.com/office/drawing/2014/main" id="{679167CB-4D0D-9243-90DE-9D4850016D23}"/>
              </a:ext>
            </a:extLst>
          </p:cNvPr>
          <p:cNvSpPr/>
          <p:nvPr/>
        </p:nvSpPr>
        <p:spPr>
          <a:xfrm>
            <a:off x="1985416" y="3527107"/>
            <a:ext cx="4572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667">
              <a:solidFill>
                <a:prstClr val="white"/>
              </a:solidFill>
            </a:endParaRPr>
          </a:p>
        </p:txBody>
      </p:sp>
      <p:grpSp>
        <p:nvGrpSpPr>
          <p:cNvPr id="146" name="Group 145">
            <a:extLst>
              <a:ext uri="{FF2B5EF4-FFF2-40B4-BE49-F238E27FC236}">
                <a16:creationId xmlns:a16="http://schemas.microsoft.com/office/drawing/2014/main" id="{A8F252D3-6A2E-E048-A1A3-B972AB54A588}"/>
              </a:ext>
            </a:extLst>
          </p:cNvPr>
          <p:cNvGrpSpPr/>
          <p:nvPr/>
        </p:nvGrpSpPr>
        <p:grpSpPr>
          <a:xfrm>
            <a:off x="2098569" y="3359588"/>
            <a:ext cx="291288" cy="404168"/>
            <a:chOff x="996520" y="4131325"/>
            <a:chExt cx="436732" cy="454481"/>
          </a:xfrm>
        </p:grpSpPr>
        <p:sp>
          <p:nvSpPr>
            <p:cNvPr id="147" name="Oval 146">
              <a:extLst>
                <a:ext uri="{FF2B5EF4-FFF2-40B4-BE49-F238E27FC236}">
                  <a16:creationId xmlns:a16="http://schemas.microsoft.com/office/drawing/2014/main" id="{F2E32499-49D5-9040-B1A9-2EABD72175E0}"/>
                </a:ext>
              </a:extLst>
            </p:cNvPr>
            <p:cNvSpPr/>
            <p:nvPr/>
          </p:nvSpPr>
          <p:spPr bwMode="auto">
            <a:xfrm>
              <a:off x="996520" y="4131325"/>
              <a:ext cx="436732" cy="454481"/>
            </a:xfrm>
            <a:prstGeom prst="ellipse">
              <a:avLst/>
            </a:prstGeom>
            <a:gradFill flip="none" rotWithShape="1">
              <a:gsLst>
                <a:gs pos="0">
                  <a:srgbClr val="C8E9E4"/>
                </a:gs>
                <a:gs pos="100000">
                  <a:schemeClr val="bg1"/>
                </a:gs>
              </a:gsLst>
              <a:lin ang="2700000" scaled="1"/>
              <a:tileRect/>
            </a:gradFill>
            <a:ln w="3175" cap="flat" cmpd="sng" algn="ctr">
              <a:solidFill>
                <a:srgbClr val="B7DDE7"/>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pPr>
              <a:endParaRPr lang="en-US" sz="2133" b="1">
                <a:solidFill>
                  <a:prstClr val="black"/>
                </a:solidFill>
                <a:effectLst>
                  <a:outerShdw blurRad="38100" dist="38100" dir="2700000" algn="tl">
                    <a:srgbClr val="000000">
                      <a:alpha val="43137"/>
                    </a:srgbClr>
                  </a:outerShdw>
                </a:effectLst>
                <a:ea typeface="MS PGothic" panose="020B0600070205080204" pitchFamily="34" charset="-128"/>
              </a:endParaRPr>
            </a:p>
          </p:txBody>
        </p:sp>
        <p:sp>
          <p:nvSpPr>
            <p:cNvPr id="148" name="Oval 147">
              <a:extLst>
                <a:ext uri="{FF2B5EF4-FFF2-40B4-BE49-F238E27FC236}">
                  <a16:creationId xmlns:a16="http://schemas.microsoft.com/office/drawing/2014/main" id="{34E66FF9-797B-4649-A40E-C1EBB8AB17D1}"/>
                </a:ext>
              </a:extLst>
            </p:cNvPr>
            <p:cNvSpPr/>
            <p:nvPr/>
          </p:nvSpPr>
          <p:spPr bwMode="auto">
            <a:xfrm>
              <a:off x="1137992" y="4195462"/>
              <a:ext cx="278430" cy="289746"/>
            </a:xfrm>
            <a:prstGeom prst="ellipse">
              <a:avLst/>
            </a:prstGeom>
            <a:gradFill flip="none" rotWithShape="1">
              <a:gsLst>
                <a:gs pos="100000">
                  <a:srgbClr val="B7DDE7"/>
                </a:gs>
                <a:gs pos="0">
                  <a:schemeClr val="bg1"/>
                </a:gs>
              </a:gsLst>
              <a:path path="circle">
                <a:fillToRect l="50000" t="50000" r="50000" b="50000"/>
              </a:path>
              <a:tileRect/>
            </a:gradFill>
            <a:ln w="3175" cap="flat" cmpd="sng" algn="ctr">
              <a:solidFill>
                <a:srgbClr val="B7DDE7"/>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eaLnBrk="0" fontAlgn="base" hangingPunct="0">
                <a:lnSpc>
                  <a:spcPct val="90000"/>
                </a:lnSpc>
                <a:spcBef>
                  <a:spcPct val="0"/>
                </a:spcBef>
                <a:spcAft>
                  <a:spcPct val="0"/>
                </a:spcAft>
              </a:pPr>
              <a:endParaRPr lang="en-US" sz="2133" b="1">
                <a:solidFill>
                  <a:prstClr val="black"/>
                </a:solidFill>
                <a:effectLst>
                  <a:outerShdw blurRad="38100" dist="38100" dir="2700000" algn="tl">
                    <a:srgbClr val="000000">
                      <a:alpha val="43137"/>
                    </a:srgbClr>
                  </a:outerShdw>
                </a:effectLst>
                <a:ea typeface="MS PGothic" panose="020B0600070205080204" pitchFamily="34" charset="-128"/>
              </a:endParaRPr>
            </a:p>
          </p:txBody>
        </p:sp>
      </p:grpSp>
      <p:grpSp>
        <p:nvGrpSpPr>
          <p:cNvPr id="149" name="Group 148">
            <a:extLst>
              <a:ext uri="{FF2B5EF4-FFF2-40B4-BE49-F238E27FC236}">
                <a16:creationId xmlns:a16="http://schemas.microsoft.com/office/drawing/2014/main" id="{E16C8A5C-77E6-7042-81DB-A1A6958F1E5F}"/>
              </a:ext>
            </a:extLst>
          </p:cNvPr>
          <p:cNvGrpSpPr/>
          <p:nvPr/>
        </p:nvGrpSpPr>
        <p:grpSpPr>
          <a:xfrm>
            <a:off x="2346381" y="1336157"/>
            <a:ext cx="2487320" cy="4424732"/>
            <a:chOff x="1252808" y="1559450"/>
            <a:chExt cx="3316426" cy="4424732"/>
          </a:xfrm>
        </p:grpSpPr>
        <p:grpSp>
          <p:nvGrpSpPr>
            <p:cNvPr id="150" name="Group 149">
              <a:extLst>
                <a:ext uri="{FF2B5EF4-FFF2-40B4-BE49-F238E27FC236}">
                  <a16:creationId xmlns:a16="http://schemas.microsoft.com/office/drawing/2014/main" id="{DF1042C3-4B57-2743-AB8A-D8D2BE839A2A}"/>
                </a:ext>
              </a:extLst>
            </p:cNvPr>
            <p:cNvGrpSpPr/>
            <p:nvPr/>
          </p:nvGrpSpPr>
          <p:grpSpPr>
            <a:xfrm>
              <a:off x="1289099" y="4173303"/>
              <a:ext cx="1414925" cy="1377137"/>
              <a:chOff x="1289099" y="4173303"/>
              <a:chExt cx="1414925" cy="1377137"/>
            </a:xfrm>
          </p:grpSpPr>
          <p:cxnSp>
            <p:nvCxnSpPr>
              <p:cNvPr id="160" name="Straight Arrow Connector 159">
                <a:extLst>
                  <a:ext uri="{FF2B5EF4-FFF2-40B4-BE49-F238E27FC236}">
                    <a16:creationId xmlns:a16="http://schemas.microsoft.com/office/drawing/2014/main" id="{8892234C-6ABA-6547-B17F-C948AE962225}"/>
                  </a:ext>
                </a:extLst>
              </p:cNvPr>
              <p:cNvCxnSpPr>
                <a:endCxn id="153" idx="1"/>
              </p:cNvCxnSpPr>
              <p:nvPr/>
            </p:nvCxnSpPr>
            <p:spPr>
              <a:xfrm>
                <a:off x="1501955" y="4173303"/>
                <a:ext cx="1202069" cy="704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64898D0C-5326-E443-9002-F5AE3A5150F1}"/>
                  </a:ext>
                </a:extLst>
              </p:cNvPr>
              <p:cNvCxnSpPr/>
              <p:nvPr/>
            </p:nvCxnSpPr>
            <p:spPr>
              <a:xfrm>
                <a:off x="1289099" y="4406921"/>
                <a:ext cx="1151363" cy="11435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60C43833-00BF-6944-8972-0990E7BB8F3F}"/>
                  </a:ext>
                </a:extLst>
              </p:cNvPr>
              <p:cNvSpPr txBox="1"/>
              <p:nvPr/>
            </p:nvSpPr>
            <p:spPr>
              <a:xfrm>
                <a:off x="1753907" y="4481906"/>
                <a:ext cx="352661"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IL-1</a:t>
                </a:r>
              </a:p>
            </p:txBody>
          </p:sp>
          <p:sp>
            <p:nvSpPr>
              <p:cNvPr id="163" name="TextBox 162">
                <a:extLst>
                  <a:ext uri="{FF2B5EF4-FFF2-40B4-BE49-F238E27FC236}">
                    <a16:creationId xmlns:a16="http://schemas.microsoft.com/office/drawing/2014/main" id="{24A70FC2-A58E-094A-A750-FFC4FAE26ACC}"/>
                  </a:ext>
                </a:extLst>
              </p:cNvPr>
              <p:cNvSpPr txBox="1"/>
              <p:nvPr/>
            </p:nvSpPr>
            <p:spPr>
              <a:xfrm>
                <a:off x="1858547" y="4637937"/>
                <a:ext cx="399683"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TNF</a:t>
                </a:r>
              </a:p>
            </p:txBody>
          </p:sp>
          <p:sp>
            <p:nvSpPr>
              <p:cNvPr id="164" name="TextBox 163">
                <a:extLst>
                  <a:ext uri="{FF2B5EF4-FFF2-40B4-BE49-F238E27FC236}">
                    <a16:creationId xmlns:a16="http://schemas.microsoft.com/office/drawing/2014/main" id="{8FE35B7A-FC12-864B-B77A-E1DA11A726F2}"/>
                  </a:ext>
                </a:extLst>
              </p:cNvPr>
              <p:cNvSpPr txBox="1"/>
              <p:nvPr/>
            </p:nvSpPr>
            <p:spPr>
              <a:xfrm>
                <a:off x="1445574" y="4953439"/>
                <a:ext cx="352661"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IL-1</a:t>
                </a:r>
              </a:p>
            </p:txBody>
          </p:sp>
          <p:sp>
            <p:nvSpPr>
              <p:cNvPr id="165" name="TextBox 164">
                <a:extLst>
                  <a:ext uri="{FF2B5EF4-FFF2-40B4-BE49-F238E27FC236}">
                    <a16:creationId xmlns:a16="http://schemas.microsoft.com/office/drawing/2014/main" id="{EE6A44BD-8997-9749-AF6E-1CC901FDF014}"/>
                  </a:ext>
                </a:extLst>
              </p:cNvPr>
              <p:cNvSpPr txBox="1"/>
              <p:nvPr/>
            </p:nvSpPr>
            <p:spPr>
              <a:xfrm>
                <a:off x="1550214" y="5160983"/>
                <a:ext cx="399683"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TNF</a:t>
                </a:r>
              </a:p>
            </p:txBody>
          </p:sp>
        </p:grpSp>
        <p:sp>
          <p:nvSpPr>
            <p:cNvPr id="151" name="TextBox 150">
              <a:extLst>
                <a:ext uri="{FF2B5EF4-FFF2-40B4-BE49-F238E27FC236}">
                  <a16:creationId xmlns:a16="http://schemas.microsoft.com/office/drawing/2014/main" id="{DADB86F3-E14F-6443-B6D9-F8E2578D276D}"/>
                </a:ext>
              </a:extLst>
            </p:cNvPr>
            <p:cNvSpPr txBox="1"/>
            <p:nvPr/>
          </p:nvSpPr>
          <p:spPr>
            <a:xfrm>
              <a:off x="3035446" y="1559450"/>
              <a:ext cx="1354668" cy="646331"/>
            </a:xfrm>
            <a:prstGeom prst="rect">
              <a:avLst/>
            </a:prstGeom>
            <a:noFill/>
          </p:spPr>
          <p:txBody>
            <a:bodyPr wrap="square" rtlCol="0">
              <a:spAutoFit/>
            </a:bodyPr>
            <a:lstStyle/>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IL-17 signaling</a:t>
              </a:r>
            </a:p>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cascade</a:t>
              </a:r>
              <a:endParaRPr lang="en-GB" sz="1200" b="1" baseline="30000" dirty="0">
                <a:solidFill>
                  <a:srgbClr val="000000"/>
                </a:solidFill>
                <a:ea typeface="MS PGothic" panose="020B0600070205080204" pitchFamily="34" charset="-128"/>
                <a:cs typeface="Arial" charset="0"/>
              </a:endParaRPr>
            </a:p>
          </p:txBody>
        </p:sp>
        <p:sp>
          <p:nvSpPr>
            <p:cNvPr id="152" name="TextBox 151">
              <a:extLst>
                <a:ext uri="{FF2B5EF4-FFF2-40B4-BE49-F238E27FC236}">
                  <a16:creationId xmlns:a16="http://schemas.microsoft.com/office/drawing/2014/main" id="{E3BE7DB8-DA8A-1E46-8B55-5E2F95C48C95}"/>
                </a:ext>
              </a:extLst>
            </p:cNvPr>
            <p:cNvSpPr txBox="1"/>
            <p:nvPr/>
          </p:nvSpPr>
          <p:spPr>
            <a:xfrm>
              <a:off x="2360693" y="2563178"/>
              <a:ext cx="1732846" cy="646331"/>
            </a:xfrm>
            <a:prstGeom prst="rect">
              <a:avLst/>
            </a:prstGeom>
            <a:noFill/>
          </p:spPr>
          <p:txBody>
            <a:bodyPr wrap="square" rtlCol="0">
              <a:spAutoFit/>
            </a:bodyPr>
            <a:lstStyle/>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cAMP/PKA signaling </a:t>
              </a:r>
            </a:p>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cascade</a:t>
              </a:r>
              <a:endParaRPr lang="en-GB" sz="1200" b="1" baseline="30000" dirty="0">
                <a:solidFill>
                  <a:srgbClr val="000000"/>
                </a:solidFill>
                <a:ea typeface="MS PGothic" panose="020B0600070205080204" pitchFamily="34" charset="-128"/>
                <a:cs typeface="Arial" charset="0"/>
              </a:endParaRPr>
            </a:p>
          </p:txBody>
        </p:sp>
        <p:sp>
          <p:nvSpPr>
            <p:cNvPr id="153" name="Rectangle 152">
              <a:extLst>
                <a:ext uri="{FF2B5EF4-FFF2-40B4-BE49-F238E27FC236}">
                  <a16:creationId xmlns:a16="http://schemas.microsoft.com/office/drawing/2014/main" id="{649E1243-917E-5743-A712-D0F2FACB92EF}"/>
                </a:ext>
              </a:extLst>
            </p:cNvPr>
            <p:cNvSpPr/>
            <p:nvPr/>
          </p:nvSpPr>
          <p:spPr>
            <a:xfrm>
              <a:off x="2704024" y="4554814"/>
              <a:ext cx="1464514" cy="646331"/>
            </a:xfrm>
            <a:prstGeom prst="rect">
              <a:avLst/>
            </a:prstGeom>
          </p:spPr>
          <p:txBody>
            <a:bodyPr wrap="square">
              <a:spAutoFit/>
            </a:bodyPr>
            <a:lstStyle/>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MAPK signaling</a:t>
              </a:r>
            </a:p>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 cascade</a:t>
              </a:r>
              <a:endParaRPr lang="en-GB" sz="1200" b="1" baseline="30000" dirty="0">
                <a:solidFill>
                  <a:srgbClr val="000000"/>
                </a:solidFill>
                <a:ea typeface="MS PGothic" panose="020B0600070205080204" pitchFamily="34" charset="-128"/>
                <a:cs typeface="Arial" charset="0"/>
              </a:endParaRPr>
            </a:p>
          </p:txBody>
        </p:sp>
        <p:sp>
          <p:nvSpPr>
            <p:cNvPr id="154" name="TextBox 153">
              <a:extLst>
                <a:ext uri="{FF2B5EF4-FFF2-40B4-BE49-F238E27FC236}">
                  <a16:creationId xmlns:a16="http://schemas.microsoft.com/office/drawing/2014/main" id="{6ED69126-930D-8941-9C46-98BBA334BA15}"/>
                </a:ext>
              </a:extLst>
            </p:cNvPr>
            <p:cNvSpPr txBox="1"/>
            <p:nvPr/>
          </p:nvSpPr>
          <p:spPr>
            <a:xfrm>
              <a:off x="2916198" y="5522517"/>
              <a:ext cx="1653036" cy="461665"/>
            </a:xfrm>
            <a:prstGeom prst="rect">
              <a:avLst/>
            </a:prstGeom>
            <a:noFill/>
          </p:spPr>
          <p:txBody>
            <a:bodyPr wrap="square" rtlCol="0">
              <a:spAutoFit/>
            </a:bodyPr>
            <a:lstStyle/>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NF</a:t>
              </a:r>
              <a:r>
                <a:rPr lang="en-GB" sz="1200" b="1" baseline="-25000" dirty="0">
                  <a:solidFill>
                    <a:srgbClr val="000000"/>
                  </a:solidFill>
                  <a:ea typeface="MS PGothic" panose="020B0600070205080204" pitchFamily="34" charset="-128"/>
                  <a:cs typeface="Arial" charset="0"/>
                </a:rPr>
                <a:t>K</a:t>
              </a:r>
              <a:r>
                <a:rPr lang="en-GB" sz="1200" b="1" dirty="0">
                  <a:solidFill>
                    <a:srgbClr val="000000"/>
                  </a:solidFill>
                  <a:ea typeface="MS PGothic" panose="020B0600070205080204" pitchFamily="34" charset="-128"/>
                  <a:cs typeface="Arial" charset="0"/>
                </a:rPr>
                <a:t>B signaling </a:t>
              </a:r>
            </a:p>
            <a:p>
              <a:pPr algn="ctr" eaLnBrk="0" fontAlgn="base" hangingPunct="0">
                <a:spcBef>
                  <a:spcPct val="0"/>
                </a:spcBef>
                <a:spcAft>
                  <a:spcPct val="0"/>
                </a:spcAft>
                <a:defRPr/>
              </a:pPr>
              <a:r>
                <a:rPr lang="en-GB" sz="1200" b="1" dirty="0">
                  <a:solidFill>
                    <a:srgbClr val="000000"/>
                  </a:solidFill>
                  <a:ea typeface="MS PGothic" panose="020B0600070205080204" pitchFamily="34" charset="-128"/>
                  <a:cs typeface="Arial" charset="0"/>
                </a:rPr>
                <a:t>cascade</a:t>
              </a:r>
              <a:endParaRPr lang="en-GB" sz="1200" b="1" baseline="30000" dirty="0">
                <a:solidFill>
                  <a:srgbClr val="000000"/>
                </a:solidFill>
                <a:ea typeface="MS PGothic" panose="020B0600070205080204" pitchFamily="34" charset="-128"/>
                <a:cs typeface="Arial" charset="0"/>
              </a:endParaRPr>
            </a:p>
          </p:txBody>
        </p:sp>
        <p:grpSp>
          <p:nvGrpSpPr>
            <p:cNvPr id="155" name="Group 154">
              <a:extLst>
                <a:ext uri="{FF2B5EF4-FFF2-40B4-BE49-F238E27FC236}">
                  <a16:creationId xmlns:a16="http://schemas.microsoft.com/office/drawing/2014/main" id="{261DE7AA-2655-B04E-8354-D0C02D362A41}"/>
                </a:ext>
              </a:extLst>
            </p:cNvPr>
            <p:cNvGrpSpPr/>
            <p:nvPr/>
          </p:nvGrpSpPr>
          <p:grpSpPr>
            <a:xfrm>
              <a:off x="1252808" y="1984185"/>
              <a:ext cx="1304830" cy="1265499"/>
              <a:chOff x="1252808" y="1984185"/>
              <a:chExt cx="1304830" cy="1265499"/>
            </a:xfrm>
          </p:grpSpPr>
          <p:sp>
            <p:nvSpPr>
              <p:cNvPr id="156" name="TextBox 155">
                <a:extLst>
                  <a:ext uri="{FF2B5EF4-FFF2-40B4-BE49-F238E27FC236}">
                    <a16:creationId xmlns:a16="http://schemas.microsoft.com/office/drawing/2014/main" id="{99CC6A8E-4934-A649-9582-6D2E37A9AABC}"/>
                  </a:ext>
                </a:extLst>
              </p:cNvPr>
              <p:cNvSpPr txBox="1"/>
              <p:nvPr/>
            </p:nvSpPr>
            <p:spPr>
              <a:xfrm>
                <a:off x="1627573" y="2664626"/>
                <a:ext cx="592922" cy="498598"/>
              </a:xfrm>
              <a:prstGeom prst="rect">
                <a:avLst/>
              </a:prstGeom>
              <a:noFill/>
            </p:spPr>
            <p:txBody>
              <a:bodyPr wrap="squar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IL-1</a:t>
                </a:r>
              </a:p>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TGF-</a:t>
                </a:r>
                <a:r>
                  <a:rPr lang="el-GR" sz="1200" dirty="0">
                    <a:solidFill>
                      <a:srgbClr val="000000"/>
                    </a:solidFill>
                    <a:ea typeface="MS PGothic" panose="020B0600070205080204" pitchFamily="34" charset="-128"/>
                  </a:rPr>
                  <a:t>β</a:t>
                </a:r>
                <a:r>
                  <a:rPr lang="en-US" sz="1200" dirty="0">
                    <a:solidFill>
                      <a:srgbClr val="000000"/>
                    </a:solidFill>
                    <a:ea typeface="MS PGothic" panose="020B0600070205080204" pitchFamily="34" charset="-128"/>
                  </a:rPr>
                  <a:t>1</a:t>
                </a:r>
              </a:p>
            </p:txBody>
          </p:sp>
          <p:cxnSp>
            <p:nvCxnSpPr>
              <p:cNvPr id="157" name="Straight Arrow Connector 156">
                <a:extLst>
                  <a:ext uri="{FF2B5EF4-FFF2-40B4-BE49-F238E27FC236}">
                    <a16:creationId xmlns:a16="http://schemas.microsoft.com/office/drawing/2014/main" id="{89A922A4-A943-C341-B911-FEAE2A02AA63}"/>
                  </a:ext>
                </a:extLst>
              </p:cNvPr>
              <p:cNvCxnSpPr/>
              <p:nvPr/>
            </p:nvCxnSpPr>
            <p:spPr>
              <a:xfrm flipV="1">
                <a:off x="1480627" y="2893588"/>
                <a:ext cx="1077011" cy="3560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7D0989C6-2A3D-2848-B963-570E1164DF33}"/>
                  </a:ext>
                </a:extLst>
              </p:cNvPr>
              <p:cNvSpPr txBox="1"/>
              <p:nvPr/>
            </p:nvSpPr>
            <p:spPr>
              <a:xfrm>
                <a:off x="1287216" y="2430629"/>
                <a:ext cx="465940"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dirty="0">
                    <a:solidFill>
                      <a:srgbClr val="000000"/>
                    </a:solidFill>
                    <a:ea typeface="MS PGothic" panose="020B0600070205080204" pitchFamily="34" charset="-128"/>
                  </a:rPr>
                  <a:t>IL-17</a:t>
                </a:r>
              </a:p>
            </p:txBody>
          </p:sp>
          <p:cxnSp>
            <p:nvCxnSpPr>
              <p:cNvPr id="159" name="Straight Arrow Connector 158">
                <a:extLst>
                  <a:ext uri="{FF2B5EF4-FFF2-40B4-BE49-F238E27FC236}">
                    <a16:creationId xmlns:a16="http://schemas.microsoft.com/office/drawing/2014/main" id="{9BE66000-F3BB-7242-9FFF-5A37B013C6B6}"/>
                  </a:ext>
                </a:extLst>
              </p:cNvPr>
              <p:cNvCxnSpPr/>
              <p:nvPr/>
            </p:nvCxnSpPr>
            <p:spPr>
              <a:xfrm flipV="1">
                <a:off x="1252808" y="1984185"/>
                <a:ext cx="1304830" cy="10348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66" name="Group 165">
            <a:extLst>
              <a:ext uri="{FF2B5EF4-FFF2-40B4-BE49-F238E27FC236}">
                <a16:creationId xmlns:a16="http://schemas.microsoft.com/office/drawing/2014/main" id="{B2AD7027-7593-714B-BEB1-BE032804F5F2}"/>
              </a:ext>
            </a:extLst>
          </p:cNvPr>
          <p:cNvGrpSpPr/>
          <p:nvPr/>
        </p:nvGrpSpPr>
        <p:grpSpPr>
          <a:xfrm>
            <a:off x="4972115" y="1139763"/>
            <a:ext cx="261465" cy="3072249"/>
            <a:chOff x="4729833" y="1363028"/>
            <a:chExt cx="348622" cy="3072249"/>
          </a:xfrm>
        </p:grpSpPr>
        <p:grpSp>
          <p:nvGrpSpPr>
            <p:cNvPr id="167" name="Group 166">
              <a:extLst>
                <a:ext uri="{FF2B5EF4-FFF2-40B4-BE49-F238E27FC236}">
                  <a16:creationId xmlns:a16="http://schemas.microsoft.com/office/drawing/2014/main" id="{A8CB90F9-F7E2-5346-BB20-586084458D60}"/>
                </a:ext>
              </a:extLst>
            </p:cNvPr>
            <p:cNvGrpSpPr/>
            <p:nvPr/>
          </p:nvGrpSpPr>
          <p:grpSpPr>
            <a:xfrm>
              <a:off x="4729833" y="3285647"/>
              <a:ext cx="348622" cy="1149630"/>
              <a:chOff x="4729833" y="3285647"/>
              <a:chExt cx="348622" cy="1149630"/>
            </a:xfrm>
          </p:grpSpPr>
          <p:sp>
            <p:nvSpPr>
              <p:cNvPr id="169" name="Rectangle 168">
                <a:extLst>
                  <a:ext uri="{FF2B5EF4-FFF2-40B4-BE49-F238E27FC236}">
                    <a16:creationId xmlns:a16="http://schemas.microsoft.com/office/drawing/2014/main" id="{650735A5-A8C0-A14B-8733-A7147DF43E43}"/>
                  </a:ext>
                </a:extLst>
              </p:cNvPr>
              <p:cNvSpPr/>
              <p:nvPr/>
            </p:nvSpPr>
            <p:spPr bwMode="auto">
              <a:xfrm>
                <a:off x="4729833" y="3285647"/>
                <a:ext cx="87" cy="307777"/>
              </a:xfrm>
              <a:prstGeom prst="rect">
                <a:avLst/>
              </a:prstGeom>
              <a:solidFill>
                <a:schemeClr val="tx2">
                  <a:alpha val="60000"/>
                </a:schemeClr>
              </a:solidFill>
              <a:ln w="2857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algn="ctr" eaLnBrk="0" fontAlgn="base" hangingPunct="0">
                  <a:spcBef>
                    <a:spcPct val="0"/>
                  </a:spcBef>
                  <a:spcAft>
                    <a:spcPct val="0"/>
                  </a:spcAft>
                </a:pPr>
                <a:endParaRPr lang="en-GB" sz="2000">
                  <a:solidFill>
                    <a:srgbClr val="000000"/>
                  </a:solidFill>
                  <a:ea typeface="MS PGothic" panose="020B0600070205080204" pitchFamily="34" charset="-128"/>
                </a:endParaRPr>
              </a:p>
            </p:txBody>
          </p:sp>
          <p:grpSp>
            <p:nvGrpSpPr>
              <p:cNvPr id="170" name="Group 169">
                <a:extLst>
                  <a:ext uri="{FF2B5EF4-FFF2-40B4-BE49-F238E27FC236}">
                    <a16:creationId xmlns:a16="http://schemas.microsoft.com/office/drawing/2014/main" id="{728B06CD-016E-E04C-9A1C-8ED00D08D2FA}"/>
                  </a:ext>
                </a:extLst>
              </p:cNvPr>
              <p:cNvGrpSpPr/>
              <p:nvPr/>
            </p:nvGrpSpPr>
            <p:grpSpPr>
              <a:xfrm>
                <a:off x="4772032" y="4115351"/>
                <a:ext cx="306423" cy="319926"/>
                <a:chOff x="4772032" y="4115351"/>
                <a:chExt cx="306423" cy="319926"/>
              </a:xfrm>
            </p:grpSpPr>
            <p:sp>
              <p:nvSpPr>
                <p:cNvPr id="171" name="Rectangle 170">
                  <a:extLst>
                    <a:ext uri="{FF2B5EF4-FFF2-40B4-BE49-F238E27FC236}">
                      <a16:creationId xmlns:a16="http://schemas.microsoft.com/office/drawing/2014/main" id="{37136FBD-F597-104F-A5F2-6EA746512737}"/>
                    </a:ext>
                  </a:extLst>
                </p:cNvPr>
                <p:cNvSpPr/>
                <p:nvPr/>
              </p:nvSpPr>
              <p:spPr bwMode="auto">
                <a:xfrm>
                  <a:off x="4772032" y="4115351"/>
                  <a:ext cx="87" cy="307777"/>
                </a:xfrm>
                <a:prstGeom prst="rect">
                  <a:avLst/>
                </a:prstGeom>
                <a:solidFill>
                  <a:schemeClr val="tx2">
                    <a:alpha val="60000"/>
                  </a:schemeClr>
                </a:solidFill>
                <a:ln w="2857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algn="ctr" eaLnBrk="0" fontAlgn="base" hangingPunct="0">
                    <a:spcBef>
                      <a:spcPct val="0"/>
                    </a:spcBef>
                    <a:spcAft>
                      <a:spcPct val="0"/>
                    </a:spcAft>
                  </a:pPr>
                  <a:endParaRPr lang="en-GB" sz="2000">
                    <a:solidFill>
                      <a:srgbClr val="000000"/>
                    </a:solidFill>
                    <a:ea typeface="MS PGothic" panose="020B0600070205080204" pitchFamily="34" charset="-128"/>
                  </a:endParaRPr>
                </a:p>
              </p:txBody>
            </p:sp>
            <p:sp>
              <p:nvSpPr>
                <p:cNvPr id="172" name="Freeform 171">
                  <a:extLst>
                    <a:ext uri="{FF2B5EF4-FFF2-40B4-BE49-F238E27FC236}">
                      <a16:creationId xmlns:a16="http://schemas.microsoft.com/office/drawing/2014/main" id="{8681F960-6F62-F840-9217-22929928BA6E}"/>
                    </a:ext>
                  </a:extLst>
                </p:cNvPr>
                <p:cNvSpPr/>
                <p:nvPr/>
              </p:nvSpPr>
              <p:spPr bwMode="auto">
                <a:xfrm>
                  <a:off x="5078368" y="4127500"/>
                  <a:ext cx="87" cy="307777"/>
                </a:xfrm>
                <a:custGeom>
                  <a:avLst/>
                  <a:gdLst>
                    <a:gd name="connsiteX0" fmla="*/ 1536700 w 1952625"/>
                    <a:gd name="connsiteY0" fmla="*/ 0 h 1804452"/>
                    <a:gd name="connsiteX1" fmla="*/ 1539875 w 1952625"/>
                    <a:gd name="connsiteY1" fmla="*/ 15875 h 1804452"/>
                    <a:gd name="connsiteX2" fmla="*/ 1543050 w 1952625"/>
                    <a:gd name="connsiteY2" fmla="*/ 44450 h 1804452"/>
                    <a:gd name="connsiteX3" fmla="*/ 1549400 w 1952625"/>
                    <a:gd name="connsiteY3" fmla="*/ 53975 h 1804452"/>
                    <a:gd name="connsiteX4" fmla="*/ 1555750 w 1952625"/>
                    <a:gd name="connsiteY4" fmla="*/ 92075 h 1804452"/>
                    <a:gd name="connsiteX5" fmla="*/ 1562100 w 1952625"/>
                    <a:gd name="connsiteY5" fmla="*/ 104775 h 1804452"/>
                    <a:gd name="connsiteX6" fmla="*/ 1565275 w 1952625"/>
                    <a:gd name="connsiteY6" fmla="*/ 120650 h 1804452"/>
                    <a:gd name="connsiteX7" fmla="*/ 1571625 w 1952625"/>
                    <a:gd name="connsiteY7" fmla="*/ 139700 h 1804452"/>
                    <a:gd name="connsiteX8" fmla="*/ 1574800 w 1952625"/>
                    <a:gd name="connsiteY8" fmla="*/ 158750 h 1804452"/>
                    <a:gd name="connsiteX9" fmla="*/ 1577975 w 1952625"/>
                    <a:gd name="connsiteY9" fmla="*/ 171450 h 1804452"/>
                    <a:gd name="connsiteX10" fmla="*/ 1584325 w 1952625"/>
                    <a:gd name="connsiteY10" fmla="*/ 206375 h 1804452"/>
                    <a:gd name="connsiteX11" fmla="*/ 1593850 w 1952625"/>
                    <a:gd name="connsiteY11" fmla="*/ 225425 h 1804452"/>
                    <a:gd name="connsiteX12" fmla="*/ 1603375 w 1952625"/>
                    <a:gd name="connsiteY12" fmla="*/ 260350 h 1804452"/>
                    <a:gd name="connsiteX13" fmla="*/ 1606550 w 1952625"/>
                    <a:gd name="connsiteY13" fmla="*/ 304800 h 1804452"/>
                    <a:gd name="connsiteX14" fmla="*/ 1612900 w 1952625"/>
                    <a:gd name="connsiteY14" fmla="*/ 317500 h 1804452"/>
                    <a:gd name="connsiteX15" fmla="*/ 1616075 w 1952625"/>
                    <a:gd name="connsiteY15" fmla="*/ 327025 h 1804452"/>
                    <a:gd name="connsiteX16" fmla="*/ 1622425 w 1952625"/>
                    <a:gd name="connsiteY16" fmla="*/ 336550 h 1804452"/>
                    <a:gd name="connsiteX17" fmla="*/ 1625600 w 1952625"/>
                    <a:gd name="connsiteY17" fmla="*/ 346075 h 1804452"/>
                    <a:gd name="connsiteX18" fmla="*/ 1635125 w 1952625"/>
                    <a:gd name="connsiteY18" fmla="*/ 355600 h 1804452"/>
                    <a:gd name="connsiteX19" fmla="*/ 1641475 w 1952625"/>
                    <a:gd name="connsiteY19" fmla="*/ 374650 h 1804452"/>
                    <a:gd name="connsiteX20" fmla="*/ 1644650 w 1952625"/>
                    <a:gd name="connsiteY20" fmla="*/ 384175 h 1804452"/>
                    <a:gd name="connsiteX21" fmla="*/ 1647825 w 1952625"/>
                    <a:gd name="connsiteY21" fmla="*/ 412750 h 1804452"/>
                    <a:gd name="connsiteX22" fmla="*/ 1651000 w 1952625"/>
                    <a:gd name="connsiteY22" fmla="*/ 422275 h 1804452"/>
                    <a:gd name="connsiteX23" fmla="*/ 1654175 w 1952625"/>
                    <a:gd name="connsiteY23" fmla="*/ 438150 h 1804452"/>
                    <a:gd name="connsiteX24" fmla="*/ 1660525 w 1952625"/>
                    <a:gd name="connsiteY24" fmla="*/ 457200 h 1804452"/>
                    <a:gd name="connsiteX25" fmla="*/ 1666875 w 1952625"/>
                    <a:gd name="connsiteY25" fmla="*/ 488950 h 1804452"/>
                    <a:gd name="connsiteX26" fmla="*/ 1679575 w 1952625"/>
                    <a:gd name="connsiteY26" fmla="*/ 508000 h 1804452"/>
                    <a:gd name="connsiteX27" fmla="*/ 1682750 w 1952625"/>
                    <a:gd name="connsiteY27" fmla="*/ 517525 h 1804452"/>
                    <a:gd name="connsiteX28" fmla="*/ 1695450 w 1952625"/>
                    <a:gd name="connsiteY28" fmla="*/ 536575 h 1804452"/>
                    <a:gd name="connsiteX29" fmla="*/ 1701800 w 1952625"/>
                    <a:gd name="connsiteY29" fmla="*/ 561975 h 1804452"/>
                    <a:gd name="connsiteX30" fmla="*/ 1708150 w 1952625"/>
                    <a:gd name="connsiteY30" fmla="*/ 571500 h 1804452"/>
                    <a:gd name="connsiteX31" fmla="*/ 1714500 w 1952625"/>
                    <a:gd name="connsiteY31" fmla="*/ 584200 h 1804452"/>
                    <a:gd name="connsiteX32" fmla="*/ 1724025 w 1952625"/>
                    <a:gd name="connsiteY32" fmla="*/ 593725 h 1804452"/>
                    <a:gd name="connsiteX33" fmla="*/ 1727200 w 1952625"/>
                    <a:gd name="connsiteY33" fmla="*/ 603250 h 1804452"/>
                    <a:gd name="connsiteX34" fmla="*/ 1733550 w 1952625"/>
                    <a:gd name="connsiteY34" fmla="*/ 619125 h 1804452"/>
                    <a:gd name="connsiteX35" fmla="*/ 1739900 w 1952625"/>
                    <a:gd name="connsiteY35" fmla="*/ 654050 h 1804452"/>
                    <a:gd name="connsiteX36" fmla="*/ 1749425 w 1952625"/>
                    <a:gd name="connsiteY36" fmla="*/ 663575 h 1804452"/>
                    <a:gd name="connsiteX37" fmla="*/ 1765300 w 1952625"/>
                    <a:gd name="connsiteY37" fmla="*/ 685800 h 1804452"/>
                    <a:gd name="connsiteX38" fmla="*/ 1768475 w 1952625"/>
                    <a:gd name="connsiteY38" fmla="*/ 695325 h 1804452"/>
                    <a:gd name="connsiteX39" fmla="*/ 1774825 w 1952625"/>
                    <a:gd name="connsiteY39" fmla="*/ 717550 h 1804452"/>
                    <a:gd name="connsiteX40" fmla="*/ 1781175 w 1952625"/>
                    <a:gd name="connsiteY40" fmla="*/ 733425 h 1804452"/>
                    <a:gd name="connsiteX41" fmla="*/ 1793875 w 1952625"/>
                    <a:gd name="connsiteY41" fmla="*/ 752475 h 1804452"/>
                    <a:gd name="connsiteX42" fmla="*/ 1806575 w 1952625"/>
                    <a:gd name="connsiteY42" fmla="*/ 781050 h 1804452"/>
                    <a:gd name="connsiteX43" fmla="*/ 1809750 w 1952625"/>
                    <a:gd name="connsiteY43" fmla="*/ 790575 h 1804452"/>
                    <a:gd name="connsiteX44" fmla="*/ 1816100 w 1952625"/>
                    <a:gd name="connsiteY44" fmla="*/ 803275 h 1804452"/>
                    <a:gd name="connsiteX45" fmla="*/ 1828800 w 1952625"/>
                    <a:gd name="connsiteY45" fmla="*/ 825500 h 1804452"/>
                    <a:gd name="connsiteX46" fmla="*/ 1831975 w 1952625"/>
                    <a:gd name="connsiteY46" fmla="*/ 835025 h 1804452"/>
                    <a:gd name="connsiteX47" fmla="*/ 1838325 w 1952625"/>
                    <a:gd name="connsiteY47" fmla="*/ 844550 h 1804452"/>
                    <a:gd name="connsiteX48" fmla="*/ 1844675 w 1952625"/>
                    <a:gd name="connsiteY48" fmla="*/ 863600 h 1804452"/>
                    <a:gd name="connsiteX49" fmla="*/ 1851025 w 1952625"/>
                    <a:gd name="connsiteY49" fmla="*/ 885825 h 1804452"/>
                    <a:gd name="connsiteX50" fmla="*/ 1857375 w 1952625"/>
                    <a:gd name="connsiteY50" fmla="*/ 895350 h 1804452"/>
                    <a:gd name="connsiteX51" fmla="*/ 1870075 w 1952625"/>
                    <a:gd name="connsiteY51" fmla="*/ 927100 h 1804452"/>
                    <a:gd name="connsiteX52" fmla="*/ 1876425 w 1952625"/>
                    <a:gd name="connsiteY52" fmla="*/ 936625 h 1804452"/>
                    <a:gd name="connsiteX53" fmla="*/ 1885950 w 1952625"/>
                    <a:gd name="connsiteY53" fmla="*/ 955675 h 1804452"/>
                    <a:gd name="connsiteX54" fmla="*/ 1895475 w 1952625"/>
                    <a:gd name="connsiteY54" fmla="*/ 962025 h 1804452"/>
                    <a:gd name="connsiteX55" fmla="*/ 1901825 w 1952625"/>
                    <a:gd name="connsiteY55" fmla="*/ 974725 h 1804452"/>
                    <a:gd name="connsiteX56" fmla="*/ 1920875 w 1952625"/>
                    <a:gd name="connsiteY56" fmla="*/ 993775 h 1804452"/>
                    <a:gd name="connsiteX57" fmla="*/ 1936750 w 1952625"/>
                    <a:gd name="connsiteY57" fmla="*/ 1016000 h 1804452"/>
                    <a:gd name="connsiteX58" fmla="*/ 1949450 w 1952625"/>
                    <a:gd name="connsiteY58" fmla="*/ 1044575 h 1804452"/>
                    <a:gd name="connsiteX59" fmla="*/ 1952625 w 1952625"/>
                    <a:gd name="connsiteY59" fmla="*/ 1054100 h 1804452"/>
                    <a:gd name="connsiteX60" fmla="*/ 1943100 w 1952625"/>
                    <a:gd name="connsiteY60" fmla="*/ 1089025 h 1804452"/>
                    <a:gd name="connsiteX61" fmla="*/ 1933575 w 1952625"/>
                    <a:gd name="connsiteY61" fmla="*/ 1095375 h 1804452"/>
                    <a:gd name="connsiteX62" fmla="*/ 1927225 w 1952625"/>
                    <a:gd name="connsiteY62" fmla="*/ 1104900 h 1804452"/>
                    <a:gd name="connsiteX63" fmla="*/ 1914525 w 1952625"/>
                    <a:gd name="connsiteY63" fmla="*/ 1111250 h 1804452"/>
                    <a:gd name="connsiteX64" fmla="*/ 1898650 w 1952625"/>
                    <a:gd name="connsiteY64" fmla="*/ 1120775 h 1804452"/>
                    <a:gd name="connsiteX65" fmla="*/ 1873250 w 1952625"/>
                    <a:gd name="connsiteY65" fmla="*/ 1139825 h 1804452"/>
                    <a:gd name="connsiteX66" fmla="*/ 1860550 w 1952625"/>
                    <a:gd name="connsiteY66" fmla="*/ 1152525 h 1804452"/>
                    <a:gd name="connsiteX67" fmla="*/ 1851025 w 1952625"/>
                    <a:gd name="connsiteY67" fmla="*/ 1155700 h 1804452"/>
                    <a:gd name="connsiteX68" fmla="*/ 1828800 w 1952625"/>
                    <a:gd name="connsiteY68" fmla="*/ 1174750 h 1804452"/>
                    <a:gd name="connsiteX69" fmla="*/ 1819275 w 1952625"/>
                    <a:gd name="connsiteY69" fmla="*/ 1187450 h 1804452"/>
                    <a:gd name="connsiteX70" fmla="*/ 1736725 w 1952625"/>
                    <a:gd name="connsiteY70" fmla="*/ 1247775 h 1804452"/>
                    <a:gd name="connsiteX71" fmla="*/ 1714500 w 1952625"/>
                    <a:gd name="connsiteY71" fmla="*/ 1266825 h 1804452"/>
                    <a:gd name="connsiteX72" fmla="*/ 1676400 w 1952625"/>
                    <a:gd name="connsiteY72" fmla="*/ 1285875 h 1804452"/>
                    <a:gd name="connsiteX73" fmla="*/ 1651000 w 1952625"/>
                    <a:gd name="connsiteY73" fmla="*/ 1304925 h 1804452"/>
                    <a:gd name="connsiteX74" fmla="*/ 1641475 w 1952625"/>
                    <a:gd name="connsiteY74" fmla="*/ 1311275 h 1804452"/>
                    <a:gd name="connsiteX75" fmla="*/ 1625600 w 1952625"/>
                    <a:gd name="connsiteY75" fmla="*/ 1323975 h 1804452"/>
                    <a:gd name="connsiteX76" fmla="*/ 1616075 w 1952625"/>
                    <a:gd name="connsiteY76" fmla="*/ 1333500 h 1804452"/>
                    <a:gd name="connsiteX77" fmla="*/ 1577975 w 1952625"/>
                    <a:gd name="connsiteY77" fmla="*/ 1352550 h 1804452"/>
                    <a:gd name="connsiteX78" fmla="*/ 1546225 w 1952625"/>
                    <a:gd name="connsiteY78" fmla="*/ 1358900 h 1804452"/>
                    <a:gd name="connsiteX79" fmla="*/ 1533525 w 1952625"/>
                    <a:gd name="connsiteY79" fmla="*/ 1365250 h 1804452"/>
                    <a:gd name="connsiteX80" fmla="*/ 1485900 w 1952625"/>
                    <a:gd name="connsiteY80" fmla="*/ 1377950 h 1804452"/>
                    <a:gd name="connsiteX81" fmla="*/ 1460500 w 1952625"/>
                    <a:gd name="connsiteY81" fmla="*/ 1384300 h 1804452"/>
                    <a:gd name="connsiteX82" fmla="*/ 1450975 w 1952625"/>
                    <a:gd name="connsiteY82" fmla="*/ 1387475 h 1804452"/>
                    <a:gd name="connsiteX83" fmla="*/ 1425575 w 1952625"/>
                    <a:gd name="connsiteY83" fmla="*/ 1393825 h 1804452"/>
                    <a:gd name="connsiteX84" fmla="*/ 1381125 w 1952625"/>
                    <a:gd name="connsiteY84" fmla="*/ 1425575 h 1804452"/>
                    <a:gd name="connsiteX85" fmla="*/ 1362075 w 1952625"/>
                    <a:gd name="connsiteY85" fmla="*/ 1431925 h 1804452"/>
                    <a:gd name="connsiteX86" fmla="*/ 1346200 w 1952625"/>
                    <a:gd name="connsiteY86" fmla="*/ 1441450 h 1804452"/>
                    <a:gd name="connsiteX87" fmla="*/ 1320800 w 1952625"/>
                    <a:gd name="connsiteY87" fmla="*/ 1444625 h 1804452"/>
                    <a:gd name="connsiteX88" fmla="*/ 1304925 w 1952625"/>
                    <a:gd name="connsiteY88" fmla="*/ 1441450 h 1804452"/>
                    <a:gd name="connsiteX89" fmla="*/ 1317625 w 1952625"/>
                    <a:gd name="connsiteY89" fmla="*/ 1416050 h 1804452"/>
                    <a:gd name="connsiteX90" fmla="*/ 1308100 w 1952625"/>
                    <a:gd name="connsiteY90" fmla="*/ 1428750 h 1804452"/>
                    <a:gd name="connsiteX91" fmla="*/ 1298575 w 1952625"/>
                    <a:gd name="connsiteY91" fmla="*/ 1431925 h 1804452"/>
                    <a:gd name="connsiteX92" fmla="*/ 1279525 w 1952625"/>
                    <a:gd name="connsiteY92" fmla="*/ 1444625 h 1804452"/>
                    <a:gd name="connsiteX93" fmla="*/ 1270000 w 1952625"/>
                    <a:gd name="connsiteY93" fmla="*/ 1457325 h 1804452"/>
                    <a:gd name="connsiteX94" fmla="*/ 1225550 w 1952625"/>
                    <a:gd name="connsiteY94" fmla="*/ 1501775 h 1804452"/>
                    <a:gd name="connsiteX95" fmla="*/ 1184275 w 1952625"/>
                    <a:gd name="connsiteY95" fmla="*/ 1527175 h 1804452"/>
                    <a:gd name="connsiteX96" fmla="*/ 1133475 w 1952625"/>
                    <a:gd name="connsiteY96" fmla="*/ 1571625 h 1804452"/>
                    <a:gd name="connsiteX97" fmla="*/ 1120775 w 1952625"/>
                    <a:gd name="connsiteY97" fmla="*/ 1581150 h 1804452"/>
                    <a:gd name="connsiteX98" fmla="*/ 1111250 w 1952625"/>
                    <a:gd name="connsiteY98" fmla="*/ 1590675 h 1804452"/>
                    <a:gd name="connsiteX99" fmla="*/ 1082675 w 1952625"/>
                    <a:gd name="connsiteY99" fmla="*/ 1609725 h 1804452"/>
                    <a:gd name="connsiteX100" fmla="*/ 1047750 w 1952625"/>
                    <a:gd name="connsiteY100" fmla="*/ 1616075 h 1804452"/>
                    <a:gd name="connsiteX101" fmla="*/ 1035050 w 1952625"/>
                    <a:gd name="connsiteY101" fmla="*/ 1619250 h 1804452"/>
                    <a:gd name="connsiteX102" fmla="*/ 1006475 w 1952625"/>
                    <a:gd name="connsiteY102" fmla="*/ 1625600 h 1804452"/>
                    <a:gd name="connsiteX103" fmla="*/ 936625 w 1952625"/>
                    <a:gd name="connsiteY103" fmla="*/ 1673225 h 1804452"/>
                    <a:gd name="connsiteX104" fmla="*/ 917575 w 1952625"/>
                    <a:gd name="connsiteY104" fmla="*/ 1679575 h 1804452"/>
                    <a:gd name="connsiteX105" fmla="*/ 889000 w 1952625"/>
                    <a:gd name="connsiteY105" fmla="*/ 1701800 h 1804452"/>
                    <a:gd name="connsiteX106" fmla="*/ 876300 w 1952625"/>
                    <a:gd name="connsiteY106" fmla="*/ 1711325 h 1804452"/>
                    <a:gd name="connsiteX107" fmla="*/ 866775 w 1952625"/>
                    <a:gd name="connsiteY107" fmla="*/ 1720850 h 1804452"/>
                    <a:gd name="connsiteX108" fmla="*/ 844550 w 1952625"/>
                    <a:gd name="connsiteY108" fmla="*/ 1736725 h 1804452"/>
                    <a:gd name="connsiteX109" fmla="*/ 831850 w 1952625"/>
                    <a:gd name="connsiteY109" fmla="*/ 1743075 h 1804452"/>
                    <a:gd name="connsiteX110" fmla="*/ 803275 w 1952625"/>
                    <a:gd name="connsiteY110" fmla="*/ 1749425 h 1804452"/>
                    <a:gd name="connsiteX111" fmla="*/ 790575 w 1952625"/>
                    <a:gd name="connsiteY111" fmla="*/ 1755775 h 1804452"/>
                    <a:gd name="connsiteX112" fmla="*/ 730250 w 1952625"/>
                    <a:gd name="connsiteY112" fmla="*/ 1768475 h 1804452"/>
                    <a:gd name="connsiteX113" fmla="*/ 717550 w 1952625"/>
                    <a:gd name="connsiteY113" fmla="*/ 1774825 h 1804452"/>
                    <a:gd name="connsiteX114" fmla="*/ 701675 w 1952625"/>
                    <a:gd name="connsiteY114" fmla="*/ 1778000 h 1804452"/>
                    <a:gd name="connsiteX115" fmla="*/ 660400 w 1952625"/>
                    <a:gd name="connsiteY115" fmla="*/ 1784350 h 1804452"/>
                    <a:gd name="connsiteX116" fmla="*/ 628650 w 1952625"/>
                    <a:gd name="connsiteY116" fmla="*/ 1787525 h 1804452"/>
                    <a:gd name="connsiteX117" fmla="*/ 596900 w 1952625"/>
                    <a:gd name="connsiteY117" fmla="*/ 1793875 h 1804452"/>
                    <a:gd name="connsiteX118" fmla="*/ 466725 w 1952625"/>
                    <a:gd name="connsiteY118" fmla="*/ 1790700 h 1804452"/>
                    <a:gd name="connsiteX119" fmla="*/ 384175 w 1952625"/>
                    <a:gd name="connsiteY119" fmla="*/ 1793875 h 1804452"/>
                    <a:gd name="connsiteX120" fmla="*/ 349250 w 1952625"/>
                    <a:gd name="connsiteY120" fmla="*/ 1803400 h 1804452"/>
                    <a:gd name="connsiteX121" fmla="*/ 260350 w 1952625"/>
                    <a:gd name="connsiteY121" fmla="*/ 1800225 h 1804452"/>
                    <a:gd name="connsiteX122" fmla="*/ 257175 w 1952625"/>
                    <a:gd name="connsiteY122" fmla="*/ 1778000 h 1804452"/>
                    <a:gd name="connsiteX123" fmla="*/ 263525 w 1952625"/>
                    <a:gd name="connsiteY123" fmla="*/ 1755775 h 1804452"/>
                    <a:gd name="connsiteX124" fmla="*/ 276225 w 1952625"/>
                    <a:gd name="connsiteY124" fmla="*/ 1717675 h 1804452"/>
                    <a:gd name="connsiteX125" fmla="*/ 285750 w 1952625"/>
                    <a:gd name="connsiteY125" fmla="*/ 1663700 h 1804452"/>
                    <a:gd name="connsiteX126" fmla="*/ 288925 w 1952625"/>
                    <a:gd name="connsiteY126" fmla="*/ 1638300 h 1804452"/>
                    <a:gd name="connsiteX127" fmla="*/ 292100 w 1952625"/>
                    <a:gd name="connsiteY127" fmla="*/ 1616075 h 1804452"/>
                    <a:gd name="connsiteX128" fmla="*/ 295275 w 1952625"/>
                    <a:gd name="connsiteY128" fmla="*/ 1603375 h 1804452"/>
                    <a:gd name="connsiteX129" fmla="*/ 292100 w 1952625"/>
                    <a:gd name="connsiteY129" fmla="*/ 1470025 h 1804452"/>
                    <a:gd name="connsiteX130" fmla="*/ 285750 w 1952625"/>
                    <a:gd name="connsiteY130" fmla="*/ 1454150 h 1804452"/>
                    <a:gd name="connsiteX131" fmla="*/ 257175 w 1952625"/>
                    <a:gd name="connsiteY131" fmla="*/ 1412875 h 1804452"/>
                    <a:gd name="connsiteX132" fmla="*/ 247650 w 1952625"/>
                    <a:gd name="connsiteY132" fmla="*/ 1397000 h 1804452"/>
                    <a:gd name="connsiteX133" fmla="*/ 215900 w 1952625"/>
                    <a:gd name="connsiteY133" fmla="*/ 1355725 h 1804452"/>
                    <a:gd name="connsiteX134" fmla="*/ 200025 w 1952625"/>
                    <a:gd name="connsiteY134" fmla="*/ 1317625 h 1804452"/>
                    <a:gd name="connsiteX135" fmla="*/ 193675 w 1952625"/>
                    <a:gd name="connsiteY135" fmla="*/ 1304925 h 1804452"/>
                    <a:gd name="connsiteX136" fmla="*/ 174625 w 1952625"/>
                    <a:gd name="connsiteY136" fmla="*/ 1273175 h 1804452"/>
                    <a:gd name="connsiteX137" fmla="*/ 161925 w 1952625"/>
                    <a:gd name="connsiteY137" fmla="*/ 1254125 h 1804452"/>
                    <a:gd name="connsiteX138" fmla="*/ 146050 w 1952625"/>
                    <a:gd name="connsiteY138" fmla="*/ 1225550 h 1804452"/>
                    <a:gd name="connsiteX139" fmla="*/ 136525 w 1952625"/>
                    <a:gd name="connsiteY139" fmla="*/ 1212850 h 1804452"/>
                    <a:gd name="connsiteX140" fmla="*/ 114300 w 1952625"/>
                    <a:gd name="connsiteY140" fmla="*/ 1174750 h 1804452"/>
                    <a:gd name="connsiteX141" fmla="*/ 104775 w 1952625"/>
                    <a:gd name="connsiteY141" fmla="*/ 1162050 h 1804452"/>
                    <a:gd name="connsiteX142" fmla="*/ 66675 w 1952625"/>
                    <a:gd name="connsiteY142" fmla="*/ 1073150 h 1804452"/>
                    <a:gd name="connsiteX143" fmla="*/ 63500 w 1952625"/>
                    <a:gd name="connsiteY143" fmla="*/ 1060450 h 1804452"/>
                    <a:gd name="connsiteX144" fmla="*/ 60325 w 1952625"/>
                    <a:gd name="connsiteY144" fmla="*/ 1028700 h 1804452"/>
                    <a:gd name="connsiteX145" fmla="*/ 57150 w 1952625"/>
                    <a:gd name="connsiteY145" fmla="*/ 1009650 h 1804452"/>
                    <a:gd name="connsiteX146" fmla="*/ 53975 w 1952625"/>
                    <a:gd name="connsiteY146" fmla="*/ 971550 h 1804452"/>
                    <a:gd name="connsiteX147" fmla="*/ 50800 w 1952625"/>
                    <a:gd name="connsiteY147" fmla="*/ 962025 h 1804452"/>
                    <a:gd name="connsiteX148" fmla="*/ 44450 w 1952625"/>
                    <a:gd name="connsiteY148" fmla="*/ 936625 h 1804452"/>
                    <a:gd name="connsiteX149" fmla="*/ 38100 w 1952625"/>
                    <a:gd name="connsiteY149" fmla="*/ 927100 h 1804452"/>
                    <a:gd name="connsiteX150" fmla="*/ 31750 w 1952625"/>
                    <a:gd name="connsiteY150" fmla="*/ 904875 h 1804452"/>
                    <a:gd name="connsiteX151" fmla="*/ 25400 w 1952625"/>
                    <a:gd name="connsiteY151" fmla="*/ 892175 h 1804452"/>
                    <a:gd name="connsiteX152" fmla="*/ 19050 w 1952625"/>
                    <a:gd name="connsiteY152" fmla="*/ 866775 h 1804452"/>
                    <a:gd name="connsiteX153" fmla="*/ 15875 w 1952625"/>
                    <a:gd name="connsiteY153" fmla="*/ 838200 h 1804452"/>
                    <a:gd name="connsiteX154" fmla="*/ 9525 w 1952625"/>
                    <a:gd name="connsiteY154" fmla="*/ 806450 h 1804452"/>
                    <a:gd name="connsiteX155" fmla="*/ 3175 w 1952625"/>
                    <a:gd name="connsiteY155" fmla="*/ 736600 h 1804452"/>
                    <a:gd name="connsiteX156" fmla="*/ 0 w 1952625"/>
                    <a:gd name="connsiteY156" fmla="*/ 698500 h 1804452"/>
                    <a:gd name="connsiteX157" fmla="*/ 3175 w 1952625"/>
                    <a:gd name="connsiteY157" fmla="*/ 609600 h 1804452"/>
                    <a:gd name="connsiteX158" fmla="*/ 9525 w 1952625"/>
                    <a:gd name="connsiteY158" fmla="*/ 587375 h 1804452"/>
                    <a:gd name="connsiteX159" fmla="*/ 15875 w 1952625"/>
                    <a:gd name="connsiteY159" fmla="*/ 558800 h 1804452"/>
                    <a:gd name="connsiteX160" fmla="*/ 34925 w 1952625"/>
                    <a:gd name="connsiteY160" fmla="*/ 504825 h 1804452"/>
                    <a:gd name="connsiteX161" fmla="*/ 41275 w 1952625"/>
                    <a:gd name="connsiteY161" fmla="*/ 469900 h 1804452"/>
                    <a:gd name="connsiteX162" fmla="*/ 50800 w 1952625"/>
                    <a:gd name="connsiteY162" fmla="*/ 371475 h 1804452"/>
                    <a:gd name="connsiteX163" fmla="*/ 57150 w 1952625"/>
                    <a:gd name="connsiteY163" fmla="*/ 333375 h 1804452"/>
                    <a:gd name="connsiteX164" fmla="*/ 60325 w 1952625"/>
                    <a:gd name="connsiteY164" fmla="*/ 273050 h 1804452"/>
                    <a:gd name="connsiteX165" fmla="*/ 69850 w 1952625"/>
                    <a:gd name="connsiteY165" fmla="*/ 222250 h 1804452"/>
                    <a:gd name="connsiteX166" fmla="*/ 73025 w 1952625"/>
                    <a:gd name="connsiteY166" fmla="*/ 203200 h 1804452"/>
                    <a:gd name="connsiteX167" fmla="*/ 76200 w 1952625"/>
                    <a:gd name="connsiteY167" fmla="*/ 161925 h 1804452"/>
                    <a:gd name="connsiteX168" fmla="*/ 79375 w 1952625"/>
                    <a:gd name="connsiteY168" fmla="*/ 146050 h 1804452"/>
                    <a:gd name="connsiteX169" fmla="*/ 82550 w 1952625"/>
                    <a:gd name="connsiteY169" fmla="*/ 101600 h 1804452"/>
                    <a:gd name="connsiteX170" fmla="*/ 85725 w 1952625"/>
                    <a:gd name="connsiteY170" fmla="*/ 82550 h 1804452"/>
                    <a:gd name="connsiteX171" fmla="*/ 88900 w 1952625"/>
                    <a:gd name="connsiteY171" fmla="*/ 60325 h 1804452"/>
                    <a:gd name="connsiteX172" fmla="*/ 95250 w 1952625"/>
                    <a:gd name="connsiteY172" fmla="*/ 38100 h 1804452"/>
                    <a:gd name="connsiteX173" fmla="*/ 98425 w 1952625"/>
                    <a:gd name="connsiteY173" fmla="*/ 19050 h 1804452"/>
                    <a:gd name="connsiteX174" fmla="*/ 107950 w 1952625"/>
                    <a:gd name="connsiteY174" fmla="*/ 12700 h 1804452"/>
                    <a:gd name="connsiteX175" fmla="*/ 311150 w 1952625"/>
                    <a:gd name="connsiteY175" fmla="*/ 19050 h 1804452"/>
                    <a:gd name="connsiteX176" fmla="*/ 327025 w 1952625"/>
                    <a:gd name="connsiteY176" fmla="*/ 22225 h 1804452"/>
                    <a:gd name="connsiteX177" fmla="*/ 527050 w 1952625"/>
                    <a:gd name="connsiteY177" fmla="*/ 25400 h 1804452"/>
                    <a:gd name="connsiteX178" fmla="*/ 590550 w 1952625"/>
                    <a:gd name="connsiteY178" fmla="*/ 22225 h 1804452"/>
                    <a:gd name="connsiteX179" fmla="*/ 612775 w 1952625"/>
                    <a:gd name="connsiteY179" fmla="*/ 19050 h 1804452"/>
                    <a:gd name="connsiteX180" fmla="*/ 644525 w 1952625"/>
                    <a:gd name="connsiteY180" fmla="*/ 12700 h 1804452"/>
                    <a:gd name="connsiteX181" fmla="*/ 1536700 w 1952625"/>
                    <a:gd name="connsiteY181" fmla="*/ 0 h 18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52625" h="1804452">
                      <a:moveTo>
                        <a:pt x="1536700" y="0"/>
                      </a:moveTo>
                      <a:cubicBezTo>
                        <a:pt x="1537758" y="5292"/>
                        <a:pt x="1539112" y="10533"/>
                        <a:pt x="1539875" y="15875"/>
                      </a:cubicBezTo>
                      <a:cubicBezTo>
                        <a:pt x="1541230" y="25362"/>
                        <a:pt x="1540726" y="35153"/>
                        <a:pt x="1543050" y="44450"/>
                      </a:cubicBezTo>
                      <a:cubicBezTo>
                        <a:pt x="1543975" y="48152"/>
                        <a:pt x="1547283" y="50800"/>
                        <a:pt x="1549400" y="53975"/>
                      </a:cubicBezTo>
                      <a:cubicBezTo>
                        <a:pt x="1550119" y="59009"/>
                        <a:pt x="1553429" y="85111"/>
                        <a:pt x="1555750" y="92075"/>
                      </a:cubicBezTo>
                      <a:cubicBezTo>
                        <a:pt x="1557247" y="96565"/>
                        <a:pt x="1559983" y="100542"/>
                        <a:pt x="1562100" y="104775"/>
                      </a:cubicBezTo>
                      <a:cubicBezTo>
                        <a:pt x="1563158" y="110067"/>
                        <a:pt x="1563855" y="115444"/>
                        <a:pt x="1565275" y="120650"/>
                      </a:cubicBezTo>
                      <a:cubicBezTo>
                        <a:pt x="1567036" y="127108"/>
                        <a:pt x="1570525" y="133098"/>
                        <a:pt x="1571625" y="139700"/>
                      </a:cubicBezTo>
                      <a:cubicBezTo>
                        <a:pt x="1572683" y="146050"/>
                        <a:pt x="1573537" y="152437"/>
                        <a:pt x="1574800" y="158750"/>
                      </a:cubicBezTo>
                      <a:cubicBezTo>
                        <a:pt x="1575656" y="163029"/>
                        <a:pt x="1577194" y="167157"/>
                        <a:pt x="1577975" y="171450"/>
                      </a:cubicBezTo>
                      <a:cubicBezTo>
                        <a:pt x="1582472" y="196182"/>
                        <a:pt x="1578924" y="187472"/>
                        <a:pt x="1584325" y="206375"/>
                      </a:cubicBezTo>
                      <a:cubicBezTo>
                        <a:pt x="1591273" y="230691"/>
                        <a:pt x="1582718" y="200378"/>
                        <a:pt x="1593850" y="225425"/>
                      </a:cubicBezTo>
                      <a:cubicBezTo>
                        <a:pt x="1599709" y="238608"/>
                        <a:pt x="1600659" y="246769"/>
                        <a:pt x="1603375" y="260350"/>
                      </a:cubicBezTo>
                      <a:cubicBezTo>
                        <a:pt x="1604433" y="275167"/>
                        <a:pt x="1604108" y="290148"/>
                        <a:pt x="1606550" y="304800"/>
                      </a:cubicBezTo>
                      <a:cubicBezTo>
                        <a:pt x="1607328" y="309469"/>
                        <a:pt x="1611036" y="313150"/>
                        <a:pt x="1612900" y="317500"/>
                      </a:cubicBezTo>
                      <a:cubicBezTo>
                        <a:pt x="1614218" y="320576"/>
                        <a:pt x="1614578" y="324032"/>
                        <a:pt x="1616075" y="327025"/>
                      </a:cubicBezTo>
                      <a:cubicBezTo>
                        <a:pt x="1617782" y="330438"/>
                        <a:pt x="1620718" y="333137"/>
                        <a:pt x="1622425" y="336550"/>
                      </a:cubicBezTo>
                      <a:cubicBezTo>
                        <a:pt x="1623922" y="339543"/>
                        <a:pt x="1623744" y="343290"/>
                        <a:pt x="1625600" y="346075"/>
                      </a:cubicBezTo>
                      <a:cubicBezTo>
                        <a:pt x="1628091" y="349811"/>
                        <a:pt x="1631950" y="352425"/>
                        <a:pt x="1635125" y="355600"/>
                      </a:cubicBezTo>
                      <a:lnTo>
                        <a:pt x="1641475" y="374650"/>
                      </a:lnTo>
                      <a:lnTo>
                        <a:pt x="1644650" y="384175"/>
                      </a:lnTo>
                      <a:cubicBezTo>
                        <a:pt x="1645708" y="393700"/>
                        <a:pt x="1646249" y="403297"/>
                        <a:pt x="1647825" y="412750"/>
                      </a:cubicBezTo>
                      <a:cubicBezTo>
                        <a:pt x="1648375" y="416051"/>
                        <a:pt x="1650188" y="419028"/>
                        <a:pt x="1651000" y="422275"/>
                      </a:cubicBezTo>
                      <a:cubicBezTo>
                        <a:pt x="1652309" y="427510"/>
                        <a:pt x="1652755" y="432944"/>
                        <a:pt x="1654175" y="438150"/>
                      </a:cubicBezTo>
                      <a:cubicBezTo>
                        <a:pt x="1655936" y="444608"/>
                        <a:pt x="1660525" y="457200"/>
                        <a:pt x="1660525" y="457200"/>
                      </a:cubicBezTo>
                      <a:cubicBezTo>
                        <a:pt x="1661314" y="462722"/>
                        <a:pt x="1662612" y="481277"/>
                        <a:pt x="1666875" y="488950"/>
                      </a:cubicBezTo>
                      <a:cubicBezTo>
                        <a:pt x="1670581" y="495621"/>
                        <a:pt x="1677162" y="500760"/>
                        <a:pt x="1679575" y="508000"/>
                      </a:cubicBezTo>
                      <a:cubicBezTo>
                        <a:pt x="1680633" y="511175"/>
                        <a:pt x="1681125" y="514599"/>
                        <a:pt x="1682750" y="517525"/>
                      </a:cubicBezTo>
                      <a:cubicBezTo>
                        <a:pt x="1686456" y="524196"/>
                        <a:pt x="1695450" y="536575"/>
                        <a:pt x="1695450" y="536575"/>
                      </a:cubicBezTo>
                      <a:cubicBezTo>
                        <a:pt x="1697567" y="545042"/>
                        <a:pt x="1696959" y="554713"/>
                        <a:pt x="1701800" y="561975"/>
                      </a:cubicBezTo>
                      <a:cubicBezTo>
                        <a:pt x="1703917" y="565150"/>
                        <a:pt x="1706257" y="568187"/>
                        <a:pt x="1708150" y="571500"/>
                      </a:cubicBezTo>
                      <a:cubicBezTo>
                        <a:pt x="1710498" y="575609"/>
                        <a:pt x="1711749" y="580349"/>
                        <a:pt x="1714500" y="584200"/>
                      </a:cubicBezTo>
                      <a:cubicBezTo>
                        <a:pt x="1717110" y="587854"/>
                        <a:pt x="1720850" y="590550"/>
                        <a:pt x="1724025" y="593725"/>
                      </a:cubicBezTo>
                      <a:cubicBezTo>
                        <a:pt x="1725083" y="596900"/>
                        <a:pt x="1726025" y="600116"/>
                        <a:pt x="1727200" y="603250"/>
                      </a:cubicBezTo>
                      <a:cubicBezTo>
                        <a:pt x="1729201" y="608586"/>
                        <a:pt x="1732268" y="613572"/>
                        <a:pt x="1733550" y="619125"/>
                      </a:cubicBezTo>
                      <a:cubicBezTo>
                        <a:pt x="1733859" y="620463"/>
                        <a:pt x="1735314" y="647171"/>
                        <a:pt x="1739900" y="654050"/>
                      </a:cubicBezTo>
                      <a:cubicBezTo>
                        <a:pt x="1742391" y="657786"/>
                        <a:pt x="1746815" y="659921"/>
                        <a:pt x="1749425" y="663575"/>
                      </a:cubicBezTo>
                      <a:cubicBezTo>
                        <a:pt x="1770320" y="692828"/>
                        <a:pt x="1740535" y="661035"/>
                        <a:pt x="1765300" y="685800"/>
                      </a:cubicBezTo>
                      <a:cubicBezTo>
                        <a:pt x="1766358" y="688975"/>
                        <a:pt x="1767556" y="692107"/>
                        <a:pt x="1768475" y="695325"/>
                      </a:cubicBezTo>
                      <a:cubicBezTo>
                        <a:pt x="1772478" y="709336"/>
                        <a:pt x="1770257" y="705370"/>
                        <a:pt x="1774825" y="717550"/>
                      </a:cubicBezTo>
                      <a:cubicBezTo>
                        <a:pt x="1776826" y="722886"/>
                        <a:pt x="1778446" y="728422"/>
                        <a:pt x="1781175" y="733425"/>
                      </a:cubicBezTo>
                      <a:cubicBezTo>
                        <a:pt x="1784829" y="740125"/>
                        <a:pt x="1791462" y="745235"/>
                        <a:pt x="1793875" y="752475"/>
                      </a:cubicBezTo>
                      <a:cubicBezTo>
                        <a:pt x="1810257" y="801622"/>
                        <a:pt x="1791481" y="750861"/>
                        <a:pt x="1806575" y="781050"/>
                      </a:cubicBezTo>
                      <a:cubicBezTo>
                        <a:pt x="1808072" y="784043"/>
                        <a:pt x="1808432" y="787499"/>
                        <a:pt x="1809750" y="790575"/>
                      </a:cubicBezTo>
                      <a:cubicBezTo>
                        <a:pt x="1811614" y="794925"/>
                        <a:pt x="1813752" y="799166"/>
                        <a:pt x="1816100" y="803275"/>
                      </a:cubicBezTo>
                      <a:cubicBezTo>
                        <a:pt x="1825210" y="819218"/>
                        <a:pt x="1820576" y="806311"/>
                        <a:pt x="1828800" y="825500"/>
                      </a:cubicBezTo>
                      <a:cubicBezTo>
                        <a:pt x="1830118" y="828576"/>
                        <a:pt x="1830478" y="832032"/>
                        <a:pt x="1831975" y="835025"/>
                      </a:cubicBezTo>
                      <a:cubicBezTo>
                        <a:pt x="1833682" y="838438"/>
                        <a:pt x="1836775" y="841063"/>
                        <a:pt x="1838325" y="844550"/>
                      </a:cubicBezTo>
                      <a:cubicBezTo>
                        <a:pt x="1841043" y="850667"/>
                        <a:pt x="1843052" y="857106"/>
                        <a:pt x="1844675" y="863600"/>
                      </a:cubicBezTo>
                      <a:cubicBezTo>
                        <a:pt x="1845692" y="867669"/>
                        <a:pt x="1848748" y="881270"/>
                        <a:pt x="1851025" y="885825"/>
                      </a:cubicBezTo>
                      <a:cubicBezTo>
                        <a:pt x="1852732" y="889238"/>
                        <a:pt x="1855825" y="891863"/>
                        <a:pt x="1857375" y="895350"/>
                      </a:cubicBezTo>
                      <a:cubicBezTo>
                        <a:pt x="1870385" y="924622"/>
                        <a:pt x="1857081" y="904360"/>
                        <a:pt x="1870075" y="927100"/>
                      </a:cubicBezTo>
                      <a:cubicBezTo>
                        <a:pt x="1871968" y="930413"/>
                        <a:pt x="1874718" y="933212"/>
                        <a:pt x="1876425" y="936625"/>
                      </a:cubicBezTo>
                      <a:cubicBezTo>
                        <a:pt x="1881590" y="946954"/>
                        <a:pt x="1876851" y="946576"/>
                        <a:pt x="1885950" y="955675"/>
                      </a:cubicBezTo>
                      <a:cubicBezTo>
                        <a:pt x="1888648" y="958373"/>
                        <a:pt x="1892300" y="959908"/>
                        <a:pt x="1895475" y="962025"/>
                      </a:cubicBezTo>
                      <a:cubicBezTo>
                        <a:pt x="1897592" y="966258"/>
                        <a:pt x="1898868" y="971029"/>
                        <a:pt x="1901825" y="974725"/>
                      </a:cubicBezTo>
                      <a:cubicBezTo>
                        <a:pt x="1907435" y="981737"/>
                        <a:pt x="1915894" y="986303"/>
                        <a:pt x="1920875" y="993775"/>
                      </a:cubicBezTo>
                      <a:cubicBezTo>
                        <a:pt x="1935840" y="1016223"/>
                        <a:pt x="1917059" y="988433"/>
                        <a:pt x="1936750" y="1016000"/>
                      </a:cubicBezTo>
                      <a:cubicBezTo>
                        <a:pt x="1946184" y="1029208"/>
                        <a:pt x="1942997" y="1025215"/>
                        <a:pt x="1949450" y="1044575"/>
                      </a:cubicBezTo>
                      <a:lnTo>
                        <a:pt x="1952625" y="1054100"/>
                      </a:lnTo>
                      <a:cubicBezTo>
                        <a:pt x="1950747" y="1069125"/>
                        <a:pt x="1953391" y="1078734"/>
                        <a:pt x="1943100" y="1089025"/>
                      </a:cubicBezTo>
                      <a:cubicBezTo>
                        <a:pt x="1940402" y="1091723"/>
                        <a:pt x="1936750" y="1093258"/>
                        <a:pt x="1933575" y="1095375"/>
                      </a:cubicBezTo>
                      <a:cubicBezTo>
                        <a:pt x="1931458" y="1098550"/>
                        <a:pt x="1930156" y="1102457"/>
                        <a:pt x="1927225" y="1104900"/>
                      </a:cubicBezTo>
                      <a:cubicBezTo>
                        <a:pt x="1923589" y="1107930"/>
                        <a:pt x="1918662" y="1108951"/>
                        <a:pt x="1914525" y="1111250"/>
                      </a:cubicBezTo>
                      <a:cubicBezTo>
                        <a:pt x="1909130" y="1114247"/>
                        <a:pt x="1903724" y="1117262"/>
                        <a:pt x="1898650" y="1120775"/>
                      </a:cubicBezTo>
                      <a:cubicBezTo>
                        <a:pt x="1889948" y="1126799"/>
                        <a:pt x="1880734" y="1132341"/>
                        <a:pt x="1873250" y="1139825"/>
                      </a:cubicBezTo>
                      <a:cubicBezTo>
                        <a:pt x="1869017" y="1144058"/>
                        <a:pt x="1865422" y="1149045"/>
                        <a:pt x="1860550" y="1152525"/>
                      </a:cubicBezTo>
                      <a:cubicBezTo>
                        <a:pt x="1857827" y="1154470"/>
                        <a:pt x="1854200" y="1154642"/>
                        <a:pt x="1851025" y="1155700"/>
                      </a:cubicBezTo>
                      <a:cubicBezTo>
                        <a:pt x="1824042" y="1191677"/>
                        <a:pt x="1859308" y="1148600"/>
                        <a:pt x="1828800" y="1174750"/>
                      </a:cubicBezTo>
                      <a:cubicBezTo>
                        <a:pt x="1824782" y="1178194"/>
                        <a:pt x="1823268" y="1183978"/>
                        <a:pt x="1819275" y="1187450"/>
                      </a:cubicBezTo>
                      <a:cubicBezTo>
                        <a:pt x="1736281" y="1259619"/>
                        <a:pt x="1783674" y="1221692"/>
                        <a:pt x="1736725" y="1247775"/>
                      </a:cubicBezTo>
                      <a:cubicBezTo>
                        <a:pt x="1711922" y="1261554"/>
                        <a:pt x="1746052" y="1244981"/>
                        <a:pt x="1714500" y="1266825"/>
                      </a:cubicBezTo>
                      <a:cubicBezTo>
                        <a:pt x="1695000" y="1280325"/>
                        <a:pt x="1692576" y="1280483"/>
                        <a:pt x="1676400" y="1285875"/>
                      </a:cubicBezTo>
                      <a:cubicBezTo>
                        <a:pt x="1667933" y="1292225"/>
                        <a:pt x="1659806" y="1299054"/>
                        <a:pt x="1651000" y="1304925"/>
                      </a:cubicBezTo>
                      <a:cubicBezTo>
                        <a:pt x="1647825" y="1307042"/>
                        <a:pt x="1644528" y="1308985"/>
                        <a:pt x="1641475" y="1311275"/>
                      </a:cubicBezTo>
                      <a:cubicBezTo>
                        <a:pt x="1636054" y="1315341"/>
                        <a:pt x="1630700" y="1319513"/>
                        <a:pt x="1625600" y="1323975"/>
                      </a:cubicBezTo>
                      <a:cubicBezTo>
                        <a:pt x="1622221" y="1326932"/>
                        <a:pt x="1619925" y="1331190"/>
                        <a:pt x="1616075" y="1333500"/>
                      </a:cubicBezTo>
                      <a:cubicBezTo>
                        <a:pt x="1603899" y="1340805"/>
                        <a:pt x="1591319" y="1347698"/>
                        <a:pt x="1577975" y="1352550"/>
                      </a:cubicBezTo>
                      <a:cubicBezTo>
                        <a:pt x="1567832" y="1356238"/>
                        <a:pt x="1556808" y="1356783"/>
                        <a:pt x="1546225" y="1358900"/>
                      </a:cubicBezTo>
                      <a:cubicBezTo>
                        <a:pt x="1541992" y="1361017"/>
                        <a:pt x="1537919" y="1363492"/>
                        <a:pt x="1533525" y="1365250"/>
                      </a:cubicBezTo>
                      <a:cubicBezTo>
                        <a:pt x="1514764" y="1372754"/>
                        <a:pt x="1507094" y="1372963"/>
                        <a:pt x="1485900" y="1377950"/>
                      </a:cubicBezTo>
                      <a:cubicBezTo>
                        <a:pt x="1477405" y="1379949"/>
                        <a:pt x="1468920" y="1382004"/>
                        <a:pt x="1460500" y="1384300"/>
                      </a:cubicBezTo>
                      <a:cubicBezTo>
                        <a:pt x="1457271" y="1385181"/>
                        <a:pt x="1454204" y="1386594"/>
                        <a:pt x="1450975" y="1387475"/>
                      </a:cubicBezTo>
                      <a:cubicBezTo>
                        <a:pt x="1442555" y="1389771"/>
                        <a:pt x="1425575" y="1393825"/>
                        <a:pt x="1425575" y="1393825"/>
                      </a:cubicBezTo>
                      <a:cubicBezTo>
                        <a:pt x="1419822" y="1398139"/>
                        <a:pt x="1390410" y="1420932"/>
                        <a:pt x="1381125" y="1425575"/>
                      </a:cubicBezTo>
                      <a:cubicBezTo>
                        <a:pt x="1375138" y="1428568"/>
                        <a:pt x="1367815" y="1428481"/>
                        <a:pt x="1362075" y="1431925"/>
                      </a:cubicBezTo>
                      <a:cubicBezTo>
                        <a:pt x="1356783" y="1435100"/>
                        <a:pt x="1352098" y="1439635"/>
                        <a:pt x="1346200" y="1441450"/>
                      </a:cubicBezTo>
                      <a:cubicBezTo>
                        <a:pt x="1338045" y="1443959"/>
                        <a:pt x="1329267" y="1443567"/>
                        <a:pt x="1320800" y="1444625"/>
                      </a:cubicBezTo>
                      <a:cubicBezTo>
                        <a:pt x="1315508" y="1443567"/>
                        <a:pt x="1303867" y="1446742"/>
                        <a:pt x="1304925" y="1441450"/>
                      </a:cubicBezTo>
                      <a:cubicBezTo>
                        <a:pt x="1309880" y="1416675"/>
                        <a:pt x="1343957" y="1407273"/>
                        <a:pt x="1317625" y="1416050"/>
                      </a:cubicBezTo>
                      <a:cubicBezTo>
                        <a:pt x="1314450" y="1420283"/>
                        <a:pt x="1312165" y="1425362"/>
                        <a:pt x="1308100" y="1428750"/>
                      </a:cubicBezTo>
                      <a:cubicBezTo>
                        <a:pt x="1305529" y="1430893"/>
                        <a:pt x="1301501" y="1430300"/>
                        <a:pt x="1298575" y="1431925"/>
                      </a:cubicBezTo>
                      <a:cubicBezTo>
                        <a:pt x="1291904" y="1435631"/>
                        <a:pt x="1285229" y="1439555"/>
                        <a:pt x="1279525" y="1444625"/>
                      </a:cubicBezTo>
                      <a:cubicBezTo>
                        <a:pt x="1275570" y="1448141"/>
                        <a:pt x="1273633" y="1453478"/>
                        <a:pt x="1270000" y="1457325"/>
                      </a:cubicBezTo>
                      <a:cubicBezTo>
                        <a:pt x="1255613" y="1472559"/>
                        <a:pt x="1241794" y="1488539"/>
                        <a:pt x="1225550" y="1501775"/>
                      </a:cubicBezTo>
                      <a:cubicBezTo>
                        <a:pt x="1213026" y="1511980"/>
                        <a:pt x="1197385" y="1517736"/>
                        <a:pt x="1184275" y="1527175"/>
                      </a:cubicBezTo>
                      <a:cubicBezTo>
                        <a:pt x="1118484" y="1574545"/>
                        <a:pt x="1166227" y="1542967"/>
                        <a:pt x="1133475" y="1571625"/>
                      </a:cubicBezTo>
                      <a:cubicBezTo>
                        <a:pt x="1129493" y="1575110"/>
                        <a:pt x="1124793" y="1577706"/>
                        <a:pt x="1120775" y="1581150"/>
                      </a:cubicBezTo>
                      <a:cubicBezTo>
                        <a:pt x="1117366" y="1584072"/>
                        <a:pt x="1114659" y="1587753"/>
                        <a:pt x="1111250" y="1590675"/>
                      </a:cubicBezTo>
                      <a:cubicBezTo>
                        <a:pt x="1103805" y="1597056"/>
                        <a:pt x="1091202" y="1605462"/>
                        <a:pt x="1082675" y="1609725"/>
                      </a:cubicBezTo>
                      <a:cubicBezTo>
                        <a:pt x="1072457" y="1614834"/>
                        <a:pt x="1057600" y="1614433"/>
                        <a:pt x="1047750" y="1616075"/>
                      </a:cubicBezTo>
                      <a:cubicBezTo>
                        <a:pt x="1043446" y="1616792"/>
                        <a:pt x="1039302" y="1618269"/>
                        <a:pt x="1035050" y="1619250"/>
                      </a:cubicBezTo>
                      <a:lnTo>
                        <a:pt x="1006475" y="1625600"/>
                      </a:lnTo>
                      <a:cubicBezTo>
                        <a:pt x="995844" y="1633574"/>
                        <a:pt x="952956" y="1667781"/>
                        <a:pt x="936625" y="1673225"/>
                      </a:cubicBezTo>
                      <a:lnTo>
                        <a:pt x="917575" y="1679575"/>
                      </a:lnTo>
                      <a:lnTo>
                        <a:pt x="889000" y="1701800"/>
                      </a:lnTo>
                      <a:cubicBezTo>
                        <a:pt x="884806" y="1705026"/>
                        <a:pt x="880042" y="1707583"/>
                        <a:pt x="876300" y="1711325"/>
                      </a:cubicBezTo>
                      <a:cubicBezTo>
                        <a:pt x="873125" y="1714500"/>
                        <a:pt x="870184" y="1717928"/>
                        <a:pt x="866775" y="1720850"/>
                      </a:cubicBezTo>
                      <a:cubicBezTo>
                        <a:pt x="863368" y="1723770"/>
                        <a:pt x="849576" y="1733853"/>
                        <a:pt x="844550" y="1736725"/>
                      </a:cubicBezTo>
                      <a:cubicBezTo>
                        <a:pt x="840441" y="1739073"/>
                        <a:pt x="836383" y="1741715"/>
                        <a:pt x="831850" y="1743075"/>
                      </a:cubicBezTo>
                      <a:cubicBezTo>
                        <a:pt x="808593" y="1750052"/>
                        <a:pt x="819378" y="1742524"/>
                        <a:pt x="803275" y="1749425"/>
                      </a:cubicBezTo>
                      <a:cubicBezTo>
                        <a:pt x="798925" y="1751289"/>
                        <a:pt x="795155" y="1754580"/>
                        <a:pt x="790575" y="1755775"/>
                      </a:cubicBezTo>
                      <a:cubicBezTo>
                        <a:pt x="770691" y="1760962"/>
                        <a:pt x="730250" y="1768475"/>
                        <a:pt x="730250" y="1768475"/>
                      </a:cubicBezTo>
                      <a:cubicBezTo>
                        <a:pt x="726017" y="1770592"/>
                        <a:pt x="722040" y="1773328"/>
                        <a:pt x="717550" y="1774825"/>
                      </a:cubicBezTo>
                      <a:cubicBezTo>
                        <a:pt x="712430" y="1776532"/>
                        <a:pt x="706998" y="1777113"/>
                        <a:pt x="701675" y="1778000"/>
                      </a:cubicBezTo>
                      <a:cubicBezTo>
                        <a:pt x="687944" y="1780288"/>
                        <a:pt x="674203" y="1782550"/>
                        <a:pt x="660400" y="1784350"/>
                      </a:cubicBezTo>
                      <a:cubicBezTo>
                        <a:pt x="649853" y="1785726"/>
                        <a:pt x="639168" y="1785947"/>
                        <a:pt x="628650" y="1787525"/>
                      </a:cubicBezTo>
                      <a:cubicBezTo>
                        <a:pt x="617976" y="1789126"/>
                        <a:pt x="607483" y="1791758"/>
                        <a:pt x="596900" y="1793875"/>
                      </a:cubicBezTo>
                      <a:cubicBezTo>
                        <a:pt x="553508" y="1792817"/>
                        <a:pt x="510130" y="1790700"/>
                        <a:pt x="466725" y="1790700"/>
                      </a:cubicBezTo>
                      <a:cubicBezTo>
                        <a:pt x="439188" y="1790700"/>
                        <a:pt x="411605" y="1791455"/>
                        <a:pt x="384175" y="1793875"/>
                      </a:cubicBezTo>
                      <a:cubicBezTo>
                        <a:pt x="374435" y="1794734"/>
                        <a:pt x="359804" y="1799882"/>
                        <a:pt x="349250" y="1803400"/>
                      </a:cubicBezTo>
                      <a:cubicBezTo>
                        <a:pt x="319617" y="1802342"/>
                        <a:pt x="288935" y="1808110"/>
                        <a:pt x="260350" y="1800225"/>
                      </a:cubicBezTo>
                      <a:cubicBezTo>
                        <a:pt x="253136" y="1798235"/>
                        <a:pt x="256642" y="1785465"/>
                        <a:pt x="257175" y="1778000"/>
                      </a:cubicBezTo>
                      <a:cubicBezTo>
                        <a:pt x="257724" y="1770315"/>
                        <a:pt x="261540" y="1763220"/>
                        <a:pt x="263525" y="1755775"/>
                      </a:cubicBezTo>
                      <a:cubicBezTo>
                        <a:pt x="272094" y="1723641"/>
                        <a:pt x="265391" y="1739343"/>
                        <a:pt x="276225" y="1717675"/>
                      </a:cubicBezTo>
                      <a:cubicBezTo>
                        <a:pt x="284196" y="1653907"/>
                        <a:pt x="273449" y="1733408"/>
                        <a:pt x="285750" y="1663700"/>
                      </a:cubicBezTo>
                      <a:cubicBezTo>
                        <a:pt x="287233" y="1655297"/>
                        <a:pt x="287797" y="1646758"/>
                        <a:pt x="288925" y="1638300"/>
                      </a:cubicBezTo>
                      <a:cubicBezTo>
                        <a:pt x="289914" y="1630882"/>
                        <a:pt x="290761" y="1623438"/>
                        <a:pt x="292100" y="1616075"/>
                      </a:cubicBezTo>
                      <a:cubicBezTo>
                        <a:pt x="292881" y="1611782"/>
                        <a:pt x="294217" y="1607608"/>
                        <a:pt x="295275" y="1603375"/>
                      </a:cubicBezTo>
                      <a:cubicBezTo>
                        <a:pt x="298930" y="1541248"/>
                        <a:pt x="301476" y="1540348"/>
                        <a:pt x="292100" y="1470025"/>
                      </a:cubicBezTo>
                      <a:cubicBezTo>
                        <a:pt x="291347" y="1464376"/>
                        <a:pt x="288452" y="1459168"/>
                        <a:pt x="285750" y="1454150"/>
                      </a:cubicBezTo>
                      <a:cubicBezTo>
                        <a:pt x="266338" y="1418099"/>
                        <a:pt x="276075" y="1439875"/>
                        <a:pt x="257175" y="1412875"/>
                      </a:cubicBezTo>
                      <a:cubicBezTo>
                        <a:pt x="253636" y="1407819"/>
                        <a:pt x="251073" y="1402135"/>
                        <a:pt x="247650" y="1397000"/>
                      </a:cubicBezTo>
                      <a:cubicBezTo>
                        <a:pt x="233864" y="1376321"/>
                        <a:pt x="231345" y="1374259"/>
                        <a:pt x="215900" y="1355725"/>
                      </a:cubicBezTo>
                      <a:cubicBezTo>
                        <a:pt x="209880" y="1337666"/>
                        <a:pt x="212678" y="1345041"/>
                        <a:pt x="200025" y="1317625"/>
                      </a:cubicBezTo>
                      <a:cubicBezTo>
                        <a:pt x="198042" y="1313328"/>
                        <a:pt x="196023" y="1309034"/>
                        <a:pt x="193675" y="1304925"/>
                      </a:cubicBezTo>
                      <a:cubicBezTo>
                        <a:pt x="187552" y="1294209"/>
                        <a:pt x="181166" y="1283641"/>
                        <a:pt x="174625" y="1273175"/>
                      </a:cubicBezTo>
                      <a:cubicBezTo>
                        <a:pt x="170580" y="1266703"/>
                        <a:pt x="165852" y="1260669"/>
                        <a:pt x="161925" y="1254125"/>
                      </a:cubicBezTo>
                      <a:cubicBezTo>
                        <a:pt x="156319" y="1244782"/>
                        <a:pt x="151761" y="1234830"/>
                        <a:pt x="146050" y="1225550"/>
                      </a:cubicBezTo>
                      <a:cubicBezTo>
                        <a:pt x="143277" y="1221043"/>
                        <a:pt x="139330" y="1217337"/>
                        <a:pt x="136525" y="1212850"/>
                      </a:cubicBezTo>
                      <a:cubicBezTo>
                        <a:pt x="128733" y="1200382"/>
                        <a:pt x="122092" y="1187218"/>
                        <a:pt x="114300" y="1174750"/>
                      </a:cubicBezTo>
                      <a:cubicBezTo>
                        <a:pt x="111495" y="1170263"/>
                        <a:pt x="107230" y="1166738"/>
                        <a:pt x="104775" y="1162050"/>
                      </a:cubicBezTo>
                      <a:cubicBezTo>
                        <a:pt x="87343" y="1128771"/>
                        <a:pt x="77921" y="1106887"/>
                        <a:pt x="66675" y="1073150"/>
                      </a:cubicBezTo>
                      <a:cubicBezTo>
                        <a:pt x="65295" y="1069010"/>
                        <a:pt x="64558" y="1064683"/>
                        <a:pt x="63500" y="1060450"/>
                      </a:cubicBezTo>
                      <a:cubicBezTo>
                        <a:pt x="62442" y="1049867"/>
                        <a:pt x="61644" y="1039254"/>
                        <a:pt x="60325" y="1028700"/>
                      </a:cubicBezTo>
                      <a:cubicBezTo>
                        <a:pt x="59527" y="1022312"/>
                        <a:pt x="57861" y="1016048"/>
                        <a:pt x="57150" y="1009650"/>
                      </a:cubicBezTo>
                      <a:cubicBezTo>
                        <a:pt x="55743" y="996984"/>
                        <a:pt x="55659" y="984182"/>
                        <a:pt x="53975" y="971550"/>
                      </a:cubicBezTo>
                      <a:cubicBezTo>
                        <a:pt x="53533" y="968233"/>
                        <a:pt x="51681" y="965254"/>
                        <a:pt x="50800" y="962025"/>
                      </a:cubicBezTo>
                      <a:cubicBezTo>
                        <a:pt x="48504" y="953605"/>
                        <a:pt x="47432" y="944827"/>
                        <a:pt x="44450" y="936625"/>
                      </a:cubicBezTo>
                      <a:cubicBezTo>
                        <a:pt x="43146" y="933039"/>
                        <a:pt x="40217" y="930275"/>
                        <a:pt x="38100" y="927100"/>
                      </a:cubicBezTo>
                      <a:cubicBezTo>
                        <a:pt x="35983" y="919692"/>
                        <a:pt x="34383" y="912116"/>
                        <a:pt x="31750" y="904875"/>
                      </a:cubicBezTo>
                      <a:cubicBezTo>
                        <a:pt x="30133" y="900427"/>
                        <a:pt x="26897" y="896665"/>
                        <a:pt x="25400" y="892175"/>
                      </a:cubicBezTo>
                      <a:cubicBezTo>
                        <a:pt x="22640" y="883896"/>
                        <a:pt x="21167" y="875242"/>
                        <a:pt x="19050" y="866775"/>
                      </a:cubicBezTo>
                      <a:cubicBezTo>
                        <a:pt x="17992" y="857250"/>
                        <a:pt x="17370" y="847666"/>
                        <a:pt x="15875" y="838200"/>
                      </a:cubicBezTo>
                      <a:cubicBezTo>
                        <a:pt x="14192" y="827539"/>
                        <a:pt x="10864" y="817160"/>
                        <a:pt x="9525" y="806450"/>
                      </a:cubicBezTo>
                      <a:cubicBezTo>
                        <a:pt x="6625" y="783251"/>
                        <a:pt x="5230" y="759889"/>
                        <a:pt x="3175" y="736600"/>
                      </a:cubicBezTo>
                      <a:cubicBezTo>
                        <a:pt x="2055" y="723905"/>
                        <a:pt x="0" y="698500"/>
                        <a:pt x="0" y="698500"/>
                      </a:cubicBezTo>
                      <a:cubicBezTo>
                        <a:pt x="1058" y="668867"/>
                        <a:pt x="643" y="639144"/>
                        <a:pt x="3175" y="609600"/>
                      </a:cubicBezTo>
                      <a:cubicBezTo>
                        <a:pt x="3833" y="601923"/>
                        <a:pt x="7656" y="594850"/>
                        <a:pt x="9525" y="587375"/>
                      </a:cubicBezTo>
                      <a:cubicBezTo>
                        <a:pt x="11892" y="577909"/>
                        <a:pt x="13264" y="568201"/>
                        <a:pt x="15875" y="558800"/>
                      </a:cubicBezTo>
                      <a:cubicBezTo>
                        <a:pt x="23925" y="529819"/>
                        <a:pt x="25778" y="532266"/>
                        <a:pt x="34925" y="504825"/>
                      </a:cubicBezTo>
                      <a:cubicBezTo>
                        <a:pt x="38297" y="494709"/>
                        <a:pt x="40258" y="479562"/>
                        <a:pt x="41275" y="469900"/>
                      </a:cubicBezTo>
                      <a:cubicBezTo>
                        <a:pt x="48220" y="403918"/>
                        <a:pt x="39798" y="456741"/>
                        <a:pt x="50800" y="371475"/>
                      </a:cubicBezTo>
                      <a:cubicBezTo>
                        <a:pt x="52448" y="358706"/>
                        <a:pt x="57150" y="333375"/>
                        <a:pt x="57150" y="333375"/>
                      </a:cubicBezTo>
                      <a:cubicBezTo>
                        <a:pt x="58208" y="313267"/>
                        <a:pt x="58385" y="293093"/>
                        <a:pt x="60325" y="273050"/>
                      </a:cubicBezTo>
                      <a:cubicBezTo>
                        <a:pt x="65134" y="223355"/>
                        <a:pt x="64318" y="249912"/>
                        <a:pt x="69850" y="222250"/>
                      </a:cubicBezTo>
                      <a:cubicBezTo>
                        <a:pt x="71113" y="215937"/>
                        <a:pt x="71967" y="209550"/>
                        <a:pt x="73025" y="203200"/>
                      </a:cubicBezTo>
                      <a:cubicBezTo>
                        <a:pt x="74083" y="189442"/>
                        <a:pt x="74676" y="175640"/>
                        <a:pt x="76200" y="161925"/>
                      </a:cubicBezTo>
                      <a:cubicBezTo>
                        <a:pt x="76796" y="156562"/>
                        <a:pt x="78810" y="151417"/>
                        <a:pt x="79375" y="146050"/>
                      </a:cubicBezTo>
                      <a:cubicBezTo>
                        <a:pt x="80930" y="131277"/>
                        <a:pt x="81072" y="116381"/>
                        <a:pt x="82550" y="101600"/>
                      </a:cubicBezTo>
                      <a:cubicBezTo>
                        <a:pt x="83191" y="95194"/>
                        <a:pt x="84746" y="88913"/>
                        <a:pt x="85725" y="82550"/>
                      </a:cubicBezTo>
                      <a:cubicBezTo>
                        <a:pt x="86863" y="75153"/>
                        <a:pt x="87561" y="67688"/>
                        <a:pt x="88900" y="60325"/>
                      </a:cubicBezTo>
                      <a:cubicBezTo>
                        <a:pt x="95815" y="22293"/>
                        <a:pt x="88449" y="68703"/>
                        <a:pt x="95250" y="38100"/>
                      </a:cubicBezTo>
                      <a:cubicBezTo>
                        <a:pt x="96647" y="31816"/>
                        <a:pt x="95546" y="24808"/>
                        <a:pt x="98425" y="19050"/>
                      </a:cubicBezTo>
                      <a:cubicBezTo>
                        <a:pt x="100132" y="15637"/>
                        <a:pt x="104775" y="14817"/>
                        <a:pt x="107950" y="12700"/>
                      </a:cubicBezTo>
                      <a:cubicBezTo>
                        <a:pt x="137791" y="13446"/>
                        <a:pt x="266225" y="15952"/>
                        <a:pt x="311150" y="19050"/>
                      </a:cubicBezTo>
                      <a:cubicBezTo>
                        <a:pt x="316534" y="19421"/>
                        <a:pt x="321631" y="22066"/>
                        <a:pt x="327025" y="22225"/>
                      </a:cubicBezTo>
                      <a:cubicBezTo>
                        <a:pt x="393680" y="24185"/>
                        <a:pt x="460375" y="24342"/>
                        <a:pt x="527050" y="25400"/>
                      </a:cubicBezTo>
                      <a:cubicBezTo>
                        <a:pt x="548217" y="24342"/>
                        <a:pt x="569415" y="23791"/>
                        <a:pt x="590550" y="22225"/>
                      </a:cubicBezTo>
                      <a:cubicBezTo>
                        <a:pt x="598013" y="21672"/>
                        <a:pt x="605412" y="20389"/>
                        <a:pt x="612775" y="19050"/>
                      </a:cubicBezTo>
                      <a:cubicBezTo>
                        <a:pt x="624480" y="16922"/>
                        <a:pt x="631852" y="12745"/>
                        <a:pt x="644525" y="12700"/>
                      </a:cubicBezTo>
                      <a:lnTo>
                        <a:pt x="1536700" y="0"/>
                      </a:lnTo>
                      <a:close/>
                    </a:path>
                  </a:pathLst>
                </a:custGeom>
                <a:solidFill>
                  <a:schemeClr val="tx2">
                    <a:alpha val="70000"/>
                  </a:schemeClr>
                </a:solidFill>
                <a:ln w="2857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algn="ctr" eaLnBrk="0" fontAlgn="base" hangingPunct="0">
                    <a:spcBef>
                      <a:spcPct val="0"/>
                    </a:spcBef>
                    <a:spcAft>
                      <a:spcPct val="0"/>
                    </a:spcAft>
                  </a:pPr>
                  <a:endParaRPr lang="en-GB" sz="2000">
                    <a:solidFill>
                      <a:srgbClr val="000000"/>
                    </a:solidFill>
                    <a:ea typeface="MS PGothic" panose="020B0600070205080204" pitchFamily="34" charset="-128"/>
                  </a:endParaRPr>
                </a:p>
              </p:txBody>
            </p:sp>
          </p:grpSp>
        </p:grpSp>
        <p:sp>
          <p:nvSpPr>
            <p:cNvPr id="168" name="Freeform 167">
              <a:extLst>
                <a:ext uri="{FF2B5EF4-FFF2-40B4-BE49-F238E27FC236}">
                  <a16:creationId xmlns:a16="http://schemas.microsoft.com/office/drawing/2014/main" id="{A59FF7E0-1316-0747-B66F-94BB45E528D7}"/>
                </a:ext>
              </a:extLst>
            </p:cNvPr>
            <p:cNvSpPr/>
            <p:nvPr/>
          </p:nvSpPr>
          <p:spPr bwMode="auto">
            <a:xfrm>
              <a:off x="4961281" y="1363028"/>
              <a:ext cx="87" cy="307777"/>
            </a:xfrm>
            <a:custGeom>
              <a:avLst/>
              <a:gdLst>
                <a:gd name="connsiteX0" fmla="*/ 1711444 w 2147800"/>
                <a:gd name="connsiteY0" fmla="*/ 1935169 h 1938958"/>
                <a:gd name="connsiteX1" fmla="*/ 1713889 w 2147800"/>
                <a:gd name="connsiteY1" fmla="*/ 1908275 h 1938958"/>
                <a:gd name="connsiteX2" fmla="*/ 1721224 w 2147800"/>
                <a:gd name="connsiteY2" fmla="*/ 1883825 h 1938958"/>
                <a:gd name="connsiteX3" fmla="*/ 1726114 w 2147800"/>
                <a:gd name="connsiteY3" fmla="*/ 1859376 h 1938958"/>
                <a:gd name="connsiteX4" fmla="*/ 1733449 w 2147800"/>
                <a:gd name="connsiteY4" fmla="*/ 1839817 h 1938958"/>
                <a:gd name="connsiteX5" fmla="*/ 1738338 w 2147800"/>
                <a:gd name="connsiteY5" fmla="*/ 1825147 h 1938958"/>
                <a:gd name="connsiteX6" fmla="*/ 1740783 w 2147800"/>
                <a:gd name="connsiteY6" fmla="*/ 1817813 h 1938958"/>
                <a:gd name="connsiteX7" fmla="*/ 1743228 w 2147800"/>
                <a:gd name="connsiteY7" fmla="*/ 1793363 h 1938958"/>
                <a:gd name="connsiteX8" fmla="*/ 1745673 w 2147800"/>
                <a:gd name="connsiteY8" fmla="*/ 1786029 h 1938958"/>
                <a:gd name="connsiteX9" fmla="*/ 1748118 w 2147800"/>
                <a:gd name="connsiteY9" fmla="*/ 1759135 h 1938958"/>
                <a:gd name="connsiteX10" fmla="*/ 1753008 w 2147800"/>
                <a:gd name="connsiteY10" fmla="*/ 1734685 h 1938958"/>
                <a:gd name="connsiteX11" fmla="*/ 1757898 w 2147800"/>
                <a:gd name="connsiteY11" fmla="*/ 1720016 h 1938958"/>
                <a:gd name="connsiteX12" fmla="*/ 1760343 w 2147800"/>
                <a:gd name="connsiteY12" fmla="*/ 1705346 h 1938958"/>
                <a:gd name="connsiteX13" fmla="*/ 1762788 w 2147800"/>
                <a:gd name="connsiteY13" fmla="*/ 1698012 h 1938958"/>
                <a:gd name="connsiteX14" fmla="*/ 1767677 w 2147800"/>
                <a:gd name="connsiteY14" fmla="*/ 1680897 h 1938958"/>
                <a:gd name="connsiteX15" fmla="*/ 1775012 w 2147800"/>
                <a:gd name="connsiteY15" fmla="*/ 1636889 h 1938958"/>
                <a:gd name="connsiteX16" fmla="*/ 1777457 w 2147800"/>
                <a:gd name="connsiteY16" fmla="*/ 1627109 h 1938958"/>
                <a:gd name="connsiteX17" fmla="*/ 1782347 w 2147800"/>
                <a:gd name="connsiteY17" fmla="*/ 1612439 h 1938958"/>
                <a:gd name="connsiteX18" fmla="*/ 1784792 w 2147800"/>
                <a:gd name="connsiteY18" fmla="*/ 1585545 h 1938958"/>
                <a:gd name="connsiteX19" fmla="*/ 1787237 w 2147800"/>
                <a:gd name="connsiteY19" fmla="*/ 1539092 h 1938958"/>
                <a:gd name="connsiteX20" fmla="*/ 1792127 w 2147800"/>
                <a:gd name="connsiteY20" fmla="*/ 1512198 h 1938958"/>
                <a:gd name="connsiteX21" fmla="*/ 1794572 w 2147800"/>
                <a:gd name="connsiteY21" fmla="*/ 1495083 h 1938958"/>
                <a:gd name="connsiteX22" fmla="*/ 1797017 w 2147800"/>
                <a:gd name="connsiteY22" fmla="*/ 1487748 h 1938958"/>
                <a:gd name="connsiteX23" fmla="*/ 1801906 w 2147800"/>
                <a:gd name="connsiteY23" fmla="*/ 1460854 h 1938958"/>
                <a:gd name="connsiteX24" fmla="*/ 1804351 w 2147800"/>
                <a:gd name="connsiteY24" fmla="*/ 1453520 h 1938958"/>
                <a:gd name="connsiteX25" fmla="*/ 1809241 w 2147800"/>
                <a:gd name="connsiteY25" fmla="*/ 1433960 h 1938958"/>
                <a:gd name="connsiteX26" fmla="*/ 1811686 w 2147800"/>
                <a:gd name="connsiteY26" fmla="*/ 1424181 h 1938958"/>
                <a:gd name="connsiteX27" fmla="*/ 1816576 w 2147800"/>
                <a:gd name="connsiteY27" fmla="*/ 1409511 h 1938958"/>
                <a:gd name="connsiteX28" fmla="*/ 1821466 w 2147800"/>
                <a:gd name="connsiteY28" fmla="*/ 1394842 h 1938958"/>
                <a:gd name="connsiteX29" fmla="*/ 1823911 w 2147800"/>
                <a:gd name="connsiteY29" fmla="*/ 1387507 h 1938958"/>
                <a:gd name="connsiteX30" fmla="*/ 1826356 w 2147800"/>
                <a:gd name="connsiteY30" fmla="*/ 1377727 h 1938958"/>
                <a:gd name="connsiteX31" fmla="*/ 1831245 w 2147800"/>
                <a:gd name="connsiteY31" fmla="*/ 1363058 h 1938958"/>
                <a:gd name="connsiteX32" fmla="*/ 1833690 w 2147800"/>
                <a:gd name="connsiteY32" fmla="*/ 1355723 h 1938958"/>
                <a:gd name="connsiteX33" fmla="*/ 1838580 w 2147800"/>
                <a:gd name="connsiteY33" fmla="*/ 1336163 h 1938958"/>
                <a:gd name="connsiteX34" fmla="*/ 1841025 w 2147800"/>
                <a:gd name="connsiteY34" fmla="*/ 1326384 h 1938958"/>
                <a:gd name="connsiteX35" fmla="*/ 1845915 w 2147800"/>
                <a:gd name="connsiteY35" fmla="*/ 1311714 h 1938958"/>
                <a:gd name="connsiteX36" fmla="*/ 1850805 w 2147800"/>
                <a:gd name="connsiteY36" fmla="*/ 1260371 h 1938958"/>
                <a:gd name="connsiteX37" fmla="*/ 1853250 w 2147800"/>
                <a:gd name="connsiteY37" fmla="*/ 1250591 h 1938958"/>
                <a:gd name="connsiteX38" fmla="*/ 1863029 w 2147800"/>
                <a:gd name="connsiteY38" fmla="*/ 1235922 h 1938958"/>
                <a:gd name="connsiteX39" fmla="*/ 1867919 w 2147800"/>
                <a:gd name="connsiteY39" fmla="*/ 1221252 h 1938958"/>
                <a:gd name="connsiteX40" fmla="*/ 1870364 w 2147800"/>
                <a:gd name="connsiteY40" fmla="*/ 1213917 h 1938958"/>
                <a:gd name="connsiteX41" fmla="*/ 1872809 w 2147800"/>
                <a:gd name="connsiteY41" fmla="*/ 1201693 h 1938958"/>
                <a:gd name="connsiteX42" fmla="*/ 1877699 w 2147800"/>
                <a:gd name="connsiteY42" fmla="*/ 1187023 h 1938958"/>
                <a:gd name="connsiteX43" fmla="*/ 1880144 w 2147800"/>
                <a:gd name="connsiteY43" fmla="*/ 1174799 h 1938958"/>
                <a:gd name="connsiteX44" fmla="*/ 1885034 w 2147800"/>
                <a:gd name="connsiteY44" fmla="*/ 1165019 h 1938958"/>
                <a:gd name="connsiteX45" fmla="*/ 1887479 w 2147800"/>
                <a:gd name="connsiteY45" fmla="*/ 1157684 h 1938958"/>
                <a:gd name="connsiteX46" fmla="*/ 1892368 w 2147800"/>
                <a:gd name="connsiteY46" fmla="*/ 1150350 h 1938958"/>
                <a:gd name="connsiteX47" fmla="*/ 1902148 w 2147800"/>
                <a:gd name="connsiteY47" fmla="*/ 1125900 h 1938958"/>
                <a:gd name="connsiteX48" fmla="*/ 1909483 w 2147800"/>
                <a:gd name="connsiteY48" fmla="*/ 1121011 h 1938958"/>
                <a:gd name="connsiteX49" fmla="*/ 1911928 w 2147800"/>
                <a:gd name="connsiteY49" fmla="*/ 1113676 h 1938958"/>
                <a:gd name="connsiteX50" fmla="*/ 1929042 w 2147800"/>
                <a:gd name="connsiteY50" fmla="*/ 1089227 h 1938958"/>
                <a:gd name="connsiteX51" fmla="*/ 1933932 w 2147800"/>
                <a:gd name="connsiteY51" fmla="*/ 1081892 h 1938958"/>
                <a:gd name="connsiteX52" fmla="*/ 1943712 w 2147800"/>
                <a:gd name="connsiteY52" fmla="*/ 1072112 h 1938958"/>
                <a:gd name="connsiteX53" fmla="*/ 1958381 w 2147800"/>
                <a:gd name="connsiteY53" fmla="*/ 1062332 h 1938958"/>
                <a:gd name="connsiteX54" fmla="*/ 1968161 w 2147800"/>
                <a:gd name="connsiteY54" fmla="*/ 1047663 h 1938958"/>
                <a:gd name="connsiteX55" fmla="*/ 1973051 w 2147800"/>
                <a:gd name="connsiteY55" fmla="*/ 1028104 h 1938958"/>
                <a:gd name="connsiteX56" fmla="*/ 1977941 w 2147800"/>
                <a:gd name="connsiteY56" fmla="*/ 1010989 h 1938958"/>
                <a:gd name="connsiteX57" fmla="*/ 1982830 w 2147800"/>
                <a:gd name="connsiteY57" fmla="*/ 984095 h 1938958"/>
                <a:gd name="connsiteX58" fmla="*/ 1987720 w 2147800"/>
                <a:gd name="connsiteY58" fmla="*/ 966981 h 1938958"/>
                <a:gd name="connsiteX59" fmla="*/ 1997500 w 2147800"/>
                <a:gd name="connsiteY59" fmla="*/ 947421 h 1938958"/>
                <a:gd name="connsiteX60" fmla="*/ 2004835 w 2147800"/>
                <a:gd name="connsiteY60" fmla="*/ 932752 h 1938958"/>
                <a:gd name="connsiteX61" fmla="*/ 2009725 w 2147800"/>
                <a:gd name="connsiteY61" fmla="*/ 918082 h 1938958"/>
                <a:gd name="connsiteX62" fmla="*/ 2012169 w 2147800"/>
                <a:gd name="connsiteY62" fmla="*/ 910747 h 1938958"/>
                <a:gd name="connsiteX63" fmla="*/ 2017059 w 2147800"/>
                <a:gd name="connsiteY63" fmla="*/ 900968 h 1938958"/>
                <a:gd name="connsiteX64" fmla="*/ 2019504 w 2147800"/>
                <a:gd name="connsiteY64" fmla="*/ 893633 h 1938958"/>
                <a:gd name="connsiteX65" fmla="*/ 2024394 w 2147800"/>
                <a:gd name="connsiteY65" fmla="*/ 886298 h 1938958"/>
                <a:gd name="connsiteX66" fmla="*/ 2026839 w 2147800"/>
                <a:gd name="connsiteY66" fmla="*/ 878963 h 1938958"/>
                <a:gd name="connsiteX67" fmla="*/ 2031729 w 2147800"/>
                <a:gd name="connsiteY67" fmla="*/ 869184 h 1938958"/>
                <a:gd name="connsiteX68" fmla="*/ 2036619 w 2147800"/>
                <a:gd name="connsiteY68" fmla="*/ 854514 h 1938958"/>
                <a:gd name="connsiteX69" fmla="*/ 2051288 w 2147800"/>
                <a:gd name="connsiteY69" fmla="*/ 827620 h 1938958"/>
                <a:gd name="connsiteX70" fmla="*/ 2053733 w 2147800"/>
                <a:gd name="connsiteY70" fmla="*/ 820285 h 1938958"/>
                <a:gd name="connsiteX71" fmla="*/ 2065958 w 2147800"/>
                <a:gd name="connsiteY71" fmla="*/ 803171 h 1938958"/>
                <a:gd name="connsiteX72" fmla="*/ 2075737 w 2147800"/>
                <a:gd name="connsiteY72" fmla="*/ 788501 h 1938958"/>
                <a:gd name="connsiteX73" fmla="*/ 2090407 w 2147800"/>
                <a:gd name="connsiteY73" fmla="*/ 766497 h 1938958"/>
                <a:gd name="connsiteX74" fmla="*/ 2095297 w 2147800"/>
                <a:gd name="connsiteY74" fmla="*/ 759162 h 1938958"/>
                <a:gd name="connsiteX75" fmla="*/ 2097742 w 2147800"/>
                <a:gd name="connsiteY75" fmla="*/ 751828 h 1938958"/>
                <a:gd name="connsiteX76" fmla="*/ 2102631 w 2147800"/>
                <a:gd name="connsiteY76" fmla="*/ 744493 h 1938958"/>
                <a:gd name="connsiteX77" fmla="*/ 2105076 w 2147800"/>
                <a:gd name="connsiteY77" fmla="*/ 737158 h 1938958"/>
                <a:gd name="connsiteX78" fmla="*/ 2114856 w 2147800"/>
                <a:gd name="connsiteY78" fmla="*/ 722489 h 1938958"/>
                <a:gd name="connsiteX79" fmla="*/ 2122191 w 2147800"/>
                <a:gd name="connsiteY79" fmla="*/ 698039 h 1938958"/>
                <a:gd name="connsiteX80" fmla="*/ 2131971 w 2147800"/>
                <a:gd name="connsiteY80" fmla="*/ 680925 h 1938958"/>
                <a:gd name="connsiteX81" fmla="*/ 2136860 w 2147800"/>
                <a:gd name="connsiteY81" fmla="*/ 663811 h 1938958"/>
                <a:gd name="connsiteX82" fmla="*/ 2139305 w 2147800"/>
                <a:gd name="connsiteY82" fmla="*/ 654031 h 1938958"/>
                <a:gd name="connsiteX83" fmla="*/ 2144195 w 2147800"/>
                <a:gd name="connsiteY83" fmla="*/ 646696 h 1938958"/>
                <a:gd name="connsiteX84" fmla="*/ 2144195 w 2147800"/>
                <a:gd name="connsiteY84" fmla="*/ 590463 h 1938958"/>
                <a:gd name="connsiteX85" fmla="*/ 2141750 w 2147800"/>
                <a:gd name="connsiteY85" fmla="*/ 597798 h 1938958"/>
                <a:gd name="connsiteX86" fmla="*/ 2134415 w 2147800"/>
                <a:gd name="connsiteY86" fmla="*/ 600243 h 1938958"/>
                <a:gd name="connsiteX87" fmla="*/ 2092852 w 2147800"/>
                <a:gd name="connsiteY87" fmla="*/ 568459 h 1938958"/>
                <a:gd name="connsiteX88" fmla="*/ 2063513 w 2147800"/>
                <a:gd name="connsiteY88" fmla="*/ 548899 h 1938958"/>
                <a:gd name="connsiteX89" fmla="*/ 2046398 w 2147800"/>
                <a:gd name="connsiteY89" fmla="*/ 536675 h 1938958"/>
                <a:gd name="connsiteX90" fmla="*/ 1977941 w 2147800"/>
                <a:gd name="connsiteY90" fmla="*/ 500001 h 1938958"/>
                <a:gd name="connsiteX91" fmla="*/ 1965716 w 2147800"/>
                <a:gd name="connsiteY91" fmla="*/ 492666 h 1938958"/>
                <a:gd name="connsiteX92" fmla="*/ 1958381 w 2147800"/>
                <a:gd name="connsiteY92" fmla="*/ 487776 h 1938958"/>
                <a:gd name="connsiteX93" fmla="*/ 1948602 w 2147800"/>
                <a:gd name="connsiteY93" fmla="*/ 482886 h 1938958"/>
                <a:gd name="connsiteX94" fmla="*/ 1924152 w 2147800"/>
                <a:gd name="connsiteY94" fmla="*/ 460882 h 1938958"/>
                <a:gd name="connsiteX95" fmla="*/ 1904593 w 2147800"/>
                <a:gd name="connsiteY95" fmla="*/ 436433 h 1938958"/>
                <a:gd name="connsiteX96" fmla="*/ 1897258 w 2147800"/>
                <a:gd name="connsiteY96" fmla="*/ 429098 h 1938958"/>
                <a:gd name="connsiteX97" fmla="*/ 1892368 w 2147800"/>
                <a:gd name="connsiteY97" fmla="*/ 419319 h 1938958"/>
                <a:gd name="connsiteX98" fmla="*/ 1875254 w 2147800"/>
                <a:gd name="connsiteY98" fmla="*/ 402204 h 1938958"/>
                <a:gd name="connsiteX99" fmla="*/ 1870364 w 2147800"/>
                <a:gd name="connsiteY99" fmla="*/ 394869 h 1938958"/>
                <a:gd name="connsiteX100" fmla="*/ 1860584 w 2147800"/>
                <a:gd name="connsiteY100" fmla="*/ 389979 h 1938958"/>
                <a:gd name="connsiteX101" fmla="*/ 1853250 w 2147800"/>
                <a:gd name="connsiteY101" fmla="*/ 382645 h 1938958"/>
                <a:gd name="connsiteX102" fmla="*/ 1831245 w 2147800"/>
                <a:gd name="connsiteY102" fmla="*/ 365530 h 1938958"/>
                <a:gd name="connsiteX103" fmla="*/ 1801906 w 2147800"/>
                <a:gd name="connsiteY103" fmla="*/ 345971 h 1938958"/>
                <a:gd name="connsiteX104" fmla="*/ 1792127 w 2147800"/>
                <a:gd name="connsiteY104" fmla="*/ 338636 h 1938958"/>
                <a:gd name="connsiteX105" fmla="*/ 1784792 w 2147800"/>
                <a:gd name="connsiteY105" fmla="*/ 333746 h 1938958"/>
                <a:gd name="connsiteX106" fmla="*/ 1765233 w 2147800"/>
                <a:gd name="connsiteY106" fmla="*/ 319077 h 1938958"/>
                <a:gd name="connsiteX107" fmla="*/ 1755453 w 2147800"/>
                <a:gd name="connsiteY107" fmla="*/ 311742 h 1938958"/>
                <a:gd name="connsiteX108" fmla="*/ 1738338 w 2147800"/>
                <a:gd name="connsiteY108" fmla="*/ 304407 h 1938958"/>
                <a:gd name="connsiteX109" fmla="*/ 1731004 w 2147800"/>
                <a:gd name="connsiteY109" fmla="*/ 299517 h 1938958"/>
                <a:gd name="connsiteX110" fmla="*/ 1721224 w 2147800"/>
                <a:gd name="connsiteY110" fmla="*/ 294628 h 1938958"/>
                <a:gd name="connsiteX111" fmla="*/ 1686995 w 2147800"/>
                <a:gd name="connsiteY111" fmla="*/ 270178 h 1938958"/>
                <a:gd name="connsiteX112" fmla="*/ 1677215 w 2147800"/>
                <a:gd name="connsiteY112" fmla="*/ 260399 h 1938958"/>
                <a:gd name="connsiteX113" fmla="*/ 1664991 w 2147800"/>
                <a:gd name="connsiteY113" fmla="*/ 253064 h 1938958"/>
                <a:gd name="connsiteX114" fmla="*/ 1635652 w 2147800"/>
                <a:gd name="connsiteY114" fmla="*/ 238394 h 1938958"/>
                <a:gd name="connsiteX115" fmla="*/ 1625872 w 2147800"/>
                <a:gd name="connsiteY115" fmla="*/ 233505 h 1938958"/>
                <a:gd name="connsiteX116" fmla="*/ 1616092 w 2147800"/>
                <a:gd name="connsiteY116" fmla="*/ 231060 h 1938958"/>
                <a:gd name="connsiteX117" fmla="*/ 1608758 w 2147800"/>
                <a:gd name="connsiteY117" fmla="*/ 226170 h 1938958"/>
                <a:gd name="connsiteX118" fmla="*/ 1596533 w 2147800"/>
                <a:gd name="connsiteY118" fmla="*/ 223725 h 1938958"/>
                <a:gd name="connsiteX119" fmla="*/ 1589198 w 2147800"/>
                <a:gd name="connsiteY119" fmla="*/ 221280 h 1938958"/>
                <a:gd name="connsiteX120" fmla="*/ 1576974 w 2147800"/>
                <a:gd name="connsiteY120" fmla="*/ 218835 h 1938958"/>
                <a:gd name="connsiteX121" fmla="*/ 1557414 w 2147800"/>
                <a:gd name="connsiteY121" fmla="*/ 211500 h 1938958"/>
                <a:gd name="connsiteX122" fmla="*/ 1525630 w 2147800"/>
                <a:gd name="connsiteY122" fmla="*/ 204166 h 1938958"/>
                <a:gd name="connsiteX123" fmla="*/ 1506071 w 2147800"/>
                <a:gd name="connsiteY123" fmla="*/ 196831 h 1938958"/>
                <a:gd name="connsiteX124" fmla="*/ 1469397 w 2147800"/>
                <a:gd name="connsiteY124" fmla="*/ 191941 h 1938958"/>
                <a:gd name="connsiteX125" fmla="*/ 1396050 w 2147800"/>
                <a:gd name="connsiteY125" fmla="*/ 174827 h 1938958"/>
                <a:gd name="connsiteX126" fmla="*/ 1325147 w 2147800"/>
                <a:gd name="connsiteY126" fmla="*/ 155267 h 1938958"/>
                <a:gd name="connsiteX127" fmla="*/ 1295808 w 2147800"/>
                <a:gd name="connsiteY127" fmla="*/ 147932 h 1938958"/>
                <a:gd name="connsiteX128" fmla="*/ 1268914 w 2147800"/>
                <a:gd name="connsiteY128" fmla="*/ 143043 h 1938958"/>
                <a:gd name="connsiteX129" fmla="*/ 1256689 w 2147800"/>
                <a:gd name="connsiteY129" fmla="*/ 138153 h 1938958"/>
                <a:gd name="connsiteX130" fmla="*/ 1234685 w 2147800"/>
                <a:gd name="connsiteY130" fmla="*/ 130818 h 1938958"/>
                <a:gd name="connsiteX131" fmla="*/ 1193121 w 2147800"/>
                <a:gd name="connsiteY131" fmla="*/ 116148 h 1938958"/>
                <a:gd name="connsiteX132" fmla="*/ 1176007 w 2147800"/>
                <a:gd name="connsiteY132" fmla="*/ 101479 h 1938958"/>
                <a:gd name="connsiteX133" fmla="*/ 1166227 w 2147800"/>
                <a:gd name="connsiteY133" fmla="*/ 99034 h 1938958"/>
                <a:gd name="connsiteX134" fmla="*/ 1146668 w 2147800"/>
                <a:gd name="connsiteY134" fmla="*/ 86809 h 1938958"/>
                <a:gd name="connsiteX135" fmla="*/ 1119774 w 2147800"/>
                <a:gd name="connsiteY135" fmla="*/ 77030 h 1938958"/>
                <a:gd name="connsiteX136" fmla="*/ 1109994 w 2147800"/>
                <a:gd name="connsiteY136" fmla="*/ 69695 h 1938958"/>
                <a:gd name="connsiteX137" fmla="*/ 1095325 w 2147800"/>
                <a:gd name="connsiteY137" fmla="*/ 62360 h 1938958"/>
                <a:gd name="connsiteX138" fmla="*/ 1083100 w 2147800"/>
                <a:gd name="connsiteY138" fmla="*/ 55025 h 1938958"/>
                <a:gd name="connsiteX139" fmla="*/ 1063541 w 2147800"/>
                <a:gd name="connsiteY139" fmla="*/ 42801 h 1938958"/>
                <a:gd name="connsiteX140" fmla="*/ 1043981 w 2147800"/>
                <a:gd name="connsiteY140" fmla="*/ 37911 h 1938958"/>
                <a:gd name="connsiteX141" fmla="*/ 1019532 w 2147800"/>
                <a:gd name="connsiteY141" fmla="*/ 33021 h 1938958"/>
                <a:gd name="connsiteX142" fmla="*/ 951074 w 2147800"/>
                <a:gd name="connsiteY142" fmla="*/ 25686 h 1938958"/>
                <a:gd name="connsiteX143" fmla="*/ 897286 w 2147800"/>
                <a:gd name="connsiteY143" fmla="*/ 20797 h 1938958"/>
                <a:gd name="connsiteX144" fmla="*/ 880172 w 2147800"/>
                <a:gd name="connsiteY144" fmla="*/ 15907 h 1938958"/>
                <a:gd name="connsiteX145" fmla="*/ 865502 w 2147800"/>
                <a:gd name="connsiteY145" fmla="*/ 13462 h 1938958"/>
                <a:gd name="connsiteX146" fmla="*/ 855722 w 2147800"/>
                <a:gd name="connsiteY146" fmla="*/ 11017 h 1938958"/>
                <a:gd name="connsiteX147" fmla="*/ 838608 w 2147800"/>
                <a:gd name="connsiteY147" fmla="*/ 8572 h 1938958"/>
                <a:gd name="connsiteX148" fmla="*/ 823938 w 2147800"/>
                <a:gd name="connsiteY148" fmla="*/ 6127 h 1938958"/>
                <a:gd name="connsiteX149" fmla="*/ 816604 w 2147800"/>
                <a:gd name="connsiteY149" fmla="*/ 3682 h 1938958"/>
                <a:gd name="connsiteX150" fmla="*/ 694358 w 2147800"/>
                <a:gd name="connsiteY150" fmla="*/ 6127 h 1938958"/>
                <a:gd name="connsiteX151" fmla="*/ 667464 w 2147800"/>
                <a:gd name="connsiteY151" fmla="*/ 13462 h 1938958"/>
                <a:gd name="connsiteX152" fmla="*/ 652794 w 2147800"/>
                <a:gd name="connsiteY152" fmla="*/ 15907 h 1938958"/>
                <a:gd name="connsiteX153" fmla="*/ 645459 w 2147800"/>
                <a:gd name="connsiteY153" fmla="*/ 20797 h 1938958"/>
                <a:gd name="connsiteX154" fmla="*/ 635680 w 2147800"/>
                <a:gd name="connsiteY154" fmla="*/ 25686 h 1938958"/>
                <a:gd name="connsiteX155" fmla="*/ 625900 w 2147800"/>
                <a:gd name="connsiteY155" fmla="*/ 35466 h 1938958"/>
                <a:gd name="connsiteX156" fmla="*/ 623455 w 2147800"/>
                <a:gd name="connsiteY156" fmla="*/ 42801 h 1938958"/>
                <a:gd name="connsiteX157" fmla="*/ 616120 w 2147800"/>
                <a:gd name="connsiteY157" fmla="*/ 59915 h 1938958"/>
                <a:gd name="connsiteX158" fmla="*/ 613675 w 2147800"/>
                <a:gd name="connsiteY158" fmla="*/ 69695 h 1938958"/>
                <a:gd name="connsiteX159" fmla="*/ 606341 w 2147800"/>
                <a:gd name="connsiteY159" fmla="*/ 99034 h 1938958"/>
                <a:gd name="connsiteX160" fmla="*/ 601451 w 2147800"/>
                <a:gd name="connsiteY160" fmla="*/ 125928 h 1938958"/>
                <a:gd name="connsiteX161" fmla="*/ 596561 w 2147800"/>
                <a:gd name="connsiteY161" fmla="*/ 138153 h 1938958"/>
                <a:gd name="connsiteX162" fmla="*/ 594116 w 2147800"/>
                <a:gd name="connsiteY162" fmla="*/ 145488 h 1938958"/>
                <a:gd name="connsiteX163" fmla="*/ 567222 w 2147800"/>
                <a:gd name="connsiteY163" fmla="*/ 165047 h 1938958"/>
                <a:gd name="connsiteX164" fmla="*/ 537883 w 2147800"/>
                <a:gd name="connsiteY164" fmla="*/ 167492 h 1938958"/>
                <a:gd name="connsiteX165" fmla="*/ 510989 w 2147800"/>
                <a:gd name="connsiteY165" fmla="*/ 172382 h 1938958"/>
                <a:gd name="connsiteX166" fmla="*/ 496319 w 2147800"/>
                <a:gd name="connsiteY166" fmla="*/ 177271 h 1938958"/>
                <a:gd name="connsiteX167" fmla="*/ 474315 w 2147800"/>
                <a:gd name="connsiteY167" fmla="*/ 182161 h 1938958"/>
                <a:gd name="connsiteX168" fmla="*/ 464535 w 2147800"/>
                <a:gd name="connsiteY168" fmla="*/ 187051 h 1938958"/>
                <a:gd name="connsiteX169" fmla="*/ 457200 w 2147800"/>
                <a:gd name="connsiteY169" fmla="*/ 189496 h 1938958"/>
                <a:gd name="connsiteX170" fmla="*/ 449866 w 2147800"/>
                <a:gd name="connsiteY170" fmla="*/ 194386 h 1938958"/>
                <a:gd name="connsiteX171" fmla="*/ 435196 w 2147800"/>
                <a:gd name="connsiteY171" fmla="*/ 211500 h 1938958"/>
                <a:gd name="connsiteX172" fmla="*/ 430306 w 2147800"/>
                <a:gd name="connsiteY172" fmla="*/ 218835 h 1938958"/>
                <a:gd name="connsiteX173" fmla="*/ 418082 w 2147800"/>
                <a:gd name="connsiteY173" fmla="*/ 248174 h 1938958"/>
                <a:gd name="connsiteX174" fmla="*/ 408302 w 2147800"/>
                <a:gd name="connsiteY174" fmla="*/ 284848 h 1938958"/>
                <a:gd name="connsiteX175" fmla="*/ 413192 w 2147800"/>
                <a:gd name="connsiteY175" fmla="*/ 382645 h 1938958"/>
                <a:gd name="connsiteX176" fmla="*/ 420527 w 2147800"/>
                <a:gd name="connsiteY176" fmla="*/ 399759 h 1938958"/>
                <a:gd name="connsiteX177" fmla="*/ 422972 w 2147800"/>
                <a:gd name="connsiteY177" fmla="*/ 433988 h 1938958"/>
                <a:gd name="connsiteX178" fmla="*/ 430306 w 2147800"/>
                <a:gd name="connsiteY178" fmla="*/ 475552 h 1938958"/>
                <a:gd name="connsiteX179" fmla="*/ 425417 w 2147800"/>
                <a:gd name="connsiteY179" fmla="*/ 654031 h 1938958"/>
                <a:gd name="connsiteX180" fmla="*/ 422972 w 2147800"/>
                <a:gd name="connsiteY180" fmla="*/ 685815 h 1938958"/>
                <a:gd name="connsiteX181" fmla="*/ 398522 w 2147800"/>
                <a:gd name="connsiteY181" fmla="*/ 751828 h 1938958"/>
                <a:gd name="connsiteX182" fmla="*/ 391188 w 2147800"/>
                <a:gd name="connsiteY182" fmla="*/ 781167 h 1938958"/>
                <a:gd name="connsiteX183" fmla="*/ 371628 w 2147800"/>
                <a:gd name="connsiteY183" fmla="*/ 830065 h 1938958"/>
                <a:gd name="connsiteX184" fmla="*/ 354514 w 2147800"/>
                <a:gd name="connsiteY184" fmla="*/ 864294 h 1938958"/>
                <a:gd name="connsiteX185" fmla="*/ 349624 w 2147800"/>
                <a:gd name="connsiteY185" fmla="*/ 878963 h 1938958"/>
                <a:gd name="connsiteX186" fmla="*/ 344734 w 2147800"/>
                <a:gd name="connsiteY186" fmla="*/ 891188 h 1938958"/>
                <a:gd name="connsiteX187" fmla="*/ 337399 w 2147800"/>
                <a:gd name="connsiteY187" fmla="*/ 910747 h 1938958"/>
                <a:gd name="connsiteX188" fmla="*/ 334954 w 2147800"/>
                <a:gd name="connsiteY188" fmla="*/ 918082 h 1938958"/>
                <a:gd name="connsiteX189" fmla="*/ 330065 w 2147800"/>
                <a:gd name="connsiteY189" fmla="*/ 925417 h 1938958"/>
                <a:gd name="connsiteX190" fmla="*/ 288501 w 2147800"/>
                <a:gd name="connsiteY190" fmla="*/ 1001209 h 1938958"/>
                <a:gd name="connsiteX191" fmla="*/ 281166 w 2147800"/>
                <a:gd name="connsiteY191" fmla="*/ 1013434 h 1938958"/>
                <a:gd name="connsiteX192" fmla="*/ 276276 w 2147800"/>
                <a:gd name="connsiteY192" fmla="*/ 1020769 h 1938958"/>
                <a:gd name="connsiteX193" fmla="*/ 264052 w 2147800"/>
                <a:gd name="connsiteY193" fmla="*/ 1045218 h 1938958"/>
                <a:gd name="connsiteX194" fmla="*/ 256717 w 2147800"/>
                <a:gd name="connsiteY194" fmla="*/ 1054998 h 1938958"/>
                <a:gd name="connsiteX195" fmla="*/ 251827 w 2147800"/>
                <a:gd name="connsiteY195" fmla="*/ 1062332 h 1938958"/>
                <a:gd name="connsiteX196" fmla="*/ 239603 w 2147800"/>
                <a:gd name="connsiteY196" fmla="*/ 1074557 h 1938958"/>
                <a:gd name="connsiteX197" fmla="*/ 229823 w 2147800"/>
                <a:gd name="connsiteY197" fmla="*/ 1094116 h 1938958"/>
                <a:gd name="connsiteX198" fmla="*/ 224933 w 2147800"/>
                <a:gd name="connsiteY198" fmla="*/ 1106341 h 1938958"/>
                <a:gd name="connsiteX199" fmla="*/ 220043 w 2147800"/>
                <a:gd name="connsiteY199" fmla="*/ 1147905 h 1938958"/>
                <a:gd name="connsiteX200" fmla="*/ 217598 w 2147800"/>
                <a:gd name="connsiteY200" fmla="*/ 1157684 h 1938958"/>
                <a:gd name="connsiteX201" fmla="*/ 210264 w 2147800"/>
                <a:gd name="connsiteY201" fmla="*/ 1165019 h 1938958"/>
                <a:gd name="connsiteX202" fmla="*/ 198039 w 2147800"/>
                <a:gd name="connsiteY202" fmla="*/ 1182133 h 1938958"/>
                <a:gd name="connsiteX203" fmla="*/ 190704 w 2147800"/>
                <a:gd name="connsiteY203" fmla="*/ 1187023 h 1938958"/>
                <a:gd name="connsiteX204" fmla="*/ 166255 w 2147800"/>
                <a:gd name="connsiteY204" fmla="*/ 1201693 h 1938958"/>
                <a:gd name="connsiteX205" fmla="*/ 158920 w 2147800"/>
                <a:gd name="connsiteY205" fmla="*/ 1209028 h 1938958"/>
                <a:gd name="connsiteX206" fmla="*/ 114912 w 2147800"/>
                <a:gd name="connsiteY206" fmla="*/ 1248146 h 1938958"/>
                <a:gd name="connsiteX207" fmla="*/ 95352 w 2147800"/>
                <a:gd name="connsiteY207" fmla="*/ 1267706 h 1938958"/>
                <a:gd name="connsiteX208" fmla="*/ 92907 w 2147800"/>
                <a:gd name="connsiteY208" fmla="*/ 1275040 h 1938958"/>
                <a:gd name="connsiteX209" fmla="*/ 100242 w 2147800"/>
                <a:gd name="connsiteY209" fmla="*/ 1323939 h 1938958"/>
                <a:gd name="connsiteX210" fmla="*/ 102687 w 2147800"/>
                <a:gd name="connsiteY210" fmla="*/ 1338608 h 1938958"/>
                <a:gd name="connsiteX211" fmla="*/ 97797 w 2147800"/>
                <a:gd name="connsiteY211" fmla="*/ 1441295 h 1938958"/>
                <a:gd name="connsiteX212" fmla="*/ 95352 w 2147800"/>
                <a:gd name="connsiteY212" fmla="*/ 1451075 h 1938958"/>
                <a:gd name="connsiteX213" fmla="*/ 90462 w 2147800"/>
                <a:gd name="connsiteY213" fmla="*/ 1487748 h 1938958"/>
                <a:gd name="connsiteX214" fmla="*/ 88018 w 2147800"/>
                <a:gd name="connsiteY214" fmla="*/ 1499973 h 1938958"/>
                <a:gd name="connsiteX215" fmla="*/ 75793 w 2147800"/>
                <a:gd name="connsiteY215" fmla="*/ 1517088 h 1938958"/>
                <a:gd name="connsiteX216" fmla="*/ 61123 w 2147800"/>
                <a:gd name="connsiteY216" fmla="*/ 1526867 h 1938958"/>
                <a:gd name="connsiteX217" fmla="*/ 48899 w 2147800"/>
                <a:gd name="connsiteY217" fmla="*/ 1539092 h 1938958"/>
                <a:gd name="connsiteX218" fmla="*/ 41564 w 2147800"/>
                <a:gd name="connsiteY218" fmla="*/ 1548871 h 1938958"/>
                <a:gd name="connsiteX219" fmla="*/ 19560 w 2147800"/>
                <a:gd name="connsiteY219" fmla="*/ 1573321 h 1938958"/>
                <a:gd name="connsiteX220" fmla="*/ 14670 w 2147800"/>
                <a:gd name="connsiteY220" fmla="*/ 1583100 h 1938958"/>
                <a:gd name="connsiteX221" fmla="*/ 0 w 2147800"/>
                <a:gd name="connsiteY221" fmla="*/ 1602660 h 1938958"/>
                <a:gd name="connsiteX222" fmla="*/ 2445 w 2147800"/>
                <a:gd name="connsiteY222" fmla="*/ 1651558 h 1938958"/>
                <a:gd name="connsiteX223" fmla="*/ 4890 w 2147800"/>
                <a:gd name="connsiteY223" fmla="*/ 1671117 h 1938958"/>
                <a:gd name="connsiteX224" fmla="*/ 9780 w 2147800"/>
                <a:gd name="connsiteY224" fmla="*/ 1678452 h 1938958"/>
                <a:gd name="connsiteX225" fmla="*/ 19560 w 2147800"/>
                <a:gd name="connsiteY225" fmla="*/ 1837372 h 1938958"/>
                <a:gd name="connsiteX226" fmla="*/ 26895 w 2147800"/>
                <a:gd name="connsiteY226" fmla="*/ 1856931 h 1938958"/>
                <a:gd name="connsiteX227" fmla="*/ 34229 w 2147800"/>
                <a:gd name="connsiteY227" fmla="*/ 1859376 h 1938958"/>
                <a:gd name="connsiteX228" fmla="*/ 44009 w 2147800"/>
                <a:gd name="connsiteY228" fmla="*/ 1874046 h 1938958"/>
                <a:gd name="connsiteX229" fmla="*/ 61123 w 2147800"/>
                <a:gd name="connsiteY229" fmla="*/ 1893605 h 1938958"/>
                <a:gd name="connsiteX230" fmla="*/ 63568 w 2147800"/>
                <a:gd name="connsiteY230" fmla="*/ 1908275 h 1938958"/>
                <a:gd name="connsiteX231" fmla="*/ 78238 w 2147800"/>
                <a:gd name="connsiteY231" fmla="*/ 1905830 h 1938958"/>
                <a:gd name="connsiteX232" fmla="*/ 92907 w 2147800"/>
                <a:gd name="connsiteY232" fmla="*/ 1900940 h 1938958"/>
                <a:gd name="connsiteX233" fmla="*/ 105132 w 2147800"/>
                <a:gd name="connsiteY233" fmla="*/ 1898495 h 1938958"/>
                <a:gd name="connsiteX234" fmla="*/ 127136 w 2147800"/>
                <a:gd name="connsiteY234" fmla="*/ 1893605 h 1938958"/>
                <a:gd name="connsiteX235" fmla="*/ 188259 w 2147800"/>
                <a:gd name="connsiteY235" fmla="*/ 1898495 h 1938958"/>
                <a:gd name="connsiteX236" fmla="*/ 210264 w 2147800"/>
                <a:gd name="connsiteY236" fmla="*/ 1908275 h 1938958"/>
                <a:gd name="connsiteX237" fmla="*/ 224933 w 2147800"/>
                <a:gd name="connsiteY237" fmla="*/ 1913165 h 1938958"/>
                <a:gd name="connsiteX238" fmla="*/ 239603 w 2147800"/>
                <a:gd name="connsiteY238" fmla="*/ 1918054 h 1938958"/>
                <a:gd name="connsiteX239" fmla="*/ 261607 w 2147800"/>
                <a:gd name="connsiteY239" fmla="*/ 1925389 h 1938958"/>
                <a:gd name="connsiteX240" fmla="*/ 268942 w 2147800"/>
                <a:gd name="connsiteY240" fmla="*/ 1927834 h 1938958"/>
                <a:gd name="connsiteX241" fmla="*/ 276276 w 2147800"/>
                <a:gd name="connsiteY241" fmla="*/ 1930279 h 1938958"/>
                <a:gd name="connsiteX242" fmla="*/ 298281 w 2147800"/>
                <a:gd name="connsiteY242" fmla="*/ 1932724 h 1938958"/>
                <a:gd name="connsiteX243" fmla="*/ 308060 w 2147800"/>
                <a:gd name="connsiteY243" fmla="*/ 1935169 h 1938958"/>
                <a:gd name="connsiteX244" fmla="*/ 408302 w 2147800"/>
                <a:gd name="connsiteY244" fmla="*/ 1930279 h 1938958"/>
                <a:gd name="connsiteX245" fmla="*/ 493874 w 2147800"/>
                <a:gd name="connsiteY245" fmla="*/ 1925389 h 1938958"/>
                <a:gd name="connsiteX246" fmla="*/ 545218 w 2147800"/>
                <a:gd name="connsiteY246" fmla="*/ 1930279 h 1938958"/>
                <a:gd name="connsiteX247" fmla="*/ 650349 w 2147800"/>
                <a:gd name="connsiteY247" fmla="*/ 1935169 h 1938958"/>
                <a:gd name="connsiteX248" fmla="*/ 665019 w 2147800"/>
                <a:gd name="connsiteY248" fmla="*/ 1937614 h 1938958"/>
                <a:gd name="connsiteX249" fmla="*/ 731031 w 2147800"/>
                <a:gd name="connsiteY249" fmla="*/ 1935169 h 1938958"/>
                <a:gd name="connsiteX250" fmla="*/ 1095325 w 2147800"/>
                <a:gd name="connsiteY250" fmla="*/ 1930279 h 1938958"/>
                <a:gd name="connsiteX251" fmla="*/ 1183342 w 2147800"/>
                <a:gd name="connsiteY251" fmla="*/ 1930279 h 1938958"/>
                <a:gd name="connsiteX252" fmla="*/ 1190676 w 2147800"/>
                <a:gd name="connsiteY252" fmla="*/ 1932724 h 1938958"/>
                <a:gd name="connsiteX253" fmla="*/ 1254244 w 2147800"/>
                <a:gd name="connsiteY253" fmla="*/ 1935169 h 1938958"/>
                <a:gd name="connsiteX254" fmla="*/ 1420499 w 2147800"/>
                <a:gd name="connsiteY254" fmla="*/ 1935169 h 1938958"/>
                <a:gd name="connsiteX255" fmla="*/ 1686995 w 2147800"/>
                <a:gd name="connsiteY255" fmla="*/ 1930279 h 1938958"/>
                <a:gd name="connsiteX256" fmla="*/ 1699220 w 2147800"/>
                <a:gd name="connsiteY256" fmla="*/ 1927834 h 1938958"/>
                <a:gd name="connsiteX257" fmla="*/ 1711444 w 2147800"/>
                <a:gd name="connsiteY257" fmla="*/ 1935169 h 193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147800" h="1938958">
                  <a:moveTo>
                    <a:pt x="1711444" y="1935169"/>
                  </a:moveTo>
                  <a:cubicBezTo>
                    <a:pt x="1713889" y="1931909"/>
                    <a:pt x="1712699" y="1917198"/>
                    <a:pt x="1713889" y="1908275"/>
                  </a:cubicBezTo>
                  <a:cubicBezTo>
                    <a:pt x="1714998" y="1899960"/>
                    <a:pt x="1719239" y="1891765"/>
                    <a:pt x="1721224" y="1883825"/>
                  </a:cubicBezTo>
                  <a:cubicBezTo>
                    <a:pt x="1726903" y="1861111"/>
                    <a:pt x="1720119" y="1889349"/>
                    <a:pt x="1726114" y="1859376"/>
                  </a:cubicBezTo>
                  <a:cubicBezTo>
                    <a:pt x="1729290" y="1843495"/>
                    <a:pt x="1727222" y="1855386"/>
                    <a:pt x="1733449" y="1839817"/>
                  </a:cubicBezTo>
                  <a:cubicBezTo>
                    <a:pt x="1735363" y="1835031"/>
                    <a:pt x="1736708" y="1830037"/>
                    <a:pt x="1738338" y="1825147"/>
                  </a:cubicBezTo>
                  <a:lnTo>
                    <a:pt x="1740783" y="1817813"/>
                  </a:lnTo>
                  <a:cubicBezTo>
                    <a:pt x="1741598" y="1809663"/>
                    <a:pt x="1741983" y="1801458"/>
                    <a:pt x="1743228" y="1793363"/>
                  </a:cubicBezTo>
                  <a:cubicBezTo>
                    <a:pt x="1743620" y="1790816"/>
                    <a:pt x="1745309" y="1788580"/>
                    <a:pt x="1745673" y="1786029"/>
                  </a:cubicBezTo>
                  <a:cubicBezTo>
                    <a:pt x="1746946" y="1777118"/>
                    <a:pt x="1746845" y="1768046"/>
                    <a:pt x="1748118" y="1759135"/>
                  </a:cubicBezTo>
                  <a:cubicBezTo>
                    <a:pt x="1749293" y="1750907"/>
                    <a:pt x="1750380" y="1742570"/>
                    <a:pt x="1753008" y="1734685"/>
                  </a:cubicBezTo>
                  <a:cubicBezTo>
                    <a:pt x="1754638" y="1729795"/>
                    <a:pt x="1757051" y="1725100"/>
                    <a:pt x="1757898" y="1720016"/>
                  </a:cubicBezTo>
                  <a:cubicBezTo>
                    <a:pt x="1758713" y="1715126"/>
                    <a:pt x="1759268" y="1710185"/>
                    <a:pt x="1760343" y="1705346"/>
                  </a:cubicBezTo>
                  <a:cubicBezTo>
                    <a:pt x="1760902" y="1702830"/>
                    <a:pt x="1762080" y="1700490"/>
                    <a:pt x="1762788" y="1698012"/>
                  </a:cubicBezTo>
                  <a:cubicBezTo>
                    <a:pt x="1768938" y="1676488"/>
                    <a:pt x="1761809" y="1698510"/>
                    <a:pt x="1767677" y="1680897"/>
                  </a:cubicBezTo>
                  <a:cubicBezTo>
                    <a:pt x="1770791" y="1649760"/>
                    <a:pt x="1768135" y="1664395"/>
                    <a:pt x="1775012" y="1636889"/>
                  </a:cubicBezTo>
                  <a:cubicBezTo>
                    <a:pt x="1775827" y="1633629"/>
                    <a:pt x="1776394" y="1630297"/>
                    <a:pt x="1777457" y="1627109"/>
                  </a:cubicBezTo>
                  <a:lnTo>
                    <a:pt x="1782347" y="1612439"/>
                  </a:lnTo>
                  <a:cubicBezTo>
                    <a:pt x="1783162" y="1603474"/>
                    <a:pt x="1784193" y="1594527"/>
                    <a:pt x="1784792" y="1585545"/>
                  </a:cubicBezTo>
                  <a:cubicBezTo>
                    <a:pt x="1785823" y="1570074"/>
                    <a:pt x="1786048" y="1554552"/>
                    <a:pt x="1787237" y="1539092"/>
                  </a:cubicBezTo>
                  <a:cubicBezTo>
                    <a:pt x="1789140" y="1514360"/>
                    <a:pt x="1788877" y="1530070"/>
                    <a:pt x="1792127" y="1512198"/>
                  </a:cubicBezTo>
                  <a:cubicBezTo>
                    <a:pt x="1793158" y="1506528"/>
                    <a:pt x="1793442" y="1500734"/>
                    <a:pt x="1794572" y="1495083"/>
                  </a:cubicBezTo>
                  <a:cubicBezTo>
                    <a:pt x="1795077" y="1492556"/>
                    <a:pt x="1796392" y="1490248"/>
                    <a:pt x="1797017" y="1487748"/>
                  </a:cubicBezTo>
                  <a:cubicBezTo>
                    <a:pt x="1801463" y="1469962"/>
                    <a:pt x="1797549" y="1480459"/>
                    <a:pt x="1801906" y="1460854"/>
                  </a:cubicBezTo>
                  <a:cubicBezTo>
                    <a:pt x="1802465" y="1458338"/>
                    <a:pt x="1803673" y="1456006"/>
                    <a:pt x="1804351" y="1453520"/>
                  </a:cubicBezTo>
                  <a:cubicBezTo>
                    <a:pt x="1806119" y="1447036"/>
                    <a:pt x="1807611" y="1440480"/>
                    <a:pt x="1809241" y="1433960"/>
                  </a:cubicBezTo>
                  <a:cubicBezTo>
                    <a:pt x="1810056" y="1430700"/>
                    <a:pt x="1810623" y="1427369"/>
                    <a:pt x="1811686" y="1424181"/>
                  </a:cubicBezTo>
                  <a:lnTo>
                    <a:pt x="1816576" y="1409511"/>
                  </a:lnTo>
                  <a:lnTo>
                    <a:pt x="1821466" y="1394842"/>
                  </a:lnTo>
                  <a:cubicBezTo>
                    <a:pt x="1822281" y="1392397"/>
                    <a:pt x="1823286" y="1390007"/>
                    <a:pt x="1823911" y="1387507"/>
                  </a:cubicBezTo>
                  <a:cubicBezTo>
                    <a:pt x="1824726" y="1384247"/>
                    <a:pt x="1825391" y="1380946"/>
                    <a:pt x="1826356" y="1377727"/>
                  </a:cubicBezTo>
                  <a:cubicBezTo>
                    <a:pt x="1827837" y="1372790"/>
                    <a:pt x="1829615" y="1367948"/>
                    <a:pt x="1831245" y="1363058"/>
                  </a:cubicBezTo>
                  <a:cubicBezTo>
                    <a:pt x="1832060" y="1360613"/>
                    <a:pt x="1833065" y="1358223"/>
                    <a:pt x="1833690" y="1355723"/>
                  </a:cubicBezTo>
                  <a:lnTo>
                    <a:pt x="1838580" y="1336163"/>
                  </a:lnTo>
                  <a:cubicBezTo>
                    <a:pt x="1839395" y="1332903"/>
                    <a:pt x="1839962" y="1329572"/>
                    <a:pt x="1841025" y="1326384"/>
                  </a:cubicBezTo>
                  <a:lnTo>
                    <a:pt x="1845915" y="1311714"/>
                  </a:lnTo>
                  <a:cubicBezTo>
                    <a:pt x="1847348" y="1291659"/>
                    <a:pt x="1847459" y="1278773"/>
                    <a:pt x="1850805" y="1260371"/>
                  </a:cubicBezTo>
                  <a:cubicBezTo>
                    <a:pt x="1851406" y="1257065"/>
                    <a:pt x="1851747" y="1253597"/>
                    <a:pt x="1853250" y="1250591"/>
                  </a:cubicBezTo>
                  <a:cubicBezTo>
                    <a:pt x="1855878" y="1245335"/>
                    <a:pt x="1863029" y="1235922"/>
                    <a:pt x="1863029" y="1235922"/>
                  </a:cubicBezTo>
                  <a:lnTo>
                    <a:pt x="1867919" y="1221252"/>
                  </a:lnTo>
                  <a:cubicBezTo>
                    <a:pt x="1868734" y="1218807"/>
                    <a:pt x="1869859" y="1216444"/>
                    <a:pt x="1870364" y="1213917"/>
                  </a:cubicBezTo>
                  <a:cubicBezTo>
                    <a:pt x="1871179" y="1209842"/>
                    <a:pt x="1871716" y="1205702"/>
                    <a:pt x="1872809" y="1201693"/>
                  </a:cubicBezTo>
                  <a:cubicBezTo>
                    <a:pt x="1874165" y="1196720"/>
                    <a:pt x="1876688" y="1192077"/>
                    <a:pt x="1877699" y="1187023"/>
                  </a:cubicBezTo>
                  <a:cubicBezTo>
                    <a:pt x="1878514" y="1182948"/>
                    <a:pt x="1878830" y="1178741"/>
                    <a:pt x="1880144" y="1174799"/>
                  </a:cubicBezTo>
                  <a:cubicBezTo>
                    <a:pt x="1881297" y="1171341"/>
                    <a:pt x="1883598" y="1168369"/>
                    <a:pt x="1885034" y="1165019"/>
                  </a:cubicBezTo>
                  <a:cubicBezTo>
                    <a:pt x="1886049" y="1162650"/>
                    <a:pt x="1886326" y="1159989"/>
                    <a:pt x="1887479" y="1157684"/>
                  </a:cubicBezTo>
                  <a:cubicBezTo>
                    <a:pt x="1888793" y="1155056"/>
                    <a:pt x="1891175" y="1153035"/>
                    <a:pt x="1892368" y="1150350"/>
                  </a:cubicBezTo>
                  <a:cubicBezTo>
                    <a:pt x="1894973" y="1144488"/>
                    <a:pt x="1897383" y="1131617"/>
                    <a:pt x="1902148" y="1125900"/>
                  </a:cubicBezTo>
                  <a:cubicBezTo>
                    <a:pt x="1904029" y="1123643"/>
                    <a:pt x="1907038" y="1122641"/>
                    <a:pt x="1909483" y="1121011"/>
                  </a:cubicBezTo>
                  <a:cubicBezTo>
                    <a:pt x="1910298" y="1118566"/>
                    <a:pt x="1910676" y="1115929"/>
                    <a:pt x="1911928" y="1113676"/>
                  </a:cubicBezTo>
                  <a:cubicBezTo>
                    <a:pt x="1917555" y="1103547"/>
                    <a:pt x="1922627" y="1098208"/>
                    <a:pt x="1929042" y="1089227"/>
                  </a:cubicBezTo>
                  <a:cubicBezTo>
                    <a:pt x="1930750" y="1086836"/>
                    <a:pt x="1932020" y="1084123"/>
                    <a:pt x="1933932" y="1081892"/>
                  </a:cubicBezTo>
                  <a:cubicBezTo>
                    <a:pt x="1936932" y="1078392"/>
                    <a:pt x="1940112" y="1074992"/>
                    <a:pt x="1943712" y="1072112"/>
                  </a:cubicBezTo>
                  <a:cubicBezTo>
                    <a:pt x="1948301" y="1068441"/>
                    <a:pt x="1958381" y="1062332"/>
                    <a:pt x="1958381" y="1062332"/>
                  </a:cubicBezTo>
                  <a:cubicBezTo>
                    <a:pt x="1961641" y="1057442"/>
                    <a:pt x="1966736" y="1053364"/>
                    <a:pt x="1968161" y="1047663"/>
                  </a:cubicBezTo>
                  <a:cubicBezTo>
                    <a:pt x="1969791" y="1041143"/>
                    <a:pt x="1970926" y="1034479"/>
                    <a:pt x="1973051" y="1028104"/>
                  </a:cubicBezTo>
                  <a:cubicBezTo>
                    <a:pt x="1976559" y="1017581"/>
                    <a:pt x="1974871" y="1023269"/>
                    <a:pt x="1977941" y="1010989"/>
                  </a:cubicBezTo>
                  <a:cubicBezTo>
                    <a:pt x="1981985" y="978627"/>
                    <a:pt x="1977805" y="1001682"/>
                    <a:pt x="1982830" y="984095"/>
                  </a:cubicBezTo>
                  <a:cubicBezTo>
                    <a:pt x="1984267" y="979065"/>
                    <a:pt x="1985464" y="971943"/>
                    <a:pt x="1987720" y="966981"/>
                  </a:cubicBezTo>
                  <a:cubicBezTo>
                    <a:pt x="1990737" y="960345"/>
                    <a:pt x="1995195" y="954337"/>
                    <a:pt x="1997500" y="947421"/>
                  </a:cubicBezTo>
                  <a:cubicBezTo>
                    <a:pt x="2000874" y="937299"/>
                    <a:pt x="1998515" y="942230"/>
                    <a:pt x="2004835" y="932752"/>
                  </a:cubicBezTo>
                  <a:lnTo>
                    <a:pt x="2009725" y="918082"/>
                  </a:lnTo>
                  <a:cubicBezTo>
                    <a:pt x="2010540" y="915637"/>
                    <a:pt x="2011016" y="913052"/>
                    <a:pt x="2012169" y="910747"/>
                  </a:cubicBezTo>
                  <a:cubicBezTo>
                    <a:pt x="2013799" y="907487"/>
                    <a:pt x="2015623" y="904318"/>
                    <a:pt x="2017059" y="900968"/>
                  </a:cubicBezTo>
                  <a:cubicBezTo>
                    <a:pt x="2018074" y="898599"/>
                    <a:pt x="2018351" y="895938"/>
                    <a:pt x="2019504" y="893633"/>
                  </a:cubicBezTo>
                  <a:cubicBezTo>
                    <a:pt x="2020818" y="891005"/>
                    <a:pt x="2023080" y="888926"/>
                    <a:pt x="2024394" y="886298"/>
                  </a:cubicBezTo>
                  <a:cubicBezTo>
                    <a:pt x="2025547" y="883993"/>
                    <a:pt x="2025824" y="881332"/>
                    <a:pt x="2026839" y="878963"/>
                  </a:cubicBezTo>
                  <a:cubicBezTo>
                    <a:pt x="2028275" y="875613"/>
                    <a:pt x="2030375" y="872568"/>
                    <a:pt x="2031729" y="869184"/>
                  </a:cubicBezTo>
                  <a:cubicBezTo>
                    <a:pt x="2033643" y="864398"/>
                    <a:pt x="2033760" y="858803"/>
                    <a:pt x="2036619" y="854514"/>
                  </a:cubicBezTo>
                  <a:cubicBezTo>
                    <a:pt x="2042568" y="845588"/>
                    <a:pt x="2047592" y="838707"/>
                    <a:pt x="2051288" y="827620"/>
                  </a:cubicBezTo>
                  <a:cubicBezTo>
                    <a:pt x="2052103" y="825175"/>
                    <a:pt x="2052580" y="822590"/>
                    <a:pt x="2053733" y="820285"/>
                  </a:cubicBezTo>
                  <a:cubicBezTo>
                    <a:pt x="2055718" y="816315"/>
                    <a:pt x="2064024" y="805934"/>
                    <a:pt x="2065958" y="803171"/>
                  </a:cubicBezTo>
                  <a:cubicBezTo>
                    <a:pt x="2069328" y="798356"/>
                    <a:pt x="2072477" y="793391"/>
                    <a:pt x="2075737" y="788501"/>
                  </a:cubicBezTo>
                  <a:lnTo>
                    <a:pt x="2090407" y="766497"/>
                  </a:lnTo>
                  <a:cubicBezTo>
                    <a:pt x="2092037" y="764052"/>
                    <a:pt x="2094368" y="761950"/>
                    <a:pt x="2095297" y="759162"/>
                  </a:cubicBezTo>
                  <a:cubicBezTo>
                    <a:pt x="2096112" y="756717"/>
                    <a:pt x="2096590" y="754133"/>
                    <a:pt x="2097742" y="751828"/>
                  </a:cubicBezTo>
                  <a:cubicBezTo>
                    <a:pt x="2099056" y="749200"/>
                    <a:pt x="2101317" y="747121"/>
                    <a:pt x="2102631" y="744493"/>
                  </a:cubicBezTo>
                  <a:cubicBezTo>
                    <a:pt x="2103783" y="742188"/>
                    <a:pt x="2103824" y="739411"/>
                    <a:pt x="2105076" y="737158"/>
                  </a:cubicBezTo>
                  <a:cubicBezTo>
                    <a:pt x="2107930" y="732021"/>
                    <a:pt x="2114856" y="722489"/>
                    <a:pt x="2114856" y="722489"/>
                  </a:cubicBezTo>
                  <a:cubicBezTo>
                    <a:pt x="2116223" y="717022"/>
                    <a:pt x="2119810" y="701610"/>
                    <a:pt x="2122191" y="698039"/>
                  </a:cubicBezTo>
                  <a:cubicBezTo>
                    <a:pt x="2129103" y="687672"/>
                    <a:pt x="2125767" y="693333"/>
                    <a:pt x="2131971" y="680925"/>
                  </a:cubicBezTo>
                  <a:cubicBezTo>
                    <a:pt x="2139599" y="650401"/>
                    <a:pt x="2129856" y="688324"/>
                    <a:pt x="2136860" y="663811"/>
                  </a:cubicBezTo>
                  <a:cubicBezTo>
                    <a:pt x="2137783" y="660580"/>
                    <a:pt x="2137981" y="657120"/>
                    <a:pt x="2139305" y="654031"/>
                  </a:cubicBezTo>
                  <a:cubicBezTo>
                    <a:pt x="2140463" y="651330"/>
                    <a:pt x="2142565" y="649141"/>
                    <a:pt x="2144195" y="646696"/>
                  </a:cubicBezTo>
                  <a:cubicBezTo>
                    <a:pt x="2148886" y="623243"/>
                    <a:pt x="2149118" y="627383"/>
                    <a:pt x="2144195" y="590463"/>
                  </a:cubicBezTo>
                  <a:cubicBezTo>
                    <a:pt x="2143854" y="587908"/>
                    <a:pt x="2143572" y="595976"/>
                    <a:pt x="2141750" y="597798"/>
                  </a:cubicBezTo>
                  <a:cubicBezTo>
                    <a:pt x="2139928" y="599620"/>
                    <a:pt x="2136860" y="599428"/>
                    <a:pt x="2134415" y="600243"/>
                  </a:cubicBezTo>
                  <a:cubicBezTo>
                    <a:pt x="2095304" y="587205"/>
                    <a:pt x="2153927" y="609177"/>
                    <a:pt x="2092852" y="568459"/>
                  </a:cubicBezTo>
                  <a:lnTo>
                    <a:pt x="2063513" y="548899"/>
                  </a:lnTo>
                  <a:cubicBezTo>
                    <a:pt x="2057727" y="544940"/>
                    <a:pt x="2052668" y="539810"/>
                    <a:pt x="2046398" y="536675"/>
                  </a:cubicBezTo>
                  <a:cubicBezTo>
                    <a:pt x="2000157" y="513553"/>
                    <a:pt x="2017540" y="523294"/>
                    <a:pt x="1977941" y="500001"/>
                  </a:cubicBezTo>
                  <a:cubicBezTo>
                    <a:pt x="1973845" y="497592"/>
                    <a:pt x="1969670" y="495302"/>
                    <a:pt x="1965716" y="492666"/>
                  </a:cubicBezTo>
                  <a:cubicBezTo>
                    <a:pt x="1963271" y="491036"/>
                    <a:pt x="1960932" y="489234"/>
                    <a:pt x="1958381" y="487776"/>
                  </a:cubicBezTo>
                  <a:cubicBezTo>
                    <a:pt x="1955217" y="485968"/>
                    <a:pt x="1951423" y="485194"/>
                    <a:pt x="1948602" y="482886"/>
                  </a:cubicBezTo>
                  <a:cubicBezTo>
                    <a:pt x="1906383" y="448344"/>
                    <a:pt x="1946587" y="475838"/>
                    <a:pt x="1924152" y="460882"/>
                  </a:cubicBezTo>
                  <a:cubicBezTo>
                    <a:pt x="1916413" y="450562"/>
                    <a:pt x="1914095" y="447122"/>
                    <a:pt x="1904593" y="436433"/>
                  </a:cubicBezTo>
                  <a:cubicBezTo>
                    <a:pt x="1902296" y="433849"/>
                    <a:pt x="1899268" y="431912"/>
                    <a:pt x="1897258" y="429098"/>
                  </a:cubicBezTo>
                  <a:cubicBezTo>
                    <a:pt x="1895140" y="426132"/>
                    <a:pt x="1894676" y="422140"/>
                    <a:pt x="1892368" y="419319"/>
                  </a:cubicBezTo>
                  <a:cubicBezTo>
                    <a:pt x="1887259" y="413075"/>
                    <a:pt x="1879729" y="408917"/>
                    <a:pt x="1875254" y="402204"/>
                  </a:cubicBezTo>
                  <a:cubicBezTo>
                    <a:pt x="1873624" y="399759"/>
                    <a:pt x="1872621" y="396750"/>
                    <a:pt x="1870364" y="394869"/>
                  </a:cubicBezTo>
                  <a:cubicBezTo>
                    <a:pt x="1867564" y="392536"/>
                    <a:pt x="1863550" y="392097"/>
                    <a:pt x="1860584" y="389979"/>
                  </a:cubicBezTo>
                  <a:cubicBezTo>
                    <a:pt x="1857771" y="387970"/>
                    <a:pt x="1855906" y="384858"/>
                    <a:pt x="1853250" y="382645"/>
                  </a:cubicBezTo>
                  <a:cubicBezTo>
                    <a:pt x="1846111" y="376696"/>
                    <a:pt x="1838977" y="370684"/>
                    <a:pt x="1831245" y="365530"/>
                  </a:cubicBezTo>
                  <a:cubicBezTo>
                    <a:pt x="1821465" y="359010"/>
                    <a:pt x="1811309" y="353024"/>
                    <a:pt x="1801906" y="345971"/>
                  </a:cubicBezTo>
                  <a:cubicBezTo>
                    <a:pt x="1798646" y="343526"/>
                    <a:pt x="1795443" y="341004"/>
                    <a:pt x="1792127" y="338636"/>
                  </a:cubicBezTo>
                  <a:cubicBezTo>
                    <a:pt x="1789736" y="336928"/>
                    <a:pt x="1787169" y="335474"/>
                    <a:pt x="1784792" y="333746"/>
                  </a:cubicBezTo>
                  <a:cubicBezTo>
                    <a:pt x="1778201" y="328953"/>
                    <a:pt x="1771753" y="323967"/>
                    <a:pt x="1765233" y="319077"/>
                  </a:cubicBezTo>
                  <a:cubicBezTo>
                    <a:pt x="1761973" y="316632"/>
                    <a:pt x="1759319" y="313031"/>
                    <a:pt x="1755453" y="311742"/>
                  </a:cubicBezTo>
                  <a:cubicBezTo>
                    <a:pt x="1747225" y="308999"/>
                    <a:pt x="1746796" y="309241"/>
                    <a:pt x="1738338" y="304407"/>
                  </a:cubicBezTo>
                  <a:cubicBezTo>
                    <a:pt x="1735787" y="302949"/>
                    <a:pt x="1733555" y="300975"/>
                    <a:pt x="1731004" y="299517"/>
                  </a:cubicBezTo>
                  <a:cubicBezTo>
                    <a:pt x="1727840" y="297709"/>
                    <a:pt x="1724328" y="296538"/>
                    <a:pt x="1721224" y="294628"/>
                  </a:cubicBezTo>
                  <a:cubicBezTo>
                    <a:pt x="1710309" y="287911"/>
                    <a:pt x="1696969" y="279043"/>
                    <a:pt x="1686995" y="270178"/>
                  </a:cubicBezTo>
                  <a:cubicBezTo>
                    <a:pt x="1683549" y="267115"/>
                    <a:pt x="1680854" y="263229"/>
                    <a:pt x="1677215" y="260399"/>
                  </a:cubicBezTo>
                  <a:cubicBezTo>
                    <a:pt x="1673464" y="257482"/>
                    <a:pt x="1669191" y="255287"/>
                    <a:pt x="1664991" y="253064"/>
                  </a:cubicBezTo>
                  <a:cubicBezTo>
                    <a:pt x="1655328" y="247948"/>
                    <a:pt x="1645432" y="243284"/>
                    <a:pt x="1635652" y="238394"/>
                  </a:cubicBezTo>
                  <a:cubicBezTo>
                    <a:pt x="1632392" y="236764"/>
                    <a:pt x="1629408" y="234389"/>
                    <a:pt x="1625872" y="233505"/>
                  </a:cubicBezTo>
                  <a:lnTo>
                    <a:pt x="1616092" y="231060"/>
                  </a:lnTo>
                  <a:cubicBezTo>
                    <a:pt x="1613647" y="229430"/>
                    <a:pt x="1611509" y="227202"/>
                    <a:pt x="1608758" y="226170"/>
                  </a:cubicBezTo>
                  <a:cubicBezTo>
                    <a:pt x="1604867" y="224711"/>
                    <a:pt x="1600565" y="224733"/>
                    <a:pt x="1596533" y="223725"/>
                  </a:cubicBezTo>
                  <a:cubicBezTo>
                    <a:pt x="1594033" y="223100"/>
                    <a:pt x="1591698" y="221905"/>
                    <a:pt x="1589198" y="221280"/>
                  </a:cubicBezTo>
                  <a:cubicBezTo>
                    <a:pt x="1585167" y="220272"/>
                    <a:pt x="1580946" y="220057"/>
                    <a:pt x="1576974" y="218835"/>
                  </a:cubicBezTo>
                  <a:cubicBezTo>
                    <a:pt x="1570319" y="216787"/>
                    <a:pt x="1564109" y="213413"/>
                    <a:pt x="1557414" y="211500"/>
                  </a:cubicBezTo>
                  <a:cubicBezTo>
                    <a:pt x="1503869" y="196201"/>
                    <a:pt x="1587037" y="224634"/>
                    <a:pt x="1525630" y="204166"/>
                  </a:cubicBezTo>
                  <a:cubicBezTo>
                    <a:pt x="1519024" y="201964"/>
                    <a:pt x="1512799" y="198625"/>
                    <a:pt x="1506071" y="196831"/>
                  </a:cubicBezTo>
                  <a:cubicBezTo>
                    <a:pt x="1501709" y="195668"/>
                    <a:pt x="1472718" y="192580"/>
                    <a:pt x="1469397" y="191941"/>
                  </a:cubicBezTo>
                  <a:cubicBezTo>
                    <a:pt x="1452536" y="188698"/>
                    <a:pt x="1415155" y="179953"/>
                    <a:pt x="1396050" y="174827"/>
                  </a:cubicBezTo>
                  <a:lnTo>
                    <a:pt x="1325147" y="155267"/>
                  </a:lnTo>
                  <a:cubicBezTo>
                    <a:pt x="1315411" y="152655"/>
                    <a:pt x="1305726" y="149735"/>
                    <a:pt x="1295808" y="147932"/>
                  </a:cubicBezTo>
                  <a:lnTo>
                    <a:pt x="1268914" y="143043"/>
                  </a:lnTo>
                  <a:cubicBezTo>
                    <a:pt x="1264839" y="141413"/>
                    <a:pt x="1260822" y="139629"/>
                    <a:pt x="1256689" y="138153"/>
                  </a:cubicBezTo>
                  <a:cubicBezTo>
                    <a:pt x="1249408" y="135553"/>
                    <a:pt x="1241901" y="133594"/>
                    <a:pt x="1234685" y="130818"/>
                  </a:cubicBezTo>
                  <a:cubicBezTo>
                    <a:pt x="1199765" y="117387"/>
                    <a:pt x="1213913" y="121346"/>
                    <a:pt x="1193121" y="116148"/>
                  </a:cubicBezTo>
                  <a:cubicBezTo>
                    <a:pt x="1188566" y="111593"/>
                    <a:pt x="1182523" y="104272"/>
                    <a:pt x="1176007" y="101479"/>
                  </a:cubicBezTo>
                  <a:cubicBezTo>
                    <a:pt x="1172918" y="100155"/>
                    <a:pt x="1169487" y="99849"/>
                    <a:pt x="1166227" y="99034"/>
                  </a:cubicBezTo>
                  <a:cubicBezTo>
                    <a:pt x="1159707" y="94959"/>
                    <a:pt x="1153962" y="89240"/>
                    <a:pt x="1146668" y="86809"/>
                  </a:cubicBezTo>
                  <a:cubicBezTo>
                    <a:pt x="1141812" y="85191"/>
                    <a:pt x="1124882" y="79868"/>
                    <a:pt x="1119774" y="77030"/>
                  </a:cubicBezTo>
                  <a:cubicBezTo>
                    <a:pt x="1116212" y="75051"/>
                    <a:pt x="1113488" y="71792"/>
                    <a:pt x="1109994" y="69695"/>
                  </a:cubicBezTo>
                  <a:cubicBezTo>
                    <a:pt x="1105306" y="66882"/>
                    <a:pt x="1100124" y="64978"/>
                    <a:pt x="1095325" y="62360"/>
                  </a:cubicBezTo>
                  <a:cubicBezTo>
                    <a:pt x="1091153" y="60084"/>
                    <a:pt x="1087147" y="57516"/>
                    <a:pt x="1083100" y="55025"/>
                  </a:cubicBezTo>
                  <a:cubicBezTo>
                    <a:pt x="1076552" y="50996"/>
                    <a:pt x="1071000" y="44666"/>
                    <a:pt x="1063541" y="42801"/>
                  </a:cubicBezTo>
                  <a:lnTo>
                    <a:pt x="1043981" y="37911"/>
                  </a:lnTo>
                  <a:cubicBezTo>
                    <a:pt x="1033905" y="35392"/>
                    <a:pt x="1030859" y="34354"/>
                    <a:pt x="1019532" y="33021"/>
                  </a:cubicBezTo>
                  <a:cubicBezTo>
                    <a:pt x="996739" y="30339"/>
                    <a:pt x="973966" y="27320"/>
                    <a:pt x="951074" y="25686"/>
                  </a:cubicBezTo>
                  <a:cubicBezTo>
                    <a:pt x="910291" y="22774"/>
                    <a:pt x="928195" y="24661"/>
                    <a:pt x="897286" y="20797"/>
                  </a:cubicBezTo>
                  <a:cubicBezTo>
                    <a:pt x="890297" y="18467"/>
                    <a:pt x="887845" y="17442"/>
                    <a:pt x="880172" y="15907"/>
                  </a:cubicBezTo>
                  <a:cubicBezTo>
                    <a:pt x="875311" y="14935"/>
                    <a:pt x="870363" y="14434"/>
                    <a:pt x="865502" y="13462"/>
                  </a:cubicBezTo>
                  <a:cubicBezTo>
                    <a:pt x="862207" y="12803"/>
                    <a:pt x="859028" y="11618"/>
                    <a:pt x="855722" y="11017"/>
                  </a:cubicBezTo>
                  <a:cubicBezTo>
                    <a:pt x="850052" y="9986"/>
                    <a:pt x="844304" y="9448"/>
                    <a:pt x="838608" y="8572"/>
                  </a:cubicBezTo>
                  <a:cubicBezTo>
                    <a:pt x="833708" y="7818"/>
                    <a:pt x="828828" y="6942"/>
                    <a:pt x="823938" y="6127"/>
                  </a:cubicBezTo>
                  <a:cubicBezTo>
                    <a:pt x="821493" y="5312"/>
                    <a:pt x="819120" y="4241"/>
                    <a:pt x="816604" y="3682"/>
                  </a:cubicBezTo>
                  <a:cubicBezTo>
                    <a:pt x="776922" y="-5137"/>
                    <a:pt x="731620" y="4433"/>
                    <a:pt x="694358" y="6127"/>
                  </a:cubicBezTo>
                  <a:cubicBezTo>
                    <a:pt x="685393" y="8572"/>
                    <a:pt x="676509" y="11334"/>
                    <a:pt x="667464" y="13462"/>
                  </a:cubicBezTo>
                  <a:cubicBezTo>
                    <a:pt x="662638" y="14597"/>
                    <a:pt x="657497" y="14339"/>
                    <a:pt x="652794" y="15907"/>
                  </a:cubicBezTo>
                  <a:cubicBezTo>
                    <a:pt x="650006" y="16836"/>
                    <a:pt x="648010" y="19339"/>
                    <a:pt x="645459" y="20797"/>
                  </a:cubicBezTo>
                  <a:cubicBezTo>
                    <a:pt x="642295" y="22605"/>
                    <a:pt x="638940" y="24056"/>
                    <a:pt x="635680" y="25686"/>
                  </a:cubicBezTo>
                  <a:cubicBezTo>
                    <a:pt x="632420" y="28946"/>
                    <a:pt x="628580" y="31714"/>
                    <a:pt x="625900" y="35466"/>
                  </a:cubicBezTo>
                  <a:cubicBezTo>
                    <a:pt x="624402" y="37563"/>
                    <a:pt x="624412" y="40408"/>
                    <a:pt x="623455" y="42801"/>
                  </a:cubicBezTo>
                  <a:cubicBezTo>
                    <a:pt x="621150" y="48564"/>
                    <a:pt x="618241" y="54082"/>
                    <a:pt x="616120" y="59915"/>
                  </a:cubicBezTo>
                  <a:cubicBezTo>
                    <a:pt x="614972" y="63073"/>
                    <a:pt x="614559" y="66453"/>
                    <a:pt x="613675" y="69695"/>
                  </a:cubicBezTo>
                  <a:cubicBezTo>
                    <a:pt x="609416" y="85310"/>
                    <a:pt x="608706" y="84840"/>
                    <a:pt x="606341" y="99034"/>
                  </a:cubicBezTo>
                  <a:cubicBezTo>
                    <a:pt x="604645" y="109213"/>
                    <a:pt x="604580" y="116542"/>
                    <a:pt x="601451" y="125928"/>
                  </a:cubicBezTo>
                  <a:cubicBezTo>
                    <a:pt x="600063" y="130092"/>
                    <a:pt x="598102" y="134044"/>
                    <a:pt x="596561" y="138153"/>
                  </a:cubicBezTo>
                  <a:cubicBezTo>
                    <a:pt x="595656" y="140566"/>
                    <a:pt x="595726" y="143475"/>
                    <a:pt x="594116" y="145488"/>
                  </a:cubicBezTo>
                  <a:cubicBezTo>
                    <a:pt x="583654" y="158566"/>
                    <a:pt x="581068" y="163316"/>
                    <a:pt x="567222" y="165047"/>
                  </a:cubicBezTo>
                  <a:cubicBezTo>
                    <a:pt x="557484" y="166264"/>
                    <a:pt x="547637" y="166408"/>
                    <a:pt x="537883" y="167492"/>
                  </a:cubicBezTo>
                  <a:cubicBezTo>
                    <a:pt x="534735" y="167842"/>
                    <a:pt x="514980" y="171294"/>
                    <a:pt x="510989" y="172382"/>
                  </a:cubicBezTo>
                  <a:cubicBezTo>
                    <a:pt x="506016" y="173738"/>
                    <a:pt x="501351" y="176153"/>
                    <a:pt x="496319" y="177271"/>
                  </a:cubicBezTo>
                  <a:lnTo>
                    <a:pt x="474315" y="182161"/>
                  </a:lnTo>
                  <a:cubicBezTo>
                    <a:pt x="471055" y="183791"/>
                    <a:pt x="467885" y="185615"/>
                    <a:pt x="464535" y="187051"/>
                  </a:cubicBezTo>
                  <a:cubicBezTo>
                    <a:pt x="462166" y="188066"/>
                    <a:pt x="459505" y="188343"/>
                    <a:pt x="457200" y="189496"/>
                  </a:cubicBezTo>
                  <a:cubicBezTo>
                    <a:pt x="454572" y="190810"/>
                    <a:pt x="452311" y="192756"/>
                    <a:pt x="449866" y="194386"/>
                  </a:cubicBezTo>
                  <a:cubicBezTo>
                    <a:pt x="438640" y="211226"/>
                    <a:pt x="452983" y="190750"/>
                    <a:pt x="435196" y="211500"/>
                  </a:cubicBezTo>
                  <a:cubicBezTo>
                    <a:pt x="433284" y="213731"/>
                    <a:pt x="431936" y="216390"/>
                    <a:pt x="430306" y="218835"/>
                  </a:cubicBezTo>
                  <a:cubicBezTo>
                    <a:pt x="425948" y="240623"/>
                    <a:pt x="430909" y="222518"/>
                    <a:pt x="418082" y="248174"/>
                  </a:cubicBezTo>
                  <a:cubicBezTo>
                    <a:pt x="411981" y="260377"/>
                    <a:pt x="410514" y="271575"/>
                    <a:pt x="408302" y="284848"/>
                  </a:cubicBezTo>
                  <a:cubicBezTo>
                    <a:pt x="408901" y="305229"/>
                    <a:pt x="406546" y="352738"/>
                    <a:pt x="413192" y="382645"/>
                  </a:cubicBezTo>
                  <a:cubicBezTo>
                    <a:pt x="414631" y="389118"/>
                    <a:pt x="417538" y="393782"/>
                    <a:pt x="420527" y="399759"/>
                  </a:cubicBezTo>
                  <a:cubicBezTo>
                    <a:pt x="421342" y="411169"/>
                    <a:pt x="421887" y="422601"/>
                    <a:pt x="422972" y="433988"/>
                  </a:cubicBezTo>
                  <a:cubicBezTo>
                    <a:pt x="424288" y="447805"/>
                    <a:pt x="427611" y="462074"/>
                    <a:pt x="430306" y="475552"/>
                  </a:cubicBezTo>
                  <a:cubicBezTo>
                    <a:pt x="428676" y="535045"/>
                    <a:pt x="427492" y="594552"/>
                    <a:pt x="425417" y="654031"/>
                  </a:cubicBezTo>
                  <a:cubicBezTo>
                    <a:pt x="425047" y="664651"/>
                    <a:pt x="425056" y="675395"/>
                    <a:pt x="422972" y="685815"/>
                  </a:cubicBezTo>
                  <a:cubicBezTo>
                    <a:pt x="415186" y="724743"/>
                    <a:pt x="409156" y="709288"/>
                    <a:pt x="398522" y="751828"/>
                  </a:cubicBezTo>
                  <a:cubicBezTo>
                    <a:pt x="396077" y="761608"/>
                    <a:pt x="394260" y="771566"/>
                    <a:pt x="391188" y="781167"/>
                  </a:cubicBezTo>
                  <a:cubicBezTo>
                    <a:pt x="389052" y="787843"/>
                    <a:pt x="376700" y="819413"/>
                    <a:pt x="371628" y="830065"/>
                  </a:cubicBezTo>
                  <a:cubicBezTo>
                    <a:pt x="366144" y="841582"/>
                    <a:pt x="358548" y="852192"/>
                    <a:pt x="354514" y="864294"/>
                  </a:cubicBezTo>
                  <a:cubicBezTo>
                    <a:pt x="352884" y="869184"/>
                    <a:pt x="351385" y="874119"/>
                    <a:pt x="349624" y="878963"/>
                  </a:cubicBezTo>
                  <a:cubicBezTo>
                    <a:pt x="348124" y="883088"/>
                    <a:pt x="346122" y="887024"/>
                    <a:pt x="344734" y="891188"/>
                  </a:cubicBezTo>
                  <a:cubicBezTo>
                    <a:pt x="333465" y="924994"/>
                    <a:pt x="352403" y="875740"/>
                    <a:pt x="337399" y="910747"/>
                  </a:cubicBezTo>
                  <a:cubicBezTo>
                    <a:pt x="336384" y="913116"/>
                    <a:pt x="336106" y="915777"/>
                    <a:pt x="334954" y="918082"/>
                  </a:cubicBezTo>
                  <a:cubicBezTo>
                    <a:pt x="333640" y="920710"/>
                    <a:pt x="331498" y="922852"/>
                    <a:pt x="330065" y="925417"/>
                  </a:cubicBezTo>
                  <a:cubicBezTo>
                    <a:pt x="316009" y="950570"/>
                    <a:pt x="302494" y="976021"/>
                    <a:pt x="288501" y="1001209"/>
                  </a:cubicBezTo>
                  <a:cubicBezTo>
                    <a:pt x="286193" y="1005363"/>
                    <a:pt x="283802" y="1009480"/>
                    <a:pt x="281166" y="1013434"/>
                  </a:cubicBezTo>
                  <a:cubicBezTo>
                    <a:pt x="279536" y="1015879"/>
                    <a:pt x="277669" y="1018182"/>
                    <a:pt x="276276" y="1020769"/>
                  </a:cubicBezTo>
                  <a:cubicBezTo>
                    <a:pt x="271956" y="1028791"/>
                    <a:pt x="269519" y="1037929"/>
                    <a:pt x="264052" y="1045218"/>
                  </a:cubicBezTo>
                  <a:cubicBezTo>
                    <a:pt x="261607" y="1048478"/>
                    <a:pt x="259086" y="1051682"/>
                    <a:pt x="256717" y="1054998"/>
                  </a:cubicBezTo>
                  <a:cubicBezTo>
                    <a:pt x="255009" y="1057389"/>
                    <a:pt x="253762" y="1060121"/>
                    <a:pt x="251827" y="1062332"/>
                  </a:cubicBezTo>
                  <a:cubicBezTo>
                    <a:pt x="248032" y="1066669"/>
                    <a:pt x="243203" y="1070057"/>
                    <a:pt x="239603" y="1074557"/>
                  </a:cubicBezTo>
                  <a:cubicBezTo>
                    <a:pt x="231778" y="1084339"/>
                    <a:pt x="233318" y="1084796"/>
                    <a:pt x="229823" y="1094116"/>
                  </a:cubicBezTo>
                  <a:cubicBezTo>
                    <a:pt x="228282" y="1098225"/>
                    <a:pt x="226563" y="1102266"/>
                    <a:pt x="224933" y="1106341"/>
                  </a:cubicBezTo>
                  <a:cubicBezTo>
                    <a:pt x="223303" y="1120196"/>
                    <a:pt x="222016" y="1134095"/>
                    <a:pt x="220043" y="1147905"/>
                  </a:cubicBezTo>
                  <a:cubicBezTo>
                    <a:pt x="219568" y="1151231"/>
                    <a:pt x="219265" y="1154767"/>
                    <a:pt x="217598" y="1157684"/>
                  </a:cubicBezTo>
                  <a:cubicBezTo>
                    <a:pt x="215883" y="1160686"/>
                    <a:pt x="212477" y="1162363"/>
                    <a:pt x="210264" y="1165019"/>
                  </a:cubicBezTo>
                  <a:cubicBezTo>
                    <a:pt x="203325" y="1173347"/>
                    <a:pt x="206844" y="1173328"/>
                    <a:pt x="198039" y="1182133"/>
                  </a:cubicBezTo>
                  <a:cubicBezTo>
                    <a:pt x="195961" y="1184211"/>
                    <a:pt x="193255" y="1185565"/>
                    <a:pt x="190704" y="1187023"/>
                  </a:cubicBezTo>
                  <a:cubicBezTo>
                    <a:pt x="181702" y="1192167"/>
                    <a:pt x="174228" y="1193720"/>
                    <a:pt x="166255" y="1201693"/>
                  </a:cubicBezTo>
                  <a:cubicBezTo>
                    <a:pt x="163810" y="1204138"/>
                    <a:pt x="161484" y="1206708"/>
                    <a:pt x="158920" y="1209028"/>
                  </a:cubicBezTo>
                  <a:cubicBezTo>
                    <a:pt x="144366" y="1222196"/>
                    <a:pt x="128790" y="1234268"/>
                    <a:pt x="114912" y="1248146"/>
                  </a:cubicBezTo>
                  <a:lnTo>
                    <a:pt x="95352" y="1267706"/>
                  </a:lnTo>
                  <a:cubicBezTo>
                    <a:pt x="94537" y="1270151"/>
                    <a:pt x="92907" y="1272463"/>
                    <a:pt x="92907" y="1275040"/>
                  </a:cubicBezTo>
                  <a:cubicBezTo>
                    <a:pt x="92907" y="1282390"/>
                    <a:pt x="99817" y="1321387"/>
                    <a:pt x="100242" y="1323939"/>
                  </a:cubicBezTo>
                  <a:lnTo>
                    <a:pt x="102687" y="1338608"/>
                  </a:lnTo>
                  <a:cubicBezTo>
                    <a:pt x="101881" y="1365192"/>
                    <a:pt x="102703" y="1409410"/>
                    <a:pt x="97797" y="1441295"/>
                  </a:cubicBezTo>
                  <a:cubicBezTo>
                    <a:pt x="97286" y="1444616"/>
                    <a:pt x="96167" y="1447815"/>
                    <a:pt x="95352" y="1451075"/>
                  </a:cubicBezTo>
                  <a:cubicBezTo>
                    <a:pt x="91647" y="1491832"/>
                    <a:pt x="95447" y="1465310"/>
                    <a:pt x="90462" y="1487748"/>
                  </a:cubicBezTo>
                  <a:cubicBezTo>
                    <a:pt x="89561" y="1491805"/>
                    <a:pt x="89477" y="1496082"/>
                    <a:pt x="88018" y="1499973"/>
                  </a:cubicBezTo>
                  <a:cubicBezTo>
                    <a:pt x="87200" y="1502154"/>
                    <a:pt x="76109" y="1516807"/>
                    <a:pt x="75793" y="1517088"/>
                  </a:cubicBezTo>
                  <a:cubicBezTo>
                    <a:pt x="71400" y="1520992"/>
                    <a:pt x="65278" y="1522711"/>
                    <a:pt x="61123" y="1526867"/>
                  </a:cubicBezTo>
                  <a:cubicBezTo>
                    <a:pt x="57048" y="1530942"/>
                    <a:pt x="52728" y="1534785"/>
                    <a:pt x="48899" y="1539092"/>
                  </a:cubicBezTo>
                  <a:cubicBezTo>
                    <a:pt x="46192" y="1542138"/>
                    <a:pt x="44216" y="1545777"/>
                    <a:pt x="41564" y="1548871"/>
                  </a:cubicBezTo>
                  <a:cubicBezTo>
                    <a:pt x="34428" y="1557196"/>
                    <a:pt x="26334" y="1564699"/>
                    <a:pt x="19560" y="1573321"/>
                  </a:cubicBezTo>
                  <a:cubicBezTo>
                    <a:pt x="17308" y="1576187"/>
                    <a:pt x="16692" y="1580068"/>
                    <a:pt x="14670" y="1583100"/>
                  </a:cubicBezTo>
                  <a:cubicBezTo>
                    <a:pt x="10149" y="1589881"/>
                    <a:pt x="4890" y="1596140"/>
                    <a:pt x="0" y="1602660"/>
                  </a:cubicBezTo>
                  <a:cubicBezTo>
                    <a:pt x="815" y="1618959"/>
                    <a:pt x="1282" y="1635280"/>
                    <a:pt x="2445" y="1651558"/>
                  </a:cubicBezTo>
                  <a:cubicBezTo>
                    <a:pt x="2913" y="1658112"/>
                    <a:pt x="3161" y="1664778"/>
                    <a:pt x="4890" y="1671117"/>
                  </a:cubicBezTo>
                  <a:cubicBezTo>
                    <a:pt x="5663" y="1673952"/>
                    <a:pt x="8150" y="1676007"/>
                    <a:pt x="9780" y="1678452"/>
                  </a:cubicBezTo>
                  <a:cubicBezTo>
                    <a:pt x="20787" y="1766506"/>
                    <a:pt x="10607" y="1676227"/>
                    <a:pt x="19560" y="1837372"/>
                  </a:cubicBezTo>
                  <a:cubicBezTo>
                    <a:pt x="19884" y="1843198"/>
                    <a:pt x="21607" y="1852701"/>
                    <a:pt x="26895" y="1856931"/>
                  </a:cubicBezTo>
                  <a:cubicBezTo>
                    <a:pt x="28907" y="1858541"/>
                    <a:pt x="31784" y="1858561"/>
                    <a:pt x="34229" y="1859376"/>
                  </a:cubicBezTo>
                  <a:cubicBezTo>
                    <a:pt x="37489" y="1864266"/>
                    <a:pt x="39853" y="1869890"/>
                    <a:pt x="44009" y="1874046"/>
                  </a:cubicBezTo>
                  <a:cubicBezTo>
                    <a:pt x="55034" y="1885071"/>
                    <a:pt x="49184" y="1878681"/>
                    <a:pt x="61123" y="1893605"/>
                  </a:cubicBezTo>
                  <a:cubicBezTo>
                    <a:pt x="61938" y="1898495"/>
                    <a:pt x="59534" y="1905394"/>
                    <a:pt x="63568" y="1908275"/>
                  </a:cubicBezTo>
                  <a:cubicBezTo>
                    <a:pt x="67602" y="1911156"/>
                    <a:pt x="73429" y="1907032"/>
                    <a:pt x="78238" y="1905830"/>
                  </a:cubicBezTo>
                  <a:cubicBezTo>
                    <a:pt x="83238" y="1904580"/>
                    <a:pt x="87853" y="1901951"/>
                    <a:pt x="92907" y="1900940"/>
                  </a:cubicBezTo>
                  <a:cubicBezTo>
                    <a:pt x="96982" y="1900125"/>
                    <a:pt x="101075" y="1899396"/>
                    <a:pt x="105132" y="1898495"/>
                  </a:cubicBezTo>
                  <a:cubicBezTo>
                    <a:pt x="136220" y="1891587"/>
                    <a:pt x="90252" y="1900982"/>
                    <a:pt x="127136" y="1893605"/>
                  </a:cubicBezTo>
                  <a:cubicBezTo>
                    <a:pt x="132293" y="1893949"/>
                    <a:pt x="178151" y="1896600"/>
                    <a:pt x="188259" y="1898495"/>
                  </a:cubicBezTo>
                  <a:cubicBezTo>
                    <a:pt x="213441" y="1903217"/>
                    <a:pt x="194237" y="1901151"/>
                    <a:pt x="210264" y="1908275"/>
                  </a:cubicBezTo>
                  <a:cubicBezTo>
                    <a:pt x="214974" y="1910368"/>
                    <a:pt x="220043" y="1911535"/>
                    <a:pt x="224933" y="1913165"/>
                  </a:cubicBezTo>
                  <a:lnTo>
                    <a:pt x="239603" y="1918054"/>
                  </a:lnTo>
                  <a:lnTo>
                    <a:pt x="261607" y="1925389"/>
                  </a:lnTo>
                  <a:lnTo>
                    <a:pt x="268942" y="1927834"/>
                  </a:lnTo>
                  <a:cubicBezTo>
                    <a:pt x="271387" y="1928649"/>
                    <a:pt x="273715" y="1929994"/>
                    <a:pt x="276276" y="1930279"/>
                  </a:cubicBezTo>
                  <a:lnTo>
                    <a:pt x="298281" y="1932724"/>
                  </a:lnTo>
                  <a:cubicBezTo>
                    <a:pt x="301541" y="1933539"/>
                    <a:pt x="304700" y="1935169"/>
                    <a:pt x="308060" y="1935169"/>
                  </a:cubicBezTo>
                  <a:cubicBezTo>
                    <a:pt x="374159" y="1935169"/>
                    <a:pt x="367209" y="1935416"/>
                    <a:pt x="408302" y="1930279"/>
                  </a:cubicBezTo>
                  <a:cubicBezTo>
                    <a:pt x="439641" y="1919833"/>
                    <a:pt x="420638" y="1925389"/>
                    <a:pt x="493874" y="1925389"/>
                  </a:cubicBezTo>
                  <a:cubicBezTo>
                    <a:pt x="508618" y="1925389"/>
                    <a:pt x="529702" y="1928340"/>
                    <a:pt x="545218" y="1930279"/>
                  </a:cubicBezTo>
                  <a:cubicBezTo>
                    <a:pt x="583993" y="1943206"/>
                    <a:pt x="543578" y="1930527"/>
                    <a:pt x="650349" y="1935169"/>
                  </a:cubicBezTo>
                  <a:cubicBezTo>
                    <a:pt x="655302" y="1935384"/>
                    <a:pt x="660129" y="1936799"/>
                    <a:pt x="665019" y="1937614"/>
                  </a:cubicBezTo>
                  <a:cubicBezTo>
                    <a:pt x="687023" y="1936799"/>
                    <a:pt x="709015" y="1935544"/>
                    <a:pt x="731031" y="1935169"/>
                  </a:cubicBezTo>
                  <a:lnTo>
                    <a:pt x="1095325" y="1930279"/>
                  </a:lnTo>
                  <a:cubicBezTo>
                    <a:pt x="1135870" y="1926224"/>
                    <a:pt x="1124544" y="1926224"/>
                    <a:pt x="1183342" y="1930279"/>
                  </a:cubicBezTo>
                  <a:cubicBezTo>
                    <a:pt x="1185913" y="1930456"/>
                    <a:pt x="1188105" y="1932547"/>
                    <a:pt x="1190676" y="1932724"/>
                  </a:cubicBezTo>
                  <a:cubicBezTo>
                    <a:pt x="1211831" y="1934183"/>
                    <a:pt x="1233055" y="1934354"/>
                    <a:pt x="1254244" y="1935169"/>
                  </a:cubicBezTo>
                  <a:cubicBezTo>
                    <a:pt x="1326098" y="1942354"/>
                    <a:pt x="1268408" y="1937546"/>
                    <a:pt x="1420499" y="1935169"/>
                  </a:cubicBezTo>
                  <a:cubicBezTo>
                    <a:pt x="1650570" y="1931574"/>
                    <a:pt x="1519486" y="1934574"/>
                    <a:pt x="1686995" y="1930279"/>
                  </a:cubicBezTo>
                  <a:cubicBezTo>
                    <a:pt x="1691070" y="1929464"/>
                    <a:pt x="1695188" y="1928842"/>
                    <a:pt x="1699220" y="1927834"/>
                  </a:cubicBezTo>
                  <a:cubicBezTo>
                    <a:pt x="1710030" y="1925131"/>
                    <a:pt x="1708999" y="1938429"/>
                    <a:pt x="1711444" y="1935169"/>
                  </a:cubicBezTo>
                  <a:close/>
                </a:path>
              </a:pathLst>
            </a:custGeom>
            <a:solidFill>
              <a:schemeClr val="tx2">
                <a:alpha val="70000"/>
              </a:schemeClr>
            </a:solidFill>
            <a:ln w="2857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algn="ctr" eaLnBrk="0" fontAlgn="base" hangingPunct="0">
                <a:spcBef>
                  <a:spcPct val="0"/>
                </a:spcBef>
                <a:spcAft>
                  <a:spcPct val="0"/>
                </a:spcAft>
              </a:pPr>
              <a:endParaRPr lang="en-GB" sz="2000">
                <a:solidFill>
                  <a:srgbClr val="000000"/>
                </a:solidFill>
                <a:ea typeface="MS PGothic" panose="020B0600070205080204" pitchFamily="34" charset="-128"/>
              </a:endParaRPr>
            </a:p>
          </p:txBody>
        </p:sp>
      </p:grpSp>
      <p:sp>
        <p:nvSpPr>
          <p:cNvPr id="173" name="Right Arrow 172">
            <a:extLst>
              <a:ext uri="{FF2B5EF4-FFF2-40B4-BE49-F238E27FC236}">
                <a16:creationId xmlns:a16="http://schemas.microsoft.com/office/drawing/2014/main" id="{713EE5A9-F95C-204D-8B85-DE23C95FA54D}"/>
              </a:ext>
            </a:extLst>
          </p:cNvPr>
          <p:cNvSpPr/>
          <p:nvPr/>
        </p:nvSpPr>
        <p:spPr bwMode="auto">
          <a:xfrm>
            <a:off x="2426102" y="3084454"/>
            <a:ext cx="1093078" cy="611386"/>
          </a:xfrm>
          <a:prstGeom prst="rightArrow">
            <a:avLst>
              <a:gd name="adj1" fmla="val 50000"/>
              <a:gd name="adj2" fmla="val 33289"/>
            </a:avLst>
          </a:prstGeom>
          <a:gradFill flip="none" rotWithShape="1">
            <a:gsLst>
              <a:gs pos="0">
                <a:schemeClr val="tx2"/>
              </a:gs>
              <a:gs pos="100000">
                <a:schemeClr val="bg1">
                  <a:lumMod val="75000"/>
                </a:schemeClr>
              </a:gs>
              <a:gs pos="100000">
                <a:schemeClr val="accent1">
                  <a:lumMod val="45000"/>
                  <a:lumOff val="55000"/>
                </a:schemeClr>
              </a:gs>
              <a:gs pos="100000">
                <a:schemeClr val="accent1">
                  <a:lumMod val="30000"/>
                  <a:lumOff val="70000"/>
                </a:schemeClr>
              </a:gs>
            </a:gsLst>
            <a:lin ang="0" scaled="1"/>
            <a:tileRect/>
          </a:grad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eaLnBrk="0" fontAlgn="base" hangingPunct="0">
              <a:spcBef>
                <a:spcPct val="0"/>
              </a:spcBef>
              <a:spcAft>
                <a:spcPct val="0"/>
              </a:spcAft>
            </a:pPr>
            <a:endParaRPr lang="en-GB" sz="2000">
              <a:solidFill>
                <a:srgbClr val="000000"/>
              </a:solidFill>
              <a:ea typeface="MS PGothic" panose="020B0600070205080204" pitchFamily="34" charset="-128"/>
            </a:endParaRPr>
          </a:p>
        </p:txBody>
      </p:sp>
      <p:sp>
        <p:nvSpPr>
          <p:cNvPr id="174" name="TextBox 173">
            <a:extLst>
              <a:ext uri="{FF2B5EF4-FFF2-40B4-BE49-F238E27FC236}">
                <a16:creationId xmlns:a16="http://schemas.microsoft.com/office/drawing/2014/main" id="{54405B8C-F2BE-974E-9DE2-E109B55A37F2}"/>
              </a:ext>
            </a:extLst>
          </p:cNvPr>
          <p:cNvSpPr txBox="1"/>
          <p:nvPr/>
        </p:nvSpPr>
        <p:spPr>
          <a:xfrm>
            <a:off x="3114653" y="3329256"/>
            <a:ext cx="302968"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schemeClr val="bg1"/>
                </a:solidFill>
                <a:ea typeface="MS PGothic" panose="020B0600070205080204" pitchFamily="34" charset="-128"/>
              </a:rPr>
              <a:t>IFN-</a:t>
            </a:r>
            <a:r>
              <a:rPr lang="el-GR" sz="1100" b="1" dirty="0">
                <a:solidFill>
                  <a:schemeClr val="bg1"/>
                </a:solidFill>
                <a:ea typeface="MS PGothic" panose="020B0600070205080204" pitchFamily="34" charset="-128"/>
              </a:rPr>
              <a:t>γ</a:t>
            </a:r>
            <a:endParaRPr lang="en-US" sz="1100" b="1" dirty="0">
              <a:solidFill>
                <a:schemeClr val="bg1"/>
              </a:solidFill>
              <a:ea typeface="MS PGothic" panose="020B0600070205080204" pitchFamily="34" charset="-128"/>
            </a:endParaRPr>
          </a:p>
        </p:txBody>
      </p:sp>
      <p:sp>
        <p:nvSpPr>
          <p:cNvPr id="175" name="TextBox 174">
            <a:extLst>
              <a:ext uri="{FF2B5EF4-FFF2-40B4-BE49-F238E27FC236}">
                <a16:creationId xmlns:a16="http://schemas.microsoft.com/office/drawing/2014/main" id="{AE11E65A-B009-B643-A44A-220FF1A51311}"/>
              </a:ext>
            </a:extLst>
          </p:cNvPr>
          <p:cNvSpPr txBox="1"/>
          <p:nvPr/>
        </p:nvSpPr>
        <p:spPr>
          <a:xfrm>
            <a:off x="2206973" y="3222056"/>
            <a:ext cx="713336"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schemeClr val="bg1"/>
                </a:solidFill>
                <a:ea typeface="MS PGothic" panose="020B0600070205080204" pitchFamily="34" charset="-128"/>
              </a:rPr>
              <a:t>       IL-12/23</a:t>
            </a:r>
            <a:endParaRPr lang="en-US" sz="1100" b="1" baseline="30000" dirty="0">
              <a:solidFill>
                <a:schemeClr val="bg1"/>
              </a:solidFill>
              <a:ea typeface="MS PGothic" panose="020B0600070205080204" pitchFamily="34" charset="-128"/>
            </a:endParaRPr>
          </a:p>
        </p:txBody>
      </p:sp>
      <p:sp>
        <p:nvSpPr>
          <p:cNvPr id="176" name="TextBox 175">
            <a:extLst>
              <a:ext uri="{FF2B5EF4-FFF2-40B4-BE49-F238E27FC236}">
                <a16:creationId xmlns:a16="http://schemas.microsoft.com/office/drawing/2014/main" id="{72F84EA6-BC99-AB43-8059-310047FA0E23}"/>
              </a:ext>
            </a:extLst>
          </p:cNvPr>
          <p:cNvSpPr txBox="1"/>
          <p:nvPr/>
        </p:nvSpPr>
        <p:spPr>
          <a:xfrm>
            <a:off x="2725525" y="3164033"/>
            <a:ext cx="519374"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prstClr val="black"/>
                </a:solidFill>
                <a:ea typeface="MS PGothic" panose="020B0600070205080204" pitchFamily="34" charset="-128"/>
              </a:rPr>
              <a:t>       IL-6</a:t>
            </a:r>
            <a:endParaRPr lang="en-US" sz="1100" b="1" baseline="30000" dirty="0">
              <a:solidFill>
                <a:prstClr val="black"/>
              </a:solidFill>
              <a:ea typeface="MS PGothic" panose="020B0600070205080204" pitchFamily="34" charset="-128"/>
            </a:endParaRPr>
          </a:p>
        </p:txBody>
      </p:sp>
      <p:sp>
        <p:nvSpPr>
          <p:cNvPr id="177" name="TextBox 176">
            <a:extLst>
              <a:ext uri="{FF2B5EF4-FFF2-40B4-BE49-F238E27FC236}">
                <a16:creationId xmlns:a16="http://schemas.microsoft.com/office/drawing/2014/main" id="{6FA0C60B-F0F8-2E43-AE17-D27DF35BB98C}"/>
              </a:ext>
            </a:extLst>
          </p:cNvPr>
          <p:cNvSpPr txBox="1"/>
          <p:nvPr/>
        </p:nvSpPr>
        <p:spPr>
          <a:xfrm>
            <a:off x="2236663" y="3408106"/>
            <a:ext cx="557845" cy="16619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200" b="1" dirty="0">
                <a:solidFill>
                  <a:schemeClr val="bg1"/>
                </a:solidFill>
                <a:ea typeface="MS PGothic" panose="020B0600070205080204" pitchFamily="34" charset="-128"/>
              </a:rPr>
              <a:t>       IL-21</a:t>
            </a:r>
            <a:endParaRPr lang="en-US" sz="1200" b="1" baseline="30000" dirty="0">
              <a:solidFill>
                <a:schemeClr val="bg1"/>
              </a:solidFill>
              <a:ea typeface="MS PGothic" panose="020B0600070205080204" pitchFamily="34" charset="-128"/>
            </a:endParaRPr>
          </a:p>
        </p:txBody>
      </p:sp>
      <p:sp>
        <p:nvSpPr>
          <p:cNvPr id="178" name="TextBox 177">
            <a:extLst>
              <a:ext uri="{FF2B5EF4-FFF2-40B4-BE49-F238E27FC236}">
                <a16:creationId xmlns:a16="http://schemas.microsoft.com/office/drawing/2014/main" id="{1A1F3AB0-D442-504C-BE1D-8FA02CF8876F}"/>
              </a:ext>
            </a:extLst>
          </p:cNvPr>
          <p:cNvSpPr txBox="1"/>
          <p:nvPr/>
        </p:nvSpPr>
        <p:spPr>
          <a:xfrm>
            <a:off x="2559217" y="3473787"/>
            <a:ext cx="650820"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prstClr val="black"/>
                </a:solidFill>
                <a:ea typeface="MS PGothic" panose="020B0600070205080204" pitchFamily="34" charset="-128"/>
              </a:rPr>
              <a:t>       IL-23</a:t>
            </a:r>
            <a:r>
              <a:rPr lang="en-US" sz="1100" b="1" baseline="30000" dirty="0">
                <a:solidFill>
                  <a:prstClr val="black"/>
                </a:solidFill>
                <a:ea typeface="MS PGothic" panose="020B0600070205080204" pitchFamily="34" charset="-128"/>
              </a:rPr>
              <a:t>a</a:t>
            </a:r>
          </a:p>
        </p:txBody>
      </p:sp>
      <p:sp>
        <p:nvSpPr>
          <p:cNvPr id="179" name="TextBox 178">
            <a:extLst>
              <a:ext uri="{FF2B5EF4-FFF2-40B4-BE49-F238E27FC236}">
                <a16:creationId xmlns:a16="http://schemas.microsoft.com/office/drawing/2014/main" id="{007D10E1-5343-C144-9F1B-9F2D5215E278}"/>
              </a:ext>
            </a:extLst>
          </p:cNvPr>
          <p:cNvSpPr txBox="1"/>
          <p:nvPr/>
        </p:nvSpPr>
        <p:spPr>
          <a:xfrm>
            <a:off x="2168680" y="3665873"/>
            <a:ext cx="597921"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prstClr val="black"/>
                </a:solidFill>
                <a:ea typeface="MS PGothic" panose="020B0600070205080204" pitchFamily="34" charset="-128"/>
              </a:rPr>
              <a:t>       IL-22</a:t>
            </a:r>
            <a:endParaRPr lang="en-US" sz="1100" b="1" baseline="30000" dirty="0">
              <a:solidFill>
                <a:prstClr val="black"/>
              </a:solidFill>
              <a:ea typeface="MS PGothic" panose="020B0600070205080204" pitchFamily="34" charset="-128"/>
            </a:endParaRPr>
          </a:p>
        </p:txBody>
      </p:sp>
      <p:sp>
        <p:nvSpPr>
          <p:cNvPr id="180" name="TextBox 179">
            <a:extLst>
              <a:ext uri="{FF2B5EF4-FFF2-40B4-BE49-F238E27FC236}">
                <a16:creationId xmlns:a16="http://schemas.microsoft.com/office/drawing/2014/main" id="{A3ABC10D-80C1-0F4C-BDC6-508C9681671F}"/>
              </a:ext>
            </a:extLst>
          </p:cNvPr>
          <p:cNvSpPr txBox="1"/>
          <p:nvPr/>
        </p:nvSpPr>
        <p:spPr>
          <a:xfrm>
            <a:off x="2821459" y="3687116"/>
            <a:ext cx="360676" cy="152349"/>
          </a:xfrm>
          <a:prstGeom prst="rect">
            <a:avLst/>
          </a:prstGeom>
          <a:noFill/>
        </p:spPr>
        <p:txBody>
          <a:bodyPr wrap="none" lIns="0" tIns="0" rIns="0" bIns="0" rtlCol="0">
            <a:spAutoFit/>
          </a:bodyPr>
          <a:lstStyle/>
          <a:p>
            <a:pPr algn="ctr" defTabSz="1219170" eaLnBrk="0" fontAlgn="base" hangingPunct="0">
              <a:lnSpc>
                <a:spcPct val="90000"/>
              </a:lnSpc>
              <a:spcBef>
                <a:spcPct val="0"/>
              </a:spcBef>
              <a:spcAft>
                <a:spcPct val="0"/>
              </a:spcAft>
            </a:pPr>
            <a:r>
              <a:rPr lang="en-US" sz="1100" b="1" dirty="0">
                <a:solidFill>
                  <a:prstClr val="black"/>
                </a:solidFill>
                <a:ea typeface="MS PGothic" panose="020B0600070205080204" pitchFamily="34" charset="-128"/>
              </a:rPr>
              <a:t>IFN-</a:t>
            </a:r>
            <a:r>
              <a:rPr lang="el-GR" sz="1100" b="1" dirty="0">
                <a:solidFill>
                  <a:prstClr val="black"/>
                </a:solidFill>
                <a:ea typeface="MS PGothic" panose="020B0600070205080204" pitchFamily="34" charset="-128"/>
              </a:rPr>
              <a:t>α</a:t>
            </a:r>
            <a:endParaRPr lang="en-US" sz="1100" b="1"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702923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PASI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0" name="Chart 9">
            <a:extLst>
              <a:ext uri="{FF2B5EF4-FFF2-40B4-BE49-F238E27FC236}">
                <a16:creationId xmlns:a16="http://schemas.microsoft.com/office/drawing/2014/main" id="{5B3196F3-A40E-9145-8D5F-7C3CDED74B64}"/>
              </a:ext>
            </a:extLst>
          </p:cNvPr>
          <p:cNvGraphicFramePr/>
          <p:nvPr/>
        </p:nvGraphicFramePr>
        <p:xfrm>
          <a:off x="5582094" y="1431879"/>
          <a:ext cx="6188148" cy="4065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4A030BA5-C777-5248-89F4-F513FA958E51}"/>
              </a:ext>
            </a:extLst>
          </p:cNvPr>
          <p:cNvGraphicFramePr>
            <a:graphicFrameLocks noGrp="1"/>
          </p:cNvGraphicFramePr>
          <p:nvPr/>
        </p:nvGraphicFramePr>
        <p:xfrm>
          <a:off x="861235" y="3842977"/>
          <a:ext cx="4816550" cy="785520"/>
        </p:xfrm>
        <a:graphic>
          <a:graphicData uri="http://schemas.openxmlformats.org/drawingml/2006/table">
            <a:tbl>
              <a:tblPr firstRow="1" bandRow="1">
                <a:tableStyleId>{5C22544A-7EE6-4342-B048-85BDC9FD1C3A}</a:tableStyleId>
              </a:tblPr>
              <a:tblGrid>
                <a:gridCol w="1014626">
                  <a:extLst>
                    <a:ext uri="{9D8B030D-6E8A-4147-A177-3AD203B41FA5}">
                      <a16:colId xmlns:a16="http://schemas.microsoft.com/office/drawing/2014/main" val="20000"/>
                    </a:ext>
                  </a:extLst>
                </a:gridCol>
                <a:gridCol w="688078">
                  <a:extLst>
                    <a:ext uri="{9D8B030D-6E8A-4147-A177-3AD203B41FA5}">
                      <a16:colId xmlns:a16="http://schemas.microsoft.com/office/drawing/2014/main" val="20001"/>
                    </a:ext>
                  </a:extLst>
                </a:gridCol>
                <a:gridCol w="1233552">
                  <a:extLst>
                    <a:ext uri="{9D8B030D-6E8A-4147-A177-3AD203B41FA5}">
                      <a16:colId xmlns:a16="http://schemas.microsoft.com/office/drawing/2014/main" val="20002"/>
                    </a:ext>
                  </a:extLst>
                </a:gridCol>
                <a:gridCol w="1247848">
                  <a:extLst>
                    <a:ext uri="{9D8B030D-6E8A-4147-A177-3AD203B41FA5}">
                      <a16:colId xmlns:a16="http://schemas.microsoft.com/office/drawing/2014/main" val="20003"/>
                    </a:ext>
                  </a:extLst>
                </a:gridCol>
                <a:gridCol w="632446">
                  <a:extLst>
                    <a:ext uri="{9D8B030D-6E8A-4147-A177-3AD203B41FA5}">
                      <a16:colId xmlns:a16="http://schemas.microsoft.com/office/drawing/2014/main" val="20004"/>
                    </a:ext>
                  </a:extLst>
                </a:gridCol>
              </a:tblGrid>
              <a:tr h="454714">
                <a:tc>
                  <a:txBody>
                    <a:bodyPr/>
                    <a:lstStyle/>
                    <a:p>
                      <a:pPr algn="l"/>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r>
                        <a:rPr lang="en-GB" sz="1600" dirty="0">
                          <a:solidFill>
                            <a:schemeClr val="bg1"/>
                          </a:solidFill>
                        </a:rPr>
                        <a:t>OR</a:t>
                      </a:r>
                    </a:p>
                  </a:txBody>
                  <a:tcPr marL="27000" marR="27000" marT="0" marB="0" anchor="ctr"/>
                </a:tc>
                <a:tc>
                  <a:txBody>
                    <a:bodyPr/>
                    <a:lstStyle/>
                    <a:p>
                      <a:pPr algn="ctr"/>
                      <a:r>
                        <a:rPr lang="en-GB" sz="1600" dirty="0">
                          <a:solidFill>
                            <a:schemeClr val="bg1"/>
                          </a:solidFill>
                        </a:rPr>
                        <a:t>Lower 95% CI</a:t>
                      </a:r>
                    </a:p>
                  </a:txBody>
                  <a:tcPr marL="27000" marR="27000" marT="0" marB="0" anchor="ctr"/>
                </a:tc>
                <a:tc>
                  <a:txBody>
                    <a:bodyPr/>
                    <a:lstStyle/>
                    <a:p>
                      <a:pPr algn="ctr"/>
                      <a:r>
                        <a:rPr lang="en-GB" sz="1600" dirty="0">
                          <a:solidFill>
                            <a:schemeClr val="bg1"/>
                          </a:solidFill>
                        </a:rPr>
                        <a:t>Upper 95% CI</a:t>
                      </a:r>
                    </a:p>
                  </a:txBody>
                  <a:tcPr marL="27000" marR="27000" marT="0" marB="0" anchor="ctr"/>
                </a:tc>
                <a:tc>
                  <a:txBody>
                    <a:bodyPr/>
                    <a:lstStyle/>
                    <a:p>
                      <a:pPr algn="ct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214020">
                <a:tc>
                  <a:txBody>
                    <a:bodyPr/>
                    <a:lstStyle/>
                    <a:p>
                      <a:pPr algn="l"/>
                      <a:r>
                        <a:rPr lang="en-GB" sz="1600" dirty="0"/>
                        <a:t>PASI75</a:t>
                      </a:r>
                    </a:p>
                  </a:txBody>
                  <a:tcPr marL="27000" marR="27000" marT="27000" marB="27000"/>
                </a:tc>
                <a:tc>
                  <a:txBody>
                    <a:bodyPr/>
                    <a:lstStyle/>
                    <a:p>
                      <a:pPr algn="ctr"/>
                      <a:r>
                        <a:rPr lang="en-GB" sz="1600" dirty="0"/>
                        <a:t>2.92</a:t>
                      </a:r>
                    </a:p>
                  </a:txBody>
                  <a:tcPr marL="27000" marR="27000" marT="27000" marB="27000"/>
                </a:tc>
                <a:tc>
                  <a:txBody>
                    <a:bodyPr/>
                    <a:lstStyle/>
                    <a:p>
                      <a:pPr algn="ctr"/>
                      <a:r>
                        <a:rPr lang="en-GB" sz="1600" dirty="0"/>
                        <a:t>1.51</a:t>
                      </a:r>
                    </a:p>
                  </a:txBody>
                  <a:tcPr marL="27000" marR="27000" marT="27000" marB="27000"/>
                </a:tc>
                <a:tc>
                  <a:txBody>
                    <a:bodyPr/>
                    <a:lstStyle/>
                    <a:p>
                      <a:pPr algn="ctr"/>
                      <a:r>
                        <a:rPr lang="en-GB" sz="1600" dirty="0"/>
                        <a:t>5.65</a:t>
                      </a:r>
                    </a:p>
                  </a:txBody>
                  <a:tcPr marL="27000" marR="27000" marT="27000" marB="27000"/>
                </a:tc>
                <a:tc>
                  <a:txBody>
                    <a:bodyPr/>
                    <a:lstStyle/>
                    <a:p>
                      <a:pPr algn="ctr"/>
                      <a:r>
                        <a:rPr lang="en-GB" sz="1600" dirty="0"/>
                        <a:t>0.0015</a:t>
                      </a:r>
                    </a:p>
                  </a:txBody>
                  <a:tcPr marL="27000" marR="27000" marT="27000" marB="27000"/>
                </a:tc>
                <a:extLst>
                  <a:ext uri="{0D108BD9-81ED-4DB2-BD59-A6C34878D82A}">
                    <a16:rowId xmlns:a16="http://schemas.microsoft.com/office/drawing/2014/main" val="10001"/>
                  </a:ext>
                </a:extLst>
              </a:tr>
            </a:tbl>
          </a:graphicData>
        </a:graphic>
      </p:graphicFrame>
      <p:sp>
        <p:nvSpPr>
          <p:cNvPr id="12" name="Title 1">
            <a:extLst>
              <a:ext uri="{FF2B5EF4-FFF2-40B4-BE49-F238E27FC236}">
                <a16:creationId xmlns:a16="http://schemas.microsoft.com/office/drawing/2014/main" id="{4EF8436A-1B5F-4041-9BE5-3604E8F564B0}"/>
              </a:ext>
            </a:extLst>
          </p:cNvPr>
          <p:cNvSpPr txBox="1">
            <a:spLocks/>
          </p:cNvSpPr>
          <p:nvPr/>
        </p:nvSpPr>
        <p:spPr>
          <a:xfrm>
            <a:off x="1222746" y="2052717"/>
            <a:ext cx="4072270" cy="13449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Reduction in psoriasis severity was achieved in a higher proportion of patients in the tight control arm.</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12698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AEs and SAEs Incidence: Up to Week 48</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9" name="Table 8">
            <a:extLst>
              <a:ext uri="{FF2B5EF4-FFF2-40B4-BE49-F238E27FC236}">
                <a16:creationId xmlns:a16="http://schemas.microsoft.com/office/drawing/2014/main" id="{13A92C9B-53A0-0244-B585-1A508D144794}"/>
              </a:ext>
            </a:extLst>
          </p:cNvPr>
          <p:cNvGraphicFramePr>
            <a:graphicFrameLocks noGrp="1"/>
          </p:cNvGraphicFramePr>
          <p:nvPr/>
        </p:nvGraphicFramePr>
        <p:xfrm>
          <a:off x="1922721" y="1280160"/>
          <a:ext cx="8346558" cy="4297680"/>
        </p:xfrm>
        <a:graphic>
          <a:graphicData uri="http://schemas.openxmlformats.org/drawingml/2006/table">
            <a:tbl>
              <a:tblPr firstRow="1" bandRow="1">
                <a:tableStyleId>{5C22544A-7EE6-4342-B048-85BDC9FD1C3A}</a:tableStyleId>
              </a:tblPr>
              <a:tblGrid>
                <a:gridCol w="4017947">
                  <a:extLst>
                    <a:ext uri="{9D8B030D-6E8A-4147-A177-3AD203B41FA5}">
                      <a16:colId xmlns:a16="http://schemas.microsoft.com/office/drawing/2014/main" val="20000"/>
                    </a:ext>
                  </a:extLst>
                </a:gridCol>
                <a:gridCol w="2153951">
                  <a:extLst>
                    <a:ext uri="{9D8B030D-6E8A-4147-A177-3AD203B41FA5}">
                      <a16:colId xmlns:a16="http://schemas.microsoft.com/office/drawing/2014/main" val="20001"/>
                    </a:ext>
                  </a:extLst>
                </a:gridCol>
                <a:gridCol w="2174660">
                  <a:extLst>
                    <a:ext uri="{9D8B030D-6E8A-4147-A177-3AD203B41FA5}">
                      <a16:colId xmlns:a16="http://schemas.microsoft.com/office/drawing/2014/main" val="20002"/>
                    </a:ext>
                  </a:extLst>
                </a:gridCol>
              </a:tblGrid>
              <a:tr h="240539">
                <a:tc>
                  <a:txBody>
                    <a:bodyPr/>
                    <a:lstStyle/>
                    <a:p>
                      <a:pPr algn="l"/>
                      <a:endParaRPr lang="en-GB" sz="1200" dirty="0"/>
                    </a:p>
                  </a:txBody>
                  <a:tcPr marL="54000" marR="54000" marT="0" marB="0" anchor="ctr"/>
                </a:tc>
                <a:tc>
                  <a:txBody>
                    <a:bodyPr/>
                    <a:lstStyle/>
                    <a:p>
                      <a:pPr algn="ctr"/>
                      <a:r>
                        <a:rPr lang="en-GB" sz="1800" dirty="0">
                          <a:solidFill>
                            <a:schemeClr val="bg1"/>
                          </a:solidFill>
                        </a:rPr>
                        <a:t>Tight control</a:t>
                      </a:r>
                    </a:p>
                  </a:txBody>
                  <a:tcPr marL="54000" marR="54000" marT="0" marB="0" anchor="ctr"/>
                </a:tc>
                <a:tc>
                  <a:txBody>
                    <a:bodyPr/>
                    <a:lstStyle/>
                    <a:p>
                      <a:pPr algn="ctr"/>
                      <a:r>
                        <a:rPr lang="en-GB" sz="1800" dirty="0">
                          <a:solidFill>
                            <a:schemeClr val="bg1"/>
                          </a:solidFill>
                        </a:rPr>
                        <a:t>Standard</a:t>
                      </a:r>
                      <a:r>
                        <a:rPr lang="en-GB" sz="1800" baseline="0" dirty="0">
                          <a:solidFill>
                            <a:schemeClr val="bg1"/>
                          </a:solidFill>
                        </a:rPr>
                        <a:t> care</a:t>
                      </a:r>
                      <a:endParaRPr lang="en-GB" sz="1800" dirty="0">
                        <a:solidFill>
                          <a:schemeClr val="bg1"/>
                        </a:solidFill>
                      </a:endParaRPr>
                    </a:p>
                  </a:txBody>
                  <a:tcPr marL="54000" marR="54000" marT="0" marB="0" anchor="ctr"/>
                </a:tc>
                <a:extLst>
                  <a:ext uri="{0D108BD9-81ED-4DB2-BD59-A6C34878D82A}">
                    <a16:rowId xmlns:a16="http://schemas.microsoft.com/office/drawing/2014/main" val="10000"/>
                  </a:ext>
                </a:extLst>
              </a:tr>
              <a:tr h="240539">
                <a:tc>
                  <a:txBody>
                    <a:bodyPr/>
                    <a:lstStyle/>
                    <a:p>
                      <a:r>
                        <a:rPr lang="en-GB" sz="1800" b="1" dirty="0"/>
                        <a:t>Any AE, # </a:t>
                      </a:r>
                    </a:p>
                  </a:txBody>
                  <a:tcPr marL="54000" marR="54000" anchor="ctr"/>
                </a:tc>
                <a:tc>
                  <a:txBody>
                    <a:bodyPr/>
                    <a:lstStyle/>
                    <a:p>
                      <a:pPr algn="ctr"/>
                      <a:r>
                        <a:rPr lang="en-GB" sz="1800" dirty="0">
                          <a:solidFill>
                            <a:schemeClr val="tx1">
                              <a:lumMod val="50000"/>
                            </a:schemeClr>
                          </a:solidFill>
                        </a:rPr>
                        <a:t>622</a:t>
                      </a:r>
                    </a:p>
                  </a:txBody>
                  <a:tcPr marL="54000" marR="54000" anchor="ctr"/>
                </a:tc>
                <a:tc>
                  <a:txBody>
                    <a:bodyPr/>
                    <a:lstStyle/>
                    <a:p>
                      <a:pPr algn="ctr"/>
                      <a:r>
                        <a:rPr lang="en-GB" sz="1800" dirty="0">
                          <a:solidFill>
                            <a:schemeClr val="tx1">
                              <a:lumMod val="50000"/>
                            </a:schemeClr>
                          </a:solidFill>
                        </a:rPr>
                        <a:t>249</a:t>
                      </a:r>
                    </a:p>
                  </a:txBody>
                  <a:tcPr marL="54000" marR="54000" anchor="ctr"/>
                </a:tc>
                <a:extLst>
                  <a:ext uri="{0D108BD9-81ED-4DB2-BD59-A6C34878D82A}">
                    <a16:rowId xmlns:a16="http://schemas.microsoft.com/office/drawing/2014/main" val="10001"/>
                  </a:ext>
                </a:extLst>
              </a:tr>
              <a:tr h="240539">
                <a:tc>
                  <a:txBody>
                    <a:bodyPr/>
                    <a:lstStyle/>
                    <a:p>
                      <a:pPr marL="273050" indent="0"/>
                      <a:r>
                        <a:rPr lang="en-GB" sz="1800" dirty="0">
                          <a:solidFill>
                            <a:schemeClr val="tx1">
                              <a:lumMod val="50000"/>
                            </a:schemeClr>
                          </a:solidFill>
                        </a:rPr>
                        <a:t>AE related to study drug (%)</a:t>
                      </a:r>
                      <a:endParaRPr lang="en-GB" sz="1800" b="0" dirty="0">
                        <a:solidFill>
                          <a:schemeClr val="tx1">
                            <a:lumMod val="50000"/>
                          </a:schemeClr>
                        </a:solidFill>
                      </a:endParaRPr>
                    </a:p>
                  </a:txBody>
                  <a:tcPr marL="54000" marR="54000" anchor="ctr"/>
                </a:tc>
                <a:tc>
                  <a:txBody>
                    <a:bodyPr/>
                    <a:lstStyle/>
                    <a:p>
                      <a:pPr algn="ctr"/>
                      <a:r>
                        <a:rPr lang="en-GB" sz="1800" dirty="0">
                          <a:solidFill>
                            <a:schemeClr val="tx1">
                              <a:lumMod val="50000"/>
                            </a:schemeClr>
                          </a:solidFill>
                        </a:rPr>
                        <a:t>423 (68.0)</a:t>
                      </a:r>
                      <a:endParaRPr lang="en-GB" sz="1800" b="0" dirty="0">
                        <a:solidFill>
                          <a:schemeClr val="tx1">
                            <a:lumMod val="50000"/>
                          </a:schemeClr>
                        </a:solidFill>
                      </a:endParaRPr>
                    </a:p>
                  </a:txBody>
                  <a:tcPr marL="54000" marR="54000" anchor="ctr"/>
                </a:tc>
                <a:tc>
                  <a:txBody>
                    <a:bodyPr/>
                    <a:lstStyle/>
                    <a:p>
                      <a:pPr algn="ctr"/>
                      <a:r>
                        <a:rPr lang="en-GB" sz="1800" dirty="0">
                          <a:solidFill>
                            <a:schemeClr val="tx1">
                              <a:lumMod val="50000"/>
                            </a:schemeClr>
                          </a:solidFill>
                        </a:rPr>
                        <a:t>179 (71.8)</a:t>
                      </a:r>
                      <a:endParaRPr lang="en-GB" sz="1800" b="0" dirty="0">
                        <a:solidFill>
                          <a:schemeClr val="tx1">
                            <a:lumMod val="50000"/>
                          </a:schemeClr>
                        </a:solidFill>
                      </a:endParaRPr>
                    </a:p>
                  </a:txBody>
                  <a:tcPr marL="54000" marR="54000" anchor="ctr"/>
                </a:tc>
                <a:extLst>
                  <a:ext uri="{0D108BD9-81ED-4DB2-BD59-A6C34878D82A}">
                    <a16:rowId xmlns:a16="http://schemas.microsoft.com/office/drawing/2014/main" val="10002"/>
                  </a:ext>
                </a:extLst>
              </a:tr>
              <a:tr h="240539">
                <a:tc>
                  <a:txBody>
                    <a:bodyPr/>
                    <a:lstStyle/>
                    <a:p>
                      <a:r>
                        <a:rPr lang="en-GB" sz="1800" b="1" dirty="0"/>
                        <a:t>Common</a:t>
                      </a:r>
                      <a:r>
                        <a:rPr lang="en-GB" sz="1800" b="1" baseline="0" dirty="0"/>
                        <a:t> AEs</a:t>
                      </a:r>
                      <a:endParaRPr lang="en-GB" sz="1800" b="1" dirty="0"/>
                    </a:p>
                  </a:txBody>
                  <a:tcPr marL="54000" marR="54000" anchor="ctr"/>
                </a:tc>
                <a:tc>
                  <a:txBody>
                    <a:bodyPr/>
                    <a:lstStyle/>
                    <a:p>
                      <a:pPr algn="ctr"/>
                      <a:endParaRPr lang="en-GB" sz="1800" dirty="0">
                        <a:solidFill>
                          <a:schemeClr val="tx1">
                            <a:lumMod val="50000"/>
                          </a:schemeClr>
                        </a:solidFill>
                      </a:endParaRPr>
                    </a:p>
                  </a:txBody>
                  <a:tcPr marL="54000" marR="54000" anchor="ctr"/>
                </a:tc>
                <a:tc>
                  <a:txBody>
                    <a:bodyPr/>
                    <a:lstStyle/>
                    <a:p>
                      <a:pPr algn="ctr"/>
                      <a:endParaRPr lang="en-GB" sz="1800" dirty="0">
                        <a:solidFill>
                          <a:schemeClr val="tx1">
                            <a:lumMod val="50000"/>
                          </a:schemeClr>
                        </a:solidFill>
                      </a:endParaRPr>
                    </a:p>
                  </a:txBody>
                  <a:tcPr marL="54000" marR="54000" anchor="ctr"/>
                </a:tc>
                <a:extLst>
                  <a:ext uri="{0D108BD9-81ED-4DB2-BD59-A6C34878D82A}">
                    <a16:rowId xmlns:a16="http://schemas.microsoft.com/office/drawing/2014/main" val="10003"/>
                  </a:ext>
                </a:extLst>
              </a:tr>
              <a:tr h="240539">
                <a:tc>
                  <a:txBody>
                    <a:bodyPr/>
                    <a:lstStyle/>
                    <a:p>
                      <a:pPr marL="273050" indent="0"/>
                      <a:r>
                        <a:rPr lang="en-GB" sz="1800" dirty="0">
                          <a:solidFill>
                            <a:schemeClr val="tx1">
                              <a:lumMod val="50000"/>
                            </a:schemeClr>
                          </a:solidFill>
                        </a:rPr>
                        <a:t>Nausea</a:t>
                      </a:r>
                    </a:p>
                  </a:txBody>
                  <a:tcPr marL="54000" marR="54000" anchor="ctr"/>
                </a:tc>
                <a:tc>
                  <a:txBody>
                    <a:bodyPr/>
                    <a:lstStyle/>
                    <a:p>
                      <a:pPr algn="ctr"/>
                      <a:r>
                        <a:rPr lang="en-GB" sz="1800" dirty="0">
                          <a:solidFill>
                            <a:schemeClr val="tx1">
                              <a:lumMod val="50000"/>
                            </a:schemeClr>
                          </a:solidFill>
                        </a:rPr>
                        <a:t>54</a:t>
                      </a:r>
                    </a:p>
                  </a:txBody>
                  <a:tcPr marL="54000" marR="54000" anchor="ctr"/>
                </a:tc>
                <a:tc>
                  <a:txBody>
                    <a:bodyPr/>
                    <a:lstStyle/>
                    <a:p>
                      <a:pPr algn="ctr"/>
                      <a:r>
                        <a:rPr lang="en-GB" sz="1800" dirty="0">
                          <a:solidFill>
                            <a:schemeClr val="tx1">
                              <a:lumMod val="50000"/>
                            </a:schemeClr>
                          </a:solidFill>
                        </a:rPr>
                        <a:t>38</a:t>
                      </a:r>
                    </a:p>
                  </a:txBody>
                  <a:tcPr marL="54000" marR="54000" anchor="ctr"/>
                </a:tc>
                <a:extLst>
                  <a:ext uri="{0D108BD9-81ED-4DB2-BD59-A6C34878D82A}">
                    <a16:rowId xmlns:a16="http://schemas.microsoft.com/office/drawing/2014/main" val="10004"/>
                  </a:ext>
                </a:extLst>
              </a:tr>
              <a:tr h="240539">
                <a:tc>
                  <a:txBody>
                    <a:bodyPr/>
                    <a:lstStyle/>
                    <a:p>
                      <a:pPr marL="273050" indent="0"/>
                      <a:r>
                        <a:rPr lang="en-GB" sz="1800" dirty="0">
                          <a:solidFill>
                            <a:schemeClr val="tx1">
                              <a:lumMod val="50000"/>
                            </a:schemeClr>
                          </a:solidFill>
                        </a:rPr>
                        <a:t>LFT abnormality</a:t>
                      </a:r>
                    </a:p>
                  </a:txBody>
                  <a:tcPr marL="54000" marR="54000" anchor="ctr"/>
                </a:tc>
                <a:tc>
                  <a:txBody>
                    <a:bodyPr/>
                    <a:lstStyle/>
                    <a:p>
                      <a:pPr algn="ctr"/>
                      <a:r>
                        <a:rPr lang="en-GB" sz="1800" dirty="0">
                          <a:solidFill>
                            <a:schemeClr val="tx1">
                              <a:lumMod val="50000"/>
                            </a:schemeClr>
                          </a:solidFill>
                        </a:rPr>
                        <a:t>37</a:t>
                      </a:r>
                    </a:p>
                  </a:txBody>
                  <a:tcPr marL="54000" marR="54000" anchor="ctr"/>
                </a:tc>
                <a:tc>
                  <a:txBody>
                    <a:bodyPr/>
                    <a:lstStyle/>
                    <a:p>
                      <a:pPr algn="ctr"/>
                      <a:r>
                        <a:rPr lang="en-GB" sz="1800" dirty="0">
                          <a:solidFill>
                            <a:schemeClr val="tx1">
                              <a:lumMod val="50000"/>
                            </a:schemeClr>
                          </a:solidFill>
                        </a:rPr>
                        <a:t>39</a:t>
                      </a:r>
                    </a:p>
                  </a:txBody>
                  <a:tcPr marL="54000" marR="54000" anchor="ctr"/>
                </a:tc>
                <a:extLst>
                  <a:ext uri="{0D108BD9-81ED-4DB2-BD59-A6C34878D82A}">
                    <a16:rowId xmlns:a16="http://schemas.microsoft.com/office/drawing/2014/main" val="10005"/>
                  </a:ext>
                </a:extLst>
              </a:tr>
              <a:tr h="240539">
                <a:tc>
                  <a:txBody>
                    <a:bodyPr/>
                    <a:lstStyle/>
                    <a:p>
                      <a:pPr marL="273050" indent="0"/>
                      <a:r>
                        <a:rPr lang="en-GB" sz="1800" dirty="0">
                          <a:solidFill>
                            <a:schemeClr val="tx1">
                              <a:lumMod val="50000"/>
                            </a:schemeClr>
                          </a:solidFill>
                        </a:rPr>
                        <a:t>URTI – common cold</a:t>
                      </a:r>
                    </a:p>
                  </a:txBody>
                  <a:tcPr marL="54000" marR="54000" anchor="ctr"/>
                </a:tc>
                <a:tc>
                  <a:txBody>
                    <a:bodyPr/>
                    <a:lstStyle/>
                    <a:p>
                      <a:pPr algn="ctr"/>
                      <a:r>
                        <a:rPr lang="en-GB" sz="1800" dirty="0">
                          <a:solidFill>
                            <a:schemeClr val="tx1">
                              <a:lumMod val="50000"/>
                            </a:schemeClr>
                          </a:solidFill>
                        </a:rPr>
                        <a:t>46</a:t>
                      </a:r>
                    </a:p>
                  </a:txBody>
                  <a:tcPr marL="54000" marR="54000" anchor="ctr"/>
                </a:tc>
                <a:tc>
                  <a:txBody>
                    <a:bodyPr/>
                    <a:lstStyle/>
                    <a:p>
                      <a:pPr algn="ctr"/>
                      <a:r>
                        <a:rPr lang="en-GB" sz="1800" dirty="0">
                          <a:solidFill>
                            <a:schemeClr val="tx1">
                              <a:lumMod val="50000"/>
                            </a:schemeClr>
                          </a:solidFill>
                        </a:rPr>
                        <a:t>14</a:t>
                      </a:r>
                    </a:p>
                  </a:txBody>
                  <a:tcPr marL="54000" marR="54000" anchor="ctr"/>
                </a:tc>
                <a:extLst>
                  <a:ext uri="{0D108BD9-81ED-4DB2-BD59-A6C34878D82A}">
                    <a16:rowId xmlns:a16="http://schemas.microsoft.com/office/drawing/2014/main" val="10006"/>
                  </a:ext>
                </a:extLst>
              </a:tr>
              <a:tr h="240539">
                <a:tc>
                  <a:txBody>
                    <a:bodyPr/>
                    <a:lstStyle/>
                    <a:p>
                      <a:pPr marL="273050" indent="0"/>
                      <a:r>
                        <a:rPr lang="en-GB" sz="1800" dirty="0">
                          <a:solidFill>
                            <a:schemeClr val="tx1">
                              <a:lumMod val="50000"/>
                            </a:schemeClr>
                          </a:solidFill>
                        </a:rPr>
                        <a:t>GI upset</a:t>
                      </a:r>
                    </a:p>
                  </a:txBody>
                  <a:tcPr marL="54000" marR="54000" anchor="ctr"/>
                </a:tc>
                <a:tc>
                  <a:txBody>
                    <a:bodyPr/>
                    <a:lstStyle/>
                    <a:p>
                      <a:pPr algn="ctr"/>
                      <a:r>
                        <a:rPr lang="en-GB" sz="1800" dirty="0">
                          <a:solidFill>
                            <a:schemeClr val="tx1">
                              <a:lumMod val="50000"/>
                            </a:schemeClr>
                          </a:solidFill>
                        </a:rPr>
                        <a:t>35</a:t>
                      </a:r>
                    </a:p>
                  </a:txBody>
                  <a:tcPr marL="54000" marR="54000" anchor="ctr"/>
                </a:tc>
                <a:tc>
                  <a:txBody>
                    <a:bodyPr/>
                    <a:lstStyle/>
                    <a:p>
                      <a:pPr algn="ctr"/>
                      <a:r>
                        <a:rPr lang="en-GB" sz="1800" dirty="0">
                          <a:solidFill>
                            <a:schemeClr val="tx1">
                              <a:lumMod val="50000"/>
                            </a:schemeClr>
                          </a:solidFill>
                        </a:rPr>
                        <a:t>13</a:t>
                      </a:r>
                    </a:p>
                  </a:txBody>
                  <a:tcPr marL="54000" marR="54000" anchor="ctr"/>
                </a:tc>
                <a:extLst>
                  <a:ext uri="{0D108BD9-81ED-4DB2-BD59-A6C34878D82A}">
                    <a16:rowId xmlns:a16="http://schemas.microsoft.com/office/drawing/2014/main" val="10007"/>
                  </a:ext>
                </a:extLst>
              </a:tr>
              <a:tr h="240539">
                <a:tc>
                  <a:txBody>
                    <a:bodyPr/>
                    <a:lstStyle/>
                    <a:p>
                      <a:pPr marL="273050" indent="0"/>
                      <a:r>
                        <a:rPr lang="en-GB" sz="1800" dirty="0">
                          <a:solidFill>
                            <a:schemeClr val="tx1">
                              <a:lumMod val="50000"/>
                            </a:schemeClr>
                          </a:solidFill>
                        </a:rPr>
                        <a:t>Fatigue</a:t>
                      </a:r>
                    </a:p>
                  </a:txBody>
                  <a:tcPr marL="54000" marR="54000" anchor="ctr"/>
                </a:tc>
                <a:tc>
                  <a:txBody>
                    <a:bodyPr/>
                    <a:lstStyle/>
                    <a:p>
                      <a:pPr algn="ctr"/>
                      <a:r>
                        <a:rPr lang="en-GB" sz="1800" dirty="0">
                          <a:solidFill>
                            <a:schemeClr val="tx1">
                              <a:lumMod val="50000"/>
                            </a:schemeClr>
                          </a:solidFill>
                        </a:rPr>
                        <a:t>33</a:t>
                      </a:r>
                    </a:p>
                  </a:txBody>
                  <a:tcPr marL="54000" marR="54000" anchor="ctr"/>
                </a:tc>
                <a:tc>
                  <a:txBody>
                    <a:bodyPr/>
                    <a:lstStyle/>
                    <a:p>
                      <a:pPr algn="ctr"/>
                      <a:r>
                        <a:rPr lang="en-GB" sz="1800" dirty="0">
                          <a:solidFill>
                            <a:schemeClr val="tx1">
                              <a:lumMod val="50000"/>
                            </a:schemeClr>
                          </a:solidFill>
                        </a:rPr>
                        <a:t>8</a:t>
                      </a:r>
                    </a:p>
                  </a:txBody>
                  <a:tcPr marL="54000" marR="54000" anchor="ctr"/>
                </a:tc>
                <a:extLst>
                  <a:ext uri="{0D108BD9-81ED-4DB2-BD59-A6C34878D82A}">
                    <a16:rowId xmlns:a16="http://schemas.microsoft.com/office/drawing/2014/main" val="10008"/>
                  </a:ext>
                </a:extLst>
              </a:tr>
              <a:tr h="240539">
                <a:tc>
                  <a:txBody>
                    <a:bodyPr/>
                    <a:lstStyle/>
                    <a:p>
                      <a:pPr marL="0" indent="0"/>
                      <a:r>
                        <a:rPr lang="en-GB" sz="1800" b="1" dirty="0"/>
                        <a:t>Deaths</a:t>
                      </a:r>
                    </a:p>
                  </a:txBody>
                  <a:tcPr marL="54000" marR="54000" anchor="ctr"/>
                </a:tc>
                <a:tc>
                  <a:txBody>
                    <a:bodyPr/>
                    <a:lstStyle/>
                    <a:p>
                      <a:pPr algn="ctr"/>
                      <a:r>
                        <a:rPr lang="en-GB" sz="1800" dirty="0">
                          <a:solidFill>
                            <a:schemeClr val="tx1">
                              <a:lumMod val="50000"/>
                            </a:schemeClr>
                          </a:solidFill>
                        </a:rPr>
                        <a:t>0</a:t>
                      </a:r>
                    </a:p>
                  </a:txBody>
                  <a:tcPr marL="54000" marR="54000" anchor="ctr"/>
                </a:tc>
                <a:tc>
                  <a:txBody>
                    <a:bodyPr/>
                    <a:lstStyle/>
                    <a:p>
                      <a:pPr algn="ctr"/>
                      <a:r>
                        <a:rPr lang="en-GB" sz="1800" dirty="0">
                          <a:solidFill>
                            <a:schemeClr val="tx1">
                              <a:lumMod val="50000"/>
                            </a:schemeClr>
                          </a:solidFill>
                        </a:rPr>
                        <a:t>0</a:t>
                      </a:r>
                    </a:p>
                  </a:txBody>
                  <a:tcPr marL="54000" marR="54000" anchor="ctr"/>
                </a:tc>
                <a:extLst>
                  <a:ext uri="{0D108BD9-81ED-4DB2-BD59-A6C34878D82A}">
                    <a16:rowId xmlns:a16="http://schemas.microsoft.com/office/drawing/2014/main" val="10009"/>
                  </a:ext>
                </a:extLst>
              </a:tr>
              <a:tr h="240539">
                <a:tc>
                  <a:txBody>
                    <a:bodyPr/>
                    <a:lstStyle/>
                    <a:p>
                      <a:pPr marL="0" indent="0"/>
                      <a:r>
                        <a:rPr lang="en-GB" sz="1800" b="1" dirty="0"/>
                        <a:t>SAE</a:t>
                      </a:r>
                    </a:p>
                  </a:txBody>
                  <a:tcPr marL="54000" marR="54000" anchor="ctr"/>
                </a:tc>
                <a:tc>
                  <a:txBody>
                    <a:bodyPr/>
                    <a:lstStyle/>
                    <a:p>
                      <a:pPr algn="ctr"/>
                      <a:r>
                        <a:rPr lang="en-GB" sz="1800" dirty="0">
                          <a:solidFill>
                            <a:schemeClr val="tx1">
                              <a:lumMod val="50000"/>
                            </a:schemeClr>
                          </a:solidFill>
                        </a:rPr>
                        <a:t>25</a:t>
                      </a:r>
                      <a:r>
                        <a:rPr lang="sl-SI" sz="1800" dirty="0">
                          <a:solidFill>
                            <a:schemeClr val="tx1">
                              <a:lumMod val="50000"/>
                            </a:schemeClr>
                          </a:solidFill>
                        </a:rPr>
                        <a:t> (14 pts)</a:t>
                      </a:r>
                      <a:endParaRPr lang="en-GB" sz="1800" dirty="0">
                        <a:solidFill>
                          <a:schemeClr val="tx1">
                            <a:lumMod val="50000"/>
                          </a:schemeClr>
                        </a:solidFill>
                      </a:endParaRPr>
                    </a:p>
                  </a:txBody>
                  <a:tcPr marL="54000" marR="54000" anchor="ctr"/>
                </a:tc>
                <a:tc>
                  <a:txBody>
                    <a:bodyPr/>
                    <a:lstStyle/>
                    <a:p>
                      <a:pPr algn="ctr"/>
                      <a:r>
                        <a:rPr lang="sl-SI" sz="1800" dirty="0">
                          <a:solidFill>
                            <a:schemeClr val="tx1">
                              <a:lumMod val="50000"/>
                            </a:schemeClr>
                          </a:solidFill>
                        </a:rPr>
                        <a:t>8 (6 pts)</a:t>
                      </a:r>
                      <a:endParaRPr lang="en-GB" sz="1800" dirty="0">
                        <a:solidFill>
                          <a:schemeClr val="tx1">
                            <a:lumMod val="50000"/>
                          </a:schemeClr>
                        </a:solidFill>
                      </a:endParaRPr>
                    </a:p>
                  </a:txBody>
                  <a:tcPr marL="54000" marR="54000" anchor="ctr"/>
                </a:tc>
                <a:extLst>
                  <a:ext uri="{0D108BD9-81ED-4DB2-BD59-A6C34878D82A}">
                    <a16:rowId xmlns:a16="http://schemas.microsoft.com/office/drawing/2014/main" val="10010"/>
                  </a:ext>
                </a:extLst>
              </a:tr>
              <a:tr h="240539">
                <a:tc>
                  <a:txBody>
                    <a:bodyPr/>
                    <a:lstStyle/>
                    <a:p>
                      <a:pPr marL="273050" indent="0"/>
                      <a:r>
                        <a:rPr lang="en-GB" sz="1800" dirty="0">
                          <a:solidFill>
                            <a:schemeClr val="tx1">
                              <a:lumMod val="50000"/>
                            </a:schemeClr>
                          </a:solidFill>
                        </a:rPr>
                        <a:t>Drug-related SAE</a:t>
                      </a:r>
                    </a:p>
                  </a:txBody>
                  <a:tcPr marL="54000" marR="54000" anchor="ctr"/>
                </a:tc>
                <a:tc>
                  <a:txBody>
                    <a:bodyPr/>
                    <a:lstStyle/>
                    <a:p>
                      <a:pPr algn="ctr"/>
                      <a:r>
                        <a:rPr lang="en-GB" sz="1800" dirty="0">
                          <a:solidFill>
                            <a:schemeClr val="tx1">
                              <a:lumMod val="50000"/>
                            </a:schemeClr>
                          </a:solidFill>
                        </a:rPr>
                        <a:t>8</a:t>
                      </a:r>
                    </a:p>
                  </a:txBody>
                  <a:tcPr marL="54000" marR="54000" anchor="ctr"/>
                </a:tc>
                <a:tc>
                  <a:txBody>
                    <a:bodyPr/>
                    <a:lstStyle/>
                    <a:p>
                      <a:pPr algn="ctr"/>
                      <a:r>
                        <a:rPr lang="en-GB" sz="1800" dirty="0">
                          <a:solidFill>
                            <a:schemeClr val="tx1">
                              <a:lumMod val="50000"/>
                            </a:schemeClr>
                          </a:solidFill>
                        </a:rPr>
                        <a:t>2</a:t>
                      </a:r>
                    </a:p>
                  </a:txBody>
                  <a:tcPr marL="54000" marR="540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420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Addressing the Burden of RA and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The Key Take-Home Point: A Multidisciplinary Approach</a:t>
            </a:r>
          </a:p>
        </p:txBody>
      </p:sp>
      <p:sp>
        <p:nvSpPr>
          <p:cNvPr id="4" name="Content Placeholder 2">
            <a:extLst>
              <a:ext uri="{FF2B5EF4-FFF2-40B4-BE49-F238E27FC236}">
                <a16:creationId xmlns:a16="http://schemas.microsoft.com/office/drawing/2014/main" id="{952BDC6A-31D5-8441-901C-D8888A038847}"/>
              </a:ext>
            </a:extLst>
          </p:cNvPr>
          <p:cNvSpPr txBox="1">
            <a:spLocks/>
          </p:cNvSpPr>
          <p:nvPr/>
        </p:nvSpPr>
        <p:spPr>
          <a:xfrm>
            <a:off x="457199" y="1372502"/>
            <a:ext cx="10233379" cy="512989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9250" lvl="0" indent="-342900" algn="l">
              <a:lnSpc>
                <a:spcPct val="90000"/>
              </a:lnSpc>
              <a:spcBef>
                <a:spcPts val="1500"/>
              </a:spcBef>
              <a:buFont typeface="Arial" panose="020B0604020202020204" pitchFamily="34" charset="0"/>
              <a:buChar char="•"/>
              <a:defRPr/>
            </a:pPr>
            <a:r>
              <a:rPr lang="en-US" sz="2400" dirty="0">
                <a:solidFill>
                  <a:prstClr val="black"/>
                </a:solidFill>
              </a:rPr>
              <a:t>Rheumatic diseases are complex systemic illnesses that can affect many aspects of the patient’s life. A collaborative effort between a diverse group of professionals is needed to streamline an effective management strategy.</a:t>
            </a:r>
          </a:p>
          <a:p>
            <a:pPr marL="349250" lvl="0" indent="-342900" algn="l">
              <a:lnSpc>
                <a:spcPct val="90000"/>
              </a:lnSpc>
              <a:spcBef>
                <a:spcPts val="1500"/>
              </a:spcBef>
              <a:buFont typeface="Arial" panose="020B0604020202020204" pitchFamily="34" charset="0"/>
              <a:buChar char="•"/>
              <a:defRPr/>
            </a:pPr>
            <a:r>
              <a:rPr lang="en-US" sz="2400" dirty="0">
                <a:solidFill>
                  <a:prstClr val="black"/>
                </a:solidFill>
              </a:rPr>
              <a:t>Rheumatologists, psychologists, physician assistants and nurse specialists should collaborate to adopt an individualized, multidisciplinary approach to the care of RA and PsA patients (the latter should include dermatologists as well).</a:t>
            </a:r>
          </a:p>
          <a:p>
            <a:pPr marL="349250" lvl="0" indent="-342900" algn="l">
              <a:lnSpc>
                <a:spcPct val="90000"/>
              </a:lnSpc>
              <a:spcBef>
                <a:spcPts val="1500"/>
              </a:spcBef>
              <a:buFont typeface="Arial" panose="020B0604020202020204" pitchFamily="34" charset="0"/>
              <a:buChar char="•"/>
              <a:defRPr/>
            </a:pPr>
            <a:r>
              <a:rPr lang="en-US" sz="2400" dirty="0">
                <a:solidFill>
                  <a:prstClr val="black"/>
                </a:solidFill>
              </a:rPr>
              <a:t>The role of the multidisciplinary team is to assess and manage the patient’s symptoms and their effects on physical, psychological, and social functioning.</a:t>
            </a:r>
          </a:p>
          <a:p>
            <a:pPr marL="349250" lvl="0" indent="-342900" algn="l">
              <a:lnSpc>
                <a:spcPct val="90000"/>
              </a:lnSpc>
              <a:spcBef>
                <a:spcPts val="1500"/>
              </a:spcBef>
              <a:buFont typeface="Arial" panose="020B0604020202020204" pitchFamily="34" charset="0"/>
              <a:buChar char="•"/>
              <a:defRPr/>
            </a:pPr>
            <a:r>
              <a:rPr lang="en-US" sz="2400" dirty="0">
                <a:solidFill>
                  <a:prstClr val="black"/>
                </a:solidFill>
              </a:rPr>
              <a:t>Patients should be encouraged and empowered to take an active role in setting individualized, achievable therapeutic goals and working with their providers to choose an appropriate management plan. </a:t>
            </a:r>
          </a:p>
        </p:txBody>
      </p:sp>
    </p:spTree>
    <p:extLst>
      <p:ext uri="{BB962C8B-B14F-4D97-AF65-F5344CB8AC3E}">
        <p14:creationId xmlns:p14="http://schemas.microsoft.com/office/powerpoint/2010/main" val="29421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C5F04-E123-46FC-B169-97147A8A4361}"/>
              </a:ext>
            </a:extLst>
          </p:cNvPr>
          <p:cNvSpPr txBox="1"/>
          <p:nvPr/>
        </p:nvSpPr>
        <p:spPr>
          <a:xfrm>
            <a:off x="2987609" y="547318"/>
            <a:ext cx="6031523" cy="1338828"/>
          </a:xfrm>
          <a:prstGeom prst="rect">
            <a:avLst/>
          </a:prstGeom>
          <a:noFill/>
        </p:spPr>
        <p:txBody>
          <a:bodyPr wrap="square" rtlCol="0">
            <a:spAutoFit/>
          </a:bodyPr>
          <a:lstStyle/>
          <a:p>
            <a:pPr algn="ctr">
              <a:lnSpc>
                <a:spcPct val="90000"/>
              </a:lnSpc>
            </a:pPr>
            <a:r>
              <a:rPr lang="en-US" sz="3600" b="1" dirty="0"/>
              <a:t>Psoriatic Arthritis Patient Resources</a:t>
            </a:r>
            <a:endParaRPr lang="en-US" sz="3600" dirty="0"/>
          </a:p>
          <a:p>
            <a:pPr>
              <a:lnSpc>
                <a:spcPct val="90000"/>
              </a:lnSpc>
            </a:pPr>
            <a:endParaRPr lang="en-US" dirty="0"/>
          </a:p>
        </p:txBody>
      </p:sp>
      <p:sp>
        <p:nvSpPr>
          <p:cNvPr id="7" name="Rectangle 6">
            <a:extLst>
              <a:ext uri="{FF2B5EF4-FFF2-40B4-BE49-F238E27FC236}">
                <a16:creationId xmlns:a16="http://schemas.microsoft.com/office/drawing/2014/main" id="{0CAE1251-C6E3-4310-A4DA-C1200D3089E3}"/>
              </a:ext>
            </a:extLst>
          </p:cNvPr>
          <p:cNvSpPr/>
          <p:nvPr/>
        </p:nvSpPr>
        <p:spPr>
          <a:xfrm>
            <a:off x="1468581" y="1763169"/>
            <a:ext cx="8238837" cy="4262514"/>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National Psoriasis Foundation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https://www.psoriasis.org/connect-kit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https://www.psoriasis.org/publications/patient-education/booklets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https://www.psoriasis.org/publications/patient-education/fact-sheets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Arthritis Foundation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https://www.arthritis.org/toolkits/better-living/about/psoriatic-arthritis/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https://www.arthritis.org/about-arthritis/types/psoriatic-arthritis/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https://www.arthritis.org/about-arthritis/types/psoriatic-arthritis/articles/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http://blog.arthritis.org/psoriatic-arthritis/?_ga=2.265133391.1150616224.1575976313-781067379.1575976313</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477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C5F04-E123-46FC-B169-97147A8A4361}"/>
              </a:ext>
            </a:extLst>
          </p:cNvPr>
          <p:cNvSpPr txBox="1"/>
          <p:nvPr/>
        </p:nvSpPr>
        <p:spPr>
          <a:xfrm>
            <a:off x="2987609" y="547318"/>
            <a:ext cx="6031523" cy="1354217"/>
          </a:xfrm>
          <a:prstGeom prst="rect">
            <a:avLst/>
          </a:prstGeom>
          <a:noFill/>
        </p:spPr>
        <p:txBody>
          <a:bodyPr wrap="square" rtlCol="0">
            <a:spAutoFit/>
          </a:bodyPr>
          <a:lstStyle>
            <a:defPPr>
              <a:defRPr lang="en-US"/>
            </a:defPPr>
            <a:lvl1pPr algn="ctr">
              <a:lnSpc>
                <a:spcPct val="90000"/>
              </a:lnSpc>
              <a:defRPr sz="3600" b="1"/>
            </a:lvl1pPr>
          </a:lstStyle>
          <a:p>
            <a:r>
              <a:rPr lang="en-US" dirty="0"/>
              <a:t>Rheumatoid Arthritis Patient Resources</a:t>
            </a:r>
          </a:p>
          <a:p>
            <a:endParaRPr lang="en-US" dirty="0"/>
          </a:p>
        </p:txBody>
      </p:sp>
      <p:sp>
        <p:nvSpPr>
          <p:cNvPr id="7" name="Rectangle 6">
            <a:extLst>
              <a:ext uri="{FF2B5EF4-FFF2-40B4-BE49-F238E27FC236}">
                <a16:creationId xmlns:a16="http://schemas.microsoft.com/office/drawing/2014/main" id="{0CAE1251-C6E3-4310-A4DA-C1200D3089E3}"/>
              </a:ext>
            </a:extLst>
          </p:cNvPr>
          <p:cNvSpPr/>
          <p:nvPr/>
        </p:nvSpPr>
        <p:spPr>
          <a:xfrm>
            <a:off x="1468581" y="1763169"/>
            <a:ext cx="9033164" cy="3970318"/>
          </a:xfrm>
          <a:prstGeom prst="rect">
            <a:avLst/>
          </a:prstGeom>
        </p:spPr>
        <p:txBody>
          <a:bodyPr wrap="square">
            <a:spAutoFit/>
          </a:bodyPr>
          <a:lstStyle/>
          <a:p>
            <a:r>
              <a:rPr lang="en-US" dirty="0"/>
              <a:t> </a:t>
            </a:r>
          </a:p>
          <a:p>
            <a:r>
              <a:rPr lang="en-US" b="1" dirty="0"/>
              <a:t>American College of Rheumatology</a:t>
            </a:r>
            <a:endParaRPr lang="en-US" dirty="0"/>
          </a:p>
          <a:p>
            <a:r>
              <a:rPr lang="en-US" u="sng" dirty="0">
                <a:hlinkClick r:id="rId3"/>
              </a:rPr>
              <a:t>https://www.rheumatology.org/I-Am-A/Patient-Caregiver</a:t>
            </a:r>
            <a:endParaRPr lang="en-US" u="sng" dirty="0"/>
          </a:p>
          <a:p>
            <a:r>
              <a:rPr lang="en-US" u="sng" dirty="0">
                <a:hlinkClick r:id="rId4"/>
              </a:rPr>
              <a:t>https://www.rheumatology.org/I-Am-A/Patient-Caregiver/Patient-FAQs</a:t>
            </a:r>
            <a:endParaRPr lang="en-US" u="sng" dirty="0"/>
          </a:p>
          <a:p>
            <a:r>
              <a:rPr lang="en-US" u="sng" dirty="0">
                <a:hlinkClick r:id="rId5"/>
              </a:rPr>
              <a:t>https://www.rheumatology.org/I-Am-A/Patient-Caregiver/Diseases-Conditions</a:t>
            </a:r>
            <a:endParaRPr lang="en-US" u="sng" dirty="0"/>
          </a:p>
          <a:p>
            <a:r>
              <a:rPr lang="en-US" u="sng" dirty="0">
                <a:hlinkClick r:id="rId6"/>
              </a:rPr>
              <a:t>https://www.rheumatology.org/I-Am-A/Patient-Caregiver/Patient-Education-Videos</a:t>
            </a:r>
            <a:endParaRPr lang="en-US" u="sng" dirty="0"/>
          </a:p>
          <a:p>
            <a:r>
              <a:rPr lang="en-US" u="sng" dirty="0">
                <a:hlinkClick r:id="rId7"/>
              </a:rPr>
              <a:t>https://www.rheumatology.org/I-Am-A/Patient-Caregiver/Patient-and-Caregiver-Resources</a:t>
            </a:r>
            <a:endParaRPr lang="en-US" u="sng" dirty="0"/>
          </a:p>
          <a:p>
            <a:r>
              <a:rPr lang="en-US" u="sng" dirty="0">
                <a:hlinkClick r:id="rId8"/>
              </a:rPr>
              <a:t>http://simpletasks.org/share-your-story/</a:t>
            </a:r>
            <a:endParaRPr lang="en-US" u="sng" dirty="0"/>
          </a:p>
          <a:p>
            <a:r>
              <a:rPr lang="en-US" u="sng" dirty="0">
                <a:hlinkClick r:id="rId9"/>
              </a:rPr>
              <a:t>https://www.rheumatology.org/Advocacy/Legislative-Action-Center</a:t>
            </a:r>
            <a:endParaRPr lang="en-US" u="sng" dirty="0"/>
          </a:p>
          <a:p>
            <a:r>
              <a:rPr lang="en-US" u="sng" dirty="0">
                <a:hlinkClick r:id="rId10"/>
              </a:rPr>
              <a:t>https://www.rheumatology.org/Portals/0/Files/Assistance%20Programs.pdf</a:t>
            </a:r>
            <a:endParaRPr lang="en-US" u="sng" dirty="0"/>
          </a:p>
          <a:p>
            <a:r>
              <a:rPr lang="en-US" dirty="0"/>
              <a:t> </a:t>
            </a:r>
          </a:p>
          <a:p>
            <a:r>
              <a:rPr lang="en-US" b="1" dirty="0"/>
              <a:t>Arthritis Foundation</a:t>
            </a:r>
            <a:endParaRPr lang="en-US" dirty="0"/>
          </a:p>
          <a:p>
            <a:r>
              <a:rPr lang="en-US" u="sng" dirty="0">
                <a:hlinkClick r:id="rId11"/>
              </a:rPr>
              <a:t>https://www.arthritis.org/about-arthritis/types/rheumatoid-arthritis/</a:t>
            </a:r>
            <a:endParaRPr lang="en-US" dirty="0"/>
          </a:p>
          <a:p>
            <a:r>
              <a:rPr lang="en-US" u="sng" dirty="0">
                <a:hlinkClick r:id="rId12"/>
              </a:rPr>
              <a:t>https://www.arthritis.org/about-arthritis/types/rheumatoid-arthritis/articles/</a:t>
            </a:r>
            <a:endParaRPr lang="en-US" dirty="0"/>
          </a:p>
        </p:txBody>
      </p:sp>
    </p:spTree>
    <p:extLst>
      <p:ext uri="{BB962C8B-B14F-4D97-AF65-F5344CB8AC3E}">
        <p14:creationId xmlns:p14="http://schemas.microsoft.com/office/powerpoint/2010/main" val="383260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Treatment of RA and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Core Principles</a:t>
            </a:r>
          </a:p>
        </p:txBody>
      </p:sp>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26654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defRPr/>
            </a:pPr>
            <a:r>
              <a:rPr lang="en-GB" sz="2400" dirty="0">
                <a:solidFill>
                  <a:sysClr val="windowText" lastClr="000000"/>
                </a:solidFill>
              </a:rPr>
              <a:t>Treatment should be based on shared decision-making between the patient and the health care provider</a:t>
            </a:r>
          </a:p>
          <a:p>
            <a:pPr lvl="0">
              <a:defRPr/>
            </a:pPr>
            <a:r>
              <a:rPr lang="en-GB" sz="2400" dirty="0">
                <a:solidFill>
                  <a:sysClr val="windowText" lastClr="000000"/>
                </a:solidFill>
              </a:rPr>
              <a:t>Treatment choices should be individualized and based on factors such as disease activity, prognosis, comorbidities, safety, cost, and availability of medications</a:t>
            </a:r>
          </a:p>
          <a:p>
            <a:pPr lvl="0">
              <a:defRPr/>
            </a:pPr>
            <a:r>
              <a:rPr lang="en-GB" sz="2400" dirty="0">
                <a:solidFill>
                  <a:sysClr val="windowText" lastClr="000000"/>
                </a:solidFill>
              </a:rPr>
              <a:t>Treat-to-target should be prioritized, whether that means low disease activity or remission</a:t>
            </a:r>
          </a:p>
          <a:p>
            <a:pPr lvl="0">
              <a:defRPr/>
            </a:pPr>
            <a:r>
              <a:rPr lang="en-GB" sz="2400" dirty="0">
                <a:solidFill>
                  <a:sysClr val="windowText" lastClr="000000"/>
                </a:solidFill>
              </a:rPr>
              <a:t>Overall treatment goals and plan should:</a:t>
            </a:r>
          </a:p>
          <a:p>
            <a:pPr lvl="1">
              <a:buSzPct val="75000"/>
              <a:buFont typeface="Wingdings" panose="05000000000000000000" pitchFamily="2" charset="2"/>
              <a:buChar char="§"/>
              <a:defRPr/>
            </a:pPr>
            <a:r>
              <a:rPr lang="en-GB" sz="2000" dirty="0">
                <a:solidFill>
                  <a:sysClr val="windowText" lastClr="000000"/>
                </a:solidFill>
              </a:rPr>
              <a:t>aim for lowest possible disease activity</a:t>
            </a:r>
          </a:p>
          <a:p>
            <a:pPr lvl="1">
              <a:buSzPct val="75000"/>
              <a:buFont typeface="Wingdings" panose="05000000000000000000" pitchFamily="2" charset="2"/>
              <a:buChar char="§"/>
              <a:defRPr/>
            </a:pPr>
            <a:r>
              <a:rPr lang="en-GB" sz="2000" dirty="0">
                <a:solidFill>
                  <a:sysClr val="windowText" lastClr="000000"/>
                </a:solidFill>
              </a:rPr>
              <a:t>optimize functional status</a:t>
            </a:r>
          </a:p>
          <a:p>
            <a:pPr lvl="1">
              <a:buSzPct val="75000"/>
              <a:buFont typeface="Wingdings" panose="05000000000000000000" pitchFamily="2" charset="2"/>
              <a:buChar char="§"/>
              <a:defRPr/>
            </a:pPr>
            <a:r>
              <a:rPr lang="en-GB" sz="2000" dirty="0">
                <a:solidFill>
                  <a:sysClr val="windowText" lastClr="000000"/>
                </a:solidFill>
              </a:rPr>
              <a:t>improve quality of life</a:t>
            </a:r>
          </a:p>
          <a:p>
            <a:pPr lvl="1">
              <a:buSzPct val="75000"/>
              <a:buFont typeface="Wingdings" panose="05000000000000000000" pitchFamily="2" charset="2"/>
              <a:buChar char="§"/>
              <a:defRPr/>
            </a:pPr>
            <a:r>
              <a:rPr lang="en-GB" sz="2000" dirty="0">
                <a:solidFill>
                  <a:sysClr val="windowText" lastClr="000000"/>
                </a:solidFill>
              </a:rPr>
              <a:t>minimize structural damage</a:t>
            </a:r>
          </a:p>
          <a:p>
            <a:pPr lvl="1">
              <a:buSzPct val="75000"/>
              <a:buFont typeface="Wingdings" panose="05000000000000000000" pitchFamily="2" charset="2"/>
              <a:buChar char="§"/>
              <a:defRPr/>
            </a:pPr>
            <a:r>
              <a:rPr lang="en-GB" sz="2000" dirty="0">
                <a:solidFill>
                  <a:sysClr val="windowText" lastClr="000000"/>
                </a:solidFill>
              </a:rPr>
              <a:t>avoid/minimize complications from either active disease or medications</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2AAB8C-A837-1645-8691-E351822E3519}"/>
              </a:ext>
            </a:extLst>
          </p:cNvPr>
          <p:cNvSpPr txBox="1"/>
          <p:nvPr/>
        </p:nvSpPr>
        <p:spPr>
          <a:xfrm>
            <a:off x="52165" y="6193658"/>
            <a:ext cx="5185879" cy="608523"/>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Aletaha D. </a:t>
            </a:r>
            <a:r>
              <a:rPr lang="da-DK" sz="1200" i="1" dirty="0">
                <a:solidFill>
                  <a:prstClr val="black"/>
                </a:solidFill>
              </a:rPr>
              <a:t>Rheum Dis Clin North Am</a:t>
            </a:r>
            <a:r>
              <a:rPr lang="da-DK" sz="1200" dirty="0">
                <a:solidFill>
                  <a:prstClr val="black"/>
                </a:solidFill>
              </a:rPr>
              <a:t>. 2019;45:xi-xii;</a:t>
            </a:r>
          </a:p>
          <a:p>
            <a:pPr defTabSz="685765"/>
            <a:r>
              <a:rPr lang="da-DK" sz="1200" dirty="0">
                <a:solidFill>
                  <a:prstClr val="black"/>
                </a:solidFill>
              </a:rPr>
              <a:t>Falzer PR. </a:t>
            </a:r>
            <a:r>
              <a:rPr lang="da-DK" sz="1200" i="1" dirty="0">
                <a:solidFill>
                  <a:prstClr val="black"/>
                </a:solidFill>
              </a:rPr>
              <a:t>Int J Rheum Dis</a:t>
            </a:r>
            <a:r>
              <a:rPr lang="da-DK" sz="1200" dirty="0">
                <a:solidFill>
                  <a:prstClr val="black"/>
                </a:solidFill>
              </a:rPr>
              <a:t>. 2019;22:1706-1713;</a:t>
            </a:r>
          </a:p>
          <a:p>
            <a:pPr defTabSz="685765"/>
            <a:r>
              <a:rPr lang="da-DK" sz="1200" dirty="0">
                <a:solidFill>
                  <a:prstClr val="black"/>
                </a:solidFill>
              </a:rPr>
              <a:t>Garrido-Cumbrera M, et al. </a:t>
            </a:r>
            <a:r>
              <a:rPr lang="da-DK" sz="1200" i="1" dirty="0">
                <a:solidFill>
                  <a:prstClr val="black"/>
                </a:solidFill>
              </a:rPr>
              <a:t>Rheumatol Ther</a:t>
            </a:r>
            <a:r>
              <a:rPr lang="da-DK" sz="1200" dirty="0">
                <a:solidFill>
                  <a:prstClr val="black"/>
                </a:solidFill>
              </a:rPr>
              <a:t>. 2017;4:219-231.</a:t>
            </a:r>
            <a:endParaRPr lang="da-DK" sz="1200" dirty="0">
              <a:solidFill>
                <a:prstClr val="black"/>
              </a:solidFill>
              <a:latin typeface="Calibri"/>
            </a:endParaRPr>
          </a:p>
        </p:txBody>
      </p:sp>
    </p:spTree>
    <p:extLst>
      <p:ext uri="{BB962C8B-B14F-4D97-AF65-F5344CB8AC3E}">
        <p14:creationId xmlns:p14="http://schemas.microsoft.com/office/powerpoint/2010/main" val="265981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9C0B-F403-B24B-B1CC-A6C58EC9BA64}"/>
              </a:ext>
            </a:extLst>
          </p:cNvPr>
          <p:cNvSpPr>
            <a:spLocks noGrp="1"/>
          </p:cNvSpPr>
          <p:nvPr>
            <p:ph type="ctrTitle"/>
          </p:nvPr>
        </p:nvSpPr>
        <p:spPr>
          <a:xfrm>
            <a:off x="1524000" y="2032000"/>
            <a:ext cx="9144000" cy="2731911"/>
          </a:xfrm>
        </p:spPr>
        <p:txBody>
          <a:bodyPr anchor="t">
            <a:normAutofit/>
          </a:bodyPr>
          <a:lstStyle/>
          <a:p>
            <a:r>
              <a:rPr lang="en-US" sz="4800" b="0" dirty="0">
                <a:latin typeface="+mn-lt"/>
              </a:rPr>
              <a:t>Rheumatoid Arthritis</a:t>
            </a:r>
          </a:p>
        </p:txBody>
      </p:sp>
    </p:spTree>
    <p:extLst>
      <p:ext uri="{BB962C8B-B14F-4D97-AF65-F5344CB8AC3E}">
        <p14:creationId xmlns:p14="http://schemas.microsoft.com/office/powerpoint/2010/main" val="384006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Most Common Autoimmune Inflammatory Arthritis in Adults</a:t>
            </a:r>
          </a:p>
        </p:txBody>
      </p:sp>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390720"/>
            <a:ext cx="10685722" cy="446821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1800"/>
              </a:spcBef>
              <a:defRPr/>
            </a:pPr>
            <a:r>
              <a:rPr lang="en-GB" sz="2800" dirty="0">
                <a:solidFill>
                  <a:sysClr val="windowText" lastClr="000000"/>
                </a:solidFill>
              </a:rPr>
              <a:t>Onset is insidious, often beginning with fever, malaise, arthralgias, and weakness before progressing to joint inflammation and swelling</a:t>
            </a:r>
          </a:p>
          <a:p>
            <a:pPr lvl="0">
              <a:spcBef>
                <a:spcPts val="1800"/>
              </a:spcBef>
              <a:defRPr/>
            </a:pPr>
            <a:r>
              <a:rPr lang="en-GB" sz="2800" dirty="0">
                <a:solidFill>
                  <a:sysClr val="windowText" lastClr="000000"/>
                </a:solidFill>
              </a:rPr>
              <a:t>Annual incidence is ~40 per 100,000</a:t>
            </a:r>
          </a:p>
          <a:p>
            <a:pPr lvl="0">
              <a:spcBef>
                <a:spcPts val="1800"/>
              </a:spcBef>
              <a:defRPr/>
            </a:pPr>
            <a:r>
              <a:rPr lang="en-GB" sz="2800" dirty="0">
                <a:solidFill>
                  <a:sysClr val="windowText" lastClr="000000"/>
                </a:solidFill>
              </a:rPr>
              <a:t>Prevalence is ~1% in Caucasians but varies between 0.1% (in rural Africans) and ~5% (in Pima, Blackfeet, and Chippewa Indians)</a:t>
            </a:r>
          </a:p>
          <a:p>
            <a:pPr lvl="0">
              <a:spcBef>
                <a:spcPts val="1800"/>
              </a:spcBef>
              <a:defRPr/>
            </a:pPr>
            <a:r>
              <a:rPr lang="en-GB" sz="2800" dirty="0">
                <a:solidFill>
                  <a:sysClr val="windowText" lastClr="000000"/>
                </a:solidFill>
              </a:rPr>
              <a:t>Women are affected 2 to 3 times more often than men</a:t>
            </a:r>
          </a:p>
          <a:p>
            <a:pPr lvl="0">
              <a:spcBef>
                <a:spcPts val="1800"/>
              </a:spcBef>
              <a:defRPr/>
            </a:pPr>
            <a:r>
              <a:rPr lang="en-GB" sz="2800" dirty="0">
                <a:solidFill>
                  <a:sysClr val="windowText" lastClr="000000"/>
                </a:solidFill>
              </a:rPr>
              <a:t>Can occur at any age</a:t>
            </a:r>
          </a:p>
          <a:p>
            <a:pPr lvl="1">
              <a:spcBef>
                <a:spcPts val="600"/>
              </a:spcBef>
              <a:defRPr/>
            </a:pPr>
            <a:r>
              <a:rPr lang="en-GB" sz="2400" dirty="0">
                <a:solidFill>
                  <a:sysClr val="windowText" lastClr="000000"/>
                </a:solidFill>
              </a:rPr>
              <a:t>Peak onset is between ages 50-75</a:t>
            </a:r>
          </a:p>
        </p:txBody>
      </p:sp>
      <p:sp>
        <p:nvSpPr>
          <p:cNvPr id="5" name="TextBox 4">
            <a:extLst>
              <a:ext uri="{FF2B5EF4-FFF2-40B4-BE49-F238E27FC236}">
                <a16:creationId xmlns:a16="http://schemas.microsoft.com/office/drawing/2014/main" id="{3170025A-D157-4343-B848-9BD72D617CEF}"/>
              </a:ext>
            </a:extLst>
          </p:cNvPr>
          <p:cNvSpPr txBox="1"/>
          <p:nvPr/>
        </p:nvSpPr>
        <p:spPr>
          <a:xfrm>
            <a:off x="52165" y="6193658"/>
            <a:ext cx="5750324" cy="608523"/>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Smolen JS, et al. </a:t>
            </a:r>
            <a:r>
              <a:rPr lang="da-DK" sz="1200" i="1" dirty="0">
                <a:solidFill>
                  <a:prstClr val="black"/>
                </a:solidFill>
              </a:rPr>
              <a:t>Nat Rev Dis Primers</a:t>
            </a:r>
            <a:r>
              <a:rPr lang="da-DK" sz="1200" dirty="0">
                <a:solidFill>
                  <a:prstClr val="black"/>
                </a:solidFill>
              </a:rPr>
              <a:t>. 2018;4:18001;</a:t>
            </a:r>
          </a:p>
          <a:p>
            <a:pPr defTabSz="685765"/>
            <a:r>
              <a:rPr lang="da-DK" sz="1200" dirty="0">
                <a:solidFill>
                  <a:prstClr val="black"/>
                </a:solidFill>
              </a:rPr>
              <a:t>Cross M, et al. </a:t>
            </a:r>
            <a:r>
              <a:rPr lang="da-DK" sz="1200" i="1" dirty="0">
                <a:solidFill>
                  <a:prstClr val="black"/>
                </a:solidFill>
              </a:rPr>
              <a:t>Ann Rheum Dis</a:t>
            </a:r>
            <a:r>
              <a:rPr lang="da-DK" sz="1200" dirty="0">
                <a:solidFill>
                  <a:prstClr val="black"/>
                </a:solidFill>
              </a:rPr>
              <a:t>. 2014;73:1316-1322;</a:t>
            </a:r>
          </a:p>
          <a:p>
            <a:pPr defTabSz="685765"/>
            <a:r>
              <a:rPr lang="da-DK" sz="1200" dirty="0">
                <a:solidFill>
                  <a:prstClr val="black"/>
                </a:solidFill>
              </a:rPr>
              <a:t>McDougall C, et al. </a:t>
            </a:r>
            <a:r>
              <a:rPr lang="da-DK" sz="1200" i="1" dirty="0">
                <a:solidFill>
                  <a:prstClr val="black"/>
                </a:solidFill>
              </a:rPr>
              <a:t>Semin Arthritis Rheum</a:t>
            </a:r>
            <a:r>
              <a:rPr lang="da-DK" sz="1200" dirty="0">
                <a:solidFill>
                  <a:prstClr val="black"/>
                </a:solidFill>
              </a:rPr>
              <a:t>. 2017;46:675-686.</a:t>
            </a:r>
            <a:endParaRPr lang="da-DK" sz="1200" dirty="0">
              <a:solidFill>
                <a:prstClr val="black"/>
              </a:solidFill>
              <a:latin typeface="Calibri"/>
            </a:endParaRPr>
          </a:p>
        </p:txBody>
      </p:sp>
    </p:spTree>
    <p:extLst>
      <p:ext uri="{BB962C8B-B14F-4D97-AF65-F5344CB8AC3E}">
        <p14:creationId xmlns:p14="http://schemas.microsoft.com/office/powerpoint/2010/main" val="287228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587362869"/>
              </p:ext>
            </p:extLst>
          </p:nvPr>
        </p:nvGraphicFramePr>
        <p:xfrm>
          <a:off x="1964267" y="1573907"/>
          <a:ext cx="8263466" cy="3048060"/>
        </p:xfrm>
        <a:graphic>
          <a:graphicData uri="http://schemas.openxmlformats.org/drawingml/2006/table">
            <a:tbl>
              <a:tblPr firstRow="1" bandRow="1">
                <a:tableStyleId>{5C22544A-7EE6-4342-B048-85BDC9FD1C3A}</a:tableStyleId>
              </a:tblPr>
              <a:tblGrid>
                <a:gridCol w="7236177">
                  <a:extLst>
                    <a:ext uri="{9D8B030D-6E8A-4147-A177-3AD203B41FA5}">
                      <a16:colId xmlns:a16="http://schemas.microsoft.com/office/drawing/2014/main" val="20000"/>
                    </a:ext>
                  </a:extLst>
                </a:gridCol>
                <a:gridCol w="1027289">
                  <a:extLst>
                    <a:ext uri="{9D8B030D-6E8A-4147-A177-3AD203B41FA5}">
                      <a16:colId xmlns:a16="http://schemas.microsoft.com/office/drawing/2014/main" val="3508419032"/>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400" b="1" i="0" u="none" strike="noStrike" cap="none" normalizeH="0" baseline="0" dirty="0">
                          <a:ln>
                            <a:noFill/>
                          </a:ln>
                          <a:solidFill>
                            <a:srgbClr val="FFFFFF"/>
                          </a:solidFill>
                          <a:effectLst/>
                          <a:latin typeface="+mn-lt"/>
                        </a:rPr>
                        <a:t>Joint involvement</a:t>
                      </a:r>
                      <a:r>
                        <a:rPr kumimoji="0" lang="en-US" sz="1400" b="1" i="0" u="none" strike="noStrike" cap="none" normalizeH="0" baseline="30000" dirty="0">
                          <a:ln>
                            <a:noFill/>
                          </a:ln>
                          <a:solidFill>
                            <a:srgbClr val="FFFFFF"/>
                          </a:solidFill>
                          <a:effectLst/>
                          <a:latin typeface="+mn-lt"/>
                        </a:rPr>
                        <a:t>A</a:t>
                      </a:r>
                    </a:p>
                  </a:txBody>
                  <a:tcPr marT="45723" marB="45723" horzOverflow="overflow">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400" b="1" i="0" u="none" strike="noStrike" cap="none" normalizeH="0" baseline="0" dirty="0">
                          <a:ln>
                            <a:noFill/>
                          </a:ln>
                          <a:solidFill>
                            <a:srgbClr val="FFFFFF"/>
                          </a:solidFill>
                          <a:effectLst/>
                          <a:latin typeface="+mn-lt"/>
                        </a:rPr>
                        <a:t>Score</a:t>
                      </a:r>
                      <a:endParaRPr kumimoji="0" lang="en-US" sz="1600" b="1" i="0" u="none" strike="noStrike" cap="none" normalizeH="0" baseline="0" dirty="0">
                        <a:ln>
                          <a:noFill/>
                        </a:ln>
                        <a:solidFill>
                          <a:srgbClr val="FFFFFF"/>
                        </a:solidFill>
                        <a:effectLst/>
                        <a:latin typeface="+mn-lt"/>
                      </a:endParaRPr>
                    </a:p>
                  </a:txBody>
                  <a:tcPr marT="45723" marB="45723" horzOverflow="overflow">
                    <a:solidFill>
                      <a:schemeClr val="accent1">
                        <a:lumMod val="75000"/>
                      </a:schemeClr>
                    </a:solidFill>
                  </a:tcPr>
                </a:tc>
                <a:extLst>
                  <a:ext uri="{0D108BD9-81ED-4DB2-BD59-A6C34878D82A}">
                    <a16:rowId xmlns:a16="http://schemas.microsoft.com/office/drawing/2014/main" val="10000"/>
                  </a:ext>
                </a:extLst>
              </a:tr>
              <a:tr h="0">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1 large joint</a:t>
                      </a:r>
                      <a:r>
                        <a:rPr kumimoji="0" lang="en-US" sz="1400" b="0" i="0" u="none" strike="noStrike" cap="none" normalizeH="0" baseline="30000" dirty="0">
                          <a:ln>
                            <a:noFill/>
                          </a:ln>
                          <a:solidFill>
                            <a:schemeClr val="accent4">
                              <a:lumMod val="10000"/>
                            </a:schemeClr>
                          </a:solidFill>
                          <a:effectLst/>
                          <a:latin typeface="+mn-lt"/>
                        </a:rPr>
                        <a:t>B</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0</a:t>
                      </a:r>
                    </a:p>
                  </a:txBody>
                  <a:tcPr marT="45723" marB="45723" horzOverflow="overflow"/>
                </a:tc>
                <a:extLst>
                  <a:ext uri="{0D108BD9-81ED-4DB2-BD59-A6C34878D82A}">
                    <a16:rowId xmlns:a16="http://schemas.microsoft.com/office/drawing/2014/main" val="10002"/>
                  </a:ext>
                </a:extLst>
              </a:tr>
              <a:tr h="153133">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2−10 large joints</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1</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extLst>
                  <a:ext uri="{0D108BD9-81ED-4DB2-BD59-A6C34878D82A}">
                    <a16:rowId xmlns:a16="http://schemas.microsoft.com/office/drawing/2014/main" val="10003"/>
                  </a:ext>
                </a:extLst>
              </a:tr>
              <a:tr h="128509">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1−3 small joints (with or without involvement of large joints)</a:t>
                      </a:r>
                      <a:r>
                        <a:rPr kumimoji="0" lang="en-US" sz="1400" b="0" i="0" u="none" strike="noStrike" cap="none" normalizeH="0" baseline="30000">
                          <a:ln>
                            <a:noFill/>
                          </a:ln>
                          <a:solidFill>
                            <a:schemeClr val="accent4">
                              <a:lumMod val="10000"/>
                            </a:schemeClr>
                          </a:solidFill>
                          <a:effectLst/>
                          <a:latin typeface="+mn-lt"/>
                        </a:rPr>
                        <a:t>C</a:t>
                      </a:r>
                      <a:endParaRPr kumimoji="0" lang="en-US" sz="1400" b="0" i="0" u="none" strike="noStrike" cap="none" normalizeH="0" baseline="30000" dirty="0">
                        <a:ln>
                          <a:noFill/>
                        </a:ln>
                        <a:solidFill>
                          <a:schemeClr val="accent4">
                            <a:lumMod val="10000"/>
                          </a:schemeClr>
                        </a:solidFill>
                        <a:effectLst/>
                        <a:latin typeface="+mn-lt"/>
                      </a:endParaRP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2</a:t>
                      </a:r>
                    </a:p>
                  </a:txBody>
                  <a:tcPr marT="45723" marB="45723" horzOverflow="overflow"/>
                </a:tc>
                <a:extLst>
                  <a:ext uri="{0D108BD9-81ED-4DB2-BD59-A6C34878D82A}">
                    <a16:rowId xmlns:a16="http://schemas.microsoft.com/office/drawing/2014/main" val="10004"/>
                  </a:ext>
                </a:extLst>
              </a:tr>
              <a:tr h="167495">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4−10 small joints (with or without involvement of large joints)</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3</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extLst>
                  <a:ext uri="{0D108BD9-81ED-4DB2-BD59-A6C34878D82A}">
                    <a16:rowId xmlns:a16="http://schemas.microsoft.com/office/drawing/2014/main" val="10005"/>
                  </a:ext>
                </a:extLst>
              </a:tr>
              <a:tr h="142872">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&gt;10 joints (at least 1 small joint)</a:t>
                      </a:r>
                      <a:r>
                        <a:rPr kumimoji="0" lang="en-US" sz="1400" b="0" i="0" u="none" strike="noStrike" cap="none" normalizeH="0" baseline="30000">
                          <a:ln>
                            <a:noFill/>
                          </a:ln>
                          <a:solidFill>
                            <a:schemeClr val="accent4">
                              <a:lumMod val="10000"/>
                            </a:schemeClr>
                          </a:solidFill>
                          <a:effectLst/>
                          <a:latin typeface="+mn-lt"/>
                        </a:rPr>
                        <a:t>D</a:t>
                      </a:r>
                      <a:endParaRPr kumimoji="0" lang="en-US" sz="1400" b="0" i="0" u="none" strike="noStrike" cap="none" normalizeH="0" baseline="30000" dirty="0">
                        <a:ln>
                          <a:noFill/>
                        </a:ln>
                        <a:solidFill>
                          <a:schemeClr val="accent4">
                            <a:lumMod val="10000"/>
                          </a:schemeClr>
                        </a:solidFill>
                        <a:effectLst/>
                        <a:latin typeface="+mn-lt"/>
                      </a:endParaRP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5</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extLst>
                  <a:ext uri="{0D108BD9-81ED-4DB2-BD59-A6C34878D82A}">
                    <a16:rowId xmlns:a16="http://schemas.microsoft.com/office/drawing/2014/main" val="10006"/>
                  </a:ext>
                </a:extLst>
              </a:tr>
              <a:tr h="25746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1" i="0" u="none" strike="noStrike" cap="none" normalizeH="0" baseline="0" dirty="0">
                          <a:ln>
                            <a:noFill/>
                          </a:ln>
                          <a:solidFill>
                            <a:schemeClr val="bg1"/>
                          </a:solidFill>
                          <a:effectLst/>
                          <a:latin typeface="+mn-lt"/>
                        </a:rPr>
                        <a:t>Serology (at least 1 test result is needed for classification)</a:t>
                      </a:r>
                      <a:r>
                        <a:rPr kumimoji="0" lang="en-US" sz="1400" b="1" i="0" u="none" strike="noStrike" cap="none" normalizeH="0" baseline="30000" dirty="0">
                          <a:ln>
                            <a:noFill/>
                          </a:ln>
                          <a:solidFill>
                            <a:schemeClr val="bg1"/>
                          </a:solidFill>
                          <a:effectLst/>
                          <a:latin typeface="+mn-lt"/>
                        </a:rPr>
                        <a:t>E</a:t>
                      </a:r>
                    </a:p>
                  </a:txBody>
                  <a:tcPr marT="45723" marB="45723" horzOverflow="overflow">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endParaRPr kumimoji="0" lang="en-US" sz="1400" b="1" i="0" u="none" strike="noStrike" cap="none" normalizeH="0" baseline="0" dirty="0">
                        <a:ln>
                          <a:noFill/>
                        </a:ln>
                        <a:solidFill>
                          <a:schemeClr val="accent4">
                            <a:lumMod val="10000"/>
                          </a:schemeClr>
                        </a:solidFill>
                        <a:effectLst/>
                        <a:latin typeface="+mn-lt"/>
                      </a:endParaRPr>
                    </a:p>
                  </a:txBody>
                  <a:tcPr marT="45723" marB="45723" horzOverflow="overflow">
                    <a:solidFill>
                      <a:schemeClr val="accent1">
                        <a:lumMod val="75000"/>
                      </a:schemeClr>
                    </a:solidFill>
                  </a:tcPr>
                </a:tc>
                <a:extLst>
                  <a:ext uri="{0D108BD9-81ED-4DB2-BD59-A6C34878D82A}">
                    <a16:rowId xmlns:a16="http://schemas.microsoft.com/office/drawing/2014/main" val="10007"/>
                  </a:ext>
                </a:extLst>
              </a:tr>
              <a:tr h="252728">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Negative RF </a:t>
                      </a:r>
                      <a:r>
                        <a:rPr kumimoji="0" lang="en-US" sz="1400" b="1" i="0" u="none" strike="noStrike" cap="none" normalizeH="0" baseline="0" dirty="0">
                          <a:ln>
                            <a:noFill/>
                          </a:ln>
                          <a:solidFill>
                            <a:schemeClr val="accent4">
                              <a:lumMod val="10000"/>
                            </a:schemeClr>
                          </a:solidFill>
                          <a:effectLst/>
                          <a:latin typeface="+mn-lt"/>
                        </a:rPr>
                        <a:t>and</a:t>
                      </a:r>
                      <a:r>
                        <a:rPr kumimoji="0" lang="en-US" sz="1400" b="0" i="0" u="none" strike="noStrike" cap="none" normalizeH="0" baseline="0" dirty="0">
                          <a:ln>
                            <a:noFill/>
                          </a:ln>
                          <a:solidFill>
                            <a:schemeClr val="accent4">
                              <a:lumMod val="10000"/>
                            </a:schemeClr>
                          </a:solidFill>
                          <a:effectLst/>
                          <a:latin typeface="+mn-lt"/>
                        </a:rPr>
                        <a:t> negative ACPA</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0</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extLst>
                  <a:ext uri="{0D108BD9-81ED-4DB2-BD59-A6C34878D82A}">
                    <a16:rowId xmlns:a16="http://schemas.microsoft.com/office/drawing/2014/main" val="10008"/>
                  </a:ext>
                </a:extLst>
              </a:tr>
              <a:tr h="252728">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Low-positive RF </a:t>
                      </a:r>
                      <a:r>
                        <a:rPr kumimoji="0" lang="en-US" sz="1400" b="1" i="0" u="none" strike="noStrike" cap="none" normalizeH="0" baseline="0">
                          <a:ln>
                            <a:noFill/>
                          </a:ln>
                          <a:solidFill>
                            <a:schemeClr val="accent4">
                              <a:lumMod val="10000"/>
                            </a:schemeClr>
                          </a:solidFill>
                          <a:effectLst/>
                          <a:latin typeface="+mn-lt"/>
                        </a:rPr>
                        <a:t>or</a:t>
                      </a:r>
                      <a:r>
                        <a:rPr kumimoji="0" lang="en-US" sz="1400" b="0" i="0" u="none" strike="noStrike" cap="none" normalizeH="0" baseline="0">
                          <a:ln>
                            <a:noFill/>
                          </a:ln>
                          <a:solidFill>
                            <a:schemeClr val="accent4">
                              <a:lumMod val="10000"/>
                            </a:schemeClr>
                          </a:solidFill>
                          <a:effectLst/>
                          <a:latin typeface="+mn-lt"/>
                        </a:rPr>
                        <a:t> low-positive ACPA</a:t>
                      </a:r>
                      <a:endParaRPr kumimoji="0" lang="en-US" sz="1400" b="0" i="0" u="none" strike="noStrike" cap="none" normalizeH="0" baseline="0" dirty="0">
                        <a:ln>
                          <a:noFill/>
                        </a:ln>
                        <a:solidFill>
                          <a:schemeClr val="accent4">
                            <a:lumMod val="10000"/>
                          </a:schemeClr>
                        </a:solidFill>
                        <a:effectLst/>
                        <a:latin typeface="+mn-lt"/>
                      </a:endParaRP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2</a:t>
                      </a:r>
                    </a:p>
                  </a:txBody>
                  <a:tcPr marT="45723" marB="45723" horzOverflow="overflow"/>
                </a:tc>
                <a:extLst>
                  <a:ext uri="{0D108BD9-81ED-4DB2-BD59-A6C34878D82A}">
                    <a16:rowId xmlns:a16="http://schemas.microsoft.com/office/drawing/2014/main" val="1822511308"/>
                  </a:ext>
                </a:extLst>
              </a:tr>
              <a:tr h="0">
                <a:tc>
                  <a:txBody>
                    <a:bodyPr/>
                    <a:lstStyle/>
                    <a:p>
                      <a:pPr marL="23495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High-positive RF </a:t>
                      </a:r>
                      <a:r>
                        <a:rPr kumimoji="0" lang="en-US" sz="1400" b="1" i="0" u="none" strike="noStrike" cap="none" normalizeH="0" baseline="0" dirty="0">
                          <a:ln>
                            <a:noFill/>
                          </a:ln>
                          <a:solidFill>
                            <a:schemeClr val="accent4">
                              <a:lumMod val="10000"/>
                            </a:schemeClr>
                          </a:solidFill>
                          <a:effectLst/>
                          <a:latin typeface="+mn-lt"/>
                        </a:rPr>
                        <a:t>or</a:t>
                      </a:r>
                      <a:r>
                        <a:rPr kumimoji="0" lang="en-US" sz="1400" b="0" i="0" u="none" strike="noStrike" cap="none" normalizeH="0" baseline="0" dirty="0">
                          <a:ln>
                            <a:noFill/>
                          </a:ln>
                          <a:solidFill>
                            <a:schemeClr val="accent4">
                              <a:lumMod val="10000"/>
                            </a:schemeClr>
                          </a:solidFill>
                          <a:effectLst/>
                          <a:latin typeface="+mn-lt"/>
                        </a:rPr>
                        <a:t> high-positive ACPA</a:t>
                      </a:r>
                    </a:p>
                  </a:txBody>
                  <a:tcPr marT="45723" marB="45723" horzOverflow="overflow"/>
                </a:tc>
                <a:tc>
                  <a:txBody>
                    <a:bodyPr/>
                    <a:lstStyle/>
                    <a:p>
                      <a:pPr marL="11113"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3</a:t>
                      </a:r>
                    </a:p>
                  </a:txBody>
                  <a:tcPr marT="45723" marB="45723" horzOverflow="overflow"/>
                </a:tc>
                <a:extLst>
                  <a:ext uri="{0D108BD9-81ED-4DB2-BD59-A6C34878D82A}">
                    <a16:rowId xmlns:a16="http://schemas.microsoft.com/office/drawing/2014/main" val="945784149"/>
                  </a:ext>
                </a:extLst>
              </a:tr>
            </a:tbl>
          </a:graphicData>
        </a:graphic>
      </p:graphicFrame>
      <p:sp>
        <p:nvSpPr>
          <p:cNvPr id="6" name="Title 1">
            <a:extLst>
              <a:ext uri="{FF2B5EF4-FFF2-40B4-BE49-F238E27FC236}">
                <a16:creationId xmlns:a16="http://schemas.microsoft.com/office/drawing/2014/main" id="{09394524-498F-3249-BDD7-FBBC1E3D42AE}"/>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Rheumatoid Arthritis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algn="l">
              <a:defRPr/>
            </a:pPr>
            <a:r>
              <a:rPr lang="en-US" sz="3500" i="1" dirty="0">
                <a:solidFill>
                  <a:prstClr val="black"/>
                </a:solidFill>
                <a:latin typeface="+mn-lt"/>
              </a:rPr>
              <a:t>Classification Criteria: ACR/EULAR 2010 </a:t>
            </a:r>
          </a:p>
        </p:txBody>
      </p:sp>
      <p:sp>
        <p:nvSpPr>
          <p:cNvPr id="7" name="TextBox 6">
            <a:extLst>
              <a:ext uri="{FF2B5EF4-FFF2-40B4-BE49-F238E27FC236}">
                <a16:creationId xmlns:a16="http://schemas.microsoft.com/office/drawing/2014/main" id="{9DE568AD-85A0-B245-B2FD-099A8B570641}"/>
              </a:ext>
            </a:extLst>
          </p:cNvPr>
          <p:cNvSpPr txBox="1"/>
          <p:nvPr/>
        </p:nvSpPr>
        <p:spPr>
          <a:xfrm>
            <a:off x="52165" y="6562990"/>
            <a:ext cx="5185879" cy="239191"/>
          </a:xfrm>
          <a:prstGeom prst="rect">
            <a:avLst/>
          </a:prstGeom>
          <a:noFill/>
        </p:spPr>
        <p:txBody>
          <a:bodyPr wrap="square" lIns="26999" tIns="26999" rIns="26999" bIns="26999" rtlCol="0" anchor="b" anchorCtr="0">
            <a:spAutoFit/>
          </a:bodyPr>
          <a:lstStyle/>
          <a:p>
            <a:pPr defTabSz="685765"/>
            <a:r>
              <a:rPr lang="da-DK" sz="1200" dirty="0">
                <a:solidFill>
                  <a:prstClr val="black"/>
                </a:solidFill>
              </a:rPr>
              <a:t>Aletaha D, et al. </a:t>
            </a:r>
            <a:r>
              <a:rPr lang="da-DK" sz="1200" i="1" dirty="0">
                <a:solidFill>
                  <a:prstClr val="black"/>
                </a:solidFill>
              </a:rPr>
              <a:t>Ann Rheum Dis</a:t>
            </a:r>
            <a:r>
              <a:rPr lang="da-DK" sz="1200" dirty="0">
                <a:solidFill>
                  <a:prstClr val="black"/>
                </a:solidFill>
              </a:rPr>
              <a:t>. 2010;69:1580-1588.</a:t>
            </a:r>
            <a:endParaRPr lang="da-DK" sz="1200" dirty="0">
              <a:solidFill>
                <a:prstClr val="black"/>
              </a:solidFill>
              <a:latin typeface="Calibri"/>
            </a:endParaRPr>
          </a:p>
        </p:txBody>
      </p:sp>
      <p:sp>
        <p:nvSpPr>
          <p:cNvPr id="9" name="TextBox 8">
            <a:extLst>
              <a:ext uri="{FF2B5EF4-FFF2-40B4-BE49-F238E27FC236}">
                <a16:creationId xmlns:a16="http://schemas.microsoft.com/office/drawing/2014/main" id="{23A9E83F-CECD-254D-9C8E-F6C27465EFFA}"/>
              </a:ext>
            </a:extLst>
          </p:cNvPr>
          <p:cNvSpPr txBox="1"/>
          <p:nvPr/>
        </p:nvSpPr>
        <p:spPr>
          <a:xfrm>
            <a:off x="351322" y="4764772"/>
            <a:ext cx="11242367" cy="1747296"/>
          </a:xfrm>
          <a:prstGeom prst="rect">
            <a:avLst/>
          </a:prstGeom>
          <a:noFill/>
        </p:spPr>
        <p:txBody>
          <a:bodyPr wrap="square" lIns="26999" tIns="26999" rIns="26999" bIns="26999" rtlCol="0" anchor="t" anchorCtr="0">
            <a:spAutoFit/>
          </a:bodyPr>
          <a:lstStyle/>
          <a:p>
            <a:pPr defTabSz="685765"/>
            <a:r>
              <a:rPr lang="da-DK" sz="1100" dirty="0">
                <a:solidFill>
                  <a:prstClr val="black"/>
                </a:solidFill>
              </a:rPr>
              <a:t>A. Joint involvement refers to any swollen or tender joint on examination, which may be confirmed by imaging evidence of synovitis. Distal interphalangeal joints, first carpometacarpal joints and first metatarsophalangeal joints are excluded from assessment. Categories of joint distribution are classified according to the location and number of involved joints, with placement into the highest category possible based on the pattern of joint involvement.</a:t>
            </a:r>
          </a:p>
          <a:p>
            <a:pPr defTabSz="685765"/>
            <a:r>
              <a:rPr lang="da-DK" sz="1100" dirty="0">
                <a:solidFill>
                  <a:prstClr val="black"/>
                </a:solidFill>
              </a:rPr>
              <a:t>B. ‘Large joints’ refers to shoulders, elbows, hips, knees and ankle.</a:t>
            </a:r>
          </a:p>
          <a:p>
            <a:pPr defTabSz="685765"/>
            <a:r>
              <a:rPr lang="da-DK" sz="1100" dirty="0">
                <a:solidFill>
                  <a:prstClr val="black"/>
                </a:solidFill>
              </a:rPr>
              <a:t>C. ‘Small joints’ refers to the metacarpophalangeal joints, proximal interphalangeal joints, second to fifth metatarsophalangeal joints, thumb interphalangeal joints and wrists.</a:t>
            </a:r>
          </a:p>
          <a:p>
            <a:pPr defTabSz="685765"/>
            <a:r>
              <a:rPr lang="da-DK" sz="1100" dirty="0">
                <a:solidFill>
                  <a:prstClr val="black"/>
                </a:solidFill>
              </a:rPr>
              <a:t>D. In this category, at least one of the involved joints must be a small joint; the other joints can include any combination of large and additional small joints, as well as other joints not specifically listed elsewhere (eg, temporomandibular, acromioclavicular, sternoclavicular, </a:t>
            </a:r>
            <a:r>
              <a:rPr lang="da-DK" sz="1100" dirty="0" err="1">
                <a:solidFill>
                  <a:prstClr val="black"/>
                </a:solidFill>
              </a:rPr>
              <a:t>etc</a:t>
            </a:r>
            <a:r>
              <a:rPr lang="da-DK" sz="1100" dirty="0">
                <a:solidFill>
                  <a:prstClr val="black"/>
                </a:solidFill>
              </a:rPr>
              <a:t>).</a:t>
            </a:r>
          </a:p>
          <a:p>
            <a:pPr defTabSz="685765"/>
            <a:r>
              <a:rPr lang="da-DK" sz="1100" dirty="0">
                <a:solidFill>
                  <a:prstClr val="black"/>
                </a:solidFill>
              </a:rPr>
              <a:t>D. Negative refers to international unit (IU) values that are less than or equal to the upper limit of normal (ULN) for the laboratory and assay; low-positive refers to IU values that are higher than the ULN but 3 or less times the ULN for the laboratory and assay; high-positive refers to IU values that are more </a:t>
            </a:r>
            <a:r>
              <a:rPr lang="da-DK" sz="1100" dirty="0" err="1">
                <a:solidFill>
                  <a:prstClr val="black"/>
                </a:solidFill>
              </a:rPr>
              <a:t>than</a:t>
            </a:r>
            <a:r>
              <a:rPr lang="da-DK" sz="1100" dirty="0">
                <a:solidFill>
                  <a:prstClr val="black"/>
                </a:solidFill>
              </a:rPr>
              <a:t> 3 times the ULN for the laboratory and assay. When rheumatoid factor (RF) information is only available as positive or negative, a positive result should be scored as low-positive for RF.</a:t>
            </a:r>
          </a:p>
        </p:txBody>
      </p:sp>
      <p:sp>
        <p:nvSpPr>
          <p:cNvPr id="10" name="TextBox 9">
            <a:extLst>
              <a:ext uri="{FF2B5EF4-FFF2-40B4-BE49-F238E27FC236}">
                <a16:creationId xmlns:a16="http://schemas.microsoft.com/office/drawing/2014/main" id="{9166D14E-7E4D-BC46-935E-813A17721001}"/>
              </a:ext>
            </a:extLst>
          </p:cNvPr>
          <p:cNvSpPr txBox="1"/>
          <p:nvPr/>
        </p:nvSpPr>
        <p:spPr>
          <a:xfrm>
            <a:off x="1614309" y="1193098"/>
            <a:ext cx="8974666" cy="331524"/>
          </a:xfrm>
          <a:prstGeom prst="rect">
            <a:avLst/>
          </a:prstGeom>
          <a:noFill/>
        </p:spPr>
        <p:txBody>
          <a:bodyPr wrap="square" lIns="26999" tIns="26999" rIns="26999" bIns="26999" rtlCol="0" anchor="b" anchorCtr="0">
            <a:spAutoFit/>
          </a:bodyPr>
          <a:lstStyle/>
          <a:p>
            <a:pPr algn="ctr" defTabSz="685765"/>
            <a:r>
              <a:rPr lang="da-DK" b="1" dirty="0">
                <a:solidFill>
                  <a:prstClr val="black"/>
                </a:solidFill>
              </a:rPr>
              <a:t>A Score Of ≥6/10 Is Needed For Definite Classification of A Patient as Having RA</a:t>
            </a:r>
            <a:endParaRPr lang="da-DK" b="1" dirty="0">
              <a:solidFill>
                <a:prstClr val="black"/>
              </a:solidFill>
              <a:latin typeface="Calibri"/>
            </a:endParaRPr>
          </a:p>
        </p:txBody>
      </p:sp>
    </p:spTree>
    <p:extLst>
      <p:ext uri="{BB962C8B-B14F-4D97-AF65-F5344CB8AC3E}">
        <p14:creationId xmlns:p14="http://schemas.microsoft.com/office/powerpoint/2010/main" val="195387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5959</Words>
  <Application>Microsoft Office PowerPoint</Application>
  <PresentationFormat>Widescreen</PresentationFormat>
  <Paragraphs>856</Paragraphs>
  <Slides>54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Calibri Light</vt:lpstr>
      <vt:lpstr>Georgia</vt:lpstr>
      <vt:lpstr>Symbol</vt:lpstr>
      <vt:lpstr>Wingdings</vt:lpstr>
      <vt:lpstr>Office Theme</vt:lpstr>
      <vt:lpstr>1_Office Theme</vt:lpstr>
      <vt:lpstr>PowerPoint Presentation</vt:lpstr>
      <vt:lpstr>Daniel J. Wallace, MD, FACP, MACR Associate Director, Rheumatology Fellowship Program Board of Governors, Cedars-Sinai Medical Center Professor of Medicine, Cedars-Sinai Medical Center David Geffen School of Medicine Center at UCLA In affiliation with Attune Health Los Angeles, California </vt:lpstr>
      <vt:lpstr> </vt:lpstr>
      <vt:lpstr> </vt:lpstr>
      <vt:lpstr>PowerPoint Presentation</vt:lpstr>
      <vt:lpstr>PowerPoint Presentation</vt:lpstr>
      <vt:lpstr>Rheumatoid Arthritis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Psoriatic Arthritis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Frédéric Pothier</dc:creator>
  <cp:lastModifiedBy>Suellen Evavold</cp:lastModifiedBy>
  <cp:revision>646</cp:revision>
  <dcterms:created xsi:type="dcterms:W3CDTF">2019-11-06T00:52:31Z</dcterms:created>
  <dcterms:modified xsi:type="dcterms:W3CDTF">2020-01-29T19:11:25Z</dcterms:modified>
</cp:coreProperties>
</file>