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6" r:id="rId2"/>
    <p:sldMasterId id="2147483689" r:id="rId3"/>
  </p:sldMasterIdLst>
  <p:notesMasterIdLst>
    <p:notesMasterId r:id="rId57"/>
  </p:notesMasterIdLst>
  <p:sldIdLst>
    <p:sldId id="256" r:id="rId4"/>
    <p:sldId id="352" r:id="rId5"/>
    <p:sldId id="370" r:id="rId6"/>
    <p:sldId id="407" r:id="rId7"/>
    <p:sldId id="429" r:id="rId8"/>
    <p:sldId id="453" r:id="rId9"/>
    <p:sldId id="484" r:id="rId10"/>
    <p:sldId id="481" r:id="rId11"/>
    <p:sldId id="485" r:id="rId12"/>
    <p:sldId id="508" r:id="rId13"/>
    <p:sldId id="486" r:id="rId14"/>
    <p:sldId id="433" r:id="rId15"/>
    <p:sldId id="487" r:id="rId16"/>
    <p:sldId id="488" r:id="rId17"/>
    <p:sldId id="518" r:id="rId18"/>
    <p:sldId id="519" r:id="rId19"/>
    <p:sldId id="520" r:id="rId20"/>
    <p:sldId id="521" r:id="rId21"/>
    <p:sldId id="493" r:id="rId22"/>
    <p:sldId id="494" r:id="rId23"/>
    <p:sldId id="495" r:id="rId24"/>
    <p:sldId id="496" r:id="rId25"/>
    <p:sldId id="522" r:id="rId26"/>
    <p:sldId id="498" r:id="rId27"/>
    <p:sldId id="512" r:id="rId28"/>
    <p:sldId id="504" r:id="rId29"/>
    <p:sldId id="513" r:id="rId30"/>
    <p:sldId id="506" r:id="rId31"/>
    <p:sldId id="459" r:id="rId32"/>
    <p:sldId id="499" r:id="rId33"/>
    <p:sldId id="507" r:id="rId34"/>
    <p:sldId id="501" r:id="rId35"/>
    <p:sldId id="502" r:id="rId36"/>
    <p:sldId id="461" r:id="rId37"/>
    <p:sldId id="462" r:id="rId38"/>
    <p:sldId id="463" r:id="rId39"/>
    <p:sldId id="464" r:id="rId40"/>
    <p:sldId id="466" r:id="rId41"/>
    <p:sldId id="467" r:id="rId42"/>
    <p:sldId id="468" r:id="rId43"/>
    <p:sldId id="470" r:id="rId44"/>
    <p:sldId id="469" r:id="rId45"/>
    <p:sldId id="474" r:id="rId46"/>
    <p:sldId id="475" r:id="rId47"/>
    <p:sldId id="476" r:id="rId48"/>
    <p:sldId id="477" r:id="rId49"/>
    <p:sldId id="478" r:id="rId50"/>
    <p:sldId id="510" r:id="rId51"/>
    <p:sldId id="516" r:id="rId52"/>
    <p:sldId id="517" r:id="rId53"/>
    <p:sldId id="523" r:id="rId54"/>
    <p:sldId id="318" r:id="rId55"/>
    <p:sldId id="482" r:id="rId56"/>
  </p:sldIdLst>
  <p:sldSz cx="12192000" cy="6858000"/>
  <p:notesSz cx="6858000" cy="9144000"/>
  <p:embeddedFontLst>
    <p:embeddedFont>
      <p:font typeface="Calibri" panose="020F0502020204030204" pitchFamily="34" charset="0"/>
      <p:regular r:id="rId58"/>
      <p:bold r:id="rId59"/>
      <p:italic r:id="rId60"/>
      <p:boldItalic r:id="rId61"/>
    </p:embeddedFont>
    <p:embeddedFont>
      <p:font typeface="Open Sans" panose="020B0604020202020204" charset="0"/>
      <p:regular r:id="rId62"/>
      <p:bold r:id="rId63"/>
      <p:italic r:id="rId64"/>
      <p:boldItalic r:id="rId65"/>
    </p:embeddedFont>
    <p:embeddedFont>
      <p:font typeface="Open Sans Semibold" panose="020B0604020202020204" charset="0"/>
      <p:regular r:id="rId66"/>
      <p:bold r:id="rId67"/>
      <p:italic r:id="rId68"/>
      <p:boldItalic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EE8E5CE3-2432-46E1-95B6-2FF9DDBAF340}">
          <p14:sldIdLst>
            <p14:sldId id="256"/>
            <p14:sldId id="352"/>
            <p14:sldId id="370"/>
            <p14:sldId id="407"/>
            <p14:sldId id="429"/>
            <p14:sldId id="453"/>
            <p14:sldId id="484"/>
            <p14:sldId id="481"/>
            <p14:sldId id="485"/>
            <p14:sldId id="508"/>
            <p14:sldId id="486"/>
            <p14:sldId id="433"/>
            <p14:sldId id="487"/>
            <p14:sldId id="488"/>
            <p14:sldId id="518"/>
            <p14:sldId id="519"/>
            <p14:sldId id="520"/>
            <p14:sldId id="521"/>
            <p14:sldId id="493"/>
            <p14:sldId id="494"/>
            <p14:sldId id="495"/>
            <p14:sldId id="496"/>
            <p14:sldId id="522"/>
            <p14:sldId id="498"/>
            <p14:sldId id="512"/>
            <p14:sldId id="504"/>
            <p14:sldId id="513"/>
            <p14:sldId id="506"/>
            <p14:sldId id="459"/>
            <p14:sldId id="499"/>
            <p14:sldId id="507"/>
            <p14:sldId id="501"/>
            <p14:sldId id="502"/>
            <p14:sldId id="461"/>
            <p14:sldId id="462"/>
            <p14:sldId id="463"/>
            <p14:sldId id="464"/>
            <p14:sldId id="466"/>
            <p14:sldId id="467"/>
            <p14:sldId id="468"/>
            <p14:sldId id="470"/>
            <p14:sldId id="469"/>
            <p14:sldId id="474"/>
            <p14:sldId id="475"/>
            <p14:sldId id="476"/>
            <p14:sldId id="477"/>
            <p14:sldId id="478"/>
            <p14:sldId id="510"/>
            <p14:sldId id="516"/>
            <p14:sldId id="517"/>
            <p14:sldId id="523"/>
            <p14:sldId id="318"/>
            <p14:sldId id="48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toria Anderson" initials="VA" lastIdx="55" clrIdx="0"/>
  <p:cmAuthor id="2" name="Victoria Anderson" initials="VA [2]" lastIdx="1" clrIdx="1"/>
  <p:cmAuthor id="3" name="Microsoft Office User" initials="MOU" lastIdx="25" clrIdx="2"/>
  <p:cmAuthor id="4" name="Microsoft Office User" initials="MOU [2]" lastIdx="1" clrIdx="3"/>
  <p:cmAuthor id="5" name="Microsoft Office User" initials="MOU [3]" lastIdx="1" clrIdx="4"/>
  <p:cmAuthor id="6" name="Microsoft Office User" initials="MOU [4]" lastIdx="1" clrIdx="5"/>
  <p:cmAuthor id="7" name="Microsoft Office User" initials="MOU [5]" lastIdx="1" clrIdx="6"/>
  <p:cmAuthor id="8" name="Microsoft Office User" initials="MOU [6]" lastIdx="1" clrIdx="7"/>
  <p:cmAuthor id="9" name="Microsoft Office User" initials="MOU [7]" lastIdx="1" clrIdx="8"/>
  <p:cmAuthor id="10" name="Microsoft Office User" initials="MOU [8]" lastIdx="1" clrIdx="9"/>
  <p:cmAuthor id="11" name="Microsoft Office User" initials="MOU [9]" lastIdx="1" clrIdx="10"/>
  <p:cmAuthor id="12" name="Microsoft Office User" initials="MOU [10]" lastIdx="1" clrIdx="11"/>
  <p:cmAuthor id="13" name="Microsoft Office User" initials="MOU [11]" lastIdx="1" clrIdx="12"/>
  <p:cmAuthor id="14" name="Microsoft Office User" initials="MOU [12]" lastIdx="1" clrIdx="13"/>
  <p:cmAuthor id="15" name="Microsoft Office User" initials="MOU [13]" lastIdx="1" clrIdx="14"/>
  <p:cmAuthor id="16" name="Mark Gorney" initials="MG" lastIdx="16" clrIdx="15"/>
  <p:cmAuthor id="17" name="Jane  Joukovsky" initials="JJ" lastIdx="25"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CF0"/>
    <a:srgbClr val="ECEFF3"/>
    <a:srgbClr val="F7ACB3"/>
    <a:srgbClr val="F7DC95"/>
    <a:srgbClr val="EAEEF2"/>
    <a:srgbClr val="FFFFFF"/>
    <a:srgbClr val="CC9900"/>
    <a:srgbClr val="90A3D8"/>
    <a:srgbClr val="70869D"/>
    <a:srgbClr val="C8C5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67" autoAdjust="0"/>
    <p:restoredTop sz="96208" autoAdjust="0"/>
  </p:normalViewPr>
  <p:slideViewPr>
    <p:cSldViewPr snapToGrid="0" snapToObjects="1">
      <p:cViewPr varScale="1">
        <p:scale>
          <a:sx n="110" d="100"/>
          <a:sy n="110" d="100"/>
        </p:scale>
        <p:origin x="786" y="90"/>
      </p:cViewPr>
      <p:guideLst/>
    </p:cSldViewPr>
  </p:slideViewPr>
  <p:outlineViewPr>
    <p:cViewPr>
      <p:scale>
        <a:sx n="33" d="100"/>
        <a:sy n="33" d="100"/>
      </p:scale>
      <p:origin x="0" y="-3402"/>
    </p:cViewPr>
  </p:outlineViewPr>
  <p:notesTextViewPr>
    <p:cViewPr>
      <p:scale>
        <a:sx n="3" d="2"/>
        <a:sy n="3" d="2"/>
      </p:scale>
      <p:origin x="0" y="0"/>
    </p:cViewPr>
  </p:notesTextViewPr>
  <p:sorterViewPr>
    <p:cViewPr varScale="1">
      <p:scale>
        <a:sx n="1" d="1"/>
        <a:sy n="1" d="1"/>
      </p:scale>
      <p:origin x="0" y="-84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6.fntdata"/><Relationship Id="rId68" Type="http://schemas.openxmlformats.org/officeDocument/2006/relationships/font" Target="fonts/font11.fntdata"/><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0C529-D133-0C4B-AB5D-2099BDB2C403}" type="datetimeFigureOut">
              <a:rPr lang="en-US" smtClean="0"/>
              <a:t>7/20/2020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15F98-A9C9-BA49-95A8-37F7D82BC10E}" type="slidenum">
              <a:rPr lang="en-US" smtClean="0"/>
              <a:t>‹#›</a:t>
            </a:fld>
            <a:endParaRPr lang="en-US"/>
          </a:p>
        </p:txBody>
      </p:sp>
    </p:spTree>
    <p:extLst>
      <p:ext uri="{BB962C8B-B14F-4D97-AF65-F5344CB8AC3E}">
        <p14:creationId xmlns:p14="http://schemas.microsoft.com/office/powerpoint/2010/main" val="1733349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6</a:t>
            </a:fld>
            <a:endParaRPr lang="en-US" dirty="0"/>
          </a:p>
        </p:txBody>
      </p:sp>
    </p:spTree>
    <p:extLst>
      <p:ext uri="{BB962C8B-B14F-4D97-AF65-F5344CB8AC3E}">
        <p14:creationId xmlns:p14="http://schemas.microsoft.com/office/powerpoint/2010/main" val="2069360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defRPr/>
            </a:pPr>
            <a:r>
              <a:rPr lang="en-GB" sz="1200" dirty="0">
                <a:solidFill>
                  <a:sysClr val="windowText" lastClr="000000"/>
                </a:solidFill>
              </a:rPr>
              <a:t>Elotuzumab promotes numerous innate immune mechanisms to enhance attack of MM cells by NK cells and macrophages, including: (1) Facilitating NK cell-mediated ADCC of MM cells through Fc-dependent interactions with Fc</a:t>
            </a:r>
            <a:r>
              <a:rPr lang="el-GR" sz="1200" dirty="0">
                <a:solidFill>
                  <a:sysClr val="windowText" lastClr="000000"/>
                </a:solidFill>
              </a:rPr>
              <a:t>γ</a:t>
            </a:r>
            <a:r>
              <a:rPr lang="en-GB" sz="1200" dirty="0">
                <a:solidFill>
                  <a:sysClr val="windowText" lastClr="000000"/>
                </a:solidFill>
              </a:rPr>
              <a:t>RIIIA (CD16); (2) Promoting SLAMF7-SLAMF7 interactions to enhance ITSM-mediated co-stimulatory signaling in NK cells, which likely requires simultaneous engagement of ITAM-linked activating receptors on NK cells with ligands on MM cells; (3) Triggering ITSM-mediated co-stimulatory signaling in NK cells to enhance calcium signaling originating from ITAM-linked activating receptors (such as NKp46 or CD16) engaging with ligands on MM cells; (4) Promoting macrophage-mediated ADCP of MM cells through Fc-dependent interactions with Fc</a:t>
            </a:r>
            <a:r>
              <a:rPr lang="el-GR" sz="1200" dirty="0">
                <a:solidFill>
                  <a:sysClr val="windowText" lastClr="000000"/>
                </a:solidFill>
              </a:rPr>
              <a:t>γ </a:t>
            </a:r>
            <a:r>
              <a:rPr lang="en-GB" sz="1200" dirty="0">
                <a:solidFill>
                  <a:sysClr val="windowText" lastClr="000000"/>
                </a:solidFill>
              </a:rPr>
              <a:t>receptors. The operative Fc</a:t>
            </a:r>
            <a:r>
              <a:rPr lang="el-GR" sz="1200" dirty="0">
                <a:solidFill>
                  <a:sysClr val="windowText" lastClr="000000"/>
                </a:solidFill>
              </a:rPr>
              <a:t>γ </a:t>
            </a:r>
            <a:r>
              <a:rPr lang="en-GB" sz="1200" dirty="0">
                <a:solidFill>
                  <a:sysClr val="windowText" lastClr="000000"/>
                </a:solidFill>
              </a:rPr>
              <a:t>receptors in macrophages that can promote ADCP are Fc</a:t>
            </a:r>
            <a:r>
              <a:rPr lang="el-GR" sz="1200" dirty="0">
                <a:solidFill>
                  <a:sysClr val="windowText" lastClr="000000"/>
                </a:solidFill>
              </a:rPr>
              <a:t>γ</a:t>
            </a:r>
            <a:r>
              <a:rPr lang="en-GB" sz="1200" dirty="0">
                <a:solidFill>
                  <a:sysClr val="windowText" lastClr="000000"/>
                </a:solidFill>
              </a:rPr>
              <a:t>RIIIA (CD16), Fc</a:t>
            </a:r>
            <a:r>
              <a:rPr lang="el-GR" sz="1200" dirty="0">
                <a:solidFill>
                  <a:sysClr val="windowText" lastClr="000000"/>
                </a:solidFill>
              </a:rPr>
              <a:t>γ</a:t>
            </a:r>
            <a:r>
              <a:rPr lang="en-GB" sz="1200" dirty="0">
                <a:solidFill>
                  <a:sysClr val="windowText" lastClr="000000"/>
                </a:solidFill>
              </a:rPr>
              <a:t>RIIA (CD32), and Fc</a:t>
            </a:r>
            <a:r>
              <a:rPr lang="el-GR" sz="1200" dirty="0">
                <a:solidFill>
                  <a:sysClr val="windowText" lastClr="000000"/>
                </a:solidFill>
              </a:rPr>
              <a:t>γ</a:t>
            </a:r>
            <a:r>
              <a:rPr lang="en-GB" sz="1200" dirty="0">
                <a:solidFill>
                  <a:sysClr val="windowText" lastClr="000000"/>
                </a:solidFill>
              </a:rPr>
              <a:t>RI (CD64); (5) Although not yet established, it is possible that elotuzumab may also be able to promote SLAMF-SLAMF7 interactions and co-stimulatory signaling to enhance ADCP in macrophages expressing both SLAMF7 and EAT-2.             </a:t>
            </a:r>
          </a:p>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21</a:t>
            </a:fld>
            <a:endParaRPr lang="en-US"/>
          </a:p>
        </p:txBody>
      </p:sp>
    </p:spTree>
    <p:extLst>
      <p:ext uri="{BB962C8B-B14F-4D97-AF65-F5344CB8AC3E}">
        <p14:creationId xmlns:p14="http://schemas.microsoft.com/office/powerpoint/2010/main" val="359013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22</a:t>
            </a:fld>
            <a:endParaRPr lang="en-US"/>
          </a:p>
        </p:txBody>
      </p:sp>
    </p:spTree>
    <p:extLst>
      <p:ext uri="{BB962C8B-B14F-4D97-AF65-F5344CB8AC3E}">
        <p14:creationId xmlns:p14="http://schemas.microsoft.com/office/powerpoint/2010/main" val="30368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DIRA = daratumumab interference reflex assay.</a:t>
            </a:r>
          </a:p>
        </p:txBody>
      </p:sp>
      <p:sp>
        <p:nvSpPr>
          <p:cNvPr id="4" name="Slide Number Placeholder 3"/>
          <p:cNvSpPr>
            <a:spLocks noGrp="1"/>
          </p:cNvSpPr>
          <p:nvPr>
            <p:ph type="sldNum" sz="quarter" idx="5"/>
          </p:nvPr>
        </p:nvSpPr>
        <p:spPr/>
        <p:txBody>
          <a:bodyPr/>
          <a:lstStyle/>
          <a:p>
            <a:fld id="{1F415F98-A9C9-BA49-95A8-37F7D82BC10E}" type="slidenum">
              <a:rPr lang="en-US" smtClean="0"/>
              <a:t>28</a:t>
            </a:fld>
            <a:endParaRPr lang="en-US"/>
          </a:p>
        </p:txBody>
      </p:sp>
    </p:spTree>
    <p:extLst>
      <p:ext uri="{BB962C8B-B14F-4D97-AF65-F5344CB8AC3E}">
        <p14:creationId xmlns:p14="http://schemas.microsoft.com/office/powerpoint/2010/main" val="3347890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29</a:t>
            </a:fld>
            <a:endParaRPr lang="en-US"/>
          </a:p>
        </p:txBody>
      </p:sp>
    </p:spTree>
    <p:extLst>
      <p:ext uri="{BB962C8B-B14F-4D97-AF65-F5344CB8AC3E}">
        <p14:creationId xmlns:p14="http://schemas.microsoft.com/office/powerpoint/2010/main" val="60876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BCMA is selectively induced during PC differentiation, associated with loss of BAFF-R. It is expressed on late-stage B-cells, short-lived proliferating plasmablasts, and long-lived PCs. BCMA does not maintain normal B-cell homeostasis but is required for the survival of long-lived PCs. In MM, expression of BCMA is significantly increased on malignant vs normal PCs.</a:t>
            </a:r>
          </a:p>
        </p:txBody>
      </p:sp>
      <p:sp>
        <p:nvSpPr>
          <p:cNvPr id="4" name="Slide Number Placeholder 3"/>
          <p:cNvSpPr>
            <a:spLocks noGrp="1"/>
          </p:cNvSpPr>
          <p:nvPr>
            <p:ph type="sldNum" sz="quarter" idx="5"/>
          </p:nvPr>
        </p:nvSpPr>
        <p:spPr/>
        <p:txBody>
          <a:bodyPr/>
          <a:lstStyle/>
          <a:p>
            <a:fld id="{C676087E-1816-CB41-AFFB-7125DB54B19C}" type="slidenum">
              <a:rPr lang="en-US" smtClean="0"/>
              <a:t>30</a:t>
            </a:fld>
            <a:endParaRPr lang="en-US"/>
          </a:p>
        </p:txBody>
      </p:sp>
    </p:spTree>
    <p:extLst>
      <p:ext uri="{BB962C8B-B14F-4D97-AF65-F5344CB8AC3E}">
        <p14:creationId xmlns:p14="http://schemas.microsoft.com/office/powerpoint/2010/main" val="276696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BCMA-targeted treatment modalities with multiple mechanisms of action against MM cells are under clinical development. BCMA-NK Bi or Tri Ab, not shown here, can also specifically induce effector cell-mediated lysis of MM cells. </a:t>
            </a:r>
          </a:p>
          <a:p>
            <a:endParaRPr lang="en-US" dirty="0"/>
          </a:p>
          <a:p>
            <a:r>
              <a:rPr lang="en-US" dirty="0"/>
              <a:t>(ADC, antibody drug conjugate; Bi, bispecific full-length immunoglobulin; BiTE, bispecific T-cell engager; CAR T, chimeric antigen receptor T cell; NK, natural killer cell; M</a:t>
            </a:r>
            <a:r>
              <a:rPr lang="el-GR" dirty="0"/>
              <a:t>φ, </a:t>
            </a:r>
            <a:r>
              <a:rPr lang="en-US" dirty="0"/>
              <a:t>macrophage)</a:t>
            </a:r>
          </a:p>
        </p:txBody>
      </p:sp>
      <p:sp>
        <p:nvSpPr>
          <p:cNvPr id="4" name="Slide Number Placeholder 3"/>
          <p:cNvSpPr>
            <a:spLocks noGrp="1"/>
          </p:cNvSpPr>
          <p:nvPr>
            <p:ph type="sldNum" sz="quarter" idx="5"/>
          </p:nvPr>
        </p:nvSpPr>
        <p:spPr/>
        <p:txBody>
          <a:bodyPr/>
          <a:lstStyle/>
          <a:p>
            <a:fld id="{C676087E-1816-CB41-AFFB-7125DB54B19C}" type="slidenum">
              <a:rPr lang="en-US" smtClean="0"/>
              <a:t>32</a:t>
            </a:fld>
            <a:endParaRPr lang="en-US"/>
          </a:p>
        </p:txBody>
      </p:sp>
    </p:spTree>
    <p:extLst>
      <p:ext uri="{BB962C8B-B14F-4D97-AF65-F5344CB8AC3E}">
        <p14:creationId xmlns:p14="http://schemas.microsoft.com/office/powerpoint/2010/main" val="949480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ADCs are tumor-associated antigen (TAA)-targeted mAbs conjugated to toxic payloads, such as tubulin polymerization inhibitor monomethyl auristatin F (MMAF), pyrrolobenzodiazepine (PBD), or the RNA polymerase II inhibitor </a:t>
            </a:r>
            <a:r>
              <a:rPr lang="el-GR" sz="1200" kern="1200" dirty="0">
                <a:solidFill>
                  <a:schemeClr val="tx1"/>
                </a:solidFill>
                <a:effectLst/>
                <a:latin typeface="+mn-lt"/>
                <a:ea typeface="+mn-ea"/>
                <a:cs typeface="+mn-cs"/>
              </a:rPr>
              <a:t>α-</a:t>
            </a:r>
            <a:r>
              <a:rPr lang="en-US" sz="1200" kern="1200" dirty="0">
                <a:solidFill>
                  <a:schemeClr val="tx1"/>
                </a:solidFill>
                <a:effectLst/>
                <a:latin typeface="+mn-lt"/>
                <a:ea typeface="+mn-ea"/>
                <a:cs typeface="+mn-cs"/>
              </a:rPr>
              <a:t>amanitin, using a cleavable or non-cleavable linker. Once bound to TAA-expressing target cells, ADCs are internalized, and the toxic payload is released to induce DNA damage and cell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Cleavable linkers are enzymatically processed within the target cell, while the action of ADCs with non-cleavable linkers requires degradation of the attached antibody within lysosomes to release the payload.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34</a:t>
            </a:fld>
            <a:endParaRPr lang="en-US"/>
          </a:p>
        </p:txBody>
      </p:sp>
    </p:spTree>
    <p:extLst>
      <p:ext uri="{BB962C8B-B14F-4D97-AF65-F5344CB8AC3E}">
        <p14:creationId xmlns:p14="http://schemas.microsoft.com/office/powerpoint/2010/main" val="1462412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35</a:t>
            </a:fld>
            <a:endParaRPr lang="en-US"/>
          </a:p>
        </p:txBody>
      </p:sp>
    </p:spTree>
    <p:extLst>
      <p:ext uri="{BB962C8B-B14F-4D97-AF65-F5344CB8AC3E}">
        <p14:creationId xmlns:p14="http://schemas.microsoft.com/office/powerpoint/2010/main" val="238991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Bispecific antibody constructs are engineered to have dual antigen specificity to facilitate cell-to-cell interactions between the patients’ own T cells and malignant cells expressing tumor-specific antigens. Several different structures have been used for bispecific antibody constructs investigated in oncological clinical trials. </a:t>
            </a:r>
          </a:p>
          <a:p>
            <a:endParaRPr lang="en-US" dirty="0"/>
          </a:p>
          <a:p>
            <a:r>
              <a:rPr lang="en-US" dirty="0"/>
              <a:t>Forms of these constructs that have been investigated in MM include BiTE® and DuoBody®, among others. </a:t>
            </a:r>
          </a:p>
          <a:p>
            <a:endParaRPr lang="en-US" dirty="0"/>
          </a:p>
          <a:p>
            <a:r>
              <a:rPr lang="en-US" dirty="0"/>
              <a:t>BiTE® molecules are fusion proteins consisting of single-chain variable fragments (scFv) with unique antigen specificities. </a:t>
            </a:r>
          </a:p>
          <a:p>
            <a:endParaRPr lang="en-US" dirty="0"/>
          </a:p>
          <a:p>
            <a:r>
              <a:rPr lang="en-US" dirty="0"/>
              <a:t>DuoBody® bispecific antibody constructs are generated via Fab-arm exchange, which uses mutations and recombination at the CH3–CH3 antibody interface to combine heavy and light chain homodimers from two separate mAbs into a single heterodimeric, bispecific antibody structure.</a:t>
            </a:r>
          </a:p>
          <a:p>
            <a:endParaRPr lang="en-US" dirty="0"/>
          </a:p>
          <a:p>
            <a:r>
              <a:rPr lang="en-US" dirty="0"/>
              <a:t>Of these two modalities, BiTE® molecules are currently the only type of bispecific antibody construct with pre- liminary efficacy data from clinical trials in MM.</a:t>
            </a:r>
          </a:p>
        </p:txBody>
      </p:sp>
      <p:sp>
        <p:nvSpPr>
          <p:cNvPr id="4" name="Slide Number Placeholder 3"/>
          <p:cNvSpPr>
            <a:spLocks noGrp="1"/>
          </p:cNvSpPr>
          <p:nvPr>
            <p:ph type="sldNum" sz="quarter" idx="5"/>
          </p:nvPr>
        </p:nvSpPr>
        <p:spPr/>
        <p:txBody>
          <a:bodyPr/>
          <a:lstStyle/>
          <a:p>
            <a:fld id="{C676087E-1816-CB41-AFFB-7125DB54B19C}" type="slidenum">
              <a:rPr lang="en-US" smtClean="0"/>
              <a:t>37</a:t>
            </a:fld>
            <a:endParaRPr lang="en-US"/>
          </a:p>
        </p:txBody>
      </p:sp>
    </p:spTree>
    <p:extLst>
      <p:ext uri="{BB962C8B-B14F-4D97-AF65-F5344CB8AC3E}">
        <p14:creationId xmlns:p14="http://schemas.microsoft.com/office/powerpoint/2010/main" val="1852576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38</a:t>
            </a:fld>
            <a:endParaRPr lang="en-US"/>
          </a:p>
        </p:txBody>
      </p:sp>
    </p:spTree>
    <p:extLst>
      <p:ext uri="{BB962C8B-B14F-4D97-AF65-F5344CB8AC3E}">
        <p14:creationId xmlns:p14="http://schemas.microsoft.com/office/powerpoint/2010/main" val="136700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7</a:t>
            </a:fld>
            <a:endParaRPr lang="en-US" dirty="0"/>
          </a:p>
        </p:txBody>
      </p:sp>
    </p:spTree>
    <p:extLst>
      <p:ext uri="{BB962C8B-B14F-4D97-AF65-F5344CB8AC3E}">
        <p14:creationId xmlns:p14="http://schemas.microsoft.com/office/powerpoint/2010/main" val="2719004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Chimeric antigen receptor (CAR) T cells are genetically modified T cells that express a CAR targeted against a specific TAA, which upon binding initiates T-cell activation in a human leukocyte antigen–independent manner.</a:t>
            </a:r>
          </a:p>
          <a:p>
            <a:endParaRPr lang="en-US" dirty="0"/>
          </a:p>
          <a:p>
            <a:r>
              <a:rPr lang="en-US" dirty="0"/>
              <a:t>These CAR constructs consist of TAA-targeted scFvs (typically murine or human) connected to the CD3</a:t>
            </a:r>
            <a:r>
              <a:rPr lang="el-GR" dirty="0"/>
              <a:t>ζ </a:t>
            </a:r>
            <a:r>
              <a:rPr lang="en-US" dirty="0"/>
              <a:t>intracellular signaling domain along with costimulatory domains (e.g., CD28, OX40, 4-1BB) by an extracellular spacer and transmembrane domain. First-generation CARs only contained a CD3</a:t>
            </a:r>
            <a:r>
              <a:rPr lang="el-GR" dirty="0"/>
              <a:t>ζ </a:t>
            </a:r>
            <a:r>
              <a:rPr lang="en-US" dirty="0"/>
              <a:t>signaling domain, but next-generation CARs have included multiple costimulatory domains to enhance the likelihood of CAR T-cell proliferation. Proliferation of CAR T cells in vivo has been shown to correlate with clinical activity and is frequently assessed in preclinical and clinical studies.</a:t>
            </a:r>
          </a:p>
        </p:txBody>
      </p:sp>
      <p:sp>
        <p:nvSpPr>
          <p:cNvPr id="4" name="Slide Number Placeholder 3"/>
          <p:cNvSpPr>
            <a:spLocks noGrp="1"/>
          </p:cNvSpPr>
          <p:nvPr>
            <p:ph type="sldNum" sz="quarter" idx="5"/>
          </p:nvPr>
        </p:nvSpPr>
        <p:spPr/>
        <p:txBody>
          <a:bodyPr/>
          <a:lstStyle/>
          <a:p>
            <a:fld id="{C676087E-1816-CB41-AFFB-7125DB54B19C}" type="slidenum">
              <a:rPr lang="en-US" smtClean="0"/>
              <a:t>40</a:t>
            </a:fld>
            <a:endParaRPr lang="en-US"/>
          </a:p>
        </p:txBody>
      </p:sp>
    </p:spTree>
    <p:extLst>
      <p:ext uri="{BB962C8B-B14F-4D97-AF65-F5344CB8AC3E}">
        <p14:creationId xmlns:p14="http://schemas.microsoft.com/office/powerpoint/2010/main" val="3733123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patient's T cells are harvested through leukapheresis, followed by T cell activation on antibody-coated beads serving as artificial dendritic cells. </a:t>
            </a:r>
          </a:p>
          <a:p>
            <a:endParaRPr lang="en-US" dirty="0"/>
          </a:p>
          <a:p>
            <a:r>
              <a:rPr lang="en-US" dirty="0"/>
              <a:t>The activated T cells are then genetically reprogrammed ex vivo by transduction with a construct encoding the CAR, and the CAR T cells are further expanded ex vivo. When the CAR T cell product has been prepared and has passed all quality control testing, the patient receives lymphodepleting chemotherapy and CAR T cell infusion.</a:t>
            </a:r>
          </a:p>
        </p:txBody>
      </p:sp>
      <p:sp>
        <p:nvSpPr>
          <p:cNvPr id="4" name="Slide Number Placeholder 3"/>
          <p:cNvSpPr>
            <a:spLocks noGrp="1"/>
          </p:cNvSpPr>
          <p:nvPr>
            <p:ph type="sldNum" sz="quarter" idx="5"/>
          </p:nvPr>
        </p:nvSpPr>
        <p:spPr/>
        <p:txBody>
          <a:bodyPr/>
          <a:lstStyle/>
          <a:p>
            <a:fld id="{C676087E-1816-CB41-AFFB-7125DB54B19C}" type="slidenum">
              <a:rPr lang="en-US" smtClean="0"/>
              <a:t>41</a:t>
            </a:fld>
            <a:endParaRPr lang="en-US"/>
          </a:p>
        </p:txBody>
      </p:sp>
    </p:spTree>
    <p:extLst>
      <p:ext uri="{BB962C8B-B14F-4D97-AF65-F5344CB8AC3E}">
        <p14:creationId xmlns:p14="http://schemas.microsoft.com/office/powerpoint/2010/main" val="3510801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schematic diagram of representative structures of BCMA-targeted CARs. </a:t>
            </a:r>
          </a:p>
          <a:p>
            <a:endParaRPr lang="en-US" dirty="0"/>
          </a:p>
          <a:p>
            <a:r>
              <a:rPr lang="en-US" dirty="0"/>
              <a:t>The BCMA CARs contain a single-chain of BCMA antibody variable fragment (ScFv), a transmembrane domain, a hinge region, a co-stimulation domain (4-1BB, CD28 or OX40), and a CD3z domain. Additional sequences (such as PI3K inhibitor) are added to enhance identification of CAR+ T cells. </a:t>
            </a:r>
          </a:p>
          <a:p>
            <a:endParaRPr lang="en-US" dirty="0"/>
          </a:p>
          <a:p>
            <a:r>
              <a:rPr lang="en-US" dirty="0"/>
              <a:t>LCAR-B38M CAR contains two epitopes of BCMA ScFv, VHH1 and VHH2.</a:t>
            </a:r>
          </a:p>
        </p:txBody>
      </p:sp>
      <p:sp>
        <p:nvSpPr>
          <p:cNvPr id="4" name="Slide Number Placeholder 3"/>
          <p:cNvSpPr>
            <a:spLocks noGrp="1"/>
          </p:cNvSpPr>
          <p:nvPr>
            <p:ph type="sldNum" sz="quarter" idx="5"/>
          </p:nvPr>
        </p:nvSpPr>
        <p:spPr/>
        <p:txBody>
          <a:bodyPr/>
          <a:lstStyle/>
          <a:p>
            <a:fld id="{C676087E-1816-CB41-AFFB-7125DB54B19C}" type="slidenum">
              <a:rPr lang="en-US" smtClean="0"/>
              <a:t>42</a:t>
            </a:fld>
            <a:endParaRPr lang="en-US"/>
          </a:p>
        </p:txBody>
      </p:sp>
    </p:spTree>
    <p:extLst>
      <p:ext uri="{BB962C8B-B14F-4D97-AF65-F5344CB8AC3E}">
        <p14:creationId xmlns:p14="http://schemas.microsoft.com/office/powerpoint/2010/main" val="2984023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43</a:t>
            </a:fld>
            <a:endParaRPr lang="en-US"/>
          </a:p>
        </p:txBody>
      </p:sp>
    </p:spTree>
    <p:extLst>
      <p:ext uri="{BB962C8B-B14F-4D97-AF65-F5344CB8AC3E}">
        <p14:creationId xmlns:p14="http://schemas.microsoft.com/office/powerpoint/2010/main" val="3957299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are the best responses among individual patients according to dose (50×10</a:t>
            </a:r>
            <a:r>
              <a:rPr lang="en-US" baseline="30000" dirty="0"/>
              <a:t>6</a:t>
            </a:r>
            <a:r>
              <a:rPr lang="en-US" dirty="0"/>
              <a:t> to 800×10</a:t>
            </a:r>
            <a:r>
              <a:rPr lang="en-US" baseline="30000" dirty="0"/>
              <a:t>6</a:t>
            </a:r>
            <a:r>
              <a:rPr lang="en-US" dirty="0"/>
              <a:t>) of CAR+ T cells.</a:t>
            </a:r>
          </a:p>
          <a:p>
            <a:endParaRPr lang="en-US" dirty="0"/>
          </a:p>
          <a:p>
            <a:r>
              <a:rPr lang="en-US" dirty="0"/>
              <a:t>All responses were confirmed and assessed according to the International Myelo­ma Working Group Uniform Response Criteria for Multiple Myeloma.</a:t>
            </a:r>
          </a:p>
          <a:p>
            <a:endParaRPr lang="en-US" dirty="0"/>
          </a:p>
          <a:p>
            <a:r>
              <a:rPr lang="en-US" dirty="0"/>
              <a:t>Asterisks indicate patients with a high tumor burden (≥50% bone mar­row plasma cells).</a:t>
            </a:r>
          </a:p>
        </p:txBody>
      </p:sp>
      <p:sp>
        <p:nvSpPr>
          <p:cNvPr id="4" name="Slide Number Placeholder 3"/>
          <p:cNvSpPr>
            <a:spLocks noGrp="1"/>
          </p:cNvSpPr>
          <p:nvPr>
            <p:ph type="sldNum" sz="quarter" idx="5"/>
          </p:nvPr>
        </p:nvSpPr>
        <p:spPr/>
        <p:txBody>
          <a:bodyPr/>
          <a:lstStyle/>
          <a:p>
            <a:fld id="{C676087E-1816-CB41-AFFB-7125DB54B19C}" type="slidenum">
              <a:rPr lang="en-US" smtClean="0"/>
              <a:t>44</a:t>
            </a:fld>
            <a:endParaRPr lang="en-US"/>
          </a:p>
        </p:txBody>
      </p:sp>
    </p:spTree>
    <p:extLst>
      <p:ext uri="{BB962C8B-B14F-4D97-AF65-F5344CB8AC3E}">
        <p14:creationId xmlns:p14="http://schemas.microsoft.com/office/powerpoint/2010/main" val="2075918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45</a:t>
            </a:fld>
            <a:endParaRPr lang="en-US"/>
          </a:p>
        </p:txBody>
      </p:sp>
    </p:spTree>
    <p:extLst>
      <p:ext uri="{BB962C8B-B14F-4D97-AF65-F5344CB8AC3E}">
        <p14:creationId xmlns:p14="http://schemas.microsoft.com/office/powerpoint/2010/main" val="1121942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patient response and duration of follow-up for patients who achieved at least a PR (n = 50).</a:t>
            </a:r>
          </a:p>
          <a:p>
            <a:endParaRPr lang="en-US" dirty="0"/>
          </a:p>
          <a:p>
            <a:r>
              <a:rPr lang="en-US" dirty="0"/>
              <a:t>The median time to initial response was 1 month (range, 0.4 to 3.5).</a:t>
            </a:r>
          </a:p>
        </p:txBody>
      </p:sp>
      <p:sp>
        <p:nvSpPr>
          <p:cNvPr id="4" name="Slide Number Placeholder 3"/>
          <p:cNvSpPr>
            <a:spLocks noGrp="1"/>
          </p:cNvSpPr>
          <p:nvPr>
            <p:ph type="sldNum" sz="quarter" idx="5"/>
          </p:nvPr>
        </p:nvSpPr>
        <p:spPr/>
        <p:txBody>
          <a:bodyPr/>
          <a:lstStyle/>
          <a:p>
            <a:fld id="{C676087E-1816-CB41-AFFB-7125DB54B19C}" type="slidenum">
              <a:rPr lang="en-US" smtClean="0"/>
              <a:t>46</a:t>
            </a:fld>
            <a:endParaRPr lang="en-US"/>
          </a:p>
        </p:txBody>
      </p:sp>
    </p:spTree>
    <p:extLst>
      <p:ext uri="{BB962C8B-B14F-4D97-AF65-F5344CB8AC3E}">
        <p14:creationId xmlns:p14="http://schemas.microsoft.com/office/powerpoint/2010/main" val="1360902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CRS = cytokine release syndrome.</a:t>
            </a:r>
          </a:p>
        </p:txBody>
      </p:sp>
      <p:sp>
        <p:nvSpPr>
          <p:cNvPr id="4" name="Slide Number Placeholder 3"/>
          <p:cNvSpPr>
            <a:spLocks noGrp="1"/>
          </p:cNvSpPr>
          <p:nvPr>
            <p:ph type="sldNum" sz="quarter" idx="5"/>
          </p:nvPr>
        </p:nvSpPr>
        <p:spPr/>
        <p:txBody>
          <a:bodyPr/>
          <a:lstStyle/>
          <a:p>
            <a:fld id="{1F415F98-A9C9-BA49-95A8-37F7D82BC10E}" type="slidenum">
              <a:rPr lang="en-US" smtClean="0"/>
              <a:t>48</a:t>
            </a:fld>
            <a:endParaRPr lang="en-US"/>
          </a:p>
        </p:txBody>
      </p:sp>
    </p:spTree>
    <p:extLst>
      <p:ext uri="{BB962C8B-B14F-4D97-AF65-F5344CB8AC3E}">
        <p14:creationId xmlns:p14="http://schemas.microsoft.com/office/powerpoint/2010/main" val="2459687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CRS = cytokine release syndrome.</a:t>
            </a:r>
          </a:p>
        </p:txBody>
      </p:sp>
      <p:sp>
        <p:nvSpPr>
          <p:cNvPr id="4" name="Slide Number Placeholder 3"/>
          <p:cNvSpPr>
            <a:spLocks noGrp="1"/>
          </p:cNvSpPr>
          <p:nvPr>
            <p:ph type="sldNum" sz="quarter" idx="5"/>
          </p:nvPr>
        </p:nvSpPr>
        <p:spPr/>
        <p:txBody>
          <a:bodyPr/>
          <a:lstStyle/>
          <a:p>
            <a:fld id="{1F415F98-A9C9-BA49-95A8-37F7D82BC10E}" type="slidenum">
              <a:rPr lang="en-US" smtClean="0"/>
              <a:t>49</a:t>
            </a:fld>
            <a:endParaRPr lang="en-US"/>
          </a:p>
        </p:txBody>
      </p:sp>
    </p:spTree>
    <p:extLst>
      <p:ext uri="{BB962C8B-B14F-4D97-AF65-F5344CB8AC3E}">
        <p14:creationId xmlns:p14="http://schemas.microsoft.com/office/powerpoint/2010/main" val="684018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CRS = cytokine release syndrome.</a:t>
            </a:r>
          </a:p>
        </p:txBody>
      </p:sp>
      <p:sp>
        <p:nvSpPr>
          <p:cNvPr id="4" name="Slide Number Placeholder 3"/>
          <p:cNvSpPr>
            <a:spLocks noGrp="1"/>
          </p:cNvSpPr>
          <p:nvPr>
            <p:ph type="sldNum" sz="quarter" idx="5"/>
          </p:nvPr>
        </p:nvSpPr>
        <p:spPr/>
        <p:txBody>
          <a:bodyPr/>
          <a:lstStyle/>
          <a:p>
            <a:fld id="{1F415F98-A9C9-BA49-95A8-37F7D82BC10E}" type="slidenum">
              <a:rPr lang="en-US" smtClean="0"/>
              <a:t>50</a:t>
            </a:fld>
            <a:endParaRPr lang="en-US"/>
          </a:p>
        </p:txBody>
      </p:sp>
    </p:spTree>
    <p:extLst>
      <p:ext uri="{BB962C8B-B14F-4D97-AF65-F5344CB8AC3E}">
        <p14:creationId xmlns:p14="http://schemas.microsoft.com/office/powerpoint/2010/main" val="1545187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custom capture NGS assay (myTYPE), </a:t>
            </a:r>
            <a:r>
              <a:rPr lang="en-US" i="1" dirty="0"/>
              <a:t>IGH</a:t>
            </a:r>
            <a:r>
              <a:rPr lang="en-US" dirty="0"/>
              <a:t> translocations were detected in 51%, MM-relevant CNAs in 83%, and somatic mutations in 85% percent of patients.</a:t>
            </a:r>
          </a:p>
          <a:p>
            <a:endParaRPr lang="en-US" dirty="0"/>
          </a:p>
          <a:p>
            <a:r>
              <a:rPr lang="en-US" dirty="0"/>
              <a:t>The overall sensitivity and specificity for the custom capture NGS assay were 99% and 99%, respectively, using SNP microarray as reference.</a:t>
            </a:r>
          </a:p>
          <a:p>
            <a:endParaRPr lang="en-US" dirty="0"/>
          </a:p>
          <a:p>
            <a:r>
              <a:rPr lang="en-US" dirty="0"/>
              <a:t>19% and 18% of the samples each harbored </a:t>
            </a:r>
            <a:r>
              <a:rPr lang="en-US" i="1" dirty="0"/>
              <a:t>KRAS</a:t>
            </a:r>
            <a:r>
              <a:rPr lang="en-US" dirty="0"/>
              <a:t> and </a:t>
            </a:r>
            <a:r>
              <a:rPr lang="en-US" i="1" dirty="0"/>
              <a:t>NRAS</a:t>
            </a:r>
            <a:r>
              <a:rPr lang="en-US" dirty="0"/>
              <a:t> mutations, respectively, and 5% of patients harbored a </a:t>
            </a:r>
            <a:r>
              <a:rPr lang="en-US" i="1" dirty="0"/>
              <a:t>BRAF</a:t>
            </a:r>
            <a:r>
              <a:rPr lang="en-US" dirty="0"/>
              <a:t> V600E mutation. </a:t>
            </a:r>
            <a:r>
              <a:rPr lang="en-US" i="1" dirty="0"/>
              <a:t>TP53</a:t>
            </a:r>
            <a:r>
              <a:rPr lang="en-US" dirty="0"/>
              <a:t>, </a:t>
            </a:r>
            <a:r>
              <a:rPr lang="en-US" i="1" dirty="0"/>
              <a:t>FAM46C</a:t>
            </a:r>
            <a:r>
              <a:rPr lang="en-US" dirty="0"/>
              <a:t>, and </a:t>
            </a:r>
            <a:r>
              <a:rPr lang="en-US" i="1" dirty="0"/>
              <a:t>DIS3</a:t>
            </a:r>
            <a:r>
              <a:rPr lang="en-US" dirty="0"/>
              <a:t> were detected in 12%, 8%, and 6% of patients, respectively.</a:t>
            </a:r>
          </a:p>
          <a:p>
            <a:endParaRPr lang="en-US" dirty="0"/>
          </a:p>
          <a:p>
            <a:r>
              <a:rPr lang="en-US" dirty="0"/>
              <a:t>Moreover, a tumor-specific clonal V (D)J rearrangement sequence in 127 of 154 samples (82%) were identified.</a:t>
            </a:r>
          </a:p>
          <a:p>
            <a:endParaRPr lang="en-US" dirty="0"/>
          </a:p>
          <a:p>
            <a:r>
              <a:rPr lang="en-US" dirty="0"/>
              <a:t>The ability to capture relevant somatic mutations as well as recurrent </a:t>
            </a:r>
            <a:r>
              <a:rPr lang="en-US" i="1" dirty="0"/>
              <a:t>IGH</a:t>
            </a:r>
            <a:r>
              <a:rPr lang="en-US" dirty="0"/>
              <a:t> translocations and all CNAs with high sensitivity and specificity in a single assay supports the clinical strengths of MM custom capture NGS assays as optimal for patient care in the modern era.</a:t>
            </a:r>
          </a:p>
        </p:txBody>
      </p:sp>
      <p:sp>
        <p:nvSpPr>
          <p:cNvPr id="4" name="Slide Number Placeholder 3"/>
          <p:cNvSpPr>
            <a:spLocks noGrp="1"/>
          </p:cNvSpPr>
          <p:nvPr>
            <p:ph type="sldNum" sz="quarter" idx="5"/>
          </p:nvPr>
        </p:nvSpPr>
        <p:spPr/>
        <p:txBody>
          <a:bodyPr/>
          <a:lstStyle/>
          <a:p>
            <a:fld id="{C676087E-1816-CB41-AFFB-7125DB54B19C}" type="slidenum">
              <a:rPr lang="en-US" smtClean="0"/>
              <a:t>8</a:t>
            </a:fld>
            <a:endParaRPr lang="en-US" dirty="0"/>
          </a:p>
        </p:txBody>
      </p:sp>
    </p:spTree>
    <p:extLst>
      <p:ext uri="{BB962C8B-B14F-4D97-AF65-F5344CB8AC3E}">
        <p14:creationId xmlns:p14="http://schemas.microsoft.com/office/powerpoint/2010/main" val="329136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availability of numerous treatment options, MM remains an incurable disease whose natural history is characterized by phases of disease remission followed by relapses. The remission duration tends to progressively decrease at every subsequent relapse and MM inevitably becomes refractory to all available agents.</a:t>
            </a:r>
          </a:p>
        </p:txBody>
      </p:sp>
      <p:sp>
        <p:nvSpPr>
          <p:cNvPr id="4" name="Slide Number Placeholder 3"/>
          <p:cNvSpPr>
            <a:spLocks noGrp="1"/>
          </p:cNvSpPr>
          <p:nvPr>
            <p:ph type="sldNum" sz="quarter" idx="5"/>
          </p:nvPr>
        </p:nvSpPr>
        <p:spPr/>
        <p:txBody>
          <a:bodyPr/>
          <a:lstStyle/>
          <a:p>
            <a:fld id="{C676087E-1816-CB41-AFFB-7125DB54B19C}" type="slidenum">
              <a:rPr lang="en-US" smtClean="0"/>
              <a:t>9</a:t>
            </a:fld>
            <a:endParaRPr lang="en-US" dirty="0"/>
          </a:p>
        </p:txBody>
      </p:sp>
    </p:spTree>
    <p:extLst>
      <p:ext uri="{BB962C8B-B14F-4D97-AF65-F5344CB8AC3E}">
        <p14:creationId xmlns:p14="http://schemas.microsoft.com/office/powerpoint/2010/main" val="731115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treatment options for patients with MM at 1</a:t>
            </a:r>
            <a:r>
              <a:rPr lang="en-US" baseline="30000" dirty="0"/>
              <a:t>st</a:t>
            </a:r>
            <a:r>
              <a:rPr lang="en-US" dirty="0"/>
              <a:t> and 2</a:t>
            </a:r>
            <a:r>
              <a:rPr lang="en-US" baseline="30000" dirty="0"/>
              <a:t>nd</a:t>
            </a:r>
            <a:r>
              <a:rPr lang="en-US" dirty="0"/>
              <a:t> relapse.</a:t>
            </a:r>
          </a:p>
          <a:p>
            <a:endParaRPr lang="en-US" dirty="0"/>
          </a:p>
          <a:p>
            <a:r>
              <a:rPr lang="en-US" dirty="0"/>
              <a:t>CycloPomD = cyclophosphamide, pomalidomide, and dexamethasone; Dara = daratumumab, DaraPomD = daratumumab, pomalidomide, and dexamethasone; DaraRd = daratumumab, lenalidomide, and dexamethasone; DaraVd = daratumumab, bortezomib, and dexamethasone; EloPomD = elotuzumab, pomalidomide, and dexamethasone; Elo-Rd = elotuzumab, lenalidomide, and dexamethasone; Elo-Vd = elotuzumab, bortezomib, and dexamethasone; IPomD = ixazomib, pomalidomide, and dexamethasone; IRd = ixazomib, lenalidomide, and dexamethasone; Kd = carfilzomib and dexamethasone; KRd = carfilzomib, lenalidomide, and dexamethasone; Len = lenalidomide; Pano-Vd = panobinostat, bortezomib, and dexamethasone; PomD = pomalidomide and dexamethasone; PomVD = pomalidomide, bortezomib, and dexamethasone; Rd = lenalidomide and dexamethasone; VCD = bortezomib, cyclophosphamide, and dexamethasone; Vd = bortezomib and dexamethasone; VMP = bortezomib, melphalan, prednisolone; VTD = bortezomib, thalidomide, and dexamethasone.</a:t>
            </a:r>
          </a:p>
        </p:txBody>
      </p:sp>
      <p:sp>
        <p:nvSpPr>
          <p:cNvPr id="4" name="Slide Number Placeholder 3"/>
          <p:cNvSpPr>
            <a:spLocks noGrp="1"/>
          </p:cNvSpPr>
          <p:nvPr>
            <p:ph type="sldNum" sz="quarter" idx="5"/>
          </p:nvPr>
        </p:nvSpPr>
        <p:spPr/>
        <p:txBody>
          <a:bodyPr/>
          <a:lstStyle/>
          <a:p>
            <a:fld id="{C676087E-1816-CB41-AFFB-7125DB54B19C}" type="slidenum">
              <a:rPr lang="en-US" smtClean="0"/>
              <a:t>10</a:t>
            </a:fld>
            <a:endParaRPr lang="en-US" dirty="0"/>
          </a:p>
        </p:txBody>
      </p:sp>
    </p:spTree>
    <p:extLst>
      <p:ext uri="{BB962C8B-B14F-4D97-AF65-F5344CB8AC3E}">
        <p14:creationId xmlns:p14="http://schemas.microsoft.com/office/powerpoint/2010/main" val="177328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defRPr/>
            </a:pPr>
            <a:r>
              <a:rPr lang="en-GB" sz="1200" dirty="0">
                <a:solidFill>
                  <a:sysClr val="windowText" lastClr="000000"/>
                </a:solidFill>
              </a:rPr>
              <a:t>CD38, a transmembrane type II glycoprotein that is highly expressed on normal plasma cells and MM cells, acts as a receptor, adhesion molecule, and ectoenzyme.  </a:t>
            </a:r>
            <a:endParaRPr lang="en-GB" sz="1200" baseline="30000" dirty="0">
              <a:solidFill>
                <a:sysClr val="windowText" lastClr="000000"/>
              </a:solidFill>
            </a:endParaRPr>
          </a:p>
          <a:p>
            <a:pPr lvl="0">
              <a:buFontTx/>
              <a:buNone/>
              <a:defRPr/>
            </a:pPr>
            <a:endParaRPr lang="en-GB" sz="1200" dirty="0">
              <a:solidFill>
                <a:sysClr val="windowText" lastClr="000000"/>
              </a:solidFill>
            </a:endParaRPr>
          </a:p>
          <a:p>
            <a:pPr marL="0" lvl="0" indent="0">
              <a:buFontTx/>
              <a:buNone/>
              <a:defRPr/>
            </a:pPr>
            <a:r>
              <a:rPr lang="en-GB" sz="1200" dirty="0">
                <a:solidFill>
                  <a:sysClr val="windowText" lastClr="000000"/>
                </a:solidFill>
              </a:rPr>
              <a:t>Anti-CD38 mAbs act by inducing antibody-dependent cell-mediated cytotoxicity (ADCC), antibody-dependent cell-mediated phagocytosis (ADCP), and complement-dependent cytotoxicity (CDC). </a:t>
            </a:r>
          </a:p>
          <a:p>
            <a:pPr lvl="0">
              <a:buFontTx/>
              <a:buNone/>
              <a:defRPr/>
            </a:pPr>
            <a:endParaRPr lang="en-GB" sz="1200" dirty="0">
              <a:solidFill>
                <a:sysClr val="windowText" lastClr="000000"/>
              </a:solidFill>
            </a:endParaRPr>
          </a:p>
          <a:p>
            <a:pPr marL="0" lvl="0" indent="0">
              <a:buFontTx/>
              <a:buNone/>
              <a:defRPr/>
            </a:pPr>
            <a:r>
              <a:rPr lang="en-GB" sz="1200" dirty="0">
                <a:solidFill>
                  <a:sysClr val="windowText" lastClr="000000"/>
                </a:solidFill>
              </a:rPr>
              <a:t>In addition, anti-CD38 mAbs suppress immune cells such as myeloid-derived suppressor cells (MDSCs), subset of regulatory T cells (Tregs), and regulatory B cells (Bregs), while simultaneously expanding CD8+ cytotoxic and CD4+ helper T cells, which show increased killing capacity due to augmented levels of granzyme B that activates caspases and triggers cell apoptosis.  </a:t>
            </a:r>
          </a:p>
          <a:p>
            <a:pPr lvl="0">
              <a:buFontTx/>
              <a:buNone/>
              <a:defRPr/>
            </a:pPr>
            <a:endParaRPr lang="en-GB" sz="1200" dirty="0">
              <a:solidFill>
                <a:sysClr val="windowText" lastClr="000000"/>
              </a:solidFill>
            </a:endParaRPr>
          </a:p>
          <a:p>
            <a:pPr marL="0" lvl="0" indent="0">
              <a:buFontTx/>
              <a:buNone/>
              <a:defRPr/>
            </a:pPr>
            <a:r>
              <a:rPr lang="en-GB" sz="1200" dirty="0">
                <a:solidFill>
                  <a:sysClr val="windowText" lastClr="000000"/>
                </a:solidFill>
              </a:rPr>
              <a:t>Anti-CD38 mAbs also increase NAD+ in T effector cells, thus enhancing their antitumor activity.</a:t>
            </a:r>
          </a:p>
          <a:p>
            <a:pPr lvl="0">
              <a:buFontTx/>
              <a:buNone/>
              <a:defRPr/>
            </a:pPr>
            <a:endParaRPr lang="en-GB" sz="1200" dirty="0">
              <a:solidFill>
                <a:sysClr val="windowText" lastClr="000000"/>
              </a:solidFill>
            </a:endParaRPr>
          </a:p>
          <a:p>
            <a:pPr marL="0" lvl="0" indent="0">
              <a:buFontTx/>
              <a:buNone/>
              <a:defRPr/>
            </a:pPr>
            <a:r>
              <a:rPr lang="en-GB" sz="1200" dirty="0">
                <a:solidFill>
                  <a:sysClr val="windowText" lastClr="000000"/>
                </a:solidFill>
              </a:rPr>
              <a:t>Finally, there seem to be a marked synergism between anti-CD38 mAbs and IMiDs, mainly owing to an enhanced NK activity elicited by IMiDs that increases both number and activity of NK cells and consequently ADCC, as well as the cytotoxic activity of macrophages, thus stimulating ADCP.             </a:t>
            </a:r>
          </a:p>
          <a:p>
            <a:endParaRPr lang="en-US" dirty="0"/>
          </a:p>
        </p:txBody>
      </p:sp>
      <p:sp>
        <p:nvSpPr>
          <p:cNvPr id="4" name="Slide Number Placeholder 3"/>
          <p:cNvSpPr>
            <a:spLocks noGrp="1"/>
          </p:cNvSpPr>
          <p:nvPr>
            <p:ph type="sldNum" sz="quarter" idx="5"/>
          </p:nvPr>
        </p:nvSpPr>
        <p:spPr/>
        <p:txBody>
          <a:bodyPr/>
          <a:lstStyle/>
          <a:p>
            <a:fld id="{C676087E-1816-CB41-AFFB-7125DB54B19C}" type="slidenum">
              <a:rPr lang="en-US" smtClean="0"/>
              <a:t>13</a:t>
            </a:fld>
            <a:endParaRPr lang="en-US" dirty="0"/>
          </a:p>
        </p:txBody>
      </p:sp>
    </p:spTree>
    <p:extLst>
      <p:ext uri="{BB962C8B-B14F-4D97-AF65-F5344CB8AC3E}">
        <p14:creationId xmlns:p14="http://schemas.microsoft.com/office/powerpoint/2010/main" val="1534061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Daratumumab was first FDA approved in November 2015 to be used as monotherapy for the treatment of patients with RRMM. A Biologics License Application (BLA) was submitted to the FDA in July 2019 seeking approval for a new subcutaneous (SC) formulation of daratumumab in patients with RRMM. This application was based on the results of the phase 3 COLUMBA trial (NCT03277105).</a:t>
            </a:r>
          </a:p>
          <a:p>
            <a:endParaRPr lang="en-US" dirty="0"/>
          </a:p>
          <a:p>
            <a:r>
              <a:rPr lang="en-US" dirty="0"/>
              <a:t>On May 2, the FDA has approved isatuximab in combination with pomalidomide and dexamethasone for the treatment of adults with RRMM who have received at least two prior therapies including lenalidomide and a proteasome inhibitor (https://www.sanofi.com/en/media-room/press-releases/2020/2020-03-02-19-51-16).</a:t>
            </a:r>
          </a:p>
        </p:txBody>
      </p:sp>
      <p:sp>
        <p:nvSpPr>
          <p:cNvPr id="4" name="Slide Number Placeholder 3"/>
          <p:cNvSpPr>
            <a:spLocks noGrp="1"/>
          </p:cNvSpPr>
          <p:nvPr>
            <p:ph type="sldNum" sz="quarter" idx="5"/>
          </p:nvPr>
        </p:nvSpPr>
        <p:spPr/>
        <p:txBody>
          <a:bodyPr/>
          <a:lstStyle/>
          <a:p>
            <a:fld id="{C676087E-1816-CB41-AFFB-7125DB54B19C}" type="slidenum">
              <a:rPr lang="en-US" smtClean="0"/>
              <a:t>14</a:t>
            </a:fld>
            <a:endParaRPr lang="en-US" dirty="0"/>
          </a:p>
        </p:txBody>
      </p:sp>
    </p:spTree>
    <p:extLst>
      <p:ext uri="{BB962C8B-B14F-4D97-AF65-F5344CB8AC3E}">
        <p14:creationId xmlns:p14="http://schemas.microsoft.com/office/powerpoint/2010/main" val="13939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IRRs = infusion-related reactions.</a:t>
            </a:r>
          </a:p>
        </p:txBody>
      </p:sp>
      <p:sp>
        <p:nvSpPr>
          <p:cNvPr id="4" name="Slide Number Placeholder 3"/>
          <p:cNvSpPr>
            <a:spLocks noGrp="1"/>
          </p:cNvSpPr>
          <p:nvPr>
            <p:ph type="sldNum" sz="quarter" idx="5"/>
          </p:nvPr>
        </p:nvSpPr>
        <p:spPr/>
        <p:txBody>
          <a:bodyPr/>
          <a:lstStyle/>
          <a:p>
            <a:fld id="{C676087E-1816-CB41-AFFB-7125DB54B19C}" type="slidenum">
              <a:rPr lang="en-US" smtClean="0"/>
              <a:t>19</a:t>
            </a:fld>
            <a:endParaRPr lang="en-US"/>
          </a:p>
        </p:txBody>
      </p:sp>
    </p:spTree>
    <p:extLst>
      <p:ext uri="{BB962C8B-B14F-4D97-AF65-F5344CB8AC3E}">
        <p14:creationId xmlns:p14="http://schemas.microsoft.com/office/powerpoint/2010/main" val="172968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Anti-CD38 mAb mechanisms of resistance include the following: (</a:t>
            </a:r>
            <a:r>
              <a:rPr lang="en-US" dirty="0" err="1"/>
              <a:t>i</a:t>
            </a:r>
            <a:r>
              <a:rPr lang="en-US" dirty="0"/>
              <a:t>) clone selection of CD38dim MM cells; (ii) CD38 reduction via CD38 endocytosis, trogocytosis by granulocytes and monocytes, and via release of CD38-expressing microvesicles that contribute to ADO production and immunosuppression; (iii) immunomodulatory effects via downregulation of intracellular pathways in BMSCs, a decrease of effector memory T cells, M1 macrophages, and of the co-stimulatory CD28 expression on T cells; (iv) MM cells overexpression of CD46 and of the membrane-associated complement-inhibitory proteins (CD55 and CD59) that prevent CDC; (v) MM cells’ overexpression of CD47 that recognizes SIRP</a:t>
            </a:r>
            <a:r>
              <a:rPr lang="el-GR" dirty="0"/>
              <a:t>α </a:t>
            </a:r>
            <a:r>
              <a:rPr lang="en-US" dirty="0"/>
              <a:t>on TAMs inhibiting ADCP; and (vi) depletion of CD38+ NK cells via fratricide ADCC.</a:t>
            </a:r>
          </a:p>
        </p:txBody>
      </p:sp>
      <p:sp>
        <p:nvSpPr>
          <p:cNvPr id="4" name="Slide Number Placeholder 3"/>
          <p:cNvSpPr>
            <a:spLocks noGrp="1"/>
          </p:cNvSpPr>
          <p:nvPr>
            <p:ph type="sldNum" sz="quarter" idx="5"/>
          </p:nvPr>
        </p:nvSpPr>
        <p:spPr/>
        <p:txBody>
          <a:bodyPr/>
          <a:lstStyle/>
          <a:p>
            <a:fld id="{C676087E-1816-CB41-AFFB-7125DB54B19C}" type="slidenum">
              <a:rPr lang="en-US" smtClean="0"/>
              <a:t>20</a:t>
            </a:fld>
            <a:endParaRPr lang="en-US"/>
          </a:p>
        </p:txBody>
      </p:sp>
    </p:spTree>
    <p:extLst>
      <p:ext uri="{BB962C8B-B14F-4D97-AF65-F5344CB8AC3E}">
        <p14:creationId xmlns:p14="http://schemas.microsoft.com/office/powerpoint/2010/main" val="67709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ooters (Body Blank)">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4B065BF-8483-4ED2-A758-5F457B8361C4}"/>
              </a:ext>
            </a:extLst>
          </p:cNvPr>
          <p:cNvSpPr>
            <a:spLocks noGrp="1"/>
          </p:cNvSpPr>
          <p:nvPr>
            <p:ph type="body" sz="quarter" idx="10" hasCustomPrompt="1"/>
          </p:nvPr>
        </p:nvSpPr>
        <p:spPr>
          <a:xfrm>
            <a:off x="2983331" y="6133381"/>
            <a:ext cx="8964791" cy="668554"/>
          </a:xfrm>
        </p:spPr>
        <p:txBody>
          <a:bodyPr>
            <a:normAutofit/>
          </a:bodyPr>
          <a:lstStyle>
            <a:lvl1pPr marL="182880" indent="-182880">
              <a:spcBef>
                <a:spcPts val="0"/>
              </a:spcBef>
              <a:buFont typeface="+mj-lt"/>
              <a:buAutoNum type="arabicPeriod"/>
              <a:defRPr sz="1100">
                <a:solidFill>
                  <a:srgbClr val="565B5D"/>
                </a:solidFill>
              </a:defRPr>
            </a:lvl1pPr>
          </a:lstStyle>
          <a:p>
            <a:pPr lvl="0"/>
            <a:r>
              <a:rPr lang="en-US" sz="1100" dirty="0"/>
              <a:t>Click to add reference.</a:t>
            </a:r>
          </a:p>
        </p:txBody>
      </p:sp>
      <p:sp>
        <p:nvSpPr>
          <p:cNvPr id="7" name="Text Placeholder 4">
            <a:extLst>
              <a:ext uri="{FF2B5EF4-FFF2-40B4-BE49-F238E27FC236}">
                <a16:creationId xmlns:a16="http://schemas.microsoft.com/office/drawing/2014/main" id="{21435B33-B504-4F8C-AF35-D81B726EF07C}"/>
              </a:ext>
            </a:extLst>
          </p:cNvPr>
          <p:cNvSpPr>
            <a:spLocks noGrp="1"/>
          </p:cNvSpPr>
          <p:nvPr>
            <p:ph type="body" sz="quarter" idx="11" hasCustomPrompt="1"/>
          </p:nvPr>
        </p:nvSpPr>
        <p:spPr>
          <a:xfrm>
            <a:off x="266008" y="5666537"/>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
        <p:nvSpPr>
          <p:cNvPr id="8" name="Title 1">
            <a:extLst>
              <a:ext uri="{FF2B5EF4-FFF2-40B4-BE49-F238E27FC236}">
                <a16:creationId xmlns:a16="http://schemas.microsoft.com/office/drawing/2014/main" id="{894C2BCC-43CF-4A5B-B706-74ABC9F6FF4E}"/>
              </a:ext>
            </a:extLst>
          </p:cNvPr>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cxnSp>
        <p:nvCxnSpPr>
          <p:cNvPr id="9" name="Straight Connector 8">
            <a:extLst>
              <a:ext uri="{FF2B5EF4-FFF2-40B4-BE49-F238E27FC236}">
                <a16:creationId xmlns:a16="http://schemas.microsoft.com/office/drawing/2014/main" id="{0F87319D-3CB6-4C9D-A88E-3E1FFAE7F18E}"/>
              </a:ext>
            </a:extLst>
          </p:cNvPr>
          <p:cNvCxnSpPr/>
          <p:nvPr userDrawn="1"/>
        </p:nvCxnSpPr>
        <p:spPr>
          <a:xfrm>
            <a:off x="500331" y="1317882"/>
            <a:ext cx="11465006" cy="0"/>
          </a:xfrm>
          <a:prstGeom prst="line">
            <a:avLst/>
          </a:prstGeom>
          <a:ln cap="rnd">
            <a:gradFill>
              <a:gsLst>
                <a:gs pos="0">
                  <a:schemeClr val="accent1">
                    <a:lumMod val="5000"/>
                    <a:lumOff val="95000"/>
                  </a:schemeClr>
                </a:gs>
                <a:gs pos="100000">
                  <a:schemeClr val="bg1">
                    <a:alpha val="0"/>
                  </a:schemeClr>
                </a:gs>
              </a:gsLst>
              <a:lin ang="5400000" scaled="1"/>
            </a:gradFill>
            <a:headEnd type="oval"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903863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ngle Pres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6032" y="174882"/>
            <a:ext cx="11682153" cy="1143000"/>
          </a:xfrm>
        </p:spPr>
        <p:txBody>
          <a:bodyPr vert="horz" lIns="91440" tIns="45720" rIns="91440" bIns="45720" rtlCol="0" anchor="ctr">
            <a:normAutofit/>
          </a:bodyPr>
          <a:lstStyle>
            <a:lvl1pPr>
              <a:defRPr lang="en-US">
                <a:solidFill>
                  <a:schemeClr val="tx2">
                    <a:lumMod val="75000"/>
                  </a:schemeClr>
                </a:solidFill>
              </a:defRPr>
            </a:lvl1pPr>
          </a:lstStyle>
          <a:p>
            <a:pPr lvl="0"/>
            <a:r>
              <a:rPr lang="en-US" dirty="0"/>
              <a:t>Click to edit Master title style</a:t>
            </a:r>
          </a:p>
        </p:txBody>
      </p:sp>
      <p:sp>
        <p:nvSpPr>
          <p:cNvPr id="7" name="Content Placeholder 2">
            <a:extLst>
              <a:ext uri="{FF2B5EF4-FFF2-40B4-BE49-F238E27FC236}">
                <a16:creationId xmlns:a16="http://schemas.microsoft.com/office/drawing/2014/main" id="{0F58F7D8-15C0-41E8-8E72-D27759547138}"/>
              </a:ext>
            </a:extLst>
          </p:cNvPr>
          <p:cNvSpPr>
            <a:spLocks noGrp="1"/>
          </p:cNvSpPr>
          <p:nvPr>
            <p:ph idx="1"/>
          </p:nvPr>
        </p:nvSpPr>
        <p:spPr>
          <a:xfrm>
            <a:off x="265970" y="2151789"/>
            <a:ext cx="5830030" cy="3496048"/>
          </a:xfrm>
          <a:prstGeom prst="rect">
            <a:avLst/>
          </a:prstGeom>
        </p:spPr>
        <p:txBody>
          <a:bodyPr vert="horz" lIns="91440" tIns="45720" rIns="91440" bIns="45720" rtlCol="0">
            <a:noAutofit/>
          </a:bodyPr>
          <a:lstStyle>
            <a:lvl1pPr marL="0" indent="0">
              <a:buNone/>
              <a:defRPr lang="en-US" sz="2000" dirty="0">
                <a:solidFill>
                  <a:schemeClr val="tx1"/>
                </a:solidFill>
              </a:defRPr>
            </a:lvl1pPr>
            <a:lvl2pPr marL="457200" indent="0">
              <a:buNone/>
              <a:defRPr lang="en-US" sz="1800" dirty="0">
                <a:solidFill>
                  <a:schemeClr val="tx1"/>
                </a:solidFill>
              </a:defRPr>
            </a:lvl2pPr>
            <a:lvl3pPr marL="914400" indent="0">
              <a:buNone/>
              <a:defRPr lang="en-US" sz="1600" dirty="0">
                <a:solidFill>
                  <a:schemeClr val="tx1"/>
                </a:solidFill>
              </a:defRPr>
            </a:lvl3pPr>
            <a:lvl4pPr marL="1371600" indent="0">
              <a:buNone/>
              <a:defRPr lang="en-US" sz="1400" dirty="0">
                <a:solidFill>
                  <a:schemeClr val="tx1"/>
                </a:solidFill>
              </a:defRPr>
            </a:lvl4pPr>
            <a:lvl5pPr marL="1828800" indent="0">
              <a:buNone/>
              <a:defRPr lang="en-US" sz="14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C777FF90-F013-4598-B05E-868935C99C79}"/>
              </a:ext>
            </a:extLst>
          </p:cNvPr>
          <p:cNvSpPr>
            <a:spLocks noGrp="1"/>
          </p:cNvSpPr>
          <p:nvPr>
            <p:ph type="body" sz="quarter" idx="13" hasCustomPrompt="1"/>
          </p:nvPr>
        </p:nvSpPr>
        <p:spPr>
          <a:xfrm>
            <a:off x="265971" y="1749598"/>
            <a:ext cx="5829508" cy="411480"/>
          </a:xfrm>
          <a:prstGeom prst="rect">
            <a:avLst/>
          </a:prstGeom>
        </p:spPr>
        <p:txBody>
          <a:bodyPr anchor="b"/>
          <a:lstStyle>
            <a:lvl1pPr marL="0" indent="0">
              <a:buNone/>
              <a:defRPr sz="24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last name</a:t>
            </a:r>
          </a:p>
        </p:txBody>
      </p:sp>
      <p:sp>
        <p:nvSpPr>
          <p:cNvPr id="15" name="Text Placeholder 8">
            <a:extLst>
              <a:ext uri="{FF2B5EF4-FFF2-40B4-BE49-F238E27FC236}">
                <a16:creationId xmlns:a16="http://schemas.microsoft.com/office/drawing/2014/main" id="{E06C156E-7C8A-4DF2-ACC3-1AAC782F8D0D}"/>
              </a:ext>
            </a:extLst>
          </p:cNvPr>
          <p:cNvSpPr>
            <a:spLocks noGrp="1"/>
          </p:cNvSpPr>
          <p:nvPr>
            <p:ph type="body" sz="quarter" idx="15" hasCustomPrompt="1"/>
          </p:nvPr>
        </p:nvSpPr>
        <p:spPr>
          <a:xfrm>
            <a:off x="263098" y="1418226"/>
            <a:ext cx="5829508" cy="411480"/>
          </a:xfrm>
          <a:prstGeom prst="rect">
            <a:avLst/>
          </a:prstGeom>
        </p:spPr>
        <p:txBody>
          <a:bodyPr anchor="b"/>
          <a:lstStyle>
            <a:lvl1pPr marL="0" indent="0">
              <a:buNone/>
              <a:defRPr sz="24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first name</a:t>
            </a:r>
          </a:p>
        </p:txBody>
      </p:sp>
    </p:spTree>
    <p:extLst>
      <p:ext uri="{BB962C8B-B14F-4D97-AF65-F5344CB8AC3E}">
        <p14:creationId xmlns:p14="http://schemas.microsoft.com/office/powerpoint/2010/main" val="9407499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F280-6052-4AEA-B9D0-2011EA1801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97308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5B2A-8EB4-954E-9231-EA2865FB6755}"/>
              </a:ext>
            </a:extLst>
          </p:cNvPr>
          <p:cNvSpPr>
            <a:spLocks noGrp="1"/>
          </p:cNvSpPr>
          <p:nvPr>
            <p:ph type="ctrTitle"/>
          </p:nvPr>
        </p:nvSpPr>
        <p:spPr>
          <a:xfrm>
            <a:off x="1524000" y="1122363"/>
            <a:ext cx="9144000" cy="2387600"/>
          </a:xfrm>
        </p:spPr>
        <p:txBody>
          <a:bodyPr anchor="b"/>
          <a:lstStyle>
            <a:lvl1pPr algn="ctr">
              <a:defRPr sz="6000" b="1" i="0" baseline="0"/>
            </a:lvl1pPr>
          </a:lstStyle>
          <a:p>
            <a:r>
              <a:rPr lang="en-US" dirty="0"/>
              <a:t>Click to edit Master title style</a:t>
            </a:r>
          </a:p>
        </p:txBody>
      </p:sp>
      <p:sp>
        <p:nvSpPr>
          <p:cNvPr id="3" name="Subtitle 2">
            <a:extLst>
              <a:ext uri="{FF2B5EF4-FFF2-40B4-BE49-F238E27FC236}">
                <a16:creationId xmlns:a16="http://schemas.microsoft.com/office/drawing/2014/main" id="{39941374-1727-4644-B028-B1E456AF5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5557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F280-6052-4AEA-B9D0-2011EA1801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973084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Body + Footers">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0" y="1342498"/>
            <a:ext cx="11682153" cy="4310158"/>
          </a:xfrm>
        </p:spPr>
        <p:txBody>
          <a:bodyPr vert="horz" lIns="91440" tIns="45720" rIns="91440" bIns="45720" rtlCol="0">
            <a:noAutofit/>
          </a:bodyPr>
          <a:lstStyle>
            <a:lvl1pPr>
              <a:defRPr lang="en-US" dirty="0">
                <a:solidFill>
                  <a:srgbClr val="333333"/>
                </a:solidFill>
              </a:defRPr>
            </a:lvl1pPr>
            <a:lvl2pPr>
              <a:defRPr lang="en-US" dirty="0">
                <a:solidFill>
                  <a:srgbClr val="333333"/>
                </a:solidFill>
              </a:defRPr>
            </a:lvl2pPr>
            <a:lvl3pPr>
              <a:defRPr lang="en-US" dirty="0">
                <a:solidFill>
                  <a:srgbClr val="333333"/>
                </a:solidFill>
              </a:defRPr>
            </a:lvl3pPr>
            <a:lvl4pPr>
              <a:defRPr lang="en-US" dirty="0">
                <a:solidFill>
                  <a:srgbClr val="333333"/>
                </a:solidFill>
              </a:defRPr>
            </a:lvl4pPr>
            <a:lvl5pPr>
              <a:defRPr lang="en-US" dirty="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2983331" y="6133381"/>
            <a:ext cx="8964791" cy="668554"/>
          </a:xfrm>
        </p:spPr>
        <p:txBody>
          <a:bodyPr>
            <a:normAutofit/>
          </a:bodyPr>
          <a:lstStyle>
            <a:lvl1pPr marL="182880" indent="-182880">
              <a:spcBef>
                <a:spcPts val="0"/>
              </a:spcBef>
              <a:buFont typeface="+mj-lt"/>
              <a:buAutoNum type="arabicPeriod"/>
              <a:defRPr sz="1100">
                <a:solidFill>
                  <a:srgbClr val="565B5D"/>
                </a:solidFill>
              </a:defRPr>
            </a:lvl1pPr>
          </a:lstStyle>
          <a:p>
            <a:pPr lvl="0"/>
            <a:r>
              <a:rPr lang="en-US" sz="1100" dirty="0"/>
              <a:t>Click to add reference</a:t>
            </a:r>
          </a:p>
        </p:txBody>
      </p:sp>
      <p:sp>
        <p:nvSpPr>
          <p:cNvPr id="5" name="Text Placeholder 4"/>
          <p:cNvSpPr>
            <a:spLocks noGrp="1"/>
          </p:cNvSpPr>
          <p:nvPr>
            <p:ph type="body" sz="quarter" idx="11" hasCustomPrompt="1"/>
          </p:nvPr>
        </p:nvSpPr>
        <p:spPr>
          <a:xfrm>
            <a:off x="265970" y="5666537"/>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cxnSp>
        <p:nvCxnSpPr>
          <p:cNvPr id="6" name="Straight Connector 5">
            <a:extLst>
              <a:ext uri="{FF2B5EF4-FFF2-40B4-BE49-F238E27FC236}">
                <a16:creationId xmlns:a16="http://schemas.microsoft.com/office/drawing/2014/main" id="{28BE5D83-7351-4B39-AE0E-8AB5DBB5EF20}"/>
              </a:ext>
            </a:extLst>
          </p:cNvPr>
          <p:cNvCxnSpPr/>
          <p:nvPr userDrawn="1"/>
        </p:nvCxnSpPr>
        <p:spPr>
          <a:xfrm>
            <a:off x="500331" y="1317882"/>
            <a:ext cx="11465006" cy="0"/>
          </a:xfrm>
          <a:prstGeom prst="line">
            <a:avLst/>
          </a:prstGeom>
          <a:ln cap="rnd">
            <a:gradFill>
              <a:gsLst>
                <a:gs pos="0">
                  <a:schemeClr val="accent1">
                    <a:lumMod val="5000"/>
                    <a:lumOff val="95000"/>
                  </a:schemeClr>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5447296"/>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userDrawn="1">
          <p15:clr>
            <a:srgbClr val="FBAE40"/>
          </p15:clr>
        </p15:guide>
        <p15:guide id="4" pos="3840" userDrawn="1">
          <p15:clr>
            <a:srgbClr val="FBAE40"/>
          </p15:clr>
        </p15:guide>
        <p15:guide id="5" pos="75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2 Content + Footers">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1" y="1342498"/>
            <a:ext cx="5830030" cy="4310158"/>
          </a:xfrm>
        </p:spPr>
        <p:txBody>
          <a:bodyPr vert="horz" lIns="91440" tIns="45720" rIns="91440" bIns="45720" rtlCol="0">
            <a:no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US"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2983331" y="6133381"/>
            <a:ext cx="8964791" cy="668554"/>
          </a:xfrm>
        </p:spPr>
        <p:txBody>
          <a:bodyPr>
            <a:normAutofit/>
          </a:bodyPr>
          <a:lstStyle>
            <a:lvl1pPr marL="182880" indent="-182880">
              <a:spcBef>
                <a:spcPts val="0"/>
              </a:spcBef>
              <a:buFont typeface="+mj-lt"/>
              <a:buAutoNum type="arabicPeriod"/>
              <a:defRPr sz="1100">
                <a:solidFill>
                  <a:srgbClr val="565B5D"/>
                </a:solidFill>
              </a:defRPr>
            </a:lvl1pPr>
          </a:lstStyle>
          <a:p>
            <a:pPr lvl="0"/>
            <a:r>
              <a:rPr lang="en-US" sz="1100" dirty="0"/>
              <a:t>Click to add reference</a:t>
            </a:r>
          </a:p>
        </p:txBody>
      </p:sp>
      <p:sp>
        <p:nvSpPr>
          <p:cNvPr id="5" name="Text Placeholder 4"/>
          <p:cNvSpPr>
            <a:spLocks noGrp="1"/>
          </p:cNvSpPr>
          <p:nvPr>
            <p:ph type="body" sz="quarter" idx="11" hasCustomPrompt="1"/>
          </p:nvPr>
        </p:nvSpPr>
        <p:spPr>
          <a:xfrm>
            <a:off x="265970" y="5666537"/>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cxnSp>
        <p:nvCxnSpPr>
          <p:cNvPr id="6" name="Straight Connector 5">
            <a:extLst>
              <a:ext uri="{FF2B5EF4-FFF2-40B4-BE49-F238E27FC236}">
                <a16:creationId xmlns:a16="http://schemas.microsoft.com/office/drawing/2014/main" id="{28BE5D83-7351-4B39-AE0E-8AB5DBB5EF20}"/>
              </a:ext>
            </a:extLst>
          </p:cNvPr>
          <p:cNvCxnSpPr/>
          <p:nvPr userDrawn="1"/>
        </p:nvCxnSpPr>
        <p:spPr>
          <a:xfrm>
            <a:off x="500331" y="1317882"/>
            <a:ext cx="11465006" cy="0"/>
          </a:xfrm>
          <a:prstGeom prst="line">
            <a:avLst/>
          </a:prstGeom>
          <a:ln cap="rnd">
            <a:gradFill>
              <a:gsLst>
                <a:gs pos="0">
                  <a:schemeClr val="accent1">
                    <a:lumMod val="5000"/>
                    <a:lumOff val="95000"/>
                  </a:schemeClr>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
        <p:nvSpPr>
          <p:cNvPr id="7" name="Content Placeholder 6">
            <a:extLst>
              <a:ext uri="{FF2B5EF4-FFF2-40B4-BE49-F238E27FC236}">
                <a16:creationId xmlns:a16="http://schemas.microsoft.com/office/drawing/2014/main" id="{0468D642-0380-45CE-AC3A-70A7A02D4BEC}"/>
              </a:ext>
            </a:extLst>
          </p:cNvPr>
          <p:cNvSpPr>
            <a:spLocks noGrp="1"/>
          </p:cNvSpPr>
          <p:nvPr>
            <p:ph sz="quarter" idx="12"/>
          </p:nvPr>
        </p:nvSpPr>
        <p:spPr>
          <a:xfrm>
            <a:off x="6096000" y="1333500"/>
            <a:ext cx="5851525" cy="4332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681625"/>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p15:clr>
            <a:srgbClr val="FBAE40"/>
          </p15:clr>
        </p15:guide>
        <p15:guide id="4" pos="3840">
          <p15:clr>
            <a:srgbClr val="FBAE40"/>
          </p15:clr>
        </p15:guide>
        <p15:guide id="5" pos="7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970" y="174882"/>
            <a:ext cx="11682153" cy="1143000"/>
          </a:xfrm>
        </p:spPr>
        <p:txBody>
          <a:bodyPr vert="horz" lIns="91440" tIns="45720" rIns="91440" bIns="45720" rtlCol="0" anchor="ctr">
            <a:normAutofit/>
          </a:bodyPr>
          <a:lstStyle>
            <a:lvl1pPr>
              <a:defRPr lang="en-US"/>
            </a:lvl1pPr>
          </a:lstStyle>
          <a:p>
            <a:pPr lvl="0"/>
            <a:r>
              <a:rPr lang="en-US" dirty="0"/>
              <a:t>Click to edit Master title style</a:t>
            </a:r>
          </a:p>
        </p:txBody>
      </p:sp>
      <p:sp>
        <p:nvSpPr>
          <p:cNvPr id="3" name="Content Placeholder 2"/>
          <p:cNvSpPr>
            <a:spLocks noGrp="1"/>
          </p:cNvSpPr>
          <p:nvPr>
            <p:ph idx="1"/>
          </p:nvPr>
        </p:nvSpPr>
        <p:spPr>
          <a:xfrm>
            <a:off x="265970" y="1923690"/>
            <a:ext cx="5830030" cy="3728965"/>
          </a:xfrm>
        </p:spPr>
        <p:txBody>
          <a:bodyPr vert="horz" lIns="91440" tIns="45720" rIns="91440" bIns="45720" rtlCol="0">
            <a:noAutofit/>
          </a:bodyPr>
          <a:lstStyle>
            <a:lvl1pPr>
              <a:defRPr lang="en-US" sz="2400" dirty="0">
                <a:solidFill>
                  <a:schemeClr val="tx1"/>
                </a:solidFill>
              </a:defRPr>
            </a:lvl1pPr>
            <a:lvl2pPr>
              <a:defRPr lang="en-US" sz="2000" dirty="0">
                <a:solidFill>
                  <a:schemeClr val="tx1"/>
                </a:solidFill>
              </a:defRPr>
            </a:lvl2pPr>
            <a:lvl3pPr>
              <a:defRPr lang="en-US" sz="1800" dirty="0">
                <a:solidFill>
                  <a:schemeClr val="tx1"/>
                </a:solidFill>
              </a:defRPr>
            </a:lvl3pPr>
            <a:lvl4pPr>
              <a:defRPr lang="en-US" sz="1600" dirty="0">
                <a:solidFill>
                  <a:schemeClr val="tx1"/>
                </a:solidFill>
              </a:defRPr>
            </a:lvl4pPr>
            <a:lvl5pPr>
              <a:defRPr lang="en-US" sz="1600" dirty="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0" hasCustomPrompt="1"/>
          </p:nvPr>
        </p:nvSpPr>
        <p:spPr>
          <a:xfrm>
            <a:off x="2983331" y="6133381"/>
            <a:ext cx="8964791" cy="668554"/>
          </a:xfrm>
        </p:spPr>
        <p:txBody>
          <a:bodyPr>
            <a:normAutofit/>
          </a:bodyPr>
          <a:lstStyle>
            <a:lvl1pPr marL="182880" indent="-182880">
              <a:spcBef>
                <a:spcPts val="0"/>
              </a:spcBef>
              <a:buFont typeface="+mj-lt"/>
              <a:buAutoNum type="arabicPeriod"/>
              <a:defRPr sz="1100">
                <a:solidFill>
                  <a:srgbClr val="565B5D"/>
                </a:solidFill>
              </a:defRPr>
            </a:lvl1pPr>
          </a:lstStyle>
          <a:p>
            <a:pPr lvl="0"/>
            <a:r>
              <a:rPr lang="en-US" sz="1100" dirty="0"/>
              <a:t>Click to add reference</a:t>
            </a:r>
          </a:p>
        </p:txBody>
      </p:sp>
      <p:sp>
        <p:nvSpPr>
          <p:cNvPr id="5" name="Text Placeholder 4"/>
          <p:cNvSpPr>
            <a:spLocks noGrp="1"/>
          </p:cNvSpPr>
          <p:nvPr>
            <p:ph type="body" sz="quarter" idx="11" hasCustomPrompt="1"/>
          </p:nvPr>
        </p:nvSpPr>
        <p:spPr>
          <a:xfrm>
            <a:off x="265970" y="5666537"/>
            <a:ext cx="11682077" cy="346075"/>
          </a:xfrm>
        </p:spPr>
        <p:txBody>
          <a:bodyPr anchor="b"/>
          <a:lstStyle>
            <a:lvl1pPr marL="182880" indent="-18288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cxnSp>
        <p:nvCxnSpPr>
          <p:cNvPr id="6" name="Straight Connector 5">
            <a:extLst>
              <a:ext uri="{FF2B5EF4-FFF2-40B4-BE49-F238E27FC236}">
                <a16:creationId xmlns:a16="http://schemas.microsoft.com/office/drawing/2014/main" id="{28BE5D83-7351-4B39-AE0E-8AB5DBB5EF20}"/>
              </a:ext>
            </a:extLst>
          </p:cNvPr>
          <p:cNvCxnSpPr>
            <a:cxnSpLocks/>
          </p:cNvCxnSpPr>
          <p:nvPr userDrawn="1"/>
        </p:nvCxnSpPr>
        <p:spPr>
          <a:xfrm>
            <a:off x="265971" y="1935726"/>
            <a:ext cx="5829508" cy="0"/>
          </a:xfrm>
          <a:prstGeom prst="line">
            <a:avLst/>
          </a:prstGeom>
          <a:ln cap="rnd">
            <a:gradFill>
              <a:gsLst>
                <a:gs pos="0">
                  <a:schemeClr val="bg2"/>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
        <p:nvSpPr>
          <p:cNvPr id="7" name="Content Placeholder 6">
            <a:extLst>
              <a:ext uri="{FF2B5EF4-FFF2-40B4-BE49-F238E27FC236}">
                <a16:creationId xmlns:a16="http://schemas.microsoft.com/office/drawing/2014/main" id="{0468D642-0380-45CE-AC3A-70A7A02D4BEC}"/>
              </a:ext>
            </a:extLst>
          </p:cNvPr>
          <p:cNvSpPr>
            <a:spLocks noGrp="1"/>
          </p:cNvSpPr>
          <p:nvPr>
            <p:ph sz="quarter" idx="12"/>
          </p:nvPr>
        </p:nvSpPr>
        <p:spPr>
          <a:xfrm>
            <a:off x="6096000" y="1917676"/>
            <a:ext cx="5851525" cy="37481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FBB6B28B-09FA-40B2-A263-204D83995736}"/>
              </a:ext>
            </a:extLst>
          </p:cNvPr>
          <p:cNvSpPr>
            <a:spLocks noGrp="1"/>
          </p:cNvSpPr>
          <p:nvPr>
            <p:ph type="body" sz="quarter" idx="13"/>
          </p:nvPr>
        </p:nvSpPr>
        <p:spPr>
          <a:xfrm>
            <a:off x="265971" y="1333500"/>
            <a:ext cx="5829508" cy="590550"/>
          </a:xfrm>
        </p:spPr>
        <p:txBody>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8">
            <a:extLst>
              <a:ext uri="{FF2B5EF4-FFF2-40B4-BE49-F238E27FC236}">
                <a16:creationId xmlns:a16="http://schemas.microsoft.com/office/drawing/2014/main" id="{10701C93-DC52-4641-B23D-5E4F396A353B}"/>
              </a:ext>
            </a:extLst>
          </p:cNvPr>
          <p:cNvSpPr>
            <a:spLocks noGrp="1"/>
          </p:cNvSpPr>
          <p:nvPr>
            <p:ph type="body" sz="quarter" idx="14"/>
          </p:nvPr>
        </p:nvSpPr>
        <p:spPr>
          <a:xfrm>
            <a:off x="6096000" y="1333500"/>
            <a:ext cx="5851525" cy="590550"/>
          </a:xfrm>
        </p:spPr>
        <p:txBody>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cxnSp>
        <p:nvCxnSpPr>
          <p:cNvPr id="13" name="Straight Connector 12">
            <a:extLst>
              <a:ext uri="{FF2B5EF4-FFF2-40B4-BE49-F238E27FC236}">
                <a16:creationId xmlns:a16="http://schemas.microsoft.com/office/drawing/2014/main" id="{C01DA153-B06B-4513-A7CF-9579585E6BAB}"/>
              </a:ext>
            </a:extLst>
          </p:cNvPr>
          <p:cNvCxnSpPr>
            <a:cxnSpLocks/>
          </p:cNvCxnSpPr>
          <p:nvPr userDrawn="1"/>
        </p:nvCxnSpPr>
        <p:spPr>
          <a:xfrm>
            <a:off x="6133892" y="1935726"/>
            <a:ext cx="5829508" cy="0"/>
          </a:xfrm>
          <a:prstGeom prst="line">
            <a:avLst/>
          </a:prstGeom>
          <a:ln cap="rnd">
            <a:gradFill>
              <a:gsLst>
                <a:gs pos="0">
                  <a:schemeClr val="bg2"/>
                </a:gs>
                <a:gs pos="100000">
                  <a:schemeClr val="bg1">
                    <a:alpha val="0"/>
                  </a:schemeClr>
                </a:gs>
              </a:gsLst>
              <a:lin ang="0" scaled="0"/>
            </a:gradFill>
            <a:headEnd type="oval" w="sm"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426566"/>
      </p:ext>
    </p:extLst>
  </p:cSld>
  <p:clrMapOvr>
    <a:masterClrMapping/>
  </p:clrMapOvr>
  <p:transition>
    <p:fade/>
  </p:transition>
  <p:extLst>
    <p:ext uri="{DCECCB84-F9BA-43D5-87BE-67443E8EF086}">
      <p15:sldGuideLst xmlns:p15="http://schemas.microsoft.com/office/powerpoint/2012/main">
        <p15:guide id="1" orient="horz" pos="840">
          <p15:clr>
            <a:srgbClr val="FBAE40"/>
          </p15:clr>
        </p15:guide>
        <p15:guide id="2" pos="240">
          <p15:clr>
            <a:srgbClr val="FBAE40"/>
          </p15:clr>
        </p15:guide>
        <p15:guide id="3" orient="horz" pos="3552">
          <p15:clr>
            <a:srgbClr val="FBAE40"/>
          </p15:clr>
        </p15:guide>
        <p15:guide id="4" pos="3840">
          <p15:clr>
            <a:srgbClr val="FBAE40"/>
          </p15:clr>
        </p15:guide>
        <p15:guide id="5" pos="75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C004056D-4237-4DCE-B095-322B3A1387E1}"/>
              </a:ext>
            </a:extLst>
          </p:cNvPr>
          <p:cNvSpPr>
            <a:spLocks noGrp="1"/>
          </p:cNvSpPr>
          <p:nvPr>
            <p:ph type="body" sz="quarter" idx="10" hasCustomPrompt="1"/>
          </p:nvPr>
        </p:nvSpPr>
        <p:spPr>
          <a:xfrm>
            <a:off x="2983331" y="6133381"/>
            <a:ext cx="8964791" cy="668554"/>
          </a:xfrm>
        </p:spPr>
        <p:txBody>
          <a:bodyPr>
            <a:normAutofit/>
          </a:bodyPr>
          <a:lstStyle>
            <a:lvl1pPr marL="182880" indent="-182880">
              <a:spcBef>
                <a:spcPts val="0"/>
              </a:spcBef>
              <a:buNone/>
              <a:defRPr sz="1100"/>
            </a:lvl1pPr>
          </a:lstStyle>
          <a:p>
            <a:pPr lvl="0"/>
            <a:r>
              <a:rPr lang="en-US" sz="1100" dirty="0"/>
              <a:t>Click to add reference</a:t>
            </a:r>
          </a:p>
        </p:txBody>
      </p:sp>
    </p:spTree>
    <p:extLst>
      <p:ext uri="{BB962C8B-B14F-4D97-AF65-F5344CB8AC3E}">
        <p14:creationId xmlns:p14="http://schemas.microsoft.com/office/powerpoint/2010/main" val="82888800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338169"/>
          </a:xfrm>
        </p:spPr>
        <p:txBody>
          <a:bodyPr>
            <a:normAutofit/>
          </a:bodyPr>
          <a:lstStyle>
            <a:lvl1pPr>
              <a:lnSpc>
                <a:spcPct val="90000"/>
              </a:lnSpc>
              <a:spcBef>
                <a:spcPts val="0"/>
              </a:spcBef>
              <a:defRPr sz="2800"/>
            </a:lvl1pPr>
            <a:lvl2pPr>
              <a:lnSpc>
                <a:spcPct val="90000"/>
              </a:lnSpc>
              <a:spcBef>
                <a:spcPts val="0"/>
              </a:spcBef>
              <a:defRPr sz="2400"/>
            </a:lvl2pPr>
            <a:lvl3pPr>
              <a:lnSpc>
                <a:spcPct val="90000"/>
              </a:lnSpc>
              <a:spcBef>
                <a:spcPts val="0"/>
              </a:spcBef>
              <a:defRPr sz="2000"/>
            </a:lvl3pPr>
            <a:lvl4pPr>
              <a:lnSpc>
                <a:spcPct val="90000"/>
              </a:lnSpc>
              <a:spcBef>
                <a:spcPts val="0"/>
              </a:spcBef>
              <a:defRPr sz="1800"/>
            </a:lvl4pPr>
            <a:lvl5pPr>
              <a:lnSpc>
                <a:spcPct val="90000"/>
              </a:lnSpc>
              <a:spcBef>
                <a:spcPts val="0"/>
              </a:spcBef>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2"/>
            <a:ext cx="4011084" cy="41761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7">
            <a:extLst>
              <a:ext uri="{FF2B5EF4-FFF2-40B4-BE49-F238E27FC236}">
                <a16:creationId xmlns:a16="http://schemas.microsoft.com/office/drawing/2014/main" id="{57B4B42A-AA8F-41DA-BA1F-3CB7658DFECE}"/>
              </a:ext>
            </a:extLst>
          </p:cNvPr>
          <p:cNvSpPr>
            <a:spLocks noGrp="1"/>
          </p:cNvSpPr>
          <p:nvPr>
            <p:ph type="body" sz="quarter" idx="10" hasCustomPrompt="1"/>
          </p:nvPr>
        </p:nvSpPr>
        <p:spPr>
          <a:xfrm>
            <a:off x="2983331" y="6133381"/>
            <a:ext cx="8964791" cy="668554"/>
          </a:xfrm>
        </p:spPr>
        <p:txBody>
          <a:bodyPr>
            <a:normAutofit/>
          </a:bodyPr>
          <a:lstStyle>
            <a:lvl1pPr marL="182880" indent="-182880">
              <a:spcBef>
                <a:spcPts val="0"/>
              </a:spcBef>
              <a:buNone/>
              <a:defRPr sz="1100"/>
            </a:lvl1pPr>
          </a:lstStyle>
          <a:p>
            <a:pPr lvl="0"/>
            <a:r>
              <a:rPr lang="en-US" sz="1100" dirty="0"/>
              <a:t>Click to add reference</a:t>
            </a:r>
          </a:p>
        </p:txBody>
      </p:sp>
      <p:sp>
        <p:nvSpPr>
          <p:cNvPr id="7" name="Text Placeholder 4">
            <a:extLst>
              <a:ext uri="{FF2B5EF4-FFF2-40B4-BE49-F238E27FC236}">
                <a16:creationId xmlns:a16="http://schemas.microsoft.com/office/drawing/2014/main" id="{12695BC5-3398-4135-B618-80C21688A2FE}"/>
              </a:ext>
            </a:extLst>
          </p:cNvPr>
          <p:cNvSpPr>
            <a:spLocks noGrp="1"/>
          </p:cNvSpPr>
          <p:nvPr>
            <p:ph type="body" sz="quarter" idx="11" hasCustomPrompt="1"/>
          </p:nvPr>
        </p:nvSpPr>
        <p:spPr>
          <a:xfrm>
            <a:off x="265970" y="5666537"/>
            <a:ext cx="11682077" cy="346075"/>
          </a:xfrm>
        </p:spPr>
        <p:txBody>
          <a:bodyPr anchor="b"/>
          <a:lstStyle>
            <a:lvl1pPr marL="228600" indent="-228600">
              <a:spcBef>
                <a:spcPts val="0"/>
              </a:spcBef>
              <a:buFont typeface="+mj-lt"/>
              <a:buAutoNum type="alphaLcPeriod"/>
              <a:defRPr sz="1200">
                <a:solidFill>
                  <a:srgbClr val="565B5D"/>
                </a:solidFill>
              </a:defRPr>
            </a:lvl1pPr>
            <a:lvl2pPr>
              <a:defRPr sz="1300"/>
            </a:lvl2pPr>
            <a:lvl3pPr>
              <a:defRPr sz="1300"/>
            </a:lvl3pPr>
            <a:lvl4pPr>
              <a:defRPr sz="1300"/>
            </a:lvl4pPr>
            <a:lvl5pPr>
              <a:defRPr sz="1300"/>
            </a:lvl5pPr>
          </a:lstStyle>
          <a:p>
            <a:pPr lvl="0"/>
            <a:r>
              <a:rPr lang="en-US" dirty="0"/>
              <a:t>Click to add footnote</a:t>
            </a:r>
          </a:p>
          <a:p>
            <a:pPr lvl="0"/>
            <a:r>
              <a:rPr lang="en-US" dirty="0"/>
              <a:t>or Click to add abbreviation expansion</a:t>
            </a:r>
          </a:p>
        </p:txBody>
      </p:sp>
    </p:spTree>
    <p:extLst>
      <p:ext uri="{BB962C8B-B14F-4D97-AF65-F5344CB8AC3E}">
        <p14:creationId xmlns:p14="http://schemas.microsoft.com/office/powerpoint/2010/main" val="1526239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418214"/>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230389"/>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4984952"/>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ext Placeholder 7">
            <a:extLst>
              <a:ext uri="{FF2B5EF4-FFF2-40B4-BE49-F238E27FC236}">
                <a16:creationId xmlns:a16="http://schemas.microsoft.com/office/drawing/2014/main" id="{6B2266E3-1B11-4682-9E45-68BE58C2C2BC}"/>
              </a:ext>
            </a:extLst>
          </p:cNvPr>
          <p:cNvSpPr>
            <a:spLocks noGrp="1"/>
          </p:cNvSpPr>
          <p:nvPr>
            <p:ph type="body" sz="quarter" idx="10" hasCustomPrompt="1"/>
          </p:nvPr>
        </p:nvSpPr>
        <p:spPr>
          <a:xfrm>
            <a:off x="2983331" y="6133381"/>
            <a:ext cx="8964791" cy="668554"/>
          </a:xfrm>
        </p:spPr>
        <p:txBody>
          <a:bodyPr>
            <a:normAutofit/>
          </a:bodyPr>
          <a:lstStyle>
            <a:lvl1pPr marL="182880" indent="-182880">
              <a:spcBef>
                <a:spcPts val="0"/>
              </a:spcBef>
              <a:buNone/>
              <a:defRPr sz="1100"/>
            </a:lvl1pPr>
          </a:lstStyle>
          <a:p>
            <a:pPr lvl="0"/>
            <a:r>
              <a:rPr lang="en-US" sz="1100" dirty="0"/>
              <a:t>Click to add reference</a:t>
            </a:r>
          </a:p>
        </p:txBody>
      </p:sp>
    </p:spTree>
    <p:extLst>
      <p:ext uri="{BB962C8B-B14F-4D97-AF65-F5344CB8AC3E}">
        <p14:creationId xmlns:p14="http://schemas.microsoft.com/office/powerpoint/2010/main" val="29265258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CDB0-EA06-4CB8-90B4-21C695B1FF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415724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C85DF3-9947-8E45-8003-0B153E73FB7D}" type="datetimeFigureOut">
              <a:rPr lang="en-US" smtClean="0"/>
              <a:t>7/20/2020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5BB09-A874-1542-82BA-C29D0CABA6E1}" type="slidenum">
              <a:rPr lang="en-US" smtClean="0"/>
              <a:t>‹#›</a:t>
            </a:fld>
            <a:endParaRPr lang="en-US"/>
          </a:p>
        </p:txBody>
      </p:sp>
    </p:spTree>
    <p:extLst>
      <p:ext uri="{BB962C8B-B14F-4D97-AF65-F5344CB8AC3E}">
        <p14:creationId xmlns:p14="http://schemas.microsoft.com/office/powerpoint/2010/main" val="416348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4925" y="1342498"/>
            <a:ext cx="11682153" cy="431015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E1F1DEA2-CB52-4F98-A470-85D899235FF7}"/>
              </a:ext>
            </a:extLst>
          </p:cNvPr>
          <p:cNvGrpSpPr/>
          <p:nvPr userDrawn="1"/>
        </p:nvGrpSpPr>
        <p:grpSpPr>
          <a:xfrm>
            <a:off x="0" y="6070861"/>
            <a:ext cx="12192000" cy="787139"/>
            <a:chOff x="0" y="6070861"/>
            <a:chExt cx="12192000" cy="787139"/>
          </a:xfrm>
        </p:grpSpPr>
        <p:sp>
          <p:nvSpPr>
            <p:cNvPr id="4" name="Rectangle 3">
              <a:extLst>
                <a:ext uri="{FF2B5EF4-FFF2-40B4-BE49-F238E27FC236}">
                  <a16:creationId xmlns:a16="http://schemas.microsoft.com/office/drawing/2014/main" id="{ACA28B4B-3EAA-4D42-A835-2BDC3B5F2E25}"/>
                </a:ext>
              </a:extLst>
            </p:cNvPr>
            <p:cNvSpPr/>
            <p:nvPr userDrawn="1"/>
          </p:nvSpPr>
          <p:spPr>
            <a:xfrm>
              <a:off x="0" y="6070861"/>
              <a:ext cx="12192000" cy="787139"/>
            </a:xfrm>
            <a:prstGeom prst="rect">
              <a:avLst/>
            </a:prstGeom>
            <a:gradFill rotWithShape="1">
              <a:gsLst>
                <a:gs pos="0">
                  <a:srgbClr val="70869D"/>
                </a:gs>
                <a:gs pos="34000">
                  <a:srgbClr val="4A66AC">
                    <a:lumMod val="45000"/>
                    <a:lumOff val="55000"/>
                  </a:srgbClr>
                </a:gs>
                <a:gs pos="56000">
                  <a:srgbClr val="4A66AC">
                    <a:lumMod val="45000"/>
                    <a:lumOff val="55000"/>
                  </a:srgbClr>
                </a:gs>
                <a:gs pos="91000">
                  <a:srgbClr val="70869D"/>
                </a:gs>
              </a:gsLst>
              <a:lin ang="5400000" scaled="1"/>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pic>
          <p:nvPicPr>
            <p:cNvPr id="5" name="Picture 4" descr="A picture containing food, drawing&#10;&#10;Description automatically generated">
              <a:extLst>
                <a:ext uri="{FF2B5EF4-FFF2-40B4-BE49-F238E27FC236}">
                  <a16:creationId xmlns:a16="http://schemas.microsoft.com/office/drawing/2014/main" id="{A1693B6A-7D03-4500-B5DF-186182C35D2E}"/>
                </a:ext>
              </a:extLst>
            </p:cNvPr>
            <p:cNvPicPr>
              <a:picLocks noChangeAspect="1"/>
            </p:cNvPicPr>
            <p:nvPr userDrawn="1"/>
          </p:nvPicPr>
          <p:blipFill>
            <a:blip r:embed="rId12"/>
            <a:stretch>
              <a:fillRect/>
            </a:stretch>
          </p:blipFill>
          <p:spPr>
            <a:xfrm>
              <a:off x="9847211" y="6216072"/>
              <a:ext cx="2089867" cy="486502"/>
            </a:xfrm>
            <a:prstGeom prst="rect">
              <a:avLst/>
            </a:prstGeom>
          </p:spPr>
        </p:pic>
      </p:grpSp>
    </p:spTree>
    <p:extLst>
      <p:ext uri="{BB962C8B-B14F-4D97-AF65-F5344CB8AC3E}">
        <p14:creationId xmlns:p14="http://schemas.microsoft.com/office/powerpoint/2010/main" val="305593691"/>
      </p:ext>
    </p:extLst>
  </p:cSld>
  <p:clrMap bg1="lt1" tx1="dk1" bg2="lt2" tx2="dk2" accent1="accent1" accent2="accent2" accent3="accent3" accent4="accent4" accent5="accent5" accent6="accent6" hlink="hlink" folHlink="folHlink"/>
  <p:sldLayoutIdLst>
    <p:sldLayoutId id="2147483654" r:id="rId1"/>
    <p:sldLayoutId id="2147483674" r:id="rId2"/>
    <p:sldLayoutId id="2147483682" r:id="rId3"/>
    <p:sldLayoutId id="2147483683" r:id="rId4"/>
    <p:sldLayoutId id="2147483655" r:id="rId5"/>
    <p:sldLayoutId id="2147483656" r:id="rId6"/>
    <p:sldLayoutId id="2147483657" r:id="rId7"/>
    <p:sldLayoutId id="2147483675" r:id="rId8"/>
    <p:sldLayoutId id="2147484814" r:id="rId9"/>
  </p:sldLayoutIdLst>
  <p:transition>
    <p:fade/>
  </p:transition>
  <p:txStyles>
    <p:titleStyle>
      <a:lvl1pPr algn="l" defTabSz="457200" rtl="0" eaLnBrk="1" latinLnBrk="0" hangingPunct="1">
        <a:lnSpc>
          <a:spcPct val="90000"/>
        </a:lnSpc>
        <a:spcBef>
          <a:spcPct val="0"/>
        </a:spcBef>
        <a:buNone/>
        <a:defRPr sz="3600" b="1" kern="1200">
          <a:solidFill>
            <a:schemeClr val="tx2">
              <a:lumMod val="75000"/>
            </a:schemeClr>
          </a:solidFill>
          <a:latin typeface="+mj-lt"/>
          <a:ea typeface="+mj-ea"/>
          <a:cs typeface="+mj-cs"/>
        </a:defRPr>
      </a:lvl1pPr>
    </p:titleStyle>
    <p:bodyStyle>
      <a:lvl1pPr marL="342900" indent="-342900" algn="l" defTabSz="457200" rtl="0" eaLnBrk="1" latinLnBrk="0" hangingPunct="1">
        <a:lnSpc>
          <a:spcPct val="90000"/>
        </a:lnSpc>
        <a:spcBef>
          <a:spcPts val="0"/>
        </a:spcBef>
        <a:buClr>
          <a:schemeClr val="tx2"/>
        </a:buClr>
        <a:buFont typeface="Arial"/>
        <a:buChar char="•"/>
        <a:defRPr sz="2800" kern="1200">
          <a:solidFill>
            <a:srgbClr val="333333"/>
          </a:solidFill>
          <a:latin typeface="+mn-lt"/>
          <a:ea typeface="+mn-ea"/>
          <a:cs typeface="+mn-cs"/>
        </a:defRPr>
      </a:lvl1pPr>
      <a:lvl2pPr marL="742950" indent="-285750" algn="l" defTabSz="457200" rtl="0" eaLnBrk="1" latinLnBrk="0" hangingPunct="1">
        <a:lnSpc>
          <a:spcPct val="90000"/>
        </a:lnSpc>
        <a:spcBef>
          <a:spcPts val="0"/>
        </a:spcBef>
        <a:buClr>
          <a:schemeClr val="tx2"/>
        </a:buClr>
        <a:buSzPct val="80000"/>
        <a:buFont typeface="Wingdings" panose="05000000000000000000" pitchFamily="2" charset="2"/>
        <a:buChar char="§"/>
        <a:defRPr sz="2400" kern="1200">
          <a:solidFill>
            <a:srgbClr val="333333"/>
          </a:solidFill>
          <a:latin typeface="+mn-lt"/>
          <a:ea typeface="+mn-ea"/>
          <a:cs typeface="+mn-cs"/>
        </a:defRPr>
      </a:lvl2pPr>
      <a:lvl3pPr marL="1143000" indent="-228600" algn="l" defTabSz="457200" rtl="0" eaLnBrk="1" latinLnBrk="0" hangingPunct="1">
        <a:lnSpc>
          <a:spcPct val="90000"/>
        </a:lnSpc>
        <a:spcBef>
          <a:spcPts val="0"/>
        </a:spcBef>
        <a:buClr>
          <a:schemeClr val="tx2"/>
        </a:buClr>
        <a:buFont typeface="Open Sans" panose="020B0606030504020204" pitchFamily="34" charset="0"/>
        <a:buChar char="»"/>
        <a:defRPr sz="2000" kern="1200">
          <a:solidFill>
            <a:srgbClr val="333333"/>
          </a:solidFill>
          <a:latin typeface="+mn-lt"/>
          <a:ea typeface="+mn-ea"/>
          <a:cs typeface="+mn-cs"/>
        </a:defRPr>
      </a:lvl3pPr>
      <a:lvl4pPr marL="1600200" indent="-228600" algn="l" defTabSz="457200" rtl="0" eaLnBrk="1" latinLnBrk="0" hangingPunct="1">
        <a:lnSpc>
          <a:spcPct val="90000"/>
        </a:lnSpc>
        <a:spcBef>
          <a:spcPts val="0"/>
        </a:spcBef>
        <a:buClr>
          <a:schemeClr val="tx2"/>
        </a:buClr>
        <a:buFont typeface="Arial" panose="020B0604020202020204" pitchFamily="34" charset="0"/>
        <a:buChar char="•"/>
        <a:defRPr sz="1800" kern="1200">
          <a:solidFill>
            <a:srgbClr val="333333"/>
          </a:solidFill>
          <a:latin typeface="+mn-lt"/>
          <a:ea typeface="+mn-ea"/>
          <a:cs typeface="+mn-cs"/>
        </a:defRPr>
      </a:lvl4pPr>
      <a:lvl5pPr marL="2057400" indent="-228600" algn="l" defTabSz="457200" rtl="0" eaLnBrk="1" latinLnBrk="0" hangingPunct="1">
        <a:lnSpc>
          <a:spcPct val="90000"/>
        </a:lnSpc>
        <a:spcBef>
          <a:spcPts val="0"/>
        </a:spcBef>
        <a:buClr>
          <a:schemeClr val="tx2"/>
        </a:buClr>
        <a:buFont typeface="Wingdings" panose="05000000000000000000" pitchFamily="2" charset="2"/>
        <a:buChar char="§"/>
        <a:defRPr sz="1800" kern="120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pPr lvl="0"/>
            <a:r>
              <a:rPr lang="en-US" dirty="0"/>
              <a:t>Click to edit Master title style</a:t>
            </a:r>
          </a:p>
        </p:txBody>
      </p:sp>
      <p:grpSp>
        <p:nvGrpSpPr>
          <p:cNvPr id="8" name="Group 7">
            <a:extLst>
              <a:ext uri="{FF2B5EF4-FFF2-40B4-BE49-F238E27FC236}">
                <a16:creationId xmlns:a16="http://schemas.microsoft.com/office/drawing/2014/main" id="{F2671F6E-FFE3-4464-B05C-272BC5737364}"/>
              </a:ext>
            </a:extLst>
          </p:cNvPr>
          <p:cNvGrpSpPr/>
          <p:nvPr userDrawn="1"/>
        </p:nvGrpSpPr>
        <p:grpSpPr>
          <a:xfrm>
            <a:off x="0" y="6070861"/>
            <a:ext cx="12192000" cy="787139"/>
            <a:chOff x="0" y="6070861"/>
            <a:chExt cx="12192000" cy="787139"/>
          </a:xfrm>
        </p:grpSpPr>
        <p:sp>
          <p:nvSpPr>
            <p:cNvPr id="4" name="Rectangle 3">
              <a:extLst>
                <a:ext uri="{FF2B5EF4-FFF2-40B4-BE49-F238E27FC236}">
                  <a16:creationId xmlns:a16="http://schemas.microsoft.com/office/drawing/2014/main" id="{A0969FDD-B493-4B4C-928E-799AC2F90741}"/>
                </a:ext>
              </a:extLst>
            </p:cNvPr>
            <p:cNvSpPr/>
            <p:nvPr userDrawn="1"/>
          </p:nvSpPr>
          <p:spPr>
            <a:xfrm>
              <a:off x="0" y="6070861"/>
              <a:ext cx="12192000" cy="787139"/>
            </a:xfrm>
            <a:prstGeom prst="rect">
              <a:avLst/>
            </a:prstGeom>
            <a:gradFill>
              <a:gsLst>
                <a:gs pos="0">
                  <a:srgbClr val="70869D"/>
                </a:gs>
                <a:gs pos="34000">
                  <a:schemeClr val="accent1">
                    <a:lumMod val="45000"/>
                    <a:lumOff val="55000"/>
                  </a:schemeClr>
                </a:gs>
                <a:gs pos="56000">
                  <a:schemeClr val="accent1">
                    <a:lumMod val="45000"/>
                    <a:lumOff val="55000"/>
                  </a:schemeClr>
                </a:gs>
                <a:gs pos="91000">
                  <a:srgbClr val="70869D"/>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picture containing food, drawing&#10;&#10;Description automatically generated">
              <a:extLst>
                <a:ext uri="{FF2B5EF4-FFF2-40B4-BE49-F238E27FC236}">
                  <a16:creationId xmlns:a16="http://schemas.microsoft.com/office/drawing/2014/main" id="{F9A6AFA0-8773-43CD-B445-3A7C79837AEE}"/>
                </a:ext>
              </a:extLst>
            </p:cNvPr>
            <p:cNvPicPr>
              <a:picLocks noChangeAspect="1"/>
            </p:cNvPicPr>
            <p:nvPr userDrawn="1"/>
          </p:nvPicPr>
          <p:blipFill>
            <a:blip r:embed="rId6"/>
            <a:stretch>
              <a:fillRect/>
            </a:stretch>
          </p:blipFill>
          <p:spPr>
            <a:xfrm>
              <a:off x="9847211" y="6216072"/>
              <a:ext cx="2089867" cy="486502"/>
            </a:xfrm>
            <a:prstGeom prst="rect">
              <a:avLst/>
            </a:prstGeom>
          </p:spPr>
        </p:pic>
      </p:grpSp>
    </p:spTree>
    <p:extLst>
      <p:ext uri="{BB962C8B-B14F-4D97-AF65-F5344CB8AC3E}">
        <p14:creationId xmlns:p14="http://schemas.microsoft.com/office/powerpoint/2010/main" val="3176280756"/>
      </p:ext>
    </p:extLst>
  </p:cSld>
  <p:clrMap bg1="lt1" tx1="dk1" bg2="lt2" tx2="dk2" accent1="accent1" accent2="accent2" accent3="accent3" accent4="accent4" accent5="accent5" accent6="accent6" hlink="hlink" folHlink="folHlink"/>
  <p:sldLayoutIdLst>
    <p:sldLayoutId id="2147483685" r:id="rId1"/>
    <p:sldLayoutId id="2147483684" r:id="rId2"/>
    <p:sldLayoutId id="2147484815" r:id="rId3"/>
  </p:sldLayoutIdLst>
  <p:transition>
    <p:fade/>
  </p:transition>
  <p:txStyles>
    <p:titleStyle>
      <a:lvl1pPr algn="l" defTabSz="457200" rtl="0" eaLnBrk="1" latinLnBrk="0" hangingPunct="1">
        <a:lnSpc>
          <a:spcPct val="90000"/>
        </a:lnSpc>
        <a:spcBef>
          <a:spcPct val="0"/>
        </a:spcBef>
        <a:buNone/>
        <a:defRPr lang="en-US" sz="3600" b="1" kern="1200" dirty="0">
          <a:solidFill>
            <a:schemeClr val="tx2">
              <a:lumMod val="75000"/>
            </a:schemeClr>
          </a:solidFill>
          <a:latin typeface="+mj-lt"/>
          <a:ea typeface="+mj-ea"/>
          <a:cs typeface="+mj-cs"/>
        </a:defRPr>
      </a:lvl1pPr>
    </p:titleStyle>
    <p:bodyStyle>
      <a:lvl1pPr marL="342900" indent="-342900" algn="l" defTabSz="457200" rtl="0" eaLnBrk="1" latinLnBrk="0" hangingPunct="1">
        <a:lnSpc>
          <a:spcPct val="90000"/>
        </a:lnSpc>
        <a:spcBef>
          <a:spcPts val="0"/>
        </a:spcBef>
        <a:buClrTx/>
        <a:buFont typeface="Arial"/>
        <a:buChar char="•"/>
        <a:defRPr lang="en-US" sz="2800" kern="1200" dirty="0">
          <a:solidFill>
            <a:srgbClr val="333333"/>
          </a:solidFill>
          <a:latin typeface="+mn-lt"/>
          <a:ea typeface="+mn-ea"/>
          <a:cs typeface="+mn-cs"/>
        </a:defRPr>
      </a:lvl1pPr>
      <a:lvl2pPr marL="742950" indent="-285750" algn="l" defTabSz="457200" rtl="0" eaLnBrk="1" latinLnBrk="0" hangingPunct="1">
        <a:lnSpc>
          <a:spcPct val="90000"/>
        </a:lnSpc>
        <a:spcBef>
          <a:spcPts val="0"/>
        </a:spcBef>
        <a:buClrTx/>
        <a:buFont typeface="Arial" panose="020B0604020202020204" pitchFamily="34" charset="0"/>
        <a:buChar char="•"/>
        <a:defRPr lang="en-US" sz="2400" kern="1200" dirty="0">
          <a:solidFill>
            <a:srgbClr val="333333"/>
          </a:solidFill>
          <a:latin typeface="+mn-lt"/>
          <a:ea typeface="+mn-ea"/>
          <a:cs typeface="+mn-cs"/>
        </a:defRPr>
      </a:lvl2pPr>
      <a:lvl3pPr marL="1143000" indent="-228600" algn="l" defTabSz="457200" rtl="0" eaLnBrk="1" latinLnBrk="0" hangingPunct="1">
        <a:lnSpc>
          <a:spcPct val="90000"/>
        </a:lnSpc>
        <a:spcBef>
          <a:spcPts val="0"/>
        </a:spcBef>
        <a:buClrTx/>
        <a:buFont typeface="Wingdings" panose="05000000000000000000" pitchFamily="2" charset="2"/>
        <a:buChar char="§"/>
        <a:defRPr lang="en-US" sz="2000" kern="1200" dirty="0">
          <a:solidFill>
            <a:srgbClr val="333333"/>
          </a:solidFill>
          <a:latin typeface="+mn-lt"/>
          <a:ea typeface="+mn-ea"/>
          <a:cs typeface="+mn-cs"/>
        </a:defRPr>
      </a:lvl3pPr>
      <a:lvl4pPr marL="1600200" indent="-228600" algn="l" defTabSz="457200" rtl="0" eaLnBrk="1" latinLnBrk="0" hangingPunct="1">
        <a:lnSpc>
          <a:spcPct val="90000"/>
        </a:lnSpc>
        <a:spcBef>
          <a:spcPts val="0"/>
        </a:spcBef>
        <a:buClrTx/>
        <a:buFont typeface="Arial" panose="020B0604020202020204" pitchFamily="34" charset="0"/>
        <a:buChar char="»"/>
        <a:defRPr lang="en-US" sz="1800" kern="1200" dirty="0">
          <a:solidFill>
            <a:srgbClr val="333333"/>
          </a:solidFill>
          <a:latin typeface="+mn-lt"/>
          <a:ea typeface="+mn-ea"/>
          <a:cs typeface="+mn-cs"/>
        </a:defRPr>
      </a:lvl4pPr>
      <a:lvl5pPr marL="2057400" indent="-228600" algn="l" defTabSz="457200" rtl="0" eaLnBrk="1" latinLnBrk="0" hangingPunct="1">
        <a:lnSpc>
          <a:spcPct val="90000"/>
        </a:lnSpc>
        <a:spcBef>
          <a:spcPts val="0"/>
        </a:spcBef>
        <a:buClrTx/>
        <a:buFont typeface="Wingdings" panose="05000000000000000000" pitchFamily="2" charset="2"/>
        <a:buChar char="§"/>
        <a:defRPr lang="en-US" sz="1800" kern="1200" dirty="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925" y="174882"/>
            <a:ext cx="11682153"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254925" y="1342498"/>
            <a:ext cx="11682153" cy="431015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26E0918-3019-485E-B26B-A27DCAE13EC1}"/>
              </a:ext>
            </a:extLst>
          </p:cNvPr>
          <p:cNvGrpSpPr/>
          <p:nvPr userDrawn="1"/>
        </p:nvGrpSpPr>
        <p:grpSpPr>
          <a:xfrm>
            <a:off x="0" y="6070861"/>
            <a:ext cx="12192000" cy="787139"/>
            <a:chOff x="0" y="6070861"/>
            <a:chExt cx="12192000" cy="787139"/>
          </a:xfrm>
        </p:grpSpPr>
        <p:sp>
          <p:nvSpPr>
            <p:cNvPr id="6" name="Rectangle 5">
              <a:extLst>
                <a:ext uri="{FF2B5EF4-FFF2-40B4-BE49-F238E27FC236}">
                  <a16:creationId xmlns:a16="http://schemas.microsoft.com/office/drawing/2014/main" id="{AA2A569F-FB33-4939-88CF-AD9659D88DD2}"/>
                </a:ext>
              </a:extLst>
            </p:cNvPr>
            <p:cNvSpPr/>
            <p:nvPr userDrawn="1"/>
          </p:nvSpPr>
          <p:spPr>
            <a:xfrm>
              <a:off x="0" y="6070861"/>
              <a:ext cx="12192000" cy="787139"/>
            </a:xfrm>
            <a:prstGeom prst="rect">
              <a:avLst/>
            </a:prstGeom>
            <a:gradFill rotWithShape="1">
              <a:gsLst>
                <a:gs pos="0">
                  <a:srgbClr val="70869D"/>
                </a:gs>
                <a:gs pos="34000">
                  <a:srgbClr val="4A66AC">
                    <a:lumMod val="45000"/>
                    <a:lumOff val="55000"/>
                  </a:srgbClr>
                </a:gs>
                <a:gs pos="56000">
                  <a:srgbClr val="4A66AC">
                    <a:lumMod val="45000"/>
                    <a:lumOff val="55000"/>
                  </a:srgbClr>
                </a:gs>
                <a:gs pos="91000">
                  <a:srgbClr val="70869D"/>
                </a:gs>
              </a:gsLst>
              <a:lin ang="5400000" scaled="1"/>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Open Sans"/>
                <a:ea typeface="+mn-ea"/>
                <a:cs typeface="+mn-cs"/>
              </a:endParaRPr>
            </a:p>
          </p:txBody>
        </p:sp>
        <p:pic>
          <p:nvPicPr>
            <p:cNvPr id="7" name="Picture 6" descr="A picture containing food, drawing&#10;&#10;Description automatically generated">
              <a:extLst>
                <a:ext uri="{FF2B5EF4-FFF2-40B4-BE49-F238E27FC236}">
                  <a16:creationId xmlns:a16="http://schemas.microsoft.com/office/drawing/2014/main" id="{4E1E4C36-57B1-432E-B292-2F6855CC3B1B}"/>
                </a:ext>
              </a:extLst>
            </p:cNvPr>
            <p:cNvPicPr>
              <a:picLocks noChangeAspect="1"/>
            </p:cNvPicPr>
            <p:nvPr userDrawn="1"/>
          </p:nvPicPr>
          <p:blipFill>
            <a:blip r:embed="rId4"/>
            <a:stretch>
              <a:fillRect/>
            </a:stretch>
          </p:blipFill>
          <p:spPr>
            <a:xfrm>
              <a:off x="9847211" y="6216072"/>
              <a:ext cx="2089867" cy="486502"/>
            </a:xfrm>
            <a:prstGeom prst="rect">
              <a:avLst/>
            </a:prstGeom>
          </p:spPr>
        </p:pic>
      </p:grpSp>
    </p:spTree>
    <p:extLst>
      <p:ext uri="{BB962C8B-B14F-4D97-AF65-F5344CB8AC3E}">
        <p14:creationId xmlns:p14="http://schemas.microsoft.com/office/powerpoint/2010/main" val="3176280756"/>
      </p:ext>
    </p:extLst>
  </p:cSld>
  <p:clrMap bg1="lt1" tx1="dk1" bg2="lt2" tx2="dk2" accent1="accent1" accent2="accent2" accent3="accent3" accent4="accent4" accent5="accent5" accent6="accent6" hlink="hlink" folHlink="folHlink"/>
  <p:sldLayoutIdLst>
    <p:sldLayoutId id="2147483690" r:id="rId1"/>
  </p:sldLayoutIdLst>
  <p:transition>
    <p:fade/>
  </p:transition>
  <p:txStyles>
    <p:titleStyle>
      <a:lvl1pPr algn="l" defTabSz="457200" rtl="0" eaLnBrk="1" latinLnBrk="0" hangingPunct="1">
        <a:lnSpc>
          <a:spcPct val="90000"/>
        </a:lnSpc>
        <a:spcBef>
          <a:spcPct val="0"/>
        </a:spcBef>
        <a:buNone/>
        <a:defRPr lang="en-US" sz="3600" b="1" kern="1200" dirty="0">
          <a:solidFill>
            <a:schemeClr val="tx2">
              <a:lumMod val="75000"/>
            </a:schemeClr>
          </a:solidFill>
          <a:latin typeface="+mj-lt"/>
          <a:ea typeface="+mj-ea"/>
          <a:cs typeface="+mj-cs"/>
        </a:defRPr>
      </a:lvl1pPr>
    </p:titleStyle>
    <p:bodyStyle>
      <a:lvl1pPr marL="342900" indent="-342900" algn="l" defTabSz="457200" rtl="0" eaLnBrk="1" latinLnBrk="0" hangingPunct="1">
        <a:lnSpc>
          <a:spcPct val="90000"/>
        </a:lnSpc>
        <a:spcBef>
          <a:spcPts val="0"/>
        </a:spcBef>
        <a:buClrTx/>
        <a:buFont typeface="Arial"/>
        <a:buChar char="•"/>
        <a:defRPr sz="2800" kern="1200">
          <a:solidFill>
            <a:srgbClr val="333333"/>
          </a:solidFill>
          <a:latin typeface="+mn-lt"/>
          <a:ea typeface="+mn-ea"/>
          <a:cs typeface="+mn-cs"/>
        </a:defRPr>
      </a:lvl1pPr>
      <a:lvl2pPr marL="742950" indent="-285750" algn="l" defTabSz="457200" rtl="0" eaLnBrk="1" latinLnBrk="0" hangingPunct="1">
        <a:lnSpc>
          <a:spcPct val="90000"/>
        </a:lnSpc>
        <a:spcBef>
          <a:spcPts val="0"/>
        </a:spcBef>
        <a:buClrTx/>
        <a:buFont typeface="Arial" panose="020B0604020202020204" pitchFamily="34" charset="0"/>
        <a:buChar char="•"/>
        <a:defRPr sz="2400" kern="1200">
          <a:solidFill>
            <a:srgbClr val="333333"/>
          </a:solidFill>
          <a:latin typeface="+mn-lt"/>
          <a:ea typeface="+mn-ea"/>
          <a:cs typeface="+mn-cs"/>
        </a:defRPr>
      </a:lvl2pPr>
      <a:lvl3pPr marL="1143000" indent="-228600" algn="l" defTabSz="457200" rtl="0" eaLnBrk="1" latinLnBrk="0" hangingPunct="1">
        <a:lnSpc>
          <a:spcPct val="90000"/>
        </a:lnSpc>
        <a:spcBef>
          <a:spcPts val="0"/>
        </a:spcBef>
        <a:buClrTx/>
        <a:buFont typeface="Wingdings" panose="05000000000000000000" pitchFamily="2" charset="2"/>
        <a:buChar char="§"/>
        <a:defRPr sz="2000" kern="1200">
          <a:solidFill>
            <a:srgbClr val="333333"/>
          </a:solidFill>
          <a:latin typeface="+mn-lt"/>
          <a:ea typeface="+mn-ea"/>
          <a:cs typeface="+mn-cs"/>
        </a:defRPr>
      </a:lvl3pPr>
      <a:lvl4pPr marL="1600200" indent="-228600" algn="l" defTabSz="457200" rtl="0" eaLnBrk="1" latinLnBrk="0" hangingPunct="1">
        <a:lnSpc>
          <a:spcPct val="90000"/>
        </a:lnSpc>
        <a:spcBef>
          <a:spcPts val="0"/>
        </a:spcBef>
        <a:buClrTx/>
        <a:buFont typeface="Arial" panose="020B0604020202020204" pitchFamily="34" charset="0"/>
        <a:buChar char="»"/>
        <a:defRPr sz="1800" kern="1200">
          <a:solidFill>
            <a:srgbClr val="333333"/>
          </a:solidFill>
          <a:latin typeface="+mn-lt"/>
          <a:ea typeface="+mn-ea"/>
          <a:cs typeface="+mn-cs"/>
        </a:defRPr>
      </a:lvl4pPr>
      <a:lvl5pPr marL="2057400" indent="-228600" algn="l" defTabSz="457200" rtl="0" eaLnBrk="1" latinLnBrk="0" hangingPunct="1">
        <a:lnSpc>
          <a:spcPct val="90000"/>
        </a:lnSpc>
        <a:spcBef>
          <a:spcPts val="0"/>
        </a:spcBef>
        <a:buClrTx/>
        <a:buFont typeface="Wingdings" panose="05000000000000000000" pitchFamily="2" charset="2"/>
        <a:buChar char="§"/>
        <a:defRPr sz="1800" kern="1200">
          <a:solidFill>
            <a:srgbClr val="33333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www.janssenlabels.com/package-insert/product-monograph/prescribing-information/DARZALEX-pi.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products.sanofi.us/Sarclisa/sarclisa.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A3D8"/>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637A1DAA-FF99-514D-8F74-7BB70CE2A074}"/>
              </a:ext>
            </a:extLst>
          </p:cNvPr>
          <p:cNvPicPr>
            <a:picLocks noChangeAspect="1"/>
          </p:cNvPicPr>
          <p:nvPr/>
        </p:nvPicPr>
        <p:blipFill>
          <a:blip r:embed="rId2"/>
          <a:stretch>
            <a:fillRect/>
          </a:stretch>
        </p:blipFill>
        <p:spPr>
          <a:xfrm>
            <a:off x="0" y="0"/>
            <a:ext cx="12192000" cy="6858000"/>
          </a:xfrm>
          <a:prstGeom prst="rect">
            <a:avLst/>
          </a:prstGeom>
          <a:solidFill>
            <a:srgbClr val="C8C5E5"/>
          </a:solidFill>
        </p:spPr>
      </p:pic>
    </p:spTree>
    <p:extLst>
      <p:ext uri="{BB962C8B-B14F-4D97-AF65-F5344CB8AC3E}">
        <p14:creationId xmlns:p14="http://schemas.microsoft.com/office/powerpoint/2010/main" val="397037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Relapsed/Refractory MM</a:t>
            </a:r>
          </a:p>
          <a:p>
            <a:r>
              <a:rPr lang="en-US" sz="3500" i="1" dirty="0"/>
              <a:t>Current Treatment Options</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Mateos MV. </a:t>
            </a:r>
            <a:r>
              <a:rPr lang="da-DK" sz="1200" i="1" dirty="0">
                <a:solidFill>
                  <a:prstClr val="black"/>
                </a:solidFill>
              </a:rPr>
              <a:t>Hemasphere</a:t>
            </a:r>
            <a:r>
              <a:rPr lang="da-DK" sz="1200" dirty="0">
                <a:solidFill>
                  <a:prstClr val="black"/>
                </a:solidFill>
              </a:rPr>
              <a:t>. 2018;3:e163.</a:t>
            </a:r>
          </a:p>
        </p:txBody>
      </p:sp>
      <p:grpSp>
        <p:nvGrpSpPr>
          <p:cNvPr id="23" name="Group 22">
            <a:extLst>
              <a:ext uri="{FF2B5EF4-FFF2-40B4-BE49-F238E27FC236}">
                <a16:creationId xmlns:a16="http://schemas.microsoft.com/office/drawing/2014/main" id="{5733B418-5D2B-4E82-B9B1-FC79310CBE82}"/>
              </a:ext>
            </a:extLst>
          </p:cNvPr>
          <p:cNvGrpSpPr/>
          <p:nvPr/>
        </p:nvGrpSpPr>
        <p:grpSpPr>
          <a:xfrm>
            <a:off x="395341" y="1166669"/>
            <a:ext cx="10933195" cy="4736785"/>
            <a:chOff x="395341" y="1166669"/>
            <a:chExt cx="10933195" cy="4736785"/>
          </a:xfrm>
        </p:grpSpPr>
        <p:cxnSp>
          <p:nvCxnSpPr>
            <p:cNvPr id="22" name="Straight Connector 21">
              <a:extLst>
                <a:ext uri="{FF2B5EF4-FFF2-40B4-BE49-F238E27FC236}">
                  <a16:creationId xmlns:a16="http://schemas.microsoft.com/office/drawing/2014/main" id="{882A8A70-7C43-4AA3-8981-9FBD93A81910}"/>
                </a:ext>
              </a:extLst>
            </p:cNvPr>
            <p:cNvCxnSpPr>
              <a:cxnSpLocks/>
              <a:stCxn id="10" idx="2"/>
              <a:endCxn id="16" idx="0"/>
            </p:cNvCxnSpPr>
            <p:nvPr/>
          </p:nvCxnSpPr>
          <p:spPr>
            <a:xfrm>
              <a:off x="10122954" y="3132311"/>
              <a:ext cx="4460" cy="327245"/>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D1D1BEB4-0A41-4685-9A6A-2D15BAFA9881}"/>
                </a:ext>
              </a:extLst>
            </p:cNvPr>
            <p:cNvCxnSpPr>
              <a:cxnSpLocks/>
              <a:stCxn id="7" idx="2"/>
              <a:endCxn id="14" idx="0"/>
            </p:cNvCxnSpPr>
            <p:nvPr/>
          </p:nvCxnSpPr>
          <p:spPr>
            <a:xfrm>
              <a:off x="6130960" y="2441643"/>
              <a:ext cx="13169" cy="1017913"/>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F8B50A4F-14A7-4680-ABE0-C83EEDA47F3A}"/>
                </a:ext>
              </a:extLst>
            </p:cNvPr>
            <p:cNvCxnSpPr>
              <a:cxnSpLocks/>
              <a:stCxn id="2" idx="2"/>
              <a:endCxn id="13" idx="0"/>
            </p:cNvCxnSpPr>
            <p:nvPr/>
          </p:nvCxnSpPr>
          <p:spPr>
            <a:xfrm>
              <a:off x="3390721" y="2441643"/>
              <a:ext cx="263" cy="1017914"/>
            </a:xfrm>
            <a:prstGeom prst="line">
              <a:avLst/>
            </a:prstGeom>
            <a:ln w="28575"/>
          </p:spPr>
          <p:style>
            <a:lnRef idx="1">
              <a:schemeClr val="dk1"/>
            </a:lnRef>
            <a:fillRef idx="0">
              <a:schemeClr val="dk1"/>
            </a:fillRef>
            <a:effectRef idx="0">
              <a:schemeClr val="dk1"/>
            </a:effectRef>
            <a:fontRef idx="minor">
              <a:schemeClr val="tx1"/>
            </a:fontRef>
          </p:style>
        </p:cxnSp>
        <p:sp>
          <p:nvSpPr>
            <p:cNvPr id="2" name="Rectangle: Rounded Corners 1">
              <a:extLst>
                <a:ext uri="{FF2B5EF4-FFF2-40B4-BE49-F238E27FC236}">
                  <a16:creationId xmlns:a16="http://schemas.microsoft.com/office/drawing/2014/main" id="{CDEA2636-FA96-485C-B15E-61A4DB0D3D2F}"/>
                </a:ext>
              </a:extLst>
            </p:cNvPr>
            <p:cNvSpPr/>
            <p:nvPr/>
          </p:nvSpPr>
          <p:spPr>
            <a:xfrm>
              <a:off x="2458839" y="1166669"/>
              <a:ext cx="1863764" cy="1274974"/>
            </a:xfrm>
            <a:prstGeom prst="roundRect">
              <a:avLst>
                <a:gd name="adj" fmla="val 9690"/>
              </a:avLst>
            </a:prstGeom>
            <a:solidFill>
              <a:srgbClr val="F7DC9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DaraRd</a:t>
              </a:r>
            </a:p>
            <a:p>
              <a:pPr algn="ctr"/>
              <a:r>
                <a:rPr lang="en-US" sz="1600" dirty="0">
                  <a:solidFill>
                    <a:schemeClr val="tx1"/>
                  </a:solidFill>
                </a:rPr>
                <a:t>EloRd</a:t>
              </a:r>
            </a:p>
            <a:p>
              <a:pPr algn="ctr"/>
              <a:r>
                <a:rPr lang="en-US" sz="1600" dirty="0">
                  <a:solidFill>
                    <a:schemeClr val="tx1"/>
                  </a:solidFill>
                </a:rPr>
                <a:t>KRd</a:t>
              </a:r>
            </a:p>
            <a:p>
              <a:pPr algn="ctr"/>
              <a:r>
                <a:rPr lang="en-US" sz="1600" dirty="0">
                  <a:solidFill>
                    <a:schemeClr val="tx1"/>
                  </a:solidFill>
                </a:rPr>
                <a:t>IRd</a:t>
              </a:r>
            </a:p>
          </p:txBody>
        </p:sp>
        <p:sp>
          <p:nvSpPr>
            <p:cNvPr id="7" name="Rectangle: Rounded Corners 6">
              <a:extLst>
                <a:ext uri="{FF2B5EF4-FFF2-40B4-BE49-F238E27FC236}">
                  <a16:creationId xmlns:a16="http://schemas.microsoft.com/office/drawing/2014/main" id="{24C5D142-18EB-4497-B9EC-027F5DB16C58}"/>
                </a:ext>
              </a:extLst>
            </p:cNvPr>
            <p:cNvSpPr/>
            <p:nvPr/>
          </p:nvSpPr>
          <p:spPr>
            <a:xfrm>
              <a:off x="5221274" y="1166669"/>
              <a:ext cx="1819371" cy="1274974"/>
            </a:xfrm>
            <a:prstGeom prst="roundRect">
              <a:avLst>
                <a:gd name="adj" fmla="val 9690"/>
              </a:avLst>
            </a:prstGeom>
            <a:solidFill>
              <a:srgbClr val="F7DC9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DaraVd</a:t>
              </a:r>
            </a:p>
            <a:p>
              <a:pPr algn="ctr"/>
              <a:r>
                <a:rPr lang="en-US" sz="1600" dirty="0">
                  <a:solidFill>
                    <a:schemeClr val="tx1"/>
                  </a:solidFill>
                </a:rPr>
                <a:t>PanoVD</a:t>
              </a:r>
            </a:p>
            <a:p>
              <a:pPr algn="ctr"/>
              <a:r>
                <a:rPr lang="en-US" sz="1600" dirty="0">
                  <a:solidFill>
                    <a:schemeClr val="tx1"/>
                  </a:solidFill>
                </a:rPr>
                <a:t>EloVD</a:t>
              </a:r>
            </a:p>
            <a:p>
              <a:pPr algn="ctr"/>
              <a:r>
                <a:rPr lang="en-US" sz="1600" dirty="0">
                  <a:solidFill>
                    <a:schemeClr val="tx1"/>
                  </a:solidFill>
                </a:rPr>
                <a:t>VCD</a:t>
              </a:r>
            </a:p>
            <a:p>
              <a:pPr algn="ctr"/>
              <a:r>
                <a:rPr lang="en-US" sz="1600" dirty="0">
                  <a:solidFill>
                    <a:schemeClr val="tx1"/>
                  </a:solidFill>
                </a:rPr>
                <a:t>Vd</a:t>
              </a:r>
            </a:p>
          </p:txBody>
        </p:sp>
        <p:sp>
          <p:nvSpPr>
            <p:cNvPr id="9" name="Rectangle: Rounded Corners 8">
              <a:extLst>
                <a:ext uri="{FF2B5EF4-FFF2-40B4-BE49-F238E27FC236}">
                  <a16:creationId xmlns:a16="http://schemas.microsoft.com/office/drawing/2014/main" id="{787C9600-D2EE-4323-9CBC-313501F72020}"/>
                </a:ext>
              </a:extLst>
            </p:cNvPr>
            <p:cNvSpPr/>
            <p:nvPr/>
          </p:nvSpPr>
          <p:spPr>
            <a:xfrm>
              <a:off x="7448293" y="1166669"/>
              <a:ext cx="1357327" cy="366417"/>
            </a:xfrm>
            <a:prstGeom prst="roundRect">
              <a:avLst>
                <a:gd name="adj" fmla="val 9690"/>
              </a:avLst>
            </a:prstGeom>
            <a:solidFill>
              <a:srgbClr val="F7DC9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IMiD-based</a:t>
              </a:r>
            </a:p>
          </p:txBody>
        </p:sp>
        <p:sp>
          <p:nvSpPr>
            <p:cNvPr id="10" name="Rectangle: Rounded Corners 9">
              <a:extLst>
                <a:ext uri="{FF2B5EF4-FFF2-40B4-BE49-F238E27FC236}">
                  <a16:creationId xmlns:a16="http://schemas.microsoft.com/office/drawing/2014/main" id="{88A4CFE8-5DCA-4CD1-B297-38899E366C6A}"/>
                </a:ext>
              </a:extLst>
            </p:cNvPr>
            <p:cNvSpPr/>
            <p:nvPr/>
          </p:nvSpPr>
          <p:spPr>
            <a:xfrm>
              <a:off x="9213268" y="1166669"/>
              <a:ext cx="1819371" cy="1965642"/>
            </a:xfrm>
            <a:prstGeom prst="roundRect">
              <a:avLst>
                <a:gd name="adj" fmla="val 9690"/>
              </a:avLst>
            </a:prstGeom>
            <a:solidFill>
              <a:srgbClr val="F7DC95"/>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DaraVd</a:t>
              </a:r>
            </a:p>
            <a:p>
              <a:pPr algn="ctr"/>
              <a:r>
                <a:rPr lang="en-US" sz="1600" dirty="0">
                  <a:solidFill>
                    <a:schemeClr val="tx1"/>
                  </a:solidFill>
                </a:rPr>
                <a:t>Kd</a:t>
              </a:r>
            </a:p>
            <a:p>
              <a:pPr algn="ctr"/>
              <a:r>
                <a:rPr lang="en-US" sz="1600" dirty="0">
                  <a:solidFill>
                    <a:schemeClr val="tx1"/>
                  </a:solidFill>
                </a:rPr>
                <a:t>PanoVd</a:t>
              </a:r>
            </a:p>
            <a:p>
              <a:pPr algn="ctr"/>
              <a:r>
                <a:rPr lang="en-US" sz="1600" dirty="0">
                  <a:solidFill>
                    <a:schemeClr val="tx1"/>
                  </a:solidFill>
                </a:rPr>
                <a:t>EloVD</a:t>
              </a:r>
            </a:p>
            <a:p>
              <a:pPr algn="ctr"/>
              <a:r>
                <a:rPr lang="en-US" sz="1600" dirty="0">
                  <a:solidFill>
                    <a:schemeClr val="tx1"/>
                  </a:solidFill>
                </a:rPr>
                <a:t>VCD</a:t>
              </a:r>
            </a:p>
            <a:p>
              <a:pPr algn="ctr"/>
              <a:r>
                <a:rPr lang="en-US" sz="1600" dirty="0">
                  <a:solidFill>
                    <a:schemeClr val="tx1"/>
                  </a:solidFill>
                </a:rPr>
                <a:t>VMP</a:t>
              </a:r>
            </a:p>
            <a:p>
              <a:pPr algn="ctr"/>
              <a:r>
                <a:rPr lang="en-US" sz="1600" dirty="0">
                  <a:solidFill>
                    <a:schemeClr val="tx1"/>
                  </a:solidFill>
                </a:rPr>
                <a:t>VTD</a:t>
              </a:r>
            </a:p>
            <a:p>
              <a:pPr algn="ctr"/>
              <a:r>
                <a:rPr lang="en-US" sz="1600" dirty="0">
                  <a:solidFill>
                    <a:schemeClr val="tx1"/>
                  </a:solidFill>
                </a:rPr>
                <a:t>Vd</a:t>
              </a:r>
            </a:p>
          </p:txBody>
        </p:sp>
        <p:sp>
          <p:nvSpPr>
            <p:cNvPr id="4" name="TextBox 3">
              <a:extLst>
                <a:ext uri="{FF2B5EF4-FFF2-40B4-BE49-F238E27FC236}">
                  <a16:creationId xmlns:a16="http://schemas.microsoft.com/office/drawing/2014/main" id="{96DACF20-4AC1-4EED-A672-290004EA69CA}"/>
                </a:ext>
              </a:extLst>
            </p:cNvPr>
            <p:cNvSpPr txBox="1"/>
            <p:nvPr/>
          </p:nvSpPr>
          <p:spPr>
            <a:xfrm>
              <a:off x="395341" y="1760057"/>
              <a:ext cx="1375510" cy="369332"/>
            </a:xfrm>
            <a:prstGeom prst="rect">
              <a:avLst/>
            </a:prstGeom>
            <a:noFill/>
            <a:ln>
              <a:noFill/>
            </a:ln>
          </p:spPr>
          <p:txBody>
            <a:bodyPr wrap="square" rtlCol="0">
              <a:spAutoFit/>
            </a:bodyPr>
            <a:lstStyle/>
            <a:p>
              <a:r>
                <a:rPr lang="en-US" dirty="0"/>
                <a:t>1</a:t>
              </a:r>
              <a:r>
                <a:rPr lang="en-US" baseline="30000" dirty="0"/>
                <a:t>st</a:t>
              </a:r>
              <a:r>
                <a:rPr lang="en-US" dirty="0"/>
                <a:t> relapse</a:t>
              </a:r>
            </a:p>
          </p:txBody>
        </p:sp>
        <p:sp>
          <p:nvSpPr>
            <p:cNvPr id="11" name="TextBox 10">
              <a:extLst>
                <a:ext uri="{FF2B5EF4-FFF2-40B4-BE49-F238E27FC236}">
                  <a16:creationId xmlns:a16="http://schemas.microsoft.com/office/drawing/2014/main" id="{FCB5DC54-0EEC-46DA-AC01-CC66DF97A250}"/>
                </a:ext>
              </a:extLst>
            </p:cNvPr>
            <p:cNvSpPr txBox="1"/>
            <p:nvPr/>
          </p:nvSpPr>
          <p:spPr>
            <a:xfrm>
              <a:off x="395341" y="4583699"/>
              <a:ext cx="1375510" cy="369332"/>
            </a:xfrm>
            <a:prstGeom prst="rect">
              <a:avLst/>
            </a:prstGeom>
            <a:noFill/>
            <a:ln>
              <a:noFill/>
            </a:ln>
          </p:spPr>
          <p:txBody>
            <a:bodyPr wrap="square" rtlCol="0">
              <a:spAutoFit/>
            </a:bodyPr>
            <a:lstStyle/>
            <a:p>
              <a:r>
                <a:rPr lang="en-US" dirty="0"/>
                <a:t>2</a:t>
              </a:r>
              <a:r>
                <a:rPr lang="en-US" baseline="30000" dirty="0"/>
                <a:t>nd</a:t>
              </a:r>
              <a:r>
                <a:rPr lang="en-US" dirty="0"/>
                <a:t> relapse</a:t>
              </a:r>
            </a:p>
          </p:txBody>
        </p:sp>
        <p:sp>
          <p:nvSpPr>
            <p:cNvPr id="13" name="Rectangle: Rounded Corners 12">
              <a:extLst>
                <a:ext uri="{FF2B5EF4-FFF2-40B4-BE49-F238E27FC236}">
                  <a16:creationId xmlns:a16="http://schemas.microsoft.com/office/drawing/2014/main" id="{960E7E3D-CF6F-4282-9B33-9C79E119F214}"/>
                </a:ext>
              </a:extLst>
            </p:cNvPr>
            <p:cNvSpPr/>
            <p:nvPr/>
          </p:nvSpPr>
          <p:spPr>
            <a:xfrm>
              <a:off x="2189861" y="3459557"/>
              <a:ext cx="2402245" cy="2443897"/>
            </a:xfrm>
            <a:prstGeom prst="roundRect">
              <a:avLst>
                <a:gd name="adj" fmla="val 9690"/>
              </a:avLst>
            </a:prstGeom>
            <a:solidFill>
              <a:srgbClr val="F7ACB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Kd</a:t>
              </a:r>
            </a:p>
            <a:p>
              <a:pPr algn="ctr"/>
              <a:r>
                <a:rPr lang="en-US" sz="1600" dirty="0">
                  <a:solidFill>
                    <a:schemeClr val="tx1"/>
                  </a:solidFill>
                </a:rPr>
                <a:t>PomD</a:t>
              </a:r>
            </a:p>
            <a:p>
              <a:pPr algn="ctr"/>
              <a:r>
                <a:rPr lang="en-US" sz="1600" dirty="0">
                  <a:solidFill>
                    <a:schemeClr val="tx1"/>
                  </a:solidFill>
                </a:rPr>
                <a:t>CycloPomD</a:t>
              </a:r>
            </a:p>
            <a:p>
              <a:pPr algn="ctr"/>
              <a:r>
                <a:rPr lang="en-US" sz="1600" dirty="0">
                  <a:solidFill>
                    <a:schemeClr val="tx1"/>
                  </a:solidFill>
                </a:rPr>
                <a:t>IPomD</a:t>
              </a:r>
            </a:p>
            <a:p>
              <a:pPr algn="ctr"/>
              <a:r>
                <a:rPr lang="en-US" sz="1600" dirty="0">
                  <a:solidFill>
                    <a:schemeClr val="tx1"/>
                  </a:solidFill>
                </a:rPr>
                <a:t>PomVD</a:t>
              </a:r>
            </a:p>
            <a:p>
              <a:pPr algn="ctr"/>
              <a:r>
                <a:rPr lang="en-US" sz="1600" dirty="0">
                  <a:solidFill>
                    <a:schemeClr val="tx1"/>
                  </a:solidFill>
                </a:rPr>
                <a:t>DaraPomD</a:t>
              </a:r>
            </a:p>
            <a:p>
              <a:pPr algn="ctr"/>
              <a:r>
                <a:rPr lang="en-US" sz="1600" dirty="0">
                  <a:solidFill>
                    <a:schemeClr val="tx1"/>
                  </a:solidFill>
                </a:rPr>
                <a:t>EloPomD</a:t>
              </a:r>
            </a:p>
            <a:p>
              <a:pPr algn="ctr"/>
              <a:r>
                <a:rPr lang="en-US" sz="1600" dirty="0">
                  <a:solidFill>
                    <a:schemeClr val="tx1"/>
                  </a:solidFill>
                </a:rPr>
                <a:t>Dara monotherapy</a:t>
              </a:r>
            </a:p>
            <a:p>
              <a:pPr algn="ctr"/>
              <a:r>
                <a:rPr lang="en-US" sz="1600" dirty="0">
                  <a:solidFill>
                    <a:schemeClr val="tx1"/>
                  </a:solidFill>
                </a:rPr>
                <a:t>DaraVd</a:t>
              </a:r>
            </a:p>
            <a:p>
              <a:pPr algn="ctr"/>
              <a:r>
                <a:rPr lang="en-US" sz="1600" dirty="0">
                  <a:solidFill>
                    <a:schemeClr val="tx1"/>
                  </a:solidFill>
                </a:rPr>
                <a:t>Clinical trail</a:t>
              </a:r>
            </a:p>
          </p:txBody>
        </p:sp>
        <p:sp>
          <p:nvSpPr>
            <p:cNvPr id="14" name="Rectangle: Rounded Corners 13">
              <a:extLst>
                <a:ext uri="{FF2B5EF4-FFF2-40B4-BE49-F238E27FC236}">
                  <a16:creationId xmlns:a16="http://schemas.microsoft.com/office/drawing/2014/main" id="{EFEFBA52-8031-4DC2-8A7D-DBE2C508EA75}"/>
                </a:ext>
              </a:extLst>
            </p:cNvPr>
            <p:cNvSpPr/>
            <p:nvPr/>
          </p:nvSpPr>
          <p:spPr>
            <a:xfrm>
              <a:off x="4943006" y="3459556"/>
              <a:ext cx="2402245" cy="2443897"/>
            </a:xfrm>
            <a:prstGeom prst="roundRect">
              <a:avLst>
                <a:gd name="adj" fmla="val 9690"/>
              </a:avLst>
            </a:prstGeom>
            <a:solidFill>
              <a:srgbClr val="F7ACB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PomD</a:t>
              </a:r>
            </a:p>
            <a:p>
              <a:pPr algn="ctr"/>
              <a:r>
                <a:rPr lang="en-US" sz="1600" dirty="0">
                  <a:solidFill>
                    <a:schemeClr val="tx1"/>
                  </a:solidFill>
                </a:rPr>
                <a:t>CycloPomD</a:t>
              </a:r>
            </a:p>
            <a:p>
              <a:pPr algn="ctr"/>
              <a:r>
                <a:rPr lang="en-US" sz="1600" dirty="0">
                  <a:solidFill>
                    <a:schemeClr val="tx1"/>
                  </a:solidFill>
                </a:rPr>
                <a:t>IPomD</a:t>
              </a:r>
            </a:p>
            <a:p>
              <a:pPr algn="ctr"/>
              <a:r>
                <a:rPr lang="en-US" sz="1600" dirty="0">
                  <a:solidFill>
                    <a:schemeClr val="tx1"/>
                  </a:solidFill>
                </a:rPr>
                <a:t>PomVD</a:t>
              </a:r>
            </a:p>
            <a:p>
              <a:pPr algn="ctr"/>
              <a:r>
                <a:rPr lang="en-US" sz="1600" dirty="0">
                  <a:solidFill>
                    <a:schemeClr val="tx1"/>
                  </a:solidFill>
                </a:rPr>
                <a:t>DaraPomD</a:t>
              </a:r>
            </a:p>
            <a:p>
              <a:pPr algn="ctr"/>
              <a:r>
                <a:rPr lang="en-US" sz="1600" dirty="0">
                  <a:solidFill>
                    <a:schemeClr val="tx1"/>
                  </a:solidFill>
                </a:rPr>
                <a:t>EloPomD</a:t>
              </a:r>
            </a:p>
            <a:p>
              <a:pPr algn="ctr"/>
              <a:r>
                <a:rPr lang="en-US" sz="1600" dirty="0">
                  <a:solidFill>
                    <a:schemeClr val="tx1"/>
                  </a:solidFill>
                </a:rPr>
                <a:t>Dara monotherapy</a:t>
              </a:r>
            </a:p>
            <a:p>
              <a:pPr algn="ctr"/>
              <a:r>
                <a:rPr lang="en-US" sz="1600" dirty="0">
                  <a:solidFill>
                    <a:schemeClr val="tx1"/>
                  </a:solidFill>
                </a:rPr>
                <a:t>DaraRd</a:t>
              </a:r>
            </a:p>
            <a:p>
              <a:pPr algn="ctr"/>
              <a:r>
                <a:rPr lang="en-US" sz="1600" dirty="0">
                  <a:solidFill>
                    <a:schemeClr val="tx1"/>
                  </a:solidFill>
                </a:rPr>
                <a:t>Clinical trail</a:t>
              </a:r>
            </a:p>
          </p:txBody>
        </p:sp>
        <p:sp>
          <p:nvSpPr>
            <p:cNvPr id="16" name="Rectangle: Rounded Corners 15">
              <a:extLst>
                <a:ext uri="{FF2B5EF4-FFF2-40B4-BE49-F238E27FC236}">
                  <a16:creationId xmlns:a16="http://schemas.microsoft.com/office/drawing/2014/main" id="{7D4AC67A-8C05-4B28-B7AD-1D608D8512C2}"/>
                </a:ext>
              </a:extLst>
            </p:cNvPr>
            <p:cNvSpPr/>
            <p:nvPr/>
          </p:nvSpPr>
          <p:spPr>
            <a:xfrm>
              <a:off x="8926291" y="3459556"/>
              <a:ext cx="2402245" cy="2443898"/>
            </a:xfrm>
            <a:prstGeom prst="roundRect">
              <a:avLst>
                <a:gd name="adj" fmla="val 9690"/>
              </a:avLst>
            </a:prstGeom>
            <a:solidFill>
              <a:srgbClr val="F7ACB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PomD</a:t>
              </a:r>
            </a:p>
            <a:p>
              <a:pPr algn="ctr"/>
              <a:r>
                <a:rPr lang="en-US" sz="1600" dirty="0">
                  <a:solidFill>
                    <a:schemeClr val="tx1"/>
                  </a:solidFill>
                </a:rPr>
                <a:t>CycloPomD</a:t>
              </a:r>
            </a:p>
            <a:p>
              <a:pPr algn="ctr"/>
              <a:r>
                <a:rPr lang="en-US" sz="1600" dirty="0">
                  <a:solidFill>
                    <a:schemeClr val="tx1"/>
                  </a:solidFill>
                </a:rPr>
                <a:t>IPomD</a:t>
              </a:r>
            </a:p>
            <a:p>
              <a:pPr algn="ctr"/>
              <a:r>
                <a:rPr lang="en-US" sz="1600" dirty="0">
                  <a:solidFill>
                    <a:schemeClr val="tx1"/>
                  </a:solidFill>
                </a:rPr>
                <a:t>PomVD</a:t>
              </a:r>
            </a:p>
            <a:p>
              <a:pPr algn="ctr"/>
              <a:r>
                <a:rPr lang="en-US" sz="1600" dirty="0">
                  <a:solidFill>
                    <a:schemeClr val="tx1"/>
                  </a:solidFill>
                </a:rPr>
                <a:t>DaraPomD</a:t>
              </a:r>
            </a:p>
            <a:p>
              <a:pPr algn="ctr"/>
              <a:r>
                <a:rPr lang="en-US" sz="1600" dirty="0">
                  <a:solidFill>
                    <a:schemeClr val="tx1"/>
                  </a:solidFill>
                </a:rPr>
                <a:t>EloPomD</a:t>
              </a:r>
            </a:p>
            <a:p>
              <a:pPr algn="ctr"/>
              <a:r>
                <a:rPr lang="en-US" sz="1600" dirty="0">
                  <a:solidFill>
                    <a:schemeClr val="tx1"/>
                  </a:solidFill>
                </a:rPr>
                <a:t>Dara monotherapy</a:t>
              </a:r>
            </a:p>
            <a:p>
              <a:pPr algn="ctr"/>
              <a:r>
                <a:rPr lang="en-US" sz="1600" dirty="0">
                  <a:solidFill>
                    <a:schemeClr val="tx1"/>
                  </a:solidFill>
                </a:rPr>
                <a:t>DaraRd</a:t>
              </a:r>
            </a:p>
            <a:p>
              <a:pPr algn="ctr"/>
              <a:r>
                <a:rPr lang="en-US" sz="1600" dirty="0">
                  <a:solidFill>
                    <a:schemeClr val="tx1"/>
                  </a:solidFill>
                </a:rPr>
                <a:t>Clinical trail</a:t>
              </a:r>
            </a:p>
          </p:txBody>
        </p:sp>
      </p:grpSp>
    </p:spTree>
    <p:extLst>
      <p:ext uri="{BB962C8B-B14F-4D97-AF65-F5344CB8AC3E}">
        <p14:creationId xmlns:p14="http://schemas.microsoft.com/office/powerpoint/2010/main" val="133823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C6BB88C-293B-B34D-9E63-99C14DFB3116}"/>
              </a:ext>
            </a:extLst>
          </p:cNvPr>
          <p:cNvSpPr txBox="1">
            <a:spLocks/>
          </p:cNvSpPr>
          <p:nvPr/>
        </p:nvSpPr>
        <p:spPr>
          <a:xfrm>
            <a:off x="744283" y="1259447"/>
            <a:ext cx="4720858" cy="4717147"/>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lvl="0" indent="0" algn="ctr">
              <a:buNone/>
              <a:defRPr/>
            </a:pPr>
            <a:r>
              <a:rPr lang="en-GB" sz="2400" b="1" dirty="0">
                <a:solidFill>
                  <a:sysClr val="windowText" lastClr="000000"/>
                </a:solidFill>
              </a:rPr>
              <a:t>Patient Factors</a:t>
            </a:r>
            <a:endParaRPr lang="en-GB" sz="2400" b="1" baseline="30000" dirty="0">
              <a:solidFill>
                <a:sysClr val="windowText" lastClr="000000"/>
              </a:solidFill>
            </a:endParaRPr>
          </a:p>
          <a:p>
            <a:pPr lvl="0">
              <a:defRPr/>
            </a:pPr>
            <a:r>
              <a:rPr lang="en-GB" sz="2000" dirty="0">
                <a:solidFill>
                  <a:sysClr val="windowText" lastClr="000000"/>
                </a:solidFill>
              </a:rPr>
              <a:t>Age</a:t>
            </a:r>
          </a:p>
          <a:p>
            <a:pPr lvl="0">
              <a:defRPr/>
            </a:pPr>
            <a:r>
              <a:rPr lang="en-GB" sz="2000" dirty="0">
                <a:solidFill>
                  <a:sysClr val="windowText" lastClr="000000"/>
                </a:solidFill>
              </a:rPr>
              <a:t>Comorbidities</a:t>
            </a:r>
          </a:p>
          <a:p>
            <a:pPr lvl="1">
              <a:defRPr/>
            </a:pPr>
            <a:r>
              <a:rPr lang="en-GB" sz="1700" dirty="0">
                <a:solidFill>
                  <a:sysClr val="windowText" lastClr="000000"/>
                </a:solidFill>
              </a:rPr>
              <a:t>Renal function</a:t>
            </a:r>
          </a:p>
          <a:p>
            <a:pPr lvl="1">
              <a:defRPr/>
            </a:pPr>
            <a:r>
              <a:rPr lang="en-GB" sz="1700" dirty="0">
                <a:solidFill>
                  <a:sysClr val="windowText" lastClr="000000"/>
                </a:solidFill>
              </a:rPr>
              <a:t>Hepatic function</a:t>
            </a:r>
          </a:p>
          <a:p>
            <a:pPr lvl="1">
              <a:defRPr/>
            </a:pPr>
            <a:r>
              <a:rPr lang="en-GB" sz="1700" dirty="0">
                <a:solidFill>
                  <a:sysClr val="windowText" lastClr="000000"/>
                </a:solidFill>
              </a:rPr>
              <a:t>Neuropathy</a:t>
            </a:r>
          </a:p>
          <a:p>
            <a:pPr lvl="1">
              <a:defRPr/>
            </a:pPr>
            <a:r>
              <a:rPr lang="en-GB" sz="1700" dirty="0">
                <a:solidFill>
                  <a:sysClr val="windowText" lastClr="000000"/>
                </a:solidFill>
              </a:rPr>
              <a:t>Thrombosis</a:t>
            </a:r>
          </a:p>
          <a:p>
            <a:pPr lvl="1">
              <a:defRPr/>
            </a:pPr>
            <a:r>
              <a:rPr lang="en-GB" sz="1700" dirty="0">
                <a:solidFill>
                  <a:sysClr val="windowText" lastClr="000000"/>
                </a:solidFill>
              </a:rPr>
              <a:t>Other</a:t>
            </a:r>
          </a:p>
          <a:p>
            <a:pPr>
              <a:defRPr/>
            </a:pPr>
            <a:r>
              <a:rPr lang="en-GB" sz="2000" dirty="0">
                <a:solidFill>
                  <a:sysClr val="windowText" lastClr="000000"/>
                </a:solidFill>
              </a:rPr>
              <a:t>Bone marrow reserve</a:t>
            </a:r>
          </a:p>
          <a:p>
            <a:pPr lvl="1">
              <a:defRPr/>
            </a:pPr>
            <a:r>
              <a:rPr lang="en-GB" sz="1700" dirty="0">
                <a:solidFill>
                  <a:sysClr val="windowText" lastClr="000000"/>
                </a:solidFill>
              </a:rPr>
              <a:t>Prior HDT/ASCT</a:t>
            </a:r>
          </a:p>
          <a:p>
            <a:pPr lvl="1">
              <a:defRPr/>
            </a:pPr>
            <a:r>
              <a:rPr lang="en-GB" sz="1700" dirty="0">
                <a:solidFill>
                  <a:sysClr val="windowText" lastClr="000000"/>
                </a:solidFill>
              </a:rPr>
              <a:t>Long-term IMiD therapy</a:t>
            </a:r>
          </a:p>
          <a:p>
            <a:pPr lvl="1">
              <a:defRPr/>
            </a:pPr>
            <a:r>
              <a:rPr lang="en-GB" sz="1700" dirty="0">
                <a:solidFill>
                  <a:sysClr val="windowText" lastClr="000000"/>
                </a:solidFill>
              </a:rPr>
              <a:t>Received alkylating agents </a:t>
            </a:r>
          </a:p>
          <a:p>
            <a:pPr>
              <a:defRPr/>
            </a:pPr>
            <a:r>
              <a:rPr lang="en-GB" sz="2000" dirty="0">
                <a:solidFill>
                  <a:sysClr val="windowText" lastClr="000000"/>
                </a:solidFill>
              </a:rPr>
              <a:t>QOL and patient preference</a:t>
            </a:r>
          </a:p>
        </p:txBody>
      </p:sp>
      <p:sp>
        <p:nvSpPr>
          <p:cNvPr id="7" name="Content Placeholder 2">
            <a:extLst>
              <a:ext uri="{FF2B5EF4-FFF2-40B4-BE49-F238E27FC236}">
                <a16:creationId xmlns:a16="http://schemas.microsoft.com/office/drawing/2014/main" id="{E599388B-82EE-634E-ACFB-1A30D24E9039}"/>
              </a:ext>
            </a:extLst>
          </p:cNvPr>
          <p:cNvSpPr txBox="1">
            <a:spLocks/>
          </p:cNvSpPr>
          <p:nvPr/>
        </p:nvSpPr>
        <p:spPr>
          <a:xfrm>
            <a:off x="6159813" y="1259447"/>
            <a:ext cx="4720858" cy="4717147"/>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lvl="0" indent="0" algn="ctr">
              <a:buNone/>
              <a:defRPr/>
            </a:pPr>
            <a:r>
              <a:rPr lang="en-GB" sz="2400" b="1" dirty="0">
                <a:solidFill>
                  <a:sysClr val="windowText" lastClr="000000"/>
                </a:solidFill>
              </a:rPr>
              <a:t>Treatment/Disease Factors</a:t>
            </a:r>
            <a:endParaRPr lang="en-GB" sz="2400" b="1" baseline="30000" dirty="0">
              <a:solidFill>
                <a:sysClr val="windowText" lastClr="000000"/>
              </a:solidFill>
            </a:endParaRPr>
          </a:p>
          <a:p>
            <a:pPr lvl="0">
              <a:defRPr/>
            </a:pPr>
            <a:r>
              <a:rPr lang="en-GB" sz="2000" dirty="0">
                <a:solidFill>
                  <a:sysClr val="windowText" lastClr="000000"/>
                </a:solidFill>
              </a:rPr>
              <a:t>Cytogenetics</a:t>
            </a:r>
          </a:p>
          <a:p>
            <a:pPr lvl="0">
              <a:defRPr/>
            </a:pPr>
            <a:r>
              <a:rPr lang="en-GB" sz="2000" dirty="0">
                <a:solidFill>
                  <a:sysClr val="windowText" lastClr="000000"/>
                </a:solidFill>
              </a:rPr>
              <a:t>R-ISS</a:t>
            </a:r>
          </a:p>
          <a:p>
            <a:pPr lvl="0">
              <a:defRPr/>
            </a:pPr>
            <a:r>
              <a:rPr lang="en-GB" sz="2000" dirty="0">
                <a:solidFill>
                  <a:sysClr val="windowText" lastClr="000000"/>
                </a:solidFill>
              </a:rPr>
              <a:t>Severity and aggressiveness of relapse</a:t>
            </a:r>
          </a:p>
          <a:p>
            <a:pPr lvl="1">
              <a:defRPr/>
            </a:pPr>
            <a:r>
              <a:rPr lang="en-GB" sz="1700" dirty="0">
                <a:solidFill>
                  <a:sysClr val="windowText" lastClr="000000"/>
                </a:solidFill>
              </a:rPr>
              <a:t>Progression after therapy</a:t>
            </a:r>
          </a:p>
          <a:p>
            <a:pPr lvl="1">
              <a:defRPr/>
            </a:pPr>
            <a:r>
              <a:rPr lang="en-GB" sz="1700" dirty="0">
                <a:solidFill>
                  <a:sysClr val="windowText" lastClr="000000"/>
                </a:solidFill>
              </a:rPr>
              <a:t>Progression on therapy</a:t>
            </a:r>
          </a:p>
          <a:p>
            <a:pPr lvl="0">
              <a:defRPr/>
            </a:pPr>
            <a:r>
              <a:rPr lang="en-GB" sz="2000" dirty="0">
                <a:solidFill>
                  <a:sysClr val="windowText" lastClr="000000"/>
                </a:solidFill>
              </a:rPr>
              <a:t>Previous therapies</a:t>
            </a:r>
          </a:p>
          <a:p>
            <a:pPr lvl="1">
              <a:defRPr/>
            </a:pPr>
            <a:r>
              <a:rPr lang="en-GB" sz="1700" dirty="0">
                <a:solidFill>
                  <a:sysClr val="windowText" lastClr="000000"/>
                </a:solidFill>
              </a:rPr>
              <a:t>Types</a:t>
            </a:r>
          </a:p>
          <a:p>
            <a:pPr lvl="1">
              <a:defRPr/>
            </a:pPr>
            <a:r>
              <a:rPr lang="en-GB" sz="1700" dirty="0">
                <a:solidFill>
                  <a:sysClr val="windowText" lastClr="000000"/>
                </a:solidFill>
              </a:rPr>
              <a:t>Single vs multidrug treatment regimen</a:t>
            </a:r>
          </a:p>
          <a:p>
            <a:pPr lvl="1">
              <a:defRPr/>
            </a:pPr>
            <a:r>
              <a:rPr lang="en-GB" sz="1700" dirty="0">
                <a:solidFill>
                  <a:sysClr val="windowText" lastClr="000000"/>
                </a:solidFill>
              </a:rPr>
              <a:t>Duration</a:t>
            </a:r>
          </a:p>
          <a:p>
            <a:pPr lvl="0">
              <a:defRPr/>
            </a:pPr>
            <a:r>
              <a:rPr lang="en-GB" sz="2000" dirty="0">
                <a:solidFill>
                  <a:sysClr val="windowText" lastClr="000000"/>
                </a:solidFill>
              </a:rPr>
              <a:t>Remission</a:t>
            </a:r>
          </a:p>
          <a:p>
            <a:pPr lvl="1">
              <a:defRPr/>
            </a:pPr>
            <a:r>
              <a:rPr lang="en-GB" sz="1700" dirty="0">
                <a:solidFill>
                  <a:sysClr val="windowText" lastClr="000000"/>
                </a:solidFill>
              </a:rPr>
              <a:t>Depth</a:t>
            </a:r>
          </a:p>
          <a:p>
            <a:pPr lvl="1">
              <a:defRPr/>
            </a:pPr>
            <a:r>
              <a:rPr lang="en-GB" sz="1700" dirty="0">
                <a:solidFill>
                  <a:sysClr val="windowText" lastClr="000000"/>
                </a:solidFill>
              </a:rPr>
              <a:t>Duration</a:t>
            </a:r>
          </a:p>
          <a:p>
            <a:pPr lvl="1">
              <a:defRPr/>
            </a:pPr>
            <a:endParaRPr lang="en-GB" sz="1500" dirty="0">
              <a:solidFill>
                <a:sysClr val="windowText" lastClr="000000"/>
              </a:solidFill>
            </a:endParaRPr>
          </a:p>
          <a:p>
            <a:pPr marL="0" lvl="0" indent="0">
              <a:buNone/>
              <a:defRPr/>
            </a:pPr>
            <a:endParaRPr lang="en-GB" sz="2400" dirty="0">
              <a:solidFill>
                <a:sysClr val="windowText" lastClr="000000"/>
              </a:solidFill>
            </a:endParaRPr>
          </a:p>
          <a:p>
            <a:pPr marL="342900" lvl="1" indent="0">
              <a:buNone/>
              <a:defRPr/>
            </a:pPr>
            <a:endParaRPr lang="en-GB" sz="2400" dirty="0">
              <a:solidFill>
                <a:sysClr val="windowText" lastClr="000000"/>
              </a:solidFill>
            </a:endParaRPr>
          </a:p>
        </p:txBody>
      </p:sp>
      <p:sp>
        <p:nvSpPr>
          <p:cNvPr id="8" name="Title 1">
            <a:extLst>
              <a:ext uri="{FF2B5EF4-FFF2-40B4-BE49-F238E27FC236}">
                <a16:creationId xmlns:a16="http://schemas.microsoft.com/office/drawing/2014/main" id="{589A9570-6874-2641-8385-E6F0B0571156}"/>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Relapsed/Refractory MM</a:t>
            </a:r>
          </a:p>
          <a:p>
            <a:r>
              <a:rPr lang="en-US" sz="3500" i="1" dirty="0"/>
              <a:t>Subsequent Therapy Considerations</a:t>
            </a:r>
          </a:p>
        </p:txBody>
      </p:sp>
      <p:sp>
        <p:nvSpPr>
          <p:cNvPr id="9" name="TextBox 8">
            <a:extLst>
              <a:ext uri="{FF2B5EF4-FFF2-40B4-BE49-F238E27FC236}">
                <a16:creationId xmlns:a16="http://schemas.microsoft.com/office/drawing/2014/main" id="{98568F73-467B-E748-9295-65CD401A4BD6}"/>
              </a:ext>
            </a:extLst>
          </p:cNvPr>
          <p:cNvSpPr txBox="1"/>
          <p:nvPr/>
        </p:nvSpPr>
        <p:spPr>
          <a:xfrm>
            <a:off x="62439" y="6367691"/>
            <a:ext cx="5185879" cy="423857"/>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Bazarbachi AH, et al. </a:t>
            </a:r>
            <a:r>
              <a:rPr lang="da-DK" sz="1200" i="1" dirty="0">
                <a:solidFill>
                  <a:prstClr val="black"/>
                </a:solidFill>
              </a:rPr>
              <a:t>Leukemia</a:t>
            </a:r>
            <a:r>
              <a:rPr lang="da-DK" sz="1200" dirty="0">
                <a:solidFill>
                  <a:prstClr val="black"/>
                </a:solidFill>
              </a:rPr>
              <a:t>. 2019;33:2343-2357.</a:t>
            </a:r>
          </a:p>
          <a:p>
            <a:pPr defTabSz="685765"/>
            <a:r>
              <a:rPr lang="da-DK" sz="1200" dirty="0">
                <a:solidFill>
                  <a:prstClr val="black"/>
                </a:solidFill>
              </a:rPr>
              <a:t>Pawlyn C, Davies FE. </a:t>
            </a:r>
            <a:r>
              <a:rPr lang="da-DK" sz="1200" i="1" dirty="0">
                <a:solidFill>
                  <a:prstClr val="black"/>
                </a:solidFill>
              </a:rPr>
              <a:t>Blood</a:t>
            </a:r>
            <a:r>
              <a:rPr lang="da-DK" sz="1200" dirty="0">
                <a:solidFill>
                  <a:prstClr val="black"/>
                </a:solidFill>
              </a:rPr>
              <a:t>. 2019;133:660-675. </a:t>
            </a:r>
          </a:p>
        </p:txBody>
      </p:sp>
    </p:spTree>
    <p:extLst>
      <p:ext uri="{BB962C8B-B14F-4D97-AF65-F5344CB8AC3E}">
        <p14:creationId xmlns:p14="http://schemas.microsoft.com/office/powerpoint/2010/main" val="309811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C6BB88C-293B-B34D-9E63-99C14DFB3116}"/>
              </a:ext>
            </a:extLst>
          </p:cNvPr>
          <p:cNvSpPr txBox="1">
            <a:spLocks/>
          </p:cNvSpPr>
          <p:nvPr/>
        </p:nvSpPr>
        <p:spPr>
          <a:xfrm>
            <a:off x="669850" y="1259447"/>
            <a:ext cx="6060888" cy="4736001"/>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lvl="0" indent="0" algn="ctr">
              <a:buNone/>
              <a:defRPr/>
            </a:pPr>
            <a:r>
              <a:rPr lang="en-GB" sz="2400" b="1" dirty="0">
                <a:solidFill>
                  <a:sysClr val="windowText" lastClr="000000"/>
                </a:solidFill>
              </a:rPr>
              <a:t>Targets</a:t>
            </a:r>
            <a:endParaRPr lang="en-GB" sz="2800" b="1" baseline="30000" dirty="0">
              <a:solidFill>
                <a:sysClr val="windowText" lastClr="000000"/>
              </a:solidFill>
            </a:endParaRPr>
          </a:p>
          <a:p>
            <a:pPr lvl="0">
              <a:defRPr/>
            </a:pPr>
            <a:r>
              <a:rPr lang="en-GB" sz="2000" dirty="0">
                <a:solidFill>
                  <a:sysClr val="windowText" lastClr="000000"/>
                </a:solidFill>
              </a:rPr>
              <a:t>CD38</a:t>
            </a:r>
          </a:p>
          <a:p>
            <a:pPr>
              <a:defRPr/>
            </a:pPr>
            <a:r>
              <a:rPr lang="en-GB" sz="2000" dirty="0">
                <a:solidFill>
                  <a:sysClr val="windowText" lastClr="000000"/>
                </a:solidFill>
              </a:rPr>
              <a:t>SLAMF7 (CS1)</a:t>
            </a:r>
          </a:p>
          <a:p>
            <a:pPr lvl="0">
              <a:defRPr/>
            </a:pPr>
            <a:r>
              <a:rPr lang="en-GB" sz="2000" dirty="0">
                <a:solidFill>
                  <a:sysClr val="windowText" lastClr="000000"/>
                </a:solidFill>
              </a:rPr>
              <a:t>BCMA </a:t>
            </a:r>
          </a:p>
          <a:p>
            <a:pPr>
              <a:defRPr/>
            </a:pPr>
            <a:r>
              <a:rPr lang="en-GB" sz="2000" dirty="0">
                <a:solidFill>
                  <a:sysClr val="windowText" lastClr="000000"/>
                </a:solidFill>
              </a:rPr>
              <a:t>Immune checkpoints</a:t>
            </a:r>
          </a:p>
          <a:p>
            <a:pPr lvl="1">
              <a:defRPr/>
            </a:pPr>
            <a:r>
              <a:rPr lang="en-GB" dirty="0">
                <a:solidFill>
                  <a:sysClr val="windowText" lastClr="000000"/>
                </a:solidFill>
              </a:rPr>
              <a:t>PD-1/PD-L1, Tim-3, LAG-3, TIGIT</a:t>
            </a:r>
          </a:p>
          <a:p>
            <a:pPr>
              <a:defRPr/>
            </a:pPr>
            <a:r>
              <a:rPr lang="en-GB" sz="2000" dirty="0">
                <a:solidFill>
                  <a:sysClr val="windowText" lastClr="000000"/>
                </a:solidFill>
              </a:rPr>
              <a:t>FcRH5 </a:t>
            </a:r>
          </a:p>
          <a:p>
            <a:pPr>
              <a:defRPr/>
            </a:pPr>
            <a:r>
              <a:rPr lang="en-GB" sz="2000" dirty="0">
                <a:solidFill>
                  <a:sysClr val="windowText" lastClr="000000"/>
                </a:solidFill>
              </a:rPr>
              <a:t>GPRC5D</a:t>
            </a:r>
          </a:p>
          <a:p>
            <a:pPr>
              <a:defRPr/>
            </a:pPr>
            <a:r>
              <a:rPr lang="en-GB" sz="2000" dirty="0">
                <a:solidFill>
                  <a:sysClr val="windowText" lastClr="000000"/>
                </a:solidFill>
              </a:rPr>
              <a:t>NKG2D ligands</a:t>
            </a:r>
          </a:p>
          <a:p>
            <a:pPr>
              <a:defRPr/>
            </a:pPr>
            <a:r>
              <a:rPr lang="el-GR" sz="2000" dirty="0">
                <a:solidFill>
                  <a:sysClr val="windowText" lastClr="000000"/>
                </a:solidFill>
              </a:rPr>
              <a:t>κ </a:t>
            </a:r>
            <a:r>
              <a:rPr lang="en-GB" sz="2000" dirty="0">
                <a:solidFill>
                  <a:sysClr val="windowText" lastClr="000000"/>
                </a:solidFill>
              </a:rPr>
              <a:t>light chain</a:t>
            </a:r>
          </a:p>
          <a:p>
            <a:pPr>
              <a:defRPr/>
            </a:pPr>
            <a:r>
              <a:rPr lang="en-GB" sz="2000" dirty="0">
                <a:solidFill>
                  <a:sysClr val="windowText" lastClr="000000"/>
                </a:solidFill>
              </a:rPr>
              <a:t>Activated integrin </a:t>
            </a:r>
            <a:r>
              <a:rPr lang="el-GR" sz="2000" dirty="0">
                <a:solidFill>
                  <a:sysClr val="windowText" lastClr="000000"/>
                </a:solidFill>
              </a:rPr>
              <a:t>β7</a:t>
            </a:r>
            <a:endParaRPr lang="en-GB" sz="2000" dirty="0">
              <a:solidFill>
                <a:sysClr val="windowText" lastClr="000000"/>
              </a:solidFill>
            </a:endParaRPr>
          </a:p>
          <a:p>
            <a:pPr>
              <a:defRPr/>
            </a:pPr>
            <a:r>
              <a:rPr lang="en-GB" sz="2000" dirty="0">
                <a:solidFill>
                  <a:sysClr val="windowText" lastClr="000000"/>
                </a:solidFill>
              </a:rPr>
              <a:t>CD19, CD46, CD48, CD56, CD74, CD138, CD229</a:t>
            </a:r>
          </a:p>
          <a:p>
            <a:pPr marL="0" lvl="0" indent="0">
              <a:buNone/>
              <a:defRPr/>
            </a:pPr>
            <a:endParaRPr lang="en-GB" sz="2800" dirty="0">
              <a:solidFill>
                <a:sysClr val="windowText" lastClr="000000"/>
              </a:solidFill>
            </a:endParaRPr>
          </a:p>
          <a:p>
            <a:pPr marL="342900" lvl="1" indent="0">
              <a:buNone/>
              <a:defRPr/>
            </a:pPr>
            <a:endParaRPr lang="en-GB" sz="2800" dirty="0">
              <a:solidFill>
                <a:sysClr val="windowText" lastClr="000000"/>
              </a:solidFill>
            </a:endParaRPr>
          </a:p>
        </p:txBody>
      </p:sp>
      <p:sp>
        <p:nvSpPr>
          <p:cNvPr id="5" name="TextBox 4">
            <a:extLst>
              <a:ext uri="{FF2B5EF4-FFF2-40B4-BE49-F238E27FC236}">
                <a16:creationId xmlns:a16="http://schemas.microsoft.com/office/drawing/2014/main" id="{E7674F69-FBD5-7D47-8607-16E402E28B41}"/>
              </a:ext>
            </a:extLst>
          </p:cNvPr>
          <p:cNvSpPr txBox="1"/>
          <p:nvPr/>
        </p:nvSpPr>
        <p:spPr>
          <a:xfrm>
            <a:off x="62798" y="6064348"/>
            <a:ext cx="8205603" cy="793189"/>
          </a:xfrm>
          <a:prstGeom prst="rect">
            <a:avLst/>
          </a:prstGeom>
          <a:noFill/>
        </p:spPr>
        <p:txBody>
          <a:bodyPr wrap="none" lIns="26999" tIns="26999" rIns="26999" bIns="26999" rtlCol="0" anchor="b" anchorCtr="0">
            <a:spAutoFit/>
          </a:bodyPr>
          <a:lstStyle/>
          <a:p>
            <a:pPr defTabSz="685765"/>
            <a:r>
              <a:rPr lang="da-DK" sz="1200" dirty="0">
                <a:solidFill>
                  <a:prstClr val="black"/>
                </a:solidFill>
              </a:rPr>
              <a:t>Cohen AD. </a:t>
            </a:r>
            <a:r>
              <a:rPr lang="da-DK" sz="1200" i="1" dirty="0">
                <a:solidFill>
                  <a:prstClr val="black"/>
                </a:solidFill>
              </a:rPr>
              <a:t>Hematology Am Soc Hematol Educ Program</a:t>
            </a:r>
            <a:r>
              <a:rPr lang="da-DK" sz="1200" dirty="0">
                <a:solidFill>
                  <a:prstClr val="black"/>
                </a:solidFill>
              </a:rPr>
              <a:t>. 2019;2019:266-272;</a:t>
            </a:r>
          </a:p>
          <a:p>
            <a:pPr defTabSz="685765"/>
            <a:r>
              <a:rPr lang="da-DK" sz="1200" dirty="0">
                <a:solidFill>
                  <a:prstClr val="black"/>
                </a:solidFill>
              </a:rPr>
              <a:t>Sidana S, Shah N. </a:t>
            </a:r>
            <a:r>
              <a:rPr lang="da-DK" sz="1200" i="1" dirty="0">
                <a:solidFill>
                  <a:prstClr val="black"/>
                </a:solidFill>
              </a:rPr>
              <a:t>Hematology Am Soc Hematol Educ Program</a:t>
            </a:r>
            <a:r>
              <a:rPr lang="da-DK" sz="1200" dirty="0">
                <a:solidFill>
                  <a:prstClr val="black"/>
                </a:solidFill>
              </a:rPr>
              <a:t>. 2019;2019:260-265;</a:t>
            </a:r>
          </a:p>
          <a:p>
            <a:pPr defTabSz="685765"/>
            <a:r>
              <a:rPr lang="da-DK" sz="1200" dirty="0">
                <a:solidFill>
                  <a:prstClr val="black"/>
                </a:solidFill>
              </a:rPr>
              <a:t>Shah UA, Mailankody S. </a:t>
            </a:r>
            <a:r>
              <a:rPr lang="da-DK" sz="1200" i="1" dirty="0">
                <a:solidFill>
                  <a:prstClr val="black"/>
                </a:solidFill>
              </a:rPr>
              <a:t>Best Pract Res Clin Haematol</a:t>
            </a:r>
            <a:r>
              <a:rPr lang="da-DK" sz="1200" dirty="0">
                <a:solidFill>
                  <a:prstClr val="black"/>
                </a:solidFill>
              </a:rPr>
              <a:t>. 2020;33:101141;</a:t>
            </a:r>
          </a:p>
          <a:p>
            <a:pPr defTabSz="685765"/>
            <a:r>
              <a:rPr lang="da-DK" sz="1200" dirty="0">
                <a:solidFill>
                  <a:prstClr val="black"/>
                </a:solidFill>
              </a:rPr>
              <a:t>Tamura H. </a:t>
            </a:r>
            <a:r>
              <a:rPr lang="da-DK" sz="1200" i="1" dirty="0">
                <a:solidFill>
                  <a:prstClr val="black"/>
                </a:solidFill>
              </a:rPr>
              <a:t>Int J Hematol</a:t>
            </a:r>
            <a:r>
              <a:rPr lang="da-DK" sz="1200" dirty="0">
                <a:solidFill>
                  <a:prstClr val="black"/>
                </a:solidFill>
              </a:rPr>
              <a:t>. 2018;107:278-285; Radhakrishnan SV, et al. </a:t>
            </a:r>
            <a:r>
              <a:rPr lang="da-DK" sz="1200" i="1" dirty="0">
                <a:solidFill>
                  <a:prstClr val="black"/>
                </a:solidFill>
              </a:rPr>
              <a:t>Nat Commun</a:t>
            </a:r>
            <a:r>
              <a:rPr lang="da-DK" sz="1200" dirty="0">
                <a:solidFill>
                  <a:prstClr val="black"/>
                </a:solidFill>
              </a:rPr>
              <a:t>. 2020;11:798; Hosen N. </a:t>
            </a:r>
            <a:r>
              <a:rPr lang="da-DK" sz="1200" i="1" dirty="0">
                <a:solidFill>
                  <a:prstClr val="black"/>
                </a:solidFill>
              </a:rPr>
              <a:t>Cancers</a:t>
            </a:r>
            <a:r>
              <a:rPr lang="da-DK" sz="1200" dirty="0">
                <a:solidFill>
                  <a:prstClr val="black"/>
                </a:solidFill>
              </a:rPr>
              <a:t>. 2019;11:2024.</a:t>
            </a:r>
            <a:endParaRPr lang="da-DK" sz="1200" dirty="0">
              <a:solidFill>
                <a:prstClr val="black"/>
              </a:solidFill>
              <a:latin typeface="Calibri"/>
            </a:endParaRPr>
          </a:p>
        </p:txBody>
      </p:sp>
      <p:sp>
        <p:nvSpPr>
          <p:cNvPr id="6" name="Title 1">
            <a:extLst>
              <a:ext uri="{FF2B5EF4-FFF2-40B4-BE49-F238E27FC236}">
                <a16:creationId xmlns:a16="http://schemas.microsoft.com/office/drawing/2014/main" id="{53C204FA-5F45-6947-B8AB-316CBC563B3F}"/>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Relapsed/Refractory MM</a:t>
            </a:r>
          </a:p>
          <a:p>
            <a:r>
              <a:rPr lang="en-US" sz="3500" i="1" dirty="0"/>
              <a:t>Current and Emerging Immunotherapy</a:t>
            </a:r>
          </a:p>
        </p:txBody>
      </p:sp>
      <p:sp>
        <p:nvSpPr>
          <p:cNvPr id="7" name="Content Placeholder 2">
            <a:extLst>
              <a:ext uri="{FF2B5EF4-FFF2-40B4-BE49-F238E27FC236}">
                <a16:creationId xmlns:a16="http://schemas.microsoft.com/office/drawing/2014/main" id="{E599388B-82EE-634E-ACFB-1A30D24E9039}"/>
              </a:ext>
            </a:extLst>
          </p:cNvPr>
          <p:cNvSpPr txBox="1">
            <a:spLocks/>
          </p:cNvSpPr>
          <p:nvPr/>
        </p:nvSpPr>
        <p:spPr>
          <a:xfrm>
            <a:off x="6819369" y="1259448"/>
            <a:ext cx="4473945" cy="47360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lvl="0" indent="0" algn="ctr">
              <a:buNone/>
              <a:defRPr/>
            </a:pPr>
            <a:r>
              <a:rPr lang="en-GB" sz="2400" b="1" dirty="0">
                <a:solidFill>
                  <a:sysClr val="windowText" lastClr="000000"/>
                </a:solidFill>
              </a:rPr>
              <a:t>Therapeutic Modalities</a:t>
            </a:r>
            <a:endParaRPr lang="en-GB" sz="2400" b="1" baseline="30000" dirty="0">
              <a:solidFill>
                <a:sysClr val="windowText" lastClr="000000"/>
              </a:solidFill>
            </a:endParaRPr>
          </a:p>
          <a:p>
            <a:pPr lvl="0">
              <a:defRPr/>
            </a:pPr>
            <a:r>
              <a:rPr lang="en-GB" sz="2000" dirty="0">
                <a:solidFill>
                  <a:sysClr val="windowText" lastClr="000000"/>
                </a:solidFill>
              </a:rPr>
              <a:t>Naked mAbs</a:t>
            </a:r>
          </a:p>
          <a:p>
            <a:pPr lvl="0">
              <a:defRPr/>
            </a:pPr>
            <a:r>
              <a:rPr lang="en-GB" sz="2000" dirty="0">
                <a:solidFill>
                  <a:sysClr val="windowText" lastClr="000000"/>
                </a:solidFill>
              </a:rPr>
              <a:t>ADCs</a:t>
            </a:r>
          </a:p>
          <a:p>
            <a:pPr lvl="0">
              <a:defRPr/>
            </a:pPr>
            <a:r>
              <a:rPr lang="en-GB" sz="2000" dirty="0">
                <a:solidFill>
                  <a:sysClr val="windowText" lastClr="000000"/>
                </a:solidFill>
              </a:rPr>
              <a:t>Bispecific mAbs</a:t>
            </a:r>
          </a:p>
          <a:p>
            <a:pPr lvl="0">
              <a:defRPr/>
            </a:pPr>
            <a:r>
              <a:rPr lang="en-GB" sz="2000" dirty="0">
                <a:solidFill>
                  <a:sysClr val="windowText" lastClr="000000"/>
                </a:solidFill>
              </a:rPr>
              <a:t>BiTEs</a:t>
            </a:r>
          </a:p>
          <a:p>
            <a:pPr lvl="0">
              <a:defRPr/>
            </a:pPr>
            <a:r>
              <a:rPr lang="en-GB" sz="2000" dirty="0">
                <a:solidFill>
                  <a:sysClr val="windowText" lastClr="000000"/>
                </a:solidFill>
              </a:rPr>
              <a:t>CAR T cells</a:t>
            </a:r>
          </a:p>
          <a:p>
            <a:pPr lvl="0">
              <a:defRPr/>
            </a:pPr>
            <a:r>
              <a:rPr lang="en-GB" sz="2000" dirty="0">
                <a:solidFill>
                  <a:sysClr val="windowText" lastClr="000000"/>
                </a:solidFill>
              </a:rPr>
              <a:t>CAR NK cells</a:t>
            </a:r>
          </a:p>
          <a:p>
            <a:pPr marL="0" lvl="0" indent="0">
              <a:buNone/>
              <a:defRPr/>
            </a:pPr>
            <a:endParaRPr lang="en-GB" sz="2000" dirty="0">
              <a:solidFill>
                <a:sysClr val="windowText" lastClr="000000"/>
              </a:solidFill>
            </a:endParaRPr>
          </a:p>
          <a:p>
            <a:pPr marL="342900" lvl="1" indent="0">
              <a:buNone/>
              <a:defRPr/>
            </a:pPr>
            <a:endParaRPr lang="en-GB" sz="2800" dirty="0">
              <a:solidFill>
                <a:sysClr val="windowText" lastClr="000000"/>
              </a:solidFill>
            </a:endParaRPr>
          </a:p>
        </p:txBody>
      </p:sp>
    </p:spTree>
    <p:extLst>
      <p:ext uri="{BB962C8B-B14F-4D97-AF65-F5344CB8AC3E}">
        <p14:creationId xmlns:p14="http://schemas.microsoft.com/office/powerpoint/2010/main" val="55896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CD38</a:t>
            </a:r>
          </a:p>
          <a:p>
            <a:r>
              <a:rPr lang="en-US" sz="3500" i="1" dirty="0"/>
              <a:t>Rationale and Anti-CD38 mAbs MoA</a:t>
            </a:r>
          </a:p>
        </p:txBody>
      </p:sp>
      <p:sp>
        <p:nvSpPr>
          <p:cNvPr id="5" name="TextBox 4">
            <a:extLst>
              <a:ext uri="{FF2B5EF4-FFF2-40B4-BE49-F238E27FC236}">
                <a16:creationId xmlns:a16="http://schemas.microsoft.com/office/drawing/2014/main" id="{AF02F1EA-FB60-9744-897B-B8642551A647}"/>
              </a:ext>
            </a:extLst>
          </p:cNvPr>
          <p:cNvSpPr txBox="1"/>
          <p:nvPr/>
        </p:nvSpPr>
        <p:spPr>
          <a:xfrm>
            <a:off x="62798" y="6552357"/>
            <a:ext cx="2430689"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Bonello F, et al. </a:t>
            </a:r>
            <a:r>
              <a:rPr lang="da-DK" sz="1200" i="1" dirty="0">
                <a:solidFill>
                  <a:prstClr val="black"/>
                </a:solidFill>
              </a:rPr>
              <a:t>Cancers</a:t>
            </a:r>
            <a:r>
              <a:rPr lang="da-DK" sz="1200" dirty="0">
                <a:solidFill>
                  <a:prstClr val="black"/>
                </a:solidFill>
              </a:rPr>
              <a:t>. 2020;12:15.</a:t>
            </a:r>
            <a:endParaRPr lang="da-DK" sz="1200" dirty="0">
              <a:solidFill>
                <a:prstClr val="black"/>
              </a:solidFill>
              <a:latin typeface="Calibri"/>
            </a:endParaRPr>
          </a:p>
        </p:txBody>
      </p:sp>
      <p:pic>
        <p:nvPicPr>
          <p:cNvPr id="2" name="Picture 1">
            <a:extLst>
              <a:ext uri="{FF2B5EF4-FFF2-40B4-BE49-F238E27FC236}">
                <a16:creationId xmlns:a16="http://schemas.microsoft.com/office/drawing/2014/main" id="{99DAA4E9-1F82-2547-8078-1271B81998F6}"/>
              </a:ext>
            </a:extLst>
          </p:cNvPr>
          <p:cNvPicPr>
            <a:picLocks noChangeAspect="1"/>
          </p:cNvPicPr>
          <p:nvPr/>
        </p:nvPicPr>
        <p:blipFill>
          <a:blip r:embed="rId3">
            <a:clrChange>
              <a:clrFrom>
                <a:srgbClr val="FEFFFF"/>
              </a:clrFrom>
              <a:clrTo>
                <a:srgbClr val="FEFFFF">
                  <a:alpha val="0"/>
                </a:srgbClr>
              </a:clrTo>
            </a:clrChange>
            <a:alphaModFix/>
          </a:blip>
          <a:stretch>
            <a:fillRect/>
          </a:stretch>
        </p:blipFill>
        <p:spPr>
          <a:xfrm>
            <a:off x="1779901" y="1307805"/>
            <a:ext cx="8643008" cy="4635795"/>
          </a:xfrm>
          <a:prstGeom prst="rect">
            <a:avLst/>
          </a:prstGeom>
          <a:solidFill>
            <a:schemeClr val="bg1"/>
          </a:solidFill>
          <a:ln>
            <a:solidFill>
              <a:schemeClr val="tx1"/>
            </a:solidFill>
          </a:ln>
        </p:spPr>
      </p:pic>
    </p:spTree>
    <p:extLst>
      <p:ext uri="{BB962C8B-B14F-4D97-AF65-F5344CB8AC3E}">
        <p14:creationId xmlns:p14="http://schemas.microsoft.com/office/powerpoint/2010/main" val="403155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045405"/>
            <a:ext cx="8306784" cy="823967"/>
          </a:xfrm>
          <a:prstGeom prst="rect">
            <a:avLst/>
          </a:prstGeom>
          <a:noFill/>
        </p:spPr>
        <p:txBody>
          <a:bodyPr wrap="none" lIns="26999" tIns="26999" rIns="26999" bIns="26999" rtlCol="0" anchor="b" anchorCtr="0">
            <a:spAutoFit/>
          </a:bodyPr>
          <a:lstStyle/>
          <a:p>
            <a:pPr defTabSz="685765"/>
            <a:r>
              <a:rPr lang="da-DK" sz="1000" dirty="0">
                <a:solidFill>
                  <a:prstClr val="black"/>
                </a:solidFill>
              </a:rPr>
              <a:t>Cohen AD. </a:t>
            </a:r>
            <a:r>
              <a:rPr lang="da-DK" sz="1000" i="1" dirty="0">
                <a:solidFill>
                  <a:prstClr val="black"/>
                </a:solidFill>
              </a:rPr>
              <a:t>Hematology Am Soc Hematol Educ Program</a:t>
            </a:r>
            <a:r>
              <a:rPr lang="da-DK" sz="1000" dirty="0">
                <a:solidFill>
                  <a:prstClr val="black"/>
                </a:solidFill>
              </a:rPr>
              <a:t>. 2019;2019:266-272; Wudhikarn K, et al. </a:t>
            </a:r>
            <a:r>
              <a:rPr lang="da-DK" sz="1000" i="1" dirty="0">
                <a:solidFill>
                  <a:prstClr val="black"/>
                </a:solidFill>
              </a:rPr>
              <a:t>Best Pract Res Clin Haematol</a:t>
            </a:r>
            <a:r>
              <a:rPr lang="da-DK" sz="1000" dirty="0">
                <a:solidFill>
                  <a:prstClr val="black"/>
                </a:solidFill>
              </a:rPr>
              <a:t>. 2020;33:101143;</a:t>
            </a:r>
          </a:p>
          <a:p>
            <a:pPr defTabSz="685765"/>
            <a:r>
              <a:rPr lang="da-DK" sz="1000" dirty="0">
                <a:solidFill>
                  <a:prstClr val="black"/>
                </a:solidFill>
              </a:rPr>
              <a:t>Sidana S, Shah N. </a:t>
            </a:r>
            <a:r>
              <a:rPr lang="da-DK" sz="1000" i="1" dirty="0">
                <a:solidFill>
                  <a:prstClr val="black"/>
                </a:solidFill>
              </a:rPr>
              <a:t>Hematology Am Soc Hematol Educ Program</a:t>
            </a:r>
            <a:r>
              <a:rPr lang="da-DK" sz="1000" dirty="0">
                <a:solidFill>
                  <a:prstClr val="black"/>
                </a:solidFill>
              </a:rPr>
              <a:t>. 2019;2019:260-265;</a:t>
            </a:r>
          </a:p>
          <a:p>
            <a:pPr defTabSz="685765"/>
            <a:r>
              <a:rPr lang="da-DK" sz="1000" dirty="0">
                <a:solidFill>
                  <a:prstClr val="black"/>
                </a:solidFill>
              </a:rPr>
              <a:t>Tamura H. </a:t>
            </a:r>
            <a:r>
              <a:rPr lang="da-DK" sz="1000" i="1" dirty="0">
                <a:solidFill>
                  <a:prstClr val="black"/>
                </a:solidFill>
              </a:rPr>
              <a:t>Int J Hematol</a:t>
            </a:r>
            <a:r>
              <a:rPr lang="da-DK" sz="1000" dirty="0">
                <a:solidFill>
                  <a:prstClr val="black"/>
                </a:solidFill>
              </a:rPr>
              <a:t>. 2018;107:278-285; Bonello F, et al. </a:t>
            </a:r>
            <a:r>
              <a:rPr lang="da-DK" sz="1000" i="1" dirty="0">
                <a:solidFill>
                  <a:prstClr val="black"/>
                </a:solidFill>
              </a:rPr>
              <a:t>Cancers</a:t>
            </a:r>
            <a:r>
              <a:rPr lang="da-DK" sz="1000" dirty="0">
                <a:solidFill>
                  <a:prstClr val="black"/>
                </a:solidFill>
              </a:rPr>
              <a:t>. 2020;12:15; Martin TG, et al. </a:t>
            </a:r>
            <a:r>
              <a:rPr lang="da-DK" sz="1000" i="1" dirty="0">
                <a:solidFill>
                  <a:prstClr val="black"/>
                </a:solidFill>
              </a:rPr>
              <a:t>Cells</a:t>
            </a:r>
            <a:r>
              <a:rPr lang="da-DK" sz="1000" dirty="0">
                <a:solidFill>
                  <a:prstClr val="black"/>
                </a:solidFill>
              </a:rPr>
              <a:t>. 2019;8:1522;</a:t>
            </a:r>
          </a:p>
          <a:p>
            <a:pPr defTabSz="685765"/>
            <a:r>
              <a:rPr lang="da-DK" sz="1000" dirty="0">
                <a:solidFill>
                  <a:prstClr val="black"/>
                </a:solidFill>
              </a:rPr>
              <a:t>DARZALEX® (daratumumab): </a:t>
            </a:r>
            <a:r>
              <a:rPr lang="da-DK" sz="1000" dirty="0">
                <a:solidFill>
                  <a:schemeClr val="bg2">
                    <a:lumMod val="50000"/>
                  </a:schemeClr>
                </a:solidFill>
                <a:hlinkClick r:id="rId3">
                  <a:extLst>
                    <a:ext uri="{A12FA001-AC4F-418D-AE19-62706E023703}">
                      <ahyp:hlinkClr xmlns:ahyp="http://schemas.microsoft.com/office/drawing/2018/hyperlinkcolor" val="tx"/>
                    </a:ext>
                  </a:extLst>
                </a:hlinkClick>
              </a:rPr>
              <a:t>http://www.janssenlabels.com/package-insert/product-monograph/prescribing-information/DARZALEX-pi.pdf</a:t>
            </a:r>
            <a:r>
              <a:rPr lang="da-DK" sz="1000" dirty="0">
                <a:solidFill>
                  <a:prstClr val="black"/>
                </a:solidFill>
              </a:rPr>
              <a:t>;</a:t>
            </a:r>
          </a:p>
          <a:p>
            <a:pPr defTabSz="685765"/>
            <a:r>
              <a:rPr lang="da-DK" sz="1000" dirty="0">
                <a:solidFill>
                  <a:prstClr val="black"/>
                </a:solidFill>
              </a:rPr>
              <a:t>SARCLISA® (isatuximab): </a:t>
            </a:r>
            <a:r>
              <a:rPr lang="da-DK" sz="1000" dirty="0">
                <a:solidFill>
                  <a:schemeClr val="bg2">
                    <a:lumMod val="50000"/>
                  </a:schemeClr>
                </a:solidFill>
                <a:hlinkClick r:id="rId4">
                  <a:extLst>
                    <a:ext uri="{A12FA001-AC4F-418D-AE19-62706E023703}">
                      <ahyp:hlinkClr xmlns:ahyp="http://schemas.microsoft.com/office/drawing/2018/hyperlinkcolor" val="tx"/>
                    </a:ext>
                  </a:extLst>
                </a:hlinkClick>
              </a:rPr>
              <a:t>http://products.sanofi.us/Sarclisa/sarclisa.pdf</a:t>
            </a:r>
            <a:r>
              <a:rPr lang="da-DK" sz="1000" dirty="0">
                <a:solidFill>
                  <a:prstClr val="black"/>
                </a:solidFill>
                <a:latin typeface="Calibri"/>
              </a:rPr>
              <a:t>.</a:t>
            </a:r>
            <a:endParaRPr lang="da-DK" sz="1000" dirty="0">
              <a:solidFill>
                <a:prstClr val="black"/>
              </a:solidFill>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CD38 in RRMM</a:t>
            </a:r>
          </a:p>
          <a:p>
            <a:r>
              <a:rPr lang="en-US" sz="3500" i="1" dirty="0"/>
              <a:t>Current and Select Emerging Immunotherapy</a:t>
            </a:r>
          </a:p>
        </p:txBody>
      </p:sp>
      <p:sp>
        <p:nvSpPr>
          <p:cNvPr id="9" name="Content Placeholder 2">
            <a:extLst>
              <a:ext uri="{FF2B5EF4-FFF2-40B4-BE49-F238E27FC236}">
                <a16:creationId xmlns:a16="http://schemas.microsoft.com/office/drawing/2014/main" id="{C591FF92-194B-354D-8A5A-83DB0A7250D0}"/>
              </a:ext>
            </a:extLst>
          </p:cNvPr>
          <p:cNvSpPr txBox="1">
            <a:spLocks/>
          </p:cNvSpPr>
          <p:nvPr/>
        </p:nvSpPr>
        <p:spPr>
          <a:xfrm>
            <a:off x="457198" y="1266540"/>
            <a:ext cx="10685721" cy="4778865"/>
          </a:xfrm>
          <a:prstGeom prst="rect">
            <a:avLst/>
          </a:prstGeom>
        </p:spPr>
        <p:txBody>
          <a:bodyPr vert="horz" lIns="91440" tIns="45720" rIns="91440" bIns="45720" rtlCol="0">
            <a:normAutofit fontScale="925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000" dirty="0">
                <a:solidFill>
                  <a:sysClr val="windowText" lastClr="000000"/>
                </a:solidFill>
              </a:rPr>
              <a:t>Daratumumab (naked mAb), FDA approved: </a:t>
            </a:r>
            <a:endParaRPr lang="en-GB" sz="1800" dirty="0">
              <a:solidFill>
                <a:sysClr val="windowText" lastClr="000000"/>
              </a:solidFill>
            </a:endParaRPr>
          </a:p>
          <a:p>
            <a:pPr marL="517525" lvl="1" indent="-222250">
              <a:defRPr/>
            </a:pPr>
            <a:r>
              <a:rPr lang="en-GB" dirty="0">
                <a:solidFill>
                  <a:sysClr val="windowText" lastClr="000000"/>
                </a:solidFill>
              </a:rPr>
              <a:t>In combination with Rd in pts who have received ≥1 prior therapy</a:t>
            </a:r>
          </a:p>
          <a:p>
            <a:pPr marL="517525" lvl="1" indent="-222250">
              <a:defRPr/>
            </a:pPr>
            <a:r>
              <a:rPr lang="en-GB" dirty="0">
                <a:solidFill>
                  <a:sysClr val="windowText" lastClr="000000"/>
                </a:solidFill>
              </a:rPr>
              <a:t>In combination with Vd in pts who have received ≥1 prior therapy</a:t>
            </a:r>
          </a:p>
          <a:p>
            <a:pPr marL="517525" lvl="1" indent="-222250">
              <a:defRPr/>
            </a:pPr>
            <a:r>
              <a:rPr lang="en-GB" dirty="0">
                <a:solidFill>
                  <a:sysClr val="windowText" lastClr="000000"/>
                </a:solidFill>
              </a:rPr>
              <a:t>In combination with Pd in pts who have received ≥2 prior therapies including lenalidomide and a PI</a:t>
            </a:r>
          </a:p>
          <a:p>
            <a:pPr marL="517525" lvl="1" indent="-222250">
              <a:defRPr/>
            </a:pPr>
            <a:r>
              <a:rPr lang="en-GB" dirty="0">
                <a:solidFill>
                  <a:sysClr val="windowText" lastClr="000000"/>
                </a:solidFill>
              </a:rPr>
              <a:t>As monotherapy, in pts who have received ≥3 prior lines of therapy including a PI and an IMiD or who are double-refractory to a PI and an IMiD </a:t>
            </a:r>
            <a:endParaRPr lang="en-GB" baseline="30000" dirty="0">
              <a:solidFill>
                <a:sysClr val="windowText" lastClr="000000"/>
              </a:solidFill>
            </a:endParaRPr>
          </a:p>
          <a:p>
            <a:pPr lvl="0">
              <a:defRPr/>
            </a:pPr>
            <a:r>
              <a:rPr lang="en-GB" sz="2000" dirty="0">
                <a:solidFill>
                  <a:sysClr val="windowText" lastClr="000000"/>
                </a:solidFill>
              </a:rPr>
              <a:t>Isatuximab (naked mAb), FDA approved</a:t>
            </a:r>
            <a:endParaRPr lang="en-GB" sz="1800" dirty="0">
              <a:solidFill>
                <a:sysClr val="windowText" lastClr="000000"/>
              </a:solidFill>
            </a:endParaRPr>
          </a:p>
          <a:p>
            <a:pPr marL="517525" lvl="1" indent="-222250">
              <a:defRPr/>
            </a:pPr>
            <a:r>
              <a:rPr lang="en-GB" dirty="0">
                <a:solidFill>
                  <a:sysClr val="windowText" lastClr="000000"/>
                </a:solidFill>
              </a:rPr>
              <a:t>In combination with Pd in pts who have received ≥2 prior therapies including lenalidomide and a PI</a:t>
            </a:r>
            <a:endParaRPr lang="en-GB" sz="2000" dirty="0">
              <a:solidFill>
                <a:sysClr val="windowText" lastClr="000000"/>
              </a:solidFill>
            </a:endParaRPr>
          </a:p>
          <a:p>
            <a:pPr lvl="0">
              <a:defRPr/>
            </a:pPr>
            <a:r>
              <a:rPr lang="en-GB" sz="2000" dirty="0">
                <a:solidFill>
                  <a:sysClr val="windowText" lastClr="000000"/>
                </a:solidFill>
              </a:rPr>
              <a:t>MOR202 (naked mAb, discontinued)</a:t>
            </a:r>
          </a:p>
          <a:p>
            <a:pPr lvl="0">
              <a:defRPr/>
            </a:pPr>
            <a:r>
              <a:rPr lang="en-GB" sz="2000" dirty="0">
                <a:solidFill>
                  <a:sysClr val="windowText" lastClr="000000"/>
                </a:solidFill>
              </a:rPr>
              <a:t>TAK-079 (naked mAb)</a:t>
            </a:r>
          </a:p>
          <a:p>
            <a:pPr lvl="0">
              <a:defRPr/>
            </a:pPr>
            <a:r>
              <a:rPr lang="en-GB" sz="2000" dirty="0">
                <a:solidFill>
                  <a:sysClr val="windowText" lastClr="000000"/>
                </a:solidFill>
              </a:rPr>
              <a:t>TAK-573 (naked mAb)</a:t>
            </a:r>
          </a:p>
          <a:p>
            <a:pPr lvl="0">
              <a:defRPr/>
            </a:pPr>
            <a:r>
              <a:rPr lang="en-GB" sz="2000" dirty="0">
                <a:solidFill>
                  <a:sysClr val="windowText" lastClr="000000"/>
                </a:solidFill>
              </a:rPr>
              <a:t>TAK-169 (naked mAb)</a:t>
            </a:r>
          </a:p>
          <a:p>
            <a:pPr lvl="0">
              <a:defRPr/>
            </a:pPr>
            <a:r>
              <a:rPr lang="en-GB" sz="2000" dirty="0">
                <a:solidFill>
                  <a:sysClr val="windowText" lastClr="000000"/>
                </a:solidFill>
              </a:rPr>
              <a:t>GBR 1342 (BiTE) </a:t>
            </a:r>
          </a:p>
          <a:p>
            <a:pPr lvl="0">
              <a:defRPr/>
            </a:pPr>
            <a:r>
              <a:rPr lang="en-GB" sz="2000" dirty="0">
                <a:solidFill>
                  <a:sysClr val="windowText" lastClr="000000"/>
                </a:solidFill>
              </a:rPr>
              <a:t>CD38 CAR T cells               </a:t>
            </a:r>
          </a:p>
        </p:txBody>
      </p:sp>
    </p:spTree>
    <p:extLst>
      <p:ext uri="{BB962C8B-B14F-4D97-AF65-F5344CB8AC3E}">
        <p14:creationId xmlns:p14="http://schemas.microsoft.com/office/powerpoint/2010/main" val="38759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2348936"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Bonello F, et al. </a:t>
            </a:r>
            <a:r>
              <a:rPr lang="da-DK" sz="1200" i="1" dirty="0">
                <a:solidFill>
                  <a:prstClr val="black"/>
                </a:solidFill>
              </a:rPr>
              <a:t>Cancers</a:t>
            </a:r>
            <a:r>
              <a:rPr lang="da-DK" sz="1200" dirty="0">
                <a:solidFill>
                  <a:prstClr val="black"/>
                </a:solidFill>
              </a:rPr>
              <a:t>. 2020;12:15.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Daratumumab</a:t>
            </a:r>
          </a:p>
          <a:p>
            <a:r>
              <a:rPr lang="en-US" sz="3500" i="1" dirty="0"/>
              <a:t>Select Trials in RRMM</a:t>
            </a:r>
          </a:p>
        </p:txBody>
      </p:sp>
      <p:graphicFrame>
        <p:nvGraphicFramePr>
          <p:cNvPr id="3" name="Table 3">
            <a:extLst>
              <a:ext uri="{FF2B5EF4-FFF2-40B4-BE49-F238E27FC236}">
                <a16:creationId xmlns:a16="http://schemas.microsoft.com/office/drawing/2014/main" id="{67874E8C-4031-4801-BBFF-F30B8869BB34}"/>
              </a:ext>
            </a:extLst>
          </p:cNvPr>
          <p:cNvGraphicFramePr>
            <a:graphicFrameLocks noGrp="1"/>
          </p:cNvGraphicFramePr>
          <p:nvPr>
            <p:extLst>
              <p:ext uri="{D42A27DB-BD31-4B8C-83A1-F6EECF244321}">
                <p14:modId xmlns:p14="http://schemas.microsoft.com/office/powerpoint/2010/main" val="1714189390"/>
              </p:ext>
            </p:extLst>
          </p:nvPr>
        </p:nvGraphicFramePr>
        <p:xfrm>
          <a:off x="118484" y="1490785"/>
          <a:ext cx="11962653" cy="3876430"/>
        </p:xfrm>
        <a:graphic>
          <a:graphicData uri="http://schemas.openxmlformats.org/drawingml/2006/table">
            <a:tbl>
              <a:tblPr firstRow="1" bandRow="1">
                <a:tableStyleId>{5C22544A-7EE6-4342-B048-85BDC9FD1C3A}</a:tableStyleId>
              </a:tblPr>
              <a:tblGrid>
                <a:gridCol w="1997699">
                  <a:extLst>
                    <a:ext uri="{9D8B030D-6E8A-4147-A177-3AD203B41FA5}">
                      <a16:colId xmlns:a16="http://schemas.microsoft.com/office/drawing/2014/main" val="2929694929"/>
                    </a:ext>
                  </a:extLst>
                </a:gridCol>
                <a:gridCol w="844731">
                  <a:extLst>
                    <a:ext uri="{9D8B030D-6E8A-4147-A177-3AD203B41FA5}">
                      <a16:colId xmlns:a16="http://schemas.microsoft.com/office/drawing/2014/main" val="2317906968"/>
                    </a:ext>
                  </a:extLst>
                </a:gridCol>
                <a:gridCol w="1332412">
                  <a:extLst>
                    <a:ext uri="{9D8B030D-6E8A-4147-A177-3AD203B41FA5}">
                      <a16:colId xmlns:a16="http://schemas.microsoft.com/office/drawing/2014/main" val="1423398751"/>
                    </a:ext>
                  </a:extLst>
                </a:gridCol>
                <a:gridCol w="1357449">
                  <a:extLst>
                    <a:ext uri="{9D8B030D-6E8A-4147-A177-3AD203B41FA5}">
                      <a16:colId xmlns:a16="http://schemas.microsoft.com/office/drawing/2014/main" val="1141606285"/>
                    </a:ext>
                  </a:extLst>
                </a:gridCol>
                <a:gridCol w="2076589">
                  <a:extLst>
                    <a:ext uri="{9D8B030D-6E8A-4147-A177-3AD203B41FA5}">
                      <a16:colId xmlns:a16="http://schemas.microsoft.com/office/drawing/2014/main" val="3843653732"/>
                    </a:ext>
                  </a:extLst>
                </a:gridCol>
                <a:gridCol w="1409623">
                  <a:extLst>
                    <a:ext uri="{9D8B030D-6E8A-4147-A177-3AD203B41FA5}">
                      <a16:colId xmlns:a16="http://schemas.microsoft.com/office/drawing/2014/main" val="2328637017"/>
                    </a:ext>
                  </a:extLst>
                </a:gridCol>
                <a:gridCol w="1489918">
                  <a:extLst>
                    <a:ext uri="{9D8B030D-6E8A-4147-A177-3AD203B41FA5}">
                      <a16:colId xmlns:a16="http://schemas.microsoft.com/office/drawing/2014/main" val="1045981863"/>
                    </a:ext>
                  </a:extLst>
                </a:gridCol>
                <a:gridCol w="1454232">
                  <a:extLst>
                    <a:ext uri="{9D8B030D-6E8A-4147-A177-3AD203B41FA5}">
                      <a16:colId xmlns:a16="http://schemas.microsoft.com/office/drawing/2014/main" val="2985233590"/>
                    </a:ext>
                  </a:extLst>
                </a:gridCol>
              </a:tblGrid>
              <a:tr h="880586">
                <a:tc>
                  <a:txBody>
                    <a:bodyPr/>
                    <a:lstStyle/>
                    <a:p>
                      <a:pPr algn="ctr"/>
                      <a:r>
                        <a:rPr lang="en-US" sz="1600" b="1" i="0" u="none" strike="noStrike" kern="1200" baseline="0" dirty="0">
                          <a:solidFill>
                            <a:schemeClr val="tx1"/>
                          </a:solidFill>
                          <a:latin typeface="+mn-lt"/>
                          <a:ea typeface="+mn-ea"/>
                          <a:cs typeface="+mn-cs"/>
                        </a:rPr>
                        <a:t>Study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Patients</a:t>
                      </a:r>
                    </a:p>
                    <a:p>
                      <a:pPr algn="ctr"/>
                      <a:r>
                        <a:rPr lang="en-US" sz="1600" b="1" i="0" u="none" strike="noStrike" kern="1200" baseline="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Previous</a:t>
                      </a:r>
                    </a:p>
                    <a:p>
                      <a:pPr algn="ctr"/>
                      <a:r>
                        <a:rPr lang="en-US" sz="1600" b="1" i="0" u="none" strike="noStrike" kern="1200" baseline="0" dirty="0">
                          <a:solidFill>
                            <a:schemeClr val="tx1"/>
                          </a:solidFill>
                          <a:latin typeface="+mn-lt"/>
                          <a:ea typeface="+mn-ea"/>
                          <a:cs typeface="+mn-cs"/>
                        </a:rPr>
                        <a:t>Therapy</a:t>
                      </a:r>
                    </a:p>
                    <a:p>
                      <a:pPr algn="ctr"/>
                      <a:r>
                        <a:rPr lang="en-US" sz="1600" b="1" i="0" u="none" strike="noStrike" kern="1200" baseline="0" dirty="0">
                          <a:solidFill>
                            <a:schemeClr val="tx1"/>
                          </a:solidFill>
                          <a:latin typeface="+mn-lt"/>
                          <a:ea typeface="+mn-ea"/>
                          <a:cs typeface="+mn-cs"/>
                        </a:rPr>
                        <a:t>(Median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Regimen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ORR</a:t>
                      </a:r>
                    </a:p>
                    <a:p>
                      <a:pPr algn="ctr"/>
                      <a:r>
                        <a:rPr lang="en-US" sz="1600" b="1" i="0" u="none" strike="noStrike" kern="1200" baseline="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Median</a:t>
                      </a:r>
                    </a:p>
                    <a:p>
                      <a:pPr algn="ctr"/>
                      <a:r>
                        <a:rPr lang="en-US" sz="1600" b="1" i="0" u="none" strike="noStrike" kern="1200" baseline="0" dirty="0">
                          <a:solidFill>
                            <a:schemeClr val="tx1"/>
                          </a:solidFill>
                          <a:latin typeface="+mn-lt"/>
                          <a:ea typeface="+mn-ea"/>
                          <a:cs typeface="+mn-cs"/>
                        </a:rPr>
                        <a:t>PFS</a:t>
                      </a:r>
                    </a:p>
                    <a:p>
                      <a:pPr algn="ctr"/>
                      <a:r>
                        <a:rPr lang="en-US" sz="1600" b="1" i="0" u="none" strike="noStrike" kern="1200" baseline="0" dirty="0">
                          <a:solidFill>
                            <a:schemeClr val="tx1"/>
                          </a:solidFill>
                          <a:latin typeface="+mn-lt"/>
                          <a:ea typeface="+mn-ea"/>
                          <a:cs typeface="+mn-cs"/>
                        </a:rPr>
                        <a:t>(Months)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Median</a:t>
                      </a:r>
                    </a:p>
                    <a:p>
                      <a:pPr algn="ctr"/>
                      <a:r>
                        <a:rPr lang="en-US" sz="1600" b="1" i="0" u="none" strike="noStrike" kern="1200" baseline="0" dirty="0">
                          <a:solidFill>
                            <a:schemeClr val="tx1"/>
                          </a:solidFill>
                          <a:latin typeface="+mn-lt"/>
                          <a:ea typeface="+mn-ea"/>
                          <a:cs typeface="+mn-cs"/>
                        </a:rPr>
                        <a:t>OS</a:t>
                      </a:r>
                    </a:p>
                    <a:p>
                      <a:pPr algn="ctr"/>
                      <a:r>
                        <a:rPr lang="en-US" sz="1600" b="1" i="0" u="none" strike="noStrike" kern="1200" baseline="0" dirty="0">
                          <a:solidFill>
                            <a:schemeClr val="tx1"/>
                          </a:solidFill>
                          <a:latin typeface="+mn-lt"/>
                          <a:ea typeface="+mn-ea"/>
                          <a:cs typeface="+mn-cs"/>
                        </a:rPr>
                        <a:t>(Months)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3127884"/>
                  </a:ext>
                </a:extLst>
              </a:tr>
              <a:tr h="569673">
                <a:tc>
                  <a:txBody>
                    <a:bodyPr/>
                    <a:lstStyle/>
                    <a:p>
                      <a:pPr algn="ctr"/>
                      <a:r>
                        <a:rPr lang="en-US" sz="1600" b="0" i="0" u="none" strike="noStrike" kern="1200" baseline="0" dirty="0">
                          <a:solidFill>
                            <a:schemeClr val="dk1"/>
                          </a:solidFill>
                          <a:latin typeface="+mn-lt"/>
                          <a:ea typeface="+mn-ea"/>
                          <a:cs typeface="+mn-cs"/>
                        </a:rPr>
                        <a:t>GEN501 + SIRIUS</a:t>
                      </a:r>
                    </a:p>
                    <a:p>
                      <a:pPr algn="ctr"/>
                      <a:r>
                        <a:rPr lang="en-US" sz="1600" b="0" i="0" u="none" strike="noStrike" kern="1200" baseline="0" dirty="0">
                          <a:solidFill>
                            <a:schemeClr val="dk1"/>
                          </a:solidFill>
                          <a:latin typeface="+mn-lt"/>
                          <a:ea typeface="+mn-ea"/>
                          <a:cs typeface="+mn-cs"/>
                        </a:rPr>
                        <a:t>POOLED</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2</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148</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5</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Daratumumab monotherapy</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31.1</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4</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20.1</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836687"/>
                  </a:ext>
                </a:extLst>
              </a:tr>
              <a:tr h="459795">
                <a:tc>
                  <a:txBody>
                    <a:bodyPr/>
                    <a:lstStyle/>
                    <a:p>
                      <a:pPr algn="ctr"/>
                      <a:r>
                        <a:rPr lang="en-US" sz="1600" b="0" i="0" u="none" strike="noStrike" kern="1200" baseline="0" dirty="0">
                          <a:solidFill>
                            <a:schemeClr val="dk1"/>
                          </a:solidFill>
                          <a:latin typeface="+mn-lt"/>
                          <a:ea typeface="+mn-ea"/>
                          <a:cs typeface="+mn-cs"/>
                        </a:rPr>
                        <a:t>POLLUX</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569</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1</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Dara-Rd vs Rd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92.9 vs</a:t>
                      </a:r>
                    </a:p>
                    <a:p>
                      <a:pPr algn="ctr"/>
                      <a:r>
                        <a:rPr lang="en-US" sz="1600" b="0" i="0" u="none" strike="noStrike" kern="1200" baseline="0" dirty="0">
                          <a:solidFill>
                            <a:schemeClr val="dk1"/>
                          </a:solidFill>
                          <a:latin typeface="+mn-lt"/>
                          <a:ea typeface="+mn-ea"/>
                          <a:cs typeface="+mn-cs"/>
                        </a:rPr>
                        <a:t>76.4</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NR vs</a:t>
                      </a:r>
                    </a:p>
                    <a:p>
                      <a:pPr algn="ctr"/>
                      <a:r>
                        <a:rPr lang="en-US" sz="1600" b="0" i="0" u="none" strike="noStrike" kern="1200" baseline="0" dirty="0">
                          <a:solidFill>
                            <a:schemeClr val="dk1"/>
                          </a:solidFill>
                          <a:latin typeface="+mn-lt"/>
                          <a:ea typeface="+mn-ea"/>
                          <a:cs typeface="+mn-cs"/>
                        </a:rPr>
                        <a:t>17.5</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1-year OS</a:t>
                      </a:r>
                    </a:p>
                    <a:p>
                      <a:pPr algn="ctr"/>
                      <a:r>
                        <a:rPr lang="en-US" sz="1600" b="0" i="0" u="none" strike="noStrike" kern="1200" baseline="0" dirty="0">
                          <a:solidFill>
                            <a:schemeClr val="dk1"/>
                          </a:solidFill>
                          <a:latin typeface="+mn-lt"/>
                          <a:ea typeface="+mn-ea"/>
                          <a:cs typeface="+mn-cs"/>
                        </a:rPr>
                        <a:t>92.1% vs</a:t>
                      </a:r>
                    </a:p>
                    <a:p>
                      <a:pPr algn="ctr"/>
                      <a:r>
                        <a:rPr lang="en-US" sz="1600" b="0" i="0" u="none" strike="noStrike" kern="1200" baseline="0" dirty="0">
                          <a:solidFill>
                            <a:schemeClr val="dk1"/>
                          </a:solidFill>
                          <a:latin typeface="+mn-lt"/>
                          <a:ea typeface="+mn-ea"/>
                          <a:cs typeface="+mn-cs"/>
                        </a:rPr>
                        <a:t>86.8%</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420445"/>
                  </a:ext>
                </a:extLst>
              </a:tr>
              <a:tr h="241061">
                <a:tc>
                  <a:txBody>
                    <a:bodyPr/>
                    <a:lstStyle/>
                    <a:p>
                      <a:pPr algn="ctr"/>
                      <a:r>
                        <a:rPr lang="en-US" sz="1600" b="0" i="0" u="none" strike="noStrike" kern="1200" baseline="0" dirty="0">
                          <a:solidFill>
                            <a:schemeClr val="dk1"/>
                          </a:solidFill>
                          <a:latin typeface="+mn-lt"/>
                          <a:ea typeface="+mn-ea"/>
                          <a:cs typeface="+mn-cs"/>
                        </a:rPr>
                        <a:t>CASTOR</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498</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2</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Dara-Vd vs Vd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83.8 vs</a:t>
                      </a:r>
                    </a:p>
                    <a:p>
                      <a:pPr algn="ctr"/>
                      <a:r>
                        <a:rPr lang="en-US" sz="1600" b="0" i="0" u="none" strike="noStrike" kern="1200" baseline="0" dirty="0">
                          <a:solidFill>
                            <a:schemeClr val="dk1"/>
                          </a:solidFill>
                          <a:latin typeface="+mn-lt"/>
                          <a:ea typeface="+mn-ea"/>
                          <a:cs typeface="+mn-cs"/>
                        </a:rPr>
                        <a:t>63.2</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16.7 vs 7.1</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NA</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2223504"/>
                  </a:ext>
                </a:extLst>
              </a:tr>
              <a:tr h="435524">
                <a:tc>
                  <a:txBody>
                    <a:bodyPr/>
                    <a:lstStyle/>
                    <a:p>
                      <a:pPr algn="ctr"/>
                      <a:r>
                        <a:rPr lang="en-US" sz="1600" b="0" i="0" u="none" strike="noStrike" kern="1200" baseline="0" dirty="0">
                          <a:solidFill>
                            <a:schemeClr val="dk1"/>
                          </a:solidFill>
                          <a:latin typeface="+mn-lt"/>
                          <a:ea typeface="+mn-ea"/>
                          <a:cs typeface="+mn-cs"/>
                        </a:rPr>
                        <a:t>EQUULEUS</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2</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103</a:t>
                      </a: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4</a:t>
                      </a:r>
                      <a:endParaRPr lang="en-US" sz="2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Dara-Pom-d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60</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8.8</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17.5</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5696711"/>
                  </a:ext>
                </a:extLst>
              </a:tr>
              <a:tr h="403565">
                <a:tc>
                  <a:txBody>
                    <a:bodyPr/>
                    <a:lstStyle/>
                    <a:p>
                      <a:pPr algn="ctr"/>
                      <a:r>
                        <a:rPr lang="en-US" sz="1600" b="0" i="0" u="none" strike="noStrike" kern="1200" baseline="0" dirty="0">
                          <a:solidFill>
                            <a:schemeClr val="dk1"/>
                          </a:solidFill>
                          <a:latin typeface="+mn-lt"/>
                          <a:ea typeface="+mn-ea"/>
                          <a:cs typeface="+mn-cs"/>
                        </a:rPr>
                        <a:t>MMY1001</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1b</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85</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2</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Dara-Kd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84</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1-year PFS</a:t>
                      </a:r>
                    </a:p>
                    <a:p>
                      <a:pPr algn="ctr"/>
                      <a:r>
                        <a:rPr lang="en-US" sz="1600" b="0" i="0" u="none" strike="noStrike" kern="1200" baseline="0" dirty="0">
                          <a:solidFill>
                            <a:schemeClr val="dk1"/>
                          </a:solidFill>
                          <a:latin typeface="+mn-lt"/>
                          <a:ea typeface="+mn-ea"/>
                          <a:cs typeface="+mn-cs"/>
                        </a:rPr>
                        <a:t>74%</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1-year OS</a:t>
                      </a:r>
                    </a:p>
                    <a:p>
                      <a:pPr algn="ctr"/>
                      <a:r>
                        <a:rPr lang="en-US" sz="1600" b="0" i="0" u="none" strike="noStrike" kern="1200" baseline="0" dirty="0">
                          <a:solidFill>
                            <a:schemeClr val="dk1"/>
                          </a:solidFill>
                          <a:latin typeface="+mn-lt"/>
                          <a:ea typeface="+mn-ea"/>
                          <a:cs typeface="+mn-cs"/>
                        </a:rPr>
                        <a:t>82%</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5546348"/>
                  </a:ext>
                </a:extLst>
              </a:tr>
            </a:tbl>
          </a:graphicData>
        </a:graphic>
      </p:graphicFrame>
    </p:spTree>
    <p:extLst>
      <p:ext uri="{BB962C8B-B14F-4D97-AF65-F5344CB8AC3E}">
        <p14:creationId xmlns:p14="http://schemas.microsoft.com/office/powerpoint/2010/main" val="389661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2348936"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Bonello F, et al. </a:t>
            </a:r>
            <a:r>
              <a:rPr lang="da-DK" sz="1200" i="1" dirty="0">
                <a:solidFill>
                  <a:prstClr val="black"/>
                </a:solidFill>
              </a:rPr>
              <a:t>Cancers</a:t>
            </a:r>
            <a:r>
              <a:rPr lang="da-DK" sz="1200" dirty="0">
                <a:solidFill>
                  <a:prstClr val="black"/>
                </a:solidFill>
              </a:rPr>
              <a:t>. 2020;12:15.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Daratumumab</a:t>
            </a:r>
          </a:p>
          <a:p>
            <a:r>
              <a:rPr lang="en-US" sz="3500" i="1" dirty="0"/>
              <a:t>Select Ongoing Trials in RRMM</a:t>
            </a:r>
          </a:p>
        </p:txBody>
      </p:sp>
      <p:graphicFrame>
        <p:nvGraphicFramePr>
          <p:cNvPr id="9" name="Table 9">
            <a:extLst>
              <a:ext uri="{FF2B5EF4-FFF2-40B4-BE49-F238E27FC236}">
                <a16:creationId xmlns:a16="http://schemas.microsoft.com/office/drawing/2014/main" id="{B5E276FD-4627-4D27-92E0-D11334762434}"/>
              </a:ext>
            </a:extLst>
          </p:cNvPr>
          <p:cNvGraphicFramePr>
            <a:graphicFrameLocks noGrp="1"/>
          </p:cNvGraphicFramePr>
          <p:nvPr>
            <p:extLst>
              <p:ext uri="{D42A27DB-BD31-4B8C-83A1-F6EECF244321}">
                <p14:modId xmlns:p14="http://schemas.microsoft.com/office/powerpoint/2010/main" val="540110936"/>
              </p:ext>
            </p:extLst>
          </p:nvPr>
        </p:nvGraphicFramePr>
        <p:xfrm>
          <a:off x="222068" y="2089651"/>
          <a:ext cx="11747864" cy="2686999"/>
        </p:xfrm>
        <a:graphic>
          <a:graphicData uri="http://schemas.openxmlformats.org/drawingml/2006/table">
            <a:tbl>
              <a:tblPr firstRow="1" bandRow="1">
                <a:tableStyleId>{5C22544A-7EE6-4342-B048-85BDC9FD1C3A}</a:tableStyleId>
              </a:tblPr>
              <a:tblGrid>
                <a:gridCol w="2936966">
                  <a:extLst>
                    <a:ext uri="{9D8B030D-6E8A-4147-A177-3AD203B41FA5}">
                      <a16:colId xmlns:a16="http://schemas.microsoft.com/office/drawing/2014/main" val="894329964"/>
                    </a:ext>
                  </a:extLst>
                </a:gridCol>
                <a:gridCol w="2936966">
                  <a:extLst>
                    <a:ext uri="{9D8B030D-6E8A-4147-A177-3AD203B41FA5}">
                      <a16:colId xmlns:a16="http://schemas.microsoft.com/office/drawing/2014/main" val="2575870979"/>
                    </a:ext>
                  </a:extLst>
                </a:gridCol>
                <a:gridCol w="2936966">
                  <a:extLst>
                    <a:ext uri="{9D8B030D-6E8A-4147-A177-3AD203B41FA5}">
                      <a16:colId xmlns:a16="http://schemas.microsoft.com/office/drawing/2014/main" val="1964021622"/>
                    </a:ext>
                  </a:extLst>
                </a:gridCol>
                <a:gridCol w="2936966">
                  <a:extLst>
                    <a:ext uri="{9D8B030D-6E8A-4147-A177-3AD203B41FA5}">
                      <a16:colId xmlns:a16="http://schemas.microsoft.com/office/drawing/2014/main" val="2512137316"/>
                    </a:ext>
                  </a:extLst>
                </a:gridCol>
              </a:tblGrid>
              <a:tr h="778491">
                <a:tc>
                  <a:txBody>
                    <a:bodyPr/>
                    <a:lstStyle/>
                    <a:p>
                      <a:pPr algn="ctr"/>
                      <a:r>
                        <a:rPr lang="en-US" dirty="0">
                          <a:solidFill>
                            <a:schemeClr val="tx1"/>
                          </a:solidFill>
                        </a:rPr>
                        <a:t>Study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Setting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Study Design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204149"/>
                  </a:ext>
                </a:extLst>
              </a:tr>
              <a:tr h="908071">
                <a:tc>
                  <a:txBody>
                    <a:bodyPr/>
                    <a:lstStyle/>
                    <a:p>
                      <a:pPr algn="ctr"/>
                      <a:r>
                        <a:rPr lang="en-US" sz="1800" b="0" i="0" u="none" strike="noStrike" kern="1200" baseline="0" dirty="0">
                          <a:solidFill>
                            <a:schemeClr val="dk1"/>
                          </a:solidFill>
                          <a:latin typeface="+mn-lt"/>
                          <a:ea typeface="+mn-ea"/>
                          <a:cs typeface="+mn-cs"/>
                        </a:rPr>
                        <a:t>EMN14</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RRMM</a:t>
                      </a:r>
                    </a:p>
                    <a:p>
                      <a:pPr algn="ctr"/>
                      <a:r>
                        <a:rPr lang="en-US" sz="1800" b="0" i="0" u="none" strike="noStrike" kern="1200" baseline="0" dirty="0">
                          <a:solidFill>
                            <a:schemeClr val="dk1"/>
                          </a:solidFill>
                          <a:latin typeface="+mn-lt"/>
                          <a:ea typeface="+mn-ea"/>
                          <a:cs typeface="+mn-cs"/>
                        </a:rPr>
                        <a:t>(302 pts)</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Dara-Pom-d</a:t>
                      </a:r>
                    </a:p>
                    <a:p>
                      <a:pPr algn="ctr"/>
                      <a:r>
                        <a:rPr lang="en-US" sz="1800" b="0" i="0" u="none" strike="noStrike" kern="1200" baseline="0" dirty="0">
                          <a:solidFill>
                            <a:schemeClr val="dk1"/>
                          </a:solidFill>
                          <a:latin typeface="+mn-lt"/>
                          <a:ea typeface="+mn-ea"/>
                          <a:cs typeface="+mn-cs"/>
                        </a:rPr>
                        <a:t>vs</a:t>
                      </a:r>
                    </a:p>
                    <a:p>
                      <a:pPr algn="ctr"/>
                      <a:r>
                        <a:rPr lang="en-US" sz="1800" b="0" i="0" u="none" strike="noStrike" kern="1200" baseline="0" dirty="0">
                          <a:solidFill>
                            <a:schemeClr val="dk1"/>
                          </a:solidFill>
                          <a:latin typeface="+mn-lt"/>
                          <a:ea typeface="+mn-ea"/>
                          <a:cs typeface="+mn-cs"/>
                        </a:rPr>
                        <a:t>Pom-d</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3636262"/>
                  </a:ext>
                </a:extLst>
              </a:tr>
              <a:tr h="994108">
                <a:tc>
                  <a:txBody>
                    <a:bodyPr/>
                    <a:lstStyle/>
                    <a:p>
                      <a:pPr algn="ctr"/>
                      <a:r>
                        <a:rPr lang="en-US" sz="1800" b="0" i="0" u="none" strike="noStrike" kern="1200" baseline="0" dirty="0">
                          <a:solidFill>
                            <a:schemeClr val="dk1"/>
                          </a:solidFill>
                          <a:latin typeface="+mn-lt"/>
                          <a:ea typeface="+mn-ea"/>
                          <a:cs typeface="+mn-cs"/>
                        </a:rPr>
                        <a:t>CANDOR</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RRMM</a:t>
                      </a:r>
                    </a:p>
                    <a:p>
                      <a:pPr algn="ctr"/>
                      <a:r>
                        <a:rPr lang="en-US" sz="1800" b="0" i="0" u="none" strike="noStrike" kern="1200" baseline="0" dirty="0">
                          <a:solidFill>
                            <a:schemeClr val="dk1"/>
                          </a:solidFill>
                          <a:latin typeface="+mn-lt"/>
                          <a:ea typeface="+mn-ea"/>
                          <a:cs typeface="+mn-cs"/>
                        </a:rPr>
                        <a:t>(466 pts)</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Dara-Kd</a:t>
                      </a:r>
                    </a:p>
                    <a:p>
                      <a:pPr algn="ctr"/>
                      <a:r>
                        <a:rPr lang="en-US" sz="1800" b="0" i="0" u="none" strike="noStrike" kern="1200" baseline="0" dirty="0">
                          <a:solidFill>
                            <a:schemeClr val="dk1"/>
                          </a:solidFill>
                          <a:latin typeface="+mn-lt"/>
                          <a:ea typeface="+mn-ea"/>
                          <a:cs typeface="+mn-cs"/>
                        </a:rPr>
                        <a:t>vs</a:t>
                      </a:r>
                    </a:p>
                    <a:p>
                      <a:pPr algn="ctr"/>
                      <a:r>
                        <a:rPr lang="en-US" sz="1800" b="0" i="0" u="none" strike="noStrike" kern="1200" baseline="0" dirty="0">
                          <a:solidFill>
                            <a:schemeClr val="dk1"/>
                          </a:solidFill>
                          <a:latin typeface="+mn-lt"/>
                          <a:ea typeface="+mn-ea"/>
                          <a:cs typeface="+mn-cs"/>
                        </a:rPr>
                        <a:t>Kd</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627853"/>
                  </a:ext>
                </a:extLst>
              </a:tr>
            </a:tbl>
          </a:graphicData>
        </a:graphic>
      </p:graphicFrame>
    </p:spTree>
    <p:extLst>
      <p:ext uri="{BB962C8B-B14F-4D97-AF65-F5344CB8AC3E}">
        <p14:creationId xmlns:p14="http://schemas.microsoft.com/office/powerpoint/2010/main" val="29780560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2348936"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Bonello F, et al. </a:t>
            </a:r>
            <a:r>
              <a:rPr lang="da-DK" sz="1200" i="1" dirty="0">
                <a:solidFill>
                  <a:prstClr val="black"/>
                </a:solidFill>
              </a:rPr>
              <a:t>Cancers</a:t>
            </a:r>
            <a:r>
              <a:rPr lang="da-DK" sz="1200" dirty="0">
                <a:solidFill>
                  <a:prstClr val="black"/>
                </a:solidFill>
              </a:rPr>
              <a:t>. 2020;12:15.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Isatuximab</a:t>
            </a:r>
          </a:p>
          <a:p>
            <a:r>
              <a:rPr lang="en-US" sz="3500" i="1" dirty="0"/>
              <a:t>Select Trials in RRMM</a:t>
            </a:r>
          </a:p>
        </p:txBody>
      </p:sp>
      <p:graphicFrame>
        <p:nvGraphicFramePr>
          <p:cNvPr id="7" name="Table 3">
            <a:extLst>
              <a:ext uri="{FF2B5EF4-FFF2-40B4-BE49-F238E27FC236}">
                <a16:creationId xmlns:a16="http://schemas.microsoft.com/office/drawing/2014/main" id="{164776B6-B918-4DC9-BC7C-54BEFBF2A097}"/>
              </a:ext>
            </a:extLst>
          </p:cNvPr>
          <p:cNvGraphicFramePr>
            <a:graphicFrameLocks noGrp="1"/>
          </p:cNvGraphicFramePr>
          <p:nvPr>
            <p:extLst>
              <p:ext uri="{D42A27DB-BD31-4B8C-83A1-F6EECF244321}">
                <p14:modId xmlns:p14="http://schemas.microsoft.com/office/powerpoint/2010/main" val="229773273"/>
              </p:ext>
            </p:extLst>
          </p:nvPr>
        </p:nvGraphicFramePr>
        <p:xfrm>
          <a:off x="114673" y="1567812"/>
          <a:ext cx="11962653" cy="3722375"/>
        </p:xfrm>
        <a:graphic>
          <a:graphicData uri="http://schemas.openxmlformats.org/drawingml/2006/table">
            <a:tbl>
              <a:tblPr firstRow="1" bandRow="1">
                <a:tableStyleId>{5C22544A-7EE6-4342-B048-85BDC9FD1C3A}</a:tableStyleId>
              </a:tblPr>
              <a:tblGrid>
                <a:gridCol w="1997699">
                  <a:extLst>
                    <a:ext uri="{9D8B030D-6E8A-4147-A177-3AD203B41FA5}">
                      <a16:colId xmlns:a16="http://schemas.microsoft.com/office/drawing/2014/main" val="2929694929"/>
                    </a:ext>
                  </a:extLst>
                </a:gridCol>
                <a:gridCol w="844731">
                  <a:extLst>
                    <a:ext uri="{9D8B030D-6E8A-4147-A177-3AD203B41FA5}">
                      <a16:colId xmlns:a16="http://schemas.microsoft.com/office/drawing/2014/main" val="2317906968"/>
                    </a:ext>
                  </a:extLst>
                </a:gridCol>
                <a:gridCol w="1332412">
                  <a:extLst>
                    <a:ext uri="{9D8B030D-6E8A-4147-A177-3AD203B41FA5}">
                      <a16:colId xmlns:a16="http://schemas.microsoft.com/office/drawing/2014/main" val="1423398751"/>
                    </a:ext>
                  </a:extLst>
                </a:gridCol>
                <a:gridCol w="1357449">
                  <a:extLst>
                    <a:ext uri="{9D8B030D-6E8A-4147-A177-3AD203B41FA5}">
                      <a16:colId xmlns:a16="http://schemas.microsoft.com/office/drawing/2014/main" val="1141606285"/>
                    </a:ext>
                  </a:extLst>
                </a:gridCol>
                <a:gridCol w="2076589">
                  <a:extLst>
                    <a:ext uri="{9D8B030D-6E8A-4147-A177-3AD203B41FA5}">
                      <a16:colId xmlns:a16="http://schemas.microsoft.com/office/drawing/2014/main" val="3843653732"/>
                    </a:ext>
                  </a:extLst>
                </a:gridCol>
                <a:gridCol w="1409623">
                  <a:extLst>
                    <a:ext uri="{9D8B030D-6E8A-4147-A177-3AD203B41FA5}">
                      <a16:colId xmlns:a16="http://schemas.microsoft.com/office/drawing/2014/main" val="2328637017"/>
                    </a:ext>
                  </a:extLst>
                </a:gridCol>
                <a:gridCol w="1489918">
                  <a:extLst>
                    <a:ext uri="{9D8B030D-6E8A-4147-A177-3AD203B41FA5}">
                      <a16:colId xmlns:a16="http://schemas.microsoft.com/office/drawing/2014/main" val="1045981863"/>
                    </a:ext>
                  </a:extLst>
                </a:gridCol>
                <a:gridCol w="1454232">
                  <a:extLst>
                    <a:ext uri="{9D8B030D-6E8A-4147-A177-3AD203B41FA5}">
                      <a16:colId xmlns:a16="http://schemas.microsoft.com/office/drawing/2014/main" val="2985233590"/>
                    </a:ext>
                  </a:extLst>
                </a:gridCol>
              </a:tblGrid>
              <a:tr h="975335">
                <a:tc>
                  <a:txBody>
                    <a:bodyPr/>
                    <a:lstStyle/>
                    <a:p>
                      <a:pPr algn="ctr"/>
                      <a:r>
                        <a:rPr lang="en-US" sz="1600" b="1" i="0" u="none" strike="noStrike" kern="1200" baseline="0" dirty="0">
                          <a:solidFill>
                            <a:schemeClr val="tx1"/>
                          </a:solidFill>
                          <a:latin typeface="+mn-lt"/>
                          <a:ea typeface="+mn-ea"/>
                          <a:cs typeface="+mn-cs"/>
                        </a:rPr>
                        <a:t>Study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Patients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Previous</a:t>
                      </a:r>
                    </a:p>
                    <a:p>
                      <a:pPr algn="ctr"/>
                      <a:r>
                        <a:rPr lang="en-US" sz="1600" b="1" i="0" u="none" strike="noStrike" kern="1200" baseline="0" dirty="0">
                          <a:solidFill>
                            <a:schemeClr val="tx1"/>
                          </a:solidFill>
                          <a:latin typeface="+mn-lt"/>
                          <a:ea typeface="+mn-ea"/>
                          <a:cs typeface="+mn-cs"/>
                        </a:rPr>
                        <a:t>Therapy</a:t>
                      </a:r>
                    </a:p>
                    <a:p>
                      <a:pPr algn="ctr"/>
                      <a:r>
                        <a:rPr lang="en-US" sz="1600" b="1" i="0" u="none" strike="noStrike" kern="1200" baseline="0" dirty="0">
                          <a:solidFill>
                            <a:schemeClr val="tx1"/>
                          </a:solidFill>
                          <a:latin typeface="+mn-lt"/>
                          <a:ea typeface="+mn-ea"/>
                          <a:cs typeface="+mn-cs"/>
                        </a:rPr>
                        <a:t>(Median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Regimen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ORR</a:t>
                      </a:r>
                    </a:p>
                    <a:p>
                      <a:pPr algn="ctr"/>
                      <a:r>
                        <a:rPr lang="en-US" sz="1600" dirty="0">
                          <a:solidFill>
                            <a:schemeClr val="tx1"/>
                          </a:solidFill>
                        </a:rPr>
                        <a:t>(%)</a:t>
                      </a:r>
                      <a:endParaRPr lang="en-US" sz="1600" b="1" i="0" u="none" strike="noStrike" kern="1200" baseline="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Median</a:t>
                      </a:r>
                    </a:p>
                    <a:p>
                      <a:pPr algn="ctr"/>
                      <a:r>
                        <a:rPr lang="en-US" sz="1600" b="1" i="0" u="none" strike="noStrike" kern="1200" baseline="0" dirty="0">
                          <a:solidFill>
                            <a:schemeClr val="tx1"/>
                          </a:solidFill>
                          <a:latin typeface="+mn-lt"/>
                          <a:ea typeface="+mn-ea"/>
                          <a:cs typeface="+mn-cs"/>
                        </a:rPr>
                        <a:t>PFS</a:t>
                      </a:r>
                    </a:p>
                    <a:p>
                      <a:pPr algn="ctr"/>
                      <a:r>
                        <a:rPr lang="en-US" sz="1600" b="1" i="0" u="none" strike="noStrike" kern="1200" baseline="0" dirty="0">
                          <a:solidFill>
                            <a:schemeClr val="tx1"/>
                          </a:solidFill>
                          <a:latin typeface="+mn-lt"/>
                          <a:ea typeface="+mn-ea"/>
                          <a:cs typeface="+mn-cs"/>
                        </a:rPr>
                        <a:t>(Months)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Median</a:t>
                      </a:r>
                    </a:p>
                    <a:p>
                      <a:pPr algn="ctr"/>
                      <a:r>
                        <a:rPr lang="en-US" sz="1600" b="1" i="0" u="none" strike="noStrike" kern="1200" baseline="0" dirty="0">
                          <a:solidFill>
                            <a:schemeClr val="tx1"/>
                          </a:solidFill>
                          <a:latin typeface="+mn-lt"/>
                          <a:ea typeface="+mn-ea"/>
                          <a:cs typeface="+mn-cs"/>
                        </a:rPr>
                        <a:t>OS</a:t>
                      </a:r>
                    </a:p>
                    <a:p>
                      <a:pPr algn="ctr"/>
                      <a:r>
                        <a:rPr lang="en-US" sz="1600" b="1" i="0" u="none" strike="noStrike" kern="1200" baseline="0" dirty="0">
                          <a:solidFill>
                            <a:schemeClr val="tx1"/>
                          </a:solidFill>
                          <a:latin typeface="+mn-lt"/>
                          <a:ea typeface="+mn-ea"/>
                          <a:cs typeface="+mn-cs"/>
                        </a:rPr>
                        <a:t>(Months)</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3127884"/>
                  </a:ext>
                </a:extLst>
              </a:tr>
              <a:tr h="630969">
                <a:tc>
                  <a:txBody>
                    <a:bodyPr/>
                    <a:lstStyle/>
                    <a:p>
                      <a:pPr algn="ctr"/>
                      <a:r>
                        <a:rPr lang="en-US" sz="1800" b="0" i="0" u="none" strike="noStrike" kern="1200" baseline="0" dirty="0">
                          <a:solidFill>
                            <a:schemeClr val="dk1"/>
                          </a:solidFill>
                          <a:latin typeface="+mn-lt"/>
                          <a:ea typeface="+mn-ea"/>
                          <a:cs typeface="+mn-cs"/>
                        </a:rPr>
                        <a:t>NCT01749969</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1b</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57</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5</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Isa-Rd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56</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8.5</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NR</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836687"/>
                  </a:ext>
                </a:extLst>
              </a:tr>
              <a:tr h="765695">
                <a:tc>
                  <a:txBody>
                    <a:bodyPr/>
                    <a:lstStyle/>
                    <a:p>
                      <a:pPr algn="ctr"/>
                      <a:r>
                        <a:rPr lang="en-US" sz="1800" b="0" i="0" u="none" strike="noStrike" kern="1200" baseline="0" dirty="0">
                          <a:solidFill>
                            <a:schemeClr val="dk1"/>
                          </a:solidFill>
                          <a:latin typeface="+mn-lt"/>
                          <a:ea typeface="+mn-ea"/>
                          <a:cs typeface="+mn-cs"/>
                        </a:rPr>
                        <a:t>NCT02283775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t>1b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Isa-Pd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62</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17.6</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NR</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420445"/>
                  </a:ext>
                </a:extLst>
              </a:tr>
              <a:tr h="641425">
                <a:tc>
                  <a:txBody>
                    <a:bodyPr/>
                    <a:lstStyle/>
                    <a:p>
                      <a:pPr algn="ctr"/>
                      <a:r>
                        <a:rPr lang="en-US" sz="1800" b="0" i="0" u="none" strike="noStrike" kern="1200" baseline="0" dirty="0">
                          <a:solidFill>
                            <a:schemeClr val="dk1"/>
                          </a:solidFill>
                          <a:latin typeface="+mn-lt"/>
                          <a:ea typeface="+mn-ea"/>
                          <a:cs typeface="+mn-cs"/>
                        </a:rPr>
                        <a:t>NCT02332850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1b</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33</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Isa-Kd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66</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NR</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NR</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2223504"/>
                  </a:ext>
                </a:extLst>
              </a:tr>
              <a:tr h="708951">
                <a:tc>
                  <a:txBody>
                    <a:bodyPr/>
                    <a:lstStyle/>
                    <a:p>
                      <a:pPr algn="ctr"/>
                      <a:r>
                        <a:rPr lang="en-US" sz="1800" b="0" i="0" u="none" strike="noStrike" kern="1200" baseline="0" dirty="0">
                          <a:solidFill>
                            <a:schemeClr val="dk1"/>
                          </a:solidFill>
                          <a:latin typeface="+mn-lt"/>
                          <a:ea typeface="+mn-ea"/>
                          <a:cs typeface="+mn-cs"/>
                        </a:rPr>
                        <a:t>ICARIA-MM</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307</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3</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Isa-Pd vs Pd</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60 vs</a:t>
                      </a:r>
                    </a:p>
                    <a:p>
                      <a:pPr algn="ctr"/>
                      <a:r>
                        <a:rPr lang="en-US" sz="1800" b="0" i="0" u="none" strike="noStrike" kern="1200" baseline="0" dirty="0">
                          <a:solidFill>
                            <a:schemeClr val="dk1"/>
                          </a:solidFill>
                          <a:latin typeface="+mn-lt"/>
                          <a:ea typeface="+mn-ea"/>
                          <a:cs typeface="+mn-cs"/>
                        </a:rPr>
                        <a:t>35</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11.5 vs</a:t>
                      </a:r>
                    </a:p>
                    <a:p>
                      <a:pPr algn="ctr"/>
                      <a:r>
                        <a:rPr lang="en-US" sz="1800" b="0" i="0" u="none" strike="noStrike" kern="1200" baseline="0" dirty="0">
                          <a:solidFill>
                            <a:schemeClr val="dk1"/>
                          </a:solidFill>
                          <a:latin typeface="+mn-lt"/>
                          <a:ea typeface="+mn-ea"/>
                          <a:cs typeface="+mn-cs"/>
                        </a:rPr>
                        <a:t>6.5</a:t>
                      </a:r>
                      <a:endParaRPr lang="en-US" sz="2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u="none" strike="noStrike" kern="1200" baseline="0" dirty="0">
                          <a:solidFill>
                            <a:schemeClr val="dk1"/>
                          </a:solidFill>
                          <a:latin typeface="+mn-lt"/>
                          <a:ea typeface="+mn-ea"/>
                          <a:cs typeface="+mn-cs"/>
                        </a:rPr>
                        <a:t>NA</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5696711"/>
                  </a:ext>
                </a:extLst>
              </a:tr>
            </a:tbl>
          </a:graphicData>
        </a:graphic>
      </p:graphicFrame>
    </p:spTree>
    <p:extLst>
      <p:ext uri="{BB962C8B-B14F-4D97-AF65-F5344CB8AC3E}">
        <p14:creationId xmlns:p14="http://schemas.microsoft.com/office/powerpoint/2010/main" val="3163000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2348936"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Bonello F, et al. </a:t>
            </a:r>
            <a:r>
              <a:rPr lang="da-DK" sz="1200" i="1" dirty="0">
                <a:solidFill>
                  <a:prstClr val="black"/>
                </a:solidFill>
              </a:rPr>
              <a:t>Cancers</a:t>
            </a:r>
            <a:r>
              <a:rPr lang="da-DK" sz="1200" dirty="0">
                <a:solidFill>
                  <a:prstClr val="black"/>
                </a:solidFill>
              </a:rPr>
              <a:t>. 2020;12:15.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Isatuximab</a:t>
            </a:r>
          </a:p>
          <a:p>
            <a:r>
              <a:rPr lang="en-US" sz="3500" i="1" dirty="0"/>
              <a:t>Select Ongoing Trials in RRMM</a:t>
            </a:r>
          </a:p>
        </p:txBody>
      </p:sp>
      <p:graphicFrame>
        <p:nvGraphicFramePr>
          <p:cNvPr id="10" name="Table 9">
            <a:extLst>
              <a:ext uri="{FF2B5EF4-FFF2-40B4-BE49-F238E27FC236}">
                <a16:creationId xmlns:a16="http://schemas.microsoft.com/office/drawing/2014/main" id="{52120F3B-DAE0-4C95-8565-1378B25ACEE4}"/>
              </a:ext>
            </a:extLst>
          </p:cNvPr>
          <p:cNvGraphicFramePr>
            <a:graphicFrameLocks noGrp="1"/>
          </p:cNvGraphicFramePr>
          <p:nvPr>
            <p:extLst>
              <p:ext uri="{D42A27DB-BD31-4B8C-83A1-F6EECF244321}">
                <p14:modId xmlns:p14="http://schemas.microsoft.com/office/powerpoint/2010/main" val="359362342"/>
              </p:ext>
            </p:extLst>
          </p:nvPr>
        </p:nvGraphicFramePr>
        <p:xfrm>
          <a:off x="222068" y="2085500"/>
          <a:ext cx="11747864" cy="2686999"/>
        </p:xfrm>
        <a:graphic>
          <a:graphicData uri="http://schemas.openxmlformats.org/drawingml/2006/table">
            <a:tbl>
              <a:tblPr firstRow="1" bandRow="1">
                <a:tableStyleId>{5C22544A-7EE6-4342-B048-85BDC9FD1C3A}</a:tableStyleId>
              </a:tblPr>
              <a:tblGrid>
                <a:gridCol w="2936966">
                  <a:extLst>
                    <a:ext uri="{9D8B030D-6E8A-4147-A177-3AD203B41FA5}">
                      <a16:colId xmlns:a16="http://schemas.microsoft.com/office/drawing/2014/main" val="894329964"/>
                    </a:ext>
                  </a:extLst>
                </a:gridCol>
                <a:gridCol w="2936966">
                  <a:extLst>
                    <a:ext uri="{9D8B030D-6E8A-4147-A177-3AD203B41FA5}">
                      <a16:colId xmlns:a16="http://schemas.microsoft.com/office/drawing/2014/main" val="2575870979"/>
                    </a:ext>
                  </a:extLst>
                </a:gridCol>
                <a:gridCol w="2936966">
                  <a:extLst>
                    <a:ext uri="{9D8B030D-6E8A-4147-A177-3AD203B41FA5}">
                      <a16:colId xmlns:a16="http://schemas.microsoft.com/office/drawing/2014/main" val="1964021622"/>
                    </a:ext>
                  </a:extLst>
                </a:gridCol>
                <a:gridCol w="2936966">
                  <a:extLst>
                    <a:ext uri="{9D8B030D-6E8A-4147-A177-3AD203B41FA5}">
                      <a16:colId xmlns:a16="http://schemas.microsoft.com/office/drawing/2014/main" val="2512137316"/>
                    </a:ext>
                  </a:extLst>
                </a:gridCol>
              </a:tblGrid>
              <a:tr h="778491">
                <a:tc>
                  <a:txBody>
                    <a:bodyPr/>
                    <a:lstStyle/>
                    <a:p>
                      <a:pPr algn="ctr"/>
                      <a:r>
                        <a:rPr lang="en-US" dirty="0">
                          <a:solidFill>
                            <a:schemeClr val="tx1"/>
                          </a:solidFill>
                        </a:rPr>
                        <a:t>Study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Patients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Study Design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1204149"/>
                  </a:ext>
                </a:extLst>
              </a:tr>
              <a:tr h="908071">
                <a:tc>
                  <a:txBody>
                    <a:bodyPr/>
                    <a:lstStyle/>
                    <a:p>
                      <a:pPr algn="ctr"/>
                      <a:r>
                        <a:rPr lang="en-US" sz="1800" b="0" i="0" u="none" strike="noStrike" kern="1200" baseline="0" dirty="0">
                          <a:solidFill>
                            <a:schemeClr val="dk1"/>
                          </a:solidFill>
                          <a:latin typeface="+mn-lt"/>
                          <a:ea typeface="+mn-ea"/>
                          <a:cs typeface="+mn-cs"/>
                        </a:rPr>
                        <a:t>IKEMA</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302</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Isa-Kd</a:t>
                      </a:r>
                    </a:p>
                    <a:p>
                      <a:pPr algn="ctr"/>
                      <a:r>
                        <a:rPr lang="en-US" sz="1800" b="0" i="0" u="none" strike="noStrike" kern="1200" baseline="0" dirty="0">
                          <a:solidFill>
                            <a:schemeClr val="dk1"/>
                          </a:solidFill>
                          <a:latin typeface="+mn-lt"/>
                          <a:ea typeface="+mn-ea"/>
                          <a:cs typeface="+mn-cs"/>
                        </a:rPr>
                        <a:t>vs</a:t>
                      </a:r>
                    </a:p>
                    <a:p>
                      <a:pPr algn="ctr"/>
                      <a:r>
                        <a:rPr lang="en-US" sz="1800" b="0" i="0" u="none" strike="noStrike" kern="1200" baseline="0" dirty="0">
                          <a:solidFill>
                            <a:schemeClr val="dk1"/>
                          </a:solidFill>
                          <a:latin typeface="+mn-lt"/>
                          <a:ea typeface="+mn-ea"/>
                          <a:cs typeface="+mn-cs"/>
                        </a:rPr>
                        <a:t>Kd</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3636262"/>
                  </a:ext>
                </a:extLst>
              </a:tr>
              <a:tr h="994108">
                <a:tc>
                  <a:txBody>
                    <a:bodyPr/>
                    <a:lstStyle/>
                    <a:p>
                      <a:pPr algn="ctr"/>
                      <a:r>
                        <a:rPr lang="en-US" sz="1800" b="0" i="0" u="none" strike="noStrike" kern="1200" baseline="0" dirty="0">
                          <a:solidFill>
                            <a:schemeClr val="dk1"/>
                          </a:solidFill>
                          <a:latin typeface="+mn-lt"/>
                          <a:ea typeface="+mn-ea"/>
                          <a:cs typeface="+mn-cs"/>
                        </a:rPr>
                        <a:t>ICARIA-MM</a:t>
                      </a:r>
                      <a:endParaRPr lang="en-US" dirty="0">
                        <a:solidFill>
                          <a:schemeClr val="tx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307</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u="none" strike="noStrike" kern="1200" baseline="0" dirty="0">
                          <a:solidFill>
                            <a:schemeClr val="dk1"/>
                          </a:solidFill>
                          <a:latin typeface="+mn-lt"/>
                          <a:ea typeface="+mn-ea"/>
                          <a:cs typeface="+mn-cs"/>
                        </a:rPr>
                        <a:t>Isa-Pom-d</a:t>
                      </a:r>
                    </a:p>
                    <a:p>
                      <a:pPr algn="ctr"/>
                      <a:r>
                        <a:rPr lang="en-US" sz="1800" b="0" i="0" u="none" strike="noStrike" kern="1200" baseline="0" dirty="0">
                          <a:solidFill>
                            <a:schemeClr val="dk1"/>
                          </a:solidFill>
                          <a:latin typeface="+mn-lt"/>
                          <a:ea typeface="+mn-ea"/>
                          <a:cs typeface="+mn-cs"/>
                        </a:rPr>
                        <a:t>vs</a:t>
                      </a:r>
                    </a:p>
                    <a:p>
                      <a:pPr algn="ctr"/>
                      <a:r>
                        <a:rPr lang="en-US" sz="1800" b="0" i="0" u="none" strike="noStrike" kern="1200" baseline="0" dirty="0">
                          <a:solidFill>
                            <a:schemeClr val="dk1"/>
                          </a:solidFill>
                          <a:latin typeface="+mn-lt"/>
                          <a:ea typeface="+mn-ea"/>
                          <a:cs typeface="+mn-cs"/>
                        </a:rPr>
                        <a:t>Pom-d</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627853"/>
                  </a:ext>
                </a:extLst>
              </a:tr>
            </a:tbl>
          </a:graphicData>
        </a:graphic>
      </p:graphicFrame>
    </p:spTree>
    <p:extLst>
      <p:ext uri="{BB962C8B-B14F-4D97-AF65-F5344CB8AC3E}">
        <p14:creationId xmlns:p14="http://schemas.microsoft.com/office/powerpoint/2010/main" val="348085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C6BB88C-293B-B34D-9E63-99C14DFB3116}"/>
              </a:ext>
            </a:extLst>
          </p:cNvPr>
          <p:cNvSpPr txBox="1">
            <a:spLocks/>
          </p:cNvSpPr>
          <p:nvPr/>
        </p:nvSpPr>
        <p:spPr>
          <a:xfrm>
            <a:off x="457198" y="1266540"/>
            <a:ext cx="10685721" cy="5198055"/>
          </a:xfrm>
          <a:prstGeom prst="rect">
            <a:avLst/>
          </a:prstGeom>
        </p:spPr>
        <p:txBody>
          <a:bodyPr vert="horz" lIns="91440" tIns="45720" rIns="91440" bIns="45720" rtlCol="0">
            <a:normAutofit fontScale="925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800" dirty="0">
                <a:solidFill>
                  <a:sysClr val="windowText" lastClr="000000"/>
                </a:solidFill>
              </a:rPr>
              <a:t>Bind to distinct CD38 epitopes, which may contribute to the differences in their mode of action.   </a:t>
            </a:r>
          </a:p>
          <a:p>
            <a:pPr lvl="1" indent="-261938">
              <a:defRPr/>
            </a:pPr>
            <a:r>
              <a:rPr lang="en-GB" sz="2400" dirty="0">
                <a:solidFill>
                  <a:sysClr val="windowText" lastClr="000000"/>
                </a:solidFill>
              </a:rPr>
              <a:t>Both induce ADCP and CDC, and both demonstrate ADCC that can be potentiated by other antimyeloma agents.</a:t>
            </a:r>
          </a:p>
          <a:p>
            <a:pPr lvl="1" indent="-261938">
              <a:defRPr/>
            </a:pPr>
            <a:r>
              <a:rPr lang="en-GB" sz="2400" dirty="0">
                <a:solidFill>
                  <a:sysClr val="windowText" lastClr="000000"/>
                </a:solidFill>
              </a:rPr>
              <a:t>Isatuximab, unlike daratumumab, can also induce direct apoptosis.</a:t>
            </a:r>
          </a:p>
          <a:p>
            <a:pPr lvl="1" indent="-261938">
              <a:defRPr/>
            </a:pPr>
            <a:r>
              <a:rPr lang="en-GB" sz="2400" dirty="0">
                <a:solidFill>
                  <a:sysClr val="windowText" lastClr="000000"/>
                </a:solidFill>
              </a:rPr>
              <a:t>Isatuximab does not lead to decreased CD38 expression, whereas daratumumab leads to the CD38 clustering and release in microvesicles.</a:t>
            </a:r>
          </a:p>
          <a:p>
            <a:pPr lvl="1" indent="-261938">
              <a:defRPr/>
            </a:pPr>
            <a:r>
              <a:rPr lang="en-GB" sz="2400" dirty="0">
                <a:solidFill>
                  <a:sysClr val="windowText" lastClr="000000"/>
                </a:solidFill>
              </a:rPr>
              <a:t>Isatuximab, unlike daratumumab, inhibits CD38 ectoenzymatic activity.</a:t>
            </a:r>
          </a:p>
          <a:p>
            <a:pPr lvl="0">
              <a:defRPr/>
            </a:pPr>
            <a:r>
              <a:rPr lang="en-GB" sz="2800" dirty="0">
                <a:solidFill>
                  <a:sysClr val="windowText" lastClr="000000"/>
                </a:solidFill>
              </a:rPr>
              <a:t>Both are well tolerated, with IRRs being the most common AEs.   </a:t>
            </a:r>
          </a:p>
          <a:p>
            <a:pPr lvl="1" indent="-261938">
              <a:defRPr/>
            </a:pPr>
            <a:r>
              <a:rPr lang="en-GB" sz="2400" dirty="0">
                <a:solidFill>
                  <a:sysClr val="windowText" lastClr="000000"/>
                </a:solidFill>
              </a:rPr>
              <a:t>Mostly grade 1 and 2, seen commonly during the first and second infusions.</a:t>
            </a:r>
            <a:r>
              <a:rPr lang="en-GB" sz="2800" dirty="0">
                <a:solidFill>
                  <a:sysClr val="windowText" lastClr="000000"/>
                </a:solidFill>
              </a:rPr>
              <a:t>          </a:t>
            </a:r>
          </a:p>
          <a:p>
            <a:pPr marL="0" lvl="0" indent="0">
              <a:buNone/>
              <a:defRPr/>
            </a:pPr>
            <a:endParaRPr lang="en-GB" sz="2800" dirty="0">
              <a:solidFill>
                <a:sysClr val="windowText" lastClr="000000"/>
              </a:solidFill>
            </a:endParaRPr>
          </a:p>
          <a:p>
            <a:pPr marL="342900" lvl="1" indent="0">
              <a:buNone/>
              <a:defRPr/>
            </a:pPr>
            <a:endParaRPr lang="en-GB" sz="2800" dirty="0">
              <a:solidFill>
                <a:sysClr val="windowText" lastClr="000000"/>
              </a:solidFill>
            </a:endParaRP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065554"/>
            <a:ext cx="5185879" cy="793189"/>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Martin TG, et al. </a:t>
            </a:r>
            <a:r>
              <a:rPr lang="da-DK" sz="1200" i="1" dirty="0">
                <a:solidFill>
                  <a:prstClr val="black"/>
                </a:solidFill>
              </a:rPr>
              <a:t>Cells</a:t>
            </a:r>
            <a:r>
              <a:rPr lang="da-DK" sz="1200" dirty="0">
                <a:solidFill>
                  <a:prstClr val="black"/>
                </a:solidFill>
              </a:rPr>
              <a:t>. 2019;8:1522;</a:t>
            </a:r>
          </a:p>
          <a:p>
            <a:pPr defTabSz="685765"/>
            <a:r>
              <a:rPr lang="da-DK" sz="1200" dirty="0">
                <a:solidFill>
                  <a:prstClr val="black"/>
                </a:solidFill>
              </a:rPr>
              <a:t>Plesner T, Krejcik J. </a:t>
            </a:r>
            <a:r>
              <a:rPr lang="da-DK" sz="1200" i="1" dirty="0">
                <a:solidFill>
                  <a:prstClr val="black"/>
                </a:solidFill>
              </a:rPr>
              <a:t>Front Immunol</a:t>
            </a:r>
            <a:r>
              <a:rPr lang="da-DK" sz="1200" dirty="0">
                <a:solidFill>
                  <a:prstClr val="black"/>
                </a:solidFill>
              </a:rPr>
              <a:t>. 2018;9:1228;</a:t>
            </a:r>
          </a:p>
          <a:p>
            <a:pPr defTabSz="685765"/>
            <a:r>
              <a:rPr lang="da-DK" sz="1200" dirty="0">
                <a:solidFill>
                  <a:prstClr val="black"/>
                </a:solidFill>
              </a:rPr>
              <a:t>Nooka AK, et al. </a:t>
            </a:r>
            <a:r>
              <a:rPr lang="da-DK" sz="1200" i="1" dirty="0">
                <a:solidFill>
                  <a:prstClr val="black"/>
                </a:solidFill>
              </a:rPr>
              <a:t>J Oncol Pract</a:t>
            </a:r>
            <a:r>
              <a:rPr lang="da-DK" sz="1200" dirty="0">
                <a:solidFill>
                  <a:prstClr val="black"/>
                </a:solidFill>
              </a:rPr>
              <a:t>. 2018;14:414-422;</a:t>
            </a:r>
          </a:p>
          <a:p>
            <a:pPr defTabSz="685765"/>
            <a:r>
              <a:rPr lang="da-DK" sz="1200" dirty="0">
                <a:solidFill>
                  <a:prstClr val="black"/>
                </a:solidFill>
              </a:rPr>
              <a:t>van de Donk NWCJ, Usmani SZ. </a:t>
            </a:r>
            <a:r>
              <a:rPr lang="da-DK" sz="1200" i="1" dirty="0">
                <a:solidFill>
                  <a:prstClr val="black"/>
                </a:solidFill>
              </a:rPr>
              <a:t>Front Immunol</a:t>
            </a:r>
            <a:r>
              <a:rPr lang="da-DK" sz="1200" dirty="0">
                <a:solidFill>
                  <a:prstClr val="black"/>
                </a:solidFill>
              </a:rPr>
              <a:t>. 2018;9:2134.</a:t>
            </a:r>
          </a:p>
        </p:txBody>
      </p:sp>
      <p:sp>
        <p:nvSpPr>
          <p:cNvPr id="5" name="Title 1">
            <a:extLst>
              <a:ext uri="{FF2B5EF4-FFF2-40B4-BE49-F238E27FC236}">
                <a16:creationId xmlns:a16="http://schemas.microsoft.com/office/drawing/2014/main" id="{E2D73AB9-971D-7443-967F-C9A98B50FDC5}"/>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Daratumumab and Isatuximab</a:t>
            </a:r>
          </a:p>
          <a:p>
            <a:r>
              <a:rPr lang="en-US" sz="3500" i="1" dirty="0"/>
              <a:t>Comparison</a:t>
            </a:r>
          </a:p>
        </p:txBody>
      </p:sp>
    </p:spTree>
    <p:extLst>
      <p:ext uri="{BB962C8B-B14F-4D97-AF65-F5344CB8AC3E}">
        <p14:creationId xmlns:p14="http://schemas.microsoft.com/office/powerpoint/2010/main" val="301031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ACF37BC-EE75-4DEE-8F30-42CF183BEC0F}"/>
              </a:ext>
            </a:extLst>
          </p:cNvPr>
          <p:cNvSpPr>
            <a:spLocks noGrp="1"/>
          </p:cNvSpPr>
          <p:nvPr>
            <p:ph type="title"/>
          </p:nvPr>
        </p:nvSpPr>
        <p:spPr/>
        <p:txBody>
          <a:bodyPr/>
          <a:lstStyle/>
          <a:p>
            <a:r>
              <a:rPr lang="en-US" dirty="0"/>
              <a:t>Faculty</a:t>
            </a:r>
          </a:p>
        </p:txBody>
      </p:sp>
      <p:sp>
        <p:nvSpPr>
          <p:cNvPr id="10" name="Content Placeholder 9">
            <a:extLst>
              <a:ext uri="{FF2B5EF4-FFF2-40B4-BE49-F238E27FC236}">
                <a16:creationId xmlns:a16="http://schemas.microsoft.com/office/drawing/2014/main" id="{6664AFE7-F72B-4F29-897D-A7A02C83C952}"/>
              </a:ext>
            </a:extLst>
          </p:cNvPr>
          <p:cNvSpPr>
            <a:spLocks noGrp="1"/>
          </p:cNvSpPr>
          <p:nvPr>
            <p:ph idx="1"/>
          </p:nvPr>
        </p:nvSpPr>
        <p:spPr>
          <a:xfrm>
            <a:off x="265970" y="2151789"/>
            <a:ext cx="5830030" cy="3496048"/>
          </a:xfrm>
        </p:spPr>
        <p:txBody>
          <a:bodyPr/>
          <a:lstStyle/>
          <a:p>
            <a:pPr>
              <a:lnSpc>
                <a:spcPct val="150000"/>
              </a:lnSpc>
            </a:pPr>
            <a:r>
              <a:rPr lang="en-US" dirty="0"/>
              <a:t>Chief</a:t>
            </a:r>
          </a:p>
          <a:p>
            <a:pPr>
              <a:lnSpc>
                <a:spcPct val="150000"/>
              </a:lnSpc>
            </a:pPr>
            <a:r>
              <a:rPr lang="en-US" dirty="0"/>
              <a:t>Myeloma Service</a:t>
            </a:r>
          </a:p>
          <a:p>
            <a:pPr>
              <a:lnSpc>
                <a:spcPct val="150000"/>
              </a:lnSpc>
            </a:pPr>
            <a:r>
              <a:rPr lang="en-US" dirty="0"/>
              <a:t>Memorial Sloan-Kettering Cancer Center</a:t>
            </a:r>
          </a:p>
          <a:p>
            <a:pPr>
              <a:lnSpc>
                <a:spcPct val="150000"/>
              </a:lnSpc>
            </a:pPr>
            <a:r>
              <a:rPr lang="en-US" dirty="0"/>
              <a:t>New York, New York</a:t>
            </a:r>
          </a:p>
          <a:p>
            <a:endParaRPr lang="en-US" dirty="0"/>
          </a:p>
        </p:txBody>
      </p:sp>
      <p:sp>
        <p:nvSpPr>
          <p:cNvPr id="11" name="Text Placeholder 10">
            <a:extLst>
              <a:ext uri="{FF2B5EF4-FFF2-40B4-BE49-F238E27FC236}">
                <a16:creationId xmlns:a16="http://schemas.microsoft.com/office/drawing/2014/main" id="{D9B1367F-30FE-4D73-95DF-5DC5D9EC6883}"/>
              </a:ext>
            </a:extLst>
          </p:cNvPr>
          <p:cNvSpPr>
            <a:spLocks noGrp="1"/>
          </p:cNvSpPr>
          <p:nvPr>
            <p:ph type="body" sz="quarter" idx="13"/>
          </p:nvPr>
        </p:nvSpPr>
        <p:spPr/>
        <p:txBody>
          <a:bodyPr/>
          <a:lstStyle/>
          <a:p>
            <a:r>
              <a:rPr lang="en-US" dirty="0"/>
              <a:t>LANDGREN, MD PhD</a:t>
            </a:r>
          </a:p>
        </p:txBody>
      </p:sp>
      <p:sp>
        <p:nvSpPr>
          <p:cNvPr id="12" name="Text Placeholder 11">
            <a:extLst>
              <a:ext uri="{FF2B5EF4-FFF2-40B4-BE49-F238E27FC236}">
                <a16:creationId xmlns:a16="http://schemas.microsoft.com/office/drawing/2014/main" id="{50819714-C827-453A-9362-934A1F7AEFA1}"/>
              </a:ext>
            </a:extLst>
          </p:cNvPr>
          <p:cNvSpPr>
            <a:spLocks noGrp="1"/>
          </p:cNvSpPr>
          <p:nvPr>
            <p:ph type="body" sz="quarter" idx="15"/>
          </p:nvPr>
        </p:nvSpPr>
        <p:spPr/>
        <p:txBody>
          <a:bodyPr/>
          <a:lstStyle/>
          <a:p>
            <a:r>
              <a:rPr lang="en-US" dirty="0"/>
              <a:t>C. Ola</a:t>
            </a:r>
          </a:p>
        </p:txBody>
      </p:sp>
      <p:cxnSp>
        <p:nvCxnSpPr>
          <p:cNvPr id="7" name="Straight Connector 6">
            <a:extLst>
              <a:ext uri="{FF2B5EF4-FFF2-40B4-BE49-F238E27FC236}">
                <a16:creationId xmlns:a16="http://schemas.microsoft.com/office/drawing/2014/main" id="{30DC3AA2-3F50-4B73-92B5-D20EEE73698B}"/>
              </a:ext>
            </a:extLst>
          </p:cNvPr>
          <p:cNvCxnSpPr>
            <a:cxnSpLocks/>
          </p:cNvCxnSpPr>
          <p:nvPr/>
        </p:nvCxnSpPr>
        <p:spPr>
          <a:xfrm>
            <a:off x="3236065" y="1744281"/>
            <a:ext cx="8595360" cy="5317"/>
          </a:xfrm>
          <a:prstGeom prst="line">
            <a:avLst/>
          </a:prstGeom>
          <a:ln cap="rnd">
            <a:solidFill>
              <a:srgbClr val="90A3D8"/>
            </a:solidFill>
            <a:headEnd type="oval" w="sm" len="sm"/>
          </a:ln>
          <a:effectLst/>
        </p:spPr>
        <p:style>
          <a:lnRef idx="2">
            <a:schemeClr val="accent1"/>
          </a:lnRef>
          <a:fillRef idx="0">
            <a:schemeClr val="accent1"/>
          </a:fillRef>
          <a:effectRef idx="1">
            <a:schemeClr val="accent1"/>
          </a:effectRef>
          <a:fontRef idx="minor">
            <a:schemeClr val="tx1"/>
          </a:fontRef>
        </p:style>
      </p:cxnSp>
      <p:pic>
        <p:nvPicPr>
          <p:cNvPr id="14" name="Picture 2">
            <a:extLst>
              <a:ext uri="{FF2B5EF4-FFF2-40B4-BE49-F238E27FC236}">
                <a16:creationId xmlns:a16="http://schemas.microsoft.com/office/drawing/2014/main" id="{A4BFD7E1-F190-4423-9FB6-E65D6A08910D}"/>
              </a:ext>
            </a:extLst>
          </p:cNvPr>
          <p:cNvPicPr>
            <a:picLocks noChangeAspect="1" noChangeArrowheads="1"/>
          </p:cNvPicPr>
          <p:nvPr/>
        </p:nvPicPr>
        <p:blipFill>
          <a:blip r:embed="rId2"/>
          <a:srcRect/>
          <a:stretch/>
        </p:blipFill>
        <p:spPr bwMode="auto">
          <a:xfrm>
            <a:off x="6824392" y="1986043"/>
            <a:ext cx="4756150" cy="3165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8495746B-3402-448B-8BB4-AD821956B615}"/>
              </a:ext>
            </a:extLst>
          </p:cNvPr>
          <p:cNvSpPr/>
          <p:nvPr/>
        </p:nvSpPr>
        <p:spPr>
          <a:xfrm>
            <a:off x="0" y="6070861"/>
            <a:ext cx="12192000" cy="787139"/>
          </a:xfrm>
          <a:prstGeom prst="rect">
            <a:avLst/>
          </a:prstGeom>
          <a:gradFill>
            <a:gsLst>
              <a:gs pos="0">
                <a:srgbClr val="70869D"/>
              </a:gs>
              <a:gs pos="34000">
                <a:schemeClr val="accent1">
                  <a:lumMod val="45000"/>
                  <a:lumOff val="55000"/>
                </a:schemeClr>
              </a:gs>
              <a:gs pos="56000">
                <a:schemeClr val="accent1">
                  <a:lumMod val="45000"/>
                  <a:lumOff val="55000"/>
                </a:schemeClr>
              </a:gs>
              <a:gs pos="91000">
                <a:srgbClr val="70869D"/>
              </a:gs>
            </a:gsLst>
            <a:lin ang="54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644880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Anti-CD38 mAbs</a:t>
            </a:r>
          </a:p>
          <a:p>
            <a:r>
              <a:rPr lang="en-US" sz="3500" i="1" dirty="0"/>
              <a:t>Mechanism of Resistance</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2229864" cy="239191"/>
          </a:xfrm>
          <a:prstGeom prst="rect">
            <a:avLst/>
          </a:prstGeom>
          <a:noFill/>
        </p:spPr>
        <p:txBody>
          <a:bodyPr wrap="none" lIns="26999" tIns="26999" rIns="26999" bIns="26999" rtlCol="0" anchor="b" anchorCtr="0">
            <a:spAutoFit/>
          </a:bodyPr>
          <a:lstStyle/>
          <a:p>
            <a:pPr lvl="0" defTabSz="685765">
              <a:defRPr/>
            </a:pPr>
            <a:r>
              <a:rPr lang="da-DK" sz="1200" dirty="0">
                <a:solidFill>
                  <a:prstClr val="black"/>
                </a:solidFill>
              </a:rPr>
              <a:t>Saltarella I, et al. </a:t>
            </a:r>
            <a:r>
              <a:rPr lang="da-DK" sz="1200" i="1" dirty="0">
                <a:solidFill>
                  <a:prstClr val="black"/>
                </a:solidFill>
              </a:rPr>
              <a:t>Cells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2020;9:167.</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1E69450-C2A5-E545-A8D8-8FEACE2FF8E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18380" y="1166669"/>
            <a:ext cx="7755240" cy="4854277"/>
          </a:xfrm>
          <a:prstGeom prst="rect">
            <a:avLst/>
          </a:prstGeom>
          <a:solidFill>
            <a:schemeClr val="bg1"/>
          </a:solidFill>
          <a:ln>
            <a:solidFill>
              <a:schemeClr val="tx1"/>
            </a:solidFill>
          </a:ln>
        </p:spPr>
      </p:pic>
    </p:spTree>
    <p:extLst>
      <p:ext uri="{BB962C8B-B14F-4D97-AF65-F5344CB8AC3E}">
        <p14:creationId xmlns:p14="http://schemas.microsoft.com/office/powerpoint/2010/main" val="865556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SLAMF7/CS1</a:t>
            </a:r>
          </a:p>
          <a:p>
            <a:r>
              <a:rPr lang="en-US" sz="3500" i="1" dirty="0"/>
              <a:t>Rationale and Anti-SLAMF7/CS1 mAb MoA </a:t>
            </a:r>
          </a:p>
        </p:txBody>
      </p:sp>
      <p:sp>
        <p:nvSpPr>
          <p:cNvPr id="5" name="TextBox 4">
            <a:extLst>
              <a:ext uri="{FF2B5EF4-FFF2-40B4-BE49-F238E27FC236}">
                <a16:creationId xmlns:a16="http://schemas.microsoft.com/office/drawing/2014/main" id="{AF02F1EA-FB60-9744-897B-B8642551A647}"/>
              </a:ext>
            </a:extLst>
          </p:cNvPr>
          <p:cNvSpPr txBox="1"/>
          <p:nvPr/>
        </p:nvSpPr>
        <p:spPr>
          <a:xfrm>
            <a:off x="62798" y="6552357"/>
            <a:ext cx="3099333"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Campbell KS, et al. </a:t>
            </a:r>
            <a:r>
              <a:rPr lang="da-DK" sz="1200" i="1" dirty="0">
                <a:solidFill>
                  <a:prstClr val="black"/>
                </a:solidFill>
              </a:rPr>
              <a:t>Front Immunol</a:t>
            </a:r>
            <a:r>
              <a:rPr lang="da-DK" sz="1200" dirty="0">
                <a:solidFill>
                  <a:prstClr val="black"/>
                </a:solidFill>
              </a:rPr>
              <a:t>. 2018;9:2551.</a:t>
            </a:r>
            <a:endParaRPr lang="da-DK" sz="1200" dirty="0">
              <a:solidFill>
                <a:prstClr val="black"/>
              </a:solidFill>
              <a:latin typeface="Calibri"/>
            </a:endParaRPr>
          </a:p>
        </p:txBody>
      </p:sp>
      <p:pic>
        <p:nvPicPr>
          <p:cNvPr id="4" name="Picture 3">
            <a:extLst>
              <a:ext uri="{FF2B5EF4-FFF2-40B4-BE49-F238E27FC236}">
                <a16:creationId xmlns:a16="http://schemas.microsoft.com/office/drawing/2014/main" id="{503664B0-FDC4-BE46-B4E5-1035E5FEE4BD}"/>
              </a:ext>
            </a:extLst>
          </p:cNvPr>
          <p:cNvPicPr>
            <a:picLocks noChangeAspect="1"/>
          </p:cNvPicPr>
          <p:nvPr/>
        </p:nvPicPr>
        <p:blipFill>
          <a:blip r:embed="rId3">
            <a:clrChange>
              <a:clrFrom>
                <a:srgbClr val="FEFFFF"/>
              </a:clrFrom>
              <a:clrTo>
                <a:srgbClr val="FEFFFF">
                  <a:alpha val="0"/>
                </a:srgbClr>
              </a:clrTo>
            </a:clrChange>
          </a:blip>
          <a:stretch>
            <a:fillRect/>
          </a:stretch>
        </p:blipFill>
        <p:spPr>
          <a:xfrm>
            <a:off x="1487268" y="1307803"/>
            <a:ext cx="9222535" cy="4635795"/>
          </a:xfrm>
          <a:prstGeom prst="rect">
            <a:avLst/>
          </a:prstGeom>
          <a:solidFill>
            <a:schemeClr val="bg1"/>
          </a:solidFill>
          <a:ln>
            <a:solidFill>
              <a:schemeClr val="tx1"/>
            </a:solidFill>
          </a:ln>
        </p:spPr>
      </p:pic>
    </p:spTree>
    <p:extLst>
      <p:ext uri="{BB962C8B-B14F-4D97-AF65-F5344CB8AC3E}">
        <p14:creationId xmlns:p14="http://schemas.microsoft.com/office/powerpoint/2010/main" val="2783949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367691"/>
            <a:ext cx="5042814" cy="423857"/>
          </a:xfrm>
          <a:prstGeom prst="rect">
            <a:avLst/>
          </a:prstGeom>
          <a:noFill/>
        </p:spPr>
        <p:txBody>
          <a:bodyPr wrap="none" lIns="26999" tIns="26999" rIns="26999" bIns="26999" rtlCol="0" anchor="b" anchorCtr="0">
            <a:spAutoFit/>
          </a:bodyPr>
          <a:lstStyle/>
          <a:p>
            <a:pPr defTabSz="685765"/>
            <a:r>
              <a:rPr lang="da-DK" sz="1200" dirty="0">
                <a:solidFill>
                  <a:prstClr val="black"/>
                </a:solidFill>
              </a:rPr>
              <a:t>Vij R, et al. </a:t>
            </a:r>
            <a:r>
              <a:rPr lang="da-DK" sz="1200" i="1" dirty="0">
                <a:solidFill>
                  <a:prstClr val="black"/>
                </a:solidFill>
              </a:rPr>
              <a:t>Clin Cancer Res</a:t>
            </a:r>
            <a:r>
              <a:rPr lang="da-DK" sz="1200" dirty="0">
                <a:solidFill>
                  <a:prstClr val="black"/>
                </a:solidFill>
              </a:rPr>
              <a:t>. 2020 Jan 22. [Epub ahead of print]</a:t>
            </a:r>
          </a:p>
          <a:p>
            <a:pPr defTabSz="685765"/>
            <a:r>
              <a:rPr lang="da-DK" sz="1200" dirty="0">
                <a:solidFill>
                  <a:prstClr val="black"/>
                </a:solidFill>
              </a:rPr>
              <a:t>EMPLICITI® (elotuzumab): http://</a:t>
            </a:r>
            <a:r>
              <a:rPr lang="da-DK" sz="1200" dirty="0" err="1">
                <a:solidFill>
                  <a:prstClr val="black"/>
                </a:solidFill>
              </a:rPr>
              <a:t>packageinserts.bms.com</a:t>
            </a:r>
            <a:r>
              <a:rPr lang="da-DK" sz="1200" dirty="0">
                <a:solidFill>
                  <a:prstClr val="black"/>
                </a:solidFill>
              </a:rPr>
              <a:t>/pi/</a:t>
            </a:r>
            <a:r>
              <a:rPr lang="da-DK" sz="1200" dirty="0" err="1">
                <a:solidFill>
                  <a:prstClr val="black"/>
                </a:solidFill>
              </a:rPr>
              <a:t>pi_empliciti.pdf</a:t>
            </a:r>
            <a:r>
              <a:rPr lang="da-DK" sz="1200" dirty="0">
                <a:solidFill>
                  <a:prstClr val="black"/>
                </a:solidFill>
              </a:rPr>
              <a:t>.</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SLAMF7/CS1 in RRMM</a:t>
            </a:r>
          </a:p>
          <a:p>
            <a:r>
              <a:rPr lang="en-US" sz="3500" i="1" dirty="0"/>
              <a:t>Current Immunotherapy</a:t>
            </a:r>
          </a:p>
        </p:txBody>
      </p:sp>
      <p:sp>
        <p:nvSpPr>
          <p:cNvPr id="9" name="Content Placeholder 2">
            <a:extLst>
              <a:ext uri="{FF2B5EF4-FFF2-40B4-BE49-F238E27FC236}">
                <a16:creationId xmlns:a16="http://schemas.microsoft.com/office/drawing/2014/main" id="{C591FF92-194B-354D-8A5A-83DB0A7250D0}"/>
              </a:ext>
            </a:extLst>
          </p:cNvPr>
          <p:cNvSpPr txBox="1">
            <a:spLocks/>
          </p:cNvSpPr>
          <p:nvPr/>
        </p:nvSpPr>
        <p:spPr>
          <a:xfrm>
            <a:off x="457198" y="1266540"/>
            <a:ext cx="10685721" cy="4731819"/>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spcBef>
                <a:spcPts val="0"/>
              </a:spcBef>
              <a:spcAft>
                <a:spcPts val="600"/>
              </a:spcAft>
              <a:defRPr/>
            </a:pPr>
            <a:r>
              <a:rPr lang="en-GB" sz="2800" dirty="0">
                <a:solidFill>
                  <a:sysClr val="windowText" lastClr="000000"/>
                </a:solidFill>
              </a:rPr>
              <a:t>Elotuzumab (naked mAb), FDA approved: </a:t>
            </a:r>
            <a:endParaRPr lang="en-GB" sz="2400" dirty="0">
              <a:solidFill>
                <a:sysClr val="windowText" lastClr="000000"/>
              </a:solidFill>
            </a:endParaRPr>
          </a:p>
          <a:p>
            <a:pPr marL="517525" lvl="1" indent="-222250">
              <a:spcBef>
                <a:spcPts val="0"/>
              </a:spcBef>
              <a:spcAft>
                <a:spcPts val="600"/>
              </a:spcAft>
              <a:defRPr/>
            </a:pPr>
            <a:r>
              <a:rPr lang="en-GB" sz="2400" dirty="0">
                <a:solidFill>
                  <a:sysClr val="windowText" lastClr="000000"/>
                </a:solidFill>
              </a:rPr>
              <a:t>In combination with Rd for the  treatment of adult pts with MM who have received 1-3 prior therapies</a:t>
            </a:r>
          </a:p>
          <a:p>
            <a:pPr marL="517525" lvl="1" indent="-222250">
              <a:spcBef>
                <a:spcPts val="0"/>
              </a:spcBef>
              <a:spcAft>
                <a:spcPts val="600"/>
              </a:spcAft>
              <a:defRPr/>
            </a:pPr>
            <a:r>
              <a:rPr lang="en-GB" sz="2400" dirty="0">
                <a:solidFill>
                  <a:sysClr val="windowText" lastClr="000000"/>
                </a:solidFill>
              </a:rPr>
              <a:t>In combination with Pd for the treatment of adult pts with MM who have received ≥2 prior therapies including lenalidomide and a PI</a:t>
            </a:r>
          </a:p>
          <a:p>
            <a:pPr lvl="0">
              <a:spcBef>
                <a:spcPts val="0"/>
              </a:spcBef>
              <a:spcAft>
                <a:spcPts val="600"/>
              </a:spcAft>
              <a:defRPr/>
            </a:pPr>
            <a:r>
              <a:rPr lang="en-GB" sz="2800" dirty="0">
                <a:solidFill>
                  <a:sysClr val="windowText" lastClr="000000"/>
                </a:solidFill>
              </a:rPr>
              <a:t>ABBV-838 (ADC, discontinued) </a:t>
            </a:r>
            <a:endParaRPr lang="en-GB" sz="2400" dirty="0">
              <a:solidFill>
                <a:sysClr val="windowText" lastClr="000000"/>
              </a:solidFill>
            </a:endParaRPr>
          </a:p>
        </p:txBody>
      </p:sp>
    </p:spTree>
    <p:extLst>
      <p:ext uri="{BB962C8B-B14F-4D97-AF65-F5344CB8AC3E}">
        <p14:creationId xmlns:p14="http://schemas.microsoft.com/office/powerpoint/2010/main" val="100099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2348936"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Bonello F, et al. </a:t>
            </a:r>
            <a:r>
              <a:rPr lang="da-DK" sz="1200" i="1" dirty="0">
                <a:solidFill>
                  <a:prstClr val="black"/>
                </a:solidFill>
              </a:rPr>
              <a:t>Cancers</a:t>
            </a:r>
            <a:r>
              <a:rPr lang="da-DK" sz="1200" dirty="0">
                <a:solidFill>
                  <a:prstClr val="black"/>
                </a:solidFill>
              </a:rPr>
              <a:t>. 2020;12:15.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Elotuzumab</a:t>
            </a:r>
          </a:p>
          <a:p>
            <a:r>
              <a:rPr lang="en-US" sz="3500" i="1" dirty="0"/>
              <a:t>Select Trials in RRMM</a:t>
            </a:r>
          </a:p>
        </p:txBody>
      </p:sp>
      <p:graphicFrame>
        <p:nvGraphicFramePr>
          <p:cNvPr id="9" name="Table 3">
            <a:extLst>
              <a:ext uri="{FF2B5EF4-FFF2-40B4-BE49-F238E27FC236}">
                <a16:creationId xmlns:a16="http://schemas.microsoft.com/office/drawing/2014/main" id="{D3A01BC7-3DF4-4A22-9486-E3166114248B}"/>
              </a:ext>
            </a:extLst>
          </p:cNvPr>
          <p:cNvGraphicFramePr>
            <a:graphicFrameLocks noGrp="1"/>
          </p:cNvGraphicFramePr>
          <p:nvPr>
            <p:extLst>
              <p:ext uri="{D42A27DB-BD31-4B8C-83A1-F6EECF244321}">
                <p14:modId xmlns:p14="http://schemas.microsoft.com/office/powerpoint/2010/main" val="75965573"/>
              </p:ext>
            </p:extLst>
          </p:nvPr>
        </p:nvGraphicFramePr>
        <p:xfrm>
          <a:off x="118484" y="1412231"/>
          <a:ext cx="11966280" cy="3379303"/>
        </p:xfrm>
        <a:graphic>
          <a:graphicData uri="http://schemas.openxmlformats.org/drawingml/2006/table">
            <a:tbl>
              <a:tblPr firstRow="1" bandRow="1">
                <a:tableStyleId>{5C22544A-7EE6-4342-B048-85BDC9FD1C3A}</a:tableStyleId>
              </a:tblPr>
              <a:tblGrid>
                <a:gridCol w="1806110">
                  <a:extLst>
                    <a:ext uri="{9D8B030D-6E8A-4147-A177-3AD203B41FA5}">
                      <a16:colId xmlns:a16="http://schemas.microsoft.com/office/drawing/2014/main" val="2929694929"/>
                    </a:ext>
                  </a:extLst>
                </a:gridCol>
                <a:gridCol w="862149">
                  <a:extLst>
                    <a:ext uri="{9D8B030D-6E8A-4147-A177-3AD203B41FA5}">
                      <a16:colId xmlns:a16="http://schemas.microsoft.com/office/drawing/2014/main" val="1599517720"/>
                    </a:ext>
                  </a:extLst>
                </a:gridCol>
                <a:gridCol w="1264396">
                  <a:extLst>
                    <a:ext uri="{9D8B030D-6E8A-4147-A177-3AD203B41FA5}">
                      <a16:colId xmlns:a16="http://schemas.microsoft.com/office/drawing/2014/main" val="771411777"/>
                    </a:ext>
                  </a:extLst>
                </a:gridCol>
                <a:gridCol w="1330758">
                  <a:extLst>
                    <a:ext uri="{9D8B030D-6E8A-4147-A177-3AD203B41FA5}">
                      <a16:colId xmlns:a16="http://schemas.microsoft.com/office/drawing/2014/main" val="1292001746"/>
                    </a:ext>
                  </a:extLst>
                </a:gridCol>
                <a:gridCol w="2349094">
                  <a:extLst>
                    <a:ext uri="{9D8B030D-6E8A-4147-A177-3AD203B41FA5}">
                      <a16:colId xmlns:a16="http://schemas.microsoft.com/office/drawing/2014/main" val="562386002"/>
                    </a:ext>
                  </a:extLst>
                </a:gridCol>
                <a:gridCol w="1409623">
                  <a:extLst>
                    <a:ext uri="{9D8B030D-6E8A-4147-A177-3AD203B41FA5}">
                      <a16:colId xmlns:a16="http://schemas.microsoft.com/office/drawing/2014/main" val="2328637017"/>
                    </a:ext>
                  </a:extLst>
                </a:gridCol>
                <a:gridCol w="1489918">
                  <a:extLst>
                    <a:ext uri="{9D8B030D-6E8A-4147-A177-3AD203B41FA5}">
                      <a16:colId xmlns:a16="http://schemas.microsoft.com/office/drawing/2014/main" val="1045981863"/>
                    </a:ext>
                  </a:extLst>
                </a:gridCol>
                <a:gridCol w="1454232">
                  <a:extLst>
                    <a:ext uri="{9D8B030D-6E8A-4147-A177-3AD203B41FA5}">
                      <a16:colId xmlns:a16="http://schemas.microsoft.com/office/drawing/2014/main" val="2985233590"/>
                    </a:ext>
                  </a:extLst>
                </a:gridCol>
              </a:tblGrid>
              <a:tr h="880586">
                <a:tc>
                  <a:txBody>
                    <a:bodyPr/>
                    <a:lstStyle/>
                    <a:p>
                      <a:pPr algn="ctr"/>
                      <a:r>
                        <a:rPr lang="en-US" sz="1600" b="1" i="0" u="none" strike="noStrike" kern="1200" baseline="0" dirty="0">
                          <a:solidFill>
                            <a:schemeClr val="tx1"/>
                          </a:solidFill>
                          <a:latin typeface="+mn-lt"/>
                          <a:ea typeface="+mn-ea"/>
                          <a:cs typeface="+mn-cs"/>
                        </a:rPr>
                        <a:t>Study</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Phase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Patients</a:t>
                      </a:r>
                    </a:p>
                    <a:p>
                      <a:pPr algn="ctr"/>
                      <a:r>
                        <a:rPr lang="en-US" sz="1600" b="1" i="0" u="none" strike="noStrike" kern="1200" baseline="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Previous</a:t>
                      </a:r>
                    </a:p>
                    <a:p>
                      <a:pPr algn="ctr"/>
                      <a:r>
                        <a:rPr lang="en-US" sz="1600" b="1" i="0" u="none" strike="noStrike" kern="1200" baseline="0" dirty="0">
                          <a:solidFill>
                            <a:schemeClr val="tx1"/>
                          </a:solidFill>
                          <a:latin typeface="+mn-lt"/>
                          <a:ea typeface="+mn-ea"/>
                          <a:cs typeface="+mn-cs"/>
                        </a:rPr>
                        <a:t>Therapy</a:t>
                      </a:r>
                    </a:p>
                    <a:p>
                      <a:pPr algn="ctr"/>
                      <a:r>
                        <a:rPr lang="en-US" sz="1600" b="1" i="0" u="none" strike="noStrike" kern="1200" baseline="0" dirty="0">
                          <a:solidFill>
                            <a:schemeClr val="tx1"/>
                          </a:solidFill>
                          <a:latin typeface="+mn-lt"/>
                          <a:ea typeface="+mn-ea"/>
                          <a:cs typeface="+mn-cs"/>
                        </a:rPr>
                        <a:t>(Median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Regimen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ORR</a:t>
                      </a:r>
                    </a:p>
                    <a:p>
                      <a:pPr algn="ctr"/>
                      <a:r>
                        <a:rPr lang="en-US" sz="1600" b="1" i="0" u="none" strike="noStrike" kern="1200" baseline="0" dirty="0">
                          <a:solidFill>
                            <a:schemeClr val="tx1"/>
                          </a:solidFill>
                          <a:latin typeface="+mn-lt"/>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Median</a:t>
                      </a:r>
                    </a:p>
                    <a:p>
                      <a:pPr algn="ctr"/>
                      <a:r>
                        <a:rPr lang="en-US" sz="1600" b="1" i="0" u="none" strike="noStrike" kern="1200" baseline="0" dirty="0">
                          <a:solidFill>
                            <a:schemeClr val="tx1"/>
                          </a:solidFill>
                          <a:latin typeface="+mn-lt"/>
                          <a:ea typeface="+mn-ea"/>
                          <a:cs typeface="+mn-cs"/>
                        </a:rPr>
                        <a:t>PFS</a:t>
                      </a:r>
                    </a:p>
                    <a:p>
                      <a:pPr algn="ctr"/>
                      <a:r>
                        <a:rPr lang="en-US" sz="1600" b="1" i="0" u="none" strike="noStrike" kern="1200" baseline="0" dirty="0">
                          <a:solidFill>
                            <a:schemeClr val="tx1"/>
                          </a:solidFill>
                          <a:latin typeface="+mn-lt"/>
                          <a:ea typeface="+mn-ea"/>
                          <a:cs typeface="+mn-cs"/>
                        </a:rPr>
                        <a:t>(Months)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0" u="none" strike="noStrike" kern="1200" baseline="0" dirty="0">
                          <a:solidFill>
                            <a:schemeClr val="tx1"/>
                          </a:solidFill>
                          <a:latin typeface="+mn-lt"/>
                          <a:ea typeface="+mn-ea"/>
                          <a:cs typeface="+mn-cs"/>
                        </a:rPr>
                        <a:t>Median</a:t>
                      </a:r>
                    </a:p>
                    <a:p>
                      <a:pPr algn="ctr"/>
                      <a:r>
                        <a:rPr lang="en-US" sz="1600" b="1" i="0" u="none" strike="noStrike" kern="1200" baseline="0" dirty="0">
                          <a:solidFill>
                            <a:schemeClr val="tx1"/>
                          </a:solidFill>
                          <a:latin typeface="+mn-lt"/>
                          <a:ea typeface="+mn-ea"/>
                          <a:cs typeface="+mn-cs"/>
                        </a:rPr>
                        <a:t>OS</a:t>
                      </a:r>
                    </a:p>
                    <a:p>
                      <a:pPr algn="ctr"/>
                      <a:r>
                        <a:rPr lang="en-US" sz="1600" b="1" i="0" u="none" strike="noStrike" kern="1200" baseline="0" dirty="0">
                          <a:solidFill>
                            <a:schemeClr val="tx1"/>
                          </a:solidFill>
                          <a:latin typeface="+mn-lt"/>
                          <a:ea typeface="+mn-ea"/>
                          <a:cs typeface="+mn-cs"/>
                        </a:rPr>
                        <a:t>(Months)</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3127884"/>
                  </a:ext>
                </a:extLst>
              </a:tr>
              <a:tr h="569673">
                <a:tc>
                  <a:txBody>
                    <a:bodyPr/>
                    <a:lstStyle/>
                    <a:p>
                      <a:pPr algn="ctr"/>
                      <a:r>
                        <a:rPr lang="en-US" sz="1600" b="0" i="0" u="none" strike="noStrike" kern="1200" baseline="0" dirty="0">
                          <a:solidFill>
                            <a:schemeClr val="dk1"/>
                          </a:solidFill>
                          <a:latin typeface="+mn-lt"/>
                          <a:ea typeface="+mn-ea"/>
                          <a:cs typeface="+mn-cs"/>
                        </a:rPr>
                        <a:t>NCT00425347</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35</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5</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Elo (0.5–20 mg/kg)</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0</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NA</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NA</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3836687"/>
                  </a:ext>
                </a:extLst>
              </a:tr>
              <a:tr h="459795">
                <a:tc>
                  <a:txBody>
                    <a:bodyPr/>
                    <a:lstStyle/>
                    <a:p>
                      <a:pPr algn="ctr"/>
                      <a:r>
                        <a:rPr lang="en-US" sz="1600" b="0" i="0" u="none" strike="noStrike" kern="1200" baseline="0" dirty="0">
                          <a:solidFill>
                            <a:schemeClr val="dk1"/>
                          </a:solidFill>
                          <a:latin typeface="+mn-lt"/>
                          <a:ea typeface="+mn-ea"/>
                          <a:cs typeface="+mn-cs"/>
                        </a:rPr>
                        <a:t>ELOQUENT-2</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321</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Elo-Rd vs Rd</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79 vs</a:t>
                      </a:r>
                    </a:p>
                    <a:p>
                      <a:pPr algn="ctr"/>
                      <a:r>
                        <a:rPr lang="en-US" sz="1600" b="0" i="0" u="none" strike="noStrike" kern="1200" baseline="0" dirty="0">
                          <a:solidFill>
                            <a:schemeClr val="dk1"/>
                          </a:solidFill>
                          <a:latin typeface="+mn-lt"/>
                          <a:ea typeface="+mn-ea"/>
                          <a:cs typeface="+mn-cs"/>
                        </a:rPr>
                        <a:t>66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19.4 vs 14.9</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48 vs 40</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420445"/>
                  </a:ext>
                </a:extLst>
              </a:tr>
              <a:tr h="241061">
                <a:tc>
                  <a:txBody>
                    <a:bodyPr/>
                    <a:lstStyle/>
                    <a:p>
                      <a:pPr algn="ctr"/>
                      <a:r>
                        <a:rPr lang="en-US" sz="1600" b="0" i="0" u="none" strike="noStrike" kern="1200" baseline="0" dirty="0">
                          <a:solidFill>
                            <a:schemeClr val="dk1"/>
                          </a:solidFill>
                          <a:latin typeface="+mn-lt"/>
                          <a:ea typeface="+mn-ea"/>
                          <a:cs typeface="+mn-cs"/>
                        </a:rPr>
                        <a:t>ELOQUENT-3</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117</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3</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Elo-Pom-d vs Pd</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53 vs 26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10.3 vs 4.7</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NA</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2223504"/>
                  </a:ext>
                </a:extLst>
              </a:tr>
              <a:tr h="435524">
                <a:tc>
                  <a:txBody>
                    <a:bodyPr/>
                    <a:lstStyle/>
                    <a:p>
                      <a:pPr algn="ctr"/>
                      <a:r>
                        <a:rPr lang="en-US" sz="1600" b="0" i="0" u="none" strike="noStrike" kern="1200" baseline="0" dirty="0">
                          <a:solidFill>
                            <a:schemeClr val="dk1"/>
                          </a:solidFill>
                          <a:latin typeface="+mn-lt"/>
                          <a:ea typeface="+mn-ea"/>
                          <a:cs typeface="+mn-cs"/>
                        </a:rPr>
                        <a:t>NCT00726869</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28</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a:solidFill>
                            <a:schemeClr val="dk1"/>
                          </a:solidFill>
                          <a:latin typeface="+mn-lt"/>
                          <a:ea typeface="+mn-ea"/>
                          <a:cs typeface="+mn-cs"/>
                        </a:rPr>
                        <a:t>Elo-V</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48</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9.5</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NA</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5696711"/>
                  </a:ext>
                </a:extLst>
              </a:tr>
              <a:tr h="403565">
                <a:tc>
                  <a:txBody>
                    <a:bodyPr/>
                    <a:lstStyle/>
                    <a:p>
                      <a:pPr algn="ctr"/>
                      <a:r>
                        <a:rPr lang="en-US" sz="1600" b="0" i="0" u="none" strike="noStrike" kern="1200" baseline="0" dirty="0">
                          <a:solidFill>
                            <a:schemeClr val="dk1"/>
                          </a:solidFill>
                          <a:latin typeface="+mn-lt"/>
                          <a:ea typeface="+mn-ea"/>
                          <a:cs typeface="+mn-cs"/>
                        </a:rPr>
                        <a:t>NCT01478048</a:t>
                      </a:r>
                      <a:endParaRPr lang="en-US" sz="160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Elo-Vd vs Vd</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66 vs</a:t>
                      </a:r>
                    </a:p>
                    <a:p>
                      <a:pPr algn="ctr"/>
                      <a:r>
                        <a:rPr lang="en-US" sz="1600" b="0" i="0" u="none" strike="noStrike" kern="1200" baseline="0" dirty="0">
                          <a:solidFill>
                            <a:schemeClr val="dk1"/>
                          </a:solidFill>
                          <a:latin typeface="+mn-lt"/>
                          <a:ea typeface="+mn-ea"/>
                          <a:cs typeface="+mn-cs"/>
                        </a:rPr>
                        <a:t>63</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9.7 vs 6.9</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i="0" u="none" strike="noStrike" kern="1200" baseline="0" dirty="0">
                          <a:solidFill>
                            <a:schemeClr val="dk1"/>
                          </a:solidFill>
                          <a:latin typeface="+mn-lt"/>
                          <a:ea typeface="+mn-ea"/>
                          <a:cs typeface="+mn-cs"/>
                        </a:rPr>
                        <a:t>2-year OS 73% vs 66%</a:t>
                      </a:r>
                      <a:endParaRPr lang="en-US" sz="16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5546348"/>
                  </a:ext>
                </a:extLst>
              </a:tr>
            </a:tbl>
          </a:graphicData>
        </a:graphic>
      </p:graphicFrame>
      <p:sp>
        <p:nvSpPr>
          <p:cNvPr id="7" name="TextBox 6">
            <a:extLst>
              <a:ext uri="{FF2B5EF4-FFF2-40B4-BE49-F238E27FC236}">
                <a16:creationId xmlns:a16="http://schemas.microsoft.com/office/drawing/2014/main" id="{8312CF57-1E6C-244F-A862-079B05160BF7}"/>
              </a:ext>
            </a:extLst>
          </p:cNvPr>
          <p:cNvSpPr txBox="1"/>
          <p:nvPr/>
        </p:nvSpPr>
        <p:spPr>
          <a:xfrm>
            <a:off x="711906" y="5036835"/>
            <a:ext cx="6527880" cy="670078"/>
          </a:xfrm>
          <a:prstGeom prst="rect">
            <a:avLst/>
          </a:prstGeom>
          <a:noFill/>
        </p:spPr>
        <p:txBody>
          <a:bodyPr wrap="square" lIns="26999" tIns="26999" rIns="26999" bIns="26999" rtlCol="0" anchor="b" anchorCtr="0">
            <a:spAutoFit/>
          </a:bodyPr>
          <a:lstStyle/>
          <a:p>
            <a:pPr defTabSz="685765"/>
            <a:r>
              <a:rPr lang="da-DK" sz="2000" b="1" dirty="0">
                <a:solidFill>
                  <a:prstClr val="black"/>
                </a:solidFill>
              </a:rPr>
              <a:t>Ongoing</a:t>
            </a:r>
          </a:p>
          <a:p>
            <a:pPr marL="285750" indent="-285750" defTabSz="685765">
              <a:buFont typeface="Arial" panose="020B0604020202020204" pitchFamily="34" charset="0"/>
              <a:buChar char="•"/>
            </a:pPr>
            <a:r>
              <a:rPr lang="da-DK" sz="2000" dirty="0">
                <a:solidFill>
                  <a:prstClr val="black"/>
                </a:solidFill>
              </a:rPr>
              <a:t>Elotuzumab-PomVd (NCT02718833)</a:t>
            </a:r>
            <a:endParaRPr lang="da-DK" sz="2000" dirty="0">
              <a:solidFill>
                <a:prstClr val="black"/>
              </a:solidFill>
              <a:latin typeface="Calibri"/>
            </a:endParaRPr>
          </a:p>
        </p:txBody>
      </p:sp>
    </p:spTree>
    <p:extLst>
      <p:ext uri="{BB962C8B-B14F-4D97-AF65-F5344CB8AC3E}">
        <p14:creationId xmlns:p14="http://schemas.microsoft.com/office/powerpoint/2010/main" val="147836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4509202"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van de Donk NW, et al. </a:t>
            </a:r>
            <a:r>
              <a:rPr lang="da-DK" sz="1200" i="1" dirty="0">
                <a:solidFill>
                  <a:prstClr val="black"/>
                </a:solidFill>
              </a:rPr>
              <a:t>Blood</a:t>
            </a:r>
            <a:r>
              <a:rPr lang="da-DK" sz="1200" dirty="0">
                <a:solidFill>
                  <a:prstClr val="black"/>
                </a:solidFill>
              </a:rPr>
              <a:t>. 2016;127:681-695.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Anti-CD38 mAbs and Elotuzumab</a:t>
            </a:r>
          </a:p>
          <a:p>
            <a:r>
              <a:rPr lang="en-US" sz="3500" i="1" dirty="0"/>
              <a:t>Management of IRRs: Prevention</a:t>
            </a:r>
          </a:p>
        </p:txBody>
      </p:sp>
      <p:sp>
        <p:nvSpPr>
          <p:cNvPr id="2" name="TextBox 1">
            <a:extLst>
              <a:ext uri="{FF2B5EF4-FFF2-40B4-BE49-F238E27FC236}">
                <a16:creationId xmlns:a16="http://schemas.microsoft.com/office/drawing/2014/main" id="{EC25C55E-A901-4D6C-9920-FFE5B5C2191C}"/>
              </a:ext>
            </a:extLst>
          </p:cNvPr>
          <p:cNvSpPr txBox="1"/>
          <p:nvPr/>
        </p:nvSpPr>
        <p:spPr>
          <a:xfrm>
            <a:off x="457199" y="1255366"/>
            <a:ext cx="10691447" cy="2944396"/>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2600" dirty="0"/>
              <a:t>Premedication consists of steroids, antihistamines, and acetaminophen, 30-60 min. prior to infusion.*</a:t>
            </a:r>
          </a:p>
          <a:p>
            <a:pPr marL="285750" indent="-285750">
              <a:spcAft>
                <a:spcPts val="400"/>
              </a:spcAft>
              <a:buFont typeface="Arial" panose="020B0604020202020204" pitchFamily="34" charset="0"/>
              <a:buChar char="•"/>
            </a:pPr>
            <a:r>
              <a:rPr lang="en-US" sz="2600" dirty="0"/>
              <a:t>For pts treated with CD38-targeting mAbs with higher risk of respiratory complications (eg, FEV1 &lt;80%), post-infusion medication should be considered (eg, antihistamines, ꞵ-2 adrenergic receptor agonist by inhalation, or inhalation corticosteroids for pts with asthma and COPD). </a:t>
            </a:r>
          </a:p>
        </p:txBody>
      </p:sp>
      <p:sp>
        <p:nvSpPr>
          <p:cNvPr id="7" name="TextBox 6">
            <a:extLst>
              <a:ext uri="{FF2B5EF4-FFF2-40B4-BE49-F238E27FC236}">
                <a16:creationId xmlns:a16="http://schemas.microsoft.com/office/drawing/2014/main" id="{4513CAA0-EDAA-4010-B855-6FB0AA77D0AC}"/>
              </a:ext>
            </a:extLst>
          </p:cNvPr>
          <p:cNvSpPr txBox="1"/>
          <p:nvPr/>
        </p:nvSpPr>
        <p:spPr>
          <a:xfrm>
            <a:off x="226243" y="5410352"/>
            <a:ext cx="11717518" cy="608523"/>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*Prophylactic treatment with the oral leukotriene antagonist montelukast 10 mg the day before and again on the morning of infusion is considered by some investigators to be a useful adjunct to the standard premedication with acetaminophen, antihistamine, and corticosteroid to prevent airway reactions following the administration of CD38-targeting antibodies.</a:t>
            </a:r>
            <a:endParaRPr lang="da-DK" sz="1200" dirty="0">
              <a:solidFill>
                <a:prstClr val="black"/>
              </a:solidFill>
              <a:latin typeface="Calibri"/>
            </a:endParaRPr>
          </a:p>
        </p:txBody>
      </p:sp>
    </p:spTree>
    <p:extLst>
      <p:ext uri="{BB962C8B-B14F-4D97-AF65-F5344CB8AC3E}">
        <p14:creationId xmlns:p14="http://schemas.microsoft.com/office/powerpoint/2010/main" val="758087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4509202"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van de Donk NW, et al. </a:t>
            </a:r>
            <a:r>
              <a:rPr lang="da-DK" sz="1200" i="1" dirty="0">
                <a:solidFill>
                  <a:prstClr val="black"/>
                </a:solidFill>
              </a:rPr>
              <a:t>Blood</a:t>
            </a:r>
            <a:r>
              <a:rPr lang="da-DK" sz="1200" dirty="0">
                <a:solidFill>
                  <a:prstClr val="black"/>
                </a:solidFill>
              </a:rPr>
              <a:t>. 2016;127:681-695.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Anti-CD38 mAbs and Elotuzumab</a:t>
            </a:r>
          </a:p>
          <a:p>
            <a:r>
              <a:rPr lang="en-US" sz="3500" i="1" dirty="0"/>
              <a:t>Management of IRRs: Prevention (cont.)</a:t>
            </a:r>
          </a:p>
        </p:txBody>
      </p:sp>
      <p:sp>
        <p:nvSpPr>
          <p:cNvPr id="2" name="TextBox 1">
            <a:extLst>
              <a:ext uri="{FF2B5EF4-FFF2-40B4-BE49-F238E27FC236}">
                <a16:creationId xmlns:a16="http://schemas.microsoft.com/office/drawing/2014/main" id="{EC25C55E-A901-4D6C-9920-FFE5B5C2191C}"/>
              </a:ext>
            </a:extLst>
          </p:cNvPr>
          <p:cNvSpPr txBox="1"/>
          <p:nvPr/>
        </p:nvSpPr>
        <p:spPr>
          <a:xfrm>
            <a:off x="457199" y="1243643"/>
            <a:ext cx="10714893" cy="4596130"/>
          </a:xfrm>
          <a:prstGeom prst="rect">
            <a:avLst/>
          </a:prstGeom>
          <a:noFill/>
        </p:spPr>
        <p:txBody>
          <a:bodyPr wrap="square" rtlCol="0">
            <a:spAutoFit/>
          </a:bodyPr>
          <a:lstStyle/>
          <a:p>
            <a:pPr marL="285750" indent="-285750">
              <a:spcAft>
                <a:spcPts val="400"/>
              </a:spcAft>
              <a:buFont typeface="Arial" panose="020B0604020202020204" pitchFamily="34" charset="0"/>
              <a:buChar char="•"/>
            </a:pPr>
            <a:r>
              <a:rPr lang="en-US" sz="2600" dirty="0"/>
              <a:t>Because pts who had COPD with a FEV1 &lt;50% of the predicted normal value and moderate or severe persistent asthma within the past 2 years, or who had uncontrolled asthma, were excluded from daratumumab trials, it is recommended to perform FEV1 testing, if there is a suspected COPD; it should be considered to exclude pts from daratumumab treatment, if FEV1 is &lt;50% of predicted normal value. </a:t>
            </a:r>
          </a:p>
          <a:p>
            <a:pPr marL="285750" indent="-285750">
              <a:spcAft>
                <a:spcPts val="400"/>
              </a:spcAft>
              <a:buFont typeface="Arial" panose="020B0604020202020204" pitchFamily="34" charset="0"/>
              <a:buChar char="•"/>
            </a:pPr>
            <a:r>
              <a:rPr lang="en-US" sz="2600" dirty="0"/>
              <a:t>FEV1 testing is also recommend for pts who are planned to be treated with isatuximab, given the similar pattern and frequency of IRRs.</a:t>
            </a:r>
          </a:p>
          <a:p>
            <a:pPr marL="285750" indent="-285750">
              <a:spcAft>
                <a:spcPts val="400"/>
              </a:spcAft>
              <a:buFont typeface="Arial" panose="020B0604020202020204" pitchFamily="34" charset="0"/>
              <a:buChar char="•"/>
            </a:pPr>
            <a:endParaRPr lang="en-US" sz="2600" dirty="0"/>
          </a:p>
        </p:txBody>
      </p:sp>
      <p:sp>
        <p:nvSpPr>
          <p:cNvPr id="7" name="TextBox 6">
            <a:extLst>
              <a:ext uri="{FF2B5EF4-FFF2-40B4-BE49-F238E27FC236}">
                <a16:creationId xmlns:a16="http://schemas.microsoft.com/office/drawing/2014/main" id="{4513CAA0-EDAA-4010-B855-6FB0AA77D0AC}"/>
              </a:ext>
            </a:extLst>
          </p:cNvPr>
          <p:cNvSpPr txBox="1"/>
          <p:nvPr/>
        </p:nvSpPr>
        <p:spPr>
          <a:xfrm>
            <a:off x="226243" y="5410352"/>
            <a:ext cx="11717518" cy="608523"/>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*Prophylactic treatment with the oral leukotriene antagonist montelukast 10 mg the day before and again on the morning of infusion is considered by some investigators to be a useful adjunct to the standard premedication with acetaminophen, antihistamine, and corticosteroid to prevent airway reactions following the administration of CD38-targeting antibodies.</a:t>
            </a:r>
            <a:endParaRPr lang="da-DK" sz="1200" dirty="0">
              <a:solidFill>
                <a:prstClr val="black"/>
              </a:solidFill>
              <a:latin typeface="Calibri"/>
            </a:endParaRPr>
          </a:p>
        </p:txBody>
      </p:sp>
    </p:spTree>
    <p:extLst>
      <p:ext uri="{BB962C8B-B14F-4D97-AF65-F5344CB8AC3E}">
        <p14:creationId xmlns:p14="http://schemas.microsoft.com/office/powerpoint/2010/main" val="2762922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3220392"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van de Donk NW, et al. </a:t>
            </a:r>
            <a:r>
              <a:rPr lang="da-DK" sz="1200" i="1" dirty="0">
                <a:solidFill>
                  <a:prstClr val="black"/>
                </a:solidFill>
              </a:rPr>
              <a:t>Blood</a:t>
            </a:r>
            <a:r>
              <a:rPr lang="da-DK" sz="1200" dirty="0">
                <a:solidFill>
                  <a:prstClr val="black"/>
                </a:solidFill>
              </a:rPr>
              <a:t>. 2016;127:681-695.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Anti-CD38 mAbs and Elotuzumab</a:t>
            </a:r>
          </a:p>
          <a:p>
            <a:r>
              <a:rPr lang="en-US" sz="3500" i="1" dirty="0"/>
              <a:t>Management of IRRs: Treatment</a:t>
            </a:r>
          </a:p>
        </p:txBody>
      </p:sp>
      <p:sp>
        <p:nvSpPr>
          <p:cNvPr id="7" name="TextBox 6">
            <a:extLst>
              <a:ext uri="{FF2B5EF4-FFF2-40B4-BE49-F238E27FC236}">
                <a16:creationId xmlns:a16="http://schemas.microsoft.com/office/drawing/2014/main" id="{E2516C08-6616-C54B-A261-61BB25A6615D}"/>
              </a:ext>
            </a:extLst>
          </p:cNvPr>
          <p:cNvSpPr txBox="1"/>
          <p:nvPr/>
        </p:nvSpPr>
        <p:spPr>
          <a:xfrm>
            <a:off x="226243" y="5390526"/>
            <a:ext cx="11717518" cy="608523"/>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*Prophylactic treatment with the oral leukotriene antagonist montelukast 10 mg the day before and again on the morning of infusion is considered by some investigators to be a useful adjunct to the standard premedication with acetaminophen, antihistamine, and corticosteroid to prevent airway reactions following the administration of CD38-targeting antibodies.</a:t>
            </a:r>
            <a:endParaRPr lang="da-DK" sz="1200" dirty="0">
              <a:solidFill>
                <a:prstClr val="black"/>
              </a:solidFill>
              <a:latin typeface="Calibri"/>
            </a:endParaRPr>
          </a:p>
        </p:txBody>
      </p:sp>
      <p:sp>
        <p:nvSpPr>
          <p:cNvPr id="2" name="TextBox 1">
            <a:extLst>
              <a:ext uri="{FF2B5EF4-FFF2-40B4-BE49-F238E27FC236}">
                <a16:creationId xmlns:a16="http://schemas.microsoft.com/office/drawing/2014/main" id="{D55F3DCF-540B-4E02-AA77-B5BB88EAD7E1}"/>
              </a:ext>
            </a:extLst>
          </p:cNvPr>
          <p:cNvSpPr txBox="1"/>
          <p:nvPr/>
        </p:nvSpPr>
        <p:spPr>
          <a:xfrm>
            <a:off x="457199" y="1272015"/>
            <a:ext cx="11043503" cy="3770263"/>
          </a:xfrm>
          <a:prstGeom prst="rect">
            <a:avLst/>
          </a:prstGeom>
          <a:noFill/>
        </p:spPr>
        <p:txBody>
          <a:bodyPr wrap="square" rtlCol="0">
            <a:spAutoFit/>
          </a:bodyPr>
          <a:lstStyle>
            <a:defPPr>
              <a:defRPr lang="en-US"/>
            </a:defPPr>
            <a:lvl1pPr marL="285750" indent="-285750">
              <a:spcAft>
                <a:spcPts val="600"/>
              </a:spcAft>
              <a:buFont typeface="Arial" panose="020B0604020202020204" pitchFamily="34" charset="0"/>
              <a:buChar char="•"/>
            </a:lvl1pPr>
          </a:lstStyle>
          <a:p>
            <a:r>
              <a:rPr lang="en-US" sz="2600" dirty="0"/>
              <a:t>Interrupt infusion, consider administration of corticosteroids, antihistamines, IV fluid, or ꞵ-2 adrenergic receptor agonist by inhalation; after infusion reaction is resolved, restart infusion at lower rate (eg, half of that used before the interruption).</a:t>
            </a:r>
          </a:p>
          <a:p>
            <a:r>
              <a:rPr lang="en-US" sz="2600" dirty="0"/>
              <a:t>Pts experiencing respiratory events, which occur more frequently with CD38-targeting mAbs, may benefit from pre- and post-infusion prophylaxis with a bronchodilator or, in case patients have concomitant asthma or COPD, additional medication such as inhalation corticosteroids.</a:t>
            </a:r>
          </a:p>
        </p:txBody>
      </p:sp>
    </p:spTree>
    <p:extLst>
      <p:ext uri="{BB962C8B-B14F-4D97-AF65-F5344CB8AC3E}">
        <p14:creationId xmlns:p14="http://schemas.microsoft.com/office/powerpoint/2010/main" val="1028750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3226804"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van de Donk NW, et al. </a:t>
            </a:r>
            <a:r>
              <a:rPr lang="da-DK" sz="1200" i="1" dirty="0">
                <a:solidFill>
                  <a:prstClr val="black"/>
                </a:solidFill>
              </a:rPr>
              <a:t>Blood</a:t>
            </a:r>
            <a:r>
              <a:rPr lang="da-DK" sz="1200" dirty="0">
                <a:solidFill>
                  <a:prstClr val="black"/>
                </a:solidFill>
              </a:rPr>
              <a:t>. 2016;127:681-695.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Anti-CD38 mAbs and Elotuzumab</a:t>
            </a:r>
          </a:p>
          <a:p>
            <a:r>
              <a:rPr lang="en-US" sz="3500" i="1" dirty="0"/>
              <a:t>Management of Other AEs</a:t>
            </a:r>
          </a:p>
        </p:txBody>
      </p:sp>
      <p:graphicFrame>
        <p:nvGraphicFramePr>
          <p:cNvPr id="3" name="Table 3">
            <a:extLst>
              <a:ext uri="{FF2B5EF4-FFF2-40B4-BE49-F238E27FC236}">
                <a16:creationId xmlns:a16="http://schemas.microsoft.com/office/drawing/2014/main" id="{F3F1A93F-2A27-4599-87A7-6C6AB1F60F15}"/>
              </a:ext>
            </a:extLst>
          </p:cNvPr>
          <p:cNvGraphicFramePr>
            <a:graphicFrameLocks noGrp="1"/>
          </p:cNvGraphicFramePr>
          <p:nvPr>
            <p:extLst>
              <p:ext uri="{D42A27DB-BD31-4B8C-83A1-F6EECF244321}">
                <p14:modId xmlns:p14="http://schemas.microsoft.com/office/powerpoint/2010/main" val="4026343819"/>
              </p:ext>
            </p:extLst>
          </p:nvPr>
        </p:nvGraphicFramePr>
        <p:xfrm>
          <a:off x="457199" y="1619342"/>
          <a:ext cx="11118918" cy="3555974"/>
        </p:xfrm>
        <a:graphic>
          <a:graphicData uri="http://schemas.openxmlformats.org/drawingml/2006/table">
            <a:tbl>
              <a:tblPr firstRow="1" bandRow="1">
                <a:tableStyleId>{5C22544A-7EE6-4342-B048-85BDC9FD1C3A}</a:tableStyleId>
              </a:tblPr>
              <a:tblGrid>
                <a:gridCol w="2625366">
                  <a:extLst>
                    <a:ext uri="{9D8B030D-6E8A-4147-A177-3AD203B41FA5}">
                      <a16:colId xmlns:a16="http://schemas.microsoft.com/office/drawing/2014/main" val="3383135864"/>
                    </a:ext>
                  </a:extLst>
                </a:gridCol>
                <a:gridCol w="2988297">
                  <a:extLst>
                    <a:ext uri="{9D8B030D-6E8A-4147-A177-3AD203B41FA5}">
                      <a16:colId xmlns:a16="http://schemas.microsoft.com/office/drawing/2014/main" val="478898442"/>
                    </a:ext>
                  </a:extLst>
                </a:gridCol>
                <a:gridCol w="5505255">
                  <a:extLst>
                    <a:ext uri="{9D8B030D-6E8A-4147-A177-3AD203B41FA5}">
                      <a16:colId xmlns:a16="http://schemas.microsoft.com/office/drawing/2014/main" val="3078472970"/>
                    </a:ext>
                  </a:extLst>
                </a:gridCol>
              </a:tblGrid>
              <a:tr h="479826">
                <a:tc>
                  <a:txBody>
                    <a:bodyPr/>
                    <a:lstStyle/>
                    <a:p>
                      <a:r>
                        <a:rPr lang="en-US" dirty="0">
                          <a:solidFill>
                            <a:schemeClr val="tx1"/>
                          </a:solidFill>
                        </a:rPr>
                        <a:t>AE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mAb</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rPr>
                        <a:t>Prevention and Management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778956"/>
                  </a:ext>
                </a:extLst>
              </a:tr>
              <a:tr h="1183134">
                <a:tc>
                  <a:txBody>
                    <a:bodyPr/>
                    <a:lstStyle/>
                    <a:p>
                      <a:r>
                        <a:rPr lang="en-US" sz="1800" b="0" i="0" u="none" strike="noStrike" kern="1200" baseline="0" dirty="0">
                          <a:solidFill>
                            <a:schemeClr val="dk1"/>
                          </a:solidFill>
                          <a:latin typeface="+mn-lt"/>
                          <a:ea typeface="+mn-ea"/>
                          <a:cs typeface="+mn-cs"/>
                        </a:rPr>
                        <a:t>Any (other than IRR)</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i="0" u="none" strike="noStrike" kern="1200" baseline="0" dirty="0">
                          <a:solidFill>
                            <a:schemeClr val="dk1"/>
                          </a:solidFill>
                          <a:latin typeface="+mn-lt"/>
                          <a:ea typeface="+mn-ea"/>
                          <a:cs typeface="+mn-cs"/>
                        </a:rPr>
                        <a:t>CD38-targeting antibodies and elotuzumab</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800" b="0" i="0" u="none" strike="noStrike" kern="1200" baseline="0" dirty="0">
                          <a:solidFill>
                            <a:schemeClr val="dk1"/>
                          </a:solidFill>
                          <a:latin typeface="+mn-lt"/>
                          <a:ea typeface="+mn-ea"/>
                          <a:cs typeface="+mn-cs"/>
                        </a:rPr>
                        <a:t>In general, dose-delay is the primary method for the management of side effects (and not dose-reductions)</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020978"/>
                  </a:ext>
                </a:extLst>
              </a:tr>
              <a:tr h="1893014">
                <a:tc>
                  <a:txBody>
                    <a:bodyPr/>
                    <a:lstStyle/>
                    <a:p>
                      <a:r>
                        <a:rPr lang="en-US" dirty="0"/>
                        <a:t>Infections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CD38-targeting antibodies and elotuzumab</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Aft>
                          <a:spcPts val="0"/>
                        </a:spcAft>
                        <a:buFont typeface="Arial" panose="020B0604020202020204" pitchFamily="34" charset="0"/>
                        <a:buChar char="•"/>
                      </a:pPr>
                      <a:r>
                        <a:rPr lang="en-US" sz="1800" b="0" i="0" u="none" strike="noStrike" kern="1200" baseline="0" dirty="0">
                          <a:solidFill>
                            <a:schemeClr val="dk1"/>
                          </a:solidFill>
                          <a:latin typeface="+mn-lt"/>
                          <a:ea typeface="+mn-ea"/>
                          <a:cs typeface="+mn-cs"/>
                        </a:rPr>
                        <a:t>No formal recommendations can be made at the present time.</a:t>
                      </a:r>
                    </a:p>
                    <a:p>
                      <a:pPr marL="285750" indent="-285750">
                        <a:spcAft>
                          <a:spcPts val="0"/>
                        </a:spcAft>
                        <a:buFont typeface="Arial" panose="020B0604020202020204" pitchFamily="34" charset="0"/>
                        <a:buChar char="•"/>
                      </a:pPr>
                      <a:r>
                        <a:rPr lang="en-US" sz="1800" b="0" i="0" u="none" strike="noStrike" kern="1200" baseline="0" dirty="0">
                          <a:solidFill>
                            <a:schemeClr val="dk1"/>
                          </a:solidFill>
                          <a:latin typeface="+mn-lt"/>
                          <a:ea typeface="+mn-ea"/>
                          <a:cs typeface="+mn-cs"/>
                        </a:rPr>
                        <a:t>Herpes zoster prophylaxis should be considered.</a:t>
                      </a:r>
                    </a:p>
                    <a:p>
                      <a:pPr marL="285750" indent="-285750">
                        <a:spcAft>
                          <a:spcPts val="0"/>
                        </a:spcAft>
                        <a:buFont typeface="Arial" panose="020B0604020202020204" pitchFamily="34" charset="0"/>
                        <a:buChar char="•"/>
                      </a:pPr>
                      <a:r>
                        <a:rPr lang="en-US" sz="1800" b="0" i="0" u="none" strike="noStrike" kern="1200" baseline="0" dirty="0">
                          <a:solidFill>
                            <a:schemeClr val="dk1"/>
                          </a:solidFill>
                          <a:latin typeface="+mn-lt"/>
                          <a:ea typeface="+mn-ea"/>
                          <a:cs typeface="+mn-cs"/>
                        </a:rPr>
                        <a:t>It is recommended to screen patients for HIV, HBV, and HCV before start of therapy.</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067829"/>
                  </a:ext>
                </a:extLst>
              </a:tr>
            </a:tbl>
          </a:graphicData>
        </a:graphic>
      </p:graphicFrame>
    </p:spTree>
    <p:extLst>
      <p:ext uri="{BB962C8B-B14F-4D97-AF65-F5344CB8AC3E}">
        <p14:creationId xmlns:p14="http://schemas.microsoft.com/office/powerpoint/2010/main" val="3033622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74F69-FBD5-7D47-8607-16E402E28B41}"/>
              </a:ext>
            </a:extLst>
          </p:cNvPr>
          <p:cNvSpPr txBox="1"/>
          <p:nvPr/>
        </p:nvSpPr>
        <p:spPr>
          <a:xfrm>
            <a:off x="62798" y="6552357"/>
            <a:ext cx="3226804" cy="239191"/>
          </a:xfrm>
          <a:prstGeom prst="rect">
            <a:avLst/>
          </a:prstGeom>
          <a:noFill/>
        </p:spPr>
        <p:txBody>
          <a:bodyPr wrap="none" lIns="26999" tIns="26999" rIns="26999" bIns="26999" rtlCol="0" anchor="b" anchorCtr="0">
            <a:spAutoFit/>
          </a:bodyPr>
          <a:lstStyle/>
          <a:p>
            <a:pPr defTabSz="685765"/>
            <a:r>
              <a:rPr lang="da-DK" sz="1200" dirty="0">
                <a:solidFill>
                  <a:prstClr val="black"/>
                </a:solidFill>
              </a:rPr>
              <a:t>van de Donk NW, et al. </a:t>
            </a:r>
            <a:r>
              <a:rPr lang="da-DK" sz="1200" i="1" dirty="0">
                <a:solidFill>
                  <a:prstClr val="black"/>
                </a:solidFill>
              </a:rPr>
              <a:t>Blood</a:t>
            </a:r>
            <a:r>
              <a:rPr lang="da-DK" sz="1200" dirty="0">
                <a:solidFill>
                  <a:prstClr val="black"/>
                </a:solidFill>
              </a:rPr>
              <a:t>. 2016;127:681-695.</a:t>
            </a:r>
            <a:endParaRPr lang="da-DK" sz="1200" dirty="0">
              <a:solidFill>
                <a:prstClr val="black"/>
              </a:solidFill>
              <a:latin typeface="Calibri"/>
            </a:endParaRPr>
          </a:p>
        </p:txBody>
      </p:sp>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Anti-CD38 mAbs and Elotuzumab</a:t>
            </a:r>
          </a:p>
          <a:p>
            <a:r>
              <a:rPr lang="en-US" sz="3500" i="1" dirty="0"/>
              <a:t>Management of Laboratory Interference</a:t>
            </a:r>
          </a:p>
        </p:txBody>
      </p:sp>
      <p:graphicFrame>
        <p:nvGraphicFramePr>
          <p:cNvPr id="6" name="Table 3">
            <a:extLst>
              <a:ext uri="{FF2B5EF4-FFF2-40B4-BE49-F238E27FC236}">
                <a16:creationId xmlns:a16="http://schemas.microsoft.com/office/drawing/2014/main" id="{51E91E3B-D444-4D66-8290-778514BC3DB0}"/>
              </a:ext>
            </a:extLst>
          </p:cNvPr>
          <p:cNvGraphicFramePr>
            <a:graphicFrameLocks noGrp="1"/>
          </p:cNvGraphicFramePr>
          <p:nvPr>
            <p:extLst>
              <p:ext uri="{D42A27DB-BD31-4B8C-83A1-F6EECF244321}">
                <p14:modId xmlns:p14="http://schemas.microsoft.com/office/powerpoint/2010/main" val="3139255885"/>
              </p:ext>
            </p:extLst>
          </p:nvPr>
        </p:nvGraphicFramePr>
        <p:xfrm>
          <a:off x="179108" y="1195134"/>
          <a:ext cx="11877773" cy="4673463"/>
        </p:xfrm>
        <a:graphic>
          <a:graphicData uri="http://schemas.openxmlformats.org/drawingml/2006/table">
            <a:tbl>
              <a:tblPr firstRow="1" bandRow="1">
                <a:tableStyleId>{5C22544A-7EE6-4342-B048-85BDC9FD1C3A}</a:tableStyleId>
              </a:tblPr>
              <a:tblGrid>
                <a:gridCol w="2356702">
                  <a:extLst>
                    <a:ext uri="{9D8B030D-6E8A-4147-A177-3AD203B41FA5}">
                      <a16:colId xmlns:a16="http://schemas.microsoft.com/office/drawing/2014/main" val="3383135864"/>
                    </a:ext>
                  </a:extLst>
                </a:gridCol>
                <a:gridCol w="2931736">
                  <a:extLst>
                    <a:ext uri="{9D8B030D-6E8A-4147-A177-3AD203B41FA5}">
                      <a16:colId xmlns:a16="http://schemas.microsoft.com/office/drawing/2014/main" val="478898442"/>
                    </a:ext>
                  </a:extLst>
                </a:gridCol>
                <a:gridCol w="6589335">
                  <a:extLst>
                    <a:ext uri="{9D8B030D-6E8A-4147-A177-3AD203B41FA5}">
                      <a16:colId xmlns:a16="http://schemas.microsoft.com/office/drawing/2014/main" val="3078472970"/>
                    </a:ext>
                  </a:extLst>
                </a:gridCol>
              </a:tblGrid>
              <a:tr h="432762">
                <a:tc>
                  <a:txBody>
                    <a:bodyPr/>
                    <a:lstStyle/>
                    <a:p>
                      <a:pPr marL="0" algn="l" defTabSz="457200" rtl="0" eaLnBrk="1" latinLnBrk="0" hangingPunct="1"/>
                      <a:r>
                        <a:rPr lang="en-US" sz="1800" b="1" kern="1200" dirty="0">
                          <a:solidFill>
                            <a:schemeClr val="tx1"/>
                          </a:solidFill>
                          <a:latin typeface="+mn-lt"/>
                          <a:ea typeface="+mn-ea"/>
                          <a:cs typeface="+mn-cs"/>
                        </a:rPr>
                        <a:t>Laboratory test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800" b="1" kern="1200" dirty="0">
                          <a:solidFill>
                            <a:schemeClr val="tx1"/>
                          </a:solidFill>
                          <a:latin typeface="+mn-lt"/>
                          <a:ea typeface="+mn-ea"/>
                          <a:cs typeface="+mn-cs"/>
                        </a:rPr>
                        <a:t>mAb</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800" b="1" kern="1200" dirty="0">
                          <a:solidFill>
                            <a:schemeClr val="tx1"/>
                          </a:solidFill>
                          <a:latin typeface="+mn-lt"/>
                          <a:ea typeface="+mn-ea"/>
                          <a:cs typeface="+mn-cs"/>
                        </a:rPr>
                        <a:t>Management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778956"/>
                  </a:ext>
                </a:extLst>
              </a:tr>
              <a:tr h="766625">
                <a:tc>
                  <a:txBody>
                    <a:bodyPr/>
                    <a:lstStyle/>
                    <a:p>
                      <a:r>
                        <a:rPr lang="en-US" sz="1500" b="0" i="0" u="none" strike="noStrike" kern="1200" baseline="0" dirty="0">
                          <a:solidFill>
                            <a:schemeClr val="dk1"/>
                          </a:solidFill>
                          <a:latin typeface="+mn-lt"/>
                          <a:ea typeface="+mn-ea"/>
                          <a:cs typeface="+mn-cs"/>
                        </a:rPr>
                        <a:t>Interference with serum protein electrophoresis and immunofixation assays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en-US" sz="1500" b="0" i="0" u="none" strike="noStrike" kern="1200" baseline="0" dirty="0">
                          <a:solidFill>
                            <a:schemeClr val="dk1"/>
                          </a:solidFill>
                          <a:latin typeface="+mn-lt"/>
                          <a:ea typeface="+mn-ea"/>
                          <a:cs typeface="+mn-cs"/>
                        </a:rPr>
                        <a:t>Several therapeutic mAbs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spcAft>
                          <a:spcPts val="0"/>
                        </a:spcAft>
                        <a:buFont typeface="Arial" panose="020B0604020202020204" pitchFamily="34" charset="0"/>
                        <a:buChar char="•"/>
                      </a:pPr>
                      <a:r>
                        <a:rPr lang="en-US" sz="1500" b="0" i="0" u="none" strike="noStrike" kern="1200" baseline="0" dirty="0">
                          <a:solidFill>
                            <a:schemeClr val="dk1"/>
                          </a:solidFill>
                          <a:latin typeface="+mn-lt"/>
                          <a:ea typeface="+mn-ea"/>
                          <a:cs typeface="+mn-cs"/>
                        </a:rPr>
                        <a:t>DIRA should be performed when daratumumab-treated patients with IgG-</a:t>
                      </a:r>
                      <a:r>
                        <a:rPr lang="en-US" sz="1500" b="0" i="0" u="none" strike="noStrike" kern="1200" cap="small" baseline="0" dirty="0">
                          <a:solidFill>
                            <a:schemeClr val="dk1"/>
                          </a:solidFill>
                          <a:latin typeface="+mn-lt"/>
                          <a:ea typeface="+mn-ea"/>
                          <a:cs typeface="+mn-cs"/>
                        </a:rPr>
                        <a:t>k</a:t>
                      </a:r>
                      <a:r>
                        <a:rPr lang="en-US" sz="1500" b="0" i="0" u="none" strike="noStrike" kern="1200" baseline="0" dirty="0">
                          <a:solidFill>
                            <a:schemeClr val="dk1"/>
                          </a:solidFill>
                          <a:latin typeface="+mn-lt"/>
                          <a:ea typeface="+mn-ea"/>
                          <a:cs typeface="+mn-cs"/>
                        </a:rPr>
                        <a:t> M-protein have achieved deep response (M-protein &lt;2 g/L)</a:t>
                      </a:r>
                    </a:p>
                    <a:p>
                      <a:pPr marL="285750" indent="-285750">
                        <a:buFont typeface="Arial" panose="020B0604020202020204" pitchFamily="34" charset="0"/>
                        <a:buChar char="•"/>
                      </a:pPr>
                      <a:r>
                        <a:rPr lang="en-US" sz="1500" b="0" i="0" u="none" strike="noStrike" kern="1200" baseline="0" dirty="0">
                          <a:solidFill>
                            <a:schemeClr val="dk1"/>
                          </a:solidFill>
                          <a:latin typeface="+mn-lt"/>
                          <a:ea typeface="+mn-ea"/>
                          <a:cs typeface="+mn-cs"/>
                        </a:rPr>
                        <a:t>New assays are in development for elotuzumab, isatuximab and MOR202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020978"/>
                  </a:ext>
                </a:extLst>
              </a:tr>
              <a:tr h="857421">
                <a:tc>
                  <a:txBody>
                    <a:bodyPr/>
                    <a:lstStyle/>
                    <a:p>
                      <a:pPr marL="0" algn="l" defTabSz="457200" rtl="0" eaLnBrk="1" latinLnBrk="0" hangingPunct="1"/>
                      <a:r>
                        <a:rPr lang="en-US" sz="1500" b="0" i="0" u="none" strike="noStrike" kern="1200" baseline="0" dirty="0">
                          <a:solidFill>
                            <a:schemeClr val="dk1"/>
                          </a:solidFill>
                          <a:latin typeface="+mn-lt"/>
                          <a:ea typeface="+mn-ea"/>
                          <a:cs typeface="+mn-cs"/>
                        </a:rPr>
                        <a:t>Interference with multiparametric flow cytometry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en-US" sz="1500" b="0" i="0" u="none" strike="noStrike" kern="1200" baseline="0" dirty="0">
                          <a:solidFill>
                            <a:schemeClr val="dk1"/>
                          </a:solidFill>
                          <a:latin typeface="+mn-lt"/>
                          <a:ea typeface="+mn-ea"/>
                          <a:cs typeface="+mn-cs"/>
                        </a:rPr>
                        <a:t>Daratumumab, isatuximab, MOR202, and possibly other therapeutic mAbs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457200" rtl="0" eaLnBrk="1" latinLnBrk="0" hangingPunct="1">
                        <a:spcAft>
                          <a:spcPts val="0"/>
                        </a:spcAft>
                        <a:buFont typeface="Arial" panose="020B0604020202020204" pitchFamily="34" charset="0"/>
                        <a:buChar char="•"/>
                      </a:pPr>
                      <a:r>
                        <a:rPr lang="en-US" sz="1500" b="0" i="0" u="none" strike="noStrike" kern="1200" baseline="0" dirty="0">
                          <a:solidFill>
                            <a:schemeClr val="dk1"/>
                          </a:solidFill>
                          <a:latin typeface="+mn-lt"/>
                          <a:ea typeface="+mn-ea"/>
                          <a:cs typeface="+mn-cs"/>
                        </a:rPr>
                        <a:t>Use of newly developed Abs for flow cytometry, which bind to different epitopes compared with the therapeutic mAb</a:t>
                      </a:r>
                    </a:p>
                    <a:p>
                      <a:pPr marL="285750" indent="-285750" algn="l" defTabSz="457200" rtl="0" eaLnBrk="1" latinLnBrk="0" hangingPunct="1">
                        <a:buFont typeface="Arial" panose="020B0604020202020204" pitchFamily="34" charset="0"/>
                        <a:buChar char="•"/>
                      </a:pPr>
                      <a:r>
                        <a:rPr lang="en-US" sz="1500" b="0" i="0" u="none" strike="noStrike" kern="1200" baseline="0" dirty="0">
                          <a:solidFill>
                            <a:schemeClr val="dk1"/>
                          </a:solidFill>
                          <a:latin typeface="+mn-lt"/>
                          <a:ea typeface="+mn-ea"/>
                          <a:cs typeface="+mn-cs"/>
                        </a:rPr>
                        <a:t>Application of alternative plasma cell identification markers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633360"/>
                  </a:ext>
                </a:extLst>
              </a:tr>
              <a:tr h="1707336">
                <a:tc>
                  <a:txBody>
                    <a:bodyPr/>
                    <a:lstStyle/>
                    <a:p>
                      <a:pPr marL="0" algn="l" defTabSz="457200" rtl="0" eaLnBrk="1" latinLnBrk="0" hangingPunct="1"/>
                      <a:r>
                        <a:rPr lang="en-US" sz="1500" b="0" i="0" u="none" strike="noStrike" kern="1200" baseline="0" dirty="0">
                          <a:solidFill>
                            <a:schemeClr val="dk1"/>
                          </a:solidFill>
                          <a:latin typeface="+mn-lt"/>
                          <a:ea typeface="+mn-ea"/>
                          <a:cs typeface="+mn-cs"/>
                        </a:rPr>
                        <a:t>Interference with blood compatibility testing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en-US" sz="1500" b="0" i="0" u="none" strike="noStrike" kern="1200" baseline="0" dirty="0">
                          <a:solidFill>
                            <a:schemeClr val="dk1"/>
                          </a:solidFill>
                          <a:latin typeface="+mn-lt"/>
                          <a:ea typeface="+mn-ea"/>
                          <a:cs typeface="+mn-cs"/>
                        </a:rPr>
                        <a:t>CD38-targeting mAbs (also observed with anti-CD44 mAbs)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457200" rtl="0" eaLnBrk="1" latinLnBrk="0" hangingPunct="1">
                        <a:spcAft>
                          <a:spcPts val="0"/>
                        </a:spcAft>
                        <a:buFont typeface="Arial" panose="020B0604020202020204" pitchFamily="34" charset="0"/>
                        <a:buChar char="•"/>
                      </a:pPr>
                      <a:r>
                        <a:rPr lang="en-US" sz="1500" b="0" i="0" u="none" strike="noStrike" kern="1200" baseline="0" dirty="0">
                          <a:solidFill>
                            <a:schemeClr val="dk1"/>
                          </a:solidFill>
                          <a:latin typeface="+mn-lt"/>
                          <a:ea typeface="+mn-ea"/>
                          <a:cs typeface="+mn-cs"/>
                        </a:rPr>
                        <a:t>Denaturation of CD38 from reagent RBCs by dithiothreitol</a:t>
                      </a:r>
                    </a:p>
                    <a:p>
                      <a:pPr marL="285750" indent="-285750" algn="l" defTabSz="457200" rtl="0" eaLnBrk="1" latinLnBrk="0" hangingPunct="1">
                        <a:spcAft>
                          <a:spcPts val="0"/>
                        </a:spcAft>
                        <a:buFont typeface="Arial" panose="020B0604020202020204" pitchFamily="34" charset="0"/>
                        <a:buChar char="•"/>
                      </a:pPr>
                      <a:r>
                        <a:rPr lang="en-US" sz="1500" b="0" i="0" u="none" strike="noStrike" kern="1200" baseline="0" dirty="0">
                          <a:solidFill>
                            <a:schemeClr val="dk1"/>
                          </a:solidFill>
                          <a:latin typeface="+mn-lt"/>
                          <a:ea typeface="+mn-ea"/>
                          <a:cs typeface="+mn-cs"/>
                        </a:rPr>
                        <a:t>Neutralization of therapeutic mAb with neutralizing Abs or recombinant soluble CD38</a:t>
                      </a:r>
                    </a:p>
                    <a:p>
                      <a:pPr marL="285750" indent="-285750" algn="l" defTabSz="457200" rtl="0" eaLnBrk="1" latinLnBrk="0" hangingPunct="1">
                        <a:spcAft>
                          <a:spcPts val="0"/>
                        </a:spcAft>
                        <a:buFont typeface="Arial" panose="020B0604020202020204" pitchFamily="34" charset="0"/>
                        <a:buChar char="•"/>
                      </a:pPr>
                      <a:r>
                        <a:rPr lang="en-US" sz="1500" b="0" i="0" u="none" strike="noStrike" kern="1200" baseline="0" dirty="0">
                          <a:solidFill>
                            <a:schemeClr val="dk1"/>
                          </a:solidFill>
                          <a:latin typeface="+mn-lt"/>
                          <a:ea typeface="+mn-ea"/>
                          <a:cs typeface="+mn-cs"/>
                        </a:rPr>
                        <a:t>Extensive RBC antigen phenotyping before the patient receives the first infusion of the CD38-targeting antibody or RBC antigen genotyping when the patient has already received treatment with an anti-CD38 mAb or a recent blood transfusion (&lt;3 mos)</a:t>
                      </a:r>
                    </a:p>
                    <a:p>
                      <a:pPr marL="285750" indent="-285750" algn="l" defTabSz="457200" rtl="0" eaLnBrk="1" latinLnBrk="0" hangingPunct="1">
                        <a:buFont typeface="Arial" panose="020B0604020202020204" pitchFamily="34" charset="0"/>
                        <a:buChar char="•"/>
                      </a:pPr>
                      <a:r>
                        <a:rPr lang="en-US" sz="1500" b="0" i="0" u="none" strike="noStrike" kern="1200" baseline="0" dirty="0">
                          <a:solidFill>
                            <a:schemeClr val="dk1"/>
                          </a:solidFill>
                          <a:latin typeface="+mn-lt"/>
                          <a:ea typeface="+mn-ea"/>
                          <a:cs typeface="+mn-cs"/>
                        </a:rPr>
                        <a:t>A wallet card that informs physicians and blood banks of the interference with blood compatibility testing should be provided to all patients treated with CD38-binding mAbs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067829"/>
                  </a:ext>
                </a:extLst>
              </a:tr>
            </a:tbl>
          </a:graphicData>
        </a:graphic>
      </p:graphicFrame>
    </p:spTree>
    <p:extLst>
      <p:ext uri="{BB962C8B-B14F-4D97-AF65-F5344CB8AC3E}">
        <p14:creationId xmlns:p14="http://schemas.microsoft.com/office/powerpoint/2010/main" val="1063190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6A42D6-56E1-4E85-B3EE-C646C39B46A6}"/>
              </a:ext>
            </a:extLst>
          </p:cNvPr>
          <p:cNvPicPr>
            <a:picLocks noChangeAspect="1"/>
          </p:cNvPicPr>
          <p:nvPr/>
        </p:nvPicPr>
        <p:blipFill rotWithShape="1">
          <a:blip r:embed="rId3">
            <a:clrChange>
              <a:clrFrom>
                <a:srgbClr val="FFFFFF"/>
              </a:clrFrom>
              <a:clrTo>
                <a:srgbClr val="FFFFFF">
                  <a:alpha val="0"/>
                </a:srgbClr>
              </a:clrTo>
            </a:clrChange>
          </a:blip>
          <a:srcRect r="1465"/>
          <a:stretch/>
        </p:blipFill>
        <p:spPr>
          <a:xfrm>
            <a:off x="5800059" y="866604"/>
            <a:ext cx="5072188" cy="5053218"/>
          </a:xfrm>
          <a:prstGeom prst="rect">
            <a:avLst/>
          </a:prstGeom>
          <a:solidFill>
            <a:schemeClr val="bg1"/>
          </a:solidFill>
          <a:ln w="3175">
            <a:solidFill>
              <a:schemeClr val="tx1"/>
            </a:solidFill>
          </a:ln>
        </p:spPr>
      </p:pic>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Anti-CD38 mAb-Refractory MM</a:t>
            </a:r>
          </a:p>
          <a:p>
            <a:r>
              <a:rPr lang="en-US" sz="3500" i="1" dirty="0"/>
              <a:t>MAMMOTH</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Gandhi UH, et al. </a:t>
            </a:r>
            <a:r>
              <a:rPr lang="da-DK" sz="1200" i="1" dirty="0">
                <a:solidFill>
                  <a:prstClr val="black"/>
                </a:solidFill>
              </a:rPr>
              <a:t>Leukemia</a:t>
            </a:r>
            <a:r>
              <a:rPr lang="da-DK" sz="1200" dirty="0">
                <a:solidFill>
                  <a:prstClr val="black"/>
                </a:solidFill>
              </a:rPr>
              <a:t>. 2019;33:2266-2275.</a:t>
            </a:r>
          </a:p>
        </p:txBody>
      </p:sp>
      <p:sp>
        <p:nvSpPr>
          <p:cNvPr id="4" name="Content Placeholder 2">
            <a:extLst>
              <a:ext uri="{FF2B5EF4-FFF2-40B4-BE49-F238E27FC236}">
                <a16:creationId xmlns:a16="http://schemas.microsoft.com/office/drawing/2014/main" id="{4A96FC90-12DC-194A-BBA9-44416B365862}"/>
              </a:ext>
            </a:extLst>
          </p:cNvPr>
          <p:cNvSpPr txBox="1">
            <a:spLocks/>
          </p:cNvSpPr>
          <p:nvPr/>
        </p:nvSpPr>
        <p:spPr>
          <a:xfrm>
            <a:off x="457199" y="1266540"/>
            <a:ext cx="4476308" cy="4716305"/>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000" dirty="0">
                <a:solidFill>
                  <a:sysClr val="windowText" lastClr="000000"/>
                </a:solidFill>
              </a:rPr>
              <a:t>275 pts refractory to daratumumab or isatuximab, from 14 US academic centers   </a:t>
            </a:r>
          </a:p>
          <a:p>
            <a:pPr lvl="1" indent="-261938">
              <a:defRPr/>
            </a:pPr>
            <a:r>
              <a:rPr lang="en-GB" dirty="0">
                <a:solidFill>
                  <a:sysClr val="windowText" lastClr="000000"/>
                </a:solidFill>
              </a:rPr>
              <a:t>57 pts “not triple-refractory” (refractory to 1 CD38 mAb, and not to both a PI and an IMiD); mOS = 11.2 mos</a:t>
            </a:r>
          </a:p>
          <a:p>
            <a:pPr lvl="1" indent="-261938">
              <a:defRPr/>
            </a:pPr>
            <a:r>
              <a:rPr lang="en-GB" dirty="0">
                <a:solidFill>
                  <a:sysClr val="windowText" lastClr="000000"/>
                </a:solidFill>
              </a:rPr>
              <a:t>148 pts “triple/quad-refractory” (refractory to 1 CD38 mAb + 1 PI + 1 or 2 IMiDs, or 1 CD38 mAb + 1 or 2 PIs + 1 IMiD); mOS = 9.2 mos</a:t>
            </a:r>
          </a:p>
          <a:p>
            <a:pPr lvl="1" indent="-261938">
              <a:defRPr/>
            </a:pPr>
            <a:r>
              <a:rPr lang="en-GB" dirty="0">
                <a:solidFill>
                  <a:sysClr val="windowText" lastClr="000000"/>
                </a:solidFill>
              </a:rPr>
              <a:t>70 pts “penta-refractory” (refractory to 1 CD38 mAb + 2 PIs + 2 IMiDs); mOS = 5.6 mos</a:t>
            </a:r>
          </a:p>
          <a:p>
            <a:pPr lvl="0">
              <a:defRPr/>
            </a:pPr>
            <a:r>
              <a:rPr lang="en-GB" sz="2000" dirty="0">
                <a:solidFill>
                  <a:sysClr val="windowText" lastClr="000000"/>
                </a:solidFill>
              </a:rPr>
              <a:t>249 pts (90%) received further therapy   </a:t>
            </a:r>
          </a:p>
          <a:p>
            <a:pPr marL="0" lvl="0" indent="0">
              <a:buNone/>
              <a:defRPr/>
            </a:pPr>
            <a:endParaRPr lang="en-GB" sz="2000" dirty="0">
              <a:solidFill>
                <a:sysClr val="windowText" lastClr="000000"/>
              </a:solidFill>
            </a:endParaRPr>
          </a:p>
          <a:p>
            <a:pPr marL="342900" lvl="1" indent="0">
              <a:buNone/>
              <a:defRPr/>
            </a:pPr>
            <a:endParaRPr lang="en-GB" sz="2000" dirty="0">
              <a:solidFill>
                <a:sysClr val="windowText" lastClr="000000"/>
              </a:solidFill>
            </a:endParaRPr>
          </a:p>
        </p:txBody>
      </p:sp>
      <p:sp>
        <p:nvSpPr>
          <p:cNvPr id="6" name="TextBox 5">
            <a:extLst>
              <a:ext uri="{FF2B5EF4-FFF2-40B4-BE49-F238E27FC236}">
                <a16:creationId xmlns:a16="http://schemas.microsoft.com/office/drawing/2014/main" id="{9B1B9438-8ED1-924C-92CF-B371D05437EF}"/>
              </a:ext>
            </a:extLst>
          </p:cNvPr>
          <p:cNvSpPr txBox="1"/>
          <p:nvPr/>
        </p:nvSpPr>
        <p:spPr>
          <a:xfrm>
            <a:off x="8295304" y="2257743"/>
            <a:ext cx="429443" cy="355140"/>
          </a:xfrm>
          <a:prstGeom prst="rect">
            <a:avLst/>
          </a:prstGeom>
          <a:noFill/>
        </p:spPr>
        <p:txBody>
          <a:bodyPr wrap="none" rtlCol="0">
            <a:spAutoFit/>
          </a:bodyPr>
          <a:lstStyle/>
          <a:p>
            <a:r>
              <a:rPr lang="en-US" dirty="0"/>
              <a:t>OS</a:t>
            </a:r>
          </a:p>
        </p:txBody>
      </p:sp>
      <p:sp>
        <p:nvSpPr>
          <p:cNvPr id="11" name="Rectangle 10">
            <a:extLst>
              <a:ext uri="{FF2B5EF4-FFF2-40B4-BE49-F238E27FC236}">
                <a16:creationId xmlns:a16="http://schemas.microsoft.com/office/drawing/2014/main" id="{1FF6E4B7-6AB6-42B1-AF81-0FBCF0785A4F}"/>
              </a:ext>
            </a:extLst>
          </p:cNvPr>
          <p:cNvSpPr/>
          <p:nvPr/>
        </p:nvSpPr>
        <p:spPr>
          <a:xfrm>
            <a:off x="10276367" y="1054503"/>
            <a:ext cx="292231" cy="224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33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5DA7-4C78-46A2-9EFE-8F1DE7B53D75}"/>
              </a:ext>
            </a:extLst>
          </p:cNvPr>
          <p:cNvSpPr>
            <a:spLocks noGrp="1"/>
          </p:cNvSpPr>
          <p:nvPr>
            <p:ph type="title"/>
          </p:nvPr>
        </p:nvSpPr>
        <p:spPr/>
        <p:txBody>
          <a:bodyPr/>
          <a:lstStyle/>
          <a:p>
            <a:r>
              <a:rPr lang="en-US" dirty="0"/>
              <a:t>Disclosures</a:t>
            </a:r>
          </a:p>
        </p:txBody>
      </p:sp>
      <p:graphicFrame>
        <p:nvGraphicFramePr>
          <p:cNvPr id="5" name="Table 4">
            <a:extLst>
              <a:ext uri="{FF2B5EF4-FFF2-40B4-BE49-F238E27FC236}">
                <a16:creationId xmlns:a16="http://schemas.microsoft.com/office/drawing/2014/main" id="{7B68176D-1FC1-4C3E-AE42-58F2264F28A8}"/>
              </a:ext>
            </a:extLst>
          </p:cNvPr>
          <p:cNvGraphicFramePr>
            <a:graphicFrameLocks noGrp="1"/>
          </p:cNvGraphicFramePr>
          <p:nvPr>
            <p:extLst>
              <p:ext uri="{D42A27DB-BD31-4B8C-83A1-F6EECF244321}">
                <p14:modId xmlns:p14="http://schemas.microsoft.com/office/powerpoint/2010/main" val="2319841753"/>
              </p:ext>
            </p:extLst>
          </p:nvPr>
        </p:nvGraphicFramePr>
        <p:xfrm>
          <a:off x="254924" y="1398110"/>
          <a:ext cx="11338101" cy="1828800"/>
        </p:xfrm>
        <a:graphic>
          <a:graphicData uri="http://schemas.openxmlformats.org/drawingml/2006/table">
            <a:tbl>
              <a:tblPr firstRow="1" bandRow="1">
                <a:tableStyleId>{2D5ABB26-0587-4C30-8999-92F81FD0307C}</a:tableStyleId>
              </a:tblPr>
              <a:tblGrid>
                <a:gridCol w="3470053">
                  <a:extLst>
                    <a:ext uri="{9D8B030D-6E8A-4147-A177-3AD203B41FA5}">
                      <a16:colId xmlns:a16="http://schemas.microsoft.com/office/drawing/2014/main" val="2147425400"/>
                    </a:ext>
                  </a:extLst>
                </a:gridCol>
                <a:gridCol w="7868048">
                  <a:extLst>
                    <a:ext uri="{9D8B030D-6E8A-4147-A177-3AD203B41FA5}">
                      <a16:colId xmlns:a16="http://schemas.microsoft.com/office/drawing/2014/main" val="3593498532"/>
                    </a:ext>
                  </a:extLst>
                </a:gridCol>
              </a:tblGrid>
              <a:tr h="370840">
                <a:tc gridSpan="2">
                  <a:txBody>
                    <a:bodyPr/>
                    <a:lstStyle/>
                    <a:p>
                      <a:r>
                        <a:rPr kumimoji="0" lang="en-US" sz="24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C. Ola Landgren</a:t>
                      </a:r>
                      <a:r>
                        <a:rPr kumimoji="0" lang="en-US" sz="2400" b="1" i="0" u="none" strike="noStrike" kern="1200" cap="none" spc="0" normalizeH="0" baseline="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MD, PhD</a:t>
                      </a:r>
                    </a:p>
                  </a:txBody>
                  <a:tcPr>
                    <a:lnB w="3175" cap="flat" cmpd="sng" algn="ctr">
                      <a:solidFill>
                        <a:schemeClr val="bg1">
                          <a:lumMod val="50000"/>
                        </a:schemeClr>
                      </a:solidFill>
                      <a:prstDash val="sysDot"/>
                      <a:round/>
                      <a:headEnd type="none" w="med" len="med"/>
                      <a:tailEnd type="none" w="med" len="med"/>
                    </a:lnB>
                  </a:tcPr>
                </a:tc>
                <a:tc hMerge="1">
                  <a:txBody>
                    <a:bodyPr/>
                    <a:lstStyle/>
                    <a:p>
                      <a:endParaRPr lang="en-US" sz="3000" dirty="0"/>
                    </a:p>
                  </a:txBody>
                  <a:tcPr>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3022534710"/>
                  </a:ext>
                </a:extLst>
              </a:tr>
              <a:tr h="370840">
                <a:tc>
                  <a:txBody>
                    <a:bodyPr/>
                    <a:lstStyle/>
                    <a:p>
                      <a:r>
                        <a:rPr lang="en-US" sz="2400" i="1" dirty="0">
                          <a:solidFill>
                            <a:srgbClr val="333333"/>
                          </a:solidFill>
                        </a:rPr>
                        <a:t>Research Grant</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tc>
                  <a:txBody>
                    <a:bodyPr/>
                    <a:lstStyle/>
                    <a:p>
                      <a:r>
                        <a:rPr lang="en-US" sz="2400" dirty="0">
                          <a:solidFill>
                            <a:srgbClr val="333333"/>
                          </a:solidFill>
                        </a:rPr>
                        <a:t>Amgen, Celgene, Janssen, Takeda</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225226965"/>
                  </a:ext>
                </a:extLst>
              </a:tr>
              <a:tr h="370840">
                <a:tc>
                  <a:txBody>
                    <a:bodyPr/>
                    <a:lstStyle/>
                    <a:p>
                      <a:r>
                        <a:rPr lang="en-US" sz="2400" i="1" dirty="0">
                          <a:solidFill>
                            <a:srgbClr val="333333"/>
                          </a:solidFill>
                        </a:rPr>
                        <a:t>Honoraria</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tc>
                  <a:txBody>
                    <a:bodyPr/>
                    <a:lstStyle/>
                    <a:p>
                      <a:r>
                        <a:rPr lang="en-US" sz="2400" dirty="0">
                          <a:solidFill>
                            <a:srgbClr val="333333"/>
                          </a:solidFill>
                        </a:rPr>
                        <a:t>Amgen, Celgene, Janssen</a:t>
                      </a:r>
                    </a:p>
                  </a:txBody>
                  <a:tcPr>
                    <a:lnT w="3175" cap="flat" cmpd="sng" algn="ctr">
                      <a:solidFill>
                        <a:schemeClr val="bg1">
                          <a:lumMod val="50000"/>
                        </a:schemeClr>
                      </a:solidFill>
                      <a:prstDash val="sysDot"/>
                      <a:round/>
                      <a:headEnd type="none" w="med" len="med"/>
                      <a:tailEnd type="none" w="med" len="med"/>
                    </a:lnT>
                    <a:lnB w="3175" cap="flat" cmpd="sng" algn="ctr">
                      <a:solidFill>
                        <a:schemeClr val="bg1">
                          <a:lumMod val="50000"/>
                        </a:schemeClr>
                      </a:solidFill>
                      <a:prstDash val="sysDot"/>
                      <a:round/>
                      <a:headEnd type="none" w="med" len="med"/>
                      <a:tailEnd type="none" w="med" len="med"/>
                    </a:lnB>
                  </a:tcPr>
                </a:tc>
                <a:extLst>
                  <a:ext uri="{0D108BD9-81ED-4DB2-BD59-A6C34878D82A}">
                    <a16:rowId xmlns:a16="http://schemas.microsoft.com/office/drawing/2014/main" val="62710488"/>
                  </a:ext>
                </a:extLst>
              </a:tr>
              <a:tr h="370840">
                <a:tc>
                  <a:txBody>
                    <a:bodyPr/>
                    <a:lstStyle/>
                    <a:p>
                      <a:endParaRPr lang="en-US" sz="2400" i="1" dirty="0">
                        <a:solidFill>
                          <a:srgbClr val="333333"/>
                        </a:solidFill>
                      </a:endParaRPr>
                    </a:p>
                  </a:txBody>
                  <a:tcPr>
                    <a:lnT w="3175" cap="flat" cmpd="sng" algn="ctr">
                      <a:solidFill>
                        <a:schemeClr val="bg1">
                          <a:lumMod val="50000"/>
                        </a:schemeClr>
                      </a:solidFill>
                      <a:prstDash val="sysDot"/>
                      <a:round/>
                      <a:headEnd type="none" w="med" len="med"/>
                      <a:tailEnd type="none" w="med" len="med"/>
                    </a:lnT>
                  </a:tcPr>
                </a:tc>
                <a:tc>
                  <a:txBody>
                    <a:bodyPr/>
                    <a:lstStyle/>
                    <a:p>
                      <a:endParaRPr lang="en-US" sz="2400" dirty="0">
                        <a:solidFill>
                          <a:srgbClr val="333333"/>
                        </a:solidFill>
                      </a:endParaRPr>
                    </a:p>
                  </a:txBody>
                  <a:tcPr>
                    <a:lnT w="3175" cap="flat" cmpd="sng" algn="ctr">
                      <a:solidFill>
                        <a:schemeClr val="bg1">
                          <a:lumMod val="50000"/>
                        </a:schemeClr>
                      </a:solidFill>
                      <a:prstDash val="sysDot"/>
                      <a:round/>
                      <a:headEnd type="none" w="med" len="med"/>
                      <a:tailEnd type="none" w="med" len="med"/>
                    </a:lnT>
                  </a:tcPr>
                </a:tc>
                <a:extLst>
                  <a:ext uri="{0D108BD9-81ED-4DB2-BD59-A6C34878D82A}">
                    <a16:rowId xmlns:a16="http://schemas.microsoft.com/office/drawing/2014/main" val="363635986"/>
                  </a:ext>
                </a:extLst>
              </a:tr>
            </a:tbl>
          </a:graphicData>
        </a:graphic>
      </p:graphicFrame>
    </p:spTree>
    <p:extLst>
      <p:ext uri="{BB962C8B-B14F-4D97-AF65-F5344CB8AC3E}">
        <p14:creationId xmlns:p14="http://schemas.microsoft.com/office/powerpoint/2010/main" val="304635092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BCMA as Target in MM</a:t>
            </a:r>
          </a:p>
          <a:p>
            <a:r>
              <a:rPr lang="en-US" sz="3500" i="1" dirty="0"/>
              <a:t>Malignant vs Normal PCs Expression</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2732694" cy="239191"/>
          </a:xfrm>
          <a:prstGeom prst="rect">
            <a:avLst/>
          </a:prstGeom>
          <a:noFill/>
        </p:spPr>
        <p:txBody>
          <a:bodyPr wrap="none" lIns="26999" tIns="26999" rIns="26999" bIns="26999" rtlCol="0" anchor="b" anchorCtr="0">
            <a:spAutoFit/>
          </a:bodyPr>
          <a:lstStyle/>
          <a:p>
            <a:pPr lvl="0" defTabSz="685765">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Cho </a:t>
            </a:r>
            <a:r>
              <a:rPr lang="da-DK" sz="1200" dirty="0">
                <a:solidFill>
                  <a:prstClr val="black"/>
                </a:solidFill>
                <a:latin typeface="Calibri" panose="020F0502020204030204"/>
              </a:rPr>
              <a:t>SF</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lang="da-DK" sz="1200" i="1" dirty="0">
                <a:solidFill>
                  <a:prstClr val="black"/>
                </a:solidFill>
              </a:rPr>
              <a:t>Front Immunol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2018;9:1821.</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C5E771-6158-0A42-A9EC-3E4A32EB0BCF}"/>
              </a:ext>
            </a:extLst>
          </p:cNvPr>
          <p:cNvSpPr txBox="1"/>
          <p:nvPr/>
        </p:nvSpPr>
        <p:spPr>
          <a:xfrm>
            <a:off x="1492908" y="5389048"/>
            <a:ext cx="8614301" cy="402093"/>
          </a:xfrm>
          <a:prstGeom prst="rect">
            <a:avLst/>
          </a:prstGeom>
          <a:solidFill>
            <a:schemeClr val="accent1">
              <a:lumMod val="75000"/>
            </a:schemeClr>
          </a:solidFill>
        </p:spPr>
        <p:txBody>
          <a:bodyPr wrap="square" lIns="26999" tIns="26999" rIns="26999" bIns="26999" rtlCol="0" anchor="ctr" anchorCtr="0">
            <a:noAutofit/>
          </a:bodyPr>
          <a:lstStyle/>
          <a:p>
            <a:pPr algn="ctr" defTabSz="685765"/>
            <a:r>
              <a:rPr lang="da-DK" sz="2000" dirty="0">
                <a:solidFill>
                  <a:schemeClr val="bg1"/>
                </a:solidFill>
              </a:rPr>
              <a:t>BCMA exspression significantly increased on malignant vs normal PCs</a:t>
            </a:r>
            <a:endParaRPr lang="da-DK" sz="2000" dirty="0">
              <a:solidFill>
                <a:schemeClr val="bg1"/>
              </a:solidFill>
              <a:latin typeface="Calibri"/>
            </a:endParaRPr>
          </a:p>
        </p:txBody>
      </p:sp>
      <p:grpSp>
        <p:nvGrpSpPr>
          <p:cNvPr id="14" name="Group 13">
            <a:extLst>
              <a:ext uri="{FF2B5EF4-FFF2-40B4-BE49-F238E27FC236}">
                <a16:creationId xmlns:a16="http://schemas.microsoft.com/office/drawing/2014/main" id="{95B96733-612E-49D0-ABEA-07D9152CD1CA}"/>
              </a:ext>
            </a:extLst>
          </p:cNvPr>
          <p:cNvGrpSpPr/>
          <p:nvPr/>
        </p:nvGrpSpPr>
        <p:grpSpPr>
          <a:xfrm>
            <a:off x="547891" y="1749881"/>
            <a:ext cx="11096217" cy="3358234"/>
            <a:chOff x="547891" y="1831980"/>
            <a:chExt cx="11096217" cy="3358234"/>
          </a:xfrm>
        </p:grpSpPr>
        <p:sp>
          <p:nvSpPr>
            <p:cNvPr id="9" name="Rectangle 8">
              <a:extLst>
                <a:ext uri="{FF2B5EF4-FFF2-40B4-BE49-F238E27FC236}">
                  <a16:creationId xmlns:a16="http://schemas.microsoft.com/office/drawing/2014/main" id="{C3F6B2CD-AAB6-48B4-B90D-20C6BEFCF897}"/>
                </a:ext>
              </a:extLst>
            </p:cNvPr>
            <p:cNvSpPr/>
            <p:nvPr/>
          </p:nvSpPr>
          <p:spPr>
            <a:xfrm>
              <a:off x="11460483" y="1831982"/>
              <a:ext cx="177105" cy="3358231"/>
            </a:xfrm>
            <a:prstGeom prst="rect">
              <a:avLst/>
            </a:prstGeom>
            <a:solidFill>
              <a:srgbClr val="EC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5C16E4-37B2-405A-99E9-1F143BC4BC6C}"/>
                </a:ext>
              </a:extLst>
            </p:cNvPr>
            <p:cNvPicPr>
              <a:picLocks noChangeAspect="1"/>
            </p:cNvPicPr>
            <p:nvPr/>
          </p:nvPicPr>
          <p:blipFill>
            <a:blip r:embed="rId3"/>
            <a:stretch>
              <a:fillRect/>
            </a:stretch>
          </p:blipFill>
          <p:spPr>
            <a:xfrm>
              <a:off x="547891" y="1831980"/>
              <a:ext cx="11096217" cy="3358234"/>
            </a:xfrm>
            <a:prstGeom prst="rect">
              <a:avLst/>
            </a:prstGeom>
            <a:ln>
              <a:solidFill>
                <a:schemeClr val="tx1"/>
              </a:solidFill>
            </a:ln>
          </p:spPr>
        </p:pic>
        <p:pic>
          <p:nvPicPr>
            <p:cNvPr id="7" name="Picture 6">
              <a:extLst>
                <a:ext uri="{FF2B5EF4-FFF2-40B4-BE49-F238E27FC236}">
                  <a16:creationId xmlns:a16="http://schemas.microsoft.com/office/drawing/2014/main" id="{AD6D957C-CA9A-430D-A348-C5F63920907B}"/>
                </a:ext>
              </a:extLst>
            </p:cNvPr>
            <p:cNvPicPr>
              <a:picLocks noChangeAspect="1"/>
            </p:cNvPicPr>
            <p:nvPr/>
          </p:nvPicPr>
          <p:blipFill>
            <a:blip r:embed="rId4"/>
            <a:stretch>
              <a:fillRect/>
            </a:stretch>
          </p:blipFill>
          <p:spPr>
            <a:xfrm>
              <a:off x="610261" y="1853916"/>
              <a:ext cx="327453" cy="369333"/>
            </a:xfrm>
            <a:prstGeom prst="rect">
              <a:avLst/>
            </a:prstGeom>
            <a:ln>
              <a:noFill/>
            </a:ln>
          </p:spPr>
        </p:pic>
        <p:sp>
          <p:nvSpPr>
            <p:cNvPr id="12" name="TextBox 11">
              <a:extLst>
                <a:ext uri="{FF2B5EF4-FFF2-40B4-BE49-F238E27FC236}">
                  <a16:creationId xmlns:a16="http://schemas.microsoft.com/office/drawing/2014/main" id="{7DF0BA19-187D-432A-AB0A-ED6B7034D12C}"/>
                </a:ext>
              </a:extLst>
            </p:cNvPr>
            <p:cNvSpPr txBox="1"/>
            <p:nvPr/>
          </p:nvSpPr>
          <p:spPr>
            <a:xfrm>
              <a:off x="10828166" y="4451550"/>
              <a:ext cx="778234" cy="738664"/>
            </a:xfrm>
            <a:prstGeom prst="rect">
              <a:avLst/>
            </a:prstGeom>
            <a:solidFill>
              <a:schemeClr val="bg1"/>
            </a:solidFill>
            <a:ln>
              <a:noFill/>
            </a:ln>
          </p:spPr>
          <p:txBody>
            <a:bodyPr wrap="square" rtlCol="0">
              <a:spAutoFit/>
            </a:bodyPr>
            <a:lstStyle/>
            <a:p>
              <a:r>
                <a:rPr lang="en-US" sz="1400" dirty="0">
                  <a:solidFill>
                    <a:srgbClr val="FF0000"/>
                  </a:solidFill>
                </a:rPr>
                <a:t>BCMA</a:t>
              </a:r>
            </a:p>
            <a:p>
              <a:r>
                <a:rPr lang="en-US" sz="1400" dirty="0">
                  <a:solidFill>
                    <a:srgbClr val="CC9900"/>
                  </a:solidFill>
                </a:rPr>
                <a:t>TACI</a:t>
              </a:r>
            </a:p>
            <a:p>
              <a:r>
                <a:rPr lang="en-US" sz="1400" dirty="0"/>
                <a:t>BAFF-R</a:t>
              </a:r>
            </a:p>
          </p:txBody>
        </p:sp>
        <p:sp>
          <p:nvSpPr>
            <p:cNvPr id="13" name="TextBox 12">
              <a:extLst>
                <a:ext uri="{FF2B5EF4-FFF2-40B4-BE49-F238E27FC236}">
                  <a16:creationId xmlns:a16="http://schemas.microsoft.com/office/drawing/2014/main" id="{D6D7ABFA-541B-4D94-9987-C336A3E00CC0}"/>
                </a:ext>
              </a:extLst>
            </p:cNvPr>
            <p:cNvSpPr txBox="1"/>
            <p:nvPr/>
          </p:nvSpPr>
          <p:spPr>
            <a:xfrm>
              <a:off x="902901" y="1854316"/>
              <a:ext cx="957720" cy="369332"/>
            </a:xfrm>
            <a:prstGeom prst="rect">
              <a:avLst/>
            </a:prstGeom>
            <a:solidFill>
              <a:schemeClr val="bg1"/>
            </a:solidFill>
            <a:ln>
              <a:noFill/>
            </a:ln>
          </p:spPr>
          <p:txBody>
            <a:bodyPr wrap="square" rtlCol="0">
              <a:spAutoFit/>
            </a:bodyPr>
            <a:lstStyle/>
            <a:p>
              <a:r>
                <a:rPr lang="en-US" b="1" dirty="0">
                  <a:solidFill>
                    <a:srgbClr val="C00000"/>
                  </a:solidFill>
                </a:rPr>
                <a:t>BCMA</a:t>
              </a:r>
            </a:p>
          </p:txBody>
        </p:sp>
        <p:sp>
          <p:nvSpPr>
            <p:cNvPr id="11" name="TextBox 10">
              <a:extLst>
                <a:ext uri="{FF2B5EF4-FFF2-40B4-BE49-F238E27FC236}">
                  <a16:creationId xmlns:a16="http://schemas.microsoft.com/office/drawing/2014/main" id="{F53295CE-A1B1-498D-B773-50F789D0E0AD}"/>
                </a:ext>
              </a:extLst>
            </p:cNvPr>
            <p:cNvSpPr txBox="1"/>
            <p:nvPr/>
          </p:nvSpPr>
          <p:spPr>
            <a:xfrm>
              <a:off x="604453" y="2204395"/>
              <a:ext cx="2261295" cy="369332"/>
            </a:xfrm>
            <a:prstGeom prst="rect">
              <a:avLst/>
            </a:prstGeom>
            <a:solidFill>
              <a:srgbClr val="FFFFFF"/>
            </a:solidFill>
            <a:ln>
              <a:noFill/>
            </a:ln>
          </p:spPr>
          <p:txBody>
            <a:bodyPr wrap="square" rtlCol="0">
              <a:spAutoFit/>
            </a:bodyPr>
            <a:lstStyle/>
            <a:p>
              <a:r>
                <a:rPr lang="en-US" dirty="0"/>
                <a:t>Y  Immunoglobulin</a:t>
              </a:r>
            </a:p>
          </p:txBody>
        </p:sp>
      </p:grpSp>
    </p:spTree>
    <p:extLst>
      <p:ext uri="{BB962C8B-B14F-4D97-AF65-F5344CB8AC3E}">
        <p14:creationId xmlns:p14="http://schemas.microsoft.com/office/powerpoint/2010/main" val="2369136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46E0EA-3E21-4749-9BBD-FEEEFDA36E35}"/>
              </a:ext>
            </a:extLst>
          </p:cNvPr>
          <p:cNvPicPr>
            <a:picLocks noChangeAspect="1"/>
          </p:cNvPicPr>
          <p:nvPr/>
        </p:nvPicPr>
        <p:blipFill>
          <a:blip r:embed="rId2">
            <a:clrChange>
              <a:clrFrom>
                <a:srgbClr val="FFFFF4"/>
              </a:clrFrom>
              <a:clrTo>
                <a:srgbClr val="FFFFF4">
                  <a:alpha val="0"/>
                </a:srgbClr>
              </a:clrTo>
            </a:clrChange>
          </a:blip>
          <a:stretch>
            <a:fillRect/>
          </a:stretch>
        </p:blipFill>
        <p:spPr>
          <a:xfrm>
            <a:off x="598815" y="1390993"/>
            <a:ext cx="10994369" cy="4065040"/>
          </a:xfrm>
          <a:prstGeom prst="rect">
            <a:avLst/>
          </a:prstGeom>
          <a:ln>
            <a:solidFill>
              <a:schemeClr val="tx1"/>
            </a:solidFill>
          </a:ln>
        </p:spPr>
      </p:pic>
      <p:sp>
        <p:nvSpPr>
          <p:cNvPr id="5" name="Title 1">
            <a:extLst>
              <a:ext uri="{FF2B5EF4-FFF2-40B4-BE49-F238E27FC236}">
                <a16:creationId xmlns:a16="http://schemas.microsoft.com/office/drawing/2014/main" id="{673F6316-3892-4892-8CC0-F48F4FAC3C8E}"/>
              </a:ext>
            </a:extLst>
          </p:cNvPr>
          <p:cNvSpPr txBox="1">
            <a:spLocks/>
          </p:cNvSpPr>
          <p:nvPr/>
        </p:nvSpPr>
        <p:spPr>
          <a:xfrm>
            <a:off x="457199" y="181412"/>
            <a:ext cx="10685721" cy="985257"/>
          </a:xfrm>
          <a:prstGeom prst="rect">
            <a:avLst/>
          </a:prstGeom>
        </p:spPr>
        <p:txBody>
          <a:bodyPr vert="horz" lIns="91440" tIns="45720" rIns="91440" bIns="45720" rtlCol="0" anchor="ctr">
            <a:normAutofit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sz="3600" dirty="0"/>
              <a:t>BCMA Function</a:t>
            </a:r>
          </a:p>
          <a:p>
            <a:r>
              <a:rPr lang="en-US" sz="3200" i="1" dirty="0"/>
              <a:t>Malignant vs Normal PCs</a:t>
            </a:r>
          </a:p>
        </p:txBody>
      </p:sp>
      <p:sp>
        <p:nvSpPr>
          <p:cNvPr id="6" name="TextBox 5">
            <a:extLst>
              <a:ext uri="{FF2B5EF4-FFF2-40B4-BE49-F238E27FC236}">
                <a16:creationId xmlns:a16="http://schemas.microsoft.com/office/drawing/2014/main" id="{A095845D-88E1-4C3E-908C-E505E8190AF7}"/>
              </a:ext>
            </a:extLst>
          </p:cNvPr>
          <p:cNvSpPr txBox="1"/>
          <p:nvPr/>
        </p:nvSpPr>
        <p:spPr>
          <a:xfrm>
            <a:off x="52165" y="6562990"/>
            <a:ext cx="2732694" cy="239191"/>
          </a:xfrm>
          <a:prstGeom prst="rect">
            <a:avLst/>
          </a:prstGeom>
          <a:noFill/>
        </p:spPr>
        <p:txBody>
          <a:bodyPr wrap="none" lIns="26999" tIns="26999" rIns="26999" bIns="26999" rtlCol="0" anchor="b" anchorCtr="0">
            <a:spAutoFit/>
          </a:bodyPr>
          <a:lstStyle/>
          <a:p>
            <a:pPr lvl="0" defTabSz="685765">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Cho </a:t>
            </a:r>
            <a:r>
              <a:rPr lang="da-DK" sz="1200" dirty="0">
                <a:solidFill>
                  <a:prstClr val="black"/>
                </a:solidFill>
                <a:latin typeface="Calibri" panose="020F0502020204030204"/>
              </a:rPr>
              <a:t>SF</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lang="da-DK" sz="1200" i="1" dirty="0">
                <a:solidFill>
                  <a:prstClr val="black"/>
                </a:solidFill>
              </a:rPr>
              <a:t>Front Immunol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2018;9:1821.</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42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BCMA</a:t>
            </a:r>
          </a:p>
          <a:p>
            <a:r>
              <a:rPr lang="en-US" sz="3500" i="1" dirty="0"/>
              <a:t>Treatment Modalities</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2732694" cy="239191"/>
          </a:xfrm>
          <a:prstGeom prst="rect">
            <a:avLst/>
          </a:prstGeom>
          <a:noFill/>
        </p:spPr>
        <p:txBody>
          <a:bodyPr wrap="none" lIns="26999" tIns="26999" rIns="26999" bIns="26999" rtlCol="0" anchor="b" anchorCtr="0">
            <a:spAutoFit/>
          </a:bodyPr>
          <a:lstStyle/>
          <a:p>
            <a:pPr lvl="0" defTabSz="685765">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Cho </a:t>
            </a:r>
            <a:r>
              <a:rPr lang="da-DK" sz="1200" dirty="0">
                <a:solidFill>
                  <a:prstClr val="black"/>
                </a:solidFill>
                <a:latin typeface="Calibri" panose="020F0502020204030204"/>
              </a:rPr>
              <a:t>SF</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lang="da-DK" sz="1200" i="1" dirty="0">
                <a:solidFill>
                  <a:prstClr val="black"/>
                </a:solidFill>
              </a:rPr>
              <a:t>Front Immunol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2018;9:1821.</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88414F4-6131-134A-822E-D917A0E091BC}"/>
              </a:ext>
            </a:extLst>
          </p:cNvPr>
          <p:cNvPicPr>
            <a:picLocks noChangeAspect="1"/>
          </p:cNvPicPr>
          <p:nvPr/>
        </p:nvPicPr>
        <p:blipFill>
          <a:blip r:embed="rId3"/>
          <a:stretch>
            <a:fillRect/>
          </a:stretch>
        </p:blipFill>
        <p:spPr>
          <a:xfrm>
            <a:off x="2531935" y="1115472"/>
            <a:ext cx="7497281" cy="4860525"/>
          </a:xfrm>
          <a:prstGeom prst="rect">
            <a:avLst/>
          </a:prstGeom>
          <a:solidFill>
            <a:schemeClr val="bg1"/>
          </a:solidFill>
          <a:ln>
            <a:solidFill>
              <a:schemeClr val="tx1"/>
            </a:solidFill>
          </a:ln>
        </p:spPr>
      </p:pic>
    </p:spTree>
    <p:extLst>
      <p:ext uri="{BB962C8B-B14F-4D97-AF65-F5344CB8AC3E}">
        <p14:creationId xmlns:p14="http://schemas.microsoft.com/office/powerpoint/2010/main" val="3119795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BCMA</a:t>
            </a:r>
          </a:p>
          <a:p>
            <a:r>
              <a:rPr lang="en-US" sz="3500" i="1" dirty="0"/>
              <a:t>Emerging Therapies</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3079521" cy="239191"/>
          </a:xfrm>
          <a:prstGeom prst="rect">
            <a:avLst/>
          </a:prstGeom>
          <a:noFill/>
        </p:spPr>
        <p:txBody>
          <a:bodyPr wrap="none" lIns="26999" tIns="26999" rIns="26999" bIns="26999" rtlCol="0" anchor="b" anchorCtr="0">
            <a:spAutoFit/>
          </a:bodyPr>
          <a:lstStyle/>
          <a:p>
            <a:pPr defTabSz="685765">
              <a:defRPr/>
            </a:pPr>
            <a:r>
              <a:rPr lang="da-DK" sz="1200" dirty="0">
                <a:solidFill>
                  <a:prstClr val="black"/>
                </a:solidFill>
              </a:rPr>
              <a:t>Shah N, et al. </a:t>
            </a:r>
            <a:r>
              <a:rPr lang="da-DK" sz="1200" i="1" dirty="0">
                <a:solidFill>
                  <a:prstClr val="black"/>
                </a:solidFill>
              </a:rPr>
              <a:t>Leukemia</a:t>
            </a:r>
            <a:r>
              <a:rPr lang="da-DK" sz="1200" dirty="0">
                <a:solidFill>
                  <a:prstClr val="black"/>
                </a:solidFill>
              </a:rPr>
              <a:t>. 2020;34:985-1005.</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5FA172D1-C559-934D-9B3D-0C8093CEA9E0}"/>
              </a:ext>
            </a:extLst>
          </p:cNvPr>
          <p:cNvSpPr txBox="1">
            <a:spLocks/>
          </p:cNvSpPr>
          <p:nvPr/>
        </p:nvSpPr>
        <p:spPr>
          <a:xfrm>
            <a:off x="4710610" y="2160970"/>
            <a:ext cx="2774305" cy="2910760"/>
          </a:xfrm>
          <a:prstGeom prst="roundRect">
            <a:avLst>
              <a:gd name="adj" fmla="val 7330"/>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20650" h="25400"/>
          </a:sp3d>
        </p:spPr>
        <p:style>
          <a:lnRef idx="3">
            <a:schemeClr val="lt1"/>
          </a:lnRef>
          <a:fillRef idx="1">
            <a:schemeClr val="accent3"/>
          </a:fillRef>
          <a:effectRef idx="1">
            <a:schemeClr val="accent3"/>
          </a:effectRef>
          <a:fontRef idx="minor">
            <a:schemeClr val="lt1"/>
          </a:fontRef>
        </p:style>
        <p:txBody>
          <a:bodyPr vert="horz" lIns="27000" tIns="81000" rIns="27000" bIns="34290" rtlCol="0">
            <a:noAutofit/>
          </a:bodyPr>
          <a:lstStyle>
            <a:lvl1pPr marL="257175" indent="-257175" algn="l" defTabSz="685800" rtl="0" eaLnBrk="1" latinLnBrk="0" hangingPunct="1">
              <a:spcBef>
                <a:spcPts val="6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1pPr>
            <a:lvl2pPr marL="557213" indent="-214313" algn="l" defTabSz="685800" rtl="0" eaLnBrk="1" latinLnBrk="0" hangingPunct="1">
              <a:spcBef>
                <a:spcPts val="6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ts val="600"/>
              </a:spcBef>
              <a:buClr>
                <a:srgbClr val="C00000"/>
              </a:buClr>
              <a:buFont typeface="Arial" pitchFamily="34" charset="0"/>
              <a:buChar char="•"/>
              <a:defRPr sz="1600" kern="1200">
                <a:solidFill>
                  <a:schemeClr val="tx1"/>
                </a:solidFill>
                <a:latin typeface="Arial" pitchFamily="34" charset="0"/>
                <a:ea typeface="+mn-ea"/>
                <a:cs typeface="Arial" pitchFamily="34" charset="0"/>
              </a:defRPr>
            </a:lvl3pPr>
            <a:lvl4pPr marL="1200150" indent="-171450" algn="l" defTabSz="685800" rtl="0" eaLnBrk="1" latinLnBrk="0" hangingPunct="1">
              <a:spcBef>
                <a:spcPts val="600"/>
              </a:spcBef>
              <a:buClr>
                <a:srgbClr val="C00000"/>
              </a:buClr>
              <a:buFont typeface="Arial" pitchFamily="34" charset="0"/>
              <a:buChar char="–"/>
              <a:defRPr sz="1400" kern="1200">
                <a:solidFill>
                  <a:schemeClr val="tx1"/>
                </a:solidFill>
                <a:latin typeface="Arial" pitchFamily="34" charset="0"/>
                <a:ea typeface="+mn-ea"/>
                <a:cs typeface="Arial" pitchFamily="34" charset="0"/>
              </a:defRPr>
            </a:lvl4pPr>
            <a:lvl5pPr marL="1543050" indent="-171450" algn="l" defTabSz="685800" rtl="0" eaLnBrk="1" latinLnBrk="0" hangingPunct="1">
              <a:spcBef>
                <a:spcPts val="600"/>
              </a:spcBef>
              <a:buClr>
                <a:srgbClr val="C00000"/>
              </a:buClr>
              <a:buFont typeface="Arial" pitchFamily="34" charset="0"/>
              <a:buChar char="»"/>
              <a:defRPr sz="14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514350">
              <a:spcBef>
                <a:spcPts val="450"/>
              </a:spcBef>
              <a:buNone/>
            </a:pPr>
            <a:r>
              <a:rPr lang="en-GB" b="1" dirty="0">
                <a:solidFill>
                  <a:prstClr val="black"/>
                </a:solidFill>
                <a:latin typeface="+mn-lt"/>
              </a:rPr>
              <a:t>BiTE/DuoBody Ab</a:t>
            </a:r>
            <a:endParaRPr lang="en-GB" sz="1050" b="1" dirty="0">
              <a:solidFill>
                <a:prstClr val="black"/>
              </a:solidFill>
              <a:latin typeface="+mn-lt"/>
            </a:endParaRPr>
          </a:p>
          <a:p>
            <a:pPr marL="135731" indent="-135731" defTabSz="514350">
              <a:spcBef>
                <a:spcPts val="450"/>
              </a:spcBef>
              <a:buClrTx/>
            </a:pPr>
            <a:r>
              <a:rPr lang="en-GB" sz="1800" dirty="0">
                <a:solidFill>
                  <a:prstClr val="black"/>
                </a:solidFill>
                <a:latin typeface="+mn-lt"/>
              </a:rPr>
              <a:t>AMG 420</a:t>
            </a:r>
          </a:p>
          <a:p>
            <a:pPr marL="135731" indent="-135731" defTabSz="514350">
              <a:spcBef>
                <a:spcPts val="450"/>
              </a:spcBef>
              <a:buClrTx/>
            </a:pPr>
            <a:r>
              <a:rPr lang="en-GB" sz="1800" dirty="0">
                <a:solidFill>
                  <a:prstClr val="black"/>
                </a:solidFill>
                <a:latin typeface="+mn-lt"/>
              </a:rPr>
              <a:t>AMG 701</a:t>
            </a:r>
          </a:p>
          <a:p>
            <a:pPr marL="135731" indent="-135731" defTabSz="514350">
              <a:spcBef>
                <a:spcPts val="450"/>
              </a:spcBef>
              <a:buClrTx/>
            </a:pPr>
            <a:r>
              <a:rPr lang="en-GB" sz="1800" dirty="0">
                <a:solidFill>
                  <a:prstClr val="black"/>
                </a:solidFill>
                <a:latin typeface="+mn-lt"/>
              </a:rPr>
              <a:t>CC-93269</a:t>
            </a:r>
          </a:p>
          <a:p>
            <a:pPr marL="135731" indent="-135731" defTabSz="514350">
              <a:spcBef>
                <a:spcPts val="450"/>
              </a:spcBef>
              <a:buClrTx/>
            </a:pPr>
            <a:r>
              <a:rPr lang="en-GB" sz="1800" dirty="0">
                <a:solidFill>
                  <a:prstClr val="black"/>
                </a:solidFill>
                <a:latin typeface="+mn-lt"/>
              </a:rPr>
              <a:t>REGN5458</a:t>
            </a:r>
          </a:p>
          <a:p>
            <a:pPr marL="135731" indent="-135731" defTabSz="514350">
              <a:spcBef>
                <a:spcPts val="450"/>
              </a:spcBef>
              <a:buClrTx/>
            </a:pPr>
            <a:r>
              <a:rPr lang="en-GB" sz="1800" dirty="0">
                <a:solidFill>
                  <a:prstClr val="black"/>
                </a:solidFill>
                <a:latin typeface="+mn-lt"/>
              </a:rPr>
              <a:t>PF-06863135</a:t>
            </a:r>
          </a:p>
          <a:p>
            <a:pPr marL="135731" indent="-135731" defTabSz="514350">
              <a:spcBef>
                <a:spcPts val="450"/>
              </a:spcBef>
              <a:buClrTx/>
            </a:pPr>
            <a:r>
              <a:rPr lang="en-GB" sz="1800" dirty="0">
                <a:solidFill>
                  <a:prstClr val="black"/>
                </a:solidFill>
                <a:latin typeface="+mn-lt"/>
              </a:rPr>
              <a:t>JNJ-64007957</a:t>
            </a:r>
          </a:p>
        </p:txBody>
      </p:sp>
      <p:sp>
        <p:nvSpPr>
          <p:cNvPr id="6" name="Content Placeholder 2">
            <a:extLst>
              <a:ext uri="{FF2B5EF4-FFF2-40B4-BE49-F238E27FC236}">
                <a16:creationId xmlns:a16="http://schemas.microsoft.com/office/drawing/2014/main" id="{18B30288-563A-9945-9A10-590CA7C3BF8E}"/>
              </a:ext>
            </a:extLst>
          </p:cNvPr>
          <p:cNvSpPr txBox="1">
            <a:spLocks/>
          </p:cNvSpPr>
          <p:nvPr/>
        </p:nvSpPr>
        <p:spPr>
          <a:xfrm>
            <a:off x="1031349" y="2160970"/>
            <a:ext cx="2774305" cy="2910760"/>
          </a:xfrm>
          <a:prstGeom prst="roundRect">
            <a:avLst>
              <a:gd name="adj" fmla="val 7558"/>
            </a:avLst>
          </a:prstGeom>
          <a:solidFill>
            <a:srgbClr val="B2DE8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20650" h="25400"/>
          </a:sp3d>
        </p:spPr>
        <p:style>
          <a:lnRef idx="3">
            <a:schemeClr val="lt1"/>
          </a:lnRef>
          <a:fillRef idx="1">
            <a:schemeClr val="accent2"/>
          </a:fillRef>
          <a:effectRef idx="1">
            <a:schemeClr val="accent2"/>
          </a:effectRef>
          <a:fontRef idx="minor">
            <a:schemeClr val="lt1"/>
          </a:fontRef>
        </p:style>
        <p:txBody>
          <a:bodyPr vert="horz" lIns="27000" tIns="81000" rIns="27000" bIns="34290" rtlCol="0">
            <a:noAutofit/>
          </a:bodyPr>
          <a:lstStyle>
            <a:lvl1pPr marL="257175" indent="-257175" algn="l" defTabSz="685800" rtl="0" eaLnBrk="1" latinLnBrk="0" hangingPunct="1">
              <a:spcBef>
                <a:spcPts val="6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1pPr>
            <a:lvl2pPr marL="557213" indent="-214313" algn="l" defTabSz="685800" rtl="0" eaLnBrk="1" latinLnBrk="0" hangingPunct="1">
              <a:spcBef>
                <a:spcPts val="6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ts val="600"/>
              </a:spcBef>
              <a:buClr>
                <a:srgbClr val="C00000"/>
              </a:buClr>
              <a:buFont typeface="Arial" pitchFamily="34" charset="0"/>
              <a:buChar char="•"/>
              <a:defRPr sz="1600" kern="1200">
                <a:solidFill>
                  <a:schemeClr val="tx1"/>
                </a:solidFill>
                <a:latin typeface="Arial" pitchFamily="34" charset="0"/>
                <a:ea typeface="+mn-ea"/>
                <a:cs typeface="Arial" pitchFamily="34" charset="0"/>
              </a:defRPr>
            </a:lvl3pPr>
            <a:lvl4pPr marL="1200150" indent="-171450" algn="l" defTabSz="685800" rtl="0" eaLnBrk="1" latinLnBrk="0" hangingPunct="1">
              <a:spcBef>
                <a:spcPts val="600"/>
              </a:spcBef>
              <a:buClr>
                <a:srgbClr val="C00000"/>
              </a:buClr>
              <a:buFont typeface="Arial" pitchFamily="34" charset="0"/>
              <a:buChar char="–"/>
              <a:defRPr sz="1400" kern="1200">
                <a:solidFill>
                  <a:schemeClr val="tx1"/>
                </a:solidFill>
                <a:latin typeface="Arial" pitchFamily="34" charset="0"/>
                <a:ea typeface="+mn-ea"/>
                <a:cs typeface="Arial" pitchFamily="34" charset="0"/>
              </a:defRPr>
            </a:lvl4pPr>
            <a:lvl5pPr marL="1543050" indent="-171450" algn="l" defTabSz="685800" rtl="0" eaLnBrk="1" latinLnBrk="0" hangingPunct="1">
              <a:spcBef>
                <a:spcPts val="600"/>
              </a:spcBef>
              <a:buClr>
                <a:srgbClr val="C00000"/>
              </a:buClr>
              <a:buFont typeface="Arial" pitchFamily="34" charset="0"/>
              <a:buChar char="»"/>
              <a:defRPr sz="14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514350">
              <a:spcBef>
                <a:spcPts val="450"/>
              </a:spcBef>
              <a:buNone/>
            </a:pPr>
            <a:r>
              <a:rPr lang="en-GB" b="1" dirty="0">
                <a:solidFill>
                  <a:prstClr val="black"/>
                </a:solidFill>
                <a:latin typeface="+mn-lt"/>
              </a:rPr>
              <a:t>ADC</a:t>
            </a:r>
            <a:endParaRPr lang="en-GB" sz="1050" b="1" dirty="0">
              <a:solidFill>
                <a:prstClr val="black"/>
              </a:solidFill>
              <a:latin typeface="+mn-lt"/>
            </a:endParaRPr>
          </a:p>
          <a:p>
            <a:pPr marL="135731" indent="-135731" defTabSz="514350">
              <a:spcBef>
                <a:spcPts val="450"/>
              </a:spcBef>
              <a:buClr>
                <a:schemeClr val="tx1"/>
              </a:buClr>
            </a:pPr>
            <a:r>
              <a:rPr lang="en-GB" sz="1800" dirty="0">
                <a:solidFill>
                  <a:prstClr val="black"/>
                </a:solidFill>
                <a:latin typeface="+mn-lt"/>
              </a:rPr>
              <a:t>Belantamab mafodotin (GSK2857916)</a:t>
            </a:r>
          </a:p>
          <a:p>
            <a:pPr marL="135731" indent="-135731" defTabSz="514350">
              <a:spcBef>
                <a:spcPts val="450"/>
              </a:spcBef>
              <a:buClr>
                <a:schemeClr val="tx1"/>
              </a:buClr>
            </a:pPr>
            <a:r>
              <a:rPr lang="en-GB" sz="1800" dirty="0">
                <a:solidFill>
                  <a:prstClr val="black"/>
                </a:solidFill>
                <a:latin typeface="+mn-lt"/>
              </a:rPr>
              <a:t>MEDI2228</a:t>
            </a:r>
          </a:p>
          <a:p>
            <a:pPr marL="135731" indent="-135731" defTabSz="514350">
              <a:spcBef>
                <a:spcPts val="450"/>
              </a:spcBef>
              <a:buClr>
                <a:schemeClr val="tx1"/>
              </a:buClr>
            </a:pPr>
            <a:r>
              <a:rPr lang="en-GB" sz="1800" dirty="0">
                <a:solidFill>
                  <a:prstClr val="black"/>
                </a:solidFill>
                <a:latin typeface="+mn-lt"/>
              </a:rPr>
              <a:t>CC-99712</a:t>
            </a:r>
            <a:endParaRPr lang="en-GB" sz="1400" dirty="0">
              <a:solidFill>
                <a:prstClr val="black"/>
              </a:solidFill>
              <a:latin typeface="+mn-lt"/>
            </a:endParaRPr>
          </a:p>
        </p:txBody>
      </p:sp>
      <p:sp>
        <p:nvSpPr>
          <p:cNvPr id="7" name="Content Placeholder 2">
            <a:extLst>
              <a:ext uri="{FF2B5EF4-FFF2-40B4-BE49-F238E27FC236}">
                <a16:creationId xmlns:a16="http://schemas.microsoft.com/office/drawing/2014/main" id="{99CEB073-1516-F04A-8E8E-6E7F6E000DFE}"/>
              </a:ext>
            </a:extLst>
          </p:cNvPr>
          <p:cNvSpPr txBox="1">
            <a:spLocks/>
          </p:cNvSpPr>
          <p:nvPr/>
        </p:nvSpPr>
        <p:spPr>
          <a:xfrm>
            <a:off x="8379255" y="2160970"/>
            <a:ext cx="2774305" cy="2910760"/>
          </a:xfrm>
          <a:prstGeom prst="roundRect">
            <a:avLst>
              <a:gd name="adj" fmla="val 6647"/>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20650" h="25400"/>
          </a:sp3d>
        </p:spPr>
        <p:style>
          <a:lnRef idx="2">
            <a:schemeClr val="accent4">
              <a:shade val="50000"/>
            </a:schemeClr>
          </a:lnRef>
          <a:fillRef idx="1">
            <a:schemeClr val="accent4"/>
          </a:fillRef>
          <a:effectRef idx="0">
            <a:schemeClr val="accent4"/>
          </a:effectRef>
          <a:fontRef idx="minor">
            <a:schemeClr val="lt1"/>
          </a:fontRef>
        </p:style>
        <p:txBody>
          <a:bodyPr vert="horz" lIns="27000" tIns="81000" rIns="27000" bIns="34290" rtlCol="0">
            <a:noAutofit/>
          </a:bodyPr>
          <a:lstStyle>
            <a:lvl1pPr marL="257175" indent="-257175" algn="l" defTabSz="685800" rtl="0" eaLnBrk="1" latinLnBrk="0" hangingPunct="1">
              <a:spcBef>
                <a:spcPts val="6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1pPr>
            <a:lvl2pPr marL="557213" indent="-214313" algn="l" defTabSz="685800" rtl="0" eaLnBrk="1" latinLnBrk="0" hangingPunct="1">
              <a:spcBef>
                <a:spcPts val="6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ts val="600"/>
              </a:spcBef>
              <a:buClr>
                <a:srgbClr val="C00000"/>
              </a:buClr>
              <a:buFont typeface="Arial" pitchFamily="34" charset="0"/>
              <a:buChar char="•"/>
              <a:defRPr sz="1600" kern="1200">
                <a:solidFill>
                  <a:schemeClr val="tx1"/>
                </a:solidFill>
                <a:latin typeface="Arial" pitchFamily="34" charset="0"/>
                <a:ea typeface="+mn-ea"/>
                <a:cs typeface="Arial" pitchFamily="34" charset="0"/>
              </a:defRPr>
            </a:lvl3pPr>
            <a:lvl4pPr marL="1200150" indent="-171450" algn="l" defTabSz="685800" rtl="0" eaLnBrk="1" latinLnBrk="0" hangingPunct="1">
              <a:spcBef>
                <a:spcPts val="600"/>
              </a:spcBef>
              <a:buClr>
                <a:srgbClr val="C00000"/>
              </a:buClr>
              <a:buFont typeface="Arial" pitchFamily="34" charset="0"/>
              <a:buChar char="–"/>
              <a:defRPr sz="1400" kern="1200">
                <a:solidFill>
                  <a:schemeClr val="tx1"/>
                </a:solidFill>
                <a:latin typeface="Arial" pitchFamily="34" charset="0"/>
                <a:ea typeface="+mn-ea"/>
                <a:cs typeface="Arial" pitchFamily="34" charset="0"/>
              </a:defRPr>
            </a:lvl4pPr>
            <a:lvl5pPr marL="1543050" indent="-171450" algn="l" defTabSz="685800" rtl="0" eaLnBrk="1" latinLnBrk="0" hangingPunct="1">
              <a:spcBef>
                <a:spcPts val="600"/>
              </a:spcBef>
              <a:buClr>
                <a:srgbClr val="C00000"/>
              </a:buClr>
              <a:buFont typeface="Arial" pitchFamily="34" charset="0"/>
              <a:buChar char="»"/>
              <a:defRPr sz="14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defTabSz="514350">
              <a:spcBef>
                <a:spcPts val="450"/>
              </a:spcBef>
              <a:buNone/>
            </a:pPr>
            <a:r>
              <a:rPr lang="en-GB" b="1" dirty="0">
                <a:solidFill>
                  <a:prstClr val="black"/>
                </a:solidFill>
                <a:latin typeface="+mn-lt"/>
              </a:rPr>
              <a:t>CAR T cell</a:t>
            </a:r>
          </a:p>
          <a:p>
            <a:pPr marL="135731" indent="-135731" defTabSz="514350">
              <a:spcBef>
                <a:spcPts val="450"/>
              </a:spcBef>
              <a:buClrTx/>
            </a:pPr>
            <a:r>
              <a:rPr lang="en-GB" sz="1800" dirty="0">
                <a:solidFill>
                  <a:prstClr val="black"/>
                </a:solidFill>
                <a:latin typeface="+mn-lt"/>
              </a:rPr>
              <a:t>Idecabtagene vicleucel (bb2121)</a:t>
            </a:r>
          </a:p>
          <a:p>
            <a:pPr marL="135731" indent="-135731" defTabSz="514350">
              <a:spcBef>
                <a:spcPts val="450"/>
              </a:spcBef>
              <a:buClrTx/>
            </a:pPr>
            <a:r>
              <a:rPr lang="en-GB" sz="1800" dirty="0">
                <a:solidFill>
                  <a:prstClr val="black"/>
                </a:solidFill>
                <a:latin typeface="+mn-lt"/>
              </a:rPr>
              <a:t>LCAR-B38M</a:t>
            </a:r>
          </a:p>
          <a:p>
            <a:pPr marL="135731" indent="-135731" defTabSz="514350">
              <a:spcBef>
                <a:spcPts val="450"/>
              </a:spcBef>
              <a:buClrTx/>
            </a:pPr>
            <a:r>
              <a:rPr lang="en-GB" sz="1800" dirty="0">
                <a:solidFill>
                  <a:prstClr val="black"/>
                </a:solidFill>
                <a:latin typeface="+mn-lt"/>
              </a:rPr>
              <a:t>bb21217</a:t>
            </a:r>
          </a:p>
          <a:p>
            <a:pPr marL="135731" indent="-135731" defTabSz="514350">
              <a:spcBef>
                <a:spcPts val="450"/>
              </a:spcBef>
              <a:buClrTx/>
            </a:pPr>
            <a:r>
              <a:rPr lang="en-GB" sz="1800" dirty="0">
                <a:solidFill>
                  <a:prstClr val="black"/>
                </a:solidFill>
                <a:latin typeface="+mn-lt"/>
              </a:rPr>
              <a:t>MCARH171</a:t>
            </a:r>
          </a:p>
          <a:p>
            <a:pPr marL="135731" indent="-135731" defTabSz="514350">
              <a:spcBef>
                <a:spcPts val="450"/>
              </a:spcBef>
              <a:buClrTx/>
            </a:pPr>
            <a:r>
              <a:rPr lang="en-GB" sz="1800" dirty="0">
                <a:solidFill>
                  <a:prstClr val="black"/>
                </a:solidFill>
                <a:latin typeface="+mn-lt"/>
              </a:rPr>
              <a:t>P-BCMA-101</a:t>
            </a:r>
          </a:p>
          <a:p>
            <a:pPr marL="135731" indent="-135731" defTabSz="514350">
              <a:spcBef>
                <a:spcPts val="450"/>
              </a:spcBef>
              <a:buClrTx/>
            </a:pPr>
            <a:r>
              <a:rPr lang="en-GB" sz="1800" dirty="0">
                <a:solidFill>
                  <a:prstClr val="black"/>
                </a:solidFill>
                <a:latin typeface="+mn-lt"/>
              </a:rPr>
              <a:t>ALLO-715</a:t>
            </a:r>
          </a:p>
          <a:p>
            <a:pPr marL="192881" indent="-192881" defTabSz="514350">
              <a:spcBef>
                <a:spcPts val="450"/>
              </a:spcBef>
            </a:pPr>
            <a:endParaRPr lang="en-GB" sz="1050" dirty="0">
              <a:solidFill>
                <a:prstClr val="black"/>
              </a:solidFill>
            </a:endParaRPr>
          </a:p>
        </p:txBody>
      </p:sp>
    </p:spTree>
    <p:extLst>
      <p:ext uri="{BB962C8B-B14F-4D97-AF65-F5344CB8AC3E}">
        <p14:creationId xmlns:p14="http://schemas.microsoft.com/office/powerpoint/2010/main" val="1111691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BCMA</a:t>
            </a:r>
          </a:p>
          <a:p>
            <a:r>
              <a:rPr lang="en-US" sz="3500" i="1" dirty="0"/>
              <a:t>ADCs MoA</a:t>
            </a:r>
          </a:p>
        </p:txBody>
      </p:sp>
      <p:pic>
        <p:nvPicPr>
          <p:cNvPr id="2" name="Picture 1">
            <a:extLst>
              <a:ext uri="{FF2B5EF4-FFF2-40B4-BE49-F238E27FC236}">
                <a16:creationId xmlns:a16="http://schemas.microsoft.com/office/drawing/2014/main" id="{002E643A-9749-3947-9952-BBB4ED429D9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43768" y="181412"/>
            <a:ext cx="4089914" cy="5771553"/>
          </a:xfrm>
          <a:prstGeom prst="rect">
            <a:avLst/>
          </a:prstGeom>
          <a:solidFill>
            <a:schemeClr val="bg1"/>
          </a:solidFill>
          <a:ln>
            <a:solidFill>
              <a:schemeClr val="tx1"/>
            </a:solidFill>
          </a:ln>
        </p:spPr>
      </p:pic>
      <p:sp>
        <p:nvSpPr>
          <p:cNvPr id="5" name="TextBox 4">
            <a:extLst>
              <a:ext uri="{FF2B5EF4-FFF2-40B4-BE49-F238E27FC236}">
                <a16:creationId xmlns:a16="http://schemas.microsoft.com/office/drawing/2014/main" id="{A05E5870-3E68-624B-A78B-42B7CE19E1E7}"/>
              </a:ext>
            </a:extLst>
          </p:cNvPr>
          <p:cNvSpPr txBox="1"/>
          <p:nvPr/>
        </p:nvSpPr>
        <p:spPr>
          <a:xfrm>
            <a:off x="52165" y="6562990"/>
            <a:ext cx="3079521" cy="239191"/>
          </a:xfrm>
          <a:prstGeom prst="rect">
            <a:avLst/>
          </a:prstGeom>
          <a:noFill/>
        </p:spPr>
        <p:txBody>
          <a:bodyPr wrap="none" lIns="26999" tIns="26999" rIns="26999" bIns="26999" rtlCol="0" anchor="b" anchorCtr="0">
            <a:spAutoFit/>
          </a:bodyPr>
          <a:lstStyle/>
          <a:p>
            <a:pPr defTabSz="685765">
              <a:defRPr/>
            </a:pPr>
            <a:r>
              <a:rPr lang="da-DK" sz="1200" dirty="0">
                <a:solidFill>
                  <a:prstClr val="black"/>
                </a:solidFill>
              </a:rPr>
              <a:t>Shah N, et al. </a:t>
            </a:r>
            <a:r>
              <a:rPr lang="da-DK" sz="1200" i="1" dirty="0">
                <a:solidFill>
                  <a:prstClr val="black"/>
                </a:solidFill>
              </a:rPr>
              <a:t>Leukemia</a:t>
            </a:r>
            <a:r>
              <a:rPr lang="da-DK" sz="1200" dirty="0">
                <a:solidFill>
                  <a:prstClr val="black"/>
                </a:solidFill>
              </a:rPr>
              <a:t>. 2020;34:985-1005.</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987C2CC1-D801-104F-A3AD-14F13A071E6B}"/>
              </a:ext>
            </a:extLst>
          </p:cNvPr>
          <p:cNvSpPr txBox="1">
            <a:spLocks/>
          </p:cNvSpPr>
          <p:nvPr/>
        </p:nvSpPr>
        <p:spPr>
          <a:xfrm>
            <a:off x="457199" y="1266540"/>
            <a:ext cx="4809282" cy="471630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000" dirty="0">
                <a:solidFill>
                  <a:sysClr val="windowText" lastClr="000000"/>
                </a:solidFill>
              </a:rPr>
              <a:t>ADCs are tumor-associated antigen (TAA)-targeted mAbs conjugated to toxic payloads. </a:t>
            </a:r>
            <a:endParaRPr lang="en-GB" dirty="0">
              <a:solidFill>
                <a:sysClr val="windowText" lastClr="000000"/>
              </a:solidFill>
            </a:endParaRPr>
          </a:p>
          <a:p>
            <a:pPr lvl="0">
              <a:defRPr/>
            </a:pPr>
            <a:r>
              <a:rPr lang="en-GB" sz="2000" dirty="0">
                <a:solidFill>
                  <a:sysClr val="windowText" lastClr="000000"/>
                </a:solidFill>
              </a:rPr>
              <a:t>Once bound to TAA-expressing target cells, ADCs are internalized, and the toxic payload is released to induce DNA damage and cell death.</a:t>
            </a:r>
          </a:p>
          <a:p>
            <a:pPr lvl="0">
              <a:defRPr/>
            </a:pPr>
            <a:r>
              <a:rPr lang="en-GB" sz="2000" dirty="0">
                <a:solidFill>
                  <a:sysClr val="windowText" lastClr="000000"/>
                </a:solidFill>
              </a:rPr>
              <a:t>Cleavable linkers are enzymatically processed within the target cell, while the action of ADCs with non-cleavable linkers requires degradation of the attached antibody within lysosomes to release the payload.   </a:t>
            </a:r>
          </a:p>
          <a:p>
            <a:pPr marL="0" lvl="0" indent="0">
              <a:buNone/>
              <a:defRPr/>
            </a:pPr>
            <a:endParaRPr lang="en-GB" sz="2000" dirty="0">
              <a:solidFill>
                <a:sysClr val="windowText" lastClr="000000"/>
              </a:solidFill>
            </a:endParaRPr>
          </a:p>
          <a:p>
            <a:pPr marL="342900" lvl="1" indent="0">
              <a:buNone/>
              <a:defRPr/>
            </a:pPr>
            <a:endParaRPr lang="en-GB" sz="2000" dirty="0">
              <a:solidFill>
                <a:sysClr val="windowText" lastClr="000000"/>
              </a:solidFill>
            </a:endParaRPr>
          </a:p>
        </p:txBody>
      </p:sp>
    </p:spTree>
    <p:extLst>
      <p:ext uri="{BB962C8B-B14F-4D97-AF65-F5344CB8AC3E}">
        <p14:creationId xmlns:p14="http://schemas.microsoft.com/office/powerpoint/2010/main" val="3924828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Belantamab Mafodotin</a:t>
            </a:r>
          </a:p>
          <a:p>
            <a:r>
              <a:rPr lang="en-US" sz="3500" i="1" dirty="0"/>
              <a:t>DREAMM-2</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Lonial S, et al. </a:t>
            </a:r>
            <a:r>
              <a:rPr lang="da-DK" sz="1200" i="1" dirty="0">
                <a:solidFill>
                  <a:prstClr val="black"/>
                </a:solidFill>
              </a:rPr>
              <a:t>Lancet Oncol</a:t>
            </a:r>
            <a:r>
              <a:rPr lang="da-DK" sz="1200" dirty="0">
                <a:solidFill>
                  <a:prstClr val="black"/>
                </a:solidFill>
              </a:rPr>
              <a:t>. 2020;21:207-221.</a:t>
            </a:r>
          </a:p>
        </p:txBody>
      </p:sp>
      <p:sp>
        <p:nvSpPr>
          <p:cNvPr id="4" name="Content Placeholder 2">
            <a:extLst>
              <a:ext uri="{FF2B5EF4-FFF2-40B4-BE49-F238E27FC236}">
                <a16:creationId xmlns:a16="http://schemas.microsoft.com/office/drawing/2014/main" id="{4A96FC90-12DC-194A-BBA9-44416B365862}"/>
              </a:ext>
            </a:extLst>
          </p:cNvPr>
          <p:cNvSpPr txBox="1">
            <a:spLocks/>
          </p:cNvSpPr>
          <p:nvPr/>
        </p:nvSpPr>
        <p:spPr>
          <a:xfrm>
            <a:off x="381782" y="1202057"/>
            <a:ext cx="4688959" cy="4754606"/>
          </a:xfrm>
          <a:prstGeom prst="rect">
            <a:avLst/>
          </a:prstGeom>
        </p:spPr>
        <p:txBody>
          <a:bodyPr vert="horz" lIns="91440" tIns="45720" rIns="91440" bIns="45720" rtlCol="0">
            <a:normAutofit fontScale="85000" lnSpcReduction="100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1900" dirty="0">
                <a:solidFill>
                  <a:sysClr val="windowText" lastClr="000000"/>
                </a:solidFill>
              </a:rPr>
              <a:t>196 pts refractory to prior IMiD, PI, and an anti-CD38 mAb randomized to receive 2 doses of belantamab mafodotin:    </a:t>
            </a:r>
          </a:p>
          <a:p>
            <a:pPr lvl="1" indent="-261938">
              <a:defRPr/>
            </a:pPr>
            <a:r>
              <a:rPr lang="en-GB" sz="1700" dirty="0">
                <a:solidFill>
                  <a:sysClr val="windowText" lastClr="000000"/>
                </a:solidFill>
              </a:rPr>
              <a:t>2.5 mg/kg IV Q3W (n=97)</a:t>
            </a:r>
          </a:p>
          <a:p>
            <a:pPr lvl="1" indent="-261938">
              <a:defRPr/>
            </a:pPr>
            <a:r>
              <a:rPr lang="en-GB" sz="1700" dirty="0">
                <a:solidFill>
                  <a:sysClr val="windowText" lastClr="000000"/>
                </a:solidFill>
              </a:rPr>
              <a:t>3.4 mg/kg IV Q3W (n=99)</a:t>
            </a:r>
          </a:p>
          <a:p>
            <a:pPr lvl="0">
              <a:defRPr/>
            </a:pPr>
            <a:r>
              <a:rPr lang="en-GB" sz="1900" dirty="0">
                <a:solidFill>
                  <a:sysClr val="windowText" lastClr="000000"/>
                </a:solidFill>
              </a:rPr>
              <a:t>ORR:</a:t>
            </a:r>
          </a:p>
          <a:p>
            <a:pPr lvl="1">
              <a:defRPr/>
            </a:pPr>
            <a:r>
              <a:rPr lang="en-GB" sz="1700" dirty="0">
                <a:solidFill>
                  <a:sysClr val="windowText" lastClr="000000"/>
                </a:solidFill>
              </a:rPr>
              <a:t>31% (2.5 mg/kg cohort)</a:t>
            </a:r>
          </a:p>
          <a:p>
            <a:pPr lvl="1">
              <a:defRPr/>
            </a:pPr>
            <a:r>
              <a:rPr lang="en-GB" sz="1700" dirty="0">
                <a:solidFill>
                  <a:sysClr val="windowText" lastClr="000000"/>
                </a:solidFill>
              </a:rPr>
              <a:t>34% (3.4 mg/kg cohort)</a:t>
            </a:r>
          </a:p>
          <a:p>
            <a:pPr lvl="0">
              <a:defRPr/>
            </a:pPr>
            <a:r>
              <a:rPr lang="en-GB" sz="1900" dirty="0">
                <a:solidFill>
                  <a:sysClr val="windowText" lastClr="000000"/>
                </a:solidFill>
              </a:rPr>
              <a:t>Median DoR, PFS, and OS: not reached in either cohort</a:t>
            </a:r>
          </a:p>
          <a:p>
            <a:pPr lvl="0">
              <a:defRPr/>
            </a:pPr>
            <a:r>
              <a:rPr lang="en-GB" sz="1900" dirty="0">
                <a:solidFill>
                  <a:sysClr val="windowText" lastClr="000000"/>
                </a:solidFill>
              </a:rPr>
              <a:t>The most common grade 3-4 AEs were keratopathy (27% and 21%), thrombocytopenia (20% and 33%), and anaemia (20% and 25%) in 2.5 mg/kg and 3.4 mg/kg cohorts, respectively.</a:t>
            </a:r>
          </a:p>
          <a:p>
            <a:pPr lvl="0">
              <a:defRPr/>
            </a:pPr>
            <a:r>
              <a:rPr lang="en-GB" sz="1900" dirty="0">
                <a:solidFill>
                  <a:sysClr val="windowText" lastClr="000000"/>
                </a:solidFill>
              </a:rPr>
              <a:t>2 deaths were potentially treatment-related and caused by sepsis (2.5 mg/kg cohort) and hemophagocytic lymphohistiocytosis (3.4 mg/kg cohort).</a:t>
            </a:r>
          </a:p>
          <a:p>
            <a:pPr marL="342900" lvl="1" indent="0">
              <a:buNone/>
              <a:defRPr/>
            </a:pPr>
            <a:endParaRPr lang="en-GB" sz="2000" dirty="0">
              <a:solidFill>
                <a:sysClr val="windowText" lastClr="000000"/>
              </a:solidFill>
            </a:endParaRPr>
          </a:p>
        </p:txBody>
      </p:sp>
      <p:pic>
        <p:nvPicPr>
          <p:cNvPr id="11" name="Picture 10">
            <a:extLst>
              <a:ext uri="{FF2B5EF4-FFF2-40B4-BE49-F238E27FC236}">
                <a16:creationId xmlns:a16="http://schemas.microsoft.com/office/drawing/2014/main" id="{F763AA11-992D-8340-AC86-B0E997035C67}"/>
              </a:ext>
            </a:extLst>
          </p:cNvPr>
          <p:cNvPicPr>
            <a:picLocks noChangeAspect="1"/>
          </p:cNvPicPr>
          <p:nvPr/>
        </p:nvPicPr>
        <p:blipFill>
          <a:blip r:embed="rId3"/>
          <a:stretch>
            <a:fillRect/>
          </a:stretch>
        </p:blipFill>
        <p:spPr>
          <a:xfrm>
            <a:off x="5639861" y="646671"/>
            <a:ext cx="6453088" cy="2498603"/>
          </a:xfrm>
          <a:prstGeom prst="rect">
            <a:avLst/>
          </a:prstGeom>
          <a:ln>
            <a:solidFill>
              <a:schemeClr val="tx1"/>
            </a:solidFill>
          </a:ln>
        </p:spPr>
      </p:pic>
      <p:pic>
        <p:nvPicPr>
          <p:cNvPr id="13" name="Picture 12">
            <a:extLst>
              <a:ext uri="{FF2B5EF4-FFF2-40B4-BE49-F238E27FC236}">
                <a16:creationId xmlns:a16="http://schemas.microsoft.com/office/drawing/2014/main" id="{ECC89F78-C1FE-4340-B6A3-3367761D72EE}"/>
              </a:ext>
            </a:extLst>
          </p:cNvPr>
          <p:cNvPicPr>
            <a:picLocks noChangeAspect="1"/>
          </p:cNvPicPr>
          <p:nvPr/>
        </p:nvPicPr>
        <p:blipFill>
          <a:blip r:embed="rId4"/>
          <a:stretch>
            <a:fillRect/>
          </a:stretch>
        </p:blipFill>
        <p:spPr>
          <a:xfrm>
            <a:off x="5639860" y="3391038"/>
            <a:ext cx="6453088" cy="2478930"/>
          </a:xfrm>
          <a:prstGeom prst="rect">
            <a:avLst/>
          </a:prstGeom>
          <a:ln>
            <a:solidFill>
              <a:schemeClr val="tx1"/>
            </a:solidFill>
          </a:ln>
        </p:spPr>
      </p:pic>
    </p:spTree>
    <p:extLst>
      <p:ext uri="{BB962C8B-B14F-4D97-AF65-F5344CB8AC3E}">
        <p14:creationId xmlns:p14="http://schemas.microsoft.com/office/powerpoint/2010/main" val="4086133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BCMA-Targeted ADCs</a:t>
            </a:r>
          </a:p>
          <a:p>
            <a:r>
              <a:rPr lang="en-US" sz="3500" i="1" dirty="0"/>
              <a:t>Select Trials in RRMM</a:t>
            </a:r>
          </a:p>
        </p:txBody>
      </p:sp>
      <p:sp>
        <p:nvSpPr>
          <p:cNvPr id="7" name="Content Placeholder 2">
            <a:extLst>
              <a:ext uri="{FF2B5EF4-FFF2-40B4-BE49-F238E27FC236}">
                <a16:creationId xmlns:a16="http://schemas.microsoft.com/office/drawing/2014/main" id="{0DB4DE30-C293-0A49-B8D1-BB8C7992BE0F}"/>
              </a:ext>
            </a:extLst>
          </p:cNvPr>
          <p:cNvSpPr txBox="1">
            <a:spLocks/>
          </p:cNvSpPr>
          <p:nvPr/>
        </p:nvSpPr>
        <p:spPr>
          <a:xfrm>
            <a:off x="457199" y="1372502"/>
            <a:ext cx="10233379" cy="512989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lvl="0" indent="-342900" algn="l">
              <a:buFont typeface="Arial" panose="020B0604020202020204" pitchFamily="34" charset="0"/>
              <a:buChar char="•"/>
              <a:defRPr/>
            </a:pPr>
            <a:r>
              <a:rPr lang="en-US" sz="2400" dirty="0">
                <a:solidFill>
                  <a:prstClr val="black"/>
                </a:solidFill>
              </a:rPr>
              <a:t>Belantamab mafodotin vs Pd (DREAMM-3; NCT04162210)</a:t>
            </a:r>
          </a:p>
          <a:p>
            <a:pPr marL="349250" lvl="0" indent="-342900" algn="l">
              <a:buFont typeface="Arial" panose="020B0604020202020204" pitchFamily="34" charset="0"/>
              <a:buChar char="•"/>
              <a:defRPr/>
            </a:pPr>
            <a:r>
              <a:rPr lang="en-US" sz="2400" dirty="0">
                <a:solidFill>
                  <a:prstClr val="black"/>
                </a:solidFill>
              </a:rPr>
              <a:t>Belantamab mafodotin + pembrolizumab (DREAMM-4; NCT03848845)</a:t>
            </a:r>
          </a:p>
          <a:p>
            <a:pPr marL="349250" lvl="0" indent="-342900" algn="l">
              <a:buFont typeface="Arial" panose="020B0604020202020204" pitchFamily="34" charset="0"/>
              <a:buChar char="•"/>
              <a:defRPr/>
            </a:pPr>
            <a:r>
              <a:rPr lang="en-US" sz="2400" dirty="0">
                <a:solidFill>
                  <a:prstClr val="black"/>
                </a:solidFill>
              </a:rPr>
              <a:t>Belantamab mafodotin ± GSK3174998 or GSK3359609 (DREAMM-5; NCT04126200)</a:t>
            </a:r>
          </a:p>
          <a:p>
            <a:pPr marL="349250" lvl="0" indent="-342900" algn="l">
              <a:buFont typeface="Arial" panose="020B0604020202020204" pitchFamily="34" charset="0"/>
              <a:buChar char="•"/>
              <a:defRPr/>
            </a:pPr>
            <a:r>
              <a:rPr lang="en-US" sz="2400" dirty="0">
                <a:solidFill>
                  <a:prstClr val="black"/>
                </a:solidFill>
              </a:rPr>
              <a:t>Belantamab mafodotin + Rd or Vd (DREAMM-6; NCT03544281)</a:t>
            </a:r>
          </a:p>
          <a:p>
            <a:pPr marL="349250" indent="-342900" algn="l">
              <a:buFont typeface="Arial" panose="020B0604020202020204" pitchFamily="34" charset="0"/>
              <a:buChar char="•"/>
              <a:defRPr/>
            </a:pPr>
            <a:r>
              <a:rPr lang="en-US" sz="2400" dirty="0">
                <a:solidFill>
                  <a:prstClr val="black"/>
                </a:solidFill>
              </a:rPr>
              <a:t>Belantamab mafodotin + Vd vs Dara-Vd (DREAMM-7; NCT04246047)</a:t>
            </a:r>
          </a:p>
          <a:p>
            <a:pPr marL="349250" lvl="0" indent="-342900" algn="l">
              <a:buFont typeface="Arial" panose="020B0604020202020204" pitchFamily="34" charset="0"/>
              <a:buChar char="•"/>
              <a:defRPr/>
            </a:pPr>
            <a:r>
              <a:rPr lang="en-US" sz="2400" dirty="0">
                <a:solidFill>
                  <a:prstClr val="black"/>
                </a:solidFill>
              </a:rPr>
              <a:t>MEDI2228 (NCT03489525)</a:t>
            </a:r>
          </a:p>
          <a:p>
            <a:pPr marL="349250" lvl="0" indent="-342900" algn="l">
              <a:buFont typeface="Arial" panose="020B0604020202020204" pitchFamily="34" charset="0"/>
              <a:buChar char="•"/>
              <a:defRPr/>
            </a:pPr>
            <a:r>
              <a:rPr lang="en-US" sz="2400" dirty="0">
                <a:solidFill>
                  <a:prstClr val="black"/>
                </a:solidFill>
              </a:rPr>
              <a:t>CC-99712 (NCT04036461)</a:t>
            </a:r>
          </a:p>
        </p:txBody>
      </p:sp>
    </p:spTree>
    <p:extLst>
      <p:ext uri="{BB962C8B-B14F-4D97-AF65-F5344CB8AC3E}">
        <p14:creationId xmlns:p14="http://schemas.microsoft.com/office/powerpoint/2010/main" val="2129055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BCMA</a:t>
            </a:r>
          </a:p>
          <a:p>
            <a:r>
              <a:rPr lang="en-US" sz="3500" i="1" dirty="0"/>
              <a:t>BiTE/DuoBody Ab MoA</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3081123" cy="239191"/>
          </a:xfrm>
          <a:prstGeom prst="rect">
            <a:avLst/>
          </a:prstGeom>
          <a:noFill/>
        </p:spPr>
        <p:txBody>
          <a:bodyPr wrap="none" lIns="26999" tIns="26999" rIns="26999" bIns="26999" rtlCol="0" anchor="b" anchorCtr="0">
            <a:spAutoFit/>
          </a:bodyPr>
          <a:lstStyle/>
          <a:p>
            <a:pPr defTabSz="685765">
              <a:defRPr/>
            </a:pPr>
            <a:r>
              <a:rPr lang="da-DK" sz="1200" dirty="0">
                <a:solidFill>
                  <a:prstClr val="black"/>
                </a:solidFill>
              </a:rPr>
              <a:t>Shah N, et al. </a:t>
            </a:r>
            <a:r>
              <a:rPr lang="da-DK" sz="1200" i="1" dirty="0">
                <a:solidFill>
                  <a:prstClr val="black"/>
                </a:solidFill>
              </a:rPr>
              <a:t>Leukemia</a:t>
            </a:r>
            <a:r>
              <a:rPr lang="da-DK" sz="1200" dirty="0">
                <a:solidFill>
                  <a:prstClr val="black"/>
                </a:solidFill>
              </a:rPr>
              <a:t>. 2020;34:985-1005.</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D0DAD-51D6-004F-BD20-4909AFA9250D}"/>
              </a:ext>
            </a:extLst>
          </p:cNvPr>
          <p:cNvPicPr>
            <a:picLocks noChangeAspect="1"/>
          </p:cNvPicPr>
          <p:nvPr/>
        </p:nvPicPr>
        <p:blipFill>
          <a:blip r:embed="rId3"/>
          <a:stretch>
            <a:fillRect/>
          </a:stretch>
        </p:blipFill>
        <p:spPr>
          <a:xfrm>
            <a:off x="1847195" y="1260935"/>
            <a:ext cx="8497609" cy="4705288"/>
          </a:xfrm>
          <a:prstGeom prst="rect">
            <a:avLst/>
          </a:prstGeom>
          <a:ln>
            <a:solidFill>
              <a:schemeClr val="tx1"/>
            </a:solidFill>
          </a:ln>
        </p:spPr>
      </p:pic>
    </p:spTree>
    <p:extLst>
      <p:ext uri="{BB962C8B-B14F-4D97-AF65-F5344CB8AC3E}">
        <p14:creationId xmlns:p14="http://schemas.microsoft.com/office/powerpoint/2010/main" val="3460138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AMG 420</a:t>
            </a:r>
          </a:p>
          <a:p>
            <a:r>
              <a:rPr lang="en-US" sz="3500" i="1" dirty="0"/>
              <a:t>First-in-Human Phase 1 Dose Escalation Study</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Topp MS, et al. </a:t>
            </a:r>
            <a:r>
              <a:rPr lang="da-DK" sz="1200" i="1" dirty="0">
                <a:solidFill>
                  <a:prstClr val="black"/>
                </a:solidFill>
              </a:rPr>
              <a:t>J Clin Oncol</a:t>
            </a:r>
            <a:r>
              <a:rPr lang="da-DK" sz="1200" dirty="0">
                <a:solidFill>
                  <a:prstClr val="black"/>
                </a:solidFill>
              </a:rPr>
              <a:t>. 2020;38:775-783.</a:t>
            </a:r>
          </a:p>
        </p:txBody>
      </p:sp>
      <p:sp>
        <p:nvSpPr>
          <p:cNvPr id="4" name="Content Placeholder 2">
            <a:extLst>
              <a:ext uri="{FF2B5EF4-FFF2-40B4-BE49-F238E27FC236}">
                <a16:creationId xmlns:a16="http://schemas.microsoft.com/office/drawing/2014/main" id="{4A96FC90-12DC-194A-BBA9-44416B365862}"/>
              </a:ext>
            </a:extLst>
          </p:cNvPr>
          <p:cNvSpPr txBox="1">
            <a:spLocks/>
          </p:cNvSpPr>
          <p:nvPr/>
        </p:nvSpPr>
        <p:spPr>
          <a:xfrm>
            <a:off x="457198" y="1266541"/>
            <a:ext cx="11326307" cy="4710054"/>
          </a:xfrm>
          <a:prstGeom prst="rect">
            <a:avLst/>
          </a:prstGeom>
        </p:spPr>
        <p:txBody>
          <a:bodyPr vert="horz" lIns="91440" tIns="45720" rIns="91440" bIns="45720" rtlCol="0">
            <a:normAutofit fontScale="925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800" dirty="0">
                <a:solidFill>
                  <a:sysClr val="windowText" lastClr="000000"/>
                </a:solidFill>
              </a:rPr>
              <a:t>42 pts (median 5 prior therapies) received AMG 420 at 0.2-800 mg/d    </a:t>
            </a:r>
          </a:p>
          <a:p>
            <a:pPr lvl="1" indent="-261938">
              <a:defRPr/>
            </a:pPr>
            <a:r>
              <a:rPr lang="en-GB" sz="2400" dirty="0">
                <a:solidFill>
                  <a:sysClr val="windowText" lastClr="000000"/>
                </a:solidFill>
              </a:rPr>
              <a:t>Up to 10 cycles of AMG 420 were given (4-week infusions/6-week cycles)</a:t>
            </a:r>
          </a:p>
          <a:p>
            <a:pPr lvl="0">
              <a:defRPr/>
            </a:pPr>
            <a:r>
              <a:rPr lang="en-GB" sz="2800" dirty="0">
                <a:solidFill>
                  <a:sysClr val="windowText" lastClr="000000"/>
                </a:solidFill>
              </a:rPr>
              <a:t>800 mg/d was deemed not tolerable because of 1 grade 3 CRS and 1 grade 3 PN, both of which resolved. </a:t>
            </a:r>
          </a:p>
          <a:p>
            <a:pPr lvl="0">
              <a:defRPr/>
            </a:pPr>
            <a:r>
              <a:rPr lang="en-GB" sz="2800" dirty="0">
                <a:solidFill>
                  <a:sysClr val="windowText" lastClr="000000"/>
                </a:solidFill>
              </a:rPr>
              <a:t>ORR=31%</a:t>
            </a:r>
          </a:p>
          <a:p>
            <a:pPr lvl="1">
              <a:defRPr/>
            </a:pPr>
            <a:r>
              <a:rPr lang="en-GB" sz="2400" dirty="0">
                <a:solidFill>
                  <a:sysClr val="windowText" lastClr="000000"/>
                </a:solidFill>
              </a:rPr>
              <a:t>At the MTD of 400 mg/d, the ORR was 70% (7/10); of these, 5 pts had MRD-negative CR, and 1 had a PR, and 1 had a VGPR; all 7 pts responded during the first cycle, and some responses lasted &gt; 1 year</a:t>
            </a:r>
          </a:p>
          <a:p>
            <a:pPr lvl="0">
              <a:defRPr/>
            </a:pPr>
            <a:r>
              <a:rPr lang="en-GB" sz="2800" dirty="0">
                <a:solidFill>
                  <a:sysClr val="windowText" lastClr="000000"/>
                </a:solidFill>
              </a:rPr>
              <a:t>Serious AEs (n=20; 48%) included infections (n=14) and PN (n = 2); treatment-related serious AEs included 2 grade 3 PNs and 1 grade 3 edema; there were no grade ≥3 CNS toxicities</a:t>
            </a:r>
          </a:p>
          <a:p>
            <a:pPr marL="342900" lvl="1" indent="0">
              <a:buNone/>
              <a:defRPr/>
            </a:pPr>
            <a:endParaRPr lang="en-GB" sz="3200" dirty="0">
              <a:solidFill>
                <a:sysClr val="windowText" lastClr="000000"/>
              </a:solidFill>
            </a:endParaRPr>
          </a:p>
        </p:txBody>
      </p:sp>
    </p:spTree>
    <p:extLst>
      <p:ext uri="{BB962C8B-B14F-4D97-AF65-F5344CB8AC3E}">
        <p14:creationId xmlns:p14="http://schemas.microsoft.com/office/powerpoint/2010/main" val="3801650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BCMA-Targeted BiTEs and DuoBody Ab</a:t>
            </a:r>
          </a:p>
          <a:p>
            <a:r>
              <a:rPr lang="en-US" sz="3500" i="1" dirty="0"/>
              <a:t>Select Trials in RRMM</a:t>
            </a:r>
          </a:p>
        </p:txBody>
      </p:sp>
      <p:sp>
        <p:nvSpPr>
          <p:cNvPr id="7" name="Content Placeholder 2">
            <a:extLst>
              <a:ext uri="{FF2B5EF4-FFF2-40B4-BE49-F238E27FC236}">
                <a16:creationId xmlns:a16="http://schemas.microsoft.com/office/drawing/2014/main" id="{0DB4DE30-C293-0A49-B8D1-BB8C7992BE0F}"/>
              </a:ext>
            </a:extLst>
          </p:cNvPr>
          <p:cNvSpPr txBox="1">
            <a:spLocks/>
          </p:cNvSpPr>
          <p:nvPr/>
        </p:nvSpPr>
        <p:spPr>
          <a:xfrm>
            <a:off x="457199" y="1372503"/>
            <a:ext cx="10233379" cy="433071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lvl="0" indent="-342900" algn="l">
              <a:buFont typeface="Arial" panose="020B0604020202020204" pitchFamily="34" charset="0"/>
              <a:buChar char="•"/>
              <a:defRPr/>
            </a:pPr>
            <a:r>
              <a:rPr lang="en-US" sz="2400" dirty="0">
                <a:solidFill>
                  <a:prstClr val="black"/>
                </a:solidFill>
              </a:rPr>
              <a:t>AMG 420 (NCT04162210)</a:t>
            </a:r>
          </a:p>
          <a:p>
            <a:pPr marL="349250" lvl="0" indent="-342900" algn="l">
              <a:buFont typeface="Arial" panose="020B0604020202020204" pitchFamily="34" charset="0"/>
              <a:buChar char="•"/>
              <a:defRPr/>
            </a:pPr>
            <a:r>
              <a:rPr lang="en-US" sz="2400" dirty="0">
                <a:solidFill>
                  <a:prstClr val="black"/>
                </a:solidFill>
              </a:rPr>
              <a:t>AMG 701 (NCT03287908)</a:t>
            </a:r>
          </a:p>
          <a:p>
            <a:pPr marL="349250" lvl="0" indent="-342900" algn="l">
              <a:buFont typeface="Arial" panose="020B0604020202020204" pitchFamily="34" charset="0"/>
              <a:buChar char="•"/>
              <a:defRPr/>
            </a:pPr>
            <a:r>
              <a:rPr lang="en-US" sz="2400" dirty="0">
                <a:solidFill>
                  <a:prstClr val="black"/>
                </a:solidFill>
              </a:rPr>
              <a:t>REGN5458 (NCT03761108)</a:t>
            </a:r>
          </a:p>
          <a:p>
            <a:pPr marL="349250" lvl="0" indent="-342900" algn="l">
              <a:buFont typeface="Arial" panose="020B0604020202020204" pitchFamily="34" charset="0"/>
              <a:buChar char="•"/>
              <a:defRPr/>
            </a:pPr>
            <a:r>
              <a:rPr lang="en-US" sz="2400" dirty="0">
                <a:solidFill>
                  <a:prstClr val="black"/>
                </a:solidFill>
              </a:rPr>
              <a:t>PF-06863135  (NCT03269136)</a:t>
            </a:r>
          </a:p>
          <a:p>
            <a:pPr marL="349250" lvl="0" indent="-342900" algn="l">
              <a:buFont typeface="Arial" panose="020B0604020202020204" pitchFamily="34" charset="0"/>
              <a:buChar char="•"/>
              <a:defRPr/>
            </a:pPr>
            <a:r>
              <a:rPr lang="en-US" sz="2400" dirty="0">
                <a:solidFill>
                  <a:prstClr val="black"/>
                </a:solidFill>
              </a:rPr>
              <a:t>CC-93269 (NCT03486067)</a:t>
            </a:r>
          </a:p>
          <a:p>
            <a:pPr marL="349250" lvl="0" indent="-342900" algn="l">
              <a:buFont typeface="Arial" panose="020B0604020202020204" pitchFamily="34" charset="0"/>
              <a:buChar char="•"/>
              <a:defRPr/>
            </a:pPr>
            <a:r>
              <a:rPr lang="en-US" sz="2400" dirty="0">
                <a:solidFill>
                  <a:prstClr val="black"/>
                </a:solidFill>
              </a:rPr>
              <a:t>JNJ-64007957 (DuoBody Ab; NCT03145181)</a:t>
            </a:r>
          </a:p>
        </p:txBody>
      </p:sp>
    </p:spTree>
    <p:extLst>
      <p:ext uri="{BB962C8B-B14F-4D97-AF65-F5344CB8AC3E}">
        <p14:creationId xmlns:p14="http://schemas.microsoft.com/office/powerpoint/2010/main" val="106682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62911-2D13-4C3B-B2FE-AD013A42C15A}"/>
              </a:ext>
            </a:extLst>
          </p:cNvPr>
          <p:cNvSpPr>
            <a:spLocks noGrp="1"/>
          </p:cNvSpPr>
          <p:nvPr>
            <p:ph type="title"/>
          </p:nvPr>
        </p:nvSpPr>
        <p:spPr/>
        <p:txBody>
          <a:bodyPr/>
          <a:lstStyle/>
          <a:p>
            <a:r>
              <a:rPr lang="en-US" dirty="0"/>
              <a:t>Learning Objectives</a:t>
            </a:r>
          </a:p>
        </p:txBody>
      </p:sp>
      <p:grpSp>
        <p:nvGrpSpPr>
          <p:cNvPr id="3" name="Group 2">
            <a:extLst>
              <a:ext uri="{FF2B5EF4-FFF2-40B4-BE49-F238E27FC236}">
                <a16:creationId xmlns:a16="http://schemas.microsoft.com/office/drawing/2014/main" id="{E4254BD8-595C-47F1-A7DA-D3E47812CD6A}"/>
              </a:ext>
            </a:extLst>
          </p:cNvPr>
          <p:cNvGrpSpPr/>
          <p:nvPr/>
        </p:nvGrpSpPr>
        <p:grpSpPr>
          <a:xfrm>
            <a:off x="292716" y="1386068"/>
            <a:ext cx="11647447" cy="1005840"/>
            <a:chOff x="292716" y="1800851"/>
            <a:chExt cx="11647447" cy="1005840"/>
          </a:xfrm>
        </p:grpSpPr>
        <p:sp>
          <p:nvSpPr>
            <p:cNvPr id="5" name="Freeform: Shape 4">
              <a:extLst>
                <a:ext uri="{FF2B5EF4-FFF2-40B4-BE49-F238E27FC236}">
                  <a16:creationId xmlns:a16="http://schemas.microsoft.com/office/drawing/2014/main" id="{09338157-19F8-43F3-937F-F6630702BB81}"/>
                </a:ext>
              </a:extLst>
            </p:cNvPr>
            <p:cNvSpPr/>
            <p:nvPr/>
          </p:nvSpPr>
          <p:spPr>
            <a:xfrm>
              <a:off x="292716" y="1863174"/>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solidFill>
              <a:schemeClr val="bg1">
                <a:alpha val="50000"/>
              </a:schemeClr>
            </a:solidFill>
            <a:ln w="12700">
              <a:solidFill>
                <a:srgbClr val="3F627A"/>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wrap="square">
              <a:noAutofit/>
            </a:bodyPr>
            <a:lstStyle/>
            <a:p>
              <a:endParaRPr lang="en-US" dirty="0"/>
            </a:p>
          </p:txBody>
        </p:sp>
        <p:sp>
          <p:nvSpPr>
            <p:cNvPr id="6" name="Freeform: Shape 5">
              <a:extLst>
                <a:ext uri="{FF2B5EF4-FFF2-40B4-BE49-F238E27FC236}">
                  <a16:creationId xmlns:a16="http://schemas.microsoft.com/office/drawing/2014/main" id="{2B669A91-785C-416B-9C35-210B35731788}"/>
                </a:ext>
              </a:extLst>
            </p:cNvPr>
            <p:cNvSpPr/>
            <p:nvPr/>
          </p:nvSpPr>
          <p:spPr>
            <a:xfrm>
              <a:off x="723117" y="1800851"/>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3F627A"/>
                </a:gs>
                <a:gs pos="3000">
                  <a:schemeClr val="bg1"/>
                </a:gs>
              </a:gsLst>
              <a:lin ang="0" scaled="0"/>
            </a:gradFill>
            <a:ln w="6350">
              <a:solidFill>
                <a:srgbClr val="3F627A"/>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19063" defTabSz="800100">
                <a:lnSpc>
                  <a:spcPct val="90000"/>
                </a:lnSpc>
                <a:spcBef>
                  <a:spcPct val="0"/>
                </a:spcBef>
                <a:spcAft>
                  <a:spcPct val="35000"/>
                </a:spcAft>
              </a:pPr>
              <a:r>
                <a:rPr lang="en-US" dirty="0">
                  <a:solidFill>
                    <a:schemeClr val="tx1"/>
                  </a:solidFill>
                </a:rPr>
                <a:t>Assess the factors that determine the choice of therapy for patients with relapsed/refractory multiple myeloma (RRMM), including disease heterogeneity, risk stratification, prior therapies, patient characteristics and comorbidities, performance status, and treatment goals</a:t>
              </a:r>
            </a:p>
          </p:txBody>
        </p:sp>
      </p:grpSp>
      <p:grpSp>
        <p:nvGrpSpPr>
          <p:cNvPr id="12" name="Group 11">
            <a:extLst>
              <a:ext uri="{FF2B5EF4-FFF2-40B4-BE49-F238E27FC236}">
                <a16:creationId xmlns:a16="http://schemas.microsoft.com/office/drawing/2014/main" id="{D046D079-B70A-47AD-AB97-3D7542534B06}"/>
              </a:ext>
            </a:extLst>
          </p:cNvPr>
          <p:cNvGrpSpPr/>
          <p:nvPr/>
        </p:nvGrpSpPr>
        <p:grpSpPr>
          <a:xfrm>
            <a:off x="292716" y="2536418"/>
            <a:ext cx="11647447" cy="1005840"/>
            <a:chOff x="292716" y="1800851"/>
            <a:chExt cx="11647447" cy="1005840"/>
          </a:xfrm>
        </p:grpSpPr>
        <p:sp>
          <p:nvSpPr>
            <p:cNvPr id="13" name="Freeform: Shape 12">
              <a:extLst>
                <a:ext uri="{FF2B5EF4-FFF2-40B4-BE49-F238E27FC236}">
                  <a16:creationId xmlns:a16="http://schemas.microsoft.com/office/drawing/2014/main" id="{E0A488F1-0CAC-45E6-83B7-1852DA6492EF}"/>
                </a:ext>
              </a:extLst>
            </p:cNvPr>
            <p:cNvSpPr/>
            <p:nvPr/>
          </p:nvSpPr>
          <p:spPr>
            <a:xfrm>
              <a:off x="292716" y="1863174"/>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gradFill>
              <a:gsLst>
                <a:gs pos="0">
                  <a:srgbClr val="3F627A"/>
                </a:gs>
                <a:gs pos="3000">
                  <a:schemeClr val="bg1"/>
                </a:gs>
              </a:gsLst>
              <a:lin ang="0" scaled="0"/>
            </a:gradFill>
            <a:ln w="6350">
              <a:solidFill>
                <a:srgbClr val="3F627A"/>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19063" defTabSz="800100">
                <a:lnSpc>
                  <a:spcPct val="90000"/>
                </a:lnSpc>
                <a:spcBef>
                  <a:spcPct val="0"/>
                </a:spcBef>
                <a:spcAft>
                  <a:spcPct val="35000"/>
                </a:spcAft>
              </a:pPr>
              <a:endParaRPr lang="en-US" dirty="0">
                <a:solidFill>
                  <a:schemeClr val="tx1"/>
                </a:solidFill>
              </a:endParaRPr>
            </a:p>
          </p:txBody>
        </p:sp>
        <p:sp>
          <p:nvSpPr>
            <p:cNvPr id="14" name="Freeform: Shape 13">
              <a:extLst>
                <a:ext uri="{FF2B5EF4-FFF2-40B4-BE49-F238E27FC236}">
                  <a16:creationId xmlns:a16="http://schemas.microsoft.com/office/drawing/2014/main" id="{018631A7-3F83-4588-A86B-FEB90B51BED0}"/>
                </a:ext>
              </a:extLst>
            </p:cNvPr>
            <p:cNvSpPr/>
            <p:nvPr/>
          </p:nvSpPr>
          <p:spPr>
            <a:xfrm>
              <a:off x="723117" y="1800851"/>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3F627A"/>
                </a:gs>
                <a:gs pos="3000">
                  <a:schemeClr val="bg1"/>
                </a:gs>
              </a:gsLst>
              <a:lin ang="0" scaled="0"/>
            </a:gradFill>
            <a:ln w="6350">
              <a:solidFill>
                <a:srgbClr val="3F627A"/>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19063" defTabSz="800100">
                <a:lnSpc>
                  <a:spcPct val="90000"/>
                </a:lnSpc>
                <a:spcBef>
                  <a:spcPct val="0"/>
                </a:spcBef>
                <a:spcAft>
                  <a:spcPct val="35000"/>
                </a:spcAft>
              </a:pPr>
              <a:r>
                <a:rPr lang="en-US" dirty="0">
                  <a:solidFill>
                    <a:schemeClr val="tx1"/>
                  </a:solidFill>
                </a:rPr>
                <a:t>Compare and contrast the current and emerging immunotherapy approaches for patients with RRMM, including the evolving role of immunotherapies targeting BCMA in this setting</a:t>
              </a:r>
            </a:p>
          </p:txBody>
        </p:sp>
      </p:grpSp>
      <p:grpSp>
        <p:nvGrpSpPr>
          <p:cNvPr id="9" name="Group 8">
            <a:extLst>
              <a:ext uri="{FF2B5EF4-FFF2-40B4-BE49-F238E27FC236}">
                <a16:creationId xmlns:a16="http://schemas.microsoft.com/office/drawing/2014/main" id="{34787526-DF6D-4A3C-A952-D65050BA55A4}"/>
              </a:ext>
            </a:extLst>
          </p:cNvPr>
          <p:cNvGrpSpPr/>
          <p:nvPr/>
        </p:nvGrpSpPr>
        <p:grpSpPr>
          <a:xfrm>
            <a:off x="292716" y="3721978"/>
            <a:ext cx="11647447" cy="1005840"/>
            <a:chOff x="292716" y="1800851"/>
            <a:chExt cx="11647447" cy="1005840"/>
          </a:xfrm>
        </p:grpSpPr>
        <p:sp>
          <p:nvSpPr>
            <p:cNvPr id="10" name="Freeform: Shape 9">
              <a:extLst>
                <a:ext uri="{FF2B5EF4-FFF2-40B4-BE49-F238E27FC236}">
                  <a16:creationId xmlns:a16="http://schemas.microsoft.com/office/drawing/2014/main" id="{74222E3D-1599-4AD9-9CF2-DD65572CEDBF}"/>
                </a:ext>
              </a:extLst>
            </p:cNvPr>
            <p:cNvSpPr/>
            <p:nvPr/>
          </p:nvSpPr>
          <p:spPr>
            <a:xfrm>
              <a:off x="292716" y="1863174"/>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gradFill>
              <a:gsLst>
                <a:gs pos="0">
                  <a:srgbClr val="3F627A"/>
                </a:gs>
                <a:gs pos="3000">
                  <a:schemeClr val="bg1"/>
                </a:gs>
              </a:gsLst>
              <a:lin ang="0" scaled="0"/>
            </a:gradFill>
            <a:ln w="6350">
              <a:solidFill>
                <a:srgbClr val="3F627A"/>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19063" defTabSz="800100">
                <a:lnSpc>
                  <a:spcPct val="90000"/>
                </a:lnSpc>
                <a:spcBef>
                  <a:spcPct val="0"/>
                </a:spcBef>
                <a:spcAft>
                  <a:spcPct val="35000"/>
                </a:spcAft>
              </a:pPr>
              <a:endParaRPr lang="en-US" dirty="0">
                <a:solidFill>
                  <a:schemeClr val="tx1"/>
                </a:solidFill>
              </a:endParaRPr>
            </a:p>
          </p:txBody>
        </p:sp>
        <p:sp>
          <p:nvSpPr>
            <p:cNvPr id="11" name="Freeform: Shape 10">
              <a:extLst>
                <a:ext uri="{FF2B5EF4-FFF2-40B4-BE49-F238E27FC236}">
                  <a16:creationId xmlns:a16="http://schemas.microsoft.com/office/drawing/2014/main" id="{38871569-FA8A-41AC-932F-FE125902E8B5}"/>
                </a:ext>
              </a:extLst>
            </p:cNvPr>
            <p:cNvSpPr/>
            <p:nvPr/>
          </p:nvSpPr>
          <p:spPr>
            <a:xfrm>
              <a:off x="723117" y="1800851"/>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3F627A"/>
                </a:gs>
                <a:gs pos="3000">
                  <a:schemeClr val="bg1"/>
                </a:gs>
              </a:gsLst>
              <a:lin ang="0" scaled="0"/>
            </a:gradFill>
            <a:ln w="6350">
              <a:solidFill>
                <a:srgbClr val="3F627A"/>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19063" defTabSz="800100">
                <a:lnSpc>
                  <a:spcPct val="90000"/>
                </a:lnSpc>
                <a:spcBef>
                  <a:spcPct val="0"/>
                </a:spcBef>
                <a:spcAft>
                  <a:spcPct val="35000"/>
                </a:spcAft>
              </a:pPr>
              <a:r>
                <a:rPr lang="en-US" dirty="0">
                  <a:solidFill>
                    <a:schemeClr val="tx1"/>
                  </a:solidFill>
                </a:rPr>
                <a:t>Adequately translate immunotherapy clinical trial findings into the real-world setting for patients with RRMM</a:t>
              </a:r>
            </a:p>
          </p:txBody>
        </p:sp>
      </p:grpSp>
      <p:grpSp>
        <p:nvGrpSpPr>
          <p:cNvPr id="15" name="Group 14">
            <a:extLst>
              <a:ext uri="{FF2B5EF4-FFF2-40B4-BE49-F238E27FC236}">
                <a16:creationId xmlns:a16="http://schemas.microsoft.com/office/drawing/2014/main" id="{BA26B688-39CB-43C5-BA93-22E95F54A503}"/>
              </a:ext>
            </a:extLst>
          </p:cNvPr>
          <p:cNvGrpSpPr/>
          <p:nvPr/>
        </p:nvGrpSpPr>
        <p:grpSpPr>
          <a:xfrm>
            <a:off x="289631" y="4855780"/>
            <a:ext cx="11647447" cy="1005840"/>
            <a:chOff x="292716" y="1800851"/>
            <a:chExt cx="11647447" cy="1005840"/>
          </a:xfrm>
        </p:grpSpPr>
        <p:sp>
          <p:nvSpPr>
            <p:cNvPr id="16" name="Freeform: Shape 15">
              <a:extLst>
                <a:ext uri="{FF2B5EF4-FFF2-40B4-BE49-F238E27FC236}">
                  <a16:creationId xmlns:a16="http://schemas.microsoft.com/office/drawing/2014/main" id="{10E749C0-9CF6-4111-ACEC-87D76D5AD351}"/>
                </a:ext>
              </a:extLst>
            </p:cNvPr>
            <p:cNvSpPr/>
            <p:nvPr/>
          </p:nvSpPr>
          <p:spPr>
            <a:xfrm>
              <a:off x="292716" y="1863174"/>
              <a:ext cx="829436" cy="829436"/>
            </a:xfrm>
            <a:custGeom>
              <a:avLst/>
              <a:gdLst>
                <a:gd name="connsiteX0" fmla="*/ 414717 w 829436"/>
                <a:gd name="connsiteY0" fmla="*/ 140397 h 829436"/>
                <a:gd name="connsiteX1" fmla="*/ 140397 w 829436"/>
                <a:gd name="connsiteY1" fmla="*/ 414717 h 829436"/>
                <a:gd name="connsiteX2" fmla="*/ 414717 w 829436"/>
                <a:gd name="connsiteY2" fmla="*/ 689037 h 829436"/>
                <a:gd name="connsiteX3" fmla="*/ 689037 w 829436"/>
                <a:gd name="connsiteY3" fmla="*/ 414717 h 829436"/>
                <a:gd name="connsiteX4" fmla="*/ 414717 w 829436"/>
                <a:gd name="connsiteY4" fmla="*/ 140397 h 829436"/>
                <a:gd name="connsiteX5" fmla="*/ 414718 w 829436"/>
                <a:gd name="connsiteY5" fmla="*/ 0 h 829436"/>
                <a:gd name="connsiteX6" fmla="*/ 829436 w 829436"/>
                <a:gd name="connsiteY6" fmla="*/ 414718 h 829436"/>
                <a:gd name="connsiteX7" fmla="*/ 414718 w 829436"/>
                <a:gd name="connsiteY7" fmla="*/ 829436 h 829436"/>
                <a:gd name="connsiteX8" fmla="*/ 0 w 829436"/>
                <a:gd name="connsiteY8" fmla="*/ 414718 h 829436"/>
                <a:gd name="connsiteX9" fmla="*/ 414718 w 829436"/>
                <a:gd name="connsiteY9" fmla="*/ 0 h 82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9436" h="829436">
                  <a:moveTo>
                    <a:pt x="414717" y="140397"/>
                  </a:moveTo>
                  <a:cubicBezTo>
                    <a:pt x="263214" y="140397"/>
                    <a:pt x="140397" y="263214"/>
                    <a:pt x="140397" y="414717"/>
                  </a:cubicBezTo>
                  <a:cubicBezTo>
                    <a:pt x="140397" y="566220"/>
                    <a:pt x="263214" y="689037"/>
                    <a:pt x="414717" y="689037"/>
                  </a:cubicBezTo>
                  <a:cubicBezTo>
                    <a:pt x="566220" y="689037"/>
                    <a:pt x="689037" y="566220"/>
                    <a:pt x="689037" y="414717"/>
                  </a:cubicBezTo>
                  <a:cubicBezTo>
                    <a:pt x="689037" y="263214"/>
                    <a:pt x="566220" y="140397"/>
                    <a:pt x="414717" y="140397"/>
                  </a:cubicBezTo>
                  <a:close/>
                  <a:moveTo>
                    <a:pt x="414718" y="0"/>
                  </a:moveTo>
                  <a:cubicBezTo>
                    <a:pt x="643760" y="0"/>
                    <a:pt x="829436" y="185676"/>
                    <a:pt x="829436" y="414718"/>
                  </a:cubicBezTo>
                  <a:cubicBezTo>
                    <a:pt x="829436" y="643760"/>
                    <a:pt x="643760" y="829436"/>
                    <a:pt x="414718" y="829436"/>
                  </a:cubicBezTo>
                  <a:cubicBezTo>
                    <a:pt x="185676" y="829436"/>
                    <a:pt x="0" y="643760"/>
                    <a:pt x="0" y="414718"/>
                  </a:cubicBezTo>
                  <a:cubicBezTo>
                    <a:pt x="0" y="185676"/>
                    <a:pt x="185676" y="0"/>
                    <a:pt x="414718" y="0"/>
                  </a:cubicBezTo>
                  <a:close/>
                </a:path>
              </a:pathLst>
            </a:custGeom>
            <a:gradFill>
              <a:gsLst>
                <a:gs pos="0">
                  <a:srgbClr val="3F627A"/>
                </a:gs>
                <a:gs pos="3000">
                  <a:schemeClr val="bg1"/>
                </a:gs>
              </a:gsLst>
              <a:lin ang="0" scaled="0"/>
            </a:gradFill>
            <a:ln w="6350">
              <a:solidFill>
                <a:srgbClr val="3F627A"/>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19063" defTabSz="800100">
                <a:lnSpc>
                  <a:spcPct val="90000"/>
                </a:lnSpc>
                <a:spcBef>
                  <a:spcPct val="0"/>
                </a:spcBef>
                <a:spcAft>
                  <a:spcPct val="35000"/>
                </a:spcAft>
              </a:pPr>
              <a:endParaRPr lang="en-US" dirty="0">
                <a:solidFill>
                  <a:schemeClr val="tx1"/>
                </a:solidFill>
              </a:endParaRPr>
            </a:p>
          </p:txBody>
        </p:sp>
        <p:sp>
          <p:nvSpPr>
            <p:cNvPr id="17" name="Freeform: Shape 16">
              <a:extLst>
                <a:ext uri="{FF2B5EF4-FFF2-40B4-BE49-F238E27FC236}">
                  <a16:creationId xmlns:a16="http://schemas.microsoft.com/office/drawing/2014/main" id="{E9FE32B2-BB90-4830-BB74-C8F02588B081}"/>
                </a:ext>
              </a:extLst>
            </p:cNvPr>
            <p:cNvSpPr/>
            <p:nvPr/>
          </p:nvSpPr>
          <p:spPr>
            <a:xfrm>
              <a:off x="723117" y="1800851"/>
              <a:ext cx="11217046" cy="1005840"/>
            </a:xfrm>
            <a:custGeom>
              <a:avLst/>
              <a:gdLst>
                <a:gd name="connsiteX0" fmla="*/ 7339504 w 8077689"/>
                <a:gd name="connsiteY0" fmla="*/ 0 h 1005840"/>
                <a:gd name="connsiteX1" fmla="*/ 7930049 w 8077689"/>
                <a:gd name="connsiteY1" fmla="*/ 0 h 1005840"/>
                <a:gd name="connsiteX2" fmla="*/ 8077689 w 8077689"/>
                <a:gd name="connsiteY2" fmla="*/ 147640 h 1005840"/>
                <a:gd name="connsiteX3" fmla="*/ 8077689 w 8077689"/>
                <a:gd name="connsiteY3" fmla="*/ 858200 h 1005840"/>
                <a:gd name="connsiteX4" fmla="*/ 7930049 w 8077689"/>
                <a:gd name="connsiteY4" fmla="*/ 1005840 h 1005840"/>
                <a:gd name="connsiteX5" fmla="*/ 7339504 w 8077689"/>
                <a:gd name="connsiteY5" fmla="*/ 1005840 h 1005840"/>
                <a:gd name="connsiteX6" fmla="*/ 7339498 w 8077689"/>
                <a:gd name="connsiteY6" fmla="*/ 1005839 h 1005840"/>
                <a:gd name="connsiteX7" fmla="*/ 494701 w 8077689"/>
                <a:gd name="connsiteY7" fmla="*/ 1005839 h 1005840"/>
                <a:gd name="connsiteX8" fmla="*/ 0 w 8077689"/>
                <a:gd name="connsiteY8" fmla="*/ 502920 h 1005840"/>
                <a:gd name="connsiteX9" fmla="*/ 494701 w 8077689"/>
                <a:gd name="connsiteY9" fmla="*/ 1 h 1005840"/>
                <a:gd name="connsiteX10" fmla="*/ 7339498 w 8077689"/>
                <a:gd name="connsiteY10" fmla="*/ 1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77689" h="1005840">
                  <a:moveTo>
                    <a:pt x="7339504" y="0"/>
                  </a:moveTo>
                  <a:lnTo>
                    <a:pt x="7930049" y="0"/>
                  </a:lnTo>
                  <a:cubicBezTo>
                    <a:pt x="8011588" y="0"/>
                    <a:pt x="8077689" y="66101"/>
                    <a:pt x="8077689" y="147640"/>
                  </a:cubicBezTo>
                  <a:lnTo>
                    <a:pt x="8077689" y="858200"/>
                  </a:lnTo>
                  <a:cubicBezTo>
                    <a:pt x="8077689" y="939739"/>
                    <a:pt x="8011588" y="1005840"/>
                    <a:pt x="7930049" y="1005840"/>
                  </a:cubicBezTo>
                  <a:lnTo>
                    <a:pt x="7339504" y="1005840"/>
                  </a:lnTo>
                  <a:lnTo>
                    <a:pt x="7339498" y="1005839"/>
                  </a:lnTo>
                  <a:lnTo>
                    <a:pt x="494701" y="1005839"/>
                  </a:lnTo>
                  <a:lnTo>
                    <a:pt x="0" y="502920"/>
                  </a:lnTo>
                  <a:lnTo>
                    <a:pt x="494701" y="1"/>
                  </a:lnTo>
                  <a:lnTo>
                    <a:pt x="7339498" y="1"/>
                  </a:lnTo>
                  <a:close/>
                </a:path>
              </a:pathLst>
            </a:custGeom>
            <a:gradFill>
              <a:gsLst>
                <a:gs pos="0">
                  <a:srgbClr val="3F627A"/>
                </a:gs>
                <a:gs pos="3000">
                  <a:schemeClr val="bg1"/>
                </a:gs>
              </a:gsLst>
              <a:lin ang="0" scaled="0"/>
            </a:gradFill>
            <a:ln w="6350">
              <a:solidFill>
                <a:srgbClr val="3F627A"/>
              </a:solidFill>
            </a:ln>
            <a:effectLst>
              <a:outerShdw blurRad="50800" dist="38100" dir="2700000" algn="tl" rotWithShape="0">
                <a:srgbClr val="758572">
                  <a:alpha val="50000"/>
                </a:srgb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3117" tIns="68581" rIns="128016" bIns="68581" numCol="1" spcCol="1270" anchor="ctr" anchorCtr="0">
              <a:noAutofit/>
            </a:bodyPr>
            <a:lstStyle/>
            <a:p>
              <a:pPr marL="119063" defTabSz="800100">
                <a:lnSpc>
                  <a:spcPct val="90000"/>
                </a:lnSpc>
                <a:spcBef>
                  <a:spcPct val="0"/>
                </a:spcBef>
                <a:spcAft>
                  <a:spcPct val="35000"/>
                </a:spcAft>
              </a:pPr>
              <a:r>
                <a:rPr lang="en-US" dirty="0">
                  <a:solidFill>
                    <a:schemeClr val="tx1"/>
                  </a:solidFill>
                </a:rPr>
                <a:t>Manage adverse events associated with the use of immunotherapy in patients with RRMM</a:t>
              </a:r>
            </a:p>
          </p:txBody>
        </p:sp>
      </p:grpSp>
    </p:spTree>
    <p:extLst>
      <p:ext uri="{BB962C8B-B14F-4D97-AF65-F5344CB8AC3E}">
        <p14:creationId xmlns:p14="http://schemas.microsoft.com/office/powerpoint/2010/main" val="377372298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Targeting BCMA</a:t>
            </a:r>
          </a:p>
          <a:p>
            <a:r>
              <a:rPr lang="en-US" sz="3500" i="1" dirty="0"/>
              <a:t>CAR T Cell Therapy MoA</a:t>
            </a:r>
          </a:p>
        </p:txBody>
      </p:sp>
      <p:pic>
        <p:nvPicPr>
          <p:cNvPr id="2" name="Picture 1">
            <a:extLst>
              <a:ext uri="{FF2B5EF4-FFF2-40B4-BE49-F238E27FC236}">
                <a16:creationId xmlns:a16="http://schemas.microsoft.com/office/drawing/2014/main" id="{D8EA1150-6966-E946-9F7B-0F769B7FBD26}"/>
              </a:ext>
            </a:extLst>
          </p:cNvPr>
          <p:cNvPicPr>
            <a:picLocks noChangeAspect="1"/>
          </p:cNvPicPr>
          <p:nvPr/>
        </p:nvPicPr>
        <p:blipFill>
          <a:blip r:embed="rId3"/>
          <a:stretch>
            <a:fillRect/>
          </a:stretch>
        </p:blipFill>
        <p:spPr>
          <a:xfrm>
            <a:off x="748913" y="1279792"/>
            <a:ext cx="10694174" cy="4553648"/>
          </a:xfrm>
          <a:prstGeom prst="rect">
            <a:avLst/>
          </a:prstGeom>
          <a:ln>
            <a:solidFill>
              <a:schemeClr val="tx1"/>
            </a:solidFill>
          </a:ln>
        </p:spPr>
      </p:pic>
      <p:sp>
        <p:nvSpPr>
          <p:cNvPr id="5" name="TextBox 4">
            <a:extLst>
              <a:ext uri="{FF2B5EF4-FFF2-40B4-BE49-F238E27FC236}">
                <a16:creationId xmlns:a16="http://schemas.microsoft.com/office/drawing/2014/main" id="{005BD36F-4705-764E-839C-B6DE31F6B741}"/>
              </a:ext>
            </a:extLst>
          </p:cNvPr>
          <p:cNvSpPr txBox="1"/>
          <p:nvPr/>
        </p:nvSpPr>
        <p:spPr>
          <a:xfrm>
            <a:off x="52165" y="6562990"/>
            <a:ext cx="3081123" cy="239191"/>
          </a:xfrm>
          <a:prstGeom prst="rect">
            <a:avLst/>
          </a:prstGeom>
          <a:noFill/>
        </p:spPr>
        <p:txBody>
          <a:bodyPr wrap="none" lIns="26999" tIns="26999" rIns="26999" bIns="26999" rtlCol="0" anchor="b" anchorCtr="0">
            <a:spAutoFit/>
          </a:bodyPr>
          <a:lstStyle/>
          <a:p>
            <a:pPr defTabSz="685765">
              <a:defRPr/>
            </a:pPr>
            <a:r>
              <a:rPr lang="da-DK" sz="1200" dirty="0">
                <a:solidFill>
                  <a:prstClr val="black"/>
                </a:solidFill>
              </a:rPr>
              <a:t>Shah N, et al. </a:t>
            </a:r>
            <a:r>
              <a:rPr lang="da-DK" sz="1200" i="1" dirty="0">
                <a:solidFill>
                  <a:prstClr val="black"/>
                </a:solidFill>
              </a:rPr>
              <a:t>Leukemia</a:t>
            </a:r>
            <a:r>
              <a:rPr lang="da-DK" sz="1200" dirty="0">
                <a:solidFill>
                  <a:prstClr val="black"/>
                </a:solidFill>
              </a:rPr>
              <a:t>. 2020;34:985-1005.</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50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4387175" cy="985257"/>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sz="3600" dirty="0"/>
              <a:t>CAR T Cell Therapy</a:t>
            </a:r>
          </a:p>
          <a:p>
            <a:r>
              <a:rPr lang="en-US" sz="3200" i="1" dirty="0"/>
              <a:t>Production Process</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3696420" cy="239191"/>
          </a:xfrm>
          <a:prstGeom prst="rect">
            <a:avLst/>
          </a:prstGeom>
          <a:noFill/>
        </p:spPr>
        <p:txBody>
          <a:bodyPr wrap="none" lIns="26999" tIns="26999" rIns="26999" bIns="26999" rtlCol="0" anchor="b" anchorCtr="0">
            <a:spAutoFit/>
          </a:bodyPr>
          <a:lstStyle/>
          <a:p>
            <a:pPr defTabSz="685765">
              <a:defRPr/>
            </a:pPr>
            <a:r>
              <a:rPr lang="da-DK" sz="1200" dirty="0">
                <a:solidFill>
                  <a:prstClr val="black"/>
                </a:solidFill>
              </a:rPr>
              <a:t>Maus MV, June CH. </a:t>
            </a:r>
            <a:r>
              <a:rPr lang="da-DK" sz="1200" i="1" dirty="0">
                <a:solidFill>
                  <a:prstClr val="black"/>
                </a:solidFill>
              </a:rPr>
              <a:t>Clin Cancer Res</a:t>
            </a:r>
            <a:r>
              <a:rPr lang="da-DK" sz="1200" dirty="0">
                <a:solidFill>
                  <a:prstClr val="black"/>
                </a:solidFill>
              </a:rPr>
              <a:t>. 2016;22:1875-1884.</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81859D9-B5C7-E242-B76B-2AFE031FFA07}"/>
              </a:ext>
            </a:extLst>
          </p:cNvPr>
          <p:cNvPicPr>
            <a:picLocks noChangeAspect="1"/>
          </p:cNvPicPr>
          <p:nvPr/>
        </p:nvPicPr>
        <p:blipFill>
          <a:blip r:embed="rId3"/>
          <a:stretch>
            <a:fillRect/>
          </a:stretch>
        </p:blipFill>
        <p:spPr>
          <a:xfrm>
            <a:off x="4844374" y="342042"/>
            <a:ext cx="7347193" cy="5472689"/>
          </a:xfrm>
          <a:prstGeom prst="rect">
            <a:avLst/>
          </a:prstGeom>
          <a:ln>
            <a:solidFill>
              <a:schemeClr val="tx1"/>
            </a:solidFill>
          </a:ln>
        </p:spPr>
      </p:pic>
      <p:sp>
        <p:nvSpPr>
          <p:cNvPr id="5" name="Content Placeholder 2">
            <a:extLst>
              <a:ext uri="{FF2B5EF4-FFF2-40B4-BE49-F238E27FC236}">
                <a16:creationId xmlns:a16="http://schemas.microsoft.com/office/drawing/2014/main" id="{EE73985B-C1F3-0047-8046-CC8F51552817}"/>
              </a:ext>
            </a:extLst>
          </p:cNvPr>
          <p:cNvSpPr txBox="1">
            <a:spLocks/>
          </p:cNvSpPr>
          <p:nvPr/>
        </p:nvSpPr>
        <p:spPr>
          <a:xfrm>
            <a:off x="457199" y="1266540"/>
            <a:ext cx="4239492" cy="4716305"/>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000" dirty="0">
                <a:solidFill>
                  <a:sysClr val="windowText" lastClr="000000"/>
                </a:solidFill>
              </a:rPr>
              <a:t>A patient's T cells are harvested through leukapheresis, followed by T cell activation on Ab-coated beads serving as artificial dendritic cells. </a:t>
            </a:r>
            <a:endParaRPr lang="en-GB" dirty="0">
              <a:solidFill>
                <a:sysClr val="windowText" lastClr="000000"/>
              </a:solidFill>
            </a:endParaRPr>
          </a:p>
          <a:p>
            <a:pPr lvl="0">
              <a:defRPr/>
            </a:pPr>
            <a:r>
              <a:rPr lang="en-GB" sz="2000" dirty="0">
                <a:solidFill>
                  <a:sysClr val="windowText" lastClr="000000"/>
                </a:solidFill>
              </a:rPr>
              <a:t>The activated T cells are then genetically reprogrammed ex vivo by transduction with a construct encoding the CAR, and the CAR T cells are further expanded ex vivo. </a:t>
            </a:r>
          </a:p>
          <a:p>
            <a:pPr lvl="0">
              <a:defRPr/>
            </a:pPr>
            <a:r>
              <a:rPr lang="en-GB" sz="2000" dirty="0">
                <a:solidFill>
                  <a:sysClr val="windowText" lastClr="000000"/>
                </a:solidFill>
              </a:rPr>
              <a:t>After the CAR T cell product has been prepared and has passed all quality control testing, the patient receives lymphodepleting chemotherapy and CAR T cell infusion. </a:t>
            </a:r>
          </a:p>
          <a:p>
            <a:pPr marL="0" lvl="0" indent="0">
              <a:buNone/>
              <a:defRPr/>
            </a:pPr>
            <a:endParaRPr lang="en-GB" sz="2000" dirty="0">
              <a:solidFill>
                <a:sysClr val="windowText" lastClr="000000"/>
              </a:solidFill>
            </a:endParaRPr>
          </a:p>
          <a:p>
            <a:pPr marL="342900" lvl="1" indent="0">
              <a:buNone/>
              <a:defRPr/>
            </a:pPr>
            <a:endParaRPr lang="en-GB" sz="2000" dirty="0">
              <a:solidFill>
                <a:sysClr val="windowText" lastClr="000000"/>
              </a:solidFill>
            </a:endParaRPr>
          </a:p>
        </p:txBody>
      </p:sp>
    </p:spTree>
    <p:extLst>
      <p:ext uri="{BB962C8B-B14F-4D97-AF65-F5344CB8AC3E}">
        <p14:creationId xmlns:p14="http://schemas.microsoft.com/office/powerpoint/2010/main" val="1692031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BCMA-Targeted CAR T Cells</a:t>
            </a:r>
          </a:p>
          <a:p>
            <a:r>
              <a:rPr lang="en-US" sz="3500" i="1" dirty="0"/>
              <a:t>Distinct Modular Structures</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2445886" cy="239191"/>
          </a:xfrm>
          <a:prstGeom prst="rect">
            <a:avLst/>
          </a:prstGeom>
          <a:noFill/>
        </p:spPr>
        <p:txBody>
          <a:bodyPr wrap="none" lIns="26999" tIns="26999" rIns="26999" bIns="26999" rtlCol="0" anchor="b" anchorCtr="0">
            <a:spAutoFit/>
          </a:bodyPr>
          <a:lstStyle/>
          <a:p>
            <a:pPr defTabSz="685765">
              <a:defRPr/>
            </a:pPr>
            <a:r>
              <a:rPr lang="da-DK" sz="1200" dirty="0">
                <a:solidFill>
                  <a:prstClr val="black"/>
                </a:solidFill>
              </a:rPr>
              <a:t>Lin Q, et al. </a:t>
            </a:r>
            <a:r>
              <a:rPr lang="da-DK" sz="1200" i="1" dirty="0">
                <a:solidFill>
                  <a:prstClr val="black"/>
                </a:solidFill>
              </a:rPr>
              <a:t>Mol Cancer</a:t>
            </a:r>
            <a:r>
              <a:rPr lang="da-DK" sz="1200" dirty="0">
                <a:solidFill>
                  <a:prstClr val="black"/>
                </a:solidFill>
              </a:rPr>
              <a:t>. 2019;18:154.</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6F02B1-6E45-474B-8715-8B55B109D40C}"/>
              </a:ext>
            </a:extLst>
          </p:cNvPr>
          <p:cNvPicPr>
            <a:picLocks noChangeAspect="1"/>
          </p:cNvPicPr>
          <p:nvPr/>
        </p:nvPicPr>
        <p:blipFill>
          <a:blip r:embed="rId3"/>
          <a:stretch>
            <a:fillRect/>
          </a:stretch>
        </p:blipFill>
        <p:spPr>
          <a:xfrm>
            <a:off x="1214680" y="1350336"/>
            <a:ext cx="9760882" cy="4508204"/>
          </a:xfrm>
          <a:prstGeom prst="rect">
            <a:avLst/>
          </a:prstGeom>
          <a:ln>
            <a:solidFill>
              <a:schemeClr val="tx1"/>
            </a:solidFill>
          </a:ln>
        </p:spPr>
      </p:pic>
    </p:spTree>
    <p:extLst>
      <p:ext uri="{BB962C8B-B14F-4D97-AF65-F5344CB8AC3E}">
        <p14:creationId xmlns:p14="http://schemas.microsoft.com/office/powerpoint/2010/main" val="587459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Idecabtagene Vicleucel (bb2121)</a:t>
            </a:r>
          </a:p>
          <a:p>
            <a:r>
              <a:rPr lang="en-US" sz="3500" i="1" dirty="0"/>
              <a:t>CRB-401</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Raje N, et al. </a:t>
            </a:r>
            <a:r>
              <a:rPr lang="da-DK" sz="1200" i="1" dirty="0">
                <a:solidFill>
                  <a:prstClr val="black"/>
                </a:solidFill>
              </a:rPr>
              <a:t>N Engl J Med</a:t>
            </a:r>
            <a:r>
              <a:rPr lang="da-DK" sz="1200" dirty="0">
                <a:solidFill>
                  <a:prstClr val="black"/>
                </a:solidFill>
              </a:rPr>
              <a:t>. 2019;380:1726-1737.</a:t>
            </a:r>
          </a:p>
        </p:txBody>
      </p:sp>
      <p:sp>
        <p:nvSpPr>
          <p:cNvPr id="4" name="Content Placeholder 2">
            <a:extLst>
              <a:ext uri="{FF2B5EF4-FFF2-40B4-BE49-F238E27FC236}">
                <a16:creationId xmlns:a16="http://schemas.microsoft.com/office/drawing/2014/main" id="{4A96FC90-12DC-194A-BBA9-44416B365862}"/>
              </a:ext>
            </a:extLst>
          </p:cNvPr>
          <p:cNvSpPr txBox="1">
            <a:spLocks/>
          </p:cNvSpPr>
          <p:nvPr/>
        </p:nvSpPr>
        <p:spPr>
          <a:xfrm>
            <a:off x="457198" y="1266540"/>
            <a:ext cx="4688959" cy="4700627"/>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1800" dirty="0">
                <a:solidFill>
                  <a:sysClr val="windowText" lastClr="000000"/>
                </a:solidFill>
              </a:rPr>
              <a:t>36 pts who received ≥3 prior lines of therapy, including a PI and an IMiD, or were refractory to both PIs and IMiDs, were infused with 50×10</a:t>
            </a:r>
            <a:r>
              <a:rPr lang="en-GB" sz="1800" baseline="30000" dirty="0">
                <a:solidFill>
                  <a:sysClr val="windowText" lastClr="000000"/>
                </a:solidFill>
              </a:rPr>
              <a:t>6</a:t>
            </a:r>
            <a:r>
              <a:rPr lang="en-GB" sz="1800" dirty="0">
                <a:solidFill>
                  <a:sysClr val="windowText" lastClr="000000"/>
                </a:solidFill>
              </a:rPr>
              <a:t>, 150×10</a:t>
            </a:r>
            <a:r>
              <a:rPr lang="en-GB" sz="1800" baseline="30000" dirty="0">
                <a:solidFill>
                  <a:sysClr val="windowText" lastClr="000000"/>
                </a:solidFill>
              </a:rPr>
              <a:t>6</a:t>
            </a:r>
            <a:r>
              <a:rPr lang="en-GB" sz="1800" dirty="0">
                <a:solidFill>
                  <a:sysClr val="windowText" lastClr="000000"/>
                </a:solidFill>
              </a:rPr>
              <a:t>, 450×10</a:t>
            </a:r>
            <a:r>
              <a:rPr lang="en-GB" sz="1800" baseline="30000" dirty="0">
                <a:solidFill>
                  <a:sysClr val="windowText" lastClr="000000"/>
                </a:solidFill>
              </a:rPr>
              <a:t>6</a:t>
            </a:r>
            <a:r>
              <a:rPr lang="en-GB" sz="1800" dirty="0">
                <a:solidFill>
                  <a:sysClr val="windowText" lastClr="000000"/>
                </a:solidFill>
              </a:rPr>
              <a:t>, or 800×10</a:t>
            </a:r>
            <a:r>
              <a:rPr lang="en-GB" sz="1800" baseline="30000" dirty="0">
                <a:solidFill>
                  <a:sysClr val="windowText" lastClr="000000"/>
                </a:solidFill>
              </a:rPr>
              <a:t>6</a:t>
            </a:r>
            <a:r>
              <a:rPr lang="en-GB" sz="1800" dirty="0">
                <a:solidFill>
                  <a:sysClr val="windowText" lastClr="000000"/>
                </a:solidFill>
              </a:rPr>
              <a:t> CAR T cells in the dose-escalation phase and 150×10</a:t>
            </a:r>
            <a:r>
              <a:rPr lang="en-GB" sz="1800" baseline="30000" dirty="0">
                <a:solidFill>
                  <a:sysClr val="windowText" lastClr="000000"/>
                </a:solidFill>
              </a:rPr>
              <a:t>6</a:t>
            </a:r>
            <a:r>
              <a:rPr lang="en-GB" sz="1800" dirty="0">
                <a:solidFill>
                  <a:sysClr val="windowText" lastClr="000000"/>
                </a:solidFill>
              </a:rPr>
              <a:t> to 450×10</a:t>
            </a:r>
            <a:r>
              <a:rPr lang="en-GB" sz="1800" baseline="30000" dirty="0">
                <a:solidFill>
                  <a:sysClr val="windowText" lastClr="000000"/>
                </a:solidFill>
              </a:rPr>
              <a:t>6</a:t>
            </a:r>
            <a:r>
              <a:rPr lang="en-GB" sz="1800" dirty="0">
                <a:solidFill>
                  <a:sysClr val="windowText" lastClr="000000"/>
                </a:solidFill>
              </a:rPr>
              <a:t> CAR T cells in the expansion phase </a:t>
            </a:r>
          </a:p>
          <a:p>
            <a:pPr lvl="0">
              <a:defRPr/>
            </a:pPr>
            <a:r>
              <a:rPr lang="en-GB" sz="1800" dirty="0">
                <a:solidFill>
                  <a:sysClr val="windowText" lastClr="000000"/>
                </a:solidFill>
              </a:rPr>
              <a:t>ORR: 85% (CR: 45%)</a:t>
            </a:r>
          </a:p>
          <a:p>
            <a:pPr lvl="0">
              <a:defRPr/>
            </a:pPr>
            <a:r>
              <a:rPr lang="en-GB" sz="1800" dirty="0">
                <a:solidFill>
                  <a:sysClr val="windowText" lastClr="000000"/>
                </a:solidFill>
              </a:rPr>
              <a:t>Hematologic AEs were the most common grade ≥3 events, including neutropenia (85%), leukopenia (58%), anemia (45%), and thrombocytopenia (45%)</a:t>
            </a:r>
          </a:p>
          <a:p>
            <a:pPr lvl="0">
              <a:defRPr/>
            </a:pPr>
            <a:r>
              <a:rPr lang="en-GB" sz="1800" dirty="0">
                <a:solidFill>
                  <a:sysClr val="windowText" lastClr="000000"/>
                </a:solidFill>
              </a:rPr>
              <a:t>76% of pts had CRS (grade 1 or 2, 70%; grade 3, 6%)</a:t>
            </a:r>
          </a:p>
          <a:p>
            <a:pPr lvl="0">
              <a:defRPr/>
            </a:pPr>
            <a:r>
              <a:rPr lang="en-GB" sz="1800" dirty="0">
                <a:solidFill>
                  <a:sysClr val="windowText" lastClr="000000"/>
                </a:solidFill>
              </a:rPr>
              <a:t>42% of pts had neurologic AEs (grade 1 or 2 in 39% of pts)</a:t>
            </a:r>
          </a:p>
          <a:p>
            <a:pPr marL="342900" lvl="1" indent="0">
              <a:buNone/>
              <a:defRPr/>
            </a:pPr>
            <a:endParaRPr lang="en-GB" dirty="0">
              <a:solidFill>
                <a:sysClr val="windowText" lastClr="000000"/>
              </a:solidFill>
            </a:endParaRPr>
          </a:p>
        </p:txBody>
      </p:sp>
      <p:pic>
        <p:nvPicPr>
          <p:cNvPr id="3" name="Picture 2">
            <a:extLst>
              <a:ext uri="{FF2B5EF4-FFF2-40B4-BE49-F238E27FC236}">
                <a16:creationId xmlns:a16="http://schemas.microsoft.com/office/drawing/2014/main" id="{E437BB40-642A-8041-8BA9-69E3D16B9A6A}"/>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5248318" y="1531088"/>
            <a:ext cx="6583905" cy="3795823"/>
          </a:xfrm>
          <a:prstGeom prst="rect">
            <a:avLst/>
          </a:prstGeom>
          <a:solidFill>
            <a:schemeClr val="bg1"/>
          </a:solidFill>
          <a:ln>
            <a:solidFill>
              <a:schemeClr val="tx1"/>
            </a:solidFill>
          </a:ln>
        </p:spPr>
      </p:pic>
    </p:spTree>
    <p:extLst>
      <p:ext uri="{BB962C8B-B14F-4D97-AF65-F5344CB8AC3E}">
        <p14:creationId xmlns:p14="http://schemas.microsoft.com/office/powerpoint/2010/main" val="3156540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200" y="35641"/>
            <a:ext cx="3326860" cy="1230900"/>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sz="3600" dirty="0"/>
              <a:t>CRB-401</a:t>
            </a:r>
          </a:p>
          <a:p>
            <a:r>
              <a:rPr lang="en-US" sz="3200" i="1" dirty="0"/>
              <a:t>Responses</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Raje N, et al. </a:t>
            </a:r>
            <a:r>
              <a:rPr lang="da-DK" sz="1200" i="1" dirty="0">
                <a:solidFill>
                  <a:prstClr val="black"/>
                </a:solidFill>
              </a:rPr>
              <a:t>N Engl J Med</a:t>
            </a:r>
            <a:r>
              <a:rPr lang="da-DK" sz="1200" dirty="0">
                <a:solidFill>
                  <a:prstClr val="black"/>
                </a:solidFill>
              </a:rPr>
              <a:t>. 2019;380:1726-1737.</a:t>
            </a:r>
          </a:p>
        </p:txBody>
      </p:sp>
      <p:pic>
        <p:nvPicPr>
          <p:cNvPr id="2" name="Picture 1">
            <a:extLst>
              <a:ext uri="{FF2B5EF4-FFF2-40B4-BE49-F238E27FC236}">
                <a16:creationId xmlns:a16="http://schemas.microsoft.com/office/drawing/2014/main" id="{9BABE145-196B-D340-8804-4C98BA77EAC2}"/>
              </a:ext>
            </a:extLst>
          </p:cNvPr>
          <p:cNvPicPr>
            <a:picLocks noChangeAspect="1"/>
          </p:cNvPicPr>
          <p:nvPr/>
        </p:nvPicPr>
        <p:blipFill>
          <a:blip r:embed="rId3"/>
          <a:stretch>
            <a:fillRect/>
          </a:stretch>
        </p:blipFill>
        <p:spPr>
          <a:xfrm>
            <a:off x="3891064" y="181412"/>
            <a:ext cx="8146371" cy="5772162"/>
          </a:xfrm>
          <a:prstGeom prst="rect">
            <a:avLst/>
          </a:prstGeom>
          <a:ln>
            <a:solidFill>
              <a:schemeClr val="tx1"/>
            </a:solidFill>
          </a:ln>
        </p:spPr>
      </p:pic>
      <p:sp>
        <p:nvSpPr>
          <p:cNvPr id="5" name="Content Placeholder 2">
            <a:extLst>
              <a:ext uri="{FF2B5EF4-FFF2-40B4-BE49-F238E27FC236}">
                <a16:creationId xmlns:a16="http://schemas.microsoft.com/office/drawing/2014/main" id="{C249EFF2-E55E-974B-9C5F-436DBD1B3505}"/>
              </a:ext>
            </a:extLst>
          </p:cNvPr>
          <p:cNvSpPr txBox="1">
            <a:spLocks/>
          </p:cNvSpPr>
          <p:nvPr/>
        </p:nvSpPr>
        <p:spPr>
          <a:xfrm>
            <a:off x="457199" y="1266540"/>
            <a:ext cx="3326860" cy="471630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000" dirty="0">
                <a:solidFill>
                  <a:sysClr val="windowText" lastClr="000000"/>
                </a:solidFill>
              </a:rPr>
              <a:t>Shown are the best responses among individual patients according to dose (50×10</a:t>
            </a:r>
            <a:r>
              <a:rPr lang="en-GB" sz="2000" baseline="30000" dirty="0">
                <a:solidFill>
                  <a:sysClr val="windowText" lastClr="000000"/>
                </a:solidFill>
              </a:rPr>
              <a:t>6</a:t>
            </a:r>
            <a:r>
              <a:rPr lang="en-GB" sz="2000" dirty="0">
                <a:solidFill>
                  <a:sysClr val="windowText" lastClr="000000"/>
                </a:solidFill>
              </a:rPr>
              <a:t> to 800×10</a:t>
            </a:r>
            <a:r>
              <a:rPr lang="en-GB" sz="2000" baseline="30000" dirty="0">
                <a:solidFill>
                  <a:sysClr val="windowText" lastClr="000000"/>
                </a:solidFill>
              </a:rPr>
              <a:t>6</a:t>
            </a:r>
            <a:r>
              <a:rPr lang="en-GB" sz="2000" dirty="0">
                <a:solidFill>
                  <a:sysClr val="windowText" lastClr="000000"/>
                </a:solidFill>
              </a:rPr>
              <a:t>) of CAR T cells. </a:t>
            </a:r>
            <a:endParaRPr lang="en-GB" dirty="0">
              <a:solidFill>
                <a:sysClr val="windowText" lastClr="000000"/>
              </a:solidFill>
            </a:endParaRPr>
          </a:p>
          <a:p>
            <a:pPr lvl="0">
              <a:defRPr/>
            </a:pPr>
            <a:r>
              <a:rPr lang="en-GB" sz="2000" dirty="0">
                <a:solidFill>
                  <a:sysClr val="windowText" lastClr="000000"/>
                </a:solidFill>
              </a:rPr>
              <a:t>Asterisks indicate patients with a high tumor burden (≥50% bone mar­row plasma cells).  </a:t>
            </a:r>
          </a:p>
          <a:p>
            <a:pPr marL="0" lvl="0" indent="0">
              <a:buNone/>
              <a:defRPr/>
            </a:pPr>
            <a:endParaRPr lang="en-GB" sz="2000" dirty="0">
              <a:solidFill>
                <a:sysClr val="windowText" lastClr="000000"/>
              </a:solidFill>
            </a:endParaRPr>
          </a:p>
          <a:p>
            <a:pPr marL="342900" lvl="1" indent="0">
              <a:buNone/>
              <a:defRPr/>
            </a:pPr>
            <a:endParaRPr lang="en-GB" sz="2000" dirty="0">
              <a:solidFill>
                <a:sysClr val="windowText" lastClr="000000"/>
              </a:solidFill>
            </a:endParaRPr>
          </a:p>
        </p:txBody>
      </p:sp>
    </p:spTree>
    <p:extLst>
      <p:ext uri="{BB962C8B-B14F-4D97-AF65-F5344CB8AC3E}">
        <p14:creationId xmlns:p14="http://schemas.microsoft.com/office/powerpoint/2010/main" val="1512959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LCAR-B38M</a:t>
            </a:r>
          </a:p>
          <a:p>
            <a:r>
              <a:rPr lang="en-US" sz="3500" i="1" dirty="0"/>
              <a:t>LEGEND-2</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Zhao WH, et al. </a:t>
            </a:r>
            <a:r>
              <a:rPr lang="da-DK" sz="1200" i="1" dirty="0">
                <a:solidFill>
                  <a:prstClr val="black"/>
                </a:solidFill>
              </a:rPr>
              <a:t>J Hematol Oncol</a:t>
            </a:r>
            <a:r>
              <a:rPr lang="da-DK" sz="1200" dirty="0">
                <a:solidFill>
                  <a:prstClr val="black"/>
                </a:solidFill>
              </a:rPr>
              <a:t>. 2018;11:141.</a:t>
            </a:r>
          </a:p>
        </p:txBody>
      </p:sp>
      <p:sp>
        <p:nvSpPr>
          <p:cNvPr id="4" name="Content Placeholder 2">
            <a:extLst>
              <a:ext uri="{FF2B5EF4-FFF2-40B4-BE49-F238E27FC236}">
                <a16:creationId xmlns:a16="http://schemas.microsoft.com/office/drawing/2014/main" id="{4A96FC90-12DC-194A-BBA9-44416B365862}"/>
              </a:ext>
            </a:extLst>
          </p:cNvPr>
          <p:cNvSpPr txBox="1">
            <a:spLocks/>
          </p:cNvSpPr>
          <p:nvPr/>
        </p:nvSpPr>
        <p:spPr>
          <a:xfrm>
            <a:off x="457198" y="1243390"/>
            <a:ext cx="5295420" cy="519805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000" dirty="0">
                <a:solidFill>
                  <a:sysClr val="windowText" lastClr="000000"/>
                </a:solidFill>
              </a:rPr>
              <a:t>57 pts who received median 3 prior lines of therapy, including a PI (68%) and an IMiD (86%) or both (60%), were infused with a dual epitope-binding CAR T cell therapy directed against 2 distinct BCMA epitopes (median 0.5 × 10</a:t>
            </a:r>
            <a:r>
              <a:rPr lang="en-GB" sz="2000" baseline="30000" dirty="0">
                <a:solidFill>
                  <a:sysClr val="windowText" lastClr="000000"/>
                </a:solidFill>
              </a:rPr>
              <a:t>6</a:t>
            </a:r>
            <a:r>
              <a:rPr lang="en-GB" sz="2000" dirty="0">
                <a:solidFill>
                  <a:sysClr val="windowText" lastClr="000000"/>
                </a:solidFill>
              </a:rPr>
              <a:t> cells/kg delivered in 3 separate infusions). </a:t>
            </a:r>
          </a:p>
          <a:p>
            <a:pPr lvl="0">
              <a:defRPr/>
            </a:pPr>
            <a:r>
              <a:rPr lang="en-GB" sz="2000" dirty="0">
                <a:solidFill>
                  <a:sysClr val="windowText" lastClr="000000"/>
                </a:solidFill>
              </a:rPr>
              <a:t>65% of pts had Grade ≥3 AEs (leukopenia, 30%; thrombocytopenia, 23%; and increased AST, 21%).</a:t>
            </a:r>
          </a:p>
          <a:p>
            <a:pPr lvl="0">
              <a:defRPr/>
            </a:pPr>
            <a:r>
              <a:rPr lang="en-GB" sz="2000" dirty="0">
                <a:solidFill>
                  <a:sysClr val="windowText" lastClr="000000"/>
                </a:solidFill>
              </a:rPr>
              <a:t>90% of pts had CRS (7% had grade ≥ 3).</a:t>
            </a:r>
          </a:p>
          <a:p>
            <a:pPr>
              <a:defRPr/>
            </a:pPr>
            <a:r>
              <a:rPr lang="en-GB" sz="2000" dirty="0">
                <a:solidFill>
                  <a:sysClr val="windowText" lastClr="000000"/>
                </a:solidFill>
              </a:rPr>
              <a:t>ORR: 88% (CR: 68%; MRD⎺: 63%)</a:t>
            </a:r>
          </a:p>
          <a:p>
            <a:pPr>
              <a:defRPr/>
            </a:pPr>
            <a:r>
              <a:rPr lang="en-GB" sz="2000" dirty="0">
                <a:solidFill>
                  <a:sysClr val="windowText" lastClr="000000"/>
                </a:solidFill>
              </a:rPr>
              <a:t>At a median follow-up of 8 months, mPFS: 15 months; mOS: not reached.</a:t>
            </a:r>
          </a:p>
        </p:txBody>
      </p:sp>
      <p:grpSp>
        <p:nvGrpSpPr>
          <p:cNvPr id="10" name="Group 9">
            <a:extLst>
              <a:ext uri="{FF2B5EF4-FFF2-40B4-BE49-F238E27FC236}">
                <a16:creationId xmlns:a16="http://schemas.microsoft.com/office/drawing/2014/main" id="{83291EDA-5218-F448-B0BA-F10E7B15B039}"/>
              </a:ext>
            </a:extLst>
          </p:cNvPr>
          <p:cNvGrpSpPr/>
          <p:nvPr/>
        </p:nvGrpSpPr>
        <p:grpSpPr>
          <a:xfrm>
            <a:off x="6533922" y="556414"/>
            <a:ext cx="4046978" cy="5333150"/>
            <a:chOff x="6381140" y="593798"/>
            <a:chExt cx="4046978" cy="5333150"/>
          </a:xfrm>
          <a:solidFill>
            <a:schemeClr val="bg1"/>
          </a:solidFill>
        </p:grpSpPr>
        <p:pic>
          <p:nvPicPr>
            <p:cNvPr id="2" name="Picture 1">
              <a:extLst>
                <a:ext uri="{FF2B5EF4-FFF2-40B4-BE49-F238E27FC236}">
                  <a16:creationId xmlns:a16="http://schemas.microsoft.com/office/drawing/2014/main" id="{AF79110E-4B7D-3340-892A-BF87E66E9275}"/>
                </a:ext>
              </a:extLst>
            </p:cNvPr>
            <p:cNvPicPr>
              <a:picLocks noChangeAspect="1"/>
            </p:cNvPicPr>
            <p:nvPr/>
          </p:nvPicPr>
          <p:blipFill>
            <a:blip r:embed="rId3"/>
            <a:stretch>
              <a:fillRect/>
            </a:stretch>
          </p:blipFill>
          <p:spPr>
            <a:xfrm>
              <a:off x="6389354" y="595422"/>
              <a:ext cx="4038764" cy="2535155"/>
            </a:xfrm>
            <a:prstGeom prst="rect">
              <a:avLst/>
            </a:prstGeom>
            <a:grpFill/>
            <a:ln>
              <a:solidFill>
                <a:schemeClr val="tx1"/>
              </a:solidFill>
            </a:ln>
          </p:spPr>
        </p:pic>
        <p:pic>
          <p:nvPicPr>
            <p:cNvPr id="5" name="Picture 4">
              <a:extLst>
                <a:ext uri="{FF2B5EF4-FFF2-40B4-BE49-F238E27FC236}">
                  <a16:creationId xmlns:a16="http://schemas.microsoft.com/office/drawing/2014/main" id="{A205CBF6-4367-3341-8AFF-29AD2E057979}"/>
                </a:ext>
              </a:extLst>
            </p:cNvPr>
            <p:cNvPicPr>
              <a:picLocks noChangeAspect="1"/>
            </p:cNvPicPr>
            <p:nvPr/>
          </p:nvPicPr>
          <p:blipFill>
            <a:blip r:embed="rId4"/>
            <a:stretch>
              <a:fillRect/>
            </a:stretch>
          </p:blipFill>
          <p:spPr>
            <a:xfrm>
              <a:off x="6381140" y="3391793"/>
              <a:ext cx="4046978" cy="2535155"/>
            </a:xfrm>
            <a:prstGeom prst="rect">
              <a:avLst/>
            </a:prstGeom>
            <a:grpFill/>
            <a:ln>
              <a:solidFill>
                <a:schemeClr val="tx1"/>
              </a:solidFill>
            </a:ln>
          </p:spPr>
        </p:pic>
        <p:sp>
          <p:nvSpPr>
            <p:cNvPr id="6" name="TextBox 5">
              <a:extLst>
                <a:ext uri="{FF2B5EF4-FFF2-40B4-BE49-F238E27FC236}">
                  <a16:creationId xmlns:a16="http://schemas.microsoft.com/office/drawing/2014/main" id="{068C0EBC-6F28-5042-81A3-A053C664837D}"/>
                </a:ext>
              </a:extLst>
            </p:cNvPr>
            <p:cNvSpPr txBox="1"/>
            <p:nvPr/>
          </p:nvSpPr>
          <p:spPr>
            <a:xfrm>
              <a:off x="6542136" y="3390249"/>
              <a:ext cx="503709" cy="369332"/>
            </a:xfrm>
            <a:prstGeom prst="rect">
              <a:avLst/>
            </a:prstGeom>
            <a:grpFill/>
            <a:ln>
              <a:no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5060EDA5-C1F8-9A4C-B133-9A4103A0F774}"/>
                </a:ext>
              </a:extLst>
            </p:cNvPr>
            <p:cNvSpPr txBox="1"/>
            <p:nvPr/>
          </p:nvSpPr>
          <p:spPr>
            <a:xfrm>
              <a:off x="6724675" y="593798"/>
              <a:ext cx="301557" cy="215444"/>
            </a:xfrm>
            <a:prstGeom prst="rect">
              <a:avLst/>
            </a:prstGeom>
            <a:grpFill/>
            <a:ln>
              <a:noFill/>
            </a:ln>
          </p:spPr>
          <p:txBody>
            <a:bodyPr wrap="square" rtlCol="0">
              <a:spAutoFit/>
            </a:bodyPr>
            <a:lstStyle/>
            <a:p>
              <a:endParaRPr lang="en-US" sz="800" dirty="0"/>
            </a:p>
          </p:txBody>
        </p:sp>
      </p:grpSp>
    </p:spTree>
    <p:extLst>
      <p:ext uri="{BB962C8B-B14F-4D97-AF65-F5344CB8AC3E}">
        <p14:creationId xmlns:p14="http://schemas.microsoft.com/office/powerpoint/2010/main" val="4188250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LEGEND-2</a:t>
            </a:r>
          </a:p>
          <a:p>
            <a:r>
              <a:rPr lang="en-US" sz="3500" i="1" dirty="0"/>
              <a:t>Duration of Responses</a:t>
            </a:r>
          </a:p>
        </p:txBody>
      </p:sp>
      <p:sp>
        <p:nvSpPr>
          <p:cNvPr id="12" name="TextBox 11">
            <a:extLst>
              <a:ext uri="{FF2B5EF4-FFF2-40B4-BE49-F238E27FC236}">
                <a16:creationId xmlns:a16="http://schemas.microsoft.com/office/drawing/2014/main" id="{DE1C49A2-4D50-3346-867B-1753E99014A4}"/>
              </a:ext>
            </a:extLst>
          </p:cNvPr>
          <p:cNvSpPr txBox="1"/>
          <p:nvPr/>
        </p:nvSpPr>
        <p:spPr>
          <a:xfrm>
            <a:off x="62439" y="6562990"/>
            <a:ext cx="5185879" cy="239191"/>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Zhao WH, et al. </a:t>
            </a:r>
            <a:r>
              <a:rPr lang="da-DK" sz="1200" i="1" dirty="0">
                <a:solidFill>
                  <a:prstClr val="black"/>
                </a:solidFill>
              </a:rPr>
              <a:t>J Hematol Oncol</a:t>
            </a:r>
            <a:r>
              <a:rPr lang="da-DK" sz="1200" dirty="0">
                <a:solidFill>
                  <a:prstClr val="black"/>
                </a:solidFill>
              </a:rPr>
              <a:t>. 2018;11:141.</a:t>
            </a:r>
          </a:p>
        </p:txBody>
      </p:sp>
      <p:pic>
        <p:nvPicPr>
          <p:cNvPr id="2" name="Picture 1">
            <a:extLst>
              <a:ext uri="{FF2B5EF4-FFF2-40B4-BE49-F238E27FC236}">
                <a16:creationId xmlns:a16="http://schemas.microsoft.com/office/drawing/2014/main" id="{64C3976C-34AE-4434-8051-7F49EEEEAE61}"/>
              </a:ext>
            </a:extLst>
          </p:cNvPr>
          <p:cNvPicPr>
            <a:picLocks noChangeAspect="1"/>
          </p:cNvPicPr>
          <p:nvPr/>
        </p:nvPicPr>
        <p:blipFill>
          <a:blip r:embed="rId3"/>
          <a:stretch>
            <a:fillRect/>
          </a:stretch>
        </p:blipFill>
        <p:spPr>
          <a:xfrm>
            <a:off x="5836609" y="16207"/>
            <a:ext cx="5241136" cy="6014942"/>
          </a:xfrm>
          <a:prstGeom prst="rect">
            <a:avLst/>
          </a:prstGeom>
          <a:ln>
            <a:solidFill>
              <a:schemeClr val="tx1"/>
            </a:solidFill>
          </a:ln>
        </p:spPr>
      </p:pic>
      <p:sp>
        <p:nvSpPr>
          <p:cNvPr id="5" name="Content Placeholder 2">
            <a:extLst>
              <a:ext uri="{FF2B5EF4-FFF2-40B4-BE49-F238E27FC236}">
                <a16:creationId xmlns:a16="http://schemas.microsoft.com/office/drawing/2014/main" id="{16778EC0-EA11-3548-A6B6-3E72A22ED5DE}"/>
              </a:ext>
            </a:extLst>
          </p:cNvPr>
          <p:cNvSpPr txBox="1">
            <a:spLocks/>
          </p:cNvSpPr>
          <p:nvPr/>
        </p:nvSpPr>
        <p:spPr>
          <a:xfrm>
            <a:off x="457198" y="1266540"/>
            <a:ext cx="4068503" cy="471630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400" dirty="0">
                <a:solidFill>
                  <a:sysClr val="windowText" lastClr="000000"/>
                </a:solidFill>
              </a:rPr>
              <a:t>Shown are individual responses and duration of follow-up for patients who achieved at least a PR (n = 50). </a:t>
            </a:r>
          </a:p>
          <a:p>
            <a:pPr lvl="0">
              <a:defRPr/>
            </a:pPr>
            <a:r>
              <a:rPr lang="en-GB" sz="2400" dirty="0">
                <a:solidFill>
                  <a:sysClr val="windowText" lastClr="000000"/>
                </a:solidFill>
              </a:rPr>
              <a:t>The median time to initial response was 1 month (range, 0.4 to 3.5).  </a:t>
            </a:r>
          </a:p>
          <a:p>
            <a:pPr marL="0" lvl="0" indent="0">
              <a:buNone/>
              <a:defRPr/>
            </a:pPr>
            <a:endParaRPr lang="en-GB" sz="2400" dirty="0">
              <a:solidFill>
                <a:sysClr val="windowText" lastClr="000000"/>
              </a:solidFill>
            </a:endParaRPr>
          </a:p>
          <a:p>
            <a:pPr marL="342900" lvl="1" indent="0">
              <a:buNone/>
              <a:defRPr/>
            </a:pPr>
            <a:endParaRPr lang="en-GB" sz="2400" dirty="0">
              <a:solidFill>
                <a:sysClr val="windowText" lastClr="000000"/>
              </a:solidFill>
            </a:endParaRPr>
          </a:p>
        </p:txBody>
      </p:sp>
    </p:spTree>
    <p:extLst>
      <p:ext uri="{BB962C8B-B14F-4D97-AF65-F5344CB8AC3E}">
        <p14:creationId xmlns:p14="http://schemas.microsoft.com/office/powerpoint/2010/main" val="1455978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A791ED-E6A2-2A40-B325-41A28470B834}"/>
              </a:ext>
            </a:extLst>
          </p:cNvPr>
          <p:cNvSpPr txBox="1">
            <a:spLocks/>
          </p:cNvSpPr>
          <p:nvPr/>
        </p:nvSpPr>
        <p:spPr>
          <a:xfrm>
            <a:off x="457199" y="181410"/>
            <a:ext cx="10239153"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BCMA-Targeted CAR T-Cell Therapy</a:t>
            </a:r>
          </a:p>
          <a:p>
            <a:r>
              <a:rPr lang="en-US" sz="3500" i="1" dirty="0"/>
              <a:t>Select Trials in RRMM</a:t>
            </a:r>
          </a:p>
        </p:txBody>
      </p:sp>
      <p:sp>
        <p:nvSpPr>
          <p:cNvPr id="7" name="Content Placeholder 2">
            <a:extLst>
              <a:ext uri="{FF2B5EF4-FFF2-40B4-BE49-F238E27FC236}">
                <a16:creationId xmlns:a16="http://schemas.microsoft.com/office/drawing/2014/main" id="{0DB4DE30-C293-0A49-B8D1-BB8C7992BE0F}"/>
              </a:ext>
            </a:extLst>
          </p:cNvPr>
          <p:cNvSpPr txBox="1">
            <a:spLocks/>
          </p:cNvSpPr>
          <p:nvPr/>
        </p:nvSpPr>
        <p:spPr>
          <a:xfrm>
            <a:off x="457199" y="1372502"/>
            <a:ext cx="10233379" cy="512989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lvl="0" indent="-342900" algn="l">
              <a:buFont typeface="Arial" panose="020B0604020202020204" pitchFamily="34" charset="0"/>
              <a:buChar char="•"/>
              <a:defRPr/>
            </a:pPr>
            <a:r>
              <a:rPr lang="en-US" sz="2400" dirty="0">
                <a:solidFill>
                  <a:prstClr val="black"/>
                </a:solidFill>
              </a:rPr>
              <a:t>Idecabtagene vicleucel (KarMMa, NCT03361748)</a:t>
            </a:r>
          </a:p>
          <a:p>
            <a:pPr marL="349250" lvl="0" indent="-342900" algn="l">
              <a:buFont typeface="Arial" panose="020B0604020202020204" pitchFamily="34" charset="0"/>
              <a:buChar char="•"/>
              <a:defRPr/>
            </a:pPr>
            <a:r>
              <a:rPr lang="en-US" sz="2400" dirty="0">
                <a:solidFill>
                  <a:prstClr val="black"/>
                </a:solidFill>
              </a:rPr>
              <a:t>Idecabtagene vicleucel (KarMMa-2, NCT03601078)</a:t>
            </a:r>
          </a:p>
          <a:p>
            <a:pPr marL="349250" lvl="0" indent="-342900" algn="l">
              <a:buFont typeface="Arial" panose="020B0604020202020204" pitchFamily="34" charset="0"/>
              <a:buChar char="•"/>
              <a:defRPr/>
            </a:pPr>
            <a:r>
              <a:rPr lang="en-US" sz="2400" dirty="0">
                <a:solidFill>
                  <a:prstClr val="black"/>
                </a:solidFill>
              </a:rPr>
              <a:t>Idecabtagene vicleucel vs DPd, DVd, or IRd (KarMMa-3, NCT03651128)</a:t>
            </a:r>
          </a:p>
          <a:p>
            <a:pPr marL="349250" lvl="0" indent="-342900" algn="l">
              <a:buFont typeface="Arial" panose="020B0604020202020204" pitchFamily="34" charset="0"/>
              <a:buChar char="•"/>
              <a:defRPr/>
            </a:pPr>
            <a:r>
              <a:rPr lang="en-US" sz="2400" dirty="0">
                <a:solidFill>
                  <a:prstClr val="black"/>
                </a:solidFill>
              </a:rPr>
              <a:t>LCAR-B38M/JNJ-68284528 (CARTITUDE-1, NCT03548207)</a:t>
            </a:r>
          </a:p>
          <a:p>
            <a:pPr marL="349250" lvl="0" indent="-342900" algn="l">
              <a:buFont typeface="Arial" panose="020B0604020202020204" pitchFamily="34" charset="0"/>
              <a:buChar char="•"/>
              <a:defRPr/>
            </a:pPr>
            <a:r>
              <a:rPr lang="en-US" sz="2400" dirty="0">
                <a:solidFill>
                  <a:prstClr val="black"/>
                </a:solidFill>
              </a:rPr>
              <a:t>LCAR-B38M/JNJ-68284528 (CARTIFAN-1, NCT03758417)</a:t>
            </a:r>
          </a:p>
          <a:p>
            <a:pPr marL="349250" lvl="0" indent="-342900" algn="l">
              <a:buFont typeface="Arial" panose="020B0604020202020204" pitchFamily="34" charset="0"/>
              <a:buChar char="•"/>
              <a:defRPr/>
            </a:pPr>
            <a:r>
              <a:rPr lang="en-US" sz="2400" dirty="0">
                <a:solidFill>
                  <a:prstClr val="black"/>
                </a:solidFill>
              </a:rPr>
              <a:t>P-BCMA-101 (PRIME, NCT03288493)</a:t>
            </a:r>
          </a:p>
          <a:p>
            <a:pPr marL="349250" lvl="0" indent="-342900" algn="l">
              <a:buFont typeface="Arial" panose="020B0604020202020204" pitchFamily="34" charset="0"/>
              <a:buChar char="•"/>
              <a:defRPr/>
            </a:pPr>
            <a:r>
              <a:rPr lang="en-US" sz="2400" dirty="0">
                <a:solidFill>
                  <a:prstClr val="black"/>
                </a:solidFill>
              </a:rPr>
              <a:t>JCARH125 (EVOLVE, NCT03430011)</a:t>
            </a:r>
          </a:p>
          <a:p>
            <a:pPr marL="349250" lvl="0" indent="-342900" algn="l">
              <a:buFont typeface="Arial" panose="020B0604020202020204" pitchFamily="34" charset="0"/>
              <a:buChar char="•"/>
              <a:defRPr/>
            </a:pPr>
            <a:r>
              <a:rPr lang="en-US" sz="2400" dirty="0">
                <a:solidFill>
                  <a:prstClr val="black"/>
                </a:solidFill>
              </a:rPr>
              <a:t>bb21217 (CRB402; NCT03274219)</a:t>
            </a:r>
          </a:p>
          <a:p>
            <a:pPr marL="349250" lvl="0" indent="-342900" algn="l">
              <a:buFont typeface="Arial" panose="020B0604020202020204" pitchFamily="34" charset="0"/>
              <a:buChar char="•"/>
              <a:defRPr/>
            </a:pPr>
            <a:r>
              <a:rPr lang="en-US" sz="2400" dirty="0">
                <a:solidFill>
                  <a:prstClr val="black"/>
                </a:solidFill>
              </a:rPr>
              <a:t>ALLO-715 (UNIVERSAL, NCT04093596)</a:t>
            </a:r>
          </a:p>
        </p:txBody>
      </p:sp>
    </p:spTree>
    <p:extLst>
      <p:ext uri="{BB962C8B-B14F-4D97-AF65-F5344CB8AC3E}">
        <p14:creationId xmlns:p14="http://schemas.microsoft.com/office/powerpoint/2010/main" val="1945240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3359982" cy="239191"/>
          </a:xfrm>
          <a:prstGeom prst="rect">
            <a:avLst/>
          </a:prstGeom>
          <a:noFill/>
        </p:spPr>
        <p:txBody>
          <a:bodyPr wrap="none" lIns="26999" tIns="26999" rIns="26999" bIns="26999" rtlCol="0" anchor="b" anchorCtr="0">
            <a:spAutoFit/>
          </a:bodyPr>
          <a:lstStyle/>
          <a:p>
            <a:pPr lvl="0" defTabSz="685765">
              <a:defRPr/>
            </a:pPr>
            <a:r>
              <a:rPr lang="da-DK" sz="1200" dirty="0">
                <a:solidFill>
                  <a:prstClr val="black"/>
                </a:solidFill>
              </a:rPr>
              <a:t>Neelapu SS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i="1" dirty="0">
                <a:solidFill>
                  <a:prstClr val="black"/>
                </a:solidFill>
              </a:rPr>
              <a:t>Hematol Oncol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2019;37 Suppl 1:48-52.</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8FA3653B-209E-2944-9C61-74375DF602F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CAR T Cell Therapy</a:t>
            </a:r>
          </a:p>
          <a:p>
            <a:r>
              <a:rPr lang="en-US" sz="3500" i="1" dirty="0"/>
              <a:t>Grading and Management of CRS</a:t>
            </a:r>
          </a:p>
        </p:txBody>
      </p:sp>
      <p:graphicFrame>
        <p:nvGraphicFramePr>
          <p:cNvPr id="6" name="Table 3">
            <a:extLst>
              <a:ext uri="{FF2B5EF4-FFF2-40B4-BE49-F238E27FC236}">
                <a16:creationId xmlns:a16="http://schemas.microsoft.com/office/drawing/2014/main" id="{375FD43B-7FB5-4213-BE5D-42295FF7773E}"/>
              </a:ext>
            </a:extLst>
          </p:cNvPr>
          <p:cNvGraphicFramePr>
            <a:graphicFrameLocks noGrp="1"/>
          </p:cNvGraphicFramePr>
          <p:nvPr>
            <p:extLst>
              <p:ext uri="{D42A27DB-BD31-4B8C-83A1-F6EECF244321}">
                <p14:modId xmlns:p14="http://schemas.microsoft.com/office/powerpoint/2010/main" val="756975858"/>
              </p:ext>
            </p:extLst>
          </p:nvPr>
        </p:nvGraphicFramePr>
        <p:xfrm>
          <a:off x="457198" y="1395599"/>
          <a:ext cx="11430001" cy="4572000"/>
        </p:xfrm>
        <a:graphic>
          <a:graphicData uri="http://schemas.openxmlformats.org/drawingml/2006/table">
            <a:tbl>
              <a:tblPr firstRow="1" bandRow="1">
                <a:tableStyleId>{5C22544A-7EE6-4342-B048-85BDC9FD1C3A}</a:tableStyleId>
              </a:tblPr>
              <a:tblGrid>
                <a:gridCol w="1488334">
                  <a:extLst>
                    <a:ext uri="{9D8B030D-6E8A-4147-A177-3AD203B41FA5}">
                      <a16:colId xmlns:a16="http://schemas.microsoft.com/office/drawing/2014/main" val="3383135864"/>
                    </a:ext>
                  </a:extLst>
                </a:gridCol>
                <a:gridCol w="4464996">
                  <a:extLst>
                    <a:ext uri="{9D8B030D-6E8A-4147-A177-3AD203B41FA5}">
                      <a16:colId xmlns:a16="http://schemas.microsoft.com/office/drawing/2014/main" val="478898442"/>
                    </a:ext>
                  </a:extLst>
                </a:gridCol>
                <a:gridCol w="5476671">
                  <a:extLst>
                    <a:ext uri="{9D8B030D-6E8A-4147-A177-3AD203B41FA5}">
                      <a16:colId xmlns:a16="http://schemas.microsoft.com/office/drawing/2014/main" val="3078472970"/>
                    </a:ext>
                  </a:extLst>
                </a:gridCol>
              </a:tblGrid>
              <a:tr h="447090">
                <a:tc>
                  <a:txBody>
                    <a:bodyPr/>
                    <a:lstStyle/>
                    <a:p>
                      <a:pPr marL="0" algn="l" defTabSz="457200" rtl="0" eaLnBrk="1" latinLnBrk="0" hangingPunct="1"/>
                      <a:r>
                        <a:rPr lang="en-US" sz="1600" b="1" kern="1200" dirty="0">
                          <a:solidFill>
                            <a:schemeClr val="tx1"/>
                          </a:solidFill>
                          <a:latin typeface="+mn-lt"/>
                          <a:ea typeface="+mn-ea"/>
                          <a:cs typeface="+mn-cs"/>
                        </a:rPr>
                        <a:t>ASBMT CRS</a:t>
                      </a:r>
                    </a:p>
                    <a:p>
                      <a:pPr marL="0" algn="l" defTabSz="457200" rtl="0" eaLnBrk="1" latinLnBrk="0" hangingPunct="1"/>
                      <a:r>
                        <a:rPr lang="en-US" sz="1600" b="1" kern="1200" dirty="0">
                          <a:solidFill>
                            <a:schemeClr val="tx1"/>
                          </a:solidFill>
                          <a:latin typeface="+mn-lt"/>
                          <a:ea typeface="+mn-ea"/>
                          <a:cs typeface="+mn-cs"/>
                        </a:rPr>
                        <a:t>Grade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600" b="1" kern="1200" dirty="0">
                          <a:solidFill>
                            <a:schemeClr val="tx1"/>
                          </a:solidFill>
                          <a:latin typeface="+mn-lt"/>
                          <a:ea typeface="+mn-ea"/>
                          <a:cs typeface="+mn-cs"/>
                        </a:rPr>
                        <a:t>Defining Features of Grade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Management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778956"/>
                  </a:ext>
                </a:extLst>
              </a:tr>
              <a:tr h="433040">
                <a:tc>
                  <a:txBody>
                    <a:bodyPr/>
                    <a:lstStyle/>
                    <a:p>
                      <a:r>
                        <a:rPr lang="en-US" sz="1400" dirty="0"/>
                        <a:t>Grade 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u="none" strike="noStrike" kern="1200" baseline="0" dirty="0">
                          <a:solidFill>
                            <a:schemeClr val="dk1"/>
                          </a:solidFill>
                          <a:latin typeface="+mn-lt"/>
                          <a:ea typeface="+mn-ea"/>
                          <a:cs typeface="+mn-cs"/>
                        </a:rPr>
                        <a:t>Fever with temperature ≥38°C but no hypotension or hypoxia</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b="0" i="0" u="none" strike="noStrike" kern="1200" baseline="0" dirty="0">
                          <a:solidFill>
                            <a:schemeClr val="dk1"/>
                          </a:solidFill>
                          <a:latin typeface="+mn-lt"/>
                          <a:ea typeface="+mn-ea"/>
                          <a:cs typeface="+mn-cs"/>
                        </a:rPr>
                        <a:t>Antipyretics and IV hydration</a:t>
                      </a:r>
                    </a:p>
                    <a:p>
                      <a:pPr marL="285750" indent="-285750">
                        <a:buFont typeface="Arial" panose="020B0604020202020204" pitchFamily="34" charset="0"/>
                        <a:buChar char="•"/>
                      </a:pPr>
                      <a:r>
                        <a:rPr lang="en-US" sz="1400" b="0" i="0" u="none" strike="noStrike" kern="1200" baseline="0" dirty="0">
                          <a:solidFill>
                            <a:schemeClr val="dk1"/>
                          </a:solidFill>
                          <a:latin typeface="+mn-lt"/>
                          <a:ea typeface="+mn-ea"/>
                          <a:cs typeface="+mn-cs"/>
                        </a:rPr>
                        <a:t>Diagnostic work‐up to rule out infection</a:t>
                      </a:r>
                    </a:p>
                    <a:p>
                      <a:pPr marL="285750" indent="-285750">
                        <a:buFont typeface="Arial" panose="020B0604020202020204" pitchFamily="34" charset="0"/>
                        <a:buChar char="•"/>
                      </a:pPr>
                      <a:r>
                        <a:rPr lang="en-US" sz="1400" b="0" i="0" u="none" strike="noStrike" kern="1200" baseline="0" dirty="0">
                          <a:solidFill>
                            <a:schemeClr val="dk1"/>
                          </a:solidFill>
                          <a:latin typeface="+mn-lt"/>
                          <a:ea typeface="+mn-ea"/>
                          <a:cs typeface="+mn-cs"/>
                        </a:rPr>
                        <a:t>Consider growth factors and antibiotics if neutropenic</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540610"/>
                  </a:ext>
                </a:extLst>
              </a:tr>
              <a:tr h="298966">
                <a:tc>
                  <a:txBody>
                    <a:bodyPr/>
                    <a:lstStyle/>
                    <a:p>
                      <a:r>
                        <a:rPr lang="en-US" sz="1400" dirty="0"/>
                        <a:t>Grade 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u="none" strike="noStrike" kern="1200" baseline="0" dirty="0">
                          <a:solidFill>
                            <a:schemeClr val="dk1"/>
                          </a:solidFill>
                          <a:latin typeface="+mn-lt"/>
                          <a:ea typeface="+mn-ea"/>
                          <a:cs typeface="+mn-cs"/>
                        </a:rPr>
                        <a:t>Fever with hypotension not requiring vasopressors and/or hypoxia requiring low‐flow nasal cannula</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Supportive care as in grade 1</a:t>
                      </a:r>
                    </a:p>
                    <a:p>
                      <a:pPr marL="285750" indent="-2857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IV fluid boluses and/or supplemental oxygen</a:t>
                      </a:r>
                    </a:p>
                    <a:p>
                      <a:pPr marL="285750" indent="-2857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Tocilizumab +/− dexamethasone or its equivalent of methylprednisolone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25202"/>
                  </a:ext>
                </a:extLst>
              </a:tr>
              <a:tr h="394092">
                <a:tc>
                  <a:txBody>
                    <a:bodyPr/>
                    <a:lstStyle/>
                    <a:p>
                      <a:r>
                        <a:rPr lang="en-US" sz="1400" b="0" i="0" u="none" strike="noStrike" kern="1200" baseline="0" dirty="0">
                          <a:solidFill>
                            <a:schemeClr val="dk1"/>
                          </a:solidFill>
                          <a:latin typeface="+mn-lt"/>
                          <a:ea typeface="+mn-ea"/>
                          <a:cs typeface="+mn-cs"/>
                        </a:rPr>
                        <a:t>Grade 3</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u="none" strike="noStrike" kern="1200" baseline="0" dirty="0">
                          <a:solidFill>
                            <a:schemeClr val="dk1"/>
                          </a:solidFill>
                          <a:latin typeface="+mn-lt"/>
                          <a:ea typeface="+mn-ea"/>
                          <a:cs typeface="+mn-cs"/>
                        </a:rPr>
                        <a:t>Fever with hypotension requiring one vasopressor with or without vasopressin and/or hypoxia requiring high‐flow nasal cannula, facemask, nonrebreather mask, or venturi mask</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en-US" sz="1400" b="0" i="0" u="none" strike="noStrike" kern="1200" baseline="0" dirty="0">
                          <a:solidFill>
                            <a:schemeClr val="dk1"/>
                          </a:solidFill>
                          <a:latin typeface="+mn-lt"/>
                          <a:ea typeface="+mn-ea"/>
                          <a:cs typeface="+mn-cs"/>
                        </a:rPr>
                        <a:t>Supportive care as in grade 1</a:t>
                      </a:r>
                    </a:p>
                    <a:p>
                      <a:pPr marL="285750" indent="-285750">
                        <a:buFont typeface="Arial" panose="020B0604020202020204" pitchFamily="34" charset="0"/>
                        <a:buChar char="•"/>
                      </a:pPr>
                      <a:r>
                        <a:rPr lang="en-US" sz="1400" b="0" i="0" u="none" strike="noStrike" kern="1200" baseline="0" dirty="0">
                          <a:solidFill>
                            <a:schemeClr val="dk1"/>
                          </a:solidFill>
                          <a:latin typeface="+mn-lt"/>
                          <a:ea typeface="+mn-ea"/>
                          <a:cs typeface="+mn-cs"/>
                        </a:rPr>
                        <a:t>Consider monitoring in intensive care unit</a:t>
                      </a:r>
                    </a:p>
                    <a:p>
                      <a:pPr marL="285750" indent="-285750">
                        <a:buFont typeface="Arial" panose="020B0604020202020204" pitchFamily="34" charset="0"/>
                        <a:buChar char="•"/>
                      </a:pPr>
                      <a:r>
                        <a:rPr lang="en-US" sz="1400" b="0" i="0" u="none" strike="noStrike" kern="1200" baseline="0" dirty="0">
                          <a:solidFill>
                            <a:schemeClr val="dk1"/>
                          </a:solidFill>
                          <a:latin typeface="+mn-lt"/>
                          <a:ea typeface="+mn-ea"/>
                          <a:cs typeface="+mn-cs"/>
                        </a:rPr>
                        <a:t>Vasopressor support and/or supplemental oxygen</a:t>
                      </a:r>
                    </a:p>
                    <a:p>
                      <a:pPr marL="285750" indent="-285750">
                        <a:buFont typeface="Arial" panose="020B0604020202020204" pitchFamily="34" charset="0"/>
                        <a:buChar char="•"/>
                      </a:pPr>
                      <a:r>
                        <a:rPr lang="en-US" sz="1400" b="0" i="0" u="none" strike="noStrike" kern="1200" baseline="0" dirty="0">
                          <a:solidFill>
                            <a:schemeClr val="dk1"/>
                          </a:solidFill>
                          <a:latin typeface="+mn-lt"/>
                          <a:ea typeface="+mn-ea"/>
                          <a:cs typeface="+mn-cs"/>
                        </a:rPr>
                        <a:t>Tocilizumab + dexamethasone 10‐20 mg IV q 6 </a:t>
                      </a:r>
                      <a:r>
                        <a:rPr lang="en-US" sz="1400" b="0" i="0" u="none" strike="noStrike" kern="1200" baseline="0" dirty="0" err="1">
                          <a:solidFill>
                            <a:schemeClr val="dk1"/>
                          </a:solidFill>
                          <a:latin typeface="+mn-lt"/>
                          <a:ea typeface="+mn-ea"/>
                          <a:cs typeface="+mn-cs"/>
                        </a:rPr>
                        <a:t>hrs</a:t>
                      </a:r>
                      <a:r>
                        <a:rPr lang="en-US" sz="1400" b="0" i="0" u="none" strike="noStrike" kern="1200" baseline="0" dirty="0">
                          <a:solidFill>
                            <a:schemeClr val="dk1"/>
                          </a:solidFill>
                          <a:latin typeface="+mn-lt"/>
                          <a:ea typeface="+mn-ea"/>
                          <a:cs typeface="+mn-cs"/>
                        </a:rPr>
                        <a:t> or its equivalent of methylprednisolone</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020978"/>
                  </a:ext>
                </a:extLst>
              </a:tr>
              <a:tr h="645256">
                <a:tc>
                  <a:txBody>
                    <a:bodyPr/>
                    <a:lstStyle/>
                    <a:p>
                      <a:r>
                        <a:rPr lang="en-US" sz="1400" dirty="0"/>
                        <a:t>Grade 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u="none" strike="noStrike" kern="1200" baseline="0" dirty="0">
                          <a:solidFill>
                            <a:schemeClr val="dk1"/>
                          </a:solidFill>
                          <a:latin typeface="+mn-lt"/>
                          <a:ea typeface="+mn-ea"/>
                          <a:cs typeface="+mn-cs"/>
                        </a:rPr>
                        <a:t>Fever with hypotension requiring multiple</a:t>
                      </a:r>
                    </a:p>
                    <a:p>
                      <a:r>
                        <a:rPr lang="en-US" sz="1400" b="0" i="0" u="none" strike="noStrike" kern="1200" baseline="0" dirty="0">
                          <a:solidFill>
                            <a:schemeClr val="dk1"/>
                          </a:solidFill>
                          <a:latin typeface="+mn-lt"/>
                          <a:ea typeface="+mn-ea"/>
                          <a:cs typeface="+mn-cs"/>
                        </a:rPr>
                        <a:t>vasopressors (excluding vasopressin) and/or hypoxia requiring positive pressure (eg, CPAP, BiPAP, intubation and mechanical ventilation)</a:t>
                      </a:r>
                      <a:endParaRPr lang="en-US" sz="105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Supportive care as in grade 1</a:t>
                      </a:r>
                    </a:p>
                    <a:p>
                      <a:pPr marL="285750" indent="-2857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Monitoring in intensive care unit</a:t>
                      </a:r>
                    </a:p>
                    <a:p>
                      <a:pPr marL="285750" indent="-2857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Vasopressor support and/or supplemental oxygen via positive pressure ventilation</a:t>
                      </a:r>
                    </a:p>
                    <a:p>
                      <a:pPr marL="285750" indent="-2857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Tocilizumab + methylprednisolone 1000 mg/day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067829"/>
                  </a:ext>
                </a:extLst>
              </a:tr>
            </a:tbl>
          </a:graphicData>
        </a:graphic>
      </p:graphicFrame>
    </p:spTree>
    <p:extLst>
      <p:ext uri="{BB962C8B-B14F-4D97-AF65-F5344CB8AC3E}">
        <p14:creationId xmlns:p14="http://schemas.microsoft.com/office/powerpoint/2010/main" val="4271887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3359982" cy="239191"/>
          </a:xfrm>
          <a:prstGeom prst="rect">
            <a:avLst/>
          </a:prstGeom>
          <a:noFill/>
        </p:spPr>
        <p:txBody>
          <a:bodyPr wrap="none" lIns="26999" tIns="26999" rIns="26999" bIns="26999" rtlCol="0" anchor="b" anchorCtr="0">
            <a:spAutoFit/>
          </a:bodyPr>
          <a:lstStyle/>
          <a:p>
            <a:pPr lvl="0" defTabSz="685765">
              <a:defRPr/>
            </a:pPr>
            <a:r>
              <a:rPr lang="da-DK" sz="1200" dirty="0">
                <a:solidFill>
                  <a:prstClr val="black"/>
                </a:solidFill>
              </a:rPr>
              <a:t>Neelapu SS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i="1" dirty="0">
                <a:solidFill>
                  <a:prstClr val="black"/>
                </a:solidFill>
              </a:rPr>
              <a:t>Hematol Oncol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2019;37 Suppl 1:48-52.</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3">
            <a:extLst>
              <a:ext uri="{FF2B5EF4-FFF2-40B4-BE49-F238E27FC236}">
                <a16:creationId xmlns:a16="http://schemas.microsoft.com/office/drawing/2014/main" id="{BE6F06D4-4620-9B4D-8556-4FC3E749D32C}"/>
              </a:ext>
            </a:extLst>
          </p:cNvPr>
          <p:cNvGraphicFramePr>
            <a:graphicFrameLocks noGrp="1"/>
          </p:cNvGraphicFramePr>
          <p:nvPr>
            <p:extLst>
              <p:ext uri="{D42A27DB-BD31-4B8C-83A1-F6EECF244321}">
                <p14:modId xmlns:p14="http://schemas.microsoft.com/office/powerpoint/2010/main" val="358994336"/>
              </p:ext>
            </p:extLst>
          </p:nvPr>
        </p:nvGraphicFramePr>
        <p:xfrm>
          <a:off x="165370" y="2023198"/>
          <a:ext cx="11896928" cy="2621280"/>
        </p:xfrm>
        <a:graphic>
          <a:graphicData uri="http://schemas.openxmlformats.org/drawingml/2006/table">
            <a:tbl>
              <a:tblPr firstRow="1" bandRow="1">
                <a:tableStyleId>{5C22544A-7EE6-4342-B048-85BDC9FD1C3A}</a:tableStyleId>
              </a:tblPr>
              <a:tblGrid>
                <a:gridCol w="1303507">
                  <a:extLst>
                    <a:ext uri="{9D8B030D-6E8A-4147-A177-3AD203B41FA5}">
                      <a16:colId xmlns:a16="http://schemas.microsoft.com/office/drawing/2014/main" val="3383135864"/>
                    </a:ext>
                  </a:extLst>
                </a:gridCol>
                <a:gridCol w="4781646">
                  <a:extLst>
                    <a:ext uri="{9D8B030D-6E8A-4147-A177-3AD203B41FA5}">
                      <a16:colId xmlns:a16="http://schemas.microsoft.com/office/drawing/2014/main" val="478898442"/>
                    </a:ext>
                  </a:extLst>
                </a:gridCol>
                <a:gridCol w="5811775">
                  <a:extLst>
                    <a:ext uri="{9D8B030D-6E8A-4147-A177-3AD203B41FA5}">
                      <a16:colId xmlns:a16="http://schemas.microsoft.com/office/drawing/2014/main" val="3078472970"/>
                    </a:ext>
                  </a:extLst>
                </a:gridCol>
              </a:tblGrid>
              <a:tr h="222442">
                <a:tc>
                  <a:txBody>
                    <a:bodyPr/>
                    <a:lstStyle/>
                    <a:p>
                      <a:pPr marL="0" algn="l" defTabSz="457200" rtl="0" eaLnBrk="1" latinLnBrk="0" hangingPunct="1"/>
                      <a:r>
                        <a:rPr lang="en-US" sz="1400" b="1" kern="1200" dirty="0">
                          <a:solidFill>
                            <a:schemeClr val="tx1"/>
                          </a:solidFill>
                          <a:latin typeface="+mn-lt"/>
                          <a:ea typeface="+mn-ea"/>
                          <a:cs typeface="+mn-cs"/>
                        </a:rPr>
                        <a:t>ASBMT Grade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400" b="1" kern="1200" dirty="0">
                          <a:solidFill>
                            <a:schemeClr val="tx1"/>
                          </a:solidFill>
                          <a:latin typeface="+mn-lt"/>
                          <a:ea typeface="+mn-ea"/>
                          <a:cs typeface="+mn-cs"/>
                        </a:rPr>
                        <a:t>Defining Features of Grade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Management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778956"/>
                  </a:ext>
                </a:extLst>
              </a:tr>
              <a:tr h="532609">
                <a:tc>
                  <a:txBody>
                    <a:bodyPr/>
                    <a:lstStyle/>
                    <a:p>
                      <a:r>
                        <a:rPr lang="en-US" sz="1400" dirty="0"/>
                        <a:t>Grade 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ICE score 7‐9 and/or depressed level of consciousness but awakens spontaneously</a:t>
                      </a:r>
                    </a:p>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No seizures, motor weakness, or raised ICP/cerebral edema</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174625">
                        <a:buFont typeface="Arial" panose="020B0604020202020204" pitchFamily="34" charset="0"/>
                        <a:buChar char="•"/>
                      </a:pPr>
                      <a:r>
                        <a:rPr lang="en-US" sz="1400" b="0" i="0" u="none" strike="noStrike" kern="1200" baseline="0" dirty="0">
                          <a:solidFill>
                            <a:schemeClr val="dk1"/>
                          </a:solidFill>
                          <a:latin typeface="+mn-lt"/>
                          <a:ea typeface="+mn-ea"/>
                          <a:cs typeface="+mn-cs"/>
                        </a:rPr>
                        <a:t>Aspiration precautions and IV hydration</a:t>
                      </a:r>
                    </a:p>
                    <a:p>
                      <a:pPr marL="174625" indent="-174625">
                        <a:buFont typeface="Arial" panose="020B0604020202020204" pitchFamily="34" charset="0"/>
                        <a:buChar char="•"/>
                      </a:pPr>
                      <a:r>
                        <a:rPr lang="en-US" sz="1400" b="0" i="0" u="none" strike="noStrike" kern="1200" baseline="0" dirty="0">
                          <a:solidFill>
                            <a:schemeClr val="dk1"/>
                          </a:solidFill>
                          <a:latin typeface="+mn-lt"/>
                          <a:ea typeface="+mn-ea"/>
                          <a:cs typeface="+mn-cs"/>
                        </a:rPr>
                        <a:t>Seizure prophylaxis with levetiracetam</a:t>
                      </a:r>
                    </a:p>
                    <a:p>
                      <a:pPr marL="174625" indent="-174625">
                        <a:buFont typeface="Arial" panose="020B0604020202020204" pitchFamily="34" charset="0"/>
                        <a:buChar char="•"/>
                      </a:pPr>
                      <a:r>
                        <a:rPr lang="en-US" sz="1400" b="0" i="0" u="none" strike="noStrike" kern="1200" baseline="0" dirty="0">
                          <a:solidFill>
                            <a:schemeClr val="dk1"/>
                          </a:solidFill>
                          <a:latin typeface="+mn-lt"/>
                          <a:ea typeface="+mn-ea"/>
                          <a:cs typeface="+mn-cs"/>
                        </a:rPr>
                        <a:t>EEG</a:t>
                      </a:r>
                    </a:p>
                    <a:p>
                      <a:pPr marL="174625" indent="-174625">
                        <a:buFont typeface="Arial" panose="020B0604020202020204" pitchFamily="34" charset="0"/>
                        <a:buChar char="•"/>
                      </a:pPr>
                      <a:r>
                        <a:rPr lang="en-US" sz="1400" b="0" i="0" u="none" strike="noStrike" kern="1200" baseline="0" dirty="0">
                          <a:solidFill>
                            <a:schemeClr val="dk1"/>
                          </a:solidFill>
                          <a:latin typeface="+mn-lt"/>
                          <a:ea typeface="+mn-ea"/>
                          <a:cs typeface="+mn-cs"/>
                        </a:rPr>
                        <a:t>Imaging of brain</a:t>
                      </a:r>
                    </a:p>
                    <a:p>
                      <a:pPr marL="174625" indent="-174625">
                        <a:buFont typeface="Arial" panose="020B0604020202020204" pitchFamily="34" charset="0"/>
                        <a:buChar char="•"/>
                      </a:pPr>
                      <a:r>
                        <a:rPr lang="en-US" sz="1400" b="0" i="0" u="none" strike="noStrike" kern="1200" baseline="0" dirty="0">
                          <a:solidFill>
                            <a:schemeClr val="dk1"/>
                          </a:solidFill>
                          <a:latin typeface="+mn-lt"/>
                          <a:ea typeface="+mn-ea"/>
                          <a:cs typeface="+mn-cs"/>
                        </a:rPr>
                        <a:t>Consider tocilizumab if there is concurrent CRS</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540610"/>
                  </a:ext>
                </a:extLst>
              </a:tr>
              <a:tr h="624121">
                <a:tc>
                  <a:txBody>
                    <a:bodyPr/>
                    <a:lstStyle/>
                    <a:p>
                      <a:r>
                        <a:rPr lang="en-US" sz="1400" dirty="0"/>
                        <a:t>Grade 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ICE score 3‐6 and/or depressed level of consciousness but awakens to voice.</a:t>
                      </a:r>
                    </a:p>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No seizures, motor weakness, or raised ICP/cerebral edema</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Supportive care as in grade 1</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Consider dexamethasone or its equivalent of methylprednisolone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625202"/>
                  </a:ext>
                </a:extLst>
              </a:tr>
            </a:tbl>
          </a:graphicData>
        </a:graphic>
      </p:graphicFrame>
      <p:sp>
        <p:nvSpPr>
          <p:cNvPr id="8" name="Title 1">
            <a:extLst>
              <a:ext uri="{FF2B5EF4-FFF2-40B4-BE49-F238E27FC236}">
                <a16:creationId xmlns:a16="http://schemas.microsoft.com/office/drawing/2014/main" id="{55D9D9BA-8D52-D948-8CBE-584045B15EBC}"/>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CAR T Cell Therapy</a:t>
            </a:r>
          </a:p>
          <a:p>
            <a:r>
              <a:rPr lang="en-US" sz="3500" i="1" dirty="0"/>
              <a:t>Grading and Management of ICANS</a:t>
            </a:r>
          </a:p>
        </p:txBody>
      </p:sp>
    </p:spTree>
    <p:extLst>
      <p:ext uri="{BB962C8B-B14F-4D97-AF65-F5344CB8AC3E}">
        <p14:creationId xmlns:p14="http://schemas.microsoft.com/office/powerpoint/2010/main" val="2738924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lnSpcReduction="10000"/>
          </a:bodyPr>
          <a:lstStyle>
            <a:lvl1pPr>
              <a:lnSpc>
                <a:spcPct val="90000"/>
              </a:lnSpc>
              <a:spcBef>
                <a:spcPct val="0"/>
              </a:spcBef>
              <a:buNone/>
              <a:defRPr lang="en-US" sz="3600" b="1" dirty="0">
                <a:solidFill>
                  <a:schemeClr val="tx2">
                    <a:lumMod val="75000"/>
                  </a:schemeClr>
                </a:solidFill>
                <a:latin typeface="+mj-lt"/>
                <a:ea typeface="+mj-ea"/>
                <a:cs typeface="+mj-cs"/>
              </a:defRPr>
            </a:lvl1pPr>
          </a:lstStyle>
          <a:p>
            <a:r>
              <a:rPr lang="en-US" dirty="0"/>
              <a:t>Multiple Myeloma</a:t>
            </a:r>
          </a:p>
          <a:p>
            <a:r>
              <a:rPr lang="en-US" sz="3200" i="1" dirty="0"/>
              <a:t>Stats</a:t>
            </a:r>
          </a:p>
        </p:txBody>
      </p:sp>
      <p:sp>
        <p:nvSpPr>
          <p:cNvPr id="4" name="Content Placeholder 2">
            <a:extLst>
              <a:ext uri="{FF2B5EF4-FFF2-40B4-BE49-F238E27FC236}">
                <a16:creationId xmlns:a16="http://schemas.microsoft.com/office/drawing/2014/main" id="{1F92420F-8558-6140-B53F-59A186984BE1}"/>
              </a:ext>
            </a:extLst>
          </p:cNvPr>
          <p:cNvSpPr txBox="1">
            <a:spLocks/>
          </p:cNvSpPr>
          <p:nvPr/>
        </p:nvSpPr>
        <p:spPr>
          <a:xfrm>
            <a:off x="457199" y="1266541"/>
            <a:ext cx="10143462" cy="4700626"/>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600" dirty="0">
                <a:solidFill>
                  <a:sysClr val="windowText" lastClr="000000"/>
                </a:solidFill>
              </a:rPr>
              <a:t>The most common hematologic malignancy in the adult population  </a:t>
            </a:r>
          </a:p>
          <a:p>
            <a:pPr lvl="1" indent="-261938">
              <a:defRPr/>
            </a:pPr>
            <a:r>
              <a:rPr lang="en-GB" sz="2400" dirty="0">
                <a:solidFill>
                  <a:sysClr val="windowText" lastClr="000000"/>
                </a:solidFill>
              </a:rPr>
              <a:t>Over 120,000 people living with the disease</a:t>
            </a:r>
          </a:p>
          <a:p>
            <a:pPr lvl="2" indent="-261938">
              <a:defRPr/>
            </a:pPr>
            <a:r>
              <a:rPr lang="en-GB" sz="2200" dirty="0">
                <a:solidFill>
                  <a:sysClr val="windowText" lastClr="000000"/>
                </a:solidFill>
              </a:rPr>
              <a:t>In the absence of curative therapies, the number of people living with MM will continue to rise rapidly</a:t>
            </a:r>
          </a:p>
          <a:p>
            <a:pPr lvl="0">
              <a:defRPr/>
            </a:pPr>
            <a:r>
              <a:rPr lang="en-GB" sz="2600" dirty="0">
                <a:solidFill>
                  <a:sysClr val="windowText" lastClr="000000"/>
                </a:solidFill>
              </a:rPr>
              <a:t>US estimates for 2020:   </a:t>
            </a:r>
          </a:p>
          <a:p>
            <a:pPr lvl="1" indent="-261938">
              <a:defRPr/>
            </a:pPr>
            <a:r>
              <a:rPr lang="en-GB" sz="2400" dirty="0">
                <a:solidFill>
                  <a:sysClr val="windowText" lastClr="000000"/>
                </a:solidFill>
              </a:rPr>
              <a:t>32,270 new cases</a:t>
            </a:r>
          </a:p>
          <a:p>
            <a:pPr lvl="1" indent="-261938">
              <a:defRPr/>
            </a:pPr>
            <a:r>
              <a:rPr lang="en-GB" sz="2400" dirty="0">
                <a:solidFill>
                  <a:sysClr val="windowText" lastClr="000000"/>
                </a:solidFill>
              </a:rPr>
              <a:t>12,830 deaths</a:t>
            </a:r>
          </a:p>
          <a:p>
            <a:pPr lvl="0">
              <a:defRPr/>
            </a:pPr>
            <a:r>
              <a:rPr lang="en-GB" sz="2600" dirty="0">
                <a:solidFill>
                  <a:sysClr val="windowText" lastClr="000000"/>
                </a:solidFill>
              </a:rPr>
              <a:t>Incidence rates:  </a:t>
            </a:r>
          </a:p>
          <a:p>
            <a:pPr lvl="1" indent="-261938">
              <a:defRPr/>
            </a:pPr>
            <a:r>
              <a:rPr lang="en-GB" sz="2400" dirty="0">
                <a:solidFill>
                  <a:sysClr val="windowText" lastClr="000000"/>
                </a:solidFill>
              </a:rPr>
              <a:t>8.7 per 100,000 men</a:t>
            </a:r>
          </a:p>
          <a:p>
            <a:pPr lvl="1" indent="-261938">
              <a:defRPr/>
            </a:pPr>
            <a:r>
              <a:rPr lang="en-GB" sz="2400" dirty="0">
                <a:solidFill>
                  <a:sysClr val="windowText" lastClr="000000"/>
                </a:solidFill>
              </a:rPr>
              <a:t>5.6 per 100,000 women</a:t>
            </a:r>
          </a:p>
          <a:p>
            <a:pPr lvl="1" indent="-261938">
              <a:defRPr/>
            </a:pPr>
            <a:r>
              <a:rPr lang="en-GB" sz="2400" dirty="0">
                <a:solidFill>
                  <a:sysClr val="windowText" lastClr="000000"/>
                </a:solidFill>
              </a:rPr>
              <a:t>More than twice as high in blacks as in whites</a:t>
            </a:r>
            <a:endParaRPr lang="en-GB" sz="2400" baseline="30000" dirty="0">
              <a:solidFill>
                <a:sysClr val="windowText" lastClr="000000"/>
              </a:solidFill>
            </a:endParaRPr>
          </a:p>
          <a:p>
            <a:pPr>
              <a:defRPr/>
            </a:pPr>
            <a:r>
              <a:rPr lang="en-GB" sz="2600" dirty="0">
                <a:solidFill>
                  <a:sysClr val="windowText" lastClr="000000"/>
                </a:solidFill>
              </a:rPr>
              <a:t>Median age at the time of diagnosis: 69 years </a:t>
            </a:r>
          </a:p>
          <a:p>
            <a:pPr>
              <a:defRPr/>
            </a:pPr>
            <a:r>
              <a:rPr lang="en-GB" sz="2600" dirty="0">
                <a:solidFill>
                  <a:sysClr val="windowText" lastClr="000000"/>
                </a:solidFill>
              </a:rPr>
              <a:t>5-year survival rate: 52.2%        </a:t>
            </a:r>
          </a:p>
          <a:p>
            <a:pPr marL="0" lvl="0" indent="0">
              <a:buNone/>
              <a:defRPr/>
            </a:pPr>
            <a:endParaRPr lang="en-GB" sz="2400" dirty="0">
              <a:solidFill>
                <a:sysClr val="windowText" lastClr="000000"/>
              </a:solidFill>
            </a:endParaRPr>
          </a:p>
          <a:p>
            <a:pPr marL="342900" lvl="1" indent="0">
              <a:buNone/>
              <a:defRPr/>
            </a:pPr>
            <a:endParaRPr lang="en-GB" sz="2400" dirty="0">
              <a:solidFill>
                <a:sysClr val="windowText" lastClr="000000"/>
              </a:solidFill>
            </a:endParaRPr>
          </a:p>
        </p:txBody>
      </p:sp>
      <p:sp>
        <p:nvSpPr>
          <p:cNvPr id="5" name="TextBox 4">
            <a:extLst>
              <a:ext uri="{FF2B5EF4-FFF2-40B4-BE49-F238E27FC236}">
                <a16:creationId xmlns:a16="http://schemas.microsoft.com/office/drawing/2014/main" id="{7D2AAB8C-A837-1645-8691-E351822E3519}"/>
              </a:ext>
            </a:extLst>
          </p:cNvPr>
          <p:cNvSpPr txBox="1"/>
          <p:nvPr/>
        </p:nvSpPr>
        <p:spPr>
          <a:xfrm>
            <a:off x="62439" y="6193658"/>
            <a:ext cx="11080480" cy="608523"/>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Landgren O. </a:t>
            </a:r>
            <a:r>
              <a:rPr lang="da-DK" sz="1200" i="1" dirty="0">
                <a:solidFill>
                  <a:prstClr val="black"/>
                </a:solidFill>
              </a:rPr>
              <a:t>Best Pract Res Clin Haematol</a:t>
            </a:r>
            <a:r>
              <a:rPr lang="da-DK" sz="1200" dirty="0">
                <a:solidFill>
                  <a:prstClr val="black"/>
                </a:solidFill>
              </a:rPr>
              <a:t>. 2020;33:101155; </a:t>
            </a:r>
          </a:p>
          <a:p>
            <a:pPr defTabSz="685765"/>
            <a:r>
              <a:rPr lang="da-DK" sz="1200" dirty="0">
                <a:solidFill>
                  <a:prstClr val="black"/>
                </a:solidFill>
              </a:rPr>
              <a:t>Siegel R, et al. </a:t>
            </a:r>
            <a:r>
              <a:rPr lang="da-DK" sz="1200" i="1" dirty="0">
                <a:solidFill>
                  <a:prstClr val="black"/>
                </a:solidFill>
              </a:rPr>
              <a:t>CA Cancer J Clin</a:t>
            </a:r>
            <a:r>
              <a:rPr lang="da-DK" sz="1200" dirty="0">
                <a:solidFill>
                  <a:prstClr val="black"/>
                </a:solidFill>
              </a:rPr>
              <a:t>. 2020;70:7-30; </a:t>
            </a:r>
          </a:p>
          <a:p>
            <a:pPr defTabSz="685765"/>
            <a:r>
              <a:rPr lang="da-DK" sz="1200" dirty="0">
                <a:solidFill>
                  <a:prstClr val="black"/>
                </a:solidFill>
              </a:rPr>
              <a:t>NCI/SEER. Available at: </a:t>
            </a:r>
            <a:r>
              <a:rPr lang="da-DK" sz="1200" dirty="0" err="1">
                <a:solidFill>
                  <a:prstClr val="black"/>
                </a:solidFill>
              </a:rPr>
              <a:t>seer.cancer.gov</a:t>
            </a:r>
            <a:r>
              <a:rPr lang="da-DK" sz="1200" dirty="0">
                <a:solidFill>
                  <a:prstClr val="black"/>
                </a:solidFill>
              </a:rPr>
              <a:t>/</a:t>
            </a:r>
            <a:r>
              <a:rPr lang="da-DK" sz="1200" dirty="0" err="1">
                <a:solidFill>
                  <a:prstClr val="black"/>
                </a:solidFill>
              </a:rPr>
              <a:t>statfacts</a:t>
            </a:r>
            <a:r>
              <a:rPr lang="da-DK" sz="1200" dirty="0">
                <a:solidFill>
                  <a:prstClr val="black"/>
                </a:solidFill>
              </a:rPr>
              <a:t>/html/</a:t>
            </a:r>
            <a:r>
              <a:rPr lang="da-DK" sz="1200" dirty="0" err="1">
                <a:solidFill>
                  <a:prstClr val="black"/>
                </a:solidFill>
              </a:rPr>
              <a:t>mulmy.html</a:t>
            </a:r>
            <a:r>
              <a:rPr lang="da-DK" sz="1200" dirty="0">
                <a:solidFill>
                  <a:prstClr val="black"/>
                </a:solidFill>
              </a:rPr>
              <a:t>;</a:t>
            </a:r>
          </a:p>
        </p:txBody>
      </p:sp>
    </p:spTree>
    <p:extLst>
      <p:ext uri="{BB962C8B-B14F-4D97-AF65-F5344CB8AC3E}">
        <p14:creationId xmlns:p14="http://schemas.microsoft.com/office/powerpoint/2010/main" val="2806077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3359982" cy="239191"/>
          </a:xfrm>
          <a:prstGeom prst="rect">
            <a:avLst/>
          </a:prstGeom>
          <a:noFill/>
        </p:spPr>
        <p:txBody>
          <a:bodyPr wrap="none" lIns="26999" tIns="26999" rIns="26999" bIns="26999" rtlCol="0" anchor="b" anchorCtr="0">
            <a:spAutoFit/>
          </a:bodyPr>
          <a:lstStyle/>
          <a:p>
            <a:pPr lvl="0" defTabSz="685765">
              <a:defRPr/>
            </a:pPr>
            <a:r>
              <a:rPr lang="da-DK" sz="1200" dirty="0">
                <a:solidFill>
                  <a:prstClr val="black"/>
                </a:solidFill>
              </a:rPr>
              <a:t>Neelapu SS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i="1" dirty="0">
                <a:solidFill>
                  <a:prstClr val="black"/>
                </a:solidFill>
              </a:rPr>
              <a:t>Hematol Oncol</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2019;37 Suppl 1:48-52.</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Table 3">
            <a:extLst>
              <a:ext uri="{FF2B5EF4-FFF2-40B4-BE49-F238E27FC236}">
                <a16:creationId xmlns:a16="http://schemas.microsoft.com/office/drawing/2014/main" id="{73C5B97C-D34D-1F45-B87E-77A0E57D1334}"/>
              </a:ext>
            </a:extLst>
          </p:cNvPr>
          <p:cNvGraphicFramePr>
            <a:graphicFrameLocks noGrp="1"/>
          </p:cNvGraphicFramePr>
          <p:nvPr>
            <p:extLst>
              <p:ext uri="{D42A27DB-BD31-4B8C-83A1-F6EECF244321}">
                <p14:modId xmlns:p14="http://schemas.microsoft.com/office/powerpoint/2010/main" val="2840559792"/>
              </p:ext>
            </p:extLst>
          </p:nvPr>
        </p:nvGraphicFramePr>
        <p:xfrm>
          <a:off x="165370" y="1329112"/>
          <a:ext cx="11896928" cy="4541520"/>
        </p:xfrm>
        <a:graphic>
          <a:graphicData uri="http://schemas.openxmlformats.org/drawingml/2006/table">
            <a:tbl>
              <a:tblPr firstRow="1" bandRow="1">
                <a:tableStyleId>{5C22544A-7EE6-4342-B048-85BDC9FD1C3A}</a:tableStyleId>
              </a:tblPr>
              <a:tblGrid>
                <a:gridCol w="1303507">
                  <a:extLst>
                    <a:ext uri="{9D8B030D-6E8A-4147-A177-3AD203B41FA5}">
                      <a16:colId xmlns:a16="http://schemas.microsoft.com/office/drawing/2014/main" val="3383135864"/>
                    </a:ext>
                  </a:extLst>
                </a:gridCol>
                <a:gridCol w="4781646">
                  <a:extLst>
                    <a:ext uri="{9D8B030D-6E8A-4147-A177-3AD203B41FA5}">
                      <a16:colId xmlns:a16="http://schemas.microsoft.com/office/drawing/2014/main" val="478898442"/>
                    </a:ext>
                  </a:extLst>
                </a:gridCol>
                <a:gridCol w="5811775">
                  <a:extLst>
                    <a:ext uri="{9D8B030D-6E8A-4147-A177-3AD203B41FA5}">
                      <a16:colId xmlns:a16="http://schemas.microsoft.com/office/drawing/2014/main" val="3078472970"/>
                    </a:ext>
                  </a:extLst>
                </a:gridCol>
              </a:tblGrid>
              <a:tr h="222442">
                <a:tc>
                  <a:txBody>
                    <a:bodyPr/>
                    <a:lstStyle/>
                    <a:p>
                      <a:pPr marL="0" algn="l" defTabSz="457200" rtl="0" eaLnBrk="1" latinLnBrk="0" hangingPunct="1"/>
                      <a:r>
                        <a:rPr lang="en-US" sz="1400" b="1" kern="1200" dirty="0">
                          <a:solidFill>
                            <a:schemeClr val="tx1"/>
                          </a:solidFill>
                          <a:latin typeface="+mn-lt"/>
                          <a:ea typeface="+mn-ea"/>
                          <a:cs typeface="+mn-cs"/>
                        </a:rPr>
                        <a:t>ASBMT Grade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1400" b="1" kern="1200" dirty="0">
                          <a:solidFill>
                            <a:schemeClr val="tx1"/>
                          </a:solidFill>
                          <a:latin typeface="+mn-lt"/>
                          <a:ea typeface="+mn-ea"/>
                          <a:cs typeface="+mn-cs"/>
                        </a:rPr>
                        <a:t>Defining Features of Grade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tx1"/>
                          </a:solidFill>
                        </a:rPr>
                        <a:t>Management</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778956"/>
                  </a:ext>
                </a:extLst>
              </a:tr>
              <a:tr h="1152223">
                <a:tc>
                  <a:txBody>
                    <a:bodyPr/>
                    <a:lstStyle/>
                    <a:p>
                      <a:r>
                        <a:rPr lang="en-US" sz="1400" b="0" i="0" u="none" strike="noStrike" kern="1200" baseline="0" dirty="0">
                          <a:solidFill>
                            <a:schemeClr val="dk1"/>
                          </a:solidFill>
                          <a:latin typeface="+mn-lt"/>
                          <a:ea typeface="+mn-ea"/>
                          <a:cs typeface="+mn-cs"/>
                        </a:rPr>
                        <a:t>Grade 3</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ICE score 0‐2 and/or depressed level of consciousness but awakens to tactile stimulus</a:t>
                      </a:r>
                    </a:p>
                    <a:p>
                      <a:pPr marL="171450" indent="-1714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Any clinical seizure focal or generalized that resolves rapidly, or nonconvulsive seizures on EEG that resolve with intervention</a:t>
                      </a:r>
                    </a:p>
                    <a:p>
                      <a:pPr marL="171450" indent="-1714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No motor weakness</a:t>
                      </a:r>
                    </a:p>
                    <a:p>
                      <a:pPr marL="171450" indent="-171450"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Focal/local edema on neuroimaging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Supportive care as in grade 1</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Dexamethasone 10‐20 mg IV q 6 hours or its equivalent of methylprednisolone</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Control seizures with benzodiazepines (for short‐term control) and levetiracetam +/− phenobarbital and/or lacosamide</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High‐dose methylprednisolone 1000 mg/day for focal/local edema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6020978"/>
                  </a:ext>
                </a:extLst>
              </a:tr>
              <a:tr h="1504291">
                <a:tc>
                  <a:txBody>
                    <a:bodyPr/>
                    <a:lstStyle/>
                    <a:p>
                      <a:r>
                        <a:rPr lang="en-US" sz="1400" dirty="0"/>
                        <a:t>Grade 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ICE score 0 and patient is unarousable or requires vigorous or repetitive tactile stimuli to arouse or stupor or coma</a:t>
                      </a:r>
                    </a:p>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Life‐threatening prolonged seizure (&gt;5 min); or repetitive clinical or electrical seizures without return to baseline in between</a:t>
                      </a:r>
                    </a:p>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Deep focal motor weakness such as hemiparesis or paraparesis</a:t>
                      </a:r>
                    </a:p>
                    <a:p>
                      <a:pPr marL="171450" indent="-171450">
                        <a:buFont typeface="Arial" panose="020B0604020202020204" pitchFamily="34" charset="0"/>
                        <a:buChar char="•"/>
                      </a:pPr>
                      <a:r>
                        <a:rPr lang="en-US" sz="1400" b="0" i="0" u="none" strike="noStrike" kern="1200" baseline="0" dirty="0">
                          <a:solidFill>
                            <a:schemeClr val="dk1"/>
                          </a:solidFill>
                          <a:latin typeface="+mn-lt"/>
                          <a:ea typeface="+mn-ea"/>
                          <a:cs typeface="+mn-cs"/>
                        </a:rPr>
                        <a:t>Diffuse cerebral edema on neuroimaging; decerebrate or decorticate posturing; or cranial nerve VI palsy; or papilledema; or Cushing's triad</a:t>
                      </a:r>
                      <a:endParaRPr 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Supportive care as in grade 1</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High‐dose methylprednisolone 1000 mg/day</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Control seizures with benzodiazepines (for short‐term control) and levetiracetam +/− phenobarbital and/or lacosamide</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Imaging of spine for focal motor weakness</a:t>
                      </a:r>
                    </a:p>
                    <a:p>
                      <a:pPr marL="174625" indent="-174625" algn="l" defTabSz="457200" rtl="0" eaLnBrk="1" latinLnBrk="0" hangingPunct="1">
                        <a:buFont typeface="Arial" panose="020B0604020202020204" pitchFamily="34" charset="0"/>
                        <a:buChar char="•"/>
                      </a:pPr>
                      <a:r>
                        <a:rPr lang="en-US" sz="1400" b="0" i="0" u="none" strike="noStrike" kern="1200" baseline="0" dirty="0">
                          <a:solidFill>
                            <a:schemeClr val="dk1"/>
                          </a:solidFill>
                          <a:latin typeface="+mn-lt"/>
                          <a:ea typeface="+mn-ea"/>
                          <a:cs typeface="+mn-cs"/>
                        </a:rPr>
                        <a:t>Lower ICP by hyperventilation, hyperosmolar therapy with mannitol/hypertonic saline, and/or neurosurgery consultation for ventriculoperitoneal shunt in patients with cerebral edema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067829"/>
                  </a:ext>
                </a:extLst>
              </a:tr>
            </a:tbl>
          </a:graphicData>
        </a:graphic>
      </p:graphicFrame>
      <p:sp>
        <p:nvSpPr>
          <p:cNvPr id="6" name="Title 1">
            <a:extLst>
              <a:ext uri="{FF2B5EF4-FFF2-40B4-BE49-F238E27FC236}">
                <a16:creationId xmlns:a16="http://schemas.microsoft.com/office/drawing/2014/main" id="{0488B59D-48B4-1541-8723-A9AFE159714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CAR T Cell Therapy</a:t>
            </a:r>
          </a:p>
          <a:p>
            <a:r>
              <a:rPr lang="en-US" sz="3500" i="1" dirty="0"/>
              <a:t>Grading and Management of ICANS (cont.)</a:t>
            </a:r>
          </a:p>
        </p:txBody>
      </p:sp>
    </p:spTree>
    <p:extLst>
      <p:ext uri="{BB962C8B-B14F-4D97-AF65-F5344CB8AC3E}">
        <p14:creationId xmlns:p14="http://schemas.microsoft.com/office/powerpoint/2010/main" val="545280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BCMA-Targeted Treatment Modalities </a:t>
            </a:r>
          </a:p>
          <a:p>
            <a:r>
              <a:rPr lang="en-US" sz="3500" i="1" dirty="0"/>
              <a:t>Comparison</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2611957" cy="239191"/>
          </a:xfrm>
          <a:prstGeom prst="rect">
            <a:avLst/>
          </a:prstGeom>
          <a:noFill/>
        </p:spPr>
        <p:txBody>
          <a:bodyPr wrap="none" lIns="26999" tIns="26999" rIns="26999" bIns="26999" rtlCol="0" anchor="b" anchorCtr="0">
            <a:spAutoFit/>
          </a:bodyPr>
          <a:lstStyle/>
          <a:p>
            <a:pPr lvl="0" defTabSz="685765">
              <a:defRPr/>
            </a:pPr>
            <a:r>
              <a:rPr lang="da-DK" sz="1200" dirty="0">
                <a:solidFill>
                  <a:prstClr val="black"/>
                </a:solidFill>
              </a:rPr>
              <a:t>Tamura H, </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et al. </a:t>
            </a:r>
            <a:r>
              <a:rPr lang="da-DK" sz="1200" i="1" dirty="0">
                <a:solidFill>
                  <a:prstClr val="black"/>
                </a:solidFill>
              </a:rPr>
              <a:t>Cancers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2019;11:2009.</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63AC2313-282A-496B-8577-6C2D4698E509}"/>
              </a:ext>
            </a:extLst>
          </p:cNvPr>
          <p:cNvGraphicFramePr>
            <a:graphicFrameLocks noGrp="1"/>
          </p:cNvGraphicFramePr>
          <p:nvPr>
            <p:extLst>
              <p:ext uri="{D42A27DB-BD31-4B8C-83A1-F6EECF244321}">
                <p14:modId xmlns:p14="http://schemas.microsoft.com/office/powerpoint/2010/main" val="3200277837"/>
              </p:ext>
            </p:extLst>
          </p:nvPr>
        </p:nvGraphicFramePr>
        <p:xfrm>
          <a:off x="165463" y="1149532"/>
          <a:ext cx="11887200" cy="4846320"/>
        </p:xfrm>
        <a:graphic>
          <a:graphicData uri="http://schemas.openxmlformats.org/drawingml/2006/table">
            <a:tbl>
              <a:tblPr firstRow="1" bandRow="1">
                <a:tableStyleId>{5C22544A-7EE6-4342-B048-85BDC9FD1C3A}</a:tableStyleId>
              </a:tblPr>
              <a:tblGrid>
                <a:gridCol w="2508068">
                  <a:extLst>
                    <a:ext uri="{9D8B030D-6E8A-4147-A177-3AD203B41FA5}">
                      <a16:colId xmlns:a16="http://schemas.microsoft.com/office/drawing/2014/main" val="430196402"/>
                    </a:ext>
                  </a:extLst>
                </a:gridCol>
                <a:gridCol w="3178629">
                  <a:extLst>
                    <a:ext uri="{9D8B030D-6E8A-4147-A177-3AD203B41FA5}">
                      <a16:colId xmlns:a16="http://schemas.microsoft.com/office/drawing/2014/main" val="4022786408"/>
                    </a:ext>
                  </a:extLst>
                </a:gridCol>
                <a:gridCol w="3056709">
                  <a:extLst>
                    <a:ext uri="{9D8B030D-6E8A-4147-A177-3AD203B41FA5}">
                      <a16:colId xmlns:a16="http://schemas.microsoft.com/office/drawing/2014/main" val="2578776664"/>
                    </a:ext>
                  </a:extLst>
                </a:gridCol>
                <a:gridCol w="3143794">
                  <a:extLst>
                    <a:ext uri="{9D8B030D-6E8A-4147-A177-3AD203B41FA5}">
                      <a16:colId xmlns:a16="http://schemas.microsoft.com/office/drawing/2014/main" val="4039624180"/>
                    </a:ext>
                  </a:extLst>
                </a:gridCol>
              </a:tblGrid>
              <a:tr h="132806">
                <a:tc>
                  <a:txBody>
                    <a:bodyPr/>
                    <a:lstStyle/>
                    <a:p>
                      <a:pPr algn="ct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tx1"/>
                          </a:solidFill>
                          <a:latin typeface="+mn-lt"/>
                          <a:ea typeface="+mn-ea"/>
                          <a:cs typeface="+mn-cs"/>
                        </a:rPr>
                        <a:t>CAR-T</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tx1"/>
                          </a:solidFill>
                          <a:latin typeface="+mn-lt"/>
                          <a:ea typeface="+mn-ea"/>
                          <a:cs typeface="+mn-cs"/>
                        </a:rPr>
                        <a:t>Bispecific Abs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tx1"/>
                          </a:solidFill>
                          <a:latin typeface="+mn-lt"/>
                          <a:ea typeface="+mn-ea"/>
                          <a:cs typeface="+mn-cs"/>
                        </a:rPr>
                        <a:t>ADC</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9194260"/>
                  </a:ext>
                </a:extLst>
              </a:tr>
              <a:tr h="0">
                <a:tc>
                  <a:txBody>
                    <a:bodyPr/>
                    <a:lstStyle/>
                    <a:p>
                      <a:pPr algn="ctr"/>
                      <a:r>
                        <a:rPr lang="en-US" sz="1400" b="0" i="0" u="none" strike="noStrike" kern="1200" baseline="0" dirty="0">
                          <a:solidFill>
                            <a:schemeClr val="dk1"/>
                          </a:solidFill>
                          <a:latin typeface="+mn-lt"/>
                          <a:ea typeface="+mn-ea"/>
                          <a:cs typeface="+mn-cs"/>
                        </a:rPr>
                        <a:t>Off-the-shelf</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Not yet</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Yes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Yes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261751"/>
                  </a:ext>
                </a:extLst>
              </a:tr>
              <a:tr h="0">
                <a:tc>
                  <a:txBody>
                    <a:bodyPr/>
                    <a:lstStyle/>
                    <a:p>
                      <a:pPr algn="ctr"/>
                      <a:r>
                        <a:rPr lang="en-US" sz="1400" b="0" i="0" u="none" strike="noStrike" kern="1200" baseline="0" dirty="0">
                          <a:solidFill>
                            <a:schemeClr val="dk1"/>
                          </a:solidFill>
                          <a:latin typeface="+mn-lt"/>
                          <a:ea typeface="+mn-ea"/>
                          <a:cs typeface="+mn-cs"/>
                        </a:rPr>
                        <a:t>Ease of administration</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 ~ ++</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dk1"/>
                          </a:solidFill>
                          <a:latin typeface="+mn-lt"/>
                          <a:ea typeface="+mn-ea"/>
                          <a:cs typeface="+mn-cs"/>
                        </a:rPr>
                        <a:t>++++</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0022596"/>
                  </a:ext>
                </a:extLst>
              </a:tr>
              <a:tr h="0">
                <a:tc>
                  <a:txBody>
                    <a:bodyPr/>
                    <a:lstStyle/>
                    <a:p>
                      <a:pPr algn="ctr"/>
                      <a:r>
                        <a:rPr lang="fr-FR" sz="1400" b="0" i="0" u="none" strike="noStrike" kern="1200" baseline="0" dirty="0">
                          <a:solidFill>
                            <a:schemeClr val="dk1"/>
                          </a:solidFill>
                          <a:latin typeface="+mn-lt"/>
                          <a:ea typeface="+mn-ea"/>
                          <a:cs typeface="+mn-cs"/>
                        </a:rPr>
                        <a:t>Dependent on patient </a:t>
                      </a:r>
                    </a:p>
                    <a:p>
                      <a:pPr algn="ctr"/>
                      <a:r>
                        <a:rPr lang="fr-FR" sz="1400" b="0" i="0" u="none" strike="noStrike" kern="1200" baseline="0" dirty="0">
                          <a:solidFill>
                            <a:schemeClr val="dk1"/>
                          </a:solidFill>
                          <a:latin typeface="+mn-lt"/>
                          <a:ea typeface="+mn-ea"/>
                          <a:cs typeface="+mn-cs"/>
                        </a:rPr>
                        <a:t>T cell </a:t>
                      </a:r>
                      <a:r>
                        <a:rPr lang="en-US" sz="1400" b="0" i="0" u="none" strike="noStrike" kern="1200" baseline="0" dirty="0">
                          <a:solidFill>
                            <a:schemeClr val="dk1"/>
                          </a:solidFill>
                          <a:latin typeface="+mn-lt"/>
                          <a:ea typeface="+mn-ea"/>
                          <a:cs typeface="+mn-cs"/>
                        </a:rPr>
                        <a:t>condition</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Yes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a:solidFill>
                            <a:schemeClr val="dk1"/>
                          </a:solidFill>
                          <a:latin typeface="+mn-lt"/>
                          <a:ea typeface="+mn-ea"/>
                          <a:cs typeface="+mn-cs"/>
                        </a:rPr>
                        <a:t>Yes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No</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16863"/>
                  </a:ext>
                </a:extLst>
              </a:tr>
              <a:tr h="0">
                <a:tc gridSpan="4">
                  <a:txBody>
                    <a:bodyPr/>
                    <a:lstStyle/>
                    <a:p>
                      <a:pPr algn="ctr"/>
                      <a:r>
                        <a:rPr lang="en-US" sz="1400" b="0" i="0" u="none" strike="noStrike" kern="1200" baseline="0" dirty="0">
                          <a:solidFill>
                            <a:schemeClr val="dk1"/>
                          </a:solidFill>
                          <a:latin typeface="+mn-lt"/>
                          <a:ea typeface="+mn-ea"/>
                          <a:cs typeface="+mn-cs"/>
                        </a:rPr>
                        <a:t>Results of representative clinical trials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373389"/>
                  </a:ext>
                </a:extLst>
              </a:tr>
              <a:tr h="0">
                <a:tc>
                  <a:txBody>
                    <a:bodyPr/>
                    <a:lstStyle/>
                    <a:p>
                      <a:pPr algn="ctr"/>
                      <a:r>
                        <a:rPr lang="en-US" sz="1400" b="0" i="0" u="none" strike="noStrike" kern="1200" baseline="0" dirty="0">
                          <a:solidFill>
                            <a:schemeClr val="dk1"/>
                          </a:solidFill>
                          <a:latin typeface="+mn-lt"/>
                          <a:ea typeface="+mn-ea"/>
                          <a:cs typeface="+mn-cs"/>
                        </a:rPr>
                        <a:t>Protocol</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Bb2121 (n = 33)</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AMG420 (n = 42)</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GSK2857916 (n = 35)</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487841"/>
                  </a:ext>
                </a:extLst>
              </a:tr>
              <a:tr h="0">
                <a:tc>
                  <a:txBody>
                    <a:bodyPr/>
                    <a:lstStyle/>
                    <a:p>
                      <a:pPr algn="ctr"/>
                      <a:r>
                        <a:rPr lang="en-US" sz="1400" b="0" i="0" u="none" strike="noStrike" kern="1200" baseline="0" dirty="0">
                          <a:solidFill>
                            <a:schemeClr val="dk1"/>
                          </a:solidFill>
                          <a:latin typeface="+mn-lt"/>
                          <a:ea typeface="+mn-ea"/>
                          <a:cs typeface="+mn-cs"/>
                        </a:rPr>
                        <a:t>Median age, years (range)</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58 (37–74)</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63</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60 (40–75)</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4557733"/>
                  </a:ext>
                </a:extLst>
              </a:tr>
              <a:tr h="424345">
                <a:tc>
                  <a:txBody>
                    <a:bodyPr/>
                    <a:lstStyle/>
                    <a:p>
                      <a:pPr algn="ctr"/>
                      <a:r>
                        <a:rPr lang="en-US" sz="1400" b="0" i="0" u="none" strike="noStrike" kern="1200" baseline="0" dirty="0">
                          <a:solidFill>
                            <a:schemeClr val="dk1"/>
                          </a:solidFill>
                          <a:latin typeface="+mn-lt"/>
                          <a:ea typeface="+mn-ea"/>
                          <a:cs typeface="+mn-cs"/>
                        </a:rPr>
                        <a:t>Prior treatment lines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Median 7</a:t>
                      </a:r>
                    </a:p>
                    <a:p>
                      <a:pPr algn="ctr"/>
                      <a:r>
                        <a:rPr lang="en-US" sz="1400" b="0" i="0" u="none" strike="noStrike" kern="1200" baseline="0" dirty="0">
                          <a:solidFill>
                            <a:schemeClr val="dk1"/>
                          </a:solidFill>
                          <a:latin typeface="+mn-lt"/>
                          <a:ea typeface="+mn-ea"/>
                          <a:cs typeface="+mn-cs"/>
                        </a:rPr>
                        <a:t>(range 3–14)</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Median 4</a:t>
                      </a:r>
                    </a:p>
                    <a:p>
                      <a:pPr algn="ctr"/>
                      <a:r>
                        <a:rPr lang="en-US" sz="1400" b="0" i="0" u="none" strike="noStrike" kern="1200" baseline="0" dirty="0">
                          <a:solidFill>
                            <a:schemeClr val="dk1"/>
                          </a:solidFill>
                          <a:latin typeface="+mn-lt"/>
                          <a:ea typeface="+mn-ea"/>
                          <a:cs typeface="+mn-cs"/>
                        </a:rPr>
                        <a:t>(range 2–13)</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0" dirty="0">
                          <a:solidFill>
                            <a:sysClr val="windowText" lastClr="000000"/>
                          </a:solidFill>
                        </a:rPr>
                        <a:t>≥</a:t>
                      </a:r>
                      <a:r>
                        <a:rPr lang="en-US" sz="1400" b="0" i="0" u="none" strike="noStrike" kern="1200" baseline="0" dirty="0">
                          <a:solidFill>
                            <a:schemeClr val="dk1"/>
                          </a:solidFill>
                          <a:latin typeface="+mn-lt"/>
                          <a:ea typeface="+mn-ea"/>
                          <a:cs typeface="+mn-cs"/>
                        </a:rPr>
                        <a:t>5 prior lines</a:t>
                      </a:r>
                    </a:p>
                    <a:p>
                      <a:pPr algn="ctr"/>
                      <a:r>
                        <a:rPr lang="en-US" sz="1400" b="0" i="0" u="none" strike="noStrike" kern="1200" baseline="0" dirty="0">
                          <a:solidFill>
                            <a:schemeClr val="dk1"/>
                          </a:solidFill>
                          <a:latin typeface="+mn-lt"/>
                          <a:ea typeface="+mn-ea"/>
                          <a:cs typeface="+mn-cs"/>
                        </a:rPr>
                        <a:t>57%</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9729930"/>
                  </a:ext>
                </a:extLst>
              </a:tr>
              <a:tr h="0">
                <a:tc>
                  <a:txBody>
                    <a:bodyPr/>
                    <a:lstStyle/>
                    <a:p>
                      <a:pPr algn="ctr"/>
                      <a:r>
                        <a:rPr lang="en-US" sz="1400" b="0" i="0" u="none" strike="noStrike" kern="1200" baseline="0" dirty="0">
                          <a:solidFill>
                            <a:schemeClr val="dk1"/>
                          </a:solidFill>
                          <a:latin typeface="+mn-lt"/>
                          <a:ea typeface="+mn-ea"/>
                          <a:cs typeface="+mn-cs"/>
                        </a:rPr>
                        <a:t>Response</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ORR 85%</a:t>
                      </a:r>
                    </a:p>
                    <a:p>
                      <a:pPr algn="ctr"/>
                      <a:r>
                        <a:rPr lang="en-US" sz="1400" b="0" i="0" u="none" strike="noStrike" kern="1200" baseline="0" dirty="0">
                          <a:solidFill>
                            <a:schemeClr val="dk1"/>
                          </a:solidFill>
                          <a:latin typeface="+mn-lt"/>
                          <a:ea typeface="+mn-ea"/>
                          <a:cs typeface="+mn-cs"/>
                        </a:rPr>
                        <a:t>MRD(–) CR 45%</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ORR 70%</a:t>
                      </a:r>
                    </a:p>
                    <a:p>
                      <a:pPr algn="ctr"/>
                      <a:r>
                        <a:rPr lang="en-US" sz="1400" b="0" i="0" u="none" strike="noStrike" kern="1200" baseline="0" dirty="0">
                          <a:solidFill>
                            <a:schemeClr val="dk1"/>
                          </a:solidFill>
                          <a:latin typeface="+mn-lt"/>
                          <a:ea typeface="+mn-ea"/>
                          <a:cs typeface="+mn-cs"/>
                        </a:rPr>
                        <a:t>MRD(–) CR 40%</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ORR 60%</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149239"/>
                  </a:ext>
                </a:extLst>
              </a:tr>
              <a:tr h="0">
                <a:tc>
                  <a:txBody>
                    <a:bodyPr/>
                    <a:lstStyle/>
                    <a:p>
                      <a:pPr algn="ctr"/>
                      <a:r>
                        <a:rPr lang="en-US" sz="1400" b="0" i="0" u="none" strike="noStrike" kern="1200" baseline="0" dirty="0">
                          <a:solidFill>
                            <a:schemeClr val="dk1"/>
                          </a:solidFill>
                          <a:latin typeface="+mn-lt"/>
                          <a:ea typeface="+mn-ea"/>
                          <a:cs typeface="+mn-cs"/>
                        </a:rPr>
                        <a:t>Median PFS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12 months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9 months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8 months</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4536391"/>
                  </a:ext>
                </a:extLst>
              </a:tr>
              <a:tr h="424345">
                <a:tc>
                  <a:txBody>
                    <a:bodyPr/>
                    <a:lstStyle/>
                    <a:p>
                      <a:pPr algn="ctr"/>
                      <a:r>
                        <a:rPr lang="en-US" sz="1400" b="0" i="0" u="none" strike="noStrike" kern="1200" baseline="0" dirty="0">
                          <a:solidFill>
                            <a:schemeClr val="dk1"/>
                          </a:solidFill>
                          <a:latin typeface="+mn-lt"/>
                          <a:ea typeface="+mn-ea"/>
                          <a:cs typeface="+mn-cs"/>
                        </a:rPr>
                        <a:t>Major toxicity</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Neutropenia 85%, anemia 45%,</a:t>
                      </a:r>
                    </a:p>
                    <a:p>
                      <a:pPr algn="ctr"/>
                      <a:r>
                        <a:rPr lang="en-US" sz="1400" b="0" i="0" u="none" strike="noStrike" kern="1200" baseline="0" dirty="0">
                          <a:solidFill>
                            <a:schemeClr val="dk1"/>
                          </a:solidFill>
                          <a:latin typeface="+mn-lt"/>
                          <a:ea typeface="+mn-ea"/>
                          <a:cs typeface="+mn-cs"/>
                        </a:rPr>
                        <a:t>thrombocytopenia 45%, CRS 76%</a:t>
                      </a:r>
                    </a:p>
                    <a:p>
                      <a:pPr algn="ctr"/>
                      <a:r>
                        <a:rPr lang="en-US" sz="1400" b="0" i="0" u="none" strike="noStrike" kern="1200" baseline="0" dirty="0">
                          <a:solidFill>
                            <a:schemeClr val="dk1"/>
                          </a:solidFill>
                          <a:latin typeface="+mn-lt"/>
                          <a:ea typeface="+mn-ea"/>
                          <a:cs typeface="+mn-cs"/>
                        </a:rPr>
                        <a:t>(grade 3: 6%),</a:t>
                      </a:r>
                    </a:p>
                    <a:p>
                      <a:pPr algn="ctr"/>
                      <a:r>
                        <a:rPr lang="en-US" sz="1400" b="0" i="0" u="none" strike="noStrike" kern="1200" baseline="0" dirty="0">
                          <a:solidFill>
                            <a:schemeClr val="dk1"/>
                          </a:solidFill>
                          <a:latin typeface="+mn-lt"/>
                          <a:ea typeface="+mn-ea"/>
                          <a:cs typeface="+mn-cs"/>
                        </a:rPr>
                        <a:t>neurologic toxic effects 42%</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CRS: all grades 38%</a:t>
                      </a:r>
                    </a:p>
                    <a:p>
                      <a:pPr algn="ctr"/>
                      <a:r>
                        <a:rPr lang="en-US" sz="1400" b="0" i="0" u="none" strike="noStrike" kern="1200" baseline="0" dirty="0">
                          <a:solidFill>
                            <a:schemeClr val="dk1"/>
                          </a:solidFill>
                          <a:latin typeface="+mn-lt"/>
                          <a:ea typeface="+mn-ea"/>
                          <a:cs typeface="+mn-cs"/>
                        </a:rPr>
                        <a:t>(severe CRS</a:t>
                      </a:r>
                    </a:p>
                    <a:p>
                      <a:pPr algn="ctr"/>
                      <a:r>
                        <a:rPr lang="en-US" sz="1400" b="0" i="0" u="none" strike="noStrike" kern="1200" baseline="0" dirty="0">
                          <a:solidFill>
                            <a:schemeClr val="dk1"/>
                          </a:solidFill>
                          <a:latin typeface="+mn-lt"/>
                          <a:ea typeface="+mn-ea"/>
                          <a:cs typeface="+mn-cs"/>
                        </a:rPr>
                        <a:t>2%), serious peripheral</a:t>
                      </a:r>
                    </a:p>
                    <a:p>
                      <a:pPr algn="ctr"/>
                      <a:r>
                        <a:rPr lang="en-US" sz="1400" b="0" i="0" u="none" strike="noStrike" kern="1200" baseline="0" dirty="0">
                          <a:solidFill>
                            <a:schemeClr val="dk1"/>
                          </a:solidFill>
                          <a:latin typeface="+mn-lt"/>
                          <a:ea typeface="+mn-ea"/>
                          <a:cs typeface="+mn-cs"/>
                        </a:rPr>
                        <a:t>neuropathy 5%</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u="none" strike="noStrike" kern="1200" baseline="0" dirty="0">
                          <a:solidFill>
                            <a:schemeClr val="dk1"/>
                          </a:solidFill>
                          <a:latin typeface="+mn-lt"/>
                          <a:ea typeface="+mn-ea"/>
                          <a:cs typeface="+mn-cs"/>
                        </a:rPr>
                        <a:t>Grade 3–4 AEs 80%;</a:t>
                      </a:r>
                    </a:p>
                    <a:p>
                      <a:pPr algn="ctr"/>
                      <a:r>
                        <a:rPr lang="en-US" sz="1400" b="0" i="0" u="none" strike="noStrike" kern="1200" baseline="0" dirty="0">
                          <a:solidFill>
                            <a:schemeClr val="dk1"/>
                          </a:solidFill>
                          <a:latin typeface="+mn-lt"/>
                          <a:ea typeface="+mn-ea"/>
                          <a:cs typeface="+mn-cs"/>
                        </a:rPr>
                        <a:t>corneal AEs (vision blurred,</a:t>
                      </a:r>
                    </a:p>
                    <a:p>
                      <a:pPr algn="ctr"/>
                      <a:r>
                        <a:rPr lang="en-US" sz="1400" b="0" i="0" u="none" strike="noStrike" kern="1200" baseline="0" dirty="0">
                          <a:solidFill>
                            <a:schemeClr val="dk1"/>
                          </a:solidFill>
                          <a:latin typeface="+mn-lt"/>
                          <a:ea typeface="+mn-ea"/>
                          <a:cs typeface="+mn-cs"/>
                        </a:rPr>
                        <a:t>keratitis, photophobia, dry eye,</a:t>
                      </a:r>
                    </a:p>
                    <a:p>
                      <a:pPr algn="ctr"/>
                      <a:r>
                        <a:rPr lang="en-US" sz="1400" b="0" i="0" u="none" strike="noStrike" kern="1200" baseline="0" dirty="0">
                          <a:solidFill>
                            <a:schemeClr val="dk1"/>
                          </a:solidFill>
                          <a:latin typeface="+mn-lt"/>
                          <a:ea typeface="+mn-ea"/>
                          <a:cs typeface="+mn-cs"/>
                        </a:rPr>
                        <a:t>keratopathy, eye pain),</a:t>
                      </a:r>
                    </a:p>
                    <a:p>
                      <a:pPr algn="ctr"/>
                      <a:r>
                        <a:rPr lang="en-US" sz="1400" b="0" i="0" u="none" strike="noStrike" kern="1200" baseline="0" dirty="0">
                          <a:solidFill>
                            <a:schemeClr val="dk1"/>
                          </a:solidFill>
                          <a:latin typeface="+mn-lt"/>
                          <a:ea typeface="+mn-ea"/>
                          <a:cs typeface="+mn-cs"/>
                        </a:rPr>
                        <a:t>thrombocytopenia</a:t>
                      </a:r>
                      <a:endParaRPr lang="en-US" sz="1400" b="0" dirty="0">
                        <a:solidFill>
                          <a:schemeClr val="tx1"/>
                        </a:solidFill>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8557804"/>
                  </a:ext>
                </a:extLst>
              </a:tr>
            </a:tbl>
          </a:graphicData>
        </a:graphic>
      </p:graphicFrame>
    </p:spTree>
    <p:extLst>
      <p:ext uri="{BB962C8B-B14F-4D97-AF65-F5344CB8AC3E}">
        <p14:creationId xmlns:p14="http://schemas.microsoft.com/office/powerpoint/2010/main" val="3516428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Immunotherapy Advances in RRMM</a:t>
            </a:r>
          </a:p>
          <a:p>
            <a:r>
              <a:rPr lang="en-US" sz="3500" i="1" dirty="0"/>
              <a:t>Summary</a:t>
            </a:r>
          </a:p>
        </p:txBody>
      </p:sp>
      <p:sp>
        <p:nvSpPr>
          <p:cNvPr id="4" name="Content Placeholder 2">
            <a:extLst>
              <a:ext uri="{FF2B5EF4-FFF2-40B4-BE49-F238E27FC236}">
                <a16:creationId xmlns:a16="http://schemas.microsoft.com/office/drawing/2014/main" id="{952BDC6A-31D5-8441-901C-D8888A038847}"/>
              </a:ext>
            </a:extLst>
          </p:cNvPr>
          <p:cNvSpPr txBox="1">
            <a:spLocks/>
          </p:cNvSpPr>
          <p:nvPr/>
        </p:nvSpPr>
        <p:spPr>
          <a:xfrm>
            <a:off x="457199" y="1372502"/>
            <a:ext cx="10685721" cy="512989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lvl="0" indent="-342900" algn="l">
              <a:buFont typeface="Arial" panose="020B0604020202020204" pitchFamily="34" charset="0"/>
              <a:buChar char="•"/>
              <a:defRPr/>
            </a:pPr>
            <a:r>
              <a:rPr lang="en-US" sz="2800" dirty="0">
                <a:solidFill>
                  <a:prstClr val="black"/>
                </a:solidFill>
              </a:rPr>
              <a:t>Immunotherapies are rapidly expanding and are likely to provide numerous new treatment options</a:t>
            </a:r>
          </a:p>
          <a:p>
            <a:pPr marL="349250" lvl="0" indent="-342900" algn="l">
              <a:buFont typeface="Arial" panose="020B0604020202020204" pitchFamily="34" charset="0"/>
              <a:buChar char="•"/>
              <a:defRPr/>
            </a:pPr>
            <a:endParaRPr lang="en-US" sz="2800" dirty="0">
              <a:solidFill>
                <a:prstClr val="black"/>
              </a:solidFill>
            </a:endParaRPr>
          </a:p>
          <a:p>
            <a:pPr marL="349250" lvl="0" indent="-342900" algn="l">
              <a:buFont typeface="Arial" panose="020B0604020202020204" pitchFamily="34" charset="0"/>
              <a:buChar char="•"/>
              <a:defRPr/>
            </a:pPr>
            <a:r>
              <a:rPr lang="en-US" sz="2800" dirty="0">
                <a:solidFill>
                  <a:prstClr val="black"/>
                </a:solidFill>
              </a:rPr>
              <a:t>Different BCMA-targeted treatment modalities including ADCs, BiTEs, and CAR T cell therapy, with their unique strengths and limitations, have shown high antimyeloma activity that may address a critical unmet need in heavily pretreated and refractory patients. </a:t>
            </a:r>
          </a:p>
        </p:txBody>
      </p:sp>
    </p:spTree>
    <p:extLst>
      <p:ext uri="{BB962C8B-B14F-4D97-AF65-F5344CB8AC3E}">
        <p14:creationId xmlns:p14="http://schemas.microsoft.com/office/powerpoint/2010/main" val="294216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Immunotherapy Advances in RRMM</a:t>
            </a:r>
          </a:p>
          <a:p>
            <a:r>
              <a:rPr lang="en-US" sz="3500" i="1" dirty="0"/>
              <a:t>Summary (cont.)</a:t>
            </a:r>
          </a:p>
        </p:txBody>
      </p:sp>
      <p:sp>
        <p:nvSpPr>
          <p:cNvPr id="4" name="Content Placeholder 2">
            <a:extLst>
              <a:ext uri="{FF2B5EF4-FFF2-40B4-BE49-F238E27FC236}">
                <a16:creationId xmlns:a16="http://schemas.microsoft.com/office/drawing/2014/main" id="{952BDC6A-31D5-8441-901C-D8888A038847}"/>
              </a:ext>
            </a:extLst>
          </p:cNvPr>
          <p:cNvSpPr txBox="1">
            <a:spLocks/>
          </p:cNvSpPr>
          <p:nvPr/>
        </p:nvSpPr>
        <p:spPr>
          <a:xfrm>
            <a:off x="457199" y="1372502"/>
            <a:ext cx="10685721" cy="512989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9250" lvl="0" indent="-342900" algn="l">
              <a:buFont typeface="Arial" panose="020B0604020202020204" pitchFamily="34" charset="0"/>
              <a:buChar char="•"/>
              <a:defRPr/>
            </a:pPr>
            <a:r>
              <a:rPr lang="en-US" sz="2800" dirty="0">
                <a:solidFill>
                  <a:prstClr val="black"/>
                </a:solidFill>
              </a:rPr>
              <a:t>Future studies should help identify optimal combinations and sequencing of different immunotherapies.</a:t>
            </a:r>
          </a:p>
          <a:p>
            <a:pPr marL="349250" lvl="0" indent="-342900" algn="l">
              <a:buFont typeface="Arial" panose="020B0604020202020204" pitchFamily="34" charset="0"/>
              <a:buChar char="•"/>
              <a:defRPr/>
            </a:pPr>
            <a:endParaRPr lang="en-US" sz="2800" dirty="0">
              <a:solidFill>
                <a:prstClr val="black"/>
              </a:solidFill>
            </a:endParaRPr>
          </a:p>
          <a:p>
            <a:pPr marL="349250" lvl="0" indent="-342900" algn="l">
              <a:buFont typeface="Arial" panose="020B0604020202020204" pitchFamily="34" charset="0"/>
              <a:buChar char="•"/>
              <a:defRPr/>
            </a:pPr>
            <a:r>
              <a:rPr lang="en-US" sz="2800" dirty="0">
                <a:solidFill>
                  <a:prstClr val="black"/>
                </a:solidFill>
              </a:rPr>
              <a:t>Key to the improvement of current and emerging immunotherapies will be a better understanding of the role of the immune system in the pathogenesis of MM.</a:t>
            </a:r>
          </a:p>
        </p:txBody>
      </p:sp>
    </p:spTree>
    <p:extLst>
      <p:ext uri="{BB962C8B-B14F-4D97-AF65-F5344CB8AC3E}">
        <p14:creationId xmlns:p14="http://schemas.microsoft.com/office/powerpoint/2010/main" val="32070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lnSpcReduction="10000"/>
          </a:bodyPr>
          <a:lstStyle>
            <a:defPPr>
              <a:defRPr lang="en-US"/>
            </a:defPPr>
            <a:lvl1pPr>
              <a:lnSpc>
                <a:spcPct val="90000"/>
              </a:lnSpc>
              <a:spcBef>
                <a:spcPct val="0"/>
              </a:spcBef>
              <a:buNone/>
              <a:defRPr sz="3600" b="1">
                <a:solidFill>
                  <a:schemeClr val="tx2">
                    <a:lumMod val="75000"/>
                  </a:schemeClr>
                </a:solidFill>
                <a:latin typeface="+mj-lt"/>
                <a:ea typeface="+mj-ea"/>
                <a:cs typeface="+mj-cs"/>
              </a:defRPr>
            </a:lvl1pPr>
          </a:lstStyle>
          <a:p>
            <a:r>
              <a:rPr lang="en-US" dirty="0"/>
              <a:t>Multiple Myeloma</a:t>
            </a:r>
          </a:p>
          <a:p>
            <a:r>
              <a:rPr lang="en-US" sz="3200" i="1" dirty="0"/>
              <a:t>Complex Genetic and Molecular Landscape</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193658"/>
            <a:ext cx="3707898" cy="608523"/>
          </a:xfrm>
          <a:prstGeom prst="rect">
            <a:avLst/>
          </a:prstGeom>
          <a:noFill/>
        </p:spPr>
        <p:txBody>
          <a:bodyPr wrap="none" lIns="26999" tIns="26999" rIns="26999" bIns="26999" rtlCol="0" anchor="b" anchorCtr="0">
            <a:spAutoFit/>
          </a:bodyPr>
          <a:lstStyle/>
          <a:p>
            <a:pPr lvl="0" defTabSz="685765">
              <a:defRPr/>
            </a:pPr>
            <a:r>
              <a:rPr lang="da-DK" sz="1200" dirty="0">
                <a:solidFill>
                  <a:prstClr val="black"/>
                </a:solidFill>
              </a:rPr>
              <a:t>Yellapantula V, et al.</a:t>
            </a:r>
            <a:r>
              <a:rPr lang="da-DK" sz="1200" i="1" dirty="0">
                <a:solidFill>
                  <a:prstClr val="black"/>
                </a:solidFill>
              </a:rPr>
              <a:t> Blood Cancer J</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2019;9:101;</a:t>
            </a:r>
          </a:p>
          <a:p>
            <a:pPr lvl="0" defTabSz="685765">
              <a:defRPr/>
            </a:pPr>
            <a:r>
              <a:rPr lang="da-DK" sz="1200" dirty="0">
                <a:solidFill>
                  <a:prstClr val="black"/>
                </a:solidFill>
              </a:rPr>
              <a:t>Manier S, et al. </a:t>
            </a:r>
            <a:r>
              <a:rPr lang="da-DK" sz="1200" i="1" dirty="0">
                <a:solidFill>
                  <a:prstClr val="black"/>
                </a:solidFill>
              </a:rPr>
              <a:t>Nat Rev Clin Oncol</a:t>
            </a:r>
            <a:r>
              <a:rPr lang="da-DK" sz="1200" dirty="0">
                <a:solidFill>
                  <a:prstClr val="black"/>
                </a:solidFill>
              </a:rPr>
              <a:t>. 2017;14:100-113;</a:t>
            </a:r>
          </a:p>
          <a:p>
            <a:pPr lvl="0" defTabSz="685765">
              <a:defRPr/>
            </a:pPr>
            <a:r>
              <a:rPr lang="da-DK" sz="1200" dirty="0">
                <a:solidFill>
                  <a:prstClr val="black"/>
                </a:solidFill>
              </a:rPr>
              <a:t>Morgan GJ, et al. </a:t>
            </a:r>
            <a:r>
              <a:rPr lang="da-DK" sz="1200" i="1" dirty="0">
                <a:solidFill>
                  <a:prstClr val="black"/>
                </a:solidFill>
              </a:rPr>
              <a:t>Nat Rev Cancer</a:t>
            </a:r>
            <a:r>
              <a:rPr lang="da-DK" sz="1200" dirty="0">
                <a:solidFill>
                  <a:prstClr val="black"/>
                </a:solidFill>
              </a:rPr>
              <a:t>. 2012;12:335-348.</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BD77069C-C47D-F44C-B682-3D7A8348E7D3}"/>
              </a:ext>
            </a:extLst>
          </p:cNvPr>
          <p:cNvSpPr txBox="1">
            <a:spLocks/>
          </p:cNvSpPr>
          <p:nvPr/>
        </p:nvSpPr>
        <p:spPr>
          <a:xfrm>
            <a:off x="457199" y="1266541"/>
            <a:ext cx="10143462" cy="4691200"/>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800" dirty="0">
                <a:solidFill>
                  <a:sysClr val="windowText" lastClr="000000"/>
                </a:solidFill>
              </a:rPr>
              <a:t>Historically, two main categories of abnormalities described:   </a:t>
            </a:r>
          </a:p>
          <a:p>
            <a:pPr lvl="1" indent="-261938">
              <a:defRPr/>
            </a:pPr>
            <a:r>
              <a:rPr lang="en-GB" sz="2400" dirty="0">
                <a:solidFill>
                  <a:sysClr val="windowText" lastClr="000000"/>
                </a:solidFill>
              </a:rPr>
              <a:t>Hyperdiploidy, characterized by gains of odd numbered chromosomes</a:t>
            </a:r>
          </a:p>
          <a:p>
            <a:pPr lvl="1" indent="-261938">
              <a:defRPr/>
            </a:pPr>
            <a:r>
              <a:rPr lang="en-GB" sz="2400" dirty="0">
                <a:solidFill>
                  <a:sysClr val="windowText" lastClr="000000"/>
                </a:solidFill>
              </a:rPr>
              <a:t>Immunoglobulin heavy chain (</a:t>
            </a:r>
            <a:r>
              <a:rPr lang="en-GB" sz="2400" i="1" dirty="0">
                <a:solidFill>
                  <a:sysClr val="windowText" lastClr="000000"/>
                </a:solidFill>
              </a:rPr>
              <a:t>IGH</a:t>
            </a:r>
            <a:r>
              <a:rPr lang="en-GB" sz="2400" dirty="0">
                <a:solidFill>
                  <a:sysClr val="windowText" lastClr="000000"/>
                </a:solidFill>
              </a:rPr>
              <a:t>) translocations, including t(4;14), t(6;14), t(11;14), t(14;16), and t(14;20)</a:t>
            </a:r>
          </a:p>
          <a:p>
            <a:pPr lvl="0">
              <a:defRPr/>
            </a:pPr>
            <a:r>
              <a:rPr lang="en-GB" sz="2800" dirty="0">
                <a:solidFill>
                  <a:sysClr val="windowText" lastClr="000000"/>
                </a:solidFill>
              </a:rPr>
              <a:t>In addition, recurrent chromosomal gains and losses have been reported, eg, gain 1q, del(13q), and del(17p)  </a:t>
            </a:r>
            <a:endParaRPr lang="en-GB" sz="2800" baseline="30000" dirty="0">
              <a:solidFill>
                <a:sysClr val="windowText" lastClr="000000"/>
              </a:solidFill>
            </a:endParaRPr>
          </a:p>
          <a:p>
            <a:pPr>
              <a:defRPr/>
            </a:pPr>
            <a:r>
              <a:rPr lang="en-GB" sz="2800" dirty="0">
                <a:solidFill>
                  <a:sysClr val="windowText" lastClr="000000"/>
                </a:solidFill>
              </a:rPr>
              <a:t>Some of these aberrations define subgroups of patients associated with poor prognosis, e.g., t(4;14), t(14;16), and del(17p)</a:t>
            </a:r>
          </a:p>
        </p:txBody>
      </p:sp>
    </p:spTree>
    <p:extLst>
      <p:ext uri="{BB962C8B-B14F-4D97-AF65-F5344CB8AC3E}">
        <p14:creationId xmlns:p14="http://schemas.microsoft.com/office/powerpoint/2010/main" val="24872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Multiple Myeloma</a:t>
            </a:r>
          </a:p>
          <a:p>
            <a:r>
              <a:rPr lang="en-US" sz="3500" i="1" dirty="0"/>
              <a:t>Complex Genetic and Molecular Landscape (cont.)</a:t>
            </a:r>
            <a:endParaRPr lang="en-US" i="1" dirty="0"/>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378324"/>
            <a:ext cx="9664592" cy="423857"/>
          </a:xfrm>
          <a:prstGeom prst="rect">
            <a:avLst/>
          </a:prstGeom>
          <a:noFill/>
        </p:spPr>
        <p:txBody>
          <a:bodyPr wrap="none" lIns="26999" tIns="26999" rIns="26999" bIns="26999" rtlCol="0" anchor="b" anchorCtr="0">
            <a:spAutoFit/>
          </a:bodyPr>
          <a:lstStyle/>
          <a:p>
            <a:pPr lvl="0" defTabSz="685765">
              <a:defRPr/>
            </a:pPr>
            <a:r>
              <a:rPr lang="da-DK" sz="1200" dirty="0">
                <a:solidFill>
                  <a:prstClr val="black"/>
                </a:solidFill>
              </a:rPr>
              <a:t>Yellapantula V, et al.</a:t>
            </a:r>
            <a:r>
              <a:rPr lang="da-DK" sz="1200" i="1" dirty="0">
                <a:solidFill>
                  <a:prstClr val="black"/>
                </a:solidFill>
              </a:rPr>
              <a:t> Blood Cancer J</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2019;9:101; Maura F, et al. </a:t>
            </a:r>
            <a:r>
              <a:rPr lang="da-DK" sz="1200" i="1" dirty="0">
                <a:solidFill>
                  <a:prstClr val="black"/>
                </a:solidFill>
              </a:rPr>
              <a:t>Nat Commun</a:t>
            </a:r>
            <a:r>
              <a:rPr lang="da-DK" sz="1200" dirty="0">
                <a:solidFill>
                  <a:prstClr val="black"/>
                </a:solidFill>
              </a:rPr>
              <a:t>. 2019;10:3835; Walker BA, et al. </a:t>
            </a:r>
            <a:r>
              <a:rPr lang="da-DK" sz="1200" i="1" dirty="0">
                <a:solidFill>
                  <a:prstClr val="black"/>
                </a:solidFill>
              </a:rPr>
              <a:t>Leukemia</a:t>
            </a:r>
            <a:r>
              <a:rPr lang="da-DK" sz="1200" dirty="0">
                <a:solidFill>
                  <a:prstClr val="black"/>
                </a:solidFill>
              </a:rPr>
              <a:t>. 2019;33:159-170;</a:t>
            </a:r>
          </a:p>
          <a:p>
            <a:pPr lvl="0" defTabSz="685765">
              <a:defRPr/>
            </a:pPr>
            <a:r>
              <a:rPr lang="da-DK" sz="1200" dirty="0">
                <a:solidFill>
                  <a:prstClr val="black"/>
                </a:solidFill>
              </a:rPr>
              <a:t>Walker BA, et al. </a:t>
            </a:r>
            <a:r>
              <a:rPr lang="da-DK" sz="1200" i="1" dirty="0">
                <a:solidFill>
                  <a:prstClr val="black"/>
                </a:solidFill>
              </a:rPr>
              <a:t>Blood</a:t>
            </a:r>
            <a:r>
              <a:rPr lang="da-DK" sz="1200" dirty="0">
                <a:solidFill>
                  <a:prstClr val="black"/>
                </a:solidFill>
              </a:rPr>
              <a:t>. 2018;132:587-597; Lohr JG, et al. </a:t>
            </a:r>
            <a:r>
              <a:rPr lang="da-DK" sz="1200" i="1" dirty="0">
                <a:solidFill>
                  <a:prstClr val="black"/>
                </a:solidFill>
              </a:rPr>
              <a:t>Cancer Cell</a:t>
            </a:r>
            <a:r>
              <a:rPr lang="da-DK" sz="1200" dirty="0">
                <a:solidFill>
                  <a:prstClr val="black"/>
                </a:solidFill>
              </a:rPr>
              <a:t>. 2014;25:91-101; Bolli N, et al. </a:t>
            </a:r>
            <a:r>
              <a:rPr lang="da-DK" sz="1200" i="1" dirty="0">
                <a:solidFill>
                  <a:prstClr val="black"/>
                </a:solidFill>
              </a:rPr>
              <a:t>Nat Commun</a:t>
            </a:r>
            <a:r>
              <a:rPr lang="da-DK" sz="1200" dirty="0">
                <a:solidFill>
                  <a:prstClr val="black"/>
                </a:solidFill>
              </a:rPr>
              <a:t>. 2014;5:2997.</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BD77069C-C47D-F44C-B682-3D7A8348E7D3}"/>
              </a:ext>
            </a:extLst>
          </p:cNvPr>
          <p:cNvSpPr txBox="1">
            <a:spLocks/>
          </p:cNvSpPr>
          <p:nvPr/>
        </p:nvSpPr>
        <p:spPr>
          <a:xfrm>
            <a:off x="457199" y="1266541"/>
            <a:ext cx="10143462" cy="473833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a:defRPr/>
            </a:pPr>
            <a:r>
              <a:rPr lang="en-GB" sz="2800" dirty="0">
                <a:solidFill>
                  <a:sysClr val="windowText" lastClr="000000"/>
                </a:solidFill>
              </a:rPr>
              <a:t>Emerging data suggest that current high-risk definition can be further improved   </a:t>
            </a:r>
          </a:p>
          <a:p>
            <a:pPr lvl="1" indent="-261938">
              <a:defRPr/>
            </a:pPr>
            <a:r>
              <a:rPr lang="en-GB" sz="2400" dirty="0">
                <a:solidFill>
                  <a:sysClr val="windowText" lastClr="000000"/>
                </a:solidFill>
              </a:rPr>
              <a:t>For example, bi-allelic events including TP53 and &gt;3 copies of 1q have been recently associated with poor outcomes</a:t>
            </a:r>
          </a:p>
          <a:p>
            <a:pPr>
              <a:defRPr/>
            </a:pPr>
            <a:r>
              <a:rPr lang="en-GB" sz="2800" dirty="0">
                <a:solidFill>
                  <a:sysClr val="windowText" lastClr="000000"/>
                </a:solidFill>
              </a:rPr>
              <a:t>Current standard-of-care setting:     </a:t>
            </a:r>
          </a:p>
          <a:p>
            <a:pPr lvl="1" indent="-261938">
              <a:defRPr/>
            </a:pPr>
            <a:r>
              <a:rPr lang="en-GB" sz="2400" dirty="0">
                <a:solidFill>
                  <a:sysClr val="windowText" lastClr="000000"/>
                </a:solidFill>
              </a:rPr>
              <a:t>Conventional chromosome analysis, myeloma-targeted FISH panels, and single nucleotide polymorphism (SNP) microarrays to detect translocations and gain/losses</a:t>
            </a:r>
          </a:p>
          <a:p>
            <a:pPr>
              <a:defRPr/>
            </a:pPr>
            <a:r>
              <a:rPr lang="en-GB" sz="2800" dirty="0">
                <a:solidFill>
                  <a:sysClr val="windowText" lastClr="000000"/>
                </a:solidFill>
              </a:rPr>
              <a:t>Neither FISH nor SNP microarray approaches are able to capture somatic point mutations  </a:t>
            </a:r>
          </a:p>
        </p:txBody>
      </p:sp>
    </p:spTree>
    <p:extLst>
      <p:ext uri="{BB962C8B-B14F-4D97-AF65-F5344CB8AC3E}">
        <p14:creationId xmlns:p14="http://schemas.microsoft.com/office/powerpoint/2010/main" val="15345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F1B52E-D22A-4955-9F85-1B6177235CD4}"/>
              </a:ext>
            </a:extLst>
          </p:cNvPr>
          <p:cNvSpPr/>
          <p:nvPr/>
        </p:nvSpPr>
        <p:spPr>
          <a:xfrm>
            <a:off x="0" y="5759426"/>
            <a:ext cx="12201728" cy="1123685"/>
          </a:xfrm>
          <a:prstGeom prst="rect">
            <a:avLst/>
          </a:prstGeom>
          <a:solidFill>
            <a:srgbClr val="E7E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sz="3600" dirty="0"/>
              <a:t>MM-Specific NGS Assay</a:t>
            </a:r>
          </a:p>
          <a:p>
            <a:r>
              <a:rPr lang="en-US" sz="3200" i="1" dirty="0"/>
              <a:t>Going Beyond Conventional Cytogenetic Classification </a:t>
            </a:r>
          </a:p>
        </p:txBody>
      </p:sp>
      <p:sp>
        <p:nvSpPr>
          <p:cNvPr id="18" name="TextBox 17">
            <a:extLst>
              <a:ext uri="{FF2B5EF4-FFF2-40B4-BE49-F238E27FC236}">
                <a16:creationId xmlns:a16="http://schemas.microsoft.com/office/drawing/2014/main" id="{E2CBCEDC-47F6-9842-BFDF-349910CF0B94}"/>
              </a:ext>
            </a:extLst>
          </p:cNvPr>
          <p:cNvSpPr txBox="1"/>
          <p:nvPr/>
        </p:nvSpPr>
        <p:spPr>
          <a:xfrm>
            <a:off x="52165" y="6562990"/>
            <a:ext cx="3586581" cy="239191"/>
          </a:xfrm>
          <a:prstGeom prst="rect">
            <a:avLst/>
          </a:prstGeom>
          <a:noFill/>
        </p:spPr>
        <p:txBody>
          <a:bodyPr wrap="square" lIns="26999" tIns="26999" rIns="26999" bIns="26999" rtlCol="0" anchor="b" anchorCtr="0">
            <a:spAutoFit/>
          </a:bodyPr>
          <a:lstStyle/>
          <a:p>
            <a:pPr lvl="0" defTabSz="685765">
              <a:defRPr/>
            </a:pPr>
            <a:r>
              <a:rPr lang="da-DK" sz="1200" dirty="0">
                <a:solidFill>
                  <a:prstClr val="black"/>
                </a:solidFill>
              </a:rPr>
              <a:t>Yellapantula V, et al.</a:t>
            </a:r>
            <a:r>
              <a:rPr lang="da-DK" sz="1200" i="1" dirty="0">
                <a:solidFill>
                  <a:prstClr val="black"/>
                </a:solidFill>
              </a:rPr>
              <a:t> Blood Cancer J</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da-DK" sz="1200" dirty="0">
                <a:solidFill>
                  <a:prstClr val="black"/>
                </a:solidFill>
              </a:rPr>
              <a:t>2019;9:101.</a:t>
            </a: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FC11796E-EA53-A041-908F-659C3735F3C1}"/>
              </a:ext>
            </a:extLst>
          </p:cNvPr>
          <p:cNvGrpSpPr/>
          <p:nvPr/>
        </p:nvGrpSpPr>
        <p:grpSpPr>
          <a:xfrm>
            <a:off x="1332610" y="1301052"/>
            <a:ext cx="9540394" cy="5221970"/>
            <a:chOff x="1519489" y="928913"/>
            <a:chExt cx="9540394" cy="5221970"/>
          </a:xfrm>
        </p:grpSpPr>
        <p:pic>
          <p:nvPicPr>
            <p:cNvPr id="7" name="Picture 2">
              <a:extLst>
                <a:ext uri="{FF2B5EF4-FFF2-40B4-BE49-F238E27FC236}">
                  <a16:creationId xmlns:a16="http://schemas.microsoft.com/office/drawing/2014/main" id="{F68FBEA5-5E42-C444-AE77-8BB2B24A8706}"/>
                </a:ext>
              </a:extLst>
            </p:cNvPr>
            <p:cNvPicPr>
              <a:picLocks noChangeAspect="1" noChangeArrowheads="1"/>
            </p:cNvPicPr>
            <p:nvPr/>
          </p:nvPicPr>
          <p:blipFill>
            <a:blip r:embed="rId3"/>
            <a:srcRect l="15143" t="25397" r="16476" b="8063"/>
            <a:stretch>
              <a:fillRect/>
            </a:stretch>
          </p:blipFill>
          <p:spPr bwMode="auto">
            <a:xfrm>
              <a:off x="1519489" y="928913"/>
              <a:ext cx="9540394" cy="5221970"/>
            </a:xfrm>
            <a:prstGeom prst="rect">
              <a:avLst/>
            </a:prstGeom>
            <a:noFill/>
            <a:ln w="9525">
              <a:noFill/>
              <a:miter lim="800000"/>
              <a:headEnd/>
              <a:tailEnd/>
            </a:ln>
          </p:spPr>
        </p:pic>
        <p:sp>
          <p:nvSpPr>
            <p:cNvPr id="9" name="Rectangle 8">
              <a:extLst>
                <a:ext uri="{FF2B5EF4-FFF2-40B4-BE49-F238E27FC236}">
                  <a16:creationId xmlns:a16="http://schemas.microsoft.com/office/drawing/2014/main" id="{4D6F0C7C-F292-0743-9C42-2033BC4820AC}"/>
                </a:ext>
              </a:extLst>
            </p:cNvPr>
            <p:cNvSpPr/>
            <p:nvPr/>
          </p:nvSpPr>
          <p:spPr>
            <a:xfrm>
              <a:off x="1524000" y="1038225"/>
              <a:ext cx="3429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E1043A3C-107D-3749-963B-D84DE32B2994}"/>
              </a:ext>
            </a:extLst>
          </p:cNvPr>
          <p:cNvSpPr/>
          <p:nvPr/>
        </p:nvSpPr>
        <p:spPr>
          <a:xfrm>
            <a:off x="1141590" y="4497716"/>
            <a:ext cx="9838482" cy="1786126"/>
          </a:xfrm>
          <a:prstGeom prst="rect">
            <a:avLst/>
          </a:prstGeom>
          <a:noFill/>
          <a:ln w="635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05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CB3925-9570-0740-904B-FBAD218CF555}"/>
              </a:ext>
            </a:extLst>
          </p:cNvPr>
          <p:cNvSpPr txBox="1">
            <a:spLocks/>
          </p:cNvSpPr>
          <p:nvPr/>
        </p:nvSpPr>
        <p:spPr>
          <a:xfrm>
            <a:off x="457199" y="181412"/>
            <a:ext cx="10685721" cy="985257"/>
          </a:xfrm>
          <a:prstGeom prst="rect">
            <a:avLst/>
          </a:prstGeom>
        </p:spPr>
        <p:txBody>
          <a:bodyPr vert="horz" lIns="91440" tIns="45720" rIns="91440" bIns="45720" rtlCol="0" anchor="ctr">
            <a:normAutofit fontScale="92500" lnSpcReduction="10000"/>
          </a:bodyPr>
          <a:lstStyle>
            <a:defPPr>
              <a:defRPr lang="en-US"/>
            </a:defPPr>
            <a:lvl1pPr>
              <a:lnSpc>
                <a:spcPct val="90000"/>
              </a:lnSpc>
              <a:spcBef>
                <a:spcPct val="0"/>
              </a:spcBef>
              <a:buNone/>
              <a:defRPr sz="3900" b="1">
                <a:solidFill>
                  <a:schemeClr val="tx2">
                    <a:lumMod val="75000"/>
                  </a:schemeClr>
                </a:solidFill>
                <a:latin typeface="+mj-lt"/>
                <a:ea typeface="+mj-ea"/>
                <a:cs typeface="+mj-cs"/>
              </a:defRPr>
            </a:lvl1pPr>
          </a:lstStyle>
          <a:p>
            <a:r>
              <a:rPr lang="en-US" dirty="0"/>
              <a:t>Relapsed/Refractory MM</a:t>
            </a:r>
          </a:p>
          <a:p>
            <a:r>
              <a:rPr lang="en-US" i="1" dirty="0"/>
              <a:t>Growing Unmet Need</a:t>
            </a:r>
          </a:p>
        </p:txBody>
      </p:sp>
      <p:sp>
        <p:nvSpPr>
          <p:cNvPr id="11" name="Content Placeholder 2">
            <a:extLst>
              <a:ext uri="{FF2B5EF4-FFF2-40B4-BE49-F238E27FC236}">
                <a16:creationId xmlns:a16="http://schemas.microsoft.com/office/drawing/2014/main" id="{CC6BB88C-293B-B34D-9E63-99C14DFB3116}"/>
              </a:ext>
            </a:extLst>
          </p:cNvPr>
          <p:cNvSpPr txBox="1">
            <a:spLocks/>
          </p:cNvSpPr>
          <p:nvPr/>
        </p:nvSpPr>
        <p:spPr>
          <a:xfrm>
            <a:off x="457198" y="1266540"/>
            <a:ext cx="10685721" cy="519805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lvl="0">
              <a:defRPr/>
            </a:pPr>
            <a:r>
              <a:rPr lang="en-GB" sz="2800" dirty="0">
                <a:solidFill>
                  <a:sysClr val="windowText" lastClr="000000"/>
                </a:solidFill>
              </a:rPr>
              <a:t>Despite new and more effective treatments, MM remains incurable.</a:t>
            </a:r>
            <a:endParaRPr lang="en-GB" sz="2800" baseline="30000" dirty="0">
              <a:solidFill>
                <a:sysClr val="windowText" lastClr="000000"/>
              </a:solidFill>
            </a:endParaRPr>
          </a:p>
          <a:p>
            <a:pPr>
              <a:defRPr/>
            </a:pPr>
            <a:r>
              <a:rPr lang="en-GB" sz="2800" dirty="0">
                <a:solidFill>
                  <a:sysClr val="windowText" lastClr="000000"/>
                </a:solidFill>
              </a:rPr>
              <a:t>Recently, a new subset of patients with triple-refractory disease, ie, refractory to IMiDs, PIs, and mAbs, has emerged.   </a:t>
            </a:r>
          </a:p>
          <a:p>
            <a:pPr lvl="1" indent="-261938">
              <a:defRPr/>
            </a:pPr>
            <a:r>
              <a:rPr lang="en-GB" sz="2400" dirty="0">
                <a:solidFill>
                  <a:sysClr val="windowText" lastClr="000000"/>
                </a:solidFill>
              </a:rPr>
              <a:t>These patients have poor survival outcomes.</a:t>
            </a:r>
          </a:p>
          <a:p>
            <a:pPr lvl="1" indent="-261938">
              <a:defRPr/>
            </a:pPr>
            <a:r>
              <a:rPr lang="en-GB" sz="2400" dirty="0">
                <a:solidFill>
                  <a:sysClr val="windowText" lastClr="000000"/>
                </a:solidFill>
              </a:rPr>
              <a:t>Thus, there is an urgent and growing unmet clinical need for newer therapeutic strategies for such patients.          </a:t>
            </a:r>
          </a:p>
          <a:p>
            <a:pPr marL="0" lvl="0" indent="0">
              <a:buNone/>
              <a:defRPr/>
            </a:pPr>
            <a:endParaRPr lang="en-GB" sz="2800" dirty="0">
              <a:solidFill>
                <a:sysClr val="windowText" lastClr="000000"/>
              </a:solidFill>
            </a:endParaRPr>
          </a:p>
          <a:p>
            <a:pPr marL="342900" lvl="1" indent="0">
              <a:buNone/>
              <a:defRPr/>
            </a:pPr>
            <a:endParaRPr lang="en-GB" sz="2800" dirty="0">
              <a:solidFill>
                <a:sysClr val="windowText" lastClr="000000"/>
              </a:solidFill>
            </a:endParaRPr>
          </a:p>
        </p:txBody>
      </p:sp>
      <p:sp>
        <p:nvSpPr>
          <p:cNvPr id="12" name="TextBox 11">
            <a:extLst>
              <a:ext uri="{FF2B5EF4-FFF2-40B4-BE49-F238E27FC236}">
                <a16:creationId xmlns:a16="http://schemas.microsoft.com/office/drawing/2014/main" id="{DE1C49A2-4D50-3346-867B-1753E99014A4}"/>
              </a:ext>
            </a:extLst>
          </p:cNvPr>
          <p:cNvSpPr txBox="1"/>
          <p:nvPr/>
        </p:nvSpPr>
        <p:spPr>
          <a:xfrm>
            <a:off x="69889" y="6160333"/>
            <a:ext cx="4321025" cy="608523"/>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Kumar SK, et al. </a:t>
            </a:r>
            <a:r>
              <a:rPr lang="da-DK" sz="1200" i="1" dirty="0">
                <a:solidFill>
                  <a:prstClr val="black"/>
                </a:solidFill>
              </a:rPr>
              <a:t>Leukemia</a:t>
            </a:r>
            <a:r>
              <a:rPr lang="da-DK" sz="1200" dirty="0">
                <a:solidFill>
                  <a:prstClr val="black"/>
                </a:solidFill>
              </a:rPr>
              <a:t>. 2017;31:2443-2448; </a:t>
            </a:r>
          </a:p>
          <a:p>
            <a:pPr defTabSz="685765"/>
            <a:r>
              <a:rPr lang="da-DK" sz="1200" dirty="0">
                <a:solidFill>
                  <a:prstClr val="black"/>
                </a:solidFill>
              </a:rPr>
              <a:t>Ravi P, et al. </a:t>
            </a:r>
            <a:r>
              <a:rPr lang="da-DK" sz="1200" i="1" dirty="0">
                <a:solidFill>
                  <a:prstClr val="black"/>
                </a:solidFill>
              </a:rPr>
              <a:t>Blood Cancer J</a:t>
            </a:r>
            <a:r>
              <a:rPr lang="da-DK" sz="1200" dirty="0">
                <a:solidFill>
                  <a:prstClr val="black"/>
                </a:solidFill>
              </a:rPr>
              <a:t>. 2018;8:26;</a:t>
            </a:r>
          </a:p>
          <a:p>
            <a:pPr defTabSz="685765"/>
            <a:r>
              <a:rPr lang="da-DK" sz="1200" dirty="0">
                <a:solidFill>
                  <a:prstClr val="black"/>
                </a:solidFill>
              </a:rPr>
              <a:t>Gandhi UH, et al. </a:t>
            </a:r>
            <a:r>
              <a:rPr lang="da-DK" sz="1200" i="1" dirty="0">
                <a:solidFill>
                  <a:prstClr val="black"/>
                </a:solidFill>
              </a:rPr>
              <a:t>Leukemia</a:t>
            </a:r>
            <a:r>
              <a:rPr lang="da-DK" sz="1200" dirty="0">
                <a:solidFill>
                  <a:prstClr val="black"/>
                </a:solidFill>
              </a:rPr>
              <a:t>. 2019;33:2266-2275;</a:t>
            </a:r>
          </a:p>
        </p:txBody>
      </p:sp>
      <p:sp>
        <p:nvSpPr>
          <p:cNvPr id="5" name="TextBox 4">
            <a:extLst>
              <a:ext uri="{FF2B5EF4-FFF2-40B4-BE49-F238E27FC236}">
                <a16:creationId xmlns:a16="http://schemas.microsoft.com/office/drawing/2014/main" id="{8C1E3ABF-47F7-4B30-8679-C3D78BEB5CBC}"/>
              </a:ext>
            </a:extLst>
          </p:cNvPr>
          <p:cNvSpPr txBox="1"/>
          <p:nvPr/>
        </p:nvSpPr>
        <p:spPr>
          <a:xfrm>
            <a:off x="4419195" y="6243690"/>
            <a:ext cx="4321025" cy="423857"/>
          </a:xfrm>
          <a:prstGeom prst="rect">
            <a:avLst/>
          </a:prstGeom>
          <a:noFill/>
        </p:spPr>
        <p:txBody>
          <a:bodyPr wrap="square" lIns="26999" tIns="26999" rIns="26999" bIns="26999" rtlCol="0" anchor="b" anchorCtr="0">
            <a:spAutoFit/>
          </a:bodyPr>
          <a:lstStyle/>
          <a:p>
            <a:pPr defTabSz="685765"/>
            <a:r>
              <a:rPr lang="da-DK" sz="1200" dirty="0">
                <a:solidFill>
                  <a:prstClr val="black"/>
                </a:solidFill>
              </a:rPr>
              <a:t>Mikhael J. </a:t>
            </a:r>
            <a:r>
              <a:rPr lang="da-DK" sz="1200" i="1" dirty="0">
                <a:solidFill>
                  <a:prstClr val="black"/>
                </a:solidFill>
              </a:rPr>
              <a:t>Clin Lymphoma Myeloma Leuk</a:t>
            </a:r>
            <a:r>
              <a:rPr lang="da-DK" sz="1200" dirty="0">
                <a:solidFill>
                  <a:prstClr val="black"/>
                </a:solidFill>
              </a:rPr>
              <a:t>. 2020;20:1-7;</a:t>
            </a:r>
          </a:p>
          <a:p>
            <a:pPr defTabSz="685765"/>
            <a:r>
              <a:rPr lang="da-DK" sz="1200" dirty="0">
                <a:solidFill>
                  <a:prstClr val="black"/>
                </a:solidFill>
              </a:rPr>
              <a:t>Shah N, et al. </a:t>
            </a:r>
            <a:r>
              <a:rPr lang="da-DK" sz="1200" i="1" dirty="0">
                <a:solidFill>
                  <a:prstClr val="black"/>
                </a:solidFill>
              </a:rPr>
              <a:t>Leukemia</a:t>
            </a:r>
            <a:r>
              <a:rPr lang="da-DK" sz="1200" dirty="0">
                <a:solidFill>
                  <a:prstClr val="black"/>
                </a:solidFill>
              </a:rPr>
              <a:t>. 2020;34:985-1005.</a:t>
            </a:r>
          </a:p>
        </p:txBody>
      </p:sp>
    </p:spTree>
    <p:extLst>
      <p:ext uri="{BB962C8B-B14F-4D97-AF65-F5344CB8AC3E}">
        <p14:creationId xmlns:p14="http://schemas.microsoft.com/office/powerpoint/2010/main" val="2049249954"/>
      </p:ext>
    </p:extLst>
  </p:cSld>
  <p:clrMapOvr>
    <a:masterClrMapping/>
  </p:clrMapOvr>
</p:sld>
</file>

<file path=ppt/theme/theme1.xml><?xml version="1.0" encoding="utf-8"?>
<a:theme xmlns:a="http://schemas.openxmlformats.org/drawingml/2006/main" name="PNCE Content Slide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Pediatric Nutrition">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CE Frontmatter">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CE Frontmatter">
  <a:themeElements>
    <a:clrScheme name="Foliage Reserve">
      <a:dk1>
        <a:sysClr val="windowText" lastClr="000000"/>
      </a:dk1>
      <a:lt1>
        <a:sysClr val="window" lastClr="FFFFFF"/>
      </a:lt1>
      <a:dk2>
        <a:srgbClr val="645841"/>
      </a:dk2>
      <a:lt2>
        <a:srgbClr val="C2A884"/>
      </a:lt2>
      <a:accent1>
        <a:srgbClr val="8D230E"/>
      </a:accent1>
      <a:accent2>
        <a:srgbClr val="758471"/>
      </a:accent2>
      <a:accent3>
        <a:srgbClr val="1E434C"/>
      </a:accent3>
      <a:accent4>
        <a:srgbClr val="9B4F0F"/>
      </a:accent4>
      <a:accent5>
        <a:srgbClr val="C99E10"/>
      </a:accent5>
      <a:accent6>
        <a:srgbClr val="8E4739"/>
      </a:accent6>
      <a:hlink>
        <a:srgbClr val="56C7AA"/>
      </a:hlink>
      <a:folHlink>
        <a:srgbClr val="59A8D1"/>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13562</TotalTime>
  <Words>6895</Words>
  <Application>Microsoft Office PowerPoint</Application>
  <PresentationFormat>Widescreen</PresentationFormat>
  <Paragraphs>881</Paragraphs>
  <Slides>53</Slides>
  <Notes>29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53</vt:i4>
      </vt:variant>
    </vt:vector>
  </HeadingPairs>
  <TitlesOfParts>
    <vt:vector size="61" baseType="lpstr">
      <vt:lpstr>Open Sans Semibold</vt:lpstr>
      <vt:lpstr>Arial</vt:lpstr>
      <vt:lpstr>Open Sans</vt:lpstr>
      <vt:lpstr>Wingdings</vt:lpstr>
      <vt:lpstr>Calibri</vt:lpstr>
      <vt:lpstr>PNCE Content Slides</vt:lpstr>
      <vt:lpstr>PNCE Frontmatter</vt:lpstr>
      <vt:lpstr>PNCE Frontmatter</vt:lpstr>
      <vt:lpstr>PowerPoint Presentation</vt:lpstr>
      <vt:lpstr>Faculty</vt:lpstr>
      <vt:lpstr>Disclosures</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Annenberg Center for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Annenberg C;cmartin1@bidmc.harvard.edu;MCaplan@northshore.org</dc:creator>
  <cp:lastModifiedBy>Brett Mutschler</cp:lastModifiedBy>
  <cp:revision>835</cp:revision>
  <cp:lastPrinted>2016-11-04T21:05:25Z</cp:lastPrinted>
  <dcterms:created xsi:type="dcterms:W3CDTF">2016-04-20T21:57:17Z</dcterms:created>
  <dcterms:modified xsi:type="dcterms:W3CDTF">2020-07-20T17:59:47Z</dcterms:modified>
</cp:coreProperties>
</file>