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3" r:id="rId2"/>
    <p:sldId id="424" r:id="rId3"/>
    <p:sldId id="425" r:id="rId4"/>
    <p:sldId id="358" r:id="rId5"/>
    <p:sldId id="384" r:id="rId6"/>
    <p:sldId id="382" r:id="rId7"/>
    <p:sldId id="388" r:id="rId8"/>
    <p:sldId id="426" r:id="rId9"/>
    <p:sldId id="397" r:id="rId10"/>
    <p:sldId id="393" r:id="rId11"/>
    <p:sldId id="432" r:id="rId12"/>
    <p:sldId id="431" r:id="rId13"/>
    <p:sldId id="428" r:id="rId14"/>
    <p:sldId id="427" r:id="rId15"/>
    <p:sldId id="371" r:id="rId16"/>
    <p:sldId id="389" r:id="rId17"/>
    <p:sldId id="429" r:id="rId18"/>
    <p:sldId id="430" r:id="rId19"/>
    <p:sldId id="404" r:id="rId20"/>
    <p:sldId id="421" r:id="rId21"/>
    <p:sldId id="408" r:id="rId22"/>
    <p:sldId id="409" r:id="rId23"/>
    <p:sldId id="398" r:id="rId24"/>
    <p:sldId id="403" r:id="rId25"/>
    <p:sldId id="399" r:id="rId26"/>
    <p:sldId id="410" r:id="rId27"/>
    <p:sldId id="406" r:id="rId28"/>
    <p:sldId id="411" r:id="rId29"/>
    <p:sldId id="412" r:id="rId30"/>
    <p:sldId id="414" r:id="rId31"/>
    <p:sldId id="415" r:id="rId32"/>
    <p:sldId id="375" r:id="rId33"/>
    <p:sldId id="416" r:id="rId34"/>
    <p:sldId id="417" r:id="rId35"/>
    <p:sldId id="413" r:id="rId36"/>
    <p:sldId id="422" r:id="rId37"/>
    <p:sldId id="42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00000"/>
    <a:srgbClr val="E9EBF5"/>
    <a:srgbClr val="CFD5EA"/>
    <a:srgbClr val="0078C1"/>
    <a:srgbClr val="003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46" d="100"/>
          <a:sy n="146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ANCA-negative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MPA</c:v>
                </c:pt>
                <c:pt idx="1">
                  <c:v>GPA</c:v>
                </c:pt>
                <c:pt idx="2">
                  <c:v>EGPA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0.13</c:v>
                </c:pt>
                <c:pt idx="1">
                  <c:v>7.0000000000000007E-2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5-4C11-9704-CBA03CEE2B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MPO-ANCA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MPA</c:v>
                </c:pt>
                <c:pt idx="1">
                  <c:v>GPA</c:v>
                </c:pt>
                <c:pt idx="2">
                  <c:v>EGPA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0.61</c:v>
                </c:pt>
                <c:pt idx="1">
                  <c:v>0.11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5-4C11-9704-CBA03CEE2B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PR3-ANCA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MPA</c:v>
                </c:pt>
                <c:pt idx="1">
                  <c:v>GPA</c:v>
                </c:pt>
                <c:pt idx="2">
                  <c:v>EGPA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0.24</c:v>
                </c:pt>
                <c:pt idx="1">
                  <c:v>0.79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5-4C11-9704-CBA03CEE2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772000"/>
        <c:axId val="83824080"/>
      </c:barChart>
      <c:catAx>
        <c:axId val="8377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24080"/>
        <c:crosses val="autoZero"/>
        <c:auto val="1"/>
        <c:lblAlgn val="ctr"/>
        <c:lblOffset val="100"/>
        <c:noMultiLvlLbl val="0"/>
      </c:catAx>
      <c:valAx>
        <c:axId val="83824080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72000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9449446358267706"/>
          <c:y val="2.8268320524173308E-2"/>
          <c:w val="0.19248474409448815"/>
          <c:h val="0.24676286962741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FFS =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1-4791-A202-ED8C5549C1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FFS =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1-4791-A202-ED8C5549C1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FFS ≥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1-4791-A202-ED8C5549C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9898944"/>
        <c:axId val="950412992"/>
      </c:barChart>
      <c:catAx>
        <c:axId val="84989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412992"/>
        <c:crosses val="autoZero"/>
        <c:auto val="1"/>
        <c:lblAlgn val="ctr"/>
        <c:lblOffset val="100"/>
        <c:noMultiLvlLbl val="0"/>
      </c:catAx>
      <c:valAx>
        <c:axId val="9504129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98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5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5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17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7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42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1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26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477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3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183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14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77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349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356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861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030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82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007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05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42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479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660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187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176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38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10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109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9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64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950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747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C173-3103-EC46-AEFC-225E0FBB2E15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77B1-5A7E-0843-B57E-243E39DC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5" r:id="rId22"/>
    <p:sldLayoutId id="2147483687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E7FF0DE-0109-6A48-A8B0-735D2053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1FC4-B3C8-4764-B282-C961E3D274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EGPA Progresses Through 3 Variable Phases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712F-8DDF-4EF8-B143-C920725CAB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501081"/>
            <a:ext cx="6067697" cy="586901"/>
          </a:xfrm>
        </p:spPr>
        <p:txBody>
          <a:bodyPr anchor="b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Chakraborty RK, </a:t>
            </a:r>
            <a:r>
              <a:rPr lang="en-US" sz="900" dirty="0" err="1">
                <a:solidFill>
                  <a:schemeClr val="bg1"/>
                </a:solidFill>
              </a:rPr>
              <a:t>Aeddula</a:t>
            </a:r>
            <a:r>
              <a:rPr lang="en-US" sz="900" dirty="0">
                <a:solidFill>
                  <a:schemeClr val="bg1"/>
                </a:solidFill>
              </a:rPr>
              <a:t> NR. Available from: https://www.ncbi.nlm.nih.gov/books/NBK537099/. </a:t>
            </a:r>
          </a:p>
          <a:p>
            <a:r>
              <a:rPr lang="en-US" sz="900" dirty="0">
                <a:solidFill>
                  <a:schemeClr val="bg1"/>
                </a:solidFill>
              </a:rPr>
              <a:t>National Organization of Rare Diseases. https://rarediseases.org/rare-diseases/churg-strauss-syndrome/. 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03DF7C76-7084-4E3B-8910-967797C1434D}"/>
              </a:ext>
            </a:extLst>
          </p:cNvPr>
          <p:cNvSpPr/>
          <p:nvPr/>
        </p:nvSpPr>
        <p:spPr>
          <a:xfrm>
            <a:off x="566185" y="1223345"/>
            <a:ext cx="8011632" cy="350875"/>
          </a:xfrm>
          <a:prstGeom prst="leftRightArrow">
            <a:avLst/>
          </a:prstGeom>
          <a:solidFill>
            <a:srgbClr val="003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3147ED-7CB3-47E7-B632-2487B82B1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69870"/>
              </p:ext>
            </p:extLst>
          </p:nvPr>
        </p:nvGraphicFramePr>
        <p:xfrm>
          <a:off x="628651" y="1659458"/>
          <a:ext cx="257828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284">
                  <a:extLst>
                    <a:ext uri="{9D8B030D-6E8A-4147-A177-3AD203B41FA5}">
                      <a16:colId xmlns:a16="http://schemas.microsoft.com/office/drawing/2014/main" val="363167601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400" dirty="0"/>
                        <a:t>Prodromal/Allergic Phase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36927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dirty="0"/>
                        <a:t> or 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decade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95499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Variable onset/variable 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505391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400" dirty="0"/>
                        <a:t>Clinical manifestations</a:t>
                      </a:r>
                    </a:p>
                    <a:p>
                      <a:pPr marL="228600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Upper respiratory</a:t>
                      </a:r>
                    </a:p>
                    <a:p>
                      <a:pPr marL="228600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Late-onset or worsening asthma</a:t>
                      </a:r>
                    </a:p>
                    <a:p>
                      <a:pPr marL="228600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Nonspecific (</a:t>
                      </a:r>
                      <a:r>
                        <a:rPr lang="en-US" sz="1400" dirty="0" err="1"/>
                        <a:t>eg</a:t>
                      </a:r>
                      <a:r>
                        <a:rPr lang="en-US" sz="1400" dirty="0"/>
                        <a:t>, arthralgia, myalgia, malaise, fever, weight loss)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8728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F182EA5-9EC9-4DE1-A935-35ACC3D1DDF7}"/>
              </a:ext>
            </a:extLst>
          </p:cNvPr>
          <p:cNvSpPr txBox="1"/>
          <p:nvPr/>
        </p:nvSpPr>
        <p:spPr>
          <a:xfrm>
            <a:off x="2075436" y="1225954"/>
            <a:ext cx="114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6 months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73657EA-8996-4380-A8FB-405ED9EF4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69386"/>
              </p:ext>
            </p:extLst>
          </p:nvPr>
        </p:nvGraphicFramePr>
        <p:xfrm>
          <a:off x="3475961" y="1659458"/>
          <a:ext cx="2192079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079">
                  <a:extLst>
                    <a:ext uri="{9D8B030D-6E8A-4147-A177-3AD203B41FA5}">
                      <a16:colId xmlns:a16="http://schemas.microsoft.com/office/drawing/2014/main" val="363167601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400" dirty="0"/>
                        <a:t>Eosinophilic Phase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36927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Peripheral eosinophilia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50539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Eosinophilic organ involvement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87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Pulmonary infiltrates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6470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Eosinophilic gastroenteritis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56275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Serosal effusion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7174577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3B48BF05-D36E-4F0E-B7B4-248E9E1D7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44516"/>
              </p:ext>
            </p:extLst>
          </p:nvPr>
        </p:nvGraphicFramePr>
        <p:xfrm>
          <a:off x="6068533" y="1659458"/>
          <a:ext cx="244681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817">
                  <a:extLst>
                    <a:ext uri="{9D8B030D-6E8A-4147-A177-3AD203B41FA5}">
                      <a16:colId xmlns:a16="http://schemas.microsoft.com/office/drawing/2014/main" val="363167601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400" dirty="0"/>
                        <a:t>Vasculitic Phase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36927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  <a:r>
                        <a:rPr lang="en-US" sz="1400" baseline="30000" dirty="0"/>
                        <a:t>rd</a:t>
                      </a:r>
                      <a:r>
                        <a:rPr lang="en-US" sz="1400" dirty="0"/>
                        <a:t> or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decade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95499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dirty="0"/>
                        <a:t>Emergence of life-threatening complications of systemic vasculitis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50539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Neurologic symptoms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292807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Granulomatosis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4326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Full range of renal symptoms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15491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Necrotizing glomerulonephritis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3872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Skin lesions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64709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672422E-246D-439B-98D3-A38A36243C4A}"/>
              </a:ext>
            </a:extLst>
          </p:cNvPr>
          <p:cNvSpPr txBox="1"/>
          <p:nvPr/>
        </p:nvSpPr>
        <p:spPr>
          <a:xfrm>
            <a:off x="592763" y="1225954"/>
            <a:ext cx="127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&gt;20 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0CC452-AB6F-4BF7-B43A-011E14A2AB09}"/>
              </a:ext>
            </a:extLst>
          </p:cNvPr>
          <p:cNvSpPr txBox="1"/>
          <p:nvPr/>
        </p:nvSpPr>
        <p:spPr>
          <a:xfrm>
            <a:off x="6068533" y="1225954"/>
            <a:ext cx="114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3-9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601C5C-5EC4-4C91-91E9-9ADE25AD075B}"/>
              </a:ext>
            </a:extLst>
          </p:cNvPr>
          <p:cNvSpPr txBox="1"/>
          <p:nvPr/>
        </p:nvSpPr>
        <p:spPr>
          <a:xfrm>
            <a:off x="3853098" y="967707"/>
            <a:ext cx="143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Asthma Onset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83ECA1-EA70-4FA9-859D-E80BAD9092CE}"/>
              </a:ext>
            </a:extLst>
          </p:cNvPr>
          <p:cNvSpPr/>
          <p:nvPr/>
        </p:nvSpPr>
        <p:spPr>
          <a:xfrm>
            <a:off x="4511279" y="1308504"/>
            <a:ext cx="121443" cy="1805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9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C0B64-5C6C-4105-91F6-19964225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490662"/>
            <a:ext cx="4667250" cy="27700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1B771D-71D8-4AF5-89B1-C4216300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3844"/>
            <a:ext cx="8229599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2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Survival Has Improved with Treatment to Reduce Vasculitic Flares and Complications*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A315-0E5E-43E2-B547-0E95E6C9547C}"/>
              </a:ext>
            </a:extLst>
          </p:cNvPr>
          <p:cNvSpPr txBox="1"/>
          <p:nvPr/>
        </p:nvSpPr>
        <p:spPr>
          <a:xfrm rot="16200000">
            <a:off x="1489592" y="238708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B2980-2633-428C-B66D-27FF447F754E}"/>
              </a:ext>
            </a:extLst>
          </p:cNvPr>
          <p:cNvSpPr txBox="1"/>
          <p:nvPr/>
        </p:nvSpPr>
        <p:spPr>
          <a:xfrm>
            <a:off x="3333748" y="415581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Years from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4ADAF-46E4-44F5-A4F8-42AD1A57A53D}"/>
              </a:ext>
            </a:extLst>
          </p:cNvPr>
          <p:cNvSpPr txBox="1"/>
          <p:nvPr/>
        </p:nvSpPr>
        <p:spPr>
          <a:xfrm>
            <a:off x="1413725" y="1192053"/>
            <a:ext cx="608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survival of patients according to the period of diagnosis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42FC2A-E9AE-42CD-9C5B-B66F5F5BF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563604"/>
            <a:ext cx="6067698" cy="495454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*Includes </a:t>
            </a:r>
            <a:r>
              <a:rPr lang="sv-SE" sz="900" dirty="0">
                <a:solidFill>
                  <a:schemeClr val="bg1"/>
                </a:solidFill>
              </a:rPr>
              <a:t>polyarteritis nodosa (16%), GPA (42%), EGPA (23%), and MPA (19%).</a:t>
            </a:r>
          </a:p>
          <a:p>
            <a:r>
              <a:rPr lang="sv-SE" sz="900" dirty="0">
                <a:solidFill>
                  <a:schemeClr val="bg1"/>
                </a:solidFill>
              </a:rPr>
              <a:t>Jardel S, et al. </a:t>
            </a:r>
            <a:r>
              <a:rPr lang="en-US" sz="900" i="1" dirty="0">
                <a:solidFill>
                  <a:schemeClr val="bg1"/>
                </a:solidFill>
              </a:rPr>
              <a:t>Arthritis </a:t>
            </a:r>
            <a:r>
              <a:rPr lang="en-US" sz="900" i="1" dirty="0" err="1">
                <a:solidFill>
                  <a:schemeClr val="bg1"/>
                </a:solidFill>
              </a:rPr>
              <a:t>Rheumatol</a:t>
            </a:r>
            <a:r>
              <a:rPr lang="en-US" sz="900" i="1" dirty="0">
                <a:solidFill>
                  <a:schemeClr val="bg1"/>
                </a:solidFill>
              </a:rPr>
              <a:t>.</a:t>
            </a:r>
            <a:r>
              <a:rPr lang="en-US" sz="900" dirty="0">
                <a:solidFill>
                  <a:schemeClr val="bg1"/>
                </a:solidFill>
              </a:rPr>
              <a:t> 2017; 69 (suppl 10).</a:t>
            </a:r>
          </a:p>
          <a:p>
            <a:r>
              <a:rPr lang="en-US" sz="900" dirty="0">
                <a:solidFill>
                  <a:schemeClr val="bg1"/>
                </a:solidFill>
              </a:rPr>
              <a:t>https://acrabstracts.org/abstract/long-term-survival-in-systemic-necrotizing-vasculitides/. Accessed March 19, 2020.</a:t>
            </a:r>
          </a:p>
        </p:txBody>
      </p:sp>
    </p:spTree>
    <p:extLst>
      <p:ext uri="{BB962C8B-B14F-4D97-AF65-F5344CB8AC3E}">
        <p14:creationId xmlns:p14="http://schemas.microsoft.com/office/powerpoint/2010/main" val="6569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7A4942-53FC-4056-888E-0E69A3D6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Pathogenesis: Genetic and Environmental Factors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2363071-F428-4D33-A436-BCBD00C70A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3" y="4776717"/>
            <a:ext cx="5603966" cy="290720"/>
          </a:xfrm>
        </p:spPr>
        <p:txBody>
          <a:bodyPr>
            <a:normAutofit/>
          </a:bodyPr>
          <a:lstStyle/>
          <a:p>
            <a:r>
              <a:rPr lang="en-US" sz="900" dirty="0" err="1">
                <a:solidFill>
                  <a:schemeClr val="bg1"/>
                </a:solidFill>
              </a:rPr>
              <a:t>Gioffredi</a:t>
            </a:r>
            <a:r>
              <a:rPr lang="en-US" sz="900" dirty="0">
                <a:solidFill>
                  <a:schemeClr val="bg1"/>
                </a:solidFill>
              </a:rPr>
              <a:t> A, et al. </a:t>
            </a:r>
            <a:r>
              <a:rPr lang="en-US" sz="900" i="1" dirty="0">
                <a:solidFill>
                  <a:schemeClr val="bg1"/>
                </a:solidFill>
              </a:rPr>
              <a:t>Frontiers Immunol</a:t>
            </a:r>
            <a:r>
              <a:rPr lang="en-US" sz="900" dirty="0">
                <a:solidFill>
                  <a:schemeClr val="bg1"/>
                </a:solidFill>
              </a:rPr>
              <a:t> 2014.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10.3389/fimmu.2014.00549.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AAB7B-45F7-49AD-A16F-9F353CFC57EA}"/>
              </a:ext>
            </a:extLst>
          </p:cNvPr>
          <p:cNvSpPr txBox="1"/>
          <p:nvPr/>
        </p:nvSpPr>
        <p:spPr>
          <a:xfrm>
            <a:off x="2277020" y="1083378"/>
            <a:ext cx="23929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ACQUIRED DETERMINANTS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Allergens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Infections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Vaccinations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Silica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42207-0AFA-456A-8CFA-4DEF44351ADE}"/>
              </a:ext>
            </a:extLst>
          </p:cNvPr>
          <p:cNvSpPr txBox="1"/>
          <p:nvPr/>
        </p:nvSpPr>
        <p:spPr>
          <a:xfrm>
            <a:off x="5359043" y="1083378"/>
            <a:ext cx="2161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GENETIC DETERMINANTS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/>
              <a:t>HLA-DRB1 *04 </a:t>
            </a:r>
            <a:r>
              <a:rPr lang="en-US" sz="1200" b="1" dirty="0"/>
              <a:t>and</a:t>
            </a:r>
            <a:r>
              <a:rPr lang="en-US" sz="1200" b="1" i="1" dirty="0"/>
              <a:t> *07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/>
              <a:t>HLA-DRB4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IL-10 SNP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A02C0-7C10-436A-94DE-44CFB81F74A1}"/>
              </a:ext>
            </a:extLst>
          </p:cNvPr>
          <p:cNvSpPr/>
          <p:nvPr/>
        </p:nvSpPr>
        <p:spPr>
          <a:xfrm>
            <a:off x="2277021" y="2370570"/>
            <a:ext cx="4609548" cy="37538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EOSINOPHILIC GRANULOMATOSIS WITH POLYANGIITIS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7B8C4-B4E4-43D6-AF60-E27D9B33FE81}"/>
              </a:ext>
            </a:extLst>
          </p:cNvPr>
          <p:cNvSpPr txBox="1"/>
          <p:nvPr/>
        </p:nvSpPr>
        <p:spPr>
          <a:xfrm>
            <a:off x="1377452" y="3204519"/>
            <a:ext cx="840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Eotaxin-3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ADE920-863D-4F05-AB16-D0B362F54DBD}"/>
              </a:ext>
            </a:extLst>
          </p:cNvPr>
          <p:cNvSpPr txBox="1"/>
          <p:nvPr/>
        </p:nvSpPr>
        <p:spPr>
          <a:xfrm>
            <a:off x="2632964" y="3204519"/>
            <a:ext cx="983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Eosinophils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D87CBA-13AC-4A43-940C-E1D1C9B43663}"/>
              </a:ext>
            </a:extLst>
          </p:cNvPr>
          <p:cNvCxnSpPr>
            <a:cxnSpLocks/>
          </p:cNvCxnSpPr>
          <p:nvPr/>
        </p:nvCxnSpPr>
        <p:spPr>
          <a:xfrm flipV="1">
            <a:off x="2277020" y="3335324"/>
            <a:ext cx="295548" cy="63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411DC1-6231-4E06-9750-192099C019C8}"/>
              </a:ext>
            </a:extLst>
          </p:cNvPr>
          <p:cNvSpPr txBox="1"/>
          <p:nvPr/>
        </p:nvSpPr>
        <p:spPr>
          <a:xfrm rot="2895706">
            <a:off x="3174024" y="3915797"/>
            <a:ext cx="594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IL-25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636AA-9114-4246-83B2-3D0C40A46F6C}"/>
              </a:ext>
            </a:extLst>
          </p:cNvPr>
          <p:cNvSpPr txBox="1"/>
          <p:nvPr/>
        </p:nvSpPr>
        <p:spPr>
          <a:xfrm>
            <a:off x="3854727" y="3399942"/>
            <a:ext cx="53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B134E-78C1-4692-85A0-B080EC9F5B71}"/>
              </a:ext>
            </a:extLst>
          </p:cNvPr>
          <p:cNvSpPr txBox="1"/>
          <p:nvPr/>
        </p:nvSpPr>
        <p:spPr>
          <a:xfrm rot="3200460">
            <a:off x="3995292" y="3866070"/>
            <a:ext cx="506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IL-17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027B9-BE2D-47AE-AB43-1C6C39296985}"/>
              </a:ext>
            </a:extLst>
          </p:cNvPr>
          <p:cNvSpPr txBox="1"/>
          <p:nvPr/>
        </p:nvSpPr>
        <p:spPr>
          <a:xfrm>
            <a:off x="4269766" y="3278785"/>
            <a:ext cx="6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T-Regs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BCD76-A7A2-489B-9EDA-0FBA0F9957BE}"/>
              </a:ext>
            </a:extLst>
          </p:cNvPr>
          <p:cNvSpPr txBox="1"/>
          <p:nvPr/>
        </p:nvSpPr>
        <p:spPr>
          <a:xfrm>
            <a:off x="4760867" y="3382525"/>
            <a:ext cx="468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F8650B-7DD1-43E6-BC74-3C35982EC9C3}"/>
              </a:ext>
            </a:extLst>
          </p:cNvPr>
          <p:cNvSpPr txBox="1"/>
          <p:nvPr/>
        </p:nvSpPr>
        <p:spPr>
          <a:xfrm>
            <a:off x="4277931" y="4153350"/>
            <a:ext cx="5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 cells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22631A-F6F4-4D8B-8A4F-638B131E37DB}"/>
              </a:ext>
            </a:extLst>
          </p:cNvPr>
          <p:cNvSpPr txBox="1"/>
          <p:nvPr/>
        </p:nvSpPr>
        <p:spPr>
          <a:xfrm rot="18291380">
            <a:off x="4739234" y="3742228"/>
            <a:ext cx="58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IL-4</a:t>
            </a:r>
          </a:p>
          <a:p>
            <a:pPr algn="ctr"/>
            <a:r>
              <a:rPr lang="en-US" sz="1200" b="1" dirty="0"/>
              <a:t>IL-5</a:t>
            </a:r>
          </a:p>
          <a:p>
            <a:pPr algn="ctr"/>
            <a:r>
              <a:rPr lang="en-US" sz="1200" b="1" dirty="0"/>
              <a:t>IL-13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5AFB67-F757-486C-9A38-D62299FFFEB3}"/>
              </a:ext>
            </a:extLst>
          </p:cNvPr>
          <p:cNvSpPr txBox="1"/>
          <p:nvPr/>
        </p:nvSpPr>
        <p:spPr>
          <a:xfrm rot="19131325">
            <a:off x="5503584" y="3314047"/>
            <a:ext cx="5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DC29C-E60C-4840-9060-8B5106DCE2AF}"/>
              </a:ext>
            </a:extLst>
          </p:cNvPr>
          <p:cNvSpPr txBox="1"/>
          <p:nvPr/>
        </p:nvSpPr>
        <p:spPr>
          <a:xfrm rot="19162194">
            <a:off x="5865553" y="2996329"/>
            <a:ext cx="5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IgG4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962CF-91B5-40EE-B15F-25348A950934}"/>
              </a:ext>
            </a:extLst>
          </p:cNvPr>
          <p:cNvSpPr txBox="1"/>
          <p:nvPr/>
        </p:nvSpPr>
        <p:spPr>
          <a:xfrm rot="19064719">
            <a:off x="6215166" y="3664567"/>
            <a:ext cx="59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 cells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7D6422-F3E6-4A2A-81A6-9731431C8461}"/>
              </a:ext>
            </a:extLst>
          </p:cNvPr>
          <p:cNvCxnSpPr>
            <a:cxnSpLocks/>
          </p:cNvCxnSpPr>
          <p:nvPr/>
        </p:nvCxnSpPr>
        <p:spPr>
          <a:xfrm>
            <a:off x="3597977" y="1795980"/>
            <a:ext cx="678475" cy="4451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AE7102-4A34-451C-83DC-80FA73C4CAFD}"/>
              </a:ext>
            </a:extLst>
          </p:cNvPr>
          <p:cNvCxnSpPr>
            <a:cxnSpLocks/>
          </p:cNvCxnSpPr>
          <p:nvPr/>
        </p:nvCxnSpPr>
        <p:spPr>
          <a:xfrm flipH="1">
            <a:off x="5277394" y="1945152"/>
            <a:ext cx="437606" cy="2959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BCBAEB-87EA-4B67-BAB2-DA7B10107623}"/>
              </a:ext>
            </a:extLst>
          </p:cNvPr>
          <p:cNvCxnSpPr>
            <a:cxnSpLocks/>
          </p:cNvCxnSpPr>
          <p:nvPr/>
        </p:nvCxnSpPr>
        <p:spPr>
          <a:xfrm flipV="1">
            <a:off x="3517991" y="2875438"/>
            <a:ext cx="454674" cy="3290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97D9082-1313-4972-8BBD-5AEF4AD91CD7}"/>
              </a:ext>
            </a:extLst>
          </p:cNvPr>
          <p:cNvCxnSpPr>
            <a:cxnSpLocks/>
          </p:cNvCxnSpPr>
          <p:nvPr/>
        </p:nvCxnSpPr>
        <p:spPr>
          <a:xfrm flipV="1">
            <a:off x="4572543" y="2867993"/>
            <a:ext cx="0" cy="414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BC5C6B-BC64-490A-B308-8F7DE86935BF}"/>
              </a:ext>
            </a:extLst>
          </p:cNvPr>
          <p:cNvCxnSpPr>
            <a:cxnSpLocks/>
          </p:cNvCxnSpPr>
          <p:nvPr/>
        </p:nvCxnSpPr>
        <p:spPr>
          <a:xfrm>
            <a:off x="4199709" y="3278785"/>
            <a:ext cx="7576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EDAD07-5654-4F84-A492-2BC6B4780011}"/>
              </a:ext>
            </a:extLst>
          </p:cNvPr>
          <p:cNvCxnSpPr>
            <a:cxnSpLocks/>
          </p:cNvCxnSpPr>
          <p:nvPr/>
        </p:nvCxnSpPr>
        <p:spPr>
          <a:xfrm>
            <a:off x="4205174" y="3278781"/>
            <a:ext cx="0" cy="653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457A90A-4EBF-4068-A04C-51BAFE530B68}"/>
              </a:ext>
            </a:extLst>
          </p:cNvPr>
          <p:cNvCxnSpPr>
            <a:cxnSpLocks/>
          </p:cNvCxnSpPr>
          <p:nvPr/>
        </p:nvCxnSpPr>
        <p:spPr>
          <a:xfrm>
            <a:off x="4951941" y="3280964"/>
            <a:ext cx="0" cy="653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AD6AD73-D156-4799-8C92-3CE5101C93F0}"/>
              </a:ext>
            </a:extLst>
          </p:cNvPr>
          <p:cNvCxnSpPr>
            <a:cxnSpLocks/>
          </p:cNvCxnSpPr>
          <p:nvPr/>
        </p:nvCxnSpPr>
        <p:spPr>
          <a:xfrm flipV="1">
            <a:off x="4572543" y="3661552"/>
            <a:ext cx="0" cy="4456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7503090-A79B-41CD-8A2C-0E2956794B03}"/>
              </a:ext>
            </a:extLst>
          </p:cNvPr>
          <p:cNvCxnSpPr>
            <a:cxnSpLocks/>
          </p:cNvCxnSpPr>
          <p:nvPr/>
        </p:nvCxnSpPr>
        <p:spPr>
          <a:xfrm flipV="1">
            <a:off x="4572543" y="3680382"/>
            <a:ext cx="289951" cy="4268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2D48AA-F374-433A-8CEA-62043181B4A8}"/>
              </a:ext>
            </a:extLst>
          </p:cNvPr>
          <p:cNvCxnSpPr>
            <a:cxnSpLocks/>
          </p:cNvCxnSpPr>
          <p:nvPr/>
        </p:nvCxnSpPr>
        <p:spPr>
          <a:xfrm flipH="1" flipV="1">
            <a:off x="4288016" y="3689578"/>
            <a:ext cx="283985" cy="4176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F23D72-BFC9-47BC-9CA8-3496445F9BDC}"/>
              </a:ext>
            </a:extLst>
          </p:cNvPr>
          <p:cNvGrpSpPr/>
          <p:nvPr/>
        </p:nvGrpSpPr>
        <p:grpSpPr>
          <a:xfrm rot="19160500">
            <a:off x="5383878" y="2813809"/>
            <a:ext cx="757645" cy="478285"/>
            <a:chOff x="5756366" y="2866934"/>
            <a:chExt cx="757645" cy="47828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2BA1DCC-F240-43E0-84E5-15052C9C5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9200" y="2866934"/>
              <a:ext cx="0" cy="4140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B1B54A-4F23-4F28-98E9-3CA691540AC2}"/>
                </a:ext>
              </a:extLst>
            </p:cNvPr>
            <p:cNvCxnSpPr>
              <a:cxnSpLocks/>
            </p:cNvCxnSpPr>
            <p:nvPr/>
          </p:nvCxnSpPr>
          <p:spPr>
            <a:xfrm>
              <a:off x="5756366" y="3277726"/>
              <a:ext cx="75764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5F37F4F-F43B-4521-B1D9-822B1F9EA623}"/>
                </a:ext>
              </a:extLst>
            </p:cNvPr>
            <p:cNvCxnSpPr>
              <a:cxnSpLocks/>
            </p:cNvCxnSpPr>
            <p:nvPr/>
          </p:nvCxnSpPr>
          <p:spPr>
            <a:xfrm>
              <a:off x="5761831" y="3277722"/>
              <a:ext cx="0" cy="65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1ABE7C-B7DA-4A2E-B971-1531EB9632D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598" y="3279905"/>
              <a:ext cx="0" cy="653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4BD7D068-E4AF-45EC-A2F1-DC28C2A3B1A1}"/>
              </a:ext>
            </a:extLst>
          </p:cNvPr>
          <p:cNvCxnSpPr/>
          <p:nvPr/>
        </p:nvCxnSpPr>
        <p:spPr>
          <a:xfrm>
            <a:off x="3244958" y="3585791"/>
            <a:ext cx="1064622" cy="692331"/>
          </a:xfrm>
          <a:prstGeom prst="curvedConnector3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3D0AA2-1A39-4C93-B440-5660AFBF2EFC}"/>
              </a:ext>
            </a:extLst>
          </p:cNvPr>
          <p:cNvGrpSpPr/>
          <p:nvPr/>
        </p:nvGrpSpPr>
        <p:grpSpPr>
          <a:xfrm rot="19353827">
            <a:off x="5972011" y="3390163"/>
            <a:ext cx="527958" cy="423887"/>
            <a:chOff x="7596143" y="2884202"/>
            <a:chExt cx="527958" cy="423887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3C0FD4D-6749-4F60-A004-530F3A82CB9C}"/>
                </a:ext>
              </a:extLst>
            </p:cNvPr>
            <p:cNvCxnSpPr>
              <a:cxnSpLocks/>
            </p:cNvCxnSpPr>
            <p:nvPr/>
          </p:nvCxnSpPr>
          <p:spPr>
            <a:xfrm rot="2604106" flipH="1" flipV="1">
              <a:off x="7878823" y="2884202"/>
              <a:ext cx="245278" cy="4238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44D400-927D-4B35-93FB-66A803B5AA16}"/>
                </a:ext>
              </a:extLst>
            </p:cNvPr>
            <p:cNvCxnSpPr>
              <a:cxnSpLocks/>
            </p:cNvCxnSpPr>
            <p:nvPr/>
          </p:nvCxnSpPr>
          <p:spPr>
            <a:xfrm rot="2246173" flipH="1" flipV="1">
              <a:off x="7596143" y="3023963"/>
              <a:ext cx="453440" cy="1924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879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B3245FA-F27E-443A-B7C5-892345E1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0" dirty="0">
                <a:solidFill>
                  <a:schemeClr val="tx1"/>
                </a:solidFill>
                <a:latin typeface="+mj-lt"/>
              </a:rPr>
              <a:t>Eosinophils in EGPA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58EBC3-F066-45EF-B8F8-3001D6B98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1" y="4798341"/>
            <a:ext cx="5617029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Reviewed in Ramirez GA, et al. </a:t>
            </a:r>
            <a:r>
              <a:rPr lang="en-US" sz="900" i="1" dirty="0">
                <a:solidFill>
                  <a:schemeClr val="bg1"/>
                </a:solidFill>
              </a:rPr>
              <a:t>BioMed Res Intl </a:t>
            </a:r>
            <a:r>
              <a:rPr lang="en-US" sz="900" dirty="0">
                <a:solidFill>
                  <a:schemeClr val="bg1"/>
                </a:solidFill>
              </a:rPr>
              <a:t>2018;doi.org/10.1155/2018/9095275.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E2A37E-2EA9-403B-B4A7-CB4738F145A5}"/>
              </a:ext>
            </a:extLst>
          </p:cNvPr>
          <p:cNvGrpSpPr/>
          <p:nvPr/>
        </p:nvGrpSpPr>
        <p:grpSpPr>
          <a:xfrm>
            <a:off x="2262608" y="1069577"/>
            <a:ext cx="4529891" cy="884325"/>
            <a:chOff x="1070810" y="2980570"/>
            <a:chExt cx="6039854" cy="117910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B53FEB-44DE-4C84-9633-6336DBE8430A}"/>
                </a:ext>
              </a:extLst>
            </p:cNvPr>
            <p:cNvSpPr/>
            <p:nvPr/>
          </p:nvSpPr>
          <p:spPr>
            <a:xfrm>
              <a:off x="5522495" y="3429000"/>
              <a:ext cx="1588169" cy="3876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2CCC3634-A8F6-446E-8403-182427821156}"/>
                </a:ext>
              </a:extLst>
            </p:cNvPr>
            <p:cNvSpPr/>
            <p:nvPr/>
          </p:nvSpPr>
          <p:spPr>
            <a:xfrm rot="10800000">
              <a:off x="1070810" y="3429000"/>
              <a:ext cx="1588169" cy="387626"/>
            </a:xfrm>
            <a:prstGeom prst="rightArrow">
              <a:avLst>
                <a:gd name="adj1" fmla="val 50000"/>
                <a:gd name="adj2" fmla="val 72115"/>
              </a:avLst>
            </a:prstGeom>
            <a:gradFill flip="none" rotWithShape="1">
              <a:gsLst>
                <a:gs pos="0">
                  <a:srgbClr val="FFFF00"/>
                </a:gs>
                <a:gs pos="12000">
                  <a:srgbClr val="00B05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539C01-4A7C-4B59-94F8-147AEC5CBC5C}"/>
                </a:ext>
              </a:extLst>
            </p:cNvPr>
            <p:cNvSpPr/>
            <p:nvPr/>
          </p:nvSpPr>
          <p:spPr>
            <a:xfrm>
              <a:off x="2787566" y="3526631"/>
              <a:ext cx="2622633" cy="192882"/>
            </a:xfrm>
            <a:prstGeom prst="rect">
              <a:avLst/>
            </a:prstGeom>
            <a:gradFill>
              <a:gsLst>
                <a:gs pos="96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6E0EFA-25F5-4617-B49E-735D3A050EDD}"/>
                </a:ext>
              </a:extLst>
            </p:cNvPr>
            <p:cNvSpPr txBox="1"/>
            <p:nvPr/>
          </p:nvSpPr>
          <p:spPr>
            <a:xfrm>
              <a:off x="1356914" y="2980570"/>
              <a:ext cx="1302065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b="1" dirty="0"/>
                <a:t>Normal Range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2FD9C5-05F4-4672-874D-49DC62A41D1E}"/>
                </a:ext>
              </a:extLst>
            </p:cNvPr>
            <p:cNvSpPr txBox="1"/>
            <p:nvPr/>
          </p:nvSpPr>
          <p:spPr>
            <a:xfrm>
              <a:off x="5494419" y="2980570"/>
              <a:ext cx="1605568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 b="1" dirty="0"/>
                <a:t>Hypereosinophilia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770D63-33DA-435A-8562-FEFF56E91B91}"/>
                </a:ext>
              </a:extLst>
            </p:cNvPr>
            <p:cNvSpPr txBox="1"/>
            <p:nvPr/>
          </p:nvSpPr>
          <p:spPr>
            <a:xfrm>
              <a:off x="3499406" y="2980570"/>
              <a:ext cx="1154591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1" dirty="0"/>
                <a:t>Eosinophilia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158EFA-8CFB-4BC9-8C8B-D6043BB046E6}"/>
                </a:ext>
              </a:extLst>
            </p:cNvPr>
            <p:cNvSpPr txBox="1"/>
            <p:nvPr/>
          </p:nvSpPr>
          <p:spPr>
            <a:xfrm>
              <a:off x="1278154" y="3821115"/>
              <a:ext cx="1361912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30-350 cells/µL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0CE03B-19FA-45A2-8185-A6AE636A762D}"/>
                </a:ext>
              </a:extLst>
            </p:cNvPr>
            <p:cNvSpPr txBox="1"/>
            <p:nvPr/>
          </p:nvSpPr>
          <p:spPr>
            <a:xfrm>
              <a:off x="3492734" y="3821115"/>
              <a:ext cx="1212299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&gt;450 cells/µL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E6FE0C-1C17-4B93-AF1A-6124DC813526}"/>
                </a:ext>
              </a:extLst>
            </p:cNvPr>
            <p:cNvSpPr txBox="1"/>
            <p:nvPr/>
          </p:nvSpPr>
          <p:spPr>
            <a:xfrm>
              <a:off x="5664477" y="3821115"/>
              <a:ext cx="1304204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&gt;1500 cells/µL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192F1D-AC78-4E44-A0DB-FB6CBD2405C4}"/>
              </a:ext>
            </a:extLst>
          </p:cNvPr>
          <p:cNvSpPr txBox="1">
            <a:spLocks/>
          </p:cNvSpPr>
          <p:nvPr/>
        </p:nvSpPr>
        <p:spPr>
          <a:xfrm>
            <a:off x="457200" y="2267623"/>
            <a:ext cx="8236130" cy="2389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457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685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tabLst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914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 marL="171450" lvl="1">
              <a:spcBef>
                <a:spcPts val="750"/>
              </a:spcBef>
              <a:buClr>
                <a:schemeClr val="tx1"/>
              </a:buClr>
            </a:pPr>
            <a:r>
              <a:rPr lang="en-US" sz="1600" b="1" kern="0" dirty="0">
                <a:ea typeface="ＭＳ Ｐゴシック" pitchFamily="34" charset="-128"/>
              </a:rPr>
              <a:t>Normal functions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Homeostatic tasks in lymphoid organs, bone marrow, gut, and some non-lymphoid organs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T cells and mast cells can recruit eosinophils to inflammatory sites</a:t>
            </a:r>
          </a:p>
          <a:p>
            <a:pPr marL="171450" lvl="1">
              <a:spcBef>
                <a:spcPts val="750"/>
              </a:spcBef>
              <a:buClr>
                <a:schemeClr val="tx1"/>
              </a:buClr>
            </a:pPr>
            <a:r>
              <a:rPr lang="en-US" sz="1600" b="1" kern="0" dirty="0">
                <a:ea typeface="ＭＳ Ｐゴシック" pitchFamily="34" charset="-128"/>
              </a:rPr>
              <a:t>Pathogenesis in EGPA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Maintain an (aberrant) Th2 immune response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Participate in both granulomatous and vasculitic features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Cause tissue damage via innate and antibody-dependent mechanisms</a:t>
            </a:r>
          </a:p>
        </p:txBody>
      </p:sp>
    </p:spTree>
    <p:extLst>
      <p:ext uri="{BB962C8B-B14F-4D97-AF65-F5344CB8AC3E}">
        <p14:creationId xmlns:p14="http://schemas.microsoft.com/office/powerpoint/2010/main" val="420204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B3245FA-F27E-443A-B7C5-892345E1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0" dirty="0">
                <a:solidFill>
                  <a:schemeClr val="tx1"/>
                </a:solidFill>
                <a:latin typeface="+mj-lt"/>
              </a:rPr>
              <a:t>Eosinophils in EGPA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58EBC3-F066-45EF-B8F8-3001D6B98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1" y="4782086"/>
            <a:ext cx="5617029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Reviewed in Ramirez GA, et al. </a:t>
            </a:r>
            <a:r>
              <a:rPr lang="en-US" sz="900" i="1" dirty="0">
                <a:solidFill>
                  <a:schemeClr val="bg1"/>
                </a:solidFill>
              </a:rPr>
              <a:t>BioMed Res Intl </a:t>
            </a:r>
            <a:r>
              <a:rPr lang="en-US" sz="900" dirty="0">
                <a:solidFill>
                  <a:schemeClr val="bg1"/>
                </a:solidFill>
              </a:rPr>
              <a:t>2018;doi.org/10.1155/2018/9095275.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E2A37E-2EA9-403B-B4A7-CB4738F145A5}"/>
              </a:ext>
            </a:extLst>
          </p:cNvPr>
          <p:cNvGrpSpPr/>
          <p:nvPr/>
        </p:nvGrpSpPr>
        <p:grpSpPr>
          <a:xfrm>
            <a:off x="2262608" y="1069577"/>
            <a:ext cx="4529891" cy="884325"/>
            <a:chOff x="1070810" y="2980570"/>
            <a:chExt cx="6039854" cy="117910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B53FEB-44DE-4C84-9633-6336DBE8430A}"/>
                </a:ext>
              </a:extLst>
            </p:cNvPr>
            <p:cNvSpPr/>
            <p:nvPr/>
          </p:nvSpPr>
          <p:spPr>
            <a:xfrm>
              <a:off x="5522495" y="3429000"/>
              <a:ext cx="1588169" cy="3876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2CCC3634-A8F6-446E-8403-182427821156}"/>
                </a:ext>
              </a:extLst>
            </p:cNvPr>
            <p:cNvSpPr/>
            <p:nvPr/>
          </p:nvSpPr>
          <p:spPr>
            <a:xfrm rot="10800000">
              <a:off x="1070810" y="3429000"/>
              <a:ext cx="1588169" cy="387626"/>
            </a:xfrm>
            <a:prstGeom prst="rightArrow">
              <a:avLst>
                <a:gd name="adj1" fmla="val 50000"/>
                <a:gd name="adj2" fmla="val 72115"/>
              </a:avLst>
            </a:prstGeom>
            <a:gradFill flip="none" rotWithShape="1">
              <a:gsLst>
                <a:gs pos="0">
                  <a:srgbClr val="FFFF00"/>
                </a:gs>
                <a:gs pos="12000">
                  <a:srgbClr val="00B05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539C01-4A7C-4B59-94F8-147AEC5CBC5C}"/>
                </a:ext>
              </a:extLst>
            </p:cNvPr>
            <p:cNvSpPr/>
            <p:nvPr/>
          </p:nvSpPr>
          <p:spPr>
            <a:xfrm>
              <a:off x="2787566" y="3526631"/>
              <a:ext cx="2622633" cy="192882"/>
            </a:xfrm>
            <a:prstGeom prst="rect">
              <a:avLst/>
            </a:prstGeom>
            <a:gradFill>
              <a:gsLst>
                <a:gs pos="96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6E0EFA-25F5-4617-B49E-735D3A050EDD}"/>
                </a:ext>
              </a:extLst>
            </p:cNvPr>
            <p:cNvSpPr txBox="1"/>
            <p:nvPr/>
          </p:nvSpPr>
          <p:spPr>
            <a:xfrm>
              <a:off x="1356914" y="2980570"/>
              <a:ext cx="1302065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50" b="1" dirty="0"/>
                <a:t>Normal Range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2FD9C5-05F4-4672-874D-49DC62A41D1E}"/>
                </a:ext>
              </a:extLst>
            </p:cNvPr>
            <p:cNvSpPr txBox="1"/>
            <p:nvPr/>
          </p:nvSpPr>
          <p:spPr>
            <a:xfrm>
              <a:off x="5494419" y="2980570"/>
              <a:ext cx="1605568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50" b="1" dirty="0"/>
                <a:t>Hypereosinophilia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770D63-33DA-435A-8562-FEFF56E91B91}"/>
                </a:ext>
              </a:extLst>
            </p:cNvPr>
            <p:cNvSpPr txBox="1"/>
            <p:nvPr/>
          </p:nvSpPr>
          <p:spPr>
            <a:xfrm>
              <a:off x="3499406" y="2980570"/>
              <a:ext cx="1154591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1" dirty="0"/>
                <a:t>Eosinophilia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158EFA-8CFB-4BC9-8C8B-D6043BB046E6}"/>
                </a:ext>
              </a:extLst>
            </p:cNvPr>
            <p:cNvSpPr txBox="1"/>
            <p:nvPr/>
          </p:nvSpPr>
          <p:spPr>
            <a:xfrm>
              <a:off x="1278154" y="3821115"/>
              <a:ext cx="1361912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30-350 cells/µL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0CE03B-19FA-45A2-8185-A6AE636A762D}"/>
                </a:ext>
              </a:extLst>
            </p:cNvPr>
            <p:cNvSpPr txBox="1"/>
            <p:nvPr/>
          </p:nvSpPr>
          <p:spPr>
            <a:xfrm>
              <a:off x="3492734" y="3821115"/>
              <a:ext cx="1212299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&gt;450 cells/µL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E6FE0C-1C17-4B93-AF1A-6124DC813526}"/>
                </a:ext>
              </a:extLst>
            </p:cNvPr>
            <p:cNvSpPr txBox="1"/>
            <p:nvPr/>
          </p:nvSpPr>
          <p:spPr>
            <a:xfrm>
              <a:off x="5664477" y="3821115"/>
              <a:ext cx="1304204" cy="3385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&gt;1500 cells/µL</a:t>
              </a:r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8FDED50-1F6F-45A1-8035-8FA5A4000A3C}"/>
              </a:ext>
            </a:extLst>
          </p:cNvPr>
          <p:cNvSpPr txBox="1">
            <a:spLocks/>
          </p:cNvSpPr>
          <p:nvPr/>
        </p:nvSpPr>
        <p:spPr>
          <a:xfrm>
            <a:off x="457200" y="2263095"/>
            <a:ext cx="8236130" cy="2389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457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685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tabLst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914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600" b="1" kern="0" dirty="0"/>
              <a:t>Cytokine control of eosinophils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IL3, GM-CSF, IL5 promote development and maturation in bone marrow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IL5 key for survival and persistence in circulating and tissue eosinophils </a:t>
            </a:r>
          </a:p>
          <a:p>
            <a:pPr>
              <a:buClr>
                <a:schemeClr val="tx1"/>
              </a:buClr>
            </a:pPr>
            <a:r>
              <a:rPr lang="en-US" sz="1600" b="1" kern="0" dirty="0"/>
              <a:t>Cellular interactions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Several lymphoid and myeloid cells (</a:t>
            </a:r>
            <a:r>
              <a:rPr lang="en-US" sz="1400" kern="0" dirty="0" err="1"/>
              <a:t>eg</a:t>
            </a:r>
            <a:r>
              <a:rPr lang="en-US" sz="1400" kern="0" dirty="0"/>
              <a:t>, mast cells and Th2 lymphocytes) produce IL5 </a:t>
            </a:r>
          </a:p>
          <a:p>
            <a:pPr lvl="1">
              <a:buClr>
                <a:schemeClr val="tx1"/>
              </a:buClr>
            </a:pPr>
            <a:r>
              <a:rPr lang="en-US" sz="1400" kern="0" dirty="0"/>
              <a:t>Eosinophil-mediated IL5 secretion has autocrine and paracrine effects </a:t>
            </a:r>
          </a:p>
          <a:p>
            <a:pPr lvl="1">
              <a:buClr>
                <a:schemeClr val="tx1"/>
              </a:buClr>
            </a:pPr>
            <a:r>
              <a:rPr lang="en-US" sz="1400" kern="0" dirty="0" err="1"/>
              <a:t>Eotaxins</a:t>
            </a:r>
            <a:r>
              <a:rPr lang="en-US" sz="1400" kern="0" dirty="0"/>
              <a:t> and CCR3 are important for eosinophil recruitment into tissues</a:t>
            </a:r>
          </a:p>
        </p:txBody>
      </p:sp>
    </p:spTree>
    <p:extLst>
      <p:ext uri="{BB962C8B-B14F-4D97-AF65-F5344CB8AC3E}">
        <p14:creationId xmlns:p14="http://schemas.microsoft.com/office/powerpoint/2010/main" val="158772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479E-9AF2-4263-A056-02D480CFAC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EGPA Diagnostic/Classification Criteria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C7A76E-6A52-4B29-A5B3-8A28ACBC423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00783672"/>
              </p:ext>
            </p:extLst>
          </p:nvPr>
        </p:nvGraphicFramePr>
        <p:xfrm>
          <a:off x="4656000" y="1154907"/>
          <a:ext cx="4320000" cy="23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308871656"/>
                    </a:ext>
                  </a:extLst>
                </a:gridCol>
              </a:tblGrid>
              <a:tr h="286855">
                <a:tc>
                  <a:txBody>
                    <a:bodyPr/>
                    <a:lstStyle/>
                    <a:p>
                      <a:r>
                        <a:rPr lang="en-US" sz="1600" dirty="0"/>
                        <a:t>1990 ACR Criteria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1434657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Asthma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005854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Eosinophilia &gt;10%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7266814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Neuropathy (mono or poly)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0383207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Pulmonary infiltrates (non-fixed)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8133725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Paranasal sinus abnormality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78023059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r>
                        <a:rPr lang="en-US" sz="1400" dirty="0"/>
                        <a:t>Extravascular eosinophils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66674958"/>
                  </a:ext>
                </a:extLst>
              </a:tr>
              <a:tr h="3379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EGPA is diagnosed if 4 of the 6 criteria are met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217634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FAD7E-54B3-44D0-AA76-0E42C316F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9779"/>
            <a:ext cx="5603966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Lanham JG, et al. </a:t>
            </a:r>
            <a:r>
              <a:rPr lang="en-US" sz="900" i="1" dirty="0">
                <a:solidFill>
                  <a:schemeClr val="bg1"/>
                </a:solidFill>
              </a:rPr>
              <a:t>Medicine (Baltimore)</a:t>
            </a:r>
            <a:r>
              <a:rPr lang="en-US" sz="900" dirty="0">
                <a:solidFill>
                  <a:schemeClr val="bg1"/>
                </a:solidFill>
              </a:rPr>
              <a:t>1984;63:65-81. </a:t>
            </a:r>
            <a:r>
              <a:rPr lang="en-US" sz="900" dirty="0" err="1">
                <a:solidFill>
                  <a:schemeClr val="bg1"/>
                </a:solidFill>
              </a:rPr>
              <a:t>Masi</a:t>
            </a:r>
            <a:r>
              <a:rPr lang="en-US" sz="900" dirty="0">
                <a:solidFill>
                  <a:schemeClr val="bg1"/>
                </a:solidFill>
              </a:rPr>
              <a:t> AT, et al. </a:t>
            </a:r>
            <a:r>
              <a:rPr lang="en-US" sz="900" i="1" dirty="0">
                <a:solidFill>
                  <a:schemeClr val="bg1"/>
                </a:solidFill>
              </a:rPr>
              <a:t>Arthritis Rheum</a:t>
            </a:r>
            <a:r>
              <a:rPr lang="en-US" sz="900" dirty="0">
                <a:solidFill>
                  <a:schemeClr val="bg1"/>
                </a:solidFill>
              </a:rPr>
              <a:t> 1990;33:1094-1100. 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6A9A7E2-99DD-4B5B-AD02-5955B49A3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930852"/>
              </p:ext>
            </p:extLst>
          </p:nvPr>
        </p:nvGraphicFramePr>
        <p:xfrm>
          <a:off x="168000" y="1154906"/>
          <a:ext cx="432000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30887165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Lanham Criteria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14346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Asthma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00585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Peak peripheral blood eosinophil count &gt;1.5 x 10</a:t>
                      </a:r>
                      <a:r>
                        <a:rPr lang="en-US" sz="1400" baseline="30000" dirty="0"/>
                        <a:t>6</a:t>
                      </a:r>
                      <a:r>
                        <a:rPr lang="en-US" sz="1400" baseline="0" dirty="0"/>
                        <a:t>/cc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72668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Systemic vasculitis involving ≥2 extrapulmonary organs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03832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All 3 criteria should be fulfilled for diagnosis of EGPA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217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3313-F000-4855-919F-3DBBDC17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9" y="273844"/>
            <a:ext cx="8693331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Differential Diagnosis and Common Misdiagnoses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A16DAE5-41EC-478E-86D6-8233623C7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614952"/>
          </a:xfrm>
        </p:spPr>
        <p:txBody>
          <a:bodyPr>
            <a:normAutofit/>
          </a:bodyPr>
          <a:lstStyle/>
          <a:p>
            <a:r>
              <a:rPr lang="en-US" dirty="0"/>
              <a:t>Eosinophilic asthma</a:t>
            </a:r>
          </a:p>
          <a:p>
            <a:r>
              <a:rPr lang="en-US" dirty="0"/>
              <a:t>Eosinophilic pneumonia</a:t>
            </a:r>
          </a:p>
          <a:p>
            <a:r>
              <a:rPr lang="en-US" dirty="0"/>
              <a:t>HES</a:t>
            </a:r>
          </a:p>
          <a:p>
            <a:r>
              <a:rPr lang="en-US" dirty="0"/>
              <a:t>Idiopathic chronic eosinophilic pneumonia</a:t>
            </a:r>
          </a:p>
          <a:p>
            <a:r>
              <a:rPr lang="en-US" dirty="0"/>
              <a:t>Allergic bronchopulmonary aspergillosis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268E2C4-6531-434C-8E3E-B6B283A5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771707"/>
          </a:xfrm>
        </p:spPr>
        <p:txBody>
          <a:bodyPr>
            <a:normAutofit/>
          </a:bodyPr>
          <a:lstStyle/>
          <a:p>
            <a:r>
              <a:rPr lang="en-US" sz="2000" dirty="0"/>
              <a:t>Drug-induced eosinophilia</a:t>
            </a:r>
          </a:p>
          <a:p>
            <a:r>
              <a:rPr lang="en-US" sz="2000" dirty="0"/>
              <a:t>Infection</a:t>
            </a:r>
            <a:endParaRPr lang="en-US" sz="1700" dirty="0"/>
          </a:p>
          <a:p>
            <a:pPr lvl="1"/>
            <a:r>
              <a:rPr lang="en-US" sz="1700" dirty="0"/>
              <a:t>Parasitic (</a:t>
            </a:r>
            <a:r>
              <a:rPr lang="en-US" sz="1700" dirty="0" err="1"/>
              <a:t>eg</a:t>
            </a:r>
            <a:r>
              <a:rPr lang="en-US" sz="1700" dirty="0"/>
              <a:t>, toxocariasis)</a:t>
            </a:r>
          </a:p>
          <a:p>
            <a:pPr lvl="1"/>
            <a:r>
              <a:rPr lang="en-US" sz="1700" dirty="0"/>
              <a:t>Fungal (aspergillosis) </a:t>
            </a:r>
          </a:p>
          <a:p>
            <a:pPr lvl="1"/>
            <a:r>
              <a:rPr lang="en-US" sz="1700" dirty="0"/>
              <a:t>Tuberculosis</a:t>
            </a:r>
          </a:p>
          <a:p>
            <a:pPr lvl="1"/>
            <a:r>
              <a:rPr lang="en-US" sz="1700" dirty="0"/>
              <a:t>Viral (HIV, HTLV-1)  </a:t>
            </a:r>
          </a:p>
          <a:p>
            <a:r>
              <a:rPr lang="en-US" sz="2000" dirty="0"/>
              <a:t>Paraneoplastic eosinophilia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7CA80F6-3C1E-4249-BA6C-0AD85C06B761}"/>
              </a:ext>
            </a:extLst>
          </p:cNvPr>
          <p:cNvSpPr txBox="1">
            <a:spLocks/>
          </p:cNvSpPr>
          <p:nvPr/>
        </p:nvSpPr>
        <p:spPr>
          <a:xfrm>
            <a:off x="457200" y="4808055"/>
            <a:ext cx="8229600" cy="290720"/>
          </a:xfrm>
          <a:prstGeom prst="rect">
            <a:avLst/>
          </a:prstGeom>
        </p:spPr>
        <p:txBody>
          <a:bodyPr anchor="b"/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457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685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tabLst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914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660998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FF5898-D5BE-473D-B224-580417FC3814}"/>
              </a:ext>
            </a:extLst>
          </p:cNvPr>
          <p:cNvSpPr/>
          <p:nvPr/>
        </p:nvSpPr>
        <p:spPr>
          <a:xfrm>
            <a:off x="0" y="4486275"/>
            <a:ext cx="9144000" cy="657225"/>
          </a:xfrm>
          <a:prstGeom prst="rect">
            <a:avLst/>
          </a:prstGeom>
          <a:solidFill>
            <a:srgbClr val="FEFEFE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64677-6985-4039-9898-50C4EA9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Geneva" pitchFamily="80" charset="0"/>
              </a:rPr>
              <a:t>Recognizing EGPA Common Presentations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88FFF-42F0-4143-9034-9A7365FFA4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21276B-C725-4889-BF73-7AECFF3AB0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91156869"/>
              </p:ext>
            </p:extLst>
          </p:nvPr>
        </p:nvGraphicFramePr>
        <p:xfrm>
          <a:off x="457200" y="829340"/>
          <a:ext cx="8229600" cy="40489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48125">
                  <a:extLst>
                    <a:ext uri="{9D8B030D-6E8A-4147-A177-3AD203B41FA5}">
                      <a16:colId xmlns:a16="http://schemas.microsoft.com/office/drawing/2014/main" val="2547257902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4047332208"/>
                    </a:ext>
                  </a:extLst>
                </a:gridCol>
              </a:tblGrid>
              <a:tr h="49886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49-year old woman </a:t>
                      </a:r>
                    </a:p>
                  </a:txBody>
                  <a:tcPr anchor="b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FD5EA"/>
                          </a:solidFill>
                        </a:rPr>
                        <a:t>The median age of onset is in the 4</a:t>
                      </a:r>
                      <a:r>
                        <a:rPr lang="en-US" sz="1200" baseline="30000" dirty="0">
                          <a:solidFill>
                            <a:srgbClr val="CFD5EA"/>
                          </a:solidFill>
                        </a:rPr>
                        <a:t>th</a:t>
                      </a:r>
                      <a:r>
                        <a:rPr lang="en-US" sz="1200" dirty="0">
                          <a:solidFill>
                            <a:srgbClr val="CFD5EA"/>
                          </a:solidFill>
                        </a:rPr>
                        <a:t> decade, with children and adolescents rarely being affected.  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91222"/>
                  </a:ext>
                </a:extLst>
              </a:tr>
              <a:tr h="1014355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14-year history of asthma</a:t>
                      </a:r>
                    </a:p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Recent symptom worsening 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 treatment in ED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Intermittent OCS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Persistent cough 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FD5EA"/>
                          </a:solidFill>
                        </a:rPr>
                        <a:t>Adult-onset asthma starting in the prodromal phase and worsening is a common presentation (96-100%). Systemic corticosteroid therapy for asthma control is also seen in up to 75% of cases.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69857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history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E9EBF5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45012"/>
                  </a:ext>
                </a:extLst>
              </a:tr>
              <a:tr h="698408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Nasal polyps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 surgery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Currently using topical steroid nasal spray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EBF5"/>
                          </a:solidFill>
                        </a:rPr>
                        <a:t>Upper respiratory symptoms are present in a majority of patients (47-93%).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E9EBF5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00625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Neurology consult for difficulty walking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EBF5"/>
                          </a:solidFill>
                        </a:rPr>
                        <a:t>Neurologic symptoms may be present in 60-70% of patients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67107"/>
                  </a:ext>
                </a:extLst>
              </a:tr>
              <a:tr h="498863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“Hypereosinophilia, unknown significance”</a:t>
                      </a:r>
                    </a:p>
                    <a:p>
                      <a:pPr marL="260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—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6385/mm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noted by allergist during blood work 3 years ago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E9EBF5"/>
                          </a:solidFill>
                        </a:rPr>
                        <a:t>Hypereosinophilia may have been documented previously but its significance not realized at the time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04763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Physical exam findings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53159"/>
                  </a:ext>
                </a:extLst>
              </a:tr>
              <a:tr h="299318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Areas of petechiae around knees and elbows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FD5EA"/>
                          </a:solidFill>
                        </a:rPr>
                        <a:t>Skin manifestations are common during the vasculitic phase.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6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87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FF5898-D5BE-473D-B224-580417FC3814}"/>
              </a:ext>
            </a:extLst>
          </p:cNvPr>
          <p:cNvSpPr/>
          <p:nvPr/>
        </p:nvSpPr>
        <p:spPr>
          <a:xfrm>
            <a:off x="0" y="4486275"/>
            <a:ext cx="9144000" cy="657225"/>
          </a:xfrm>
          <a:prstGeom prst="rect">
            <a:avLst/>
          </a:prstGeom>
          <a:solidFill>
            <a:srgbClr val="FEFEFE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64677-6985-4039-9898-50C4EA91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Geneva" pitchFamily="80" charset="0"/>
              </a:rPr>
              <a:t>Recognizing EGPA Common Presentations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88FFF-42F0-4143-9034-9A7365FFA4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321276B-C725-4889-BF73-7AECFF3AB0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81488756"/>
              </p:ext>
            </p:extLst>
          </p:nvPr>
        </p:nvGraphicFramePr>
        <p:xfrm>
          <a:off x="457200" y="829339"/>
          <a:ext cx="8229600" cy="40547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48125">
                  <a:extLst>
                    <a:ext uri="{9D8B030D-6E8A-4147-A177-3AD203B41FA5}">
                      <a16:colId xmlns:a16="http://schemas.microsoft.com/office/drawing/2014/main" val="2547257902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4047332208"/>
                    </a:ext>
                  </a:extLst>
                </a:gridCol>
              </a:tblGrid>
              <a:tr h="49699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49-year old woman </a:t>
                      </a:r>
                    </a:p>
                  </a:txBody>
                  <a:tcPr anchor="b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The median age of onset is in the 4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decade, with children and adolescents rarely being affected.  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391222"/>
                  </a:ext>
                </a:extLst>
              </a:tr>
              <a:tr h="1029059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14-year history of asthma</a:t>
                      </a:r>
                    </a:p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Recent symptom worsening 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Required treatment in ED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Intermittent OCS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Persistent cough 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Adult-onset asthma starting in the prodromal phase and worsening is a common presentation (96-100%). Systemic corticosteroid therapy for asthma control is also seen in up to 75% of cases.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69857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history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45012"/>
                  </a:ext>
                </a:extLst>
              </a:tr>
              <a:tr h="695797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Nasal polyps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Prior surgery</a:t>
                      </a:r>
                    </a:p>
                    <a:p>
                      <a:pPr marL="260350" lvl="1" indent="-17145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Currently using topical steroid nasal spray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Upper respiratory symptoms are present in a majority of patients (47-93%).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00625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Neurology consult for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difficulty walking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Neurologic symptoms may be present in 60-70% of patients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67107"/>
                  </a:ext>
                </a:extLst>
              </a:tr>
              <a:tr h="623951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Hypereosinophilia, unknown significance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260350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—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6385/mm</a:t>
                      </a:r>
                      <a:r>
                        <a:rPr lang="en-US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noted by allergist during blood work 3 years ago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Hypereosinophilia may have been documented previously but its significance not realized at the time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04763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/>
                        <a:t>Physical exam findings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53159"/>
                  </a:ext>
                </a:extLst>
              </a:tr>
              <a:tr h="298198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Areas of petechiae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around knees and elbows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Skin manifestations are common during the vasculitic phase.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6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62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566C-A4EC-40D2-89B5-BD6AFA8645D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Prevalence of Clinical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A8852-E59B-4591-BD8A-DAA478380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5" y="4789779"/>
            <a:ext cx="5571309" cy="290720"/>
          </a:xfrm>
        </p:spPr>
        <p:txBody>
          <a:bodyPr>
            <a:normAutofit/>
          </a:bodyPr>
          <a:lstStyle/>
          <a:p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Gioffredi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A,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Frontiers Immunol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2014.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doi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: 10.3389/fimmu.2014.00549.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52F75249-9F50-428E-A48F-E668370494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0857871"/>
              </p:ext>
            </p:extLst>
          </p:nvPr>
        </p:nvGraphicFramePr>
        <p:xfrm>
          <a:off x="457200" y="1037345"/>
          <a:ext cx="8229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03151804"/>
                    </a:ext>
                  </a:extLst>
                </a:gridCol>
                <a:gridCol w="2225710">
                  <a:extLst>
                    <a:ext uri="{9D8B030D-6E8A-4147-A177-3AD203B41FA5}">
                      <a16:colId xmlns:a16="http://schemas.microsoft.com/office/drawing/2014/main" val="955034574"/>
                    </a:ext>
                  </a:extLst>
                </a:gridCol>
                <a:gridCol w="1889090">
                  <a:extLst>
                    <a:ext uri="{9D8B030D-6E8A-4147-A177-3AD203B41FA5}">
                      <a16:colId xmlns:a16="http://schemas.microsoft.com/office/drawing/2014/main" val="392070101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Clinical Feature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Prevalence (%)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8259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Asthma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91-100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0875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Pulmonary infiltrates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65-91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0877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Neuropathy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55-72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1139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Ear, nose, and throat involvement 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48-75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6063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Cutaneous involvement 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40-52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454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Cardiac involvement 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27-35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2147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Renal involvement 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724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Gastrointestinal involvement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23-32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5656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Central nervous system involvement</a:t>
                      </a:r>
                    </a:p>
                  </a:txBody>
                  <a:tcPr marL="68580" marR="68580" marT="34290" marB="34290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5-9</a:t>
                      </a:r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58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16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5FF4-6050-41E7-A800-97FF51E1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Faculty/Disclosure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DE07-CD8E-4D13-A692-BF34817C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15759" cy="282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Michael E. Wechsler, MD</a:t>
            </a:r>
          </a:p>
          <a:p>
            <a:pPr marL="0" indent="0">
              <a:buNone/>
            </a:pPr>
            <a:r>
              <a:rPr lang="en-US" sz="2000" dirty="0"/>
              <a:t>Professor of Medicine</a:t>
            </a:r>
          </a:p>
          <a:p>
            <a:pPr marL="0" indent="0">
              <a:buNone/>
            </a:pPr>
            <a:r>
              <a:rPr lang="en-US" sz="2000" dirty="0"/>
              <a:t>Director, NJH Cohen </a:t>
            </a:r>
          </a:p>
          <a:p>
            <a:pPr marL="0" indent="0">
              <a:buNone/>
            </a:pPr>
            <a:r>
              <a:rPr lang="en-US" sz="2000" dirty="0"/>
              <a:t>Family Asthma Institute</a:t>
            </a:r>
          </a:p>
          <a:p>
            <a:pPr marL="0" indent="0">
              <a:buNone/>
            </a:pPr>
            <a:r>
              <a:rPr lang="en-US" sz="2000" dirty="0"/>
              <a:t>Department of Medicine</a:t>
            </a:r>
          </a:p>
          <a:p>
            <a:pPr marL="0" indent="0">
              <a:buNone/>
            </a:pPr>
            <a:r>
              <a:rPr lang="en-US" sz="2000" dirty="0"/>
              <a:t>National Jewish Health</a:t>
            </a:r>
          </a:p>
          <a:p>
            <a:pPr marL="0" indent="0">
              <a:buNone/>
            </a:pPr>
            <a:r>
              <a:rPr lang="en-US" sz="2000" dirty="0"/>
              <a:t>Denver, Colorado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6FA452-E098-4196-8408-5F1DADDEDF23}"/>
              </a:ext>
            </a:extLst>
          </p:cNvPr>
          <p:cNvSpPr txBox="1">
            <a:spLocks/>
          </p:cNvSpPr>
          <p:nvPr/>
        </p:nvSpPr>
        <p:spPr>
          <a:xfrm>
            <a:off x="4306186" y="1372759"/>
            <a:ext cx="4465673" cy="2820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Research Support: </a:t>
            </a:r>
            <a:r>
              <a:rPr lang="en-US" sz="2400" dirty="0"/>
              <a:t>AstraZeneca, Regeneron, Sanofi, Teva</a:t>
            </a:r>
          </a:p>
          <a:p>
            <a:pPr marL="0" indent="0">
              <a:buNone/>
            </a:pPr>
            <a:r>
              <a:rPr lang="en-US" sz="2400" b="1" dirty="0"/>
              <a:t>Consultant: </a:t>
            </a:r>
            <a:r>
              <a:rPr lang="en-US" sz="2400" dirty="0"/>
              <a:t>AstraZeneca, </a:t>
            </a:r>
            <a:r>
              <a:rPr lang="en-US" sz="2400" dirty="0" err="1"/>
              <a:t>Equillium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Genentech, GSK, Novartis, Regeneron, Sanofi, Teva</a:t>
            </a:r>
          </a:p>
        </p:txBody>
      </p:sp>
    </p:spTree>
    <p:extLst>
      <p:ext uri="{BB962C8B-B14F-4D97-AF65-F5344CB8AC3E}">
        <p14:creationId xmlns:p14="http://schemas.microsoft.com/office/powerpoint/2010/main" val="427069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84EB3-D18D-4171-91EF-18018EAEFD8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300" b="0" dirty="0">
                <a:solidFill>
                  <a:schemeClr val="tx1"/>
                </a:solidFill>
                <a:latin typeface="+mj-lt"/>
              </a:rPr>
              <a:t>EGPA Imaging Characteristics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0A171-F2CB-449A-808F-771F142D9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1119"/>
            <a:ext cx="5590903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Santos YA,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Respir Med Case Rep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2017;21:1-6.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BD3E8-5283-4724-84B6-C7422620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403" y="1090114"/>
            <a:ext cx="3278981" cy="328598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478FB0-1B49-451E-8D80-A109341FE85A}"/>
              </a:ext>
            </a:extLst>
          </p:cNvPr>
          <p:cNvSpPr txBox="1">
            <a:spLocks/>
          </p:cNvSpPr>
          <p:nvPr/>
        </p:nvSpPr>
        <p:spPr>
          <a:xfrm>
            <a:off x="457200" y="1090114"/>
            <a:ext cx="4493623" cy="33381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457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685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tabLst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914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kern="0" dirty="0"/>
              <a:t>Common findings: consolidation or ground glass opacities </a:t>
            </a:r>
          </a:p>
          <a:p>
            <a:pPr lvl="1">
              <a:buClr>
                <a:schemeClr val="tx1"/>
              </a:buClr>
            </a:pPr>
            <a:r>
              <a:rPr lang="en-US" sz="1600" kern="0" dirty="0"/>
              <a:t>Transient, bilateral, non-segmental</a:t>
            </a:r>
          </a:p>
          <a:p>
            <a:pPr lvl="1">
              <a:buClr>
                <a:schemeClr val="tx1"/>
              </a:buClr>
            </a:pPr>
            <a:r>
              <a:rPr lang="en-US" sz="1600" kern="0" dirty="0"/>
              <a:t>No predilection for any lung segment or zone</a:t>
            </a:r>
          </a:p>
          <a:p>
            <a:pPr lvl="1">
              <a:buClr>
                <a:schemeClr val="tx1"/>
              </a:buClr>
            </a:pPr>
            <a:r>
              <a:rPr lang="en-US" sz="1600" kern="0" dirty="0"/>
              <a:t>Patchy</a:t>
            </a:r>
          </a:p>
          <a:p>
            <a:pPr lvl="1">
              <a:buClr>
                <a:schemeClr val="tx1"/>
              </a:buClr>
            </a:pPr>
            <a:r>
              <a:rPr lang="en-US" sz="1600" kern="0" dirty="0"/>
              <a:t>Small centrilobular nodules</a:t>
            </a:r>
          </a:p>
          <a:p>
            <a:pPr>
              <a:buClr>
                <a:schemeClr val="tx1"/>
              </a:buClr>
            </a:pPr>
            <a:r>
              <a:rPr lang="en-US" sz="1800" kern="0" dirty="0"/>
              <a:t>Uncommon findings</a:t>
            </a:r>
          </a:p>
          <a:p>
            <a:pPr lvl="1">
              <a:buClr>
                <a:schemeClr val="tx1"/>
              </a:buClr>
            </a:pPr>
            <a:r>
              <a:rPr lang="en-US" sz="1600" kern="0" dirty="0"/>
              <a:t>Large nodules, interlobular septal thickening, pleural effusion</a:t>
            </a:r>
          </a:p>
        </p:txBody>
      </p:sp>
    </p:spTree>
    <p:extLst>
      <p:ext uri="{BB962C8B-B14F-4D97-AF65-F5344CB8AC3E}">
        <p14:creationId xmlns:p14="http://schemas.microsoft.com/office/powerpoint/2010/main" val="224467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F64F-C669-4EF4-AA6E-FA45D30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Recommended Minimum Initial Work-up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14C52-1521-4061-B662-E37EABD81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5651"/>
            <a:ext cx="5603966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Groh M,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Eur J Intern Med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2015;26:545-553.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8D67CD-06EF-4945-B606-A005280E2E1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6140951"/>
              </p:ext>
            </p:extLst>
          </p:nvPr>
        </p:nvGraphicFramePr>
        <p:xfrm>
          <a:off x="470263" y="716279"/>
          <a:ext cx="8216537" cy="36430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16537">
                  <a:extLst>
                    <a:ext uri="{9D8B030D-6E8A-4147-A177-3AD203B41FA5}">
                      <a16:colId xmlns:a16="http://schemas.microsoft.com/office/drawing/2014/main" val="1310128108"/>
                    </a:ext>
                  </a:extLst>
                </a:gridCol>
              </a:tblGrid>
              <a:tr h="383482">
                <a:tc>
                  <a:txBody>
                    <a:bodyPr/>
                    <a:lstStyle/>
                    <a:p>
                      <a:r>
                        <a:rPr lang="en-US" sz="1400" b="1" dirty="0"/>
                        <a:t>Rule out infectious disease or new drug reactions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9315094"/>
                  </a:ext>
                </a:extLst>
              </a:tr>
              <a:tr h="1664656">
                <a:tc>
                  <a:txBody>
                    <a:bodyPr/>
                    <a:lstStyle/>
                    <a:p>
                      <a:r>
                        <a:rPr lang="en-US" sz="1400" b="1" dirty="0"/>
                        <a:t>Blood work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CBC with differentials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ANCA 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Tryptase 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Vitamin B</a:t>
                      </a:r>
                      <a:r>
                        <a:rPr lang="en-US" sz="1400" baseline="-25000" dirty="0"/>
                        <a:t>12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Peripheral blood smear (especially for dysplastic eosinophils or blasts)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ESR, CRP, RF, ANA, and </a:t>
                      </a:r>
                      <a:r>
                        <a:rPr lang="en-US" sz="1400" dirty="0" err="1"/>
                        <a:t>IgE</a:t>
                      </a:r>
                      <a:r>
                        <a:rPr lang="en-US" sz="1400" dirty="0"/>
                        <a:t> may be elevated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2185377"/>
                  </a:ext>
                </a:extLst>
              </a:tr>
              <a:tr h="305042">
                <a:tc>
                  <a:txBody>
                    <a:bodyPr/>
                    <a:lstStyle/>
                    <a:p>
                      <a:r>
                        <a:rPr lang="en-US" sz="1400" b="1" dirty="0"/>
                        <a:t>Chest X-ray or 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845341"/>
                  </a:ext>
                </a:extLst>
              </a:tr>
              <a:tr h="305042">
                <a:tc>
                  <a:txBody>
                    <a:bodyPr/>
                    <a:lstStyle/>
                    <a:p>
                      <a:r>
                        <a:rPr lang="en-US" sz="1400" b="1" dirty="0"/>
                        <a:t>Pulmonary function testing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6141036"/>
                  </a:ext>
                </a:extLst>
              </a:tr>
              <a:tr h="984849">
                <a:tc>
                  <a:txBody>
                    <a:bodyPr/>
                    <a:lstStyle/>
                    <a:p>
                      <a:r>
                        <a:rPr lang="en-US" sz="1400" b="1" dirty="0"/>
                        <a:t>Biopsy may be helpful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Sample sites determined on case-by-case basis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Skin, nerve, muscle commonly used; endomyocardial, renal, and gastrointestinal may be useful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Eosinophilic vasculitis or perivascular eosinophilic infiltration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314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6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F64F-C669-4EF4-AA6E-FA45D30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Initial and Ongoing Screening Once EGPA Diagnosis is Established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14C52-1521-4061-B662-E37EABD81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2" y="4789779"/>
            <a:ext cx="5617029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Groh M,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Eur J Intern Med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2015;26:545-553.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8D67CD-06EF-4945-B606-A005280E2E1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11794553"/>
              </p:ext>
            </p:extLst>
          </p:nvPr>
        </p:nvGraphicFramePr>
        <p:xfrm>
          <a:off x="457200" y="1154906"/>
          <a:ext cx="82296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31012810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Cardiac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Electrocardiography, transthoracic echocardiography, pro-brain natriuretic peptide, troponin 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07894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Gastrointestinal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Radiologic or endoscopic investigations for patients with GI symptoms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7815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Renal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 function and urinalysis (proteinuria, hematuria/casts)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327909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As indicated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Electromyography and nerve conduction when clinically indicated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037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42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726E-0DC8-4CC3-B724-F1C75A19638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ANCA is Present in Some but not all AAV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EF05-1AD0-4F63-8A64-D24ACD32D0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Antineutrophil Cytoplasmic Antibodies (ANCAs) </a:t>
            </a:r>
          </a:p>
          <a:p>
            <a:pPr lvl="1"/>
            <a:r>
              <a:rPr lang="en-US" sz="1600" dirty="0"/>
              <a:t>PR3-ANCA: cytoplasmic proteinase 3</a:t>
            </a:r>
          </a:p>
          <a:p>
            <a:pPr lvl="1"/>
            <a:r>
              <a:rPr lang="en-US" sz="1600" dirty="0"/>
              <a:t>MPO-ANCA: peri-nuclear myeloperoxidase</a:t>
            </a:r>
          </a:p>
          <a:p>
            <a:r>
              <a:rPr lang="en-US" sz="1800" dirty="0"/>
              <a:t>Useful for diagnosis but not sensitive, specific, or prognostic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CA68-9D64-4A3D-8187-1E41FE078E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3" y="4789779"/>
            <a:ext cx="6008915" cy="290720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Mansi IA,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Am Fam Physician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2002;65:1615-1620.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Mahr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A,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Ann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Rhem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 Dis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2013;72:1003-1010.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Sinico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RA, et al.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Arth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 Rheum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2005;52:2926-2935.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50B7B2-B481-400C-A130-2DF74A50F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65479"/>
              </p:ext>
            </p:extLst>
          </p:nvPr>
        </p:nvGraphicFramePr>
        <p:xfrm>
          <a:off x="1524000" y="2394550"/>
          <a:ext cx="6096000" cy="202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38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3E0B-E790-47F2-BD33-D87A834039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ea typeface="ＭＳ Ｐゴシック" pitchFamily="34" charset="-128"/>
                <a:cs typeface="Geneva" pitchFamily="80" charset="0"/>
              </a:rPr>
              <a:t>ANCA Status May Be Associated With Disease Course and Prognosis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D5CBB15-16F6-4A27-892B-25BB8C96CF6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3248329"/>
              </p:ext>
            </p:extLst>
          </p:nvPr>
        </p:nvGraphicFramePr>
        <p:xfrm>
          <a:off x="2079172" y="1549798"/>
          <a:ext cx="6531428" cy="2103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75646">
                  <a:extLst>
                    <a:ext uri="{9D8B030D-6E8A-4147-A177-3AD203B41FA5}">
                      <a16:colId xmlns:a16="http://schemas.microsoft.com/office/drawing/2014/main" val="147998990"/>
                    </a:ext>
                  </a:extLst>
                </a:gridCol>
                <a:gridCol w="397415">
                  <a:extLst>
                    <a:ext uri="{9D8B030D-6E8A-4147-A177-3AD203B41FA5}">
                      <a16:colId xmlns:a16="http://schemas.microsoft.com/office/drawing/2014/main" val="16349452"/>
                    </a:ext>
                  </a:extLst>
                </a:gridCol>
                <a:gridCol w="3058367">
                  <a:extLst>
                    <a:ext uri="{9D8B030D-6E8A-4147-A177-3AD203B41FA5}">
                      <a16:colId xmlns:a16="http://schemas.microsoft.com/office/drawing/2014/main" val="383943445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200" dirty="0"/>
                        <a:t>Weight loss</a:t>
                      </a:r>
                    </a:p>
                    <a:p>
                      <a:r>
                        <a:rPr lang="en-US" sz="1200" dirty="0"/>
                        <a:t>Myalgias and arthralgias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1847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/>
                        <a:t>Renal involvement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Cardiomyopathy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823593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1200" dirty="0"/>
                        <a:t>Biopsy findings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Vasculitis 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Glomerulonephritis 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Leukocytoclastic capillaritis 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Eosinophil infiltration in arterial walls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43299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200" dirty="0"/>
                        <a:t>Mononeuritis multiplex</a:t>
                      </a:r>
                    </a:p>
                    <a:p>
                      <a:r>
                        <a:rPr lang="en-US" sz="1200" dirty="0"/>
                        <a:t>Peripheral neuropathy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Mononeuritis multiplex in up to 1/5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</a:t>
                      </a:r>
                    </a:p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8077268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D30DB1-1A03-4251-9874-D531BD45A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507615"/>
            <a:ext cx="6067697" cy="572884"/>
          </a:xfrm>
        </p:spPr>
        <p:txBody>
          <a:bodyPr>
            <a:noAutofit/>
          </a:bodyPr>
          <a:lstStyle/>
          <a:p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Pagnoux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C, Guillevin L.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Curr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Opin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Rheumatol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2010;22:21.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Comarmond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C,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Arthritis Rheum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2013; 65:270.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Cottin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V, et al. </a:t>
            </a:r>
            <a:r>
              <a:rPr lang="en-US" sz="900" i="1" dirty="0" err="1">
                <a:solidFill>
                  <a:schemeClr val="bg1">
                    <a:lumMod val="95000"/>
                  </a:schemeClr>
                </a:solidFill>
              </a:rPr>
              <a:t>Autoimmun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 Rev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2017;16:1.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</a:rPr>
              <a:t>Sablé-Fourtassou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R, et al. </a:t>
            </a:r>
            <a:r>
              <a:rPr lang="sv-SE" sz="900" i="1" dirty="0">
                <a:solidFill>
                  <a:schemeClr val="bg1">
                    <a:lumMod val="95000"/>
                  </a:schemeClr>
                </a:solidFill>
              </a:rPr>
              <a:t>Ann Intern Med</a:t>
            </a:r>
            <a:r>
              <a:rPr lang="sv-SE" sz="900" dirty="0">
                <a:solidFill>
                  <a:schemeClr val="bg1">
                    <a:lumMod val="95000"/>
                  </a:schemeClr>
                </a:solidFill>
              </a:rPr>
              <a:t> 2005;143:632.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D2BB2C73-BB6D-4FF2-B321-A43231AA7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60089"/>
              </p:ext>
            </p:extLst>
          </p:nvPr>
        </p:nvGraphicFramePr>
        <p:xfrm>
          <a:off x="2079172" y="3717650"/>
          <a:ext cx="6531428" cy="754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75646">
                  <a:extLst>
                    <a:ext uri="{9D8B030D-6E8A-4147-A177-3AD203B41FA5}">
                      <a16:colId xmlns:a16="http://schemas.microsoft.com/office/drawing/2014/main" val="147998990"/>
                    </a:ext>
                  </a:extLst>
                </a:gridCol>
                <a:gridCol w="397415">
                  <a:extLst>
                    <a:ext uri="{9D8B030D-6E8A-4147-A177-3AD203B41FA5}">
                      <a16:colId xmlns:a16="http://schemas.microsoft.com/office/drawing/2014/main" val="16349452"/>
                    </a:ext>
                  </a:extLst>
                </a:gridCol>
                <a:gridCol w="3058367">
                  <a:extLst>
                    <a:ext uri="{9D8B030D-6E8A-4147-A177-3AD203B41FA5}">
                      <a16:colId xmlns:a16="http://schemas.microsoft.com/office/drawing/2014/main" val="383943445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dirty="0"/>
                        <a:t>Renal involvement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Cardiovascular disease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82359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Peripheral neuropathy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743299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/>
                        <a:t>Biopsy-proven vasculitis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8077268"/>
                  </a:ext>
                </a:extLst>
              </a:tr>
            </a:tbl>
          </a:graphicData>
        </a:graphic>
      </p:graphicFrame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3EE900B-8ACB-4899-B7D9-993CC53CC196}"/>
              </a:ext>
            </a:extLst>
          </p:cNvPr>
          <p:cNvSpPr/>
          <p:nvPr/>
        </p:nvSpPr>
        <p:spPr>
          <a:xfrm>
            <a:off x="2079172" y="1238595"/>
            <a:ext cx="6531428" cy="231369"/>
          </a:xfrm>
          <a:prstGeom prst="leftRightArrow">
            <a:avLst/>
          </a:prstGeom>
          <a:solidFill>
            <a:srgbClr val="003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369CD-4326-4E87-A653-2BE8761742E3}"/>
              </a:ext>
            </a:extLst>
          </p:cNvPr>
          <p:cNvSpPr txBox="1"/>
          <p:nvPr/>
        </p:nvSpPr>
        <p:spPr>
          <a:xfrm>
            <a:off x="76200" y="2370946"/>
            <a:ext cx="159505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/>
              <a:t>Case Series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5B7EB-BFBA-452E-93B2-3B9AE761D325}"/>
              </a:ext>
            </a:extLst>
          </p:cNvPr>
          <p:cNvSpPr txBox="1"/>
          <p:nvPr/>
        </p:nvSpPr>
        <p:spPr>
          <a:xfrm>
            <a:off x="76200" y="3732006"/>
            <a:ext cx="15950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/>
              <a:t>Newly-diagnosed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861C9-164B-4989-B0B7-44648804D174}"/>
              </a:ext>
            </a:extLst>
          </p:cNvPr>
          <p:cNvSpPr txBox="1"/>
          <p:nvPr/>
        </p:nvSpPr>
        <p:spPr>
          <a:xfrm>
            <a:off x="2182887" y="894554"/>
            <a:ext cx="364097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i="1" dirty="0"/>
              <a:t>More common if ANCA-positive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F74AF-6833-46D3-8762-693F243CFBAA}"/>
              </a:ext>
            </a:extLst>
          </p:cNvPr>
          <p:cNvSpPr txBox="1"/>
          <p:nvPr/>
        </p:nvSpPr>
        <p:spPr>
          <a:xfrm>
            <a:off x="4839001" y="894554"/>
            <a:ext cx="364097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i="1" dirty="0"/>
              <a:t>More common if ANCA-negative</a:t>
            </a:r>
          </a:p>
        </p:txBody>
      </p:sp>
    </p:spTree>
    <p:extLst>
      <p:ext uri="{BB962C8B-B14F-4D97-AF65-F5344CB8AC3E}">
        <p14:creationId xmlns:p14="http://schemas.microsoft.com/office/powerpoint/2010/main" val="296076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1867-1C39-48CC-ACC0-8915170B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Anti-asthmatic Drugs May Unmask EGPA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CDFCA-6822-496D-8395-7677D876C9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2658930"/>
          </a:xfrm>
        </p:spPr>
        <p:txBody>
          <a:bodyPr/>
          <a:lstStyle/>
          <a:p>
            <a:r>
              <a:rPr lang="en-US" dirty="0"/>
              <a:t>Onset of EGPA has been associated with anti-asthmatic drug treatment</a:t>
            </a:r>
          </a:p>
          <a:p>
            <a:pPr lvl="1"/>
            <a:r>
              <a:rPr lang="en-US" dirty="0"/>
              <a:t>Leukotriene receptor antagonists (</a:t>
            </a:r>
            <a:r>
              <a:rPr lang="en-US" dirty="0" err="1"/>
              <a:t>eg</a:t>
            </a:r>
            <a:r>
              <a:rPr lang="en-US" dirty="0"/>
              <a:t>, montelukast, zafirlukast)</a:t>
            </a:r>
          </a:p>
          <a:p>
            <a:pPr lvl="1"/>
            <a:r>
              <a:rPr lang="en-US" dirty="0"/>
              <a:t>Anti-</a:t>
            </a:r>
            <a:r>
              <a:rPr lang="en-US" dirty="0" err="1"/>
              <a:t>IgE</a:t>
            </a:r>
            <a:r>
              <a:rPr lang="en-US" dirty="0"/>
              <a:t> (omalizumab)</a:t>
            </a:r>
          </a:p>
          <a:p>
            <a:r>
              <a:rPr lang="en-US" dirty="0"/>
              <a:t>By improving asthma control, asthma medications may reduce the need for systemic corticosteroids</a:t>
            </a:r>
          </a:p>
          <a:p>
            <a:r>
              <a:rPr lang="en-US" dirty="0"/>
              <a:t>Reducing steroids may unmask pre-existing, subclinical EGPA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DFD2B-AE7B-48C9-ABFE-13A520FCA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779428"/>
            <a:ext cx="5610497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Wechsler ME,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Chest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2000;117:708-713. Hauser T,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Thorax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 2008;63:677-682. </a:t>
            </a:r>
          </a:p>
        </p:txBody>
      </p:sp>
    </p:spTree>
    <p:extLst>
      <p:ext uri="{BB962C8B-B14F-4D97-AF65-F5344CB8AC3E}">
        <p14:creationId xmlns:p14="http://schemas.microsoft.com/office/powerpoint/2010/main" val="376650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21C7-4481-40AC-A1EF-01837D268B9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Remission and Relapse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4B96-C2BC-4032-9486-97482E3359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Remission </a:t>
            </a:r>
          </a:p>
          <a:p>
            <a:pPr lvl="1"/>
            <a:r>
              <a:rPr lang="en-US" dirty="0"/>
              <a:t>Absence of a clinical systemic manifestation (excluding asthma and/or ENT)</a:t>
            </a:r>
          </a:p>
          <a:p>
            <a:pPr lvl="2"/>
            <a:r>
              <a:rPr lang="en-US" dirty="0"/>
              <a:t>Minimum prednisone dose of 7.5 mg/day (ideal but no consensus)</a:t>
            </a:r>
          </a:p>
          <a:p>
            <a:pPr lvl="1"/>
            <a:r>
              <a:rPr lang="en-US" dirty="0"/>
              <a:t>ENT and asthma flares do not reflect vasculitic activity and may not be controlled by treatment</a:t>
            </a:r>
          </a:p>
          <a:p>
            <a:pPr lvl="1"/>
            <a:r>
              <a:rPr lang="en-US" dirty="0"/>
              <a:t>Eosinophilia may still be present (no accepted definition of response)</a:t>
            </a:r>
          </a:p>
          <a:p>
            <a:r>
              <a:rPr lang="en-US" dirty="0"/>
              <a:t>Relapse</a:t>
            </a:r>
          </a:p>
          <a:p>
            <a:pPr lvl="1"/>
            <a:r>
              <a:rPr lang="en-US" dirty="0"/>
              <a:t>New appearance or recurrence or worsening of clinical EGPA manifestations </a:t>
            </a:r>
          </a:p>
          <a:p>
            <a:pPr lvl="1"/>
            <a:r>
              <a:rPr lang="en-US" dirty="0"/>
              <a:t>Excludes ENT and asthma flares</a:t>
            </a:r>
          </a:p>
          <a:p>
            <a:pPr lvl="2"/>
            <a:r>
              <a:rPr lang="en-US" dirty="0"/>
              <a:t>Transient and reversible asthma flares with an identifiable cause</a:t>
            </a:r>
          </a:p>
          <a:p>
            <a:pPr lvl="2"/>
            <a:r>
              <a:rPr lang="en-US" dirty="0"/>
              <a:t>Asthma or sinusitis exacerbations with or without eosinophil increase </a:t>
            </a:r>
          </a:p>
          <a:p>
            <a:pPr lvl="1"/>
            <a:r>
              <a:rPr lang="en-US" dirty="0"/>
              <a:t>Eosinophilia is not a mandatory criterion for a relapse</a:t>
            </a:r>
          </a:p>
          <a:p>
            <a:pPr lvl="2"/>
            <a:r>
              <a:rPr lang="en-US" dirty="0"/>
              <a:t>Organ-limited eosinophilic activity is possible in the absence of blood eosinophilia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B63C7-A33A-4B0C-B725-A165B56EE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789779"/>
            <a:ext cx="5610497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Groh M, et al. </a:t>
            </a:r>
            <a:r>
              <a:rPr lang="en-US" sz="900" i="1" dirty="0">
                <a:solidFill>
                  <a:schemeClr val="bg1">
                    <a:lumMod val="95000"/>
                  </a:schemeClr>
                </a:solidFill>
              </a:rPr>
              <a:t>Eur J Intern Med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2015;26:545-553.</a:t>
            </a:r>
          </a:p>
        </p:txBody>
      </p:sp>
    </p:spTree>
    <p:extLst>
      <p:ext uri="{BB962C8B-B14F-4D97-AF65-F5344CB8AC3E}">
        <p14:creationId xmlns:p14="http://schemas.microsoft.com/office/powerpoint/2010/main" val="423531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F40DB-D75E-47D9-9B42-D40DE7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Five-factor Score Can Predict Prognosis…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4B37FBD-F819-45B3-8608-8758A1E959F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49915773"/>
              </p:ext>
            </p:extLst>
          </p:nvPr>
        </p:nvGraphicFramePr>
        <p:xfrm>
          <a:off x="256234" y="1253392"/>
          <a:ext cx="4431323" cy="312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326">
                  <a:extLst>
                    <a:ext uri="{9D8B030D-6E8A-4147-A177-3AD203B41FA5}">
                      <a16:colId xmlns:a16="http://schemas.microsoft.com/office/drawing/2014/main" val="1281202639"/>
                    </a:ext>
                  </a:extLst>
                </a:gridCol>
                <a:gridCol w="1223997">
                  <a:extLst>
                    <a:ext uri="{9D8B030D-6E8A-4147-A177-3AD203B41FA5}">
                      <a16:colId xmlns:a16="http://schemas.microsoft.com/office/drawing/2014/main" val="3406883489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Risk Factors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Score if Present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918994764"/>
                  </a:ext>
                </a:extLst>
              </a:tr>
              <a:tr h="276500">
                <a:tc>
                  <a:txBody>
                    <a:bodyPr/>
                    <a:lstStyle/>
                    <a:p>
                      <a:r>
                        <a:rPr lang="en-US" sz="1400" dirty="0"/>
                        <a:t>Age &gt;65 years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579984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Presence of symptomatic cardiac insufficiency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742202"/>
                  </a:ext>
                </a:extLst>
              </a:tr>
              <a:tr h="734544">
                <a:tc>
                  <a:txBody>
                    <a:bodyPr/>
                    <a:lstStyle/>
                    <a:p>
                      <a:r>
                        <a:rPr lang="en-US" sz="1400" dirty="0"/>
                        <a:t>Presence of severe gastrointestinal involvement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Bowel perforation, bleeding, and pancreatitis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7468968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of renal insufficiency</a:t>
                      </a:r>
                    </a:p>
                    <a:p>
                      <a:pPr marL="285750" indent="-16827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Creatinine &gt;150 µmol/L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5009784"/>
                  </a:ext>
                </a:extLst>
              </a:tr>
              <a:tr h="470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of ear, nose, and throat symptoms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7960839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250BD8-4A10-44B0-A608-6137C1D90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6" y="4779424"/>
            <a:ext cx="5577840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Guillevin L, et al. </a:t>
            </a:r>
            <a:r>
              <a:rPr lang="en-US" sz="900" i="1" dirty="0">
                <a:solidFill>
                  <a:schemeClr val="bg1"/>
                </a:solidFill>
              </a:rPr>
              <a:t>Medicine (Baltimore)</a:t>
            </a:r>
            <a:r>
              <a:rPr lang="en-US" sz="900" dirty="0">
                <a:solidFill>
                  <a:schemeClr val="bg1"/>
                </a:solidFill>
              </a:rPr>
              <a:t> 2011;90:19-27.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DC08D61-28E6-4724-A174-F7500DC8A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163421"/>
              </p:ext>
            </p:extLst>
          </p:nvPr>
        </p:nvGraphicFramePr>
        <p:xfrm>
          <a:off x="5127525" y="2170121"/>
          <a:ext cx="3760242" cy="18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A064DDB-A412-46BF-BDB8-A4CD717D68D5}"/>
              </a:ext>
            </a:extLst>
          </p:cNvPr>
          <p:cNvSpPr txBox="1"/>
          <p:nvPr/>
        </p:nvSpPr>
        <p:spPr>
          <a:xfrm>
            <a:off x="6193354" y="3689909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FFS=0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DDF6C-C223-436B-B96F-D8567D1F8BFC}"/>
              </a:ext>
            </a:extLst>
          </p:cNvPr>
          <p:cNvSpPr txBox="1"/>
          <p:nvPr/>
        </p:nvSpPr>
        <p:spPr>
          <a:xfrm>
            <a:off x="6922259" y="3689909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FFS&gt;1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0ECAD-46DA-45FC-9165-067C198A5E13}"/>
              </a:ext>
            </a:extLst>
          </p:cNvPr>
          <p:cNvSpPr txBox="1"/>
          <p:nvPr/>
        </p:nvSpPr>
        <p:spPr>
          <a:xfrm>
            <a:off x="7639742" y="3689909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FFS≥2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B799B-4CC2-4C1E-89E1-703D8555F5CF}"/>
              </a:ext>
            </a:extLst>
          </p:cNvPr>
          <p:cNvSpPr txBox="1"/>
          <p:nvPr/>
        </p:nvSpPr>
        <p:spPr>
          <a:xfrm>
            <a:off x="5397458" y="1529761"/>
            <a:ext cx="350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FFS is Associated with 5-Year Mortality Risk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888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CD73AEC5-A96B-4C33-9083-E546A0F005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4563" y="1991480"/>
            <a:ext cx="815216" cy="148034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CA64686-A046-4FA7-831A-9D607A61C517}"/>
              </a:ext>
            </a:extLst>
          </p:cNvPr>
          <p:cNvCxnSpPr>
            <a:cxnSpLocks/>
          </p:cNvCxnSpPr>
          <p:nvPr/>
        </p:nvCxnSpPr>
        <p:spPr>
          <a:xfrm rot="5400000">
            <a:off x="6467775" y="2074348"/>
            <a:ext cx="649481" cy="1480343"/>
          </a:xfrm>
          <a:prstGeom prst="bentConnector3">
            <a:avLst>
              <a:gd name="adj1" fmla="val 37932"/>
            </a:avLst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06C0D12-E288-4C50-943C-6A6FD14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Guide Treatment Decisions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9F61AE-A8A3-4256-B6B0-95B6746F7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6966"/>
            <a:ext cx="5603966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528203F-500D-4612-AACD-75EF73BAF77B}"/>
              </a:ext>
            </a:extLst>
          </p:cNvPr>
          <p:cNvGraphicFramePr>
            <a:graphicFrameLocks noGrp="1"/>
          </p:cNvGraphicFramePr>
          <p:nvPr/>
        </p:nvGraphicFramePr>
        <p:xfrm>
          <a:off x="261937" y="2153133"/>
          <a:ext cx="2698751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1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FFS = 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6075598"/>
                  </a:ext>
                </a:extLst>
              </a:tr>
            </a:tbl>
          </a:graphicData>
        </a:graphic>
      </p:graphicFrame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AA1B1B4B-8B58-4230-B7C3-31C8E2670B49}"/>
              </a:ext>
            </a:extLst>
          </p:cNvPr>
          <p:cNvGraphicFramePr>
            <a:graphicFrameLocks noGrp="1"/>
          </p:cNvGraphicFramePr>
          <p:nvPr/>
        </p:nvGraphicFramePr>
        <p:xfrm>
          <a:off x="3222624" y="2153133"/>
          <a:ext cx="2698751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1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FFS ≥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6075598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E9D80E-9D51-443D-B65B-F73F036312B2}"/>
              </a:ext>
            </a:extLst>
          </p:cNvPr>
          <p:cNvSpPr txBox="1">
            <a:spLocks/>
          </p:cNvSpPr>
          <p:nvPr/>
        </p:nvSpPr>
        <p:spPr bwMode="auto">
          <a:xfrm>
            <a:off x="261937" y="4282346"/>
            <a:ext cx="8229600" cy="2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457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685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tabLst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914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 marL="117475" indent="-117475">
              <a:buClrTx/>
            </a:pPr>
            <a:r>
              <a:rPr lang="en-US" sz="1200" kern="0" dirty="0"/>
              <a:t>Caveat: no randomized controlled trials to support recommendation</a:t>
            </a:r>
          </a:p>
        </p:txBody>
      </p:sp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85FCEB2D-3945-4766-81F9-5DAF3532F831}"/>
              </a:ext>
            </a:extLst>
          </p:cNvPr>
          <p:cNvGraphicFramePr>
            <a:graphicFrameLocks noGrp="1"/>
          </p:cNvGraphicFramePr>
          <p:nvPr/>
        </p:nvGraphicFramePr>
        <p:xfrm>
          <a:off x="6183311" y="1983588"/>
          <a:ext cx="2698751" cy="61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1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/>
                        <a:t>Severe alveolar hemorrhage, eye involvement, fulminant mononeuritis multiplex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6075598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DD7C9CE9-4640-41C3-AC7A-B608F749F822}"/>
              </a:ext>
            </a:extLst>
          </p:cNvPr>
          <p:cNvGraphicFramePr>
            <a:graphicFrameLocks noGrp="1"/>
          </p:cNvGraphicFramePr>
          <p:nvPr/>
        </p:nvGraphicFramePr>
        <p:xfrm>
          <a:off x="3222624" y="1222361"/>
          <a:ext cx="2698751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751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Five-factor Score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6075598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415E692E-72AB-4337-89FF-F5011B003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88297"/>
              </p:ext>
            </p:extLst>
          </p:nvPr>
        </p:nvGraphicFramePr>
        <p:xfrm>
          <a:off x="261937" y="3171917"/>
          <a:ext cx="2698751" cy="80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8751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Better prognosis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9650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Glucocorticoid alone </a:t>
                      </a:r>
                    </a:p>
                    <a:p>
                      <a:pPr marL="285750" marR="0" lvl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/>
                        <a:t>P</a:t>
                      </a:r>
                      <a:r>
                        <a:rPr lang="en-US" sz="1100" dirty="0"/>
                        <a:t>rednisone 1 mg/kg/day for 1 month, then tapered)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511937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E73C0230-D16B-4E11-B67E-9EA185A69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2855"/>
              </p:ext>
            </p:extLst>
          </p:nvPr>
        </p:nvGraphicFramePr>
        <p:xfrm>
          <a:off x="3222624" y="3171917"/>
          <a:ext cx="5659438" cy="1043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59438">
                  <a:extLst>
                    <a:ext uri="{9D8B030D-6E8A-4147-A177-3AD203B41FA5}">
                      <a16:colId xmlns:a16="http://schemas.microsoft.com/office/drawing/2014/main" val="153561615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b="1" dirty="0"/>
                        <a:t>Poor prognosis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51193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b="1" dirty="0"/>
                        <a:t>Glucocorticoids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Prednisone 1 mg/kg/day for 1 month, then taper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463142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b="1" dirty="0"/>
                        <a:t>Immunosuppressant</a:t>
                      </a:r>
                    </a:p>
                    <a:p>
                      <a:pPr marL="285750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Cyclophosphamide 2 mg/kg/day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402119"/>
                  </a:ext>
                </a:extLst>
              </a:tr>
            </a:tbl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2AB62CA-2FC5-4DC7-AC72-BBC91640536F}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 rot="5400000">
            <a:off x="2767240" y="348374"/>
            <a:ext cx="648832" cy="2960687"/>
          </a:xfrm>
          <a:prstGeom prst="bentConnector3">
            <a:avLst>
              <a:gd name="adj1" fmla="val 36913"/>
            </a:avLst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25E961DE-5E13-4852-B94D-FA8FCDC36006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rot="16200000" flipH="1">
            <a:off x="5812699" y="263600"/>
            <a:ext cx="479287" cy="2960687"/>
          </a:xfrm>
          <a:prstGeom prst="bentConnector3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78BCF-33F0-4011-9836-5A70A7A1C87F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>
            <a:off x="4571999" y="1504301"/>
            <a:ext cx="0" cy="6488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0C0EB2-6861-4BC4-A607-A513906DDDA9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611312" y="2435073"/>
            <a:ext cx="0" cy="6673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1373-5793-4A90-90D4-077EE23E45C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Glucocorticoids are the Mainstay of Treatment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58386-037E-4613-8FA2-645B3805CE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279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Glucocorticoids (GCS) can be used to induce remission</a:t>
            </a:r>
          </a:p>
          <a:p>
            <a:pPr lvl="1"/>
            <a:r>
              <a:rPr lang="en-US" dirty="0"/>
              <a:t>For patients with life-threatening symptoms: pulse </a:t>
            </a:r>
            <a:r>
              <a:rPr lang="en-US" dirty="0" err="1"/>
              <a:t>methylprednisone</a:t>
            </a:r>
            <a:r>
              <a:rPr lang="en-US" dirty="0"/>
              <a:t> 7.5-15 mg/kg/day</a:t>
            </a:r>
          </a:p>
          <a:p>
            <a:pPr lvl="1"/>
            <a:r>
              <a:rPr lang="en-US" dirty="0"/>
              <a:t>Patients with organ- or life-threatening symptoms should receive prednisone ~1 mg/kg/day for 2-3 weeks</a:t>
            </a:r>
          </a:p>
          <a:p>
            <a:pPr lvl="2"/>
            <a:r>
              <a:rPr lang="en-US" dirty="0"/>
              <a:t>Follow with gradual taper (0.3 mg/kg/day after 3 months, 0.15 mg/kg/day after 6 months)</a:t>
            </a:r>
          </a:p>
          <a:p>
            <a:r>
              <a:rPr lang="en-US" dirty="0"/>
              <a:t>Patients without organ- or life-threatening disease may only need GCS</a:t>
            </a:r>
          </a:p>
          <a:p>
            <a:pPr lvl="1"/>
            <a:r>
              <a:rPr lang="en-US" dirty="0"/>
              <a:t>A maintenance dose &lt;7.5 mg/day limits glucocorticoid-related side effects</a:t>
            </a:r>
          </a:p>
          <a:p>
            <a:pPr lvl="1"/>
            <a:r>
              <a:rPr lang="en-US" dirty="0"/>
              <a:t>Additional immunosuppression can be considered for patients who have recurrent disease after 3-4 months of prednisone &gt;7.5 mg/day</a:t>
            </a:r>
          </a:p>
          <a:p>
            <a:pPr lvl="1"/>
            <a:r>
              <a:rPr lang="en-US" dirty="0"/>
              <a:t>Patients with FFS=0 treated with GCS alone had a 5-year survival of 97%, but a third required additional immunosuppression</a:t>
            </a:r>
          </a:p>
          <a:p>
            <a:pPr lvl="2"/>
            <a:r>
              <a:rPr lang="en-US" dirty="0"/>
              <a:t>Even these patients may benefit from an immunosuppressant during maintenance 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B5243-14E0-4D93-ACE4-BFA45FA2C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5" y="4789779"/>
            <a:ext cx="5597434" cy="290720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GCS, glucocorticoids</a:t>
            </a:r>
          </a:p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</a:t>
            </a:r>
            <a:r>
              <a:rPr lang="en-US" sz="900" dirty="0" err="1">
                <a:solidFill>
                  <a:schemeClr val="bg1"/>
                </a:solidFill>
              </a:rPr>
              <a:t>Comarmond</a:t>
            </a:r>
            <a:r>
              <a:rPr lang="en-US" sz="900" dirty="0">
                <a:solidFill>
                  <a:schemeClr val="bg1"/>
                </a:solidFill>
              </a:rPr>
              <a:t> C, et al. </a:t>
            </a:r>
            <a:r>
              <a:rPr lang="en-US" sz="900" i="1" dirty="0">
                <a:solidFill>
                  <a:schemeClr val="bg1"/>
                </a:solidFill>
              </a:rPr>
              <a:t>Arthritis Rheum </a:t>
            </a:r>
            <a:r>
              <a:rPr lang="en-US" sz="900" dirty="0">
                <a:solidFill>
                  <a:schemeClr val="bg1"/>
                </a:solidFill>
              </a:rPr>
              <a:t>2013;65(1):270–81.</a:t>
            </a:r>
          </a:p>
        </p:txBody>
      </p:sp>
    </p:spTree>
    <p:extLst>
      <p:ext uri="{BB962C8B-B14F-4D97-AF65-F5344CB8AC3E}">
        <p14:creationId xmlns:p14="http://schemas.microsoft.com/office/powerpoint/2010/main" val="123321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EA8-D9CC-4CC1-AC31-BCD437A5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D266-5D6B-405D-9266-E8844C14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8201841" cy="2040187"/>
          </a:xfrm>
        </p:spPr>
        <p:txBody>
          <a:bodyPr>
            <a:noAutofit/>
          </a:bodyPr>
          <a:lstStyle/>
          <a:p>
            <a:pPr lvl="0" fontAlgn="base"/>
            <a:r>
              <a:rPr lang="en-US" sz="2200" dirty="0"/>
              <a:t>Discuss the clinical signs and symptoms that support a diagnosis of EGPA</a:t>
            </a:r>
          </a:p>
          <a:p>
            <a:pPr lvl="0" fontAlgn="base"/>
            <a:r>
              <a:rPr lang="en-US" sz="2200" dirty="0"/>
              <a:t>Describe the clinical progression of EGPA</a:t>
            </a:r>
          </a:p>
          <a:p>
            <a:pPr lvl="0" fontAlgn="base"/>
            <a:r>
              <a:rPr lang="en-US" sz="2200" dirty="0"/>
              <a:t>Classify patient’s risk based on disease activity and the presence of ANCA</a:t>
            </a:r>
          </a:p>
          <a:p>
            <a:pPr lvl="0" fontAlgn="base"/>
            <a:r>
              <a:rPr lang="en-US" sz="2200" dirty="0"/>
              <a:t>Select an appropriate therapy for EGPA based on patient’s disease activity and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7176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950E-A86E-43F7-9A09-32ACC32C284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Immunosuppression is Needed for Patients with Organ- or Life-Threatening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8137-ACC7-4BBB-81C8-A76D789455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312073"/>
          </a:xfrm>
        </p:spPr>
        <p:txBody>
          <a:bodyPr>
            <a:normAutofit/>
          </a:bodyPr>
          <a:lstStyle/>
          <a:p>
            <a:r>
              <a:rPr lang="en-US" dirty="0"/>
              <a:t>Patients with FFS≥1 should have an immunosuppressant added to GCS treatment to induce remission</a:t>
            </a:r>
          </a:p>
          <a:p>
            <a:r>
              <a:rPr lang="en-US" dirty="0"/>
              <a:t>Cyclophosphamide (CYC) </a:t>
            </a:r>
          </a:p>
          <a:p>
            <a:pPr lvl="1"/>
            <a:r>
              <a:rPr lang="en-US" dirty="0"/>
              <a:t>Oral (2 mg/kg/day) or IV pulse (15 mg/kg for 3 infusions every 2 weeks, then 3-6 cycles of 15 mg/kg every 3 weeks) </a:t>
            </a:r>
          </a:p>
          <a:p>
            <a:pPr lvl="1"/>
            <a:r>
              <a:rPr lang="en-US" dirty="0"/>
              <a:t>Anticipate toxicity during CYC treatment</a:t>
            </a:r>
          </a:p>
          <a:p>
            <a:pPr lvl="2"/>
            <a:r>
              <a:rPr lang="en-US" dirty="0"/>
              <a:t>Adjust dosing based on renal function and age (≥65 may have fewer side effects at </a:t>
            </a:r>
            <a:br>
              <a:rPr lang="en-US" dirty="0"/>
            </a:br>
            <a:r>
              <a:rPr lang="en-US" dirty="0"/>
              <a:t>lower doses)</a:t>
            </a:r>
          </a:p>
          <a:p>
            <a:pPr lvl="2"/>
            <a:r>
              <a:rPr lang="en-US" dirty="0"/>
              <a:t>Fertility is affected</a:t>
            </a:r>
          </a:p>
          <a:p>
            <a:pPr lvl="2"/>
            <a:r>
              <a:rPr lang="en-US" dirty="0"/>
              <a:t>Prophylaxis for </a:t>
            </a:r>
            <a:r>
              <a:rPr lang="en-US" i="1" dirty="0"/>
              <a:t>Pneumocystis </a:t>
            </a:r>
          </a:p>
          <a:p>
            <a:pPr lvl="2"/>
            <a:r>
              <a:rPr lang="en-US" dirty="0"/>
              <a:t>Screen for drug-induced neutropenia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FE27E-26CD-4238-A054-49C759C82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9779"/>
            <a:ext cx="5603966" cy="290720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CYC, cyclophosphamide; GCS, glucocorticoids</a:t>
            </a:r>
          </a:p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Cohen P, et al. </a:t>
            </a:r>
            <a:r>
              <a:rPr lang="en-US" sz="900" i="1" dirty="0" err="1">
                <a:solidFill>
                  <a:schemeClr val="bg1"/>
                </a:solidFill>
              </a:rPr>
              <a:t>Arth</a:t>
            </a:r>
            <a:r>
              <a:rPr lang="en-US" sz="900" i="1" dirty="0">
                <a:solidFill>
                  <a:schemeClr val="bg1"/>
                </a:solidFill>
              </a:rPr>
              <a:t> Rheum </a:t>
            </a:r>
            <a:r>
              <a:rPr lang="en-US" sz="900" dirty="0">
                <a:solidFill>
                  <a:schemeClr val="bg1"/>
                </a:solidFill>
              </a:rPr>
              <a:t>2017;57:686-693.</a:t>
            </a:r>
          </a:p>
        </p:txBody>
      </p:sp>
    </p:spTree>
    <p:extLst>
      <p:ext uri="{BB962C8B-B14F-4D97-AF65-F5344CB8AC3E}">
        <p14:creationId xmlns:p14="http://schemas.microsoft.com/office/powerpoint/2010/main" val="323989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F966-6CB2-447B-A90A-03337FB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782"/>
            <a:ext cx="8229600" cy="8687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Maintain Remission in Patients with Organ- or Life-Threatening Disease with an Immunosuppressant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5F347-7C79-4D09-8BB3-EB6B521C45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1142"/>
            <a:ext cx="8229600" cy="2998565"/>
          </a:xfrm>
        </p:spPr>
        <p:txBody>
          <a:bodyPr>
            <a:normAutofit/>
          </a:bodyPr>
          <a:lstStyle/>
          <a:p>
            <a:r>
              <a:rPr lang="en-US" dirty="0"/>
              <a:t>After remission induction with GCS and CYC</a:t>
            </a:r>
          </a:p>
          <a:p>
            <a:pPr lvl="1"/>
            <a:r>
              <a:rPr lang="en-US" dirty="0"/>
              <a:t>Survival is &gt;92% at 8 years without any maintenance therapy, but…</a:t>
            </a:r>
          </a:p>
          <a:p>
            <a:pPr lvl="1"/>
            <a:r>
              <a:rPr lang="en-US" dirty="0"/>
              <a:t>Relapse rates remain high (74% after 12 cycles of CYC)</a:t>
            </a:r>
          </a:p>
          <a:p>
            <a:r>
              <a:rPr lang="en-US" dirty="0"/>
              <a:t>Azathioprine 2 mg/kg/day</a:t>
            </a:r>
          </a:p>
          <a:p>
            <a:pPr lvl="1"/>
            <a:r>
              <a:rPr lang="en-US" dirty="0"/>
              <a:t>Mixed results, may not be effective for many patients</a:t>
            </a:r>
          </a:p>
          <a:p>
            <a:r>
              <a:rPr lang="en-US" dirty="0"/>
              <a:t>Methotrexate (10-30 mg/</a:t>
            </a:r>
            <a:r>
              <a:rPr lang="en-US" dirty="0" err="1"/>
              <a:t>wk</a:t>
            </a:r>
            <a:r>
              <a:rPr lang="en-US" dirty="0"/>
              <a:t>) and mycophenolate mofetil have also been considered as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85656-00E7-4B45-9B86-8E681166F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9366" y="4500154"/>
            <a:ext cx="5597434" cy="521563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CYC, cyclophosphamide; GCS, glucocorticoids</a:t>
            </a:r>
          </a:p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Cohen P, et al. </a:t>
            </a:r>
            <a:r>
              <a:rPr lang="en-US" sz="900" i="1" dirty="0" err="1">
                <a:solidFill>
                  <a:schemeClr val="bg1"/>
                </a:solidFill>
              </a:rPr>
              <a:t>Arth</a:t>
            </a:r>
            <a:r>
              <a:rPr lang="en-US" sz="900" i="1" dirty="0">
                <a:solidFill>
                  <a:schemeClr val="bg1"/>
                </a:solidFill>
              </a:rPr>
              <a:t> Rheum </a:t>
            </a:r>
            <a:r>
              <a:rPr lang="en-US" sz="900" dirty="0">
                <a:solidFill>
                  <a:schemeClr val="bg1"/>
                </a:solidFill>
              </a:rPr>
              <a:t>2017;57:686-693. </a:t>
            </a:r>
            <a:r>
              <a:rPr lang="en-US" sz="900" dirty="0" err="1">
                <a:solidFill>
                  <a:schemeClr val="bg1"/>
                </a:solidFill>
              </a:rPr>
              <a:t>Puechal</a:t>
            </a:r>
            <a:r>
              <a:rPr lang="en-US" sz="900" dirty="0">
                <a:solidFill>
                  <a:schemeClr val="bg1"/>
                </a:solidFill>
              </a:rPr>
              <a:t> X, et al. </a:t>
            </a:r>
            <a:r>
              <a:rPr lang="en-US" sz="900" i="1" dirty="0" err="1">
                <a:solidFill>
                  <a:schemeClr val="bg1"/>
                </a:solidFill>
              </a:rPr>
              <a:t>Arth</a:t>
            </a:r>
            <a:r>
              <a:rPr lang="en-US" sz="900" i="1" dirty="0">
                <a:solidFill>
                  <a:schemeClr val="bg1"/>
                </a:solidFill>
              </a:rPr>
              <a:t> Rheum </a:t>
            </a:r>
            <a:r>
              <a:rPr lang="en-US" sz="900" dirty="0">
                <a:solidFill>
                  <a:schemeClr val="bg1"/>
                </a:solidFill>
              </a:rPr>
              <a:t>2017;69:2175-2186. </a:t>
            </a:r>
          </a:p>
        </p:txBody>
      </p:sp>
    </p:spTree>
    <p:extLst>
      <p:ext uri="{BB962C8B-B14F-4D97-AF65-F5344CB8AC3E}">
        <p14:creationId xmlns:p14="http://schemas.microsoft.com/office/powerpoint/2010/main" val="3997799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5B47-F1F7-48CA-8113-3909A9DC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8687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Rituximab Can be Considered for ANCA-positive Patients with Renal Involvement or Refractory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DB6D-D969-4BB3-B57B-6E864495D7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18699"/>
            <a:ext cx="8229600" cy="3116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Rituximab MOA</a:t>
            </a:r>
          </a:p>
          <a:p>
            <a:pPr lvl="1"/>
            <a:r>
              <a:rPr lang="en-US" dirty="0"/>
              <a:t>Anti-CD20 B-cell depletion</a:t>
            </a:r>
          </a:p>
          <a:p>
            <a:pPr lvl="1"/>
            <a:r>
              <a:rPr lang="en-US" dirty="0"/>
              <a:t>Reduced IL-5 production from T-cells</a:t>
            </a:r>
          </a:p>
          <a:p>
            <a:r>
              <a:rPr lang="en-US" dirty="0"/>
              <a:t>Based on studies with other ANCA-Associated Vasculitides </a:t>
            </a:r>
          </a:p>
          <a:p>
            <a:pPr lvl="1"/>
            <a:r>
              <a:rPr lang="en-US" dirty="0"/>
              <a:t>Rituximab is as effective as CYC for induction, and can reduce CYC exposure</a:t>
            </a:r>
          </a:p>
          <a:p>
            <a:pPr lvl="2"/>
            <a:r>
              <a:rPr lang="en-US" dirty="0"/>
              <a:t>Rituximab plus GCS and 2 pulses of CYC ≈ 3 doses CYC every 2 weeks followed by 3 doses every 3 weeks for 3-6 months of CYC followed by AZA</a:t>
            </a:r>
          </a:p>
          <a:p>
            <a:pPr lvl="2"/>
            <a:r>
              <a:rPr lang="en-US" dirty="0"/>
              <a:t>Response rate, time to remission, and adverse events were similar for rituximab and CYC </a:t>
            </a:r>
          </a:p>
          <a:p>
            <a:pPr lvl="1"/>
            <a:r>
              <a:rPr lang="en-US" dirty="0"/>
              <a:t>Rituximab is superior to AZA for maintenance </a:t>
            </a:r>
          </a:p>
          <a:p>
            <a:r>
              <a:rPr lang="en-US" dirty="0"/>
              <a:t>Limited data suggest rituximab is safe and effective in EGPA</a:t>
            </a:r>
          </a:p>
          <a:p>
            <a:pPr lvl="1"/>
            <a:r>
              <a:rPr lang="en-US" dirty="0"/>
              <a:t>Remission rates are higher for ANCA-positive EGPA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53C7D-E4A1-4E44-B363-00C6FB4C3B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2" y="4730069"/>
            <a:ext cx="5617029" cy="350430"/>
          </a:xfrm>
        </p:spPr>
        <p:txBody>
          <a:bodyPr anchor="ctr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AZA, azathioprine; CYC, cyclophosphamide; GCS, glucocorticoids</a:t>
            </a:r>
          </a:p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Jones RB,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 </a:t>
            </a:r>
            <a:r>
              <a:rPr lang="en-US" sz="900" dirty="0">
                <a:solidFill>
                  <a:schemeClr val="bg1"/>
                </a:solidFill>
              </a:rPr>
              <a:t>2010;363:211-220.</a:t>
            </a:r>
          </a:p>
        </p:txBody>
      </p:sp>
    </p:spTree>
    <p:extLst>
      <p:ext uri="{BB962C8B-B14F-4D97-AF65-F5344CB8AC3E}">
        <p14:creationId xmlns:p14="http://schemas.microsoft.com/office/powerpoint/2010/main" val="129668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AC13-DB5C-4E6C-9EEC-B190EDBD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Mepolizumab Is Steroid-sparing and Eliminates the Need for Conventional Immunosuppression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EC16-21A4-46CB-9141-B247A20119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Mepolizumab is an anti-IL-5 humanized monoclonal antibody</a:t>
            </a:r>
          </a:p>
          <a:p>
            <a:pPr lvl="1"/>
            <a:r>
              <a:rPr lang="en-US" dirty="0"/>
              <a:t>Binds IL-5 and prevents binding to IL-5 receptors on eosinophils and basophils</a:t>
            </a:r>
          </a:p>
          <a:p>
            <a:pPr lvl="1"/>
            <a:r>
              <a:rPr lang="en-US" dirty="0"/>
              <a:t>Reduces absolute eosinophil count and eosinophil maturation</a:t>
            </a:r>
          </a:p>
          <a:p>
            <a:r>
              <a:rPr lang="en-US" dirty="0"/>
              <a:t>As a maintenance therapy for refractory or relapsing EGPA</a:t>
            </a:r>
          </a:p>
          <a:p>
            <a:pPr lvl="1"/>
            <a:r>
              <a:rPr lang="en-US" dirty="0"/>
              <a:t>Standard GCS ± immunosuppression and either 300 mg SC every 4 weeks vs placebo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9462-1083-4B02-9DFD-3132885D4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513217"/>
            <a:ext cx="6067698" cy="585558"/>
          </a:xfrm>
        </p:spPr>
        <p:txBody>
          <a:bodyPr anchor="b"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GCS, glucocorticoids; SC, subcutaneous</a:t>
            </a:r>
          </a:p>
          <a:p>
            <a:r>
              <a:rPr lang="en-US" sz="900" dirty="0">
                <a:solidFill>
                  <a:schemeClr val="bg1"/>
                </a:solidFill>
              </a:rPr>
              <a:t>Wechsler ME,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 </a:t>
            </a:r>
            <a:r>
              <a:rPr lang="en-US" sz="900" dirty="0">
                <a:solidFill>
                  <a:schemeClr val="bg1"/>
                </a:solidFill>
              </a:rPr>
              <a:t>2017;376:1921-1932.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58B59-5765-4472-9EEE-C7CE2FE9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99" y="2898010"/>
            <a:ext cx="4863402" cy="14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9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AC13-DB5C-4E6C-9EEC-B190EDBD1FE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Mepolizumab Is Steroid-sparing and Eliminates the Need for Conventional Immunosuppression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EC16-21A4-46CB-9141-B247A20119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46432"/>
            <a:ext cx="4622505" cy="3600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least 24 weeks accrued time in remission</a:t>
            </a:r>
          </a:p>
          <a:p>
            <a:pPr lvl="1"/>
            <a:r>
              <a:rPr lang="en-US" dirty="0"/>
              <a:t>Mepolizumab (28%) &gt; Placebo (3%)</a:t>
            </a:r>
          </a:p>
          <a:p>
            <a:r>
              <a:rPr lang="en-US" dirty="0"/>
              <a:t>Achieved remission</a:t>
            </a:r>
          </a:p>
          <a:p>
            <a:pPr lvl="1"/>
            <a:r>
              <a:rPr lang="en-US" dirty="0"/>
              <a:t>Mepolizumab (53%) &gt; Placebo (19%)</a:t>
            </a:r>
          </a:p>
          <a:p>
            <a:pPr lvl="1"/>
            <a:r>
              <a:rPr lang="en-US" dirty="0"/>
              <a:t>A post-hoc analysis using a target GCS dose of ≤7.5 mg/day improved remission to 79% in the mepolizumab group and 46% in the placebo group</a:t>
            </a:r>
          </a:p>
          <a:p>
            <a:r>
              <a:rPr lang="en-US" dirty="0"/>
              <a:t>Annualized relapse rate</a:t>
            </a:r>
          </a:p>
          <a:p>
            <a:pPr lvl="1"/>
            <a:r>
              <a:rPr lang="en-US" dirty="0"/>
              <a:t>Mepolizumab (1.14) &lt; Placebo (2.27)</a:t>
            </a:r>
          </a:p>
          <a:p>
            <a:r>
              <a:rPr lang="en-US" dirty="0"/>
              <a:t>GCS dose, weeks 48-52</a:t>
            </a:r>
          </a:p>
          <a:p>
            <a:pPr lvl="1"/>
            <a:r>
              <a:rPr lang="en-US" dirty="0"/>
              <a:t>&lt;4 mg/day: Mepolizumab (44%) &gt; Placebo (7%)</a:t>
            </a:r>
          </a:p>
          <a:p>
            <a:pPr lvl="1"/>
            <a:r>
              <a:rPr lang="en-US" dirty="0"/>
              <a:t>Discontinue GCS: Mepolizumab (18%) &gt; Placebo (3%)</a:t>
            </a:r>
          </a:p>
          <a:p>
            <a:r>
              <a:rPr lang="en-US" dirty="0"/>
              <a:t>Patients with an absolute eosinophil count &gt;150/mm</a:t>
            </a:r>
            <a:r>
              <a:rPr lang="en-US" baseline="30000" dirty="0"/>
              <a:t>3 </a:t>
            </a:r>
            <a:r>
              <a:rPr lang="en-US" dirty="0"/>
              <a:t>had the greatest benefit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C9462-1083-4B02-9DFD-3132885D4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779428"/>
            <a:ext cx="5610497" cy="290720"/>
          </a:xfrm>
        </p:spPr>
        <p:txBody>
          <a:bodyPr anchor="ctr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Wechsler ME,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 </a:t>
            </a:r>
            <a:r>
              <a:rPr lang="en-US" sz="900" dirty="0">
                <a:solidFill>
                  <a:schemeClr val="bg1"/>
                </a:solidFill>
              </a:rPr>
              <a:t>2017;376:1921-1932. </a:t>
            </a:r>
          </a:p>
          <a:p>
            <a:r>
              <a:rPr lang="en-US" altLang="en-US" sz="900" dirty="0">
                <a:solidFill>
                  <a:schemeClr val="bg1"/>
                </a:solidFill>
              </a:rPr>
              <a:t>Steinfeld J, et al. </a:t>
            </a:r>
            <a:r>
              <a:rPr lang="en-US" altLang="en-US" sz="900" i="1" dirty="0">
                <a:solidFill>
                  <a:schemeClr val="bg1"/>
                </a:solidFill>
              </a:rPr>
              <a:t>J  Allergy Clin Immunol </a:t>
            </a:r>
            <a:r>
              <a:rPr lang="en-US" altLang="en-US" sz="900" dirty="0">
                <a:solidFill>
                  <a:schemeClr val="bg1"/>
                </a:solidFill>
              </a:rPr>
              <a:t>2019;143:2170-2177.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6BAFD-E4BF-4901-88B9-ADA5D8C5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08" y="993587"/>
            <a:ext cx="2362147" cy="17863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8CCA6-4316-4A7C-8042-8EEBA555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08" y="2827991"/>
            <a:ext cx="2362147" cy="14653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150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7981-943D-433A-93E0-E49B60AEDD5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The Optimal Application of Mepolizumab is Not Established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3695-0DEC-402C-991B-37B0AD996F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29247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Outcomes</a:t>
            </a:r>
          </a:p>
          <a:p>
            <a:pPr lvl="1"/>
            <a:r>
              <a:rPr lang="en-US" sz="1600" dirty="0"/>
              <a:t>Remission </a:t>
            </a:r>
          </a:p>
          <a:p>
            <a:pPr lvl="1"/>
            <a:r>
              <a:rPr lang="en-US" sz="1600" dirty="0"/>
              <a:t>Zero relapses </a:t>
            </a:r>
          </a:p>
          <a:p>
            <a:pPr lvl="1"/>
            <a:r>
              <a:rPr lang="en-US" sz="1600" dirty="0"/>
              <a:t>50% steroid reduction</a:t>
            </a:r>
          </a:p>
          <a:p>
            <a:r>
              <a:rPr lang="en-US" sz="2000" dirty="0"/>
              <a:t>Optimal dose and administration route</a:t>
            </a:r>
          </a:p>
          <a:p>
            <a:pPr lvl="1"/>
            <a:r>
              <a:rPr lang="en-US" sz="1600" dirty="0"/>
              <a:t>Pilot studies used IV 750 mg monthly, randomized trial used SC 300 mg</a:t>
            </a:r>
          </a:p>
          <a:p>
            <a:r>
              <a:rPr lang="en-US" sz="2000" dirty="0"/>
              <a:t>Ongoing need for immunosuppression</a:t>
            </a:r>
          </a:p>
          <a:p>
            <a:r>
              <a:rPr lang="en-US" sz="2000" dirty="0"/>
              <a:t>Patient populations</a:t>
            </a:r>
          </a:p>
          <a:p>
            <a:pPr lvl="1"/>
            <a:r>
              <a:rPr lang="en-US" sz="1600" dirty="0"/>
              <a:t>The low remission rate suggests that not all patients will benefit equally</a:t>
            </a:r>
          </a:p>
          <a:p>
            <a:pPr lvl="1"/>
            <a:r>
              <a:rPr lang="en-US" sz="1600" dirty="0"/>
              <a:t>May depend on disease features (</a:t>
            </a:r>
            <a:r>
              <a:rPr lang="en-US" sz="1600" dirty="0" err="1"/>
              <a:t>eg</a:t>
            </a:r>
            <a:r>
              <a:rPr lang="en-US" sz="1600" dirty="0"/>
              <a:t>, existing vasculitic damage), eosinophil count, or duration of GCS treatment</a:t>
            </a:r>
          </a:p>
          <a:p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66FF-A1A3-43C2-955F-C91F7BCFC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500154"/>
            <a:ext cx="6067698" cy="598621"/>
          </a:xfrm>
        </p:spPr>
        <p:txBody>
          <a:bodyPr anchor="ctr"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GCS, glucocorticoids; IV, intravenous; SC, subcutaneous</a:t>
            </a:r>
          </a:p>
          <a:p>
            <a:r>
              <a:rPr lang="en-US" sz="900" dirty="0" err="1">
                <a:solidFill>
                  <a:schemeClr val="bg1"/>
                </a:solidFill>
              </a:rPr>
              <a:t>Faverio</a:t>
            </a:r>
            <a:r>
              <a:rPr lang="en-US" sz="900" dirty="0">
                <a:solidFill>
                  <a:schemeClr val="bg1"/>
                </a:solidFill>
              </a:rPr>
              <a:t> P, et al. </a:t>
            </a:r>
            <a:r>
              <a:rPr lang="en-US" sz="900" i="1" dirty="0" err="1">
                <a:solidFill>
                  <a:schemeClr val="bg1"/>
                </a:solidFill>
              </a:rPr>
              <a:t>Ther</a:t>
            </a:r>
            <a:r>
              <a:rPr lang="en-US" sz="900" i="1" dirty="0">
                <a:solidFill>
                  <a:schemeClr val="bg1"/>
                </a:solidFill>
              </a:rPr>
              <a:t> Clin Risk Management </a:t>
            </a:r>
            <a:r>
              <a:rPr lang="en-US" sz="900" dirty="0">
                <a:solidFill>
                  <a:schemeClr val="bg1"/>
                </a:solidFill>
              </a:rPr>
              <a:t>2018;14:2385-2396. Wechsler ME,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 </a:t>
            </a:r>
            <a:r>
              <a:rPr lang="en-US" sz="900" dirty="0">
                <a:solidFill>
                  <a:schemeClr val="bg1"/>
                </a:solidFill>
              </a:rPr>
              <a:t>2017;376:1921-1932. Steinfeld J, et al. </a:t>
            </a:r>
            <a:r>
              <a:rPr lang="en-US" sz="900" i="1" dirty="0">
                <a:solidFill>
                  <a:schemeClr val="bg1"/>
                </a:solidFill>
              </a:rPr>
              <a:t>J Allergy Clin Immunol</a:t>
            </a:r>
            <a:r>
              <a:rPr lang="en-US" sz="900" dirty="0">
                <a:solidFill>
                  <a:schemeClr val="bg1"/>
                </a:solidFill>
              </a:rPr>
              <a:t> 2019;14:2170-2177. </a:t>
            </a:r>
          </a:p>
        </p:txBody>
      </p:sp>
    </p:spTree>
    <p:extLst>
      <p:ext uri="{BB962C8B-B14F-4D97-AF65-F5344CB8AC3E}">
        <p14:creationId xmlns:p14="http://schemas.microsoft.com/office/powerpoint/2010/main" val="2139882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0847-6411-4301-A6A2-A812D356D3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Navigating Treatment Decisions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5D51A-72BB-40E1-BA1B-C2940A577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022" y="4179031"/>
            <a:ext cx="5564980" cy="290720"/>
          </a:xfrm>
        </p:spPr>
        <p:txBody>
          <a:bodyPr>
            <a:normAutofit/>
          </a:bodyPr>
          <a:lstStyle/>
          <a:p>
            <a:endParaRPr lang="en-US" sz="900" dirty="0"/>
          </a:p>
        </p:txBody>
      </p:sp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55FF38DB-D0DC-4A6D-9BAF-617213C1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91023"/>
              </p:ext>
            </p:extLst>
          </p:nvPr>
        </p:nvGraphicFramePr>
        <p:xfrm>
          <a:off x="3289577" y="1487045"/>
          <a:ext cx="157877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70">
                  <a:extLst>
                    <a:ext uri="{9D8B030D-6E8A-4147-A177-3AD203B41FA5}">
                      <a16:colId xmlns:a16="http://schemas.microsoft.com/office/drawing/2014/main" val="428045125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FFS=0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9366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GCS Alone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984965"/>
                  </a:ext>
                </a:extLst>
              </a:tr>
            </a:tbl>
          </a:graphicData>
        </a:graphic>
      </p:graphicFrame>
      <p:graphicFrame>
        <p:nvGraphicFramePr>
          <p:cNvPr id="18" name="Table 15">
            <a:extLst>
              <a:ext uri="{FF2B5EF4-FFF2-40B4-BE49-F238E27FC236}">
                <a16:creationId xmlns:a16="http://schemas.microsoft.com/office/drawing/2014/main" id="{02E4F59A-90FB-4A3D-87ED-F2F19BCA9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18071"/>
              </p:ext>
            </p:extLst>
          </p:nvPr>
        </p:nvGraphicFramePr>
        <p:xfrm>
          <a:off x="1675507" y="2384672"/>
          <a:ext cx="1082279" cy="278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279">
                  <a:extLst>
                    <a:ext uri="{9D8B030D-6E8A-4147-A177-3AD203B41FA5}">
                      <a16:colId xmlns:a16="http://schemas.microsoft.com/office/drawing/2014/main" val="428045125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EGPA Diagnosis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936696"/>
                  </a:ext>
                </a:extLst>
              </a:tr>
            </a:tbl>
          </a:graphicData>
        </a:graphic>
      </p:graphicFrame>
      <p:graphicFrame>
        <p:nvGraphicFramePr>
          <p:cNvPr id="22" name="Table 15">
            <a:extLst>
              <a:ext uri="{FF2B5EF4-FFF2-40B4-BE49-F238E27FC236}">
                <a16:creationId xmlns:a16="http://schemas.microsoft.com/office/drawing/2014/main" id="{9855C815-25AB-48D0-986F-36A5DAFAE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24632"/>
              </p:ext>
            </p:extLst>
          </p:nvPr>
        </p:nvGraphicFramePr>
        <p:xfrm>
          <a:off x="3289576" y="2786198"/>
          <a:ext cx="1578771" cy="98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771">
                  <a:extLst>
                    <a:ext uri="{9D8B030D-6E8A-4147-A177-3AD203B41FA5}">
                      <a16:colId xmlns:a16="http://schemas.microsoft.com/office/drawing/2014/main" val="4280451252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FFS ≥1</a:t>
                      </a:r>
                    </a:p>
                    <a:p>
                      <a:pPr algn="ctr"/>
                      <a:r>
                        <a:rPr lang="en-US" sz="1000" dirty="0"/>
                        <a:t>OR</a:t>
                      </a:r>
                    </a:p>
                    <a:p>
                      <a:pPr algn="ctr"/>
                      <a:r>
                        <a:rPr lang="en-US" sz="1000" dirty="0"/>
                        <a:t>Poor Prognostic Features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93669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GCS + CYC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9849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Rituximab</a:t>
                      </a:r>
                      <a:r>
                        <a:rPr lang="en-US" sz="1100" baseline="30000" dirty="0"/>
                        <a:t>*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14582825"/>
                  </a:ext>
                </a:extLst>
              </a:tr>
            </a:tbl>
          </a:graphicData>
        </a:graphic>
      </p:graphicFrame>
      <p:graphicFrame>
        <p:nvGraphicFramePr>
          <p:cNvPr id="26" name="Table 15">
            <a:extLst>
              <a:ext uri="{FF2B5EF4-FFF2-40B4-BE49-F238E27FC236}">
                <a16:creationId xmlns:a16="http://schemas.microsoft.com/office/drawing/2014/main" id="{49939280-F726-4CC7-84CC-F25DB4B05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75179"/>
              </p:ext>
            </p:extLst>
          </p:nvPr>
        </p:nvGraphicFramePr>
        <p:xfrm>
          <a:off x="5687379" y="1749010"/>
          <a:ext cx="193952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528">
                  <a:extLst>
                    <a:ext uri="{9D8B030D-6E8A-4147-A177-3AD203B41FA5}">
                      <a16:colId xmlns:a16="http://schemas.microsoft.com/office/drawing/2014/main" val="428045125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Unable to Taper GCS</a:t>
                      </a:r>
                    </a:p>
                    <a:p>
                      <a:pPr algn="ctr"/>
                      <a:r>
                        <a:rPr lang="en-US" sz="1000" dirty="0"/>
                        <a:t>OR</a:t>
                      </a:r>
                    </a:p>
                    <a:p>
                      <a:pPr algn="ctr"/>
                      <a:r>
                        <a:rPr lang="en-US" sz="1000" dirty="0"/>
                        <a:t>Refractory Disease</a:t>
                      </a:r>
                    </a:p>
                    <a:p>
                      <a:pPr algn="ctr"/>
                      <a:r>
                        <a:rPr lang="en-US" sz="1000" dirty="0"/>
                        <a:t>OR</a:t>
                      </a:r>
                    </a:p>
                    <a:p>
                      <a:pPr algn="ctr"/>
                      <a:r>
                        <a:rPr lang="en-US" sz="1000" dirty="0"/>
                        <a:t>Frequent Relapses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693669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Consider Alternatives</a:t>
                      </a:r>
                    </a:p>
                    <a:p>
                      <a:pPr marL="361950" indent="-952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Mepolizumab</a:t>
                      </a:r>
                    </a:p>
                    <a:p>
                      <a:pPr marL="361950" indent="-952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Azathioprine</a:t>
                      </a:r>
                    </a:p>
                    <a:p>
                      <a:pPr marL="361950" indent="-952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Methotrexate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984965"/>
                  </a:ext>
                </a:extLst>
              </a:tr>
            </a:tbl>
          </a:graphicData>
        </a:graphic>
      </p:graphicFrame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4C0CE899-E561-4E7F-A62C-352073FED23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52488" y="1589788"/>
            <a:ext cx="619497" cy="891183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>
            <a:extLst>
              <a:ext uri="{FF2B5EF4-FFF2-40B4-BE49-F238E27FC236}">
                <a16:creationId xmlns:a16="http://schemas.microsoft.com/office/drawing/2014/main" id="{A90512E5-4E8D-4A89-BBA8-31A577A3466D}"/>
              </a:ext>
            </a:extLst>
          </p:cNvPr>
          <p:cNvSpPr/>
          <p:nvPr/>
        </p:nvSpPr>
        <p:spPr>
          <a:xfrm>
            <a:off x="5005507" y="1749010"/>
            <a:ext cx="411125" cy="1542429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4B52B35-6C1D-4137-9B7D-AFCD8DBB34E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52489" y="2566504"/>
            <a:ext cx="619497" cy="891183"/>
          </a:xfrm>
          <a:prstGeom prst="bentConnector2">
            <a:avLst/>
          </a:prstGeom>
          <a:ln w="57150"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93E4843-5BD2-4D64-8980-DF1F69542B7C}"/>
              </a:ext>
            </a:extLst>
          </p:cNvPr>
          <p:cNvSpPr txBox="1">
            <a:spLocks/>
          </p:cNvSpPr>
          <p:nvPr/>
        </p:nvSpPr>
        <p:spPr>
          <a:xfrm>
            <a:off x="3076302" y="4500154"/>
            <a:ext cx="6067698" cy="598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aseline="30000" dirty="0">
                <a:solidFill>
                  <a:srgbClr val="E9EBF5"/>
                </a:solidFill>
              </a:rPr>
              <a:t>*</a:t>
            </a:r>
            <a:r>
              <a:rPr lang="en-US" sz="900" dirty="0">
                <a:solidFill>
                  <a:srgbClr val="E9EBF5"/>
                </a:solidFill>
              </a:rPr>
              <a:t>May be considered in some cases in place of CYC or AZA</a:t>
            </a:r>
          </a:p>
          <a:p>
            <a:r>
              <a:rPr lang="en-US" sz="900" dirty="0">
                <a:solidFill>
                  <a:schemeClr val="bg1"/>
                </a:solidFill>
              </a:rPr>
              <a:t>CYC, cyclophosphamide; FFS, Five-factor Score; GCS, glucocorticoids</a:t>
            </a:r>
          </a:p>
        </p:txBody>
      </p:sp>
    </p:spTree>
    <p:extLst>
      <p:ext uri="{BB962C8B-B14F-4D97-AF65-F5344CB8AC3E}">
        <p14:creationId xmlns:p14="http://schemas.microsoft.com/office/powerpoint/2010/main" val="101501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9932-C645-4A3D-B19F-23C2108F0FF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0802-FE66-4644-8D0D-7E383A8CC6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EGPA is a vasculitis characterized by asthma, eosinophilia, pulmonary infiltrates, and vasculitis to ≥1 end-organ(s)</a:t>
            </a:r>
          </a:p>
          <a:p>
            <a:r>
              <a:rPr lang="en-US" dirty="0"/>
              <a:t>Pathophysiology is complex</a:t>
            </a:r>
          </a:p>
          <a:p>
            <a:r>
              <a:rPr lang="en-US" dirty="0"/>
              <a:t>Requires an extensive work-up</a:t>
            </a:r>
          </a:p>
          <a:p>
            <a:r>
              <a:rPr lang="en-US" dirty="0"/>
              <a:t>Treat aggressively</a:t>
            </a:r>
          </a:p>
          <a:p>
            <a:r>
              <a:rPr lang="en-US" dirty="0"/>
              <a:t>For patients who cannot taper steroids or have refractory disease, add additional immunosuppression or anti-IL-5 treatment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3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681F-3B98-4E3A-9D0D-0FB3280B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ANCA-Associated Vasculitides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7573-99B5-4E5C-8F9D-BDFAF0434B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38461"/>
            <a:ext cx="8229600" cy="337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Inflammatory disorders of the blood vessel 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Leukocyte infiltration affects vessel structure and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Categorized by size of affected vessel</a:t>
            </a:r>
          </a:p>
          <a:p>
            <a:pPr marL="0" indent="0">
              <a:buNone/>
            </a:pPr>
            <a:r>
              <a:rPr lang="en-US" sz="2000" b="1" dirty="0"/>
              <a:t>Commonly associated with ANCA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Antineutrophil cytoplasmic antibodies</a:t>
            </a:r>
          </a:p>
          <a:p>
            <a:pPr marL="0" indent="0">
              <a:buNone/>
            </a:pPr>
            <a:r>
              <a:rPr lang="en-US" sz="2000" b="1" dirty="0"/>
              <a:t>Require urgent recognition and 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Can be fatal or cause organ damage</a:t>
            </a:r>
          </a:p>
          <a:p>
            <a:pPr marL="0" indent="0">
              <a:buNone/>
            </a:pPr>
            <a:r>
              <a:rPr lang="en-US" sz="2000" b="1" dirty="0"/>
              <a:t>Heterogenous 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Most cause constitutional symptoms with single- or multi-organ involvement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C3DC3-439B-4420-A8CA-919285549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834" y="4785641"/>
            <a:ext cx="5590903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Mansi IA, et al. </a:t>
            </a:r>
            <a:r>
              <a:rPr lang="en-US" sz="900" i="1" dirty="0">
                <a:solidFill>
                  <a:schemeClr val="bg1"/>
                </a:solidFill>
              </a:rPr>
              <a:t>Am Fam Physician </a:t>
            </a:r>
            <a:r>
              <a:rPr lang="en-US" sz="900" dirty="0">
                <a:solidFill>
                  <a:schemeClr val="bg1"/>
                </a:solidFill>
              </a:rPr>
              <a:t>2002;65:1615-20.</a:t>
            </a:r>
          </a:p>
        </p:txBody>
      </p:sp>
    </p:spTree>
    <p:extLst>
      <p:ext uri="{BB962C8B-B14F-4D97-AF65-F5344CB8AC3E}">
        <p14:creationId xmlns:p14="http://schemas.microsoft.com/office/powerpoint/2010/main" val="277336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See the source image">
            <a:extLst>
              <a:ext uri="{FF2B5EF4-FFF2-40B4-BE49-F238E27FC236}">
                <a16:creationId xmlns:a16="http://schemas.microsoft.com/office/drawing/2014/main" id="{B48380A0-DB73-4D38-827A-87E1642DA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0129" r="21268" b="14123"/>
          <a:stretch/>
        </p:blipFill>
        <p:spPr bwMode="auto">
          <a:xfrm>
            <a:off x="663490" y="3605982"/>
            <a:ext cx="889055" cy="816263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848E3C4-89E1-4713-9789-D4E3B4D1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59" y="1151959"/>
            <a:ext cx="827316" cy="827316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32" descr="A picture containing table, sitting, bicycle, black&#10;&#10;Description automatically generated">
            <a:extLst>
              <a:ext uri="{FF2B5EF4-FFF2-40B4-BE49-F238E27FC236}">
                <a16:creationId xmlns:a16="http://schemas.microsoft.com/office/drawing/2014/main" id="{7E9E5C49-055D-491E-BF7A-783AF9687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61" y="2369551"/>
            <a:ext cx="830714" cy="827316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074CE-8B9C-4ECD-9C39-D9E6A867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169"/>
            <a:ext cx="7886700" cy="994172"/>
          </a:xfrm>
        </p:spPr>
        <p:txBody>
          <a:bodyPr>
            <a:normAutofit/>
          </a:bodyPr>
          <a:lstStyle/>
          <a:p>
            <a:r>
              <a:rPr lang="en-US" sz="3300" b="0" dirty="0">
                <a:solidFill>
                  <a:schemeClr val="tx1"/>
                </a:solidFill>
                <a:latin typeface="+mj-lt"/>
              </a:rPr>
              <a:t>Recognizing Vasculitides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F576-FC8D-4668-9940-D479BDCEB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922" y="4779086"/>
            <a:ext cx="5603203" cy="290720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Jennette JC, Falk RJ. </a:t>
            </a:r>
            <a:r>
              <a:rPr lang="en-US" sz="900" i="1" dirty="0" err="1">
                <a:solidFill>
                  <a:schemeClr val="bg1"/>
                </a:solidFill>
              </a:rPr>
              <a:t>Curr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Rheumatol</a:t>
            </a:r>
            <a:r>
              <a:rPr lang="en-US" sz="900" i="1" dirty="0">
                <a:solidFill>
                  <a:schemeClr val="bg1"/>
                </a:solidFill>
              </a:rPr>
              <a:t> 2007;</a:t>
            </a:r>
            <a:r>
              <a:rPr lang="en-US" sz="900" dirty="0">
                <a:solidFill>
                  <a:schemeClr val="bg1"/>
                </a:solidFill>
              </a:rPr>
              <a:t>19:10.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6F242-98F3-401E-9C52-D7FB676A8DFD}"/>
              </a:ext>
            </a:extLst>
          </p:cNvPr>
          <p:cNvSpPr txBox="1"/>
          <p:nvPr/>
        </p:nvSpPr>
        <p:spPr>
          <a:xfrm>
            <a:off x="1729828" y="1372529"/>
            <a:ext cx="21706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Large Vessel Vasculitis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DC042-3E64-4F95-81EA-487063B95128}"/>
              </a:ext>
            </a:extLst>
          </p:cNvPr>
          <p:cNvSpPr txBox="1"/>
          <p:nvPr/>
        </p:nvSpPr>
        <p:spPr>
          <a:xfrm>
            <a:off x="1701406" y="2555082"/>
            <a:ext cx="233599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Medium Vessel Vasculitis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49DA5-9D8E-47A0-8F14-57EFDB75A616}"/>
              </a:ext>
            </a:extLst>
          </p:cNvPr>
          <p:cNvSpPr txBox="1"/>
          <p:nvPr/>
        </p:nvSpPr>
        <p:spPr>
          <a:xfrm>
            <a:off x="1744582" y="3839342"/>
            <a:ext cx="207961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Small Vessel Vasculitis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A878B-5502-4B9D-AA6A-618F389E2394}"/>
              </a:ext>
            </a:extLst>
          </p:cNvPr>
          <p:cNvSpPr txBox="1"/>
          <p:nvPr/>
        </p:nvSpPr>
        <p:spPr>
          <a:xfrm>
            <a:off x="5150916" y="1275406"/>
            <a:ext cx="38654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Granulomatous Disease 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eg</a:t>
            </a:r>
            <a:r>
              <a:rPr lang="en-US" sz="1600" dirty="0"/>
              <a:t>, giant cell arteritis, Takayasu arteritis)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42B50-3C5A-4491-80FB-A609392CF9E3}"/>
              </a:ext>
            </a:extLst>
          </p:cNvPr>
          <p:cNvSpPr txBox="1"/>
          <p:nvPr/>
        </p:nvSpPr>
        <p:spPr>
          <a:xfrm>
            <a:off x="5150916" y="2420079"/>
            <a:ext cx="35292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Polyarteritis nodosa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FB2B8-7E20-4143-BE2E-9719E51C045C}"/>
              </a:ext>
            </a:extLst>
          </p:cNvPr>
          <p:cNvSpPr txBox="1"/>
          <p:nvPr/>
        </p:nvSpPr>
        <p:spPr>
          <a:xfrm>
            <a:off x="5150914" y="2663946"/>
            <a:ext cx="36209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Kawasaki disease </a:t>
            </a:r>
          </a:p>
          <a:p>
            <a:r>
              <a:rPr lang="en-US" sz="1600" dirty="0"/>
              <a:t>(anti-endothelial cell antibodies)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7E846-E2B4-4C0E-A203-D53CB832252B}"/>
              </a:ext>
            </a:extLst>
          </p:cNvPr>
          <p:cNvSpPr txBox="1"/>
          <p:nvPr/>
        </p:nvSpPr>
        <p:spPr>
          <a:xfrm>
            <a:off x="5150914" y="3659933"/>
            <a:ext cx="2248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ANCA-associated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47ED2-E5CF-4DF1-B55C-755EB660BC69}"/>
              </a:ext>
            </a:extLst>
          </p:cNvPr>
          <p:cNvSpPr txBox="1"/>
          <p:nvPr/>
        </p:nvSpPr>
        <p:spPr>
          <a:xfrm>
            <a:off x="5150915" y="4029145"/>
            <a:ext cx="27769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Non-ANCA associated 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1DFB9AB5-3D0E-4DF5-9D13-06D2DE7EF364}"/>
              </a:ext>
            </a:extLst>
          </p:cNvPr>
          <p:cNvSpPr/>
          <p:nvPr/>
        </p:nvSpPr>
        <p:spPr>
          <a:xfrm>
            <a:off x="4037399" y="1444858"/>
            <a:ext cx="976595" cy="300082"/>
          </a:xfrm>
          <a:prstGeom prst="leftBrace">
            <a:avLst>
              <a:gd name="adj1" fmla="val 0"/>
              <a:gd name="adj2" fmla="val 5203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DAADEE55-FC4D-4F36-8F75-D3A65FCAF227}"/>
              </a:ext>
            </a:extLst>
          </p:cNvPr>
          <p:cNvSpPr/>
          <p:nvPr/>
        </p:nvSpPr>
        <p:spPr>
          <a:xfrm>
            <a:off x="4037399" y="2597131"/>
            <a:ext cx="976595" cy="441549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BBE83B8F-4704-426D-9F26-55D8B8CBAAB4}"/>
              </a:ext>
            </a:extLst>
          </p:cNvPr>
          <p:cNvSpPr/>
          <p:nvPr/>
        </p:nvSpPr>
        <p:spPr>
          <a:xfrm>
            <a:off x="4066570" y="3840560"/>
            <a:ext cx="947423" cy="336118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00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ee the source image">
            <a:extLst>
              <a:ext uri="{FF2B5EF4-FFF2-40B4-BE49-F238E27FC236}">
                <a16:creationId xmlns:a16="http://schemas.microsoft.com/office/drawing/2014/main" id="{9261D736-82A7-455D-BE2C-F37BF78A0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0129" r="21268" b="14123"/>
          <a:stretch/>
        </p:blipFill>
        <p:spPr bwMode="auto">
          <a:xfrm>
            <a:off x="189074" y="2389061"/>
            <a:ext cx="889055" cy="816263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074CE-8B9C-4ECD-9C39-D9E6A8671B3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ANCA- and Immune-Complex Associated Small Vessel Vasculitides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F576-FC8D-4668-9940-D479BDCEB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2406" y="4768273"/>
            <a:ext cx="6061594" cy="290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Jennette JC, Falk RJ. </a:t>
            </a:r>
            <a:r>
              <a:rPr lang="en-US" sz="900" i="1" dirty="0" err="1">
                <a:solidFill>
                  <a:schemeClr val="bg1"/>
                </a:solidFill>
              </a:rPr>
              <a:t>Curr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Opin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i="1" dirty="0" err="1">
                <a:solidFill>
                  <a:schemeClr val="bg1"/>
                </a:solidFill>
              </a:rPr>
              <a:t>Rheumatol</a:t>
            </a:r>
            <a:r>
              <a:rPr lang="en-US" sz="900" i="1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2007;19:10. Mansi IA, et al. </a:t>
            </a:r>
            <a:r>
              <a:rPr lang="en-US" sz="900" i="1" dirty="0">
                <a:solidFill>
                  <a:schemeClr val="bg1"/>
                </a:solidFill>
              </a:rPr>
              <a:t>Am Fam Physician </a:t>
            </a:r>
            <a:r>
              <a:rPr lang="en-US" sz="900" dirty="0">
                <a:solidFill>
                  <a:schemeClr val="bg1"/>
                </a:solidFill>
              </a:rPr>
              <a:t>2002;65:1615-1620.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250D78-A8D2-4CA5-A9F9-1089CF8692C9}"/>
              </a:ext>
            </a:extLst>
          </p:cNvPr>
          <p:cNvSpPr txBox="1"/>
          <p:nvPr/>
        </p:nvSpPr>
        <p:spPr>
          <a:xfrm>
            <a:off x="3345361" y="3445494"/>
            <a:ext cx="149245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Non-ANCA Associated Vasculitides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441DC-BAB3-4567-9C1F-910C41B8E4E2}"/>
              </a:ext>
            </a:extLst>
          </p:cNvPr>
          <p:cNvSpPr txBox="1"/>
          <p:nvPr/>
        </p:nvSpPr>
        <p:spPr>
          <a:xfrm>
            <a:off x="3345361" y="1484029"/>
            <a:ext cx="149245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ANCA-Associated</a:t>
            </a:r>
          </a:p>
          <a:p>
            <a:r>
              <a:rPr lang="en-US" sz="1400" dirty="0"/>
              <a:t>Vasculitides (AAVs)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0DECC-BA8C-4056-AFE9-8E0A7A6EAA0D}"/>
              </a:ext>
            </a:extLst>
          </p:cNvPr>
          <p:cNvSpPr txBox="1"/>
          <p:nvPr/>
        </p:nvSpPr>
        <p:spPr>
          <a:xfrm>
            <a:off x="5385805" y="1160414"/>
            <a:ext cx="34817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Wegener’s Granulomatosis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E9B95-8067-4913-9CAB-927F4DBCB999}"/>
              </a:ext>
            </a:extLst>
          </p:cNvPr>
          <p:cNvSpPr txBox="1"/>
          <p:nvPr/>
        </p:nvSpPr>
        <p:spPr>
          <a:xfrm>
            <a:off x="5385805" y="1510694"/>
            <a:ext cx="3247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Microscopic Polyangiitis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1F007F-039E-4158-9F39-295A00EC698C}"/>
              </a:ext>
            </a:extLst>
          </p:cNvPr>
          <p:cNvSpPr txBox="1"/>
          <p:nvPr/>
        </p:nvSpPr>
        <p:spPr>
          <a:xfrm>
            <a:off x="5385804" y="1926584"/>
            <a:ext cx="32478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EGPA (Churg-Strauss syndrome)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A428D-69C3-463C-8A1B-6ED2208BEF4A}"/>
              </a:ext>
            </a:extLst>
          </p:cNvPr>
          <p:cNvSpPr txBox="1"/>
          <p:nvPr/>
        </p:nvSpPr>
        <p:spPr>
          <a:xfrm>
            <a:off x="5385804" y="2361769"/>
            <a:ext cx="3386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Drug-induced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DB236C-65C2-4C86-B658-EB564FF3DD88}"/>
              </a:ext>
            </a:extLst>
          </p:cNvPr>
          <p:cNvSpPr txBox="1"/>
          <p:nvPr/>
        </p:nvSpPr>
        <p:spPr>
          <a:xfrm>
            <a:off x="5404856" y="2770332"/>
            <a:ext cx="3367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Paraneoplastic vasculitis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66ADA-D4F6-4D69-B290-C396C5C78742}"/>
              </a:ext>
            </a:extLst>
          </p:cNvPr>
          <p:cNvSpPr txBox="1"/>
          <p:nvPr/>
        </p:nvSpPr>
        <p:spPr>
          <a:xfrm>
            <a:off x="5404855" y="3081201"/>
            <a:ext cx="34817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Inflammatory bowel disease vasculitis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3948-B28C-491E-B449-ED20F489DA02}"/>
              </a:ext>
            </a:extLst>
          </p:cNvPr>
          <p:cNvSpPr txBox="1"/>
          <p:nvPr/>
        </p:nvSpPr>
        <p:spPr>
          <a:xfrm>
            <a:off x="5385806" y="3375198"/>
            <a:ext cx="3758194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Immune-complex Mediated (</a:t>
            </a:r>
            <a:r>
              <a:rPr lang="en-US" sz="1400" dirty="0" err="1"/>
              <a:t>eg</a:t>
            </a:r>
            <a:r>
              <a:rPr lang="en-US" sz="1400" dirty="0"/>
              <a:t>, Infection-induced vasculitis, systemic lupus erythematosus, Henoch-</a:t>
            </a:r>
            <a:r>
              <a:rPr lang="en-US" sz="1400" dirty="0" err="1"/>
              <a:t>Schönlein</a:t>
            </a:r>
            <a:r>
              <a:rPr lang="en-US" sz="1400" dirty="0"/>
              <a:t> purpura, cryoglobulinemic vasculitis, Goodpasture disease, drug-induced)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40E07-792B-4E54-9C75-80507F4A94F4}"/>
              </a:ext>
            </a:extLst>
          </p:cNvPr>
          <p:cNvSpPr txBox="1"/>
          <p:nvPr/>
        </p:nvSpPr>
        <p:spPr>
          <a:xfrm>
            <a:off x="1131094" y="2510852"/>
            <a:ext cx="15566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Small Vessel Vasculitis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5EE74-8C85-4D9C-8ABF-4B38A67FE3DF}"/>
              </a:ext>
            </a:extLst>
          </p:cNvPr>
          <p:cNvSpPr txBox="1"/>
          <p:nvPr/>
        </p:nvSpPr>
        <p:spPr>
          <a:xfrm>
            <a:off x="1131093" y="3660937"/>
            <a:ext cx="13882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i="1" dirty="0"/>
              <a:t>Less Common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EF26B0-0AB0-485D-83F5-8D4B6BBFE9AF}"/>
              </a:ext>
            </a:extLst>
          </p:cNvPr>
          <p:cNvSpPr txBox="1"/>
          <p:nvPr/>
        </p:nvSpPr>
        <p:spPr>
          <a:xfrm>
            <a:off x="1131093" y="1743823"/>
            <a:ext cx="13882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i="1" dirty="0"/>
              <a:t>More Common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C7C93AD5-7A85-4299-A26E-42EECFE95427}"/>
              </a:ext>
            </a:extLst>
          </p:cNvPr>
          <p:cNvSpPr/>
          <p:nvPr/>
        </p:nvSpPr>
        <p:spPr>
          <a:xfrm>
            <a:off x="2725974" y="1775954"/>
            <a:ext cx="619388" cy="2037156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EB8BD6D3-FA18-416C-8E74-EAA42DFCD4D1}"/>
              </a:ext>
            </a:extLst>
          </p:cNvPr>
          <p:cNvSpPr/>
          <p:nvPr/>
        </p:nvSpPr>
        <p:spPr>
          <a:xfrm>
            <a:off x="4731252" y="1324311"/>
            <a:ext cx="619388" cy="1202422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001DC11D-D0D7-43F4-B482-FF7C0CB55DD7}"/>
              </a:ext>
            </a:extLst>
          </p:cNvPr>
          <p:cNvSpPr/>
          <p:nvPr/>
        </p:nvSpPr>
        <p:spPr>
          <a:xfrm>
            <a:off x="4731252" y="2914530"/>
            <a:ext cx="619388" cy="1289484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0979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36A66893-3A0E-4872-827F-6B4C95D0E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30129" r="21268" b="14123"/>
          <a:stretch/>
        </p:blipFill>
        <p:spPr bwMode="auto">
          <a:xfrm>
            <a:off x="820131" y="1837520"/>
            <a:ext cx="889055" cy="816263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074CE-8B9C-4ECD-9C39-D9E6A867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88"/>
            <a:ext cx="7886700" cy="72898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3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ANCA-associated Small-vessel Vasculitides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C40E07-792B-4E54-9C75-80507F4A94F4}"/>
              </a:ext>
            </a:extLst>
          </p:cNvPr>
          <p:cNvSpPr txBox="1"/>
          <p:nvPr/>
        </p:nvSpPr>
        <p:spPr>
          <a:xfrm>
            <a:off x="671957" y="1067810"/>
            <a:ext cx="13882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Small Vessel Vasculitis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14BE6-D893-400E-8559-0B6CE37984DF}"/>
              </a:ext>
            </a:extLst>
          </p:cNvPr>
          <p:cNvSpPr/>
          <p:nvPr/>
        </p:nvSpPr>
        <p:spPr>
          <a:xfrm>
            <a:off x="0" y="4492047"/>
            <a:ext cx="9144000" cy="65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F576-FC8D-4668-9940-D479BDCEB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116" y="4847162"/>
            <a:ext cx="8871768" cy="290720"/>
          </a:xfrm>
        </p:spPr>
        <p:txBody>
          <a:bodyPr>
            <a:noAutofit/>
          </a:bodyPr>
          <a:lstStyle/>
          <a:p>
            <a:r>
              <a:rPr lang="en-US" sz="1100" dirty="0"/>
              <a:t>*</a:t>
            </a:r>
            <a:r>
              <a:rPr lang="en-US" sz="1100" b="1" dirty="0"/>
              <a:t>CHCC2012 Designation (abbreviation),</a:t>
            </a:r>
            <a:r>
              <a:rPr lang="en-US" sz="1100" dirty="0"/>
              <a:t> (former name). Ig, immunoglobulin; NG, necrotizing granulomatous inflammation; NV, necrotizing vasculitis. Groh M, et al. </a:t>
            </a:r>
            <a:r>
              <a:rPr lang="en-US" sz="1100" i="1" dirty="0"/>
              <a:t>Eur J Intern Med </a:t>
            </a:r>
            <a:r>
              <a:rPr lang="en-US" sz="1100" dirty="0"/>
              <a:t>2015;26:545-553. Mansi IA, et al. </a:t>
            </a:r>
            <a:r>
              <a:rPr lang="en-US" sz="1100" i="1" dirty="0"/>
              <a:t>Am Fam Physician </a:t>
            </a:r>
            <a:r>
              <a:rPr lang="en-US" sz="1100" dirty="0"/>
              <a:t>2002;65:1615-1620.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DF57EB8-F9C0-4EA5-BB4B-E08FA8A2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51534"/>
              </p:ext>
            </p:extLst>
          </p:nvPr>
        </p:nvGraphicFramePr>
        <p:xfrm>
          <a:off x="3189781" y="694475"/>
          <a:ext cx="571926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661">
                  <a:extLst>
                    <a:ext uri="{9D8B030D-6E8A-4147-A177-3AD203B41FA5}">
                      <a16:colId xmlns:a16="http://schemas.microsoft.com/office/drawing/2014/main" val="2469657423"/>
                    </a:ext>
                  </a:extLst>
                </a:gridCol>
                <a:gridCol w="3539607">
                  <a:extLst>
                    <a:ext uri="{9D8B030D-6E8A-4147-A177-3AD203B41FA5}">
                      <a16:colId xmlns:a16="http://schemas.microsoft.com/office/drawing/2014/main" val="1807369831"/>
                    </a:ext>
                  </a:extLst>
                </a:gridCol>
              </a:tblGrid>
              <a:tr h="259794">
                <a:tc>
                  <a:txBody>
                    <a:bodyPr/>
                    <a:lstStyle/>
                    <a:p>
                      <a:r>
                        <a:rPr lang="en-US" sz="1400" dirty="0"/>
                        <a:t>Designation*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Distinguishing Features of AAVs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6818899"/>
                  </a:ext>
                </a:extLst>
              </a:tr>
              <a:tr h="1582380">
                <a:tc>
                  <a:txBody>
                    <a:bodyPr/>
                    <a:lstStyle/>
                    <a:p>
                      <a:r>
                        <a:rPr lang="en-US" sz="1300" b="1" dirty="0"/>
                        <a:t>Microscopic polyangiitis (MPA)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</a:t>
                      </a:r>
                      <a:r>
                        <a:rPr lang="en-US" sz="1300" dirty="0"/>
                        <a:t>Microscopic polyangiitis</a:t>
                      </a:r>
                      <a:r>
                        <a:rPr lang="en-US" sz="1300" b="1" dirty="0"/>
                        <a:t>)</a:t>
                      </a:r>
                    </a:p>
                    <a:p>
                      <a:endParaRPr lang="en-US" sz="1300" dirty="0"/>
                    </a:p>
                    <a:p>
                      <a:endParaRPr lang="en-US" sz="1300" dirty="0"/>
                    </a:p>
                    <a:p>
                      <a:endParaRPr lang="en-US" sz="1300" dirty="0"/>
                    </a:p>
                    <a:p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Common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Necrotizing glomerulonephritis 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Pulmonary </a:t>
                      </a: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capillaritis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ANCA</a:t>
                      </a:r>
                      <a:r>
                        <a:rPr lang="en-US" sz="13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3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Few or none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Immune deposits with NV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Absent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Granulomatous inflammation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0339692"/>
                  </a:ext>
                </a:extLst>
              </a:tr>
              <a:tr h="82661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Granulomatosis with polyangiitis (GPA)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(Wegener’s granulomatosis)</a:t>
                      </a:r>
                      <a:endParaRPr lang="en-US" sz="13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Common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Upper and lower respiratory tract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Necrotizing glomerulonephritis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ANCA</a:t>
                      </a:r>
                      <a:r>
                        <a:rPr lang="en-US" sz="1300" baseline="30000" dirty="0"/>
                        <a:t>+</a:t>
                      </a:r>
                      <a:endParaRPr lang="en-US" sz="13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9184464"/>
                  </a:ext>
                </a:extLst>
              </a:tr>
              <a:tr h="120449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Eosinophilic granulomatosis with polyangiitis (EGPA)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/>
                        <a:t>(Churg-Strauss Syndrome)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Common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Eosinophil-rich NG involving respiratory tract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Asthma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Eosinophilia 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ANCA</a:t>
                      </a:r>
                      <a:r>
                        <a:rPr lang="en-US" sz="1300" baseline="30000" dirty="0"/>
                        <a:t>+ </a:t>
                      </a:r>
                      <a:r>
                        <a:rPr lang="en-US" sz="1300" baseline="0" dirty="0"/>
                        <a:t>30-70%</a:t>
                      </a:r>
                    </a:p>
                    <a:p>
                      <a:pPr marL="169863" marR="0" lvl="0" indent="-857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ANCA more common with glomerulonephritis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4015715"/>
                  </a:ext>
                </a:extLst>
              </a:tr>
            </a:tbl>
          </a:graphicData>
        </a:graphic>
      </p:graphicFrame>
      <p:sp>
        <p:nvSpPr>
          <p:cNvPr id="12" name="Left Brace 11">
            <a:extLst>
              <a:ext uri="{FF2B5EF4-FFF2-40B4-BE49-F238E27FC236}">
                <a16:creationId xmlns:a16="http://schemas.microsoft.com/office/drawing/2014/main" id="{77331FBB-5109-4E74-90C0-2AA4DAA32402}"/>
              </a:ext>
            </a:extLst>
          </p:cNvPr>
          <p:cNvSpPr/>
          <p:nvPr/>
        </p:nvSpPr>
        <p:spPr>
          <a:xfrm>
            <a:off x="1944137" y="1217741"/>
            <a:ext cx="1120276" cy="3109214"/>
          </a:xfrm>
          <a:prstGeom prst="leftBrace">
            <a:avLst>
              <a:gd name="adj1" fmla="val 0"/>
              <a:gd name="adj2" fmla="val 35908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4B0CB-B615-4040-9BF6-83E8365BDB7D}"/>
              </a:ext>
            </a:extLst>
          </p:cNvPr>
          <p:cNvSpPr txBox="1"/>
          <p:nvPr/>
        </p:nvSpPr>
        <p:spPr>
          <a:xfrm>
            <a:off x="136115" y="2755141"/>
            <a:ext cx="2277475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400" dirty="0"/>
              <a:t>Necrotizing vasculitis affecting arteries, arterioles, capillaries, venules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400" dirty="0"/>
              <a:t>Medium vessels can be affected</a:t>
            </a:r>
          </a:p>
          <a:p>
            <a:pPr marL="135731" indent="-135731">
              <a:buFont typeface="Arial" panose="020B0604020202020204" pitchFamily="34" charset="0"/>
              <a:buChar char="•"/>
            </a:pPr>
            <a:r>
              <a:rPr lang="en-US" sz="1400" dirty="0"/>
              <a:t>Ig deposits rare or not present on vessel walls</a:t>
            </a:r>
          </a:p>
        </p:txBody>
      </p:sp>
    </p:spTree>
    <p:extLst>
      <p:ext uri="{BB962C8B-B14F-4D97-AF65-F5344CB8AC3E}">
        <p14:creationId xmlns:p14="http://schemas.microsoft.com/office/powerpoint/2010/main" val="20353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845B1-27C9-4A70-A8A9-A735FDB7E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/>
              <a:t>AAVs are Rare (and Under-reported)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32E83B-4FFE-4AAD-97AF-C96FDA6B2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288" y="4501081"/>
            <a:ext cx="6067712" cy="579417"/>
          </a:xfrm>
        </p:spPr>
        <p:txBody>
          <a:bodyPr anchor="b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National Organization of Rare Diseases. https://rarediseases.org/rare-diseases/churg-strauss-syndrome/. </a:t>
            </a:r>
          </a:p>
          <a:p>
            <a:r>
              <a:rPr lang="en-US" sz="900" dirty="0">
                <a:solidFill>
                  <a:schemeClr val="bg1"/>
                </a:solidFill>
              </a:rPr>
              <a:t>Groh M, et al. </a:t>
            </a:r>
            <a:r>
              <a:rPr lang="en-US" sz="900" i="1" dirty="0">
                <a:solidFill>
                  <a:schemeClr val="bg1"/>
                </a:solidFill>
              </a:rPr>
              <a:t>Eur J Intern Med </a:t>
            </a:r>
            <a:r>
              <a:rPr lang="en-US" sz="900" dirty="0">
                <a:solidFill>
                  <a:schemeClr val="bg1"/>
                </a:solidFill>
              </a:rPr>
              <a:t>2015;26:545-553. </a:t>
            </a:r>
          </a:p>
          <a:p>
            <a:r>
              <a:rPr lang="en-US" sz="900" dirty="0">
                <a:solidFill>
                  <a:schemeClr val="bg1"/>
                </a:solidFill>
              </a:rPr>
              <a:t>American Partnership for Eosinophilic Disorders. https://apfed.org/about-ead/eosinophilic-granulomatosis-with-polyangiitis/.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90099C8-7394-41F9-B7AE-36EF301385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75828289"/>
              </p:ext>
            </p:extLst>
          </p:nvPr>
        </p:nvGraphicFramePr>
        <p:xfrm>
          <a:off x="457200" y="730392"/>
          <a:ext cx="8229600" cy="36502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06186">
                  <a:extLst>
                    <a:ext uri="{9D8B030D-6E8A-4147-A177-3AD203B41FA5}">
                      <a16:colId xmlns:a16="http://schemas.microsoft.com/office/drawing/2014/main" val="195861877"/>
                    </a:ext>
                  </a:extLst>
                </a:gridCol>
                <a:gridCol w="3923414">
                  <a:extLst>
                    <a:ext uri="{9D8B030D-6E8A-4147-A177-3AD203B41FA5}">
                      <a16:colId xmlns:a16="http://schemas.microsoft.com/office/drawing/2014/main" val="4248193461"/>
                    </a:ext>
                  </a:extLst>
                </a:gridCol>
              </a:tblGrid>
              <a:tr h="1001388">
                <a:tc>
                  <a:txBody>
                    <a:bodyPr/>
                    <a:lstStyle/>
                    <a:p>
                      <a:r>
                        <a:rPr lang="en-US" sz="1400" b="1" dirty="0"/>
                        <a:t>Incidence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Microscopic</a:t>
                      </a:r>
                      <a:r>
                        <a:rPr lang="en-US" sz="1400" dirty="0"/>
                        <a:t> polyangiitis</a:t>
                      </a:r>
                      <a:endParaRPr lang="en-US" sz="1400" baseline="30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Granulomatosis with polyangiitis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Eosinophilic granulomatosis with polyangiitis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≈3 per 10</a:t>
                      </a:r>
                      <a:r>
                        <a:rPr lang="en-US" sz="1400" baseline="30000" dirty="0"/>
                        <a:t>6</a:t>
                      </a:r>
                    </a:p>
                    <a:p>
                      <a:r>
                        <a:rPr lang="en-US" sz="1400" dirty="0"/>
                        <a:t>≈10 per 10</a:t>
                      </a:r>
                      <a:r>
                        <a:rPr lang="en-US" sz="1400" baseline="30000" dirty="0"/>
                        <a:t>6</a:t>
                      </a:r>
                    </a:p>
                    <a:p>
                      <a:r>
                        <a:rPr lang="en-US" sz="1400" dirty="0"/>
                        <a:t>0.5-6.8 per 10</a:t>
                      </a:r>
                      <a:r>
                        <a:rPr lang="en-US" sz="1400" baseline="300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70650"/>
                  </a:ext>
                </a:extLst>
              </a:tr>
              <a:tr h="549148">
                <a:tc>
                  <a:txBody>
                    <a:bodyPr/>
                    <a:lstStyle/>
                    <a:p>
                      <a:r>
                        <a:rPr lang="en-US" sz="1400" b="1" dirty="0"/>
                        <a:t>Prevalence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Eosinophilic granulomatosis with polyangiitis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10-13 per 10</a:t>
                      </a:r>
                      <a:r>
                        <a:rPr lang="en-US" sz="1400" baseline="300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86853"/>
                  </a:ext>
                </a:extLst>
              </a:tr>
              <a:tr h="775268">
                <a:tc>
                  <a:txBody>
                    <a:bodyPr/>
                    <a:lstStyle/>
                    <a:p>
                      <a:r>
                        <a:rPr lang="en-US" sz="1400" b="1" dirty="0"/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Rare in children and adolescents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Median age of onset in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or 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decade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Uncommon after 65 years of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86926"/>
                  </a:ext>
                </a:extLst>
              </a:tr>
              <a:tr h="323028">
                <a:tc>
                  <a:txBody>
                    <a:bodyPr/>
                    <a:lstStyle/>
                    <a:p>
                      <a:r>
                        <a:rPr lang="en-US" sz="1400" b="1" dirty="0"/>
                        <a:t>Gender discrepancy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 (women are 48-64%)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35173"/>
                  </a:ext>
                </a:extLst>
              </a:tr>
              <a:tr h="1001388">
                <a:tc>
                  <a:txBody>
                    <a:bodyPr/>
                    <a:lstStyle/>
                    <a:p>
                      <a:r>
                        <a:rPr lang="en-US" sz="1400" b="1" dirty="0"/>
                        <a:t>Association with asthma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Incidence in asthma population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Prior history of bronchial asthma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Duration of asthma (median)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60-80 per 10</a:t>
                      </a:r>
                      <a:r>
                        <a:rPr lang="en-US" sz="1400" baseline="30000" dirty="0"/>
                        <a:t>6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&gt;90%</a:t>
                      </a:r>
                    </a:p>
                    <a:p>
                      <a:r>
                        <a:rPr lang="en-US" sz="1400" dirty="0"/>
                        <a:t>5-9 years before EGPA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17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3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51D685-88E7-4BCE-9808-2816F608DC4B}"/>
              </a:ext>
            </a:extLst>
          </p:cNvPr>
          <p:cNvSpPr/>
          <p:nvPr/>
        </p:nvSpPr>
        <p:spPr>
          <a:xfrm>
            <a:off x="0" y="4444409"/>
            <a:ext cx="9144000" cy="699091"/>
          </a:xfrm>
          <a:prstGeom prst="rect">
            <a:avLst/>
          </a:prstGeom>
          <a:solidFill>
            <a:srgbClr val="FEFE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7704D7-6B43-462D-B4DC-2D1472E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188938"/>
            <a:ext cx="8888819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j-lt"/>
              </a:rPr>
              <a:t>Suspect Small-vessel Vasculitis in Patients with a Multisystem Disease not Associated with Infection or Malignancy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1018C20-88F5-4847-B02C-8412E0646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17306"/>
              </p:ext>
            </p:extLst>
          </p:nvPr>
        </p:nvGraphicFramePr>
        <p:xfrm>
          <a:off x="914400" y="1138238"/>
          <a:ext cx="7325834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917">
                  <a:extLst>
                    <a:ext uri="{9D8B030D-6E8A-4147-A177-3AD203B41FA5}">
                      <a16:colId xmlns:a16="http://schemas.microsoft.com/office/drawing/2014/main" val="2980131590"/>
                    </a:ext>
                  </a:extLst>
                </a:gridCol>
                <a:gridCol w="3662917">
                  <a:extLst>
                    <a:ext uri="{9D8B030D-6E8A-4147-A177-3AD203B41FA5}">
                      <a16:colId xmlns:a16="http://schemas.microsoft.com/office/drawing/2014/main" val="2833442803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Common Primary Complaints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547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New-onset asthma in an adult patient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Recently worsening asthma in an adult patient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3985835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1781013-C934-4FAC-A1FF-28F01D17B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17194"/>
              </p:ext>
            </p:extLst>
          </p:nvPr>
        </p:nvGraphicFramePr>
        <p:xfrm>
          <a:off x="276444" y="1975746"/>
          <a:ext cx="8596424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212">
                  <a:extLst>
                    <a:ext uri="{9D8B030D-6E8A-4147-A177-3AD203B41FA5}">
                      <a16:colId xmlns:a16="http://schemas.microsoft.com/office/drawing/2014/main" val="3461962173"/>
                    </a:ext>
                  </a:extLst>
                </a:gridCol>
                <a:gridCol w="4298212">
                  <a:extLst>
                    <a:ext uri="{9D8B030D-6E8A-4147-A177-3AD203B41FA5}">
                      <a16:colId xmlns:a16="http://schemas.microsoft.com/office/drawing/2014/main" val="3345091224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Additional Manifestations of Small-vessel Vasculitis to Look for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7637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Constitutional symptoms </a:t>
                      </a:r>
                    </a:p>
                    <a:p>
                      <a:pPr marL="228600" lvl="1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Fever, weight loss, anorexia, general malaise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Musculoskeletal symptoms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Myalgia, arthralgia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898949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b="1" dirty="0"/>
                        <a:t>Skin rashes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Palpable purpura, urticaria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Neurologic symptoms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 neuropathy (especially mononeuritis)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4294675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marL="0" lvl="1" indent="0" algn="l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Pulmonary disease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Dyspnea, cough, hemoptysis, lung infiltrate, interstitial lung disease, pulmonary hemorrhage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44120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Renal dysfunction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Proteinuria, hematuria, renal insufficiency, renal failure, necrotizing glomerulonephritis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015270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Gastrointestinal</a:t>
                      </a:r>
                      <a:r>
                        <a:rPr lang="en-US" sz="1400" dirty="0"/>
                        <a:t> </a:t>
                      </a:r>
                    </a:p>
                    <a:p>
                      <a:pPr marL="228600" lvl="1" indent="-111125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blood, elevated liver enzymes, diarrhea, nausea, vomiting, abdominal pain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228469"/>
                  </a:ext>
                </a:extLst>
              </a:tr>
            </a:tbl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55328A18-B2C7-4E4E-B920-A35A49FF8247}"/>
              </a:ext>
            </a:extLst>
          </p:cNvPr>
          <p:cNvSpPr/>
          <p:nvPr/>
        </p:nvSpPr>
        <p:spPr>
          <a:xfrm>
            <a:off x="4511279" y="1763410"/>
            <a:ext cx="121443" cy="166237"/>
          </a:xfrm>
          <a:prstGeom prst="downArrow">
            <a:avLst/>
          </a:prstGeom>
          <a:solidFill>
            <a:srgbClr val="003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88A2CA-D2B3-4F13-A4F2-C1DFFBD42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6302" y="4756449"/>
            <a:ext cx="5610497" cy="290720"/>
          </a:xfrm>
        </p:spPr>
        <p:txBody>
          <a:bodyPr>
            <a:normAutofit/>
          </a:bodyPr>
          <a:lstStyle/>
          <a:p>
            <a:r>
              <a:rPr lang="en-US" sz="900" dirty="0"/>
              <a:t>Mansi IA, et al. </a:t>
            </a:r>
            <a:r>
              <a:rPr lang="en-US" sz="900" i="1" dirty="0"/>
              <a:t>Am Fam Physician </a:t>
            </a:r>
            <a:r>
              <a:rPr lang="en-US" sz="900" dirty="0"/>
              <a:t>2002;65:1615-20.</a:t>
            </a:r>
          </a:p>
        </p:txBody>
      </p:sp>
    </p:spTree>
    <p:extLst>
      <p:ext uri="{BB962C8B-B14F-4D97-AF65-F5344CB8AC3E}">
        <p14:creationId xmlns:p14="http://schemas.microsoft.com/office/powerpoint/2010/main" val="120743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3360</TotalTime>
  <Words>3504</Words>
  <Application>Microsoft Office PowerPoint</Application>
  <PresentationFormat>On-screen Show (16:9)</PresentationFormat>
  <Paragraphs>549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Faculty/Disclosure</vt:lpstr>
      <vt:lpstr>Learning Objectives</vt:lpstr>
      <vt:lpstr>ANCA-Associated Vasculitides</vt:lpstr>
      <vt:lpstr>Recognizing Vasculitides</vt:lpstr>
      <vt:lpstr>ANCA- and Immune-Complex Associated Small Vessel Vasculitides  </vt:lpstr>
      <vt:lpstr>ANCA-associated Small-vessel Vasculitides  </vt:lpstr>
      <vt:lpstr>AAVs are Rare (and Under-reported) </vt:lpstr>
      <vt:lpstr>Suspect Small-vessel Vasculitis in Patients with a Multisystem Disease not Associated with Infection or Malignancy </vt:lpstr>
      <vt:lpstr>EGPA Progresses Through 3 Variable Phases </vt:lpstr>
      <vt:lpstr>Survival Has Improved with Treatment to Reduce Vasculitic Flares and Complications*</vt:lpstr>
      <vt:lpstr>Pathogenesis: Genetic and Environmental Factors</vt:lpstr>
      <vt:lpstr>Eosinophils in EGPA</vt:lpstr>
      <vt:lpstr>Eosinophils in EGPA</vt:lpstr>
      <vt:lpstr>EGPA Diagnostic/Classification Criteria</vt:lpstr>
      <vt:lpstr>Differential Diagnosis and Common Misdiagnoses</vt:lpstr>
      <vt:lpstr>Recognizing EGPA Common Presentations</vt:lpstr>
      <vt:lpstr>Recognizing EGPA Common Presentations</vt:lpstr>
      <vt:lpstr>Prevalence of Clinical Features</vt:lpstr>
      <vt:lpstr>EGPA Imaging Characteristics</vt:lpstr>
      <vt:lpstr>Recommended Minimum Initial Work-up</vt:lpstr>
      <vt:lpstr>Initial and Ongoing Screening Once EGPA Diagnosis is Established</vt:lpstr>
      <vt:lpstr>ANCA is Present in Some but not all AAV Cases</vt:lpstr>
      <vt:lpstr>ANCA Status May Be Associated With Disease Course and Prognosis</vt:lpstr>
      <vt:lpstr>Anti-asthmatic Drugs May Unmask EGPA</vt:lpstr>
      <vt:lpstr>Remission and Relapse</vt:lpstr>
      <vt:lpstr>The Five-factor Score Can Predict Prognosis…</vt:lpstr>
      <vt:lpstr>And Guide Treatment Decisions</vt:lpstr>
      <vt:lpstr>Glucocorticoids are the Mainstay of Treatment</vt:lpstr>
      <vt:lpstr>Immunosuppression is Needed for Patients with Organ- or Life-Threatening Disease</vt:lpstr>
      <vt:lpstr>Maintain Remission in Patients with Organ- or Life-Threatening Disease with an Immunosuppressant</vt:lpstr>
      <vt:lpstr>Rituximab Can be Considered for ANCA-positive Patients with Renal Involvement or Refractory Disease</vt:lpstr>
      <vt:lpstr>Mepolizumab Is Steroid-sparing and Eliminates the Need for Conventional Immunosuppression </vt:lpstr>
      <vt:lpstr>Mepolizumab Is Steroid-sparing and Eliminates the Need for Conventional Immunosuppression </vt:lpstr>
      <vt:lpstr>The Optimal Application of Mepolizumab is Not Established</vt:lpstr>
      <vt:lpstr>Navigating Treatment Decisions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 Pothier</dc:creator>
  <cp:lastModifiedBy>Brett Mutschler</cp:lastModifiedBy>
  <cp:revision>79</cp:revision>
  <dcterms:created xsi:type="dcterms:W3CDTF">2020-03-09T02:26:36Z</dcterms:created>
  <dcterms:modified xsi:type="dcterms:W3CDTF">2020-07-14T17:07:35Z</dcterms:modified>
</cp:coreProperties>
</file>