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313" r:id="rId14"/>
    <p:sldId id="314" r:id="rId15"/>
    <p:sldId id="269" r:id="rId16"/>
    <p:sldId id="270" r:id="rId17"/>
    <p:sldId id="271" r:id="rId18"/>
    <p:sldId id="272" r:id="rId19"/>
    <p:sldId id="274" r:id="rId20"/>
    <p:sldId id="276" r:id="rId21"/>
    <p:sldId id="277" r:id="rId22"/>
    <p:sldId id="278" r:id="rId23"/>
    <p:sldId id="279" r:id="rId24"/>
    <p:sldId id="281" r:id="rId25"/>
    <p:sldId id="282" r:id="rId26"/>
    <p:sldId id="315" r:id="rId27"/>
    <p:sldId id="283" r:id="rId28"/>
    <p:sldId id="284" r:id="rId29"/>
    <p:sldId id="285" r:id="rId30"/>
    <p:sldId id="286" r:id="rId31"/>
    <p:sldId id="288" r:id="rId32"/>
    <p:sldId id="289" r:id="rId33"/>
    <p:sldId id="316" r:id="rId34"/>
    <p:sldId id="290" r:id="rId35"/>
    <p:sldId id="291" r:id="rId36"/>
    <p:sldId id="292" r:id="rId37"/>
    <p:sldId id="293" r:id="rId38"/>
    <p:sldId id="295" r:id="rId39"/>
    <p:sldId id="296" r:id="rId40"/>
    <p:sldId id="318" r:id="rId41"/>
    <p:sldId id="317" r:id="rId42"/>
    <p:sldId id="297" r:id="rId43"/>
    <p:sldId id="299" r:id="rId44"/>
    <p:sldId id="300" r:id="rId45"/>
    <p:sldId id="302" r:id="rId46"/>
    <p:sldId id="304" r:id="rId47"/>
    <p:sldId id="305" r:id="rId48"/>
    <p:sldId id="306" r:id="rId49"/>
    <p:sldId id="307" r:id="rId50"/>
    <p:sldId id="309" r:id="rId51"/>
    <p:sldId id="310" r:id="rId52"/>
    <p:sldId id="319" r:id="rId53"/>
    <p:sldId id="311" r:id="rId54"/>
    <p:sldId id="3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5F4"/>
    <a:srgbClr val="CCCCFF"/>
    <a:srgbClr val="D0D9E8"/>
    <a:srgbClr val="C7C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2" d="100"/>
          <a:sy n="102"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0F2E9-DF57-8C46-A5A4-97AA89756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EB9A44-2299-6742-8368-65DD7EB5D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0025E8-5C7D-3F4B-A086-59788AC45D9E}"/>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5" name="Footer Placeholder 4">
            <a:extLst>
              <a:ext uri="{FF2B5EF4-FFF2-40B4-BE49-F238E27FC236}">
                <a16:creationId xmlns:a16="http://schemas.microsoft.com/office/drawing/2014/main" id="{89D4109C-ED1C-4248-B123-6E73F90A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FFC0F-AC2F-D04E-A0C5-85D840F57AA9}"/>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95946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94523-0EDB-244D-94F2-730A3786FD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1DA168-7852-2840-87B7-5278D618A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A7EC1-A429-2744-BB74-ED10A720FCA4}"/>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5" name="Footer Placeholder 4">
            <a:extLst>
              <a:ext uri="{FF2B5EF4-FFF2-40B4-BE49-F238E27FC236}">
                <a16:creationId xmlns:a16="http://schemas.microsoft.com/office/drawing/2014/main" id="{73EFDED3-436B-434F-840F-385D29064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63A4B-9A9B-E544-AEAD-FED3F826EC55}"/>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263837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A3024A-D6D6-5C4B-8DFC-547688EA3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0B4EA-22BE-7E4F-9EF9-BAC0EACE0C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F203E-3AE6-5E42-AC01-802253AA701B}"/>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5" name="Footer Placeholder 4">
            <a:extLst>
              <a:ext uri="{FF2B5EF4-FFF2-40B4-BE49-F238E27FC236}">
                <a16:creationId xmlns:a16="http://schemas.microsoft.com/office/drawing/2014/main" id="{E609A72A-40B8-5949-A40A-B07575D8E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AA38F-8676-3F4E-A633-BDB714B21481}"/>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67964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71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D1A6-2B12-024E-BD0B-5B299225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C835E9-1889-A049-A08C-8E02CA199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04F78D-215A-A24F-8DC5-C35F3E6E3136}"/>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5" name="Footer Placeholder 4">
            <a:extLst>
              <a:ext uri="{FF2B5EF4-FFF2-40B4-BE49-F238E27FC236}">
                <a16:creationId xmlns:a16="http://schemas.microsoft.com/office/drawing/2014/main" id="{D4EC9757-FA76-B440-85FE-F7BD7C507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2110C-F384-714F-826B-CB334D4B680C}"/>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84807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96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CEAB9B-DCEC-42CD-B01A-D0CDC562A9B0}"/>
              </a:ext>
            </a:extLst>
          </p:cNvPr>
          <p:cNvPicPr>
            <a:picLocks noChangeAspect="1"/>
          </p:cNvPicPr>
          <p:nvPr userDrawn="1"/>
        </p:nvPicPr>
        <p:blipFill>
          <a:blip r:embed="rId2"/>
          <a:stretch>
            <a:fillRect/>
          </a:stretch>
        </p:blipFill>
        <p:spPr>
          <a:xfrm>
            <a:off x="0" y="8683"/>
            <a:ext cx="12192000" cy="5930204"/>
          </a:xfrm>
          <a:prstGeom prst="rect">
            <a:avLst/>
          </a:prstGeom>
        </p:spPr>
      </p:pic>
      <p:sp>
        <p:nvSpPr>
          <p:cNvPr id="2" name="Title 1">
            <a:extLst>
              <a:ext uri="{FF2B5EF4-FFF2-40B4-BE49-F238E27FC236}">
                <a16:creationId xmlns:a16="http://schemas.microsoft.com/office/drawing/2014/main" id="{59AF1BE7-8549-3048-B949-E7B80DC7B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13781-0D72-E34E-B2AA-73780951B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FC7D7-F5B1-BE4E-8DA5-9A51BFB230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3F64C4-E1A7-414E-A151-8E44569C4E5B}"/>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6" name="Footer Placeholder 5">
            <a:extLst>
              <a:ext uri="{FF2B5EF4-FFF2-40B4-BE49-F238E27FC236}">
                <a16:creationId xmlns:a16="http://schemas.microsoft.com/office/drawing/2014/main" id="{3130AED6-73BD-BB49-9934-5943E8413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B9CA3-4A08-FA45-B182-46E92897AD05}"/>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20712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5BB349-AF88-4DC1-9044-1EF83D95CC0B}"/>
              </a:ext>
            </a:extLst>
          </p:cNvPr>
          <p:cNvPicPr>
            <a:picLocks noChangeAspect="1"/>
          </p:cNvPicPr>
          <p:nvPr userDrawn="1"/>
        </p:nvPicPr>
        <p:blipFill>
          <a:blip r:embed="rId2"/>
          <a:stretch>
            <a:fillRect/>
          </a:stretch>
        </p:blipFill>
        <p:spPr>
          <a:xfrm>
            <a:off x="0" y="8683"/>
            <a:ext cx="12192000" cy="5930204"/>
          </a:xfrm>
          <a:prstGeom prst="rect">
            <a:avLst/>
          </a:prstGeom>
        </p:spPr>
      </p:pic>
      <p:sp>
        <p:nvSpPr>
          <p:cNvPr id="2" name="Title 1">
            <a:extLst>
              <a:ext uri="{FF2B5EF4-FFF2-40B4-BE49-F238E27FC236}">
                <a16:creationId xmlns:a16="http://schemas.microsoft.com/office/drawing/2014/main" id="{2EEBB509-BE70-3146-8C87-C679C020EB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07BADE-2E8C-1F48-8D2D-00459D5C1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B1E0C-D82D-6B42-9E84-0DE2143941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7EE77-74CA-3A45-A444-3A817303F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5FC32-C94F-8C4F-AFBC-96E2BA4D89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3177A9-C890-9644-AC5D-DC0E5F15D51E}"/>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8" name="Footer Placeholder 7">
            <a:extLst>
              <a:ext uri="{FF2B5EF4-FFF2-40B4-BE49-F238E27FC236}">
                <a16:creationId xmlns:a16="http://schemas.microsoft.com/office/drawing/2014/main" id="{E28A89D5-2C58-0B44-99B4-6329BD4FC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1FA6EA-553F-BE4D-8409-D4787D6D50CF}"/>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320248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C1BC39-EF6A-48D6-A847-53519E74B01A}"/>
              </a:ext>
            </a:extLst>
          </p:cNvPr>
          <p:cNvPicPr>
            <a:picLocks noChangeAspect="1"/>
          </p:cNvPicPr>
          <p:nvPr userDrawn="1"/>
        </p:nvPicPr>
        <p:blipFill>
          <a:blip r:embed="rId2"/>
          <a:stretch>
            <a:fillRect/>
          </a:stretch>
        </p:blipFill>
        <p:spPr>
          <a:xfrm>
            <a:off x="0" y="0"/>
            <a:ext cx="12192000" cy="5938887"/>
          </a:xfrm>
          <a:prstGeom prst="rect">
            <a:avLst/>
          </a:prstGeom>
        </p:spPr>
      </p:pic>
      <p:sp>
        <p:nvSpPr>
          <p:cNvPr id="2" name="Title 1">
            <a:extLst>
              <a:ext uri="{FF2B5EF4-FFF2-40B4-BE49-F238E27FC236}">
                <a16:creationId xmlns:a16="http://schemas.microsoft.com/office/drawing/2014/main" id="{3E67B432-963A-D548-8057-C57EF8A6BE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9A5C8-B628-2044-867B-B4C8AA99C694}"/>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4" name="Footer Placeholder 3">
            <a:extLst>
              <a:ext uri="{FF2B5EF4-FFF2-40B4-BE49-F238E27FC236}">
                <a16:creationId xmlns:a16="http://schemas.microsoft.com/office/drawing/2014/main" id="{0B586494-1D18-FB44-BA22-98C83AFAFB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A00DDA-8546-854A-BC0C-A809384A0346}"/>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395455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0600DA-CA6C-494C-A03F-CF4F7CC2AD38}"/>
              </a:ext>
            </a:extLst>
          </p:cNvPr>
          <p:cNvPicPr>
            <a:picLocks noChangeAspect="1"/>
          </p:cNvPicPr>
          <p:nvPr userDrawn="1"/>
        </p:nvPicPr>
        <p:blipFill>
          <a:blip r:embed="rId2"/>
          <a:stretch>
            <a:fillRect/>
          </a:stretch>
        </p:blipFill>
        <p:spPr>
          <a:xfrm>
            <a:off x="0" y="8683"/>
            <a:ext cx="12192000" cy="5930204"/>
          </a:xfrm>
          <a:prstGeom prst="rect">
            <a:avLst/>
          </a:prstGeom>
          <a:solidFill>
            <a:srgbClr val="CCCCFF"/>
          </a:solidFill>
        </p:spPr>
      </p:pic>
      <p:sp>
        <p:nvSpPr>
          <p:cNvPr id="2" name="Date Placeholder 1">
            <a:extLst>
              <a:ext uri="{FF2B5EF4-FFF2-40B4-BE49-F238E27FC236}">
                <a16:creationId xmlns:a16="http://schemas.microsoft.com/office/drawing/2014/main" id="{81A19568-2004-B14A-A103-C88F17EFFAF5}"/>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3" name="Footer Placeholder 2">
            <a:extLst>
              <a:ext uri="{FF2B5EF4-FFF2-40B4-BE49-F238E27FC236}">
                <a16:creationId xmlns:a16="http://schemas.microsoft.com/office/drawing/2014/main" id="{54E960FE-F77C-BE41-AD83-A6FB86AE9A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C12CE-F830-E84F-B31F-65CD6B4E8CFF}"/>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272525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A56B-4B76-D64F-88D9-72932435A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77B26-F675-1D46-A2E6-2A6C75674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4CDB72-5D9B-4840-94B8-2F96CCF58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3BD33-34C6-CB4C-99D5-CE18243C7438}"/>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6" name="Footer Placeholder 5">
            <a:extLst>
              <a:ext uri="{FF2B5EF4-FFF2-40B4-BE49-F238E27FC236}">
                <a16:creationId xmlns:a16="http://schemas.microsoft.com/office/drawing/2014/main" id="{F4B965F9-3BA1-1943-9AB5-F603ADF66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AEC2D-399D-9647-AD5A-158641BFCE4C}"/>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4277136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967B-CB5E-CD4E-AF7D-1F6810DAF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DFE313-3551-224A-942C-8FB74D0C8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C9A96F-3973-0F49-8527-A5C8A86B6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D7E7CF-CB38-3A49-8BF6-7318AD2D761F}"/>
              </a:ext>
            </a:extLst>
          </p:cNvPr>
          <p:cNvSpPr>
            <a:spLocks noGrp="1"/>
          </p:cNvSpPr>
          <p:nvPr>
            <p:ph type="dt" sz="half" idx="10"/>
          </p:nvPr>
        </p:nvSpPr>
        <p:spPr/>
        <p:txBody>
          <a:bodyPr/>
          <a:lstStyle/>
          <a:p>
            <a:fld id="{92A3FB91-E8F8-254D-B34B-199C7B200C5A}" type="datetimeFigureOut">
              <a:rPr lang="en-US" smtClean="0"/>
              <a:t>8/24/2020</a:t>
            </a:fld>
            <a:endParaRPr lang="en-US"/>
          </a:p>
        </p:txBody>
      </p:sp>
      <p:sp>
        <p:nvSpPr>
          <p:cNvPr id="6" name="Footer Placeholder 5">
            <a:extLst>
              <a:ext uri="{FF2B5EF4-FFF2-40B4-BE49-F238E27FC236}">
                <a16:creationId xmlns:a16="http://schemas.microsoft.com/office/drawing/2014/main" id="{8FC5FA10-838B-AE41-A8D5-7C82178EA8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5B8853-63E3-1243-8B61-ABBE559974FA}"/>
              </a:ext>
            </a:extLst>
          </p:cNvPr>
          <p:cNvSpPr>
            <a:spLocks noGrp="1"/>
          </p:cNvSpPr>
          <p:nvPr>
            <p:ph type="sldNum" sz="quarter" idx="12"/>
          </p:nvPr>
        </p:nvSpPr>
        <p:spPr/>
        <p:txBody>
          <a:bodyPr/>
          <a:lstStyle/>
          <a:p>
            <a:fld id="{89D3C5CE-B8BD-6E40-8B5D-0E7581BE6311}" type="slidenum">
              <a:rPr lang="en-US" smtClean="0"/>
              <a:t>‹#›</a:t>
            </a:fld>
            <a:endParaRPr lang="en-US"/>
          </a:p>
        </p:txBody>
      </p:sp>
    </p:spTree>
    <p:extLst>
      <p:ext uri="{BB962C8B-B14F-4D97-AF65-F5344CB8AC3E}">
        <p14:creationId xmlns:p14="http://schemas.microsoft.com/office/powerpoint/2010/main" val="204712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1048C-CBAF-48CD-BF12-01E30B3A725E}"/>
              </a:ext>
            </a:extLst>
          </p:cNvPr>
          <p:cNvSpPr/>
          <p:nvPr userDrawn="1"/>
        </p:nvSpPr>
        <p:spPr>
          <a:xfrm>
            <a:off x="0" y="0"/>
            <a:ext cx="12192000" cy="5929460"/>
          </a:xfrm>
          <a:prstGeom prst="rect">
            <a:avLst/>
          </a:prstGeom>
          <a:gradFill flip="none" rotWithShape="1">
            <a:gsLst>
              <a:gs pos="0">
                <a:srgbClr val="DCE5F4">
                  <a:shade val="30000"/>
                  <a:satMod val="115000"/>
                </a:srgbClr>
              </a:gs>
              <a:gs pos="27000">
                <a:srgbClr val="DCE5F4">
                  <a:shade val="67500"/>
                  <a:satMod val="115000"/>
                </a:srgbClr>
              </a:gs>
              <a:gs pos="53000">
                <a:srgbClr val="DCE5F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a:extLst>
              <a:ext uri="{FF2B5EF4-FFF2-40B4-BE49-F238E27FC236}">
                <a16:creationId xmlns:a16="http://schemas.microsoft.com/office/drawing/2014/main" id="{0B703E33-010B-5B44-8082-11179CB9DE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F1127-0F13-A74F-90C1-F9E2CD1C65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ED35B-61D6-6945-A3AD-5FD328A70B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3FB91-E8F8-254D-B34B-199C7B200C5A}" type="datetimeFigureOut">
              <a:rPr lang="en-US" smtClean="0"/>
              <a:t>8/24/2020</a:t>
            </a:fld>
            <a:endParaRPr lang="en-US"/>
          </a:p>
        </p:txBody>
      </p:sp>
      <p:sp>
        <p:nvSpPr>
          <p:cNvPr id="5" name="Footer Placeholder 4">
            <a:extLst>
              <a:ext uri="{FF2B5EF4-FFF2-40B4-BE49-F238E27FC236}">
                <a16:creationId xmlns:a16="http://schemas.microsoft.com/office/drawing/2014/main" id="{1700DB4A-68C4-C34C-B9FE-328CB7740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A2F51A-081A-8C47-88AC-3472D0BA6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3C5CE-B8BD-6E40-8B5D-0E7581BE6311}" type="slidenum">
              <a:rPr lang="en-US" smtClean="0"/>
              <a:t>‹#›</a:t>
            </a:fld>
            <a:endParaRPr lang="en-US"/>
          </a:p>
        </p:txBody>
      </p:sp>
    </p:spTree>
    <p:extLst>
      <p:ext uri="{BB962C8B-B14F-4D97-AF65-F5344CB8AC3E}">
        <p14:creationId xmlns:p14="http://schemas.microsoft.com/office/powerpoint/2010/main" val="266900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D9E8"/>
        </a:solidFill>
        <a:effectLst/>
      </p:bgPr>
    </p:bg>
    <p:spTree>
      <p:nvGrpSpPr>
        <p:cNvPr id="1" name=""/>
        <p:cNvGrpSpPr/>
        <p:nvPr/>
      </p:nvGrpSpPr>
      <p:grpSpPr>
        <a:xfrm>
          <a:off x="0" y="0"/>
          <a:ext cx="0" cy="0"/>
          <a:chOff x="0" y="0"/>
          <a:chExt cx="0" cy="0"/>
        </a:xfrm>
      </p:grpSpPr>
      <p:pic>
        <p:nvPicPr>
          <p:cNvPr id="5" name="Picture 4" descr="A picture containing indoor, table, computer, sitting&#10;&#10;Description automatically generated">
            <a:extLst>
              <a:ext uri="{FF2B5EF4-FFF2-40B4-BE49-F238E27FC236}">
                <a16:creationId xmlns:a16="http://schemas.microsoft.com/office/drawing/2014/main" id="{B43F5F7A-753F-D748-B3AE-F997FCA14F6E}"/>
              </a:ext>
            </a:extLst>
          </p:cNvPr>
          <p:cNvPicPr>
            <a:picLocks noChangeAspect="1"/>
          </p:cNvPicPr>
          <p:nvPr/>
        </p:nvPicPr>
        <p:blipFill>
          <a:blip r:embed="rId2"/>
          <a:stretch>
            <a:fillRect/>
          </a:stretch>
        </p:blipFill>
        <p:spPr>
          <a:xfrm>
            <a:off x="7517" y="0"/>
            <a:ext cx="12176967" cy="6858000"/>
          </a:xfrm>
          <a:prstGeom prst="rect">
            <a:avLst/>
          </a:prstGeom>
        </p:spPr>
      </p:pic>
    </p:spTree>
    <p:extLst>
      <p:ext uri="{BB962C8B-B14F-4D97-AF65-F5344CB8AC3E}">
        <p14:creationId xmlns:p14="http://schemas.microsoft.com/office/powerpoint/2010/main" val="118609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Study Design and Methods</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1"/>
            <a:ext cx="10515600" cy="4351339"/>
          </a:xfrm>
        </p:spPr>
        <p:txBody>
          <a:bodyPr>
            <a:normAutofit/>
          </a:bodyPr>
          <a:lstStyle/>
          <a:p>
            <a:pPr lvl="0"/>
            <a:r>
              <a:rPr lang="en-US" dirty="0"/>
              <a:t>Patients (pharmacokinetic cohort):</a:t>
            </a:r>
          </a:p>
          <a:p>
            <a:pPr lvl="1"/>
            <a:r>
              <a:rPr lang="en-US" dirty="0"/>
              <a:t>Age 3 to &lt;9 months</a:t>
            </a:r>
          </a:p>
          <a:p>
            <a:pPr lvl="1"/>
            <a:r>
              <a:rPr lang="en-US" dirty="0"/>
              <a:t>Moderate atopic dermatitis according to the ISGA</a:t>
            </a:r>
          </a:p>
          <a:p>
            <a:pPr lvl="1"/>
            <a:r>
              <a:rPr lang="en-US" dirty="0"/>
              <a:t>Atopic dermatitis involving </a:t>
            </a:r>
            <a:r>
              <a:rPr lang="en-US" dirty="0">
                <a:latin typeface="Calibri" panose="020F0502020204030204" pitchFamily="34" charset="0"/>
                <a:cs typeface="Calibri" panose="020F0502020204030204" pitchFamily="34" charset="0"/>
              </a:rPr>
              <a:t>≥</a:t>
            </a:r>
            <a:r>
              <a:rPr lang="en-US" dirty="0"/>
              <a:t>35% BSA, excluding the scalp</a:t>
            </a:r>
          </a:p>
          <a:p>
            <a:pPr lvl="1"/>
            <a:r>
              <a:rPr lang="en-US" dirty="0"/>
              <a:t>No lesions below the wrists and ankles or within 2 cm of the mouth</a:t>
            </a:r>
          </a:p>
          <a:p>
            <a:endParaRPr lang="en-US" dirty="0"/>
          </a:p>
        </p:txBody>
      </p:sp>
    </p:spTree>
    <p:extLst>
      <p:ext uri="{BB962C8B-B14F-4D97-AF65-F5344CB8AC3E}">
        <p14:creationId xmlns:p14="http://schemas.microsoft.com/office/powerpoint/2010/main" val="43350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lnSpcReduction="10000"/>
          </a:bodyPr>
          <a:lstStyle/>
          <a:p>
            <a:pPr lvl="0"/>
            <a:r>
              <a:rPr lang="en-US" dirty="0"/>
              <a:t>137 patients entered the study</a:t>
            </a:r>
          </a:p>
          <a:p>
            <a:pPr lvl="1"/>
            <a:r>
              <a:rPr lang="en-US" dirty="0"/>
              <a:t>Mean age 13 months</a:t>
            </a:r>
          </a:p>
          <a:p>
            <a:pPr lvl="1"/>
            <a:r>
              <a:rPr lang="en-US" dirty="0"/>
              <a:t>64% male, 61% White</a:t>
            </a:r>
          </a:p>
          <a:p>
            <a:pPr lvl="1"/>
            <a:r>
              <a:rPr lang="en-US" dirty="0"/>
              <a:t>38% had mild disease and 61% moderate disease according to ISGA criteria</a:t>
            </a:r>
          </a:p>
          <a:p>
            <a:pPr lvl="1"/>
            <a:r>
              <a:rPr lang="en-US" dirty="0"/>
              <a:t>Mean BSA 28%</a:t>
            </a:r>
          </a:p>
          <a:p>
            <a:pPr lvl="1"/>
            <a:r>
              <a:rPr lang="en-US" dirty="0"/>
              <a:t>Mean EASI score 11.8</a:t>
            </a:r>
          </a:p>
          <a:p>
            <a:pPr lvl="1"/>
            <a:r>
              <a:rPr lang="en-US" dirty="0"/>
              <a:t>Mean POEM total score 14.8</a:t>
            </a:r>
          </a:p>
          <a:p>
            <a:pPr lvl="1"/>
            <a:r>
              <a:rPr lang="en-US" dirty="0"/>
              <a:t>Mean time since onset of atopic dermatitis 10 months</a:t>
            </a:r>
          </a:p>
          <a:p>
            <a:pPr lvl="1"/>
            <a:r>
              <a:rPr lang="en-US" dirty="0"/>
              <a:t>16% had a history of another atopic condition</a:t>
            </a:r>
          </a:p>
          <a:p>
            <a:pPr lvl="1"/>
            <a:r>
              <a:rPr lang="en-US" dirty="0">
                <a:sym typeface="Symbol" panose="05050102010706020507" pitchFamily="18" charset="2"/>
              </a:rPr>
              <a:t>50% previously </a:t>
            </a:r>
            <a:r>
              <a:rPr lang="en-US" dirty="0"/>
              <a:t>treated with a topical corticosteroid</a:t>
            </a:r>
          </a:p>
          <a:p>
            <a:pPr lvl="0"/>
            <a:r>
              <a:rPr lang="en-US" dirty="0"/>
              <a:t>In the PK cohort, mean BSA 54%</a:t>
            </a:r>
          </a:p>
          <a:p>
            <a:endParaRPr lang="en-US" dirty="0"/>
          </a:p>
        </p:txBody>
      </p:sp>
      <p:sp>
        <p:nvSpPr>
          <p:cNvPr id="2" name="TextBox 1">
            <a:extLst>
              <a:ext uri="{FF2B5EF4-FFF2-40B4-BE49-F238E27FC236}">
                <a16:creationId xmlns:a16="http://schemas.microsoft.com/office/drawing/2014/main" id="{BB91ACB7-3EA6-4709-B6B2-6C102D879C20}"/>
              </a:ext>
            </a:extLst>
          </p:cNvPr>
          <p:cNvSpPr txBox="1"/>
          <p:nvPr/>
        </p:nvSpPr>
        <p:spPr>
          <a:xfrm>
            <a:off x="4119995" y="6022490"/>
            <a:ext cx="6019148" cy="307777"/>
          </a:xfrm>
          <a:prstGeom prst="rect">
            <a:avLst/>
          </a:prstGeom>
          <a:noFill/>
        </p:spPr>
        <p:txBody>
          <a:bodyPr wrap="none" rtlCol="0">
            <a:spAutoFit/>
          </a:bodyPr>
          <a:lstStyle/>
          <a:p>
            <a:r>
              <a:rPr lang="en-US" sz="1400" dirty="0">
                <a:solidFill>
                  <a:schemeClr val="bg1">
                    <a:lumMod val="95000"/>
                  </a:schemeClr>
                </a:solidFill>
              </a:rPr>
              <a:t>EASI, Eczema Severity and Area Index; POEM, Patient-Oriented Eczema Measure</a:t>
            </a:r>
          </a:p>
        </p:txBody>
      </p:sp>
    </p:spTree>
    <p:extLst>
      <p:ext uri="{BB962C8B-B14F-4D97-AF65-F5344CB8AC3E}">
        <p14:creationId xmlns:p14="http://schemas.microsoft.com/office/powerpoint/2010/main" val="320403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 Safety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a:bodyPr>
          <a:lstStyle/>
          <a:p>
            <a:pPr lvl="0"/>
            <a:r>
              <a:rPr lang="en-US" dirty="0"/>
              <a:t>Only 4 (3%) patients discontinued treatment because of a treatment-emergent AE, but remained in the study</a:t>
            </a:r>
          </a:p>
          <a:p>
            <a:pPr lvl="1"/>
            <a:r>
              <a:rPr lang="en-US" dirty="0"/>
              <a:t>2 experienced a treatment-related AE</a:t>
            </a:r>
          </a:p>
          <a:p>
            <a:pPr lvl="2"/>
            <a:r>
              <a:rPr lang="en-US" dirty="0"/>
              <a:t>1 was classified as application site pain</a:t>
            </a:r>
          </a:p>
          <a:p>
            <a:pPr lvl="2"/>
            <a:r>
              <a:rPr lang="en-US" dirty="0"/>
              <a:t>1 as application site discomfort</a:t>
            </a:r>
          </a:p>
          <a:p>
            <a:pPr lvl="0"/>
            <a:r>
              <a:rPr lang="en-US" dirty="0"/>
              <a:t>84 AEs were reported; 9 were judged to be treatment-related</a:t>
            </a:r>
          </a:p>
          <a:p>
            <a:pPr lvl="1"/>
            <a:r>
              <a:rPr lang="en-US" dirty="0"/>
              <a:t>Of the 9 treatment-related AEs</a:t>
            </a:r>
          </a:p>
          <a:p>
            <a:pPr lvl="2"/>
            <a:r>
              <a:rPr lang="en-US" dirty="0"/>
              <a:t>Application site pain occurred in 5 (3.6%)</a:t>
            </a:r>
          </a:p>
          <a:p>
            <a:pPr lvl="2"/>
            <a:r>
              <a:rPr lang="en-US" dirty="0"/>
              <a:t>Eczema occurred in 2 (1.5%)</a:t>
            </a:r>
          </a:p>
        </p:txBody>
      </p:sp>
    </p:spTree>
    <p:extLst>
      <p:ext uri="{BB962C8B-B14F-4D97-AF65-F5344CB8AC3E}">
        <p14:creationId xmlns:p14="http://schemas.microsoft.com/office/powerpoint/2010/main" val="275108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 Efficacy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normAutofit/>
          </a:bodyPr>
          <a:lstStyle/>
          <a:p>
            <a:pPr lvl="0"/>
            <a:r>
              <a:rPr lang="en-US" dirty="0"/>
              <a:t>On day 8, 41% achieved clear or almost clear skin</a:t>
            </a:r>
          </a:p>
          <a:p>
            <a:pPr lvl="1"/>
            <a:r>
              <a:rPr lang="en-US" dirty="0"/>
              <a:t>20% achieved clear or almost clear skin and at least 2-grade improvement in the ISGA from baseline</a:t>
            </a:r>
          </a:p>
          <a:p>
            <a:pPr lvl="0"/>
            <a:r>
              <a:rPr lang="en-US" dirty="0"/>
              <a:t>On day 29, 47% achieved clear or almost clear skin</a:t>
            </a:r>
          </a:p>
          <a:p>
            <a:pPr lvl="1"/>
            <a:r>
              <a:rPr lang="en-US" dirty="0"/>
              <a:t>30% achieved clear or almost clear skin and at least 2-grade improvement in the ISGA from baseline</a:t>
            </a:r>
          </a:p>
          <a:p>
            <a:pPr lvl="0"/>
            <a:r>
              <a:rPr lang="en-US" dirty="0"/>
              <a:t>On day 29, the following were observed:</a:t>
            </a:r>
          </a:p>
          <a:p>
            <a:pPr lvl="1"/>
            <a:r>
              <a:rPr lang="en-US" dirty="0"/>
              <a:t>BSA: 15.2% reduction</a:t>
            </a:r>
          </a:p>
          <a:p>
            <a:pPr lvl="1"/>
            <a:r>
              <a:rPr lang="en-US" dirty="0"/>
              <a:t>EASI score: 57.5% reduction</a:t>
            </a:r>
          </a:p>
          <a:p>
            <a:pPr lvl="1"/>
            <a:r>
              <a:rPr lang="en-US" dirty="0"/>
              <a:t>POEM total score: 8.5% reduction</a:t>
            </a:r>
          </a:p>
        </p:txBody>
      </p:sp>
    </p:spTree>
    <p:extLst>
      <p:ext uri="{BB962C8B-B14F-4D97-AF65-F5344CB8AC3E}">
        <p14:creationId xmlns:p14="http://schemas.microsoft.com/office/powerpoint/2010/main" val="181138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normAutofit/>
          </a:bodyPr>
          <a:lstStyle/>
          <a:p>
            <a:r>
              <a:rPr lang="en-US" sz="4000" dirty="0"/>
              <a:t>Results Summary: Pharmacokinetics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a:bodyPr>
          <a:lstStyle/>
          <a:p>
            <a:pPr lvl="0"/>
            <a:r>
              <a:rPr lang="en-US" dirty="0"/>
              <a:t>Key pharmacokinetic parameters were measured, which showed systemic exposure similar to patients age ≥2 years</a:t>
            </a:r>
          </a:p>
        </p:txBody>
      </p:sp>
    </p:spTree>
    <p:extLst>
      <p:ext uri="{BB962C8B-B14F-4D97-AF65-F5344CB8AC3E}">
        <p14:creationId xmlns:p14="http://schemas.microsoft.com/office/powerpoint/2010/main" val="278261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lstStyle/>
          <a:p>
            <a:r>
              <a:rPr lang="en-US" dirty="0"/>
              <a:t>This is mainly a safety study, although the study also showed efficacy</a:t>
            </a:r>
          </a:p>
          <a:p>
            <a:r>
              <a:rPr lang="en-US" dirty="0"/>
              <a:t>There was no signal of any unusual increased risk in these young patients with extensive disease</a:t>
            </a:r>
          </a:p>
          <a:p>
            <a:r>
              <a:rPr lang="en-US" dirty="0"/>
              <a:t>The study results led to a change in the approval of crisaborole to include use in children age 3 months to 2 years</a:t>
            </a:r>
          </a:p>
        </p:txBody>
      </p:sp>
    </p:spTree>
    <p:extLst>
      <p:ext uri="{BB962C8B-B14F-4D97-AF65-F5344CB8AC3E}">
        <p14:creationId xmlns:p14="http://schemas.microsoft.com/office/powerpoint/2010/main" val="3931750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lnSpcReduction="10000"/>
          </a:bodyPr>
          <a:lstStyle/>
          <a:p>
            <a:r>
              <a:rPr lang="en-US" dirty="0"/>
              <a:t>The approval of topical crisaborole for children age 3 months to &lt;24 months gives us a good option for AD in this age group</a:t>
            </a:r>
          </a:p>
          <a:p>
            <a:r>
              <a:rPr lang="en-US" dirty="0"/>
              <a:t>Moreover, we can tell all our patients, regardless of their age, that topical crisaborole is so safe that it can be used even in young infants</a:t>
            </a:r>
          </a:p>
          <a:p>
            <a:r>
              <a:rPr lang="en-US" dirty="0"/>
              <a:t>This study will encourage greater use of topical crisaborole for AD in very young children where there is great concern about AEs related to topical steroids</a:t>
            </a:r>
          </a:p>
          <a:p>
            <a:r>
              <a:rPr lang="en-US" dirty="0"/>
              <a:t>Crisaborole will be used as an alternative to or as a means to reduce exposure to topical steroids</a:t>
            </a:r>
          </a:p>
          <a:p>
            <a:r>
              <a:rPr lang="en-US" dirty="0"/>
              <a:t>However, a big question remains: Will patients apply it?</a:t>
            </a:r>
          </a:p>
          <a:p>
            <a:endParaRPr lang="en-US" dirty="0"/>
          </a:p>
        </p:txBody>
      </p:sp>
    </p:spTree>
    <p:extLst>
      <p:ext uri="{BB962C8B-B14F-4D97-AF65-F5344CB8AC3E}">
        <p14:creationId xmlns:p14="http://schemas.microsoft.com/office/powerpoint/2010/main" val="26225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0" y="2976562"/>
            <a:ext cx="7886700" cy="904876"/>
          </a:xfrm>
        </p:spPr>
        <p:txBody>
          <a:bodyPr>
            <a:noAutofit/>
          </a:bodyPr>
          <a:lstStyle/>
          <a:p>
            <a:pPr algn="ctr"/>
            <a:r>
              <a:rPr lang="en-US" sz="3600" b="1" dirty="0"/>
              <a:t>Association between an itch-free state in atopic dermatitis treated with ruxolitinib cream and systemic inflammatory mediators</a:t>
            </a:r>
            <a:br>
              <a:rPr lang="en-US" sz="3600" b="1" dirty="0"/>
            </a:br>
            <a:r>
              <a:rPr lang="en-US" sz="2400" b="1" dirty="0"/>
              <a:t>Owens S, et al </a:t>
            </a:r>
          </a:p>
        </p:txBody>
      </p:sp>
    </p:spTree>
    <p:extLst>
      <p:ext uri="{BB962C8B-B14F-4D97-AF65-F5344CB8AC3E}">
        <p14:creationId xmlns:p14="http://schemas.microsoft.com/office/powerpoint/2010/main" val="125609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fontScale="92500" lnSpcReduction="10000"/>
          </a:bodyPr>
          <a:lstStyle/>
          <a:p>
            <a:pPr lvl="0"/>
            <a:r>
              <a:rPr lang="en-US" dirty="0" err="1"/>
              <a:t>Subanalysis</a:t>
            </a:r>
            <a:r>
              <a:rPr lang="en-US" dirty="0"/>
              <a:t> of a trial involving 307 patients randomized to:</a:t>
            </a:r>
          </a:p>
          <a:p>
            <a:pPr lvl="1"/>
            <a:r>
              <a:rPr lang="en-US" dirty="0"/>
              <a:t>Ruxolitinib administered once or twice daily at strengths ranging from 0.1% to 1.5% for 8 weeks</a:t>
            </a:r>
          </a:p>
          <a:p>
            <a:pPr lvl="1"/>
            <a:r>
              <a:rPr lang="en-US" dirty="0"/>
              <a:t>Triamcinolone 0.1% cream twice daily for 4 weeks followed by vehicle for 4 weeks</a:t>
            </a:r>
          </a:p>
          <a:p>
            <a:pPr lvl="1"/>
            <a:r>
              <a:rPr lang="en-US" dirty="0"/>
              <a:t>Vehicle administered twice daily for 8 weeks</a:t>
            </a:r>
          </a:p>
          <a:p>
            <a:pPr lvl="0"/>
            <a:r>
              <a:rPr lang="en-US" dirty="0"/>
              <a:t>Patients with data and sera in the intent-to-treat population (N=89)</a:t>
            </a:r>
          </a:p>
          <a:p>
            <a:pPr lvl="0"/>
            <a:r>
              <a:rPr lang="en-US" dirty="0"/>
              <a:t>Patient-reported itch was assessed daily using a numeric rating scale (NRS) (0-10)</a:t>
            </a:r>
          </a:p>
          <a:p>
            <a:pPr lvl="1"/>
            <a:r>
              <a:rPr lang="en-US" dirty="0"/>
              <a:t>Itch-free state was defined as an NRS score of 0 or 1 at week 8</a:t>
            </a:r>
          </a:p>
          <a:p>
            <a:pPr lvl="0"/>
            <a:r>
              <a:rPr lang="en-US" dirty="0"/>
              <a:t>Fold change from baseline to week 8 of 1012 proteins evaluated for each patient and comparisons made between itch-free and non-itch-free participants using a 2-sample </a:t>
            </a:r>
            <a:r>
              <a:rPr lang="en-US" i="1" dirty="0"/>
              <a:t>t-</a:t>
            </a:r>
            <a:r>
              <a:rPr lang="en-US" dirty="0"/>
              <a:t>test</a:t>
            </a:r>
          </a:p>
          <a:p>
            <a:endParaRPr lang="en-US" dirty="0"/>
          </a:p>
        </p:txBody>
      </p:sp>
    </p:spTree>
    <p:extLst>
      <p:ext uri="{BB962C8B-B14F-4D97-AF65-F5344CB8AC3E}">
        <p14:creationId xmlns:p14="http://schemas.microsoft.com/office/powerpoint/2010/main" val="482530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2"/>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68"/>
            <a:ext cx="10515600" cy="4351339"/>
          </a:xfrm>
        </p:spPr>
        <p:txBody>
          <a:bodyPr>
            <a:normAutofit/>
          </a:bodyPr>
          <a:lstStyle/>
          <a:p>
            <a:pPr lvl="0"/>
            <a:r>
              <a:rPr lang="en-US" dirty="0"/>
              <a:t>The greatest % of patients achieving an itch-free outcome occurred with the highest topical ruxolitinib dose</a:t>
            </a:r>
          </a:p>
          <a:p>
            <a:pPr lvl="1"/>
            <a:r>
              <a:rPr lang="en-US" dirty="0"/>
              <a:t>22 patients were itch-free at week 8, whereas 67 were not</a:t>
            </a:r>
          </a:p>
          <a:p>
            <a:pPr lvl="0"/>
            <a:r>
              <a:rPr lang="en-US" dirty="0"/>
              <a:t>53 proteins were more down-regulated in itch-free patients compared with those who were not itch-free</a:t>
            </a:r>
          </a:p>
          <a:p>
            <a:pPr lvl="1"/>
            <a:r>
              <a:rPr lang="en-US" dirty="0"/>
              <a:t>Examples: ALDH3A1, CES2, TMPRSS15, TYMP, LEP</a:t>
            </a:r>
          </a:p>
          <a:p>
            <a:pPr lvl="0"/>
            <a:r>
              <a:rPr lang="en-US" dirty="0"/>
              <a:t>4 proteins were more up-regulated in itch-free patients</a:t>
            </a:r>
          </a:p>
          <a:p>
            <a:pPr lvl="1"/>
            <a:r>
              <a:rPr lang="en-US" dirty="0"/>
              <a:t>Neurotropin-4 was the only top protein listed to experience more up-regulation in itch-free patients</a:t>
            </a:r>
          </a:p>
          <a:p>
            <a:endParaRPr lang="en-US" dirty="0"/>
          </a:p>
        </p:txBody>
      </p:sp>
    </p:spTree>
    <p:extLst>
      <p:ext uri="{BB962C8B-B14F-4D97-AF65-F5344CB8AC3E}">
        <p14:creationId xmlns:p14="http://schemas.microsoft.com/office/powerpoint/2010/main" val="288644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1" y="1783532"/>
            <a:ext cx="7886700" cy="2379395"/>
          </a:xfrm>
        </p:spPr>
        <p:txBody>
          <a:bodyPr>
            <a:noAutofit/>
          </a:bodyPr>
          <a:lstStyle/>
          <a:p>
            <a:pPr algn="ctr"/>
            <a:r>
              <a:rPr lang="en-US" sz="3600" b="1" dirty="0"/>
              <a:t>Efficacy and safety trends with continuous long-term use of crisaborole ointment, 2%, in patients with mild-to-moderate atopic dermatitis</a:t>
            </a:r>
            <a:br>
              <a:rPr lang="en-US" sz="3600" b="1" dirty="0"/>
            </a:br>
            <a:r>
              <a:rPr lang="en-US" sz="2400" b="1" dirty="0"/>
              <a:t>Lebwohl M, et al. </a:t>
            </a:r>
          </a:p>
        </p:txBody>
      </p:sp>
    </p:spTree>
    <p:extLst>
      <p:ext uri="{BB962C8B-B14F-4D97-AF65-F5344CB8AC3E}">
        <p14:creationId xmlns:p14="http://schemas.microsoft.com/office/powerpoint/2010/main" val="403016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1"/>
            <a:ext cx="10515600" cy="4351339"/>
          </a:xfrm>
        </p:spPr>
        <p:txBody>
          <a:bodyPr/>
          <a:lstStyle/>
          <a:p>
            <a:pPr lvl="0"/>
            <a:r>
              <a:rPr lang="en-US" dirty="0"/>
              <a:t>Topical ruxolitinib is effective for AD and is particularly effective at reducing itch </a:t>
            </a:r>
          </a:p>
          <a:p>
            <a:pPr lvl="0"/>
            <a:r>
              <a:rPr lang="en-US" dirty="0"/>
              <a:t>The number of itch-free patients treated with ruxolitinib exceeded that of the triamcinolone-treated group</a:t>
            </a:r>
          </a:p>
          <a:p>
            <a:pPr lvl="1"/>
            <a:r>
              <a:rPr lang="en-US" dirty="0"/>
              <a:t>However, triamcinolone was only used for 4 weeks</a:t>
            </a:r>
          </a:p>
          <a:p>
            <a:pPr lvl="1"/>
            <a:r>
              <a:rPr lang="en-US" dirty="0"/>
              <a:t>So patients in the triamcinolone arm were off the triamcinolone for 4 weeks at the 8-week evaluation for being itch free</a:t>
            </a:r>
          </a:p>
          <a:p>
            <a:endParaRPr lang="en-US" dirty="0"/>
          </a:p>
        </p:txBody>
      </p:sp>
    </p:spTree>
    <p:extLst>
      <p:ext uri="{BB962C8B-B14F-4D97-AF65-F5344CB8AC3E}">
        <p14:creationId xmlns:p14="http://schemas.microsoft.com/office/powerpoint/2010/main" val="67334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lstStyle/>
          <a:p>
            <a:r>
              <a:rPr lang="en-US" dirty="0"/>
              <a:t>Topical ruxolitinib is not approved in the US</a:t>
            </a:r>
          </a:p>
          <a:p>
            <a:r>
              <a:rPr lang="en-US" dirty="0"/>
              <a:t>Some may look at the findings and think that we should target being completely clear of itch as an outcome</a:t>
            </a:r>
          </a:p>
          <a:p>
            <a:r>
              <a:rPr lang="en-US" dirty="0"/>
              <a:t>The findings are supportive of using a topical—or perhaps systemic—JAK inhibitor for patients who are suffering with itch due to AD</a:t>
            </a:r>
          </a:p>
          <a:p>
            <a:endParaRPr lang="en-US" dirty="0"/>
          </a:p>
        </p:txBody>
      </p:sp>
    </p:spTree>
    <p:extLst>
      <p:ext uri="{BB962C8B-B14F-4D97-AF65-F5344CB8AC3E}">
        <p14:creationId xmlns:p14="http://schemas.microsoft.com/office/powerpoint/2010/main" val="2583389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0" y="3208021"/>
            <a:ext cx="7886700" cy="904876"/>
          </a:xfrm>
        </p:spPr>
        <p:txBody>
          <a:bodyPr>
            <a:normAutofit fontScale="90000"/>
          </a:bodyPr>
          <a:lstStyle/>
          <a:p>
            <a:pPr algn="ctr"/>
            <a:r>
              <a:rPr lang="en-US" sz="4000" b="1" dirty="0"/>
              <a:t>Dupilumab treatment for up to 3 years demonstrates sustained efficacy in adult patients with moderate-to-severe atopic dermatitis: Results from LIBERTY AD Adult OLE</a:t>
            </a:r>
            <a:br>
              <a:rPr lang="en-US" b="1" dirty="0"/>
            </a:br>
            <a:r>
              <a:rPr lang="en-US" sz="2700" b="1" dirty="0"/>
              <a:t>Blauvelt A, et al</a:t>
            </a:r>
          </a:p>
        </p:txBody>
      </p:sp>
    </p:spTree>
    <p:extLst>
      <p:ext uri="{BB962C8B-B14F-4D97-AF65-F5344CB8AC3E}">
        <p14:creationId xmlns:p14="http://schemas.microsoft.com/office/powerpoint/2010/main" val="3295464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a:bodyPr>
          <a:lstStyle/>
          <a:p>
            <a:pPr lvl="0"/>
            <a:r>
              <a:rPr lang="en-US" dirty="0"/>
              <a:t>Objective: To assess the long-term safety and efficacy of dupilumab in adults with moderate-to-severe atopic dermatitis</a:t>
            </a:r>
          </a:p>
          <a:p>
            <a:pPr lvl="0"/>
            <a:r>
              <a:rPr lang="en-US" dirty="0"/>
              <a:t>Ongoing, phase 3, multicenter study</a:t>
            </a:r>
          </a:p>
          <a:p>
            <a:pPr lvl="0"/>
            <a:r>
              <a:rPr lang="en-US" dirty="0"/>
              <a:t>Patients </a:t>
            </a:r>
          </a:p>
          <a:p>
            <a:pPr lvl="1"/>
            <a:r>
              <a:rPr lang="en-US" dirty="0"/>
              <a:t>Adults age </a:t>
            </a:r>
            <a:r>
              <a:rPr lang="en-US" dirty="0">
                <a:latin typeface="Calibri" panose="020F0502020204030204" pitchFamily="34" charset="0"/>
                <a:cs typeface="Calibri" panose="020F0502020204030204" pitchFamily="34" charset="0"/>
              </a:rPr>
              <a:t>≥18 y</a:t>
            </a:r>
            <a:endParaRPr lang="en-US" dirty="0"/>
          </a:p>
          <a:p>
            <a:pPr lvl="1"/>
            <a:r>
              <a:rPr lang="en-US" dirty="0"/>
              <a:t>Previously participated in any dupilumab study or had been screened for a phase 3 study, but were not randomized because of randomization closure</a:t>
            </a:r>
          </a:p>
          <a:p>
            <a:pPr lvl="1"/>
            <a:r>
              <a:rPr lang="en-US" dirty="0"/>
              <a:t>Treated with dupilumab 300 mg every week for up to 148 weeks</a:t>
            </a:r>
          </a:p>
        </p:txBody>
      </p:sp>
    </p:spTree>
    <p:extLst>
      <p:ext uri="{BB962C8B-B14F-4D97-AF65-F5344CB8AC3E}">
        <p14:creationId xmlns:p14="http://schemas.microsoft.com/office/powerpoint/2010/main" val="372982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2152650" y="1321237"/>
            <a:ext cx="7886700" cy="4667249"/>
          </a:xfrm>
        </p:spPr>
        <p:txBody>
          <a:bodyPr>
            <a:normAutofit fontScale="92500" lnSpcReduction="20000"/>
          </a:bodyPr>
          <a:lstStyle/>
          <a:p>
            <a:pPr lvl="0"/>
            <a:r>
              <a:rPr lang="en-US" dirty="0"/>
              <a:t>Patients:</a:t>
            </a:r>
          </a:p>
          <a:p>
            <a:pPr lvl="1"/>
            <a:r>
              <a:rPr lang="en-US" dirty="0"/>
              <a:t>2678 were enrolled and all but 1 were treated</a:t>
            </a:r>
          </a:p>
          <a:p>
            <a:pPr lvl="1"/>
            <a:r>
              <a:rPr lang="en-US" dirty="0"/>
              <a:t>Mean age 39.2 years; 60% male; 72% White</a:t>
            </a:r>
          </a:p>
          <a:p>
            <a:pPr lvl="0"/>
            <a:r>
              <a:rPr lang="en-US" dirty="0"/>
              <a:t>Patients exhibited considerable disease burden at baseline:</a:t>
            </a:r>
          </a:p>
          <a:p>
            <a:pPr lvl="1"/>
            <a:r>
              <a:rPr lang="en-US" dirty="0"/>
              <a:t>At entry into the parent study, about half had moderate disease and half had severe disease</a:t>
            </a:r>
          </a:p>
          <a:p>
            <a:pPr lvl="1"/>
            <a:r>
              <a:rPr lang="en-US" dirty="0"/>
              <a:t>Half of the patients (49.5%) withdrew from the study; most because the study was terminated by the sponsor upon FDA approval of dupilumab</a:t>
            </a:r>
          </a:p>
          <a:p>
            <a:pPr lvl="0"/>
            <a:r>
              <a:rPr lang="en-US" dirty="0"/>
              <a:t>Treatment discontinuation:</a:t>
            </a:r>
          </a:p>
          <a:p>
            <a:pPr lvl="1"/>
            <a:r>
              <a:rPr lang="en-US" dirty="0"/>
              <a:t>4.1% due to an adverse event</a:t>
            </a:r>
          </a:p>
          <a:p>
            <a:pPr lvl="1"/>
            <a:r>
              <a:rPr lang="en-US" dirty="0"/>
              <a:t>2.1% due to lack of efficacy</a:t>
            </a:r>
          </a:p>
          <a:p>
            <a:pPr lvl="1"/>
            <a:r>
              <a:rPr lang="en-US" dirty="0"/>
              <a:t>8% at the subject’s request</a:t>
            </a:r>
          </a:p>
          <a:p>
            <a:pPr lvl="1"/>
            <a:r>
              <a:rPr lang="en-US" dirty="0"/>
              <a:t>2% were lost to follow-up</a:t>
            </a:r>
          </a:p>
        </p:txBody>
      </p:sp>
    </p:spTree>
    <p:extLst>
      <p:ext uri="{BB962C8B-B14F-4D97-AF65-F5344CB8AC3E}">
        <p14:creationId xmlns:p14="http://schemas.microsoft.com/office/powerpoint/2010/main" val="3312105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4"/>
            <a:ext cx="10515600" cy="1325563"/>
          </a:xfrm>
        </p:spPr>
        <p:txBody>
          <a:bodyPr/>
          <a:lstStyle/>
          <a:p>
            <a:r>
              <a:rPr lang="en-US" dirty="0"/>
              <a:t>Results Summary: Efficacy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6"/>
            <a:ext cx="10515600" cy="4351339"/>
          </a:xfrm>
        </p:spPr>
        <p:txBody>
          <a:bodyPr/>
          <a:lstStyle/>
          <a:p>
            <a:pPr lvl="0"/>
            <a:r>
              <a:rPr lang="en-US" dirty="0"/>
              <a:t>At week 148:</a:t>
            </a:r>
          </a:p>
          <a:p>
            <a:pPr lvl="1"/>
            <a:r>
              <a:rPr lang="en-US" dirty="0"/>
              <a:t>74% had IGA </a:t>
            </a:r>
            <a:r>
              <a:rPr lang="en-US" dirty="0">
                <a:sym typeface="Symbol" panose="05050102010706020507" pitchFamily="18" charset="2"/>
              </a:rPr>
              <a:t></a:t>
            </a:r>
            <a:r>
              <a:rPr lang="en-US" dirty="0"/>
              <a:t>1 (clear/almost clear)</a:t>
            </a:r>
          </a:p>
          <a:p>
            <a:pPr lvl="1"/>
            <a:r>
              <a:rPr lang="en-US" dirty="0"/>
              <a:t>95% had IGA </a:t>
            </a:r>
            <a:r>
              <a:rPr lang="en-US" dirty="0">
                <a:sym typeface="Symbol" panose="05050102010706020507" pitchFamily="18" charset="2"/>
              </a:rPr>
              <a:t></a:t>
            </a:r>
            <a:r>
              <a:rPr lang="en-US" dirty="0"/>
              <a:t>2 (mild); not surprisingly, the people who stay in a study that long are people doing well on drug.</a:t>
            </a:r>
          </a:p>
          <a:p>
            <a:pPr lvl="1"/>
            <a:r>
              <a:rPr lang="en-US" dirty="0"/>
              <a:t>Mean percent change from week 0 in EASI was -95%; 97% achieved EASI-75</a:t>
            </a:r>
          </a:p>
          <a:p>
            <a:pPr lvl="1"/>
            <a:r>
              <a:rPr lang="en-US" dirty="0"/>
              <a:t>Similar improvements were observed in the Peak Pruritus numeric rating scale scores</a:t>
            </a:r>
          </a:p>
        </p:txBody>
      </p:sp>
      <p:sp>
        <p:nvSpPr>
          <p:cNvPr id="2" name="TextBox 1">
            <a:extLst>
              <a:ext uri="{FF2B5EF4-FFF2-40B4-BE49-F238E27FC236}">
                <a16:creationId xmlns:a16="http://schemas.microsoft.com/office/drawing/2014/main" id="{99DC4A86-49BA-44B5-8332-73AB7F98789B}"/>
              </a:ext>
            </a:extLst>
          </p:cNvPr>
          <p:cNvSpPr txBox="1"/>
          <p:nvPr/>
        </p:nvSpPr>
        <p:spPr>
          <a:xfrm>
            <a:off x="2630905" y="6492876"/>
            <a:ext cx="5722272" cy="307777"/>
          </a:xfrm>
          <a:prstGeom prst="rect">
            <a:avLst/>
          </a:prstGeom>
          <a:noFill/>
        </p:spPr>
        <p:txBody>
          <a:bodyPr wrap="none" rtlCol="0">
            <a:spAutoFit/>
          </a:bodyPr>
          <a:lstStyle/>
          <a:p>
            <a:r>
              <a:rPr lang="en-US" sz="1400" dirty="0"/>
              <a:t>EASI, Eczema Severity and Area Index; IGA, Investigator’s Global Assessment</a:t>
            </a:r>
          </a:p>
        </p:txBody>
      </p:sp>
    </p:spTree>
    <p:extLst>
      <p:ext uri="{BB962C8B-B14F-4D97-AF65-F5344CB8AC3E}">
        <p14:creationId xmlns:p14="http://schemas.microsoft.com/office/powerpoint/2010/main" val="119181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 Safety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normAutofit fontScale="92500" lnSpcReduction="10000"/>
          </a:bodyPr>
          <a:lstStyle/>
          <a:p>
            <a:pPr lvl="0"/>
            <a:r>
              <a:rPr lang="en-US" dirty="0"/>
              <a:t>Treatment-emergent AE</a:t>
            </a:r>
          </a:p>
          <a:p>
            <a:pPr lvl="1"/>
            <a:r>
              <a:rPr lang="en-US" dirty="0"/>
              <a:t>Dupilumab: 85%</a:t>
            </a:r>
          </a:p>
          <a:p>
            <a:pPr lvl="1"/>
            <a:r>
              <a:rPr lang="en-US" dirty="0"/>
              <a:t>Placebo + TCS: 85%</a:t>
            </a:r>
          </a:p>
          <a:p>
            <a:pPr lvl="1"/>
            <a:r>
              <a:rPr lang="en-US" dirty="0"/>
              <a:t>Dupilumab + TCS: 84%</a:t>
            </a:r>
          </a:p>
          <a:p>
            <a:pPr lvl="0"/>
            <a:r>
              <a:rPr lang="en-US" dirty="0"/>
              <a:t>Serious treatment-related AE reported in approximately 1% of each of the </a:t>
            </a:r>
            <a:br>
              <a:rPr lang="en-US" dirty="0"/>
            </a:br>
            <a:r>
              <a:rPr lang="en-US" dirty="0"/>
              <a:t>3 groups</a:t>
            </a:r>
          </a:p>
          <a:p>
            <a:pPr lvl="0"/>
            <a:r>
              <a:rPr lang="en-US" dirty="0"/>
              <a:t>The most common adverse events observed in the dupilumab only group were:</a:t>
            </a:r>
          </a:p>
          <a:p>
            <a:pPr lvl="1"/>
            <a:r>
              <a:rPr lang="en-US" dirty="0"/>
              <a:t>Nasopharyngitis: 28%</a:t>
            </a:r>
          </a:p>
          <a:p>
            <a:pPr lvl="1"/>
            <a:r>
              <a:rPr lang="en-US" dirty="0"/>
              <a:t>Conjunctivitis: 20%</a:t>
            </a:r>
          </a:p>
          <a:p>
            <a:pPr lvl="1"/>
            <a:r>
              <a:rPr lang="en-US" dirty="0"/>
              <a:t>Atopic dermatitis: 16%</a:t>
            </a:r>
          </a:p>
          <a:p>
            <a:pPr lvl="1"/>
            <a:r>
              <a:rPr lang="en-US" dirty="0"/>
              <a:t>Upper respiratory tract infection: 13%</a:t>
            </a:r>
          </a:p>
        </p:txBody>
      </p:sp>
    </p:spTree>
    <p:extLst>
      <p:ext uri="{BB962C8B-B14F-4D97-AF65-F5344CB8AC3E}">
        <p14:creationId xmlns:p14="http://schemas.microsoft.com/office/powerpoint/2010/main" val="3508061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lstStyle/>
          <a:p>
            <a:pPr lvl="0"/>
            <a:r>
              <a:rPr lang="en-US" dirty="0"/>
              <a:t>We know dupilumab is a great drug; we’ve seen it in our patients</a:t>
            </a:r>
          </a:p>
          <a:p>
            <a:pPr lvl="0"/>
            <a:r>
              <a:rPr lang="en-US" dirty="0"/>
              <a:t>This study documents the good response—both efficacy and safety—over a long period of treatment</a:t>
            </a:r>
          </a:p>
          <a:p>
            <a:pPr lvl="0"/>
            <a:r>
              <a:rPr lang="en-US" dirty="0"/>
              <a:t>Few patients dropped out for reasons that sounded like failure suggesting that patients were satisfied with their treatment</a:t>
            </a:r>
          </a:p>
        </p:txBody>
      </p:sp>
    </p:spTree>
    <p:extLst>
      <p:ext uri="{BB962C8B-B14F-4D97-AF65-F5344CB8AC3E}">
        <p14:creationId xmlns:p14="http://schemas.microsoft.com/office/powerpoint/2010/main" val="138757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lstStyle/>
          <a:p>
            <a:pPr lvl="0"/>
            <a:r>
              <a:rPr lang="en-US" dirty="0"/>
              <a:t>Dupilumab has basically no competition right now, so the findings of this study are unlikely to impact practice</a:t>
            </a:r>
          </a:p>
          <a:p>
            <a:pPr lvl="0"/>
            <a:r>
              <a:rPr lang="en-US" dirty="0"/>
              <a:t>The results might reassure patients worried about the risk of dupilumab</a:t>
            </a:r>
          </a:p>
          <a:p>
            <a:pPr lvl="0"/>
            <a:r>
              <a:rPr lang="en-US" dirty="0"/>
              <a:t>As new drugs enter the market for patients with extensive AD, dupilumab will have the advantage of more years of safety data</a:t>
            </a:r>
          </a:p>
          <a:p>
            <a:r>
              <a:rPr lang="en-US" dirty="0"/>
              <a:t>The conjunctivitis rate of 20% seems high; conjunctivitis isn’t a big issue in my practice</a:t>
            </a:r>
          </a:p>
          <a:p>
            <a:endParaRPr lang="en-US" dirty="0"/>
          </a:p>
        </p:txBody>
      </p:sp>
    </p:spTree>
    <p:extLst>
      <p:ext uri="{BB962C8B-B14F-4D97-AF65-F5344CB8AC3E}">
        <p14:creationId xmlns:p14="http://schemas.microsoft.com/office/powerpoint/2010/main" val="3512256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1" y="2976562"/>
            <a:ext cx="7886700" cy="904876"/>
          </a:xfrm>
        </p:spPr>
        <p:txBody>
          <a:bodyPr>
            <a:normAutofit fontScale="90000"/>
          </a:bodyPr>
          <a:lstStyle/>
          <a:p>
            <a:pPr algn="ctr"/>
            <a:r>
              <a:rPr lang="en-US" sz="4000" b="1" dirty="0"/>
              <a:t>Patient-reported outcomes (PROs) with abrocitinib treatment in patients with moderate-to-severe atopic dermatitis: Results from a randomized, phase 3 clinical trial</a:t>
            </a:r>
            <a:br>
              <a:rPr lang="en-US" b="1" dirty="0"/>
            </a:br>
            <a:r>
              <a:rPr lang="en-US" sz="2700" b="1" dirty="0"/>
              <a:t>Silverberg J, et al</a:t>
            </a:r>
          </a:p>
        </p:txBody>
      </p:sp>
    </p:spTree>
    <p:extLst>
      <p:ext uri="{BB962C8B-B14F-4D97-AF65-F5344CB8AC3E}">
        <p14:creationId xmlns:p14="http://schemas.microsoft.com/office/powerpoint/2010/main" val="78326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4"/>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6"/>
            <a:ext cx="10515600" cy="4351339"/>
          </a:xfrm>
        </p:spPr>
        <p:txBody>
          <a:bodyPr>
            <a:normAutofit fontScale="85000" lnSpcReduction="20000"/>
          </a:bodyPr>
          <a:lstStyle/>
          <a:p>
            <a:pPr lvl="0"/>
            <a:r>
              <a:rPr lang="en-US" dirty="0"/>
              <a:t>Objective: Assess the long-term efficacy and safety of crisaborole in patients age </a:t>
            </a:r>
            <a:r>
              <a:rPr lang="en-US" dirty="0">
                <a:latin typeface="Calibri" panose="020F0502020204030204" pitchFamily="34" charset="0"/>
                <a:cs typeface="Calibri" panose="020F0502020204030204" pitchFamily="34" charset="0"/>
              </a:rPr>
              <a:t>≥2 years with mild-moderate AD</a:t>
            </a:r>
            <a:endParaRPr lang="en-US" dirty="0"/>
          </a:p>
          <a:p>
            <a:pPr lvl="0"/>
            <a:r>
              <a:rPr lang="en-US" dirty="0"/>
              <a:t>Patients</a:t>
            </a:r>
          </a:p>
          <a:p>
            <a:pPr lvl="1"/>
            <a:r>
              <a:rPr lang="en-US" dirty="0"/>
              <a:t>Age ≥2 y who had completed either of two randomized, double-blind, vehicle-controlled, phase 3, 28-day trials without safety concerns</a:t>
            </a:r>
          </a:p>
          <a:p>
            <a:pPr lvl="0"/>
            <a:r>
              <a:rPr lang="en-US" dirty="0"/>
              <a:t>Current study: 48-week, open-label, phase 3 extension</a:t>
            </a:r>
          </a:p>
          <a:p>
            <a:pPr lvl="0"/>
            <a:r>
              <a:rPr lang="en-US" dirty="0"/>
              <a:t>Patients evaluated every 28d using ISGA score</a:t>
            </a:r>
          </a:p>
          <a:p>
            <a:pPr lvl="1"/>
            <a:r>
              <a:rPr lang="en-US" dirty="0"/>
              <a:t>If ISGA </a:t>
            </a:r>
            <a:r>
              <a:rPr lang="en-US" dirty="0">
                <a:latin typeface="Calibri" panose="020F0502020204030204" pitchFamily="34" charset="0"/>
                <a:cs typeface="Calibri" panose="020F0502020204030204" pitchFamily="34" charset="0"/>
              </a:rPr>
              <a:t>≥2, treatment was continued</a:t>
            </a:r>
          </a:p>
          <a:p>
            <a:pPr lvl="1"/>
            <a:r>
              <a:rPr lang="en-US" dirty="0">
                <a:latin typeface="Calibri" panose="020F0502020204030204" pitchFamily="34" charset="0"/>
                <a:cs typeface="Calibri" panose="020F0502020204030204" pitchFamily="34" charset="0"/>
              </a:rPr>
              <a:t>If ISGA 0-1, treatment was stopped</a:t>
            </a:r>
          </a:p>
          <a:p>
            <a:pPr lvl="2"/>
            <a:r>
              <a:rPr lang="en-US" dirty="0"/>
              <a:t>Treatment restarted if ISGA </a:t>
            </a:r>
            <a:r>
              <a:rPr lang="en-US" dirty="0">
                <a:latin typeface="Calibri" panose="020F0502020204030204" pitchFamily="34" charset="0"/>
                <a:cs typeface="Calibri" panose="020F0502020204030204" pitchFamily="34" charset="0"/>
              </a:rPr>
              <a:t>≥2 at 28-day evaluation</a:t>
            </a:r>
            <a:endParaRPr lang="en-US" dirty="0"/>
          </a:p>
          <a:p>
            <a:pPr lvl="0"/>
            <a:r>
              <a:rPr lang="en-US" dirty="0"/>
              <a:t>Patients were divided into 4 cohorts based on the number of initial consecutive on-treatment cycles (1, 2, 3, or 4)</a:t>
            </a:r>
          </a:p>
          <a:p>
            <a:pPr lvl="1"/>
            <a:r>
              <a:rPr lang="en-US" dirty="0"/>
              <a:t>For example, cohort 3 received 3 continuous months of crisaborole and had ISGA 0-1 at the end of those 3 months</a:t>
            </a:r>
          </a:p>
        </p:txBody>
      </p:sp>
      <p:sp>
        <p:nvSpPr>
          <p:cNvPr id="2" name="TextBox 1">
            <a:extLst>
              <a:ext uri="{FF2B5EF4-FFF2-40B4-BE49-F238E27FC236}">
                <a16:creationId xmlns:a16="http://schemas.microsoft.com/office/drawing/2014/main" id="{99AB391D-861C-4146-9874-8F2E3EA8D7CA}"/>
              </a:ext>
            </a:extLst>
          </p:cNvPr>
          <p:cNvSpPr txBox="1"/>
          <p:nvPr/>
        </p:nvSpPr>
        <p:spPr>
          <a:xfrm>
            <a:off x="4047471" y="5983226"/>
            <a:ext cx="3447034" cy="307777"/>
          </a:xfrm>
          <a:prstGeom prst="rect">
            <a:avLst/>
          </a:prstGeom>
          <a:noFill/>
        </p:spPr>
        <p:txBody>
          <a:bodyPr wrap="none" rtlCol="0">
            <a:spAutoFit/>
          </a:bodyPr>
          <a:lstStyle/>
          <a:p>
            <a:r>
              <a:rPr lang="en-US" sz="1400" dirty="0">
                <a:solidFill>
                  <a:schemeClr val="bg1">
                    <a:lumMod val="95000"/>
                  </a:schemeClr>
                </a:solidFill>
              </a:rPr>
              <a:t>ISGA, Investigator’s Static Global Assessment</a:t>
            </a:r>
          </a:p>
        </p:txBody>
      </p:sp>
    </p:spTree>
    <p:extLst>
      <p:ext uri="{BB962C8B-B14F-4D97-AF65-F5344CB8AC3E}">
        <p14:creationId xmlns:p14="http://schemas.microsoft.com/office/powerpoint/2010/main" val="339055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6"/>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5"/>
            <a:ext cx="10515600" cy="4351339"/>
          </a:xfrm>
        </p:spPr>
        <p:txBody>
          <a:bodyPr>
            <a:normAutofit lnSpcReduction="10000"/>
          </a:bodyPr>
          <a:lstStyle/>
          <a:p>
            <a:pPr lvl="0"/>
            <a:r>
              <a:rPr lang="en-US" dirty="0"/>
              <a:t>Objective: To assess changes in patient-reported outcomes of symptoms</a:t>
            </a:r>
          </a:p>
          <a:p>
            <a:pPr lvl="0"/>
            <a:r>
              <a:rPr lang="en-US" dirty="0"/>
              <a:t>Randomized, double-blind, placebo-controlled trial</a:t>
            </a:r>
          </a:p>
          <a:p>
            <a:pPr lvl="0"/>
            <a:r>
              <a:rPr lang="en-US" dirty="0"/>
              <a:t>Patients</a:t>
            </a:r>
          </a:p>
          <a:p>
            <a:pPr lvl="1"/>
            <a:r>
              <a:rPr lang="en-US" dirty="0"/>
              <a:t>Age ≥12 years with moderate-to-severe atopic dermatitis</a:t>
            </a:r>
          </a:p>
          <a:p>
            <a:pPr lvl="1"/>
            <a:r>
              <a:rPr lang="en-US" dirty="0"/>
              <a:t>Had an inadequate response or intolerance to topical medication or required systemic therapy to control their atopic dermatitis</a:t>
            </a:r>
          </a:p>
          <a:p>
            <a:pPr lvl="0"/>
            <a:r>
              <a:rPr lang="en-US" dirty="0"/>
              <a:t>Randomized 2:2:1 to:</a:t>
            </a:r>
          </a:p>
          <a:p>
            <a:pPr lvl="1"/>
            <a:r>
              <a:rPr lang="en-US" dirty="0"/>
              <a:t>Abrocitinib 100 mg</a:t>
            </a:r>
          </a:p>
          <a:p>
            <a:pPr lvl="1"/>
            <a:r>
              <a:rPr lang="en-US" dirty="0"/>
              <a:t>Abrocitinib 200 mg</a:t>
            </a:r>
          </a:p>
          <a:p>
            <a:pPr lvl="1"/>
            <a:r>
              <a:rPr lang="en-US" dirty="0"/>
              <a:t>Placebo</a:t>
            </a:r>
          </a:p>
        </p:txBody>
      </p:sp>
    </p:spTree>
    <p:extLst>
      <p:ext uri="{BB962C8B-B14F-4D97-AF65-F5344CB8AC3E}">
        <p14:creationId xmlns:p14="http://schemas.microsoft.com/office/powerpoint/2010/main" val="1823327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1"/>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69"/>
            <a:ext cx="10515600" cy="4351339"/>
          </a:xfrm>
        </p:spPr>
        <p:txBody>
          <a:bodyPr>
            <a:normAutofit/>
          </a:bodyPr>
          <a:lstStyle/>
          <a:p>
            <a:pPr lvl="0"/>
            <a:r>
              <a:rPr lang="en-US" dirty="0"/>
              <a:t>Patients (N=387)</a:t>
            </a:r>
          </a:p>
          <a:p>
            <a:pPr lvl="1"/>
            <a:r>
              <a:rPr lang="en-US" dirty="0"/>
              <a:t>Mean age 33 y</a:t>
            </a:r>
          </a:p>
          <a:p>
            <a:pPr lvl="1"/>
            <a:r>
              <a:rPr lang="en-US" dirty="0"/>
              <a:t>Median disease duration </a:t>
            </a:r>
            <a:r>
              <a:rPr lang="en-US" dirty="0">
                <a:sym typeface="Symbol" panose="05050102010706020507" pitchFamily="18" charset="2"/>
              </a:rPr>
              <a:t></a:t>
            </a:r>
            <a:r>
              <a:rPr lang="en-US" dirty="0"/>
              <a:t>20 years</a:t>
            </a:r>
          </a:p>
          <a:p>
            <a:pPr lvl="1"/>
            <a:r>
              <a:rPr lang="en-US" dirty="0"/>
              <a:t>60% with moderate atopic dermatitis as assessed by the Investigator’s Global Assessment (IGA)</a:t>
            </a:r>
          </a:p>
          <a:p>
            <a:pPr lvl="1"/>
            <a:r>
              <a:rPr lang="en-US" dirty="0"/>
              <a:t>Mean EASI 30.5</a:t>
            </a:r>
          </a:p>
          <a:p>
            <a:pPr lvl="1"/>
            <a:r>
              <a:rPr lang="en-US" dirty="0"/>
              <a:t>Mean POEM 19.7</a:t>
            </a:r>
          </a:p>
          <a:p>
            <a:pPr lvl="1"/>
            <a:r>
              <a:rPr lang="en-US" dirty="0"/>
              <a:t>Mean DLQI 14.4 for adults</a:t>
            </a:r>
          </a:p>
          <a:p>
            <a:pPr lvl="1"/>
            <a:r>
              <a:rPr lang="en-US" dirty="0"/>
              <a:t>Children’s DLQI 12.7 for adolescents</a:t>
            </a:r>
          </a:p>
          <a:p>
            <a:endParaRPr lang="en-US" dirty="0"/>
          </a:p>
        </p:txBody>
      </p:sp>
      <p:sp>
        <p:nvSpPr>
          <p:cNvPr id="2" name="TextBox 1">
            <a:extLst>
              <a:ext uri="{FF2B5EF4-FFF2-40B4-BE49-F238E27FC236}">
                <a16:creationId xmlns:a16="http://schemas.microsoft.com/office/drawing/2014/main" id="{E7704027-9108-4CF4-A08E-531994F1DE7A}"/>
              </a:ext>
            </a:extLst>
          </p:cNvPr>
          <p:cNvSpPr txBox="1"/>
          <p:nvPr/>
        </p:nvSpPr>
        <p:spPr>
          <a:xfrm>
            <a:off x="4095355" y="6028064"/>
            <a:ext cx="7363327" cy="523220"/>
          </a:xfrm>
          <a:prstGeom prst="rect">
            <a:avLst/>
          </a:prstGeom>
          <a:noFill/>
        </p:spPr>
        <p:txBody>
          <a:bodyPr wrap="square" rtlCol="0">
            <a:spAutoFit/>
          </a:bodyPr>
          <a:lstStyle/>
          <a:p>
            <a:r>
              <a:rPr lang="en-US" sz="1400" dirty="0">
                <a:solidFill>
                  <a:schemeClr val="bg1">
                    <a:lumMod val="95000"/>
                  </a:schemeClr>
                </a:solidFill>
              </a:rPr>
              <a:t>DLQI, Dermatology Life Quality Index; EASI, Eczema Area and Severity Index; IGA, Investigator’s Global Assessment; POEM, Patient-Oriented Eczema Measure</a:t>
            </a:r>
          </a:p>
        </p:txBody>
      </p:sp>
    </p:spTree>
    <p:extLst>
      <p:ext uri="{BB962C8B-B14F-4D97-AF65-F5344CB8AC3E}">
        <p14:creationId xmlns:p14="http://schemas.microsoft.com/office/powerpoint/2010/main" val="131639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2152651" y="1456170"/>
            <a:ext cx="7886700" cy="4667249"/>
          </a:xfrm>
        </p:spPr>
        <p:txBody>
          <a:bodyPr>
            <a:normAutofit fontScale="92500" lnSpcReduction="10000"/>
          </a:bodyPr>
          <a:lstStyle/>
          <a:p>
            <a:pPr lvl="0"/>
            <a:r>
              <a:rPr lang="en-US" dirty="0"/>
              <a:t>At 12 weeks</a:t>
            </a:r>
          </a:p>
          <a:p>
            <a:pPr lvl="1"/>
            <a:r>
              <a:rPr lang="en-US" dirty="0"/>
              <a:t>IGA clear/almost clear with ≥2-grade improvement:</a:t>
            </a:r>
          </a:p>
          <a:p>
            <a:pPr lvl="2"/>
            <a:r>
              <a:rPr lang="en-US" dirty="0"/>
              <a:t>24% abrocitinib 100 mg</a:t>
            </a:r>
          </a:p>
          <a:p>
            <a:pPr lvl="2"/>
            <a:r>
              <a:rPr lang="en-US" dirty="0"/>
              <a:t>44% abrocitinib 200 mg</a:t>
            </a:r>
          </a:p>
          <a:p>
            <a:pPr lvl="2"/>
            <a:r>
              <a:rPr lang="en-US" dirty="0"/>
              <a:t>8% placebo</a:t>
            </a:r>
          </a:p>
          <a:p>
            <a:pPr lvl="1"/>
            <a:r>
              <a:rPr lang="en-US" dirty="0"/>
              <a:t>Reduction in the Peak Pruritus Numerical Rating Scale:</a:t>
            </a:r>
          </a:p>
          <a:p>
            <a:pPr lvl="2"/>
            <a:r>
              <a:rPr lang="en-US" dirty="0"/>
              <a:t>-2.8 abrocitinib 100 mg</a:t>
            </a:r>
          </a:p>
          <a:p>
            <a:pPr lvl="2"/>
            <a:r>
              <a:rPr lang="en-US" dirty="0"/>
              <a:t>-4.1 abrocitinib 200 mg</a:t>
            </a:r>
          </a:p>
          <a:p>
            <a:pPr lvl="2"/>
            <a:r>
              <a:rPr lang="en-US" dirty="0"/>
              <a:t>-1.3 placebo</a:t>
            </a:r>
          </a:p>
          <a:p>
            <a:pPr lvl="1"/>
            <a:r>
              <a:rPr lang="en-US" dirty="0"/>
              <a:t>Reduction in the POEM score:</a:t>
            </a:r>
          </a:p>
          <a:p>
            <a:pPr lvl="2"/>
            <a:r>
              <a:rPr lang="en-US" dirty="0"/>
              <a:t>-6.8 abrocitinib 100 mg</a:t>
            </a:r>
          </a:p>
          <a:p>
            <a:pPr lvl="2"/>
            <a:r>
              <a:rPr lang="en-US" dirty="0"/>
              <a:t>-10.6 abrocitinib 200 mg</a:t>
            </a:r>
          </a:p>
          <a:p>
            <a:pPr lvl="2"/>
            <a:r>
              <a:rPr lang="en-US" dirty="0"/>
              <a:t>-3.7 placebo</a:t>
            </a:r>
          </a:p>
          <a:p>
            <a:pPr lvl="2"/>
            <a:r>
              <a:rPr lang="en-US" dirty="0"/>
              <a:t>Differences in the POEM scores became evident by week 2</a:t>
            </a:r>
          </a:p>
          <a:p>
            <a:endParaRPr lang="en-US" dirty="0"/>
          </a:p>
        </p:txBody>
      </p:sp>
    </p:spTree>
    <p:extLst>
      <p:ext uri="{BB962C8B-B14F-4D97-AF65-F5344CB8AC3E}">
        <p14:creationId xmlns:p14="http://schemas.microsoft.com/office/powerpoint/2010/main" val="1010065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a:bodyPr>
          <a:lstStyle/>
          <a:p>
            <a:pPr lvl="0"/>
            <a:r>
              <a:rPr lang="en-US" dirty="0"/>
              <a:t>In terms of quality of life at 12 weeks:</a:t>
            </a:r>
          </a:p>
          <a:p>
            <a:pPr lvl="1"/>
            <a:r>
              <a:rPr lang="en-US" dirty="0"/>
              <a:t>Reduction in the DLQI score:</a:t>
            </a:r>
          </a:p>
          <a:p>
            <a:pPr lvl="2"/>
            <a:r>
              <a:rPr lang="en-US" dirty="0"/>
              <a:t>-7.0 abrocitinib 100 mg</a:t>
            </a:r>
          </a:p>
          <a:p>
            <a:pPr lvl="2"/>
            <a:r>
              <a:rPr lang="en-US" dirty="0"/>
              <a:t>-9.1 abrocitinib 200 mg</a:t>
            </a:r>
          </a:p>
          <a:p>
            <a:pPr lvl="2"/>
            <a:r>
              <a:rPr lang="en-US" dirty="0"/>
              <a:t>-4.2 placebo</a:t>
            </a:r>
          </a:p>
          <a:p>
            <a:pPr lvl="1"/>
            <a:r>
              <a:rPr lang="en-US" dirty="0"/>
              <a:t>Reduction in the CLDQI:</a:t>
            </a:r>
          </a:p>
          <a:p>
            <a:pPr lvl="2"/>
            <a:r>
              <a:rPr lang="en-US" dirty="0"/>
              <a:t>-6.4 abrocitinib 100 mg</a:t>
            </a:r>
          </a:p>
          <a:p>
            <a:pPr lvl="2"/>
            <a:r>
              <a:rPr lang="en-US" dirty="0"/>
              <a:t>-7.5 abrocitinib 200 mg</a:t>
            </a:r>
          </a:p>
          <a:p>
            <a:pPr lvl="2"/>
            <a:r>
              <a:rPr lang="en-US" dirty="0"/>
              <a:t>-3.9 placebo</a:t>
            </a:r>
          </a:p>
        </p:txBody>
      </p:sp>
    </p:spTree>
    <p:extLst>
      <p:ext uri="{BB962C8B-B14F-4D97-AF65-F5344CB8AC3E}">
        <p14:creationId xmlns:p14="http://schemas.microsoft.com/office/powerpoint/2010/main" val="1785735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normAutofit/>
          </a:bodyPr>
          <a:lstStyle/>
          <a:p>
            <a:r>
              <a:rPr lang="en-US" dirty="0"/>
              <a:t>The results clearly show that use of the Janus kinase inhibitor abrocitinib resulted in dose-dependent improvement in itch</a:t>
            </a:r>
          </a:p>
          <a:p>
            <a:r>
              <a:rPr lang="en-US" dirty="0"/>
              <a:t>The POEM score improved by:</a:t>
            </a:r>
          </a:p>
          <a:p>
            <a:pPr lvl="1"/>
            <a:r>
              <a:rPr lang="en-US" dirty="0">
                <a:sym typeface="Symbol" panose="05050102010706020507" pitchFamily="18" charset="2"/>
              </a:rPr>
              <a:t>2 MCIDs with abrocitinib 100 mg</a:t>
            </a:r>
          </a:p>
          <a:p>
            <a:pPr lvl="1"/>
            <a:r>
              <a:rPr lang="en-US" dirty="0">
                <a:sym typeface="Symbol" panose="05050102010706020507" pitchFamily="18" charset="2"/>
              </a:rPr>
              <a:t>3 MCIDs with abrocitinib 200 mg</a:t>
            </a:r>
            <a:endParaRPr lang="en-US" dirty="0"/>
          </a:p>
          <a:p>
            <a:r>
              <a:rPr lang="en-US" dirty="0"/>
              <a:t>A 2-fold improvement in the minimum clinically important difference (MCID) represents important improvement in the life of the patient</a:t>
            </a:r>
          </a:p>
        </p:txBody>
      </p:sp>
    </p:spTree>
    <p:extLst>
      <p:ext uri="{BB962C8B-B14F-4D97-AF65-F5344CB8AC3E}">
        <p14:creationId xmlns:p14="http://schemas.microsoft.com/office/powerpoint/2010/main" val="287218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lstStyle/>
          <a:p>
            <a:r>
              <a:rPr lang="en-US" dirty="0"/>
              <a:t>If approved, abrocitinib is likely to provide a very effective way of not only controlling and improving skin appearance, but itch and patient quality of life</a:t>
            </a:r>
          </a:p>
          <a:p>
            <a:r>
              <a:rPr lang="en-US" dirty="0"/>
              <a:t>Improving patient quality of life is a critically important goal of treatment</a:t>
            </a:r>
          </a:p>
          <a:p>
            <a:r>
              <a:rPr lang="en-US" dirty="0"/>
              <a:t>The results of this study are some of the most impressive regarding the impact of treatment on the quality of life of patients with atopic dermatitis</a:t>
            </a:r>
          </a:p>
        </p:txBody>
      </p:sp>
    </p:spTree>
    <p:extLst>
      <p:ext uri="{BB962C8B-B14F-4D97-AF65-F5344CB8AC3E}">
        <p14:creationId xmlns:p14="http://schemas.microsoft.com/office/powerpoint/2010/main" val="1411410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0" y="2976563"/>
            <a:ext cx="7886700" cy="904876"/>
          </a:xfrm>
        </p:spPr>
        <p:txBody>
          <a:bodyPr>
            <a:normAutofit fontScale="90000"/>
          </a:bodyPr>
          <a:lstStyle/>
          <a:p>
            <a:pPr algn="ctr"/>
            <a:r>
              <a:rPr lang="en-US" sz="4000" b="1" dirty="0"/>
              <a:t>Peak Pruritus Numeric Rating Scale (PP-NRS) response with abrocitinib in patients with moderate-to-severe atopic dermatitis: Results from a randomized, phase 3 clinical trial</a:t>
            </a:r>
            <a:br>
              <a:rPr lang="en-US" b="1" dirty="0"/>
            </a:br>
            <a:r>
              <a:rPr lang="en-US" sz="2700" b="1" dirty="0"/>
              <a:t>Simpson E, et al</a:t>
            </a:r>
          </a:p>
        </p:txBody>
      </p:sp>
    </p:spTree>
    <p:extLst>
      <p:ext uri="{BB962C8B-B14F-4D97-AF65-F5344CB8AC3E}">
        <p14:creationId xmlns:p14="http://schemas.microsoft.com/office/powerpoint/2010/main" val="144278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4"/>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6"/>
            <a:ext cx="10515600" cy="4351339"/>
          </a:xfrm>
        </p:spPr>
        <p:txBody>
          <a:bodyPr>
            <a:normAutofit lnSpcReduction="10000"/>
          </a:bodyPr>
          <a:lstStyle/>
          <a:p>
            <a:pPr lvl="0"/>
            <a:r>
              <a:rPr lang="en-US" dirty="0"/>
              <a:t>Objective: To assess response rates and time to response with abrocitinib in patients with moderate-to-severe atopic dermatitis</a:t>
            </a:r>
          </a:p>
          <a:p>
            <a:pPr lvl="0"/>
            <a:r>
              <a:rPr lang="en-US" dirty="0"/>
              <a:t>Randomized, double-blind, placebo-controlled trial</a:t>
            </a:r>
          </a:p>
          <a:p>
            <a:pPr lvl="0"/>
            <a:r>
              <a:rPr lang="en-US" dirty="0"/>
              <a:t>Patients:</a:t>
            </a:r>
          </a:p>
          <a:p>
            <a:pPr lvl="1"/>
            <a:r>
              <a:rPr lang="en-US" dirty="0"/>
              <a:t>Age ≥12 years</a:t>
            </a:r>
          </a:p>
          <a:p>
            <a:pPr lvl="1"/>
            <a:r>
              <a:rPr lang="en-US" dirty="0"/>
              <a:t>Moderate-to-severe atopic dermatitis </a:t>
            </a:r>
            <a:r>
              <a:rPr lang="en-US" dirty="0">
                <a:latin typeface="Calibri" panose="020F0502020204030204" pitchFamily="34" charset="0"/>
                <a:cs typeface="Calibri" panose="020F0502020204030204" pitchFamily="34" charset="0"/>
              </a:rPr>
              <a:t>≥1 year</a:t>
            </a:r>
          </a:p>
          <a:p>
            <a:pPr lvl="0"/>
            <a:r>
              <a:rPr lang="en-US" dirty="0">
                <a:latin typeface="Calibri" panose="020F0502020204030204" pitchFamily="34" charset="0"/>
                <a:cs typeface="Calibri" panose="020F0502020204030204" pitchFamily="34" charset="0"/>
              </a:rPr>
              <a:t>R</a:t>
            </a:r>
            <a:r>
              <a:rPr lang="en-US" dirty="0"/>
              <a:t>andomized 2:2:1 to:</a:t>
            </a:r>
          </a:p>
          <a:p>
            <a:pPr lvl="1"/>
            <a:r>
              <a:rPr lang="en-US" dirty="0"/>
              <a:t>Abrocitinib 100 mg</a:t>
            </a:r>
          </a:p>
          <a:p>
            <a:pPr lvl="1"/>
            <a:r>
              <a:rPr lang="en-US" dirty="0"/>
              <a:t>Abrocitinib 200 mg</a:t>
            </a:r>
          </a:p>
          <a:p>
            <a:pPr lvl="1"/>
            <a:r>
              <a:rPr lang="en-US" dirty="0"/>
              <a:t>Placebo</a:t>
            </a:r>
          </a:p>
          <a:p>
            <a:endParaRPr lang="en-US" dirty="0"/>
          </a:p>
        </p:txBody>
      </p:sp>
    </p:spTree>
    <p:extLst>
      <p:ext uri="{BB962C8B-B14F-4D97-AF65-F5344CB8AC3E}">
        <p14:creationId xmlns:p14="http://schemas.microsoft.com/office/powerpoint/2010/main" val="3300760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vert="horz" lIns="121920" tIns="60960" rIns="121920" bIns="60960" rtlCol="0">
            <a:normAutofit/>
          </a:bodyPr>
          <a:lstStyle/>
          <a:p>
            <a:r>
              <a:rPr lang="en-US" dirty="0"/>
              <a:t>Patients (N=387)</a:t>
            </a:r>
          </a:p>
          <a:p>
            <a:pPr lvl="1"/>
            <a:r>
              <a:rPr lang="en-US" dirty="0"/>
              <a:t>Mean age 33 years</a:t>
            </a:r>
          </a:p>
          <a:p>
            <a:pPr lvl="1"/>
            <a:r>
              <a:rPr lang="en-US" dirty="0"/>
              <a:t>Mean disease duration </a:t>
            </a:r>
            <a:r>
              <a:rPr lang="en-US" dirty="0">
                <a:sym typeface="Symbol" panose="05050102010706020507" pitchFamily="18" charset="2"/>
              </a:rPr>
              <a:t></a:t>
            </a:r>
            <a:r>
              <a:rPr lang="en-US" dirty="0"/>
              <a:t>20 years</a:t>
            </a:r>
          </a:p>
          <a:p>
            <a:r>
              <a:rPr lang="en-US" dirty="0"/>
              <a:t>At baseline:</a:t>
            </a:r>
          </a:p>
          <a:p>
            <a:pPr lvl="1"/>
            <a:r>
              <a:rPr lang="en-US" dirty="0"/>
              <a:t>60% had moderate atopic dermatitis (IGA)</a:t>
            </a:r>
          </a:p>
          <a:p>
            <a:pPr lvl="1"/>
            <a:r>
              <a:rPr lang="en-US" dirty="0"/>
              <a:t>Mean EASI 30.5</a:t>
            </a:r>
          </a:p>
          <a:p>
            <a:pPr lvl="1"/>
            <a:r>
              <a:rPr lang="en-US" dirty="0"/>
              <a:t>Mean PP-NRS 7.0</a:t>
            </a:r>
          </a:p>
          <a:p>
            <a:pPr lvl="2"/>
            <a:r>
              <a:rPr lang="en-US" dirty="0"/>
              <a:t>64% PP-NRS ≥7</a:t>
            </a:r>
          </a:p>
          <a:p>
            <a:endParaRPr lang="en-US" dirty="0"/>
          </a:p>
        </p:txBody>
      </p:sp>
      <p:sp>
        <p:nvSpPr>
          <p:cNvPr id="2" name="TextBox 1">
            <a:extLst>
              <a:ext uri="{FF2B5EF4-FFF2-40B4-BE49-F238E27FC236}">
                <a16:creationId xmlns:a16="http://schemas.microsoft.com/office/drawing/2014/main" id="{6A435AA2-7F96-4888-AC88-A08F020B7249}"/>
              </a:ext>
            </a:extLst>
          </p:cNvPr>
          <p:cNvSpPr txBox="1"/>
          <p:nvPr/>
        </p:nvSpPr>
        <p:spPr>
          <a:xfrm>
            <a:off x="4101523" y="6000359"/>
            <a:ext cx="7218948" cy="523220"/>
          </a:xfrm>
          <a:prstGeom prst="rect">
            <a:avLst/>
          </a:prstGeom>
          <a:noFill/>
        </p:spPr>
        <p:txBody>
          <a:bodyPr wrap="square" rtlCol="0">
            <a:spAutoFit/>
          </a:bodyPr>
          <a:lstStyle/>
          <a:p>
            <a:r>
              <a:rPr lang="en-US" sz="1400" dirty="0">
                <a:solidFill>
                  <a:schemeClr val="bg1">
                    <a:lumMod val="95000"/>
                  </a:schemeClr>
                </a:solidFill>
              </a:rPr>
              <a:t>EASI, Eczema Area and Severity Index; IGA, Investigator’s Global Assessment; PP-NRS, Peak Pruritus Numeric Rating Scale</a:t>
            </a:r>
          </a:p>
        </p:txBody>
      </p:sp>
    </p:spTree>
    <p:extLst>
      <p:ext uri="{BB962C8B-B14F-4D97-AF65-F5344CB8AC3E}">
        <p14:creationId xmlns:p14="http://schemas.microsoft.com/office/powerpoint/2010/main" val="235233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903"/>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1341940"/>
            <a:ext cx="7886700" cy="5169400"/>
          </a:xfrm>
        </p:spPr>
        <p:txBody>
          <a:bodyPr vert="horz" lIns="121920" tIns="60960" rIns="121920" bIns="60960" rtlCol="0">
            <a:normAutofit/>
          </a:bodyPr>
          <a:lstStyle/>
          <a:p>
            <a:r>
              <a:rPr lang="en-US" dirty="0"/>
              <a:t>Rapid onset of itch response with abrocitinib</a:t>
            </a:r>
          </a:p>
          <a:p>
            <a:pPr lvl="1"/>
            <a:r>
              <a:rPr lang="en-US" dirty="0"/>
              <a:t>On day 2, significantly more patients treated with abrocitinib 200 mg experienced ≥2-point improvement in the PP-NRS compared with placebo</a:t>
            </a:r>
          </a:p>
          <a:p>
            <a:pPr lvl="1"/>
            <a:r>
              <a:rPr lang="en-US" dirty="0"/>
              <a:t>On day 3, significantly more patients treated with abrocitinib 100 mg experienced ≥2-point improvement in the PP-NRS compared with placebo</a:t>
            </a:r>
          </a:p>
          <a:p>
            <a:r>
              <a:rPr lang="en-US" dirty="0"/>
              <a:t>Median time to response:</a:t>
            </a:r>
          </a:p>
          <a:p>
            <a:pPr lvl="1"/>
            <a:r>
              <a:rPr lang="en-US" dirty="0"/>
              <a:t>Abrocitinib 100 mg: 7 days</a:t>
            </a:r>
          </a:p>
          <a:p>
            <a:pPr lvl="1"/>
            <a:r>
              <a:rPr lang="en-US" dirty="0"/>
              <a:t>Abrocitinib 200 mg: 4 days</a:t>
            </a:r>
          </a:p>
          <a:p>
            <a:pPr lvl="1"/>
            <a:r>
              <a:rPr lang="en-US" dirty="0"/>
              <a:t>Placebo: 19 days</a:t>
            </a:r>
          </a:p>
        </p:txBody>
      </p:sp>
    </p:spTree>
    <p:extLst>
      <p:ext uri="{BB962C8B-B14F-4D97-AF65-F5344CB8AC3E}">
        <p14:creationId xmlns:p14="http://schemas.microsoft.com/office/powerpoint/2010/main" val="252982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1276378"/>
            <a:ext cx="7886700" cy="4667249"/>
          </a:xfrm>
        </p:spPr>
        <p:txBody>
          <a:bodyPr>
            <a:normAutofit fontScale="85000" lnSpcReduction="20000"/>
          </a:bodyPr>
          <a:lstStyle/>
          <a:p>
            <a:pPr lvl="0"/>
            <a:r>
              <a:rPr lang="en-US" dirty="0"/>
              <a:t>517 Patients entered the extension study</a:t>
            </a:r>
          </a:p>
          <a:p>
            <a:pPr lvl="1"/>
            <a:r>
              <a:rPr lang="en-US" dirty="0"/>
              <a:t>Age ranged from 11 to 14 years among the 4 cohorts</a:t>
            </a:r>
          </a:p>
          <a:p>
            <a:pPr lvl="1"/>
            <a:r>
              <a:rPr lang="en-US" dirty="0"/>
              <a:t>BSA of involved skin ranged from 16% to 20%</a:t>
            </a:r>
          </a:p>
          <a:p>
            <a:pPr lvl="0"/>
            <a:r>
              <a:rPr lang="en-US" dirty="0"/>
              <a:t>% Patients who achieved ISGA 0/1 declined across the cohorts</a:t>
            </a:r>
          </a:p>
          <a:p>
            <a:pPr lvl="1"/>
            <a:r>
              <a:rPr lang="en-US" dirty="0"/>
              <a:t>78% of patients in cohort 1 achieved ISGA 0/1 at the end of the first treatment cycle compared to about 15% in cohort 2 and 5% in cohorts 3 and 4</a:t>
            </a:r>
          </a:p>
          <a:p>
            <a:pPr lvl="1"/>
            <a:r>
              <a:rPr lang="en-US" dirty="0"/>
              <a:t>15% of patients in cohort 2 achieved ISGA 0/1 at the end of the first treatment cycle, increasing to 76% at the end of the second treatment cycle</a:t>
            </a:r>
          </a:p>
          <a:p>
            <a:pPr lvl="1"/>
            <a:r>
              <a:rPr lang="en-US" dirty="0"/>
              <a:t>&lt;5% of patients in cohort 3 achieved ISGA 0/1 at the end of the second treatment cycle, increasing to 59% at the end of the third treatment cycle</a:t>
            </a:r>
          </a:p>
          <a:p>
            <a:pPr lvl="1"/>
            <a:r>
              <a:rPr lang="en-US" dirty="0"/>
              <a:t>5% of patients in cohort 4 achieved ISGA 0/1 at the end of the third treatment cycle, increasing to 43% at the end of the fourth treatment cycle</a:t>
            </a:r>
          </a:p>
        </p:txBody>
      </p:sp>
    </p:spTree>
    <p:extLst>
      <p:ext uri="{BB962C8B-B14F-4D97-AF65-F5344CB8AC3E}">
        <p14:creationId xmlns:p14="http://schemas.microsoft.com/office/powerpoint/2010/main" val="550705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1210177"/>
            <a:ext cx="7886700" cy="5169400"/>
          </a:xfrm>
        </p:spPr>
        <p:txBody>
          <a:bodyPr>
            <a:normAutofit fontScale="92500" lnSpcReduction="20000"/>
          </a:bodyPr>
          <a:lstStyle/>
          <a:p>
            <a:r>
              <a:rPr lang="en-US" dirty="0"/>
              <a:t>By week 2, significantly more patients in both abrocitinib groups experienced a 4-point or greater improvement in the PP-NRS compared with placebo</a:t>
            </a:r>
          </a:p>
          <a:p>
            <a:pPr lvl="0"/>
            <a:r>
              <a:rPr lang="en-US" dirty="0"/>
              <a:t>At week 12, a 4-point or greater improvement in the PP-NRS was observed in:</a:t>
            </a:r>
          </a:p>
          <a:p>
            <a:pPr lvl="1"/>
            <a:r>
              <a:rPr lang="en-US" dirty="0"/>
              <a:t>Abrocitinib 100 mg: 38% of patients treated with abrocitinib 100 mg</a:t>
            </a:r>
          </a:p>
          <a:p>
            <a:pPr lvl="1"/>
            <a:r>
              <a:rPr lang="en-US" dirty="0"/>
              <a:t>Abrocitinib 200 mg: 57%</a:t>
            </a:r>
          </a:p>
          <a:p>
            <a:pPr lvl="1"/>
            <a:r>
              <a:rPr lang="en-US" dirty="0"/>
              <a:t>Placebo: 15%</a:t>
            </a:r>
          </a:p>
          <a:p>
            <a:pPr lvl="0"/>
            <a:r>
              <a:rPr lang="en-US" dirty="0"/>
              <a:t>The percentage change in the PP-NRS was significantly greater in both abrocitinib groups within several days of treatment</a:t>
            </a:r>
          </a:p>
          <a:p>
            <a:pPr lvl="0"/>
            <a:r>
              <a:rPr lang="en-US" dirty="0"/>
              <a:t>At week 12, the percentage change in the PP-NRS in both abrocitinib groups was independent of the baseline PP-NRS</a:t>
            </a:r>
          </a:p>
          <a:p>
            <a:endParaRPr lang="en-US" dirty="0"/>
          </a:p>
        </p:txBody>
      </p:sp>
    </p:spTree>
    <p:extLst>
      <p:ext uri="{BB962C8B-B14F-4D97-AF65-F5344CB8AC3E}">
        <p14:creationId xmlns:p14="http://schemas.microsoft.com/office/powerpoint/2010/main" val="51954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 Safety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2"/>
            <a:ext cx="10515600" cy="4351339"/>
          </a:xfrm>
        </p:spPr>
        <p:txBody>
          <a:bodyPr>
            <a:normAutofit fontScale="92500" lnSpcReduction="10000"/>
          </a:bodyPr>
          <a:lstStyle/>
          <a:p>
            <a:pPr lvl="0"/>
            <a:r>
              <a:rPr lang="en-US" dirty="0"/>
              <a:t>Treatment-emergent adverse event:</a:t>
            </a:r>
          </a:p>
          <a:p>
            <a:pPr lvl="1"/>
            <a:r>
              <a:rPr lang="en-US" dirty="0"/>
              <a:t>Abrocitinib 100 mg: 69%</a:t>
            </a:r>
          </a:p>
          <a:p>
            <a:pPr lvl="1"/>
            <a:r>
              <a:rPr lang="en-US" dirty="0"/>
              <a:t>Abrocitinib 200 mg: 78%</a:t>
            </a:r>
          </a:p>
          <a:p>
            <a:pPr lvl="1"/>
            <a:r>
              <a:rPr lang="en-US" dirty="0"/>
              <a:t>Placebo: 57%</a:t>
            </a:r>
          </a:p>
          <a:p>
            <a:pPr lvl="0"/>
            <a:r>
              <a:rPr lang="en-US" dirty="0"/>
              <a:t>Serious adverse event in 3% to 4% of patients in each group</a:t>
            </a:r>
          </a:p>
          <a:p>
            <a:pPr lvl="0"/>
            <a:r>
              <a:rPr lang="en-US" dirty="0"/>
              <a:t>There were no cases of venous thromboembolism, major cardiovascular events, or deaths</a:t>
            </a:r>
          </a:p>
          <a:p>
            <a:r>
              <a:rPr lang="en-US" dirty="0"/>
              <a:t>There were no clinically significant changes in hemoglobin, neutrophils, or lymphocytes</a:t>
            </a:r>
          </a:p>
          <a:p>
            <a:pPr lvl="1"/>
            <a:r>
              <a:rPr lang="en-US" dirty="0"/>
              <a:t>Dose-related numeric decrease in median platelet count occurred at 4 weeks in patients treated with abrocitinib; this improved toward baseline levels</a:t>
            </a:r>
          </a:p>
        </p:txBody>
      </p:sp>
    </p:spTree>
    <p:extLst>
      <p:ext uri="{BB962C8B-B14F-4D97-AF65-F5344CB8AC3E}">
        <p14:creationId xmlns:p14="http://schemas.microsoft.com/office/powerpoint/2010/main" val="1244319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690688"/>
            <a:ext cx="10515600" cy="4351339"/>
          </a:xfrm>
        </p:spPr>
        <p:txBody>
          <a:bodyPr>
            <a:normAutofit lnSpcReduction="10000"/>
          </a:bodyPr>
          <a:lstStyle/>
          <a:p>
            <a:r>
              <a:rPr lang="en-US" dirty="0"/>
              <a:t>Itch reduction is an important treatment goal in patients with atopic dermatitis</a:t>
            </a:r>
          </a:p>
          <a:p>
            <a:r>
              <a:rPr lang="en-US" dirty="0"/>
              <a:t>FDA considers a 4-point reduction in itch to be meaningful to patients with atopic dermatitis</a:t>
            </a:r>
          </a:p>
          <a:p>
            <a:pPr lvl="1"/>
            <a:r>
              <a:rPr lang="en-US" dirty="0"/>
              <a:t>This reduction was reported by patients within a few days of starting abrocitinib</a:t>
            </a:r>
          </a:p>
          <a:p>
            <a:r>
              <a:rPr lang="en-US" dirty="0"/>
              <a:t>Several medications are now available for the treatment of patients with atopic dermatitis</a:t>
            </a:r>
          </a:p>
          <a:p>
            <a:r>
              <a:rPr lang="en-US" dirty="0"/>
              <a:t>This study demonstrates that the effects of the Janus kinase inhibitor abrocitinib extend beyond reducing inflammation to also play a role in reducing the neuronal sensation of itch</a:t>
            </a:r>
          </a:p>
        </p:txBody>
      </p:sp>
    </p:spTree>
    <p:extLst>
      <p:ext uri="{BB962C8B-B14F-4D97-AF65-F5344CB8AC3E}">
        <p14:creationId xmlns:p14="http://schemas.microsoft.com/office/powerpoint/2010/main" val="731671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0" y="2976562"/>
            <a:ext cx="7886700" cy="904876"/>
          </a:xfrm>
        </p:spPr>
        <p:txBody>
          <a:bodyPr>
            <a:normAutofit fontScale="90000"/>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Dupilumab treatment results in rapid improvement in itch in adult and adolescent patients with moderate-to-severe atopic dermatitis</a:t>
            </a:r>
            <a:br>
              <a:rPr lang="en-US" sz="4000" dirty="0">
                <a:latin typeface="Calibri" panose="020F0502020204030204" pitchFamily="34" charset="0"/>
                <a:ea typeface="Calibri" panose="020F0502020204030204" pitchFamily="34" charset="0"/>
                <a:cs typeface="Times New Roman" panose="02020603050405020304" pitchFamily="18" charset="0"/>
              </a:rPr>
            </a:br>
            <a:r>
              <a:rPr lang="en-US" sz="4000" dirty="0">
                <a:latin typeface="Calibri" panose="020F0502020204030204" pitchFamily="34" charset="0"/>
                <a:ea typeface="Calibri" panose="020F0502020204030204" pitchFamily="34" charset="0"/>
                <a:cs typeface="Times New Roman" panose="02020603050405020304" pitchFamily="18" charset="0"/>
              </a:rPr>
              <a:t>(LIBERTY AD SOLO 1 &amp; 2, and ADOL trials)</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2700" dirty="0">
                <a:latin typeface="Calibri" panose="020F0502020204030204" pitchFamily="34" charset="0"/>
                <a:ea typeface="Calibri" panose="020F0502020204030204" pitchFamily="34" charset="0"/>
                <a:cs typeface="Times New Roman" panose="02020603050405020304" pitchFamily="18" charset="0"/>
              </a:rPr>
              <a:t>Yosipovitch G, et al</a:t>
            </a:r>
            <a:endParaRPr lang="en-US" sz="2700" dirty="0"/>
          </a:p>
        </p:txBody>
      </p:sp>
    </p:spTree>
    <p:extLst>
      <p:ext uri="{BB962C8B-B14F-4D97-AF65-F5344CB8AC3E}">
        <p14:creationId xmlns:p14="http://schemas.microsoft.com/office/powerpoint/2010/main" val="724486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1022420"/>
            <a:ext cx="7886700" cy="5130267"/>
          </a:xfrm>
        </p:spPr>
        <p:txBody>
          <a:bodyPr>
            <a:normAutofit fontScale="92500" lnSpcReduction="10000"/>
          </a:bodyPr>
          <a:lstStyle/>
          <a:p>
            <a:r>
              <a:rPr lang="en-US" sz="2400" dirty="0"/>
              <a:t>Objective: To assess improvement in pruritus in patients treated with dupilumab</a:t>
            </a:r>
          </a:p>
          <a:p>
            <a:r>
              <a:rPr lang="en-US" sz="2400" i="1" dirty="0">
                <a:ea typeface="Calibri" panose="020F0502020204030204" pitchFamily="34" charset="0"/>
                <a:cs typeface="Times New Roman" panose="02020603050405020304" pitchFamily="18" charset="0"/>
              </a:rPr>
              <a:t>Post hoc</a:t>
            </a:r>
            <a:r>
              <a:rPr lang="en-US" sz="2400" dirty="0">
                <a:ea typeface="Calibri" panose="020F0502020204030204" pitchFamily="34" charset="0"/>
                <a:cs typeface="Times New Roman" panose="02020603050405020304" pitchFamily="18" charset="0"/>
              </a:rPr>
              <a:t> analysis of 3 phase 3 trials:</a:t>
            </a:r>
          </a:p>
          <a:p>
            <a:pPr lvl="1"/>
            <a:r>
              <a:rPr lang="en-US" sz="2000" dirty="0">
                <a:ea typeface="Calibri" panose="020F0502020204030204" pitchFamily="34" charset="0"/>
                <a:cs typeface="Times New Roman" panose="02020603050405020304" pitchFamily="18" charset="0"/>
              </a:rPr>
              <a:t>Adults: SOLO 1, SOLO 2</a:t>
            </a:r>
          </a:p>
          <a:p>
            <a:pPr lvl="1"/>
            <a:r>
              <a:rPr lang="en-US" sz="2000" dirty="0">
                <a:ea typeface="Calibri" panose="020F0502020204030204" pitchFamily="34" charset="0"/>
                <a:cs typeface="Times New Roman" panose="02020603050405020304" pitchFamily="18" charset="0"/>
              </a:rPr>
              <a:t>Adolescents: ADOL</a:t>
            </a:r>
          </a:p>
          <a:p>
            <a:r>
              <a:rPr lang="en-US" sz="2400" dirty="0">
                <a:ea typeface="Calibri" panose="020F0502020204030204" pitchFamily="34" charset="0"/>
                <a:cs typeface="Times New Roman" panose="02020603050405020304" pitchFamily="18" charset="0"/>
              </a:rPr>
              <a:t>Patients</a:t>
            </a:r>
          </a:p>
          <a:p>
            <a:pPr lvl="1"/>
            <a:r>
              <a:rPr lang="en-US" sz="2000" dirty="0">
                <a:ea typeface="Calibri" panose="020F0502020204030204" pitchFamily="34" charset="0"/>
                <a:cs typeface="Times New Roman" panose="02020603050405020304" pitchFamily="18" charset="0"/>
              </a:rPr>
              <a:t>Adolescents and adults  with moderate-to-severe atopic dermatitis</a:t>
            </a:r>
          </a:p>
          <a:p>
            <a:r>
              <a:rPr lang="en-US" sz="2400" dirty="0">
                <a:ea typeface="Calibri" panose="020F0502020204030204" pitchFamily="34" charset="0"/>
                <a:cs typeface="Times New Roman" panose="02020603050405020304" pitchFamily="18" charset="0"/>
              </a:rPr>
              <a:t>Randomized to:</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SOLO 1 and 2</a:t>
            </a:r>
          </a:p>
          <a:p>
            <a:pPr lvl="2"/>
            <a:r>
              <a:rPr lang="en-US" sz="1800" dirty="0">
                <a:latin typeface="Calibri" panose="020F0502020204030204" pitchFamily="34" charset="0"/>
                <a:ea typeface="Calibri" panose="020F0502020204030204" pitchFamily="34" charset="0"/>
                <a:cs typeface="Times New Roman" panose="02020603050405020304" pitchFamily="18" charset="0"/>
              </a:rPr>
              <a:t>Dupilumab 300 mg weekly or every 2 weeks</a:t>
            </a:r>
          </a:p>
          <a:p>
            <a:pPr lvl="2"/>
            <a:r>
              <a:rPr lang="en-US" sz="1800" dirty="0">
                <a:latin typeface="Calibri" panose="020F0502020204030204" pitchFamily="34" charset="0"/>
                <a:ea typeface="Calibri" panose="020F0502020204030204" pitchFamily="34" charset="0"/>
                <a:cs typeface="Times New Roman" panose="02020603050405020304" pitchFamily="18" charset="0"/>
              </a:rPr>
              <a:t>Placebo</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ADOL:</a:t>
            </a:r>
          </a:p>
          <a:p>
            <a:pPr lvl="2"/>
            <a:r>
              <a:rPr lang="en-US" sz="1800" dirty="0">
                <a:latin typeface="Calibri" panose="020F0502020204030204" pitchFamily="34" charset="0"/>
                <a:ea typeface="Calibri" panose="020F0502020204030204" pitchFamily="34" charset="0"/>
                <a:cs typeface="Times New Roman" panose="02020603050405020304" pitchFamily="18" charset="0"/>
              </a:rPr>
              <a:t>Dupilumab 300 mg every 4 weeks</a:t>
            </a:r>
          </a:p>
          <a:p>
            <a:pPr lvl="2"/>
            <a:r>
              <a:rPr lang="en-US" sz="1800" dirty="0">
                <a:latin typeface="Calibri" panose="020F0502020204030204" pitchFamily="34" charset="0"/>
                <a:ea typeface="Calibri" panose="020F0502020204030204" pitchFamily="34" charset="0"/>
                <a:cs typeface="Times New Roman" panose="02020603050405020304" pitchFamily="18" charset="0"/>
              </a:rPr>
              <a:t>Dupilumab 200 mg or 300 mg every 2 weeks based on body weight</a:t>
            </a:r>
          </a:p>
          <a:p>
            <a:pPr lvl="2"/>
            <a:r>
              <a:rPr lang="en-US" sz="1800" dirty="0">
                <a:latin typeface="Calibri" panose="020F0502020204030204" pitchFamily="34" charset="0"/>
                <a:ea typeface="Calibri" panose="020F0502020204030204" pitchFamily="34" charset="0"/>
                <a:cs typeface="Times New Roman" panose="02020603050405020304" pitchFamily="18" charset="0"/>
              </a:rPr>
              <a:t>Placebo</a:t>
            </a:r>
          </a:p>
          <a:p>
            <a:pPr lvl="1"/>
            <a:r>
              <a:rPr lang="en-US" sz="2000" dirty="0">
                <a:latin typeface="Calibri" panose="020F0502020204030204" pitchFamily="34" charset="0"/>
                <a:ea typeface="Calibri" panose="020F0502020204030204" pitchFamily="34" charset="0"/>
                <a:cs typeface="Times New Roman" panose="02020603050405020304" pitchFamily="18" charset="0"/>
              </a:rPr>
              <a:t>All patients received a loading dose on day 1</a:t>
            </a:r>
          </a:p>
        </p:txBody>
      </p:sp>
    </p:spTree>
    <p:extLst>
      <p:ext uri="{BB962C8B-B14F-4D97-AF65-F5344CB8AC3E}">
        <p14:creationId xmlns:p14="http://schemas.microsoft.com/office/powerpoint/2010/main" val="2964083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998116"/>
            <a:ext cx="7886700" cy="5106835"/>
          </a:xfrm>
        </p:spPr>
        <p:txBody>
          <a:bodyPr>
            <a:normAutofit/>
          </a:bodyPr>
          <a:lstStyle/>
          <a:p>
            <a:pPr marL="342891" indent="-342891">
              <a:lnSpc>
                <a:spcPct val="100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At baseline,</a:t>
            </a:r>
          </a:p>
          <a:p>
            <a:pPr marL="800080" lvl="1" indent="-342891">
              <a:lnSpc>
                <a:spcPct val="100000"/>
              </a:lnSpc>
              <a:spcBef>
                <a:spcPts val="0"/>
              </a:spcBef>
              <a:buFont typeface="Symbol" panose="05050102010706020507" pitchFamily="18" charset="2"/>
              <a:buChar char=""/>
            </a:pPr>
            <a:r>
              <a:rPr lang="en-US" sz="2100" dirty="0">
                <a:latin typeface="Calibri" panose="020F0502020204030204" pitchFamily="34" charset="0"/>
                <a:ea typeface="Calibri" panose="020F0502020204030204" pitchFamily="34" charset="0"/>
                <a:cs typeface="Times New Roman" panose="02020603050405020304" pitchFamily="18" charset="0"/>
              </a:rPr>
              <a:t>PP-NRS scores were 7.3 to 7.4 in adults and 7.5 to 7.7 in adolescents</a:t>
            </a:r>
          </a:p>
          <a:p>
            <a:pPr marL="342891" indent="-342891">
              <a:lnSpc>
                <a:spcPct val="100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Dupilumab treatment vs placebo resulted in significant improvement in pruritus as early as day 2 in adults and day 6 in adolescents</a:t>
            </a:r>
          </a:p>
          <a:p>
            <a:pPr marL="342891" indent="-342891">
              <a:lnSpc>
                <a:spcPct val="100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At day 15:</a:t>
            </a:r>
          </a:p>
          <a:p>
            <a:pPr marL="800080" lvl="1" indent="-342891">
              <a:lnSpc>
                <a:spcPct val="100000"/>
              </a:lnSpc>
              <a:spcBef>
                <a:spcPts val="0"/>
              </a:spcBef>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percent change in the PP-NRS score was:</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Dupilumab once weekly: -22.5%</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Dupilumab every 2 weeks: -24.7%</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Placebo: -3.4%</a:t>
            </a:r>
          </a:p>
          <a:p>
            <a:pPr marL="800080" lvl="1" indent="-342891">
              <a:lnSpc>
                <a:spcPct val="100000"/>
              </a:lnSpc>
              <a:spcBef>
                <a:spcPts val="0"/>
              </a:spcBef>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percent change in the PP-NRS score was:</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Dupilumab every 2 weeks: -25.3%</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Dupilumab every 4 weeks: -21.8%</a:t>
            </a:r>
          </a:p>
          <a:p>
            <a:pPr marL="1257269" lvl="2" indent="-34289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Placebo: -5.7%</a:t>
            </a:r>
          </a:p>
          <a:p>
            <a:pPr>
              <a:lnSpc>
                <a:spcPct val="10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Dupilumab was well tolerated</a:t>
            </a:r>
            <a:endParaRPr lang="en-US" sz="2400" dirty="0"/>
          </a:p>
        </p:txBody>
      </p:sp>
      <p:sp>
        <p:nvSpPr>
          <p:cNvPr id="2" name="TextBox 1">
            <a:extLst>
              <a:ext uri="{FF2B5EF4-FFF2-40B4-BE49-F238E27FC236}">
                <a16:creationId xmlns:a16="http://schemas.microsoft.com/office/drawing/2014/main" id="{85AC3723-5A0C-4D71-996E-7907F034FE8C}"/>
              </a:ext>
            </a:extLst>
          </p:cNvPr>
          <p:cNvSpPr txBox="1"/>
          <p:nvPr/>
        </p:nvSpPr>
        <p:spPr>
          <a:xfrm>
            <a:off x="4110761" y="5993830"/>
            <a:ext cx="3351110" cy="307777"/>
          </a:xfrm>
          <a:prstGeom prst="rect">
            <a:avLst/>
          </a:prstGeom>
          <a:noFill/>
        </p:spPr>
        <p:txBody>
          <a:bodyPr wrap="none" rtlCol="0">
            <a:spAutoFit/>
          </a:bodyPr>
          <a:lstStyle/>
          <a:p>
            <a:r>
              <a:rPr lang="en-US" sz="1400" dirty="0">
                <a:solidFill>
                  <a:schemeClr val="bg1">
                    <a:lumMod val="95000"/>
                  </a:schemeClr>
                </a:solidFill>
              </a:rPr>
              <a:t>PP-NRS, Peak Pruritus Numeric Rating Scale</a:t>
            </a:r>
          </a:p>
        </p:txBody>
      </p:sp>
    </p:spTree>
    <p:extLst>
      <p:ext uri="{BB962C8B-B14F-4D97-AF65-F5344CB8AC3E}">
        <p14:creationId xmlns:p14="http://schemas.microsoft.com/office/powerpoint/2010/main" val="866772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lstStyle/>
          <a:p>
            <a:r>
              <a:rPr lang="en-US" dirty="0"/>
              <a:t>Patients in the 3 trials reported severe itch</a:t>
            </a:r>
          </a:p>
          <a:p>
            <a:r>
              <a:rPr lang="en-US" dirty="0"/>
              <a:t>The trials showed statistically significant reduction in itch with dupilumab by day 2 in adults and day 6 in adolescents</a:t>
            </a:r>
          </a:p>
          <a:p>
            <a:r>
              <a:rPr lang="en-US" dirty="0"/>
              <a:t>It isn’t clear from this study if the itch reduction achieved within a few days of initiating dupilumab is sufficient to be clinically meaningful to patients</a:t>
            </a:r>
          </a:p>
          <a:p>
            <a:r>
              <a:rPr lang="en-US" dirty="0"/>
              <a:t>It remains to be seen how the rate of itch reduction observed with dupilumab will compare with other medications under investigation</a:t>
            </a:r>
          </a:p>
        </p:txBody>
      </p:sp>
    </p:spTree>
    <p:extLst>
      <p:ext uri="{BB962C8B-B14F-4D97-AF65-F5344CB8AC3E}">
        <p14:creationId xmlns:p14="http://schemas.microsoft.com/office/powerpoint/2010/main" val="1854268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65409"/>
            <a:ext cx="10515600" cy="4351339"/>
          </a:xfrm>
        </p:spPr>
        <p:txBody>
          <a:bodyPr/>
          <a:lstStyle/>
          <a:p>
            <a:r>
              <a:rPr lang="en-US" dirty="0"/>
              <a:t>Dupilumab is the gold standard for patients with moderate-to-severe atopic dermatitis who require systemic therapy</a:t>
            </a:r>
          </a:p>
          <a:p>
            <a:r>
              <a:rPr lang="en-US" dirty="0"/>
              <a:t>The experience in adolescents is comparable to adults</a:t>
            </a:r>
          </a:p>
          <a:p>
            <a:endParaRPr lang="en-US" dirty="0"/>
          </a:p>
        </p:txBody>
      </p:sp>
    </p:spTree>
    <p:extLst>
      <p:ext uri="{BB962C8B-B14F-4D97-AF65-F5344CB8AC3E}">
        <p14:creationId xmlns:p14="http://schemas.microsoft.com/office/powerpoint/2010/main" val="1897613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0" y="2976562"/>
            <a:ext cx="7886700" cy="904876"/>
          </a:xfrm>
        </p:spPr>
        <p:txBody>
          <a:bodyPr>
            <a:normAutofit fontScale="90000"/>
          </a:bodyPr>
          <a:lstStyle/>
          <a:p>
            <a:pPr algn="ctr"/>
            <a:r>
              <a:rPr lang="en-US" sz="4000" dirty="0">
                <a:latin typeface="Calibri" panose="020F0502020204030204" pitchFamily="34" charset="0"/>
                <a:ea typeface="Calibri" panose="020F0502020204030204" pitchFamily="34" charset="0"/>
                <a:cs typeface="Times New Roman" panose="02020603050405020304" pitchFamily="18" charset="0"/>
              </a:rPr>
              <a:t>Treatment patterns among patients with atopic dermatitis using advanced therapies in the United States: Analysis of a retrospective claims database</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2400" dirty="0">
                <a:latin typeface="Calibri" panose="020F0502020204030204" pitchFamily="34" charset="0"/>
                <a:ea typeface="Calibri" panose="020F0502020204030204" pitchFamily="34" charset="0"/>
                <a:cs typeface="Times New Roman" panose="02020603050405020304" pitchFamily="18" charset="0"/>
              </a:rPr>
              <a:t>Eichenfield L, et al</a:t>
            </a:r>
            <a:endParaRPr lang="en-US" sz="2400" dirty="0"/>
          </a:p>
        </p:txBody>
      </p:sp>
    </p:spTree>
    <p:extLst>
      <p:ext uri="{BB962C8B-B14F-4D97-AF65-F5344CB8AC3E}">
        <p14:creationId xmlns:p14="http://schemas.microsoft.com/office/powerpoint/2010/main" val="2031624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2152651" y="1456170"/>
            <a:ext cx="7886700" cy="4667249"/>
          </a:xfrm>
        </p:spPr>
        <p:txBody>
          <a:bodyPr>
            <a:normAutofit lnSpcReduction="10000"/>
          </a:bodyPr>
          <a:lstStyle/>
          <a:p>
            <a:r>
              <a:rPr lang="en-US" sz="2400" dirty="0"/>
              <a:t>Objective: To describe treatment patterns for patients with atopic dermatitis who are initiating advanced therapy</a:t>
            </a:r>
          </a:p>
          <a:p>
            <a:pPr marL="342891" indent="-342891">
              <a:lnSpc>
                <a:spcPct val="115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Retrospective analysis of the IQVIA Health Plan Claims Dataset from September 2016 through July 2018</a:t>
            </a:r>
          </a:p>
          <a:p>
            <a:pPr marL="342891" indent="-342891">
              <a:lnSpc>
                <a:spcPct val="115000"/>
              </a:lnSpc>
              <a:spcBef>
                <a:spcPts val="0"/>
              </a:spcBef>
              <a:buFont typeface="Symbol" panose="05050102010706020507" pitchFamily="18" charset="2"/>
              <a:buChar char=""/>
            </a:pPr>
            <a:r>
              <a:rPr lang="en-US" sz="2400" dirty="0">
                <a:ea typeface="Calibri" panose="020F0502020204030204" pitchFamily="34" charset="0"/>
                <a:cs typeface="Times New Roman" panose="02020603050405020304" pitchFamily="18" charset="0"/>
              </a:rPr>
              <a:t>Patients:</a:t>
            </a:r>
          </a:p>
          <a:p>
            <a:pPr marL="800080" lvl="1" indent="-342891">
              <a:lnSpc>
                <a:spcPct val="115000"/>
              </a:lnSpc>
              <a:spcBef>
                <a:spcPts val="0"/>
              </a:spcBef>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Age </a:t>
            </a: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12 years with atopic dermatitis</a:t>
            </a:r>
          </a:p>
          <a:p>
            <a:pPr marL="800080" lvl="1" indent="-342891">
              <a:lnSpc>
                <a:spcPct val="115000"/>
              </a:lnSpc>
              <a:spcBef>
                <a:spcPts val="0"/>
              </a:spcBef>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Newly initiated on advanced therapy following the availability of dupilumab in March 2017</a:t>
            </a:r>
          </a:p>
          <a:p>
            <a:pPr marL="1257269" lvl="2" indent="-34289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Advanced therapy consisted of dupilumab, oral corticosteroid, phototherapy, or systemic immunotherapy (ie, methotrexate, cyclosporine, azathioprine, or mycophenolate mofetil)</a:t>
            </a:r>
          </a:p>
          <a:p>
            <a:pPr marL="800080" lvl="1" indent="-342891">
              <a:lnSpc>
                <a:spcPct val="115000"/>
              </a:lnSpc>
              <a:spcBef>
                <a:spcPts val="0"/>
              </a:spcBef>
              <a:spcAft>
                <a:spcPts val="1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Continuously enrolled</a:t>
            </a:r>
            <a:r>
              <a:rPr lang="en-US" sz="2000" dirty="0">
                <a:latin typeface="Calibri" panose="020F0502020204030204" pitchFamily="34" charset="0"/>
                <a:ea typeface="Calibri" panose="020F0502020204030204" pitchFamily="34" charset="0"/>
                <a:cs typeface="Times New Roman" panose="02020603050405020304" pitchFamily="18" charset="0"/>
              </a:rPr>
              <a:t> for 6 months or more before and after the first advanced therapy claim</a:t>
            </a:r>
          </a:p>
          <a:p>
            <a:endParaRPr lang="en-US" dirty="0"/>
          </a:p>
        </p:txBody>
      </p:sp>
    </p:spTree>
    <p:extLst>
      <p:ext uri="{BB962C8B-B14F-4D97-AF65-F5344CB8AC3E}">
        <p14:creationId xmlns:p14="http://schemas.microsoft.com/office/powerpoint/2010/main" val="288786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1"/>
            <a:ext cx="10515600" cy="4351339"/>
          </a:xfrm>
        </p:spPr>
        <p:txBody>
          <a:bodyPr>
            <a:normAutofit/>
          </a:bodyPr>
          <a:lstStyle/>
          <a:p>
            <a:pPr lvl="0"/>
            <a:r>
              <a:rPr lang="en-US" dirty="0"/>
              <a:t>In patients who had crisaborole restarted, the percent who achieved ISGA 0 or 1 at the end of the first </a:t>
            </a:r>
            <a:r>
              <a:rPr lang="en-US" u="sng" dirty="0"/>
              <a:t>re-</a:t>
            </a:r>
            <a:r>
              <a:rPr lang="en-US" dirty="0"/>
              <a:t>treatment cycle declined across the cohorts.</a:t>
            </a:r>
          </a:p>
          <a:p>
            <a:pPr lvl="1"/>
            <a:r>
              <a:rPr lang="en-US" dirty="0"/>
              <a:t>53% of patients in cohort 1 achieved ISGA 0/1 at the end of the first retreatment cycle compared with 23% in cohort 4</a:t>
            </a:r>
          </a:p>
          <a:p>
            <a:pPr lvl="0"/>
            <a:r>
              <a:rPr lang="en-US" dirty="0"/>
              <a:t>A treatment-related AE occurred in 1% to 5% across the 4 cohorts</a:t>
            </a:r>
          </a:p>
          <a:p>
            <a:pPr lvl="1"/>
            <a:r>
              <a:rPr lang="en-US" dirty="0"/>
              <a:t>Atopic dermatitis was the most frequent treatment-related AE reported, occurring in 1% to 4%</a:t>
            </a:r>
          </a:p>
        </p:txBody>
      </p:sp>
    </p:spTree>
    <p:extLst>
      <p:ext uri="{BB962C8B-B14F-4D97-AF65-F5344CB8AC3E}">
        <p14:creationId xmlns:p14="http://schemas.microsoft.com/office/powerpoint/2010/main" val="32107221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1261303"/>
            <a:ext cx="7886700" cy="5091765"/>
          </a:xfrm>
        </p:spPr>
        <p:txBody>
          <a:bodyPr>
            <a:normAutofit/>
          </a:bodyPr>
          <a:lstStyle/>
          <a:p>
            <a:pPr>
              <a:lnSpc>
                <a:spcPct val="100000"/>
              </a:lnSpc>
              <a:spcBef>
                <a:spcPts val="0"/>
              </a:spcBef>
            </a:pPr>
            <a:r>
              <a:rPr lang="en-US" dirty="0"/>
              <a:t>Patients (N=1980)</a:t>
            </a:r>
          </a:p>
          <a:p>
            <a:pPr lvl="1">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Mean age 41 years; 61% were female</a:t>
            </a:r>
          </a:p>
          <a:p>
            <a:pPr lvl="1">
              <a:lnSpc>
                <a:spcPct val="10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Index therapy:</a:t>
            </a:r>
          </a:p>
          <a:p>
            <a:pPr lvl="2">
              <a:lnSpc>
                <a:spcPct val="100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Dupilumab: 13%</a:t>
            </a:r>
          </a:p>
          <a:p>
            <a:pPr lvl="2">
              <a:lnSpc>
                <a:spcPct val="100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Systemic immunosuppressant: 5%</a:t>
            </a:r>
          </a:p>
          <a:p>
            <a:pPr lvl="2">
              <a:lnSpc>
                <a:spcPct val="100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Phototherapy: 8%</a:t>
            </a:r>
          </a:p>
          <a:p>
            <a:pPr lvl="2">
              <a:lnSpc>
                <a:spcPct val="100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Oral corticosteroid: 73%</a:t>
            </a:r>
          </a:p>
          <a:p>
            <a:pPr marL="682608" lvl="2">
              <a:lnSpc>
                <a:spcPct val="100000"/>
              </a:lnSpc>
              <a:spcBef>
                <a:spcPts val="0"/>
              </a:spcBef>
            </a:pPr>
            <a:r>
              <a:rPr lang="en-US" sz="2400" dirty="0">
                <a:latin typeface="Calibri" panose="020F0502020204030204" pitchFamily="34" charset="0"/>
                <a:ea typeface="Calibri" panose="020F0502020204030204" pitchFamily="34" charset="0"/>
                <a:cs typeface="Times New Roman" panose="02020603050405020304" pitchFamily="18" charset="0"/>
              </a:rPr>
              <a:t>65% had used a topical corticosteroid prior to the study</a:t>
            </a:r>
          </a:p>
          <a:p>
            <a:pPr marL="0" indent="0">
              <a:lnSpc>
                <a:spcPct val="100000"/>
              </a:lnSpc>
              <a:spcBef>
                <a:spcPts val="0"/>
              </a:spcBef>
              <a:buNone/>
            </a:pPr>
            <a:endParaRPr lang="en-US" dirty="0"/>
          </a:p>
        </p:txBody>
      </p:sp>
    </p:spTree>
    <p:extLst>
      <p:ext uri="{BB962C8B-B14F-4D97-AF65-F5344CB8AC3E}">
        <p14:creationId xmlns:p14="http://schemas.microsoft.com/office/powerpoint/2010/main" val="2022588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1" y="984314"/>
            <a:ext cx="8050129" cy="5171975"/>
          </a:xfrm>
        </p:spPr>
        <p:txBody>
          <a:bodyPr>
            <a:normAutofit lnSpcReduction="10000"/>
          </a:bodyPr>
          <a:lstStyle/>
          <a:p>
            <a:pPr marL="342891" indent="-342891">
              <a:lnSpc>
                <a:spcPct val="100000"/>
              </a:lnSpc>
              <a:spcBef>
                <a:spcPts val="0"/>
              </a:spcBef>
              <a:buFont typeface="Symbol" panose="05050102010706020507" pitchFamily="18" charset="2"/>
              <a:buChar char=""/>
            </a:pPr>
            <a:r>
              <a:rPr lang="en-US" sz="2600" dirty="0">
                <a:latin typeface="Calibri" panose="020F0502020204030204" pitchFamily="34" charset="0"/>
                <a:ea typeface="Calibri" panose="020F0502020204030204" pitchFamily="34" charset="0"/>
                <a:cs typeface="Times New Roman" panose="02020603050405020304" pitchFamily="18" charset="0"/>
              </a:rPr>
              <a:t>Adherence was defined as the proportion of days covered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latin typeface="Calibri" panose="020F0502020204030204" pitchFamily="34" charset="0"/>
                <a:ea typeface="Calibri" panose="020F0502020204030204" pitchFamily="34" charset="0"/>
                <a:cs typeface="Times New Roman" panose="02020603050405020304" pitchFamily="18" charset="0"/>
              </a:rPr>
              <a:t>80%</a:t>
            </a:r>
          </a:p>
          <a:p>
            <a:pPr marL="800080" lvl="1" indent="-342891">
              <a:lnSpc>
                <a:spcPct val="10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Adherence at 6 months:</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Dupilumab: 6</a:t>
            </a:r>
            <a:r>
              <a:rPr lang="en-US" dirty="0">
                <a:effectLst/>
                <a:latin typeface="Calibri" panose="020F0502020204030204" pitchFamily="34" charset="0"/>
                <a:ea typeface="Calibri" panose="020F0502020204030204" pitchFamily="34" charset="0"/>
                <a:cs typeface="Times New Roman" panose="02020603050405020304" pitchFamily="18" charset="0"/>
              </a:rPr>
              <a:t>9%</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Oral corticosteroid: </a:t>
            </a:r>
            <a:r>
              <a:rPr lang="en-US" dirty="0">
                <a:effectLst/>
                <a:latin typeface="Calibri" panose="020F0502020204030204" pitchFamily="34" charset="0"/>
                <a:ea typeface="Calibri" panose="020F0502020204030204" pitchFamily="34" charset="0"/>
                <a:cs typeface="Times New Roman" panose="02020603050405020304" pitchFamily="18" charset="0"/>
              </a:rPr>
              <a:t>1%</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Systemic immunosuppressant: </a:t>
            </a:r>
            <a:r>
              <a:rPr lang="en-US" dirty="0">
                <a:effectLst/>
                <a:latin typeface="Calibri" panose="020F0502020204030204" pitchFamily="34" charset="0"/>
                <a:ea typeface="Calibri" panose="020F0502020204030204" pitchFamily="34" charset="0"/>
                <a:cs typeface="Times New Roman" panose="02020603050405020304" pitchFamily="18" charset="0"/>
              </a:rPr>
              <a:t>32%</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891" indent="-342891">
              <a:lnSpc>
                <a:spcPct val="100000"/>
              </a:lnSpc>
              <a:spcBef>
                <a:spcPts val="0"/>
              </a:spcBef>
              <a:buFont typeface="Symbol" panose="05050102010706020507" pitchFamily="18" charset="2"/>
              <a:buChar char=""/>
            </a:pPr>
            <a:r>
              <a:rPr lang="en-US" sz="2600" dirty="0">
                <a:latin typeface="Calibri" panose="020F0502020204030204" pitchFamily="34" charset="0"/>
                <a:ea typeface="Calibri" panose="020F0502020204030204" pitchFamily="34" charset="0"/>
                <a:cs typeface="Times New Roman" panose="02020603050405020304" pitchFamily="18" charset="0"/>
              </a:rPr>
              <a:t>Persistence defined as time spent on therapy without a gap &gt;60 days</a:t>
            </a:r>
          </a:p>
          <a:p>
            <a:pPr marL="800080" lvl="1" indent="-342891">
              <a:lnSpc>
                <a:spcPct val="10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Persistence at 6 months was:</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Dupilumab:</a:t>
            </a:r>
            <a:r>
              <a:rPr lang="en-US" dirty="0">
                <a:effectLst/>
                <a:latin typeface="Calibri" panose="020F0502020204030204" pitchFamily="34" charset="0"/>
                <a:ea typeface="Calibri" panose="020F0502020204030204" pitchFamily="34" charset="0"/>
                <a:cs typeface="Times New Roman" panose="02020603050405020304" pitchFamily="18" charset="0"/>
              </a:rPr>
              <a:t> 78%</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Oral corticosteroids: </a:t>
            </a:r>
            <a:r>
              <a:rPr lang="en-US" dirty="0">
                <a:effectLst/>
                <a:latin typeface="Calibri" panose="020F0502020204030204" pitchFamily="34" charset="0"/>
                <a:ea typeface="Calibri" panose="020F0502020204030204" pitchFamily="34" charset="0"/>
                <a:cs typeface="Times New Roman" panose="02020603050405020304" pitchFamily="18" charset="0"/>
              </a:rPr>
              <a:t>2%</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Systemic immunosuppressant: </a:t>
            </a:r>
            <a:r>
              <a:rPr lang="en-US" dirty="0">
                <a:effectLst/>
                <a:latin typeface="Calibri" panose="020F0502020204030204" pitchFamily="34" charset="0"/>
                <a:ea typeface="Calibri" panose="020F0502020204030204" pitchFamily="34" charset="0"/>
                <a:cs typeface="Times New Roman" panose="02020603050405020304" pitchFamily="18" charset="0"/>
              </a:rPr>
              <a:t>36%</a:t>
            </a:r>
          </a:p>
          <a:p>
            <a:pPr marL="800080" lvl="1" indent="-342891">
              <a:lnSpc>
                <a:spcPct val="100000"/>
              </a:lnSpc>
              <a:spcBef>
                <a:spcPts val="0"/>
              </a:spcBef>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Persistence at 12 months was:</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Dupilumab:</a:t>
            </a:r>
            <a:r>
              <a:rPr lang="en-US" dirty="0">
                <a:effectLst/>
                <a:latin typeface="Calibri" panose="020F0502020204030204" pitchFamily="34" charset="0"/>
                <a:ea typeface="Calibri" panose="020F0502020204030204" pitchFamily="34" charset="0"/>
                <a:cs typeface="Times New Roman" panose="02020603050405020304" pitchFamily="18" charset="0"/>
              </a:rPr>
              <a:t> 75%</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Oral corticosteroid: </a:t>
            </a:r>
            <a:r>
              <a:rPr lang="en-US" dirty="0">
                <a:effectLst/>
                <a:latin typeface="Calibri" panose="020F0502020204030204" pitchFamily="34" charset="0"/>
                <a:ea typeface="Calibri" panose="020F0502020204030204" pitchFamily="34" charset="0"/>
                <a:cs typeface="Times New Roman" panose="02020603050405020304" pitchFamily="18" charset="0"/>
              </a:rPr>
              <a:t>2%</a:t>
            </a:r>
          </a:p>
          <a:p>
            <a:pPr marL="1257269" lvl="2" indent="-342891">
              <a:lnSpc>
                <a:spcPct val="100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Systemic immunosuppressant: </a:t>
            </a:r>
            <a:r>
              <a:rPr lang="en-US" dirty="0">
                <a:effectLst/>
                <a:latin typeface="Calibri" panose="020F0502020204030204" pitchFamily="34" charset="0"/>
                <a:ea typeface="Calibri" panose="020F0502020204030204" pitchFamily="34" charset="0"/>
                <a:cs typeface="Times New Roman" panose="02020603050405020304" pitchFamily="18" charset="0"/>
              </a:rPr>
              <a:t>28%</a:t>
            </a:r>
          </a:p>
        </p:txBody>
      </p:sp>
    </p:spTree>
    <p:extLst>
      <p:ext uri="{BB962C8B-B14F-4D97-AF65-F5344CB8AC3E}">
        <p14:creationId xmlns:p14="http://schemas.microsoft.com/office/powerpoint/2010/main" val="2310944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8"/>
            <a:ext cx="10515600" cy="1325563"/>
          </a:xfrm>
        </p:spPr>
        <p:txBody>
          <a:bodyPr/>
          <a:lstStyle/>
          <a:p>
            <a:r>
              <a:rPr lang="en-US" dirty="0"/>
              <a:t>Results Summary</a:t>
            </a:r>
            <a:r>
              <a:rPr lang="en-US" sz="1800" dirty="0"/>
              <a:t> </a:t>
            </a:r>
            <a:r>
              <a:rPr lang="en-US" sz="1800" i="1" dirty="0"/>
              <a:t>(continued)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132090"/>
            <a:ext cx="8120715" cy="4991332"/>
          </a:xfrm>
        </p:spPr>
        <p:txBody>
          <a:bodyPr>
            <a:normAutofit/>
          </a:bodyPr>
          <a:lstStyle/>
          <a:p>
            <a:pPr marL="342891" indent="-342891">
              <a:lnSpc>
                <a:spcPct val="100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 patients treated with dupilumab, a systemic immunosuppressant, or phototherapy as their index therapy, an oral corticosteroid was the overwhelming choice for subsequent therapy</a:t>
            </a:r>
          </a:p>
          <a:p>
            <a:pPr marL="342891" indent="-342891">
              <a:lnSpc>
                <a:spcPct val="100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 patients treated with an oral corticosteroid as their index therapy, most received dupilumab as their subsequent therapy</a:t>
            </a:r>
            <a:endParaRPr lang="en-US" sz="2400" dirty="0"/>
          </a:p>
        </p:txBody>
      </p:sp>
    </p:spTree>
    <p:extLst>
      <p:ext uri="{BB962C8B-B14F-4D97-AF65-F5344CB8AC3E}">
        <p14:creationId xmlns:p14="http://schemas.microsoft.com/office/powerpoint/2010/main" val="5380086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6"/>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5"/>
            <a:ext cx="10515600" cy="4351339"/>
          </a:xfrm>
        </p:spPr>
        <p:txBody>
          <a:bodyPr>
            <a:normAutofit/>
          </a:bodyPr>
          <a:lstStyle/>
          <a:p>
            <a:r>
              <a:rPr lang="en-US" dirty="0"/>
              <a:t>Systemic corticosteroids are generally not appropriate for atopic dermatitis</a:t>
            </a:r>
          </a:p>
          <a:p>
            <a:pPr lvl="1"/>
            <a:r>
              <a:rPr lang="en-US" dirty="0"/>
              <a:t>An oral corticosteroid was the index therapy in three-quarters of patients</a:t>
            </a:r>
          </a:p>
          <a:p>
            <a:r>
              <a:rPr lang="en-US" dirty="0"/>
              <a:t>The higher rate of persistence with dupilumab suggests that:</a:t>
            </a:r>
          </a:p>
          <a:p>
            <a:pPr lvl="1"/>
            <a:r>
              <a:rPr lang="en-US" dirty="0"/>
              <a:t>Patients are more likely to receive treatment with dupilumab, which has stronger evidence to support its use, than other medications, eg, methotrexate, cyclosporine, azathioprine, and mycophenolate mofetil, which are supported with less evidence</a:t>
            </a:r>
          </a:p>
          <a:p>
            <a:pPr lvl="1"/>
            <a:r>
              <a:rPr lang="en-US" dirty="0"/>
              <a:t>Dupilumab is better tolerated than other systemic medications</a:t>
            </a:r>
          </a:p>
        </p:txBody>
      </p:sp>
    </p:spTree>
    <p:extLst>
      <p:ext uri="{BB962C8B-B14F-4D97-AF65-F5344CB8AC3E}">
        <p14:creationId xmlns:p14="http://schemas.microsoft.com/office/powerpoint/2010/main" val="1466851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7"/>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3"/>
            <a:ext cx="10515600" cy="4351339"/>
          </a:xfrm>
        </p:spPr>
        <p:txBody>
          <a:bodyPr/>
          <a:lstStyle/>
          <a:p>
            <a:r>
              <a:rPr lang="en-US" dirty="0"/>
              <a:t>The long-term use of systemic corticosteroids should be discouraged consistent with guidelines</a:t>
            </a:r>
          </a:p>
          <a:p>
            <a:r>
              <a:rPr lang="en-US" dirty="0"/>
              <a:t>The high persistence rate with dupilumab indicates that the safety and efficacy are acceptable to patients with atopic dermatitis in the real world</a:t>
            </a:r>
          </a:p>
        </p:txBody>
      </p:sp>
    </p:spTree>
    <p:extLst>
      <p:ext uri="{BB962C8B-B14F-4D97-AF65-F5344CB8AC3E}">
        <p14:creationId xmlns:p14="http://schemas.microsoft.com/office/powerpoint/2010/main" val="357070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6"/>
            <a:ext cx="10515600" cy="1325563"/>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5"/>
            <a:ext cx="10515600" cy="4351339"/>
          </a:xfrm>
        </p:spPr>
        <p:txBody>
          <a:bodyPr>
            <a:normAutofit/>
          </a:bodyPr>
          <a:lstStyle/>
          <a:p>
            <a:pPr lvl="0"/>
            <a:r>
              <a:rPr lang="en-US" dirty="0"/>
              <a:t>Despite the complex study design, the study provides information on efficacy and safety of longer durations of exposure to topical crisaborole compared to shorter exposures</a:t>
            </a:r>
          </a:p>
          <a:p>
            <a:pPr lvl="0"/>
            <a:r>
              <a:rPr lang="en-US" dirty="0"/>
              <a:t>Patients who don’t get a clear or almost clear response in the short run may clear up if the treatment is continued, though there are some diminishing returns </a:t>
            </a:r>
          </a:p>
          <a:p>
            <a:pPr lvl="0"/>
            <a:r>
              <a:rPr lang="en-US" dirty="0"/>
              <a:t>Crisaborole appears safe independent of the number of months of treatment, up to 4</a:t>
            </a:r>
          </a:p>
        </p:txBody>
      </p:sp>
    </p:spTree>
    <p:extLst>
      <p:ext uri="{BB962C8B-B14F-4D97-AF65-F5344CB8AC3E}">
        <p14:creationId xmlns:p14="http://schemas.microsoft.com/office/powerpoint/2010/main" val="218565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26"/>
            <a:ext cx="10515600" cy="1325563"/>
          </a:xfrm>
        </p:spPr>
        <p:txBody>
          <a:bodyPr/>
          <a:lstStyle/>
          <a:p>
            <a:r>
              <a:rPr lang="en-US" dirty="0"/>
              <a:t>Implications for Clinical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5"/>
            <a:ext cx="10515600" cy="4351339"/>
          </a:xfrm>
        </p:spPr>
        <p:txBody>
          <a:bodyPr>
            <a:normAutofit/>
          </a:bodyPr>
          <a:lstStyle/>
          <a:p>
            <a:pPr lvl="0"/>
            <a:r>
              <a:rPr lang="en-US" dirty="0"/>
              <a:t>These results provide a reason to ask patients to stay on topical crisaborole treatment longer in order to see the full benefit, while reassuring patients that crisaborole is safe</a:t>
            </a:r>
          </a:p>
          <a:p>
            <a:pPr lvl="1"/>
            <a:r>
              <a:rPr lang="en-US" dirty="0"/>
              <a:t>Good alternative to a topical corticosteroid</a:t>
            </a:r>
          </a:p>
          <a:p>
            <a:pPr lvl="0"/>
            <a:r>
              <a:rPr lang="en-US" dirty="0"/>
              <a:t>Otherwise, the impact on treatment may be limited since patients generally want treatment that works quickly</a:t>
            </a:r>
          </a:p>
          <a:p>
            <a:pPr lvl="1"/>
            <a:r>
              <a:rPr lang="en-US" dirty="0"/>
              <a:t>For this reason, clinicians may treat patients with the combination of a topical corticosteroid and topical crisaborole initially to achieve faster results</a:t>
            </a:r>
          </a:p>
        </p:txBody>
      </p:sp>
    </p:spTree>
    <p:extLst>
      <p:ext uri="{BB962C8B-B14F-4D97-AF65-F5344CB8AC3E}">
        <p14:creationId xmlns:p14="http://schemas.microsoft.com/office/powerpoint/2010/main" val="136123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idx="4294967295"/>
          </p:nvPr>
        </p:nvSpPr>
        <p:spPr>
          <a:xfrm>
            <a:off x="2152651" y="3167163"/>
            <a:ext cx="7886700" cy="904876"/>
          </a:xfrm>
        </p:spPr>
        <p:txBody>
          <a:bodyPr>
            <a:noAutofit/>
          </a:bodyPr>
          <a:lstStyle/>
          <a:p>
            <a:pPr algn="ctr"/>
            <a:r>
              <a:rPr lang="en-US" sz="3600" b="1" dirty="0"/>
              <a:t>Safety, efficacy, and pharmacokinetics of crisaborole ointment, 2%, in infants aged 3 to &lt;24 months with mild-to-moderate atopic dermatitis</a:t>
            </a:r>
            <a:br>
              <a:rPr lang="en-US" sz="3600" b="1" dirty="0"/>
            </a:br>
            <a:r>
              <a:rPr lang="en-US" sz="2400" b="1" dirty="0"/>
              <a:t>Schlessinger J, et al</a:t>
            </a:r>
          </a:p>
        </p:txBody>
      </p:sp>
    </p:spTree>
    <p:extLst>
      <p:ext uri="{BB962C8B-B14F-4D97-AF65-F5344CB8AC3E}">
        <p14:creationId xmlns:p14="http://schemas.microsoft.com/office/powerpoint/2010/main" val="236103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838200" y="-4330"/>
            <a:ext cx="10515600" cy="1325563"/>
          </a:xfrm>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838200" y="1456171"/>
            <a:ext cx="10515600" cy="4351339"/>
          </a:xfrm>
        </p:spPr>
        <p:txBody>
          <a:bodyPr>
            <a:normAutofit/>
          </a:bodyPr>
          <a:lstStyle/>
          <a:p>
            <a:pPr lvl="0"/>
            <a:r>
              <a:rPr lang="en-US" dirty="0"/>
              <a:t>Objective: To evaluate the safety, efficacy, and pharmacokinetic profile of crisaborole in infants age 3 to &lt;24 months</a:t>
            </a:r>
          </a:p>
          <a:p>
            <a:pPr lvl="0"/>
            <a:r>
              <a:rPr lang="en-US" dirty="0"/>
              <a:t>Multicenter, open-label, single-arm, phase 4 trial of crisaborole applied twice daily for 28 days</a:t>
            </a:r>
          </a:p>
          <a:p>
            <a:pPr lvl="0"/>
            <a:r>
              <a:rPr lang="en-US" dirty="0"/>
              <a:t>Patients:</a:t>
            </a:r>
          </a:p>
          <a:p>
            <a:pPr lvl="1"/>
            <a:r>
              <a:rPr lang="en-US" dirty="0"/>
              <a:t>Age 3 months to &lt; 24 months</a:t>
            </a:r>
          </a:p>
          <a:p>
            <a:pPr lvl="1"/>
            <a:r>
              <a:rPr lang="en-US" dirty="0"/>
              <a:t>Atopic dermatitis based on Hanifin and Rajka criteria</a:t>
            </a:r>
          </a:p>
          <a:p>
            <a:pPr lvl="1"/>
            <a:r>
              <a:rPr lang="en-US" dirty="0"/>
              <a:t>Mild or moderate atopic dermatitis according to ISGA</a:t>
            </a:r>
          </a:p>
          <a:p>
            <a:pPr lvl="1"/>
            <a:r>
              <a:rPr lang="en-US" dirty="0"/>
              <a:t>Atopic dermatitis involving </a:t>
            </a:r>
            <a:r>
              <a:rPr lang="en-US" dirty="0">
                <a:latin typeface="Calibri" panose="020F0502020204030204" pitchFamily="34" charset="0"/>
                <a:cs typeface="Calibri" panose="020F0502020204030204" pitchFamily="34" charset="0"/>
              </a:rPr>
              <a:t>≥</a:t>
            </a:r>
            <a:r>
              <a:rPr lang="en-US" dirty="0"/>
              <a:t>5% BSA, excluding the scalp</a:t>
            </a:r>
          </a:p>
        </p:txBody>
      </p:sp>
      <p:sp>
        <p:nvSpPr>
          <p:cNvPr id="2" name="TextBox 1">
            <a:extLst>
              <a:ext uri="{FF2B5EF4-FFF2-40B4-BE49-F238E27FC236}">
                <a16:creationId xmlns:a16="http://schemas.microsoft.com/office/drawing/2014/main" id="{F4D75109-C503-4FD5-9002-90E82809332F}"/>
              </a:ext>
            </a:extLst>
          </p:cNvPr>
          <p:cNvSpPr txBox="1"/>
          <p:nvPr/>
        </p:nvSpPr>
        <p:spPr>
          <a:xfrm>
            <a:off x="4154662" y="5972661"/>
            <a:ext cx="5202835" cy="307777"/>
          </a:xfrm>
          <a:prstGeom prst="rect">
            <a:avLst/>
          </a:prstGeom>
          <a:noFill/>
        </p:spPr>
        <p:txBody>
          <a:bodyPr wrap="none" rtlCol="0">
            <a:spAutoFit/>
          </a:bodyPr>
          <a:lstStyle/>
          <a:p>
            <a:r>
              <a:rPr lang="en-US" sz="1400" dirty="0">
                <a:solidFill>
                  <a:schemeClr val="bg1">
                    <a:lumMod val="95000"/>
                  </a:schemeClr>
                </a:solidFill>
              </a:rPr>
              <a:t>BSA, body surface area; ISGA, Investigator’s Static Global Assessment</a:t>
            </a:r>
          </a:p>
        </p:txBody>
      </p:sp>
    </p:spTree>
    <p:extLst>
      <p:ext uri="{BB962C8B-B14F-4D97-AF65-F5344CB8AC3E}">
        <p14:creationId xmlns:p14="http://schemas.microsoft.com/office/powerpoint/2010/main" val="635694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3733</Words>
  <Application>Microsoft Office PowerPoint</Application>
  <PresentationFormat>Widescreen</PresentationFormat>
  <Paragraphs>361</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Symbol</vt:lpstr>
      <vt:lpstr>Office Theme</vt:lpstr>
      <vt:lpstr>PowerPoint Presentation</vt:lpstr>
      <vt:lpstr>Efficacy and safety trends with continuous long-term use of crisaborole ointment, 2%, in patients with mild-to-moderate atopic dermatitis Lebwohl M, et al. </vt:lpstr>
      <vt:lpstr>Study Design and Methods</vt:lpstr>
      <vt:lpstr>Results Summary</vt:lpstr>
      <vt:lpstr>Results Summary (continued)</vt:lpstr>
      <vt:lpstr>Faculty Commentary</vt:lpstr>
      <vt:lpstr>Implications for Clinical Practice</vt:lpstr>
      <vt:lpstr>Safety, efficacy, and pharmacokinetics of crisaborole ointment, 2%, in infants aged 3 to &lt;24 months with mild-to-moderate atopic dermatitis Schlessinger J, et al</vt:lpstr>
      <vt:lpstr>Study Design and Methods</vt:lpstr>
      <vt:lpstr>Study Design and Methods (continued)</vt:lpstr>
      <vt:lpstr>Results Summary</vt:lpstr>
      <vt:lpstr>Results Summary: Safety</vt:lpstr>
      <vt:lpstr>Results Summary: Efficacy</vt:lpstr>
      <vt:lpstr>Results Summary: Pharmacokinetics</vt:lpstr>
      <vt:lpstr>Faculty Commentary</vt:lpstr>
      <vt:lpstr>Implications for Clinical Practice</vt:lpstr>
      <vt:lpstr>Association between an itch-free state in atopic dermatitis treated with ruxolitinib cream and systemic inflammatory mediators Owens S, et al </vt:lpstr>
      <vt:lpstr>Study Design and Methods</vt:lpstr>
      <vt:lpstr>Results Summary</vt:lpstr>
      <vt:lpstr>Faculty Commentary</vt:lpstr>
      <vt:lpstr>Implications for Clinical Practice</vt:lpstr>
      <vt:lpstr>Dupilumab treatment for up to 3 years demonstrates sustained efficacy in adult patients with moderate-to-severe atopic dermatitis: Results from LIBERTY AD Adult OLE Blauvelt A, et al</vt:lpstr>
      <vt:lpstr>Study Design and Methods</vt:lpstr>
      <vt:lpstr>Results Summary</vt:lpstr>
      <vt:lpstr>Results Summary: Efficacy</vt:lpstr>
      <vt:lpstr>Results Summary: Safety</vt:lpstr>
      <vt:lpstr>Faculty Commentary</vt:lpstr>
      <vt:lpstr>Implications for Clinical Practice</vt:lpstr>
      <vt:lpstr>Patient-reported outcomes (PROs) with abrocitinib treatment in patients with moderate-to-severe atopic dermatitis: Results from a randomized, phase 3 clinical trial Silverberg J, et al</vt:lpstr>
      <vt:lpstr>Study Design and Methods</vt:lpstr>
      <vt:lpstr>Results Summary</vt:lpstr>
      <vt:lpstr>Results Summary (continued)</vt:lpstr>
      <vt:lpstr>Results Summary (continued)</vt:lpstr>
      <vt:lpstr>Faculty Commentary</vt:lpstr>
      <vt:lpstr>Implications for Clinical Practice</vt:lpstr>
      <vt:lpstr>Peak Pruritus Numeric Rating Scale (PP-NRS) response with abrocitinib in patients with moderate-to-severe atopic dermatitis: Results from a randomized, phase 3 clinical trial Simpson E, et al</vt:lpstr>
      <vt:lpstr>Study Design and Methods</vt:lpstr>
      <vt:lpstr>Results Summary</vt:lpstr>
      <vt:lpstr>Results Summary (continued)</vt:lpstr>
      <vt:lpstr>Results Summary (continued)</vt:lpstr>
      <vt:lpstr>Results Summary: Safety</vt:lpstr>
      <vt:lpstr>Faculty Commentary</vt:lpstr>
      <vt:lpstr>Dupilumab treatment results in rapid improvement in itch in adult and adolescent patients with moderate-to-severe atopic dermatitis (LIBERTY AD SOLO 1 &amp; 2, and ADOL trials) Yosipovitch G, et al</vt:lpstr>
      <vt:lpstr>Study Design and Methods</vt:lpstr>
      <vt:lpstr>Results Summary</vt:lpstr>
      <vt:lpstr>Faculty Commentary</vt:lpstr>
      <vt:lpstr>Implications for Clinical Practice</vt:lpstr>
      <vt:lpstr>Treatment patterns among patients with atopic dermatitis using advanced therapies in the United States: Analysis of a retrospective claims database Eichenfield L, et al</vt:lpstr>
      <vt:lpstr>Study Design and Methods</vt:lpstr>
      <vt:lpstr>Results Summary</vt:lpstr>
      <vt:lpstr>Results Summary (continued)</vt:lpstr>
      <vt:lpstr>Results Summary (continued)</vt:lpstr>
      <vt:lpstr>Faculty Commentary</vt:lpstr>
      <vt:lpstr>Implications for Clinical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Brett Mutschler</cp:lastModifiedBy>
  <cp:revision>6</cp:revision>
  <dcterms:created xsi:type="dcterms:W3CDTF">2020-04-16T22:30:08Z</dcterms:created>
  <dcterms:modified xsi:type="dcterms:W3CDTF">2020-08-24T17:08:52Z</dcterms:modified>
</cp:coreProperties>
</file>