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sldIdLst>
    <p:sldId id="257" r:id="rId2"/>
    <p:sldId id="259" r:id="rId3"/>
    <p:sldId id="260" r:id="rId4"/>
    <p:sldId id="323" r:id="rId5"/>
    <p:sldId id="292" r:id="rId6"/>
    <p:sldId id="261" r:id="rId7"/>
    <p:sldId id="347" r:id="rId8"/>
    <p:sldId id="267" r:id="rId9"/>
    <p:sldId id="307" r:id="rId10"/>
    <p:sldId id="294" r:id="rId11"/>
    <p:sldId id="334" r:id="rId12"/>
    <p:sldId id="318" r:id="rId13"/>
    <p:sldId id="310" r:id="rId14"/>
    <p:sldId id="289" r:id="rId15"/>
    <p:sldId id="290" r:id="rId16"/>
    <p:sldId id="263" r:id="rId17"/>
    <p:sldId id="311" r:id="rId18"/>
    <p:sldId id="300" r:id="rId19"/>
    <p:sldId id="264" r:id="rId20"/>
    <p:sldId id="265" r:id="rId21"/>
    <p:sldId id="269" r:id="rId22"/>
    <p:sldId id="313" r:id="rId23"/>
    <p:sldId id="272" r:id="rId24"/>
    <p:sldId id="275" r:id="rId25"/>
    <p:sldId id="270" r:id="rId26"/>
    <p:sldId id="326" r:id="rId27"/>
    <p:sldId id="276" r:id="rId28"/>
    <p:sldId id="278" r:id="rId29"/>
    <p:sldId id="340" r:id="rId30"/>
    <p:sldId id="336" r:id="rId31"/>
    <p:sldId id="337" r:id="rId32"/>
    <p:sldId id="338" r:id="rId33"/>
    <p:sldId id="339" r:id="rId34"/>
    <p:sldId id="327" r:id="rId35"/>
    <p:sldId id="280" r:id="rId36"/>
    <p:sldId id="328" r:id="rId37"/>
    <p:sldId id="282" r:id="rId38"/>
    <p:sldId id="274" r:id="rId39"/>
    <p:sldId id="348" r:id="rId40"/>
    <p:sldId id="266" r:id="rId41"/>
    <p:sldId id="349" r:id="rId42"/>
    <p:sldId id="354" r:id="rId43"/>
    <p:sldId id="355" r:id="rId44"/>
    <p:sldId id="351" r:id="rId45"/>
    <p:sldId id="268" r:id="rId46"/>
    <p:sldId id="296" r:id="rId47"/>
    <p:sldId id="343" r:id="rId48"/>
    <p:sldId id="345" r:id="rId49"/>
    <p:sldId id="283" r:id="rId50"/>
    <p:sldId id="284" r:id="rId51"/>
    <p:sldId id="331" r:id="rId52"/>
    <p:sldId id="352" r:id="rId53"/>
    <p:sldId id="287" r:id="rId54"/>
    <p:sldId id="305" r:id="rId55"/>
    <p:sldId id="288" r:id="rId56"/>
    <p:sldId id="353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3ACC8AC-C582-3E40-89AD-B428498EF07F}">
          <p14:sldIdLst>
            <p14:sldId id="257"/>
            <p14:sldId id="259"/>
            <p14:sldId id="260"/>
            <p14:sldId id="323"/>
            <p14:sldId id="292"/>
          </p14:sldIdLst>
        </p14:section>
        <p14:section name="Module 1: Risks and Covid Signs in IBD Population" id="{EECF93EC-0D8B-D641-B574-745E8950F91C}">
          <p14:sldIdLst>
            <p14:sldId id="261"/>
            <p14:sldId id="347"/>
            <p14:sldId id="267"/>
            <p14:sldId id="307"/>
            <p14:sldId id="294"/>
            <p14:sldId id="334"/>
            <p14:sldId id="318"/>
            <p14:sldId id="310"/>
            <p14:sldId id="289"/>
            <p14:sldId id="290"/>
            <p14:sldId id="263"/>
            <p14:sldId id="311"/>
            <p14:sldId id="300"/>
            <p14:sldId id="264"/>
            <p14:sldId id="265"/>
          </p14:sldIdLst>
        </p14:section>
        <p14:section name="Module 2: Patients Not Infected" id="{2347ED7A-B65A-C040-B638-3F6877EAE453}">
          <p14:sldIdLst>
            <p14:sldId id="269"/>
            <p14:sldId id="313"/>
            <p14:sldId id="272"/>
            <p14:sldId id="275"/>
            <p14:sldId id="270"/>
          </p14:sldIdLst>
        </p14:section>
        <p14:section name="Module 3: Patients Testing Positive for Covid" id="{5FF95C33-C534-6447-A5BC-D67C2776AEC8}">
          <p14:sldIdLst>
            <p14:sldId id="326"/>
            <p14:sldId id="276"/>
            <p14:sldId id="278"/>
            <p14:sldId id="340"/>
            <p14:sldId id="336"/>
            <p14:sldId id="337"/>
            <p14:sldId id="338"/>
            <p14:sldId id="339"/>
          </p14:sldIdLst>
        </p14:section>
        <p14:section name="Module 4: Covid positive, Symptomatic, but without active UC" id="{0996B685-6F27-BD4E-85CA-2CEA04CA9A33}">
          <p14:sldIdLst>
            <p14:sldId id="327"/>
            <p14:sldId id="280"/>
            <p14:sldId id="328"/>
            <p14:sldId id="282"/>
            <p14:sldId id="274"/>
            <p14:sldId id="348"/>
            <p14:sldId id="266"/>
            <p14:sldId id="349"/>
            <p14:sldId id="354"/>
            <p14:sldId id="355"/>
            <p14:sldId id="351"/>
            <p14:sldId id="268"/>
            <p14:sldId id="296"/>
            <p14:sldId id="343"/>
            <p14:sldId id="345"/>
          </p14:sldIdLst>
        </p14:section>
        <p14:section name="Module 5: Covid positive, Symptomatic, but with active UC" id="{3D06074A-C332-CA48-8C3D-21465923779D}">
          <p14:sldIdLst>
            <p14:sldId id="283"/>
            <p14:sldId id="284"/>
            <p14:sldId id="331"/>
            <p14:sldId id="352"/>
            <p14:sldId id="287"/>
            <p14:sldId id="305"/>
          </p14:sldIdLst>
        </p14:section>
        <p14:section name="Summary Key Takeaways" id="{F6C29751-1055-BF41-8054-93B3FE437355}">
          <p14:sldIdLst>
            <p14:sldId id="288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Anderson" initials="VA" lastIdx="39" clrIdx="0">
    <p:extLst>
      <p:ext uri="{19B8F6BF-5375-455C-9EA6-DF929625EA0E}">
        <p15:presenceInfo xmlns:p15="http://schemas.microsoft.com/office/powerpoint/2012/main" userId="af85538c4a302f21" providerId="Windows Live"/>
      </p:ext>
    </p:extLst>
  </p:cmAuthor>
  <p:cmAuthor id="2" name="R Cohen" initials="RC" lastIdx="31" clrIdx="1">
    <p:extLst>
      <p:ext uri="{19B8F6BF-5375-455C-9EA6-DF929625EA0E}">
        <p15:presenceInfo xmlns:p15="http://schemas.microsoft.com/office/powerpoint/2012/main" userId="R Cohen" providerId="None"/>
      </p:ext>
    </p:extLst>
  </p:cmAuthor>
  <p:cmAuthor id="3" name="Mark Gorney" initials="MG" lastIdx="2" clrIdx="2">
    <p:extLst>
      <p:ext uri="{19B8F6BF-5375-455C-9EA6-DF929625EA0E}">
        <p15:presenceInfo xmlns:p15="http://schemas.microsoft.com/office/powerpoint/2012/main" userId="S::mgorney@annenberg.net::5b60e224-8c83-4edc-a4f3-618e97b073bf" providerId="AD"/>
      </p:ext>
    </p:extLst>
  </p:cmAuthor>
  <p:cmAuthor id="4" name="Jane Joukovsky" initials="JJ" lastIdx="27" clrIdx="3">
    <p:extLst>
      <p:ext uri="{19B8F6BF-5375-455C-9EA6-DF929625EA0E}">
        <p15:presenceInfo xmlns:p15="http://schemas.microsoft.com/office/powerpoint/2012/main" userId="Jane Joukovsk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97AF"/>
    <a:srgbClr val="0F2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7"/>
    <p:restoredTop sz="93829"/>
  </p:normalViewPr>
  <p:slideViewPr>
    <p:cSldViewPr snapToGrid="0" snapToObjects="1">
      <p:cViewPr varScale="1">
        <p:scale>
          <a:sx n="103" d="100"/>
          <a:sy n="103" d="100"/>
        </p:scale>
        <p:origin x="2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Sheet1!$A$2:$A$52</c:f>
              <c:strCache>
                <c:ptCount val="51"/>
                <c:pt idx="0">
                  <c:v>United States</c:v>
                </c:pt>
                <c:pt idx="1">
                  <c:v>Spain</c:v>
                </c:pt>
                <c:pt idx="2">
                  <c:v>France</c:v>
                </c:pt>
                <c:pt idx="3">
                  <c:v>Russian Federation</c:v>
                </c:pt>
                <c:pt idx="4">
                  <c:v>United Kingdom</c:v>
                </c:pt>
                <c:pt idx="5">
                  <c:v>Italy</c:v>
                </c:pt>
                <c:pt idx="6">
                  <c:v>Iran, Islamic Republic of</c:v>
                </c:pt>
                <c:pt idx="7">
                  <c:v>Brazil</c:v>
                </c:pt>
                <c:pt idx="8">
                  <c:v>Germany</c:v>
                </c:pt>
                <c:pt idx="9">
                  <c:v>Belgium</c:v>
                </c:pt>
                <c:pt idx="10">
                  <c:v>Canada</c:v>
                </c:pt>
                <c:pt idx="11">
                  <c:v>Netherlands</c:v>
                </c:pt>
                <c:pt idx="12">
                  <c:v>Switzerland</c:v>
                </c:pt>
                <c:pt idx="13">
                  <c:v>Portugal</c:v>
                </c:pt>
                <c:pt idx="14">
                  <c:v>Ireland</c:v>
                </c:pt>
                <c:pt idx="15">
                  <c:v>Turkey</c:v>
                </c:pt>
                <c:pt idx="16">
                  <c:v>Austria</c:v>
                </c:pt>
                <c:pt idx="17">
                  <c:v>Israel</c:v>
                </c:pt>
                <c:pt idx="18">
                  <c:v>Chile</c:v>
                </c:pt>
                <c:pt idx="19">
                  <c:v>India</c:v>
                </c:pt>
                <c:pt idx="20">
                  <c:v>Czech Republic</c:v>
                </c:pt>
                <c:pt idx="21">
                  <c:v>Dominican Republic</c:v>
                </c:pt>
                <c:pt idx="22">
                  <c:v>Finland</c:v>
                </c:pt>
                <c:pt idx="23">
                  <c:v>Norway</c:v>
                </c:pt>
                <c:pt idx="24">
                  <c:v>Greece</c:v>
                </c:pt>
                <c:pt idx="25">
                  <c:v>Australia</c:v>
                </c:pt>
                <c:pt idx="26">
                  <c:v>Egypt</c:v>
                </c:pt>
                <c:pt idx="27">
                  <c:v>Japan</c:v>
                </c:pt>
                <c:pt idx="28">
                  <c:v>Saudi Arabia</c:v>
                </c:pt>
                <c:pt idx="29">
                  <c:v>Cyprus</c:v>
                </c:pt>
                <c:pt idx="30">
                  <c:v>Argentina</c:v>
                </c:pt>
                <c:pt idx="31">
                  <c:v>Bulgaria</c:v>
                </c:pt>
                <c:pt idx="32">
                  <c:v>Mexico</c:v>
                </c:pt>
                <c:pt idx="33">
                  <c:v>Malaysia</c:v>
                </c:pt>
                <c:pt idx="34">
                  <c:v>Peru</c:v>
                </c:pt>
                <c:pt idx="35">
                  <c:v>Qatar</c:v>
                </c:pt>
                <c:pt idx="36">
                  <c:v>United Arab Emirates</c:v>
                </c:pt>
                <c:pt idx="37">
                  <c:v>Bahrain</c:v>
                </c:pt>
                <c:pt idx="38">
                  <c:v>Bolivia, Plurinational State of</c:v>
                </c:pt>
                <c:pt idx="39">
                  <c:v>China</c:v>
                </c:pt>
                <c:pt idx="40">
                  <c:v>Colombia</c:v>
                </c:pt>
                <c:pt idx="41">
                  <c:v>Croatia</c:v>
                </c:pt>
                <c:pt idx="42">
                  <c:v>Hungary</c:v>
                </c:pt>
                <c:pt idx="43">
                  <c:v>Kazakhstan</c:v>
                </c:pt>
                <c:pt idx="44">
                  <c:v>New Zealand</c:v>
                </c:pt>
                <c:pt idx="45">
                  <c:v>Poland</c:v>
                </c:pt>
                <c:pt idx="46">
                  <c:v>Romania</c:v>
                </c:pt>
                <c:pt idx="47">
                  <c:v>Serbia</c:v>
                </c:pt>
                <c:pt idx="48">
                  <c:v>Sweden</c:v>
                </c:pt>
                <c:pt idx="49">
                  <c:v>Slovenia</c:v>
                </c:pt>
                <c:pt idx="50">
                  <c:v>South Africa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534</c:v>
                </c:pt>
                <c:pt idx="1">
                  <c:v>247</c:v>
                </c:pt>
                <c:pt idx="2">
                  <c:v>96</c:v>
                </c:pt>
                <c:pt idx="3">
                  <c:v>77</c:v>
                </c:pt>
                <c:pt idx="4">
                  <c:v>75</c:v>
                </c:pt>
                <c:pt idx="5">
                  <c:v>72</c:v>
                </c:pt>
                <c:pt idx="6">
                  <c:v>58</c:v>
                </c:pt>
                <c:pt idx="7">
                  <c:v>47</c:v>
                </c:pt>
                <c:pt idx="8">
                  <c:v>44</c:v>
                </c:pt>
                <c:pt idx="9">
                  <c:v>38</c:v>
                </c:pt>
                <c:pt idx="10">
                  <c:v>27</c:v>
                </c:pt>
                <c:pt idx="11">
                  <c:v>26</c:v>
                </c:pt>
                <c:pt idx="12">
                  <c:v>23</c:v>
                </c:pt>
                <c:pt idx="13">
                  <c:v>22</c:v>
                </c:pt>
                <c:pt idx="14">
                  <c:v>18</c:v>
                </c:pt>
                <c:pt idx="15">
                  <c:v>18</c:v>
                </c:pt>
                <c:pt idx="16">
                  <c:v>17</c:v>
                </c:pt>
                <c:pt idx="17">
                  <c:v>17</c:v>
                </c:pt>
                <c:pt idx="18">
                  <c:v>15</c:v>
                </c:pt>
                <c:pt idx="19">
                  <c:v>9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3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4-8F41-86F4-AA4843BC4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9920288"/>
        <c:axId val="1869921920"/>
      </c:barChart>
      <c:catAx>
        <c:axId val="18699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921920"/>
        <c:crosses val="autoZero"/>
        <c:auto val="1"/>
        <c:lblAlgn val="ctr"/>
        <c:lblOffset val="100"/>
        <c:noMultiLvlLbl val="0"/>
      </c:catAx>
      <c:valAx>
        <c:axId val="18699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99202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Breakout by Sex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Breakout by Sex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20-497E-B248-923F5EFA82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20-497E-B248-923F5EFA828B}"/>
              </c:ext>
            </c:extLst>
          </c:dPt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0.52080000000000004</c:v>
                </c:pt>
                <c:pt idx="1">
                  <c:v>0.47920000000000001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20-497E-B248-923F5EFA8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CD and UC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CD and UC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54-47AA-8933-01FF6EB0801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54-47AA-8933-01FF6EB08013}"/>
              </c:ext>
            </c:extLst>
          </c:dPt>
          <c:cat>
            <c:strRef>
              <c:f>Sheet1!$A$2:$A$3</c:f>
              <c:strCache>
                <c:ptCount val="2"/>
                <c:pt idx="0">
                  <c:v>Ulcerative Colitis</c:v>
                </c:pt>
                <c:pt idx="1">
                  <c:v>Crohn's disease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0.44479999999999997</c:v>
                </c:pt>
                <c:pt idx="1">
                  <c:v>0.55520000000000003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54-47AA-8933-01FF6EB080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Disease Activity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Activity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1B-461F-B8BC-516E4C0FF9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1B-461F-B8BC-516E4C0FF9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1B-461F-B8BC-516E4C0FF9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1B-461F-B8BC-516E4C0FF945}"/>
              </c:ext>
            </c:extLst>
          </c:dPt>
          <c:cat>
            <c:strRef>
              <c:f>Sheet1!$A$2:$A$5</c:f>
              <c:strCache>
                <c:ptCount val="4"/>
                <c:pt idx="0">
                  <c:v>Moderate/Severe</c:v>
                </c:pt>
                <c:pt idx="1">
                  <c:v>Mild</c:v>
                </c:pt>
                <c:pt idx="2">
                  <c:v>Remission</c:v>
                </c:pt>
                <c:pt idx="3">
                  <c:v>Unknown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0.2099</c:v>
                </c:pt>
                <c:pt idx="1">
                  <c:v>0.17929999999999999</c:v>
                </c:pt>
                <c:pt idx="2">
                  <c:v>0.57050000000000001</c:v>
                </c:pt>
                <c:pt idx="3">
                  <c:v>4.0300000000000002E-2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1B-461F-B8BC-516E4C0FF9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5D530-F17E-DF4A-800E-3D62D41367AE}" type="doc">
      <dgm:prSet loTypeId="urn:microsoft.com/office/officeart/2005/8/layout/hChevron3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7A35DFF-23C7-524D-BAAC-28B061615DC0}">
      <dgm:prSet phldrT="[Text]"/>
      <dgm:spPr/>
      <dgm:t>
        <a:bodyPr/>
        <a:lstStyle/>
        <a:p>
          <a:r>
            <a:rPr lang="en-US"/>
            <a:t>Fever checks at the door</a:t>
          </a:r>
        </a:p>
      </dgm:t>
    </dgm:pt>
    <dgm:pt modelId="{6141935B-0BE1-DC43-830E-BB8AB0D1EFAC}" type="parTrans" cxnId="{7754320C-4C22-944E-8D00-ABC8C3DE6D00}">
      <dgm:prSet/>
      <dgm:spPr/>
      <dgm:t>
        <a:bodyPr/>
        <a:lstStyle/>
        <a:p>
          <a:endParaRPr lang="en-US"/>
        </a:p>
      </dgm:t>
    </dgm:pt>
    <dgm:pt modelId="{CEDCCCD3-7F42-524A-A8E2-48430F72851C}" type="sibTrans" cxnId="{7754320C-4C22-944E-8D00-ABC8C3DE6D00}">
      <dgm:prSet/>
      <dgm:spPr/>
      <dgm:t>
        <a:bodyPr/>
        <a:lstStyle/>
        <a:p>
          <a:endParaRPr lang="en-US"/>
        </a:p>
      </dgm:t>
    </dgm:pt>
    <dgm:pt modelId="{F7CD0409-282E-4144-B191-EFE307138385}">
      <dgm:prSet phldrT="[Text]"/>
      <dgm:spPr/>
      <dgm:t>
        <a:bodyPr/>
        <a:lstStyle/>
        <a:p>
          <a:r>
            <a:rPr lang="en-US"/>
            <a:t>Adequate spacing between chairs</a:t>
          </a:r>
        </a:p>
      </dgm:t>
    </dgm:pt>
    <dgm:pt modelId="{3060A813-52C7-914D-983A-9A84500E9706}" type="parTrans" cxnId="{1EB83918-04DA-1E48-9F24-5DDD6A2CDAA6}">
      <dgm:prSet/>
      <dgm:spPr/>
      <dgm:t>
        <a:bodyPr/>
        <a:lstStyle/>
        <a:p>
          <a:endParaRPr lang="en-US"/>
        </a:p>
      </dgm:t>
    </dgm:pt>
    <dgm:pt modelId="{718EC7C8-CEB5-4043-86C3-C1538AD3437E}" type="sibTrans" cxnId="{1EB83918-04DA-1E48-9F24-5DDD6A2CDAA6}">
      <dgm:prSet/>
      <dgm:spPr/>
      <dgm:t>
        <a:bodyPr/>
        <a:lstStyle/>
        <a:p>
          <a:endParaRPr lang="en-US"/>
        </a:p>
      </dgm:t>
    </dgm:pt>
    <dgm:pt modelId="{E95D8E16-D66F-CB4F-8B78-6E562BB87E04}">
      <dgm:prSet phldrT="[Text]"/>
      <dgm:spPr/>
      <dgm:t>
        <a:bodyPr/>
        <a:lstStyle/>
        <a:p>
          <a:r>
            <a:rPr lang="en-US"/>
            <a:t>Masks and gloves used by providers and provided to patients</a:t>
          </a:r>
        </a:p>
      </dgm:t>
    </dgm:pt>
    <dgm:pt modelId="{676E792B-10BC-A049-A5E8-A4219C6D426A}" type="parTrans" cxnId="{1E9478D1-C93A-B64D-8D57-DFE884DF8307}">
      <dgm:prSet/>
      <dgm:spPr/>
      <dgm:t>
        <a:bodyPr/>
        <a:lstStyle/>
        <a:p>
          <a:endParaRPr lang="en-US"/>
        </a:p>
      </dgm:t>
    </dgm:pt>
    <dgm:pt modelId="{CF321994-09B4-744E-B056-71023DEE8D0E}" type="sibTrans" cxnId="{1E9478D1-C93A-B64D-8D57-DFE884DF8307}">
      <dgm:prSet/>
      <dgm:spPr/>
      <dgm:t>
        <a:bodyPr/>
        <a:lstStyle/>
        <a:p>
          <a:endParaRPr lang="en-US"/>
        </a:p>
      </dgm:t>
    </dgm:pt>
    <dgm:pt modelId="{193B6C39-B748-AA4E-949D-52F6B4F11F42}">
      <dgm:prSet/>
      <dgm:spPr/>
      <dgm:t>
        <a:bodyPr/>
        <a:lstStyle/>
        <a:p>
          <a:r>
            <a:rPr lang="en-US"/>
            <a:t>Adequate deep cleaning after patient departure </a:t>
          </a:r>
        </a:p>
      </dgm:t>
    </dgm:pt>
    <dgm:pt modelId="{D93775AE-0D80-3F41-8685-87C054AA6C26}" type="parTrans" cxnId="{48B3CC81-5679-DD40-9FC6-75BC11D15D6C}">
      <dgm:prSet/>
      <dgm:spPr/>
      <dgm:t>
        <a:bodyPr/>
        <a:lstStyle/>
        <a:p>
          <a:endParaRPr lang="en-US"/>
        </a:p>
      </dgm:t>
    </dgm:pt>
    <dgm:pt modelId="{B8B5B322-0E0B-5D4B-B14D-DC1C9A07E53A}" type="sibTrans" cxnId="{48B3CC81-5679-DD40-9FC6-75BC11D15D6C}">
      <dgm:prSet/>
      <dgm:spPr/>
      <dgm:t>
        <a:bodyPr/>
        <a:lstStyle/>
        <a:p>
          <a:endParaRPr lang="en-US"/>
        </a:p>
      </dgm:t>
    </dgm:pt>
    <dgm:pt modelId="{13304D1A-1859-2240-8685-1112C6003B61}" type="pres">
      <dgm:prSet presAssocID="{3B15D530-F17E-DF4A-800E-3D62D41367AE}" presName="Name0" presStyleCnt="0">
        <dgm:presLayoutVars>
          <dgm:dir/>
          <dgm:resizeHandles val="exact"/>
        </dgm:presLayoutVars>
      </dgm:prSet>
      <dgm:spPr/>
    </dgm:pt>
    <dgm:pt modelId="{B812C588-A80B-7942-B4DA-9A3E95EBE0C4}" type="pres">
      <dgm:prSet presAssocID="{07A35DFF-23C7-524D-BAAC-28B061615DC0}" presName="parTxOnly" presStyleLbl="node1" presStyleIdx="0" presStyleCnt="4">
        <dgm:presLayoutVars>
          <dgm:bulletEnabled val="1"/>
        </dgm:presLayoutVars>
      </dgm:prSet>
      <dgm:spPr/>
    </dgm:pt>
    <dgm:pt modelId="{6889B5BF-FEDC-5945-8FFF-905654755EB3}" type="pres">
      <dgm:prSet presAssocID="{CEDCCCD3-7F42-524A-A8E2-48430F72851C}" presName="parSpace" presStyleCnt="0"/>
      <dgm:spPr/>
    </dgm:pt>
    <dgm:pt modelId="{9FE16B74-142C-F940-878F-DD2A89E75353}" type="pres">
      <dgm:prSet presAssocID="{F7CD0409-282E-4144-B191-EFE307138385}" presName="parTxOnly" presStyleLbl="node1" presStyleIdx="1" presStyleCnt="4">
        <dgm:presLayoutVars>
          <dgm:bulletEnabled val="1"/>
        </dgm:presLayoutVars>
      </dgm:prSet>
      <dgm:spPr/>
    </dgm:pt>
    <dgm:pt modelId="{599CFEC5-A1E2-3446-990C-5CDCB10778AE}" type="pres">
      <dgm:prSet presAssocID="{718EC7C8-CEB5-4043-86C3-C1538AD3437E}" presName="parSpace" presStyleCnt="0"/>
      <dgm:spPr/>
    </dgm:pt>
    <dgm:pt modelId="{5CFA9AA5-9827-B94B-8867-7104F23CB4AA}" type="pres">
      <dgm:prSet presAssocID="{E95D8E16-D66F-CB4F-8B78-6E562BB87E04}" presName="parTxOnly" presStyleLbl="node1" presStyleIdx="2" presStyleCnt="4">
        <dgm:presLayoutVars>
          <dgm:bulletEnabled val="1"/>
        </dgm:presLayoutVars>
      </dgm:prSet>
      <dgm:spPr/>
    </dgm:pt>
    <dgm:pt modelId="{0663F882-C944-6246-A4E5-1C0DB068C6FD}" type="pres">
      <dgm:prSet presAssocID="{CF321994-09B4-744E-B056-71023DEE8D0E}" presName="parSpace" presStyleCnt="0"/>
      <dgm:spPr/>
    </dgm:pt>
    <dgm:pt modelId="{BF251611-5E54-F744-9672-E0519E585325}" type="pres">
      <dgm:prSet presAssocID="{193B6C39-B748-AA4E-949D-52F6B4F11F42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7754320C-4C22-944E-8D00-ABC8C3DE6D00}" srcId="{3B15D530-F17E-DF4A-800E-3D62D41367AE}" destId="{07A35DFF-23C7-524D-BAAC-28B061615DC0}" srcOrd="0" destOrd="0" parTransId="{6141935B-0BE1-DC43-830E-BB8AB0D1EFAC}" sibTransId="{CEDCCCD3-7F42-524A-A8E2-48430F72851C}"/>
    <dgm:cxn modelId="{026A8C16-C70C-E94C-A9DA-8D6590308AB4}" type="presOf" srcId="{3B15D530-F17E-DF4A-800E-3D62D41367AE}" destId="{13304D1A-1859-2240-8685-1112C6003B61}" srcOrd="0" destOrd="0" presId="urn:microsoft.com/office/officeart/2005/8/layout/hChevron3"/>
    <dgm:cxn modelId="{1EB83918-04DA-1E48-9F24-5DDD6A2CDAA6}" srcId="{3B15D530-F17E-DF4A-800E-3D62D41367AE}" destId="{F7CD0409-282E-4144-B191-EFE307138385}" srcOrd="1" destOrd="0" parTransId="{3060A813-52C7-914D-983A-9A84500E9706}" sibTransId="{718EC7C8-CEB5-4043-86C3-C1538AD3437E}"/>
    <dgm:cxn modelId="{20033E27-6A93-BF49-9D08-D3345F2607C1}" type="presOf" srcId="{193B6C39-B748-AA4E-949D-52F6B4F11F42}" destId="{BF251611-5E54-F744-9672-E0519E585325}" srcOrd="0" destOrd="0" presId="urn:microsoft.com/office/officeart/2005/8/layout/hChevron3"/>
    <dgm:cxn modelId="{48B3CC81-5679-DD40-9FC6-75BC11D15D6C}" srcId="{3B15D530-F17E-DF4A-800E-3D62D41367AE}" destId="{193B6C39-B748-AA4E-949D-52F6B4F11F42}" srcOrd="3" destOrd="0" parTransId="{D93775AE-0D80-3F41-8685-87C054AA6C26}" sibTransId="{B8B5B322-0E0B-5D4B-B14D-DC1C9A07E53A}"/>
    <dgm:cxn modelId="{70643484-3438-2640-A5C0-4FB2D4C8045F}" type="presOf" srcId="{07A35DFF-23C7-524D-BAAC-28B061615DC0}" destId="{B812C588-A80B-7942-B4DA-9A3E95EBE0C4}" srcOrd="0" destOrd="0" presId="urn:microsoft.com/office/officeart/2005/8/layout/hChevron3"/>
    <dgm:cxn modelId="{1B0EB2B2-BF1E-3A4B-AC6A-8BAED78BF52F}" type="presOf" srcId="{E95D8E16-D66F-CB4F-8B78-6E562BB87E04}" destId="{5CFA9AA5-9827-B94B-8867-7104F23CB4AA}" srcOrd="0" destOrd="0" presId="urn:microsoft.com/office/officeart/2005/8/layout/hChevron3"/>
    <dgm:cxn modelId="{B7B15BB6-EA14-7541-A4B7-2DC0BDD6008F}" type="presOf" srcId="{F7CD0409-282E-4144-B191-EFE307138385}" destId="{9FE16B74-142C-F940-878F-DD2A89E75353}" srcOrd="0" destOrd="0" presId="urn:microsoft.com/office/officeart/2005/8/layout/hChevron3"/>
    <dgm:cxn modelId="{1E9478D1-C93A-B64D-8D57-DFE884DF8307}" srcId="{3B15D530-F17E-DF4A-800E-3D62D41367AE}" destId="{E95D8E16-D66F-CB4F-8B78-6E562BB87E04}" srcOrd="2" destOrd="0" parTransId="{676E792B-10BC-A049-A5E8-A4219C6D426A}" sibTransId="{CF321994-09B4-744E-B056-71023DEE8D0E}"/>
    <dgm:cxn modelId="{22BE09C6-E775-A141-B1EB-491416392C17}" type="presParOf" srcId="{13304D1A-1859-2240-8685-1112C6003B61}" destId="{B812C588-A80B-7942-B4DA-9A3E95EBE0C4}" srcOrd="0" destOrd="0" presId="urn:microsoft.com/office/officeart/2005/8/layout/hChevron3"/>
    <dgm:cxn modelId="{5FA986D3-BA9F-FF4A-AFBA-F54366676E03}" type="presParOf" srcId="{13304D1A-1859-2240-8685-1112C6003B61}" destId="{6889B5BF-FEDC-5945-8FFF-905654755EB3}" srcOrd="1" destOrd="0" presId="urn:microsoft.com/office/officeart/2005/8/layout/hChevron3"/>
    <dgm:cxn modelId="{5EFEBD4A-DD78-B744-9108-3D5E63284613}" type="presParOf" srcId="{13304D1A-1859-2240-8685-1112C6003B61}" destId="{9FE16B74-142C-F940-878F-DD2A89E75353}" srcOrd="2" destOrd="0" presId="urn:microsoft.com/office/officeart/2005/8/layout/hChevron3"/>
    <dgm:cxn modelId="{D73AB500-CE14-D549-BEC2-C77768E98975}" type="presParOf" srcId="{13304D1A-1859-2240-8685-1112C6003B61}" destId="{599CFEC5-A1E2-3446-990C-5CDCB10778AE}" srcOrd="3" destOrd="0" presId="urn:microsoft.com/office/officeart/2005/8/layout/hChevron3"/>
    <dgm:cxn modelId="{D2A494B9-1402-6D40-8BDE-55F9075F1B33}" type="presParOf" srcId="{13304D1A-1859-2240-8685-1112C6003B61}" destId="{5CFA9AA5-9827-B94B-8867-7104F23CB4AA}" srcOrd="4" destOrd="0" presId="urn:microsoft.com/office/officeart/2005/8/layout/hChevron3"/>
    <dgm:cxn modelId="{25DC8887-C7C9-5448-BD57-F3549AE63674}" type="presParOf" srcId="{13304D1A-1859-2240-8685-1112C6003B61}" destId="{0663F882-C944-6246-A4E5-1C0DB068C6FD}" srcOrd="5" destOrd="0" presId="urn:microsoft.com/office/officeart/2005/8/layout/hChevron3"/>
    <dgm:cxn modelId="{1FAA6D6C-E638-0240-BDC2-AB9D278CC9E9}" type="presParOf" srcId="{13304D1A-1859-2240-8685-1112C6003B61}" destId="{BF251611-5E54-F744-9672-E0519E585325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2C588-A80B-7942-B4DA-9A3E95EBE0C4}">
      <dsp:nvSpPr>
        <dsp:cNvPr id="0" name=""/>
        <dsp:cNvSpPr/>
      </dsp:nvSpPr>
      <dsp:spPr>
        <a:xfrm>
          <a:off x="3280" y="1370585"/>
          <a:ext cx="3291199" cy="131647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Fever checks at the door</a:t>
          </a:r>
        </a:p>
      </dsp:txBody>
      <dsp:txXfrm>
        <a:off x="3280" y="1370585"/>
        <a:ext cx="2962079" cy="1316479"/>
      </dsp:txXfrm>
    </dsp:sp>
    <dsp:sp modelId="{9FE16B74-142C-F940-878F-DD2A89E75353}">
      <dsp:nvSpPr>
        <dsp:cNvPr id="0" name=""/>
        <dsp:cNvSpPr/>
      </dsp:nvSpPr>
      <dsp:spPr>
        <a:xfrm>
          <a:off x="2636239" y="1370585"/>
          <a:ext cx="3291199" cy="13164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Adequate spacing between chairs</a:t>
          </a:r>
        </a:p>
      </dsp:txBody>
      <dsp:txXfrm>
        <a:off x="3294479" y="1370585"/>
        <a:ext cx="1974720" cy="1316479"/>
      </dsp:txXfrm>
    </dsp:sp>
    <dsp:sp modelId="{5CFA9AA5-9827-B94B-8867-7104F23CB4AA}">
      <dsp:nvSpPr>
        <dsp:cNvPr id="0" name=""/>
        <dsp:cNvSpPr/>
      </dsp:nvSpPr>
      <dsp:spPr>
        <a:xfrm>
          <a:off x="5269199" y="1370585"/>
          <a:ext cx="3291199" cy="13164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Masks and gloves used by providers and provided to patients</a:t>
          </a:r>
        </a:p>
      </dsp:txBody>
      <dsp:txXfrm>
        <a:off x="5927439" y="1370585"/>
        <a:ext cx="1974720" cy="1316479"/>
      </dsp:txXfrm>
    </dsp:sp>
    <dsp:sp modelId="{BF251611-5E54-F744-9672-E0519E585325}">
      <dsp:nvSpPr>
        <dsp:cNvPr id="0" name=""/>
        <dsp:cNvSpPr/>
      </dsp:nvSpPr>
      <dsp:spPr>
        <a:xfrm>
          <a:off x="7902158" y="1370585"/>
          <a:ext cx="3291199" cy="131647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Adequate deep cleaning after patient departure </a:t>
          </a:r>
        </a:p>
      </dsp:txBody>
      <dsp:txXfrm>
        <a:off x="8560398" y="1370585"/>
        <a:ext cx="1974720" cy="131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0.56534</cdr:x>
      <cdr:y>0.49273</cdr:y>
    </cdr:from>
    <cdr:to>
      <cdr:x>0.86709</cdr:x>
      <cdr:y>0.62046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8F11619D-3EEC-A245-B4C4-4D69285F9BDE}"/>
            </a:ext>
          </a:extLst>
        </cdr:cNvPr>
        <cdr:cNvSpPr txBox="1"/>
      </cdr:nvSpPr>
      <cdr:spPr>
        <a:xfrm xmlns:a="http://schemas.openxmlformats.org/drawingml/2006/main">
          <a:off x="2656554" y="2065797"/>
          <a:ext cx="1417889" cy="5355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90000"/>
            </a:lnSpc>
          </a:pPr>
          <a:r>
            <a:rPr lang="en-US" sz="1600" dirty="0">
              <a:solidFill>
                <a:schemeClr val="bg1"/>
              </a:solidFill>
            </a:rPr>
            <a:t>Mild</a:t>
          </a:r>
          <a:br>
            <a:rPr lang="en-US" sz="1600" dirty="0">
              <a:solidFill>
                <a:schemeClr val="bg1"/>
              </a:solidFill>
            </a:rPr>
          </a:br>
          <a:r>
            <a:rPr lang="en-US" sz="1600" dirty="0">
              <a:solidFill>
                <a:schemeClr val="bg1"/>
              </a:solidFill>
            </a:rPr>
            <a:t>17.88%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E0516-09EA-134D-83A9-F7CDE85B7CB7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EDA11-57BD-474C-A203-5C998A07D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20)30482-0/fulltex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g.org.uk/covid-19-advice/bsg-advice-for-management-of-inflammatory-bowel-diseases-during-the-covid-19-pandemic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ibd.org/ioibd-update-on-covid19-for-patients-with-crohns-disease-and-ulcerative-colitis/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20)30482-0/fulltext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20)30482-0/fulltext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20)30482-0/fulltext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ioibd.org/ioibd-update-on-covid19-for-patients-with-crohns-disease-and-ulcerative-colitis/" TargetMode="External"/><Relationship Id="rId4" Type="http://schemas.openxmlformats.org/officeDocument/2006/relationships/hyperlink" Target="https://www.bsg.org.uk/covid-19-advice/bsg-advice-for-management-of-inflammatory-bowel-diseases-during-the-covid-19-pandemic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20)30482-0/fulltext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20)30482-0/fulltext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dc.gov/coronavirus/2019-ncov/hcp/clinical-guidance-management-patients.html" TargetMode="Externa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strojournal.org/article/S0016-5085(20)30482-0/fulltext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hcp/clinical-guidance-management-patients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cticalpainmanagement.com/coronavirus-diabetics-obesity-immune-disease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cticalpainmanagement.com/coronavirus-diabetics-obesity-immune-disease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46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RD,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2020;S0016-5085(20)30482-0.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10.1053/j.gastro.2020.04.012. Available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https://www.gastrojournal.org/article/S0016-5085(20)30482-0/fulltext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www.gastrojournal.org</a:t>
            </a:r>
            <a:r>
              <a:rPr lang="en-US" dirty="0"/>
              <a:t>/article/S0016-5085(20)30482-0/</a:t>
            </a:r>
            <a:r>
              <a:rPr lang="en-US" dirty="0" err="1"/>
              <a:t>fulltext</a:t>
            </a:r>
            <a:endParaRPr lang="en-US" dirty="0"/>
          </a:p>
          <a:p>
            <a:endParaRPr lang="en-US" dirty="0"/>
          </a:p>
          <a:p>
            <a:r>
              <a:rPr lang="en-US" dirty="0"/>
              <a:t>Joint GI society message: COVID-19 clinical insights for our community of gastroenterologists and gastroenterology care providers. </a:t>
            </a:r>
            <a:r>
              <a:rPr lang="en-US" dirty="0" err="1"/>
              <a:t>Gastro.org</a:t>
            </a:r>
            <a:r>
              <a:rPr lang="en-US" dirty="0"/>
              <a:t>. https://</a:t>
            </a:r>
            <a:r>
              <a:rPr lang="en-US" dirty="0" err="1"/>
              <a:t>www.gastro.org</a:t>
            </a:r>
            <a:r>
              <a:rPr lang="en-US" dirty="0"/>
              <a:t>/press-release/joint-gi-society-message-covid-19-clinical-insights-for-our-community-of-gastroenterologists-and-gastroenterology-care-providers. Posted March 16, 2020. Accessed June 12, 2020.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73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RD.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2020;S0016-5085(20)30482-0.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/10.1053/j.gastro.2020.04.012.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73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GI society message: COVID-19 clinical insights for our community of gastroenterologists and gastroenterology care providers.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www.gastro.org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/press-release/joint-gi-society-message-covid-19-clinical-insights-for-our-community-of-gastroenterologists-and-gastroenterology-care-providers. Posted March 16, 2020. Accessed June 12, 2020.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Al‐Ani AH, Prentice 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Rentsch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CA, et al. Review article: prevention, diagnosis and management of COVID‐19 in the IBD patient.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2020: 10.1111/apt.15779.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10.1111/apt.15779 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ahead of print]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Resources for IBD healthcare professionals: 2019 novel coronavirus (COVID-19).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Crohnsandcolitisfoundation.org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www.crohnscolitisfoundation.org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/coronavirus/professional-resources. Accessed DATE.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90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BSG expanded consensus advice for the management of IBD during the COVID-19 pandemic. The British Society of Gastroenterology.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https://www.bsg.org.uk/covid-19-advice/bsg-advice-for-management-of-inflammatory-bowel-diseases-during-the-covid-19-pandemic/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Published April 6, 2020. Accessed May 27, 2020.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itchFamily="2" charset="2"/>
              </a:rPr>
              <a:t> Updated to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Kennedy NA, Jones GR, Lamb CA, et al.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Society of Gastroenterology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guidance for management of inflammatory bowel disease during the COVID-19 pandemic.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2020;69(6):984‐990. doi:10.1136/gutjnl-2020-321244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IOIBD Update on COVID19 for Patients with Crohn’s Disease and Ulcerative Colitis.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IOIBD.org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https://www.ioibd.org/ioibd-update-on-covid19-for-patients-with-crohns-disease-and-ulcerative-colitis/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May 27, 2020.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GI society message: COVID-19 clinical insights for our community of gastroenterologists and gastroenterology care providers.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www.gastro.org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/press-release/joint-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society-message-covid-19-clinical-insights-for-our-community-of-gastroenterologists-and- gastroenterology-care-providers. Accessed DATE.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2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RD,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2020;S0016-5085(20)30482-0.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10.1053/j.gastro.2020.04.012.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https://www.gastrojournal.org/article/S0016-5085(20)30482-0/fulltext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RD.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2020;S0016-5085(20)30482-0.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/10.1053/j.gastro.2020.04.012.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5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dirty="0"/>
              <a:t>Rubin DT, Feuerstein JD, Wang AY, Cohen RD, AGA Clinical Practice Update on Management of Inflammatory Bowel Disease During the COVID-19 Pandemic: Expert Commentary. Gastroenterology. 2020;S0016-5085(20)30482-0. </a:t>
            </a:r>
            <a:r>
              <a:rPr lang="en-US" sz="1200" dirty="0" err="1"/>
              <a:t>doi</a:t>
            </a:r>
            <a:r>
              <a:rPr lang="en-US" sz="1200" dirty="0"/>
              <a:t>: 10.1053/j.gastro.2020.04.012. https://</a:t>
            </a:r>
            <a:r>
              <a:rPr lang="en-US" sz="1200" dirty="0" err="1"/>
              <a:t>www.gastrojournal.org</a:t>
            </a:r>
            <a:r>
              <a:rPr lang="en-US" sz="1200" dirty="0"/>
              <a:t>/article/S0016-5085(20)30482-0/</a:t>
            </a:r>
            <a:r>
              <a:rPr lang="en-US" sz="1200" dirty="0" err="1"/>
              <a:t>fulltext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BSG expanded consensus advice for the management of IBD during the COVID-19 pandemic. The British Society of Gastroenterology. https://</a:t>
            </a:r>
            <a:r>
              <a:rPr lang="en-US" sz="1200" dirty="0" err="1"/>
              <a:t>www.bsg.org.uk</a:t>
            </a:r>
            <a:r>
              <a:rPr lang="en-US" sz="1200" dirty="0"/>
              <a:t>/covid-19-advice/bsg-advice-for-management-of-inflammatory-bowel-diseases-during-the-covid-19-pandemic/. Published April 6, 2020. Accessed May 27, 2020.</a:t>
            </a:r>
          </a:p>
          <a:p>
            <a:endParaRPr lang="en-US" sz="1200" dirty="0"/>
          </a:p>
          <a:p>
            <a:r>
              <a:rPr lang="en-US" sz="1200" dirty="0"/>
              <a:t>IOIBD Update on COVID19 for Patients with Crohn’s Disease and Ulcerative Colitis. IOIBD. https://</a:t>
            </a:r>
            <a:r>
              <a:rPr lang="en-US" sz="1200" dirty="0" err="1"/>
              <a:t>www.ioibd.org</a:t>
            </a:r>
            <a:r>
              <a:rPr lang="en-US" sz="1200" dirty="0"/>
              <a:t>/ioibd-update-on-covid19-for-patients-with-crohns-disease-and-ulcerative-colitis/. Accessed May 27,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RD.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2020;S0016-5085(20)30482-0.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/10.1053/j.gastro.2020.04.012.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Abreu MT, Rai V, Siegel CA; International Organization for the Study of Inflammatory Bowel Disease. Management of Patients with Crohn's Disease and Ulcerative Colitis During the COVID-19 Pandemic: Results of an International Meeting [published online ahead of print, 2020 Apr 6].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08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Taxonera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Sagastagoitia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I, Alba C,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Mañas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N, Olivares D, Rey E. 2019 novel coronavirus disease (COVID-19) in patients with inflammatory bowel diseases.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2020;10.1111/apt.15804. doi:10.1111/apt.15804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3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Kennedy NA, Jones GR, Lamb CA, et al. British Society of Gastroenterology guidance for management of inflammatory bowel disease during the COVID-19 pandemic.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2020;69(6):984‐990. doi:10.1136/gutjnl-2020-321244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9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Coronavirus in the US: Latest Map and Case Count.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nytimes.com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www.nytimes.com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/interactive/2020/us/coronavirus-us-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cases.html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June 9, 2020.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91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Kennedy NA, Jones GR, Lamb CA, et al. British Society of Gastroenterology guidance for management of inflammatory bowel disease during the COVID-19 pandemic.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2020;69(6):984‐990. doi:10.1136/gutjnl-2020-321244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2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Kennedy NA, Jones GR, Lamb CA, et al. British Society of Gastroenterology guidance for management of inflammatory bowel disease during the COVID-19 pandemic.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2020;69(6):984‐990. doi:10.1136/gutjnl-2020-321244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46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Kennedy NA, Jones GR, Lamb CA, et al. British Society of Gastroenterology guidance for management of inflammatory bowel disease during the COVID-19 pandemic.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2020;69(6):984‐990. doi:10.1136/gutjnl-2020-321244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50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Kennedy NA, Jones GR, Lamb CA, et al. British Society of Gastroenterology guidance for management of inflammatory bowel disease during the COVID-19 pandemic.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2020;69(6):984‐990. doi:10.1136/gutjnl-2020-321244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7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RD.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2020;S0016-5085(20)30482-0.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/10.1053/j.gastro.2020.04.012.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O</a:t>
            </a:r>
            <a:r>
              <a:rPr lang="en-US" dirty="0"/>
              <a:t>ngoing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anti-cytokine–based treatment </a:t>
            </a:r>
            <a:r>
              <a:rPr lang="en-US" dirty="0"/>
              <a:t>studies, anti-TNF therapies might reduce progression to acute respiratory distress syndrome and multi-organ system failure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84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RD,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2020;S0016-5085(20)30482-0.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10.1053/j.gastro.2020.04.012.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https://www.gastrojournal.org/article/S0016-5085(20)30482-0/fulltext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65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RD,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2020;S0016-5085(20)30482-0.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10.1053/j.gastro.2020.04.012.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https://www.gastrojournal.org/article/S0016-5085(20)30482-0/fulltext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BSG expanded consensus advice for the management of IBD during the COVID-19 pandemic. The British Society of Gastroenterology.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https://www.bsg.org.uk/covid-19-advice/bsg-advice-for-management-of-inflammatory-bowel-diseases-during-the-covid-19-pandemic/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Published April 6, 2020. Accessed May 27, 2020.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IOIBD Update on COVID19 for Patients with Crohn’s Disease and Ulcerative Colitis. IOIBD.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https://www.ioibd.org/ioibd-update-on-covid19-for-patients-with-crohns-disease-and-ulcerative-colitis/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May 27, 2020.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88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RD,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2020;S0016-5085(20)30482-0.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10.1053/j.gastro.2020.04.012.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https://www.gastrojournal.org/article/S0016-5085(20)30482-0/fulltext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58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RD,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2020;S0016-5085(20)30482-0.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10.1053/j.gastro.2020.04.012.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https://www.gastrojournal.org/article/S0016-5085(20)30482-0/fulltext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 for Disease Control and Prevention. Interim clinical guidance for management of patients with confirmed coronavirus disease (COVID-19). Updated June 2, 2020. Available 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https://www.cdc.gov/coronavirus/2019-ncov/hcp/clinical-guidance-management-patients.html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accessed: June 11, 2020.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27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Covidibd.org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covidibd.org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Accessed June 10,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ioibd.org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/please-register-your-covid-19-ibd-patients-in-the-secure-ibd-database/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Rubin DT, et al. </a:t>
            </a:r>
            <a:r>
              <a:rPr lang="en-US" sz="1200" i="1" dirty="0">
                <a:solidFill>
                  <a:schemeClr val="bg1"/>
                </a:solidFill>
              </a:rPr>
              <a:t>Gastroenterology</a:t>
            </a:r>
            <a:r>
              <a:rPr lang="en-US" sz="1200" dirty="0">
                <a:solidFill>
                  <a:schemeClr val="bg1"/>
                </a:solidFill>
              </a:rPr>
              <a:t>. 2020;S0016-508530482-0: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common symptoms of COVID-19 are fever and respiratory symptoms ; a significant proportion of patients with COVID-19 will have al-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terations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bowel habits or other digestive symptoms.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</a:rPr>
              <a:t>CDC.gov</a:t>
            </a:r>
            <a:r>
              <a:rPr lang="en-US" sz="1200" dirty="0">
                <a:solidFill>
                  <a:schemeClr val="bg1"/>
                </a:solidFill>
              </a:rPr>
              <a:t>. Coronavirus Disease 2019 (COVID-19). Symptoms of Coronavirus. Last reviewed May 13, 2020. </a:t>
            </a:r>
            <a:r>
              <a:rPr lang="en-US" dirty="0"/>
              <a:t>Available at https://</a:t>
            </a:r>
            <a:r>
              <a:rPr lang="en-US" dirty="0" err="1"/>
              <a:t>www.cdc.gov</a:t>
            </a:r>
            <a:r>
              <a:rPr lang="en-US" dirty="0"/>
              <a:t>/coronavirus/2019-ncov/symptoms-testing/</a:t>
            </a:r>
            <a:r>
              <a:rPr lang="en-US" dirty="0" err="1"/>
              <a:t>symptoms.html</a:t>
            </a:r>
            <a:r>
              <a:rPr lang="en-US" dirty="0"/>
              <a:t>. Accessed June 19, 2020.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Fever or chills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Cough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Shortness of breath or difficulty breathing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Fatigue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Muscle or body aches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Headache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loss of taste or smell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Sore throat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Congestion or runny nose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Nausea or vomiting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Diarrhea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*30% loss sense of smell per So Korea study: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Gautier JF,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Ravussin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Y. A New Symptom of COVID-19: Loss of Taste and Smell.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Obesity (Silver Spring)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2020;28(5):848. doi:10.1002/oby.22809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https://</a:t>
            </a:r>
            <a:r>
              <a:rPr lang="en-US" sz="1200" dirty="0" err="1">
                <a:solidFill>
                  <a:schemeClr val="bg1"/>
                </a:solidFill>
              </a:rPr>
              <a:t>www.cdc.gov</a:t>
            </a:r>
            <a:r>
              <a:rPr lang="en-US" sz="1200" dirty="0">
                <a:solidFill>
                  <a:schemeClr val="bg1"/>
                </a:solidFill>
              </a:rPr>
              <a:t>/coronavirus/2019-ncov/hcp/clinical-guidance-management-</a:t>
            </a:r>
            <a:r>
              <a:rPr lang="en-US" sz="1200" dirty="0" err="1">
                <a:solidFill>
                  <a:schemeClr val="bg1"/>
                </a:solidFill>
              </a:rPr>
              <a:t>patients.html</a:t>
            </a:r>
            <a:r>
              <a:rPr lang="en-US" sz="1200" dirty="0">
                <a:solidFill>
                  <a:schemeClr val="bg1"/>
                </a:solidFill>
              </a:rPr>
              <a:t>. Updated June 2, 2020;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Patients will experience: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Fever (83–99%)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Cough (59–82%)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Fatigue (44–70%)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Anorexia (40–84%)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Shortness of breath (31–40%)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Sputum production (28–33%)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Myalgia (11–35%)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www.cdc.gov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/coronavirus/2019-ncov/faq.html#covid19-basics. </a:t>
            </a:r>
            <a:r>
              <a:rPr lang="en-US" sz="1200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Accessed DATE.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FF0000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Healthcare Professionals.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CDC.gov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www.cdc.gov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/coronavirus/2019-nCoV/hcp/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index.html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DATE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1. </a:t>
            </a:r>
            <a:r>
              <a:rPr lang="en-US" sz="1200" dirty="0">
                <a:solidFill>
                  <a:schemeClr val="bg1"/>
                </a:solidFill>
              </a:rPr>
              <a:t>Rubin DT, et al. </a:t>
            </a:r>
            <a:r>
              <a:rPr lang="en-US" sz="1200" i="1" dirty="0">
                <a:solidFill>
                  <a:schemeClr val="bg1"/>
                </a:solidFill>
              </a:rPr>
              <a:t>Gastroenterology</a:t>
            </a:r>
            <a:r>
              <a:rPr lang="en-US" sz="1200" dirty="0">
                <a:solidFill>
                  <a:schemeClr val="bg1"/>
                </a:solidFill>
              </a:rPr>
              <a:t>. 2020;S0016-508530482-0.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Symptoms and findings of COVID-19: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fever (83%–99%)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cough (59%–82%)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fatigue (44%–70%)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anorexia (40%–84%)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shortness of breath (31%–40%)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sputum production (28%–33%)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myalgias (11%–35%)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headache, confusion, rhinorrhea, sore throat, hemoptysis, vomiting and diarrhea (&lt;10%)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lymphopenia (83%)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184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Brenner EJ,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Kappelman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MD. SECURE-IBD Database Public Data Update.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covidibd.org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on June 11,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2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Brenner EJ,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Colombel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Kappelman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MD. SECURE-IBD Database Public Data Update.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covidibd.org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on June 11,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7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4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Brenner EJ,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RC,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Gearry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RB, et al. Corticosteroids, but not TNF Antagonists, are Associated with Adverse COVID-19 Outcomes in Patients With Inflammatory Bowel Diseases: Results from an International Registry.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2020;10.1053/j.gastro.2020.05.032. doi:10.1053/j.gastro.2020.05.032. [published online ahead of print, 2020 May 18]</a:t>
            </a:r>
          </a:p>
          <a:p>
            <a:endParaRPr lang="en-US" b="1" dirty="0"/>
          </a:p>
          <a:p>
            <a:r>
              <a:rPr lang="en-US" b="1" dirty="0"/>
              <a:t>Ryan C. </a:t>
            </a:r>
            <a:r>
              <a:rPr lang="en-US" b="1" dirty="0" err="1"/>
              <a:t>Ungaro</a:t>
            </a:r>
            <a:r>
              <a:rPr lang="en-US" b="1" dirty="0"/>
              <a:t>, MD,</a:t>
            </a:r>
            <a:r>
              <a:rPr lang="en-US" dirty="0"/>
              <a:t> a gastroenterologist with Mount Sinai Hospital’s Feinstein IBD Center</a:t>
            </a:r>
          </a:p>
          <a:p>
            <a:endParaRPr lang="en-US" dirty="0"/>
          </a:p>
          <a:p>
            <a:r>
              <a:rPr lang="en-US" dirty="0"/>
              <a:t>Note: Data from Brenner &amp; </a:t>
            </a:r>
            <a:r>
              <a:rPr lang="en-US" dirty="0" err="1"/>
              <a:t>Ungaro</a:t>
            </a:r>
            <a:r>
              <a:rPr lang="en-US" dirty="0"/>
              <a:t> study is in contrast to Rubin Cohen: ‘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regard to IBD therapies,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aminosalicylates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topical rectal therapy, dietary management, and antibi-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otics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considered safe and may be continued.’</a:t>
            </a:r>
            <a:endParaRPr lang="en-US" dirty="0"/>
          </a:p>
          <a:p>
            <a:r>
              <a:rPr lang="en-US" dirty="0"/>
              <a:t>&amp;</a:t>
            </a:r>
          </a:p>
          <a:p>
            <a:r>
              <a:rPr lang="en-US" dirty="0"/>
              <a:t>Al‐Ani AH, et al April 2020: 10.1111/apt.15779. 'Treatment with 5-ASA therapy should continue without concern for increased risk of contracting or developing severe COVID-19.'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6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TNF antagonists are the most commonly prescribed biologic therapy for patients with IBD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Ref: </a:t>
            </a:r>
            <a:r>
              <a:rPr lang="en-US" sz="1200" dirty="0">
                <a:solidFill>
                  <a:schemeClr val="bg1"/>
                </a:solidFill>
              </a:rPr>
              <a:t>Brenner EJ, et al. </a:t>
            </a:r>
            <a:r>
              <a:rPr lang="en-US" sz="1200" i="1" dirty="0">
                <a:solidFill>
                  <a:schemeClr val="bg1"/>
                </a:solidFill>
              </a:rPr>
              <a:t>Gastroenterology. </a:t>
            </a:r>
            <a:r>
              <a:rPr lang="en-US" sz="1200" dirty="0">
                <a:solidFill>
                  <a:schemeClr val="bg1"/>
                </a:solidFill>
              </a:rPr>
              <a:t>2020;10.1053.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722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RD, AGA Clinical Practice Update on Management of Inflammatory Bowel 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2020;S0016-5085(20)30482-0.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10.1053/j.gastro.2020.04.012.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https://www.gastrojournal.org/article/S0016-5085(20)30482-0/fulltext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83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Kaur M,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RL, Shaffer S, Schwartz DA, Rubin DT. Inpatient Management of Inflammatory Bowel Disease-Related Complications.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 Gastroenterol Hepatol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2020;18(6):1346‐1355. doi:10.1016/j.cgh.2019.12.040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Ananthakrishnan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AN, Siegel CA, Sauer BG, Long MD. ACG Clinical Guideline: Ulcerative Colitis in Adults.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J Gastroenterol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2019;114(3):384‐413. doi:10.14309/ajg.0000000000000152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45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Cecconi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Spinelli A. Management of IBD during the COVID-19 outbreak: resetting clinical priorities.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 Rev Gastroenterol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2020;1–3.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10.1038/s41575-020-0294-8 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ahead of print]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Kaur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RL, Shaffer S, Schwartz DA, Rubin DT. Inpatient Management of Inflammatory Bowel Disease-Related Complications.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 Gastroenterol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Hepatol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2020;18(6):1346‐1355.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279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 adapted from </a:t>
            </a:r>
            <a:r>
              <a:rPr lang="en-US" err="1"/>
              <a:t>Abbvie</a:t>
            </a:r>
            <a:r>
              <a:rPr lang="en-US"/>
              <a:t> slide deck…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4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Al‐Ani AH, Prentice 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Rentsch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CA, et al. Review article: prevention, diagnosis and management of COVID‐19 in the IBD patient.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2020:10.1111/apt.15779. doi:10.1111/apt.15779 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ahead of print]</a:t>
            </a: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Goodsall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TM, Costello SP, Bryant RV. COVID-19 and implications for thiopurine use.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J Aust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2020;212(10):490‐490.e1. doi:10.5694/mja2.50613.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en-US" sz="1200" dirty="0" err="1">
                <a:solidFill>
                  <a:schemeClr val="bg1"/>
                </a:solidFill>
              </a:rPr>
              <a:t>Covidibd.org</a:t>
            </a:r>
            <a:r>
              <a:rPr lang="en-US" sz="1200" dirty="0">
                <a:solidFill>
                  <a:schemeClr val="bg1"/>
                </a:solidFill>
              </a:rPr>
              <a:t>. https://</a:t>
            </a:r>
            <a:r>
              <a:rPr lang="en-US" sz="1200" dirty="0" err="1">
                <a:solidFill>
                  <a:schemeClr val="bg1"/>
                </a:solidFill>
              </a:rPr>
              <a:t>covidibd.org</a:t>
            </a:r>
            <a:r>
              <a:rPr lang="en-US" sz="1200" dirty="0">
                <a:solidFill>
                  <a:schemeClr val="bg1"/>
                </a:solidFill>
              </a:rPr>
              <a:t>/. Accessed June 10,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D'Amico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Peyrin-Biroulet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Inflammatory Bowel Diseases and COVID-19: The Invisible Enemy.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2020;158(8):2302‐2304. doi:10.1053/j.gastro.2020.04.032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www.ncbi.nlm.nih.gov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/articles/PMC7161529/pdf/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main.pdf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8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Rubin DT, Feuerstein JD, Wang AY, Cohen RD. AGA clinical practice update on management of inflammatory bowel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 during the COVID-19 pandemic: expert commentary.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/10.1053/j.gastro.2020.04.012.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Wang D, Hu B, Hu C, et al. Clinical Characteristics of 138 Hospitalized Patients With 2019 Novel Coronavirus–Infected Pneumonia in Wuhan, China.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2020;323(11):1061–1069. doi:10.1001/jama.2020.1585.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 L, Mu M, Yang P, et al. Clinical Characteristics of COVID-19 Patients With Digestive Symptoms in Hubei, China: A Descriptive, Cross-Sectional, Multicenter Study. Am J Gastroenterol. 2020;115(5):766-773. doi:10.14309/ajg.0000000000000620.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0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D'Amico 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Peyrin-Biroulet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Danese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Inflammatory Bowel Diseases and COVID-19: The Invisible Enemy.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Gastroenterology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2020;158(8):2302‐2304. doi:10.1053/j.gastro.2020.04.032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Garg M, Royce SG,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Tikellis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et al. Imbalance of the renin-angiotensin system may contribute to inflammation and fibrosis in IBD: a novel therapeutic target?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2020;69(5):841‐851. doi:10.1136/gutjnl-2019-318512.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Jablaoui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Kriaa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Mkaouar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et al. Fecal Serine Protease Profiling in Inflammatory Bowel Diseases. 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 Cell Infect Microbiol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2020;10:21. Published 2020 Feb 4. doi:10.3389/fcimb.2020.00021</a:t>
            </a:r>
            <a:r>
              <a:rPr lang="en-US" dirty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88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 for Disease Control and Prevention. Interim clinical guidance for management of patients with confirmed coronavirus disease (COVID-19). Updated June 2, 2020. Available at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https://www.cdc.gov/coronavirus/2019-ncov/hcp/clinical-guidance-management-patients.html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Date accessed: June 11,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GI society message: COVID-19 clinical insights for our community of gastroenterologists and gastroenterology care providers.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www.gastro.org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/press-release/joint-gi-society-message-covid-19-clinical-insights-for-our-community-of-gastroenterologists-and-gastroenterology-care-providers. Posted March 16, 2020. Accessed June 12, 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 J, Han B, Wang J. COVID-19: Gastrointestinal Manifestations and Potential Fecal-Oral Transmission. Gastroenterology. 2020;158(6):1518‐1519. doi:10.1053/j.gastro.2020.02.054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Neurath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MF. Covid-19 and immunomodulation in IBD. Gut. 2020 Apr 16.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10.1136/gutjnl-2020-321269.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effectLst/>
              </a:rPr>
              <a:t>Wu Y, Guo C, Tang L, et al. Prolonged presence of SARS-CoV-2 viral RNA in </a:t>
            </a:r>
            <a:r>
              <a:rPr lang="en-US" dirty="0" err="1">
                <a:effectLst/>
              </a:rPr>
              <a:t>faecal</a:t>
            </a:r>
            <a:r>
              <a:rPr lang="en-US" dirty="0">
                <a:effectLst/>
              </a:rPr>
              <a:t> samples. </a:t>
            </a:r>
            <a:r>
              <a:rPr lang="en-US" i="1" dirty="0">
                <a:effectLst/>
              </a:rPr>
              <a:t>Lancet Gastroenterol </a:t>
            </a:r>
            <a:r>
              <a:rPr lang="en-US" i="1" dirty="0" err="1">
                <a:effectLst/>
              </a:rPr>
              <a:t>Hepatol</a:t>
            </a:r>
            <a:r>
              <a:rPr lang="en-US" dirty="0">
                <a:effectLst/>
              </a:rPr>
              <a:t>. 2020;5(5):434‐435. doi:10.1016/S2468-1253(20)30083-2.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8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Kennedy NA, Jones GR, Lamb CA, et al.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British Society of Gastroenterology guidance for management of inflammatory bowel disease during the COVID-19 pandemic.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Gut.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2020;69(6):984‐990. doi:10.1136/gutjnl-2020-321244.</a:t>
            </a:r>
          </a:p>
          <a:p>
            <a:endParaRPr lang="en-US" dirty="0"/>
          </a:p>
          <a:p>
            <a:r>
              <a:rPr lang="en-US" dirty="0"/>
              <a:t>Joint GI Society Message: COVID-19 clinical insights for our community of gastroenterologists and gastroenterology care providers. </a:t>
            </a:r>
            <a:r>
              <a:rPr lang="en-US" dirty="0" err="1"/>
              <a:t>Gastro.org</a:t>
            </a:r>
            <a:r>
              <a:rPr lang="en-US" dirty="0"/>
              <a:t>. https://</a:t>
            </a:r>
            <a:r>
              <a:rPr lang="en-US" dirty="0" err="1"/>
              <a:t>www.gastro.org</a:t>
            </a:r>
            <a:r>
              <a:rPr lang="en-US" dirty="0"/>
              <a:t>/press-release/joint-gi-society-message-covid-19-clinical-insights-for-our-community-of-gastroenterologists-and-gastroenterology-care-providers. Posted March 16, 2020. Accessed June 12, 2020.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Infection risk may increase due to immunosuppressive treatment or immune-modifying therapies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1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Al‐Ani AH, Prentice RE,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Rentsch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CA, et al. Review article: prevention, diagnosis and management of COVID‐19 in the IBD patient.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Aliment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Pharmacol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2020: 10.1111/apt.15779.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10.1111/apt.15779 [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ahead of print]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Goldenberg DL.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Practicalpainmanagment.com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COVID-19: What it means for diabetics, the obese, and those with other immune diseases. Posted April 2020. Available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https://www.practicalpainmanagement.com/coronavirus-diabetics-obesity-immune-diseases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June 12,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Joint GI society message: COVID-19 clinical insights for our community of gastroenterologists and gastroenterology care providers.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Gastro.org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https://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www.gastro.org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/press-release/joint-gi-society-message-covid-19-clinical-insights-for-our-community-of-gastroenterologists-and-gastroenterology-care-providers. Posted March 16, 2020. Accessed June 12, 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References: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Chinese Centre for Disease Control and Prevention. Available at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www.the-hospitalist.org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/hospitalist/article/219144/diabetes/covid-19-extra-caution-needed-patients-diabetes. 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Goldenberg DL.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Practicalpainmanagment.com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COVID-19: What it means for diabetics, the obese, and those with other immune diseases. Posted April 2020. Available at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https://www.practicalpainmanagement.com/coronavirus-diabetics-obesity-immune-diseases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Accessed June 12, 2020.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Hackethal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Medscape.com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Diabetes, CVD Tied to Worse Prognosis for COVID-19 Infection. Posted February 25, 2020. Available at https://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www.medscape.com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viewarticle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/925681. Accessed June 12,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EDA11-57BD-474C-A203-5C998A07D5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6CDBDA-2626-4284-9AB8-F8B9D391A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850" y="6024563"/>
            <a:ext cx="7778750" cy="706437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0DDF9-8AFE-4EF8-85A8-361D7077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A95939-7E62-4F57-8BAA-4E66456F9D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55295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6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F1A47-EFA6-334F-91E2-1D22C615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B812B6-604B-254D-8ADC-A87FB4176A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44869-A69B-2D44-AE2B-B8A740C0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96E2D9A-8324-461C-9B74-34162BAD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0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DD4-D670-084A-ABBE-EE78C50F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1F049-3160-0943-A93B-A0F895F0C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199" y="1398404"/>
            <a:ext cx="11430000" cy="45152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04DF54-FBBE-442F-AA50-11684A21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6B5ED-AB9A-E145-8542-FD4601758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92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692D11-3218-9D45-BF00-30269D77B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922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70F2EB-0037-4E0C-ACD6-CEF3189D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6CDBDA-2626-4284-9AB8-F8B9D391A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850" y="6024563"/>
            <a:ext cx="7778750" cy="706437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0DDF9-8AFE-4EF8-85A8-361D7077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AA95939-7E62-4F57-8BAA-4E66456F9D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5638800" cy="455295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08D03A82-EA71-472B-8897-336DD1AD49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8400" y="1371600"/>
            <a:ext cx="5638800" cy="455295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19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6AB4-DA34-5D4C-A1DF-04D18F090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C9A41-2F47-A346-8675-440339C88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6B2D5D-ECD4-4DA0-BBBC-7386F645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ld to De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C1F4-714B-2648-8BB4-F21935C61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E8B1-626A-754C-AF35-BF5D49A7E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98404"/>
            <a:ext cx="11430000" cy="45152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C59B0E2-93E0-4522-B120-5E65C720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0E56-BE02-A448-8F6C-4EC6685A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9182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3EBAD-85B3-094F-840A-D45AC0D48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1548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B2306-566A-3542-B267-DAD651C1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A56C0-6E97-344D-BEFC-B795A4CFF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184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55922-A8A9-A740-838A-B82508AB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34516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33EDB-CF44-A14A-952E-AF070FECB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8428"/>
            <a:ext cx="5157787" cy="3481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32139C-B9AD-8C4B-A1AD-DF28162BC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34516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624FF-E2D6-964B-A21B-7AA00E8AB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8428"/>
            <a:ext cx="5183188" cy="34816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A9A73AE-2B34-45E5-A4A1-F09C8CF6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0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DC63-30B2-AD49-A42D-31ADE806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81BC86-4358-E441-ADDD-A23C1091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85249" y="6127750"/>
            <a:ext cx="2743200" cy="365125"/>
          </a:xfrm>
          <a:prstGeom prst="rect">
            <a:avLst/>
          </a:prstGeom>
        </p:spPr>
        <p:txBody>
          <a:bodyPr/>
          <a:lstStyle/>
          <a:p>
            <a:fld id="{848BC9D4-40F9-954D-8245-7C580DA851B4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D8863-C326-484E-94CE-BC6B3AD6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E363D-96B7-7346-8816-D6FBEBA0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FC97D4-33D6-F445-80CB-2E214A8B3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1BF6E-64B8-4ECD-94C4-99B99D85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B56-B04F-2540-A67F-5ADA9E998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C81F-C5CB-D845-A027-64EE01FC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2FC850-CAF1-D144-9693-36A6A42A8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BE4691-7C86-4DB6-A445-ADEAC3AD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3489" y="6054425"/>
            <a:ext cx="77795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9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8AEE9-4F97-E240-9F2C-C6FDE6592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600"/>
            <a:ext cx="114300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6A21C-1738-174F-8F69-32BD0469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398404"/>
            <a:ext cx="11430000" cy="4515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4BA06F9-C596-479B-A4FA-DEE98E8FF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3489" y="6024445"/>
            <a:ext cx="7779589" cy="706139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F224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actnow.org/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hnscolitisfoundation.org/coronavirus/mental-health" TargetMode="External"/><Relationship Id="rId2" Type="http://schemas.openxmlformats.org/officeDocument/2006/relationships/hyperlink" Target="https://www.crohnscolitisfoundation.org/coronavirus/what-ibd-patients-should-know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dc.gov/coronavirus/2019-ncov/index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ovidibd.org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ibd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E8E4-6511-F545-BBA5-B83F8F6B54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D1504-4041-024F-98D3-42637D3259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photo, sitting, holding, woman&#10;&#10;Description automatically generated">
            <a:extLst>
              <a:ext uri="{FF2B5EF4-FFF2-40B4-BE49-F238E27FC236}">
                <a16:creationId xmlns:a16="http://schemas.microsoft.com/office/drawing/2014/main" id="{C3AEE1AF-8A90-7544-80FD-0700F148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7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1329AC-0E74-4C06-9D06-9C7659A058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Rubin DT… Cohen RC, et al. </a:t>
            </a:r>
            <a:r>
              <a:rPr lang="en-US" i="1" dirty="0"/>
              <a:t>Gastroenterology</a:t>
            </a:r>
            <a:r>
              <a:rPr lang="en-US" dirty="0"/>
              <a:t>. 2020;S0016-508530482-0. Wang D, et al. </a:t>
            </a:r>
            <a:r>
              <a:rPr lang="en-US" i="1" dirty="0"/>
              <a:t>JAMA</a:t>
            </a:r>
            <a:r>
              <a:rPr lang="en-US" dirty="0"/>
              <a:t>. 2020;323:1061–1069.</a:t>
            </a:r>
            <a:br>
              <a:rPr lang="en-US" dirty="0"/>
            </a:br>
            <a:r>
              <a:rPr lang="en-US" dirty="0"/>
              <a:t>Pan L, et al. </a:t>
            </a:r>
            <a:r>
              <a:rPr lang="en-US" i="1" dirty="0"/>
              <a:t>Am J Gastroenterol</a:t>
            </a:r>
            <a:r>
              <a:rPr lang="en-US" dirty="0"/>
              <a:t>. 2020;115:766-773.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EE50C5-CCA4-D646-B9A5-57769C834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Gastro COVID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48E51-2663-6F43-816A-BBB8432E7F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4267200"/>
          </a:xfrm>
        </p:spPr>
        <p:txBody>
          <a:bodyPr>
            <a:normAutofit/>
          </a:bodyPr>
          <a:lstStyle/>
          <a:p>
            <a:r>
              <a:rPr lang="en-US" sz="2400" dirty="0"/>
              <a:t>A significant proportion of patients with COVID-19 may have alterations in bowel habits or other digestive symptoms</a:t>
            </a:r>
            <a:r>
              <a:rPr lang="en-US" sz="2400" baseline="30000" dirty="0"/>
              <a:t> </a:t>
            </a:r>
          </a:p>
          <a:p>
            <a:pPr lvl="1"/>
            <a:r>
              <a:rPr lang="en-US" sz="2000" dirty="0"/>
              <a:t>10.1% of hospitalized patients with COVID-19 in Wuhan presented with diarrhea and nausea 1 to 2 days prior to developing fever and dyspnea </a:t>
            </a:r>
          </a:p>
          <a:p>
            <a:pPr lvl="1"/>
            <a:r>
              <a:rPr lang="en-US" sz="2000" dirty="0"/>
              <a:t>Study (n=204) from Hubei, China reported </a:t>
            </a:r>
            <a:r>
              <a:rPr lang="en-US" sz="2000" b="1" dirty="0"/>
              <a:t>50.5% hospitalized patients presented with gastrointestinal-specific symptoms</a:t>
            </a:r>
            <a:r>
              <a:rPr lang="en-US" sz="2000" dirty="0"/>
              <a:t>, including diarrhea (34%), vomiting (3.9%), or abdominal pain (1.9%)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Symptoms may reflect inoculation of the GI tract from swallowing the virus and due to the ACE2 expression in the intestines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Recent reports have focused on both GI-related manifestations of COVID-19, as well as the virus detected in the stool long after resolution of respiratory symptoms or even detection of virus in the oropharynx 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553E5F-858F-8E47-B4DC-D074C69CABF9}"/>
              </a:ext>
            </a:extLst>
          </p:cNvPr>
          <p:cNvSpPr txBox="1"/>
          <p:nvPr/>
        </p:nvSpPr>
        <p:spPr>
          <a:xfrm>
            <a:off x="317500" y="56388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ACE2, angiotensin-converting enzyme 2; GI, gastrointestinal.</a:t>
            </a:r>
          </a:p>
        </p:txBody>
      </p:sp>
    </p:spTree>
    <p:extLst>
      <p:ext uri="{BB962C8B-B14F-4D97-AF65-F5344CB8AC3E}">
        <p14:creationId xmlns:p14="http://schemas.microsoft.com/office/powerpoint/2010/main" val="121356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03B41D-B990-45DF-B23F-B6FE400D94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D'Amico F, et al. </a:t>
            </a:r>
            <a:r>
              <a:rPr lang="en-US" i="1" dirty="0"/>
              <a:t>Gastroenterology</a:t>
            </a:r>
            <a:r>
              <a:rPr lang="en-US" dirty="0"/>
              <a:t>. 2020;158:2302‐2304. Garg M, et al. </a:t>
            </a:r>
            <a:r>
              <a:rPr lang="en-US" i="1" dirty="0"/>
              <a:t>Gut</a:t>
            </a:r>
            <a:r>
              <a:rPr lang="en-US" dirty="0"/>
              <a:t>. 2020;69:841‐851. </a:t>
            </a:r>
            <a:r>
              <a:rPr lang="en-US" dirty="0" err="1"/>
              <a:t>Jablaoui</a:t>
            </a:r>
            <a:r>
              <a:rPr lang="en-US" dirty="0"/>
              <a:t> A, et al. </a:t>
            </a:r>
            <a:r>
              <a:rPr lang="en-US" b="1" i="1" dirty="0"/>
              <a:t>Front Cell Infect Microbiol</a:t>
            </a:r>
            <a:r>
              <a:rPr lang="en-US" dirty="0"/>
              <a:t>. 2020;10:21.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BF7EE-8ACA-0245-B6E8-95D6A90A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of IBD Patients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0A9F2-090D-FB40-866A-1CE94523066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Patients with active UC and CD have a greater tissue concentration of ACE2, which allows SARS-CoV-2 spike protein to bind the host cell and infect humans </a:t>
            </a:r>
          </a:p>
          <a:p>
            <a:pPr>
              <a:spcBef>
                <a:spcPts val="3000"/>
              </a:spcBef>
            </a:pPr>
            <a:r>
              <a:rPr lang="en-US" dirty="0"/>
              <a:t>Serine protease level is ~10 times higher in patients with IBD than in healthy subjects, suggesting an increased risk of infection in these patients</a:t>
            </a:r>
          </a:p>
          <a:p>
            <a:pPr>
              <a:spcBef>
                <a:spcPts val="3000"/>
              </a:spcBef>
            </a:pPr>
            <a:r>
              <a:rPr lang="en-US" dirty="0"/>
              <a:t>Digestive system is vulnerable to COVID-19 infection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0D3E4-4880-4E9C-9B87-9A1E28B1D7F0}"/>
              </a:ext>
            </a:extLst>
          </p:cNvPr>
          <p:cNvSpPr txBox="1"/>
          <p:nvPr/>
        </p:nvSpPr>
        <p:spPr>
          <a:xfrm>
            <a:off x="317500" y="56388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ACE2, angiotensin-converting enzyme 2.</a:t>
            </a:r>
          </a:p>
        </p:txBody>
      </p:sp>
    </p:spTree>
    <p:extLst>
      <p:ext uri="{BB962C8B-B14F-4D97-AF65-F5344CB8AC3E}">
        <p14:creationId xmlns:p14="http://schemas.microsoft.com/office/powerpoint/2010/main" val="2410271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C4B9E4-967F-4984-86B4-3C2409978C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Gu J, et al. </a:t>
            </a:r>
            <a:r>
              <a:rPr lang="en-US" i="1" dirty="0"/>
              <a:t>Gastroenterology</a:t>
            </a:r>
            <a:r>
              <a:rPr lang="en-US" dirty="0"/>
              <a:t>. 2020;158:1518‐1519. Centers for Disease Control and Prevention. Coronavirus Disease 2019 (COVID-19). Joint GI Society Message: COVID-19 clinical insights. Gastro.org. Posted March 16, 2020. </a:t>
            </a:r>
            <a:r>
              <a:rPr lang="en-US" dirty="0" err="1"/>
              <a:t>Neurath</a:t>
            </a:r>
            <a:r>
              <a:rPr lang="en-US" dirty="0"/>
              <a:t> MF. </a:t>
            </a:r>
            <a:r>
              <a:rPr lang="en-US" i="1" dirty="0"/>
              <a:t>Gut</a:t>
            </a:r>
            <a:r>
              <a:rPr lang="en-US" dirty="0"/>
              <a:t>. 2020. Wu Y, et al. </a:t>
            </a:r>
            <a:r>
              <a:rPr lang="en-US" i="1" dirty="0"/>
              <a:t>Lancet Gastroenterol Hepatol</a:t>
            </a:r>
            <a:r>
              <a:rPr lang="en-US" dirty="0"/>
              <a:t>.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B33CD-FD9F-564A-8728-B1AC897C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Detected in Stool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48AD1-F576-2649-9247-CB76BD90F87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Studies reveal ACE2 was also highly expressed in esophagus upper and stratified epithelial cells and absorptive enterocytes from ileum and colon</a:t>
            </a:r>
          </a:p>
          <a:p>
            <a:pPr>
              <a:spcBef>
                <a:spcPts val="1800"/>
              </a:spcBef>
            </a:pPr>
            <a:r>
              <a:rPr lang="en-US" dirty="0"/>
              <a:t>SARS-CoV-2 virus detected in the stool in &gt;20% of patients nearly 5 weeks after respiratory samples tested negative</a:t>
            </a:r>
            <a:endParaRPr lang="en-US" sz="2400" baseline="30000" dirty="0"/>
          </a:p>
          <a:p>
            <a:pPr>
              <a:spcBef>
                <a:spcPts val="1800"/>
              </a:spcBef>
            </a:pPr>
            <a:r>
              <a:rPr lang="en-US" dirty="0"/>
              <a:t>Evidence also suggests potential for coronavirus transmission through fecal shedding</a:t>
            </a:r>
            <a:endParaRPr lang="en-US" baseline="30000" dirty="0"/>
          </a:p>
          <a:p>
            <a:pPr>
              <a:spcBef>
                <a:spcPts val="1800"/>
              </a:spcBef>
            </a:pPr>
            <a:r>
              <a:rPr lang="en-US" dirty="0"/>
              <a:t>Two independent laboratories from China isolated live COVID-19 from stool of patients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8C2AEC-6BDE-4DA0-B291-0A29240F2A4F}"/>
              </a:ext>
            </a:extLst>
          </p:cNvPr>
          <p:cNvSpPr txBox="1"/>
          <p:nvPr/>
        </p:nvSpPr>
        <p:spPr>
          <a:xfrm>
            <a:off x="317500" y="56388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ACE2, angiotensin-converting enzyme 2.</a:t>
            </a:r>
          </a:p>
        </p:txBody>
      </p:sp>
    </p:spTree>
    <p:extLst>
      <p:ext uri="{BB962C8B-B14F-4D97-AF65-F5344CB8AC3E}">
        <p14:creationId xmlns:p14="http://schemas.microsoft.com/office/powerpoint/2010/main" val="185015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049DF5-C9C4-4233-83F5-79188E2D5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Joint GI Society Message: COVID-19 clinical insights. Gastro.org. Posted March 16, 2020; Kennedy NA, et al. </a:t>
            </a:r>
            <a:r>
              <a:rPr lang="en-US" i="1" dirty="0"/>
              <a:t>Gut</a:t>
            </a:r>
            <a:r>
              <a:rPr lang="en-US" dirty="0"/>
              <a:t>. 2020;69:984‐990.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93D88-E2ED-6941-9D12-4FCEB550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IBD Patients Potentially at Risk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69A7-5827-7F40-9E0D-5BEAABC1CF6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398417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Having IBD does not appear to increase the risk of SARS-CoV-2 infection or development of COVID-19 </a:t>
            </a:r>
          </a:p>
          <a:p>
            <a:pPr>
              <a:spcBef>
                <a:spcPts val="1200"/>
              </a:spcBef>
            </a:pPr>
            <a:r>
              <a:rPr lang="en-US" dirty="0"/>
              <a:t>Impact of immunosuppression on the severity of COVID-19 disease remains unclear</a:t>
            </a:r>
          </a:p>
          <a:p>
            <a:pPr>
              <a:spcBef>
                <a:spcPts val="1200"/>
              </a:spcBef>
            </a:pPr>
            <a:r>
              <a:rPr lang="en-US" dirty="0"/>
              <a:t>Patients on immunosuppressive drugs for IBD should continue taking their medications </a:t>
            </a:r>
          </a:p>
          <a:p>
            <a:pPr>
              <a:spcBef>
                <a:spcPts val="1200"/>
              </a:spcBef>
            </a:pPr>
            <a:r>
              <a:rPr lang="en-US" dirty="0"/>
              <a:t>Although no data indicate true risk of patient with IBD for COVID, </a:t>
            </a:r>
            <a:br>
              <a:rPr lang="en-US" dirty="0"/>
            </a:br>
            <a:r>
              <a:rPr lang="en-US" dirty="0"/>
              <a:t>there is data in relation to other immune diseases, such as diabetes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A488B-B3BE-0D4C-811E-0A437084A274}"/>
              </a:ext>
            </a:extLst>
          </p:cNvPr>
          <p:cNvSpPr txBox="1"/>
          <p:nvPr/>
        </p:nvSpPr>
        <p:spPr>
          <a:xfrm>
            <a:off x="457200" y="5355771"/>
            <a:ext cx="1145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/>
            <a:r>
              <a:rPr lang="en-US" sz="2400" dirty="0"/>
              <a:t>The risk of disease flare outweighs the chance of contracting coronavirus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1E0E325-B540-442D-9D3D-D81789C87F37}"/>
              </a:ext>
            </a:extLst>
          </p:cNvPr>
          <p:cNvSpPr/>
          <p:nvPr/>
        </p:nvSpPr>
        <p:spPr>
          <a:xfrm>
            <a:off x="301522" y="5387499"/>
            <a:ext cx="398208" cy="398208"/>
          </a:xfrm>
          <a:custGeom>
            <a:avLst/>
            <a:gdLst>
              <a:gd name="connsiteX0" fmla="*/ 199103 w 398208"/>
              <a:gd name="connsiteY0" fmla="*/ 29497 h 398208"/>
              <a:gd name="connsiteX1" fmla="*/ 169121 w 398208"/>
              <a:gd name="connsiteY1" fmla="*/ 169121 h 398208"/>
              <a:gd name="connsiteX2" fmla="*/ 29497 w 398208"/>
              <a:gd name="connsiteY2" fmla="*/ 199103 h 398208"/>
              <a:gd name="connsiteX3" fmla="*/ 169121 w 398208"/>
              <a:gd name="connsiteY3" fmla="*/ 229085 h 398208"/>
              <a:gd name="connsiteX4" fmla="*/ 199103 w 398208"/>
              <a:gd name="connsiteY4" fmla="*/ 368709 h 398208"/>
              <a:gd name="connsiteX5" fmla="*/ 229085 w 398208"/>
              <a:gd name="connsiteY5" fmla="*/ 229085 h 398208"/>
              <a:gd name="connsiteX6" fmla="*/ 368709 w 398208"/>
              <a:gd name="connsiteY6" fmla="*/ 199103 h 398208"/>
              <a:gd name="connsiteX7" fmla="*/ 229085 w 398208"/>
              <a:gd name="connsiteY7" fmla="*/ 169121 h 398208"/>
              <a:gd name="connsiteX8" fmla="*/ 199104 w 398208"/>
              <a:gd name="connsiteY8" fmla="*/ 0 h 398208"/>
              <a:gd name="connsiteX9" fmla="*/ 398208 w 398208"/>
              <a:gd name="connsiteY9" fmla="*/ 199104 h 398208"/>
              <a:gd name="connsiteX10" fmla="*/ 199104 w 398208"/>
              <a:gd name="connsiteY10" fmla="*/ 398208 h 398208"/>
              <a:gd name="connsiteX11" fmla="*/ 0 w 398208"/>
              <a:gd name="connsiteY11" fmla="*/ 199104 h 398208"/>
              <a:gd name="connsiteX12" fmla="*/ 199104 w 398208"/>
              <a:gd name="connsiteY12" fmla="*/ 0 h 39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8208" h="398208">
                <a:moveTo>
                  <a:pt x="199103" y="29497"/>
                </a:moveTo>
                <a:lnTo>
                  <a:pt x="169121" y="169121"/>
                </a:lnTo>
                <a:lnTo>
                  <a:pt x="29497" y="199103"/>
                </a:lnTo>
                <a:lnTo>
                  <a:pt x="169121" y="229085"/>
                </a:lnTo>
                <a:lnTo>
                  <a:pt x="199103" y="368709"/>
                </a:lnTo>
                <a:lnTo>
                  <a:pt x="229085" y="229085"/>
                </a:lnTo>
                <a:lnTo>
                  <a:pt x="368709" y="199103"/>
                </a:lnTo>
                <a:lnTo>
                  <a:pt x="229085" y="169121"/>
                </a:lnTo>
                <a:close/>
                <a:moveTo>
                  <a:pt x="199104" y="0"/>
                </a:moveTo>
                <a:cubicBezTo>
                  <a:pt x="309066" y="0"/>
                  <a:pt x="398208" y="89142"/>
                  <a:pt x="398208" y="199104"/>
                </a:cubicBezTo>
                <a:cubicBezTo>
                  <a:pt x="398208" y="309066"/>
                  <a:pt x="309066" y="398208"/>
                  <a:pt x="199104" y="398208"/>
                </a:cubicBezTo>
                <a:cubicBezTo>
                  <a:pt x="89142" y="398208"/>
                  <a:pt x="0" y="309066"/>
                  <a:pt x="0" y="199104"/>
                </a:cubicBezTo>
                <a:cubicBezTo>
                  <a:pt x="0" y="89142"/>
                  <a:pt x="89142" y="0"/>
                  <a:pt x="1991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8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F0845-6837-49CB-8D6C-3D0983AEB6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Al‐Ani AH, et al. </a:t>
            </a:r>
            <a:r>
              <a:rPr lang="en-US" i="1" dirty="0"/>
              <a:t>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2020:10.1111/apt.15779. Goldenberg DL. Practicalpainmanagment.com. April 2020.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7745E-4163-3A45-BC4B-A2BD0A87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Immunocompromised Patient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58A8-A4D1-AC48-A013-A8DD8167AAB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show inflammatory and immune mechanisms are involved in every aspect of COVID-19 infection</a:t>
            </a:r>
          </a:p>
          <a:p>
            <a:pPr>
              <a:spcBef>
                <a:spcPts val="1800"/>
              </a:spcBef>
            </a:pPr>
            <a:r>
              <a:rPr lang="en-US" dirty="0"/>
              <a:t>Risk factors in other immunocompromised patient groups include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Age &gt;50 years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Individuals with type 2 diabetes, specifically those with obesity</a:t>
            </a:r>
            <a:br>
              <a:rPr lang="en-US" dirty="0"/>
            </a:br>
            <a:r>
              <a:rPr lang="en-US" dirty="0"/>
              <a:t>and hypertension</a:t>
            </a:r>
          </a:p>
          <a:p>
            <a:pPr lvl="2">
              <a:spcBef>
                <a:spcPts val="1200"/>
              </a:spcBef>
            </a:pPr>
            <a:r>
              <a:rPr lang="en-US" sz="2200" dirty="0"/>
              <a:t>Prevalence of COVID-19 in patients with diabetes ranges from 10% to 20%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Patients using corticosteroids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Lymphopenia and neutropenia (liver and other solid-organ</a:t>
            </a:r>
            <a:br>
              <a:rPr lang="en-US" dirty="0"/>
            </a:br>
            <a:r>
              <a:rPr lang="en-US" dirty="0"/>
              <a:t>transplant recipients)</a:t>
            </a:r>
          </a:p>
        </p:txBody>
      </p:sp>
    </p:spTree>
    <p:extLst>
      <p:ext uri="{BB962C8B-B14F-4D97-AF65-F5344CB8AC3E}">
        <p14:creationId xmlns:p14="http://schemas.microsoft.com/office/powerpoint/2010/main" val="224388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84328D5-9DFF-4A9A-84C5-C6609664A67C}"/>
              </a:ext>
            </a:extLst>
          </p:cNvPr>
          <p:cNvSpPr txBox="1"/>
          <p:nvPr/>
        </p:nvSpPr>
        <p:spPr>
          <a:xfrm>
            <a:off x="317500" y="56388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CFR, case fatality rates; CVD, cardiovascular disease.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E9F44-6159-0D42-A6A8-DB48A2795F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7" y="1372270"/>
            <a:ext cx="2075037" cy="80515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B8E955-DD28-41EC-8D75-2D9091A244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Chinese Centre for Disease Control and Prevention. Goldenberg DL. Practicalpainmanagment.com. April 2020; </a:t>
            </a:r>
            <a:r>
              <a:rPr lang="en-US" dirty="0" err="1"/>
              <a:t>Hackethal</a:t>
            </a:r>
            <a:r>
              <a:rPr lang="en-US" dirty="0"/>
              <a:t> V. Medscape.com. Diabetes, CVD Tied to Worse Prognosis for COVID-19 Infection. Posted February 25, 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7745E-4163-3A45-BC4B-A2BD0A87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IBD Patients in China Diagnosed With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58A8-A4D1-AC48-A013-A8DD8167AA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2177428"/>
            <a:ext cx="11430000" cy="374712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Chinese studies on patients using immunosuppressants 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&gt;72,000 cases of COVID-19 from China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Diabetes increased the mortality rate 3-fold, from 2.3% to 7.3% of cases</a:t>
            </a:r>
          </a:p>
          <a:p>
            <a:pPr>
              <a:spcBef>
                <a:spcPts val="1800"/>
              </a:spcBef>
            </a:pPr>
            <a:r>
              <a:rPr lang="en-US" dirty="0"/>
              <a:t>Reported CFR of 10.5% and 7.3% in patients with CVD and diabetes, respectively, compared to 0.9% for people without any prior disease</a:t>
            </a:r>
          </a:p>
        </p:txBody>
      </p:sp>
    </p:spTree>
    <p:extLst>
      <p:ext uri="{BB962C8B-B14F-4D97-AF65-F5344CB8AC3E}">
        <p14:creationId xmlns:p14="http://schemas.microsoft.com/office/powerpoint/2010/main" val="90798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EE398-CF58-47B8-8B69-2C83CBAF5C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Rubin DT… Cohen RC, et al. </a:t>
            </a:r>
            <a:r>
              <a:rPr lang="en-US" i="1" dirty="0"/>
              <a:t>Gastroenterology</a:t>
            </a:r>
            <a:r>
              <a:rPr lang="en-US" dirty="0"/>
              <a:t>. 2020;S0016-508530482-0. Joint GI Society Message: COVID-19 clinical insights. Gastro.org. Posted March 16,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 Clinical Practice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825624"/>
            <a:ext cx="11430000" cy="40989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/>
              <a:t>Issues gastroenterologists should consider when managing IBD patients during current COVID-19 pandemic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Patients’ best protection against virus transmission:</a:t>
            </a:r>
          </a:p>
          <a:p>
            <a:pPr lvl="1" fontAlgn="base">
              <a:spcBef>
                <a:spcPts val="1200"/>
              </a:spcBef>
            </a:pPr>
            <a:r>
              <a:rPr lang="en-US" sz="2200" dirty="0"/>
              <a:t>Wash hands</a:t>
            </a:r>
          </a:p>
          <a:p>
            <a:pPr lvl="1" fontAlgn="base">
              <a:spcBef>
                <a:spcPts val="1200"/>
              </a:spcBef>
            </a:pPr>
            <a:r>
              <a:rPr lang="en-US" sz="2200" dirty="0"/>
              <a:t>Don’t touch your face</a:t>
            </a:r>
          </a:p>
          <a:p>
            <a:pPr lvl="1" fontAlgn="base">
              <a:spcBef>
                <a:spcPts val="1200"/>
              </a:spcBef>
            </a:pPr>
            <a:r>
              <a:rPr lang="en-US" sz="2200" dirty="0"/>
              <a:t>Cough etiquette</a:t>
            </a:r>
          </a:p>
          <a:p>
            <a:pPr lvl="1" fontAlgn="base">
              <a:spcBef>
                <a:spcPts val="1200"/>
              </a:spcBef>
            </a:pPr>
            <a:r>
              <a:rPr lang="en-US" sz="2200" dirty="0"/>
              <a:t>Social distancing (2 meters or ≥6 feet)</a:t>
            </a:r>
          </a:p>
          <a:p>
            <a:pPr lvl="1" fontAlgn="base">
              <a:spcBef>
                <a:spcPts val="1200"/>
              </a:spcBef>
            </a:pPr>
            <a:r>
              <a:rPr lang="en-US" sz="2200" dirty="0"/>
              <a:t>Decrease time outside and avoid crowds</a:t>
            </a:r>
          </a:p>
          <a:p>
            <a:pPr lvl="1" fontAlgn="base">
              <a:spcBef>
                <a:spcPts val="1200"/>
              </a:spcBef>
            </a:pPr>
            <a:r>
              <a:rPr lang="en-US" sz="2200" dirty="0"/>
              <a:t>Wear mask when in public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61ECCC-BA59-8748-BF4B-0F8FCCA674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6660" y="78136"/>
            <a:ext cx="5151779" cy="16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6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B9DF8-C4D1-473E-B56E-A922F21887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 Cohen RC, et al. </a:t>
            </a:r>
            <a:r>
              <a:rPr lang="nl-NL" i="1" dirty="0"/>
              <a:t>Gastroenterology</a:t>
            </a:r>
            <a:r>
              <a:rPr lang="nl-NL" dirty="0"/>
              <a:t>. 2020;S0016-508530482-0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F6EF4-CDFD-8A4E-BAC5-57EE60CE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 Recommendations for Patients With IBD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F239-6192-DE4D-B8B6-16718B6840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11430000" cy="174768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Continue IBD therapies and infusions </a:t>
            </a:r>
          </a:p>
          <a:p>
            <a:pPr>
              <a:spcBef>
                <a:spcPts val="1800"/>
              </a:spcBef>
            </a:pPr>
            <a:r>
              <a:rPr lang="en-US" dirty="0"/>
              <a:t>Infusion centers should have protocols that include prescreening patients for exposure or symptoms of COVID-19: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B185B7-962C-844A-B8E8-33C2C2D56955}"/>
              </a:ext>
            </a:extLst>
          </p:cNvPr>
          <p:cNvSpPr txBox="1"/>
          <p:nvPr/>
        </p:nvSpPr>
        <p:spPr>
          <a:xfrm>
            <a:off x="385512" y="5324685"/>
            <a:ext cx="1138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The AGA does not endorse specific products. Current guidance may change as more information becomes available. </a:t>
            </a:r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6F359CA4-3113-AE4A-9596-44012FD36A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652384"/>
              </p:ext>
            </p:extLst>
          </p:nvPr>
        </p:nvGraphicFramePr>
        <p:xfrm>
          <a:off x="577850" y="1825625"/>
          <a:ext cx="11196638" cy="405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288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FBBB3C-8BDE-4697-A7FF-2A53827018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IOIBD Update on COVID19 for Patients with Crohn’s Disease and Ulcerative Colitis. IOIBD.org. Kennedy NA, et al. BSG guidance. </a:t>
            </a:r>
            <a:r>
              <a:rPr lang="en-US" i="1" dirty="0"/>
              <a:t>Gut</a:t>
            </a:r>
            <a:r>
              <a:rPr lang="en-US" dirty="0"/>
              <a:t>. 2020;69:984‐990. An P, et al. </a:t>
            </a:r>
            <a:r>
              <a:rPr lang="en-US" i="1" dirty="0"/>
              <a:t>Lancet</a:t>
            </a:r>
            <a:r>
              <a:rPr lang="en-US" dirty="0"/>
              <a:t>. 2020; 5:525-527. Al‐Ani AH, et al. </a:t>
            </a:r>
            <a:r>
              <a:rPr lang="en-US" i="1" dirty="0"/>
              <a:t>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2020:10.1111/apt.15779.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1B4EF-6EA1-DB4E-91E9-7986BEAC5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Society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8A12-DF7A-3D4E-BD8A-AB91198ABB9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2190135"/>
            <a:ext cx="11430000" cy="3436976"/>
          </a:xfrm>
        </p:spPr>
        <p:txBody>
          <a:bodyPr/>
          <a:lstStyle/>
          <a:p>
            <a:r>
              <a:rPr lang="en-US" dirty="0"/>
              <a:t>Patients on immunosuppressive drugs for IBD should continue taking their medications in the absence of COVID-19 symptoms</a:t>
            </a:r>
          </a:p>
          <a:p>
            <a:r>
              <a:rPr lang="en-US" dirty="0"/>
              <a:t>The risk of disease flare outweighs the chance of contracting coronavirus</a:t>
            </a:r>
          </a:p>
          <a:p>
            <a:r>
              <a:rPr lang="en-US" dirty="0"/>
              <a:t>Patients should follow CDC guidelines for at-risk groups avoiding crowds, exercise social distancing, and limiting travel </a:t>
            </a:r>
          </a:p>
          <a:p>
            <a:r>
              <a:rPr lang="en-US" dirty="0"/>
              <a:t>Patients need to exercise social distancing and be up to date with influenza and pneumococcal vaccines 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74368-A073-C847-B415-C787C67CFE22}"/>
              </a:ext>
            </a:extLst>
          </p:cNvPr>
          <p:cNvSpPr txBox="1"/>
          <p:nvPr/>
        </p:nvSpPr>
        <p:spPr>
          <a:xfrm>
            <a:off x="416944" y="5627111"/>
            <a:ext cx="1119708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ACG, American College of Gastroenterology; AGA, American Gastroenterological Association; ASGE, American Society for Gastrointestinal Endoscopy.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E984181-7A86-9F48-BA9E-DD3BAEA8C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5" b="17269"/>
          <a:stretch/>
        </p:blipFill>
        <p:spPr>
          <a:xfrm>
            <a:off x="2981739" y="877529"/>
            <a:ext cx="6228522" cy="131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4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F05BB6-6BD0-41FB-B46B-4A587B557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Kennedy NA, et al. </a:t>
            </a:r>
            <a:r>
              <a:rPr lang="en-US" i="1" dirty="0"/>
              <a:t>Gut</a:t>
            </a:r>
            <a:r>
              <a:rPr lang="en-US" dirty="0"/>
              <a:t>. 2020;69:984‐990. IOIBD Update on COVID19 for Patients with Crohn’s Disease and Ulcerative Colitis. IOIBD.org. Joint GI Society Message: COVID-19 clinical insights. Gastro.org. Posted March 16,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ACG, AGA, ASGE and IOIBD—Similar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/>
              <a:t>Encourage patients to stay on their IBD medications </a:t>
            </a:r>
          </a:p>
          <a:p>
            <a:r>
              <a:rPr lang="en-US" sz="2400" dirty="0"/>
              <a:t>Reduce dose or stop steroids </a:t>
            </a:r>
          </a:p>
          <a:p>
            <a:r>
              <a:rPr lang="en-US" sz="2400" dirty="0"/>
              <a:t>Offer remote office visits via telemedicine when possible </a:t>
            </a:r>
          </a:p>
          <a:p>
            <a:r>
              <a:rPr lang="en-US" sz="2400" dirty="0"/>
              <a:t>Before initiating biologics, </a:t>
            </a:r>
            <a:br>
              <a:rPr lang="en-US" sz="2400" dirty="0"/>
            </a:br>
            <a:r>
              <a:rPr lang="en-US" sz="2400" dirty="0"/>
              <a:t>screen for opportunistic infections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EDA52A-C1C1-4E03-9D3A-589BB7FF0E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Reschedule elective nonurgent medical/surgical services (including endoscopic procedures) </a:t>
            </a:r>
          </a:p>
          <a:p>
            <a:r>
              <a:rPr lang="en-US" sz="2400" dirty="0"/>
              <a:t>Classify procedures as nonurgent/</a:t>
            </a:r>
            <a:br>
              <a:rPr lang="en-US" sz="2400" dirty="0"/>
            </a:br>
            <a:r>
              <a:rPr lang="en-US" sz="2400" dirty="0"/>
              <a:t>postpone and nonurgent/perform</a:t>
            </a:r>
          </a:p>
          <a:p>
            <a:r>
              <a:rPr lang="en-US" sz="2400" dirty="0"/>
              <a:t>High-priority procedures include cancer evaluations, prosthetic removals, and evaluation of significant symptoms </a:t>
            </a:r>
          </a:p>
          <a:p>
            <a:r>
              <a:rPr lang="en-US" sz="2400" dirty="0"/>
              <a:t>For patients who need to be seen, minimize chance of exposure to COVID-19 before, during, and after each patient visit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4E4390-B8DB-D640-A710-BABF994D3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" r="15090"/>
          <a:stretch/>
        </p:blipFill>
        <p:spPr>
          <a:xfrm>
            <a:off x="6931742" y="722996"/>
            <a:ext cx="1629697" cy="72417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0FA6405-7ECA-4C73-B443-F0DB5A951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65" b="17269"/>
          <a:stretch/>
        </p:blipFill>
        <p:spPr>
          <a:xfrm>
            <a:off x="3344865" y="673823"/>
            <a:ext cx="3669677" cy="7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4427F9-EE57-43DB-BDDD-83106EA55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Russell D. Cohen, MD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Professor of Medicine, Pritzker School of Medicine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Director, Inflammatory Bowel Disease Center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Co-Director, Advanced IBD Fellowship Program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The University of Chicago Medicine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D4485-4412-4C63-9DE4-C037F70C08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 Cohen RC, et al. </a:t>
            </a:r>
            <a:r>
              <a:rPr lang="nl-NL" i="1" dirty="0"/>
              <a:t>Gastroenterology</a:t>
            </a:r>
            <a:r>
              <a:rPr lang="nl-NL" dirty="0"/>
              <a:t>. 2020;S0016-508530482-0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Patients who develop new digestive symptoms, but who do not have fever or respiratory symptoms</a:t>
            </a:r>
          </a:p>
          <a:p>
            <a:pPr>
              <a:spcBef>
                <a:spcPts val="3000"/>
              </a:spcBef>
            </a:pPr>
            <a:r>
              <a:rPr lang="en-US" dirty="0"/>
              <a:t>Potentially test for SARS-CoV-2</a:t>
            </a:r>
          </a:p>
          <a:p>
            <a:pPr>
              <a:spcBef>
                <a:spcPts val="3000"/>
              </a:spcBef>
            </a:pPr>
            <a:r>
              <a:rPr lang="en-US" dirty="0"/>
              <a:t>Monitor symptoms for progression in case of false-negative test </a:t>
            </a:r>
          </a:p>
          <a:p>
            <a:pPr>
              <a:spcBef>
                <a:spcPts val="3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975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26984-AA4C-48FB-B14C-00AF11617F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 Cohen RC, et al. </a:t>
            </a:r>
            <a:r>
              <a:rPr lang="nl-NL" i="1" dirty="0"/>
              <a:t>Gastroenterology</a:t>
            </a:r>
            <a:r>
              <a:rPr lang="nl-NL" dirty="0"/>
              <a:t>. 2020;S0016-508530482-0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599"/>
            <a:ext cx="11430000" cy="140847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Module 2: </a:t>
            </a:r>
            <a:br>
              <a:rPr lang="en-US" b="1" dirty="0"/>
            </a:br>
            <a:r>
              <a:rPr lang="en-US" dirty="0"/>
              <a:t>Management of UC patients who are not infected</a:t>
            </a:r>
            <a:br>
              <a:rPr lang="en-US" dirty="0"/>
            </a:br>
            <a:r>
              <a:rPr lang="en-US" dirty="0"/>
              <a:t>with SARS-CoV-2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2057400"/>
            <a:ext cx="11430000" cy="386715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Goal for patients is to sustain remission</a:t>
            </a:r>
          </a:p>
          <a:p>
            <a:pPr>
              <a:spcBef>
                <a:spcPts val="2400"/>
              </a:spcBef>
            </a:pPr>
            <a:r>
              <a:rPr lang="en-US" dirty="0"/>
              <a:t>Relapsing IBD may strain available medical resources, require steroid therapy, or necessitate hospitalization</a:t>
            </a:r>
          </a:p>
          <a:p>
            <a:pPr>
              <a:spcBef>
                <a:spcPts val="2400"/>
              </a:spcBef>
            </a:pPr>
            <a:r>
              <a:rPr lang="en-US" dirty="0"/>
              <a:t>Patient Precautions and 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92739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1AB610-5F6A-4C42-8FE4-1AADF75DCA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282A57-F6EF-0447-82EB-404DFD96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COVID Risk—Patient Need to</a:t>
            </a:r>
            <a:br>
              <a:rPr lang="en-US" dirty="0"/>
            </a:br>
            <a:r>
              <a:rPr lang="en-US" dirty="0"/>
              <a:t>Continue Precautions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F3DE23-E58D-46CB-8120-377C78B506C1}"/>
              </a:ext>
            </a:extLst>
          </p:cNvPr>
          <p:cNvGrpSpPr/>
          <p:nvPr/>
        </p:nvGrpSpPr>
        <p:grpSpPr>
          <a:xfrm>
            <a:off x="3739181" y="1320852"/>
            <a:ext cx="4713639" cy="4622970"/>
            <a:chOff x="3851261" y="1372470"/>
            <a:chExt cx="4713639" cy="4622970"/>
          </a:xfrm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105EEC2D-94F1-4CE5-BDB6-252C053E4938}"/>
                </a:ext>
              </a:extLst>
            </p:cNvPr>
            <p:cNvSpPr/>
            <p:nvPr/>
          </p:nvSpPr>
          <p:spPr>
            <a:xfrm>
              <a:off x="4280601" y="1848311"/>
              <a:ext cx="3783197" cy="3783197"/>
            </a:xfrm>
            <a:prstGeom prst="blockArc">
              <a:avLst>
                <a:gd name="adj1" fmla="val 13114286"/>
                <a:gd name="adj2" fmla="val 16200000"/>
                <a:gd name="adj3" fmla="val 39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26EC512F-D837-4EB4-A569-98A2C52CA37F}"/>
                </a:ext>
              </a:extLst>
            </p:cNvPr>
            <p:cNvSpPr/>
            <p:nvPr/>
          </p:nvSpPr>
          <p:spPr>
            <a:xfrm>
              <a:off x="4280601" y="1848311"/>
              <a:ext cx="3783197" cy="3783197"/>
            </a:xfrm>
            <a:prstGeom prst="blockArc">
              <a:avLst>
                <a:gd name="adj1" fmla="val 10028571"/>
                <a:gd name="adj2" fmla="val 13114286"/>
                <a:gd name="adj3" fmla="val 39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96F885B-5A99-4D44-8CCE-E30D95273BD0}"/>
                </a:ext>
              </a:extLst>
            </p:cNvPr>
            <p:cNvSpPr/>
            <p:nvPr/>
          </p:nvSpPr>
          <p:spPr>
            <a:xfrm>
              <a:off x="4280601" y="1848311"/>
              <a:ext cx="3783197" cy="3783197"/>
            </a:xfrm>
            <a:prstGeom prst="blockArc">
              <a:avLst>
                <a:gd name="adj1" fmla="val 6942857"/>
                <a:gd name="adj2" fmla="val 10028571"/>
                <a:gd name="adj3" fmla="val 39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1E9E0FA6-364E-4613-8EA5-262F3C3E0A6B}"/>
                </a:ext>
              </a:extLst>
            </p:cNvPr>
            <p:cNvSpPr/>
            <p:nvPr/>
          </p:nvSpPr>
          <p:spPr>
            <a:xfrm>
              <a:off x="4280601" y="1848311"/>
              <a:ext cx="3783197" cy="3783197"/>
            </a:xfrm>
            <a:prstGeom prst="blockArc">
              <a:avLst>
                <a:gd name="adj1" fmla="val 3857143"/>
                <a:gd name="adj2" fmla="val 6942857"/>
                <a:gd name="adj3" fmla="val 39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324D50FD-A499-4961-AC42-0E645F26EDDA}"/>
                </a:ext>
              </a:extLst>
            </p:cNvPr>
            <p:cNvSpPr/>
            <p:nvPr/>
          </p:nvSpPr>
          <p:spPr>
            <a:xfrm>
              <a:off x="4280601" y="1848311"/>
              <a:ext cx="3783197" cy="3783197"/>
            </a:xfrm>
            <a:prstGeom prst="blockArc">
              <a:avLst>
                <a:gd name="adj1" fmla="val 771429"/>
                <a:gd name="adj2" fmla="val 3857143"/>
                <a:gd name="adj3" fmla="val 39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241A2791-049E-4D2D-8119-EF9635B5F409}"/>
                </a:ext>
              </a:extLst>
            </p:cNvPr>
            <p:cNvSpPr/>
            <p:nvPr/>
          </p:nvSpPr>
          <p:spPr>
            <a:xfrm>
              <a:off x="4280601" y="1848311"/>
              <a:ext cx="3783197" cy="3783197"/>
            </a:xfrm>
            <a:prstGeom prst="blockArc">
              <a:avLst>
                <a:gd name="adj1" fmla="val 19285714"/>
                <a:gd name="adj2" fmla="val 771429"/>
                <a:gd name="adj3" fmla="val 39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A7AF41A7-1E3D-4D38-AF61-226BAE0B43C9}"/>
                </a:ext>
              </a:extLst>
            </p:cNvPr>
            <p:cNvSpPr/>
            <p:nvPr/>
          </p:nvSpPr>
          <p:spPr>
            <a:xfrm>
              <a:off x="4280601" y="1848311"/>
              <a:ext cx="3783197" cy="3783197"/>
            </a:xfrm>
            <a:prstGeom prst="blockArc">
              <a:avLst>
                <a:gd name="adj1" fmla="val 16200000"/>
                <a:gd name="adj2" fmla="val 19285714"/>
                <a:gd name="adj3" fmla="val 3903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FB10C7A-E99C-4A14-964A-483716C490CB}"/>
                </a:ext>
              </a:extLst>
            </p:cNvPr>
            <p:cNvSpPr/>
            <p:nvPr/>
          </p:nvSpPr>
          <p:spPr>
            <a:xfrm>
              <a:off x="5439686" y="3007397"/>
              <a:ext cx="1465026" cy="1465026"/>
            </a:xfrm>
            <a:custGeom>
              <a:avLst/>
              <a:gdLst>
                <a:gd name="connsiteX0" fmla="*/ 0 w 1465026"/>
                <a:gd name="connsiteY0" fmla="*/ 732513 h 1465026"/>
                <a:gd name="connsiteX1" fmla="*/ 732513 w 1465026"/>
                <a:gd name="connsiteY1" fmla="*/ 0 h 1465026"/>
                <a:gd name="connsiteX2" fmla="*/ 1465026 w 1465026"/>
                <a:gd name="connsiteY2" fmla="*/ 732513 h 1465026"/>
                <a:gd name="connsiteX3" fmla="*/ 732513 w 1465026"/>
                <a:gd name="connsiteY3" fmla="*/ 1465026 h 1465026"/>
                <a:gd name="connsiteX4" fmla="*/ 0 w 1465026"/>
                <a:gd name="connsiteY4" fmla="*/ 732513 h 146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026" h="1465026">
                  <a:moveTo>
                    <a:pt x="0" y="732513"/>
                  </a:moveTo>
                  <a:cubicBezTo>
                    <a:pt x="0" y="327957"/>
                    <a:pt x="327957" y="0"/>
                    <a:pt x="732513" y="0"/>
                  </a:cubicBezTo>
                  <a:cubicBezTo>
                    <a:pt x="1137069" y="0"/>
                    <a:pt x="1465026" y="327957"/>
                    <a:pt x="1465026" y="732513"/>
                  </a:cubicBezTo>
                  <a:cubicBezTo>
                    <a:pt x="1465026" y="1137069"/>
                    <a:pt x="1137069" y="1465026"/>
                    <a:pt x="732513" y="1465026"/>
                  </a:cubicBezTo>
                  <a:cubicBezTo>
                    <a:pt x="327957" y="1465026"/>
                    <a:pt x="0" y="1137069"/>
                    <a:pt x="0" y="732513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788" tIns="229788" rIns="229788" bIns="22978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Extra precautions for patients with comorbidities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7DEC6E-9C71-44FD-A810-9AC262A7EF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9440" y="1372470"/>
              <a:ext cx="1097280" cy="1097280"/>
            </a:xfrm>
            <a:custGeom>
              <a:avLst/>
              <a:gdLst>
                <a:gd name="connsiteX0" fmla="*/ 0 w 1025518"/>
                <a:gd name="connsiteY0" fmla="*/ 512759 h 1025518"/>
                <a:gd name="connsiteX1" fmla="*/ 512759 w 1025518"/>
                <a:gd name="connsiteY1" fmla="*/ 0 h 1025518"/>
                <a:gd name="connsiteX2" fmla="*/ 1025518 w 1025518"/>
                <a:gd name="connsiteY2" fmla="*/ 512759 h 1025518"/>
                <a:gd name="connsiteX3" fmla="*/ 512759 w 1025518"/>
                <a:gd name="connsiteY3" fmla="*/ 1025518 h 1025518"/>
                <a:gd name="connsiteX4" fmla="*/ 0 w 1025518"/>
                <a:gd name="connsiteY4" fmla="*/ 512759 h 10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518" h="1025518">
                  <a:moveTo>
                    <a:pt x="0" y="512759"/>
                  </a:moveTo>
                  <a:cubicBezTo>
                    <a:pt x="0" y="229570"/>
                    <a:pt x="229570" y="0"/>
                    <a:pt x="512759" y="0"/>
                  </a:cubicBezTo>
                  <a:cubicBezTo>
                    <a:pt x="795948" y="0"/>
                    <a:pt x="1025518" y="229570"/>
                    <a:pt x="1025518" y="512759"/>
                  </a:cubicBezTo>
                  <a:cubicBezTo>
                    <a:pt x="1025518" y="795948"/>
                    <a:pt x="795948" y="1025518"/>
                    <a:pt x="512759" y="1025518"/>
                  </a:cubicBezTo>
                  <a:cubicBezTo>
                    <a:pt x="229570" y="1025518"/>
                    <a:pt x="0" y="795948"/>
                    <a:pt x="0" y="512759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14" tIns="161614" rIns="161614" bIns="16161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Wash hands frequently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D249E8-111B-4DCE-8327-708C35B608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09488" y="2070776"/>
              <a:ext cx="1097280" cy="1097280"/>
            </a:xfrm>
            <a:custGeom>
              <a:avLst/>
              <a:gdLst>
                <a:gd name="connsiteX0" fmla="*/ 0 w 1025518"/>
                <a:gd name="connsiteY0" fmla="*/ 512759 h 1025518"/>
                <a:gd name="connsiteX1" fmla="*/ 512759 w 1025518"/>
                <a:gd name="connsiteY1" fmla="*/ 0 h 1025518"/>
                <a:gd name="connsiteX2" fmla="*/ 1025518 w 1025518"/>
                <a:gd name="connsiteY2" fmla="*/ 512759 h 1025518"/>
                <a:gd name="connsiteX3" fmla="*/ 512759 w 1025518"/>
                <a:gd name="connsiteY3" fmla="*/ 1025518 h 1025518"/>
                <a:gd name="connsiteX4" fmla="*/ 0 w 1025518"/>
                <a:gd name="connsiteY4" fmla="*/ 512759 h 10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518" h="1025518">
                  <a:moveTo>
                    <a:pt x="0" y="512759"/>
                  </a:moveTo>
                  <a:cubicBezTo>
                    <a:pt x="0" y="229570"/>
                    <a:pt x="229570" y="0"/>
                    <a:pt x="512759" y="0"/>
                  </a:cubicBezTo>
                  <a:cubicBezTo>
                    <a:pt x="795948" y="0"/>
                    <a:pt x="1025518" y="229570"/>
                    <a:pt x="1025518" y="512759"/>
                  </a:cubicBezTo>
                  <a:cubicBezTo>
                    <a:pt x="1025518" y="795948"/>
                    <a:pt x="795948" y="1025518"/>
                    <a:pt x="512759" y="1025518"/>
                  </a:cubicBezTo>
                  <a:cubicBezTo>
                    <a:pt x="229570" y="1025518"/>
                    <a:pt x="0" y="795948"/>
                    <a:pt x="0" y="512759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14" tIns="161614" rIns="161614" bIns="16161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Strict social distancing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CA3D70-A759-4805-AC22-55A6FAA903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7620" y="3639856"/>
              <a:ext cx="1097280" cy="1097280"/>
            </a:xfrm>
            <a:custGeom>
              <a:avLst/>
              <a:gdLst>
                <a:gd name="connsiteX0" fmla="*/ 0 w 1025518"/>
                <a:gd name="connsiteY0" fmla="*/ 512759 h 1025518"/>
                <a:gd name="connsiteX1" fmla="*/ 512759 w 1025518"/>
                <a:gd name="connsiteY1" fmla="*/ 0 h 1025518"/>
                <a:gd name="connsiteX2" fmla="*/ 1025518 w 1025518"/>
                <a:gd name="connsiteY2" fmla="*/ 512759 h 1025518"/>
                <a:gd name="connsiteX3" fmla="*/ 512759 w 1025518"/>
                <a:gd name="connsiteY3" fmla="*/ 1025518 h 1025518"/>
                <a:gd name="connsiteX4" fmla="*/ 0 w 1025518"/>
                <a:gd name="connsiteY4" fmla="*/ 512759 h 10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518" h="1025518">
                  <a:moveTo>
                    <a:pt x="0" y="512759"/>
                  </a:moveTo>
                  <a:cubicBezTo>
                    <a:pt x="0" y="229570"/>
                    <a:pt x="229570" y="0"/>
                    <a:pt x="512759" y="0"/>
                  </a:cubicBezTo>
                  <a:cubicBezTo>
                    <a:pt x="795948" y="0"/>
                    <a:pt x="1025518" y="229570"/>
                    <a:pt x="1025518" y="512759"/>
                  </a:cubicBezTo>
                  <a:cubicBezTo>
                    <a:pt x="1025518" y="795948"/>
                    <a:pt x="795948" y="1025518"/>
                    <a:pt x="512759" y="1025518"/>
                  </a:cubicBezTo>
                  <a:cubicBezTo>
                    <a:pt x="229570" y="1025518"/>
                    <a:pt x="0" y="795948"/>
                    <a:pt x="0" y="512759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14" tIns="161614" rIns="161614" bIns="16161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Limit close contacts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1F27511-2405-49CC-9791-350C63FCEC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4156" y="4898160"/>
              <a:ext cx="1097280" cy="1097280"/>
            </a:xfrm>
            <a:custGeom>
              <a:avLst/>
              <a:gdLst>
                <a:gd name="connsiteX0" fmla="*/ 0 w 1025518"/>
                <a:gd name="connsiteY0" fmla="*/ 512759 h 1025518"/>
                <a:gd name="connsiteX1" fmla="*/ 512759 w 1025518"/>
                <a:gd name="connsiteY1" fmla="*/ 0 h 1025518"/>
                <a:gd name="connsiteX2" fmla="*/ 1025518 w 1025518"/>
                <a:gd name="connsiteY2" fmla="*/ 512759 h 1025518"/>
                <a:gd name="connsiteX3" fmla="*/ 512759 w 1025518"/>
                <a:gd name="connsiteY3" fmla="*/ 1025518 h 1025518"/>
                <a:gd name="connsiteX4" fmla="*/ 0 w 1025518"/>
                <a:gd name="connsiteY4" fmla="*/ 512759 h 10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518" h="1025518">
                  <a:moveTo>
                    <a:pt x="0" y="512759"/>
                  </a:moveTo>
                  <a:cubicBezTo>
                    <a:pt x="0" y="229570"/>
                    <a:pt x="229570" y="0"/>
                    <a:pt x="512759" y="0"/>
                  </a:cubicBezTo>
                  <a:cubicBezTo>
                    <a:pt x="795948" y="0"/>
                    <a:pt x="1025518" y="229570"/>
                    <a:pt x="1025518" y="512759"/>
                  </a:cubicBezTo>
                  <a:cubicBezTo>
                    <a:pt x="1025518" y="795948"/>
                    <a:pt x="795948" y="1025518"/>
                    <a:pt x="512759" y="1025518"/>
                  </a:cubicBezTo>
                  <a:cubicBezTo>
                    <a:pt x="229570" y="1025518"/>
                    <a:pt x="0" y="795948"/>
                    <a:pt x="0" y="512759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14" tIns="161614" rIns="161614" bIns="16161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Avoid close conversa-</a:t>
              </a:r>
              <a:r>
                <a:rPr lang="en-US" sz="1100" kern="1200" dirty="0" err="1"/>
                <a:t>tions</a:t>
              </a:r>
              <a:endParaRPr lang="en-US" sz="1100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B172953-3E90-4CAA-BD3A-FC727FB44E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54725" y="4898160"/>
              <a:ext cx="1097280" cy="1097280"/>
            </a:xfrm>
            <a:custGeom>
              <a:avLst/>
              <a:gdLst>
                <a:gd name="connsiteX0" fmla="*/ 0 w 1025518"/>
                <a:gd name="connsiteY0" fmla="*/ 512759 h 1025518"/>
                <a:gd name="connsiteX1" fmla="*/ 512759 w 1025518"/>
                <a:gd name="connsiteY1" fmla="*/ 0 h 1025518"/>
                <a:gd name="connsiteX2" fmla="*/ 1025518 w 1025518"/>
                <a:gd name="connsiteY2" fmla="*/ 512759 h 1025518"/>
                <a:gd name="connsiteX3" fmla="*/ 512759 w 1025518"/>
                <a:gd name="connsiteY3" fmla="*/ 1025518 h 1025518"/>
                <a:gd name="connsiteX4" fmla="*/ 0 w 1025518"/>
                <a:gd name="connsiteY4" fmla="*/ 512759 h 10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518" h="1025518">
                  <a:moveTo>
                    <a:pt x="0" y="512759"/>
                  </a:moveTo>
                  <a:cubicBezTo>
                    <a:pt x="0" y="229570"/>
                    <a:pt x="229570" y="0"/>
                    <a:pt x="512759" y="0"/>
                  </a:cubicBezTo>
                  <a:cubicBezTo>
                    <a:pt x="795948" y="0"/>
                    <a:pt x="1025518" y="229570"/>
                    <a:pt x="1025518" y="512759"/>
                  </a:cubicBezTo>
                  <a:cubicBezTo>
                    <a:pt x="1025518" y="795948"/>
                    <a:pt x="795948" y="1025518"/>
                    <a:pt x="512759" y="1025518"/>
                  </a:cubicBezTo>
                  <a:cubicBezTo>
                    <a:pt x="229570" y="1025518"/>
                    <a:pt x="0" y="795948"/>
                    <a:pt x="0" y="512759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14" tIns="161614" rIns="161614" bIns="16161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/>
                <a:t>Minimize time with others in indoor spaces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76B818-B912-44CF-952A-692692E652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1261" y="3639856"/>
              <a:ext cx="1097280" cy="1097280"/>
            </a:xfrm>
            <a:custGeom>
              <a:avLst/>
              <a:gdLst>
                <a:gd name="connsiteX0" fmla="*/ 0 w 1025518"/>
                <a:gd name="connsiteY0" fmla="*/ 512759 h 1025518"/>
                <a:gd name="connsiteX1" fmla="*/ 512759 w 1025518"/>
                <a:gd name="connsiteY1" fmla="*/ 0 h 1025518"/>
                <a:gd name="connsiteX2" fmla="*/ 1025518 w 1025518"/>
                <a:gd name="connsiteY2" fmla="*/ 512759 h 1025518"/>
                <a:gd name="connsiteX3" fmla="*/ 512759 w 1025518"/>
                <a:gd name="connsiteY3" fmla="*/ 1025518 h 1025518"/>
                <a:gd name="connsiteX4" fmla="*/ 0 w 1025518"/>
                <a:gd name="connsiteY4" fmla="*/ 512759 h 10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518" h="1025518">
                  <a:moveTo>
                    <a:pt x="0" y="512759"/>
                  </a:moveTo>
                  <a:cubicBezTo>
                    <a:pt x="0" y="229570"/>
                    <a:pt x="229570" y="0"/>
                    <a:pt x="512759" y="0"/>
                  </a:cubicBezTo>
                  <a:cubicBezTo>
                    <a:pt x="795948" y="0"/>
                    <a:pt x="1025518" y="229570"/>
                    <a:pt x="1025518" y="512759"/>
                  </a:cubicBezTo>
                  <a:cubicBezTo>
                    <a:pt x="1025518" y="795948"/>
                    <a:pt x="795948" y="1025518"/>
                    <a:pt x="512759" y="1025518"/>
                  </a:cubicBezTo>
                  <a:cubicBezTo>
                    <a:pt x="229570" y="1025518"/>
                    <a:pt x="0" y="795948"/>
                    <a:pt x="0" y="512759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14" tIns="161614" rIns="161614" bIns="16161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Work from home, if possible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E51DDB-F9D5-47CE-896A-3E5180396B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09393" y="2070776"/>
              <a:ext cx="1097280" cy="1097280"/>
            </a:xfrm>
            <a:custGeom>
              <a:avLst/>
              <a:gdLst>
                <a:gd name="connsiteX0" fmla="*/ 0 w 1025518"/>
                <a:gd name="connsiteY0" fmla="*/ 512759 h 1025518"/>
                <a:gd name="connsiteX1" fmla="*/ 512759 w 1025518"/>
                <a:gd name="connsiteY1" fmla="*/ 0 h 1025518"/>
                <a:gd name="connsiteX2" fmla="*/ 1025518 w 1025518"/>
                <a:gd name="connsiteY2" fmla="*/ 512759 h 1025518"/>
                <a:gd name="connsiteX3" fmla="*/ 512759 w 1025518"/>
                <a:gd name="connsiteY3" fmla="*/ 1025518 h 1025518"/>
                <a:gd name="connsiteX4" fmla="*/ 0 w 1025518"/>
                <a:gd name="connsiteY4" fmla="*/ 512759 h 102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518" h="1025518">
                  <a:moveTo>
                    <a:pt x="0" y="512759"/>
                  </a:moveTo>
                  <a:cubicBezTo>
                    <a:pt x="0" y="229570"/>
                    <a:pt x="229570" y="0"/>
                    <a:pt x="512759" y="0"/>
                  </a:cubicBezTo>
                  <a:cubicBezTo>
                    <a:pt x="795948" y="0"/>
                    <a:pt x="1025518" y="229570"/>
                    <a:pt x="1025518" y="512759"/>
                  </a:cubicBezTo>
                  <a:cubicBezTo>
                    <a:pt x="1025518" y="795948"/>
                    <a:pt x="795948" y="1025518"/>
                    <a:pt x="512759" y="1025518"/>
                  </a:cubicBezTo>
                  <a:cubicBezTo>
                    <a:pt x="229570" y="1025518"/>
                    <a:pt x="0" y="795948"/>
                    <a:pt x="0" y="512759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614" tIns="161614" rIns="161614" bIns="161614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/>
                <a:t>Wear a mask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773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E6A7E-BA2C-4FC3-A439-21C92EA218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Covid</a:t>
            </a:r>
            <a:r>
              <a:rPr lang="en-US" dirty="0"/>
              <a:t> </a:t>
            </a:r>
            <a:r>
              <a:rPr lang="en-US" dirty="0" err="1"/>
              <a:t>ActNow</a:t>
            </a:r>
            <a:r>
              <a:rPr lang="en-US" dirty="0"/>
              <a:t>. America’s COVID warning system. https://covidactnow.org/. Accessed June 11,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Precautions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Check health in your state and community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Be aware of indicators for COVID-19 in your community through</a:t>
            </a:r>
            <a:br>
              <a:rPr lang="en-US" sz="2600" dirty="0"/>
            </a:br>
            <a:r>
              <a:rPr lang="en-US" sz="2600" dirty="0"/>
              <a:t>online tools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America’s COVID warning system: </a:t>
            </a:r>
            <a:r>
              <a:rPr lang="en-US" sz="2600" dirty="0">
                <a:hlinkClick r:id="rId2"/>
              </a:rPr>
              <a:t>https://covidactnow.org/</a:t>
            </a:r>
            <a:endParaRPr lang="en-US" sz="2600" dirty="0"/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Percentage of COVID-positive tests 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Overall case rates: goal is ≤5%–2% positive rates for 2 weeks</a:t>
            </a:r>
          </a:p>
        </p:txBody>
      </p:sp>
    </p:spTree>
    <p:extLst>
      <p:ext uri="{BB962C8B-B14F-4D97-AF65-F5344CB8AC3E}">
        <p14:creationId xmlns:p14="http://schemas.microsoft.com/office/powerpoint/2010/main" val="3043054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E91CD-FCCD-4145-8E4C-E0FE4E7615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849" y="6024563"/>
            <a:ext cx="7949293" cy="730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50" dirty="0"/>
              <a:t>Rubin DT… Cohen RC, et al. </a:t>
            </a:r>
            <a:r>
              <a:rPr lang="en-US" sz="1050" i="1" dirty="0"/>
              <a:t>Gastroenterology</a:t>
            </a:r>
            <a:r>
              <a:rPr lang="en-US" sz="1050" dirty="0"/>
              <a:t>. 2020;S0016-508530482-0; Kennedy NA, et al. </a:t>
            </a:r>
            <a:r>
              <a:rPr lang="en-US" sz="1050" i="1" dirty="0"/>
              <a:t>Gut</a:t>
            </a:r>
            <a:r>
              <a:rPr lang="en-US" sz="1050" dirty="0"/>
              <a:t>. 2020;69:984‐990; IOIBD Update on COVID19 for Patients with Crohn’s Disease and Ulcerative Colitis. IOIBD. https://www.ioibd.org/. Accessed June 10, 2020.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050" dirty="0"/>
              <a:t>AGA, American </a:t>
            </a:r>
            <a:r>
              <a:rPr lang="en-US" altLang="en-US" sz="1050"/>
              <a:t>Gastroenterological Association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sz="1050" dirty="0"/>
              <a:t>IOIBD, The International Organization for the Study of Inflammatory Bowel Diseases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AGA &amp; IOIBD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Reduction or withdrawal of corticosteroid  </a:t>
            </a:r>
          </a:p>
          <a:p>
            <a:pPr>
              <a:spcBef>
                <a:spcPts val="2400"/>
              </a:spcBef>
            </a:pPr>
            <a:r>
              <a:rPr lang="en-US" dirty="0"/>
              <a:t>Postpone elective medical procedures</a:t>
            </a:r>
          </a:p>
          <a:p>
            <a:pPr>
              <a:spcBef>
                <a:spcPts val="2400"/>
              </a:spcBef>
            </a:pPr>
            <a:r>
              <a:rPr lang="en-US" dirty="0"/>
              <a:t>Remain in clinical trials</a:t>
            </a:r>
          </a:p>
          <a:p>
            <a:pPr>
              <a:spcBef>
                <a:spcPts val="2400"/>
              </a:spcBef>
            </a:pPr>
            <a:r>
              <a:rPr lang="en-US" dirty="0"/>
              <a:t>Address patient anxiety</a:t>
            </a:r>
          </a:p>
          <a:p>
            <a:pPr>
              <a:spcBef>
                <a:spcPts val="2400"/>
              </a:spcBef>
            </a:pPr>
            <a:r>
              <a:rPr lang="en-US" dirty="0"/>
              <a:t>Maintain infusion center visits </a:t>
            </a:r>
          </a:p>
          <a:p>
            <a:pPr lvl="1">
              <a:spcBef>
                <a:spcPts val="2400"/>
              </a:spcBef>
            </a:pPr>
            <a:r>
              <a:rPr lang="en-US" dirty="0"/>
              <a:t>Ensure adequate safety and screening at center 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74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3913E-B85C-4F5B-8E7E-4781CB2E8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Education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Crohn’s &amp; Colitis Foundation COVID-19 Resource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hlinkClick r:id="rId2"/>
              </a:rPr>
              <a:t>https://www.crohnscolitisfoundation.org/coronavirus/what-ibd-patients-should-know</a:t>
            </a:r>
            <a:r>
              <a:rPr lang="en-US" sz="2600" dirty="0"/>
              <a:t> </a:t>
            </a:r>
          </a:p>
          <a:p>
            <a:pPr>
              <a:spcBef>
                <a:spcPts val="1800"/>
              </a:spcBef>
            </a:pPr>
            <a:r>
              <a:rPr lang="en-US" dirty="0"/>
              <a:t>Stress and Anxiety related to COVID-19 Among IBD Patients</a:t>
            </a:r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solidFill>
                  <a:srgbClr val="0563C1"/>
                </a:solidFill>
                <a:hlinkClick r:id="rId3"/>
              </a:rPr>
              <a:t>https://www.crohnscolitisfoundation.org/coronavirus/mental-health</a:t>
            </a:r>
            <a:r>
              <a:rPr lang="en-US" dirty="0">
                <a:solidFill>
                  <a:srgbClr val="0563C1"/>
                </a:solidFill>
              </a:rPr>
              <a:t> </a:t>
            </a:r>
            <a:endParaRPr lang="en-US" dirty="0"/>
          </a:p>
          <a:p>
            <a:pPr lvl="0">
              <a:spcBef>
                <a:spcPts val="1800"/>
              </a:spcBef>
            </a:pPr>
            <a:r>
              <a:rPr lang="en-US" dirty="0"/>
              <a:t>CDC—Coronavirus 2019 Homepage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https://www.cdc.gov/coronavirus/2019-ncov/index.html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For patients COVID-free, adherence to UC treatment!!</a:t>
            </a:r>
          </a:p>
          <a:p>
            <a:pPr lvl="0">
              <a:spcBef>
                <a:spcPts val="1800"/>
              </a:spcBef>
            </a:pPr>
            <a:r>
              <a:rPr lang="en-US" dirty="0"/>
              <a:t>Prevent the need to start corticosteroid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20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D4C54-88CC-4E32-AED6-E5F2327925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0B459-846D-724D-890E-7432FA4D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Module 3:</a:t>
            </a:r>
            <a:br>
              <a:rPr lang="en-US" b="1" dirty="0"/>
            </a:br>
            <a:r>
              <a:rPr lang="en-US" dirty="0"/>
              <a:t>Medication management of UC patients testing positive for SARS-CoV-2 but who are asymptomatic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5A2B-9800-EB41-B27A-4CBDF2576D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09916"/>
            <a:ext cx="11430000" cy="401463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Management for asymptomatic UC patients</a:t>
            </a:r>
          </a:p>
          <a:p>
            <a:pPr>
              <a:spcBef>
                <a:spcPts val="1800"/>
              </a:spcBef>
            </a:pPr>
            <a:r>
              <a:rPr lang="en-US" dirty="0"/>
              <a:t>Treatment adjustment for COVID-positive patients</a:t>
            </a:r>
          </a:p>
          <a:p>
            <a:pPr>
              <a:spcBef>
                <a:spcPts val="1800"/>
              </a:spcBef>
            </a:pPr>
            <a:r>
              <a:rPr lang="en-US" dirty="0"/>
              <a:t>Testing</a:t>
            </a:r>
          </a:p>
          <a:p>
            <a:pPr>
              <a:spcBef>
                <a:spcPts val="1800"/>
              </a:spcBef>
            </a:pPr>
            <a:r>
              <a:rPr lang="en-US" dirty="0"/>
              <a:t>Service considerations</a:t>
            </a:r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99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2BB99-0A6D-4533-86DD-E4D98F6B4A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Rubin DT… Cohen RC, et al. </a:t>
            </a:r>
            <a:r>
              <a:rPr lang="en-US" i="1" dirty="0"/>
              <a:t>Gastroenterology</a:t>
            </a:r>
            <a:r>
              <a:rPr lang="en-US" dirty="0"/>
              <a:t>. 2020;S0016-508530482-0; Rubin DT, et al. Results of an IOBD Meeting [published online ahead of print, 2020 Apr 6].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Medication Management </a:t>
            </a:r>
            <a:r>
              <a:rPr lang="en-US" dirty="0"/>
              <a:t>Positive for COVID-19 but Asymptomatic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Per AGA recommendations</a:t>
            </a:r>
            <a:r>
              <a:rPr lang="en-US" sz="2400" dirty="0"/>
              <a:t>, patients with IBD who have known COVID-19 but have not developed COVID-19 symptoms, should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Taper corticosteroids—lower doses of prednisone (&lt;20 mg/d)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Switch to budesonide when feasible 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Hold thiopurines, methotrexate, and tofacitinib temporarily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/>
              <a:t>Restart after complete symptom resolution </a:t>
            </a:r>
            <a:r>
              <a:rPr lang="en-US" sz="2000" i="1" dirty="0"/>
              <a:t>or w</a:t>
            </a:r>
            <a:r>
              <a:rPr lang="en-US" sz="2000" dirty="0"/>
              <a:t>hen follow-up viral testing is negative or serologic tests demonstrate the convalescent stage of illness 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400" dirty="0"/>
              <a:t>Delay dosing of biologic monoclonal antibodies by 2 weeks while monitoring symptoms of COVID-19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000" dirty="0"/>
              <a:t>Re-start biologic therapies after 2 weeks if no symptoms or negative viral test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85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BBA27-8316-4B14-83FE-6F191322F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Taxonera</a:t>
            </a:r>
            <a:r>
              <a:rPr lang="en-US" dirty="0"/>
              <a:t> C, et al. </a:t>
            </a:r>
            <a:r>
              <a:rPr lang="en-US" i="1" dirty="0"/>
              <a:t>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2020;10.1111/apt.15804.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Testing—Managing UC Treatment in Positive </a:t>
            </a:r>
            <a:br>
              <a:rPr lang="en-US" dirty="0"/>
            </a:br>
            <a:r>
              <a:rPr lang="en-US" dirty="0"/>
              <a:t>Asymptomatic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>
              <a:spcBef>
                <a:spcPts val="1800"/>
              </a:spcBef>
            </a:pPr>
            <a:r>
              <a:rPr lang="en-US" sz="2700" dirty="0"/>
              <a:t>More testing is needed and could reveal more cases </a:t>
            </a:r>
          </a:p>
          <a:p>
            <a:pPr lvl="0">
              <a:spcBef>
                <a:spcPts val="1800"/>
              </a:spcBef>
            </a:pPr>
            <a:r>
              <a:rPr lang="en-US" sz="2700" dirty="0"/>
              <a:t>It is required to test patients before endoscopic procedures or surgery, even if they have no specific symptoms suggesting COVID-19</a:t>
            </a:r>
          </a:p>
          <a:p>
            <a:pPr>
              <a:spcBef>
                <a:spcPts val="1800"/>
              </a:spcBef>
            </a:pPr>
            <a:r>
              <a:rPr lang="en-US" dirty="0"/>
              <a:t>Testing for SARS-CoV-2 infection is not required for IBD patients presenting diarrhea (unless they have fever and/or chills </a:t>
            </a:r>
            <a:br>
              <a:rPr lang="en-US" dirty="0"/>
            </a:br>
            <a:r>
              <a:rPr lang="en-US" dirty="0"/>
              <a:t>and/or cough)</a:t>
            </a:r>
          </a:p>
          <a:p>
            <a:pPr>
              <a:spcBef>
                <a:spcPts val="1800"/>
              </a:spcBef>
            </a:pPr>
            <a:r>
              <a:rPr lang="en-US" sz="2700" dirty="0"/>
              <a:t>And more testing helps contain disease spread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56F5E-8781-4473-94D0-E2E4DC9F8000}"/>
              </a:ext>
            </a:extLst>
          </p:cNvPr>
          <p:cNvSpPr txBox="1"/>
          <p:nvPr/>
        </p:nvSpPr>
        <p:spPr>
          <a:xfrm>
            <a:off x="457200" y="5420559"/>
            <a:ext cx="876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corrected based on more recent studies and clinical practice</a:t>
            </a:r>
          </a:p>
        </p:txBody>
      </p:sp>
    </p:spTree>
    <p:extLst>
      <p:ext uri="{BB962C8B-B14F-4D97-AF65-F5344CB8AC3E}">
        <p14:creationId xmlns:p14="http://schemas.microsoft.com/office/powerpoint/2010/main" val="1957518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BA8E63-ABE1-4F05-AD86-796428A0AF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Kennedy NA, et al. </a:t>
            </a:r>
            <a:r>
              <a:rPr lang="nl-NL" i="1" dirty="0"/>
              <a:t>Gut</a:t>
            </a:r>
            <a:r>
              <a:rPr lang="nl-NL" dirty="0"/>
              <a:t>. 2020;69:984‐990.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44743-E744-E944-9DBC-2F9035EB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Services—Infusion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4B82-6E03-B64B-A49F-CC8659E954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spcBef>
                <a:spcPts val="3000"/>
              </a:spcBef>
            </a:pPr>
            <a:r>
              <a:rPr lang="en-US" dirty="0"/>
              <a:t>Patients should not attend if they are symptomatic for COVID-19</a:t>
            </a:r>
          </a:p>
          <a:p>
            <a:pPr>
              <a:spcBef>
                <a:spcPts val="3000"/>
              </a:spcBef>
            </a:pPr>
            <a:r>
              <a:rPr lang="en-US" dirty="0"/>
              <a:t>Screen on arrival for symptoms and pyrexia. </a:t>
            </a:r>
          </a:p>
          <a:p>
            <a:pPr>
              <a:spcBef>
                <a:spcPts val="3000"/>
              </a:spcBef>
            </a:pPr>
            <a:r>
              <a:rPr lang="en-US" dirty="0"/>
              <a:t>Parenteral electrolyte and iron replacement services should be reserved for urgent cases only. </a:t>
            </a:r>
          </a:p>
          <a:p>
            <a:pPr>
              <a:spcBef>
                <a:spcPts val="3000"/>
              </a:spcBef>
            </a:pPr>
            <a:r>
              <a:rPr lang="en-US" dirty="0"/>
              <a:t>If capacity is reduced due to staff shortages, implement daily or weekly triage of infusions.</a:t>
            </a:r>
          </a:p>
        </p:txBody>
      </p:sp>
    </p:spTree>
    <p:extLst>
      <p:ext uri="{BB962C8B-B14F-4D97-AF65-F5344CB8AC3E}">
        <p14:creationId xmlns:p14="http://schemas.microsoft.com/office/powerpoint/2010/main" val="252377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88E2F0-CC17-44B2-B271-058033932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400364"/>
              </p:ext>
            </p:extLst>
          </p:nvPr>
        </p:nvGraphicFramePr>
        <p:xfrm>
          <a:off x="254924" y="1398110"/>
          <a:ext cx="11338101" cy="448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0053">
                  <a:extLst>
                    <a:ext uri="{9D8B030D-6E8A-4147-A177-3AD203B41FA5}">
                      <a16:colId xmlns:a16="http://schemas.microsoft.com/office/drawing/2014/main" val="2147425400"/>
                    </a:ext>
                  </a:extLst>
                </a:gridCol>
                <a:gridCol w="7868048">
                  <a:extLst>
                    <a:ext uri="{9D8B030D-6E8A-4147-A177-3AD203B41FA5}">
                      <a16:colId xmlns:a16="http://schemas.microsoft.com/office/drawing/2014/main" val="359349853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Russell D. Cohen, MD</a:t>
                      </a:r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3000" dirty="0"/>
                    </a:p>
                  </a:txBody>
                  <a:tcP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34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333333"/>
                          </a:solidFill>
                        </a:rPr>
                        <a:t>Speakers Bureau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 AbbVie; Takeda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2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333333"/>
                          </a:solidFill>
                        </a:rPr>
                        <a:t>Consultant/</a:t>
                      </a:r>
                      <a:br>
                        <a:rPr lang="en-US" sz="2400" i="1" dirty="0">
                          <a:solidFill>
                            <a:srgbClr val="333333"/>
                          </a:solidFill>
                        </a:rPr>
                      </a:br>
                      <a:r>
                        <a:rPr lang="en-US" sz="2400" i="1" dirty="0">
                          <a:solidFill>
                            <a:srgbClr val="333333"/>
                          </a:solidFill>
                        </a:rPr>
                        <a:t>Advisory/Scientific Advisory Board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AbbVie; BMS/Celgene; Eli Lilly, Janssen (Johnson &amp; Johnson); Pfizer; Takeda; UCB Pharma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rgbClr val="333333"/>
                          </a:solidFill>
                        </a:rPr>
                        <a:t>Clinical Trials (Principal Investigator)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Astra-Zeneca; BMS/Celgene; Boehringer Ingelheim; Gilead Sciences; Hollister; 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</a:rPr>
                        <a:t>MedImmune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; Mesoblast Ltd.; Osiris Therapeutics; Pfizer; 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</a:rPr>
                        <a:t>Receptos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</a:rPr>
                        <a:t>RedHill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 Biopharma; Sanofi-Aventis; Schwarz Pharma; </a:t>
                      </a:r>
                      <a:r>
                        <a:rPr lang="en-US" sz="2400" dirty="0" err="1">
                          <a:solidFill>
                            <a:srgbClr val="333333"/>
                          </a:solidFill>
                        </a:rPr>
                        <a:t>Seres</a:t>
                      </a:r>
                      <a:r>
                        <a:rPr lang="en-US" sz="2400" dirty="0">
                          <a:solidFill>
                            <a:srgbClr val="333333"/>
                          </a:solidFill>
                        </a:rPr>
                        <a:t> Therapeutics; Takeda Pharma; UCB Pharma</a:t>
                      </a: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876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rgbClr val="333333"/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635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164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5A5E1-A13E-4253-AB86-4694CFF2F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Kennedy NA, et al. </a:t>
            </a:r>
            <a:r>
              <a:rPr lang="nl-NL" i="1" dirty="0"/>
              <a:t>Gut</a:t>
            </a:r>
            <a:r>
              <a:rPr lang="nl-NL" dirty="0"/>
              <a:t>. 2020;69:984‐990.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44743-E744-E944-9DBC-2F9035EB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Services—Endoscopy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4B82-6E03-B64B-A49F-CC8659E954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3000"/>
              </a:spcBef>
            </a:pPr>
            <a:r>
              <a:rPr lang="en-US" dirty="0"/>
              <a:t>IBD surveillance procedures should be deferred. </a:t>
            </a:r>
          </a:p>
          <a:p>
            <a:pPr>
              <a:spcBef>
                <a:spcPts val="3000"/>
              </a:spcBef>
            </a:pPr>
            <a:r>
              <a:rPr lang="en-US" dirty="0"/>
              <a:t>IBD disease assessment scopes need to be assessed for priority. </a:t>
            </a:r>
          </a:p>
          <a:p>
            <a:pPr>
              <a:spcBef>
                <a:spcPts val="3000"/>
              </a:spcBef>
            </a:pPr>
            <a:r>
              <a:rPr lang="en-US" dirty="0"/>
              <a:t>Alternative methods of disease assessment, including the use of biomarkers, radiology, and capsule endoscopy should be considered.</a:t>
            </a:r>
          </a:p>
        </p:txBody>
      </p:sp>
    </p:spTree>
    <p:extLst>
      <p:ext uri="{BB962C8B-B14F-4D97-AF65-F5344CB8AC3E}">
        <p14:creationId xmlns:p14="http://schemas.microsoft.com/office/powerpoint/2010/main" val="2311304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B1C6E-D461-42A9-A266-C32654448B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Kennedy NA, et al. </a:t>
            </a:r>
            <a:r>
              <a:rPr lang="nl-NL" i="1" dirty="0"/>
              <a:t>Gut</a:t>
            </a:r>
            <a:r>
              <a:rPr lang="nl-NL" dirty="0"/>
              <a:t>. 2020;69:984‐990.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44743-E744-E944-9DBC-2F9035EB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Services—Imaging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4B82-6E03-B64B-A49F-CC8659E954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3000"/>
              </a:spcBef>
            </a:pPr>
            <a:r>
              <a:rPr lang="en-US" dirty="0"/>
              <a:t>Capacity for outpatient imaging may be reduced.</a:t>
            </a:r>
          </a:p>
          <a:p>
            <a:pPr>
              <a:spcBef>
                <a:spcPts val="3000"/>
              </a:spcBef>
            </a:pPr>
            <a:r>
              <a:rPr lang="en-US" dirty="0"/>
              <a:t>Access to different imaging modalities may vary during the pandemic, which may influence the choice of investigation for patients with IBD.</a:t>
            </a:r>
          </a:p>
        </p:txBody>
      </p:sp>
    </p:spTree>
    <p:extLst>
      <p:ext uri="{BB962C8B-B14F-4D97-AF65-F5344CB8AC3E}">
        <p14:creationId xmlns:p14="http://schemas.microsoft.com/office/powerpoint/2010/main" val="3681532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D2FE6-CC95-4A2F-9AA9-D18457985A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Kennedy NA, et al. </a:t>
            </a:r>
            <a:r>
              <a:rPr lang="nl-NL" i="1" dirty="0"/>
              <a:t>Gut</a:t>
            </a:r>
            <a:r>
              <a:rPr lang="nl-NL" dirty="0"/>
              <a:t>. 2020;69:984‐990.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44743-E744-E944-9DBC-2F9035EB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Services—Surgery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4B82-6E03-B64B-A49F-CC8659E954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3000"/>
              </a:spcBef>
            </a:pPr>
            <a:r>
              <a:rPr lang="en-US" dirty="0"/>
              <a:t>Defer elective operations. </a:t>
            </a:r>
          </a:p>
          <a:p>
            <a:pPr>
              <a:spcBef>
                <a:spcPts val="3000"/>
              </a:spcBef>
            </a:pPr>
            <a:r>
              <a:rPr lang="en-US" dirty="0"/>
              <a:t>Urgent management of perianal sepsis should be undertaken as a day‐case procedure. </a:t>
            </a:r>
          </a:p>
          <a:p>
            <a:pPr>
              <a:spcBef>
                <a:spcPts val="3000"/>
              </a:spcBef>
            </a:pPr>
            <a:r>
              <a:rPr lang="en-US" dirty="0"/>
              <a:t>Complex IBD surgery should be deferred where possible and its timing reviewed regularly. </a:t>
            </a:r>
          </a:p>
          <a:p>
            <a:pPr>
              <a:spcBef>
                <a:spcPts val="3000"/>
              </a:spcBef>
            </a:pPr>
            <a:r>
              <a:rPr lang="en-US" dirty="0"/>
              <a:t>Emergency procedures (</a:t>
            </a:r>
            <a:r>
              <a:rPr lang="en-US" dirty="0" err="1"/>
              <a:t>eg</a:t>
            </a:r>
            <a:r>
              <a:rPr lang="en-US" dirty="0"/>
              <a:t>, subtotal colectomy in acute severe UC) will continue as part of routine care. </a:t>
            </a:r>
          </a:p>
          <a:p>
            <a:pPr>
              <a:spcBef>
                <a:spcPts val="3000"/>
              </a:spcBef>
            </a:pPr>
            <a:r>
              <a:rPr lang="en-US" dirty="0"/>
              <a:t>Choice of postoperative therapy to prevent recurrence will need to be considered in the context of the COVID-19 pandemic.</a:t>
            </a:r>
          </a:p>
        </p:txBody>
      </p:sp>
    </p:spTree>
    <p:extLst>
      <p:ext uri="{BB962C8B-B14F-4D97-AF65-F5344CB8AC3E}">
        <p14:creationId xmlns:p14="http://schemas.microsoft.com/office/powerpoint/2010/main" val="2757360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1072E-9D04-46A2-8FC8-C19D81353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Kennedy NA, et al. </a:t>
            </a:r>
            <a:r>
              <a:rPr lang="nl-NL" i="1" dirty="0"/>
              <a:t>Gut</a:t>
            </a:r>
            <a:r>
              <a:rPr lang="nl-NL" dirty="0"/>
              <a:t>. 2020;69:984‐990.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044743-E744-E944-9DBC-2F9035EB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Services—Clinical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4B82-6E03-B64B-A49F-CC8659E9549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Participant screening, recruitment, and continuation (for those already recruited) should be reviewed at local level for appropriateness in the current clinical situation. </a:t>
            </a:r>
          </a:p>
        </p:txBody>
      </p:sp>
    </p:spTree>
    <p:extLst>
      <p:ext uri="{BB962C8B-B14F-4D97-AF65-F5344CB8AC3E}">
        <p14:creationId xmlns:p14="http://schemas.microsoft.com/office/powerpoint/2010/main" val="3806780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A208C-7149-4A44-B8DD-DDAA01FB0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0B459-846D-724D-890E-7432FA4D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599"/>
            <a:ext cx="11430000" cy="14158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Module 4:</a:t>
            </a:r>
            <a:br>
              <a:rPr lang="en-US" b="1" dirty="0"/>
            </a:br>
            <a:r>
              <a:rPr lang="en-US" dirty="0"/>
              <a:t>Medication management of UC patients with symptomatic COVID-19 but without suspicion of active UC inflammation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5A2B-9800-EB41-B27A-4CBDF2576D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968910"/>
            <a:ext cx="11430000" cy="3955639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Treatment adjustment for symptomatic patients</a:t>
            </a:r>
          </a:p>
          <a:p>
            <a:pPr>
              <a:spcBef>
                <a:spcPts val="2400"/>
              </a:spcBef>
            </a:pPr>
            <a:r>
              <a:rPr lang="en-US" dirty="0"/>
              <a:t>AGA decision tool</a:t>
            </a:r>
          </a:p>
          <a:p>
            <a:pPr>
              <a:spcBef>
                <a:spcPts val="2400"/>
              </a:spcBef>
            </a:pPr>
            <a:r>
              <a:rPr lang="en-US" dirty="0"/>
              <a:t>UC patients with severe COVID symptoms</a:t>
            </a:r>
          </a:p>
          <a:p>
            <a:pPr>
              <a:spcBef>
                <a:spcPts val="2400"/>
              </a:spcBef>
            </a:pPr>
            <a:r>
              <a:rPr lang="en-US" dirty="0"/>
              <a:t>Therapy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614024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D27D4-BB34-49AE-B164-044166254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DT…Cohen RC, et al. </a:t>
            </a:r>
            <a:r>
              <a:rPr lang="nl-NL" i="1" dirty="0"/>
              <a:t>Gastroenterology</a:t>
            </a:r>
            <a:r>
              <a:rPr lang="nl-NL" dirty="0"/>
              <a:t>. 2020;S0016-508530482-0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Medication Management </a:t>
            </a:r>
            <a:r>
              <a:rPr lang="en-US" dirty="0"/>
              <a:t>Symptomatic for COVID-19 but </a:t>
            </a:r>
            <a:r>
              <a:rPr lang="en-US" b="1" dirty="0"/>
              <a:t>Without Suspicion of Active 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Determine if patient is in remission</a:t>
            </a:r>
          </a:p>
          <a:p>
            <a:pPr>
              <a:spcBef>
                <a:spcPts val="1800"/>
              </a:spcBef>
            </a:pPr>
            <a:r>
              <a:rPr lang="en-US" dirty="0"/>
              <a:t>Refer to AGA, BSG, and IOBD guidelines when deciding whether to hold or continue specific IBD therapies </a:t>
            </a:r>
          </a:p>
          <a:p>
            <a:pPr>
              <a:spcBef>
                <a:spcPts val="1800"/>
              </a:spcBef>
            </a:pPr>
            <a:r>
              <a:rPr lang="en-US" dirty="0"/>
              <a:t>Base treatment adjustment on the immune activity of the therapy and whether therapy may worsen outcomes with COVID-19 </a:t>
            </a:r>
          </a:p>
          <a:p>
            <a:pPr>
              <a:spcBef>
                <a:spcPts val="1800"/>
              </a:spcBef>
            </a:pPr>
            <a:r>
              <a:rPr lang="en-US" dirty="0"/>
              <a:t>Choose therapies that may have secondary benefit in IBD, or that do not induce bowel inflammation</a:t>
            </a:r>
          </a:p>
          <a:p>
            <a:pPr>
              <a:spcBef>
                <a:spcPts val="1800"/>
              </a:spcBef>
            </a:pPr>
            <a:r>
              <a:rPr lang="en-US" dirty="0"/>
              <a:t>Dosing of biological therapies should be delayed for 2 weeks, monitoring for symptoms of COVID-19</a:t>
            </a:r>
          </a:p>
        </p:txBody>
      </p:sp>
    </p:spTree>
    <p:extLst>
      <p:ext uri="{BB962C8B-B14F-4D97-AF65-F5344CB8AC3E}">
        <p14:creationId xmlns:p14="http://schemas.microsoft.com/office/powerpoint/2010/main" val="1716570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38F5AD-191C-4C08-8632-A749C9050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Rubin DT… Cohen RC, et al. </a:t>
            </a:r>
            <a:r>
              <a:rPr lang="en-US" i="1" dirty="0"/>
              <a:t>Gastroenterology</a:t>
            </a:r>
            <a:r>
              <a:rPr lang="en-US" dirty="0"/>
              <a:t>. 2020;S0016-508530482-0. Al‐Ani AH, et al. </a:t>
            </a:r>
            <a:r>
              <a:rPr lang="en-US" i="1" dirty="0"/>
              <a:t>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2020:10.1111/apt.15779.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Adjustment for Symptomatic but Without Suspicion of Active UC Inflammation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IBD treatments safe to continue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err="1"/>
              <a:t>Aminosalicylates</a:t>
            </a:r>
            <a:r>
              <a:rPr lang="en-US" sz="2800" dirty="0"/>
              <a:t> (first line and maintenance treatment)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Topical rectal treatment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Dietary management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Antibiotics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Budesonide, continue if needed for ongoing control of IBD </a:t>
            </a:r>
          </a:p>
          <a:p>
            <a:pPr lvl="1"/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64A021-44B6-854D-9DD8-6E75E6683523}"/>
              </a:ext>
            </a:extLst>
          </p:cNvPr>
          <p:cNvSpPr txBox="1"/>
          <p:nvPr/>
        </p:nvSpPr>
        <p:spPr>
          <a:xfrm>
            <a:off x="357809" y="5632174"/>
            <a:ext cx="499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5-ASAs, 5-aminosalicylates. </a:t>
            </a:r>
          </a:p>
        </p:txBody>
      </p:sp>
    </p:spTree>
    <p:extLst>
      <p:ext uri="{BB962C8B-B14F-4D97-AF65-F5344CB8AC3E}">
        <p14:creationId xmlns:p14="http://schemas.microsoft.com/office/powerpoint/2010/main" val="454500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73E9B-43D0-4AAD-92E2-C933525EC8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DT…Cohen RC, et al. </a:t>
            </a:r>
            <a:r>
              <a:rPr lang="nl-NL" i="1" dirty="0"/>
              <a:t>Gastroenterology</a:t>
            </a:r>
            <a:r>
              <a:rPr lang="nl-NL" dirty="0"/>
              <a:t>. 2020;S0016-508530482-0.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Treatment Modification for </a:t>
            </a:r>
            <a:br>
              <a:rPr lang="en-US" dirty="0"/>
            </a:br>
            <a:r>
              <a:rPr lang="en-US" dirty="0"/>
              <a:t>UC Patients With Severe COVID Symptoms but Stable 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514350" indent="-457200">
              <a:spcBef>
                <a:spcPts val="2400"/>
              </a:spcBef>
            </a:pPr>
            <a:r>
              <a:rPr lang="en-US" sz="3200" dirty="0"/>
              <a:t>Discontinue thiopurines, methotrexate, tofacitinib</a:t>
            </a:r>
          </a:p>
          <a:p>
            <a:pPr marL="514350" indent="-457200">
              <a:spcBef>
                <a:spcPts val="2400"/>
              </a:spcBef>
            </a:pPr>
            <a:r>
              <a:rPr lang="en-US" sz="3200" dirty="0"/>
              <a:t>Discontinue anti-TNF, </a:t>
            </a:r>
            <a:r>
              <a:rPr lang="en-US" sz="3200" dirty="0" err="1"/>
              <a:t>ustekinumab</a:t>
            </a:r>
            <a:r>
              <a:rPr lang="en-US" sz="3200" dirty="0"/>
              <a:t>, unless updated clinical data suggest benefit</a:t>
            </a:r>
          </a:p>
          <a:p>
            <a:pPr marL="514350" indent="-457200">
              <a:spcBef>
                <a:spcPts val="2400"/>
              </a:spcBef>
            </a:pPr>
            <a:r>
              <a:rPr lang="en-US" sz="3200" dirty="0"/>
              <a:t>Discontinue vedolizumab?</a:t>
            </a:r>
          </a:p>
          <a:p>
            <a:pPr marL="514350" indent="-457200">
              <a:spcBef>
                <a:spcPts val="2400"/>
              </a:spcBef>
            </a:pPr>
            <a:r>
              <a:rPr lang="en-US" sz="3200" dirty="0"/>
              <a:t>Re-start therapies after complete symptom resolution, plus follow-up viral or serologic tests to confirm recovery</a:t>
            </a:r>
          </a:p>
          <a:p>
            <a:pPr marL="514350" indent="-457200">
              <a:spcBef>
                <a:spcPts val="2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32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8D30B3-2434-4467-BB1B-7881F2ACB5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 Cohen RC, et al. </a:t>
            </a:r>
            <a:r>
              <a:rPr lang="nl-NL" i="1" dirty="0"/>
              <a:t>Gastroenterology</a:t>
            </a:r>
            <a:r>
              <a:rPr lang="nl-NL" dirty="0"/>
              <a:t>. 2020;S0016-508530482-0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AGA Decision Tool—Algorithm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3126658"/>
            <a:ext cx="6535738" cy="27978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Algorithm Guide to assist with complex clinical decisions when your patient is symptomatic or with active UC inflammation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Flowchart provides management of patients with IBD during the COVD-19 pandemic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3D0DCCA-DFC7-AB46-8527-8AFC80094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54" y="447317"/>
            <a:ext cx="4355946" cy="5397660"/>
          </a:xfrm>
          <a:prstGeom prst="rect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9362B-D6C2-FC4D-97AD-3DEBA5378C1A}"/>
              </a:ext>
            </a:extLst>
          </p:cNvPr>
          <p:cNvSpPr txBox="1"/>
          <p:nvPr/>
        </p:nvSpPr>
        <p:spPr>
          <a:xfrm>
            <a:off x="596900" y="970980"/>
            <a:ext cx="5499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AGA Clinical Practice Update on Management of Inflammatory Bowel Disease During the COVID-19 Pandemic: Expert Commentary. </a:t>
            </a:r>
            <a:br>
              <a:rPr lang="en-US" i="1" dirty="0"/>
            </a:br>
            <a:r>
              <a:rPr lang="en-US" dirty="0"/>
              <a:t>David T. Rubin, Joseph D. Feuerstein, Andrew Y. Wang, Russell D. Cohen </a:t>
            </a:r>
            <a:br>
              <a:rPr lang="en-US" dirty="0"/>
            </a:br>
            <a:r>
              <a:rPr lang="en-US" i="1" dirty="0"/>
              <a:t>Gastroenterology. </a:t>
            </a:r>
            <a:r>
              <a:rPr lang="en-US" dirty="0"/>
              <a:t>DOI: 10.1053/j.gastro.2020.04.012</a:t>
            </a:r>
          </a:p>
        </p:txBody>
      </p:sp>
    </p:spTree>
    <p:extLst>
      <p:ext uri="{BB962C8B-B14F-4D97-AF65-F5344CB8AC3E}">
        <p14:creationId xmlns:p14="http://schemas.microsoft.com/office/powerpoint/2010/main" val="2281942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E05081-B529-4CC8-9272-8F2D0F684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Rubin DT… Cohen RC, et al. </a:t>
            </a:r>
            <a:r>
              <a:rPr lang="en-US" i="1" dirty="0"/>
              <a:t>Gastroenterology</a:t>
            </a:r>
            <a:r>
              <a:rPr lang="en-US" dirty="0"/>
              <a:t>. 2020;S0016-508530482-0. Used with permission from Elsevier.CDC.gov. Updated June 2, 2020. https://www.cdc.gov/coronavirus/2019-ncov/hcp/clinical-guidance-management-patients.html.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52B2D9A-E54D-4535-927C-5569C43AC1F1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3"/>
          <a:srcRect t="5670" r="6036" b="2173"/>
          <a:stretch/>
        </p:blipFill>
        <p:spPr>
          <a:xfrm>
            <a:off x="58992" y="22124"/>
            <a:ext cx="9373643" cy="5899544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317930-9F66-4698-B207-21AA6097BBFC}"/>
              </a:ext>
            </a:extLst>
          </p:cNvPr>
          <p:cNvSpPr txBox="1"/>
          <p:nvPr/>
        </p:nvSpPr>
        <p:spPr>
          <a:xfrm>
            <a:off x="7669161" y="2311400"/>
            <a:ext cx="4383139" cy="3416320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Figure 1. Management of patients with IBD during the COVID-19 pandemic. </a:t>
            </a:r>
            <a:br>
              <a:rPr lang="en-US" sz="1200" b="1" dirty="0"/>
            </a:br>
            <a:r>
              <a:rPr lang="en-US" sz="1200" dirty="0"/>
              <a:t>5-ASA, 5-aminosalicylic acid medication; CRP, C-reactive protein; </a:t>
            </a:r>
            <a:r>
              <a:rPr lang="en-US" sz="1200" dirty="0" err="1"/>
              <a:t>mAb</a:t>
            </a:r>
            <a:r>
              <a:rPr lang="en-US" sz="1200" dirty="0"/>
              <a:t>, monoclonal antibodies. </a:t>
            </a:r>
            <a:br>
              <a:rPr lang="en-US" sz="1200" dirty="0"/>
            </a:br>
            <a:r>
              <a:rPr lang="en-US" sz="1200" dirty="0"/>
              <a:t>∗Symptoms and findings of COVID-19: fever (83%–99%); cough (59%–82%); fatigue (44%–70%); anorexia (40%–84%); shortness of breath (31%–40%); sputum production (28%–33%); myalgias (11%–35%); headache, confusion, rhinorrhea, sore throat, hemoptysis, vomiting, and diarrhea (&lt;10%); lymphopenia (83%); computed tomography chest: bilateral, peripheral, ground-glass opacities.∗∗Clearance of SARS-Cov-2 may enable resumption of IBD therapy; role of serologic antibody testing unclear at the current time. (Viral clearance testing may or may not be possible or appropriate, given local testing capabilities and health system-approved epidemiological testing strategies during the COIVD-19 pandemic.) ∗∗∗Treatment of COVID-19 under investigation, consider therapies that have safety and efficacy in IBD.</a:t>
            </a:r>
          </a:p>
        </p:txBody>
      </p:sp>
    </p:spTree>
    <p:extLst>
      <p:ext uri="{BB962C8B-B14F-4D97-AF65-F5344CB8AC3E}">
        <p14:creationId xmlns:p14="http://schemas.microsoft.com/office/powerpoint/2010/main" val="23474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6BE7-5A1A-2E41-B542-2C93566A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8600"/>
            <a:ext cx="11430000" cy="1143000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60CE456-BE93-4E88-B40C-B80C231C0E8D}"/>
              </a:ext>
            </a:extLst>
          </p:cNvPr>
          <p:cNvSpPr/>
          <p:nvPr/>
        </p:nvSpPr>
        <p:spPr>
          <a:xfrm>
            <a:off x="457199" y="1372341"/>
            <a:ext cx="10272519" cy="853931"/>
          </a:xfrm>
          <a:custGeom>
            <a:avLst/>
            <a:gdLst>
              <a:gd name="connsiteX0" fmla="*/ 0 w 10272519"/>
              <a:gd name="connsiteY0" fmla="*/ 0 h 853929"/>
              <a:gd name="connsiteX1" fmla="*/ 9845555 w 10272519"/>
              <a:gd name="connsiteY1" fmla="*/ 0 h 853929"/>
              <a:gd name="connsiteX2" fmla="*/ 10272519 w 10272519"/>
              <a:gd name="connsiteY2" fmla="*/ 426965 h 853929"/>
              <a:gd name="connsiteX3" fmla="*/ 9845555 w 10272519"/>
              <a:gd name="connsiteY3" fmla="*/ 853929 h 853929"/>
              <a:gd name="connsiteX4" fmla="*/ 0 w 10272519"/>
              <a:gd name="connsiteY4" fmla="*/ 853929 h 853929"/>
              <a:gd name="connsiteX5" fmla="*/ 0 w 10272519"/>
              <a:gd name="connsiteY5" fmla="*/ 0 h 8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2519" h="853929">
                <a:moveTo>
                  <a:pt x="10272519" y="853928"/>
                </a:moveTo>
                <a:lnTo>
                  <a:pt x="426964" y="853928"/>
                </a:lnTo>
                <a:lnTo>
                  <a:pt x="0" y="426964"/>
                </a:lnTo>
                <a:lnTo>
                  <a:pt x="426964" y="1"/>
                </a:lnTo>
                <a:lnTo>
                  <a:pt x="10272519" y="1"/>
                </a:lnTo>
                <a:lnTo>
                  <a:pt x="10272519" y="85392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0041" tIns="91441" rIns="170688" bIns="9144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Summarize the relative risk and signs of SARS-CoV-2 infection among patients with ulcerative colitis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E8F6B1F-6EDF-4D47-8A81-087B9C859830}"/>
              </a:ext>
            </a:extLst>
          </p:cNvPr>
          <p:cNvSpPr/>
          <p:nvPr/>
        </p:nvSpPr>
        <p:spPr>
          <a:xfrm>
            <a:off x="457199" y="2439753"/>
            <a:ext cx="10272519" cy="853931"/>
          </a:xfrm>
          <a:custGeom>
            <a:avLst/>
            <a:gdLst>
              <a:gd name="connsiteX0" fmla="*/ 0 w 10272519"/>
              <a:gd name="connsiteY0" fmla="*/ 0 h 853929"/>
              <a:gd name="connsiteX1" fmla="*/ 9845555 w 10272519"/>
              <a:gd name="connsiteY1" fmla="*/ 0 h 853929"/>
              <a:gd name="connsiteX2" fmla="*/ 10272519 w 10272519"/>
              <a:gd name="connsiteY2" fmla="*/ 426965 h 853929"/>
              <a:gd name="connsiteX3" fmla="*/ 9845555 w 10272519"/>
              <a:gd name="connsiteY3" fmla="*/ 853929 h 853929"/>
              <a:gd name="connsiteX4" fmla="*/ 0 w 10272519"/>
              <a:gd name="connsiteY4" fmla="*/ 853929 h 853929"/>
              <a:gd name="connsiteX5" fmla="*/ 0 w 10272519"/>
              <a:gd name="connsiteY5" fmla="*/ 0 h 8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2519" h="853929">
                <a:moveTo>
                  <a:pt x="10272519" y="853928"/>
                </a:moveTo>
                <a:lnTo>
                  <a:pt x="426964" y="853928"/>
                </a:lnTo>
                <a:lnTo>
                  <a:pt x="0" y="426964"/>
                </a:lnTo>
                <a:lnTo>
                  <a:pt x="426964" y="1"/>
                </a:lnTo>
                <a:lnTo>
                  <a:pt x="10272519" y="1"/>
                </a:lnTo>
                <a:lnTo>
                  <a:pt x="10272519" y="85392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0041" tIns="91441" rIns="170688" bIns="9144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Modify management and education of UC patients not infected with SARS-CoV-2 in order to reduce the risk of such infection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75894C-B1AE-4372-9F11-77735D61693E}"/>
              </a:ext>
            </a:extLst>
          </p:cNvPr>
          <p:cNvSpPr/>
          <p:nvPr/>
        </p:nvSpPr>
        <p:spPr>
          <a:xfrm>
            <a:off x="457199" y="3507165"/>
            <a:ext cx="10272519" cy="853931"/>
          </a:xfrm>
          <a:custGeom>
            <a:avLst/>
            <a:gdLst>
              <a:gd name="connsiteX0" fmla="*/ 0 w 10272519"/>
              <a:gd name="connsiteY0" fmla="*/ 0 h 853929"/>
              <a:gd name="connsiteX1" fmla="*/ 9845555 w 10272519"/>
              <a:gd name="connsiteY1" fmla="*/ 0 h 853929"/>
              <a:gd name="connsiteX2" fmla="*/ 10272519 w 10272519"/>
              <a:gd name="connsiteY2" fmla="*/ 426965 h 853929"/>
              <a:gd name="connsiteX3" fmla="*/ 9845555 w 10272519"/>
              <a:gd name="connsiteY3" fmla="*/ 853929 h 853929"/>
              <a:gd name="connsiteX4" fmla="*/ 0 w 10272519"/>
              <a:gd name="connsiteY4" fmla="*/ 853929 h 853929"/>
              <a:gd name="connsiteX5" fmla="*/ 0 w 10272519"/>
              <a:gd name="connsiteY5" fmla="*/ 0 h 8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2519" h="853929">
                <a:moveTo>
                  <a:pt x="10272519" y="853928"/>
                </a:moveTo>
                <a:lnTo>
                  <a:pt x="426964" y="853928"/>
                </a:lnTo>
                <a:lnTo>
                  <a:pt x="0" y="426964"/>
                </a:lnTo>
                <a:lnTo>
                  <a:pt x="426964" y="1"/>
                </a:lnTo>
                <a:lnTo>
                  <a:pt x="10272519" y="1"/>
                </a:lnTo>
                <a:lnTo>
                  <a:pt x="10272519" y="85392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0041" tIns="91441" rIns="170688" bIns="9144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Safely modify UC treatments in patients testing positive for </a:t>
            </a:r>
            <a:br>
              <a:rPr lang="en-US" sz="2400" kern="1200" dirty="0"/>
            </a:br>
            <a:r>
              <a:rPr lang="en-US" sz="2400" kern="1200" dirty="0"/>
              <a:t>SARS-CoV-2 but asymptomatic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16DDB1-F000-45F7-93B5-C4FC178AAFDD}"/>
              </a:ext>
            </a:extLst>
          </p:cNvPr>
          <p:cNvSpPr/>
          <p:nvPr/>
        </p:nvSpPr>
        <p:spPr>
          <a:xfrm>
            <a:off x="457199" y="4574576"/>
            <a:ext cx="10272519" cy="853931"/>
          </a:xfrm>
          <a:custGeom>
            <a:avLst/>
            <a:gdLst>
              <a:gd name="connsiteX0" fmla="*/ 0 w 10272519"/>
              <a:gd name="connsiteY0" fmla="*/ 0 h 853929"/>
              <a:gd name="connsiteX1" fmla="*/ 9845555 w 10272519"/>
              <a:gd name="connsiteY1" fmla="*/ 0 h 853929"/>
              <a:gd name="connsiteX2" fmla="*/ 10272519 w 10272519"/>
              <a:gd name="connsiteY2" fmla="*/ 426965 h 853929"/>
              <a:gd name="connsiteX3" fmla="*/ 9845555 w 10272519"/>
              <a:gd name="connsiteY3" fmla="*/ 853929 h 853929"/>
              <a:gd name="connsiteX4" fmla="*/ 0 w 10272519"/>
              <a:gd name="connsiteY4" fmla="*/ 853929 h 853929"/>
              <a:gd name="connsiteX5" fmla="*/ 0 w 10272519"/>
              <a:gd name="connsiteY5" fmla="*/ 0 h 8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72519" h="853929">
                <a:moveTo>
                  <a:pt x="10272519" y="853928"/>
                </a:moveTo>
                <a:lnTo>
                  <a:pt x="426964" y="853928"/>
                </a:lnTo>
                <a:lnTo>
                  <a:pt x="0" y="426964"/>
                </a:lnTo>
                <a:lnTo>
                  <a:pt x="426964" y="1"/>
                </a:lnTo>
                <a:lnTo>
                  <a:pt x="10272519" y="1"/>
                </a:lnTo>
                <a:lnTo>
                  <a:pt x="10272519" y="853928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90041" tIns="91441" rIns="170688" bIns="91441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Safely modify UC treatments in patients with symptomatic COVID-19, including those with active UC inflammation </a:t>
            </a:r>
          </a:p>
        </p:txBody>
      </p:sp>
    </p:spTree>
    <p:extLst>
      <p:ext uri="{BB962C8B-B14F-4D97-AF65-F5344CB8AC3E}">
        <p14:creationId xmlns:p14="http://schemas.microsoft.com/office/powerpoint/2010/main" val="19066947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FC61A-F479-4E4F-A3F7-F8F3C7FCA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Covidibd.org. https://covidibd.org/. Accessed June 10,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Corona and Its Prevalence Specific to IBD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/>
              <a:t>Surveillance Epidemiology of Coronavirus Under Research Exclusion </a:t>
            </a:r>
            <a:br>
              <a:rPr lang="en-US" sz="2500" dirty="0"/>
            </a:br>
            <a:r>
              <a:rPr lang="en-US" sz="2500" dirty="0"/>
              <a:t>(SECURE)-IBD database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An international collaboration between experts in epidemiology and IBD created a voluntary registry for professionals to report patients who test positive</a:t>
            </a:r>
            <a:br>
              <a:rPr lang="en-US" sz="2100" dirty="0"/>
            </a:br>
            <a:r>
              <a:rPr lang="en-US" sz="2100" dirty="0"/>
              <a:t>for SARS-COV-2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Tracks impact and clinical outcomes with dynamic data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Publicly accessible and updated every day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International database monitors and reports outcomes of COVID-19 occurring in pediatric and adult patients with IBD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Tracks epidemiology of COVID-19 among individuals with IBD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100" dirty="0"/>
              <a:t>Evaluates for potential associations between COVID-19 prevalence and severity </a:t>
            </a:r>
            <a:br>
              <a:rPr lang="en-US" sz="2100" dirty="0"/>
            </a:br>
            <a:r>
              <a:rPr lang="en-US" sz="2100" dirty="0"/>
              <a:t>and demographic and medical factors</a:t>
            </a:r>
          </a:p>
        </p:txBody>
      </p:sp>
      <p:pic>
        <p:nvPicPr>
          <p:cNvPr id="6" name="Picture 5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DFAA3E9E-7466-3C4B-88B3-45B6B69791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" t="6658" r="7493" b="3956"/>
          <a:stretch/>
        </p:blipFill>
        <p:spPr>
          <a:xfrm>
            <a:off x="9582354" y="91440"/>
            <a:ext cx="2508303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4083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551170-FEF8-47B6-A117-E330CFFDDA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Covidibd.org. https://covidibd.org/. Accessed June 10, 2020.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FC587A-8592-486A-9E12-1C6B00825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SECURE-IBD Registry Protocol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8C9D686-C34D-4CB0-8F77-48BFC61EF1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IBD clinicians worldwide are encouraged to report all cases of confirmed COVID‐19 in individuals with IBD in a secure electronic database using a secure web-based platform </a:t>
            </a:r>
          </a:p>
          <a:p>
            <a:r>
              <a:rPr lang="en-US" sz="2400" dirty="0"/>
              <a:t>Report a case </a:t>
            </a:r>
            <a:r>
              <a:rPr lang="en-US" sz="2400" u="sng" dirty="0">
                <a:hlinkClick r:id="rId2"/>
              </a:rPr>
              <a:t>https://covidibd.org</a:t>
            </a:r>
            <a:r>
              <a:rPr lang="en-US" sz="2400" dirty="0"/>
              <a:t> </a:t>
            </a:r>
          </a:p>
          <a:p>
            <a:r>
              <a:rPr lang="en-US" sz="2400" dirty="0"/>
              <a:t>Report after ≥7 days with sufficient time to observe disease course through resolution of acute illness and/or death </a:t>
            </a:r>
          </a:p>
          <a:p>
            <a:r>
              <a:rPr lang="en-US" sz="2400" dirty="0"/>
              <a:t>The case report form includes items relating to the patient’s:</a:t>
            </a:r>
          </a:p>
        </p:txBody>
      </p:sp>
      <p:pic>
        <p:nvPicPr>
          <p:cNvPr id="9" name="Picture 8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2A01E5D5-FE8E-4A46-8964-676A717013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" t="6658" r="7493" b="3956"/>
          <a:stretch/>
        </p:blipFill>
        <p:spPr>
          <a:xfrm>
            <a:off x="9582354" y="91440"/>
            <a:ext cx="2508303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21CBA3-9023-40AA-AB65-CA0E3A6B968A}"/>
              </a:ext>
            </a:extLst>
          </p:cNvPr>
          <p:cNvSpPr txBox="1"/>
          <p:nvPr/>
        </p:nvSpPr>
        <p:spPr>
          <a:xfrm>
            <a:off x="792480" y="3942080"/>
            <a:ext cx="106680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Demographics (</a:t>
            </a:r>
            <a:r>
              <a:rPr lang="en-US" sz="2000" dirty="0" err="1"/>
              <a:t>eg</a:t>
            </a:r>
            <a:r>
              <a:rPr lang="en-US" sz="2000" dirty="0"/>
              <a:t>, age, gender, race)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Country/state of residence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Year of COVID-19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Immunosuppressive medication at time</a:t>
            </a:r>
            <a:br>
              <a:rPr lang="en-US" sz="2000" dirty="0"/>
            </a:br>
            <a:r>
              <a:rPr lang="en-US" sz="2000" dirty="0"/>
              <a:t>of 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COVID-19-related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COVID-19 treatments prescribed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Hospitalization (includes name of hospital, length of stay, if need of a ventilator)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02002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F193-61DD-4CB1-97AF-276C12285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Brenner EJ, </a:t>
            </a:r>
            <a:r>
              <a:rPr lang="en-US" dirty="0" err="1"/>
              <a:t>Ungaro</a:t>
            </a:r>
            <a:r>
              <a:rPr lang="en-US" dirty="0"/>
              <a:t> RC, </a:t>
            </a:r>
            <a:r>
              <a:rPr lang="en-US" dirty="0" err="1"/>
              <a:t>Colombel</a:t>
            </a:r>
            <a:r>
              <a:rPr lang="en-US" dirty="0"/>
              <a:t> JF, </a:t>
            </a:r>
            <a:r>
              <a:rPr lang="en-US" dirty="0" err="1"/>
              <a:t>Kappelman</a:t>
            </a:r>
            <a:r>
              <a:rPr lang="en-US" dirty="0"/>
              <a:t> MD. SECURE-IBD Database Public Data Update. covidibd.org. Accessed on June 29,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9D3BB-90AE-C74F-A0B3-86B4379E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SECURE-IBD Cases Report by Country</a:t>
            </a:r>
            <a:br>
              <a:rPr lang="en-US" dirty="0"/>
            </a:br>
            <a:r>
              <a:rPr lang="en-US" dirty="0"/>
              <a:t>(n=1572)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792D94-C1E9-E54B-AB51-A322BE52F4B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53303417"/>
              </p:ext>
            </p:extLst>
          </p:nvPr>
        </p:nvGraphicFramePr>
        <p:xfrm>
          <a:off x="457200" y="1371600"/>
          <a:ext cx="11430000" cy="455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0B53845D-E178-4F97-843F-39DABB09CD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99" t="6658" r="7493" b="3956"/>
          <a:stretch/>
        </p:blipFill>
        <p:spPr>
          <a:xfrm>
            <a:off x="9582354" y="91440"/>
            <a:ext cx="2508303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9654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F193-61DD-4CB1-97AF-276C12285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Brenner EJ, </a:t>
            </a:r>
            <a:r>
              <a:rPr lang="en-US" dirty="0" err="1"/>
              <a:t>Ungaro</a:t>
            </a:r>
            <a:r>
              <a:rPr lang="en-US" dirty="0"/>
              <a:t> RC, </a:t>
            </a:r>
            <a:r>
              <a:rPr lang="en-US" dirty="0" err="1"/>
              <a:t>Colombel</a:t>
            </a:r>
            <a:r>
              <a:rPr lang="en-US" dirty="0"/>
              <a:t> JF, </a:t>
            </a:r>
            <a:r>
              <a:rPr lang="en-US" dirty="0" err="1"/>
              <a:t>Kappelman</a:t>
            </a:r>
            <a:r>
              <a:rPr lang="en-US" dirty="0"/>
              <a:t> MD. SECURE-IBD Database Public Data Update. covidibd.org. Accessed on June 29,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79D3BB-90AE-C74F-A0B3-86B4379E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People With </a:t>
            </a:r>
            <a:br>
              <a:rPr lang="en-US" dirty="0"/>
            </a:br>
            <a:r>
              <a:rPr lang="en-US" dirty="0"/>
              <a:t>Inflammatory Bowel Disease</a:t>
            </a:r>
          </a:p>
        </p:txBody>
      </p:sp>
      <p:pic>
        <p:nvPicPr>
          <p:cNvPr id="7" name="Picture 6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0B53845D-E178-4F97-843F-39DABB09CD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" t="6658" r="7493" b="3956"/>
          <a:stretch/>
        </p:blipFill>
        <p:spPr>
          <a:xfrm>
            <a:off x="9582354" y="91440"/>
            <a:ext cx="2508303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Content Placeholder 12" descr="A screenshot of a video game&#10;&#10;Description automatically generated">
            <a:extLst>
              <a:ext uri="{FF2B5EF4-FFF2-40B4-BE49-F238E27FC236}">
                <a16:creationId xmlns:a16="http://schemas.microsoft.com/office/drawing/2014/main" id="{F197BED2-E194-9346-94B6-5192C507406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457200" y="1651699"/>
            <a:ext cx="11430000" cy="4172904"/>
          </a:xfrm>
        </p:spPr>
      </p:pic>
    </p:spTree>
    <p:extLst>
      <p:ext uri="{BB962C8B-B14F-4D97-AF65-F5344CB8AC3E}">
        <p14:creationId xmlns:p14="http://schemas.microsoft.com/office/powerpoint/2010/main" val="103825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4096AB-5C0F-45F7-B750-92F2DEADE7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Brenner EJ, </a:t>
            </a:r>
            <a:r>
              <a:rPr lang="en-US" dirty="0" err="1"/>
              <a:t>Ungaro</a:t>
            </a:r>
            <a:r>
              <a:rPr lang="en-US" dirty="0"/>
              <a:t> RC, </a:t>
            </a:r>
            <a:r>
              <a:rPr lang="en-US" dirty="0" err="1"/>
              <a:t>Colombel</a:t>
            </a:r>
            <a:r>
              <a:rPr lang="en-US" dirty="0"/>
              <a:t> JF, </a:t>
            </a:r>
            <a:r>
              <a:rPr lang="en-US" dirty="0" err="1"/>
              <a:t>Kappelman</a:t>
            </a:r>
            <a:r>
              <a:rPr lang="en-US" dirty="0"/>
              <a:t> MD. SECURE-IBD Database Public Data Update. covidibd.org. Accessed on June 11, 2020.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AF51CE-CE82-4B07-8B6D-DC7D17E4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IBD Patients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380D92F-B400-4DC8-8685-01E93FD19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403463"/>
              </p:ext>
            </p:extLst>
          </p:nvPr>
        </p:nvGraphicFramePr>
        <p:xfrm>
          <a:off x="363995" y="1240862"/>
          <a:ext cx="3435350" cy="419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C6D5464-1613-453E-95CF-8FCB426A6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533728"/>
              </p:ext>
            </p:extLst>
          </p:nvPr>
        </p:nvGraphicFramePr>
        <p:xfrm>
          <a:off x="3936176" y="1240863"/>
          <a:ext cx="4292600" cy="4192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3F4E7B-CBD9-4EC9-8BEB-068A21C0F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616438"/>
              </p:ext>
            </p:extLst>
          </p:nvPr>
        </p:nvGraphicFramePr>
        <p:xfrm>
          <a:off x="7603610" y="1255149"/>
          <a:ext cx="4699000" cy="419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E1BDE3-3B00-4922-A6E0-A872E1F8712B}"/>
              </a:ext>
            </a:extLst>
          </p:cNvPr>
          <p:cNvSpPr txBox="1"/>
          <p:nvPr/>
        </p:nvSpPr>
        <p:spPr>
          <a:xfrm>
            <a:off x="8783071" y="3500802"/>
            <a:ext cx="15653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Remission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56.68%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CC5E687-C1F4-4DDF-AB52-87CB883DA29B}"/>
              </a:ext>
            </a:extLst>
          </p:cNvPr>
          <p:cNvSpPr txBox="1"/>
          <p:nvPr/>
        </p:nvSpPr>
        <p:spPr>
          <a:xfrm>
            <a:off x="10008296" y="2173872"/>
            <a:ext cx="18318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Moderate/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Severe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21.25%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F9DC05-317D-478E-9D66-F76537FAB632}"/>
              </a:ext>
            </a:extLst>
          </p:cNvPr>
          <p:cNvCxnSpPr>
            <a:cxnSpLocks/>
          </p:cNvCxnSpPr>
          <p:nvPr/>
        </p:nvCxnSpPr>
        <p:spPr>
          <a:xfrm flipH="1" flipV="1">
            <a:off x="8783071" y="1747686"/>
            <a:ext cx="986984" cy="109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6C4ECC3-D703-4EC6-B406-713116B395E1}"/>
              </a:ext>
            </a:extLst>
          </p:cNvPr>
          <p:cNvSpPr txBox="1"/>
          <p:nvPr/>
        </p:nvSpPr>
        <p:spPr>
          <a:xfrm>
            <a:off x="6266629" y="3254580"/>
            <a:ext cx="141727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Crohn’s disease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55.53%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BA22E-BC37-4549-9E7F-4E6ED2B5AEAF}"/>
              </a:ext>
            </a:extLst>
          </p:cNvPr>
          <p:cNvSpPr txBox="1"/>
          <p:nvPr/>
        </p:nvSpPr>
        <p:spPr>
          <a:xfrm>
            <a:off x="4680460" y="2630357"/>
            <a:ext cx="135209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Ulcerative colitis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44.47%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6BC7CC-C865-475B-BA92-45FCB986A0A3}"/>
              </a:ext>
            </a:extLst>
          </p:cNvPr>
          <p:cNvSpPr txBox="1"/>
          <p:nvPr/>
        </p:nvSpPr>
        <p:spPr>
          <a:xfrm>
            <a:off x="2364916" y="3760709"/>
            <a:ext cx="90922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Male, 51.77%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EECA13-4224-4766-B26F-1EC0658BDA84}"/>
              </a:ext>
            </a:extLst>
          </p:cNvPr>
          <p:cNvSpPr txBox="1"/>
          <p:nvPr/>
        </p:nvSpPr>
        <p:spPr>
          <a:xfrm>
            <a:off x="769476" y="2804409"/>
            <a:ext cx="12001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Female, 48.23%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955C1-5A05-443E-B590-54128092A447}"/>
              </a:ext>
            </a:extLst>
          </p:cNvPr>
          <p:cNvSpPr txBox="1"/>
          <p:nvPr/>
        </p:nvSpPr>
        <p:spPr>
          <a:xfrm>
            <a:off x="7711186" y="1540509"/>
            <a:ext cx="10718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6997AF"/>
                </a:solidFill>
              </a:rPr>
              <a:t>Unknown</a:t>
            </a:r>
            <a:br>
              <a:rPr lang="en-US" sz="1600" dirty="0">
                <a:solidFill>
                  <a:srgbClr val="6997AF"/>
                </a:solidFill>
              </a:rPr>
            </a:br>
            <a:r>
              <a:rPr lang="en-US" sz="1600" dirty="0">
                <a:solidFill>
                  <a:srgbClr val="6997AF"/>
                </a:solidFill>
              </a:rPr>
              <a:t>4.2%</a:t>
            </a:r>
          </a:p>
        </p:txBody>
      </p:sp>
    </p:spTree>
    <p:extLst>
      <p:ext uri="{BB962C8B-B14F-4D97-AF65-F5344CB8AC3E}">
        <p14:creationId xmlns:p14="http://schemas.microsoft.com/office/powerpoint/2010/main" val="37764878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36462-6452-4C71-9411-1422BCD722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Brenner EJ, </a:t>
            </a:r>
            <a:r>
              <a:rPr lang="en-US" dirty="0" err="1"/>
              <a:t>Ungaro</a:t>
            </a:r>
            <a:r>
              <a:rPr lang="en-US" dirty="0"/>
              <a:t> RC, </a:t>
            </a:r>
            <a:r>
              <a:rPr lang="en-US" dirty="0" err="1"/>
              <a:t>Colombel</a:t>
            </a:r>
            <a:r>
              <a:rPr lang="en-US" dirty="0"/>
              <a:t> JF, </a:t>
            </a:r>
            <a:r>
              <a:rPr lang="en-US" dirty="0" err="1"/>
              <a:t>Kappelman</a:t>
            </a:r>
            <a:r>
              <a:rPr lang="en-US" dirty="0"/>
              <a:t> MD. SECURE-IBD Database Public Data Update. covidibd.org. Accessed on June 29,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IBD Patients With COVID-19 Recent Hospitalization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dirty="0"/>
              <a:t>Patients with severe IBD and COVID-19 are more likely to be hospitalized than patients with mild to moderate symptoms of COVID.</a:t>
            </a:r>
          </a:p>
          <a:p>
            <a:pPr marL="457200" indent="-457200">
              <a:spcBef>
                <a:spcPts val="1800"/>
              </a:spcBef>
            </a:pPr>
            <a:r>
              <a:rPr lang="en-US" dirty="0"/>
              <a:t>SECURE-IBD </a:t>
            </a:r>
            <a:r>
              <a:rPr lang="en-US" sz="2400" dirty="0"/>
              <a:t>(as of June 29, 2020) </a:t>
            </a:r>
          </a:p>
          <a:p>
            <a:pPr marL="971550" lvl="1" indent="-457200"/>
            <a:r>
              <a:rPr lang="en-US" dirty="0"/>
              <a:t>n=1572</a:t>
            </a:r>
          </a:p>
          <a:p>
            <a:pPr marL="971550" lvl="1" indent="-457200"/>
            <a:r>
              <a:rPr lang="en-US" dirty="0"/>
              <a:t>455 (29%) hospitalized, of those:</a:t>
            </a:r>
          </a:p>
          <a:p>
            <a:pPr marL="1543050" lvl="2" indent="-457200"/>
            <a:r>
              <a:rPr lang="en-US" sz="2400" dirty="0"/>
              <a:t>220 (25%) Crohn’s disease</a:t>
            </a:r>
          </a:p>
          <a:p>
            <a:pPr marL="1543050" lvl="2" indent="-457200"/>
            <a:r>
              <a:rPr lang="en-US" sz="2400" dirty="0"/>
              <a:t>234 (34%) Ulcerative colitis</a:t>
            </a:r>
          </a:p>
        </p:txBody>
      </p:sp>
    </p:spTree>
    <p:extLst>
      <p:ext uri="{BB962C8B-B14F-4D97-AF65-F5344CB8AC3E}">
        <p14:creationId xmlns:p14="http://schemas.microsoft.com/office/powerpoint/2010/main" val="1782167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AE58AD-E5F9-4F48-8F78-BD144FF7A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Brenner EJ, et al. </a:t>
            </a:r>
            <a:r>
              <a:rPr lang="en-US" i="1" dirty="0"/>
              <a:t>Gastroenterology</a:t>
            </a:r>
            <a:r>
              <a:rPr lang="en-US" dirty="0"/>
              <a:t>. 2020;10.1053.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Published Analysis of</a:t>
            </a:r>
            <a:br>
              <a:rPr lang="en-US" dirty="0"/>
            </a:br>
            <a:r>
              <a:rPr lang="en-US" dirty="0"/>
              <a:t>SECURE-IBD Registry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Brenner et al.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n=525 from 33 countries (</a:t>
            </a:r>
            <a:r>
              <a:rPr lang="en-US" sz="1800" dirty="0">
                <a:solidFill>
                  <a:srgbClr val="0070C0"/>
                </a:solidFill>
              </a:rPr>
              <a:t>data collection as of May 8, 2020</a:t>
            </a:r>
            <a:r>
              <a:rPr lang="en-US" sz="1800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37 patients had severe COVID-19 infection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161 were hospitalized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16 died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Monotherapy with anti-TNF and anti-IL12/23 agents </a:t>
            </a:r>
            <a:r>
              <a:rPr lang="en-US" sz="1800" dirty="0"/>
              <a:t>appear to have a lower association for IBD patients with severe COVID who require hospitalizations, ICU, intubation, death.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Risk factors for severe COVID-19 infection </a:t>
            </a:r>
            <a:r>
              <a:rPr lang="en-US" sz="1800" dirty="0"/>
              <a:t>included increasing age and use of systemic corticosteroids, sulfasalazine, or 5-aminosalicylate. Anti-TNF treatment was not correlated with severe illness.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Risk factors in patients with IBD for severe COVID-19 </a:t>
            </a:r>
            <a:r>
              <a:rPr lang="en-US" sz="1800" dirty="0"/>
              <a:t>(similar general population): age or increasing number of comorbidities ≥2, in addition to IBD.</a:t>
            </a:r>
          </a:p>
          <a:p>
            <a:pPr>
              <a:spcBef>
                <a:spcPts val="1200"/>
              </a:spcBef>
            </a:pPr>
            <a:r>
              <a:rPr lang="en-US" sz="1800" b="1" dirty="0"/>
              <a:t>Strongest risk factor in patients with IBD for severe COVID-19 </a:t>
            </a:r>
            <a:r>
              <a:rPr lang="en-US" sz="1800" dirty="0"/>
              <a:t>was systemic corticosteroid use. </a:t>
            </a:r>
            <a:br>
              <a:rPr lang="en-US" sz="1800" dirty="0"/>
            </a:br>
            <a:r>
              <a:rPr lang="en-US" sz="1800" dirty="0"/>
              <a:t>Patients had at least a 6-fold higher risk for developing severe COVID-19. Findings reiterate importance of limiting and tapering use of steroids in IBD patients during era of COVID-19.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6C621-6D00-C64B-908A-9609E0446A0A}"/>
              </a:ext>
            </a:extLst>
          </p:cNvPr>
          <p:cNvSpPr txBox="1"/>
          <p:nvPr/>
        </p:nvSpPr>
        <p:spPr>
          <a:xfrm>
            <a:off x="431800" y="5664200"/>
            <a:ext cx="513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anti-TNF, anti-tumor necrosis factor.</a:t>
            </a:r>
          </a:p>
        </p:txBody>
      </p:sp>
      <p:pic>
        <p:nvPicPr>
          <p:cNvPr id="8" name="Picture 7" descr="A picture containing food, table&#10;&#10;Description automatically generated">
            <a:extLst>
              <a:ext uri="{FF2B5EF4-FFF2-40B4-BE49-F238E27FC236}">
                <a16:creationId xmlns:a16="http://schemas.microsoft.com/office/drawing/2014/main" id="{5EC37936-B591-4475-AB50-9F2A09E8F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" t="6658" r="7493" b="3956"/>
          <a:stretch/>
        </p:blipFill>
        <p:spPr>
          <a:xfrm>
            <a:off x="9582354" y="91440"/>
            <a:ext cx="2508303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9555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E787B-1286-4B9A-B231-D20B9DFDE6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Brenner EJ, </a:t>
            </a:r>
            <a:r>
              <a:rPr lang="en-US" dirty="0" err="1"/>
              <a:t>Ungaro</a:t>
            </a:r>
            <a:r>
              <a:rPr lang="en-US" dirty="0"/>
              <a:t> RC, </a:t>
            </a:r>
            <a:r>
              <a:rPr lang="en-US" dirty="0" err="1"/>
              <a:t>Colombel</a:t>
            </a:r>
            <a:r>
              <a:rPr lang="en-US" dirty="0"/>
              <a:t> JF, </a:t>
            </a:r>
            <a:r>
              <a:rPr lang="en-US" dirty="0" err="1"/>
              <a:t>Kappelman</a:t>
            </a:r>
            <a:r>
              <a:rPr lang="en-US" dirty="0"/>
              <a:t> MD. SECURE-IBD Database Public Data Update. https://covidibd.org/current-data/. Accessed on June 29,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48F519-88D4-3B4F-9961-BBBE4B8B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IBD Medications Used in Patients With Severe COVID-19</a:t>
            </a:r>
            <a:br>
              <a:rPr lang="en-US" dirty="0"/>
            </a:br>
            <a:r>
              <a:rPr lang="en-US" dirty="0"/>
              <a:t>Steroid, Immunosuppressive Agents</a:t>
            </a:r>
            <a:br>
              <a:rPr lang="en-US" dirty="0"/>
            </a:br>
            <a:r>
              <a:rPr lang="en-US" sz="1800" dirty="0"/>
              <a:t>Source: https://covidibd.org/current-data/ </a:t>
            </a:r>
            <a:br>
              <a:rPr lang="en-US" sz="1800" dirty="0"/>
            </a:br>
            <a:r>
              <a:rPr lang="en-US" sz="1800" dirty="0"/>
              <a:t>Date last updated: 06/29/2020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79F4B5-7ACA-E643-9794-C25BA658D508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834260257"/>
              </p:ext>
            </p:extLst>
          </p:nvPr>
        </p:nvGraphicFramePr>
        <p:xfrm>
          <a:off x="381000" y="1710812"/>
          <a:ext cx="11430001" cy="38811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912293">
                  <a:extLst>
                    <a:ext uri="{9D8B030D-6E8A-4147-A177-3AD203B41FA5}">
                      <a16:colId xmlns:a16="http://schemas.microsoft.com/office/drawing/2014/main" val="3056224197"/>
                    </a:ext>
                  </a:extLst>
                </a:gridCol>
                <a:gridCol w="945208">
                  <a:extLst>
                    <a:ext uri="{9D8B030D-6E8A-4147-A177-3AD203B41FA5}">
                      <a16:colId xmlns:a16="http://schemas.microsoft.com/office/drawing/2014/main" val="411934518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08035734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35861392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72931297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514032946"/>
                    </a:ext>
                  </a:extLst>
                </a:gridCol>
                <a:gridCol w="1248255">
                  <a:extLst>
                    <a:ext uri="{9D8B030D-6E8A-4147-A177-3AD203B41FA5}">
                      <a16:colId xmlns:a16="http://schemas.microsoft.com/office/drawing/2014/main" val="2861297638"/>
                    </a:ext>
                  </a:extLst>
                </a:gridCol>
                <a:gridCol w="1609245">
                  <a:extLst>
                    <a:ext uri="{9D8B030D-6E8A-4147-A177-3AD203B41FA5}">
                      <a16:colId xmlns:a16="http://schemas.microsoft.com/office/drawing/2014/main" val="2028693664"/>
                    </a:ext>
                  </a:extLst>
                </a:gridCol>
              </a:tblGrid>
              <a:tr h="655955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IBD Medication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Total N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Outpatient only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Hospitalized 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ICU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Ventilator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Death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ICU/Ventilator/Death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148278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1572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1097 (70%)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455 (29%)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 (4%)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 (3%)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118 (8%)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24998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Sulfasalazine/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mesalamine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481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284 (59%)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193 (40%)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 (9%)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 (8%)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 (6%)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 (12%)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21060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Budesonide 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41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 (61%)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 (37%)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(10%)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(7%)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 (10%)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177890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Oral/parenteral steroids 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126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52 (41%)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71 (56%)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 (16%)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 (12%)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 (9%)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25 (20%)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04144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6MP/azathioprine 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monotherapy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156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104 (67%)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 (33%)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 (8%)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(6%)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(2%)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 (10%)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3206984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Methotrexate 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monotherapy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 (55%)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(45%)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(0%)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(0%)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(9%)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(9%)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53201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1803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0A977-AD3D-42B3-9D63-03B796D075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Brenner EJ, </a:t>
            </a:r>
            <a:r>
              <a:rPr lang="en-US" dirty="0" err="1"/>
              <a:t>Ungaro</a:t>
            </a:r>
            <a:r>
              <a:rPr lang="en-US" dirty="0"/>
              <a:t> RC, </a:t>
            </a:r>
            <a:r>
              <a:rPr lang="en-US" dirty="0" err="1"/>
              <a:t>Colombel</a:t>
            </a:r>
            <a:r>
              <a:rPr lang="en-US" dirty="0"/>
              <a:t> JF, </a:t>
            </a:r>
            <a:r>
              <a:rPr lang="en-US" dirty="0" err="1"/>
              <a:t>Kappelman</a:t>
            </a:r>
            <a:r>
              <a:rPr lang="en-US" dirty="0"/>
              <a:t> MD. SECURE-IBD Database Public Data Update. https://covidibd.org/current-data/. Accessed on June 29,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02856-51A1-0B4C-B32B-5B2BD1EC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65970"/>
            <a:ext cx="11430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IBD Medications Used in Patients With Severe COVID-19</a:t>
            </a:r>
            <a:br>
              <a:rPr lang="en-US" dirty="0"/>
            </a:br>
            <a:r>
              <a:rPr lang="en-US" dirty="0"/>
              <a:t>Biologics</a:t>
            </a:r>
            <a:br>
              <a:rPr lang="en-US" dirty="0"/>
            </a:br>
            <a:r>
              <a:rPr lang="en-US" sz="1800" dirty="0"/>
              <a:t>Source: https://</a:t>
            </a:r>
            <a:r>
              <a:rPr lang="en-US" sz="1800" dirty="0" err="1"/>
              <a:t>covidibd.org</a:t>
            </a:r>
            <a:r>
              <a:rPr lang="en-US" sz="1800" dirty="0"/>
              <a:t>/current-data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D80604-E49E-AD45-BA6C-F2B4BD93560D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884235"/>
              </p:ext>
            </p:extLst>
          </p:nvPr>
        </p:nvGraphicFramePr>
        <p:xfrm>
          <a:off x="338476" y="1386348"/>
          <a:ext cx="11515049" cy="42519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166646560"/>
                    </a:ext>
                  </a:extLst>
                </a:gridCol>
                <a:gridCol w="1113749">
                  <a:extLst>
                    <a:ext uri="{9D8B030D-6E8A-4147-A177-3AD203B41FA5}">
                      <a16:colId xmlns:a16="http://schemas.microsoft.com/office/drawing/2014/main" val="254633795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75645321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36851427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73361338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367102470"/>
                    </a:ext>
                  </a:extLst>
                </a:gridCol>
                <a:gridCol w="1118608">
                  <a:extLst>
                    <a:ext uri="{9D8B030D-6E8A-4147-A177-3AD203B41FA5}">
                      <a16:colId xmlns:a16="http://schemas.microsoft.com/office/drawing/2014/main" val="3648746405"/>
                    </a:ext>
                  </a:extLst>
                </a:gridCol>
                <a:gridCol w="1738892">
                  <a:extLst>
                    <a:ext uri="{9D8B030D-6E8A-4147-A177-3AD203B41FA5}">
                      <a16:colId xmlns:a16="http://schemas.microsoft.com/office/drawing/2014/main" val="2807981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IBD Medication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Total N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Outpatient only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Hospitalized 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ICU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Ventilator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Death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ICU/Ventilator/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Death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n (%)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41439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1572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1097 (70%)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455 (29%)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69 (4%)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51 (3%)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118 (8%)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391783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Anti-TNF without 6MP/AZA/MTX  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454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377 (83%)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72 (16%)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 (2%)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 (1%)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 (1%)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10 (2%)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2912567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Anti-TNF + 6MP/AZA/MTX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150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 (67%)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49 (33%)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 (7%)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(4%)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(2%)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 (8%)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66309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Anti-integrin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153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108 (71%)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 (26%)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 (7%)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3919355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IL-12/23 inhibitor 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139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116 (83%)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19 (14%)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 (4%)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 (3%)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 (1%)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 (4%)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365387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JAK inhibitor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17 (77%)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(23%)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(9%)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(9%)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14131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Other IBD Medication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(58%)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 (40%)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(8%)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(5%)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(3%)</a:t>
                      </a:r>
                    </a:p>
                  </a:txBody>
                  <a:tcPr marL="93346" marR="933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 (8%)</a:t>
                      </a:r>
                    </a:p>
                  </a:txBody>
                  <a:tcPr marL="93346" marR="93346"/>
                </a:tc>
                <a:extLst>
                  <a:ext uri="{0D108BD9-81ED-4DB2-BD59-A6C34878D82A}">
                    <a16:rowId xmlns:a16="http://schemas.microsoft.com/office/drawing/2014/main" val="156786007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6099076-C998-E34E-8017-99839EE22F8E}"/>
              </a:ext>
            </a:extLst>
          </p:cNvPr>
          <p:cNvSpPr txBox="1"/>
          <p:nvPr/>
        </p:nvSpPr>
        <p:spPr>
          <a:xfrm>
            <a:off x="429768" y="5660136"/>
            <a:ext cx="7385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6-MP, 6-mercaptopurine; AZA, azathioprine; MTX, methotrexate.</a:t>
            </a:r>
          </a:p>
        </p:txBody>
      </p:sp>
    </p:spTree>
    <p:extLst>
      <p:ext uri="{BB962C8B-B14F-4D97-AF65-F5344CB8AC3E}">
        <p14:creationId xmlns:p14="http://schemas.microsoft.com/office/powerpoint/2010/main" val="535630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485C2-4332-42D5-BA1E-92D26C24DC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C6A30-4DD7-D145-ACD0-62955FB1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Module 5:</a:t>
            </a:r>
            <a:br>
              <a:rPr lang="en-US" b="1" dirty="0"/>
            </a:br>
            <a:r>
              <a:rPr lang="en-US" dirty="0"/>
              <a:t>Medication management of UC patients with symptomatic COVID-19 with symptoms of active inflammation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011C1-824A-804B-931F-72C9CCF0FAE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850922"/>
            <a:ext cx="11430000" cy="4073627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/>
              <a:t>Confirm active inflammation</a:t>
            </a:r>
          </a:p>
          <a:p>
            <a:pPr>
              <a:spcBef>
                <a:spcPts val="1800"/>
              </a:spcBef>
            </a:pPr>
            <a:r>
              <a:rPr lang="en-US" dirty="0"/>
              <a:t>Mildly active UC</a:t>
            </a:r>
          </a:p>
          <a:p>
            <a:pPr>
              <a:spcBef>
                <a:spcPts val="1800"/>
              </a:spcBef>
            </a:pPr>
            <a:r>
              <a:rPr lang="en-US" dirty="0"/>
              <a:t>Moderate to severely active UC</a:t>
            </a:r>
          </a:p>
          <a:p>
            <a:pPr>
              <a:spcBef>
                <a:spcPts val="1800"/>
              </a:spcBef>
            </a:pPr>
            <a:r>
              <a:rPr lang="en-US" dirty="0"/>
              <a:t>Managing UC patients hospitalized for COVID-19</a:t>
            </a:r>
          </a:p>
          <a:p>
            <a:pPr>
              <a:spcBef>
                <a:spcPts val="1800"/>
              </a:spcBef>
            </a:pPr>
            <a:r>
              <a:rPr lang="en-US" dirty="0"/>
              <a:t>Post-pandemic considerations</a:t>
            </a:r>
          </a:p>
          <a:p>
            <a:pPr>
              <a:spcBef>
                <a:spcPts val="1800"/>
              </a:spcBef>
            </a:pPr>
            <a:endParaRPr lang="en-US" dirty="0"/>
          </a:p>
          <a:p>
            <a:pPr>
              <a:spcBef>
                <a:spcPts val="18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219983-0D62-47A4-84CB-E7B3CFEC81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854269-3493-744F-90DA-76CAA183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7D776-9A42-3B42-9602-1220306CDFD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1487488" indent="-1487488">
              <a:spcBef>
                <a:spcPts val="3000"/>
              </a:spcBef>
              <a:buNone/>
            </a:pPr>
            <a:r>
              <a:rPr lang="en-US" sz="2400" b="1" dirty="0"/>
              <a:t>Module 1: </a:t>
            </a:r>
            <a:r>
              <a:rPr lang="en-US" sz="2400" dirty="0"/>
              <a:t>Risks and signs of SARS-CoV-2 in IBD population</a:t>
            </a:r>
          </a:p>
          <a:p>
            <a:pPr marL="1487488" indent="-1487488">
              <a:spcBef>
                <a:spcPts val="3000"/>
              </a:spcBef>
              <a:buNone/>
            </a:pPr>
            <a:r>
              <a:rPr lang="en-US" sz="2400" b="1" dirty="0"/>
              <a:t>Module 2: </a:t>
            </a:r>
            <a:r>
              <a:rPr lang="en-US" sz="2400" dirty="0"/>
              <a:t>Management of UC patients not infected with SARS-CoV-2 </a:t>
            </a:r>
          </a:p>
          <a:p>
            <a:pPr marL="1487488" indent="-1487488">
              <a:spcBef>
                <a:spcPts val="3000"/>
              </a:spcBef>
              <a:buNone/>
            </a:pPr>
            <a:r>
              <a:rPr lang="en-US" sz="2400" b="1" dirty="0"/>
              <a:t>Module 3: </a:t>
            </a:r>
            <a:r>
              <a:rPr lang="en-US" sz="2400" dirty="0"/>
              <a:t>Medication management of UC patients testing positive for SARS-CoV-2 but who are asymptomatic </a:t>
            </a:r>
          </a:p>
          <a:p>
            <a:pPr marL="1487488" indent="-1487488">
              <a:spcBef>
                <a:spcPts val="3000"/>
              </a:spcBef>
              <a:buNone/>
            </a:pPr>
            <a:r>
              <a:rPr lang="en-US" sz="2400" b="1" dirty="0"/>
              <a:t>Module 4: </a:t>
            </a:r>
            <a:r>
              <a:rPr lang="en-US" sz="2400" dirty="0"/>
              <a:t>Medication management of UC patients with symptomatic COVID-19 but without suspicion of active UC inflammation </a:t>
            </a:r>
          </a:p>
          <a:p>
            <a:pPr marL="1487488" indent="-1487488">
              <a:spcBef>
                <a:spcPts val="3000"/>
              </a:spcBef>
              <a:buNone/>
            </a:pPr>
            <a:r>
              <a:rPr lang="en-US" sz="2400" b="1" dirty="0"/>
              <a:t>Module 5: </a:t>
            </a:r>
            <a:r>
              <a:rPr lang="en-US" sz="2400" dirty="0"/>
              <a:t>Medication management of UC patients with symptomatic COVID-19 with symptoms of active inflammation </a:t>
            </a:r>
          </a:p>
        </p:txBody>
      </p:sp>
    </p:spTree>
    <p:extLst>
      <p:ext uri="{BB962C8B-B14F-4D97-AF65-F5344CB8AC3E}">
        <p14:creationId xmlns:p14="http://schemas.microsoft.com/office/powerpoint/2010/main" val="3574986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653B62-62BB-4E64-97B7-0F6B074D3F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 Cohen RC, et al. </a:t>
            </a:r>
            <a:r>
              <a:rPr lang="nl-NL" i="1" dirty="0"/>
              <a:t>Gastroenterology</a:t>
            </a:r>
            <a:r>
              <a:rPr lang="nl-NL" dirty="0"/>
              <a:t>. 2020;S0016-508530482-0.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28218-5C33-3C46-B15D-3720317B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Outpatient Clinics—Confirm Active Inflammation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CD4F-FF1A-1442-9024-FF4033F68FB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Confirm active inflammation with non-endoscopic tests</a:t>
            </a:r>
          </a:p>
          <a:p>
            <a:pPr>
              <a:spcBef>
                <a:spcPts val="1800"/>
              </a:spcBef>
            </a:pPr>
            <a:r>
              <a:rPr lang="en-US" dirty="0"/>
              <a:t>Limit endoscopy</a:t>
            </a:r>
          </a:p>
          <a:p>
            <a:pPr>
              <a:spcBef>
                <a:spcPts val="1800"/>
              </a:spcBef>
            </a:pPr>
            <a:r>
              <a:rPr lang="en-US" dirty="0"/>
              <a:t>Clinical scenarios that may prompt endoscopy include need to </a:t>
            </a:r>
          </a:p>
          <a:p>
            <a:pPr lvl="1"/>
            <a:r>
              <a:rPr lang="en-US" dirty="0"/>
              <a:t>Obtain biopsies to diagnose new severe IBD,</a:t>
            </a:r>
          </a:p>
          <a:p>
            <a:pPr lvl="1"/>
            <a:r>
              <a:rPr lang="en-US" dirty="0"/>
              <a:t>Exclude cytomegalovirus (CMV) if noninvasive tests are equivocal,</a:t>
            </a:r>
          </a:p>
          <a:p>
            <a:pPr marL="914400" lvl="2" indent="0">
              <a:buNone/>
            </a:pPr>
            <a:r>
              <a:rPr lang="en-US" dirty="0"/>
              <a:t>Note: CMV testing may be done as a serum polymerase chain reaction to avoid need for </a:t>
            </a:r>
            <a:r>
              <a:rPr lang="en-US" dirty="0" err="1"/>
              <a:t>colonoscopic</a:t>
            </a:r>
            <a:r>
              <a:rPr lang="en-US" dirty="0"/>
              <a:t> procedures </a:t>
            </a:r>
          </a:p>
          <a:p>
            <a:pPr lvl="1"/>
            <a:r>
              <a:rPr lang="en-US" dirty="0"/>
              <a:t>or in patients with severe disease or suspected cancer where mucosal inspection might direct surgical 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68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C0DF1-D4F3-4816-83EB-9EF629DE7B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Rubin DT…Cohen RC, et al. Gastroenterology. 2020;S0016-508530482-0.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8110F-6FE1-7548-B219-668A9F72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Mild or Moderate to Severely Active 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FBD3-D7CB-0744-8EB6-146340132F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371600"/>
            <a:ext cx="5454769" cy="417595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Mildly active UC</a:t>
            </a:r>
          </a:p>
          <a:p>
            <a:pPr marL="0" indent="0" algn="ctr">
              <a:buNone/>
            </a:pPr>
            <a:r>
              <a:rPr lang="en-US" sz="2200" dirty="0"/>
              <a:t>Use safer therapies </a:t>
            </a:r>
            <a:endParaRPr lang="en-US" dirty="0"/>
          </a:p>
          <a:p>
            <a:pPr lvl="0">
              <a:spcBef>
                <a:spcPts val="2400"/>
              </a:spcBef>
              <a:buSzPct val="60000"/>
              <a:buFont typeface="Wingdings" pitchFamily="2" charset="2"/>
              <a:buChar char="v"/>
            </a:pPr>
            <a:r>
              <a:rPr lang="en-US" sz="2600" dirty="0"/>
              <a:t>5-ASA (UC)</a:t>
            </a:r>
          </a:p>
          <a:p>
            <a:pPr lvl="0">
              <a:spcBef>
                <a:spcPts val="1800"/>
              </a:spcBef>
              <a:buSzPct val="60000"/>
              <a:buFont typeface="Wingdings" pitchFamily="2" charset="2"/>
              <a:buChar char="v"/>
            </a:pPr>
            <a:r>
              <a:rPr lang="en-US" sz="2600" dirty="0"/>
              <a:t>Budesonide (CD and UC)</a:t>
            </a:r>
          </a:p>
          <a:p>
            <a:pPr lvl="0">
              <a:spcBef>
                <a:spcPts val="1800"/>
              </a:spcBef>
              <a:buSzPct val="60000"/>
              <a:buFont typeface="Wingdings" pitchFamily="2" charset="2"/>
              <a:buChar char="v"/>
            </a:pPr>
            <a:r>
              <a:rPr lang="en-US" sz="2600" dirty="0"/>
              <a:t>Partial or full enteral nutrition (CD, mostly pediatric)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B75CF4-4776-814B-AA30-AF14F5C6499B}"/>
              </a:ext>
            </a:extLst>
          </p:cNvPr>
          <p:cNvSpPr txBox="1">
            <a:spLocks/>
          </p:cNvSpPr>
          <p:nvPr/>
        </p:nvSpPr>
        <p:spPr>
          <a:xfrm>
            <a:off x="6172199" y="1371600"/>
            <a:ext cx="5458968" cy="41759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Moderate to severely active UC</a:t>
            </a:r>
          </a:p>
          <a:p>
            <a:pPr marL="0" indent="0" algn="ctr">
              <a:buNone/>
            </a:pPr>
            <a:r>
              <a:rPr lang="en-US" sz="2400" dirty="0"/>
              <a:t>usual treatments if COVID </a:t>
            </a:r>
            <a:br>
              <a:rPr lang="en-US" sz="2400" dirty="0"/>
            </a:br>
            <a:r>
              <a:rPr lang="en-US" sz="2400" dirty="0"/>
              <a:t>symptoms are mild</a:t>
            </a:r>
            <a:endParaRPr lang="en-US" dirty="0"/>
          </a:p>
          <a:p>
            <a:pPr>
              <a:spcBef>
                <a:spcPts val="1800"/>
              </a:spcBef>
              <a:buSzPct val="60000"/>
              <a:buFont typeface="Wingdings" pitchFamily="2" charset="2"/>
              <a:buChar char="v"/>
            </a:pPr>
            <a:r>
              <a:rPr lang="en-US" sz="2600" dirty="0"/>
              <a:t>Avoid steroids if possible </a:t>
            </a:r>
            <a:br>
              <a:rPr lang="en-US" sz="2600" dirty="0"/>
            </a:br>
            <a:r>
              <a:rPr lang="en-US" sz="2600" dirty="0"/>
              <a:t>(even for induction) </a:t>
            </a:r>
          </a:p>
          <a:p>
            <a:pPr>
              <a:spcBef>
                <a:spcPts val="1800"/>
              </a:spcBef>
              <a:buSzPct val="60000"/>
              <a:buFont typeface="Wingdings" pitchFamily="2" charset="2"/>
              <a:buChar char="v"/>
            </a:pPr>
            <a:r>
              <a:rPr lang="en-US" sz="2600" dirty="0"/>
              <a:t>Treat with the same therapies you would choose in the </a:t>
            </a:r>
            <a:br>
              <a:rPr lang="en-US" sz="2600" dirty="0"/>
            </a:br>
            <a:r>
              <a:rPr lang="en-US" sz="2600" dirty="0"/>
              <a:t>pre-COVID-19 era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98B6F-A500-F544-890D-D3B2FD9A908F}"/>
              </a:ext>
            </a:extLst>
          </p:cNvPr>
          <p:cNvSpPr txBox="1"/>
          <p:nvPr/>
        </p:nvSpPr>
        <p:spPr>
          <a:xfrm>
            <a:off x="331304" y="5632172"/>
            <a:ext cx="714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5-ASA, 5-aminosalicylates; CD, Chron’s disease; UC, ulcerative colitis.</a:t>
            </a:r>
          </a:p>
        </p:txBody>
      </p:sp>
    </p:spTree>
    <p:extLst>
      <p:ext uri="{BB962C8B-B14F-4D97-AF65-F5344CB8AC3E}">
        <p14:creationId xmlns:p14="http://schemas.microsoft.com/office/powerpoint/2010/main" val="557228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843627-2E75-44A5-A1EC-4DE7187879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Adapted from Kaur M, et al. </a:t>
            </a:r>
            <a:r>
              <a:rPr lang="en-US" i="1" dirty="0"/>
              <a:t>Clin Gastroenterol Hepatol</a:t>
            </a:r>
            <a:r>
              <a:rPr lang="en-US" dirty="0"/>
              <a:t>. 2020;18:1346‐1355. </a:t>
            </a:r>
            <a:br>
              <a:rPr lang="en-US" dirty="0"/>
            </a:br>
            <a:r>
              <a:rPr lang="en-US" dirty="0"/>
              <a:t>Adapted from Rubin DT… Cohen RC, et al. </a:t>
            </a:r>
            <a:r>
              <a:rPr lang="en-US" i="1" dirty="0"/>
              <a:t>Am J Gastroenterol</a:t>
            </a:r>
            <a:r>
              <a:rPr lang="en-US" dirty="0"/>
              <a:t>. 2019;114:384-413.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323A02-2DC8-42B9-A373-C35BC296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Admission Requirements: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BDA22C-E003-4DC8-858C-A63518F836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892278"/>
            <a:ext cx="9695335" cy="1477328"/>
          </a:xfrm>
        </p:spPr>
        <p:txBody>
          <a:bodyPr numCol="2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Criteria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≥6 bowel movements along with ≥1 of: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Medical resistance +/- systemic toxicity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Tachycardia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Fever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Hemoglobin &lt;10.5g/dL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CRP elevated</a:t>
            </a:r>
          </a:p>
        </p:txBody>
      </p:sp>
      <p:sp>
        <p:nvSpPr>
          <p:cNvPr id="9" name="Right Arrow 4">
            <a:extLst>
              <a:ext uri="{FF2B5EF4-FFF2-40B4-BE49-F238E27FC236}">
                <a16:creationId xmlns:a16="http://schemas.microsoft.com/office/drawing/2014/main" id="{BEAAC315-A9D3-4E1B-98DB-C9AB2B0C73D6}"/>
              </a:ext>
            </a:extLst>
          </p:cNvPr>
          <p:cNvSpPr/>
          <p:nvPr/>
        </p:nvSpPr>
        <p:spPr>
          <a:xfrm>
            <a:off x="557011" y="3242545"/>
            <a:ext cx="2713703" cy="185237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11430" bIns="5715" numCol="1" spcCol="1270" anchor="t" anchorCtr="0">
            <a:noAutofit/>
          </a:bodyPr>
          <a:lstStyle/>
          <a:p>
            <a:pPr marL="115888" lvl="1" indent="-115888" defTabSz="4000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kern="1200" dirty="0"/>
              <a:t>Test for COVID-19</a:t>
            </a:r>
          </a:p>
          <a:p>
            <a:pPr marL="115888" lvl="1" indent="-115888" defTabSz="4000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kern="1200" dirty="0"/>
              <a:t>Rule out CDI and CMV</a:t>
            </a:r>
          </a:p>
          <a:p>
            <a:pPr marL="115888" lvl="1" indent="-115888" defTabSz="4000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kern="1200" dirty="0"/>
              <a:t>VTE prophylaxis</a:t>
            </a:r>
          </a:p>
          <a:p>
            <a:pPr marL="115888" lvl="1" indent="-115888" defTabSz="4000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kern="1200" dirty="0"/>
              <a:t>Assess for toxic megacolon</a:t>
            </a:r>
          </a:p>
          <a:p>
            <a:pPr marL="115888" lvl="1" indent="-115888" defTabSz="400050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kern="1200" dirty="0"/>
              <a:t>Endoscopy </a:t>
            </a:r>
            <a:r>
              <a:rPr lang="en-US" sz="1500" i="1" kern="1200" dirty="0"/>
              <a:t>only</a:t>
            </a:r>
            <a:r>
              <a:rPr lang="en-US" sz="1500" kern="1200" dirty="0"/>
              <a:t> if it changes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ED561D-AA45-4D99-97BA-DA1D044E421B}"/>
              </a:ext>
            </a:extLst>
          </p:cNvPr>
          <p:cNvSpPr/>
          <p:nvPr/>
        </p:nvSpPr>
        <p:spPr>
          <a:xfrm>
            <a:off x="3611416" y="3242545"/>
            <a:ext cx="4122381" cy="2346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IV corticosteroids (max 60mg/day of methylprednisolone) for 3–5 days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Topical hydrocortisone enemas/</a:t>
            </a:r>
            <a:br>
              <a:rPr lang="en-US" sz="1500" dirty="0"/>
            </a:br>
            <a:r>
              <a:rPr lang="en-US" sz="1500" dirty="0"/>
              <a:t>budesonide foam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Surgical consultation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Serial KUB if dilated colon seen on imaging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Assess symptoms and CRP daily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NO narcotics/anticholinergics/antimotility therapies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B39C4-F9FA-4181-A43E-7AC24AD5D5E6}"/>
              </a:ext>
            </a:extLst>
          </p:cNvPr>
          <p:cNvSpPr/>
          <p:nvPr/>
        </p:nvSpPr>
        <p:spPr>
          <a:xfrm>
            <a:off x="7866535" y="3912567"/>
            <a:ext cx="22860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Initiate therapy with either infliximab or tacrolimus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Consider tofacitinib in select patients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Surgery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FA778D-C53D-4632-9E2D-09A45CC45C7D}"/>
              </a:ext>
            </a:extLst>
          </p:cNvPr>
          <p:cNvSpPr/>
          <p:nvPr/>
        </p:nvSpPr>
        <p:spPr>
          <a:xfrm>
            <a:off x="10118036" y="3912567"/>
            <a:ext cx="2019887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Transition to oral prednisone</a:t>
            </a:r>
          </a:p>
          <a:p>
            <a:pPr marL="115888" lvl="0" indent="-115888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1500" dirty="0"/>
              <a:t>Treat as outpatient</a:t>
            </a: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7563E1E0-FEB6-487F-8AFA-D93C545E6FE5}"/>
              </a:ext>
            </a:extLst>
          </p:cNvPr>
          <p:cNvSpPr/>
          <p:nvPr/>
        </p:nvSpPr>
        <p:spPr>
          <a:xfrm>
            <a:off x="557011" y="2506043"/>
            <a:ext cx="2713703" cy="671754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Workup</a:t>
            </a:r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980A4BAB-50DA-43C5-BCA4-DAE32AED9BCE}"/>
              </a:ext>
            </a:extLst>
          </p:cNvPr>
          <p:cNvSpPr/>
          <p:nvPr/>
        </p:nvSpPr>
        <p:spPr>
          <a:xfrm>
            <a:off x="3673837" y="2506043"/>
            <a:ext cx="3889375" cy="671754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IBD Management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9286BFA-6B19-4B83-B99D-F22876A3FD42}"/>
              </a:ext>
            </a:extLst>
          </p:cNvPr>
          <p:cNvSpPr/>
          <p:nvPr/>
        </p:nvSpPr>
        <p:spPr>
          <a:xfrm>
            <a:off x="7960804" y="2506043"/>
            <a:ext cx="3889375" cy="1153437"/>
          </a:xfrm>
          <a:custGeom>
            <a:avLst/>
            <a:gdLst>
              <a:gd name="connsiteX0" fmla="*/ 167939 w 3889375"/>
              <a:gd name="connsiteY0" fmla="*/ 0 h 1153437"/>
              <a:gd name="connsiteX1" fmla="*/ 3721437 w 3889375"/>
              <a:gd name="connsiteY1" fmla="*/ 0 h 1153437"/>
              <a:gd name="connsiteX2" fmla="*/ 3889375 w 3889375"/>
              <a:gd name="connsiteY2" fmla="*/ 671754 h 1153437"/>
              <a:gd name="connsiteX3" fmla="*/ 2426370 w 3889375"/>
              <a:gd name="connsiteY3" fmla="*/ 671754 h 1153437"/>
              <a:gd name="connsiteX4" fmla="*/ 1944687 w 3889375"/>
              <a:gd name="connsiteY4" fmla="*/ 1153437 h 1153437"/>
              <a:gd name="connsiteX5" fmla="*/ 1463004 w 3889375"/>
              <a:gd name="connsiteY5" fmla="*/ 671754 h 1153437"/>
              <a:gd name="connsiteX6" fmla="*/ 0 w 3889375"/>
              <a:gd name="connsiteY6" fmla="*/ 671754 h 115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375" h="1153437">
                <a:moveTo>
                  <a:pt x="167939" y="0"/>
                </a:moveTo>
                <a:lnTo>
                  <a:pt x="3721437" y="0"/>
                </a:lnTo>
                <a:lnTo>
                  <a:pt x="3889375" y="671754"/>
                </a:lnTo>
                <a:lnTo>
                  <a:pt x="2426370" y="671754"/>
                </a:lnTo>
                <a:lnTo>
                  <a:pt x="1944687" y="1153437"/>
                </a:lnTo>
                <a:lnTo>
                  <a:pt x="1463004" y="671754"/>
                </a:lnTo>
                <a:lnTo>
                  <a:pt x="0" y="6717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ctr"/>
            <a:endParaRPr lang="en-US" sz="1000" dirty="0"/>
          </a:p>
          <a:p>
            <a:pPr algn="ctr"/>
            <a:r>
              <a:rPr lang="en-US" dirty="0"/>
              <a:t>Clinical Response Assessment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FC0F34-082C-4872-8DCA-95F1F507A2F6}"/>
              </a:ext>
            </a:extLst>
          </p:cNvPr>
          <p:cNvSpPr/>
          <p:nvPr/>
        </p:nvSpPr>
        <p:spPr>
          <a:xfrm>
            <a:off x="7866535" y="3622663"/>
            <a:ext cx="2286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en-US" sz="1500" b="1" dirty="0"/>
              <a:t>NO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9F256A-A0F2-4B3A-AAC2-BD5CCDA698BC}"/>
              </a:ext>
            </a:extLst>
          </p:cNvPr>
          <p:cNvSpPr/>
          <p:nvPr/>
        </p:nvSpPr>
        <p:spPr>
          <a:xfrm>
            <a:off x="10118036" y="3622663"/>
            <a:ext cx="201988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en-US" sz="1500" b="1" dirty="0"/>
              <a:t>YES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DBE8DD-7018-452B-A0E3-4F85EA2B15F8}"/>
              </a:ext>
            </a:extLst>
          </p:cNvPr>
          <p:cNvCxnSpPr>
            <a:stCxn id="20" idx="5"/>
            <a:endCxn id="21" idx="0"/>
          </p:cNvCxnSpPr>
          <p:nvPr/>
        </p:nvCxnSpPr>
        <p:spPr>
          <a:xfrm flipH="1">
            <a:off x="9009535" y="3177797"/>
            <a:ext cx="414273" cy="444866"/>
          </a:xfrm>
          <a:prstGeom prst="straightConnector1">
            <a:avLst/>
          </a:prstGeom>
          <a:ln w="381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1F29FE-C3DE-43CA-8690-9453D531B9AC}"/>
              </a:ext>
            </a:extLst>
          </p:cNvPr>
          <p:cNvCxnSpPr>
            <a:cxnSpLocks/>
          </p:cNvCxnSpPr>
          <p:nvPr/>
        </p:nvCxnSpPr>
        <p:spPr>
          <a:xfrm>
            <a:off x="10392198" y="3170423"/>
            <a:ext cx="447191" cy="481683"/>
          </a:xfrm>
          <a:prstGeom prst="straightConnector1">
            <a:avLst/>
          </a:prstGeom>
          <a:ln w="381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7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69C9C-906A-42EF-B694-44A48DF2AA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Danese</a:t>
            </a:r>
            <a:r>
              <a:rPr lang="en-US" dirty="0"/>
              <a:t> S, et al. </a:t>
            </a:r>
            <a:r>
              <a:rPr lang="en-US" i="1" dirty="0"/>
              <a:t>Nat Rev Gastroenterol Hepatol</a:t>
            </a:r>
            <a:r>
              <a:rPr lang="en-US" dirty="0"/>
              <a:t>. 2020;1–3. Kaur M, et al. </a:t>
            </a:r>
            <a:r>
              <a:rPr lang="en-US" i="1" dirty="0"/>
              <a:t>Clin Gastroenterol Hepatol</a:t>
            </a:r>
            <a:r>
              <a:rPr lang="en-US" dirty="0"/>
              <a:t>. 2020;18:1346‐1355.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1F1938-46D8-FF47-BFE1-92A3E85E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Hospitalized for Ulcerative Colitis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2720E-94DC-0345-A620-5CAB56DEE5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With mild COVID symptoms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Standard UC treatment but limit IV steroids to 3 days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With severe COVID symptoms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UC therapy not recommended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Exceptions with some treatments that may enhance COVID therapy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Avoid surgery with stopgap measures</a:t>
            </a:r>
          </a:p>
          <a:p>
            <a:pPr>
              <a:spcBef>
                <a:spcPts val="1200"/>
              </a:spcBef>
            </a:pPr>
            <a:r>
              <a:rPr lang="en-CA" sz="2400" dirty="0"/>
              <a:t>Surgery only in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Emergent situations 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Nonemergent but urgent or time sensitive</a:t>
            </a:r>
          </a:p>
          <a:p>
            <a:pPr lvl="1">
              <a:spcBef>
                <a:spcPts val="0"/>
              </a:spcBef>
            </a:pPr>
            <a:r>
              <a:rPr lang="en-CA" sz="2000" dirty="0"/>
              <a:t>Decided on a case-by-case basis in discussions with surgery colleagues</a:t>
            </a:r>
          </a:p>
          <a:p>
            <a:r>
              <a:rPr lang="en-CA" sz="2400" dirty="0"/>
              <a:t>Keep in mind</a:t>
            </a:r>
          </a:p>
          <a:p>
            <a:pPr lvl="1">
              <a:spcBef>
                <a:spcPts val="0"/>
              </a:spcBef>
            </a:pPr>
            <a:r>
              <a:rPr lang="en-CA" sz="1800" dirty="0"/>
              <a:t>Limited operating room resources</a:t>
            </a:r>
          </a:p>
          <a:p>
            <a:pPr lvl="1">
              <a:spcBef>
                <a:spcPts val="0"/>
              </a:spcBef>
            </a:pPr>
            <a:r>
              <a:rPr lang="en-CA" sz="1800" dirty="0"/>
              <a:t>Lack of family members for patient support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850678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5BAFC-DD15-43C4-8DA4-5E71218667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B182F-CA2B-AA45-8D06-D49E296F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Post-Pandemic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F6835-61C4-4946-ACB8-03745C7F305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Pertinent questions for gastroenterologists and those treating patients with UC: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Address lapses in monitoring and follow-up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Assess patient adherence to therapy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Consider reintroduction to therapy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Uncover symptom exacerbation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Revisit HCP-patient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749281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052D0-9E49-40DA-8C29-2E3F907FBF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Al‐Ani AH, et al. </a:t>
            </a:r>
            <a:r>
              <a:rPr lang="en-US" i="1" dirty="0"/>
              <a:t>Aliment </a:t>
            </a:r>
            <a:r>
              <a:rPr lang="en-US" i="1" dirty="0" err="1"/>
              <a:t>Pharmacol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2020: 10.1111/apt.15779; 2. D'Amico F, et al. </a:t>
            </a:r>
            <a:r>
              <a:rPr lang="en-US" i="1" dirty="0"/>
              <a:t>Gastroenterology</a:t>
            </a:r>
            <a:r>
              <a:rPr lang="en-US" dirty="0"/>
              <a:t>. 2020;158:2302‐2304. 3. </a:t>
            </a:r>
            <a:r>
              <a:rPr lang="en-US" dirty="0" err="1"/>
              <a:t>Goodsall</a:t>
            </a:r>
            <a:r>
              <a:rPr lang="en-US" dirty="0"/>
              <a:t> TM, et al. </a:t>
            </a:r>
            <a:r>
              <a:rPr lang="en-US" i="1" dirty="0"/>
              <a:t>Med J Aust</a:t>
            </a:r>
            <a:r>
              <a:rPr lang="en-US" dirty="0"/>
              <a:t>. 2020;212:490‐490.e1. 4. Covidibd.org. https://covidibd.org. Accessed June 10, 2020.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98A007-6B3E-314E-94CA-FFCA1A13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58C74-D55D-A140-BAD4-DA0985AFED6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IBD medication adherence should be encouraged to prevent disease flare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When possible, high-dose of systemic corticosteroids should be avoided</a:t>
            </a:r>
            <a:r>
              <a:rPr lang="en-US" sz="2400" baseline="30000" dirty="0"/>
              <a:t>1</a:t>
            </a:r>
            <a:r>
              <a:rPr lang="en-US" sz="2400" dirty="0"/>
              <a:t>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Patients who test positive for COVID-19 should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Stop use of corticosteroids</a:t>
            </a:r>
          </a:p>
          <a:p>
            <a:pPr lvl="1"/>
            <a:r>
              <a:rPr lang="en-US" sz="2000" dirty="0"/>
              <a:t>Withhold immune-suppressing medications until infection resolves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Anti-TNF not associated with an increased risk for COVID-19 infection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Therapeutic approach needs to be personalized and based on balance between risk of viral infection and the risk of disease recurrence</a:t>
            </a:r>
            <a:r>
              <a:rPr lang="en-US" sz="2400" baseline="30000" dirty="0"/>
              <a:t>2</a:t>
            </a:r>
            <a:endParaRPr lang="en-US" sz="2400" dirty="0"/>
          </a:p>
          <a:p>
            <a:pPr lvl="1"/>
            <a:r>
              <a:rPr lang="en-US" sz="2000" dirty="0"/>
              <a:t>Effective disease control carries less risk than poorly considered withdrawal of therapy</a:t>
            </a:r>
            <a:r>
              <a:rPr lang="en-US" sz="2000" baseline="30000" dirty="0"/>
              <a:t>3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If your patient with IBD has had COVID-19, report the case in SECURE-IBD registry: </a:t>
            </a:r>
            <a:r>
              <a:rPr lang="en-US" u="sng" dirty="0">
                <a:hlinkClick r:id="rId3"/>
              </a:rPr>
              <a:t>https://covidibd.org</a:t>
            </a:r>
            <a:r>
              <a:rPr lang="en-US" sz="2000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29179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60D9C3-629E-46DA-ACFF-3E847053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7379" y="1721495"/>
            <a:ext cx="8173618" cy="1842795"/>
          </a:xfrm>
        </p:spPr>
        <p:txBody>
          <a:bodyPr>
            <a:noAutofit/>
          </a:bodyPr>
          <a:lstStyle/>
          <a:p>
            <a:r>
              <a:rPr lang="en-US" sz="6000" dirty="0"/>
              <a:t>ANY</a:t>
            </a:r>
            <a:br>
              <a:rPr lang="en-US" sz="6000" dirty="0"/>
            </a:br>
            <a:r>
              <a:rPr lang="en-US" sz="6000" dirty="0"/>
              <a:t>Questions?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9B50A47-5DC6-440B-AD6F-862C7F1760BA}"/>
              </a:ext>
            </a:extLst>
          </p:cNvPr>
          <p:cNvSpPr txBox="1">
            <a:spLocks/>
          </p:cNvSpPr>
          <p:nvPr/>
        </p:nvSpPr>
        <p:spPr>
          <a:xfrm>
            <a:off x="2047874" y="3867150"/>
            <a:ext cx="8620125" cy="1390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F2246"/>
                </a:solidFill>
                <a:latin typeface="+mj-lt"/>
                <a:ea typeface="+mj-ea"/>
                <a:cs typeface="+mj-cs"/>
              </a:rPr>
              <a:t>Please type your question into the Ask a Question box</a:t>
            </a:r>
            <a:br>
              <a:rPr lang="en-US" sz="2400" b="1" dirty="0">
                <a:solidFill>
                  <a:srgbClr val="0F2246"/>
                </a:solidFill>
                <a:latin typeface="+mj-lt"/>
                <a:ea typeface="+mj-ea"/>
                <a:cs typeface="+mj-cs"/>
              </a:rPr>
            </a:br>
            <a:r>
              <a:rPr lang="en-US" sz="2400" b="1" dirty="0">
                <a:solidFill>
                  <a:srgbClr val="0F2246"/>
                </a:solidFill>
                <a:latin typeface="+mj-lt"/>
                <a:ea typeface="+mj-ea"/>
                <a:cs typeface="+mj-cs"/>
              </a:rPr>
              <a:t>and hit send.</a:t>
            </a:r>
          </a:p>
        </p:txBody>
      </p:sp>
    </p:spTree>
    <p:extLst>
      <p:ext uri="{BB962C8B-B14F-4D97-AF65-F5344CB8AC3E}">
        <p14:creationId xmlns:p14="http://schemas.microsoft.com/office/powerpoint/2010/main" val="294361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9DBD-F364-402D-8385-18CCB07FBE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1:</a:t>
            </a:r>
            <a:br>
              <a:rPr lang="en-US" b="1" dirty="0"/>
            </a:br>
            <a:r>
              <a:rPr lang="en-US" dirty="0"/>
              <a:t>Risks and signs of SARS-CoV-2 in IBD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anchor="ctr"/>
          <a:lstStyle/>
          <a:p>
            <a:pPr>
              <a:spcBef>
                <a:spcPts val="3600"/>
              </a:spcBef>
            </a:pPr>
            <a:r>
              <a:rPr lang="en-US" dirty="0"/>
              <a:t>COVID-19 is the disease caused by the SARS-CoV-2 virus.</a:t>
            </a:r>
          </a:p>
          <a:p>
            <a:pPr>
              <a:spcBef>
                <a:spcPts val="3600"/>
              </a:spcBef>
            </a:pPr>
            <a:r>
              <a:rPr lang="en-US" dirty="0"/>
              <a:t>Management of IBD patients involves treating uncontrolled inflammation, with most patients requiring immune‐based therapies. </a:t>
            </a:r>
          </a:p>
          <a:p>
            <a:pPr>
              <a:spcBef>
                <a:spcPts val="3600"/>
              </a:spcBef>
            </a:pPr>
            <a:r>
              <a:rPr lang="en-US" dirty="0"/>
              <a:t>These therapies, however, </a:t>
            </a:r>
            <a:r>
              <a:rPr lang="en-US" i="1" dirty="0"/>
              <a:t>may </a:t>
            </a:r>
            <a:r>
              <a:rPr lang="en-US" dirty="0"/>
              <a:t>weaken the immune system and potentially place IBD patients at an increased risk of infections and complications, including those from COVID‐19.</a:t>
            </a:r>
          </a:p>
        </p:txBody>
      </p:sp>
    </p:spTree>
    <p:extLst>
      <p:ext uri="{BB962C8B-B14F-4D97-AF65-F5344CB8AC3E}">
        <p14:creationId xmlns:p14="http://schemas.microsoft.com/office/powerpoint/2010/main" val="209422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7F1C1A-C6C7-D949-A5FB-5A262A0D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7487" y="166214"/>
            <a:ext cx="3517552" cy="123114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5900B4-D2FC-EF4F-8BF5-34823C9BA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21286"/>
              </p:ext>
            </p:extLst>
          </p:nvPr>
        </p:nvGraphicFramePr>
        <p:xfrm>
          <a:off x="1655432" y="2015362"/>
          <a:ext cx="8210656" cy="378367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28053">
                  <a:extLst>
                    <a:ext uri="{9D8B030D-6E8A-4147-A177-3AD203B41FA5}">
                      <a16:colId xmlns:a16="http://schemas.microsoft.com/office/drawing/2014/main" val="2433063308"/>
                    </a:ext>
                  </a:extLst>
                </a:gridCol>
                <a:gridCol w="3073270">
                  <a:extLst>
                    <a:ext uri="{9D8B030D-6E8A-4147-A177-3AD203B41FA5}">
                      <a16:colId xmlns:a16="http://schemas.microsoft.com/office/drawing/2014/main" val="30308288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33772681"/>
                    </a:ext>
                  </a:extLst>
                </a:gridCol>
              </a:tblGrid>
              <a:tr h="417252">
                <a:tc gridSpan="3">
                  <a:txBody>
                    <a:bodyPr/>
                    <a:lstStyle/>
                    <a:p>
                      <a:r>
                        <a:rPr lang="en-US" dirty="0"/>
                        <a:t>Situation in numbers (by WHO Region)</a:t>
                      </a:r>
                    </a:p>
                    <a:p>
                      <a:r>
                        <a:rPr lang="en-US" dirty="0"/>
                        <a:t>Total (new cases in last 24 hours)</a:t>
                      </a:r>
                      <a:endParaRPr lang="en-US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395844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US" dirty="0"/>
                        <a:t>Globally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10,021,401 cases (178,328)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499,913 deaths (4153)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011278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US" dirty="0"/>
                        <a:t>Africa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288,347 cases (9532)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5879 deaths (94)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9844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US" dirty="0"/>
                        <a:t>Americas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5,042,486 cases (108,514)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244,791 deaths (2860)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577214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US" dirty="0"/>
                        <a:t>Eastern Mediterranean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1,041,774 cases (17,552)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23,888 deaths (439)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107101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US" dirty="0"/>
                        <a:t>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2,673,131 cases (16,694)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196,835 deaths (294)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277505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US" dirty="0"/>
                        <a:t>South-East Asia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760,816 cases (24,962)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21,078 deaths (457)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6518"/>
                  </a:ext>
                </a:extLst>
              </a:tr>
              <a:tr h="417252">
                <a:tc>
                  <a:txBody>
                    <a:bodyPr/>
                    <a:lstStyle/>
                    <a:p>
                      <a:r>
                        <a:rPr lang="en-US" dirty="0"/>
                        <a:t>Western Pacific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214,106 cases (1074)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7429 deaths (9)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2999491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1E344-01EA-41B9-A1DF-DC6ED1DCB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WHO.int. Coronavirus disease (COVID-19) Situation Report—161. Data received June 29, 2020. 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2561C0C-6D37-CE4F-8508-33AB79ADB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057" y="50104"/>
            <a:ext cx="6861132" cy="18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3A7FE-3819-43DA-AA94-E49A0AE0F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Coronavirus in the US: Latest Map and Case Count. nytimes.com. https://www.nytimes.com/interactive/2020/us/coronavirus-us-cases.html. Accessed June 29, 2020.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BF34C-A4A7-480F-A9BF-8B6E4CB5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Status: Interactive COVID Map in the </a:t>
            </a:r>
            <a:br>
              <a:rPr lang="en-US" dirty="0"/>
            </a:br>
            <a:r>
              <a:rPr lang="en-US" dirty="0"/>
              <a:t>United States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DF42-AB80-4E71-9FAA-528C7F98C94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/>
              <a:t>The </a:t>
            </a:r>
            <a:r>
              <a:rPr lang="en-US" i="1" dirty="0"/>
              <a:t>New York Times </a:t>
            </a:r>
            <a:r>
              <a:rPr lang="en-US" dirty="0"/>
              <a:t>Interactive COVID Map and Case Count</a:t>
            </a:r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653B0842-1973-3746-A0EA-AF8156FF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31" y="1929008"/>
            <a:ext cx="9319365" cy="38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6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9D056A-2C36-2D48-99FC-47CDC9624CA0}"/>
              </a:ext>
            </a:extLst>
          </p:cNvPr>
          <p:cNvSpPr txBox="1"/>
          <p:nvPr/>
        </p:nvSpPr>
        <p:spPr>
          <a:xfrm>
            <a:off x="54671" y="5014491"/>
            <a:ext cx="3162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list does not include all </a:t>
            </a:r>
            <a:b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possible symptoms. The CDC continues to update this list as more is learned about COVID-19.</a:t>
            </a: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4EFB82D2-5289-8A4F-9DBD-66C3610A93C3}"/>
              </a:ext>
            </a:extLst>
          </p:cNvPr>
          <p:cNvSpPr/>
          <p:nvPr/>
        </p:nvSpPr>
        <p:spPr>
          <a:xfrm>
            <a:off x="4576207" y="2741485"/>
            <a:ext cx="3039587" cy="1455837"/>
          </a:xfrm>
          <a:custGeom>
            <a:avLst/>
            <a:gdLst>
              <a:gd name="connsiteX0" fmla="*/ 0 w 942082"/>
              <a:gd name="connsiteY0" fmla="*/ 471041 h 942082"/>
              <a:gd name="connsiteX1" fmla="*/ 471041 w 942082"/>
              <a:gd name="connsiteY1" fmla="*/ 0 h 942082"/>
              <a:gd name="connsiteX2" fmla="*/ 942082 w 942082"/>
              <a:gd name="connsiteY2" fmla="*/ 471041 h 942082"/>
              <a:gd name="connsiteX3" fmla="*/ 471041 w 942082"/>
              <a:gd name="connsiteY3" fmla="*/ 942082 h 942082"/>
              <a:gd name="connsiteX4" fmla="*/ 0 w 942082"/>
              <a:gd name="connsiteY4" fmla="*/ 471041 h 94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082" h="942082">
                <a:moveTo>
                  <a:pt x="0" y="471041"/>
                </a:moveTo>
                <a:cubicBezTo>
                  <a:pt x="0" y="210892"/>
                  <a:pt x="210892" y="0"/>
                  <a:pt x="471041" y="0"/>
                </a:cubicBezTo>
                <a:cubicBezTo>
                  <a:pt x="731190" y="0"/>
                  <a:pt x="942082" y="210892"/>
                  <a:pt x="942082" y="471041"/>
                </a:cubicBezTo>
                <a:cubicBezTo>
                  <a:pt x="942082" y="731190"/>
                  <a:pt x="731190" y="942082"/>
                  <a:pt x="471041" y="942082"/>
                </a:cubicBezTo>
                <a:cubicBezTo>
                  <a:pt x="210892" y="942082"/>
                  <a:pt x="0" y="731190"/>
                  <a:pt x="0" y="4710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825" tIns="160825" rIns="160825" bIns="16082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Common COVID Symptoms</a:t>
            </a:r>
          </a:p>
        </p:txBody>
      </p:sp>
      <p:sp>
        <p:nvSpPr>
          <p:cNvPr id="18" name="Freeform: Shape 33">
            <a:extLst>
              <a:ext uri="{FF2B5EF4-FFF2-40B4-BE49-F238E27FC236}">
                <a16:creationId xmlns:a16="http://schemas.microsoft.com/office/drawing/2014/main" id="{60389D2E-C01C-D444-A723-68B9648A4513}"/>
              </a:ext>
            </a:extLst>
          </p:cNvPr>
          <p:cNvSpPr/>
          <p:nvPr/>
        </p:nvSpPr>
        <p:spPr>
          <a:xfrm>
            <a:off x="7014101" y="1287859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Lymphopenia</a:t>
            </a:r>
            <a:br>
              <a:rPr lang="en-US" sz="2000" dirty="0"/>
            </a:br>
            <a:r>
              <a:rPr lang="en-US" sz="2000" dirty="0"/>
              <a:t>(83%)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64B54503-58BC-43E1-A781-E4824B7C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Symptoms Reported by the CDC for Patients</a:t>
            </a:r>
            <a:br>
              <a:rPr lang="en-US" dirty="0"/>
            </a:br>
            <a:r>
              <a:rPr lang="en-US" dirty="0"/>
              <a:t>With COVID-19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00AA251-3CC8-4FD0-9CD8-F5355A447B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3849" y="6024563"/>
            <a:ext cx="7996699" cy="706437"/>
          </a:xfrm>
        </p:spPr>
        <p:txBody>
          <a:bodyPr/>
          <a:lstStyle/>
          <a:p>
            <a:r>
              <a:rPr lang="en-US" dirty="0"/>
              <a:t>CDC.gov. Coronavirus Disease 2019 (COVID-19). Symptoms of Coronavirus. Updated June 2, 2020; </a:t>
            </a:r>
            <a:br>
              <a:rPr lang="en-US" dirty="0"/>
            </a:br>
            <a:r>
              <a:rPr lang="en-US" dirty="0"/>
              <a:t>*Gautier JF. </a:t>
            </a:r>
            <a:r>
              <a:rPr lang="en-US" i="1" dirty="0"/>
              <a:t>Obesity</a:t>
            </a:r>
            <a:r>
              <a:rPr lang="en-US" dirty="0"/>
              <a:t> (Silver Spring). 2020;28:848. Rubin DT… Cohen RC, et al. </a:t>
            </a:r>
            <a:r>
              <a:rPr lang="en-US" i="1" dirty="0"/>
              <a:t>Gastroenterology</a:t>
            </a:r>
            <a:r>
              <a:rPr lang="en-US" dirty="0"/>
              <a:t>. 2020;S0016-508530482-0.</a:t>
            </a:r>
          </a:p>
          <a:p>
            <a:endParaRPr lang="en-US" dirty="0"/>
          </a:p>
        </p:txBody>
      </p:sp>
      <p:sp>
        <p:nvSpPr>
          <p:cNvPr id="5" name="Freeform: Shape 30">
            <a:extLst>
              <a:ext uri="{FF2B5EF4-FFF2-40B4-BE49-F238E27FC236}">
                <a16:creationId xmlns:a16="http://schemas.microsoft.com/office/drawing/2014/main" id="{6EF9655C-3EA2-934F-9D3A-7940D179D1C6}"/>
              </a:ext>
            </a:extLst>
          </p:cNvPr>
          <p:cNvSpPr/>
          <p:nvPr/>
        </p:nvSpPr>
        <p:spPr>
          <a:xfrm>
            <a:off x="8203870" y="2108744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[Dry] Cough</a:t>
            </a:r>
            <a:br>
              <a:rPr lang="en-US" sz="2000" dirty="0"/>
            </a:br>
            <a:r>
              <a:rPr lang="en-US" sz="2000" dirty="0"/>
              <a:t>(59%–82%)</a:t>
            </a:r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72A23669-A981-6B43-A789-20225277FAD0}"/>
              </a:ext>
            </a:extLst>
          </p:cNvPr>
          <p:cNvSpPr/>
          <p:nvPr/>
        </p:nvSpPr>
        <p:spPr>
          <a:xfrm>
            <a:off x="8474939" y="3234678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</a:rPr>
              <a:t>Fatigue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(44%–70%)</a:t>
            </a:r>
          </a:p>
        </p:txBody>
      </p:sp>
      <p:sp>
        <p:nvSpPr>
          <p:cNvPr id="12" name="Freeform: Shape 37">
            <a:extLst>
              <a:ext uri="{FF2B5EF4-FFF2-40B4-BE49-F238E27FC236}">
                <a16:creationId xmlns:a16="http://schemas.microsoft.com/office/drawing/2014/main" id="{25FC1B39-18A7-794E-A471-0B11F3422A37}"/>
              </a:ext>
            </a:extLst>
          </p:cNvPr>
          <p:cNvSpPr/>
          <p:nvPr/>
        </p:nvSpPr>
        <p:spPr>
          <a:xfrm>
            <a:off x="7421770" y="4192302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>
                <a:solidFill>
                  <a:schemeClr val="bg1"/>
                </a:solidFill>
              </a:rPr>
              <a:t>Anorexia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(40–84%)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81D3B5-5100-4711-8571-4678EFBAEE7D}"/>
              </a:ext>
            </a:extLst>
          </p:cNvPr>
          <p:cNvGrpSpPr/>
          <p:nvPr/>
        </p:nvGrpSpPr>
        <p:grpSpPr>
          <a:xfrm>
            <a:off x="4270029" y="4288647"/>
            <a:ext cx="3651942" cy="1600200"/>
            <a:chOff x="4173955" y="4288647"/>
            <a:chExt cx="3651942" cy="1600200"/>
          </a:xfrm>
        </p:grpSpPr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C934AC1F-6C27-CF40-8DCB-DB3F6301788E}"/>
                </a:ext>
              </a:extLst>
            </p:cNvPr>
            <p:cNvSpPr/>
            <p:nvPr/>
          </p:nvSpPr>
          <p:spPr>
            <a:xfrm>
              <a:off x="5768497" y="4288647"/>
              <a:ext cx="2057400" cy="1600200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435" tIns="119435" rIns="119435" bIns="119435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Dyspnea</a:t>
              </a:r>
              <a:br>
                <a:rPr lang="en-US" sz="2000" dirty="0"/>
              </a:br>
              <a:r>
                <a:rPr lang="en-US" sz="2000" dirty="0"/>
                <a:t>(31%–40%)</a:t>
              </a:r>
            </a:p>
          </p:txBody>
        </p:sp>
        <p:sp>
          <p:nvSpPr>
            <p:cNvPr id="8" name="Freeform: Shape 33">
              <a:extLst>
                <a:ext uri="{FF2B5EF4-FFF2-40B4-BE49-F238E27FC236}">
                  <a16:creationId xmlns:a16="http://schemas.microsoft.com/office/drawing/2014/main" id="{6DC1137D-0AE0-4A43-9488-4FCE3B81A1D3}"/>
                </a:ext>
              </a:extLst>
            </p:cNvPr>
            <p:cNvSpPr/>
            <p:nvPr/>
          </p:nvSpPr>
          <p:spPr>
            <a:xfrm>
              <a:off x="4173955" y="4288647"/>
              <a:ext cx="2057400" cy="1600200"/>
            </a:xfrm>
            <a:custGeom>
              <a:avLst/>
              <a:gdLst>
                <a:gd name="connsiteX0" fmla="*/ 0 w 659457"/>
                <a:gd name="connsiteY0" fmla="*/ 329729 h 659457"/>
                <a:gd name="connsiteX1" fmla="*/ 329729 w 659457"/>
                <a:gd name="connsiteY1" fmla="*/ 0 h 659457"/>
                <a:gd name="connsiteX2" fmla="*/ 659458 w 659457"/>
                <a:gd name="connsiteY2" fmla="*/ 329729 h 659457"/>
                <a:gd name="connsiteX3" fmla="*/ 329729 w 659457"/>
                <a:gd name="connsiteY3" fmla="*/ 659458 h 659457"/>
                <a:gd name="connsiteX4" fmla="*/ 0 w 659457"/>
                <a:gd name="connsiteY4" fmla="*/ 329729 h 659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457" h="659457">
                  <a:moveTo>
                    <a:pt x="0" y="329729"/>
                  </a:moveTo>
                  <a:cubicBezTo>
                    <a:pt x="0" y="147625"/>
                    <a:pt x="147625" y="0"/>
                    <a:pt x="329729" y="0"/>
                  </a:cubicBezTo>
                  <a:cubicBezTo>
                    <a:pt x="511833" y="0"/>
                    <a:pt x="659458" y="147625"/>
                    <a:pt x="659458" y="329729"/>
                  </a:cubicBezTo>
                  <a:cubicBezTo>
                    <a:pt x="659458" y="511833"/>
                    <a:pt x="511833" y="659458"/>
                    <a:pt x="329729" y="659458"/>
                  </a:cubicBezTo>
                  <a:cubicBezTo>
                    <a:pt x="147625" y="659458"/>
                    <a:pt x="0" y="511833"/>
                    <a:pt x="0" y="329729"/>
                  </a:cubicBez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435" tIns="119435" rIns="119435" bIns="119435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Myalgia</a:t>
              </a:r>
              <a:br>
                <a:rPr lang="en-US" sz="2000" dirty="0"/>
              </a:br>
              <a:r>
                <a:rPr lang="en-US" sz="2000" dirty="0"/>
                <a:t>(11%–35%)</a:t>
              </a:r>
            </a:p>
          </p:txBody>
        </p:sp>
      </p:grpSp>
      <p:sp>
        <p:nvSpPr>
          <p:cNvPr id="10" name="Freeform: Shape 35">
            <a:extLst>
              <a:ext uri="{FF2B5EF4-FFF2-40B4-BE49-F238E27FC236}">
                <a16:creationId xmlns:a16="http://schemas.microsoft.com/office/drawing/2014/main" id="{41D29955-DB16-2C42-B010-600AC38779D1}"/>
              </a:ext>
            </a:extLst>
          </p:cNvPr>
          <p:cNvSpPr/>
          <p:nvPr/>
        </p:nvSpPr>
        <p:spPr>
          <a:xfrm>
            <a:off x="2726461" y="4026916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Anosmia</a:t>
            </a:r>
            <a:br>
              <a:rPr lang="en-US" sz="2000" dirty="0"/>
            </a:br>
            <a:r>
              <a:rPr lang="en-US" sz="2000" dirty="0"/>
              <a:t>(30%)*</a:t>
            </a:r>
          </a:p>
        </p:txBody>
      </p:sp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9147717C-004B-704B-B96E-3043B2B68AA3}"/>
              </a:ext>
            </a:extLst>
          </p:cNvPr>
          <p:cNvSpPr/>
          <p:nvPr/>
        </p:nvSpPr>
        <p:spPr>
          <a:xfrm>
            <a:off x="1459325" y="3260207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Sore throat</a:t>
            </a:r>
            <a:br>
              <a:rPr lang="en-US" sz="2000" dirty="0"/>
            </a:br>
            <a:r>
              <a:rPr lang="en-US" sz="2000" dirty="0"/>
              <a:t>(&lt;10%)</a:t>
            </a:r>
          </a:p>
        </p:txBody>
      </p:sp>
      <p:sp>
        <p:nvSpPr>
          <p:cNvPr id="9" name="Freeform: Shape 34">
            <a:extLst>
              <a:ext uri="{FF2B5EF4-FFF2-40B4-BE49-F238E27FC236}">
                <a16:creationId xmlns:a16="http://schemas.microsoft.com/office/drawing/2014/main" id="{13C41D8B-2F29-664C-9631-D7D0BB66BCE6}"/>
              </a:ext>
            </a:extLst>
          </p:cNvPr>
          <p:cNvSpPr/>
          <p:nvPr/>
        </p:nvSpPr>
        <p:spPr>
          <a:xfrm>
            <a:off x="1525367" y="1941385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Headache</a:t>
            </a:r>
            <a:br>
              <a:rPr lang="en-US" sz="2000" dirty="0"/>
            </a:br>
            <a:r>
              <a:rPr lang="en-US" sz="2000" dirty="0"/>
              <a:t>(&lt;10%)</a:t>
            </a:r>
          </a:p>
        </p:txBody>
      </p:sp>
      <p:sp>
        <p:nvSpPr>
          <p:cNvPr id="13" name="Freeform: Shape 38">
            <a:extLst>
              <a:ext uri="{FF2B5EF4-FFF2-40B4-BE49-F238E27FC236}">
                <a16:creationId xmlns:a16="http://schemas.microsoft.com/office/drawing/2014/main" id="{86400D65-F86C-C344-985F-B8FFD75F414A}"/>
              </a:ext>
            </a:extLst>
          </p:cNvPr>
          <p:cNvSpPr/>
          <p:nvPr/>
        </p:nvSpPr>
        <p:spPr>
          <a:xfrm>
            <a:off x="3147158" y="1287859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Nausea, vomiting, </a:t>
            </a:r>
            <a:r>
              <a:rPr lang="en-US" sz="2000" dirty="0">
                <a:solidFill>
                  <a:schemeClr val="bg1"/>
                </a:solidFill>
              </a:rPr>
              <a:t>diarrhea</a:t>
            </a:r>
            <a:br>
              <a:rPr lang="en-US" sz="2000" dirty="0"/>
            </a:br>
            <a:r>
              <a:rPr lang="en-US" sz="2000" dirty="0"/>
              <a:t>(&lt;10%)</a:t>
            </a:r>
          </a:p>
        </p:txBody>
      </p:sp>
      <p:sp>
        <p:nvSpPr>
          <p:cNvPr id="4" name="Freeform: Shape 29">
            <a:extLst>
              <a:ext uri="{FF2B5EF4-FFF2-40B4-BE49-F238E27FC236}">
                <a16:creationId xmlns:a16="http://schemas.microsoft.com/office/drawing/2014/main" id="{81D2B0EA-C0E5-6A4F-9A3B-16FF18B5C19F}"/>
              </a:ext>
            </a:extLst>
          </p:cNvPr>
          <p:cNvSpPr/>
          <p:nvPr/>
        </p:nvSpPr>
        <p:spPr>
          <a:xfrm>
            <a:off x="5067300" y="1067920"/>
            <a:ext cx="2057400" cy="1600200"/>
          </a:xfrm>
          <a:custGeom>
            <a:avLst/>
            <a:gdLst>
              <a:gd name="connsiteX0" fmla="*/ 0 w 659457"/>
              <a:gd name="connsiteY0" fmla="*/ 329729 h 659457"/>
              <a:gd name="connsiteX1" fmla="*/ 329729 w 659457"/>
              <a:gd name="connsiteY1" fmla="*/ 0 h 659457"/>
              <a:gd name="connsiteX2" fmla="*/ 659458 w 659457"/>
              <a:gd name="connsiteY2" fmla="*/ 329729 h 659457"/>
              <a:gd name="connsiteX3" fmla="*/ 329729 w 659457"/>
              <a:gd name="connsiteY3" fmla="*/ 659458 h 659457"/>
              <a:gd name="connsiteX4" fmla="*/ 0 w 659457"/>
              <a:gd name="connsiteY4" fmla="*/ 329729 h 65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457" h="659457">
                <a:moveTo>
                  <a:pt x="0" y="329729"/>
                </a:moveTo>
                <a:cubicBezTo>
                  <a:pt x="0" y="147625"/>
                  <a:pt x="147625" y="0"/>
                  <a:pt x="329729" y="0"/>
                </a:cubicBezTo>
                <a:cubicBezTo>
                  <a:pt x="511833" y="0"/>
                  <a:pt x="659458" y="147625"/>
                  <a:pt x="659458" y="329729"/>
                </a:cubicBezTo>
                <a:cubicBezTo>
                  <a:pt x="659458" y="511833"/>
                  <a:pt x="511833" y="659458"/>
                  <a:pt x="329729" y="659458"/>
                </a:cubicBezTo>
                <a:cubicBezTo>
                  <a:pt x="147625" y="659458"/>
                  <a:pt x="0" y="511833"/>
                  <a:pt x="0" y="329729"/>
                </a:cubicBez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35" tIns="119435" rIns="119435" bIns="119435" numCol="1" spcCol="1270" anchor="ctr" anchorCtr="0">
            <a:noAutofit/>
          </a:bodyPr>
          <a:lstStyle/>
          <a:p>
            <a:pPr algn="ctr" defTabSz="800100">
              <a:spcBef>
                <a:spcPct val="0"/>
              </a:spcBef>
            </a:pPr>
            <a:r>
              <a:rPr lang="en-US" sz="2000" dirty="0"/>
              <a:t>Fever or chills</a:t>
            </a:r>
            <a:br>
              <a:rPr lang="en-US" sz="2000" dirty="0"/>
            </a:br>
            <a:r>
              <a:rPr lang="en-US" sz="2000" dirty="0"/>
              <a:t>(83%–99%)</a:t>
            </a:r>
          </a:p>
        </p:txBody>
      </p:sp>
    </p:spTree>
    <p:extLst>
      <p:ext uri="{BB962C8B-B14F-4D97-AF65-F5344CB8AC3E}">
        <p14:creationId xmlns:p14="http://schemas.microsoft.com/office/powerpoint/2010/main" val="2168729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5D739A"/>
      </a:hlink>
      <a:folHlink>
        <a:srgbClr val="5D739A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8888</Words>
  <Application>Microsoft Office PowerPoint</Application>
  <PresentationFormat>Widescreen</PresentationFormat>
  <Paragraphs>801</Paragraphs>
  <Slides>56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Courier New</vt:lpstr>
      <vt:lpstr>Open Sans</vt:lpstr>
      <vt:lpstr>Trebuchet MS</vt:lpstr>
      <vt:lpstr>Wingdings</vt:lpstr>
      <vt:lpstr>Office Theme</vt:lpstr>
      <vt:lpstr>PowerPoint Presentation</vt:lpstr>
      <vt:lpstr>Presenter</vt:lpstr>
      <vt:lpstr>Disclosures</vt:lpstr>
      <vt:lpstr>Learning Objectives</vt:lpstr>
      <vt:lpstr>Overview</vt:lpstr>
      <vt:lpstr>Module 1: Risks and signs of SARS-CoV-2 in IBD population</vt:lpstr>
      <vt:lpstr>PowerPoint Presentation</vt:lpstr>
      <vt:lpstr>Current Status: Interactive COVID Map in the  United States</vt:lpstr>
      <vt:lpstr>Symptoms Reported by the CDC for Patients With COVID-19</vt:lpstr>
      <vt:lpstr>Common Gastro COVID Symptoms</vt:lpstr>
      <vt:lpstr>Risk Factors of IBD Patients to Consider</vt:lpstr>
      <vt:lpstr>Virus Detected in Stool</vt:lpstr>
      <vt:lpstr>IBD Patients Potentially at Risk for COVID-19</vt:lpstr>
      <vt:lpstr>Immunocompromised Patient Groups</vt:lpstr>
      <vt:lpstr>IBD Patients in China Diagnosed With COVID-19</vt:lpstr>
      <vt:lpstr>AGA Clinical Practice Update</vt:lpstr>
      <vt:lpstr>AGA Recommendations for Patients With IBD </vt:lpstr>
      <vt:lpstr>Joint Society Recommendations</vt:lpstr>
      <vt:lpstr>ACG, AGA, ASGE and IOIBD—Similar Key Points</vt:lpstr>
      <vt:lpstr>Monitor Patients</vt:lpstr>
      <vt:lpstr>Module 2:  Management of UC patients who are not infected with SARS-CoV-2</vt:lpstr>
      <vt:lpstr>Avoid COVID Risk—Patient Need to Continue Precautions</vt:lpstr>
      <vt:lpstr>Additional Precautions</vt:lpstr>
      <vt:lpstr>AGA &amp; IOIBD Recommendations</vt:lpstr>
      <vt:lpstr>Patient Education Sources</vt:lpstr>
      <vt:lpstr>Module 3: Medication management of UC patients testing positive for SARS-CoV-2 but who are asymptomatic </vt:lpstr>
      <vt:lpstr>Medication Management Positive for COVID-19 but Asymptomatic</vt:lpstr>
      <vt:lpstr>Testing—Managing UC Treatment in Positive  Asymptomatic Patients</vt:lpstr>
      <vt:lpstr>Considerations for Services—Infusion Service</vt:lpstr>
      <vt:lpstr>Considerations for Services—Endoscopy</vt:lpstr>
      <vt:lpstr>Considerations for Services—Imaging</vt:lpstr>
      <vt:lpstr>Considerations for Services—Surgery</vt:lpstr>
      <vt:lpstr>Considerations for Services—Clinical Trials</vt:lpstr>
      <vt:lpstr>Module 4: Medication management of UC patients with symptomatic COVID-19 but without suspicion of active UC inflammation  </vt:lpstr>
      <vt:lpstr>Medication Management Symptomatic for COVID-19 but Without Suspicion of Active UC</vt:lpstr>
      <vt:lpstr>Treatment Adjustment for Symptomatic but Without Suspicion of Active UC Inflammation</vt:lpstr>
      <vt:lpstr>Overall Treatment Modification for  UC Patients With Severe COVID Symptoms but Stable UC</vt:lpstr>
      <vt:lpstr>AGA Decision Tool—Algorithm</vt:lpstr>
      <vt:lpstr>PowerPoint Presentation</vt:lpstr>
      <vt:lpstr>Corona and Its Prevalence Specific to IBD</vt:lpstr>
      <vt:lpstr>SECURE-IBD Registry Protocol</vt:lpstr>
      <vt:lpstr>SECURE-IBD Cases Report by Country (n=1572)</vt:lpstr>
      <vt:lpstr>COVID-19 in People With  Inflammatory Bowel Disease</vt:lpstr>
      <vt:lpstr>COVID-19 in IBD Patients</vt:lpstr>
      <vt:lpstr>IBD Patients With COVID-19 Recent Hospitalization</vt:lpstr>
      <vt:lpstr>Initial Published Analysis of SECURE-IBD Registry</vt:lpstr>
      <vt:lpstr>IBD Medications Used in Patients With Severe COVID-19 Steroid, Immunosuppressive Agents Source: https://covidibd.org/current-data/  Date last updated: 06/29/2020</vt:lpstr>
      <vt:lpstr>IBD Medications Used in Patients With Severe COVID-19 Biologics Source: https://covidibd.org/current-data</vt:lpstr>
      <vt:lpstr>Module 5: Medication management of UC patients with symptomatic COVID-19 with symptoms of active inflammation</vt:lpstr>
      <vt:lpstr>Outpatient Clinics—Confirm Active Inflammation</vt:lpstr>
      <vt:lpstr>Mild or Moderate to Severely Active UC</vt:lpstr>
      <vt:lpstr>Hospital Admission Requirements:</vt:lpstr>
      <vt:lpstr>Patient Hospitalized for Ulcerative Colitis</vt:lpstr>
      <vt:lpstr>Post-Pandemic Considerations</vt:lpstr>
      <vt:lpstr>Key Takeaways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Anderson</dc:creator>
  <cp:lastModifiedBy>Brett Mutschler</cp:lastModifiedBy>
  <cp:revision>253</cp:revision>
  <dcterms:created xsi:type="dcterms:W3CDTF">2020-06-11T15:14:26Z</dcterms:created>
  <dcterms:modified xsi:type="dcterms:W3CDTF">2020-07-14T21:35:37Z</dcterms:modified>
</cp:coreProperties>
</file>