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84" r:id="rId2"/>
    <p:sldId id="260" r:id="rId3"/>
    <p:sldId id="278" r:id="rId4"/>
    <p:sldId id="267" r:id="rId5"/>
    <p:sldId id="268" r:id="rId6"/>
    <p:sldId id="261" r:id="rId7"/>
    <p:sldId id="279" r:id="rId8"/>
    <p:sldId id="271" r:id="rId9"/>
    <p:sldId id="273" r:id="rId10"/>
    <p:sldId id="272" r:id="rId11"/>
    <p:sldId id="280" r:id="rId12"/>
    <p:sldId id="283" r:id="rId13"/>
    <p:sldId id="281" r:id="rId14"/>
    <p:sldId id="262" r:id="rId15"/>
    <p:sldId id="263" r:id="rId16"/>
    <p:sldId id="264" r:id="rId17"/>
    <p:sldId id="282" r:id="rId18"/>
    <p:sldId id="265" r:id="rId19"/>
    <p:sldId id="266" r:id="rId20"/>
    <p:sldId id="269" r:id="rId21"/>
    <p:sldId id="270" r:id="rId22"/>
    <p:sldId id="276" r:id="rId23"/>
    <p:sldId id="275" r:id="rId24"/>
    <p:sldId id="27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sica Martin" initials="JM" lastIdx="1" clrIdx="0">
    <p:extLst>
      <p:ext uri="{19B8F6BF-5375-455C-9EA6-DF929625EA0E}">
        <p15:presenceInfo xmlns:p15="http://schemas.microsoft.com/office/powerpoint/2012/main" userId="fe87a7f0c5a1ff1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3B1D"/>
    <a:srgbClr val="990033"/>
    <a:srgbClr val="60939E"/>
    <a:srgbClr val="E9E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9CB4EA-D465-B34B-8128-4BA37FB3681D}" v="10" dt="2021-02-04T22:05:26.680"/>
  </p1510:revLst>
</p1510:revInfo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11"/>
    <p:restoredTop sz="91565" autoAdjust="0"/>
  </p:normalViewPr>
  <p:slideViewPr>
    <p:cSldViewPr snapToGrid="0" snapToObjects="1">
      <p:cViewPr varScale="1">
        <p:scale>
          <a:sx n="101" d="100"/>
          <a:sy n="101" d="100"/>
        </p:scale>
        <p:origin x="1116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Martin" userId="fe87a7f0c5a1ff10" providerId="LiveId" clId="{9E9CB4EA-D465-B34B-8128-4BA37FB3681D}"/>
    <pc:docChg chg="undo custSel modSld">
      <pc:chgData name="Jessica Martin" userId="fe87a7f0c5a1ff10" providerId="LiveId" clId="{9E9CB4EA-D465-B34B-8128-4BA37FB3681D}" dt="2021-02-04T22:06:38.597" v="234" actId="20577"/>
      <pc:docMkLst>
        <pc:docMk/>
      </pc:docMkLst>
      <pc:sldChg chg="modSp mod">
        <pc:chgData name="Jessica Martin" userId="fe87a7f0c5a1ff10" providerId="LiveId" clId="{9E9CB4EA-D465-B34B-8128-4BA37FB3681D}" dt="2021-02-03T22:31:59.620" v="101" actId="20577"/>
        <pc:sldMkLst>
          <pc:docMk/>
          <pc:sldMk cId="1899050508" sldId="260"/>
        </pc:sldMkLst>
        <pc:spChg chg="mod">
          <ac:chgData name="Jessica Martin" userId="fe87a7f0c5a1ff10" providerId="LiveId" clId="{9E9CB4EA-D465-B34B-8128-4BA37FB3681D}" dt="2021-02-03T22:31:59.620" v="101" actId="20577"/>
          <ac:spMkLst>
            <pc:docMk/>
            <pc:sldMk cId="1899050508" sldId="260"/>
            <ac:spMk id="7" creationId="{CBB27638-9EB7-254A-8187-90BB7DD89530}"/>
          </ac:spMkLst>
        </pc:spChg>
      </pc:sldChg>
      <pc:sldChg chg="addSp modSp mod">
        <pc:chgData name="Jessica Martin" userId="fe87a7f0c5a1ff10" providerId="LiveId" clId="{9E9CB4EA-D465-B34B-8128-4BA37FB3681D}" dt="2021-02-03T22:30:02.798" v="98" actId="12788"/>
        <pc:sldMkLst>
          <pc:docMk/>
          <pc:sldMk cId="4020602802" sldId="280"/>
        </pc:sldMkLst>
        <pc:spChg chg="add mod">
          <ac:chgData name="Jessica Martin" userId="fe87a7f0c5a1ff10" providerId="LiveId" clId="{9E9CB4EA-D465-B34B-8128-4BA37FB3681D}" dt="2021-02-03T22:27:41.784" v="93" actId="1076"/>
          <ac:spMkLst>
            <pc:docMk/>
            <pc:sldMk cId="4020602802" sldId="280"/>
            <ac:spMk id="5" creationId="{9B814BA8-91BA-634D-9516-04D4B2DADC41}"/>
          </ac:spMkLst>
        </pc:spChg>
        <pc:spChg chg="add mod">
          <ac:chgData name="Jessica Martin" userId="fe87a7f0c5a1ff10" providerId="LiveId" clId="{9E9CB4EA-D465-B34B-8128-4BA37FB3681D}" dt="2021-02-03T22:27:54.327" v="95" actId="1076"/>
          <ac:spMkLst>
            <pc:docMk/>
            <pc:sldMk cId="4020602802" sldId="280"/>
            <ac:spMk id="33" creationId="{E73A501C-A64C-FB4C-AA18-7DE388582CCA}"/>
          </ac:spMkLst>
        </pc:spChg>
        <pc:spChg chg="add mod">
          <ac:chgData name="Jessica Martin" userId="fe87a7f0c5a1ff10" providerId="LiveId" clId="{9E9CB4EA-D465-B34B-8128-4BA37FB3681D}" dt="2021-02-03T22:27:47.023" v="94" actId="14100"/>
          <ac:spMkLst>
            <pc:docMk/>
            <pc:sldMk cId="4020602802" sldId="280"/>
            <ac:spMk id="36" creationId="{46E7681C-DB2E-0F40-B61E-C2C36D5871B9}"/>
          </ac:spMkLst>
        </pc:spChg>
        <pc:spChg chg="mod">
          <ac:chgData name="Jessica Martin" userId="fe87a7f0c5a1ff10" providerId="LiveId" clId="{9E9CB4EA-D465-B34B-8128-4BA37FB3681D}" dt="2021-02-03T22:27:06.223" v="61" actId="1076"/>
          <ac:spMkLst>
            <pc:docMk/>
            <pc:sldMk cId="4020602802" sldId="280"/>
            <ac:spMk id="44" creationId="{B33C536E-0640-1A42-BB2A-C59D16154D96}"/>
          </ac:spMkLst>
        </pc:spChg>
        <pc:spChg chg="mod">
          <ac:chgData name="Jessica Martin" userId="fe87a7f0c5a1ff10" providerId="LiveId" clId="{9E9CB4EA-D465-B34B-8128-4BA37FB3681D}" dt="2021-02-03T22:27:29.895" v="91" actId="1076"/>
          <ac:spMkLst>
            <pc:docMk/>
            <pc:sldMk cId="4020602802" sldId="280"/>
            <ac:spMk id="50" creationId="{6D68CD86-E160-7E43-A517-3DC29AA0B93C}"/>
          </ac:spMkLst>
        </pc:spChg>
        <pc:spChg chg="mod">
          <ac:chgData name="Jessica Martin" userId="fe87a7f0c5a1ff10" providerId="LiveId" clId="{9E9CB4EA-D465-B34B-8128-4BA37FB3681D}" dt="2021-02-03T22:27:06.223" v="61" actId="1076"/>
          <ac:spMkLst>
            <pc:docMk/>
            <pc:sldMk cId="4020602802" sldId="280"/>
            <ac:spMk id="51" creationId="{E7C5DADE-F900-1F4F-A3C6-41F6ABF67AE8}"/>
          </ac:spMkLst>
        </pc:spChg>
        <pc:spChg chg="mod">
          <ac:chgData name="Jessica Martin" userId="fe87a7f0c5a1ff10" providerId="LiveId" clId="{9E9CB4EA-D465-B34B-8128-4BA37FB3681D}" dt="2021-02-03T22:27:41.784" v="93" actId="1076"/>
          <ac:spMkLst>
            <pc:docMk/>
            <pc:sldMk cId="4020602802" sldId="280"/>
            <ac:spMk id="52" creationId="{542886EB-9D47-BC45-A9AB-688C8D25D369}"/>
          </ac:spMkLst>
        </pc:spChg>
        <pc:spChg chg="mod">
          <ac:chgData name="Jessica Martin" userId="fe87a7f0c5a1ff10" providerId="LiveId" clId="{9E9CB4EA-D465-B34B-8128-4BA37FB3681D}" dt="2021-02-03T22:27:54.327" v="95" actId="1076"/>
          <ac:spMkLst>
            <pc:docMk/>
            <pc:sldMk cId="4020602802" sldId="280"/>
            <ac:spMk id="53" creationId="{8C96D3C6-F99C-5D4D-9921-B8C48A6AE674}"/>
          </ac:spMkLst>
        </pc:spChg>
        <pc:spChg chg="mod">
          <ac:chgData name="Jessica Martin" userId="fe87a7f0c5a1ff10" providerId="LiveId" clId="{9E9CB4EA-D465-B34B-8128-4BA37FB3681D}" dt="2021-02-03T22:29:37.488" v="97" actId="14100"/>
          <ac:spMkLst>
            <pc:docMk/>
            <pc:sldMk cId="4020602802" sldId="280"/>
            <ac:spMk id="54" creationId="{7F1D9038-4079-3D45-8A4C-B85F9A8C3E8E}"/>
          </ac:spMkLst>
        </pc:spChg>
        <pc:grpChg chg="mod">
          <ac:chgData name="Jessica Martin" userId="fe87a7f0c5a1ff10" providerId="LiveId" clId="{9E9CB4EA-D465-B34B-8128-4BA37FB3681D}" dt="2021-02-03T22:27:41.784" v="93" actId="1076"/>
          <ac:grpSpMkLst>
            <pc:docMk/>
            <pc:sldMk cId="4020602802" sldId="280"/>
            <ac:grpSpMk id="43" creationId="{E2D4D7DB-165B-A944-AD1E-ED8F2571E077}"/>
          </ac:grpSpMkLst>
        </pc:grpChg>
        <pc:cxnChg chg="mod">
          <ac:chgData name="Jessica Martin" userId="fe87a7f0c5a1ff10" providerId="LiveId" clId="{9E9CB4EA-D465-B34B-8128-4BA37FB3681D}" dt="2021-02-03T22:30:02.798" v="98" actId="12788"/>
          <ac:cxnSpMkLst>
            <pc:docMk/>
            <pc:sldMk cId="4020602802" sldId="280"/>
            <ac:cxnSpMk id="46" creationId="{B74A5231-C284-4042-84A3-086B5C81099A}"/>
          </ac:cxnSpMkLst>
        </pc:cxnChg>
        <pc:cxnChg chg="mod">
          <ac:chgData name="Jessica Martin" userId="fe87a7f0c5a1ff10" providerId="LiveId" clId="{9E9CB4EA-D465-B34B-8128-4BA37FB3681D}" dt="2021-02-03T22:30:02.798" v="98" actId="12788"/>
          <ac:cxnSpMkLst>
            <pc:docMk/>
            <pc:sldMk cId="4020602802" sldId="280"/>
            <ac:cxnSpMk id="55" creationId="{C8641358-BE9D-C54D-B2FF-DDAA5BE753DF}"/>
          </ac:cxnSpMkLst>
        </pc:cxnChg>
      </pc:sldChg>
      <pc:sldChg chg="modSp mod">
        <pc:chgData name="Jessica Martin" userId="fe87a7f0c5a1ff10" providerId="LiveId" clId="{9E9CB4EA-D465-B34B-8128-4BA37FB3681D}" dt="2021-02-04T22:06:38.597" v="234" actId="20577"/>
        <pc:sldMkLst>
          <pc:docMk/>
          <pc:sldMk cId="1534291957" sldId="283"/>
        </pc:sldMkLst>
        <pc:spChg chg="mod">
          <ac:chgData name="Jessica Martin" userId="fe87a7f0c5a1ff10" providerId="LiveId" clId="{9E9CB4EA-D465-B34B-8128-4BA37FB3681D}" dt="2021-02-04T22:06:23.328" v="203" actId="20577"/>
          <ac:spMkLst>
            <pc:docMk/>
            <pc:sldMk cId="1534291957" sldId="283"/>
            <ac:spMk id="2" creationId="{B61846DC-3971-A540-90BB-C73C2A056B14}"/>
          </ac:spMkLst>
        </pc:spChg>
        <pc:graphicFrameChg chg="mod modGraphic">
          <ac:chgData name="Jessica Martin" userId="fe87a7f0c5a1ff10" providerId="LiveId" clId="{9E9CB4EA-D465-B34B-8128-4BA37FB3681D}" dt="2021-02-04T22:06:38.597" v="234" actId="20577"/>
          <ac:graphicFrameMkLst>
            <pc:docMk/>
            <pc:sldMk cId="1534291957" sldId="283"/>
            <ac:graphicFrameMk id="6" creationId="{25311B7F-EB64-684C-A548-A250B3970340}"/>
          </ac:graphicFrameMkLst>
        </pc:graphicFrame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13T17:27:31.564" idx="1">
    <p:pos x="6911" y="1012"/>
    <p:text>Annenberg: This will need permissions. I had a hard time finding an image of prone positioning that was open licensed.</p:text>
    <p:extLst>
      <p:ext uri="{C676402C-5697-4E1C-873F-D02D1690AC5C}">
        <p15:threadingInfo xmlns:p15="http://schemas.microsoft.com/office/powerpoint/2012/main" timeZoneBias="3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84DDE4-F5FB-1E41-B48B-D061E4A47614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738253-DD96-4742-83DD-75E05591368D}">
      <dgm:prSet phldrT="[Text]"/>
      <dgm:spPr/>
      <dgm:t>
        <a:bodyPr/>
        <a:lstStyle/>
        <a:p>
          <a:r>
            <a:rPr lang="en-US" b="1" dirty="0"/>
            <a:t>Infection control</a:t>
          </a:r>
        </a:p>
      </dgm:t>
    </dgm:pt>
    <dgm:pt modelId="{40A14AB8-4D3A-964C-A64F-AADF295A854F}" type="parTrans" cxnId="{6E5D5209-610F-7B4A-A9D6-D07445F7936A}">
      <dgm:prSet/>
      <dgm:spPr/>
      <dgm:t>
        <a:bodyPr/>
        <a:lstStyle/>
        <a:p>
          <a:endParaRPr lang="en-US"/>
        </a:p>
      </dgm:t>
    </dgm:pt>
    <dgm:pt modelId="{D1349553-5F9A-1E4C-8C68-FAC5C1CB2E7D}" type="sibTrans" cxnId="{6E5D5209-610F-7B4A-A9D6-D07445F7936A}">
      <dgm:prSet/>
      <dgm:spPr/>
      <dgm:t>
        <a:bodyPr/>
        <a:lstStyle/>
        <a:p>
          <a:endParaRPr lang="en-US"/>
        </a:p>
      </dgm:t>
    </dgm:pt>
    <dgm:pt modelId="{E18A2002-15F6-E845-9533-6B452442FF38}">
      <dgm:prSet/>
      <dgm:spPr/>
      <dgm:t>
        <a:bodyPr/>
        <a:lstStyle/>
        <a:p>
          <a:r>
            <a:rPr lang="en-US" dirty="0"/>
            <a:t>Reduce the risk of COVID-19 spread in the community and among health care providers</a:t>
          </a:r>
        </a:p>
      </dgm:t>
    </dgm:pt>
    <dgm:pt modelId="{A900C716-4318-F44E-B589-A4BF445EF537}" type="parTrans" cxnId="{A77C380B-6C13-E74A-A166-9605910D05BF}">
      <dgm:prSet/>
      <dgm:spPr/>
      <dgm:t>
        <a:bodyPr/>
        <a:lstStyle/>
        <a:p>
          <a:endParaRPr lang="en-US"/>
        </a:p>
      </dgm:t>
    </dgm:pt>
    <dgm:pt modelId="{78944914-A98E-FB43-BF49-9F3F5B3721C0}" type="sibTrans" cxnId="{A77C380B-6C13-E74A-A166-9605910D05BF}">
      <dgm:prSet/>
      <dgm:spPr/>
      <dgm:t>
        <a:bodyPr/>
        <a:lstStyle/>
        <a:p>
          <a:endParaRPr lang="en-US"/>
        </a:p>
      </dgm:t>
    </dgm:pt>
    <dgm:pt modelId="{4513409F-C867-E340-8F8C-A3B67CB9A427}">
      <dgm:prSet/>
      <dgm:spPr/>
      <dgm:t>
        <a:bodyPr/>
        <a:lstStyle/>
        <a:p>
          <a:r>
            <a:rPr lang="en-US" b="1" dirty="0"/>
            <a:t>Hemodynamic support</a:t>
          </a:r>
        </a:p>
      </dgm:t>
    </dgm:pt>
    <dgm:pt modelId="{50C69302-FE3E-D140-9260-A082F9F9DAFC}" type="parTrans" cxnId="{17E4776C-9069-524B-B216-4C97E921B4A0}">
      <dgm:prSet/>
      <dgm:spPr/>
      <dgm:t>
        <a:bodyPr/>
        <a:lstStyle/>
        <a:p>
          <a:endParaRPr lang="en-US"/>
        </a:p>
      </dgm:t>
    </dgm:pt>
    <dgm:pt modelId="{3EF9C845-AF84-4A48-AECE-670CDE15ADFF}" type="sibTrans" cxnId="{17E4776C-9069-524B-B216-4C97E921B4A0}">
      <dgm:prSet/>
      <dgm:spPr/>
      <dgm:t>
        <a:bodyPr/>
        <a:lstStyle/>
        <a:p>
          <a:endParaRPr lang="en-US"/>
        </a:p>
      </dgm:t>
    </dgm:pt>
    <dgm:pt modelId="{87CF3185-1D15-E54A-B083-2C0B0F50C1AE}">
      <dgm:prSet/>
      <dgm:spPr/>
      <dgm:t>
        <a:bodyPr/>
        <a:lstStyle/>
        <a:p>
          <a:r>
            <a:rPr lang="en-US" dirty="0"/>
            <a:t>Manage septic shock and maintain hemodynamic stability</a:t>
          </a:r>
        </a:p>
      </dgm:t>
    </dgm:pt>
    <dgm:pt modelId="{4B3B8A49-1BE5-634C-8A60-99DB0FE3AC01}" type="parTrans" cxnId="{A2CDE53B-D241-C245-AB28-4049309B9749}">
      <dgm:prSet/>
      <dgm:spPr/>
      <dgm:t>
        <a:bodyPr/>
        <a:lstStyle/>
        <a:p>
          <a:endParaRPr lang="en-US"/>
        </a:p>
      </dgm:t>
    </dgm:pt>
    <dgm:pt modelId="{75E8D51A-95A9-6840-99EC-7A4010243EBF}" type="sibTrans" cxnId="{A2CDE53B-D241-C245-AB28-4049309B9749}">
      <dgm:prSet/>
      <dgm:spPr/>
      <dgm:t>
        <a:bodyPr/>
        <a:lstStyle/>
        <a:p>
          <a:endParaRPr lang="en-US"/>
        </a:p>
      </dgm:t>
    </dgm:pt>
    <dgm:pt modelId="{1460B6CC-803D-5547-8531-160CAE0A2E46}">
      <dgm:prSet/>
      <dgm:spPr/>
      <dgm:t>
        <a:bodyPr/>
        <a:lstStyle/>
        <a:p>
          <a:r>
            <a:rPr lang="en-US" b="1" dirty="0"/>
            <a:t>Oxygenation and ventilatory support</a:t>
          </a:r>
        </a:p>
      </dgm:t>
    </dgm:pt>
    <dgm:pt modelId="{F87F69DB-F992-5343-9533-DDBD31A6E274}" type="parTrans" cxnId="{18C7E183-86FF-824D-AE41-97C0B1CB9919}">
      <dgm:prSet/>
      <dgm:spPr/>
      <dgm:t>
        <a:bodyPr/>
        <a:lstStyle/>
        <a:p>
          <a:endParaRPr lang="en-US"/>
        </a:p>
      </dgm:t>
    </dgm:pt>
    <dgm:pt modelId="{CD4D49F8-DA49-0440-A6CE-0A974C04FFED}" type="sibTrans" cxnId="{18C7E183-86FF-824D-AE41-97C0B1CB9919}">
      <dgm:prSet/>
      <dgm:spPr/>
      <dgm:t>
        <a:bodyPr/>
        <a:lstStyle/>
        <a:p>
          <a:endParaRPr lang="en-US"/>
        </a:p>
      </dgm:t>
    </dgm:pt>
    <dgm:pt modelId="{9155C975-61D7-BD49-9108-909EEB11E557}">
      <dgm:prSet/>
      <dgm:spPr/>
      <dgm:t>
        <a:bodyPr/>
        <a:lstStyle/>
        <a:p>
          <a:r>
            <a:rPr lang="en-US" dirty="0"/>
            <a:t>Treat hypoxemia</a:t>
          </a:r>
        </a:p>
      </dgm:t>
    </dgm:pt>
    <dgm:pt modelId="{1C49F997-BB21-6B4B-AFDB-6CA8AF657C96}" type="parTrans" cxnId="{07BBC03B-8E52-3A4F-89DA-62A94C21D6A2}">
      <dgm:prSet/>
      <dgm:spPr/>
      <dgm:t>
        <a:bodyPr/>
        <a:lstStyle/>
        <a:p>
          <a:endParaRPr lang="en-US"/>
        </a:p>
      </dgm:t>
    </dgm:pt>
    <dgm:pt modelId="{F38436EF-5E96-6846-881F-DCC187E185DE}" type="sibTrans" cxnId="{07BBC03B-8E52-3A4F-89DA-62A94C21D6A2}">
      <dgm:prSet/>
      <dgm:spPr/>
      <dgm:t>
        <a:bodyPr/>
        <a:lstStyle/>
        <a:p>
          <a:endParaRPr lang="en-US"/>
        </a:p>
      </dgm:t>
    </dgm:pt>
    <dgm:pt modelId="{D86A0505-812A-E749-A4C3-0A4C49EE8F0F}">
      <dgm:prSet/>
      <dgm:spPr/>
      <dgm:t>
        <a:bodyPr/>
        <a:lstStyle/>
        <a:p>
          <a:r>
            <a:rPr lang="en-US" b="1" dirty="0"/>
            <a:t>Pharmacotherapy</a:t>
          </a:r>
        </a:p>
      </dgm:t>
    </dgm:pt>
    <dgm:pt modelId="{D6B1279A-01AA-914A-8FDB-F9790CA68711}" type="parTrans" cxnId="{D7A6D19A-753A-9E41-8C56-DC272C138EA9}">
      <dgm:prSet/>
      <dgm:spPr/>
      <dgm:t>
        <a:bodyPr/>
        <a:lstStyle/>
        <a:p>
          <a:endParaRPr lang="en-US"/>
        </a:p>
      </dgm:t>
    </dgm:pt>
    <dgm:pt modelId="{AC5619A4-12B3-534C-B517-9F30F497253A}" type="sibTrans" cxnId="{D7A6D19A-753A-9E41-8C56-DC272C138EA9}">
      <dgm:prSet/>
      <dgm:spPr/>
      <dgm:t>
        <a:bodyPr/>
        <a:lstStyle/>
        <a:p>
          <a:endParaRPr lang="en-US"/>
        </a:p>
      </dgm:t>
    </dgm:pt>
    <dgm:pt modelId="{44C2DDE9-9A75-8442-8A5B-04444518ADE4}">
      <dgm:prSet/>
      <dgm:spPr/>
      <dgm:t>
        <a:bodyPr/>
        <a:lstStyle/>
        <a:p>
          <a:r>
            <a:rPr lang="en-US" dirty="0"/>
            <a:t>Reduce the severity and/or duration of COVID-19 illness</a:t>
          </a:r>
        </a:p>
      </dgm:t>
    </dgm:pt>
    <dgm:pt modelId="{CBBC846F-85E8-DC40-80C5-777987370965}" type="parTrans" cxnId="{4C50971D-F9ED-414B-863F-1842EA308FDE}">
      <dgm:prSet/>
      <dgm:spPr/>
      <dgm:t>
        <a:bodyPr/>
        <a:lstStyle/>
        <a:p>
          <a:endParaRPr lang="en-US"/>
        </a:p>
      </dgm:t>
    </dgm:pt>
    <dgm:pt modelId="{BC7DA5D9-113B-854D-B418-BAC154897EDB}" type="sibTrans" cxnId="{4C50971D-F9ED-414B-863F-1842EA308FDE}">
      <dgm:prSet/>
      <dgm:spPr/>
      <dgm:t>
        <a:bodyPr/>
        <a:lstStyle/>
        <a:p>
          <a:endParaRPr lang="en-US"/>
        </a:p>
      </dgm:t>
    </dgm:pt>
    <dgm:pt modelId="{A5EA7736-64AC-1B4C-9EA2-782B589818E7}" type="pres">
      <dgm:prSet presAssocID="{CB84DDE4-F5FB-1E41-B48B-D061E4A47614}" presName="diagram" presStyleCnt="0">
        <dgm:presLayoutVars>
          <dgm:dir/>
          <dgm:resizeHandles val="exact"/>
        </dgm:presLayoutVars>
      </dgm:prSet>
      <dgm:spPr/>
    </dgm:pt>
    <dgm:pt modelId="{57CF1B28-65D3-B74B-B658-B64BE23C1B44}" type="pres">
      <dgm:prSet presAssocID="{2E738253-DD96-4742-83DD-75E05591368D}" presName="node" presStyleLbl="node1" presStyleIdx="0" presStyleCnt="4">
        <dgm:presLayoutVars>
          <dgm:bulletEnabled val="1"/>
        </dgm:presLayoutVars>
      </dgm:prSet>
      <dgm:spPr/>
    </dgm:pt>
    <dgm:pt modelId="{23BA5618-426E-1147-9C22-5B205C3EEE57}" type="pres">
      <dgm:prSet presAssocID="{D1349553-5F9A-1E4C-8C68-FAC5C1CB2E7D}" presName="sibTrans" presStyleCnt="0"/>
      <dgm:spPr/>
    </dgm:pt>
    <dgm:pt modelId="{9B37460E-E63C-3547-BEB4-9FFC67149264}" type="pres">
      <dgm:prSet presAssocID="{4513409F-C867-E340-8F8C-A3B67CB9A427}" presName="node" presStyleLbl="node1" presStyleIdx="1" presStyleCnt="4">
        <dgm:presLayoutVars>
          <dgm:bulletEnabled val="1"/>
        </dgm:presLayoutVars>
      </dgm:prSet>
      <dgm:spPr/>
    </dgm:pt>
    <dgm:pt modelId="{36E0FF3D-4884-C94D-8887-80E5A47F0877}" type="pres">
      <dgm:prSet presAssocID="{3EF9C845-AF84-4A48-AECE-670CDE15ADFF}" presName="sibTrans" presStyleCnt="0"/>
      <dgm:spPr/>
    </dgm:pt>
    <dgm:pt modelId="{19AE4ACF-3A28-CF45-BCE4-89881ED217DD}" type="pres">
      <dgm:prSet presAssocID="{1460B6CC-803D-5547-8531-160CAE0A2E46}" presName="node" presStyleLbl="node1" presStyleIdx="2" presStyleCnt="4">
        <dgm:presLayoutVars>
          <dgm:bulletEnabled val="1"/>
        </dgm:presLayoutVars>
      </dgm:prSet>
      <dgm:spPr/>
    </dgm:pt>
    <dgm:pt modelId="{BB5579A7-5F34-304E-BE1F-01835CD913B2}" type="pres">
      <dgm:prSet presAssocID="{CD4D49F8-DA49-0440-A6CE-0A974C04FFED}" presName="sibTrans" presStyleCnt="0"/>
      <dgm:spPr/>
    </dgm:pt>
    <dgm:pt modelId="{449D70E0-0510-B84B-B317-9A4D8F24566A}" type="pres">
      <dgm:prSet presAssocID="{D86A0505-812A-E749-A4C3-0A4C49EE8F0F}" presName="node" presStyleLbl="node1" presStyleIdx="3" presStyleCnt="4">
        <dgm:presLayoutVars>
          <dgm:bulletEnabled val="1"/>
        </dgm:presLayoutVars>
      </dgm:prSet>
      <dgm:spPr/>
    </dgm:pt>
  </dgm:ptLst>
  <dgm:cxnLst>
    <dgm:cxn modelId="{79A6A602-6959-9648-814E-7375A9FA4AB5}" type="presOf" srcId="{9155C975-61D7-BD49-9108-909EEB11E557}" destId="{19AE4ACF-3A28-CF45-BCE4-89881ED217DD}" srcOrd="0" destOrd="1" presId="urn:microsoft.com/office/officeart/2005/8/layout/default"/>
    <dgm:cxn modelId="{6E5D5209-610F-7B4A-A9D6-D07445F7936A}" srcId="{CB84DDE4-F5FB-1E41-B48B-D061E4A47614}" destId="{2E738253-DD96-4742-83DD-75E05591368D}" srcOrd="0" destOrd="0" parTransId="{40A14AB8-4D3A-964C-A64F-AADF295A854F}" sibTransId="{D1349553-5F9A-1E4C-8C68-FAC5C1CB2E7D}"/>
    <dgm:cxn modelId="{A77C380B-6C13-E74A-A166-9605910D05BF}" srcId="{2E738253-DD96-4742-83DD-75E05591368D}" destId="{E18A2002-15F6-E845-9533-6B452442FF38}" srcOrd="0" destOrd="0" parTransId="{A900C716-4318-F44E-B589-A4BF445EF537}" sibTransId="{78944914-A98E-FB43-BF49-9F3F5B3721C0}"/>
    <dgm:cxn modelId="{4C50971D-F9ED-414B-863F-1842EA308FDE}" srcId="{D86A0505-812A-E749-A4C3-0A4C49EE8F0F}" destId="{44C2DDE9-9A75-8442-8A5B-04444518ADE4}" srcOrd="0" destOrd="0" parTransId="{CBBC846F-85E8-DC40-80C5-777987370965}" sibTransId="{BC7DA5D9-113B-854D-B418-BAC154897EDB}"/>
    <dgm:cxn modelId="{A5D2021E-B906-A54F-B27E-A97FA63751E8}" type="presOf" srcId="{CB84DDE4-F5FB-1E41-B48B-D061E4A47614}" destId="{A5EA7736-64AC-1B4C-9EA2-782B589818E7}" srcOrd="0" destOrd="0" presId="urn:microsoft.com/office/officeart/2005/8/layout/default"/>
    <dgm:cxn modelId="{F67D333B-958A-D348-A417-27507D683B44}" type="presOf" srcId="{1460B6CC-803D-5547-8531-160CAE0A2E46}" destId="{19AE4ACF-3A28-CF45-BCE4-89881ED217DD}" srcOrd="0" destOrd="0" presId="urn:microsoft.com/office/officeart/2005/8/layout/default"/>
    <dgm:cxn modelId="{07BBC03B-8E52-3A4F-89DA-62A94C21D6A2}" srcId="{1460B6CC-803D-5547-8531-160CAE0A2E46}" destId="{9155C975-61D7-BD49-9108-909EEB11E557}" srcOrd="0" destOrd="0" parTransId="{1C49F997-BB21-6B4B-AFDB-6CA8AF657C96}" sibTransId="{F38436EF-5E96-6846-881F-DCC187E185DE}"/>
    <dgm:cxn modelId="{A2CDE53B-D241-C245-AB28-4049309B9749}" srcId="{4513409F-C867-E340-8F8C-A3B67CB9A427}" destId="{87CF3185-1D15-E54A-B083-2C0B0F50C1AE}" srcOrd="0" destOrd="0" parTransId="{4B3B8A49-1BE5-634C-8A60-99DB0FE3AC01}" sibTransId="{75E8D51A-95A9-6840-99EC-7A4010243EBF}"/>
    <dgm:cxn modelId="{8C991344-7998-E946-BD52-9333D314E72C}" type="presOf" srcId="{E18A2002-15F6-E845-9533-6B452442FF38}" destId="{57CF1B28-65D3-B74B-B658-B64BE23C1B44}" srcOrd="0" destOrd="1" presId="urn:microsoft.com/office/officeart/2005/8/layout/default"/>
    <dgm:cxn modelId="{17E4776C-9069-524B-B216-4C97E921B4A0}" srcId="{CB84DDE4-F5FB-1E41-B48B-D061E4A47614}" destId="{4513409F-C867-E340-8F8C-A3B67CB9A427}" srcOrd="1" destOrd="0" parTransId="{50C69302-FE3E-D140-9260-A082F9F9DAFC}" sibTransId="{3EF9C845-AF84-4A48-AECE-670CDE15ADFF}"/>
    <dgm:cxn modelId="{0194DA6E-AF06-3C45-838E-B8FE1D337E24}" type="presOf" srcId="{87CF3185-1D15-E54A-B083-2C0B0F50C1AE}" destId="{9B37460E-E63C-3547-BEB4-9FFC67149264}" srcOrd="0" destOrd="1" presId="urn:microsoft.com/office/officeart/2005/8/layout/default"/>
    <dgm:cxn modelId="{18C7E183-86FF-824D-AE41-97C0B1CB9919}" srcId="{CB84DDE4-F5FB-1E41-B48B-D061E4A47614}" destId="{1460B6CC-803D-5547-8531-160CAE0A2E46}" srcOrd="2" destOrd="0" parTransId="{F87F69DB-F992-5343-9533-DDBD31A6E274}" sibTransId="{CD4D49F8-DA49-0440-A6CE-0A974C04FFED}"/>
    <dgm:cxn modelId="{9C542A91-A3E7-4E43-85BF-3669D80858ED}" type="presOf" srcId="{44C2DDE9-9A75-8442-8A5B-04444518ADE4}" destId="{449D70E0-0510-B84B-B317-9A4D8F24566A}" srcOrd="0" destOrd="1" presId="urn:microsoft.com/office/officeart/2005/8/layout/default"/>
    <dgm:cxn modelId="{FB1B8F93-F449-864F-A16D-6E4017296EBF}" type="presOf" srcId="{D86A0505-812A-E749-A4C3-0A4C49EE8F0F}" destId="{449D70E0-0510-B84B-B317-9A4D8F24566A}" srcOrd="0" destOrd="0" presId="urn:microsoft.com/office/officeart/2005/8/layout/default"/>
    <dgm:cxn modelId="{D7A6D19A-753A-9E41-8C56-DC272C138EA9}" srcId="{CB84DDE4-F5FB-1E41-B48B-D061E4A47614}" destId="{D86A0505-812A-E749-A4C3-0A4C49EE8F0F}" srcOrd="3" destOrd="0" parTransId="{D6B1279A-01AA-914A-8FDB-F9790CA68711}" sibTransId="{AC5619A4-12B3-534C-B517-9F30F497253A}"/>
    <dgm:cxn modelId="{31A374AC-618E-2043-B1EC-9FA1034D5035}" type="presOf" srcId="{4513409F-C867-E340-8F8C-A3B67CB9A427}" destId="{9B37460E-E63C-3547-BEB4-9FFC67149264}" srcOrd="0" destOrd="0" presId="urn:microsoft.com/office/officeart/2005/8/layout/default"/>
    <dgm:cxn modelId="{FC9D24C0-2E60-C24D-85CC-FF2FABA186F1}" type="presOf" srcId="{2E738253-DD96-4742-83DD-75E05591368D}" destId="{57CF1B28-65D3-B74B-B658-B64BE23C1B44}" srcOrd="0" destOrd="0" presId="urn:microsoft.com/office/officeart/2005/8/layout/default"/>
    <dgm:cxn modelId="{AF86A2DD-C4AD-7C48-A16F-B714239DA7E5}" type="presParOf" srcId="{A5EA7736-64AC-1B4C-9EA2-782B589818E7}" destId="{57CF1B28-65D3-B74B-B658-B64BE23C1B44}" srcOrd="0" destOrd="0" presId="urn:microsoft.com/office/officeart/2005/8/layout/default"/>
    <dgm:cxn modelId="{246DDF0D-AF4D-6A4B-BA73-27F937AA6C9F}" type="presParOf" srcId="{A5EA7736-64AC-1B4C-9EA2-782B589818E7}" destId="{23BA5618-426E-1147-9C22-5B205C3EEE57}" srcOrd="1" destOrd="0" presId="urn:microsoft.com/office/officeart/2005/8/layout/default"/>
    <dgm:cxn modelId="{C4DFEAF1-4C7D-1046-BD9D-27E6C1F307A9}" type="presParOf" srcId="{A5EA7736-64AC-1B4C-9EA2-782B589818E7}" destId="{9B37460E-E63C-3547-BEB4-9FFC67149264}" srcOrd="2" destOrd="0" presId="urn:microsoft.com/office/officeart/2005/8/layout/default"/>
    <dgm:cxn modelId="{615A6808-1F8B-804C-BBF9-60898B09A679}" type="presParOf" srcId="{A5EA7736-64AC-1B4C-9EA2-782B589818E7}" destId="{36E0FF3D-4884-C94D-8887-80E5A47F0877}" srcOrd="3" destOrd="0" presId="urn:microsoft.com/office/officeart/2005/8/layout/default"/>
    <dgm:cxn modelId="{FE9BADC5-FA33-6243-8A0C-BF0C2FBEDA41}" type="presParOf" srcId="{A5EA7736-64AC-1B4C-9EA2-782B589818E7}" destId="{19AE4ACF-3A28-CF45-BCE4-89881ED217DD}" srcOrd="4" destOrd="0" presId="urn:microsoft.com/office/officeart/2005/8/layout/default"/>
    <dgm:cxn modelId="{2BA62F9E-6BE9-A84E-B987-0DC77F40D14B}" type="presParOf" srcId="{A5EA7736-64AC-1B4C-9EA2-782B589818E7}" destId="{BB5579A7-5F34-304E-BE1F-01835CD913B2}" srcOrd="5" destOrd="0" presId="urn:microsoft.com/office/officeart/2005/8/layout/default"/>
    <dgm:cxn modelId="{2A7083FC-4841-C846-BD5E-53B41373C9B2}" type="presParOf" srcId="{A5EA7736-64AC-1B4C-9EA2-782B589818E7}" destId="{449D70E0-0510-B84B-B317-9A4D8F24566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22EC4F-CE76-A540-9458-29F9AC3BA860}" type="doc">
      <dgm:prSet loTypeId="urn:microsoft.com/office/officeart/2005/8/layout/hList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A7DC087-75A2-BC44-8137-9C438272C7A1}">
      <dgm:prSet phldrT="[Text]" phldr="0"/>
      <dgm:spPr/>
      <dgm:t>
        <a:bodyPr/>
        <a:lstStyle/>
        <a:p>
          <a:r>
            <a:rPr lang="en-US" b="1" dirty="0"/>
            <a:t>Not hospitalized or hospitalized but does not require supplemental oxygen</a:t>
          </a:r>
        </a:p>
      </dgm:t>
    </dgm:pt>
    <dgm:pt modelId="{2DBB7B1D-D509-3246-8E7C-87A599905356}" type="parTrans" cxnId="{30AD19BB-277E-CF4C-81E4-D1B77D004726}">
      <dgm:prSet/>
      <dgm:spPr/>
      <dgm:t>
        <a:bodyPr/>
        <a:lstStyle/>
        <a:p>
          <a:endParaRPr lang="en-US"/>
        </a:p>
      </dgm:t>
    </dgm:pt>
    <dgm:pt modelId="{34C66B86-7BF1-E646-A712-5CCE3FE2A846}" type="sibTrans" cxnId="{30AD19BB-277E-CF4C-81E4-D1B77D004726}">
      <dgm:prSet/>
      <dgm:spPr/>
      <dgm:t>
        <a:bodyPr/>
        <a:lstStyle/>
        <a:p>
          <a:endParaRPr lang="en-US"/>
        </a:p>
      </dgm:t>
    </dgm:pt>
    <dgm:pt modelId="{48A26C8A-2DBE-CB4C-900F-76E7734D3386}">
      <dgm:prSet phldrT="[Text]" phldr="0"/>
      <dgm:spPr/>
      <dgm:t>
        <a:bodyPr/>
        <a:lstStyle/>
        <a:p>
          <a:r>
            <a:rPr lang="en-US" b="1" dirty="0"/>
            <a:t>Hospitalized and requires supplemental oxygen</a:t>
          </a:r>
        </a:p>
      </dgm:t>
    </dgm:pt>
    <dgm:pt modelId="{39DB34D5-4FC4-2D4F-88F4-5D7FCFD0D637}" type="parTrans" cxnId="{EA1F310C-83D1-0949-9ABA-16ABD10AAEF1}">
      <dgm:prSet/>
      <dgm:spPr/>
      <dgm:t>
        <a:bodyPr/>
        <a:lstStyle/>
        <a:p>
          <a:endParaRPr lang="en-US"/>
        </a:p>
      </dgm:t>
    </dgm:pt>
    <dgm:pt modelId="{A075F97F-BD4B-E243-A2CA-F75B8F42180C}" type="sibTrans" cxnId="{EA1F310C-83D1-0949-9ABA-16ABD10AAEF1}">
      <dgm:prSet/>
      <dgm:spPr/>
      <dgm:t>
        <a:bodyPr/>
        <a:lstStyle/>
        <a:p>
          <a:endParaRPr lang="en-US"/>
        </a:p>
      </dgm:t>
    </dgm:pt>
    <dgm:pt modelId="{36A9A702-3238-3A46-8C18-D7B5BCDDADF4}">
      <dgm:prSet phldrT="[Text]" phldr="0"/>
      <dgm:spPr/>
      <dgm:t>
        <a:bodyPr/>
        <a:lstStyle/>
        <a:p>
          <a:r>
            <a:rPr lang="en-US" b="1" dirty="0"/>
            <a:t>Hospitalized and requires oxygen delivery </a:t>
          </a:r>
          <a:br>
            <a:rPr lang="en-US" b="1" dirty="0"/>
          </a:br>
          <a:r>
            <a:rPr lang="en-US" b="1" dirty="0"/>
            <a:t>via HFNC or NIPPV</a:t>
          </a:r>
        </a:p>
      </dgm:t>
    </dgm:pt>
    <dgm:pt modelId="{E47CE0E5-6A54-3142-964E-63C565F23C9C}" type="parTrans" cxnId="{2AF9964D-385C-A447-9E9A-7E5A6D580089}">
      <dgm:prSet/>
      <dgm:spPr/>
      <dgm:t>
        <a:bodyPr/>
        <a:lstStyle/>
        <a:p>
          <a:endParaRPr lang="en-US"/>
        </a:p>
      </dgm:t>
    </dgm:pt>
    <dgm:pt modelId="{80E908F8-532C-E24E-8F8C-E3774DE9CCF4}" type="sibTrans" cxnId="{2AF9964D-385C-A447-9E9A-7E5A6D580089}">
      <dgm:prSet/>
      <dgm:spPr/>
      <dgm:t>
        <a:bodyPr/>
        <a:lstStyle/>
        <a:p>
          <a:endParaRPr lang="en-US"/>
        </a:p>
      </dgm:t>
    </dgm:pt>
    <dgm:pt modelId="{A4F32822-7EE9-194A-829F-7BAF68B1B91E}">
      <dgm:prSet phldrT="[Text]" phldr="0"/>
      <dgm:spPr/>
      <dgm:t>
        <a:bodyPr/>
        <a:lstStyle/>
        <a:p>
          <a:r>
            <a:rPr lang="en-US" dirty="0"/>
            <a:t>Insufficient evidence to recommend for or against specific antivirals. SARS-CoV-2 neutralizing antibodies (</a:t>
          </a:r>
          <a:r>
            <a:rPr lang="en-US" dirty="0" err="1"/>
            <a:t>ie</a:t>
          </a:r>
          <a:r>
            <a:rPr lang="en-US" dirty="0"/>
            <a:t>, </a:t>
          </a:r>
          <a:r>
            <a:rPr lang="en-US" dirty="0" err="1"/>
            <a:t>bamlanivimab</a:t>
          </a:r>
          <a:r>
            <a:rPr lang="en-US" dirty="0"/>
            <a:t> or </a:t>
          </a:r>
          <a:r>
            <a:rPr lang="en-US" dirty="0" err="1"/>
            <a:t>casirivimab</a:t>
          </a:r>
          <a:r>
            <a:rPr lang="en-US" dirty="0"/>
            <a:t> plus </a:t>
          </a:r>
          <a:r>
            <a:rPr lang="en-US" dirty="0" err="1"/>
            <a:t>imdevimab</a:t>
          </a:r>
          <a:r>
            <a:rPr lang="en-US" dirty="0"/>
            <a:t>) are available through EUAs for outpatients at high risk of progression.</a:t>
          </a:r>
        </a:p>
      </dgm:t>
    </dgm:pt>
    <dgm:pt modelId="{EF729787-D346-6141-8F9F-AD1A95C0584F}" type="parTrans" cxnId="{B4E93EBF-752C-4D42-BF39-6D85876A1E28}">
      <dgm:prSet/>
      <dgm:spPr/>
      <dgm:t>
        <a:bodyPr/>
        <a:lstStyle/>
        <a:p>
          <a:endParaRPr lang="en-US"/>
        </a:p>
      </dgm:t>
    </dgm:pt>
    <dgm:pt modelId="{F72D1F08-EAF6-B64A-A4EB-C35D5038C8EA}" type="sibTrans" cxnId="{B4E93EBF-752C-4D42-BF39-6D85876A1E28}">
      <dgm:prSet/>
      <dgm:spPr/>
      <dgm:t>
        <a:bodyPr/>
        <a:lstStyle/>
        <a:p>
          <a:endParaRPr lang="en-US"/>
        </a:p>
      </dgm:t>
    </dgm:pt>
    <dgm:pt modelId="{0F5E1369-5D5F-A548-ADE0-2A8922470AB1}">
      <dgm:prSet phldrT="[Text]" phldr="0"/>
      <dgm:spPr/>
      <dgm:t>
        <a:bodyPr/>
        <a:lstStyle/>
        <a:p>
          <a:r>
            <a:rPr lang="en-US" b="1" dirty="0"/>
            <a:t>Hospitalized and requires invasive mechanical ventilation or ECMO</a:t>
          </a:r>
        </a:p>
      </dgm:t>
    </dgm:pt>
    <dgm:pt modelId="{ACEBBCB0-D508-E04B-A6F7-5614D7D43817}" type="parTrans" cxnId="{24F0CF54-9FA7-B141-A716-38C10D9225BE}">
      <dgm:prSet/>
      <dgm:spPr/>
      <dgm:t>
        <a:bodyPr/>
        <a:lstStyle/>
        <a:p>
          <a:endParaRPr lang="en-US"/>
        </a:p>
      </dgm:t>
    </dgm:pt>
    <dgm:pt modelId="{BBF9AF8E-9348-4D4C-A8BC-394ED07D26FA}" type="sibTrans" cxnId="{24F0CF54-9FA7-B141-A716-38C10D9225BE}">
      <dgm:prSet/>
      <dgm:spPr/>
      <dgm:t>
        <a:bodyPr/>
        <a:lstStyle/>
        <a:p>
          <a:endParaRPr lang="en-US"/>
        </a:p>
      </dgm:t>
    </dgm:pt>
    <dgm:pt modelId="{164F49FE-456F-0440-B16D-ECB19810DF6F}">
      <dgm:prSet phldrT="[Text]" phldr="0"/>
      <dgm:spPr/>
      <dgm:t>
        <a:bodyPr/>
        <a:lstStyle/>
        <a:p>
          <a:r>
            <a:rPr lang="en-US" dirty="0"/>
            <a:t>Dexamethasone </a:t>
          </a:r>
          <a:r>
            <a:rPr lang="en-US"/>
            <a:t>has shown </a:t>
          </a:r>
          <a:r>
            <a:rPr lang="en-US" dirty="0"/>
            <a:t>mortality benefit</a:t>
          </a:r>
        </a:p>
      </dgm:t>
    </dgm:pt>
    <dgm:pt modelId="{27A571F3-979C-6343-936C-D43D99F3F066}" type="parTrans" cxnId="{8B36C587-02A9-5042-B36E-3E919704C54C}">
      <dgm:prSet/>
      <dgm:spPr/>
      <dgm:t>
        <a:bodyPr/>
        <a:lstStyle/>
        <a:p>
          <a:endParaRPr lang="en-US"/>
        </a:p>
      </dgm:t>
    </dgm:pt>
    <dgm:pt modelId="{0736FBC2-93E4-6F4A-9735-BF8530E4706A}" type="sibTrans" cxnId="{8B36C587-02A9-5042-B36E-3E919704C54C}">
      <dgm:prSet/>
      <dgm:spPr/>
      <dgm:t>
        <a:bodyPr/>
        <a:lstStyle/>
        <a:p>
          <a:endParaRPr lang="en-US"/>
        </a:p>
      </dgm:t>
    </dgm:pt>
    <dgm:pt modelId="{98A8373C-61B6-0E47-B953-779D58564ADE}">
      <dgm:prSet phldrT="[Text]" phldr="0"/>
      <dgm:spPr/>
      <dgm:t>
        <a:bodyPr/>
        <a:lstStyle/>
        <a:p>
          <a:r>
            <a:rPr lang="en-US" dirty="0"/>
            <a:t>Dexamethasone plus </a:t>
          </a:r>
          <a:r>
            <a:rPr lang="en-US" dirty="0" err="1"/>
            <a:t>remdesivir</a:t>
          </a:r>
          <a:r>
            <a:rPr lang="en-US" dirty="0"/>
            <a:t> as at left</a:t>
          </a:r>
        </a:p>
      </dgm:t>
    </dgm:pt>
    <dgm:pt modelId="{F0960782-C47E-2645-A68B-4E459B7671A3}" type="parTrans" cxnId="{AB32797F-5036-0145-9A1C-1489C13F31B2}">
      <dgm:prSet/>
      <dgm:spPr/>
      <dgm:t>
        <a:bodyPr/>
        <a:lstStyle/>
        <a:p>
          <a:endParaRPr lang="en-US"/>
        </a:p>
      </dgm:t>
    </dgm:pt>
    <dgm:pt modelId="{DA29538A-0491-064F-BB55-0B55BB66A9A9}" type="sibTrans" cxnId="{AB32797F-5036-0145-9A1C-1489C13F31B2}">
      <dgm:prSet/>
      <dgm:spPr/>
      <dgm:t>
        <a:bodyPr/>
        <a:lstStyle/>
        <a:p>
          <a:endParaRPr lang="en-US"/>
        </a:p>
      </dgm:t>
    </dgm:pt>
    <dgm:pt modelId="{739E8AD4-96E8-B644-9C54-B4EC374A6C92}">
      <dgm:prSet phldrT="[Text]" phldr="0"/>
      <dgm:spPr/>
      <dgm:t>
        <a:bodyPr/>
        <a:lstStyle/>
        <a:p>
          <a:r>
            <a:rPr lang="en-US" dirty="0"/>
            <a:t>Dexamethasone dosed as at left</a:t>
          </a:r>
        </a:p>
      </dgm:t>
    </dgm:pt>
    <dgm:pt modelId="{3C621A99-6D08-2949-A4B9-5EFB6B441C57}" type="parTrans" cxnId="{865E1BFE-5ADE-4D46-825E-834FD09BCD85}">
      <dgm:prSet/>
      <dgm:spPr/>
      <dgm:t>
        <a:bodyPr/>
        <a:lstStyle/>
        <a:p>
          <a:endParaRPr lang="en-US"/>
        </a:p>
      </dgm:t>
    </dgm:pt>
    <dgm:pt modelId="{7B0CF04C-E095-114F-969E-D440AD55E586}" type="sibTrans" cxnId="{865E1BFE-5ADE-4D46-825E-834FD09BCD85}">
      <dgm:prSet/>
      <dgm:spPr/>
      <dgm:t>
        <a:bodyPr/>
        <a:lstStyle/>
        <a:p>
          <a:endParaRPr lang="en-US"/>
        </a:p>
      </dgm:t>
    </dgm:pt>
    <dgm:pt modelId="{D061BC49-6C73-EA44-8483-2594BBD0A69F}">
      <dgm:prSet phldrT="[Text]" phldr="0"/>
      <dgm:spPr/>
      <dgm:t>
        <a:bodyPr/>
        <a:lstStyle/>
        <a:p>
          <a:r>
            <a:rPr lang="en-US" dirty="0"/>
            <a:t>Dexamethasone dosed as at left</a:t>
          </a:r>
        </a:p>
      </dgm:t>
    </dgm:pt>
    <dgm:pt modelId="{6EC0C005-672D-334B-B77E-6CD48EE4A151}" type="parTrans" cxnId="{FE1D0A13-006A-E94A-8425-FA67147A0956}">
      <dgm:prSet/>
      <dgm:spPr/>
      <dgm:t>
        <a:bodyPr/>
        <a:lstStyle/>
        <a:p>
          <a:endParaRPr lang="en-US"/>
        </a:p>
      </dgm:t>
    </dgm:pt>
    <dgm:pt modelId="{BEB82F46-9B0D-584E-98A0-2792B54E1CFC}" type="sibTrans" cxnId="{FE1D0A13-006A-E94A-8425-FA67147A0956}">
      <dgm:prSet/>
      <dgm:spPr/>
      <dgm:t>
        <a:bodyPr/>
        <a:lstStyle/>
        <a:p>
          <a:endParaRPr lang="en-US"/>
        </a:p>
      </dgm:t>
    </dgm:pt>
    <dgm:pt modelId="{5ECC5871-3224-4344-924C-55C5BA0EC36B}">
      <dgm:prSet phldrT="[Text]" phldr="0"/>
      <dgm:spPr/>
      <dgm:t>
        <a:bodyPr/>
        <a:lstStyle/>
        <a:p>
          <a:r>
            <a:rPr lang="en-US" dirty="0"/>
            <a:t>Dexamethasone recommended </a:t>
          </a:r>
          <a:r>
            <a:rPr lang="en-US" b="1" dirty="0"/>
            <a:t>against</a:t>
          </a:r>
          <a:r>
            <a:rPr lang="en-US" b="0" dirty="0"/>
            <a:t>—may increase mortality</a:t>
          </a:r>
          <a:endParaRPr lang="en-US" b="1" dirty="0"/>
        </a:p>
      </dgm:t>
    </dgm:pt>
    <dgm:pt modelId="{5FCE9AD6-A1BA-B343-9C0A-65C130F7ADFE}" type="parTrans" cxnId="{3261F13F-3E78-1745-887C-998A55569113}">
      <dgm:prSet/>
      <dgm:spPr/>
      <dgm:t>
        <a:bodyPr/>
        <a:lstStyle/>
        <a:p>
          <a:endParaRPr lang="en-US"/>
        </a:p>
      </dgm:t>
    </dgm:pt>
    <dgm:pt modelId="{E41A713D-C98B-4643-BDD7-649A1D7DA7A2}" type="sibTrans" cxnId="{3261F13F-3E78-1745-887C-998A55569113}">
      <dgm:prSet/>
      <dgm:spPr/>
      <dgm:t>
        <a:bodyPr/>
        <a:lstStyle/>
        <a:p>
          <a:endParaRPr lang="en-US"/>
        </a:p>
      </dgm:t>
    </dgm:pt>
    <dgm:pt modelId="{424CFB12-F300-E240-8E83-C8E8B98D2D9B}">
      <dgm:prSet phldrT="[Text]" phldr="0"/>
      <dgm:spPr/>
      <dgm:t>
        <a:bodyPr/>
        <a:lstStyle/>
        <a:p>
          <a:r>
            <a:rPr lang="en-US" dirty="0"/>
            <a:t>Insufficient data to recommend for routine use of </a:t>
          </a:r>
          <a:r>
            <a:rPr lang="en-US" dirty="0" err="1"/>
            <a:t>remdesivir</a:t>
          </a:r>
          <a:r>
            <a:rPr lang="en-US" dirty="0"/>
            <a:t>.</a:t>
          </a:r>
        </a:p>
      </dgm:t>
    </dgm:pt>
    <dgm:pt modelId="{EFA755BE-9B35-3442-9C4F-551E95815828}" type="parTrans" cxnId="{98F4E414-E02E-FB44-A6F2-90A7BED67784}">
      <dgm:prSet/>
      <dgm:spPr/>
      <dgm:t>
        <a:bodyPr/>
        <a:lstStyle/>
        <a:p>
          <a:endParaRPr lang="en-US"/>
        </a:p>
      </dgm:t>
    </dgm:pt>
    <dgm:pt modelId="{11EAB016-45BC-FC48-9EF2-CECD83472047}" type="sibTrans" cxnId="{98F4E414-E02E-FB44-A6F2-90A7BED67784}">
      <dgm:prSet/>
      <dgm:spPr/>
      <dgm:t>
        <a:bodyPr/>
        <a:lstStyle/>
        <a:p>
          <a:endParaRPr lang="en-US"/>
        </a:p>
      </dgm:t>
    </dgm:pt>
    <dgm:pt modelId="{BACD86D5-B535-0041-872C-97108DADF82B}">
      <dgm:prSet phldrT="[Text]" phldr="0"/>
      <dgm:spPr/>
      <dgm:t>
        <a:bodyPr/>
        <a:lstStyle/>
        <a:p>
          <a:r>
            <a:rPr lang="en-US" dirty="0" err="1"/>
            <a:t>Remdesivir</a:t>
          </a:r>
          <a:r>
            <a:rPr lang="en-US" dirty="0"/>
            <a:t> as above plus dexamethasone 5 mg IV or PO for up to 10 days or until hospital discharge</a:t>
          </a:r>
        </a:p>
      </dgm:t>
    </dgm:pt>
    <dgm:pt modelId="{20FA9069-09BB-B340-AC40-CB7118939210}" type="sibTrans" cxnId="{917975B1-6B53-DE4C-B41A-10DE47C5E324}">
      <dgm:prSet/>
      <dgm:spPr/>
      <dgm:t>
        <a:bodyPr/>
        <a:lstStyle/>
        <a:p>
          <a:endParaRPr lang="en-US"/>
        </a:p>
      </dgm:t>
    </dgm:pt>
    <dgm:pt modelId="{8FB2D3BF-4B8B-0444-B563-FA17647D429C}" type="parTrans" cxnId="{917975B1-6B53-DE4C-B41A-10DE47C5E324}">
      <dgm:prSet/>
      <dgm:spPr/>
      <dgm:t>
        <a:bodyPr/>
        <a:lstStyle/>
        <a:p>
          <a:endParaRPr lang="en-US"/>
        </a:p>
      </dgm:t>
    </dgm:pt>
    <dgm:pt modelId="{EC5AFAC7-E0A6-1047-8E4B-CD6B6677C0CC}">
      <dgm:prSet phldrT="[Text]" phldr="0"/>
      <dgm:spPr/>
      <dgm:t>
        <a:bodyPr/>
        <a:lstStyle/>
        <a:p>
          <a:r>
            <a:rPr lang="en-US" dirty="0" err="1"/>
            <a:t>Remdesivir</a:t>
          </a:r>
          <a:r>
            <a:rPr lang="en-US" dirty="0"/>
            <a:t> 200 mg IV for 1 day followed by </a:t>
          </a:r>
          <a:r>
            <a:rPr lang="en-US" dirty="0" err="1"/>
            <a:t>remdesivir</a:t>
          </a:r>
          <a:r>
            <a:rPr lang="en-US" dirty="0"/>
            <a:t> 100 mg IV once daily for 4 days or until hospital discharge</a:t>
          </a:r>
        </a:p>
      </dgm:t>
    </dgm:pt>
    <dgm:pt modelId="{63116891-EB56-124C-B56A-D962CBC5A8C5}" type="parTrans" cxnId="{250AEF0D-1722-E94D-8500-9011B54893BD}">
      <dgm:prSet/>
      <dgm:spPr/>
    </dgm:pt>
    <dgm:pt modelId="{C4F97EEF-D7A5-3848-850A-3B580159E5C4}" type="sibTrans" cxnId="{250AEF0D-1722-E94D-8500-9011B54893BD}">
      <dgm:prSet/>
      <dgm:spPr/>
    </dgm:pt>
    <dgm:pt modelId="{1C096575-88D4-1D40-AD27-7943ACCE22FF}">
      <dgm:prSet phldrT="[Text]" phldr="0"/>
      <dgm:spPr/>
      <dgm:t>
        <a:bodyPr/>
        <a:lstStyle/>
        <a:p>
          <a:r>
            <a:rPr lang="en-US" dirty="0" err="1"/>
            <a:t>Baricitinib</a:t>
          </a:r>
          <a:r>
            <a:rPr lang="en-US" dirty="0"/>
            <a:t> plus </a:t>
          </a:r>
          <a:r>
            <a:rPr lang="en-US" dirty="0" err="1"/>
            <a:t>remdesivir</a:t>
          </a:r>
          <a:r>
            <a:rPr lang="en-US" dirty="0"/>
            <a:t> can be considered</a:t>
          </a:r>
        </a:p>
      </dgm:t>
    </dgm:pt>
    <dgm:pt modelId="{5CD63ECA-9F2C-E04C-A8C8-A3BF9F02B40F}" type="parTrans" cxnId="{30A6A2CD-598D-6247-8367-1EC0BE2B14AE}">
      <dgm:prSet/>
      <dgm:spPr/>
    </dgm:pt>
    <dgm:pt modelId="{CA341999-F733-934F-BDF1-77EC0AEDDBEE}" type="sibTrans" cxnId="{30A6A2CD-598D-6247-8367-1EC0BE2B14AE}">
      <dgm:prSet/>
      <dgm:spPr/>
    </dgm:pt>
    <dgm:pt modelId="{E6BC942C-5062-4742-9E04-447988BA39C5}" type="pres">
      <dgm:prSet presAssocID="{3222EC4F-CE76-A540-9458-29F9AC3BA860}" presName="Name0" presStyleCnt="0">
        <dgm:presLayoutVars>
          <dgm:dir/>
          <dgm:animLvl val="lvl"/>
          <dgm:resizeHandles val="exact"/>
        </dgm:presLayoutVars>
      </dgm:prSet>
      <dgm:spPr/>
    </dgm:pt>
    <dgm:pt modelId="{D6101ADF-EC22-EE4B-9435-A99E8F9EF716}" type="pres">
      <dgm:prSet presAssocID="{8A7DC087-75A2-BC44-8137-9C438272C7A1}" presName="composite" presStyleCnt="0"/>
      <dgm:spPr/>
    </dgm:pt>
    <dgm:pt modelId="{6D23709F-2E17-D44A-9B4E-2BBC7102D638}" type="pres">
      <dgm:prSet presAssocID="{8A7DC087-75A2-BC44-8137-9C438272C7A1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2ABCE5D1-9919-7A44-A1A4-443A57CEE7F3}" type="pres">
      <dgm:prSet presAssocID="{8A7DC087-75A2-BC44-8137-9C438272C7A1}" presName="desTx" presStyleLbl="alignAccFollowNode1" presStyleIdx="0" presStyleCnt="4">
        <dgm:presLayoutVars>
          <dgm:bulletEnabled val="1"/>
        </dgm:presLayoutVars>
      </dgm:prSet>
      <dgm:spPr/>
    </dgm:pt>
    <dgm:pt modelId="{5EBAB100-139C-9D4B-B8F7-27EA4BB15552}" type="pres">
      <dgm:prSet presAssocID="{34C66B86-7BF1-E646-A712-5CCE3FE2A846}" presName="space" presStyleCnt="0"/>
      <dgm:spPr/>
    </dgm:pt>
    <dgm:pt modelId="{BACA38AF-9DF1-4848-A6B8-95A29DC23E44}" type="pres">
      <dgm:prSet presAssocID="{48A26C8A-2DBE-CB4C-900F-76E7734D3386}" presName="composite" presStyleCnt="0"/>
      <dgm:spPr/>
    </dgm:pt>
    <dgm:pt modelId="{BC29DD66-7B07-D340-9A84-E4BA822BB7BD}" type="pres">
      <dgm:prSet presAssocID="{48A26C8A-2DBE-CB4C-900F-76E7734D3386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5088736F-C6E6-E64B-B18D-45B5B6EF6A72}" type="pres">
      <dgm:prSet presAssocID="{48A26C8A-2DBE-CB4C-900F-76E7734D3386}" presName="desTx" presStyleLbl="alignAccFollowNode1" presStyleIdx="1" presStyleCnt="4">
        <dgm:presLayoutVars>
          <dgm:bulletEnabled val="1"/>
        </dgm:presLayoutVars>
      </dgm:prSet>
      <dgm:spPr/>
    </dgm:pt>
    <dgm:pt modelId="{F2503D16-A5FE-3545-9BAC-31A575636007}" type="pres">
      <dgm:prSet presAssocID="{A075F97F-BD4B-E243-A2CA-F75B8F42180C}" presName="space" presStyleCnt="0"/>
      <dgm:spPr/>
    </dgm:pt>
    <dgm:pt modelId="{63C89EC7-C29A-334E-B8DF-86F88F8CB6AE}" type="pres">
      <dgm:prSet presAssocID="{36A9A702-3238-3A46-8C18-D7B5BCDDADF4}" presName="composite" presStyleCnt="0"/>
      <dgm:spPr/>
    </dgm:pt>
    <dgm:pt modelId="{089C8F3D-EE7D-D244-BE55-07B1F5CE0413}" type="pres">
      <dgm:prSet presAssocID="{36A9A702-3238-3A46-8C18-D7B5BCDDADF4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3C8219B3-F45D-724C-A967-D7CA3F8AE2B4}" type="pres">
      <dgm:prSet presAssocID="{36A9A702-3238-3A46-8C18-D7B5BCDDADF4}" presName="desTx" presStyleLbl="alignAccFollowNode1" presStyleIdx="2" presStyleCnt="4">
        <dgm:presLayoutVars>
          <dgm:bulletEnabled val="1"/>
        </dgm:presLayoutVars>
      </dgm:prSet>
      <dgm:spPr/>
    </dgm:pt>
    <dgm:pt modelId="{0D3BC05D-761C-9943-A074-EE658B4CB3E2}" type="pres">
      <dgm:prSet presAssocID="{80E908F8-532C-E24E-8F8C-E3774DE9CCF4}" presName="space" presStyleCnt="0"/>
      <dgm:spPr/>
    </dgm:pt>
    <dgm:pt modelId="{271C0B49-7F00-C643-A658-F66D3BEA67FB}" type="pres">
      <dgm:prSet presAssocID="{0F5E1369-5D5F-A548-ADE0-2A8922470AB1}" presName="composite" presStyleCnt="0"/>
      <dgm:spPr/>
    </dgm:pt>
    <dgm:pt modelId="{4258EE91-0DA8-CA44-980C-C982BBB114B6}" type="pres">
      <dgm:prSet presAssocID="{0F5E1369-5D5F-A548-ADE0-2A8922470AB1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3B611774-440C-7847-B9A8-4F8555298C8A}" type="pres">
      <dgm:prSet presAssocID="{0F5E1369-5D5F-A548-ADE0-2A8922470AB1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ECC43602-8EA8-4645-A655-3C5F283C519D}" type="presOf" srcId="{48A26C8A-2DBE-CB4C-900F-76E7734D3386}" destId="{BC29DD66-7B07-D340-9A84-E4BA822BB7BD}" srcOrd="0" destOrd="0" presId="urn:microsoft.com/office/officeart/2005/8/layout/hList1"/>
    <dgm:cxn modelId="{EA1F310C-83D1-0949-9ABA-16ABD10AAEF1}" srcId="{3222EC4F-CE76-A540-9458-29F9AC3BA860}" destId="{48A26C8A-2DBE-CB4C-900F-76E7734D3386}" srcOrd="1" destOrd="0" parTransId="{39DB34D5-4FC4-2D4F-88F4-5D7FCFD0D637}" sibTransId="{A075F97F-BD4B-E243-A2CA-F75B8F42180C}"/>
    <dgm:cxn modelId="{31C5350C-0E1B-764B-8CCE-93946535D2BB}" type="presOf" srcId="{D061BC49-6C73-EA44-8483-2594BBD0A69F}" destId="{3B611774-440C-7847-B9A8-4F8555298C8A}" srcOrd="0" destOrd="0" presId="urn:microsoft.com/office/officeart/2005/8/layout/hList1"/>
    <dgm:cxn modelId="{250AEF0D-1722-E94D-8500-9011B54893BD}" srcId="{48A26C8A-2DBE-CB4C-900F-76E7734D3386}" destId="{EC5AFAC7-E0A6-1047-8E4B-CD6B6677C0CC}" srcOrd="1" destOrd="0" parTransId="{63116891-EB56-124C-B56A-D962CBC5A8C5}" sibTransId="{C4F97EEF-D7A5-3848-850A-3B580159E5C4}"/>
    <dgm:cxn modelId="{12AA4C0E-5DE0-FD49-A74A-A181DF4A8137}" type="presOf" srcId="{0F5E1369-5D5F-A548-ADE0-2A8922470AB1}" destId="{4258EE91-0DA8-CA44-980C-C982BBB114B6}" srcOrd="0" destOrd="0" presId="urn:microsoft.com/office/officeart/2005/8/layout/hList1"/>
    <dgm:cxn modelId="{FE1D0A13-006A-E94A-8425-FA67147A0956}" srcId="{0F5E1369-5D5F-A548-ADE0-2A8922470AB1}" destId="{D061BC49-6C73-EA44-8483-2594BBD0A69F}" srcOrd="0" destOrd="0" parTransId="{6EC0C005-672D-334B-B77E-6CD48EE4A151}" sibTransId="{BEB82F46-9B0D-584E-98A0-2792B54E1CFC}"/>
    <dgm:cxn modelId="{98F4E414-E02E-FB44-A6F2-90A7BED67784}" srcId="{8A7DC087-75A2-BC44-8137-9C438272C7A1}" destId="{424CFB12-F300-E240-8E83-C8E8B98D2D9B}" srcOrd="1" destOrd="0" parTransId="{EFA755BE-9B35-3442-9C4F-551E95815828}" sibTransId="{11EAB016-45BC-FC48-9EF2-CECD83472047}"/>
    <dgm:cxn modelId="{E440B325-29D2-EE4A-AB7F-08BCE4AE23BD}" type="presOf" srcId="{739E8AD4-96E8-B644-9C54-B4EC374A6C92}" destId="{3C8219B3-F45D-724C-A967-D7CA3F8AE2B4}" srcOrd="0" destOrd="1" presId="urn:microsoft.com/office/officeart/2005/8/layout/hList1"/>
    <dgm:cxn modelId="{3261F13F-3E78-1745-887C-998A55569113}" srcId="{8A7DC087-75A2-BC44-8137-9C438272C7A1}" destId="{5ECC5871-3224-4344-924C-55C5BA0EC36B}" srcOrd="2" destOrd="0" parTransId="{5FCE9AD6-A1BA-B343-9C0A-65C130F7ADFE}" sibTransId="{E41A713D-C98B-4643-BDD7-649A1D7DA7A2}"/>
    <dgm:cxn modelId="{ADE5695C-B91E-034A-9DB1-CDF521E1E782}" type="presOf" srcId="{98A8373C-61B6-0E47-B953-779D58564ADE}" destId="{3C8219B3-F45D-724C-A967-D7CA3F8AE2B4}" srcOrd="0" destOrd="0" presId="urn:microsoft.com/office/officeart/2005/8/layout/hList1"/>
    <dgm:cxn modelId="{3F490B65-E77E-E648-86CA-059072D31BAB}" type="presOf" srcId="{5ECC5871-3224-4344-924C-55C5BA0EC36B}" destId="{2ABCE5D1-9919-7A44-A1A4-443A57CEE7F3}" srcOrd="0" destOrd="2" presId="urn:microsoft.com/office/officeart/2005/8/layout/hList1"/>
    <dgm:cxn modelId="{83F6CC6C-70F8-1040-AFBF-AD7045E88C60}" type="presOf" srcId="{EC5AFAC7-E0A6-1047-8E4B-CD6B6677C0CC}" destId="{5088736F-C6E6-E64B-B18D-45B5B6EF6A72}" srcOrd="0" destOrd="1" presId="urn:microsoft.com/office/officeart/2005/8/layout/hList1"/>
    <dgm:cxn modelId="{2AF9964D-385C-A447-9E9A-7E5A6D580089}" srcId="{3222EC4F-CE76-A540-9458-29F9AC3BA860}" destId="{36A9A702-3238-3A46-8C18-D7B5BCDDADF4}" srcOrd="2" destOrd="0" parTransId="{E47CE0E5-6A54-3142-964E-63C565F23C9C}" sibTransId="{80E908F8-532C-E24E-8F8C-E3774DE9CCF4}"/>
    <dgm:cxn modelId="{24F0CF54-9FA7-B141-A716-38C10D9225BE}" srcId="{3222EC4F-CE76-A540-9458-29F9AC3BA860}" destId="{0F5E1369-5D5F-A548-ADE0-2A8922470AB1}" srcOrd="3" destOrd="0" parTransId="{ACEBBCB0-D508-E04B-A6F7-5614D7D43817}" sibTransId="{BBF9AF8E-9348-4D4C-A8BC-394ED07D26FA}"/>
    <dgm:cxn modelId="{4A579557-A813-504D-937A-BD150EE98590}" type="presOf" srcId="{3222EC4F-CE76-A540-9458-29F9AC3BA860}" destId="{E6BC942C-5062-4742-9E04-447988BA39C5}" srcOrd="0" destOrd="0" presId="urn:microsoft.com/office/officeart/2005/8/layout/hList1"/>
    <dgm:cxn modelId="{AB32797F-5036-0145-9A1C-1489C13F31B2}" srcId="{36A9A702-3238-3A46-8C18-D7B5BCDDADF4}" destId="{98A8373C-61B6-0E47-B953-779D58564ADE}" srcOrd="0" destOrd="0" parTransId="{F0960782-C47E-2645-A68B-4E459B7671A3}" sibTransId="{DA29538A-0491-064F-BB55-0B55BB66A9A9}"/>
    <dgm:cxn modelId="{7FC1A886-4D38-CD44-A039-0C49DCADE786}" type="presOf" srcId="{164F49FE-456F-0440-B16D-ECB19810DF6F}" destId="{5088736F-C6E6-E64B-B18D-45B5B6EF6A72}" srcOrd="0" destOrd="0" presId="urn:microsoft.com/office/officeart/2005/8/layout/hList1"/>
    <dgm:cxn modelId="{F652C286-30A4-2A4A-ABB0-027D92AB6118}" type="presOf" srcId="{36A9A702-3238-3A46-8C18-D7B5BCDDADF4}" destId="{089C8F3D-EE7D-D244-BE55-07B1F5CE0413}" srcOrd="0" destOrd="0" presId="urn:microsoft.com/office/officeart/2005/8/layout/hList1"/>
    <dgm:cxn modelId="{8B36C587-02A9-5042-B36E-3E919704C54C}" srcId="{48A26C8A-2DBE-CB4C-900F-76E7734D3386}" destId="{164F49FE-456F-0440-B16D-ECB19810DF6F}" srcOrd="0" destOrd="0" parTransId="{27A571F3-979C-6343-936C-D43D99F3F066}" sibTransId="{0736FBC2-93E4-6F4A-9735-BF8530E4706A}"/>
    <dgm:cxn modelId="{F1E04888-75FE-D84C-8D11-2886E472026B}" type="presOf" srcId="{8A7DC087-75A2-BC44-8137-9C438272C7A1}" destId="{6D23709F-2E17-D44A-9B4E-2BBC7102D638}" srcOrd="0" destOrd="0" presId="urn:microsoft.com/office/officeart/2005/8/layout/hList1"/>
    <dgm:cxn modelId="{08C5708A-B81B-B049-804C-EBEACF9CDE15}" type="presOf" srcId="{1C096575-88D4-1D40-AD27-7943ACCE22FF}" destId="{3C8219B3-F45D-724C-A967-D7CA3F8AE2B4}" srcOrd="0" destOrd="2" presId="urn:microsoft.com/office/officeart/2005/8/layout/hList1"/>
    <dgm:cxn modelId="{8FD3C892-AD4C-484A-86ED-AF0B2FAB6602}" type="presOf" srcId="{A4F32822-7EE9-194A-829F-7BAF68B1B91E}" destId="{2ABCE5D1-9919-7A44-A1A4-443A57CEE7F3}" srcOrd="0" destOrd="0" presId="urn:microsoft.com/office/officeart/2005/8/layout/hList1"/>
    <dgm:cxn modelId="{917975B1-6B53-DE4C-B41A-10DE47C5E324}" srcId="{48A26C8A-2DBE-CB4C-900F-76E7734D3386}" destId="{BACD86D5-B535-0041-872C-97108DADF82B}" srcOrd="2" destOrd="0" parTransId="{8FB2D3BF-4B8B-0444-B563-FA17647D429C}" sibTransId="{20FA9069-09BB-B340-AC40-CB7118939210}"/>
    <dgm:cxn modelId="{30AD19BB-277E-CF4C-81E4-D1B77D004726}" srcId="{3222EC4F-CE76-A540-9458-29F9AC3BA860}" destId="{8A7DC087-75A2-BC44-8137-9C438272C7A1}" srcOrd="0" destOrd="0" parTransId="{2DBB7B1D-D509-3246-8E7C-87A599905356}" sibTransId="{34C66B86-7BF1-E646-A712-5CCE3FE2A846}"/>
    <dgm:cxn modelId="{B4E93EBF-752C-4D42-BF39-6D85876A1E28}" srcId="{8A7DC087-75A2-BC44-8137-9C438272C7A1}" destId="{A4F32822-7EE9-194A-829F-7BAF68B1B91E}" srcOrd="0" destOrd="0" parTransId="{EF729787-D346-6141-8F9F-AD1A95C0584F}" sibTransId="{F72D1F08-EAF6-B64A-A4EB-C35D5038C8EA}"/>
    <dgm:cxn modelId="{39DE33C0-A232-9340-8958-64172477333F}" type="presOf" srcId="{BACD86D5-B535-0041-872C-97108DADF82B}" destId="{5088736F-C6E6-E64B-B18D-45B5B6EF6A72}" srcOrd="0" destOrd="2" presId="urn:microsoft.com/office/officeart/2005/8/layout/hList1"/>
    <dgm:cxn modelId="{30A6A2CD-598D-6247-8367-1EC0BE2B14AE}" srcId="{36A9A702-3238-3A46-8C18-D7B5BCDDADF4}" destId="{1C096575-88D4-1D40-AD27-7943ACCE22FF}" srcOrd="2" destOrd="0" parTransId="{5CD63ECA-9F2C-E04C-A8C8-A3BF9F02B40F}" sibTransId="{CA341999-F733-934F-BDF1-77EC0AEDDBEE}"/>
    <dgm:cxn modelId="{7893C3EB-7BFA-454C-B293-50A0E27C5804}" type="presOf" srcId="{424CFB12-F300-E240-8E83-C8E8B98D2D9B}" destId="{2ABCE5D1-9919-7A44-A1A4-443A57CEE7F3}" srcOrd="0" destOrd="1" presId="urn:microsoft.com/office/officeart/2005/8/layout/hList1"/>
    <dgm:cxn modelId="{865E1BFE-5ADE-4D46-825E-834FD09BCD85}" srcId="{36A9A702-3238-3A46-8C18-D7B5BCDDADF4}" destId="{739E8AD4-96E8-B644-9C54-B4EC374A6C92}" srcOrd="1" destOrd="0" parTransId="{3C621A99-6D08-2949-A4B9-5EFB6B441C57}" sibTransId="{7B0CF04C-E095-114F-969E-D440AD55E586}"/>
    <dgm:cxn modelId="{CBBD3A43-116C-D141-A046-43686759D6C1}" type="presParOf" srcId="{E6BC942C-5062-4742-9E04-447988BA39C5}" destId="{D6101ADF-EC22-EE4B-9435-A99E8F9EF716}" srcOrd="0" destOrd="0" presId="urn:microsoft.com/office/officeart/2005/8/layout/hList1"/>
    <dgm:cxn modelId="{17724B98-4F61-2241-B9D9-D8BFF269A516}" type="presParOf" srcId="{D6101ADF-EC22-EE4B-9435-A99E8F9EF716}" destId="{6D23709F-2E17-D44A-9B4E-2BBC7102D638}" srcOrd="0" destOrd="0" presId="urn:microsoft.com/office/officeart/2005/8/layout/hList1"/>
    <dgm:cxn modelId="{495D8079-09DC-6842-93B4-39BED6C05D97}" type="presParOf" srcId="{D6101ADF-EC22-EE4B-9435-A99E8F9EF716}" destId="{2ABCE5D1-9919-7A44-A1A4-443A57CEE7F3}" srcOrd="1" destOrd="0" presId="urn:microsoft.com/office/officeart/2005/8/layout/hList1"/>
    <dgm:cxn modelId="{B27B773B-F206-8D45-98E1-C444E23AB092}" type="presParOf" srcId="{E6BC942C-5062-4742-9E04-447988BA39C5}" destId="{5EBAB100-139C-9D4B-B8F7-27EA4BB15552}" srcOrd="1" destOrd="0" presId="urn:microsoft.com/office/officeart/2005/8/layout/hList1"/>
    <dgm:cxn modelId="{9591CCC2-E886-E848-9A22-1273CE21F3B6}" type="presParOf" srcId="{E6BC942C-5062-4742-9E04-447988BA39C5}" destId="{BACA38AF-9DF1-4848-A6B8-95A29DC23E44}" srcOrd="2" destOrd="0" presId="urn:microsoft.com/office/officeart/2005/8/layout/hList1"/>
    <dgm:cxn modelId="{B3299957-9A0E-234B-8C9F-B2C61BE01D5C}" type="presParOf" srcId="{BACA38AF-9DF1-4848-A6B8-95A29DC23E44}" destId="{BC29DD66-7B07-D340-9A84-E4BA822BB7BD}" srcOrd="0" destOrd="0" presId="urn:microsoft.com/office/officeart/2005/8/layout/hList1"/>
    <dgm:cxn modelId="{420554CE-5AB9-DB4A-83C8-D59995FE3B2C}" type="presParOf" srcId="{BACA38AF-9DF1-4848-A6B8-95A29DC23E44}" destId="{5088736F-C6E6-E64B-B18D-45B5B6EF6A72}" srcOrd="1" destOrd="0" presId="urn:microsoft.com/office/officeart/2005/8/layout/hList1"/>
    <dgm:cxn modelId="{5C70916E-62B8-4C45-8069-FA5F84CC6152}" type="presParOf" srcId="{E6BC942C-5062-4742-9E04-447988BA39C5}" destId="{F2503D16-A5FE-3545-9BAC-31A575636007}" srcOrd="3" destOrd="0" presId="urn:microsoft.com/office/officeart/2005/8/layout/hList1"/>
    <dgm:cxn modelId="{99F69C7A-3375-F440-9D23-9ABC8D4678D5}" type="presParOf" srcId="{E6BC942C-5062-4742-9E04-447988BA39C5}" destId="{63C89EC7-C29A-334E-B8DF-86F88F8CB6AE}" srcOrd="4" destOrd="0" presId="urn:microsoft.com/office/officeart/2005/8/layout/hList1"/>
    <dgm:cxn modelId="{FDE363BC-D001-1543-90B7-C4107061989A}" type="presParOf" srcId="{63C89EC7-C29A-334E-B8DF-86F88F8CB6AE}" destId="{089C8F3D-EE7D-D244-BE55-07B1F5CE0413}" srcOrd="0" destOrd="0" presId="urn:microsoft.com/office/officeart/2005/8/layout/hList1"/>
    <dgm:cxn modelId="{3157FCE1-CD04-E54A-BD3D-758D5DFE3208}" type="presParOf" srcId="{63C89EC7-C29A-334E-B8DF-86F88F8CB6AE}" destId="{3C8219B3-F45D-724C-A967-D7CA3F8AE2B4}" srcOrd="1" destOrd="0" presId="urn:microsoft.com/office/officeart/2005/8/layout/hList1"/>
    <dgm:cxn modelId="{DBBFF03A-0890-0249-B3DD-27734296EB4A}" type="presParOf" srcId="{E6BC942C-5062-4742-9E04-447988BA39C5}" destId="{0D3BC05D-761C-9943-A074-EE658B4CB3E2}" srcOrd="5" destOrd="0" presId="urn:microsoft.com/office/officeart/2005/8/layout/hList1"/>
    <dgm:cxn modelId="{503F1D62-6E7B-5344-B57E-3F9E453C940B}" type="presParOf" srcId="{E6BC942C-5062-4742-9E04-447988BA39C5}" destId="{271C0B49-7F00-C643-A658-F66D3BEA67FB}" srcOrd="6" destOrd="0" presId="urn:microsoft.com/office/officeart/2005/8/layout/hList1"/>
    <dgm:cxn modelId="{F739FDD7-2DA9-F141-B89A-FDA2BCFEBC82}" type="presParOf" srcId="{271C0B49-7F00-C643-A658-F66D3BEA67FB}" destId="{4258EE91-0DA8-CA44-980C-C982BBB114B6}" srcOrd="0" destOrd="0" presId="urn:microsoft.com/office/officeart/2005/8/layout/hList1"/>
    <dgm:cxn modelId="{DAAE29D9-9178-E740-A371-70531D97469D}" type="presParOf" srcId="{271C0B49-7F00-C643-A658-F66D3BEA67FB}" destId="{3B611774-440C-7847-B9A8-4F8555298C8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F1B28-65D3-B74B-B658-B64BE23C1B44}">
      <dsp:nvSpPr>
        <dsp:cNvPr id="0" name=""/>
        <dsp:cNvSpPr/>
      </dsp:nvSpPr>
      <dsp:spPr>
        <a:xfrm>
          <a:off x="1431917" y="78"/>
          <a:ext cx="3315312" cy="19891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Infection control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Reduce the risk of COVID-19 spread in the community and among health care providers</a:t>
          </a:r>
        </a:p>
      </dsp:txBody>
      <dsp:txXfrm>
        <a:off x="1431917" y="78"/>
        <a:ext cx="3315312" cy="1989187"/>
      </dsp:txXfrm>
    </dsp:sp>
    <dsp:sp modelId="{9B37460E-E63C-3547-BEB4-9FFC67149264}">
      <dsp:nvSpPr>
        <dsp:cNvPr id="0" name=""/>
        <dsp:cNvSpPr/>
      </dsp:nvSpPr>
      <dsp:spPr>
        <a:xfrm>
          <a:off x="5078760" y="78"/>
          <a:ext cx="3315312" cy="19891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Hemodynamic support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Manage septic shock and maintain hemodynamic stability</a:t>
          </a:r>
        </a:p>
      </dsp:txBody>
      <dsp:txXfrm>
        <a:off x="5078760" y="78"/>
        <a:ext cx="3315312" cy="1989187"/>
      </dsp:txXfrm>
    </dsp:sp>
    <dsp:sp modelId="{19AE4ACF-3A28-CF45-BCE4-89881ED217DD}">
      <dsp:nvSpPr>
        <dsp:cNvPr id="0" name=""/>
        <dsp:cNvSpPr/>
      </dsp:nvSpPr>
      <dsp:spPr>
        <a:xfrm>
          <a:off x="1431917" y="2320797"/>
          <a:ext cx="3315312" cy="19891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Oxygenation and ventilatory support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Treat hypoxemia</a:t>
          </a:r>
        </a:p>
      </dsp:txBody>
      <dsp:txXfrm>
        <a:off x="1431917" y="2320797"/>
        <a:ext cx="3315312" cy="1989187"/>
      </dsp:txXfrm>
    </dsp:sp>
    <dsp:sp modelId="{449D70E0-0510-B84B-B317-9A4D8F24566A}">
      <dsp:nvSpPr>
        <dsp:cNvPr id="0" name=""/>
        <dsp:cNvSpPr/>
      </dsp:nvSpPr>
      <dsp:spPr>
        <a:xfrm>
          <a:off x="5078760" y="2320797"/>
          <a:ext cx="3315312" cy="19891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Pharmacotherapy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Reduce the severity and/or duration of COVID-19 illness</a:t>
          </a:r>
        </a:p>
      </dsp:txBody>
      <dsp:txXfrm>
        <a:off x="5078760" y="2320797"/>
        <a:ext cx="3315312" cy="19891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23709F-2E17-D44A-9B4E-2BBC7102D638}">
      <dsp:nvSpPr>
        <dsp:cNvPr id="0" name=""/>
        <dsp:cNvSpPr/>
      </dsp:nvSpPr>
      <dsp:spPr>
        <a:xfrm>
          <a:off x="4391" y="167378"/>
          <a:ext cx="2640733" cy="76365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Not hospitalized or hospitalized but does not require supplemental oxygen</a:t>
          </a:r>
        </a:p>
      </dsp:txBody>
      <dsp:txXfrm>
        <a:off x="4391" y="167378"/>
        <a:ext cx="2640733" cy="763655"/>
      </dsp:txXfrm>
    </dsp:sp>
    <dsp:sp modelId="{2ABCE5D1-9919-7A44-A1A4-443A57CEE7F3}">
      <dsp:nvSpPr>
        <dsp:cNvPr id="0" name=""/>
        <dsp:cNvSpPr/>
      </dsp:nvSpPr>
      <dsp:spPr>
        <a:xfrm>
          <a:off x="4391" y="931034"/>
          <a:ext cx="2640733" cy="321165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Insufficient evidence to recommend for or against specific antivirals. SARS-CoV-2 neutralizing antibodies (</a:t>
          </a:r>
          <a:r>
            <a:rPr lang="en-US" sz="1500" kern="1200" dirty="0" err="1"/>
            <a:t>ie</a:t>
          </a:r>
          <a:r>
            <a:rPr lang="en-US" sz="1500" kern="1200" dirty="0"/>
            <a:t>, </a:t>
          </a:r>
          <a:r>
            <a:rPr lang="en-US" sz="1500" kern="1200" dirty="0" err="1"/>
            <a:t>bamlanivimab</a:t>
          </a:r>
          <a:r>
            <a:rPr lang="en-US" sz="1500" kern="1200" dirty="0"/>
            <a:t> or </a:t>
          </a:r>
          <a:r>
            <a:rPr lang="en-US" sz="1500" kern="1200" dirty="0" err="1"/>
            <a:t>casirivimab</a:t>
          </a:r>
          <a:r>
            <a:rPr lang="en-US" sz="1500" kern="1200" dirty="0"/>
            <a:t> plus </a:t>
          </a:r>
          <a:r>
            <a:rPr lang="en-US" sz="1500" kern="1200" dirty="0" err="1"/>
            <a:t>imdevimab</a:t>
          </a:r>
          <a:r>
            <a:rPr lang="en-US" sz="1500" kern="1200" dirty="0"/>
            <a:t>) are available through EUAs for outpatients at high risk of progression.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Insufficient data to recommend for routine use of </a:t>
          </a:r>
          <a:r>
            <a:rPr lang="en-US" sz="1500" kern="1200" dirty="0" err="1"/>
            <a:t>remdesivir</a:t>
          </a:r>
          <a:r>
            <a:rPr lang="en-US" sz="1500" kern="1200" dirty="0"/>
            <a:t>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Dexamethasone recommended </a:t>
          </a:r>
          <a:r>
            <a:rPr lang="en-US" sz="1500" b="1" kern="1200" dirty="0"/>
            <a:t>against</a:t>
          </a:r>
          <a:r>
            <a:rPr lang="en-US" sz="1500" b="0" kern="1200" dirty="0"/>
            <a:t>—may increase mortality</a:t>
          </a:r>
          <a:endParaRPr lang="en-US" sz="1500" b="1" kern="1200" dirty="0"/>
        </a:p>
      </dsp:txBody>
      <dsp:txXfrm>
        <a:off x="4391" y="931034"/>
        <a:ext cx="2640733" cy="3211650"/>
      </dsp:txXfrm>
    </dsp:sp>
    <dsp:sp modelId="{BC29DD66-7B07-D340-9A84-E4BA822BB7BD}">
      <dsp:nvSpPr>
        <dsp:cNvPr id="0" name=""/>
        <dsp:cNvSpPr/>
      </dsp:nvSpPr>
      <dsp:spPr>
        <a:xfrm>
          <a:off x="3014827" y="167378"/>
          <a:ext cx="2640733" cy="76365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Hospitalized and requires supplemental oxygen</a:t>
          </a:r>
        </a:p>
      </dsp:txBody>
      <dsp:txXfrm>
        <a:off x="3014827" y="167378"/>
        <a:ext cx="2640733" cy="763655"/>
      </dsp:txXfrm>
    </dsp:sp>
    <dsp:sp modelId="{5088736F-C6E6-E64B-B18D-45B5B6EF6A72}">
      <dsp:nvSpPr>
        <dsp:cNvPr id="0" name=""/>
        <dsp:cNvSpPr/>
      </dsp:nvSpPr>
      <dsp:spPr>
        <a:xfrm>
          <a:off x="3014827" y="931034"/>
          <a:ext cx="2640733" cy="321165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Dexamethasone </a:t>
          </a:r>
          <a:r>
            <a:rPr lang="en-US" sz="1500" kern="1200"/>
            <a:t>has shown </a:t>
          </a:r>
          <a:r>
            <a:rPr lang="en-US" sz="1500" kern="1200" dirty="0"/>
            <a:t>mortality benefit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/>
            <a:t>Remdesivir</a:t>
          </a:r>
          <a:r>
            <a:rPr lang="en-US" sz="1500" kern="1200" dirty="0"/>
            <a:t> 200 mg IV for 1 day followed by </a:t>
          </a:r>
          <a:r>
            <a:rPr lang="en-US" sz="1500" kern="1200" dirty="0" err="1"/>
            <a:t>remdesivir</a:t>
          </a:r>
          <a:r>
            <a:rPr lang="en-US" sz="1500" kern="1200" dirty="0"/>
            <a:t> 100 mg IV once daily for 4 days or until hospital discharge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/>
            <a:t>Remdesivir</a:t>
          </a:r>
          <a:r>
            <a:rPr lang="en-US" sz="1500" kern="1200" dirty="0"/>
            <a:t> as above plus dexamethasone 5 mg IV or PO for up to 10 days or until hospital discharge</a:t>
          </a:r>
        </a:p>
      </dsp:txBody>
      <dsp:txXfrm>
        <a:off x="3014827" y="931034"/>
        <a:ext cx="2640733" cy="3211650"/>
      </dsp:txXfrm>
    </dsp:sp>
    <dsp:sp modelId="{089C8F3D-EE7D-D244-BE55-07B1F5CE0413}">
      <dsp:nvSpPr>
        <dsp:cNvPr id="0" name=""/>
        <dsp:cNvSpPr/>
      </dsp:nvSpPr>
      <dsp:spPr>
        <a:xfrm>
          <a:off x="6025263" y="167378"/>
          <a:ext cx="2640733" cy="76365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Hospitalized and requires oxygen delivery </a:t>
          </a:r>
          <a:br>
            <a:rPr lang="en-US" sz="1500" b="1" kern="1200" dirty="0"/>
          </a:br>
          <a:r>
            <a:rPr lang="en-US" sz="1500" b="1" kern="1200" dirty="0"/>
            <a:t>via HFNC or NIPPV</a:t>
          </a:r>
        </a:p>
      </dsp:txBody>
      <dsp:txXfrm>
        <a:off x="6025263" y="167378"/>
        <a:ext cx="2640733" cy="763655"/>
      </dsp:txXfrm>
    </dsp:sp>
    <dsp:sp modelId="{3C8219B3-F45D-724C-A967-D7CA3F8AE2B4}">
      <dsp:nvSpPr>
        <dsp:cNvPr id="0" name=""/>
        <dsp:cNvSpPr/>
      </dsp:nvSpPr>
      <dsp:spPr>
        <a:xfrm>
          <a:off x="6025263" y="931034"/>
          <a:ext cx="2640733" cy="321165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Dexamethasone plus </a:t>
          </a:r>
          <a:r>
            <a:rPr lang="en-US" sz="1500" kern="1200" dirty="0" err="1"/>
            <a:t>remdesivir</a:t>
          </a:r>
          <a:r>
            <a:rPr lang="en-US" sz="1500" kern="1200" dirty="0"/>
            <a:t> as at left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Dexamethasone dosed as at left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/>
            <a:t>Baricitinib</a:t>
          </a:r>
          <a:r>
            <a:rPr lang="en-US" sz="1500" kern="1200" dirty="0"/>
            <a:t> plus </a:t>
          </a:r>
          <a:r>
            <a:rPr lang="en-US" sz="1500" kern="1200" dirty="0" err="1"/>
            <a:t>remdesivir</a:t>
          </a:r>
          <a:r>
            <a:rPr lang="en-US" sz="1500" kern="1200" dirty="0"/>
            <a:t> can be considered</a:t>
          </a:r>
        </a:p>
      </dsp:txBody>
      <dsp:txXfrm>
        <a:off x="6025263" y="931034"/>
        <a:ext cx="2640733" cy="3211650"/>
      </dsp:txXfrm>
    </dsp:sp>
    <dsp:sp modelId="{4258EE91-0DA8-CA44-980C-C982BBB114B6}">
      <dsp:nvSpPr>
        <dsp:cNvPr id="0" name=""/>
        <dsp:cNvSpPr/>
      </dsp:nvSpPr>
      <dsp:spPr>
        <a:xfrm>
          <a:off x="9035699" y="167378"/>
          <a:ext cx="2640733" cy="76365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Hospitalized and requires invasive mechanical ventilation or ECMO</a:t>
          </a:r>
        </a:p>
      </dsp:txBody>
      <dsp:txXfrm>
        <a:off x="9035699" y="167378"/>
        <a:ext cx="2640733" cy="763655"/>
      </dsp:txXfrm>
    </dsp:sp>
    <dsp:sp modelId="{3B611774-440C-7847-B9A8-4F8555298C8A}">
      <dsp:nvSpPr>
        <dsp:cNvPr id="0" name=""/>
        <dsp:cNvSpPr/>
      </dsp:nvSpPr>
      <dsp:spPr>
        <a:xfrm>
          <a:off x="9035699" y="931034"/>
          <a:ext cx="2640733" cy="321165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Dexamethasone dosed as at left</a:t>
          </a:r>
        </a:p>
      </dsp:txBody>
      <dsp:txXfrm>
        <a:off x="9035699" y="931034"/>
        <a:ext cx="2640733" cy="32116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BDF57-32F3-F14D-86DA-1A11607A3BD3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AAA25-88B7-6847-8D6C-798875DB4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90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0712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970" y="174882"/>
            <a:ext cx="11682153" cy="11430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970" y="1342498"/>
            <a:ext cx="11682153" cy="431015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109012" y="6010275"/>
            <a:ext cx="7839071" cy="73183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 sz="1100" dirty="0"/>
              <a:t>Click to add reference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66007" y="5653088"/>
            <a:ext cx="11682077" cy="2714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417543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066317"/>
            <a:ext cx="10363200" cy="1362075"/>
          </a:xfrm>
        </p:spPr>
        <p:txBody>
          <a:bodyPr anchor="ctr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438729"/>
            <a:ext cx="103632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5906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925" y="1334194"/>
            <a:ext cx="5739476" cy="431889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400"/>
            </a:lvl1pPr>
            <a:lvl2pPr>
              <a:lnSpc>
                <a:spcPct val="90000"/>
              </a:lnSpc>
              <a:spcBef>
                <a:spcPts val="0"/>
              </a:spcBef>
              <a:defRPr sz="2000"/>
            </a:lvl2pPr>
            <a:lvl3pPr>
              <a:lnSpc>
                <a:spcPct val="90000"/>
              </a:lnSpc>
              <a:spcBef>
                <a:spcPts val="0"/>
              </a:spcBef>
              <a:defRPr sz="1800"/>
            </a:lvl3pPr>
            <a:lvl4pPr>
              <a:lnSpc>
                <a:spcPct val="90000"/>
              </a:lnSpc>
              <a:spcBef>
                <a:spcPts val="0"/>
              </a:spcBef>
              <a:defRPr sz="1600"/>
            </a:lvl4pPr>
            <a:lvl5pPr>
              <a:lnSpc>
                <a:spcPct val="90000"/>
              </a:lnSpc>
              <a:spcBef>
                <a:spcPts val="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34194"/>
            <a:ext cx="5742432" cy="431889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400"/>
            </a:lvl1pPr>
            <a:lvl2pPr>
              <a:lnSpc>
                <a:spcPct val="90000"/>
              </a:lnSpc>
              <a:spcBef>
                <a:spcPts val="0"/>
              </a:spcBef>
              <a:defRPr sz="2000"/>
            </a:lvl2pPr>
            <a:lvl3pPr>
              <a:lnSpc>
                <a:spcPct val="90000"/>
              </a:lnSpc>
              <a:spcBef>
                <a:spcPts val="0"/>
              </a:spcBef>
              <a:defRPr sz="1800"/>
            </a:lvl3pPr>
            <a:lvl4pPr>
              <a:lnSpc>
                <a:spcPct val="90000"/>
              </a:lnSpc>
              <a:spcBef>
                <a:spcPts val="0"/>
              </a:spcBef>
              <a:defRPr sz="1600"/>
            </a:lvl4pPr>
            <a:lvl5pPr>
              <a:lnSpc>
                <a:spcPct val="90000"/>
              </a:lnSpc>
              <a:spcBef>
                <a:spcPts val="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66007" y="5653088"/>
            <a:ext cx="11682077" cy="2714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880784" y="6010275"/>
            <a:ext cx="9067300" cy="73183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 sz="1100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68648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25" y="174882"/>
            <a:ext cx="1168215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924" y="1335601"/>
            <a:ext cx="57424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4924" y="1975364"/>
            <a:ext cx="5742432" cy="3677725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400"/>
            </a:lvl1pPr>
            <a:lvl2pPr>
              <a:lnSpc>
                <a:spcPct val="90000"/>
              </a:lnSpc>
              <a:spcBef>
                <a:spcPts val="0"/>
              </a:spcBef>
              <a:defRPr sz="2000"/>
            </a:lvl2pPr>
            <a:lvl3pPr>
              <a:lnSpc>
                <a:spcPct val="90000"/>
              </a:lnSpc>
              <a:spcBef>
                <a:spcPts val="0"/>
              </a:spcBef>
              <a:defRPr sz="1800"/>
            </a:lvl3pPr>
            <a:lvl4pPr>
              <a:lnSpc>
                <a:spcPct val="90000"/>
              </a:lnSpc>
              <a:spcBef>
                <a:spcPts val="0"/>
              </a:spcBef>
              <a:defRPr sz="1600"/>
            </a:lvl4pPr>
            <a:lvl5pPr>
              <a:lnSpc>
                <a:spcPct val="90000"/>
              </a:lnSpc>
              <a:spcBef>
                <a:spcPts val="0"/>
              </a:spcBef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5" y="1335601"/>
            <a:ext cx="57424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5" y="1975364"/>
            <a:ext cx="5742432" cy="3677725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2400"/>
            </a:lvl1pPr>
            <a:lvl2pPr>
              <a:lnSpc>
                <a:spcPct val="90000"/>
              </a:lnSpc>
              <a:spcBef>
                <a:spcPts val="0"/>
              </a:spcBef>
              <a:defRPr sz="2000"/>
            </a:lvl2pPr>
            <a:lvl3pPr>
              <a:lnSpc>
                <a:spcPct val="90000"/>
              </a:lnSpc>
              <a:spcBef>
                <a:spcPts val="0"/>
              </a:spcBef>
              <a:defRPr sz="1800"/>
            </a:lvl3pPr>
            <a:lvl4pPr>
              <a:lnSpc>
                <a:spcPct val="90000"/>
              </a:lnSpc>
              <a:spcBef>
                <a:spcPts val="0"/>
              </a:spcBef>
              <a:defRPr sz="1600"/>
            </a:lvl4pPr>
            <a:lvl5pPr>
              <a:lnSpc>
                <a:spcPct val="90000"/>
              </a:lnSpc>
              <a:spcBef>
                <a:spcPts val="0"/>
              </a:spcBef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66007" y="5653088"/>
            <a:ext cx="11682077" cy="2714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880784" y="6010275"/>
            <a:ext cx="9067300" cy="73183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 sz="1100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39674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880784" y="6010275"/>
            <a:ext cx="9067300" cy="73183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 sz="1100" dirty="0"/>
              <a:t>Click to edit reference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66007" y="5653088"/>
            <a:ext cx="11682077" cy="2714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2339038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880784" y="6010275"/>
            <a:ext cx="9071730" cy="73183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 sz="1100" dirty="0"/>
              <a:t>Click to edit reference</a:t>
            </a:r>
          </a:p>
        </p:txBody>
      </p:sp>
    </p:spTree>
    <p:extLst>
      <p:ext uri="{BB962C8B-B14F-4D97-AF65-F5344CB8AC3E}">
        <p14:creationId xmlns:p14="http://schemas.microsoft.com/office/powerpoint/2010/main" val="828888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587" y="273050"/>
            <a:ext cx="435009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7195112" cy="558742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800"/>
            </a:lvl1pPr>
            <a:lvl2pPr>
              <a:lnSpc>
                <a:spcPct val="90000"/>
              </a:lnSpc>
              <a:spcBef>
                <a:spcPts val="0"/>
              </a:spcBef>
              <a:defRPr sz="2400"/>
            </a:lvl2pPr>
            <a:lvl3pPr>
              <a:lnSpc>
                <a:spcPct val="90000"/>
              </a:lnSpc>
              <a:spcBef>
                <a:spcPts val="0"/>
              </a:spcBef>
              <a:defRPr sz="2000"/>
            </a:lvl3pPr>
            <a:lvl4pPr>
              <a:lnSpc>
                <a:spcPct val="90000"/>
              </a:lnSpc>
              <a:spcBef>
                <a:spcPts val="0"/>
              </a:spcBef>
              <a:defRPr sz="1800"/>
            </a:lvl4pPr>
            <a:lvl5pPr>
              <a:lnSpc>
                <a:spcPct val="90000"/>
              </a:lnSpc>
              <a:spcBef>
                <a:spcPts val="0"/>
              </a:spcBef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0587" y="1435101"/>
            <a:ext cx="4350097" cy="44253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880783" y="6010275"/>
            <a:ext cx="9081062" cy="73183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 sz="1100" dirty="0"/>
              <a:t>Click to edit reference</a:t>
            </a:r>
          </a:p>
        </p:txBody>
      </p:sp>
    </p:spTree>
    <p:extLst>
      <p:ext uri="{BB962C8B-B14F-4D97-AF65-F5344CB8AC3E}">
        <p14:creationId xmlns:p14="http://schemas.microsoft.com/office/powerpoint/2010/main" val="152623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418214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230389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984952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880783" y="6010275"/>
            <a:ext cx="9109053" cy="73183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 sz="1100" dirty="0"/>
              <a:t>Click to edit reference</a:t>
            </a:r>
          </a:p>
        </p:txBody>
      </p:sp>
    </p:spTree>
    <p:extLst>
      <p:ext uri="{BB962C8B-B14F-4D97-AF65-F5344CB8AC3E}">
        <p14:creationId xmlns:p14="http://schemas.microsoft.com/office/powerpoint/2010/main" val="2926525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925" y="174882"/>
            <a:ext cx="1168215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925" y="1342498"/>
            <a:ext cx="11682153" cy="43101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593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4000" b="1" kern="1200" baseline="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90000"/>
        </a:lnSpc>
        <a:spcBef>
          <a:spcPts val="0"/>
        </a:spcBef>
        <a:buClr>
          <a:schemeClr val="tx1">
            <a:lumMod val="65000"/>
            <a:lumOff val="35000"/>
          </a:schemeClr>
        </a:buClr>
        <a:buFont typeface="Arial"/>
        <a:buChar char="•"/>
        <a:defRPr sz="3000" kern="1200" baseline="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90000"/>
        </a:lnSpc>
        <a:spcBef>
          <a:spcPts val="0"/>
        </a:spcBef>
        <a:buClr>
          <a:schemeClr val="tx1">
            <a:lumMod val="65000"/>
            <a:lumOff val="35000"/>
          </a:schemeClr>
        </a:buClr>
        <a:buFont typeface="Arial"/>
        <a:buChar char="–"/>
        <a:defRPr sz="2500" kern="1200" baseline="0">
          <a:solidFill>
            <a:srgbClr val="333333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90000"/>
        </a:lnSpc>
        <a:spcBef>
          <a:spcPts val="0"/>
        </a:spcBef>
        <a:buClr>
          <a:schemeClr val="tx1">
            <a:lumMod val="65000"/>
            <a:lumOff val="35000"/>
          </a:schemeClr>
        </a:buClr>
        <a:buFont typeface="Arial"/>
        <a:buChar char="•"/>
        <a:defRPr sz="2000" kern="1200" baseline="0">
          <a:solidFill>
            <a:srgbClr val="333333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90000"/>
        </a:lnSpc>
        <a:spcBef>
          <a:spcPts val="0"/>
        </a:spcBef>
        <a:buClr>
          <a:schemeClr val="tx1">
            <a:lumMod val="65000"/>
            <a:lumOff val="35000"/>
          </a:schemeClr>
        </a:buClr>
        <a:buFont typeface="Arial"/>
        <a:buChar char="–"/>
        <a:defRPr sz="1800" kern="1200" baseline="0">
          <a:solidFill>
            <a:srgbClr val="333333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90000"/>
        </a:lnSpc>
        <a:spcBef>
          <a:spcPts val="0"/>
        </a:spcBef>
        <a:buClr>
          <a:schemeClr val="tx1">
            <a:lumMod val="65000"/>
            <a:lumOff val="35000"/>
          </a:schemeClr>
        </a:buClr>
        <a:buFont typeface="Arial"/>
        <a:buChar char="»"/>
        <a:defRPr sz="1800" kern="1200" baseline="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vid19treatmentguidelines.nih.gov/critical-care/hemodynamics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hyperlink" Target="https://www.covid19treatmentguidelines.nih.gov/therapeutic-management/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covid19treatmentguidelines.nih.gov/therapeutic-management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vid19treatmentguidelines.nih.gov/therapeutic-management/" TargetMode="External"/><Relationship Id="rId2" Type="http://schemas.openxmlformats.org/officeDocument/2006/relationships/hyperlink" Target="https://www.fda.gov/news-events/press-announcements/fda-approves-first-treatment-covid-19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covid19treatmentguidelines.nih.gov/therapeutic-management/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covid19treatmentguidelines.nih.gov/immune-based-therapy/blood-derived-products/convalescent-plasma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covid19treatmentguidelines.nih.gov/statement-on-baricitinib-eua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sc365.escardio.org/Congress/ESC-CONGRESS-2020-The-Digital-Experience/Hot-Line-BRACE-CORONA/224200-brace-corona-continuing-vs-suspending-ace-inhibitors-and-arbs-in-covid-19" TargetMode="External"/><Relationship Id="rId2" Type="http://schemas.openxmlformats.org/officeDocument/2006/relationships/hyperlink" Target="https://newsroom.heart.org/news/patients-taking-ace-i-and-arbs-who-contract-covid-19-should-continue-treatment-unless-otherwise-advised-by-their-physicia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linicalinfo.hiv.gov/en/guidelines/caring-persons-hiv-disaster-areas/appendix-c-antiretroviral-medications-can-be-switched" TargetMode="External"/><Relationship Id="rId2" Type="http://schemas.openxmlformats.org/officeDocument/2006/relationships/hyperlink" Target="https://clinicalinfo.hiv.gov/en/guidelines/covid-19-and-persons-hiv-interim-guidance/interim-guidance-covid-19-and-persons-hiv?view=ful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rv.ucsf.edu/insite?page=ar-00-02&amp;post=8&amp;param=138" TargetMode="External"/><Relationship Id="rId5" Type="http://schemas.openxmlformats.org/officeDocument/2006/relationships/hyperlink" Target="https://www.covid19-druginteractions.org/" TargetMode="External"/><Relationship Id="rId4" Type="http://schemas.openxmlformats.org/officeDocument/2006/relationships/hyperlink" Target="https://www.hivclinic.ca/main/drugs_extra_files/Crushing%20and%20Liquid%20ARV%20Formulations.pdf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clinicalinfo.hiv.gov/en/guidelines/covid-19-and-persons-hiv-interim-guidance/interim-guidance-covid-19-and-persons-hiv?view=ful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taltalk.org/guides/covid-19-communication-skills/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vid19treatmentguidelines.nih.gov/overview/management-of-covid-19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hcp/clinical-guidance-management-patients.html" TargetMode="External"/><Relationship Id="rId2" Type="http://schemas.openxmlformats.org/officeDocument/2006/relationships/hyperlink" Target="https://www.cdc.gov/coronavirus/2019-ncov/if-you-are-sick/steps-when-sick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linicalinfo.hiv.gov/en/guidelines/covid-19-and-persons-hiv-interim-guidance/interim-guidance-covid-19-and-persons-hiv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www.covid19treatmentguidelines.nih.gov/critical-care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vid19treatmentguidelines.nih.gov/critical-care/infection-control/" TargetMode="External"/><Relationship Id="rId2" Type="http://schemas.openxmlformats.org/officeDocument/2006/relationships/hyperlink" Target="https://www.cdc.gov/coronavirus/2019-ncov/downloads/A_FS_HCP_COVID19_PPE.pdf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hyperlink" Target="https://www.cdc.gov/niosh/npptl/pdfs/PPE-Sequence-508.pd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vid19treatmentguidelines.nih.gov/critical-care/oxygenation-and-ventilation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covid19treatmentguidelines.nih.gov/critical-care/" TargetMode="Externa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7A27516-95CF-B440-8840-AF57A1DF6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333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1275D-1BC3-474E-971B-8947536EF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Hemodynamic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C1C61-10B2-B24D-9DAB-CBBB6D260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adults with COVID-19 and shock, the NIH recommends </a:t>
            </a:r>
            <a:r>
              <a:rPr lang="en-US" b="1" dirty="0">
                <a:solidFill>
                  <a:schemeClr val="accent1"/>
                </a:solidFill>
              </a:rPr>
              <a:t>following standard protocol for patients with septic shock </a:t>
            </a:r>
            <a:r>
              <a:rPr lang="en-US" dirty="0"/>
              <a:t>with the following exceptions:</a:t>
            </a:r>
          </a:p>
          <a:p>
            <a:pPr lvl="1"/>
            <a:r>
              <a:rPr lang="en-US" dirty="0"/>
              <a:t>Use dynamic parameters, skin temperature, capillary refilling time, and/or lactate levels instead of static parameters to assess fluid responsiveness</a:t>
            </a:r>
          </a:p>
          <a:p>
            <a:pPr lvl="1"/>
            <a:r>
              <a:rPr lang="en-US" dirty="0"/>
              <a:t>Use buffered/balanced crystalloids for acute resuscitation instead of unbalanced crystalloids</a:t>
            </a:r>
          </a:p>
          <a:p>
            <a:pPr lvl="1"/>
            <a:r>
              <a:rPr lang="en-US" dirty="0"/>
              <a:t>Do not use albumin for initial resuscitation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9CFD1-4C61-8046-A11C-8DD8BD386B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00944" y="6010275"/>
            <a:ext cx="7847139" cy="731838"/>
          </a:xfrm>
        </p:spPr>
        <p:txBody>
          <a:bodyPr/>
          <a:lstStyle/>
          <a:p>
            <a:r>
              <a:rPr lang="en-US" dirty="0"/>
              <a:t>NIH. Hemodynamics. Updated October 9, 2020. Accessed November 13, 2020. </a:t>
            </a:r>
            <a:r>
              <a:rPr lang="en-US" dirty="0">
                <a:hlinkClick r:id="rId2"/>
              </a:rPr>
              <a:t>https://www.covid19treatmentguidelines.nih.gov/critical-care/hemodynamics/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0924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A9EFCE-C8B7-4D3F-9621-061E802F51B0}"/>
              </a:ext>
            </a:extLst>
          </p:cNvPr>
          <p:cNvSpPr/>
          <p:nvPr/>
        </p:nvSpPr>
        <p:spPr>
          <a:xfrm>
            <a:off x="0" y="5972175"/>
            <a:ext cx="12192000" cy="885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081492-B202-6443-BC59-A8FAC1695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Pharmacotherapy Recommendations Are Based on </a:t>
            </a:r>
            <a:br>
              <a:rPr lang="en-US" dirty="0"/>
            </a:br>
            <a:r>
              <a:rPr lang="en-US" dirty="0"/>
              <a:t>Viral Stage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1A7202-CF91-9442-9F97-0CD934BD48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1336" y="6317199"/>
            <a:ext cx="11746747" cy="464173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Lippi G et al. </a:t>
            </a:r>
            <a:r>
              <a:rPr lang="en-US" i="1" dirty="0"/>
              <a:t>Ann </a:t>
            </a:r>
            <a:r>
              <a:rPr lang="en-US" i="1" dirty="0" err="1"/>
              <a:t>Transl</a:t>
            </a:r>
            <a:r>
              <a:rPr lang="en-US" i="1" dirty="0"/>
              <a:t> Med</a:t>
            </a:r>
            <a:r>
              <a:rPr lang="en-US" dirty="0"/>
              <a:t>. 2020;8(11):693. </a:t>
            </a:r>
          </a:p>
          <a:p>
            <a:pPr marL="228600" indent="-228600">
              <a:buAutoNum type="arabicPeriod"/>
            </a:pPr>
            <a:r>
              <a:rPr lang="en-US" dirty="0"/>
              <a:t>Siddiqi HK, </a:t>
            </a:r>
            <a:r>
              <a:rPr lang="en-US" dirty="0" err="1"/>
              <a:t>Mehra</a:t>
            </a:r>
            <a:r>
              <a:rPr lang="en-US" dirty="0"/>
              <a:t> MR. </a:t>
            </a:r>
            <a:r>
              <a:rPr lang="en-US" i="1" dirty="0"/>
              <a:t>J Heart Lung Transplant</a:t>
            </a:r>
            <a:r>
              <a:rPr lang="en-US" dirty="0"/>
              <a:t>. 2020;39(5):405-407. 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2D4D7DB-165B-A944-AD1E-ED8F2571E077}"/>
              </a:ext>
            </a:extLst>
          </p:cNvPr>
          <p:cNvGrpSpPr/>
          <p:nvPr/>
        </p:nvGrpSpPr>
        <p:grpSpPr>
          <a:xfrm>
            <a:off x="1758763" y="1317883"/>
            <a:ext cx="9505745" cy="3376882"/>
            <a:chOff x="2145899" y="1168986"/>
            <a:chExt cx="9505745" cy="444663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1AA6B34-8A5D-744A-AF3A-CA5462AC7CB6}"/>
                </a:ext>
              </a:extLst>
            </p:cNvPr>
            <p:cNvSpPr/>
            <p:nvPr/>
          </p:nvSpPr>
          <p:spPr>
            <a:xfrm>
              <a:off x="8843388" y="1168986"/>
              <a:ext cx="2691366" cy="39581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5FDDE14-30EA-BE46-AD1D-C0207BBDD44D}"/>
                </a:ext>
              </a:extLst>
            </p:cNvPr>
            <p:cNvSpPr/>
            <p:nvPr/>
          </p:nvSpPr>
          <p:spPr>
            <a:xfrm>
              <a:off x="5226339" y="1168987"/>
              <a:ext cx="3617049" cy="39581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5F1C3C9-869D-3C41-847F-5212EEE9E06B}"/>
                </a:ext>
              </a:extLst>
            </p:cNvPr>
            <p:cNvSpPr/>
            <p:nvPr/>
          </p:nvSpPr>
          <p:spPr>
            <a:xfrm>
              <a:off x="2298583" y="1184322"/>
              <a:ext cx="2927758" cy="39581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F822FCE-87B7-1A42-9713-7F8FEF6CE2AB}"/>
                </a:ext>
              </a:extLst>
            </p:cNvPr>
            <p:cNvSpPr txBox="1"/>
            <p:nvPr/>
          </p:nvSpPr>
          <p:spPr>
            <a:xfrm>
              <a:off x="2719758" y="2142656"/>
              <a:ext cx="1883538" cy="489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>
                  <a:solidFill>
                    <a:schemeClr val="accent4"/>
                  </a:solidFill>
                </a:rPr>
                <a:t>Viral replication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CFD760A-1FE9-494A-A90C-0EFB5EF8B1AF}"/>
                </a:ext>
              </a:extLst>
            </p:cNvPr>
            <p:cNvSpPr txBox="1"/>
            <p:nvPr/>
          </p:nvSpPr>
          <p:spPr>
            <a:xfrm>
              <a:off x="9255844" y="2743910"/>
              <a:ext cx="2249525" cy="70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/>
                  </a:solidFill>
                </a:rPr>
                <a:t>Host inflammatory response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09D40B7-9D2A-4C40-BE1B-672AD9DDF824}"/>
                </a:ext>
              </a:extLst>
            </p:cNvPr>
            <p:cNvSpPr txBox="1"/>
            <p:nvPr/>
          </p:nvSpPr>
          <p:spPr>
            <a:xfrm>
              <a:off x="2422315" y="3845085"/>
              <a:ext cx="2180981" cy="526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1"/>
                  </a:solidFill>
                </a:rPr>
                <a:t>Disease severity</a:t>
              </a: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9C7BE48D-19BE-0E4D-B363-44E06E713543}"/>
                </a:ext>
              </a:extLst>
            </p:cNvPr>
            <p:cNvSpPr/>
            <p:nvPr/>
          </p:nvSpPr>
          <p:spPr>
            <a:xfrm>
              <a:off x="2333533" y="2081076"/>
              <a:ext cx="8563766" cy="2977484"/>
            </a:xfrm>
            <a:custGeom>
              <a:avLst/>
              <a:gdLst>
                <a:gd name="connsiteX0" fmla="*/ 0 w 8464492"/>
                <a:gd name="connsiteY0" fmla="*/ 1501629 h 1501629"/>
                <a:gd name="connsiteX1" fmla="*/ 830510 w 8464492"/>
                <a:gd name="connsiteY1" fmla="*/ 1166070 h 1501629"/>
                <a:gd name="connsiteX2" fmla="*/ 2063692 w 8464492"/>
                <a:gd name="connsiteY2" fmla="*/ 1233182 h 1501629"/>
                <a:gd name="connsiteX3" fmla="*/ 3204595 w 8464492"/>
                <a:gd name="connsiteY3" fmla="*/ 713064 h 1501629"/>
                <a:gd name="connsiteX4" fmla="*/ 4983061 w 8464492"/>
                <a:gd name="connsiteY4" fmla="*/ 587229 h 1501629"/>
                <a:gd name="connsiteX5" fmla="*/ 6535024 w 8464492"/>
                <a:gd name="connsiteY5" fmla="*/ 226503 h 1501629"/>
                <a:gd name="connsiteX6" fmla="*/ 8464492 w 8464492"/>
                <a:gd name="connsiteY6" fmla="*/ 0 h 1501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64492" h="1501629">
                  <a:moveTo>
                    <a:pt x="0" y="1501629"/>
                  </a:moveTo>
                  <a:cubicBezTo>
                    <a:pt x="243280" y="1356220"/>
                    <a:pt x="486561" y="1210811"/>
                    <a:pt x="830510" y="1166070"/>
                  </a:cubicBezTo>
                  <a:cubicBezTo>
                    <a:pt x="1174459" y="1121329"/>
                    <a:pt x="1668011" y="1308683"/>
                    <a:pt x="2063692" y="1233182"/>
                  </a:cubicBezTo>
                  <a:cubicBezTo>
                    <a:pt x="2459373" y="1157681"/>
                    <a:pt x="2718034" y="820723"/>
                    <a:pt x="3204595" y="713064"/>
                  </a:cubicBezTo>
                  <a:cubicBezTo>
                    <a:pt x="3691156" y="605405"/>
                    <a:pt x="4427990" y="668322"/>
                    <a:pt x="4983061" y="587229"/>
                  </a:cubicBezTo>
                  <a:cubicBezTo>
                    <a:pt x="5538132" y="506136"/>
                    <a:pt x="5954786" y="324374"/>
                    <a:pt x="6535024" y="226503"/>
                  </a:cubicBezTo>
                  <a:cubicBezTo>
                    <a:pt x="7115262" y="128632"/>
                    <a:pt x="7789877" y="64316"/>
                    <a:pt x="8464492" y="0"/>
                  </a:cubicBezTo>
                </a:path>
              </a:pathLst>
            </a:custGeom>
            <a:noFill/>
            <a:ln w="571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327F080-6F3C-674A-A220-70E958B8ECE7}"/>
                </a:ext>
              </a:extLst>
            </p:cNvPr>
            <p:cNvCxnSpPr>
              <a:cxnSpLocks/>
            </p:cNvCxnSpPr>
            <p:nvPr/>
          </p:nvCxnSpPr>
          <p:spPr>
            <a:xfrm>
              <a:off x="5226341" y="1168986"/>
              <a:ext cx="0" cy="3951091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6CF53B9-2C3A-B44F-AB8C-5A08B168BD58}"/>
                </a:ext>
              </a:extLst>
            </p:cNvPr>
            <p:cNvCxnSpPr>
              <a:cxnSpLocks/>
            </p:cNvCxnSpPr>
            <p:nvPr/>
          </p:nvCxnSpPr>
          <p:spPr>
            <a:xfrm>
              <a:off x="8843394" y="1168986"/>
              <a:ext cx="0" cy="3951091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E85B79A-A9E1-924C-9A53-F7A16D464ECA}"/>
                </a:ext>
              </a:extLst>
            </p:cNvPr>
            <p:cNvSpPr txBox="1"/>
            <p:nvPr/>
          </p:nvSpPr>
          <p:spPr>
            <a:xfrm>
              <a:off x="2995500" y="1184322"/>
              <a:ext cx="16681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Stage I</a:t>
              </a:r>
            </a:p>
            <a:p>
              <a:pPr algn="ctr"/>
              <a:r>
                <a:rPr lang="en-US" sz="2000" dirty="0"/>
                <a:t>Early infection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0DFA682-2621-D04C-8B8A-B6DEB4766AD3}"/>
                </a:ext>
              </a:extLst>
            </p:cNvPr>
            <p:cNvSpPr txBox="1"/>
            <p:nvPr/>
          </p:nvSpPr>
          <p:spPr>
            <a:xfrm>
              <a:off x="6105332" y="1184322"/>
              <a:ext cx="19957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Stage II</a:t>
              </a:r>
            </a:p>
            <a:p>
              <a:pPr algn="ctr"/>
              <a:r>
                <a:rPr lang="en-US" sz="2000" dirty="0"/>
                <a:t>Pulmonary phase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E7E0449-49F0-3443-9320-6C04386C1E13}"/>
                </a:ext>
              </a:extLst>
            </p:cNvPr>
            <p:cNvSpPr txBox="1"/>
            <p:nvPr/>
          </p:nvSpPr>
          <p:spPr>
            <a:xfrm>
              <a:off x="8758544" y="1184322"/>
              <a:ext cx="28931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Stage III</a:t>
              </a:r>
            </a:p>
            <a:p>
              <a:pPr algn="ctr"/>
              <a:r>
                <a:rPr lang="en-US" sz="2000" dirty="0"/>
                <a:t>Hyperinflammation phase</a:t>
              </a: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A8092C64-9EF8-6E4A-9BFA-369226814D16}"/>
                </a:ext>
              </a:extLst>
            </p:cNvPr>
            <p:cNvSpPr/>
            <p:nvPr/>
          </p:nvSpPr>
          <p:spPr>
            <a:xfrm>
              <a:off x="2298573" y="2075843"/>
              <a:ext cx="6509867" cy="2982718"/>
            </a:xfrm>
            <a:custGeom>
              <a:avLst/>
              <a:gdLst>
                <a:gd name="connsiteX0" fmla="*/ 0 w 6434356"/>
                <a:gd name="connsiteY0" fmla="*/ 96906 h 2982718"/>
                <a:gd name="connsiteX1" fmla="*/ 2634144 w 6434356"/>
                <a:gd name="connsiteY1" fmla="*/ 105295 h 2982718"/>
                <a:gd name="connsiteX2" fmla="*/ 4949505 w 6434356"/>
                <a:gd name="connsiteY2" fmla="*/ 1170696 h 2982718"/>
                <a:gd name="connsiteX3" fmla="*/ 6434356 w 6434356"/>
                <a:gd name="connsiteY3" fmla="*/ 2982718 h 2982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34356" h="2982718">
                  <a:moveTo>
                    <a:pt x="0" y="96906"/>
                  </a:moveTo>
                  <a:cubicBezTo>
                    <a:pt x="904613" y="11618"/>
                    <a:pt x="1809227" y="-73670"/>
                    <a:pt x="2634144" y="105295"/>
                  </a:cubicBezTo>
                  <a:cubicBezTo>
                    <a:pt x="3459061" y="284260"/>
                    <a:pt x="4316136" y="691126"/>
                    <a:pt x="4949505" y="1170696"/>
                  </a:cubicBezTo>
                  <a:cubicBezTo>
                    <a:pt x="5582874" y="1650266"/>
                    <a:pt x="6008615" y="2316492"/>
                    <a:pt x="6434356" y="2982718"/>
                  </a:cubicBezTo>
                </a:path>
              </a:pathLst>
            </a:custGeom>
            <a:noFill/>
            <a:ln w="5715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5441CE57-F336-8447-944E-2EC124B1ED71}"/>
                </a:ext>
              </a:extLst>
            </p:cNvPr>
            <p:cNvSpPr/>
            <p:nvPr/>
          </p:nvSpPr>
          <p:spPr>
            <a:xfrm>
              <a:off x="2449585" y="2142655"/>
              <a:ext cx="8959443" cy="2890736"/>
            </a:xfrm>
            <a:custGeom>
              <a:avLst/>
              <a:gdLst>
                <a:gd name="connsiteX0" fmla="*/ 0 w 8959443"/>
                <a:gd name="connsiteY0" fmla="*/ 3456264 h 3456264"/>
                <a:gd name="connsiteX1" fmla="*/ 3556932 w 8959443"/>
                <a:gd name="connsiteY1" fmla="*/ 3246540 h 3456264"/>
                <a:gd name="connsiteX2" fmla="*/ 5679347 w 8959443"/>
                <a:gd name="connsiteY2" fmla="*/ 2885813 h 3456264"/>
                <a:gd name="connsiteX3" fmla="*/ 6451134 w 8959443"/>
                <a:gd name="connsiteY3" fmla="*/ 1988191 h 3456264"/>
                <a:gd name="connsiteX4" fmla="*/ 6988030 w 8959443"/>
                <a:gd name="connsiteY4" fmla="*/ 604008 h 3456264"/>
                <a:gd name="connsiteX5" fmla="*/ 8959443 w 8959443"/>
                <a:gd name="connsiteY5" fmla="*/ 0 h 345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59443" h="3456264">
                  <a:moveTo>
                    <a:pt x="0" y="3456264"/>
                  </a:moveTo>
                  <a:cubicBezTo>
                    <a:pt x="1305187" y="3398939"/>
                    <a:pt x="2610374" y="3341615"/>
                    <a:pt x="3556932" y="3246540"/>
                  </a:cubicBezTo>
                  <a:cubicBezTo>
                    <a:pt x="4503490" y="3151465"/>
                    <a:pt x="5196980" y="3095538"/>
                    <a:pt x="5679347" y="2885813"/>
                  </a:cubicBezTo>
                  <a:cubicBezTo>
                    <a:pt x="6161714" y="2676088"/>
                    <a:pt x="6233020" y="2368492"/>
                    <a:pt x="6451134" y="1988191"/>
                  </a:cubicBezTo>
                  <a:cubicBezTo>
                    <a:pt x="6669248" y="1607890"/>
                    <a:pt x="6569979" y="935373"/>
                    <a:pt x="6988030" y="604008"/>
                  </a:cubicBezTo>
                  <a:cubicBezTo>
                    <a:pt x="7406081" y="272643"/>
                    <a:pt x="8182762" y="136321"/>
                    <a:pt x="8959443" y="0"/>
                  </a:cubicBezTo>
                </a:path>
              </a:pathLst>
            </a:custGeom>
            <a:noFill/>
            <a:ln w="5715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CCCE7B9-0CE2-7F4A-8E7A-E5B62ABC961F}"/>
                </a:ext>
              </a:extLst>
            </p:cNvPr>
            <p:cNvSpPr txBox="1"/>
            <p:nvPr/>
          </p:nvSpPr>
          <p:spPr>
            <a:xfrm>
              <a:off x="6365833" y="5246288"/>
              <a:ext cx="13380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Time course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9F1C4AB1-F002-B44E-8330-E8393663DB94}"/>
                </a:ext>
              </a:extLst>
            </p:cNvPr>
            <p:cNvCxnSpPr/>
            <p:nvPr/>
          </p:nvCxnSpPr>
          <p:spPr>
            <a:xfrm>
              <a:off x="6036992" y="5271455"/>
              <a:ext cx="1995739" cy="0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3E6940B7-F281-5440-A9BC-29817F0B79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45899" y="1476462"/>
              <a:ext cx="0" cy="3556931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EC38FB7A-FEDE-374A-8B56-A2F691C9A154}"/>
                </a:ext>
              </a:extLst>
            </p:cNvPr>
            <p:cNvSpPr/>
            <p:nvPr/>
          </p:nvSpPr>
          <p:spPr>
            <a:xfrm flipV="1">
              <a:off x="2298581" y="1184321"/>
              <a:ext cx="9236165" cy="3935756"/>
            </a:xfrm>
            <a:prstGeom prst="halfFrame">
              <a:avLst>
                <a:gd name="adj1" fmla="val 0"/>
                <a:gd name="adj2" fmla="val 0"/>
              </a:avLst>
            </a:prstGeom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B33C536E-0640-1A42-BB2A-C59D16154D96}"/>
              </a:ext>
            </a:extLst>
          </p:cNvPr>
          <p:cNvSpPr txBox="1"/>
          <p:nvPr/>
        </p:nvSpPr>
        <p:spPr>
          <a:xfrm>
            <a:off x="305845" y="4489854"/>
            <a:ext cx="2379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Treatment options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74A5231-C284-4042-84A3-086B5C81099A}"/>
              </a:ext>
            </a:extLst>
          </p:cNvPr>
          <p:cNvCxnSpPr>
            <a:cxnSpLocks/>
          </p:cNvCxnSpPr>
          <p:nvPr/>
        </p:nvCxnSpPr>
        <p:spPr>
          <a:xfrm>
            <a:off x="171974" y="4842842"/>
            <a:ext cx="11870422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D68CD86-E160-7E43-A517-3DC29AA0B93C}"/>
              </a:ext>
            </a:extLst>
          </p:cNvPr>
          <p:cNvSpPr txBox="1"/>
          <p:nvPr/>
        </p:nvSpPr>
        <p:spPr>
          <a:xfrm>
            <a:off x="-21417" y="4786350"/>
            <a:ext cx="2702663" cy="14035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2560"/>
              </a:lnSpc>
            </a:pPr>
            <a:r>
              <a:rPr lang="en-US" dirty="0"/>
              <a:t>Anti-SARS-CoV2 antibodies</a:t>
            </a:r>
          </a:p>
          <a:p>
            <a:pPr algn="r">
              <a:lnSpc>
                <a:spcPts val="2560"/>
              </a:lnSpc>
            </a:pPr>
            <a:r>
              <a:rPr lang="en-US" dirty="0"/>
              <a:t>Convalescent plasma</a:t>
            </a:r>
          </a:p>
          <a:p>
            <a:pPr algn="r">
              <a:lnSpc>
                <a:spcPts val="2560"/>
              </a:lnSpc>
            </a:pPr>
            <a:r>
              <a:rPr lang="en-US" dirty="0"/>
              <a:t>Antivirals</a:t>
            </a:r>
          </a:p>
          <a:p>
            <a:pPr algn="r">
              <a:lnSpc>
                <a:spcPts val="2560"/>
              </a:lnSpc>
            </a:pPr>
            <a:r>
              <a:rPr lang="en-US" dirty="0"/>
              <a:t>Anti-inflammatory drugs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7C5DADE-F900-1F4F-A3C6-41F6ABF67AE8}"/>
              </a:ext>
            </a:extLst>
          </p:cNvPr>
          <p:cNvSpPr txBox="1"/>
          <p:nvPr/>
        </p:nvSpPr>
        <p:spPr>
          <a:xfrm>
            <a:off x="2546908" y="4489854"/>
            <a:ext cx="2379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Treatment window</a:t>
            </a:r>
          </a:p>
        </p:txBody>
      </p:sp>
      <p:sp>
        <p:nvSpPr>
          <p:cNvPr id="52" name="Notched Right Arrow 51">
            <a:extLst>
              <a:ext uri="{FF2B5EF4-FFF2-40B4-BE49-F238E27FC236}">
                <a16:creationId xmlns:a16="http://schemas.microsoft.com/office/drawing/2014/main" id="{542886EB-9D47-BC45-A9AB-688C8D25D369}"/>
              </a:ext>
            </a:extLst>
          </p:cNvPr>
          <p:cNvSpPr/>
          <p:nvPr/>
        </p:nvSpPr>
        <p:spPr>
          <a:xfrm>
            <a:off x="640589" y="2570980"/>
            <a:ext cx="1001284" cy="495796"/>
          </a:xfrm>
          <a:prstGeom prst="notch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Notched Right Arrow 52">
            <a:extLst>
              <a:ext uri="{FF2B5EF4-FFF2-40B4-BE49-F238E27FC236}">
                <a16:creationId xmlns:a16="http://schemas.microsoft.com/office/drawing/2014/main" id="{8C96D3C6-F99C-5D4D-9921-B8C48A6AE674}"/>
              </a:ext>
            </a:extLst>
          </p:cNvPr>
          <p:cNvSpPr/>
          <p:nvPr/>
        </p:nvSpPr>
        <p:spPr>
          <a:xfrm>
            <a:off x="3718409" y="5514992"/>
            <a:ext cx="3718214" cy="243142"/>
          </a:xfrm>
          <a:prstGeom prst="notch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Notched Right Arrow 53">
            <a:extLst>
              <a:ext uri="{FF2B5EF4-FFF2-40B4-BE49-F238E27FC236}">
                <a16:creationId xmlns:a16="http://schemas.microsoft.com/office/drawing/2014/main" id="{7F1D9038-4079-3D45-8A4C-B85F9A8C3E8E}"/>
              </a:ext>
            </a:extLst>
          </p:cNvPr>
          <p:cNvSpPr/>
          <p:nvPr/>
        </p:nvSpPr>
        <p:spPr>
          <a:xfrm>
            <a:off x="7120466" y="5834696"/>
            <a:ext cx="4027143" cy="243142"/>
          </a:xfrm>
          <a:prstGeom prst="notch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8641358-BE9D-C54D-B2FF-DDAA5BE753DF}"/>
              </a:ext>
            </a:extLst>
          </p:cNvPr>
          <p:cNvCxnSpPr>
            <a:cxnSpLocks/>
          </p:cNvCxnSpPr>
          <p:nvPr/>
        </p:nvCxnSpPr>
        <p:spPr>
          <a:xfrm>
            <a:off x="171974" y="6168631"/>
            <a:ext cx="11870422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B814BA8-91BA-634D-9516-04D4B2DADC41}"/>
              </a:ext>
            </a:extLst>
          </p:cNvPr>
          <p:cNvSpPr txBox="1"/>
          <p:nvPr/>
        </p:nvSpPr>
        <p:spPr>
          <a:xfrm>
            <a:off x="620492" y="2982965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Vaccines</a:t>
            </a:r>
          </a:p>
        </p:txBody>
      </p:sp>
      <p:sp>
        <p:nvSpPr>
          <p:cNvPr id="33" name="Notched Right Arrow 32">
            <a:extLst>
              <a:ext uri="{FF2B5EF4-FFF2-40B4-BE49-F238E27FC236}">
                <a16:creationId xmlns:a16="http://schemas.microsoft.com/office/drawing/2014/main" id="{E73A501C-A64C-FB4C-AA18-7DE388582CCA}"/>
              </a:ext>
            </a:extLst>
          </p:cNvPr>
          <p:cNvSpPr/>
          <p:nvPr/>
        </p:nvSpPr>
        <p:spPr>
          <a:xfrm>
            <a:off x="3718409" y="5195289"/>
            <a:ext cx="3718214" cy="243142"/>
          </a:xfrm>
          <a:prstGeom prst="notch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Notched Right Arrow 35">
            <a:extLst>
              <a:ext uri="{FF2B5EF4-FFF2-40B4-BE49-F238E27FC236}">
                <a16:creationId xmlns:a16="http://schemas.microsoft.com/office/drawing/2014/main" id="{46E7681C-DB2E-0F40-B61E-C2C36D5871B9}"/>
              </a:ext>
            </a:extLst>
          </p:cNvPr>
          <p:cNvSpPr/>
          <p:nvPr/>
        </p:nvSpPr>
        <p:spPr>
          <a:xfrm>
            <a:off x="2669370" y="4910281"/>
            <a:ext cx="2379911" cy="243140"/>
          </a:xfrm>
          <a:prstGeom prst="notch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02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846DC-3971-A540-90BB-C73C2A056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970" y="174882"/>
            <a:ext cx="11682153" cy="1143000"/>
          </a:xfrm>
        </p:spPr>
        <p:txBody>
          <a:bodyPr/>
          <a:lstStyle/>
          <a:p>
            <a:r>
              <a:rPr lang="en-US" dirty="0"/>
              <a:t>Pharmacotherapy: Treatment Considerations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5311B7F-EB64-684C-A548-A250B39703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1011771"/>
              </p:ext>
            </p:extLst>
          </p:nvPr>
        </p:nvGraphicFramePr>
        <p:xfrm>
          <a:off x="266700" y="1343025"/>
          <a:ext cx="11680825" cy="4310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4DAEDE-77A6-3D43-A34D-B2DC3D74ED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44487" y="6010275"/>
            <a:ext cx="7803037" cy="731838"/>
          </a:xfrm>
        </p:spPr>
        <p:txBody>
          <a:bodyPr/>
          <a:lstStyle/>
          <a:p>
            <a:r>
              <a:rPr lang="en-US" dirty="0"/>
              <a:t>NIH. Therapeutic Management of Patients with COVID-19. Updated December 3, 2020. Accessed February 2, 2021. </a:t>
            </a:r>
            <a:r>
              <a:rPr lang="en-US" dirty="0">
                <a:hlinkClick r:id="rId7"/>
              </a:rPr>
              <a:t>https://www.covid19treatmentguidelines.nih.gov/therapeutic-management/</a:t>
            </a:r>
            <a:r>
              <a:rPr lang="en-US" dirty="0"/>
              <a:t>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B891033-05C9-994F-A480-B75256FA1D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279892CA-5B95-1D45-9C4F-46DB034C8E87}"/>
              </a:ext>
            </a:extLst>
          </p:cNvPr>
          <p:cNvSpPr/>
          <p:nvPr/>
        </p:nvSpPr>
        <p:spPr>
          <a:xfrm>
            <a:off x="2823634" y="1830705"/>
            <a:ext cx="639656" cy="320040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0D919843-20B0-AE44-889E-029812A523AE}"/>
              </a:ext>
            </a:extLst>
          </p:cNvPr>
          <p:cNvSpPr/>
          <p:nvPr/>
        </p:nvSpPr>
        <p:spPr>
          <a:xfrm>
            <a:off x="5839788" y="1830705"/>
            <a:ext cx="639656" cy="320040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0C6FC394-B6AE-0B43-A5C7-789F76E6CC0E}"/>
              </a:ext>
            </a:extLst>
          </p:cNvPr>
          <p:cNvSpPr/>
          <p:nvPr/>
        </p:nvSpPr>
        <p:spPr>
          <a:xfrm>
            <a:off x="8855941" y="1830705"/>
            <a:ext cx="639656" cy="320040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91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27301-864C-044D-A7D3-224B20A43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970" y="174882"/>
            <a:ext cx="8062977" cy="1143000"/>
          </a:xfrm>
        </p:spPr>
        <p:txBody>
          <a:bodyPr>
            <a:noAutofit/>
          </a:bodyPr>
          <a:lstStyle/>
          <a:p>
            <a:r>
              <a:rPr lang="en-US" sz="3200" dirty="0"/>
              <a:t>Anti-SARS-CoV-2 Antibodies (</a:t>
            </a:r>
            <a:r>
              <a:rPr lang="en-US" sz="3200" dirty="0" err="1"/>
              <a:t>Bamlanivimab</a:t>
            </a:r>
            <a:r>
              <a:rPr lang="en-US" sz="3200" dirty="0"/>
              <a:t> and </a:t>
            </a:r>
            <a:r>
              <a:rPr lang="en-US" sz="3200" dirty="0" err="1"/>
              <a:t>Casirivimab</a:t>
            </a:r>
            <a:r>
              <a:rPr lang="en-US" sz="3200" dirty="0"/>
              <a:t>/</a:t>
            </a:r>
            <a:r>
              <a:rPr lang="en-US" sz="3200" dirty="0" err="1"/>
              <a:t>Imdevimab</a:t>
            </a:r>
            <a:r>
              <a:rPr lang="en-US" sz="3200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0CE9A-5EE1-B844-B2C4-35CD4086C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971" y="2633343"/>
            <a:ext cx="11682077" cy="2696466"/>
          </a:xfrm>
        </p:spPr>
        <p:txBody>
          <a:bodyPr/>
          <a:lstStyle/>
          <a:p>
            <a:r>
              <a:rPr lang="en-US" b="1" dirty="0"/>
              <a:t>BLAZE-1: bamlanivimab</a:t>
            </a:r>
            <a:r>
              <a:rPr lang="en-US" b="1" baseline="30000" dirty="0"/>
              <a:t>2</a:t>
            </a:r>
            <a:endParaRPr lang="en-US" b="1" dirty="0"/>
          </a:p>
          <a:p>
            <a:pPr lvl="1"/>
            <a:r>
              <a:rPr lang="en-US" dirty="0"/>
              <a:t>Decreased the proportion of patients who progressed to hospitalization, ED visit, or death (6.3% vs 1.6%)</a:t>
            </a:r>
          </a:p>
          <a:p>
            <a:r>
              <a:rPr lang="en-US" b="1" dirty="0"/>
              <a:t>R10933-10987-COV-2067: </a:t>
            </a:r>
            <a:r>
              <a:rPr lang="en-US" b="1" dirty="0" err="1"/>
              <a:t>casirivimab</a:t>
            </a:r>
            <a:r>
              <a:rPr lang="en-US" b="1" dirty="0"/>
              <a:t>/imdevimab</a:t>
            </a:r>
            <a:r>
              <a:rPr lang="en-US" b="1" baseline="30000" dirty="0"/>
              <a:t>3</a:t>
            </a:r>
            <a:endParaRPr lang="en-US" b="1" dirty="0"/>
          </a:p>
          <a:p>
            <a:pPr lvl="1"/>
            <a:r>
              <a:rPr lang="en-US" dirty="0"/>
              <a:t>Decreased the proportion of patients who required medically attended visits related to COVID-19 within 28 days of treatment (6.5% vs 2.8%)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2F921F-1CDD-2C46-955A-B4C61D583C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1. NIH. Therapeutic Management of Patients with COVID-19. Updated December 3, 2020. Accessed February 2, 2021. </a:t>
            </a:r>
            <a:r>
              <a:rPr lang="en-US" dirty="0">
                <a:hlinkClick r:id="rId2"/>
              </a:rPr>
              <a:t>https://www.covid19treatmentguidelines.nih.gov/therapeutic-management/</a:t>
            </a:r>
            <a:r>
              <a:rPr lang="en-US" dirty="0"/>
              <a:t> </a:t>
            </a:r>
          </a:p>
          <a:p>
            <a:r>
              <a:rPr lang="en-US" dirty="0"/>
              <a:t>2. Chen P et al. </a:t>
            </a:r>
            <a:r>
              <a:rPr lang="en-US" i="1" dirty="0"/>
              <a:t>N </a:t>
            </a:r>
            <a:r>
              <a:rPr lang="en-US" i="1" dirty="0" err="1"/>
              <a:t>Engl</a:t>
            </a:r>
            <a:r>
              <a:rPr lang="en-US" i="1" dirty="0"/>
              <a:t> J Med</a:t>
            </a:r>
            <a:r>
              <a:rPr lang="en-US" dirty="0"/>
              <a:t>. 2021;384(3):229-237. </a:t>
            </a:r>
          </a:p>
          <a:p>
            <a:r>
              <a:rPr lang="en-US" dirty="0"/>
              <a:t>3. </a:t>
            </a:r>
            <a:r>
              <a:rPr lang="en-US" dirty="0" err="1"/>
              <a:t>Weinreich</a:t>
            </a:r>
            <a:r>
              <a:rPr lang="en-US" dirty="0"/>
              <a:t> DM et al. </a:t>
            </a:r>
            <a:r>
              <a:rPr lang="en-US" i="1" dirty="0"/>
              <a:t>N </a:t>
            </a:r>
            <a:r>
              <a:rPr lang="en-US" i="1" dirty="0" err="1"/>
              <a:t>Engl</a:t>
            </a:r>
            <a:r>
              <a:rPr lang="en-US" i="1" dirty="0"/>
              <a:t> J Med</a:t>
            </a:r>
            <a:r>
              <a:rPr lang="en-US" dirty="0"/>
              <a:t>. 2021;384(3):238-251.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850229-B0D4-5341-AFC6-6FDB61AA61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AD6AA59-6134-3244-AC40-EDF3E55BE153}"/>
              </a:ext>
            </a:extLst>
          </p:cNvPr>
          <p:cNvGrpSpPr/>
          <p:nvPr/>
        </p:nvGrpSpPr>
        <p:grpSpPr>
          <a:xfrm>
            <a:off x="8328950" y="964295"/>
            <a:ext cx="3619098" cy="1676666"/>
            <a:chOff x="7767587" y="-11130"/>
            <a:chExt cx="3619098" cy="167666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8870D0-F745-444D-8B44-6F18D3354803}"/>
                </a:ext>
              </a:extLst>
            </p:cNvPr>
            <p:cNvSpPr/>
            <p:nvPr/>
          </p:nvSpPr>
          <p:spPr>
            <a:xfrm>
              <a:off x="7767587" y="304098"/>
              <a:ext cx="3619098" cy="13614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F2D7B7C-68B8-1A4F-B620-93BB87859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9887" y="412305"/>
              <a:ext cx="3373750" cy="114300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67B3E7A-4363-B74B-9B43-F9AB977343D5}"/>
                </a:ext>
              </a:extLst>
            </p:cNvPr>
            <p:cNvSpPr/>
            <p:nvPr/>
          </p:nvSpPr>
          <p:spPr>
            <a:xfrm>
              <a:off x="7927630" y="407281"/>
              <a:ext cx="1414914" cy="1141857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1675FBD-D60B-4A42-AD18-7837FAB2E396}"/>
                </a:ext>
              </a:extLst>
            </p:cNvPr>
            <p:cNvSpPr txBox="1"/>
            <p:nvPr/>
          </p:nvSpPr>
          <p:spPr>
            <a:xfrm>
              <a:off x="8043951" y="-11130"/>
              <a:ext cx="2975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Treatment window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4622116F-4EED-4444-B0B4-488F34DB0FE0}"/>
              </a:ext>
            </a:extLst>
          </p:cNvPr>
          <p:cNvSpPr/>
          <p:nvPr/>
        </p:nvSpPr>
        <p:spPr>
          <a:xfrm>
            <a:off x="288513" y="1405660"/>
            <a:ext cx="7833001" cy="1005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Bamlanivimab</a:t>
            </a:r>
            <a:r>
              <a:rPr lang="en-US" sz="2000" dirty="0"/>
              <a:t> and </a:t>
            </a:r>
            <a:r>
              <a:rPr lang="en-US" sz="2000" dirty="0" err="1"/>
              <a:t>casirivimab</a:t>
            </a:r>
            <a:r>
              <a:rPr lang="en-US" sz="2000" dirty="0"/>
              <a:t>/</a:t>
            </a:r>
            <a:r>
              <a:rPr lang="en-US" sz="2000" dirty="0" err="1"/>
              <a:t>imdevimab</a:t>
            </a:r>
            <a:r>
              <a:rPr lang="en-US" sz="2000" dirty="0"/>
              <a:t> target the S protein and made available by EUA for </a:t>
            </a:r>
            <a:r>
              <a:rPr lang="en-US" sz="2000" dirty="0" err="1"/>
              <a:t>nonhospitalized</a:t>
            </a:r>
            <a:r>
              <a:rPr lang="en-US" sz="2000" dirty="0"/>
              <a:t> patients at risk for progressing to severe disease</a:t>
            </a:r>
            <a:r>
              <a:rPr lang="en-US" sz="2000" baseline="30000" dirty="0"/>
              <a:t>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18176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C1159-A1AC-6B44-A956-58F975C3E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25" y="174882"/>
            <a:ext cx="11682153" cy="1143000"/>
          </a:xfrm>
        </p:spPr>
        <p:txBody>
          <a:bodyPr/>
          <a:lstStyle/>
          <a:p>
            <a:r>
              <a:rPr lang="en-US" dirty="0" err="1"/>
              <a:t>Remdesivir</a:t>
            </a:r>
            <a:r>
              <a:rPr lang="en-US" dirty="0"/>
              <a:t> and COVID-19</a:t>
            </a:r>
          </a:p>
        </p:txBody>
      </p:sp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EB6FE889-6ED6-ED40-88CA-EF0FBE66E77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Remdesivir</a:t>
            </a:r>
            <a:r>
              <a:rPr lang="en-US" dirty="0"/>
              <a:t> is the </a:t>
            </a:r>
            <a:r>
              <a:rPr lang="en-US" b="1" dirty="0">
                <a:solidFill>
                  <a:schemeClr val="accent1"/>
                </a:solidFill>
              </a:rPr>
              <a:t>only approved pharmacotherapy </a:t>
            </a:r>
            <a:r>
              <a:rPr lang="en-US" dirty="0"/>
              <a:t>for the treatment of COVID-19 requiring hospitalization</a:t>
            </a:r>
            <a:r>
              <a:rPr lang="en-US" baseline="30000" dirty="0"/>
              <a:t>1</a:t>
            </a:r>
            <a:endParaRPr lang="en-US" dirty="0"/>
          </a:p>
          <a:p>
            <a:r>
              <a:rPr lang="en-US" dirty="0"/>
              <a:t>Approved for adults and children 12 years or older weighing at least 40 kg</a:t>
            </a:r>
            <a:r>
              <a:rPr lang="en-US" baseline="30000" dirty="0"/>
              <a:t>1</a:t>
            </a:r>
            <a:endParaRPr lang="en-US" dirty="0"/>
          </a:p>
          <a:p>
            <a:r>
              <a:rPr lang="en-US" dirty="0"/>
              <a:t>Can be used in younger children under the EUA</a:t>
            </a:r>
            <a:r>
              <a:rPr lang="en-US" baseline="30000" dirty="0"/>
              <a:t>1</a:t>
            </a:r>
            <a:endParaRPr lang="en-US" dirty="0"/>
          </a:p>
          <a:p>
            <a:r>
              <a:rPr lang="en-US" dirty="0"/>
              <a:t>Recommended for COVID-19 treatment in</a:t>
            </a:r>
            <a:r>
              <a:rPr lang="en-US" baseline="30000" dirty="0"/>
              <a:t>3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Hospitalized patients with SpO</a:t>
            </a:r>
            <a:r>
              <a:rPr lang="en-US" baseline="-25000" dirty="0"/>
              <a:t>2</a:t>
            </a:r>
            <a:r>
              <a:rPr lang="en-US" dirty="0"/>
              <a:t> ≤94% </a:t>
            </a:r>
          </a:p>
          <a:p>
            <a:pPr lvl="1"/>
            <a:r>
              <a:rPr lang="en-US" dirty="0"/>
              <a:t>Patients requiring supplemental O</a:t>
            </a:r>
            <a:r>
              <a:rPr lang="en-US" baseline="-25000" dirty="0"/>
              <a:t>2</a:t>
            </a:r>
          </a:p>
          <a:p>
            <a:pPr lvl="1"/>
            <a:r>
              <a:rPr lang="en-US" dirty="0"/>
              <a:t>Patients who are on mechanical ventilation or ECMO</a:t>
            </a:r>
          </a:p>
          <a:p>
            <a:r>
              <a:rPr lang="en-US" dirty="0"/>
              <a:t>Recommending dosing of </a:t>
            </a:r>
            <a:r>
              <a:rPr lang="en-US" b="1" dirty="0">
                <a:solidFill>
                  <a:schemeClr val="accent1"/>
                </a:solidFill>
              </a:rPr>
              <a:t>200 mg on day 1 followed by 100 mg once-daily for 4 days</a:t>
            </a:r>
            <a:r>
              <a:rPr lang="en-US" dirty="0"/>
              <a:t> (can be extended to 10 days)</a:t>
            </a:r>
            <a:r>
              <a:rPr lang="en-US" baseline="30000" dirty="0"/>
              <a:t>3</a:t>
            </a:r>
            <a:endParaRPr lang="en-US" dirty="0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5C693FA1-165F-1F41-A181-F6E01CB28A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tx1"/>
                </a:solidFill>
              </a:rPr>
              <a:t>EUA, emergency use authorization.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69D2080D-224E-1D46-B865-08E82A51EA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95750" y="6010275"/>
            <a:ext cx="7841328" cy="731838"/>
          </a:xfrm>
        </p:spPr>
        <p:txBody>
          <a:bodyPr>
            <a:normAutofit fontScale="92500" lnSpcReduction="10000"/>
          </a:bodyPr>
          <a:lstStyle/>
          <a:p>
            <a:pPr marL="228600" indent="-228600">
              <a:buAutoNum type="arabicPeriod"/>
            </a:pPr>
            <a:r>
              <a:rPr lang="en-US" dirty="0"/>
              <a:t>FDA Approves First Treatment for COVID-19. Updated October 22, 2020. Accessed November 13, 2020. </a:t>
            </a:r>
            <a:r>
              <a:rPr lang="en-US" dirty="0">
                <a:hlinkClick r:id="rId2"/>
              </a:rPr>
              <a:t>https://www.fda.gov/news-events/press-announcements/fda-approves-first-treatment-covid-19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Beigel JH et al. </a:t>
            </a:r>
            <a:r>
              <a:rPr lang="en-US" i="1" dirty="0"/>
              <a:t>N </a:t>
            </a:r>
            <a:r>
              <a:rPr lang="en-US" i="1" dirty="0" err="1"/>
              <a:t>Engl</a:t>
            </a:r>
            <a:r>
              <a:rPr lang="en-US" i="1" dirty="0"/>
              <a:t> J Med. </a:t>
            </a:r>
            <a:r>
              <a:rPr lang="en-US" dirty="0"/>
              <a:t>2020;383:1813-1826.</a:t>
            </a:r>
          </a:p>
          <a:p>
            <a:pPr marL="228600" indent="-228600">
              <a:buFont typeface="Arial"/>
              <a:buAutoNum type="arabicPeriod"/>
            </a:pPr>
            <a:r>
              <a:rPr lang="en-US" dirty="0"/>
              <a:t>NIH. Therapeutic Management of Patients with COVID-19. Updated October 9, 2020. Accessed November 13, 2020. </a:t>
            </a:r>
            <a:r>
              <a:rPr lang="en-US" dirty="0">
                <a:hlinkClick r:id="rId3"/>
              </a:rPr>
              <a:t>https://www.covid19treatmentguidelines.nih.gov/therapeutic-management/</a:t>
            </a:r>
            <a:r>
              <a:rPr lang="en-US" dirty="0"/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6D0634D-5654-EB43-9B6C-8DF86A42E498}"/>
              </a:ext>
            </a:extLst>
          </p:cNvPr>
          <p:cNvGrpSpPr/>
          <p:nvPr/>
        </p:nvGrpSpPr>
        <p:grpSpPr>
          <a:xfrm>
            <a:off x="7302212" y="4175947"/>
            <a:ext cx="3619098" cy="1676666"/>
            <a:chOff x="7767587" y="-11130"/>
            <a:chExt cx="3619098" cy="167666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1814788-363C-A847-88E8-C15766F2FEC2}"/>
                </a:ext>
              </a:extLst>
            </p:cNvPr>
            <p:cNvSpPr/>
            <p:nvPr/>
          </p:nvSpPr>
          <p:spPr>
            <a:xfrm>
              <a:off x="7767587" y="304098"/>
              <a:ext cx="3619098" cy="13614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00D6EB3-5BCE-9F4C-B7FC-754E5F13F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887" y="412305"/>
              <a:ext cx="3373750" cy="11430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0071AC-CDEA-7146-8F9B-587528CE5AB1}"/>
                </a:ext>
              </a:extLst>
            </p:cNvPr>
            <p:cNvSpPr/>
            <p:nvPr/>
          </p:nvSpPr>
          <p:spPr>
            <a:xfrm>
              <a:off x="7927630" y="407281"/>
              <a:ext cx="1414914" cy="1141857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06CD8CA-A329-CD47-844D-498E61503A2D}"/>
                </a:ext>
              </a:extLst>
            </p:cNvPr>
            <p:cNvSpPr txBox="1"/>
            <p:nvPr/>
          </p:nvSpPr>
          <p:spPr>
            <a:xfrm>
              <a:off x="8043951" y="-11130"/>
              <a:ext cx="2975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Treatment window</a:t>
              </a:r>
            </a:p>
          </p:txBody>
        </p:sp>
      </p:grp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BA911D6-9353-924D-9CCF-A143F5BE19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955489"/>
              </p:ext>
            </p:extLst>
          </p:nvPr>
        </p:nvGraphicFramePr>
        <p:xfrm>
          <a:off x="6263414" y="942789"/>
          <a:ext cx="5583272" cy="2722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1911">
                  <a:extLst>
                    <a:ext uri="{9D8B030D-6E8A-4147-A177-3AD203B41FA5}">
                      <a16:colId xmlns:a16="http://schemas.microsoft.com/office/drawing/2014/main" val="3887420937"/>
                    </a:ext>
                  </a:extLst>
                </a:gridCol>
                <a:gridCol w="561642">
                  <a:extLst>
                    <a:ext uri="{9D8B030D-6E8A-4147-A177-3AD203B41FA5}">
                      <a16:colId xmlns:a16="http://schemas.microsoft.com/office/drawing/2014/main" val="4019412246"/>
                    </a:ext>
                  </a:extLst>
                </a:gridCol>
                <a:gridCol w="2327775">
                  <a:extLst>
                    <a:ext uri="{9D8B030D-6E8A-4147-A177-3AD203B41FA5}">
                      <a16:colId xmlns:a16="http://schemas.microsoft.com/office/drawing/2014/main" val="2386843371"/>
                    </a:ext>
                  </a:extLst>
                </a:gridCol>
                <a:gridCol w="821944">
                  <a:extLst>
                    <a:ext uri="{9D8B030D-6E8A-4147-A177-3AD203B41FA5}">
                      <a16:colId xmlns:a16="http://schemas.microsoft.com/office/drawing/2014/main" val="2013947387"/>
                    </a:ext>
                  </a:extLst>
                </a:gridCol>
              </a:tblGrid>
              <a:tr h="200094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Subgroup</a:t>
                      </a:r>
                    </a:p>
                  </a:txBody>
                  <a:tcPr marL="45720" marR="45720" marT="27432" marB="27432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Recovery rate ratio (95% CI)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7953334"/>
                  </a:ext>
                </a:extLst>
              </a:tr>
              <a:tr h="173415">
                <a:tc>
                  <a:txBody>
                    <a:bodyPr/>
                    <a:lstStyle/>
                    <a:p>
                      <a:r>
                        <a:rPr lang="en-US" sz="700" b="1" dirty="0"/>
                        <a:t>All patients</a:t>
                      </a:r>
                    </a:p>
                  </a:txBody>
                  <a:tcPr marL="45720" marR="45720" marT="27432" marB="27432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700" b="1" dirty="0"/>
                        <a:t>1062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1.29 (1.12-1.49)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2867467"/>
                  </a:ext>
                </a:extLst>
              </a:tr>
              <a:tr h="173415">
                <a:tc>
                  <a:txBody>
                    <a:bodyPr/>
                    <a:lstStyle/>
                    <a:p>
                      <a:r>
                        <a:rPr lang="en-US" sz="700" b="1" dirty="0"/>
                        <a:t>Race</a:t>
                      </a:r>
                    </a:p>
                  </a:txBody>
                  <a:tcPr marL="45720" marR="45720" marT="27432" marB="27432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0058112"/>
                  </a:ext>
                </a:extLst>
              </a:tr>
              <a:tr h="173415">
                <a:tc>
                  <a:txBody>
                    <a:bodyPr/>
                    <a:lstStyle/>
                    <a:p>
                      <a:r>
                        <a:rPr lang="en-US" sz="700" dirty="0"/>
                        <a:t>   White</a:t>
                      </a:r>
                    </a:p>
                  </a:txBody>
                  <a:tcPr marL="45720" marR="45720" marT="27432" marB="27432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566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1.29 (1.06-1.57)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25596"/>
                  </a:ext>
                </a:extLst>
              </a:tr>
              <a:tr h="173415">
                <a:tc>
                  <a:txBody>
                    <a:bodyPr/>
                    <a:lstStyle/>
                    <a:p>
                      <a:r>
                        <a:rPr lang="en-US" sz="700" dirty="0"/>
                        <a:t>   Black</a:t>
                      </a:r>
                    </a:p>
                  </a:txBody>
                  <a:tcPr marL="45720" marR="45720" marT="27432" marB="27432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226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1.25 (0.91-1.72)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931434"/>
                  </a:ext>
                </a:extLst>
              </a:tr>
              <a:tr h="173415">
                <a:tc>
                  <a:txBody>
                    <a:bodyPr/>
                    <a:lstStyle/>
                    <a:p>
                      <a:r>
                        <a:rPr lang="en-US" sz="700" dirty="0"/>
                        <a:t>   Asian</a:t>
                      </a:r>
                    </a:p>
                  </a:txBody>
                  <a:tcPr marL="45720" marR="45720" marT="27432" marB="27432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135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1.07 (0.73-1.58)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6412035"/>
                  </a:ext>
                </a:extLst>
              </a:tr>
              <a:tr h="173415">
                <a:tc>
                  <a:txBody>
                    <a:bodyPr/>
                    <a:lstStyle/>
                    <a:p>
                      <a:r>
                        <a:rPr lang="en-US" sz="700" dirty="0"/>
                        <a:t>   Other</a:t>
                      </a:r>
                    </a:p>
                  </a:txBody>
                  <a:tcPr marL="45720" marR="45720" marT="27432" marB="27432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135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1.68 (1.10-2.58)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9120692"/>
                  </a:ext>
                </a:extLst>
              </a:tr>
              <a:tr h="173415">
                <a:tc>
                  <a:txBody>
                    <a:bodyPr/>
                    <a:lstStyle/>
                    <a:p>
                      <a:r>
                        <a:rPr lang="en-US" sz="700" b="1" dirty="0"/>
                        <a:t>Symptoms duration</a:t>
                      </a:r>
                    </a:p>
                  </a:txBody>
                  <a:tcPr marL="45720" marR="45720" marT="27432" marB="27432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2316698"/>
                  </a:ext>
                </a:extLst>
              </a:tr>
              <a:tr h="173415">
                <a:tc>
                  <a:txBody>
                    <a:bodyPr/>
                    <a:lstStyle/>
                    <a:p>
                      <a:r>
                        <a:rPr lang="en-US" sz="700" dirty="0"/>
                        <a:t>   ≤10 days</a:t>
                      </a:r>
                    </a:p>
                  </a:txBody>
                  <a:tcPr marL="45720" marR="45720" marT="27432" marB="27432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676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1.37 (1.14-1.64)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7150216"/>
                  </a:ext>
                </a:extLst>
              </a:tr>
              <a:tr h="173415">
                <a:tc>
                  <a:txBody>
                    <a:bodyPr/>
                    <a:lstStyle/>
                    <a:p>
                      <a:r>
                        <a:rPr lang="en-US" sz="700" dirty="0"/>
                        <a:t>   &gt;10 days</a:t>
                      </a:r>
                    </a:p>
                  </a:txBody>
                  <a:tcPr marL="45720" marR="45720" marT="27432" marB="27432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383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1.20 (0.94-1.52)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4504626"/>
                  </a:ext>
                </a:extLst>
              </a:tr>
              <a:tr h="173415">
                <a:tc>
                  <a:txBody>
                    <a:bodyPr/>
                    <a:lstStyle/>
                    <a:p>
                      <a:r>
                        <a:rPr lang="en-US" sz="700" b="1" dirty="0"/>
                        <a:t>Baseline ordinal score</a:t>
                      </a:r>
                    </a:p>
                  </a:txBody>
                  <a:tcPr marL="45720" marR="45720" marT="27432" marB="27432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561408"/>
                  </a:ext>
                </a:extLst>
              </a:tr>
              <a:tr h="173415">
                <a:tc>
                  <a:txBody>
                    <a:bodyPr/>
                    <a:lstStyle/>
                    <a:p>
                      <a:r>
                        <a:rPr lang="en-US" sz="700" dirty="0"/>
                        <a:t>   4 (not receiving oxygen)</a:t>
                      </a:r>
                    </a:p>
                  </a:txBody>
                  <a:tcPr marL="45720" marR="45720" marT="27432" marB="27432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138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1.29 (0.91-1.83)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6031399"/>
                  </a:ext>
                </a:extLst>
              </a:tr>
              <a:tr h="173415">
                <a:tc>
                  <a:txBody>
                    <a:bodyPr/>
                    <a:lstStyle/>
                    <a:p>
                      <a:r>
                        <a:rPr lang="en-US" sz="700" dirty="0"/>
                        <a:t>   5 (receiving oxygen</a:t>
                      </a:r>
                    </a:p>
                  </a:txBody>
                  <a:tcPr marL="45720" marR="45720" marT="27432" marB="27432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435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1.45 (1.18-1.79)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4912645"/>
                  </a:ext>
                </a:extLst>
              </a:tr>
              <a:tr h="266793">
                <a:tc>
                  <a:txBody>
                    <a:bodyPr/>
                    <a:lstStyle/>
                    <a:p>
                      <a:r>
                        <a:rPr lang="en-US" sz="700" dirty="0"/>
                        <a:t>   6 (receiving high-flow oxygen or noninvasive </a:t>
                      </a:r>
                      <a:br>
                        <a:rPr lang="en-US" sz="700" dirty="0"/>
                      </a:br>
                      <a:r>
                        <a:rPr lang="en-US" sz="700" dirty="0"/>
                        <a:t>       mechanical ventilation)</a:t>
                      </a:r>
                    </a:p>
                  </a:txBody>
                  <a:tcPr marL="45720" marR="45720" marT="27432" marB="27432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193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1.09 (0.76-1.57)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4577151"/>
                  </a:ext>
                </a:extLst>
              </a:tr>
              <a:tr h="173415">
                <a:tc>
                  <a:txBody>
                    <a:bodyPr/>
                    <a:lstStyle/>
                    <a:p>
                      <a:r>
                        <a:rPr lang="en-US" sz="700" dirty="0"/>
                        <a:t>   7 (receiving mechanical ventilation or ECMO)</a:t>
                      </a:r>
                    </a:p>
                  </a:txBody>
                  <a:tcPr marL="45720" marR="45720" marT="27432" marB="27432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285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0.98 (0.70-1.36)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1996846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B8FF2AB-58A3-A642-8F46-0AA7E4F887D3}"/>
              </a:ext>
            </a:extLst>
          </p:cNvPr>
          <p:cNvCxnSpPr/>
          <p:nvPr/>
        </p:nvCxnSpPr>
        <p:spPr>
          <a:xfrm>
            <a:off x="8713788" y="3672899"/>
            <a:ext cx="2495550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91D183C-CD0A-CA4A-A390-967B7E67F2AE}"/>
              </a:ext>
            </a:extLst>
          </p:cNvPr>
          <p:cNvCxnSpPr>
            <a:cxnSpLocks/>
          </p:cNvCxnSpPr>
          <p:nvPr/>
        </p:nvCxnSpPr>
        <p:spPr>
          <a:xfrm>
            <a:off x="9994900" y="3926899"/>
            <a:ext cx="1203325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8306F94-1E69-9E43-8AC1-43B587A576F5}"/>
              </a:ext>
            </a:extLst>
          </p:cNvPr>
          <p:cNvCxnSpPr>
            <a:cxnSpLocks/>
          </p:cNvCxnSpPr>
          <p:nvPr/>
        </p:nvCxnSpPr>
        <p:spPr>
          <a:xfrm flipH="1">
            <a:off x="8639175" y="3929498"/>
            <a:ext cx="1289050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4E83F12-92C8-064C-91C6-7623DA51E26F}"/>
              </a:ext>
            </a:extLst>
          </p:cNvPr>
          <p:cNvSpPr txBox="1"/>
          <p:nvPr/>
        </p:nvSpPr>
        <p:spPr>
          <a:xfrm>
            <a:off x="8877169" y="3895222"/>
            <a:ext cx="9492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Placebo better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C7EECE-B7B3-2B40-A36C-67F9B4F1DDF7}"/>
              </a:ext>
            </a:extLst>
          </p:cNvPr>
          <p:cNvSpPr txBox="1"/>
          <p:nvPr/>
        </p:nvSpPr>
        <p:spPr>
          <a:xfrm>
            <a:off x="10037755" y="3895222"/>
            <a:ext cx="11176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/>
              <a:t>Remdesivir</a:t>
            </a:r>
            <a:r>
              <a:rPr lang="en-US" sz="1000" dirty="0"/>
              <a:t> better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D19AF04-4A1A-9A48-BD9A-0DD7AE75CA52}"/>
              </a:ext>
            </a:extLst>
          </p:cNvPr>
          <p:cNvSpPr txBox="1"/>
          <p:nvPr/>
        </p:nvSpPr>
        <p:spPr>
          <a:xfrm>
            <a:off x="8522655" y="3666949"/>
            <a:ext cx="413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0.33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03D6214-DF99-464E-915B-5C997B2D3841}"/>
              </a:ext>
            </a:extLst>
          </p:cNvPr>
          <p:cNvSpPr txBox="1"/>
          <p:nvPr/>
        </p:nvSpPr>
        <p:spPr>
          <a:xfrm>
            <a:off x="8967597" y="3666949"/>
            <a:ext cx="413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0.50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18DAB1F-DFFD-CF49-8FA1-1B7FA78D3647}"/>
              </a:ext>
            </a:extLst>
          </p:cNvPr>
          <p:cNvSpPr txBox="1"/>
          <p:nvPr/>
        </p:nvSpPr>
        <p:spPr>
          <a:xfrm>
            <a:off x="9748265" y="3666949"/>
            <a:ext cx="413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1.00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7CE758A-31A0-8E42-AEAF-FC1724ECE322}"/>
              </a:ext>
            </a:extLst>
          </p:cNvPr>
          <p:cNvSpPr txBox="1"/>
          <p:nvPr/>
        </p:nvSpPr>
        <p:spPr>
          <a:xfrm>
            <a:off x="10528933" y="3666949"/>
            <a:ext cx="413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2.00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7E97BD3-434A-5249-BD30-32508AAEC834}"/>
              </a:ext>
            </a:extLst>
          </p:cNvPr>
          <p:cNvSpPr txBox="1"/>
          <p:nvPr/>
        </p:nvSpPr>
        <p:spPr>
          <a:xfrm>
            <a:off x="10986575" y="3666949"/>
            <a:ext cx="413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3.00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333BDBA-5D6A-9A4A-B336-C0DF08D178EA}"/>
              </a:ext>
            </a:extLst>
          </p:cNvPr>
          <p:cNvCxnSpPr/>
          <p:nvPr/>
        </p:nvCxnSpPr>
        <p:spPr>
          <a:xfrm flipV="1">
            <a:off x="9948863" y="1149350"/>
            <a:ext cx="0" cy="2516152"/>
          </a:xfrm>
          <a:prstGeom prst="line">
            <a:avLst/>
          </a:prstGeom>
          <a:ln w="12700"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3860A41-496E-4C4B-84CE-2B4731F0C888}"/>
              </a:ext>
            </a:extLst>
          </p:cNvPr>
          <p:cNvGrpSpPr/>
          <p:nvPr/>
        </p:nvGrpSpPr>
        <p:grpSpPr>
          <a:xfrm>
            <a:off x="10074275" y="1187363"/>
            <a:ext cx="323850" cy="74328"/>
            <a:chOff x="10074275" y="1187363"/>
            <a:chExt cx="323850" cy="7432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F5ACB5D-230C-274F-8E81-84B442542052}"/>
                </a:ext>
              </a:extLst>
            </p:cNvPr>
            <p:cNvCxnSpPr>
              <a:cxnSpLocks/>
            </p:cNvCxnSpPr>
            <p:nvPr/>
          </p:nvCxnSpPr>
          <p:spPr>
            <a:xfrm>
              <a:off x="10074275" y="1224527"/>
              <a:ext cx="323850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312E7ED-C3C0-AB4B-B187-EA6A54CB48A7}"/>
                </a:ext>
              </a:extLst>
            </p:cNvPr>
            <p:cNvSpPr/>
            <p:nvPr/>
          </p:nvSpPr>
          <p:spPr>
            <a:xfrm>
              <a:off x="10201946" y="1187363"/>
              <a:ext cx="77934" cy="7432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19D892F-4070-4043-8AEF-AB23DE0A66EF}"/>
              </a:ext>
            </a:extLst>
          </p:cNvPr>
          <p:cNvGrpSpPr/>
          <p:nvPr/>
        </p:nvGrpSpPr>
        <p:grpSpPr>
          <a:xfrm>
            <a:off x="10037755" y="1528981"/>
            <a:ext cx="420695" cy="74328"/>
            <a:chOff x="10028229" y="1187363"/>
            <a:chExt cx="420695" cy="74328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AF144DD-1A29-5F41-8E40-BB2E5A1C7080}"/>
                </a:ext>
              </a:extLst>
            </p:cNvPr>
            <p:cNvCxnSpPr>
              <a:cxnSpLocks/>
            </p:cNvCxnSpPr>
            <p:nvPr/>
          </p:nvCxnSpPr>
          <p:spPr>
            <a:xfrm>
              <a:off x="10028229" y="1224527"/>
              <a:ext cx="420695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CACAF79-22E8-6140-B834-CA4A36F52637}"/>
                </a:ext>
              </a:extLst>
            </p:cNvPr>
            <p:cNvSpPr/>
            <p:nvPr/>
          </p:nvSpPr>
          <p:spPr>
            <a:xfrm>
              <a:off x="10201946" y="1187363"/>
              <a:ext cx="77934" cy="7432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7CE3FBA-231F-1E41-8CA3-B2C03E24249C}"/>
              </a:ext>
            </a:extLst>
          </p:cNvPr>
          <p:cNvGrpSpPr/>
          <p:nvPr/>
        </p:nvGrpSpPr>
        <p:grpSpPr>
          <a:xfrm>
            <a:off x="9826468" y="1697809"/>
            <a:ext cx="727363" cy="74328"/>
            <a:chOff x="9856638" y="1187363"/>
            <a:chExt cx="727363" cy="74328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6160F41-7AC4-DE4B-90F3-435A15C0044D}"/>
                </a:ext>
              </a:extLst>
            </p:cNvPr>
            <p:cNvCxnSpPr>
              <a:cxnSpLocks/>
            </p:cNvCxnSpPr>
            <p:nvPr/>
          </p:nvCxnSpPr>
          <p:spPr>
            <a:xfrm>
              <a:off x="9856638" y="1224527"/>
              <a:ext cx="727363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2EF4A41-F0CA-0749-A497-4FA6B6ED7D5A}"/>
                </a:ext>
              </a:extLst>
            </p:cNvPr>
            <p:cNvSpPr/>
            <p:nvPr/>
          </p:nvSpPr>
          <p:spPr>
            <a:xfrm>
              <a:off x="10201946" y="1187363"/>
              <a:ext cx="77934" cy="7432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8CE7DD4-4CA8-F840-9290-36C1365BE13C}"/>
              </a:ext>
            </a:extLst>
          </p:cNvPr>
          <p:cNvGrpSpPr/>
          <p:nvPr/>
        </p:nvGrpSpPr>
        <p:grpSpPr>
          <a:xfrm>
            <a:off x="9586762" y="1886752"/>
            <a:ext cx="871688" cy="74328"/>
            <a:chOff x="9794738" y="1187363"/>
            <a:chExt cx="871688" cy="74328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634D69BA-2831-A44D-9AD2-C9BD5165111A}"/>
                </a:ext>
              </a:extLst>
            </p:cNvPr>
            <p:cNvCxnSpPr>
              <a:cxnSpLocks/>
            </p:cNvCxnSpPr>
            <p:nvPr/>
          </p:nvCxnSpPr>
          <p:spPr>
            <a:xfrm>
              <a:off x="9794738" y="1224527"/>
              <a:ext cx="871688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1802D6CB-1A8A-5140-BB6A-62504A134F25}"/>
                </a:ext>
              </a:extLst>
            </p:cNvPr>
            <p:cNvSpPr/>
            <p:nvPr/>
          </p:nvSpPr>
          <p:spPr>
            <a:xfrm>
              <a:off x="10201946" y="1187363"/>
              <a:ext cx="77934" cy="7432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608CD17-9F62-954E-96C2-29F2A568F9FA}"/>
              </a:ext>
            </a:extLst>
          </p:cNvPr>
          <p:cNvGrpSpPr/>
          <p:nvPr/>
        </p:nvGrpSpPr>
        <p:grpSpPr>
          <a:xfrm>
            <a:off x="10071904" y="2055930"/>
            <a:ext cx="954871" cy="74328"/>
            <a:chOff x="9779171" y="1187363"/>
            <a:chExt cx="954871" cy="74328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0851CAA9-2B4E-714B-8855-F594E6E09482}"/>
                </a:ext>
              </a:extLst>
            </p:cNvPr>
            <p:cNvCxnSpPr>
              <a:cxnSpLocks/>
            </p:cNvCxnSpPr>
            <p:nvPr/>
          </p:nvCxnSpPr>
          <p:spPr>
            <a:xfrm>
              <a:off x="9779171" y="1224527"/>
              <a:ext cx="954871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4D3A19B5-091D-F544-A3FC-4E52308F96EA}"/>
                </a:ext>
              </a:extLst>
            </p:cNvPr>
            <p:cNvSpPr/>
            <p:nvPr/>
          </p:nvSpPr>
          <p:spPr>
            <a:xfrm>
              <a:off x="10201946" y="1187363"/>
              <a:ext cx="77934" cy="7432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E562F67-A894-6148-AD81-3CEA4DBB12D6}"/>
              </a:ext>
            </a:extLst>
          </p:cNvPr>
          <p:cNvGrpSpPr/>
          <p:nvPr/>
        </p:nvGrpSpPr>
        <p:grpSpPr>
          <a:xfrm>
            <a:off x="10099675" y="2412041"/>
            <a:ext cx="429258" cy="74328"/>
            <a:chOff x="10030081" y="1187363"/>
            <a:chExt cx="429258" cy="74328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756DC59-5E07-5940-AEF8-CDBF94E2ED04}"/>
                </a:ext>
              </a:extLst>
            </p:cNvPr>
            <p:cNvCxnSpPr>
              <a:cxnSpLocks/>
            </p:cNvCxnSpPr>
            <p:nvPr/>
          </p:nvCxnSpPr>
          <p:spPr>
            <a:xfrm>
              <a:off x="10030081" y="1224527"/>
              <a:ext cx="429258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8B9F61B1-3846-9C4C-848B-887979E600C6}"/>
                </a:ext>
              </a:extLst>
            </p:cNvPr>
            <p:cNvSpPr/>
            <p:nvPr/>
          </p:nvSpPr>
          <p:spPr>
            <a:xfrm>
              <a:off x="10201946" y="1187363"/>
              <a:ext cx="77934" cy="7432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C179014-9EF6-4941-809D-DEB884B5BB57}"/>
              </a:ext>
            </a:extLst>
          </p:cNvPr>
          <p:cNvGrpSpPr/>
          <p:nvPr/>
        </p:nvGrpSpPr>
        <p:grpSpPr>
          <a:xfrm>
            <a:off x="9880600" y="2589421"/>
            <a:ext cx="539750" cy="74328"/>
            <a:chOff x="9957730" y="1187363"/>
            <a:chExt cx="539750" cy="74328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A77D909-4636-2F48-8CA7-0D356E638F3B}"/>
                </a:ext>
              </a:extLst>
            </p:cNvPr>
            <p:cNvCxnSpPr>
              <a:cxnSpLocks/>
            </p:cNvCxnSpPr>
            <p:nvPr/>
          </p:nvCxnSpPr>
          <p:spPr>
            <a:xfrm>
              <a:off x="9957730" y="1224527"/>
              <a:ext cx="539750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FC8A9A5A-4F3F-9846-8206-06D0A4FF97B1}"/>
                </a:ext>
              </a:extLst>
            </p:cNvPr>
            <p:cNvSpPr/>
            <p:nvPr/>
          </p:nvSpPr>
          <p:spPr>
            <a:xfrm>
              <a:off x="10201946" y="1187363"/>
              <a:ext cx="77934" cy="7432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215CBF1F-CD3B-8240-BBFC-3044E4C6CD39}"/>
              </a:ext>
            </a:extLst>
          </p:cNvPr>
          <p:cNvGrpSpPr/>
          <p:nvPr/>
        </p:nvGrpSpPr>
        <p:grpSpPr>
          <a:xfrm>
            <a:off x="9852025" y="2929660"/>
            <a:ext cx="777875" cy="74328"/>
            <a:chOff x="9848850" y="1187363"/>
            <a:chExt cx="777875" cy="74328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CB37489-1CF1-6D4A-8D17-44E8A5CF5FDD}"/>
                </a:ext>
              </a:extLst>
            </p:cNvPr>
            <p:cNvCxnSpPr>
              <a:cxnSpLocks/>
            </p:cNvCxnSpPr>
            <p:nvPr/>
          </p:nvCxnSpPr>
          <p:spPr>
            <a:xfrm>
              <a:off x="9848850" y="1224527"/>
              <a:ext cx="777875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94F9C084-0102-C446-A2B7-35B6FE678690}"/>
                </a:ext>
              </a:extLst>
            </p:cNvPr>
            <p:cNvSpPr/>
            <p:nvPr/>
          </p:nvSpPr>
          <p:spPr>
            <a:xfrm>
              <a:off x="10201946" y="1187363"/>
              <a:ext cx="77934" cy="7432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A563940-41BD-DC4E-9D6B-7A717AF5E43D}"/>
              </a:ext>
            </a:extLst>
          </p:cNvPr>
          <p:cNvGrpSpPr/>
          <p:nvPr/>
        </p:nvGrpSpPr>
        <p:grpSpPr>
          <a:xfrm>
            <a:off x="10124816" y="3102932"/>
            <a:ext cx="505084" cy="74328"/>
            <a:chOff x="9988348" y="1187363"/>
            <a:chExt cx="505084" cy="74328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1B857D4-09AA-F54E-B233-DA332E82CEE0}"/>
                </a:ext>
              </a:extLst>
            </p:cNvPr>
            <p:cNvCxnSpPr>
              <a:cxnSpLocks/>
            </p:cNvCxnSpPr>
            <p:nvPr/>
          </p:nvCxnSpPr>
          <p:spPr>
            <a:xfrm>
              <a:off x="9988348" y="1224527"/>
              <a:ext cx="505084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2FE3F396-0A58-7346-AE91-31FD7E6E54DE}"/>
                </a:ext>
              </a:extLst>
            </p:cNvPr>
            <p:cNvSpPr/>
            <p:nvPr/>
          </p:nvSpPr>
          <p:spPr>
            <a:xfrm>
              <a:off x="10201946" y="1187363"/>
              <a:ext cx="77934" cy="7432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1D8A1F83-777A-8948-8705-04586F34373F}"/>
              </a:ext>
            </a:extLst>
          </p:cNvPr>
          <p:cNvGrpSpPr/>
          <p:nvPr/>
        </p:nvGrpSpPr>
        <p:grpSpPr>
          <a:xfrm>
            <a:off x="9626600" y="3317989"/>
            <a:ext cx="868079" cy="74328"/>
            <a:chOff x="9790896" y="1187363"/>
            <a:chExt cx="868079" cy="74328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2D861157-B1B2-7949-B5F2-F3D5A3F8B329}"/>
                </a:ext>
              </a:extLst>
            </p:cNvPr>
            <p:cNvCxnSpPr>
              <a:cxnSpLocks/>
            </p:cNvCxnSpPr>
            <p:nvPr/>
          </p:nvCxnSpPr>
          <p:spPr>
            <a:xfrm>
              <a:off x="9790896" y="1224527"/>
              <a:ext cx="868079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25D8B925-4558-154F-948C-EB5C5A4FF943}"/>
                </a:ext>
              </a:extLst>
            </p:cNvPr>
            <p:cNvSpPr/>
            <p:nvPr/>
          </p:nvSpPr>
          <p:spPr>
            <a:xfrm>
              <a:off x="10201946" y="1187363"/>
              <a:ext cx="77934" cy="7432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DE12D4DB-C8CF-3543-8361-59FAC58B2A81}"/>
              </a:ext>
            </a:extLst>
          </p:cNvPr>
          <p:cNvGrpSpPr/>
          <p:nvPr/>
        </p:nvGrpSpPr>
        <p:grpSpPr>
          <a:xfrm>
            <a:off x="9540875" y="3541096"/>
            <a:ext cx="769632" cy="74328"/>
            <a:chOff x="9858398" y="1187363"/>
            <a:chExt cx="769632" cy="74328"/>
          </a:xfrm>
        </p:grpSpPr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F0F3ABD-2629-4044-8C13-9B2266A28A89}"/>
                </a:ext>
              </a:extLst>
            </p:cNvPr>
            <p:cNvCxnSpPr>
              <a:cxnSpLocks/>
            </p:cNvCxnSpPr>
            <p:nvPr/>
          </p:nvCxnSpPr>
          <p:spPr>
            <a:xfrm>
              <a:off x="9858398" y="1224527"/>
              <a:ext cx="769632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F0E74BEC-29BD-D045-B2B9-67FDCED0CFD3}"/>
                </a:ext>
              </a:extLst>
            </p:cNvPr>
            <p:cNvSpPr/>
            <p:nvPr/>
          </p:nvSpPr>
          <p:spPr>
            <a:xfrm>
              <a:off x="10201946" y="1187363"/>
              <a:ext cx="77934" cy="7432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ACC56CBF-CCAC-9040-AB79-7CA5D8B5BAA1}"/>
              </a:ext>
            </a:extLst>
          </p:cNvPr>
          <p:cNvSpPr txBox="1"/>
          <p:nvPr/>
        </p:nvSpPr>
        <p:spPr>
          <a:xfrm>
            <a:off x="7607816" y="572961"/>
            <a:ext cx="2859757" cy="4504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Outcomes of the ACTT Trial</a:t>
            </a:r>
            <a:r>
              <a:rPr lang="en-US" b="1" baseline="30000" dirty="0"/>
              <a:t>2</a:t>
            </a:r>
            <a:endParaRPr lang="en-US" b="1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E31DAC9D-B9BC-A949-BC00-8C518F0D931F}"/>
              </a:ext>
            </a:extLst>
          </p:cNvPr>
          <p:cNvSpPr/>
          <p:nvPr/>
        </p:nvSpPr>
        <p:spPr>
          <a:xfrm>
            <a:off x="6197601" y="893547"/>
            <a:ext cx="5649087" cy="3247895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924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9C9BB-921D-4045-ADAD-CE794077E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Dexamethasone and COVID-19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9C9E14-6264-714E-8826-891FEF1438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 preliminary results from a randomized open-label trial, </a:t>
            </a:r>
            <a:r>
              <a:rPr lang="en-US" b="1" dirty="0">
                <a:solidFill>
                  <a:schemeClr val="accent1"/>
                </a:solidFill>
              </a:rPr>
              <a:t>dexamethasone reduced the risk for mortality</a:t>
            </a:r>
            <a:r>
              <a:rPr lang="en-US" baseline="30000" dirty="0"/>
              <a:t>1</a:t>
            </a:r>
            <a:endParaRPr lang="en-US" dirty="0"/>
          </a:p>
          <a:p>
            <a:r>
              <a:rPr lang="en-US" dirty="0"/>
              <a:t>Recommended for COVID-19 treatment in</a:t>
            </a:r>
            <a:r>
              <a:rPr lang="en-US" baseline="30000" dirty="0"/>
              <a:t>2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Patients with COVID-19 who are mechanically ventilated</a:t>
            </a:r>
          </a:p>
          <a:p>
            <a:pPr lvl="1"/>
            <a:r>
              <a:rPr lang="en-US" dirty="0"/>
              <a:t>Patients with COVID-19 who require supplemental O</a:t>
            </a:r>
            <a:r>
              <a:rPr lang="en-US" baseline="-25000" dirty="0"/>
              <a:t>2</a:t>
            </a:r>
            <a:r>
              <a:rPr lang="en-US" dirty="0"/>
              <a:t> but not mechanically ventilated</a:t>
            </a:r>
          </a:p>
          <a:p>
            <a:r>
              <a:rPr lang="en-US" dirty="0"/>
              <a:t>Recommended dosing </a:t>
            </a:r>
            <a:r>
              <a:rPr lang="en-US"/>
              <a:t>of </a:t>
            </a:r>
            <a:r>
              <a:rPr lang="en-US" b="1">
                <a:solidFill>
                  <a:schemeClr val="accent1"/>
                </a:solidFill>
              </a:rPr>
              <a:t>6 </a:t>
            </a:r>
            <a:r>
              <a:rPr lang="en-US" b="1" dirty="0">
                <a:solidFill>
                  <a:schemeClr val="accent1"/>
                </a:solidFill>
              </a:rPr>
              <a:t>mg/day for 10 days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649A3E-7B09-9041-8767-8DB42D71B3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05274" y="6010275"/>
            <a:ext cx="7842809" cy="731838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RECOVERY Collaborative Group et al. </a:t>
            </a:r>
            <a:r>
              <a:rPr lang="en-US" i="1" dirty="0"/>
              <a:t>N </a:t>
            </a:r>
            <a:r>
              <a:rPr lang="en-US" i="1" dirty="0" err="1"/>
              <a:t>Engl</a:t>
            </a:r>
            <a:r>
              <a:rPr lang="en-US" i="1" dirty="0"/>
              <a:t> J Med</a:t>
            </a:r>
            <a:r>
              <a:rPr lang="en-US" dirty="0"/>
              <a:t>. 2020;NEJMoa2021436.</a:t>
            </a:r>
          </a:p>
          <a:p>
            <a:pPr marL="228600" indent="-228600">
              <a:buAutoNum type="arabicPeriod"/>
            </a:pPr>
            <a:r>
              <a:rPr lang="en-US" dirty="0"/>
              <a:t>NIH. Therapeutic Management of Patients with COVID-19. Updated October 9, 2020. Accessed November 13, 2020. </a:t>
            </a:r>
            <a:r>
              <a:rPr lang="en-US" dirty="0">
                <a:hlinkClick r:id="rId2"/>
              </a:rPr>
              <a:t>https://www.covid19treatmentguidelines.nih.gov/therapeutic-management/</a:t>
            </a:r>
            <a:r>
              <a:rPr lang="en-US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82BE90-89E6-DE44-8363-DA5ED195682F}"/>
              </a:ext>
            </a:extLst>
          </p:cNvPr>
          <p:cNvSpPr txBox="1"/>
          <p:nvPr/>
        </p:nvSpPr>
        <p:spPr>
          <a:xfrm>
            <a:off x="6510808" y="1461553"/>
            <a:ext cx="5049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28-Day Mortality Outcomes of the RECOVERY Trial</a:t>
            </a:r>
            <a:r>
              <a:rPr lang="en-US" b="1" baseline="30000" dirty="0"/>
              <a:t>1</a:t>
            </a:r>
            <a:endParaRPr lang="en-US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F7C81DA-6AD3-F945-8760-1994A7F16ABE}"/>
              </a:ext>
            </a:extLst>
          </p:cNvPr>
          <p:cNvGrpSpPr/>
          <p:nvPr/>
        </p:nvGrpSpPr>
        <p:grpSpPr>
          <a:xfrm>
            <a:off x="7302212" y="4052194"/>
            <a:ext cx="3619098" cy="1676666"/>
            <a:chOff x="7767587" y="-11130"/>
            <a:chExt cx="3619098" cy="167666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1C876C4-A99E-3B48-A214-FAB15A3193FA}"/>
                </a:ext>
              </a:extLst>
            </p:cNvPr>
            <p:cNvSpPr/>
            <p:nvPr/>
          </p:nvSpPr>
          <p:spPr>
            <a:xfrm>
              <a:off x="7767587" y="304098"/>
              <a:ext cx="3619098" cy="13614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8605AD3-E407-A04D-99F4-277C77E5A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9887" y="412305"/>
              <a:ext cx="3373750" cy="114300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E1CD524-C06F-0C4C-B039-7191B74EF25F}"/>
                </a:ext>
              </a:extLst>
            </p:cNvPr>
            <p:cNvSpPr/>
            <p:nvPr/>
          </p:nvSpPr>
          <p:spPr>
            <a:xfrm>
              <a:off x="9839473" y="407281"/>
              <a:ext cx="1414914" cy="1141857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08EC79A-BAAE-1944-979B-78321A183806}"/>
                </a:ext>
              </a:extLst>
            </p:cNvPr>
            <p:cNvSpPr txBox="1"/>
            <p:nvPr/>
          </p:nvSpPr>
          <p:spPr>
            <a:xfrm>
              <a:off x="8043951" y="-11130"/>
              <a:ext cx="2975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Treatment window</a:t>
              </a:r>
            </a:p>
          </p:txBody>
        </p:sp>
      </p:grpSp>
      <p:graphicFrame>
        <p:nvGraphicFramePr>
          <p:cNvPr id="16" name="Table 8">
            <a:extLst>
              <a:ext uri="{FF2B5EF4-FFF2-40B4-BE49-F238E27FC236}">
                <a16:creationId xmlns:a16="http://schemas.microsoft.com/office/drawing/2014/main" id="{7D1F470F-392B-7043-A6AF-954E0C821E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468558"/>
              </p:ext>
            </p:extLst>
          </p:nvPr>
        </p:nvGraphicFramePr>
        <p:xfrm>
          <a:off x="6236356" y="1885447"/>
          <a:ext cx="5700720" cy="142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501">
                  <a:extLst>
                    <a:ext uri="{9D8B030D-6E8A-4147-A177-3AD203B41FA5}">
                      <a16:colId xmlns:a16="http://schemas.microsoft.com/office/drawing/2014/main" val="3887420937"/>
                    </a:ext>
                  </a:extLst>
                </a:gridCol>
                <a:gridCol w="974855">
                  <a:extLst>
                    <a:ext uri="{9D8B030D-6E8A-4147-A177-3AD203B41FA5}">
                      <a16:colId xmlns:a16="http://schemas.microsoft.com/office/drawing/2014/main" val="4019412246"/>
                    </a:ext>
                  </a:extLst>
                </a:gridCol>
                <a:gridCol w="1067132">
                  <a:extLst>
                    <a:ext uri="{9D8B030D-6E8A-4147-A177-3AD203B41FA5}">
                      <a16:colId xmlns:a16="http://schemas.microsoft.com/office/drawing/2014/main" val="3503773054"/>
                    </a:ext>
                  </a:extLst>
                </a:gridCol>
                <a:gridCol w="1334058">
                  <a:extLst>
                    <a:ext uri="{9D8B030D-6E8A-4147-A177-3AD203B41FA5}">
                      <a16:colId xmlns:a16="http://schemas.microsoft.com/office/drawing/2014/main" val="2386843371"/>
                    </a:ext>
                  </a:extLst>
                </a:gridCol>
                <a:gridCol w="996174">
                  <a:extLst>
                    <a:ext uri="{9D8B030D-6E8A-4147-A177-3AD203B41FA5}">
                      <a16:colId xmlns:a16="http://schemas.microsoft.com/office/drawing/2014/main" val="2013947387"/>
                    </a:ext>
                  </a:extLst>
                </a:gridCol>
              </a:tblGrid>
              <a:tr h="200094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Respiratory support at randomization</a:t>
                      </a:r>
                    </a:p>
                  </a:txBody>
                  <a:tcPr marL="45720" marR="45720" marT="27432" marB="27432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Dexamethasone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Usual care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</a:rPr>
                        <a:t>Recovery rate ratio (95% CI)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7953334"/>
                  </a:ext>
                </a:extLst>
              </a:tr>
              <a:tr h="173415">
                <a:tc>
                  <a:txBody>
                    <a:bodyPr/>
                    <a:lstStyle/>
                    <a:p>
                      <a:r>
                        <a:rPr lang="en-US" sz="900" b="0" dirty="0"/>
                        <a:t>Invasive mechanical ventilation</a:t>
                      </a:r>
                    </a:p>
                  </a:txBody>
                  <a:tcPr marL="45720" marR="45720" marT="27432" marB="27432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/>
                        <a:t>95/324 (29.3%)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/>
                        <a:t>283/683 (41.4%)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0" dirty="0"/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0.64 (0.51-0.81)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2867467"/>
                  </a:ext>
                </a:extLst>
              </a:tr>
              <a:tr h="173415">
                <a:tc>
                  <a:txBody>
                    <a:bodyPr/>
                    <a:lstStyle/>
                    <a:p>
                      <a:r>
                        <a:rPr lang="en-US" sz="900" b="0" dirty="0"/>
                        <a:t>Oxygen only</a:t>
                      </a:r>
                    </a:p>
                  </a:txBody>
                  <a:tcPr marL="45720" marR="45720" marT="27432" marB="27432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/>
                        <a:t>298/1279 (23.3%)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/>
                        <a:t>682/2604 (26.2%)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0" dirty="0"/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0.82 (0.72-0.94)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0058112"/>
                  </a:ext>
                </a:extLst>
              </a:tr>
              <a:tr h="173415">
                <a:tc>
                  <a:txBody>
                    <a:bodyPr/>
                    <a:lstStyle/>
                    <a:p>
                      <a:r>
                        <a:rPr lang="en-US" sz="900" dirty="0"/>
                        <a:t>No oxygen</a:t>
                      </a:r>
                    </a:p>
                  </a:txBody>
                  <a:tcPr marL="45720" marR="45720" marT="27432" marB="27432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89/501 (17.8%)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145/1034 (14.0%)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1.19 (0.91-1.55)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25596"/>
                  </a:ext>
                </a:extLst>
              </a:tr>
              <a:tr h="173415">
                <a:tc>
                  <a:txBody>
                    <a:bodyPr/>
                    <a:lstStyle/>
                    <a:p>
                      <a:r>
                        <a:rPr lang="en-US" sz="900" b="1" dirty="0"/>
                        <a:t>All patients</a:t>
                      </a:r>
                    </a:p>
                  </a:txBody>
                  <a:tcPr marL="45720" marR="45720" marT="27432" marB="27432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482/2104 (22.9%)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/>
                        <a:t>1110/4321 (25.7%)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b="1" dirty="0"/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/>
                        <a:t>0.83 (0.75-0.93)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931434"/>
                  </a:ext>
                </a:extLst>
              </a:tr>
              <a:tr h="173415">
                <a:tc gridSpan="2">
                  <a:txBody>
                    <a:bodyPr/>
                    <a:lstStyle/>
                    <a:p>
                      <a:r>
                        <a:rPr lang="en-US" sz="900" dirty="0"/>
                        <a:t>Chi-square trend across categories: 11.5</a:t>
                      </a:r>
                    </a:p>
                  </a:txBody>
                  <a:tcPr marL="45720" marR="45720" marT="27432" marB="27432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5720" marR="45720" marT="27432" marB="27432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i="1" dirty="0"/>
                        <a:t>        P</a:t>
                      </a:r>
                      <a:r>
                        <a:rPr lang="en-US" sz="900" b="1" i="0" dirty="0"/>
                        <a:t> &lt; .001</a:t>
                      </a:r>
                      <a:endParaRPr lang="en-US" sz="900" b="1" i="1" dirty="0"/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6412035"/>
                  </a:ext>
                </a:extLst>
              </a:tr>
            </a:tbl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3447C8D-C758-1A45-8027-676F605A63B1}"/>
              </a:ext>
            </a:extLst>
          </p:cNvPr>
          <p:cNvCxnSpPr>
            <a:cxnSpLocks/>
          </p:cNvCxnSpPr>
          <p:nvPr/>
        </p:nvCxnSpPr>
        <p:spPr>
          <a:xfrm>
            <a:off x="9553353" y="3248238"/>
            <a:ext cx="1743740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1A6E09F-AF06-854E-B5B5-CE8291E09F55}"/>
              </a:ext>
            </a:extLst>
          </p:cNvPr>
          <p:cNvCxnSpPr>
            <a:cxnSpLocks/>
          </p:cNvCxnSpPr>
          <p:nvPr/>
        </p:nvCxnSpPr>
        <p:spPr>
          <a:xfrm>
            <a:off x="10477263" y="3502238"/>
            <a:ext cx="816275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7241189-5B95-8943-ABD8-55A3EA3222A5}"/>
              </a:ext>
            </a:extLst>
          </p:cNvPr>
          <p:cNvCxnSpPr>
            <a:cxnSpLocks/>
          </p:cNvCxnSpPr>
          <p:nvPr/>
        </p:nvCxnSpPr>
        <p:spPr>
          <a:xfrm flipH="1">
            <a:off x="9640175" y="3504837"/>
            <a:ext cx="770413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3562D1C-6929-CF47-9369-88B832BD5193}"/>
              </a:ext>
            </a:extLst>
          </p:cNvPr>
          <p:cNvSpPr txBox="1"/>
          <p:nvPr/>
        </p:nvSpPr>
        <p:spPr>
          <a:xfrm>
            <a:off x="9156052" y="3470561"/>
            <a:ext cx="13869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Dexamethasone better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546F828-93BB-124B-A04B-78668071A79A}"/>
              </a:ext>
            </a:extLst>
          </p:cNvPr>
          <p:cNvSpPr txBox="1"/>
          <p:nvPr/>
        </p:nvSpPr>
        <p:spPr>
          <a:xfrm>
            <a:off x="10520118" y="3470561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Usual care better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F13A62-7298-794C-A39F-55A76C698C59}"/>
              </a:ext>
            </a:extLst>
          </p:cNvPr>
          <p:cNvSpPr txBox="1"/>
          <p:nvPr/>
        </p:nvSpPr>
        <p:spPr>
          <a:xfrm>
            <a:off x="9374098" y="3242288"/>
            <a:ext cx="413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0.50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12B55EA-47FB-7446-BA82-371D989C5211}"/>
              </a:ext>
            </a:extLst>
          </p:cNvPr>
          <p:cNvSpPr txBox="1"/>
          <p:nvPr/>
        </p:nvSpPr>
        <p:spPr>
          <a:xfrm>
            <a:off x="9874607" y="3242288"/>
            <a:ext cx="413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0.75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338A90-1531-F34A-9CF2-80C3A06F63C6}"/>
              </a:ext>
            </a:extLst>
          </p:cNvPr>
          <p:cNvSpPr txBox="1"/>
          <p:nvPr/>
        </p:nvSpPr>
        <p:spPr>
          <a:xfrm>
            <a:off x="10223113" y="3242288"/>
            <a:ext cx="413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1.00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6BC275-D630-6D40-9864-E4F373AFA1FF}"/>
              </a:ext>
            </a:extLst>
          </p:cNvPr>
          <p:cNvSpPr txBox="1"/>
          <p:nvPr/>
        </p:nvSpPr>
        <p:spPr>
          <a:xfrm>
            <a:off x="10710141" y="3242288"/>
            <a:ext cx="413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1.50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68645D-ECD1-774B-9578-2ACCD6A01673}"/>
              </a:ext>
            </a:extLst>
          </p:cNvPr>
          <p:cNvSpPr txBox="1"/>
          <p:nvPr/>
        </p:nvSpPr>
        <p:spPr>
          <a:xfrm>
            <a:off x="11092028" y="3242288"/>
            <a:ext cx="413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2.00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64DD58E-8F0C-C943-BF8A-9B3F738BDE7F}"/>
              </a:ext>
            </a:extLst>
          </p:cNvPr>
          <p:cNvCxnSpPr>
            <a:cxnSpLocks/>
          </p:cNvCxnSpPr>
          <p:nvPr/>
        </p:nvCxnSpPr>
        <p:spPr>
          <a:xfrm flipV="1">
            <a:off x="10445709" y="2189844"/>
            <a:ext cx="0" cy="1052492"/>
          </a:xfrm>
          <a:prstGeom prst="line">
            <a:avLst/>
          </a:prstGeom>
          <a:ln w="12700"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4398C1D-50B8-894B-A577-996E9F387720}"/>
              </a:ext>
            </a:extLst>
          </p:cNvPr>
          <p:cNvGrpSpPr/>
          <p:nvPr/>
        </p:nvGrpSpPr>
        <p:grpSpPr>
          <a:xfrm>
            <a:off x="9595884" y="2329661"/>
            <a:ext cx="584790" cy="74328"/>
            <a:chOff x="9929224" y="1187363"/>
            <a:chExt cx="584790" cy="74328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B5AB7FF-9C94-3044-AF0F-33D7972C52B7}"/>
                </a:ext>
              </a:extLst>
            </p:cNvPr>
            <p:cNvCxnSpPr>
              <a:cxnSpLocks/>
            </p:cNvCxnSpPr>
            <p:nvPr/>
          </p:nvCxnSpPr>
          <p:spPr>
            <a:xfrm>
              <a:off x="9929224" y="1224527"/>
              <a:ext cx="584790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2708C6C-E943-AB48-8B04-575CF4018A0D}"/>
                </a:ext>
              </a:extLst>
            </p:cNvPr>
            <p:cNvSpPr/>
            <p:nvPr/>
          </p:nvSpPr>
          <p:spPr>
            <a:xfrm>
              <a:off x="10201946" y="1187363"/>
              <a:ext cx="77934" cy="7432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1C47333-6398-F14D-BEF4-CE43D2869FF0}"/>
              </a:ext>
            </a:extLst>
          </p:cNvPr>
          <p:cNvGrpSpPr/>
          <p:nvPr/>
        </p:nvGrpSpPr>
        <p:grpSpPr>
          <a:xfrm>
            <a:off x="10042447" y="2617038"/>
            <a:ext cx="323850" cy="74328"/>
            <a:chOff x="10074275" y="1187363"/>
            <a:chExt cx="323850" cy="74328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309D9A4-40F1-4A4F-96F9-9F25A11022C6}"/>
                </a:ext>
              </a:extLst>
            </p:cNvPr>
            <p:cNvCxnSpPr>
              <a:cxnSpLocks/>
            </p:cNvCxnSpPr>
            <p:nvPr/>
          </p:nvCxnSpPr>
          <p:spPr>
            <a:xfrm>
              <a:off x="10074275" y="1224527"/>
              <a:ext cx="323850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187B818-80BA-FB4E-B2AF-902B655DBD7C}"/>
                </a:ext>
              </a:extLst>
            </p:cNvPr>
            <p:cNvSpPr/>
            <p:nvPr/>
          </p:nvSpPr>
          <p:spPr>
            <a:xfrm>
              <a:off x="10201946" y="1187363"/>
              <a:ext cx="77934" cy="7432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0BB38B0-4331-F442-9D47-B41D17DDA09D}"/>
              </a:ext>
            </a:extLst>
          </p:cNvPr>
          <p:cNvGrpSpPr/>
          <p:nvPr/>
        </p:nvGrpSpPr>
        <p:grpSpPr>
          <a:xfrm>
            <a:off x="10366297" y="2802878"/>
            <a:ext cx="650704" cy="74328"/>
            <a:chOff x="9941893" y="1187363"/>
            <a:chExt cx="650704" cy="74328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46045BD-ABBB-BE44-BAE2-0A0FC1A8584A}"/>
                </a:ext>
              </a:extLst>
            </p:cNvPr>
            <p:cNvCxnSpPr>
              <a:cxnSpLocks/>
            </p:cNvCxnSpPr>
            <p:nvPr/>
          </p:nvCxnSpPr>
          <p:spPr>
            <a:xfrm>
              <a:off x="9941893" y="1224527"/>
              <a:ext cx="650704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1AAF5E1-8D11-6E41-945D-1281E859371C}"/>
                </a:ext>
              </a:extLst>
            </p:cNvPr>
            <p:cNvSpPr/>
            <p:nvPr/>
          </p:nvSpPr>
          <p:spPr>
            <a:xfrm>
              <a:off x="10201946" y="1187363"/>
              <a:ext cx="77934" cy="7432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Diamond 41">
            <a:extLst>
              <a:ext uri="{FF2B5EF4-FFF2-40B4-BE49-F238E27FC236}">
                <a16:creationId xmlns:a16="http://schemas.microsoft.com/office/drawing/2014/main" id="{EBD99164-EB56-5741-B50D-8BEAF54AF4A9}"/>
              </a:ext>
            </a:extLst>
          </p:cNvPr>
          <p:cNvSpPr/>
          <p:nvPr/>
        </p:nvSpPr>
        <p:spPr>
          <a:xfrm>
            <a:off x="10104048" y="2955388"/>
            <a:ext cx="262250" cy="138223"/>
          </a:xfrm>
          <a:prstGeom prst="diamond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510B940-BCC5-BB42-AE13-1725D81B9246}"/>
              </a:ext>
            </a:extLst>
          </p:cNvPr>
          <p:cNvSpPr/>
          <p:nvPr/>
        </p:nvSpPr>
        <p:spPr>
          <a:xfrm>
            <a:off x="6165705" y="1828800"/>
            <a:ext cx="5739474" cy="1887982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64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F26BE-8840-084C-A2B7-313353D8B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Convalescent Plasma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932F7-E0ED-DA49-B28D-510B1FF67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970" y="1421064"/>
            <a:ext cx="11660060" cy="423159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a randomized controlled trial (N = 103), the </a:t>
            </a:r>
            <a:br>
              <a:rPr lang="en-US" dirty="0"/>
            </a:br>
            <a:r>
              <a:rPr lang="en-US" dirty="0"/>
              <a:t>28-day rate of clinical improvement was 51.9% in those treated with convalescent plasma compared with 43.1% of controls (HR, 1.40; </a:t>
            </a:r>
            <a:r>
              <a:rPr lang="en-US" i="1" dirty="0"/>
              <a:t>P</a:t>
            </a:r>
            <a:r>
              <a:rPr lang="en-US" dirty="0"/>
              <a:t> = .26)</a:t>
            </a:r>
          </a:p>
          <a:p>
            <a:pPr lvl="1"/>
            <a:r>
              <a:rPr lang="en-US" dirty="0"/>
              <a:t>However, clinical improvement was significant in patients with severe disease (</a:t>
            </a:r>
            <a:r>
              <a:rPr lang="en-US" i="1" dirty="0"/>
              <a:t>P</a:t>
            </a:r>
            <a:r>
              <a:rPr lang="en-US" dirty="0"/>
              <a:t> = .03)</a:t>
            </a:r>
          </a:p>
          <a:p>
            <a:r>
              <a:rPr lang="en-US" dirty="0"/>
              <a:t>Thousands of patients with COVID-19 have been treated with convalescent plasma in prospective and retrospective studies, which suggest that </a:t>
            </a:r>
            <a:r>
              <a:rPr lang="en-US" b="1" dirty="0">
                <a:solidFill>
                  <a:schemeClr val="accent1"/>
                </a:solidFill>
              </a:rPr>
              <a:t>the treatment is safe</a:t>
            </a:r>
          </a:p>
          <a:p>
            <a:r>
              <a:rPr lang="en-US" dirty="0"/>
              <a:t>According to the NIH, there is </a:t>
            </a:r>
            <a:r>
              <a:rPr lang="en-US" b="1" dirty="0">
                <a:solidFill>
                  <a:schemeClr val="accent1"/>
                </a:solidFill>
              </a:rPr>
              <a:t>insufficient evidence </a:t>
            </a:r>
            <a:r>
              <a:rPr lang="en-US" dirty="0"/>
              <a:t>to recommend for or against convalescent plasma for the treatment of COVID-19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888C05-5CCE-BB42-A415-C0B2116C90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4800" y="6010275"/>
            <a:ext cx="7833284" cy="731838"/>
          </a:xfrm>
        </p:spPr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/>
              <a:t>Li L et al. </a:t>
            </a:r>
            <a:r>
              <a:rPr lang="en-US" i="1" dirty="0"/>
              <a:t>JAMA</a:t>
            </a:r>
            <a:r>
              <a:rPr lang="en-US" dirty="0"/>
              <a:t>. 2020;324(5):460-470. </a:t>
            </a:r>
          </a:p>
          <a:p>
            <a:pPr marL="228600" indent="-228600">
              <a:buAutoNum type="arabicPeriod"/>
            </a:pPr>
            <a:r>
              <a:rPr lang="en-US" dirty="0"/>
              <a:t>NIH. Convalescent plasma. Updated October 9, 2020. Accessed November 13, 2020. </a:t>
            </a:r>
            <a:r>
              <a:rPr lang="en-US" dirty="0">
                <a:hlinkClick r:id="rId2"/>
              </a:rPr>
              <a:t>https://www.covid19treatmentguidelines.nih.gov/immune-based-therapy/blood-derived-products/convalescent-plasma/</a:t>
            </a:r>
            <a:r>
              <a:rPr lang="en-US" dirty="0"/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0C2B126-29EE-5C48-8BBE-739886A4581C}"/>
              </a:ext>
            </a:extLst>
          </p:cNvPr>
          <p:cNvGrpSpPr/>
          <p:nvPr/>
        </p:nvGrpSpPr>
        <p:grpSpPr>
          <a:xfrm>
            <a:off x="8306932" y="115887"/>
            <a:ext cx="3619098" cy="1676666"/>
            <a:chOff x="7767587" y="-11130"/>
            <a:chExt cx="3619098" cy="167666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3A2771C-7C6F-5C43-87B2-75CE07CF70F1}"/>
                </a:ext>
              </a:extLst>
            </p:cNvPr>
            <p:cNvSpPr/>
            <p:nvPr/>
          </p:nvSpPr>
          <p:spPr>
            <a:xfrm>
              <a:off x="7767587" y="304098"/>
              <a:ext cx="3619098" cy="13614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884997F-EB17-914B-8E5E-123FEC8FDD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9887" y="412305"/>
              <a:ext cx="3373750" cy="1143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F951E5D-8D28-5444-8F5A-BC11EC465710}"/>
                </a:ext>
              </a:extLst>
            </p:cNvPr>
            <p:cNvSpPr/>
            <p:nvPr/>
          </p:nvSpPr>
          <p:spPr>
            <a:xfrm>
              <a:off x="9839473" y="407281"/>
              <a:ext cx="1414914" cy="1141857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69D4934-8A63-0E4E-8441-486561BDBC59}"/>
                </a:ext>
              </a:extLst>
            </p:cNvPr>
            <p:cNvSpPr txBox="1"/>
            <p:nvPr/>
          </p:nvSpPr>
          <p:spPr>
            <a:xfrm>
              <a:off x="8043951" y="-11130"/>
              <a:ext cx="2975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Treatment window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0957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9C9BB-921D-4045-ADAD-CE794077E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Baricitinib Plus Remdesivir and COVID-19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9C9E14-6264-714E-8826-891FEF1438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4925" y="1334194"/>
            <a:ext cx="5739476" cy="4590356"/>
          </a:xfrm>
        </p:spPr>
        <p:txBody>
          <a:bodyPr>
            <a:normAutofit/>
          </a:bodyPr>
          <a:lstStyle/>
          <a:p>
            <a:r>
              <a:rPr lang="en-US"/>
              <a:t>In a randomized controlled trial, baricitinib plus remdesivir reduced recovery time and accelerated improvement</a:t>
            </a:r>
          </a:p>
          <a:p>
            <a:r>
              <a:rPr lang="en-US"/>
              <a:t>Baricitinib was dosed in combination with remdesivir at </a:t>
            </a:r>
            <a:r>
              <a:rPr lang="en-US" b="1">
                <a:solidFill>
                  <a:schemeClr val="accent1"/>
                </a:solidFill>
              </a:rPr>
              <a:t>4 mg orally</a:t>
            </a:r>
            <a:r>
              <a:rPr lang="en-US"/>
              <a:t> for up to 14 days</a:t>
            </a:r>
          </a:p>
          <a:p>
            <a:r>
              <a:rPr lang="en-US"/>
              <a:t>According to the NIH, there is </a:t>
            </a:r>
            <a:r>
              <a:rPr lang="en-US" b="1">
                <a:solidFill>
                  <a:schemeClr val="accent1"/>
                </a:solidFill>
              </a:rPr>
              <a:t>insufficient evidence </a:t>
            </a:r>
            <a:r>
              <a:rPr lang="en-US"/>
              <a:t>to recommend for or against convalescent plasma for the treatment of COVID-19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3F3EDD8-84A6-C640-B067-E4A28844A1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649A3E-7B09-9041-8767-8DB42D71B3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20738" y="6010275"/>
            <a:ext cx="7827346" cy="731838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en-US" dirty="0" err="1"/>
              <a:t>Kalil</a:t>
            </a:r>
            <a:r>
              <a:rPr lang="en-US" dirty="0"/>
              <a:t> AC et al. </a:t>
            </a:r>
            <a:r>
              <a:rPr lang="en-US" i="1" dirty="0"/>
              <a:t>N </a:t>
            </a:r>
            <a:r>
              <a:rPr lang="en-US" i="1" dirty="0" err="1"/>
              <a:t>Engl</a:t>
            </a:r>
            <a:r>
              <a:rPr lang="en-US" i="1" dirty="0"/>
              <a:t> J Med. </a:t>
            </a:r>
            <a:r>
              <a:rPr lang="en-US" dirty="0"/>
              <a:t>2020;10.1056/NEJMoa2031994.</a:t>
            </a:r>
          </a:p>
          <a:p>
            <a:pPr marL="228600" indent="-228600">
              <a:buFont typeface="Arial"/>
              <a:buAutoNum type="arabicPeriod"/>
            </a:pPr>
            <a:r>
              <a:rPr lang="en-US" dirty="0"/>
              <a:t>NIH. Updated December 14, 2020. Accessed February 3, 2021. </a:t>
            </a:r>
            <a:r>
              <a:rPr lang="en-US" dirty="0">
                <a:hlinkClick r:id="rId2"/>
              </a:rPr>
              <a:t>https://www.covid19treatmentguidelines.nih.gov/statement-on-baricitinib-eua/</a:t>
            </a:r>
            <a:r>
              <a:rPr lang="en-US" dirty="0"/>
              <a:t>. 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F7C81DA-6AD3-F945-8760-1994A7F16ABE}"/>
              </a:ext>
            </a:extLst>
          </p:cNvPr>
          <p:cNvGrpSpPr/>
          <p:nvPr/>
        </p:nvGrpSpPr>
        <p:grpSpPr>
          <a:xfrm>
            <a:off x="7302212" y="4052194"/>
            <a:ext cx="3619098" cy="1676666"/>
            <a:chOff x="7767587" y="-11130"/>
            <a:chExt cx="3619098" cy="167666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1C876C4-A99E-3B48-A214-FAB15A3193FA}"/>
                </a:ext>
              </a:extLst>
            </p:cNvPr>
            <p:cNvSpPr/>
            <p:nvPr/>
          </p:nvSpPr>
          <p:spPr>
            <a:xfrm>
              <a:off x="7767587" y="304098"/>
              <a:ext cx="3619098" cy="13614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8605AD3-E407-A04D-99F4-277C77E5A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9887" y="412305"/>
              <a:ext cx="3373750" cy="114300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E1CD524-C06F-0C4C-B039-7191B74EF25F}"/>
                </a:ext>
              </a:extLst>
            </p:cNvPr>
            <p:cNvSpPr/>
            <p:nvPr/>
          </p:nvSpPr>
          <p:spPr>
            <a:xfrm>
              <a:off x="9839473" y="407281"/>
              <a:ext cx="1414914" cy="1141857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08EC79A-BAAE-1944-979B-78321A183806}"/>
                </a:ext>
              </a:extLst>
            </p:cNvPr>
            <p:cNvSpPr txBox="1"/>
            <p:nvPr/>
          </p:nvSpPr>
          <p:spPr>
            <a:xfrm>
              <a:off x="8043951" y="-11130"/>
              <a:ext cx="2975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Treatment window</a:t>
              </a: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2A651CD2-418E-294F-B534-90BFB30400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" t="2710" r="51652" b="67965"/>
          <a:stretch/>
        </p:blipFill>
        <p:spPr bwMode="auto">
          <a:xfrm>
            <a:off x="5994401" y="1678539"/>
            <a:ext cx="2906818" cy="201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id="{0FD982D9-9710-2D41-BA64-FA6337B866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16" t="36027" r="1318" b="34648"/>
          <a:stretch/>
        </p:blipFill>
        <p:spPr bwMode="auto">
          <a:xfrm>
            <a:off x="9030257" y="1678539"/>
            <a:ext cx="2906818" cy="201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207BD6-2F4F-7044-8DC3-951A24EA0B34}"/>
              </a:ext>
            </a:extLst>
          </p:cNvPr>
          <p:cNvSpPr txBox="1"/>
          <p:nvPr/>
        </p:nvSpPr>
        <p:spPr>
          <a:xfrm>
            <a:off x="6695385" y="1337473"/>
            <a:ext cx="1766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Overall Population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4396C31-CEEB-EC4D-8A63-64EE74D332BC}"/>
              </a:ext>
            </a:extLst>
          </p:cNvPr>
          <p:cNvSpPr txBox="1"/>
          <p:nvPr/>
        </p:nvSpPr>
        <p:spPr>
          <a:xfrm>
            <a:off x="8966618" y="1091252"/>
            <a:ext cx="3173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Population Receiving High-Flow O</a:t>
            </a:r>
            <a:r>
              <a:rPr lang="en-US" sz="1600" b="1" baseline="-25000" dirty="0"/>
              <a:t>2</a:t>
            </a:r>
            <a:r>
              <a:rPr lang="en-US" sz="1600" b="1" dirty="0"/>
              <a:t> </a:t>
            </a:r>
            <a:br>
              <a:rPr lang="en-US" sz="1600" b="1" dirty="0"/>
            </a:br>
            <a:r>
              <a:rPr lang="en-US" sz="1600" b="1" dirty="0"/>
              <a:t>or Noninvasive Ventilation</a:t>
            </a:r>
          </a:p>
        </p:txBody>
      </p:sp>
    </p:spTree>
    <p:extLst>
      <p:ext uri="{BB962C8B-B14F-4D97-AF65-F5344CB8AC3E}">
        <p14:creationId xmlns:p14="http://schemas.microsoft.com/office/powerpoint/2010/main" val="2219491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39E87-293A-4944-8C68-A74A4150B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ISTH Algorithm for Prevention of and Evaluation for VTE and Other Coagulopathies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897241-696B-CB41-96C4-340249632E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28559" y="6432174"/>
            <a:ext cx="9067300" cy="299034"/>
          </a:xfrm>
        </p:spPr>
        <p:txBody>
          <a:bodyPr/>
          <a:lstStyle/>
          <a:p>
            <a:r>
              <a:rPr lang="en-US" dirty="0" err="1"/>
              <a:t>Thachil</a:t>
            </a:r>
            <a:r>
              <a:rPr lang="en-US" dirty="0"/>
              <a:t> J et al. </a:t>
            </a:r>
            <a:r>
              <a:rPr lang="en-US" i="1" dirty="0"/>
              <a:t>J </a:t>
            </a:r>
            <a:r>
              <a:rPr lang="en-US" i="1" dirty="0" err="1"/>
              <a:t>Thromb</a:t>
            </a:r>
            <a:r>
              <a:rPr lang="en-US" i="1" dirty="0"/>
              <a:t> </a:t>
            </a:r>
            <a:r>
              <a:rPr lang="en-US" i="1" dirty="0" err="1"/>
              <a:t>Haemost</a:t>
            </a:r>
            <a:r>
              <a:rPr lang="en-US" dirty="0"/>
              <a:t>. 2020;18(5):1023-1026.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589BF8-20C1-9145-A1A6-1C7D8FB3D3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tx1"/>
                </a:solidFill>
              </a:rPr>
              <a:t>ISTH, International Society of Thrombosis and </a:t>
            </a:r>
            <a:r>
              <a:rPr lang="en-US" sz="1400" dirty="0" err="1">
                <a:solidFill>
                  <a:schemeClr val="tx1"/>
                </a:solidFill>
              </a:rPr>
              <a:t>Haemostasis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37603C0-F84D-3449-8336-374E4B8BC2CE}"/>
              </a:ext>
            </a:extLst>
          </p:cNvPr>
          <p:cNvGrpSpPr/>
          <p:nvPr/>
        </p:nvGrpSpPr>
        <p:grpSpPr>
          <a:xfrm>
            <a:off x="4996165" y="1124523"/>
            <a:ext cx="2089863" cy="951927"/>
            <a:chOff x="4812826" y="1074166"/>
            <a:chExt cx="2089863" cy="95192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B03FFEA-0EB4-564A-9A69-1CF2EB88721C}"/>
                </a:ext>
              </a:extLst>
            </p:cNvPr>
            <p:cNvSpPr/>
            <p:nvPr/>
          </p:nvSpPr>
          <p:spPr>
            <a:xfrm>
              <a:off x="4812826" y="1074166"/>
              <a:ext cx="2089863" cy="9519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AutoNum type="arabicPeriod"/>
              </a:pPr>
              <a:r>
                <a:rPr lang="en-US" sz="1400" dirty="0"/>
                <a:t>D-dimer</a:t>
              </a:r>
            </a:p>
            <a:p>
              <a:pPr marL="342900" indent="-342900">
                <a:buAutoNum type="arabicPeriod"/>
              </a:pPr>
              <a:r>
                <a:rPr lang="en-US" sz="1400" dirty="0"/>
                <a:t>Prothrombin time</a:t>
              </a:r>
            </a:p>
            <a:p>
              <a:pPr marL="342900" indent="-342900">
                <a:buAutoNum type="arabicPeriod"/>
              </a:pPr>
              <a:r>
                <a:rPr lang="en-US" sz="1400" dirty="0"/>
                <a:t>Platelet count</a:t>
              </a:r>
            </a:p>
            <a:p>
              <a:pPr marL="342900" indent="-342900">
                <a:buAutoNum type="arabicPeriod"/>
              </a:pPr>
              <a:r>
                <a:rPr lang="en-US" sz="1400" dirty="0"/>
                <a:t>Fibrinogen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10AB7BF7-1564-2948-90CA-9E0A0FB19D1A}"/>
                </a:ext>
              </a:extLst>
            </p:cNvPr>
            <p:cNvCxnSpPr/>
            <p:nvPr/>
          </p:nvCxnSpPr>
          <p:spPr>
            <a:xfrm>
              <a:off x="6648307" y="1178869"/>
              <a:ext cx="0" cy="742520"/>
            </a:xfrm>
            <a:prstGeom prst="straightConnector1">
              <a:avLst/>
            </a:prstGeom>
            <a:ln>
              <a:solidFill>
                <a:schemeClr val="bg1"/>
              </a:solidFill>
              <a:prstDash val="sys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0BED876-C64E-AF4D-8962-22B89C5A4FC5}"/>
              </a:ext>
            </a:extLst>
          </p:cNvPr>
          <p:cNvSpPr/>
          <p:nvPr/>
        </p:nvSpPr>
        <p:spPr>
          <a:xfrm>
            <a:off x="1637636" y="1982526"/>
            <a:ext cx="2953844" cy="95192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1400" dirty="0"/>
              <a:t>D-dimer markedly raised</a:t>
            </a:r>
          </a:p>
          <a:p>
            <a:pPr marL="342900" indent="-342900">
              <a:buAutoNum type="arabicPeriod"/>
            </a:pPr>
            <a:r>
              <a:rPr lang="en-US" sz="1400" dirty="0"/>
              <a:t>Prothrombin time prolonged</a:t>
            </a:r>
          </a:p>
          <a:p>
            <a:pPr marL="342900" indent="-342900">
              <a:buAutoNum type="arabicPeriod"/>
            </a:pPr>
            <a:r>
              <a:rPr lang="en-US" sz="1400" dirty="0"/>
              <a:t>Platelet count &lt;100 x 10</a:t>
            </a:r>
            <a:r>
              <a:rPr lang="en-US" sz="1400" baseline="30000" dirty="0"/>
              <a:t>9</a:t>
            </a:r>
            <a:r>
              <a:rPr lang="en-US" sz="1400" dirty="0"/>
              <a:t>/L</a:t>
            </a:r>
          </a:p>
          <a:p>
            <a:pPr marL="342900" indent="-342900">
              <a:buAutoNum type="arabicPeriod"/>
            </a:pPr>
            <a:r>
              <a:rPr lang="en-US" sz="1400" dirty="0"/>
              <a:t>Fibrinogen &lt;2.0 g/L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52DA2C-B3C1-9A41-AE0A-0874E9D19143}"/>
              </a:ext>
            </a:extLst>
          </p:cNvPr>
          <p:cNvSpPr/>
          <p:nvPr/>
        </p:nvSpPr>
        <p:spPr>
          <a:xfrm>
            <a:off x="7792075" y="1977403"/>
            <a:ext cx="2652482" cy="95192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1400" dirty="0"/>
              <a:t>D-dimer not markedly raised</a:t>
            </a:r>
          </a:p>
          <a:p>
            <a:pPr marL="342900" indent="-342900">
              <a:buAutoNum type="arabicPeriod"/>
            </a:pPr>
            <a:r>
              <a:rPr lang="en-US" sz="1400" dirty="0"/>
              <a:t>Prothrombin time normal</a:t>
            </a:r>
          </a:p>
          <a:p>
            <a:pPr marL="342900" indent="-342900">
              <a:buAutoNum type="arabicPeriod"/>
            </a:pPr>
            <a:r>
              <a:rPr lang="en-US" sz="1400" dirty="0"/>
              <a:t>Platelet count normal</a:t>
            </a:r>
          </a:p>
          <a:p>
            <a:pPr marL="342900" indent="-342900">
              <a:buAutoNum type="arabicPeriod"/>
            </a:pPr>
            <a:r>
              <a:rPr lang="en-US" sz="1400" dirty="0"/>
              <a:t>Fibrinogen elevated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2336EB-0073-984B-BE96-5B86AC2A4F8A}"/>
              </a:ext>
            </a:extLst>
          </p:cNvPr>
          <p:cNvSpPr/>
          <p:nvPr/>
        </p:nvSpPr>
        <p:spPr>
          <a:xfrm>
            <a:off x="1637636" y="3340010"/>
            <a:ext cx="2953844" cy="6248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Admit (even if no other concerns)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Monitor once or twice daily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7EBDE2-43A1-F149-AD96-5DCA2AAB091E}"/>
              </a:ext>
            </a:extLst>
          </p:cNvPr>
          <p:cNvSpPr/>
          <p:nvPr/>
        </p:nvSpPr>
        <p:spPr>
          <a:xfrm>
            <a:off x="1637636" y="4886092"/>
            <a:ext cx="2953844" cy="6248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Blood products as per protocol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Consider experimental therapies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95FC2E-F3B5-2C46-9656-5A7D316B7A46}"/>
              </a:ext>
            </a:extLst>
          </p:cNvPr>
          <p:cNvSpPr/>
          <p:nvPr/>
        </p:nvSpPr>
        <p:spPr>
          <a:xfrm>
            <a:off x="4704115" y="4441887"/>
            <a:ext cx="2259451" cy="6248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Start prophylactic dose low molecular weight heparin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505810-157A-7E43-BC44-A5B24FEB5663}"/>
              </a:ext>
            </a:extLst>
          </p:cNvPr>
          <p:cNvSpPr/>
          <p:nvPr/>
        </p:nvSpPr>
        <p:spPr>
          <a:xfrm>
            <a:off x="5144078" y="3340010"/>
            <a:ext cx="2259451" cy="62481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If admitted for other clinical reasons, monitor daily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0F94C0-2CD1-B747-BDC5-C02A81C2639A}"/>
              </a:ext>
            </a:extLst>
          </p:cNvPr>
          <p:cNvSpPr/>
          <p:nvPr/>
        </p:nvSpPr>
        <p:spPr>
          <a:xfrm>
            <a:off x="8070616" y="3340010"/>
            <a:ext cx="2599676" cy="62481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If discharged, use as baseline for re-presenting with symptoms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3987963-8F78-154C-8917-DE16AA9167E3}"/>
              </a:ext>
            </a:extLst>
          </p:cNvPr>
          <p:cNvSpPr/>
          <p:nvPr/>
        </p:nvSpPr>
        <p:spPr>
          <a:xfrm>
            <a:off x="7288962" y="4699733"/>
            <a:ext cx="3155596" cy="16223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/>
              <a:t>In non-bleeding patients, keep:</a:t>
            </a:r>
          </a:p>
          <a:p>
            <a:pPr marL="458788" indent="-280988">
              <a:buFont typeface="Arial" panose="020B0604020202020204" pitchFamily="34" charset="0"/>
              <a:buChar char="•"/>
            </a:pPr>
            <a:r>
              <a:rPr lang="en-US" sz="1400" dirty="0"/>
              <a:t>Platelet count &gt;25 x 10</a:t>
            </a:r>
            <a:r>
              <a:rPr lang="en-US" sz="1400" baseline="30000" dirty="0"/>
              <a:t>9</a:t>
            </a:r>
            <a:r>
              <a:rPr lang="en-US" sz="1400" dirty="0"/>
              <a:t>/L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sz="1400" b="1" dirty="0"/>
              <a:t>In bleeding patients, keep:</a:t>
            </a:r>
          </a:p>
          <a:p>
            <a:pPr marL="458788" indent="-280988">
              <a:buFont typeface="Arial" panose="020B0604020202020204" pitchFamily="34" charset="0"/>
              <a:buChar char="•"/>
            </a:pPr>
            <a:r>
              <a:rPr lang="en-US" sz="1400" dirty="0"/>
              <a:t>Platelet count &gt;50 x 10</a:t>
            </a:r>
            <a:r>
              <a:rPr lang="en-US" sz="1400" baseline="30000" dirty="0"/>
              <a:t>9</a:t>
            </a:r>
            <a:r>
              <a:rPr lang="en-US" sz="1400" dirty="0"/>
              <a:t>/L</a:t>
            </a:r>
          </a:p>
          <a:p>
            <a:pPr marL="458788" indent="-280988">
              <a:buFont typeface="Arial" panose="020B0604020202020204" pitchFamily="34" charset="0"/>
              <a:buChar char="•"/>
            </a:pPr>
            <a:r>
              <a:rPr lang="en-US" sz="1400" dirty="0"/>
              <a:t>Fibrinogen &gt;1.5 g/L</a:t>
            </a:r>
          </a:p>
          <a:p>
            <a:pPr marL="458788" indent="-280988">
              <a:buFont typeface="Arial" panose="020B0604020202020204" pitchFamily="34" charset="0"/>
              <a:buChar char="•"/>
            </a:pPr>
            <a:r>
              <a:rPr lang="en-US" sz="1400" dirty="0"/>
              <a:t>PT ratio &lt;1.5 (not the same as INR)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5B0D921-1296-A843-8707-4269BE8E7AD8}"/>
              </a:ext>
            </a:extLst>
          </p:cNvPr>
          <p:cNvCxnSpPr/>
          <p:nvPr/>
        </p:nvCxnSpPr>
        <p:spPr>
          <a:xfrm>
            <a:off x="4591480" y="5212348"/>
            <a:ext cx="2675594" cy="0"/>
          </a:xfrm>
          <a:prstGeom prst="line">
            <a:avLst/>
          </a:prstGeom>
          <a:ln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>
            <a:extLst>
              <a:ext uri="{FF2B5EF4-FFF2-40B4-BE49-F238E27FC236}">
                <a16:creationId xmlns:a16="http://schemas.microsoft.com/office/drawing/2014/main" id="{FE008958-6D4E-2A4C-9D90-8C3A2C961ADF}"/>
              </a:ext>
            </a:extLst>
          </p:cNvPr>
          <p:cNvCxnSpPr>
            <a:stCxn id="3" idx="1"/>
            <a:endCxn id="10" idx="0"/>
          </p:cNvCxnSpPr>
          <p:nvPr/>
        </p:nvCxnSpPr>
        <p:spPr>
          <a:xfrm rot="10800000" flipV="1">
            <a:off x="3114559" y="1600486"/>
            <a:ext cx="1881607" cy="382039"/>
          </a:xfrm>
          <a:prstGeom prst="bentConnector2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984F83F6-9CFB-B845-A96E-A354F171066D}"/>
              </a:ext>
            </a:extLst>
          </p:cNvPr>
          <p:cNvCxnSpPr>
            <a:cxnSpLocks/>
            <a:stCxn id="3" idx="3"/>
            <a:endCxn id="11" idx="0"/>
          </p:cNvCxnSpPr>
          <p:nvPr/>
        </p:nvCxnSpPr>
        <p:spPr>
          <a:xfrm>
            <a:off x="7086028" y="1600487"/>
            <a:ext cx="2032288" cy="376916"/>
          </a:xfrm>
          <a:prstGeom prst="bentConnector2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600F3D5-A9D9-E546-8131-7FBC516CCB4B}"/>
              </a:ext>
            </a:extLst>
          </p:cNvPr>
          <p:cNvCxnSpPr>
            <a:stCxn id="10" idx="2"/>
            <a:endCxn id="12" idx="0"/>
          </p:cNvCxnSpPr>
          <p:nvPr/>
        </p:nvCxnSpPr>
        <p:spPr>
          <a:xfrm>
            <a:off x="3114558" y="2934453"/>
            <a:ext cx="0" cy="405557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30C123B7-3FDE-1245-96E7-058C5737B031}"/>
              </a:ext>
            </a:extLst>
          </p:cNvPr>
          <p:cNvCxnSpPr>
            <a:cxnSpLocks/>
            <a:stCxn id="12" idx="2"/>
            <a:endCxn id="14" idx="0"/>
          </p:cNvCxnSpPr>
          <p:nvPr/>
        </p:nvCxnSpPr>
        <p:spPr>
          <a:xfrm rot="16200000" flipH="1">
            <a:off x="4235669" y="2843714"/>
            <a:ext cx="477061" cy="2719283"/>
          </a:xfrm>
          <a:prstGeom prst="bentConnector3">
            <a:avLst>
              <a:gd name="adj1" fmla="val 50000"/>
            </a:avLst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8F72DE3-1EBF-1F46-98C7-CA4F35581110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>
            <a:off x="3114558" y="3964826"/>
            <a:ext cx="0" cy="921266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F0597D10-C53A-5142-B6EA-56655FC3CE82}"/>
              </a:ext>
            </a:extLst>
          </p:cNvPr>
          <p:cNvSpPr txBox="1"/>
          <p:nvPr/>
        </p:nvSpPr>
        <p:spPr>
          <a:xfrm>
            <a:off x="2305684" y="4366667"/>
            <a:ext cx="8520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Worsening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3873754-0496-CA45-B1D6-5F2BA551CF01}"/>
              </a:ext>
            </a:extLst>
          </p:cNvPr>
          <p:cNvSpPr txBox="1"/>
          <p:nvPr/>
        </p:nvSpPr>
        <p:spPr>
          <a:xfrm>
            <a:off x="5194710" y="3975606"/>
            <a:ext cx="1025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 all patients</a:t>
            </a:r>
          </a:p>
        </p:txBody>
      </p:sp>
      <p:cxnSp>
        <p:nvCxnSpPr>
          <p:cNvPr id="39" name="Elbow Connector 38">
            <a:extLst>
              <a:ext uri="{FF2B5EF4-FFF2-40B4-BE49-F238E27FC236}">
                <a16:creationId xmlns:a16="http://schemas.microsoft.com/office/drawing/2014/main" id="{D6C8DA0E-EB50-3D47-80E1-616D3DA0425C}"/>
              </a:ext>
            </a:extLst>
          </p:cNvPr>
          <p:cNvCxnSpPr>
            <a:cxnSpLocks/>
            <a:stCxn id="15" idx="2"/>
            <a:endCxn id="14" idx="0"/>
          </p:cNvCxnSpPr>
          <p:nvPr/>
        </p:nvCxnSpPr>
        <p:spPr>
          <a:xfrm rot="5400000">
            <a:off x="5815293" y="3983375"/>
            <a:ext cx="477061" cy="439963"/>
          </a:xfrm>
          <a:prstGeom prst="bentConnector3">
            <a:avLst>
              <a:gd name="adj1" fmla="val 50000"/>
            </a:avLst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Elbow Connector 41">
            <a:extLst>
              <a:ext uri="{FF2B5EF4-FFF2-40B4-BE49-F238E27FC236}">
                <a16:creationId xmlns:a16="http://schemas.microsoft.com/office/drawing/2014/main" id="{EEFB457D-5265-DA44-AA52-7F1C2C76053A}"/>
              </a:ext>
            </a:extLst>
          </p:cNvPr>
          <p:cNvCxnSpPr>
            <a:cxnSpLocks/>
            <a:stCxn id="11" idx="2"/>
            <a:endCxn id="15" idx="0"/>
          </p:cNvCxnSpPr>
          <p:nvPr/>
        </p:nvCxnSpPr>
        <p:spPr>
          <a:xfrm rot="5400000">
            <a:off x="7490720" y="1712414"/>
            <a:ext cx="410680" cy="2844512"/>
          </a:xfrm>
          <a:prstGeom prst="bentConnector3">
            <a:avLst>
              <a:gd name="adj1" fmla="val 50000"/>
            </a:avLst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Elbow Connector 44">
            <a:extLst>
              <a:ext uri="{FF2B5EF4-FFF2-40B4-BE49-F238E27FC236}">
                <a16:creationId xmlns:a16="http://schemas.microsoft.com/office/drawing/2014/main" id="{F0D52B9C-4021-5548-9CFA-A6264C7E00D2}"/>
              </a:ext>
            </a:extLst>
          </p:cNvPr>
          <p:cNvCxnSpPr>
            <a:cxnSpLocks/>
            <a:stCxn id="11" idx="2"/>
            <a:endCxn id="16" idx="0"/>
          </p:cNvCxnSpPr>
          <p:nvPr/>
        </p:nvCxnSpPr>
        <p:spPr>
          <a:xfrm rot="16200000" flipH="1">
            <a:off x="9039045" y="3008601"/>
            <a:ext cx="410680" cy="252138"/>
          </a:xfrm>
          <a:prstGeom prst="bentConnector3">
            <a:avLst>
              <a:gd name="adj1" fmla="val 50000"/>
            </a:avLst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856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C39CD-EDF9-BB4B-8DAC-79530ADC1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Managing Polypharmacy in People With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FA5FF-63C9-BD4B-9687-6ADFE2070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970" y="1342498"/>
            <a:ext cx="11682153" cy="4543952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Patients taking </a:t>
            </a:r>
            <a:r>
              <a:rPr lang="en-US" b="1" dirty="0" err="1">
                <a:solidFill>
                  <a:schemeClr val="accent1"/>
                </a:solidFill>
              </a:rPr>
              <a:t>ACEis</a:t>
            </a:r>
            <a:r>
              <a:rPr lang="en-US" b="1" dirty="0">
                <a:solidFill>
                  <a:schemeClr val="accent1"/>
                </a:solidFill>
              </a:rPr>
              <a:t> and ARBs should continue those medications</a:t>
            </a:r>
            <a:r>
              <a:rPr lang="en-US" baseline="30000" dirty="0"/>
              <a:t>1</a:t>
            </a:r>
          </a:p>
          <a:p>
            <a:pPr lvl="1"/>
            <a:r>
              <a:rPr lang="en-US" dirty="0"/>
              <a:t>In the BRACE CORONA trial, pausing </a:t>
            </a:r>
            <a:r>
              <a:rPr lang="en-US" dirty="0" err="1"/>
              <a:t>ACEis</a:t>
            </a:r>
            <a:r>
              <a:rPr lang="en-US" dirty="0"/>
              <a:t> or ARBs did </a:t>
            </a:r>
            <a:r>
              <a:rPr lang="en-US" b="1" dirty="0"/>
              <a:t>not</a:t>
            </a:r>
            <a:r>
              <a:rPr lang="en-US" dirty="0"/>
              <a:t> improve days alive and out of the hospital (21.9 vs 22.9 for suspending vs continuing; </a:t>
            </a:r>
            <a:r>
              <a:rPr lang="en-US" i="1" dirty="0"/>
              <a:t>P</a:t>
            </a:r>
            <a:r>
              <a:rPr lang="en-US" dirty="0"/>
              <a:t> = .09)</a:t>
            </a:r>
            <a:r>
              <a:rPr lang="en-US" baseline="30000" dirty="0"/>
              <a:t>2</a:t>
            </a:r>
          </a:p>
          <a:p>
            <a:r>
              <a:rPr lang="en-US" b="1" dirty="0">
                <a:solidFill>
                  <a:schemeClr val="accent1"/>
                </a:solidFill>
              </a:rPr>
              <a:t>Statin use may decrease the risk of severe COVID-19</a:t>
            </a:r>
          </a:p>
          <a:p>
            <a:pPr lvl="1"/>
            <a:r>
              <a:rPr lang="en-US" dirty="0"/>
              <a:t>In a retrospective trial, statin use significantly decreased the risk for severe COVID-19 (</a:t>
            </a:r>
            <a:r>
              <a:rPr lang="en-US" dirty="0" err="1"/>
              <a:t>aOR</a:t>
            </a:r>
            <a:r>
              <a:rPr lang="en-US" dirty="0"/>
              <a:t>, 0.29; </a:t>
            </a:r>
            <a:r>
              <a:rPr lang="en-US" i="1" dirty="0"/>
              <a:t>P</a:t>
            </a:r>
            <a:r>
              <a:rPr lang="en-US" dirty="0"/>
              <a:t> &lt; .01) and decreased time to recovery (</a:t>
            </a:r>
            <a:r>
              <a:rPr lang="en-US" dirty="0" err="1"/>
              <a:t>aHR</a:t>
            </a:r>
            <a:r>
              <a:rPr lang="en-US" dirty="0"/>
              <a:t>, 2.69; </a:t>
            </a:r>
            <a:r>
              <a:rPr lang="en-US" i="1" dirty="0"/>
              <a:t>P</a:t>
            </a:r>
            <a:r>
              <a:rPr lang="en-US" dirty="0"/>
              <a:t> &lt; .01)</a:t>
            </a:r>
            <a:r>
              <a:rPr lang="en-US" baseline="30000" dirty="0"/>
              <a:t>3</a:t>
            </a:r>
            <a:endParaRPr lang="en-US" dirty="0"/>
          </a:p>
          <a:p>
            <a:pPr lvl="1"/>
            <a:r>
              <a:rPr lang="en-US" dirty="0"/>
              <a:t>In-hospital use of statins decrease the risk for 28-day all-cause mortality (</a:t>
            </a:r>
            <a:r>
              <a:rPr lang="en-US" dirty="0" err="1"/>
              <a:t>aHR</a:t>
            </a:r>
            <a:r>
              <a:rPr lang="en-US" dirty="0"/>
              <a:t>, 0.58; </a:t>
            </a:r>
            <a:r>
              <a:rPr lang="en-US" i="1" dirty="0"/>
              <a:t>P</a:t>
            </a:r>
            <a:r>
              <a:rPr lang="en-US" dirty="0"/>
              <a:t> &lt; .001)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32981E-13C8-8D40-99D8-D1C1D4EAEB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05274" y="6010275"/>
            <a:ext cx="8086726" cy="731838"/>
          </a:xfrm>
        </p:spPr>
        <p:txBody>
          <a:bodyPr>
            <a:noAutofit/>
          </a:bodyPr>
          <a:lstStyle/>
          <a:p>
            <a:pPr marL="228600" indent="-228600">
              <a:buAutoNum type="arabicPeriod"/>
            </a:pPr>
            <a:r>
              <a:rPr lang="en-US" sz="800" dirty="0"/>
              <a:t>AHA. Patients taking ACE-</a:t>
            </a:r>
            <a:r>
              <a:rPr lang="en-US" sz="800" dirty="0" err="1"/>
              <a:t>i</a:t>
            </a:r>
            <a:r>
              <a:rPr lang="en-US" sz="800" dirty="0"/>
              <a:t> and ARBs who contract COVID-19 should continue treatment, unless otherwise advised by their physician. March 17, 2020. Accessed November 13, 2020. </a:t>
            </a:r>
            <a:r>
              <a:rPr lang="en-US" sz="800" dirty="0">
                <a:hlinkClick r:id="rId2"/>
              </a:rPr>
              <a:t>https://newsroom.heart.org/news/patients-taking-ace-i-and-arbs-who-contract-covid-19-should-continue-treatment-unless-otherwise-advised-by-their-physician</a:t>
            </a:r>
            <a:r>
              <a:rPr lang="en-US" sz="800" dirty="0"/>
              <a:t> </a:t>
            </a:r>
          </a:p>
          <a:p>
            <a:pPr marL="228600" indent="-228600">
              <a:buAutoNum type="arabicPeriod"/>
            </a:pPr>
            <a:r>
              <a:rPr lang="en-US" sz="800" dirty="0"/>
              <a:t>Lopes RD et al. Presented at the European Society of Cardiology Virtual Congress. September 1, 2020. Accessed November 13, 2020. </a:t>
            </a:r>
            <a:r>
              <a:rPr lang="en-US" sz="800" dirty="0">
                <a:hlinkClick r:id="rId3"/>
              </a:rPr>
              <a:t>https://esc365.escardio.org/Congress/ESC-CONGRESS-2020-The-Digital-Experience/Hot-Line-BRACE-CORONA/224200-brace-corona-continuing-vs-suspending-ace-inhibitors-and-arbs-in-covid-19</a:t>
            </a:r>
            <a:endParaRPr lang="en-US" sz="800" dirty="0"/>
          </a:p>
          <a:p>
            <a:pPr marL="228600" indent="-228600">
              <a:buAutoNum type="arabicPeriod"/>
            </a:pPr>
            <a:r>
              <a:rPr lang="en-US" sz="800" dirty="0"/>
              <a:t>Daniels LB et al. </a:t>
            </a:r>
            <a:r>
              <a:rPr lang="en-US" sz="800" i="1" dirty="0"/>
              <a:t>Am J </a:t>
            </a:r>
            <a:r>
              <a:rPr lang="en-US" sz="800" i="1" dirty="0" err="1"/>
              <a:t>Cardiol</a:t>
            </a:r>
            <a:r>
              <a:rPr lang="en-US" sz="800" dirty="0"/>
              <a:t>. 2020;136:149-155. </a:t>
            </a:r>
          </a:p>
          <a:p>
            <a:pPr marL="228600" indent="-228600">
              <a:buAutoNum type="arabicPeriod"/>
            </a:pPr>
            <a:r>
              <a:rPr lang="en-US" sz="800" dirty="0"/>
              <a:t>Zhang  XJ et al. </a:t>
            </a:r>
            <a:r>
              <a:rPr lang="en-US" sz="800" i="1" dirty="0"/>
              <a:t>Cell </a:t>
            </a:r>
            <a:r>
              <a:rPr lang="en-US" sz="800" i="1" dirty="0" err="1"/>
              <a:t>Metab</a:t>
            </a:r>
            <a:r>
              <a:rPr lang="en-US" sz="800" dirty="0"/>
              <a:t>. 2020;32(2):176-187.e4. </a:t>
            </a:r>
          </a:p>
        </p:txBody>
      </p:sp>
    </p:spTree>
    <p:extLst>
      <p:ext uri="{BB962C8B-B14F-4D97-AF65-F5344CB8AC3E}">
        <p14:creationId xmlns:p14="http://schemas.microsoft.com/office/powerpoint/2010/main" val="2438318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310E005-DD6F-974D-98F5-6151AA0C72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2A8ACB"/>
                </a:solidFill>
              </a:rPr>
              <a:t>Management: COVID-19 and HIV</a:t>
            </a:r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BB27638-9EB7-254A-8187-90BB7DD895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4072" y="3548568"/>
            <a:ext cx="6903853" cy="105156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Shubha Kerkar, MD, FACP, AAHIVS, FIDSA</a:t>
            </a:r>
          </a:p>
          <a:p>
            <a:r>
              <a:rPr lang="en-US">
                <a:solidFill>
                  <a:schemeClr val="tx1"/>
                </a:solidFill>
              </a:rPr>
              <a:t>Director, Infectious </a:t>
            </a:r>
            <a:r>
              <a:rPr lang="en-US" dirty="0">
                <a:solidFill>
                  <a:schemeClr val="tx1"/>
                </a:solidFill>
              </a:rPr>
              <a:t>Diseases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1AA98F-7307-4E85-9FD2-CED7EA4BA3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110949" y="4837452"/>
            <a:ext cx="1970101" cy="84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50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498-8D98-0A4F-93FE-C472AD607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COVID-19 and ARVs in Hospitalized PLWH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E0B2D-EB84-BA4B-AAE1-769830038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970" y="1342497"/>
            <a:ext cx="11682153" cy="4515377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Continue ARV regimens, including investigational agents if possible</a:t>
            </a:r>
            <a:r>
              <a:rPr lang="en-US" baseline="30000" dirty="0"/>
              <a:t>1</a:t>
            </a:r>
            <a:endParaRPr lang="en-US" dirty="0"/>
          </a:p>
          <a:p>
            <a:r>
              <a:rPr lang="en-US" dirty="0"/>
              <a:t>Avoid ARV substitutions</a:t>
            </a:r>
            <a:r>
              <a:rPr lang="en-US" baseline="30000" dirty="0"/>
              <a:t>1</a:t>
            </a:r>
            <a:endParaRPr lang="en-US" dirty="0"/>
          </a:p>
          <a:p>
            <a:pPr lvl="1"/>
            <a:r>
              <a:rPr lang="en-US" dirty="0"/>
              <a:t>If necessary, consult the US Department of Health and Human Services guidelines for recommendations on ARV drugs that can be switched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dirty="0"/>
              <a:t>For patients who are critically ill and tube feeding, </a:t>
            </a:r>
            <a:r>
              <a:rPr lang="en-US" b="1" dirty="0">
                <a:solidFill>
                  <a:schemeClr val="accent1"/>
                </a:solidFill>
              </a:rPr>
              <a:t>consider either liquid formulations or crushing pills—if allowable—</a:t>
            </a:r>
            <a:r>
              <a:rPr lang="en-US" dirty="0"/>
              <a:t>in consultation with an HIV specialist and/or pharmacist</a:t>
            </a:r>
            <a:r>
              <a:rPr lang="en-US" baseline="30000" dirty="0"/>
              <a:t>1</a:t>
            </a:r>
          </a:p>
          <a:p>
            <a:pPr lvl="1"/>
            <a:r>
              <a:rPr lang="en-US" dirty="0"/>
              <a:t>If necessary, information on pill crushing or liquid drug formulations for ARVs can be obtained from the Toronto General Hospital Immunodeficiency Clinic</a:t>
            </a:r>
            <a:r>
              <a:rPr lang="en-US" baseline="30000" dirty="0"/>
              <a:t>3</a:t>
            </a:r>
          </a:p>
          <a:p>
            <a:r>
              <a:rPr lang="en-US" dirty="0"/>
              <a:t>For patients receiving COVID-19 pharmacotherapy, drug-drug interactions should be considered: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Remdesivir</a:t>
            </a:r>
            <a:r>
              <a:rPr lang="en-US" b="1" dirty="0">
                <a:solidFill>
                  <a:schemeClr val="accent1"/>
                </a:solidFill>
              </a:rPr>
              <a:t>: </a:t>
            </a:r>
            <a:r>
              <a:rPr lang="en-US" dirty="0"/>
              <a:t>few known drug interactions</a:t>
            </a:r>
            <a:r>
              <a:rPr lang="en-US" baseline="30000" dirty="0"/>
              <a:t>4</a:t>
            </a:r>
            <a:endParaRPr lang="en-US" dirty="0"/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Dexamethasone: </a:t>
            </a:r>
            <a:r>
              <a:rPr lang="en-US" dirty="0"/>
              <a:t>CYP3A4 inducer, which could decrease the levels of selected ARVs (</a:t>
            </a:r>
            <a:r>
              <a:rPr lang="en-US" dirty="0" err="1"/>
              <a:t>ie</a:t>
            </a:r>
            <a:r>
              <a:rPr lang="en-US" dirty="0"/>
              <a:t>, darunavir, elvitegravir, indinavir, lopinavir, and saquinavir)</a:t>
            </a:r>
            <a:r>
              <a:rPr lang="en-US" baseline="30000" dirty="0"/>
              <a:t>5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FAC744-6E58-A643-8999-FCD365A723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95750" y="6010275"/>
            <a:ext cx="8096250" cy="731838"/>
          </a:xfrm>
        </p:spPr>
        <p:txBody>
          <a:bodyPr>
            <a:normAutofit fontScale="85000" lnSpcReduction="20000"/>
          </a:bodyPr>
          <a:lstStyle/>
          <a:p>
            <a:pPr marL="228600" indent="-228600">
              <a:buAutoNum type="arabicPeriod"/>
            </a:pPr>
            <a:r>
              <a:rPr lang="en-US" sz="800" dirty="0" err="1"/>
              <a:t>HIV.gov</a:t>
            </a:r>
            <a:r>
              <a:rPr lang="en-US" sz="800" dirty="0"/>
              <a:t>. Interim Guidance for COVID-19 and Persons with HIV. Updated June 19, 2020. Accessed November 13, 2020. </a:t>
            </a:r>
            <a:r>
              <a:rPr lang="en-US" sz="800" dirty="0">
                <a:hlinkClick r:id="rId2"/>
              </a:rPr>
              <a:t>https://clinicalinfo.hiv.gov/en/guidelines/covid-19-and-persons-hiv-interim-guidance/interim-guidance-covid-19-and-persons-hiv?view=full</a:t>
            </a:r>
            <a:endParaRPr lang="en-US" sz="800" dirty="0"/>
          </a:p>
          <a:p>
            <a:pPr marL="228600" indent="-228600">
              <a:buAutoNum type="arabicPeriod"/>
            </a:pPr>
            <a:r>
              <a:rPr lang="en-US" sz="800" dirty="0" err="1"/>
              <a:t>HIV.gov</a:t>
            </a:r>
            <a:r>
              <a:rPr lang="en-US" sz="800" dirty="0"/>
              <a:t>. Guidance for Non-HIV-Specialized Providers Caring for Persons with HIV Who Have been Displaced by Disasters (such as a Hurricane). Updated September 14, 2018. Accessed November 13, 2020. </a:t>
            </a:r>
            <a:r>
              <a:rPr lang="en-US" sz="800" dirty="0">
                <a:hlinkClick r:id="rId3"/>
              </a:rPr>
              <a:t>https://clinicalinfo.hiv.gov/en/guidelines/caring-persons-hiv-disaster-areas/appendix-c-antiretroviral-medications-can-be-switched</a:t>
            </a:r>
            <a:endParaRPr lang="en-US" sz="800" dirty="0"/>
          </a:p>
          <a:p>
            <a:pPr marL="228600" indent="-228600">
              <a:buAutoNum type="arabicPeriod"/>
            </a:pPr>
            <a:r>
              <a:rPr lang="en-US" sz="800" dirty="0" err="1"/>
              <a:t>Foisy</a:t>
            </a:r>
            <a:r>
              <a:rPr lang="en-US" sz="800" dirty="0"/>
              <a:t> M et al. Oral Antiretroviral/HCV DAA Administration: Information on Crushing and Liquid Drug Formulations. May 2020. Accessed November 13, 2020. </a:t>
            </a:r>
            <a:r>
              <a:rPr lang="en-US" sz="800" dirty="0">
                <a:hlinkClick r:id="rId4"/>
              </a:rPr>
              <a:t>https://www.hivclinic.ca/main/drugs_extra_files/Crushing%20and%20Liquid%20ARV%20Formulations.pdf</a:t>
            </a:r>
            <a:r>
              <a:rPr lang="en-US" sz="800" dirty="0"/>
              <a:t> </a:t>
            </a:r>
          </a:p>
          <a:p>
            <a:pPr marL="228600" indent="-228600">
              <a:buAutoNum type="arabicPeriod"/>
            </a:pPr>
            <a:r>
              <a:rPr lang="en-US" sz="800" dirty="0"/>
              <a:t>Liverpool Drug Interactions Group. Interactions With Experimental COVID-19 Antiviral Therapies. Updated September 24, 2020. Accessed October 20, 2020. </a:t>
            </a:r>
            <a:r>
              <a:rPr lang="en-US" sz="800" dirty="0">
                <a:hlinkClick r:id="rId5"/>
              </a:rPr>
              <a:t>https://www.covid19-druginteractions.org/</a:t>
            </a:r>
            <a:endParaRPr lang="en-US" sz="800" dirty="0"/>
          </a:p>
          <a:p>
            <a:pPr marL="228600" indent="-228600">
              <a:buAutoNum type="arabicPeriod"/>
            </a:pPr>
            <a:r>
              <a:rPr lang="en-US" sz="800" dirty="0"/>
              <a:t>University of California San Francisco. Database of Antiretroviral Drug Interactions. 2019. Accessed November 13, 2020. </a:t>
            </a:r>
            <a:r>
              <a:rPr lang="en-US" sz="800" dirty="0">
                <a:hlinkClick r:id="rId6"/>
              </a:rPr>
              <a:t>http://arv.ucsf.edu/insite?page=ar-00-02&amp;post=8&amp;param=138</a:t>
            </a:r>
            <a:r>
              <a:rPr lang="en-US" sz="800" dirty="0"/>
              <a:t> </a:t>
            </a:r>
          </a:p>
          <a:p>
            <a:pPr marL="228600" indent="-228600">
              <a:buAutoNum type="arabicPeriod"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508214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DC07C-38B3-AE42-9E0A-65807766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Candidacy for Clinical Trials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FF4B6-5E29-E940-AF3C-D727AA2DB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PLWH should </a:t>
            </a:r>
            <a:r>
              <a:rPr lang="en-US" b="1" dirty="0">
                <a:solidFill>
                  <a:schemeClr val="accent1"/>
                </a:solidFill>
              </a:rPr>
              <a:t>not</a:t>
            </a:r>
            <a:r>
              <a:rPr lang="en-US" dirty="0"/>
              <a:t> be excluded from clinical trials on the basis of HIV status</a:t>
            </a:r>
            <a:endParaRPr lang="en-US" baseline="30000" dirty="0"/>
          </a:p>
          <a:p>
            <a:r>
              <a:rPr lang="en-US" dirty="0"/>
              <a:t>However, consult with pharmacists and/or HIV specialists about the possibility of drug-drug interactions</a:t>
            </a:r>
          </a:p>
          <a:p>
            <a:r>
              <a:rPr lang="en-US" dirty="0"/>
              <a:t>Consult with </a:t>
            </a:r>
            <a:r>
              <a:rPr lang="en-US" dirty="0" err="1"/>
              <a:t>ClinicalTrials.gov</a:t>
            </a:r>
            <a:r>
              <a:rPr lang="en-US" dirty="0"/>
              <a:t> or hospital research administrators to determine the availability of clinical trials and find resources for studies investigating COVID-19 treatments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909757-3ABF-874C-AB75-EC43BB128C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4800" y="6010275"/>
            <a:ext cx="7833284" cy="731838"/>
          </a:xfrm>
        </p:spPr>
        <p:txBody>
          <a:bodyPr>
            <a:normAutofit/>
          </a:bodyPr>
          <a:lstStyle/>
          <a:p>
            <a:r>
              <a:rPr lang="en-US" dirty="0" err="1"/>
              <a:t>HIV.gov</a:t>
            </a:r>
            <a:r>
              <a:rPr lang="en-US" dirty="0"/>
              <a:t>. Interim Guidance for COVID-19 and Persons with HIV. Updated June 19, 2020. Accessed November 13, 2020. </a:t>
            </a:r>
            <a:r>
              <a:rPr lang="en-US" dirty="0">
                <a:hlinkClick r:id="rId2"/>
              </a:rPr>
              <a:t>https://clinicalinfo.hiv.gov/en/guidelines/covid-19-and-persons-hiv-interim-guidance/interim-guidance-covid-19-and-persons-hiv?view=full</a:t>
            </a:r>
            <a:endParaRPr lang="en-US" dirty="0"/>
          </a:p>
          <a:p>
            <a:pPr marL="228600" indent="-2286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23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62A5C-F85E-7842-B0EC-3C8E31DFB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Providing Patient-Centered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1EED1-16CE-D04A-B7DF-31CAF17308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COVID-19 may lead to </a:t>
            </a:r>
            <a:r>
              <a:rPr lang="en-US" b="1" dirty="0">
                <a:solidFill>
                  <a:schemeClr val="accent1"/>
                </a:solidFill>
              </a:rPr>
              <a:t>anxiety, PTSD, and other mental health issues in PLWH</a:t>
            </a:r>
            <a:r>
              <a:rPr lang="en-US" dirty="0"/>
              <a:t>—particularly older PLWH</a:t>
            </a:r>
            <a:r>
              <a:rPr lang="en-US" baseline="30000" dirty="0"/>
              <a:t>1,2</a:t>
            </a:r>
            <a:endParaRPr lang="en-US" dirty="0"/>
          </a:p>
          <a:p>
            <a:pPr lvl="1"/>
            <a:r>
              <a:rPr lang="en-US" dirty="0"/>
              <a:t>May be particularly true for those who are socially isolated for long periods of time</a:t>
            </a:r>
          </a:p>
          <a:p>
            <a:r>
              <a:rPr lang="en-US" dirty="0"/>
              <a:t>Consider arranging family contact through video conferencing with a tablet or laptop</a:t>
            </a:r>
            <a:r>
              <a:rPr lang="en-US" baseline="30000" dirty="0"/>
              <a:t>3</a:t>
            </a:r>
            <a:endParaRPr lang="en-US" dirty="0"/>
          </a:p>
          <a:p>
            <a:r>
              <a:rPr lang="en-US" dirty="0"/>
              <a:t>Use </a:t>
            </a:r>
            <a:r>
              <a:rPr lang="en-US" b="1" dirty="0">
                <a:solidFill>
                  <a:schemeClr val="accent1"/>
                </a:solidFill>
              </a:rPr>
              <a:t>patient-centered communications skills</a:t>
            </a:r>
          </a:p>
          <a:p>
            <a:pPr lvl="1"/>
            <a:r>
              <a:rPr lang="en-US" dirty="0"/>
              <a:t>For guidance on COVID-19 communication, reference the </a:t>
            </a:r>
            <a:r>
              <a:rPr lang="en-US" dirty="0" err="1"/>
              <a:t>Vitaltalk</a:t>
            </a:r>
            <a:r>
              <a:rPr lang="en-US" dirty="0"/>
              <a:t> COVID Ready Communication Playbook</a:t>
            </a:r>
            <a:r>
              <a:rPr lang="en-US" baseline="30000" dirty="0"/>
              <a:t>4</a:t>
            </a:r>
            <a:endParaRPr lang="en-US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86A91D8F-EEEC-334C-8303-ED9D1A4CD7B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13461799"/>
              </p:ext>
            </p:extLst>
          </p:nvPr>
        </p:nvGraphicFramePr>
        <p:xfrm>
          <a:off x="6197600" y="1553477"/>
          <a:ext cx="5741988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119058490"/>
                    </a:ext>
                  </a:extLst>
                </a:gridCol>
                <a:gridCol w="3913188">
                  <a:extLst>
                    <a:ext uri="{9D8B030D-6E8A-4147-A177-3AD203B41FA5}">
                      <a16:colId xmlns:a16="http://schemas.microsoft.com/office/drawing/2014/main" val="3665199987"/>
                    </a:ext>
                  </a:extLst>
                </a:gridCol>
              </a:tblGrid>
              <a:tr h="616985">
                <a:tc>
                  <a:txBody>
                    <a:bodyPr/>
                    <a:lstStyle/>
                    <a:p>
                      <a:r>
                        <a:rPr lang="en-US" dirty="0"/>
                        <a:t>CALMER principles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 of communication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937275505"/>
                  </a:ext>
                </a:extLst>
              </a:tr>
              <a:tr h="352563">
                <a:tc>
                  <a:txBody>
                    <a:bodyPr/>
                    <a:lstStyle/>
                    <a:p>
                      <a:r>
                        <a:rPr lang="en-US" sz="1750" b="1" dirty="0"/>
                        <a:t>C</a:t>
                      </a:r>
                      <a:r>
                        <a:rPr lang="en-US" sz="1750" dirty="0"/>
                        <a:t>heck 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750" dirty="0"/>
                        <a:t>“How are you doing with this?”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8601475"/>
                  </a:ext>
                </a:extLst>
              </a:tr>
              <a:tr h="616985">
                <a:tc>
                  <a:txBody>
                    <a:bodyPr/>
                    <a:lstStyle/>
                    <a:p>
                      <a:r>
                        <a:rPr lang="en-US" sz="1750" b="1" dirty="0"/>
                        <a:t>A</a:t>
                      </a:r>
                      <a:r>
                        <a:rPr lang="en-US" sz="1750" dirty="0"/>
                        <a:t>sk about COVID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750" dirty="0"/>
                        <a:t>“What have you been thinking about your COVID diagnosis?”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3040991"/>
                  </a:ext>
                </a:extLst>
              </a:tr>
              <a:tr h="616985">
                <a:tc>
                  <a:txBody>
                    <a:bodyPr/>
                    <a:lstStyle/>
                    <a:p>
                      <a:r>
                        <a:rPr lang="en-US" sz="1750" b="1" dirty="0"/>
                        <a:t>L</a:t>
                      </a:r>
                      <a:r>
                        <a:rPr lang="en-US" sz="1750" dirty="0"/>
                        <a:t>ay out issues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750" dirty="0"/>
                        <a:t>“Is there anything you want us to know if your COVID gets bad?”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2564918"/>
                  </a:ext>
                </a:extLst>
              </a:tr>
              <a:tr h="881407">
                <a:tc>
                  <a:txBody>
                    <a:bodyPr/>
                    <a:lstStyle/>
                    <a:p>
                      <a:r>
                        <a:rPr lang="en-US" sz="1750" b="1" dirty="0"/>
                        <a:t>M</a:t>
                      </a:r>
                      <a:r>
                        <a:rPr lang="en-US" sz="1750" dirty="0"/>
                        <a:t>otivate them to talk about what matters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7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“Who is your backup person, meaning who helps us make decisions if you can’t speak?”</a:t>
                      </a:r>
                      <a:endParaRPr lang="en-US" sz="175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4402470"/>
                  </a:ext>
                </a:extLst>
              </a:tr>
              <a:tr h="352563">
                <a:tc>
                  <a:txBody>
                    <a:bodyPr/>
                    <a:lstStyle/>
                    <a:p>
                      <a:r>
                        <a:rPr lang="en-US" sz="1750" b="1" dirty="0"/>
                        <a:t>E</a:t>
                      </a:r>
                      <a:r>
                        <a:rPr lang="en-US" sz="1750" dirty="0"/>
                        <a:t>xpect emotion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750" dirty="0"/>
                        <a:t>“I know this is difficult to think about.”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1883106"/>
                  </a:ext>
                </a:extLst>
              </a:tr>
              <a:tr h="881407">
                <a:tc>
                  <a:txBody>
                    <a:bodyPr/>
                    <a:lstStyle/>
                    <a:p>
                      <a:r>
                        <a:rPr lang="en-US" sz="1750" b="1" dirty="0"/>
                        <a:t>R</a:t>
                      </a:r>
                      <a:r>
                        <a:rPr lang="en-US" sz="1750" dirty="0"/>
                        <a:t>ecord the discussion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750" dirty="0"/>
                        <a:t>“Thank you, this has been helpful. I’ll note what you said in your chart so that we have a record of it.”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7608846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6F182E-6F1C-7A42-9927-554D531EAE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24324" y="6010275"/>
            <a:ext cx="8067676" cy="731838"/>
          </a:xfrm>
        </p:spPr>
        <p:txBody>
          <a:bodyPr>
            <a:normAutofit fontScale="92500"/>
          </a:bodyPr>
          <a:lstStyle/>
          <a:p>
            <a:pPr marL="228600" indent="-228600">
              <a:buAutoNum type="arabicPeriod"/>
            </a:pPr>
            <a:r>
              <a:rPr lang="en-US" dirty="0"/>
              <a:t>Rogers JP et al. </a:t>
            </a:r>
            <a:r>
              <a:rPr lang="en-US" i="1" dirty="0"/>
              <a:t>Lancet Psychiatry</a:t>
            </a:r>
            <a:r>
              <a:rPr lang="en-US" dirty="0"/>
              <a:t>. 2020;7(7):611-627. </a:t>
            </a:r>
          </a:p>
          <a:p>
            <a:pPr marL="228600" indent="-228600">
              <a:buAutoNum type="arabicPeriod"/>
            </a:pPr>
            <a:r>
              <a:rPr lang="en-US" dirty="0" err="1"/>
              <a:t>Shiau</a:t>
            </a:r>
            <a:r>
              <a:rPr lang="en-US" dirty="0"/>
              <a:t> S et al. </a:t>
            </a:r>
            <a:r>
              <a:rPr lang="en-US" i="1" dirty="0"/>
              <a:t>AIDS </a:t>
            </a:r>
            <a:r>
              <a:rPr lang="en-US" i="1" dirty="0" err="1"/>
              <a:t>Behav</a:t>
            </a:r>
            <a:r>
              <a:rPr lang="en-US" dirty="0"/>
              <a:t>. 2020;24(8):2244-2249. </a:t>
            </a:r>
          </a:p>
          <a:p>
            <a:pPr marL="228600" indent="-228600">
              <a:buAutoNum type="arabicPeriod"/>
            </a:pPr>
            <a:r>
              <a:rPr lang="en-US" dirty="0" err="1"/>
              <a:t>Wakam</a:t>
            </a:r>
            <a:r>
              <a:rPr lang="en-US" dirty="0"/>
              <a:t> GK et al. </a:t>
            </a:r>
            <a:r>
              <a:rPr lang="en-US" i="1" dirty="0"/>
              <a:t>N </a:t>
            </a:r>
            <a:r>
              <a:rPr lang="en-US" i="1" dirty="0" err="1"/>
              <a:t>Engl</a:t>
            </a:r>
            <a:r>
              <a:rPr lang="en-US" i="1" dirty="0"/>
              <a:t> J Med</a:t>
            </a:r>
            <a:r>
              <a:rPr lang="en-US" dirty="0"/>
              <a:t>. 2020;382(24):e88.</a:t>
            </a:r>
          </a:p>
          <a:p>
            <a:pPr marL="228600" indent="-228600">
              <a:buAutoNum type="arabicPeriod"/>
            </a:pPr>
            <a:r>
              <a:rPr lang="en-US" dirty="0" err="1"/>
              <a:t>VitalTalk</a:t>
            </a:r>
            <a:r>
              <a:rPr lang="en-US" dirty="0"/>
              <a:t>. COVID Ready Communication Playbook. Accessed November 13, 2020. </a:t>
            </a:r>
            <a:r>
              <a:rPr lang="en-US" dirty="0">
                <a:hlinkClick r:id="rId2"/>
              </a:rPr>
              <a:t>https://www.vitaltalk.org/guides/covid-19-communication-skills/</a:t>
            </a:r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9F6452-0AA6-E248-ABD5-6DD145404B79}"/>
              </a:ext>
            </a:extLst>
          </p:cNvPr>
          <p:cNvSpPr txBox="1"/>
          <p:nvPr/>
        </p:nvSpPr>
        <p:spPr>
          <a:xfrm>
            <a:off x="6343957" y="907146"/>
            <a:ext cx="5449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Example of Patient-Centered Communication During Contingency Planning</a:t>
            </a:r>
            <a:r>
              <a:rPr lang="en-US" b="1" baseline="30000" dirty="0"/>
              <a:t>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88312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60080-0518-E746-987D-E679C41C9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Opportunity to Control Comorbidities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B8E1B-CD3D-1F45-8286-18D284326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During inpatient care, </a:t>
            </a:r>
            <a:r>
              <a:rPr lang="en-US" b="1" dirty="0">
                <a:solidFill>
                  <a:schemeClr val="accent1"/>
                </a:solidFill>
              </a:rPr>
              <a:t>PLWH should be brought up-to-date for screening and evaluations for common comorbidities:</a:t>
            </a:r>
          </a:p>
          <a:p>
            <a:pPr lvl="1"/>
            <a:r>
              <a:rPr lang="en-US" dirty="0"/>
              <a:t>Hypertension</a:t>
            </a:r>
          </a:p>
          <a:p>
            <a:pPr lvl="1"/>
            <a:r>
              <a:rPr lang="en-US" dirty="0"/>
              <a:t>Diabetes</a:t>
            </a:r>
          </a:p>
          <a:p>
            <a:pPr lvl="1"/>
            <a:r>
              <a:rPr lang="en-US" dirty="0"/>
              <a:t>Cardiovascular disease</a:t>
            </a:r>
          </a:p>
          <a:p>
            <a:pPr lvl="1"/>
            <a:r>
              <a:rPr lang="en-US" dirty="0"/>
              <a:t>Respiratory diseases</a:t>
            </a:r>
          </a:p>
          <a:p>
            <a:pPr lvl="1"/>
            <a:r>
              <a:rPr lang="en-US" dirty="0"/>
              <a:t>Hepatic diseases (</a:t>
            </a:r>
            <a:r>
              <a:rPr lang="en-US" dirty="0" err="1"/>
              <a:t>eg</a:t>
            </a:r>
            <a:r>
              <a:rPr lang="en-US" dirty="0"/>
              <a:t>, hepatitis B and hepatitis C)</a:t>
            </a:r>
          </a:p>
          <a:p>
            <a:r>
              <a:rPr lang="en-US" dirty="0"/>
              <a:t>Treatment can be initiated in hospital with instructions to follow-up with primary care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6A629E-E843-CA45-9801-3356B64D99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95750" y="6010275"/>
            <a:ext cx="7852334" cy="731838"/>
          </a:xfrm>
        </p:spPr>
        <p:txBody>
          <a:bodyPr/>
          <a:lstStyle/>
          <a:p>
            <a:r>
              <a:rPr lang="en-US" dirty="0" err="1"/>
              <a:t>Jakhmola</a:t>
            </a:r>
            <a:r>
              <a:rPr lang="en-US" dirty="0"/>
              <a:t> S et al. </a:t>
            </a:r>
            <a:r>
              <a:rPr lang="en-US" i="1" dirty="0"/>
              <a:t>Front Physiol</a:t>
            </a:r>
            <a:r>
              <a:rPr lang="en-US" dirty="0"/>
              <a:t>. 2020;11:984.</a:t>
            </a:r>
          </a:p>
        </p:txBody>
      </p:sp>
    </p:spTree>
    <p:extLst>
      <p:ext uri="{BB962C8B-B14F-4D97-AF65-F5344CB8AC3E}">
        <p14:creationId xmlns:p14="http://schemas.microsoft.com/office/powerpoint/2010/main" val="27961074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B0B8D-7E53-AE41-B3C8-958E9B957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1DBDB-7876-FB4C-AE25-E313AB078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PLWH who have COVID-19 should be managed in the same way as the general population</a:t>
            </a:r>
          </a:p>
          <a:p>
            <a:r>
              <a:rPr lang="en-US" dirty="0"/>
              <a:t>ARVs should be continued during COVID-19, and efforts should be made to avoid switching regimens</a:t>
            </a:r>
          </a:p>
          <a:p>
            <a:r>
              <a:rPr lang="en-US" dirty="0"/>
              <a:t>During inpatient care, PLWH should be evaluated for common comorbidities and treated</a:t>
            </a:r>
          </a:p>
          <a:p>
            <a:r>
              <a:rPr lang="en-US" dirty="0"/>
              <a:t>Hypercoagulability may be particularly relevant for PLWH due to high rates of hypertension, CVD, and inflammation</a:t>
            </a:r>
          </a:p>
        </p:txBody>
      </p:sp>
    </p:spTree>
    <p:extLst>
      <p:ext uri="{BB962C8B-B14F-4D97-AF65-F5344CB8AC3E}">
        <p14:creationId xmlns:p14="http://schemas.microsoft.com/office/powerpoint/2010/main" val="1958458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9C003-F2FA-3145-A578-BF3EAAD4E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NIH Definitions of COVID-19 Disease Severity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16BEE66-18AA-CE4C-906D-5291DF4843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3840163"/>
              </p:ext>
            </p:extLst>
          </p:nvPr>
        </p:nvGraphicFramePr>
        <p:xfrm>
          <a:off x="266700" y="1343024"/>
          <a:ext cx="11680824" cy="3926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7980">
                  <a:extLst>
                    <a:ext uri="{9D8B030D-6E8A-4147-A177-3AD203B41FA5}">
                      <a16:colId xmlns:a16="http://schemas.microsoft.com/office/drawing/2014/main" val="3699732291"/>
                    </a:ext>
                  </a:extLst>
                </a:gridCol>
                <a:gridCol w="8792844">
                  <a:extLst>
                    <a:ext uri="{9D8B030D-6E8A-4147-A177-3AD203B41FA5}">
                      <a16:colId xmlns:a16="http://schemas.microsoft.com/office/drawing/2014/main" val="309727717"/>
                    </a:ext>
                  </a:extLst>
                </a:gridCol>
              </a:tblGrid>
              <a:tr h="44094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Severity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Characteristics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21271"/>
                  </a:ext>
                </a:extLst>
              </a:tr>
              <a:tr h="76108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Asymptomatic OR </a:t>
                      </a:r>
                      <a:r>
                        <a:rPr lang="en-US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presymptomatic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Positivity for SARS-CoV-2 using a virologic antigen or PCR test but with no symptoms consistent with COVID-19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5487593"/>
                  </a:ext>
                </a:extLst>
              </a:tr>
              <a:tr h="76108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Presence of signs and symptoms of COVID-19 but no shortness of breath, dyspnea, or abnormal chest imaging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9171776"/>
                  </a:ext>
                </a:extLst>
              </a:tr>
              <a:tr h="76108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Presence of lower respiratory disease during clinical assessment of imaging and with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SpO</a:t>
                      </a:r>
                      <a:r>
                        <a:rPr lang="en-US" sz="1800" b="0" i="0" kern="1200" baseline="-250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≥94% on room air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4080617"/>
                  </a:ext>
                </a:extLst>
              </a:tr>
              <a:tr h="76108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Severe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SpO</a:t>
                      </a:r>
                      <a:r>
                        <a:rPr lang="en-US" sz="1800" b="0" i="0" kern="1200" baseline="-250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 &lt;94% on room air plus PaO</a:t>
                      </a:r>
                      <a:r>
                        <a:rPr lang="en-US" sz="1800" b="0" i="0" kern="1200" baseline="-250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/FiO</a:t>
                      </a:r>
                      <a:r>
                        <a:rPr lang="en-US" sz="1800" b="0" i="0" kern="1200" baseline="-250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&lt;300 mm Hg, respiratory frequency &gt;30 bpm, or lung infiltrates &gt;50%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8726617"/>
                  </a:ext>
                </a:extLst>
              </a:tr>
              <a:tr h="440943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Critical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Presence of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respiratory failure, septic shock, and/or multiple organ dysfunction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4016399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853A76-29CA-424E-AE05-9495902B99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91708" y="6010275"/>
            <a:ext cx="7856375" cy="731838"/>
          </a:xfrm>
        </p:spPr>
        <p:txBody>
          <a:bodyPr/>
          <a:lstStyle/>
          <a:p>
            <a:r>
              <a:rPr lang="en-US" dirty="0"/>
              <a:t>NIH. Clinical Presentation of People with SARS-CoV-2 Infection. Updated October 9, 2020. Accessed November 12, 2020. </a:t>
            </a:r>
            <a:r>
              <a:rPr lang="en-US" dirty="0">
                <a:hlinkClick r:id="rId2"/>
              </a:rPr>
              <a:t>https://www.covid19treatmentguidelines.nih.gov/overview/management-of-covid-19/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6CB9C9-05A6-8749-957B-0189CA0392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6007" y="5375190"/>
            <a:ext cx="11682077" cy="549359"/>
          </a:xfrm>
        </p:spPr>
        <p:txBody>
          <a:bodyPr/>
          <a:lstStyle/>
          <a:p>
            <a:r>
              <a:rPr lang="en-US" sz="1400" dirty="0">
                <a:solidFill>
                  <a:schemeClr val="tx1"/>
                </a:solidFill>
              </a:rPr>
              <a:t>bpm, beats per minute; COVID-19, novel coronavirus disease 2019; NIH, National Institutes of Health; PaO</a:t>
            </a:r>
            <a:r>
              <a:rPr lang="en-US" sz="1400" baseline="-25000" dirty="0">
                <a:solidFill>
                  <a:schemeClr val="tx1"/>
                </a:solidFill>
              </a:rPr>
              <a:t>2</a:t>
            </a:r>
            <a:r>
              <a:rPr lang="en-US" sz="1400" dirty="0">
                <a:solidFill>
                  <a:schemeClr val="tx1"/>
                </a:solidFill>
              </a:rPr>
              <a:t>/FiO</a:t>
            </a:r>
            <a:r>
              <a:rPr lang="en-US" sz="1400" baseline="-25000" dirty="0">
                <a:solidFill>
                  <a:schemeClr val="tx1"/>
                </a:solidFill>
              </a:rPr>
              <a:t>2</a:t>
            </a:r>
            <a:r>
              <a:rPr lang="en-US" sz="1400" dirty="0">
                <a:solidFill>
                  <a:schemeClr val="tx1"/>
                </a:solidFill>
              </a:rPr>
              <a:t>, ratio of arterial partial pressure of oxygen to fraction of inspired oxygen; PCR, polymerase chain reaction; SARS-CoV-2, severe acute respiratory syndrome coronavirus 2;</a:t>
            </a:r>
            <a:r>
              <a:rPr lang="en-US" sz="1400" baseline="-2500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SpO</a:t>
            </a:r>
            <a:r>
              <a:rPr lang="en-US" sz="1400" baseline="-25000" dirty="0">
                <a:solidFill>
                  <a:schemeClr val="tx1"/>
                </a:solidFill>
              </a:rPr>
              <a:t>2</a:t>
            </a:r>
            <a:r>
              <a:rPr lang="en-US" sz="1400" dirty="0">
                <a:solidFill>
                  <a:schemeClr val="tx1"/>
                </a:solidFill>
              </a:rPr>
              <a:t>, saturation of oxygen.</a:t>
            </a:r>
          </a:p>
        </p:txBody>
      </p:sp>
    </p:spTree>
    <p:extLst>
      <p:ext uri="{BB962C8B-B14F-4D97-AF65-F5344CB8AC3E}">
        <p14:creationId xmlns:p14="http://schemas.microsoft.com/office/powerpoint/2010/main" val="132606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50E30-F0A1-B54D-8A56-801AEE916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Mild or Moderate COVID-19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63741-E560-BB4C-BB58-0E5B3F983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patients, including PLWH, can </a:t>
            </a:r>
            <a:r>
              <a:rPr lang="en-US" b="1" dirty="0">
                <a:solidFill>
                  <a:schemeClr val="accent1"/>
                </a:solidFill>
              </a:rPr>
              <a:t>manage COVID-19 at home </a:t>
            </a:r>
            <a:r>
              <a:rPr lang="en-US" dirty="0"/>
              <a:t>by:</a:t>
            </a:r>
          </a:p>
          <a:p>
            <a:pPr lvl="1"/>
            <a:r>
              <a:rPr lang="en-US" dirty="0"/>
              <a:t>Self-isolating and staying home</a:t>
            </a:r>
          </a:p>
          <a:p>
            <a:pPr lvl="1"/>
            <a:r>
              <a:rPr lang="en-US" dirty="0"/>
              <a:t>Resting and staying hydrated</a:t>
            </a:r>
          </a:p>
          <a:p>
            <a:pPr lvl="1"/>
            <a:r>
              <a:rPr lang="en-US" dirty="0"/>
              <a:t>Carefully monitoring symptoms</a:t>
            </a:r>
          </a:p>
          <a:p>
            <a:pPr lvl="1"/>
            <a:r>
              <a:rPr lang="en-US" dirty="0"/>
              <a:t>Following infection control procedures (</a:t>
            </a:r>
            <a:r>
              <a:rPr lang="en-US" dirty="0" err="1"/>
              <a:t>eg</a:t>
            </a:r>
            <a:r>
              <a:rPr lang="en-US" dirty="0"/>
              <a:t>, covering coughs, washing hands often)</a:t>
            </a:r>
          </a:p>
          <a:p>
            <a:pPr lvl="1"/>
            <a:endParaRPr lang="en-US" dirty="0"/>
          </a:p>
          <a:p>
            <a:r>
              <a:rPr lang="en-US" dirty="0"/>
              <a:t>Decision to monitor in an </a:t>
            </a:r>
            <a:r>
              <a:rPr lang="en-US" b="1" dirty="0">
                <a:solidFill>
                  <a:schemeClr val="accent1"/>
                </a:solidFill>
              </a:rPr>
              <a:t>inpatient</a:t>
            </a:r>
            <a:r>
              <a:rPr lang="en-US" dirty="0"/>
              <a:t> or </a:t>
            </a:r>
            <a:r>
              <a:rPr lang="en-US" b="1" dirty="0">
                <a:solidFill>
                  <a:schemeClr val="accent1"/>
                </a:solidFill>
              </a:rPr>
              <a:t>outpatient</a:t>
            </a:r>
            <a:r>
              <a:rPr lang="en-US" dirty="0"/>
              <a:t> setting can be made on a case-by-case basis by considering:</a:t>
            </a:r>
          </a:p>
          <a:p>
            <a:pPr lvl="1"/>
            <a:r>
              <a:rPr lang="en-US" dirty="0"/>
              <a:t>Clinical presentation</a:t>
            </a:r>
          </a:p>
          <a:p>
            <a:pPr lvl="1"/>
            <a:r>
              <a:rPr lang="en-US" dirty="0"/>
              <a:t>Requirement for supportive care</a:t>
            </a:r>
          </a:p>
          <a:p>
            <a:pPr lvl="1"/>
            <a:r>
              <a:rPr lang="en-US" dirty="0"/>
              <a:t>Risk factors for severe disease</a:t>
            </a:r>
          </a:p>
          <a:p>
            <a:pPr lvl="1"/>
            <a:r>
              <a:rPr lang="en-US" dirty="0"/>
              <a:t>Ability to self-isolate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429270-90A6-5B44-B772-E4401E2923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0182" y="6010275"/>
            <a:ext cx="7980218" cy="731838"/>
          </a:xfrm>
        </p:spPr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/>
              <a:t>CDC. What to Do If You Are Sick. Updated September 11, 2020. Accessed November 13, 2020. </a:t>
            </a:r>
            <a:r>
              <a:rPr lang="en-US" dirty="0">
                <a:hlinkClick r:id="rId2"/>
              </a:rPr>
              <a:t>https://www.cdc.gov/coronavirus/2019-ncov/if-you-are-sick/steps-when-sick.html</a:t>
            </a:r>
            <a:r>
              <a:rPr lang="en-US" dirty="0"/>
              <a:t> </a:t>
            </a:r>
          </a:p>
          <a:p>
            <a:pPr marL="228600" indent="-228600">
              <a:buAutoNum type="arabicPeriod"/>
            </a:pPr>
            <a:r>
              <a:rPr lang="en-US" dirty="0"/>
              <a:t>CDC. Interim Clinical Guidance for Management of Patients with Confirmed Coronavirus Disease (COVID-19). Updated November 3, 2020. Accessed November 13, 2020. </a:t>
            </a:r>
            <a:r>
              <a:rPr lang="en-US" dirty="0">
                <a:hlinkClick r:id="rId3"/>
              </a:rPr>
              <a:t>https://www.cdc.gov/coronavirus/2019-ncov/hcp/clinical-guidance-management-patients.html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3439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5B4FF-2A9A-C849-BE00-F364165FC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Management of ARVs at Home During Illness With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87A86-A65A-3F46-9CD1-27B80D4FFB7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PLWH and COVID-19 should be managed </a:t>
            </a:r>
            <a:r>
              <a:rPr lang="en-US" b="1" dirty="0">
                <a:solidFill>
                  <a:schemeClr val="accent1"/>
                </a:solidFill>
              </a:rPr>
              <a:t>following the same guidance</a:t>
            </a:r>
            <a:r>
              <a:rPr lang="en-US" dirty="0"/>
              <a:t> as those without HIV</a:t>
            </a:r>
            <a:r>
              <a:rPr lang="en-US" baseline="30000" dirty="0"/>
              <a:t>1</a:t>
            </a:r>
            <a:endParaRPr lang="en-US" dirty="0"/>
          </a:p>
          <a:p>
            <a:r>
              <a:rPr lang="en-US" dirty="0"/>
              <a:t>PLWH should </a:t>
            </a:r>
            <a:r>
              <a:rPr lang="en-US" b="1" dirty="0">
                <a:solidFill>
                  <a:schemeClr val="accent1"/>
                </a:solidFill>
              </a:rPr>
              <a:t>continue their ARVs </a:t>
            </a:r>
            <a:r>
              <a:rPr lang="en-US" dirty="0"/>
              <a:t>and any opportunistic infection prophylaxis during SARS-CoV-2 infection</a:t>
            </a:r>
            <a:r>
              <a:rPr lang="en-US" baseline="30000" dirty="0"/>
              <a:t>1</a:t>
            </a:r>
            <a:endParaRPr lang="en-US" dirty="0"/>
          </a:p>
          <a:p>
            <a:r>
              <a:rPr lang="en-US" b="1" dirty="0"/>
              <a:t>NOTE: </a:t>
            </a:r>
            <a:r>
              <a:rPr lang="en-US" dirty="0"/>
              <a:t>To maintain access to ARVs, PLWH should </a:t>
            </a:r>
            <a:r>
              <a:rPr lang="en-US" b="1" dirty="0">
                <a:solidFill>
                  <a:schemeClr val="accent1"/>
                </a:solidFill>
              </a:rPr>
              <a:t>maintain a 30-day–and ideally a 90-day—supply of ARVs </a:t>
            </a:r>
            <a:r>
              <a:rPr lang="en-US" dirty="0"/>
              <a:t>on-hand at all times</a:t>
            </a:r>
            <a:r>
              <a:rPr lang="en-US" baseline="30000" dirty="0"/>
              <a:t>1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286E13-0F2D-7542-A9FA-D4383B0484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91708" y="6010275"/>
            <a:ext cx="7856375" cy="731838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en-US" dirty="0" err="1"/>
              <a:t>HIV.gov</a:t>
            </a:r>
            <a:r>
              <a:rPr lang="en-US" dirty="0"/>
              <a:t>. Interim Guidance for COVID-19 and Persons with HIV. Updated June 19, 2020. Accessed November 12, 2020. </a:t>
            </a:r>
            <a:r>
              <a:rPr lang="en-US" dirty="0">
                <a:hlinkClick r:id="rId2"/>
              </a:rPr>
              <a:t>https://clinicalinfo.hiv.gov/en/guidelines/covid-19-and-persons-hiv-interim-guidance/interim-guidance-covid-19-and-persons-hiv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RECOVERY Collaborative Group. </a:t>
            </a:r>
            <a:r>
              <a:rPr lang="en-US" i="1" dirty="0"/>
              <a:t>Lancet. </a:t>
            </a:r>
            <a:r>
              <a:rPr lang="en-US" dirty="0"/>
              <a:t>2020;396(10259):1345-1352.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4F9B08-78F1-BD4F-9A9C-3510D42D9612}"/>
              </a:ext>
            </a:extLst>
          </p:cNvPr>
          <p:cNvSpPr/>
          <p:nvPr/>
        </p:nvSpPr>
        <p:spPr>
          <a:xfrm>
            <a:off x="6697980" y="4351973"/>
            <a:ext cx="4907280" cy="1409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NOTE: </a:t>
            </a:r>
            <a:r>
              <a:rPr lang="en-US" sz="1400" dirty="0"/>
              <a:t>No ARV has been shown to be effective to treat or prevent COVID-19. In the phase 3 RECOVERY trial, </a:t>
            </a:r>
            <a:r>
              <a:rPr lang="en-US" sz="1400" dirty="0" err="1"/>
              <a:t>liponavir</a:t>
            </a:r>
            <a:r>
              <a:rPr lang="en-US" sz="1400" dirty="0"/>
              <a:t>-ritonavir did NOT improve outcomes in patients hospitalized with COVID-19.</a:t>
            </a:r>
            <a:r>
              <a:rPr lang="en-US" sz="1400" baseline="30000" dirty="0"/>
              <a:t>2</a:t>
            </a:r>
            <a:r>
              <a:rPr lang="en-US" sz="1400" dirty="0"/>
              <a:t> PLWH should not switch their ARV regimens for the purpose of protecting against or treating COVID-19.</a:t>
            </a:r>
            <a:r>
              <a:rPr lang="en-US" sz="1400" baseline="30000" dirty="0"/>
              <a:t>1</a:t>
            </a:r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6C3D71-D98C-B64C-BEE0-49FE7186D16B}"/>
              </a:ext>
            </a:extLst>
          </p:cNvPr>
          <p:cNvSpPr txBox="1"/>
          <p:nvPr/>
        </p:nvSpPr>
        <p:spPr>
          <a:xfrm>
            <a:off x="7195571" y="1317882"/>
            <a:ext cx="3912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Negative Results From RECOVERY Trial</a:t>
            </a:r>
            <a:r>
              <a:rPr lang="en-US" b="1" baseline="30000" dirty="0"/>
              <a:t>2</a:t>
            </a:r>
            <a:endParaRPr lang="en-US" b="1" dirty="0"/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B5828B27-01B8-BC45-9110-C835C96F93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536744"/>
              </p:ext>
            </p:extLst>
          </p:nvPr>
        </p:nvGraphicFramePr>
        <p:xfrm>
          <a:off x="7873830" y="1824691"/>
          <a:ext cx="427207" cy="1910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207">
                  <a:extLst>
                    <a:ext uri="{9D8B030D-6E8A-4147-A177-3AD203B41FA5}">
                      <a16:colId xmlns:a16="http://schemas.microsoft.com/office/drawing/2014/main" val="792991014"/>
                    </a:ext>
                  </a:extLst>
                </a:gridCol>
              </a:tblGrid>
              <a:tr h="238776">
                <a:tc>
                  <a:txBody>
                    <a:bodyPr/>
                    <a:lstStyle/>
                    <a:p>
                      <a:pPr algn="r"/>
                      <a:r>
                        <a:rPr lang="en-US" sz="600" b="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178989"/>
                  </a:ext>
                </a:extLst>
              </a:tr>
              <a:tr h="238776">
                <a:tc>
                  <a:txBody>
                    <a:bodyPr/>
                    <a:lstStyle/>
                    <a:p>
                      <a:pPr algn="r"/>
                      <a:r>
                        <a:rPr lang="en-US" sz="600" b="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000811"/>
                  </a:ext>
                </a:extLst>
              </a:tr>
              <a:tr h="238776">
                <a:tc>
                  <a:txBody>
                    <a:bodyPr/>
                    <a:lstStyle/>
                    <a:p>
                      <a:pPr algn="r"/>
                      <a:r>
                        <a:rPr lang="en-US" sz="600" b="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910795"/>
                  </a:ext>
                </a:extLst>
              </a:tr>
              <a:tr h="238776">
                <a:tc>
                  <a:txBody>
                    <a:bodyPr/>
                    <a:lstStyle/>
                    <a:p>
                      <a:pPr algn="r"/>
                      <a:r>
                        <a:rPr lang="en-US" sz="6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110224"/>
                  </a:ext>
                </a:extLst>
              </a:tr>
              <a:tr h="238776">
                <a:tc>
                  <a:txBody>
                    <a:bodyPr/>
                    <a:lstStyle/>
                    <a:p>
                      <a:pPr algn="r"/>
                      <a:r>
                        <a:rPr lang="en-US" sz="6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169684"/>
                  </a:ext>
                </a:extLst>
              </a:tr>
              <a:tr h="238776">
                <a:tc>
                  <a:txBody>
                    <a:bodyPr/>
                    <a:lstStyle/>
                    <a:p>
                      <a:pPr algn="r"/>
                      <a:r>
                        <a:rPr lang="en-US" sz="6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161455"/>
                  </a:ext>
                </a:extLst>
              </a:tr>
              <a:tr h="238776">
                <a:tc>
                  <a:txBody>
                    <a:bodyPr/>
                    <a:lstStyle/>
                    <a:p>
                      <a:pPr algn="r"/>
                      <a:r>
                        <a:rPr lang="en-US" sz="6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804774"/>
                  </a:ext>
                </a:extLst>
              </a:tr>
              <a:tr h="238776">
                <a:tc>
                  <a:txBody>
                    <a:bodyPr/>
                    <a:lstStyle/>
                    <a:p>
                      <a:pPr algn="r"/>
                      <a:r>
                        <a:rPr lang="en-US" sz="6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243856"/>
                  </a:ext>
                </a:extLst>
              </a:tr>
            </a:tbl>
          </a:graphicData>
        </a:graphic>
      </p:graphicFrame>
      <p:graphicFrame>
        <p:nvGraphicFramePr>
          <p:cNvPr id="17" name="Table 15">
            <a:extLst>
              <a:ext uri="{FF2B5EF4-FFF2-40B4-BE49-F238E27FC236}">
                <a16:creationId xmlns:a16="http://schemas.microsoft.com/office/drawing/2014/main" id="{4019632D-CE7F-C648-B7ED-C64CD41835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517141"/>
              </p:ext>
            </p:extLst>
          </p:nvPr>
        </p:nvGraphicFramePr>
        <p:xfrm>
          <a:off x="7451554" y="3618058"/>
          <a:ext cx="3025945" cy="660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414">
                  <a:extLst>
                    <a:ext uri="{9D8B030D-6E8A-4147-A177-3AD203B41FA5}">
                      <a16:colId xmlns:a16="http://schemas.microsoft.com/office/drawing/2014/main" val="3580502811"/>
                    </a:ext>
                  </a:extLst>
                </a:gridCol>
                <a:gridCol w="300235">
                  <a:extLst>
                    <a:ext uri="{9D8B030D-6E8A-4147-A177-3AD203B41FA5}">
                      <a16:colId xmlns:a16="http://schemas.microsoft.com/office/drawing/2014/main" val="792991014"/>
                    </a:ext>
                  </a:extLst>
                </a:gridCol>
                <a:gridCol w="504324">
                  <a:extLst>
                    <a:ext uri="{9D8B030D-6E8A-4147-A177-3AD203B41FA5}">
                      <a16:colId xmlns:a16="http://schemas.microsoft.com/office/drawing/2014/main" val="577815054"/>
                    </a:ext>
                  </a:extLst>
                </a:gridCol>
                <a:gridCol w="504324">
                  <a:extLst>
                    <a:ext uri="{9D8B030D-6E8A-4147-A177-3AD203B41FA5}">
                      <a16:colId xmlns:a16="http://schemas.microsoft.com/office/drawing/2014/main" val="4191271915"/>
                    </a:ext>
                  </a:extLst>
                </a:gridCol>
                <a:gridCol w="504324">
                  <a:extLst>
                    <a:ext uri="{9D8B030D-6E8A-4147-A177-3AD203B41FA5}">
                      <a16:colId xmlns:a16="http://schemas.microsoft.com/office/drawing/2014/main" val="3741356918"/>
                    </a:ext>
                  </a:extLst>
                </a:gridCol>
                <a:gridCol w="504324">
                  <a:extLst>
                    <a:ext uri="{9D8B030D-6E8A-4147-A177-3AD203B41FA5}">
                      <a16:colId xmlns:a16="http://schemas.microsoft.com/office/drawing/2014/main" val="753608435"/>
                    </a:ext>
                  </a:extLst>
                </a:gridCol>
              </a:tblGrid>
              <a:tr h="294783">
                <a:tc>
                  <a:txBody>
                    <a:bodyPr/>
                    <a:lstStyle/>
                    <a:p>
                      <a:pPr algn="r"/>
                      <a:endParaRPr lang="en-US" sz="6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6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6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6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600" b="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600" b="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178989"/>
                  </a:ext>
                </a:extLst>
              </a:tr>
              <a:tr h="180990">
                <a:tc>
                  <a:txBody>
                    <a:bodyPr/>
                    <a:lstStyle/>
                    <a:p>
                      <a:pPr algn="r"/>
                      <a:r>
                        <a:rPr lang="en-US" sz="600" b="1" dirty="0">
                          <a:solidFill>
                            <a:schemeClr val="tx1"/>
                          </a:solidFill>
                        </a:rPr>
                        <a:t>Active</a:t>
                      </a:r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600" b="0" dirty="0">
                          <a:solidFill>
                            <a:schemeClr val="tx1"/>
                          </a:solidFill>
                        </a:rPr>
                        <a:t>1616</a:t>
                      </a:r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600" b="0" dirty="0">
                          <a:solidFill>
                            <a:schemeClr val="tx1"/>
                          </a:solidFill>
                        </a:rPr>
                        <a:t>1422</a:t>
                      </a:r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600" b="0" dirty="0">
                          <a:solidFill>
                            <a:schemeClr val="tx1"/>
                          </a:solidFill>
                        </a:rPr>
                        <a:t>1325</a:t>
                      </a:r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600" b="0" dirty="0">
                          <a:solidFill>
                            <a:schemeClr val="tx1"/>
                          </a:solidFill>
                        </a:rPr>
                        <a:t>1269</a:t>
                      </a:r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600" b="0" dirty="0">
                          <a:solidFill>
                            <a:schemeClr val="tx1"/>
                          </a:solidFill>
                        </a:rPr>
                        <a:t>1238</a:t>
                      </a:r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000811"/>
                  </a:ext>
                </a:extLst>
              </a:tr>
              <a:tr h="180990">
                <a:tc>
                  <a:txBody>
                    <a:bodyPr/>
                    <a:lstStyle/>
                    <a:p>
                      <a:pPr algn="r"/>
                      <a:r>
                        <a:rPr lang="en-US" sz="600" b="1" dirty="0">
                          <a:solidFill>
                            <a:schemeClr val="tx1"/>
                          </a:solidFill>
                        </a:rPr>
                        <a:t>Control</a:t>
                      </a:r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600" b="0" dirty="0">
                          <a:solidFill>
                            <a:schemeClr val="tx1"/>
                          </a:solidFill>
                        </a:rPr>
                        <a:t>3424</a:t>
                      </a:r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600" b="0" dirty="0">
                          <a:solidFill>
                            <a:schemeClr val="tx1"/>
                          </a:solidFill>
                        </a:rPr>
                        <a:t>3018</a:t>
                      </a:r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600" b="0" dirty="0">
                          <a:solidFill>
                            <a:schemeClr val="tx1"/>
                          </a:solidFill>
                        </a:rPr>
                        <a:t>2799</a:t>
                      </a:r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600" b="0" dirty="0">
                          <a:solidFill>
                            <a:schemeClr val="tx1"/>
                          </a:solidFill>
                        </a:rPr>
                        <a:t>2700</a:t>
                      </a:r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600" b="0" dirty="0">
                          <a:solidFill>
                            <a:schemeClr val="tx1"/>
                          </a:solidFill>
                        </a:rPr>
                        <a:t>2650</a:t>
                      </a:r>
                    </a:p>
                  </a:txBody>
                  <a:tcPr marL="45720" marR="4572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910795"/>
                  </a:ext>
                </a:extLst>
              </a:tr>
            </a:tbl>
          </a:graphicData>
        </a:graphic>
      </p:graphicFrame>
      <p:grpSp>
        <p:nvGrpSpPr>
          <p:cNvPr id="25" name="Group 24">
            <a:extLst>
              <a:ext uri="{FF2B5EF4-FFF2-40B4-BE49-F238E27FC236}">
                <a16:creationId xmlns:a16="http://schemas.microsoft.com/office/drawing/2014/main" id="{B74F093D-29D5-CA4A-8045-F4BE0AA88B71}"/>
              </a:ext>
            </a:extLst>
          </p:cNvPr>
          <p:cNvGrpSpPr/>
          <p:nvPr/>
        </p:nvGrpSpPr>
        <p:grpSpPr>
          <a:xfrm>
            <a:off x="7472808" y="1783550"/>
            <a:ext cx="3931132" cy="2212721"/>
            <a:chOff x="7472808" y="1783550"/>
            <a:chExt cx="3931132" cy="2212721"/>
          </a:xfrm>
        </p:grpSpPr>
        <p:sp>
          <p:nvSpPr>
            <p:cNvPr id="4" name="Half Frame 3">
              <a:extLst>
                <a:ext uri="{FF2B5EF4-FFF2-40B4-BE49-F238E27FC236}">
                  <a16:creationId xmlns:a16="http://schemas.microsoft.com/office/drawing/2014/main" id="{9AF86C84-0BCF-614A-B327-0732AC1B93CC}"/>
                </a:ext>
              </a:extLst>
            </p:cNvPr>
            <p:cNvSpPr/>
            <p:nvPr/>
          </p:nvSpPr>
          <p:spPr>
            <a:xfrm flipV="1">
              <a:off x="8347075" y="2044700"/>
              <a:ext cx="2085975" cy="1543050"/>
            </a:xfrm>
            <a:prstGeom prst="halfFrame">
              <a:avLst>
                <a:gd name="adj1" fmla="val 0"/>
                <a:gd name="adj2" fmla="val 0"/>
              </a:avLst>
            </a:prstGeom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CA13694-8071-344E-984C-5040C4C93EE5}"/>
                </a:ext>
              </a:extLst>
            </p:cNvPr>
            <p:cNvCxnSpPr/>
            <p:nvPr/>
          </p:nvCxnSpPr>
          <p:spPr>
            <a:xfrm>
              <a:off x="8343900" y="1908175"/>
              <a:ext cx="0" cy="6985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80F7F69-31F5-3B42-9F0C-4876288401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05800" y="1943100"/>
              <a:ext cx="76200" cy="85725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6478750-5B8A-124F-B2BA-C4E3BB1035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05800" y="1985962"/>
              <a:ext cx="76200" cy="85725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A416843-716F-2E4C-82D3-E121F898BDDC}"/>
                </a:ext>
              </a:extLst>
            </p:cNvPr>
            <p:cNvSpPr txBox="1"/>
            <p:nvPr/>
          </p:nvSpPr>
          <p:spPr>
            <a:xfrm rot="16200000">
              <a:off x="7662860" y="2664378"/>
              <a:ext cx="81945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/>
                <a:t>Mortality (%)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80BFE6C-51FA-CC43-8652-C2BE11E6B7BA}"/>
                </a:ext>
              </a:extLst>
            </p:cNvPr>
            <p:cNvSpPr txBox="1"/>
            <p:nvPr/>
          </p:nvSpPr>
          <p:spPr>
            <a:xfrm>
              <a:off x="8692603" y="3734899"/>
              <a:ext cx="139333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1" dirty="0"/>
                <a:t>Time since randomization (days)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B244C59-3CA1-C644-86D8-D6BAAE32B69F}"/>
                </a:ext>
              </a:extLst>
            </p:cNvPr>
            <p:cNvSpPr txBox="1"/>
            <p:nvPr/>
          </p:nvSpPr>
          <p:spPr>
            <a:xfrm>
              <a:off x="7472808" y="3796216"/>
              <a:ext cx="74090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1" dirty="0"/>
                <a:t>Number at risk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F7E6D00-C62C-B548-BF0D-AC5121F7EE0E}"/>
                </a:ext>
              </a:extLst>
            </p:cNvPr>
            <p:cNvSpPr txBox="1"/>
            <p:nvPr/>
          </p:nvSpPr>
          <p:spPr>
            <a:xfrm>
              <a:off x="9712325" y="1783550"/>
              <a:ext cx="10550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Lopinavir-ritonavir</a:t>
              </a:r>
            </a:p>
            <a:p>
              <a:r>
                <a:rPr lang="en-US" sz="900" dirty="0"/>
                <a:t>Usual care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335B264-C410-F449-AE54-3D9E2E748421}"/>
                </a:ext>
              </a:extLst>
            </p:cNvPr>
            <p:cNvCxnSpPr/>
            <p:nvPr/>
          </p:nvCxnSpPr>
          <p:spPr>
            <a:xfrm flipH="1">
              <a:off x="9620250" y="1916347"/>
              <a:ext cx="168275" cy="0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6916AFA-6C27-C04D-9D66-C44F413C6C4D}"/>
                </a:ext>
              </a:extLst>
            </p:cNvPr>
            <p:cNvCxnSpPr/>
            <p:nvPr/>
          </p:nvCxnSpPr>
          <p:spPr>
            <a:xfrm flipH="1">
              <a:off x="9620250" y="2027471"/>
              <a:ext cx="168275" cy="0"/>
            </a:xfrm>
            <a:prstGeom prst="line">
              <a:avLst/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FAF9148-37C8-1140-91F5-39D8D8D133A3}"/>
                </a:ext>
              </a:extLst>
            </p:cNvPr>
            <p:cNvSpPr txBox="1"/>
            <p:nvPr/>
          </p:nvSpPr>
          <p:spPr>
            <a:xfrm>
              <a:off x="9967328" y="3064060"/>
              <a:ext cx="1436612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Rate ratio, 1.03 (0.91-1.17)</a:t>
              </a:r>
            </a:p>
            <a:p>
              <a:r>
                <a:rPr lang="en-US" sz="900" dirty="0"/>
                <a:t>Log-rank </a:t>
              </a:r>
              <a:r>
                <a:rPr lang="en-US" sz="900" i="1" dirty="0"/>
                <a:t>P </a:t>
              </a:r>
              <a:r>
                <a:rPr lang="en-US" sz="900" dirty="0"/>
                <a:t>= .60</a:t>
              </a:r>
            </a:p>
          </p:txBody>
        </p:sp>
      </p:grpSp>
      <p:sp>
        <p:nvSpPr>
          <p:cNvPr id="26" name="Freeform 25">
            <a:extLst>
              <a:ext uri="{FF2B5EF4-FFF2-40B4-BE49-F238E27FC236}">
                <a16:creationId xmlns:a16="http://schemas.microsoft.com/office/drawing/2014/main" id="{6FF8C5DB-5F7D-2946-AC52-D4717FAE55F2}"/>
              </a:ext>
            </a:extLst>
          </p:cNvPr>
          <p:cNvSpPr/>
          <p:nvPr/>
        </p:nvSpPr>
        <p:spPr>
          <a:xfrm>
            <a:off x="8353425" y="2543175"/>
            <a:ext cx="2025650" cy="1028700"/>
          </a:xfrm>
          <a:custGeom>
            <a:avLst/>
            <a:gdLst>
              <a:gd name="connsiteX0" fmla="*/ 0 w 2025650"/>
              <a:gd name="connsiteY0" fmla="*/ 1028700 h 1028700"/>
              <a:gd name="connsiteX1" fmla="*/ 69850 w 2025650"/>
              <a:gd name="connsiteY1" fmla="*/ 1028700 h 1028700"/>
              <a:gd name="connsiteX2" fmla="*/ 69850 w 2025650"/>
              <a:gd name="connsiteY2" fmla="*/ 1028700 h 1028700"/>
              <a:gd name="connsiteX3" fmla="*/ 133350 w 2025650"/>
              <a:gd name="connsiteY3" fmla="*/ 1028700 h 1028700"/>
              <a:gd name="connsiteX4" fmla="*/ 133350 w 2025650"/>
              <a:gd name="connsiteY4" fmla="*/ 936625 h 1028700"/>
              <a:gd name="connsiteX5" fmla="*/ 206375 w 2025650"/>
              <a:gd name="connsiteY5" fmla="*/ 936625 h 1028700"/>
              <a:gd name="connsiteX6" fmla="*/ 206375 w 2025650"/>
              <a:gd name="connsiteY6" fmla="*/ 854075 h 1028700"/>
              <a:gd name="connsiteX7" fmla="*/ 279400 w 2025650"/>
              <a:gd name="connsiteY7" fmla="*/ 854075 h 1028700"/>
              <a:gd name="connsiteX8" fmla="*/ 279400 w 2025650"/>
              <a:gd name="connsiteY8" fmla="*/ 742950 h 1028700"/>
              <a:gd name="connsiteX9" fmla="*/ 358775 w 2025650"/>
              <a:gd name="connsiteY9" fmla="*/ 742950 h 1028700"/>
              <a:gd name="connsiteX10" fmla="*/ 358775 w 2025650"/>
              <a:gd name="connsiteY10" fmla="*/ 641350 h 1028700"/>
              <a:gd name="connsiteX11" fmla="*/ 431800 w 2025650"/>
              <a:gd name="connsiteY11" fmla="*/ 641350 h 1028700"/>
              <a:gd name="connsiteX12" fmla="*/ 431800 w 2025650"/>
              <a:gd name="connsiteY12" fmla="*/ 561975 h 1028700"/>
              <a:gd name="connsiteX13" fmla="*/ 495300 w 2025650"/>
              <a:gd name="connsiteY13" fmla="*/ 561975 h 1028700"/>
              <a:gd name="connsiteX14" fmla="*/ 495300 w 2025650"/>
              <a:gd name="connsiteY14" fmla="*/ 485775 h 1028700"/>
              <a:gd name="connsiteX15" fmla="*/ 574675 w 2025650"/>
              <a:gd name="connsiteY15" fmla="*/ 485775 h 1028700"/>
              <a:gd name="connsiteX16" fmla="*/ 574675 w 2025650"/>
              <a:gd name="connsiteY16" fmla="*/ 415925 h 1028700"/>
              <a:gd name="connsiteX17" fmla="*/ 635000 w 2025650"/>
              <a:gd name="connsiteY17" fmla="*/ 415925 h 1028700"/>
              <a:gd name="connsiteX18" fmla="*/ 635000 w 2025650"/>
              <a:gd name="connsiteY18" fmla="*/ 365125 h 1028700"/>
              <a:gd name="connsiteX19" fmla="*/ 717550 w 2025650"/>
              <a:gd name="connsiteY19" fmla="*/ 365125 h 1028700"/>
              <a:gd name="connsiteX20" fmla="*/ 717550 w 2025650"/>
              <a:gd name="connsiteY20" fmla="*/ 327025 h 1028700"/>
              <a:gd name="connsiteX21" fmla="*/ 790575 w 2025650"/>
              <a:gd name="connsiteY21" fmla="*/ 327025 h 1028700"/>
              <a:gd name="connsiteX22" fmla="*/ 790575 w 2025650"/>
              <a:gd name="connsiteY22" fmla="*/ 273050 h 1028700"/>
              <a:gd name="connsiteX23" fmla="*/ 873125 w 2025650"/>
              <a:gd name="connsiteY23" fmla="*/ 273050 h 1028700"/>
              <a:gd name="connsiteX24" fmla="*/ 873125 w 2025650"/>
              <a:gd name="connsiteY24" fmla="*/ 273050 h 1028700"/>
              <a:gd name="connsiteX25" fmla="*/ 873125 w 2025650"/>
              <a:gd name="connsiteY25" fmla="*/ 273050 h 1028700"/>
              <a:gd name="connsiteX26" fmla="*/ 873125 w 2025650"/>
              <a:gd name="connsiteY26" fmla="*/ 273050 h 1028700"/>
              <a:gd name="connsiteX27" fmla="*/ 873125 w 2025650"/>
              <a:gd name="connsiteY27" fmla="*/ 273050 h 1028700"/>
              <a:gd name="connsiteX28" fmla="*/ 873125 w 2025650"/>
              <a:gd name="connsiteY28" fmla="*/ 241300 h 1028700"/>
              <a:gd name="connsiteX29" fmla="*/ 939800 w 2025650"/>
              <a:gd name="connsiteY29" fmla="*/ 241300 h 1028700"/>
              <a:gd name="connsiteX30" fmla="*/ 939800 w 2025650"/>
              <a:gd name="connsiteY30" fmla="*/ 241300 h 1028700"/>
              <a:gd name="connsiteX31" fmla="*/ 939800 w 2025650"/>
              <a:gd name="connsiteY31" fmla="*/ 241300 h 1028700"/>
              <a:gd name="connsiteX32" fmla="*/ 939800 w 2025650"/>
              <a:gd name="connsiteY32" fmla="*/ 241300 h 1028700"/>
              <a:gd name="connsiteX33" fmla="*/ 939800 w 2025650"/>
              <a:gd name="connsiteY33" fmla="*/ 241300 h 1028700"/>
              <a:gd name="connsiteX34" fmla="*/ 939800 w 2025650"/>
              <a:gd name="connsiteY34" fmla="*/ 212725 h 1028700"/>
              <a:gd name="connsiteX35" fmla="*/ 1006475 w 2025650"/>
              <a:gd name="connsiteY35" fmla="*/ 212725 h 1028700"/>
              <a:gd name="connsiteX36" fmla="*/ 1006475 w 2025650"/>
              <a:gd name="connsiteY36" fmla="*/ 212725 h 1028700"/>
              <a:gd name="connsiteX37" fmla="*/ 1006475 w 2025650"/>
              <a:gd name="connsiteY37" fmla="*/ 184150 h 1028700"/>
              <a:gd name="connsiteX38" fmla="*/ 1082675 w 2025650"/>
              <a:gd name="connsiteY38" fmla="*/ 184150 h 1028700"/>
              <a:gd name="connsiteX39" fmla="*/ 1082675 w 2025650"/>
              <a:gd name="connsiteY39" fmla="*/ 184150 h 1028700"/>
              <a:gd name="connsiteX40" fmla="*/ 1155700 w 2025650"/>
              <a:gd name="connsiteY40" fmla="*/ 184150 h 1028700"/>
              <a:gd name="connsiteX41" fmla="*/ 1155700 w 2025650"/>
              <a:gd name="connsiteY41" fmla="*/ 142875 h 1028700"/>
              <a:gd name="connsiteX42" fmla="*/ 1225550 w 2025650"/>
              <a:gd name="connsiteY42" fmla="*/ 142875 h 1028700"/>
              <a:gd name="connsiteX43" fmla="*/ 1225550 w 2025650"/>
              <a:gd name="connsiteY43" fmla="*/ 142875 h 1028700"/>
              <a:gd name="connsiteX44" fmla="*/ 1225550 w 2025650"/>
              <a:gd name="connsiteY44" fmla="*/ 142875 h 1028700"/>
              <a:gd name="connsiteX45" fmla="*/ 1298575 w 2025650"/>
              <a:gd name="connsiteY45" fmla="*/ 142875 h 1028700"/>
              <a:gd name="connsiteX46" fmla="*/ 1298575 w 2025650"/>
              <a:gd name="connsiteY46" fmla="*/ 101600 h 1028700"/>
              <a:gd name="connsiteX47" fmla="*/ 1365250 w 2025650"/>
              <a:gd name="connsiteY47" fmla="*/ 101600 h 1028700"/>
              <a:gd name="connsiteX48" fmla="*/ 1365250 w 2025650"/>
              <a:gd name="connsiteY48" fmla="*/ 101600 h 1028700"/>
              <a:gd name="connsiteX49" fmla="*/ 1365250 w 2025650"/>
              <a:gd name="connsiteY49" fmla="*/ 79375 h 1028700"/>
              <a:gd name="connsiteX50" fmla="*/ 1444625 w 2025650"/>
              <a:gd name="connsiteY50" fmla="*/ 79375 h 1028700"/>
              <a:gd name="connsiteX51" fmla="*/ 1511300 w 2025650"/>
              <a:gd name="connsiteY51" fmla="*/ 79375 h 1028700"/>
              <a:gd name="connsiteX52" fmla="*/ 1511300 w 2025650"/>
              <a:gd name="connsiteY52" fmla="*/ 79375 h 1028700"/>
              <a:gd name="connsiteX53" fmla="*/ 1511300 w 2025650"/>
              <a:gd name="connsiteY53" fmla="*/ 44450 h 1028700"/>
              <a:gd name="connsiteX54" fmla="*/ 1590675 w 2025650"/>
              <a:gd name="connsiteY54" fmla="*/ 44450 h 1028700"/>
              <a:gd name="connsiteX55" fmla="*/ 1590675 w 2025650"/>
              <a:gd name="connsiteY55" fmla="*/ 38100 h 1028700"/>
              <a:gd name="connsiteX56" fmla="*/ 1660525 w 2025650"/>
              <a:gd name="connsiteY56" fmla="*/ 38100 h 1028700"/>
              <a:gd name="connsiteX57" fmla="*/ 1736725 w 2025650"/>
              <a:gd name="connsiteY57" fmla="*/ 38100 h 1028700"/>
              <a:gd name="connsiteX58" fmla="*/ 1736725 w 2025650"/>
              <a:gd name="connsiteY58" fmla="*/ 12700 h 1028700"/>
              <a:gd name="connsiteX59" fmla="*/ 1809750 w 2025650"/>
              <a:gd name="connsiteY59" fmla="*/ 12700 h 1028700"/>
              <a:gd name="connsiteX60" fmla="*/ 1809750 w 2025650"/>
              <a:gd name="connsiteY60" fmla="*/ 0 h 1028700"/>
              <a:gd name="connsiteX61" fmla="*/ 1879600 w 2025650"/>
              <a:gd name="connsiteY61" fmla="*/ 0 h 1028700"/>
              <a:gd name="connsiteX62" fmla="*/ 1952625 w 2025650"/>
              <a:gd name="connsiteY62" fmla="*/ 0 h 1028700"/>
              <a:gd name="connsiteX63" fmla="*/ 2025650 w 2025650"/>
              <a:gd name="connsiteY63" fmla="*/ 0 h 1028700"/>
              <a:gd name="connsiteX64" fmla="*/ 2025650 w 2025650"/>
              <a:gd name="connsiteY64" fmla="*/ 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025650" h="1028700">
                <a:moveTo>
                  <a:pt x="0" y="1028700"/>
                </a:moveTo>
                <a:lnTo>
                  <a:pt x="69850" y="1028700"/>
                </a:lnTo>
                <a:lnTo>
                  <a:pt x="69850" y="1028700"/>
                </a:lnTo>
                <a:lnTo>
                  <a:pt x="133350" y="1028700"/>
                </a:lnTo>
                <a:lnTo>
                  <a:pt x="133350" y="936625"/>
                </a:lnTo>
                <a:lnTo>
                  <a:pt x="206375" y="936625"/>
                </a:lnTo>
                <a:lnTo>
                  <a:pt x="206375" y="854075"/>
                </a:lnTo>
                <a:lnTo>
                  <a:pt x="279400" y="854075"/>
                </a:lnTo>
                <a:lnTo>
                  <a:pt x="279400" y="742950"/>
                </a:lnTo>
                <a:lnTo>
                  <a:pt x="358775" y="742950"/>
                </a:lnTo>
                <a:lnTo>
                  <a:pt x="358775" y="641350"/>
                </a:lnTo>
                <a:lnTo>
                  <a:pt x="431800" y="641350"/>
                </a:lnTo>
                <a:lnTo>
                  <a:pt x="431800" y="561975"/>
                </a:lnTo>
                <a:lnTo>
                  <a:pt x="495300" y="561975"/>
                </a:lnTo>
                <a:lnTo>
                  <a:pt x="495300" y="485775"/>
                </a:lnTo>
                <a:lnTo>
                  <a:pt x="574675" y="485775"/>
                </a:lnTo>
                <a:lnTo>
                  <a:pt x="574675" y="415925"/>
                </a:lnTo>
                <a:lnTo>
                  <a:pt x="635000" y="415925"/>
                </a:lnTo>
                <a:lnTo>
                  <a:pt x="635000" y="365125"/>
                </a:lnTo>
                <a:lnTo>
                  <a:pt x="717550" y="365125"/>
                </a:lnTo>
                <a:lnTo>
                  <a:pt x="717550" y="327025"/>
                </a:lnTo>
                <a:lnTo>
                  <a:pt x="790575" y="327025"/>
                </a:lnTo>
                <a:lnTo>
                  <a:pt x="790575" y="273050"/>
                </a:lnTo>
                <a:lnTo>
                  <a:pt x="873125" y="273050"/>
                </a:lnTo>
                <a:lnTo>
                  <a:pt x="873125" y="273050"/>
                </a:lnTo>
                <a:lnTo>
                  <a:pt x="873125" y="273050"/>
                </a:lnTo>
                <a:lnTo>
                  <a:pt x="873125" y="273050"/>
                </a:lnTo>
                <a:lnTo>
                  <a:pt x="873125" y="273050"/>
                </a:lnTo>
                <a:lnTo>
                  <a:pt x="873125" y="241300"/>
                </a:lnTo>
                <a:lnTo>
                  <a:pt x="939800" y="241300"/>
                </a:lnTo>
                <a:lnTo>
                  <a:pt x="939800" y="241300"/>
                </a:lnTo>
                <a:lnTo>
                  <a:pt x="939800" y="241300"/>
                </a:lnTo>
                <a:lnTo>
                  <a:pt x="939800" y="241300"/>
                </a:lnTo>
                <a:lnTo>
                  <a:pt x="939800" y="241300"/>
                </a:lnTo>
                <a:lnTo>
                  <a:pt x="939800" y="212725"/>
                </a:lnTo>
                <a:lnTo>
                  <a:pt x="1006475" y="212725"/>
                </a:lnTo>
                <a:lnTo>
                  <a:pt x="1006475" y="212725"/>
                </a:lnTo>
                <a:lnTo>
                  <a:pt x="1006475" y="184150"/>
                </a:lnTo>
                <a:lnTo>
                  <a:pt x="1082675" y="184150"/>
                </a:lnTo>
                <a:lnTo>
                  <a:pt x="1082675" y="184150"/>
                </a:lnTo>
                <a:lnTo>
                  <a:pt x="1155700" y="184150"/>
                </a:lnTo>
                <a:lnTo>
                  <a:pt x="1155700" y="142875"/>
                </a:lnTo>
                <a:lnTo>
                  <a:pt x="1225550" y="142875"/>
                </a:lnTo>
                <a:lnTo>
                  <a:pt x="1225550" y="142875"/>
                </a:lnTo>
                <a:lnTo>
                  <a:pt x="1225550" y="142875"/>
                </a:lnTo>
                <a:lnTo>
                  <a:pt x="1298575" y="142875"/>
                </a:lnTo>
                <a:lnTo>
                  <a:pt x="1298575" y="101600"/>
                </a:lnTo>
                <a:lnTo>
                  <a:pt x="1365250" y="101600"/>
                </a:lnTo>
                <a:lnTo>
                  <a:pt x="1365250" y="101600"/>
                </a:lnTo>
                <a:lnTo>
                  <a:pt x="1365250" y="79375"/>
                </a:lnTo>
                <a:lnTo>
                  <a:pt x="1444625" y="79375"/>
                </a:lnTo>
                <a:lnTo>
                  <a:pt x="1511300" y="79375"/>
                </a:lnTo>
                <a:lnTo>
                  <a:pt x="1511300" y="79375"/>
                </a:lnTo>
                <a:lnTo>
                  <a:pt x="1511300" y="44450"/>
                </a:lnTo>
                <a:lnTo>
                  <a:pt x="1590675" y="44450"/>
                </a:lnTo>
                <a:lnTo>
                  <a:pt x="1590675" y="38100"/>
                </a:lnTo>
                <a:lnTo>
                  <a:pt x="1660525" y="38100"/>
                </a:lnTo>
                <a:lnTo>
                  <a:pt x="1736725" y="38100"/>
                </a:lnTo>
                <a:lnTo>
                  <a:pt x="1736725" y="12700"/>
                </a:lnTo>
                <a:lnTo>
                  <a:pt x="1809750" y="12700"/>
                </a:lnTo>
                <a:lnTo>
                  <a:pt x="1809750" y="0"/>
                </a:lnTo>
                <a:lnTo>
                  <a:pt x="1879600" y="0"/>
                </a:lnTo>
                <a:lnTo>
                  <a:pt x="1952625" y="0"/>
                </a:lnTo>
                <a:lnTo>
                  <a:pt x="2025650" y="0"/>
                </a:lnTo>
                <a:lnTo>
                  <a:pt x="2025650" y="0"/>
                </a:lnTo>
              </a:path>
            </a:pathLst>
          </a:custGeom>
          <a:noFill/>
          <a:ln w="127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D01D14CE-CB4A-F846-8D68-6FD2BF68060F}"/>
              </a:ext>
            </a:extLst>
          </p:cNvPr>
          <p:cNvSpPr/>
          <p:nvPr/>
        </p:nvSpPr>
        <p:spPr>
          <a:xfrm>
            <a:off x="8359775" y="2501900"/>
            <a:ext cx="2019300" cy="1057275"/>
          </a:xfrm>
          <a:custGeom>
            <a:avLst/>
            <a:gdLst>
              <a:gd name="connsiteX0" fmla="*/ 2019300 w 2019300"/>
              <a:gd name="connsiteY0" fmla="*/ 0 h 1057275"/>
              <a:gd name="connsiteX1" fmla="*/ 1936750 w 2019300"/>
              <a:gd name="connsiteY1" fmla="*/ 0 h 1057275"/>
              <a:gd name="connsiteX2" fmla="*/ 1936750 w 2019300"/>
              <a:gd name="connsiteY2" fmla="*/ 28575 h 1057275"/>
              <a:gd name="connsiteX3" fmla="*/ 1873250 w 2019300"/>
              <a:gd name="connsiteY3" fmla="*/ 28575 h 1057275"/>
              <a:gd name="connsiteX4" fmla="*/ 1873250 w 2019300"/>
              <a:gd name="connsiteY4" fmla="*/ 28575 h 1057275"/>
              <a:gd name="connsiteX5" fmla="*/ 1730375 w 2019300"/>
              <a:gd name="connsiteY5" fmla="*/ 28575 h 1057275"/>
              <a:gd name="connsiteX6" fmla="*/ 1730375 w 2019300"/>
              <a:gd name="connsiteY6" fmla="*/ 63500 h 1057275"/>
              <a:gd name="connsiteX7" fmla="*/ 1651000 w 2019300"/>
              <a:gd name="connsiteY7" fmla="*/ 63500 h 1057275"/>
              <a:gd name="connsiteX8" fmla="*/ 1584325 w 2019300"/>
              <a:gd name="connsiteY8" fmla="*/ 63500 h 1057275"/>
              <a:gd name="connsiteX9" fmla="*/ 1584325 w 2019300"/>
              <a:gd name="connsiteY9" fmla="*/ 92075 h 1057275"/>
              <a:gd name="connsiteX10" fmla="*/ 1501775 w 2019300"/>
              <a:gd name="connsiteY10" fmla="*/ 92075 h 1057275"/>
              <a:gd name="connsiteX11" fmla="*/ 1501775 w 2019300"/>
              <a:gd name="connsiteY11" fmla="*/ 120650 h 1057275"/>
              <a:gd name="connsiteX12" fmla="*/ 1422400 w 2019300"/>
              <a:gd name="connsiteY12" fmla="*/ 120650 h 1057275"/>
              <a:gd name="connsiteX13" fmla="*/ 1362075 w 2019300"/>
              <a:gd name="connsiteY13" fmla="*/ 120650 h 1057275"/>
              <a:gd name="connsiteX14" fmla="*/ 1362075 w 2019300"/>
              <a:gd name="connsiteY14" fmla="*/ 149225 h 1057275"/>
              <a:gd name="connsiteX15" fmla="*/ 1295400 w 2019300"/>
              <a:gd name="connsiteY15" fmla="*/ 149225 h 1057275"/>
              <a:gd name="connsiteX16" fmla="*/ 1295400 w 2019300"/>
              <a:gd name="connsiteY16" fmla="*/ 149225 h 1057275"/>
              <a:gd name="connsiteX17" fmla="*/ 1222375 w 2019300"/>
              <a:gd name="connsiteY17" fmla="*/ 149225 h 1057275"/>
              <a:gd name="connsiteX18" fmla="*/ 1222375 w 2019300"/>
              <a:gd name="connsiteY18" fmla="*/ 180975 h 1057275"/>
              <a:gd name="connsiteX19" fmla="*/ 1146175 w 2019300"/>
              <a:gd name="connsiteY19" fmla="*/ 180975 h 1057275"/>
              <a:gd name="connsiteX20" fmla="*/ 1146175 w 2019300"/>
              <a:gd name="connsiteY20" fmla="*/ 212725 h 1057275"/>
              <a:gd name="connsiteX21" fmla="*/ 1076325 w 2019300"/>
              <a:gd name="connsiteY21" fmla="*/ 212725 h 1057275"/>
              <a:gd name="connsiteX22" fmla="*/ 1076325 w 2019300"/>
              <a:gd name="connsiteY22" fmla="*/ 247650 h 1057275"/>
              <a:gd name="connsiteX23" fmla="*/ 1000125 w 2019300"/>
              <a:gd name="connsiteY23" fmla="*/ 247650 h 1057275"/>
              <a:gd name="connsiteX24" fmla="*/ 990600 w 2019300"/>
              <a:gd name="connsiteY24" fmla="*/ 257175 h 1057275"/>
              <a:gd name="connsiteX25" fmla="*/ 923925 w 2019300"/>
              <a:gd name="connsiteY25" fmla="*/ 257175 h 1057275"/>
              <a:gd name="connsiteX26" fmla="*/ 923925 w 2019300"/>
              <a:gd name="connsiteY26" fmla="*/ 301625 h 1057275"/>
              <a:gd name="connsiteX27" fmla="*/ 866775 w 2019300"/>
              <a:gd name="connsiteY27" fmla="*/ 301625 h 1057275"/>
              <a:gd name="connsiteX28" fmla="*/ 866775 w 2019300"/>
              <a:gd name="connsiteY28" fmla="*/ 330200 h 1057275"/>
              <a:gd name="connsiteX29" fmla="*/ 777875 w 2019300"/>
              <a:gd name="connsiteY29" fmla="*/ 330200 h 1057275"/>
              <a:gd name="connsiteX30" fmla="*/ 777875 w 2019300"/>
              <a:gd name="connsiteY30" fmla="*/ 374650 h 1057275"/>
              <a:gd name="connsiteX31" fmla="*/ 708025 w 2019300"/>
              <a:gd name="connsiteY31" fmla="*/ 374650 h 1057275"/>
              <a:gd name="connsiteX32" fmla="*/ 708025 w 2019300"/>
              <a:gd name="connsiteY32" fmla="*/ 403225 h 1057275"/>
              <a:gd name="connsiteX33" fmla="*/ 635000 w 2019300"/>
              <a:gd name="connsiteY33" fmla="*/ 403225 h 1057275"/>
              <a:gd name="connsiteX34" fmla="*/ 635000 w 2019300"/>
              <a:gd name="connsiteY34" fmla="*/ 463550 h 1057275"/>
              <a:gd name="connsiteX35" fmla="*/ 568325 w 2019300"/>
              <a:gd name="connsiteY35" fmla="*/ 463550 h 1057275"/>
              <a:gd name="connsiteX36" fmla="*/ 568325 w 2019300"/>
              <a:gd name="connsiteY36" fmla="*/ 523875 h 1057275"/>
              <a:gd name="connsiteX37" fmla="*/ 504825 w 2019300"/>
              <a:gd name="connsiteY37" fmla="*/ 523875 h 1057275"/>
              <a:gd name="connsiteX38" fmla="*/ 504825 w 2019300"/>
              <a:gd name="connsiteY38" fmla="*/ 523875 h 1057275"/>
              <a:gd name="connsiteX39" fmla="*/ 488950 w 2019300"/>
              <a:gd name="connsiteY39" fmla="*/ 539750 h 1057275"/>
              <a:gd name="connsiteX40" fmla="*/ 488950 w 2019300"/>
              <a:gd name="connsiteY40" fmla="*/ 609600 h 1057275"/>
              <a:gd name="connsiteX41" fmla="*/ 422275 w 2019300"/>
              <a:gd name="connsiteY41" fmla="*/ 609600 h 1057275"/>
              <a:gd name="connsiteX42" fmla="*/ 422275 w 2019300"/>
              <a:gd name="connsiteY42" fmla="*/ 698500 h 1057275"/>
              <a:gd name="connsiteX43" fmla="*/ 352425 w 2019300"/>
              <a:gd name="connsiteY43" fmla="*/ 698500 h 1057275"/>
              <a:gd name="connsiteX44" fmla="*/ 352425 w 2019300"/>
              <a:gd name="connsiteY44" fmla="*/ 803275 h 1057275"/>
              <a:gd name="connsiteX45" fmla="*/ 273050 w 2019300"/>
              <a:gd name="connsiteY45" fmla="*/ 803275 h 1057275"/>
              <a:gd name="connsiteX46" fmla="*/ 273050 w 2019300"/>
              <a:gd name="connsiteY46" fmla="*/ 895350 h 1057275"/>
              <a:gd name="connsiteX47" fmla="*/ 203200 w 2019300"/>
              <a:gd name="connsiteY47" fmla="*/ 895350 h 1057275"/>
              <a:gd name="connsiteX48" fmla="*/ 203200 w 2019300"/>
              <a:gd name="connsiteY48" fmla="*/ 977900 h 1057275"/>
              <a:gd name="connsiteX49" fmla="*/ 130175 w 2019300"/>
              <a:gd name="connsiteY49" fmla="*/ 977900 h 1057275"/>
              <a:gd name="connsiteX50" fmla="*/ 130175 w 2019300"/>
              <a:gd name="connsiteY50" fmla="*/ 1057275 h 1057275"/>
              <a:gd name="connsiteX51" fmla="*/ 66675 w 2019300"/>
              <a:gd name="connsiteY51" fmla="*/ 1057275 h 1057275"/>
              <a:gd name="connsiteX52" fmla="*/ 66675 w 2019300"/>
              <a:gd name="connsiteY52" fmla="*/ 1057275 h 1057275"/>
              <a:gd name="connsiteX53" fmla="*/ 0 w 2019300"/>
              <a:gd name="connsiteY53" fmla="*/ 1057275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019300" h="1057275">
                <a:moveTo>
                  <a:pt x="2019300" y="0"/>
                </a:moveTo>
                <a:lnTo>
                  <a:pt x="1936750" y="0"/>
                </a:lnTo>
                <a:lnTo>
                  <a:pt x="1936750" y="28575"/>
                </a:lnTo>
                <a:lnTo>
                  <a:pt x="1873250" y="28575"/>
                </a:lnTo>
                <a:lnTo>
                  <a:pt x="1873250" y="28575"/>
                </a:lnTo>
                <a:lnTo>
                  <a:pt x="1730375" y="28575"/>
                </a:lnTo>
                <a:lnTo>
                  <a:pt x="1730375" y="63500"/>
                </a:lnTo>
                <a:lnTo>
                  <a:pt x="1651000" y="63500"/>
                </a:lnTo>
                <a:lnTo>
                  <a:pt x="1584325" y="63500"/>
                </a:lnTo>
                <a:lnTo>
                  <a:pt x="1584325" y="92075"/>
                </a:lnTo>
                <a:lnTo>
                  <a:pt x="1501775" y="92075"/>
                </a:lnTo>
                <a:lnTo>
                  <a:pt x="1501775" y="120650"/>
                </a:lnTo>
                <a:lnTo>
                  <a:pt x="1422400" y="120650"/>
                </a:lnTo>
                <a:lnTo>
                  <a:pt x="1362075" y="120650"/>
                </a:lnTo>
                <a:lnTo>
                  <a:pt x="1362075" y="149225"/>
                </a:lnTo>
                <a:lnTo>
                  <a:pt x="1295400" y="149225"/>
                </a:lnTo>
                <a:lnTo>
                  <a:pt x="1295400" y="149225"/>
                </a:lnTo>
                <a:lnTo>
                  <a:pt x="1222375" y="149225"/>
                </a:lnTo>
                <a:lnTo>
                  <a:pt x="1222375" y="180975"/>
                </a:lnTo>
                <a:lnTo>
                  <a:pt x="1146175" y="180975"/>
                </a:lnTo>
                <a:lnTo>
                  <a:pt x="1146175" y="212725"/>
                </a:lnTo>
                <a:lnTo>
                  <a:pt x="1076325" y="212725"/>
                </a:lnTo>
                <a:lnTo>
                  <a:pt x="1076325" y="247650"/>
                </a:lnTo>
                <a:lnTo>
                  <a:pt x="1000125" y="247650"/>
                </a:lnTo>
                <a:lnTo>
                  <a:pt x="990600" y="257175"/>
                </a:lnTo>
                <a:lnTo>
                  <a:pt x="923925" y="257175"/>
                </a:lnTo>
                <a:lnTo>
                  <a:pt x="923925" y="301625"/>
                </a:lnTo>
                <a:lnTo>
                  <a:pt x="866775" y="301625"/>
                </a:lnTo>
                <a:lnTo>
                  <a:pt x="866775" y="330200"/>
                </a:lnTo>
                <a:lnTo>
                  <a:pt x="777875" y="330200"/>
                </a:lnTo>
                <a:lnTo>
                  <a:pt x="777875" y="374650"/>
                </a:lnTo>
                <a:lnTo>
                  <a:pt x="708025" y="374650"/>
                </a:lnTo>
                <a:lnTo>
                  <a:pt x="708025" y="403225"/>
                </a:lnTo>
                <a:lnTo>
                  <a:pt x="635000" y="403225"/>
                </a:lnTo>
                <a:lnTo>
                  <a:pt x="635000" y="463550"/>
                </a:lnTo>
                <a:lnTo>
                  <a:pt x="568325" y="463550"/>
                </a:lnTo>
                <a:lnTo>
                  <a:pt x="568325" y="523875"/>
                </a:lnTo>
                <a:lnTo>
                  <a:pt x="504825" y="523875"/>
                </a:lnTo>
                <a:lnTo>
                  <a:pt x="504825" y="523875"/>
                </a:lnTo>
                <a:lnTo>
                  <a:pt x="488950" y="539750"/>
                </a:lnTo>
                <a:lnTo>
                  <a:pt x="488950" y="609600"/>
                </a:lnTo>
                <a:lnTo>
                  <a:pt x="422275" y="609600"/>
                </a:lnTo>
                <a:lnTo>
                  <a:pt x="422275" y="698500"/>
                </a:lnTo>
                <a:lnTo>
                  <a:pt x="352425" y="698500"/>
                </a:lnTo>
                <a:lnTo>
                  <a:pt x="352425" y="803275"/>
                </a:lnTo>
                <a:lnTo>
                  <a:pt x="273050" y="803275"/>
                </a:lnTo>
                <a:lnTo>
                  <a:pt x="273050" y="895350"/>
                </a:lnTo>
                <a:lnTo>
                  <a:pt x="203200" y="895350"/>
                </a:lnTo>
                <a:lnTo>
                  <a:pt x="203200" y="977900"/>
                </a:lnTo>
                <a:lnTo>
                  <a:pt x="130175" y="977900"/>
                </a:lnTo>
                <a:lnTo>
                  <a:pt x="130175" y="1057275"/>
                </a:lnTo>
                <a:lnTo>
                  <a:pt x="66675" y="1057275"/>
                </a:lnTo>
                <a:lnTo>
                  <a:pt x="66675" y="1057275"/>
                </a:lnTo>
                <a:lnTo>
                  <a:pt x="0" y="1057275"/>
                </a:lnTo>
              </a:path>
            </a:pathLst>
          </a:custGeom>
          <a:noFill/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14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CAC36-00C0-814B-863C-729210102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Inpatient COVID-19 Management Goals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BE2D9A4-D356-974C-8B06-01553BEC78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0186881"/>
              </p:ext>
            </p:extLst>
          </p:nvPr>
        </p:nvGraphicFramePr>
        <p:xfrm>
          <a:off x="1194050" y="1343025"/>
          <a:ext cx="9825990" cy="4310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8A5B8B-4C05-B848-92D3-AA76466978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00944" y="6010275"/>
            <a:ext cx="7847139" cy="731838"/>
          </a:xfrm>
        </p:spPr>
        <p:txBody>
          <a:bodyPr/>
          <a:lstStyle/>
          <a:p>
            <a:r>
              <a:rPr lang="en-US" dirty="0"/>
              <a:t>NIH. Care of Critically Ill Patients With COVID-19. Updated October 9, 2020. Accessed November 13, 2020. </a:t>
            </a:r>
            <a:r>
              <a:rPr lang="en-US" dirty="0">
                <a:hlinkClick r:id="rId7"/>
              </a:rPr>
              <a:t>https://www.covid19treatmentguidelines.nih.gov/critical-care/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583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3F636-4C09-DE4F-94EB-3EE9B5070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Infection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23395-D17F-184D-83ED-60948A0E01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When performing aerosol-generating procedures, </a:t>
            </a:r>
            <a:r>
              <a:rPr lang="en-US" b="1" dirty="0">
                <a:solidFill>
                  <a:schemeClr val="accent1"/>
                </a:solidFill>
              </a:rPr>
              <a:t>use an N95 respirator</a:t>
            </a:r>
            <a:r>
              <a:rPr lang="en-US" dirty="0"/>
              <a:t> (or equivalent/higher-level respirator) in addition to other personal protective equipment (</a:t>
            </a:r>
            <a:r>
              <a:rPr lang="en-US" dirty="0" err="1"/>
              <a:t>ie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gloves, gown, and eye protection</a:t>
            </a:r>
            <a:r>
              <a:rPr lang="en-US" dirty="0"/>
              <a:t>)</a:t>
            </a:r>
            <a:r>
              <a:rPr lang="en-US" baseline="30000" dirty="0"/>
              <a:t>1</a:t>
            </a:r>
            <a:endParaRPr lang="en-US" dirty="0"/>
          </a:p>
          <a:p>
            <a:pPr lvl="1"/>
            <a:r>
              <a:rPr lang="en-US" dirty="0"/>
              <a:t>Follow CDC recommendations for donning and doffing gear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dirty="0"/>
              <a:t>Endotracheal intubation should be performed</a:t>
            </a:r>
            <a:r>
              <a:rPr lang="en-US" baseline="30000" dirty="0"/>
              <a:t>1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By providers with extensive airway management experience</a:t>
            </a:r>
          </a:p>
          <a:p>
            <a:pPr lvl="1"/>
            <a:r>
              <a:rPr lang="en-US" dirty="0"/>
              <a:t>Using video laryngoscopy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C983E7-F50B-194F-A782-508FD98501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0182" y="6010275"/>
            <a:ext cx="7837902" cy="7318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Image courtesy of CDC. </a:t>
            </a:r>
            <a:r>
              <a:rPr lang="en-US" dirty="0">
                <a:hlinkClick r:id="rId2"/>
              </a:rPr>
              <a:t>https://www.cdc.gov/coronavirus/2019-ncov/downloads/A_FS_HCP_COVID19_PPE.pdf</a:t>
            </a:r>
            <a:r>
              <a:rPr lang="en-US" dirty="0"/>
              <a:t>. </a:t>
            </a:r>
          </a:p>
          <a:p>
            <a:pPr marL="228600" indent="-228600">
              <a:buAutoNum type="arabicPeriod"/>
            </a:pPr>
            <a:r>
              <a:rPr lang="en-US" dirty="0"/>
              <a:t>NIH. Infection Control. Updated October 9, 2020. Accessed November 13, 2020. </a:t>
            </a:r>
            <a:r>
              <a:rPr lang="en-US" dirty="0">
                <a:hlinkClick r:id="rId3"/>
              </a:rPr>
              <a:t>https://www.covid19treatmentguidelines.nih.gov/critical-care/infection-control/</a:t>
            </a:r>
            <a:r>
              <a:rPr lang="en-US" dirty="0"/>
              <a:t> </a:t>
            </a:r>
          </a:p>
          <a:p>
            <a:pPr marL="228600" indent="-228600">
              <a:buAutoNum type="arabicPeriod"/>
            </a:pPr>
            <a:r>
              <a:rPr lang="en-US" dirty="0"/>
              <a:t>CDC. Sequence for Putting on Personal Protective Equipment (PPE). 2020. Accessed November 13, 2020. </a:t>
            </a:r>
            <a:r>
              <a:rPr lang="en-US" dirty="0">
                <a:hlinkClick r:id="rId4"/>
              </a:rPr>
              <a:t>https://www.cdc.gov/niosh/npptl/pdfs/PPE-Sequence-508.pdf</a:t>
            </a:r>
            <a:r>
              <a:rPr lang="en-US" dirty="0"/>
              <a:t>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1914126-C89E-CB4B-959D-21D9A44091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/>
          <a:srcRect r="49807"/>
          <a:stretch/>
        </p:blipFill>
        <p:spPr>
          <a:xfrm>
            <a:off x="6762750" y="1096388"/>
            <a:ext cx="4132431" cy="446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34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4BAD3-96A0-8340-B87E-68FA617D2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Oxygenation and Ventilatory Support: Treatment of Hypoxemia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84C3C-6E06-AB48-835C-6C71543CB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HFNC</a:t>
            </a:r>
            <a:r>
              <a:rPr lang="en-US" dirty="0"/>
              <a:t> is preferred over </a:t>
            </a:r>
            <a:r>
              <a:rPr lang="en-US" b="1" dirty="0">
                <a:solidFill>
                  <a:schemeClr val="accent1"/>
                </a:solidFill>
              </a:rPr>
              <a:t>NIPPV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by the NIH</a:t>
            </a:r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/>
              <a:t>HFNC resulted in more ventilator-free days and a 2.5-fold lower risk of 90-day mortality than NIPPV among patients in acute hypoxemic respiratory failure </a:t>
            </a:r>
            <a:r>
              <a:rPr lang="en-US" i="1" dirty="0"/>
              <a:t>prior to the COVID-19 pandemic</a:t>
            </a:r>
            <a:r>
              <a:rPr lang="en-US" baseline="30000" dirty="0"/>
              <a:t>2</a:t>
            </a:r>
          </a:p>
          <a:p>
            <a:r>
              <a:rPr lang="en-US" b="1" dirty="0">
                <a:solidFill>
                  <a:schemeClr val="accent1"/>
                </a:solidFill>
              </a:rPr>
              <a:t>NIPPV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BiPAP, CPAP, high-flow O</a:t>
            </a:r>
            <a:r>
              <a:rPr 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en-US" dirty="0"/>
              <a:t>can be considered if </a:t>
            </a:r>
            <a:r>
              <a:rPr lang="en-US" b="1" dirty="0">
                <a:solidFill>
                  <a:schemeClr val="accent1"/>
                </a:solidFill>
              </a:rPr>
              <a:t>HFNC</a:t>
            </a:r>
            <a:r>
              <a:rPr lang="en-US" dirty="0"/>
              <a:t> is not available</a:t>
            </a:r>
            <a:r>
              <a:rPr lang="en-US" baseline="30000" dirty="0"/>
              <a:t>1</a:t>
            </a:r>
          </a:p>
          <a:p>
            <a:pPr lvl="1"/>
            <a:r>
              <a:rPr lang="en-US" dirty="0"/>
              <a:t>May generate aerosols</a:t>
            </a:r>
            <a:r>
              <a:rPr lang="en-US" baseline="30000" dirty="0"/>
              <a:t>1</a:t>
            </a:r>
            <a:endParaRPr lang="en-US" dirty="0"/>
          </a:p>
          <a:p>
            <a:pPr lvl="1"/>
            <a:r>
              <a:rPr lang="en-US" dirty="0"/>
              <a:t>Has been shown to have a high failure rate for non-COVID-19 acute respiratory distress syndrome</a:t>
            </a:r>
            <a:r>
              <a:rPr lang="en-US" baseline="30000" dirty="0"/>
              <a:t>3</a:t>
            </a:r>
          </a:p>
          <a:p>
            <a:r>
              <a:rPr lang="en-US" b="1" dirty="0">
                <a:solidFill>
                  <a:schemeClr val="accent1"/>
                </a:solidFill>
              </a:rPr>
              <a:t>Intubation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1"/>
                </a:solidFill>
              </a:rPr>
              <a:t>mechanical ventilation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recommended for refractory hypoxemia and for select patients with comorbidities, acute organ dysfunction, or other indications</a:t>
            </a:r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083E8A-B009-9443-BD6F-E08245556C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00944" y="6010275"/>
            <a:ext cx="7847139" cy="731838"/>
          </a:xfrm>
        </p:spPr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/>
              <a:t>NIH. Oxygenation and Ventilation. Updated July 17, 2020. Accessed November 13, 2020. </a:t>
            </a:r>
            <a:r>
              <a:rPr lang="en-US" dirty="0">
                <a:hlinkClick r:id="rId2"/>
              </a:rPr>
              <a:t>https://www.covid19treatmentguidelines.nih.gov/critical-care/oxygenation-and-ventilation/</a:t>
            </a:r>
            <a:r>
              <a:rPr lang="en-US" dirty="0"/>
              <a:t> </a:t>
            </a:r>
          </a:p>
          <a:p>
            <a:pPr marL="228600" indent="-228600">
              <a:buAutoNum type="arabicPeriod"/>
            </a:pPr>
            <a:r>
              <a:rPr lang="en-US" dirty="0"/>
              <a:t>Frat JP et al. </a:t>
            </a:r>
            <a:r>
              <a:rPr lang="en-US" i="1" dirty="0"/>
              <a:t>N </a:t>
            </a:r>
            <a:r>
              <a:rPr lang="en-US" i="1" dirty="0" err="1"/>
              <a:t>Engl</a:t>
            </a:r>
            <a:r>
              <a:rPr lang="en-US" i="1" dirty="0"/>
              <a:t> J Med</a:t>
            </a:r>
            <a:r>
              <a:rPr lang="en-US" dirty="0"/>
              <a:t>. 2015;372(23):2185-2196.</a:t>
            </a:r>
          </a:p>
          <a:p>
            <a:pPr marL="228600" indent="-228600">
              <a:buAutoNum type="arabicPeriod"/>
            </a:pPr>
            <a:r>
              <a:rPr lang="en-US" dirty="0"/>
              <a:t>He H et al. </a:t>
            </a:r>
            <a:r>
              <a:rPr lang="en-US" i="1" dirty="0"/>
              <a:t>Crit Care</a:t>
            </a:r>
            <a:r>
              <a:rPr lang="en-US" dirty="0"/>
              <a:t>. 2019;23(1):300.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77157E-69B7-CC41-964E-6BFD0EF0EA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6007" y="5515502"/>
            <a:ext cx="11682077" cy="409048"/>
          </a:xfrm>
        </p:spPr>
        <p:txBody>
          <a:bodyPr/>
          <a:lstStyle/>
          <a:p>
            <a:r>
              <a:rPr lang="en-US" sz="1400" dirty="0">
                <a:solidFill>
                  <a:schemeClr val="tx1"/>
                </a:solidFill>
              </a:rPr>
              <a:t>BiPAP, bilevel positive airway pressure; CPAP, continuous positive airway pressure; HFNC, high-flow nasal canula; NIPPV, noninvasive positive-pressure ventilation; PEEP, positive end-expiratory pressure.</a:t>
            </a:r>
          </a:p>
        </p:txBody>
      </p:sp>
    </p:spTree>
    <p:extLst>
      <p:ext uri="{BB962C8B-B14F-4D97-AF65-F5344CB8AC3E}">
        <p14:creationId xmlns:p14="http://schemas.microsoft.com/office/powerpoint/2010/main" val="538861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5D8D0-2FA8-7F43-8E7A-77E74185B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Awake Prone Positioning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348C9-4775-2542-AB20-3D5167F7B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971" y="1342498"/>
            <a:ext cx="7860760" cy="2980987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Prone positioning can improve oxygenation</a:t>
            </a:r>
            <a:r>
              <a:rPr lang="en-US" baseline="30000" dirty="0"/>
              <a:t>1</a:t>
            </a:r>
            <a:endParaRPr lang="en-US" dirty="0"/>
          </a:p>
          <a:p>
            <a:pPr lvl="1"/>
            <a:r>
              <a:rPr lang="en-US" dirty="0"/>
              <a:t>PaO</a:t>
            </a:r>
            <a:r>
              <a:rPr lang="en-US" baseline="-25000" dirty="0"/>
              <a:t>2</a:t>
            </a:r>
            <a:r>
              <a:rPr lang="en-US" dirty="0"/>
              <a:t>/FiO</a:t>
            </a:r>
            <a:r>
              <a:rPr lang="en-US" baseline="-25000" dirty="0"/>
              <a:t>2</a:t>
            </a:r>
            <a:r>
              <a:rPr lang="en-US" dirty="0"/>
              <a:t> improved from supine to prone positioning in patients with COVID-19 (180.5 vs 285.5 mm Hg; </a:t>
            </a:r>
            <a:r>
              <a:rPr lang="en-US" i="1" dirty="0"/>
              <a:t>P</a:t>
            </a:r>
            <a:r>
              <a:rPr lang="en-US" dirty="0"/>
              <a:t> &lt; .0001)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dirty="0"/>
              <a:t>However, the benefit of prone positioning for preventing intubation is uncertain</a:t>
            </a:r>
            <a:r>
              <a:rPr lang="en-US" baseline="30000" dirty="0"/>
              <a:t>3</a:t>
            </a:r>
            <a:endParaRPr lang="en-US" dirty="0"/>
          </a:p>
          <a:p>
            <a:pPr lvl="1"/>
            <a:r>
              <a:rPr lang="en-US" dirty="0"/>
              <a:t>Awake prone positioning did not reduce the risk of intubation in a cohort study (RR, 0.87; </a:t>
            </a:r>
            <a:r>
              <a:rPr lang="en-US" i="1" dirty="0"/>
              <a:t>P</a:t>
            </a:r>
            <a:r>
              <a:rPr lang="en-US" dirty="0"/>
              <a:t> = .6)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E12E6-96EF-9548-968D-F7474C1794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91709" y="6010275"/>
            <a:ext cx="7856374" cy="7318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Image courtesy of </a:t>
            </a:r>
            <a:r>
              <a:rPr lang="en-US" dirty="0" err="1"/>
              <a:t>Coppo</a:t>
            </a:r>
            <a:r>
              <a:rPr lang="en-US" dirty="0"/>
              <a:t> A et al. </a:t>
            </a:r>
            <a:r>
              <a:rPr lang="en-US" i="1" dirty="0"/>
              <a:t>Lancet Respir Med. </a:t>
            </a:r>
            <a:r>
              <a:rPr lang="en-US" dirty="0"/>
              <a:t>2020;8(8):765-774.</a:t>
            </a:r>
          </a:p>
          <a:p>
            <a:pPr marL="228600" indent="-228600">
              <a:buAutoNum type="arabicPeriod"/>
            </a:pPr>
            <a:r>
              <a:rPr lang="en-US" dirty="0"/>
              <a:t>NIH. Care of Critically Ill Patients With COVID-19. Updated October 9, 2020. Accessed November 13, 2020. </a:t>
            </a:r>
            <a:r>
              <a:rPr lang="en-US" dirty="0">
                <a:hlinkClick r:id="rId2"/>
              </a:rPr>
              <a:t>https://www.covid19treatmentguidelines.nih.gov/critical-care/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 err="1"/>
              <a:t>Coppo</a:t>
            </a:r>
            <a:r>
              <a:rPr lang="en-US" dirty="0"/>
              <a:t> A et al. </a:t>
            </a:r>
            <a:r>
              <a:rPr lang="en-US" i="1" dirty="0"/>
              <a:t>Lancet Respir Med</a:t>
            </a:r>
            <a:r>
              <a:rPr lang="en-US" dirty="0"/>
              <a:t>. 2020;8(8):765-774. </a:t>
            </a:r>
          </a:p>
          <a:p>
            <a:pPr marL="228600" indent="-228600">
              <a:buAutoNum type="arabicPeriod"/>
            </a:pPr>
            <a:r>
              <a:rPr lang="en-US" dirty="0" err="1"/>
              <a:t>Ferrando</a:t>
            </a:r>
            <a:r>
              <a:rPr lang="en-US" dirty="0"/>
              <a:t> C et al. </a:t>
            </a:r>
            <a:r>
              <a:rPr lang="en-US" i="1" dirty="0"/>
              <a:t>Crit Care</a:t>
            </a:r>
            <a:r>
              <a:rPr lang="en-US" dirty="0"/>
              <a:t>. 2020;24(1):597.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8DCEFD-72D0-1344-BF24-8272E80A5D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tx1"/>
                </a:solidFill>
              </a:rPr>
              <a:t>RR, risk ratio.</a:t>
            </a:r>
          </a:p>
        </p:txBody>
      </p:sp>
      <p:pic>
        <p:nvPicPr>
          <p:cNvPr id="1026" name="Picture 2" descr="Figure thumbnail gr1">
            <a:extLst>
              <a:ext uri="{FF2B5EF4-FFF2-40B4-BE49-F238E27FC236}">
                <a16:creationId xmlns:a16="http://schemas.microsoft.com/office/drawing/2014/main" id="{7AABDF2D-31E9-E44E-96E2-CE9B89C08E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17"/>
          <a:stretch/>
        </p:blipFill>
        <p:spPr bwMode="auto">
          <a:xfrm>
            <a:off x="8469630" y="1589078"/>
            <a:ext cx="2834640" cy="211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igure thumbnail gr1">
            <a:extLst>
              <a:ext uri="{FF2B5EF4-FFF2-40B4-BE49-F238E27FC236}">
                <a16:creationId xmlns:a16="http://schemas.microsoft.com/office/drawing/2014/main" id="{A26ECFCB-F36B-484C-A567-29F34964CE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17"/>
          <a:stretch/>
        </p:blipFill>
        <p:spPr bwMode="auto">
          <a:xfrm>
            <a:off x="8469630" y="3812734"/>
            <a:ext cx="2834640" cy="211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04AC30-005B-A24E-B692-F65DE371F277}"/>
              </a:ext>
            </a:extLst>
          </p:cNvPr>
          <p:cNvSpPr txBox="1"/>
          <p:nvPr/>
        </p:nvSpPr>
        <p:spPr>
          <a:xfrm>
            <a:off x="7855462" y="1025711"/>
            <a:ext cx="4062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Prone Positioning With Helmet Interface to Enable Continuous Positive Airway Pressure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A1A592-BCFD-2548-8D4B-0137FC461D66}"/>
              </a:ext>
            </a:extLst>
          </p:cNvPr>
          <p:cNvSpPr/>
          <p:nvPr/>
        </p:nvSpPr>
        <p:spPr>
          <a:xfrm>
            <a:off x="265970" y="4409210"/>
            <a:ext cx="7951438" cy="1228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Contraindications: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Patients in respiratory distress requiring immediate intubation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Hemodynamically unstable patients, those who received abdominal surgery, and those with an unstable spine</a:t>
            </a:r>
          </a:p>
        </p:txBody>
      </p:sp>
    </p:spTree>
    <p:extLst>
      <p:ext uri="{BB962C8B-B14F-4D97-AF65-F5344CB8AC3E}">
        <p14:creationId xmlns:p14="http://schemas.microsoft.com/office/powerpoint/2010/main" val="3307100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1892</TotalTime>
  <Words>3744</Words>
  <Application>Microsoft Office PowerPoint</Application>
  <PresentationFormat>Widescreen</PresentationFormat>
  <Paragraphs>384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PowerPoint Presentation</vt:lpstr>
      <vt:lpstr>Management: COVID-19 and HIV</vt:lpstr>
      <vt:lpstr>NIH Definitions of COVID-19 Disease Severity</vt:lpstr>
      <vt:lpstr>Mild or Moderate COVID-19 Management</vt:lpstr>
      <vt:lpstr>Management of ARVs at Home During Illness With COVID-19</vt:lpstr>
      <vt:lpstr>Inpatient COVID-19 Management Goals</vt:lpstr>
      <vt:lpstr>Infection Control</vt:lpstr>
      <vt:lpstr>Oxygenation and Ventilatory Support: Treatment of Hypoxemia</vt:lpstr>
      <vt:lpstr>Awake Prone Positioning</vt:lpstr>
      <vt:lpstr>Hemodynamic Support</vt:lpstr>
      <vt:lpstr>Pharmacotherapy Recommendations Are Based on  Viral Stage</vt:lpstr>
      <vt:lpstr>Pharmacotherapy: Treatment Considerations</vt:lpstr>
      <vt:lpstr>Anti-SARS-CoV-2 Antibodies (Bamlanivimab and Casirivimab/Imdevimab)</vt:lpstr>
      <vt:lpstr>Remdesivir and COVID-19</vt:lpstr>
      <vt:lpstr>Dexamethasone and COVID-19</vt:lpstr>
      <vt:lpstr>Convalescent Plasma</vt:lpstr>
      <vt:lpstr>Baricitinib Plus Remdesivir and COVID-19</vt:lpstr>
      <vt:lpstr>ISTH Algorithm for Prevention of and Evaluation for VTE and Other Coagulopathies</vt:lpstr>
      <vt:lpstr>Managing Polypharmacy in People With COVID-19</vt:lpstr>
      <vt:lpstr>Managing COVID-19 and ARVs in Hospitalized PLWH</vt:lpstr>
      <vt:lpstr>Candidacy for Clinical Trials</vt:lpstr>
      <vt:lpstr>Providing Patient-Centered Care</vt:lpstr>
      <vt:lpstr>Using the Opportunity to Control Comorbidities</vt:lpstr>
      <vt:lpstr>Summary and Key Points</vt:lpstr>
    </vt:vector>
  </TitlesOfParts>
  <Company>Annenberg Center for Health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 Plante</dc:creator>
  <cp:lastModifiedBy>Brett Mutschler</cp:lastModifiedBy>
  <cp:revision>51</cp:revision>
  <cp:lastPrinted>2016-11-04T21:05:25Z</cp:lastPrinted>
  <dcterms:created xsi:type="dcterms:W3CDTF">2016-04-20T21:57:17Z</dcterms:created>
  <dcterms:modified xsi:type="dcterms:W3CDTF">2021-02-16T22:26:32Z</dcterms:modified>
</cp:coreProperties>
</file>