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4479" r:id="rId2"/>
    <p:sldId id="4481" r:id="rId3"/>
    <p:sldId id="256" r:id="rId4"/>
    <p:sldId id="259" r:id="rId5"/>
    <p:sldId id="1309" r:id="rId6"/>
    <p:sldId id="1332" r:id="rId7"/>
    <p:sldId id="1281" r:id="rId8"/>
    <p:sldId id="1327" r:id="rId9"/>
    <p:sldId id="4469" r:id="rId10"/>
    <p:sldId id="1333" r:id="rId11"/>
    <p:sldId id="316" r:id="rId12"/>
    <p:sldId id="4470" r:id="rId13"/>
    <p:sldId id="420" r:id="rId14"/>
    <p:sldId id="4471" r:id="rId15"/>
    <p:sldId id="323" r:id="rId16"/>
    <p:sldId id="1334" r:id="rId17"/>
    <p:sldId id="4472" r:id="rId18"/>
    <p:sldId id="1314" r:id="rId19"/>
    <p:sldId id="4473" r:id="rId20"/>
    <p:sldId id="4474" r:id="rId21"/>
    <p:sldId id="1315" r:id="rId22"/>
    <p:sldId id="4475" r:id="rId23"/>
    <p:sldId id="4476" r:id="rId24"/>
    <p:sldId id="4467" r:id="rId25"/>
    <p:sldId id="1321" r:id="rId26"/>
    <p:sldId id="4477" r:id="rId27"/>
    <p:sldId id="1323" r:id="rId28"/>
    <p:sldId id="1324" r:id="rId29"/>
    <p:sldId id="4468" r:id="rId30"/>
    <p:sldId id="4478" r:id="rId31"/>
    <p:sldId id="1313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13" clrIdx="0">
    <p:extLst>
      <p:ext uri="{19B8F6BF-5375-455C-9EA6-DF929625EA0E}">
        <p15:presenceInfo xmlns:p15="http://schemas.microsoft.com/office/powerpoint/2012/main" userId="4946b59411aec69d" providerId="Windows Live"/>
      </p:ext>
    </p:extLst>
  </p:cmAuthor>
  <p:cmAuthor id="2" name="Reynold Panettieri" initials="RP" lastIdx="7" clrIdx="1">
    <p:extLst>
      <p:ext uri="{19B8F6BF-5375-455C-9EA6-DF929625EA0E}">
        <p15:presenceInfo xmlns:p15="http://schemas.microsoft.com/office/powerpoint/2012/main" userId="816c2f0e5338587c" providerId="Windows Live"/>
      </p:ext>
    </p:extLst>
  </p:cmAuthor>
  <p:cmAuthor id="3" name="Jane Joukovsky" initials="JJ" lastIdx="5" clrIdx="2">
    <p:extLst>
      <p:ext uri="{19B8F6BF-5375-455C-9EA6-DF929625EA0E}">
        <p15:presenceInfo xmlns:p15="http://schemas.microsoft.com/office/powerpoint/2012/main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220"/>
    <a:srgbClr val="5397CB"/>
    <a:srgbClr val="FF6D6D"/>
    <a:srgbClr val="F3CDD8"/>
    <a:srgbClr val="E8A2B6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1" autoAdjust="0"/>
    <p:restoredTop sz="94648"/>
  </p:normalViewPr>
  <p:slideViewPr>
    <p:cSldViewPr snapToGrid="0" snapToObjects="1">
      <p:cViewPr varScale="1">
        <p:scale>
          <a:sx n="137" d="100"/>
          <a:sy n="137" d="100"/>
        </p:scale>
        <p:origin x="3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F1D72-11FD-4D29-B8F0-038249C13C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4C758-9592-4534-ABC2-5D2959E8BD3C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Asthma</a:t>
          </a:r>
        </a:p>
      </dgm:t>
    </dgm:pt>
    <dgm:pt modelId="{FAC41330-D2BA-47B0-8A6C-A61C95E5C732}" type="parTrans" cxnId="{25CCA840-97DC-4BBB-8BF2-7DDF7F4E783B}">
      <dgm:prSet/>
      <dgm:spPr/>
      <dgm:t>
        <a:bodyPr/>
        <a:lstStyle/>
        <a:p>
          <a:endParaRPr lang="en-US"/>
        </a:p>
      </dgm:t>
    </dgm:pt>
    <dgm:pt modelId="{03814458-1E6B-4FFE-9811-903A8ECCC186}" type="sibTrans" cxnId="{25CCA840-97DC-4BBB-8BF2-7DDF7F4E783B}">
      <dgm:prSet/>
      <dgm:spPr/>
      <dgm:t>
        <a:bodyPr/>
        <a:lstStyle/>
        <a:p>
          <a:endParaRPr lang="en-US"/>
        </a:p>
      </dgm:t>
    </dgm:pt>
    <dgm:pt modelId="{04CB3ECD-BA72-4584-9906-6FDDE3F1B25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Uncontrolled</a:t>
          </a:r>
        </a:p>
      </dgm:t>
    </dgm:pt>
    <dgm:pt modelId="{E67A5895-3B6D-4388-BE1B-9969D2E80B4F}" type="parTrans" cxnId="{3C114989-8FA6-4CDA-B53F-A225A304CCBF}">
      <dgm:prSet/>
      <dgm:spPr/>
      <dgm:t>
        <a:bodyPr/>
        <a:lstStyle/>
        <a:p>
          <a:endParaRPr lang="en-US"/>
        </a:p>
      </dgm:t>
    </dgm:pt>
    <dgm:pt modelId="{F750D1E9-238F-4BD5-AB7E-CAD03413EFBD}" type="sibTrans" cxnId="{3C114989-8FA6-4CDA-B53F-A225A304CCBF}">
      <dgm:prSet/>
      <dgm:spPr/>
      <dgm:t>
        <a:bodyPr/>
        <a:lstStyle/>
        <a:p>
          <a:endParaRPr lang="en-US"/>
        </a:p>
      </dgm:t>
    </dgm:pt>
    <dgm:pt modelId="{5428295E-704B-4C88-931C-E24913D4F95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Difficult-to-treat</a:t>
          </a:r>
        </a:p>
      </dgm:t>
    </dgm:pt>
    <dgm:pt modelId="{56FC6D67-F621-49B5-A78B-B5BD6F0BF718}" type="parTrans" cxnId="{995DEA40-C04D-43D6-85EC-2D45D0F8067A}">
      <dgm:prSet/>
      <dgm:spPr/>
      <dgm:t>
        <a:bodyPr/>
        <a:lstStyle/>
        <a:p>
          <a:endParaRPr lang="en-US"/>
        </a:p>
      </dgm:t>
    </dgm:pt>
    <dgm:pt modelId="{8A7A0DCC-DFA5-4073-A356-BDA0921F9623}" type="sibTrans" cxnId="{995DEA40-C04D-43D6-85EC-2D45D0F8067A}">
      <dgm:prSet/>
      <dgm:spPr/>
      <dgm:t>
        <a:bodyPr/>
        <a:lstStyle/>
        <a:p>
          <a:endParaRPr lang="en-US"/>
        </a:p>
      </dgm:t>
    </dgm:pt>
    <dgm:pt modelId="{F492B153-FFAF-4D32-B3C9-AF17956E163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Severe</a:t>
          </a:r>
        </a:p>
      </dgm:t>
    </dgm:pt>
    <dgm:pt modelId="{EC6E0869-E03C-41DE-9213-7CCC8C6B0F5A}" type="parTrans" cxnId="{DF78A345-EE3F-42C2-98D7-A25ABA0C9ECD}">
      <dgm:prSet/>
      <dgm:spPr/>
      <dgm:t>
        <a:bodyPr/>
        <a:lstStyle/>
        <a:p>
          <a:endParaRPr lang="en-US"/>
        </a:p>
      </dgm:t>
    </dgm:pt>
    <dgm:pt modelId="{5DBB871F-B1AC-44A1-A1A3-BA15F6925CF7}" type="sibTrans" cxnId="{DF78A345-EE3F-42C2-98D7-A25ABA0C9ECD}">
      <dgm:prSet/>
      <dgm:spPr/>
      <dgm:t>
        <a:bodyPr/>
        <a:lstStyle/>
        <a:p>
          <a:endParaRPr lang="en-US"/>
        </a:p>
      </dgm:t>
    </dgm:pt>
    <dgm:pt modelId="{C870F77B-890B-49C8-B34A-35196FA0C698}" type="pres">
      <dgm:prSet presAssocID="{1B1F1D72-11FD-4D29-B8F0-038249C13C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F1E91A-923E-4A78-8755-3BEDC2C79FA7}" type="pres">
      <dgm:prSet presAssocID="{3404C758-9592-4534-ABC2-5D2959E8BD3C}" presName="hierRoot1" presStyleCnt="0">
        <dgm:presLayoutVars>
          <dgm:hierBranch val="init"/>
        </dgm:presLayoutVars>
      </dgm:prSet>
      <dgm:spPr/>
    </dgm:pt>
    <dgm:pt modelId="{149DE956-9DB6-4AA2-8DA2-7A67EA61E2D8}" type="pres">
      <dgm:prSet presAssocID="{3404C758-9592-4534-ABC2-5D2959E8BD3C}" presName="rootComposite1" presStyleCnt="0"/>
      <dgm:spPr/>
    </dgm:pt>
    <dgm:pt modelId="{BB3960C6-0986-4153-B614-3EF1F2E2975D}" type="pres">
      <dgm:prSet presAssocID="{3404C758-9592-4534-ABC2-5D2959E8BD3C}" presName="rootText1" presStyleLbl="node0" presStyleIdx="0" presStyleCnt="1">
        <dgm:presLayoutVars>
          <dgm:chPref val="3"/>
        </dgm:presLayoutVars>
      </dgm:prSet>
      <dgm:spPr/>
    </dgm:pt>
    <dgm:pt modelId="{3F04F9A0-2484-4D20-B7BC-8EF244BD0D1D}" type="pres">
      <dgm:prSet presAssocID="{3404C758-9592-4534-ABC2-5D2959E8BD3C}" presName="rootConnector1" presStyleLbl="node1" presStyleIdx="0" presStyleCnt="0"/>
      <dgm:spPr/>
    </dgm:pt>
    <dgm:pt modelId="{271332D3-228A-47F9-8FF5-2BC589797F77}" type="pres">
      <dgm:prSet presAssocID="{3404C758-9592-4534-ABC2-5D2959E8BD3C}" presName="hierChild2" presStyleCnt="0"/>
      <dgm:spPr/>
    </dgm:pt>
    <dgm:pt modelId="{82F258C4-78A3-433E-A9F2-F644F7744D7A}" type="pres">
      <dgm:prSet presAssocID="{E67A5895-3B6D-4388-BE1B-9969D2E80B4F}" presName="Name37" presStyleLbl="parChTrans1D2" presStyleIdx="0" presStyleCnt="2"/>
      <dgm:spPr/>
    </dgm:pt>
    <dgm:pt modelId="{324CB12F-317A-4DDC-BF76-DEB8D196E4DA}" type="pres">
      <dgm:prSet presAssocID="{04CB3ECD-BA72-4584-9906-6FDDE3F1B25F}" presName="hierRoot2" presStyleCnt="0">
        <dgm:presLayoutVars>
          <dgm:hierBranch val="init"/>
        </dgm:presLayoutVars>
      </dgm:prSet>
      <dgm:spPr/>
    </dgm:pt>
    <dgm:pt modelId="{244A6347-A44E-4E39-9480-FA394A1543D0}" type="pres">
      <dgm:prSet presAssocID="{04CB3ECD-BA72-4584-9906-6FDDE3F1B25F}" presName="rootComposite" presStyleCnt="0"/>
      <dgm:spPr/>
    </dgm:pt>
    <dgm:pt modelId="{EEE9F6D4-A525-443B-85EF-27A1464BAB96}" type="pres">
      <dgm:prSet presAssocID="{04CB3ECD-BA72-4584-9906-6FDDE3F1B25F}" presName="rootText" presStyleLbl="node2" presStyleIdx="0" presStyleCnt="2">
        <dgm:presLayoutVars>
          <dgm:chPref val="3"/>
        </dgm:presLayoutVars>
      </dgm:prSet>
      <dgm:spPr/>
    </dgm:pt>
    <dgm:pt modelId="{8487CEC3-3CEE-46BE-AC82-5E244D9544F5}" type="pres">
      <dgm:prSet presAssocID="{04CB3ECD-BA72-4584-9906-6FDDE3F1B25F}" presName="rootConnector" presStyleLbl="node2" presStyleIdx="0" presStyleCnt="2"/>
      <dgm:spPr/>
    </dgm:pt>
    <dgm:pt modelId="{8EEC0B30-2101-48B8-9847-58DE966146BE}" type="pres">
      <dgm:prSet presAssocID="{04CB3ECD-BA72-4584-9906-6FDDE3F1B25F}" presName="hierChild4" presStyleCnt="0"/>
      <dgm:spPr/>
    </dgm:pt>
    <dgm:pt modelId="{E434CBE0-5906-4DB3-B216-CC53FF6839F4}" type="pres">
      <dgm:prSet presAssocID="{04CB3ECD-BA72-4584-9906-6FDDE3F1B25F}" presName="hierChild5" presStyleCnt="0"/>
      <dgm:spPr/>
    </dgm:pt>
    <dgm:pt modelId="{506ECF8D-93A5-4B98-9F22-B910BF1E4511}" type="pres">
      <dgm:prSet presAssocID="{56FC6D67-F621-49B5-A78B-B5BD6F0BF718}" presName="Name37" presStyleLbl="parChTrans1D2" presStyleIdx="1" presStyleCnt="2"/>
      <dgm:spPr/>
    </dgm:pt>
    <dgm:pt modelId="{3275B037-75B4-48A3-91AB-21A1F6438E3B}" type="pres">
      <dgm:prSet presAssocID="{5428295E-704B-4C88-931C-E24913D4F958}" presName="hierRoot2" presStyleCnt="0">
        <dgm:presLayoutVars>
          <dgm:hierBranch val="init"/>
        </dgm:presLayoutVars>
      </dgm:prSet>
      <dgm:spPr/>
    </dgm:pt>
    <dgm:pt modelId="{05EA5C1E-FDA2-42BF-9882-F35ECB83ACC4}" type="pres">
      <dgm:prSet presAssocID="{5428295E-704B-4C88-931C-E24913D4F958}" presName="rootComposite" presStyleCnt="0"/>
      <dgm:spPr/>
    </dgm:pt>
    <dgm:pt modelId="{8CD5AEA7-7BAE-4219-9F9B-1DF6B55DE0F8}" type="pres">
      <dgm:prSet presAssocID="{5428295E-704B-4C88-931C-E24913D4F958}" presName="rootText" presStyleLbl="node2" presStyleIdx="1" presStyleCnt="2">
        <dgm:presLayoutVars>
          <dgm:chPref val="3"/>
        </dgm:presLayoutVars>
      </dgm:prSet>
      <dgm:spPr/>
    </dgm:pt>
    <dgm:pt modelId="{65780168-95B0-40C2-AAAC-D987E9EFF93C}" type="pres">
      <dgm:prSet presAssocID="{5428295E-704B-4C88-931C-E24913D4F958}" presName="rootConnector" presStyleLbl="node2" presStyleIdx="1" presStyleCnt="2"/>
      <dgm:spPr/>
    </dgm:pt>
    <dgm:pt modelId="{37D7B44F-7A1A-4BE8-9D6C-23F711AB6735}" type="pres">
      <dgm:prSet presAssocID="{5428295E-704B-4C88-931C-E24913D4F958}" presName="hierChild4" presStyleCnt="0"/>
      <dgm:spPr/>
    </dgm:pt>
    <dgm:pt modelId="{FEFBE1C9-F65A-429A-A7C2-07107761E8C3}" type="pres">
      <dgm:prSet presAssocID="{EC6E0869-E03C-41DE-9213-7CCC8C6B0F5A}" presName="Name37" presStyleLbl="parChTrans1D3" presStyleIdx="0" presStyleCnt="1"/>
      <dgm:spPr/>
    </dgm:pt>
    <dgm:pt modelId="{5304AE83-D453-4F78-96AB-555C446AAB66}" type="pres">
      <dgm:prSet presAssocID="{F492B153-FFAF-4D32-B3C9-AF17956E1632}" presName="hierRoot2" presStyleCnt="0">
        <dgm:presLayoutVars>
          <dgm:hierBranch val="init"/>
        </dgm:presLayoutVars>
      </dgm:prSet>
      <dgm:spPr/>
    </dgm:pt>
    <dgm:pt modelId="{58E16A04-79C6-4F1A-A78E-F5B217DA22ED}" type="pres">
      <dgm:prSet presAssocID="{F492B153-FFAF-4D32-B3C9-AF17956E1632}" presName="rootComposite" presStyleCnt="0"/>
      <dgm:spPr/>
    </dgm:pt>
    <dgm:pt modelId="{2481CDCC-51F0-4CAD-A6A1-EB33D1120A0E}" type="pres">
      <dgm:prSet presAssocID="{F492B153-FFAF-4D32-B3C9-AF17956E1632}" presName="rootText" presStyleLbl="node3" presStyleIdx="0" presStyleCnt="1">
        <dgm:presLayoutVars>
          <dgm:chPref val="3"/>
        </dgm:presLayoutVars>
      </dgm:prSet>
      <dgm:spPr/>
    </dgm:pt>
    <dgm:pt modelId="{C6FDAAC2-1C7B-4661-85CA-21FD523DBE2C}" type="pres">
      <dgm:prSet presAssocID="{F492B153-FFAF-4D32-B3C9-AF17956E1632}" presName="rootConnector" presStyleLbl="node3" presStyleIdx="0" presStyleCnt="1"/>
      <dgm:spPr/>
    </dgm:pt>
    <dgm:pt modelId="{B954790C-3623-42A7-B4DA-A785DC915D6E}" type="pres">
      <dgm:prSet presAssocID="{F492B153-FFAF-4D32-B3C9-AF17956E1632}" presName="hierChild4" presStyleCnt="0"/>
      <dgm:spPr/>
    </dgm:pt>
    <dgm:pt modelId="{958A7F8C-F84E-485B-9E07-849BF766E643}" type="pres">
      <dgm:prSet presAssocID="{F492B153-FFAF-4D32-B3C9-AF17956E1632}" presName="hierChild5" presStyleCnt="0"/>
      <dgm:spPr/>
    </dgm:pt>
    <dgm:pt modelId="{D0932BC6-0A7E-4702-9924-510184C42CB2}" type="pres">
      <dgm:prSet presAssocID="{5428295E-704B-4C88-931C-E24913D4F958}" presName="hierChild5" presStyleCnt="0"/>
      <dgm:spPr/>
    </dgm:pt>
    <dgm:pt modelId="{F4C5FB5F-69A6-4F93-A5FA-60E03B3FC743}" type="pres">
      <dgm:prSet presAssocID="{3404C758-9592-4534-ABC2-5D2959E8BD3C}" presName="hierChild3" presStyleCnt="0"/>
      <dgm:spPr/>
    </dgm:pt>
  </dgm:ptLst>
  <dgm:cxnLst>
    <dgm:cxn modelId="{4DBF891C-FC26-4AA5-8AA4-59E41B360908}" type="presOf" srcId="{F492B153-FFAF-4D32-B3C9-AF17956E1632}" destId="{C6FDAAC2-1C7B-4661-85CA-21FD523DBE2C}" srcOrd="1" destOrd="0" presId="urn:microsoft.com/office/officeart/2005/8/layout/orgChart1"/>
    <dgm:cxn modelId="{22D1ED20-E74B-4838-AAD9-77C4E0AFE704}" type="presOf" srcId="{F492B153-FFAF-4D32-B3C9-AF17956E1632}" destId="{2481CDCC-51F0-4CAD-A6A1-EB33D1120A0E}" srcOrd="0" destOrd="0" presId="urn:microsoft.com/office/officeart/2005/8/layout/orgChart1"/>
    <dgm:cxn modelId="{2F8DBC22-CBB3-404B-9583-1CD6310EC044}" type="presOf" srcId="{5428295E-704B-4C88-931C-E24913D4F958}" destId="{65780168-95B0-40C2-AAAC-D987E9EFF93C}" srcOrd="1" destOrd="0" presId="urn:microsoft.com/office/officeart/2005/8/layout/orgChart1"/>
    <dgm:cxn modelId="{25CCA840-97DC-4BBB-8BF2-7DDF7F4E783B}" srcId="{1B1F1D72-11FD-4D29-B8F0-038249C13C0E}" destId="{3404C758-9592-4534-ABC2-5D2959E8BD3C}" srcOrd="0" destOrd="0" parTransId="{FAC41330-D2BA-47B0-8A6C-A61C95E5C732}" sibTransId="{03814458-1E6B-4FFE-9811-903A8ECCC186}"/>
    <dgm:cxn modelId="{995DEA40-C04D-43D6-85EC-2D45D0F8067A}" srcId="{3404C758-9592-4534-ABC2-5D2959E8BD3C}" destId="{5428295E-704B-4C88-931C-E24913D4F958}" srcOrd="1" destOrd="0" parTransId="{56FC6D67-F621-49B5-A78B-B5BD6F0BF718}" sibTransId="{8A7A0DCC-DFA5-4073-A356-BDA0921F9623}"/>
    <dgm:cxn modelId="{DF78A345-EE3F-42C2-98D7-A25ABA0C9ECD}" srcId="{5428295E-704B-4C88-931C-E24913D4F958}" destId="{F492B153-FFAF-4D32-B3C9-AF17956E1632}" srcOrd="0" destOrd="0" parTransId="{EC6E0869-E03C-41DE-9213-7CCC8C6B0F5A}" sibTransId="{5DBB871F-B1AC-44A1-A1A3-BA15F6925CF7}"/>
    <dgm:cxn modelId="{CCAC734B-7B51-45AF-959F-9D077AF4B1B2}" type="presOf" srcId="{3404C758-9592-4534-ABC2-5D2959E8BD3C}" destId="{3F04F9A0-2484-4D20-B7BC-8EF244BD0D1D}" srcOrd="1" destOrd="0" presId="urn:microsoft.com/office/officeart/2005/8/layout/orgChart1"/>
    <dgm:cxn modelId="{754C4F6F-144D-4D18-94CF-9985768AA014}" type="presOf" srcId="{5428295E-704B-4C88-931C-E24913D4F958}" destId="{8CD5AEA7-7BAE-4219-9F9B-1DF6B55DE0F8}" srcOrd="0" destOrd="0" presId="urn:microsoft.com/office/officeart/2005/8/layout/orgChart1"/>
    <dgm:cxn modelId="{A5884974-55E1-4AA0-BCDD-C6BA9CE322CD}" type="presOf" srcId="{04CB3ECD-BA72-4584-9906-6FDDE3F1B25F}" destId="{8487CEC3-3CEE-46BE-AC82-5E244D9544F5}" srcOrd="1" destOrd="0" presId="urn:microsoft.com/office/officeart/2005/8/layout/orgChart1"/>
    <dgm:cxn modelId="{FB069556-7723-4AE0-9928-BE552F5247C0}" type="presOf" srcId="{3404C758-9592-4534-ABC2-5D2959E8BD3C}" destId="{BB3960C6-0986-4153-B614-3EF1F2E2975D}" srcOrd="0" destOrd="0" presId="urn:microsoft.com/office/officeart/2005/8/layout/orgChart1"/>
    <dgm:cxn modelId="{3C114989-8FA6-4CDA-B53F-A225A304CCBF}" srcId="{3404C758-9592-4534-ABC2-5D2959E8BD3C}" destId="{04CB3ECD-BA72-4584-9906-6FDDE3F1B25F}" srcOrd="0" destOrd="0" parTransId="{E67A5895-3B6D-4388-BE1B-9969D2E80B4F}" sibTransId="{F750D1E9-238F-4BD5-AB7E-CAD03413EFBD}"/>
    <dgm:cxn modelId="{4F4345B6-D8F5-4DCA-8ADE-83C4C67FD5DA}" type="presOf" srcId="{1B1F1D72-11FD-4D29-B8F0-038249C13C0E}" destId="{C870F77B-890B-49C8-B34A-35196FA0C698}" srcOrd="0" destOrd="0" presId="urn:microsoft.com/office/officeart/2005/8/layout/orgChart1"/>
    <dgm:cxn modelId="{907DA1B6-2806-41E6-B829-FBCE1C3D2DA4}" type="presOf" srcId="{EC6E0869-E03C-41DE-9213-7CCC8C6B0F5A}" destId="{FEFBE1C9-F65A-429A-A7C2-07107761E8C3}" srcOrd="0" destOrd="0" presId="urn:microsoft.com/office/officeart/2005/8/layout/orgChart1"/>
    <dgm:cxn modelId="{A7053DC4-A065-4AAC-9C31-471E16C7BA6F}" type="presOf" srcId="{E67A5895-3B6D-4388-BE1B-9969D2E80B4F}" destId="{82F258C4-78A3-433E-A9F2-F644F7744D7A}" srcOrd="0" destOrd="0" presId="urn:microsoft.com/office/officeart/2005/8/layout/orgChart1"/>
    <dgm:cxn modelId="{AE0939CE-CAF1-4F31-95EB-2ACA766C2F32}" type="presOf" srcId="{04CB3ECD-BA72-4584-9906-6FDDE3F1B25F}" destId="{EEE9F6D4-A525-443B-85EF-27A1464BAB96}" srcOrd="0" destOrd="0" presId="urn:microsoft.com/office/officeart/2005/8/layout/orgChart1"/>
    <dgm:cxn modelId="{41E230EF-B097-4013-9FBB-F2A7271E212E}" type="presOf" srcId="{56FC6D67-F621-49B5-A78B-B5BD6F0BF718}" destId="{506ECF8D-93A5-4B98-9F22-B910BF1E4511}" srcOrd="0" destOrd="0" presId="urn:microsoft.com/office/officeart/2005/8/layout/orgChart1"/>
    <dgm:cxn modelId="{09711485-CC08-44B4-8902-9D1025599B9E}" type="presParOf" srcId="{C870F77B-890B-49C8-B34A-35196FA0C698}" destId="{EDF1E91A-923E-4A78-8755-3BEDC2C79FA7}" srcOrd="0" destOrd="0" presId="urn:microsoft.com/office/officeart/2005/8/layout/orgChart1"/>
    <dgm:cxn modelId="{1D10E114-07A5-40D7-9027-3830D24CF66A}" type="presParOf" srcId="{EDF1E91A-923E-4A78-8755-3BEDC2C79FA7}" destId="{149DE956-9DB6-4AA2-8DA2-7A67EA61E2D8}" srcOrd="0" destOrd="0" presId="urn:microsoft.com/office/officeart/2005/8/layout/orgChart1"/>
    <dgm:cxn modelId="{4A48309B-7020-4352-87CD-167CC487D11F}" type="presParOf" srcId="{149DE956-9DB6-4AA2-8DA2-7A67EA61E2D8}" destId="{BB3960C6-0986-4153-B614-3EF1F2E2975D}" srcOrd="0" destOrd="0" presId="urn:microsoft.com/office/officeart/2005/8/layout/orgChart1"/>
    <dgm:cxn modelId="{14E0390B-E944-495E-8759-E11D99A675D4}" type="presParOf" srcId="{149DE956-9DB6-4AA2-8DA2-7A67EA61E2D8}" destId="{3F04F9A0-2484-4D20-B7BC-8EF244BD0D1D}" srcOrd="1" destOrd="0" presId="urn:microsoft.com/office/officeart/2005/8/layout/orgChart1"/>
    <dgm:cxn modelId="{B087DFCB-CD05-4C68-8CA3-1CBD0DB64394}" type="presParOf" srcId="{EDF1E91A-923E-4A78-8755-3BEDC2C79FA7}" destId="{271332D3-228A-47F9-8FF5-2BC589797F77}" srcOrd="1" destOrd="0" presId="urn:microsoft.com/office/officeart/2005/8/layout/orgChart1"/>
    <dgm:cxn modelId="{EE01F4A1-07DB-431A-83E7-B7768D447987}" type="presParOf" srcId="{271332D3-228A-47F9-8FF5-2BC589797F77}" destId="{82F258C4-78A3-433E-A9F2-F644F7744D7A}" srcOrd="0" destOrd="0" presId="urn:microsoft.com/office/officeart/2005/8/layout/orgChart1"/>
    <dgm:cxn modelId="{B038EAB7-0534-4976-97A2-C0CA6A2C035F}" type="presParOf" srcId="{271332D3-228A-47F9-8FF5-2BC589797F77}" destId="{324CB12F-317A-4DDC-BF76-DEB8D196E4DA}" srcOrd="1" destOrd="0" presId="urn:microsoft.com/office/officeart/2005/8/layout/orgChart1"/>
    <dgm:cxn modelId="{9EA80095-6ABA-4A9F-B780-A1DEAAB4E01B}" type="presParOf" srcId="{324CB12F-317A-4DDC-BF76-DEB8D196E4DA}" destId="{244A6347-A44E-4E39-9480-FA394A1543D0}" srcOrd="0" destOrd="0" presId="urn:microsoft.com/office/officeart/2005/8/layout/orgChart1"/>
    <dgm:cxn modelId="{CA819488-9906-4C76-9506-19317CE7DF69}" type="presParOf" srcId="{244A6347-A44E-4E39-9480-FA394A1543D0}" destId="{EEE9F6D4-A525-443B-85EF-27A1464BAB96}" srcOrd="0" destOrd="0" presId="urn:microsoft.com/office/officeart/2005/8/layout/orgChart1"/>
    <dgm:cxn modelId="{2F7CDFA6-0153-4345-955F-5206B355D6D2}" type="presParOf" srcId="{244A6347-A44E-4E39-9480-FA394A1543D0}" destId="{8487CEC3-3CEE-46BE-AC82-5E244D9544F5}" srcOrd="1" destOrd="0" presId="urn:microsoft.com/office/officeart/2005/8/layout/orgChart1"/>
    <dgm:cxn modelId="{1E13D458-D705-4026-A5AC-810F7C4F2684}" type="presParOf" srcId="{324CB12F-317A-4DDC-BF76-DEB8D196E4DA}" destId="{8EEC0B30-2101-48B8-9847-58DE966146BE}" srcOrd="1" destOrd="0" presId="urn:microsoft.com/office/officeart/2005/8/layout/orgChart1"/>
    <dgm:cxn modelId="{71599032-157F-48CB-A678-A806944393B7}" type="presParOf" srcId="{324CB12F-317A-4DDC-BF76-DEB8D196E4DA}" destId="{E434CBE0-5906-4DB3-B216-CC53FF6839F4}" srcOrd="2" destOrd="0" presId="urn:microsoft.com/office/officeart/2005/8/layout/orgChart1"/>
    <dgm:cxn modelId="{425A592E-A3A6-4473-A8E9-FB10E22616F4}" type="presParOf" srcId="{271332D3-228A-47F9-8FF5-2BC589797F77}" destId="{506ECF8D-93A5-4B98-9F22-B910BF1E4511}" srcOrd="2" destOrd="0" presId="urn:microsoft.com/office/officeart/2005/8/layout/orgChart1"/>
    <dgm:cxn modelId="{00AE4BE7-44B9-43DF-8685-844E73ECA616}" type="presParOf" srcId="{271332D3-228A-47F9-8FF5-2BC589797F77}" destId="{3275B037-75B4-48A3-91AB-21A1F6438E3B}" srcOrd="3" destOrd="0" presId="urn:microsoft.com/office/officeart/2005/8/layout/orgChart1"/>
    <dgm:cxn modelId="{840BE5BC-2749-47B5-B5EA-28123CBEE6FD}" type="presParOf" srcId="{3275B037-75B4-48A3-91AB-21A1F6438E3B}" destId="{05EA5C1E-FDA2-42BF-9882-F35ECB83ACC4}" srcOrd="0" destOrd="0" presId="urn:microsoft.com/office/officeart/2005/8/layout/orgChart1"/>
    <dgm:cxn modelId="{9E675713-CFF3-43E7-993A-667DDA95364F}" type="presParOf" srcId="{05EA5C1E-FDA2-42BF-9882-F35ECB83ACC4}" destId="{8CD5AEA7-7BAE-4219-9F9B-1DF6B55DE0F8}" srcOrd="0" destOrd="0" presId="urn:microsoft.com/office/officeart/2005/8/layout/orgChart1"/>
    <dgm:cxn modelId="{2235A867-CBA1-4105-9C07-A6246C37667E}" type="presParOf" srcId="{05EA5C1E-FDA2-42BF-9882-F35ECB83ACC4}" destId="{65780168-95B0-40C2-AAAC-D987E9EFF93C}" srcOrd="1" destOrd="0" presId="urn:microsoft.com/office/officeart/2005/8/layout/orgChart1"/>
    <dgm:cxn modelId="{96FEBD1D-5F02-4CC0-8DCE-6F61AFAA3C51}" type="presParOf" srcId="{3275B037-75B4-48A3-91AB-21A1F6438E3B}" destId="{37D7B44F-7A1A-4BE8-9D6C-23F711AB6735}" srcOrd="1" destOrd="0" presId="urn:microsoft.com/office/officeart/2005/8/layout/orgChart1"/>
    <dgm:cxn modelId="{B1EFA043-9813-49E4-A9FC-C9BFE936A996}" type="presParOf" srcId="{37D7B44F-7A1A-4BE8-9D6C-23F711AB6735}" destId="{FEFBE1C9-F65A-429A-A7C2-07107761E8C3}" srcOrd="0" destOrd="0" presId="urn:microsoft.com/office/officeart/2005/8/layout/orgChart1"/>
    <dgm:cxn modelId="{1F69B1DE-BF4C-4884-81F4-3786461E5936}" type="presParOf" srcId="{37D7B44F-7A1A-4BE8-9D6C-23F711AB6735}" destId="{5304AE83-D453-4F78-96AB-555C446AAB66}" srcOrd="1" destOrd="0" presId="urn:microsoft.com/office/officeart/2005/8/layout/orgChart1"/>
    <dgm:cxn modelId="{78FA2526-5C3C-4382-9F9D-7C5F5EF2F681}" type="presParOf" srcId="{5304AE83-D453-4F78-96AB-555C446AAB66}" destId="{58E16A04-79C6-4F1A-A78E-F5B217DA22ED}" srcOrd="0" destOrd="0" presId="urn:microsoft.com/office/officeart/2005/8/layout/orgChart1"/>
    <dgm:cxn modelId="{25A60811-643B-4B72-806A-49F944231CE4}" type="presParOf" srcId="{58E16A04-79C6-4F1A-A78E-F5B217DA22ED}" destId="{2481CDCC-51F0-4CAD-A6A1-EB33D1120A0E}" srcOrd="0" destOrd="0" presId="urn:microsoft.com/office/officeart/2005/8/layout/orgChart1"/>
    <dgm:cxn modelId="{EFEFD72E-A1B2-4001-AC9E-2CDC96EC8602}" type="presParOf" srcId="{58E16A04-79C6-4F1A-A78E-F5B217DA22ED}" destId="{C6FDAAC2-1C7B-4661-85CA-21FD523DBE2C}" srcOrd="1" destOrd="0" presId="urn:microsoft.com/office/officeart/2005/8/layout/orgChart1"/>
    <dgm:cxn modelId="{FEE44E04-D41B-4918-B7C1-66F1B6BC14BF}" type="presParOf" srcId="{5304AE83-D453-4F78-96AB-555C446AAB66}" destId="{B954790C-3623-42A7-B4DA-A785DC915D6E}" srcOrd="1" destOrd="0" presId="urn:microsoft.com/office/officeart/2005/8/layout/orgChart1"/>
    <dgm:cxn modelId="{78240100-07F8-4AA9-8312-16A3F1589419}" type="presParOf" srcId="{5304AE83-D453-4F78-96AB-555C446AAB66}" destId="{958A7F8C-F84E-485B-9E07-849BF766E643}" srcOrd="2" destOrd="0" presId="urn:microsoft.com/office/officeart/2005/8/layout/orgChart1"/>
    <dgm:cxn modelId="{A7C6841B-674C-452C-92F5-F75EC89E117F}" type="presParOf" srcId="{3275B037-75B4-48A3-91AB-21A1F6438E3B}" destId="{D0932BC6-0A7E-4702-9924-510184C42CB2}" srcOrd="2" destOrd="0" presId="urn:microsoft.com/office/officeart/2005/8/layout/orgChart1"/>
    <dgm:cxn modelId="{A71FFD17-AA53-4DD3-8C9B-3E8C5512F10D}" type="presParOf" srcId="{EDF1E91A-923E-4A78-8755-3BEDC2C79FA7}" destId="{F4C5FB5F-69A6-4F93-A5FA-60E03B3FC7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3D5DC-D505-4856-982A-226A8570C6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C6A1E8-915D-4942-B5C3-D7F24E0856E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Goals</a:t>
          </a:r>
        </a:p>
      </dgm:t>
    </dgm:pt>
    <dgm:pt modelId="{91AB8C50-A79E-4BF2-8069-822DB9F5FF53}" type="parTrans" cxnId="{44ECE6F6-2326-4BBE-BA3E-F2DCFBB7F1BB}">
      <dgm:prSet/>
      <dgm:spPr/>
      <dgm:t>
        <a:bodyPr/>
        <a:lstStyle/>
        <a:p>
          <a:endParaRPr lang="en-US"/>
        </a:p>
      </dgm:t>
    </dgm:pt>
    <dgm:pt modelId="{D68A1AD7-B98F-448F-9C55-4C224CBD3D7E}" type="sibTrans" cxnId="{44ECE6F6-2326-4BBE-BA3E-F2DCFBB7F1BB}">
      <dgm:prSet/>
      <dgm:spPr/>
      <dgm:t>
        <a:bodyPr/>
        <a:lstStyle/>
        <a:p>
          <a:endParaRPr lang="en-US"/>
        </a:p>
      </dgm:t>
    </dgm:pt>
    <dgm:pt modelId="{F0153147-301E-47D8-839A-AC034804830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200" dirty="0"/>
            <a:t>Achieve good symptom control</a:t>
          </a:r>
        </a:p>
      </dgm:t>
    </dgm:pt>
    <dgm:pt modelId="{E3F30051-D1A8-4C92-82B2-DABCA70D231A}" type="parTrans" cxnId="{04A20654-93E6-4BB8-880E-A62BCAA4BC5F}">
      <dgm:prSet/>
      <dgm:spPr/>
      <dgm:t>
        <a:bodyPr/>
        <a:lstStyle/>
        <a:p>
          <a:endParaRPr lang="en-US"/>
        </a:p>
      </dgm:t>
    </dgm:pt>
    <dgm:pt modelId="{485D046F-604F-4854-ADEB-371C62E31082}" type="sibTrans" cxnId="{04A20654-93E6-4BB8-880E-A62BCAA4BC5F}">
      <dgm:prSet/>
      <dgm:spPr/>
      <dgm:t>
        <a:bodyPr/>
        <a:lstStyle/>
        <a:p>
          <a:endParaRPr lang="en-US"/>
        </a:p>
      </dgm:t>
    </dgm:pt>
    <dgm:pt modelId="{9B7ABE7D-993B-484B-87A9-577AEF6EF82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/>
            <a:t>Minimize future risk</a:t>
          </a:r>
        </a:p>
      </dgm:t>
    </dgm:pt>
    <dgm:pt modelId="{E2722F08-53A1-4AF4-90C4-34C021F504B7}" type="parTrans" cxnId="{EF5750A8-3A1E-43B9-A78E-B602461F268A}">
      <dgm:prSet/>
      <dgm:spPr/>
      <dgm:t>
        <a:bodyPr/>
        <a:lstStyle/>
        <a:p>
          <a:endParaRPr lang="en-US"/>
        </a:p>
      </dgm:t>
    </dgm:pt>
    <dgm:pt modelId="{4C9012D6-015E-405E-9874-E93C4D4E05A5}" type="sibTrans" cxnId="{EF5750A8-3A1E-43B9-A78E-B602461F268A}">
      <dgm:prSet/>
      <dgm:spPr/>
      <dgm:t>
        <a:bodyPr/>
        <a:lstStyle/>
        <a:p>
          <a:endParaRPr lang="en-US"/>
        </a:p>
      </dgm:t>
    </dgm:pt>
    <dgm:pt modelId="{BCF27342-B191-449B-80B7-F0B0B375583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200" dirty="0"/>
            <a:t>Patient’s own goals</a:t>
          </a:r>
        </a:p>
      </dgm:t>
    </dgm:pt>
    <dgm:pt modelId="{A5DC6D97-BF90-44E0-B0F5-3CF987CA6277}" type="parTrans" cxnId="{2AB5BA6F-3B64-48C5-8602-D0B673CE4FAD}">
      <dgm:prSet/>
      <dgm:spPr/>
      <dgm:t>
        <a:bodyPr/>
        <a:lstStyle/>
        <a:p>
          <a:endParaRPr lang="en-US"/>
        </a:p>
      </dgm:t>
    </dgm:pt>
    <dgm:pt modelId="{FEC2F7EA-4FF0-4D70-AA9B-2AAE85A5EA33}" type="sibTrans" cxnId="{2AB5BA6F-3B64-48C5-8602-D0B673CE4FAD}">
      <dgm:prSet/>
      <dgm:spPr/>
      <dgm:t>
        <a:bodyPr/>
        <a:lstStyle/>
        <a:p>
          <a:endParaRPr lang="en-US"/>
        </a:p>
      </dgm:t>
    </dgm:pt>
    <dgm:pt modelId="{0B1D8319-84CD-449B-998B-7229272A367E}">
      <dgm:prSet custT="1"/>
      <dgm:spPr>
        <a:solidFill>
          <a:schemeClr val="accent1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dirty="0"/>
            <a:t>Asthma-related mortality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dirty="0"/>
            <a:t>Exacerbations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dirty="0"/>
            <a:t>Persistent airflow limitation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dirty="0"/>
            <a:t>Treatment-related AEs</a:t>
          </a:r>
        </a:p>
      </dgm:t>
    </dgm:pt>
    <dgm:pt modelId="{CBFB6CE7-5CFD-4BDF-A358-BBBE5A883686}" type="parTrans" cxnId="{F0FDE3DE-2990-45C4-B9DC-5F1320AA3EEC}">
      <dgm:prSet/>
      <dgm:spPr/>
      <dgm:t>
        <a:bodyPr/>
        <a:lstStyle/>
        <a:p>
          <a:endParaRPr lang="en-US"/>
        </a:p>
      </dgm:t>
    </dgm:pt>
    <dgm:pt modelId="{093197F1-A09A-4FD0-9F4E-2E61F5E2893C}" type="sibTrans" cxnId="{F0FDE3DE-2990-45C4-B9DC-5F1320AA3EEC}">
      <dgm:prSet/>
      <dgm:spPr/>
      <dgm:t>
        <a:bodyPr/>
        <a:lstStyle/>
        <a:p>
          <a:endParaRPr lang="en-US"/>
        </a:p>
      </dgm:t>
    </dgm:pt>
    <dgm:pt modelId="{ACF1A041-B651-448C-9741-E34EB087BD73}" type="pres">
      <dgm:prSet presAssocID="{4EC3D5DC-D505-4856-982A-226A8570C6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1BEB0A-23A4-44DB-95E9-3FA4AAA944B8}" type="pres">
      <dgm:prSet presAssocID="{7EC6A1E8-915D-4942-B5C3-D7F24E0856E1}" presName="hierRoot1" presStyleCnt="0">
        <dgm:presLayoutVars>
          <dgm:hierBranch val="init"/>
        </dgm:presLayoutVars>
      </dgm:prSet>
      <dgm:spPr/>
    </dgm:pt>
    <dgm:pt modelId="{7380A361-2B8F-406C-B6C3-02A891DC937D}" type="pres">
      <dgm:prSet presAssocID="{7EC6A1E8-915D-4942-B5C3-D7F24E0856E1}" presName="rootComposite1" presStyleCnt="0"/>
      <dgm:spPr/>
    </dgm:pt>
    <dgm:pt modelId="{1EDB97BB-0227-4F77-9C1A-27BE4968BCD6}" type="pres">
      <dgm:prSet presAssocID="{7EC6A1E8-915D-4942-B5C3-D7F24E0856E1}" presName="rootText1" presStyleLbl="node0" presStyleIdx="0" presStyleCnt="1">
        <dgm:presLayoutVars>
          <dgm:chPref val="3"/>
        </dgm:presLayoutVars>
      </dgm:prSet>
      <dgm:spPr/>
    </dgm:pt>
    <dgm:pt modelId="{9D435382-2941-4B09-8169-86F5159EFCE1}" type="pres">
      <dgm:prSet presAssocID="{7EC6A1E8-915D-4942-B5C3-D7F24E0856E1}" presName="rootConnector1" presStyleLbl="node1" presStyleIdx="0" presStyleCnt="0"/>
      <dgm:spPr/>
    </dgm:pt>
    <dgm:pt modelId="{41490A2E-B564-4A09-8558-C8D564A6540E}" type="pres">
      <dgm:prSet presAssocID="{7EC6A1E8-915D-4942-B5C3-D7F24E0856E1}" presName="hierChild2" presStyleCnt="0"/>
      <dgm:spPr/>
    </dgm:pt>
    <dgm:pt modelId="{490DC564-0A26-49E7-BD26-3C31156ED7F5}" type="pres">
      <dgm:prSet presAssocID="{E3F30051-D1A8-4C92-82B2-DABCA70D231A}" presName="Name37" presStyleLbl="parChTrans1D2" presStyleIdx="0" presStyleCnt="3"/>
      <dgm:spPr/>
    </dgm:pt>
    <dgm:pt modelId="{1C2BD920-A14E-467A-B8DF-9D1E5C754BFE}" type="pres">
      <dgm:prSet presAssocID="{F0153147-301E-47D8-839A-AC034804830D}" presName="hierRoot2" presStyleCnt="0">
        <dgm:presLayoutVars>
          <dgm:hierBranch val="init"/>
        </dgm:presLayoutVars>
      </dgm:prSet>
      <dgm:spPr/>
    </dgm:pt>
    <dgm:pt modelId="{2B0A77F5-BD7E-4A9C-AE20-FC8089296D4B}" type="pres">
      <dgm:prSet presAssocID="{F0153147-301E-47D8-839A-AC034804830D}" presName="rootComposite" presStyleCnt="0"/>
      <dgm:spPr/>
    </dgm:pt>
    <dgm:pt modelId="{229CBFFA-4AF3-4EA5-9DC1-10899D58E7D4}" type="pres">
      <dgm:prSet presAssocID="{F0153147-301E-47D8-839A-AC034804830D}" presName="rootText" presStyleLbl="node2" presStyleIdx="0" presStyleCnt="3" custScaleY="122351">
        <dgm:presLayoutVars>
          <dgm:chPref val="3"/>
        </dgm:presLayoutVars>
      </dgm:prSet>
      <dgm:spPr/>
    </dgm:pt>
    <dgm:pt modelId="{C31B1CC4-C4DC-41D1-8481-30B4281CAACB}" type="pres">
      <dgm:prSet presAssocID="{F0153147-301E-47D8-839A-AC034804830D}" presName="rootConnector" presStyleLbl="node2" presStyleIdx="0" presStyleCnt="3"/>
      <dgm:spPr/>
    </dgm:pt>
    <dgm:pt modelId="{4BB9899A-621F-4835-A876-F78138B3D654}" type="pres">
      <dgm:prSet presAssocID="{F0153147-301E-47D8-839A-AC034804830D}" presName="hierChild4" presStyleCnt="0"/>
      <dgm:spPr/>
    </dgm:pt>
    <dgm:pt modelId="{A5F8E76F-8AAC-4B06-BD23-62C6E1061062}" type="pres">
      <dgm:prSet presAssocID="{F0153147-301E-47D8-839A-AC034804830D}" presName="hierChild5" presStyleCnt="0"/>
      <dgm:spPr/>
    </dgm:pt>
    <dgm:pt modelId="{88691CE5-5CD6-4D5A-A4A5-FAC5E7493F94}" type="pres">
      <dgm:prSet presAssocID="{E2722F08-53A1-4AF4-90C4-34C021F504B7}" presName="Name37" presStyleLbl="parChTrans1D2" presStyleIdx="1" presStyleCnt="3"/>
      <dgm:spPr/>
    </dgm:pt>
    <dgm:pt modelId="{B405D949-4052-4AB9-A7BF-42C5165F3500}" type="pres">
      <dgm:prSet presAssocID="{9B7ABE7D-993B-484B-87A9-577AEF6EF822}" presName="hierRoot2" presStyleCnt="0">
        <dgm:presLayoutVars>
          <dgm:hierBranch val="init"/>
        </dgm:presLayoutVars>
      </dgm:prSet>
      <dgm:spPr/>
    </dgm:pt>
    <dgm:pt modelId="{0B0DEAD7-DD4E-4E7F-9BCA-E5FFC46AC0DA}" type="pres">
      <dgm:prSet presAssocID="{9B7ABE7D-993B-484B-87A9-577AEF6EF822}" presName="rootComposite" presStyleCnt="0"/>
      <dgm:spPr/>
    </dgm:pt>
    <dgm:pt modelId="{60E03955-206C-4437-BBFE-20F4627C41F3}" type="pres">
      <dgm:prSet presAssocID="{9B7ABE7D-993B-484B-87A9-577AEF6EF822}" presName="rootText" presStyleLbl="node2" presStyleIdx="1" presStyleCnt="3" custScaleY="122351">
        <dgm:presLayoutVars>
          <dgm:chPref val="3"/>
        </dgm:presLayoutVars>
      </dgm:prSet>
      <dgm:spPr/>
    </dgm:pt>
    <dgm:pt modelId="{01C3833F-B185-4F2F-8D39-C84FFB6F43E8}" type="pres">
      <dgm:prSet presAssocID="{9B7ABE7D-993B-484B-87A9-577AEF6EF822}" presName="rootConnector" presStyleLbl="node2" presStyleIdx="1" presStyleCnt="3"/>
      <dgm:spPr/>
    </dgm:pt>
    <dgm:pt modelId="{75D31A8F-3CC2-4664-87D9-173DD6F608E8}" type="pres">
      <dgm:prSet presAssocID="{9B7ABE7D-993B-484B-87A9-577AEF6EF822}" presName="hierChild4" presStyleCnt="0"/>
      <dgm:spPr/>
    </dgm:pt>
    <dgm:pt modelId="{EC2A12E6-9DC7-4C26-8087-02B8C4D0072B}" type="pres">
      <dgm:prSet presAssocID="{CBFB6CE7-5CFD-4BDF-A358-BBBE5A883686}" presName="Name37" presStyleLbl="parChTrans1D3" presStyleIdx="0" presStyleCnt="1"/>
      <dgm:spPr/>
    </dgm:pt>
    <dgm:pt modelId="{1313B228-5E6F-4D00-9592-D087118B15DE}" type="pres">
      <dgm:prSet presAssocID="{0B1D8319-84CD-449B-998B-7229272A367E}" presName="hierRoot2" presStyleCnt="0">
        <dgm:presLayoutVars>
          <dgm:hierBranch val="init"/>
        </dgm:presLayoutVars>
      </dgm:prSet>
      <dgm:spPr/>
    </dgm:pt>
    <dgm:pt modelId="{2C4145F6-BD78-476E-9986-3EB8E1961B0E}" type="pres">
      <dgm:prSet presAssocID="{0B1D8319-84CD-449B-998B-7229272A367E}" presName="rootComposite" presStyleCnt="0"/>
      <dgm:spPr/>
    </dgm:pt>
    <dgm:pt modelId="{25F364FB-4317-41C9-8660-6B6F8FE74CC5}" type="pres">
      <dgm:prSet presAssocID="{0B1D8319-84CD-449B-998B-7229272A367E}" presName="rootText" presStyleLbl="node3" presStyleIdx="0" presStyleCnt="1" custScaleX="169900" custScaleY="147877">
        <dgm:presLayoutVars>
          <dgm:chPref val="3"/>
        </dgm:presLayoutVars>
      </dgm:prSet>
      <dgm:spPr/>
    </dgm:pt>
    <dgm:pt modelId="{711BB971-F6BD-4666-B0E3-A52A3C5C983A}" type="pres">
      <dgm:prSet presAssocID="{0B1D8319-84CD-449B-998B-7229272A367E}" presName="rootConnector" presStyleLbl="node3" presStyleIdx="0" presStyleCnt="1"/>
      <dgm:spPr/>
    </dgm:pt>
    <dgm:pt modelId="{B47D4159-8535-4A70-B5DC-EF2EC8098521}" type="pres">
      <dgm:prSet presAssocID="{0B1D8319-84CD-449B-998B-7229272A367E}" presName="hierChild4" presStyleCnt="0"/>
      <dgm:spPr/>
    </dgm:pt>
    <dgm:pt modelId="{5CC0AFA7-BB0A-406D-A8B8-F1F1DD981B0B}" type="pres">
      <dgm:prSet presAssocID="{0B1D8319-84CD-449B-998B-7229272A367E}" presName="hierChild5" presStyleCnt="0"/>
      <dgm:spPr/>
    </dgm:pt>
    <dgm:pt modelId="{60B7EF75-82EB-45C1-BC18-389A6E9DC1C2}" type="pres">
      <dgm:prSet presAssocID="{9B7ABE7D-993B-484B-87A9-577AEF6EF822}" presName="hierChild5" presStyleCnt="0"/>
      <dgm:spPr/>
    </dgm:pt>
    <dgm:pt modelId="{BDA1E2C6-8481-499B-A417-40E5F3C97DC7}" type="pres">
      <dgm:prSet presAssocID="{A5DC6D97-BF90-44E0-B0F5-3CF987CA6277}" presName="Name37" presStyleLbl="parChTrans1D2" presStyleIdx="2" presStyleCnt="3"/>
      <dgm:spPr/>
    </dgm:pt>
    <dgm:pt modelId="{052E9EDC-9032-4FC3-A387-3C79E5435B8B}" type="pres">
      <dgm:prSet presAssocID="{BCF27342-B191-449B-80B7-F0B0B375583C}" presName="hierRoot2" presStyleCnt="0">
        <dgm:presLayoutVars>
          <dgm:hierBranch val="init"/>
        </dgm:presLayoutVars>
      </dgm:prSet>
      <dgm:spPr/>
    </dgm:pt>
    <dgm:pt modelId="{67820A36-7E0F-4A39-8616-A35F892EE003}" type="pres">
      <dgm:prSet presAssocID="{BCF27342-B191-449B-80B7-F0B0B375583C}" presName="rootComposite" presStyleCnt="0"/>
      <dgm:spPr/>
    </dgm:pt>
    <dgm:pt modelId="{0BA9D46A-65E3-4A58-879D-C400DE339B7B}" type="pres">
      <dgm:prSet presAssocID="{BCF27342-B191-449B-80B7-F0B0B375583C}" presName="rootText" presStyleLbl="node2" presStyleIdx="2" presStyleCnt="3" custScaleY="122351">
        <dgm:presLayoutVars>
          <dgm:chPref val="3"/>
        </dgm:presLayoutVars>
      </dgm:prSet>
      <dgm:spPr/>
    </dgm:pt>
    <dgm:pt modelId="{A93E2DB8-509C-44D2-AB0B-771BC521EBAA}" type="pres">
      <dgm:prSet presAssocID="{BCF27342-B191-449B-80B7-F0B0B375583C}" presName="rootConnector" presStyleLbl="node2" presStyleIdx="2" presStyleCnt="3"/>
      <dgm:spPr/>
    </dgm:pt>
    <dgm:pt modelId="{C3A25BB5-3EB3-43FA-8D05-3D1683208E82}" type="pres">
      <dgm:prSet presAssocID="{BCF27342-B191-449B-80B7-F0B0B375583C}" presName="hierChild4" presStyleCnt="0"/>
      <dgm:spPr/>
    </dgm:pt>
    <dgm:pt modelId="{541ACC79-70B8-44A0-81A0-314D170E9685}" type="pres">
      <dgm:prSet presAssocID="{BCF27342-B191-449B-80B7-F0B0B375583C}" presName="hierChild5" presStyleCnt="0"/>
      <dgm:spPr/>
    </dgm:pt>
    <dgm:pt modelId="{577E4CF2-87BE-410D-8254-E0C96C88D3E2}" type="pres">
      <dgm:prSet presAssocID="{7EC6A1E8-915D-4942-B5C3-D7F24E0856E1}" presName="hierChild3" presStyleCnt="0"/>
      <dgm:spPr/>
    </dgm:pt>
  </dgm:ptLst>
  <dgm:cxnLst>
    <dgm:cxn modelId="{EA68550C-154D-4468-8702-E556BA82DBAA}" type="presOf" srcId="{BCF27342-B191-449B-80B7-F0B0B375583C}" destId="{0BA9D46A-65E3-4A58-879D-C400DE339B7B}" srcOrd="0" destOrd="0" presId="urn:microsoft.com/office/officeart/2005/8/layout/orgChart1"/>
    <dgm:cxn modelId="{99BCFE0D-FB7B-48D2-A5D4-29C1795306A7}" type="presOf" srcId="{BCF27342-B191-449B-80B7-F0B0B375583C}" destId="{A93E2DB8-509C-44D2-AB0B-771BC521EBAA}" srcOrd="1" destOrd="0" presId="urn:microsoft.com/office/officeart/2005/8/layout/orgChart1"/>
    <dgm:cxn modelId="{ADDA421A-9459-472A-8C86-03C8176DF74D}" type="presOf" srcId="{0B1D8319-84CD-449B-998B-7229272A367E}" destId="{25F364FB-4317-41C9-8660-6B6F8FE74CC5}" srcOrd="0" destOrd="0" presId="urn:microsoft.com/office/officeart/2005/8/layout/orgChart1"/>
    <dgm:cxn modelId="{B58E3235-91B9-4559-B01E-60D562FE8C41}" type="presOf" srcId="{4EC3D5DC-D505-4856-982A-226A8570C67F}" destId="{ACF1A041-B651-448C-9741-E34EB087BD73}" srcOrd="0" destOrd="0" presId="urn:microsoft.com/office/officeart/2005/8/layout/orgChart1"/>
    <dgm:cxn modelId="{14962238-0CA0-4DFE-A972-838B63490B4D}" type="presOf" srcId="{CBFB6CE7-5CFD-4BDF-A358-BBBE5A883686}" destId="{EC2A12E6-9DC7-4C26-8087-02B8C4D0072B}" srcOrd="0" destOrd="0" presId="urn:microsoft.com/office/officeart/2005/8/layout/orgChart1"/>
    <dgm:cxn modelId="{8DE0285F-A0D1-4305-9E81-65D7BFF9AA08}" type="presOf" srcId="{7EC6A1E8-915D-4942-B5C3-D7F24E0856E1}" destId="{1EDB97BB-0227-4F77-9C1A-27BE4968BCD6}" srcOrd="0" destOrd="0" presId="urn:microsoft.com/office/officeart/2005/8/layout/orgChart1"/>
    <dgm:cxn modelId="{2AB5BA6F-3B64-48C5-8602-D0B673CE4FAD}" srcId="{7EC6A1E8-915D-4942-B5C3-D7F24E0856E1}" destId="{BCF27342-B191-449B-80B7-F0B0B375583C}" srcOrd="2" destOrd="0" parTransId="{A5DC6D97-BF90-44E0-B0F5-3CF987CA6277}" sibTransId="{FEC2F7EA-4FF0-4D70-AA9B-2AAE85A5EA33}"/>
    <dgm:cxn modelId="{9634B471-A318-492E-9774-390C1658143E}" type="presOf" srcId="{E2722F08-53A1-4AF4-90C4-34C021F504B7}" destId="{88691CE5-5CD6-4D5A-A4A5-FAC5E7493F94}" srcOrd="0" destOrd="0" presId="urn:microsoft.com/office/officeart/2005/8/layout/orgChart1"/>
    <dgm:cxn modelId="{04A20654-93E6-4BB8-880E-A62BCAA4BC5F}" srcId="{7EC6A1E8-915D-4942-B5C3-D7F24E0856E1}" destId="{F0153147-301E-47D8-839A-AC034804830D}" srcOrd="0" destOrd="0" parTransId="{E3F30051-D1A8-4C92-82B2-DABCA70D231A}" sibTransId="{485D046F-604F-4854-ADEB-371C62E31082}"/>
    <dgm:cxn modelId="{AB73947C-C837-4B68-8043-E87EBEE6C826}" type="presOf" srcId="{A5DC6D97-BF90-44E0-B0F5-3CF987CA6277}" destId="{BDA1E2C6-8481-499B-A417-40E5F3C97DC7}" srcOrd="0" destOrd="0" presId="urn:microsoft.com/office/officeart/2005/8/layout/orgChart1"/>
    <dgm:cxn modelId="{D2E2859C-21D9-4DEA-B613-A627E223A7EC}" type="presOf" srcId="{E3F30051-D1A8-4C92-82B2-DABCA70D231A}" destId="{490DC564-0A26-49E7-BD26-3C31156ED7F5}" srcOrd="0" destOrd="0" presId="urn:microsoft.com/office/officeart/2005/8/layout/orgChart1"/>
    <dgm:cxn modelId="{89A71BA4-02F0-4149-8919-5506B999DB8A}" type="presOf" srcId="{9B7ABE7D-993B-484B-87A9-577AEF6EF822}" destId="{60E03955-206C-4437-BBFE-20F4627C41F3}" srcOrd="0" destOrd="0" presId="urn:microsoft.com/office/officeart/2005/8/layout/orgChart1"/>
    <dgm:cxn modelId="{8F1C9DA6-3B70-4CFD-8586-34FD8D097994}" type="presOf" srcId="{F0153147-301E-47D8-839A-AC034804830D}" destId="{C31B1CC4-C4DC-41D1-8481-30B4281CAACB}" srcOrd="1" destOrd="0" presId="urn:microsoft.com/office/officeart/2005/8/layout/orgChart1"/>
    <dgm:cxn modelId="{EF5750A8-3A1E-43B9-A78E-B602461F268A}" srcId="{7EC6A1E8-915D-4942-B5C3-D7F24E0856E1}" destId="{9B7ABE7D-993B-484B-87A9-577AEF6EF822}" srcOrd="1" destOrd="0" parTransId="{E2722F08-53A1-4AF4-90C4-34C021F504B7}" sibTransId="{4C9012D6-015E-405E-9874-E93C4D4E05A5}"/>
    <dgm:cxn modelId="{E12345C5-5170-422D-9A4A-35CB24A33C40}" type="presOf" srcId="{F0153147-301E-47D8-839A-AC034804830D}" destId="{229CBFFA-4AF3-4EA5-9DC1-10899D58E7D4}" srcOrd="0" destOrd="0" presId="urn:microsoft.com/office/officeart/2005/8/layout/orgChart1"/>
    <dgm:cxn modelId="{213618CC-B9C6-4632-83CB-CBA2C8D57416}" type="presOf" srcId="{0B1D8319-84CD-449B-998B-7229272A367E}" destId="{711BB971-F6BD-4666-B0E3-A52A3C5C983A}" srcOrd="1" destOrd="0" presId="urn:microsoft.com/office/officeart/2005/8/layout/orgChart1"/>
    <dgm:cxn modelId="{F0FDE3DE-2990-45C4-B9DC-5F1320AA3EEC}" srcId="{9B7ABE7D-993B-484B-87A9-577AEF6EF822}" destId="{0B1D8319-84CD-449B-998B-7229272A367E}" srcOrd="0" destOrd="0" parTransId="{CBFB6CE7-5CFD-4BDF-A358-BBBE5A883686}" sibTransId="{093197F1-A09A-4FD0-9F4E-2E61F5E2893C}"/>
    <dgm:cxn modelId="{C3F4E5F6-DB71-49A5-9B5A-2E6EEF991120}" type="presOf" srcId="{9B7ABE7D-993B-484B-87A9-577AEF6EF822}" destId="{01C3833F-B185-4F2F-8D39-C84FFB6F43E8}" srcOrd="1" destOrd="0" presId="urn:microsoft.com/office/officeart/2005/8/layout/orgChart1"/>
    <dgm:cxn modelId="{44ECE6F6-2326-4BBE-BA3E-F2DCFBB7F1BB}" srcId="{4EC3D5DC-D505-4856-982A-226A8570C67F}" destId="{7EC6A1E8-915D-4942-B5C3-D7F24E0856E1}" srcOrd="0" destOrd="0" parTransId="{91AB8C50-A79E-4BF2-8069-822DB9F5FF53}" sibTransId="{D68A1AD7-B98F-448F-9C55-4C224CBD3D7E}"/>
    <dgm:cxn modelId="{5D10B1F7-7B7B-489C-BA17-7D09EBB6BC10}" type="presOf" srcId="{7EC6A1E8-915D-4942-B5C3-D7F24E0856E1}" destId="{9D435382-2941-4B09-8169-86F5159EFCE1}" srcOrd="1" destOrd="0" presId="urn:microsoft.com/office/officeart/2005/8/layout/orgChart1"/>
    <dgm:cxn modelId="{3556BB40-1CCF-401B-86B1-C2FF8EB0D637}" type="presParOf" srcId="{ACF1A041-B651-448C-9741-E34EB087BD73}" destId="{4D1BEB0A-23A4-44DB-95E9-3FA4AAA944B8}" srcOrd="0" destOrd="0" presId="urn:microsoft.com/office/officeart/2005/8/layout/orgChart1"/>
    <dgm:cxn modelId="{88C28FD8-2227-4439-AC16-40FBE9B89D31}" type="presParOf" srcId="{4D1BEB0A-23A4-44DB-95E9-3FA4AAA944B8}" destId="{7380A361-2B8F-406C-B6C3-02A891DC937D}" srcOrd="0" destOrd="0" presId="urn:microsoft.com/office/officeart/2005/8/layout/orgChart1"/>
    <dgm:cxn modelId="{2994430F-4B39-41E3-81FD-DD12D2229133}" type="presParOf" srcId="{7380A361-2B8F-406C-B6C3-02A891DC937D}" destId="{1EDB97BB-0227-4F77-9C1A-27BE4968BCD6}" srcOrd="0" destOrd="0" presId="urn:microsoft.com/office/officeart/2005/8/layout/orgChart1"/>
    <dgm:cxn modelId="{C84218E5-179F-47AE-8D82-8BFAD075367F}" type="presParOf" srcId="{7380A361-2B8F-406C-B6C3-02A891DC937D}" destId="{9D435382-2941-4B09-8169-86F5159EFCE1}" srcOrd="1" destOrd="0" presId="urn:microsoft.com/office/officeart/2005/8/layout/orgChart1"/>
    <dgm:cxn modelId="{28BB3A10-8E42-40C2-BA51-9547AB9884FD}" type="presParOf" srcId="{4D1BEB0A-23A4-44DB-95E9-3FA4AAA944B8}" destId="{41490A2E-B564-4A09-8558-C8D564A6540E}" srcOrd="1" destOrd="0" presId="urn:microsoft.com/office/officeart/2005/8/layout/orgChart1"/>
    <dgm:cxn modelId="{D6893043-C4A2-427D-89B7-4AE7FA762254}" type="presParOf" srcId="{41490A2E-B564-4A09-8558-C8D564A6540E}" destId="{490DC564-0A26-49E7-BD26-3C31156ED7F5}" srcOrd="0" destOrd="0" presId="urn:microsoft.com/office/officeart/2005/8/layout/orgChart1"/>
    <dgm:cxn modelId="{EAD8B85C-0D85-41EB-AB03-496A763AA95B}" type="presParOf" srcId="{41490A2E-B564-4A09-8558-C8D564A6540E}" destId="{1C2BD920-A14E-467A-B8DF-9D1E5C754BFE}" srcOrd="1" destOrd="0" presId="urn:microsoft.com/office/officeart/2005/8/layout/orgChart1"/>
    <dgm:cxn modelId="{80043C93-45E0-4FC7-B72F-DEE906FB9563}" type="presParOf" srcId="{1C2BD920-A14E-467A-B8DF-9D1E5C754BFE}" destId="{2B0A77F5-BD7E-4A9C-AE20-FC8089296D4B}" srcOrd="0" destOrd="0" presId="urn:microsoft.com/office/officeart/2005/8/layout/orgChart1"/>
    <dgm:cxn modelId="{8E971D41-704A-4CD9-8CCE-1CFB058FDA74}" type="presParOf" srcId="{2B0A77F5-BD7E-4A9C-AE20-FC8089296D4B}" destId="{229CBFFA-4AF3-4EA5-9DC1-10899D58E7D4}" srcOrd="0" destOrd="0" presId="urn:microsoft.com/office/officeart/2005/8/layout/orgChart1"/>
    <dgm:cxn modelId="{834FEB89-8BB0-425D-B0E1-ACE301DD67D8}" type="presParOf" srcId="{2B0A77F5-BD7E-4A9C-AE20-FC8089296D4B}" destId="{C31B1CC4-C4DC-41D1-8481-30B4281CAACB}" srcOrd="1" destOrd="0" presId="urn:microsoft.com/office/officeart/2005/8/layout/orgChart1"/>
    <dgm:cxn modelId="{834CB86E-2792-40F1-A8CA-22A781DAA338}" type="presParOf" srcId="{1C2BD920-A14E-467A-B8DF-9D1E5C754BFE}" destId="{4BB9899A-621F-4835-A876-F78138B3D654}" srcOrd="1" destOrd="0" presId="urn:microsoft.com/office/officeart/2005/8/layout/orgChart1"/>
    <dgm:cxn modelId="{A47F104D-3F96-4F1B-910A-E80BD561C2BA}" type="presParOf" srcId="{1C2BD920-A14E-467A-B8DF-9D1E5C754BFE}" destId="{A5F8E76F-8AAC-4B06-BD23-62C6E1061062}" srcOrd="2" destOrd="0" presId="urn:microsoft.com/office/officeart/2005/8/layout/orgChart1"/>
    <dgm:cxn modelId="{6195CDA8-0AF0-4D79-8107-714B4DBC382D}" type="presParOf" srcId="{41490A2E-B564-4A09-8558-C8D564A6540E}" destId="{88691CE5-5CD6-4D5A-A4A5-FAC5E7493F94}" srcOrd="2" destOrd="0" presId="urn:microsoft.com/office/officeart/2005/8/layout/orgChart1"/>
    <dgm:cxn modelId="{9C761804-0787-4BCB-ADD9-E85051A83D7C}" type="presParOf" srcId="{41490A2E-B564-4A09-8558-C8D564A6540E}" destId="{B405D949-4052-4AB9-A7BF-42C5165F3500}" srcOrd="3" destOrd="0" presId="urn:microsoft.com/office/officeart/2005/8/layout/orgChart1"/>
    <dgm:cxn modelId="{44CDFD58-8D29-4160-98CE-C12F4F46ECFE}" type="presParOf" srcId="{B405D949-4052-4AB9-A7BF-42C5165F3500}" destId="{0B0DEAD7-DD4E-4E7F-9BCA-E5FFC46AC0DA}" srcOrd="0" destOrd="0" presId="urn:microsoft.com/office/officeart/2005/8/layout/orgChart1"/>
    <dgm:cxn modelId="{72F4C871-FBB0-489D-B57C-E908C222B285}" type="presParOf" srcId="{0B0DEAD7-DD4E-4E7F-9BCA-E5FFC46AC0DA}" destId="{60E03955-206C-4437-BBFE-20F4627C41F3}" srcOrd="0" destOrd="0" presId="urn:microsoft.com/office/officeart/2005/8/layout/orgChart1"/>
    <dgm:cxn modelId="{7F5E5FD8-6CCC-4A6B-A0C6-4B2D14BF32EB}" type="presParOf" srcId="{0B0DEAD7-DD4E-4E7F-9BCA-E5FFC46AC0DA}" destId="{01C3833F-B185-4F2F-8D39-C84FFB6F43E8}" srcOrd="1" destOrd="0" presId="urn:microsoft.com/office/officeart/2005/8/layout/orgChart1"/>
    <dgm:cxn modelId="{BB9B6D2B-5924-4666-A361-F31BEBBFE3E5}" type="presParOf" srcId="{B405D949-4052-4AB9-A7BF-42C5165F3500}" destId="{75D31A8F-3CC2-4664-87D9-173DD6F608E8}" srcOrd="1" destOrd="0" presId="urn:microsoft.com/office/officeart/2005/8/layout/orgChart1"/>
    <dgm:cxn modelId="{32FD1DDD-4847-449E-8697-B42690D0BABA}" type="presParOf" srcId="{75D31A8F-3CC2-4664-87D9-173DD6F608E8}" destId="{EC2A12E6-9DC7-4C26-8087-02B8C4D0072B}" srcOrd="0" destOrd="0" presId="urn:microsoft.com/office/officeart/2005/8/layout/orgChart1"/>
    <dgm:cxn modelId="{CFF053FB-43F6-4975-B9B7-9F834CCC4DE4}" type="presParOf" srcId="{75D31A8F-3CC2-4664-87D9-173DD6F608E8}" destId="{1313B228-5E6F-4D00-9592-D087118B15DE}" srcOrd="1" destOrd="0" presId="urn:microsoft.com/office/officeart/2005/8/layout/orgChart1"/>
    <dgm:cxn modelId="{4890D733-FC33-4936-B9A8-77F009FCF44B}" type="presParOf" srcId="{1313B228-5E6F-4D00-9592-D087118B15DE}" destId="{2C4145F6-BD78-476E-9986-3EB8E1961B0E}" srcOrd="0" destOrd="0" presId="urn:microsoft.com/office/officeart/2005/8/layout/orgChart1"/>
    <dgm:cxn modelId="{EF3D1F1D-E4E1-4816-A7D2-0D9CF07E5F73}" type="presParOf" srcId="{2C4145F6-BD78-476E-9986-3EB8E1961B0E}" destId="{25F364FB-4317-41C9-8660-6B6F8FE74CC5}" srcOrd="0" destOrd="0" presId="urn:microsoft.com/office/officeart/2005/8/layout/orgChart1"/>
    <dgm:cxn modelId="{8C29CA8F-D90D-4304-B997-EF69A7885D8C}" type="presParOf" srcId="{2C4145F6-BD78-476E-9986-3EB8E1961B0E}" destId="{711BB971-F6BD-4666-B0E3-A52A3C5C983A}" srcOrd="1" destOrd="0" presId="urn:microsoft.com/office/officeart/2005/8/layout/orgChart1"/>
    <dgm:cxn modelId="{76C2FD3B-1500-431B-AA91-294241CDBA5A}" type="presParOf" srcId="{1313B228-5E6F-4D00-9592-D087118B15DE}" destId="{B47D4159-8535-4A70-B5DC-EF2EC8098521}" srcOrd="1" destOrd="0" presId="urn:microsoft.com/office/officeart/2005/8/layout/orgChart1"/>
    <dgm:cxn modelId="{84916135-4161-402F-A72F-2A32F423411E}" type="presParOf" srcId="{1313B228-5E6F-4D00-9592-D087118B15DE}" destId="{5CC0AFA7-BB0A-406D-A8B8-F1F1DD981B0B}" srcOrd="2" destOrd="0" presId="urn:microsoft.com/office/officeart/2005/8/layout/orgChart1"/>
    <dgm:cxn modelId="{939B4F48-F8FA-40A3-B385-6B71163BA739}" type="presParOf" srcId="{B405D949-4052-4AB9-A7BF-42C5165F3500}" destId="{60B7EF75-82EB-45C1-BC18-389A6E9DC1C2}" srcOrd="2" destOrd="0" presId="urn:microsoft.com/office/officeart/2005/8/layout/orgChart1"/>
    <dgm:cxn modelId="{F0BABDBD-B190-47D0-B917-DCCFB8A6C0DC}" type="presParOf" srcId="{41490A2E-B564-4A09-8558-C8D564A6540E}" destId="{BDA1E2C6-8481-499B-A417-40E5F3C97DC7}" srcOrd="4" destOrd="0" presId="urn:microsoft.com/office/officeart/2005/8/layout/orgChart1"/>
    <dgm:cxn modelId="{E48D5B6D-E48F-49CD-ACE9-065F226E61D9}" type="presParOf" srcId="{41490A2E-B564-4A09-8558-C8D564A6540E}" destId="{052E9EDC-9032-4FC3-A387-3C79E5435B8B}" srcOrd="5" destOrd="0" presId="urn:microsoft.com/office/officeart/2005/8/layout/orgChart1"/>
    <dgm:cxn modelId="{8CDF0A8B-2BE8-4FE4-A5D1-A942AD16E4F6}" type="presParOf" srcId="{052E9EDC-9032-4FC3-A387-3C79E5435B8B}" destId="{67820A36-7E0F-4A39-8616-A35F892EE003}" srcOrd="0" destOrd="0" presId="urn:microsoft.com/office/officeart/2005/8/layout/orgChart1"/>
    <dgm:cxn modelId="{8CFEC709-47B7-4CF6-9AD9-B67640B3C1DE}" type="presParOf" srcId="{67820A36-7E0F-4A39-8616-A35F892EE003}" destId="{0BA9D46A-65E3-4A58-879D-C400DE339B7B}" srcOrd="0" destOrd="0" presId="urn:microsoft.com/office/officeart/2005/8/layout/orgChart1"/>
    <dgm:cxn modelId="{9128EFDA-2B63-494B-BB72-0B116D3F11AB}" type="presParOf" srcId="{67820A36-7E0F-4A39-8616-A35F892EE003}" destId="{A93E2DB8-509C-44D2-AB0B-771BC521EBAA}" srcOrd="1" destOrd="0" presId="urn:microsoft.com/office/officeart/2005/8/layout/orgChart1"/>
    <dgm:cxn modelId="{8FD558F6-6CB0-4B73-870A-3ABA3456F5ED}" type="presParOf" srcId="{052E9EDC-9032-4FC3-A387-3C79E5435B8B}" destId="{C3A25BB5-3EB3-43FA-8D05-3D1683208E82}" srcOrd="1" destOrd="0" presId="urn:microsoft.com/office/officeart/2005/8/layout/orgChart1"/>
    <dgm:cxn modelId="{317CDAC9-7131-4E28-8283-42C8321C364B}" type="presParOf" srcId="{052E9EDC-9032-4FC3-A387-3C79E5435B8B}" destId="{541ACC79-70B8-44A0-81A0-314D170E9685}" srcOrd="2" destOrd="0" presId="urn:microsoft.com/office/officeart/2005/8/layout/orgChart1"/>
    <dgm:cxn modelId="{A4BE2FA4-D35B-47C6-95CE-0D05A95A508C}" type="presParOf" srcId="{4D1BEB0A-23A4-44DB-95E9-3FA4AAA944B8}" destId="{577E4CF2-87BE-410D-8254-E0C96C88D3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090A2-83E4-48E7-9A9C-D6F5762218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A8CD8-C39D-4BC1-AE11-34DA8551E4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S</a:t>
          </a:r>
          <a:r>
            <a:rPr lang="en-US" dirty="0"/>
            <a:t>eek your patient’s participation</a:t>
          </a:r>
        </a:p>
      </dgm:t>
    </dgm:pt>
    <dgm:pt modelId="{6C0D0BEF-A625-41C3-8977-3A28C68E6950}" type="parTrans" cxnId="{98183F5F-E174-4E94-9837-FF2FFEFB2720}">
      <dgm:prSet/>
      <dgm:spPr/>
      <dgm:t>
        <a:bodyPr/>
        <a:lstStyle/>
        <a:p>
          <a:endParaRPr lang="en-US"/>
        </a:p>
      </dgm:t>
    </dgm:pt>
    <dgm:pt modelId="{FDDA2956-8B9C-4323-8208-652598F809D4}" type="sibTrans" cxnId="{98183F5F-E174-4E94-9837-FF2FFEFB2720}">
      <dgm:prSet/>
      <dgm:spPr/>
      <dgm:t>
        <a:bodyPr/>
        <a:lstStyle/>
        <a:p>
          <a:endParaRPr lang="en-US"/>
        </a:p>
      </dgm:t>
    </dgm:pt>
    <dgm:pt modelId="{844E41F3-2309-4DC7-975F-37F159DFBA7D}" type="pres">
      <dgm:prSet presAssocID="{22E090A2-83E4-48E7-9A9C-D6F57622182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89B0A-8363-4307-BC7E-42F304A777D7}" type="pres">
      <dgm:prSet presAssocID="{A6EA8CD8-C39D-4BC1-AE11-34DA8551E4EB}" presName="composite" presStyleCnt="0"/>
      <dgm:spPr/>
    </dgm:pt>
    <dgm:pt modelId="{95D7EAD0-7D74-4096-9153-B1A56E05A980}" type="pres">
      <dgm:prSet presAssocID="{A6EA8CD8-C39D-4BC1-AE11-34DA8551E4EB}" presName="LShape" presStyleLbl="alignNode1" presStyleIdx="0" presStyleCnt="1"/>
      <dgm:spPr/>
    </dgm:pt>
    <dgm:pt modelId="{5E463203-7645-47B3-B18C-035A9C74B51B}" type="pres">
      <dgm:prSet presAssocID="{A6EA8CD8-C39D-4BC1-AE11-34DA8551E4E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104A33C-0A61-49D0-A907-1C7E8A6846D9}" type="presOf" srcId="{A6EA8CD8-C39D-4BC1-AE11-34DA8551E4EB}" destId="{5E463203-7645-47B3-B18C-035A9C74B51B}" srcOrd="0" destOrd="0" presId="urn:microsoft.com/office/officeart/2009/3/layout/StepUpProcess"/>
    <dgm:cxn modelId="{AB57115C-E3C5-49DD-A760-4E3CCA78D8C7}" type="presOf" srcId="{22E090A2-83E4-48E7-9A9C-D6F576221823}" destId="{844E41F3-2309-4DC7-975F-37F159DFBA7D}" srcOrd="0" destOrd="0" presId="urn:microsoft.com/office/officeart/2009/3/layout/StepUpProcess"/>
    <dgm:cxn modelId="{98183F5F-E174-4E94-9837-FF2FFEFB2720}" srcId="{22E090A2-83E4-48E7-9A9C-D6F576221823}" destId="{A6EA8CD8-C39D-4BC1-AE11-34DA8551E4EB}" srcOrd="0" destOrd="0" parTransId="{6C0D0BEF-A625-41C3-8977-3A28C68E6950}" sibTransId="{FDDA2956-8B9C-4323-8208-652598F809D4}"/>
    <dgm:cxn modelId="{45EC77F9-394C-46D4-A9A4-BADA8AD00A1E}" type="presParOf" srcId="{844E41F3-2309-4DC7-975F-37F159DFBA7D}" destId="{0F789B0A-8363-4307-BC7E-42F304A777D7}" srcOrd="0" destOrd="0" presId="urn:microsoft.com/office/officeart/2009/3/layout/StepUpProcess"/>
    <dgm:cxn modelId="{82FD5F45-F5A4-45E7-BA5A-8865783D56C3}" type="presParOf" srcId="{0F789B0A-8363-4307-BC7E-42F304A777D7}" destId="{95D7EAD0-7D74-4096-9153-B1A56E05A980}" srcOrd="0" destOrd="0" presId="urn:microsoft.com/office/officeart/2009/3/layout/StepUpProcess"/>
    <dgm:cxn modelId="{14B4C89D-98BB-402A-A6E5-64B89B7F698A}" type="presParOf" srcId="{0F789B0A-8363-4307-BC7E-42F304A777D7}" destId="{5E463203-7645-47B3-B18C-035A9C74B5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090A2-83E4-48E7-9A9C-D6F5762218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A8CD8-C39D-4BC1-AE11-34DA8551E4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H</a:t>
          </a:r>
          <a:r>
            <a:rPr lang="en-US" dirty="0"/>
            <a:t>elp your patient explore and compare treatment options</a:t>
          </a:r>
        </a:p>
      </dgm:t>
    </dgm:pt>
    <dgm:pt modelId="{6C0D0BEF-A625-41C3-8977-3A28C68E6950}" type="parTrans" cxnId="{98183F5F-E174-4E94-9837-FF2FFEFB2720}">
      <dgm:prSet/>
      <dgm:spPr/>
      <dgm:t>
        <a:bodyPr/>
        <a:lstStyle/>
        <a:p>
          <a:endParaRPr lang="en-US"/>
        </a:p>
      </dgm:t>
    </dgm:pt>
    <dgm:pt modelId="{FDDA2956-8B9C-4323-8208-652598F809D4}" type="sibTrans" cxnId="{98183F5F-E174-4E94-9837-FF2FFEFB2720}">
      <dgm:prSet/>
      <dgm:spPr/>
      <dgm:t>
        <a:bodyPr/>
        <a:lstStyle/>
        <a:p>
          <a:endParaRPr lang="en-US"/>
        </a:p>
      </dgm:t>
    </dgm:pt>
    <dgm:pt modelId="{844E41F3-2309-4DC7-975F-37F159DFBA7D}" type="pres">
      <dgm:prSet presAssocID="{22E090A2-83E4-48E7-9A9C-D6F57622182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89B0A-8363-4307-BC7E-42F304A777D7}" type="pres">
      <dgm:prSet presAssocID="{A6EA8CD8-C39D-4BC1-AE11-34DA8551E4EB}" presName="composite" presStyleCnt="0"/>
      <dgm:spPr/>
    </dgm:pt>
    <dgm:pt modelId="{95D7EAD0-7D74-4096-9153-B1A56E05A980}" type="pres">
      <dgm:prSet presAssocID="{A6EA8CD8-C39D-4BC1-AE11-34DA8551E4EB}" presName="LShape" presStyleLbl="alignNode1" presStyleIdx="0" presStyleCnt="1"/>
      <dgm:spPr/>
    </dgm:pt>
    <dgm:pt modelId="{5E463203-7645-47B3-B18C-035A9C74B51B}" type="pres">
      <dgm:prSet presAssocID="{A6EA8CD8-C39D-4BC1-AE11-34DA8551E4EB}" presName="ParentText" presStyleLbl="revTx" presStyleIdx="0" presStyleCnt="1" custScaleY="112109" custLinFactNeighborX="-2507" custLinFactNeighborY="7726">
        <dgm:presLayoutVars>
          <dgm:chMax val="0"/>
          <dgm:chPref val="0"/>
          <dgm:bulletEnabled val="1"/>
        </dgm:presLayoutVars>
      </dgm:prSet>
      <dgm:spPr/>
    </dgm:pt>
  </dgm:ptLst>
  <dgm:cxnLst>
    <dgm:cxn modelId="{B104A33C-0A61-49D0-A907-1C7E8A6846D9}" type="presOf" srcId="{A6EA8CD8-C39D-4BC1-AE11-34DA8551E4EB}" destId="{5E463203-7645-47B3-B18C-035A9C74B51B}" srcOrd="0" destOrd="0" presId="urn:microsoft.com/office/officeart/2009/3/layout/StepUpProcess"/>
    <dgm:cxn modelId="{AB57115C-E3C5-49DD-A760-4E3CCA78D8C7}" type="presOf" srcId="{22E090A2-83E4-48E7-9A9C-D6F576221823}" destId="{844E41F3-2309-4DC7-975F-37F159DFBA7D}" srcOrd="0" destOrd="0" presId="urn:microsoft.com/office/officeart/2009/3/layout/StepUpProcess"/>
    <dgm:cxn modelId="{98183F5F-E174-4E94-9837-FF2FFEFB2720}" srcId="{22E090A2-83E4-48E7-9A9C-D6F576221823}" destId="{A6EA8CD8-C39D-4BC1-AE11-34DA8551E4EB}" srcOrd="0" destOrd="0" parTransId="{6C0D0BEF-A625-41C3-8977-3A28C68E6950}" sibTransId="{FDDA2956-8B9C-4323-8208-652598F809D4}"/>
    <dgm:cxn modelId="{45EC77F9-394C-46D4-A9A4-BADA8AD00A1E}" type="presParOf" srcId="{844E41F3-2309-4DC7-975F-37F159DFBA7D}" destId="{0F789B0A-8363-4307-BC7E-42F304A777D7}" srcOrd="0" destOrd="0" presId="urn:microsoft.com/office/officeart/2009/3/layout/StepUpProcess"/>
    <dgm:cxn modelId="{82FD5F45-F5A4-45E7-BA5A-8865783D56C3}" type="presParOf" srcId="{0F789B0A-8363-4307-BC7E-42F304A777D7}" destId="{95D7EAD0-7D74-4096-9153-B1A56E05A980}" srcOrd="0" destOrd="0" presId="urn:microsoft.com/office/officeart/2009/3/layout/StepUpProcess"/>
    <dgm:cxn modelId="{14B4C89D-98BB-402A-A6E5-64B89B7F698A}" type="presParOf" srcId="{0F789B0A-8363-4307-BC7E-42F304A777D7}" destId="{5E463203-7645-47B3-B18C-035A9C74B5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090A2-83E4-48E7-9A9C-D6F5762218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A8CD8-C39D-4BC1-AE11-34DA8551E4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A</a:t>
          </a:r>
          <a:r>
            <a:rPr lang="en-US" dirty="0"/>
            <a:t>ssess your patient’s values and preferences</a:t>
          </a:r>
        </a:p>
      </dgm:t>
    </dgm:pt>
    <dgm:pt modelId="{6C0D0BEF-A625-41C3-8977-3A28C68E6950}" type="parTrans" cxnId="{98183F5F-E174-4E94-9837-FF2FFEFB2720}">
      <dgm:prSet/>
      <dgm:spPr/>
      <dgm:t>
        <a:bodyPr/>
        <a:lstStyle/>
        <a:p>
          <a:endParaRPr lang="en-US"/>
        </a:p>
      </dgm:t>
    </dgm:pt>
    <dgm:pt modelId="{FDDA2956-8B9C-4323-8208-652598F809D4}" type="sibTrans" cxnId="{98183F5F-E174-4E94-9837-FF2FFEFB2720}">
      <dgm:prSet/>
      <dgm:spPr/>
      <dgm:t>
        <a:bodyPr/>
        <a:lstStyle/>
        <a:p>
          <a:endParaRPr lang="en-US"/>
        </a:p>
      </dgm:t>
    </dgm:pt>
    <dgm:pt modelId="{844E41F3-2309-4DC7-975F-37F159DFBA7D}" type="pres">
      <dgm:prSet presAssocID="{22E090A2-83E4-48E7-9A9C-D6F57622182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89B0A-8363-4307-BC7E-42F304A777D7}" type="pres">
      <dgm:prSet presAssocID="{A6EA8CD8-C39D-4BC1-AE11-34DA8551E4EB}" presName="composite" presStyleCnt="0"/>
      <dgm:spPr/>
    </dgm:pt>
    <dgm:pt modelId="{95D7EAD0-7D74-4096-9153-B1A56E05A980}" type="pres">
      <dgm:prSet presAssocID="{A6EA8CD8-C39D-4BC1-AE11-34DA8551E4EB}" presName="LShape" presStyleLbl="alignNode1" presStyleIdx="0" presStyleCnt="1"/>
      <dgm:spPr/>
    </dgm:pt>
    <dgm:pt modelId="{5E463203-7645-47B3-B18C-035A9C74B51B}" type="pres">
      <dgm:prSet presAssocID="{A6EA8CD8-C39D-4BC1-AE11-34DA8551E4E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104A33C-0A61-49D0-A907-1C7E8A6846D9}" type="presOf" srcId="{A6EA8CD8-C39D-4BC1-AE11-34DA8551E4EB}" destId="{5E463203-7645-47B3-B18C-035A9C74B51B}" srcOrd="0" destOrd="0" presId="urn:microsoft.com/office/officeart/2009/3/layout/StepUpProcess"/>
    <dgm:cxn modelId="{AB57115C-E3C5-49DD-A760-4E3CCA78D8C7}" type="presOf" srcId="{22E090A2-83E4-48E7-9A9C-D6F576221823}" destId="{844E41F3-2309-4DC7-975F-37F159DFBA7D}" srcOrd="0" destOrd="0" presId="urn:microsoft.com/office/officeart/2009/3/layout/StepUpProcess"/>
    <dgm:cxn modelId="{98183F5F-E174-4E94-9837-FF2FFEFB2720}" srcId="{22E090A2-83E4-48E7-9A9C-D6F576221823}" destId="{A6EA8CD8-C39D-4BC1-AE11-34DA8551E4EB}" srcOrd="0" destOrd="0" parTransId="{6C0D0BEF-A625-41C3-8977-3A28C68E6950}" sibTransId="{FDDA2956-8B9C-4323-8208-652598F809D4}"/>
    <dgm:cxn modelId="{45EC77F9-394C-46D4-A9A4-BADA8AD00A1E}" type="presParOf" srcId="{844E41F3-2309-4DC7-975F-37F159DFBA7D}" destId="{0F789B0A-8363-4307-BC7E-42F304A777D7}" srcOrd="0" destOrd="0" presId="urn:microsoft.com/office/officeart/2009/3/layout/StepUpProcess"/>
    <dgm:cxn modelId="{82FD5F45-F5A4-45E7-BA5A-8865783D56C3}" type="presParOf" srcId="{0F789B0A-8363-4307-BC7E-42F304A777D7}" destId="{95D7EAD0-7D74-4096-9153-B1A56E05A980}" srcOrd="0" destOrd="0" presId="urn:microsoft.com/office/officeart/2009/3/layout/StepUpProcess"/>
    <dgm:cxn modelId="{14B4C89D-98BB-402A-A6E5-64B89B7F698A}" type="presParOf" srcId="{0F789B0A-8363-4307-BC7E-42F304A777D7}" destId="{5E463203-7645-47B3-B18C-035A9C74B5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E090A2-83E4-48E7-9A9C-D6F5762218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A8CD8-C39D-4BC1-AE11-34DA8551E4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R</a:t>
          </a:r>
          <a:r>
            <a:rPr lang="en-US" dirty="0"/>
            <a:t>each a decision with your patient</a:t>
          </a:r>
        </a:p>
      </dgm:t>
    </dgm:pt>
    <dgm:pt modelId="{6C0D0BEF-A625-41C3-8977-3A28C68E6950}" type="parTrans" cxnId="{98183F5F-E174-4E94-9837-FF2FFEFB2720}">
      <dgm:prSet/>
      <dgm:spPr/>
      <dgm:t>
        <a:bodyPr/>
        <a:lstStyle/>
        <a:p>
          <a:endParaRPr lang="en-US"/>
        </a:p>
      </dgm:t>
    </dgm:pt>
    <dgm:pt modelId="{FDDA2956-8B9C-4323-8208-652598F809D4}" type="sibTrans" cxnId="{98183F5F-E174-4E94-9837-FF2FFEFB2720}">
      <dgm:prSet/>
      <dgm:spPr/>
      <dgm:t>
        <a:bodyPr/>
        <a:lstStyle/>
        <a:p>
          <a:endParaRPr lang="en-US"/>
        </a:p>
      </dgm:t>
    </dgm:pt>
    <dgm:pt modelId="{844E41F3-2309-4DC7-975F-37F159DFBA7D}" type="pres">
      <dgm:prSet presAssocID="{22E090A2-83E4-48E7-9A9C-D6F57622182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89B0A-8363-4307-BC7E-42F304A777D7}" type="pres">
      <dgm:prSet presAssocID="{A6EA8CD8-C39D-4BC1-AE11-34DA8551E4EB}" presName="composite" presStyleCnt="0"/>
      <dgm:spPr/>
    </dgm:pt>
    <dgm:pt modelId="{95D7EAD0-7D74-4096-9153-B1A56E05A980}" type="pres">
      <dgm:prSet presAssocID="{A6EA8CD8-C39D-4BC1-AE11-34DA8551E4EB}" presName="LShape" presStyleLbl="alignNode1" presStyleIdx="0" presStyleCnt="1"/>
      <dgm:spPr/>
    </dgm:pt>
    <dgm:pt modelId="{5E463203-7645-47B3-B18C-035A9C74B51B}" type="pres">
      <dgm:prSet presAssocID="{A6EA8CD8-C39D-4BC1-AE11-34DA8551E4E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104A33C-0A61-49D0-A907-1C7E8A6846D9}" type="presOf" srcId="{A6EA8CD8-C39D-4BC1-AE11-34DA8551E4EB}" destId="{5E463203-7645-47B3-B18C-035A9C74B51B}" srcOrd="0" destOrd="0" presId="urn:microsoft.com/office/officeart/2009/3/layout/StepUpProcess"/>
    <dgm:cxn modelId="{AB57115C-E3C5-49DD-A760-4E3CCA78D8C7}" type="presOf" srcId="{22E090A2-83E4-48E7-9A9C-D6F576221823}" destId="{844E41F3-2309-4DC7-975F-37F159DFBA7D}" srcOrd="0" destOrd="0" presId="urn:microsoft.com/office/officeart/2009/3/layout/StepUpProcess"/>
    <dgm:cxn modelId="{98183F5F-E174-4E94-9837-FF2FFEFB2720}" srcId="{22E090A2-83E4-48E7-9A9C-D6F576221823}" destId="{A6EA8CD8-C39D-4BC1-AE11-34DA8551E4EB}" srcOrd="0" destOrd="0" parTransId="{6C0D0BEF-A625-41C3-8977-3A28C68E6950}" sibTransId="{FDDA2956-8B9C-4323-8208-652598F809D4}"/>
    <dgm:cxn modelId="{45EC77F9-394C-46D4-A9A4-BADA8AD00A1E}" type="presParOf" srcId="{844E41F3-2309-4DC7-975F-37F159DFBA7D}" destId="{0F789B0A-8363-4307-BC7E-42F304A777D7}" srcOrd="0" destOrd="0" presId="urn:microsoft.com/office/officeart/2009/3/layout/StepUpProcess"/>
    <dgm:cxn modelId="{82FD5F45-F5A4-45E7-BA5A-8865783D56C3}" type="presParOf" srcId="{0F789B0A-8363-4307-BC7E-42F304A777D7}" destId="{95D7EAD0-7D74-4096-9153-B1A56E05A980}" srcOrd="0" destOrd="0" presId="urn:microsoft.com/office/officeart/2009/3/layout/StepUpProcess"/>
    <dgm:cxn modelId="{14B4C89D-98BB-402A-A6E5-64B89B7F698A}" type="presParOf" srcId="{0F789B0A-8363-4307-BC7E-42F304A777D7}" destId="{5E463203-7645-47B3-B18C-035A9C74B5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090A2-83E4-48E7-9A9C-D6F5762218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A8CD8-C39D-4BC1-AE11-34DA8551E4EB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E</a:t>
          </a:r>
          <a:r>
            <a:rPr lang="en-US" dirty="0"/>
            <a:t>valuate your patient’s decision</a:t>
          </a:r>
        </a:p>
      </dgm:t>
    </dgm:pt>
    <dgm:pt modelId="{6C0D0BEF-A625-41C3-8977-3A28C68E6950}" type="parTrans" cxnId="{98183F5F-E174-4E94-9837-FF2FFEFB2720}">
      <dgm:prSet/>
      <dgm:spPr/>
      <dgm:t>
        <a:bodyPr/>
        <a:lstStyle/>
        <a:p>
          <a:endParaRPr lang="en-US"/>
        </a:p>
      </dgm:t>
    </dgm:pt>
    <dgm:pt modelId="{FDDA2956-8B9C-4323-8208-652598F809D4}" type="sibTrans" cxnId="{98183F5F-E174-4E94-9837-FF2FFEFB2720}">
      <dgm:prSet/>
      <dgm:spPr/>
      <dgm:t>
        <a:bodyPr/>
        <a:lstStyle/>
        <a:p>
          <a:endParaRPr lang="en-US"/>
        </a:p>
      </dgm:t>
    </dgm:pt>
    <dgm:pt modelId="{844E41F3-2309-4DC7-975F-37F159DFBA7D}" type="pres">
      <dgm:prSet presAssocID="{22E090A2-83E4-48E7-9A9C-D6F57622182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89B0A-8363-4307-BC7E-42F304A777D7}" type="pres">
      <dgm:prSet presAssocID="{A6EA8CD8-C39D-4BC1-AE11-34DA8551E4EB}" presName="composite" presStyleCnt="0"/>
      <dgm:spPr/>
    </dgm:pt>
    <dgm:pt modelId="{95D7EAD0-7D74-4096-9153-B1A56E05A980}" type="pres">
      <dgm:prSet presAssocID="{A6EA8CD8-C39D-4BC1-AE11-34DA8551E4EB}" presName="LShape" presStyleLbl="alignNode1" presStyleIdx="0" presStyleCnt="1"/>
      <dgm:spPr/>
    </dgm:pt>
    <dgm:pt modelId="{5E463203-7645-47B3-B18C-035A9C74B51B}" type="pres">
      <dgm:prSet presAssocID="{A6EA8CD8-C39D-4BC1-AE11-34DA8551E4E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104A33C-0A61-49D0-A907-1C7E8A6846D9}" type="presOf" srcId="{A6EA8CD8-C39D-4BC1-AE11-34DA8551E4EB}" destId="{5E463203-7645-47B3-B18C-035A9C74B51B}" srcOrd="0" destOrd="0" presId="urn:microsoft.com/office/officeart/2009/3/layout/StepUpProcess"/>
    <dgm:cxn modelId="{AB57115C-E3C5-49DD-A760-4E3CCA78D8C7}" type="presOf" srcId="{22E090A2-83E4-48E7-9A9C-D6F576221823}" destId="{844E41F3-2309-4DC7-975F-37F159DFBA7D}" srcOrd="0" destOrd="0" presId="urn:microsoft.com/office/officeart/2009/3/layout/StepUpProcess"/>
    <dgm:cxn modelId="{98183F5F-E174-4E94-9837-FF2FFEFB2720}" srcId="{22E090A2-83E4-48E7-9A9C-D6F576221823}" destId="{A6EA8CD8-C39D-4BC1-AE11-34DA8551E4EB}" srcOrd="0" destOrd="0" parTransId="{6C0D0BEF-A625-41C3-8977-3A28C68E6950}" sibTransId="{FDDA2956-8B9C-4323-8208-652598F809D4}"/>
    <dgm:cxn modelId="{45EC77F9-394C-46D4-A9A4-BADA8AD00A1E}" type="presParOf" srcId="{844E41F3-2309-4DC7-975F-37F159DFBA7D}" destId="{0F789B0A-8363-4307-BC7E-42F304A777D7}" srcOrd="0" destOrd="0" presId="urn:microsoft.com/office/officeart/2009/3/layout/StepUpProcess"/>
    <dgm:cxn modelId="{82FD5F45-F5A4-45E7-BA5A-8865783D56C3}" type="presParOf" srcId="{0F789B0A-8363-4307-BC7E-42F304A777D7}" destId="{95D7EAD0-7D74-4096-9153-B1A56E05A980}" srcOrd="0" destOrd="0" presId="urn:microsoft.com/office/officeart/2009/3/layout/StepUpProcess"/>
    <dgm:cxn modelId="{14B4C89D-98BB-402A-A6E5-64B89B7F698A}" type="presParOf" srcId="{0F789B0A-8363-4307-BC7E-42F304A777D7}" destId="{5E463203-7645-47B3-B18C-035A9C74B51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1C70C-0640-4FE2-ACBF-A6BE6735BB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98E9E-B1B1-4F11-8FB0-B0C592D8CEEF}">
      <dgm:prSet phldrT="[Text]" custT="1"/>
      <dgm:spPr/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/>
            <a:t>Assess after ≥3 months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Consider exacerbations, symptom control, lung function, side effects, treatment intensity (including OCS dose), patient satisfaction</a:t>
          </a:r>
        </a:p>
      </dgm:t>
    </dgm:pt>
    <dgm:pt modelId="{5F394313-BD2A-4449-BD92-52C1E3041F90}" type="parTrans" cxnId="{D500B7BD-5B18-418C-9C85-FDC95C534975}">
      <dgm:prSet/>
      <dgm:spPr/>
      <dgm:t>
        <a:bodyPr/>
        <a:lstStyle/>
        <a:p>
          <a:endParaRPr lang="en-US"/>
        </a:p>
      </dgm:t>
    </dgm:pt>
    <dgm:pt modelId="{2785EF46-5D8D-477C-9532-C59A603A0BC4}" type="sibTrans" cxnId="{D500B7BD-5B18-418C-9C85-FDC95C534975}">
      <dgm:prSet/>
      <dgm:spPr/>
      <dgm:t>
        <a:bodyPr/>
        <a:lstStyle/>
        <a:p>
          <a:endParaRPr lang="en-US"/>
        </a:p>
      </dgm:t>
    </dgm:pt>
    <dgm:pt modelId="{8BC5D943-574B-4122-A346-C062B1A9013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/>
            <a:t>Good response</a:t>
          </a:r>
        </a:p>
      </dgm:t>
    </dgm:pt>
    <dgm:pt modelId="{28256E8B-AAF5-486F-95D4-95D7FAA4CAD8}" type="parTrans" cxnId="{0A68F892-C1FC-40C9-B3F5-6187F4C776C9}">
      <dgm:prSet/>
      <dgm:spPr/>
      <dgm:t>
        <a:bodyPr/>
        <a:lstStyle/>
        <a:p>
          <a:endParaRPr lang="en-US"/>
        </a:p>
      </dgm:t>
    </dgm:pt>
    <dgm:pt modelId="{7798D22E-64B4-4434-92B4-7CBE035C8A42}" type="sibTrans" cxnId="{0A68F892-C1FC-40C9-B3F5-6187F4C776C9}">
      <dgm:prSet/>
      <dgm:spPr/>
      <dgm:t>
        <a:bodyPr/>
        <a:lstStyle/>
        <a:p>
          <a:endParaRPr lang="en-US"/>
        </a:p>
      </dgm:t>
    </dgm:pt>
    <dgm:pt modelId="{3BF70C04-4735-437F-BCE2-62C1CF3A066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/>
            <a:t>Unclear/Partial response</a:t>
          </a:r>
        </a:p>
      </dgm:t>
    </dgm:pt>
    <dgm:pt modelId="{54F02E41-6A4D-426B-81DA-C4C104A21898}" type="parTrans" cxnId="{AEB23807-C878-4B52-847F-551D4369996D}">
      <dgm:prSet/>
      <dgm:spPr/>
      <dgm:t>
        <a:bodyPr/>
        <a:lstStyle/>
        <a:p>
          <a:endParaRPr lang="en-US"/>
        </a:p>
      </dgm:t>
    </dgm:pt>
    <dgm:pt modelId="{3FBC705A-5A9F-40A4-959C-02D81ED8B8C2}" type="sibTrans" cxnId="{AEB23807-C878-4B52-847F-551D4369996D}">
      <dgm:prSet/>
      <dgm:spPr/>
      <dgm:t>
        <a:bodyPr/>
        <a:lstStyle/>
        <a:p>
          <a:endParaRPr lang="en-US"/>
        </a:p>
      </dgm:t>
    </dgm:pt>
    <dgm:pt modelId="{4271DC3F-99F9-479D-AA1B-B2842B1F0AD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/>
            <a:t>Not a good response</a:t>
          </a:r>
        </a:p>
      </dgm:t>
    </dgm:pt>
    <dgm:pt modelId="{B80294E1-E4E6-4B74-B19B-7E912416A3ED}" type="parTrans" cxnId="{40A25A1D-248C-4C27-B109-66D0DD17B121}">
      <dgm:prSet/>
      <dgm:spPr/>
      <dgm:t>
        <a:bodyPr/>
        <a:lstStyle/>
        <a:p>
          <a:endParaRPr lang="en-US"/>
        </a:p>
      </dgm:t>
    </dgm:pt>
    <dgm:pt modelId="{FDD2E778-8F3D-46A6-A05B-789DB4A61075}" type="sibTrans" cxnId="{40A25A1D-248C-4C27-B109-66D0DD17B121}">
      <dgm:prSet/>
      <dgm:spPr/>
      <dgm:t>
        <a:bodyPr/>
        <a:lstStyle/>
        <a:p>
          <a:endParaRPr lang="en-US"/>
        </a:p>
      </dgm:t>
    </dgm:pt>
    <dgm:pt modelId="{3B15F722-E712-4266-AB1F-3BA347A350FA}" type="pres">
      <dgm:prSet presAssocID="{6CA1C70C-0640-4FE2-ACBF-A6BE6735BB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F876B9-C4C0-4361-98E9-081534646C52}" type="pres">
      <dgm:prSet presAssocID="{B7798E9E-B1B1-4F11-8FB0-B0C592D8CEEF}" presName="hierRoot1" presStyleCnt="0">
        <dgm:presLayoutVars>
          <dgm:hierBranch val="init"/>
        </dgm:presLayoutVars>
      </dgm:prSet>
      <dgm:spPr/>
    </dgm:pt>
    <dgm:pt modelId="{0383593A-00B7-406A-87E1-CDA9661EB734}" type="pres">
      <dgm:prSet presAssocID="{B7798E9E-B1B1-4F11-8FB0-B0C592D8CEEF}" presName="rootComposite1" presStyleCnt="0"/>
      <dgm:spPr/>
    </dgm:pt>
    <dgm:pt modelId="{B7557BC1-535D-44D6-9165-01B4C52C8700}" type="pres">
      <dgm:prSet presAssocID="{B7798E9E-B1B1-4F11-8FB0-B0C592D8CEEF}" presName="rootText1" presStyleLbl="node0" presStyleIdx="0" presStyleCnt="1" custScaleX="342046">
        <dgm:presLayoutVars>
          <dgm:chPref val="3"/>
        </dgm:presLayoutVars>
      </dgm:prSet>
      <dgm:spPr/>
    </dgm:pt>
    <dgm:pt modelId="{DB4DE049-8883-4181-9B2D-3F5CD4BA0056}" type="pres">
      <dgm:prSet presAssocID="{B7798E9E-B1B1-4F11-8FB0-B0C592D8CEEF}" presName="rootConnector1" presStyleLbl="node1" presStyleIdx="0" presStyleCnt="0"/>
      <dgm:spPr/>
    </dgm:pt>
    <dgm:pt modelId="{5A154608-042E-4166-B9D9-0BB57D2FADC1}" type="pres">
      <dgm:prSet presAssocID="{B7798E9E-B1B1-4F11-8FB0-B0C592D8CEEF}" presName="hierChild2" presStyleCnt="0"/>
      <dgm:spPr/>
    </dgm:pt>
    <dgm:pt modelId="{0106AB2D-860D-44BD-8133-5533B3D502D0}" type="pres">
      <dgm:prSet presAssocID="{28256E8B-AAF5-486F-95D4-95D7FAA4CAD8}" presName="Name37" presStyleLbl="parChTrans1D2" presStyleIdx="0" presStyleCnt="3"/>
      <dgm:spPr/>
    </dgm:pt>
    <dgm:pt modelId="{06FAA1FC-C2A0-43BD-AD78-B6A313AF9092}" type="pres">
      <dgm:prSet presAssocID="{8BC5D943-574B-4122-A346-C062B1A90138}" presName="hierRoot2" presStyleCnt="0">
        <dgm:presLayoutVars>
          <dgm:hierBranch val="init"/>
        </dgm:presLayoutVars>
      </dgm:prSet>
      <dgm:spPr/>
    </dgm:pt>
    <dgm:pt modelId="{B74FB187-25E6-46DC-87CE-D1859D49DA1F}" type="pres">
      <dgm:prSet presAssocID="{8BC5D943-574B-4122-A346-C062B1A90138}" presName="rootComposite" presStyleCnt="0"/>
      <dgm:spPr/>
    </dgm:pt>
    <dgm:pt modelId="{1954521F-DF5C-4B42-AA55-D09A8471919B}" type="pres">
      <dgm:prSet presAssocID="{8BC5D943-574B-4122-A346-C062B1A90138}" presName="rootText" presStyleLbl="node2" presStyleIdx="0" presStyleCnt="3">
        <dgm:presLayoutVars>
          <dgm:chPref val="3"/>
        </dgm:presLayoutVars>
      </dgm:prSet>
      <dgm:spPr/>
    </dgm:pt>
    <dgm:pt modelId="{53A21CF1-5C7B-463B-93E7-AD01B93F039C}" type="pres">
      <dgm:prSet presAssocID="{8BC5D943-574B-4122-A346-C062B1A90138}" presName="rootConnector" presStyleLbl="node2" presStyleIdx="0" presStyleCnt="3"/>
      <dgm:spPr/>
    </dgm:pt>
    <dgm:pt modelId="{3897D9A1-9112-4925-B805-C06187300932}" type="pres">
      <dgm:prSet presAssocID="{8BC5D943-574B-4122-A346-C062B1A90138}" presName="hierChild4" presStyleCnt="0"/>
      <dgm:spPr/>
    </dgm:pt>
    <dgm:pt modelId="{D885EB13-0E57-44E7-91F5-4ECBAC4292BA}" type="pres">
      <dgm:prSet presAssocID="{8BC5D943-574B-4122-A346-C062B1A90138}" presName="hierChild5" presStyleCnt="0"/>
      <dgm:spPr/>
    </dgm:pt>
    <dgm:pt modelId="{C969611B-0183-4D17-8DAA-C65863D3434C}" type="pres">
      <dgm:prSet presAssocID="{54F02E41-6A4D-426B-81DA-C4C104A21898}" presName="Name37" presStyleLbl="parChTrans1D2" presStyleIdx="1" presStyleCnt="3"/>
      <dgm:spPr/>
    </dgm:pt>
    <dgm:pt modelId="{2137E683-1FE8-4387-90FA-6DB03F06D492}" type="pres">
      <dgm:prSet presAssocID="{3BF70C04-4735-437F-BCE2-62C1CF3A066A}" presName="hierRoot2" presStyleCnt="0">
        <dgm:presLayoutVars>
          <dgm:hierBranch val="init"/>
        </dgm:presLayoutVars>
      </dgm:prSet>
      <dgm:spPr/>
    </dgm:pt>
    <dgm:pt modelId="{2F049AB3-785E-43A6-A81E-6A69DA86B702}" type="pres">
      <dgm:prSet presAssocID="{3BF70C04-4735-437F-BCE2-62C1CF3A066A}" presName="rootComposite" presStyleCnt="0"/>
      <dgm:spPr/>
    </dgm:pt>
    <dgm:pt modelId="{A9E35DE4-80BC-4684-8565-8AAD4C29B6AE}" type="pres">
      <dgm:prSet presAssocID="{3BF70C04-4735-437F-BCE2-62C1CF3A066A}" presName="rootText" presStyleLbl="node2" presStyleIdx="1" presStyleCnt="3">
        <dgm:presLayoutVars>
          <dgm:chPref val="3"/>
        </dgm:presLayoutVars>
      </dgm:prSet>
      <dgm:spPr/>
    </dgm:pt>
    <dgm:pt modelId="{8BE70882-DCDD-40B8-BC3F-F190053C5D83}" type="pres">
      <dgm:prSet presAssocID="{3BF70C04-4735-437F-BCE2-62C1CF3A066A}" presName="rootConnector" presStyleLbl="node2" presStyleIdx="1" presStyleCnt="3"/>
      <dgm:spPr/>
    </dgm:pt>
    <dgm:pt modelId="{237E92D3-8973-45DC-90A8-F4E0FBDFA65D}" type="pres">
      <dgm:prSet presAssocID="{3BF70C04-4735-437F-BCE2-62C1CF3A066A}" presName="hierChild4" presStyleCnt="0"/>
      <dgm:spPr/>
    </dgm:pt>
    <dgm:pt modelId="{B15A8F0C-3815-40DF-A56F-23A6C762F44B}" type="pres">
      <dgm:prSet presAssocID="{3BF70C04-4735-437F-BCE2-62C1CF3A066A}" presName="hierChild5" presStyleCnt="0"/>
      <dgm:spPr/>
    </dgm:pt>
    <dgm:pt modelId="{A5651374-133D-4710-B121-341053A51A08}" type="pres">
      <dgm:prSet presAssocID="{B80294E1-E4E6-4B74-B19B-7E912416A3ED}" presName="Name37" presStyleLbl="parChTrans1D2" presStyleIdx="2" presStyleCnt="3"/>
      <dgm:spPr/>
    </dgm:pt>
    <dgm:pt modelId="{1DF527FB-5F05-46E2-9F6B-827628C219DD}" type="pres">
      <dgm:prSet presAssocID="{4271DC3F-99F9-479D-AA1B-B2842B1F0AD4}" presName="hierRoot2" presStyleCnt="0">
        <dgm:presLayoutVars>
          <dgm:hierBranch val="init"/>
        </dgm:presLayoutVars>
      </dgm:prSet>
      <dgm:spPr/>
    </dgm:pt>
    <dgm:pt modelId="{4EAEC46D-24BE-4E4E-AC4C-95961EFC8F06}" type="pres">
      <dgm:prSet presAssocID="{4271DC3F-99F9-479D-AA1B-B2842B1F0AD4}" presName="rootComposite" presStyleCnt="0"/>
      <dgm:spPr/>
    </dgm:pt>
    <dgm:pt modelId="{5581BF7D-4707-4ADD-8BF4-55FB0C304FE2}" type="pres">
      <dgm:prSet presAssocID="{4271DC3F-99F9-479D-AA1B-B2842B1F0AD4}" presName="rootText" presStyleLbl="node2" presStyleIdx="2" presStyleCnt="3">
        <dgm:presLayoutVars>
          <dgm:chPref val="3"/>
        </dgm:presLayoutVars>
      </dgm:prSet>
      <dgm:spPr/>
    </dgm:pt>
    <dgm:pt modelId="{A561AA3C-85CB-4784-8225-1321189F01A9}" type="pres">
      <dgm:prSet presAssocID="{4271DC3F-99F9-479D-AA1B-B2842B1F0AD4}" presName="rootConnector" presStyleLbl="node2" presStyleIdx="2" presStyleCnt="3"/>
      <dgm:spPr/>
    </dgm:pt>
    <dgm:pt modelId="{FE46834B-81B3-493F-BC73-CB3B5820EDF0}" type="pres">
      <dgm:prSet presAssocID="{4271DC3F-99F9-479D-AA1B-B2842B1F0AD4}" presName="hierChild4" presStyleCnt="0"/>
      <dgm:spPr/>
    </dgm:pt>
    <dgm:pt modelId="{77D2BF41-51E3-450D-91FE-1A968E22E2FD}" type="pres">
      <dgm:prSet presAssocID="{4271DC3F-99F9-479D-AA1B-B2842B1F0AD4}" presName="hierChild5" presStyleCnt="0"/>
      <dgm:spPr/>
    </dgm:pt>
    <dgm:pt modelId="{C28AEAB0-18CE-46DC-8A59-65C5F6D7DAA6}" type="pres">
      <dgm:prSet presAssocID="{B7798E9E-B1B1-4F11-8FB0-B0C592D8CEEF}" presName="hierChild3" presStyleCnt="0"/>
      <dgm:spPr/>
    </dgm:pt>
  </dgm:ptLst>
  <dgm:cxnLst>
    <dgm:cxn modelId="{56632100-DA49-436B-A9CC-08CF341D9074}" type="presOf" srcId="{8BC5D943-574B-4122-A346-C062B1A90138}" destId="{53A21CF1-5C7B-463B-93E7-AD01B93F039C}" srcOrd="1" destOrd="0" presId="urn:microsoft.com/office/officeart/2005/8/layout/orgChart1"/>
    <dgm:cxn modelId="{AEB23807-C878-4B52-847F-551D4369996D}" srcId="{B7798E9E-B1B1-4F11-8FB0-B0C592D8CEEF}" destId="{3BF70C04-4735-437F-BCE2-62C1CF3A066A}" srcOrd="1" destOrd="0" parTransId="{54F02E41-6A4D-426B-81DA-C4C104A21898}" sibTransId="{3FBC705A-5A9F-40A4-959C-02D81ED8B8C2}"/>
    <dgm:cxn modelId="{CCBEAD12-71E4-41D5-8BFF-5A9B06785BE0}" type="presOf" srcId="{54F02E41-6A4D-426B-81DA-C4C104A21898}" destId="{C969611B-0183-4D17-8DAA-C65863D3434C}" srcOrd="0" destOrd="0" presId="urn:microsoft.com/office/officeart/2005/8/layout/orgChart1"/>
    <dgm:cxn modelId="{40A25A1D-248C-4C27-B109-66D0DD17B121}" srcId="{B7798E9E-B1B1-4F11-8FB0-B0C592D8CEEF}" destId="{4271DC3F-99F9-479D-AA1B-B2842B1F0AD4}" srcOrd="2" destOrd="0" parTransId="{B80294E1-E4E6-4B74-B19B-7E912416A3ED}" sibTransId="{FDD2E778-8F3D-46A6-A05B-789DB4A61075}"/>
    <dgm:cxn modelId="{4228D121-231D-4B48-8731-11317EFACF3D}" type="presOf" srcId="{B7798E9E-B1B1-4F11-8FB0-B0C592D8CEEF}" destId="{B7557BC1-535D-44D6-9165-01B4C52C8700}" srcOrd="0" destOrd="0" presId="urn:microsoft.com/office/officeart/2005/8/layout/orgChart1"/>
    <dgm:cxn modelId="{D0D30E6C-3022-495B-9ADC-17D34EDBCF7A}" type="presOf" srcId="{3BF70C04-4735-437F-BCE2-62C1CF3A066A}" destId="{8BE70882-DCDD-40B8-BC3F-F190053C5D83}" srcOrd="1" destOrd="0" presId="urn:microsoft.com/office/officeart/2005/8/layout/orgChart1"/>
    <dgm:cxn modelId="{A6AF247B-6B70-457A-A955-7616328E9903}" type="presOf" srcId="{4271DC3F-99F9-479D-AA1B-B2842B1F0AD4}" destId="{5581BF7D-4707-4ADD-8BF4-55FB0C304FE2}" srcOrd="0" destOrd="0" presId="urn:microsoft.com/office/officeart/2005/8/layout/orgChart1"/>
    <dgm:cxn modelId="{EE74727B-F0FE-4F98-9AB8-CC562C2C8DB2}" type="presOf" srcId="{8BC5D943-574B-4122-A346-C062B1A90138}" destId="{1954521F-DF5C-4B42-AA55-D09A8471919B}" srcOrd="0" destOrd="0" presId="urn:microsoft.com/office/officeart/2005/8/layout/orgChart1"/>
    <dgm:cxn modelId="{0A68F892-C1FC-40C9-B3F5-6187F4C776C9}" srcId="{B7798E9E-B1B1-4F11-8FB0-B0C592D8CEEF}" destId="{8BC5D943-574B-4122-A346-C062B1A90138}" srcOrd="0" destOrd="0" parTransId="{28256E8B-AAF5-486F-95D4-95D7FAA4CAD8}" sibTransId="{7798D22E-64B4-4434-92B4-7CBE035C8A42}"/>
    <dgm:cxn modelId="{D9C46C9B-475C-42CD-818C-0A6A958352BB}" type="presOf" srcId="{6CA1C70C-0640-4FE2-ACBF-A6BE6735BB95}" destId="{3B15F722-E712-4266-AB1F-3BA347A350FA}" srcOrd="0" destOrd="0" presId="urn:microsoft.com/office/officeart/2005/8/layout/orgChart1"/>
    <dgm:cxn modelId="{745898AB-B6EB-46B3-884B-725B549AAE53}" type="presOf" srcId="{28256E8B-AAF5-486F-95D4-95D7FAA4CAD8}" destId="{0106AB2D-860D-44BD-8133-5533B3D502D0}" srcOrd="0" destOrd="0" presId="urn:microsoft.com/office/officeart/2005/8/layout/orgChart1"/>
    <dgm:cxn modelId="{0EA2D8B5-EF36-4B85-A772-D2600BDDD3DE}" type="presOf" srcId="{B7798E9E-B1B1-4F11-8FB0-B0C592D8CEEF}" destId="{DB4DE049-8883-4181-9B2D-3F5CD4BA0056}" srcOrd="1" destOrd="0" presId="urn:microsoft.com/office/officeart/2005/8/layout/orgChart1"/>
    <dgm:cxn modelId="{D500B7BD-5B18-418C-9C85-FDC95C534975}" srcId="{6CA1C70C-0640-4FE2-ACBF-A6BE6735BB95}" destId="{B7798E9E-B1B1-4F11-8FB0-B0C592D8CEEF}" srcOrd="0" destOrd="0" parTransId="{5F394313-BD2A-4449-BD92-52C1E3041F90}" sibTransId="{2785EF46-5D8D-477C-9532-C59A603A0BC4}"/>
    <dgm:cxn modelId="{4382ADE0-CEA8-4A1C-9679-407653490357}" type="presOf" srcId="{B80294E1-E4E6-4B74-B19B-7E912416A3ED}" destId="{A5651374-133D-4710-B121-341053A51A08}" srcOrd="0" destOrd="0" presId="urn:microsoft.com/office/officeart/2005/8/layout/orgChart1"/>
    <dgm:cxn modelId="{977162EB-ABB3-44D8-8A76-C9EAE009F7C3}" type="presOf" srcId="{4271DC3F-99F9-479D-AA1B-B2842B1F0AD4}" destId="{A561AA3C-85CB-4784-8225-1321189F01A9}" srcOrd="1" destOrd="0" presId="urn:microsoft.com/office/officeart/2005/8/layout/orgChart1"/>
    <dgm:cxn modelId="{FCD6EEF5-97C2-4A18-97EC-6DEB717AB614}" type="presOf" srcId="{3BF70C04-4735-437F-BCE2-62C1CF3A066A}" destId="{A9E35DE4-80BC-4684-8565-8AAD4C29B6AE}" srcOrd="0" destOrd="0" presId="urn:microsoft.com/office/officeart/2005/8/layout/orgChart1"/>
    <dgm:cxn modelId="{606CB5DC-C111-4CD4-960D-18E2308F7C44}" type="presParOf" srcId="{3B15F722-E712-4266-AB1F-3BA347A350FA}" destId="{29F876B9-C4C0-4361-98E9-081534646C52}" srcOrd="0" destOrd="0" presId="urn:microsoft.com/office/officeart/2005/8/layout/orgChart1"/>
    <dgm:cxn modelId="{23D43B88-96CF-40A5-9B9B-7FEE3050BEC4}" type="presParOf" srcId="{29F876B9-C4C0-4361-98E9-081534646C52}" destId="{0383593A-00B7-406A-87E1-CDA9661EB734}" srcOrd="0" destOrd="0" presId="urn:microsoft.com/office/officeart/2005/8/layout/orgChart1"/>
    <dgm:cxn modelId="{F23C9BF7-9DEA-4041-9A60-A1AB915C880D}" type="presParOf" srcId="{0383593A-00B7-406A-87E1-CDA9661EB734}" destId="{B7557BC1-535D-44D6-9165-01B4C52C8700}" srcOrd="0" destOrd="0" presId="urn:microsoft.com/office/officeart/2005/8/layout/orgChart1"/>
    <dgm:cxn modelId="{E55C4A57-C15B-4444-91C9-449344543A5D}" type="presParOf" srcId="{0383593A-00B7-406A-87E1-CDA9661EB734}" destId="{DB4DE049-8883-4181-9B2D-3F5CD4BA0056}" srcOrd="1" destOrd="0" presId="urn:microsoft.com/office/officeart/2005/8/layout/orgChart1"/>
    <dgm:cxn modelId="{1C687F26-C6A4-46E3-99A0-23101A188B84}" type="presParOf" srcId="{29F876B9-C4C0-4361-98E9-081534646C52}" destId="{5A154608-042E-4166-B9D9-0BB57D2FADC1}" srcOrd="1" destOrd="0" presId="urn:microsoft.com/office/officeart/2005/8/layout/orgChart1"/>
    <dgm:cxn modelId="{40E40C05-9F0E-494D-AD0C-BA30DB85E968}" type="presParOf" srcId="{5A154608-042E-4166-B9D9-0BB57D2FADC1}" destId="{0106AB2D-860D-44BD-8133-5533B3D502D0}" srcOrd="0" destOrd="0" presId="urn:microsoft.com/office/officeart/2005/8/layout/orgChart1"/>
    <dgm:cxn modelId="{6FDFEFBB-85FA-40BA-A80D-BF99DB6AEA76}" type="presParOf" srcId="{5A154608-042E-4166-B9D9-0BB57D2FADC1}" destId="{06FAA1FC-C2A0-43BD-AD78-B6A313AF9092}" srcOrd="1" destOrd="0" presId="urn:microsoft.com/office/officeart/2005/8/layout/orgChart1"/>
    <dgm:cxn modelId="{53C35D1A-AF57-4FF1-896D-D47A53CEAB1D}" type="presParOf" srcId="{06FAA1FC-C2A0-43BD-AD78-B6A313AF9092}" destId="{B74FB187-25E6-46DC-87CE-D1859D49DA1F}" srcOrd="0" destOrd="0" presId="urn:microsoft.com/office/officeart/2005/8/layout/orgChart1"/>
    <dgm:cxn modelId="{2A1CCA43-6922-4478-94BF-1177CED37DBA}" type="presParOf" srcId="{B74FB187-25E6-46DC-87CE-D1859D49DA1F}" destId="{1954521F-DF5C-4B42-AA55-D09A8471919B}" srcOrd="0" destOrd="0" presId="urn:microsoft.com/office/officeart/2005/8/layout/orgChart1"/>
    <dgm:cxn modelId="{A546F795-973E-4B83-BC0B-9EF3C8A561A1}" type="presParOf" srcId="{B74FB187-25E6-46DC-87CE-D1859D49DA1F}" destId="{53A21CF1-5C7B-463B-93E7-AD01B93F039C}" srcOrd="1" destOrd="0" presId="urn:microsoft.com/office/officeart/2005/8/layout/orgChart1"/>
    <dgm:cxn modelId="{5F9E91A0-00DC-4D18-8300-87785A5C9A7D}" type="presParOf" srcId="{06FAA1FC-C2A0-43BD-AD78-B6A313AF9092}" destId="{3897D9A1-9112-4925-B805-C06187300932}" srcOrd="1" destOrd="0" presId="urn:microsoft.com/office/officeart/2005/8/layout/orgChart1"/>
    <dgm:cxn modelId="{D7D6C4ED-3F59-4D5A-9085-3C1AD9D89CAB}" type="presParOf" srcId="{06FAA1FC-C2A0-43BD-AD78-B6A313AF9092}" destId="{D885EB13-0E57-44E7-91F5-4ECBAC4292BA}" srcOrd="2" destOrd="0" presId="urn:microsoft.com/office/officeart/2005/8/layout/orgChart1"/>
    <dgm:cxn modelId="{68558907-7FB9-4CD0-B8E8-B32D6F47FE51}" type="presParOf" srcId="{5A154608-042E-4166-B9D9-0BB57D2FADC1}" destId="{C969611B-0183-4D17-8DAA-C65863D3434C}" srcOrd="2" destOrd="0" presId="urn:microsoft.com/office/officeart/2005/8/layout/orgChart1"/>
    <dgm:cxn modelId="{610F7B77-702C-475B-A06B-38BE222B2640}" type="presParOf" srcId="{5A154608-042E-4166-B9D9-0BB57D2FADC1}" destId="{2137E683-1FE8-4387-90FA-6DB03F06D492}" srcOrd="3" destOrd="0" presId="urn:microsoft.com/office/officeart/2005/8/layout/orgChart1"/>
    <dgm:cxn modelId="{6F4526C5-A44B-448C-9837-BD026BE31A08}" type="presParOf" srcId="{2137E683-1FE8-4387-90FA-6DB03F06D492}" destId="{2F049AB3-785E-43A6-A81E-6A69DA86B702}" srcOrd="0" destOrd="0" presId="urn:microsoft.com/office/officeart/2005/8/layout/orgChart1"/>
    <dgm:cxn modelId="{FC596A7D-D3BE-46E5-9359-5C9B3D8C7C06}" type="presParOf" srcId="{2F049AB3-785E-43A6-A81E-6A69DA86B702}" destId="{A9E35DE4-80BC-4684-8565-8AAD4C29B6AE}" srcOrd="0" destOrd="0" presId="urn:microsoft.com/office/officeart/2005/8/layout/orgChart1"/>
    <dgm:cxn modelId="{7D214C85-EC1F-4978-B0AD-8B639B5D583B}" type="presParOf" srcId="{2F049AB3-785E-43A6-A81E-6A69DA86B702}" destId="{8BE70882-DCDD-40B8-BC3F-F190053C5D83}" srcOrd="1" destOrd="0" presId="urn:microsoft.com/office/officeart/2005/8/layout/orgChart1"/>
    <dgm:cxn modelId="{44282577-DB24-4324-8886-0A3B38690CF8}" type="presParOf" srcId="{2137E683-1FE8-4387-90FA-6DB03F06D492}" destId="{237E92D3-8973-45DC-90A8-F4E0FBDFA65D}" srcOrd="1" destOrd="0" presId="urn:microsoft.com/office/officeart/2005/8/layout/orgChart1"/>
    <dgm:cxn modelId="{C181292D-DDF4-49D0-ABBF-C4D497727E8C}" type="presParOf" srcId="{2137E683-1FE8-4387-90FA-6DB03F06D492}" destId="{B15A8F0C-3815-40DF-A56F-23A6C762F44B}" srcOrd="2" destOrd="0" presId="urn:microsoft.com/office/officeart/2005/8/layout/orgChart1"/>
    <dgm:cxn modelId="{69A23FE6-1A51-44B1-8A6B-E7E6E71DB0C1}" type="presParOf" srcId="{5A154608-042E-4166-B9D9-0BB57D2FADC1}" destId="{A5651374-133D-4710-B121-341053A51A08}" srcOrd="4" destOrd="0" presId="urn:microsoft.com/office/officeart/2005/8/layout/orgChart1"/>
    <dgm:cxn modelId="{1EB5747F-9AC2-4434-8AB8-C073A88CA4BD}" type="presParOf" srcId="{5A154608-042E-4166-B9D9-0BB57D2FADC1}" destId="{1DF527FB-5F05-46E2-9F6B-827628C219DD}" srcOrd="5" destOrd="0" presId="urn:microsoft.com/office/officeart/2005/8/layout/orgChart1"/>
    <dgm:cxn modelId="{2EC5E61E-7C23-49B1-B0B1-A94413DA79CD}" type="presParOf" srcId="{1DF527FB-5F05-46E2-9F6B-827628C219DD}" destId="{4EAEC46D-24BE-4E4E-AC4C-95961EFC8F06}" srcOrd="0" destOrd="0" presId="urn:microsoft.com/office/officeart/2005/8/layout/orgChart1"/>
    <dgm:cxn modelId="{4A444218-3839-4DB9-990A-46984E0D6547}" type="presParOf" srcId="{4EAEC46D-24BE-4E4E-AC4C-95961EFC8F06}" destId="{5581BF7D-4707-4ADD-8BF4-55FB0C304FE2}" srcOrd="0" destOrd="0" presId="urn:microsoft.com/office/officeart/2005/8/layout/orgChart1"/>
    <dgm:cxn modelId="{1F7098AB-F834-419B-AFA1-D44BB466CA69}" type="presParOf" srcId="{4EAEC46D-24BE-4E4E-AC4C-95961EFC8F06}" destId="{A561AA3C-85CB-4784-8225-1321189F01A9}" srcOrd="1" destOrd="0" presId="urn:microsoft.com/office/officeart/2005/8/layout/orgChart1"/>
    <dgm:cxn modelId="{3C93CD55-C99D-44B2-94D8-E8BE8F692B2A}" type="presParOf" srcId="{1DF527FB-5F05-46E2-9F6B-827628C219DD}" destId="{FE46834B-81B3-493F-BC73-CB3B5820EDF0}" srcOrd="1" destOrd="0" presId="urn:microsoft.com/office/officeart/2005/8/layout/orgChart1"/>
    <dgm:cxn modelId="{D8880110-5DFF-49BE-AB59-1B1E539A6661}" type="presParOf" srcId="{1DF527FB-5F05-46E2-9F6B-827628C219DD}" destId="{77D2BF41-51E3-450D-91FE-1A968E22E2FD}" srcOrd="2" destOrd="0" presId="urn:microsoft.com/office/officeart/2005/8/layout/orgChart1"/>
    <dgm:cxn modelId="{FE4D6129-8569-475E-8EBD-380AB0580B9B}" type="presParOf" srcId="{29F876B9-C4C0-4361-98E9-081534646C52}" destId="{C28AEAB0-18CE-46DC-8A59-65C5F6D7DA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E1C9-F65A-429A-A7C2-07107761E8C3}">
      <dsp:nvSpPr>
        <dsp:cNvPr id="0" name=""/>
        <dsp:cNvSpPr/>
      </dsp:nvSpPr>
      <dsp:spPr>
        <a:xfrm>
          <a:off x="2337189" y="2659446"/>
          <a:ext cx="267610" cy="82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673"/>
              </a:lnTo>
              <a:lnTo>
                <a:pt x="267610" y="8206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ECF8D-93A5-4B98-9F22-B910BF1E4511}">
      <dsp:nvSpPr>
        <dsp:cNvPr id="0" name=""/>
        <dsp:cNvSpPr/>
      </dsp:nvSpPr>
      <dsp:spPr>
        <a:xfrm>
          <a:off x="1971454" y="1392754"/>
          <a:ext cx="1079364" cy="37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27"/>
              </a:lnTo>
              <a:lnTo>
                <a:pt x="1079364" y="187327"/>
              </a:lnTo>
              <a:lnTo>
                <a:pt x="1079364" y="374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258C4-78A3-433E-A9F2-F644F7744D7A}">
      <dsp:nvSpPr>
        <dsp:cNvPr id="0" name=""/>
        <dsp:cNvSpPr/>
      </dsp:nvSpPr>
      <dsp:spPr>
        <a:xfrm>
          <a:off x="892090" y="1392754"/>
          <a:ext cx="1079364" cy="374655"/>
        </a:xfrm>
        <a:custGeom>
          <a:avLst/>
          <a:gdLst/>
          <a:ahLst/>
          <a:cxnLst/>
          <a:rect l="0" t="0" r="0" b="0"/>
          <a:pathLst>
            <a:path>
              <a:moveTo>
                <a:pt x="1079364" y="0"/>
              </a:moveTo>
              <a:lnTo>
                <a:pt x="1079364" y="187327"/>
              </a:lnTo>
              <a:lnTo>
                <a:pt x="0" y="187327"/>
              </a:lnTo>
              <a:lnTo>
                <a:pt x="0" y="374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960C6-0986-4153-B614-3EF1F2E2975D}">
      <dsp:nvSpPr>
        <dsp:cNvPr id="0" name=""/>
        <dsp:cNvSpPr/>
      </dsp:nvSpPr>
      <dsp:spPr>
        <a:xfrm>
          <a:off x="1079417" y="500717"/>
          <a:ext cx="1784073" cy="892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Asthma</a:t>
          </a:r>
        </a:p>
      </dsp:txBody>
      <dsp:txXfrm>
        <a:off x="1079417" y="500717"/>
        <a:ext cx="1784073" cy="892036"/>
      </dsp:txXfrm>
    </dsp:sp>
    <dsp:sp modelId="{EEE9F6D4-A525-443B-85EF-27A1464BAB96}">
      <dsp:nvSpPr>
        <dsp:cNvPr id="0" name=""/>
        <dsp:cNvSpPr/>
      </dsp:nvSpPr>
      <dsp:spPr>
        <a:xfrm>
          <a:off x="53" y="1767409"/>
          <a:ext cx="1784073" cy="8920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Uncontrolled</a:t>
          </a:r>
        </a:p>
      </dsp:txBody>
      <dsp:txXfrm>
        <a:off x="53" y="1767409"/>
        <a:ext cx="1784073" cy="892036"/>
      </dsp:txXfrm>
    </dsp:sp>
    <dsp:sp modelId="{8CD5AEA7-7BAE-4219-9F9B-1DF6B55DE0F8}">
      <dsp:nvSpPr>
        <dsp:cNvPr id="0" name=""/>
        <dsp:cNvSpPr/>
      </dsp:nvSpPr>
      <dsp:spPr>
        <a:xfrm>
          <a:off x="2158782" y="1767409"/>
          <a:ext cx="1784073" cy="8920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Difficult-to-treat</a:t>
          </a:r>
        </a:p>
      </dsp:txBody>
      <dsp:txXfrm>
        <a:off x="2158782" y="1767409"/>
        <a:ext cx="1784073" cy="892036"/>
      </dsp:txXfrm>
    </dsp:sp>
    <dsp:sp modelId="{2481CDCC-51F0-4CAD-A6A1-EB33D1120A0E}">
      <dsp:nvSpPr>
        <dsp:cNvPr id="0" name=""/>
        <dsp:cNvSpPr/>
      </dsp:nvSpPr>
      <dsp:spPr>
        <a:xfrm>
          <a:off x="2604800" y="3034101"/>
          <a:ext cx="1784073" cy="8920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Severe</a:t>
          </a:r>
        </a:p>
      </dsp:txBody>
      <dsp:txXfrm>
        <a:off x="2604800" y="3034101"/>
        <a:ext cx="1784073" cy="892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E2C6-8481-499B-A417-40E5F3C97DC7}">
      <dsp:nvSpPr>
        <dsp:cNvPr id="0" name=""/>
        <dsp:cNvSpPr/>
      </dsp:nvSpPr>
      <dsp:spPr>
        <a:xfrm>
          <a:off x="4380706" y="817118"/>
          <a:ext cx="1976745" cy="34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35"/>
              </a:lnTo>
              <a:lnTo>
                <a:pt x="1976745" y="171535"/>
              </a:lnTo>
              <a:lnTo>
                <a:pt x="1976745" y="34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12E6-9DC7-4C26-8087-02B8C4D0072B}">
      <dsp:nvSpPr>
        <dsp:cNvPr id="0" name=""/>
        <dsp:cNvSpPr/>
      </dsp:nvSpPr>
      <dsp:spPr>
        <a:xfrm>
          <a:off x="3727236" y="2159598"/>
          <a:ext cx="245051" cy="94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028"/>
              </a:lnTo>
              <a:lnTo>
                <a:pt x="245051" y="9470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91CE5-5CD6-4D5A-A4A5-FAC5E7493F94}">
      <dsp:nvSpPr>
        <dsp:cNvPr id="0" name=""/>
        <dsp:cNvSpPr/>
      </dsp:nvSpPr>
      <dsp:spPr>
        <a:xfrm>
          <a:off x="4334986" y="817118"/>
          <a:ext cx="91440" cy="343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DC564-0A26-49E7-BD26-3C31156ED7F5}">
      <dsp:nvSpPr>
        <dsp:cNvPr id="0" name=""/>
        <dsp:cNvSpPr/>
      </dsp:nvSpPr>
      <dsp:spPr>
        <a:xfrm>
          <a:off x="2403960" y="817118"/>
          <a:ext cx="1976745" cy="343071"/>
        </a:xfrm>
        <a:custGeom>
          <a:avLst/>
          <a:gdLst/>
          <a:ahLst/>
          <a:cxnLst/>
          <a:rect l="0" t="0" r="0" b="0"/>
          <a:pathLst>
            <a:path>
              <a:moveTo>
                <a:pt x="1976745" y="0"/>
              </a:moveTo>
              <a:lnTo>
                <a:pt x="1976745" y="171535"/>
              </a:lnTo>
              <a:lnTo>
                <a:pt x="0" y="171535"/>
              </a:lnTo>
              <a:lnTo>
                <a:pt x="0" y="343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B97BB-0227-4F77-9C1A-27BE4968BCD6}">
      <dsp:nvSpPr>
        <dsp:cNvPr id="0" name=""/>
        <dsp:cNvSpPr/>
      </dsp:nvSpPr>
      <dsp:spPr>
        <a:xfrm>
          <a:off x="3563869" y="281"/>
          <a:ext cx="1633674" cy="81683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3563869" y="281"/>
        <a:ext cx="1633674" cy="816837"/>
      </dsp:txXfrm>
    </dsp:sp>
    <dsp:sp modelId="{229CBFFA-4AF3-4EA5-9DC1-10899D58E7D4}">
      <dsp:nvSpPr>
        <dsp:cNvPr id="0" name=""/>
        <dsp:cNvSpPr/>
      </dsp:nvSpPr>
      <dsp:spPr>
        <a:xfrm>
          <a:off x="1587123" y="1160190"/>
          <a:ext cx="1633674" cy="999408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Achieve good symptom control</a:t>
          </a:r>
        </a:p>
      </dsp:txBody>
      <dsp:txXfrm>
        <a:off x="1587123" y="1160190"/>
        <a:ext cx="1633674" cy="999408"/>
      </dsp:txXfrm>
    </dsp:sp>
    <dsp:sp modelId="{60E03955-206C-4437-BBFE-20F4627C41F3}">
      <dsp:nvSpPr>
        <dsp:cNvPr id="0" name=""/>
        <dsp:cNvSpPr/>
      </dsp:nvSpPr>
      <dsp:spPr>
        <a:xfrm>
          <a:off x="3563869" y="1160190"/>
          <a:ext cx="1633674" cy="99940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Minimize future risk</a:t>
          </a:r>
        </a:p>
      </dsp:txBody>
      <dsp:txXfrm>
        <a:off x="3563869" y="1160190"/>
        <a:ext cx="1633674" cy="999408"/>
      </dsp:txXfrm>
    </dsp:sp>
    <dsp:sp modelId="{25F364FB-4317-41C9-8660-6B6F8FE74CC5}">
      <dsp:nvSpPr>
        <dsp:cNvPr id="0" name=""/>
        <dsp:cNvSpPr/>
      </dsp:nvSpPr>
      <dsp:spPr>
        <a:xfrm>
          <a:off x="3972287" y="2502670"/>
          <a:ext cx="2775612" cy="120791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kern="1200" dirty="0"/>
            <a:t>Asthma-related mortality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kern="1200" dirty="0"/>
            <a:t>Exacerbations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kern="1200" dirty="0"/>
            <a:t>Persistent airflow limitation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●</a:t>
          </a:r>
          <a:r>
            <a:rPr lang="en-US" sz="1800" kern="1200" dirty="0"/>
            <a:t>Treatment-related AEs</a:t>
          </a:r>
        </a:p>
      </dsp:txBody>
      <dsp:txXfrm>
        <a:off x="3972287" y="2502670"/>
        <a:ext cx="2775612" cy="1207914"/>
      </dsp:txXfrm>
    </dsp:sp>
    <dsp:sp modelId="{0BA9D46A-65E3-4A58-879D-C400DE339B7B}">
      <dsp:nvSpPr>
        <dsp:cNvPr id="0" name=""/>
        <dsp:cNvSpPr/>
      </dsp:nvSpPr>
      <dsp:spPr>
        <a:xfrm>
          <a:off x="5540615" y="1160190"/>
          <a:ext cx="1633674" cy="99940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Patient’s own goals</a:t>
          </a:r>
        </a:p>
      </dsp:txBody>
      <dsp:txXfrm>
        <a:off x="5540615" y="1160190"/>
        <a:ext cx="1633674" cy="999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EAD0-7D74-4096-9153-B1A56E05A980}">
      <dsp:nvSpPr>
        <dsp:cNvPr id="0" name=""/>
        <dsp:cNvSpPr/>
      </dsp:nvSpPr>
      <dsp:spPr>
        <a:xfrm rot="5400000">
          <a:off x="493381" y="-96418"/>
          <a:ext cx="920531" cy="15317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203-7645-47B3-B18C-035A9C74B51B}">
      <dsp:nvSpPr>
        <dsp:cNvPr id="0" name=""/>
        <dsp:cNvSpPr/>
      </dsp:nvSpPr>
      <dsp:spPr>
        <a:xfrm>
          <a:off x="339722" y="361242"/>
          <a:ext cx="1382866" cy="121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S</a:t>
          </a:r>
          <a:r>
            <a:rPr lang="en-US" sz="1800" kern="1200" dirty="0"/>
            <a:t>eek your patient’s participation</a:t>
          </a:r>
        </a:p>
      </dsp:txBody>
      <dsp:txXfrm>
        <a:off x="339722" y="361242"/>
        <a:ext cx="1382866" cy="1212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EAD0-7D74-4096-9153-B1A56E05A980}">
      <dsp:nvSpPr>
        <dsp:cNvPr id="0" name=""/>
        <dsp:cNvSpPr/>
      </dsp:nvSpPr>
      <dsp:spPr>
        <a:xfrm rot="5400000">
          <a:off x="428323" y="-151866"/>
          <a:ext cx="1050214" cy="174753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203-7645-47B3-B18C-035A9C74B51B}">
      <dsp:nvSpPr>
        <dsp:cNvPr id="0" name=""/>
        <dsp:cNvSpPr/>
      </dsp:nvSpPr>
      <dsp:spPr>
        <a:xfrm>
          <a:off x="213464" y="393384"/>
          <a:ext cx="1577682" cy="15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H</a:t>
          </a:r>
          <a:r>
            <a:rPr lang="en-US" sz="1800" kern="1200" dirty="0"/>
            <a:t>elp your patient explore and compare treatment options</a:t>
          </a:r>
        </a:p>
      </dsp:txBody>
      <dsp:txXfrm>
        <a:off x="213464" y="393384"/>
        <a:ext cx="1577682" cy="1550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EAD0-7D74-4096-9153-B1A56E05A980}">
      <dsp:nvSpPr>
        <dsp:cNvPr id="0" name=""/>
        <dsp:cNvSpPr/>
      </dsp:nvSpPr>
      <dsp:spPr>
        <a:xfrm rot="5400000">
          <a:off x="493381" y="-96418"/>
          <a:ext cx="920531" cy="15317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203-7645-47B3-B18C-035A9C74B51B}">
      <dsp:nvSpPr>
        <dsp:cNvPr id="0" name=""/>
        <dsp:cNvSpPr/>
      </dsp:nvSpPr>
      <dsp:spPr>
        <a:xfrm>
          <a:off x="339722" y="361242"/>
          <a:ext cx="1382866" cy="121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A</a:t>
          </a:r>
          <a:r>
            <a:rPr lang="en-US" sz="1900" kern="1200" dirty="0"/>
            <a:t>ssess your patient’s values and preferences</a:t>
          </a:r>
        </a:p>
      </dsp:txBody>
      <dsp:txXfrm>
        <a:off x="339722" y="361242"/>
        <a:ext cx="1382866" cy="1212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EAD0-7D74-4096-9153-B1A56E05A980}">
      <dsp:nvSpPr>
        <dsp:cNvPr id="0" name=""/>
        <dsp:cNvSpPr/>
      </dsp:nvSpPr>
      <dsp:spPr>
        <a:xfrm rot="5400000">
          <a:off x="493381" y="-96418"/>
          <a:ext cx="920531" cy="15317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203-7645-47B3-B18C-035A9C74B51B}">
      <dsp:nvSpPr>
        <dsp:cNvPr id="0" name=""/>
        <dsp:cNvSpPr/>
      </dsp:nvSpPr>
      <dsp:spPr>
        <a:xfrm>
          <a:off x="339722" y="361242"/>
          <a:ext cx="1382866" cy="121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R</a:t>
          </a:r>
          <a:r>
            <a:rPr lang="en-US" sz="1900" kern="1200" dirty="0"/>
            <a:t>each a decision with your patient</a:t>
          </a:r>
        </a:p>
      </dsp:txBody>
      <dsp:txXfrm>
        <a:off x="339722" y="361242"/>
        <a:ext cx="1382866" cy="1212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EAD0-7D74-4096-9153-B1A56E05A980}">
      <dsp:nvSpPr>
        <dsp:cNvPr id="0" name=""/>
        <dsp:cNvSpPr/>
      </dsp:nvSpPr>
      <dsp:spPr>
        <a:xfrm rot="5400000">
          <a:off x="493381" y="-96418"/>
          <a:ext cx="920531" cy="15317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203-7645-47B3-B18C-035A9C74B51B}">
      <dsp:nvSpPr>
        <dsp:cNvPr id="0" name=""/>
        <dsp:cNvSpPr/>
      </dsp:nvSpPr>
      <dsp:spPr>
        <a:xfrm>
          <a:off x="339722" y="361242"/>
          <a:ext cx="1382866" cy="121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C00000"/>
              </a:solidFill>
            </a:rPr>
            <a:t>E</a:t>
          </a:r>
          <a:r>
            <a:rPr lang="en-US" sz="1900" kern="1200" dirty="0"/>
            <a:t>valuate your patient’s decision</a:t>
          </a:r>
        </a:p>
      </dsp:txBody>
      <dsp:txXfrm>
        <a:off x="339722" y="361242"/>
        <a:ext cx="1382866" cy="1212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1374-133D-4710-B121-341053A51A08}">
      <dsp:nvSpPr>
        <dsp:cNvPr id="0" name=""/>
        <dsp:cNvSpPr/>
      </dsp:nvSpPr>
      <dsp:spPr>
        <a:xfrm>
          <a:off x="4380706" y="1348195"/>
          <a:ext cx="3096146" cy="53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73"/>
              </a:lnTo>
              <a:lnTo>
                <a:pt x="3096146" y="268673"/>
              </a:lnTo>
              <a:lnTo>
                <a:pt x="3096146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9611B-0183-4D17-8DAA-C65863D3434C}">
      <dsp:nvSpPr>
        <dsp:cNvPr id="0" name=""/>
        <dsp:cNvSpPr/>
      </dsp:nvSpPr>
      <dsp:spPr>
        <a:xfrm>
          <a:off x="4334986" y="1348195"/>
          <a:ext cx="91440" cy="537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6AB2D-860D-44BD-8133-5533B3D502D0}">
      <dsp:nvSpPr>
        <dsp:cNvPr id="0" name=""/>
        <dsp:cNvSpPr/>
      </dsp:nvSpPr>
      <dsp:spPr>
        <a:xfrm>
          <a:off x="1284559" y="1348195"/>
          <a:ext cx="3096146" cy="537347"/>
        </a:xfrm>
        <a:custGeom>
          <a:avLst/>
          <a:gdLst/>
          <a:ahLst/>
          <a:cxnLst/>
          <a:rect l="0" t="0" r="0" b="0"/>
          <a:pathLst>
            <a:path>
              <a:moveTo>
                <a:pt x="3096146" y="0"/>
              </a:moveTo>
              <a:lnTo>
                <a:pt x="3096146" y="268673"/>
              </a:lnTo>
              <a:lnTo>
                <a:pt x="0" y="268673"/>
              </a:lnTo>
              <a:lnTo>
                <a:pt x="0" y="537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57BC1-535D-44D6-9165-01B4C52C8700}">
      <dsp:nvSpPr>
        <dsp:cNvPr id="0" name=""/>
        <dsp:cNvSpPr/>
      </dsp:nvSpPr>
      <dsp:spPr>
        <a:xfrm>
          <a:off x="4571" y="68795"/>
          <a:ext cx="8752269" cy="127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Assess after ≥3 months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Consider exacerbations, symptom control, lung function, side effects, treatment intensity (including OCS dose), patient satisfaction</a:t>
          </a:r>
        </a:p>
      </dsp:txBody>
      <dsp:txXfrm>
        <a:off x="4571" y="68795"/>
        <a:ext cx="8752269" cy="1279399"/>
      </dsp:txXfrm>
    </dsp:sp>
    <dsp:sp modelId="{1954521F-DF5C-4B42-AA55-D09A8471919B}">
      <dsp:nvSpPr>
        <dsp:cNvPr id="0" name=""/>
        <dsp:cNvSpPr/>
      </dsp:nvSpPr>
      <dsp:spPr>
        <a:xfrm>
          <a:off x="5160" y="1885542"/>
          <a:ext cx="2558798" cy="12793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Good response</a:t>
          </a:r>
        </a:p>
      </dsp:txBody>
      <dsp:txXfrm>
        <a:off x="5160" y="1885542"/>
        <a:ext cx="2558798" cy="1279399"/>
      </dsp:txXfrm>
    </dsp:sp>
    <dsp:sp modelId="{A9E35DE4-80BC-4684-8565-8AAD4C29B6AE}">
      <dsp:nvSpPr>
        <dsp:cNvPr id="0" name=""/>
        <dsp:cNvSpPr/>
      </dsp:nvSpPr>
      <dsp:spPr>
        <a:xfrm>
          <a:off x="3101307" y="1885542"/>
          <a:ext cx="2558798" cy="127939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Unclear/Partial response</a:t>
          </a:r>
        </a:p>
      </dsp:txBody>
      <dsp:txXfrm>
        <a:off x="3101307" y="1885542"/>
        <a:ext cx="2558798" cy="1279399"/>
      </dsp:txXfrm>
    </dsp:sp>
    <dsp:sp modelId="{5581BF7D-4707-4ADD-8BF4-55FB0C304FE2}">
      <dsp:nvSpPr>
        <dsp:cNvPr id="0" name=""/>
        <dsp:cNvSpPr/>
      </dsp:nvSpPr>
      <dsp:spPr>
        <a:xfrm>
          <a:off x="6197453" y="1885542"/>
          <a:ext cx="2558798" cy="127939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Not a good response</a:t>
          </a:r>
        </a:p>
      </dsp:txBody>
      <dsp:txXfrm>
        <a:off x="6197453" y="1885542"/>
        <a:ext cx="2558798" cy="127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0371-D89B-4231-B888-E50491F89245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9C47-25FA-41B9-AC73-AAD43F486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2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68DE-1E0E-4D93-B8AE-2CEE3D4B54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DD41-A5D8-49F2-9A52-BA87E75C06B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9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C68DE-1E0E-4D93-B8AE-2CEE3D4B54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4FB6-B168-BD44-A953-27A2741327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8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Times" charset="0"/>
              </a:rPr>
              <a:t>Source of image: http://www.frontiersin.org/Respiratory_Physiology/10.3389/fphys.2012.00312/full</a:t>
            </a:r>
          </a:p>
          <a:p>
            <a:r>
              <a:rPr lang="en-GB" altLang="en-US" dirty="0">
                <a:latin typeface="Times" charset="0"/>
              </a:rPr>
              <a:t>Caption: Bronchus from an asthmatic patient, demonstrating numerous eosinophils, both within the airway epithelium and in the underlying lamina propria.</a:t>
            </a:r>
          </a:p>
          <a:p>
            <a:endParaRPr lang="en-GB" altLang="en-US" dirty="0">
              <a:latin typeface="Times" charset="0"/>
            </a:endParaRPr>
          </a:p>
          <a:p>
            <a:r>
              <a:rPr lang="en-GB" altLang="en-US" dirty="0">
                <a:latin typeface="Times" charset="0"/>
              </a:rPr>
              <a:t>Mark-up – page 2 of Corren Word doc; pages 1 &amp; 2 of Kouro; and Miranda abstract.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C4A0-E1F1-A84A-B4EB-1218169BEF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7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GINA 2019 pp92,95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E9C47-25FA-41B9-AC73-AAD43F486AD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9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C282-9AB1-46A8-BFCF-E86631EEA2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GINA 2019/Box 3-16C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E9C47-25FA-41B9-AC73-AAD43F486AD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2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5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1114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1239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01815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5378"/>
            <a:ext cx="9156989" cy="6286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38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914400"/>
            <a:ext cx="8585489" cy="3886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spcBef>
                <a:spcPts val="0"/>
              </a:spcBef>
              <a:spcAft>
                <a:spcPts val="794"/>
              </a:spcAft>
              <a:defRPr sz="1853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794"/>
              </a:spcAft>
              <a:defRPr sz="1589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794"/>
              </a:spcAft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794"/>
              </a:spcAft>
              <a:defRPr sz="1191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794"/>
              </a:spcAft>
              <a:defRPr sz="11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7194" y="4895131"/>
            <a:ext cx="8584046" cy="169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" b="1">
                <a:solidFill>
                  <a:schemeClr val="bg1"/>
                </a:solidFill>
              </a:defRPr>
            </a:lvl1pPr>
            <a:lvl2pPr marL="302540" indent="0">
              <a:buNone/>
              <a:defRPr sz="794">
                <a:solidFill>
                  <a:schemeClr val="bg1"/>
                </a:solidFill>
              </a:defRPr>
            </a:lvl2pPr>
            <a:lvl3pPr marL="605078" indent="0">
              <a:buNone/>
              <a:defRPr sz="794">
                <a:solidFill>
                  <a:schemeClr val="bg1"/>
                </a:solidFill>
              </a:defRPr>
            </a:lvl3pPr>
            <a:lvl4pPr marL="907618" indent="0">
              <a:buNone/>
              <a:defRPr sz="794">
                <a:solidFill>
                  <a:schemeClr val="bg1"/>
                </a:solidFill>
              </a:defRPr>
            </a:lvl4pPr>
            <a:lvl5pPr marL="1210158" indent="0">
              <a:buNone/>
              <a:defRPr sz="7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1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57087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0520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4703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8792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5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54"/>
            <a:ext cx="82296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4C17F-950A-434F-8007-4043F0478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6937" y="4561285"/>
            <a:ext cx="6519863" cy="510778"/>
          </a:xfrm>
        </p:spPr>
        <p:txBody>
          <a:bodyPr>
            <a:no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825">
                <a:solidFill>
                  <a:schemeClr val="bg1"/>
                </a:solidFill>
              </a:defRPr>
            </a:lvl4pPr>
            <a:lvl5pPr marL="137160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2609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0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4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3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4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F1FC-E918-9D46-BD58-2EA52BFC1F8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B85D-0623-8D4A-BF6A-18F4A56F3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8" r:id="rId13"/>
    <p:sldLayoutId id="2147483679" r:id="rId14"/>
    <p:sldLayoutId id="2147483680" r:id="rId15"/>
    <p:sldLayoutId id="2147483686" r:id="rId16"/>
    <p:sldLayoutId id="2147483689" r:id="rId17"/>
    <p:sldLayoutId id="2147483691" r:id="rId18"/>
    <p:sldLayoutId id="2147483700" r:id="rId19"/>
    <p:sldLayoutId id="2147483703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7A122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3.jp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4907-9CD6-9D41-AF21-2B2881871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AEB88-946F-8D4E-AEBE-A7725D218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EFB6808-D0CF-6B4D-B279-BFD127B0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9035"/>
          </a:xfrm>
          <a:prstGeom prst="rect">
            <a:avLst/>
          </a:prstGeom>
          <a:ln>
            <a:solidFill>
              <a:srgbClr val="5397CB"/>
            </a:solidFill>
          </a:ln>
        </p:spPr>
      </p:pic>
    </p:spTree>
    <p:extLst>
      <p:ext uri="{BB962C8B-B14F-4D97-AF65-F5344CB8AC3E}">
        <p14:creationId xmlns:p14="http://schemas.microsoft.com/office/powerpoint/2010/main" val="43667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9A94-C9F2-4299-9136-6B9EEADC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6"/>
            <a:ext cx="8058150" cy="994172"/>
          </a:xfrm>
        </p:spPr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0C80-1965-4B48-BF3E-61CB33F0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872"/>
            <a:ext cx="82296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63-yo woman is being seen following a self-managed exacerbation that began 3 days ago</a:t>
            </a:r>
          </a:p>
          <a:p>
            <a:pPr lvl="1"/>
            <a:r>
              <a:rPr lang="en-US" dirty="0"/>
              <a:t>Completing a 5-day course of prednisone 40 mg/d per written action plan</a:t>
            </a:r>
          </a:p>
          <a:p>
            <a:r>
              <a:rPr lang="en-US" dirty="0"/>
              <a:t>Prior to exacerbation</a:t>
            </a:r>
          </a:p>
          <a:p>
            <a:pPr lvl="1"/>
            <a:r>
              <a:rPr lang="en-US" dirty="0"/>
              <a:t>Medium-dose ICS + LABA</a:t>
            </a:r>
          </a:p>
          <a:p>
            <a:pPr lvl="1"/>
            <a:r>
              <a:rPr lang="en-US" dirty="0"/>
              <a:t>Reports asthma not well controlled over past 6 to 9 mos</a:t>
            </a:r>
          </a:p>
          <a:p>
            <a:r>
              <a:rPr lang="en-US" dirty="0"/>
              <a:t>Review of pharmacy records</a:t>
            </a:r>
          </a:p>
          <a:p>
            <a:pPr lvl="1"/>
            <a:r>
              <a:rPr lang="en-US" dirty="0"/>
              <a:t>Good adherence with controller medications</a:t>
            </a:r>
          </a:p>
          <a:p>
            <a:pPr lvl="1"/>
            <a:r>
              <a:rPr lang="en-US" dirty="0"/>
              <a:t>Increasing frequency of refills for SABA</a:t>
            </a:r>
          </a:p>
          <a:p>
            <a:r>
              <a:rPr lang="en-US" dirty="0"/>
              <a:t>Demonstrates good inhaler technique</a:t>
            </a:r>
          </a:p>
          <a:p>
            <a:r>
              <a:rPr lang="en-US" dirty="0"/>
              <a:t>No new risk factors for exacerbations identified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E3D2A-7CAF-4787-9BD7-72504075BC75}"/>
              </a:ext>
            </a:extLst>
          </p:cNvPr>
          <p:cNvSpPr txBox="1"/>
          <p:nvPr/>
        </p:nvSpPr>
        <p:spPr>
          <a:xfrm>
            <a:off x="457200" y="4179069"/>
            <a:ext cx="6434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ICS, inhaled corticosteroid; LABA, long-acting </a:t>
            </a:r>
            <a:r>
              <a:rPr lang="en-US" sz="1400" dirty="0"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sym typeface="Symbol" panose="05050102010706020507" pitchFamily="18" charset="2"/>
              </a:rPr>
              <a:t>2</a:t>
            </a:r>
            <a:r>
              <a:rPr lang="en-US" sz="1400" dirty="0">
                <a:sym typeface="Symbol" panose="05050102010706020507" pitchFamily="18" charset="2"/>
              </a:rPr>
              <a:t> agonist; SABA, short</a:t>
            </a:r>
            <a:r>
              <a:rPr lang="en-US" sz="1400" dirty="0"/>
              <a:t>-acting </a:t>
            </a:r>
            <a:r>
              <a:rPr lang="en-US" sz="1400" dirty="0"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sym typeface="Symbol" panose="05050102010706020507" pitchFamily="18" charset="2"/>
              </a:rPr>
              <a:t>2</a:t>
            </a:r>
            <a:r>
              <a:rPr lang="en-US" sz="1400" dirty="0">
                <a:sym typeface="Symbol" panose="05050102010706020507" pitchFamily="18" charset="2"/>
              </a:rPr>
              <a:t> agonist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E7872-F194-43CB-AAA7-E31DC0037DEC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Fitting the Individual Into a Larger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6133"/>
            <a:ext cx="8229600" cy="1313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50" b="1" dirty="0">
                <a:solidFill>
                  <a:schemeClr val="accent6">
                    <a:lumMod val="75000"/>
                  </a:schemeClr>
                </a:solidFill>
              </a:rPr>
              <a:t>What is an endotype?</a:t>
            </a:r>
          </a:p>
          <a:p>
            <a:pPr marL="0" indent="0">
              <a:buNone/>
            </a:pPr>
            <a:r>
              <a:rPr lang="en-US" sz="2475" dirty="0"/>
              <a:t>A phenotype of a disease state that has been well-characterized with regard to pathophysiologic mechanisms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AF0F89-71F3-43BE-9308-CAE022AF8EFE}"/>
              </a:ext>
            </a:extLst>
          </p:cNvPr>
          <p:cNvSpPr txBox="1">
            <a:spLocks/>
          </p:cNvSpPr>
          <p:nvPr/>
        </p:nvSpPr>
        <p:spPr>
          <a:xfrm>
            <a:off x="628650" y="1099981"/>
            <a:ext cx="8229600" cy="1313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b="1" dirty="0">
                <a:solidFill>
                  <a:schemeClr val="accent6">
                    <a:lumMod val="75000"/>
                  </a:schemeClr>
                </a:solidFill>
              </a:rPr>
              <a:t>What is a phenotype?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75" dirty="0"/>
              <a:t>The outward manifestation of a disease state related to both genetics and environmental influences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6886B-0B88-4DCF-9097-92B5DCF55148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41FD5-F28F-464C-9ED2-2CB76B1B1128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2655"/>
            <a:ext cx="7747104" cy="994172"/>
          </a:xfrm>
        </p:spPr>
        <p:txBody>
          <a:bodyPr>
            <a:normAutofit/>
          </a:bodyPr>
          <a:lstStyle/>
          <a:p>
            <a:r>
              <a:rPr lang="en-US" sz="3000" dirty="0"/>
              <a:t>Phenotypes/Endotypes of Severe Asthma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547" y="4240160"/>
            <a:ext cx="8554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AERD, Aspirin-exacerbated respiratory disease; GERD, gastroesophageal reflux disease; LRT, lower respiratory 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7858" y="4510785"/>
            <a:ext cx="577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Wenzel SE. </a:t>
            </a:r>
            <a:r>
              <a:rPr lang="de-DE" sz="1000" i="1" dirty="0"/>
              <a:t>Nat Med. </a:t>
            </a:r>
            <a:r>
              <a:rPr lang="de-DE" sz="1000" dirty="0"/>
              <a:t>2012;18:716-725.</a:t>
            </a:r>
          </a:p>
          <a:p>
            <a:r>
              <a:rPr lang="de-DE" sz="1000" dirty="0"/>
              <a:t>Trejo Bittar HE, et al. </a:t>
            </a:r>
            <a:r>
              <a:rPr lang="de-DE" sz="1000" i="1" dirty="0"/>
              <a:t>Ann Rev Pathol Mech Dis. </a:t>
            </a:r>
            <a:r>
              <a:rPr lang="de-DE" sz="1000" dirty="0"/>
              <a:t>2015.10:511-545.</a:t>
            </a:r>
          </a:p>
          <a:p>
            <a:r>
              <a:rPr lang="sk-SK" sz="1000" dirty="0"/>
              <a:t>Corren J. </a:t>
            </a:r>
            <a:r>
              <a:rPr lang="sk-SK" sz="1000" i="1" dirty="0"/>
              <a:t>Discov Med. </a:t>
            </a:r>
            <a:r>
              <a:rPr lang="sk-SK" sz="1000" dirty="0"/>
              <a:t>2013;15:243-249.</a:t>
            </a:r>
            <a:endParaRPr lang="de-DE" sz="1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03261A-D5DD-5243-975E-C5462F5B9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466745"/>
              </p:ext>
            </p:extLst>
          </p:nvPr>
        </p:nvGraphicFramePr>
        <p:xfrm>
          <a:off x="628650" y="1140619"/>
          <a:ext cx="7886701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03">
                  <a:extLst>
                    <a:ext uri="{9D8B030D-6E8A-4147-A177-3AD203B41FA5}">
                      <a16:colId xmlns:a16="http://schemas.microsoft.com/office/drawing/2014/main" val="1932992"/>
                    </a:ext>
                  </a:extLst>
                </a:gridCol>
                <a:gridCol w="4996898">
                  <a:extLst>
                    <a:ext uri="{9D8B030D-6E8A-4147-A177-3AD203B41FA5}">
                      <a16:colId xmlns:a16="http://schemas.microsoft.com/office/drawing/2014/main" val="114917724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Phenotype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Clinical/Physiologic Characteristics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4346887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F49AD1-74CA-4F0E-A9C0-A2299338E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91852"/>
              </p:ext>
            </p:extLst>
          </p:nvPr>
        </p:nvGraphicFramePr>
        <p:xfrm>
          <a:off x="628650" y="1503333"/>
          <a:ext cx="788670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907">
                  <a:extLst>
                    <a:ext uri="{9D8B030D-6E8A-4147-A177-3AD203B41FA5}">
                      <a16:colId xmlns:a16="http://schemas.microsoft.com/office/drawing/2014/main" val="516306477"/>
                    </a:ext>
                  </a:extLst>
                </a:gridCol>
                <a:gridCol w="4999793">
                  <a:extLst>
                    <a:ext uri="{9D8B030D-6E8A-4147-A177-3AD203B41FA5}">
                      <a16:colId xmlns:a16="http://schemas.microsoft.com/office/drawing/2014/main" val="138746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Early-onset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llergic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History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food allergy, atopic dermatitis and </a:t>
                      </a:r>
                      <a:b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allergic rhinitis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1468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7AFDC5F0-8BD9-40F5-928D-21359A42A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68503"/>
              </p:ext>
            </p:extLst>
          </p:nvPr>
        </p:nvGraphicFramePr>
        <p:xfrm>
          <a:off x="628651" y="2182059"/>
          <a:ext cx="7886700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907">
                  <a:extLst>
                    <a:ext uri="{9D8B030D-6E8A-4147-A177-3AD203B41FA5}">
                      <a16:colId xmlns:a16="http://schemas.microsoft.com/office/drawing/2014/main" val="516306477"/>
                    </a:ext>
                  </a:extLst>
                </a:gridCol>
                <a:gridCol w="4999793">
                  <a:extLst>
                    <a:ext uri="{9D8B030D-6E8A-4147-A177-3AD203B41FA5}">
                      <a16:colId xmlns:a16="http://schemas.microsoft.com/office/drawing/2014/main" val="138746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Late-onset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minimally atopic eosinophilic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Chronic rhinosinusitis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/nasal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polyps </a:t>
                      </a:r>
                    </a:p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evere airway obstruction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Subset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= AERD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1468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4DE8526-60DF-4263-A499-0D6BFAADA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56110"/>
              </p:ext>
            </p:extLst>
          </p:nvPr>
        </p:nvGraphicFramePr>
        <p:xfrm>
          <a:off x="628651" y="3165039"/>
          <a:ext cx="7886700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907">
                  <a:extLst>
                    <a:ext uri="{9D8B030D-6E8A-4147-A177-3AD203B41FA5}">
                      <a16:colId xmlns:a16="http://schemas.microsoft.com/office/drawing/2014/main" val="516306477"/>
                    </a:ext>
                  </a:extLst>
                </a:gridCol>
                <a:gridCol w="4999793">
                  <a:extLst>
                    <a:ext uri="{9D8B030D-6E8A-4147-A177-3AD203B41FA5}">
                      <a16:colId xmlns:a16="http://schemas.microsoft.com/office/drawing/2014/main" val="138746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Late-onset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non-e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osinophilic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Poorly characterized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May have significant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LRT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infection and/or GERD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1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8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4081F2-C64E-40AD-9FC8-A670594FF752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3" y="149967"/>
            <a:ext cx="8802717" cy="62865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solidFill>
                  <a:srgbClr val="7A1220"/>
                </a:solidFill>
              </a:rPr>
              <a:t>Eosinophilic Asthma</a:t>
            </a:r>
            <a:endParaRPr lang="en-US" sz="3200" dirty="0">
              <a:solidFill>
                <a:srgbClr val="7A12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93" y="798207"/>
            <a:ext cx="5596410" cy="3393650"/>
          </a:xfrm>
        </p:spPr>
        <p:txBody>
          <a:bodyPr/>
          <a:lstStyle/>
          <a:p>
            <a:r>
              <a:rPr lang="en-GB" altLang="en-US" sz="1950" dirty="0">
                <a:solidFill>
                  <a:schemeClr val="tx1"/>
                </a:solidFill>
              </a:rPr>
              <a:t>Asthma can be classified phenotypically as eosinophilic (40%-60% of cases) or non-eosinophilic</a:t>
            </a:r>
            <a:r>
              <a:rPr lang="en-GB" altLang="en-US" sz="1950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en-US" sz="1950" dirty="0">
                <a:solidFill>
                  <a:schemeClr val="tx1"/>
                </a:solidFill>
              </a:rPr>
              <a:t>Symptom severity is increased in eosinophilic asthma</a:t>
            </a:r>
            <a:r>
              <a:rPr lang="en-GB" altLang="en-US" sz="1950" baseline="30000" dirty="0">
                <a:solidFill>
                  <a:schemeClr val="tx1"/>
                </a:solidFill>
              </a:rPr>
              <a:t>1-3</a:t>
            </a:r>
            <a:endParaRPr lang="en-US" altLang="en-US" sz="1950" dirty="0">
              <a:solidFill>
                <a:schemeClr val="tx1"/>
              </a:solidFill>
            </a:endParaRPr>
          </a:p>
          <a:p>
            <a:r>
              <a:rPr lang="en-US" altLang="en-US" sz="1950" dirty="0">
                <a:solidFill>
                  <a:schemeClr val="tx1"/>
                </a:solidFill>
              </a:rPr>
              <a:t>Interleukin-5 (IL-5) regulates proliferation, maturation, migration, and effector functions of eosinophils</a:t>
            </a:r>
            <a:r>
              <a:rPr lang="en-GB" altLang="en-US" sz="1950" baseline="30000" dirty="0">
                <a:solidFill>
                  <a:schemeClr val="tx1"/>
                </a:solidFill>
              </a:rPr>
              <a:t>1,4</a:t>
            </a:r>
            <a:endParaRPr lang="en-US" altLang="en-US" sz="1950" dirty="0">
              <a:solidFill>
                <a:schemeClr val="tx1"/>
              </a:solidFill>
            </a:endParaRPr>
          </a:p>
          <a:p>
            <a:r>
              <a:rPr lang="en-US" altLang="en-US" sz="1950" dirty="0">
                <a:solidFill>
                  <a:schemeClr val="tx1"/>
                </a:solidFill>
              </a:rPr>
              <a:t>IL-5 mRNA is increased in patients with asthma, correlates with asthma severity, and is inducible by allergen exposure</a:t>
            </a:r>
            <a:r>
              <a:rPr lang="en-GB" altLang="en-US" sz="195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6941" y="4643307"/>
            <a:ext cx="5596411" cy="4951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1000" b="0" dirty="0">
                <a:solidFill>
                  <a:schemeClr val="tx1"/>
                </a:solidFill>
              </a:rPr>
              <a:t>1. Corren J. </a:t>
            </a:r>
            <a:r>
              <a:rPr lang="en-GB" altLang="en-US" sz="1000" b="0" i="1" dirty="0">
                <a:solidFill>
                  <a:schemeClr val="tx1"/>
                </a:solidFill>
              </a:rPr>
              <a:t>Discov Med.</a:t>
            </a:r>
            <a:r>
              <a:rPr lang="en-GB" altLang="en-US" sz="1000" b="0" dirty="0">
                <a:solidFill>
                  <a:schemeClr val="tx1"/>
                </a:solidFill>
              </a:rPr>
              <a:t> 2012;13(71):305-312.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1000" b="0" dirty="0">
                <a:solidFill>
                  <a:schemeClr val="tx1"/>
                </a:solidFill>
              </a:rPr>
              <a:t>2. Miranda C, et al. </a:t>
            </a:r>
            <a:r>
              <a:rPr lang="en-GB" altLang="en-US" sz="1000" b="0" i="1" dirty="0">
                <a:solidFill>
                  <a:schemeClr val="tx1"/>
                </a:solidFill>
              </a:rPr>
              <a:t>J Allergy Clin Immunol.</a:t>
            </a:r>
            <a:r>
              <a:rPr lang="en-GB" altLang="en-US" sz="1000" b="0" dirty="0">
                <a:solidFill>
                  <a:schemeClr val="tx1"/>
                </a:solidFill>
              </a:rPr>
              <a:t> 2004;113(1):101-108.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1000" b="0" dirty="0">
                <a:solidFill>
                  <a:schemeClr val="tx1"/>
                </a:solidFill>
              </a:rPr>
              <a:t>3. Wenzel SE. </a:t>
            </a:r>
            <a:r>
              <a:rPr lang="en-GB" altLang="en-US" sz="1000" b="0" i="1" dirty="0">
                <a:solidFill>
                  <a:schemeClr val="tx1"/>
                </a:solidFill>
              </a:rPr>
              <a:t>Lancet.</a:t>
            </a:r>
            <a:r>
              <a:rPr lang="en-GB" altLang="en-US" sz="1000" b="0" dirty="0">
                <a:solidFill>
                  <a:schemeClr val="tx1"/>
                </a:solidFill>
              </a:rPr>
              <a:t> 2006;368(9537):804-813.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altLang="en-US" sz="1000" b="0" dirty="0">
                <a:solidFill>
                  <a:schemeClr val="tx1"/>
                </a:solidFill>
              </a:rPr>
              <a:t>4. Kouro T, et al. </a:t>
            </a:r>
            <a:r>
              <a:rPr lang="en-GB" altLang="en-US" sz="1000" b="0" i="1" dirty="0">
                <a:solidFill>
                  <a:schemeClr val="tx1"/>
                </a:solidFill>
              </a:rPr>
              <a:t>Int Immunol. </a:t>
            </a:r>
            <a:r>
              <a:rPr lang="en-GB" altLang="en-US" sz="1000" b="0" dirty="0">
                <a:solidFill>
                  <a:schemeClr val="tx1"/>
                </a:solidFill>
              </a:rPr>
              <a:t>2009;21(12):1303-1309.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0" y="829690"/>
            <a:ext cx="2564878" cy="207599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5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B8F42-C4BB-47C3-AE99-CA831A3D370C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296FF9-06B0-4B67-B1BB-423C35CB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7" y="131161"/>
            <a:ext cx="8717745" cy="358910"/>
          </a:xfrm>
        </p:spPr>
        <p:txBody>
          <a:bodyPr>
            <a:noAutofit/>
          </a:bodyPr>
          <a:lstStyle/>
          <a:p>
            <a:r>
              <a:rPr lang="en-US" sz="3200" dirty="0"/>
              <a:t>Biomarkers Targeted by Biologic Therapy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E54E886-E352-4BD8-8BDF-4F26507C2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32242"/>
              </p:ext>
            </p:extLst>
          </p:nvPr>
        </p:nvGraphicFramePr>
        <p:xfrm>
          <a:off x="388914" y="747217"/>
          <a:ext cx="8277107" cy="678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1521">
                  <a:extLst>
                    <a:ext uri="{9D8B030D-6E8A-4147-A177-3AD203B41FA5}">
                      <a16:colId xmlns:a16="http://schemas.microsoft.com/office/drawing/2014/main" val="4059777802"/>
                    </a:ext>
                  </a:extLst>
                </a:gridCol>
                <a:gridCol w="2007032">
                  <a:extLst>
                    <a:ext uri="{9D8B030D-6E8A-4147-A177-3AD203B41FA5}">
                      <a16:colId xmlns:a16="http://schemas.microsoft.com/office/drawing/2014/main" val="2476708913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865203812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2850790102"/>
                    </a:ext>
                  </a:extLst>
                </a:gridCol>
              </a:tblGrid>
              <a:tr h="4203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Biomarker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Source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Phenotype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Associated Biologic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9558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75D290-A92B-480B-8975-91CDC0122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1164" y="4590598"/>
            <a:ext cx="4282024" cy="397037"/>
          </a:xfrm>
        </p:spPr>
        <p:txBody>
          <a:bodyPr>
            <a:noAutofit/>
          </a:bodyPr>
          <a:lstStyle/>
          <a:p>
            <a:r>
              <a:rPr lang="en-US" sz="1000" dirty="0"/>
              <a:t>Kim H, et al. </a:t>
            </a:r>
            <a:r>
              <a:rPr lang="en-US" sz="1000" i="1" dirty="0"/>
              <a:t>Allergy Asthma Clin Immunol</a:t>
            </a:r>
            <a:r>
              <a:rPr lang="en-US" sz="1000" dirty="0"/>
              <a:t>. 2017;13:48.</a:t>
            </a:r>
          </a:p>
          <a:p>
            <a:r>
              <a:rPr lang="en-US" sz="1000" dirty="0"/>
              <a:t>Gauthier M, et al. </a:t>
            </a:r>
            <a:r>
              <a:rPr lang="en-US" sz="1000" i="1" dirty="0"/>
              <a:t>Am J Respir Crit Care Med</a:t>
            </a:r>
            <a:r>
              <a:rPr lang="en-US" sz="1000" dirty="0"/>
              <a:t>. 2015;192(6):660-668.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15845-C386-4A2D-8BFE-9B0648314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13" y="4192683"/>
            <a:ext cx="8277108" cy="203597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*Not approved for asthma/Investigational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1516D98-C997-4713-9DD1-55F92CE04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02658"/>
              </p:ext>
            </p:extLst>
          </p:nvPr>
        </p:nvGraphicFramePr>
        <p:xfrm>
          <a:off x="388913" y="1439342"/>
          <a:ext cx="82771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38">
                  <a:extLst>
                    <a:ext uri="{9D8B030D-6E8A-4147-A177-3AD203B41FA5}">
                      <a16:colId xmlns:a16="http://schemas.microsoft.com/office/drawing/2014/main" val="3763420714"/>
                    </a:ext>
                  </a:extLst>
                </a:gridCol>
                <a:gridCol w="2015515">
                  <a:extLst>
                    <a:ext uri="{9D8B030D-6E8A-4147-A177-3AD203B41FA5}">
                      <a16:colId xmlns:a16="http://schemas.microsoft.com/office/drawing/2014/main" val="440873571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3225467305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1820953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Immunoglobulin 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Serum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Allergic (early onset)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Omalizumab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477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ADF6C53-E7FB-4B75-8275-420C50F13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36618"/>
              </p:ext>
            </p:extLst>
          </p:nvPr>
        </p:nvGraphicFramePr>
        <p:xfrm>
          <a:off x="388913" y="1803261"/>
          <a:ext cx="8277107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38">
                  <a:extLst>
                    <a:ext uri="{9D8B030D-6E8A-4147-A177-3AD203B41FA5}">
                      <a16:colId xmlns:a16="http://schemas.microsoft.com/office/drawing/2014/main" val="3763420714"/>
                    </a:ext>
                  </a:extLst>
                </a:gridCol>
                <a:gridCol w="2015515">
                  <a:extLst>
                    <a:ext uri="{9D8B030D-6E8A-4147-A177-3AD203B41FA5}">
                      <a16:colId xmlns:a16="http://schemas.microsoft.com/office/drawing/2014/main" val="440873571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3225467305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1820953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Eosinophil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Blood, sputum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Eosinophilic (late onset)- allergic and non-allergic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Benralizumab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Mepolizumab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Reslizumab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Dupilumab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4770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583EAE3-5643-4687-B3A9-DD1A625F4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63634"/>
              </p:ext>
            </p:extLst>
          </p:nvPr>
        </p:nvGraphicFramePr>
        <p:xfrm>
          <a:off x="388913" y="2969121"/>
          <a:ext cx="8277107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38">
                  <a:extLst>
                    <a:ext uri="{9D8B030D-6E8A-4147-A177-3AD203B41FA5}">
                      <a16:colId xmlns:a16="http://schemas.microsoft.com/office/drawing/2014/main" val="3763420714"/>
                    </a:ext>
                  </a:extLst>
                </a:gridCol>
                <a:gridCol w="2015515">
                  <a:extLst>
                    <a:ext uri="{9D8B030D-6E8A-4147-A177-3AD203B41FA5}">
                      <a16:colId xmlns:a16="http://schemas.microsoft.com/office/drawing/2014/main" val="440873571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3225467305"/>
                    </a:ext>
                  </a:extLst>
                </a:gridCol>
                <a:gridCol w="2069277">
                  <a:extLst>
                    <a:ext uri="{9D8B030D-6E8A-4147-A177-3AD203B41FA5}">
                      <a16:colId xmlns:a16="http://schemas.microsoft.com/office/drawing/2014/main" val="1820953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Exhaled nitric oxide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Breath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Type 2 inflammation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Omalizumab</a:t>
                      </a:r>
                    </a:p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Dupilumab</a:t>
                      </a:r>
                    </a:p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Librikizumab*</a:t>
                      </a:r>
                    </a:p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Tralokinumab*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Utilization of Inflammatory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5635"/>
            <a:ext cx="7886700" cy="2865897"/>
          </a:xfrm>
        </p:spPr>
        <p:txBody>
          <a:bodyPr/>
          <a:lstStyle/>
          <a:p>
            <a:r>
              <a:rPr lang="en-US" sz="2250" dirty="0"/>
              <a:t>Inflammatory markers have been shown to play an important role in predicting severity and responsiveness to therapies</a:t>
            </a:r>
          </a:p>
          <a:p>
            <a:r>
              <a:rPr lang="en-US" sz="2250" dirty="0"/>
              <a:t>Inflammatory profile may be characterized by:</a:t>
            </a:r>
          </a:p>
          <a:p>
            <a:pPr lvl="1"/>
            <a:r>
              <a:rPr lang="en-US" sz="2100" dirty="0"/>
              <a:t>Genotyping</a:t>
            </a:r>
          </a:p>
          <a:p>
            <a:pPr lvl="1"/>
            <a:r>
              <a:rPr lang="en-US" sz="2100" dirty="0"/>
              <a:t>Cytokines </a:t>
            </a:r>
          </a:p>
          <a:p>
            <a:pPr lvl="1"/>
            <a:r>
              <a:rPr lang="en-US" sz="2100" dirty="0"/>
              <a:t>Cell populations (in airway, tissue, and blood)</a:t>
            </a:r>
          </a:p>
          <a:p>
            <a:pPr lvl="1"/>
            <a:r>
              <a:rPr lang="en-US" sz="2100" dirty="0"/>
              <a:t>Exhaled gases (nitric oxide)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572" y="4223574"/>
            <a:ext cx="60369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cs typeface="Arial"/>
              </a:rPr>
              <a:t>DPP4, dipeptidyl peptidase-4</a:t>
            </a:r>
            <a:endParaRPr lang="en-US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6DBCD-7C24-40CB-B530-3CA47CB7872A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4BDF-3598-4AA2-8CFA-DF2FC6AE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BB26-244E-46C4-B452-EF3C64A9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34-yo woman with longstanding asthma is seen in referral by her PCC</a:t>
            </a:r>
          </a:p>
          <a:p>
            <a:r>
              <a:rPr lang="en-US" sz="2400" dirty="0"/>
              <a:t>Asthma has been well controlled with high-dose ICS + LABA + LAMA</a:t>
            </a:r>
          </a:p>
          <a:p>
            <a:pPr lvl="1"/>
            <a:r>
              <a:rPr lang="en-US" sz="2100" dirty="0"/>
              <a:t>Periodic attempts to step down </a:t>
            </a:r>
            <a:r>
              <a:rPr lang="en-US" sz="2100" dirty="0">
                <a:sym typeface="Symbol" panose="05050102010706020507" pitchFamily="18" charset="2"/>
              </a:rPr>
              <a:t> worsening symptoms</a:t>
            </a:r>
          </a:p>
          <a:p>
            <a:r>
              <a:rPr lang="en-US" sz="2400" dirty="0">
                <a:sym typeface="Symbol" panose="05050102010706020507" pitchFamily="18" charset="2"/>
              </a:rPr>
              <a:t>Reports increasing difficulty with yardwork  considering hiring a landscaper</a:t>
            </a:r>
          </a:p>
          <a:p>
            <a:r>
              <a:rPr lang="en-US" sz="2400" dirty="0">
                <a:sym typeface="Symbol" panose="05050102010706020507" pitchFamily="18" charset="2"/>
              </a:rPr>
              <a:t>Good adherence and inhaler technique verified</a:t>
            </a:r>
          </a:p>
          <a:p>
            <a:r>
              <a:rPr lang="en-US" sz="2400" dirty="0">
                <a:sym typeface="Symbol" panose="05050102010706020507" pitchFamily="18" charset="2"/>
              </a:rPr>
              <a:t>She has heard about new medications and wonders if one might be right for her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05AE6-DBB5-4DDF-9565-E3787CAAD48A}"/>
              </a:ext>
            </a:extLst>
          </p:cNvPr>
          <p:cNvSpPr txBox="1"/>
          <p:nvPr/>
        </p:nvSpPr>
        <p:spPr>
          <a:xfrm>
            <a:off x="199478" y="4186237"/>
            <a:ext cx="5170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LAMA, long-acting muscarinic antagonist; PCC, primary care clinician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53310-9A5C-43B0-8098-B3D9F5F5ECD7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4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5200BF-A065-42F6-8979-D38B822F3700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2123-9E55-40A1-9452-E4DC9021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0"/>
            <a:ext cx="8761615" cy="857250"/>
          </a:xfrm>
        </p:spPr>
        <p:txBody>
          <a:bodyPr>
            <a:normAutofit/>
          </a:bodyPr>
          <a:lstStyle/>
          <a:p>
            <a:r>
              <a:rPr lang="en-US" sz="3000" dirty="0"/>
              <a:t>What Are the Goals of Therapy?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2C0ABB-A593-4C71-A295-47E912412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371715"/>
              </p:ext>
            </p:extLst>
          </p:nvPr>
        </p:nvGraphicFramePr>
        <p:xfrm>
          <a:off x="200025" y="745724"/>
          <a:ext cx="8761413" cy="371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803BE-054B-4C3B-ACAB-4F472A027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791" y="4561285"/>
            <a:ext cx="6004895" cy="510778"/>
          </a:xfrm>
        </p:spPr>
        <p:txBody>
          <a:bodyPr>
            <a:normAutofit/>
          </a:bodyPr>
          <a:lstStyle/>
          <a:p>
            <a:r>
              <a:rPr lang="en-US" sz="1000" dirty="0"/>
              <a:t>Global Initiative for Asthma. https://ginasthma.org/wp-content/uploads/2019/06/GINA-2019-main-report-June-2019-wms.pdf. Accessed January 13, 2020.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C62CA-E8F3-4B89-81E8-71092612E805}"/>
              </a:ext>
            </a:extLst>
          </p:cNvPr>
          <p:cNvSpPr txBox="1"/>
          <p:nvPr/>
        </p:nvSpPr>
        <p:spPr>
          <a:xfrm>
            <a:off x="357188" y="4243887"/>
            <a:ext cx="1626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AEs,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370207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7C5223-F870-42A7-96F4-23A86F65135E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D99BF-6A38-42F3-9590-C1DF6713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43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If There IS Evidence of Type 2 Inflammation Despite High-Dose 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54D2-9A08-4420-9667-E833ADB7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647"/>
            <a:ext cx="8229600" cy="3263504"/>
          </a:xfrm>
        </p:spPr>
        <p:txBody>
          <a:bodyPr/>
          <a:lstStyle/>
          <a:p>
            <a:r>
              <a:rPr lang="en-US" dirty="0"/>
              <a:t>Assess adherence objectively</a:t>
            </a:r>
          </a:p>
          <a:p>
            <a:r>
              <a:rPr lang="en-US" dirty="0"/>
              <a:t>Consider type 2 phenotypes for which add-on therapy is available</a:t>
            </a:r>
          </a:p>
          <a:p>
            <a:pPr lvl="1"/>
            <a:r>
              <a:rPr lang="en-US" dirty="0"/>
              <a:t>Aspirin-exacerbated respiratory disease</a:t>
            </a:r>
          </a:p>
          <a:p>
            <a:pPr lvl="2"/>
            <a:r>
              <a:rPr lang="en-US" sz="1600" dirty="0">
                <a:sym typeface="Symbol" panose="05050102010706020507" pitchFamily="18" charset="2"/>
              </a:rPr>
              <a:t>Add-on leukotriene modifier; consider aspirin desensitization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Allergic bronchopulmonary aspergillosis</a:t>
            </a:r>
          </a:p>
          <a:p>
            <a:pPr lvl="2"/>
            <a:r>
              <a:rPr lang="en-US" sz="1600" dirty="0">
                <a:sym typeface="Symbol" panose="05050102010706020507" pitchFamily="18" charset="2"/>
              </a:rPr>
              <a:t>Add-on OCS + antifungal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Chronic rhinosinusitis and/or nasal polyposis</a:t>
            </a:r>
          </a:p>
          <a:p>
            <a:pPr lvl="2"/>
            <a:r>
              <a:rPr lang="en-US" sz="1600" dirty="0">
                <a:sym typeface="Symbol" panose="05050102010706020507" pitchFamily="18" charset="2"/>
              </a:rPr>
              <a:t>Add-on intensive intranasal corticosteroids; consider surgery</a:t>
            </a:r>
            <a:endParaRPr lang="en-US" sz="1600" dirty="0"/>
          </a:p>
          <a:p>
            <a:r>
              <a:rPr lang="en-US" dirty="0"/>
              <a:t>Consider increasing ICS dose for 3-6 mos</a:t>
            </a:r>
          </a:p>
          <a:p>
            <a:r>
              <a:rPr lang="en-US" dirty="0"/>
              <a:t>Consider biologic therapy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8B0F-2930-457B-9C73-29D86EAA5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792" y="4561285"/>
            <a:ext cx="5996730" cy="510778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Global Initiative for Asthma. https://ginasthma.org/wp-content/uploads/2019/06/GINA-2019-main-report-June-2019-wms.pdf. Accessed January 13, 2020.</a:t>
            </a:r>
          </a:p>
        </p:txBody>
      </p:sp>
    </p:spTree>
    <p:extLst>
      <p:ext uri="{BB962C8B-B14F-4D97-AF65-F5344CB8AC3E}">
        <p14:creationId xmlns:p14="http://schemas.microsoft.com/office/powerpoint/2010/main" val="291719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9239CB-90B0-4541-857F-EF0FA673CA8D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72158-55BB-465C-990A-758D9703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" y="96481"/>
            <a:ext cx="8272002" cy="994172"/>
          </a:xfrm>
        </p:spPr>
        <p:txBody>
          <a:bodyPr/>
          <a:lstStyle/>
          <a:p>
            <a:r>
              <a:rPr lang="en-US" dirty="0"/>
              <a:t>Shared Decision-Making: 5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DF202-7881-4826-8BB7-14FFFCA5FF76}"/>
              </a:ext>
            </a:extLst>
          </p:cNvPr>
          <p:cNvSpPr txBox="1"/>
          <p:nvPr/>
        </p:nvSpPr>
        <p:spPr>
          <a:xfrm>
            <a:off x="3122840" y="4549172"/>
            <a:ext cx="542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Agency for Healthcare Research and Quality. https://www.ahrq.gov/health-literacy/professional-training/shared-decision/index.html. Accessed October 2, 2020.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989669A-3EAA-4962-A519-F0E4D4DA4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30065"/>
              </p:ext>
            </p:extLst>
          </p:nvPr>
        </p:nvGraphicFramePr>
        <p:xfrm>
          <a:off x="0" y="3286314"/>
          <a:ext cx="1910364" cy="178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Content Placeholder 13">
            <a:extLst>
              <a:ext uri="{FF2B5EF4-FFF2-40B4-BE49-F238E27FC236}">
                <a16:creationId xmlns:a16="http://schemas.microsoft.com/office/drawing/2014/main" id="{3C94372A-8646-4AF4-B769-266B2323A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34097"/>
              </p:ext>
            </p:extLst>
          </p:nvPr>
        </p:nvGraphicFramePr>
        <p:xfrm>
          <a:off x="1705992" y="2452319"/>
          <a:ext cx="1910364" cy="203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93799697-E3C9-4E2C-A516-55527FDEC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267104"/>
              </p:ext>
            </p:extLst>
          </p:nvPr>
        </p:nvGraphicFramePr>
        <p:xfrm>
          <a:off x="3411984" y="1713422"/>
          <a:ext cx="1910364" cy="178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Content Placeholder 13">
            <a:extLst>
              <a:ext uri="{FF2B5EF4-FFF2-40B4-BE49-F238E27FC236}">
                <a16:creationId xmlns:a16="http://schemas.microsoft.com/office/drawing/2014/main" id="{101B1764-5CB7-41AA-8204-D5364C284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98411"/>
              </p:ext>
            </p:extLst>
          </p:nvPr>
        </p:nvGraphicFramePr>
        <p:xfrm>
          <a:off x="5037245" y="974525"/>
          <a:ext cx="1910364" cy="178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8" name="Content Placeholder 13">
            <a:extLst>
              <a:ext uri="{FF2B5EF4-FFF2-40B4-BE49-F238E27FC236}">
                <a16:creationId xmlns:a16="http://schemas.microsoft.com/office/drawing/2014/main" id="{798070DE-0E88-4B7B-8F1D-7ADB9B75C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186849"/>
              </p:ext>
            </p:extLst>
          </p:nvPr>
        </p:nvGraphicFramePr>
        <p:xfrm>
          <a:off x="6662506" y="262486"/>
          <a:ext cx="1910364" cy="178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C41648F-BD39-4CD8-863E-850023DC5934}"/>
              </a:ext>
            </a:extLst>
          </p:cNvPr>
          <p:cNvSpPr txBox="1"/>
          <p:nvPr/>
        </p:nvSpPr>
        <p:spPr>
          <a:xfrm>
            <a:off x="797927" y="31142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23B93-FBDA-477A-9849-E774B4ABD534}"/>
              </a:ext>
            </a:extLst>
          </p:cNvPr>
          <p:cNvSpPr txBox="1"/>
          <p:nvPr/>
        </p:nvSpPr>
        <p:spPr>
          <a:xfrm>
            <a:off x="2555751" y="22938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21B55B-2A67-4372-94E2-4A0E922903A2}"/>
              </a:ext>
            </a:extLst>
          </p:cNvPr>
          <p:cNvSpPr txBox="1"/>
          <p:nvPr/>
        </p:nvSpPr>
        <p:spPr>
          <a:xfrm>
            <a:off x="4319679" y="15885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1C530-CF72-48A4-8098-FEC995F2717C}"/>
              </a:ext>
            </a:extLst>
          </p:cNvPr>
          <p:cNvSpPr txBox="1"/>
          <p:nvPr/>
        </p:nvSpPr>
        <p:spPr>
          <a:xfrm>
            <a:off x="5866660" y="858636"/>
            <a:ext cx="39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636B6C-FF4B-425B-BDAE-EE42954B6CEF}"/>
              </a:ext>
            </a:extLst>
          </p:cNvPr>
          <p:cNvSpPr txBox="1"/>
          <p:nvPr/>
        </p:nvSpPr>
        <p:spPr>
          <a:xfrm>
            <a:off x="7460433" y="96481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75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569-FD1A-4003-8E82-9F547349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1220"/>
                </a:solidFill>
              </a:rPr>
              <a:t>Faculty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60E67ED2-A873-4076-ABD1-AE4313A11109}"/>
              </a:ext>
            </a:extLst>
          </p:cNvPr>
          <p:cNvSpPr txBox="1">
            <a:spLocks/>
          </p:cNvSpPr>
          <p:nvPr/>
        </p:nvSpPr>
        <p:spPr>
          <a:xfrm>
            <a:off x="628650" y="1295539"/>
            <a:ext cx="6858000" cy="258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A1220"/>
                </a:solidFill>
              </a:rPr>
              <a:t>Reynold A. Panettieri, Jr, 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Vice Chancellor, Translational Medicine and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Director, Rutgers Institute for Translational Medicine and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Professor of Medicine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Rutgers 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New Brunswick, New Jersey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Emeritus Professor of Medicine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</a:rPr>
              <a:t>University of Pennsylvania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6983-C396-49A2-97ED-54F5987D4603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5580-E80C-46EB-8750-35CDA49D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Case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67AC-81A0-4C84-A556-20DF6580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4"/>
            <a:ext cx="8761615" cy="1822052"/>
          </a:xfrm>
        </p:spPr>
        <p:txBody>
          <a:bodyPr/>
          <a:lstStyle/>
          <a:p>
            <a:r>
              <a:rPr lang="en-US" dirty="0"/>
              <a:t>9-yo male being seen with his mother in referral by his PCC due to increasing symptoms</a:t>
            </a:r>
          </a:p>
          <a:p>
            <a:r>
              <a:rPr lang="en-US" dirty="0"/>
              <a:t>Increasing ICS dose has yielded minimal improvement</a:t>
            </a:r>
          </a:p>
          <a:p>
            <a:r>
              <a:rPr lang="en-US" dirty="0"/>
              <a:t>Current treatment</a:t>
            </a:r>
          </a:p>
          <a:p>
            <a:pPr lvl="1"/>
            <a:r>
              <a:rPr lang="en-US" dirty="0"/>
              <a:t>Medium-dose ICS + LABA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5E08D-487C-435E-8D74-F415F6CF3D79}"/>
              </a:ext>
            </a:extLst>
          </p:cNvPr>
          <p:cNvSpPr txBox="1"/>
          <p:nvPr/>
        </p:nvSpPr>
        <p:spPr>
          <a:xfrm>
            <a:off x="182907" y="2657476"/>
            <a:ext cx="876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biologic would be appropriate if he had </a:t>
            </a:r>
            <a:r>
              <a:rPr lang="en-US" sz="2000" i="1" dirty="0"/>
              <a:t>in vitro</a:t>
            </a:r>
            <a:r>
              <a:rPr lang="en-US" sz="2000" dirty="0"/>
              <a:t> reactivity to a perennial aeroallergen?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64F50-4777-4B42-9AD9-46A3136D2179}"/>
              </a:ext>
            </a:extLst>
          </p:cNvPr>
          <p:cNvSpPr txBox="1"/>
          <p:nvPr/>
        </p:nvSpPr>
        <p:spPr>
          <a:xfrm>
            <a:off x="199478" y="3338990"/>
            <a:ext cx="869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biologic would be appropriate if his blood eosinophil count was 180/</a:t>
            </a:r>
            <a:r>
              <a:rPr lang="en-US" sz="2000" dirty="0">
                <a:sym typeface="Symbol" panose="05050102010706020507" pitchFamily="18" charset="2"/>
              </a:rPr>
              <a:t>L?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75CD7-45A8-40DD-BB68-E996B4D31BF6}"/>
              </a:ext>
            </a:extLst>
          </p:cNvPr>
          <p:cNvSpPr txBox="1"/>
          <p:nvPr/>
        </p:nvSpPr>
        <p:spPr>
          <a:xfrm>
            <a:off x="199478" y="3736516"/>
            <a:ext cx="5815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Would your decision change if he was 18 years old?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0A1B3-8082-4373-AF0C-2DFBCBC74B0C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181-D444-42FA-8181-E32910CB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Which Biologic Is Appropriate to Start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E532-DF23-40B9-B442-2C46348D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Insurance coverage/Affordability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Predictors of asthma response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Dosing frequency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Delivery route- potential for self-administration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If self-administered, educate about proper storage and handling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Patient preference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CEA53-A615-4599-BD9D-3789DBF76623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4CC9B3-9710-4A5F-BAC7-10BF7024FCF1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DADD5-F2C3-4589-8A36-48F4D4F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2481"/>
            <a:ext cx="8761615" cy="64256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Which Biologic Is Appropriate to Start First? The Specifics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0DFFA2-FFF4-48B7-A4BF-C87F27EED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370888"/>
              </p:ext>
            </p:extLst>
          </p:nvPr>
        </p:nvGraphicFramePr>
        <p:xfrm>
          <a:off x="182360" y="510042"/>
          <a:ext cx="8761412" cy="378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470">
                  <a:extLst>
                    <a:ext uri="{9D8B030D-6E8A-4147-A177-3AD203B41FA5}">
                      <a16:colId xmlns:a16="http://schemas.microsoft.com/office/drawing/2014/main" val="2175447878"/>
                    </a:ext>
                  </a:extLst>
                </a:gridCol>
                <a:gridCol w="2363373">
                  <a:extLst>
                    <a:ext uri="{9D8B030D-6E8A-4147-A177-3AD203B41FA5}">
                      <a16:colId xmlns:a16="http://schemas.microsoft.com/office/drawing/2014/main" val="3818903352"/>
                    </a:ext>
                  </a:extLst>
                </a:gridCol>
                <a:gridCol w="2264898">
                  <a:extLst>
                    <a:ext uri="{9D8B030D-6E8A-4147-A177-3AD203B41FA5}">
                      <a16:colId xmlns:a16="http://schemas.microsoft.com/office/drawing/2014/main" val="1365990698"/>
                    </a:ext>
                  </a:extLst>
                </a:gridCol>
                <a:gridCol w="2567671">
                  <a:extLst>
                    <a:ext uri="{9D8B030D-6E8A-4147-A177-3AD203B41FA5}">
                      <a16:colId xmlns:a16="http://schemas.microsoft.com/office/drawing/2014/main" val="3305709371"/>
                    </a:ext>
                  </a:extLst>
                </a:gridCol>
              </a:tblGrid>
              <a:tr h="88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Anti-IgE</a:t>
                      </a:r>
                    </a:p>
                    <a:p>
                      <a:pPr algn="ctr"/>
                      <a:r>
                        <a:rPr lang="en-US" sz="1400" dirty="0"/>
                        <a:t>(omalizumab)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Anti-IL-5/Anti-IL-5R</a:t>
                      </a:r>
                    </a:p>
                    <a:p>
                      <a:pPr algn="ctr"/>
                      <a:r>
                        <a:rPr lang="en-US" sz="1400" dirty="0"/>
                        <a:t>(mepolizumab, reslizumab, benralizumab)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Anti-IL4R</a:t>
                      </a:r>
                    </a:p>
                    <a:p>
                      <a:pPr algn="ctr"/>
                      <a:r>
                        <a:rPr lang="en-US" sz="1400" dirty="0"/>
                        <a:t>(dupilumab)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19073"/>
                  </a:ext>
                </a:extLst>
              </a:tr>
              <a:tr h="1503746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29365"/>
                  </a:ext>
                </a:extLst>
              </a:tr>
              <a:tr h="1397717">
                <a:tc>
                  <a:txBody>
                    <a:bodyPr/>
                    <a:lstStyle/>
                    <a:p>
                      <a:r>
                        <a:rPr lang="en-US" sz="1600" dirty="0"/>
                        <a:t>Factors predictive of a good asthma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1106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A671F-0C0C-4568-BD18-181CC3037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790" y="4580754"/>
            <a:ext cx="5942293" cy="312686"/>
          </a:xfrm>
        </p:spPr>
        <p:txBody>
          <a:bodyPr>
            <a:noAutofit/>
          </a:bodyPr>
          <a:lstStyle/>
          <a:p>
            <a:r>
              <a:rPr lang="en-US" sz="1000" dirty="0"/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A338D-D352-4B4E-A660-EC878CEC9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916" y="4309629"/>
            <a:ext cx="6425283" cy="163031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FENO, fractional concentration of exhaled nitric oxide; OCS, oral corticosteroid; ppb, parts per billion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8F376-B0C5-447A-8E02-52D011C97527}"/>
              </a:ext>
            </a:extLst>
          </p:cNvPr>
          <p:cNvSpPr txBox="1"/>
          <p:nvPr/>
        </p:nvSpPr>
        <p:spPr>
          <a:xfrm>
            <a:off x="6407944" y="2872222"/>
            <a:ext cx="2268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Higher blood eosinophils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Higher FeNO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Comorbid moderate-severe atopic dermatitis, nasal polyposis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F8BC1-82D3-4C7B-B166-E414525C35E6}"/>
              </a:ext>
            </a:extLst>
          </p:cNvPr>
          <p:cNvSpPr txBox="1"/>
          <p:nvPr/>
        </p:nvSpPr>
        <p:spPr>
          <a:xfrm>
            <a:off x="4137550" y="2830660"/>
            <a:ext cx="2252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Higher blood eosinophils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More exacerbations in previous year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Adult-onset asthma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Nasal polyposis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Maintenance OCS at 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79F5B-3B51-49E4-ABBB-4670C912F55B}"/>
              </a:ext>
            </a:extLst>
          </p:cNvPr>
          <p:cNvSpPr txBox="1"/>
          <p:nvPr/>
        </p:nvSpPr>
        <p:spPr>
          <a:xfrm>
            <a:off x="1770384" y="2883678"/>
            <a:ext cx="227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Blood eosinophils ≥260/</a:t>
            </a:r>
            <a:r>
              <a:rPr lang="en-US" sz="1400" dirty="0">
                <a:sym typeface="Symbol" panose="05050102010706020507" pitchFamily="18" charset="2"/>
              </a:rPr>
              <a:t>L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>
                <a:sym typeface="Symbol" panose="05050102010706020507" pitchFamily="18" charset="2"/>
              </a:rPr>
              <a:t>FeNO ≥20 ppb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>
                <a:sym typeface="Symbol" panose="05050102010706020507" pitchFamily="18" charset="2"/>
              </a:rPr>
              <a:t>Allergen-driven symptoms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>
                <a:sym typeface="Symbol" panose="05050102010706020507" pitchFamily="18" charset="2"/>
              </a:rPr>
              <a:t>Childhood-onset asthma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6340C-B7FD-4AC0-8801-88ED31F7C4CD}"/>
              </a:ext>
            </a:extLst>
          </p:cNvPr>
          <p:cNvSpPr txBox="1"/>
          <p:nvPr/>
        </p:nvSpPr>
        <p:spPr>
          <a:xfrm>
            <a:off x="1744395" y="1327008"/>
            <a:ext cx="23016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Sensitization on skin prick testing or specific IgE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Total serum IgE and weight within dosage range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More than a specified number of exacerbations in last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27CFB-29BA-4D0C-B76B-95238E1729CC}"/>
              </a:ext>
            </a:extLst>
          </p:cNvPr>
          <p:cNvSpPr txBox="1"/>
          <p:nvPr/>
        </p:nvSpPr>
        <p:spPr>
          <a:xfrm>
            <a:off x="4130407" y="1324070"/>
            <a:ext cx="2185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More than a specified number of exacerbations in last year</a:t>
            </a:r>
          </a:p>
          <a:p>
            <a:pPr marL="112713" marR="0" lvl="0" indent="-1127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Blood eosinophils ≥150/</a:t>
            </a:r>
            <a:r>
              <a:rPr lang="en-US" sz="1400" dirty="0">
                <a:sym typeface="Symbol" panose="05050102010706020507" pitchFamily="18" charset="2"/>
              </a:rPr>
              <a:t>L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D21E9-1305-4E60-B9D0-A80E9D42FC82}"/>
              </a:ext>
            </a:extLst>
          </p:cNvPr>
          <p:cNvSpPr txBox="1"/>
          <p:nvPr/>
        </p:nvSpPr>
        <p:spPr>
          <a:xfrm>
            <a:off x="6400800" y="1330916"/>
            <a:ext cx="2462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More than a specified number of exacerbations in last year</a:t>
            </a:r>
          </a:p>
          <a:p>
            <a:pPr marL="112713" marR="0" lvl="0" indent="-1127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Blood eosinophils ≥150/</a:t>
            </a:r>
            <a:r>
              <a:rPr lang="en-US" sz="1400" dirty="0">
                <a:sym typeface="Symbol" panose="05050102010706020507" pitchFamily="18" charset="2"/>
              </a:rPr>
              <a:t>L or FeNO ≥25 ppb</a:t>
            </a:r>
          </a:p>
          <a:p>
            <a:pPr marL="112713" marR="0" lvl="0" indent="-1127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ym typeface="Symbol" panose="05050102010706020507" pitchFamily="18" charset="2"/>
              </a:rPr>
              <a:t>Need for maintenance OCS</a:t>
            </a:r>
          </a:p>
        </p:txBody>
      </p:sp>
    </p:spTree>
    <p:extLst>
      <p:ext uri="{BB962C8B-B14F-4D97-AF65-F5344CB8AC3E}">
        <p14:creationId xmlns:p14="http://schemas.microsoft.com/office/powerpoint/2010/main" val="32505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70045D1-CBD7-46C1-8BDF-4C2454C8F6D6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2FD7D-BA59-48F6-B846-3BE52CC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39" y="0"/>
            <a:ext cx="8799322" cy="542835"/>
          </a:xfrm>
        </p:spPr>
        <p:txBody>
          <a:bodyPr>
            <a:normAutofit/>
          </a:bodyPr>
          <a:lstStyle/>
          <a:p>
            <a:r>
              <a:rPr lang="en-US" sz="3000" dirty="0"/>
              <a:t>Targeted Biologics Approved for Severe Asthma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F79F23-4831-484F-AAF9-5F5229F08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17936"/>
              </p:ext>
            </p:extLst>
          </p:nvPr>
        </p:nvGraphicFramePr>
        <p:xfrm>
          <a:off x="200025" y="447909"/>
          <a:ext cx="8496872" cy="379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744">
                  <a:extLst>
                    <a:ext uri="{9D8B030D-6E8A-4147-A177-3AD203B41FA5}">
                      <a16:colId xmlns:a16="http://schemas.microsoft.com/office/drawing/2014/main" val="3909986559"/>
                    </a:ext>
                  </a:extLst>
                </a:gridCol>
                <a:gridCol w="1779563">
                  <a:extLst>
                    <a:ext uri="{9D8B030D-6E8A-4147-A177-3AD203B41FA5}">
                      <a16:colId xmlns:a16="http://schemas.microsoft.com/office/drawing/2014/main" val="4167351022"/>
                    </a:ext>
                  </a:extLst>
                </a:gridCol>
                <a:gridCol w="4396154">
                  <a:extLst>
                    <a:ext uri="{9D8B030D-6E8A-4147-A177-3AD203B41FA5}">
                      <a16:colId xmlns:a16="http://schemas.microsoft.com/office/drawing/2014/main" val="1116083594"/>
                    </a:ext>
                  </a:extLst>
                </a:gridCol>
                <a:gridCol w="1114411">
                  <a:extLst>
                    <a:ext uri="{9D8B030D-6E8A-4147-A177-3AD203B41FA5}">
                      <a16:colId xmlns:a16="http://schemas.microsoft.com/office/drawing/2014/main" val="1411707912"/>
                    </a:ext>
                  </a:extLst>
                </a:gridCol>
              </a:tblGrid>
              <a:tr h="3636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Indication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89359"/>
                  </a:ext>
                </a:extLst>
              </a:tr>
              <a:tr h="968051">
                <a:tc>
                  <a:txBody>
                    <a:bodyPr/>
                    <a:lstStyle/>
                    <a:p>
                      <a:r>
                        <a:rPr lang="en-US" sz="1400" dirty="0"/>
                        <a:t>Omalizumab</a:t>
                      </a:r>
                      <a:r>
                        <a:rPr lang="en-US" sz="1400" baseline="30000" dirty="0"/>
                        <a:t>1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(Xolair)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27058"/>
                  </a:ext>
                </a:extLst>
              </a:tr>
              <a:tr h="505576">
                <a:tc>
                  <a:txBody>
                    <a:bodyPr/>
                    <a:lstStyle/>
                    <a:p>
                      <a:r>
                        <a:rPr lang="en-US" sz="1400" dirty="0"/>
                        <a:t>Mepolizumab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(Nucala)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6819"/>
                  </a:ext>
                </a:extLst>
              </a:tr>
              <a:tr h="536642">
                <a:tc>
                  <a:txBody>
                    <a:bodyPr/>
                    <a:lstStyle/>
                    <a:p>
                      <a:r>
                        <a:rPr lang="en-US" sz="1400" dirty="0"/>
                        <a:t>Reslizumab</a:t>
                      </a:r>
                      <a:r>
                        <a:rPr lang="en-US" sz="1400" baseline="30000" dirty="0"/>
                        <a:t>3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(Cinqair)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12078"/>
                  </a:ext>
                </a:extLst>
              </a:tr>
              <a:tr h="710418">
                <a:tc>
                  <a:txBody>
                    <a:bodyPr/>
                    <a:lstStyle/>
                    <a:p>
                      <a:r>
                        <a:rPr lang="en-US" sz="1400" dirty="0"/>
                        <a:t>Benralizumab</a:t>
                      </a:r>
                      <a:r>
                        <a:rPr lang="en-US" sz="1400" baseline="30000" dirty="0"/>
                        <a:t>4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(Fasenra)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6324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400" dirty="0"/>
                        <a:t>Dupilumab</a:t>
                      </a:r>
                      <a:r>
                        <a:rPr lang="en-US" sz="1400" baseline="30000" dirty="0"/>
                        <a:t>5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(Dupixent)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8606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5C896-9711-4F65-A020-4446B4967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530" y="4469742"/>
            <a:ext cx="5987991" cy="542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/>
              <a:t>1. Xolair [package insert]. South San Francisco, CA: Genentech, Inc.; May 2020.   2. Nucala [package insert]. Research Triangle Park, NC: GlaxoSmithKline LLC; September 2020.   3. Cinqair [package insert]. Frazer, PA: Teva Pharmaceutical Industries Ltd; June 2020.   4. Fasenra [package insert]. Wilmington, DE: AstraZeneca Pharmaceuticals LP; October 2020.   5. Dupixent [package insert]. Bridgewater, NJ: sanofi-aventis U.S. LLC; June 2020.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13D2-2E26-4F92-8974-E43027747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" y="4260079"/>
            <a:ext cx="8761558" cy="203597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IL-5, interleukin-5; mAb, monoclonal antibody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FC637-4257-4AA2-B7F5-C4C3ACB9DBD5}"/>
              </a:ext>
            </a:extLst>
          </p:cNvPr>
          <p:cNvSpPr txBox="1"/>
          <p:nvPr/>
        </p:nvSpPr>
        <p:spPr>
          <a:xfrm>
            <a:off x="7692493" y="3730320"/>
            <a:ext cx="936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≥12 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23067-884E-4175-AE7C-8BD5850C742B}"/>
              </a:ext>
            </a:extLst>
          </p:cNvPr>
          <p:cNvSpPr txBox="1"/>
          <p:nvPr/>
        </p:nvSpPr>
        <p:spPr>
          <a:xfrm>
            <a:off x="7692492" y="3035564"/>
            <a:ext cx="936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≥12 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5A745-4F1D-438B-8936-41233767E8F5}"/>
              </a:ext>
            </a:extLst>
          </p:cNvPr>
          <p:cNvSpPr txBox="1"/>
          <p:nvPr/>
        </p:nvSpPr>
        <p:spPr>
          <a:xfrm>
            <a:off x="7692491" y="2417861"/>
            <a:ext cx="936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≥18 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982DB-96AA-4CE0-96F5-F8EEB312F9FC}"/>
              </a:ext>
            </a:extLst>
          </p:cNvPr>
          <p:cNvSpPr txBox="1"/>
          <p:nvPr/>
        </p:nvSpPr>
        <p:spPr>
          <a:xfrm>
            <a:off x="7692490" y="1893691"/>
            <a:ext cx="84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≥6 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67D11-06DB-4E49-85B3-D97F452EF829}"/>
              </a:ext>
            </a:extLst>
          </p:cNvPr>
          <p:cNvSpPr txBox="1"/>
          <p:nvPr/>
        </p:nvSpPr>
        <p:spPr>
          <a:xfrm>
            <a:off x="7692489" y="1134044"/>
            <a:ext cx="84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 ≥6 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1778C-0348-4D45-AD48-14E7DA25DA0B}"/>
              </a:ext>
            </a:extLst>
          </p:cNvPr>
          <p:cNvSpPr txBox="1"/>
          <p:nvPr/>
        </p:nvSpPr>
        <p:spPr>
          <a:xfrm>
            <a:off x="3224344" y="835092"/>
            <a:ext cx="4193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Moderate to severe persistent asthma in patients with a positive skin test or </a:t>
            </a:r>
            <a:r>
              <a:rPr lang="en-US" sz="1400" i="1" dirty="0"/>
              <a:t>in vitro</a:t>
            </a:r>
            <a:r>
              <a:rPr lang="en-US" sz="1400" dirty="0"/>
              <a:t> reactivity to a perennial aeroallergen and symptoms that are inadequately controlled with inhaled corticosteroids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BB2BE7-5C5B-4CAA-8EF3-3970769CC41F}"/>
              </a:ext>
            </a:extLst>
          </p:cNvPr>
          <p:cNvSpPr txBox="1"/>
          <p:nvPr/>
        </p:nvSpPr>
        <p:spPr>
          <a:xfrm>
            <a:off x="3363333" y="2310139"/>
            <a:ext cx="419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Add-on maintenance treatment of patients with severe asthma with an eosinophilic phenotype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50DEE-CBFD-4F67-9F99-38D6B6A58ABA}"/>
              </a:ext>
            </a:extLst>
          </p:cNvPr>
          <p:cNvSpPr txBox="1"/>
          <p:nvPr/>
        </p:nvSpPr>
        <p:spPr>
          <a:xfrm>
            <a:off x="3224344" y="3514876"/>
            <a:ext cx="4335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Add-on maintenance treatment of patients with moderate-severe asthma with an eosinophilic phenotype or with oral corticosteroid-dependent asthma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7AA51-9808-4982-878E-DB1D9E38BCCC}"/>
              </a:ext>
            </a:extLst>
          </p:cNvPr>
          <p:cNvSpPr txBox="1"/>
          <p:nvPr/>
        </p:nvSpPr>
        <p:spPr>
          <a:xfrm>
            <a:off x="1379379" y="812832"/>
            <a:ext cx="113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Anti-IgE 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A5F41-DBBF-4C28-ABE8-CAADEDA2BCA9}"/>
              </a:ext>
            </a:extLst>
          </p:cNvPr>
          <p:cNvSpPr txBox="1"/>
          <p:nvPr/>
        </p:nvSpPr>
        <p:spPr>
          <a:xfrm>
            <a:off x="1379379" y="1757404"/>
            <a:ext cx="16411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IL-5 antagonist mAb</a:t>
            </a:r>
          </a:p>
          <a:p>
            <a:r>
              <a:rPr lang="en-US" sz="1200" dirty="0"/>
              <a:t>(IgG1 kappa)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45017-27EC-454F-80DB-E646C4CFB6BC}"/>
              </a:ext>
            </a:extLst>
          </p:cNvPr>
          <p:cNvSpPr txBox="1"/>
          <p:nvPr/>
        </p:nvSpPr>
        <p:spPr>
          <a:xfrm>
            <a:off x="1379378" y="2265710"/>
            <a:ext cx="16411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IL-5 antagonist mAb</a:t>
            </a:r>
          </a:p>
          <a:p>
            <a:r>
              <a:rPr lang="en-US" sz="1200" dirty="0"/>
              <a:t>(IgG4 kappa)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3E0A1-9EDB-4997-B655-7AFB8F52C6B6}"/>
              </a:ext>
            </a:extLst>
          </p:cNvPr>
          <p:cNvSpPr txBox="1"/>
          <p:nvPr/>
        </p:nvSpPr>
        <p:spPr>
          <a:xfrm>
            <a:off x="1376398" y="2795400"/>
            <a:ext cx="184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IL-5 receptor alpha-directed cytolytic mAb</a:t>
            </a:r>
          </a:p>
          <a:p>
            <a:r>
              <a:rPr lang="en-US" sz="1200" dirty="0"/>
              <a:t>(IgG1 kappa)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F83249-DB69-40B9-B355-7C281AE046F1}"/>
              </a:ext>
            </a:extLst>
          </p:cNvPr>
          <p:cNvSpPr txBox="1"/>
          <p:nvPr/>
        </p:nvSpPr>
        <p:spPr>
          <a:xfrm>
            <a:off x="1379379" y="3546998"/>
            <a:ext cx="1490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IL-4r-</a:t>
            </a:r>
            <a:r>
              <a:rPr lang="en-US" sz="1400" dirty="0">
                <a:sym typeface="Symbol" panose="05050102010706020507" pitchFamily="18" charset="2"/>
              </a:rPr>
              <a:t> antagonist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35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4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1C9B-BB1B-4425-A284-60F958AE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34D2-21D5-4F07-841B-C3D28368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1972071"/>
          </a:xfrm>
        </p:spPr>
        <p:txBody>
          <a:bodyPr/>
          <a:lstStyle/>
          <a:p>
            <a:r>
              <a:rPr lang="en-US" dirty="0"/>
              <a:t>A 61-yo women is newly diagnosed with severe eosinophilic asthma</a:t>
            </a:r>
          </a:p>
          <a:p>
            <a:pPr lvl="1"/>
            <a:r>
              <a:rPr lang="en-US" dirty="0"/>
              <a:t>Has missed work 7 days over past 10 mos</a:t>
            </a:r>
          </a:p>
          <a:p>
            <a:r>
              <a:rPr lang="en-US" dirty="0"/>
              <a:t>Current treatment</a:t>
            </a:r>
          </a:p>
          <a:p>
            <a:pPr lvl="1"/>
            <a:r>
              <a:rPr lang="en-US" dirty="0"/>
              <a:t>High-dose ICS + LABA</a:t>
            </a:r>
          </a:p>
          <a:p>
            <a:r>
              <a:rPr lang="en-US" dirty="0"/>
              <a:t>Decision is made to start anti-IL-5 biologic</a:t>
            </a:r>
          </a:p>
          <a:p>
            <a:r>
              <a:rPr lang="en-US" dirty="0"/>
              <a:t>Education and written action plan provided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7DB63-61BF-4757-9C4D-67A810611835}"/>
              </a:ext>
            </a:extLst>
          </p:cNvPr>
          <p:cNvSpPr txBox="1"/>
          <p:nvPr/>
        </p:nvSpPr>
        <p:spPr>
          <a:xfrm>
            <a:off x="428625" y="3150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A0AC88-65B1-4FF6-A27C-D4456CAA476D}"/>
              </a:ext>
            </a:extLst>
          </p:cNvPr>
          <p:cNvSpPr txBox="1">
            <a:spLocks/>
          </p:cNvSpPr>
          <p:nvPr/>
        </p:nvSpPr>
        <p:spPr>
          <a:xfrm>
            <a:off x="199478" y="3037086"/>
            <a:ext cx="8761615" cy="68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will you evaluate her response to treatment?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F0CE1-EC2C-4529-A9BE-EBEA95EB8FBA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211FE-0D24-4E20-A7A8-753553B35FE5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F9E81-D1C9-4352-A094-E681F761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Assessing Response to Biologic Therapy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CB4865-96DF-463E-B4ED-F534E7358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029233"/>
              </p:ext>
            </p:extLst>
          </p:nvPr>
        </p:nvGraphicFramePr>
        <p:xfrm>
          <a:off x="200025" y="1006475"/>
          <a:ext cx="8761413" cy="32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C4132AA-3B93-4F78-97FE-B2A5FCC82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0824" y="4594840"/>
            <a:ext cx="6006025" cy="461745"/>
          </a:xfrm>
        </p:spPr>
        <p:txBody>
          <a:bodyPr>
            <a:normAutofit/>
          </a:bodyPr>
          <a:lstStyle/>
          <a:p>
            <a:r>
              <a:rPr lang="en-US" sz="1000" dirty="0"/>
              <a:t>Global Initiative for Asthma. 2020. https://ginasthma.org/wp-content/uploads/2020/04/GINA-2020-full-report_-final-_wms.pdf. Accessed April 15, 2020.</a:t>
            </a:r>
          </a:p>
        </p:txBody>
      </p:sp>
    </p:spTree>
    <p:extLst>
      <p:ext uri="{BB962C8B-B14F-4D97-AF65-F5344CB8AC3E}">
        <p14:creationId xmlns:p14="http://schemas.microsoft.com/office/powerpoint/2010/main" val="10161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507083-595E-4910-93BD-87301144AC03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02FE-EBB2-46D0-965D-732F0E1C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" y="11489"/>
            <a:ext cx="8761615" cy="857250"/>
          </a:xfrm>
        </p:spPr>
        <p:txBody>
          <a:bodyPr>
            <a:normAutofit/>
          </a:bodyPr>
          <a:lstStyle/>
          <a:p>
            <a:r>
              <a:rPr lang="en-US" sz="3200" dirty="0"/>
              <a:t>Assessing Response to Biologic Therapy (</a:t>
            </a:r>
            <a:r>
              <a:rPr lang="en-US" sz="3200" i="1" dirty="0"/>
              <a:t>continued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7E78-9172-4AC4-A639-D0383DCE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1" y="1215448"/>
            <a:ext cx="8761615" cy="445508"/>
          </a:xfrm>
        </p:spPr>
        <p:txBody>
          <a:bodyPr/>
          <a:lstStyle/>
          <a:p>
            <a:pPr marL="112713" indent="-112713"/>
            <a:r>
              <a:rPr lang="en-US" sz="2200" dirty="0"/>
              <a:t>Reevaluate every 3-6 months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120841-4843-4F82-AACC-8EB369CCC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0824" y="4611077"/>
            <a:ext cx="5997861" cy="445508"/>
          </a:xfrm>
        </p:spPr>
        <p:txBody>
          <a:bodyPr>
            <a:normAutofit/>
          </a:bodyPr>
          <a:lstStyle/>
          <a:p>
            <a:r>
              <a:rPr lang="en-US" sz="1000" dirty="0"/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426A4-B8F3-4A66-8E85-33B4A9B97D1C}"/>
              </a:ext>
            </a:extLst>
          </p:cNvPr>
          <p:cNvSpPr txBox="1"/>
          <p:nvPr/>
        </p:nvSpPr>
        <p:spPr>
          <a:xfrm>
            <a:off x="191192" y="707900"/>
            <a:ext cx="3107774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If a good response…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B328C-5F66-49E0-AB62-686ECD68B6AA}"/>
              </a:ext>
            </a:extLst>
          </p:cNvPr>
          <p:cNvSpPr txBox="1"/>
          <p:nvPr/>
        </p:nvSpPr>
        <p:spPr>
          <a:xfrm>
            <a:off x="372862" y="173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54D135-1C65-415F-849E-2B29B5776165}"/>
              </a:ext>
            </a:extLst>
          </p:cNvPr>
          <p:cNvSpPr txBox="1">
            <a:spLocks/>
          </p:cNvSpPr>
          <p:nvPr/>
        </p:nvSpPr>
        <p:spPr>
          <a:xfrm>
            <a:off x="199448" y="1562157"/>
            <a:ext cx="8761615" cy="44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2200" dirty="0"/>
              <a:t>For </a:t>
            </a:r>
            <a:r>
              <a:rPr lang="en-US" sz="2200" u="sng" dirty="0"/>
              <a:t>oral</a:t>
            </a:r>
            <a:r>
              <a:rPr lang="en-US" sz="2200" dirty="0"/>
              <a:t> treatments: consider decreasing/stopping OCS first, then stopping other add-on medication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F749F1-8B22-421E-A94F-7A4A247E5C06}"/>
              </a:ext>
            </a:extLst>
          </p:cNvPr>
          <p:cNvSpPr txBox="1">
            <a:spLocks/>
          </p:cNvSpPr>
          <p:nvPr/>
        </p:nvSpPr>
        <p:spPr>
          <a:xfrm>
            <a:off x="191190" y="2185712"/>
            <a:ext cx="8761615" cy="44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2200" dirty="0"/>
              <a:t>For </a:t>
            </a:r>
            <a:r>
              <a:rPr lang="en-US" sz="2200" u="sng" dirty="0"/>
              <a:t>inhaled</a:t>
            </a:r>
            <a:r>
              <a:rPr lang="en-US" sz="2200" dirty="0"/>
              <a:t> treatments: consider decreasing ICS after 3-6 months; continue at least moderate-dose ICS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DC408F-8058-4988-B6F8-DC07A469D7D4}"/>
              </a:ext>
            </a:extLst>
          </p:cNvPr>
          <p:cNvSpPr txBox="1">
            <a:spLocks/>
          </p:cNvSpPr>
          <p:nvPr/>
        </p:nvSpPr>
        <p:spPr>
          <a:xfrm>
            <a:off x="199448" y="2788626"/>
            <a:ext cx="8761615" cy="44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2200" dirty="0"/>
              <a:t>Reevaluate need for ongoing biologic therapy; consider discontinuing </a:t>
            </a:r>
            <a:br>
              <a:rPr lang="en-US" sz="2200" dirty="0"/>
            </a:br>
            <a:r>
              <a:rPr lang="en-US" sz="2200" dirty="0"/>
              <a:t>after ≥12 mos if well-controlled on medium-dose ICS and (for allergic asthma) no further exposure to well-documented allergic trigger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B43977-91E8-4333-8180-5DF3B4AE1323}"/>
              </a:ext>
            </a:extLst>
          </p:cNvPr>
          <p:cNvSpPr txBox="1">
            <a:spLocks/>
          </p:cNvSpPr>
          <p:nvPr/>
        </p:nvSpPr>
        <p:spPr>
          <a:xfrm>
            <a:off x="191189" y="3699851"/>
            <a:ext cx="8761615" cy="44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/>
            <a:r>
              <a:rPr lang="en-US" sz="2200" dirty="0"/>
              <a:t>Order of reduction of treatments based on observed benefit, potential side effects, cost, patient preference</a:t>
            </a:r>
          </a:p>
        </p:txBody>
      </p:sp>
    </p:spTree>
    <p:extLst>
      <p:ext uri="{BB962C8B-B14F-4D97-AF65-F5344CB8AC3E}">
        <p14:creationId xmlns:p14="http://schemas.microsoft.com/office/powerpoint/2010/main" val="30374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30C094-D411-42EB-A9C3-8A15F63DF8CE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02FE-EBB2-46D0-965D-732F0E1C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9" y="273844"/>
            <a:ext cx="824816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Response to Biologic Therapy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DC4B865-0384-43AA-9BE1-A5FCF46A2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996" y="1852791"/>
            <a:ext cx="3886200" cy="2811738"/>
          </a:xfrm>
        </p:spPr>
        <p:txBody>
          <a:bodyPr>
            <a:normAutofit/>
          </a:bodyPr>
          <a:lstStyle/>
          <a:p>
            <a:r>
              <a:rPr lang="en-US" sz="2400" dirty="0"/>
              <a:t>Extend trial to 6 months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DEDEE1-0CF7-4FFA-8B70-BFA9F916C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52791"/>
            <a:ext cx="3886200" cy="2811738"/>
          </a:xfrm>
        </p:spPr>
        <p:txBody>
          <a:bodyPr>
            <a:normAutofit/>
          </a:bodyPr>
          <a:lstStyle/>
          <a:p>
            <a:r>
              <a:rPr lang="en-US" sz="2400" dirty="0"/>
              <a:t>Stop biologic and consider switching to different Th2-targeted 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748FB-2515-41B1-B4D5-20299F6767B6}"/>
              </a:ext>
            </a:extLst>
          </p:cNvPr>
          <p:cNvSpPr txBox="1"/>
          <p:nvPr/>
        </p:nvSpPr>
        <p:spPr>
          <a:xfrm>
            <a:off x="3141784" y="4540611"/>
            <a:ext cx="600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59356-414F-426B-BAB3-D4F71E079938}"/>
              </a:ext>
            </a:extLst>
          </p:cNvPr>
          <p:cNvSpPr txBox="1"/>
          <p:nvPr/>
        </p:nvSpPr>
        <p:spPr>
          <a:xfrm>
            <a:off x="267189" y="1297199"/>
            <a:ext cx="4039952" cy="52322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If unclear/partial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7E299-0739-4261-BB07-A97291282003}"/>
              </a:ext>
            </a:extLst>
          </p:cNvPr>
          <p:cNvSpPr txBox="1"/>
          <p:nvPr/>
        </p:nvSpPr>
        <p:spPr>
          <a:xfrm>
            <a:off x="4618125" y="1297198"/>
            <a:ext cx="343959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not a good response</a:t>
            </a:r>
          </a:p>
        </p:txBody>
      </p:sp>
    </p:spTree>
    <p:extLst>
      <p:ext uri="{BB962C8B-B14F-4D97-AF65-F5344CB8AC3E}">
        <p14:creationId xmlns:p14="http://schemas.microsoft.com/office/powerpoint/2010/main" val="33531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7BF7D-BC43-4495-B84E-2E1E4E3C513A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B3D91F-AE36-4D55-8913-E2415DBB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58" y="8121"/>
            <a:ext cx="8216484" cy="679633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Response to Biologic Therapy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9FBE1-71D8-4FAF-9941-87FC685BC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383" y="1066564"/>
            <a:ext cx="3886200" cy="3483625"/>
          </a:xfrm>
        </p:spPr>
        <p:txBody>
          <a:bodyPr>
            <a:normAutofit fontScale="47500" lnSpcReduction="20000"/>
          </a:bodyPr>
          <a:lstStyle/>
          <a:p>
            <a:pPr marL="112713" indent="-112713"/>
            <a:r>
              <a:rPr lang="en-US" sz="4200" dirty="0"/>
              <a:t>Stop the biologic</a:t>
            </a:r>
          </a:p>
          <a:p>
            <a:pPr marL="112713" indent="-112713"/>
            <a:r>
              <a:rPr lang="en-US" sz="4200" dirty="0"/>
              <a:t>Stop ineffective add-on therapies</a:t>
            </a:r>
          </a:p>
          <a:p>
            <a:pPr marL="112713" indent="-112713"/>
            <a:r>
              <a:rPr lang="en-US" sz="4200" dirty="0"/>
              <a:t>Do not stop ICS</a:t>
            </a:r>
          </a:p>
          <a:p>
            <a:pPr marL="112713" indent="-112713"/>
            <a:r>
              <a:rPr lang="en-US" sz="4200" dirty="0"/>
              <a:t>Review the basics</a:t>
            </a:r>
          </a:p>
          <a:p>
            <a:pPr marL="231775" indent="-112713"/>
            <a:r>
              <a:rPr lang="en-US" sz="3800" dirty="0"/>
              <a:t>Differential diagnosis, inhaler technique, adherence, comorbidities, side effects, emotional support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47655A-37D5-4C92-B87D-BE076E05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085" y="1056985"/>
            <a:ext cx="5002823" cy="3483625"/>
          </a:xfrm>
        </p:spPr>
        <p:txBody>
          <a:bodyPr>
            <a:normAutofit fontScale="47500" lnSpcReduction="20000"/>
          </a:bodyPr>
          <a:lstStyle/>
          <a:p>
            <a:pPr marL="112713" indent="-112713"/>
            <a:r>
              <a:rPr lang="en-US" sz="4200" dirty="0"/>
              <a:t>Consider additional investigations and reassess phenotype and treatment options</a:t>
            </a:r>
          </a:p>
          <a:p>
            <a:pPr marL="231775" indent="-112713"/>
            <a:r>
              <a:rPr lang="en-US" sz="3800" dirty="0"/>
              <a:t>High-resolution chest CT scan; sinus CT scan</a:t>
            </a:r>
          </a:p>
          <a:p>
            <a:pPr marL="231775" indent="-112713"/>
            <a:r>
              <a:rPr lang="en-US" sz="3800" dirty="0"/>
              <a:t>Sputum culture for bacteria, fungi, mycobacteria</a:t>
            </a:r>
          </a:p>
          <a:p>
            <a:pPr marL="231775" indent="-112713"/>
            <a:r>
              <a:rPr lang="en-US" sz="3800" dirty="0"/>
              <a:t>Direct laryngoscopy</a:t>
            </a:r>
          </a:p>
          <a:p>
            <a:pPr marL="231775" indent="-112713"/>
            <a:r>
              <a:rPr lang="en-US" sz="3800" dirty="0"/>
              <a:t>24-h pH probe</a:t>
            </a:r>
          </a:p>
          <a:p>
            <a:pPr marL="231775" indent="-112713"/>
            <a:r>
              <a:rPr lang="en-US" sz="3800" dirty="0"/>
              <a:t>Tailored barium swallow</a:t>
            </a:r>
          </a:p>
          <a:p>
            <a:pPr marL="231775" indent="-112713"/>
            <a:r>
              <a:rPr lang="en-US" sz="3800" dirty="0"/>
              <a:t>Consider:</a:t>
            </a:r>
          </a:p>
          <a:p>
            <a:pPr marL="574675" lvl="1" indent="-112713"/>
            <a:r>
              <a:rPr lang="en-US" sz="3400" dirty="0"/>
              <a:t>add-on macrolide</a:t>
            </a:r>
          </a:p>
          <a:p>
            <a:pPr marL="574675" lvl="1" indent="-112713"/>
            <a:r>
              <a:rPr lang="en-US" sz="3400" dirty="0"/>
              <a:t>add-on low-dose OCS; implement strategies to minimize side effects</a:t>
            </a:r>
          </a:p>
          <a:p>
            <a:pPr marL="574675" lvl="1" indent="-112713"/>
            <a:r>
              <a:rPr lang="en-US" sz="3400" dirty="0"/>
              <a:t>bronchoscopy for alternative/additional diagnoses</a:t>
            </a:r>
          </a:p>
          <a:p>
            <a:pPr marL="574675" lvl="1" indent="-112713"/>
            <a:r>
              <a:rPr lang="en-US" sz="3400" dirty="0"/>
              <a:t>bronchial thermoplasty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03071-C1B8-4D5C-9CC2-62366E311572}"/>
              </a:ext>
            </a:extLst>
          </p:cNvPr>
          <p:cNvSpPr txBox="1"/>
          <p:nvPr/>
        </p:nvSpPr>
        <p:spPr>
          <a:xfrm>
            <a:off x="463758" y="593311"/>
            <a:ext cx="843622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If little or no response after switching to different Th2-targeted therapy…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FA207-6523-4BD8-BD84-20F3A6493843}"/>
              </a:ext>
            </a:extLst>
          </p:cNvPr>
          <p:cNvSpPr txBox="1"/>
          <p:nvPr/>
        </p:nvSpPr>
        <p:spPr>
          <a:xfrm>
            <a:off x="3141784" y="4540611"/>
            <a:ext cx="600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Global Initiative for Asthma. 2020. https://ginasthma.org/wp-content/uploads/2020/04/GINA-2020-full-report_-final-_wms.pdf. Accessed April 15, 2020.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CEC79-56D7-4760-8A5B-33E0D1290034}"/>
              </a:ext>
            </a:extLst>
          </p:cNvPr>
          <p:cNvSpPr txBox="1"/>
          <p:nvPr/>
        </p:nvSpPr>
        <p:spPr>
          <a:xfrm>
            <a:off x="260562" y="4208265"/>
            <a:ext cx="221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CT, computed tomography</a:t>
            </a:r>
          </a:p>
        </p:txBody>
      </p:sp>
    </p:spTree>
    <p:extLst>
      <p:ext uri="{BB962C8B-B14F-4D97-AF65-F5344CB8AC3E}">
        <p14:creationId xmlns:p14="http://schemas.microsoft.com/office/powerpoint/2010/main" val="24655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A40FE-442B-43B0-89B0-3903F87B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8A67C-87A7-4512-ABC5-574C34E3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18-yo male with a 4-y history of asthma is being seen by a pulmonologist for worsening asthma control</a:t>
            </a:r>
          </a:p>
          <a:p>
            <a:r>
              <a:rPr lang="en-US" dirty="0"/>
              <a:t>Evaluation reveals severe, non-allergic, eosinophilic asthma</a:t>
            </a:r>
          </a:p>
          <a:p>
            <a:r>
              <a:rPr lang="en-US" dirty="0"/>
              <a:t>During the discussion, he expresses concern about long-term damage to his lungs and wonders if any of the new medications reverse 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A5B0A8-DFFA-4A81-86FF-02624914B262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569-FD1A-4003-8E82-9F547349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93" y="273844"/>
            <a:ext cx="8258057" cy="994172"/>
          </a:xfrm>
        </p:spPr>
        <p:txBody>
          <a:bodyPr/>
          <a:lstStyle/>
          <a:p>
            <a:r>
              <a:rPr lang="en-US" dirty="0">
                <a:solidFill>
                  <a:srgbClr val="7A1220"/>
                </a:solidFill>
              </a:rPr>
              <a:t>Faculty CE Info/Disclosure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30511D-17CA-4346-8161-26924A5E2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51059"/>
              </p:ext>
            </p:extLst>
          </p:nvPr>
        </p:nvGraphicFramePr>
        <p:xfrm>
          <a:off x="257293" y="1440287"/>
          <a:ext cx="8629414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296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6276118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7A12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Reynold A. Panettieri, Jr, MD</a:t>
                      </a:r>
                      <a:endParaRPr lang="en-US" sz="2400" b="1" dirty="0">
                        <a:solidFill>
                          <a:srgbClr val="7A1220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Research Support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MedImmune, RIFM, Equillium, Genentech,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OptiKira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Consultant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Genentech,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NIH,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MedImmune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RIFM,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Equillium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333333"/>
                          </a:solidFill>
                        </a:rPr>
                        <a:t>Speakers Bureau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AstraZeneca, Sanofi, Genentech</a:t>
                      </a:r>
                      <a:endParaRPr lang="en-US" sz="18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094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63A4EC-AAB0-45B7-B91E-E28AE62CBD41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EEC7BD-DD64-4D77-8351-5B0BF3557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no data regarding the impact of biologic therapy on lung damage in asthma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C4AC-D34B-49B9-B636-FF157CC6D893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701D-17FC-460B-A3DF-4DA017B6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7D24-D4C7-46C3-82D8-5751DF19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is a heterogeneous disease</a:t>
            </a:r>
          </a:p>
          <a:p>
            <a:r>
              <a:rPr lang="en-US" dirty="0"/>
              <a:t>Improved understanding of asthma pathophysiology has led to the development of biologic therapies that target several phenotypes of severe asthma</a:t>
            </a:r>
          </a:p>
          <a:p>
            <a:r>
              <a:rPr lang="en-US" sz="2000" dirty="0"/>
              <a:t>Inflammatory markers have been shown to play an important role in predicting asthma severity and responsiveness to therapies</a:t>
            </a:r>
          </a:p>
          <a:p>
            <a:r>
              <a:rPr lang="en-US" dirty="0"/>
              <a:t>Differences among available biologics provide a greater opportunity to individualize treatment</a:t>
            </a:r>
          </a:p>
          <a:p>
            <a:r>
              <a:rPr lang="en-US" dirty="0"/>
              <a:t>Treatment response should be evaluated after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≥3 mos of biologic therapy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no data regarding the effect of biologic therapy on airway damage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3CE03-AC62-48BF-8399-E113FF6D0D37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A486-914D-4B36-9264-9E6A601E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7226-40A6-47C4-95F2-E2ABD758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332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Following participation in this activity, the clinician should be able to:</a:t>
            </a:r>
          </a:p>
          <a:p>
            <a:pPr marL="342900" marR="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Discuss the latest evidence regarding the pathophysiology of severe asthma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Explain the clinical implication of the latest scientific developments in the area of biologic therapies for the management of severe asthma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Differentiate biologic therapies currently available for the management of patients with severe asthma</a:t>
            </a:r>
            <a:endParaRPr lang="en-US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Implement biologic therapy for a patient with severe asthma taking into account the latest available data and genetic factors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D8AFE-701F-4D97-BE3B-BA4ACC65C2CF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F57AC1-AA39-4F2D-924F-45950B047B90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15F72-1394-4596-8138-14C56592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7"/>
            <a:ext cx="7886700" cy="994172"/>
          </a:xfrm>
        </p:spPr>
        <p:txBody>
          <a:bodyPr>
            <a:noAutofit/>
          </a:bodyPr>
          <a:lstStyle/>
          <a:p>
            <a:r>
              <a:rPr lang="en-US" sz="3200" dirty="0"/>
              <a:t>Definitions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CD06C980-C1B6-4148-8681-E4C4C7F9F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089258"/>
              </p:ext>
            </p:extLst>
          </p:nvPr>
        </p:nvGraphicFramePr>
        <p:xfrm>
          <a:off x="2180930" y="1"/>
          <a:ext cx="4388927" cy="442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C88567-E182-44F9-BE96-CA1381FDA1E6}"/>
              </a:ext>
            </a:extLst>
          </p:cNvPr>
          <p:cNvSpPr txBox="1">
            <a:spLocks/>
          </p:cNvSpPr>
          <p:nvPr/>
        </p:nvSpPr>
        <p:spPr>
          <a:xfrm>
            <a:off x="3045654" y="4481805"/>
            <a:ext cx="6067697" cy="53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Global Initiative for Asthma. https://ginasthma.org/wp-content/uploads/2019/06/GINA-2019-main-report-June-2019-wms.pdf. Accessed January 13, 2020.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32E1FB9-E40E-417E-A75D-4FE4342F440F}"/>
              </a:ext>
            </a:extLst>
          </p:cNvPr>
          <p:cNvSpPr txBox="1">
            <a:spLocks/>
          </p:cNvSpPr>
          <p:nvPr/>
        </p:nvSpPr>
        <p:spPr>
          <a:xfrm>
            <a:off x="126978" y="3848893"/>
            <a:ext cx="4128499" cy="394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algn="l"/>
            <a:r>
              <a:rPr lang="en-US" dirty="0">
                <a:solidFill>
                  <a:schemeClr val="tx1"/>
                </a:solidFill>
              </a:rPr>
              <a:t>*Frequent symptoms or reliever use, activity limited by asthma, night waking due to asthma</a:t>
            </a:r>
          </a:p>
          <a:p>
            <a:pPr marL="168275" indent="-168275" algn="l"/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2 or more per year requiring oral corticosteroids or serious exacerbations ≥1/year requiring hospitalization</a:t>
            </a:r>
          </a:p>
          <a:p>
            <a:pPr marL="168275" indent="-168275" algn="l"/>
            <a:r>
              <a:rPr lang="en-US" baseline="30000" dirty="0">
                <a:solidFill>
                  <a:schemeClr val="tx1"/>
                </a:solidFill>
              </a:rPr>
              <a:t>‡</a:t>
            </a:r>
            <a:r>
              <a:rPr lang="en-US" dirty="0">
                <a:solidFill>
                  <a:schemeClr val="tx1"/>
                </a:solidFill>
              </a:rPr>
              <a:t>Such as medium- or high-dose inhaled corticosteroid with a second controller; maintenance oral corticosteroid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0AF67-AA50-4F45-A693-6F485184F7CD}"/>
              </a:ext>
            </a:extLst>
          </p:cNvPr>
          <p:cNvSpPr txBox="1"/>
          <p:nvPr/>
        </p:nvSpPr>
        <p:spPr>
          <a:xfrm>
            <a:off x="2138431" y="2797255"/>
            <a:ext cx="1859211" cy="6924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Poor symptom control* and/or frequent exacerbations</a:t>
            </a:r>
            <a:r>
              <a:rPr lang="en-US" sz="1300" baseline="30000" dirty="0"/>
              <a:t>†</a:t>
            </a: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ED8A7-BDB6-4806-A9E4-BFD997E04EC9}"/>
              </a:ext>
            </a:extLst>
          </p:cNvPr>
          <p:cNvSpPr txBox="1"/>
          <p:nvPr/>
        </p:nvSpPr>
        <p:spPr>
          <a:xfrm>
            <a:off x="6424117" y="1656704"/>
            <a:ext cx="2605314" cy="10926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Uncontrolled despite GINA 4/5</a:t>
            </a:r>
            <a:r>
              <a:rPr lang="en-US" sz="1300" baseline="30000" dirty="0"/>
              <a:t>‡</a:t>
            </a:r>
            <a:r>
              <a:rPr lang="en-US" sz="1300" dirty="0"/>
              <a:t> or that requires such treatment to maintain good symptom control and reduce the risk of exacerbations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C8ECC-8584-4B20-B3E8-FFB515929384}"/>
              </a:ext>
            </a:extLst>
          </p:cNvPr>
          <p:cNvSpPr txBox="1"/>
          <p:nvPr/>
        </p:nvSpPr>
        <p:spPr>
          <a:xfrm>
            <a:off x="6654853" y="2872784"/>
            <a:ext cx="238651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Uncontrolled despite adherence with maximal optimized therapy and treatment of contributory factors, or that worsens when high-dose treatment is decreased.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33FD121-DCD6-489B-8787-A6426510C96A}"/>
              </a:ext>
            </a:extLst>
          </p:cNvPr>
          <p:cNvSpPr/>
          <p:nvPr/>
        </p:nvSpPr>
        <p:spPr>
          <a:xfrm>
            <a:off x="6350000" y="1756229"/>
            <a:ext cx="74117" cy="87921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B127D29-E4CE-42C8-87ED-3B2258F5BA2B}"/>
              </a:ext>
            </a:extLst>
          </p:cNvPr>
          <p:cNvSpPr/>
          <p:nvPr/>
        </p:nvSpPr>
        <p:spPr>
          <a:xfrm>
            <a:off x="6668140" y="2918461"/>
            <a:ext cx="66346" cy="116955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13315E6-C8E9-4506-9CB0-4BF76EEFD553}"/>
              </a:ext>
            </a:extLst>
          </p:cNvPr>
          <p:cNvSpPr/>
          <p:nvPr/>
        </p:nvSpPr>
        <p:spPr>
          <a:xfrm rot="5400000">
            <a:off x="3005010" y="1922649"/>
            <a:ext cx="126054" cy="177421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BC3-4480-4211-94EF-C19F8443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2CA7-FC57-4A48-A754-03890D3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545556"/>
          </a:xfrm>
        </p:spPr>
        <p:txBody>
          <a:bodyPr/>
          <a:lstStyle/>
          <a:p>
            <a:r>
              <a:rPr lang="en-US" dirty="0"/>
              <a:t>A 56-yo man is being seen for routine follow-up for asthma, HTN, T2D</a:t>
            </a:r>
          </a:p>
          <a:p>
            <a:r>
              <a:rPr lang="en-US" dirty="0"/>
              <a:t>He appears to be in some distress, with evidence of wheezing, mild SOB</a:t>
            </a:r>
          </a:p>
          <a:p>
            <a:pPr lvl="1"/>
            <a:r>
              <a:rPr lang="en-US" dirty="0"/>
              <a:t>Noted to sneeze frequently</a:t>
            </a:r>
          </a:p>
          <a:p>
            <a:r>
              <a:rPr lang="en-US" dirty="0"/>
              <a:t>Physical examination:</a:t>
            </a:r>
          </a:p>
          <a:p>
            <a:pPr lvl="1"/>
            <a:r>
              <a:rPr lang="en-US" dirty="0"/>
              <a:t>Inspiratory wheezing and bilateral rales, nasal congestion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E2E59-7FBD-4AB4-9307-A56E5311041F}"/>
              </a:ext>
            </a:extLst>
          </p:cNvPr>
          <p:cNvSpPr txBox="1"/>
          <p:nvPr/>
        </p:nvSpPr>
        <p:spPr>
          <a:xfrm>
            <a:off x="628650" y="4157663"/>
            <a:ext cx="564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HTN, hypertension; SOB, shortness of breath; T2D, type 2 diabetes mellitus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CD2D8-C268-457B-B204-B380DC42ED40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E14E9C-EFAA-4E05-A48D-2501C0F06CC8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573-2128-4546-B1BC-4D1A204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6" y="30305"/>
            <a:ext cx="8774919" cy="514894"/>
          </a:xfrm>
        </p:spPr>
        <p:txBody>
          <a:bodyPr>
            <a:normAutofit/>
          </a:bodyPr>
          <a:lstStyle/>
          <a:p>
            <a:r>
              <a:rPr lang="en-US" sz="2600" dirty="0"/>
              <a:t>A Pathophysiologic Basis for Biologic Therapies: T2-High Asthma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28E2-089A-451B-A798-C794691421CC}"/>
              </a:ext>
            </a:extLst>
          </p:cNvPr>
          <p:cNvSpPr txBox="1"/>
          <p:nvPr/>
        </p:nvSpPr>
        <p:spPr>
          <a:xfrm>
            <a:off x="3116166" y="4591854"/>
            <a:ext cx="5830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Corren J. </a:t>
            </a:r>
            <a:r>
              <a:rPr lang="en-US" sz="1000" i="1" dirty="0">
                <a:cs typeface="Arial" panose="020B0604020202020204" pitchFamily="34" charset="0"/>
              </a:rPr>
              <a:t>J Allergy Clin Immunol Pract</a:t>
            </a:r>
            <a:r>
              <a:rPr lang="en-US" sz="1000" dirty="0">
                <a:cs typeface="Arial" panose="020B0604020202020204" pitchFamily="34" charset="0"/>
              </a:rPr>
              <a:t>. 2019;7:1394-1403.</a:t>
            </a:r>
            <a:endParaRPr lang="en-US" sz="1000" dirty="0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DAF286BC-AA44-409E-A7DD-16F7B40C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57" y="572624"/>
            <a:ext cx="6746879" cy="3901945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0314BE45-A2CC-4A71-A961-08927AF162BF}"/>
              </a:ext>
            </a:extLst>
          </p:cNvPr>
          <p:cNvSpPr txBox="1"/>
          <p:nvPr/>
        </p:nvSpPr>
        <p:spPr>
          <a:xfrm>
            <a:off x="7008766" y="667660"/>
            <a:ext cx="2037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A, Allergic asthma.</a:t>
            </a:r>
          </a:p>
          <a:p>
            <a:r>
              <a:rPr lang="en-US" sz="1400" dirty="0"/>
              <a:t>B, Nonallergic T2 asthma.</a:t>
            </a:r>
          </a:p>
          <a:p>
            <a:r>
              <a:rPr lang="en-US" sz="1400" i="1" dirty="0"/>
              <a:t>B</a:t>
            </a:r>
            <a:r>
              <a:rPr lang="en-US" sz="1400" dirty="0"/>
              <a:t>, B cell; </a:t>
            </a:r>
            <a:r>
              <a:rPr lang="en-US" sz="1400" i="1" dirty="0"/>
              <a:t>BM</a:t>
            </a:r>
            <a:r>
              <a:rPr lang="en-US" sz="1400" dirty="0"/>
              <a:t>, basement membrane; </a:t>
            </a:r>
            <a:r>
              <a:rPr lang="en-US" sz="1400" i="1" dirty="0"/>
              <a:t>DC</a:t>
            </a:r>
            <a:r>
              <a:rPr lang="en-US" sz="1400" dirty="0"/>
              <a:t>,</a:t>
            </a:r>
          </a:p>
          <a:p>
            <a:r>
              <a:rPr lang="en-US" sz="1400" dirty="0"/>
              <a:t>dendritic cell; </a:t>
            </a:r>
            <a:r>
              <a:rPr lang="en-US" sz="1400" i="1" dirty="0"/>
              <a:t>DR3</a:t>
            </a:r>
            <a:r>
              <a:rPr lang="en-US" sz="1400" dirty="0"/>
              <a:t>, death receptor 3; </a:t>
            </a:r>
            <a:r>
              <a:rPr lang="en-US" sz="1400" i="1" dirty="0"/>
              <a:t>E</a:t>
            </a:r>
            <a:r>
              <a:rPr lang="en-US" sz="1400" dirty="0"/>
              <a:t>, eosinophil; </a:t>
            </a:r>
            <a:r>
              <a:rPr lang="en-US" sz="1400" i="1" dirty="0"/>
              <a:t>EC</a:t>
            </a:r>
            <a:r>
              <a:rPr lang="en-US" sz="1400" dirty="0"/>
              <a:t>, epithelial cell; </a:t>
            </a:r>
            <a:r>
              <a:rPr lang="en-US" sz="1400" i="1" dirty="0"/>
              <a:t>GATA3</a:t>
            </a:r>
            <a:r>
              <a:rPr lang="en-US" sz="1400" dirty="0"/>
              <a:t>, GATA3 transcription factor; </a:t>
            </a:r>
            <a:r>
              <a:rPr lang="en-US" sz="1400" i="1" dirty="0"/>
              <a:t>KIT</a:t>
            </a:r>
            <a:r>
              <a:rPr lang="en-US" sz="1400" dirty="0"/>
              <a:t>, stem cell receptor; </a:t>
            </a:r>
            <a:r>
              <a:rPr lang="en-US" sz="1400" i="1" dirty="0"/>
              <a:t>GC</a:t>
            </a:r>
            <a:r>
              <a:rPr lang="en-US" sz="1400" dirty="0"/>
              <a:t>,</a:t>
            </a:r>
          </a:p>
          <a:p>
            <a:r>
              <a:rPr lang="en-US" sz="1400" dirty="0"/>
              <a:t>goblet cell; </a:t>
            </a:r>
            <a:r>
              <a:rPr lang="en-US" sz="1400" i="1" dirty="0"/>
              <a:t>MC</a:t>
            </a:r>
            <a:r>
              <a:rPr lang="en-US" sz="1400" dirty="0"/>
              <a:t>, mast cell; </a:t>
            </a:r>
            <a:r>
              <a:rPr lang="en-US" sz="1400" i="1" dirty="0"/>
              <a:t>OX40L</a:t>
            </a:r>
            <a:r>
              <a:rPr lang="en-US" sz="1400" dirty="0"/>
              <a:t>, OX40 ligand; </a:t>
            </a:r>
            <a:r>
              <a:rPr lang="en-US" sz="1400" i="1" dirty="0"/>
              <a:t>PGD2</a:t>
            </a:r>
            <a:r>
              <a:rPr lang="en-US" sz="1400" dirty="0"/>
              <a:t>, prostaglandin D2; </a:t>
            </a:r>
            <a:r>
              <a:rPr lang="en-US" sz="1400" i="1" dirty="0"/>
              <a:t>SM</a:t>
            </a:r>
            <a:r>
              <a:rPr lang="en-US" sz="1400" dirty="0"/>
              <a:t>, smooth muscle cell; </a:t>
            </a:r>
            <a:r>
              <a:rPr lang="en-US" sz="1400" i="1" dirty="0"/>
              <a:t>ST2</a:t>
            </a:r>
            <a:r>
              <a:rPr lang="en-US" sz="1400" dirty="0"/>
              <a:t>, IL-33 receptor; </a:t>
            </a:r>
            <a:r>
              <a:rPr lang="en-US" sz="1400" i="1" dirty="0"/>
              <a:t>T</a:t>
            </a:r>
            <a:r>
              <a:rPr lang="en-US" sz="1400" dirty="0"/>
              <a:t>, naïve T helper cell.</a:t>
            </a:r>
          </a:p>
        </p:txBody>
      </p:sp>
    </p:spTree>
    <p:extLst>
      <p:ext uri="{BB962C8B-B14F-4D97-AF65-F5344CB8AC3E}">
        <p14:creationId xmlns:p14="http://schemas.microsoft.com/office/powerpoint/2010/main" val="211016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C8E3E5-2106-4476-80CF-E6CC7D0314F0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573-2128-4546-B1BC-4D1A204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44" y="30305"/>
            <a:ext cx="8719331" cy="514894"/>
          </a:xfrm>
        </p:spPr>
        <p:txBody>
          <a:bodyPr>
            <a:normAutofit/>
          </a:bodyPr>
          <a:lstStyle/>
          <a:p>
            <a:r>
              <a:rPr lang="en-US" sz="2600" dirty="0"/>
              <a:t>A Pathophysiologic Basis for Biologic Therapies: T2-Low Asthma</a:t>
            </a:r>
            <a:endParaRPr lang="en-US" sz="2600" b="0" i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28E2-089A-451B-A798-C794691421CC}"/>
              </a:ext>
            </a:extLst>
          </p:cNvPr>
          <p:cNvSpPr txBox="1"/>
          <p:nvPr/>
        </p:nvSpPr>
        <p:spPr>
          <a:xfrm>
            <a:off x="3116166" y="4591854"/>
            <a:ext cx="5830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Corren J. </a:t>
            </a:r>
            <a:r>
              <a:rPr lang="en-US" sz="1000" i="1" dirty="0">
                <a:cs typeface="Arial" panose="020B0604020202020204" pitchFamily="34" charset="0"/>
              </a:rPr>
              <a:t>J Allergy Clin Immunol Pract</a:t>
            </a:r>
            <a:r>
              <a:rPr lang="en-US" sz="1000" dirty="0">
                <a:cs typeface="Arial" panose="020B0604020202020204" pitchFamily="34" charset="0"/>
              </a:rPr>
              <a:t>. 2019;7:1394-1403.</a:t>
            </a:r>
            <a:endParaRPr lang="en-US" sz="10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314BE45-A2CC-4A71-A961-08927AF162BF}"/>
              </a:ext>
            </a:extLst>
          </p:cNvPr>
          <p:cNvSpPr txBox="1"/>
          <p:nvPr/>
        </p:nvSpPr>
        <p:spPr>
          <a:xfrm>
            <a:off x="7045537" y="3094667"/>
            <a:ext cx="1946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BM</a:t>
            </a:r>
            <a:r>
              <a:rPr lang="en-US" sz="1600" dirty="0"/>
              <a:t>, Basement membrane; </a:t>
            </a:r>
            <a:r>
              <a:rPr lang="en-US" sz="1600" i="1" dirty="0"/>
              <a:t>EC</a:t>
            </a:r>
            <a:r>
              <a:rPr lang="en-US" sz="1600" dirty="0"/>
              <a:t>, epithelial cell; </a:t>
            </a:r>
            <a:r>
              <a:rPr lang="en-US" sz="1600" i="1" dirty="0"/>
              <a:t>PMN</a:t>
            </a:r>
            <a:r>
              <a:rPr lang="en-US" sz="1600" dirty="0"/>
              <a:t>, polymorphonuclear leukocyte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A9A1C-5B93-4246-BC62-84A1972E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20" y="604825"/>
            <a:ext cx="6275001" cy="38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872639-1D4B-4138-AB01-B9B8850F06E0}"/>
              </a:ext>
            </a:extLst>
          </p:cNvPr>
          <p:cNvSpPr/>
          <p:nvPr/>
        </p:nvSpPr>
        <p:spPr>
          <a:xfrm>
            <a:off x="3076303" y="4500154"/>
            <a:ext cx="6067697" cy="581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69" y="54630"/>
            <a:ext cx="8659680" cy="468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/>
              <a:t>Targeted Pathways for Biologic Therapies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54194"/>
              </p:ext>
            </p:extLst>
          </p:nvPr>
        </p:nvGraphicFramePr>
        <p:xfrm>
          <a:off x="67994" y="471359"/>
          <a:ext cx="8836037" cy="257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0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54">
                <a:tc gridSpan="2">
                  <a:txBody>
                    <a:bodyPr/>
                    <a:lstStyle/>
                    <a:p>
                      <a:r>
                        <a:rPr lang="en-US" sz="2100" b="1" dirty="0"/>
                        <a:t>Targeted Pathways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44">
                <a:tc>
                  <a:txBody>
                    <a:bodyPr/>
                    <a:lstStyle/>
                    <a:p>
                      <a:r>
                        <a:rPr lang="en-US" sz="1500" dirty="0"/>
                        <a:t>IgE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Inhaled allergens stimulate production of IgE by B lymphocytes and bind to mast cells</a:t>
                      </a:r>
                      <a:r>
                        <a:rPr lang="en-US" sz="1500" dirty="0">
                          <a:sym typeface="Wingdings" pitchFamily="2" charset="2"/>
                        </a:rPr>
                        <a:t>degranulation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sz="1500" dirty="0"/>
                        <a:t>IL-5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Pro-eosinophilic cytokine that regulates proliferation, maturation, migration, and effector functions of eosinophils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sz="1500" dirty="0"/>
                        <a:t>IL-4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found in increased levels in airways and sputum of patients with asthma and involved in eosinophil trafficking  and B cell production of IgE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97">
                <a:tc>
                  <a:txBody>
                    <a:bodyPr/>
                    <a:lstStyle/>
                    <a:p>
                      <a:r>
                        <a:rPr lang="en-US" sz="1500" dirty="0"/>
                        <a:t>IL-13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associated with eosinophil trafficking and production of eNO from epithelial cells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3338116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sz="1500" dirty="0"/>
                        <a:t>TSLP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Novel target; epithelial-cell-derived cytokine; drives allergic inflammatory responses by activating dendritic cells and mast cells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994" y="4125466"/>
            <a:ext cx="8831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CXCR2, chemokine receptor 2; GM-CSF, granulocyte-macrophage colony-stimulating factor; IgE, Immunoglobulin E; Th2, T helper 2 cells; TNF</a:t>
            </a:r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100" dirty="0"/>
              <a:t> , tumor necrosis factor-alpha; TSLP, thymic stromal lymphopoietin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994" y="4573620"/>
            <a:ext cx="5785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Wechsler ME. </a:t>
            </a:r>
            <a:r>
              <a:rPr lang="en-US" sz="1000" i="1" dirty="0"/>
              <a:t>Respir Care.</a:t>
            </a:r>
            <a:r>
              <a:rPr lang="en-US" sz="1000" dirty="0"/>
              <a:t> 2018;63:699-707.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4D9F0B8-EA18-49E6-8771-FC6CADB5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74205"/>
              </p:ext>
            </p:extLst>
          </p:nvPr>
        </p:nvGraphicFramePr>
        <p:xfrm>
          <a:off x="65803" y="3043103"/>
          <a:ext cx="8833846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30">
                  <a:extLst>
                    <a:ext uri="{9D8B030D-6E8A-4147-A177-3AD203B41FA5}">
                      <a16:colId xmlns:a16="http://schemas.microsoft.com/office/drawing/2014/main" val="691160244"/>
                    </a:ext>
                  </a:extLst>
                </a:gridCol>
                <a:gridCol w="8156116">
                  <a:extLst>
                    <a:ext uri="{9D8B030D-6E8A-4147-A177-3AD203B41FA5}">
                      <a16:colId xmlns:a16="http://schemas.microsoft.com/office/drawing/2014/main" val="4565697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Non-Type 2 Inflammatory Pathways </a:t>
                      </a:r>
                      <a:endParaRPr 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IL-17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 produced by Th17 cells; receptor activation </a:t>
                      </a:r>
                      <a:r>
                        <a:rPr lang="en-US" sz="1500" dirty="0">
                          <a:sym typeface="Symbol" panose="05050102010706020507" pitchFamily="18" charset="2"/>
                        </a:rPr>
                        <a:t> secretion of IL-1, IL-6, TNF, GM-CSF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744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CXCR2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Potent chemoattractant for neutrophils; antagonists decrease IL-8 levels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798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2730</Words>
  <Application>Microsoft Office PowerPoint</Application>
  <PresentationFormat>On-screen Show (16:9)</PresentationFormat>
  <Paragraphs>346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</vt:lpstr>
      <vt:lpstr>Wingdings</vt:lpstr>
      <vt:lpstr>Office Theme</vt:lpstr>
      <vt:lpstr>PowerPoint Presentation</vt:lpstr>
      <vt:lpstr>Faculty</vt:lpstr>
      <vt:lpstr>Faculty CE Info/Disclosure</vt:lpstr>
      <vt:lpstr>Learning Objectives</vt:lpstr>
      <vt:lpstr>Definitions</vt:lpstr>
      <vt:lpstr>Case #1</vt:lpstr>
      <vt:lpstr>A Pathophysiologic Basis for Biologic Therapies: T2-High Asthma</vt:lpstr>
      <vt:lpstr>A Pathophysiologic Basis for Biologic Therapies: T2-Low Asthma</vt:lpstr>
      <vt:lpstr>Targeted Pathways for Biologic Therapies</vt:lpstr>
      <vt:lpstr>Case #2</vt:lpstr>
      <vt:lpstr>Fitting the Individual Into a Larger Group</vt:lpstr>
      <vt:lpstr>Phenotypes/Endotypes of Severe Asthma</vt:lpstr>
      <vt:lpstr>Eosinophilic Asthma</vt:lpstr>
      <vt:lpstr>Biomarkers Targeted by Biologic Therapy</vt:lpstr>
      <vt:lpstr>Utilization of Inflammatory Markers</vt:lpstr>
      <vt:lpstr>Case #3</vt:lpstr>
      <vt:lpstr>What Are the Goals of Therapy?</vt:lpstr>
      <vt:lpstr>If There IS Evidence of Type 2 Inflammation Despite High-Dose ICS…</vt:lpstr>
      <vt:lpstr>Shared Decision-Making: 5 Steps</vt:lpstr>
      <vt:lpstr>Case #4</vt:lpstr>
      <vt:lpstr>Which Biologic Is Appropriate to Start First?</vt:lpstr>
      <vt:lpstr>Which Biologic Is Appropriate to Start First? The Specifics</vt:lpstr>
      <vt:lpstr>Targeted Biologics Approved for Severe Asthma</vt:lpstr>
      <vt:lpstr>Case #5</vt:lpstr>
      <vt:lpstr>Assessing Response to Biologic Therapy</vt:lpstr>
      <vt:lpstr>Assessing Response to Biologic Therapy (continued)</vt:lpstr>
      <vt:lpstr>Assessing Response to Biologic Therapy (continued)</vt:lpstr>
      <vt:lpstr>Assessing Response to Biologic Therapy (continued)</vt:lpstr>
      <vt:lpstr>Case #6</vt:lpstr>
      <vt:lpstr>There are no data regarding the impact of biologic therapy on lung damage in asthma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 Pothier</dc:creator>
  <cp:lastModifiedBy>Brett Mutschler</cp:lastModifiedBy>
  <cp:revision>196</cp:revision>
  <dcterms:created xsi:type="dcterms:W3CDTF">2019-10-28T17:01:28Z</dcterms:created>
  <dcterms:modified xsi:type="dcterms:W3CDTF">2020-12-07T21:16:04Z</dcterms:modified>
</cp:coreProperties>
</file>