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339" r:id="rId5"/>
    <p:sldId id="282" r:id="rId6"/>
    <p:sldId id="283" r:id="rId7"/>
    <p:sldId id="340" r:id="rId8"/>
    <p:sldId id="341" r:id="rId9"/>
    <p:sldId id="284" r:id="rId10"/>
    <p:sldId id="285" r:id="rId11"/>
    <p:sldId id="268" r:id="rId12"/>
    <p:sldId id="288" r:id="rId13"/>
    <p:sldId id="289" r:id="rId14"/>
    <p:sldId id="291" r:id="rId15"/>
    <p:sldId id="292" r:id="rId16"/>
    <p:sldId id="267" r:id="rId17"/>
    <p:sldId id="286" r:id="rId18"/>
    <p:sldId id="293" r:id="rId19"/>
    <p:sldId id="294" r:id="rId20"/>
    <p:sldId id="342" r:id="rId21"/>
    <p:sldId id="296" r:id="rId22"/>
    <p:sldId id="295" r:id="rId23"/>
    <p:sldId id="343" r:id="rId24"/>
    <p:sldId id="263" r:id="rId25"/>
    <p:sldId id="270" r:id="rId26"/>
    <p:sldId id="297" r:id="rId27"/>
    <p:sldId id="298" r:id="rId28"/>
    <p:sldId id="344" r:id="rId29"/>
    <p:sldId id="345" r:id="rId30"/>
    <p:sldId id="299" r:id="rId31"/>
    <p:sldId id="300" r:id="rId32"/>
    <p:sldId id="346" r:id="rId33"/>
    <p:sldId id="347" r:id="rId34"/>
    <p:sldId id="303" r:id="rId35"/>
    <p:sldId id="302" r:id="rId36"/>
    <p:sldId id="305" r:id="rId37"/>
    <p:sldId id="348" r:id="rId38"/>
    <p:sldId id="349" r:id="rId39"/>
    <p:sldId id="306" r:id="rId40"/>
    <p:sldId id="350" r:id="rId41"/>
    <p:sldId id="271" r:id="rId42"/>
    <p:sldId id="260" r:id="rId43"/>
    <p:sldId id="307" r:id="rId44"/>
    <p:sldId id="308" r:id="rId45"/>
    <p:sldId id="351" r:id="rId46"/>
    <p:sldId id="352" r:id="rId47"/>
    <p:sldId id="353" r:id="rId48"/>
    <p:sldId id="264" r:id="rId49"/>
    <p:sldId id="261" r:id="rId50"/>
    <p:sldId id="309" r:id="rId51"/>
    <p:sldId id="354" r:id="rId52"/>
    <p:sldId id="311" r:id="rId53"/>
    <p:sldId id="312" r:id="rId54"/>
    <p:sldId id="313" r:id="rId55"/>
    <p:sldId id="275" r:id="rId56"/>
    <p:sldId id="314" r:id="rId57"/>
    <p:sldId id="317" r:id="rId58"/>
    <p:sldId id="315" r:id="rId59"/>
    <p:sldId id="316" r:id="rId60"/>
    <p:sldId id="276" r:id="rId61"/>
    <p:sldId id="319" r:id="rId62"/>
    <p:sldId id="320" r:id="rId63"/>
    <p:sldId id="321" r:id="rId64"/>
    <p:sldId id="318" r:id="rId65"/>
    <p:sldId id="355" r:id="rId66"/>
    <p:sldId id="356" r:id="rId67"/>
    <p:sldId id="360" r:id="rId68"/>
    <p:sldId id="257" r:id="rId69"/>
    <p:sldId id="258" r:id="rId70"/>
    <p:sldId id="361" r:id="rId71"/>
    <p:sldId id="277" r:id="rId72"/>
    <p:sldId id="322" r:id="rId73"/>
    <p:sldId id="323" r:id="rId74"/>
    <p:sldId id="357" r:id="rId75"/>
    <p:sldId id="358" r:id="rId76"/>
    <p:sldId id="324" r:id="rId77"/>
    <p:sldId id="359" r:id="rId78"/>
    <p:sldId id="265" r:id="rId79"/>
    <p:sldId id="278" r:id="rId80"/>
    <p:sldId id="327" r:id="rId81"/>
    <p:sldId id="328" r:id="rId82"/>
    <p:sldId id="279" r:id="rId83"/>
    <p:sldId id="329" r:id="rId84"/>
    <p:sldId id="330" r:id="rId85"/>
    <p:sldId id="331" r:id="rId86"/>
    <p:sldId id="333" r:id="rId87"/>
    <p:sldId id="332" r:id="rId88"/>
    <p:sldId id="280" r:id="rId89"/>
    <p:sldId id="334" r:id="rId90"/>
    <p:sldId id="336" r:id="rId91"/>
    <p:sldId id="335" r:id="rId92"/>
    <p:sldId id="338" r:id="rId9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artin" initials="JM" lastIdx="11" clrIdx="0">
    <p:extLst>
      <p:ext uri="{19B8F6BF-5375-455C-9EA6-DF929625EA0E}">
        <p15:presenceInfo xmlns:p15="http://schemas.microsoft.com/office/powerpoint/2012/main" userId="fe87a7f0c5a1ff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525353"/>
    <a:srgbClr val="5F939D"/>
    <a:srgbClr val="0F3B1D"/>
    <a:srgbClr val="D3DCDF"/>
    <a:srgbClr val="EAEEF1"/>
    <a:srgbClr val="E9EFF1"/>
    <a:srgbClr val="60939E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38540-DD8A-6A47-978D-9E96100B16CA}" v="1" dt="2021-02-22T22:27:21.546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26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Number of New Liver Cancer Cases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13005</c:v>
                </c:pt>
                <c:pt idx="1">
                  <c:v>14005</c:v>
                </c:pt>
                <c:pt idx="2">
                  <c:v>14155</c:v>
                </c:pt>
                <c:pt idx="3">
                  <c:v>15153</c:v>
                </c:pt>
                <c:pt idx="4">
                  <c:v>16290</c:v>
                </c:pt>
                <c:pt idx="5">
                  <c:v>17612</c:v>
                </c:pt>
                <c:pt idx="6">
                  <c:v>18670</c:v>
                </c:pt>
                <c:pt idx="7">
                  <c:v>19872</c:v>
                </c:pt>
                <c:pt idx="8">
                  <c:v>21578</c:v>
                </c:pt>
                <c:pt idx="9">
                  <c:v>22984</c:v>
                </c:pt>
                <c:pt idx="10">
                  <c:v>25077</c:v>
                </c:pt>
                <c:pt idx="11">
                  <c:v>25940</c:v>
                </c:pt>
                <c:pt idx="12">
                  <c:v>27419</c:v>
                </c:pt>
                <c:pt idx="13">
                  <c:v>29429</c:v>
                </c:pt>
                <c:pt idx="14">
                  <c:v>30825</c:v>
                </c:pt>
                <c:pt idx="15">
                  <c:v>32785</c:v>
                </c:pt>
                <c:pt idx="16">
                  <c:v>34248</c:v>
                </c:pt>
                <c:pt idx="17">
                  <c:v>34678</c:v>
                </c:pt>
                <c:pt idx="18">
                  <c:v>34245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E-D24D-95BC-7EF591421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-36"/>
        <c:axId val="759506352"/>
        <c:axId val="7595227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Annual Rates of New Liver Cancer Cases</c:v>
                </c:pt>
              </c:strCache>
            </c:strRef>
          </c:tx>
          <c:spPr>
            <a:ln w="28575" cap="rnd">
              <a:solidFill>
                <a:srgbClr val="99003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4.9000000000000004</c:v>
                </c:pt>
                <c:pt idx="1">
                  <c:v>5.0999999999999996</c:v>
                </c:pt>
                <c:pt idx="2">
                  <c:v>5</c:v>
                </c:pt>
                <c:pt idx="3">
                  <c:v>5.3</c:v>
                </c:pt>
                <c:pt idx="4">
                  <c:v>5.5</c:v>
                </c:pt>
                <c:pt idx="5">
                  <c:v>5.9</c:v>
                </c:pt>
                <c:pt idx="6">
                  <c:v>6.1</c:v>
                </c:pt>
                <c:pt idx="7">
                  <c:v>6.3</c:v>
                </c:pt>
                <c:pt idx="8">
                  <c:v>6.7</c:v>
                </c:pt>
                <c:pt idx="9">
                  <c:v>6.9</c:v>
                </c:pt>
                <c:pt idx="10">
                  <c:v>7.4</c:v>
                </c:pt>
                <c:pt idx="11">
                  <c:v>7.4</c:v>
                </c:pt>
                <c:pt idx="12">
                  <c:v>7.6</c:v>
                </c:pt>
                <c:pt idx="13">
                  <c:v>8</c:v>
                </c:pt>
                <c:pt idx="14">
                  <c:v>8.1999999999999993</c:v>
                </c:pt>
                <c:pt idx="15">
                  <c:v>8.5</c:v>
                </c:pt>
                <c:pt idx="16">
                  <c:v>8.6999999999999993</c:v>
                </c:pt>
                <c:pt idx="17">
                  <c:v>8.6</c:v>
                </c:pt>
                <c:pt idx="18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BE-D24D-95BC-7EF591421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764560"/>
        <c:axId val="826667360"/>
      </c:lineChart>
      <c:catAx>
        <c:axId val="75950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22768"/>
        <c:crosses val="autoZero"/>
        <c:auto val="1"/>
        <c:lblAlgn val="ctr"/>
        <c:lblOffset val="100"/>
        <c:noMultiLvlLbl val="0"/>
      </c:catAx>
      <c:valAx>
        <c:axId val="759522768"/>
        <c:scaling>
          <c:orientation val="minMax"/>
          <c:max val="4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Case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9506352"/>
        <c:crosses val="autoZero"/>
        <c:crossBetween val="between"/>
      </c:valAx>
      <c:valAx>
        <c:axId val="826667360"/>
        <c:scaling>
          <c:orientation val="minMax"/>
          <c:max val="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Rate per 100 000 people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764560"/>
        <c:crosses val="max"/>
        <c:crossBetween val="between"/>
      </c:valAx>
      <c:catAx>
        <c:axId val="82676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6667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Immune cells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shade val="3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36000"/>
                </a:schemeClr>
              </a:solidFill>
              <a:ln w="9525">
                <a:solidFill>
                  <a:schemeClr val="accent1">
                    <a:shade val="36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3.11</c:v>
                </c:pt>
                <c:pt idx="1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F8-0B4A-81F1-B5BF00522F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>
                  <a:shade val="42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2000"/>
                </a:schemeClr>
              </a:solidFill>
              <a:ln w="9525">
                <a:solidFill>
                  <a:schemeClr val="accent1">
                    <a:shade val="42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2.98</c:v>
                </c:pt>
                <c:pt idx="1">
                  <c:v>3.02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F8-0B4A-81F1-B5BF00522F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>
                  <a:shade val="4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9000"/>
                </a:schemeClr>
              </a:solidFill>
              <a:ln w="9525">
                <a:solidFill>
                  <a:schemeClr val="accent1">
                    <a:shade val="49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2.11</c:v>
                </c:pt>
                <c:pt idx="1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F8-0B4A-81F1-B5BF00522F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1">
                  <a:shade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55000"/>
                </a:schemeClr>
              </a:solidFill>
              <a:ln w="9525">
                <a:solidFill>
                  <a:schemeClr val="accent1">
                    <a:shade val="55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1.99</c:v>
                </c:pt>
                <c:pt idx="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F8-0B4A-81F1-B5BF00522FF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1">
                  <a:shade val="61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1000"/>
                </a:schemeClr>
              </a:solidFill>
              <a:ln w="9525">
                <a:solidFill>
                  <a:schemeClr val="accent1">
                    <a:shade val="61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1.94</c:v>
                </c:pt>
                <c:pt idx="1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7F8-0B4A-81F1-B5BF00522FF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28575" cap="rnd">
              <a:solidFill>
                <a:schemeClr val="accent1">
                  <a:shade val="6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8000"/>
                </a:schemeClr>
              </a:solidFill>
              <a:ln w="9525">
                <a:solidFill>
                  <a:schemeClr val="accent1">
                    <a:shade val="68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1.875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7F8-0B4A-81F1-B5BF00522FF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ln w="28575" cap="rnd">
              <a:solidFill>
                <a:schemeClr val="accent1">
                  <a:shade val="7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4000"/>
                </a:schemeClr>
              </a:solidFill>
              <a:ln w="9525">
                <a:solidFill>
                  <a:schemeClr val="accent1">
                    <a:shade val="74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1.2</c:v>
                </c:pt>
                <c:pt idx="1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7F8-0B4A-81F1-B5BF00522FF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ln w="28575" cap="rnd">
              <a:solidFill>
                <a:schemeClr val="accent1">
                  <a:shade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0000"/>
                </a:schemeClr>
              </a:solidFill>
              <a:ln w="9525">
                <a:solidFill>
                  <a:schemeClr val="accent1">
                    <a:shade val="80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3.13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7F8-0B4A-81F1-B5BF00522FF7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ln w="28575" cap="rnd">
              <a:solidFill>
                <a:schemeClr val="accent1">
                  <a:shade val="8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7000"/>
                </a:schemeClr>
              </a:solidFill>
              <a:ln w="9525">
                <a:solidFill>
                  <a:schemeClr val="accent1">
                    <a:shade val="87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1</c:v>
                </c:pt>
                <c:pt idx="1">
                  <c:v>2.97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7F8-0B4A-81F1-B5BF00522FF7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10</c:v>
                </c:pt>
              </c:strCache>
            </c:strRef>
          </c:tx>
          <c:spPr>
            <a:ln w="28575" cap="rnd">
              <a:solidFill>
                <a:schemeClr val="accent1">
                  <a:shade val="9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93000"/>
                </a:schemeClr>
              </a:solidFill>
              <a:ln w="9525">
                <a:solidFill>
                  <a:schemeClr val="accent1">
                    <a:shade val="93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0.94</c:v>
                </c:pt>
                <c:pt idx="1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7F8-0B4A-81F1-B5BF00522FF7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Series 11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1.05</c:v>
                </c:pt>
                <c:pt idx="1">
                  <c:v>2.0099999999999998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7F8-0B4A-81F1-B5BF00522FF7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Series 12</c:v>
                </c:pt>
              </c:strCache>
            </c:strRef>
          </c:tx>
          <c:spPr>
            <a:ln w="28575" cap="rnd">
              <a:solidFill>
                <a:schemeClr val="accent1">
                  <a:tint val="94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94000"/>
                </a:schemeClr>
              </a:solidFill>
              <a:ln w="9525">
                <a:solidFill>
                  <a:schemeClr val="accent1">
                    <a:tint val="94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>
                  <c:v>0.31</c:v>
                </c:pt>
                <c:pt idx="1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7F8-0B4A-81F1-B5BF00522FF7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Series 13</c:v>
                </c:pt>
              </c:strCache>
            </c:strRef>
          </c:tx>
          <c:spPr>
            <a:ln w="28575" cap="rnd">
              <a:solidFill>
                <a:schemeClr val="accent1">
                  <a:tint val="8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8000"/>
                </a:schemeClr>
              </a:solidFill>
              <a:ln w="9525">
                <a:solidFill>
                  <a:schemeClr val="accent1">
                    <a:tint val="88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Sheet1!$N$2:$N$3</c:f>
              <c:numCache>
                <c:formatCode>General</c:formatCode>
                <c:ptCount val="2"/>
                <c:pt idx="0">
                  <c:v>0.2</c:v>
                </c:pt>
                <c:pt idx="1">
                  <c:v>3.13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7F8-0B4A-81F1-B5BF00522FF7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Series 14</c:v>
                </c:pt>
              </c:strCache>
            </c:strRef>
          </c:tx>
          <c:spPr>
            <a:ln w="28575" cap="rnd">
              <a:solidFill>
                <a:schemeClr val="accent1">
                  <a:tint val="81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1000"/>
                </a:schemeClr>
              </a:solidFill>
              <a:ln w="9525">
                <a:solidFill>
                  <a:schemeClr val="accent1">
                    <a:tint val="81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Sheet1!$O$2:$O$3</c:f>
              <c:numCache>
                <c:formatCode>General</c:formatCode>
                <c:ptCount val="2"/>
                <c:pt idx="0">
                  <c:v>0.11</c:v>
                </c:pt>
                <c:pt idx="1">
                  <c:v>3.03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7F8-0B4A-81F1-B5BF00522FF7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Series 15</c:v>
                </c:pt>
              </c:strCache>
            </c:strRef>
          </c:tx>
          <c:spPr>
            <a:ln w="28575" cap="rnd">
              <a:solidFill>
                <a:schemeClr val="accent1">
                  <a:tint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75000"/>
                </a:schemeClr>
              </a:solidFill>
              <a:ln w="9525">
                <a:solidFill>
                  <a:schemeClr val="accent1">
                    <a:tint val="75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Sheet1!$P$2:$P$3</c:f>
              <c:numCache>
                <c:formatCode>General</c:formatCode>
                <c:ptCount val="2"/>
                <c:pt idx="0">
                  <c:v>0.05</c:v>
                </c:pt>
                <c:pt idx="1">
                  <c:v>2.98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7F8-0B4A-81F1-B5BF00522FF7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Series 16</c:v>
                </c:pt>
              </c:strCache>
            </c:strRef>
          </c:tx>
          <c:spPr>
            <a:ln w="28575" cap="rnd">
              <a:solidFill>
                <a:schemeClr val="accent1">
                  <a:tint val="6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9000"/>
                </a:schemeClr>
              </a:solidFill>
              <a:ln w="9525">
                <a:solidFill>
                  <a:schemeClr val="accent1">
                    <a:tint val="69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Sheet1!$Q$2:$Q$3</c:f>
              <c:numCache>
                <c:formatCode>General</c:formatCode>
                <c:ptCount val="2"/>
                <c:pt idx="0">
                  <c:v>0</c:v>
                </c:pt>
                <c:pt idx="1">
                  <c:v>2.0099999999999998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7F8-0B4A-81F1-B5BF00522FF7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Series 17</c:v>
                </c:pt>
              </c:strCache>
            </c:strRef>
          </c:tx>
          <c:spPr>
            <a:ln w="28575" cap="rnd">
              <a:solidFill>
                <a:schemeClr val="accent1">
                  <a:tint val="62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2000"/>
                </a:schemeClr>
              </a:solidFill>
              <a:ln w="9525">
                <a:solidFill>
                  <a:schemeClr val="accent1">
                    <a:tint val="62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Sheet1!$R$2:$R$3</c:f>
              <c:numCache>
                <c:formatCode>General</c:formatCode>
                <c:ptCount val="2"/>
                <c:pt idx="0">
                  <c:v>0.17</c:v>
                </c:pt>
                <c:pt idx="1">
                  <c:v>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7F8-0B4A-81F1-B5BF00522FF7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Series 18</c:v>
                </c:pt>
              </c:strCache>
            </c:strRef>
          </c:tx>
          <c:spPr>
            <a:ln w="28575" cap="rnd">
              <a:solidFill>
                <a:schemeClr val="accent1">
                  <a:tint val="5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6000"/>
                </a:schemeClr>
              </a:solidFill>
              <a:ln w="9525">
                <a:solidFill>
                  <a:schemeClr val="accent1">
                    <a:tint val="56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Sheet1!$S$2:$S$3</c:f>
              <c:numCache>
                <c:formatCode>General</c:formatCode>
                <c:ptCount val="2"/>
                <c:pt idx="0">
                  <c:v>0.10199999999999999</c:v>
                </c:pt>
                <c:pt idx="1">
                  <c:v>1.0900000000000001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7F8-0B4A-81F1-B5BF00522FF7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Series 19</c:v>
                </c:pt>
              </c:strCache>
            </c:strRef>
          </c:tx>
          <c:spPr>
            <a:ln w="28575" cap="rnd">
              <a:solidFill>
                <a:schemeClr val="accent1">
                  <a:tint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50000"/>
                </a:schemeClr>
              </a:solidFill>
              <a:ln w="9525">
                <a:solidFill>
                  <a:schemeClr val="accent1">
                    <a:tint val="50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Sheet1!$T$2:$T$3</c:f>
              <c:numCache>
                <c:formatCode>General</c:formatCode>
                <c:ptCount val="2"/>
                <c:pt idx="0">
                  <c:v>0.05</c:v>
                </c:pt>
                <c:pt idx="1">
                  <c:v>9.9000000000000005E-2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37F8-0B4A-81F1-B5BF00522FF7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Series 20</c:v>
                </c:pt>
              </c:strCache>
            </c:strRef>
          </c:tx>
          <c:spPr>
            <a:ln w="28575" cap="rnd">
              <a:solidFill>
                <a:schemeClr val="accent1">
                  <a:tint val="43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43000"/>
                </a:schemeClr>
              </a:solidFill>
              <a:ln w="9525">
                <a:solidFill>
                  <a:schemeClr val="accent1">
                    <a:tint val="43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Sheet1!$U$2:$U$3</c:f>
              <c:numCache>
                <c:formatCode>General</c:formatCode>
                <c:ptCount val="2"/>
                <c:pt idx="0">
                  <c:v>0.17</c:v>
                </c:pt>
                <c:pt idx="1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7F8-0B4A-81F1-B5BF00522FF7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Series 21</c:v>
                </c:pt>
              </c:strCache>
            </c:strRef>
          </c:tx>
          <c:spPr>
            <a:ln w="28575" cap="rnd">
              <a:solidFill>
                <a:schemeClr val="accent1">
                  <a:tint val="3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37000"/>
                </a:schemeClr>
              </a:solidFill>
              <a:ln w="9525">
                <a:solidFill>
                  <a:schemeClr val="accent1">
                    <a:tint val="37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Sheet1!$V$2:$V$3</c:f>
              <c:numCache>
                <c:formatCode>General</c:formatCode>
                <c:ptCount val="2"/>
                <c:pt idx="0">
                  <c:v>8.5000000000000006E-2</c:v>
                </c:pt>
                <c:pt idx="1">
                  <c:v>8.5000000000000006E-2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7F8-0B4A-81F1-B5BF0052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582112"/>
        <c:axId val="793915552"/>
      </c:lineChart>
      <c:catAx>
        <c:axId val="7065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915552"/>
        <c:crosses val="autoZero"/>
        <c:auto val="1"/>
        <c:lblAlgn val="ctr"/>
        <c:lblOffset val="100"/>
        <c:noMultiLvlLbl val="0"/>
      </c:catAx>
      <c:valAx>
        <c:axId val="793915552"/>
        <c:scaling>
          <c:orientation val="minMax"/>
          <c:max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PD-L1 IHC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58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Tumor cells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shade val="3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36000"/>
                </a:schemeClr>
              </a:solidFill>
              <a:ln w="9525">
                <a:solidFill>
                  <a:schemeClr val="accent1">
                    <a:shade val="36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0C-D248-9D83-6E495E8F3A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>
                  <a:shade val="4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2000"/>
                </a:schemeClr>
              </a:solidFill>
              <a:ln w="9525">
                <a:solidFill>
                  <a:schemeClr val="accent1">
                    <a:shade val="42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2.99</c:v>
                </c:pt>
                <c:pt idx="1">
                  <c:v>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0C-D248-9D83-6E495E8F3A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49000"/>
                </a:schemeClr>
              </a:solidFill>
              <a:ln w="9525">
                <a:solidFill>
                  <a:schemeClr val="accent1">
                    <a:shade val="49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0.98</c:v>
                </c:pt>
                <c:pt idx="1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0C-D248-9D83-6E495E8F3A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1">
                  <a:shade val="6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55000"/>
                </a:schemeClr>
              </a:solidFill>
              <a:ln w="9525">
                <a:solidFill>
                  <a:schemeClr val="accent1">
                    <a:shade val="55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0.96</c:v>
                </c:pt>
                <c:pt idx="1">
                  <c:v>3.0000000000000001E-3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0C-D248-9D83-6E495E8F3A0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1000"/>
                </a:schemeClr>
              </a:solidFill>
              <a:ln w="9525">
                <a:solidFill>
                  <a:schemeClr val="accent1">
                    <a:shade val="61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0.32</c:v>
                </c:pt>
                <c:pt idx="1">
                  <c:v>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0C-D248-9D83-6E495E8F3A0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28575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68000"/>
                </a:schemeClr>
              </a:solidFill>
              <a:ln w="9525">
                <a:solidFill>
                  <a:schemeClr val="accent1">
                    <a:shade val="68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0.21</c:v>
                </c:pt>
                <c:pt idx="1">
                  <c:v>1.26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0C-D248-9D83-6E495E8F3A0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ln w="28575" cap="rnd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74000"/>
                </a:schemeClr>
              </a:solidFill>
              <a:ln w="9525">
                <a:solidFill>
                  <a:schemeClr val="accent1">
                    <a:shade val="74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0.13200000000000001</c:v>
                </c:pt>
                <c:pt idx="1">
                  <c:v>1.1299999999999999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80C-D248-9D83-6E495E8F3A0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ln w="28575" cap="rnd">
              <a:solidFill>
                <a:schemeClr val="accent1">
                  <a:tint val="9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0000"/>
                </a:schemeClr>
              </a:solidFill>
              <a:ln w="9525">
                <a:solidFill>
                  <a:schemeClr val="accent1">
                    <a:shade val="80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0.06</c:v>
                </c:pt>
                <c:pt idx="1">
                  <c:v>1.03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80C-D248-9D83-6E495E8F3A0D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9</c:v>
                </c:pt>
              </c:strCache>
            </c:strRef>
          </c:tx>
          <c:spPr>
            <a:ln w="28575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87000"/>
                </a:schemeClr>
              </a:solidFill>
              <a:ln w="9525">
                <a:solidFill>
                  <a:schemeClr val="accent1">
                    <a:shade val="87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Sheet1!$J$2:$J$3</c:f>
              <c:numCache>
                <c:formatCode>General</c:formatCode>
                <c:ptCount val="2"/>
                <c:pt idx="0">
                  <c:v>9.5000000000000001E-2</c:v>
                </c:pt>
                <c:pt idx="1">
                  <c:v>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80C-D248-9D83-6E495E8F3A0D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10</c:v>
                </c:pt>
              </c:strCache>
            </c:strRef>
          </c:tx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93000"/>
                </a:schemeClr>
              </a:solidFill>
              <a:ln w="9525">
                <a:solidFill>
                  <a:schemeClr val="accent1">
                    <a:shade val="93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0.06</c:v>
                </c:pt>
                <c:pt idx="1">
                  <c:v>2.98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80C-D248-9D83-6E495E8F3A0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Series 11</c:v>
                </c:pt>
              </c:strCache>
            </c:strRef>
          </c:tx>
          <c:spPr>
            <a:ln w="28575" cap="rnd">
              <a:solidFill>
                <a:schemeClr val="accent1">
                  <a:tint val="6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Sheet1!$L$2:$L$3</c:f>
              <c:numCache>
                <c:formatCode>General</c:formatCode>
                <c:ptCount val="2"/>
                <c:pt idx="0">
                  <c:v>0.06</c:v>
                </c:pt>
                <c:pt idx="1">
                  <c:v>7.6999999999999999E-2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80C-D248-9D83-6E495E8F3A0D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Series 12</c:v>
                </c:pt>
              </c:strCache>
            </c:strRef>
          </c:tx>
          <c:spPr>
            <a:ln w="28575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94000"/>
                </a:schemeClr>
              </a:solidFill>
              <a:ln w="9525">
                <a:solidFill>
                  <a:schemeClr val="accent1">
                    <a:tint val="94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Sheet1!$M$2:$M$3</c:f>
              <c:numCache>
                <c:formatCode>General</c:formatCode>
                <c:ptCount val="2"/>
                <c:pt idx="0">
                  <c:v>0.11</c:v>
                </c:pt>
                <c:pt idx="1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80C-D248-9D83-6E495E8F3A0D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Series 13</c:v>
                </c:pt>
              </c:strCache>
            </c:strRef>
          </c:tx>
          <c:spPr>
            <a:ln w="28575" cap="rnd">
              <a:solidFill>
                <a:schemeClr val="accent1">
                  <a:tint val="49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8000"/>
                </a:schemeClr>
              </a:solidFill>
              <a:ln w="9525">
                <a:solidFill>
                  <a:schemeClr val="accent1">
                    <a:tint val="88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Sheet1!$N$2:$N$3</c:f>
              <c:numCache>
                <c:formatCode>General</c:formatCode>
                <c:ptCount val="2"/>
                <c:pt idx="0">
                  <c:v>3.0000000000000001E-3</c:v>
                </c:pt>
                <c:pt idx="1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80C-D248-9D83-6E495E8F3A0D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Series 14</c:v>
                </c:pt>
              </c:strCache>
            </c:strRef>
          </c:tx>
          <c:spPr>
            <a:ln w="28575" cap="rnd">
              <a:solidFill>
                <a:schemeClr val="accent1">
                  <a:tint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81000"/>
                </a:schemeClr>
              </a:solidFill>
              <a:ln w="9525">
                <a:solidFill>
                  <a:schemeClr val="accent1">
                    <a:tint val="81000"/>
                  </a:schemeClr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Before sorafenib</c:v>
                </c:pt>
                <c:pt idx="1">
                  <c:v>After sorafenib</c:v>
                </c:pt>
              </c:strCache>
            </c:strRef>
          </c:cat>
          <c:val>
            <c:numRef>
              <c:f>Sheet1!$O$2:$O$3</c:f>
              <c:numCache>
                <c:formatCode>General</c:formatCode>
                <c:ptCount val="2"/>
                <c:pt idx="0">
                  <c:v>0.96</c:v>
                </c:pt>
                <c:pt idx="1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80C-D248-9D83-6E495E8F3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582112"/>
        <c:axId val="793915552"/>
      </c:lineChart>
      <c:catAx>
        <c:axId val="7065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915552"/>
        <c:crosses val="autoZero"/>
        <c:auto val="1"/>
        <c:lblAlgn val="ctr"/>
        <c:lblOffset val="100"/>
        <c:noMultiLvlLbl val="0"/>
      </c:catAx>
      <c:valAx>
        <c:axId val="793915552"/>
        <c:scaling>
          <c:orientation val="minMax"/>
          <c:max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PD-L1 IHC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58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17:08:01.939" idx="10">
    <p:pos x="3840" y="1287"/>
    <p:text>These images would need permissions pulled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4T18:24:05.173" idx="3">
    <p:pos x="10" y="10"/>
    <p:text>This image will need permissions pulled.</p:text>
    <p:extLst>
      <p:ext uri="{C676402C-5697-4E1C-873F-D02D1690AC5C}">
        <p15:threadingInfo xmlns:p15="http://schemas.microsoft.com/office/powerpoint/2012/main" timeZoneBias="360"/>
      </p:ext>
    </p:extLst>
  </p:cm>
  <p:cm authorId="1" dt="2021-01-14T18:24:37.294" idx="4">
    <p:pos x="10" y="106"/>
    <p:text>https://aasldpubs.onlinelibrary.wiley.com/doi/abs/10.1002/hep.31309</p:text>
    <p:extLst>
      <p:ext uri="{C676402C-5697-4E1C-873F-D02D1690AC5C}">
        <p15:threadingInfo xmlns:p15="http://schemas.microsoft.com/office/powerpoint/2012/main" timeZoneBias="360">
          <p15:parentCm authorId="1" idx="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4T18:36:54.991" idx="5">
    <p:pos x="10" y="10"/>
    <p:text>Permissions will be needed for these graphs.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5T16:52:51.622" idx="6">
    <p:pos x="10" y="10"/>
    <p:text>This image would need to be purchased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3T17:09:04.461" idx="11">
    <p:pos x="6521" y="931"/>
    <p:text>These images would need to be purchased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18:03:08.603" idx="1">
    <p:pos x="7512" y="830"/>
    <p:text>Annenberg: Would it be possible to pull permissions for this schematic pathway?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5T18:03:26.109" idx="8">
    <p:pos x="6904" y="763"/>
    <p:text>We will likely need permissions for these curves.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5T18:51:15.282" idx="9">
    <p:pos x="6772" y="1022"/>
    <p:text>Permissions would be needed for this graph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801507-640F-5C44-8A73-2F150E636C43}" type="doc">
      <dgm:prSet loTypeId="urn:microsoft.com/office/officeart/2005/8/layout/target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5304CC-54FB-5640-A47D-33E543DEEB8A}">
      <dgm:prSet phldrT="[Text]" phldr="0"/>
      <dgm:spPr/>
      <dgm:t>
        <a:bodyPr/>
        <a:lstStyle/>
        <a:p>
          <a:r>
            <a:rPr lang="en-US" b="1" dirty="0"/>
            <a:t>National, state, and local environment</a:t>
          </a:r>
        </a:p>
      </dgm:t>
    </dgm:pt>
    <dgm:pt modelId="{844DBC1E-2035-134F-9FC9-333A7274E4BE}" type="parTrans" cxnId="{703B4C67-0336-8547-BEAF-51CC49C7C8AE}">
      <dgm:prSet/>
      <dgm:spPr/>
      <dgm:t>
        <a:bodyPr/>
        <a:lstStyle/>
        <a:p>
          <a:endParaRPr lang="en-US"/>
        </a:p>
      </dgm:t>
    </dgm:pt>
    <dgm:pt modelId="{C31EE8A7-E1F8-E741-84B1-899C9B0AFDB9}" type="sibTrans" cxnId="{703B4C67-0336-8547-BEAF-51CC49C7C8AE}">
      <dgm:prSet/>
      <dgm:spPr/>
      <dgm:t>
        <a:bodyPr/>
        <a:lstStyle/>
        <a:p>
          <a:endParaRPr lang="en-US"/>
        </a:p>
      </dgm:t>
    </dgm:pt>
    <dgm:pt modelId="{43E2B250-2955-E149-B0F1-AA6A27408C78}">
      <dgm:prSet phldrT="[Text]" phldr="0"/>
      <dgm:spPr/>
      <dgm:t>
        <a:bodyPr/>
        <a:lstStyle/>
        <a:p>
          <a:r>
            <a:rPr lang="en-US" b="1" dirty="0"/>
            <a:t>Family &amp; social supports</a:t>
          </a:r>
        </a:p>
      </dgm:t>
    </dgm:pt>
    <dgm:pt modelId="{7168CC01-DAA9-9041-9EAB-1C466A5F3AEE}" type="parTrans" cxnId="{527F1227-C60F-C346-BD09-CB6DBF492E97}">
      <dgm:prSet/>
      <dgm:spPr/>
      <dgm:t>
        <a:bodyPr/>
        <a:lstStyle/>
        <a:p>
          <a:endParaRPr lang="en-US"/>
        </a:p>
      </dgm:t>
    </dgm:pt>
    <dgm:pt modelId="{5C7853B5-7124-C645-9622-ABD119CBA1C4}" type="sibTrans" cxnId="{527F1227-C60F-C346-BD09-CB6DBF492E97}">
      <dgm:prSet/>
      <dgm:spPr/>
      <dgm:t>
        <a:bodyPr/>
        <a:lstStyle/>
        <a:p>
          <a:endParaRPr lang="en-US"/>
        </a:p>
      </dgm:t>
    </dgm:pt>
    <dgm:pt modelId="{A7453A05-D3FB-D74A-8499-D7F4D252B9E7}">
      <dgm:prSet phldrT="[Text]" phldr="0"/>
      <dgm:spPr/>
      <dgm:t>
        <a:bodyPr/>
        <a:lstStyle/>
        <a:p>
          <a:r>
            <a:rPr lang="en-US" b="1" dirty="0"/>
            <a:t>Individual patient</a:t>
          </a:r>
        </a:p>
      </dgm:t>
    </dgm:pt>
    <dgm:pt modelId="{AAB2F561-0C3A-234D-B135-80623C859CFA}" type="parTrans" cxnId="{E717C971-2965-714E-8989-2819A4D65AF0}">
      <dgm:prSet/>
      <dgm:spPr/>
      <dgm:t>
        <a:bodyPr/>
        <a:lstStyle/>
        <a:p>
          <a:endParaRPr lang="en-US"/>
        </a:p>
      </dgm:t>
    </dgm:pt>
    <dgm:pt modelId="{D34F9A0A-25A8-D544-A96A-37267941A379}" type="sibTrans" cxnId="{E717C971-2965-714E-8989-2819A4D65AF0}">
      <dgm:prSet/>
      <dgm:spPr/>
      <dgm:t>
        <a:bodyPr/>
        <a:lstStyle/>
        <a:p>
          <a:endParaRPr lang="en-US"/>
        </a:p>
      </dgm:t>
    </dgm:pt>
    <dgm:pt modelId="{94B4E3AA-9E53-724F-9878-A678509F4064}">
      <dgm:prSet phldrT="[Text]" phldr="0"/>
      <dgm:spPr/>
      <dgm:t>
        <a:bodyPr/>
        <a:lstStyle/>
        <a:p>
          <a:r>
            <a:rPr lang="en-US" b="1" dirty="0"/>
            <a:t>Organization and/or practice setting</a:t>
          </a:r>
        </a:p>
      </dgm:t>
    </dgm:pt>
    <dgm:pt modelId="{F8F6A35A-E5FD-1947-AACA-23DD4B49DF7A}" type="parTrans" cxnId="{15811EE6-672F-954F-BB00-E2C6067DD4A7}">
      <dgm:prSet/>
      <dgm:spPr/>
      <dgm:t>
        <a:bodyPr/>
        <a:lstStyle/>
        <a:p>
          <a:endParaRPr lang="en-US"/>
        </a:p>
      </dgm:t>
    </dgm:pt>
    <dgm:pt modelId="{3E76640E-4181-CC4F-A26A-449F6735BDA6}" type="sibTrans" cxnId="{15811EE6-672F-954F-BB00-E2C6067DD4A7}">
      <dgm:prSet/>
      <dgm:spPr/>
      <dgm:t>
        <a:bodyPr/>
        <a:lstStyle/>
        <a:p>
          <a:endParaRPr lang="en-US"/>
        </a:p>
      </dgm:t>
    </dgm:pt>
    <dgm:pt modelId="{264654D2-DED0-B44B-8D09-9DD6F7D646EE}">
      <dgm:prSet phldrT="[Text]" phldr="0"/>
      <dgm:spPr/>
      <dgm:t>
        <a:bodyPr/>
        <a:lstStyle/>
        <a:p>
          <a:r>
            <a:rPr lang="en-US" b="1" dirty="0"/>
            <a:t>Provider/team</a:t>
          </a:r>
        </a:p>
      </dgm:t>
    </dgm:pt>
    <dgm:pt modelId="{97D24E55-1B97-BF4B-93C2-79DA3C2FD3B0}" type="parTrans" cxnId="{FDC1666F-C3C2-444D-81C9-912EE0DA3505}">
      <dgm:prSet/>
      <dgm:spPr/>
      <dgm:t>
        <a:bodyPr/>
        <a:lstStyle/>
        <a:p>
          <a:endParaRPr lang="en-US"/>
        </a:p>
      </dgm:t>
    </dgm:pt>
    <dgm:pt modelId="{693FEC15-26A9-E94D-9097-74EA8EA1087B}" type="sibTrans" cxnId="{FDC1666F-C3C2-444D-81C9-912EE0DA3505}">
      <dgm:prSet/>
      <dgm:spPr/>
      <dgm:t>
        <a:bodyPr/>
        <a:lstStyle/>
        <a:p>
          <a:endParaRPr lang="en-US"/>
        </a:p>
      </dgm:t>
    </dgm:pt>
    <dgm:pt modelId="{7A5DB40B-DEDC-194A-ADDA-65627D00B02A}">
      <dgm:prSet phldrT="[Text]" phldr="0" custT="1"/>
      <dgm:spPr/>
      <dgm:t>
        <a:bodyPr/>
        <a:lstStyle/>
        <a:p>
          <a:r>
            <a:rPr lang="en-US" sz="1200" dirty="0"/>
            <a:t>Medicare/Medicaid reimbursement</a:t>
          </a:r>
        </a:p>
      </dgm:t>
    </dgm:pt>
    <dgm:pt modelId="{2E1A716A-8B97-4F44-83CE-EDB813DF6DFC}" type="parTrans" cxnId="{39FBA34B-823B-DF4F-BBD8-4B7E7F4BADEB}">
      <dgm:prSet/>
      <dgm:spPr/>
      <dgm:t>
        <a:bodyPr/>
        <a:lstStyle/>
        <a:p>
          <a:endParaRPr lang="en-US"/>
        </a:p>
      </dgm:t>
    </dgm:pt>
    <dgm:pt modelId="{4FAAC412-28B5-9243-990E-F879DABCF745}" type="sibTrans" cxnId="{39FBA34B-823B-DF4F-BBD8-4B7E7F4BADEB}">
      <dgm:prSet/>
      <dgm:spPr/>
      <dgm:t>
        <a:bodyPr/>
        <a:lstStyle/>
        <a:p>
          <a:endParaRPr lang="en-US"/>
        </a:p>
      </dgm:t>
    </dgm:pt>
    <dgm:pt modelId="{ED6510BF-54AE-634F-898F-CE22A863DCAA}">
      <dgm:prSet phldrT="[Text]" phldr="0" custT="1"/>
      <dgm:spPr/>
      <dgm:t>
        <a:bodyPr/>
        <a:lstStyle/>
        <a:p>
          <a:r>
            <a:rPr lang="en-US" sz="1200" dirty="0"/>
            <a:t>Systemic racism and inequities in housing, education, health, and trauma and violence</a:t>
          </a:r>
        </a:p>
      </dgm:t>
    </dgm:pt>
    <dgm:pt modelId="{7E82DA0D-7D99-B945-8860-587023D3A338}" type="parTrans" cxnId="{567985E2-DF50-E24E-92E4-1558FE9DE8C0}">
      <dgm:prSet/>
      <dgm:spPr/>
      <dgm:t>
        <a:bodyPr/>
        <a:lstStyle/>
        <a:p>
          <a:endParaRPr lang="en-US"/>
        </a:p>
      </dgm:t>
    </dgm:pt>
    <dgm:pt modelId="{9898E9C8-771D-5C40-BABE-248EEC320687}" type="sibTrans" cxnId="{567985E2-DF50-E24E-92E4-1558FE9DE8C0}">
      <dgm:prSet/>
      <dgm:spPr/>
      <dgm:t>
        <a:bodyPr/>
        <a:lstStyle/>
        <a:p>
          <a:endParaRPr lang="en-US"/>
        </a:p>
      </dgm:t>
    </dgm:pt>
    <dgm:pt modelId="{D00F62F5-900A-E04B-8119-1D97E1275426}">
      <dgm:prSet phldrT="[Text]" phldr="0" custT="1"/>
      <dgm:spPr/>
      <dgm:t>
        <a:bodyPr/>
        <a:lstStyle/>
        <a:p>
          <a:r>
            <a:rPr lang="en-US" sz="1200" dirty="0"/>
            <a:t>Leadership</a:t>
          </a:r>
        </a:p>
      </dgm:t>
    </dgm:pt>
    <dgm:pt modelId="{1E563233-9FF8-AA4B-8960-3E48826E5A57}" type="parTrans" cxnId="{18DEBDE0-5BBA-8441-A3C3-B05DD1AE175D}">
      <dgm:prSet/>
      <dgm:spPr/>
      <dgm:t>
        <a:bodyPr/>
        <a:lstStyle/>
        <a:p>
          <a:endParaRPr lang="en-US"/>
        </a:p>
      </dgm:t>
    </dgm:pt>
    <dgm:pt modelId="{6543401D-F491-254B-891A-E2D4E24D6EBA}" type="sibTrans" cxnId="{18DEBDE0-5BBA-8441-A3C3-B05DD1AE175D}">
      <dgm:prSet/>
      <dgm:spPr/>
      <dgm:t>
        <a:bodyPr/>
        <a:lstStyle/>
        <a:p>
          <a:endParaRPr lang="en-US"/>
        </a:p>
      </dgm:t>
    </dgm:pt>
    <dgm:pt modelId="{8D3FEAAB-05E4-2340-83DF-59F372B9BF46}">
      <dgm:prSet phldrT="[Text]" phldr="0" custT="1"/>
      <dgm:spPr/>
      <dgm:t>
        <a:bodyPr/>
        <a:lstStyle/>
        <a:p>
          <a:r>
            <a:rPr lang="en-US" sz="1200" dirty="0"/>
            <a:t>Knowledge and communication skills</a:t>
          </a:r>
        </a:p>
      </dgm:t>
    </dgm:pt>
    <dgm:pt modelId="{A9384D8E-7E7A-D345-AF63-286CD011183F}" type="parTrans" cxnId="{74F0C101-F916-B143-AAA6-B5331A297BA5}">
      <dgm:prSet/>
      <dgm:spPr/>
      <dgm:t>
        <a:bodyPr/>
        <a:lstStyle/>
        <a:p>
          <a:endParaRPr lang="en-US"/>
        </a:p>
      </dgm:t>
    </dgm:pt>
    <dgm:pt modelId="{0BB5EC3B-488F-3640-BF81-13427860A3CC}" type="sibTrans" cxnId="{74F0C101-F916-B143-AAA6-B5331A297BA5}">
      <dgm:prSet/>
      <dgm:spPr/>
      <dgm:t>
        <a:bodyPr/>
        <a:lstStyle/>
        <a:p>
          <a:endParaRPr lang="en-US"/>
        </a:p>
      </dgm:t>
    </dgm:pt>
    <dgm:pt modelId="{BE576E99-4811-0249-B11D-7315E8823E6A}">
      <dgm:prSet phldrT="[Text]" phldr="0" custT="1"/>
      <dgm:spPr/>
      <dgm:t>
        <a:bodyPr/>
        <a:lstStyle/>
        <a:p>
          <a:r>
            <a:rPr lang="en-US" sz="1200" dirty="0"/>
            <a:t>Family dynamics</a:t>
          </a:r>
        </a:p>
      </dgm:t>
    </dgm:pt>
    <dgm:pt modelId="{5EDB5D03-E85D-134A-9AEA-96D78EA214B5}" type="parTrans" cxnId="{C468EBD3-9E52-1845-B41C-703DA9DD9565}">
      <dgm:prSet/>
      <dgm:spPr/>
      <dgm:t>
        <a:bodyPr/>
        <a:lstStyle/>
        <a:p>
          <a:endParaRPr lang="en-US"/>
        </a:p>
      </dgm:t>
    </dgm:pt>
    <dgm:pt modelId="{72AD0C19-4DA5-354D-B0F0-8415FF2A4B2A}" type="sibTrans" cxnId="{C468EBD3-9E52-1845-B41C-703DA9DD9565}">
      <dgm:prSet/>
      <dgm:spPr/>
      <dgm:t>
        <a:bodyPr/>
        <a:lstStyle/>
        <a:p>
          <a:endParaRPr lang="en-US"/>
        </a:p>
      </dgm:t>
    </dgm:pt>
    <dgm:pt modelId="{F73CBF6F-E530-314A-A59D-3D113FDDF713}">
      <dgm:prSet phldrT="[Text]" phldr="0" custT="1"/>
      <dgm:spPr/>
      <dgm:t>
        <a:bodyPr/>
        <a:lstStyle/>
        <a:p>
          <a:r>
            <a:rPr lang="en-US" sz="1200" dirty="0"/>
            <a:t>Stigma of liver disease</a:t>
          </a:r>
        </a:p>
      </dgm:t>
    </dgm:pt>
    <dgm:pt modelId="{7159C5BC-8387-2742-A05A-0DE73EC0EB64}" type="parTrans" cxnId="{E2BC54D1-EE71-C149-A5A8-9CC6724EF08C}">
      <dgm:prSet/>
      <dgm:spPr/>
      <dgm:t>
        <a:bodyPr/>
        <a:lstStyle/>
        <a:p>
          <a:endParaRPr lang="en-US"/>
        </a:p>
      </dgm:t>
    </dgm:pt>
    <dgm:pt modelId="{BB823CCB-FEB8-B74C-AB05-E90725D4BA3C}" type="sibTrans" cxnId="{E2BC54D1-EE71-C149-A5A8-9CC6724EF08C}">
      <dgm:prSet/>
      <dgm:spPr/>
      <dgm:t>
        <a:bodyPr/>
        <a:lstStyle/>
        <a:p>
          <a:endParaRPr lang="en-US"/>
        </a:p>
      </dgm:t>
    </dgm:pt>
    <dgm:pt modelId="{3C7A6493-5CD1-9749-A7B5-241A056B5BF0}">
      <dgm:prSet phldrT="[Text]" phldr="0" custT="1"/>
      <dgm:spPr/>
      <dgm:t>
        <a:bodyPr/>
        <a:lstStyle/>
        <a:p>
          <a:r>
            <a:rPr lang="en-US" sz="1200" dirty="0"/>
            <a:t>Biological factors</a:t>
          </a:r>
        </a:p>
      </dgm:t>
    </dgm:pt>
    <dgm:pt modelId="{661D90C7-7A7E-E648-B9E0-398231DDEA7B}" type="parTrans" cxnId="{6251FC80-23B7-E64A-BEEB-5ED58BD06976}">
      <dgm:prSet/>
      <dgm:spPr/>
      <dgm:t>
        <a:bodyPr/>
        <a:lstStyle/>
        <a:p>
          <a:endParaRPr lang="en-US"/>
        </a:p>
      </dgm:t>
    </dgm:pt>
    <dgm:pt modelId="{A5301217-83A8-4042-8628-41FDABCBDDCE}" type="sibTrans" cxnId="{6251FC80-23B7-E64A-BEEB-5ED58BD06976}">
      <dgm:prSet/>
      <dgm:spPr/>
      <dgm:t>
        <a:bodyPr/>
        <a:lstStyle/>
        <a:p>
          <a:endParaRPr lang="en-US"/>
        </a:p>
      </dgm:t>
    </dgm:pt>
    <dgm:pt modelId="{30941ABA-C52C-0746-9E2B-9ABAD748BC1D}">
      <dgm:prSet phldrT="[Text]" phldr="0" custT="1"/>
      <dgm:spPr/>
      <dgm:t>
        <a:bodyPr/>
        <a:lstStyle/>
        <a:p>
          <a:r>
            <a:rPr lang="en-US" sz="1200" dirty="0"/>
            <a:t>Socioeconomic factors</a:t>
          </a:r>
        </a:p>
      </dgm:t>
    </dgm:pt>
    <dgm:pt modelId="{D1FF73ED-FBF5-F849-8BF7-318C72A4B910}" type="parTrans" cxnId="{1440AFF3-0636-DF4D-B7E4-B3959F89D438}">
      <dgm:prSet/>
      <dgm:spPr/>
      <dgm:t>
        <a:bodyPr/>
        <a:lstStyle/>
        <a:p>
          <a:endParaRPr lang="en-US"/>
        </a:p>
      </dgm:t>
    </dgm:pt>
    <dgm:pt modelId="{294ABA64-0138-1A41-9693-F345B30D9400}" type="sibTrans" cxnId="{1440AFF3-0636-DF4D-B7E4-B3959F89D438}">
      <dgm:prSet/>
      <dgm:spPr/>
      <dgm:t>
        <a:bodyPr/>
        <a:lstStyle/>
        <a:p>
          <a:endParaRPr lang="en-US"/>
        </a:p>
      </dgm:t>
    </dgm:pt>
    <dgm:pt modelId="{F4CA60D1-482B-4B4F-AF3F-A4D7785BB678}">
      <dgm:prSet phldrT="[Text]" phldr="0" custT="1"/>
      <dgm:spPr/>
      <dgm:t>
        <a:bodyPr/>
        <a:lstStyle/>
        <a:p>
          <a:r>
            <a:rPr lang="en-US" sz="1200" dirty="0"/>
            <a:t>Resources available</a:t>
          </a:r>
        </a:p>
      </dgm:t>
    </dgm:pt>
    <dgm:pt modelId="{FAAB0AF6-1625-8943-B003-C9C92A9EB437}" type="parTrans" cxnId="{5D74C189-4D52-E14E-92F9-BE690D4A8CE7}">
      <dgm:prSet/>
      <dgm:spPr/>
      <dgm:t>
        <a:bodyPr/>
        <a:lstStyle/>
        <a:p>
          <a:endParaRPr lang="en-US"/>
        </a:p>
      </dgm:t>
    </dgm:pt>
    <dgm:pt modelId="{DECEB797-DD44-4442-A124-23C34608203A}" type="sibTrans" cxnId="{5D74C189-4D52-E14E-92F9-BE690D4A8CE7}">
      <dgm:prSet/>
      <dgm:spPr/>
      <dgm:t>
        <a:bodyPr/>
        <a:lstStyle/>
        <a:p>
          <a:endParaRPr lang="en-US"/>
        </a:p>
      </dgm:t>
    </dgm:pt>
    <dgm:pt modelId="{D022E40D-56D6-264F-BB08-16BF627CA0A7}">
      <dgm:prSet phldrT="[Text]" phldr="0" custT="1"/>
      <dgm:spPr/>
      <dgm:t>
        <a:bodyPr/>
        <a:lstStyle/>
        <a:p>
          <a:r>
            <a:rPr lang="en-US" sz="1200" dirty="0"/>
            <a:t>Clinical decision support</a:t>
          </a:r>
        </a:p>
      </dgm:t>
    </dgm:pt>
    <dgm:pt modelId="{C155C201-E528-CF4D-B796-8564E4E4F5AA}" type="parTrans" cxnId="{CA991E28-E0AD-EA46-B534-3F928BDC7AFF}">
      <dgm:prSet/>
      <dgm:spPr/>
      <dgm:t>
        <a:bodyPr/>
        <a:lstStyle/>
        <a:p>
          <a:endParaRPr lang="en-US"/>
        </a:p>
      </dgm:t>
    </dgm:pt>
    <dgm:pt modelId="{DBEC4DAF-3285-B84C-9D1A-55B243BC8FF7}" type="sibTrans" cxnId="{CA991E28-E0AD-EA46-B534-3F928BDC7AFF}">
      <dgm:prSet/>
      <dgm:spPr/>
      <dgm:t>
        <a:bodyPr/>
        <a:lstStyle/>
        <a:p>
          <a:endParaRPr lang="en-US"/>
        </a:p>
      </dgm:t>
    </dgm:pt>
    <dgm:pt modelId="{31CCABDF-C2AC-6445-A3EA-AB2372297239}" type="pres">
      <dgm:prSet presAssocID="{EA801507-640F-5C44-8A73-2F150E636C4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52EC0EA-DF3F-4042-AF62-1046CADC4034}" type="pres">
      <dgm:prSet presAssocID="{595304CC-54FB-5640-A47D-33E543DEEB8A}" presName="circle1" presStyleLbl="node1" presStyleIdx="0" presStyleCnt="5"/>
      <dgm:spPr/>
    </dgm:pt>
    <dgm:pt modelId="{49B579A5-09AD-D44E-BC5E-23DBF60BCB36}" type="pres">
      <dgm:prSet presAssocID="{595304CC-54FB-5640-A47D-33E543DEEB8A}" presName="space" presStyleCnt="0"/>
      <dgm:spPr/>
    </dgm:pt>
    <dgm:pt modelId="{DA623A39-2B76-624C-B3A7-0A9AAE2350C8}" type="pres">
      <dgm:prSet presAssocID="{595304CC-54FB-5640-A47D-33E543DEEB8A}" presName="rect1" presStyleLbl="alignAcc1" presStyleIdx="0" presStyleCnt="5"/>
      <dgm:spPr/>
    </dgm:pt>
    <dgm:pt modelId="{4D7CFB6A-E7B9-AE49-AFCA-0A0B505781E3}" type="pres">
      <dgm:prSet presAssocID="{94B4E3AA-9E53-724F-9878-A678509F4064}" presName="vertSpace2" presStyleLbl="node1" presStyleIdx="0" presStyleCnt="5"/>
      <dgm:spPr/>
    </dgm:pt>
    <dgm:pt modelId="{A763CC4A-FEE4-FC48-8438-971C4124A989}" type="pres">
      <dgm:prSet presAssocID="{94B4E3AA-9E53-724F-9878-A678509F4064}" presName="circle2" presStyleLbl="node1" presStyleIdx="1" presStyleCnt="5"/>
      <dgm:spPr/>
    </dgm:pt>
    <dgm:pt modelId="{F50AB85F-7219-D949-B8B8-98511721342F}" type="pres">
      <dgm:prSet presAssocID="{94B4E3AA-9E53-724F-9878-A678509F4064}" presName="rect2" presStyleLbl="alignAcc1" presStyleIdx="1" presStyleCnt="5"/>
      <dgm:spPr/>
    </dgm:pt>
    <dgm:pt modelId="{072DEF34-0C0A-A640-AABA-0FE53F5FFDE2}" type="pres">
      <dgm:prSet presAssocID="{264654D2-DED0-B44B-8D09-9DD6F7D646EE}" presName="vertSpace3" presStyleLbl="node1" presStyleIdx="1" presStyleCnt="5"/>
      <dgm:spPr/>
    </dgm:pt>
    <dgm:pt modelId="{43AD7613-BB9C-AF4D-9C34-3A9C0282B40A}" type="pres">
      <dgm:prSet presAssocID="{264654D2-DED0-B44B-8D09-9DD6F7D646EE}" presName="circle3" presStyleLbl="node1" presStyleIdx="2" presStyleCnt="5"/>
      <dgm:spPr/>
    </dgm:pt>
    <dgm:pt modelId="{BF8D30DD-4EF0-1E4A-8BAA-64DB8463FAE7}" type="pres">
      <dgm:prSet presAssocID="{264654D2-DED0-B44B-8D09-9DD6F7D646EE}" presName="rect3" presStyleLbl="alignAcc1" presStyleIdx="2" presStyleCnt="5"/>
      <dgm:spPr/>
    </dgm:pt>
    <dgm:pt modelId="{419D4BB7-FB3C-5448-9EDC-DF2F72A026CF}" type="pres">
      <dgm:prSet presAssocID="{43E2B250-2955-E149-B0F1-AA6A27408C78}" presName="vertSpace4" presStyleLbl="node1" presStyleIdx="2" presStyleCnt="5"/>
      <dgm:spPr/>
    </dgm:pt>
    <dgm:pt modelId="{7D3D8522-CDB3-4D4A-801B-AE5ED1D914BF}" type="pres">
      <dgm:prSet presAssocID="{43E2B250-2955-E149-B0F1-AA6A27408C78}" presName="circle4" presStyleLbl="node1" presStyleIdx="3" presStyleCnt="5"/>
      <dgm:spPr/>
    </dgm:pt>
    <dgm:pt modelId="{FE50AA20-2B5F-4C48-A024-F1C5FBB77240}" type="pres">
      <dgm:prSet presAssocID="{43E2B250-2955-E149-B0F1-AA6A27408C78}" presName="rect4" presStyleLbl="alignAcc1" presStyleIdx="3" presStyleCnt="5"/>
      <dgm:spPr/>
    </dgm:pt>
    <dgm:pt modelId="{28BE696F-4930-0B47-997C-EE3ECFB3F278}" type="pres">
      <dgm:prSet presAssocID="{A7453A05-D3FB-D74A-8499-D7F4D252B9E7}" presName="vertSpace5" presStyleLbl="node1" presStyleIdx="3" presStyleCnt="5"/>
      <dgm:spPr/>
    </dgm:pt>
    <dgm:pt modelId="{E2166D58-D7AC-8146-A0D5-10147FCA182D}" type="pres">
      <dgm:prSet presAssocID="{A7453A05-D3FB-D74A-8499-D7F4D252B9E7}" presName="circle5" presStyleLbl="node1" presStyleIdx="4" presStyleCnt="5"/>
      <dgm:spPr/>
    </dgm:pt>
    <dgm:pt modelId="{DBDD827C-EA8A-E94D-AC17-29BE1AFA05A8}" type="pres">
      <dgm:prSet presAssocID="{A7453A05-D3FB-D74A-8499-D7F4D252B9E7}" presName="rect5" presStyleLbl="alignAcc1" presStyleIdx="4" presStyleCnt="5"/>
      <dgm:spPr/>
    </dgm:pt>
    <dgm:pt modelId="{D2B17EF2-37A5-384A-8762-287223B9349D}" type="pres">
      <dgm:prSet presAssocID="{595304CC-54FB-5640-A47D-33E543DEEB8A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D03FB196-A9C2-284F-B8A2-BDC1A2719EB0}" type="pres">
      <dgm:prSet presAssocID="{595304CC-54FB-5640-A47D-33E543DEEB8A}" presName="rect1ChTx" presStyleLbl="alignAcc1" presStyleIdx="4" presStyleCnt="5">
        <dgm:presLayoutVars>
          <dgm:bulletEnabled val="1"/>
        </dgm:presLayoutVars>
      </dgm:prSet>
      <dgm:spPr/>
    </dgm:pt>
    <dgm:pt modelId="{6EBDF2D9-F7CA-B046-ACBB-3BA7899E8D31}" type="pres">
      <dgm:prSet presAssocID="{94B4E3AA-9E53-724F-9878-A678509F4064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D0BAD330-D61A-A44B-8309-F8BBBBA367F5}" type="pres">
      <dgm:prSet presAssocID="{94B4E3AA-9E53-724F-9878-A678509F4064}" presName="rect2ChTx" presStyleLbl="alignAcc1" presStyleIdx="4" presStyleCnt="5">
        <dgm:presLayoutVars>
          <dgm:bulletEnabled val="1"/>
        </dgm:presLayoutVars>
      </dgm:prSet>
      <dgm:spPr/>
    </dgm:pt>
    <dgm:pt modelId="{676403EC-2353-F446-A482-DEE13F53D292}" type="pres">
      <dgm:prSet presAssocID="{264654D2-DED0-B44B-8D09-9DD6F7D646EE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09D000CD-97D4-954A-B96C-56732F57A43A}" type="pres">
      <dgm:prSet presAssocID="{264654D2-DED0-B44B-8D09-9DD6F7D646EE}" presName="rect3ChTx" presStyleLbl="alignAcc1" presStyleIdx="4" presStyleCnt="5">
        <dgm:presLayoutVars>
          <dgm:bulletEnabled val="1"/>
        </dgm:presLayoutVars>
      </dgm:prSet>
      <dgm:spPr/>
    </dgm:pt>
    <dgm:pt modelId="{6A5DFD63-B440-684A-8CBD-6BF79B51D3A9}" type="pres">
      <dgm:prSet presAssocID="{43E2B250-2955-E149-B0F1-AA6A27408C78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0B197F96-6145-7448-B73E-6F8D3D863207}" type="pres">
      <dgm:prSet presAssocID="{43E2B250-2955-E149-B0F1-AA6A27408C78}" presName="rect4ChTx" presStyleLbl="alignAcc1" presStyleIdx="4" presStyleCnt="5">
        <dgm:presLayoutVars>
          <dgm:bulletEnabled val="1"/>
        </dgm:presLayoutVars>
      </dgm:prSet>
      <dgm:spPr/>
    </dgm:pt>
    <dgm:pt modelId="{FA076E22-5E02-6248-B71E-475E9FE0AF5D}" type="pres">
      <dgm:prSet presAssocID="{A7453A05-D3FB-D74A-8499-D7F4D252B9E7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E9F50918-3891-EF4D-A3E9-71EE1FC47946}" type="pres">
      <dgm:prSet presAssocID="{A7453A05-D3FB-D74A-8499-D7F4D252B9E7}" presName="rect5ChTx" presStyleLbl="alignAcc1" presStyleIdx="4" presStyleCnt="5">
        <dgm:presLayoutVars>
          <dgm:bulletEnabled val="1"/>
        </dgm:presLayoutVars>
      </dgm:prSet>
      <dgm:spPr/>
    </dgm:pt>
  </dgm:ptLst>
  <dgm:cxnLst>
    <dgm:cxn modelId="{74F0C101-F916-B143-AAA6-B5331A297BA5}" srcId="{264654D2-DED0-B44B-8D09-9DD6F7D646EE}" destId="{8D3FEAAB-05E4-2340-83DF-59F372B9BF46}" srcOrd="0" destOrd="0" parTransId="{A9384D8E-7E7A-D345-AF63-286CD011183F}" sibTransId="{0BB5EC3B-488F-3640-BF81-13427860A3CC}"/>
    <dgm:cxn modelId="{BFFBB506-49BD-CD41-805F-0E7344D7C57A}" type="presOf" srcId="{3C7A6493-5CD1-9749-A7B5-241A056B5BF0}" destId="{E9F50918-3891-EF4D-A3E9-71EE1FC47946}" srcOrd="0" destOrd="0" presId="urn:microsoft.com/office/officeart/2005/8/layout/target3"/>
    <dgm:cxn modelId="{4F7AF906-C04C-E345-8244-15A6CFD8ABC2}" type="presOf" srcId="{A7453A05-D3FB-D74A-8499-D7F4D252B9E7}" destId="{DBDD827C-EA8A-E94D-AC17-29BE1AFA05A8}" srcOrd="0" destOrd="0" presId="urn:microsoft.com/office/officeart/2005/8/layout/target3"/>
    <dgm:cxn modelId="{C7454E13-D693-7F45-A182-D7D348A9F0C4}" type="presOf" srcId="{D022E40D-56D6-264F-BB08-16BF627CA0A7}" destId="{D0BAD330-D61A-A44B-8309-F8BBBBA367F5}" srcOrd="0" destOrd="1" presId="urn:microsoft.com/office/officeart/2005/8/layout/target3"/>
    <dgm:cxn modelId="{527F1227-C60F-C346-BD09-CB6DBF492E97}" srcId="{EA801507-640F-5C44-8A73-2F150E636C43}" destId="{43E2B250-2955-E149-B0F1-AA6A27408C78}" srcOrd="3" destOrd="0" parTransId="{7168CC01-DAA9-9041-9EAB-1C466A5F3AEE}" sibTransId="{5C7853B5-7124-C645-9622-ABD119CBA1C4}"/>
    <dgm:cxn modelId="{CA991E28-E0AD-EA46-B534-3F928BDC7AFF}" srcId="{94B4E3AA-9E53-724F-9878-A678509F4064}" destId="{D022E40D-56D6-264F-BB08-16BF627CA0A7}" srcOrd="1" destOrd="0" parTransId="{C155C201-E528-CF4D-B796-8564E4E4F5AA}" sibTransId="{DBEC4DAF-3285-B84C-9D1A-55B243BC8FF7}"/>
    <dgm:cxn modelId="{E75AAA2A-0E62-594B-93E0-A8BA875D5E91}" type="presOf" srcId="{D00F62F5-900A-E04B-8119-1D97E1275426}" destId="{D0BAD330-D61A-A44B-8309-F8BBBBA367F5}" srcOrd="0" destOrd="0" presId="urn:microsoft.com/office/officeart/2005/8/layout/target3"/>
    <dgm:cxn modelId="{59A1673A-D698-7B43-8016-E64F387EE81C}" type="presOf" srcId="{A7453A05-D3FB-D74A-8499-D7F4D252B9E7}" destId="{FA076E22-5E02-6248-B71E-475E9FE0AF5D}" srcOrd="1" destOrd="0" presId="urn:microsoft.com/office/officeart/2005/8/layout/target3"/>
    <dgm:cxn modelId="{2D362C47-4B58-DF49-9596-4CDA3697ADA9}" type="presOf" srcId="{595304CC-54FB-5640-A47D-33E543DEEB8A}" destId="{DA623A39-2B76-624C-B3A7-0A9AAE2350C8}" srcOrd="0" destOrd="0" presId="urn:microsoft.com/office/officeart/2005/8/layout/target3"/>
    <dgm:cxn modelId="{703B4C67-0336-8547-BEAF-51CC49C7C8AE}" srcId="{EA801507-640F-5C44-8A73-2F150E636C43}" destId="{595304CC-54FB-5640-A47D-33E543DEEB8A}" srcOrd="0" destOrd="0" parTransId="{844DBC1E-2035-134F-9FC9-333A7274E4BE}" sibTransId="{C31EE8A7-E1F8-E741-84B1-899C9B0AFDB9}"/>
    <dgm:cxn modelId="{39FBA34B-823B-DF4F-BBD8-4B7E7F4BADEB}" srcId="{595304CC-54FB-5640-A47D-33E543DEEB8A}" destId="{7A5DB40B-DEDC-194A-ADDA-65627D00B02A}" srcOrd="0" destOrd="0" parTransId="{2E1A716A-8B97-4F44-83CE-EDB813DF6DFC}" sibTransId="{4FAAC412-28B5-9243-990E-F879DABCF745}"/>
    <dgm:cxn modelId="{9C1E7E4C-11AD-FA42-9AE6-37AEA05C84C4}" type="presOf" srcId="{43E2B250-2955-E149-B0F1-AA6A27408C78}" destId="{FE50AA20-2B5F-4C48-A024-F1C5FBB77240}" srcOrd="0" destOrd="0" presId="urn:microsoft.com/office/officeart/2005/8/layout/target3"/>
    <dgm:cxn modelId="{FDC1666F-C3C2-444D-81C9-912EE0DA3505}" srcId="{EA801507-640F-5C44-8A73-2F150E636C43}" destId="{264654D2-DED0-B44B-8D09-9DD6F7D646EE}" srcOrd="2" destOrd="0" parTransId="{97D24E55-1B97-BF4B-93C2-79DA3C2FD3B0}" sibTransId="{693FEC15-26A9-E94D-9097-74EA8EA1087B}"/>
    <dgm:cxn modelId="{A1D02B71-D7D2-3141-BC8F-9901687B61D3}" type="presOf" srcId="{ED6510BF-54AE-634F-898F-CE22A863DCAA}" destId="{D03FB196-A9C2-284F-B8A2-BDC1A2719EB0}" srcOrd="0" destOrd="1" presId="urn:microsoft.com/office/officeart/2005/8/layout/target3"/>
    <dgm:cxn modelId="{E717C971-2965-714E-8989-2819A4D65AF0}" srcId="{EA801507-640F-5C44-8A73-2F150E636C43}" destId="{A7453A05-D3FB-D74A-8499-D7F4D252B9E7}" srcOrd="4" destOrd="0" parTransId="{AAB2F561-0C3A-234D-B135-80623C859CFA}" sibTransId="{D34F9A0A-25A8-D544-A96A-37267941A379}"/>
    <dgm:cxn modelId="{86C9A779-A878-144D-9917-747AA0B8D22D}" type="presOf" srcId="{595304CC-54FB-5640-A47D-33E543DEEB8A}" destId="{D2B17EF2-37A5-384A-8762-287223B9349D}" srcOrd="1" destOrd="0" presId="urn:microsoft.com/office/officeart/2005/8/layout/target3"/>
    <dgm:cxn modelId="{6251FC80-23B7-E64A-BEEB-5ED58BD06976}" srcId="{A7453A05-D3FB-D74A-8499-D7F4D252B9E7}" destId="{3C7A6493-5CD1-9749-A7B5-241A056B5BF0}" srcOrd="0" destOrd="0" parTransId="{661D90C7-7A7E-E648-B9E0-398231DDEA7B}" sibTransId="{A5301217-83A8-4042-8628-41FDABCBDDCE}"/>
    <dgm:cxn modelId="{7C900882-CD26-D14C-BDED-BAEB7C50DE13}" type="presOf" srcId="{BE576E99-4811-0249-B11D-7315E8823E6A}" destId="{0B197F96-6145-7448-B73E-6F8D3D863207}" srcOrd="0" destOrd="0" presId="urn:microsoft.com/office/officeart/2005/8/layout/target3"/>
    <dgm:cxn modelId="{2EEDFB83-A2CA-4D48-9DDB-3C209DF391CE}" type="presOf" srcId="{43E2B250-2955-E149-B0F1-AA6A27408C78}" destId="{6A5DFD63-B440-684A-8CBD-6BF79B51D3A9}" srcOrd="1" destOrd="0" presId="urn:microsoft.com/office/officeart/2005/8/layout/target3"/>
    <dgm:cxn modelId="{5D74C189-4D52-E14E-92F9-BE690D4A8CE7}" srcId="{595304CC-54FB-5640-A47D-33E543DEEB8A}" destId="{F4CA60D1-482B-4B4F-AF3F-A4D7785BB678}" srcOrd="2" destOrd="0" parTransId="{FAAB0AF6-1625-8943-B003-C9C92A9EB437}" sibTransId="{DECEB797-DD44-4442-A124-23C34608203A}"/>
    <dgm:cxn modelId="{FE74EC92-7524-674D-BABE-20256EE03381}" type="presOf" srcId="{30941ABA-C52C-0746-9E2B-9ABAD748BC1D}" destId="{E9F50918-3891-EF4D-A3E9-71EE1FC47946}" srcOrd="0" destOrd="1" presId="urn:microsoft.com/office/officeart/2005/8/layout/target3"/>
    <dgm:cxn modelId="{2C5BF9A0-F28F-A043-BF91-F1B9BDB48076}" type="presOf" srcId="{F73CBF6F-E530-314A-A59D-3D113FDDF713}" destId="{0B197F96-6145-7448-B73E-6F8D3D863207}" srcOrd="0" destOrd="1" presId="urn:microsoft.com/office/officeart/2005/8/layout/target3"/>
    <dgm:cxn modelId="{28E7ADAE-A3B8-8D49-BDC2-CDD069E54CDB}" type="presOf" srcId="{94B4E3AA-9E53-724F-9878-A678509F4064}" destId="{6EBDF2D9-F7CA-B046-ACBB-3BA7899E8D31}" srcOrd="1" destOrd="0" presId="urn:microsoft.com/office/officeart/2005/8/layout/target3"/>
    <dgm:cxn modelId="{A4D5D2BA-295A-7643-BBC8-F6D3DE0CF313}" type="presOf" srcId="{7A5DB40B-DEDC-194A-ADDA-65627D00B02A}" destId="{D03FB196-A9C2-284F-B8A2-BDC1A2719EB0}" srcOrd="0" destOrd="0" presId="urn:microsoft.com/office/officeart/2005/8/layout/target3"/>
    <dgm:cxn modelId="{6A72AFCA-1FAA-494C-B8E2-58539A2B9E66}" type="presOf" srcId="{264654D2-DED0-B44B-8D09-9DD6F7D646EE}" destId="{BF8D30DD-4EF0-1E4A-8BAA-64DB8463FAE7}" srcOrd="0" destOrd="0" presId="urn:microsoft.com/office/officeart/2005/8/layout/target3"/>
    <dgm:cxn modelId="{E2BC54D1-EE71-C149-A5A8-9CC6724EF08C}" srcId="{43E2B250-2955-E149-B0F1-AA6A27408C78}" destId="{F73CBF6F-E530-314A-A59D-3D113FDDF713}" srcOrd="1" destOrd="0" parTransId="{7159C5BC-8387-2742-A05A-0DE73EC0EB64}" sibTransId="{BB823CCB-FEB8-B74C-AB05-E90725D4BA3C}"/>
    <dgm:cxn modelId="{325F9FD1-8C27-C641-B4C3-13D3DDCA5ECA}" type="presOf" srcId="{8D3FEAAB-05E4-2340-83DF-59F372B9BF46}" destId="{09D000CD-97D4-954A-B96C-56732F57A43A}" srcOrd="0" destOrd="0" presId="urn:microsoft.com/office/officeart/2005/8/layout/target3"/>
    <dgm:cxn modelId="{C468EBD3-9E52-1845-B41C-703DA9DD9565}" srcId="{43E2B250-2955-E149-B0F1-AA6A27408C78}" destId="{BE576E99-4811-0249-B11D-7315E8823E6A}" srcOrd="0" destOrd="0" parTransId="{5EDB5D03-E85D-134A-9AEA-96D78EA214B5}" sibTransId="{72AD0C19-4DA5-354D-B0F0-8415FF2A4B2A}"/>
    <dgm:cxn modelId="{CB4F1FD9-1279-0F42-8280-771FE8B1CA30}" type="presOf" srcId="{264654D2-DED0-B44B-8D09-9DD6F7D646EE}" destId="{676403EC-2353-F446-A482-DEE13F53D292}" srcOrd="1" destOrd="0" presId="urn:microsoft.com/office/officeart/2005/8/layout/target3"/>
    <dgm:cxn modelId="{18DEBDE0-5BBA-8441-A3C3-B05DD1AE175D}" srcId="{94B4E3AA-9E53-724F-9878-A678509F4064}" destId="{D00F62F5-900A-E04B-8119-1D97E1275426}" srcOrd="0" destOrd="0" parTransId="{1E563233-9FF8-AA4B-8960-3E48826E5A57}" sibTransId="{6543401D-F491-254B-891A-E2D4E24D6EBA}"/>
    <dgm:cxn modelId="{567985E2-DF50-E24E-92E4-1558FE9DE8C0}" srcId="{595304CC-54FB-5640-A47D-33E543DEEB8A}" destId="{ED6510BF-54AE-634F-898F-CE22A863DCAA}" srcOrd="1" destOrd="0" parTransId="{7E82DA0D-7D99-B945-8860-587023D3A338}" sibTransId="{9898E9C8-771D-5C40-BABE-248EEC320687}"/>
    <dgm:cxn modelId="{02F3C6E3-A31E-064C-A432-1CE212842CC0}" type="presOf" srcId="{94B4E3AA-9E53-724F-9878-A678509F4064}" destId="{F50AB85F-7219-D949-B8B8-98511721342F}" srcOrd="0" destOrd="0" presId="urn:microsoft.com/office/officeart/2005/8/layout/target3"/>
    <dgm:cxn modelId="{15811EE6-672F-954F-BB00-E2C6067DD4A7}" srcId="{EA801507-640F-5C44-8A73-2F150E636C43}" destId="{94B4E3AA-9E53-724F-9878-A678509F4064}" srcOrd="1" destOrd="0" parTransId="{F8F6A35A-E5FD-1947-AACA-23DD4B49DF7A}" sibTransId="{3E76640E-4181-CC4F-A26A-449F6735BDA6}"/>
    <dgm:cxn modelId="{1440AFF3-0636-DF4D-B7E4-B3959F89D438}" srcId="{A7453A05-D3FB-D74A-8499-D7F4D252B9E7}" destId="{30941ABA-C52C-0746-9E2B-9ABAD748BC1D}" srcOrd="1" destOrd="0" parTransId="{D1FF73ED-FBF5-F849-8BF7-318C72A4B910}" sibTransId="{294ABA64-0138-1A41-9693-F345B30D9400}"/>
    <dgm:cxn modelId="{38BDF5F7-E23E-F34C-9EB3-A47D73D300F2}" type="presOf" srcId="{EA801507-640F-5C44-8A73-2F150E636C43}" destId="{31CCABDF-C2AC-6445-A3EA-AB2372297239}" srcOrd="0" destOrd="0" presId="urn:microsoft.com/office/officeart/2005/8/layout/target3"/>
    <dgm:cxn modelId="{504141FC-B88C-9142-B196-4A694A4F0B66}" type="presOf" srcId="{F4CA60D1-482B-4B4F-AF3F-A4D7785BB678}" destId="{D03FB196-A9C2-284F-B8A2-BDC1A2719EB0}" srcOrd="0" destOrd="2" presId="urn:microsoft.com/office/officeart/2005/8/layout/target3"/>
    <dgm:cxn modelId="{6883B459-3B03-0644-837A-C9A558A4EA83}" type="presParOf" srcId="{31CCABDF-C2AC-6445-A3EA-AB2372297239}" destId="{052EC0EA-DF3F-4042-AF62-1046CADC4034}" srcOrd="0" destOrd="0" presId="urn:microsoft.com/office/officeart/2005/8/layout/target3"/>
    <dgm:cxn modelId="{5DAB1DF7-ACD7-294E-861D-0D46F4AD75E0}" type="presParOf" srcId="{31CCABDF-C2AC-6445-A3EA-AB2372297239}" destId="{49B579A5-09AD-D44E-BC5E-23DBF60BCB36}" srcOrd="1" destOrd="0" presId="urn:microsoft.com/office/officeart/2005/8/layout/target3"/>
    <dgm:cxn modelId="{F96FA365-6F08-C14C-8BA9-C5FEFC19610F}" type="presParOf" srcId="{31CCABDF-C2AC-6445-A3EA-AB2372297239}" destId="{DA623A39-2B76-624C-B3A7-0A9AAE2350C8}" srcOrd="2" destOrd="0" presId="urn:microsoft.com/office/officeart/2005/8/layout/target3"/>
    <dgm:cxn modelId="{114A6B30-F36C-274F-A174-4509678E46E4}" type="presParOf" srcId="{31CCABDF-C2AC-6445-A3EA-AB2372297239}" destId="{4D7CFB6A-E7B9-AE49-AFCA-0A0B505781E3}" srcOrd="3" destOrd="0" presId="urn:microsoft.com/office/officeart/2005/8/layout/target3"/>
    <dgm:cxn modelId="{568BA73D-A8D5-584E-B3D5-65EC38491E3E}" type="presParOf" srcId="{31CCABDF-C2AC-6445-A3EA-AB2372297239}" destId="{A763CC4A-FEE4-FC48-8438-971C4124A989}" srcOrd="4" destOrd="0" presId="urn:microsoft.com/office/officeart/2005/8/layout/target3"/>
    <dgm:cxn modelId="{92266933-D99E-214A-8A9D-6816974CF6E3}" type="presParOf" srcId="{31CCABDF-C2AC-6445-A3EA-AB2372297239}" destId="{F50AB85F-7219-D949-B8B8-98511721342F}" srcOrd="5" destOrd="0" presId="urn:microsoft.com/office/officeart/2005/8/layout/target3"/>
    <dgm:cxn modelId="{E66F6ECC-40F8-A44E-A2CE-3B68C980C4A7}" type="presParOf" srcId="{31CCABDF-C2AC-6445-A3EA-AB2372297239}" destId="{072DEF34-0C0A-A640-AABA-0FE53F5FFDE2}" srcOrd="6" destOrd="0" presId="urn:microsoft.com/office/officeart/2005/8/layout/target3"/>
    <dgm:cxn modelId="{D03B14D6-1228-8048-AD68-1D8E6B47A78C}" type="presParOf" srcId="{31CCABDF-C2AC-6445-A3EA-AB2372297239}" destId="{43AD7613-BB9C-AF4D-9C34-3A9C0282B40A}" srcOrd="7" destOrd="0" presId="urn:microsoft.com/office/officeart/2005/8/layout/target3"/>
    <dgm:cxn modelId="{E6D71152-C263-1342-9C66-DAFAE4FC7054}" type="presParOf" srcId="{31CCABDF-C2AC-6445-A3EA-AB2372297239}" destId="{BF8D30DD-4EF0-1E4A-8BAA-64DB8463FAE7}" srcOrd="8" destOrd="0" presId="urn:microsoft.com/office/officeart/2005/8/layout/target3"/>
    <dgm:cxn modelId="{00A38C48-8FA0-EE4A-A7BC-0534A9CA3B14}" type="presParOf" srcId="{31CCABDF-C2AC-6445-A3EA-AB2372297239}" destId="{419D4BB7-FB3C-5448-9EDC-DF2F72A026CF}" srcOrd="9" destOrd="0" presId="urn:microsoft.com/office/officeart/2005/8/layout/target3"/>
    <dgm:cxn modelId="{7696226D-90F6-8747-9563-FFA38D619105}" type="presParOf" srcId="{31CCABDF-C2AC-6445-A3EA-AB2372297239}" destId="{7D3D8522-CDB3-4D4A-801B-AE5ED1D914BF}" srcOrd="10" destOrd="0" presId="urn:microsoft.com/office/officeart/2005/8/layout/target3"/>
    <dgm:cxn modelId="{461CFEF2-2267-C942-B630-86DE2C0D05E4}" type="presParOf" srcId="{31CCABDF-C2AC-6445-A3EA-AB2372297239}" destId="{FE50AA20-2B5F-4C48-A024-F1C5FBB77240}" srcOrd="11" destOrd="0" presId="urn:microsoft.com/office/officeart/2005/8/layout/target3"/>
    <dgm:cxn modelId="{38D4E277-A235-0440-B36B-C1E1201175CC}" type="presParOf" srcId="{31CCABDF-C2AC-6445-A3EA-AB2372297239}" destId="{28BE696F-4930-0B47-997C-EE3ECFB3F278}" srcOrd="12" destOrd="0" presId="urn:microsoft.com/office/officeart/2005/8/layout/target3"/>
    <dgm:cxn modelId="{2F714776-387E-E944-BC83-9A81C7229AC7}" type="presParOf" srcId="{31CCABDF-C2AC-6445-A3EA-AB2372297239}" destId="{E2166D58-D7AC-8146-A0D5-10147FCA182D}" srcOrd="13" destOrd="0" presId="urn:microsoft.com/office/officeart/2005/8/layout/target3"/>
    <dgm:cxn modelId="{5A92C61E-8530-154B-AC1C-436D8176D8DF}" type="presParOf" srcId="{31CCABDF-C2AC-6445-A3EA-AB2372297239}" destId="{DBDD827C-EA8A-E94D-AC17-29BE1AFA05A8}" srcOrd="14" destOrd="0" presId="urn:microsoft.com/office/officeart/2005/8/layout/target3"/>
    <dgm:cxn modelId="{4A08F5F3-D9A9-7E41-B028-B7C2351322B1}" type="presParOf" srcId="{31CCABDF-C2AC-6445-A3EA-AB2372297239}" destId="{D2B17EF2-37A5-384A-8762-287223B9349D}" srcOrd="15" destOrd="0" presId="urn:microsoft.com/office/officeart/2005/8/layout/target3"/>
    <dgm:cxn modelId="{D79683A6-1995-A040-A37A-54CEAE076B56}" type="presParOf" srcId="{31CCABDF-C2AC-6445-A3EA-AB2372297239}" destId="{D03FB196-A9C2-284F-B8A2-BDC1A2719EB0}" srcOrd="16" destOrd="0" presId="urn:microsoft.com/office/officeart/2005/8/layout/target3"/>
    <dgm:cxn modelId="{FFA6A95C-5B63-764A-BCCD-47CC5A1F8238}" type="presParOf" srcId="{31CCABDF-C2AC-6445-A3EA-AB2372297239}" destId="{6EBDF2D9-F7CA-B046-ACBB-3BA7899E8D31}" srcOrd="17" destOrd="0" presId="urn:microsoft.com/office/officeart/2005/8/layout/target3"/>
    <dgm:cxn modelId="{160E18DF-3FE6-3A47-9424-434F93358DD1}" type="presParOf" srcId="{31CCABDF-C2AC-6445-A3EA-AB2372297239}" destId="{D0BAD330-D61A-A44B-8309-F8BBBBA367F5}" srcOrd="18" destOrd="0" presId="urn:microsoft.com/office/officeart/2005/8/layout/target3"/>
    <dgm:cxn modelId="{45DD7CAA-8BAF-D54A-AF8C-A25D69DD5192}" type="presParOf" srcId="{31CCABDF-C2AC-6445-A3EA-AB2372297239}" destId="{676403EC-2353-F446-A482-DEE13F53D292}" srcOrd="19" destOrd="0" presId="urn:microsoft.com/office/officeart/2005/8/layout/target3"/>
    <dgm:cxn modelId="{BE541ABC-CC35-9144-8507-0AE74A18811A}" type="presParOf" srcId="{31CCABDF-C2AC-6445-A3EA-AB2372297239}" destId="{09D000CD-97D4-954A-B96C-56732F57A43A}" srcOrd="20" destOrd="0" presId="urn:microsoft.com/office/officeart/2005/8/layout/target3"/>
    <dgm:cxn modelId="{7C260553-2417-5844-963C-66B39EF7F241}" type="presParOf" srcId="{31CCABDF-C2AC-6445-A3EA-AB2372297239}" destId="{6A5DFD63-B440-684A-8CBD-6BF79B51D3A9}" srcOrd="21" destOrd="0" presId="urn:microsoft.com/office/officeart/2005/8/layout/target3"/>
    <dgm:cxn modelId="{690E2035-AE7B-A442-B7D5-EBAF734C8C72}" type="presParOf" srcId="{31CCABDF-C2AC-6445-A3EA-AB2372297239}" destId="{0B197F96-6145-7448-B73E-6F8D3D863207}" srcOrd="22" destOrd="0" presId="urn:microsoft.com/office/officeart/2005/8/layout/target3"/>
    <dgm:cxn modelId="{CD3BCD72-249F-2A46-AC39-25A92C58CA40}" type="presParOf" srcId="{31CCABDF-C2AC-6445-A3EA-AB2372297239}" destId="{FA076E22-5E02-6248-B71E-475E9FE0AF5D}" srcOrd="23" destOrd="0" presId="urn:microsoft.com/office/officeart/2005/8/layout/target3"/>
    <dgm:cxn modelId="{E9F5700D-4569-EF4C-96FD-448568D52B9D}" type="presParOf" srcId="{31CCABDF-C2AC-6445-A3EA-AB2372297239}" destId="{E9F50918-3891-EF4D-A3E9-71EE1FC47946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08558-5CD4-2447-B217-9ED27C52D306}" type="doc">
      <dgm:prSet loTypeId="urn:microsoft.com/office/officeart/2008/layout/Squa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EEAC6-37FD-774E-9AE9-0C3BD652B56F}">
      <dgm:prSet phldrT="[Text]"/>
      <dgm:spPr/>
      <dgm:t>
        <a:bodyPr/>
        <a:lstStyle/>
        <a:p>
          <a:pPr>
            <a:buNone/>
          </a:pPr>
          <a:r>
            <a:rPr lang="en-US" b="1" i="1" dirty="0">
              <a:solidFill>
                <a:schemeClr val="tx2"/>
              </a:solidFill>
            </a:rPr>
            <a:t>Early-stage HCC:</a:t>
          </a:r>
          <a:endParaRPr lang="en-US" dirty="0"/>
        </a:p>
      </dgm:t>
    </dgm:pt>
    <dgm:pt modelId="{FCCBFF94-0863-7647-A197-08A90BFC4FBC}" type="parTrans" cxnId="{2EB282E5-8CF7-DF43-B9AD-95FDD7DEA37C}">
      <dgm:prSet/>
      <dgm:spPr/>
      <dgm:t>
        <a:bodyPr/>
        <a:lstStyle/>
        <a:p>
          <a:endParaRPr lang="en-US"/>
        </a:p>
      </dgm:t>
    </dgm:pt>
    <dgm:pt modelId="{87BBE269-F52A-FF40-B905-4C200EE473EE}" type="sibTrans" cxnId="{2EB282E5-8CF7-DF43-B9AD-95FDD7DEA37C}">
      <dgm:prSet/>
      <dgm:spPr/>
      <dgm:t>
        <a:bodyPr/>
        <a:lstStyle/>
        <a:p>
          <a:endParaRPr lang="en-US"/>
        </a:p>
      </dgm:t>
    </dgm:pt>
    <dgm:pt modelId="{5279ABD6-0342-9F44-898F-CF082150A518}">
      <dgm:prSet/>
      <dgm:spPr/>
      <dgm:t>
        <a:bodyPr/>
        <a:lstStyle/>
        <a:p>
          <a:r>
            <a:rPr lang="en-US" dirty="0"/>
            <a:t>Typically asymptomatic</a:t>
          </a:r>
        </a:p>
      </dgm:t>
    </dgm:pt>
    <dgm:pt modelId="{65E5D737-788E-A14E-86D1-D61DC9AD611F}" type="parTrans" cxnId="{60183FC5-6185-F845-AC35-E29CDEAA4BC6}">
      <dgm:prSet/>
      <dgm:spPr/>
      <dgm:t>
        <a:bodyPr/>
        <a:lstStyle/>
        <a:p>
          <a:endParaRPr lang="en-US"/>
        </a:p>
      </dgm:t>
    </dgm:pt>
    <dgm:pt modelId="{750B5B38-0DFC-F945-8FD7-8A01801CFAA6}" type="sibTrans" cxnId="{60183FC5-6185-F845-AC35-E29CDEAA4BC6}">
      <dgm:prSet/>
      <dgm:spPr/>
      <dgm:t>
        <a:bodyPr/>
        <a:lstStyle/>
        <a:p>
          <a:endParaRPr lang="en-US"/>
        </a:p>
      </dgm:t>
    </dgm:pt>
    <dgm:pt modelId="{7295A83F-D1B9-2F41-BA77-A943F5ABAA1D}">
      <dgm:prSet/>
      <dgm:spPr/>
      <dgm:t>
        <a:bodyPr/>
        <a:lstStyle/>
        <a:p>
          <a:r>
            <a:rPr lang="en-US" b="1" i="1" dirty="0">
              <a:solidFill>
                <a:schemeClr val="tx2"/>
              </a:solidFill>
            </a:rPr>
            <a:t>Advanced-stage HCC:</a:t>
          </a:r>
        </a:p>
      </dgm:t>
    </dgm:pt>
    <dgm:pt modelId="{5900FD91-4C70-094D-BFD2-D50BCC9EA857}" type="parTrans" cxnId="{394F20A6-9D6B-B348-AB99-3F0A55E70C31}">
      <dgm:prSet/>
      <dgm:spPr/>
      <dgm:t>
        <a:bodyPr/>
        <a:lstStyle/>
        <a:p>
          <a:endParaRPr lang="en-US"/>
        </a:p>
      </dgm:t>
    </dgm:pt>
    <dgm:pt modelId="{2E628168-EF42-3A4E-98DB-61ED46688E22}" type="sibTrans" cxnId="{394F20A6-9D6B-B348-AB99-3F0A55E70C31}">
      <dgm:prSet/>
      <dgm:spPr/>
      <dgm:t>
        <a:bodyPr/>
        <a:lstStyle/>
        <a:p>
          <a:endParaRPr lang="en-US"/>
        </a:p>
      </dgm:t>
    </dgm:pt>
    <dgm:pt modelId="{634BD1DC-5BAB-5546-9DCC-2F0347CD3CB9}">
      <dgm:prSet/>
      <dgm:spPr/>
      <dgm:t>
        <a:bodyPr/>
        <a:lstStyle/>
        <a:p>
          <a:r>
            <a:rPr lang="en-US" dirty="0"/>
            <a:t>Palpable mass in the upper abdomen or a hard, irregular liver surface</a:t>
          </a:r>
        </a:p>
      </dgm:t>
    </dgm:pt>
    <dgm:pt modelId="{6B3B8262-B228-8046-87C3-A3E220D6FDAF}" type="parTrans" cxnId="{781A60E0-C95F-7447-B3DE-9E812A0D6DC0}">
      <dgm:prSet/>
      <dgm:spPr/>
      <dgm:t>
        <a:bodyPr/>
        <a:lstStyle/>
        <a:p>
          <a:endParaRPr lang="en-US"/>
        </a:p>
      </dgm:t>
    </dgm:pt>
    <dgm:pt modelId="{68D48C97-ADB0-C942-8ADC-21099E665343}" type="sibTrans" cxnId="{781A60E0-C95F-7447-B3DE-9E812A0D6DC0}">
      <dgm:prSet/>
      <dgm:spPr/>
      <dgm:t>
        <a:bodyPr/>
        <a:lstStyle/>
        <a:p>
          <a:endParaRPr lang="en-US"/>
        </a:p>
      </dgm:t>
    </dgm:pt>
    <dgm:pt modelId="{AC6E7C15-4781-D741-994A-F9644FD7182C}">
      <dgm:prSet/>
      <dgm:spPr/>
      <dgm:t>
        <a:bodyPr/>
        <a:lstStyle/>
        <a:p>
          <a:r>
            <a:rPr lang="en-US" dirty="0"/>
            <a:t>Tenderness or pain in the upper right abdominal quadrant</a:t>
          </a:r>
        </a:p>
      </dgm:t>
    </dgm:pt>
    <dgm:pt modelId="{C865AA67-C86F-A040-BFF7-4084319378F7}" type="parTrans" cxnId="{B4B2C208-7CC4-FF47-B42C-90C0DE0B48EC}">
      <dgm:prSet/>
      <dgm:spPr/>
      <dgm:t>
        <a:bodyPr/>
        <a:lstStyle/>
        <a:p>
          <a:endParaRPr lang="en-US"/>
        </a:p>
      </dgm:t>
    </dgm:pt>
    <dgm:pt modelId="{F54272BD-56AD-8646-B911-C872D3D06F02}" type="sibTrans" cxnId="{B4B2C208-7CC4-FF47-B42C-90C0DE0B48EC}">
      <dgm:prSet/>
      <dgm:spPr/>
      <dgm:t>
        <a:bodyPr/>
        <a:lstStyle/>
        <a:p>
          <a:endParaRPr lang="en-US"/>
        </a:p>
      </dgm:t>
    </dgm:pt>
    <dgm:pt modelId="{C17E4D99-ED05-1B4E-88B5-994A99E516CB}">
      <dgm:prSet/>
      <dgm:spPr/>
      <dgm:t>
        <a:bodyPr/>
        <a:lstStyle/>
        <a:p>
          <a:r>
            <a:rPr lang="en-US" dirty="0"/>
            <a:t>Symptoms of cirrhosis</a:t>
          </a:r>
        </a:p>
      </dgm:t>
    </dgm:pt>
    <dgm:pt modelId="{1AE7F19F-7469-A14D-A5F1-80EF589134D1}" type="parTrans" cxnId="{7EBF3040-3EB0-B147-AEE2-FE378E7C94D3}">
      <dgm:prSet/>
      <dgm:spPr/>
      <dgm:t>
        <a:bodyPr/>
        <a:lstStyle/>
        <a:p>
          <a:endParaRPr lang="en-US"/>
        </a:p>
      </dgm:t>
    </dgm:pt>
    <dgm:pt modelId="{52D919EF-560E-A644-A198-7E1945160406}" type="sibTrans" cxnId="{7EBF3040-3EB0-B147-AEE2-FE378E7C94D3}">
      <dgm:prSet/>
      <dgm:spPr/>
      <dgm:t>
        <a:bodyPr/>
        <a:lstStyle/>
        <a:p>
          <a:endParaRPr lang="en-US"/>
        </a:p>
      </dgm:t>
    </dgm:pt>
    <dgm:pt modelId="{49FD6217-986F-D14A-8966-80D991BE08D9}">
      <dgm:prSet/>
      <dgm:spPr/>
      <dgm:t>
        <a:bodyPr/>
        <a:lstStyle/>
        <a:p>
          <a:r>
            <a:rPr lang="en-US" b="1" i="1" dirty="0">
              <a:solidFill>
                <a:schemeClr val="tx2"/>
              </a:solidFill>
            </a:rPr>
            <a:t>Signs of HCC in patients with previously compensated cirrhosis:</a:t>
          </a:r>
          <a:endParaRPr lang="en-US" dirty="0"/>
        </a:p>
      </dgm:t>
    </dgm:pt>
    <dgm:pt modelId="{9C7F20D3-65B2-784A-9F5F-D54D218FC41C}" type="parTrans" cxnId="{F3DE60EE-1DA5-5045-A8BB-D0BB8FF19D96}">
      <dgm:prSet/>
      <dgm:spPr/>
      <dgm:t>
        <a:bodyPr/>
        <a:lstStyle/>
        <a:p>
          <a:endParaRPr lang="en-US"/>
        </a:p>
      </dgm:t>
    </dgm:pt>
    <dgm:pt modelId="{0F003E7A-8B5E-3F4A-9345-C283663EF1C2}" type="sibTrans" cxnId="{F3DE60EE-1DA5-5045-A8BB-D0BB8FF19D96}">
      <dgm:prSet/>
      <dgm:spPr/>
      <dgm:t>
        <a:bodyPr/>
        <a:lstStyle/>
        <a:p>
          <a:endParaRPr lang="en-US"/>
        </a:p>
      </dgm:t>
    </dgm:pt>
    <dgm:pt modelId="{98FD06DB-4044-6D47-8478-244F3DC92E0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>
                  <a:lumMod val="50000"/>
                </a:schemeClr>
              </a:solidFill>
            </a:rPr>
            <a:t>Rapid deterioration of liver function or increased jaundice</a:t>
          </a:r>
          <a:endParaRPr lang="en-US" dirty="0"/>
        </a:p>
      </dgm:t>
    </dgm:pt>
    <dgm:pt modelId="{E6BB476B-AD8E-944C-B470-70490106D8DC}" type="parTrans" cxnId="{C23BC2CE-2C1F-C849-BC7A-7DAE4A690400}">
      <dgm:prSet/>
      <dgm:spPr/>
      <dgm:t>
        <a:bodyPr/>
        <a:lstStyle/>
        <a:p>
          <a:endParaRPr lang="en-US"/>
        </a:p>
      </dgm:t>
    </dgm:pt>
    <dgm:pt modelId="{683C12A6-62E2-D447-A30A-C3474DA97130}" type="sibTrans" cxnId="{C23BC2CE-2C1F-C849-BC7A-7DAE4A690400}">
      <dgm:prSet/>
      <dgm:spPr/>
      <dgm:t>
        <a:bodyPr/>
        <a:lstStyle/>
        <a:p>
          <a:endParaRPr lang="en-US"/>
        </a:p>
      </dgm:t>
    </dgm:pt>
    <dgm:pt modelId="{A98A1255-DC7A-E84C-861E-65CBE9C899DD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New-onset or refractory ascites or encephalopathy</a:t>
          </a:r>
        </a:p>
      </dgm:t>
    </dgm:pt>
    <dgm:pt modelId="{C63354F6-3A39-5747-807F-EA8D5533CAFD}" type="parTrans" cxnId="{36A2EF54-D10E-E345-B3B9-DA6877E6DAB0}">
      <dgm:prSet/>
      <dgm:spPr/>
      <dgm:t>
        <a:bodyPr/>
        <a:lstStyle/>
        <a:p>
          <a:endParaRPr lang="en-US"/>
        </a:p>
      </dgm:t>
    </dgm:pt>
    <dgm:pt modelId="{5DF58D98-18BD-7548-813E-AD24F874E263}" type="sibTrans" cxnId="{36A2EF54-D10E-E345-B3B9-DA6877E6DAB0}">
      <dgm:prSet/>
      <dgm:spPr/>
      <dgm:t>
        <a:bodyPr/>
        <a:lstStyle/>
        <a:p>
          <a:endParaRPr lang="en-US"/>
        </a:p>
      </dgm:t>
    </dgm:pt>
    <dgm:pt modelId="{2FF511D0-2E87-5C4E-81A7-D3E16FD4D5AC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Acute intra-abdominal bleeding or variceal bleeding</a:t>
          </a:r>
        </a:p>
      </dgm:t>
    </dgm:pt>
    <dgm:pt modelId="{D1537EEE-89B1-F84C-8A30-D9B62D1A786D}" type="parTrans" cxnId="{58DE399E-4DFB-6945-BF70-BEC91F0CF808}">
      <dgm:prSet/>
      <dgm:spPr/>
      <dgm:t>
        <a:bodyPr/>
        <a:lstStyle/>
        <a:p>
          <a:endParaRPr lang="en-US"/>
        </a:p>
      </dgm:t>
    </dgm:pt>
    <dgm:pt modelId="{3ACD0472-D24E-684B-8866-F9F1EFE6A297}" type="sibTrans" cxnId="{58DE399E-4DFB-6945-BF70-BEC91F0CF808}">
      <dgm:prSet/>
      <dgm:spPr/>
      <dgm:t>
        <a:bodyPr/>
        <a:lstStyle/>
        <a:p>
          <a:endParaRPr lang="en-US"/>
        </a:p>
      </dgm:t>
    </dgm:pt>
    <dgm:pt modelId="{229BE62C-0B9D-7A4F-8AE6-019E86B90B0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chemeClr val="tx1">
                  <a:lumMod val="50000"/>
                </a:schemeClr>
              </a:solidFill>
            </a:rPr>
            <a:t>Weight loss and fever</a:t>
          </a:r>
        </a:p>
      </dgm:t>
    </dgm:pt>
    <dgm:pt modelId="{12D261A5-9BA8-EE40-9060-593DDA619342}" type="parTrans" cxnId="{668EF367-4C36-A549-839F-7387FCE45EA6}">
      <dgm:prSet/>
      <dgm:spPr/>
      <dgm:t>
        <a:bodyPr/>
        <a:lstStyle/>
        <a:p>
          <a:endParaRPr lang="en-US"/>
        </a:p>
      </dgm:t>
    </dgm:pt>
    <dgm:pt modelId="{6D09BD62-58E3-9149-BFC4-A11F25236EBE}" type="sibTrans" cxnId="{668EF367-4C36-A549-839F-7387FCE45EA6}">
      <dgm:prSet/>
      <dgm:spPr/>
      <dgm:t>
        <a:bodyPr/>
        <a:lstStyle/>
        <a:p>
          <a:endParaRPr lang="en-US"/>
        </a:p>
      </dgm:t>
    </dgm:pt>
    <dgm:pt modelId="{49C2DC9F-8C79-B345-A003-068483E13A6D}" type="pres">
      <dgm:prSet presAssocID="{7AA08558-5CD4-2447-B217-9ED27C52D306}" presName="layout" presStyleCnt="0">
        <dgm:presLayoutVars>
          <dgm:chMax/>
          <dgm:chPref/>
          <dgm:dir/>
          <dgm:resizeHandles/>
        </dgm:presLayoutVars>
      </dgm:prSet>
      <dgm:spPr/>
    </dgm:pt>
    <dgm:pt modelId="{2F9D3425-A01E-1D4F-BA55-9CC1354BAFB7}" type="pres">
      <dgm:prSet presAssocID="{DF8EEAC6-37FD-774E-9AE9-0C3BD652B56F}" presName="root" presStyleCnt="0">
        <dgm:presLayoutVars>
          <dgm:chMax/>
          <dgm:chPref/>
        </dgm:presLayoutVars>
      </dgm:prSet>
      <dgm:spPr/>
    </dgm:pt>
    <dgm:pt modelId="{10FBB26B-7942-C348-995E-5D979F95A2B0}" type="pres">
      <dgm:prSet presAssocID="{DF8EEAC6-37FD-774E-9AE9-0C3BD652B56F}" presName="rootComposite" presStyleCnt="0">
        <dgm:presLayoutVars/>
      </dgm:prSet>
      <dgm:spPr/>
    </dgm:pt>
    <dgm:pt modelId="{D6A000D4-8D5B-4443-860C-D04FE5FE9EAD}" type="pres">
      <dgm:prSet presAssocID="{DF8EEAC6-37FD-774E-9AE9-0C3BD652B56F}" presName="ParentAccent" presStyleLbl="alignNode1" presStyleIdx="0" presStyleCnt="3"/>
      <dgm:spPr/>
    </dgm:pt>
    <dgm:pt modelId="{F5625307-D0F9-604C-ADC4-9EB75DE742D6}" type="pres">
      <dgm:prSet presAssocID="{DF8EEAC6-37FD-774E-9AE9-0C3BD652B56F}" presName="ParentSmallAccent" presStyleLbl="fgAcc1" presStyleIdx="0" presStyleCnt="3"/>
      <dgm:spPr/>
    </dgm:pt>
    <dgm:pt modelId="{221A3947-7F96-7246-9085-5ADA51D83115}" type="pres">
      <dgm:prSet presAssocID="{DF8EEAC6-37FD-774E-9AE9-0C3BD652B56F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85C5E2D6-89B3-BA44-87F1-72744DCF58CF}" type="pres">
      <dgm:prSet presAssocID="{DF8EEAC6-37FD-774E-9AE9-0C3BD652B56F}" presName="childShape" presStyleCnt="0">
        <dgm:presLayoutVars>
          <dgm:chMax val="0"/>
          <dgm:chPref val="0"/>
        </dgm:presLayoutVars>
      </dgm:prSet>
      <dgm:spPr/>
    </dgm:pt>
    <dgm:pt modelId="{16E50677-1FCC-744F-A510-698D0C820C83}" type="pres">
      <dgm:prSet presAssocID="{5279ABD6-0342-9F44-898F-CF082150A518}" presName="childComposite" presStyleCnt="0">
        <dgm:presLayoutVars>
          <dgm:chMax val="0"/>
          <dgm:chPref val="0"/>
        </dgm:presLayoutVars>
      </dgm:prSet>
      <dgm:spPr/>
    </dgm:pt>
    <dgm:pt modelId="{EEFF9F0D-1A90-4E48-83D5-A13EEF575DA3}" type="pres">
      <dgm:prSet presAssocID="{5279ABD6-0342-9F44-898F-CF082150A518}" presName="ChildAccent" presStyleLbl="solidFgAcc1" presStyleIdx="0" presStyleCnt="8"/>
      <dgm:spPr/>
    </dgm:pt>
    <dgm:pt modelId="{FC59C309-AB1F-0A4A-A774-BCD2ACAF8329}" type="pres">
      <dgm:prSet presAssocID="{5279ABD6-0342-9F44-898F-CF082150A518}" presName="Child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B2C7953E-0A99-0D48-ACC0-DBBC34CBCDD8}" type="pres">
      <dgm:prSet presAssocID="{7295A83F-D1B9-2F41-BA77-A943F5ABAA1D}" presName="root" presStyleCnt="0">
        <dgm:presLayoutVars>
          <dgm:chMax/>
          <dgm:chPref/>
        </dgm:presLayoutVars>
      </dgm:prSet>
      <dgm:spPr/>
    </dgm:pt>
    <dgm:pt modelId="{0BB351C4-B945-E441-8052-869F002E83A4}" type="pres">
      <dgm:prSet presAssocID="{7295A83F-D1B9-2F41-BA77-A943F5ABAA1D}" presName="rootComposite" presStyleCnt="0">
        <dgm:presLayoutVars/>
      </dgm:prSet>
      <dgm:spPr/>
    </dgm:pt>
    <dgm:pt modelId="{51EB5F9C-C65C-544D-B319-E47BCA9EFD2C}" type="pres">
      <dgm:prSet presAssocID="{7295A83F-D1B9-2F41-BA77-A943F5ABAA1D}" presName="ParentAccent" presStyleLbl="alignNode1" presStyleIdx="1" presStyleCnt="3"/>
      <dgm:spPr/>
    </dgm:pt>
    <dgm:pt modelId="{D135328F-2D61-5942-9EA7-7ECA495EA08F}" type="pres">
      <dgm:prSet presAssocID="{7295A83F-D1B9-2F41-BA77-A943F5ABAA1D}" presName="ParentSmallAccent" presStyleLbl="fgAcc1" presStyleIdx="1" presStyleCnt="3"/>
      <dgm:spPr/>
    </dgm:pt>
    <dgm:pt modelId="{5B0111DA-0830-DC4D-9F9C-0F2B8091F5E6}" type="pres">
      <dgm:prSet presAssocID="{7295A83F-D1B9-2F41-BA77-A943F5ABAA1D}" presName="Parent" presStyleLbl="revTx" presStyleIdx="2" presStyleCnt="11">
        <dgm:presLayoutVars>
          <dgm:chMax/>
          <dgm:chPref val="4"/>
          <dgm:bulletEnabled val="1"/>
        </dgm:presLayoutVars>
      </dgm:prSet>
      <dgm:spPr/>
    </dgm:pt>
    <dgm:pt modelId="{410B8330-F65F-854F-BDEB-D4EF9C51F872}" type="pres">
      <dgm:prSet presAssocID="{7295A83F-D1B9-2F41-BA77-A943F5ABAA1D}" presName="childShape" presStyleCnt="0">
        <dgm:presLayoutVars>
          <dgm:chMax val="0"/>
          <dgm:chPref val="0"/>
        </dgm:presLayoutVars>
      </dgm:prSet>
      <dgm:spPr/>
    </dgm:pt>
    <dgm:pt modelId="{3C1092E5-F65C-E740-ACAF-7376D6ADD431}" type="pres">
      <dgm:prSet presAssocID="{634BD1DC-5BAB-5546-9DCC-2F0347CD3CB9}" presName="childComposite" presStyleCnt="0">
        <dgm:presLayoutVars>
          <dgm:chMax val="0"/>
          <dgm:chPref val="0"/>
        </dgm:presLayoutVars>
      </dgm:prSet>
      <dgm:spPr/>
    </dgm:pt>
    <dgm:pt modelId="{F68AF319-43DB-4741-BB16-2285342FC265}" type="pres">
      <dgm:prSet presAssocID="{634BD1DC-5BAB-5546-9DCC-2F0347CD3CB9}" presName="ChildAccent" presStyleLbl="solidFgAcc1" presStyleIdx="1" presStyleCnt="8"/>
      <dgm:spPr/>
    </dgm:pt>
    <dgm:pt modelId="{040D97BE-8856-784D-965C-447BF18E4DD2}" type="pres">
      <dgm:prSet presAssocID="{634BD1DC-5BAB-5546-9DCC-2F0347CD3CB9}" presName="Child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26BC44AD-C314-DA4B-8938-ED97AC1A804A}" type="pres">
      <dgm:prSet presAssocID="{AC6E7C15-4781-D741-994A-F9644FD7182C}" presName="childComposite" presStyleCnt="0">
        <dgm:presLayoutVars>
          <dgm:chMax val="0"/>
          <dgm:chPref val="0"/>
        </dgm:presLayoutVars>
      </dgm:prSet>
      <dgm:spPr/>
    </dgm:pt>
    <dgm:pt modelId="{AE937010-161A-E24B-ADF9-DDD5FDD584D2}" type="pres">
      <dgm:prSet presAssocID="{AC6E7C15-4781-D741-994A-F9644FD7182C}" presName="ChildAccent" presStyleLbl="solidFgAcc1" presStyleIdx="2" presStyleCnt="8"/>
      <dgm:spPr/>
    </dgm:pt>
    <dgm:pt modelId="{F085A7C7-3E3F-2843-9A32-B28FBF02326A}" type="pres">
      <dgm:prSet presAssocID="{AC6E7C15-4781-D741-994A-F9644FD7182C}" presName="Child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692F4E98-A7D2-0E41-89F6-0255F895DC68}" type="pres">
      <dgm:prSet presAssocID="{C17E4D99-ED05-1B4E-88B5-994A99E516CB}" presName="childComposite" presStyleCnt="0">
        <dgm:presLayoutVars>
          <dgm:chMax val="0"/>
          <dgm:chPref val="0"/>
        </dgm:presLayoutVars>
      </dgm:prSet>
      <dgm:spPr/>
    </dgm:pt>
    <dgm:pt modelId="{685177E8-F73B-0D4D-9C69-B283D62FD189}" type="pres">
      <dgm:prSet presAssocID="{C17E4D99-ED05-1B4E-88B5-994A99E516CB}" presName="ChildAccent" presStyleLbl="solidFgAcc1" presStyleIdx="3" presStyleCnt="8"/>
      <dgm:spPr/>
    </dgm:pt>
    <dgm:pt modelId="{2A742484-1180-C440-9098-9BD9B643DF9E}" type="pres">
      <dgm:prSet presAssocID="{C17E4D99-ED05-1B4E-88B5-994A99E516CB}" presName="Child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0F9944B9-DD31-F540-A655-94045577B920}" type="pres">
      <dgm:prSet presAssocID="{49FD6217-986F-D14A-8966-80D991BE08D9}" presName="root" presStyleCnt="0">
        <dgm:presLayoutVars>
          <dgm:chMax/>
          <dgm:chPref/>
        </dgm:presLayoutVars>
      </dgm:prSet>
      <dgm:spPr/>
    </dgm:pt>
    <dgm:pt modelId="{26ADAABE-3315-D247-9138-F574CD0A91E1}" type="pres">
      <dgm:prSet presAssocID="{49FD6217-986F-D14A-8966-80D991BE08D9}" presName="rootComposite" presStyleCnt="0">
        <dgm:presLayoutVars/>
      </dgm:prSet>
      <dgm:spPr/>
    </dgm:pt>
    <dgm:pt modelId="{493F9A3E-E4E0-F04E-B5CD-6DAB55D9923B}" type="pres">
      <dgm:prSet presAssocID="{49FD6217-986F-D14A-8966-80D991BE08D9}" presName="ParentAccent" presStyleLbl="alignNode1" presStyleIdx="2" presStyleCnt="3"/>
      <dgm:spPr/>
    </dgm:pt>
    <dgm:pt modelId="{A9E80F06-42B7-3C4E-B478-5A4C524919A2}" type="pres">
      <dgm:prSet presAssocID="{49FD6217-986F-D14A-8966-80D991BE08D9}" presName="ParentSmallAccent" presStyleLbl="fgAcc1" presStyleIdx="2" presStyleCnt="3"/>
      <dgm:spPr/>
    </dgm:pt>
    <dgm:pt modelId="{068F30AB-D2F3-2E41-B854-3FC352871D9B}" type="pres">
      <dgm:prSet presAssocID="{49FD6217-986F-D14A-8966-80D991BE08D9}" presName="Parent" presStyleLbl="revTx" presStyleIdx="6" presStyleCnt="11">
        <dgm:presLayoutVars>
          <dgm:chMax/>
          <dgm:chPref val="4"/>
          <dgm:bulletEnabled val="1"/>
        </dgm:presLayoutVars>
      </dgm:prSet>
      <dgm:spPr/>
    </dgm:pt>
    <dgm:pt modelId="{872E9D22-BDB8-0C49-812D-534E6ED38192}" type="pres">
      <dgm:prSet presAssocID="{49FD6217-986F-D14A-8966-80D991BE08D9}" presName="childShape" presStyleCnt="0">
        <dgm:presLayoutVars>
          <dgm:chMax val="0"/>
          <dgm:chPref val="0"/>
        </dgm:presLayoutVars>
      </dgm:prSet>
      <dgm:spPr/>
    </dgm:pt>
    <dgm:pt modelId="{14AE5F82-AED8-AF45-916F-132EA9FEBEF2}" type="pres">
      <dgm:prSet presAssocID="{98FD06DB-4044-6D47-8478-244F3DC92E0D}" presName="childComposite" presStyleCnt="0">
        <dgm:presLayoutVars>
          <dgm:chMax val="0"/>
          <dgm:chPref val="0"/>
        </dgm:presLayoutVars>
      </dgm:prSet>
      <dgm:spPr/>
    </dgm:pt>
    <dgm:pt modelId="{D073FDEA-FA8C-C44C-B975-651225F1F295}" type="pres">
      <dgm:prSet presAssocID="{98FD06DB-4044-6D47-8478-244F3DC92E0D}" presName="ChildAccent" presStyleLbl="solidFgAcc1" presStyleIdx="4" presStyleCnt="8"/>
      <dgm:spPr/>
    </dgm:pt>
    <dgm:pt modelId="{10ED00DC-CA6E-0848-948F-5B72B5C2F6C4}" type="pres">
      <dgm:prSet presAssocID="{98FD06DB-4044-6D47-8478-244F3DC92E0D}" presName="Child" presStyleLbl="revTx" presStyleIdx="7" presStyleCnt="11">
        <dgm:presLayoutVars>
          <dgm:chMax val="0"/>
          <dgm:chPref val="0"/>
          <dgm:bulletEnabled val="1"/>
        </dgm:presLayoutVars>
      </dgm:prSet>
      <dgm:spPr/>
    </dgm:pt>
    <dgm:pt modelId="{73F68BB6-40DF-8847-B547-E19BB4909C10}" type="pres">
      <dgm:prSet presAssocID="{A98A1255-DC7A-E84C-861E-65CBE9C899DD}" presName="childComposite" presStyleCnt="0">
        <dgm:presLayoutVars>
          <dgm:chMax val="0"/>
          <dgm:chPref val="0"/>
        </dgm:presLayoutVars>
      </dgm:prSet>
      <dgm:spPr/>
    </dgm:pt>
    <dgm:pt modelId="{C8B7311B-99EB-F941-8C0A-7D99D3496450}" type="pres">
      <dgm:prSet presAssocID="{A98A1255-DC7A-E84C-861E-65CBE9C899DD}" presName="ChildAccent" presStyleLbl="solidFgAcc1" presStyleIdx="5" presStyleCnt="8"/>
      <dgm:spPr/>
    </dgm:pt>
    <dgm:pt modelId="{5628E9A9-69BF-284C-8622-F834FBAA661F}" type="pres">
      <dgm:prSet presAssocID="{A98A1255-DC7A-E84C-861E-65CBE9C899DD}" presName="Child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1BEB31D8-9008-4942-BDBE-DA6CB53CEB0B}" type="pres">
      <dgm:prSet presAssocID="{2FF511D0-2E87-5C4E-81A7-D3E16FD4D5AC}" presName="childComposite" presStyleCnt="0">
        <dgm:presLayoutVars>
          <dgm:chMax val="0"/>
          <dgm:chPref val="0"/>
        </dgm:presLayoutVars>
      </dgm:prSet>
      <dgm:spPr/>
    </dgm:pt>
    <dgm:pt modelId="{87B10872-3AC0-0945-9628-861465E3E71A}" type="pres">
      <dgm:prSet presAssocID="{2FF511D0-2E87-5C4E-81A7-D3E16FD4D5AC}" presName="ChildAccent" presStyleLbl="solidFgAcc1" presStyleIdx="6" presStyleCnt="8"/>
      <dgm:spPr/>
    </dgm:pt>
    <dgm:pt modelId="{003BC044-DF2D-F44A-949B-B524708173A6}" type="pres">
      <dgm:prSet presAssocID="{2FF511D0-2E87-5C4E-81A7-D3E16FD4D5AC}" presName="Child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1A7BEBE5-A177-864C-A346-3E08C9578396}" type="pres">
      <dgm:prSet presAssocID="{229BE62C-0B9D-7A4F-8AE6-019E86B90B0E}" presName="childComposite" presStyleCnt="0">
        <dgm:presLayoutVars>
          <dgm:chMax val="0"/>
          <dgm:chPref val="0"/>
        </dgm:presLayoutVars>
      </dgm:prSet>
      <dgm:spPr/>
    </dgm:pt>
    <dgm:pt modelId="{33E6A4FC-AF18-4A41-BCE5-4C84B851CC53}" type="pres">
      <dgm:prSet presAssocID="{229BE62C-0B9D-7A4F-8AE6-019E86B90B0E}" presName="ChildAccent" presStyleLbl="solidFgAcc1" presStyleIdx="7" presStyleCnt="8"/>
      <dgm:spPr/>
    </dgm:pt>
    <dgm:pt modelId="{6214A24F-33DE-7447-BD37-AEF2F217B77E}" type="pres">
      <dgm:prSet presAssocID="{229BE62C-0B9D-7A4F-8AE6-019E86B90B0E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475E5E05-D82A-5D42-BC28-7B8D7E083046}" type="presOf" srcId="{7295A83F-D1B9-2F41-BA77-A943F5ABAA1D}" destId="{5B0111DA-0830-DC4D-9F9C-0F2B8091F5E6}" srcOrd="0" destOrd="0" presId="urn:microsoft.com/office/officeart/2008/layout/SquareAccentList"/>
    <dgm:cxn modelId="{B4B2C208-7CC4-FF47-B42C-90C0DE0B48EC}" srcId="{7295A83F-D1B9-2F41-BA77-A943F5ABAA1D}" destId="{AC6E7C15-4781-D741-994A-F9644FD7182C}" srcOrd="1" destOrd="0" parTransId="{C865AA67-C86F-A040-BFF7-4084319378F7}" sibTransId="{F54272BD-56AD-8646-B911-C872D3D06F02}"/>
    <dgm:cxn modelId="{8CC55713-1BFA-B246-90A9-76921F373B94}" type="presOf" srcId="{A98A1255-DC7A-E84C-861E-65CBE9C899DD}" destId="{5628E9A9-69BF-284C-8622-F834FBAA661F}" srcOrd="0" destOrd="0" presId="urn:microsoft.com/office/officeart/2008/layout/SquareAccentList"/>
    <dgm:cxn modelId="{BAEA7822-C72D-3A4B-B753-DD8CB2CD8872}" type="presOf" srcId="{7AA08558-5CD4-2447-B217-9ED27C52D306}" destId="{49C2DC9F-8C79-B345-A003-068483E13A6D}" srcOrd="0" destOrd="0" presId="urn:microsoft.com/office/officeart/2008/layout/SquareAccentList"/>
    <dgm:cxn modelId="{79025835-34BF-4140-838F-3204F6B508E5}" type="presOf" srcId="{AC6E7C15-4781-D741-994A-F9644FD7182C}" destId="{F085A7C7-3E3F-2843-9A32-B28FBF02326A}" srcOrd="0" destOrd="0" presId="urn:microsoft.com/office/officeart/2008/layout/SquareAccentList"/>
    <dgm:cxn modelId="{7EBF3040-3EB0-B147-AEE2-FE378E7C94D3}" srcId="{7295A83F-D1B9-2F41-BA77-A943F5ABAA1D}" destId="{C17E4D99-ED05-1B4E-88B5-994A99E516CB}" srcOrd="2" destOrd="0" parTransId="{1AE7F19F-7469-A14D-A5F1-80EF589134D1}" sibTransId="{52D919EF-560E-A644-A198-7E1945160406}"/>
    <dgm:cxn modelId="{19ED6D5F-3F66-2340-A728-A334F57DE442}" type="presOf" srcId="{98FD06DB-4044-6D47-8478-244F3DC92E0D}" destId="{10ED00DC-CA6E-0848-948F-5B72B5C2F6C4}" srcOrd="0" destOrd="0" presId="urn:microsoft.com/office/officeart/2008/layout/SquareAccentList"/>
    <dgm:cxn modelId="{668EF367-4C36-A549-839F-7387FCE45EA6}" srcId="{49FD6217-986F-D14A-8966-80D991BE08D9}" destId="{229BE62C-0B9D-7A4F-8AE6-019E86B90B0E}" srcOrd="3" destOrd="0" parTransId="{12D261A5-9BA8-EE40-9060-593DDA619342}" sibTransId="{6D09BD62-58E3-9149-BFC4-A11F25236EBE}"/>
    <dgm:cxn modelId="{2AEDE54A-1ABB-9341-A485-6ABAC1B503DD}" type="presOf" srcId="{C17E4D99-ED05-1B4E-88B5-994A99E516CB}" destId="{2A742484-1180-C440-9098-9BD9B643DF9E}" srcOrd="0" destOrd="0" presId="urn:microsoft.com/office/officeart/2008/layout/SquareAccentList"/>
    <dgm:cxn modelId="{56DF8F6C-CF6A-6346-B011-D4E72F857092}" type="presOf" srcId="{634BD1DC-5BAB-5546-9DCC-2F0347CD3CB9}" destId="{040D97BE-8856-784D-965C-447BF18E4DD2}" srcOrd="0" destOrd="0" presId="urn:microsoft.com/office/officeart/2008/layout/SquareAccentList"/>
    <dgm:cxn modelId="{DF0E6B4D-3880-D841-89E8-7EB1560BA8E7}" type="presOf" srcId="{2FF511D0-2E87-5C4E-81A7-D3E16FD4D5AC}" destId="{003BC044-DF2D-F44A-949B-B524708173A6}" srcOrd="0" destOrd="0" presId="urn:microsoft.com/office/officeart/2008/layout/SquareAccentList"/>
    <dgm:cxn modelId="{36A2EF54-D10E-E345-B3B9-DA6877E6DAB0}" srcId="{49FD6217-986F-D14A-8966-80D991BE08D9}" destId="{A98A1255-DC7A-E84C-861E-65CBE9C899DD}" srcOrd="1" destOrd="0" parTransId="{C63354F6-3A39-5747-807F-EA8D5533CAFD}" sibTransId="{5DF58D98-18BD-7548-813E-AD24F874E263}"/>
    <dgm:cxn modelId="{EB69215A-E8E9-644E-B161-81D0674F6CB4}" type="presOf" srcId="{DF8EEAC6-37FD-774E-9AE9-0C3BD652B56F}" destId="{221A3947-7F96-7246-9085-5ADA51D83115}" srcOrd="0" destOrd="0" presId="urn:microsoft.com/office/officeart/2008/layout/SquareAccentList"/>
    <dgm:cxn modelId="{58DE399E-4DFB-6945-BF70-BEC91F0CF808}" srcId="{49FD6217-986F-D14A-8966-80D991BE08D9}" destId="{2FF511D0-2E87-5C4E-81A7-D3E16FD4D5AC}" srcOrd="2" destOrd="0" parTransId="{D1537EEE-89B1-F84C-8A30-D9B62D1A786D}" sibTransId="{3ACD0472-D24E-684B-8866-F9F1EFE6A297}"/>
    <dgm:cxn modelId="{F63C5AA2-B5BE-CD46-A040-AF20159DA4F2}" type="presOf" srcId="{49FD6217-986F-D14A-8966-80D991BE08D9}" destId="{068F30AB-D2F3-2E41-B854-3FC352871D9B}" srcOrd="0" destOrd="0" presId="urn:microsoft.com/office/officeart/2008/layout/SquareAccentList"/>
    <dgm:cxn modelId="{394F20A6-9D6B-B348-AB99-3F0A55E70C31}" srcId="{7AA08558-5CD4-2447-B217-9ED27C52D306}" destId="{7295A83F-D1B9-2F41-BA77-A943F5ABAA1D}" srcOrd="1" destOrd="0" parTransId="{5900FD91-4C70-094D-BFD2-D50BCC9EA857}" sibTransId="{2E628168-EF42-3A4E-98DB-61ED46688E22}"/>
    <dgm:cxn modelId="{420EE8B0-25A0-3D43-B6CE-21AA3A8A1257}" type="presOf" srcId="{5279ABD6-0342-9F44-898F-CF082150A518}" destId="{FC59C309-AB1F-0A4A-A774-BCD2ACAF8329}" srcOrd="0" destOrd="0" presId="urn:microsoft.com/office/officeart/2008/layout/SquareAccentList"/>
    <dgm:cxn modelId="{60183FC5-6185-F845-AC35-E29CDEAA4BC6}" srcId="{DF8EEAC6-37FD-774E-9AE9-0C3BD652B56F}" destId="{5279ABD6-0342-9F44-898F-CF082150A518}" srcOrd="0" destOrd="0" parTransId="{65E5D737-788E-A14E-86D1-D61DC9AD611F}" sibTransId="{750B5B38-0DFC-F945-8FD7-8A01801CFAA6}"/>
    <dgm:cxn modelId="{C23BC2CE-2C1F-C849-BC7A-7DAE4A690400}" srcId="{49FD6217-986F-D14A-8966-80D991BE08D9}" destId="{98FD06DB-4044-6D47-8478-244F3DC92E0D}" srcOrd="0" destOrd="0" parTransId="{E6BB476B-AD8E-944C-B470-70490106D8DC}" sibTransId="{683C12A6-62E2-D447-A30A-C3474DA97130}"/>
    <dgm:cxn modelId="{3F6B6BD1-8CCD-EF45-8099-611D206CF3C9}" type="presOf" srcId="{229BE62C-0B9D-7A4F-8AE6-019E86B90B0E}" destId="{6214A24F-33DE-7447-BD37-AEF2F217B77E}" srcOrd="0" destOrd="0" presId="urn:microsoft.com/office/officeart/2008/layout/SquareAccentList"/>
    <dgm:cxn modelId="{781A60E0-C95F-7447-B3DE-9E812A0D6DC0}" srcId="{7295A83F-D1B9-2F41-BA77-A943F5ABAA1D}" destId="{634BD1DC-5BAB-5546-9DCC-2F0347CD3CB9}" srcOrd="0" destOrd="0" parTransId="{6B3B8262-B228-8046-87C3-A3E220D6FDAF}" sibTransId="{68D48C97-ADB0-C942-8ADC-21099E665343}"/>
    <dgm:cxn modelId="{2EB282E5-8CF7-DF43-B9AD-95FDD7DEA37C}" srcId="{7AA08558-5CD4-2447-B217-9ED27C52D306}" destId="{DF8EEAC6-37FD-774E-9AE9-0C3BD652B56F}" srcOrd="0" destOrd="0" parTransId="{FCCBFF94-0863-7647-A197-08A90BFC4FBC}" sibTransId="{87BBE269-F52A-FF40-B905-4C200EE473EE}"/>
    <dgm:cxn modelId="{F3DE60EE-1DA5-5045-A8BB-D0BB8FF19D96}" srcId="{7AA08558-5CD4-2447-B217-9ED27C52D306}" destId="{49FD6217-986F-D14A-8966-80D991BE08D9}" srcOrd="2" destOrd="0" parTransId="{9C7F20D3-65B2-784A-9F5F-D54D218FC41C}" sibTransId="{0F003E7A-8B5E-3F4A-9345-C283663EF1C2}"/>
    <dgm:cxn modelId="{DC94A024-30B2-9943-A817-7A8A31E08C7E}" type="presParOf" srcId="{49C2DC9F-8C79-B345-A003-068483E13A6D}" destId="{2F9D3425-A01E-1D4F-BA55-9CC1354BAFB7}" srcOrd="0" destOrd="0" presId="urn:microsoft.com/office/officeart/2008/layout/SquareAccentList"/>
    <dgm:cxn modelId="{2F8EF226-ED80-1E44-A3A7-07764EABE76C}" type="presParOf" srcId="{2F9D3425-A01E-1D4F-BA55-9CC1354BAFB7}" destId="{10FBB26B-7942-C348-995E-5D979F95A2B0}" srcOrd="0" destOrd="0" presId="urn:microsoft.com/office/officeart/2008/layout/SquareAccentList"/>
    <dgm:cxn modelId="{3AEF8290-7EDA-2D48-AA9D-ECDACA7CB96E}" type="presParOf" srcId="{10FBB26B-7942-C348-995E-5D979F95A2B0}" destId="{D6A000D4-8D5B-4443-860C-D04FE5FE9EAD}" srcOrd="0" destOrd="0" presId="urn:microsoft.com/office/officeart/2008/layout/SquareAccentList"/>
    <dgm:cxn modelId="{53CC4218-EAF7-0345-8C2A-11FBFACB5417}" type="presParOf" srcId="{10FBB26B-7942-C348-995E-5D979F95A2B0}" destId="{F5625307-D0F9-604C-ADC4-9EB75DE742D6}" srcOrd="1" destOrd="0" presId="urn:microsoft.com/office/officeart/2008/layout/SquareAccentList"/>
    <dgm:cxn modelId="{74021E60-54C8-F944-9E6D-EDCF20AAAA28}" type="presParOf" srcId="{10FBB26B-7942-C348-995E-5D979F95A2B0}" destId="{221A3947-7F96-7246-9085-5ADA51D83115}" srcOrd="2" destOrd="0" presId="urn:microsoft.com/office/officeart/2008/layout/SquareAccentList"/>
    <dgm:cxn modelId="{128C9835-7BB2-D244-80D3-4723BBA8D649}" type="presParOf" srcId="{2F9D3425-A01E-1D4F-BA55-9CC1354BAFB7}" destId="{85C5E2D6-89B3-BA44-87F1-72744DCF58CF}" srcOrd="1" destOrd="0" presId="urn:microsoft.com/office/officeart/2008/layout/SquareAccentList"/>
    <dgm:cxn modelId="{9FC7881B-420B-2A48-9917-802227E9768F}" type="presParOf" srcId="{85C5E2D6-89B3-BA44-87F1-72744DCF58CF}" destId="{16E50677-1FCC-744F-A510-698D0C820C83}" srcOrd="0" destOrd="0" presId="urn:microsoft.com/office/officeart/2008/layout/SquareAccentList"/>
    <dgm:cxn modelId="{0F6DFAD0-7F7A-2F44-89E0-6F89CC4531DF}" type="presParOf" srcId="{16E50677-1FCC-744F-A510-698D0C820C83}" destId="{EEFF9F0D-1A90-4E48-83D5-A13EEF575DA3}" srcOrd="0" destOrd="0" presId="urn:microsoft.com/office/officeart/2008/layout/SquareAccentList"/>
    <dgm:cxn modelId="{E6D65E27-8F26-2147-AC7E-91592F694E15}" type="presParOf" srcId="{16E50677-1FCC-744F-A510-698D0C820C83}" destId="{FC59C309-AB1F-0A4A-A774-BCD2ACAF8329}" srcOrd="1" destOrd="0" presId="urn:microsoft.com/office/officeart/2008/layout/SquareAccentList"/>
    <dgm:cxn modelId="{80FCF1E3-EE25-1242-9E89-23D27C65D28D}" type="presParOf" srcId="{49C2DC9F-8C79-B345-A003-068483E13A6D}" destId="{B2C7953E-0A99-0D48-ACC0-DBBC34CBCDD8}" srcOrd="1" destOrd="0" presId="urn:microsoft.com/office/officeart/2008/layout/SquareAccentList"/>
    <dgm:cxn modelId="{774EF7C3-5B3C-044C-8CB3-268BC54296DA}" type="presParOf" srcId="{B2C7953E-0A99-0D48-ACC0-DBBC34CBCDD8}" destId="{0BB351C4-B945-E441-8052-869F002E83A4}" srcOrd="0" destOrd="0" presId="urn:microsoft.com/office/officeart/2008/layout/SquareAccentList"/>
    <dgm:cxn modelId="{3415FB5D-0056-4340-80D7-67FF2A4CE52D}" type="presParOf" srcId="{0BB351C4-B945-E441-8052-869F002E83A4}" destId="{51EB5F9C-C65C-544D-B319-E47BCA9EFD2C}" srcOrd="0" destOrd="0" presId="urn:microsoft.com/office/officeart/2008/layout/SquareAccentList"/>
    <dgm:cxn modelId="{0524CF0E-0F9D-E74F-BEC3-4157961BA8CA}" type="presParOf" srcId="{0BB351C4-B945-E441-8052-869F002E83A4}" destId="{D135328F-2D61-5942-9EA7-7ECA495EA08F}" srcOrd="1" destOrd="0" presId="urn:microsoft.com/office/officeart/2008/layout/SquareAccentList"/>
    <dgm:cxn modelId="{E0E7AF37-DBC1-F948-90D4-2043B2EE1C20}" type="presParOf" srcId="{0BB351C4-B945-E441-8052-869F002E83A4}" destId="{5B0111DA-0830-DC4D-9F9C-0F2B8091F5E6}" srcOrd="2" destOrd="0" presId="urn:microsoft.com/office/officeart/2008/layout/SquareAccentList"/>
    <dgm:cxn modelId="{62908D31-7ED1-474D-B1E9-DD3764C0D0B1}" type="presParOf" srcId="{B2C7953E-0A99-0D48-ACC0-DBBC34CBCDD8}" destId="{410B8330-F65F-854F-BDEB-D4EF9C51F872}" srcOrd="1" destOrd="0" presId="urn:microsoft.com/office/officeart/2008/layout/SquareAccentList"/>
    <dgm:cxn modelId="{1DE99BF9-DF0D-5441-982D-1AC2BA3606A3}" type="presParOf" srcId="{410B8330-F65F-854F-BDEB-D4EF9C51F872}" destId="{3C1092E5-F65C-E740-ACAF-7376D6ADD431}" srcOrd="0" destOrd="0" presId="urn:microsoft.com/office/officeart/2008/layout/SquareAccentList"/>
    <dgm:cxn modelId="{A3EA750F-F4DB-734B-A93C-85C69D3F80D0}" type="presParOf" srcId="{3C1092E5-F65C-E740-ACAF-7376D6ADD431}" destId="{F68AF319-43DB-4741-BB16-2285342FC265}" srcOrd="0" destOrd="0" presId="urn:microsoft.com/office/officeart/2008/layout/SquareAccentList"/>
    <dgm:cxn modelId="{561F0A3E-BB21-5642-879B-FF3B6063A632}" type="presParOf" srcId="{3C1092E5-F65C-E740-ACAF-7376D6ADD431}" destId="{040D97BE-8856-784D-965C-447BF18E4DD2}" srcOrd="1" destOrd="0" presId="urn:microsoft.com/office/officeart/2008/layout/SquareAccentList"/>
    <dgm:cxn modelId="{D7B0F728-30A3-5A4D-97B7-D319CABD3882}" type="presParOf" srcId="{410B8330-F65F-854F-BDEB-D4EF9C51F872}" destId="{26BC44AD-C314-DA4B-8938-ED97AC1A804A}" srcOrd="1" destOrd="0" presId="urn:microsoft.com/office/officeart/2008/layout/SquareAccentList"/>
    <dgm:cxn modelId="{A7AFCA8F-96EC-4F49-8677-0DD9B724DA1B}" type="presParOf" srcId="{26BC44AD-C314-DA4B-8938-ED97AC1A804A}" destId="{AE937010-161A-E24B-ADF9-DDD5FDD584D2}" srcOrd="0" destOrd="0" presId="urn:microsoft.com/office/officeart/2008/layout/SquareAccentList"/>
    <dgm:cxn modelId="{1E02A0C7-1857-F845-A772-212AEE5AE302}" type="presParOf" srcId="{26BC44AD-C314-DA4B-8938-ED97AC1A804A}" destId="{F085A7C7-3E3F-2843-9A32-B28FBF02326A}" srcOrd="1" destOrd="0" presId="urn:microsoft.com/office/officeart/2008/layout/SquareAccentList"/>
    <dgm:cxn modelId="{A28B363E-1371-EA4A-A723-370EC7106FB4}" type="presParOf" srcId="{410B8330-F65F-854F-BDEB-D4EF9C51F872}" destId="{692F4E98-A7D2-0E41-89F6-0255F895DC68}" srcOrd="2" destOrd="0" presId="urn:microsoft.com/office/officeart/2008/layout/SquareAccentList"/>
    <dgm:cxn modelId="{09759F86-1027-7E4C-AA02-45BFCD73C6CF}" type="presParOf" srcId="{692F4E98-A7D2-0E41-89F6-0255F895DC68}" destId="{685177E8-F73B-0D4D-9C69-B283D62FD189}" srcOrd="0" destOrd="0" presId="urn:microsoft.com/office/officeart/2008/layout/SquareAccentList"/>
    <dgm:cxn modelId="{552A8FF4-CE09-774B-B2E7-7913EB162B89}" type="presParOf" srcId="{692F4E98-A7D2-0E41-89F6-0255F895DC68}" destId="{2A742484-1180-C440-9098-9BD9B643DF9E}" srcOrd="1" destOrd="0" presId="urn:microsoft.com/office/officeart/2008/layout/SquareAccentList"/>
    <dgm:cxn modelId="{A20FFB7F-390D-534B-A6F1-2DB97D14D1F7}" type="presParOf" srcId="{49C2DC9F-8C79-B345-A003-068483E13A6D}" destId="{0F9944B9-DD31-F540-A655-94045577B920}" srcOrd="2" destOrd="0" presId="urn:microsoft.com/office/officeart/2008/layout/SquareAccentList"/>
    <dgm:cxn modelId="{D2D93686-CB26-B147-AB2B-AC988A3E2743}" type="presParOf" srcId="{0F9944B9-DD31-F540-A655-94045577B920}" destId="{26ADAABE-3315-D247-9138-F574CD0A91E1}" srcOrd="0" destOrd="0" presId="urn:microsoft.com/office/officeart/2008/layout/SquareAccentList"/>
    <dgm:cxn modelId="{8897D924-6A7A-8E40-BAA6-99FD10D3F794}" type="presParOf" srcId="{26ADAABE-3315-D247-9138-F574CD0A91E1}" destId="{493F9A3E-E4E0-F04E-B5CD-6DAB55D9923B}" srcOrd="0" destOrd="0" presId="urn:microsoft.com/office/officeart/2008/layout/SquareAccentList"/>
    <dgm:cxn modelId="{3564DC24-7777-F047-823D-EA70E037A35B}" type="presParOf" srcId="{26ADAABE-3315-D247-9138-F574CD0A91E1}" destId="{A9E80F06-42B7-3C4E-B478-5A4C524919A2}" srcOrd="1" destOrd="0" presId="urn:microsoft.com/office/officeart/2008/layout/SquareAccentList"/>
    <dgm:cxn modelId="{118349A1-8D79-2945-B8D1-DEE91D5AB8F4}" type="presParOf" srcId="{26ADAABE-3315-D247-9138-F574CD0A91E1}" destId="{068F30AB-D2F3-2E41-B854-3FC352871D9B}" srcOrd="2" destOrd="0" presId="urn:microsoft.com/office/officeart/2008/layout/SquareAccentList"/>
    <dgm:cxn modelId="{3D1242F0-98C8-BB43-BD73-95846AA590D4}" type="presParOf" srcId="{0F9944B9-DD31-F540-A655-94045577B920}" destId="{872E9D22-BDB8-0C49-812D-534E6ED38192}" srcOrd="1" destOrd="0" presId="urn:microsoft.com/office/officeart/2008/layout/SquareAccentList"/>
    <dgm:cxn modelId="{60C1A7C6-670A-1A41-BAEC-E9AC0703912F}" type="presParOf" srcId="{872E9D22-BDB8-0C49-812D-534E6ED38192}" destId="{14AE5F82-AED8-AF45-916F-132EA9FEBEF2}" srcOrd="0" destOrd="0" presId="urn:microsoft.com/office/officeart/2008/layout/SquareAccentList"/>
    <dgm:cxn modelId="{704DCDD7-B17D-7149-BE09-4ADE95D028B7}" type="presParOf" srcId="{14AE5F82-AED8-AF45-916F-132EA9FEBEF2}" destId="{D073FDEA-FA8C-C44C-B975-651225F1F295}" srcOrd="0" destOrd="0" presId="urn:microsoft.com/office/officeart/2008/layout/SquareAccentList"/>
    <dgm:cxn modelId="{548E08F1-6070-7047-8857-9C8328BC405A}" type="presParOf" srcId="{14AE5F82-AED8-AF45-916F-132EA9FEBEF2}" destId="{10ED00DC-CA6E-0848-948F-5B72B5C2F6C4}" srcOrd="1" destOrd="0" presId="urn:microsoft.com/office/officeart/2008/layout/SquareAccentList"/>
    <dgm:cxn modelId="{FA746CDB-EAB5-9A4D-BF16-F39AB6B5177F}" type="presParOf" srcId="{872E9D22-BDB8-0C49-812D-534E6ED38192}" destId="{73F68BB6-40DF-8847-B547-E19BB4909C10}" srcOrd="1" destOrd="0" presId="urn:microsoft.com/office/officeart/2008/layout/SquareAccentList"/>
    <dgm:cxn modelId="{5F05A90E-7DBB-3742-BBEE-68E8C7655B91}" type="presParOf" srcId="{73F68BB6-40DF-8847-B547-E19BB4909C10}" destId="{C8B7311B-99EB-F941-8C0A-7D99D3496450}" srcOrd="0" destOrd="0" presId="urn:microsoft.com/office/officeart/2008/layout/SquareAccentList"/>
    <dgm:cxn modelId="{75D9EB90-84AD-3F4B-9F60-9C58503561D7}" type="presParOf" srcId="{73F68BB6-40DF-8847-B547-E19BB4909C10}" destId="{5628E9A9-69BF-284C-8622-F834FBAA661F}" srcOrd="1" destOrd="0" presId="urn:microsoft.com/office/officeart/2008/layout/SquareAccentList"/>
    <dgm:cxn modelId="{E16A0604-428A-A64C-B353-889A128AE189}" type="presParOf" srcId="{872E9D22-BDB8-0C49-812D-534E6ED38192}" destId="{1BEB31D8-9008-4942-BDBE-DA6CB53CEB0B}" srcOrd="2" destOrd="0" presId="urn:microsoft.com/office/officeart/2008/layout/SquareAccentList"/>
    <dgm:cxn modelId="{399D559B-C4FC-204F-8B47-1280A6416D2D}" type="presParOf" srcId="{1BEB31D8-9008-4942-BDBE-DA6CB53CEB0B}" destId="{87B10872-3AC0-0945-9628-861465E3E71A}" srcOrd="0" destOrd="0" presId="urn:microsoft.com/office/officeart/2008/layout/SquareAccentList"/>
    <dgm:cxn modelId="{4093C59E-9FFB-0D4D-92CC-EC9CDB0E128E}" type="presParOf" srcId="{1BEB31D8-9008-4942-BDBE-DA6CB53CEB0B}" destId="{003BC044-DF2D-F44A-949B-B524708173A6}" srcOrd="1" destOrd="0" presId="urn:microsoft.com/office/officeart/2008/layout/SquareAccentList"/>
    <dgm:cxn modelId="{A7BC3BE9-3B3C-4C40-A853-02BA540C4049}" type="presParOf" srcId="{872E9D22-BDB8-0C49-812D-534E6ED38192}" destId="{1A7BEBE5-A177-864C-A346-3E08C9578396}" srcOrd="3" destOrd="0" presId="urn:microsoft.com/office/officeart/2008/layout/SquareAccentList"/>
    <dgm:cxn modelId="{6ABF087D-BA61-D241-B0DF-242A49381CB9}" type="presParOf" srcId="{1A7BEBE5-A177-864C-A346-3E08C9578396}" destId="{33E6A4FC-AF18-4A41-BCE5-4C84B851CC53}" srcOrd="0" destOrd="0" presId="urn:microsoft.com/office/officeart/2008/layout/SquareAccentList"/>
    <dgm:cxn modelId="{D0D3C471-C12E-9844-A70F-FB3CF0874F6F}" type="presParOf" srcId="{1A7BEBE5-A177-864C-A346-3E08C9578396}" destId="{6214A24F-33DE-7447-BD37-AEF2F217B77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F7915-F6D5-554F-B212-8E943F0380B8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AB74D-03C8-8043-A073-4395D4BB5568}">
      <dgm:prSet phldrT="[Text]" phldr="0"/>
      <dgm:spPr/>
      <dgm:t>
        <a:bodyPr/>
        <a:lstStyle/>
        <a:p>
          <a:r>
            <a:rPr lang="en-US" dirty="0"/>
            <a:t>Patient-reported barriers</a:t>
          </a:r>
          <a:r>
            <a:rPr lang="en-US" baseline="30000" dirty="0"/>
            <a:t>1</a:t>
          </a:r>
          <a:endParaRPr lang="en-US" dirty="0"/>
        </a:p>
      </dgm:t>
    </dgm:pt>
    <dgm:pt modelId="{87F235E9-80E5-5D43-8F9E-E56ABA1CAD19}" type="parTrans" cxnId="{A0106B8D-E292-6041-8A18-8F2AAFAF8FBE}">
      <dgm:prSet/>
      <dgm:spPr/>
      <dgm:t>
        <a:bodyPr/>
        <a:lstStyle/>
        <a:p>
          <a:endParaRPr lang="en-US"/>
        </a:p>
      </dgm:t>
    </dgm:pt>
    <dgm:pt modelId="{535543F1-8C92-4B45-A165-EA8C116945DC}" type="sibTrans" cxnId="{A0106B8D-E292-6041-8A18-8F2AAFAF8FBE}">
      <dgm:prSet/>
      <dgm:spPr/>
      <dgm:t>
        <a:bodyPr/>
        <a:lstStyle/>
        <a:p>
          <a:endParaRPr lang="en-US"/>
        </a:p>
      </dgm:t>
    </dgm:pt>
    <dgm:pt modelId="{FD46C9FE-9C04-5245-AB31-77619A52A61D}">
      <dgm:prSet phldrT="[Text]" phldr="0"/>
      <dgm:spPr/>
      <dgm:t>
        <a:bodyPr/>
        <a:lstStyle/>
        <a:p>
          <a:r>
            <a:rPr lang="en-US" dirty="0"/>
            <a:t>Knowledge deficits (</a:t>
          </a:r>
          <a:r>
            <a:rPr lang="en-US" dirty="0" err="1"/>
            <a:t>eg</a:t>
          </a:r>
          <a:r>
            <a:rPr lang="en-US" dirty="0"/>
            <a:t>, belief that screening is unnecessary if physical examination or laboratory results are normal)</a:t>
          </a:r>
        </a:p>
      </dgm:t>
    </dgm:pt>
    <dgm:pt modelId="{7568B431-5078-4D4F-956D-DF875B640653}" type="parTrans" cxnId="{C224B110-60A8-2A4D-80C3-BA3B56977870}">
      <dgm:prSet/>
      <dgm:spPr/>
      <dgm:t>
        <a:bodyPr/>
        <a:lstStyle/>
        <a:p>
          <a:endParaRPr lang="en-US"/>
        </a:p>
      </dgm:t>
    </dgm:pt>
    <dgm:pt modelId="{12B7842E-956E-C240-9147-3A91E1004B1D}" type="sibTrans" cxnId="{C224B110-60A8-2A4D-80C3-BA3B56977870}">
      <dgm:prSet/>
      <dgm:spPr/>
      <dgm:t>
        <a:bodyPr/>
        <a:lstStyle/>
        <a:p>
          <a:endParaRPr lang="en-US"/>
        </a:p>
      </dgm:t>
    </dgm:pt>
    <dgm:pt modelId="{16C13913-C1E8-9C43-8E11-4509D9BDDE73}">
      <dgm:prSet phldrT="[Text]" phldr="0"/>
      <dgm:spPr/>
      <dgm:t>
        <a:bodyPr/>
        <a:lstStyle/>
        <a:p>
          <a:r>
            <a:rPr lang="en-US" dirty="0"/>
            <a:t>Costs</a:t>
          </a:r>
        </a:p>
      </dgm:t>
    </dgm:pt>
    <dgm:pt modelId="{6B06AE80-99AE-D34E-A6E4-38FE06C3BB27}" type="parTrans" cxnId="{9B607175-6110-6643-A0B1-91662E369812}">
      <dgm:prSet/>
      <dgm:spPr/>
      <dgm:t>
        <a:bodyPr/>
        <a:lstStyle/>
        <a:p>
          <a:endParaRPr lang="en-US"/>
        </a:p>
      </dgm:t>
    </dgm:pt>
    <dgm:pt modelId="{65E9E8DF-410E-3F41-BA81-65B7E5422096}" type="sibTrans" cxnId="{9B607175-6110-6643-A0B1-91662E369812}">
      <dgm:prSet/>
      <dgm:spPr/>
      <dgm:t>
        <a:bodyPr/>
        <a:lstStyle/>
        <a:p>
          <a:endParaRPr lang="en-US"/>
        </a:p>
      </dgm:t>
    </dgm:pt>
    <dgm:pt modelId="{81A3CAEE-4DFE-6544-BDCC-E1C6CE1C3D86}">
      <dgm:prSet phldrT="[Text]" phldr="0"/>
      <dgm:spPr/>
      <dgm:t>
        <a:bodyPr/>
        <a:lstStyle/>
        <a:p>
          <a:r>
            <a:rPr lang="en-US" dirty="0"/>
            <a:t>Provider-reported barriers</a:t>
          </a:r>
          <a:r>
            <a:rPr lang="en-US" baseline="30000" dirty="0"/>
            <a:t>2</a:t>
          </a:r>
          <a:endParaRPr lang="en-US" dirty="0"/>
        </a:p>
      </dgm:t>
    </dgm:pt>
    <dgm:pt modelId="{1AC2B6C4-3686-D343-8618-DF0553887AFE}" type="parTrans" cxnId="{AB541E52-6461-6249-BC4F-015097021C01}">
      <dgm:prSet/>
      <dgm:spPr/>
      <dgm:t>
        <a:bodyPr/>
        <a:lstStyle/>
        <a:p>
          <a:endParaRPr lang="en-US"/>
        </a:p>
      </dgm:t>
    </dgm:pt>
    <dgm:pt modelId="{BAD93731-182D-124C-B8E7-5071B4F04673}" type="sibTrans" cxnId="{AB541E52-6461-6249-BC4F-015097021C01}">
      <dgm:prSet/>
      <dgm:spPr/>
      <dgm:t>
        <a:bodyPr/>
        <a:lstStyle/>
        <a:p>
          <a:endParaRPr lang="en-US"/>
        </a:p>
      </dgm:t>
    </dgm:pt>
    <dgm:pt modelId="{56D4E551-B54F-AA4C-813A-92CEBDF7C34A}">
      <dgm:prSet phldrT="[Text]" phldr="0"/>
      <dgm:spPr/>
      <dgm:t>
        <a:bodyPr/>
        <a:lstStyle/>
        <a:p>
          <a:r>
            <a:rPr lang="en-US" dirty="0"/>
            <a:t>Misconceptions about screening (</a:t>
          </a:r>
          <a:r>
            <a:rPr lang="en-US" dirty="0" err="1"/>
            <a:t>eg</a:t>
          </a:r>
          <a:r>
            <a:rPr lang="en-US" dirty="0"/>
            <a:t>, use of liver enzyme levels)</a:t>
          </a:r>
        </a:p>
      </dgm:t>
    </dgm:pt>
    <dgm:pt modelId="{0E9DC4F7-1EF5-7A4D-B187-95B33BC5F350}" type="parTrans" cxnId="{7E0C839A-E964-1F4B-9C99-78AA5CC54F8C}">
      <dgm:prSet/>
      <dgm:spPr/>
      <dgm:t>
        <a:bodyPr/>
        <a:lstStyle/>
        <a:p>
          <a:endParaRPr lang="en-US"/>
        </a:p>
      </dgm:t>
    </dgm:pt>
    <dgm:pt modelId="{5BDFDBD4-50AB-E34E-8B0F-08294303D1F6}" type="sibTrans" cxnId="{7E0C839A-E964-1F4B-9C99-78AA5CC54F8C}">
      <dgm:prSet/>
      <dgm:spPr/>
      <dgm:t>
        <a:bodyPr/>
        <a:lstStyle/>
        <a:p>
          <a:endParaRPr lang="en-US"/>
        </a:p>
      </dgm:t>
    </dgm:pt>
    <dgm:pt modelId="{64301A69-5BF0-714E-ABED-0013D3F642D4}">
      <dgm:prSet phldrT="[Text]" phldr="0"/>
      <dgm:spPr/>
      <dgm:t>
        <a:bodyPr/>
        <a:lstStyle/>
        <a:p>
          <a:r>
            <a:rPr lang="en-US" dirty="0"/>
            <a:t>Difficulty scheduling</a:t>
          </a:r>
        </a:p>
      </dgm:t>
    </dgm:pt>
    <dgm:pt modelId="{F858E988-ABD6-704A-8F2B-6294761F100F}" type="parTrans" cxnId="{829C5F91-22B6-C24E-BDCF-DB30F047C503}">
      <dgm:prSet/>
      <dgm:spPr/>
      <dgm:t>
        <a:bodyPr/>
        <a:lstStyle/>
        <a:p>
          <a:endParaRPr lang="en-US"/>
        </a:p>
      </dgm:t>
    </dgm:pt>
    <dgm:pt modelId="{701F9455-A862-7641-96C3-23455394E38F}" type="sibTrans" cxnId="{829C5F91-22B6-C24E-BDCF-DB30F047C503}">
      <dgm:prSet/>
      <dgm:spPr/>
      <dgm:t>
        <a:bodyPr/>
        <a:lstStyle/>
        <a:p>
          <a:endParaRPr lang="en-US"/>
        </a:p>
      </dgm:t>
    </dgm:pt>
    <dgm:pt modelId="{E89E9D9B-AF9D-474E-89DC-888B1385DE4C}">
      <dgm:prSet phldrT="[Text]" phldr="0"/>
      <dgm:spPr/>
      <dgm:t>
        <a:bodyPr/>
        <a:lstStyle/>
        <a:p>
          <a:r>
            <a:rPr lang="en-US" dirty="0"/>
            <a:t>Transportation</a:t>
          </a:r>
        </a:p>
      </dgm:t>
    </dgm:pt>
    <dgm:pt modelId="{B479CDF0-BBB7-CD40-9B7D-045ADBA43886}" type="parTrans" cxnId="{24391F00-505B-F343-8797-3E90706F2345}">
      <dgm:prSet/>
      <dgm:spPr/>
      <dgm:t>
        <a:bodyPr/>
        <a:lstStyle/>
        <a:p>
          <a:endParaRPr lang="en-US"/>
        </a:p>
      </dgm:t>
    </dgm:pt>
    <dgm:pt modelId="{1D7B80CD-689D-2E4C-B474-B7C28ADA09C3}" type="sibTrans" cxnId="{24391F00-505B-F343-8797-3E90706F2345}">
      <dgm:prSet/>
      <dgm:spPr/>
      <dgm:t>
        <a:bodyPr/>
        <a:lstStyle/>
        <a:p>
          <a:endParaRPr lang="en-US"/>
        </a:p>
      </dgm:t>
    </dgm:pt>
    <dgm:pt modelId="{38C9A546-896A-4746-BC0E-94F938BC4DA1}">
      <dgm:prSet phldrT="[Text]" phldr="0"/>
      <dgm:spPr/>
      <dgm:t>
        <a:bodyPr/>
        <a:lstStyle/>
        <a:p>
          <a:r>
            <a:rPr lang="en-US" dirty="0"/>
            <a:t>Cost effectiveness</a:t>
          </a:r>
        </a:p>
      </dgm:t>
    </dgm:pt>
    <dgm:pt modelId="{1769388D-5E10-8249-A995-5A473634F6BD}" type="parTrans" cxnId="{7642367F-D694-A140-B693-2DAFBD7DE470}">
      <dgm:prSet/>
      <dgm:spPr/>
      <dgm:t>
        <a:bodyPr/>
        <a:lstStyle/>
        <a:p>
          <a:endParaRPr lang="en-US"/>
        </a:p>
      </dgm:t>
    </dgm:pt>
    <dgm:pt modelId="{4E898C0E-84FD-D144-B283-1BB7BD162911}" type="sibTrans" cxnId="{7642367F-D694-A140-B693-2DAFBD7DE470}">
      <dgm:prSet/>
      <dgm:spPr/>
      <dgm:t>
        <a:bodyPr/>
        <a:lstStyle/>
        <a:p>
          <a:endParaRPr lang="en-US"/>
        </a:p>
      </dgm:t>
    </dgm:pt>
    <dgm:pt modelId="{941FAA55-827F-CF47-9085-224352A92AAD}">
      <dgm:prSet phldrT="[Text]" phldr="0"/>
      <dgm:spPr/>
      <dgm:t>
        <a:bodyPr/>
        <a:lstStyle/>
        <a:p>
          <a:r>
            <a:rPr lang="en-US" dirty="0"/>
            <a:t>Not being up-to-date on HCC screening</a:t>
          </a:r>
        </a:p>
      </dgm:t>
    </dgm:pt>
    <dgm:pt modelId="{597EDED9-F2D7-D244-B14D-1C2352F7B33A}" type="parTrans" cxnId="{CF2C85D2-9A14-DD48-B41C-B39AFE7BD632}">
      <dgm:prSet/>
      <dgm:spPr/>
      <dgm:t>
        <a:bodyPr/>
        <a:lstStyle/>
        <a:p>
          <a:endParaRPr lang="en-US"/>
        </a:p>
      </dgm:t>
    </dgm:pt>
    <dgm:pt modelId="{87906166-CB8C-9541-B1CE-A6E28EC17D38}" type="sibTrans" cxnId="{CF2C85D2-9A14-DD48-B41C-B39AFE7BD632}">
      <dgm:prSet/>
      <dgm:spPr/>
      <dgm:t>
        <a:bodyPr/>
        <a:lstStyle/>
        <a:p>
          <a:endParaRPr lang="en-US"/>
        </a:p>
      </dgm:t>
    </dgm:pt>
    <dgm:pt modelId="{B3558532-2AD3-BA44-8C4A-10B6CA917459}">
      <dgm:prSet phldrT="[Text]" phldr="0"/>
      <dgm:spPr/>
      <dgm:t>
        <a:bodyPr/>
        <a:lstStyle/>
        <a:p>
          <a:r>
            <a:rPr lang="en-US" dirty="0"/>
            <a:t>Limited time in the clinic</a:t>
          </a:r>
        </a:p>
      </dgm:t>
    </dgm:pt>
    <dgm:pt modelId="{D4248DD4-DEC3-7649-A995-53D7DD467345}" type="parTrans" cxnId="{E0DB5DB0-BBCF-0148-9C02-C061BBFC8A52}">
      <dgm:prSet/>
      <dgm:spPr/>
      <dgm:t>
        <a:bodyPr/>
        <a:lstStyle/>
        <a:p>
          <a:endParaRPr lang="en-US"/>
        </a:p>
      </dgm:t>
    </dgm:pt>
    <dgm:pt modelId="{5F832862-CF0C-A244-9A42-7202A82C2737}" type="sibTrans" cxnId="{E0DB5DB0-BBCF-0148-9C02-C061BBFC8A52}">
      <dgm:prSet/>
      <dgm:spPr/>
      <dgm:t>
        <a:bodyPr/>
        <a:lstStyle/>
        <a:p>
          <a:endParaRPr lang="en-US"/>
        </a:p>
      </dgm:t>
    </dgm:pt>
    <dgm:pt modelId="{C921EEFC-9DB4-CF47-B2F6-D2E7841D71C6}">
      <dgm:prSet phldrT="[Text]" phldr="0"/>
      <dgm:spPr/>
      <dgm:t>
        <a:bodyPr/>
        <a:lstStyle/>
        <a:p>
          <a:r>
            <a:rPr lang="en-US" dirty="0"/>
            <a:t>Competing clinical concerns</a:t>
          </a:r>
        </a:p>
      </dgm:t>
    </dgm:pt>
    <dgm:pt modelId="{0704C4CE-CDEF-9847-83FC-25E0DD9F2CF3}" type="parTrans" cxnId="{54804F6C-B120-CF4F-B85A-4177542F1DFD}">
      <dgm:prSet/>
      <dgm:spPr/>
      <dgm:t>
        <a:bodyPr/>
        <a:lstStyle/>
        <a:p>
          <a:endParaRPr lang="en-US"/>
        </a:p>
      </dgm:t>
    </dgm:pt>
    <dgm:pt modelId="{24E96DE2-60D1-144C-AB29-8870EF34C27A}" type="sibTrans" cxnId="{54804F6C-B120-CF4F-B85A-4177542F1DFD}">
      <dgm:prSet/>
      <dgm:spPr/>
      <dgm:t>
        <a:bodyPr/>
        <a:lstStyle/>
        <a:p>
          <a:endParaRPr lang="en-US"/>
        </a:p>
      </dgm:t>
    </dgm:pt>
    <dgm:pt modelId="{7A45EB69-998A-D145-9BC3-8F14A47A5D0F}" type="pres">
      <dgm:prSet presAssocID="{A74F7915-F6D5-554F-B212-8E943F0380B8}" presName="Name0" presStyleCnt="0">
        <dgm:presLayoutVars>
          <dgm:dir/>
          <dgm:animLvl val="lvl"/>
          <dgm:resizeHandles val="exact"/>
        </dgm:presLayoutVars>
      </dgm:prSet>
      <dgm:spPr/>
    </dgm:pt>
    <dgm:pt modelId="{017C9154-2500-3347-9A6D-5A7256F40E29}" type="pres">
      <dgm:prSet presAssocID="{356AB74D-03C8-8043-A073-4395D4BB5568}" presName="composite" presStyleCnt="0"/>
      <dgm:spPr/>
    </dgm:pt>
    <dgm:pt modelId="{B75D785C-1D63-F647-91ED-A6D32729CB7D}" type="pres">
      <dgm:prSet presAssocID="{356AB74D-03C8-8043-A073-4395D4BB556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86B65D9-1971-7A47-BEC6-AECDC7DA29D9}" type="pres">
      <dgm:prSet presAssocID="{356AB74D-03C8-8043-A073-4395D4BB5568}" presName="desTx" presStyleLbl="alignAccFollowNode1" presStyleIdx="0" presStyleCnt="2">
        <dgm:presLayoutVars>
          <dgm:bulletEnabled val="1"/>
        </dgm:presLayoutVars>
      </dgm:prSet>
      <dgm:spPr/>
    </dgm:pt>
    <dgm:pt modelId="{9B8021DE-E4C3-6940-B63F-ECEF0C2A7529}" type="pres">
      <dgm:prSet presAssocID="{535543F1-8C92-4B45-A165-EA8C116945DC}" presName="space" presStyleCnt="0"/>
      <dgm:spPr/>
    </dgm:pt>
    <dgm:pt modelId="{5B2BC942-87FD-6B44-AAF7-636DC183D366}" type="pres">
      <dgm:prSet presAssocID="{81A3CAEE-4DFE-6544-BDCC-E1C6CE1C3D86}" presName="composite" presStyleCnt="0"/>
      <dgm:spPr/>
    </dgm:pt>
    <dgm:pt modelId="{F7A5B60E-4074-944B-994A-ADE2B96B6CB0}" type="pres">
      <dgm:prSet presAssocID="{81A3CAEE-4DFE-6544-BDCC-E1C6CE1C3D8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9261D4C-3660-AA4A-A21D-AE7B2A5C0253}" type="pres">
      <dgm:prSet presAssocID="{81A3CAEE-4DFE-6544-BDCC-E1C6CE1C3D8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4391F00-505B-F343-8797-3E90706F2345}" srcId="{356AB74D-03C8-8043-A073-4395D4BB5568}" destId="{E89E9D9B-AF9D-474E-89DC-888B1385DE4C}" srcOrd="3" destOrd="0" parTransId="{B479CDF0-BBB7-CD40-9B7D-045ADBA43886}" sibTransId="{1D7B80CD-689D-2E4C-B474-B7C28ADA09C3}"/>
    <dgm:cxn modelId="{C224B110-60A8-2A4D-80C3-BA3B56977870}" srcId="{356AB74D-03C8-8043-A073-4395D4BB5568}" destId="{FD46C9FE-9C04-5245-AB31-77619A52A61D}" srcOrd="0" destOrd="0" parTransId="{7568B431-5078-4D4F-956D-DF875B640653}" sibTransId="{12B7842E-956E-C240-9147-3A91E1004B1D}"/>
    <dgm:cxn modelId="{F31D5314-F097-5340-9B42-2E67C2C47509}" type="presOf" srcId="{16C13913-C1E8-9C43-8E11-4509D9BDDE73}" destId="{086B65D9-1971-7A47-BEC6-AECDC7DA29D9}" srcOrd="0" destOrd="1" presId="urn:microsoft.com/office/officeart/2005/8/layout/hList1"/>
    <dgm:cxn modelId="{C38F0517-2AD5-BC4D-8764-38816939E4C8}" type="presOf" srcId="{C921EEFC-9DB4-CF47-B2F6-D2E7841D71C6}" destId="{89261D4C-3660-AA4A-A21D-AE7B2A5C0253}" srcOrd="0" destOrd="4" presId="urn:microsoft.com/office/officeart/2005/8/layout/hList1"/>
    <dgm:cxn modelId="{5E273E3C-F321-B746-8695-E53869F566C3}" type="presOf" srcId="{56D4E551-B54F-AA4C-813A-92CEBDF7C34A}" destId="{89261D4C-3660-AA4A-A21D-AE7B2A5C0253}" srcOrd="0" destOrd="0" presId="urn:microsoft.com/office/officeart/2005/8/layout/hList1"/>
    <dgm:cxn modelId="{F51C2762-2B42-C341-B519-1B54555BAA2C}" type="presOf" srcId="{FD46C9FE-9C04-5245-AB31-77619A52A61D}" destId="{086B65D9-1971-7A47-BEC6-AECDC7DA29D9}" srcOrd="0" destOrd="0" presId="urn:microsoft.com/office/officeart/2005/8/layout/hList1"/>
    <dgm:cxn modelId="{3224AF63-089D-C24B-988E-C87D6008B613}" type="presOf" srcId="{E89E9D9B-AF9D-474E-89DC-888B1385DE4C}" destId="{086B65D9-1971-7A47-BEC6-AECDC7DA29D9}" srcOrd="0" destOrd="3" presId="urn:microsoft.com/office/officeart/2005/8/layout/hList1"/>
    <dgm:cxn modelId="{54804F6C-B120-CF4F-B85A-4177542F1DFD}" srcId="{81A3CAEE-4DFE-6544-BDCC-E1C6CE1C3D86}" destId="{C921EEFC-9DB4-CF47-B2F6-D2E7841D71C6}" srcOrd="4" destOrd="0" parTransId="{0704C4CE-CDEF-9847-83FC-25E0DD9F2CF3}" sibTransId="{24E96DE2-60D1-144C-AB29-8870EF34C27A}"/>
    <dgm:cxn modelId="{AB541E52-6461-6249-BC4F-015097021C01}" srcId="{A74F7915-F6D5-554F-B212-8E943F0380B8}" destId="{81A3CAEE-4DFE-6544-BDCC-E1C6CE1C3D86}" srcOrd="1" destOrd="0" parTransId="{1AC2B6C4-3686-D343-8618-DF0553887AFE}" sibTransId="{BAD93731-182D-124C-B8E7-5071B4F04673}"/>
    <dgm:cxn modelId="{19A1E673-9610-B64B-99C9-D3CEF922BBB1}" type="presOf" srcId="{356AB74D-03C8-8043-A073-4395D4BB5568}" destId="{B75D785C-1D63-F647-91ED-A6D32729CB7D}" srcOrd="0" destOrd="0" presId="urn:microsoft.com/office/officeart/2005/8/layout/hList1"/>
    <dgm:cxn modelId="{9B607175-6110-6643-A0B1-91662E369812}" srcId="{356AB74D-03C8-8043-A073-4395D4BB5568}" destId="{16C13913-C1E8-9C43-8E11-4509D9BDDE73}" srcOrd="1" destOrd="0" parTransId="{6B06AE80-99AE-D34E-A6E4-38FE06C3BB27}" sibTransId="{65E9E8DF-410E-3F41-BA81-65B7E5422096}"/>
    <dgm:cxn modelId="{7642367F-D694-A140-B693-2DAFBD7DE470}" srcId="{81A3CAEE-4DFE-6544-BDCC-E1C6CE1C3D86}" destId="{38C9A546-896A-4746-BC0E-94F938BC4DA1}" srcOrd="1" destOrd="0" parTransId="{1769388D-5E10-8249-A995-5A473634F6BD}" sibTransId="{4E898C0E-84FD-D144-B283-1BB7BD162911}"/>
    <dgm:cxn modelId="{A0106B8D-E292-6041-8A18-8F2AAFAF8FBE}" srcId="{A74F7915-F6D5-554F-B212-8E943F0380B8}" destId="{356AB74D-03C8-8043-A073-4395D4BB5568}" srcOrd="0" destOrd="0" parTransId="{87F235E9-80E5-5D43-8F9E-E56ABA1CAD19}" sibTransId="{535543F1-8C92-4B45-A165-EA8C116945DC}"/>
    <dgm:cxn modelId="{829C5F91-22B6-C24E-BDCF-DB30F047C503}" srcId="{356AB74D-03C8-8043-A073-4395D4BB5568}" destId="{64301A69-5BF0-714E-ABED-0013D3F642D4}" srcOrd="2" destOrd="0" parTransId="{F858E988-ABD6-704A-8F2B-6294761F100F}" sibTransId="{701F9455-A862-7641-96C3-23455394E38F}"/>
    <dgm:cxn modelId="{F5644595-69D0-7B4B-822C-32CC93D99540}" type="presOf" srcId="{81A3CAEE-4DFE-6544-BDCC-E1C6CE1C3D86}" destId="{F7A5B60E-4074-944B-994A-ADE2B96B6CB0}" srcOrd="0" destOrd="0" presId="urn:microsoft.com/office/officeart/2005/8/layout/hList1"/>
    <dgm:cxn modelId="{7E0C839A-E964-1F4B-9C99-78AA5CC54F8C}" srcId="{81A3CAEE-4DFE-6544-BDCC-E1C6CE1C3D86}" destId="{56D4E551-B54F-AA4C-813A-92CEBDF7C34A}" srcOrd="0" destOrd="0" parTransId="{0E9DC4F7-1EF5-7A4D-B187-95B33BC5F350}" sibTransId="{5BDFDBD4-50AB-E34E-8B0F-08294303D1F6}"/>
    <dgm:cxn modelId="{E0DB5DB0-BBCF-0148-9C02-C061BBFC8A52}" srcId="{81A3CAEE-4DFE-6544-BDCC-E1C6CE1C3D86}" destId="{B3558532-2AD3-BA44-8C4A-10B6CA917459}" srcOrd="3" destOrd="0" parTransId="{D4248DD4-DEC3-7649-A995-53D7DD467345}" sibTransId="{5F832862-CF0C-A244-9A42-7202A82C2737}"/>
    <dgm:cxn modelId="{0103AFCF-6749-E047-A2F5-8071E5A4FA7C}" type="presOf" srcId="{A74F7915-F6D5-554F-B212-8E943F0380B8}" destId="{7A45EB69-998A-D145-9BC3-8F14A47A5D0F}" srcOrd="0" destOrd="0" presId="urn:microsoft.com/office/officeart/2005/8/layout/hList1"/>
    <dgm:cxn modelId="{CF2C85D2-9A14-DD48-B41C-B39AFE7BD632}" srcId="{81A3CAEE-4DFE-6544-BDCC-E1C6CE1C3D86}" destId="{941FAA55-827F-CF47-9085-224352A92AAD}" srcOrd="2" destOrd="0" parTransId="{597EDED9-F2D7-D244-B14D-1C2352F7B33A}" sibTransId="{87906166-CB8C-9541-B1CE-A6E28EC17D38}"/>
    <dgm:cxn modelId="{030D1DDF-0BBA-5849-B473-94FB525D2CF3}" type="presOf" srcId="{38C9A546-896A-4746-BC0E-94F938BC4DA1}" destId="{89261D4C-3660-AA4A-A21D-AE7B2A5C0253}" srcOrd="0" destOrd="1" presId="urn:microsoft.com/office/officeart/2005/8/layout/hList1"/>
    <dgm:cxn modelId="{A0E328E7-73B2-4E4B-8078-B64EB21332B9}" type="presOf" srcId="{B3558532-2AD3-BA44-8C4A-10B6CA917459}" destId="{89261D4C-3660-AA4A-A21D-AE7B2A5C0253}" srcOrd="0" destOrd="3" presId="urn:microsoft.com/office/officeart/2005/8/layout/hList1"/>
    <dgm:cxn modelId="{A2B981EC-EC81-0B4C-B611-0FA3D6924A56}" type="presOf" srcId="{941FAA55-827F-CF47-9085-224352A92AAD}" destId="{89261D4C-3660-AA4A-A21D-AE7B2A5C0253}" srcOrd="0" destOrd="2" presId="urn:microsoft.com/office/officeart/2005/8/layout/hList1"/>
    <dgm:cxn modelId="{B3EC83F7-6AFD-2148-A781-6BAE6514F23D}" type="presOf" srcId="{64301A69-5BF0-714E-ABED-0013D3F642D4}" destId="{086B65D9-1971-7A47-BEC6-AECDC7DA29D9}" srcOrd="0" destOrd="2" presId="urn:microsoft.com/office/officeart/2005/8/layout/hList1"/>
    <dgm:cxn modelId="{21AE89D2-EAE8-A74D-8317-678DBBAE23F6}" type="presParOf" srcId="{7A45EB69-998A-D145-9BC3-8F14A47A5D0F}" destId="{017C9154-2500-3347-9A6D-5A7256F40E29}" srcOrd="0" destOrd="0" presId="urn:microsoft.com/office/officeart/2005/8/layout/hList1"/>
    <dgm:cxn modelId="{599FBD47-1B10-2349-AA27-39EC9D5C8D66}" type="presParOf" srcId="{017C9154-2500-3347-9A6D-5A7256F40E29}" destId="{B75D785C-1D63-F647-91ED-A6D32729CB7D}" srcOrd="0" destOrd="0" presId="urn:microsoft.com/office/officeart/2005/8/layout/hList1"/>
    <dgm:cxn modelId="{83684462-60C2-5140-9AB2-33C9BC5C30B2}" type="presParOf" srcId="{017C9154-2500-3347-9A6D-5A7256F40E29}" destId="{086B65D9-1971-7A47-BEC6-AECDC7DA29D9}" srcOrd="1" destOrd="0" presId="urn:microsoft.com/office/officeart/2005/8/layout/hList1"/>
    <dgm:cxn modelId="{E2D00AF4-992D-0943-9436-302F77E38DC3}" type="presParOf" srcId="{7A45EB69-998A-D145-9BC3-8F14A47A5D0F}" destId="{9B8021DE-E4C3-6940-B63F-ECEF0C2A7529}" srcOrd="1" destOrd="0" presId="urn:microsoft.com/office/officeart/2005/8/layout/hList1"/>
    <dgm:cxn modelId="{816B6F48-CB35-CB47-8D01-8FD42F7463FC}" type="presParOf" srcId="{7A45EB69-998A-D145-9BC3-8F14A47A5D0F}" destId="{5B2BC942-87FD-6B44-AAF7-636DC183D366}" srcOrd="2" destOrd="0" presId="urn:microsoft.com/office/officeart/2005/8/layout/hList1"/>
    <dgm:cxn modelId="{14DC0F24-1BD3-1444-B35F-1082B97918A9}" type="presParOf" srcId="{5B2BC942-87FD-6B44-AAF7-636DC183D366}" destId="{F7A5B60E-4074-944B-994A-ADE2B96B6CB0}" srcOrd="0" destOrd="0" presId="urn:microsoft.com/office/officeart/2005/8/layout/hList1"/>
    <dgm:cxn modelId="{0EA68CAC-5202-F944-BFED-9D00C78DB1E5}" type="presParOf" srcId="{5B2BC942-87FD-6B44-AAF7-636DC183D366}" destId="{89261D4C-3660-AA4A-A21D-AE7B2A5C02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EC0EA-DF3F-4042-AF62-1046CADC4034}">
      <dsp:nvSpPr>
        <dsp:cNvPr id="0" name=""/>
        <dsp:cNvSpPr/>
      </dsp:nvSpPr>
      <dsp:spPr>
        <a:xfrm>
          <a:off x="0" y="0"/>
          <a:ext cx="4310063" cy="43100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23A39-2B76-624C-B3A7-0A9AAE2350C8}">
      <dsp:nvSpPr>
        <dsp:cNvPr id="0" name=""/>
        <dsp:cNvSpPr/>
      </dsp:nvSpPr>
      <dsp:spPr>
        <a:xfrm>
          <a:off x="2155031" y="0"/>
          <a:ext cx="9525793" cy="43100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National, state, and local environment</a:t>
          </a:r>
        </a:p>
      </dsp:txBody>
      <dsp:txXfrm>
        <a:off x="2155031" y="0"/>
        <a:ext cx="4762896" cy="689610"/>
      </dsp:txXfrm>
    </dsp:sp>
    <dsp:sp modelId="{A763CC4A-FEE4-FC48-8438-971C4124A989}">
      <dsp:nvSpPr>
        <dsp:cNvPr id="0" name=""/>
        <dsp:cNvSpPr/>
      </dsp:nvSpPr>
      <dsp:spPr>
        <a:xfrm>
          <a:off x="452556" y="689610"/>
          <a:ext cx="3404949" cy="340494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760375"/>
            <a:satOff val="-1076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AB85F-7219-D949-B8B8-98511721342F}">
      <dsp:nvSpPr>
        <dsp:cNvPr id="0" name=""/>
        <dsp:cNvSpPr/>
      </dsp:nvSpPr>
      <dsp:spPr>
        <a:xfrm>
          <a:off x="2155031" y="689610"/>
          <a:ext cx="9525793" cy="3404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60375"/>
              <a:satOff val="-1076"/>
              <a:lumOff val="-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Organization and/or practice setting</a:t>
          </a:r>
        </a:p>
      </dsp:txBody>
      <dsp:txXfrm>
        <a:off x="2155031" y="689610"/>
        <a:ext cx="4762896" cy="689610"/>
      </dsp:txXfrm>
    </dsp:sp>
    <dsp:sp modelId="{43AD7613-BB9C-AF4D-9C34-3A9C0282B40A}">
      <dsp:nvSpPr>
        <dsp:cNvPr id="0" name=""/>
        <dsp:cNvSpPr/>
      </dsp:nvSpPr>
      <dsp:spPr>
        <a:xfrm>
          <a:off x="905113" y="1379220"/>
          <a:ext cx="2499836" cy="249983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1520749"/>
            <a:satOff val="-2152"/>
            <a:lumOff val="-1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D30DD-4EF0-1E4A-8BAA-64DB8463FAE7}">
      <dsp:nvSpPr>
        <dsp:cNvPr id="0" name=""/>
        <dsp:cNvSpPr/>
      </dsp:nvSpPr>
      <dsp:spPr>
        <a:xfrm>
          <a:off x="2155031" y="1379220"/>
          <a:ext cx="9525793" cy="24998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520749"/>
              <a:satOff val="-2152"/>
              <a:lumOff val="-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Provider/team</a:t>
          </a:r>
        </a:p>
      </dsp:txBody>
      <dsp:txXfrm>
        <a:off x="2155031" y="1379220"/>
        <a:ext cx="4762896" cy="689610"/>
      </dsp:txXfrm>
    </dsp:sp>
    <dsp:sp modelId="{7D3D8522-CDB3-4D4A-801B-AE5ED1D914BF}">
      <dsp:nvSpPr>
        <dsp:cNvPr id="0" name=""/>
        <dsp:cNvSpPr/>
      </dsp:nvSpPr>
      <dsp:spPr>
        <a:xfrm>
          <a:off x="1357669" y="2068830"/>
          <a:ext cx="1594723" cy="15947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2281124"/>
            <a:satOff val="-3227"/>
            <a:lumOff val="-2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0AA20-2B5F-4C48-A024-F1C5FBB77240}">
      <dsp:nvSpPr>
        <dsp:cNvPr id="0" name=""/>
        <dsp:cNvSpPr/>
      </dsp:nvSpPr>
      <dsp:spPr>
        <a:xfrm>
          <a:off x="2155031" y="2068830"/>
          <a:ext cx="9525793" cy="1594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281124"/>
              <a:satOff val="-3227"/>
              <a:lumOff val="-2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Family &amp; social supports</a:t>
          </a:r>
        </a:p>
      </dsp:txBody>
      <dsp:txXfrm>
        <a:off x="2155031" y="2068830"/>
        <a:ext cx="4762896" cy="689610"/>
      </dsp:txXfrm>
    </dsp:sp>
    <dsp:sp modelId="{E2166D58-D7AC-8146-A0D5-10147FCA182D}">
      <dsp:nvSpPr>
        <dsp:cNvPr id="0" name=""/>
        <dsp:cNvSpPr/>
      </dsp:nvSpPr>
      <dsp:spPr>
        <a:xfrm>
          <a:off x="1810226" y="2758440"/>
          <a:ext cx="689610" cy="68961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3041498"/>
            <a:satOff val="-4303"/>
            <a:lumOff val="-2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D827C-EA8A-E94D-AC17-29BE1AFA05A8}">
      <dsp:nvSpPr>
        <dsp:cNvPr id="0" name=""/>
        <dsp:cNvSpPr/>
      </dsp:nvSpPr>
      <dsp:spPr>
        <a:xfrm>
          <a:off x="2155031" y="2758440"/>
          <a:ext cx="9525793" cy="689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041498"/>
              <a:satOff val="-4303"/>
              <a:lumOff val="-2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Individual patient</a:t>
          </a:r>
        </a:p>
      </dsp:txBody>
      <dsp:txXfrm>
        <a:off x="2155031" y="2758440"/>
        <a:ext cx="4762896" cy="689610"/>
      </dsp:txXfrm>
    </dsp:sp>
    <dsp:sp modelId="{D03FB196-A9C2-284F-B8A2-BDC1A2719EB0}">
      <dsp:nvSpPr>
        <dsp:cNvPr id="0" name=""/>
        <dsp:cNvSpPr/>
      </dsp:nvSpPr>
      <dsp:spPr>
        <a:xfrm>
          <a:off x="6917928" y="0"/>
          <a:ext cx="4762896" cy="6896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Medicare/Medicaid reimbursement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Systemic racism and inequities in housing, education, health, and trauma and violence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Resources available</a:t>
          </a:r>
        </a:p>
      </dsp:txBody>
      <dsp:txXfrm>
        <a:off x="6917928" y="0"/>
        <a:ext cx="4762896" cy="689610"/>
      </dsp:txXfrm>
    </dsp:sp>
    <dsp:sp modelId="{D0BAD330-D61A-A44B-8309-F8BBBBA367F5}">
      <dsp:nvSpPr>
        <dsp:cNvPr id="0" name=""/>
        <dsp:cNvSpPr/>
      </dsp:nvSpPr>
      <dsp:spPr>
        <a:xfrm>
          <a:off x="6917928" y="689610"/>
          <a:ext cx="4762896" cy="6896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Leadership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Clinical decision support</a:t>
          </a:r>
        </a:p>
      </dsp:txBody>
      <dsp:txXfrm>
        <a:off x="6917928" y="689610"/>
        <a:ext cx="4762896" cy="689610"/>
      </dsp:txXfrm>
    </dsp:sp>
    <dsp:sp modelId="{09D000CD-97D4-954A-B96C-56732F57A43A}">
      <dsp:nvSpPr>
        <dsp:cNvPr id="0" name=""/>
        <dsp:cNvSpPr/>
      </dsp:nvSpPr>
      <dsp:spPr>
        <a:xfrm>
          <a:off x="6917928" y="1379220"/>
          <a:ext cx="4762896" cy="6896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Knowledge and communication skills</a:t>
          </a:r>
        </a:p>
      </dsp:txBody>
      <dsp:txXfrm>
        <a:off x="6917928" y="1379220"/>
        <a:ext cx="4762896" cy="689610"/>
      </dsp:txXfrm>
    </dsp:sp>
    <dsp:sp modelId="{0B197F96-6145-7448-B73E-6F8D3D863207}">
      <dsp:nvSpPr>
        <dsp:cNvPr id="0" name=""/>
        <dsp:cNvSpPr/>
      </dsp:nvSpPr>
      <dsp:spPr>
        <a:xfrm>
          <a:off x="6917928" y="2068830"/>
          <a:ext cx="4762896" cy="6896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Family dynamics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Stigma of liver disease</a:t>
          </a:r>
        </a:p>
      </dsp:txBody>
      <dsp:txXfrm>
        <a:off x="6917928" y="2068830"/>
        <a:ext cx="4762896" cy="689610"/>
      </dsp:txXfrm>
    </dsp:sp>
    <dsp:sp modelId="{E9F50918-3891-EF4D-A3E9-71EE1FC47946}">
      <dsp:nvSpPr>
        <dsp:cNvPr id="0" name=""/>
        <dsp:cNvSpPr/>
      </dsp:nvSpPr>
      <dsp:spPr>
        <a:xfrm>
          <a:off x="6917928" y="2758440"/>
          <a:ext cx="4762896" cy="6896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Biological factors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Socioeconomic factors</a:t>
          </a:r>
        </a:p>
      </dsp:txBody>
      <dsp:txXfrm>
        <a:off x="6917928" y="2758440"/>
        <a:ext cx="4762896" cy="689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000D4-8D5B-4443-860C-D04FE5FE9EAD}">
      <dsp:nvSpPr>
        <dsp:cNvPr id="0" name=""/>
        <dsp:cNvSpPr/>
      </dsp:nvSpPr>
      <dsp:spPr>
        <a:xfrm>
          <a:off x="355" y="796295"/>
          <a:ext cx="3767778" cy="443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25307-D0F9-604C-ADC4-9EB75DE742D6}">
      <dsp:nvSpPr>
        <dsp:cNvPr id="0" name=""/>
        <dsp:cNvSpPr/>
      </dsp:nvSpPr>
      <dsp:spPr>
        <a:xfrm>
          <a:off x="355" y="962769"/>
          <a:ext cx="276794" cy="276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A3947-7F96-7246-9085-5ADA51D83115}">
      <dsp:nvSpPr>
        <dsp:cNvPr id="0" name=""/>
        <dsp:cNvSpPr/>
      </dsp:nvSpPr>
      <dsp:spPr>
        <a:xfrm>
          <a:off x="355" y="0"/>
          <a:ext cx="3767778" cy="79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tx2"/>
              </a:solidFill>
            </a:rPr>
            <a:t>Early-stage HCC:</a:t>
          </a:r>
          <a:endParaRPr lang="en-US" sz="2000" kern="1200" dirty="0"/>
        </a:p>
      </dsp:txBody>
      <dsp:txXfrm>
        <a:off x="355" y="0"/>
        <a:ext cx="3767778" cy="796295"/>
      </dsp:txXfrm>
    </dsp:sp>
    <dsp:sp modelId="{EEFF9F0D-1A90-4E48-83D5-A13EEF575DA3}">
      <dsp:nvSpPr>
        <dsp:cNvPr id="0" name=""/>
        <dsp:cNvSpPr/>
      </dsp:nvSpPr>
      <dsp:spPr>
        <a:xfrm>
          <a:off x="355" y="1607969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9C309-AB1F-0A4A-A774-BCD2ACAF8329}">
      <dsp:nvSpPr>
        <dsp:cNvPr id="0" name=""/>
        <dsp:cNvSpPr/>
      </dsp:nvSpPr>
      <dsp:spPr>
        <a:xfrm>
          <a:off x="264099" y="1423766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Typically asymptomatic</a:t>
          </a:r>
        </a:p>
      </dsp:txBody>
      <dsp:txXfrm>
        <a:off x="264099" y="1423766"/>
        <a:ext cx="3504034" cy="645193"/>
      </dsp:txXfrm>
    </dsp:sp>
    <dsp:sp modelId="{51EB5F9C-C65C-544D-B319-E47BCA9EFD2C}">
      <dsp:nvSpPr>
        <dsp:cNvPr id="0" name=""/>
        <dsp:cNvSpPr/>
      </dsp:nvSpPr>
      <dsp:spPr>
        <a:xfrm>
          <a:off x="3956523" y="796295"/>
          <a:ext cx="3767778" cy="443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5328F-2D61-5942-9EA7-7ECA495EA08F}">
      <dsp:nvSpPr>
        <dsp:cNvPr id="0" name=""/>
        <dsp:cNvSpPr/>
      </dsp:nvSpPr>
      <dsp:spPr>
        <a:xfrm>
          <a:off x="3956523" y="962769"/>
          <a:ext cx="276794" cy="276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111DA-0830-DC4D-9F9C-0F2B8091F5E6}">
      <dsp:nvSpPr>
        <dsp:cNvPr id="0" name=""/>
        <dsp:cNvSpPr/>
      </dsp:nvSpPr>
      <dsp:spPr>
        <a:xfrm>
          <a:off x="3956523" y="0"/>
          <a:ext cx="3767778" cy="79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tx2"/>
              </a:solidFill>
            </a:rPr>
            <a:t>Advanced-stage HCC:</a:t>
          </a:r>
        </a:p>
      </dsp:txBody>
      <dsp:txXfrm>
        <a:off x="3956523" y="0"/>
        <a:ext cx="3767778" cy="796295"/>
      </dsp:txXfrm>
    </dsp:sp>
    <dsp:sp modelId="{F68AF319-43DB-4741-BB16-2285342FC265}">
      <dsp:nvSpPr>
        <dsp:cNvPr id="0" name=""/>
        <dsp:cNvSpPr/>
      </dsp:nvSpPr>
      <dsp:spPr>
        <a:xfrm>
          <a:off x="3956523" y="1607969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D97BE-8856-784D-965C-447BF18E4DD2}">
      <dsp:nvSpPr>
        <dsp:cNvPr id="0" name=""/>
        <dsp:cNvSpPr/>
      </dsp:nvSpPr>
      <dsp:spPr>
        <a:xfrm>
          <a:off x="4220267" y="1423766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Palpable mass in the upper abdomen or a hard, irregular liver surface</a:t>
          </a:r>
        </a:p>
      </dsp:txBody>
      <dsp:txXfrm>
        <a:off x="4220267" y="1423766"/>
        <a:ext cx="3504034" cy="645193"/>
      </dsp:txXfrm>
    </dsp:sp>
    <dsp:sp modelId="{AE937010-161A-E24B-ADF9-DDD5FDD584D2}">
      <dsp:nvSpPr>
        <dsp:cNvPr id="0" name=""/>
        <dsp:cNvSpPr/>
      </dsp:nvSpPr>
      <dsp:spPr>
        <a:xfrm>
          <a:off x="3956523" y="2253162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5A7C7-3E3F-2843-9A32-B28FBF02326A}">
      <dsp:nvSpPr>
        <dsp:cNvPr id="0" name=""/>
        <dsp:cNvSpPr/>
      </dsp:nvSpPr>
      <dsp:spPr>
        <a:xfrm>
          <a:off x="4220267" y="2068959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Tenderness or pain in the upper right abdominal quadrant</a:t>
          </a:r>
        </a:p>
      </dsp:txBody>
      <dsp:txXfrm>
        <a:off x="4220267" y="2068959"/>
        <a:ext cx="3504034" cy="645193"/>
      </dsp:txXfrm>
    </dsp:sp>
    <dsp:sp modelId="{685177E8-F73B-0D4D-9C69-B283D62FD189}">
      <dsp:nvSpPr>
        <dsp:cNvPr id="0" name=""/>
        <dsp:cNvSpPr/>
      </dsp:nvSpPr>
      <dsp:spPr>
        <a:xfrm>
          <a:off x="3956523" y="2898355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42484-1180-C440-9098-9BD9B643DF9E}">
      <dsp:nvSpPr>
        <dsp:cNvPr id="0" name=""/>
        <dsp:cNvSpPr/>
      </dsp:nvSpPr>
      <dsp:spPr>
        <a:xfrm>
          <a:off x="4220267" y="2714152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Symptoms of cirrhosis</a:t>
          </a:r>
        </a:p>
      </dsp:txBody>
      <dsp:txXfrm>
        <a:off x="4220267" y="2714152"/>
        <a:ext cx="3504034" cy="645193"/>
      </dsp:txXfrm>
    </dsp:sp>
    <dsp:sp modelId="{493F9A3E-E4E0-F04E-B5CD-6DAB55D9923B}">
      <dsp:nvSpPr>
        <dsp:cNvPr id="0" name=""/>
        <dsp:cNvSpPr/>
      </dsp:nvSpPr>
      <dsp:spPr>
        <a:xfrm>
          <a:off x="7912690" y="796295"/>
          <a:ext cx="3767778" cy="443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80F06-42B7-3C4E-B478-5A4C524919A2}">
      <dsp:nvSpPr>
        <dsp:cNvPr id="0" name=""/>
        <dsp:cNvSpPr/>
      </dsp:nvSpPr>
      <dsp:spPr>
        <a:xfrm>
          <a:off x="7912690" y="962769"/>
          <a:ext cx="276794" cy="276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F30AB-D2F3-2E41-B854-3FC352871D9B}">
      <dsp:nvSpPr>
        <dsp:cNvPr id="0" name=""/>
        <dsp:cNvSpPr/>
      </dsp:nvSpPr>
      <dsp:spPr>
        <a:xfrm>
          <a:off x="7912690" y="0"/>
          <a:ext cx="3767778" cy="796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tx2"/>
              </a:solidFill>
            </a:rPr>
            <a:t>Signs of HCC in patients with previously compensated cirrhosis:</a:t>
          </a:r>
          <a:endParaRPr lang="en-US" sz="2000" kern="1200" dirty="0"/>
        </a:p>
      </dsp:txBody>
      <dsp:txXfrm>
        <a:off x="7912690" y="0"/>
        <a:ext cx="3767778" cy="796295"/>
      </dsp:txXfrm>
    </dsp:sp>
    <dsp:sp modelId="{D073FDEA-FA8C-C44C-B975-651225F1F295}">
      <dsp:nvSpPr>
        <dsp:cNvPr id="0" name=""/>
        <dsp:cNvSpPr/>
      </dsp:nvSpPr>
      <dsp:spPr>
        <a:xfrm>
          <a:off x="7912690" y="1607969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D00DC-CA6E-0848-948F-5B72B5C2F6C4}">
      <dsp:nvSpPr>
        <dsp:cNvPr id="0" name=""/>
        <dsp:cNvSpPr/>
      </dsp:nvSpPr>
      <dsp:spPr>
        <a:xfrm>
          <a:off x="8176435" y="1423766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>
              <a:solidFill>
                <a:schemeClr val="tx1">
                  <a:lumMod val="50000"/>
                </a:schemeClr>
              </a:solidFill>
            </a:rPr>
            <a:t>Rapid deterioration of liver function or increased jaundice</a:t>
          </a:r>
          <a:endParaRPr lang="en-US" sz="1500" kern="1200" dirty="0"/>
        </a:p>
      </dsp:txBody>
      <dsp:txXfrm>
        <a:off x="8176435" y="1423766"/>
        <a:ext cx="3504034" cy="645193"/>
      </dsp:txXfrm>
    </dsp:sp>
    <dsp:sp modelId="{C8B7311B-99EB-F941-8C0A-7D99D3496450}">
      <dsp:nvSpPr>
        <dsp:cNvPr id="0" name=""/>
        <dsp:cNvSpPr/>
      </dsp:nvSpPr>
      <dsp:spPr>
        <a:xfrm>
          <a:off x="7912690" y="2253162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8E9A9-69BF-284C-8622-F834FBAA661F}">
      <dsp:nvSpPr>
        <dsp:cNvPr id="0" name=""/>
        <dsp:cNvSpPr/>
      </dsp:nvSpPr>
      <dsp:spPr>
        <a:xfrm>
          <a:off x="8176435" y="2068959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</a:schemeClr>
              </a:solidFill>
            </a:rPr>
            <a:t>New-onset or refractory ascites or encephalopathy</a:t>
          </a:r>
        </a:p>
      </dsp:txBody>
      <dsp:txXfrm>
        <a:off x="8176435" y="2068959"/>
        <a:ext cx="3504034" cy="645193"/>
      </dsp:txXfrm>
    </dsp:sp>
    <dsp:sp modelId="{87B10872-3AC0-0945-9628-861465E3E71A}">
      <dsp:nvSpPr>
        <dsp:cNvPr id="0" name=""/>
        <dsp:cNvSpPr/>
      </dsp:nvSpPr>
      <dsp:spPr>
        <a:xfrm>
          <a:off x="7912690" y="2898355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BC044-DF2D-F44A-949B-B524708173A6}">
      <dsp:nvSpPr>
        <dsp:cNvPr id="0" name=""/>
        <dsp:cNvSpPr/>
      </dsp:nvSpPr>
      <dsp:spPr>
        <a:xfrm>
          <a:off x="8176435" y="2714152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</a:schemeClr>
              </a:solidFill>
            </a:rPr>
            <a:t>Acute intra-abdominal bleeding or variceal bleeding</a:t>
          </a:r>
        </a:p>
      </dsp:txBody>
      <dsp:txXfrm>
        <a:off x="8176435" y="2714152"/>
        <a:ext cx="3504034" cy="645193"/>
      </dsp:txXfrm>
    </dsp:sp>
    <dsp:sp modelId="{33E6A4FC-AF18-4A41-BCE5-4C84B851CC53}">
      <dsp:nvSpPr>
        <dsp:cNvPr id="0" name=""/>
        <dsp:cNvSpPr/>
      </dsp:nvSpPr>
      <dsp:spPr>
        <a:xfrm>
          <a:off x="7912690" y="3543548"/>
          <a:ext cx="276787" cy="2767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4A24F-33DE-7447-BD37-AEF2F217B77E}">
      <dsp:nvSpPr>
        <dsp:cNvPr id="0" name=""/>
        <dsp:cNvSpPr/>
      </dsp:nvSpPr>
      <dsp:spPr>
        <a:xfrm>
          <a:off x="8176435" y="3359345"/>
          <a:ext cx="3504034" cy="645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500" kern="1200" dirty="0">
              <a:solidFill>
                <a:schemeClr val="tx1">
                  <a:lumMod val="50000"/>
                </a:schemeClr>
              </a:solidFill>
            </a:rPr>
            <a:t>Weight loss and fever</a:t>
          </a:r>
        </a:p>
      </dsp:txBody>
      <dsp:txXfrm>
        <a:off x="8176435" y="3359345"/>
        <a:ext cx="3504034" cy="645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D785C-1D63-F647-91ED-A6D32729CB7D}">
      <dsp:nvSpPr>
        <dsp:cNvPr id="0" name=""/>
        <dsp:cNvSpPr/>
      </dsp:nvSpPr>
      <dsp:spPr>
        <a:xfrm>
          <a:off x="57" y="157892"/>
          <a:ext cx="545827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Patient-reported barriers</a:t>
          </a:r>
          <a:r>
            <a:rPr lang="en-US" sz="2100" kern="1200" baseline="30000" dirty="0"/>
            <a:t>1</a:t>
          </a:r>
          <a:endParaRPr lang="en-US" sz="2100" kern="1200" dirty="0"/>
        </a:p>
      </dsp:txBody>
      <dsp:txXfrm>
        <a:off x="57" y="157892"/>
        <a:ext cx="5458276" cy="604800"/>
      </dsp:txXfrm>
    </dsp:sp>
    <dsp:sp modelId="{086B65D9-1971-7A47-BEC6-AECDC7DA29D9}">
      <dsp:nvSpPr>
        <dsp:cNvPr id="0" name=""/>
        <dsp:cNvSpPr/>
      </dsp:nvSpPr>
      <dsp:spPr>
        <a:xfrm>
          <a:off x="57" y="762692"/>
          <a:ext cx="5458276" cy="2258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Knowledge deficits (</a:t>
          </a:r>
          <a:r>
            <a:rPr lang="en-US" sz="2100" kern="1200" dirty="0" err="1"/>
            <a:t>eg</a:t>
          </a:r>
          <a:r>
            <a:rPr lang="en-US" sz="2100" kern="1200" dirty="0"/>
            <a:t>, belief that screening is unnecessary if physical examination or laboratory results are normal)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Costs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Difficulty scheduling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Transportation</a:t>
          </a:r>
        </a:p>
      </dsp:txBody>
      <dsp:txXfrm>
        <a:off x="57" y="762692"/>
        <a:ext cx="5458276" cy="2258963"/>
      </dsp:txXfrm>
    </dsp:sp>
    <dsp:sp modelId="{F7A5B60E-4074-944B-994A-ADE2B96B6CB0}">
      <dsp:nvSpPr>
        <dsp:cNvPr id="0" name=""/>
        <dsp:cNvSpPr/>
      </dsp:nvSpPr>
      <dsp:spPr>
        <a:xfrm>
          <a:off x="6222491" y="157892"/>
          <a:ext cx="545827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Provider-reported barriers</a:t>
          </a:r>
          <a:r>
            <a:rPr lang="en-US" sz="2100" kern="1200" baseline="30000" dirty="0"/>
            <a:t>2</a:t>
          </a:r>
          <a:endParaRPr lang="en-US" sz="2100" kern="1200" dirty="0"/>
        </a:p>
      </dsp:txBody>
      <dsp:txXfrm>
        <a:off x="6222491" y="157892"/>
        <a:ext cx="5458276" cy="604800"/>
      </dsp:txXfrm>
    </dsp:sp>
    <dsp:sp modelId="{89261D4C-3660-AA4A-A21D-AE7B2A5C0253}">
      <dsp:nvSpPr>
        <dsp:cNvPr id="0" name=""/>
        <dsp:cNvSpPr/>
      </dsp:nvSpPr>
      <dsp:spPr>
        <a:xfrm>
          <a:off x="6222491" y="762692"/>
          <a:ext cx="5458276" cy="2258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Misconceptions about screening (</a:t>
          </a:r>
          <a:r>
            <a:rPr lang="en-US" sz="2100" kern="1200" dirty="0" err="1"/>
            <a:t>eg</a:t>
          </a:r>
          <a:r>
            <a:rPr lang="en-US" sz="2100" kern="1200" dirty="0"/>
            <a:t>, use of liver enzyme levels)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Cost effectiveness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Not being up-to-date on HCC screening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Limited time in the clinic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Competing clinical concerns</a:t>
          </a:r>
        </a:p>
      </dsp:txBody>
      <dsp:txXfrm>
        <a:off x="6222491" y="762692"/>
        <a:ext cx="5458276" cy="2258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71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03A9182-5393-8747-A307-0F441D541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175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066317"/>
            <a:ext cx="10363200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38729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9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739476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4194"/>
            <a:ext cx="5742432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686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4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24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396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390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7173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8288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7" y="273050"/>
            <a:ext cx="4350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95112" cy="55874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/>
            </a:lvl1pPr>
            <a:lvl2pPr>
              <a:lnSpc>
                <a:spcPct val="90000"/>
              </a:lnSpc>
              <a:spcBef>
                <a:spcPts val="0"/>
              </a:spcBef>
              <a:defRPr sz="2400"/>
            </a:lvl2pPr>
            <a:lvl3pPr>
              <a:lnSpc>
                <a:spcPct val="90000"/>
              </a:lnSpc>
              <a:spcBef>
                <a:spcPts val="0"/>
              </a:spcBef>
              <a:defRPr sz="2000"/>
            </a:lvl3pPr>
            <a:lvl4pPr>
              <a:lnSpc>
                <a:spcPct val="90000"/>
              </a:lnSpc>
              <a:spcBef>
                <a:spcPts val="0"/>
              </a:spcBef>
              <a:defRPr sz="1800"/>
            </a:lvl4pPr>
            <a:lvl5pPr>
              <a:lnSpc>
                <a:spcPct val="90000"/>
              </a:lnSpc>
              <a:spcBef>
                <a:spcPts val="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587" y="1435101"/>
            <a:ext cx="4350097" cy="4425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081062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526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109053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9265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8A0BAD-5EE5-4C60-8607-0E0AB2B701A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" y="6010275"/>
            <a:ext cx="2769326" cy="731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E82BF9-51A6-4678-B9C7-E6B7F22C70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880782" y="6010275"/>
            <a:ext cx="9311217" cy="7318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9CE55B4-6AE8-4D5F-8199-8C9EF427A18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965" y="6132582"/>
            <a:ext cx="2097398" cy="4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30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500" kern="1200" baseline="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 baseline="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r.org/Clinical-Resources/Reporting-and-Data-Systems/LI-RADS" TargetMode="External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creativecommons.org/licenses/by-nc/4.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en" TargetMode="External"/><Relationship Id="rId2" Type="http://schemas.openxmlformats.org/officeDocument/2006/relationships/hyperlink" Target="https://en.wikipedia.org/wiki/File:Liver_cancer_world_map-Deaths_per_million_persons-WHO2012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4.0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gis.cdc.gov/Cancer/USCS/DataViz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news-events/press-announcements/fda-expands-approved-use-stivarga-treat-liver-cancer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oncologypro.esmo.org/meeting-resources/esmo-2019-congress/CheckMate-459-A-Randomized-Multi-Center-Phase-3-Study-of-Nivolumab-NIVO-vs-Sorafenib-SOR-as-First-Line-1L-Treatment-in-Patients-pts-With-Advanced-Hepatocellular-Carcinoma-aHCC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drugs/drug-approvals-and-databases/fda-approves-atezolizumab-plus-bevacizumab-unresectable-hepatocellular-carcinoma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home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3606590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hepatobiliary_blocks.pdf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hepatobiliary_blocks.pdf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EE8E2F29-ED04-C544-8B53-D5D37676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" y="0"/>
            <a:ext cx="1217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76CB4-0F49-3742-B600-49D594DB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of Disparities in HCC Incidence and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FBFF9-D1EA-4C41-91DF-CB195A93CA4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Tx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Kim AK, </a:t>
            </a:r>
            <a:r>
              <a:rPr lang="en-US" sz="1100" dirty="0" err="1">
                <a:solidFill>
                  <a:schemeClr val="tx1"/>
                </a:solidFill>
              </a:rPr>
              <a:t>Singal</a:t>
            </a:r>
            <a:r>
              <a:rPr lang="en-US" sz="1100" dirty="0">
                <a:solidFill>
                  <a:schemeClr val="tx1"/>
                </a:solidFill>
              </a:rPr>
              <a:t> AG. </a:t>
            </a:r>
            <a:r>
              <a:rPr lang="en-US" sz="1100" i="1" dirty="0">
                <a:solidFill>
                  <a:schemeClr val="tx1"/>
                </a:solidFill>
              </a:rPr>
              <a:t>Clin Liver Dis (Hoboken)</a:t>
            </a:r>
            <a:r>
              <a:rPr lang="en-US" sz="1100" dirty="0">
                <a:solidFill>
                  <a:schemeClr val="tx1"/>
                </a:solidFill>
              </a:rPr>
              <a:t>. 2015;4(6):143-145. </a:t>
            </a:r>
          </a:p>
          <a:p>
            <a:pPr marL="228600" indent="-228600">
              <a:buClrTx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Adler NE, Newman K. </a:t>
            </a:r>
            <a:r>
              <a:rPr lang="en-US" sz="1100" i="1" dirty="0">
                <a:solidFill>
                  <a:schemeClr val="tx1"/>
                </a:solidFill>
              </a:rPr>
              <a:t>Health </a:t>
            </a:r>
            <a:r>
              <a:rPr lang="en-US" sz="1100" i="1" dirty="0" err="1">
                <a:solidFill>
                  <a:schemeClr val="tx1"/>
                </a:solidFill>
              </a:rPr>
              <a:t>Aff</a:t>
            </a:r>
            <a:r>
              <a:rPr lang="en-US" sz="1100" i="1" dirty="0">
                <a:solidFill>
                  <a:schemeClr val="tx1"/>
                </a:solidFill>
              </a:rPr>
              <a:t> (Millwood)</a:t>
            </a:r>
            <a:r>
              <a:rPr lang="en-US" sz="1100" dirty="0">
                <a:solidFill>
                  <a:schemeClr val="tx1"/>
                </a:solidFill>
              </a:rPr>
              <a:t>. 2002;21(2):60-76.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1142BE7-8AAC-9A45-AE21-C9ED245564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616546"/>
              </p:ext>
            </p:extLst>
          </p:nvPr>
        </p:nvGraphicFramePr>
        <p:xfrm>
          <a:off x="266700" y="1343025"/>
          <a:ext cx="11680825" cy="4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20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8F515A-4862-8B48-B527-CF111D10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Pathophysiology</a:t>
            </a:r>
          </a:p>
        </p:txBody>
      </p:sp>
    </p:spTree>
    <p:extLst>
      <p:ext uri="{BB962C8B-B14F-4D97-AF65-F5344CB8AC3E}">
        <p14:creationId xmlns:p14="http://schemas.microsoft.com/office/powerpoint/2010/main" val="316901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D13D30-DD9D-2640-8F15-E3111965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8107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HCC Pathophysiology Is Complex and Varies by Etiology But Almost Always Involves Inflammation and Liver Regeneration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52A402-857D-C749-9CC9-1C77E262883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Farazi</a:t>
            </a:r>
            <a:r>
              <a:rPr lang="en-US" sz="1100" dirty="0">
                <a:solidFill>
                  <a:schemeClr val="tx1"/>
                </a:solidFill>
              </a:rPr>
              <a:t> PA, DePinho RA. </a:t>
            </a:r>
            <a:r>
              <a:rPr lang="en-US" sz="1100" i="1" dirty="0">
                <a:solidFill>
                  <a:schemeClr val="tx1"/>
                </a:solidFill>
              </a:rPr>
              <a:t>Nat Rev Cancer</a:t>
            </a:r>
            <a:r>
              <a:rPr lang="en-US" sz="1100" dirty="0">
                <a:solidFill>
                  <a:schemeClr val="tx1"/>
                </a:solidFill>
              </a:rPr>
              <a:t>. 2006;6(9):674-687. 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Takakura K et al. </a:t>
            </a:r>
            <a:r>
              <a:rPr lang="en-US" sz="1100" i="1" dirty="0">
                <a:solidFill>
                  <a:schemeClr val="tx1"/>
                </a:solidFill>
              </a:rPr>
              <a:t>Front Oncol</a:t>
            </a:r>
            <a:r>
              <a:rPr lang="en-US" sz="1100" dirty="0">
                <a:solidFill>
                  <a:schemeClr val="tx1"/>
                </a:solidFill>
              </a:rPr>
              <a:t>. 2019;9:762.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E897E5-9B7A-4145-AC2C-FAED2446AE56}"/>
              </a:ext>
            </a:extLst>
          </p:cNvPr>
          <p:cNvGrpSpPr/>
          <p:nvPr/>
        </p:nvGrpSpPr>
        <p:grpSpPr>
          <a:xfrm>
            <a:off x="508764" y="1446939"/>
            <a:ext cx="11211140" cy="468176"/>
            <a:chOff x="508764" y="1491254"/>
            <a:chExt cx="11211140" cy="46817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6DCAE9-519F-BE47-8066-664BA839950D}"/>
                </a:ext>
              </a:extLst>
            </p:cNvPr>
            <p:cNvSpPr/>
            <p:nvPr/>
          </p:nvSpPr>
          <p:spPr>
            <a:xfrm>
              <a:off x="508764" y="1491254"/>
              <a:ext cx="1883801" cy="468176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Aflatoxin B1 ingestion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E0D70D-6C95-D243-BB6B-BA24AC564E98}"/>
                </a:ext>
              </a:extLst>
            </p:cNvPr>
            <p:cNvSpPr/>
            <p:nvPr/>
          </p:nvSpPr>
          <p:spPr>
            <a:xfrm>
              <a:off x="2840599" y="1491254"/>
              <a:ext cx="1883801" cy="46817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HBV or HCV viral and/or host factors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B1EB09-BDCF-E443-9ED6-D466F82EB47C}"/>
                </a:ext>
              </a:extLst>
            </p:cNvPr>
            <p:cNvSpPr/>
            <p:nvPr/>
          </p:nvSpPr>
          <p:spPr>
            <a:xfrm>
              <a:off x="5172434" y="1491254"/>
              <a:ext cx="1883801" cy="468176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NAFLD/NASH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FD34DD-38C4-5044-9289-1D4FFA9F86EA}"/>
                </a:ext>
              </a:extLst>
            </p:cNvPr>
            <p:cNvSpPr/>
            <p:nvPr/>
          </p:nvSpPr>
          <p:spPr>
            <a:xfrm>
              <a:off x="7504269" y="1491254"/>
              <a:ext cx="1883801" cy="46817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HCV Viral and/or host factors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0480C0-B898-2649-A041-A36555714747}"/>
                </a:ext>
              </a:extLst>
            </p:cNvPr>
            <p:cNvSpPr/>
            <p:nvPr/>
          </p:nvSpPr>
          <p:spPr>
            <a:xfrm>
              <a:off x="9836103" y="1491254"/>
              <a:ext cx="1883801" cy="468176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Alcohol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4C228BC-A534-3C41-90C7-C2E47856EEF3}"/>
              </a:ext>
            </a:extLst>
          </p:cNvPr>
          <p:cNvSpPr/>
          <p:nvPr/>
        </p:nvSpPr>
        <p:spPr>
          <a:xfrm>
            <a:off x="1842550" y="2628133"/>
            <a:ext cx="1608793" cy="372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p53 inactivation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4FB1B-02D6-8147-B106-1903C60C18D5}"/>
              </a:ext>
            </a:extLst>
          </p:cNvPr>
          <p:cNvSpPr/>
          <p:nvPr/>
        </p:nvSpPr>
        <p:spPr>
          <a:xfrm>
            <a:off x="1842549" y="3673118"/>
            <a:ext cx="1608793" cy="67110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Cell proliferation and loss of growth control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FD8C30-4530-3241-9C36-D03667FBD2F1}"/>
              </a:ext>
            </a:extLst>
          </p:cNvPr>
          <p:cNvSpPr/>
          <p:nvPr/>
        </p:nvSpPr>
        <p:spPr>
          <a:xfrm>
            <a:off x="3781168" y="5521898"/>
            <a:ext cx="4635776" cy="37249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HCC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2E4079-7B8F-4A4F-A4F5-33183860CA95}"/>
              </a:ext>
            </a:extLst>
          </p:cNvPr>
          <p:cNvSpPr/>
          <p:nvPr/>
        </p:nvSpPr>
        <p:spPr>
          <a:xfrm>
            <a:off x="4193876" y="2623505"/>
            <a:ext cx="1608793" cy="37249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Inflammation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F8F2A4-99CB-0C43-B08B-9D70C9673C1F}"/>
              </a:ext>
            </a:extLst>
          </p:cNvPr>
          <p:cNvSpPr/>
          <p:nvPr/>
        </p:nvSpPr>
        <p:spPr>
          <a:xfrm>
            <a:off x="4193876" y="3414619"/>
            <a:ext cx="1608793" cy="37249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Necrosis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66D52A-F070-9549-9121-737A8E63D167}"/>
              </a:ext>
            </a:extLst>
          </p:cNvPr>
          <p:cNvSpPr/>
          <p:nvPr/>
        </p:nvSpPr>
        <p:spPr>
          <a:xfrm>
            <a:off x="4193875" y="3974974"/>
            <a:ext cx="1608793" cy="37249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Regeneration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A45552-4703-3E4B-A122-D7C9D381E4C4}"/>
              </a:ext>
            </a:extLst>
          </p:cNvPr>
          <p:cNvSpPr/>
          <p:nvPr/>
        </p:nvSpPr>
        <p:spPr>
          <a:xfrm>
            <a:off x="6545202" y="2628133"/>
            <a:ext cx="1608793" cy="372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Oxidative stress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1535F3-72D3-444C-85A3-7BBB0938587D}"/>
              </a:ext>
            </a:extLst>
          </p:cNvPr>
          <p:cNvSpPr/>
          <p:nvPr/>
        </p:nvSpPr>
        <p:spPr>
          <a:xfrm>
            <a:off x="6545755" y="3526902"/>
            <a:ext cx="1608793" cy="81732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Mutations and modulation of cancer signaling pathways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372026-9333-134E-8F50-9A052C61D4D8}"/>
              </a:ext>
            </a:extLst>
          </p:cNvPr>
          <p:cNvSpPr/>
          <p:nvPr/>
        </p:nvSpPr>
        <p:spPr>
          <a:xfrm>
            <a:off x="8896527" y="2628133"/>
            <a:ext cx="1608793" cy="372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Cirrhosis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F60D5C-3590-1B47-A153-59C95B2ADFEE}"/>
              </a:ext>
            </a:extLst>
          </p:cNvPr>
          <p:cNvSpPr/>
          <p:nvPr/>
        </p:nvSpPr>
        <p:spPr>
          <a:xfrm>
            <a:off x="8896527" y="3860195"/>
            <a:ext cx="1608793" cy="4840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Microenvironment changes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268C5EE-B1BE-1842-97EF-6270C71BE04A}"/>
              </a:ext>
            </a:extLst>
          </p:cNvPr>
          <p:cNvCxnSpPr/>
          <p:nvPr/>
        </p:nvCxnSpPr>
        <p:spPr>
          <a:xfrm>
            <a:off x="2076880" y="1915113"/>
            <a:ext cx="0" cy="7130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F8660EC-1E9B-884F-8D4E-581003D073D5}"/>
              </a:ext>
            </a:extLst>
          </p:cNvPr>
          <p:cNvCxnSpPr/>
          <p:nvPr/>
        </p:nvCxnSpPr>
        <p:spPr>
          <a:xfrm>
            <a:off x="3136805" y="1915113"/>
            <a:ext cx="0" cy="713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C4E5E13-77C5-7E42-94B0-55AECE4D4123}"/>
              </a:ext>
            </a:extLst>
          </p:cNvPr>
          <p:cNvCxnSpPr/>
          <p:nvPr/>
        </p:nvCxnSpPr>
        <p:spPr>
          <a:xfrm>
            <a:off x="5496141" y="1915113"/>
            <a:ext cx="0" cy="71302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F5EEF38-A645-C44C-99CD-4EB58D37C374}"/>
              </a:ext>
            </a:extLst>
          </p:cNvPr>
          <p:cNvCxnSpPr/>
          <p:nvPr/>
        </p:nvCxnSpPr>
        <p:spPr>
          <a:xfrm>
            <a:off x="6755446" y="1910485"/>
            <a:ext cx="0" cy="71302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B1BC10-695F-624C-9784-376C8F1DCDD6}"/>
              </a:ext>
            </a:extLst>
          </p:cNvPr>
          <p:cNvCxnSpPr/>
          <p:nvPr/>
        </p:nvCxnSpPr>
        <p:spPr>
          <a:xfrm>
            <a:off x="9190408" y="1910485"/>
            <a:ext cx="0" cy="7130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91564C2-F7DB-894C-9F90-BCB7ABD02F1E}"/>
              </a:ext>
            </a:extLst>
          </p:cNvPr>
          <p:cNvCxnSpPr/>
          <p:nvPr/>
        </p:nvCxnSpPr>
        <p:spPr>
          <a:xfrm>
            <a:off x="10132309" y="1917360"/>
            <a:ext cx="0" cy="71302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>
            <a:extLst>
              <a:ext uri="{FF2B5EF4-FFF2-40B4-BE49-F238E27FC236}">
                <a16:creationId xmlns:a16="http://schemas.microsoft.com/office/drawing/2014/main" id="{5586F168-8911-7C4E-BB23-496F3D35633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349599" y="2217797"/>
            <a:ext cx="2782710" cy="405707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8863A19E-11FE-6B4E-ADC2-D3E48A7602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34233" y="2217798"/>
            <a:ext cx="2782710" cy="405707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8690222-A33C-7147-9221-7CFC89A83CBC}"/>
              </a:ext>
            </a:extLst>
          </p:cNvPr>
          <p:cNvCxnSpPr/>
          <p:nvPr/>
        </p:nvCxnSpPr>
        <p:spPr>
          <a:xfrm>
            <a:off x="4475610" y="1917360"/>
            <a:ext cx="0" cy="71302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6F0D5C64-CCF6-A243-BBBE-5EFEA39162F9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471873" y="2349228"/>
            <a:ext cx="2743200" cy="278905"/>
          </a:xfrm>
          <a:prstGeom prst="bentConnector2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BE4266F-BAED-F649-B132-3EA2FB8C1250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 flipH="1">
            <a:off x="2646946" y="3000623"/>
            <a:ext cx="1" cy="672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0BEA0D5-E1D9-764D-89D7-89B3BE16352A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4998273" y="2995995"/>
            <a:ext cx="0" cy="418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6CBB183-34C1-AB41-AF7F-B4573F8A71AA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4998272" y="3787109"/>
            <a:ext cx="1" cy="18786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5FCED0A-2A9A-1C4D-898E-8D1033F2FD54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>
            <a:off x="7349599" y="3000623"/>
            <a:ext cx="553" cy="526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55E6FA68-9851-674F-BCD3-91903CE44199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9700924" y="3000623"/>
            <a:ext cx="0" cy="8595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89CA5B17-8A9C-034D-8F13-C3E1FC18D954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rot="16200000" flipH="1">
            <a:off x="3784164" y="3207006"/>
            <a:ext cx="1177674" cy="345211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>
            <a:extLst>
              <a:ext uri="{FF2B5EF4-FFF2-40B4-BE49-F238E27FC236}">
                <a16:creationId xmlns:a16="http://schemas.microsoft.com/office/drawing/2014/main" id="{0381BC38-6AD8-E344-80F3-D682D5494B00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 rot="16200000" flipH="1">
            <a:off x="4961447" y="4384289"/>
            <a:ext cx="1174434" cy="11007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>
            <a:extLst>
              <a:ext uri="{FF2B5EF4-FFF2-40B4-BE49-F238E27FC236}">
                <a16:creationId xmlns:a16="http://schemas.microsoft.com/office/drawing/2014/main" id="{D6A2B618-D38B-7A4B-9720-4063E04A4B25}"/>
              </a:ext>
            </a:extLst>
          </p:cNvPr>
          <p:cNvCxnSpPr>
            <a:cxnSpLocks/>
            <a:stCxn id="27" idx="2"/>
            <a:endCxn id="22" idx="0"/>
          </p:cNvCxnSpPr>
          <p:nvPr/>
        </p:nvCxnSpPr>
        <p:spPr>
          <a:xfrm rot="5400000">
            <a:off x="6135767" y="4307513"/>
            <a:ext cx="1177674" cy="125109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>
            <a:extLst>
              <a:ext uri="{FF2B5EF4-FFF2-40B4-BE49-F238E27FC236}">
                <a16:creationId xmlns:a16="http://schemas.microsoft.com/office/drawing/2014/main" id="{7CADF5A6-051F-454C-8359-8D112CDAC356}"/>
              </a:ext>
            </a:extLst>
          </p:cNvPr>
          <p:cNvCxnSpPr>
            <a:cxnSpLocks/>
            <a:stCxn id="29" idx="2"/>
            <a:endCxn id="22" idx="0"/>
          </p:cNvCxnSpPr>
          <p:nvPr/>
        </p:nvCxnSpPr>
        <p:spPr>
          <a:xfrm rot="5400000">
            <a:off x="7311153" y="3132127"/>
            <a:ext cx="1177674" cy="36018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89B26594-0140-CB4D-AAA3-1AD3AABDBDEA}"/>
              </a:ext>
            </a:extLst>
          </p:cNvPr>
          <p:cNvSpPr txBox="1"/>
          <p:nvPr/>
        </p:nvSpPr>
        <p:spPr>
          <a:xfrm>
            <a:off x="6065158" y="4974508"/>
            <a:ext cx="208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Genetic alterations and microenvironment changes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2BF7A50-B34C-7745-87CC-AE1E7E74D23E}"/>
              </a:ext>
            </a:extLst>
          </p:cNvPr>
          <p:cNvSpPr txBox="1"/>
          <p:nvPr/>
        </p:nvSpPr>
        <p:spPr>
          <a:xfrm>
            <a:off x="4958574" y="2956897"/>
            <a:ext cx="168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Expanded or altered stem cell compartment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E35FABE-52D1-4040-A472-DE7E06F1F033}"/>
              </a:ext>
            </a:extLst>
          </p:cNvPr>
          <p:cNvSpPr txBox="1"/>
          <p:nvPr/>
        </p:nvSpPr>
        <p:spPr>
          <a:xfrm>
            <a:off x="1007902" y="1919884"/>
            <a:ext cx="1687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p53 mutations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BF7F782-2E5B-3C45-873D-B25D31501A3F}"/>
              </a:ext>
            </a:extLst>
          </p:cNvPr>
          <p:cNvSpPr txBox="1"/>
          <p:nvPr/>
        </p:nvSpPr>
        <p:spPr>
          <a:xfrm>
            <a:off x="5911905" y="1899435"/>
            <a:ext cx="1687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Lipotoxicity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115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7F2F3-87C1-F744-ACF3-FB241D6A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HBV Is Directly Oncogenic, While HCV Typically Leads to HCC Only in the Context of Inflammation &amp; Fibrosis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D5BD5-8BF0-7B4D-84E8-3E3CA076F6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Guerrieri</a:t>
            </a:r>
            <a:r>
              <a:rPr lang="en-US" sz="1100" dirty="0">
                <a:solidFill>
                  <a:schemeClr val="tx1"/>
                </a:solidFill>
              </a:rPr>
              <a:t> F et al. </a:t>
            </a:r>
            <a:r>
              <a:rPr lang="en-US" sz="1100" i="1" dirty="0">
                <a:solidFill>
                  <a:schemeClr val="tx1"/>
                </a:solidFill>
              </a:rPr>
              <a:t>Semin Liver Dis. </a:t>
            </a:r>
            <a:r>
              <a:rPr lang="en-US" sz="1100" dirty="0">
                <a:solidFill>
                  <a:schemeClr val="tx1"/>
                </a:solidFill>
              </a:rPr>
              <a:t>2013;33(2):147-156. 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Villanueva A. </a:t>
            </a:r>
            <a:r>
              <a:rPr lang="en-US" sz="1100" i="1" dirty="0">
                <a:solidFill>
                  <a:schemeClr val="tx1"/>
                </a:solidFill>
              </a:rPr>
              <a:t>N </a:t>
            </a:r>
            <a:r>
              <a:rPr lang="en-US" sz="1100" i="1" dirty="0" err="1">
                <a:solidFill>
                  <a:schemeClr val="tx1"/>
                </a:solidFill>
              </a:rPr>
              <a:t>Engl</a:t>
            </a:r>
            <a:r>
              <a:rPr lang="en-US" sz="1100" i="1" dirty="0">
                <a:solidFill>
                  <a:schemeClr val="tx1"/>
                </a:solidFill>
              </a:rPr>
              <a:t> J Med. </a:t>
            </a:r>
            <a:r>
              <a:rPr lang="en-US" sz="1100" dirty="0">
                <a:solidFill>
                  <a:schemeClr val="tx1"/>
                </a:solidFill>
              </a:rPr>
              <a:t>2019;380;15:1450-1462.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Brar TS et al. In: </a:t>
            </a:r>
            <a:r>
              <a:rPr lang="en-US" sz="1100" i="1" dirty="0">
                <a:solidFill>
                  <a:schemeClr val="tx1"/>
                </a:solidFill>
              </a:rPr>
              <a:t>Precision Molecular Pathology of Liver Cancer. </a:t>
            </a:r>
            <a:r>
              <a:rPr lang="en-US" sz="1100" dirty="0">
                <a:solidFill>
                  <a:schemeClr val="tx1"/>
                </a:solidFill>
              </a:rPr>
              <a:t>Springer; 2017: 1-15.</a:t>
            </a:r>
          </a:p>
          <a:p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D60B8-5CFA-0644-936D-FC1EC30FE0AF}"/>
              </a:ext>
            </a:extLst>
          </p:cNvPr>
          <p:cNvSpPr/>
          <p:nvPr/>
        </p:nvSpPr>
        <p:spPr>
          <a:xfrm>
            <a:off x="3044910" y="2767698"/>
            <a:ext cx="3075915" cy="914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kern="600" spc="30" dirty="0">
                <a:latin typeface="Calibri" panose="020F0502020204030204" pitchFamily="34" charset="0"/>
                <a:cs typeface="Calibri" panose="020F0502020204030204" pitchFamily="34" charset="0"/>
              </a:rPr>
              <a:t>Insertional mutagenesis caused by integration of </a:t>
            </a:r>
            <a:br>
              <a:rPr lang="en-US" sz="1600" kern="600" spc="3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kern="600" spc="30" dirty="0">
                <a:latin typeface="Calibri" panose="020F0502020204030204" pitchFamily="34" charset="0"/>
                <a:cs typeface="Calibri" panose="020F0502020204030204" pitchFamily="34" charset="0"/>
              </a:rPr>
              <a:t>HBV DNA into host genome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7375C-1A5D-4F47-966B-B67585989A87}"/>
              </a:ext>
            </a:extLst>
          </p:cNvPr>
          <p:cNvSpPr/>
          <p:nvPr/>
        </p:nvSpPr>
        <p:spPr>
          <a:xfrm>
            <a:off x="6260761" y="2767698"/>
            <a:ext cx="3134042" cy="914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kern="600" spc="30" dirty="0">
                <a:latin typeface="Calibri" panose="020F0502020204030204" pitchFamily="34" charset="0"/>
                <a:cs typeface="Calibri" panose="020F0502020204030204" pitchFamily="34" charset="0"/>
              </a:rPr>
              <a:t>Host inflammatory response, leading to cycles of inflammation, necrosis, and regeneration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080B11-BAC2-8648-A154-221AB5B9C38B}"/>
              </a:ext>
            </a:extLst>
          </p:cNvPr>
          <p:cNvGrpSpPr/>
          <p:nvPr/>
        </p:nvGrpSpPr>
        <p:grpSpPr>
          <a:xfrm>
            <a:off x="2740920" y="1330410"/>
            <a:ext cx="6537010" cy="690880"/>
            <a:chOff x="2251695" y="1671227"/>
            <a:chExt cx="6537010" cy="6908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61006F-5C99-074B-BA2D-3A8F2600A3AB}"/>
                </a:ext>
              </a:extLst>
            </p:cNvPr>
            <p:cNvSpPr/>
            <p:nvPr/>
          </p:nvSpPr>
          <p:spPr>
            <a:xfrm>
              <a:off x="2251695" y="1671227"/>
              <a:ext cx="1551050" cy="69087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  <a:t>HBV infection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A007B7-BD5F-7D48-A5E1-3E415E4F768D}"/>
                </a:ext>
              </a:extLst>
            </p:cNvPr>
            <p:cNvSpPr/>
            <p:nvPr/>
          </p:nvSpPr>
          <p:spPr>
            <a:xfrm>
              <a:off x="7237655" y="1671228"/>
              <a:ext cx="1551050" cy="69087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  <a:t>HCV infection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1BDC80-0BE1-8D4D-A2B0-478748D327EA}"/>
              </a:ext>
            </a:extLst>
          </p:cNvPr>
          <p:cNvGrpSpPr/>
          <p:nvPr/>
        </p:nvGrpSpPr>
        <p:grpSpPr>
          <a:xfrm>
            <a:off x="265970" y="4494837"/>
            <a:ext cx="9134937" cy="1145723"/>
            <a:chOff x="1112520" y="4951699"/>
            <a:chExt cx="9134937" cy="11457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EC71D6-F1AF-E74E-8F62-7DDD52FEA56E}"/>
                </a:ext>
              </a:extLst>
            </p:cNvPr>
            <p:cNvSpPr/>
            <p:nvPr/>
          </p:nvSpPr>
          <p:spPr>
            <a:xfrm>
              <a:off x="1112520" y="4951699"/>
              <a:ext cx="9134937" cy="1145723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600" spc="30" dirty="0" err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EAC761-9AFA-8147-A492-D74299F57BCA}"/>
                </a:ext>
              </a:extLst>
            </p:cNvPr>
            <p:cNvSpPr/>
            <p:nvPr/>
          </p:nvSpPr>
          <p:spPr>
            <a:xfrm>
              <a:off x="3541750" y="5094564"/>
              <a:ext cx="3108960" cy="370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  <a:t>Genetic instability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60B093-8C14-7B48-B70B-4690D857D4AD}"/>
                </a:ext>
              </a:extLst>
            </p:cNvPr>
            <p:cNvSpPr/>
            <p:nvPr/>
          </p:nvSpPr>
          <p:spPr>
            <a:xfrm>
              <a:off x="3541750" y="5591975"/>
              <a:ext cx="3108960" cy="370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  <a:t>Abnormal cell proliferation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8DC5B5-C37B-1846-8EDE-3B7912C527E8}"/>
                </a:ext>
              </a:extLst>
            </p:cNvPr>
            <p:cNvSpPr/>
            <p:nvPr/>
          </p:nvSpPr>
          <p:spPr>
            <a:xfrm>
              <a:off x="6815066" y="5094564"/>
              <a:ext cx="3108960" cy="3706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  <a:t>Decreased apoptosis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BB0038-8742-C341-A3E7-6B5F5F33BFF8}"/>
                </a:ext>
              </a:extLst>
            </p:cNvPr>
            <p:cNvSpPr txBox="1"/>
            <p:nvPr/>
          </p:nvSpPr>
          <p:spPr>
            <a:xfrm>
              <a:off x="1151278" y="5024896"/>
              <a:ext cx="2333008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/>
              <a:r>
                <a:rPr lang="en-US" sz="1600" b="1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  <a:t>Cellular changes predisposing </a:t>
              </a:r>
              <a:br>
                <a:rPr lang="en-US" sz="1600" b="1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kern="600" spc="30" dirty="0">
                  <a:latin typeface="Calibri" panose="020F0502020204030204" pitchFamily="34" charset="0"/>
                  <a:cs typeface="Calibri" panose="020F0502020204030204" pitchFamily="34" charset="0"/>
                </a:rPr>
                <a:t>HBV- and HCV-infected individuals to HCC</a:t>
              </a:r>
            </a:p>
          </p:txBody>
        </p:sp>
      </p:grp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F15E66A4-ED05-8F44-AD0D-5CCCB80BA13B}"/>
              </a:ext>
            </a:extLst>
          </p:cNvPr>
          <p:cNvCxnSpPr>
            <a:cxnSpLocks/>
          </p:cNvCxnSpPr>
          <p:nvPr/>
        </p:nvCxnSpPr>
        <p:spPr>
          <a:xfrm rot="5400000">
            <a:off x="7878117" y="2113593"/>
            <a:ext cx="746409" cy="561803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BBDFD499-194F-0B4E-8151-3A3E4BC9711A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50203" y="1757051"/>
            <a:ext cx="746409" cy="1274884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F25C5CA-B3CE-FB44-BA26-1EFD92B1F0E5}"/>
              </a:ext>
            </a:extLst>
          </p:cNvPr>
          <p:cNvSpPr/>
          <p:nvPr/>
        </p:nvSpPr>
        <p:spPr>
          <a:xfrm>
            <a:off x="265970" y="2767698"/>
            <a:ext cx="2531227" cy="914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kern="600" spc="30" dirty="0">
                <a:latin typeface="Calibri" panose="020F0502020204030204" pitchFamily="34" charset="0"/>
                <a:cs typeface="Calibri" panose="020F0502020204030204" pitchFamily="34" charset="0"/>
              </a:rPr>
              <a:t>Expression of  oncogenic viral proteins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BCD676A6-AFF6-474C-88CE-4286C3746FF5}"/>
              </a:ext>
            </a:extLst>
          </p:cNvPr>
          <p:cNvCxnSpPr>
            <a:cxnSpLocks/>
          </p:cNvCxnSpPr>
          <p:nvPr/>
        </p:nvCxnSpPr>
        <p:spPr>
          <a:xfrm rot="5400000">
            <a:off x="2213305" y="1495037"/>
            <a:ext cx="746409" cy="1798913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F781769-CD76-2142-8765-9ADAEF0C259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72587" y="220153"/>
            <a:ext cx="746409" cy="4348680"/>
          </a:xfrm>
          <a:prstGeom prst="bentConnector3">
            <a:avLst>
              <a:gd name="adj1" fmla="val 50000"/>
            </a:avLst>
          </a:prstGeom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861CB0-1588-8247-AB6A-49B4DB99717A}"/>
              </a:ext>
            </a:extLst>
          </p:cNvPr>
          <p:cNvCxnSpPr>
            <a:cxnSpLocks/>
          </p:cNvCxnSpPr>
          <p:nvPr/>
        </p:nvCxnSpPr>
        <p:spPr>
          <a:xfrm flipH="1">
            <a:off x="1687054" y="3694626"/>
            <a:ext cx="1" cy="78768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B578A09-7F62-C346-8DC5-8448C5DF00F2}"/>
              </a:ext>
            </a:extLst>
          </p:cNvPr>
          <p:cNvCxnSpPr>
            <a:cxnSpLocks/>
          </p:cNvCxnSpPr>
          <p:nvPr/>
        </p:nvCxnSpPr>
        <p:spPr>
          <a:xfrm flipH="1">
            <a:off x="4791328" y="3682098"/>
            <a:ext cx="1" cy="78768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CC9CAAF-1E4E-C844-B44A-724F7FE5D921}"/>
              </a:ext>
            </a:extLst>
          </p:cNvPr>
          <p:cNvCxnSpPr>
            <a:cxnSpLocks/>
          </p:cNvCxnSpPr>
          <p:nvPr/>
        </p:nvCxnSpPr>
        <p:spPr>
          <a:xfrm flipH="1">
            <a:off x="7945705" y="3683473"/>
            <a:ext cx="1" cy="78768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2E6B07A-1293-4C41-96E0-EF98A8D0AA67}"/>
              </a:ext>
            </a:extLst>
          </p:cNvPr>
          <p:cNvSpPr/>
          <p:nvPr/>
        </p:nvSpPr>
        <p:spPr>
          <a:xfrm>
            <a:off x="5968516" y="5131914"/>
            <a:ext cx="3108960" cy="3706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600" spc="30" dirty="0">
                <a:latin typeface="Calibri" panose="020F0502020204030204" pitchFamily="34" charset="0"/>
                <a:cs typeface="Calibri" panose="020F0502020204030204" pitchFamily="34" charset="0"/>
              </a:rPr>
              <a:t>Immune evasion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528699-5FFE-DB4B-8EDD-4385ED7BE16F}"/>
              </a:ext>
            </a:extLst>
          </p:cNvPr>
          <p:cNvSpPr txBox="1"/>
          <p:nvPr/>
        </p:nvSpPr>
        <p:spPr>
          <a:xfrm>
            <a:off x="9674442" y="2486234"/>
            <a:ext cx="227364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Compared with HBV, HCV results in higher rates of chronic infection and higher rates of liver cirrhosis</a:t>
            </a:r>
          </a:p>
        </p:txBody>
      </p:sp>
    </p:spTree>
    <p:extLst>
      <p:ext uri="{BB962C8B-B14F-4D97-AF65-F5344CB8AC3E}">
        <p14:creationId xmlns:p14="http://schemas.microsoft.com/office/powerpoint/2010/main" val="262925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A0B3-2F7A-924C-8B79-F3B74C3A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NAFLD and NASH Can Lead to HCC Through Complex Inflammatory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0D035-5E30-3546-B1DB-0E0BF039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NAFLD is the most common cause of liver disease worldwide</a:t>
            </a:r>
          </a:p>
          <a:p>
            <a:r>
              <a:rPr lang="en-US" dirty="0"/>
              <a:t>Visceral adiposity and insulin resistance leads to elevated levels of:</a:t>
            </a:r>
          </a:p>
          <a:p>
            <a:pPr lvl="1"/>
            <a:r>
              <a:rPr lang="en-US" dirty="0"/>
              <a:t>Free fatty acids</a:t>
            </a:r>
          </a:p>
          <a:p>
            <a:pPr lvl="1"/>
            <a:r>
              <a:rPr lang="en-US" dirty="0"/>
              <a:t>Proinflammatory cytokines (</a:t>
            </a:r>
            <a:r>
              <a:rPr lang="en-US" dirty="0" err="1"/>
              <a:t>eg</a:t>
            </a:r>
            <a:r>
              <a:rPr lang="en-US" dirty="0"/>
              <a:t>, IL-6, TNF-</a:t>
            </a:r>
            <a:r>
              <a:rPr lang="en-US" dirty="0" err="1"/>
              <a:t>ɑ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Insulin-like growth factor-1 (IGF-1)</a:t>
            </a:r>
          </a:p>
          <a:p>
            <a:r>
              <a:rPr lang="en-US" dirty="0"/>
              <a:t>These molecules activate several prooncogenic pathways, including:</a:t>
            </a:r>
          </a:p>
          <a:p>
            <a:pPr lvl="1"/>
            <a:r>
              <a:rPr lang="en-US" dirty="0"/>
              <a:t>mTOR</a:t>
            </a:r>
          </a:p>
          <a:p>
            <a:pPr lvl="1"/>
            <a:r>
              <a:rPr lang="en-US" dirty="0"/>
              <a:t>C-JUN</a:t>
            </a:r>
          </a:p>
          <a:p>
            <a:pPr lvl="1"/>
            <a:r>
              <a:rPr lang="en-US" dirty="0"/>
              <a:t>MAPK</a:t>
            </a:r>
          </a:p>
          <a:p>
            <a:pPr lvl="1"/>
            <a:r>
              <a:rPr lang="en-US" dirty="0"/>
              <a:t>JNK</a:t>
            </a:r>
          </a:p>
          <a:p>
            <a:pPr lvl="1"/>
            <a:r>
              <a:rPr lang="en-US" dirty="0" err="1"/>
              <a:t>NFκB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4A419-5A17-584C-AE4B-4AC3E734946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Brar TS et al. In: </a:t>
            </a:r>
            <a:r>
              <a:rPr lang="en-US" sz="1100" i="1" dirty="0">
                <a:solidFill>
                  <a:schemeClr val="tx1"/>
                </a:solidFill>
              </a:rPr>
              <a:t>Precision Molecular Pathology of Liver Cancer. </a:t>
            </a:r>
            <a:r>
              <a:rPr lang="en-US" sz="1100" dirty="0">
                <a:solidFill>
                  <a:schemeClr val="tx1"/>
                </a:solidFill>
              </a:rPr>
              <a:t>Springer; 2017: 1-15.</a:t>
            </a:r>
          </a:p>
        </p:txBody>
      </p:sp>
    </p:spTree>
    <p:extLst>
      <p:ext uri="{BB962C8B-B14F-4D97-AF65-F5344CB8AC3E}">
        <p14:creationId xmlns:p14="http://schemas.microsoft.com/office/powerpoint/2010/main" val="155911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C6CE0-4BB3-234A-8A6D-DB509A89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49108"/>
            <a:ext cx="1168215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Activation of the RAS/MAPK Pathway and VEGF Signaling Is an Important Component of HCC 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BB1A-CA06-3D44-939E-A6400319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7781" y="1811117"/>
            <a:ext cx="3980795" cy="3073004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Abnormal growth factor signaling leads to increased levels of:</a:t>
            </a:r>
          </a:p>
          <a:p>
            <a:pPr lvl="1"/>
            <a:r>
              <a:rPr lang="en-US" dirty="0"/>
              <a:t>Neovascularization</a:t>
            </a:r>
          </a:p>
          <a:p>
            <a:pPr lvl="1"/>
            <a:r>
              <a:rPr lang="en-US" dirty="0"/>
              <a:t>Invasiveness</a:t>
            </a:r>
          </a:p>
          <a:p>
            <a:pPr lvl="1"/>
            <a:r>
              <a:rPr lang="en-US" dirty="0"/>
              <a:t>Metastasis</a:t>
            </a:r>
          </a:p>
          <a:p>
            <a:r>
              <a:rPr lang="en-US" dirty="0"/>
              <a:t>VEGFR-1 and VEGFR-2 are found on endothelial cells and initiate the proangiogenic signaling cascade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530BD-904A-9741-9DAF-A6251F3B25A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Brar TS et al. In: </a:t>
            </a:r>
            <a:r>
              <a:rPr lang="en-US" sz="1100" i="1" dirty="0">
                <a:solidFill>
                  <a:schemeClr val="tx1"/>
                </a:solidFill>
              </a:rPr>
              <a:t>Precision Molecular Pathology of Liver Cancer. </a:t>
            </a:r>
            <a:r>
              <a:rPr lang="en-US" sz="1100" dirty="0">
                <a:solidFill>
                  <a:schemeClr val="tx1"/>
                </a:solidFill>
              </a:rPr>
              <a:t>Springer; 2017: 1-15.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B6457-9A7F-8346-A6E9-4728F3C22B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584511"/>
            <a:ext cx="11682077" cy="271462"/>
          </a:xfrm>
        </p:spPr>
        <p:txBody>
          <a:bodyPr/>
          <a:lstStyle/>
          <a:p>
            <a:r>
              <a:rPr lang="en-US" dirty="0"/>
              <a:t>Image courtesy of Qin S et al. </a:t>
            </a:r>
            <a:r>
              <a:rPr lang="en-US" i="1" dirty="0"/>
              <a:t>J </a:t>
            </a:r>
            <a:r>
              <a:rPr lang="en-US" i="1" dirty="0" err="1"/>
              <a:t>Hematol</a:t>
            </a:r>
            <a:r>
              <a:rPr lang="en-US" i="1" dirty="0"/>
              <a:t> Oncol. </a:t>
            </a:r>
            <a:r>
              <a:rPr lang="en-US" dirty="0"/>
              <a:t>2019;12:27.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pic>
        <p:nvPicPr>
          <p:cNvPr id="3074" name="Picture 2" descr="figure1">
            <a:extLst>
              <a:ext uri="{FF2B5EF4-FFF2-40B4-BE49-F238E27FC236}">
                <a16:creationId xmlns:a16="http://schemas.microsoft.com/office/drawing/2014/main" id="{14B297F4-8035-DF47-BDC3-CF9A57DF3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495" y="1110728"/>
            <a:ext cx="4864093" cy="44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3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8F515A-4862-8B48-B527-CF111D10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50334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4ADA1A-0BE7-704B-B0EA-3FD0835F3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HCC Symptoms Are Often Nonspecific and May Only Present in Advanced Disease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BEE276-C167-B54F-9351-F2E8F1178E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946127"/>
              </p:ext>
            </p:extLst>
          </p:nvPr>
        </p:nvGraphicFramePr>
        <p:xfrm>
          <a:off x="266700" y="1343025"/>
          <a:ext cx="11680825" cy="4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12AFED-52F3-D042-8041-12EBAF6EB2C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err="1">
                <a:solidFill>
                  <a:schemeClr val="tx1"/>
                </a:solidFill>
              </a:rPr>
              <a:t>Ferenci</a:t>
            </a:r>
            <a:r>
              <a:rPr lang="en-US" sz="1100" dirty="0">
                <a:solidFill>
                  <a:schemeClr val="tx1"/>
                </a:solidFill>
              </a:rPr>
              <a:t> P et al. </a:t>
            </a:r>
            <a:r>
              <a:rPr lang="en-US" sz="1100" i="1" dirty="0">
                <a:solidFill>
                  <a:schemeClr val="tx1"/>
                </a:solidFill>
              </a:rPr>
              <a:t>J Clin Gastroenterol. </a:t>
            </a:r>
            <a:r>
              <a:rPr lang="en-US" sz="1100" dirty="0">
                <a:solidFill>
                  <a:schemeClr val="tx1"/>
                </a:solidFill>
              </a:rPr>
              <a:t>2010:44(4):239-245.</a:t>
            </a:r>
          </a:p>
        </p:txBody>
      </p:sp>
    </p:spTree>
    <p:extLst>
      <p:ext uri="{BB962C8B-B14F-4D97-AF65-F5344CB8AC3E}">
        <p14:creationId xmlns:p14="http://schemas.microsoft.com/office/powerpoint/2010/main" val="350270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47B6-697B-6B43-A7D4-ED481890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Therefore, HCC Screening Is Recommended for High-Risk Populations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21403-123B-AF41-83CC-F216CCB0DF5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Marrero JA et al. </a:t>
            </a:r>
            <a:r>
              <a:rPr lang="en-US" sz="1100" i="1" dirty="0">
                <a:solidFill>
                  <a:schemeClr val="tx1"/>
                </a:solidFill>
              </a:rPr>
              <a:t>Hepatology</a:t>
            </a:r>
            <a:r>
              <a:rPr lang="en-US" sz="1100" dirty="0">
                <a:solidFill>
                  <a:schemeClr val="tx1"/>
                </a:solidFill>
              </a:rPr>
              <a:t>. 2018;68(2):723-750.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Kanwal F, </a:t>
            </a:r>
            <a:r>
              <a:rPr lang="en-US" sz="1100" dirty="0" err="1">
                <a:solidFill>
                  <a:schemeClr val="tx1"/>
                </a:solidFill>
              </a:rPr>
              <a:t>Singal</a:t>
            </a:r>
            <a:r>
              <a:rPr lang="en-US" sz="1100" dirty="0">
                <a:solidFill>
                  <a:schemeClr val="tx1"/>
                </a:solidFill>
              </a:rPr>
              <a:t> AG. </a:t>
            </a:r>
            <a:r>
              <a:rPr lang="en-US" sz="1100" i="1" dirty="0">
                <a:solidFill>
                  <a:schemeClr val="tx1"/>
                </a:solidFill>
              </a:rPr>
              <a:t>Gastroenterology</a:t>
            </a:r>
            <a:r>
              <a:rPr lang="en-US" sz="1100" dirty="0">
                <a:solidFill>
                  <a:schemeClr val="tx1"/>
                </a:solidFill>
              </a:rPr>
              <a:t>. 2019;157(1):54-64.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E869D-27F6-084C-A761-1059F409A08D}"/>
              </a:ext>
            </a:extLst>
          </p:cNvPr>
          <p:cNvSpPr/>
          <p:nvPr/>
        </p:nvSpPr>
        <p:spPr>
          <a:xfrm>
            <a:off x="265969" y="1403607"/>
            <a:ext cx="1134938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There is no universal definition of high risk; factors to consider include patient age, health status, function, and willingness and/or ability to adhere to a screening program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D642F49-8817-5C4F-AEDE-F70E81EDFA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659592"/>
              </p:ext>
            </p:extLst>
          </p:nvPr>
        </p:nvGraphicFramePr>
        <p:xfrm>
          <a:off x="1290711" y="2289715"/>
          <a:ext cx="9610578" cy="31882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8065">
                  <a:extLst>
                    <a:ext uri="{9D8B030D-6E8A-4147-A177-3AD203B41FA5}">
                      <a16:colId xmlns:a16="http://schemas.microsoft.com/office/drawing/2014/main" val="3109241534"/>
                    </a:ext>
                  </a:extLst>
                </a:gridCol>
                <a:gridCol w="3711276">
                  <a:extLst>
                    <a:ext uri="{9D8B030D-6E8A-4147-A177-3AD203B41FA5}">
                      <a16:colId xmlns:a16="http://schemas.microsoft.com/office/drawing/2014/main" val="3725006054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val="1271288287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671255787"/>
                    </a:ext>
                  </a:extLst>
                </a:gridCol>
              </a:tblGrid>
              <a:tr h="2481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Benefit</a:t>
                      </a:r>
                    </a:p>
                  </a:txBody>
                  <a:tcPr marT="18288" marB="9144" anchor="b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Population Group</a:t>
                      </a:r>
                    </a:p>
                  </a:txBody>
                  <a:tcPr marT="18288" marB="9144" anchor="b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Threshold incidence for screening efficacy</a:t>
                      </a:r>
                    </a:p>
                  </a:txBody>
                  <a:tcPr marT="18288" marB="9144" anchor="b">
                    <a:solidFill>
                      <a:schemeClr val="accent6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Incidence of HCC</a:t>
                      </a:r>
                    </a:p>
                  </a:txBody>
                  <a:tcPr marT="18288" marB="9144" anchor="b">
                    <a:solidFill>
                      <a:schemeClr val="accent6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74235"/>
                  </a:ext>
                </a:extLst>
              </a:tr>
              <a:tr h="131581">
                <a:tc rowSpan="10"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Established</a:t>
                      </a:r>
                    </a:p>
                  </a:txBody>
                  <a:tcPr marT="18288" marB="9144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Asian male HBV carriers ≥40 years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0.4%-0.6%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1793107499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Asian female HBV carriers ≥50 years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0.2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0.4%-0.6%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3620724648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HBV carrier with family history of HCC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0.2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Higher than without family history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1923518180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African and/or North American Blacks with HBV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0.2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Occurs at a younger age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1232094634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HBV carriers with cirrhosis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0.2-1.5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3%-8%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617009165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HCV cirrhosis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3%-5%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1782454945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Stage 4 PBC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3%-5%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2326105231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Genetic hemochromatosis and cirrhosis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Unknown, but probably &gt;1.5%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73747427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Alpha-1 antitrypsin deficiency and cirrhosis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Unknown, but probably &gt;1.5%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1560037558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Other cirrhosis</a:t>
                      </a:r>
                    </a:p>
                  </a:txBody>
                  <a:tcPr marT="18288" marB="9144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T="18288" marB="9144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Unknown</a:t>
                      </a:r>
                    </a:p>
                  </a:txBody>
                  <a:tcPr marT="18288" marB="9144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758616"/>
                  </a:ext>
                </a:extLst>
              </a:tr>
              <a:tr h="131581">
                <a:tc rowSpan="3"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Uncertain</a:t>
                      </a:r>
                    </a:p>
                  </a:txBody>
                  <a:tcPr marT="18288" marB="9144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HBV carriers &lt;40 years (males) or &lt;50 years (females)</a:t>
                      </a:r>
                    </a:p>
                  </a:txBody>
                  <a:tcPr marT="18288" marB="9144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0.2</a:t>
                      </a:r>
                    </a:p>
                  </a:txBody>
                  <a:tcPr marT="18288" marB="9144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&lt;0.2% per year</a:t>
                      </a:r>
                    </a:p>
                  </a:txBody>
                  <a:tcPr marT="18288" marB="9144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7797866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HCV and stage 3 fibrosis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&lt;1.5%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2491253254"/>
                  </a:ext>
                </a:extLst>
              </a:tr>
              <a:tr h="13158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NAFLD without cirrhosis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1.5</a:t>
                      </a:r>
                    </a:p>
                  </a:txBody>
                  <a:tcPr marT="18288" marB="9144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&lt;1.5% per year</a:t>
                      </a:r>
                    </a:p>
                  </a:txBody>
                  <a:tcPr marT="18288" marB="9144"/>
                </a:tc>
                <a:extLst>
                  <a:ext uri="{0D108BD9-81ED-4DB2-BD59-A6C34878D82A}">
                    <a16:rowId xmlns:a16="http://schemas.microsoft.com/office/drawing/2014/main" val="2817964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04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AD4E-407A-8B43-94E3-782EA4DA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HCC Screening Programs Can Improve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26592-113A-9047-8C09-D8671BEB42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err="1">
                <a:solidFill>
                  <a:schemeClr val="tx1"/>
                </a:solidFill>
              </a:rPr>
              <a:t>Singal</a:t>
            </a:r>
            <a:r>
              <a:rPr lang="en-US" sz="1100" dirty="0">
                <a:solidFill>
                  <a:schemeClr val="tx1"/>
                </a:solidFill>
              </a:rPr>
              <a:t> AG et al. </a:t>
            </a:r>
            <a:r>
              <a:rPr lang="en-US" sz="1100" i="1" dirty="0" err="1">
                <a:solidFill>
                  <a:schemeClr val="tx1"/>
                </a:solidFill>
              </a:rPr>
              <a:t>PLoS</a:t>
            </a:r>
            <a:r>
              <a:rPr lang="en-US" sz="1100" i="1" dirty="0">
                <a:solidFill>
                  <a:schemeClr val="tx1"/>
                </a:solidFill>
              </a:rPr>
              <a:t> Med. </a:t>
            </a:r>
            <a:r>
              <a:rPr lang="en-US" sz="1100" dirty="0">
                <a:solidFill>
                  <a:schemeClr val="tx1"/>
                </a:solidFill>
              </a:rPr>
              <a:t>2014;11(4):e1001624.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E6B92-3920-3045-9EDC-8AF9B1FA4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546919"/>
            <a:ext cx="11682077" cy="271462"/>
          </a:xfrm>
        </p:spPr>
        <p:txBody>
          <a:bodyPr/>
          <a:lstStyle/>
          <a:p>
            <a:r>
              <a:rPr lang="en-US" sz="1400" baseline="30000" dirty="0" err="1"/>
              <a:t>a</a:t>
            </a:r>
            <a:r>
              <a:rPr lang="en-US" sz="1400" dirty="0" err="1"/>
              <a:t>In</a:t>
            </a:r>
            <a:r>
              <a:rPr lang="en-US" sz="1400" dirty="0"/>
              <a:t> a meta-analysis conducted from 1990 through 2014 of 47 studies with 15,158 patients, including 6284 diagnoses of HCC with screening.</a:t>
            </a:r>
          </a:p>
          <a:p>
            <a:r>
              <a:rPr lang="en-US" sz="1400" dirty="0"/>
              <a:t>Images courtesy of </a:t>
            </a:r>
            <a:r>
              <a:rPr lang="en-US" sz="1400" dirty="0" err="1"/>
              <a:t>Singal</a:t>
            </a:r>
            <a:r>
              <a:rPr lang="en-US" sz="1400" dirty="0"/>
              <a:t> AG et al. </a:t>
            </a:r>
            <a:r>
              <a:rPr lang="en-US" sz="1400" dirty="0" err="1"/>
              <a:t>PLoS</a:t>
            </a:r>
            <a:r>
              <a:rPr lang="en-US" sz="1400" dirty="0"/>
              <a:t> Med. 2014;11(4):e1001624. </a:t>
            </a:r>
            <a:r>
              <a:rPr lang="en-US" sz="1400" dirty="0">
                <a:hlinkClick r:id="rId2"/>
              </a:rPr>
              <a:t>CC BY 4.0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04AFA-CD76-6D43-B2FA-8CB0CDC9F2FA}"/>
              </a:ext>
            </a:extLst>
          </p:cNvPr>
          <p:cNvSpPr txBox="1"/>
          <p:nvPr/>
        </p:nvSpPr>
        <p:spPr>
          <a:xfrm>
            <a:off x="2034746" y="5310475"/>
            <a:ext cx="995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Early-stage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9FDD8-4EE1-0B4A-85FD-77FE019C429A}"/>
              </a:ext>
            </a:extLst>
          </p:cNvPr>
          <p:cNvSpPr txBox="1"/>
          <p:nvPr/>
        </p:nvSpPr>
        <p:spPr>
          <a:xfrm>
            <a:off x="4377419" y="5310475"/>
            <a:ext cx="917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Advanced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845884E-95E8-2641-B712-902B72593153}"/>
              </a:ext>
            </a:extLst>
          </p:cNvPr>
          <p:cNvCxnSpPr>
            <a:cxnSpLocks/>
          </p:cNvCxnSpPr>
          <p:nvPr/>
        </p:nvCxnSpPr>
        <p:spPr>
          <a:xfrm flipV="1">
            <a:off x="3030660" y="5461060"/>
            <a:ext cx="1253016" cy="330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13A0EF-5743-1241-A902-9BFCB02A797C}"/>
              </a:ext>
            </a:extLst>
          </p:cNvPr>
          <p:cNvSpPr txBox="1"/>
          <p:nvPr/>
        </p:nvSpPr>
        <p:spPr>
          <a:xfrm>
            <a:off x="1692392" y="1293526"/>
            <a:ext cx="40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HCC Screening &amp; Early Tumor </a:t>
            </a:r>
            <a:r>
              <a:rPr lang="en-US" b="1" dirty="0" err="1"/>
              <a:t>Detection</a:t>
            </a:r>
            <a:r>
              <a:rPr lang="en-US" b="1" baseline="30000" dirty="0" err="1"/>
              <a:t>a</a:t>
            </a:r>
            <a:endParaRPr lang="en-US" b="1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612FFD-4194-824E-AF2A-980CC32AA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2" y="1641575"/>
            <a:ext cx="4000916" cy="39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0F1B309-2188-8444-B8C3-347BE419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85" y="1641575"/>
            <a:ext cx="3404347" cy="39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7CA622-BFD5-964A-AA81-E0783B16BEFB}"/>
              </a:ext>
            </a:extLst>
          </p:cNvPr>
          <p:cNvSpPr txBox="1"/>
          <p:nvPr/>
        </p:nvSpPr>
        <p:spPr>
          <a:xfrm>
            <a:off x="6755153" y="1293526"/>
            <a:ext cx="373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HCC Screening &amp; Curative </a:t>
            </a:r>
            <a:r>
              <a:rPr lang="en-US" b="1" dirty="0" err="1"/>
              <a:t>Treatment</a:t>
            </a:r>
            <a:r>
              <a:rPr lang="en-US" b="1" baseline="30000" dirty="0" err="1"/>
              <a:t>a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D865E2-B5C0-524E-8BD5-4114254E9E07}"/>
              </a:ext>
            </a:extLst>
          </p:cNvPr>
          <p:cNvSpPr/>
          <p:nvPr/>
        </p:nvSpPr>
        <p:spPr>
          <a:xfrm>
            <a:off x="1631852" y="5029688"/>
            <a:ext cx="4061456" cy="3069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EA351D-810C-E543-B109-F491CB6B845F}"/>
              </a:ext>
            </a:extLst>
          </p:cNvPr>
          <p:cNvSpPr/>
          <p:nvPr/>
        </p:nvSpPr>
        <p:spPr>
          <a:xfrm>
            <a:off x="6900750" y="5086555"/>
            <a:ext cx="3423082" cy="3069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Line: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4478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BA7ED-6139-6843-A564-0BF91304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a Randomized Controlled Trial, Screening Was Associated With Earlier Tumor Detection and Improved </a:t>
            </a:r>
            <a:r>
              <a:rPr lang="en-US" dirty="0" err="1"/>
              <a:t>Survival</a:t>
            </a:r>
            <a:r>
              <a:rPr lang="en-US" baseline="30000" dirty="0" err="1"/>
              <a:t>a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59FD8D3-7B9D-5D41-8AB6-81C8C01CB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190250"/>
              </p:ext>
            </p:extLst>
          </p:nvPr>
        </p:nvGraphicFramePr>
        <p:xfrm>
          <a:off x="2283655" y="1396537"/>
          <a:ext cx="7624689" cy="41829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68173">
                  <a:extLst>
                    <a:ext uri="{9D8B030D-6E8A-4147-A177-3AD203B41FA5}">
                      <a16:colId xmlns:a16="http://schemas.microsoft.com/office/drawing/2014/main" val="4056264790"/>
                    </a:ext>
                  </a:extLst>
                </a:gridCol>
                <a:gridCol w="2478258">
                  <a:extLst>
                    <a:ext uri="{9D8B030D-6E8A-4147-A177-3AD203B41FA5}">
                      <a16:colId xmlns:a16="http://schemas.microsoft.com/office/drawing/2014/main" val="1194010316"/>
                    </a:ext>
                  </a:extLst>
                </a:gridCol>
                <a:gridCol w="2478258">
                  <a:extLst>
                    <a:ext uri="{9D8B030D-6E8A-4147-A177-3AD203B41FA5}">
                      <a16:colId xmlns:a16="http://schemas.microsoft.com/office/drawing/2014/main" val="2559993340"/>
                    </a:ext>
                  </a:extLst>
                </a:gridCol>
              </a:tblGrid>
              <a:tr h="2581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Screening group (n = 86)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 group (n = 67)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val="2198447158"/>
                  </a:ext>
                </a:extLst>
              </a:tr>
              <a:tr h="25814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Stage</a:t>
                      </a:r>
                    </a:p>
                  </a:txBody>
                  <a:tcPr marT="18288" marB="182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032522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Stage I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61%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78230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Stage II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125118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Stage III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26%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63%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48133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Small HCC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02108"/>
                  </a:ext>
                </a:extLst>
              </a:tr>
              <a:tr h="25814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Treatment</a:t>
                      </a:r>
                    </a:p>
                  </a:txBody>
                  <a:tcPr marT="18288" marB="18288">
                    <a:solidFill>
                      <a:srgbClr val="D3DC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208853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Resection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27884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TACE/PEI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42%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80795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Conservative treatment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21%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51%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08497"/>
                  </a:ext>
                </a:extLst>
              </a:tr>
              <a:tr h="258140">
                <a:tc gridSpan="3">
                  <a:txBody>
                    <a:bodyPr/>
                    <a:lstStyle/>
                    <a:p>
                      <a:r>
                        <a:rPr lang="en-US" sz="1400" dirty="0"/>
                        <a:t>Survival (%)</a:t>
                      </a:r>
                    </a:p>
                  </a:txBody>
                  <a:tcPr marT="18288" marB="18288">
                    <a:solidFill>
                      <a:srgbClr val="D3DC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482240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1-year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31%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421615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2-year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75034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3-year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17847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4-year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53%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74556"/>
                  </a:ext>
                </a:extLst>
              </a:tr>
              <a:tr h="258140">
                <a:tc>
                  <a:txBody>
                    <a:bodyPr/>
                    <a:lstStyle/>
                    <a:p>
                      <a:pPr marL="174625" indent="0">
                        <a:tabLst/>
                      </a:pPr>
                      <a:r>
                        <a:rPr lang="en-US" sz="1400" dirty="0"/>
                        <a:t>5-year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46%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 marT="18288" marB="18288"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55687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24CDA-3A98-2D4C-B4A6-C7ABB123BD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In</a:t>
            </a:r>
            <a:r>
              <a:rPr lang="en-US" dirty="0"/>
              <a:t> a randomized controlled trial of 18,816 patients aged 35 to 59 years with HBV infection or a history of chronic hepatitis in urban Shanghai.</a:t>
            </a:r>
            <a:endParaRPr lang="en-US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9AD63-505D-FF4E-B988-A1ADDF63C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Zhang BH et al. </a:t>
            </a:r>
            <a:r>
              <a:rPr lang="en-US" i="1" dirty="0"/>
              <a:t>J Cancer Res Clin Oncol. </a:t>
            </a:r>
            <a:r>
              <a:rPr lang="en-US" dirty="0"/>
              <a:t>2004;130:417-422.</a:t>
            </a:r>
          </a:p>
        </p:txBody>
      </p:sp>
    </p:spTree>
    <p:extLst>
      <p:ext uri="{BB962C8B-B14F-4D97-AF65-F5344CB8AC3E}">
        <p14:creationId xmlns:p14="http://schemas.microsoft.com/office/powerpoint/2010/main" val="132746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6E80-0680-574B-A89B-FB20F5F0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Screening Is Underused in Clinical Practice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642CF7-1545-404C-B403-9930732929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In</a:t>
            </a:r>
            <a:r>
              <a:rPr lang="en-US" dirty="0"/>
              <a:t> a systematic review of cohort studies, 118,799 patients with cirrhosis were evaluated for receipt of screening.</a:t>
            </a:r>
            <a:endParaRPr lang="en-US" baseline="30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3A8D0A-7CEB-B64A-B009-DAB9EFA69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Wolf E et al. </a:t>
            </a:r>
            <a:r>
              <a:rPr lang="en-US" i="1" dirty="0">
                <a:solidFill>
                  <a:schemeClr val="tx1"/>
                </a:solidFill>
              </a:rPr>
              <a:t>Hepatology</a:t>
            </a:r>
            <a:r>
              <a:rPr lang="en-US" dirty="0">
                <a:solidFill>
                  <a:schemeClr val="tx1"/>
                </a:solidFill>
              </a:rPr>
              <a:t>. 2020;10.1002/hep.31309.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C19C5-346D-C349-807F-EFFE935B4BF7}"/>
              </a:ext>
            </a:extLst>
          </p:cNvPr>
          <p:cNvSpPr txBox="1"/>
          <p:nvPr/>
        </p:nvSpPr>
        <p:spPr>
          <a:xfrm>
            <a:off x="6900666" y="5373265"/>
            <a:ext cx="440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Proportion of patients undergoing screening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35E60-D58A-464A-A97A-BF3A340CE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About three-quarters of patients with cirrhosis do not receive HCC </a:t>
            </a:r>
            <a:r>
              <a:rPr lang="en-US" dirty="0" err="1"/>
              <a:t>screening</a:t>
            </a:r>
            <a:r>
              <a:rPr lang="en-US" baseline="30000" dirty="0" err="1"/>
              <a:t>a</a:t>
            </a:r>
            <a:endParaRPr lang="en-US" dirty="0"/>
          </a:p>
          <a:p>
            <a:r>
              <a:rPr lang="en-US" dirty="0"/>
              <a:t>The following factors have been shown to </a:t>
            </a:r>
            <a:r>
              <a:rPr lang="en-US" b="1" dirty="0">
                <a:solidFill>
                  <a:schemeClr val="accent1"/>
                </a:solidFill>
              </a:rPr>
              <a:t>increase</a:t>
            </a:r>
            <a:r>
              <a:rPr lang="en-US" dirty="0"/>
              <a:t> the likelihood of screening:</a:t>
            </a:r>
          </a:p>
          <a:p>
            <a:pPr lvl="1"/>
            <a:r>
              <a:rPr lang="en-US" dirty="0"/>
              <a:t>Management at subspecialty clinics</a:t>
            </a:r>
          </a:p>
          <a:p>
            <a:pPr lvl="1"/>
            <a:r>
              <a:rPr lang="en-US" dirty="0"/>
              <a:t>Patient, provider, and public health education initiatives</a:t>
            </a:r>
          </a:p>
          <a:p>
            <a:pPr lvl="1"/>
            <a:r>
              <a:rPr lang="en-US" dirty="0"/>
              <a:t>Reminder and recall systems</a:t>
            </a:r>
          </a:p>
          <a:p>
            <a:r>
              <a:rPr lang="en-US" dirty="0"/>
              <a:t>The following factors have been shown to </a:t>
            </a:r>
            <a:r>
              <a:rPr lang="en-US" b="1" dirty="0">
                <a:solidFill>
                  <a:schemeClr val="accent1"/>
                </a:solidFill>
              </a:rPr>
              <a:t>decrease</a:t>
            </a:r>
            <a:r>
              <a:rPr lang="en-US" dirty="0"/>
              <a:t> the likelihood of screening:</a:t>
            </a:r>
          </a:p>
          <a:p>
            <a:pPr lvl="1"/>
            <a:r>
              <a:rPr lang="en-US" dirty="0"/>
              <a:t>Alcohol-associated cirrhosis</a:t>
            </a:r>
          </a:p>
          <a:p>
            <a:pPr lvl="1"/>
            <a:r>
              <a:rPr lang="en-US" dirty="0"/>
              <a:t>NASH-associated cirrhosis</a:t>
            </a:r>
          </a:p>
          <a:p>
            <a:pPr lvl="1"/>
            <a:r>
              <a:rPr lang="en-US" dirty="0"/>
              <a:t>Possible Black race</a:t>
            </a:r>
          </a:p>
          <a:p>
            <a:pPr lvl="1"/>
            <a:r>
              <a:rPr lang="en-US" dirty="0"/>
              <a:t>Presence of medical comorbidities </a:t>
            </a:r>
          </a:p>
          <a:p>
            <a:pPr lvl="1"/>
            <a:r>
              <a:rPr lang="en-US" dirty="0"/>
              <a:t>Ongoing alcohol use disorder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090284D5-59FB-A04F-B37F-EE225ABEC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3351" y="1317882"/>
            <a:ext cx="4823146" cy="41448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DF0F9C-574B-6B40-8CCE-ECC0EBF39BF6}"/>
              </a:ext>
            </a:extLst>
          </p:cNvPr>
          <p:cNvSpPr/>
          <p:nvPr/>
        </p:nvSpPr>
        <p:spPr>
          <a:xfrm>
            <a:off x="6759254" y="4860324"/>
            <a:ext cx="4615831" cy="296562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7004-41AA-BD46-88A0-858690E4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Several Barriers to HCC Screening Have Been Identified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7CBEA6-5AA9-1C49-9BF8-9E5F2AB042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044739"/>
              </p:ext>
            </p:extLst>
          </p:nvPr>
        </p:nvGraphicFramePr>
        <p:xfrm>
          <a:off x="266700" y="1343026"/>
          <a:ext cx="11680825" cy="3179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25941-DDAB-8D46-A204-4310F160D5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Singal</a:t>
            </a:r>
            <a:r>
              <a:rPr lang="en-US" sz="1100" dirty="0">
                <a:solidFill>
                  <a:schemeClr val="tx1"/>
                </a:solidFill>
              </a:rPr>
              <a:t> AG et al. </a:t>
            </a:r>
            <a:r>
              <a:rPr lang="en-US" sz="1100" i="1" dirty="0">
                <a:solidFill>
                  <a:schemeClr val="tx1"/>
                </a:solidFill>
              </a:rPr>
              <a:t>Clin Gastroenterol Hepatol</a:t>
            </a:r>
            <a:r>
              <a:rPr lang="en-US" sz="1100" dirty="0">
                <a:solidFill>
                  <a:schemeClr val="tx1"/>
                </a:solidFill>
              </a:rPr>
              <a:t>. 2020;S1542-3565(20)30912-5. 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Simmons OL et al. </a:t>
            </a:r>
            <a:r>
              <a:rPr lang="en-US" sz="1100" i="1" dirty="0">
                <a:solidFill>
                  <a:schemeClr val="tx1"/>
                </a:solidFill>
              </a:rPr>
              <a:t>Clin Gastroenterol Hepatol</a:t>
            </a:r>
            <a:r>
              <a:rPr lang="en-US" sz="1100" dirty="0">
                <a:solidFill>
                  <a:schemeClr val="tx1"/>
                </a:solidFill>
              </a:rPr>
              <a:t>. 2019;17(4):766-773.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kern="600" spc="30" dirty="0" err="1">
                <a:solidFill>
                  <a:schemeClr val="tx1"/>
                </a:solidFill>
              </a:rPr>
              <a:t>Guss</a:t>
            </a:r>
            <a:r>
              <a:rPr lang="en-US" sz="1100" kern="600" spc="30" dirty="0">
                <a:solidFill>
                  <a:schemeClr val="tx1"/>
                </a:solidFill>
              </a:rPr>
              <a:t> DA, Mohanty SR. </a:t>
            </a:r>
            <a:r>
              <a:rPr lang="en-US" sz="1100" i="1" kern="600" spc="30" dirty="0" err="1">
                <a:solidFill>
                  <a:schemeClr val="tx1"/>
                </a:solidFill>
              </a:rPr>
              <a:t>Transl</a:t>
            </a:r>
            <a:r>
              <a:rPr lang="en-US" sz="1100" i="1" kern="600" spc="30" dirty="0">
                <a:solidFill>
                  <a:schemeClr val="tx1"/>
                </a:solidFill>
              </a:rPr>
              <a:t> Cancer Res. </a:t>
            </a:r>
            <a:r>
              <a:rPr lang="en-US" sz="1100" kern="600" spc="30" dirty="0">
                <a:solidFill>
                  <a:schemeClr val="tx1"/>
                </a:solidFill>
              </a:rPr>
              <a:t>2017;6(2).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1D1D83-BCA9-D942-8E84-68EDC15B1453}"/>
              </a:ext>
            </a:extLst>
          </p:cNvPr>
          <p:cNvSpPr txBox="1"/>
          <p:nvPr/>
        </p:nvSpPr>
        <p:spPr>
          <a:xfrm>
            <a:off x="265373" y="4802659"/>
            <a:ext cx="116808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Other considerations include societal barriers of people at high risk for HCC (</a:t>
            </a:r>
            <a:r>
              <a:rPr lang="en-US" b="1" dirty="0" err="1"/>
              <a:t>eg</a:t>
            </a:r>
            <a:r>
              <a:rPr lang="en-US" b="1" dirty="0"/>
              <a:t>, immigrants, people who inject drugs, people with low socioeconomic status), which can impact health care access.</a:t>
            </a:r>
          </a:p>
        </p:txBody>
      </p:sp>
    </p:spTree>
    <p:extLst>
      <p:ext uri="{BB962C8B-B14F-4D97-AF65-F5344CB8AC3E}">
        <p14:creationId xmlns:p14="http://schemas.microsoft.com/office/powerpoint/2010/main" val="99118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8766-FA40-F646-AD46-3837E994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Interventions to Improve Screening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64B23-1EF0-EB44-B1FC-506B155B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Engagement of key stakeholders, including PCPs, nurses, and radiologists</a:t>
            </a:r>
          </a:p>
          <a:p>
            <a:r>
              <a:rPr lang="en-US" dirty="0"/>
              <a:t>Electronic medical records reminders</a:t>
            </a:r>
          </a:p>
          <a:p>
            <a:r>
              <a:rPr lang="en-US" dirty="0"/>
              <a:t>Mailed outreach</a:t>
            </a:r>
          </a:p>
          <a:p>
            <a:r>
              <a:rPr lang="en-US" dirty="0"/>
              <a:t>Radiology-led recall</a:t>
            </a:r>
          </a:p>
          <a:p>
            <a:r>
              <a:rPr lang="en-US" dirty="0"/>
              <a:t>Nurse-led clinics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13313-97F8-6342-9023-91766EFF1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Wolf E et al. </a:t>
            </a:r>
            <a:r>
              <a:rPr lang="en-US" i="1" dirty="0">
                <a:solidFill>
                  <a:schemeClr val="tx1"/>
                </a:solidFill>
              </a:rPr>
              <a:t>Hepatology</a:t>
            </a:r>
            <a:r>
              <a:rPr lang="en-US" dirty="0">
                <a:solidFill>
                  <a:schemeClr val="tx1"/>
                </a:solidFill>
              </a:rPr>
              <a:t>. 2020;10.1002/hep.31309.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95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Orange Line:</a:t>
            </a:r>
            <a:br>
              <a:rPr lang="en-US" dirty="0">
                <a:solidFill>
                  <a:srgbClr val="FF9900"/>
                </a:solidFill>
              </a:rPr>
            </a:br>
            <a:r>
              <a:rPr lang="en-US" dirty="0">
                <a:solidFill>
                  <a:srgbClr val="FF9900"/>
                </a:solidFill>
              </a:rPr>
              <a:t>Assessment, Diagnosis, &amp; Risk Stratification</a:t>
            </a:r>
          </a:p>
        </p:txBody>
      </p:sp>
    </p:spTree>
    <p:extLst>
      <p:ext uri="{BB962C8B-B14F-4D97-AF65-F5344CB8AC3E}">
        <p14:creationId xmlns:p14="http://schemas.microsoft.com/office/powerpoint/2010/main" val="191037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8F515A-4862-8B48-B527-CF111D10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HCC Assessment &amp; Diagnosis</a:t>
            </a:r>
          </a:p>
        </p:txBody>
      </p:sp>
    </p:spTree>
    <p:extLst>
      <p:ext uri="{BB962C8B-B14F-4D97-AF65-F5344CB8AC3E}">
        <p14:creationId xmlns:p14="http://schemas.microsoft.com/office/powerpoint/2010/main" val="2661412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D4FF7-D45C-DA42-9117-61746AD9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Abdominal Ultrasound Is Used to Screen Patients at High Risk for HCC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3CC4BF-1B36-1544-8DD4-53321A84CAE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8B15C8-B88A-8A45-A4F2-D059C7141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AFP, alpha-fetoprotein.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AF09AC-D918-E742-9578-49AE70FB5CBC}"/>
              </a:ext>
            </a:extLst>
          </p:cNvPr>
          <p:cNvSpPr/>
          <p:nvPr/>
        </p:nvSpPr>
        <p:spPr>
          <a:xfrm>
            <a:off x="265969" y="1486497"/>
            <a:ext cx="1134938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For high-risk patients, screening with abdominal ultrasound is recommended </a:t>
            </a:r>
            <a:br>
              <a:rPr lang="en-US" sz="2400" b="1" dirty="0"/>
            </a:br>
            <a:r>
              <a:rPr lang="en-US" sz="2400" b="1" dirty="0"/>
              <a:t>every 6 months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7E806-A32F-CC4C-ADFC-18FD05F7D767}"/>
              </a:ext>
            </a:extLst>
          </p:cNvPr>
          <p:cNvSpPr/>
          <p:nvPr/>
        </p:nvSpPr>
        <p:spPr>
          <a:xfrm>
            <a:off x="2708267" y="3844150"/>
            <a:ext cx="1883801" cy="61252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Negative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7DD691-6D80-9844-9680-E8CC8FF42C2B}"/>
              </a:ext>
            </a:extLst>
          </p:cNvPr>
          <p:cNvSpPr/>
          <p:nvPr/>
        </p:nvSpPr>
        <p:spPr>
          <a:xfrm>
            <a:off x="5040102" y="3844150"/>
            <a:ext cx="1883801" cy="612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Subthreshold</a:t>
            </a:r>
          </a:p>
          <a:p>
            <a:pPr algn="ctr"/>
            <a:r>
              <a:rPr lang="en-US" sz="1200" dirty="0"/>
              <a:t>(&lt;10 mm lesions)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59829-1152-6045-95B7-7B04E42B2F03}"/>
              </a:ext>
            </a:extLst>
          </p:cNvPr>
          <p:cNvSpPr/>
          <p:nvPr/>
        </p:nvSpPr>
        <p:spPr>
          <a:xfrm>
            <a:off x="7371937" y="3844150"/>
            <a:ext cx="1883801" cy="6125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Positive</a:t>
            </a:r>
          </a:p>
          <a:p>
            <a:pPr algn="ctr"/>
            <a:r>
              <a:rPr lang="en-US" sz="1200" dirty="0"/>
              <a:t>(≥10 mm lesions or AFP ≥20 ng/mL)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E9EDE0-4E01-4744-B570-748E2CAB26CD}"/>
              </a:ext>
            </a:extLst>
          </p:cNvPr>
          <p:cNvSpPr/>
          <p:nvPr/>
        </p:nvSpPr>
        <p:spPr>
          <a:xfrm>
            <a:off x="4795412" y="2486109"/>
            <a:ext cx="2373179" cy="59251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Screening ultrasound </a:t>
            </a:r>
            <a:br>
              <a:rPr lang="en-US" b="1" dirty="0"/>
            </a:br>
            <a:r>
              <a:rPr lang="en-US" b="1" dirty="0"/>
              <a:t>± AFP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15DDBDC4-34C6-184D-BE57-0D46EF8C3E3A}"/>
              </a:ext>
            </a:extLst>
          </p:cNvPr>
          <p:cNvCxnSpPr>
            <a:cxnSpLocks/>
            <a:stCxn id="13" idx="2"/>
            <a:endCxn id="10" idx="0"/>
          </p:cNvCxnSpPr>
          <p:nvPr/>
        </p:nvCxnSpPr>
        <p:spPr>
          <a:xfrm rot="5400000">
            <a:off x="4433323" y="2295471"/>
            <a:ext cx="765524" cy="2331834"/>
          </a:xfrm>
          <a:prstGeom prst="bentConnector3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A5A51293-4C4B-124A-BABD-465FFA85A123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rot="16200000" flipH="1">
            <a:off x="6765158" y="2295470"/>
            <a:ext cx="765524" cy="2331836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555F9E26-EF68-6549-AEC1-E9EB9024234D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 rot="16200000" flipH="1">
            <a:off x="5599240" y="3461387"/>
            <a:ext cx="765524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5F7284-8153-D64C-B74F-7C25776BE6CC}"/>
              </a:ext>
            </a:extLst>
          </p:cNvPr>
          <p:cNvSpPr/>
          <p:nvPr/>
        </p:nvSpPr>
        <p:spPr>
          <a:xfrm>
            <a:off x="2708267" y="4915934"/>
            <a:ext cx="1883801" cy="61252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Repeat screening in 6 months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C06EA-6646-1340-B5E7-9B3DE4F27864}"/>
              </a:ext>
            </a:extLst>
          </p:cNvPr>
          <p:cNvSpPr/>
          <p:nvPr/>
        </p:nvSpPr>
        <p:spPr>
          <a:xfrm>
            <a:off x="5040102" y="4915934"/>
            <a:ext cx="1883801" cy="612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Repeat screening in </a:t>
            </a:r>
            <a:br>
              <a:rPr lang="en-US" sz="1400" b="1" dirty="0"/>
            </a:br>
            <a:r>
              <a:rPr lang="en-US" sz="1400" b="1" dirty="0"/>
              <a:t>3 to 6 months</a:t>
            </a:r>
            <a:endParaRPr lang="en-US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7CF2FB-9CCB-3F4F-859A-F6720D81456E}"/>
              </a:ext>
            </a:extLst>
          </p:cNvPr>
          <p:cNvSpPr/>
          <p:nvPr/>
        </p:nvSpPr>
        <p:spPr>
          <a:xfrm>
            <a:off x="7371937" y="4915934"/>
            <a:ext cx="1883801" cy="6125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Perform multiphase </a:t>
            </a:r>
            <a:br>
              <a:rPr lang="en-US" sz="1400" b="1" dirty="0"/>
            </a:br>
            <a:r>
              <a:rPr lang="en-US" sz="1400" b="1" dirty="0"/>
              <a:t>CT or MRI</a:t>
            </a:r>
            <a:endParaRPr lang="en-US" sz="1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A591C9B-64F9-5D4D-A019-61AEFCF59154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>
            <a:off x="3650168" y="4456670"/>
            <a:ext cx="0" cy="459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1B079C-8EA1-364B-91AA-7AD528303824}"/>
              </a:ext>
            </a:extLst>
          </p:cNvPr>
          <p:cNvCxnSpPr>
            <a:cxnSpLocks/>
            <a:stCxn id="11" idx="2"/>
            <a:endCxn id="26" idx="0"/>
          </p:cNvCxnSpPr>
          <p:nvPr/>
        </p:nvCxnSpPr>
        <p:spPr>
          <a:xfrm>
            <a:off x="5982003" y="4456670"/>
            <a:ext cx="0" cy="459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B1BB1D4-5CBD-7847-89B2-464B7F9CCE3B}"/>
              </a:ext>
            </a:extLst>
          </p:cNvPr>
          <p:cNvCxnSpPr>
            <a:cxnSpLocks/>
            <a:stCxn id="12" idx="2"/>
            <a:endCxn id="27" idx="0"/>
          </p:cNvCxnSpPr>
          <p:nvPr/>
        </p:nvCxnSpPr>
        <p:spPr>
          <a:xfrm>
            <a:off x="8313838" y="4456670"/>
            <a:ext cx="0" cy="459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5114877-2D18-E541-A8DE-D22537E30732}"/>
              </a:ext>
            </a:extLst>
          </p:cNvPr>
          <p:cNvSpPr/>
          <p:nvPr/>
        </p:nvSpPr>
        <p:spPr>
          <a:xfrm>
            <a:off x="8943986" y="2488304"/>
            <a:ext cx="2373179" cy="59251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Selected high-risk patients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91A60F0-1AA0-E344-946C-497CECD1F306}"/>
              </a:ext>
            </a:extLst>
          </p:cNvPr>
          <p:cNvCxnSpPr>
            <a:cxnSpLocks/>
            <a:stCxn id="40" idx="2"/>
            <a:endCxn id="27" idx="3"/>
          </p:cNvCxnSpPr>
          <p:nvPr/>
        </p:nvCxnSpPr>
        <p:spPr>
          <a:xfrm rot="5400000">
            <a:off x="8622471" y="3714088"/>
            <a:ext cx="2141373" cy="874838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3C42940-8F5A-3943-B46C-C8A7A363FF06}"/>
              </a:ext>
            </a:extLst>
          </p:cNvPr>
          <p:cNvSpPr txBox="1"/>
          <p:nvPr/>
        </p:nvSpPr>
        <p:spPr>
          <a:xfrm>
            <a:off x="10130575" y="3197651"/>
            <a:ext cx="1935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Consider: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Body habitus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Visibility of liver at ultrasound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Registration on transplant waiting list</a:t>
            </a:r>
          </a:p>
        </p:txBody>
      </p:sp>
    </p:spTree>
    <p:extLst>
      <p:ext uri="{BB962C8B-B14F-4D97-AF65-F5344CB8AC3E}">
        <p14:creationId xmlns:p14="http://schemas.microsoft.com/office/powerpoint/2010/main" val="3765188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6F7A-9341-D342-8AFC-6DC055E4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Addition of Alpha-Fetoprotein (AFP) Testing to Ultrasound Screening Can Improve Sensitivity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1847F-99B9-0148-AB10-BC9406860C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AFP is a protein found in fetal liver during early development</a:t>
            </a:r>
          </a:p>
          <a:p>
            <a:r>
              <a:rPr lang="en-US" dirty="0"/>
              <a:t>Levels of AFP in healthy adults are usually low</a:t>
            </a:r>
          </a:p>
          <a:p>
            <a:r>
              <a:rPr lang="en-US" dirty="0"/>
              <a:t>AFP elevation of 20 ng/mL or higher has been associated with the development and recurrence of HCC</a:t>
            </a:r>
          </a:p>
          <a:p>
            <a:r>
              <a:rPr lang="en-US" dirty="0"/>
              <a:t>However, AFP is not specific to HCC and may be elevated due to other conditions, such as benign liver disease and pregnancy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C3F0ECB-7078-4543-AC43-8C6DB703D0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0657562"/>
              </p:ext>
            </p:extLst>
          </p:nvPr>
        </p:nvGraphicFramePr>
        <p:xfrm>
          <a:off x="6197600" y="1910149"/>
          <a:ext cx="5741988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54">
                  <a:extLst>
                    <a:ext uri="{9D8B030D-6E8A-4147-A177-3AD203B41FA5}">
                      <a16:colId xmlns:a16="http://schemas.microsoft.com/office/drawing/2014/main" val="1184778766"/>
                    </a:ext>
                  </a:extLst>
                </a:gridCol>
                <a:gridCol w="1349740">
                  <a:extLst>
                    <a:ext uri="{9D8B030D-6E8A-4147-A177-3AD203B41FA5}">
                      <a16:colId xmlns:a16="http://schemas.microsoft.com/office/drawing/2014/main" val="898125448"/>
                    </a:ext>
                  </a:extLst>
                </a:gridCol>
                <a:gridCol w="1435497">
                  <a:extLst>
                    <a:ext uri="{9D8B030D-6E8A-4147-A177-3AD203B41FA5}">
                      <a16:colId xmlns:a16="http://schemas.microsoft.com/office/drawing/2014/main" val="727987988"/>
                    </a:ext>
                  </a:extLst>
                </a:gridCol>
                <a:gridCol w="1435497">
                  <a:extLst>
                    <a:ext uri="{9D8B030D-6E8A-4147-A177-3AD203B41FA5}">
                      <a16:colId xmlns:a16="http://schemas.microsoft.com/office/drawing/2014/main" val="1033056694"/>
                    </a:ext>
                  </a:extLst>
                </a:gridCol>
              </a:tblGrid>
              <a:tr h="459374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Population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Sensitivity (%)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risk (95%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5585050"/>
                  </a:ext>
                </a:extLst>
              </a:tr>
              <a:tr h="717378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Ultrasound alone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Ultrasound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+ AFP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r>
                        <a:rPr lang="en-US" dirty="0"/>
                        <a:t>Relative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259052"/>
                  </a:ext>
                </a:extLst>
              </a:tr>
              <a:tr h="45937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Any-stage HCC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0.88 (0.83-0.93)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439002"/>
                  </a:ext>
                </a:extLst>
              </a:tr>
              <a:tr h="45937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Early-stage HCC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0.81 (0.71-0.93)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66497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BC1DAC-E932-FF47-B13A-DF68633AA4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In</a:t>
            </a:r>
            <a:r>
              <a:rPr lang="en-US" dirty="0"/>
              <a:t> a systematic review of 32 studies, 13,367 patients who were screened for HCC with or without AFP testing were enrolled, and sensitivity was assessed.</a:t>
            </a:r>
            <a:endParaRPr lang="en-US" baseline="30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40A18E-9145-EA49-A127-2C0150E56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Tzartzeva</a:t>
            </a:r>
            <a:r>
              <a:rPr lang="en-US" dirty="0">
                <a:solidFill>
                  <a:schemeClr val="tx1"/>
                </a:solidFill>
              </a:rPr>
              <a:t> K et al. </a:t>
            </a:r>
            <a:r>
              <a:rPr lang="en-US" i="1" dirty="0">
                <a:solidFill>
                  <a:schemeClr val="tx1"/>
                </a:solidFill>
              </a:rPr>
              <a:t>Gastroenterology</a:t>
            </a:r>
            <a:r>
              <a:rPr lang="en-US" dirty="0">
                <a:solidFill>
                  <a:schemeClr val="tx1"/>
                </a:solidFill>
              </a:rPr>
              <a:t>. 2018;154(6):1706-1718.e1.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Behne</a:t>
            </a:r>
            <a:r>
              <a:rPr lang="en-US" dirty="0">
                <a:solidFill>
                  <a:schemeClr val="tx1"/>
                </a:solidFill>
              </a:rPr>
              <a:t> T, </a:t>
            </a:r>
            <a:r>
              <a:rPr lang="en-US" dirty="0" err="1">
                <a:solidFill>
                  <a:schemeClr val="tx1"/>
                </a:solidFill>
              </a:rPr>
              <a:t>Sitki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Copur</a:t>
            </a:r>
            <a:r>
              <a:rPr lang="en-US" dirty="0">
                <a:solidFill>
                  <a:schemeClr val="tx1"/>
                </a:solidFill>
              </a:rPr>
              <a:t> M. </a:t>
            </a:r>
            <a:r>
              <a:rPr lang="en-US" i="1" dirty="0">
                <a:solidFill>
                  <a:schemeClr val="tx1"/>
                </a:solidFill>
              </a:rPr>
              <a:t>Int J Hepatol. </a:t>
            </a:r>
            <a:r>
              <a:rPr lang="en-US" dirty="0">
                <a:solidFill>
                  <a:schemeClr val="tx1"/>
                </a:solidFill>
              </a:rPr>
              <a:t>2012;2012:859076. 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Marrero JA et al. </a:t>
            </a:r>
            <a:r>
              <a:rPr lang="en-US" i="1" dirty="0">
                <a:solidFill>
                  <a:schemeClr val="tx1"/>
                </a:solidFill>
              </a:rPr>
              <a:t>Hepatology. </a:t>
            </a:r>
            <a:r>
              <a:rPr lang="en-US" dirty="0">
                <a:solidFill>
                  <a:schemeClr val="tx1"/>
                </a:solidFill>
              </a:rPr>
              <a:t>2018;68(2):723-750.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7AD97-5536-4E43-BFD2-B010135D62BF}"/>
              </a:ext>
            </a:extLst>
          </p:cNvPr>
          <p:cNvSpPr txBox="1"/>
          <p:nvPr/>
        </p:nvSpPr>
        <p:spPr>
          <a:xfrm>
            <a:off x="6774664" y="1540816"/>
            <a:ext cx="483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Sensitivity of Ultrasound With or Without AFP</a:t>
            </a:r>
            <a:r>
              <a:rPr lang="en-US" b="1" baseline="30000" dirty="0"/>
              <a:t>1,a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02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10">
            <a:extLst>
              <a:ext uri="{FF2B5EF4-FFF2-40B4-BE49-F238E27FC236}">
                <a16:creationId xmlns:a16="http://schemas.microsoft.com/office/drawing/2014/main" id="{EB4CEE1C-C61F-584A-BF48-1340F5B96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3" t="51854" r="32147" b="542"/>
          <a:stretch/>
        </p:blipFill>
        <p:spPr>
          <a:xfrm>
            <a:off x="6601221" y="3737670"/>
            <a:ext cx="1967458" cy="2056765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D1AF650D-6E16-D947-9FB0-2E282952F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" t="51854" r="65228" b="542"/>
          <a:stretch/>
        </p:blipFill>
        <p:spPr>
          <a:xfrm>
            <a:off x="3721522" y="3708620"/>
            <a:ext cx="1967458" cy="205676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925F440-3968-054B-9F82-D1B799B5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GALAD Is a Statistical Model Using AFP and Other Markers to Estimate the Risk of HCC in Individuals With Liver Disease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B3C6D8C-F47C-A24B-82EB-FC06A9C29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396"/>
          <a:stretch/>
        </p:blipFill>
        <p:spPr>
          <a:xfrm>
            <a:off x="3122113" y="1542256"/>
            <a:ext cx="5947773" cy="2056765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ED233A-FF82-9C45-9760-EDAB233D0A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Berhane S et al. </a:t>
            </a:r>
            <a:r>
              <a:rPr lang="en-US" i="1" dirty="0"/>
              <a:t>Clin Gastroenterol Hepatol. </a:t>
            </a:r>
            <a:r>
              <a:rPr lang="en-US" dirty="0"/>
              <a:t>2016;13:875-886.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79B548-C54A-654C-962F-72014C84E80C}"/>
              </a:ext>
            </a:extLst>
          </p:cNvPr>
          <p:cNvSpPr txBox="1"/>
          <p:nvPr/>
        </p:nvSpPr>
        <p:spPr>
          <a:xfrm>
            <a:off x="379105" y="1542256"/>
            <a:ext cx="262991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Sensitivity and Specificity of GALAD Model Compared With Individual Biomarkers in Distinct Patient Cohorts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825F38-09DB-124C-996A-E9D4AA8A9AF5}"/>
              </a:ext>
            </a:extLst>
          </p:cNvPr>
          <p:cNvSpPr/>
          <p:nvPr/>
        </p:nvSpPr>
        <p:spPr>
          <a:xfrm>
            <a:off x="3066881" y="1403607"/>
            <a:ext cx="5923370" cy="352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8DF424-6927-BF4C-9BDC-FB46A1464BC5}"/>
              </a:ext>
            </a:extLst>
          </p:cNvPr>
          <p:cNvSpPr txBox="1"/>
          <p:nvPr/>
        </p:nvSpPr>
        <p:spPr>
          <a:xfrm>
            <a:off x="3986129" y="13575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6E289-5971-204E-9643-8AE54A930DD9}"/>
              </a:ext>
            </a:extLst>
          </p:cNvPr>
          <p:cNvSpPr txBox="1"/>
          <p:nvPr/>
        </p:nvSpPr>
        <p:spPr>
          <a:xfrm>
            <a:off x="5865122" y="135759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Japan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ECA79-6F44-994B-97D4-B8481FC43307}"/>
              </a:ext>
            </a:extLst>
          </p:cNvPr>
          <p:cNvSpPr txBox="1"/>
          <p:nvPr/>
        </p:nvSpPr>
        <p:spPr>
          <a:xfrm>
            <a:off x="7652113" y="1353901"/>
            <a:ext cx="105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Germany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953AE-CBC1-154A-B292-9AF33EC513D7}"/>
              </a:ext>
            </a:extLst>
          </p:cNvPr>
          <p:cNvSpPr/>
          <p:nvPr/>
        </p:nvSpPr>
        <p:spPr>
          <a:xfrm>
            <a:off x="2523366" y="3599021"/>
            <a:ext cx="5923370" cy="3523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3FCED-A9A5-7646-B05E-6E1B2B16EF5D}"/>
              </a:ext>
            </a:extLst>
          </p:cNvPr>
          <p:cNvSpPr txBox="1"/>
          <p:nvPr/>
        </p:nvSpPr>
        <p:spPr>
          <a:xfrm>
            <a:off x="3367595" y="3604968"/>
            <a:ext cx="26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UK (within Milan criteria)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906821-1E18-E045-849D-65FBBA9405BE}"/>
              </a:ext>
            </a:extLst>
          </p:cNvPr>
          <p:cNvSpPr txBox="1"/>
          <p:nvPr/>
        </p:nvSpPr>
        <p:spPr>
          <a:xfrm>
            <a:off x="6170551" y="3604968"/>
            <a:ext cx="287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Japan (within Milan criteria)</a:t>
            </a:r>
          </a:p>
        </p:txBody>
      </p:sp>
    </p:spTree>
    <p:extLst>
      <p:ext uri="{BB962C8B-B14F-4D97-AF65-F5344CB8AC3E}">
        <p14:creationId xmlns:p14="http://schemas.microsoft.com/office/powerpoint/2010/main" val="4174491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BF88-0127-AE44-A0EB-025BE2D4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Patients at High Risk for HCC, Liver-Specific Contrast MRI Improved HCC Detection Rates</a:t>
            </a:r>
            <a:r>
              <a:rPr lang="en-US" baseline="30000" dirty="0"/>
              <a:t>1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8698EF9-7C94-9546-A675-7BF71DDCA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73046"/>
              </p:ext>
            </p:extLst>
          </p:nvPr>
        </p:nvGraphicFramePr>
        <p:xfrm>
          <a:off x="2137155" y="1221106"/>
          <a:ext cx="7917690" cy="438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58845">
                  <a:extLst>
                    <a:ext uri="{9D8B030D-6E8A-4147-A177-3AD203B41FA5}">
                      <a16:colId xmlns:a16="http://schemas.microsoft.com/office/drawing/2014/main" val="3022879611"/>
                    </a:ext>
                  </a:extLst>
                </a:gridCol>
                <a:gridCol w="3958845">
                  <a:extLst>
                    <a:ext uri="{9D8B030D-6E8A-4147-A177-3AD203B41FA5}">
                      <a16:colId xmlns:a16="http://schemas.microsoft.com/office/drawing/2014/main" val="31174195"/>
                    </a:ext>
                  </a:extLst>
                </a:gridCol>
              </a:tblGrid>
              <a:tr h="285429">
                <a:tc>
                  <a:txBody>
                    <a:bodyPr/>
                    <a:lstStyle/>
                    <a:p>
                      <a:r>
                        <a:rPr lang="en-US" dirty="0"/>
                        <a:t>Surveillance method and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Detection rate for any HCC (sensitivity)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6694"/>
                  </a:ext>
                </a:extLst>
              </a:tr>
              <a:tr h="285429">
                <a:tc gridSpan="2">
                  <a:txBody>
                    <a:bodyPr/>
                    <a:lstStyle/>
                    <a:p>
                      <a:r>
                        <a:rPr lang="en-US" b="1" dirty="0"/>
                        <a:t>Ultrasound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945685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4 (suspicious)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28608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3 (equivocal)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19736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2 (probably benign)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98410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1 (definitely benign/negative)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03700"/>
                  </a:ext>
                </a:extLst>
              </a:tr>
              <a:tr h="285429">
                <a:tc gridSpan="2">
                  <a:txBody>
                    <a:bodyPr/>
                    <a:lstStyle/>
                    <a:p>
                      <a:pPr marL="7938" indent="0">
                        <a:tabLst/>
                      </a:pPr>
                      <a:r>
                        <a:rPr lang="en-US" b="1" dirty="0"/>
                        <a:t>MRI</a:t>
                      </a:r>
                    </a:p>
                  </a:txBody>
                  <a:tcPr>
                    <a:solidFill>
                      <a:srgbClr val="D3DC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977576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5 (highly suggestive)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339290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4 (suspicious)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31408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3 (equivocal)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234007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2 (probably benign)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71494"/>
                  </a:ext>
                </a:extLst>
              </a:tr>
              <a:tr h="285429">
                <a:tc>
                  <a:txBody>
                    <a:bodyPr/>
                    <a:lstStyle/>
                    <a:p>
                      <a:pPr marL="233363" indent="0">
                        <a:tabLst/>
                      </a:pPr>
                      <a:r>
                        <a:rPr lang="en-US" dirty="0"/>
                        <a:t>1 (definitely benign/negative)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>
                    <a:solidFill>
                      <a:srgbClr val="EA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17196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79D147-5891-254C-A0C8-5680BA4B80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610226"/>
            <a:ext cx="11682077" cy="271462"/>
          </a:xfrm>
        </p:spPr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In</a:t>
            </a:r>
            <a:r>
              <a:rPr lang="en-US" dirty="0"/>
              <a:t> a trial of 407 patients with cirrhosis and annual risk of HCC &gt;5% who underwent 1 to 3 biannual screening examinations with paired ultrasound and MRI with liver-specific contrast</a:t>
            </a:r>
            <a:endParaRPr lang="en-US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E1960-54CD-0646-B32A-5500E8C50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Kim SY et al. </a:t>
            </a:r>
            <a:r>
              <a:rPr lang="en-US" i="1" dirty="0"/>
              <a:t>JAMA Oncol. </a:t>
            </a:r>
            <a:r>
              <a:rPr lang="en-US" dirty="0"/>
              <a:t>2017;3(4):456-463.</a:t>
            </a:r>
          </a:p>
        </p:txBody>
      </p:sp>
    </p:spTree>
    <p:extLst>
      <p:ext uri="{BB962C8B-B14F-4D97-AF65-F5344CB8AC3E}">
        <p14:creationId xmlns:p14="http://schemas.microsoft.com/office/powerpoint/2010/main" val="3005866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8F515A-4862-8B48-B527-CF111D10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Current Epidemiology &amp;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Future Trends</a:t>
            </a:r>
          </a:p>
        </p:txBody>
      </p:sp>
    </p:spTree>
    <p:extLst>
      <p:ext uri="{BB962C8B-B14F-4D97-AF65-F5344CB8AC3E}">
        <p14:creationId xmlns:p14="http://schemas.microsoft.com/office/powerpoint/2010/main" val="1843696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8541-C14B-1F44-BDE7-8A5D393C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Those With Positive Ultrasound or AFP Results, Imaging With Multiphase CT or MRI Is Recommended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19565-9B58-274A-8522-B33325D1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and MRI have similar diagnostic performance</a:t>
            </a:r>
          </a:p>
          <a:p>
            <a:r>
              <a:rPr lang="en-US" dirty="0"/>
              <a:t>Selection of imaging modality and contrast agent should consider:</a:t>
            </a:r>
          </a:p>
          <a:p>
            <a:pPr lvl="1"/>
            <a:r>
              <a:rPr lang="en-US" dirty="0"/>
              <a:t>Modality availability</a:t>
            </a:r>
          </a:p>
          <a:p>
            <a:pPr lvl="1"/>
            <a:r>
              <a:rPr lang="en-US" dirty="0"/>
              <a:t>Scan time,</a:t>
            </a:r>
          </a:p>
          <a:p>
            <a:pPr lvl="1"/>
            <a:r>
              <a:rPr lang="en-US" dirty="0"/>
              <a:t>Throughput</a:t>
            </a:r>
          </a:p>
          <a:p>
            <a:pPr lvl="1"/>
            <a:r>
              <a:rPr lang="en-US" dirty="0"/>
              <a:t>Scheduling urgency and backlog</a:t>
            </a:r>
          </a:p>
          <a:p>
            <a:pPr lvl="1"/>
            <a:r>
              <a:rPr lang="en-US" dirty="0"/>
              <a:t>Institution technical capability (MRI is more technically complex than CT)</a:t>
            </a:r>
          </a:p>
          <a:p>
            <a:pPr lvl="1"/>
            <a:r>
              <a:rPr lang="en-US" dirty="0"/>
              <a:t>Costs</a:t>
            </a:r>
          </a:p>
          <a:p>
            <a:pPr lvl="1"/>
            <a:r>
              <a:rPr lang="en-US" dirty="0"/>
              <a:t>Radiologist expertise and preference</a:t>
            </a:r>
          </a:p>
          <a:p>
            <a:pPr lvl="1"/>
            <a:r>
              <a:rPr lang="en-US" dirty="0"/>
              <a:t>Patient preference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2E807-3204-1C4C-8FE5-0232BED5D9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81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37FE-0763-984A-885C-F49C52DBD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Imaging Findings Should Be Performed, Interpreted, and Reported Through ACR LI-RADS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D90220-CF14-EA47-9644-D75A08BD7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Images courtesy of the American College of Radiology. </a:t>
            </a:r>
            <a:r>
              <a:rPr lang="en-US" dirty="0">
                <a:hlinkClick r:id="rId2"/>
              </a:rPr>
              <a:t>CC BY-NC-ND 4.0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2D5455-3E9F-034C-9C7C-8D042151E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American College of Radiology (ACR). 2018. Accessed November 19, 2020. </a:t>
            </a:r>
            <a:r>
              <a:rPr lang="en-US" dirty="0">
                <a:hlinkClick r:id="rId3"/>
              </a:rPr>
              <a:t>https://www.acr.org/Clinical-Resources/Reporting-and-Data-Systems/LI-RADS</a:t>
            </a:r>
            <a:r>
              <a:rPr lang="en-US" dirty="0"/>
              <a:t>.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474E407-6803-AC47-8432-1F5542FE14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55588" y="1688529"/>
            <a:ext cx="5738812" cy="3609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0FBC682-2C8A-9248-A554-0527C0EAF2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t="8759"/>
          <a:stretch/>
        </p:blipFill>
        <p:spPr>
          <a:xfrm>
            <a:off x="6197600" y="1688529"/>
            <a:ext cx="5741988" cy="2339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3A8678-58EE-264E-B723-77B565D2BFF0}"/>
              </a:ext>
            </a:extLst>
          </p:cNvPr>
          <p:cNvSpPr txBox="1"/>
          <p:nvPr/>
        </p:nvSpPr>
        <p:spPr>
          <a:xfrm>
            <a:off x="1973877" y="1303579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LI-RADS v2018 Classes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44928F-72B8-B948-902F-51AEA11BEF99}"/>
              </a:ext>
            </a:extLst>
          </p:cNvPr>
          <p:cNvSpPr txBox="1"/>
          <p:nvPr/>
        </p:nvSpPr>
        <p:spPr>
          <a:xfrm>
            <a:off x="7589471" y="1303579"/>
            <a:ext cx="295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LI-RADS v2018 Major Criteria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2CCAB-79B5-F74B-B2AC-AC4A78D04C14}"/>
              </a:ext>
            </a:extLst>
          </p:cNvPr>
          <p:cNvSpPr txBox="1"/>
          <p:nvPr/>
        </p:nvSpPr>
        <p:spPr>
          <a:xfrm>
            <a:off x="6197601" y="4091077"/>
            <a:ext cx="573881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APHE: </a:t>
            </a:r>
            <a:r>
              <a:rPr lang="en-US" sz="1400" dirty="0"/>
              <a:t>enhancement in arterial phase definitely greater than that in background 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2"/>
                </a:solidFill>
              </a:rPr>
              <a:t>Nonperipheral</a:t>
            </a:r>
            <a:r>
              <a:rPr lang="en-US" sz="1400" b="1" dirty="0">
                <a:solidFill>
                  <a:schemeClr val="tx2"/>
                </a:solidFill>
              </a:rPr>
              <a:t> washout: </a:t>
            </a:r>
            <a:r>
              <a:rPr lang="en-US" sz="1400" dirty="0"/>
              <a:t>relative </a:t>
            </a:r>
            <a:r>
              <a:rPr lang="en-US" sz="1400" dirty="0" err="1"/>
              <a:t>hypointensity</a:t>
            </a:r>
            <a:r>
              <a:rPr lang="en-US" sz="1400" dirty="0"/>
              <a:t> of lesion compared with background liver on the portal venous and delayed phases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Enhancing capsule: </a:t>
            </a:r>
            <a:r>
              <a:rPr lang="en-US" sz="1400" dirty="0"/>
              <a:t>peripheral rim of smooth hyperenhancement in portal venous, transitional, or delayed 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/>
                </a:solidFill>
              </a:rPr>
              <a:t>Threshold growth: </a:t>
            </a:r>
            <a:r>
              <a:rPr lang="en-US" sz="1400" dirty="0"/>
              <a:t>diameter increase ≥50% in ≤6 months</a:t>
            </a:r>
          </a:p>
        </p:txBody>
      </p:sp>
    </p:spTree>
    <p:extLst>
      <p:ext uri="{BB962C8B-B14F-4D97-AF65-F5344CB8AC3E}">
        <p14:creationId xmlns:p14="http://schemas.microsoft.com/office/powerpoint/2010/main" val="1714047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89C27F-4A69-6B48-A82E-70AFA7E9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HCC With Arterial Phase Hypervascularity With Washout and Delayed </a:t>
            </a:r>
            <a:r>
              <a:rPr lang="en-US" dirty="0" err="1"/>
              <a:t>Pseudocapsule</a:t>
            </a:r>
            <a:r>
              <a:rPr lang="en-US" dirty="0"/>
              <a:t> Enhancement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01CA2A-FB75-4D41-BF1C-AF4BC9E80D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Balogh VJ et al. </a:t>
            </a:r>
            <a:r>
              <a:rPr lang="en-US" i="1" dirty="0"/>
              <a:t>J </a:t>
            </a:r>
            <a:r>
              <a:rPr lang="en-US" i="1" dirty="0" err="1"/>
              <a:t>Hepatocell</a:t>
            </a:r>
            <a:r>
              <a:rPr lang="en-US" i="1" dirty="0"/>
              <a:t> Carcinoma. </a:t>
            </a:r>
            <a:r>
              <a:rPr lang="en-US" dirty="0"/>
              <a:t>2016;3:41-53. </a:t>
            </a:r>
            <a:r>
              <a:rPr lang="en-US" dirty="0">
                <a:hlinkClick r:id="rId2"/>
              </a:rPr>
              <a:t>CC BY-NC 3.0</a:t>
            </a:r>
            <a:r>
              <a:rPr lang="en-US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FB400A-CFDD-5646-9B22-9C092821E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Balogh VJ et al. </a:t>
            </a:r>
            <a:r>
              <a:rPr lang="en-US" i="1" dirty="0"/>
              <a:t>J </a:t>
            </a:r>
            <a:r>
              <a:rPr lang="en-US" i="1" dirty="0" err="1"/>
              <a:t>Hepatocell</a:t>
            </a:r>
            <a:r>
              <a:rPr lang="en-US" i="1" dirty="0"/>
              <a:t> Carcinoma. </a:t>
            </a:r>
            <a:r>
              <a:rPr lang="en-US" dirty="0"/>
              <a:t>2016;3:41-53.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ADA97D4-9F88-E24F-BF9C-29D8DAD46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07" y="1812490"/>
            <a:ext cx="8486676" cy="32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81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3B59-8BEE-3A42-A68A-77F04AD20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of HCC and Overall Malignances by LI-RADS Category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99B8C4-90F3-CE4C-A10A-C2E1E2D3B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523" y="1058683"/>
            <a:ext cx="4785044" cy="459440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B6D5F-0FCD-7E49-A828-9D1D1C8594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van der Pol CB et al. </a:t>
            </a:r>
            <a:r>
              <a:rPr lang="en-US" i="1" dirty="0"/>
              <a:t>Gastroenterology</a:t>
            </a:r>
            <a:r>
              <a:rPr lang="en-US" dirty="0"/>
              <a:t>. 2019;156(4):976-986.</a:t>
            </a:r>
          </a:p>
        </p:txBody>
      </p:sp>
    </p:spTree>
    <p:extLst>
      <p:ext uri="{BB962C8B-B14F-4D97-AF65-F5344CB8AC3E}">
        <p14:creationId xmlns:p14="http://schemas.microsoft.com/office/powerpoint/2010/main" val="2757990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9DD9-6DC5-FA49-9E44-A942AF2A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Imaging, the LI-RADS Category Determines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F31C7-B9E0-674B-8BE5-4DCFE726DE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988FD-9CAD-0240-96FC-C08DF4FD742F}"/>
              </a:ext>
            </a:extLst>
          </p:cNvPr>
          <p:cNvGrpSpPr/>
          <p:nvPr/>
        </p:nvGrpSpPr>
        <p:grpSpPr>
          <a:xfrm>
            <a:off x="714996" y="1573428"/>
            <a:ext cx="10762007" cy="779028"/>
            <a:chOff x="534006" y="1845277"/>
            <a:chExt cx="10762007" cy="7790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F74F40-3591-D642-9A2E-02DD7011DB87}"/>
                </a:ext>
              </a:extLst>
            </p:cNvPr>
            <p:cNvSpPr/>
            <p:nvPr/>
          </p:nvSpPr>
          <p:spPr>
            <a:xfrm>
              <a:off x="534006" y="1845277"/>
              <a:ext cx="1338402" cy="7790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NC</a:t>
              </a:r>
            </a:p>
            <a:p>
              <a:pPr algn="ctr"/>
              <a:r>
                <a:rPr lang="en-US" sz="1200" dirty="0"/>
                <a:t>Noncategorizable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1A6CAE-1596-0A45-AA34-B117BB5600E7}"/>
                </a:ext>
              </a:extLst>
            </p:cNvPr>
            <p:cNvSpPr/>
            <p:nvPr/>
          </p:nvSpPr>
          <p:spPr>
            <a:xfrm>
              <a:off x="2104607" y="1845277"/>
              <a:ext cx="1338402" cy="77902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1</a:t>
              </a:r>
            </a:p>
            <a:p>
              <a:pPr algn="ctr"/>
              <a:r>
                <a:rPr lang="en-US" sz="1200" dirty="0"/>
                <a:t>Definitely benign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6FF6E7-0BB4-0547-842C-E53F2CC38339}"/>
                </a:ext>
              </a:extLst>
            </p:cNvPr>
            <p:cNvSpPr/>
            <p:nvPr/>
          </p:nvSpPr>
          <p:spPr>
            <a:xfrm>
              <a:off x="3675208" y="1845277"/>
              <a:ext cx="1338402" cy="77902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2</a:t>
              </a:r>
            </a:p>
            <a:p>
              <a:pPr algn="ctr"/>
              <a:r>
                <a:rPr lang="en-US" sz="1200" dirty="0"/>
                <a:t>Probably benign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1369AC-0B23-834E-B3F9-B2342961A74F}"/>
                </a:ext>
              </a:extLst>
            </p:cNvPr>
            <p:cNvSpPr/>
            <p:nvPr/>
          </p:nvSpPr>
          <p:spPr>
            <a:xfrm>
              <a:off x="5245809" y="1845277"/>
              <a:ext cx="1338402" cy="7790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3</a:t>
              </a:r>
            </a:p>
            <a:p>
              <a:pPr algn="ctr"/>
              <a:r>
                <a:rPr lang="en-US" sz="1200" dirty="0"/>
                <a:t>Intermediate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222D1E-A4A6-254E-AB77-F85A5825B176}"/>
                </a:ext>
              </a:extLst>
            </p:cNvPr>
            <p:cNvSpPr/>
            <p:nvPr/>
          </p:nvSpPr>
          <p:spPr>
            <a:xfrm>
              <a:off x="6816410" y="1845277"/>
              <a:ext cx="1338402" cy="77902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4</a:t>
              </a:r>
            </a:p>
            <a:p>
              <a:pPr algn="ctr"/>
              <a:r>
                <a:rPr lang="en-US" sz="1200" dirty="0"/>
                <a:t>Probably HCC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A5F593-98EE-7441-9B58-A46C0D8BF003}"/>
                </a:ext>
              </a:extLst>
            </p:cNvPr>
            <p:cNvSpPr/>
            <p:nvPr/>
          </p:nvSpPr>
          <p:spPr>
            <a:xfrm>
              <a:off x="8387011" y="1845277"/>
              <a:ext cx="1338402" cy="7790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5</a:t>
              </a:r>
            </a:p>
            <a:p>
              <a:pPr algn="ctr"/>
              <a:r>
                <a:rPr lang="en-US" sz="1200" dirty="0"/>
                <a:t>Definitely HCC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765B13-FA4F-7741-B57B-9B1D03EBDEBE}"/>
                </a:ext>
              </a:extLst>
            </p:cNvPr>
            <p:cNvSpPr/>
            <p:nvPr/>
          </p:nvSpPr>
          <p:spPr>
            <a:xfrm>
              <a:off x="9957611" y="1845277"/>
              <a:ext cx="1338402" cy="77902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M</a:t>
              </a:r>
            </a:p>
            <a:p>
              <a:pPr algn="ctr"/>
              <a:r>
                <a:rPr lang="en-US" sz="1200" dirty="0"/>
                <a:t>Malignant, not definitely HCC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4E7DE30-7DD3-034A-A589-69A16D023975}"/>
              </a:ext>
            </a:extLst>
          </p:cNvPr>
          <p:cNvSpPr/>
          <p:nvPr/>
        </p:nvSpPr>
        <p:spPr>
          <a:xfrm>
            <a:off x="635026" y="2721464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≤3 months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ACD38B-EE68-2343-84AD-D362C61BEC9C}"/>
              </a:ext>
            </a:extLst>
          </p:cNvPr>
          <p:cNvSpPr/>
          <p:nvPr/>
        </p:nvSpPr>
        <p:spPr>
          <a:xfrm>
            <a:off x="2206524" y="2721464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Return to screening imaging in 6 months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60BD0-E2D7-C241-84E8-8F6A62AAA536}"/>
              </a:ext>
            </a:extLst>
          </p:cNvPr>
          <p:cNvSpPr/>
          <p:nvPr/>
        </p:nvSpPr>
        <p:spPr>
          <a:xfrm>
            <a:off x="3778022" y="2721464"/>
            <a:ext cx="1487573" cy="194797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Return to screening imaging in 6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Consider repeat diagnostic imaging in ≤6 months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590D3-0EA2-BC4F-AF0C-E0AADCDDA612}"/>
              </a:ext>
            </a:extLst>
          </p:cNvPr>
          <p:cNvSpPr/>
          <p:nvPr/>
        </p:nvSpPr>
        <p:spPr>
          <a:xfrm>
            <a:off x="5349520" y="2721464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3 to 6 months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C53318-F597-F14D-AA03-9FE2DA1BBF3D}"/>
              </a:ext>
            </a:extLst>
          </p:cNvPr>
          <p:cNvSpPr/>
          <p:nvPr/>
        </p:nvSpPr>
        <p:spPr>
          <a:xfrm>
            <a:off x="6921018" y="2721463"/>
            <a:ext cx="1487573" cy="25013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Recommend multidisciplinary discussion for tailored workup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May include biopsy in select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≤3 months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9BA952-D6F1-1A4F-AA0A-0315A749683C}"/>
              </a:ext>
            </a:extLst>
          </p:cNvPr>
          <p:cNvSpPr/>
          <p:nvPr/>
        </p:nvSpPr>
        <p:spPr>
          <a:xfrm>
            <a:off x="8492516" y="2715871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HCC confirmed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515A6-0AD4-B243-98E2-C1B4E638C5F6}"/>
              </a:ext>
            </a:extLst>
          </p:cNvPr>
          <p:cNvSpPr/>
          <p:nvPr/>
        </p:nvSpPr>
        <p:spPr>
          <a:xfrm>
            <a:off x="10064015" y="2715870"/>
            <a:ext cx="1487573" cy="250132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Recommend multidisciplinary discussion for tailored workup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May include biopsy in most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≤3 months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1208E0-D274-F44C-8BA1-4A412AEFC26F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1378813" y="2352456"/>
            <a:ext cx="5384" cy="3690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06EB32-2781-044E-A9A2-172AA6DE488F}"/>
              </a:ext>
            </a:extLst>
          </p:cNvPr>
          <p:cNvCxnSpPr/>
          <p:nvPr/>
        </p:nvCxnSpPr>
        <p:spPr>
          <a:xfrm flipH="1">
            <a:off x="2947618" y="2352456"/>
            <a:ext cx="5384" cy="36900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37C158-1DA7-2E40-8957-2737EF8FB94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4521809" y="2352456"/>
            <a:ext cx="3590" cy="36900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1F3E54-A2FA-2141-95E7-D75D555D4A43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flipH="1">
            <a:off x="6093307" y="2352456"/>
            <a:ext cx="2693" cy="36900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716B5E-69C5-3942-8B85-7D23334F2AD4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 flipH="1">
            <a:off x="7664805" y="2352456"/>
            <a:ext cx="1796" cy="3690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15B691-2FCD-DD44-8FC4-E4D2F815A52E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 flipH="1">
            <a:off x="9236303" y="2352456"/>
            <a:ext cx="899" cy="36341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A8D526-8D5B-7C4B-BECB-EA70D13F0B77}"/>
              </a:ext>
            </a:extLst>
          </p:cNvPr>
          <p:cNvCxnSpPr>
            <a:cxnSpLocks/>
            <a:stCxn id="12" idx="2"/>
            <a:endCxn id="22" idx="0"/>
          </p:cNvCxnSpPr>
          <p:nvPr/>
        </p:nvCxnSpPr>
        <p:spPr>
          <a:xfrm>
            <a:off x="10807802" y="2352456"/>
            <a:ext cx="0" cy="36341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81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926FB5-91B7-DC4F-895F-4A4C6623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Role of Biopsy &amp; Histopathology</a:t>
            </a:r>
          </a:p>
        </p:txBody>
      </p:sp>
    </p:spTree>
    <p:extLst>
      <p:ext uri="{BB962C8B-B14F-4D97-AF65-F5344CB8AC3E}">
        <p14:creationId xmlns:p14="http://schemas.microsoft.com/office/powerpoint/2010/main" val="1407050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B2E10B-6743-C649-BF1F-88C42531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Liver Biopsy Has Been Associated With Several Risks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EF116-551E-D045-9689-025B8320A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and bleeding are the most common risks of liver biopsy</a:t>
            </a:r>
          </a:p>
          <a:p>
            <a:r>
              <a:rPr lang="en-US" dirty="0"/>
              <a:t>Other more serious risks are rare and include:</a:t>
            </a:r>
          </a:p>
          <a:p>
            <a:pPr lvl="1"/>
            <a:r>
              <a:rPr lang="en-US" dirty="0"/>
              <a:t>Hemorrhage</a:t>
            </a:r>
          </a:p>
          <a:p>
            <a:pPr lvl="1"/>
            <a:r>
              <a:rPr lang="en-US" dirty="0"/>
              <a:t>Perforation of gallbladder</a:t>
            </a:r>
          </a:p>
          <a:p>
            <a:pPr lvl="1"/>
            <a:r>
              <a:rPr lang="en-US" dirty="0"/>
              <a:t>Bile peritonitis</a:t>
            </a:r>
          </a:p>
          <a:p>
            <a:pPr lvl="1"/>
            <a:r>
              <a:rPr lang="en-US" dirty="0" err="1"/>
              <a:t>Hemobilia</a:t>
            </a:r>
            <a:endParaRPr lang="en-US" dirty="0"/>
          </a:p>
          <a:p>
            <a:pPr lvl="1"/>
            <a:r>
              <a:rPr lang="en-US" dirty="0"/>
              <a:t>Pneumothorax or hemothorax</a:t>
            </a:r>
          </a:p>
          <a:p>
            <a:r>
              <a:rPr lang="en-US" dirty="0"/>
              <a:t>The risk of needle track seeding of cancerous cells is also an important concern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C420E6-A06A-1C49-B525-807CBC8606E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Di Tommaso L et al. </a:t>
            </a:r>
            <a:r>
              <a:rPr lang="en-US" sz="1100" i="1" dirty="0">
                <a:solidFill>
                  <a:schemeClr val="tx1"/>
                </a:solidFill>
              </a:rPr>
              <a:t>World J Gastroenterol</a:t>
            </a:r>
            <a:r>
              <a:rPr lang="en-US" sz="1100" dirty="0">
                <a:solidFill>
                  <a:schemeClr val="tx1"/>
                </a:solidFill>
              </a:rPr>
              <a:t>. 2019;25(40):6041-6052.</a:t>
            </a:r>
          </a:p>
        </p:txBody>
      </p:sp>
    </p:spTree>
    <p:extLst>
      <p:ext uri="{BB962C8B-B14F-4D97-AF65-F5344CB8AC3E}">
        <p14:creationId xmlns:p14="http://schemas.microsoft.com/office/powerpoint/2010/main" val="4025044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9DD9-6DC5-FA49-9E44-A942AF2A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Because of the Risks, Liver Biopsy Should Be Reserved for Select Patients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F31C7-B9E0-674B-8BE5-4DCFE726DE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</a:t>
            </a: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D988FD-9CAD-0240-96FC-C08DF4FD742F}"/>
              </a:ext>
            </a:extLst>
          </p:cNvPr>
          <p:cNvGrpSpPr/>
          <p:nvPr/>
        </p:nvGrpSpPr>
        <p:grpSpPr>
          <a:xfrm>
            <a:off x="714996" y="1573428"/>
            <a:ext cx="10762007" cy="779028"/>
            <a:chOff x="534006" y="1845277"/>
            <a:chExt cx="10762007" cy="7790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F74F40-3591-D642-9A2E-02DD7011DB87}"/>
                </a:ext>
              </a:extLst>
            </p:cNvPr>
            <p:cNvSpPr/>
            <p:nvPr/>
          </p:nvSpPr>
          <p:spPr>
            <a:xfrm>
              <a:off x="534006" y="1845277"/>
              <a:ext cx="1338402" cy="77902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NC</a:t>
              </a:r>
            </a:p>
            <a:p>
              <a:pPr algn="ctr"/>
              <a:r>
                <a:rPr lang="en-US" sz="1200" dirty="0"/>
                <a:t>Noncategorizable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1A6CAE-1596-0A45-AA34-B117BB5600E7}"/>
                </a:ext>
              </a:extLst>
            </p:cNvPr>
            <p:cNvSpPr/>
            <p:nvPr/>
          </p:nvSpPr>
          <p:spPr>
            <a:xfrm>
              <a:off x="2104607" y="1845277"/>
              <a:ext cx="1338402" cy="77902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1</a:t>
              </a:r>
            </a:p>
            <a:p>
              <a:pPr algn="ctr"/>
              <a:r>
                <a:rPr lang="en-US" sz="1200" dirty="0"/>
                <a:t>Definitely benign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C6FF6E7-0BB4-0547-842C-E53F2CC38339}"/>
                </a:ext>
              </a:extLst>
            </p:cNvPr>
            <p:cNvSpPr/>
            <p:nvPr/>
          </p:nvSpPr>
          <p:spPr>
            <a:xfrm>
              <a:off x="3675208" y="1845277"/>
              <a:ext cx="1338402" cy="77902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2</a:t>
              </a:r>
            </a:p>
            <a:p>
              <a:pPr algn="ctr"/>
              <a:r>
                <a:rPr lang="en-US" sz="1200" dirty="0"/>
                <a:t>Probably benign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1369AC-0B23-834E-B3F9-B2342961A74F}"/>
                </a:ext>
              </a:extLst>
            </p:cNvPr>
            <p:cNvSpPr/>
            <p:nvPr/>
          </p:nvSpPr>
          <p:spPr>
            <a:xfrm>
              <a:off x="5245809" y="1845277"/>
              <a:ext cx="1338402" cy="77902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3</a:t>
              </a:r>
            </a:p>
            <a:p>
              <a:pPr algn="ctr"/>
              <a:r>
                <a:rPr lang="en-US" sz="1200" dirty="0"/>
                <a:t>Intermediate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222D1E-A4A6-254E-AB77-F85A5825B176}"/>
                </a:ext>
              </a:extLst>
            </p:cNvPr>
            <p:cNvSpPr/>
            <p:nvPr/>
          </p:nvSpPr>
          <p:spPr>
            <a:xfrm>
              <a:off x="6816410" y="1845277"/>
              <a:ext cx="1338402" cy="77902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4</a:t>
              </a:r>
            </a:p>
            <a:p>
              <a:pPr algn="ctr"/>
              <a:r>
                <a:rPr lang="en-US" sz="1200" dirty="0"/>
                <a:t>Probably HCC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A5F593-98EE-7441-9B58-A46C0D8BF003}"/>
                </a:ext>
              </a:extLst>
            </p:cNvPr>
            <p:cNvSpPr/>
            <p:nvPr/>
          </p:nvSpPr>
          <p:spPr>
            <a:xfrm>
              <a:off x="8387011" y="1845277"/>
              <a:ext cx="1338402" cy="7790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5</a:t>
              </a:r>
            </a:p>
            <a:p>
              <a:pPr algn="ctr"/>
              <a:r>
                <a:rPr lang="en-US" sz="1200" dirty="0"/>
                <a:t>Definitely HCC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765B13-FA4F-7741-B57B-9B1D03EBDEBE}"/>
                </a:ext>
              </a:extLst>
            </p:cNvPr>
            <p:cNvSpPr/>
            <p:nvPr/>
          </p:nvSpPr>
          <p:spPr>
            <a:xfrm>
              <a:off x="9957611" y="1845277"/>
              <a:ext cx="1338402" cy="77902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LI-RADS M</a:t>
              </a:r>
            </a:p>
            <a:p>
              <a:pPr algn="ctr"/>
              <a:r>
                <a:rPr lang="en-US" sz="1200" dirty="0"/>
                <a:t>Malignant, not definitely HCC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4E7DE30-7DD3-034A-A589-69A16D023975}"/>
              </a:ext>
            </a:extLst>
          </p:cNvPr>
          <p:cNvSpPr/>
          <p:nvPr/>
        </p:nvSpPr>
        <p:spPr>
          <a:xfrm>
            <a:off x="635026" y="2721464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≤3 months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ACD38B-EE68-2343-84AD-D362C61BEC9C}"/>
              </a:ext>
            </a:extLst>
          </p:cNvPr>
          <p:cNvSpPr/>
          <p:nvPr/>
        </p:nvSpPr>
        <p:spPr>
          <a:xfrm>
            <a:off x="2206524" y="2721464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Return to screening imaging in 6 months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60BD0-E2D7-C241-84E8-8F6A62AAA536}"/>
              </a:ext>
            </a:extLst>
          </p:cNvPr>
          <p:cNvSpPr/>
          <p:nvPr/>
        </p:nvSpPr>
        <p:spPr>
          <a:xfrm>
            <a:off x="3778022" y="2721464"/>
            <a:ext cx="1487573" cy="194797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Return to screening imaging in 6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Consider repeat diagnostic imaging in ≤6 months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590D3-0EA2-BC4F-AF0C-E0AADCDDA612}"/>
              </a:ext>
            </a:extLst>
          </p:cNvPr>
          <p:cNvSpPr/>
          <p:nvPr/>
        </p:nvSpPr>
        <p:spPr>
          <a:xfrm>
            <a:off x="5349520" y="2721464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3 to 6 months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C53318-F597-F14D-AA03-9FE2DA1BBF3D}"/>
              </a:ext>
            </a:extLst>
          </p:cNvPr>
          <p:cNvSpPr/>
          <p:nvPr/>
        </p:nvSpPr>
        <p:spPr>
          <a:xfrm>
            <a:off x="6921018" y="2721463"/>
            <a:ext cx="1487573" cy="25013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Recommend multidisciplinary discussion for tailored workup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May include biopsy in select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≤3 months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9BA952-D6F1-1A4F-AA0A-0315A749683C}"/>
              </a:ext>
            </a:extLst>
          </p:cNvPr>
          <p:cNvSpPr/>
          <p:nvPr/>
        </p:nvSpPr>
        <p:spPr>
          <a:xfrm>
            <a:off x="8492516" y="2715871"/>
            <a:ext cx="1487573" cy="12064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HCC confirmed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515A6-0AD4-B243-98E2-C1B4E638C5F6}"/>
              </a:ext>
            </a:extLst>
          </p:cNvPr>
          <p:cNvSpPr/>
          <p:nvPr/>
        </p:nvSpPr>
        <p:spPr>
          <a:xfrm>
            <a:off x="10064015" y="2715870"/>
            <a:ext cx="1487573" cy="250132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Recommend multidisciplinary discussion for tailored workup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May include biopsy in most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Repeat or alternative diagnostic imaging in ≤3 months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1208E0-D274-F44C-8BA1-4A412AEFC26F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1378813" y="2352456"/>
            <a:ext cx="5384" cy="3690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06EB32-2781-044E-A9A2-172AA6DE488F}"/>
              </a:ext>
            </a:extLst>
          </p:cNvPr>
          <p:cNvCxnSpPr/>
          <p:nvPr/>
        </p:nvCxnSpPr>
        <p:spPr>
          <a:xfrm flipH="1">
            <a:off x="2947618" y="2352456"/>
            <a:ext cx="5384" cy="369008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237C158-1DA7-2E40-8957-2737EF8FB946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 flipH="1">
            <a:off x="4521809" y="2352456"/>
            <a:ext cx="3590" cy="36900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1F3E54-A2FA-2141-95E7-D75D555D4A43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 flipH="1">
            <a:off x="6093307" y="2352456"/>
            <a:ext cx="2693" cy="36900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716B5E-69C5-3942-8B85-7D23334F2AD4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 flipH="1">
            <a:off x="7664805" y="2352456"/>
            <a:ext cx="1796" cy="36900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515B691-2FCD-DD44-8FC4-E4D2F815A52E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 flipH="1">
            <a:off x="9236303" y="2352456"/>
            <a:ext cx="899" cy="363415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A8D526-8D5B-7C4B-BECB-EA70D13F0B77}"/>
              </a:ext>
            </a:extLst>
          </p:cNvPr>
          <p:cNvCxnSpPr>
            <a:cxnSpLocks/>
            <a:stCxn id="12" idx="2"/>
            <a:endCxn id="22" idx="0"/>
          </p:cNvCxnSpPr>
          <p:nvPr/>
        </p:nvCxnSpPr>
        <p:spPr>
          <a:xfrm>
            <a:off x="10807802" y="2352456"/>
            <a:ext cx="0" cy="36341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7CE6746-F581-CB43-ADDA-53B21CF1D642}"/>
              </a:ext>
            </a:extLst>
          </p:cNvPr>
          <p:cNvSpPr/>
          <p:nvPr/>
        </p:nvSpPr>
        <p:spPr>
          <a:xfrm>
            <a:off x="6837093" y="1317882"/>
            <a:ext cx="1655423" cy="40340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EB2ABB-DDB4-7D40-A082-DA473CA19791}"/>
              </a:ext>
            </a:extLst>
          </p:cNvPr>
          <p:cNvSpPr/>
          <p:nvPr/>
        </p:nvSpPr>
        <p:spPr>
          <a:xfrm>
            <a:off x="9985556" y="1321195"/>
            <a:ext cx="1655423" cy="40340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19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9A66-1D95-C144-9EB6-49495785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Biopsies May Be Necessary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AC5B2-C524-A94E-BA60-9D3720389A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Forner</a:t>
            </a:r>
            <a:r>
              <a:rPr lang="en-US" dirty="0"/>
              <a:t> A et al. </a:t>
            </a:r>
            <a:r>
              <a:rPr lang="en-US" i="1" dirty="0"/>
              <a:t>Hepatology. </a:t>
            </a:r>
            <a:r>
              <a:rPr lang="en-US" dirty="0"/>
              <a:t>2008;47(1):97-104.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EB886-73EF-9C43-A084-893CEE210EFB}"/>
              </a:ext>
            </a:extLst>
          </p:cNvPr>
          <p:cNvSpPr/>
          <p:nvPr/>
        </p:nvSpPr>
        <p:spPr>
          <a:xfrm>
            <a:off x="5764964" y="1094906"/>
            <a:ext cx="1338402" cy="43524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First FNB </a:t>
            </a:r>
            <a:r>
              <a:rPr lang="en-US" sz="1400" dirty="0"/>
              <a:t>(n = 60)</a:t>
            </a:r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21EF2-3360-5442-B6A7-6C9A4DBBC775}"/>
              </a:ext>
            </a:extLst>
          </p:cNvPr>
          <p:cNvSpPr/>
          <p:nvPr/>
        </p:nvSpPr>
        <p:spPr>
          <a:xfrm>
            <a:off x="1048920" y="1528862"/>
            <a:ext cx="1471581" cy="43524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25353"/>
                </a:solidFill>
              </a:rPr>
              <a:t>Positive HCC</a:t>
            </a:r>
          </a:p>
          <a:p>
            <a:pPr algn="ctr"/>
            <a:r>
              <a:rPr lang="en-US" sz="1400" dirty="0">
                <a:solidFill>
                  <a:srgbClr val="525353"/>
                </a:solidFill>
              </a:rPr>
              <a:t>(n = 42)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19C55E-3F00-FB44-A104-E1643FF12854}"/>
              </a:ext>
            </a:extLst>
          </p:cNvPr>
          <p:cNvGrpSpPr/>
          <p:nvPr/>
        </p:nvGrpSpPr>
        <p:grpSpPr>
          <a:xfrm>
            <a:off x="7495478" y="1530153"/>
            <a:ext cx="1768600" cy="667356"/>
            <a:chOff x="6309784" y="1849560"/>
            <a:chExt cx="1768600" cy="8152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A5F867-6EB3-D345-AB38-B7745FF2D5B6}"/>
                </a:ext>
              </a:extLst>
            </p:cNvPr>
            <p:cNvSpPr/>
            <p:nvPr/>
          </p:nvSpPr>
          <p:spPr>
            <a:xfrm>
              <a:off x="6309784" y="1849560"/>
              <a:ext cx="1768600" cy="531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Negative HCC</a:t>
              </a:r>
            </a:p>
            <a:p>
              <a:pPr algn="ctr"/>
              <a:r>
                <a:rPr lang="en-US" sz="1400" dirty="0"/>
                <a:t>(n = 18)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BF351F-A770-FE47-8573-024DAC5651CD}"/>
                </a:ext>
              </a:extLst>
            </p:cNvPr>
            <p:cNvSpPr/>
            <p:nvPr/>
          </p:nvSpPr>
          <p:spPr>
            <a:xfrm>
              <a:off x="6309784" y="2393309"/>
              <a:ext cx="1768600" cy="27146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False negative: 30%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7C6EC-724C-9440-A52C-02FF07C7CABC}"/>
              </a:ext>
            </a:extLst>
          </p:cNvPr>
          <p:cNvSpPr/>
          <p:nvPr/>
        </p:nvSpPr>
        <p:spPr>
          <a:xfrm>
            <a:off x="1855022" y="2293597"/>
            <a:ext cx="2368082" cy="43524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25353"/>
                </a:solidFill>
              </a:rPr>
              <a:t>Radiologic diagnosis. OLT.</a:t>
            </a:r>
          </a:p>
          <a:p>
            <a:pPr algn="ctr"/>
            <a:r>
              <a:rPr lang="en-US" sz="1400" dirty="0">
                <a:solidFill>
                  <a:srgbClr val="525353"/>
                </a:solidFill>
              </a:rPr>
              <a:t>Explant analysis (n = 1)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C8178-A9C8-FC4D-B128-8B680ED402CD}"/>
              </a:ext>
            </a:extLst>
          </p:cNvPr>
          <p:cNvSpPr/>
          <p:nvPr/>
        </p:nvSpPr>
        <p:spPr>
          <a:xfrm>
            <a:off x="8699774" y="2513953"/>
            <a:ext cx="1360950" cy="43524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Second FNB</a:t>
            </a:r>
          </a:p>
          <a:p>
            <a:pPr algn="ctr"/>
            <a:r>
              <a:rPr lang="en-US" sz="1400" dirty="0"/>
              <a:t>(n = 17)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1577F-A1E1-D746-809E-8FB8545FD13A}"/>
              </a:ext>
            </a:extLst>
          </p:cNvPr>
          <p:cNvGrpSpPr/>
          <p:nvPr/>
        </p:nvGrpSpPr>
        <p:grpSpPr>
          <a:xfrm>
            <a:off x="9352341" y="3117788"/>
            <a:ext cx="1588979" cy="667356"/>
            <a:chOff x="6309784" y="1849560"/>
            <a:chExt cx="1768600" cy="8152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F4CA72-AE76-254F-AAD1-D8996A7ED4D0}"/>
                </a:ext>
              </a:extLst>
            </p:cNvPr>
            <p:cNvSpPr/>
            <p:nvPr/>
          </p:nvSpPr>
          <p:spPr>
            <a:xfrm>
              <a:off x="6309784" y="1849560"/>
              <a:ext cx="1768600" cy="531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Negative HCC</a:t>
              </a:r>
            </a:p>
            <a:p>
              <a:pPr algn="ctr"/>
              <a:r>
                <a:rPr lang="en-US" sz="1400" dirty="0"/>
                <a:t>(n = 6)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5B4777-A31B-B740-8F46-8502A058CED9}"/>
                </a:ext>
              </a:extLst>
            </p:cNvPr>
            <p:cNvSpPr/>
            <p:nvPr/>
          </p:nvSpPr>
          <p:spPr>
            <a:xfrm>
              <a:off x="6309784" y="2393309"/>
              <a:ext cx="1768600" cy="271463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False negative: 38.9%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DAB6D-709A-0D4B-9000-776354FB5276}"/>
              </a:ext>
            </a:extLst>
          </p:cNvPr>
          <p:cNvSpPr/>
          <p:nvPr/>
        </p:nvSpPr>
        <p:spPr>
          <a:xfrm>
            <a:off x="10350328" y="4006654"/>
            <a:ext cx="1486790" cy="43524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Third FNB</a:t>
            </a:r>
          </a:p>
          <a:p>
            <a:pPr algn="ctr"/>
            <a:r>
              <a:rPr lang="en-US" sz="1400" dirty="0"/>
              <a:t>(n = 5)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38DE6E-629A-7D4F-A9E4-38FA05A8DF92}"/>
              </a:ext>
            </a:extLst>
          </p:cNvPr>
          <p:cNvSpPr/>
          <p:nvPr/>
        </p:nvSpPr>
        <p:spPr>
          <a:xfrm>
            <a:off x="10350328" y="4640567"/>
            <a:ext cx="1486790" cy="4352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Negative HCC</a:t>
            </a:r>
          </a:p>
          <a:p>
            <a:pPr algn="ctr"/>
            <a:r>
              <a:rPr lang="en-US" sz="1400" dirty="0"/>
              <a:t>(n = 1)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CBA126-5BDE-E043-82E3-BEBEA18193B3}"/>
              </a:ext>
            </a:extLst>
          </p:cNvPr>
          <p:cNvSpPr/>
          <p:nvPr/>
        </p:nvSpPr>
        <p:spPr>
          <a:xfrm>
            <a:off x="9264078" y="5301524"/>
            <a:ext cx="2620591" cy="4352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Radiologic diagnosis. OLT.</a:t>
            </a:r>
          </a:p>
          <a:p>
            <a:pPr algn="ctr"/>
            <a:r>
              <a:rPr lang="en-US" sz="1400" dirty="0"/>
              <a:t>Explant analysis (n = 1)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D8BCA-44BD-9C49-A633-59F45893E459}"/>
              </a:ext>
            </a:extLst>
          </p:cNvPr>
          <p:cNvSpPr/>
          <p:nvPr/>
        </p:nvSpPr>
        <p:spPr>
          <a:xfrm>
            <a:off x="3501763" y="2954706"/>
            <a:ext cx="1605412" cy="43524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25353"/>
                </a:solidFill>
              </a:rPr>
              <a:t>Positive HCC</a:t>
            </a:r>
          </a:p>
          <a:p>
            <a:pPr algn="ctr"/>
            <a:r>
              <a:rPr lang="en-US" sz="1400" dirty="0">
                <a:solidFill>
                  <a:srgbClr val="525353"/>
                </a:solidFill>
              </a:rPr>
              <a:t>(n = 11)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392426-18BE-6E4F-A34B-3DF77AB0F422}"/>
              </a:ext>
            </a:extLst>
          </p:cNvPr>
          <p:cNvSpPr/>
          <p:nvPr/>
        </p:nvSpPr>
        <p:spPr>
          <a:xfrm>
            <a:off x="4377175" y="3661415"/>
            <a:ext cx="2620591" cy="5662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25353"/>
                </a:solidFill>
              </a:rPr>
              <a:t>Radiologic diagnosis. PEI.</a:t>
            </a:r>
          </a:p>
          <a:p>
            <a:pPr algn="ctr"/>
            <a:r>
              <a:rPr lang="en-US" sz="1400" dirty="0">
                <a:solidFill>
                  <a:srgbClr val="525353"/>
                </a:solidFill>
              </a:rPr>
              <a:t>No histologic confirmation (n = 1)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F10B8E-66D4-F94F-9D1F-2FA5A99499DC}"/>
              </a:ext>
            </a:extLst>
          </p:cNvPr>
          <p:cNvSpPr/>
          <p:nvPr/>
        </p:nvSpPr>
        <p:spPr>
          <a:xfrm>
            <a:off x="6359971" y="4453528"/>
            <a:ext cx="1486790" cy="43524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525353"/>
                </a:solidFill>
              </a:rPr>
              <a:t>Positive HCC</a:t>
            </a:r>
          </a:p>
          <a:p>
            <a:pPr algn="ctr"/>
            <a:r>
              <a:rPr lang="en-US" sz="1400" dirty="0">
                <a:solidFill>
                  <a:srgbClr val="525353"/>
                </a:solidFill>
              </a:rPr>
              <a:t>(n = 4)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A1269E-F588-004E-9DA0-7AF545E48DDB}"/>
              </a:ext>
            </a:extLst>
          </p:cNvPr>
          <p:cNvSpPr/>
          <p:nvPr/>
        </p:nvSpPr>
        <p:spPr>
          <a:xfrm>
            <a:off x="1112184" y="5301524"/>
            <a:ext cx="6818421" cy="43524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Final diagnosis of HCC</a:t>
            </a:r>
          </a:p>
          <a:p>
            <a:pPr algn="ctr"/>
            <a:r>
              <a:rPr lang="en-US" sz="1400" dirty="0"/>
              <a:t>(n = 60)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04892F8-3B95-B042-8FD2-9CBC710EE4E2}"/>
              </a:ext>
            </a:extLst>
          </p:cNvPr>
          <p:cNvCxnSpPr>
            <a:cxnSpLocks/>
            <a:stCxn id="7" idx="1"/>
            <a:endCxn id="8" idx="0"/>
          </p:cNvCxnSpPr>
          <p:nvPr/>
        </p:nvCxnSpPr>
        <p:spPr>
          <a:xfrm rot="10800000" flipV="1">
            <a:off x="1784712" y="1312530"/>
            <a:ext cx="3980253" cy="21633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DE4B3264-7BAC-5A4F-90FC-E3D95E8860FC}"/>
              </a:ext>
            </a:extLst>
          </p:cNvPr>
          <p:cNvCxnSpPr>
            <a:cxnSpLocks/>
            <a:stCxn id="7" idx="3"/>
            <a:endCxn id="10" idx="0"/>
          </p:cNvCxnSpPr>
          <p:nvPr/>
        </p:nvCxnSpPr>
        <p:spPr>
          <a:xfrm>
            <a:off x="7103366" y="1312530"/>
            <a:ext cx="1276412" cy="21762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20B6C70D-7FBA-7349-AE94-19B743FF7655}"/>
              </a:ext>
            </a:extLst>
          </p:cNvPr>
          <p:cNvCxnSpPr>
            <a:cxnSpLocks/>
            <a:stCxn id="10" idx="1"/>
            <a:endCxn id="13" idx="0"/>
          </p:cNvCxnSpPr>
          <p:nvPr/>
        </p:nvCxnSpPr>
        <p:spPr>
          <a:xfrm rot="10800000" flipV="1">
            <a:off x="3039064" y="1747777"/>
            <a:ext cx="4456415" cy="54582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5EC01899-1494-F545-8565-6B0171DC4223}"/>
              </a:ext>
            </a:extLst>
          </p:cNvPr>
          <p:cNvCxnSpPr>
            <a:cxnSpLocks/>
            <a:stCxn id="10" idx="3"/>
            <a:endCxn id="14" idx="0"/>
          </p:cNvCxnSpPr>
          <p:nvPr/>
        </p:nvCxnSpPr>
        <p:spPr>
          <a:xfrm>
            <a:off x="9264078" y="1747777"/>
            <a:ext cx="116171" cy="76617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376AC129-77B4-C242-9088-3681E455BF03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>
            <a:off x="10060724" y="2731577"/>
            <a:ext cx="86107" cy="38621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BFCD6A0D-F0AD-EC43-8879-F225141973C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10941320" y="3335412"/>
            <a:ext cx="88988" cy="671242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D22E45B3-2362-124A-97E8-06AE06A256BD}"/>
              </a:ext>
            </a:extLst>
          </p:cNvPr>
          <p:cNvCxnSpPr>
            <a:cxnSpLocks/>
            <a:stCxn id="14" idx="1"/>
            <a:endCxn id="22" idx="0"/>
          </p:cNvCxnSpPr>
          <p:nvPr/>
        </p:nvCxnSpPr>
        <p:spPr>
          <a:xfrm rot="10800000" flipV="1">
            <a:off x="4304470" y="2731576"/>
            <a:ext cx="4395305" cy="223129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202155AF-7135-9243-97A7-AB3F631CBE6C}"/>
              </a:ext>
            </a:extLst>
          </p:cNvPr>
          <p:cNvCxnSpPr>
            <a:cxnSpLocks/>
            <a:stCxn id="16" idx="1"/>
            <a:endCxn id="23" idx="0"/>
          </p:cNvCxnSpPr>
          <p:nvPr/>
        </p:nvCxnSpPr>
        <p:spPr>
          <a:xfrm rot="10800000" flipV="1">
            <a:off x="5687471" y="3335411"/>
            <a:ext cx="3664870" cy="32600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FFEB8762-C9DC-3C44-B3DB-F289FB581C26}"/>
              </a:ext>
            </a:extLst>
          </p:cNvPr>
          <p:cNvCxnSpPr>
            <a:cxnSpLocks/>
            <a:stCxn id="18" idx="1"/>
            <a:endCxn id="24" idx="0"/>
          </p:cNvCxnSpPr>
          <p:nvPr/>
        </p:nvCxnSpPr>
        <p:spPr>
          <a:xfrm rot="10800000" flipV="1">
            <a:off x="7103366" y="4224278"/>
            <a:ext cx="3246962" cy="22925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902B723-E067-1A43-BD7B-47F18B3E3469}"/>
              </a:ext>
            </a:extLst>
          </p:cNvPr>
          <p:cNvCxnSpPr>
            <a:stCxn id="19" idx="2"/>
          </p:cNvCxnSpPr>
          <p:nvPr/>
        </p:nvCxnSpPr>
        <p:spPr>
          <a:xfrm>
            <a:off x="11093723" y="5075814"/>
            <a:ext cx="0" cy="236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75D133D-E395-1547-95CA-E5FC1D20FDB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1093723" y="4441901"/>
            <a:ext cx="0" cy="198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08695A-01BC-6849-B648-67902FFBE1C3}"/>
              </a:ext>
            </a:extLst>
          </p:cNvPr>
          <p:cNvCxnSpPr>
            <a:cxnSpLocks/>
            <a:stCxn id="20" idx="1"/>
            <a:endCxn id="25" idx="3"/>
          </p:cNvCxnSpPr>
          <p:nvPr/>
        </p:nvCxnSpPr>
        <p:spPr>
          <a:xfrm flipH="1">
            <a:off x="7930605" y="5519148"/>
            <a:ext cx="13334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4250BA8-8B39-8544-B35B-98E454246431}"/>
              </a:ext>
            </a:extLst>
          </p:cNvPr>
          <p:cNvCxnSpPr>
            <a:cxnSpLocks/>
          </p:cNvCxnSpPr>
          <p:nvPr/>
        </p:nvCxnSpPr>
        <p:spPr>
          <a:xfrm>
            <a:off x="1784711" y="1975282"/>
            <a:ext cx="0" cy="3326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229AD2B-AB53-574E-B584-59CF9094FBAC}"/>
              </a:ext>
            </a:extLst>
          </p:cNvPr>
          <p:cNvCxnSpPr>
            <a:cxnSpLocks/>
          </p:cNvCxnSpPr>
          <p:nvPr/>
        </p:nvCxnSpPr>
        <p:spPr>
          <a:xfrm>
            <a:off x="3039063" y="2728844"/>
            <a:ext cx="0" cy="2572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9AEEFA2-AD71-8343-BD51-82150958F782}"/>
              </a:ext>
            </a:extLst>
          </p:cNvPr>
          <p:cNvCxnSpPr>
            <a:cxnSpLocks/>
          </p:cNvCxnSpPr>
          <p:nvPr/>
        </p:nvCxnSpPr>
        <p:spPr>
          <a:xfrm>
            <a:off x="4238854" y="3389953"/>
            <a:ext cx="0" cy="1911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0D4A0E3-8344-0D4F-8185-12CB8C46237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5687471" y="4227665"/>
            <a:ext cx="0" cy="10738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A024087-D89F-834F-B0D0-742F3DA30A1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7103366" y="4888775"/>
            <a:ext cx="0" cy="401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6">
            <a:extLst>
              <a:ext uri="{FF2B5EF4-FFF2-40B4-BE49-F238E27FC236}">
                <a16:creationId xmlns:a16="http://schemas.microsoft.com/office/drawing/2014/main" id="{77F0E5FB-520B-384A-84FE-1DEF672A80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738813"/>
            <a:ext cx="11682077" cy="271462"/>
          </a:xfrm>
        </p:spPr>
        <p:txBody>
          <a:bodyPr/>
          <a:lstStyle/>
          <a:p>
            <a:r>
              <a:rPr lang="en-US" dirty="0"/>
              <a:t>FNA, fine needle aspiration; OLT, orthotopic liver transplantation; PEI, percutaneous ethanol injection.</a:t>
            </a:r>
          </a:p>
        </p:txBody>
      </p:sp>
    </p:spTree>
    <p:extLst>
      <p:ext uri="{BB962C8B-B14F-4D97-AF65-F5344CB8AC3E}">
        <p14:creationId xmlns:p14="http://schemas.microsoft.com/office/powerpoint/2010/main" val="4114089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6C4CD-C0BD-9F44-BF27-6BD8DAF3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Histopathology Can Be Used for Diagnosis, Prognostication, and Treatment Decision Making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4360D-77EB-324D-94A1-2D18DBEC201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Rastogi A. </a:t>
            </a:r>
            <a:r>
              <a:rPr lang="en-US" sz="1100" i="1" dirty="0">
                <a:solidFill>
                  <a:schemeClr val="tx1"/>
                </a:solidFill>
              </a:rPr>
              <a:t>World J Gastroenterol</a:t>
            </a:r>
            <a:r>
              <a:rPr lang="en-US" sz="1100" dirty="0">
                <a:solidFill>
                  <a:schemeClr val="tx1"/>
                </a:solidFill>
              </a:rPr>
              <a:t>. 2018;24(35):4000-4013.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7553F-9807-AC4B-9944-896C7FD20D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Images courtesy of Rastogi A. </a:t>
            </a:r>
            <a:r>
              <a:rPr lang="en-US" i="1" dirty="0"/>
              <a:t>World J Gastroenterol</a:t>
            </a:r>
            <a:r>
              <a:rPr lang="en-US" dirty="0"/>
              <a:t>. 2018;24(35):4000-4013. </a:t>
            </a:r>
            <a:r>
              <a:rPr lang="en-US" dirty="0">
                <a:hlinkClick r:id="rId2"/>
              </a:rPr>
              <a:t>CC BY-NC 4.0</a:t>
            </a:r>
            <a:r>
              <a:rPr lang="en-US" dirty="0"/>
              <a:t>.</a:t>
            </a:r>
          </a:p>
        </p:txBody>
      </p:sp>
      <p:pic>
        <p:nvPicPr>
          <p:cNvPr id="7170" name="Picture 2" descr="Figure 1">
            <a:extLst>
              <a:ext uri="{FF2B5EF4-FFF2-40B4-BE49-F238E27FC236}">
                <a16:creationId xmlns:a16="http://schemas.microsoft.com/office/drawing/2014/main" id="{25F196BE-B1E0-9F4A-8D48-01790657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46" y="1488796"/>
            <a:ext cx="10315734" cy="38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462457-A08A-2D41-B102-71FE63F34E12}"/>
              </a:ext>
            </a:extLst>
          </p:cNvPr>
          <p:cNvSpPr txBox="1"/>
          <p:nvPr/>
        </p:nvSpPr>
        <p:spPr>
          <a:xfrm>
            <a:off x="-345973" y="2135731"/>
            <a:ext cx="204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Edmonson and Steiner grading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10AC9-C2F1-424C-A0B3-50CDCD0D9EF2}"/>
              </a:ext>
            </a:extLst>
          </p:cNvPr>
          <p:cNvCxnSpPr>
            <a:cxnSpLocks/>
          </p:cNvCxnSpPr>
          <p:nvPr/>
        </p:nvCxnSpPr>
        <p:spPr>
          <a:xfrm>
            <a:off x="1672281" y="1472320"/>
            <a:ext cx="0" cy="19402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6E224A-F181-3D48-AF93-337A51D45B68}"/>
              </a:ext>
            </a:extLst>
          </p:cNvPr>
          <p:cNvSpPr txBox="1"/>
          <p:nvPr/>
        </p:nvSpPr>
        <p:spPr>
          <a:xfrm>
            <a:off x="-345973" y="4075932"/>
            <a:ext cx="204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Common histopathologic patterns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93F3DD-0CBF-6B4E-8611-C576A7D2CDA3}"/>
              </a:ext>
            </a:extLst>
          </p:cNvPr>
          <p:cNvCxnSpPr>
            <a:cxnSpLocks/>
          </p:cNvCxnSpPr>
          <p:nvPr/>
        </p:nvCxnSpPr>
        <p:spPr>
          <a:xfrm>
            <a:off x="1672281" y="3445473"/>
            <a:ext cx="0" cy="19402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8A73850-DF19-9845-B700-A837C6A80B2C}"/>
              </a:ext>
            </a:extLst>
          </p:cNvPr>
          <p:cNvSpPr txBox="1"/>
          <p:nvPr/>
        </p:nvSpPr>
        <p:spPr>
          <a:xfrm>
            <a:off x="1795849" y="1546786"/>
            <a:ext cx="923714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Grade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5D4A8-BBBF-3D4F-A540-6CFAB6434708}"/>
              </a:ext>
            </a:extLst>
          </p:cNvPr>
          <p:cNvSpPr txBox="1"/>
          <p:nvPr/>
        </p:nvSpPr>
        <p:spPr>
          <a:xfrm>
            <a:off x="4380295" y="1546786"/>
            <a:ext cx="931409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Grade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A0059-E844-4C4B-8246-FE02516300B3}"/>
              </a:ext>
            </a:extLst>
          </p:cNvPr>
          <p:cNvSpPr txBox="1"/>
          <p:nvPr/>
        </p:nvSpPr>
        <p:spPr>
          <a:xfrm>
            <a:off x="6972436" y="1546786"/>
            <a:ext cx="931409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Grade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58709-99CB-404F-98C7-8000A9C0E2A3}"/>
              </a:ext>
            </a:extLst>
          </p:cNvPr>
          <p:cNvSpPr txBox="1"/>
          <p:nvPr/>
        </p:nvSpPr>
        <p:spPr>
          <a:xfrm>
            <a:off x="9564576" y="1546786"/>
            <a:ext cx="931409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Grade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30FB4-FB3A-1143-BE92-8FD19534E007}"/>
              </a:ext>
            </a:extLst>
          </p:cNvPr>
          <p:cNvSpPr txBox="1"/>
          <p:nvPr/>
        </p:nvSpPr>
        <p:spPr>
          <a:xfrm>
            <a:off x="1794870" y="3511510"/>
            <a:ext cx="1722074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Microtrabecular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1E84FD-A0DD-5247-B3CD-5AA10B2206DC}"/>
              </a:ext>
            </a:extLst>
          </p:cNvPr>
          <p:cNvSpPr txBox="1"/>
          <p:nvPr/>
        </p:nvSpPr>
        <p:spPr>
          <a:xfrm>
            <a:off x="4379316" y="3511510"/>
            <a:ext cx="1783565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Pseudoglandular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31AE11-09B2-2A46-A098-9C72BCC7B7E6}"/>
              </a:ext>
            </a:extLst>
          </p:cNvPr>
          <p:cNvSpPr txBox="1"/>
          <p:nvPr/>
        </p:nvSpPr>
        <p:spPr>
          <a:xfrm>
            <a:off x="6971457" y="3511510"/>
            <a:ext cx="1779783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/>
              <a:t>Macrotrabecular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7DD99A-592D-B543-95BC-8938A8506BDD}"/>
              </a:ext>
            </a:extLst>
          </p:cNvPr>
          <p:cNvSpPr txBox="1"/>
          <p:nvPr/>
        </p:nvSpPr>
        <p:spPr>
          <a:xfrm>
            <a:off x="9563597" y="3511510"/>
            <a:ext cx="1031051" cy="369332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Compact</a:t>
            </a:r>
          </a:p>
        </p:txBody>
      </p:sp>
    </p:spTree>
    <p:extLst>
      <p:ext uri="{BB962C8B-B14F-4D97-AF65-F5344CB8AC3E}">
        <p14:creationId xmlns:p14="http://schemas.microsoft.com/office/powerpoint/2010/main" val="225603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BD699-E2E1-BD4B-8383-04FD0DBB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Worldwide Liver Cancer Incidence &amp; Mortality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91CEC-1246-9D4C-A948-ABDBC2232A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552326"/>
            <a:ext cx="11682077" cy="271462"/>
          </a:xfrm>
        </p:spPr>
        <p:txBody>
          <a:bodyPr/>
          <a:lstStyle/>
          <a:p>
            <a:r>
              <a:rPr lang="en-US" dirty="0"/>
              <a:t>Image courtesy of Wikimedia Commons. </a:t>
            </a:r>
            <a:r>
              <a:rPr lang="en-US" dirty="0">
                <a:hlinkClick r:id="rId2"/>
              </a:rPr>
              <a:t>https://en.wikipedia.org/wiki/File:Liver_cancer_world_map-Deaths_per_million_persons-WHO2012.svg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CC BY-SA 4.0</a:t>
            </a:r>
            <a:r>
              <a:rPr lang="en-US" dirty="0"/>
              <a:t>. </a:t>
            </a:r>
          </a:p>
          <a:p>
            <a:r>
              <a:rPr lang="en-US" baseline="30000" dirty="0" err="1"/>
              <a:t>a</a:t>
            </a:r>
            <a:r>
              <a:rPr lang="en-US" dirty="0" err="1"/>
              <a:t>Developed</a:t>
            </a:r>
            <a:r>
              <a:rPr lang="en-US" dirty="0"/>
              <a:t> using 2012 WHO data.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99BD2B3-C930-1E4E-8D1C-482073E1A9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1146" r="-1" b="3946"/>
          <a:stretch/>
        </p:blipFill>
        <p:spPr bwMode="auto">
          <a:xfrm>
            <a:off x="506629" y="1455174"/>
            <a:ext cx="8978741" cy="3834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20534-84AF-044A-8AD4-14DB80B41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958" y="2340307"/>
            <a:ext cx="1755952" cy="2064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9675CB-A844-6242-8334-7AD9ACCD244C}"/>
              </a:ext>
            </a:extLst>
          </p:cNvPr>
          <p:cNvSpPr txBox="1"/>
          <p:nvPr/>
        </p:nvSpPr>
        <p:spPr>
          <a:xfrm>
            <a:off x="3644891" y="1085842"/>
            <a:ext cx="27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2012 HCC Mortality </a:t>
            </a:r>
            <a:r>
              <a:rPr lang="en-US" b="1" dirty="0" err="1"/>
              <a:t>Rates</a:t>
            </a:r>
            <a:r>
              <a:rPr lang="en-US" b="1" baseline="30000" dirty="0" err="1"/>
              <a:t>a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79D52-764E-DF4F-B0D3-8DA704710467}"/>
              </a:ext>
            </a:extLst>
          </p:cNvPr>
          <p:cNvSpPr txBox="1"/>
          <p:nvPr/>
        </p:nvSpPr>
        <p:spPr>
          <a:xfrm>
            <a:off x="9583736" y="1693976"/>
            <a:ext cx="206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Age-standardized rates per million</a:t>
            </a:r>
          </a:p>
        </p:txBody>
      </p:sp>
    </p:spTree>
    <p:extLst>
      <p:ext uri="{BB962C8B-B14F-4D97-AF65-F5344CB8AC3E}">
        <p14:creationId xmlns:p14="http://schemas.microsoft.com/office/powerpoint/2010/main" val="3281472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EC4E-8D0A-FA41-9D0D-E935E70A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Grade Influences Outcomes, Including Survival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85F239-27F3-294F-90F5-7B2D58E59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896" y="1343025"/>
            <a:ext cx="6752432" cy="43100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AF21E-1BF7-DF43-BC0D-CCB3C408DB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</a:t>
            </a:r>
            <a:r>
              <a:rPr lang="en-US" dirty="0" err="1"/>
              <a:t>Decaens</a:t>
            </a:r>
            <a:r>
              <a:rPr lang="en-US" dirty="0"/>
              <a:t> T. </a:t>
            </a:r>
            <a:r>
              <a:rPr lang="en-US" i="1" dirty="0"/>
              <a:t>World J Gastroenterol</a:t>
            </a:r>
            <a:r>
              <a:rPr lang="en-US" dirty="0"/>
              <a:t>. 2006;12(45):7319-7325. </a:t>
            </a:r>
            <a:r>
              <a:rPr lang="en-US" dirty="0">
                <a:hlinkClick r:id="rId3"/>
              </a:rPr>
              <a:t>CC BY-NC 4.0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977CE-1128-FA43-8928-BA8C58F9CF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Decaens</a:t>
            </a:r>
            <a:r>
              <a:rPr lang="en-US" dirty="0"/>
              <a:t> T. </a:t>
            </a:r>
            <a:r>
              <a:rPr lang="en-US" i="1" dirty="0"/>
              <a:t>World J Gastroenterol</a:t>
            </a:r>
            <a:r>
              <a:rPr lang="en-US" dirty="0"/>
              <a:t>. 2006;12(45):7319-7325.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E3B6F4-808A-CA44-A203-D5FF81C09ACA}"/>
              </a:ext>
            </a:extLst>
          </p:cNvPr>
          <p:cNvSpPr/>
          <p:nvPr/>
        </p:nvSpPr>
        <p:spPr>
          <a:xfrm>
            <a:off x="2730896" y="1498791"/>
            <a:ext cx="431690" cy="336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7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B8F515A-4862-8B48-B527-CF111D10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BCLC Staging</a:t>
            </a:r>
          </a:p>
        </p:txBody>
      </p:sp>
    </p:spTree>
    <p:extLst>
      <p:ext uri="{BB962C8B-B14F-4D97-AF65-F5344CB8AC3E}">
        <p14:creationId xmlns:p14="http://schemas.microsoft.com/office/powerpoint/2010/main" val="1211369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45F2-D987-FC4D-920E-7AE7FD82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BCLC Staging Is a Well-Accepted Classification Scheme for Clinical Trial Enrollment and Treatment 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04BF-DD07-D44C-A61D-3449F0969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BCLC staging classifies tumors based on several key clinical criteria:</a:t>
            </a:r>
          </a:p>
          <a:p>
            <a:pPr lvl="1"/>
            <a:r>
              <a:rPr lang="en-US" dirty="0"/>
              <a:t>Tumor size and number</a:t>
            </a:r>
          </a:p>
          <a:p>
            <a:pPr lvl="1"/>
            <a:r>
              <a:rPr lang="en-US" dirty="0"/>
              <a:t>Presence of portal vein invasion </a:t>
            </a:r>
          </a:p>
          <a:p>
            <a:pPr lvl="1"/>
            <a:r>
              <a:rPr lang="en-US" dirty="0"/>
              <a:t>Presence of extrahepatic metastasis</a:t>
            </a:r>
          </a:p>
          <a:p>
            <a:pPr lvl="1"/>
            <a:r>
              <a:rPr lang="en-US" dirty="0"/>
              <a:t>Liver functional status (Child-Pugh score)</a:t>
            </a:r>
          </a:p>
          <a:p>
            <a:pPr lvl="1"/>
            <a:r>
              <a:rPr lang="en-US" dirty="0"/>
              <a:t>Performance status</a:t>
            </a:r>
            <a:endParaRPr lang="en-US" baseline="30000" dirty="0"/>
          </a:p>
          <a:p>
            <a:r>
              <a:rPr lang="en-US" dirty="0"/>
              <a:t>BCLC classification was developed using randomized clinical trial data and the natural history of untreated HCC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0B14C-77F4-DC46-B87B-0C36D1B7898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Vogel A, et al. </a:t>
            </a:r>
            <a:r>
              <a:rPr lang="en-US" sz="1100" i="1" dirty="0">
                <a:solidFill>
                  <a:schemeClr val="tx1"/>
                </a:solidFill>
              </a:rPr>
              <a:t>Ann Oncol</a:t>
            </a:r>
            <a:r>
              <a:rPr lang="en-US" sz="1100" dirty="0">
                <a:solidFill>
                  <a:schemeClr val="tx1"/>
                </a:solidFill>
              </a:rPr>
              <a:t>. 2018;29(Suppl 4):iv238-iv255. 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Kinoshita A, et al. </a:t>
            </a:r>
            <a:r>
              <a:rPr lang="en-US" sz="1100" i="1" dirty="0">
                <a:solidFill>
                  <a:schemeClr val="tx1"/>
                </a:solidFill>
              </a:rPr>
              <a:t>World J Hepatol. </a:t>
            </a:r>
            <a:r>
              <a:rPr lang="en-US" sz="1100" dirty="0">
                <a:solidFill>
                  <a:schemeClr val="tx1"/>
                </a:solidFill>
              </a:rPr>
              <a:t>2015;7(3):406-424. </a:t>
            </a:r>
          </a:p>
        </p:txBody>
      </p:sp>
    </p:spTree>
    <p:extLst>
      <p:ext uri="{BB962C8B-B14F-4D97-AF65-F5344CB8AC3E}">
        <p14:creationId xmlns:p14="http://schemas.microsoft.com/office/powerpoint/2010/main" val="725940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9E79-879D-7143-B540-021F8933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BCLC Staging Ranges From 0 (Very Early Stage) to D (Terminal Stage)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699F0-1BCD-7245-9890-EE033CCCDD4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European Association for the Study of the Liver (EASL). </a:t>
            </a:r>
            <a:r>
              <a:rPr lang="en-US" sz="1100" i="1" dirty="0">
                <a:solidFill>
                  <a:schemeClr val="tx1"/>
                </a:solidFill>
              </a:rPr>
              <a:t>J Hepatol. </a:t>
            </a:r>
            <a:r>
              <a:rPr lang="en-US" sz="1100" dirty="0">
                <a:solidFill>
                  <a:schemeClr val="tx1"/>
                </a:solidFill>
              </a:rPr>
              <a:t>2018;69(1):182-236.</a:t>
            </a:r>
          </a:p>
          <a:p>
            <a:pPr marL="228600" indent="-228600">
              <a:buClr>
                <a:schemeClr val="tx1"/>
              </a:buClr>
              <a:buFont typeface="Arial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2B7E6-89A7-1A4A-94F5-89AA4242247F}"/>
              </a:ext>
            </a:extLst>
          </p:cNvPr>
          <p:cNvSpPr/>
          <p:nvPr/>
        </p:nvSpPr>
        <p:spPr>
          <a:xfrm>
            <a:off x="725274" y="5539752"/>
            <a:ext cx="4389120" cy="390348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&gt;5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C16A9-3B64-FC49-B60A-D478F97557A9}"/>
              </a:ext>
            </a:extLst>
          </p:cNvPr>
          <p:cNvSpPr/>
          <p:nvPr/>
        </p:nvSpPr>
        <p:spPr>
          <a:xfrm>
            <a:off x="7377498" y="5534202"/>
            <a:ext cx="2148235" cy="390348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≥10 months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F926C3-F99F-0E4D-819E-16F0624BAD44}"/>
              </a:ext>
            </a:extLst>
          </p:cNvPr>
          <p:cNvSpPr/>
          <p:nvPr/>
        </p:nvSpPr>
        <p:spPr>
          <a:xfrm>
            <a:off x="9582866" y="5531545"/>
            <a:ext cx="2148235" cy="390348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600" spc="30" dirty="0"/>
              <a:t>3 months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A60CA-1E56-B244-9BB3-0A948853047B}"/>
              </a:ext>
            </a:extLst>
          </p:cNvPr>
          <p:cNvSpPr/>
          <p:nvPr/>
        </p:nvSpPr>
        <p:spPr>
          <a:xfrm>
            <a:off x="1838394" y="5283461"/>
            <a:ext cx="1051560" cy="19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Resection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CA8CF-5889-3847-8CDA-D02E5ED227AC}"/>
              </a:ext>
            </a:extLst>
          </p:cNvPr>
          <p:cNvSpPr/>
          <p:nvPr/>
        </p:nvSpPr>
        <p:spPr>
          <a:xfrm>
            <a:off x="2948376" y="5283461"/>
            <a:ext cx="1051560" cy="19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Transplant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D324F-A047-984C-A31C-CEB0021EDBD2}"/>
              </a:ext>
            </a:extLst>
          </p:cNvPr>
          <p:cNvSpPr/>
          <p:nvPr/>
        </p:nvSpPr>
        <p:spPr>
          <a:xfrm>
            <a:off x="4058358" y="5283461"/>
            <a:ext cx="1051560" cy="19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Ablation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309EA-2655-7F48-AA91-4D1594F9EAE6}"/>
              </a:ext>
            </a:extLst>
          </p:cNvPr>
          <p:cNvSpPr/>
          <p:nvPr/>
        </p:nvSpPr>
        <p:spPr>
          <a:xfrm>
            <a:off x="5168340" y="5290869"/>
            <a:ext cx="2148840" cy="1803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TACE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0EB50F-C57C-2F4A-BA29-BDC494C65A9C}"/>
              </a:ext>
            </a:extLst>
          </p:cNvPr>
          <p:cNvSpPr/>
          <p:nvPr/>
        </p:nvSpPr>
        <p:spPr>
          <a:xfrm>
            <a:off x="7375602" y="5285503"/>
            <a:ext cx="2148840" cy="19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Systemic 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73B54B-FF01-DE4D-8EEF-8A6DB09C385D}"/>
              </a:ext>
            </a:extLst>
          </p:cNvPr>
          <p:cNvSpPr txBox="1"/>
          <p:nvPr/>
        </p:nvSpPr>
        <p:spPr>
          <a:xfrm>
            <a:off x="4578715" y="4832870"/>
            <a:ext cx="269304" cy="19021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FD4507-EF6A-CE43-957B-55A9F436D888}"/>
              </a:ext>
            </a:extLst>
          </p:cNvPr>
          <p:cNvSpPr txBox="1"/>
          <p:nvPr/>
        </p:nvSpPr>
        <p:spPr>
          <a:xfrm>
            <a:off x="3349172" y="4830126"/>
            <a:ext cx="346357" cy="19021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1E2AD-CE11-D540-AD8F-134CC6FC5F96}"/>
              </a:ext>
            </a:extLst>
          </p:cNvPr>
          <p:cNvSpPr txBox="1"/>
          <p:nvPr/>
        </p:nvSpPr>
        <p:spPr>
          <a:xfrm>
            <a:off x="3861343" y="3194373"/>
            <a:ext cx="1051560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2-3 nodules</a:t>
            </a:r>
          </a:p>
          <a:p>
            <a:pPr algn="ctr"/>
            <a:r>
              <a:rPr lang="en-US" sz="1300" kern="600" spc="30" dirty="0"/>
              <a:t>≤3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B167C-4DAF-9B45-A9C9-1DB545845E90}"/>
              </a:ext>
            </a:extLst>
          </p:cNvPr>
          <p:cNvSpPr txBox="1"/>
          <p:nvPr/>
        </p:nvSpPr>
        <p:spPr>
          <a:xfrm>
            <a:off x="60959" y="2123317"/>
            <a:ext cx="2605306" cy="822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b="1" kern="600" spc="30" dirty="0"/>
              <a:t>Very early stage (0)</a:t>
            </a:r>
          </a:p>
          <a:p>
            <a:pPr algn="ctr"/>
            <a:r>
              <a:rPr lang="en-US" sz="1300" kern="600" spc="30" dirty="0"/>
              <a:t>Single &lt;2 cm</a:t>
            </a:r>
          </a:p>
          <a:p>
            <a:pPr algn="ctr"/>
            <a:r>
              <a:rPr lang="en-US" sz="1300" kern="600" spc="30" dirty="0"/>
              <a:t>Preserved liver function (CP A)</a:t>
            </a:r>
          </a:p>
          <a:p>
            <a:pPr algn="ctr"/>
            <a:r>
              <a:rPr lang="en-US" sz="1300" kern="600" spc="30" dirty="0"/>
              <a:t>PS 0-1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2981F5-DDC7-0840-AC8A-AB958B7EE354}"/>
              </a:ext>
            </a:extLst>
          </p:cNvPr>
          <p:cNvSpPr txBox="1"/>
          <p:nvPr/>
        </p:nvSpPr>
        <p:spPr>
          <a:xfrm>
            <a:off x="2427152" y="2123317"/>
            <a:ext cx="2605306" cy="822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b="1" kern="600" spc="30" dirty="0"/>
              <a:t>Early stage (A)</a:t>
            </a:r>
          </a:p>
          <a:p>
            <a:pPr algn="ctr"/>
            <a:r>
              <a:rPr lang="en-US" sz="1300" kern="600" spc="30" dirty="0"/>
              <a:t>Single or 2-3 nodules &lt;3 cm</a:t>
            </a:r>
          </a:p>
          <a:p>
            <a:pPr algn="ctr"/>
            <a:r>
              <a:rPr lang="en-US" sz="1300" kern="600" spc="30" dirty="0"/>
              <a:t>Preserved liver function (CP A/B)</a:t>
            </a:r>
          </a:p>
          <a:p>
            <a:pPr algn="ctr"/>
            <a:r>
              <a:rPr lang="en-US" sz="1300" kern="600" spc="30" dirty="0"/>
              <a:t>PS 0-1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6791F-0090-D847-8D3B-540B1D707F82}"/>
              </a:ext>
            </a:extLst>
          </p:cNvPr>
          <p:cNvSpPr txBox="1"/>
          <p:nvPr/>
        </p:nvSpPr>
        <p:spPr>
          <a:xfrm>
            <a:off x="4793347" y="2123318"/>
            <a:ext cx="2605306" cy="822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b="1" kern="600" spc="30" dirty="0"/>
              <a:t>Intermediate stage (B)</a:t>
            </a:r>
          </a:p>
          <a:p>
            <a:pPr algn="ctr"/>
            <a:r>
              <a:rPr lang="en-US" sz="1300" kern="600" spc="30" dirty="0"/>
              <a:t>Multinodular</a:t>
            </a:r>
          </a:p>
          <a:p>
            <a:pPr algn="ctr"/>
            <a:r>
              <a:rPr lang="en-US" sz="1300" kern="600" spc="30" dirty="0"/>
              <a:t>Preserved liver function (CP A/B)</a:t>
            </a:r>
          </a:p>
          <a:p>
            <a:pPr algn="ctr"/>
            <a:r>
              <a:rPr lang="en-US" sz="1300" kern="600" spc="30" dirty="0"/>
              <a:t>PS 0-1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0211EF-F571-2246-B53A-63AA6B6D17F7}"/>
              </a:ext>
            </a:extLst>
          </p:cNvPr>
          <p:cNvSpPr txBox="1"/>
          <p:nvPr/>
        </p:nvSpPr>
        <p:spPr>
          <a:xfrm>
            <a:off x="7159540" y="2123318"/>
            <a:ext cx="2605306" cy="822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b="1" kern="600" spc="30" dirty="0"/>
              <a:t>Advanced  stage (C)</a:t>
            </a:r>
          </a:p>
          <a:p>
            <a:pPr algn="ctr"/>
            <a:r>
              <a:rPr lang="en-US" sz="1300" kern="600" spc="30" dirty="0"/>
              <a:t>Portal invasion/extrahepatic spread</a:t>
            </a:r>
          </a:p>
          <a:p>
            <a:pPr algn="ctr"/>
            <a:r>
              <a:rPr lang="en-US" sz="1300" kern="600" spc="30" dirty="0"/>
              <a:t>Preserved liver function (CP A/B)</a:t>
            </a:r>
          </a:p>
          <a:p>
            <a:pPr algn="ctr"/>
            <a:r>
              <a:rPr lang="en-US" sz="1300" kern="600" spc="30" dirty="0"/>
              <a:t>PS 1-2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B0C0-E1FD-0D4D-8694-F0BFB34B133E}"/>
              </a:ext>
            </a:extLst>
          </p:cNvPr>
          <p:cNvSpPr txBox="1"/>
          <p:nvPr/>
        </p:nvSpPr>
        <p:spPr>
          <a:xfrm>
            <a:off x="9525733" y="2123319"/>
            <a:ext cx="2605306" cy="8229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b="1" kern="600" spc="30" dirty="0"/>
              <a:t>Terminal stage (D)</a:t>
            </a:r>
          </a:p>
          <a:p>
            <a:pPr algn="ctr"/>
            <a:r>
              <a:rPr lang="en-US" sz="1300" kern="600" spc="30" dirty="0"/>
              <a:t>Not transplantable</a:t>
            </a:r>
          </a:p>
          <a:p>
            <a:pPr algn="ctr"/>
            <a:r>
              <a:rPr lang="en-US" sz="1300" kern="600" spc="30" dirty="0"/>
              <a:t>End-stage liver function</a:t>
            </a:r>
          </a:p>
          <a:p>
            <a:pPr algn="ctr"/>
            <a:r>
              <a:rPr lang="en-US" sz="1300" kern="600" spc="30" dirty="0"/>
              <a:t>PS 3-4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861CDB-29E2-1844-A8D0-F65712DDBA85}"/>
              </a:ext>
            </a:extLst>
          </p:cNvPr>
          <p:cNvSpPr/>
          <p:nvPr/>
        </p:nvSpPr>
        <p:spPr>
          <a:xfrm>
            <a:off x="5392467" y="1340897"/>
            <a:ext cx="1407066" cy="380427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kern="600" spc="30" dirty="0"/>
              <a:t>HCC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B292EE1-EF55-054E-826F-1CBB82101D82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rot="5400000">
            <a:off x="3528810" y="-443874"/>
            <a:ext cx="401993" cy="4732388"/>
          </a:xfrm>
          <a:prstGeom prst="bentConnector3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92197C4-5ED7-0E48-BA9C-E76FD6C37BFD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 rot="16200000" flipH="1">
            <a:off x="8261196" y="-443872"/>
            <a:ext cx="401995" cy="4732386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06E21F11-8E5A-FD4B-8A74-51B73C1948D6}"/>
              </a:ext>
            </a:extLst>
          </p:cNvPr>
          <p:cNvCxnSpPr>
            <a:cxnSpLocks/>
            <a:stCxn id="31" idx="2"/>
            <a:endCxn id="24" idx="0"/>
          </p:cNvCxnSpPr>
          <p:nvPr/>
        </p:nvCxnSpPr>
        <p:spPr>
          <a:xfrm rot="5400000">
            <a:off x="4711907" y="739223"/>
            <a:ext cx="401993" cy="2366195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C77FE17C-68C9-5F44-A76E-80E099C476A6}"/>
              </a:ext>
            </a:extLst>
          </p:cNvPr>
          <p:cNvCxnSpPr>
            <a:cxnSpLocks/>
            <a:stCxn id="31" idx="2"/>
            <a:endCxn id="27" idx="0"/>
          </p:cNvCxnSpPr>
          <p:nvPr/>
        </p:nvCxnSpPr>
        <p:spPr>
          <a:xfrm rot="16200000" flipH="1">
            <a:off x="7078099" y="739224"/>
            <a:ext cx="401994" cy="2366193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A6A435-E5F4-BF44-9144-E3E791066287}"/>
              </a:ext>
            </a:extLst>
          </p:cNvPr>
          <p:cNvCxnSpPr>
            <a:cxnSpLocks/>
            <a:stCxn id="31" idx="2"/>
            <a:endCxn id="25" idx="0"/>
          </p:cNvCxnSpPr>
          <p:nvPr/>
        </p:nvCxnSpPr>
        <p:spPr>
          <a:xfrm>
            <a:off x="6096000" y="1721324"/>
            <a:ext cx="0" cy="401994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92D0B1-93C7-4D4E-A1CB-9175C831A591}"/>
              </a:ext>
            </a:extLst>
          </p:cNvPr>
          <p:cNvCxnSpPr>
            <a:cxnSpLocks/>
          </p:cNvCxnSpPr>
          <p:nvPr/>
        </p:nvCxnSpPr>
        <p:spPr>
          <a:xfrm>
            <a:off x="1357009" y="2946277"/>
            <a:ext cx="0" cy="2337184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B9C1D2CB-ACAC-B648-B635-F548CA7E8297}"/>
              </a:ext>
            </a:extLst>
          </p:cNvPr>
          <p:cNvSpPr/>
          <p:nvPr/>
        </p:nvSpPr>
        <p:spPr>
          <a:xfrm>
            <a:off x="5171526" y="5539752"/>
            <a:ext cx="2148840" cy="390348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&gt;2.5 years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818ADE-72C1-7946-9F7A-EE92E623EC04}"/>
              </a:ext>
            </a:extLst>
          </p:cNvPr>
          <p:cNvSpPr/>
          <p:nvPr/>
        </p:nvSpPr>
        <p:spPr>
          <a:xfrm>
            <a:off x="9582865" y="5285503"/>
            <a:ext cx="2148235" cy="19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BSC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A69E0CF-DAD5-384F-9FE1-B54A3499284A}"/>
              </a:ext>
            </a:extLst>
          </p:cNvPr>
          <p:cNvSpPr/>
          <p:nvPr/>
        </p:nvSpPr>
        <p:spPr>
          <a:xfrm>
            <a:off x="728412" y="5283461"/>
            <a:ext cx="1051560" cy="1910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kern="600" spc="30" dirty="0"/>
              <a:t>Ablation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68617DB-0F20-354D-9B42-3E0A150421C0}"/>
              </a:ext>
            </a:extLst>
          </p:cNvPr>
          <p:cNvSpPr txBox="1"/>
          <p:nvPr/>
        </p:nvSpPr>
        <p:spPr>
          <a:xfrm>
            <a:off x="2482275" y="3193488"/>
            <a:ext cx="1051560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Solitary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BB0338A-ADD9-1A4E-8B01-D8AF1D0E99EA}"/>
              </a:ext>
            </a:extLst>
          </p:cNvPr>
          <p:cNvSpPr txBox="1"/>
          <p:nvPr/>
        </p:nvSpPr>
        <p:spPr>
          <a:xfrm>
            <a:off x="2420692" y="3595241"/>
            <a:ext cx="1174727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Optimal surgical candidate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A956CFB-01BF-DF41-B127-FFA1610AC73F}"/>
              </a:ext>
            </a:extLst>
          </p:cNvPr>
          <p:cNvSpPr txBox="1"/>
          <p:nvPr/>
        </p:nvSpPr>
        <p:spPr>
          <a:xfrm>
            <a:off x="2420692" y="4260337"/>
            <a:ext cx="346357" cy="19021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Yes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D7CE94E-5DCF-624A-A63F-8E1B898DA9C0}"/>
              </a:ext>
            </a:extLst>
          </p:cNvPr>
          <p:cNvSpPr txBox="1"/>
          <p:nvPr/>
        </p:nvSpPr>
        <p:spPr>
          <a:xfrm>
            <a:off x="3300664" y="4255417"/>
            <a:ext cx="279850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No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E700A30-D5B2-8044-A338-F06549125F80}"/>
              </a:ext>
            </a:extLst>
          </p:cNvPr>
          <p:cNvSpPr txBox="1"/>
          <p:nvPr/>
        </p:nvSpPr>
        <p:spPr>
          <a:xfrm>
            <a:off x="4190716" y="4155389"/>
            <a:ext cx="1045302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Transplant candidate</a:t>
            </a:r>
          </a:p>
        </p:txBody>
      </p: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C650FC5D-BA56-2047-A870-F6A404163860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511290" y="3798598"/>
            <a:ext cx="2339042" cy="634399"/>
          </a:xfrm>
          <a:prstGeom prst="bentConnector3">
            <a:avLst>
              <a:gd name="adj1" fmla="val 82684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8C00C345-FA66-504F-8E03-720A0D6164AE}"/>
              </a:ext>
            </a:extLst>
          </p:cNvPr>
          <p:cNvCxnSpPr>
            <a:cxnSpLocks/>
            <a:stCxn id="137" idx="2"/>
            <a:endCxn id="17" idx="0"/>
          </p:cNvCxnSpPr>
          <p:nvPr/>
        </p:nvCxnSpPr>
        <p:spPr>
          <a:xfrm rot="5400000">
            <a:off x="3980546" y="4097304"/>
            <a:ext cx="274627" cy="1191016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A1650DE-351A-FF4F-B2F6-E7467FA89093}"/>
              </a:ext>
            </a:extLst>
          </p:cNvPr>
          <p:cNvCxnSpPr>
            <a:cxnSpLocks/>
            <a:stCxn id="137" idx="2"/>
            <a:endCxn id="16" idx="0"/>
          </p:cNvCxnSpPr>
          <p:nvPr/>
        </p:nvCxnSpPr>
        <p:spPr>
          <a:xfrm>
            <a:off x="4713367" y="4555499"/>
            <a:ext cx="0" cy="277371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BA26505-C416-AB4F-9A23-DF19FA25DC1D}"/>
              </a:ext>
            </a:extLst>
          </p:cNvPr>
          <p:cNvCxnSpPr>
            <a:cxnSpLocks/>
          </p:cNvCxnSpPr>
          <p:nvPr/>
        </p:nvCxnSpPr>
        <p:spPr>
          <a:xfrm>
            <a:off x="4713367" y="5020340"/>
            <a:ext cx="0" cy="263121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7B7FC23-04FA-504D-923B-77B0ACCC78EA}"/>
              </a:ext>
            </a:extLst>
          </p:cNvPr>
          <p:cNvCxnSpPr>
            <a:cxnSpLocks/>
          </p:cNvCxnSpPr>
          <p:nvPr/>
        </p:nvCxnSpPr>
        <p:spPr>
          <a:xfrm>
            <a:off x="3520305" y="5020339"/>
            <a:ext cx="0" cy="263121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0A68344-6C6A-F24A-82E7-FE3A13183063}"/>
              </a:ext>
            </a:extLst>
          </p:cNvPr>
          <p:cNvCxnSpPr>
            <a:cxnSpLocks/>
          </p:cNvCxnSpPr>
          <p:nvPr/>
        </p:nvCxnSpPr>
        <p:spPr>
          <a:xfrm flipV="1">
            <a:off x="3580514" y="4349170"/>
            <a:ext cx="610202" cy="1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>
            <a:extLst>
              <a:ext uri="{FF2B5EF4-FFF2-40B4-BE49-F238E27FC236}">
                <a16:creationId xmlns:a16="http://schemas.microsoft.com/office/drawing/2014/main" id="{A76E2B3A-08CF-CA43-BA09-B11E55F166C0}"/>
              </a:ext>
            </a:extLst>
          </p:cNvPr>
          <p:cNvCxnSpPr>
            <a:cxnSpLocks/>
            <a:stCxn id="20" idx="2"/>
            <a:endCxn id="137" idx="0"/>
          </p:cNvCxnSpPr>
          <p:nvPr/>
        </p:nvCxnSpPr>
        <p:spPr>
          <a:xfrm rot="16200000" flipH="1">
            <a:off x="4269792" y="3711814"/>
            <a:ext cx="560906" cy="326244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>
            <a:extLst>
              <a:ext uri="{FF2B5EF4-FFF2-40B4-BE49-F238E27FC236}">
                <a16:creationId xmlns:a16="http://schemas.microsoft.com/office/drawing/2014/main" id="{A3BA40F7-65CA-4640-ACD7-4A8899D79827}"/>
              </a:ext>
            </a:extLst>
          </p:cNvPr>
          <p:cNvCxnSpPr>
            <a:cxnSpLocks/>
            <a:stCxn id="134" idx="2"/>
            <a:endCxn id="135" idx="0"/>
          </p:cNvCxnSpPr>
          <p:nvPr/>
        </p:nvCxnSpPr>
        <p:spPr>
          <a:xfrm rot="5400000">
            <a:off x="2668471" y="3920752"/>
            <a:ext cx="264986" cy="414185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>
            <a:extLst>
              <a:ext uri="{FF2B5EF4-FFF2-40B4-BE49-F238E27FC236}">
                <a16:creationId xmlns:a16="http://schemas.microsoft.com/office/drawing/2014/main" id="{B603582B-AA83-2545-80BD-712E35C9C564}"/>
              </a:ext>
            </a:extLst>
          </p:cNvPr>
          <p:cNvCxnSpPr>
            <a:cxnSpLocks/>
            <a:stCxn id="134" idx="2"/>
            <a:endCxn id="136" idx="0"/>
          </p:cNvCxnSpPr>
          <p:nvPr/>
        </p:nvCxnSpPr>
        <p:spPr>
          <a:xfrm rot="16200000" flipH="1">
            <a:off x="3094289" y="3909117"/>
            <a:ext cx="260066" cy="432533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8633AE26-0C46-D245-A656-D11A06C2D829}"/>
              </a:ext>
            </a:extLst>
          </p:cNvPr>
          <p:cNvCxnSpPr>
            <a:cxnSpLocks/>
          </p:cNvCxnSpPr>
          <p:nvPr/>
        </p:nvCxnSpPr>
        <p:spPr>
          <a:xfrm>
            <a:off x="2593871" y="4450551"/>
            <a:ext cx="0" cy="832909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52CED15F-F8B7-774F-BB2D-5C7999A20450}"/>
              </a:ext>
            </a:extLst>
          </p:cNvPr>
          <p:cNvCxnSpPr>
            <a:cxnSpLocks/>
            <a:stCxn id="133" idx="2"/>
          </p:cNvCxnSpPr>
          <p:nvPr/>
        </p:nvCxnSpPr>
        <p:spPr>
          <a:xfrm>
            <a:off x="3008055" y="3393543"/>
            <a:ext cx="0" cy="201698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>
            <a:extLst>
              <a:ext uri="{FF2B5EF4-FFF2-40B4-BE49-F238E27FC236}">
                <a16:creationId xmlns:a16="http://schemas.microsoft.com/office/drawing/2014/main" id="{046E2DA4-E5FC-A048-BB78-AB7A0BB748E6}"/>
              </a:ext>
            </a:extLst>
          </p:cNvPr>
          <p:cNvCxnSpPr>
            <a:cxnSpLocks/>
            <a:stCxn id="24" idx="2"/>
            <a:endCxn id="133" idx="0"/>
          </p:cNvCxnSpPr>
          <p:nvPr/>
        </p:nvCxnSpPr>
        <p:spPr>
          <a:xfrm rot="5400000">
            <a:off x="3245325" y="2709007"/>
            <a:ext cx="247211" cy="72175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>
            <a:extLst>
              <a:ext uri="{FF2B5EF4-FFF2-40B4-BE49-F238E27FC236}">
                <a16:creationId xmlns:a16="http://schemas.microsoft.com/office/drawing/2014/main" id="{CFCBE7F4-597C-1346-872A-7CBFC9182229}"/>
              </a:ext>
            </a:extLst>
          </p:cNvPr>
          <p:cNvCxnSpPr>
            <a:cxnSpLocks/>
            <a:stCxn id="24" idx="2"/>
            <a:endCxn id="20" idx="0"/>
          </p:cNvCxnSpPr>
          <p:nvPr/>
        </p:nvCxnSpPr>
        <p:spPr>
          <a:xfrm rot="16200000" flipH="1">
            <a:off x="3934416" y="2741666"/>
            <a:ext cx="248096" cy="657318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C210B264-FE28-2A40-B119-E1B51DCD53E2}"/>
              </a:ext>
            </a:extLst>
          </p:cNvPr>
          <p:cNvCxnSpPr>
            <a:cxnSpLocks/>
          </p:cNvCxnSpPr>
          <p:nvPr/>
        </p:nvCxnSpPr>
        <p:spPr>
          <a:xfrm>
            <a:off x="6095999" y="2946276"/>
            <a:ext cx="0" cy="2337184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A222E6D2-EF8D-0842-B1C6-B0E5BB239B85}"/>
              </a:ext>
            </a:extLst>
          </p:cNvPr>
          <p:cNvCxnSpPr>
            <a:cxnSpLocks/>
          </p:cNvCxnSpPr>
          <p:nvPr/>
        </p:nvCxnSpPr>
        <p:spPr>
          <a:xfrm>
            <a:off x="8462193" y="2946276"/>
            <a:ext cx="0" cy="2337184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92C2762-6E3E-B149-9A7A-BEA8BFCD426C}"/>
              </a:ext>
            </a:extLst>
          </p:cNvPr>
          <p:cNvCxnSpPr>
            <a:cxnSpLocks/>
          </p:cNvCxnSpPr>
          <p:nvPr/>
        </p:nvCxnSpPr>
        <p:spPr>
          <a:xfrm>
            <a:off x="10828387" y="2946276"/>
            <a:ext cx="0" cy="2337184"/>
          </a:xfrm>
          <a:prstGeom prst="straightConnector1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Box 182">
            <a:extLst>
              <a:ext uri="{FF2B5EF4-FFF2-40B4-BE49-F238E27FC236}">
                <a16:creationId xmlns:a16="http://schemas.microsoft.com/office/drawing/2014/main" id="{5D0533DE-4431-014F-A839-8DA266DB76C8}"/>
              </a:ext>
            </a:extLst>
          </p:cNvPr>
          <p:cNvSpPr txBox="1"/>
          <p:nvPr/>
        </p:nvSpPr>
        <p:spPr>
          <a:xfrm>
            <a:off x="-61006" y="5240505"/>
            <a:ext cx="84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Treatment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48BF3BE-0006-6347-B203-764A3E0D146C}"/>
              </a:ext>
            </a:extLst>
          </p:cNvPr>
          <p:cNvSpPr txBox="1"/>
          <p:nvPr/>
        </p:nvSpPr>
        <p:spPr>
          <a:xfrm>
            <a:off x="100750" y="5610134"/>
            <a:ext cx="690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3991243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022B0-5328-9C49-A60D-342E47B9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BCLC Stage Is Correlated With Overall Survival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76CB5B-F978-A041-8E7B-2AEFDE3B8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668" y="1478756"/>
            <a:ext cx="8490888" cy="43100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BA406-D669-444B-9417-368F2CEBE5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err="1">
                <a:solidFill>
                  <a:schemeClr val="tx1"/>
                </a:solidFill>
              </a:rPr>
              <a:t>D'Avola</a:t>
            </a:r>
            <a:r>
              <a:rPr lang="en-US" sz="1100" dirty="0">
                <a:solidFill>
                  <a:schemeClr val="tx1"/>
                </a:solidFill>
              </a:rPr>
              <a:t> D et al. </a:t>
            </a:r>
            <a:r>
              <a:rPr lang="en-US" sz="1100" i="1" dirty="0">
                <a:solidFill>
                  <a:schemeClr val="tx1"/>
                </a:solidFill>
              </a:rPr>
              <a:t>Ann Surg Oncol</a:t>
            </a:r>
            <a:r>
              <a:rPr lang="en-US" sz="1100" dirty="0">
                <a:solidFill>
                  <a:schemeClr val="tx1"/>
                </a:solidFill>
              </a:rPr>
              <a:t>. 2011;18(7):1964-1971.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AAB94-8814-1C40-9768-954A988A5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763816"/>
            <a:ext cx="11682077" cy="271462"/>
          </a:xfrm>
        </p:spPr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In</a:t>
            </a:r>
            <a:r>
              <a:rPr lang="en-US" dirty="0"/>
              <a:t> a retrospective study of 359 newly diagnosed patients with HCC from a single center over a 14-year period, outcomes were assessed by stage at diagnosis.</a:t>
            </a:r>
            <a:endParaRPr lang="en-US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386C6-261D-DA41-8841-8CA32274C45A}"/>
              </a:ext>
            </a:extLst>
          </p:cNvPr>
          <p:cNvSpPr txBox="1"/>
          <p:nvPr/>
        </p:nvSpPr>
        <p:spPr>
          <a:xfrm>
            <a:off x="2271011" y="1025494"/>
            <a:ext cx="4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Survival, Including Those Who Received Transplantation in BCLC D</a:t>
            </a:r>
            <a:r>
              <a:rPr lang="en-US" sz="1600" b="1" baseline="30000" dirty="0"/>
              <a:t>a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C4F3B-F7F1-414A-8425-8E86181EE41E}"/>
              </a:ext>
            </a:extLst>
          </p:cNvPr>
          <p:cNvSpPr txBox="1"/>
          <p:nvPr/>
        </p:nvSpPr>
        <p:spPr>
          <a:xfrm>
            <a:off x="6519683" y="1025493"/>
            <a:ext cx="424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Survival, Excluding Those Who Received Transplantation in BCLC D</a:t>
            </a:r>
            <a:r>
              <a:rPr lang="en-US" sz="1600" b="1" baseline="30000" dirty="0"/>
              <a:t>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8148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98C6-5652-404D-BFCE-3A6418A7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Concordance Among Staging </a:t>
            </a:r>
            <a:r>
              <a:rPr lang="en-US" dirty="0" err="1"/>
              <a:t>Systems</a:t>
            </a:r>
            <a:r>
              <a:rPr lang="en-US" baseline="30000" dirty="0" err="1"/>
              <a:t>a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F795780-2B61-B645-8289-52DB6EA13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321951"/>
              </p:ext>
            </p:extLst>
          </p:nvPr>
        </p:nvGraphicFramePr>
        <p:xfrm>
          <a:off x="1228990" y="1343025"/>
          <a:ext cx="9734020" cy="38849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6804">
                  <a:extLst>
                    <a:ext uri="{9D8B030D-6E8A-4147-A177-3AD203B41FA5}">
                      <a16:colId xmlns:a16="http://schemas.microsoft.com/office/drawing/2014/main" val="4198909337"/>
                    </a:ext>
                  </a:extLst>
                </a:gridCol>
                <a:gridCol w="1946804">
                  <a:extLst>
                    <a:ext uri="{9D8B030D-6E8A-4147-A177-3AD203B41FA5}">
                      <a16:colId xmlns:a16="http://schemas.microsoft.com/office/drawing/2014/main" val="2701970836"/>
                    </a:ext>
                  </a:extLst>
                </a:gridCol>
                <a:gridCol w="1946804">
                  <a:extLst>
                    <a:ext uri="{9D8B030D-6E8A-4147-A177-3AD203B41FA5}">
                      <a16:colId xmlns:a16="http://schemas.microsoft.com/office/drawing/2014/main" val="2789203965"/>
                    </a:ext>
                  </a:extLst>
                </a:gridCol>
                <a:gridCol w="1946804">
                  <a:extLst>
                    <a:ext uri="{9D8B030D-6E8A-4147-A177-3AD203B41FA5}">
                      <a16:colId xmlns:a16="http://schemas.microsoft.com/office/drawing/2014/main" val="3843932051"/>
                    </a:ext>
                  </a:extLst>
                </a:gridCol>
                <a:gridCol w="1946804">
                  <a:extLst>
                    <a:ext uri="{9D8B030D-6E8A-4147-A177-3AD203B41FA5}">
                      <a16:colId xmlns:a16="http://schemas.microsoft.com/office/drawing/2014/main" val="3691830601"/>
                    </a:ext>
                  </a:extLst>
                </a:gridCol>
              </a:tblGrid>
              <a:tr h="3575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Staging system</a:t>
                      </a:r>
                    </a:p>
                  </a:txBody>
                  <a:tcPr marT="18288" marB="18288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Comparator</a:t>
                      </a:r>
                    </a:p>
                  </a:txBody>
                  <a:tcPr marT="18288" marB="18288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C-index (difference between staging systems; column A vs B)</a:t>
                      </a:r>
                    </a:p>
                  </a:txBody>
                  <a:tcPr marT="18288" marB="18288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CI</a:t>
                      </a:r>
                    </a:p>
                  </a:txBody>
                  <a:tcPr marT="18288" marB="18288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1400" i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T="18288" marB="18288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339805"/>
                  </a:ext>
                </a:extLst>
              </a:tr>
              <a:tr h="320829">
                <a:tc rowSpan="4"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ITA.LI.CA</a:t>
                      </a:r>
                    </a:p>
                  </a:txBody>
                  <a:tcPr marL="9525" marR="9525" marT="9525" marB="0" anchor="ctr">
                    <a:solidFill>
                      <a:srgbClr val="5F9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BCLC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-0.010 to 0.044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48337"/>
                  </a:ext>
                </a:extLst>
              </a:tr>
              <a:tr h="320829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HKLC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-0.044 to 0.006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0605599"/>
                  </a:ext>
                </a:extLst>
              </a:tr>
              <a:tr h="320829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-0.019 to 0.030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7551559"/>
                  </a:ext>
                </a:extLst>
              </a:tr>
              <a:tr h="320829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MESIAH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-0.039 to 0.006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76634"/>
                  </a:ext>
                </a:extLst>
              </a:tr>
              <a:tr h="320829">
                <a:tc rowSpan="3"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BCLC</a:t>
                      </a:r>
                    </a:p>
                  </a:txBody>
                  <a:tcPr marL="9525" marR="9525" marT="9525" marB="0" anchor="ctr">
                    <a:solidFill>
                      <a:srgbClr val="5F9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HKLC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-0.065 to -0.011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7109817"/>
                  </a:ext>
                </a:extLst>
              </a:tr>
              <a:tr h="320829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-0.043 to 0.017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5300383"/>
                  </a:ext>
                </a:extLst>
              </a:tr>
              <a:tr h="320829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MESIAH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-0.064 to -0.005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8746413"/>
                  </a:ext>
                </a:extLst>
              </a:tr>
              <a:tr h="320829">
                <a:tc rowSpan="2"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HKLC</a:t>
                      </a:r>
                    </a:p>
                  </a:txBody>
                  <a:tcPr marL="9525" marR="9525" marT="9525" marB="0" anchor="ctr">
                    <a:solidFill>
                      <a:srgbClr val="5F9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-0.007 to 0.058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806665"/>
                  </a:ext>
                </a:extLst>
              </a:tr>
              <a:tr h="320829">
                <a:tc vMerge="1"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MESIAH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-0.027 to 0.035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7279114"/>
                  </a:ext>
                </a:extLst>
              </a:tr>
              <a:tr h="320829"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CLIP</a:t>
                      </a:r>
                    </a:p>
                  </a:txBody>
                  <a:tcPr marL="9525" marR="9525" marT="9525" marB="0" anchor="ctr">
                    <a:solidFill>
                      <a:srgbClr val="5F93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MESIAH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-0.049 to 0.006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784402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3054-5309-B041-8719-3DD7EA6D7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577461"/>
            <a:ext cx="11682077" cy="271462"/>
          </a:xfrm>
        </p:spPr>
        <p:txBody>
          <a:bodyPr/>
          <a:lstStyle/>
          <a:p>
            <a:r>
              <a:rPr lang="en-US" dirty="0"/>
              <a:t>Bolding indicates statistical significance.</a:t>
            </a:r>
          </a:p>
          <a:p>
            <a:r>
              <a:rPr lang="en-US" baseline="30000" dirty="0" err="1"/>
              <a:t>a</a:t>
            </a:r>
            <a:r>
              <a:rPr lang="en-US" dirty="0" err="1"/>
              <a:t>In</a:t>
            </a:r>
            <a:r>
              <a:rPr lang="en-US" dirty="0"/>
              <a:t> a retrospective cohort study of 320 newly diagnosed patients</a:t>
            </a:r>
            <a:endParaRPr lang="en-US" baseline="30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AC6DA-1C75-3240-B310-F4BA7B57C0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Parikh ND et al. </a:t>
            </a:r>
            <a:r>
              <a:rPr lang="en-US" i="1" dirty="0"/>
              <a:t>Clin Gastroenterol Hepatol</a:t>
            </a:r>
            <a:r>
              <a:rPr lang="en-US" dirty="0"/>
              <a:t>. 2018;16(5):781-782.</a:t>
            </a:r>
          </a:p>
        </p:txBody>
      </p:sp>
    </p:spTree>
    <p:extLst>
      <p:ext uri="{BB962C8B-B14F-4D97-AF65-F5344CB8AC3E}">
        <p14:creationId xmlns:p14="http://schemas.microsoft.com/office/powerpoint/2010/main" val="1545557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176C-8822-E446-BBEF-7A47F7C6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Hong Kong Liver Cancer Staging System Is Often Used for HCC Staging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798E9-8594-CB4E-A186-44153B135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Yau</a:t>
            </a:r>
            <a:r>
              <a:rPr lang="en-US" dirty="0"/>
              <a:t> T et al. </a:t>
            </a:r>
            <a:r>
              <a:rPr lang="en-US" i="1" dirty="0"/>
              <a:t>Gastroenterology</a:t>
            </a:r>
            <a:r>
              <a:rPr lang="en-US" dirty="0"/>
              <a:t>. 2014;146(7):1691-700.e3. doi:10.1053/j.gastro.2014.02.032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54E252-2920-6843-994F-83ADB1817711}"/>
              </a:ext>
            </a:extLst>
          </p:cNvPr>
          <p:cNvSpPr/>
          <p:nvPr/>
        </p:nvSpPr>
        <p:spPr>
          <a:xfrm>
            <a:off x="9436643" y="5186519"/>
            <a:ext cx="785875" cy="3808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300" kern="600" spc="30" dirty="0"/>
              <a:t>Transplant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C1FF33-9629-7E4B-A852-45ADFF545E6A}"/>
              </a:ext>
            </a:extLst>
          </p:cNvPr>
          <p:cNvSpPr/>
          <p:nvPr/>
        </p:nvSpPr>
        <p:spPr>
          <a:xfrm>
            <a:off x="8014969" y="5188580"/>
            <a:ext cx="1051560" cy="3808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300" kern="600" spc="30" dirty="0"/>
              <a:t>Systemic therapy/BSC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346BBB-5601-5641-B449-89A0FB4950E4}"/>
              </a:ext>
            </a:extLst>
          </p:cNvPr>
          <p:cNvSpPr/>
          <p:nvPr/>
        </p:nvSpPr>
        <p:spPr>
          <a:xfrm>
            <a:off x="5039140" y="1340897"/>
            <a:ext cx="1407066" cy="534326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kern="600" spc="30" dirty="0"/>
              <a:t>ECOG 0-1, Child A-B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7EF60D62-945D-8941-B0BF-2F3217E32127}"/>
              </a:ext>
            </a:extLst>
          </p:cNvPr>
          <p:cNvCxnSpPr>
            <a:cxnSpLocks/>
            <a:stCxn id="19" idx="2"/>
            <a:endCxn id="65" idx="0"/>
          </p:cNvCxnSpPr>
          <p:nvPr/>
        </p:nvCxnSpPr>
        <p:spPr>
          <a:xfrm rot="5400000">
            <a:off x="4512528" y="1305424"/>
            <a:ext cx="660346" cy="1799945"/>
          </a:xfrm>
          <a:prstGeom prst="bentConnector3">
            <a:avLst/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D088DBD4-7FBF-774C-A3ED-81C22E061368}"/>
              </a:ext>
            </a:extLst>
          </p:cNvPr>
          <p:cNvCxnSpPr>
            <a:cxnSpLocks/>
            <a:stCxn id="19" idx="2"/>
            <a:endCxn id="66" idx="0"/>
          </p:cNvCxnSpPr>
          <p:nvPr/>
        </p:nvCxnSpPr>
        <p:spPr>
          <a:xfrm rot="16200000" flipH="1">
            <a:off x="6333455" y="1284441"/>
            <a:ext cx="660346" cy="184191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AFB5591-8FE4-F845-B3E7-FCD78B82D0D9}"/>
              </a:ext>
            </a:extLst>
          </p:cNvPr>
          <p:cNvSpPr/>
          <p:nvPr/>
        </p:nvSpPr>
        <p:spPr>
          <a:xfrm>
            <a:off x="10661353" y="5186518"/>
            <a:ext cx="853201" cy="3808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300" kern="600" spc="30" dirty="0"/>
              <a:t>BSC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73BC9C-1B99-5F46-A173-88E7A2985036}"/>
              </a:ext>
            </a:extLst>
          </p:cNvPr>
          <p:cNvSpPr txBox="1"/>
          <p:nvPr/>
        </p:nvSpPr>
        <p:spPr>
          <a:xfrm>
            <a:off x="-61006" y="5240505"/>
            <a:ext cx="84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Treatment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7ED7853-0683-EB4C-8C2E-44A06FD17E0F}"/>
              </a:ext>
            </a:extLst>
          </p:cNvPr>
          <p:cNvSpPr/>
          <p:nvPr/>
        </p:nvSpPr>
        <p:spPr>
          <a:xfrm>
            <a:off x="9664147" y="1340897"/>
            <a:ext cx="1407066" cy="534326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kern="600" spc="30" dirty="0"/>
              <a:t>ECOG 2-4/ Child 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709BF52-F3C0-8546-AEB9-1DBEE6447128}"/>
              </a:ext>
            </a:extLst>
          </p:cNvPr>
          <p:cNvSpPr/>
          <p:nvPr/>
        </p:nvSpPr>
        <p:spPr>
          <a:xfrm>
            <a:off x="3239195" y="2535569"/>
            <a:ext cx="1407066" cy="290178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kern="600" spc="30" dirty="0"/>
              <a:t>No EVM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263ACA-6DA1-F849-BA39-B4167662B5C8}"/>
              </a:ext>
            </a:extLst>
          </p:cNvPr>
          <p:cNvSpPr/>
          <p:nvPr/>
        </p:nvSpPr>
        <p:spPr>
          <a:xfrm>
            <a:off x="6881050" y="2535569"/>
            <a:ext cx="1407066" cy="290178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kern="600" spc="30" dirty="0"/>
              <a:t>EVM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51E204-78DB-924E-A6F6-5C826B99203F}"/>
              </a:ext>
            </a:extLst>
          </p:cNvPr>
          <p:cNvSpPr txBox="1"/>
          <p:nvPr/>
        </p:nvSpPr>
        <p:spPr>
          <a:xfrm>
            <a:off x="781255" y="4496911"/>
            <a:ext cx="2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DBB9FA-6B71-7540-AA26-6EB40489370A}"/>
              </a:ext>
            </a:extLst>
          </p:cNvPr>
          <p:cNvSpPr txBox="1"/>
          <p:nvPr/>
        </p:nvSpPr>
        <p:spPr>
          <a:xfrm>
            <a:off x="1856876" y="4496911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IIa</a:t>
            </a:r>
            <a:endParaRPr lang="en-US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7E303CA-B473-AF44-9724-CD0305FFFE75}"/>
              </a:ext>
            </a:extLst>
          </p:cNvPr>
          <p:cNvSpPr txBox="1"/>
          <p:nvPr/>
        </p:nvSpPr>
        <p:spPr>
          <a:xfrm>
            <a:off x="3102395" y="4496911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IIb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6DA055-30BE-9946-8F2B-3568773CE4E2}"/>
              </a:ext>
            </a:extLst>
          </p:cNvPr>
          <p:cNvSpPr txBox="1"/>
          <p:nvPr/>
        </p:nvSpPr>
        <p:spPr>
          <a:xfrm>
            <a:off x="4357532" y="4496911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IIIa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30B224-FE5F-C047-BCB5-4D6D37901A7F}"/>
              </a:ext>
            </a:extLst>
          </p:cNvPr>
          <p:cNvSpPr txBox="1"/>
          <p:nvPr/>
        </p:nvSpPr>
        <p:spPr>
          <a:xfrm>
            <a:off x="5663965" y="449691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IIIb</a:t>
            </a:r>
            <a:endParaRPr lang="en-US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FDEB80-24C7-4B41-A461-AC86EBCBE3FF}"/>
              </a:ext>
            </a:extLst>
          </p:cNvPr>
          <p:cNvSpPr txBox="1"/>
          <p:nvPr/>
        </p:nvSpPr>
        <p:spPr>
          <a:xfrm>
            <a:off x="6980016" y="4496911"/>
            <a:ext cx="482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IVa</a:t>
            </a:r>
            <a:endParaRPr lang="en-US" b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49A33F-6DF0-9148-A5DE-CA801CABA06B}"/>
              </a:ext>
            </a:extLst>
          </p:cNvPr>
          <p:cNvSpPr txBox="1"/>
          <p:nvPr/>
        </p:nvSpPr>
        <p:spPr>
          <a:xfrm>
            <a:off x="8288116" y="449691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IVb</a:t>
            </a:r>
            <a:endParaRPr lang="en-US" b="1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634008D-20B2-3147-B647-46961E1E7347}"/>
              </a:ext>
            </a:extLst>
          </p:cNvPr>
          <p:cNvSpPr txBox="1"/>
          <p:nvPr/>
        </p:nvSpPr>
        <p:spPr>
          <a:xfrm>
            <a:off x="9618594" y="4496911"/>
            <a:ext cx="42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Va</a:t>
            </a:r>
            <a:endParaRPr lang="en-US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EB9B2A-81FB-8547-91FB-A77EECB6AEB0}"/>
              </a:ext>
            </a:extLst>
          </p:cNvPr>
          <p:cNvSpPr txBox="1"/>
          <p:nvPr/>
        </p:nvSpPr>
        <p:spPr>
          <a:xfrm>
            <a:off x="10865778" y="449691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Vb</a:t>
            </a:r>
            <a:endParaRPr lang="en-US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7276D05-3BE6-7244-B8E4-B28B68BDFFB4}"/>
              </a:ext>
            </a:extLst>
          </p:cNvPr>
          <p:cNvSpPr/>
          <p:nvPr/>
        </p:nvSpPr>
        <p:spPr>
          <a:xfrm>
            <a:off x="6691777" y="5188581"/>
            <a:ext cx="1051560" cy="3808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300" kern="600" spc="30" dirty="0"/>
              <a:t>Systemic therapy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66B4B6-5AE9-2C4C-95B0-01FF70F0405A}"/>
              </a:ext>
            </a:extLst>
          </p:cNvPr>
          <p:cNvSpPr/>
          <p:nvPr/>
        </p:nvSpPr>
        <p:spPr>
          <a:xfrm>
            <a:off x="4691113" y="5182974"/>
            <a:ext cx="1051560" cy="3808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300" kern="600" spc="30" dirty="0"/>
              <a:t>TACE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8C1066E-B1FC-B343-BCD8-F4917011F42F}"/>
              </a:ext>
            </a:extLst>
          </p:cNvPr>
          <p:cNvSpPr/>
          <p:nvPr/>
        </p:nvSpPr>
        <p:spPr>
          <a:xfrm>
            <a:off x="2791578" y="5182973"/>
            <a:ext cx="1051560" cy="38084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300" kern="600" spc="30" dirty="0"/>
              <a:t>Resection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032CFD5-34FC-7E43-B9AD-7F140BE2C9DB}"/>
              </a:ext>
            </a:extLst>
          </p:cNvPr>
          <p:cNvSpPr/>
          <p:nvPr/>
        </p:nvSpPr>
        <p:spPr>
          <a:xfrm>
            <a:off x="965629" y="5182973"/>
            <a:ext cx="1051560" cy="56580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algn="ctr"/>
            <a:r>
              <a:rPr lang="en-US" sz="1300" kern="600" spc="30" dirty="0"/>
              <a:t>Resection/</a:t>
            </a:r>
          </a:p>
          <a:p>
            <a:pPr algn="ctr"/>
            <a:r>
              <a:rPr lang="en-US" sz="1300" kern="600" spc="30" dirty="0"/>
              <a:t>transplant/</a:t>
            </a:r>
          </a:p>
          <a:p>
            <a:pPr algn="ctr"/>
            <a:r>
              <a:rPr lang="en-US" sz="1300" kern="600" spc="30" dirty="0"/>
              <a:t>ablation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F8C9F99-5ED1-9B4F-B9A1-1D2AAFD67E36}"/>
              </a:ext>
            </a:extLst>
          </p:cNvPr>
          <p:cNvSpPr txBox="1"/>
          <p:nvPr/>
        </p:nvSpPr>
        <p:spPr>
          <a:xfrm>
            <a:off x="316682" y="3889750"/>
            <a:ext cx="1174727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ECOG 0,</a:t>
            </a:r>
          </a:p>
          <a:p>
            <a:pPr algn="ctr"/>
            <a:r>
              <a:rPr lang="en-US" sz="1300" kern="600" spc="30" dirty="0"/>
              <a:t>Child A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129D97D-761D-9141-8A33-7BFFDF884A9D}"/>
              </a:ext>
            </a:extLst>
          </p:cNvPr>
          <p:cNvSpPr txBox="1"/>
          <p:nvPr/>
        </p:nvSpPr>
        <p:spPr>
          <a:xfrm>
            <a:off x="1479666" y="3887065"/>
            <a:ext cx="1174727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ECOG 1/</a:t>
            </a:r>
          </a:p>
          <a:p>
            <a:pPr algn="ctr"/>
            <a:r>
              <a:rPr lang="en-US" sz="1300" kern="600" spc="30" dirty="0"/>
              <a:t>Child B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2ADD3D6-C19B-504D-B5FC-AEB87F55B074}"/>
              </a:ext>
            </a:extLst>
          </p:cNvPr>
          <p:cNvSpPr txBox="1"/>
          <p:nvPr/>
        </p:nvSpPr>
        <p:spPr>
          <a:xfrm>
            <a:off x="2729994" y="3974186"/>
            <a:ext cx="1174727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Child 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C7F3CB0-405E-0948-9D02-D2FB9D4D99C6}"/>
              </a:ext>
            </a:extLst>
          </p:cNvPr>
          <p:cNvSpPr txBox="1"/>
          <p:nvPr/>
        </p:nvSpPr>
        <p:spPr>
          <a:xfrm>
            <a:off x="4010779" y="3974186"/>
            <a:ext cx="1174727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Child 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CDB1251-FB41-F44E-8C87-77539B384B5D}"/>
              </a:ext>
            </a:extLst>
          </p:cNvPr>
          <p:cNvSpPr txBox="1"/>
          <p:nvPr/>
        </p:nvSpPr>
        <p:spPr>
          <a:xfrm>
            <a:off x="904045" y="3225325"/>
            <a:ext cx="1174727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Early tumor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510A42F-8E49-FD4D-9D9D-7EE3746183A9}"/>
              </a:ext>
            </a:extLst>
          </p:cNvPr>
          <p:cNvSpPr txBox="1"/>
          <p:nvPr/>
        </p:nvSpPr>
        <p:spPr>
          <a:xfrm>
            <a:off x="3210614" y="3230085"/>
            <a:ext cx="1473624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Intermediate tumor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519D92F-5D3A-6C47-814C-327FF9EEFCD5}"/>
              </a:ext>
            </a:extLst>
          </p:cNvPr>
          <p:cNvSpPr txBox="1"/>
          <p:nvPr/>
        </p:nvSpPr>
        <p:spPr>
          <a:xfrm>
            <a:off x="5277391" y="3230085"/>
            <a:ext cx="1263988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Locally advanced tumor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6DECC6-2A98-CE4D-8DC0-6EEEBBB1268F}"/>
              </a:ext>
            </a:extLst>
          </p:cNvPr>
          <p:cNvSpPr txBox="1"/>
          <p:nvPr/>
        </p:nvSpPr>
        <p:spPr>
          <a:xfrm>
            <a:off x="6585563" y="3474828"/>
            <a:ext cx="1263988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Child 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224E65B-2503-2144-A02F-CF3AC41BF258}"/>
              </a:ext>
            </a:extLst>
          </p:cNvPr>
          <p:cNvSpPr txBox="1"/>
          <p:nvPr/>
        </p:nvSpPr>
        <p:spPr>
          <a:xfrm>
            <a:off x="7914050" y="3474828"/>
            <a:ext cx="1263988" cy="2000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Child 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DA04466-4FBA-444B-A4A0-7585350CBC00}"/>
              </a:ext>
            </a:extLst>
          </p:cNvPr>
          <p:cNvSpPr txBox="1"/>
          <p:nvPr/>
        </p:nvSpPr>
        <p:spPr>
          <a:xfrm>
            <a:off x="9309070" y="2483076"/>
            <a:ext cx="1041019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Early tumor, no EVM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67C81C6-706E-0F4D-94FF-82C9A8DC78E8}"/>
              </a:ext>
            </a:extLst>
          </p:cNvPr>
          <p:cNvSpPr txBox="1"/>
          <p:nvPr/>
        </p:nvSpPr>
        <p:spPr>
          <a:xfrm>
            <a:off x="10550703" y="2483076"/>
            <a:ext cx="1041019" cy="400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300" kern="600" spc="30" dirty="0"/>
              <a:t>Other tumors/</a:t>
            </a:r>
          </a:p>
          <a:p>
            <a:pPr algn="ctr"/>
            <a:r>
              <a:rPr lang="en-US" sz="1300" kern="600" spc="30" dirty="0"/>
              <a:t>EVM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FDF3323-53E0-0C4A-8AAA-F9CBAFD9C5A6}"/>
              </a:ext>
            </a:extLst>
          </p:cNvPr>
          <p:cNvCxnSpPr>
            <a:cxnSpLocks/>
            <a:stCxn id="65" idx="2"/>
            <a:endCxn id="86" idx="0"/>
          </p:cNvCxnSpPr>
          <p:nvPr/>
        </p:nvCxnSpPr>
        <p:spPr>
          <a:xfrm>
            <a:off x="3942728" y="2825747"/>
            <a:ext cx="4698" cy="404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24BA654-3E56-2C42-942B-15CD2DC2472E}"/>
              </a:ext>
            </a:extLst>
          </p:cNvPr>
          <p:cNvCxnSpPr>
            <a:cxnSpLocks/>
            <a:stCxn id="81" idx="2"/>
            <a:endCxn id="67" idx="0"/>
          </p:cNvCxnSpPr>
          <p:nvPr/>
        </p:nvCxnSpPr>
        <p:spPr>
          <a:xfrm flipH="1">
            <a:off x="904045" y="4289860"/>
            <a:ext cx="1" cy="2070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AC62007-00C7-BE48-8AEE-D7129234637F}"/>
              </a:ext>
            </a:extLst>
          </p:cNvPr>
          <p:cNvCxnSpPr>
            <a:cxnSpLocks/>
            <a:stCxn id="82" idx="2"/>
            <a:endCxn id="68" idx="0"/>
          </p:cNvCxnSpPr>
          <p:nvPr/>
        </p:nvCxnSpPr>
        <p:spPr>
          <a:xfrm>
            <a:off x="2067030" y="4287175"/>
            <a:ext cx="0" cy="2097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30CE21B-D04D-3F40-A885-B7B3B9F4F924}"/>
              </a:ext>
            </a:extLst>
          </p:cNvPr>
          <p:cNvCxnSpPr>
            <a:cxnSpLocks/>
            <a:stCxn id="83" idx="2"/>
            <a:endCxn id="69" idx="0"/>
          </p:cNvCxnSpPr>
          <p:nvPr/>
        </p:nvCxnSpPr>
        <p:spPr>
          <a:xfrm>
            <a:off x="3317358" y="4174241"/>
            <a:ext cx="0" cy="3226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51DA1FB-E635-8E4F-B4D9-F9E22570E06C}"/>
              </a:ext>
            </a:extLst>
          </p:cNvPr>
          <p:cNvCxnSpPr>
            <a:cxnSpLocks/>
            <a:stCxn id="84" idx="2"/>
            <a:endCxn id="70" idx="0"/>
          </p:cNvCxnSpPr>
          <p:nvPr/>
        </p:nvCxnSpPr>
        <p:spPr>
          <a:xfrm>
            <a:off x="4598143" y="4174241"/>
            <a:ext cx="0" cy="3226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56CF0CF-097A-BC43-9432-9AD3861B68A7}"/>
              </a:ext>
            </a:extLst>
          </p:cNvPr>
          <p:cNvCxnSpPr>
            <a:cxnSpLocks/>
            <a:stCxn id="87" idx="2"/>
            <a:endCxn id="71" idx="0"/>
          </p:cNvCxnSpPr>
          <p:nvPr/>
        </p:nvCxnSpPr>
        <p:spPr>
          <a:xfrm>
            <a:off x="5909385" y="3630195"/>
            <a:ext cx="0" cy="8667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D35D0CC-E0BC-974C-8DF2-F5606FC6BC4D}"/>
              </a:ext>
            </a:extLst>
          </p:cNvPr>
          <p:cNvCxnSpPr>
            <a:cxnSpLocks/>
            <a:stCxn id="88" idx="2"/>
            <a:endCxn id="72" idx="0"/>
          </p:cNvCxnSpPr>
          <p:nvPr/>
        </p:nvCxnSpPr>
        <p:spPr>
          <a:xfrm>
            <a:off x="7217557" y="3674883"/>
            <a:ext cx="3904" cy="8220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5CE179BC-315E-C148-929F-57074DBCEC6F}"/>
              </a:ext>
            </a:extLst>
          </p:cNvPr>
          <p:cNvCxnSpPr>
            <a:cxnSpLocks/>
            <a:stCxn id="89" idx="2"/>
            <a:endCxn id="73" idx="0"/>
          </p:cNvCxnSpPr>
          <p:nvPr/>
        </p:nvCxnSpPr>
        <p:spPr>
          <a:xfrm flipH="1">
            <a:off x="8540750" y="3674883"/>
            <a:ext cx="5294" cy="8220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794D802-C7A9-5942-A434-882B9B9C93F3}"/>
              </a:ext>
            </a:extLst>
          </p:cNvPr>
          <p:cNvCxnSpPr>
            <a:cxnSpLocks/>
            <a:stCxn id="90" idx="2"/>
            <a:endCxn id="74" idx="0"/>
          </p:cNvCxnSpPr>
          <p:nvPr/>
        </p:nvCxnSpPr>
        <p:spPr>
          <a:xfrm>
            <a:off x="9829580" y="2883186"/>
            <a:ext cx="2" cy="1613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B35489F-5A8C-E54F-8B8D-A4A275E8A887}"/>
              </a:ext>
            </a:extLst>
          </p:cNvPr>
          <p:cNvCxnSpPr>
            <a:cxnSpLocks/>
            <a:stCxn id="91" idx="2"/>
            <a:endCxn id="75" idx="0"/>
          </p:cNvCxnSpPr>
          <p:nvPr/>
        </p:nvCxnSpPr>
        <p:spPr>
          <a:xfrm>
            <a:off x="11071213" y="2883186"/>
            <a:ext cx="16741" cy="16137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33">
            <a:extLst>
              <a:ext uri="{FF2B5EF4-FFF2-40B4-BE49-F238E27FC236}">
                <a16:creationId xmlns:a16="http://schemas.microsoft.com/office/drawing/2014/main" id="{BD070BE1-5492-4E42-A7D4-EBACBFE3BCD9}"/>
              </a:ext>
            </a:extLst>
          </p:cNvPr>
          <p:cNvCxnSpPr>
            <a:cxnSpLocks/>
            <a:stCxn id="64" idx="2"/>
            <a:endCxn id="90" idx="0"/>
          </p:cNvCxnSpPr>
          <p:nvPr/>
        </p:nvCxnSpPr>
        <p:spPr>
          <a:xfrm rot="5400000">
            <a:off x="9794704" y="1910099"/>
            <a:ext cx="607853" cy="53810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>
            <a:extLst>
              <a:ext uri="{FF2B5EF4-FFF2-40B4-BE49-F238E27FC236}">
                <a16:creationId xmlns:a16="http://schemas.microsoft.com/office/drawing/2014/main" id="{7211ACB7-9DDF-1648-8A78-832E8C7D3AE7}"/>
              </a:ext>
            </a:extLst>
          </p:cNvPr>
          <p:cNvCxnSpPr>
            <a:cxnSpLocks/>
            <a:stCxn id="64" idx="2"/>
            <a:endCxn id="91" idx="0"/>
          </p:cNvCxnSpPr>
          <p:nvPr/>
        </p:nvCxnSpPr>
        <p:spPr>
          <a:xfrm rot="16200000" flipH="1">
            <a:off x="10415520" y="1827382"/>
            <a:ext cx="607853" cy="703533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>
            <a:extLst>
              <a:ext uri="{FF2B5EF4-FFF2-40B4-BE49-F238E27FC236}">
                <a16:creationId xmlns:a16="http://schemas.microsoft.com/office/drawing/2014/main" id="{23C885BF-23F2-F043-A333-68B03472D7BB}"/>
              </a:ext>
            </a:extLst>
          </p:cNvPr>
          <p:cNvCxnSpPr>
            <a:cxnSpLocks/>
            <a:stCxn id="66" idx="2"/>
            <a:endCxn id="89" idx="0"/>
          </p:cNvCxnSpPr>
          <p:nvPr/>
        </p:nvCxnSpPr>
        <p:spPr>
          <a:xfrm rot="16200000" flipH="1">
            <a:off x="7740773" y="2669556"/>
            <a:ext cx="649081" cy="961461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>
            <a:extLst>
              <a:ext uri="{FF2B5EF4-FFF2-40B4-BE49-F238E27FC236}">
                <a16:creationId xmlns:a16="http://schemas.microsoft.com/office/drawing/2014/main" id="{FEAECF4D-DB10-834C-80A8-2BDEDA5E0681}"/>
              </a:ext>
            </a:extLst>
          </p:cNvPr>
          <p:cNvCxnSpPr>
            <a:cxnSpLocks/>
            <a:stCxn id="66" idx="2"/>
            <a:endCxn id="88" idx="0"/>
          </p:cNvCxnSpPr>
          <p:nvPr/>
        </p:nvCxnSpPr>
        <p:spPr>
          <a:xfrm rot="5400000">
            <a:off x="7076530" y="2966774"/>
            <a:ext cx="649081" cy="367026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68681BE7-E07C-344C-A1D1-98D6229BB644}"/>
              </a:ext>
            </a:extLst>
          </p:cNvPr>
          <p:cNvCxnSpPr>
            <a:cxnSpLocks/>
            <a:stCxn id="65" idx="2"/>
            <a:endCxn id="87" idx="0"/>
          </p:cNvCxnSpPr>
          <p:nvPr/>
        </p:nvCxnSpPr>
        <p:spPr>
          <a:xfrm rot="16200000" flipH="1">
            <a:off x="4723887" y="2044587"/>
            <a:ext cx="404338" cy="1966657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>
            <a:extLst>
              <a:ext uri="{FF2B5EF4-FFF2-40B4-BE49-F238E27FC236}">
                <a16:creationId xmlns:a16="http://schemas.microsoft.com/office/drawing/2014/main" id="{1EE7BF7C-73FF-2042-8365-44D614F3A17B}"/>
              </a:ext>
            </a:extLst>
          </p:cNvPr>
          <p:cNvCxnSpPr>
            <a:cxnSpLocks/>
            <a:stCxn id="65" idx="2"/>
            <a:endCxn id="85" idx="0"/>
          </p:cNvCxnSpPr>
          <p:nvPr/>
        </p:nvCxnSpPr>
        <p:spPr>
          <a:xfrm rot="5400000">
            <a:off x="2517280" y="1799877"/>
            <a:ext cx="399578" cy="2451319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>
            <a:extLst>
              <a:ext uri="{FF2B5EF4-FFF2-40B4-BE49-F238E27FC236}">
                <a16:creationId xmlns:a16="http://schemas.microsoft.com/office/drawing/2014/main" id="{678E7CBA-21B2-0945-A681-34FFDBBD31DA}"/>
              </a:ext>
            </a:extLst>
          </p:cNvPr>
          <p:cNvCxnSpPr>
            <a:cxnSpLocks/>
            <a:stCxn id="85" idx="2"/>
            <a:endCxn id="81" idx="0"/>
          </p:cNvCxnSpPr>
          <p:nvPr/>
        </p:nvCxnSpPr>
        <p:spPr>
          <a:xfrm rot="5400000">
            <a:off x="965543" y="3363884"/>
            <a:ext cx="464370" cy="587363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Elbow Connector 155">
            <a:extLst>
              <a:ext uri="{FF2B5EF4-FFF2-40B4-BE49-F238E27FC236}">
                <a16:creationId xmlns:a16="http://schemas.microsoft.com/office/drawing/2014/main" id="{300FE3CB-DDE7-0D4B-A6A2-9839AE9E7DA8}"/>
              </a:ext>
            </a:extLst>
          </p:cNvPr>
          <p:cNvCxnSpPr>
            <a:cxnSpLocks/>
            <a:stCxn id="85" idx="2"/>
            <a:endCxn id="82" idx="0"/>
          </p:cNvCxnSpPr>
          <p:nvPr/>
        </p:nvCxnSpPr>
        <p:spPr>
          <a:xfrm rot="16200000" flipH="1">
            <a:off x="1548377" y="3368411"/>
            <a:ext cx="461685" cy="575621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751ABC7A-E21D-4342-A533-E0DE941B820A}"/>
              </a:ext>
            </a:extLst>
          </p:cNvPr>
          <p:cNvCxnSpPr>
            <a:cxnSpLocks/>
            <a:stCxn id="86" idx="2"/>
            <a:endCxn id="83" idx="0"/>
          </p:cNvCxnSpPr>
          <p:nvPr/>
        </p:nvCxnSpPr>
        <p:spPr>
          <a:xfrm rot="5400000">
            <a:off x="3360369" y="3387129"/>
            <a:ext cx="544046" cy="630068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Elbow Connector 162">
            <a:extLst>
              <a:ext uri="{FF2B5EF4-FFF2-40B4-BE49-F238E27FC236}">
                <a16:creationId xmlns:a16="http://schemas.microsoft.com/office/drawing/2014/main" id="{0AE81E65-7E38-E141-9EFA-3133AE0CA00B}"/>
              </a:ext>
            </a:extLst>
          </p:cNvPr>
          <p:cNvCxnSpPr>
            <a:cxnSpLocks/>
            <a:stCxn id="86" idx="2"/>
            <a:endCxn id="84" idx="0"/>
          </p:cNvCxnSpPr>
          <p:nvPr/>
        </p:nvCxnSpPr>
        <p:spPr>
          <a:xfrm rot="16200000" flipH="1">
            <a:off x="4000761" y="3376804"/>
            <a:ext cx="544046" cy="650717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>
            <a:extLst>
              <a:ext uri="{FF2B5EF4-FFF2-40B4-BE49-F238E27FC236}">
                <a16:creationId xmlns:a16="http://schemas.microsoft.com/office/drawing/2014/main" id="{2C84E6C9-68AF-B240-B718-4B869AFC0C46}"/>
              </a:ext>
            </a:extLst>
          </p:cNvPr>
          <p:cNvCxnSpPr>
            <a:cxnSpLocks/>
            <a:stCxn id="70" idx="2"/>
            <a:endCxn id="77" idx="0"/>
          </p:cNvCxnSpPr>
          <p:nvPr/>
        </p:nvCxnSpPr>
        <p:spPr>
          <a:xfrm rot="16200000" flipH="1">
            <a:off x="4749153" y="4715233"/>
            <a:ext cx="316731" cy="618750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>
            <a:extLst>
              <a:ext uri="{FF2B5EF4-FFF2-40B4-BE49-F238E27FC236}">
                <a16:creationId xmlns:a16="http://schemas.microsoft.com/office/drawing/2014/main" id="{AEF158D7-6274-0E41-AC68-B6B0BF9CFC64}"/>
              </a:ext>
            </a:extLst>
          </p:cNvPr>
          <p:cNvCxnSpPr>
            <a:cxnSpLocks/>
            <a:stCxn id="71" idx="2"/>
            <a:endCxn id="77" idx="0"/>
          </p:cNvCxnSpPr>
          <p:nvPr/>
        </p:nvCxnSpPr>
        <p:spPr>
          <a:xfrm rot="5400000">
            <a:off x="5404774" y="4678362"/>
            <a:ext cx="316731" cy="692492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>
            <a:extLst>
              <a:ext uri="{FF2B5EF4-FFF2-40B4-BE49-F238E27FC236}">
                <a16:creationId xmlns:a16="http://schemas.microsoft.com/office/drawing/2014/main" id="{EDC70A58-BD1E-194D-BCA1-3524001D2BC8}"/>
              </a:ext>
            </a:extLst>
          </p:cNvPr>
          <p:cNvCxnSpPr>
            <a:cxnSpLocks/>
            <a:stCxn id="68" idx="2"/>
            <a:endCxn id="79" idx="0"/>
          </p:cNvCxnSpPr>
          <p:nvPr/>
        </p:nvCxnSpPr>
        <p:spPr>
          <a:xfrm rot="5400000">
            <a:off x="1620855" y="4736798"/>
            <a:ext cx="316730" cy="575621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>
            <a:extLst>
              <a:ext uri="{FF2B5EF4-FFF2-40B4-BE49-F238E27FC236}">
                <a16:creationId xmlns:a16="http://schemas.microsoft.com/office/drawing/2014/main" id="{0D23632B-D188-CE41-B1C1-037170ED4057}"/>
              </a:ext>
            </a:extLst>
          </p:cNvPr>
          <p:cNvCxnSpPr>
            <a:cxnSpLocks/>
            <a:stCxn id="67" idx="2"/>
            <a:endCxn id="79" idx="0"/>
          </p:cNvCxnSpPr>
          <p:nvPr/>
        </p:nvCxnSpPr>
        <p:spPr>
          <a:xfrm rot="16200000" flipH="1">
            <a:off x="1039362" y="4730926"/>
            <a:ext cx="316730" cy="587364"/>
          </a:xfrm>
          <a:prstGeom prst="bentConnector3">
            <a:avLst>
              <a:gd name="adj1" fmla="val 50000"/>
            </a:avLst>
          </a:prstGeom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910EBE43-AD64-7344-88F1-435D4A493E01}"/>
              </a:ext>
            </a:extLst>
          </p:cNvPr>
          <p:cNvCxnSpPr>
            <a:cxnSpLocks/>
            <a:stCxn id="69" idx="2"/>
            <a:endCxn id="78" idx="0"/>
          </p:cNvCxnSpPr>
          <p:nvPr/>
        </p:nvCxnSpPr>
        <p:spPr>
          <a:xfrm>
            <a:off x="3317358" y="4866243"/>
            <a:ext cx="0" cy="3167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C0CC3867-A909-0941-BFA9-D35B1F380A0B}"/>
              </a:ext>
            </a:extLst>
          </p:cNvPr>
          <p:cNvCxnSpPr>
            <a:cxnSpLocks/>
            <a:stCxn id="72" idx="2"/>
            <a:endCxn id="76" idx="0"/>
          </p:cNvCxnSpPr>
          <p:nvPr/>
        </p:nvCxnSpPr>
        <p:spPr>
          <a:xfrm flipH="1">
            <a:off x="7217557" y="4866243"/>
            <a:ext cx="3904" cy="322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F63D9FD9-9968-DC44-9900-B7646EB6C759}"/>
              </a:ext>
            </a:extLst>
          </p:cNvPr>
          <p:cNvCxnSpPr>
            <a:cxnSpLocks/>
            <a:stCxn id="73" idx="2"/>
            <a:endCxn id="10" idx="0"/>
          </p:cNvCxnSpPr>
          <p:nvPr/>
        </p:nvCxnSpPr>
        <p:spPr>
          <a:xfrm flipH="1">
            <a:off x="8540749" y="4866243"/>
            <a:ext cx="1" cy="3223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C7F796D-AB35-8547-9EDD-58FB52BAE2E7}"/>
              </a:ext>
            </a:extLst>
          </p:cNvPr>
          <p:cNvCxnSpPr>
            <a:cxnSpLocks/>
            <a:stCxn id="74" idx="2"/>
            <a:endCxn id="7" idx="0"/>
          </p:cNvCxnSpPr>
          <p:nvPr/>
        </p:nvCxnSpPr>
        <p:spPr>
          <a:xfrm flipH="1">
            <a:off x="9829581" y="4866243"/>
            <a:ext cx="1" cy="3202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EB04B4D8-2998-314C-B736-1931820707D2}"/>
              </a:ext>
            </a:extLst>
          </p:cNvPr>
          <p:cNvCxnSpPr>
            <a:cxnSpLocks/>
            <a:stCxn id="75" idx="2"/>
            <a:endCxn id="26" idx="0"/>
          </p:cNvCxnSpPr>
          <p:nvPr/>
        </p:nvCxnSpPr>
        <p:spPr>
          <a:xfrm>
            <a:off x="11087954" y="4866243"/>
            <a:ext cx="0" cy="320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41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3990-2C22-B544-9FA0-17C702D9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ITA.LI.CA Tumor Staging System Is a Relatively New and More Granular Staging Option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5B72C4-369E-DF41-AC33-A59B66804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04610"/>
              </p:ext>
            </p:extLst>
          </p:nvPr>
        </p:nvGraphicFramePr>
        <p:xfrm>
          <a:off x="2193185" y="1344091"/>
          <a:ext cx="7961468" cy="393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0367">
                  <a:extLst>
                    <a:ext uri="{9D8B030D-6E8A-4147-A177-3AD203B41FA5}">
                      <a16:colId xmlns:a16="http://schemas.microsoft.com/office/drawing/2014/main" val="4106243211"/>
                    </a:ext>
                  </a:extLst>
                </a:gridCol>
                <a:gridCol w="1990367">
                  <a:extLst>
                    <a:ext uri="{9D8B030D-6E8A-4147-A177-3AD203B41FA5}">
                      <a16:colId xmlns:a16="http://schemas.microsoft.com/office/drawing/2014/main" val="3041034041"/>
                    </a:ext>
                  </a:extLst>
                </a:gridCol>
                <a:gridCol w="1990367">
                  <a:extLst>
                    <a:ext uri="{9D8B030D-6E8A-4147-A177-3AD203B41FA5}">
                      <a16:colId xmlns:a16="http://schemas.microsoft.com/office/drawing/2014/main" val="2821321834"/>
                    </a:ext>
                  </a:extLst>
                </a:gridCol>
                <a:gridCol w="1990367">
                  <a:extLst>
                    <a:ext uri="{9D8B030D-6E8A-4147-A177-3AD203B41FA5}">
                      <a16:colId xmlns:a16="http://schemas.microsoft.com/office/drawing/2014/main" val="2027488056"/>
                    </a:ext>
                  </a:extLst>
                </a:gridCol>
              </a:tblGrid>
              <a:tr h="38643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Diameter of the Largest Nodule (cm)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Number of nodules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Vascular Invasion or metastases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Stage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60531865"/>
                  </a:ext>
                </a:extLst>
              </a:tr>
              <a:tr h="26766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≤2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125227"/>
                  </a:ext>
                </a:extLst>
              </a:tr>
              <a:tr h="26766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≤3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4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7298162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2-5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659701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3-5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B1</a:t>
                      </a:r>
                      <a:endParaRPr lang="en-US" sz="4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7211860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&gt;5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B1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98598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&gt;5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2-3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B2</a:t>
                      </a:r>
                      <a:endParaRPr lang="en-US" sz="4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484580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≤5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&gt;3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B2</a:t>
                      </a:r>
                      <a:endParaRPr lang="en-US" sz="4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0902037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&gt;5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&gt;3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B3</a:t>
                      </a:r>
                      <a:endParaRPr lang="en-US" sz="4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2540259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Intrahepatic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B3</a:t>
                      </a:r>
                      <a:endParaRPr lang="en-US" sz="4400" b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6847062"/>
                  </a:ext>
                </a:extLst>
              </a:tr>
              <a:tr h="223725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Extrahepatic</a:t>
                      </a:r>
                      <a:endParaRPr lang="en-US" sz="44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4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717354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E910F-7A9E-894D-9B00-E5113F9D8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Farinati</a:t>
            </a:r>
            <a:r>
              <a:rPr lang="en-US" dirty="0"/>
              <a:t> F et al. </a:t>
            </a:r>
            <a:r>
              <a:rPr lang="en-US" i="1" dirty="0" err="1"/>
              <a:t>PLoS</a:t>
            </a:r>
            <a:r>
              <a:rPr lang="en-US" i="1" dirty="0"/>
              <a:t> Med</a:t>
            </a:r>
            <a:r>
              <a:rPr lang="en-US" dirty="0"/>
              <a:t>. 2016;13(4):e1002006.</a:t>
            </a:r>
          </a:p>
        </p:txBody>
      </p:sp>
    </p:spTree>
    <p:extLst>
      <p:ext uri="{BB962C8B-B14F-4D97-AF65-F5344CB8AC3E}">
        <p14:creationId xmlns:p14="http://schemas.microsoft.com/office/powerpoint/2010/main" val="127645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2D315"/>
                </a:solidFill>
              </a:rPr>
              <a:t>Yellow Line:</a:t>
            </a:r>
            <a:br>
              <a:rPr lang="en-US" dirty="0">
                <a:solidFill>
                  <a:srgbClr val="D2D315"/>
                </a:solidFill>
              </a:rPr>
            </a:br>
            <a:r>
              <a:rPr lang="en-US" dirty="0">
                <a:solidFill>
                  <a:srgbClr val="D2D315"/>
                </a:solidFill>
              </a:rPr>
              <a:t>Systemic Therapies</a:t>
            </a:r>
          </a:p>
        </p:txBody>
      </p:sp>
    </p:spTree>
    <p:extLst>
      <p:ext uri="{BB962C8B-B14F-4D97-AF65-F5344CB8AC3E}">
        <p14:creationId xmlns:p14="http://schemas.microsoft.com/office/powerpoint/2010/main" val="3335840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D5974C-2252-394D-872F-CEDD719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D315"/>
                </a:solidFill>
              </a:rPr>
              <a:t>TKI</a:t>
            </a:r>
            <a:r>
              <a:rPr lang="en-US" sz="2400" dirty="0">
                <a:solidFill>
                  <a:srgbClr val="D2D315"/>
                </a:solidFill>
              </a:rPr>
              <a:t>s</a:t>
            </a:r>
            <a:endParaRPr lang="en-US" dirty="0">
              <a:solidFill>
                <a:srgbClr val="D2D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5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2418-B1F6-9949-BD77-55D91F3F0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Incidence and Prevalence of Liver </a:t>
            </a:r>
            <a:r>
              <a:rPr lang="en-US" dirty="0" err="1"/>
              <a:t>Cancer</a:t>
            </a:r>
            <a:r>
              <a:rPr lang="en-US" baseline="30000" dirty="0" err="1"/>
              <a:t>a</a:t>
            </a:r>
            <a:r>
              <a:rPr lang="en-US" dirty="0"/>
              <a:t> Are Increasing in the US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8ECD91-4BCC-FC48-B225-E39FB92F8E3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Centers for Disease Control and Prevention (CDC). June 2020. Accessed November 24, 2020. </a:t>
            </a:r>
            <a:r>
              <a:rPr lang="en-US" sz="1100" dirty="0">
                <a:hlinkClick r:id="rId2"/>
              </a:rPr>
              <a:t>https://gis.cdc.gov/Cancer/USCS/DataViz.html</a:t>
            </a:r>
            <a:r>
              <a:rPr lang="en-US" sz="1100" dirty="0"/>
              <a:t>. 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Siegel RL et al. </a:t>
            </a:r>
            <a:r>
              <a:rPr lang="en-US" sz="1100" i="1" dirty="0">
                <a:solidFill>
                  <a:schemeClr val="tx1"/>
                </a:solidFill>
              </a:rPr>
              <a:t>CA Cancer J Clin. </a:t>
            </a:r>
            <a:r>
              <a:rPr lang="en-US" sz="1100" dirty="0">
                <a:solidFill>
                  <a:schemeClr val="tx1"/>
                </a:solidFill>
              </a:rPr>
              <a:t>2020;70(1):7-30.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714BB4-A6F9-BA4A-81D9-1F63FA046C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Data</a:t>
            </a:r>
            <a:r>
              <a:rPr lang="en-US" dirty="0"/>
              <a:t> include liver and intrahepatic bile duct cancer.</a:t>
            </a:r>
            <a:endParaRPr lang="en-US" baseline="30000" dirty="0"/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4E6226D2-A92D-9D47-A44D-E32335F72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131819"/>
              </p:ext>
            </p:extLst>
          </p:nvPr>
        </p:nvGraphicFramePr>
        <p:xfrm>
          <a:off x="266700" y="1767154"/>
          <a:ext cx="11680825" cy="388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3B6A592-F758-764B-9279-E1B72A617C1B}"/>
              </a:ext>
            </a:extLst>
          </p:cNvPr>
          <p:cNvSpPr/>
          <p:nvPr/>
        </p:nvSpPr>
        <p:spPr>
          <a:xfrm>
            <a:off x="1347252" y="1700545"/>
            <a:ext cx="5649449" cy="11899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kern="600" spc="30" dirty="0"/>
              <a:t>In 2020, an estimated 42,810 cases of liver cancer will be diagnosed, and liver cancer will cause an estimated 30,160 deaths.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F7ECC-7AFE-2048-868B-38D433012CBB}"/>
              </a:ext>
            </a:extLst>
          </p:cNvPr>
          <p:cNvSpPr txBox="1"/>
          <p:nvPr/>
        </p:nvSpPr>
        <p:spPr>
          <a:xfrm>
            <a:off x="4637315" y="1216964"/>
            <a:ext cx="2939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HCC Incidence Over Time</a:t>
            </a:r>
            <a:r>
              <a:rPr lang="en-US" sz="2000" b="1" baseline="30000" dirty="0"/>
              <a:t>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1524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FBC75-EAD8-9A46-B515-AE502080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Until 2007, Few Therapies Were Available for the Management of HCC Due to the Poor Effectiveness of Cytotoxic Chemotherapy in HCC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0959E-720E-264E-B539-3E911A338C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Burroughs A et al. </a:t>
            </a:r>
            <a:r>
              <a:rPr lang="en-US" sz="1100" i="1" dirty="0">
                <a:solidFill>
                  <a:schemeClr val="tx1"/>
                </a:solidFill>
              </a:rPr>
              <a:t>Lancet Oncol</a:t>
            </a:r>
            <a:r>
              <a:rPr lang="en-US" sz="1100" dirty="0">
                <a:solidFill>
                  <a:schemeClr val="tx1"/>
                </a:solidFill>
              </a:rPr>
              <a:t>. 2004;5(7):409-18.</a:t>
            </a:r>
          </a:p>
          <a:p>
            <a:pPr marL="228600" indent="-228600">
              <a:buClr>
                <a:schemeClr val="tx1"/>
              </a:buClr>
              <a:buFont typeface="Arial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</a:t>
            </a:r>
            <a:endParaRPr lang="en-US" sz="1100" b="1" dirty="0">
              <a:solidFill>
                <a:schemeClr val="tx1"/>
              </a:solidFill>
            </a:endParaRP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US Food &amp; Drug Administration (FDA). April 27, 2017. Accessed November 25, 2020. </a:t>
            </a:r>
            <a:r>
              <a:rPr lang="en-US" sz="1100" dirty="0">
                <a:hlinkClick r:id="rId2"/>
              </a:rPr>
              <a:t>https://www.fda.gov/news-events/press-announcements/fda-expands-approved-use-stivarga-treat-liver-cancer</a:t>
            </a:r>
            <a:r>
              <a:rPr lang="en-US" sz="1100" dirty="0"/>
              <a:t>. </a:t>
            </a:r>
            <a:endParaRPr lang="en-US" sz="1100" dirty="0">
              <a:solidFill>
                <a:srgbClr val="303030"/>
              </a:solidFill>
            </a:endParaRPr>
          </a:p>
          <a:p>
            <a:pPr marL="228600" indent="-228600">
              <a:buAutoNum type="arabicPeriod"/>
            </a:pPr>
            <a:endParaRPr lang="en-US" sz="1100" dirty="0">
              <a:solidFill>
                <a:srgbClr val="303030"/>
              </a:solidFill>
            </a:endParaRPr>
          </a:p>
          <a:p>
            <a:pPr marL="228600" indent="-228600">
              <a:buAutoNum type="arabicPeriod"/>
            </a:pPr>
            <a:endParaRPr lang="en-US" sz="1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0FA6A-2848-1843-A0F1-0743E706DA21}"/>
              </a:ext>
            </a:extLst>
          </p:cNvPr>
          <p:cNvSpPr/>
          <p:nvPr/>
        </p:nvSpPr>
        <p:spPr bwMode="gray">
          <a:xfrm>
            <a:off x="974672" y="1730488"/>
            <a:ext cx="10805609" cy="120008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 2007, sorafenib was approved for use in 1L HCC, marking the first systemic option. Since then, tyrosine kinase inhibitors (TKIs) have been the primary agents for systemic management of HCC.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D5E8E-68BF-B142-8C5C-64F54449C388}"/>
              </a:ext>
            </a:extLst>
          </p:cNvPr>
          <p:cNvGrpSpPr/>
          <p:nvPr/>
        </p:nvGrpSpPr>
        <p:grpSpPr>
          <a:xfrm>
            <a:off x="1543200" y="3586041"/>
            <a:ext cx="2865677" cy="1685578"/>
            <a:chOff x="1261845" y="3586041"/>
            <a:chExt cx="2865677" cy="16855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67D405-B908-EB49-82F6-F92C41F8B8B9}"/>
                </a:ext>
              </a:extLst>
            </p:cNvPr>
            <p:cNvSpPr txBox="1"/>
            <p:nvPr/>
          </p:nvSpPr>
          <p:spPr bwMode="gray">
            <a:xfrm>
              <a:off x="1567202" y="4682621"/>
              <a:ext cx="2560320" cy="5889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Sorafenib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unresectable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HCC (</a:t>
              </a:r>
              <a:r>
                <a:rPr lang="en-US" sz="14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uHCC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2007 </a:t>
              </a: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5FFA27-E4C1-3149-B004-B8CAE568ACC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362190" y="3586041"/>
              <a:ext cx="0" cy="1151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EC4C2D-A20C-5D43-B18C-C766CF7254F0}"/>
                </a:ext>
              </a:extLst>
            </p:cNvPr>
            <p:cNvSpPr/>
            <p:nvPr/>
          </p:nvSpPr>
          <p:spPr bwMode="gray">
            <a:xfrm>
              <a:off x="1261845" y="4714427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8D4722-3E44-F74D-9C23-590709E70A53}"/>
              </a:ext>
            </a:extLst>
          </p:cNvPr>
          <p:cNvSpPr txBox="1"/>
          <p:nvPr/>
        </p:nvSpPr>
        <p:spPr bwMode="gray">
          <a:xfrm>
            <a:off x="588169" y="3235050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10AD73-00FA-6147-9BFA-D8F6E6819770}"/>
              </a:ext>
            </a:extLst>
          </p:cNvPr>
          <p:cNvSpPr txBox="1"/>
          <p:nvPr/>
        </p:nvSpPr>
        <p:spPr bwMode="gray">
          <a:xfrm>
            <a:off x="4219935" y="3235050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2015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49DB8C-D5DE-194C-AAA6-35C3800C46A0}"/>
              </a:ext>
            </a:extLst>
          </p:cNvPr>
          <p:cNvCxnSpPr>
            <a:cxnSpLocks/>
          </p:cNvCxnSpPr>
          <p:nvPr/>
        </p:nvCxnSpPr>
        <p:spPr bwMode="gray">
          <a:xfrm>
            <a:off x="0" y="3575156"/>
            <a:ext cx="256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0052E9-96B7-6E4B-AC8D-400F1C6394E3}"/>
              </a:ext>
            </a:extLst>
          </p:cNvPr>
          <p:cNvCxnSpPr>
            <a:cxnSpLocks/>
          </p:cNvCxnSpPr>
          <p:nvPr/>
        </p:nvCxnSpPr>
        <p:spPr bwMode="gray">
          <a:xfrm>
            <a:off x="1045369" y="3478854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9E58B-0BC9-4944-A278-954833652A1E}"/>
              </a:ext>
            </a:extLst>
          </p:cNvPr>
          <p:cNvCxnSpPr>
            <a:cxnSpLocks/>
            <a:stCxn id="41" idx="2"/>
          </p:cNvCxnSpPr>
          <p:nvPr/>
        </p:nvCxnSpPr>
        <p:spPr bwMode="gray">
          <a:xfrm>
            <a:off x="10664036" y="3494169"/>
            <a:ext cx="0" cy="165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7545E9A-14A2-E440-AC6E-C0F40E834CF4}"/>
              </a:ext>
            </a:extLst>
          </p:cNvPr>
          <p:cNvSpPr txBox="1"/>
          <p:nvPr/>
        </p:nvSpPr>
        <p:spPr bwMode="gray">
          <a:xfrm>
            <a:off x="10315874" y="3280461"/>
            <a:ext cx="696323" cy="21370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6C12-51AF-1647-A718-C505046CE7AA}"/>
              </a:ext>
            </a:extLst>
          </p:cNvPr>
          <p:cNvCxnSpPr>
            <a:cxnSpLocks/>
          </p:cNvCxnSpPr>
          <p:nvPr/>
        </p:nvCxnSpPr>
        <p:spPr bwMode="gray">
          <a:xfrm>
            <a:off x="2690800" y="3575156"/>
            <a:ext cx="950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5B2D52-4D59-F146-BEEF-F76850DAEE72}"/>
              </a:ext>
            </a:extLst>
          </p:cNvPr>
          <p:cNvCxnSpPr>
            <a:cxnSpLocks/>
          </p:cNvCxnSpPr>
          <p:nvPr/>
        </p:nvCxnSpPr>
        <p:spPr bwMode="gray">
          <a:xfrm>
            <a:off x="4674036" y="3488579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B5B080-FB79-624F-AA89-E6FBA2585D4E}"/>
              </a:ext>
            </a:extLst>
          </p:cNvPr>
          <p:cNvCxnSpPr>
            <a:cxnSpLocks/>
          </p:cNvCxnSpPr>
          <p:nvPr/>
        </p:nvCxnSpPr>
        <p:spPr bwMode="gray">
          <a:xfrm flipV="1">
            <a:off x="2506069" y="3405968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C1FE74-AEF9-484F-BA1B-D4FD73DECC63}"/>
              </a:ext>
            </a:extLst>
          </p:cNvPr>
          <p:cNvCxnSpPr>
            <a:cxnSpLocks/>
          </p:cNvCxnSpPr>
          <p:nvPr/>
        </p:nvCxnSpPr>
        <p:spPr bwMode="gray">
          <a:xfrm flipV="1">
            <a:off x="2624593" y="3412706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041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3302-1598-B943-ADC0-CEC85DDF8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 With SHARP and Asia-Pacific: Sorafenib vs Placebo</a:t>
            </a:r>
            <a:r>
              <a:rPr lang="en-US" baseline="30000" dirty="0"/>
              <a:t>1,2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539F9-6CFF-E54E-8812-B74A7A9F6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kern="0" dirty="0" err="1"/>
              <a:t>Llovet</a:t>
            </a:r>
            <a:r>
              <a:rPr lang="en-US" kern="0" dirty="0"/>
              <a:t> JM et al. </a:t>
            </a:r>
            <a:r>
              <a:rPr lang="en-US" i="1" kern="0" dirty="0"/>
              <a:t>N </a:t>
            </a:r>
            <a:r>
              <a:rPr lang="en-US" i="1" kern="0" dirty="0" err="1"/>
              <a:t>Engl</a:t>
            </a:r>
            <a:r>
              <a:rPr lang="en-US" i="1" kern="0" dirty="0"/>
              <a:t> J Med</a:t>
            </a:r>
            <a:r>
              <a:rPr lang="en-US" kern="0" dirty="0"/>
              <a:t>. 2008;359(4):378-390.</a:t>
            </a:r>
          </a:p>
          <a:p>
            <a:pPr marL="228600" indent="-228600">
              <a:buAutoNum type="arabicPeriod"/>
            </a:pPr>
            <a:r>
              <a:rPr lang="en-US" kern="0" dirty="0"/>
              <a:t>Cheng AL et al. </a:t>
            </a:r>
            <a:r>
              <a:rPr lang="en-US" i="1" kern="0" dirty="0"/>
              <a:t>Lancet Oncol</a:t>
            </a:r>
            <a:r>
              <a:rPr lang="en-US" kern="0" dirty="0"/>
              <a:t>. 2009;10(1):25-34.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3F5B87C-521B-E14C-8193-C767E12454CC}"/>
              </a:ext>
            </a:extLst>
          </p:cNvPr>
          <p:cNvGrpSpPr/>
          <p:nvPr/>
        </p:nvGrpSpPr>
        <p:grpSpPr>
          <a:xfrm>
            <a:off x="6616363" y="1551605"/>
            <a:ext cx="4240028" cy="3877263"/>
            <a:chOff x="6608398" y="1199552"/>
            <a:chExt cx="5101957" cy="4088436"/>
          </a:xfrm>
        </p:grpSpPr>
        <p:sp>
          <p:nvSpPr>
            <p:cNvPr id="7" name="Rectangle 79">
              <a:extLst>
                <a:ext uri="{FF2B5EF4-FFF2-40B4-BE49-F238E27FC236}">
                  <a16:creationId xmlns:a16="http://schemas.microsoft.com/office/drawing/2014/main" id="{9CF62232-C9BA-AE45-8259-B6910B46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2326" y="1517048"/>
              <a:ext cx="1691886" cy="53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2" tIns="45697" rIns="91392" bIns="45697">
              <a:spAutoFit/>
            </a:bodyPr>
            <a:lstStyle/>
            <a:p>
              <a:pPr defTabSz="609524" eaLnBrk="0" hangingPunct="0">
                <a:lnSpc>
                  <a:spcPct val="90000"/>
                </a:lnSpc>
                <a:buClr>
                  <a:srgbClr val="E9B113"/>
                </a:buClr>
                <a:defRPr/>
              </a:pPr>
              <a:r>
                <a:rPr lang="en-US" sz="1000" kern="0" dirty="0">
                  <a:latin typeface="Calibri"/>
                </a:rPr>
                <a:t>Sorafenib (n = 150)</a:t>
              </a:r>
            </a:p>
            <a:p>
              <a:pPr defTabSz="609524" eaLnBrk="0" hangingPunct="0">
                <a:lnSpc>
                  <a:spcPct val="90000"/>
                </a:lnSpc>
                <a:buClr>
                  <a:srgbClr val="E9B113"/>
                </a:buClr>
                <a:defRPr/>
              </a:pPr>
              <a:r>
                <a:rPr lang="en-US" sz="1000" kern="0" dirty="0">
                  <a:latin typeface="Calibri"/>
                </a:rPr>
                <a:t>Median OS, 6.5 months</a:t>
              </a:r>
              <a:br>
                <a:rPr lang="en-US" sz="1000" kern="0" dirty="0">
                  <a:latin typeface="Calibri"/>
                </a:rPr>
              </a:br>
              <a:endParaRPr lang="en-US" sz="1000" kern="0" dirty="0">
                <a:latin typeface="Calibri"/>
              </a:endParaRPr>
            </a:p>
          </p:txBody>
        </p:sp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2EE6A264-FAC6-B745-9A33-22D240AD0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2326" y="1919632"/>
              <a:ext cx="2464128" cy="38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2" tIns="45697" rIns="91392" bIns="45697">
              <a:spAutoFit/>
            </a:bodyPr>
            <a:lstStyle/>
            <a:p>
              <a:pPr defTabSz="609524" eaLnBrk="0" hangingPunct="0">
                <a:lnSpc>
                  <a:spcPct val="90000"/>
                </a:lnSpc>
                <a:buClr>
                  <a:srgbClr val="E9B113"/>
                </a:buClr>
                <a:defRPr/>
              </a:pPr>
              <a:r>
                <a:rPr lang="en-US" sz="1000" kern="0" dirty="0">
                  <a:latin typeface="Calibri"/>
                </a:rPr>
                <a:t>Placebo (n = 76)</a:t>
              </a:r>
            </a:p>
            <a:p>
              <a:pPr defTabSz="609524" eaLnBrk="0" hangingPunct="0">
                <a:lnSpc>
                  <a:spcPct val="90000"/>
                </a:lnSpc>
                <a:buClr>
                  <a:srgbClr val="E9B113"/>
                </a:buClr>
                <a:defRPr/>
              </a:pPr>
              <a:r>
                <a:rPr lang="en-US" sz="1000" kern="0" dirty="0">
                  <a:latin typeface="Calibri"/>
                </a:rPr>
                <a:t>Median OS, 4.2 months</a:t>
              </a:r>
            </a:p>
          </p:txBody>
        </p:sp>
        <p:sp>
          <p:nvSpPr>
            <p:cNvPr id="9" name="Line 81">
              <a:extLst>
                <a:ext uri="{FF2B5EF4-FFF2-40B4-BE49-F238E27FC236}">
                  <a16:creationId xmlns:a16="http://schemas.microsoft.com/office/drawing/2014/main" id="{CA4087A6-1B13-0847-9FCA-6E10F89A7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26392" y="1645639"/>
              <a:ext cx="316843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92" tIns="45697" rIns="91392" bIns="45697"/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10" name="AutoShape 109">
              <a:extLst>
                <a:ext uri="{FF2B5EF4-FFF2-40B4-BE49-F238E27FC236}">
                  <a16:creationId xmlns:a16="http://schemas.microsoft.com/office/drawing/2014/main" id="{6FC9C733-605C-D741-B329-A72282314A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73355" y="4230684"/>
              <a:ext cx="2127869" cy="434091"/>
            </a:xfrm>
            <a:prstGeom prst="roundRect">
              <a:avLst>
                <a:gd name="adj" fmla="val 5292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1392" tIns="45697" rIns="91392" bIns="45697">
              <a:spAutoFit/>
            </a:bodyPr>
            <a:lstStyle/>
            <a:p>
              <a:pPr indent="-115825"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AA800E"/>
                </a:buClr>
                <a:defRPr/>
              </a:pPr>
              <a:r>
                <a:rPr lang="en-US" sz="1000" kern="0" dirty="0">
                  <a:latin typeface="Calibri"/>
                  <a:cs typeface="Calibri" panose="020F0502020204030204" pitchFamily="34" charset="0"/>
                </a:rPr>
                <a:t>HR = 0.68 (95% CI: 0.50-0.93)</a:t>
              </a:r>
              <a:br>
                <a:rPr lang="en-US" sz="1000" kern="0" dirty="0">
                  <a:latin typeface="Calibri"/>
                  <a:cs typeface="Calibri" panose="020F0502020204030204" pitchFamily="34" charset="0"/>
                </a:rPr>
              </a:br>
              <a:r>
                <a:rPr lang="en-US" sz="1000" i="1" kern="0" dirty="0">
                  <a:latin typeface="Calibri"/>
                  <a:cs typeface="Calibri" panose="020F0502020204030204" pitchFamily="34" charset="0"/>
                </a:rPr>
                <a:t>P </a:t>
              </a:r>
              <a:r>
                <a:rPr lang="en-US" sz="1000" kern="0" dirty="0">
                  <a:latin typeface="Calibri"/>
                  <a:cs typeface="Calibri" panose="020F0502020204030204" pitchFamily="34" charset="0"/>
                </a:rPr>
                <a:t>= .014</a:t>
              </a:r>
            </a:p>
          </p:txBody>
        </p:sp>
        <p:sp>
          <p:nvSpPr>
            <p:cNvPr id="11" name="Text Box 59">
              <a:extLst>
                <a:ext uri="{FF2B5EF4-FFF2-40B4-BE49-F238E27FC236}">
                  <a16:creationId xmlns:a16="http://schemas.microsoft.com/office/drawing/2014/main" id="{5A1E278C-4C88-F746-9F4C-7C61FFA82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8398" y="1529973"/>
              <a:ext cx="538446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53973" tIns="0" rIns="35979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100</a:t>
              </a:r>
            </a:p>
          </p:txBody>
        </p:sp>
        <p:sp>
          <p:nvSpPr>
            <p:cNvPr id="12" name="Text Box 60">
              <a:extLst>
                <a:ext uri="{FF2B5EF4-FFF2-40B4-BE49-F238E27FC236}">
                  <a16:creationId xmlns:a16="http://schemas.microsoft.com/office/drawing/2014/main" id="{5DF14A24-CEA8-BC4E-8872-780C8DCAE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600" y="2322060"/>
              <a:ext cx="412031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53973" tIns="0" rIns="35979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75</a:t>
              </a:r>
            </a:p>
          </p:txBody>
        </p:sp>
        <p:sp>
          <p:nvSpPr>
            <p:cNvPr id="13" name="Text Box 61">
              <a:extLst>
                <a:ext uri="{FF2B5EF4-FFF2-40B4-BE49-F238E27FC236}">
                  <a16:creationId xmlns:a16="http://schemas.microsoft.com/office/drawing/2014/main" id="{C4CA77B6-85FC-AF42-848A-89C30FE66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600" y="3114148"/>
              <a:ext cx="412031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53973" tIns="0" rIns="35979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50</a:t>
              </a:r>
            </a:p>
          </p:txBody>
        </p:sp>
        <p:sp>
          <p:nvSpPr>
            <p:cNvPr id="14" name="Text Box 62">
              <a:extLst>
                <a:ext uri="{FF2B5EF4-FFF2-40B4-BE49-F238E27FC236}">
                  <a16:creationId xmlns:a16="http://schemas.microsoft.com/office/drawing/2014/main" id="{F0A42C3E-1DDC-B645-947A-464E64E6E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600" y="3906236"/>
              <a:ext cx="412031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53973" tIns="0" rIns="35979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25</a:t>
              </a:r>
            </a:p>
          </p:txBody>
        </p:sp>
        <p:sp>
          <p:nvSpPr>
            <p:cNvPr id="15" name="Text Box 63">
              <a:extLst>
                <a:ext uri="{FF2B5EF4-FFF2-40B4-BE49-F238E27FC236}">
                  <a16:creationId xmlns:a16="http://schemas.microsoft.com/office/drawing/2014/main" id="{C6932650-3AF4-534B-A85F-22D28FCA2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8924" y="5093290"/>
              <a:ext cx="873671" cy="19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609524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200" b="1" kern="0" dirty="0">
                  <a:latin typeface="Calibri"/>
                </a:rPr>
                <a:t>Months</a:t>
              </a:r>
            </a:p>
          </p:txBody>
        </p:sp>
        <p:sp>
          <p:nvSpPr>
            <p:cNvPr id="16" name="Text Box 64">
              <a:extLst>
                <a:ext uri="{FF2B5EF4-FFF2-40B4-BE49-F238E27FC236}">
                  <a16:creationId xmlns:a16="http://schemas.microsoft.com/office/drawing/2014/main" id="{1075E89B-BD62-F046-9328-121A95115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5563" y="4888208"/>
              <a:ext cx="126417" cy="17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609524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</a:rPr>
                <a:t>0</a:t>
              </a:r>
            </a:p>
          </p:txBody>
        </p:sp>
        <p:sp>
          <p:nvSpPr>
            <p:cNvPr id="17" name="Text Box 65">
              <a:extLst>
                <a:ext uri="{FF2B5EF4-FFF2-40B4-BE49-F238E27FC236}">
                  <a16:creationId xmlns:a16="http://schemas.microsoft.com/office/drawing/2014/main" id="{DEC57F45-E864-7948-8B13-FF9E65ABE3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7480" y="4888208"/>
              <a:ext cx="126417" cy="17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609524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</a:rPr>
                <a:t>4</a:t>
              </a:r>
            </a:p>
          </p:txBody>
        </p:sp>
        <p:sp>
          <p:nvSpPr>
            <p:cNvPr id="18" name="Text Box 66">
              <a:extLst>
                <a:ext uri="{FF2B5EF4-FFF2-40B4-BE49-F238E27FC236}">
                  <a16:creationId xmlns:a16="http://schemas.microsoft.com/office/drawing/2014/main" id="{E558A47E-C042-C047-9223-7CE86B861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9405" y="4888208"/>
              <a:ext cx="126417" cy="17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609524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</a:rPr>
                <a:t>8</a:t>
              </a:r>
            </a:p>
          </p:txBody>
        </p:sp>
        <p:sp>
          <p:nvSpPr>
            <p:cNvPr id="19" name="Text Box 67">
              <a:extLst>
                <a:ext uri="{FF2B5EF4-FFF2-40B4-BE49-F238E27FC236}">
                  <a16:creationId xmlns:a16="http://schemas.microsoft.com/office/drawing/2014/main" id="{10B517AD-D117-1C49-BEF8-103EE8AC1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6326" y="4889086"/>
              <a:ext cx="252830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12</a:t>
              </a:r>
            </a:p>
          </p:txBody>
        </p:sp>
        <p:sp>
          <p:nvSpPr>
            <p:cNvPr id="20" name="Text Box 68">
              <a:extLst>
                <a:ext uri="{FF2B5EF4-FFF2-40B4-BE49-F238E27FC236}">
                  <a16:creationId xmlns:a16="http://schemas.microsoft.com/office/drawing/2014/main" id="{FBC71237-1617-3545-854F-EF24917CA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57525" y="4889086"/>
              <a:ext cx="252830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22</a:t>
              </a:r>
            </a:p>
          </p:txBody>
        </p:sp>
        <p:sp>
          <p:nvSpPr>
            <p:cNvPr id="21" name="Line 69">
              <a:extLst>
                <a:ext uri="{FF2B5EF4-FFF2-40B4-BE49-F238E27FC236}">
                  <a16:creationId xmlns:a16="http://schemas.microsoft.com/office/drawing/2014/main" id="{51B46702-F940-824F-ADDC-43FA4E4CF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0147" y="4777188"/>
              <a:ext cx="47927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2" name="Line 70">
              <a:extLst>
                <a:ext uri="{FF2B5EF4-FFF2-40B4-BE49-F238E27FC236}">
                  <a16:creationId xmlns:a16="http://schemas.microsoft.com/office/drawing/2014/main" id="{3658E978-12BA-7448-8C43-5C2FFF66EB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162442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3" name="Line 71">
              <a:extLst>
                <a:ext uri="{FF2B5EF4-FFF2-40B4-BE49-F238E27FC236}">
                  <a16:creationId xmlns:a16="http://schemas.microsoft.com/office/drawing/2014/main" id="{908F1E8B-C193-AA4D-867D-DB0023DBC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3301" y="1616408"/>
              <a:ext cx="52489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4" name="Line 72">
              <a:extLst>
                <a:ext uri="{FF2B5EF4-FFF2-40B4-BE49-F238E27FC236}">
                  <a16:creationId xmlns:a16="http://schemas.microsoft.com/office/drawing/2014/main" id="{D7B413A4-C147-464B-82F8-F16F8D6F5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3301" y="4774966"/>
              <a:ext cx="52489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5" name="Line 73">
              <a:extLst>
                <a:ext uri="{FF2B5EF4-FFF2-40B4-BE49-F238E27FC236}">
                  <a16:creationId xmlns:a16="http://schemas.microsoft.com/office/drawing/2014/main" id="{C2530798-8338-194C-BC87-E2E9224D6E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615382" y="3196799"/>
              <a:ext cx="316078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6" name="Line 74">
              <a:extLst>
                <a:ext uri="{FF2B5EF4-FFF2-40B4-BE49-F238E27FC236}">
                  <a16:creationId xmlns:a16="http://schemas.microsoft.com/office/drawing/2014/main" id="{008F6967-8A5B-9046-ADF7-DDAC8698BA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5772" y="4777188"/>
              <a:ext cx="435897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7" name="Line 75">
              <a:extLst>
                <a:ext uri="{FF2B5EF4-FFF2-40B4-BE49-F238E27FC236}">
                  <a16:creationId xmlns:a16="http://schemas.microsoft.com/office/drawing/2014/main" id="{9E40BF22-581F-164B-9C45-A9B2ECE9C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3301" y="2405492"/>
              <a:ext cx="52489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8" name="Line 76">
              <a:extLst>
                <a:ext uri="{FF2B5EF4-FFF2-40B4-BE49-F238E27FC236}">
                  <a16:creationId xmlns:a16="http://schemas.microsoft.com/office/drawing/2014/main" id="{3F721BA5-454F-AE44-AD4F-EF808311E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3301" y="3194575"/>
              <a:ext cx="52489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29" name="Line 77">
              <a:extLst>
                <a:ext uri="{FF2B5EF4-FFF2-40B4-BE49-F238E27FC236}">
                  <a16:creationId xmlns:a16="http://schemas.microsoft.com/office/drawing/2014/main" id="{5AA95D94-0C32-2C4E-80A4-0F6CF0115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3301" y="3983660"/>
              <a:ext cx="52489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0" name="Text Box 78">
              <a:extLst>
                <a:ext uri="{FF2B5EF4-FFF2-40B4-BE49-F238E27FC236}">
                  <a16:creationId xmlns:a16="http://schemas.microsoft.com/office/drawing/2014/main" id="{622241CD-2D17-334D-9DDB-E324E3DFA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1600" y="4698324"/>
              <a:ext cx="285616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53973" tIns="0" rIns="35979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0</a:t>
              </a:r>
            </a:p>
          </p:txBody>
        </p:sp>
        <p:sp>
          <p:nvSpPr>
            <p:cNvPr id="31" name="Line 82">
              <a:extLst>
                <a:ext uri="{FF2B5EF4-FFF2-40B4-BE49-F238E27FC236}">
                  <a16:creationId xmlns:a16="http://schemas.microsoft.com/office/drawing/2014/main" id="{F94C3AB3-32A5-C741-A897-8F8893511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26391" y="2023821"/>
              <a:ext cx="3377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1392" tIns="45697" rIns="91392" bIns="45697"/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2" name="Line 83">
              <a:extLst>
                <a:ext uri="{FF2B5EF4-FFF2-40B4-BE49-F238E27FC236}">
                  <a16:creationId xmlns:a16="http://schemas.microsoft.com/office/drawing/2014/main" id="{22EEC9C9-1000-B44B-88D1-98CBE770B3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954361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3" name="Line 84">
              <a:extLst>
                <a:ext uri="{FF2B5EF4-FFF2-40B4-BE49-F238E27FC236}">
                  <a16:creationId xmlns:a16="http://schemas.microsoft.com/office/drawing/2014/main" id="{4A403877-80AA-7B40-BBF7-1C6A7C24D52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746284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4" name="Line 85">
              <a:extLst>
                <a:ext uri="{FF2B5EF4-FFF2-40B4-BE49-F238E27FC236}">
                  <a16:creationId xmlns:a16="http://schemas.microsoft.com/office/drawing/2014/main" id="{76DBB896-DAB0-7047-932E-B556F2A749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9540485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5" name="Line 86">
              <a:extLst>
                <a:ext uri="{FF2B5EF4-FFF2-40B4-BE49-F238E27FC236}">
                  <a16:creationId xmlns:a16="http://schemas.microsoft.com/office/drawing/2014/main" id="{4A5F9272-C629-614C-9460-92ABE35164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521421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6" name="Line 87">
              <a:extLst>
                <a:ext uri="{FF2B5EF4-FFF2-40B4-BE49-F238E27FC236}">
                  <a16:creationId xmlns:a16="http://schemas.microsoft.com/office/drawing/2014/main" id="{021ECB18-ED99-AB47-8F02-85E4EA15E22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559548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7" name="Line 88">
              <a:extLst>
                <a:ext uri="{FF2B5EF4-FFF2-40B4-BE49-F238E27FC236}">
                  <a16:creationId xmlns:a16="http://schemas.microsoft.com/office/drawing/2014/main" id="{9563796C-30D9-4C46-A5F4-D21F6134D6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8351463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8" name="Line 89">
              <a:extLst>
                <a:ext uri="{FF2B5EF4-FFF2-40B4-BE49-F238E27FC236}">
                  <a16:creationId xmlns:a16="http://schemas.microsoft.com/office/drawing/2014/main" id="{30C77C44-EEE5-5D40-8BDA-76DB964F65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9143380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39" name="Line 90">
              <a:extLst>
                <a:ext uri="{FF2B5EF4-FFF2-40B4-BE49-F238E27FC236}">
                  <a16:creationId xmlns:a16="http://schemas.microsoft.com/office/drawing/2014/main" id="{90A024CE-9696-9E43-B738-FC7DC25D66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9937585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40" name="Line 91">
              <a:extLst>
                <a:ext uri="{FF2B5EF4-FFF2-40B4-BE49-F238E27FC236}">
                  <a16:creationId xmlns:a16="http://schemas.microsoft.com/office/drawing/2014/main" id="{199AE4B1-F42F-8345-B9DF-A53200DDCE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332399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41" name="Line 92">
              <a:extLst>
                <a:ext uri="{FF2B5EF4-FFF2-40B4-BE49-F238E27FC236}">
                  <a16:creationId xmlns:a16="http://schemas.microsoft.com/office/drawing/2014/main" id="{37CF3AC9-EC3C-724B-81D4-792726362C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0729504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42" name="Line 93">
              <a:extLst>
                <a:ext uri="{FF2B5EF4-FFF2-40B4-BE49-F238E27FC236}">
                  <a16:creationId xmlns:a16="http://schemas.microsoft.com/office/drawing/2014/main" id="{1E903381-1593-CE44-9C97-786D934910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124316" y="4810530"/>
              <a:ext cx="66683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89952" tIns="46774" rIns="89952" bIns="46774">
              <a:spAutoFit/>
            </a:bodyPr>
            <a:lstStyle/>
            <a:p>
              <a:pPr defTabSz="609524">
                <a:defRPr/>
              </a:pPr>
              <a:endParaRPr lang="en-US" kern="0" dirty="0">
                <a:latin typeface="Calibri"/>
              </a:endParaRPr>
            </a:p>
          </p:txBody>
        </p:sp>
        <p:sp>
          <p:nvSpPr>
            <p:cNvPr id="43" name="Text Box 94">
              <a:extLst>
                <a:ext uri="{FF2B5EF4-FFF2-40B4-BE49-F238E27FC236}">
                  <a16:creationId xmlns:a16="http://schemas.microsoft.com/office/drawing/2014/main" id="{1930A3D0-EA6D-5947-BFB9-C8EE5C47A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0382" y="4888208"/>
              <a:ext cx="126417" cy="17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609524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</a:rPr>
                <a:t>2</a:t>
              </a:r>
            </a:p>
          </p:txBody>
        </p:sp>
        <p:sp>
          <p:nvSpPr>
            <p:cNvPr id="44" name="Text Box 95">
              <a:extLst>
                <a:ext uri="{FF2B5EF4-FFF2-40B4-BE49-F238E27FC236}">
                  <a16:creationId xmlns:a16="http://schemas.microsoft.com/office/drawing/2014/main" id="{D8148CD0-1C62-8641-AE6A-F29B6BE2E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2300" y="4888208"/>
              <a:ext cx="126417" cy="178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609524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</a:rPr>
                <a:t>6</a:t>
              </a:r>
            </a:p>
          </p:txBody>
        </p:sp>
        <p:sp>
          <p:nvSpPr>
            <p:cNvPr id="45" name="Text Box 96">
              <a:extLst>
                <a:ext uri="{FF2B5EF4-FFF2-40B4-BE49-F238E27FC236}">
                  <a16:creationId xmlns:a16="http://schemas.microsoft.com/office/drawing/2014/main" id="{AB9E9F0E-1A52-604A-9EF2-7EBEAB1EB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6270" y="4889086"/>
              <a:ext cx="252830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10</a:t>
              </a:r>
            </a:p>
          </p:txBody>
        </p:sp>
        <p:sp>
          <p:nvSpPr>
            <p:cNvPr id="46" name="Text Box 97">
              <a:extLst>
                <a:ext uri="{FF2B5EF4-FFF2-40B4-BE49-F238E27FC236}">
                  <a16:creationId xmlns:a16="http://schemas.microsoft.com/office/drawing/2014/main" id="{CA4D7D7C-BBCB-C24C-83AD-2D550802F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0019" y="4889086"/>
              <a:ext cx="252830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14</a:t>
              </a:r>
            </a:p>
          </p:txBody>
        </p:sp>
        <p:sp>
          <p:nvSpPr>
            <p:cNvPr id="47" name="Text Box 98">
              <a:extLst>
                <a:ext uri="{FF2B5EF4-FFF2-40B4-BE49-F238E27FC236}">
                  <a16:creationId xmlns:a16="http://schemas.microsoft.com/office/drawing/2014/main" id="{724CCEB2-444C-A445-B19D-FEB52C746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5837" y="4889086"/>
              <a:ext cx="252830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16</a:t>
              </a:r>
            </a:p>
          </p:txBody>
        </p:sp>
        <p:sp>
          <p:nvSpPr>
            <p:cNvPr id="48" name="Text Box 99">
              <a:extLst>
                <a:ext uri="{FF2B5EF4-FFF2-40B4-BE49-F238E27FC236}">
                  <a16:creationId xmlns:a16="http://schemas.microsoft.com/office/drawing/2014/main" id="{E9570D4C-66D3-AB48-A3D9-1FF7AC2C7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1652" y="4889086"/>
              <a:ext cx="252830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18</a:t>
              </a:r>
            </a:p>
          </p:txBody>
        </p:sp>
        <p:sp>
          <p:nvSpPr>
            <p:cNvPr id="49" name="Text Box 100">
              <a:extLst>
                <a:ext uri="{FF2B5EF4-FFF2-40B4-BE49-F238E27FC236}">
                  <a16:creationId xmlns:a16="http://schemas.microsoft.com/office/drawing/2014/main" id="{48D021E1-5579-AF41-BDD5-10A329D61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57474" y="4889086"/>
              <a:ext cx="252830" cy="17847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E9B113"/>
                </a:buClr>
                <a:defRPr/>
              </a:pPr>
              <a:r>
                <a:rPr lang="en-US" sz="1100" kern="0" dirty="0">
                  <a:latin typeface="Calibri"/>
                  <a:ea typeface="ＭＳ Ｐゴシック" pitchFamily="-108" charset="-128"/>
                </a:rPr>
                <a:t>20</a:t>
              </a:r>
            </a:p>
          </p:txBody>
        </p:sp>
        <p:grpSp>
          <p:nvGrpSpPr>
            <p:cNvPr id="50" name="Group 101">
              <a:extLst>
                <a:ext uri="{FF2B5EF4-FFF2-40B4-BE49-F238E27FC236}">
                  <a16:creationId xmlns:a16="http://schemas.microsoft.com/office/drawing/2014/main" id="{78917188-BDF9-8D4C-AC8E-2BA99408B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772" y="1623079"/>
              <a:ext cx="3852328" cy="2894047"/>
              <a:chOff x="806" y="993"/>
              <a:chExt cx="3678" cy="2430"/>
            </a:xfrm>
          </p:grpSpPr>
          <p:sp>
            <p:nvSpPr>
              <p:cNvPr id="56" name="Freeform 102">
                <a:extLst>
                  <a:ext uri="{FF2B5EF4-FFF2-40B4-BE49-F238E27FC236}">
                    <a16:creationId xmlns:a16="http://schemas.microsoft.com/office/drawing/2014/main" id="{B1A426AD-D5DF-6344-B938-1A1B139F0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" y="993"/>
                <a:ext cx="778" cy="1311"/>
              </a:xfrm>
              <a:custGeom>
                <a:avLst/>
                <a:gdLst>
                  <a:gd name="T0" fmla="*/ 0 w 2881"/>
                  <a:gd name="T1" fmla="*/ 0 h 4858"/>
                  <a:gd name="T2" fmla="*/ 0 w 2881"/>
                  <a:gd name="T3" fmla="*/ 0 h 4858"/>
                  <a:gd name="T4" fmla="*/ 0 w 2881"/>
                  <a:gd name="T5" fmla="*/ 0 h 4858"/>
                  <a:gd name="T6" fmla="*/ 0 w 2881"/>
                  <a:gd name="T7" fmla="*/ 0 h 4858"/>
                  <a:gd name="T8" fmla="*/ 0 w 2881"/>
                  <a:gd name="T9" fmla="*/ 0 h 4858"/>
                  <a:gd name="T10" fmla="*/ 0 w 2881"/>
                  <a:gd name="T11" fmla="*/ 0 h 4858"/>
                  <a:gd name="T12" fmla="*/ 0 w 2881"/>
                  <a:gd name="T13" fmla="*/ 0 h 4858"/>
                  <a:gd name="T14" fmla="*/ 0 w 2881"/>
                  <a:gd name="T15" fmla="*/ 0 h 4858"/>
                  <a:gd name="T16" fmla="*/ 0 w 2881"/>
                  <a:gd name="T17" fmla="*/ 0 h 4858"/>
                  <a:gd name="T18" fmla="*/ 0 w 2881"/>
                  <a:gd name="T19" fmla="*/ 0 h 4858"/>
                  <a:gd name="T20" fmla="*/ 0 w 2881"/>
                  <a:gd name="T21" fmla="*/ 0 h 4858"/>
                  <a:gd name="T22" fmla="*/ 0 w 2881"/>
                  <a:gd name="T23" fmla="*/ 0 h 4858"/>
                  <a:gd name="T24" fmla="*/ 0 w 2881"/>
                  <a:gd name="T25" fmla="*/ 0 h 4858"/>
                  <a:gd name="T26" fmla="*/ 0 w 2881"/>
                  <a:gd name="T27" fmla="*/ 0 h 4858"/>
                  <a:gd name="T28" fmla="*/ 0 w 2881"/>
                  <a:gd name="T29" fmla="*/ 0 h 4858"/>
                  <a:gd name="T30" fmla="*/ 0 w 2881"/>
                  <a:gd name="T31" fmla="*/ 0 h 4858"/>
                  <a:gd name="T32" fmla="*/ 0 w 2881"/>
                  <a:gd name="T33" fmla="*/ 0 h 4858"/>
                  <a:gd name="T34" fmla="*/ 0 w 2881"/>
                  <a:gd name="T35" fmla="*/ 0 h 4858"/>
                  <a:gd name="T36" fmla="*/ 0 w 2881"/>
                  <a:gd name="T37" fmla="*/ 0 h 4858"/>
                  <a:gd name="T38" fmla="*/ 0 w 2881"/>
                  <a:gd name="T39" fmla="*/ 0 h 4858"/>
                  <a:gd name="T40" fmla="*/ 0 w 2881"/>
                  <a:gd name="T41" fmla="*/ 0 h 4858"/>
                  <a:gd name="T42" fmla="*/ 0 w 2881"/>
                  <a:gd name="T43" fmla="*/ 0 h 4858"/>
                  <a:gd name="T44" fmla="*/ 0 w 2881"/>
                  <a:gd name="T45" fmla="*/ 0 h 4858"/>
                  <a:gd name="T46" fmla="*/ 0 w 2881"/>
                  <a:gd name="T47" fmla="*/ 0 h 4858"/>
                  <a:gd name="T48" fmla="*/ 0 w 2881"/>
                  <a:gd name="T49" fmla="*/ 0 h 4858"/>
                  <a:gd name="T50" fmla="*/ 0 w 2881"/>
                  <a:gd name="T51" fmla="*/ 0 h 4858"/>
                  <a:gd name="T52" fmla="*/ 0 w 2881"/>
                  <a:gd name="T53" fmla="*/ 0 h 4858"/>
                  <a:gd name="T54" fmla="*/ 0 w 2881"/>
                  <a:gd name="T55" fmla="*/ 0 h 4858"/>
                  <a:gd name="T56" fmla="*/ 0 w 2881"/>
                  <a:gd name="T57" fmla="*/ 0 h 4858"/>
                  <a:gd name="T58" fmla="*/ 0 w 2881"/>
                  <a:gd name="T59" fmla="*/ 0 h 4858"/>
                  <a:gd name="T60" fmla="*/ 0 w 2881"/>
                  <a:gd name="T61" fmla="*/ 0 h 4858"/>
                  <a:gd name="T62" fmla="*/ 0 w 2881"/>
                  <a:gd name="T63" fmla="*/ 0 h 4858"/>
                  <a:gd name="T64" fmla="*/ 0 w 2881"/>
                  <a:gd name="T65" fmla="*/ 0 h 4858"/>
                  <a:gd name="T66" fmla="*/ 0 w 2881"/>
                  <a:gd name="T67" fmla="*/ 0 h 4858"/>
                  <a:gd name="T68" fmla="*/ 0 w 2881"/>
                  <a:gd name="T69" fmla="*/ 0 h 4858"/>
                  <a:gd name="T70" fmla="*/ 0 w 2881"/>
                  <a:gd name="T71" fmla="*/ 0 h 4858"/>
                  <a:gd name="T72" fmla="*/ 0 w 2881"/>
                  <a:gd name="T73" fmla="*/ 0 h 4858"/>
                  <a:gd name="T74" fmla="*/ 0 w 2881"/>
                  <a:gd name="T75" fmla="*/ 0 h 4858"/>
                  <a:gd name="T76" fmla="*/ 0 w 2881"/>
                  <a:gd name="T77" fmla="*/ 0 h 4858"/>
                  <a:gd name="T78" fmla="*/ 0 w 2881"/>
                  <a:gd name="T79" fmla="*/ 0 h 4858"/>
                  <a:gd name="T80" fmla="*/ 0 w 2881"/>
                  <a:gd name="T81" fmla="*/ 0 h 4858"/>
                  <a:gd name="T82" fmla="*/ 0 w 2881"/>
                  <a:gd name="T83" fmla="*/ 0 h 4858"/>
                  <a:gd name="T84" fmla="*/ 0 w 2881"/>
                  <a:gd name="T85" fmla="*/ 0 h 4858"/>
                  <a:gd name="T86" fmla="*/ 0 w 2881"/>
                  <a:gd name="T87" fmla="*/ 0 h 4858"/>
                  <a:gd name="T88" fmla="*/ 0 w 2881"/>
                  <a:gd name="T89" fmla="*/ 0 h 4858"/>
                  <a:gd name="T90" fmla="*/ 0 w 2881"/>
                  <a:gd name="T91" fmla="*/ 0 h 4858"/>
                  <a:gd name="T92" fmla="*/ 0 w 2881"/>
                  <a:gd name="T93" fmla="*/ 0 h 4858"/>
                  <a:gd name="T94" fmla="*/ 0 w 2881"/>
                  <a:gd name="T95" fmla="*/ 0 h 4858"/>
                  <a:gd name="T96" fmla="*/ 0 w 2881"/>
                  <a:gd name="T97" fmla="*/ 0 h 4858"/>
                  <a:gd name="T98" fmla="*/ 0 w 2881"/>
                  <a:gd name="T99" fmla="*/ 0 h 4858"/>
                  <a:gd name="T100" fmla="*/ 0 w 2881"/>
                  <a:gd name="T101" fmla="*/ 0 h 4858"/>
                  <a:gd name="T102" fmla="*/ 0 w 2881"/>
                  <a:gd name="T103" fmla="*/ 0 h 4858"/>
                  <a:gd name="T104" fmla="*/ 0 w 2881"/>
                  <a:gd name="T105" fmla="*/ 0 h 4858"/>
                  <a:gd name="T106" fmla="*/ 0 w 2881"/>
                  <a:gd name="T107" fmla="*/ 0 h 4858"/>
                  <a:gd name="T108" fmla="*/ 0 w 2881"/>
                  <a:gd name="T109" fmla="*/ 0 h 4858"/>
                  <a:gd name="T110" fmla="*/ 0 w 2881"/>
                  <a:gd name="T111" fmla="*/ 0 h 4858"/>
                  <a:gd name="T112" fmla="*/ 0 w 2881"/>
                  <a:gd name="T113" fmla="*/ 0 h 4858"/>
                  <a:gd name="T114" fmla="*/ 0 w 2881"/>
                  <a:gd name="T115" fmla="*/ 0 h 4858"/>
                  <a:gd name="T116" fmla="*/ 0 w 2881"/>
                  <a:gd name="T117" fmla="*/ 0 h 4858"/>
                  <a:gd name="T118" fmla="*/ 0 w 2881"/>
                  <a:gd name="T119" fmla="*/ 0 h 4858"/>
                  <a:gd name="T120" fmla="*/ 0 w 2881"/>
                  <a:gd name="T121" fmla="*/ 0 h 4858"/>
                  <a:gd name="T122" fmla="*/ 0 w 2881"/>
                  <a:gd name="T123" fmla="*/ 0 h 4858"/>
                  <a:gd name="T124" fmla="*/ 0 w 2881"/>
                  <a:gd name="T125" fmla="*/ 0 h 4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81"/>
                  <a:gd name="T190" fmla="*/ 0 h 4858"/>
                  <a:gd name="T191" fmla="*/ 2881 w 2881"/>
                  <a:gd name="T192" fmla="*/ 4858 h 4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81" h="4858">
                    <a:moveTo>
                      <a:pt x="0" y="0"/>
                    </a:moveTo>
                    <a:lnTo>
                      <a:pt x="595" y="0"/>
                    </a:lnTo>
                    <a:lnTo>
                      <a:pt x="595" y="132"/>
                    </a:lnTo>
                    <a:lnTo>
                      <a:pt x="639" y="132"/>
                    </a:lnTo>
                    <a:lnTo>
                      <a:pt x="639" y="260"/>
                    </a:lnTo>
                    <a:lnTo>
                      <a:pt x="687" y="260"/>
                    </a:lnTo>
                    <a:lnTo>
                      <a:pt x="687" y="393"/>
                    </a:lnTo>
                    <a:lnTo>
                      <a:pt x="731" y="393"/>
                    </a:lnTo>
                    <a:lnTo>
                      <a:pt x="731" y="522"/>
                    </a:lnTo>
                    <a:lnTo>
                      <a:pt x="915" y="522"/>
                    </a:lnTo>
                    <a:lnTo>
                      <a:pt x="915" y="654"/>
                    </a:lnTo>
                    <a:lnTo>
                      <a:pt x="982" y="654"/>
                    </a:lnTo>
                    <a:lnTo>
                      <a:pt x="982" y="787"/>
                    </a:lnTo>
                    <a:lnTo>
                      <a:pt x="1030" y="787"/>
                    </a:lnTo>
                    <a:lnTo>
                      <a:pt x="1030" y="915"/>
                    </a:lnTo>
                    <a:lnTo>
                      <a:pt x="1141" y="915"/>
                    </a:lnTo>
                    <a:lnTo>
                      <a:pt x="1141" y="1176"/>
                    </a:lnTo>
                    <a:lnTo>
                      <a:pt x="1233" y="1176"/>
                    </a:lnTo>
                    <a:lnTo>
                      <a:pt x="1233" y="1309"/>
                    </a:lnTo>
                    <a:lnTo>
                      <a:pt x="1257" y="1309"/>
                    </a:lnTo>
                    <a:lnTo>
                      <a:pt x="1257" y="1441"/>
                    </a:lnTo>
                    <a:lnTo>
                      <a:pt x="1349" y="1441"/>
                    </a:lnTo>
                    <a:lnTo>
                      <a:pt x="1349" y="1701"/>
                    </a:lnTo>
                    <a:lnTo>
                      <a:pt x="1418" y="1701"/>
                    </a:lnTo>
                    <a:lnTo>
                      <a:pt x="1418" y="1963"/>
                    </a:lnTo>
                    <a:lnTo>
                      <a:pt x="1557" y="1963"/>
                    </a:lnTo>
                    <a:lnTo>
                      <a:pt x="1557" y="2223"/>
                    </a:lnTo>
                    <a:lnTo>
                      <a:pt x="1644" y="2223"/>
                    </a:lnTo>
                    <a:lnTo>
                      <a:pt x="1644" y="2356"/>
                    </a:lnTo>
                    <a:lnTo>
                      <a:pt x="1669" y="2356"/>
                    </a:lnTo>
                    <a:lnTo>
                      <a:pt x="1669" y="2485"/>
                    </a:lnTo>
                    <a:lnTo>
                      <a:pt x="1760" y="2485"/>
                    </a:lnTo>
                    <a:lnTo>
                      <a:pt x="1760" y="2749"/>
                    </a:lnTo>
                    <a:lnTo>
                      <a:pt x="1785" y="2749"/>
                    </a:lnTo>
                    <a:lnTo>
                      <a:pt x="1785" y="2878"/>
                    </a:lnTo>
                    <a:lnTo>
                      <a:pt x="1900" y="2878"/>
                    </a:lnTo>
                    <a:lnTo>
                      <a:pt x="1900" y="3010"/>
                    </a:lnTo>
                    <a:lnTo>
                      <a:pt x="1988" y="3010"/>
                    </a:lnTo>
                    <a:lnTo>
                      <a:pt x="1988" y="3139"/>
                    </a:lnTo>
                    <a:lnTo>
                      <a:pt x="2103" y="3139"/>
                    </a:lnTo>
                    <a:lnTo>
                      <a:pt x="2103" y="3271"/>
                    </a:lnTo>
                    <a:lnTo>
                      <a:pt x="2263" y="3271"/>
                    </a:lnTo>
                    <a:lnTo>
                      <a:pt x="2263" y="3403"/>
                    </a:lnTo>
                    <a:lnTo>
                      <a:pt x="2311" y="3403"/>
                    </a:lnTo>
                    <a:lnTo>
                      <a:pt x="2311" y="3532"/>
                    </a:lnTo>
                    <a:lnTo>
                      <a:pt x="2355" y="3532"/>
                    </a:lnTo>
                    <a:lnTo>
                      <a:pt x="2355" y="3664"/>
                    </a:lnTo>
                    <a:lnTo>
                      <a:pt x="2491" y="3664"/>
                    </a:lnTo>
                    <a:lnTo>
                      <a:pt x="2491" y="3793"/>
                    </a:lnTo>
                    <a:lnTo>
                      <a:pt x="2606" y="3793"/>
                    </a:lnTo>
                    <a:lnTo>
                      <a:pt x="2606" y="4057"/>
                    </a:lnTo>
                    <a:lnTo>
                      <a:pt x="2653" y="4057"/>
                    </a:lnTo>
                    <a:lnTo>
                      <a:pt x="2653" y="4186"/>
                    </a:lnTo>
                    <a:lnTo>
                      <a:pt x="2698" y="4186"/>
                    </a:lnTo>
                    <a:lnTo>
                      <a:pt x="2698" y="4322"/>
                    </a:lnTo>
                    <a:lnTo>
                      <a:pt x="2790" y="4322"/>
                    </a:lnTo>
                    <a:lnTo>
                      <a:pt x="2790" y="4454"/>
                    </a:lnTo>
                    <a:lnTo>
                      <a:pt x="2814" y="4454"/>
                    </a:lnTo>
                    <a:lnTo>
                      <a:pt x="2814" y="4590"/>
                    </a:lnTo>
                    <a:lnTo>
                      <a:pt x="2834" y="4590"/>
                    </a:lnTo>
                    <a:lnTo>
                      <a:pt x="2834" y="4722"/>
                    </a:lnTo>
                    <a:lnTo>
                      <a:pt x="2881" y="4722"/>
                    </a:lnTo>
                    <a:lnTo>
                      <a:pt x="2881" y="4858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57" name="Freeform 103">
                <a:extLst>
                  <a:ext uri="{FF2B5EF4-FFF2-40B4-BE49-F238E27FC236}">
                    <a16:creationId xmlns:a16="http://schemas.microsoft.com/office/drawing/2014/main" id="{8EBBB1AB-F137-7C4B-8B15-1ACA9B334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2304"/>
                <a:ext cx="2900" cy="1119"/>
              </a:xfrm>
              <a:custGeom>
                <a:avLst/>
                <a:gdLst>
                  <a:gd name="T0" fmla="*/ 0 w 10748"/>
                  <a:gd name="T1" fmla="*/ 0 h 4145"/>
                  <a:gd name="T2" fmla="*/ 0 w 10748"/>
                  <a:gd name="T3" fmla="*/ 0 h 4145"/>
                  <a:gd name="T4" fmla="*/ 0 w 10748"/>
                  <a:gd name="T5" fmla="*/ 0 h 4145"/>
                  <a:gd name="T6" fmla="*/ 0 w 10748"/>
                  <a:gd name="T7" fmla="*/ 0 h 4145"/>
                  <a:gd name="T8" fmla="*/ 0 w 10748"/>
                  <a:gd name="T9" fmla="*/ 0 h 4145"/>
                  <a:gd name="T10" fmla="*/ 0 w 10748"/>
                  <a:gd name="T11" fmla="*/ 0 h 4145"/>
                  <a:gd name="T12" fmla="*/ 0 w 10748"/>
                  <a:gd name="T13" fmla="*/ 0 h 4145"/>
                  <a:gd name="T14" fmla="*/ 0 w 10748"/>
                  <a:gd name="T15" fmla="*/ 0 h 4145"/>
                  <a:gd name="T16" fmla="*/ 0 w 10748"/>
                  <a:gd name="T17" fmla="*/ 0 h 4145"/>
                  <a:gd name="T18" fmla="*/ 0 w 10748"/>
                  <a:gd name="T19" fmla="*/ 0 h 4145"/>
                  <a:gd name="T20" fmla="*/ 0 w 10748"/>
                  <a:gd name="T21" fmla="*/ 0 h 4145"/>
                  <a:gd name="T22" fmla="*/ 0 w 10748"/>
                  <a:gd name="T23" fmla="*/ 0 h 4145"/>
                  <a:gd name="T24" fmla="*/ 0 w 10748"/>
                  <a:gd name="T25" fmla="*/ 0 h 4145"/>
                  <a:gd name="T26" fmla="*/ 0 w 10748"/>
                  <a:gd name="T27" fmla="*/ 0 h 4145"/>
                  <a:gd name="T28" fmla="*/ 0 w 10748"/>
                  <a:gd name="T29" fmla="*/ 0 h 4145"/>
                  <a:gd name="T30" fmla="*/ 0 w 10748"/>
                  <a:gd name="T31" fmla="*/ 0 h 4145"/>
                  <a:gd name="T32" fmla="*/ 0 w 10748"/>
                  <a:gd name="T33" fmla="*/ 0 h 4145"/>
                  <a:gd name="T34" fmla="*/ 0 w 10748"/>
                  <a:gd name="T35" fmla="*/ 0 h 4145"/>
                  <a:gd name="T36" fmla="*/ 0 w 10748"/>
                  <a:gd name="T37" fmla="*/ 0 h 4145"/>
                  <a:gd name="T38" fmla="*/ 0 w 10748"/>
                  <a:gd name="T39" fmla="*/ 0 h 4145"/>
                  <a:gd name="T40" fmla="*/ 0 w 10748"/>
                  <a:gd name="T41" fmla="*/ 0 h 4145"/>
                  <a:gd name="T42" fmla="*/ 0 w 10748"/>
                  <a:gd name="T43" fmla="*/ 0 h 4145"/>
                  <a:gd name="T44" fmla="*/ 0 w 10748"/>
                  <a:gd name="T45" fmla="*/ 0 h 4145"/>
                  <a:gd name="T46" fmla="*/ 0 w 10748"/>
                  <a:gd name="T47" fmla="*/ 0 h 4145"/>
                  <a:gd name="T48" fmla="*/ 0 w 10748"/>
                  <a:gd name="T49" fmla="*/ 0 h 4145"/>
                  <a:gd name="T50" fmla="*/ 0 w 10748"/>
                  <a:gd name="T51" fmla="*/ 0 h 4145"/>
                  <a:gd name="T52" fmla="*/ 0 w 10748"/>
                  <a:gd name="T53" fmla="*/ 0 h 4145"/>
                  <a:gd name="T54" fmla="*/ 0 w 10748"/>
                  <a:gd name="T55" fmla="*/ 0 h 4145"/>
                  <a:gd name="T56" fmla="*/ 0 w 10748"/>
                  <a:gd name="T57" fmla="*/ 0 h 4145"/>
                  <a:gd name="T58" fmla="*/ 0 w 10748"/>
                  <a:gd name="T59" fmla="*/ 0 h 4145"/>
                  <a:gd name="T60" fmla="*/ 0 w 10748"/>
                  <a:gd name="T61" fmla="*/ 0 h 4145"/>
                  <a:gd name="T62" fmla="*/ 0 w 10748"/>
                  <a:gd name="T63" fmla="*/ 0 h 4145"/>
                  <a:gd name="T64" fmla="*/ 0 w 10748"/>
                  <a:gd name="T65" fmla="*/ 0 h 4145"/>
                  <a:gd name="T66" fmla="*/ 0 w 10748"/>
                  <a:gd name="T67" fmla="*/ 0 h 4145"/>
                  <a:gd name="T68" fmla="*/ 0 w 10748"/>
                  <a:gd name="T69" fmla="*/ 0 h 4145"/>
                  <a:gd name="T70" fmla="*/ 0 w 10748"/>
                  <a:gd name="T71" fmla="*/ 0 h 4145"/>
                  <a:gd name="T72" fmla="*/ 0 w 10748"/>
                  <a:gd name="T73" fmla="*/ 0 h 4145"/>
                  <a:gd name="T74" fmla="*/ 0 w 10748"/>
                  <a:gd name="T75" fmla="*/ 0 h 4145"/>
                  <a:gd name="T76" fmla="*/ 0 w 10748"/>
                  <a:gd name="T77" fmla="*/ 0 h 4145"/>
                  <a:gd name="T78" fmla="*/ 0 w 10748"/>
                  <a:gd name="T79" fmla="*/ 0 h 4145"/>
                  <a:gd name="T80" fmla="*/ 0 w 10748"/>
                  <a:gd name="T81" fmla="*/ 0 h 4145"/>
                  <a:gd name="T82" fmla="*/ 0 w 10748"/>
                  <a:gd name="T83" fmla="*/ 0 h 4145"/>
                  <a:gd name="T84" fmla="*/ 0 w 10748"/>
                  <a:gd name="T85" fmla="*/ 0 h 4145"/>
                  <a:gd name="T86" fmla="*/ 0 w 10748"/>
                  <a:gd name="T87" fmla="*/ 0 h 4145"/>
                  <a:gd name="T88" fmla="*/ 0 w 10748"/>
                  <a:gd name="T89" fmla="*/ 0 h 4145"/>
                  <a:gd name="T90" fmla="*/ 0 w 10748"/>
                  <a:gd name="T91" fmla="*/ 0 h 4145"/>
                  <a:gd name="T92" fmla="*/ 0 w 10748"/>
                  <a:gd name="T93" fmla="*/ 0 h 4145"/>
                  <a:gd name="T94" fmla="*/ 0 w 10748"/>
                  <a:gd name="T95" fmla="*/ 0 h 4145"/>
                  <a:gd name="T96" fmla="*/ 0 w 10748"/>
                  <a:gd name="T97" fmla="*/ 0 h 4145"/>
                  <a:gd name="T98" fmla="*/ 0 w 10748"/>
                  <a:gd name="T99" fmla="*/ 0 h 4145"/>
                  <a:gd name="T100" fmla="*/ 0 w 10748"/>
                  <a:gd name="T101" fmla="*/ 0 h 4145"/>
                  <a:gd name="T102" fmla="*/ 0 w 10748"/>
                  <a:gd name="T103" fmla="*/ 0 h 4145"/>
                  <a:gd name="T104" fmla="*/ 0 w 10748"/>
                  <a:gd name="T105" fmla="*/ 0 h 414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748"/>
                  <a:gd name="T160" fmla="*/ 0 h 4145"/>
                  <a:gd name="T161" fmla="*/ 10748 w 10748"/>
                  <a:gd name="T162" fmla="*/ 4145 h 414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748" h="4145">
                    <a:moveTo>
                      <a:pt x="0" y="0"/>
                    </a:moveTo>
                    <a:lnTo>
                      <a:pt x="24" y="0"/>
                    </a:lnTo>
                    <a:lnTo>
                      <a:pt x="24" y="131"/>
                    </a:lnTo>
                    <a:lnTo>
                      <a:pt x="45" y="131"/>
                    </a:lnTo>
                    <a:lnTo>
                      <a:pt x="45" y="399"/>
                    </a:lnTo>
                    <a:lnTo>
                      <a:pt x="69" y="399"/>
                    </a:lnTo>
                    <a:lnTo>
                      <a:pt x="69" y="535"/>
                    </a:lnTo>
                    <a:lnTo>
                      <a:pt x="136" y="535"/>
                    </a:lnTo>
                    <a:lnTo>
                      <a:pt x="136" y="667"/>
                    </a:lnTo>
                    <a:lnTo>
                      <a:pt x="412" y="667"/>
                    </a:lnTo>
                    <a:lnTo>
                      <a:pt x="412" y="803"/>
                    </a:lnTo>
                    <a:lnTo>
                      <a:pt x="436" y="803"/>
                    </a:lnTo>
                    <a:lnTo>
                      <a:pt x="436" y="935"/>
                    </a:lnTo>
                    <a:lnTo>
                      <a:pt x="687" y="935"/>
                    </a:lnTo>
                    <a:lnTo>
                      <a:pt x="687" y="1074"/>
                    </a:lnTo>
                    <a:lnTo>
                      <a:pt x="915" y="1074"/>
                    </a:lnTo>
                    <a:lnTo>
                      <a:pt x="915" y="1212"/>
                    </a:lnTo>
                    <a:lnTo>
                      <a:pt x="1257" y="1212"/>
                    </a:lnTo>
                    <a:lnTo>
                      <a:pt x="1257" y="1352"/>
                    </a:lnTo>
                    <a:lnTo>
                      <a:pt x="1601" y="1352"/>
                    </a:lnTo>
                    <a:lnTo>
                      <a:pt x="1601" y="1491"/>
                    </a:lnTo>
                    <a:lnTo>
                      <a:pt x="2654" y="1491"/>
                    </a:lnTo>
                    <a:lnTo>
                      <a:pt x="2654" y="1633"/>
                    </a:lnTo>
                    <a:lnTo>
                      <a:pt x="2766" y="1633"/>
                    </a:lnTo>
                    <a:lnTo>
                      <a:pt x="2766" y="1779"/>
                    </a:lnTo>
                    <a:lnTo>
                      <a:pt x="2974" y="1779"/>
                    </a:lnTo>
                    <a:lnTo>
                      <a:pt x="2974" y="1932"/>
                    </a:lnTo>
                    <a:lnTo>
                      <a:pt x="3066" y="1932"/>
                    </a:lnTo>
                    <a:lnTo>
                      <a:pt x="3066" y="2080"/>
                    </a:lnTo>
                    <a:lnTo>
                      <a:pt x="3612" y="2080"/>
                    </a:lnTo>
                    <a:lnTo>
                      <a:pt x="3612" y="2233"/>
                    </a:lnTo>
                    <a:lnTo>
                      <a:pt x="3659" y="2233"/>
                    </a:lnTo>
                    <a:lnTo>
                      <a:pt x="3659" y="2382"/>
                    </a:lnTo>
                    <a:lnTo>
                      <a:pt x="3704" y="2382"/>
                    </a:lnTo>
                    <a:lnTo>
                      <a:pt x="3704" y="2535"/>
                    </a:lnTo>
                    <a:lnTo>
                      <a:pt x="3887" y="2535"/>
                    </a:lnTo>
                    <a:lnTo>
                      <a:pt x="3887" y="2688"/>
                    </a:lnTo>
                    <a:lnTo>
                      <a:pt x="4414" y="2688"/>
                    </a:lnTo>
                    <a:lnTo>
                      <a:pt x="4414" y="2847"/>
                    </a:lnTo>
                    <a:lnTo>
                      <a:pt x="4962" y="2847"/>
                    </a:lnTo>
                    <a:lnTo>
                      <a:pt x="4962" y="3040"/>
                    </a:lnTo>
                    <a:lnTo>
                      <a:pt x="5009" y="3040"/>
                    </a:lnTo>
                    <a:lnTo>
                      <a:pt x="5009" y="3230"/>
                    </a:lnTo>
                    <a:lnTo>
                      <a:pt x="5875" y="3230"/>
                    </a:lnTo>
                    <a:lnTo>
                      <a:pt x="5875" y="3447"/>
                    </a:lnTo>
                    <a:lnTo>
                      <a:pt x="6425" y="3447"/>
                    </a:lnTo>
                    <a:lnTo>
                      <a:pt x="6425" y="3660"/>
                    </a:lnTo>
                    <a:lnTo>
                      <a:pt x="6701" y="3660"/>
                    </a:lnTo>
                    <a:lnTo>
                      <a:pt x="6701" y="3878"/>
                    </a:lnTo>
                    <a:lnTo>
                      <a:pt x="8301" y="3878"/>
                    </a:lnTo>
                    <a:lnTo>
                      <a:pt x="8301" y="4145"/>
                    </a:lnTo>
                    <a:lnTo>
                      <a:pt x="10748" y="4145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</p:grpSp>
        <p:grpSp>
          <p:nvGrpSpPr>
            <p:cNvPr id="51" name="Group 104">
              <a:extLst>
                <a:ext uri="{FF2B5EF4-FFF2-40B4-BE49-F238E27FC236}">
                  <a16:creationId xmlns:a16="http://schemas.microsoft.com/office/drawing/2014/main" id="{003D8CC5-3230-514C-B6B6-5A33DD230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5772" y="1623077"/>
              <a:ext cx="4066853" cy="2693998"/>
              <a:chOff x="1227" y="977"/>
              <a:chExt cx="3408" cy="1803"/>
            </a:xfrm>
          </p:grpSpPr>
          <p:sp>
            <p:nvSpPr>
              <p:cNvPr id="53" name="Freeform 105">
                <a:extLst>
                  <a:ext uri="{FF2B5EF4-FFF2-40B4-BE49-F238E27FC236}">
                    <a16:creationId xmlns:a16="http://schemas.microsoft.com/office/drawing/2014/main" id="{97C03BC9-F4C5-7647-8CDC-19ED2B978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" y="977"/>
                <a:ext cx="571" cy="554"/>
              </a:xfrm>
              <a:custGeom>
                <a:avLst/>
                <a:gdLst>
                  <a:gd name="T0" fmla="*/ 0 w 2403"/>
                  <a:gd name="T1" fmla="*/ 0 h 2576"/>
                  <a:gd name="T2" fmla="*/ 0 w 2403"/>
                  <a:gd name="T3" fmla="*/ 0 h 2576"/>
                  <a:gd name="T4" fmla="*/ 0 w 2403"/>
                  <a:gd name="T5" fmla="*/ 0 h 2576"/>
                  <a:gd name="T6" fmla="*/ 0 w 2403"/>
                  <a:gd name="T7" fmla="*/ 0 h 2576"/>
                  <a:gd name="T8" fmla="*/ 0 w 2403"/>
                  <a:gd name="T9" fmla="*/ 0 h 2576"/>
                  <a:gd name="T10" fmla="*/ 0 w 2403"/>
                  <a:gd name="T11" fmla="*/ 0 h 2576"/>
                  <a:gd name="T12" fmla="*/ 0 w 2403"/>
                  <a:gd name="T13" fmla="*/ 0 h 2576"/>
                  <a:gd name="T14" fmla="*/ 0 w 2403"/>
                  <a:gd name="T15" fmla="*/ 0 h 2576"/>
                  <a:gd name="T16" fmla="*/ 0 w 2403"/>
                  <a:gd name="T17" fmla="*/ 0 h 2576"/>
                  <a:gd name="T18" fmla="*/ 0 w 2403"/>
                  <a:gd name="T19" fmla="*/ 0 h 2576"/>
                  <a:gd name="T20" fmla="*/ 0 w 2403"/>
                  <a:gd name="T21" fmla="*/ 0 h 2576"/>
                  <a:gd name="T22" fmla="*/ 0 w 2403"/>
                  <a:gd name="T23" fmla="*/ 0 h 2576"/>
                  <a:gd name="T24" fmla="*/ 0 w 2403"/>
                  <a:gd name="T25" fmla="*/ 0 h 2576"/>
                  <a:gd name="T26" fmla="*/ 0 w 2403"/>
                  <a:gd name="T27" fmla="*/ 0 h 2576"/>
                  <a:gd name="T28" fmla="*/ 0 w 2403"/>
                  <a:gd name="T29" fmla="*/ 0 h 2576"/>
                  <a:gd name="T30" fmla="*/ 0 w 2403"/>
                  <a:gd name="T31" fmla="*/ 0 h 2576"/>
                  <a:gd name="T32" fmla="*/ 0 w 2403"/>
                  <a:gd name="T33" fmla="*/ 0 h 2576"/>
                  <a:gd name="T34" fmla="*/ 0 w 2403"/>
                  <a:gd name="T35" fmla="*/ 0 h 2576"/>
                  <a:gd name="T36" fmla="*/ 0 w 2403"/>
                  <a:gd name="T37" fmla="*/ 0 h 2576"/>
                  <a:gd name="T38" fmla="*/ 0 w 2403"/>
                  <a:gd name="T39" fmla="*/ 0 h 2576"/>
                  <a:gd name="T40" fmla="*/ 0 w 2403"/>
                  <a:gd name="T41" fmla="*/ 0 h 2576"/>
                  <a:gd name="T42" fmla="*/ 0 w 2403"/>
                  <a:gd name="T43" fmla="*/ 0 h 2576"/>
                  <a:gd name="T44" fmla="*/ 0 w 2403"/>
                  <a:gd name="T45" fmla="*/ 0 h 2576"/>
                  <a:gd name="T46" fmla="*/ 0 w 2403"/>
                  <a:gd name="T47" fmla="*/ 0 h 2576"/>
                  <a:gd name="T48" fmla="*/ 0 w 2403"/>
                  <a:gd name="T49" fmla="*/ 0 h 2576"/>
                  <a:gd name="T50" fmla="*/ 0 w 2403"/>
                  <a:gd name="T51" fmla="*/ 0 h 2576"/>
                  <a:gd name="T52" fmla="*/ 0 w 2403"/>
                  <a:gd name="T53" fmla="*/ 0 h 2576"/>
                  <a:gd name="T54" fmla="*/ 0 w 2403"/>
                  <a:gd name="T55" fmla="*/ 0 h 2576"/>
                  <a:gd name="T56" fmla="*/ 0 w 2403"/>
                  <a:gd name="T57" fmla="*/ 0 h 2576"/>
                  <a:gd name="T58" fmla="*/ 0 w 2403"/>
                  <a:gd name="T59" fmla="*/ 0 h 2576"/>
                  <a:gd name="T60" fmla="*/ 0 w 2403"/>
                  <a:gd name="T61" fmla="*/ 0 h 2576"/>
                  <a:gd name="T62" fmla="*/ 0 w 2403"/>
                  <a:gd name="T63" fmla="*/ 0 h 2576"/>
                  <a:gd name="T64" fmla="*/ 0 w 2403"/>
                  <a:gd name="T65" fmla="*/ 0 h 2576"/>
                  <a:gd name="T66" fmla="*/ 0 w 2403"/>
                  <a:gd name="T67" fmla="*/ 0 h 2576"/>
                  <a:gd name="T68" fmla="*/ 0 w 2403"/>
                  <a:gd name="T69" fmla="*/ 0 h 2576"/>
                  <a:gd name="T70" fmla="*/ 0 w 2403"/>
                  <a:gd name="T71" fmla="*/ 0 h 2576"/>
                  <a:gd name="T72" fmla="*/ 0 w 2403"/>
                  <a:gd name="T73" fmla="*/ 0 h 2576"/>
                  <a:gd name="T74" fmla="*/ 0 w 2403"/>
                  <a:gd name="T75" fmla="*/ 0 h 2576"/>
                  <a:gd name="T76" fmla="*/ 0 w 2403"/>
                  <a:gd name="T77" fmla="*/ 0 h 2576"/>
                  <a:gd name="T78" fmla="*/ 0 w 2403"/>
                  <a:gd name="T79" fmla="*/ 0 h 2576"/>
                  <a:gd name="T80" fmla="*/ 0 w 2403"/>
                  <a:gd name="T81" fmla="*/ 0 h 2576"/>
                  <a:gd name="T82" fmla="*/ 0 w 2403"/>
                  <a:gd name="T83" fmla="*/ 0 h 2576"/>
                  <a:gd name="T84" fmla="*/ 0 w 2403"/>
                  <a:gd name="T85" fmla="*/ 0 h 2576"/>
                  <a:gd name="T86" fmla="*/ 0 w 2403"/>
                  <a:gd name="T87" fmla="*/ 0 h 2576"/>
                  <a:gd name="T88" fmla="*/ 0 w 2403"/>
                  <a:gd name="T89" fmla="*/ 0 h 2576"/>
                  <a:gd name="T90" fmla="*/ 0 w 2403"/>
                  <a:gd name="T91" fmla="*/ 0 h 2576"/>
                  <a:gd name="T92" fmla="*/ 0 w 2403"/>
                  <a:gd name="T93" fmla="*/ 0 h 2576"/>
                  <a:gd name="T94" fmla="*/ 0 w 2403"/>
                  <a:gd name="T95" fmla="*/ 0 h 2576"/>
                  <a:gd name="T96" fmla="*/ 0 w 2403"/>
                  <a:gd name="T97" fmla="*/ 0 h 2576"/>
                  <a:gd name="T98" fmla="*/ 0 w 2403"/>
                  <a:gd name="T99" fmla="*/ 0 h 2576"/>
                  <a:gd name="T100" fmla="*/ 0 w 2403"/>
                  <a:gd name="T101" fmla="*/ 0 h 2576"/>
                  <a:gd name="T102" fmla="*/ 0 w 2403"/>
                  <a:gd name="T103" fmla="*/ 0 h 2576"/>
                  <a:gd name="T104" fmla="*/ 0 w 2403"/>
                  <a:gd name="T105" fmla="*/ 0 h 2576"/>
                  <a:gd name="T106" fmla="*/ 0 w 2403"/>
                  <a:gd name="T107" fmla="*/ 0 h 2576"/>
                  <a:gd name="T108" fmla="*/ 0 w 2403"/>
                  <a:gd name="T109" fmla="*/ 0 h 2576"/>
                  <a:gd name="T110" fmla="*/ 0 w 2403"/>
                  <a:gd name="T111" fmla="*/ 0 h 2576"/>
                  <a:gd name="T112" fmla="*/ 0 w 2403"/>
                  <a:gd name="T113" fmla="*/ 0 h 2576"/>
                  <a:gd name="T114" fmla="*/ 0 w 2403"/>
                  <a:gd name="T115" fmla="*/ 0 h 2576"/>
                  <a:gd name="T116" fmla="*/ 0 w 2403"/>
                  <a:gd name="T117" fmla="*/ 0 h 2576"/>
                  <a:gd name="T118" fmla="*/ 0 w 2403"/>
                  <a:gd name="T119" fmla="*/ 0 h 2576"/>
                  <a:gd name="T120" fmla="*/ 0 w 2403"/>
                  <a:gd name="T121" fmla="*/ 0 h 2576"/>
                  <a:gd name="T122" fmla="*/ 0 w 2403"/>
                  <a:gd name="T123" fmla="*/ 0 h 2576"/>
                  <a:gd name="T124" fmla="*/ 0 w 2403"/>
                  <a:gd name="T125" fmla="*/ 0 h 25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03"/>
                  <a:gd name="T190" fmla="*/ 0 h 2576"/>
                  <a:gd name="T191" fmla="*/ 2403 w 2403"/>
                  <a:gd name="T192" fmla="*/ 2576 h 257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03" h="2576">
                    <a:moveTo>
                      <a:pt x="0" y="0"/>
                    </a:moveTo>
                    <a:lnTo>
                      <a:pt x="228" y="0"/>
                    </a:lnTo>
                    <a:lnTo>
                      <a:pt x="228" y="64"/>
                    </a:lnTo>
                    <a:lnTo>
                      <a:pt x="343" y="64"/>
                    </a:lnTo>
                    <a:lnTo>
                      <a:pt x="343" y="132"/>
                    </a:lnTo>
                    <a:lnTo>
                      <a:pt x="618" y="132"/>
                    </a:lnTo>
                    <a:lnTo>
                      <a:pt x="618" y="196"/>
                    </a:lnTo>
                    <a:lnTo>
                      <a:pt x="870" y="196"/>
                    </a:lnTo>
                    <a:lnTo>
                      <a:pt x="870" y="260"/>
                    </a:lnTo>
                    <a:lnTo>
                      <a:pt x="890" y="260"/>
                    </a:lnTo>
                    <a:lnTo>
                      <a:pt x="890" y="329"/>
                    </a:lnTo>
                    <a:lnTo>
                      <a:pt x="1074" y="329"/>
                    </a:lnTo>
                    <a:lnTo>
                      <a:pt x="1074" y="393"/>
                    </a:lnTo>
                    <a:lnTo>
                      <a:pt x="1141" y="393"/>
                    </a:lnTo>
                    <a:lnTo>
                      <a:pt x="1141" y="525"/>
                    </a:lnTo>
                    <a:lnTo>
                      <a:pt x="1166" y="525"/>
                    </a:lnTo>
                    <a:lnTo>
                      <a:pt x="1166" y="657"/>
                    </a:lnTo>
                    <a:lnTo>
                      <a:pt x="1233" y="657"/>
                    </a:lnTo>
                    <a:lnTo>
                      <a:pt x="1233" y="721"/>
                    </a:lnTo>
                    <a:lnTo>
                      <a:pt x="1305" y="721"/>
                    </a:lnTo>
                    <a:lnTo>
                      <a:pt x="1305" y="790"/>
                    </a:lnTo>
                    <a:lnTo>
                      <a:pt x="1326" y="790"/>
                    </a:lnTo>
                    <a:lnTo>
                      <a:pt x="1326" y="854"/>
                    </a:lnTo>
                    <a:lnTo>
                      <a:pt x="1349" y="854"/>
                    </a:lnTo>
                    <a:lnTo>
                      <a:pt x="1349" y="919"/>
                    </a:lnTo>
                    <a:lnTo>
                      <a:pt x="1373" y="919"/>
                    </a:lnTo>
                    <a:lnTo>
                      <a:pt x="1373" y="986"/>
                    </a:lnTo>
                    <a:lnTo>
                      <a:pt x="1441" y="986"/>
                    </a:lnTo>
                    <a:lnTo>
                      <a:pt x="1441" y="1050"/>
                    </a:lnTo>
                    <a:lnTo>
                      <a:pt x="1465" y="1050"/>
                    </a:lnTo>
                    <a:lnTo>
                      <a:pt x="1465" y="1183"/>
                    </a:lnTo>
                    <a:lnTo>
                      <a:pt x="1600" y="1183"/>
                    </a:lnTo>
                    <a:lnTo>
                      <a:pt x="1600" y="1251"/>
                    </a:lnTo>
                    <a:lnTo>
                      <a:pt x="1693" y="1251"/>
                    </a:lnTo>
                    <a:lnTo>
                      <a:pt x="1693" y="1315"/>
                    </a:lnTo>
                    <a:lnTo>
                      <a:pt x="1828" y="1315"/>
                    </a:lnTo>
                    <a:lnTo>
                      <a:pt x="1828" y="1383"/>
                    </a:lnTo>
                    <a:lnTo>
                      <a:pt x="1875" y="1383"/>
                    </a:lnTo>
                    <a:lnTo>
                      <a:pt x="1875" y="1447"/>
                    </a:lnTo>
                    <a:lnTo>
                      <a:pt x="2011" y="1447"/>
                    </a:lnTo>
                    <a:lnTo>
                      <a:pt x="2011" y="1515"/>
                    </a:lnTo>
                    <a:lnTo>
                      <a:pt x="2036" y="1515"/>
                    </a:lnTo>
                    <a:lnTo>
                      <a:pt x="2036" y="1647"/>
                    </a:lnTo>
                    <a:lnTo>
                      <a:pt x="2060" y="1647"/>
                    </a:lnTo>
                    <a:lnTo>
                      <a:pt x="2060" y="1779"/>
                    </a:lnTo>
                    <a:lnTo>
                      <a:pt x="2103" y="1779"/>
                    </a:lnTo>
                    <a:lnTo>
                      <a:pt x="2103" y="1843"/>
                    </a:lnTo>
                    <a:lnTo>
                      <a:pt x="2195" y="1843"/>
                    </a:lnTo>
                    <a:lnTo>
                      <a:pt x="2195" y="1912"/>
                    </a:lnTo>
                    <a:lnTo>
                      <a:pt x="2239" y="1912"/>
                    </a:lnTo>
                    <a:lnTo>
                      <a:pt x="2239" y="1980"/>
                    </a:lnTo>
                    <a:lnTo>
                      <a:pt x="2287" y="1980"/>
                    </a:lnTo>
                    <a:lnTo>
                      <a:pt x="2287" y="2044"/>
                    </a:lnTo>
                    <a:lnTo>
                      <a:pt x="2311" y="2044"/>
                    </a:lnTo>
                    <a:lnTo>
                      <a:pt x="2311" y="2176"/>
                    </a:lnTo>
                    <a:lnTo>
                      <a:pt x="2331" y="2176"/>
                    </a:lnTo>
                    <a:lnTo>
                      <a:pt x="2331" y="2244"/>
                    </a:lnTo>
                    <a:lnTo>
                      <a:pt x="2355" y="2244"/>
                    </a:lnTo>
                    <a:lnTo>
                      <a:pt x="2355" y="2312"/>
                    </a:lnTo>
                    <a:lnTo>
                      <a:pt x="2378" y="2312"/>
                    </a:lnTo>
                    <a:lnTo>
                      <a:pt x="2378" y="2376"/>
                    </a:lnTo>
                    <a:lnTo>
                      <a:pt x="2403" y="2376"/>
                    </a:lnTo>
                    <a:lnTo>
                      <a:pt x="2403" y="2576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54" name="Freeform 106">
                <a:extLst>
                  <a:ext uri="{FF2B5EF4-FFF2-40B4-BE49-F238E27FC236}">
                    <a16:creationId xmlns:a16="http://schemas.microsoft.com/office/drawing/2014/main" id="{6D451A9B-DA7E-DF40-A402-9FE11187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" y="1531"/>
                <a:ext cx="502" cy="504"/>
              </a:xfrm>
              <a:custGeom>
                <a:avLst/>
                <a:gdLst>
                  <a:gd name="T0" fmla="*/ 0 w 2123"/>
                  <a:gd name="T1" fmla="*/ 0 h 2349"/>
                  <a:gd name="T2" fmla="*/ 0 w 2123"/>
                  <a:gd name="T3" fmla="*/ 0 h 2349"/>
                  <a:gd name="T4" fmla="*/ 0 w 2123"/>
                  <a:gd name="T5" fmla="*/ 0 h 2349"/>
                  <a:gd name="T6" fmla="*/ 0 w 2123"/>
                  <a:gd name="T7" fmla="*/ 0 h 2349"/>
                  <a:gd name="T8" fmla="*/ 0 w 2123"/>
                  <a:gd name="T9" fmla="*/ 0 h 2349"/>
                  <a:gd name="T10" fmla="*/ 0 w 2123"/>
                  <a:gd name="T11" fmla="*/ 0 h 2349"/>
                  <a:gd name="T12" fmla="*/ 0 w 2123"/>
                  <a:gd name="T13" fmla="*/ 0 h 2349"/>
                  <a:gd name="T14" fmla="*/ 0 w 2123"/>
                  <a:gd name="T15" fmla="*/ 0 h 2349"/>
                  <a:gd name="T16" fmla="*/ 0 w 2123"/>
                  <a:gd name="T17" fmla="*/ 0 h 2349"/>
                  <a:gd name="T18" fmla="*/ 0 w 2123"/>
                  <a:gd name="T19" fmla="*/ 0 h 2349"/>
                  <a:gd name="T20" fmla="*/ 0 w 2123"/>
                  <a:gd name="T21" fmla="*/ 0 h 2349"/>
                  <a:gd name="T22" fmla="*/ 0 w 2123"/>
                  <a:gd name="T23" fmla="*/ 0 h 2349"/>
                  <a:gd name="T24" fmla="*/ 0 w 2123"/>
                  <a:gd name="T25" fmla="*/ 0 h 2349"/>
                  <a:gd name="T26" fmla="*/ 0 w 2123"/>
                  <a:gd name="T27" fmla="*/ 0 h 2349"/>
                  <a:gd name="T28" fmla="*/ 0 w 2123"/>
                  <a:gd name="T29" fmla="*/ 0 h 2349"/>
                  <a:gd name="T30" fmla="*/ 0 w 2123"/>
                  <a:gd name="T31" fmla="*/ 0 h 2349"/>
                  <a:gd name="T32" fmla="*/ 0 w 2123"/>
                  <a:gd name="T33" fmla="*/ 0 h 2349"/>
                  <a:gd name="T34" fmla="*/ 0 w 2123"/>
                  <a:gd name="T35" fmla="*/ 0 h 2349"/>
                  <a:gd name="T36" fmla="*/ 0 w 2123"/>
                  <a:gd name="T37" fmla="*/ 0 h 2349"/>
                  <a:gd name="T38" fmla="*/ 0 w 2123"/>
                  <a:gd name="T39" fmla="*/ 0 h 2349"/>
                  <a:gd name="T40" fmla="*/ 0 w 2123"/>
                  <a:gd name="T41" fmla="*/ 0 h 2349"/>
                  <a:gd name="T42" fmla="*/ 0 w 2123"/>
                  <a:gd name="T43" fmla="*/ 0 h 2349"/>
                  <a:gd name="T44" fmla="*/ 0 w 2123"/>
                  <a:gd name="T45" fmla="*/ 0 h 2349"/>
                  <a:gd name="T46" fmla="*/ 0 w 2123"/>
                  <a:gd name="T47" fmla="*/ 0 h 2349"/>
                  <a:gd name="T48" fmla="*/ 0 w 2123"/>
                  <a:gd name="T49" fmla="*/ 0 h 2349"/>
                  <a:gd name="T50" fmla="*/ 0 w 2123"/>
                  <a:gd name="T51" fmla="*/ 0 h 2349"/>
                  <a:gd name="T52" fmla="*/ 0 w 2123"/>
                  <a:gd name="T53" fmla="*/ 0 h 2349"/>
                  <a:gd name="T54" fmla="*/ 0 w 2123"/>
                  <a:gd name="T55" fmla="*/ 0 h 2349"/>
                  <a:gd name="T56" fmla="*/ 0 w 2123"/>
                  <a:gd name="T57" fmla="*/ 0 h 2349"/>
                  <a:gd name="T58" fmla="*/ 0 w 2123"/>
                  <a:gd name="T59" fmla="*/ 0 h 2349"/>
                  <a:gd name="T60" fmla="*/ 0 w 2123"/>
                  <a:gd name="T61" fmla="*/ 0 h 2349"/>
                  <a:gd name="T62" fmla="*/ 0 w 2123"/>
                  <a:gd name="T63" fmla="*/ 0 h 23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23"/>
                  <a:gd name="T97" fmla="*/ 0 h 2349"/>
                  <a:gd name="T98" fmla="*/ 2123 w 2123"/>
                  <a:gd name="T99" fmla="*/ 2349 h 23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23" h="2349">
                    <a:moveTo>
                      <a:pt x="0" y="0"/>
                    </a:moveTo>
                    <a:lnTo>
                      <a:pt x="20" y="0"/>
                    </a:lnTo>
                    <a:lnTo>
                      <a:pt x="20" y="68"/>
                    </a:lnTo>
                    <a:lnTo>
                      <a:pt x="44" y="68"/>
                    </a:lnTo>
                    <a:lnTo>
                      <a:pt x="44" y="135"/>
                    </a:lnTo>
                    <a:lnTo>
                      <a:pt x="159" y="135"/>
                    </a:lnTo>
                    <a:lnTo>
                      <a:pt x="159" y="203"/>
                    </a:lnTo>
                    <a:lnTo>
                      <a:pt x="227" y="203"/>
                    </a:lnTo>
                    <a:lnTo>
                      <a:pt x="227" y="268"/>
                    </a:lnTo>
                    <a:lnTo>
                      <a:pt x="319" y="268"/>
                    </a:lnTo>
                    <a:lnTo>
                      <a:pt x="319" y="336"/>
                    </a:lnTo>
                    <a:lnTo>
                      <a:pt x="411" y="336"/>
                    </a:lnTo>
                    <a:lnTo>
                      <a:pt x="411" y="403"/>
                    </a:lnTo>
                    <a:lnTo>
                      <a:pt x="478" y="403"/>
                    </a:lnTo>
                    <a:lnTo>
                      <a:pt x="478" y="471"/>
                    </a:lnTo>
                    <a:lnTo>
                      <a:pt x="523" y="471"/>
                    </a:lnTo>
                    <a:lnTo>
                      <a:pt x="523" y="604"/>
                    </a:lnTo>
                    <a:lnTo>
                      <a:pt x="614" y="604"/>
                    </a:lnTo>
                    <a:lnTo>
                      <a:pt x="614" y="671"/>
                    </a:lnTo>
                    <a:lnTo>
                      <a:pt x="639" y="671"/>
                    </a:lnTo>
                    <a:lnTo>
                      <a:pt x="639" y="739"/>
                    </a:lnTo>
                    <a:lnTo>
                      <a:pt x="798" y="739"/>
                    </a:lnTo>
                    <a:lnTo>
                      <a:pt x="798" y="807"/>
                    </a:lnTo>
                    <a:lnTo>
                      <a:pt x="845" y="807"/>
                    </a:lnTo>
                    <a:lnTo>
                      <a:pt x="845" y="872"/>
                    </a:lnTo>
                    <a:lnTo>
                      <a:pt x="866" y="872"/>
                    </a:lnTo>
                    <a:lnTo>
                      <a:pt x="866" y="939"/>
                    </a:lnTo>
                    <a:lnTo>
                      <a:pt x="958" y="939"/>
                    </a:lnTo>
                    <a:lnTo>
                      <a:pt x="958" y="1007"/>
                    </a:lnTo>
                    <a:lnTo>
                      <a:pt x="1005" y="1007"/>
                    </a:lnTo>
                    <a:lnTo>
                      <a:pt x="1005" y="1075"/>
                    </a:lnTo>
                    <a:lnTo>
                      <a:pt x="1026" y="1075"/>
                    </a:lnTo>
                    <a:lnTo>
                      <a:pt x="1026" y="1139"/>
                    </a:lnTo>
                    <a:lnTo>
                      <a:pt x="1073" y="1139"/>
                    </a:lnTo>
                    <a:lnTo>
                      <a:pt x="1073" y="1207"/>
                    </a:lnTo>
                    <a:lnTo>
                      <a:pt x="1097" y="1207"/>
                    </a:lnTo>
                    <a:lnTo>
                      <a:pt x="1097" y="1274"/>
                    </a:lnTo>
                    <a:lnTo>
                      <a:pt x="1189" y="1274"/>
                    </a:lnTo>
                    <a:lnTo>
                      <a:pt x="1189" y="1342"/>
                    </a:lnTo>
                    <a:lnTo>
                      <a:pt x="1233" y="1342"/>
                    </a:lnTo>
                    <a:lnTo>
                      <a:pt x="1233" y="1407"/>
                    </a:lnTo>
                    <a:lnTo>
                      <a:pt x="1301" y="1407"/>
                    </a:lnTo>
                    <a:lnTo>
                      <a:pt x="1301" y="1475"/>
                    </a:lnTo>
                    <a:lnTo>
                      <a:pt x="1460" y="1475"/>
                    </a:lnTo>
                    <a:lnTo>
                      <a:pt x="1460" y="1674"/>
                    </a:lnTo>
                    <a:lnTo>
                      <a:pt x="1552" y="1674"/>
                    </a:lnTo>
                    <a:lnTo>
                      <a:pt x="1552" y="1743"/>
                    </a:lnTo>
                    <a:lnTo>
                      <a:pt x="1576" y="1743"/>
                    </a:lnTo>
                    <a:lnTo>
                      <a:pt x="1576" y="1810"/>
                    </a:lnTo>
                    <a:lnTo>
                      <a:pt x="1600" y="1810"/>
                    </a:lnTo>
                    <a:lnTo>
                      <a:pt x="1600" y="1878"/>
                    </a:lnTo>
                    <a:lnTo>
                      <a:pt x="1644" y="1878"/>
                    </a:lnTo>
                    <a:lnTo>
                      <a:pt x="1644" y="1942"/>
                    </a:lnTo>
                    <a:lnTo>
                      <a:pt x="1692" y="1942"/>
                    </a:lnTo>
                    <a:lnTo>
                      <a:pt x="1692" y="2011"/>
                    </a:lnTo>
                    <a:lnTo>
                      <a:pt x="1804" y="2011"/>
                    </a:lnTo>
                    <a:lnTo>
                      <a:pt x="1804" y="2078"/>
                    </a:lnTo>
                    <a:lnTo>
                      <a:pt x="1851" y="2078"/>
                    </a:lnTo>
                    <a:lnTo>
                      <a:pt x="1851" y="2146"/>
                    </a:lnTo>
                    <a:lnTo>
                      <a:pt x="1871" y="2146"/>
                    </a:lnTo>
                    <a:lnTo>
                      <a:pt x="1871" y="2214"/>
                    </a:lnTo>
                    <a:lnTo>
                      <a:pt x="2079" y="2214"/>
                    </a:lnTo>
                    <a:lnTo>
                      <a:pt x="2079" y="2282"/>
                    </a:lnTo>
                    <a:lnTo>
                      <a:pt x="2123" y="2282"/>
                    </a:lnTo>
                    <a:lnTo>
                      <a:pt x="2123" y="2349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55" name="Freeform 107">
                <a:extLst>
                  <a:ext uri="{FF2B5EF4-FFF2-40B4-BE49-F238E27FC236}">
                    <a16:creationId xmlns:a16="http://schemas.microsoft.com/office/drawing/2014/main" id="{2B6DDF7B-8309-DC49-85EB-9D31CE328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2035"/>
                <a:ext cx="2335" cy="745"/>
              </a:xfrm>
              <a:custGeom>
                <a:avLst/>
                <a:gdLst>
                  <a:gd name="T0" fmla="*/ 0 w 9857"/>
                  <a:gd name="T1" fmla="*/ 0 h 3458"/>
                  <a:gd name="T2" fmla="*/ 0 w 9857"/>
                  <a:gd name="T3" fmla="*/ 0 h 3458"/>
                  <a:gd name="T4" fmla="*/ 0 w 9857"/>
                  <a:gd name="T5" fmla="*/ 0 h 3458"/>
                  <a:gd name="T6" fmla="*/ 0 w 9857"/>
                  <a:gd name="T7" fmla="*/ 0 h 3458"/>
                  <a:gd name="T8" fmla="*/ 0 w 9857"/>
                  <a:gd name="T9" fmla="*/ 0 h 3458"/>
                  <a:gd name="T10" fmla="*/ 0 w 9857"/>
                  <a:gd name="T11" fmla="*/ 0 h 3458"/>
                  <a:gd name="T12" fmla="*/ 0 w 9857"/>
                  <a:gd name="T13" fmla="*/ 0 h 3458"/>
                  <a:gd name="T14" fmla="*/ 0 w 9857"/>
                  <a:gd name="T15" fmla="*/ 0 h 3458"/>
                  <a:gd name="T16" fmla="*/ 0 w 9857"/>
                  <a:gd name="T17" fmla="*/ 0 h 3458"/>
                  <a:gd name="T18" fmla="*/ 0 w 9857"/>
                  <a:gd name="T19" fmla="*/ 0 h 3458"/>
                  <a:gd name="T20" fmla="*/ 0 w 9857"/>
                  <a:gd name="T21" fmla="*/ 0 h 3458"/>
                  <a:gd name="T22" fmla="*/ 0 w 9857"/>
                  <a:gd name="T23" fmla="*/ 0 h 3458"/>
                  <a:gd name="T24" fmla="*/ 0 w 9857"/>
                  <a:gd name="T25" fmla="*/ 0 h 3458"/>
                  <a:gd name="T26" fmla="*/ 0 w 9857"/>
                  <a:gd name="T27" fmla="*/ 0 h 3458"/>
                  <a:gd name="T28" fmla="*/ 0 w 9857"/>
                  <a:gd name="T29" fmla="*/ 0 h 3458"/>
                  <a:gd name="T30" fmla="*/ 0 w 9857"/>
                  <a:gd name="T31" fmla="*/ 0 h 3458"/>
                  <a:gd name="T32" fmla="*/ 0 w 9857"/>
                  <a:gd name="T33" fmla="*/ 0 h 3458"/>
                  <a:gd name="T34" fmla="*/ 0 w 9857"/>
                  <a:gd name="T35" fmla="*/ 0 h 3458"/>
                  <a:gd name="T36" fmla="*/ 0 w 9857"/>
                  <a:gd name="T37" fmla="*/ 0 h 3458"/>
                  <a:gd name="T38" fmla="*/ 0 w 9857"/>
                  <a:gd name="T39" fmla="*/ 0 h 3458"/>
                  <a:gd name="T40" fmla="*/ 0 w 9857"/>
                  <a:gd name="T41" fmla="*/ 0 h 3458"/>
                  <a:gd name="T42" fmla="*/ 0 w 9857"/>
                  <a:gd name="T43" fmla="*/ 0 h 3458"/>
                  <a:gd name="T44" fmla="*/ 0 w 9857"/>
                  <a:gd name="T45" fmla="*/ 0 h 3458"/>
                  <a:gd name="T46" fmla="*/ 0 w 9857"/>
                  <a:gd name="T47" fmla="*/ 0 h 3458"/>
                  <a:gd name="T48" fmla="*/ 0 w 9857"/>
                  <a:gd name="T49" fmla="*/ 0 h 3458"/>
                  <a:gd name="T50" fmla="*/ 0 w 9857"/>
                  <a:gd name="T51" fmla="*/ 0 h 3458"/>
                  <a:gd name="T52" fmla="*/ 0 w 9857"/>
                  <a:gd name="T53" fmla="*/ 0 h 3458"/>
                  <a:gd name="T54" fmla="*/ 0 w 9857"/>
                  <a:gd name="T55" fmla="*/ 0 h 3458"/>
                  <a:gd name="T56" fmla="*/ 0 w 9857"/>
                  <a:gd name="T57" fmla="*/ 0 h 3458"/>
                  <a:gd name="T58" fmla="*/ 0 w 9857"/>
                  <a:gd name="T59" fmla="*/ 0 h 3458"/>
                  <a:gd name="T60" fmla="*/ 0 w 9857"/>
                  <a:gd name="T61" fmla="*/ 0 h 3458"/>
                  <a:gd name="T62" fmla="*/ 0 w 9857"/>
                  <a:gd name="T63" fmla="*/ 0 h 3458"/>
                  <a:gd name="T64" fmla="*/ 0 w 9857"/>
                  <a:gd name="T65" fmla="*/ 0 h 3458"/>
                  <a:gd name="T66" fmla="*/ 0 w 9857"/>
                  <a:gd name="T67" fmla="*/ 0 h 3458"/>
                  <a:gd name="T68" fmla="*/ 0 w 9857"/>
                  <a:gd name="T69" fmla="*/ 0 h 3458"/>
                  <a:gd name="T70" fmla="*/ 0 w 9857"/>
                  <a:gd name="T71" fmla="*/ 0 h 3458"/>
                  <a:gd name="T72" fmla="*/ 0 w 9857"/>
                  <a:gd name="T73" fmla="*/ 0 h 3458"/>
                  <a:gd name="T74" fmla="*/ 0 w 9857"/>
                  <a:gd name="T75" fmla="*/ 0 h 3458"/>
                  <a:gd name="T76" fmla="*/ 0 w 9857"/>
                  <a:gd name="T77" fmla="*/ 0 h 3458"/>
                  <a:gd name="T78" fmla="*/ 0 w 9857"/>
                  <a:gd name="T79" fmla="*/ 0 h 3458"/>
                  <a:gd name="T80" fmla="*/ 0 w 9857"/>
                  <a:gd name="T81" fmla="*/ 0 h 3458"/>
                  <a:gd name="T82" fmla="*/ 0 w 9857"/>
                  <a:gd name="T83" fmla="*/ 0 h 3458"/>
                  <a:gd name="T84" fmla="*/ 0 w 9857"/>
                  <a:gd name="T85" fmla="*/ 0 h 3458"/>
                  <a:gd name="T86" fmla="*/ 0 w 9857"/>
                  <a:gd name="T87" fmla="*/ 0 h 3458"/>
                  <a:gd name="T88" fmla="*/ 0 w 9857"/>
                  <a:gd name="T89" fmla="*/ 0 h 3458"/>
                  <a:gd name="T90" fmla="*/ 0 w 9857"/>
                  <a:gd name="T91" fmla="*/ 0 h 3458"/>
                  <a:gd name="T92" fmla="*/ 0 w 9857"/>
                  <a:gd name="T93" fmla="*/ 0 h 3458"/>
                  <a:gd name="T94" fmla="*/ 0 w 9857"/>
                  <a:gd name="T95" fmla="*/ 0 h 3458"/>
                  <a:gd name="T96" fmla="*/ 0 w 9857"/>
                  <a:gd name="T97" fmla="*/ 0 h 3458"/>
                  <a:gd name="T98" fmla="*/ 0 w 9857"/>
                  <a:gd name="T99" fmla="*/ 0 h 3458"/>
                  <a:gd name="T100" fmla="*/ 0 w 9857"/>
                  <a:gd name="T101" fmla="*/ 0 h 3458"/>
                  <a:gd name="T102" fmla="*/ 0 w 9857"/>
                  <a:gd name="T103" fmla="*/ 0 h 3458"/>
                  <a:gd name="T104" fmla="*/ 0 w 9857"/>
                  <a:gd name="T105" fmla="*/ 0 h 3458"/>
                  <a:gd name="T106" fmla="*/ 0 w 9857"/>
                  <a:gd name="T107" fmla="*/ 0 h 3458"/>
                  <a:gd name="T108" fmla="*/ 0 w 9857"/>
                  <a:gd name="T109" fmla="*/ 0 h 3458"/>
                  <a:gd name="T110" fmla="*/ 0 w 9857"/>
                  <a:gd name="T111" fmla="*/ 0 h 3458"/>
                  <a:gd name="T112" fmla="*/ 0 w 9857"/>
                  <a:gd name="T113" fmla="*/ 0 h 3458"/>
                  <a:gd name="T114" fmla="*/ 0 w 9857"/>
                  <a:gd name="T115" fmla="*/ 0 h 3458"/>
                  <a:gd name="T116" fmla="*/ 0 w 9857"/>
                  <a:gd name="T117" fmla="*/ 0 h 3458"/>
                  <a:gd name="T118" fmla="*/ 0 w 9857"/>
                  <a:gd name="T119" fmla="*/ 0 h 3458"/>
                  <a:gd name="T120" fmla="*/ 0 w 9857"/>
                  <a:gd name="T121" fmla="*/ 0 h 3458"/>
                  <a:gd name="T122" fmla="*/ 0 w 9857"/>
                  <a:gd name="T123" fmla="*/ 0 h 3458"/>
                  <a:gd name="T124" fmla="*/ 0 w 9857"/>
                  <a:gd name="T125" fmla="*/ 0 h 34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857"/>
                  <a:gd name="T190" fmla="*/ 0 h 3458"/>
                  <a:gd name="T191" fmla="*/ 9857 w 9857"/>
                  <a:gd name="T192" fmla="*/ 3458 h 34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857" h="3458">
                    <a:moveTo>
                      <a:pt x="0" y="0"/>
                    </a:moveTo>
                    <a:lnTo>
                      <a:pt x="115" y="0"/>
                    </a:lnTo>
                    <a:lnTo>
                      <a:pt x="115" y="139"/>
                    </a:lnTo>
                    <a:lnTo>
                      <a:pt x="163" y="139"/>
                    </a:lnTo>
                    <a:lnTo>
                      <a:pt x="163" y="214"/>
                    </a:lnTo>
                    <a:lnTo>
                      <a:pt x="207" y="214"/>
                    </a:lnTo>
                    <a:lnTo>
                      <a:pt x="207" y="285"/>
                    </a:lnTo>
                    <a:lnTo>
                      <a:pt x="506" y="285"/>
                    </a:lnTo>
                    <a:lnTo>
                      <a:pt x="506" y="357"/>
                    </a:lnTo>
                    <a:lnTo>
                      <a:pt x="551" y="357"/>
                    </a:lnTo>
                    <a:lnTo>
                      <a:pt x="551" y="427"/>
                    </a:lnTo>
                    <a:lnTo>
                      <a:pt x="574" y="427"/>
                    </a:lnTo>
                    <a:lnTo>
                      <a:pt x="574" y="499"/>
                    </a:lnTo>
                    <a:lnTo>
                      <a:pt x="618" y="499"/>
                    </a:lnTo>
                    <a:lnTo>
                      <a:pt x="618" y="573"/>
                    </a:lnTo>
                    <a:lnTo>
                      <a:pt x="666" y="573"/>
                    </a:lnTo>
                    <a:lnTo>
                      <a:pt x="666" y="644"/>
                    </a:lnTo>
                    <a:lnTo>
                      <a:pt x="687" y="644"/>
                    </a:lnTo>
                    <a:lnTo>
                      <a:pt x="687" y="715"/>
                    </a:lnTo>
                    <a:lnTo>
                      <a:pt x="734" y="715"/>
                    </a:lnTo>
                    <a:lnTo>
                      <a:pt x="734" y="787"/>
                    </a:lnTo>
                    <a:lnTo>
                      <a:pt x="846" y="787"/>
                    </a:lnTo>
                    <a:lnTo>
                      <a:pt x="846" y="862"/>
                    </a:lnTo>
                    <a:lnTo>
                      <a:pt x="938" y="862"/>
                    </a:lnTo>
                    <a:lnTo>
                      <a:pt x="938" y="936"/>
                    </a:lnTo>
                    <a:lnTo>
                      <a:pt x="1098" y="936"/>
                    </a:lnTo>
                    <a:lnTo>
                      <a:pt x="1098" y="1010"/>
                    </a:lnTo>
                    <a:lnTo>
                      <a:pt x="1169" y="1010"/>
                    </a:lnTo>
                    <a:lnTo>
                      <a:pt x="1169" y="1085"/>
                    </a:lnTo>
                    <a:lnTo>
                      <a:pt x="1190" y="1085"/>
                    </a:lnTo>
                    <a:lnTo>
                      <a:pt x="1190" y="1159"/>
                    </a:lnTo>
                    <a:lnTo>
                      <a:pt x="1396" y="1159"/>
                    </a:lnTo>
                    <a:lnTo>
                      <a:pt x="1396" y="1240"/>
                    </a:lnTo>
                    <a:lnTo>
                      <a:pt x="1875" y="1240"/>
                    </a:lnTo>
                    <a:lnTo>
                      <a:pt x="1875" y="1326"/>
                    </a:lnTo>
                    <a:lnTo>
                      <a:pt x="2059" y="1326"/>
                    </a:lnTo>
                    <a:lnTo>
                      <a:pt x="2059" y="1505"/>
                    </a:lnTo>
                    <a:lnTo>
                      <a:pt x="2106" y="1505"/>
                    </a:lnTo>
                    <a:lnTo>
                      <a:pt x="2106" y="1594"/>
                    </a:lnTo>
                    <a:lnTo>
                      <a:pt x="2311" y="1594"/>
                    </a:lnTo>
                    <a:lnTo>
                      <a:pt x="2311" y="1685"/>
                    </a:lnTo>
                    <a:lnTo>
                      <a:pt x="2837" y="1685"/>
                    </a:lnTo>
                    <a:lnTo>
                      <a:pt x="2837" y="1793"/>
                    </a:lnTo>
                    <a:lnTo>
                      <a:pt x="2973" y="1793"/>
                    </a:lnTo>
                    <a:lnTo>
                      <a:pt x="2973" y="1898"/>
                    </a:lnTo>
                    <a:lnTo>
                      <a:pt x="3112" y="1898"/>
                    </a:lnTo>
                    <a:lnTo>
                      <a:pt x="3112" y="2013"/>
                    </a:lnTo>
                    <a:lnTo>
                      <a:pt x="4162" y="2013"/>
                    </a:lnTo>
                    <a:lnTo>
                      <a:pt x="4162" y="2149"/>
                    </a:lnTo>
                    <a:lnTo>
                      <a:pt x="4277" y="2149"/>
                    </a:lnTo>
                    <a:lnTo>
                      <a:pt x="4277" y="2289"/>
                    </a:lnTo>
                    <a:lnTo>
                      <a:pt x="4302" y="2289"/>
                    </a:lnTo>
                    <a:lnTo>
                      <a:pt x="4302" y="2424"/>
                    </a:lnTo>
                    <a:lnTo>
                      <a:pt x="5056" y="2424"/>
                    </a:lnTo>
                    <a:lnTo>
                      <a:pt x="5056" y="2577"/>
                    </a:lnTo>
                    <a:lnTo>
                      <a:pt x="5399" y="2577"/>
                    </a:lnTo>
                    <a:lnTo>
                      <a:pt x="5399" y="2742"/>
                    </a:lnTo>
                    <a:lnTo>
                      <a:pt x="7343" y="2742"/>
                    </a:lnTo>
                    <a:lnTo>
                      <a:pt x="7343" y="2979"/>
                    </a:lnTo>
                    <a:lnTo>
                      <a:pt x="8349" y="2979"/>
                    </a:lnTo>
                    <a:lnTo>
                      <a:pt x="8349" y="3458"/>
                    </a:lnTo>
                    <a:lnTo>
                      <a:pt x="9857" y="3458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</p:grpSp>
        <p:sp>
          <p:nvSpPr>
            <p:cNvPr id="52" name="AutoShape 111">
              <a:extLst>
                <a:ext uri="{FF2B5EF4-FFF2-40B4-BE49-F238E27FC236}">
                  <a16:creationId xmlns:a16="http://schemas.microsoft.com/office/drawing/2014/main" id="{B7FA5C44-2317-E14F-9869-214108A328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75981" y="1199552"/>
              <a:ext cx="4231218" cy="367266"/>
            </a:xfrm>
            <a:prstGeom prst="roundRect">
              <a:avLst>
                <a:gd name="adj" fmla="val 5292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91392" tIns="45697" rIns="91392" bIns="45697">
              <a:spAutoFit/>
            </a:bodyPr>
            <a:lstStyle/>
            <a:p>
              <a:pPr marL="115825" indent="-115825" algn="ctr"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AA800E"/>
                </a:buClr>
                <a:defRPr/>
              </a:pPr>
              <a:r>
                <a:rPr lang="en-US" sz="1600" b="1" kern="0" dirty="0">
                  <a:latin typeface="Calibri"/>
                  <a:cs typeface="Calibri" panose="020F0502020204030204" pitchFamily="34" charset="0"/>
                </a:rPr>
                <a:t>Asia-Pacific</a:t>
              </a:r>
              <a:r>
                <a:rPr lang="en-US" sz="1600" b="1" kern="0" baseline="30000" dirty="0">
                  <a:latin typeface="Calibri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CB987F9-A035-1D4B-9A5C-A5495441902A}"/>
              </a:ext>
            </a:extLst>
          </p:cNvPr>
          <p:cNvGrpSpPr/>
          <p:nvPr/>
        </p:nvGrpSpPr>
        <p:grpSpPr>
          <a:xfrm>
            <a:off x="845341" y="1542101"/>
            <a:ext cx="4481568" cy="3877726"/>
            <a:chOff x="1040537" y="1614807"/>
            <a:chExt cx="1952185" cy="290867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9BFE507-A1C6-6047-8006-C120177539EC}"/>
                </a:ext>
              </a:extLst>
            </p:cNvPr>
            <p:cNvGrpSpPr/>
            <p:nvPr/>
          </p:nvGrpSpPr>
          <p:grpSpPr>
            <a:xfrm>
              <a:off x="1040537" y="1614807"/>
              <a:ext cx="1952185" cy="2908674"/>
              <a:chOff x="268086" y="1199552"/>
              <a:chExt cx="6302490" cy="4089431"/>
            </a:xfrm>
          </p:grpSpPr>
          <p:sp>
            <p:nvSpPr>
              <p:cNvPr id="61" name="Rectangle 35">
                <a:extLst>
                  <a:ext uri="{FF2B5EF4-FFF2-40B4-BE49-F238E27FC236}">
                    <a16:creationId xmlns:a16="http://schemas.microsoft.com/office/drawing/2014/main" id="{EE19FAF2-B501-844D-9F86-EDF19BCC3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683" y="1536102"/>
                <a:ext cx="2069785" cy="389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2" tIns="45697" rIns="91392" bIns="45697">
                <a:spAutoFit/>
              </a:bodyPr>
              <a:lstStyle/>
              <a:p>
                <a:pPr defTabSz="609524" eaLnBrk="0" hangingPunct="0">
                  <a:lnSpc>
                    <a:spcPct val="90000"/>
                  </a:lnSpc>
                  <a:buClr>
                    <a:srgbClr val="E9B113"/>
                  </a:buClr>
                  <a:defRPr/>
                </a:pPr>
                <a:r>
                  <a:rPr lang="en-US" sz="1000" kern="0" dirty="0">
                    <a:latin typeface="Calibri"/>
                  </a:rPr>
                  <a:t>Sorafenib (n = 299)</a:t>
                </a:r>
              </a:p>
              <a:p>
                <a:pPr defTabSz="609524" eaLnBrk="0" hangingPunct="0">
                  <a:lnSpc>
                    <a:spcPct val="90000"/>
                  </a:lnSpc>
                  <a:buClr>
                    <a:srgbClr val="E9B113"/>
                  </a:buClr>
                  <a:defRPr/>
                </a:pPr>
                <a:r>
                  <a:rPr lang="en-US" sz="1000" kern="0" dirty="0">
                    <a:latin typeface="Calibri"/>
                  </a:rPr>
                  <a:t>Median OS, 10.7 months</a:t>
                </a:r>
              </a:p>
            </p:txBody>
          </p:sp>
          <p:sp>
            <p:nvSpPr>
              <p:cNvPr id="62" name="Rectangle 36">
                <a:extLst>
                  <a:ext uri="{FF2B5EF4-FFF2-40B4-BE49-F238E27FC236}">
                    <a16:creationId xmlns:a16="http://schemas.microsoft.com/office/drawing/2014/main" id="{A0916D4B-0A89-5F4D-8108-FDBE18453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676" y="1919633"/>
                <a:ext cx="2879900" cy="535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392" tIns="45697" rIns="91392" bIns="45697">
                <a:spAutoFit/>
              </a:bodyPr>
              <a:lstStyle/>
              <a:p>
                <a:pPr defTabSz="609524" eaLnBrk="0" hangingPunct="0">
                  <a:lnSpc>
                    <a:spcPct val="90000"/>
                  </a:lnSpc>
                  <a:buClr>
                    <a:srgbClr val="E9B113"/>
                  </a:buClr>
                  <a:defRPr/>
                </a:pPr>
                <a:r>
                  <a:rPr lang="en-US" sz="1000" kern="0" dirty="0">
                    <a:latin typeface="Calibri"/>
                  </a:rPr>
                  <a:t>Placebo (n = 303)</a:t>
                </a:r>
              </a:p>
              <a:p>
                <a:pPr defTabSz="609524" eaLnBrk="0" hangingPunct="0">
                  <a:lnSpc>
                    <a:spcPct val="90000"/>
                  </a:lnSpc>
                  <a:buClr>
                    <a:srgbClr val="E9B113"/>
                  </a:buClr>
                  <a:defRPr/>
                </a:pPr>
                <a:r>
                  <a:rPr lang="en-US" sz="1000" kern="0" dirty="0">
                    <a:latin typeface="Calibri"/>
                  </a:rPr>
                  <a:t>Median OS, 7.9 months</a:t>
                </a:r>
                <a:br>
                  <a:rPr lang="en-US" sz="1000" kern="0" dirty="0">
                    <a:latin typeface="Calibri"/>
                  </a:rPr>
                </a:br>
                <a:endParaRPr lang="en-US" sz="1000" kern="0" dirty="0">
                  <a:latin typeface="Calibri"/>
                </a:endParaRPr>
              </a:p>
            </p:txBody>
          </p:sp>
          <p:sp>
            <p:nvSpPr>
              <p:cNvPr id="63" name="Line 37">
                <a:extLst>
                  <a:ext uri="{FF2B5EF4-FFF2-40B4-BE49-F238E27FC236}">
                    <a16:creationId xmlns:a16="http://schemas.microsoft.com/office/drawing/2014/main" id="{7019AB62-7883-C448-B0D8-FDA24AAEE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1850" y="1656729"/>
                <a:ext cx="298451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1392" tIns="45697" rIns="91392" bIns="45697"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64" name="Line 38">
                <a:extLst>
                  <a:ext uri="{FF2B5EF4-FFF2-40B4-BE49-F238E27FC236}">
                    <a16:creationId xmlns:a16="http://schemas.microsoft.com/office/drawing/2014/main" id="{FE74A357-FC1C-454A-8C00-D123C63DC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1850" y="2035501"/>
                <a:ext cx="29845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91392" tIns="45697" rIns="91392" bIns="45697"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65" name="Text Box 9">
                <a:extLst>
                  <a:ext uri="{FF2B5EF4-FFF2-40B4-BE49-F238E27FC236}">
                    <a16:creationId xmlns:a16="http://schemas.microsoft.com/office/drawing/2014/main" id="{8B92B390-6B4D-424B-9A44-278EBD42F0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125060" y="2955162"/>
                <a:ext cx="1313363" cy="527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71959" anchor="b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609524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200" b="1" kern="0" dirty="0">
                    <a:latin typeface="Calibri"/>
                  </a:rPr>
                  <a:t>Survival probability</a:t>
                </a:r>
              </a:p>
            </p:txBody>
          </p:sp>
          <p:sp>
            <p:nvSpPr>
              <p:cNvPr id="66" name="Text Box 10">
                <a:extLst>
                  <a:ext uri="{FF2B5EF4-FFF2-40B4-BE49-F238E27FC236}">
                    <a16:creationId xmlns:a16="http://schemas.microsoft.com/office/drawing/2014/main" id="{CF736D1E-4252-B843-8B7A-1DB81FA68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299" y="1576719"/>
                <a:ext cx="609596" cy="17051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53973" tIns="0" rIns="35979" bIns="0">
                <a:spAutoFit/>
              </a:bodyPr>
              <a:lstStyle/>
              <a:p>
                <a:pPr algn="r"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051" kern="0" dirty="0">
                    <a:latin typeface="Calibri"/>
                    <a:ea typeface="ＭＳ Ｐゴシック" pitchFamily="-108" charset="-128"/>
                  </a:rPr>
                  <a:t>100</a:t>
                </a:r>
              </a:p>
            </p:txBody>
          </p:sp>
          <p:sp>
            <p:nvSpPr>
              <p:cNvPr id="67" name="Text Box 11">
                <a:extLst>
                  <a:ext uri="{FF2B5EF4-FFF2-40B4-BE49-F238E27FC236}">
                    <a16:creationId xmlns:a16="http://schemas.microsoft.com/office/drawing/2014/main" id="{3D500FDF-57D5-434E-ACF0-A3E9931AD7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476" y="2368808"/>
                <a:ext cx="468420" cy="17051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53973" tIns="0" rIns="35979" bIns="0">
                <a:spAutoFit/>
              </a:bodyPr>
              <a:lstStyle/>
              <a:p>
                <a:pPr algn="r"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051" kern="0" dirty="0">
                    <a:latin typeface="Calibri"/>
                    <a:ea typeface="ＭＳ Ｐゴシック" pitchFamily="-108" charset="-128"/>
                  </a:rPr>
                  <a:t>75</a:t>
                </a:r>
              </a:p>
            </p:txBody>
          </p:sp>
          <p:sp>
            <p:nvSpPr>
              <p:cNvPr id="68" name="Text Box 12">
                <a:extLst>
                  <a:ext uri="{FF2B5EF4-FFF2-40B4-BE49-F238E27FC236}">
                    <a16:creationId xmlns:a16="http://schemas.microsoft.com/office/drawing/2014/main" id="{723A48C3-A073-1149-928E-59D74B0D42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476" y="3114146"/>
                <a:ext cx="468420" cy="17051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53973" tIns="0" rIns="35979" bIns="0">
                <a:spAutoFit/>
              </a:bodyPr>
              <a:lstStyle/>
              <a:p>
                <a:pPr algn="r"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051" kern="0" dirty="0">
                    <a:latin typeface="Calibri"/>
                    <a:ea typeface="ＭＳ Ｐゴシック" pitchFamily="-108" charset="-128"/>
                  </a:rPr>
                  <a:t>50</a:t>
                </a:r>
              </a:p>
            </p:txBody>
          </p:sp>
          <p:sp>
            <p:nvSpPr>
              <p:cNvPr id="69" name="Text Box 13">
                <a:extLst>
                  <a:ext uri="{FF2B5EF4-FFF2-40B4-BE49-F238E27FC236}">
                    <a16:creationId xmlns:a16="http://schemas.microsoft.com/office/drawing/2014/main" id="{FACB0615-811D-584F-9C8F-DAFD0106FE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497" y="3906236"/>
                <a:ext cx="468420" cy="17051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53973" tIns="0" rIns="35979" bIns="0">
                <a:spAutoFit/>
              </a:bodyPr>
              <a:lstStyle/>
              <a:p>
                <a:pPr algn="r"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051" kern="0" dirty="0">
                    <a:latin typeface="Calibri"/>
                    <a:ea typeface="ＭＳ Ｐゴシック" pitchFamily="-108" charset="-128"/>
                  </a:rPr>
                  <a:t>25</a:t>
                </a:r>
              </a:p>
            </p:txBody>
          </p:sp>
          <p:sp>
            <p:nvSpPr>
              <p:cNvPr id="70" name="Text Box 14">
                <a:extLst>
                  <a:ext uri="{FF2B5EF4-FFF2-40B4-BE49-F238E27FC236}">
                    <a16:creationId xmlns:a16="http://schemas.microsoft.com/office/drawing/2014/main" id="{29F7DED5-2225-EA40-9456-720DA22EA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8132" y="5094261"/>
                <a:ext cx="1021085" cy="194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609524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200" b="1" kern="0" dirty="0">
                    <a:latin typeface="Calibri"/>
                  </a:rPr>
                  <a:t>Months</a:t>
                </a:r>
              </a:p>
            </p:txBody>
          </p:sp>
          <p:sp>
            <p:nvSpPr>
              <p:cNvPr id="71" name="Text Box 15">
                <a:extLst>
                  <a:ext uri="{FF2B5EF4-FFF2-40B4-BE49-F238E27FC236}">
                    <a16:creationId xmlns:a16="http://schemas.microsoft.com/office/drawing/2014/main" id="{C406C590-03D6-AE49-A573-90CBA3E21B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1694" y="4880671"/>
                <a:ext cx="147747" cy="17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609524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</a:rPr>
                  <a:t>0</a:t>
                </a:r>
              </a:p>
            </p:txBody>
          </p:sp>
          <p:sp>
            <p:nvSpPr>
              <p:cNvPr id="72" name="Text Box 16">
                <a:extLst>
                  <a:ext uri="{FF2B5EF4-FFF2-40B4-BE49-F238E27FC236}">
                    <a16:creationId xmlns:a16="http://schemas.microsoft.com/office/drawing/2014/main" id="{DE2E5C2D-A840-AE46-9109-16DE07A9A9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5529" y="4880671"/>
                <a:ext cx="147747" cy="17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609524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</a:rPr>
                  <a:t>4</a:t>
                </a:r>
              </a:p>
            </p:txBody>
          </p:sp>
          <p:sp>
            <p:nvSpPr>
              <p:cNvPr id="73" name="Text Box 17">
                <a:extLst>
                  <a:ext uri="{FF2B5EF4-FFF2-40B4-BE49-F238E27FC236}">
                    <a16:creationId xmlns:a16="http://schemas.microsoft.com/office/drawing/2014/main" id="{CF4F867A-7F0B-DD4A-99A2-265A40FB8B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4725" y="4880671"/>
                <a:ext cx="147747" cy="17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609524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</a:rPr>
                  <a:t>6</a:t>
                </a:r>
              </a:p>
            </p:txBody>
          </p:sp>
          <p:sp>
            <p:nvSpPr>
              <p:cNvPr id="74" name="Text Box 18">
                <a:extLst>
                  <a:ext uri="{FF2B5EF4-FFF2-40B4-BE49-F238E27FC236}">
                    <a16:creationId xmlns:a16="http://schemas.microsoft.com/office/drawing/2014/main" id="{DB0EBCC5-8C4F-1447-B14A-CB1F5EFFD8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215" y="4880671"/>
                <a:ext cx="147747" cy="17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609524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</a:rPr>
                  <a:t>8</a:t>
                </a:r>
              </a:p>
            </p:txBody>
          </p:sp>
          <p:sp>
            <p:nvSpPr>
              <p:cNvPr id="75" name="Text Box 19">
                <a:extLst>
                  <a:ext uri="{FF2B5EF4-FFF2-40B4-BE49-F238E27FC236}">
                    <a16:creationId xmlns:a16="http://schemas.microsoft.com/office/drawing/2014/main" id="{1ABACE5F-D46C-BA4D-8C98-D520906F90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767" y="4881149"/>
                <a:ext cx="295490" cy="1784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  <a:ea typeface="ＭＳ Ｐゴシック" pitchFamily="-108" charset="-128"/>
                  </a:rPr>
                  <a:t>10</a:t>
                </a:r>
              </a:p>
            </p:txBody>
          </p:sp>
          <p:sp>
            <p:nvSpPr>
              <p:cNvPr id="76" name="Text Box 20">
                <a:extLst>
                  <a:ext uri="{FF2B5EF4-FFF2-40B4-BE49-F238E27FC236}">
                    <a16:creationId xmlns:a16="http://schemas.microsoft.com/office/drawing/2014/main" id="{EC37B95A-C564-7D43-857F-A03DDF245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9468" y="4881149"/>
                <a:ext cx="295490" cy="1784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  <a:ea typeface="ＭＳ Ｐゴシック" pitchFamily="-108" charset="-128"/>
                  </a:rPr>
                  <a:t>12</a:t>
                </a:r>
              </a:p>
            </p:txBody>
          </p:sp>
          <p:sp>
            <p:nvSpPr>
              <p:cNvPr id="77" name="Text Box 21">
                <a:extLst>
                  <a:ext uri="{FF2B5EF4-FFF2-40B4-BE49-F238E27FC236}">
                    <a16:creationId xmlns:a16="http://schemas.microsoft.com/office/drawing/2014/main" id="{3B1EEC71-93F0-084A-9C93-E03A13C126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4314" y="4871603"/>
                <a:ext cx="328234" cy="1784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  <a:ea typeface="ＭＳ Ｐゴシック" pitchFamily="-108" charset="-128"/>
                  </a:rPr>
                  <a:t>14</a:t>
                </a:r>
              </a:p>
            </p:txBody>
          </p:sp>
          <p:sp>
            <p:nvSpPr>
              <p:cNvPr id="78" name="Text Box 22">
                <a:extLst>
                  <a:ext uri="{FF2B5EF4-FFF2-40B4-BE49-F238E27FC236}">
                    <a16:creationId xmlns:a16="http://schemas.microsoft.com/office/drawing/2014/main" id="{0E792CDC-BD36-1144-9030-181F23586A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6639" y="4881150"/>
                <a:ext cx="295490" cy="1784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  <a:ea typeface="ＭＳ Ｐゴシック" pitchFamily="-108" charset="-128"/>
                  </a:rPr>
                  <a:t>16</a:t>
                </a:r>
              </a:p>
            </p:txBody>
          </p:sp>
          <p:sp>
            <p:nvSpPr>
              <p:cNvPr id="79" name="Text Box 23">
                <a:extLst>
                  <a:ext uri="{FF2B5EF4-FFF2-40B4-BE49-F238E27FC236}">
                    <a16:creationId xmlns:a16="http://schemas.microsoft.com/office/drawing/2014/main" id="{EFEB0D28-B14B-D64D-9D37-D13541BF29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8615" y="4880672"/>
                <a:ext cx="147747" cy="178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609524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</a:rPr>
                  <a:t>2</a:t>
                </a:r>
              </a:p>
            </p:txBody>
          </p:sp>
          <p:sp>
            <p:nvSpPr>
              <p:cNvPr id="80" name="Line 24">
                <a:extLst>
                  <a:ext uri="{FF2B5EF4-FFF2-40B4-BE49-F238E27FC236}">
                    <a16:creationId xmlns:a16="http://schemas.microsoft.com/office/drawing/2014/main" id="{88D50C5A-7088-B245-86DF-61D72FEA0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98554" y="4776855"/>
                <a:ext cx="43456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1" name="Freeform 25">
                <a:extLst>
                  <a:ext uri="{FF2B5EF4-FFF2-40B4-BE49-F238E27FC236}">
                    <a16:creationId xmlns:a16="http://schemas.microsoft.com/office/drawing/2014/main" id="{AFAA0708-7115-6C47-B9E4-74ABEC205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438" y="1653909"/>
                <a:ext cx="4283971" cy="2527994"/>
              </a:xfrm>
              <a:custGeom>
                <a:avLst/>
                <a:gdLst>
                  <a:gd name="T0" fmla="*/ 0 w 3819"/>
                  <a:gd name="T1" fmla="*/ 2147483647 h 1682"/>
                  <a:gd name="T2" fmla="*/ 0 w 3819"/>
                  <a:gd name="T3" fmla="*/ 2147483647 h 1682"/>
                  <a:gd name="T4" fmla="*/ 0 w 3819"/>
                  <a:gd name="T5" fmla="*/ 2147483647 h 1682"/>
                  <a:gd name="T6" fmla="*/ 0 w 3819"/>
                  <a:gd name="T7" fmla="*/ 2147483647 h 1682"/>
                  <a:gd name="T8" fmla="*/ 0 w 3819"/>
                  <a:gd name="T9" fmla="*/ 2147483647 h 1682"/>
                  <a:gd name="T10" fmla="*/ 0 w 3819"/>
                  <a:gd name="T11" fmla="*/ 2147483647 h 1682"/>
                  <a:gd name="T12" fmla="*/ 0 w 3819"/>
                  <a:gd name="T13" fmla="*/ 2147483647 h 1682"/>
                  <a:gd name="T14" fmla="*/ 0 w 3819"/>
                  <a:gd name="T15" fmla="*/ 2147483647 h 1682"/>
                  <a:gd name="T16" fmla="*/ 0 w 3819"/>
                  <a:gd name="T17" fmla="*/ 2147483647 h 1682"/>
                  <a:gd name="T18" fmla="*/ 0 w 3819"/>
                  <a:gd name="T19" fmla="*/ 2147483647 h 1682"/>
                  <a:gd name="T20" fmla="*/ 0 w 3819"/>
                  <a:gd name="T21" fmla="*/ 2147483647 h 1682"/>
                  <a:gd name="T22" fmla="*/ 0 w 3819"/>
                  <a:gd name="T23" fmla="*/ 2147483647 h 1682"/>
                  <a:gd name="T24" fmla="*/ 0 w 3819"/>
                  <a:gd name="T25" fmla="*/ 2147483647 h 1682"/>
                  <a:gd name="T26" fmla="*/ 0 w 3819"/>
                  <a:gd name="T27" fmla="*/ 2147483647 h 1682"/>
                  <a:gd name="T28" fmla="*/ 0 w 3819"/>
                  <a:gd name="T29" fmla="*/ 2147483647 h 1682"/>
                  <a:gd name="T30" fmla="*/ 0 w 3819"/>
                  <a:gd name="T31" fmla="*/ 2147483647 h 1682"/>
                  <a:gd name="T32" fmla="*/ 0 w 3819"/>
                  <a:gd name="T33" fmla="*/ 2147483647 h 1682"/>
                  <a:gd name="T34" fmla="*/ 0 w 3819"/>
                  <a:gd name="T35" fmla="*/ 2147483647 h 1682"/>
                  <a:gd name="T36" fmla="*/ 0 w 3819"/>
                  <a:gd name="T37" fmla="*/ 2147483647 h 1682"/>
                  <a:gd name="T38" fmla="*/ 0 w 3819"/>
                  <a:gd name="T39" fmla="*/ 2147483647 h 1682"/>
                  <a:gd name="T40" fmla="*/ 0 w 3819"/>
                  <a:gd name="T41" fmla="*/ 2147483647 h 1682"/>
                  <a:gd name="T42" fmla="*/ 0 w 3819"/>
                  <a:gd name="T43" fmla="*/ 2147483647 h 1682"/>
                  <a:gd name="T44" fmla="*/ 0 w 3819"/>
                  <a:gd name="T45" fmla="*/ 2147483647 h 1682"/>
                  <a:gd name="T46" fmla="*/ 0 w 3819"/>
                  <a:gd name="T47" fmla="*/ 2147483647 h 1682"/>
                  <a:gd name="T48" fmla="*/ 0 w 3819"/>
                  <a:gd name="T49" fmla="*/ 2147483647 h 1682"/>
                  <a:gd name="T50" fmla="*/ 0 w 3819"/>
                  <a:gd name="T51" fmla="*/ 2147483647 h 1682"/>
                  <a:gd name="T52" fmla="*/ 0 w 3819"/>
                  <a:gd name="T53" fmla="*/ 2147483647 h 1682"/>
                  <a:gd name="T54" fmla="*/ 0 w 3819"/>
                  <a:gd name="T55" fmla="*/ 2147483647 h 1682"/>
                  <a:gd name="T56" fmla="*/ 0 w 3819"/>
                  <a:gd name="T57" fmla="*/ 2147483647 h 1682"/>
                  <a:gd name="T58" fmla="*/ 0 w 3819"/>
                  <a:gd name="T59" fmla="*/ 2147483647 h 1682"/>
                  <a:gd name="T60" fmla="*/ 0 w 3819"/>
                  <a:gd name="T61" fmla="*/ 2147483647 h 1682"/>
                  <a:gd name="T62" fmla="*/ 0 w 3819"/>
                  <a:gd name="T63" fmla="*/ 2147483647 h 1682"/>
                  <a:gd name="T64" fmla="*/ 0 w 3819"/>
                  <a:gd name="T65" fmla="*/ 2147483647 h 1682"/>
                  <a:gd name="T66" fmla="*/ 0 w 3819"/>
                  <a:gd name="T67" fmla="*/ 2147483647 h 1682"/>
                  <a:gd name="T68" fmla="*/ 0 w 3819"/>
                  <a:gd name="T69" fmla="*/ 2147483647 h 1682"/>
                  <a:gd name="T70" fmla="*/ 0 w 3819"/>
                  <a:gd name="T71" fmla="*/ 2147483647 h 1682"/>
                  <a:gd name="T72" fmla="*/ 0 w 3819"/>
                  <a:gd name="T73" fmla="*/ 2147483647 h 1682"/>
                  <a:gd name="T74" fmla="*/ 0 w 3819"/>
                  <a:gd name="T75" fmla="*/ 2147483647 h 1682"/>
                  <a:gd name="T76" fmla="*/ 0 w 3819"/>
                  <a:gd name="T77" fmla="*/ 2147483647 h 1682"/>
                  <a:gd name="T78" fmla="*/ 0 w 3819"/>
                  <a:gd name="T79" fmla="*/ 2147483647 h 1682"/>
                  <a:gd name="T80" fmla="*/ 0 w 3819"/>
                  <a:gd name="T81" fmla="*/ 2147483647 h 1682"/>
                  <a:gd name="T82" fmla="*/ 0 w 3819"/>
                  <a:gd name="T83" fmla="*/ 2147483647 h 1682"/>
                  <a:gd name="T84" fmla="*/ 0 w 3819"/>
                  <a:gd name="T85" fmla="*/ 2147483647 h 1682"/>
                  <a:gd name="T86" fmla="*/ 0 w 3819"/>
                  <a:gd name="T87" fmla="*/ 2147483647 h 1682"/>
                  <a:gd name="T88" fmla="*/ 0 w 3819"/>
                  <a:gd name="T89" fmla="*/ 2147483647 h 1682"/>
                  <a:gd name="T90" fmla="*/ 0 w 3819"/>
                  <a:gd name="T91" fmla="*/ 2147483647 h 1682"/>
                  <a:gd name="T92" fmla="*/ 0 w 3819"/>
                  <a:gd name="T93" fmla="*/ 2147483647 h 1682"/>
                  <a:gd name="T94" fmla="*/ 0 w 3819"/>
                  <a:gd name="T95" fmla="*/ 2147483647 h 1682"/>
                  <a:gd name="T96" fmla="*/ 0 w 3819"/>
                  <a:gd name="T97" fmla="*/ 2147483647 h 1682"/>
                  <a:gd name="T98" fmla="*/ 0 w 3819"/>
                  <a:gd name="T99" fmla="*/ 2147483647 h 1682"/>
                  <a:gd name="T100" fmla="*/ 0 w 3819"/>
                  <a:gd name="T101" fmla="*/ 2147483647 h 1682"/>
                  <a:gd name="T102" fmla="*/ 0 w 3819"/>
                  <a:gd name="T103" fmla="*/ 2147483647 h 1682"/>
                  <a:gd name="T104" fmla="*/ 0 w 3819"/>
                  <a:gd name="T105" fmla="*/ 2147483647 h 1682"/>
                  <a:gd name="T106" fmla="*/ 0 w 3819"/>
                  <a:gd name="T107" fmla="*/ 2147483647 h 1682"/>
                  <a:gd name="T108" fmla="*/ 0 w 3819"/>
                  <a:gd name="T109" fmla="*/ 2147483647 h 16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19"/>
                  <a:gd name="T166" fmla="*/ 0 h 1682"/>
                  <a:gd name="T167" fmla="*/ 3819 w 3819"/>
                  <a:gd name="T168" fmla="*/ 1682 h 16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19" h="1682">
                    <a:moveTo>
                      <a:pt x="0" y="0"/>
                    </a:moveTo>
                    <a:lnTo>
                      <a:pt x="77" y="0"/>
                    </a:lnTo>
                    <a:lnTo>
                      <a:pt x="77" y="15"/>
                    </a:lnTo>
                    <a:lnTo>
                      <a:pt x="151" y="15"/>
                    </a:lnTo>
                    <a:lnTo>
                      <a:pt x="163" y="13"/>
                    </a:lnTo>
                    <a:lnTo>
                      <a:pt x="171" y="20"/>
                    </a:lnTo>
                    <a:lnTo>
                      <a:pt x="213" y="17"/>
                    </a:lnTo>
                    <a:lnTo>
                      <a:pt x="223" y="27"/>
                    </a:lnTo>
                    <a:lnTo>
                      <a:pt x="225" y="33"/>
                    </a:lnTo>
                    <a:lnTo>
                      <a:pt x="242" y="30"/>
                    </a:lnTo>
                    <a:lnTo>
                      <a:pt x="256" y="37"/>
                    </a:lnTo>
                    <a:lnTo>
                      <a:pt x="254" y="42"/>
                    </a:lnTo>
                    <a:lnTo>
                      <a:pt x="274" y="37"/>
                    </a:lnTo>
                    <a:lnTo>
                      <a:pt x="282" y="43"/>
                    </a:lnTo>
                    <a:lnTo>
                      <a:pt x="280" y="53"/>
                    </a:lnTo>
                    <a:lnTo>
                      <a:pt x="324" y="50"/>
                    </a:lnTo>
                    <a:lnTo>
                      <a:pt x="328" y="66"/>
                    </a:lnTo>
                    <a:lnTo>
                      <a:pt x="340" y="70"/>
                    </a:lnTo>
                    <a:lnTo>
                      <a:pt x="340" y="86"/>
                    </a:lnTo>
                    <a:lnTo>
                      <a:pt x="360" y="83"/>
                    </a:lnTo>
                    <a:lnTo>
                      <a:pt x="356" y="94"/>
                    </a:lnTo>
                    <a:lnTo>
                      <a:pt x="364" y="96"/>
                    </a:lnTo>
                    <a:lnTo>
                      <a:pt x="364" y="112"/>
                    </a:lnTo>
                    <a:lnTo>
                      <a:pt x="380" y="108"/>
                    </a:lnTo>
                    <a:lnTo>
                      <a:pt x="384" y="116"/>
                    </a:lnTo>
                    <a:lnTo>
                      <a:pt x="393" y="122"/>
                    </a:lnTo>
                    <a:lnTo>
                      <a:pt x="411" y="122"/>
                    </a:lnTo>
                    <a:lnTo>
                      <a:pt x="421" y="129"/>
                    </a:lnTo>
                    <a:lnTo>
                      <a:pt x="421" y="136"/>
                    </a:lnTo>
                    <a:lnTo>
                      <a:pt x="435" y="136"/>
                    </a:lnTo>
                    <a:lnTo>
                      <a:pt x="435" y="149"/>
                    </a:lnTo>
                    <a:lnTo>
                      <a:pt x="451" y="149"/>
                    </a:lnTo>
                    <a:lnTo>
                      <a:pt x="461" y="159"/>
                    </a:lnTo>
                    <a:lnTo>
                      <a:pt x="477" y="162"/>
                    </a:lnTo>
                    <a:lnTo>
                      <a:pt x="487" y="172"/>
                    </a:lnTo>
                    <a:lnTo>
                      <a:pt x="493" y="165"/>
                    </a:lnTo>
                    <a:lnTo>
                      <a:pt x="495" y="182"/>
                    </a:lnTo>
                    <a:lnTo>
                      <a:pt x="507" y="192"/>
                    </a:lnTo>
                    <a:lnTo>
                      <a:pt x="515" y="192"/>
                    </a:lnTo>
                    <a:lnTo>
                      <a:pt x="519" y="202"/>
                    </a:lnTo>
                    <a:lnTo>
                      <a:pt x="531" y="202"/>
                    </a:lnTo>
                    <a:lnTo>
                      <a:pt x="531" y="228"/>
                    </a:lnTo>
                    <a:lnTo>
                      <a:pt x="551" y="230"/>
                    </a:lnTo>
                    <a:lnTo>
                      <a:pt x="551" y="241"/>
                    </a:lnTo>
                    <a:lnTo>
                      <a:pt x="562" y="240"/>
                    </a:lnTo>
                    <a:lnTo>
                      <a:pt x="564" y="251"/>
                    </a:lnTo>
                    <a:lnTo>
                      <a:pt x="582" y="248"/>
                    </a:lnTo>
                    <a:lnTo>
                      <a:pt x="582" y="256"/>
                    </a:lnTo>
                    <a:lnTo>
                      <a:pt x="594" y="256"/>
                    </a:lnTo>
                    <a:lnTo>
                      <a:pt x="598" y="268"/>
                    </a:lnTo>
                    <a:lnTo>
                      <a:pt x="610" y="264"/>
                    </a:lnTo>
                    <a:lnTo>
                      <a:pt x="612" y="274"/>
                    </a:lnTo>
                    <a:lnTo>
                      <a:pt x="628" y="274"/>
                    </a:lnTo>
                    <a:lnTo>
                      <a:pt x="628" y="284"/>
                    </a:lnTo>
                    <a:lnTo>
                      <a:pt x="638" y="279"/>
                    </a:lnTo>
                    <a:lnTo>
                      <a:pt x="636" y="304"/>
                    </a:lnTo>
                    <a:lnTo>
                      <a:pt x="650" y="307"/>
                    </a:lnTo>
                    <a:lnTo>
                      <a:pt x="650" y="319"/>
                    </a:lnTo>
                    <a:lnTo>
                      <a:pt x="680" y="317"/>
                    </a:lnTo>
                    <a:lnTo>
                      <a:pt x="684" y="327"/>
                    </a:lnTo>
                    <a:lnTo>
                      <a:pt x="694" y="325"/>
                    </a:lnTo>
                    <a:lnTo>
                      <a:pt x="696" y="337"/>
                    </a:lnTo>
                    <a:lnTo>
                      <a:pt x="710" y="337"/>
                    </a:lnTo>
                    <a:lnTo>
                      <a:pt x="710" y="347"/>
                    </a:lnTo>
                    <a:lnTo>
                      <a:pt x="724" y="345"/>
                    </a:lnTo>
                    <a:lnTo>
                      <a:pt x="726" y="353"/>
                    </a:lnTo>
                    <a:lnTo>
                      <a:pt x="741" y="353"/>
                    </a:lnTo>
                    <a:lnTo>
                      <a:pt x="739" y="370"/>
                    </a:lnTo>
                    <a:lnTo>
                      <a:pt x="757" y="373"/>
                    </a:lnTo>
                    <a:lnTo>
                      <a:pt x="761" y="391"/>
                    </a:lnTo>
                    <a:lnTo>
                      <a:pt x="789" y="393"/>
                    </a:lnTo>
                    <a:lnTo>
                      <a:pt x="785" y="406"/>
                    </a:lnTo>
                    <a:lnTo>
                      <a:pt x="801" y="406"/>
                    </a:lnTo>
                    <a:lnTo>
                      <a:pt x="805" y="416"/>
                    </a:lnTo>
                    <a:lnTo>
                      <a:pt x="813" y="416"/>
                    </a:lnTo>
                    <a:lnTo>
                      <a:pt x="809" y="423"/>
                    </a:lnTo>
                    <a:lnTo>
                      <a:pt x="817" y="428"/>
                    </a:lnTo>
                    <a:lnTo>
                      <a:pt x="819" y="439"/>
                    </a:lnTo>
                    <a:lnTo>
                      <a:pt x="845" y="441"/>
                    </a:lnTo>
                    <a:lnTo>
                      <a:pt x="845" y="461"/>
                    </a:lnTo>
                    <a:lnTo>
                      <a:pt x="857" y="461"/>
                    </a:lnTo>
                    <a:lnTo>
                      <a:pt x="857" y="474"/>
                    </a:lnTo>
                    <a:lnTo>
                      <a:pt x="889" y="472"/>
                    </a:lnTo>
                    <a:lnTo>
                      <a:pt x="893" y="482"/>
                    </a:lnTo>
                    <a:lnTo>
                      <a:pt x="904" y="480"/>
                    </a:lnTo>
                    <a:lnTo>
                      <a:pt x="908" y="500"/>
                    </a:lnTo>
                    <a:lnTo>
                      <a:pt x="920" y="500"/>
                    </a:lnTo>
                    <a:lnTo>
                      <a:pt x="920" y="520"/>
                    </a:lnTo>
                    <a:lnTo>
                      <a:pt x="954" y="518"/>
                    </a:lnTo>
                    <a:lnTo>
                      <a:pt x="954" y="535"/>
                    </a:lnTo>
                    <a:lnTo>
                      <a:pt x="980" y="535"/>
                    </a:lnTo>
                    <a:lnTo>
                      <a:pt x="984" y="541"/>
                    </a:lnTo>
                    <a:lnTo>
                      <a:pt x="996" y="543"/>
                    </a:lnTo>
                    <a:lnTo>
                      <a:pt x="1004" y="555"/>
                    </a:lnTo>
                    <a:lnTo>
                      <a:pt x="1004" y="566"/>
                    </a:lnTo>
                    <a:lnTo>
                      <a:pt x="1028" y="566"/>
                    </a:lnTo>
                    <a:lnTo>
                      <a:pt x="1028" y="594"/>
                    </a:lnTo>
                    <a:lnTo>
                      <a:pt x="1050" y="594"/>
                    </a:lnTo>
                    <a:lnTo>
                      <a:pt x="1050" y="604"/>
                    </a:lnTo>
                    <a:lnTo>
                      <a:pt x="1075" y="604"/>
                    </a:lnTo>
                    <a:lnTo>
                      <a:pt x="1075" y="624"/>
                    </a:lnTo>
                    <a:lnTo>
                      <a:pt x="1115" y="624"/>
                    </a:lnTo>
                    <a:lnTo>
                      <a:pt x="1119" y="636"/>
                    </a:lnTo>
                    <a:lnTo>
                      <a:pt x="1125" y="644"/>
                    </a:lnTo>
                    <a:lnTo>
                      <a:pt x="1125" y="677"/>
                    </a:lnTo>
                    <a:lnTo>
                      <a:pt x="1147" y="677"/>
                    </a:lnTo>
                    <a:lnTo>
                      <a:pt x="1149" y="688"/>
                    </a:lnTo>
                    <a:lnTo>
                      <a:pt x="1159" y="690"/>
                    </a:lnTo>
                    <a:lnTo>
                      <a:pt x="1159" y="703"/>
                    </a:lnTo>
                    <a:lnTo>
                      <a:pt x="1167" y="713"/>
                    </a:lnTo>
                    <a:lnTo>
                      <a:pt x="1177" y="720"/>
                    </a:lnTo>
                    <a:lnTo>
                      <a:pt x="1199" y="720"/>
                    </a:lnTo>
                    <a:lnTo>
                      <a:pt x="1199" y="730"/>
                    </a:lnTo>
                    <a:lnTo>
                      <a:pt x="1219" y="726"/>
                    </a:lnTo>
                    <a:lnTo>
                      <a:pt x="1219" y="746"/>
                    </a:lnTo>
                    <a:lnTo>
                      <a:pt x="1258" y="746"/>
                    </a:lnTo>
                    <a:lnTo>
                      <a:pt x="1258" y="756"/>
                    </a:lnTo>
                    <a:lnTo>
                      <a:pt x="1274" y="756"/>
                    </a:lnTo>
                    <a:lnTo>
                      <a:pt x="1274" y="769"/>
                    </a:lnTo>
                    <a:lnTo>
                      <a:pt x="1298" y="769"/>
                    </a:lnTo>
                    <a:lnTo>
                      <a:pt x="1298" y="779"/>
                    </a:lnTo>
                    <a:lnTo>
                      <a:pt x="1326" y="779"/>
                    </a:lnTo>
                    <a:lnTo>
                      <a:pt x="1332" y="792"/>
                    </a:lnTo>
                    <a:lnTo>
                      <a:pt x="1344" y="799"/>
                    </a:lnTo>
                    <a:lnTo>
                      <a:pt x="1394" y="799"/>
                    </a:lnTo>
                    <a:lnTo>
                      <a:pt x="1394" y="812"/>
                    </a:lnTo>
                    <a:lnTo>
                      <a:pt x="1405" y="815"/>
                    </a:lnTo>
                    <a:lnTo>
                      <a:pt x="1417" y="825"/>
                    </a:lnTo>
                    <a:lnTo>
                      <a:pt x="1429" y="822"/>
                    </a:lnTo>
                    <a:lnTo>
                      <a:pt x="1435" y="832"/>
                    </a:lnTo>
                    <a:lnTo>
                      <a:pt x="1449" y="835"/>
                    </a:lnTo>
                    <a:lnTo>
                      <a:pt x="1473" y="835"/>
                    </a:lnTo>
                    <a:lnTo>
                      <a:pt x="1473" y="852"/>
                    </a:lnTo>
                    <a:lnTo>
                      <a:pt x="1493" y="853"/>
                    </a:lnTo>
                    <a:lnTo>
                      <a:pt x="1493" y="863"/>
                    </a:lnTo>
                    <a:lnTo>
                      <a:pt x="1501" y="867"/>
                    </a:lnTo>
                    <a:lnTo>
                      <a:pt x="1505" y="881"/>
                    </a:lnTo>
                    <a:lnTo>
                      <a:pt x="1537" y="881"/>
                    </a:lnTo>
                    <a:lnTo>
                      <a:pt x="1537" y="891"/>
                    </a:lnTo>
                    <a:lnTo>
                      <a:pt x="1557" y="891"/>
                    </a:lnTo>
                    <a:lnTo>
                      <a:pt x="1561" y="898"/>
                    </a:lnTo>
                    <a:lnTo>
                      <a:pt x="1580" y="901"/>
                    </a:lnTo>
                    <a:lnTo>
                      <a:pt x="1572" y="908"/>
                    </a:lnTo>
                    <a:lnTo>
                      <a:pt x="1608" y="908"/>
                    </a:lnTo>
                    <a:lnTo>
                      <a:pt x="1608" y="918"/>
                    </a:lnTo>
                    <a:lnTo>
                      <a:pt x="1616" y="924"/>
                    </a:lnTo>
                    <a:lnTo>
                      <a:pt x="1652" y="924"/>
                    </a:lnTo>
                    <a:lnTo>
                      <a:pt x="1652" y="939"/>
                    </a:lnTo>
                    <a:lnTo>
                      <a:pt x="1668" y="939"/>
                    </a:lnTo>
                    <a:lnTo>
                      <a:pt x="1674" y="951"/>
                    </a:lnTo>
                    <a:lnTo>
                      <a:pt x="1682" y="951"/>
                    </a:lnTo>
                    <a:lnTo>
                      <a:pt x="1684" y="959"/>
                    </a:lnTo>
                    <a:lnTo>
                      <a:pt x="1712" y="959"/>
                    </a:lnTo>
                    <a:lnTo>
                      <a:pt x="1712" y="979"/>
                    </a:lnTo>
                    <a:lnTo>
                      <a:pt x="1737" y="979"/>
                    </a:lnTo>
                    <a:lnTo>
                      <a:pt x="1737" y="990"/>
                    </a:lnTo>
                    <a:lnTo>
                      <a:pt x="1749" y="989"/>
                    </a:lnTo>
                    <a:lnTo>
                      <a:pt x="1745" y="997"/>
                    </a:lnTo>
                    <a:lnTo>
                      <a:pt x="1819" y="997"/>
                    </a:lnTo>
                    <a:lnTo>
                      <a:pt x="1819" y="1017"/>
                    </a:lnTo>
                    <a:lnTo>
                      <a:pt x="1829" y="1008"/>
                    </a:lnTo>
                    <a:lnTo>
                      <a:pt x="1829" y="1023"/>
                    </a:lnTo>
                    <a:lnTo>
                      <a:pt x="1899" y="1023"/>
                    </a:lnTo>
                    <a:lnTo>
                      <a:pt x="1906" y="1035"/>
                    </a:lnTo>
                    <a:lnTo>
                      <a:pt x="1906" y="1043"/>
                    </a:lnTo>
                    <a:lnTo>
                      <a:pt x="1958" y="1043"/>
                    </a:lnTo>
                    <a:lnTo>
                      <a:pt x="1958" y="1076"/>
                    </a:lnTo>
                    <a:lnTo>
                      <a:pt x="1986" y="1076"/>
                    </a:lnTo>
                    <a:lnTo>
                      <a:pt x="1986" y="1089"/>
                    </a:lnTo>
                    <a:lnTo>
                      <a:pt x="2002" y="1089"/>
                    </a:lnTo>
                    <a:lnTo>
                      <a:pt x="2002" y="1098"/>
                    </a:lnTo>
                    <a:lnTo>
                      <a:pt x="2018" y="1098"/>
                    </a:lnTo>
                    <a:lnTo>
                      <a:pt x="2018" y="1109"/>
                    </a:lnTo>
                    <a:lnTo>
                      <a:pt x="2030" y="1109"/>
                    </a:lnTo>
                    <a:lnTo>
                      <a:pt x="2030" y="1126"/>
                    </a:lnTo>
                    <a:lnTo>
                      <a:pt x="2077" y="1126"/>
                    </a:lnTo>
                    <a:lnTo>
                      <a:pt x="2077" y="1139"/>
                    </a:lnTo>
                    <a:lnTo>
                      <a:pt x="2105" y="1139"/>
                    </a:lnTo>
                    <a:lnTo>
                      <a:pt x="2105" y="1155"/>
                    </a:lnTo>
                    <a:lnTo>
                      <a:pt x="2185" y="1155"/>
                    </a:lnTo>
                    <a:lnTo>
                      <a:pt x="2185" y="1167"/>
                    </a:lnTo>
                    <a:lnTo>
                      <a:pt x="2237" y="1167"/>
                    </a:lnTo>
                    <a:lnTo>
                      <a:pt x="2237" y="1177"/>
                    </a:lnTo>
                    <a:lnTo>
                      <a:pt x="2276" y="1177"/>
                    </a:lnTo>
                    <a:lnTo>
                      <a:pt x="2276" y="1188"/>
                    </a:lnTo>
                    <a:lnTo>
                      <a:pt x="2300" y="1188"/>
                    </a:lnTo>
                    <a:lnTo>
                      <a:pt x="2300" y="1198"/>
                    </a:lnTo>
                    <a:lnTo>
                      <a:pt x="2318" y="1198"/>
                    </a:lnTo>
                    <a:lnTo>
                      <a:pt x="2318" y="1223"/>
                    </a:lnTo>
                    <a:lnTo>
                      <a:pt x="2348" y="1223"/>
                    </a:lnTo>
                    <a:lnTo>
                      <a:pt x="2348" y="1238"/>
                    </a:lnTo>
                    <a:lnTo>
                      <a:pt x="2370" y="1238"/>
                    </a:lnTo>
                    <a:lnTo>
                      <a:pt x="2370" y="1248"/>
                    </a:lnTo>
                    <a:lnTo>
                      <a:pt x="2423" y="1248"/>
                    </a:lnTo>
                    <a:lnTo>
                      <a:pt x="2423" y="1264"/>
                    </a:lnTo>
                    <a:lnTo>
                      <a:pt x="2507" y="1264"/>
                    </a:lnTo>
                    <a:lnTo>
                      <a:pt x="2507" y="1281"/>
                    </a:lnTo>
                    <a:lnTo>
                      <a:pt x="2545" y="1281"/>
                    </a:lnTo>
                    <a:lnTo>
                      <a:pt x="2545" y="1294"/>
                    </a:lnTo>
                    <a:lnTo>
                      <a:pt x="2571" y="1294"/>
                    </a:lnTo>
                    <a:lnTo>
                      <a:pt x="2571" y="1312"/>
                    </a:lnTo>
                    <a:lnTo>
                      <a:pt x="2594" y="1312"/>
                    </a:lnTo>
                    <a:lnTo>
                      <a:pt x="2594" y="1329"/>
                    </a:lnTo>
                    <a:lnTo>
                      <a:pt x="2614" y="1329"/>
                    </a:lnTo>
                    <a:lnTo>
                      <a:pt x="2614" y="1347"/>
                    </a:lnTo>
                    <a:lnTo>
                      <a:pt x="2628" y="1347"/>
                    </a:lnTo>
                    <a:lnTo>
                      <a:pt x="2628" y="1365"/>
                    </a:lnTo>
                    <a:lnTo>
                      <a:pt x="2753" y="1365"/>
                    </a:lnTo>
                    <a:lnTo>
                      <a:pt x="2753" y="1383"/>
                    </a:lnTo>
                    <a:lnTo>
                      <a:pt x="3147" y="1383"/>
                    </a:lnTo>
                    <a:lnTo>
                      <a:pt x="3147" y="1426"/>
                    </a:lnTo>
                    <a:lnTo>
                      <a:pt x="3231" y="1426"/>
                    </a:lnTo>
                    <a:lnTo>
                      <a:pt x="3231" y="1475"/>
                    </a:lnTo>
                    <a:lnTo>
                      <a:pt x="3284" y="1475"/>
                    </a:lnTo>
                    <a:lnTo>
                      <a:pt x="3284" y="1532"/>
                    </a:lnTo>
                    <a:lnTo>
                      <a:pt x="3356" y="1532"/>
                    </a:lnTo>
                    <a:lnTo>
                      <a:pt x="3356" y="1599"/>
                    </a:lnTo>
                    <a:lnTo>
                      <a:pt x="3549" y="1599"/>
                    </a:lnTo>
                    <a:lnTo>
                      <a:pt x="3549" y="1682"/>
                    </a:lnTo>
                    <a:lnTo>
                      <a:pt x="3819" y="168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392" tIns="45697" rIns="91392" bIns="45697"/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2" name="Line 26">
                <a:extLst>
                  <a:ext uri="{FF2B5EF4-FFF2-40B4-BE49-F238E27FC236}">
                    <a16:creationId xmlns:a16="http://schemas.microsoft.com/office/drawing/2014/main" id="{44D87304-354A-1D44-A11D-2D70C9824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208834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3" name="Line 27">
                <a:extLst>
                  <a:ext uri="{FF2B5EF4-FFF2-40B4-BE49-F238E27FC236}">
                    <a16:creationId xmlns:a16="http://schemas.microsoft.com/office/drawing/2014/main" id="{D4DD01E6-EEEF-1C49-85AC-9A79EB0D6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1704" y="1647273"/>
                <a:ext cx="50319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4" name="Line 28">
                <a:extLst>
                  <a:ext uri="{FF2B5EF4-FFF2-40B4-BE49-F238E27FC236}">
                    <a16:creationId xmlns:a16="http://schemas.microsoft.com/office/drawing/2014/main" id="{3D4487C3-1EC9-144A-B7BC-52B73B997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1704" y="4776855"/>
                <a:ext cx="50319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5" name="Line 29">
                <a:extLst>
                  <a:ext uri="{FF2B5EF4-FFF2-40B4-BE49-F238E27FC236}">
                    <a16:creationId xmlns:a16="http://schemas.microsoft.com/office/drawing/2014/main" id="{1F644A19-963E-0442-8EC1-45E0EC369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-322771" y="3212065"/>
                <a:ext cx="3129583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6" name="Line 30">
                <a:extLst>
                  <a:ext uri="{FF2B5EF4-FFF2-40B4-BE49-F238E27FC236}">
                    <a16:creationId xmlns:a16="http://schemas.microsoft.com/office/drawing/2014/main" id="{C4526F5B-BA1F-2348-8629-D7C20CF60A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2012" y="4776855"/>
                <a:ext cx="4675085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7" name="Line 31">
                <a:extLst>
                  <a:ext uri="{FF2B5EF4-FFF2-40B4-BE49-F238E27FC236}">
                    <a16:creationId xmlns:a16="http://schemas.microsoft.com/office/drawing/2014/main" id="{F152DEA5-623F-C346-9188-3EF83E87D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1704" y="2428010"/>
                <a:ext cx="50319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8" name="Line 32">
                <a:extLst>
                  <a:ext uri="{FF2B5EF4-FFF2-40B4-BE49-F238E27FC236}">
                    <a16:creationId xmlns:a16="http://schemas.microsoft.com/office/drawing/2014/main" id="{622F3230-DC58-FD4F-B813-7389362BA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1704" y="3210959"/>
                <a:ext cx="50319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89" name="Line 33">
                <a:extLst>
                  <a:ext uri="{FF2B5EF4-FFF2-40B4-BE49-F238E27FC236}">
                    <a16:creationId xmlns:a16="http://schemas.microsoft.com/office/drawing/2014/main" id="{3C4A3980-B593-2742-93EC-1CCC8E393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1704" y="3993907"/>
                <a:ext cx="50319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0" name="Text Box 34">
                <a:extLst>
                  <a:ext uri="{FF2B5EF4-FFF2-40B4-BE49-F238E27FC236}">
                    <a16:creationId xmlns:a16="http://schemas.microsoft.com/office/drawing/2014/main" id="{8DE435DD-0F91-DC4B-A0E5-92F318E3EB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086" y="4733323"/>
                <a:ext cx="333807" cy="1784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53973" tIns="0" rIns="35979" bIns="0">
                <a:spAutoFit/>
              </a:bodyPr>
              <a:lstStyle/>
              <a:p>
                <a:pPr algn="r"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  <a:ea typeface="ＭＳ Ｐゴシック" pitchFamily="-108" charset="-128"/>
                  </a:rPr>
                  <a:t>0</a:t>
                </a:r>
              </a:p>
            </p:txBody>
          </p:sp>
          <p:sp>
            <p:nvSpPr>
              <p:cNvPr id="91" name="Line 39">
                <a:extLst>
                  <a:ext uri="{FF2B5EF4-FFF2-40B4-BE49-F238E27FC236}">
                    <a16:creationId xmlns:a16="http://schemas.microsoft.com/office/drawing/2014/main" id="{545C9F12-6527-4643-B6EE-161523385A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725748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2" name="Line 40">
                <a:extLst>
                  <a:ext uri="{FF2B5EF4-FFF2-40B4-BE49-F238E27FC236}">
                    <a16:creationId xmlns:a16="http://schemas.microsoft.com/office/drawing/2014/main" id="{43D70FA6-3091-C942-AF8E-BED41ACEED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242660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3" name="Line 41">
                <a:extLst>
                  <a:ext uri="{FF2B5EF4-FFF2-40B4-BE49-F238E27FC236}">
                    <a16:creationId xmlns:a16="http://schemas.microsoft.com/office/drawing/2014/main" id="{90509AFB-D3A2-3A4F-82FE-9F6AE6AC8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761861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4" name="Line 42">
                <a:extLst>
                  <a:ext uri="{FF2B5EF4-FFF2-40B4-BE49-F238E27FC236}">
                    <a16:creationId xmlns:a16="http://schemas.microsoft.com/office/drawing/2014/main" id="{8E62806E-0E00-854E-87AF-2886B219A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283348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5" name="Line 43">
                <a:extLst>
                  <a:ext uri="{FF2B5EF4-FFF2-40B4-BE49-F238E27FC236}">
                    <a16:creationId xmlns:a16="http://schemas.microsoft.com/office/drawing/2014/main" id="{453172A3-7876-8145-9EFB-F47244454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3800260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6" name="Line 44">
                <a:extLst>
                  <a:ext uri="{FF2B5EF4-FFF2-40B4-BE49-F238E27FC236}">
                    <a16:creationId xmlns:a16="http://schemas.microsoft.com/office/drawing/2014/main" id="{DFCAD447-5E1C-5D4A-B3E1-1411AD72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317173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7" name="Line 45">
                <a:extLst>
                  <a:ext uri="{FF2B5EF4-FFF2-40B4-BE49-F238E27FC236}">
                    <a16:creationId xmlns:a16="http://schemas.microsoft.com/office/drawing/2014/main" id="{3B3850F6-AE22-9644-9088-9EF1B70D0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4836372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98" name="Line 46">
                <a:extLst>
                  <a:ext uri="{FF2B5EF4-FFF2-40B4-BE49-F238E27FC236}">
                    <a16:creationId xmlns:a16="http://schemas.microsoft.com/office/drawing/2014/main" id="{E6234301-BCC6-644A-823A-C076AE3F6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355572" y="4810032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>
                    <a:lumMod val="85000"/>
                    <a:lumOff val="15000"/>
                  </a:sys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grpSp>
            <p:nvGrpSpPr>
              <p:cNvPr id="99" name="Group 48">
                <a:extLst>
                  <a:ext uri="{FF2B5EF4-FFF2-40B4-BE49-F238E27FC236}">
                    <a16:creationId xmlns:a16="http://schemas.microsoft.com/office/drawing/2014/main" id="{B8F48E54-2774-D641-BB8D-DA455F136E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0314" y="1651696"/>
                <a:ext cx="4151312" cy="2012664"/>
                <a:chOff x="1064" y="977"/>
                <a:chExt cx="3656" cy="1359"/>
              </a:xfrm>
            </p:grpSpPr>
            <p:sp>
              <p:nvSpPr>
                <p:cNvPr id="103" name="Freeform 49">
                  <a:extLst>
                    <a:ext uri="{FF2B5EF4-FFF2-40B4-BE49-F238E27FC236}">
                      <a16:creationId xmlns:a16="http://schemas.microsoft.com/office/drawing/2014/main" id="{C7CB29FA-B411-A940-B434-E0DAD0200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4" y="977"/>
                  <a:ext cx="1694" cy="721"/>
                </a:xfrm>
                <a:custGeom>
                  <a:avLst/>
                  <a:gdLst>
                    <a:gd name="T0" fmla="*/ 107 w 1694"/>
                    <a:gd name="T1" fmla="*/ 0 h 710"/>
                    <a:gd name="T2" fmla="*/ 151 w 1694"/>
                    <a:gd name="T3" fmla="*/ 4 h 710"/>
                    <a:gd name="T4" fmla="*/ 216 w 1694"/>
                    <a:gd name="T5" fmla="*/ 193 h 710"/>
                    <a:gd name="T6" fmla="*/ 302 w 1694"/>
                    <a:gd name="T7" fmla="*/ 286 h 710"/>
                    <a:gd name="T8" fmla="*/ 366 w 1694"/>
                    <a:gd name="T9" fmla="*/ 432 h 710"/>
                    <a:gd name="T10" fmla="*/ 377 w 1694"/>
                    <a:gd name="T11" fmla="*/ 613 h 710"/>
                    <a:gd name="T12" fmla="*/ 429 w 1694"/>
                    <a:gd name="T13" fmla="*/ 613 h 710"/>
                    <a:gd name="T14" fmla="*/ 467 w 1694"/>
                    <a:gd name="T15" fmla="*/ 740 h 710"/>
                    <a:gd name="T16" fmla="*/ 495 w 1694"/>
                    <a:gd name="T17" fmla="*/ 847 h 710"/>
                    <a:gd name="T18" fmla="*/ 535 w 1694"/>
                    <a:gd name="T19" fmla="*/ 914 h 710"/>
                    <a:gd name="T20" fmla="*/ 560 w 1694"/>
                    <a:gd name="T21" fmla="*/ 958 h 710"/>
                    <a:gd name="T22" fmla="*/ 586 w 1694"/>
                    <a:gd name="T23" fmla="*/ 1051 h 710"/>
                    <a:gd name="T24" fmla="*/ 618 w 1694"/>
                    <a:gd name="T25" fmla="*/ 1134 h 710"/>
                    <a:gd name="T26" fmla="*/ 638 w 1694"/>
                    <a:gd name="T27" fmla="*/ 1229 h 710"/>
                    <a:gd name="T28" fmla="*/ 676 w 1694"/>
                    <a:gd name="T29" fmla="*/ 1303 h 710"/>
                    <a:gd name="T30" fmla="*/ 737 w 1694"/>
                    <a:gd name="T31" fmla="*/ 1390 h 710"/>
                    <a:gd name="T32" fmla="*/ 773 w 1694"/>
                    <a:gd name="T33" fmla="*/ 1430 h 710"/>
                    <a:gd name="T34" fmla="*/ 803 w 1694"/>
                    <a:gd name="T35" fmla="*/ 1509 h 710"/>
                    <a:gd name="T36" fmla="*/ 841 w 1694"/>
                    <a:gd name="T37" fmla="*/ 1556 h 710"/>
                    <a:gd name="T38" fmla="*/ 867 w 1694"/>
                    <a:gd name="T39" fmla="*/ 1642 h 710"/>
                    <a:gd name="T40" fmla="*/ 888 w 1694"/>
                    <a:gd name="T41" fmla="*/ 1699 h 710"/>
                    <a:gd name="T42" fmla="*/ 926 w 1694"/>
                    <a:gd name="T43" fmla="*/ 1773 h 710"/>
                    <a:gd name="T44" fmla="*/ 950 w 1694"/>
                    <a:gd name="T45" fmla="*/ 1854 h 710"/>
                    <a:gd name="T46" fmla="*/ 966 w 1694"/>
                    <a:gd name="T47" fmla="*/ 1982 h 710"/>
                    <a:gd name="T48" fmla="*/ 998 w 1694"/>
                    <a:gd name="T49" fmla="*/ 2011 h 710"/>
                    <a:gd name="T50" fmla="*/ 1006 w 1694"/>
                    <a:gd name="T51" fmla="*/ 2108 h 710"/>
                    <a:gd name="T52" fmla="*/ 1018 w 1694"/>
                    <a:gd name="T53" fmla="*/ 2173 h 710"/>
                    <a:gd name="T54" fmla="*/ 1044 w 1694"/>
                    <a:gd name="T55" fmla="*/ 2215 h 710"/>
                    <a:gd name="T56" fmla="*/ 1073 w 1694"/>
                    <a:gd name="T57" fmla="*/ 2267 h 710"/>
                    <a:gd name="T58" fmla="*/ 1095 w 1694"/>
                    <a:gd name="T59" fmla="*/ 2347 h 710"/>
                    <a:gd name="T60" fmla="*/ 1147 w 1694"/>
                    <a:gd name="T61" fmla="*/ 2355 h 710"/>
                    <a:gd name="T62" fmla="*/ 1161 w 1694"/>
                    <a:gd name="T63" fmla="*/ 2498 h 710"/>
                    <a:gd name="T64" fmla="*/ 1203 w 1694"/>
                    <a:gd name="T65" fmla="*/ 2572 h 710"/>
                    <a:gd name="T66" fmla="*/ 1214 w 1694"/>
                    <a:gd name="T67" fmla="*/ 2613 h 710"/>
                    <a:gd name="T68" fmla="*/ 1262 w 1694"/>
                    <a:gd name="T69" fmla="*/ 2663 h 710"/>
                    <a:gd name="T70" fmla="*/ 1280 w 1694"/>
                    <a:gd name="T71" fmla="*/ 2665 h 710"/>
                    <a:gd name="T72" fmla="*/ 1407 w 1694"/>
                    <a:gd name="T73" fmla="*/ 2708 h 710"/>
                    <a:gd name="T74" fmla="*/ 1427 w 1694"/>
                    <a:gd name="T75" fmla="*/ 2781 h 710"/>
                    <a:gd name="T76" fmla="*/ 1439 w 1694"/>
                    <a:gd name="T77" fmla="*/ 2864 h 710"/>
                    <a:gd name="T78" fmla="*/ 1497 w 1694"/>
                    <a:gd name="T79" fmla="*/ 2902 h 710"/>
                    <a:gd name="T80" fmla="*/ 1529 w 1694"/>
                    <a:gd name="T81" fmla="*/ 2947 h 710"/>
                    <a:gd name="T82" fmla="*/ 1556 w 1694"/>
                    <a:gd name="T83" fmla="*/ 3063 h 710"/>
                    <a:gd name="T84" fmla="*/ 1598 w 1694"/>
                    <a:gd name="T85" fmla="*/ 3140 h 710"/>
                    <a:gd name="T86" fmla="*/ 1662 w 1694"/>
                    <a:gd name="T87" fmla="*/ 3195 h 710"/>
                    <a:gd name="T88" fmla="*/ 1680 w 1694"/>
                    <a:gd name="T89" fmla="*/ 3253 h 710"/>
                    <a:gd name="T90" fmla="*/ 1694 w 1694"/>
                    <a:gd name="T91" fmla="*/ 3302 h 71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694"/>
                    <a:gd name="T139" fmla="*/ 0 h 710"/>
                    <a:gd name="T140" fmla="*/ 1694 w 1694"/>
                    <a:gd name="T141" fmla="*/ 710 h 71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694" h="710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15" y="5"/>
                      </a:lnTo>
                      <a:lnTo>
                        <a:pt x="151" y="4"/>
                      </a:lnTo>
                      <a:lnTo>
                        <a:pt x="195" y="32"/>
                      </a:lnTo>
                      <a:lnTo>
                        <a:pt x="216" y="40"/>
                      </a:lnTo>
                      <a:lnTo>
                        <a:pt x="266" y="63"/>
                      </a:lnTo>
                      <a:lnTo>
                        <a:pt x="302" y="66"/>
                      </a:lnTo>
                      <a:lnTo>
                        <a:pt x="344" y="75"/>
                      </a:lnTo>
                      <a:lnTo>
                        <a:pt x="366" y="93"/>
                      </a:lnTo>
                      <a:lnTo>
                        <a:pt x="372" y="112"/>
                      </a:lnTo>
                      <a:lnTo>
                        <a:pt x="377" y="134"/>
                      </a:lnTo>
                      <a:lnTo>
                        <a:pt x="429" y="126"/>
                      </a:lnTo>
                      <a:lnTo>
                        <a:pt x="429" y="134"/>
                      </a:lnTo>
                      <a:lnTo>
                        <a:pt x="437" y="144"/>
                      </a:lnTo>
                      <a:lnTo>
                        <a:pt x="467" y="159"/>
                      </a:lnTo>
                      <a:lnTo>
                        <a:pt x="487" y="167"/>
                      </a:lnTo>
                      <a:lnTo>
                        <a:pt x="495" y="183"/>
                      </a:lnTo>
                      <a:lnTo>
                        <a:pt x="527" y="183"/>
                      </a:lnTo>
                      <a:lnTo>
                        <a:pt x="535" y="197"/>
                      </a:lnTo>
                      <a:lnTo>
                        <a:pt x="550" y="193"/>
                      </a:lnTo>
                      <a:lnTo>
                        <a:pt x="560" y="207"/>
                      </a:lnTo>
                      <a:lnTo>
                        <a:pt x="592" y="205"/>
                      </a:lnTo>
                      <a:lnTo>
                        <a:pt x="586" y="225"/>
                      </a:lnTo>
                      <a:lnTo>
                        <a:pt x="600" y="226"/>
                      </a:lnTo>
                      <a:lnTo>
                        <a:pt x="618" y="243"/>
                      </a:lnTo>
                      <a:lnTo>
                        <a:pt x="630" y="244"/>
                      </a:lnTo>
                      <a:lnTo>
                        <a:pt x="638" y="266"/>
                      </a:lnTo>
                      <a:lnTo>
                        <a:pt x="674" y="266"/>
                      </a:lnTo>
                      <a:lnTo>
                        <a:pt x="676" y="279"/>
                      </a:lnTo>
                      <a:lnTo>
                        <a:pt x="741" y="279"/>
                      </a:lnTo>
                      <a:lnTo>
                        <a:pt x="737" y="299"/>
                      </a:lnTo>
                      <a:lnTo>
                        <a:pt x="751" y="304"/>
                      </a:lnTo>
                      <a:lnTo>
                        <a:pt x="773" y="307"/>
                      </a:lnTo>
                      <a:lnTo>
                        <a:pt x="805" y="314"/>
                      </a:lnTo>
                      <a:lnTo>
                        <a:pt x="803" y="325"/>
                      </a:lnTo>
                      <a:lnTo>
                        <a:pt x="841" y="322"/>
                      </a:lnTo>
                      <a:lnTo>
                        <a:pt x="841" y="335"/>
                      </a:lnTo>
                      <a:lnTo>
                        <a:pt x="863" y="335"/>
                      </a:lnTo>
                      <a:lnTo>
                        <a:pt x="867" y="352"/>
                      </a:lnTo>
                      <a:lnTo>
                        <a:pt x="880" y="350"/>
                      </a:lnTo>
                      <a:lnTo>
                        <a:pt x="888" y="365"/>
                      </a:lnTo>
                      <a:lnTo>
                        <a:pt x="928" y="360"/>
                      </a:lnTo>
                      <a:lnTo>
                        <a:pt x="926" y="381"/>
                      </a:lnTo>
                      <a:lnTo>
                        <a:pt x="946" y="388"/>
                      </a:lnTo>
                      <a:lnTo>
                        <a:pt x="950" y="398"/>
                      </a:lnTo>
                      <a:lnTo>
                        <a:pt x="966" y="398"/>
                      </a:lnTo>
                      <a:lnTo>
                        <a:pt x="966" y="426"/>
                      </a:lnTo>
                      <a:lnTo>
                        <a:pt x="984" y="423"/>
                      </a:lnTo>
                      <a:lnTo>
                        <a:pt x="998" y="431"/>
                      </a:lnTo>
                      <a:lnTo>
                        <a:pt x="998" y="444"/>
                      </a:lnTo>
                      <a:lnTo>
                        <a:pt x="1006" y="454"/>
                      </a:lnTo>
                      <a:lnTo>
                        <a:pt x="1016" y="457"/>
                      </a:lnTo>
                      <a:lnTo>
                        <a:pt x="1018" y="467"/>
                      </a:lnTo>
                      <a:lnTo>
                        <a:pt x="1036" y="467"/>
                      </a:lnTo>
                      <a:lnTo>
                        <a:pt x="1044" y="477"/>
                      </a:lnTo>
                      <a:lnTo>
                        <a:pt x="1067" y="475"/>
                      </a:lnTo>
                      <a:lnTo>
                        <a:pt x="1073" y="485"/>
                      </a:lnTo>
                      <a:lnTo>
                        <a:pt x="1085" y="492"/>
                      </a:lnTo>
                      <a:lnTo>
                        <a:pt x="1095" y="504"/>
                      </a:lnTo>
                      <a:lnTo>
                        <a:pt x="1137" y="504"/>
                      </a:lnTo>
                      <a:lnTo>
                        <a:pt x="1147" y="507"/>
                      </a:lnTo>
                      <a:lnTo>
                        <a:pt x="1165" y="522"/>
                      </a:lnTo>
                      <a:lnTo>
                        <a:pt x="1161" y="538"/>
                      </a:lnTo>
                      <a:lnTo>
                        <a:pt x="1197" y="541"/>
                      </a:lnTo>
                      <a:lnTo>
                        <a:pt x="1203" y="551"/>
                      </a:lnTo>
                      <a:lnTo>
                        <a:pt x="1216" y="551"/>
                      </a:lnTo>
                      <a:lnTo>
                        <a:pt x="1214" y="561"/>
                      </a:lnTo>
                      <a:lnTo>
                        <a:pt x="1250" y="558"/>
                      </a:lnTo>
                      <a:lnTo>
                        <a:pt x="1262" y="573"/>
                      </a:lnTo>
                      <a:lnTo>
                        <a:pt x="1262" y="583"/>
                      </a:lnTo>
                      <a:lnTo>
                        <a:pt x="1280" y="574"/>
                      </a:lnTo>
                      <a:lnTo>
                        <a:pt x="1290" y="584"/>
                      </a:lnTo>
                      <a:lnTo>
                        <a:pt x="1407" y="584"/>
                      </a:lnTo>
                      <a:lnTo>
                        <a:pt x="1413" y="596"/>
                      </a:lnTo>
                      <a:lnTo>
                        <a:pt x="1427" y="598"/>
                      </a:lnTo>
                      <a:lnTo>
                        <a:pt x="1437" y="599"/>
                      </a:lnTo>
                      <a:lnTo>
                        <a:pt x="1439" y="614"/>
                      </a:lnTo>
                      <a:lnTo>
                        <a:pt x="1493" y="614"/>
                      </a:lnTo>
                      <a:lnTo>
                        <a:pt x="1497" y="622"/>
                      </a:lnTo>
                      <a:lnTo>
                        <a:pt x="1511" y="632"/>
                      </a:lnTo>
                      <a:lnTo>
                        <a:pt x="1529" y="632"/>
                      </a:lnTo>
                      <a:lnTo>
                        <a:pt x="1535" y="652"/>
                      </a:lnTo>
                      <a:lnTo>
                        <a:pt x="1556" y="660"/>
                      </a:lnTo>
                      <a:lnTo>
                        <a:pt x="1576" y="669"/>
                      </a:lnTo>
                      <a:lnTo>
                        <a:pt x="1598" y="674"/>
                      </a:lnTo>
                      <a:lnTo>
                        <a:pt x="1600" y="687"/>
                      </a:lnTo>
                      <a:lnTo>
                        <a:pt x="1662" y="687"/>
                      </a:lnTo>
                      <a:lnTo>
                        <a:pt x="1666" y="698"/>
                      </a:lnTo>
                      <a:lnTo>
                        <a:pt x="1680" y="700"/>
                      </a:lnTo>
                      <a:lnTo>
                        <a:pt x="1678" y="710"/>
                      </a:lnTo>
                      <a:lnTo>
                        <a:pt x="1694" y="710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609524">
                    <a:defRPr/>
                  </a:pPr>
                  <a:endParaRPr lang="en-US" kern="0" dirty="0">
                    <a:latin typeface="Calibri"/>
                  </a:endParaRPr>
                </a:p>
              </p:txBody>
            </p:sp>
            <p:sp>
              <p:nvSpPr>
                <p:cNvPr id="104" name="Freeform 50">
                  <a:extLst>
                    <a:ext uri="{FF2B5EF4-FFF2-40B4-BE49-F238E27FC236}">
                      <a16:creationId xmlns:a16="http://schemas.microsoft.com/office/drawing/2014/main" id="{E9A75E22-D8E6-3746-81F3-6D52066823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" y="1701"/>
                  <a:ext cx="1960" cy="635"/>
                </a:xfrm>
                <a:custGeom>
                  <a:avLst/>
                  <a:gdLst>
                    <a:gd name="T0" fmla="*/ 4 w 1960"/>
                    <a:gd name="T1" fmla="*/ 8 h 625"/>
                    <a:gd name="T2" fmla="*/ 21 w 1960"/>
                    <a:gd name="T3" fmla="*/ 13 h 625"/>
                    <a:gd name="T4" fmla="*/ 35 w 1960"/>
                    <a:gd name="T5" fmla="*/ 27 h 625"/>
                    <a:gd name="T6" fmla="*/ 67 w 1960"/>
                    <a:gd name="T7" fmla="*/ 203 h 625"/>
                    <a:gd name="T8" fmla="*/ 153 w 1960"/>
                    <a:gd name="T9" fmla="*/ 218 h 625"/>
                    <a:gd name="T10" fmla="*/ 202 w 1960"/>
                    <a:gd name="T11" fmla="*/ 277 h 625"/>
                    <a:gd name="T12" fmla="*/ 222 w 1960"/>
                    <a:gd name="T13" fmla="*/ 315 h 625"/>
                    <a:gd name="T14" fmla="*/ 270 w 1960"/>
                    <a:gd name="T15" fmla="*/ 411 h 625"/>
                    <a:gd name="T16" fmla="*/ 282 w 1960"/>
                    <a:gd name="T17" fmla="*/ 474 h 625"/>
                    <a:gd name="T18" fmla="*/ 306 w 1960"/>
                    <a:gd name="T19" fmla="*/ 556 h 625"/>
                    <a:gd name="T20" fmla="*/ 336 w 1960"/>
                    <a:gd name="T21" fmla="*/ 704 h 625"/>
                    <a:gd name="T22" fmla="*/ 355 w 1960"/>
                    <a:gd name="T23" fmla="*/ 786 h 625"/>
                    <a:gd name="T24" fmla="*/ 377 w 1960"/>
                    <a:gd name="T25" fmla="*/ 838 h 625"/>
                    <a:gd name="T26" fmla="*/ 439 w 1960"/>
                    <a:gd name="T27" fmla="*/ 934 h 625"/>
                    <a:gd name="T28" fmla="*/ 453 w 1960"/>
                    <a:gd name="T29" fmla="*/ 999 h 625"/>
                    <a:gd name="T30" fmla="*/ 473 w 1960"/>
                    <a:gd name="T31" fmla="*/ 1164 h 625"/>
                    <a:gd name="T32" fmla="*/ 509 w 1960"/>
                    <a:gd name="T33" fmla="*/ 1202 h 625"/>
                    <a:gd name="T34" fmla="*/ 566 w 1960"/>
                    <a:gd name="T35" fmla="*/ 1386 h 625"/>
                    <a:gd name="T36" fmla="*/ 652 w 1960"/>
                    <a:gd name="T37" fmla="*/ 1439 h 625"/>
                    <a:gd name="T38" fmla="*/ 725 w 1960"/>
                    <a:gd name="T39" fmla="*/ 1501 h 625"/>
                    <a:gd name="T40" fmla="*/ 749 w 1960"/>
                    <a:gd name="T41" fmla="*/ 1574 h 625"/>
                    <a:gd name="T42" fmla="*/ 823 w 1960"/>
                    <a:gd name="T43" fmla="*/ 1625 h 625"/>
                    <a:gd name="T44" fmla="*/ 833 w 1960"/>
                    <a:gd name="T45" fmla="*/ 1681 h 625"/>
                    <a:gd name="T46" fmla="*/ 839 w 1960"/>
                    <a:gd name="T47" fmla="*/ 1791 h 625"/>
                    <a:gd name="T48" fmla="*/ 946 w 1960"/>
                    <a:gd name="T49" fmla="*/ 1855 h 625"/>
                    <a:gd name="T50" fmla="*/ 984 w 1960"/>
                    <a:gd name="T51" fmla="*/ 1972 h 625"/>
                    <a:gd name="T52" fmla="*/ 1010 w 1960"/>
                    <a:gd name="T53" fmla="*/ 2041 h 625"/>
                    <a:gd name="T54" fmla="*/ 1111 w 1960"/>
                    <a:gd name="T55" fmla="*/ 2141 h 625"/>
                    <a:gd name="T56" fmla="*/ 1326 w 1960"/>
                    <a:gd name="T57" fmla="*/ 2239 h 625"/>
                    <a:gd name="T58" fmla="*/ 1485 w 1960"/>
                    <a:gd name="T59" fmla="*/ 2430 h 625"/>
                    <a:gd name="T60" fmla="*/ 1499 w 1960"/>
                    <a:gd name="T61" fmla="*/ 2624 h 625"/>
                    <a:gd name="T62" fmla="*/ 1542 w 1960"/>
                    <a:gd name="T63" fmla="*/ 2796 h 625"/>
                    <a:gd name="T64" fmla="*/ 1610 w 1960"/>
                    <a:gd name="T65" fmla="*/ 3051 h 62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60"/>
                    <a:gd name="T100" fmla="*/ 0 h 625"/>
                    <a:gd name="T101" fmla="*/ 1960 w 1960"/>
                    <a:gd name="T102" fmla="*/ 625 h 62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60" h="625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14" y="2"/>
                      </a:lnTo>
                      <a:lnTo>
                        <a:pt x="21" y="13"/>
                      </a:lnTo>
                      <a:lnTo>
                        <a:pt x="35" y="13"/>
                      </a:lnTo>
                      <a:lnTo>
                        <a:pt x="35" y="27"/>
                      </a:lnTo>
                      <a:lnTo>
                        <a:pt x="67" y="27"/>
                      </a:lnTo>
                      <a:lnTo>
                        <a:pt x="67" y="41"/>
                      </a:lnTo>
                      <a:lnTo>
                        <a:pt x="147" y="41"/>
                      </a:lnTo>
                      <a:lnTo>
                        <a:pt x="153" y="46"/>
                      </a:lnTo>
                      <a:lnTo>
                        <a:pt x="202" y="46"/>
                      </a:lnTo>
                      <a:lnTo>
                        <a:pt x="202" y="61"/>
                      </a:lnTo>
                      <a:lnTo>
                        <a:pt x="222" y="61"/>
                      </a:lnTo>
                      <a:lnTo>
                        <a:pt x="222" y="69"/>
                      </a:lnTo>
                      <a:lnTo>
                        <a:pt x="270" y="69"/>
                      </a:lnTo>
                      <a:lnTo>
                        <a:pt x="270" y="86"/>
                      </a:lnTo>
                      <a:lnTo>
                        <a:pt x="282" y="86"/>
                      </a:lnTo>
                      <a:lnTo>
                        <a:pt x="282" y="96"/>
                      </a:lnTo>
                      <a:lnTo>
                        <a:pt x="306" y="96"/>
                      </a:lnTo>
                      <a:lnTo>
                        <a:pt x="306" y="116"/>
                      </a:lnTo>
                      <a:lnTo>
                        <a:pt x="336" y="116"/>
                      </a:lnTo>
                      <a:lnTo>
                        <a:pt x="336" y="145"/>
                      </a:lnTo>
                      <a:lnTo>
                        <a:pt x="355" y="145"/>
                      </a:lnTo>
                      <a:lnTo>
                        <a:pt x="355" y="160"/>
                      </a:lnTo>
                      <a:lnTo>
                        <a:pt x="377" y="160"/>
                      </a:lnTo>
                      <a:lnTo>
                        <a:pt x="377" y="172"/>
                      </a:lnTo>
                      <a:lnTo>
                        <a:pt x="439" y="172"/>
                      </a:lnTo>
                      <a:lnTo>
                        <a:pt x="439" y="192"/>
                      </a:lnTo>
                      <a:lnTo>
                        <a:pt x="453" y="192"/>
                      </a:lnTo>
                      <a:lnTo>
                        <a:pt x="453" y="206"/>
                      </a:lnTo>
                      <a:lnTo>
                        <a:pt x="473" y="206"/>
                      </a:lnTo>
                      <a:lnTo>
                        <a:pt x="473" y="238"/>
                      </a:lnTo>
                      <a:lnTo>
                        <a:pt x="509" y="238"/>
                      </a:lnTo>
                      <a:lnTo>
                        <a:pt x="509" y="246"/>
                      </a:lnTo>
                      <a:lnTo>
                        <a:pt x="566" y="246"/>
                      </a:lnTo>
                      <a:lnTo>
                        <a:pt x="566" y="282"/>
                      </a:lnTo>
                      <a:lnTo>
                        <a:pt x="652" y="282"/>
                      </a:lnTo>
                      <a:lnTo>
                        <a:pt x="652" y="295"/>
                      </a:lnTo>
                      <a:lnTo>
                        <a:pt x="725" y="295"/>
                      </a:lnTo>
                      <a:lnTo>
                        <a:pt x="725" y="307"/>
                      </a:lnTo>
                      <a:lnTo>
                        <a:pt x="749" y="307"/>
                      </a:lnTo>
                      <a:lnTo>
                        <a:pt x="749" y="322"/>
                      </a:lnTo>
                      <a:lnTo>
                        <a:pt x="823" y="322"/>
                      </a:lnTo>
                      <a:lnTo>
                        <a:pt x="823" y="332"/>
                      </a:lnTo>
                      <a:lnTo>
                        <a:pt x="839" y="332"/>
                      </a:lnTo>
                      <a:lnTo>
                        <a:pt x="833" y="343"/>
                      </a:lnTo>
                      <a:lnTo>
                        <a:pt x="839" y="350"/>
                      </a:lnTo>
                      <a:lnTo>
                        <a:pt x="839" y="366"/>
                      </a:lnTo>
                      <a:lnTo>
                        <a:pt x="946" y="366"/>
                      </a:lnTo>
                      <a:lnTo>
                        <a:pt x="946" y="381"/>
                      </a:lnTo>
                      <a:lnTo>
                        <a:pt x="984" y="381"/>
                      </a:lnTo>
                      <a:lnTo>
                        <a:pt x="984" y="403"/>
                      </a:lnTo>
                      <a:lnTo>
                        <a:pt x="1010" y="403"/>
                      </a:lnTo>
                      <a:lnTo>
                        <a:pt x="1010" y="418"/>
                      </a:lnTo>
                      <a:lnTo>
                        <a:pt x="1111" y="418"/>
                      </a:lnTo>
                      <a:lnTo>
                        <a:pt x="1111" y="439"/>
                      </a:lnTo>
                      <a:lnTo>
                        <a:pt x="1326" y="439"/>
                      </a:lnTo>
                      <a:lnTo>
                        <a:pt x="1326" y="457"/>
                      </a:lnTo>
                      <a:lnTo>
                        <a:pt x="1485" y="457"/>
                      </a:lnTo>
                      <a:lnTo>
                        <a:pt x="1485" y="498"/>
                      </a:lnTo>
                      <a:lnTo>
                        <a:pt x="1499" y="498"/>
                      </a:lnTo>
                      <a:lnTo>
                        <a:pt x="1499" y="535"/>
                      </a:lnTo>
                      <a:lnTo>
                        <a:pt x="1542" y="535"/>
                      </a:lnTo>
                      <a:lnTo>
                        <a:pt x="1542" y="571"/>
                      </a:lnTo>
                      <a:lnTo>
                        <a:pt x="1610" y="571"/>
                      </a:lnTo>
                      <a:lnTo>
                        <a:pt x="1610" y="625"/>
                      </a:lnTo>
                      <a:lnTo>
                        <a:pt x="1960" y="625"/>
                      </a:ln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609524">
                    <a:defRPr/>
                  </a:pPr>
                  <a:endParaRPr lang="en-US" kern="0" dirty="0">
                    <a:latin typeface="Calibri"/>
                  </a:endParaRPr>
                </a:p>
              </p:txBody>
            </p:sp>
          </p:grpSp>
          <p:sp>
            <p:nvSpPr>
              <p:cNvPr id="100" name="Line 51">
                <a:extLst>
                  <a:ext uri="{FF2B5EF4-FFF2-40B4-BE49-F238E27FC236}">
                    <a16:creationId xmlns:a16="http://schemas.microsoft.com/office/drawing/2014/main" id="{F02F6837-A98E-D44D-93DD-614F9471A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5872485" y="4818879"/>
                <a:ext cx="66352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lIns="89952" tIns="46774" rIns="89952" bIns="46774">
                <a:spAutoFit/>
              </a:bodyPr>
              <a:lstStyle/>
              <a:p>
                <a:pPr defTabSz="609524">
                  <a:defRPr/>
                </a:pPr>
                <a:endParaRPr lang="en-US" kern="0" dirty="0">
                  <a:latin typeface="Calibri"/>
                </a:endParaRPr>
              </a:p>
            </p:txBody>
          </p:sp>
          <p:sp>
            <p:nvSpPr>
              <p:cNvPr id="101" name="Text Box 52">
                <a:extLst>
                  <a:ext uri="{FF2B5EF4-FFF2-40B4-BE49-F238E27FC236}">
                    <a16:creationId xmlns:a16="http://schemas.microsoft.com/office/drawing/2014/main" id="{A61639F3-CD3F-6A42-9A3C-E453CB4E5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88282" y="4889088"/>
                <a:ext cx="295490" cy="1784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E9B113"/>
                  </a:buClr>
                  <a:defRPr/>
                </a:pPr>
                <a:r>
                  <a:rPr lang="en-US" sz="1100" kern="0" dirty="0">
                    <a:latin typeface="Calibri"/>
                    <a:ea typeface="ＭＳ Ｐゴシック" pitchFamily="-108" charset="-128"/>
                  </a:rPr>
                  <a:t>18</a:t>
                </a:r>
              </a:p>
            </p:txBody>
          </p:sp>
          <p:sp>
            <p:nvSpPr>
              <p:cNvPr id="102" name="AutoShape 110">
                <a:extLst>
                  <a:ext uri="{FF2B5EF4-FFF2-40B4-BE49-F238E27FC236}">
                    <a16:creationId xmlns:a16="http://schemas.microsoft.com/office/drawing/2014/main" id="{BB453443-3BAF-7A49-B9FE-E53ED30AFD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61208" y="1199552"/>
                <a:ext cx="4231214" cy="367312"/>
              </a:xfrm>
              <a:prstGeom prst="roundRect">
                <a:avLst>
                  <a:gd name="adj" fmla="val 529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91392" tIns="45697" rIns="91392" bIns="45697">
                <a:spAutoFit/>
              </a:bodyPr>
              <a:lstStyle/>
              <a:p>
                <a:pPr marL="115825" indent="-115825" algn="ctr" defTabSz="609524" eaLnBrk="0" hangingPunct="0">
                  <a:spcBef>
                    <a:spcPct val="40000"/>
                  </a:spcBef>
                  <a:spcAft>
                    <a:spcPct val="20000"/>
                  </a:spcAft>
                  <a:buClr>
                    <a:srgbClr val="AA800E"/>
                  </a:buClr>
                  <a:defRPr/>
                </a:pPr>
                <a:r>
                  <a:rPr lang="en-US" sz="1600" b="1" kern="0" dirty="0">
                    <a:latin typeface="Calibri"/>
                    <a:cs typeface="Calibri" panose="020F0502020204030204" pitchFamily="34" charset="0"/>
                  </a:rPr>
                  <a:t>SHARP</a:t>
                </a:r>
                <a:r>
                  <a:rPr lang="en-US" sz="1600" b="1" kern="0" baseline="30000" dirty="0">
                    <a:latin typeface="Calibri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60" name="AutoShape 109">
              <a:extLst>
                <a:ext uri="{FF2B5EF4-FFF2-40B4-BE49-F238E27FC236}">
                  <a16:creationId xmlns:a16="http://schemas.microsoft.com/office/drawing/2014/main" id="{827E3759-0F1E-F644-A3A3-DAE7DF8364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69994" y="3782582"/>
              <a:ext cx="796079" cy="308762"/>
            </a:xfrm>
            <a:prstGeom prst="roundRect">
              <a:avLst>
                <a:gd name="adj" fmla="val 5292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square" lIns="91392" tIns="45697" rIns="91392" bIns="45697">
              <a:spAutoFit/>
            </a:bodyPr>
            <a:lstStyle/>
            <a:p>
              <a:pPr indent="-115825" defTabSz="609524" eaLnBrk="0" hangingPunct="0">
                <a:spcBef>
                  <a:spcPct val="40000"/>
                </a:spcBef>
                <a:spcAft>
                  <a:spcPct val="20000"/>
                </a:spcAft>
                <a:buClr>
                  <a:srgbClr val="AA800E"/>
                </a:buClr>
                <a:defRPr/>
              </a:pPr>
              <a:r>
                <a:rPr lang="en-US" sz="1000" dirty="0">
                  <a:latin typeface="Calibri"/>
                  <a:cs typeface="Calibri" panose="020F0502020204030204" pitchFamily="34" charset="0"/>
                </a:rPr>
                <a:t>HR = 0.69 (95% CI: 0.55-0.87) </a:t>
              </a:r>
              <a:br>
                <a:rPr lang="en-US" sz="1000" dirty="0">
                  <a:latin typeface="Calibri"/>
                  <a:cs typeface="Calibri" panose="020F0502020204030204" pitchFamily="34" charset="0"/>
                </a:rPr>
              </a:br>
              <a:r>
                <a:rPr lang="en-US" sz="1000" i="1" dirty="0">
                  <a:latin typeface="Calibri"/>
                  <a:cs typeface="Calibri" panose="020F0502020204030204" pitchFamily="34" charset="0"/>
                </a:rPr>
                <a:t>P </a:t>
              </a:r>
              <a:r>
                <a:rPr lang="en-US" sz="1000" dirty="0">
                  <a:latin typeface="Calibri"/>
                  <a:cs typeface="Calibri" panose="020F0502020204030204" pitchFamily="34" charset="0"/>
                </a:rPr>
                <a:t>&lt; .001</a:t>
              </a:r>
            </a:p>
          </p:txBody>
        </p:sp>
      </p:grpSp>
      <p:sp>
        <p:nvSpPr>
          <p:cNvPr id="105" name="Text Box 9">
            <a:extLst>
              <a:ext uri="{FF2B5EF4-FFF2-40B4-BE49-F238E27FC236}">
                <a16:creationId xmlns:a16="http://schemas.microsoft.com/office/drawing/2014/main" id="{7E56199A-7BD7-EE40-B40E-D80FE3F01DA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800665" y="3251030"/>
            <a:ext cx="1245372" cy="37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71959" anchor="b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609524">
              <a:spcBef>
                <a:spcPct val="40000"/>
              </a:spcBef>
              <a:spcAft>
                <a:spcPct val="20000"/>
              </a:spcAft>
              <a:buClr>
                <a:srgbClr val="E9B113"/>
              </a:buClr>
              <a:defRPr/>
            </a:pPr>
            <a:r>
              <a:rPr lang="en-US" sz="1200" b="1" kern="0" dirty="0">
                <a:latin typeface="Calibri"/>
              </a:rPr>
              <a:t>Survival probability</a:t>
            </a:r>
          </a:p>
        </p:txBody>
      </p:sp>
    </p:spTree>
    <p:extLst>
      <p:ext uri="{BB962C8B-B14F-4D97-AF65-F5344CB8AC3E}">
        <p14:creationId xmlns:p14="http://schemas.microsoft.com/office/powerpoint/2010/main" val="31603694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EC40F-0C67-C549-8A09-0A33CA98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TKIs and Anti-VEGF Agents Have Been Shown to Inhibit Multiple Cancer Signaling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0FBF-2AAC-2646-8583-80800F8F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4988081" cy="43101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 TKIs approved for use in HCC act on the VEGFR2 receptor, which has antiangiogenic effects</a:t>
            </a:r>
          </a:p>
          <a:p>
            <a:pPr lvl="1"/>
            <a:r>
              <a:rPr lang="en-US" dirty="0"/>
              <a:t>The anti-VEGF ramucirumab specifically inhibits VEGFR2</a:t>
            </a:r>
          </a:p>
          <a:p>
            <a:r>
              <a:rPr lang="en-US" dirty="0"/>
              <a:t>Most of the TKIs block other pathways involved in cancer signaling, including TIE2</a:t>
            </a:r>
          </a:p>
          <a:p>
            <a:r>
              <a:rPr lang="en-US" dirty="0"/>
              <a:t>The </a:t>
            </a:r>
            <a:r>
              <a:rPr lang="en-US" dirty="0" err="1"/>
              <a:t>multipathway</a:t>
            </a:r>
            <a:r>
              <a:rPr lang="en-US" dirty="0"/>
              <a:t> effects of TKIs are responsible for the on- and off-target effects of these agents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C4E72-4583-9A4D-97AF-BB6A8F0886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err="1">
                <a:solidFill>
                  <a:schemeClr val="tx1"/>
                </a:solidFill>
              </a:rPr>
              <a:t>Sarcognato</a:t>
            </a:r>
            <a:r>
              <a:rPr lang="en-US" sz="1100" dirty="0">
                <a:solidFill>
                  <a:schemeClr val="tx1"/>
                </a:solidFill>
              </a:rPr>
              <a:t> S et al. </a:t>
            </a:r>
            <a:r>
              <a:rPr lang="en-US" sz="1100" i="1" dirty="0">
                <a:solidFill>
                  <a:schemeClr val="tx1"/>
                </a:solidFill>
              </a:rPr>
              <a:t>Clin Liver Dis (Hoboken)</a:t>
            </a:r>
            <a:r>
              <a:rPr lang="en-US" sz="1100" dirty="0">
                <a:solidFill>
                  <a:schemeClr val="tx1"/>
                </a:solidFill>
              </a:rPr>
              <a:t>. 2019;14(2):62-65. </a:t>
            </a:r>
          </a:p>
        </p:txBody>
      </p:sp>
      <p:pic>
        <p:nvPicPr>
          <p:cNvPr id="8194" name="Picture 2" descr="image">
            <a:extLst>
              <a:ext uri="{FF2B5EF4-FFF2-40B4-BE49-F238E27FC236}">
                <a16:creationId xmlns:a16="http://schemas.microsoft.com/office/drawing/2014/main" id="{EC4F76E1-93A3-F446-9E7B-5BCC28A0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45" y="1317882"/>
            <a:ext cx="6573784" cy="40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104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FBC75-EAD8-9A46-B515-AE502080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 the Last 3 Years, Targeted Treatment Options Have Expanded Dramatically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0959E-720E-264E-B539-3E911A338C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Lee A, Lee FC. </a:t>
            </a:r>
            <a:r>
              <a:rPr lang="en-US" sz="1100" i="1" dirty="0">
                <a:solidFill>
                  <a:schemeClr val="tx1"/>
                </a:solidFill>
              </a:rPr>
              <a:t>Front Med</a:t>
            </a:r>
            <a:r>
              <a:rPr lang="en-US" sz="1100" dirty="0">
                <a:solidFill>
                  <a:schemeClr val="tx1"/>
                </a:solidFill>
              </a:rPr>
              <a:t>. 2020;14(3):273-283.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D5E8E-68BF-B142-8C5C-64F54449C388}"/>
              </a:ext>
            </a:extLst>
          </p:cNvPr>
          <p:cNvGrpSpPr/>
          <p:nvPr/>
        </p:nvGrpSpPr>
        <p:grpSpPr>
          <a:xfrm>
            <a:off x="1543200" y="2523592"/>
            <a:ext cx="3060139" cy="1685578"/>
            <a:chOff x="1261845" y="3586041"/>
            <a:chExt cx="3060139" cy="16855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67D405-B908-EB49-82F6-F92C41F8B8B9}"/>
                </a:ext>
              </a:extLst>
            </p:cNvPr>
            <p:cNvSpPr txBox="1"/>
            <p:nvPr/>
          </p:nvSpPr>
          <p:spPr bwMode="gray">
            <a:xfrm>
              <a:off x="1567202" y="4682621"/>
              <a:ext cx="2754782" cy="5889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Sorafenib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unresectable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HCC (</a:t>
              </a:r>
              <a:r>
                <a:rPr lang="en-US" sz="14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uHCC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2007 </a:t>
              </a: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5FFA27-E4C1-3149-B004-B8CAE568ACC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362190" y="3586041"/>
              <a:ext cx="0" cy="1151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EC4C2D-A20C-5D43-B18C-C766CF7254F0}"/>
                </a:ext>
              </a:extLst>
            </p:cNvPr>
            <p:cNvSpPr/>
            <p:nvPr/>
          </p:nvSpPr>
          <p:spPr bwMode="gray">
            <a:xfrm>
              <a:off x="1261845" y="4714427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8D4722-3E44-F74D-9C23-590709E70A53}"/>
              </a:ext>
            </a:extLst>
          </p:cNvPr>
          <p:cNvSpPr txBox="1"/>
          <p:nvPr/>
        </p:nvSpPr>
        <p:spPr bwMode="gray">
          <a:xfrm>
            <a:off x="588169" y="2172601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10AD73-00FA-6147-9BFA-D8F6E6819770}"/>
              </a:ext>
            </a:extLst>
          </p:cNvPr>
          <p:cNvSpPr txBox="1"/>
          <p:nvPr/>
        </p:nvSpPr>
        <p:spPr bwMode="gray">
          <a:xfrm>
            <a:off x="4219935" y="2172601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2015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49DB8C-D5DE-194C-AAA6-35C3800C46A0}"/>
              </a:ext>
            </a:extLst>
          </p:cNvPr>
          <p:cNvCxnSpPr>
            <a:cxnSpLocks/>
          </p:cNvCxnSpPr>
          <p:nvPr/>
        </p:nvCxnSpPr>
        <p:spPr bwMode="gray">
          <a:xfrm>
            <a:off x="0" y="2512707"/>
            <a:ext cx="256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0052E9-96B7-6E4B-AC8D-400F1C6394E3}"/>
              </a:ext>
            </a:extLst>
          </p:cNvPr>
          <p:cNvCxnSpPr>
            <a:cxnSpLocks/>
          </p:cNvCxnSpPr>
          <p:nvPr/>
        </p:nvCxnSpPr>
        <p:spPr bwMode="gray">
          <a:xfrm>
            <a:off x="1045369" y="2416405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9E58B-0BC9-4944-A278-954833652A1E}"/>
              </a:ext>
            </a:extLst>
          </p:cNvPr>
          <p:cNvCxnSpPr>
            <a:cxnSpLocks/>
            <a:stCxn id="41" idx="2"/>
          </p:cNvCxnSpPr>
          <p:nvPr/>
        </p:nvCxnSpPr>
        <p:spPr bwMode="gray">
          <a:xfrm>
            <a:off x="10664036" y="2431720"/>
            <a:ext cx="0" cy="165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7545E9A-14A2-E440-AC6E-C0F40E834CF4}"/>
              </a:ext>
            </a:extLst>
          </p:cNvPr>
          <p:cNvSpPr txBox="1"/>
          <p:nvPr/>
        </p:nvSpPr>
        <p:spPr bwMode="gray">
          <a:xfrm>
            <a:off x="10315874" y="2218012"/>
            <a:ext cx="696323" cy="21370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6C12-51AF-1647-A718-C505046CE7AA}"/>
              </a:ext>
            </a:extLst>
          </p:cNvPr>
          <p:cNvCxnSpPr>
            <a:cxnSpLocks/>
          </p:cNvCxnSpPr>
          <p:nvPr/>
        </p:nvCxnSpPr>
        <p:spPr bwMode="gray">
          <a:xfrm>
            <a:off x="2690800" y="2512707"/>
            <a:ext cx="950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5B2D52-4D59-F146-BEEF-F76850DAEE72}"/>
              </a:ext>
            </a:extLst>
          </p:cNvPr>
          <p:cNvCxnSpPr>
            <a:cxnSpLocks/>
          </p:cNvCxnSpPr>
          <p:nvPr/>
        </p:nvCxnSpPr>
        <p:spPr bwMode="gray">
          <a:xfrm>
            <a:off x="4674036" y="2426130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B5B080-FB79-624F-AA89-E6FBA2585D4E}"/>
              </a:ext>
            </a:extLst>
          </p:cNvPr>
          <p:cNvCxnSpPr>
            <a:cxnSpLocks/>
          </p:cNvCxnSpPr>
          <p:nvPr/>
        </p:nvCxnSpPr>
        <p:spPr bwMode="gray">
          <a:xfrm flipV="1">
            <a:off x="2506069" y="2343519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C1FE74-AEF9-484F-BA1B-D4FD73DECC63}"/>
              </a:ext>
            </a:extLst>
          </p:cNvPr>
          <p:cNvCxnSpPr>
            <a:cxnSpLocks/>
          </p:cNvCxnSpPr>
          <p:nvPr/>
        </p:nvCxnSpPr>
        <p:spPr bwMode="gray">
          <a:xfrm flipV="1">
            <a:off x="2624593" y="2350257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B81CF-4D96-DF43-BAF4-7122F8A315EA}"/>
              </a:ext>
            </a:extLst>
          </p:cNvPr>
          <p:cNvGrpSpPr/>
          <p:nvPr/>
        </p:nvGrpSpPr>
        <p:grpSpPr>
          <a:xfrm>
            <a:off x="8516067" y="2540963"/>
            <a:ext cx="3511471" cy="2905958"/>
            <a:chOff x="8423674" y="4061016"/>
            <a:chExt cx="3511471" cy="290595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A72A49-E97E-CA45-816F-7FD8708D6144}"/>
                </a:ext>
              </a:extLst>
            </p:cNvPr>
            <p:cNvCxnSpPr>
              <a:cxnSpLocks/>
              <a:endCxn id="25" idx="0"/>
            </p:cNvCxnSpPr>
            <p:nvPr/>
          </p:nvCxnSpPr>
          <p:spPr bwMode="gray">
            <a:xfrm>
              <a:off x="8516068" y="4061016"/>
              <a:ext cx="0" cy="20149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9CB3C7-D518-7A4D-9E91-F4F6CB3CF1BE}"/>
                </a:ext>
              </a:extLst>
            </p:cNvPr>
            <p:cNvSpPr txBox="1"/>
            <p:nvPr/>
          </p:nvSpPr>
          <p:spPr bwMode="gray">
            <a:xfrm>
              <a:off x="8687104" y="6049302"/>
              <a:ext cx="3248041" cy="917672"/>
            </a:xfrm>
            <a:prstGeom prst="rect">
              <a:avLst/>
            </a:prstGeom>
            <a:noFill/>
            <a:effectLst>
              <a:softEdge rad="50800"/>
            </a:effectLst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Cabozantinib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January 2019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EF59E83-E9A2-5043-8ADB-2C87287AE079}"/>
                </a:ext>
              </a:extLst>
            </p:cNvPr>
            <p:cNvSpPr/>
            <p:nvPr/>
          </p:nvSpPr>
          <p:spPr bwMode="gray">
            <a:xfrm>
              <a:off x="8423674" y="6075939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0D4F1A-0D74-6747-9921-A1F4701DC934}"/>
              </a:ext>
            </a:extLst>
          </p:cNvPr>
          <p:cNvGrpSpPr/>
          <p:nvPr/>
        </p:nvGrpSpPr>
        <p:grpSpPr>
          <a:xfrm>
            <a:off x="6296946" y="2529169"/>
            <a:ext cx="2140473" cy="1946841"/>
            <a:chOff x="7625779" y="4023731"/>
            <a:chExt cx="2140473" cy="19468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ADCDF-3584-EB40-89FD-1A7C32506187}"/>
                </a:ext>
              </a:extLst>
            </p:cNvPr>
            <p:cNvCxnSpPr>
              <a:cxnSpLocks/>
              <a:endCxn id="28" idx="0"/>
            </p:cNvCxnSpPr>
            <p:nvPr/>
          </p:nvCxnSpPr>
          <p:spPr bwMode="gray">
            <a:xfrm>
              <a:off x="7718173" y="4023731"/>
              <a:ext cx="0" cy="12907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9CBEF7-1EC9-944E-B47B-1BA4BE1DF404}"/>
                </a:ext>
              </a:extLst>
            </p:cNvPr>
            <p:cNvSpPr/>
            <p:nvPr/>
          </p:nvSpPr>
          <p:spPr bwMode="gray">
            <a:xfrm>
              <a:off x="7625779" y="5314523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B80345-28AB-4147-BC0A-F3BA73416962}"/>
                </a:ext>
              </a:extLst>
            </p:cNvPr>
            <p:cNvSpPr txBox="1"/>
            <p:nvPr/>
          </p:nvSpPr>
          <p:spPr bwMode="gray">
            <a:xfrm>
              <a:off x="7887656" y="5283914"/>
              <a:ext cx="1878596" cy="68665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Lenvatinib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</a:t>
              </a:r>
              <a:r>
                <a:rPr lang="en-US" sz="14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uHCC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August 2018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94C277-7502-3D4C-9539-85EA578B9277}"/>
              </a:ext>
            </a:extLst>
          </p:cNvPr>
          <p:cNvGrpSpPr/>
          <p:nvPr/>
        </p:nvGrpSpPr>
        <p:grpSpPr>
          <a:xfrm>
            <a:off x="5079791" y="2540963"/>
            <a:ext cx="2311516" cy="982629"/>
            <a:chOff x="6965313" y="4180349"/>
            <a:chExt cx="2311516" cy="98262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10B03D-4D47-2745-BF80-0971BC319144}"/>
                </a:ext>
              </a:extLst>
            </p:cNvPr>
            <p:cNvCxnSpPr>
              <a:cxnSpLocks/>
              <a:endCxn id="32" idx="0"/>
            </p:cNvCxnSpPr>
            <p:nvPr/>
          </p:nvCxnSpPr>
          <p:spPr bwMode="gray">
            <a:xfrm>
              <a:off x="7057707" y="4180349"/>
              <a:ext cx="0" cy="3273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096EE1-F57B-594E-BE81-1020213DFBDE}"/>
                </a:ext>
              </a:extLst>
            </p:cNvPr>
            <p:cNvSpPr/>
            <p:nvPr/>
          </p:nvSpPr>
          <p:spPr bwMode="gray">
            <a:xfrm>
              <a:off x="6965313" y="4507744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9C6D00-D37B-764F-8618-40A8515686A0}"/>
                </a:ext>
              </a:extLst>
            </p:cNvPr>
            <p:cNvSpPr txBox="1"/>
            <p:nvPr/>
          </p:nvSpPr>
          <p:spPr bwMode="gray">
            <a:xfrm>
              <a:off x="7230915" y="4476321"/>
              <a:ext cx="2045914" cy="68665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Regorafenib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April 2017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84D58B-9B7E-2844-8BFF-572B1AA38149}"/>
              </a:ext>
            </a:extLst>
          </p:cNvPr>
          <p:cNvGrpSpPr/>
          <p:nvPr/>
        </p:nvGrpSpPr>
        <p:grpSpPr>
          <a:xfrm>
            <a:off x="8700823" y="2512707"/>
            <a:ext cx="2725297" cy="998513"/>
            <a:chOff x="8799557" y="3566592"/>
            <a:chExt cx="2725297" cy="99851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B2F50B-139D-914D-BE49-1EBA0CF7B71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891951" y="3566592"/>
              <a:ext cx="0" cy="56783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59C581-7B8C-B947-B5F1-1CB364B93FAA}"/>
                </a:ext>
              </a:extLst>
            </p:cNvPr>
            <p:cNvSpPr/>
            <p:nvPr/>
          </p:nvSpPr>
          <p:spPr bwMode="gray">
            <a:xfrm>
              <a:off x="8799557" y="3995562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376324D-6123-A84F-8546-1F8C1B60762E}"/>
                </a:ext>
              </a:extLst>
            </p:cNvPr>
            <p:cNvSpPr txBox="1"/>
            <p:nvPr/>
          </p:nvSpPr>
          <p:spPr bwMode="gray">
            <a:xfrm>
              <a:off x="9077048" y="3976107"/>
              <a:ext cx="2447806" cy="58899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Ramucirumab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(AFP </a:t>
              </a:r>
              <a:r>
                <a:rPr lang="en-US" sz="1400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&gt;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400 ng/mL)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May 2019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23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B089-77BA-064E-8E3C-D953CFDE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TKIs and Anti-VEGF Agents Improve Outcomes for Patients With HCC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90E1148-40E7-AB48-8180-5C2FA64D9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161817"/>
              </p:ext>
            </p:extLst>
          </p:nvPr>
        </p:nvGraphicFramePr>
        <p:xfrm>
          <a:off x="266698" y="1343025"/>
          <a:ext cx="11681385" cy="4485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0346">
                  <a:extLst>
                    <a:ext uri="{9D8B030D-6E8A-4147-A177-3AD203B41FA5}">
                      <a16:colId xmlns:a16="http://schemas.microsoft.com/office/drawing/2014/main" val="2083706891"/>
                    </a:ext>
                  </a:extLst>
                </a:gridCol>
                <a:gridCol w="1399946">
                  <a:extLst>
                    <a:ext uri="{9D8B030D-6E8A-4147-A177-3AD203B41FA5}">
                      <a16:colId xmlns:a16="http://schemas.microsoft.com/office/drawing/2014/main" val="3567133059"/>
                    </a:ext>
                  </a:extLst>
                </a:gridCol>
                <a:gridCol w="3567659">
                  <a:extLst>
                    <a:ext uri="{9D8B030D-6E8A-4147-A177-3AD203B41FA5}">
                      <a16:colId xmlns:a16="http://schemas.microsoft.com/office/drawing/2014/main" val="2726618485"/>
                    </a:ext>
                  </a:extLst>
                </a:gridCol>
                <a:gridCol w="3793434">
                  <a:extLst>
                    <a:ext uri="{9D8B030D-6E8A-4147-A177-3AD203B41FA5}">
                      <a16:colId xmlns:a16="http://schemas.microsoft.com/office/drawing/2014/main" val="2261296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 (clinical trial)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 results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8566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Sorafenib (SHARP)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1L HCC, BCLC B or C, CP A or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10.7 vs 7.9 months</a:t>
                      </a:r>
                    </a:p>
                    <a:p>
                      <a:r>
                        <a:rPr lang="en-US" sz="1600" dirty="0"/>
                        <a:t>HR, 0.69 (95% CI, 0.55-0.87)</a:t>
                      </a:r>
                    </a:p>
                    <a:p>
                      <a:r>
                        <a:rPr lang="en-US" sz="1600" dirty="0"/>
                        <a:t>P &lt; .001</a:t>
                      </a:r>
                      <a:endParaRPr lang="en-US" sz="16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1804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Lenvatinib (REFLECT)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1L HCC, BCLC B or C, CP A or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13.6 vs 12.3 months</a:t>
                      </a:r>
                    </a:p>
                    <a:p>
                      <a:r>
                        <a:rPr lang="en-US" sz="1600" dirty="0"/>
                        <a:t>HR, 0.92 (95% CI, 0.79-1.06)</a:t>
                      </a:r>
                    </a:p>
                    <a:p>
                      <a:r>
                        <a:rPr lang="en-US" sz="1600" dirty="0"/>
                        <a:t>Met criteria for noninferiority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47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Regorafenib (RESORCE)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2L HCC, BCLC A-C, CP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10.6 vs 7.8 months</a:t>
                      </a:r>
                    </a:p>
                    <a:p>
                      <a:r>
                        <a:rPr lang="en-US" sz="1600" dirty="0"/>
                        <a:t>HR, 0.63 (95% CI, 0.50-0.79)</a:t>
                      </a:r>
                    </a:p>
                    <a:p>
                      <a:r>
                        <a:rPr lang="en-US" sz="1600" dirty="0"/>
                        <a:t>P &lt; .0001</a:t>
                      </a:r>
                      <a:endParaRPr lang="en-US" sz="16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4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Cabozantinib (CELESTIAL)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2L HCC, CP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10.2 vs 8.0 months</a:t>
                      </a:r>
                    </a:p>
                    <a:p>
                      <a:r>
                        <a:rPr lang="en-US" sz="1600" dirty="0"/>
                        <a:t>HR, 0.76 (95% CI, 0.63-0.92)</a:t>
                      </a:r>
                    </a:p>
                    <a:p>
                      <a:r>
                        <a:rPr lang="en-US" sz="1600" dirty="0"/>
                        <a:t>P = .005</a:t>
                      </a:r>
                      <a:endParaRPr lang="en-US" sz="16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755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Ramucirumab (REACH-2)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2L HCC, BCLC B or C, CP A, </a:t>
                      </a:r>
                      <a:br>
                        <a:rPr lang="en-US" dirty="0"/>
                      </a:br>
                      <a:r>
                        <a:rPr lang="en-US" dirty="0"/>
                        <a:t>≥400 ng/mL AFP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8.5 vs 7.3 months</a:t>
                      </a:r>
                    </a:p>
                    <a:p>
                      <a:r>
                        <a:rPr lang="en-US" sz="1600" dirty="0"/>
                        <a:t>HR, 0.710 (95% CI, 7.0-10.6)</a:t>
                      </a:r>
                    </a:p>
                    <a:p>
                      <a:r>
                        <a:rPr lang="en-US" sz="1600" dirty="0"/>
                        <a:t>P = .0199</a:t>
                      </a:r>
                      <a:endParaRPr lang="en-US" sz="1600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85529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3EC6E-9696-1444-8C91-735EE534D1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 numCol="2">
            <a:normAutofit/>
          </a:bodyPr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Llovet</a:t>
            </a:r>
            <a:r>
              <a:rPr lang="en-US" sz="1100" dirty="0">
                <a:solidFill>
                  <a:schemeClr val="tx1"/>
                </a:solidFill>
              </a:rPr>
              <a:t> JM et al. </a:t>
            </a:r>
            <a:r>
              <a:rPr lang="en-US" sz="1100" i="1" dirty="0">
                <a:solidFill>
                  <a:schemeClr val="tx1"/>
                </a:solidFill>
              </a:rPr>
              <a:t>N </a:t>
            </a:r>
            <a:r>
              <a:rPr lang="en-US" sz="1100" i="1" dirty="0" err="1">
                <a:solidFill>
                  <a:schemeClr val="tx1"/>
                </a:solidFill>
              </a:rPr>
              <a:t>Engl</a:t>
            </a:r>
            <a:r>
              <a:rPr lang="en-US" sz="1100" i="1" dirty="0">
                <a:solidFill>
                  <a:schemeClr val="tx1"/>
                </a:solidFill>
              </a:rPr>
              <a:t> J Med</a:t>
            </a:r>
            <a:r>
              <a:rPr lang="en-US" sz="1100" dirty="0">
                <a:solidFill>
                  <a:schemeClr val="tx1"/>
                </a:solidFill>
              </a:rPr>
              <a:t>. 2008;359(4):378-90.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Bruix</a:t>
            </a:r>
            <a:r>
              <a:rPr lang="en-US" sz="1100" dirty="0">
                <a:solidFill>
                  <a:schemeClr val="tx1"/>
                </a:solidFill>
              </a:rPr>
              <a:t> J et al. </a:t>
            </a:r>
            <a:r>
              <a:rPr lang="en-US" sz="1100" i="1" dirty="0">
                <a:solidFill>
                  <a:schemeClr val="tx1"/>
                </a:solidFill>
              </a:rPr>
              <a:t>Lancet</a:t>
            </a:r>
            <a:r>
              <a:rPr lang="en-US" sz="1100" dirty="0">
                <a:solidFill>
                  <a:schemeClr val="tx1"/>
                </a:solidFill>
              </a:rPr>
              <a:t>. 2017;389(10064):56-66.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Kudo M et al. </a:t>
            </a:r>
            <a:r>
              <a:rPr lang="en-US" sz="1100" i="1" dirty="0">
                <a:solidFill>
                  <a:schemeClr val="tx1"/>
                </a:solidFill>
              </a:rPr>
              <a:t>Lancet</a:t>
            </a:r>
            <a:r>
              <a:rPr lang="en-US" sz="1100" dirty="0">
                <a:solidFill>
                  <a:schemeClr val="tx1"/>
                </a:solidFill>
              </a:rPr>
              <a:t>. 2018;391(10126):1163-1173.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Abou</a:t>
            </a:r>
            <a:r>
              <a:rPr lang="en-US" sz="1100" dirty="0">
                <a:solidFill>
                  <a:schemeClr val="tx1"/>
                </a:solidFill>
              </a:rPr>
              <a:t>-Alfa GK et al. </a:t>
            </a:r>
            <a:r>
              <a:rPr lang="en-US" sz="1100" i="1" dirty="0">
                <a:solidFill>
                  <a:schemeClr val="tx1"/>
                </a:solidFill>
              </a:rPr>
              <a:t>N </a:t>
            </a:r>
            <a:r>
              <a:rPr lang="en-US" sz="1100" i="1" dirty="0" err="1">
                <a:solidFill>
                  <a:schemeClr val="tx1"/>
                </a:solidFill>
              </a:rPr>
              <a:t>Engl</a:t>
            </a:r>
            <a:r>
              <a:rPr lang="en-US" sz="1100" i="1" dirty="0">
                <a:solidFill>
                  <a:schemeClr val="tx1"/>
                </a:solidFill>
              </a:rPr>
              <a:t> J Med</a:t>
            </a:r>
            <a:r>
              <a:rPr lang="en-US" sz="1100" dirty="0">
                <a:solidFill>
                  <a:schemeClr val="tx1"/>
                </a:solidFill>
              </a:rPr>
              <a:t>. 2018;379(1):54-63.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Zhu AX et al. </a:t>
            </a:r>
            <a:r>
              <a:rPr lang="en-US" sz="1100" i="1" dirty="0">
                <a:solidFill>
                  <a:schemeClr val="tx1"/>
                </a:solidFill>
              </a:rPr>
              <a:t>Lancet Oncol</a:t>
            </a:r>
            <a:r>
              <a:rPr lang="en-US" sz="1100" dirty="0">
                <a:solidFill>
                  <a:schemeClr val="tx1"/>
                </a:solidFill>
              </a:rPr>
              <a:t>. 2019;20(2):282-296.</a:t>
            </a:r>
          </a:p>
        </p:txBody>
      </p:sp>
    </p:spTree>
    <p:extLst>
      <p:ext uri="{BB962C8B-B14F-4D97-AF65-F5344CB8AC3E}">
        <p14:creationId xmlns:p14="http://schemas.microsoft.com/office/powerpoint/2010/main" val="3342613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D5974C-2252-394D-872F-CEDD719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D315"/>
                </a:solidFill>
              </a:rPr>
              <a:t>PD-1 Inhibitors</a:t>
            </a:r>
          </a:p>
        </p:txBody>
      </p:sp>
    </p:spTree>
    <p:extLst>
      <p:ext uri="{BB962C8B-B14F-4D97-AF65-F5344CB8AC3E}">
        <p14:creationId xmlns:p14="http://schemas.microsoft.com/office/powerpoint/2010/main" val="42291123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FBC75-EAD8-9A46-B515-AE502080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Immunotherapies Are Relatively New Options for </a:t>
            </a:r>
            <a:br>
              <a:rPr lang="en-US" dirty="0"/>
            </a:br>
            <a:r>
              <a:rPr lang="en-US" dirty="0"/>
              <a:t>HCC Treatment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0959E-720E-264E-B539-3E911A338C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Lee A, Lee FC. </a:t>
            </a:r>
            <a:r>
              <a:rPr lang="en-US" sz="1100" i="1" dirty="0">
                <a:solidFill>
                  <a:schemeClr val="tx1"/>
                </a:solidFill>
              </a:rPr>
              <a:t>Front Med</a:t>
            </a:r>
            <a:r>
              <a:rPr lang="en-US" sz="1100" dirty="0">
                <a:solidFill>
                  <a:schemeClr val="tx1"/>
                </a:solidFill>
              </a:rPr>
              <a:t>. 2020;14(3):273-283.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D5E8E-68BF-B142-8C5C-64F54449C388}"/>
              </a:ext>
            </a:extLst>
          </p:cNvPr>
          <p:cNvGrpSpPr/>
          <p:nvPr/>
        </p:nvGrpSpPr>
        <p:grpSpPr>
          <a:xfrm>
            <a:off x="1543200" y="3228987"/>
            <a:ext cx="3060139" cy="1685578"/>
            <a:chOff x="1261845" y="3586041"/>
            <a:chExt cx="3060139" cy="16855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67D405-B908-EB49-82F6-F92C41F8B8B9}"/>
                </a:ext>
              </a:extLst>
            </p:cNvPr>
            <p:cNvSpPr txBox="1"/>
            <p:nvPr/>
          </p:nvSpPr>
          <p:spPr bwMode="gray">
            <a:xfrm>
              <a:off x="1567202" y="4682621"/>
              <a:ext cx="2754782" cy="5889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Sorafenib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unresectable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HCC (</a:t>
              </a:r>
              <a:r>
                <a:rPr lang="en-US" sz="14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uHCC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2007 </a:t>
              </a: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5FFA27-E4C1-3149-B004-B8CAE568ACC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362190" y="3586041"/>
              <a:ext cx="0" cy="1151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EC4C2D-A20C-5D43-B18C-C766CF7254F0}"/>
                </a:ext>
              </a:extLst>
            </p:cNvPr>
            <p:cNvSpPr/>
            <p:nvPr/>
          </p:nvSpPr>
          <p:spPr bwMode="gray">
            <a:xfrm>
              <a:off x="1261845" y="4714427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8D4722-3E44-F74D-9C23-590709E70A53}"/>
              </a:ext>
            </a:extLst>
          </p:cNvPr>
          <p:cNvSpPr txBox="1"/>
          <p:nvPr/>
        </p:nvSpPr>
        <p:spPr bwMode="gray">
          <a:xfrm>
            <a:off x="588169" y="2877996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10AD73-00FA-6147-9BFA-D8F6E6819770}"/>
              </a:ext>
            </a:extLst>
          </p:cNvPr>
          <p:cNvSpPr txBox="1"/>
          <p:nvPr/>
        </p:nvSpPr>
        <p:spPr bwMode="gray">
          <a:xfrm>
            <a:off x="4219935" y="2877996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2015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49DB8C-D5DE-194C-AAA6-35C3800C46A0}"/>
              </a:ext>
            </a:extLst>
          </p:cNvPr>
          <p:cNvCxnSpPr>
            <a:cxnSpLocks/>
          </p:cNvCxnSpPr>
          <p:nvPr/>
        </p:nvCxnSpPr>
        <p:spPr bwMode="gray">
          <a:xfrm>
            <a:off x="0" y="3218102"/>
            <a:ext cx="256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0052E9-96B7-6E4B-AC8D-400F1C6394E3}"/>
              </a:ext>
            </a:extLst>
          </p:cNvPr>
          <p:cNvCxnSpPr>
            <a:cxnSpLocks/>
          </p:cNvCxnSpPr>
          <p:nvPr/>
        </p:nvCxnSpPr>
        <p:spPr bwMode="gray">
          <a:xfrm>
            <a:off x="1045369" y="3121800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9E58B-0BC9-4944-A278-954833652A1E}"/>
              </a:ext>
            </a:extLst>
          </p:cNvPr>
          <p:cNvCxnSpPr>
            <a:cxnSpLocks/>
            <a:stCxn id="41" idx="2"/>
          </p:cNvCxnSpPr>
          <p:nvPr/>
        </p:nvCxnSpPr>
        <p:spPr bwMode="gray">
          <a:xfrm>
            <a:off x="10664036" y="3137115"/>
            <a:ext cx="0" cy="165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7545E9A-14A2-E440-AC6E-C0F40E834CF4}"/>
              </a:ext>
            </a:extLst>
          </p:cNvPr>
          <p:cNvSpPr txBox="1"/>
          <p:nvPr/>
        </p:nvSpPr>
        <p:spPr bwMode="gray">
          <a:xfrm>
            <a:off x="10315874" y="2923407"/>
            <a:ext cx="696323" cy="21370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6C12-51AF-1647-A718-C505046CE7AA}"/>
              </a:ext>
            </a:extLst>
          </p:cNvPr>
          <p:cNvCxnSpPr>
            <a:cxnSpLocks/>
          </p:cNvCxnSpPr>
          <p:nvPr/>
        </p:nvCxnSpPr>
        <p:spPr bwMode="gray">
          <a:xfrm>
            <a:off x="2690800" y="3218102"/>
            <a:ext cx="950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5B2D52-4D59-F146-BEEF-F76850DAEE72}"/>
              </a:ext>
            </a:extLst>
          </p:cNvPr>
          <p:cNvCxnSpPr>
            <a:cxnSpLocks/>
          </p:cNvCxnSpPr>
          <p:nvPr/>
        </p:nvCxnSpPr>
        <p:spPr bwMode="gray">
          <a:xfrm>
            <a:off x="4674036" y="3131525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B5B080-FB79-624F-AA89-E6FBA2585D4E}"/>
              </a:ext>
            </a:extLst>
          </p:cNvPr>
          <p:cNvCxnSpPr>
            <a:cxnSpLocks/>
          </p:cNvCxnSpPr>
          <p:nvPr/>
        </p:nvCxnSpPr>
        <p:spPr bwMode="gray">
          <a:xfrm flipV="1">
            <a:off x="2506069" y="3048914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C1FE74-AEF9-484F-BA1B-D4FD73DECC63}"/>
              </a:ext>
            </a:extLst>
          </p:cNvPr>
          <p:cNvCxnSpPr>
            <a:cxnSpLocks/>
          </p:cNvCxnSpPr>
          <p:nvPr/>
        </p:nvCxnSpPr>
        <p:spPr bwMode="gray">
          <a:xfrm flipV="1">
            <a:off x="2624593" y="3055652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B81CF-4D96-DF43-BAF4-7122F8A315EA}"/>
              </a:ext>
            </a:extLst>
          </p:cNvPr>
          <p:cNvGrpSpPr/>
          <p:nvPr/>
        </p:nvGrpSpPr>
        <p:grpSpPr>
          <a:xfrm>
            <a:off x="8516067" y="3246346"/>
            <a:ext cx="3511471" cy="2905958"/>
            <a:chOff x="8423674" y="4061016"/>
            <a:chExt cx="3511471" cy="290595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A72A49-E97E-CA45-816F-7FD8708D6144}"/>
                </a:ext>
              </a:extLst>
            </p:cNvPr>
            <p:cNvCxnSpPr>
              <a:cxnSpLocks/>
              <a:endCxn id="25" idx="0"/>
            </p:cNvCxnSpPr>
            <p:nvPr/>
          </p:nvCxnSpPr>
          <p:spPr bwMode="gray">
            <a:xfrm>
              <a:off x="8516068" y="4061016"/>
              <a:ext cx="0" cy="201492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9CB3C7-D518-7A4D-9E91-F4F6CB3CF1BE}"/>
                </a:ext>
              </a:extLst>
            </p:cNvPr>
            <p:cNvSpPr txBox="1"/>
            <p:nvPr/>
          </p:nvSpPr>
          <p:spPr bwMode="gray">
            <a:xfrm>
              <a:off x="8687104" y="6049302"/>
              <a:ext cx="3248041" cy="917672"/>
            </a:xfrm>
            <a:prstGeom prst="rect">
              <a:avLst/>
            </a:prstGeom>
            <a:noFill/>
            <a:effectLst>
              <a:softEdge rad="50800"/>
            </a:effectLst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Cabozantinib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January 2019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EF59E83-E9A2-5043-8ADB-2C87287AE079}"/>
                </a:ext>
              </a:extLst>
            </p:cNvPr>
            <p:cNvSpPr/>
            <p:nvPr/>
          </p:nvSpPr>
          <p:spPr bwMode="gray">
            <a:xfrm>
              <a:off x="8423674" y="6075939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0D4F1A-0D74-6747-9921-A1F4701DC934}"/>
              </a:ext>
            </a:extLst>
          </p:cNvPr>
          <p:cNvGrpSpPr/>
          <p:nvPr/>
        </p:nvGrpSpPr>
        <p:grpSpPr>
          <a:xfrm>
            <a:off x="6296946" y="3234564"/>
            <a:ext cx="2140473" cy="1946841"/>
            <a:chOff x="7625779" y="4023731"/>
            <a:chExt cx="2140473" cy="19468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ADCDF-3584-EB40-89FD-1A7C32506187}"/>
                </a:ext>
              </a:extLst>
            </p:cNvPr>
            <p:cNvCxnSpPr>
              <a:cxnSpLocks/>
              <a:endCxn id="28" idx="0"/>
            </p:cNvCxnSpPr>
            <p:nvPr/>
          </p:nvCxnSpPr>
          <p:spPr bwMode="gray">
            <a:xfrm>
              <a:off x="7718173" y="4023731"/>
              <a:ext cx="0" cy="12907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9CBEF7-1EC9-944E-B47B-1BA4BE1DF404}"/>
                </a:ext>
              </a:extLst>
            </p:cNvPr>
            <p:cNvSpPr/>
            <p:nvPr/>
          </p:nvSpPr>
          <p:spPr bwMode="gray">
            <a:xfrm>
              <a:off x="7625779" y="5314523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B80345-28AB-4147-BC0A-F3BA73416962}"/>
                </a:ext>
              </a:extLst>
            </p:cNvPr>
            <p:cNvSpPr txBox="1"/>
            <p:nvPr/>
          </p:nvSpPr>
          <p:spPr bwMode="gray">
            <a:xfrm>
              <a:off x="7887656" y="5283914"/>
              <a:ext cx="1878596" cy="68665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Lenvatinib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</a:t>
              </a:r>
              <a:r>
                <a:rPr lang="en-US" sz="14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uHCC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August 2018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94C277-7502-3D4C-9539-85EA578B9277}"/>
              </a:ext>
            </a:extLst>
          </p:cNvPr>
          <p:cNvGrpSpPr/>
          <p:nvPr/>
        </p:nvGrpSpPr>
        <p:grpSpPr>
          <a:xfrm>
            <a:off x="5079791" y="3246358"/>
            <a:ext cx="2311516" cy="982629"/>
            <a:chOff x="6965313" y="4180349"/>
            <a:chExt cx="2311516" cy="98262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10B03D-4D47-2745-BF80-0971BC319144}"/>
                </a:ext>
              </a:extLst>
            </p:cNvPr>
            <p:cNvCxnSpPr>
              <a:cxnSpLocks/>
              <a:endCxn id="32" idx="0"/>
            </p:cNvCxnSpPr>
            <p:nvPr/>
          </p:nvCxnSpPr>
          <p:spPr bwMode="gray">
            <a:xfrm>
              <a:off x="7057707" y="4180349"/>
              <a:ext cx="0" cy="3273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096EE1-F57B-594E-BE81-1020213DFBDE}"/>
                </a:ext>
              </a:extLst>
            </p:cNvPr>
            <p:cNvSpPr/>
            <p:nvPr/>
          </p:nvSpPr>
          <p:spPr bwMode="gray">
            <a:xfrm>
              <a:off x="6965313" y="4507744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9C6D00-D37B-764F-8618-40A8515686A0}"/>
                </a:ext>
              </a:extLst>
            </p:cNvPr>
            <p:cNvSpPr txBox="1"/>
            <p:nvPr/>
          </p:nvSpPr>
          <p:spPr bwMode="gray">
            <a:xfrm>
              <a:off x="7230915" y="4476321"/>
              <a:ext cx="2045914" cy="68665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Regorafenib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April 2017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84D58B-9B7E-2844-8BFF-572B1AA38149}"/>
              </a:ext>
            </a:extLst>
          </p:cNvPr>
          <p:cNvGrpSpPr/>
          <p:nvPr/>
        </p:nvGrpSpPr>
        <p:grpSpPr>
          <a:xfrm>
            <a:off x="8700823" y="3218102"/>
            <a:ext cx="2725297" cy="998513"/>
            <a:chOff x="8799557" y="3566592"/>
            <a:chExt cx="2725297" cy="99851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B2F50B-139D-914D-BE49-1EBA0CF7B71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891951" y="3566592"/>
              <a:ext cx="0" cy="56783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59C581-7B8C-B947-B5F1-1CB364B93FAA}"/>
                </a:ext>
              </a:extLst>
            </p:cNvPr>
            <p:cNvSpPr/>
            <p:nvPr/>
          </p:nvSpPr>
          <p:spPr bwMode="gray">
            <a:xfrm>
              <a:off x="8799557" y="3995562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376324D-6123-A84F-8546-1F8C1B60762E}"/>
                </a:ext>
              </a:extLst>
            </p:cNvPr>
            <p:cNvSpPr txBox="1"/>
            <p:nvPr/>
          </p:nvSpPr>
          <p:spPr bwMode="gray">
            <a:xfrm>
              <a:off x="9077048" y="3976107"/>
              <a:ext cx="2447806" cy="58899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Ramucirumab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(AFP </a:t>
              </a:r>
              <a:r>
                <a:rPr lang="en-US" sz="1400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&gt;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400 ng/mL)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May 2019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8882A7-7F55-F04D-BA8C-45092E19135A}"/>
              </a:ext>
            </a:extLst>
          </p:cNvPr>
          <p:cNvGrpSpPr/>
          <p:nvPr/>
        </p:nvGrpSpPr>
        <p:grpSpPr>
          <a:xfrm>
            <a:off x="7675158" y="1969135"/>
            <a:ext cx="3024877" cy="1235957"/>
            <a:chOff x="7714914" y="2263714"/>
            <a:chExt cx="3024877" cy="123595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1D9761C-72EB-7E42-B05A-105A65729650}"/>
                </a:ext>
              </a:extLst>
            </p:cNvPr>
            <p:cNvCxnSpPr>
              <a:cxnSpLocks/>
              <a:endCxn id="48" idx="4"/>
            </p:cNvCxnSpPr>
            <p:nvPr/>
          </p:nvCxnSpPr>
          <p:spPr bwMode="gray">
            <a:xfrm flipV="1">
              <a:off x="7807308" y="2476220"/>
              <a:ext cx="0" cy="102345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AC22A6-AB19-BC42-AD66-E3CB695BEAC4}"/>
                </a:ext>
              </a:extLst>
            </p:cNvPr>
            <p:cNvSpPr/>
            <p:nvPr/>
          </p:nvSpPr>
          <p:spPr bwMode="gray">
            <a:xfrm>
              <a:off x="7714914" y="2291433"/>
              <a:ext cx="184787" cy="1847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08109C-27F0-254E-A17F-83AA6729FD25}"/>
                </a:ext>
              </a:extLst>
            </p:cNvPr>
            <p:cNvSpPr txBox="1"/>
            <p:nvPr/>
          </p:nvSpPr>
          <p:spPr bwMode="gray">
            <a:xfrm>
              <a:off x="7985009" y="2263714"/>
              <a:ext cx="2754782" cy="4909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Pembrolizumab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November 2018 (accelerated)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3B93BD-FC66-A842-8A26-A8B6E3B4296B}"/>
              </a:ext>
            </a:extLst>
          </p:cNvPr>
          <p:cNvGrpSpPr/>
          <p:nvPr/>
        </p:nvGrpSpPr>
        <p:grpSpPr>
          <a:xfrm>
            <a:off x="2880784" y="1135892"/>
            <a:ext cx="5820021" cy="2062462"/>
            <a:chOff x="2880784" y="1147148"/>
            <a:chExt cx="5820021" cy="20624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F6641E0-29B5-FA46-947C-5D257019DBFD}"/>
                </a:ext>
              </a:extLst>
            </p:cNvPr>
            <p:cNvGrpSpPr/>
            <p:nvPr/>
          </p:nvGrpSpPr>
          <p:grpSpPr>
            <a:xfrm>
              <a:off x="5487364" y="1147148"/>
              <a:ext cx="3213441" cy="2062462"/>
              <a:chOff x="7129964" y="1148322"/>
              <a:chExt cx="3213441" cy="242799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DF45B58-5EF2-154C-9811-50E58DCC3258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 bwMode="gray">
              <a:xfrm flipV="1">
                <a:off x="7222358" y="1462510"/>
                <a:ext cx="0" cy="211380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B88CBD-FA70-5040-9CC2-F61A3AB75A31}"/>
                  </a:ext>
                </a:extLst>
              </p:cNvPr>
              <p:cNvSpPr/>
              <p:nvPr/>
            </p:nvSpPr>
            <p:spPr bwMode="gray">
              <a:xfrm>
                <a:off x="7129964" y="1247218"/>
                <a:ext cx="184787" cy="215292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800" i="0" u="none" baseline="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A79EC03-D1FF-CC45-B49D-BB778CBBDCD3}"/>
                  </a:ext>
                </a:extLst>
              </p:cNvPr>
              <p:cNvSpPr txBox="1"/>
              <p:nvPr/>
            </p:nvSpPr>
            <p:spPr bwMode="gray">
              <a:xfrm>
                <a:off x="7403884" y="1148322"/>
                <a:ext cx="2939521" cy="82250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i="0" u="none" baseline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Nivolumab</a:t>
                </a:r>
                <a:endParaRPr lang="en-US" sz="1600" i="0" u="none" baseline="30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Approved for 2L HCC </a:t>
                </a:r>
              </a:p>
              <a:p>
                <a:pPr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September 2017 (accelerated)</a:t>
                </a:r>
              </a:p>
              <a:p>
                <a:pPr marL="180975"/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7A7C76E-41D2-3348-8DB0-CE374B1E5E31}"/>
                </a:ext>
              </a:extLst>
            </p:cNvPr>
            <p:cNvGrpSpPr/>
            <p:nvPr/>
          </p:nvGrpSpPr>
          <p:grpSpPr>
            <a:xfrm>
              <a:off x="2880784" y="1251725"/>
              <a:ext cx="1883965" cy="1609272"/>
              <a:chOff x="4699878" y="1697187"/>
              <a:chExt cx="1883965" cy="1609272"/>
            </a:xfrm>
          </p:grpSpPr>
          <p:sp>
            <p:nvSpPr>
              <p:cNvPr id="55" name="Left Brace 54">
                <a:extLst>
                  <a:ext uri="{FF2B5EF4-FFF2-40B4-BE49-F238E27FC236}">
                    <a16:creationId xmlns:a16="http://schemas.microsoft.com/office/drawing/2014/main" id="{74764400-C34E-C846-9204-072869E3CA9D}"/>
                  </a:ext>
                </a:extLst>
              </p:cNvPr>
              <p:cNvSpPr/>
              <p:nvPr/>
            </p:nvSpPr>
            <p:spPr>
              <a:xfrm>
                <a:off x="6161546" y="1697187"/>
                <a:ext cx="422297" cy="1609272"/>
              </a:xfrm>
              <a:prstGeom prst="leftBrac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A2F5EF0-E1AA-8C40-BF77-7B92FEF30DC4}"/>
                  </a:ext>
                </a:extLst>
              </p:cNvPr>
              <p:cNvSpPr txBox="1"/>
              <p:nvPr/>
            </p:nvSpPr>
            <p:spPr>
              <a:xfrm>
                <a:off x="4699878" y="2382302"/>
                <a:ext cx="143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r>
                  <a:rPr lang="en-US" sz="1600" b="1" kern="600" spc="30" dirty="0">
                    <a:solidFill>
                      <a:schemeClr val="accent3"/>
                    </a:solidFill>
                  </a:rPr>
                  <a:t>Immunotherapy</a:t>
                </a:r>
              </a:p>
            </p:txBody>
          </p:sp>
        </p:grpSp>
      </p:grpSp>
      <p:sp>
        <p:nvSpPr>
          <p:cNvPr id="61" name="Left Brace 60">
            <a:extLst>
              <a:ext uri="{FF2B5EF4-FFF2-40B4-BE49-F238E27FC236}">
                <a16:creationId xmlns:a16="http://schemas.microsoft.com/office/drawing/2014/main" id="{687B09E5-7E2A-3D40-99CF-CEFBBA6915FA}"/>
              </a:ext>
            </a:extLst>
          </p:cNvPr>
          <p:cNvSpPr/>
          <p:nvPr/>
        </p:nvSpPr>
        <p:spPr>
          <a:xfrm>
            <a:off x="1075839" y="3384304"/>
            <a:ext cx="422297" cy="2334897"/>
          </a:xfrm>
          <a:prstGeom prst="leftBrac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6C61CC-127A-A84C-B84E-0198B5A85E5C}"/>
              </a:ext>
            </a:extLst>
          </p:cNvPr>
          <p:cNvSpPr txBox="1"/>
          <p:nvPr/>
        </p:nvSpPr>
        <p:spPr>
          <a:xfrm>
            <a:off x="62556" y="4581287"/>
            <a:ext cx="991516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1600" b="1" kern="600" spc="30" dirty="0">
                <a:solidFill>
                  <a:schemeClr val="accent1"/>
                </a:solidFill>
              </a:rPr>
              <a:t>TKIs/</a:t>
            </a:r>
            <a:br>
              <a:rPr lang="en-US" sz="1600" b="1" kern="600" spc="30" dirty="0">
                <a:solidFill>
                  <a:schemeClr val="accent1"/>
                </a:solidFill>
              </a:rPr>
            </a:br>
            <a:r>
              <a:rPr lang="en-US" sz="1600" b="1" kern="600" spc="30" dirty="0">
                <a:solidFill>
                  <a:schemeClr val="accent1"/>
                </a:solidFill>
              </a:rPr>
              <a:t>anti-VEGF</a:t>
            </a:r>
          </a:p>
        </p:txBody>
      </p:sp>
    </p:spTree>
    <p:extLst>
      <p:ext uri="{BB962C8B-B14F-4D97-AF65-F5344CB8AC3E}">
        <p14:creationId xmlns:p14="http://schemas.microsoft.com/office/powerpoint/2010/main" val="36570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01BE-A188-0447-BAFD-39B858BF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Immune Checkpoint Inhibitors Activate Immune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12E75-C3AB-5A41-9333-5BDAD8D8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5830030" cy="4310158"/>
          </a:xfrm>
        </p:spPr>
        <p:txBody>
          <a:bodyPr/>
          <a:lstStyle/>
          <a:p>
            <a:r>
              <a:rPr lang="en-US" dirty="0"/>
              <a:t>Inflammation and immune dysregulation are common in chronic liver disease and HCC</a:t>
            </a:r>
          </a:p>
          <a:p>
            <a:r>
              <a:rPr lang="en-US" dirty="0"/>
              <a:t>Immune checkpoint inhibitors target PD-1 and CTLA-4, resulting in increased activated T cells and reduced levels of immunosuppressive cells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78157-224B-264A-B07A-76D79F87134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Kudo M. </a:t>
            </a:r>
            <a:r>
              <a:rPr lang="en-US" sz="1100" i="1" dirty="0">
                <a:solidFill>
                  <a:schemeClr val="tx1"/>
                </a:solidFill>
              </a:rPr>
              <a:t>Oncology</a:t>
            </a:r>
            <a:r>
              <a:rPr lang="en-US" sz="1100" dirty="0">
                <a:solidFill>
                  <a:schemeClr val="tx1"/>
                </a:solidFill>
              </a:rPr>
              <a:t>. 2017;92(Suppl 1):50-62. 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Taieb</a:t>
            </a:r>
            <a:r>
              <a:rPr lang="en-US" sz="1100" dirty="0">
                <a:solidFill>
                  <a:schemeClr val="tx1"/>
                </a:solidFill>
              </a:rPr>
              <a:t> J et al. </a:t>
            </a:r>
            <a:r>
              <a:rPr lang="en-US" sz="1100" i="1" dirty="0">
                <a:solidFill>
                  <a:schemeClr val="tx1"/>
                </a:solidFill>
              </a:rPr>
              <a:t>Cancer Treatment Rev</a:t>
            </a:r>
            <a:r>
              <a:rPr lang="en-US" sz="1100" dirty="0">
                <a:solidFill>
                  <a:schemeClr val="tx1"/>
                </a:solidFill>
              </a:rPr>
              <a:t>. 2018;66:104-113.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The Cancer Genome Atlas Research Network. </a:t>
            </a:r>
            <a:r>
              <a:rPr lang="en-US" sz="1100" i="1" dirty="0">
                <a:solidFill>
                  <a:schemeClr val="tx1"/>
                </a:solidFill>
              </a:rPr>
              <a:t>Cell</a:t>
            </a:r>
            <a:r>
              <a:rPr lang="en-US" sz="1100" dirty="0">
                <a:solidFill>
                  <a:schemeClr val="tx1"/>
                </a:solidFill>
              </a:rPr>
              <a:t>. 2017;169(7):1327–1341.e23.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260C2-651F-C14E-B757-69915A17C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</a:t>
            </a:r>
            <a:r>
              <a:rPr lang="en-US" dirty="0" err="1"/>
              <a:t>Taieb</a:t>
            </a:r>
            <a:r>
              <a:rPr lang="en-US" dirty="0"/>
              <a:t> J et al. </a:t>
            </a:r>
            <a:r>
              <a:rPr lang="en-US" i="1" dirty="0"/>
              <a:t>Cancer Treatment Rev. </a:t>
            </a:r>
            <a:r>
              <a:rPr lang="en-US" dirty="0"/>
              <a:t>2018;66:104-113.</a:t>
            </a:r>
            <a:r>
              <a:rPr lang="en-US" kern="600" spc="30" dirty="0"/>
              <a:t> </a:t>
            </a:r>
            <a:r>
              <a:rPr lang="en-US" kern="600" spc="30" dirty="0">
                <a:hlinkClick r:id="rId2"/>
              </a:rPr>
              <a:t>CC BY-NC-ND 4.0</a:t>
            </a:r>
            <a:r>
              <a:rPr lang="en-US" kern="600" spc="3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436E4-E53E-FF4E-B256-7A71191FC0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988" y="1317882"/>
            <a:ext cx="5730108" cy="4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9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449F-2977-FF40-B996-F6CD4945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Although Single-Agent Immunotherapies Resulted in Response in a Phase 2 Trial, Primary End Points Were Not Reached in Phase 3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9A84C22-BD5D-4240-BBC7-F9792E1834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6849139"/>
              </p:ext>
            </p:extLst>
          </p:nvPr>
        </p:nvGraphicFramePr>
        <p:xfrm>
          <a:off x="255588" y="1768839"/>
          <a:ext cx="573881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406">
                  <a:extLst>
                    <a:ext uri="{9D8B030D-6E8A-4147-A177-3AD203B41FA5}">
                      <a16:colId xmlns:a16="http://schemas.microsoft.com/office/drawing/2014/main" val="3150948339"/>
                    </a:ext>
                  </a:extLst>
                </a:gridCol>
                <a:gridCol w="2869406">
                  <a:extLst>
                    <a:ext uri="{9D8B030D-6E8A-4147-A177-3AD203B41FA5}">
                      <a16:colId xmlns:a16="http://schemas.microsoft.com/office/drawing/2014/main" val="3580399134"/>
                    </a:ext>
                  </a:extLst>
                </a:gridCol>
              </a:tblGrid>
              <a:tr h="327306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040 (Phase 2)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6326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Patient 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1L or 2L HCC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94209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N in dose-expansion 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302976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Objective response,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 (20%)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73479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   Complete response,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35508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   Partial response,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44583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Stable disease,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96 (45%)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88642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Disease control rate,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138 (64%)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10231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Median duration of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9.9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80013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C014915-4D68-054B-8A16-F967C52513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3317350"/>
              </p:ext>
            </p:extLst>
          </p:nvPr>
        </p:nvGraphicFramePr>
        <p:xfrm>
          <a:off x="6197600" y="1775082"/>
          <a:ext cx="5741989" cy="3743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07">
                  <a:extLst>
                    <a:ext uri="{9D8B030D-6E8A-4147-A177-3AD203B41FA5}">
                      <a16:colId xmlns:a16="http://schemas.microsoft.com/office/drawing/2014/main" val="1980903248"/>
                    </a:ext>
                  </a:extLst>
                </a:gridCol>
                <a:gridCol w="1783791">
                  <a:extLst>
                    <a:ext uri="{9D8B030D-6E8A-4147-A177-3AD203B41FA5}">
                      <a16:colId xmlns:a16="http://schemas.microsoft.com/office/drawing/2014/main" val="3999324871"/>
                    </a:ext>
                  </a:extLst>
                </a:gridCol>
                <a:gridCol w="1783791">
                  <a:extLst>
                    <a:ext uri="{9D8B030D-6E8A-4147-A177-3AD203B41FA5}">
                      <a16:colId xmlns:a16="http://schemas.microsoft.com/office/drawing/2014/main" val="751496656"/>
                    </a:ext>
                  </a:extLst>
                </a:gridCol>
              </a:tblGrid>
              <a:tr h="245165">
                <a:tc gridSpan="3">
                  <a:txBody>
                    <a:bodyPr/>
                    <a:lstStyle/>
                    <a:p>
                      <a:r>
                        <a:rPr lang="en-US" dirty="0" err="1"/>
                        <a:t>CheckMate</a:t>
                      </a:r>
                      <a:r>
                        <a:rPr lang="en-US" dirty="0"/>
                        <a:t> 459 (Phase 3)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74640"/>
                  </a:ext>
                </a:extLst>
              </a:tr>
              <a:tr h="4290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Nivolumab</a:t>
                      </a:r>
                    </a:p>
                    <a:p>
                      <a:r>
                        <a:rPr lang="en-US" dirty="0"/>
                        <a:t>(n = 371)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Sorafenib</a:t>
                      </a:r>
                    </a:p>
                    <a:p>
                      <a:r>
                        <a:rPr lang="en-US" dirty="0"/>
                        <a:t>(n = 372)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47917"/>
                  </a:ext>
                </a:extLst>
              </a:tr>
              <a:tr h="245165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Median 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16.4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14.7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17929"/>
                  </a:ext>
                </a:extLst>
              </a:tr>
              <a:tr h="38817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HR, 0.85 (95% CI, 0.72-1.02)</a:t>
                      </a:r>
                    </a:p>
                    <a:p>
                      <a:pPr algn="ctr"/>
                      <a:r>
                        <a:rPr lang="en-US" sz="1600" i="1" dirty="0"/>
                        <a:t>P</a:t>
                      </a:r>
                      <a:r>
                        <a:rPr lang="en-US" sz="1600" i="0" dirty="0"/>
                        <a:t> = .0752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5006"/>
                  </a:ext>
                </a:extLst>
              </a:tr>
              <a:tr h="245165">
                <a:tc>
                  <a:txBody>
                    <a:bodyPr/>
                    <a:lstStyle/>
                    <a:p>
                      <a:r>
                        <a:rPr lang="en-US" sz="1600" dirty="0"/>
                        <a:t>12-month OS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91720"/>
                  </a:ext>
                </a:extLst>
              </a:tr>
              <a:tr h="429040">
                <a:tc>
                  <a:txBody>
                    <a:bodyPr/>
                    <a:lstStyle/>
                    <a:p>
                      <a:r>
                        <a:rPr lang="en-US" sz="1600" dirty="0"/>
                        <a:t>24-months OS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1704"/>
                  </a:ext>
                </a:extLst>
              </a:tr>
              <a:tr h="224735">
                <a:tc>
                  <a:txBody>
                    <a:bodyPr/>
                    <a:lstStyle/>
                    <a:p>
                      <a:r>
                        <a:rPr lang="en-US" sz="1600" dirty="0"/>
                        <a:t>Objective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78920"/>
                  </a:ext>
                </a:extLst>
              </a:tr>
              <a:tr h="388179">
                <a:tc>
                  <a:txBody>
                    <a:bodyPr/>
                    <a:lstStyle/>
                    <a:p>
                      <a:r>
                        <a:rPr lang="en-US" sz="1600" dirty="0"/>
                        <a:t>  Complete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02283"/>
                  </a:ext>
                </a:extLst>
              </a:tr>
              <a:tr h="224735">
                <a:tc>
                  <a:txBody>
                    <a:bodyPr/>
                    <a:lstStyle/>
                    <a:p>
                      <a:r>
                        <a:rPr lang="en-US" sz="1600" dirty="0"/>
                        <a:t>  Partial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13098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DE818-FB5A-F74F-BDEE-BBC03151C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El-</a:t>
            </a:r>
            <a:r>
              <a:rPr lang="en-US" dirty="0" err="1">
                <a:solidFill>
                  <a:schemeClr val="tx1"/>
                </a:solidFill>
              </a:rPr>
              <a:t>Khoueiry</a:t>
            </a:r>
            <a:r>
              <a:rPr lang="en-US" dirty="0">
                <a:solidFill>
                  <a:schemeClr val="tx1"/>
                </a:solidFill>
              </a:rPr>
              <a:t> AB et al. </a:t>
            </a:r>
            <a:r>
              <a:rPr lang="en-US" i="1" dirty="0">
                <a:solidFill>
                  <a:schemeClr val="tx1"/>
                </a:solidFill>
              </a:rPr>
              <a:t>Lancet</a:t>
            </a:r>
            <a:r>
              <a:rPr lang="en-US" dirty="0">
                <a:solidFill>
                  <a:schemeClr val="tx1"/>
                </a:solidFill>
              </a:rPr>
              <a:t>. 2017;389(10088):2492-2592.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Yau</a:t>
            </a:r>
            <a:r>
              <a:rPr lang="en-US" dirty="0">
                <a:solidFill>
                  <a:schemeClr val="tx1"/>
                </a:solidFill>
              </a:rPr>
              <a:t> T et al. Presented at ESMO 2020. Accessed November 25, 2020. </a:t>
            </a:r>
            <a:r>
              <a:rPr lang="en-US" dirty="0">
                <a:hlinkClick r:id="rId2"/>
              </a:rPr>
              <a:t>https://oncologypro.esmo.org/meeting-resources/esmo-2019-congress/CheckMate-459-A-Randomized-Multi-Center-Phase-3-Study-of-Nivolumab-NIVO-vs-Sorafenib-SOR-as-First-Line-1L-Treatment-in-Patients-pts-With-Advanced-Hepatocellular-Carcinoma-aHCC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7B6857-42EC-A34B-BEF4-31144598FDD9}"/>
              </a:ext>
            </a:extLst>
          </p:cNvPr>
          <p:cNvSpPr txBox="1">
            <a:spLocks/>
          </p:cNvSpPr>
          <p:nvPr/>
        </p:nvSpPr>
        <p:spPr>
          <a:xfrm>
            <a:off x="265970" y="899428"/>
            <a:ext cx="11786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Nivolumab &amp;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CheckMate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Trials</a:t>
            </a:r>
          </a:p>
        </p:txBody>
      </p:sp>
    </p:spTree>
    <p:extLst>
      <p:ext uri="{BB962C8B-B14F-4D97-AF65-F5344CB8AC3E}">
        <p14:creationId xmlns:p14="http://schemas.microsoft.com/office/powerpoint/2010/main" val="1424972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449F-2977-FF40-B996-F6CD4945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Although Single-Agent Immunotherapies Resulted in Response in a Phase 2 Trial, Primary End Points Were Not Reached in Phase 3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9A84C22-BD5D-4240-BBC7-F9792E1834B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2399011"/>
              </p:ext>
            </p:extLst>
          </p:nvPr>
        </p:nvGraphicFramePr>
        <p:xfrm>
          <a:off x="255588" y="1768839"/>
          <a:ext cx="573881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9406">
                  <a:extLst>
                    <a:ext uri="{9D8B030D-6E8A-4147-A177-3AD203B41FA5}">
                      <a16:colId xmlns:a16="http://schemas.microsoft.com/office/drawing/2014/main" val="3150948339"/>
                    </a:ext>
                  </a:extLst>
                </a:gridCol>
                <a:gridCol w="2869406">
                  <a:extLst>
                    <a:ext uri="{9D8B030D-6E8A-4147-A177-3AD203B41FA5}">
                      <a16:colId xmlns:a16="http://schemas.microsoft.com/office/drawing/2014/main" val="3580399134"/>
                    </a:ext>
                  </a:extLst>
                </a:gridCol>
              </a:tblGrid>
              <a:tr h="327306">
                <a:tc gridSpan="2">
                  <a:txBody>
                    <a:bodyPr/>
                    <a:lstStyle/>
                    <a:p>
                      <a:r>
                        <a:rPr lang="en-US" dirty="0"/>
                        <a:t>KEYNOTE-224 (Phase 2)</a:t>
                      </a:r>
                      <a:r>
                        <a:rPr lang="en-US" baseline="30000" dirty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6326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Patient 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94209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Objective response,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 (18.3%)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73479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   Complete response,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35508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   Partial response,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444583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Stable disease,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 (43.3%)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88642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Disease control rate,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64 (61.5%)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10231"/>
                  </a:ext>
                </a:extLst>
              </a:tr>
              <a:tr h="327306">
                <a:tc>
                  <a:txBody>
                    <a:bodyPr/>
                    <a:lstStyle/>
                    <a:p>
                      <a:r>
                        <a:rPr lang="en-US" sz="1600" dirty="0"/>
                        <a:t>Median duration of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21.0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80013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EC014915-4D68-054B-8A16-F967C52513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7005379"/>
              </p:ext>
            </p:extLst>
          </p:nvPr>
        </p:nvGraphicFramePr>
        <p:xfrm>
          <a:off x="6197600" y="1775082"/>
          <a:ext cx="5741989" cy="322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07">
                  <a:extLst>
                    <a:ext uri="{9D8B030D-6E8A-4147-A177-3AD203B41FA5}">
                      <a16:colId xmlns:a16="http://schemas.microsoft.com/office/drawing/2014/main" val="1980903248"/>
                    </a:ext>
                  </a:extLst>
                </a:gridCol>
                <a:gridCol w="1783791">
                  <a:extLst>
                    <a:ext uri="{9D8B030D-6E8A-4147-A177-3AD203B41FA5}">
                      <a16:colId xmlns:a16="http://schemas.microsoft.com/office/drawing/2014/main" val="3999324871"/>
                    </a:ext>
                  </a:extLst>
                </a:gridCol>
                <a:gridCol w="1783791">
                  <a:extLst>
                    <a:ext uri="{9D8B030D-6E8A-4147-A177-3AD203B41FA5}">
                      <a16:colId xmlns:a16="http://schemas.microsoft.com/office/drawing/2014/main" val="751496656"/>
                    </a:ext>
                  </a:extLst>
                </a:gridCol>
              </a:tblGrid>
              <a:tr h="245165">
                <a:tc gridSpan="3">
                  <a:txBody>
                    <a:bodyPr/>
                    <a:lstStyle/>
                    <a:p>
                      <a:r>
                        <a:rPr lang="en-US" dirty="0"/>
                        <a:t>KEYNOTE-240 (Phase 3)</a:t>
                      </a:r>
                      <a:r>
                        <a:rPr lang="en-US" baseline="30000" dirty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74640"/>
                  </a:ext>
                </a:extLst>
              </a:tr>
              <a:tr h="4290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Pembrolizumab</a:t>
                      </a:r>
                    </a:p>
                    <a:p>
                      <a:r>
                        <a:rPr lang="en-US" dirty="0"/>
                        <a:t>(n = 371)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Placebo</a:t>
                      </a:r>
                    </a:p>
                    <a:p>
                      <a:r>
                        <a:rPr lang="en-US" dirty="0"/>
                        <a:t>(n = 372)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47917"/>
                  </a:ext>
                </a:extLst>
              </a:tr>
              <a:tr h="245165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Median 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13.9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10.6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17929"/>
                  </a:ext>
                </a:extLst>
              </a:tr>
              <a:tr h="388179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HR, 0.781 (95% CI, 0.611-0.998)</a:t>
                      </a:r>
                    </a:p>
                    <a:p>
                      <a:pPr algn="ctr"/>
                      <a:r>
                        <a:rPr lang="en-US" sz="1600" i="1" dirty="0"/>
                        <a:t>P</a:t>
                      </a:r>
                      <a:r>
                        <a:rPr lang="en-US" sz="1600" i="0" dirty="0"/>
                        <a:t> = .0283 (not statistically significant by prespecified criteria)</a:t>
                      </a:r>
                      <a:endParaRPr lang="en-US" sz="1600" i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5006"/>
                  </a:ext>
                </a:extLst>
              </a:tr>
              <a:tr h="224735">
                <a:tc>
                  <a:txBody>
                    <a:bodyPr/>
                    <a:lstStyle/>
                    <a:p>
                      <a:r>
                        <a:rPr lang="en-US" sz="1600" dirty="0"/>
                        <a:t>Objective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778920"/>
                  </a:ext>
                </a:extLst>
              </a:tr>
              <a:tr h="388179">
                <a:tc>
                  <a:txBody>
                    <a:bodyPr/>
                    <a:lstStyle/>
                    <a:p>
                      <a:r>
                        <a:rPr lang="en-US" sz="1600" dirty="0"/>
                        <a:t>  Complete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302283"/>
                  </a:ext>
                </a:extLst>
              </a:tr>
              <a:tr h="224735">
                <a:tc>
                  <a:txBody>
                    <a:bodyPr/>
                    <a:lstStyle/>
                    <a:p>
                      <a:r>
                        <a:rPr lang="en-US" sz="1600" dirty="0"/>
                        <a:t>  Partial response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13098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DE818-FB5A-F74F-BDEE-BBC03151C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Kudo M et al. </a:t>
            </a:r>
            <a:r>
              <a:rPr lang="en-US" i="1" dirty="0">
                <a:solidFill>
                  <a:schemeClr val="tx1"/>
                </a:solidFill>
              </a:rPr>
              <a:t>J Clin Oncol. </a:t>
            </a:r>
            <a:r>
              <a:rPr lang="en-US" dirty="0">
                <a:solidFill>
                  <a:schemeClr val="tx1"/>
                </a:solidFill>
              </a:rPr>
              <a:t>2020;38(4_suppl):518.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Finn RS et al. </a:t>
            </a:r>
            <a:r>
              <a:rPr lang="en-US" i="1" dirty="0">
                <a:solidFill>
                  <a:schemeClr val="tx1"/>
                </a:solidFill>
              </a:rPr>
              <a:t>J Clin Oncol</a:t>
            </a:r>
            <a:r>
              <a:rPr lang="en-US" dirty="0">
                <a:solidFill>
                  <a:schemeClr val="tx1"/>
                </a:solidFill>
              </a:rPr>
              <a:t>. 2020;38(3):193-202.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7B6857-42EC-A34B-BEF4-31144598FDD9}"/>
              </a:ext>
            </a:extLst>
          </p:cNvPr>
          <p:cNvSpPr txBox="1">
            <a:spLocks/>
          </p:cNvSpPr>
          <p:nvPr/>
        </p:nvSpPr>
        <p:spPr>
          <a:xfrm>
            <a:off x="265970" y="899428"/>
            <a:ext cx="117861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Pembrolizumab &amp; KEYNOTE Trials</a:t>
            </a:r>
          </a:p>
        </p:txBody>
      </p:sp>
    </p:spTree>
    <p:extLst>
      <p:ext uri="{BB962C8B-B14F-4D97-AF65-F5344CB8AC3E}">
        <p14:creationId xmlns:p14="http://schemas.microsoft.com/office/powerpoint/2010/main" val="319675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1AD8-A466-1D4F-818B-DC0C5104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HCC Incidence and Prevalence Are Expected to Increase Over the Next Decade With Changes in the HCC Population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D4A3-4FA2-294B-96C0-60AFF61E73F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Estes C et al. </a:t>
            </a:r>
            <a:r>
              <a:rPr lang="en-US" sz="1100" i="1" dirty="0">
                <a:solidFill>
                  <a:schemeClr val="tx1"/>
                </a:solidFill>
              </a:rPr>
              <a:t>Hepatology</a:t>
            </a:r>
            <a:r>
              <a:rPr lang="en-US" sz="1100" dirty="0">
                <a:solidFill>
                  <a:schemeClr val="tx1"/>
                </a:solidFill>
              </a:rPr>
              <a:t>. 2018;67(1):123-133. 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Lange N, Dufour JF. </a:t>
            </a:r>
            <a:r>
              <a:rPr lang="en-US" sz="1100" i="1" dirty="0">
                <a:solidFill>
                  <a:schemeClr val="tx1"/>
                </a:solidFill>
              </a:rPr>
              <a:t>Dig Dis Sci</a:t>
            </a:r>
            <a:r>
              <a:rPr lang="en-US" sz="1100" dirty="0">
                <a:solidFill>
                  <a:schemeClr val="tx1"/>
                </a:solidFill>
              </a:rPr>
              <a:t>. 2019;64(4):903-909.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3C5F8-CB7B-6343-8F21-7DBF93E16033}"/>
              </a:ext>
            </a:extLst>
          </p:cNvPr>
          <p:cNvSpPr/>
          <p:nvPr/>
        </p:nvSpPr>
        <p:spPr>
          <a:xfrm>
            <a:off x="8702211" y="1846636"/>
            <a:ext cx="3348616" cy="16926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kern="600" spc="30" dirty="0"/>
              <a:t>Estimated Changes </a:t>
            </a:r>
            <a:br>
              <a:rPr lang="en-US" sz="2200" b="1" kern="600" spc="30" dirty="0"/>
            </a:br>
            <a:r>
              <a:rPr lang="en-US" sz="2200" b="1" kern="600" spc="30" dirty="0"/>
              <a:t>by 2030</a:t>
            </a:r>
            <a:r>
              <a:rPr lang="en-US" sz="2200" b="1" kern="600" spc="30" baseline="30000" dirty="0"/>
              <a:t>1</a:t>
            </a:r>
            <a:endParaRPr lang="en-US" sz="2200" kern="600" spc="30" dirty="0"/>
          </a:p>
          <a:p>
            <a:r>
              <a:rPr lang="en-US" kern="600" spc="30" dirty="0"/>
              <a:t>Decompensated cirrhosis: </a:t>
            </a:r>
            <a:r>
              <a:rPr lang="en-US" b="1" kern="600" spc="30" dirty="0">
                <a:solidFill>
                  <a:schemeClr val="accent1"/>
                </a:solidFill>
              </a:rPr>
              <a:t>180%</a:t>
            </a:r>
          </a:p>
          <a:p>
            <a:r>
              <a:rPr lang="en-US" kern="600" spc="30" dirty="0"/>
              <a:t>HCC prevalence: </a:t>
            </a:r>
            <a:r>
              <a:rPr lang="en-US" b="1" kern="600" spc="30" dirty="0">
                <a:solidFill>
                  <a:schemeClr val="accent1"/>
                </a:solidFill>
              </a:rPr>
              <a:t>+146%</a:t>
            </a:r>
          </a:p>
          <a:p>
            <a:r>
              <a:rPr lang="en-US" kern="600" spc="30" dirty="0"/>
              <a:t>HCC incidence: </a:t>
            </a:r>
            <a:r>
              <a:rPr lang="en-US" b="1" kern="600" spc="30" dirty="0">
                <a:solidFill>
                  <a:schemeClr val="accent1"/>
                </a:solidFill>
              </a:rPr>
              <a:t>+137%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347F3-BB86-EF4B-B8BA-EF3E5A9F8F59}"/>
              </a:ext>
            </a:extLst>
          </p:cNvPr>
          <p:cNvSpPr txBox="1"/>
          <p:nvPr/>
        </p:nvSpPr>
        <p:spPr>
          <a:xfrm>
            <a:off x="2381919" y="1216963"/>
            <a:ext cx="5410159" cy="72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Decompensated Cirrhosis, HCC, and Liver Deaths in the NAFLD Population</a:t>
            </a:r>
            <a:r>
              <a:rPr lang="en-US" sz="2000" b="1" baseline="30000" dirty="0"/>
              <a:t>1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A01A9-BD89-C54F-84C4-A5841C89C40C}"/>
              </a:ext>
            </a:extLst>
          </p:cNvPr>
          <p:cNvSpPr txBox="1"/>
          <p:nvPr/>
        </p:nvSpPr>
        <p:spPr>
          <a:xfrm>
            <a:off x="1513344" y="1752778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120,000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D4DE7-75F2-4042-BE61-45736196EDF1}"/>
              </a:ext>
            </a:extLst>
          </p:cNvPr>
          <p:cNvSpPr txBox="1"/>
          <p:nvPr/>
        </p:nvSpPr>
        <p:spPr>
          <a:xfrm>
            <a:off x="1513343" y="2240513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100,000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0F3A8C-6E4F-B448-B329-4350C8C00F34}"/>
              </a:ext>
            </a:extLst>
          </p:cNvPr>
          <p:cNvSpPr txBox="1"/>
          <p:nvPr/>
        </p:nvSpPr>
        <p:spPr>
          <a:xfrm>
            <a:off x="1591890" y="272824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80,000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EB70D-B61A-4F4B-9953-33A14B25C7E5}"/>
              </a:ext>
            </a:extLst>
          </p:cNvPr>
          <p:cNvSpPr txBox="1"/>
          <p:nvPr/>
        </p:nvSpPr>
        <p:spPr>
          <a:xfrm>
            <a:off x="1591890" y="3215983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60,000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0839F-C5D6-DA47-BFB2-ED6EDFD116A1}"/>
              </a:ext>
            </a:extLst>
          </p:cNvPr>
          <p:cNvSpPr txBox="1"/>
          <p:nvPr/>
        </p:nvSpPr>
        <p:spPr>
          <a:xfrm>
            <a:off x="1591890" y="3703718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40,000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0C698E-55F7-A04B-92C7-89F7817BFA4D}"/>
              </a:ext>
            </a:extLst>
          </p:cNvPr>
          <p:cNvSpPr txBox="1"/>
          <p:nvPr/>
        </p:nvSpPr>
        <p:spPr>
          <a:xfrm>
            <a:off x="1591890" y="4191453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CA288-8D3E-9041-B658-68FEB1D81C85}"/>
              </a:ext>
            </a:extLst>
          </p:cNvPr>
          <p:cNvSpPr txBox="1"/>
          <p:nvPr/>
        </p:nvSpPr>
        <p:spPr>
          <a:xfrm rot="16200000">
            <a:off x="200104" y="2896224"/>
            <a:ext cx="226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Incident cases/deaths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CE524-3997-1842-B1C1-C275A5E9530B}"/>
              </a:ext>
            </a:extLst>
          </p:cNvPr>
          <p:cNvSpPr txBox="1"/>
          <p:nvPr/>
        </p:nvSpPr>
        <p:spPr>
          <a:xfrm rot="18900000">
            <a:off x="1980426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E7BF34-40EC-3E4B-890C-95F50D77AD2C}"/>
              </a:ext>
            </a:extLst>
          </p:cNvPr>
          <p:cNvSpPr txBox="1"/>
          <p:nvPr/>
        </p:nvSpPr>
        <p:spPr>
          <a:xfrm rot="18900000">
            <a:off x="2367680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707186-6DA2-ED43-B7D7-780C9820B10B}"/>
              </a:ext>
            </a:extLst>
          </p:cNvPr>
          <p:cNvSpPr txBox="1"/>
          <p:nvPr/>
        </p:nvSpPr>
        <p:spPr>
          <a:xfrm rot="18900000">
            <a:off x="2754934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A39660-8EBC-EA4C-BD58-8C6790CA5A84}"/>
              </a:ext>
            </a:extLst>
          </p:cNvPr>
          <p:cNvSpPr txBox="1"/>
          <p:nvPr/>
        </p:nvSpPr>
        <p:spPr>
          <a:xfrm rot="18900000">
            <a:off x="3142188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812914-0666-0745-9697-3FFAA06A455F}"/>
              </a:ext>
            </a:extLst>
          </p:cNvPr>
          <p:cNvSpPr txBox="1"/>
          <p:nvPr/>
        </p:nvSpPr>
        <p:spPr>
          <a:xfrm rot="18900000">
            <a:off x="3529442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B3BB5-1C58-104D-B60E-96AEC2C203D5}"/>
              </a:ext>
            </a:extLst>
          </p:cNvPr>
          <p:cNvSpPr txBox="1"/>
          <p:nvPr/>
        </p:nvSpPr>
        <p:spPr>
          <a:xfrm rot="18900000">
            <a:off x="3916696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7BC3E-FF5A-A54A-8BAE-6A4FF1604E1A}"/>
              </a:ext>
            </a:extLst>
          </p:cNvPr>
          <p:cNvSpPr txBox="1"/>
          <p:nvPr/>
        </p:nvSpPr>
        <p:spPr>
          <a:xfrm rot="18900000">
            <a:off x="4303950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1BB2E-DEBE-4045-86B0-8F4C44712067}"/>
              </a:ext>
            </a:extLst>
          </p:cNvPr>
          <p:cNvSpPr txBox="1"/>
          <p:nvPr/>
        </p:nvSpPr>
        <p:spPr>
          <a:xfrm rot="18900000">
            <a:off x="4691204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B12FD8-F5FD-E349-8FA5-4520223C93CC}"/>
              </a:ext>
            </a:extLst>
          </p:cNvPr>
          <p:cNvSpPr txBox="1"/>
          <p:nvPr/>
        </p:nvSpPr>
        <p:spPr>
          <a:xfrm rot="18900000">
            <a:off x="5078458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0B510D-124B-6F4A-A660-9C725A9949BC}"/>
              </a:ext>
            </a:extLst>
          </p:cNvPr>
          <p:cNvSpPr txBox="1"/>
          <p:nvPr/>
        </p:nvSpPr>
        <p:spPr>
          <a:xfrm rot="18900000">
            <a:off x="5465712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CAE97-D721-8642-9193-2EC0E2594B4F}"/>
              </a:ext>
            </a:extLst>
          </p:cNvPr>
          <p:cNvSpPr txBox="1"/>
          <p:nvPr/>
        </p:nvSpPr>
        <p:spPr>
          <a:xfrm rot="18900000">
            <a:off x="5852966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A8900A-6552-6E4C-9CB5-87119DEBA5E1}"/>
              </a:ext>
            </a:extLst>
          </p:cNvPr>
          <p:cNvSpPr txBox="1"/>
          <p:nvPr/>
        </p:nvSpPr>
        <p:spPr>
          <a:xfrm rot="18900000">
            <a:off x="6240220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656111-F515-C741-A104-37373F3FE6DC}"/>
              </a:ext>
            </a:extLst>
          </p:cNvPr>
          <p:cNvSpPr txBox="1"/>
          <p:nvPr/>
        </p:nvSpPr>
        <p:spPr>
          <a:xfrm rot="18900000">
            <a:off x="6627474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5425AE-20E5-0C48-A802-E08708D9BDC6}"/>
              </a:ext>
            </a:extLst>
          </p:cNvPr>
          <p:cNvSpPr txBox="1"/>
          <p:nvPr/>
        </p:nvSpPr>
        <p:spPr>
          <a:xfrm rot="18900000">
            <a:off x="7014728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21491-3538-9648-9A10-20CF1F8F9212}"/>
              </a:ext>
            </a:extLst>
          </p:cNvPr>
          <p:cNvSpPr txBox="1"/>
          <p:nvPr/>
        </p:nvSpPr>
        <p:spPr>
          <a:xfrm rot="18900000">
            <a:off x="7401982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2029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B72DD-8055-E248-AC2C-B6D62AA8ECDE}"/>
              </a:ext>
            </a:extLst>
          </p:cNvPr>
          <p:cNvSpPr txBox="1"/>
          <p:nvPr/>
        </p:nvSpPr>
        <p:spPr>
          <a:xfrm rot="18900000">
            <a:off x="7789236" y="49231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2030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5490EB2-2E1D-2C4C-A5FD-E0455A1A3164}"/>
              </a:ext>
            </a:extLst>
          </p:cNvPr>
          <p:cNvSpPr/>
          <p:nvPr/>
        </p:nvSpPr>
        <p:spPr>
          <a:xfrm>
            <a:off x="2323070" y="2265405"/>
            <a:ext cx="5824152" cy="1573427"/>
          </a:xfrm>
          <a:custGeom>
            <a:avLst/>
            <a:gdLst>
              <a:gd name="connsiteX0" fmla="*/ 0 w 5824152"/>
              <a:gd name="connsiteY0" fmla="*/ 1573427 h 1573427"/>
              <a:gd name="connsiteX1" fmla="*/ 2776152 w 5824152"/>
              <a:gd name="connsiteY1" fmla="*/ 963827 h 1573427"/>
              <a:gd name="connsiteX2" fmla="*/ 5824152 w 5824152"/>
              <a:gd name="connsiteY2" fmla="*/ 0 h 15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4152" h="1573427">
                <a:moveTo>
                  <a:pt x="0" y="1573427"/>
                </a:moveTo>
                <a:cubicBezTo>
                  <a:pt x="902730" y="1399746"/>
                  <a:pt x="1805460" y="1226065"/>
                  <a:pt x="2776152" y="963827"/>
                </a:cubicBezTo>
                <a:cubicBezTo>
                  <a:pt x="3746844" y="701589"/>
                  <a:pt x="4785498" y="350794"/>
                  <a:pt x="5824152" y="0"/>
                </a:cubicBezTo>
              </a:path>
            </a:pathLst>
          </a:cu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EC136350-BEEC-E649-A2D2-DCA35F2F6B51}"/>
              </a:ext>
            </a:extLst>
          </p:cNvPr>
          <p:cNvSpPr/>
          <p:nvPr/>
        </p:nvSpPr>
        <p:spPr>
          <a:xfrm>
            <a:off x="2331308" y="2899719"/>
            <a:ext cx="5815914" cy="1219200"/>
          </a:xfrm>
          <a:custGeom>
            <a:avLst/>
            <a:gdLst>
              <a:gd name="connsiteX0" fmla="*/ 0 w 5815914"/>
              <a:gd name="connsiteY0" fmla="*/ 1219200 h 1219200"/>
              <a:gd name="connsiteX1" fmla="*/ 2817341 w 5815914"/>
              <a:gd name="connsiteY1" fmla="*/ 766119 h 1219200"/>
              <a:gd name="connsiteX2" fmla="*/ 5815914 w 5815914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5914" h="1219200">
                <a:moveTo>
                  <a:pt x="0" y="1219200"/>
                </a:moveTo>
                <a:cubicBezTo>
                  <a:pt x="924011" y="1094259"/>
                  <a:pt x="1848022" y="969319"/>
                  <a:pt x="2817341" y="766119"/>
                </a:cubicBezTo>
                <a:cubicBezTo>
                  <a:pt x="3786660" y="562919"/>
                  <a:pt x="4801287" y="281459"/>
                  <a:pt x="5815914" y="0"/>
                </a:cubicBezTo>
              </a:path>
            </a:pathLst>
          </a:cu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52CEE0D8-3927-1248-9498-2169D9847E00}"/>
              </a:ext>
            </a:extLst>
          </p:cNvPr>
          <p:cNvSpPr/>
          <p:nvPr/>
        </p:nvSpPr>
        <p:spPr>
          <a:xfrm>
            <a:off x="2323070" y="4489622"/>
            <a:ext cx="5824152" cy="172994"/>
          </a:xfrm>
          <a:custGeom>
            <a:avLst/>
            <a:gdLst>
              <a:gd name="connsiteX0" fmla="*/ 0 w 5824152"/>
              <a:gd name="connsiteY0" fmla="*/ 172994 h 172994"/>
              <a:gd name="connsiteX1" fmla="*/ 2875006 w 5824152"/>
              <a:gd name="connsiteY1" fmla="*/ 115329 h 172994"/>
              <a:gd name="connsiteX2" fmla="*/ 5824152 w 5824152"/>
              <a:gd name="connsiteY2" fmla="*/ 0 h 1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4152" h="172994">
                <a:moveTo>
                  <a:pt x="0" y="172994"/>
                </a:moveTo>
                <a:lnTo>
                  <a:pt x="2875006" y="115329"/>
                </a:lnTo>
                <a:lnTo>
                  <a:pt x="5824152" y="0"/>
                </a:ln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5831D9-4426-AB46-B42D-89B00231A02C}"/>
              </a:ext>
            </a:extLst>
          </p:cNvPr>
          <p:cNvSpPr txBox="1"/>
          <p:nvPr/>
        </p:nvSpPr>
        <p:spPr>
          <a:xfrm>
            <a:off x="9401112" y="3698725"/>
            <a:ext cx="2646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Incident decompensated cirrhosis</a:t>
            </a:r>
          </a:p>
          <a:p>
            <a:r>
              <a:rPr lang="en-US" sz="1400" dirty="0"/>
              <a:t>Incident HCC</a:t>
            </a:r>
          </a:p>
          <a:p>
            <a:r>
              <a:rPr lang="en-US" sz="1400" dirty="0"/>
              <a:t>Incident liver-related deaths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9BAA34-E11A-BC45-AD4F-4E9D92D7B94C}"/>
              </a:ext>
            </a:extLst>
          </p:cNvPr>
          <p:cNvCxnSpPr>
            <a:cxnSpLocks/>
          </p:cNvCxnSpPr>
          <p:nvPr/>
        </p:nvCxnSpPr>
        <p:spPr>
          <a:xfrm>
            <a:off x="9000245" y="3855307"/>
            <a:ext cx="400867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A7B623-5314-1F4D-9899-24883BC7F118}"/>
              </a:ext>
            </a:extLst>
          </p:cNvPr>
          <p:cNvCxnSpPr>
            <a:cxnSpLocks/>
          </p:cNvCxnSpPr>
          <p:nvPr/>
        </p:nvCxnSpPr>
        <p:spPr>
          <a:xfrm>
            <a:off x="9000245" y="4069258"/>
            <a:ext cx="400867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7D6AA36-8979-3747-991C-0652EECF893D}"/>
              </a:ext>
            </a:extLst>
          </p:cNvPr>
          <p:cNvCxnSpPr>
            <a:cxnSpLocks/>
          </p:cNvCxnSpPr>
          <p:nvPr/>
        </p:nvCxnSpPr>
        <p:spPr>
          <a:xfrm>
            <a:off x="9000245" y="4283208"/>
            <a:ext cx="400867" cy="0"/>
          </a:xfrm>
          <a:prstGeom prst="line">
            <a:avLst/>
          </a:prstGeom>
          <a:ln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Half Frame 39">
            <a:extLst>
              <a:ext uri="{FF2B5EF4-FFF2-40B4-BE49-F238E27FC236}">
                <a16:creationId xmlns:a16="http://schemas.microsoft.com/office/drawing/2014/main" id="{4149612F-9BA3-FB43-8F90-51EDA4CA9C8C}"/>
              </a:ext>
            </a:extLst>
          </p:cNvPr>
          <p:cNvSpPr/>
          <p:nvPr/>
        </p:nvSpPr>
        <p:spPr>
          <a:xfrm flipV="1">
            <a:off x="2229854" y="1752778"/>
            <a:ext cx="6016222" cy="3107546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021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D5974C-2252-394D-872F-CEDD719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D315"/>
                </a:solidFill>
              </a:rPr>
              <a:t>Combination Therapy</a:t>
            </a:r>
          </a:p>
        </p:txBody>
      </p:sp>
    </p:spTree>
    <p:extLst>
      <p:ext uri="{BB962C8B-B14F-4D97-AF65-F5344CB8AC3E}">
        <p14:creationId xmlns:p14="http://schemas.microsoft.com/office/powerpoint/2010/main" val="4186635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8FBC75-EAD8-9A46-B515-AE502080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Combination TKI-Immunotherapy Regimens Are Emerging Treatment Options for HCC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20959E-720E-264E-B539-3E911A338C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Lee A, Lee FC. </a:t>
            </a:r>
            <a:r>
              <a:rPr lang="en-US" sz="1100" i="1" dirty="0">
                <a:solidFill>
                  <a:schemeClr val="tx1"/>
                </a:solidFill>
              </a:rPr>
              <a:t>Front Med</a:t>
            </a:r>
            <a:r>
              <a:rPr lang="en-US" sz="1100" dirty="0">
                <a:solidFill>
                  <a:schemeClr val="tx1"/>
                </a:solidFill>
              </a:rPr>
              <a:t>. 2020;14(3):273-283.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US FDA. June 1, 2020. Accessed November 27, 2020. </a:t>
            </a:r>
            <a:r>
              <a:rPr lang="en-US" sz="1100" dirty="0">
                <a:hlinkClick r:id="rId2"/>
              </a:rPr>
              <a:t>https://www.fda.gov/drugs/drug-approvals-and-databases/fda-approves-atezolizumab-plus-bevacizumab-unresectable-hepatocellular-carcinoma</a:t>
            </a:r>
            <a:r>
              <a:rPr lang="en-US" sz="1100" dirty="0"/>
              <a:t>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D5E8E-68BF-B142-8C5C-64F54449C388}"/>
              </a:ext>
            </a:extLst>
          </p:cNvPr>
          <p:cNvGrpSpPr/>
          <p:nvPr/>
        </p:nvGrpSpPr>
        <p:grpSpPr>
          <a:xfrm>
            <a:off x="1543200" y="3551205"/>
            <a:ext cx="3060139" cy="1685578"/>
            <a:chOff x="1261845" y="3586041"/>
            <a:chExt cx="3060139" cy="16855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67D405-B908-EB49-82F6-F92C41F8B8B9}"/>
                </a:ext>
              </a:extLst>
            </p:cNvPr>
            <p:cNvSpPr txBox="1"/>
            <p:nvPr/>
          </p:nvSpPr>
          <p:spPr bwMode="gray">
            <a:xfrm>
              <a:off x="1567202" y="4682621"/>
              <a:ext cx="2754782" cy="5889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Sorafenib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unresectable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HCC (</a:t>
              </a:r>
              <a:r>
                <a:rPr lang="en-US" sz="14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uHCC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2007 </a:t>
              </a: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5FFA27-E4C1-3149-B004-B8CAE568ACCB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1362190" y="3586041"/>
              <a:ext cx="0" cy="115179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1EC4C2D-A20C-5D43-B18C-C766CF7254F0}"/>
                </a:ext>
              </a:extLst>
            </p:cNvPr>
            <p:cNvSpPr/>
            <p:nvPr/>
          </p:nvSpPr>
          <p:spPr bwMode="gray">
            <a:xfrm>
              <a:off x="1261845" y="4714427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8D4722-3E44-F74D-9C23-590709E70A53}"/>
              </a:ext>
            </a:extLst>
          </p:cNvPr>
          <p:cNvSpPr txBox="1"/>
          <p:nvPr/>
        </p:nvSpPr>
        <p:spPr bwMode="gray">
          <a:xfrm>
            <a:off x="588169" y="3200214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2005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10AD73-00FA-6147-9BFA-D8F6E6819770}"/>
              </a:ext>
            </a:extLst>
          </p:cNvPr>
          <p:cNvSpPr txBox="1"/>
          <p:nvPr/>
        </p:nvSpPr>
        <p:spPr bwMode="gray">
          <a:xfrm>
            <a:off x="4219935" y="3200214"/>
            <a:ext cx="914400" cy="27442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2015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649DB8C-D5DE-194C-AAA6-35C3800C46A0}"/>
              </a:ext>
            </a:extLst>
          </p:cNvPr>
          <p:cNvCxnSpPr>
            <a:cxnSpLocks/>
          </p:cNvCxnSpPr>
          <p:nvPr/>
        </p:nvCxnSpPr>
        <p:spPr bwMode="gray">
          <a:xfrm>
            <a:off x="0" y="3540320"/>
            <a:ext cx="25603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0052E9-96B7-6E4B-AC8D-400F1C6394E3}"/>
              </a:ext>
            </a:extLst>
          </p:cNvPr>
          <p:cNvCxnSpPr>
            <a:cxnSpLocks/>
          </p:cNvCxnSpPr>
          <p:nvPr/>
        </p:nvCxnSpPr>
        <p:spPr bwMode="gray">
          <a:xfrm>
            <a:off x="1045369" y="3444018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99E58B-0BC9-4944-A278-954833652A1E}"/>
              </a:ext>
            </a:extLst>
          </p:cNvPr>
          <p:cNvCxnSpPr>
            <a:cxnSpLocks/>
            <a:stCxn id="41" idx="2"/>
          </p:cNvCxnSpPr>
          <p:nvPr/>
        </p:nvCxnSpPr>
        <p:spPr bwMode="gray">
          <a:xfrm>
            <a:off x="10664036" y="3459333"/>
            <a:ext cx="0" cy="165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7545E9A-14A2-E440-AC6E-C0F40E834CF4}"/>
              </a:ext>
            </a:extLst>
          </p:cNvPr>
          <p:cNvSpPr txBox="1"/>
          <p:nvPr/>
        </p:nvSpPr>
        <p:spPr bwMode="gray">
          <a:xfrm>
            <a:off x="10315874" y="3245625"/>
            <a:ext cx="696323" cy="213708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 anchor="ctr"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baseline="0" dirty="0">
                <a:solidFill>
                  <a:schemeClr val="accent1"/>
                </a:solidFill>
                <a:latin typeface="Arial" panose="020B0604020202020204" pitchFamily="34" charset="0"/>
              </a:rPr>
              <a:t>2020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6C12-51AF-1647-A718-C505046CE7AA}"/>
              </a:ext>
            </a:extLst>
          </p:cNvPr>
          <p:cNvCxnSpPr>
            <a:cxnSpLocks/>
          </p:cNvCxnSpPr>
          <p:nvPr/>
        </p:nvCxnSpPr>
        <p:spPr bwMode="gray">
          <a:xfrm>
            <a:off x="2690800" y="3540320"/>
            <a:ext cx="9501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5B2D52-4D59-F146-BEEF-F76850DAEE72}"/>
              </a:ext>
            </a:extLst>
          </p:cNvPr>
          <p:cNvCxnSpPr>
            <a:cxnSpLocks/>
          </p:cNvCxnSpPr>
          <p:nvPr/>
        </p:nvCxnSpPr>
        <p:spPr bwMode="gray">
          <a:xfrm>
            <a:off x="4674036" y="3453743"/>
            <a:ext cx="0" cy="182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AB5B080-FB79-624F-AA89-E6FBA2585D4E}"/>
              </a:ext>
            </a:extLst>
          </p:cNvPr>
          <p:cNvCxnSpPr>
            <a:cxnSpLocks/>
          </p:cNvCxnSpPr>
          <p:nvPr/>
        </p:nvCxnSpPr>
        <p:spPr bwMode="gray">
          <a:xfrm flipV="1">
            <a:off x="2506069" y="3371132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C1FE74-AEF9-484F-BA1B-D4FD73DECC63}"/>
              </a:ext>
            </a:extLst>
          </p:cNvPr>
          <p:cNvCxnSpPr>
            <a:cxnSpLocks/>
          </p:cNvCxnSpPr>
          <p:nvPr/>
        </p:nvCxnSpPr>
        <p:spPr bwMode="gray">
          <a:xfrm flipV="1">
            <a:off x="2624593" y="3377870"/>
            <a:ext cx="132414" cy="328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2B81CF-4D96-DF43-BAF4-7122F8A315EA}"/>
              </a:ext>
            </a:extLst>
          </p:cNvPr>
          <p:cNvGrpSpPr/>
          <p:nvPr/>
        </p:nvGrpSpPr>
        <p:grpSpPr>
          <a:xfrm>
            <a:off x="8516067" y="3520572"/>
            <a:ext cx="3511471" cy="2599687"/>
            <a:chOff x="8423674" y="4013012"/>
            <a:chExt cx="3511471" cy="259968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A72A49-E97E-CA45-816F-7FD8708D6144}"/>
                </a:ext>
              </a:extLst>
            </p:cNvPr>
            <p:cNvCxnSpPr>
              <a:cxnSpLocks/>
              <a:endCxn id="25" idx="0"/>
            </p:cNvCxnSpPr>
            <p:nvPr/>
          </p:nvCxnSpPr>
          <p:spPr bwMode="gray">
            <a:xfrm>
              <a:off x="8516068" y="4013012"/>
              <a:ext cx="0" cy="17086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9CB3C7-D518-7A4D-9E91-F4F6CB3CF1BE}"/>
                </a:ext>
              </a:extLst>
            </p:cNvPr>
            <p:cNvSpPr txBox="1"/>
            <p:nvPr/>
          </p:nvSpPr>
          <p:spPr bwMode="gray">
            <a:xfrm>
              <a:off x="8687104" y="5695027"/>
              <a:ext cx="3248041" cy="917672"/>
            </a:xfrm>
            <a:prstGeom prst="rect">
              <a:avLst/>
            </a:prstGeom>
            <a:noFill/>
            <a:effectLst>
              <a:softEdge rad="50800"/>
            </a:effectLst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Cabozantinib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January 2019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EF59E83-E9A2-5043-8ADB-2C87287AE079}"/>
                </a:ext>
              </a:extLst>
            </p:cNvPr>
            <p:cNvSpPr/>
            <p:nvPr/>
          </p:nvSpPr>
          <p:spPr bwMode="gray">
            <a:xfrm>
              <a:off x="8423674" y="5721664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0D4F1A-0D74-6747-9921-A1F4701DC934}"/>
              </a:ext>
            </a:extLst>
          </p:cNvPr>
          <p:cNvGrpSpPr/>
          <p:nvPr/>
        </p:nvGrpSpPr>
        <p:grpSpPr>
          <a:xfrm>
            <a:off x="6296946" y="3556782"/>
            <a:ext cx="2140473" cy="1946841"/>
            <a:chOff x="7625779" y="4023731"/>
            <a:chExt cx="2140473" cy="19468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ADCDF-3584-EB40-89FD-1A7C32506187}"/>
                </a:ext>
              </a:extLst>
            </p:cNvPr>
            <p:cNvCxnSpPr>
              <a:cxnSpLocks/>
              <a:endCxn id="28" idx="0"/>
            </p:cNvCxnSpPr>
            <p:nvPr/>
          </p:nvCxnSpPr>
          <p:spPr bwMode="gray">
            <a:xfrm>
              <a:off x="7718173" y="4023731"/>
              <a:ext cx="0" cy="129079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9CBEF7-1EC9-944E-B47B-1BA4BE1DF404}"/>
                </a:ext>
              </a:extLst>
            </p:cNvPr>
            <p:cNvSpPr/>
            <p:nvPr/>
          </p:nvSpPr>
          <p:spPr bwMode="gray">
            <a:xfrm>
              <a:off x="7625779" y="5314523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B80345-28AB-4147-BC0A-F3BA73416962}"/>
                </a:ext>
              </a:extLst>
            </p:cNvPr>
            <p:cNvSpPr txBox="1"/>
            <p:nvPr/>
          </p:nvSpPr>
          <p:spPr bwMode="gray">
            <a:xfrm>
              <a:off x="7887656" y="5283914"/>
              <a:ext cx="1878596" cy="686658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Lenvatinib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</a:t>
              </a:r>
              <a:r>
                <a:rPr lang="en-US" sz="14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uHCC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August 2018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94C277-7502-3D4C-9539-85EA578B9277}"/>
              </a:ext>
            </a:extLst>
          </p:cNvPr>
          <p:cNvGrpSpPr/>
          <p:nvPr/>
        </p:nvGrpSpPr>
        <p:grpSpPr>
          <a:xfrm>
            <a:off x="5079791" y="3568576"/>
            <a:ext cx="2311516" cy="982629"/>
            <a:chOff x="6965313" y="4180349"/>
            <a:chExt cx="2311516" cy="98262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10B03D-4D47-2745-BF80-0971BC319144}"/>
                </a:ext>
              </a:extLst>
            </p:cNvPr>
            <p:cNvCxnSpPr>
              <a:cxnSpLocks/>
              <a:endCxn id="32" idx="0"/>
            </p:cNvCxnSpPr>
            <p:nvPr/>
          </p:nvCxnSpPr>
          <p:spPr bwMode="gray">
            <a:xfrm>
              <a:off x="7057707" y="4180349"/>
              <a:ext cx="0" cy="32739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096EE1-F57B-594E-BE81-1020213DFBDE}"/>
                </a:ext>
              </a:extLst>
            </p:cNvPr>
            <p:cNvSpPr/>
            <p:nvPr/>
          </p:nvSpPr>
          <p:spPr bwMode="gray">
            <a:xfrm>
              <a:off x="6965313" y="4507744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09C6D00-D37B-764F-8618-40A8515686A0}"/>
                </a:ext>
              </a:extLst>
            </p:cNvPr>
            <p:cNvSpPr txBox="1"/>
            <p:nvPr/>
          </p:nvSpPr>
          <p:spPr bwMode="gray">
            <a:xfrm>
              <a:off x="7230915" y="4476321"/>
              <a:ext cx="2045914" cy="686657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Regorafenib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April 2017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84D58B-9B7E-2844-8BFF-572B1AA38149}"/>
              </a:ext>
            </a:extLst>
          </p:cNvPr>
          <p:cNvGrpSpPr/>
          <p:nvPr/>
        </p:nvGrpSpPr>
        <p:grpSpPr>
          <a:xfrm>
            <a:off x="8700823" y="3540320"/>
            <a:ext cx="2725297" cy="998513"/>
            <a:chOff x="8799557" y="3566592"/>
            <a:chExt cx="2725297" cy="99851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CB2F50B-139D-914D-BE49-1EBA0CF7B71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8891951" y="3566592"/>
              <a:ext cx="0" cy="56783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59C581-7B8C-B947-B5F1-1CB364B93FAA}"/>
                </a:ext>
              </a:extLst>
            </p:cNvPr>
            <p:cNvSpPr/>
            <p:nvPr/>
          </p:nvSpPr>
          <p:spPr bwMode="gray">
            <a:xfrm>
              <a:off x="8799557" y="3995562"/>
              <a:ext cx="184787" cy="1847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376324D-6123-A84F-8546-1F8C1B60762E}"/>
                </a:ext>
              </a:extLst>
            </p:cNvPr>
            <p:cNvSpPr txBox="1"/>
            <p:nvPr/>
          </p:nvSpPr>
          <p:spPr bwMode="gray">
            <a:xfrm>
              <a:off x="9077048" y="3976107"/>
              <a:ext cx="2447806" cy="58899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Ramucirumab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(AFP </a:t>
              </a:r>
              <a:r>
                <a:rPr lang="en-US" sz="1400" u="sng" dirty="0">
                  <a:solidFill>
                    <a:srgbClr val="000000"/>
                  </a:solidFill>
                  <a:latin typeface="Arial" panose="020B0604020202020204" pitchFamily="34" charset="0"/>
                </a:rPr>
                <a:t>&gt;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400 ng/mL) </a:t>
              </a:r>
              <a:b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May 2019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 b="0" i="0" u="non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8882A7-7F55-F04D-BA8C-45092E19135A}"/>
              </a:ext>
            </a:extLst>
          </p:cNvPr>
          <p:cNvGrpSpPr/>
          <p:nvPr/>
        </p:nvGrpSpPr>
        <p:grpSpPr>
          <a:xfrm>
            <a:off x="7675158" y="2291353"/>
            <a:ext cx="3024877" cy="1235957"/>
            <a:chOff x="7714914" y="2263714"/>
            <a:chExt cx="3024877" cy="123595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1D9761C-72EB-7E42-B05A-105A65729650}"/>
                </a:ext>
              </a:extLst>
            </p:cNvPr>
            <p:cNvCxnSpPr>
              <a:cxnSpLocks/>
              <a:endCxn id="48" idx="4"/>
            </p:cNvCxnSpPr>
            <p:nvPr/>
          </p:nvCxnSpPr>
          <p:spPr bwMode="gray">
            <a:xfrm flipV="1">
              <a:off x="7807308" y="2476220"/>
              <a:ext cx="0" cy="102345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3AC22A6-AB19-BC42-AD66-E3CB695BEAC4}"/>
                </a:ext>
              </a:extLst>
            </p:cNvPr>
            <p:cNvSpPr/>
            <p:nvPr/>
          </p:nvSpPr>
          <p:spPr bwMode="gray">
            <a:xfrm>
              <a:off x="7714914" y="2291433"/>
              <a:ext cx="184787" cy="184787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D08109C-27F0-254E-A17F-83AA6729FD25}"/>
                </a:ext>
              </a:extLst>
            </p:cNvPr>
            <p:cNvSpPr txBox="1"/>
            <p:nvPr/>
          </p:nvSpPr>
          <p:spPr bwMode="gray">
            <a:xfrm>
              <a:off x="7985009" y="2263714"/>
              <a:ext cx="2754782" cy="4909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noAutofit/>
            </a:bodyPr>
            <a:lstStyle/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Pembrolizumab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2L HCC </a:t>
              </a:r>
            </a:p>
            <a:p>
              <a:pPr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November 2018 (accelerated)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F3B93BD-FC66-A842-8A26-A8B6E3B4296B}"/>
              </a:ext>
            </a:extLst>
          </p:cNvPr>
          <p:cNvGrpSpPr/>
          <p:nvPr/>
        </p:nvGrpSpPr>
        <p:grpSpPr>
          <a:xfrm>
            <a:off x="2611661" y="1458110"/>
            <a:ext cx="5820021" cy="2062462"/>
            <a:chOff x="2880784" y="1147148"/>
            <a:chExt cx="5820021" cy="20624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F6641E0-29B5-FA46-947C-5D257019DBFD}"/>
                </a:ext>
              </a:extLst>
            </p:cNvPr>
            <p:cNvGrpSpPr/>
            <p:nvPr/>
          </p:nvGrpSpPr>
          <p:grpSpPr>
            <a:xfrm>
              <a:off x="5487364" y="1147148"/>
              <a:ext cx="3213441" cy="2062462"/>
              <a:chOff x="7129964" y="1148322"/>
              <a:chExt cx="3213441" cy="242799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DF45B58-5EF2-154C-9811-50E58DCC3258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 bwMode="gray">
              <a:xfrm flipV="1">
                <a:off x="7222358" y="1462510"/>
                <a:ext cx="0" cy="211380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DB88CBD-FA70-5040-9CC2-F61A3AB75A31}"/>
                  </a:ext>
                </a:extLst>
              </p:cNvPr>
              <p:cNvSpPr/>
              <p:nvPr/>
            </p:nvSpPr>
            <p:spPr bwMode="gray">
              <a:xfrm>
                <a:off x="7129964" y="1247218"/>
                <a:ext cx="184787" cy="215292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800" i="0" u="none" baseline="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A79EC03-D1FF-CC45-B49D-BB778CBBDCD3}"/>
                  </a:ext>
                </a:extLst>
              </p:cNvPr>
              <p:cNvSpPr txBox="1"/>
              <p:nvPr/>
            </p:nvSpPr>
            <p:spPr bwMode="gray">
              <a:xfrm>
                <a:off x="7403884" y="1148322"/>
                <a:ext cx="2939521" cy="822503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noAutofit/>
              </a:bodyPr>
              <a:lstStyle/>
              <a:p>
                <a:pPr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i="0" u="none" baseline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Nivolumab</a:t>
                </a:r>
                <a:endParaRPr lang="en-US" sz="1600" i="0" u="none" baseline="30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Approved for 2L HCC </a:t>
                </a:r>
              </a:p>
              <a:p>
                <a:pPr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September 2017 (accelerated)</a:t>
                </a:r>
              </a:p>
              <a:p>
                <a:pPr marL="180975"/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7A7C76E-41D2-3348-8DB0-CE374B1E5E31}"/>
                </a:ext>
              </a:extLst>
            </p:cNvPr>
            <p:cNvGrpSpPr/>
            <p:nvPr/>
          </p:nvGrpSpPr>
          <p:grpSpPr>
            <a:xfrm>
              <a:off x="2880784" y="1251725"/>
              <a:ext cx="1883965" cy="1609272"/>
              <a:chOff x="4699878" y="1697187"/>
              <a:chExt cx="1883965" cy="1609272"/>
            </a:xfrm>
          </p:grpSpPr>
          <p:sp>
            <p:nvSpPr>
              <p:cNvPr id="55" name="Left Brace 54">
                <a:extLst>
                  <a:ext uri="{FF2B5EF4-FFF2-40B4-BE49-F238E27FC236}">
                    <a16:creationId xmlns:a16="http://schemas.microsoft.com/office/drawing/2014/main" id="{74764400-C34E-C846-9204-072869E3CA9D}"/>
                  </a:ext>
                </a:extLst>
              </p:cNvPr>
              <p:cNvSpPr/>
              <p:nvPr/>
            </p:nvSpPr>
            <p:spPr>
              <a:xfrm>
                <a:off x="6161546" y="1697187"/>
                <a:ext cx="422297" cy="1609272"/>
              </a:xfrm>
              <a:prstGeom prst="leftBrace">
                <a:avLst/>
              </a:pr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A2F5EF0-E1AA-8C40-BF77-7B92FEF30DC4}"/>
                  </a:ext>
                </a:extLst>
              </p:cNvPr>
              <p:cNvSpPr txBox="1"/>
              <p:nvPr/>
            </p:nvSpPr>
            <p:spPr>
              <a:xfrm>
                <a:off x="4699878" y="2382302"/>
                <a:ext cx="143227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/>
              <a:p>
                <a:r>
                  <a:rPr lang="en-US" sz="1600" b="1" kern="600" spc="30" dirty="0">
                    <a:solidFill>
                      <a:schemeClr val="accent3"/>
                    </a:solidFill>
                  </a:rPr>
                  <a:t>Immunotherapy</a:t>
                </a:r>
              </a:p>
            </p:txBody>
          </p:sp>
        </p:grpSp>
      </p:grpSp>
      <p:sp>
        <p:nvSpPr>
          <p:cNvPr id="61" name="Left Brace 60">
            <a:extLst>
              <a:ext uri="{FF2B5EF4-FFF2-40B4-BE49-F238E27FC236}">
                <a16:creationId xmlns:a16="http://schemas.microsoft.com/office/drawing/2014/main" id="{687B09E5-7E2A-3D40-99CF-CEFBBA6915FA}"/>
              </a:ext>
            </a:extLst>
          </p:cNvPr>
          <p:cNvSpPr/>
          <p:nvPr/>
        </p:nvSpPr>
        <p:spPr>
          <a:xfrm>
            <a:off x="1075839" y="3706523"/>
            <a:ext cx="422297" cy="2119512"/>
          </a:xfrm>
          <a:prstGeom prst="leftBrac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66C61CC-127A-A84C-B84E-0198B5A85E5C}"/>
              </a:ext>
            </a:extLst>
          </p:cNvPr>
          <p:cNvSpPr txBox="1"/>
          <p:nvPr/>
        </p:nvSpPr>
        <p:spPr>
          <a:xfrm>
            <a:off x="73873" y="4529031"/>
            <a:ext cx="980199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1600" b="1" kern="600" spc="30" dirty="0">
                <a:solidFill>
                  <a:schemeClr val="accent1"/>
                </a:solidFill>
              </a:rPr>
              <a:t>TKIs/</a:t>
            </a:r>
            <a:br>
              <a:rPr lang="en-US" sz="1600" b="1" kern="600" spc="30" dirty="0">
                <a:solidFill>
                  <a:schemeClr val="accent1"/>
                </a:solidFill>
              </a:rPr>
            </a:br>
            <a:r>
              <a:rPr lang="en-US" sz="1600" b="1" kern="600" spc="30" dirty="0">
                <a:solidFill>
                  <a:schemeClr val="accent1"/>
                </a:solidFill>
              </a:rPr>
              <a:t>anti-VEGF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B84423B-7F33-3D4E-80FB-DA363D18B818}"/>
              </a:ext>
            </a:extLst>
          </p:cNvPr>
          <p:cNvGrpSpPr/>
          <p:nvPr/>
        </p:nvGrpSpPr>
        <p:grpSpPr>
          <a:xfrm>
            <a:off x="8596369" y="1283046"/>
            <a:ext cx="3031961" cy="2244264"/>
            <a:chOff x="4867740" y="1247259"/>
            <a:chExt cx="3031961" cy="224426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42F5A2C-08F1-774C-B1FD-71374AA6FBD8}"/>
                </a:ext>
              </a:extLst>
            </p:cNvPr>
            <p:cNvCxnSpPr>
              <a:cxnSpLocks/>
              <a:endCxn id="64" idx="4"/>
            </p:cNvCxnSpPr>
            <p:nvPr/>
          </p:nvCxnSpPr>
          <p:spPr bwMode="gray">
            <a:xfrm flipV="1">
              <a:off x="7807308" y="1480403"/>
              <a:ext cx="0" cy="201112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6D5D25B-1526-174B-BEC1-BD055024E16F}"/>
                </a:ext>
              </a:extLst>
            </p:cNvPr>
            <p:cNvSpPr/>
            <p:nvPr/>
          </p:nvSpPr>
          <p:spPr bwMode="gray">
            <a:xfrm>
              <a:off x="7714914" y="1295616"/>
              <a:ext cx="184787" cy="184787"/>
            </a:xfrm>
            <a:prstGeom prst="ellipse">
              <a:avLst/>
            </a:prstGeom>
            <a:pattFill prst="dkHorz">
              <a:fgClr>
                <a:schemeClr val="accent3"/>
              </a:fgClr>
              <a:bgClr>
                <a:schemeClr val="accent1"/>
              </a:bgClr>
            </a:patt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028D171-28EE-F047-9E3E-B37E8E8F8450}"/>
                </a:ext>
              </a:extLst>
            </p:cNvPr>
            <p:cNvSpPr txBox="1"/>
            <p:nvPr/>
          </p:nvSpPr>
          <p:spPr bwMode="gray">
            <a:xfrm>
              <a:off x="4867740" y="1247259"/>
              <a:ext cx="2754782" cy="490964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>
              <a:noAutofit/>
            </a:bodyPr>
            <a:lstStyle/>
            <a:p>
              <a:pPr algn="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Atezolizumab + bevacizumab</a:t>
              </a:r>
              <a:endParaRPr lang="en-US" sz="1600" i="0" u="none" baseline="300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algn="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Approved for 1L HCC </a:t>
              </a:r>
            </a:p>
            <a:p>
              <a:pPr algn="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May 2020</a:t>
              </a:r>
            </a:p>
          </p:txBody>
        </p:sp>
      </p:grpSp>
      <p:sp>
        <p:nvSpPr>
          <p:cNvPr id="66" name="Left Brace 65">
            <a:extLst>
              <a:ext uri="{FF2B5EF4-FFF2-40B4-BE49-F238E27FC236}">
                <a16:creationId xmlns:a16="http://schemas.microsoft.com/office/drawing/2014/main" id="{53DE78CB-4970-8148-973D-E9EF89066A7F}"/>
              </a:ext>
            </a:extLst>
          </p:cNvPr>
          <p:cNvSpPr/>
          <p:nvPr/>
        </p:nvSpPr>
        <p:spPr>
          <a:xfrm>
            <a:off x="8278374" y="1182211"/>
            <a:ext cx="422297" cy="873687"/>
          </a:xfrm>
          <a:prstGeom prst="leftBrac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50F8D2-C2A4-CB47-B47E-66F123BE498C}"/>
              </a:ext>
            </a:extLst>
          </p:cNvPr>
          <p:cNvSpPr txBox="1"/>
          <p:nvPr/>
        </p:nvSpPr>
        <p:spPr>
          <a:xfrm>
            <a:off x="6902978" y="1384517"/>
            <a:ext cx="1432271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en-US" sz="1600" b="1" kern="600" spc="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 therapy</a:t>
            </a:r>
          </a:p>
        </p:txBody>
      </p:sp>
    </p:spTree>
    <p:extLst>
      <p:ext uri="{BB962C8B-B14F-4D97-AF65-F5344CB8AC3E}">
        <p14:creationId xmlns:p14="http://schemas.microsoft.com/office/powerpoint/2010/main" val="1122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B5E1-F8B2-744E-BDA7-14276F58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TKIs Have Been Shown to Upregulate PD-L1, Which May Lead to Treatment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2DBF3-D3B0-6E4A-80D3-5FDC73C05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5830030" cy="4310158"/>
          </a:xfrm>
        </p:spPr>
        <p:txBody>
          <a:bodyPr/>
          <a:lstStyle/>
          <a:p>
            <a:r>
              <a:rPr lang="en-US" dirty="0"/>
              <a:t>PD-L1 levels increase after sorafenib use</a:t>
            </a:r>
          </a:p>
          <a:p>
            <a:r>
              <a:rPr lang="en-US" dirty="0"/>
              <a:t>High PD-L1 expression levels have been linked with sorafenib resistance</a:t>
            </a:r>
          </a:p>
          <a:p>
            <a:r>
              <a:rPr lang="en-US" dirty="0"/>
              <a:t>It has been hypothesized that concurrent inhibition of PD-L1 and VEGF pathways may delay resistance and improve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288E3-D81D-004C-BB4F-44A03D6584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alt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Cheng H et al. </a:t>
            </a:r>
            <a:r>
              <a:rPr lang="en-US" altLang="en-US" sz="1100" i="1" dirty="0">
                <a:solidFill>
                  <a:schemeClr val="tx1"/>
                </a:solidFill>
                <a:cs typeface="Arial" panose="020B0604020202020204" pitchFamily="34" charset="0"/>
              </a:rPr>
              <a:t>Am J Cancer Res.</a:t>
            </a:r>
            <a:r>
              <a:rPr lang="en-US" alt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 2019;9(8):1536-45.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Lu L-C et al. </a:t>
            </a:r>
            <a:r>
              <a:rPr lang="en-US" sz="1100" i="1" dirty="0">
                <a:solidFill>
                  <a:schemeClr val="tx1"/>
                </a:solidFill>
              </a:rPr>
              <a:t>Liver Cancer. </a:t>
            </a:r>
            <a:r>
              <a:rPr lang="en-US" sz="1100" dirty="0">
                <a:solidFill>
                  <a:schemeClr val="tx1"/>
                </a:solidFill>
              </a:rPr>
              <a:t>2019;8:110-20.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C58991-C5D2-6043-BCF5-EF43A3000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 err="1"/>
              <a:t>a</a:t>
            </a:r>
            <a:r>
              <a:rPr lang="en-US" dirty="0" err="1"/>
              <a:t>In</a:t>
            </a:r>
            <a:r>
              <a:rPr lang="en-US" dirty="0"/>
              <a:t> a study of 23 patients with HCC, matched tumor samples were evaluated for PD-L1 levels by immunohistochemistry (IHC) before and after administration of sorafenib.</a:t>
            </a:r>
            <a:endParaRPr lang="en-US" baseline="300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602A9A-C7B1-B84D-9279-D36985549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643422"/>
              </p:ext>
            </p:extLst>
          </p:nvPr>
        </p:nvGraphicFramePr>
        <p:xfrm>
          <a:off x="7352957" y="1280785"/>
          <a:ext cx="4049486" cy="226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E93243-D657-6F45-A58C-9147A16FF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748413"/>
              </p:ext>
            </p:extLst>
          </p:nvPr>
        </p:nvGraphicFramePr>
        <p:xfrm>
          <a:off x="7352957" y="3511510"/>
          <a:ext cx="4049486" cy="226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03991AB-016B-7346-B7AD-A75BA35CCFC3}"/>
              </a:ext>
            </a:extLst>
          </p:cNvPr>
          <p:cNvSpPr txBox="1"/>
          <p:nvPr/>
        </p:nvSpPr>
        <p:spPr>
          <a:xfrm>
            <a:off x="7190085" y="933450"/>
            <a:ext cx="4375230" cy="5232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1700" b="1" kern="600" spc="30" dirty="0"/>
              <a:t>Changes in PD-L1 Expression Before and After Sorafenib Treatment</a:t>
            </a:r>
            <a:r>
              <a:rPr lang="en-US" sz="1700" b="1" kern="600" spc="30" baseline="30000" dirty="0"/>
              <a:t>2,a</a:t>
            </a:r>
            <a:endParaRPr lang="en-US" sz="1700" b="1" kern="600" spc="30" dirty="0"/>
          </a:p>
        </p:txBody>
      </p:sp>
    </p:spTree>
    <p:extLst>
      <p:ext uri="{BB962C8B-B14F-4D97-AF65-F5344CB8AC3E}">
        <p14:creationId xmlns:p14="http://schemas.microsoft.com/office/powerpoint/2010/main" val="37507886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0302-0814-D740-AF1E-A53F993C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VEGF Expression Can Inhibit the Effectiveness of Immunotherapy Through Immune Dysregulation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3BB44-ED8F-B84C-8639-128863140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4293329" cy="43101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 of antiangiogenic agents can paradoxically normalize tumor vasculature and reduce levels of hypoxia</a:t>
            </a:r>
          </a:p>
          <a:p>
            <a:r>
              <a:rPr lang="en-US" dirty="0"/>
              <a:t>In untreated tumor tissue, abnormal blood flow may facilitate tumor immune evasion</a:t>
            </a:r>
          </a:p>
          <a:p>
            <a:r>
              <a:rPr lang="en-US" dirty="0"/>
              <a:t>In treated tumor tissue, increased blood flow may improve the outcomes of immunotherapy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1AC14-F75B-A540-B731-849AE76DA1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Tx/>
              <a:buAutoNum type="arabicPeriod"/>
            </a:pPr>
            <a:r>
              <a:rPr lang="en-US" sz="1100" dirty="0"/>
              <a:t>Kudo M. </a:t>
            </a:r>
            <a:r>
              <a:rPr lang="en-US" sz="1100" i="1" dirty="0"/>
              <a:t>Liver Cancer</a:t>
            </a:r>
            <a:r>
              <a:rPr lang="en-US" sz="1100" dirty="0"/>
              <a:t>. 2020;9(2):119-137.</a:t>
            </a:r>
          </a:p>
          <a:p>
            <a:pPr marL="228600" indent="-228600">
              <a:buClrTx/>
              <a:buAutoNum type="arabicPeriod"/>
            </a:pPr>
            <a:r>
              <a:rPr lang="en-US" sz="1100" dirty="0"/>
              <a:t>Maj E et al.</a:t>
            </a:r>
            <a:r>
              <a:rPr lang="en-US" sz="1100" i="1" dirty="0"/>
              <a:t> Int J Oncol. </a:t>
            </a:r>
            <a:r>
              <a:rPr lang="en-US" sz="1100" dirty="0"/>
              <a:t>2016;49(5):1773-1784.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C11CB-D6F9-2546-A2E7-41E6FB206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</a:t>
            </a:r>
            <a:r>
              <a:rPr lang="en-US" sz="1400" dirty="0"/>
              <a:t>Kudo M. </a:t>
            </a:r>
            <a:r>
              <a:rPr lang="en-US" sz="1400" i="1" dirty="0"/>
              <a:t>Liver Cancer</a:t>
            </a:r>
            <a:r>
              <a:rPr lang="en-US" sz="1400" dirty="0"/>
              <a:t>. 2020;9(2):119-137. </a:t>
            </a:r>
            <a:r>
              <a:rPr lang="en-US" sz="1400" dirty="0">
                <a:hlinkClick r:id="rId2"/>
              </a:rPr>
              <a:t>CC BY-NC-ND 4.0.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2321E9-04D6-3247-9840-B0369EAEF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391" y="1800225"/>
            <a:ext cx="7366660" cy="3257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DB8F99-2F68-3743-8602-2EB7C27CC989}"/>
              </a:ext>
            </a:extLst>
          </p:cNvPr>
          <p:cNvSpPr txBox="1"/>
          <p:nvPr/>
        </p:nvSpPr>
        <p:spPr>
          <a:xfrm>
            <a:off x="5118604" y="1436556"/>
            <a:ext cx="664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VEGF Affects Tumor Immune Response Through Multiple Pathways</a:t>
            </a:r>
            <a:r>
              <a:rPr lang="en-US" b="1" baseline="30000" dirty="0"/>
              <a:t>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41723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26863F-22F3-1A45-BBF2-23A64C02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the Phase 3 IMbrave150 Trial, Combination Atezolizumab-Bevacizumab Improved Survival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627DEA-CCAA-2940-82D0-F4447B613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5830030" cy="4310158"/>
          </a:xfrm>
        </p:spPr>
        <p:txBody>
          <a:bodyPr/>
          <a:lstStyle/>
          <a:p>
            <a:r>
              <a:rPr lang="en-US" dirty="0"/>
              <a:t>Enrolled 336 patients with untreated unresectable HCC</a:t>
            </a:r>
          </a:p>
          <a:p>
            <a:r>
              <a:rPr lang="en-US" dirty="0"/>
              <a:t>Randomized to atezolizumab (anti-PD-L1) and bevacizumab (anti-VEGF) or sorafenib</a:t>
            </a:r>
          </a:p>
          <a:p>
            <a:r>
              <a:rPr lang="en-US" dirty="0"/>
              <a:t>Combination atezolizumab-bevacizumab significantly improved PFS and OS compared with sorafenib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46969-9F3E-7B49-8AC3-1A9F19EE16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Finn RS et al. </a:t>
            </a:r>
            <a:r>
              <a:rPr lang="en-US" sz="1100" i="1" dirty="0">
                <a:solidFill>
                  <a:schemeClr val="tx1"/>
                </a:solidFill>
              </a:rPr>
              <a:t>N </a:t>
            </a:r>
            <a:r>
              <a:rPr lang="en-US" sz="1100" i="1" dirty="0" err="1">
                <a:solidFill>
                  <a:schemeClr val="tx1"/>
                </a:solidFill>
              </a:rPr>
              <a:t>Engl</a:t>
            </a:r>
            <a:r>
              <a:rPr lang="en-US" sz="1100" i="1" dirty="0">
                <a:solidFill>
                  <a:schemeClr val="tx1"/>
                </a:solidFill>
              </a:rPr>
              <a:t> J Med</a:t>
            </a:r>
            <a:r>
              <a:rPr lang="en-US" sz="1100" dirty="0">
                <a:solidFill>
                  <a:schemeClr val="tx1"/>
                </a:solidFill>
              </a:rPr>
              <a:t>. 2020;382(20):1894-1905.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82E15-F309-0241-9955-C7EE1B5F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353" y="1212030"/>
            <a:ext cx="4187748" cy="2265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968FDC-11C2-A14D-92F5-4DBE1E85B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353" y="3515889"/>
            <a:ext cx="4187748" cy="242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DF7D-E36A-D544-9000-FAFF0C0D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Combination Therapy: AEs Occurred More Frequently With Atezolizumab/Bevacizumab Than With Sorafenib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4DA8-0681-3C4D-AA94-4D2EFA563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High-grade AEs occurred in 38.0% of patients in the combination group compared with 30.8% in the sorafenib group</a:t>
            </a:r>
          </a:p>
          <a:p>
            <a:r>
              <a:rPr lang="en-US" b="1" dirty="0">
                <a:solidFill>
                  <a:schemeClr val="accent2"/>
                </a:solidFill>
              </a:rPr>
              <a:t>Hypertension</a:t>
            </a:r>
            <a:r>
              <a:rPr lang="en-US" dirty="0"/>
              <a:t> was the most common grade 3 or 4 AE with atezolizumab/bevacizumab (15.2%), which was consistent with established safety data for bevacizumab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003A4-6522-EB41-A1BD-70BCDA2DA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Finn RS et al. </a:t>
            </a:r>
            <a:r>
              <a:rPr lang="en-US" i="1" dirty="0">
                <a:solidFill>
                  <a:schemeClr val="tx1"/>
                </a:solidFill>
              </a:rPr>
              <a:t>N </a:t>
            </a:r>
            <a:r>
              <a:rPr lang="en-US" i="1" dirty="0" err="1">
                <a:solidFill>
                  <a:schemeClr val="tx1"/>
                </a:solidFill>
              </a:rPr>
              <a:t>Engl</a:t>
            </a:r>
            <a:r>
              <a:rPr lang="en-US" i="1" dirty="0">
                <a:solidFill>
                  <a:schemeClr val="tx1"/>
                </a:solidFill>
              </a:rPr>
              <a:t> J Med</a:t>
            </a:r>
            <a:r>
              <a:rPr lang="en-US" dirty="0">
                <a:solidFill>
                  <a:schemeClr val="tx1"/>
                </a:solidFill>
              </a:rPr>
              <a:t>. 2020;382(20):1894-1905.</a:t>
            </a:r>
          </a:p>
        </p:txBody>
      </p:sp>
    </p:spTree>
    <p:extLst>
      <p:ext uri="{BB962C8B-B14F-4D97-AF65-F5344CB8AC3E}">
        <p14:creationId xmlns:p14="http://schemas.microsoft.com/office/powerpoint/2010/main" val="6464106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78BC-41CC-9342-A234-D2E7695F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Combination Therapy Trials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1DF8A1-C3E2-0E44-ACD3-A8D7E494D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649775"/>
              </p:ext>
            </p:extLst>
          </p:nvPr>
        </p:nvGraphicFramePr>
        <p:xfrm>
          <a:off x="947344" y="1776162"/>
          <a:ext cx="973402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804">
                  <a:extLst>
                    <a:ext uri="{9D8B030D-6E8A-4147-A177-3AD203B41FA5}">
                      <a16:colId xmlns:a16="http://schemas.microsoft.com/office/drawing/2014/main" val="3683340890"/>
                    </a:ext>
                  </a:extLst>
                </a:gridCol>
                <a:gridCol w="1354719">
                  <a:extLst>
                    <a:ext uri="{9D8B030D-6E8A-4147-A177-3AD203B41FA5}">
                      <a16:colId xmlns:a16="http://schemas.microsoft.com/office/drawing/2014/main" val="1377059540"/>
                    </a:ext>
                  </a:extLst>
                </a:gridCol>
                <a:gridCol w="2538889">
                  <a:extLst>
                    <a:ext uri="{9D8B030D-6E8A-4147-A177-3AD203B41FA5}">
                      <a16:colId xmlns:a16="http://schemas.microsoft.com/office/drawing/2014/main" val="135696976"/>
                    </a:ext>
                  </a:extLst>
                </a:gridCol>
                <a:gridCol w="1946804">
                  <a:extLst>
                    <a:ext uri="{9D8B030D-6E8A-4147-A177-3AD203B41FA5}">
                      <a16:colId xmlns:a16="http://schemas.microsoft.com/office/drawing/2014/main" val="1086449716"/>
                    </a:ext>
                  </a:extLst>
                </a:gridCol>
                <a:gridCol w="1946804">
                  <a:extLst>
                    <a:ext uri="{9D8B030D-6E8A-4147-A177-3AD203B41FA5}">
                      <a16:colId xmlns:a16="http://schemas.microsoft.com/office/drawing/2014/main" val="730096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 line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Agents vs comparator(s)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enrollment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Estimated primary completion date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0487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HIMALAYA</a:t>
                      </a:r>
                    </a:p>
                    <a:p>
                      <a:r>
                        <a:rPr lang="en-US" sz="1200" dirty="0"/>
                        <a:t>NCT03298451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Durvalumab + </a:t>
                      </a:r>
                      <a:r>
                        <a:rPr lang="en-US" dirty="0" err="1"/>
                        <a:t>tremelimumab</a:t>
                      </a:r>
                      <a:r>
                        <a:rPr lang="en-US" dirty="0"/>
                        <a:t> vs durvalumab vs 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008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COSMIC-312</a:t>
                      </a:r>
                    </a:p>
                    <a:p>
                      <a:r>
                        <a:rPr lang="en-US" sz="1200" dirty="0"/>
                        <a:t>NCT03755791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Atezolizumab + cabozantinib vs sorafenib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69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LEAP-002</a:t>
                      </a:r>
                    </a:p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NCT03713593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Lenvatinib + pembrolizumab vs lenvatinib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999276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60FED-14B7-9440-AFE9-8CA970BE1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ClinicalTrials.gov</a:t>
            </a:r>
            <a:r>
              <a:rPr lang="en-US" dirty="0"/>
              <a:t>. Accessed January 15, 2021. </a:t>
            </a:r>
            <a:r>
              <a:rPr lang="en-US" dirty="0">
                <a:hlinkClick r:id="rId2"/>
              </a:rPr>
              <a:t>https://clinicaltrials.gov/ct2/home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07394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986A1E-7AEA-CB42-9C80-3E83D91F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D315"/>
                </a:solidFill>
              </a:rPr>
              <a:t>Tumor Treating Fields (</a:t>
            </a:r>
            <a:r>
              <a:rPr lang="en-US" dirty="0" err="1">
                <a:solidFill>
                  <a:srgbClr val="D2D315"/>
                </a:solidFill>
              </a:rPr>
              <a:t>TTFields</a:t>
            </a:r>
            <a:r>
              <a:rPr lang="en-US" dirty="0">
                <a:solidFill>
                  <a:srgbClr val="D2D315"/>
                </a:solidFill>
              </a:rPr>
              <a:t>) Investigational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0847935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30CF-FDC8-6148-B7BC-0F42A67E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Tumor-Treating Fields (</a:t>
            </a:r>
            <a:r>
              <a:rPr lang="en-US" dirty="0" err="1"/>
              <a:t>TTFields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CA869-2232-F047-A05E-11939B396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6274529" cy="431015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TTFields</a:t>
            </a:r>
            <a:r>
              <a:rPr lang="en-US" dirty="0"/>
              <a:t> is a noninvasive anticancer treatment used for glioblastomas and under investigation for HCC</a:t>
            </a:r>
          </a:p>
          <a:p>
            <a:r>
              <a:rPr lang="en-US" dirty="0" err="1"/>
              <a:t>TTFields</a:t>
            </a:r>
            <a:r>
              <a:rPr lang="en-US" dirty="0"/>
              <a:t> delivers low-intensity, intermediate-frequency alternating electric fields through transducer arrays placed around the region of the tumor</a:t>
            </a:r>
          </a:p>
          <a:p>
            <a:r>
              <a:rPr lang="en-US" dirty="0" err="1"/>
              <a:t>TTFields</a:t>
            </a:r>
            <a:r>
              <a:rPr lang="en-US" dirty="0"/>
              <a:t> have been shown to produce antimitotic effects, disrupting cell division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FA93-60FD-5644-9911-8F680FEB9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Gera N et al. </a:t>
            </a:r>
            <a:r>
              <a:rPr lang="en-US" i="1" dirty="0" err="1"/>
              <a:t>PLoS</a:t>
            </a:r>
            <a:r>
              <a:rPr lang="en-US" i="1" dirty="0"/>
              <a:t> One</a:t>
            </a:r>
            <a:r>
              <a:rPr lang="en-US" dirty="0"/>
              <a:t>. 2015;10(5):e0125269.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E4782-BC7E-444F-8647-E126D0E4D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Mun EJ et al. </a:t>
            </a:r>
            <a:r>
              <a:rPr lang="en-US" i="1" dirty="0"/>
              <a:t>Clin Cancer Res</a:t>
            </a:r>
            <a:r>
              <a:rPr lang="en-US" dirty="0"/>
              <a:t>. 2018;24(2):266-275.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7783DE-00BB-C84B-871F-D364EA28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842617"/>
            <a:ext cx="4884738" cy="31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228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778A9-9E36-624A-84F9-A49F2122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Preclinical Findings With </a:t>
            </a:r>
            <a:r>
              <a:rPr lang="en-US" dirty="0" err="1"/>
              <a:t>TTFields</a:t>
            </a:r>
            <a:r>
              <a:rPr lang="en-US" dirty="0"/>
              <a:t> Plus Sorafenib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44F7-1F40-BC49-A332-260E393FC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In vitro studies in HCC cell lines</a:t>
            </a:r>
          </a:p>
          <a:p>
            <a:pPr lvl="1"/>
            <a:r>
              <a:rPr lang="en-US" dirty="0" err="1"/>
              <a:t>TTFields</a:t>
            </a:r>
            <a:r>
              <a:rPr lang="en-US" dirty="0"/>
              <a:t> at 150 kHz reduced cell counts by 53% to 64%</a:t>
            </a:r>
          </a:p>
          <a:p>
            <a:pPr lvl="1"/>
            <a:r>
              <a:rPr lang="en-US" dirty="0" err="1"/>
              <a:t>TTFields</a:t>
            </a:r>
            <a:r>
              <a:rPr lang="en-US" dirty="0"/>
              <a:t> also reduced </a:t>
            </a:r>
            <a:r>
              <a:rPr lang="en-US" dirty="0" err="1"/>
              <a:t>clonogenic</a:t>
            </a:r>
            <a:r>
              <a:rPr lang="en-US" dirty="0"/>
              <a:t> potential by more than 70%</a:t>
            </a:r>
          </a:p>
          <a:p>
            <a:pPr lvl="1"/>
            <a:r>
              <a:rPr lang="en-US" dirty="0"/>
              <a:t>Combination with sorafenib significantly reduced cell counts compared with either treatment alone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In vivo studies in rat model of HCC</a:t>
            </a:r>
          </a:p>
          <a:p>
            <a:pPr lvl="1"/>
            <a:r>
              <a:rPr lang="en-US" dirty="0" err="1"/>
              <a:t>TTFields</a:t>
            </a:r>
            <a:r>
              <a:rPr lang="en-US" dirty="0"/>
              <a:t> at 150 kHz significantly decreased tumor growth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TTFields</a:t>
            </a:r>
            <a:r>
              <a:rPr lang="en-US" dirty="0"/>
              <a:t>-related adverse events were noted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FFA49-8122-234A-8D01-C1EB87237B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Voloshin T et al. </a:t>
            </a:r>
            <a:r>
              <a:rPr lang="en-US" i="1" dirty="0"/>
              <a:t>Int J Rad Oncol Biol Physics. </a:t>
            </a:r>
            <a:r>
              <a:rPr lang="en-US" dirty="0"/>
              <a:t>2020;108(3):E652.</a:t>
            </a:r>
          </a:p>
        </p:txBody>
      </p:sp>
    </p:spTree>
    <p:extLst>
      <p:ext uri="{BB962C8B-B14F-4D97-AF65-F5344CB8AC3E}">
        <p14:creationId xmlns:p14="http://schemas.microsoft.com/office/powerpoint/2010/main" val="233563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22BB-5F60-2242-BC4A-D02628ED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History of HCC Development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CAB28-83F1-FE48-ABEA-B7CE1349F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</a:t>
            </a:r>
            <a:r>
              <a:rPr lang="en-US" dirty="0" err="1"/>
              <a:t>Seghieri</a:t>
            </a:r>
            <a:r>
              <a:rPr lang="en-US" dirty="0"/>
              <a:t> M et al. </a:t>
            </a:r>
            <a:r>
              <a:rPr lang="en-US" i="1" dirty="0"/>
              <a:t>Front Endocrinol. </a:t>
            </a:r>
            <a:r>
              <a:rPr lang="en-US" dirty="0"/>
              <a:t>2018;9:649.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6A412-E2A4-3048-A9E3-F66E4274C2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Seghieri</a:t>
            </a:r>
            <a:r>
              <a:rPr lang="en-US" dirty="0"/>
              <a:t> M et al. </a:t>
            </a:r>
            <a:r>
              <a:rPr lang="en-US" i="1" dirty="0"/>
              <a:t>Front Endocrinol. </a:t>
            </a:r>
            <a:r>
              <a:rPr lang="en-US" dirty="0"/>
              <a:t>2018;9:649.</a:t>
            </a:r>
            <a:endParaRPr lang="en-US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1EBEC42-F270-6047-A2A9-54F6A230FC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52" y="1257300"/>
            <a:ext cx="5707321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06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78DC-74E4-FD40-99BF-3C3864033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HEPANOVA Trial: Ongoing Phase 2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6D2F-C12B-704E-8F22-6C24CE753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340255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/>
              <a:t>Study population: </a:t>
            </a:r>
            <a:r>
              <a:rPr lang="en-US" sz="3200" dirty="0"/>
              <a:t>25 participants with newly diagnosed advanced HCC</a:t>
            </a:r>
          </a:p>
          <a:p>
            <a:pPr lvl="1"/>
            <a:r>
              <a:rPr lang="en-US" sz="2700" dirty="0"/>
              <a:t>BCLC stage, 0-C</a:t>
            </a:r>
          </a:p>
          <a:p>
            <a:pPr lvl="1"/>
            <a:r>
              <a:rPr lang="en-US" sz="2700" dirty="0"/>
              <a:t>Child-Pugh score, 5-8</a:t>
            </a:r>
          </a:p>
          <a:p>
            <a:pPr lvl="1"/>
            <a:r>
              <a:rPr lang="en-US" sz="2700" dirty="0"/>
              <a:t>ECOG PS, 0-2</a:t>
            </a:r>
          </a:p>
          <a:p>
            <a:r>
              <a:rPr lang="en-US" sz="3200" b="1" dirty="0"/>
              <a:t>Intervention: </a:t>
            </a:r>
            <a:r>
              <a:rPr lang="en-US" sz="3200" dirty="0" err="1"/>
              <a:t>TTFields</a:t>
            </a:r>
            <a:r>
              <a:rPr lang="en-US" sz="3200" dirty="0"/>
              <a:t> in combination with sorafenib (400 mg twice daily)</a:t>
            </a:r>
          </a:p>
          <a:p>
            <a:r>
              <a:rPr lang="en-US" sz="3200" b="1" dirty="0"/>
              <a:t>Primary outcome: </a:t>
            </a:r>
            <a:r>
              <a:rPr lang="en-US" sz="3200" dirty="0"/>
              <a:t>ORR</a:t>
            </a:r>
          </a:p>
          <a:p>
            <a:r>
              <a:rPr lang="en-US" sz="3200" b="1" dirty="0"/>
              <a:t>Secondary outcomes: </a:t>
            </a:r>
            <a:r>
              <a:rPr lang="en-US" sz="3200" dirty="0"/>
              <a:t>OS, PFS, DMFS, safety</a:t>
            </a:r>
          </a:p>
          <a:p>
            <a:r>
              <a:rPr lang="en-US" sz="3200" dirty="0"/>
              <a:t>In an early analysis of HEPANOVA, no unanticipated device-related serious AEs were reported, with most AEs related to the disease or systemic therapy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0504C5-E9B7-234A-8F27-BBE5A90A5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Effect of Tumor Treating Fields (</a:t>
            </a:r>
            <a:r>
              <a:rPr lang="en-US" dirty="0" err="1"/>
              <a:t>TTFields</a:t>
            </a:r>
            <a:r>
              <a:rPr lang="en-US" dirty="0"/>
              <a:t>, 150kHz) Concomitant With Sorafenib For Advanced Hepatocellular Carcinoma (HCC) (HEPANOVA). Updated July 29, 2020. Accessed February 22, 2021. </a:t>
            </a:r>
            <a:r>
              <a:rPr lang="en-US" dirty="0">
                <a:hlinkClick r:id="rId2"/>
              </a:rPr>
              <a:t>https://clinicaltrials.gov/ct2/show/NCT03606590</a:t>
            </a:r>
            <a:r>
              <a:rPr lang="en-US" dirty="0"/>
              <a:t>. </a:t>
            </a:r>
          </a:p>
          <a:p>
            <a:r>
              <a:rPr lang="en-US" dirty="0" err="1"/>
              <a:t>Gkika</a:t>
            </a:r>
            <a:r>
              <a:rPr lang="en-US" dirty="0"/>
              <a:t> E et al. </a:t>
            </a:r>
            <a:r>
              <a:rPr lang="en-US" i="1" dirty="0"/>
              <a:t>Cancer Res. </a:t>
            </a:r>
            <a:r>
              <a:rPr lang="en-US" dirty="0"/>
              <a:t>2020;80(16):CT186.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3039A-72F3-2E45-93FF-7AE87BBDF925}"/>
              </a:ext>
            </a:extLst>
          </p:cNvPr>
          <p:cNvSpPr/>
          <p:nvPr/>
        </p:nvSpPr>
        <p:spPr>
          <a:xfrm>
            <a:off x="1863047" y="4677115"/>
            <a:ext cx="8465905" cy="8715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Primary results are expected in September 2021.</a:t>
            </a:r>
          </a:p>
        </p:txBody>
      </p:sp>
    </p:spTree>
    <p:extLst>
      <p:ext uri="{BB962C8B-B14F-4D97-AF65-F5344CB8AC3E}">
        <p14:creationId xmlns:p14="http://schemas.microsoft.com/office/powerpoint/2010/main" val="12544372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D5974C-2252-394D-872F-CEDD719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2D315"/>
                </a:solidFill>
              </a:rPr>
              <a:t>Unresectable HCC Treatment algorithms</a:t>
            </a:r>
          </a:p>
        </p:txBody>
      </p:sp>
    </p:spTree>
    <p:extLst>
      <p:ext uri="{BB962C8B-B14F-4D97-AF65-F5344CB8AC3E}">
        <p14:creationId xmlns:p14="http://schemas.microsoft.com/office/powerpoint/2010/main" val="33343145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08754E-E012-5A48-A250-3A069C59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 With Curative Intent Is the Preferred Option for Candidate Patients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BDE06DB-1717-3846-94AA-C7E378C01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180144"/>
              </p:ext>
            </p:extLst>
          </p:nvPr>
        </p:nvGraphicFramePr>
        <p:xfrm>
          <a:off x="266700" y="1343024"/>
          <a:ext cx="11680824" cy="444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206">
                  <a:extLst>
                    <a:ext uri="{9D8B030D-6E8A-4147-A177-3AD203B41FA5}">
                      <a16:colId xmlns:a16="http://schemas.microsoft.com/office/drawing/2014/main" val="1161006558"/>
                    </a:ext>
                  </a:extLst>
                </a:gridCol>
                <a:gridCol w="2920206">
                  <a:extLst>
                    <a:ext uri="{9D8B030D-6E8A-4147-A177-3AD203B41FA5}">
                      <a16:colId xmlns:a16="http://schemas.microsoft.com/office/drawing/2014/main" val="3351964800"/>
                    </a:ext>
                  </a:extLst>
                </a:gridCol>
                <a:gridCol w="2920206">
                  <a:extLst>
                    <a:ext uri="{9D8B030D-6E8A-4147-A177-3AD203B41FA5}">
                      <a16:colId xmlns:a16="http://schemas.microsoft.com/office/drawing/2014/main" val="2974427844"/>
                    </a:ext>
                  </a:extLst>
                </a:gridCol>
                <a:gridCol w="2920206">
                  <a:extLst>
                    <a:ext uri="{9D8B030D-6E8A-4147-A177-3AD203B41FA5}">
                      <a16:colId xmlns:a16="http://schemas.microsoft.com/office/drawing/2014/main" val="2991286892"/>
                    </a:ext>
                  </a:extLst>
                </a:gridCol>
              </a:tblGrid>
              <a:tr h="4612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Potentially curative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Extends survival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893056"/>
                  </a:ext>
                </a:extLst>
              </a:tr>
              <a:tr h="46124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Surgical interventions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Percutaneous ablation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Transarterial</a:t>
                      </a:r>
                      <a:r>
                        <a:rPr lang="en-US" b="1" dirty="0"/>
                        <a:t> therapies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Systemic therapies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611975"/>
                  </a:ext>
                </a:extLst>
              </a:tr>
              <a:tr h="3525685"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600" spc="30" dirty="0">
                          <a:solidFill>
                            <a:schemeClr val="tx2"/>
                          </a:solidFill>
                        </a:rPr>
                        <a:t>Resection: </a:t>
                      </a:r>
                      <a:r>
                        <a:rPr lang="en-US" sz="1800" kern="600" spc="30" dirty="0"/>
                        <a:t>surgical removal of the tumor along with surrounding liver tissue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600" spc="30" dirty="0">
                          <a:solidFill>
                            <a:schemeClr val="tx2"/>
                          </a:solidFill>
                        </a:rPr>
                        <a:t>Liver transplantation: </a:t>
                      </a:r>
                      <a:r>
                        <a:rPr lang="en-US" sz="1800" kern="600" spc="30" dirty="0"/>
                        <a:t>replacement of the liver with a healthy donor liver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600" spc="30" dirty="0">
                          <a:solidFill>
                            <a:schemeClr val="tx2"/>
                          </a:solidFill>
                        </a:rPr>
                        <a:t>Ablation: </a:t>
                      </a:r>
                      <a:r>
                        <a:rPr lang="en-US" sz="1600" kern="600" spc="30" dirty="0"/>
                        <a:t>destruction of liver tumors using extreme temperatures or chemicals:</a:t>
                      </a:r>
                    </a:p>
                    <a:p>
                      <a:pPr marL="466725" lvl="1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600" spc="30" dirty="0"/>
                        <a:t>Percutaneous ethanol injection (</a:t>
                      </a:r>
                      <a:r>
                        <a:rPr lang="en-US" sz="1600" b="1" kern="600" spc="30" dirty="0">
                          <a:solidFill>
                            <a:schemeClr val="tx2"/>
                          </a:solidFill>
                        </a:rPr>
                        <a:t>PEI</a:t>
                      </a:r>
                      <a:r>
                        <a:rPr lang="en-US" sz="1600" kern="600" spc="30" dirty="0"/>
                        <a:t>)</a:t>
                      </a:r>
                    </a:p>
                    <a:p>
                      <a:pPr marL="466725" lvl="1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600" spc="30" dirty="0"/>
                        <a:t>Radiofrequency ablation (</a:t>
                      </a:r>
                      <a:r>
                        <a:rPr lang="en-US" sz="1600" b="1" kern="600" spc="30" dirty="0">
                          <a:solidFill>
                            <a:schemeClr val="tx2"/>
                          </a:solidFill>
                        </a:rPr>
                        <a:t>RFA</a:t>
                      </a:r>
                      <a:r>
                        <a:rPr lang="en-US" sz="1600" kern="600" spc="30" dirty="0"/>
                        <a:t>)</a:t>
                      </a:r>
                    </a:p>
                    <a:p>
                      <a:pPr marL="466725" lvl="1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600" spc="30" dirty="0"/>
                        <a:t>Microwave ablation (</a:t>
                      </a:r>
                      <a:r>
                        <a:rPr lang="en-US" sz="1600" b="1" kern="600" spc="30" dirty="0">
                          <a:solidFill>
                            <a:schemeClr val="tx2"/>
                          </a:solidFill>
                        </a:rPr>
                        <a:t>MWA</a:t>
                      </a:r>
                      <a:r>
                        <a:rPr lang="en-US" sz="1600" kern="600" spc="30" dirty="0"/>
                        <a:t>)</a:t>
                      </a:r>
                    </a:p>
                    <a:p>
                      <a:pPr marL="466725" lvl="1" indent="-233363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600" spc="30" dirty="0">
                          <a:solidFill>
                            <a:schemeClr val="tx2"/>
                          </a:solidFill>
                        </a:rPr>
                        <a:t>Cryoablation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600" spc="30" dirty="0" err="1">
                          <a:solidFill>
                            <a:schemeClr val="tx2"/>
                          </a:solidFill>
                        </a:rPr>
                        <a:t>Transarterial</a:t>
                      </a:r>
                      <a:r>
                        <a:rPr lang="en-US" sz="1800" b="1" kern="600" spc="30" dirty="0">
                          <a:solidFill>
                            <a:schemeClr val="tx2"/>
                          </a:solidFill>
                        </a:rPr>
                        <a:t> chemoembolization (TACE): </a:t>
                      </a:r>
                      <a:r>
                        <a:rPr lang="en-US" sz="1800" kern="600" spc="30" dirty="0"/>
                        <a:t>blockade of blood flow to the liver with concurrent delivery of chemotherapy</a:t>
                      </a:r>
                      <a:endParaRPr lang="en-US" sz="1800" b="1" kern="600" spc="30" dirty="0">
                        <a:solidFill>
                          <a:schemeClr val="tx2"/>
                        </a:solidFill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600" spc="30" dirty="0">
                          <a:solidFill>
                            <a:schemeClr val="tx2"/>
                          </a:solidFill>
                        </a:rPr>
                        <a:t>Radioembolization (yttrium-90 [Y90]): </a:t>
                      </a:r>
                      <a:r>
                        <a:rPr lang="en-US" sz="1800" kern="600" spc="30" dirty="0"/>
                        <a:t>delivery of high-dose radiation to the liver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600" spc="30" dirty="0">
                          <a:solidFill>
                            <a:schemeClr val="tx2"/>
                          </a:solidFill>
                        </a:rPr>
                        <a:t>TKIs and anti-VEGFs: </a:t>
                      </a:r>
                      <a:r>
                        <a:rPr lang="en-US" sz="1800" kern="600" spc="30" dirty="0"/>
                        <a:t>targeted therapies that inhibit angiogenic pathways</a:t>
                      </a:r>
                      <a:endParaRPr lang="en-US" sz="1800" b="1" kern="600" spc="30" dirty="0">
                        <a:solidFill>
                          <a:schemeClr val="tx2"/>
                        </a:solidFill>
                      </a:endParaRP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600" spc="30" dirty="0">
                          <a:solidFill>
                            <a:schemeClr val="tx2"/>
                          </a:solidFill>
                        </a:rPr>
                        <a:t>Immunotherapy: </a:t>
                      </a:r>
                      <a:r>
                        <a:rPr lang="en-US" sz="1800" kern="600" spc="30" dirty="0"/>
                        <a:t>checkpoint inhibitors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600" spc="30" dirty="0">
                          <a:solidFill>
                            <a:schemeClr val="tx2"/>
                          </a:solidFill>
                        </a:rPr>
                        <a:t>Combination therapy: </a:t>
                      </a:r>
                      <a:r>
                        <a:rPr lang="en-US" sz="1800" b="0" kern="600" spc="30" dirty="0">
                          <a:solidFill>
                            <a:schemeClr val="tx1"/>
                          </a:solidFill>
                        </a:rPr>
                        <a:t>combination of targeted and immunotherapy</a:t>
                      </a:r>
                      <a:endParaRPr lang="en-US" sz="1800" b="1" kern="600" spc="3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56572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A389A8-4120-0744-B98F-E759E0FA7A3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/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 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EASL. </a:t>
            </a:r>
            <a:r>
              <a:rPr lang="en-US" sz="1100" i="1" dirty="0">
                <a:solidFill>
                  <a:schemeClr val="tx1"/>
                </a:solidFill>
              </a:rPr>
              <a:t>J Hepatol. </a:t>
            </a:r>
            <a:r>
              <a:rPr lang="en-US" sz="1100" dirty="0">
                <a:solidFill>
                  <a:schemeClr val="tx1"/>
                </a:solidFill>
              </a:rPr>
              <a:t>2018;69:182-236.</a:t>
            </a:r>
          </a:p>
          <a:p>
            <a:pPr marL="228600" indent="-228600">
              <a:buClr>
                <a:schemeClr val="tx1"/>
              </a:buClr>
              <a:buFont typeface="+mj-lt"/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National Comprehensive Cancer Network (NCCN). Hepatobiliary cancer version 5.2020. August 4, 2020. Accessed November 27, 2020. </a:t>
            </a:r>
            <a:r>
              <a:rPr lang="en-US" sz="1100" dirty="0">
                <a:hlinkClick r:id="rId2"/>
              </a:rPr>
              <a:t>https://www.nccn.org/professionals/physician_gls/pdf/hepatobiliary_blocks.pdf</a:t>
            </a:r>
            <a:r>
              <a:rPr lang="en-US" sz="1100" dirty="0"/>
              <a:t>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0384F2-5F1E-CB46-95E4-84C9F2734FD5}"/>
              </a:ext>
            </a:extLst>
          </p:cNvPr>
          <p:cNvCxnSpPr/>
          <p:nvPr/>
        </p:nvCxnSpPr>
        <p:spPr>
          <a:xfrm>
            <a:off x="2880784" y="1550986"/>
            <a:ext cx="6517216" cy="0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847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D7F8-51B7-A641-B231-10BD6817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786329" cy="1143000"/>
          </a:xfrm>
        </p:spPr>
        <p:txBody>
          <a:bodyPr>
            <a:noAutofit/>
          </a:bodyPr>
          <a:lstStyle/>
          <a:p>
            <a:r>
              <a:rPr lang="en-US" sz="3200" dirty="0"/>
              <a:t>However, Many Patients Are Not Candidates for Resection, Emphasizing the Importance of Locoregional and Systemic Therapies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A79C-4F90-374D-AF34-0372EA944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Resection is generally only considered in patients who meet the following criteria:</a:t>
            </a:r>
          </a:p>
          <a:p>
            <a:pPr lvl="1"/>
            <a:r>
              <a:rPr lang="en-US" dirty="0"/>
              <a:t>Disease confined to the liver without vascular invasion</a:t>
            </a:r>
          </a:p>
          <a:p>
            <a:pPr lvl="1"/>
            <a:r>
              <a:rPr lang="en-US" dirty="0"/>
              <a:t>Size and location of tumor(s) are amenable to resection</a:t>
            </a:r>
          </a:p>
          <a:p>
            <a:pPr lvl="1"/>
            <a:r>
              <a:rPr lang="en-US" dirty="0"/>
              <a:t>Underlying liver function is sufficient to prevent excessive morbidity and mortality</a:t>
            </a:r>
          </a:p>
          <a:p>
            <a:pPr lvl="1"/>
            <a:r>
              <a:rPr lang="en-US" dirty="0"/>
              <a:t>No clinically significant portal hypertension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D99E3-A3B9-CF40-815B-E1D74D66A90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Marrero JA et al. </a:t>
            </a:r>
            <a:r>
              <a:rPr lang="en-US" sz="1100" i="1" dirty="0">
                <a:solidFill>
                  <a:schemeClr val="tx1"/>
                </a:solidFill>
              </a:rPr>
              <a:t>Hepatology. </a:t>
            </a:r>
            <a:r>
              <a:rPr lang="en-US" sz="1100" dirty="0">
                <a:solidFill>
                  <a:schemeClr val="tx1"/>
                </a:solidFill>
              </a:rPr>
              <a:t>2018;68(2):723-750.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Villanueva A. </a:t>
            </a:r>
            <a:r>
              <a:rPr lang="en-US" sz="1100" i="1" dirty="0">
                <a:solidFill>
                  <a:schemeClr val="tx1"/>
                </a:solidFill>
              </a:rPr>
              <a:t>New </a:t>
            </a:r>
            <a:r>
              <a:rPr lang="en-US" sz="1100" i="1" dirty="0" err="1">
                <a:solidFill>
                  <a:schemeClr val="tx1"/>
                </a:solidFill>
              </a:rPr>
              <a:t>Engl</a:t>
            </a:r>
            <a:r>
              <a:rPr lang="en-US" sz="1100" i="1" dirty="0">
                <a:solidFill>
                  <a:schemeClr val="tx1"/>
                </a:solidFill>
              </a:rPr>
              <a:t> J Med. </a:t>
            </a:r>
            <a:r>
              <a:rPr lang="en-US" sz="1100" dirty="0">
                <a:solidFill>
                  <a:schemeClr val="tx1"/>
                </a:solidFill>
              </a:rPr>
              <a:t>2019;380;15:1450-1462.</a:t>
            </a:r>
          </a:p>
        </p:txBody>
      </p:sp>
    </p:spTree>
    <p:extLst>
      <p:ext uri="{BB962C8B-B14F-4D97-AF65-F5344CB8AC3E}">
        <p14:creationId xmlns:p14="http://schemas.microsoft.com/office/powerpoint/2010/main" val="23526763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3E12-46FA-D44F-821C-1074697F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Milan Criteria Can Be Used to Determine Transplantation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9E39F-3EE7-CC4A-9C11-AC553784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574418"/>
            <a:ext cx="11682153" cy="40782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Milan criteria</a:t>
            </a:r>
            <a:r>
              <a:rPr lang="en-US" b="1" baseline="30000" dirty="0">
                <a:solidFill>
                  <a:schemeClr val="accent2"/>
                </a:solidFill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</a:p>
          <a:p>
            <a:pPr marL="692150" lvl="1" indent="-457200">
              <a:buClr>
                <a:schemeClr val="tx2"/>
              </a:buClr>
              <a:buSzPct val="118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Single lesion ≤5 cm or ≤3 separate lesions, none larger than 3 cm</a:t>
            </a:r>
          </a:p>
          <a:p>
            <a:pPr marL="692150" lvl="1" indent="-457200">
              <a:buClr>
                <a:schemeClr val="tx2"/>
              </a:buClr>
              <a:buSzPct val="118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evidence of vascular invasion</a:t>
            </a:r>
          </a:p>
          <a:p>
            <a:pPr marL="692150" lvl="1" indent="-457200">
              <a:buClr>
                <a:schemeClr val="tx2"/>
              </a:buClr>
              <a:buSzPct val="118000"/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regional nodal or distant metastases</a:t>
            </a:r>
          </a:p>
          <a:p>
            <a:pPr marL="692150" lvl="1" indent="-457200">
              <a:buClr>
                <a:schemeClr val="tx2"/>
              </a:buClr>
              <a:buSzPct val="118000"/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Downstaging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involves locoregional therapy to attempt to reduce tumor burden to within the Milan criteria. The following downstaging cases can result in priority listing</a:t>
            </a:r>
            <a:r>
              <a:rPr lang="en-US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Single lesion, &lt;8 cm in size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2-3 lesions, &lt;5 cm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4-5 lesions, &lt;3 cm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5B5B5-63A6-FA40-97F4-3571018C45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solidFill>
                  <a:srgbClr val="303030"/>
                </a:solidFill>
              </a:rPr>
              <a:t>Mazzaferro V, et al. </a:t>
            </a:r>
            <a:r>
              <a:rPr lang="en-US" i="1" dirty="0">
                <a:solidFill>
                  <a:srgbClr val="303030"/>
                </a:solidFill>
              </a:rPr>
              <a:t>N </a:t>
            </a:r>
            <a:r>
              <a:rPr lang="en-US" i="1" dirty="0" err="1">
                <a:solidFill>
                  <a:srgbClr val="303030"/>
                </a:solidFill>
              </a:rPr>
              <a:t>Engl</a:t>
            </a:r>
            <a:r>
              <a:rPr lang="en-US" i="1" dirty="0">
                <a:solidFill>
                  <a:srgbClr val="303030"/>
                </a:solidFill>
              </a:rPr>
              <a:t> J Med. </a:t>
            </a:r>
            <a:r>
              <a:rPr lang="en-US" dirty="0">
                <a:solidFill>
                  <a:srgbClr val="303030"/>
                </a:solidFill>
              </a:rPr>
              <a:t>1996;334(11):693.</a:t>
            </a:r>
          </a:p>
          <a:p>
            <a:pPr marL="228600" indent="-228600">
              <a:buAutoNum type="arabicPeriod"/>
            </a:pPr>
            <a:r>
              <a:rPr lang="en-US" dirty="0">
                <a:solidFill>
                  <a:srgbClr val="303030"/>
                </a:solidFill>
              </a:rPr>
              <a:t>Yao FY, et al. </a:t>
            </a:r>
            <a:r>
              <a:rPr lang="en-US" i="1" dirty="0">
                <a:solidFill>
                  <a:srgbClr val="303030"/>
                </a:solidFill>
              </a:rPr>
              <a:t>Hepatology</a:t>
            </a:r>
            <a:r>
              <a:rPr lang="en-US" dirty="0">
                <a:solidFill>
                  <a:srgbClr val="303030"/>
                </a:solidFill>
              </a:rPr>
              <a:t>. 2015;61(6):1968–1977.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267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FE9F-9297-144F-BBAE-6326160A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With Locoregional Therapy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54E32D-A938-B14F-BDDD-57700F806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368057"/>
              </p:ext>
            </p:extLst>
          </p:nvPr>
        </p:nvGraphicFramePr>
        <p:xfrm>
          <a:off x="1726736" y="1478165"/>
          <a:ext cx="8760618" cy="39050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0206">
                  <a:extLst>
                    <a:ext uri="{9D8B030D-6E8A-4147-A177-3AD203B41FA5}">
                      <a16:colId xmlns:a16="http://schemas.microsoft.com/office/drawing/2014/main" val="3967705090"/>
                    </a:ext>
                  </a:extLst>
                </a:gridCol>
                <a:gridCol w="1460103">
                  <a:extLst>
                    <a:ext uri="{9D8B030D-6E8A-4147-A177-3AD203B41FA5}">
                      <a16:colId xmlns:a16="http://schemas.microsoft.com/office/drawing/2014/main" val="2473886946"/>
                    </a:ext>
                  </a:extLst>
                </a:gridCol>
                <a:gridCol w="1460103">
                  <a:extLst>
                    <a:ext uri="{9D8B030D-6E8A-4147-A177-3AD203B41FA5}">
                      <a16:colId xmlns:a16="http://schemas.microsoft.com/office/drawing/2014/main" val="551723642"/>
                    </a:ext>
                  </a:extLst>
                </a:gridCol>
                <a:gridCol w="1460103">
                  <a:extLst>
                    <a:ext uri="{9D8B030D-6E8A-4147-A177-3AD203B41FA5}">
                      <a16:colId xmlns:a16="http://schemas.microsoft.com/office/drawing/2014/main" val="625734941"/>
                    </a:ext>
                  </a:extLst>
                </a:gridCol>
                <a:gridCol w="1460103">
                  <a:extLst>
                    <a:ext uri="{9D8B030D-6E8A-4147-A177-3AD203B41FA5}">
                      <a16:colId xmlns:a16="http://schemas.microsoft.com/office/drawing/2014/main" val="1070064359"/>
                    </a:ext>
                  </a:extLst>
                </a:gridCol>
              </a:tblGrid>
              <a:tr h="41804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Author and year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Patients (n)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OS (%)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1016135"/>
                  </a:ext>
                </a:extLst>
              </a:tr>
              <a:tr h="4180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1-year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5F9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3-year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5F93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5-year</a:t>
                      </a:r>
                      <a:endParaRPr lang="en-US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>
                    <a:solidFill>
                      <a:srgbClr val="5F9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913789"/>
                  </a:ext>
                </a:extLst>
              </a:tr>
              <a:tr h="255751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Lencioni et al, 2005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094518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Child-Pugh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8119093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Child-Pugh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3777456"/>
                  </a:ext>
                </a:extLst>
              </a:tr>
              <a:tr h="255751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Tateishi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et al, 2005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8358697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Child-Pugh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7522866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Child-Pugh B-C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3111883"/>
                  </a:ext>
                </a:extLst>
              </a:tr>
              <a:tr h="255751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Choi et al., 2007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135884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Child-Pugh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9410332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Child-Pugh 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964212"/>
                  </a:ext>
                </a:extLst>
              </a:tr>
              <a:tr h="255751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N’Kontchou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et al, 2009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2222092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BCLC </a:t>
                      </a:r>
                      <a:r>
                        <a:rPr lang="en-US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resectable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154516"/>
                  </a:ext>
                </a:extLst>
              </a:tr>
              <a:tr h="2557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BCLC unresectable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840600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26800B-4F7B-7B4A-B983-2BEC98E885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Lencioni R. </a:t>
            </a:r>
            <a:r>
              <a:rPr lang="en-US" i="1" dirty="0"/>
              <a:t>Hepatology. </a:t>
            </a:r>
            <a:r>
              <a:rPr lang="en-US" dirty="0"/>
              <a:t>2010;52(2):762-773.</a:t>
            </a:r>
          </a:p>
        </p:txBody>
      </p:sp>
    </p:spTree>
    <p:extLst>
      <p:ext uri="{BB962C8B-B14F-4D97-AF65-F5344CB8AC3E}">
        <p14:creationId xmlns:p14="http://schemas.microsoft.com/office/powerpoint/2010/main" val="3209111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78B05-1527-1B4C-A639-815017FF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 More Effective Systemic Therapies Available, Systemic Treatment Has Moved Earlier in the Treatment Paradigm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9E2F7-7DCC-3C40-9EB4-22AF43FA201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Kudo M. </a:t>
            </a:r>
            <a:r>
              <a:rPr lang="en-US" sz="1100" i="1" dirty="0">
                <a:solidFill>
                  <a:schemeClr val="tx1"/>
                </a:solidFill>
              </a:rPr>
              <a:t>Cancers (Basel)</a:t>
            </a:r>
            <a:r>
              <a:rPr lang="en-US" sz="1100" dirty="0">
                <a:solidFill>
                  <a:schemeClr val="tx1"/>
                </a:solidFill>
              </a:rPr>
              <a:t>. 2018;10(11):412.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30B98-BEAA-9447-9F2F-6BDCB9ED5A3E}"/>
              </a:ext>
            </a:extLst>
          </p:cNvPr>
          <p:cNvSpPr/>
          <p:nvPr/>
        </p:nvSpPr>
        <p:spPr bwMode="gray">
          <a:xfrm>
            <a:off x="782664" y="3841084"/>
            <a:ext cx="10999761" cy="20834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7BA0-6CF9-754C-9CD2-75E92912EFEF}"/>
              </a:ext>
            </a:extLst>
          </p:cNvPr>
          <p:cNvSpPr/>
          <p:nvPr/>
        </p:nvSpPr>
        <p:spPr bwMode="gray">
          <a:xfrm>
            <a:off x="782664" y="1403607"/>
            <a:ext cx="10999761" cy="24203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4149F3-6376-124A-9817-9B3C2ECD4EDC}"/>
              </a:ext>
            </a:extLst>
          </p:cNvPr>
          <p:cNvGrpSpPr/>
          <p:nvPr/>
        </p:nvGrpSpPr>
        <p:grpSpPr>
          <a:xfrm>
            <a:off x="2247463" y="3347423"/>
            <a:ext cx="8801629" cy="957484"/>
            <a:chOff x="2247463" y="3433872"/>
            <a:chExt cx="8801629" cy="957484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3C71D74C-812E-0448-B251-18513C21F96F}"/>
                </a:ext>
              </a:extLst>
            </p:cNvPr>
            <p:cNvSpPr/>
            <p:nvPr/>
          </p:nvSpPr>
          <p:spPr bwMode="gray">
            <a:xfrm>
              <a:off x="6400089" y="3433872"/>
              <a:ext cx="4649003" cy="957484"/>
            </a:xfrm>
            <a:prstGeom prst="rightArrow">
              <a:avLst>
                <a:gd name="adj1" fmla="val 49342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BCLC C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BD853A-B689-C042-9CE7-9E0D7E836A4F}"/>
                </a:ext>
              </a:extLst>
            </p:cNvPr>
            <p:cNvSpPr/>
            <p:nvPr/>
          </p:nvSpPr>
          <p:spPr bwMode="gray">
            <a:xfrm>
              <a:off x="2247463" y="3682037"/>
              <a:ext cx="4152628" cy="45235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BCLC B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355B6E-6EB1-4544-9531-A904060D6D2B}"/>
              </a:ext>
            </a:extLst>
          </p:cNvPr>
          <p:cNvGrpSpPr/>
          <p:nvPr/>
        </p:nvGrpSpPr>
        <p:grpSpPr>
          <a:xfrm>
            <a:off x="982663" y="4514904"/>
            <a:ext cx="9450413" cy="1184961"/>
            <a:chOff x="982663" y="4468410"/>
            <a:chExt cx="9450413" cy="118496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4158F8-9577-6447-B6DF-857CB198DAFF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265496" y="4485518"/>
              <a:ext cx="0" cy="787102"/>
            </a:xfrm>
            <a:prstGeom prst="line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7DDB8E-E5D6-D343-8713-CA4DA972EDBC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247463" y="4468410"/>
              <a:ext cx="2076314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D517013-E203-BD4D-A585-BED889346EAD}"/>
                </a:ext>
              </a:extLst>
            </p:cNvPr>
            <p:cNvSpPr/>
            <p:nvPr/>
          </p:nvSpPr>
          <p:spPr bwMode="gray">
            <a:xfrm>
              <a:off x="2632009" y="4649718"/>
              <a:ext cx="904774" cy="31763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TACE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68F87F-C88C-3B44-A908-64EE1F393DA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271700" y="4468410"/>
              <a:ext cx="6161376" cy="0"/>
            </a:xfrm>
            <a:prstGeom prst="line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7E58540-C9C9-2D42-B29F-F7CDA419F028}"/>
                </a:ext>
              </a:extLst>
            </p:cNvPr>
            <p:cNvSpPr/>
            <p:nvPr/>
          </p:nvSpPr>
          <p:spPr bwMode="gray">
            <a:xfrm>
              <a:off x="4562317" y="4649718"/>
              <a:ext cx="2893653" cy="31763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Systemic therapy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CF49497-7B57-3649-BE79-8B98A008663C}"/>
                </a:ext>
              </a:extLst>
            </p:cNvPr>
            <p:cNvSpPr/>
            <p:nvPr/>
          </p:nvSpPr>
          <p:spPr bwMode="gray">
            <a:xfrm>
              <a:off x="3301510" y="5272620"/>
              <a:ext cx="2819599" cy="38075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0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TACE-refractory </a:t>
              </a:r>
              <a:r>
                <a:rPr lang="en-US" b="0" i="0" u="none" baseline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uHCC</a:t>
              </a:r>
              <a:endParaRPr lang="en-US" b="0" i="0" u="none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7E4CCF-18D1-F54D-A581-5C486422C4E2}"/>
                </a:ext>
              </a:extLst>
            </p:cNvPr>
            <p:cNvSpPr txBox="1"/>
            <p:nvPr/>
          </p:nvSpPr>
          <p:spPr bwMode="gray">
            <a:xfrm>
              <a:off x="982663" y="4981331"/>
              <a:ext cx="914400" cy="380751"/>
            </a:xfrm>
            <a:prstGeom prst="roundRect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rtlCol="0" anchor="ctr"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0" u="none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79DA9-A8CF-5A47-B149-0CB493B87AE5}"/>
              </a:ext>
            </a:extLst>
          </p:cNvPr>
          <p:cNvGrpSpPr/>
          <p:nvPr/>
        </p:nvGrpSpPr>
        <p:grpSpPr>
          <a:xfrm>
            <a:off x="982663" y="1946641"/>
            <a:ext cx="9450413" cy="1203051"/>
            <a:chOff x="982663" y="2093872"/>
            <a:chExt cx="9450413" cy="1203051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3141A3D-8BC0-CE49-A36F-17DCAAD9CF35}"/>
                </a:ext>
              </a:extLst>
            </p:cNvPr>
            <p:cNvSpPr/>
            <p:nvPr/>
          </p:nvSpPr>
          <p:spPr bwMode="gray">
            <a:xfrm>
              <a:off x="3189545" y="2758260"/>
              <a:ext cx="904774" cy="31763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TACE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A19D8F-49C9-DB4E-9920-6CF30B18375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230115" y="3296923"/>
              <a:ext cx="4083171" cy="0"/>
            </a:xfrm>
            <a:prstGeom prst="line">
              <a:avLst/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F5D9E87-AB93-A54C-A6CD-BFBA0006C877}"/>
                </a:ext>
              </a:extLst>
            </p:cNvPr>
            <p:cNvSpPr/>
            <p:nvPr/>
          </p:nvSpPr>
          <p:spPr bwMode="gray">
            <a:xfrm>
              <a:off x="7062104" y="2758260"/>
              <a:ext cx="2891708" cy="31763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Systemic therapy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97F5424-8C75-8F4D-BCBD-6C8F0BE1824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313286" y="3296923"/>
              <a:ext cx="4119790" cy="0"/>
            </a:xfrm>
            <a:prstGeom prst="line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97A7D9-0279-8E44-9A42-359F042AD383}"/>
                </a:ext>
              </a:extLst>
            </p:cNvPr>
            <p:cNvSpPr txBox="1"/>
            <p:nvPr/>
          </p:nvSpPr>
          <p:spPr bwMode="gray">
            <a:xfrm>
              <a:off x="982663" y="2264812"/>
              <a:ext cx="914400" cy="38075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rtlCol="0" anchor="ctr">
              <a:noAutofit/>
            </a:bodyPr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i="0" u="none" baseline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Old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FA41628-BC4B-DF40-AEB3-15B67F177236}"/>
                </a:ext>
              </a:extLst>
            </p:cNvPr>
            <p:cNvSpPr/>
            <p:nvPr/>
          </p:nvSpPr>
          <p:spPr bwMode="gray">
            <a:xfrm>
              <a:off x="4366426" y="2758261"/>
              <a:ext cx="2462634" cy="3176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TACE </a:t>
              </a:r>
              <a:r>
                <a:rPr lang="en-US" sz="1800" b="0" i="0" u="none" baseline="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rechallenge</a:t>
              </a:r>
              <a:r>
                <a:rPr lang="en-US" sz="1800" b="0" i="0" u="none" baseline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F77876B-8033-E14B-86F7-1B8F720DDC39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4225156" y="2093872"/>
              <a:ext cx="0" cy="1203051"/>
            </a:xfrm>
            <a:prstGeom prst="line">
              <a:avLst/>
            </a:prstGeom>
            <a:ln w="28575" cap="rnd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2435507-E2FF-5540-8F54-E2F57AB9829D}"/>
              </a:ext>
            </a:extLst>
          </p:cNvPr>
          <p:cNvSpPr/>
          <p:nvPr/>
        </p:nvSpPr>
        <p:spPr bwMode="gray">
          <a:xfrm>
            <a:off x="3189545" y="1538886"/>
            <a:ext cx="2819599" cy="38075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0" i="0" u="none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TACE-refractory </a:t>
            </a:r>
            <a:r>
              <a:rPr lang="en-US" b="0" i="0" u="none" baseline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uHCC</a:t>
            </a:r>
            <a:endParaRPr lang="en-US" b="0" i="0" u="none" baseline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85F0-9056-BE48-98BD-E509A1A2D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Systemic Therapy Sequencing Has Become Increasingly Complex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D3350-0EBC-2544-AAD8-07DAE387C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Kudo M. </a:t>
            </a:r>
            <a:r>
              <a:rPr lang="en-US" i="1" dirty="0"/>
              <a:t>Cancers (Basel)</a:t>
            </a:r>
            <a:r>
              <a:rPr lang="en-US" dirty="0"/>
              <a:t>. 2018;10(11):412. </a:t>
            </a:r>
          </a:p>
          <a:p>
            <a:pPr marL="228600" indent="-228600">
              <a:buFont typeface="Arial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NCCN. Hepatobiliary cancer version 5.2020. August 4, 2020. Accessed November 27, 2020. </a:t>
            </a:r>
            <a:r>
              <a:rPr lang="en-US" dirty="0">
                <a:hlinkClick r:id="rId2"/>
              </a:rPr>
              <a:t>https://www.nccn.org/professionals/physician_gls/pdf/hepatobiliary_blocks.pdf</a:t>
            </a:r>
            <a:r>
              <a:rPr lang="en-US" dirty="0"/>
              <a:t>. </a:t>
            </a:r>
          </a:p>
          <a:p>
            <a:pPr marL="228600" indent="-228600">
              <a:buFont typeface="Arial"/>
              <a:buAutoNum type="arabicPeriod"/>
            </a:pPr>
            <a:r>
              <a:rPr lang="en-US" dirty="0" err="1"/>
              <a:t>Roderburg</a:t>
            </a:r>
            <a:r>
              <a:rPr lang="en-US" dirty="0"/>
              <a:t> C et al. </a:t>
            </a:r>
            <a:r>
              <a:rPr lang="en-US" i="1" dirty="0" err="1"/>
              <a:t>Fut</a:t>
            </a:r>
            <a:r>
              <a:rPr lang="en-US" i="1" dirty="0"/>
              <a:t> Med. </a:t>
            </a:r>
            <a:r>
              <a:rPr lang="en-US" dirty="0"/>
              <a:t>2020;7(2).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B3E75B-2541-6E4E-9A15-35972F3E5F49}"/>
              </a:ext>
            </a:extLst>
          </p:cNvPr>
          <p:cNvGrpSpPr/>
          <p:nvPr/>
        </p:nvGrpSpPr>
        <p:grpSpPr>
          <a:xfrm>
            <a:off x="5482239" y="2063786"/>
            <a:ext cx="2569561" cy="3217514"/>
            <a:chOff x="5482239" y="2630107"/>
            <a:chExt cx="2569561" cy="32175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E267A6-F642-614A-B267-9AB5BA06CC7A}"/>
                </a:ext>
              </a:extLst>
            </p:cNvPr>
            <p:cNvSpPr/>
            <p:nvPr/>
          </p:nvSpPr>
          <p:spPr bwMode="gray">
            <a:xfrm>
              <a:off x="5879691" y="2630107"/>
              <a:ext cx="2172109" cy="4826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</a:rPr>
                <a:t>Cabozantinib</a:t>
              </a: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6F6AE0-B17D-1C47-871D-7BDFB04AC6F9}"/>
                </a:ext>
              </a:extLst>
            </p:cNvPr>
            <p:cNvSpPr/>
            <p:nvPr/>
          </p:nvSpPr>
          <p:spPr bwMode="gray">
            <a:xfrm>
              <a:off x="5879691" y="3313835"/>
              <a:ext cx="2172109" cy="4826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</a:rPr>
                <a:t>Ramucirumab</a:t>
              </a:r>
              <a:b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</a:rPr>
              </a:br>
              <a:r>
                <a:rPr lang="en-US" sz="1000" dirty="0"/>
                <a:t>AFP ≥400 ng/mL only </a:t>
              </a:r>
              <a:endParaRPr lang="en-US" sz="10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099F21-56B4-6943-B64B-DFC2493805CB}"/>
                </a:ext>
              </a:extLst>
            </p:cNvPr>
            <p:cNvSpPr/>
            <p:nvPr/>
          </p:nvSpPr>
          <p:spPr bwMode="gray">
            <a:xfrm>
              <a:off x="5879691" y="3997563"/>
              <a:ext cx="2172109" cy="4826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</a:rPr>
                <a:t>Nivolumab</a:t>
              </a: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F0244E-03C9-FB48-A827-7F2F185E72C1}"/>
                </a:ext>
              </a:extLst>
            </p:cNvPr>
            <p:cNvSpPr/>
            <p:nvPr/>
          </p:nvSpPr>
          <p:spPr bwMode="gray">
            <a:xfrm>
              <a:off x="5879691" y="5365021"/>
              <a:ext cx="2172109" cy="4826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</a:rPr>
                <a:t>Pembrolizumab</a:t>
              </a: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80C1601D-A3DF-DA4B-ABAA-A3171F4BA2FB}"/>
                </a:ext>
              </a:extLst>
            </p:cNvPr>
            <p:cNvCxnSpPr>
              <a:cxnSpLocks/>
              <a:stCxn id="29" idx="3"/>
              <a:endCxn id="7" idx="1"/>
            </p:cNvCxnSpPr>
            <p:nvPr/>
          </p:nvCxnSpPr>
          <p:spPr bwMode="gray">
            <a:xfrm flipV="1">
              <a:off x="5482239" y="2871407"/>
              <a:ext cx="397452" cy="13623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71805EC1-FA30-1E44-8F36-9B82AF161219}"/>
                </a:ext>
              </a:extLst>
            </p:cNvPr>
            <p:cNvCxnSpPr>
              <a:cxnSpLocks/>
              <a:stCxn id="29" idx="3"/>
              <a:endCxn id="8" idx="1"/>
            </p:cNvCxnSpPr>
            <p:nvPr/>
          </p:nvCxnSpPr>
          <p:spPr bwMode="gray">
            <a:xfrm>
              <a:off x="5482239" y="3007644"/>
              <a:ext cx="397452" cy="547491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C6935DD8-3B59-3D43-8CDC-7A752CC5BA9B}"/>
                </a:ext>
              </a:extLst>
            </p:cNvPr>
            <p:cNvCxnSpPr>
              <a:cxnSpLocks/>
              <a:stCxn id="29" idx="3"/>
              <a:endCxn id="9" idx="1"/>
            </p:cNvCxnSpPr>
            <p:nvPr/>
          </p:nvCxnSpPr>
          <p:spPr bwMode="gray">
            <a:xfrm>
              <a:off x="5482239" y="3007644"/>
              <a:ext cx="397452" cy="123121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F2599180-87FE-F749-BD60-30787DA04BF4}"/>
                </a:ext>
              </a:extLst>
            </p:cNvPr>
            <p:cNvCxnSpPr>
              <a:cxnSpLocks/>
              <a:stCxn id="30" idx="3"/>
              <a:endCxn id="10" idx="1"/>
            </p:cNvCxnSpPr>
            <p:nvPr/>
          </p:nvCxnSpPr>
          <p:spPr bwMode="gray">
            <a:xfrm>
              <a:off x="5482239" y="3971637"/>
              <a:ext cx="397452" cy="163468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82CCAC10-9A44-074C-8968-612452289847}"/>
                </a:ext>
              </a:extLst>
            </p:cNvPr>
            <p:cNvCxnSpPr>
              <a:cxnSpLocks/>
              <a:stCxn id="30" idx="3"/>
              <a:endCxn id="10" idx="1"/>
            </p:cNvCxnSpPr>
            <p:nvPr/>
          </p:nvCxnSpPr>
          <p:spPr bwMode="gray">
            <a:xfrm>
              <a:off x="5482239" y="3971637"/>
              <a:ext cx="397452" cy="1634684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B8F0D2-523F-364B-B5E6-89F498A757BE}"/>
                </a:ext>
              </a:extLst>
            </p:cNvPr>
            <p:cNvSpPr/>
            <p:nvPr/>
          </p:nvSpPr>
          <p:spPr bwMode="gray">
            <a:xfrm>
              <a:off x="5879690" y="4681291"/>
              <a:ext cx="2172109" cy="4826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</a:rPr>
                <a:t>Nivolumab + ipilimumab</a:t>
              </a:r>
              <a:endParaRPr lang="en-US" sz="16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D5348D-7762-A04B-AD2B-D4557088E849}"/>
              </a:ext>
            </a:extLst>
          </p:cNvPr>
          <p:cNvGrpSpPr/>
          <p:nvPr/>
        </p:nvGrpSpPr>
        <p:grpSpPr>
          <a:xfrm>
            <a:off x="8051800" y="1559182"/>
            <a:ext cx="3850720" cy="3480818"/>
            <a:chOff x="8051800" y="1753715"/>
            <a:chExt cx="3850720" cy="34808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333966-CB0A-074A-8FDB-1CD51E631CD8}"/>
                </a:ext>
              </a:extLst>
            </p:cNvPr>
            <p:cNvSpPr/>
            <p:nvPr/>
          </p:nvSpPr>
          <p:spPr bwMode="gray">
            <a:xfrm>
              <a:off x="10866439" y="3376011"/>
              <a:ext cx="1036081" cy="4826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Arial" panose="020B0604020202020204" pitchFamily="34" charset="0"/>
                </a:rPr>
                <a:t>BSC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61085C-89DF-5C43-9C40-0C7A73B468A2}"/>
                </a:ext>
              </a:extLst>
            </p:cNvPr>
            <p:cNvSpPr/>
            <p:nvPr/>
          </p:nvSpPr>
          <p:spPr bwMode="gray">
            <a:xfrm>
              <a:off x="8458968" y="3262573"/>
              <a:ext cx="1988168" cy="70947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Arial" panose="020B0604020202020204" pitchFamily="34" charset="0"/>
                </a:rPr>
                <a:t>Different systemic option?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4371183C-5359-FF47-8F0C-0D5E56EE6CD2}"/>
                </a:ext>
              </a:extLst>
            </p:cNvPr>
            <p:cNvCxnSpPr>
              <a:cxnSpLocks/>
              <a:stCxn id="10" idx="3"/>
              <a:endCxn id="18" idx="2"/>
            </p:cNvCxnSpPr>
            <p:nvPr/>
          </p:nvCxnSpPr>
          <p:spPr bwMode="gray">
            <a:xfrm flipV="1">
              <a:off x="8051800" y="3972049"/>
              <a:ext cx="1401252" cy="1262484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>
              <a:extLst>
                <a:ext uri="{FF2B5EF4-FFF2-40B4-BE49-F238E27FC236}">
                  <a16:creationId xmlns:a16="http://schemas.microsoft.com/office/drawing/2014/main" id="{1F04C251-6FEA-5C4D-87A7-C7042CECFE02}"/>
                </a:ext>
              </a:extLst>
            </p:cNvPr>
            <p:cNvCxnSpPr>
              <a:cxnSpLocks/>
              <a:stCxn id="9" idx="3"/>
              <a:endCxn id="18" idx="1"/>
            </p:cNvCxnSpPr>
            <p:nvPr/>
          </p:nvCxnSpPr>
          <p:spPr bwMode="gray">
            <a:xfrm flipV="1">
              <a:off x="8051800" y="3617311"/>
              <a:ext cx="407168" cy="249764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7B23C095-97FB-3C48-8EFE-BD6278E4C1B3}"/>
                </a:ext>
              </a:extLst>
            </p:cNvPr>
            <p:cNvCxnSpPr>
              <a:cxnSpLocks/>
              <a:stCxn id="7" idx="3"/>
              <a:endCxn id="18" idx="0"/>
            </p:cNvCxnSpPr>
            <p:nvPr/>
          </p:nvCxnSpPr>
          <p:spPr bwMode="gray">
            <a:xfrm>
              <a:off x="8051800" y="2499619"/>
              <a:ext cx="1401252" cy="762954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EC13B3DB-5A23-7B4B-986B-57FD2E2EF515}"/>
                </a:ext>
              </a:extLst>
            </p:cNvPr>
            <p:cNvCxnSpPr>
              <a:cxnSpLocks/>
              <a:stCxn id="34" idx="3"/>
              <a:endCxn id="18" idx="0"/>
            </p:cNvCxnSpPr>
            <p:nvPr/>
          </p:nvCxnSpPr>
          <p:spPr bwMode="gray">
            <a:xfrm>
              <a:off x="8051800" y="1753715"/>
              <a:ext cx="1401252" cy="1508858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0682800-6863-F84D-8C9F-88AD74204BEA}"/>
                </a:ext>
              </a:extLst>
            </p:cNvPr>
            <p:cNvCxnSpPr>
              <a:cxnSpLocks/>
              <a:stCxn id="18" idx="3"/>
              <a:endCxn id="17" idx="1"/>
            </p:cNvCxnSpPr>
            <p:nvPr/>
          </p:nvCxnSpPr>
          <p:spPr bwMode="gray">
            <a:xfrm>
              <a:off x="10447136" y="3617311"/>
              <a:ext cx="419303" cy="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>
              <a:extLst>
                <a:ext uri="{FF2B5EF4-FFF2-40B4-BE49-F238E27FC236}">
                  <a16:creationId xmlns:a16="http://schemas.microsoft.com/office/drawing/2014/main" id="{EA93B111-4AB8-3E4F-86B4-2EB6CAE2D62F}"/>
                </a:ext>
              </a:extLst>
            </p:cNvPr>
            <p:cNvCxnSpPr>
              <a:cxnSpLocks/>
              <a:endCxn id="17" idx="0"/>
            </p:cNvCxnSpPr>
            <p:nvPr/>
          </p:nvCxnSpPr>
          <p:spPr bwMode="gray">
            <a:xfrm>
              <a:off x="9453052" y="2871407"/>
              <a:ext cx="1931428" cy="504604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6A7DEFA2-8B0C-6D4C-899A-FA72E673361A}"/>
                </a:ext>
              </a:extLst>
            </p:cNvPr>
            <p:cNvCxnSpPr>
              <a:cxnSpLocks/>
              <a:endCxn id="17" idx="2"/>
            </p:cNvCxnSpPr>
            <p:nvPr/>
          </p:nvCxnSpPr>
          <p:spPr bwMode="gray">
            <a:xfrm flipV="1">
              <a:off x="9453052" y="3858611"/>
              <a:ext cx="1931428" cy="504604"/>
            </a:xfrm>
            <a:prstGeom prst="bentConnector2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0414A4-5B4F-D747-A896-A9FC2AD0A0A1}"/>
              </a:ext>
            </a:extLst>
          </p:cNvPr>
          <p:cNvGrpSpPr/>
          <p:nvPr/>
        </p:nvGrpSpPr>
        <p:grpSpPr>
          <a:xfrm>
            <a:off x="93819" y="2200023"/>
            <a:ext cx="5388420" cy="1602377"/>
            <a:chOff x="93819" y="2840940"/>
            <a:chExt cx="5388420" cy="16023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A0B476-6A8D-004F-A183-5AC17D879FD4}"/>
                </a:ext>
              </a:extLst>
            </p:cNvPr>
            <p:cNvSpPr/>
            <p:nvPr/>
          </p:nvSpPr>
          <p:spPr bwMode="gray">
            <a:xfrm>
              <a:off x="93819" y="3665408"/>
              <a:ext cx="2344336" cy="77790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>
                  <a:solidFill>
                    <a:srgbClr val="FFFFFF"/>
                  </a:solidFill>
                  <a:latin typeface="Arial" panose="020B0604020202020204" pitchFamily="34" charset="0"/>
                </a:rPr>
                <a:t>TACE-refractory or unsuitable for TACE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D44BFE-001A-F740-B3BA-7231849FCEA2}"/>
                </a:ext>
              </a:extLst>
            </p:cNvPr>
            <p:cNvSpPr/>
            <p:nvPr/>
          </p:nvSpPr>
          <p:spPr bwMode="gray">
            <a:xfrm>
              <a:off x="3197415" y="2840940"/>
              <a:ext cx="2284824" cy="482600"/>
            </a:xfrm>
            <a:prstGeom prst="rect">
              <a:avLst/>
            </a:prstGeom>
            <a:solidFill>
              <a:schemeClr val="tx2"/>
            </a:solidFill>
            <a:ln w="254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i="0" u="none" baseline="0" dirty="0">
                  <a:solidFill>
                    <a:srgbClr val="FFFFFF"/>
                  </a:solidFill>
                  <a:latin typeface="Arial" panose="020B0604020202020204" pitchFamily="34" charset="0"/>
                </a:rPr>
                <a:t>Sorafenib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9B8FD7A-50DC-1E4B-BB76-80059997C0CC}"/>
                </a:ext>
              </a:extLst>
            </p:cNvPr>
            <p:cNvSpPr/>
            <p:nvPr/>
          </p:nvSpPr>
          <p:spPr bwMode="gray">
            <a:xfrm>
              <a:off x="3197415" y="3804933"/>
              <a:ext cx="2284824" cy="4826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i="0" u="none" baseline="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Lenvatinib</a:t>
              </a: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6AA0D10B-569A-F544-88CB-1DFFA3A002AD}"/>
                </a:ext>
              </a:extLst>
            </p:cNvPr>
            <p:cNvCxnSpPr>
              <a:cxnSpLocks/>
              <a:stCxn id="28" idx="3"/>
              <a:endCxn id="29" idx="1"/>
            </p:cNvCxnSpPr>
            <p:nvPr/>
          </p:nvCxnSpPr>
          <p:spPr bwMode="gray">
            <a:xfrm flipV="1">
              <a:off x="2438155" y="3082240"/>
              <a:ext cx="759260" cy="97212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4EB54B06-09A1-8546-A23B-B60E2BCC836F}"/>
                </a:ext>
              </a:extLst>
            </p:cNvPr>
            <p:cNvCxnSpPr>
              <a:cxnSpLocks/>
              <a:stCxn id="28" idx="3"/>
              <a:endCxn id="30" idx="1"/>
            </p:cNvCxnSpPr>
            <p:nvPr/>
          </p:nvCxnSpPr>
          <p:spPr bwMode="gray">
            <a:xfrm flipV="1">
              <a:off x="2438155" y="4046233"/>
              <a:ext cx="759260" cy="813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3ADD2FA-4263-EC41-B38A-CE0FE4B464C3}"/>
              </a:ext>
            </a:extLst>
          </p:cNvPr>
          <p:cNvSpPr/>
          <p:nvPr/>
        </p:nvSpPr>
        <p:spPr bwMode="gray">
          <a:xfrm>
            <a:off x="5879691" y="1317882"/>
            <a:ext cx="2172109" cy="4826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Regorafenib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F966E9-7537-F341-989C-885B74C2D72A}"/>
              </a:ext>
            </a:extLst>
          </p:cNvPr>
          <p:cNvSpPr/>
          <p:nvPr/>
        </p:nvSpPr>
        <p:spPr bwMode="gray">
          <a:xfrm>
            <a:off x="3197415" y="3916559"/>
            <a:ext cx="2284824" cy="62966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Atezolizumab/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bevacizumab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AC29937B-E55A-6B48-ACA4-D48C44DE5777}"/>
              </a:ext>
            </a:extLst>
          </p:cNvPr>
          <p:cNvCxnSpPr>
            <a:cxnSpLocks/>
            <a:stCxn id="36" idx="3"/>
            <a:endCxn id="10" idx="1"/>
          </p:cNvCxnSpPr>
          <p:nvPr/>
        </p:nvCxnSpPr>
        <p:spPr bwMode="gray">
          <a:xfrm>
            <a:off x="5482239" y="4231389"/>
            <a:ext cx="397452" cy="8086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0BC3CDCD-32E9-7042-9C9D-B86EABF7E856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 bwMode="gray">
          <a:xfrm flipV="1">
            <a:off x="5482239" y="1559182"/>
            <a:ext cx="397452" cy="88214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972CA8C5-D8D2-EC43-9FD5-3755B6BBACEA}"/>
              </a:ext>
            </a:extLst>
          </p:cNvPr>
          <p:cNvCxnSpPr>
            <a:cxnSpLocks/>
            <a:stCxn id="28" idx="3"/>
            <a:endCxn id="36" idx="1"/>
          </p:cNvCxnSpPr>
          <p:nvPr/>
        </p:nvCxnSpPr>
        <p:spPr bwMode="gray">
          <a:xfrm>
            <a:off x="2438155" y="3413446"/>
            <a:ext cx="759260" cy="817943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D188C792-0C06-974A-8EAC-53E5C3B284E4}"/>
              </a:ext>
            </a:extLst>
          </p:cNvPr>
          <p:cNvCxnSpPr>
            <a:cxnSpLocks/>
            <a:stCxn id="36" idx="3"/>
            <a:endCxn id="45" idx="1"/>
          </p:cNvCxnSpPr>
          <p:nvPr/>
        </p:nvCxnSpPr>
        <p:spPr bwMode="gray">
          <a:xfrm>
            <a:off x="5482239" y="4231389"/>
            <a:ext cx="397451" cy="12488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14D29F65-8AFE-134C-B200-8A573E382184}"/>
              </a:ext>
            </a:extLst>
          </p:cNvPr>
          <p:cNvCxnSpPr>
            <a:cxnSpLocks/>
            <a:stCxn id="45" idx="3"/>
            <a:endCxn id="18" idx="2"/>
          </p:cNvCxnSpPr>
          <p:nvPr/>
        </p:nvCxnSpPr>
        <p:spPr bwMode="gray">
          <a:xfrm flipV="1">
            <a:off x="8051799" y="3777516"/>
            <a:ext cx="1401253" cy="578754"/>
          </a:xfrm>
          <a:prstGeom prst="bent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DE468769-C6B7-494F-BD60-7B503E9DC0E5}"/>
              </a:ext>
            </a:extLst>
          </p:cNvPr>
          <p:cNvCxnSpPr>
            <a:cxnSpLocks/>
            <a:stCxn id="8" idx="3"/>
            <a:endCxn id="18" idx="1"/>
          </p:cNvCxnSpPr>
          <p:nvPr/>
        </p:nvCxnSpPr>
        <p:spPr bwMode="gray">
          <a:xfrm>
            <a:off x="8051800" y="2988814"/>
            <a:ext cx="407168" cy="433964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020EA25-F71F-C744-BB82-B23E04C62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Blue Line: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Multidisciplinary Care </a:t>
            </a:r>
          </a:p>
        </p:txBody>
      </p:sp>
    </p:spTree>
    <p:extLst>
      <p:ext uri="{BB962C8B-B14F-4D97-AF65-F5344CB8AC3E}">
        <p14:creationId xmlns:p14="http://schemas.microsoft.com/office/powerpoint/2010/main" val="312282106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D5974C-2252-394D-872F-CEDD719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Multidisciplinary care team</a:t>
            </a:r>
          </a:p>
        </p:txBody>
      </p:sp>
    </p:spTree>
    <p:extLst>
      <p:ext uri="{BB962C8B-B14F-4D97-AF65-F5344CB8AC3E}">
        <p14:creationId xmlns:p14="http://schemas.microsoft.com/office/powerpoint/2010/main" val="1722319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90EB-2128-1343-8E7A-4A3B82B6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HCC Disproportionately Affects Men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E9C4F-40DD-BF45-873F-66B5173B8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Schutte K et al. </a:t>
            </a:r>
            <a:r>
              <a:rPr lang="en-US" i="1" dirty="0"/>
              <a:t>Dig Dis. </a:t>
            </a:r>
            <a:r>
              <a:rPr lang="en-US" dirty="0"/>
              <a:t>2009;27:80-92.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8EF33-9528-0948-959F-A2B07953A41E}"/>
              </a:ext>
            </a:extLst>
          </p:cNvPr>
          <p:cNvGrpSpPr/>
          <p:nvPr/>
        </p:nvGrpSpPr>
        <p:grpSpPr>
          <a:xfrm>
            <a:off x="935014" y="1765973"/>
            <a:ext cx="10321973" cy="2054557"/>
            <a:chOff x="448671" y="1916942"/>
            <a:chExt cx="10321973" cy="20545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84207F-1216-E645-BF91-E3D40A71A117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671" y="1916942"/>
              <a:ext cx="2054557" cy="205455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341708-CC52-354E-A3D2-CA3B3E8B7C6E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82379" y="1916942"/>
              <a:ext cx="2054557" cy="205455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507995-8FC8-8745-84C3-FD38E7F698F9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525" y="1916942"/>
              <a:ext cx="2054557" cy="205455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239686-BD79-CE44-A976-5F8669153E71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9233" y="1916942"/>
              <a:ext cx="2054557" cy="205455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9D6E63-7BF1-B840-B8D7-AEDC3797966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6087" y="1916942"/>
              <a:ext cx="2054557" cy="205455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EA27E-70F4-824F-903D-EAEE356430E0}"/>
              </a:ext>
            </a:extLst>
          </p:cNvPr>
          <p:cNvSpPr/>
          <p:nvPr/>
        </p:nvSpPr>
        <p:spPr>
          <a:xfrm>
            <a:off x="922717" y="3744686"/>
            <a:ext cx="10317708" cy="1460310"/>
          </a:xfrm>
          <a:prstGeom prst="rect">
            <a:avLst/>
          </a:prstGeom>
          <a:solidFill>
            <a:srgbClr val="60939E"/>
          </a:solidFill>
          <a:ln>
            <a:solidFill>
              <a:srgbClr val="0F3B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Up to 4 in every 5 cases of HCC is diagnosed in men</a:t>
            </a:r>
            <a:r>
              <a:rPr lang="en-US" sz="3600" b="1" baseline="30000" dirty="0"/>
              <a:t>1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45037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E6449A-CA33-5143-AD56-0879F9AD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With the Availability of Novel Agents, Treatment Selection and Sequencing for HCC Has Become More Complex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4980DC-35C9-4C41-A566-17312685F71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Byrd K et al. </a:t>
            </a:r>
            <a:r>
              <a:rPr lang="en-US" sz="1100" i="1" dirty="0">
                <a:solidFill>
                  <a:schemeClr val="tx1"/>
                </a:solidFill>
              </a:rPr>
              <a:t>Semin Liver Dis. </a:t>
            </a:r>
            <a:r>
              <a:rPr lang="en-US" sz="1100" dirty="0">
                <a:solidFill>
                  <a:schemeClr val="tx1"/>
                </a:solidFill>
              </a:rPr>
              <a:t>2021;10.1055/s-0040-1719178.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FB51F84-C549-CB4F-900A-FCF6336149DA}"/>
              </a:ext>
            </a:extLst>
          </p:cNvPr>
          <p:cNvGrpSpPr/>
          <p:nvPr/>
        </p:nvGrpSpPr>
        <p:grpSpPr>
          <a:xfrm>
            <a:off x="2459109" y="1123307"/>
            <a:ext cx="7580577" cy="4953590"/>
            <a:chOff x="1846411" y="190248"/>
            <a:chExt cx="8414539" cy="65608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8B441E-D664-F743-B738-82EF0F45DD8A}"/>
                </a:ext>
              </a:extLst>
            </p:cNvPr>
            <p:cNvGrpSpPr/>
            <p:nvPr/>
          </p:nvGrpSpPr>
          <p:grpSpPr>
            <a:xfrm>
              <a:off x="8141773" y="2258514"/>
              <a:ext cx="851780" cy="997399"/>
              <a:chOff x="509180" y="2279367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91F5D06-414C-7E40-9ABF-C584F29A4004}"/>
                  </a:ext>
                </a:extLst>
              </p:cNvPr>
              <p:cNvGrpSpPr/>
              <p:nvPr/>
            </p:nvGrpSpPr>
            <p:grpSpPr>
              <a:xfrm>
                <a:off x="509180" y="2829840"/>
                <a:ext cx="851780" cy="446926"/>
                <a:chOff x="509180" y="2829840"/>
                <a:chExt cx="851780" cy="446926"/>
              </a:xfrm>
              <a:grpFill/>
            </p:grpSpPr>
            <p:sp>
              <p:nvSpPr>
                <p:cNvPr id="11" name="Rectangle: Top Corners Rounded 285">
                  <a:extLst>
                    <a:ext uri="{FF2B5EF4-FFF2-40B4-BE49-F238E27FC236}">
                      <a16:creationId xmlns:a16="http://schemas.microsoft.com/office/drawing/2014/main" id="{0C03FEBB-BED2-3B4E-B92D-E08825C80D07}"/>
                    </a:ext>
                  </a:extLst>
                </p:cNvPr>
                <p:cNvSpPr/>
                <p:nvPr/>
              </p:nvSpPr>
              <p:spPr bwMode="auto">
                <a:xfrm>
                  <a:off x="509180" y="2829840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58E5D4C-8870-B343-A4AC-506F14A657C0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68B2EF8F-334A-D14B-91ED-51F22764503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6B001E89-8C52-6B4F-B079-08C6A7B9BD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2FDA450-9242-CA4F-B327-B41CBFD3C47F}"/>
                  </a:ext>
                </a:extLst>
              </p:cNvPr>
              <p:cNvSpPr/>
              <p:nvPr/>
            </p:nvSpPr>
            <p:spPr bwMode="auto">
              <a:xfrm>
                <a:off x="763043" y="2279367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855088B-C3E9-EE41-BD11-49FAEBF62885}"/>
                </a:ext>
              </a:extLst>
            </p:cNvPr>
            <p:cNvGrpSpPr/>
            <p:nvPr/>
          </p:nvGrpSpPr>
          <p:grpSpPr>
            <a:xfrm>
              <a:off x="5613278" y="785941"/>
              <a:ext cx="851780" cy="997399"/>
              <a:chOff x="509181" y="2279367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4EA551B-2E27-8349-9232-5863DFDBF886}"/>
                  </a:ext>
                </a:extLst>
              </p:cNvPr>
              <p:cNvGrpSpPr/>
              <p:nvPr/>
            </p:nvGrpSpPr>
            <p:grpSpPr>
              <a:xfrm>
                <a:off x="509181" y="2829840"/>
                <a:ext cx="851780" cy="446926"/>
                <a:chOff x="509181" y="2829840"/>
                <a:chExt cx="851780" cy="446926"/>
              </a:xfrm>
              <a:grpFill/>
            </p:grpSpPr>
            <p:sp>
              <p:nvSpPr>
                <p:cNvPr id="18" name="Rectangle: Top Corners Rounded 7">
                  <a:extLst>
                    <a:ext uri="{FF2B5EF4-FFF2-40B4-BE49-F238E27FC236}">
                      <a16:creationId xmlns:a16="http://schemas.microsoft.com/office/drawing/2014/main" id="{8D7E03A8-66E0-6E48-AC5A-F3C7F187EA3C}"/>
                    </a:ext>
                  </a:extLst>
                </p:cNvPr>
                <p:cNvSpPr/>
                <p:nvPr/>
              </p:nvSpPr>
              <p:spPr bwMode="auto">
                <a:xfrm>
                  <a:off x="509181" y="2829840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9C9F881-6AF0-9B49-8B2B-BBC1751A97FC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C1807572-9E6A-ED47-B2BB-7F931DDD59D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CD0873E-975A-EA4A-8C86-8024E27B99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FB6164A-1F05-0A4B-A1F9-165DCF4ED9A5}"/>
                  </a:ext>
                </a:extLst>
              </p:cNvPr>
              <p:cNvSpPr/>
              <p:nvPr/>
            </p:nvSpPr>
            <p:spPr bwMode="auto">
              <a:xfrm>
                <a:off x="763044" y="2279367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D70C12-0BCE-D64D-B5C9-D80AF9DE04DD}"/>
                </a:ext>
              </a:extLst>
            </p:cNvPr>
            <p:cNvGrpSpPr/>
            <p:nvPr/>
          </p:nvGrpSpPr>
          <p:grpSpPr>
            <a:xfrm>
              <a:off x="7326750" y="1226556"/>
              <a:ext cx="851780" cy="997399"/>
              <a:chOff x="509181" y="2279367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8E47A56-5803-E149-8FA2-AEA75631CC9A}"/>
                  </a:ext>
                </a:extLst>
              </p:cNvPr>
              <p:cNvGrpSpPr/>
              <p:nvPr/>
            </p:nvGrpSpPr>
            <p:grpSpPr>
              <a:xfrm>
                <a:off x="509181" y="2829840"/>
                <a:ext cx="851780" cy="446926"/>
                <a:chOff x="509181" y="2829840"/>
                <a:chExt cx="851780" cy="446926"/>
              </a:xfrm>
              <a:grpFill/>
            </p:grpSpPr>
            <p:sp>
              <p:nvSpPr>
                <p:cNvPr id="25" name="Rectangle: Top Corners Rounded 273">
                  <a:extLst>
                    <a:ext uri="{FF2B5EF4-FFF2-40B4-BE49-F238E27FC236}">
                      <a16:creationId xmlns:a16="http://schemas.microsoft.com/office/drawing/2014/main" id="{906FBCF1-E3E2-5A4B-ABCB-385C37FD079E}"/>
                    </a:ext>
                  </a:extLst>
                </p:cNvPr>
                <p:cNvSpPr/>
                <p:nvPr/>
              </p:nvSpPr>
              <p:spPr bwMode="auto">
                <a:xfrm>
                  <a:off x="509181" y="2829840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A28111A-7CC7-E241-8628-72D208A79709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88391B3E-D81C-2041-B329-18087413E27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70F11CD9-5797-2C44-957B-C6100AADC4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19F677F-2772-764B-ABC1-0014E239901A}"/>
                  </a:ext>
                </a:extLst>
              </p:cNvPr>
              <p:cNvSpPr/>
              <p:nvPr/>
            </p:nvSpPr>
            <p:spPr bwMode="auto">
              <a:xfrm>
                <a:off x="763044" y="2279367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2BD38A-71D6-3445-AFBF-6A8CC2F36AE6}"/>
                </a:ext>
              </a:extLst>
            </p:cNvPr>
            <p:cNvGrpSpPr/>
            <p:nvPr/>
          </p:nvGrpSpPr>
          <p:grpSpPr>
            <a:xfrm>
              <a:off x="4369526" y="1003092"/>
              <a:ext cx="851780" cy="997399"/>
              <a:chOff x="509181" y="2279366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A009A0B-6253-4A49-ADD2-AF8C87CA079F}"/>
                  </a:ext>
                </a:extLst>
              </p:cNvPr>
              <p:cNvGrpSpPr/>
              <p:nvPr/>
            </p:nvGrpSpPr>
            <p:grpSpPr>
              <a:xfrm>
                <a:off x="509181" y="2829839"/>
                <a:ext cx="851780" cy="446926"/>
                <a:chOff x="509181" y="2829839"/>
                <a:chExt cx="851780" cy="446926"/>
              </a:xfrm>
              <a:grpFill/>
            </p:grpSpPr>
            <p:sp>
              <p:nvSpPr>
                <p:cNvPr id="32" name="Rectangle: Top Corners Rounded 381">
                  <a:extLst>
                    <a:ext uri="{FF2B5EF4-FFF2-40B4-BE49-F238E27FC236}">
                      <a16:creationId xmlns:a16="http://schemas.microsoft.com/office/drawing/2014/main" id="{97B25B1F-9D92-D949-8179-3C7698572345}"/>
                    </a:ext>
                  </a:extLst>
                </p:cNvPr>
                <p:cNvSpPr/>
                <p:nvPr/>
              </p:nvSpPr>
              <p:spPr bwMode="auto">
                <a:xfrm>
                  <a:off x="509181" y="2829839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FFFD3F75-A700-1C4B-B63A-1C2809C9E399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C3D7073C-8A52-3D43-A30B-37323A3B9D0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63D15810-94D0-9342-A4C0-7ED833EF7C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8F57475-BDCA-6A4A-B7AB-12CE1AA595B6}"/>
                  </a:ext>
                </a:extLst>
              </p:cNvPr>
              <p:cNvSpPr/>
              <p:nvPr/>
            </p:nvSpPr>
            <p:spPr bwMode="auto">
              <a:xfrm>
                <a:off x="763044" y="227936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2E7F79BA-83D4-714C-8348-82069C05E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557" y="3478962"/>
              <a:ext cx="1239393" cy="129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b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research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coordinator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" name="TextBox 7">
              <a:extLst>
                <a:ext uri="{FF2B5EF4-FFF2-40B4-BE49-F238E27FC236}">
                  <a16:creationId xmlns:a16="http://schemas.microsoft.com/office/drawing/2014/main" id="{628BF9F6-2738-A742-8789-D5E08254F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1004" y="190248"/>
              <a:ext cx="1787211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Medical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oncologist</a:t>
              </a: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57EED2FD-3E63-DD48-AE8D-1918BAA0F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9743" y="4929478"/>
              <a:ext cx="1167080" cy="56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Radiation oncologist</a:t>
              </a:r>
            </a:p>
          </p:txBody>
        </p:sp>
        <p:sp>
          <p:nvSpPr>
            <p:cNvPr id="39" name="TextBox 1">
              <a:extLst>
                <a:ext uri="{FF2B5EF4-FFF2-40B4-BE49-F238E27FC236}">
                  <a16:creationId xmlns:a16="http://schemas.microsoft.com/office/drawing/2014/main" id="{A4248CE6-CB46-9840-B3CF-733385ED3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1301" y="6124099"/>
              <a:ext cx="1041859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Oncology</a:t>
              </a:r>
              <a:b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nurse</a:t>
              </a:r>
            </a:p>
          </p:txBody>
        </p:sp>
        <p:sp>
          <p:nvSpPr>
            <p:cNvPr id="40" name="TextBox 2">
              <a:extLst>
                <a:ext uri="{FF2B5EF4-FFF2-40B4-BE49-F238E27FC236}">
                  <a16:creationId xmlns:a16="http://schemas.microsoft.com/office/drawing/2014/main" id="{269C0E6F-90C7-0E42-B396-9D328F3B5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8551" y="6139647"/>
              <a:ext cx="1243261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Palliative</a:t>
              </a:r>
              <a:b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care</a:t>
              </a:r>
            </a:p>
          </p:txBody>
        </p: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951207D0-B1C7-2A48-A7D8-6A43622B4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8528" y="1746376"/>
              <a:ext cx="1238095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Tumor Registry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401A325-BA0F-9B43-B94A-66B4273B0BBD}"/>
                </a:ext>
              </a:extLst>
            </p:cNvPr>
            <p:cNvSpPr/>
            <p:nvPr/>
          </p:nvSpPr>
          <p:spPr bwMode="auto">
            <a:xfrm>
              <a:off x="3836755" y="1800861"/>
              <a:ext cx="4370777" cy="4027675"/>
            </a:xfrm>
            <a:prstGeom prst="ellipse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46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l="50000" t="130000" r="50000" b="-30000"/>
              </a:path>
            </a:gra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920DB3F-E8D2-D647-AEFE-5720ED0AA289}"/>
                </a:ext>
              </a:extLst>
            </p:cNvPr>
            <p:cNvGrpSpPr/>
            <p:nvPr/>
          </p:nvGrpSpPr>
          <p:grpSpPr>
            <a:xfrm>
              <a:off x="6949361" y="4699774"/>
              <a:ext cx="851780" cy="997399"/>
              <a:chOff x="509181" y="2279366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90DD465B-207B-9D41-8CDF-10EA0401BE92}"/>
                  </a:ext>
                </a:extLst>
              </p:cNvPr>
              <p:cNvGrpSpPr/>
              <p:nvPr/>
            </p:nvGrpSpPr>
            <p:grpSpPr>
              <a:xfrm>
                <a:off x="509181" y="2829839"/>
                <a:ext cx="851780" cy="446926"/>
                <a:chOff x="509181" y="2829839"/>
                <a:chExt cx="851780" cy="446926"/>
              </a:xfrm>
              <a:grpFill/>
            </p:grpSpPr>
            <p:sp>
              <p:nvSpPr>
                <p:cNvPr id="46" name="Rectangle: Top Corners Rounded 321">
                  <a:extLst>
                    <a:ext uri="{FF2B5EF4-FFF2-40B4-BE49-F238E27FC236}">
                      <a16:creationId xmlns:a16="http://schemas.microsoft.com/office/drawing/2014/main" id="{ABC81744-FAA8-7C41-991B-43EAB4D8F72A}"/>
                    </a:ext>
                  </a:extLst>
                </p:cNvPr>
                <p:cNvSpPr/>
                <p:nvPr/>
              </p:nvSpPr>
              <p:spPr bwMode="auto">
                <a:xfrm>
                  <a:off x="509181" y="2829839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2A879C3-BBC9-5C41-B803-2EA9B562FC15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7CFE1AB0-EF29-474E-B882-227B928FFB7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58AACF41-ECF1-B643-A19C-633AAE5ACB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2B50D37B-3FB5-7A48-8103-A8493D2F2F25}"/>
                  </a:ext>
                </a:extLst>
              </p:cNvPr>
              <p:cNvSpPr/>
              <p:nvPr/>
            </p:nvSpPr>
            <p:spPr bwMode="auto">
              <a:xfrm>
                <a:off x="763044" y="227936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1EBC77A-B17B-7343-90AA-B4434CA01553}"/>
                </a:ext>
              </a:extLst>
            </p:cNvPr>
            <p:cNvGrpSpPr/>
            <p:nvPr/>
          </p:nvGrpSpPr>
          <p:grpSpPr>
            <a:xfrm>
              <a:off x="5219151" y="5107307"/>
              <a:ext cx="851780" cy="997399"/>
              <a:chOff x="509181" y="2279367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0E7F637-3D3A-9A4D-95C6-86145FB1EB29}"/>
                  </a:ext>
                </a:extLst>
              </p:cNvPr>
              <p:cNvGrpSpPr/>
              <p:nvPr/>
            </p:nvGrpSpPr>
            <p:grpSpPr>
              <a:xfrm>
                <a:off x="509181" y="2829840"/>
                <a:ext cx="851780" cy="446926"/>
                <a:chOff x="509181" y="2829840"/>
                <a:chExt cx="851780" cy="446926"/>
              </a:xfrm>
              <a:grpFill/>
            </p:grpSpPr>
            <p:sp>
              <p:nvSpPr>
                <p:cNvPr id="53" name="Rectangle: Top Corners Rounded 333">
                  <a:extLst>
                    <a:ext uri="{FF2B5EF4-FFF2-40B4-BE49-F238E27FC236}">
                      <a16:creationId xmlns:a16="http://schemas.microsoft.com/office/drawing/2014/main" id="{3C3EE6E4-C50D-A849-BD18-DCF85663CE59}"/>
                    </a:ext>
                  </a:extLst>
                </p:cNvPr>
                <p:cNvSpPr/>
                <p:nvPr/>
              </p:nvSpPr>
              <p:spPr bwMode="auto">
                <a:xfrm>
                  <a:off x="509181" y="2829840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FEBB1B5-5634-C547-B1C5-0B27D03A0D5B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EA907BE3-E63D-DF4A-88DF-8AE58FB9287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84D13627-B41A-144C-B874-4414EA4F0D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15A940B-D8E6-1345-B763-6632F78BDDDC}"/>
                  </a:ext>
                </a:extLst>
              </p:cNvPr>
              <p:cNvSpPr/>
              <p:nvPr/>
            </p:nvSpPr>
            <p:spPr bwMode="auto">
              <a:xfrm>
                <a:off x="763044" y="2279367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795969-B53C-4249-ABF6-F4986185E8A0}"/>
                </a:ext>
              </a:extLst>
            </p:cNvPr>
            <p:cNvGrpSpPr/>
            <p:nvPr/>
          </p:nvGrpSpPr>
          <p:grpSpPr>
            <a:xfrm>
              <a:off x="5595594" y="2773732"/>
              <a:ext cx="893912" cy="1741510"/>
              <a:chOff x="9430668" y="3375882"/>
              <a:chExt cx="2088366" cy="4092868"/>
            </a:xfrm>
            <a:solidFill>
              <a:srgbClr val="7030A0"/>
            </a:solidFill>
          </p:grpSpPr>
          <p:sp>
            <p:nvSpPr>
              <p:cNvPr id="58" name="TextBox 9">
                <a:extLst>
                  <a:ext uri="{FF2B5EF4-FFF2-40B4-BE49-F238E27FC236}">
                    <a16:creationId xmlns:a16="http://schemas.microsoft.com/office/drawing/2014/main" id="{2DC94FF2-1F51-9E48-9070-377CEBA8D9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95644" y="5629335"/>
                <a:ext cx="1999444" cy="183941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6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4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2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ts val="700"/>
                  </a:spcAft>
                  <a:buClr>
                    <a:srgbClr val="FEFDDE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FEFDDE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rgbClr val="8B3D9A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MS PGothic" panose="020B0600070205080204" pitchFamily="34" charset="-128"/>
                    <a:cs typeface="Arial" panose="020B0604020202020204" pitchFamily="34" charset="0"/>
                  </a:rPr>
                  <a:t>Patient with HCC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963460-8F56-0041-8AF6-96175CA54602}"/>
                  </a:ext>
                </a:extLst>
              </p:cNvPr>
              <p:cNvGrpSpPr/>
              <p:nvPr/>
            </p:nvGrpSpPr>
            <p:grpSpPr>
              <a:xfrm>
                <a:off x="9430668" y="3375882"/>
                <a:ext cx="2088366" cy="2137839"/>
                <a:chOff x="425622" y="2233514"/>
                <a:chExt cx="1046564" cy="1071357"/>
              </a:xfrm>
              <a:grpFill/>
            </p:grpSpPr>
            <p:sp>
              <p:nvSpPr>
                <p:cNvPr id="60" name="Rectangle: Top Corners Rounded 261">
                  <a:extLst>
                    <a:ext uri="{FF2B5EF4-FFF2-40B4-BE49-F238E27FC236}">
                      <a16:creationId xmlns:a16="http://schemas.microsoft.com/office/drawing/2014/main" id="{348A181A-391E-DC41-B991-C20D8417F5F9}"/>
                    </a:ext>
                  </a:extLst>
                </p:cNvPr>
                <p:cNvSpPr/>
                <p:nvPr/>
              </p:nvSpPr>
              <p:spPr bwMode="auto">
                <a:xfrm>
                  <a:off x="425622" y="2801735"/>
                  <a:ext cx="1046564" cy="50313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8859038A-0775-3740-8A3D-850680D5C0BD}"/>
                    </a:ext>
                  </a:extLst>
                </p:cNvPr>
                <p:cNvSpPr/>
                <p:nvPr/>
              </p:nvSpPr>
              <p:spPr bwMode="auto">
                <a:xfrm>
                  <a:off x="732551" y="2233514"/>
                  <a:ext cx="494915" cy="607608"/>
                </a:xfrm>
                <a:prstGeom prst="ellipse">
                  <a:avLst/>
                </a:prstGeom>
                <a:solidFill>
                  <a:schemeClr val="tx2"/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</p:grpSp>
        </p:grp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2A2423BC-285F-A04C-830D-4EC5741CD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2743" y="5776742"/>
              <a:ext cx="1118120" cy="562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Surgical</a:t>
              </a:r>
              <a:b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oncologist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A60020A-3BC3-D54F-AF5C-EB0FD9F7F986}"/>
                </a:ext>
              </a:extLst>
            </p:cNvPr>
            <p:cNvGrpSpPr/>
            <p:nvPr/>
          </p:nvGrpSpPr>
          <p:grpSpPr>
            <a:xfrm>
              <a:off x="6107305" y="5072366"/>
              <a:ext cx="851780" cy="997399"/>
              <a:chOff x="509181" y="2279366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BA585412-EAC9-5248-A3C0-60E938B40F62}"/>
                  </a:ext>
                </a:extLst>
              </p:cNvPr>
              <p:cNvGrpSpPr/>
              <p:nvPr/>
            </p:nvGrpSpPr>
            <p:grpSpPr>
              <a:xfrm>
                <a:off x="509181" y="2829839"/>
                <a:ext cx="851780" cy="446926"/>
                <a:chOff x="509181" y="2829839"/>
                <a:chExt cx="851780" cy="446926"/>
              </a:xfrm>
              <a:grpFill/>
            </p:grpSpPr>
            <p:sp>
              <p:nvSpPr>
                <p:cNvPr id="66" name="Rectangle: Top Corners Rounded 309">
                  <a:extLst>
                    <a:ext uri="{FF2B5EF4-FFF2-40B4-BE49-F238E27FC236}">
                      <a16:creationId xmlns:a16="http://schemas.microsoft.com/office/drawing/2014/main" id="{13DD04D5-BCE4-FA41-9563-FA3E52751A91}"/>
                    </a:ext>
                  </a:extLst>
                </p:cNvPr>
                <p:cNvSpPr/>
                <p:nvPr/>
              </p:nvSpPr>
              <p:spPr bwMode="auto">
                <a:xfrm>
                  <a:off x="509181" y="2829839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F544CC36-67F1-EB48-B0D2-6688F7CA0172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EF6AB2B0-C054-084E-B989-F158442C6FF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CE09D852-616F-CD4A-9CA4-5678A221A6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3506E2B-50A9-624E-B02D-E75DC21ACE53}"/>
                  </a:ext>
                </a:extLst>
              </p:cNvPr>
              <p:cNvSpPr/>
              <p:nvPr/>
            </p:nvSpPr>
            <p:spPr bwMode="auto">
              <a:xfrm>
                <a:off x="763044" y="227936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D5F7440-D521-724C-B293-614C18749940}"/>
                </a:ext>
              </a:extLst>
            </p:cNvPr>
            <p:cNvGrpSpPr/>
            <p:nvPr/>
          </p:nvGrpSpPr>
          <p:grpSpPr>
            <a:xfrm>
              <a:off x="4350746" y="4867017"/>
              <a:ext cx="851780" cy="997399"/>
              <a:chOff x="509181" y="2279367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0DA17F57-B376-1747-88C9-DDE62707D85B}"/>
                  </a:ext>
                </a:extLst>
              </p:cNvPr>
              <p:cNvGrpSpPr/>
              <p:nvPr/>
            </p:nvGrpSpPr>
            <p:grpSpPr>
              <a:xfrm>
                <a:off x="509181" y="2829840"/>
                <a:ext cx="851780" cy="446926"/>
                <a:chOff x="509181" y="2829840"/>
                <a:chExt cx="851780" cy="446926"/>
              </a:xfrm>
              <a:grpFill/>
            </p:grpSpPr>
            <p:sp>
              <p:nvSpPr>
                <p:cNvPr id="73" name="Rectangle: Top Corners Rounded 345">
                  <a:extLst>
                    <a:ext uri="{FF2B5EF4-FFF2-40B4-BE49-F238E27FC236}">
                      <a16:creationId xmlns:a16="http://schemas.microsoft.com/office/drawing/2014/main" id="{5928529D-FF6B-9340-9C20-00398868D461}"/>
                    </a:ext>
                  </a:extLst>
                </p:cNvPr>
                <p:cNvSpPr/>
                <p:nvPr/>
              </p:nvSpPr>
              <p:spPr bwMode="auto">
                <a:xfrm>
                  <a:off x="509181" y="2829840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C7AE08D-4C5E-C248-82A0-3F6F5BF71A89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42E815C2-E4A6-2944-8636-6C3A951D2C3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F279CB0C-8DBC-C34C-9791-726DE0DF45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5FF527A-BB64-354B-AA7B-A7F6EE848F4D}"/>
                  </a:ext>
                </a:extLst>
              </p:cNvPr>
              <p:cNvSpPr/>
              <p:nvPr/>
            </p:nvSpPr>
            <p:spPr bwMode="auto">
              <a:xfrm>
                <a:off x="763044" y="2279367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77" name="TextBox 10">
              <a:extLst>
                <a:ext uri="{FF2B5EF4-FFF2-40B4-BE49-F238E27FC236}">
                  <a16:creationId xmlns:a16="http://schemas.microsoft.com/office/drawing/2014/main" id="{869C6CBB-E718-DC45-806A-7E8B418A0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333" y="4920404"/>
              <a:ext cx="955828" cy="85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Cancer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support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groups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D036937-9C7B-0047-9DEC-DE8FA7E40E12}"/>
                </a:ext>
              </a:extLst>
            </p:cNvPr>
            <p:cNvGrpSpPr/>
            <p:nvPr/>
          </p:nvGrpSpPr>
          <p:grpSpPr>
            <a:xfrm>
              <a:off x="3387460" y="1455599"/>
              <a:ext cx="851780" cy="997399"/>
              <a:chOff x="509181" y="2279366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17BE31CB-DB0E-F849-BD5B-B5E112F8CFB8}"/>
                  </a:ext>
                </a:extLst>
              </p:cNvPr>
              <p:cNvGrpSpPr/>
              <p:nvPr/>
            </p:nvGrpSpPr>
            <p:grpSpPr>
              <a:xfrm>
                <a:off x="509181" y="2829839"/>
                <a:ext cx="851780" cy="446926"/>
                <a:chOff x="509181" y="2829839"/>
                <a:chExt cx="851780" cy="446926"/>
              </a:xfrm>
              <a:grpFill/>
            </p:grpSpPr>
            <p:sp>
              <p:nvSpPr>
                <p:cNvPr id="81" name="Rectangle: Top Corners Rounded 357">
                  <a:extLst>
                    <a:ext uri="{FF2B5EF4-FFF2-40B4-BE49-F238E27FC236}">
                      <a16:creationId xmlns:a16="http://schemas.microsoft.com/office/drawing/2014/main" id="{915A6013-F1E7-484B-A5C2-AA801FC9F192}"/>
                    </a:ext>
                  </a:extLst>
                </p:cNvPr>
                <p:cNvSpPr/>
                <p:nvPr/>
              </p:nvSpPr>
              <p:spPr bwMode="auto">
                <a:xfrm>
                  <a:off x="509181" y="2829839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958CB41E-0D43-8340-8E7B-8A044027BE28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:a16="http://schemas.microsoft.com/office/drawing/2014/main" id="{68FC0529-B87D-F74A-8218-2326058B9395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33D440A8-CDC9-724D-91A5-E7262FE439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809AA1C-8A0F-D946-8672-FA1DD2ED4DD2}"/>
                  </a:ext>
                </a:extLst>
              </p:cNvPr>
              <p:cNvSpPr/>
              <p:nvPr/>
            </p:nvSpPr>
            <p:spPr bwMode="auto">
              <a:xfrm>
                <a:off x="763044" y="227936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B0FE561-EBFD-0C4F-B5EA-4986ABC9613E}"/>
                </a:ext>
              </a:extLst>
            </p:cNvPr>
            <p:cNvGrpSpPr/>
            <p:nvPr/>
          </p:nvGrpSpPr>
          <p:grpSpPr>
            <a:xfrm>
              <a:off x="3043351" y="2560412"/>
              <a:ext cx="909451" cy="2064312"/>
              <a:chOff x="451510" y="2279366"/>
              <a:chExt cx="909451" cy="2064312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A3C1A1A8-653A-7A48-A786-85D87CD10470}"/>
                  </a:ext>
                </a:extLst>
              </p:cNvPr>
              <p:cNvGrpSpPr/>
              <p:nvPr/>
            </p:nvGrpSpPr>
            <p:grpSpPr>
              <a:xfrm>
                <a:off x="451510" y="2829839"/>
                <a:ext cx="909451" cy="1513839"/>
                <a:chOff x="451510" y="2829839"/>
                <a:chExt cx="909451" cy="1513839"/>
              </a:xfrm>
              <a:grpFill/>
            </p:grpSpPr>
            <p:sp>
              <p:nvSpPr>
                <p:cNvPr id="123" name="Rectangle: Top Corners Rounded 357">
                  <a:extLst>
                    <a:ext uri="{FF2B5EF4-FFF2-40B4-BE49-F238E27FC236}">
                      <a16:creationId xmlns:a16="http://schemas.microsoft.com/office/drawing/2014/main" id="{5D4C4A24-89C5-904A-A748-1586A86C3728}"/>
                    </a:ext>
                  </a:extLst>
                </p:cNvPr>
                <p:cNvSpPr/>
                <p:nvPr/>
              </p:nvSpPr>
              <p:spPr bwMode="auto">
                <a:xfrm>
                  <a:off x="451510" y="3896752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" name="Rectangle: Top Corners Rounded 357">
                  <a:extLst>
                    <a:ext uri="{FF2B5EF4-FFF2-40B4-BE49-F238E27FC236}">
                      <a16:creationId xmlns:a16="http://schemas.microsoft.com/office/drawing/2014/main" id="{F191C976-ADBA-A94C-A071-37E688049968}"/>
                    </a:ext>
                  </a:extLst>
                </p:cNvPr>
                <p:cNvSpPr/>
                <p:nvPr/>
              </p:nvSpPr>
              <p:spPr bwMode="auto">
                <a:xfrm>
                  <a:off x="509181" y="2829839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D585FC28-1268-434A-9EA4-D677B7EE2B46}"/>
                    </a:ext>
                  </a:extLst>
                </p:cNvPr>
                <p:cNvGrpSpPr/>
                <p:nvPr/>
              </p:nvGrpSpPr>
              <p:grpSpPr>
                <a:xfrm>
                  <a:off x="966564" y="2952000"/>
                  <a:ext cx="312319" cy="1321560"/>
                  <a:chOff x="1041650" y="1445033"/>
                  <a:chExt cx="494127" cy="2090874"/>
                </a:xfrm>
                <a:grpFill/>
              </p:grpSpPr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9D284D69-BE02-7941-B53C-F59520C6695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4893F252-4CFD-3248-B1AE-5A2254DCF8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DEF4AEAA-D1EA-814C-B603-67E715DB6E3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243093" y="3133022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9ECFD365-74F8-4047-BBD1-304D91A9F3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243093" y="3133026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C9B8745-C9EF-F845-A1E7-5947EED0A3F1}"/>
                  </a:ext>
                </a:extLst>
              </p:cNvPr>
              <p:cNvSpPr/>
              <p:nvPr/>
            </p:nvSpPr>
            <p:spPr bwMode="auto">
              <a:xfrm>
                <a:off x="763044" y="227936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E5A8D62D-6552-B743-9BF2-A38D22C0ABE1}"/>
                  </a:ext>
                </a:extLst>
              </p:cNvPr>
              <p:cNvSpPr/>
              <p:nvPr/>
            </p:nvSpPr>
            <p:spPr bwMode="auto">
              <a:xfrm>
                <a:off x="705373" y="3346280"/>
                <a:ext cx="344051" cy="515897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593BA4A-C883-8944-8DF7-90F2DD18080B}"/>
                </a:ext>
              </a:extLst>
            </p:cNvPr>
            <p:cNvGrpSpPr/>
            <p:nvPr/>
          </p:nvGrpSpPr>
          <p:grpSpPr>
            <a:xfrm>
              <a:off x="3413102" y="4816609"/>
              <a:ext cx="851780" cy="964147"/>
              <a:chOff x="509181" y="2445626"/>
              <a:chExt cx="851780" cy="964147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A14EAF9-FC88-D244-A981-B5E39DA91080}"/>
                  </a:ext>
                </a:extLst>
              </p:cNvPr>
              <p:cNvGrpSpPr/>
              <p:nvPr/>
            </p:nvGrpSpPr>
            <p:grpSpPr>
              <a:xfrm>
                <a:off x="509181" y="2962847"/>
                <a:ext cx="851780" cy="446926"/>
                <a:chOff x="509181" y="2962847"/>
                <a:chExt cx="851780" cy="446926"/>
              </a:xfrm>
              <a:grpFill/>
            </p:grpSpPr>
            <p:sp>
              <p:nvSpPr>
                <p:cNvPr id="95" name="Rectangle: Top Corners Rounded 357">
                  <a:extLst>
                    <a:ext uri="{FF2B5EF4-FFF2-40B4-BE49-F238E27FC236}">
                      <a16:creationId xmlns:a16="http://schemas.microsoft.com/office/drawing/2014/main" id="{A0A98E48-CC25-314D-97E5-ED32AF15E0A3}"/>
                    </a:ext>
                  </a:extLst>
                </p:cNvPr>
                <p:cNvSpPr/>
                <p:nvPr/>
              </p:nvSpPr>
              <p:spPr bwMode="auto">
                <a:xfrm>
                  <a:off x="509181" y="2962847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2AF05170-A5B4-CF48-BB74-BADC7D105283}"/>
                    </a:ext>
                  </a:extLst>
                </p:cNvPr>
                <p:cNvGrpSpPr/>
                <p:nvPr/>
              </p:nvGrpSpPr>
              <p:grpSpPr>
                <a:xfrm>
                  <a:off x="1024233" y="3051739"/>
                  <a:ext cx="254648" cy="254644"/>
                  <a:chOff x="1132891" y="1602857"/>
                  <a:chExt cx="402885" cy="402886"/>
                </a:xfrm>
                <a:grpFill/>
              </p:grpSpPr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AEC50611-6728-2F4C-B667-5711DD4D0B5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602857"/>
                    <a:ext cx="0" cy="402886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F56B4287-7506-4E49-8A13-B1AC9BB7FB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4" y="1602862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C6173DE-617A-5D4F-AA76-D3AB34896610}"/>
                  </a:ext>
                </a:extLst>
              </p:cNvPr>
              <p:cNvSpPr/>
              <p:nvPr/>
            </p:nvSpPr>
            <p:spPr bwMode="auto">
              <a:xfrm>
                <a:off x="738104" y="244562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47ADDDF-30B8-B145-BE33-C5D75B4382EA}"/>
                </a:ext>
              </a:extLst>
            </p:cNvPr>
            <p:cNvGrpSpPr/>
            <p:nvPr/>
          </p:nvGrpSpPr>
          <p:grpSpPr>
            <a:xfrm>
              <a:off x="8223853" y="3384975"/>
              <a:ext cx="851780" cy="997399"/>
              <a:chOff x="509181" y="2279366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E069888-8B10-524B-9296-DE7CFFA7345D}"/>
                  </a:ext>
                </a:extLst>
              </p:cNvPr>
              <p:cNvGrpSpPr/>
              <p:nvPr/>
            </p:nvGrpSpPr>
            <p:grpSpPr>
              <a:xfrm>
                <a:off x="509181" y="2829839"/>
                <a:ext cx="851780" cy="446926"/>
                <a:chOff x="509181" y="2829839"/>
                <a:chExt cx="851780" cy="446926"/>
              </a:xfrm>
              <a:grpFill/>
            </p:grpSpPr>
            <p:sp>
              <p:nvSpPr>
                <p:cNvPr id="102" name="Rectangle: Top Corners Rounded 357">
                  <a:extLst>
                    <a:ext uri="{FF2B5EF4-FFF2-40B4-BE49-F238E27FC236}">
                      <a16:creationId xmlns:a16="http://schemas.microsoft.com/office/drawing/2014/main" id="{EF1490B9-CEA7-0C44-B5AE-E4C20B9DE1DC}"/>
                    </a:ext>
                  </a:extLst>
                </p:cNvPr>
                <p:cNvSpPr/>
                <p:nvPr/>
              </p:nvSpPr>
              <p:spPr bwMode="auto">
                <a:xfrm>
                  <a:off x="509181" y="2829839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1BB19C25-0255-CD42-A9BE-427E62324CEA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D12E9796-A973-AF4F-A03F-409D766F59E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B10F4AD1-6BF2-0441-A128-3DF01C1434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6353B9A4-F9B3-6443-B7FA-EBE56FA3A649}"/>
                  </a:ext>
                </a:extLst>
              </p:cNvPr>
              <p:cNvSpPr/>
              <p:nvPr/>
            </p:nvSpPr>
            <p:spPr bwMode="auto">
              <a:xfrm>
                <a:off x="763044" y="227936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23C1F273-5FB7-FC42-9D5D-90A60A963D32}"/>
                </a:ext>
              </a:extLst>
            </p:cNvPr>
            <p:cNvGrpSpPr/>
            <p:nvPr/>
          </p:nvGrpSpPr>
          <p:grpSpPr>
            <a:xfrm>
              <a:off x="7761739" y="4489600"/>
              <a:ext cx="851780" cy="997399"/>
              <a:chOff x="509181" y="2279366"/>
              <a:chExt cx="851780" cy="997399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E8ACAF80-5ADD-6C4B-A443-5ACD913F4168}"/>
                  </a:ext>
                </a:extLst>
              </p:cNvPr>
              <p:cNvGrpSpPr/>
              <p:nvPr/>
            </p:nvGrpSpPr>
            <p:grpSpPr>
              <a:xfrm>
                <a:off x="509181" y="2829839"/>
                <a:ext cx="851780" cy="446926"/>
                <a:chOff x="509181" y="2829839"/>
                <a:chExt cx="851780" cy="446926"/>
              </a:xfrm>
              <a:grpFill/>
            </p:grpSpPr>
            <p:sp>
              <p:nvSpPr>
                <p:cNvPr id="109" name="Rectangle: Top Corners Rounded 357">
                  <a:extLst>
                    <a:ext uri="{FF2B5EF4-FFF2-40B4-BE49-F238E27FC236}">
                      <a16:creationId xmlns:a16="http://schemas.microsoft.com/office/drawing/2014/main" id="{760D85D4-975D-C241-9BE0-4A082F8E69DE}"/>
                    </a:ext>
                  </a:extLst>
                </p:cNvPr>
                <p:cNvSpPr/>
                <p:nvPr/>
              </p:nvSpPr>
              <p:spPr bwMode="auto">
                <a:xfrm>
                  <a:off x="509181" y="2829839"/>
                  <a:ext cx="851780" cy="44692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MS PGothic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E8F21048-4843-5045-BB1C-B74680501754}"/>
                    </a:ext>
                  </a:extLst>
                </p:cNvPr>
                <p:cNvGrpSpPr/>
                <p:nvPr/>
              </p:nvGrpSpPr>
              <p:grpSpPr>
                <a:xfrm>
                  <a:off x="1024234" y="2952000"/>
                  <a:ext cx="254648" cy="254648"/>
                  <a:chOff x="1132892" y="1445033"/>
                  <a:chExt cx="402885" cy="402885"/>
                </a:xfrm>
                <a:grpFill/>
              </p:grpSpPr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C9439AD2-6C66-4043-8BBC-AB9D49ED1FE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63286E4E-B0F8-5647-91B3-3B75AF468B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5400000">
                    <a:off x="1334335" y="1445033"/>
                    <a:ext cx="0" cy="402885"/>
                  </a:xfrm>
                  <a:prstGeom prst="line">
                    <a:avLst/>
                  </a:prstGeom>
                  <a:grpFill/>
                  <a:ln w="698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CE02085-E6E4-CB4A-BC4A-A73ED4800F59}"/>
                  </a:ext>
                </a:extLst>
              </p:cNvPr>
              <p:cNvSpPr/>
              <p:nvPr/>
            </p:nvSpPr>
            <p:spPr bwMode="auto">
              <a:xfrm>
                <a:off x="763044" y="2279366"/>
                <a:ext cx="344051" cy="515896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3" name="TextBox 6">
              <a:extLst>
                <a:ext uri="{FF2B5EF4-FFF2-40B4-BE49-F238E27FC236}">
                  <a16:creationId xmlns:a16="http://schemas.microsoft.com/office/drawing/2014/main" id="{BE3FD67D-4F32-EF47-A0D8-DC6DCD4C9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5073" y="635402"/>
              <a:ext cx="1448479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Interventional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radiologist</a:t>
              </a:r>
            </a:p>
          </p:txBody>
        </p:sp>
        <p:sp>
          <p:nvSpPr>
            <p:cNvPr id="114" name="TextBox 6">
              <a:extLst>
                <a:ext uri="{FF2B5EF4-FFF2-40B4-BE49-F238E27FC236}">
                  <a16:creationId xmlns:a16="http://schemas.microsoft.com/office/drawing/2014/main" id="{334FB722-4B1C-7440-B779-623F4526C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59136" y="2686398"/>
              <a:ext cx="1134341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Transplant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Surgeon</a:t>
              </a:r>
            </a:p>
          </p:txBody>
        </p:sp>
        <p:sp>
          <p:nvSpPr>
            <p:cNvPr id="115" name="TextBox 1">
              <a:extLst>
                <a:ext uri="{FF2B5EF4-FFF2-40B4-BE49-F238E27FC236}">
                  <a16:creationId xmlns:a16="http://schemas.microsoft.com/office/drawing/2014/main" id="{F51F4670-B7AB-A247-A772-2BE1E48B14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9919" y="5928221"/>
              <a:ext cx="1202196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Liver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200" b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p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athologist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6" name="TextBox 6">
              <a:extLst>
                <a:ext uri="{FF2B5EF4-FFF2-40B4-BE49-F238E27FC236}">
                  <a16:creationId xmlns:a16="http://schemas.microsoft.com/office/drawing/2014/main" id="{A79261E4-4832-A747-9244-B8F4B9742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127" y="485728"/>
              <a:ext cx="1142240" cy="61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Diagnostic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radiologist</a:t>
              </a:r>
            </a:p>
          </p:txBody>
        </p:sp>
        <p:sp>
          <p:nvSpPr>
            <p:cNvPr id="117" name="TextBox 6">
              <a:extLst>
                <a:ext uri="{FF2B5EF4-FFF2-40B4-BE49-F238E27FC236}">
                  <a16:creationId xmlns:a16="http://schemas.microsoft.com/office/drawing/2014/main" id="{6EE3C9CD-7FB5-0E4E-9EFC-864F25DA05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411" y="3064066"/>
              <a:ext cx="1321261" cy="36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Wingdings" panose="05000000000000000000" pitchFamily="2" charset="2"/>
                <a:buChar char="§"/>
                <a:defRPr sz="2800">
                  <a:solidFill>
                    <a:srgbClr val="FEFDDE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600">
                  <a:solidFill>
                    <a:srgbClr val="FEFDDE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400">
                  <a:solidFill>
                    <a:srgbClr val="FEFDDE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rgbClr val="FEFDDE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3D9A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  <a:cs typeface="Arial" panose="020B0604020202020204" pitchFamily="34" charset="0"/>
                </a:rPr>
                <a:t>Hepatologist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DAD8FDC-9EFD-DF44-B013-DF1C807BB306}"/>
                </a:ext>
              </a:extLst>
            </p:cNvPr>
            <p:cNvSpPr/>
            <p:nvPr/>
          </p:nvSpPr>
          <p:spPr>
            <a:xfrm>
              <a:off x="2014673" y="3867791"/>
              <a:ext cx="1070479" cy="611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/>
                <a:t>Nutrition </a:t>
              </a:r>
            </a:p>
            <a:p>
              <a:r>
                <a:rPr lang="en-US" sz="1200" b="1" dirty="0"/>
                <a:t>specialist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6900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8B31-87C7-CC4C-A3B6-400CCECD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of a Multidisciplinary Care Team Improves HCC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E3A27-02E3-2F4A-8A9E-7AD26139A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5830030" cy="4310158"/>
          </a:xfrm>
        </p:spPr>
        <p:txBody>
          <a:bodyPr>
            <a:normAutofit/>
          </a:bodyPr>
          <a:lstStyle/>
          <a:p>
            <a:r>
              <a:rPr lang="en-US" dirty="0"/>
              <a:t>The development of a multidisciplinary care team has been shown to improve patient outcomes in several distinct ways</a:t>
            </a:r>
            <a:r>
              <a:rPr lang="en-US" baseline="30000" dirty="0"/>
              <a:t>1,2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Increase the detection of stage I and stage II disease </a:t>
            </a:r>
          </a:p>
          <a:p>
            <a:pPr lvl="1"/>
            <a:r>
              <a:rPr lang="en-US" dirty="0"/>
              <a:t>Higher rates of curative treatment </a:t>
            </a:r>
          </a:p>
          <a:p>
            <a:pPr lvl="1"/>
            <a:r>
              <a:rPr lang="en-US" dirty="0"/>
              <a:t>Higher rates of palliative treatment </a:t>
            </a:r>
          </a:p>
          <a:p>
            <a:pPr lvl="1"/>
            <a:r>
              <a:rPr lang="en-US" dirty="0"/>
              <a:t>Longer overall survival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95927-0552-E347-8D52-D517CF3C1C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Chang TT et al. </a:t>
            </a:r>
            <a:r>
              <a:rPr lang="en-US" sz="1100" i="1" dirty="0">
                <a:solidFill>
                  <a:schemeClr val="tx1"/>
                </a:solidFill>
              </a:rPr>
              <a:t>HPB (Oxford)</a:t>
            </a:r>
            <a:r>
              <a:rPr lang="en-US" sz="1100" dirty="0">
                <a:solidFill>
                  <a:schemeClr val="tx1"/>
                </a:solidFill>
              </a:rPr>
              <a:t>. 2008;10(6):405-411.</a:t>
            </a:r>
          </a:p>
          <a:p>
            <a:pPr marL="228600" indent="-228600">
              <a:buAutoNum type="arabicPeriod"/>
            </a:pPr>
            <a:r>
              <a:rPr lang="en-US" sz="1100" dirty="0" err="1">
                <a:solidFill>
                  <a:schemeClr val="tx1"/>
                </a:solidFill>
              </a:rPr>
              <a:t>Yopp</a:t>
            </a:r>
            <a:r>
              <a:rPr lang="en-US" sz="1100" dirty="0">
                <a:solidFill>
                  <a:schemeClr val="tx1"/>
                </a:solidFill>
              </a:rPr>
              <a:t> AC et al. </a:t>
            </a:r>
            <a:r>
              <a:rPr lang="en-US" sz="1100" i="1" dirty="0">
                <a:solidFill>
                  <a:schemeClr val="tx1"/>
                </a:solidFill>
              </a:rPr>
              <a:t>Ann Surg Oncol. </a:t>
            </a:r>
            <a:r>
              <a:rPr lang="en-US" sz="1100" dirty="0">
                <a:solidFill>
                  <a:schemeClr val="tx1"/>
                </a:solidFill>
              </a:rPr>
              <a:t>2014;21(4):1287-1295.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EFABA-3A89-FD46-922D-D0C1F9A2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293" y="1622226"/>
            <a:ext cx="3455498" cy="3726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5F09E1-D0DB-AB46-927D-68AF72BF5AA8}"/>
              </a:ext>
            </a:extLst>
          </p:cNvPr>
          <p:cNvSpPr txBox="1"/>
          <p:nvPr/>
        </p:nvSpPr>
        <p:spPr>
          <a:xfrm>
            <a:off x="6702316" y="933032"/>
            <a:ext cx="473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Survival by Receipt of Treatment Before Initiation of MDT (Blue) or After (Yellow)</a:t>
            </a:r>
            <a:r>
              <a:rPr lang="en-US" b="1" baseline="30000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59754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D5974C-2252-394D-872F-CEDD719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MKI AEs</a:t>
            </a:r>
          </a:p>
        </p:txBody>
      </p:sp>
    </p:spTree>
    <p:extLst>
      <p:ext uri="{BB962C8B-B14F-4D97-AF65-F5344CB8AC3E}">
        <p14:creationId xmlns:p14="http://schemas.microsoft.com/office/powerpoint/2010/main" val="31172861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F0CBE7-E037-6443-9B60-7906E22F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TKIs Have Been Associated With Relatively High Rates of Adverse Events That Can Be Dose-Limiting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DA6D83-6E13-D548-A900-AA9E3C05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3286652"/>
          </a:xfrm>
        </p:spPr>
        <p:txBody>
          <a:bodyPr/>
          <a:lstStyle/>
          <a:p>
            <a:r>
              <a:rPr lang="en-US" dirty="0"/>
              <a:t>Up to ~50% of patients who receive TKIs for HCC require dose interruptions, reductions, or withdrawal due to adverse events</a:t>
            </a:r>
          </a:p>
          <a:p>
            <a:r>
              <a:rPr lang="en-US" dirty="0"/>
              <a:t>The most commonly reported treatment-related adverse events include: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Hand-foot-skin reaction (HFSR)</a:t>
            </a:r>
          </a:p>
          <a:p>
            <a:pPr lvl="1"/>
            <a:r>
              <a:rPr lang="en-US" dirty="0"/>
              <a:t>Hypertension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A70073-47EA-F04C-A45F-FE183B48FE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Winters AC et al. </a:t>
            </a:r>
            <a:r>
              <a:rPr lang="en-US" sz="1100" i="1" dirty="0">
                <a:solidFill>
                  <a:schemeClr val="tx1"/>
                </a:solidFill>
              </a:rPr>
              <a:t>Clin Liver Dis</a:t>
            </a:r>
            <a:r>
              <a:rPr lang="en-US" sz="1100" dirty="0">
                <a:solidFill>
                  <a:schemeClr val="tx1"/>
                </a:solidFill>
              </a:rPr>
              <a:t>. 2020;24(4):755-769.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3A8E6-99BC-684F-A6B5-932CF8344CF7}"/>
              </a:ext>
            </a:extLst>
          </p:cNvPr>
          <p:cNvSpPr/>
          <p:nvPr/>
        </p:nvSpPr>
        <p:spPr>
          <a:xfrm>
            <a:off x="265970" y="4772025"/>
            <a:ext cx="11682077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With appropriate monitoring, counseling, and management, many TKI-related adverse events can be prevented or alleviated.</a:t>
            </a:r>
          </a:p>
        </p:txBody>
      </p:sp>
    </p:spTree>
    <p:extLst>
      <p:ext uri="{BB962C8B-B14F-4D97-AF65-F5344CB8AC3E}">
        <p14:creationId xmlns:p14="http://schemas.microsoft.com/office/powerpoint/2010/main" val="11944008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1DBB-2D91-AC4B-B123-2620175A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TKI-Associated Diarrhea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ACF42-B33C-1F4A-9540-17CE56192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Diarrhea is reported in more than one-third of patients receiving TKIs</a:t>
            </a:r>
          </a:p>
          <a:p>
            <a:pPr lvl="1"/>
            <a:r>
              <a:rPr lang="en-US" dirty="0"/>
              <a:t>May be more common in patients with sarcopenia</a:t>
            </a:r>
          </a:p>
          <a:p>
            <a:r>
              <a:rPr lang="en-US" dirty="0"/>
              <a:t>Management recommendations and considerations</a:t>
            </a:r>
          </a:p>
          <a:p>
            <a:pPr lvl="1"/>
            <a:r>
              <a:rPr lang="en-US" dirty="0"/>
              <a:t>For those with hepatic encephalopathy, adjust lactulose doses if diarrhea occurs</a:t>
            </a:r>
          </a:p>
          <a:p>
            <a:pPr lvl="1"/>
            <a:r>
              <a:rPr lang="en-US" dirty="0"/>
              <a:t>Limit caffeine and dairy</a:t>
            </a:r>
          </a:p>
          <a:p>
            <a:pPr lvl="1"/>
            <a:r>
              <a:rPr lang="en-US" dirty="0"/>
              <a:t>Keep a food diary to document and avoid trigger foods</a:t>
            </a:r>
          </a:p>
          <a:p>
            <a:pPr lvl="1"/>
            <a:r>
              <a:rPr lang="en-US" dirty="0"/>
              <a:t>Consider loperamide for those refractory to supportive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99A97-7030-D448-8947-2303369460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Winters AC et al. </a:t>
            </a:r>
            <a:r>
              <a:rPr lang="en-US" sz="1100" i="1" dirty="0">
                <a:solidFill>
                  <a:schemeClr val="tx1"/>
                </a:solidFill>
              </a:rPr>
              <a:t>Clin Liver Dis</a:t>
            </a:r>
            <a:r>
              <a:rPr lang="en-US" sz="1100" dirty="0">
                <a:solidFill>
                  <a:schemeClr val="tx1"/>
                </a:solidFill>
              </a:rPr>
              <a:t>. 2020;24(4):755-769.</a:t>
            </a:r>
          </a:p>
        </p:txBody>
      </p:sp>
    </p:spTree>
    <p:extLst>
      <p:ext uri="{BB962C8B-B14F-4D97-AF65-F5344CB8AC3E}">
        <p14:creationId xmlns:p14="http://schemas.microsoft.com/office/powerpoint/2010/main" val="30240470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F163-9BB1-F341-B5A9-F1977BC0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TKI-Associated HFSR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EEA74-2A2A-5843-928E-507A1012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6047579" cy="43101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HFSR is a common cause of dose reduction and is characterized by painful hyperkeratotic rash in areas of high friction (typically hands and feet)</a:t>
            </a:r>
          </a:p>
          <a:p>
            <a:r>
              <a:rPr lang="en-US" dirty="0"/>
              <a:t>Management recommendations and considerations</a:t>
            </a:r>
          </a:p>
          <a:p>
            <a:pPr lvl="1"/>
            <a:r>
              <a:rPr lang="en-US" dirty="0"/>
              <a:t>Monitor closely for development of symptoms</a:t>
            </a:r>
          </a:p>
          <a:p>
            <a:pPr lvl="1"/>
            <a:r>
              <a:rPr lang="en-US" dirty="0"/>
              <a:t>Use emollients on hands and feet</a:t>
            </a:r>
          </a:p>
          <a:p>
            <a:pPr lvl="1"/>
            <a:r>
              <a:rPr lang="en-US" dirty="0"/>
              <a:t>Avoid tight shoes and bare feet</a:t>
            </a:r>
          </a:p>
          <a:p>
            <a:pPr lvl="1"/>
            <a:r>
              <a:rPr lang="en-US" dirty="0"/>
              <a:t>Regular pedicures and manicures to remove hyperkeratotic skin</a:t>
            </a:r>
          </a:p>
          <a:p>
            <a:pPr lvl="1"/>
            <a:r>
              <a:rPr lang="en-US" dirty="0"/>
              <a:t>Avoid hot water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AE7EC-E0D4-6942-97FA-87DB3E52BC0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Winters AC et al. </a:t>
            </a:r>
            <a:r>
              <a:rPr lang="en-US" sz="1100" i="1" dirty="0"/>
              <a:t>Clin Liver Dis</a:t>
            </a:r>
            <a:r>
              <a:rPr lang="en-US" sz="1100" dirty="0"/>
              <a:t>. 2020;24(4):755-769.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906EF-B6B5-BA4C-89FE-60E114963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 courtesy of Weitzman S, </a:t>
            </a:r>
            <a:r>
              <a:rPr lang="en-US" dirty="0" err="1"/>
              <a:t>Cabanillas</a:t>
            </a:r>
            <a:r>
              <a:rPr lang="en-US" dirty="0"/>
              <a:t> M. </a:t>
            </a:r>
            <a:r>
              <a:rPr lang="en-US" i="1" dirty="0"/>
              <a:t>Cancer </a:t>
            </a:r>
            <a:r>
              <a:rPr lang="en-US" i="1" dirty="0" err="1"/>
              <a:t>Manag</a:t>
            </a:r>
            <a:r>
              <a:rPr lang="en-US" i="1" dirty="0"/>
              <a:t> Res. </a:t>
            </a:r>
            <a:r>
              <a:rPr lang="en-US" dirty="0"/>
              <a:t>2015;2015:265-78. </a:t>
            </a:r>
            <a:r>
              <a:rPr lang="en-US" dirty="0">
                <a:hlinkClick r:id="rId2"/>
              </a:rPr>
              <a:t>CC BY-NC 3.0</a:t>
            </a:r>
            <a:r>
              <a:rPr lang="en-US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FE4BFB-CEC2-3F48-8489-C9B759FB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550" y="1871662"/>
            <a:ext cx="5612479" cy="31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371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3756-D224-4543-A7EA-84478F22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TKI-Associated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A0B5-C810-7240-AB23-CDB06CDA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Hypertension has been reported in about one-quarter of patients treated with TKIs</a:t>
            </a:r>
          </a:p>
          <a:p>
            <a:r>
              <a:rPr lang="en-US" dirty="0"/>
              <a:t>The presence of hypertension is suggestive of treatment effectiveness</a:t>
            </a:r>
          </a:p>
          <a:p>
            <a:r>
              <a:rPr lang="en-US" dirty="0"/>
              <a:t>Management recommendations and considerations</a:t>
            </a:r>
          </a:p>
          <a:p>
            <a:pPr lvl="1"/>
            <a:r>
              <a:rPr lang="en-US" dirty="0"/>
              <a:t>Treat any preexisting hypertension before initiating TKIs</a:t>
            </a:r>
          </a:p>
          <a:p>
            <a:pPr lvl="1"/>
            <a:r>
              <a:rPr lang="en-US" dirty="0"/>
              <a:t>Monitor blood pressure every 2 to 3 weeks</a:t>
            </a:r>
          </a:p>
          <a:p>
            <a:pPr lvl="1"/>
            <a:r>
              <a:rPr lang="en-US" dirty="0"/>
              <a:t>Promptly initiate standard antihypertensive agents as needed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C0271-CEBB-B74A-A901-47BA8237B2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Winters AC et al. </a:t>
            </a:r>
            <a:r>
              <a:rPr lang="en-US" sz="1100" i="1" dirty="0">
                <a:solidFill>
                  <a:schemeClr val="tx1"/>
                </a:solidFill>
              </a:rPr>
              <a:t>Clin Liver Dis</a:t>
            </a:r>
            <a:r>
              <a:rPr lang="en-US" sz="1100" dirty="0">
                <a:solidFill>
                  <a:schemeClr val="tx1"/>
                </a:solidFill>
              </a:rPr>
              <a:t>. 2020;24(4):755-769.</a:t>
            </a:r>
          </a:p>
        </p:txBody>
      </p:sp>
    </p:spTree>
    <p:extLst>
      <p:ext uri="{BB962C8B-B14F-4D97-AF65-F5344CB8AC3E}">
        <p14:creationId xmlns:p14="http://schemas.microsoft.com/office/powerpoint/2010/main" val="28796991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3B2B-5148-DD47-9213-A2F513EF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TKI-Associated Hepatic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2918-0D4E-4D44-944D-766B444EA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Elevated levels of bilirubin and transaminases have been reported with regorafenib</a:t>
            </a:r>
          </a:p>
          <a:p>
            <a:r>
              <a:rPr lang="en-US" dirty="0"/>
              <a:t>Management recommendations and considerations</a:t>
            </a:r>
          </a:p>
          <a:p>
            <a:pPr lvl="1"/>
            <a:r>
              <a:rPr lang="en-US" dirty="0"/>
              <a:t>On elevation, monitor twice weekly for 2 weeks and then weekly for a month to ensure levels return to baseline</a:t>
            </a:r>
          </a:p>
          <a:p>
            <a:pPr lvl="1"/>
            <a:r>
              <a:rPr lang="en-US" dirty="0"/>
              <a:t>Delay treatment if levels rise to grade 2 (&gt;2.5-5.0 x ULN for AST/ALT; 1.5–3.0 x ULN for bilirubin)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0929B-236C-944B-ACC1-3620CBD91E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Winters AC et al. </a:t>
            </a:r>
            <a:r>
              <a:rPr lang="en-US" sz="1100" i="1" dirty="0">
                <a:solidFill>
                  <a:schemeClr val="tx1"/>
                </a:solidFill>
              </a:rPr>
              <a:t>Clin Liver Dis</a:t>
            </a:r>
            <a:r>
              <a:rPr lang="en-US" sz="1100" dirty="0">
                <a:solidFill>
                  <a:schemeClr val="tx1"/>
                </a:solidFill>
              </a:rPr>
              <a:t>. 2020;24(4):755-769.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0905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D5974C-2252-394D-872F-CEDD7193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irAEs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1193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23BC26-1588-4D4D-B413-32C2038D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Checkpoint Inhibitors Have Been Associated With Immune-Related Adverse Events (</a:t>
            </a:r>
            <a:r>
              <a:rPr lang="en-US" dirty="0" err="1"/>
              <a:t>irAEs</a:t>
            </a:r>
            <a:r>
              <a:rPr lang="en-US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83C9BB-AE9C-D841-98F2-9A723B034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irAEs</a:t>
            </a:r>
            <a:r>
              <a:rPr lang="en-US" dirty="0"/>
              <a:t> have been attributed to immune activation caused by checkpoint inhibition</a:t>
            </a:r>
          </a:p>
          <a:p>
            <a:r>
              <a:rPr lang="en-US" dirty="0" err="1"/>
              <a:t>irAEs</a:t>
            </a:r>
            <a:r>
              <a:rPr lang="en-US" dirty="0"/>
              <a:t> are often monitored with glucocorticoids or other immunosuppressive regimens</a:t>
            </a:r>
          </a:p>
          <a:p>
            <a:r>
              <a:rPr lang="en-US" b="1" dirty="0">
                <a:solidFill>
                  <a:schemeClr val="accent1"/>
                </a:solidFill>
              </a:rPr>
              <a:t>Immune-related hepatitis </a:t>
            </a:r>
            <a:r>
              <a:rPr lang="en-US" dirty="0"/>
              <a:t>is of particular concern for patients receiving checkpoint inhibitors for HCC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5FC757-B357-EE48-BD04-6A7D0E7F3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Winters AC et al. </a:t>
            </a:r>
            <a:r>
              <a:rPr lang="en-US" sz="1100" i="1" dirty="0">
                <a:solidFill>
                  <a:schemeClr val="tx1"/>
                </a:solidFill>
              </a:rPr>
              <a:t>Clin Liver Dis</a:t>
            </a:r>
            <a:r>
              <a:rPr lang="en-US" sz="1100" dirty="0">
                <a:solidFill>
                  <a:schemeClr val="tx1"/>
                </a:solidFill>
              </a:rPr>
              <a:t>. 2020;24(4):755-769.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5368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EB08-E5AF-5D46-88E7-05905E7D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HCC Disproportionately Impacts Racial Minorities and Results in Worse Outcomes in These Populations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0EB38-5D81-1B43-9FCA-39DF88BF47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Franco RA et al. </a:t>
            </a:r>
            <a:r>
              <a:rPr lang="en-US" sz="1100" i="1" dirty="0">
                <a:solidFill>
                  <a:schemeClr val="tx1"/>
                </a:solidFill>
              </a:rPr>
              <a:t>Am J </a:t>
            </a:r>
            <a:r>
              <a:rPr lang="en-US" sz="1100" i="1" dirty="0" err="1">
                <a:solidFill>
                  <a:schemeClr val="tx1"/>
                </a:solidFill>
              </a:rPr>
              <a:t>Prev</a:t>
            </a:r>
            <a:r>
              <a:rPr lang="en-US" sz="1100" i="1" dirty="0">
                <a:solidFill>
                  <a:schemeClr val="tx1"/>
                </a:solidFill>
              </a:rPr>
              <a:t> Med</a:t>
            </a:r>
            <a:r>
              <a:rPr lang="en-US" sz="1100" dirty="0">
                <a:solidFill>
                  <a:schemeClr val="tx1"/>
                </a:solidFill>
              </a:rPr>
              <a:t>. 2018;55(5 Suppl 1):S40-S48. </a:t>
            </a:r>
          </a:p>
          <a:p>
            <a:pPr marL="228600" indent="-228600">
              <a:buClr>
                <a:schemeClr val="tx1"/>
              </a:buClr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Rich NE et al. </a:t>
            </a:r>
            <a:r>
              <a:rPr lang="en-US" sz="1100" i="1" dirty="0">
                <a:solidFill>
                  <a:schemeClr val="tx1"/>
                </a:solidFill>
              </a:rPr>
              <a:t>Clin Gastroenterol Hepatol</a:t>
            </a:r>
            <a:r>
              <a:rPr lang="en-US" sz="1100" dirty="0">
                <a:solidFill>
                  <a:schemeClr val="tx1"/>
                </a:solidFill>
              </a:rPr>
              <a:t>. 2019;17(3):551-559.e1.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D4051D-8ACA-654C-BDEC-075B69EE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0" y="2042635"/>
            <a:ext cx="5830030" cy="3320996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809FB-2203-0F4A-8234-766D5620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80" y="2042633"/>
            <a:ext cx="5254742" cy="332099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EB744-DCA9-F94F-AEDC-C9CEF307F9E5}"/>
              </a:ext>
            </a:extLst>
          </p:cNvPr>
          <p:cNvSpPr txBox="1"/>
          <p:nvPr/>
        </p:nvSpPr>
        <p:spPr>
          <a:xfrm>
            <a:off x="2197992" y="1656166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Incidence by Race</a:t>
            </a:r>
            <a:r>
              <a:rPr lang="en-US" b="1" baseline="30000" dirty="0"/>
              <a:t>1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B642C-9B49-9945-BC64-A2127D524782}"/>
              </a:ext>
            </a:extLst>
          </p:cNvPr>
          <p:cNvSpPr txBox="1"/>
          <p:nvPr/>
        </p:nvSpPr>
        <p:spPr>
          <a:xfrm>
            <a:off x="8065975" y="1656166"/>
            <a:ext cx="18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Survival by Race</a:t>
            </a:r>
            <a:r>
              <a:rPr lang="en-US" b="1" baseline="30000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58170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7BDC-3ED5-084E-A36C-BCD4AC17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Immune-Related Hepatitis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559A1-49DE-E64C-8FC5-846C08E8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7963630" cy="431015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Up to 21% </a:t>
            </a:r>
            <a:r>
              <a:rPr lang="en-US" dirty="0"/>
              <a:t>of those treated with checkpoint inhibitors experience immune-related hepatitis</a:t>
            </a:r>
          </a:p>
          <a:p>
            <a:pPr lvl="1"/>
            <a:r>
              <a:rPr lang="en-US" dirty="0"/>
              <a:t>Typically presents with elevated transaminase levels between 6 and 14 weeks after treatment initiation</a:t>
            </a:r>
          </a:p>
          <a:p>
            <a:pPr lvl="1"/>
            <a:r>
              <a:rPr lang="en-US" dirty="0"/>
              <a:t>Most common reason for checkpoint inhibitor discontinuation </a:t>
            </a:r>
          </a:p>
          <a:p>
            <a:r>
              <a:rPr lang="en-US" dirty="0"/>
              <a:t>Elevated transaminase levels should prompt consideration of the following conditions to prevent unnecessary immunosuppressive treatment:</a:t>
            </a:r>
          </a:p>
          <a:p>
            <a:pPr lvl="1"/>
            <a:r>
              <a:rPr lang="en-US" dirty="0"/>
              <a:t>Drug-related liver injury</a:t>
            </a:r>
          </a:p>
          <a:p>
            <a:pPr lvl="1"/>
            <a:r>
              <a:rPr lang="en-US" dirty="0"/>
              <a:t>Herbal supplement use</a:t>
            </a:r>
          </a:p>
          <a:p>
            <a:pPr lvl="1"/>
            <a:r>
              <a:rPr lang="en-US" dirty="0"/>
              <a:t>Alcohol use</a:t>
            </a:r>
          </a:p>
          <a:p>
            <a:pPr lvl="1"/>
            <a:r>
              <a:rPr lang="en-US" dirty="0"/>
              <a:t>Opportunistic infection (</a:t>
            </a:r>
            <a:r>
              <a:rPr lang="en-US" dirty="0" err="1"/>
              <a:t>eg</a:t>
            </a:r>
            <a:r>
              <a:rPr lang="en-US" dirty="0"/>
              <a:t>, EBV)</a:t>
            </a:r>
          </a:p>
          <a:p>
            <a:pPr lvl="1"/>
            <a:r>
              <a:rPr lang="en-US" dirty="0"/>
              <a:t>Thromboembolism</a:t>
            </a:r>
          </a:p>
          <a:p>
            <a:pPr lvl="1"/>
            <a:r>
              <a:rPr lang="en-US" dirty="0"/>
              <a:t>Progression of underlying liver disease or HCC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BAD13-5A2A-7340-B52E-57C24A567EC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Winters AC et al. </a:t>
            </a:r>
            <a:r>
              <a:rPr lang="en-US" sz="1100" i="1" dirty="0">
                <a:solidFill>
                  <a:schemeClr val="tx1"/>
                </a:solidFill>
              </a:rPr>
              <a:t>Clin Liver Dis</a:t>
            </a:r>
            <a:r>
              <a:rPr lang="en-US" sz="1100" dirty="0">
                <a:solidFill>
                  <a:schemeClr val="tx1"/>
                </a:solidFill>
              </a:rPr>
              <a:t>. 2020;24(4):755-769.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C7999-64B0-AC4B-9BAD-02CD281A5FFE}"/>
              </a:ext>
            </a:extLst>
          </p:cNvPr>
          <p:cNvSpPr/>
          <p:nvPr/>
        </p:nvSpPr>
        <p:spPr>
          <a:xfrm>
            <a:off x="8577413" y="1905495"/>
            <a:ext cx="3348616" cy="27421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kern="600" spc="30" dirty="0"/>
              <a:t>Recommended Testing for Elevated Transaminases</a:t>
            </a:r>
            <a:endParaRPr lang="en-US" sz="2200" kern="600" spc="3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600" spc="3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600" spc="30" dirty="0">
                <a:solidFill>
                  <a:schemeClr val="tx1"/>
                </a:solidFill>
              </a:rPr>
              <a:t>Viral hepatitis serologies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600" spc="30" dirty="0">
                <a:solidFill>
                  <a:schemeClr val="tx1"/>
                </a:solidFill>
              </a:rPr>
              <a:t>EBV and CMV 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600" spc="30" dirty="0">
                <a:solidFill>
                  <a:schemeClr val="tx1"/>
                </a:solidFill>
              </a:rPr>
              <a:t>Autoantibody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600" spc="30" dirty="0">
                <a:solidFill>
                  <a:schemeClr val="tx1"/>
                </a:solidFill>
              </a:rPr>
              <a:t>Ultrasound or CT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600" spc="30" dirty="0">
                <a:solidFill>
                  <a:schemeClr val="tx1"/>
                </a:solidFill>
              </a:rPr>
              <a:t>Liver biopsy (for grade 3 and higher hepatotoxicity)</a:t>
            </a:r>
          </a:p>
        </p:txBody>
      </p:sp>
    </p:spTree>
    <p:extLst>
      <p:ext uri="{BB962C8B-B14F-4D97-AF65-F5344CB8AC3E}">
        <p14:creationId xmlns:p14="http://schemas.microsoft.com/office/powerpoint/2010/main" val="224952990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118B-66D6-F441-A0AD-DBE29CE4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Immune-Related Hepatitis Varies </a:t>
            </a:r>
            <a:br>
              <a:rPr lang="en-US" dirty="0"/>
            </a:br>
            <a:r>
              <a:rPr lang="en-US" dirty="0"/>
              <a:t>According to Grade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2E5B7-F8F4-7A4A-ADF7-256F31B298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Grover S et al. </a:t>
            </a:r>
            <a:r>
              <a:rPr lang="en-US" sz="1100" i="1" dirty="0">
                <a:solidFill>
                  <a:schemeClr val="tx1"/>
                </a:solidFill>
              </a:rPr>
              <a:t>Am Soc Clin Oncol Educ Book</a:t>
            </a:r>
            <a:r>
              <a:rPr lang="en-US" sz="1100" dirty="0">
                <a:solidFill>
                  <a:schemeClr val="tx1"/>
                </a:solidFill>
              </a:rPr>
              <a:t>. 2018;38:13-19.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9C0A3-A75B-344E-B97B-3FD4D99225DA}"/>
              </a:ext>
            </a:extLst>
          </p:cNvPr>
          <p:cNvSpPr/>
          <p:nvPr/>
        </p:nvSpPr>
        <p:spPr>
          <a:xfrm>
            <a:off x="1445686" y="1317882"/>
            <a:ext cx="1883801" cy="61252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Grade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3BBEB-A44C-3544-828D-7344A2D2F55C}"/>
              </a:ext>
            </a:extLst>
          </p:cNvPr>
          <p:cNvSpPr/>
          <p:nvPr/>
        </p:nvSpPr>
        <p:spPr>
          <a:xfrm>
            <a:off x="5040102" y="1317882"/>
            <a:ext cx="1883801" cy="61252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Grade 2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06AD84-3ABA-D84F-B5E6-34ABB08482B4}"/>
              </a:ext>
            </a:extLst>
          </p:cNvPr>
          <p:cNvSpPr/>
          <p:nvPr/>
        </p:nvSpPr>
        <p:spPr>
          <a:xfrm>
            <a:off x="8862513" y="1317882"/>
            <a:ext cx="1883801" cy="6125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Grade 3 or 4</a:t>
            </a:r>
            <a:endParaRPr lang="en-US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70F492-9588-3D42-A31E-B6410D50EFD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387587" y="1930402"/>
            <a:ext cx="0" cy="225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C10FC4-53DD-F146-9FD5-100AFB2E2D24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5982002" y="1930402"/>
            <a:ext cx="1" cy="225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99E677-FB31-084E-9BFB-ADC168826742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9804413" y="1930402"/>
            <a:ext cx="1" cy="225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964C5-7031-E940-9610-E9A2EB07641A}"/>
              </a:ext>
            </a:extLst>
          </p:cNvPr>
          <p:cNvSpPr/>
          <p:nvPr/>
        </p:nvSpPr>
        <p:spPr>
          <a:xfrm>
            <a:off x="698961" y="2156081"/>
            <a:ext cx="3371837" cy="207866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Continue checkpoint inhibitor if asymptomatic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Discontinue other hepatotoxic medications and alcohol use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Check hepatitis serologies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Abdominal imaging with ultrasound or CT/MRI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Monitor liver tests 1-2 times per week until resolution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26AC4E-1240-F945-B055-EC73E8175E28}"/>
              </a:ext>
            </a:extLst>
          </p:cNvPr>
          <p:cNvSpPr/>
          <p:nvPr/>
        </p:nvSpPr>
        <p:spPr>
          <a:xfrm>
            <a:off x="4296083" y="2156081"/>
            <a:ext cx="3371837" cy="2078669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Withhold checkpoint inhibitor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Discontinue other hepatotoxic medications and alcohol use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Check hepatitis serologies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Abdominal imaging with ultrasound or CT/MRI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Monitor liver tests every 3 days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Resume checkpoint inhibitor if tests return to grade 1 or lower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27681-0B6E-8F43-B01D-F471915E24CD}"/>
              </a:ext>
            </a:extLst>
          </p:cNvPr>
          <p:cNvSpPr/>
          <p:nvPr/>
        </p:nvSpPr>
        <p:spPr>
          <a:xfrm>
            <a:off x="4296082" y="4842406"/>
            <a:ext cx="3371837" cy="98964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Initiate oral prednisone (0.5-1 mg/kg or equivalent)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Referral to hepatology for consideration of liver biopsy for persistent elevation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AD7BD5-5D03-BB4D-B523-A2EC9BB4CA91}"/>
              </a:ext>
            </a:extLst>
          </p:cNvPr>
          <p:cNvSpPr/>
          <p:nvPr/>
        </p:nvSpPr>
        <p:spPr>
          <a:xfrm>
            <a:off x="8118494" y="2156081"/>
            <a:ext cx="3371837" cy="242522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Discontinue checkpoint inhibitor, other hepatotoxic medications, and alcohol use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Intravenous prednisone (1-2 mg/kg/day or equivalent)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Hepatology consultation and liver biopsy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Abdominal imaging with ultrasound or CT/MRI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Rule out acute hepatitis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Serum drug panel (acetaminophen and salicylate)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Monitor liver tests daily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9305C2E-D910-C94E-AD41-0D1A2E3CF586}"/>
              </a:ext>
            </a:extLst>
          </p:cNvPr>
          <p:cNvCxnSpPr>
            <a:stCxn id="12" idx="2"/>
            <a:endCxn id="13" idx="1"/>
          </p:cNvCxnSpPr>
          <p:nvPr/>
        </p:nvCxnSpPr>
        <p:spPr>
          <a:xfrm rot="5400000" flipH="1" flipV="1">
            <a:off x="2820814" y="2759481"/>
            <a:ext cx="1039334" cy="1911203"/>
          </a:xfrm>
          <a:prstGeom prst="bentConnector4">
            <a:avLst>
              <a:gd name="adj1" fmla="val -21995"/>
              <a:gd name="adj2" fmla="val 94106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2BCB9989-461A-5849-89C6-A8562701429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7667919" y="3368693"/>
            <a:ext cx="450575" cy="196853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70BCBED-281A-054F-867D-507A8C40E887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5982001" y="4234750"/>
            <a:ext cx="1" cy="6076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7A3C7F5-E391-AC4C-A2FB-580ACE427C93}"/>
              </a:ext>
            </a:extLst>
          </p:cNvPr>
          <p:cNvSpPr txBox="1"/>
          <p:nvPr/>
        </p:nvSpPr>
        <p:spPr>
          <a:xfrm>
            <a:off x="2384879" y="4431269"/>
            <a:ext cx="173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Progressive elevation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276177-41D8-764A-886C-FFCF58F1BA66}"/>
              </a:ext>
            </a:extLst>
          </p:cNvPr>
          <p:cNvSpPr txBox="1"/>
          <p:nvPr/>
        </p:nvSpPr>
        <p:spPr>
          <a:xfrm>
            <a:off x="7893205" y="4806984"/>
            <a:ext cx="1235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Progressive elevation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CB2BF8-2EF9-394D-A89F-05FDEF0124E5}"/>
              </a:ext>
            </a:extLst>
          </p:cNvPr>
          <p:cNvSpPr txBox="1"/>
          <p:nvPr/>
        </p:nvSpPr>
        <p:spPr>
          <a:xfrm>
            <a:off x="5981999" y="4266008"/>
            <a:ext cx="1685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Persistent (after 3-5 days) elevation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1973603-2916-C340-B55F-3C1891DDD0CE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804413" y="4581305"/>
            <a:ext cx="0" cy="42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34B5B46-DC95-DC49-95A6-311559139FA6}"/>
              </a:ext>
            </a:extLst>
          </p:cNvPr>
          <p:cNvSpPr/>
          <p:nvPr/>
        </p:nvSpPr>
        <p:spPr>
          <a:xfrm>
            <a:off x="8912595" y="5005386"/>
            <a:ext cx="3148132" cy="16777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Add MMF (500-1000 mg twice daily)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patients who respond, taper prednisone over 4-6 weeks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Discontinue MMF when prednisone tapered to 10 mg daily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Tacrolimus should be reserved for MMF-refractory patients</a:t>
            </a:r>
          </a:p>
          <a:p>
            <a:pPr marL="127000" indent="-1270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Monitor liver tests until resolution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5D4554-BB3E-5444-91F1-95DE653B77EB}"/>
              </a:ext>
            </a:extLst>
          </p:cNvPr>
          <p:cNvSpPr txBox="1"/>
          <p:nvPr/>
        </p:nvSpPr>
        <p:spPr>
          <a:xfrm>
            <a:off x="9804426" y="4545374"/>
            <a:ext cx="238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Persistent (after 3-5 days) elevation</a:t>
            </a:r>
          </a:p>
        </p:txBody>
      </p:sp>
    </p:spTree>
    <p:extLst>
      <p:ext uri="{BB962C8B-B14F-4D97-AF65-F5344CB8AC3E}">
        <p14:creationId xmlns:p14="http://schemas.microsoft.com/office/powerpoint/2010/main" val="29194098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1AC0-2A43-004C-BABC-1F3F5378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 Those With Grade 1 or 2 Immune-Related Hepatitis Who Improve, Checkpoint Inhibitor Can Be Resumed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D77D-99E3-734E-A53F-A83E3D546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Taper prednisone over 1 month or longer</a:t>
            </a:r>
          </a:p>
          <a:p>
            <a:r>
              <a:rPr lang="en-US" dirty="0"/>
              <a:t>Checkpoint inhibition can be resumed when liver tests are grade 1 or lower and prednisone is dosed at 10 mg/day or less</a:t>
            </a:r>
          </a:p>
          <a:p>
            <a:r>
              <a:rPr lang="en-US" dirty="0"/>
              <a:t>Liver tests should be monitored 1 to 2 times per week until resolution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29D0A-0E9E-6742-A56E-0C4AA01395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80784" y="6010275"/>
            <a:ext cx="9067300" cy="73183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/>
              <a:t>Grover S et al. </a:t>
            </a:r>
            <a:r>
              <a:rPr lang="en-US" sz="1100" i="1" dirty="0"/>
              <a:t>Am Soc Clin Oncol Educ Book</a:t>
            </a:r>
            <a:r>
              <a:rPr lang="en-US" sz="1100" dirty="0"/>
              <a:t>. 2018;38:13-19.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090C5-6A73-624F-8982-3B9B29A0408E}"/>
              </a:ext>
            </a:extLst>
          </p:cNvPr>
          <p:cNvSpPr/>
          <p:nvPr/>
        </p:nvSpPr>
        <p:spPr>
          <a:xfrm>
            <a:off x="265970" y="4772025"/>
            <a:ext cx="11682077" cy="795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Patients with grade 3 or 4 immune-related hepatitis should not be restarted on checkpoint inhibition.</a:t>
            </a:r>
          </a:p>
        </p:txBody>
      </p:sp>
    </p:spTree>
    <p:extLst>
      <p:ext uri="{BB962C8B-B14F-4D97-AF65-F5344CB8AC3E}">
        <p14:creationId xmlns:p14="http://schemas.microsoft.com/office/powerpoint/2010/main" val="273534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AFA83B"/>
      </a:accent1>
      <a:accent2>
        <a:srgbClr val="2A9AB1"/>
      </a:accent2>
      <a:accent3>
        <a:srgbClr val="103B1E"/>
      </a:accent3>
      <a:accent4>
        <a:srgbClr val="990032"/>
      </a:accent4>
      <a:accent5>
        <a:srgbClr val="60939D"/>
      </a:accent5>
      <a:accent6>
        <a:srgbClr val="E7EF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5D18CBC-E4EF-434B-ACE0-BB140090938D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7629</Words>
  <Application>Microsoft Office PowerPoint</Application>
  <PresentationFormat>Widescreen</PresentationFormat>
  <Paragraphs>1334</Paragraphs>
  <Slides>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Calibri Light</vt:lpstr>
      <vt:lpstr>Office Theme</vt:lpstr>
      <vt:lpstr>PowerPoint Presentation</vt:lpstr>
      <vt:lpstr>Red Line: Overview</vt:lpstr>
      <vt:lpstr>Current Epidemiology &amp; Future Trends</vt:lpstr>
      <vt:lpstr>Worldwide Liver Cancer Incidence &amp; Mortality </vt:lpstr>
      <vt:lpstr>The Incidence and Prevalence of Liver Cancera Are Increasing in the US</vt:lpstr>
      <vt:lpstr>HCC Incidence and Prevalence Are Expected to Increase Over the Next Decade With Changes in the HCC Population</vt:lpstr>
      <vt:lpstr>Natural History of HCC Development1</vt:lpstr>
      <vt:lpstr>HCC Disproportionately Affects Men1</vt:lpstr>
      <vt:lpstr>HCC Disproportionately Impacts Racial Minorities and Results in Worse Outcomes in These Populations</vt:lpstr>
      <vt:lpstr>Causes of Disparities in HCC Incidence and Outcomes</vt:lpstr>
      <vt:lpstr>Pathophysiology</vt:lpstr>
      <vt:lpstr>HCC Pathophysiology Is Complex and Varies by Etiology But Almost Always Involves Inflammation and Liver Regeneration</vt:lpstr>
      <vt:lpstr>HBV Is Directly Oncogenic, While HCV Typically Leads to HCC Only in the Context of Inflammation &amp; Fibrosis</vt:lpstr>
      <vt:lpstr>NAFLD and NASH Can Lead to HCC Through Complex Inflammatory Pathways</vt:lpstr>
      <vt:lpstr>Activation of the RAS/MAPK Pathway and VEGF Signaling Is an Important Component of HCC Pathogenesis</vt:lpstr>
      <vt:lpstr>SCREENING</vt:lpstr>
      <vt:lpstr>HCC Symptoms Are Often Nonspecific and May Only Present in Advanced Disease</vt:lpstr>
      <vt:lpstr>Therefore, HCC Screening Is Recommended for High-Risk Populations</vt:lpstr>
      <vt:lpstr>Implementation of HCC Screening Programs Can Improve Outcomes</vt:lpstr>
      <vt:lpstr>In a Randomized Controlled Trial, Screening Was Associated With Earlier Tumor Detection and Improved Survivala</vt:lpstr>
      <vt:lpstr>However, Screening Is Underused in Clinical Practice</vt:lpstr>
      <vt:lpstr>Several Barriers to HCC Screening Have Been Identified</vt:lpstr>
      <vt:lpstr>Examples of Interventions to Improve Screening Rates</vt:lpstr>
      <vt:lpstr>Orange Line: Assessment, Diagnosis, &amp; Risk Stratification</vt:lpstr>
      <vt:lpstr>HCC Assessment &amp; Diagnosis</vt:lpstr>
      <vt:lpstr>Abdominal Ultrasound Is Used to Screen Patients at High Risk for HCC</vt:lpstr>
      <vt:lpstr>The Addition of Alpha-Fetoprotein (AFP) Testing to Ultrasound Screening Can Improve Sensitivity</vt:lpstr>
      <vt:lpstr>GALAD Is a Statistical Model Using AFP and Other Markers to Estimate the Risk of HCC in Individuals With Liver Disease</vt:lpstr>
      <vt:lpstr>In Patients at High Risk for HCC, Liver-Specific Contrast MRI Improved HCC Detection Rates1</vt:lpstr>
      <vt:lpstr>For Those With Positive Ultrasound or AFP Results, Imaging With Multiphase CT or MRI Is Recommended </vt:lpstr>
      <vt:lpstr>Imaging Findings Should Be Performed, Interpreted, and Reported Through ACR LI-RADS</vt:lpstr>
      <vt:lpstr>Typical HCC With Arterial Phase Hypervascularity With Washout and Delayed Pseudocapsule Enhancement</vt:lpstr>
      <vt:lpstr>Risk of HCC and Overall Malignances by LI-RADS Category</vt:lpstr>
      <vt:lpstr>After Imaging, the LI-RADS Category Determines Next Steps</vt:lpstr>
      <vt:lpstr>Role of Biopsy &amp; Histopathology</vt:lpstr>
      <vt:lpstr>Liver Biopsy Has Been Associated With Several Risks</vt:lpstr>
      <vt:lpstr>Because of the Risks, Liver Biopsy Should Be Reserved for Select Patients</vt:lpstr>
      <vt:lpstr>Repeat Biopsies May Be Necessary</vt:lpstr>
      <vt:lpstr>Histopathology Can Be Used for Diagnosis, Prognostication, and Treatment Decision Making</vt:lpstr>
      <vt:lpstr>Tumor Grade Influences Outcomes, Including Survival</vt:lpstr>
      <vt:lpstr>BCLC Staging</vt:lpstr>
      <vt:lpstr>BCLC Staging Is a Well-Accepted Classification Scheme for Clinical Trial Enrollment and Treatment Decision Making</vt:lpstr>
      <vt:lpstr>BCLC Staging Ranges From 0 (Very Early Stage) to D (Terminal Stage) </vt:lpstr>
      <vt:lpstr>BCLC Stage Is Correlated With Overall Survival </vt:lpstr>
      <vt:lpstr>Concordance Among Staging Systemsa</vt:lpstr>
      <vt:lpstr>The Hong Kong Liver Cancer Staging System Is Often Used for HCC Staging</vt:lpstr>
      <vt:lpstr>The ITA.LI.CA Tumor Staging System Is a Relatively New and More Granular Staging Option</vt:lpstr>
      <vt:lpstr>Yellow Line: Systemic Therapies</vt:lpstr>
      <vt:lpstr>TKIs</vt:lpstr>
      <vt:lpstr>Until 2007, Few Therapies Were Available for the Management of HCC Due to the Poor Effectiveness of Cytotoxic Chemotherapy in HCC</vt:lpstr>
      <vt:lpstr>OS With SHARP and Asia-Pacific: Sorafenib vs Placebo1,2</vt:lpstr>
      <vt:lpstr>TKIs and Anti-VEGF Agents Have Been Shown to Inhibit Multiple Cancer Signaling Pathways</vt:lpstr>
      <vt:lpstr>Over the Last 3 Years, Targeted Treatment Options Have Expanded Dramatically</vt:lpstr>
      <vt:lpstr>TKIs and Anti-VEGF Agents Improve Outcomes for Patients With HCC</vt:lpstr>
      <vt:lpstr>PD-1 Inhibitors</vt:lpstr>
      <vt:lpstr>Immunotherapies Are Relatively New Options for  HCC Treatment</vt:lpstr>
      <vt:lpstr>Immune Checkpoint Inhibitors Activate Immune Responses</vt:lpstr>
      <vt:lpstr>Although Single-Agent Immunotherapies Resulted in Response in a Phase 2 Trial, Primary End Points Were Not Reached in Phase 3</vt:lpstr>
      <vt:lpstr>Although Single-Agent Immunotherapies Resulted in Response in a Phase 2 Trial, Primary End Points Were Not Reached in Phase 3</vt:lpstr>
      <vt:lpstr>Combination Therapy</vt:lpstr>
      <vt:lpstr>Combination TKI-Immunotherapy Regimens Are Emerging Treatment Options for HCC</vt:lpstr>
      <vt:lpstr>TKIs Have Been Shown to Upregulate PD-L1, Which May Lead to Treatment Resistance</vt:lpstr>
      <vt:lpstr>VEGF Expression Can Inhibit the Effectiveness of Immunotherapy Through Immune Dysregulation</vt:lpstr>
      <vt:lpstr>In the Phase 3 IMbrave150 Trial, Combination Atezolizumab-Bevacizumab Improved Survival</vt:lpstr>
      <vt:lpstr>Combination Therapy: AEs Occurred More Frequently With Atezolizumab/Bevacizumab Than With Sorafenib</vt:lpstr>
      <vt:lpstr>Ongoing Combination Therapy Trials</vt:lpstr>
      <vt:lpstr>Tumor Treating Fields (TTFields) Investigational Therapy</vt:lpstr>
      <vt:lpstr>Introduction to Tumor-Treating Fields (TTFields)</vt:lpstr>
      <vt:lpstr>Preclinical Findings With TTFields Plus Sorafenib</vt:lpstr>
      <vt:lpstr>HEPANOVA Trial: Ongoing Phase 2 Trial</vt:lpstr>
      <vt:lpstr>Unresectable HCC Treatment algorithms</vt:lpstr>
      <vt:lpstr>Treatment With Curative Intent Is the Preferred Option for Candidate Patients</vt:lpstr>
      <vt:lpstr>However, Many Patients Are Not Candidates for Resection, Emphasizing the Importance of Locoregional and Systemic Therapies</vt:lpstr>
      <vt:lpstr>Milan Criteria Can Be Used to Determine Transplantation Eligibility</vt:lpstr>
      <vt:lpstr>Outcomes With Locoregional Therapy</vt:lpstr>
      <vt:lpstr>With More Effective Systemic Therapies Available, Systemic Treatment Has Moved Earlier in the Treatment Paradigm</vt:lpstr>
      <vt:lpstr>Systemic Therapy Sequencing Has Become Increasingly Complex</vt:lpstr>
      <vt:lpstr>Blue Line: Multidisciplinary Care </vt:lpstr>
      <vt:lpstr>Multidisciplinary care team</vt:lpstr>
      <vt:lpstr>With the Availability of Novel Agents, Treatment Selection and Sequencing for HCC Has Become More Complex</vt:lpstr>
      <vt:lpstr>Implementation of a Multidisciplinary Care Team Improves HCC Outcomes</vt:lpstr>
      <vt:lpstr>MKI AEs</vt:lpstr>
      <vt:lpstr>TKIs Have Been Associated With Relatively High Rates of Adverse Events That Can Be Dose-Limiting</vt:lpstr>
      <vt:lpstr>TKI-Associated Diarrhea</vt:lpstr>
      <vt:lpstr>TKI-Associated HFSR</vt:lpstr>
      <vt:lpstr>TKI-Associated Hypertension</vt:lpstr>
      <vt:lpstr>TKI-Associated Hepatic Dysfunction</vt:lpstr>
      <vt:lpstr>irAEs</vt:lpstr>
      <vt:lpstr>Checkpoint Inhibitors Have Been Associated With Immune-Related Adverse Events (irAEs)</vt:lpstr>
      <vt:lpstr>Immune-Related Hepatitis Presentation</vt:lpstr>
      <vt:lpstr>Management of Immune-Related Hepatitis Varies  According to Grade</vt:lpstr>
      <vt:lpstr>For Those With Grade 1 or 2 Immune-Related Hepatitis Who Improve, Checkpoint Inhibitor Can Be Resumed</vt:lpstr>
    </vt:vector>
  </TitlesOfParts>
  <Company>Annenberg Center for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Plante</dc:creator>
  <cp:lastModifiedBy>Brett Mutschler</cp:lastModifiedBy>
  <cp:revision>59</cp:revision>
  <cp:lastPrinted>2016-11-04T21:05:25Z</cp:lastPrinted>
  <dcterms:created xsi:type="dcterms:W3CDTF">2016-04-20T21:57:17Z</dcterms:created>
  <dcterms:modified xsi:type="dcterms:W3CDTF">2021-03-26T16:54:27Z</dcterms:modified>
</cp:coreProperties>
</file>