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335" r:id="rId2"/>
    <p:sldId id="299" r:id="rId3"/>
    <p:sldId id="288" r:id="rId4"/>
    <p:sldId id="289" r:id="rId5"/>
    <p:sldId id="261" r:id="rId6"/>
    <p:sldId id="259" r:id="rId7"/>
    <p:sldId id="337" r:id="rId8"/>
    <p:sldId id="262" r:id="rId9"/>
    <p:sldId id="306" r:id="rId10"/>
    <p:sldId id="338" r:id="rId11"/>
    <p:sldId id="339" r:id="rId12"/>
    <p:sldId id="267" r:id="rId13"/>
    <p:sldId id="341" r:id="rId14"/>
    <p:sldId id="271" r:id="rId15"/>
    <p:sldId id="311" r:id="rId16"/>
    <p:sldId id="269" r:id="rId17"/>
    <p:sldId id="340" r:id="rId18"/>
    <p:sldId id="257" r:id="rId19"/>
    <p:sldId id="258" r:id="rId20"/>
    <p:sldId id="260" r:id="rId21"/>
    <p:sldId id="290" r:id="rId22"/>
    <p:sldId id="291" r:id="rId23"/>
    <p:sldId id="331" r:id="rId24"/>
    <p:sldId id="334" r:id="rId25"/>
    <p:sldId id="292" r:id="rId26"/>
    <p:sldId id="293" r:id="rId27"/>
    <p:sldId id="327" r:id="rId28"/>
    <p:sldId id="294" r:id="rId29"/>
    <p:sldId id="295" r:id="rId30"/>
    <p:sldId id="297" r:id="rId31"/>
    <p:sldId id="313" r:id="rId32"/>
    <p:sldId id="274" r:id="rId33"/>
    <p:sldId id="276" r:id="rId34"/>
    <p:sldId id="277" r:id="rId35"/>
    <p:sldId id="279" r:id="rId36"/>
    <p:sldId id="320" r:id="rId37"/>
    <p:sldId id="282" r:id="rId38"/>
    <p:sldId id="283" r:id="rId39"/>
    <p:sldId id="342" r:id="rId40"/>
    <p:sldId id="287" r:id="rId41"/>
    <p:sldId id="332" r:id="rId42"/>
    <p:sldId id="333" r:id="rId43"/>
    <p:sldId id="285" r:id="rId44"/>
    <p:sldId id="344" r:id="rId45"/>
    <p:sldId id="345" r:id="rId46"/>
    <p:sldId id="346" r:id="rId47"/>
    <p:sldId id="352" r:id="rId48"/>
    <p:sldId id="353" r:id="rId49"/>
    <p:sldId id="354" r:id="rId50"/>
    <p:sldId id="347" r:id="rId51"/>
    <p:sldId id="348" r:id="rId52"/>
    <p:sldId id="355" r:id="rId53"/>
    <p:sldId id="349" r:id="rId54"/>
    <p:sldId id="356" r:id="rId55"/>
    <p:sldId id="351" r:id="rId56"/>
    <p:sldId id="357" r:id="rId5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4038D9D-D971-44D5-80F4-055E73166E0C}">
          <p14:sldIdLst>
            <p14:sldId id="335"/>
          </p14:sldIdLst>
        </p14:section>
        <p14:section name="Module 1" id="{51B9F264-6D9E-4DBB-8F41-101BC9DAD773}">
          <p14:sldIdLst>
            <p14:sldId id="299"/>
            <p14:sldId id="288"/>
            <p14:sldId id="289"/>
            <p14:sldId id="261"/>
            <p14:sldId id="259"/>
            <p14:sldId id="337"/>
            <p14:sldId id="262"/>
            <p14:sldId id="306"/>
            <p14:sldId id="338"/>
            <p14:sldId id="339"/>
            <p14:sldId id="267"/>
            <p14:sldId id="341"/>
            <p14:sldId id="271"/>
            <p14:sldId id="311"/>
            <p14:sldId id="269"/>
            <p14:sldId id="340"/>
          </p14:sldIdLst>
        </p14:section>
        <p14:section name="Module 2" id="{D39B9D3D-E9F1-4ABC-B15E-E586DEB39E78}">
          <p14:sldIdLst>
            <p14:sldId id="257"/>
            <p14:sldId id="258"/>
            <p14:sldId id="260"/>
            <p14:sldId id="290"/>
            <p14:sldId id="291"/>
            <p14:sldId id="331"/>
            <p14:sldId id="334"/>
            <p14:sldId id="292"/>
            <p14:sldId id="293"/>
            <p14:sldId id="327"/>
            <p14:sldId id="294"/>
            <p14:sldId id="295"/>
            <p14:sldId id="297"/>
          </p14:sldIdLst>
        </p14:section>
        <p14:section name="Module 3" id="{AFE2B9A0-CD69-4AED-B8CE-7A27813DEDF1}">
          <p14:sldIdLst>
            <p14:sldId id="313"/>
            <p14:sldId id="274"/>
            <p14:sldId id="276"/>
            <p14:sldId id="277"/>
            <p14:sldId id="279"/>
            <p14:sldId id="320"/>
            <p14:sldId id="282"/>
            <p14:sldId id="283"/>
            <p14:sldId id="342"/>
            <p14:sldId id="287"/>
            <p14:sldId id="332"/>
            <p14:sldId id="333"/>
            <p14:sldId id="285"/>
          </p14:sldIdLst>
        </p14:section>
        <p14:section name="Module 4" id="{253D5FF0-351B-486F-9314-62B6F73C2403}">
          <p14:sldIdLst>
            <p14:sldId id="344"/>
            <p14:sldId id="345"/>
            <p14:sldId id="346"/>
            <p14:sldId id="352"/>
            <p14:sldId id="353"/>
            <p14:sldId id="354"/>
            <p14:sldId id="347"/>
            <p14:sldId id="348"/>
            <p14:sldId id="355"/>
            <p14:sldId id="349"/>
            <p14:sldId id="356"/>
            <p14:sldId id="351"/>
            <p14:sldId id="35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1"/>
    <p:restoredTop sz="94694"/>
  </p:normalViewPr>
  <p:slideViewPr>
    <p:cSldViewPr snapToGrid="0" snapToObjects="1">
      <p:cViewPr varScale="1">
        <p:scale>
          <a:sx n="137" d="100"/>
          <a:sy n="137" d="100"/>
        </p:scale>
        <p:origin x="318" y="108"/>
      </p:cViewPr>
      <p:guideLst/>
    </p:cSldViewPr>
  </p:slideViewPr>
  <p:notesTextViewPr>
    <p:cViewPr>
      <p:scale>
        <a:sx n="1" d="1"/>
        <a:sy n="1" d="1"/>
      </p:scale>
      <p:origin x="0" y="0"/>
    </p:cViewPr>
  </p:notesTextViewPr>
  <p:sorterViewPr>
    <p:cViewPr>
      <p:scale>
        <a:sx n="200" d="100"/>
        <a:sy n="200" d="100"/>
      </p:scale>
      <p:origin x="0" y="-22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Primary</a:t>
            </a:r>
            <a:r>
              <a:rPr lang="en-US" baseline="0" dirty="0"/>
              <a:t> Composite Event</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Febuxostat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Intention-to-treat</c:v>
                </c:pt>
                <c:pt idx="1">
                  <c:v>On-treatment</c:v>
                </c:pt>
              </c:strCache>
            </c:strRef>
          </c:cat>
          <c:val>
            <c:numRef>
              <c:f>Sheet1!$B$2:$B$3</c:f>
              <c:numCache>
                <c:formatCode>General</c:formatCode>
                <c:ptCount val="2"/>
                <c:pt idx="0">
                  <c:v>2.0499999999999998</c:v>
                </c:pt>
                <c:pt idx="1">
                  <c:v>1.72</c:v>
                </c:pt>
              </c:numCache>
            </c:numRef>
          </c:val>
          <c:extLst>
            <c:ext xmlns:c16="http://schemas.microsoft.com/office/drawing/2014/chart" uri="{C3380CC4-5D6E-409C-BE32-E72D297353CC}">
              <c16:uniqueId val="{00000000-7862-442D-A477-3474D7574BE6}"/>
            </c:ext>
          </c:extLst>
        </c:ser>
        <c:ser>
          <c:idx val="1"/>
          <c:order val="1"/>
          <c:tx>
            <c:strRef>
              <c:f>Sheet1!$C$1</c:f>
              <c:strCache>
                <c:ptCount val="1"/>
                <c:pt idx="0">
                  <c:v>Allopurinol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Intention-to-treat</c:v>
                </c:pt>
                <c:pt idx="1">
                  <c:v>On-treatment</c:v>
                </c:pt>
              </c:strCache>
            </c:strRef>
          </c:cat>
          <c:val>
            <c:numRef>
              <c:f>Sheet1!$C$2:$C$3</c:f>
              <c:numCache>
                <c:formatCode>General</c:formatCode>
                <c:ptCount val="2"/>
                <c:pt idx="0">
                  <c:v>2.29</c:v>
                </c:pt>
                <c:pt idx="1">
                  <c:v>2.0499999999999998</c:v>
                </c:pt>
              </c:numCache>
            </c:numRef>
          </c:val>
          <c:extLst>
            <c:ext xmlns:c16="http://schemas.microsoft.com/office/drawing/2014/chart" uri="{C3380CC4-5D6E-409C-BE32-E72D297353CC}">
              <c16:uniqueId val="{00000001-7862-442D-A477-3474D7574BE6}"/>
            </c:ext>
          </c:extLst>
        </c:ser>
        <c:dLbls>
          <c:dLblPos val="outEnd"/>
          <c:showLegendKey val="0"/>
          <c:showVal val="1"/>
          <c:showCatName val="0"/>
          <c:showSerName val="0"/>
          <c:showPercent val="0"/>
          <c:showBubbleSize val="0"/>
        </c:dLbls>
        <c:gapWidth val="219"/>
        <c:overlap val="-27"/>
        <c:axId val="494020552"/>
        <c:axId val="494022192"/>
      </c:barChart>
      <c:catAx>
        <c:axId val="49402055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94022192"/>
        <c:crosses val="autoZero"/>
        <c:auto val="1"/>
        <c:lblAlgn val="ctr"/>
        <c:lblOffset val="100"/>
        <c:noMultiLvlLbl val="0"/>
      </c:catAx>
      <c:valAx>
        <c:axId val="494022192"/>
        <c:scaling>
          <c:orientation val="minMax"/>
          <c:max val="3"/>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Events/100</a:t>
                </a:r>
                <a:r>
                  <a:rPr lang="en-US" baseline="0" dirty="0"/>
                  <a:t> patient-years</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94020552"/>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4A8D48-6F79-5949-BCAE-58DE55071BFF}" type="datetimeFigureOut">
              <a:rPr lang="en-US" smtClean="0"/>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1A024A-2679-084A-92C6-1FED7F3551EA}" type="slidenum">
              <a:rPr lang="en-US" smtClean="0"/>
              <a:t>‹#›</a:t>
            </a:fld>
            <a:endParaRPr lang="en-US"/>
          </a:p>
        </p:txBody>
      </p:sp>
    </p:spTree>
    <p:extLst>
      <p:ext uri="{BB962C8B-B14F-4D97-AF65-F5344CB8AC3E}">
        <p14:creationId xmlns:p14="http://schemas.microsoft.com/office/powerpoint/2010/main" val="3433209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4A8D48-6F79-5949-BCAE-58DE55071BFF}" type="datetimeFigureOut">
              <a:rPr lang="en-US" smtClean="0"/>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1A024A-2679-084A-92C6-1FED7F3551EA}" type="slidenum">
              <a:rPr lang="en-US" smtClean="0"/>
              <a:t>‹#›</a:t>
            </a:fld>
            <a:endParaRPr lang="en-US"/>
          </a:p>
        </p:txBody>
      </p:sp>
    </p:spTree>
    <p:extLst>
      <p:ext uri="{BB962C8B-B14F-4D97-AF65-F5344CB8AC3E}">
        <p14:creationId xmlns:p14="http://schemas.microsoft.com/office/powerpoint/2010/main" val="51033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4A8D48-6F79-5949-BCAE-58DE55071BFF}" type="datetimeFigureOut">
              <a:rPr lang="en-US" smtClean="0"/>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1A024A-2679-084A-92C6-1FED7F3551EA}" type="slidenum">
              <a:rPr lang="en-US" smtClean="0"/>
              <a:t>‹#›</a:t>
            </a:fld>
            <a:endParaRPr lang="en-US"/>
          </a:p>
        </p:txBody>
      </p:sp>
    </p:spTree>
    <p:extLst>
      <p:ext uri="{BB962C8B-B14F-4D97-AF65-F5344CB8AC3E}">
        <p14:creationId xmlns:p14="http://schemas.microsoft.com/office/powerpoint/2010/main" val="4038766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4A8D48-6F79-5949-BCAE-58DE55071BFF}" type="datetimeFigureOut">
              <a:rPr lang="en-US" smtClean="0"/>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1A024A-2679-084A-92C6-1FED7F3551EA}" type="slidenum">
              <a:rPr lang="en-US" smtClean="0"/>
              <a:t>‹#›</a:t>
            </a:fld>
            <a:endParaRPr lang="en-US"/>
          </a:p>
        </p:txBody>
      </p:sp>
    </p:spTree>
    <p:extLst>
      <p:ext uri="{BB962C8B-B14F-4D97-AF65-F5344CB8AC3E}">
        <p14:creationId xmlns:p14="http://schemas.microsoft.com/office/powerpoint/2010/main" val="3876257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4A8D48-6F79-5949-BCAE-58DE55071BFF}" type="datetimeFigureOut">
              <a:rPr lang="en-US" smtClean="0"/>
              <a:t>4/26/2021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1A024A-2679-084A-92C6-1FED7F3551EA}" type="slidenum">
              <a:rPr lang="en-US" smtClean="0"/>
              <a:t>‹#›</a:t>
            </a:fld>
            <a:endParaRPr lang="en-US"/>
          </a:p>
        </p:txBody>
      </p:sp>
    </p:spTree>
    <p:extLst>
      <p:ext uri="{BB962C8B-B14F-4D97-AF65-F5344CB8AC3E}">
        <p14:creationId xmlns:p14="http://schemas.microsoft.com/office/powerpoint/2010/main" val="1355972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4A8D48-6F79-5949-BCAE-58DE55071BFF}" type="datetimeFigureOut">
              <a:rPr lang="en-US" smtClean="0"/>
              <a:t>4/26/2021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1A024A-2679-084A-92C6-1FED7F3551EA}" type="slidenum">
              <a:rPr lang="en-US" smtClean="0"/>
              <a:t>‹#›</a:t>
            </a:fld>
            <a:endParaRPr lang="en-US"/>
          </a:p>
        </p:txBody>
      </p:sp>
    </p:spTree>
    <p:extLst>
      <p:ext uri="{BB962C8B-B14F-4D97-AF65-F5344CB8AC3E}">
        <p14:creationId xmlns:p14="http://schemas.microsoft.com/office/powerpoint/2010/main" val="142288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4A8D48-6F79-5949-BCAE-58DE55071BFF}" type="datetimeFigureOut">
              <a:rPr lang="en-US" smtClean="0"/>
              <a:t>4/26/2021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1A024A-2679-084A-92C6-1FED7F3551EA}" type="slidenum">
              <a:rPr lang="en-US" smtClean="0"/>
              <a:t>‹#›</a:t>
            </a:fld>
            <a:endParaRPr lang="en-US"/>
          </a:p>
        </p:txBody>
      </p:sp>
    </p:spTree>
    <p:extLst>
      <p:ext uri="{BB962C8B-B14F-4D97-AF65-F5344CB8AC3E}">
        <p14:creationId xmlns:p14="http://schemas.microsoft.com/office/powerpoint/2010/main" val="388486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4A8D48-6F79-5949-BCAE-58DE55071BFF}" type="datetimeFigureOut">
              <a:rPr lang="en-US" smtClean="0"/>
              <a:t>4/26/2021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1A024A-2679-084A-92C6-1FED7F3551EA}" type="slidenum">
              <a:rPr lang="en-US" smtClean="0"/>
              <a:t>‹#›</a:t>
            </a:fld>
            <a:endParaRPr lang="en-US"/>
          </a:p>
        </p:txBody>
      </p:sp>
    </p:spTree>
    <p:extLst>
      <p:ext uri="{BB962C8B-B14F-4D97-AF65-F5344CB8AC3E}">
        <p14:creationId xmlns:p14="http://schemas.microsoft.com/office/powerpoint/2010/main" val="3409136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4A8D48-6F79-5949-BCAE-58DE55071BFF}" type="datetimeFigureOut">
              <a:rPr lang="en-US" smtClean="0"/>
              <a:t>4/26/2021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1A024A-2679-084A-92C6-1FED7F3551EA}" type="slidenum">
              <a:rPr lang="en-US" smtClean="0"/>
              <a:t>‹#›</a:t>
            </a:fld>
            <a:endParaRPr lang="en-US"/>
          </a:p>
        </p:txBody>
      </p:sp>
    </p:spTree>
    <p:extLst>
      <p:ext uri="{BB962C8B-B14F-4D97-AF65-F5344CB8AC3E}">
        <p14:creationId xmlns:p14="http://schemas.microsoft.com/office/powerpoint/2010/main" val="1497726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B4A8D48-6F79-5949-BCAE-58DE55071BFF}" type="datetimeFigureOut">
              <a:rPr lang="en-US" smtClean="0"/>
              <a:t>4/26/2021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1A024A-2679-084A-92C6-1FED7F3551EA}" type="slidenum">
              <a:rPr lang="en-US" smtClean="0"/>
              <a:t>‹#›</a:t>
            </a:fld>
            <a:endParaRPr lang="en-US"/>
          </a:p>
        </p:txBody>
      </p:sp>
    </p:spTree>
    <p:extLst>
      <p:ext uri="{BB962C8B-B14F-4D97-AF65-F5344CB8AC3E}">
        <p14:creationId xmlns:p14="http://schemas.microsoft.com/office/powerpoint/2010/main" val="4070318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B4A8D48-6F79-5949-BCAE-58DE55071BFF}" type="datetimeFigureOut">
              <a:rPr lang="en-US" smtClean="0"/>
              <a:t>4/26/2021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1A024A-2679-084A-92C6-1FED7F3551EA}" type="slidenum">
              <a:rPr lang="en-US" smtClean="0"/>
              <a:t>‹#›</a:t>
            </a:fld>
            <a:endParaRPr lang="en-US"/>
          </a:p>
        </p:txBody>
      </p:sp>
    </p:spTree>
    <p:extLst>
      <p:ext uri="{BB962C8B-B14F-4D97-AF65-F5344CB8AC3E}">
        <p14:creationId xmlns:p14="http://schemas.microsoft.com/office/powerpoint/2010/main" val="2709309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B4A8D48-6F79-5949-BCAE-58DE55071BFF}" type="datetimeFigureOut">
              <a:rPr lang="en-US" smtClean="0"/>
              <a:t>4/26/2021</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E1A024A-2679-084A-92C6-1FED7F3551EA}" type="slidenum">
              <a:rPr lang="en-US" smtClean="0"/>
              <a:t>‹#›</a:t>
            </a:fld>
            <a:endParaRPr lang="en-US"/>
          </a:p>
        </p:txBody>
      </p:sp>
    </p:spTree>
    <p:extLst>
      <p:ext uri="{BB962C8B-B14F-4D97-AF65-F5344CB8AC3E}">
        <p14:creationId xmlns:p14="http://schemas.microsoft.com/office/powerpoint/2010/main" val="9053974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acrabstracts.org/abstract/analysis-of-common-gout-comorbidities-in-the-uk-biobank-cohort-reveals-sex-specific-effects-and-genetic-differentiation/"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acrabstracts.org/abstract/long-term-cardiovascular-safety-of-febuxostat-and-allopurinol-in-patients-with-chronic-gout-the-febuxostat-versus-allopurinol-streamlined-trial-on-behalf-of-the-fast-investigators/"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acrabstracts.org/abstract/the-association-between-gout-and-cardiovascular-disease-outcomes-assessment-and-recalibration-of-individual-level-primary-prevention-risk-prediction-equations-in-approximately-450000-new-zealanders/"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acrabstracts.org/abstract/uric-acid-level-is-associated-with-severity-of-heart-failure-with-preserved-ejection-fraction/"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acrabstracts.org/abstract/gout-and-serum-urate-levels-are-associated-with-lumbar-spine-monosodium-urate-deposition-and-chronic-low-back-pain-a-dual-energy-ct-study-2/" TargetMode="Externa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pubmed.ncbi.nlm.nih.gov/33750034/" TargetMode="Externa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acrabstracts.org/abstract/management-of-gout-with-pegloticase-real-world-utilization-and-outcomes-from-trio-health-and-the-american-rheumatology-network-arn/"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website&#10;&#10;Description automatically generated">
            <a:extLst>
              <a:ext uri="{FF2B5EF4-FFF2-40B4-BE49-F238E27FC236}">
                <a16:creationId xmlns:a16="http://schemas.microsoft.com/office/drawing/2014/main" id="{2399D712-19AA-6B49-9C3A-0112CCE1F062}"/>
              </a:ext>
            </a:extLst>
          </p:cNvPr>
          <p:cNvPicPr>
            <a:picLocks noChangeAspect="1"/>
          </p:cNvPicPr>
          <p:nvPr/>
        </p:nvPicPr>
        <p:blipFill>
          <a:blip r:embed="rId2"/>
          <a:stretch>
            <a:fillRect/>
          </a:stretch>
        </p:blipFill>
        <p:spPr>
          <a:xfrm>
            <a:off x="5637" y="0"/>
            <a:ext cx="9132725" cy="5143500"/>
          </a:xfrm>
          <a:prstGeom prst="rect">
            <a:avLst/>
          </a:prstGeom>
        </p:spPr>
      </p:pic>
    </p:spTree>
    <p:extLst>
      <p:ext uri="{BB962C8B-B14F-4D97-AF65-F5344CB8AC3E}">
        <p14:creationId xmlns:p14="http://schemas.microsoft.com/office/powerpoint/2010/main" val="1894386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C82222-F3E5-4411-8803-B353EF5EF8E3}"/>
              </a:ext>
            </a:extLst>
          </p:cNvPr>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628650" y="1234547"/>
            <a:ext cx="8061694" cy="3263504"/>
          </a:xfrm>
        </p:spPr>
        <p:txBody>
          <a:bodyPr>
            <a:noAutofit/>
          </a:bodyPr>
          <a:lstStyle/>
          <a:p>
            <a:r>
              <a:rPr lang="en-US" sz="1800" dirty="0"/>
              <a:t>Management of most patients with gout is suboptimal.</a:t>
            </a:r>
          </a:p>
          <a:p>
            <a:pPr lvl="1"/>
            <a:r>
              <a:rPr lang="en-US" sz="1600" dirty="0"/>
              <a:t>Undertreatment</a:t>
            </a:r>
          </a:p>
          <a:p>
            <a:pPr lvl="1"/>
            <a:r>
              <a:rPr lang="en-US" sz="1600" dirty="0"/>
              <a:t>Poor patient treatment adherence</a:t>
            </a:r>
          </a:p>
          <a:p>
            <a:r>
              <a:rPr lang="en-US" sz="1800" dirty="0"/>
              <a:t>Some patients are truly resistant to traditional urate-lowering therapies and do not achieve target serum urate level.</a:t>
            </a:r>
          </a:p>
          <a:p>
            <a:pPr lvl="1"/>
            <a:r>
              <a:rPr lang="en-US" sz="1600" dirty="0"/>
              <a:t>Others require more rapid lowering of serum urate to dissolve tophaceous deposits and end flares</a:t>
            </a:r>
          </a:p>
          <a:p>
            <a:r>
              <a:rPr lang="en-US" sz="1800" dirty="0"/>
              <a:t>Several studies confirm that the lower the serum urate level the faster deposits resolve.</a:t>
            </a:r>
          </a:p>
          <a:p>
            <a:r>
              <a:rPr lang="en-US" sz="1800" dirty="0"/>
              <a:t>Humans lack a functional uricase that converts urate to allantoin.</a:t>
            </a:r>
          </a:p>
          <a:p>
            <a:pPr lvl="1"/>
            <a:r>
              <a:rPr lang="en-US" sz="1600" dirty="0"/>
              <a:t>Enzyme replacement therapy </a:t>
            </a:r>
            <a:r>
              <a:rPr lang="en-US" sz="1600" dirty="0">
                <a:sym typeface="Symbol" panose="05050102010706020507" pitchFamily="18" charset="2"/>
              </a:rPr>
              <a:t> </a:t>
            </a:r>
            <a:r>
              <a:rPr lang="en-US" sz="1600" dirty="0"/>
              <a:t>SUA can be dropped to &lt; 1 mg/dL</a:t>
            </a:r>
          </a:p>
        </p:txBody>
      </p:sp>
    </p:spTree>
    <p:extLst>
      <p:ext uri="{BB962C8B-B14F-4D97-AF65-F5344CB8AC3E}">
        <p14:creationId xmlns:p14="http://schemas.microsoft.com/office/powerpoint/2010/main" val="942474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3B424-CA3E-4B54-ACD1-04454C3052CE}"/>
              </a:ext>
            </a:extLst>
          </p:cNvPr>
          <p:cNvSpPr>
            <a:spLocks noGrp="1"/>
          </p:cNvSpPr>
          <p:nvPr>
            <p:ph type="title"/>
          </p:nvPr>
        </p:nvSpPr>
        <p:spPr/>
        <p:txBody>
          <a:bodyPr/>
          <a:lstStyle/>
          <a:p>
            <a:r>
              <a:rPr lang="en-US" dirty="0"/>
              <a:t>Introduction</a:t>
            </a:r>
            <a:r>
              <a:rPr lang="en-US" sz="1350" dirty="0"/>
              <a:t> (continued)</a:t>
            </a:r>
            <a:endParaRPr lang="en-US" dirty="0"/>
          </a:p>
        </p:txBody>
      </p:sp>
      <p:sp>
        <p:nvSpPr>
          <p:cNvPr id="3" name="Content Placeholder 2"/>
          <p:cNvSpPr>
            <a:spLocks noGrp="1"/>
          </p:cNvSpPr>
          <p:nvPr>
            <p:ph idx="1"/>
          </p:nvPr>
        </p:nvSpPr>
        <p:spPr>
          <a:xfrm>
            <a:off x="628649" y="1154473"/>
            <a:ext cx="8082959" cy="3263504"/>
          </a:xfrm>
        </p:spPr>
        <p:txBody>
          <a:bodyPr>
            <a:normAutofit/>
          </a:bodyPr>
          <a:lstStyle/>
          <a:p>
            <a:r>
              <a:rPr lang="en-US" sz="1800" dirty="0"/>
              <a:t>Purified uricase is extremely immunogenic, which has led to the</a:t>
            </a:r>
            <a:r>
              <a:rPr lang="en-US" sz="1800" dirty="0">
                <a:sym typeface="Symbol" panose="05050102010706020507" pitchFamily="18" charset="2"/>
              </a:rPr>
              <a:t> development of pegylated uricase (pegloticase).</a:t>
            </a:r>
          </a:p>
          <a:p>
            <a:r>
              <a:rPr lang="en-US" sz="1800" dirty="0">
                <a:sym typeface="Symbol" panose="05050102010706020507" pitchFamily="18" charset="2"/>
              </a:rPr>
              <a:t>Unfortunately, pegloticase is</a:t>
            </a:r>
            <a:r>
              <a:rPr lang="en-US" sz="1800" dirty="0"/>
              <a:t> immunogenic.</a:t>
            </a:r>
          </a:p>
          <a:p>
            <a:pPr lvl="1"/>
            <a:r>
              <a:rPr lang="en-US" sz="1600" dirty="0"/>
              <a:t>In clinical trials, </a:t>
            </a:r>
            <a:r>
              <a:rPr lang="en-US" sz="1600" dirty="0">
                <a:sym typeface="Symbol" panose="05050102010706020507" pitchFamily="18" charset="2"/>
              </a:rPr>
              <a:t>5</a:t>
            </a:r>
            <a:r>
              <a:rPr lang="en-US" sz="1600" dirty="0"/>
              <a:t>0 % of patients were able to continue treatment</a:t>
            </a:r>
          </a:p>
          <a:p>
            <a:r>
              <a:rPr lang="en-US" sz="1800" dirty="0"/>
              <a:t>Development of high-titer anti-PEG-directed antibodies often leads to loss of efficacy and infusion reactions.</a:t>
            </a:r>
          </a:p>
          <a:p>
            <a:pPr lvl="1"/>
            <a:r>
              <a:rPr lang="en-US" sz="1600" dirty="0"/>
              <a:t>Discontinuing pegloticase prevents infusion reactions</a:t>
            </a:r>
          </a:p>
          <a:p>
            <a:r>
              <a:rPr lang="en-US" sz="1800" dirty="0"/>
              <a:t>However, for patients with severe gout, pegloticase represents the last and clearly the best therapeutic option. </a:t>
            </a:r>
          </a:p>
        </p:txBody>
      </p:sp>
    </p:spTree>
    <p:extLst>
      <p:ext uri="{BB962C8B-B14F-4D97-AF65-F5344CB8AC3E}">
        <p14:creationId xmlns:p14="http://schemas.microsoft.com/office/powerpoint/2010/main" val="2153225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B47DE2-76E0-46A5-8677-9E937936E9AA}"/>
              </a:ext>
            </a:extLst>
          </p:cNvPr>
          <p:cNvSpPr>
            <a:spLocks noGrp="1"/>
          </p:cNvSpPr>
          <p:nvPr>
            <p:ph type="title"/>
          </p:nvPr>
        </p:nvSpPr>
        <p:spPr>
          <a:xfrm>
            <a:off x="588818" y="1"/>
            <a:ext cx="6940695" cy="994172"/>
          </a:xfrm>
        </p:spPr>
        <p:txBody>
          <a:bodyPr/>
          <a:lstStyle/>
          <a:p>
            <a:r>
              <a:rPr lang="en-US" dirty="0"/>
              <a:t>Methods</a:t>
            </a:r>
          </a:p>
        </p:txBody>
      </p:sp>
      <p:sp>
        <p:nvSpPr>
          <p:cNvPr id="3" name="Content Placeholder 2">
            <a:extLst>
              <a:ext uri="{FF2B5EF4-FFF2-40B4-BE49-F238E27FC236}">
                <a16:creationId xmlns:a16="http://schemas.microsoft.com/office/drawing/2014/main" id="{CD5C73AE-FE0A-4462-AEB4-B30FAFF6F831}"/>
              </a:ext>
            </a:extLst>
          </p:cNvPr>
          <p:cNvSpPr>
            <a:spLocks noGrp="1"/>
          </p:cNvSpPr>
          <p:nvPr>
            <p:ph idx="1"/>
          </p:nvPr>
        </p:nvSpPr>
        <p:spPr>
          <a:xfrm>
            <a:off x="588818" y="703025"/>
            <a:ext cx="8091055" cy="3263504"/>
          </a:xfrm>
        </p:spPr>
        <p:txBody>
          <a:bodyPr>
            <a:noAutofit/>
          </a:bodyPr>
          <a:lstStyle/>
          <a:p>
            <a:pPr marL="259854" indent="-127695">
              <a:lnSpc>
                <a:spcPct val="115000"/>
              </a:lnSpc>
              <a:spcBef>
                <a:spcPts val="0"/>
              </a:spcBef>
            </a:pPr>
            <a:r>
              <a:rPr lang="en-US" sz="1800" dirty="0">
                <a:latin typeface="Calibri" panose="020F0502020204030204" pitchFamily="34" charset="0"/>
                <a:cs typeface="Times New Roman" panose="02020603050405020304" pitchFamily="18" charset="0"/>
              </a:rPr>
              <a:t>Study by Soloman et al is an observational summary of the real-world use of pegloticase.</a:t>
            </a:r>
          </a:p>
          <a:p>
            <a:pPr marL="602754" lvl="1" indent="-127695">
              <a:lnSpc>
                <a:spcPct val="115000"/>
              </a:lnSpc>
              <a:spcBef>
                <a:spcPts val="0"/>
              </a:spcBef>
            </a:pPr>
            <a:r>
              <a:rPr lang="en-US" sz="1600" dirty="0">
                <a:latin typeface="Calibri" panose="020F0502020204030204" pitchFamily="34" charset="0"/>
                <a:cs typeface="Times New Roman" panose="02020603050405020304" pitchFamily="18" charset="0"/>
              </a:rPr>
              <a:t>Patients were those in the American Rheumatology Network</a:t>
            </a:r>
          </a:p>
          <a:p>
            <a:pPr marL="602754" lvl="1" indent="-127695">
              <a:lnSpc>
                <a:spcPct val="115000"/>
              </a:lnSpc>
              <a:spcBef>
                <a:spcPts val="0"/>
              </a:spcBef>
            </a:pPr>
            <a:r>
              <a:rPr lang="en-US" sz="1600" dirty="0">
                <a:latin typeface="Calibri" panose="020F0502020204030204" pitchFamily="34" charset="0"/>
                <a:ea typeface="Calibri" panose="020F0502020204030204" pitchFamily="34" charset="0"/>
                <a:cs typeface="Times New Roman" panose="02020603050405020304" pitchFamily="18" charset="0"/>
              </a:rPr>
              <a:t>Data sources included the electronic medical record, medical claims, and specialty pharmacy data</a:t>
            </a:r>
            <a:endParaRPr lang="en-US" sz="1600" dirty="0">
              <a:latin typeface="Calibri" panose="020F0502020204030204" pitchFamily="34" charset="0"/>
              <a:cs typeface="Times New Roman" panose="02020603050405020304" pitchFamily="18" charset="0"/>
            </a:endParaRPr>
          </a:p>
          <a:p>
            <a:pPr marL="259854" indent="-127695">
              <a:lnSpc>
                <a:spcPct val="115000"/>
              </a:lnSpc>
              <a:spcBef>
                <a:spcPts val="0"/>
              </a:spcBef>
            </a:pPr>
            <a:r>
              <a:rPr lang="en-US" sz="1800" dirty="0">
                <a:latin typeface="Calibri" panose="020F0502020204030204" pitchFamily="34" charset="0"/>
                <a:cs typeface="Times New Roman" panose="02020603050405020304" pitchFamily="18" charset="0"/>
              </a:rPr>
              <a:t>213 patients had received pegloticase.</a:t>
            </a:r>
          </a:p>
          <a:p>
            <a:pPr marL="602754" lvl="1" indent="-127695">
              <a:lnSpc>
                <a:spcPct val="115000"/>
              </a:lnSpc>
              <a:spcBef>
                <a:spcPts val="0"/>
              </a:spcBef>
            </a:pPr>
            <a:r>
              <a:rPr lang="en-US" sz="1600" dirty="0">
                <a:latin typeface="Calibri" panose="020F0502020204030204" pitchFamily="34" charset="0"/>
                <a:cs typeface="Times New Roman" panose="02020603050405020304" pitchFamily="18" charset="0"/>
              </a:rPr>
              <a:t>110 received their final infusion between 2015 and 2019</a:t>
            </a:r>
          </a:p>
          <a:p>
            <a:pPr marL="945654" lvl="2" indent="-127695">
              <a:lnSpc>
                <a:spcPct val="115000"/>
              </a:lnSpc>
              <a:spcBef>
                <a:spcPts val="0"/>
              </a:spcBef>
            </a:pPr>
            <a:r>
              <a:rPr lang="en-US" sz="1400" dirty="0">
                <a:latin typeface="Calibri" panose="020F0502020204030204" pitchFamily="34" charset="0"/>
                <a:cs typeface="Times New Roman" panose="02020603050405020304" pitchFamily="18" charset="0"/>
              </a:rPr>
              <a:t>Infusions occurred &lt;90 days apart, had &gt;180 days follow-up from initiation of therapy, </a:t>
            </a:r>
            <a:r>
              <a:rPr lang="en-US" sz="1400" dirty="0">
                <a:latin typeface="Calibri" panose="020F0502020204030204" pitchFamily="34" charset="0"/>
                <a:cs typeface="Calibri" panose="020F0502020204030204" pitchFamily="34" charset="0"/>
              </a:rPr>
              <a:t>≥</a:t>
            </a:r>
            <a:r>
              <a:rPr lang="en-US" sz="1400" dirty="0">
                <a:latin typeface="Calibri" panose="020F0502020204030204" pitchFamily="34" charset="0"/>
                <a:cs typeface="Times New Roman" panose="02020603050405020304" pitchFamily="18" charset="0"/>
              </a:rPr>
              <a:t>2 SUA measurements</a:t>
            </a:r>
          </a:p>
          <a:p>
            <a:pPr marL="945654" lvl="2" indent="-127695">
              <a:lnSpc>
                <a:spcPct val="115000"/>
              </a:lnSpc>
              <a:spcBef>
                <a:spcPts val="0"/>
              </a:spcBef>
            </a:pPr>
            <a:r>
              <a:rPr lang="en-US" sz="1400" dirty="0">
                <a:latin typeface="Calibri" panose="020F0502020204030204" pitchFamily="34" charset="0"/>
                <a:ea typeface="Calibri" panose="020F0502020204030204" pitchFamily="34" charset="0"/>
                <a:cs typeface="Times New Roman" panose="02020603050405020304" pitchFamily="18" charset="0"/>
              </a:rPr>
              <a:t>Patients with &lt;2 serum uric acid levels </a:t>
            </a:r>
            <a:r>
              <a:rPr lang="en-US" sz="1400" dirty="0">
                <a:latin typeface="Calibri" panose="020F0502020204030204" pitchFamily="34" charset="0"/>
                <a:ea typeface="Calibri" panose="020F0502020204030204" pitchFamily="34" charset="0"/>
                <a:cs typeface="Calibri" panose="020F0502020204030204" pitchFamily="34" charset="0"/>
              </a:rPr>
              <a:t>≥</a:t>
            </a:r>
            <a:r>
              <a:rPr lang="en-US" sz="1400" dirty="0">
                <a:latin typeface="Calibri" panose="020F0502020204030204" pitchFamily="34" charset="0"/>
                <a:ea typeface="Calibri" panose="020F0502020204030204" pitchFamily="34" charset="0"/>
                <a:cs typeface="Times New Roman" panose="02020603050405020304" pitchFamily="18" charset="0"/>
              </a:rPr>
              <a:t>6 mg/dL were classified as being controlled</a:t>
            </a:r>
            <a:endParaRPr lang="en-US" sz="1400" dirty="0">
              <a:latin typeface="Calibri" panose="020F0502020204030204" pitchFamily="34" charset="0"/>
              <a:cs typeface="Times New Roman" panose="02020603050405020304" pitchFamily="18" charset="0"/>
            </a:endParaRPr>
          </a:p>
          <a:p>
            <a:pPr marL="259854" indent="-127695">
              <a:lnSpc>
                <a:spcPct val="115000"/>
              </a:lnSpc>
              <a:spcBef>
                <a:spcPts val="0"/>
              </a:spcBef>
            </a:pPr>
            <a:r>
              <a:rPr lang="en-US" sz="1800" dirty="0">
                <a:latin typeface="Calibri" panose="020F0502020204030204" pitchFamily="34" charset="0"/>
                <a:cs typeface="Times New Roman" panose="02020603050405020304" pitchFamily="18" charset="0"/>
              </a:rPr>
              <a:t>Successful treatment course was achieved in a minority of patients (less than in the initial RCTs).</a:t>
            </a:r>
          </a:p>
          <a:p>
            <a:pPr marL="602754" lvl="1" indent="-127695">
              <a:lnSpc>
                <a:spcPct val="115000"/>
              </a:lnSpc>
              <a:spcBef>
                <a:spcPts val="0"/>
              </a:spcBef>
            </a:pPr>
            <a:r>
              <a:rPr lang="en-US" sz="1600" dirty="0">
                <a:latin typeface="Calibri" panose="020F0502020204030204" pitchFamily="34" charset="0"/>
                <a:cs typeface="Times New Roman" panose="02020603050405020304" pitchFamily="18" charset="0"/>
              </a:rPr>
              <a:t>More likely in patients receiving methotrexate co-therapy</a:t>
            </a:r>
          </a:p>
        </p:txBody>
      </p:sp>
    </p:spTree>
    <p:extLst>
      <p:ext uri="{BB962C8B-B14F-4D97-AF65-F5344CB8AC3E}">
        <p14:creationId xmlns:p14="http://schemas.microsoft.com/office/powerpoint/2010/main" val="2521974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EB02D6-22D2-4E99-871B-E42588E2DFEE}"/>
              </a:ext>
            </a:extLst>
          </p:cNvPr>
          <p:cNvSpPr>
            <a:spLocks noGrp="1"/>
          </p:cNvSpPr>
          <p:nvPr>
            <p:ph type="title"/>
          </p:nvPr>
        </p:nvSpPr>
        <p:spPr>
          <a:xfrm>
            <a:off x="574966" y="13692"/>
            <a:ext cx="6954548" cy="994172"/>
          </a:xfrm>
        </p:spPr>
        <p:txBody>
          <a:bodyPr/>
          <a:lstStyle/>
          <a:p>
            <a:r>
              <a:rPr lang="en-US" dirty="0"/>
              <a:t>Results</a:t>
            </a:r>
          </a:p>
        </p:txBody>
      </p:sp>
      <p:sp>
        <p:nvSpPr>
          <p:cNvPr id="3" name="Content Placeholder 2">
            <a:extLst>
              <a:ext uri="{FF2B5EF4-FFF2-40B4-BE49-F238E27FC236}">
                <a16:creationId xmlns:a16="http://schemas.microsoft.com/office/drawing/2014/main" id="{CD5C73AE-FE0A-4462-AEB4-B30FAFF6F831}"/>
              </a:ext>
            </a:extLst>
          </p:cNvPr>
          <p:cNvSpPr>
            <a:spLocks noGrp="1"/>
          </p:cNvSpPr>
          <p:nvPr>
            <p:ph idx="1"/>
          </p:nvPr>
        </p:nvSpPr>
        <p:spPr>
          <a:xfrm>
            <a:off x="574965" y="843217"/>
            <a:ext cx="8097980" cy="3684395"/>
          </a:xfrm>
        </p:spPr>
        <p:txBody>
          <a:bodyPr>
            <a:noAutofit/>
          </a:bodyPr>
          <a:lstStyle/>
          <a:p>
            <a:pPr marL="192881" indent="-192881">
              <a:lnSpc>
                <a:spcPct val="115000"/>
              </a:lnSpc>
              <a:spcBef>
                <a:spcPts val="0"/>
              </a:spcBef>
              <a:buFont typeface="Symbol" panose="05050102010706020507" pitchFamily="18" charset="2"/>
              <a:buChar char=""/>
            </a:pPr>
            <a:r>
              <a:rPr lang="en-US" sz="1500" dirty="0">
                <a:latin typeface="Calibri" panose="020F0502020204030204" pitchFamily="34" charset="0"/>
                <a:ea typeface="Calibri" panose="020F0502020204030204" pitchFamily="34" charset="0"/>
                <a:cs typeface="Times New Roman" panose="02020603050405020304" pitchFamily="18" charset="0"/>
              </a:rPr>
              <a:t>110 patients met inclusion criteria</a:t>
            </a:r>
          </a:p>
          <a:p>
            <a:pPr marL="450056" lvl="1" indent="-192881">
              <a:lnSpc>
                <a:spcPct val="115000"/>
              </a:lnSpc>
              <a:spcBef>
                <a:spcPts val="0"/>
              </a:spcBef>
              <a:buFont typeface="Symbol" panose="05050102010706020507" pitchFamily="18" charset="2"/>
              <a:buChar char=""/>
            </a:pPr>
            <a:r>
              <a:rPr lang="en-US" sz="1350" dirty="0">
                <a:latin typeface="Calibri" panose="020F0502020204030204" pitchFamily="34" charset="0"/>
                <a:ea typeface="Calibri" panose="020F0502020204030204" pitchFamily="34" charset="0"/>
                <a:cs typeface="Times New Roman" panose="02020603050405020304" pitchFamily="18" charset="0"/>
              </a:rPr>
              <a:t>Mean age 60 years; 80% male</a:t>
            </a:r>
          </a:p>
          <a:p>
            <a:pPr marL="450056" lvl="1" indent="-192881">
              <a:lnSpc>
                <a:spcPct val="115000"/>
              </a:lnSpc>
              <a:spcBef>
                <a:spcPts val="0"/>
              </a:spcBef>
              <a:buFont typeface="Symbol" panose="05050102010706020507" pitchFamily="18" charset="2"/>
              <a:buChar char=""/>
            </a:pPr>
            <a:r>
              <a:rPr lang="en-US" sz="1350" dirty="0">
                <a:latin typeface="Calibri" panose="020F0502020204030204" pitchFamily="34" charset="0"/>
                <a:ea typeface="Calibri" panose="020F0502020204030204" pitchFamily="34" charset="0"/>
                <a:cs typeface="Times New Roman" panose="02020603050405020304" pitchFamily="18" charset="0"/>
              </a:rPr>
              <a:t>Mean follow-up from pegloticase initiation 516 days</a:t>
            </a:r>
          </a:p>
          <a:p>
            <a:pPr marL="450056" lvl="1" indent="-192881">
              <a:lnSpc>
                <a:spcPct val="115000"/>
              </a:lnSpc>
              <a:spcBef>
                <a:spcPts val="0"/>
              </a:spcBef>
              <a:buFont typeface="Symbol" panose="05050102010706020507" pitchFamily="18" charset="2"/>
              <a:buChar char=""/>
            </a:pPr>
            <a:r>
              <a:rPr lang="en-US" sz="1350" dirty="0">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350" dirty="0">
                <a:latin typeface="Calibri" panose="020F0502020204030204" pitchFamily="34" charset="0"/>
                <a:ea typeface="Calibri" panose="020F0502020204030204" pitchFamily="34" charset="0"/>
                <a:cs typeface="Times New Roman" panose="02020603050405020304" pitchFamily="18" charset="0"/>
              </a:rPr>
              <a:t>25% received concurrent immunosuppressive therapy</a:t>
            </a:r>
          </a:p>
          <a:p>
            <a:pPr marL="792956" lvl="2" indent="-192881">
              <a:lnSpc>
                <a:spcPct val="115000"/>
              </a:lnSpc>
              <a:spcBef>
                <a:spcPts val="0"/>
              </a:spcBef>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25/28 received methotrexate</a:t>
            </a:r>
          </a:p>
          <a:p>
            <a:pPr marL="192881" indent="-192881">
              <a:lnSpc>
                <a:spcPct val="115000"/>
              </a:lnSpc>
              <a:spcBef>
                <a:spcPts val="0"/>
              </a:spcBef>
              <a:buFont typeface="Symbol" panose="05050102010706020507" pitchFamily="18" charset="2"/>
              <a:buChar char=""/>
            </a:pPr>
            <a:r>
              <a:rPr lang="en-US" sz="1500" dirty="0">
                <a:latin typeface="Calibri" panose="020F0502020204030204" pitchFamily="34" charset="0"/>
                <a:ea typeface="Calibri" panose="020F0502020204030204" pitchFamily="34" charset="0"/>
                <a:cs typeface="Times New Roman" panose="02020603050405020304" pitchFamily="18" charset="0"/>
              </a:rPr>
              <a:t>95 patients discontinued treatment:</a:t>
            </a:r>
          </a:p>
          <a:p>
            <a:pPr marL="535781" lvl="1" indent="-192881">
              <a:lnSpc>
                <a:spcPct val="115000"/>
              </a:lnSpc>
              <a:spcBef>
                <a:spcPts val="0"/>
              </a:spcBef>
              <a:buFont typeface="Symbol" panose="05050102010706020507" pitchFamily="18" charset="2"/>
              <a:buChar char=""/>
            </a:pPr>
            <a:r>
              <a:rPr lang="en-US" sz="1350" dirty="0">
                <a:latin typeface="Calibri" panose="020F0502020204030204" pitchFamily="34" charset="0"/>
                <a:ea typeface="Calibri" panose="020F0502020204030204" pitchFamily="34" charset="0"/>
                <a:cs typeface="Times New Roman" panose="02020603050405020304" pitchFamily="18" charset="0"/>
              </a:rPr>
              <a:t>19% met treatment goals</a:t>
            </a:r>
          </a:p>
          <a:p>
            <a:pPr marL="535781" lvl="1" indent="-192881">
              <a:lnSpc>
                <a:spcPct val="115000"/>
              </a:lnSpc>
              <a:spcBef>
                <a:spcPts val="0"/>
              </a:spcBef>
              <a:buFont typeface="Symbol" panose="05050102010706020507" pitchFamily="18" charset="2"/>
              <a:buChar char=""/>
            </a:pPr>
            <a:r>
              <a:rPr lang="en-US" sz="1350" dirty="0">
                <a:latin typeface="Calibri" panose="020F0502020204030204" pitchFamily="34" charset="0"/>
                <a:cs typeface="Times New Roman" panose="02020603050405020304" pitchFamily="18" charset="0"/>
              </a:rPr>
              <a:t>Median times to discontinuation: 22 weeks for non-planned discontinuation</a:t>
            </a:r>
          </a:p>
          <a:p>
            <a:pPr marL="535781" lvl="1" indent="-192881">
              <a:lnSpc>
                <a:spcPct val="115000"/>
              </a:lnSpc>
              <a:spcBef>
                <a:spcPts val="0"/>
              </a:spcBef>
              <a:buFont typeface="Symbol" panose="05050102010706020507" pitchFamily="18" charset="2"/>
              <a:buChar char=""/>
            </a:pPr>
            <a:r>
              <a:rPr lang="en-US" sz="1350" dirty="0">
                <a:latin typeface="Calibri" panose="020F0502020204030204" pitchFamily="34" charset="0"/>
                <a:ea typeface="Calibri" panose="020F0502020204030204" pitchFamily="34" charset="0"/>
                <a:cs typeface="Times New Roman" panose="02020603050405020304" pitchFamily="18" charset="0"/>
              </a:rPr>
              <a:t>39% discontinued due to lack/loss of efficacy</a:t>
            </a:r>
          </a:p>
          <a:p>
            <a:pPr marL="535781" lvl="1" indent="-192881">
              <a:lnSpc>
                <a:spcPct val="115000"/>
              </a:lnSpc>
              <a:spcBef>
                <a:spcPts val="0"/>
              </a:spcBef>
              <a:buFont typeface="Symbol" panose="05050102010706020507" pitchFamily="18" charset="2"/>
              <a:buChar char=""/>
            </a:pPr>
            <a:r>
              <a:rPr lang="en-US" sz="1350" dirty="0">
                <a:latin typeface="Calibri" panose="020F0502020204030204" pitchFamily="34" charset="0"/>
                <a:ea typeface="Calibri" panose="020F0502020204030204" pitchFamily="34" charset="0"/>
                <a:cs typeface="Times New Roman" panose="02020603050405020304" pitchFamily="18" charset="0"/>
              </a:rPr>
              <a:t>16% discontinued due to adverse events</a:t>
            </a:r>
          </a:p>
          <a:p>
            <a:pPr marL="878681" lvl="2" indent="-192881">
              <a:lnSpc>
                <a:spcPct val="115000"/>
              </a:lnSpc>
              <a:spcBef>
                <a:spcPts val="0"/>
              </a:spcBef>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12 (80%) due to infusion/allergic reaction</a:t>
            </a:r>
          </a:p>
          <a:p>
            <a:pPr marL="535781" lvl="1" indent="-192881">
              <a:lnSpc>
                <a:spcPct val="115000"/>
              </a:lnSpc>
              <a:spcBef>
                <a:spcPts val="0"/>
              </a:spcBef>
              <a:buFont typeface="Symbol" panose="05050102010706020507" pitchFamily="18" charset="2"/>
              <a:buChar char=""/>
            </a:pPr>
            <a:r>
              <a:rPr lang="en-US" sz="1350" dirty="0">
                <a:latin typeface="Calibri" panose="020F0502020204030204" pitchFamily="34" charset="0"/>
                <a:ea typeface="Calibri" panose="020F0502020204030204" pitchFamily="34" charset="0"/>
                <a:cs typeface="Times New Roman" panose="02020603050405020304" pitchFamily="18" charset="0"/>
              </a:rPr>
              <a:t>8% lost to follow-up</a:t>
            </a:r>
          </a:p>
          <a:p>
            <a:pPr marL="878681" lvl="2" indent="-192881">
              <a:lnSpc>
                <a:spcPct val="115000"/>
              </a:lnSpc>
              <a:spcBef>
                <a:spcPts val="0"/>
              </a:spcBef>
              <a:buFont typeface="Symbol" panose="05050102010706020507" pitchFamily="18" charset="2"/>
              <a:buChar char=""/>
            </a:pPr>
            <a:r>
              <a:rPr lang="en-US" sz="1200" dirty="0">
                <a:latin typeface="Calibri" panose="020F0502020204030204" pitchFamily="34" charset="0"/>
                <a:ea typeface="Calibri" panose="020F0502020204030204" pitchFamily="34" charset="0"/>
                <a:cs typeface="Times New Roman" panose="02020603050405020304" pitchFamily="18" charset="0"/>
              </a:rPr>
              <a:t>2% for cost or other health issues; 17% for an unknown reason</a:t>
            </a:r>
          </a:p>
          <a:p>
            <a:pPr marL="535781" lvl="1" indent="-192881">
              <a:lnSpc>
                <a:spcPct val="115000"/>
              </a:lnSpc>
              <a:spcBef>
                <a:spcPts val="0"/>
              </a:spcBef>
              <a:buFont typeface="Symbol" panose="05050102010706020507" pitchFamily="18" charset="2"/>
              <a:buChar char=""/>
            </a:pPr>
            <a:r>
              <a:rPr lang="en-US" sz="1350" dirty="0">
                <a:latin typeface="Calibri" panose="020F0502020204030204" pitchFamily="34" charset="0"/>
                <a:cs typeface="Times New Roman" panose="02020603050405020304" pitchFamily="18" charset="0"/>
              </a:rPr>
              <a:t>Only 70% were on ULT within 90 days after discontinuing pegloticase</a:t>
            </a:r>
          </a:p>
          <a:p>
            <a:pPr marL="878681" lvl="2" indent="-192881">
              <a:lnSpc>
                <a:spcPct val="115000"/>
              </a:lnSpc>
              <a:spcBef>
                <a:spcPts val="0"/>
              </a:spcBef>
              <a:buFont typeface="Symbol" panose="05050102010706020507" pitchFamily="18" charset="2"/>
              <a:buChar char=""/>
            </a:pPr>
            <a:r>
              <a:rPr lang="en-US" sz="1200" dirty="0">
                <a:latin typeface="Calibri" panose="020F0502020204030204" pitchFamily="34" charset="0"/>
                <a:cs typeface="Times New Roman" panose="02020603050405020304" pitchFamily="18" charset="0"/>
              </a:rPr>
              <a:t>Fewer in patients with chronic kidney disease</a:t>
            </a:r>
          </a:p>
        </p:txBody>
      </p:sp>
    </p:spTree>
    <p:extLst>
      <p:ext uri="{BB962C8B-B14F-4D97-AF65-F5344CB8AC3E}">
        <p14:creationId xmlns:p14="http://schemas.microsoft.com/office/powerpoint/2010/main" val="3316178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7B163C-087F-44D9-81B8-8EF2C573DA39}"/>
              </a:ext>
            </a:extLst>
          </p:cNvPr>
          <p:cNvSpPr>
            <a:spLocks noGrp="1"/>
          </p:cNvSpPr>
          <p:nvPr>
            <p:ph type="title"/>
          </p:nvPr>
        </p:nvSpPr>
        <p:spPr>
          <a:xfrm>
            <a:off x="574964" y="13692"/>
            <a:ext cx="6954549" cy="994172"/>
          </a:xfrm>
        </p:spPr>
        <p:txBody>
          <a:bodyPr/>
          <a:lstStyle/>
          <a:p>
            <a:r>
              <a:rPr lang="en-US" dirty="0"/>
              <a:t>Results</a:t>
            </a:r>
            <a:r>
              <a:rPr lang="en-US" sz="1350" dirty="0"/>
              <a:t> (continued)</a:t>
            </a:r>
            <a:endParaRPr lang="en-US" dirty="0"/>
          </a:p>
        </p:txBody>
      </p:sp>
      <p:sp>
        <p:nvSpPr>
          <p:cNvPr id="3" name="Content Placeholder 2">
            <a:extLst>
              <a:ext uri="{FF2B5EF4-FFF2-40B4-BE49-F238E27FC236}">
                <a16:creationId xmlns:a16="http://schemas.microsoft.com/office/drawing/2014/main" id="{CD5C73AE-FE0A-4462-AEB4-B30FAFF6F831}"/>
              </a:ext>
            </a:extLst>
          </p:cNvPr>
          <p:cNvSpPr>
            <a:spLocks noGrp="1"/>
          </p:cNvSpPr>
          <p:nvPr>
            <p:ph idx="1"/>
          </p:nvPr>
        </p:nvSpPr>
        <p:spPr>
          <a:xfrm>
            <a:off x="574964" y="1007863"/>
            <a:ext cx="8146472" cy="3263504"/>
          </a:xfrm>
        </p:spPr>
        <p:txBody>
          <a:bodyPr>
            <a:noAutofit/>
          </a:bodyPr>
          <a:lstStyle/>
          <a:p>
            <a:pPr marL="192881" indent="-192881">
              <a:lnSpc>
                <a:spcPct val="100000"/>
              </a:lnSpc>
              <a:spcBef>
                <a:spcPts val="0"/>
              </a:spcBef>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Patients with concurrent use of </a:t>
            </a:r>
            <a:r>
              <a:rPr lang="en-US" sz="1800" dirty="0"/>
              <a:t>immunosuppressive</a:t>
            </a:r>
            <a:r>
              <a:rPr lang="en-US" sz="1800" dirty="0">
                <a:latin typeface="Calibri" panose="020F0502020204030204" pitchFamily="34" charset="0"/>
                <a:ea typeface="Calibri" panose="020F0502020204030204" pitchFamily="34" charset="0"/>
                <a:cs typeface="Times New Roman" panose="02020603050405020304" pitchFamily="18" charset="0"/>
              </a:rPr>
              <a:t> therapy experienced a significantly longer duration of pegloticase treatment.</a:t>
            </a:r>
          </a:p>
          <a:p>
            <a:pPr marL="535781" lvl="1" indent="-192881">
              <a:lnSpc>
                <a:spcPct val="100000"/>
              </a:lnSpc>
              <a:spcBef>
                <a:spcPts val="0"/>
              </a:spcBef>
              <a:buFont typeface="Symbol" panose="05050102010706020507" pitchFamily="18" charset="2"/>
              <a:buChar char=""/>
            </a:pPr>
            <a:r>
              <a:rPr lang="en-US" sz="1500" dirty="0">
                <a:latin typeface="Calibri" panose="020F0502020204030204" pitchFamily="34" charset="0"/>
                <a:ea typeface="Calibri" panose="020F0502020204030204" pitchFamily="34" charset="0"/>
                <a:cs typeface="Times New Roman" panose="02020603050405020304" pitchFamily="18" charset="0"/>
              </a:rPr>
              <a:t>Median time to unplanned pegloticase discontinuation:</a:t>
            </a:r>
          </a:p>
          <a:p>
            <a:pPr marL="878681" lvl="2" indent="-192881">
              <a:lnSpc>
                <a:spcPct val="100000"/>
              </a:lnSpc>
              <a:spcBef>
                <a:spcPts val="0"/>
              </a:spcBef>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With </a:t>
            </a:r>
            <a:r>
              <a:rPr lang="en-US" sz="1600" dirty="0"/>
              <a:t>immunosuppressive</a:t>
            </a:r>
            <a:r>
              <a:rPr lang="en-US" sz="1600" dirty="0">
                <a:latin typeface="Calibri" panose="020F0502020204030204" pitchFamily="34" charset="0"/>
                <a:ea typeface="Calibri" panose="020F0502020204030204" pitchFamily="34" charset="0"/>
                <a:cs typeface="Times New Roman" panose="02020603050405020304" pitchFamily="18" charset="0"/>
              </a:rPr>
              <a:t> therapy: 34 weeks</a:t>
            </a:r>
          </a:p>
          <a:p>
            <a:pPr marL="878681" lvl="2" indent="-192881">
              <a:lnSpc>
                <a:spcPct val="100000"/>
              </a:lnSpc>
              <a:spcBef>
                <a:spcPts val="0"/>
              </a:spcBef>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Without </a:t>
            </a:r>
            <a:r>
              <a:rPr lang="en-US" sz="1600" dirty="0"/>
              <a:t>immunosuppressive</a:t>
            </a:r>
            <a:r>
              <a:rPr lang="en-US" sz="1600" dirty="0">
                <a:latin typeface="Calibri" panose="020F0502020204030204" pitchFamily="34" charset="0"/>
                <a:ea typeface="Calibri" panose="020F0502020204030204" pitchFamily="34" charset="0"/>
                <a:cs typeface="Times New Roman" panose="02020603050405020304" pitchFamily="18" charset="0"/>
              </a:rPr>
              <a:t> therapy: 12 weeks</a:t>
            </a:r>
          </a:p>
          <a:p>
            <a:pPr>
              <a:lnSpc>
                <a:spcPct val="100000"/>
              </a:lnSpc>
              <a:spcBef>
                <a:spcPts val="0"/>
              </a:spcBef>
            </a:pPr>
            <a:r>
              <a:rPr lang="en-US" sz="1800" dirty="0">
                <a:latin typeface="Calibri" panose="020F0502020204030204" pitchFamily="34" charset="0"/>
                <a:ea typeface="Calibri" panose="020F0502020204030204" pitchFamily="34" charset="0"/>
                <a:cs typeface="Times New Roman" panose="02020603050405020304" pitchFamily="18" charset="0"/>
              </a:rPr>
              <a:t>None of the 12 patients who discontinued pegloticase due to infusion or allergic reactions received concurrent </a:t>
            </a:r>
            <a:r>
              <a:rPr lang="en-US" sz="1800" dirty="0"/>
              <a:t>immunosuppressive</a:t>
            </a:r>
            <a:r>
              <a:rPr lang="en-US" sz="1800" dirty="0">
                <a:latin typeface="Calibri" panose="020F0502020204030204" pitchFamily="34" charset="0"/>
                <a:ea typeface="Calibri" panose="020F0502020204030204" pitchFamily="34" charset="0"/>
                <a:cs typeface="Times New Roman" panose="02020603050405020304" pitchFamily="18" charset="0"/>
              </a:rPr>
              <a:t> therapy.</a:t>
            </a:r>
          </a:p>
          <a:p>
            <a:pPr>
              <a:lnSpc>
                <a:spcPct val="100000"/>
              </a:lnSpc>
              <a:spcBef>
                <a:spcPts val="0"/>
              </a:spcBef>
            </a:pPr>
            <a:r>
              <a:rPr lang="en-US" sz="1800" dirty="0">
                <a:latin typeface="Calibri" panose="020F0502020204030204" pitchFamily="34" charset="0"/>
                <a:ea typeface="Calibri" panose="020F0502020204030204" pitchFamily="34" charset="0"/>
                <a:cs typeface="Times New Roman" panose="02020603050405020304" pitchFamily="18" charset="0"/>
              </a:rPr>
              <a:t>After completion of pegloticase, only 50% of the (70% of) patients placed back on ULT maintained a SUA of &lt; 6mg/dL.</a:t>
            </a:r>
            <a:endParaRPr lang="en-US" sz="1800" dirty="0"/>
          </a:p>
        </p:txBody>
      </p:sp>
    </p:spTree>
    <p:extLst>
      <p:ext uri="{BB962C8B-B14F-4D97-AF65-F5344CB8AC3E}">
        <p14:creationId xmlns:p14="http://schemas.microsoft.com/office/powerpoint/2010/main" val="3959603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CFC27-01B1-4F72-A7F1-D58A792E52A3}"/>
              </a:ext>
            </a:extLst>
          </p:cNvPr>
          <p:cNvSpPr>
            <a:spLocks noGrp="1"/>
          </p:cNvSpPr>
          <p:nvPr>
            <p:ph type="title"/>
          </p:nvPr>
        </p:nvSpPr>
        <p:spPr/>
        <p:txBody>
          <a:bodyPr/>
          <a:lstStyle/>
          <a:p>
            <a:r>
              <a:rPr lang="en-US" dirty="0"/>
              <a:t>Lead Study Author Commentary</a:t>
            </a:r>
          </a:p>
        </p:txBody>
      </p:sp>
      <p:sp>
        <p:nvSpPr>
          <p:cNvPr id="5" name="Content Placeholder 4">
            <a:extLst>
              <a:ext uri="{FF2B5EF4-FFF2-40B4-BE49-F238E27FC236}">
                <a16:creationId xmlns:a16="http://schemas.microsoft.com/office/drawing/2014/main" id="{BF85E8FA-6634-420C-8EE8-A126F5484C6D}"/>
              </a:ext>
            </a:extLst>
          </p:cNvPr>
          <p:cNvSpPr>
            <a:spLocks noGrp="1"/>
          </p:cNvSpPr>
          <p:nvPr>
            <p:ph idx="1"/>
          </p:nvPr>
        </p:nvSpPr>
        <p:spPr/>
        <p:txBody>
          <a:bodyPr>
            <a:normAutofit/>
          </a:bodyPr>
          <a:lstStyle/>
          <a:p>
            <a:pPr lvl="0"/>
            <a:r>
              <a:rPr lang="en-US" sz="1800" dirty="0"/>
              <a:t>Pegloticase is usually used as a last resort for severe gout, thus maximizing time on therapy is crucial for best outcomes.</a:t>
            </a:r>
          </a:p>
          <a:p>
            <a:pPr lvl="0"/>
            <a:r>
              <a:rPr lang="en-US" sz="1800" dirty="0"/>
              <a:t>Immunomodulation with methotrexate resulted in prolonged time on treatment with pegloticase, which was usually curtailed due to anti-drug antibodies without methotrexate use previously.</a:t>
            </a:r>
          </a:p>
          <a:p>
            <a:pPr lvl="0"/>
            <a:r>
              <a:rPr lang="en-US" sz="1800" dirty="0"/>
              <a:t>No instances of infusion reactions were noted in patients who received background immunomodulation.</a:t>
            </a:r>
          </a:p>
          <a:p>
            <a:r>
              <a:rPr lang="en-US" sz="1800" dirty="0"/>
              <a:t>The impact on patients is an enhanced treatment protocol to maximize the positive effects of </a:t>
            </a:r>
            <a:r>
              <a:rPr lang="en-US" sz="1800" dirty="0" err="1"/>
              <a:t>pegloticase</a:t>
            </a:r>
            <a:r>
              <a:rPr lang="en-US" sz="1800" dirty="0"/>
              <a:t> and minimizing the potential risk of drug rejection and infusion reactions.</a:t>
            </a:r>
          </a:p>
        </p:txBody>
      </p:sp>
    </p:spTree>
    <p:extLst>
      <p:ext uri="{BB962C8B-B14F-4D97-AF65-F5344CB8AC3E}">
        <p14:creationId xmlns:p14="http://schemas.microsoft.com/office/powerpoint/2010/main" val="113845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16241-9C3F-4387-A67D-D943D2E2F150}"/>
              </a:ext>
            </a:extLst>
          </p:cNvPr>
          <p:cNvSpPr>
            <a:spLocks noGrp="1"/>
          </p:cNvSpPr>
          <p:nvPr>
            <p:ph type="title"/>
          </p:nvPr>
        </p:nvSpPr>
        <p:spPr/>
        <p:txBody>
          <a:bodyPr>
            <a:normAutofit/>
          </a:bodyPr>
          <a:lstStyle/>
          <a:p>
            <a:r>
              <a:rPr lang="en-US" dirty="0"/>
              <a:t>Faculty Commentary and Analysis</a:t>
            </a:r>
          </a:p>
        </p:txBody>
      </p:sp>
      <p:sp>
        <p:nvSpPr>
          <p:cNvPr id="3" name="Content Placeholder 2">
            <a:extLst>
              <a:ext uri="{FF2B5EF4-FFF2-40B4-BE49-F238E27FC236}">
                <a16:creationId xmlns:a16="http://schemas.microsoft.com/office/drawing/2014/main" id="{88B92C91-B7D5-4D8F-85D8-CEA126475AC0}"/>
              </a:ext>
            </a:extLst>
          </p:cNvPr>
          <p:cNvSpPr>
            <a:spLocks noGrp="1"/>
          </p:cNvSpPr>
          <p:nvPr>
            <p:ph idx="1"/>
          </p:nvPr>
        </p:nvSpPr>
        <p:spPr>
          <a:xfrm>
            <a:off x="574964" y="1089572"/>
            <a:ext cx="8097981" cy="3263504"/>
          </a:xfrm>
        </p:spPr>
        <p:txBody>
          <a:bodyPr>
            <a:noAutofit/>
          </a:bodyPr>
          <a:lstStyle/>
          <a:p>
            <a:r>
              <a:rPr lang="en-US" sz="1800" dirty="0"/>
              <a:t>Small subset of patients with gout suffer from severe gout </a:t>
            </a:r>
            <a:r>
              <a:rPr lang="en-US" sz="1800" dirty="0">
                <a:ea typeface="Calibri" panose="020F0502020204030204" pitchFamily="34" charset="0"/>
                <a:cs typeface="Times New Roman" panose="02020603050405020304" pitchFamily="18" charset="0"/>
              </a:rPr>
              <a:t>and either are resistant or intolerant to standard ULT in adequate doses or need more rapid resolution of deposits than traditional therapy will attain.</a:t>
            </a:r>
          </a:p>
          <a:p>
            <a:pPr lvl="1"/>
            <a:r>
              <a:rPr lang="en-US" sz="1500" dirty="0">
                <a:ea typeface="Calibri" panose="020F0502020204030204" pitchFamily="34" charset="0"/>
                <a:cs typeface="Times New Roman" panose="02020603050405020304" pitchFamily="18" charset="0"/>
              </a:rPr>
              <a:t>Pegloticase is the only real option; however, drug failure is a barrier.</a:t>
            </a:r>
          </a:p>
          <a:p>
            <a:r>
              <a:rPr lang="en-US" sz="1800" dirty="0">
                <a:ea typeface="Calibri" panose="020F0502020204030204" pitchFamily="34" charset="0"/>
                <a:cs typeface="Times New Roman" panose="02020603050405020304" pitchFamily="18" charset="0"/>
              </a:rPr>
              <a:t>Only 19% of patients in this “real-world” study stayed on pegloticase for the planned duration of treatment.</a:t>
            </a:r>
          </a:p>
          <a:p>
            <a:r>
              <a:rPr lang="en-US" sz="1800" dirty="0">
                <a:ea typeface="Calibri" panose="020F0502020204030204" pitchFamily="34" charset="0"/>
                <a:cs typeface="Times New Roman" panose="02020603050405020304" pitchFamily="18" charset="0"/>
              </a:rPr>
              <a:t>25% (28/110) were on concurrent </a:t>
            </a:r>
            <a:r>
              <a:rPr lang="en-US" sz="1800" dirty="0"/>
              <a:t>immunosuppressive</a:t>
            </a:r>
            <a:r>
              <a:rPr lang="en-US" sz="1800" dirty="0">
                <a:ea typeface="Calibri" panose="020F0502020204030204" pitchFamily="34" charset="0"/>
                <a:cs typeface="Times New Roman" panose="02020603050405020304" pitchFamily="18" charset="0"/>
              </a:rPr>
              <a:t> therapy.</a:t>
            </a:r>
          </a:p>
          <a:p>
            <a:pPr lvl="1"/>
            <a:r>
              <a:rPr lang="en-US" sz="1600" dirty="0">
                <a:ea typeface="Calibri" panose="020F0502020204030204" pitchFamily="34" charset="0"/>
                <a:cs typeface="Times New Roman" panose="02020603050405020304" pitchFamily="18" charset="0"/>
              </a:rPr>
              <a:t>These patients had more durable treatment courses suggesting that baseline </a:t>
            </a:r>
            <a:r>
              <a:rPr lang="en-US" sz="1600" dirty="0"/>
              <a:t>immunosuppressive</a:t>
            </a:r>
            <a:r>
              <a:rPr lang="en-US" sz="1600" dirty="0">
                <a:ea typeface="Calibri" panose="020F0502020204030204" pitchFamily="34" charset="0"/>
                <a:cs typeface="Times New Roman" panose="02020603050405020304" pitchFamily="18" charset="0"/>
              </a:rPr>
              <a:t> therapy blunted the development of anti-PEG antibodies</a:t>
            </a:r>
          </a:p>
        </p:txBody>
      </p:sp>
    </p:spTree>
    <p:extLst>
      <p:ext uri="{BB962C8B-B14F-4D97-AF65-F5344CB8AC3E}">
        <p14:creationId xmlns:p14="http://schemas.microsoft.com/office/powerpoint/2010/main" val="1257351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E91DE8-6449-4286-86C3-2ECD508862EC}"/>
              </a:ext>
            </a:extLst>
          </p:cNvPr>
          <p:cNvSpPr>
            <a:spLocks noGrp="1"/>
          </p:cNvSpPr>
          <p:nvPr>
            <p:ph type="title"/>
          </p:nvPr>
        </p:nvSpPr>
        <p:spPr/>
        <p:txBody>
          <a:bodyPr/>
          <a:lstStyle/>
          <a:p>
            <a:r>
              <a:rPr lang="en-US" dirty="0"/>
              <a:t>Faculty Commentary and Analysis</a:t>
            </a:r>
            <a:r>
              <a:rPr lang="en-US" sz="1350" dirty="0"/>
              <a:t> (continued)</a:t>
            </a:r>
            <a:endParaRPr lang="en-US" dirty="0"/>
          </a:p>
        </p:txBody>
      </p:sp>
      <p:sp>
        <p:nvSpPr>
          <p:cNvPr id="3" name="Content Placeholder 2"/>
          <p:cNvSpPr>
            <a:spLocks noGrp="1"/>
          </p:cNvSpPr>
          <p:nvPr>
            <p:ph idx="1"/>
          </p:nvPr>
        </p:nvSpPr>
        <p:spPr>
          <a:xfrm>
            <a:off x="628649" y="1369219"/>
            <a:ext cx="8030441" cy="3263504"/>
          </a:xfrm>
        </p:spPr>
        <p:txBody>
          <a:bodyPr>
            <a:noAutofit/>
          </a:bodyPr>
          <a:lstStyle/>
          <a:p>
            <a:r>
              <a:rPr lang="en-US" sz="1800" dirty="0">
                <a:ea typeface="Calibri" panose="020F0502020204030204" pitchFamily="34" charset="0"/>
                <a:cs typeface="Times New Roman" panose="02020603050405020304" pitchFamily="18" charset="0"/>
              </a:rPr>
              <a:t>Real-world use of pegloticase has changed in ways other than </a:t>
            </a:r>
            <a:r>
              <a:rPr lang="en-US" sz="1800" dirty="0"/>
              <a:t>immunosuppressive</a:t>
            </a:r>
            <a:r>
              <a:rPr lang="en-US" sz="1800" dirty="0">
                <a:ea typeface="Calibri" panose="020F0502020204030204" pitchFamily="34" charset="0"/>
                <a:cs typeface="Times New Roman" panose="02020603050405020304" pitchFamily="18" charset="0"/>
              </a:rPr>
              <a:t> co-therapy that may influence the development of neutralizing antibodies.</a:t>
            </a:r>
          </a:p>
          <a:p>
            <a:r>
              <a:rPr lang="en-US" sz="1800" dirty="0">
                <a:ea typeface="Calibri" panose="020F0502020204030204" pitchFamily="34" charset="0"/>
                <a:cs typeface="Times New Roman" panose="02020603050405020304" pitchFamily="18" charset="0"/>
              </a:rPr>
              <a:t>My own experience with pegloticase, without use </a:t>
            </a:r>
            <a:r>
              <a:rPr lang="en-US" sz="1800" dirty="0"/>
              <a:t>of immunosuppressive co-therapy, has been far superior to the 50% success rate reported in the initial RCT.</a:t>
            </a:r>
          </a:p>
          <a:p>
            <a:r>
              <a:rPr lang="en-US" sz="1800" dirty="0"/>
              <a:t>The low percentage of patients who maintained an appropriate target SUA after completing or discontinuing early pegloticase likely reflects the challenges in treating patients with severe gout and who have only a few therapeutic options. </a:t>
            </a:r>
          </a:p>
        </p:txBody>
      </p:sp>
    </p:spTree>
    <p:extLst>
      <p:ext uri="{BB962C8B-B14F-4D97-AF65-F5344CB8AC3E}">
        <p14:creationId xmlns:p14="http://schemas.microsoft.com/office/powerpoint/2010/main" val="110631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AFBA77-0A6A-49CD-8A20-5E866EFE1DD9}"/>
              </a:ext>
            </a:extLst>
          </p:cNvPr>
          <p:cNvSpPr>
            <a:spLocks noGrp="1"/>
          </p:cNvSpPr>
          <p:nvPr>
            <p:ph type="title"/>
          </p:nvPr>
        </p:nvSpPr>
        <p:spPr>
          <a:xfrm>
            <a:off x="1614488" y="1337649"/>
            <a:ext cx="5915025" cy="1784546"/>
          </a:xfrm>
        </p:spPr>
        <p:txBody>
          <a:bodyPr>
            <a:noAutofit/>
          </a:bodyPr>
          <a:lstStyle/>
          <a:p>
            <a:pPr algn="ctr"/>
            <a:r>
              <a:rPr lang="en-US" sz="2400" dirty="0">
                <a:latin typeface="Calibri" panose="020F0502020204030204" pitchFamily="34" charset="0"/>
                <a:ea typeface="Calibri" panose="020F0502020204030204" pitchFamily="34" charset="0"/>
              </a:rPr>
              <a:t>Analysis of Common Gout Comorbidities in the UK Biobank Cohort Reveals Sex-Specific Effects and Genetic Differentiation</a:t>
            </a:r>
            <a:br>
              <a:rPr lang="en-US" sz="2700" dirty="0"/>
            </a:br>
            <a:r>
              <a:rPr lang="en-US" sz="1800" dirty="0"/>
              <a:t>Sumpter N, et al. </a:t>
            </a:r>
          </a:p>
        </p:txBody>
      </p:sp>
      <p:sp>
        <p:nvSpPr>
          <p:cNvPr id="5" name="TextBox 4">
            <a:extLst>
              <a:ext uri="{FF2B5EF4-FFF2-40B4-BE49-F238E27FC236}">
                <a16:creationId xmlns:a16="http://schemas.microsoft.com/office/drawing/2014/main" id="{A13791EF-73E2-4E83-8166-43C8D2C06737}"/>
              </a:ext>
            </a:extLst>
          </p:cNvPr>
          <p:cNvSpPr txBox="1"/>
          <p:nvPr/>
        </p:nvSpPr>
        <p:spPr>
          <a:xfrm>
            <a:off x="1614488" y="3305177"/>
            <a:ext cx="5915024" cy="415498"/>
          </a:xfrm>
          <a:prstGeom prst="rect">
            <a:avLst/>
          </a:prstGeom>
          <a:noFill/>
        </p:spPr>
        <p:txBody>
          <a:bodyPr wrap="square">
            <a:spAutoFit/>
          </a:bodyPr>
          <a:lstStyle/>
          <a:p>
            <a:r>
              <a:rPr lang="en-US" sz="1050" dirty="0">
                <a:hlinkClick r:id="rId2"/>
              </a:rPr>
              <a:t>Analysis of Common Gout Comorbidities in the UK Biobank Cohort Reveals Sex-Specific Effects and Genetic Differentiation - ACR Meeting Abstracts (acrabstracts.org)</a:t>
            </a:r>
            <a:endParaRPr lang="en-US" sz="1050" dirty="0"/>
          </a:p>
        </p:txBody>
      </p:sp>
    </p:spTree>
    <p:extLst>
      <p:ext uri="{BB962C8B-B14F-4D97-AF65-F5344CB8AC3E}">
        <p14:creationId xmlns:p14="http://schemas.microsoft.com/office/powerpoint/2010/main" val="4030160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CFC27-01B1-4F72-A7F1-D58A792E52A3}"/>
              </a:ext>
            </a:extLst>
          </p:cNvPr>
          <p:cNvSpPr>
            <a:spLocks noGrp="1"/>
          </p:cNvSpPr>
          <p:nvPr>
            <p:ph type="title"/>
          </p:nvPr>
        </p:nvSpPr>
        <p:spPr/>
        <p:txBody>
          <a:bodyPr/>
          <a:lstStyle/>
          <a:p>
            <a:r>
              <a:rPr lang="en-US" dirty="0"/>
              <a:t>Study Design and Methods</a:t>
            </a:r>
          </a:p>
        </p:txBody>
      </p:sp>
      <p:sp>
        <p:nvSpPr>
          <p:cNvPr id="5" name="Content Placeholder 4">
            <a:extLst>
              <a:ext uri="{FF2B5EF4-FFF2-40B4-BE49-F238E27FC236}">
                <a16:creationId xmlns:a16="http://schemas.microsoft.com/office/drawing/2014/main" id="{BF85E8FA-6634-420C-8EE8-A126F5484C6D}"/>
              </a:ext>
            </a:extLst>
          </p:cNvPr>
          <p:cNvSpPr>
            <a:spLocks noGrp="1"/>
          </p:cNvSpPr>
          <p:nvPr>
            <p:ph idx="1"/>
          </p:nvPr>
        </p:nvSpPr>
        <p:spPr>
          <a:xfrm>
            <a:off x="628650" y="1084521"/>
            <a:ext cx="8065077" cy="3652284"/>
          </a:xfrm>
        </p:spPr>
        <p:txBody>
          <a:bodyPr>
            <a:normAutofit fontScale="92500"/>
          </a:bodyPr>
          <a:lstStyle/>
          <a:p>
            <a:pPr marL="257175" indent="-257175">
              <a:lnSpc>
                <a:spcPct val="115000"/>
              </a:lnSpc>
              <a:spcBef>
                <a:spcPts val="0"/>
              </a:spcBef>
              <a:buFont typeface="Symbol" panose="05050102010706020507" pitchFamily="18" charset="2"/>
              <a:buChar char=""/>
            </a:pPr>
            <a:r>
              <a:rPr lang="en-US" sz="1900" dirty="0">
                <a:effectLst/>
                <a:latin typeface="Calibri" panose="020F0502020204030204" pitchFamily="34" charset="0"/>
                <a:ea typeface="Calibri" panose="020F0502020204030204" pitchFamily="34" charset="0"/>
                <a:cs typeface="Times New Roman" panose="02020603050405020304" pitchFamily="18" charset="0"/>
              </a:rPr>
              <a:t>Objective: To estimate the extent to which gout-associated genetic variants are associated with the presence/absence of common comorbidities in patients with gout included in the UK Biobank.</a:t>
            </a:r>
          </a:p>
          <a:p>
            <a:pPr marL="257175" indent="-257175">
              <a:lnSpc>
                <a:spcPct val="115000"/>
              </a:lnSpc>
              <a:spcBef>
                <a:spcPts val="0"/>
              </a:spcBef>
              <a:buFont typeface="Symbol" panose="05050102010706020507" pitchFamily="18" charset="2"/>
              <a:buChar char=""/>
            </a:pPr>
            <a:r>
              <a:rPr lang="en-US" sz="1900" dirty="0">
                <a:effectLst/>
                <a:latin typeface="Calibri" panose="020F0502020204030204" pitchFamily="34" charset="0"/>
                <a:ea typeface="Calibri" panose="020F0502020204030204" pitchFamily="34" charset="0"/>
                <a:cs typeface="Times New Roman" panose="02020603050405020304" pitchFamily="18" charset="0"/>
              </a:rPr>
              <a:t>Comorbidities were defined using self-report data, ICD-10 codes, medications, and measured biomarkers/metrics.</a:t>
            </a:r>
          </a:p>
          <a:p>
            <a:pPr marL="600075" lvl="1" indent="-257175">
              <a:lnSpc>
                <a:spcPct val="115000"/>
              </a:lnSpc>
              <a:spcBef>
                <a:spcPts val="0"/>
              </a:spcBef>
              <a:buFont typeface="Symbol" panose="05050102010706020507" pitchFamily="18" charset="2"/>
              <a:buChar char=""/>
            </a:pPr>
            <a:r>
              <a:rPr lang="en-US" sz="1700" dirty="0">
                <a:effectLst/>
                <a:latin typeface="Calibri" panose="020F0502020204030204" pitchFamily="34" charset="0"/>
                <a:ea typeface="Calibri" panose="020F0502020204030204" pitchFamily="34" charset="0"/>
                <a:cs typeface="Times New Roman" panose="02020603050405020304" pitchFamily="18" charset="0"/>
              </a:rPr>
              <a:t>Each comorbidity was tested for association with gout using generalized linear models, adjusted for age and sex.</a:t>
            </a:r>
          </a:p>
          <a:p>
            <a:pPr marL="257175" indent="-257175">
              <a:lnSpc>
                <a:spcPct val="115000"/>
              </a:lnSpc>
              <a:spcBef>
                <a:spcPts val="0"/>
              </a:spcBef>
              <a:buFont typeface="Symbol" panose="05050102010706020507" pitchFamily="18" charset="2"/>
              <a:buChar char=""/>
            </a:pPr>
            <a:r>
              <a:rPr lang="en-US" sz="1900" dirty="0">
                <a:latin typeface="Calibri" panose="020F0502020204030204" pitchFamily="34" charset="0"/>
                <a:ea typeface="Calibri" panose="020F0502020204030204" pitchFamily="34" charset="0"/>
                <a:cs typeface="Times New Roman" panose="02020603050405020304" pitchFamily="18" charset="0"/>
              </a:rPr>
              <a:t>E</a:t>
            </a:r>
            <a:r>
              <a:rPr lang="en-US" sz="1900" dirty="0">
                <a:effectLst/>
                <a:latin typeface="Calibri" panose="020F0502020204030204" pitchFamily="34" charset="0"/>
                <a:ea typeface="Calibri" panose="020F0502020204030204" pitchFamily="34" charset="0"/>
                <a:cs typeface="Times New Roman" panose="02020603050405020304" pitchFamily="18" charset="0"/>
              </a:rPr>
              <a:t>ffect size weighted gout genetic risk factor score was calculated using variant genotypes from 12 genome-wide significant gout loci.</a:t>
            </a:r>
          </a:p>
          <a:p>
            <a:pPr marL="600075" lvl="1" indent="-257175">
              <a:lnSpc>
                <a:spcPct val="115000"/>
              </a:lnSpc>
              <a:spcBef>
                <a:spcPts val="0"/>
              </a:spcBef>
              <a:spcAft>
                <a:spcPts val="750"/>
              </a:spcAft>
              <a:buFont typeface="Symbol" panose="05050102010706020507" pitchFamily="18" charset="2"/>
              <a:buChar char=""/>
            </a:pPr>
            <a:r>
              <a:rPr lang="en-US" sz="1700" dirty="0">
                <a:effectLst/>
                <a:latin typeface="Calibri" panose="020F0502020204030204" pitchFamily="34" charset="0"/>
                <a:ea typeface="Calibri" panose="020F0502020204030204" pitchFamily="34" charset="0"/>
                <a:cs typeface="Times New Roman" panose="02020603050405020304" pitchFamily="18" charset="0"/>
              </a:rPr>
              <a:t>The gout genetic risk score was tested for association using a generalized linear model with the presence of any comorbidity within the gout cohort, adjusting for age and sex.</a:t>
            </a:r>
          </a:p>
          <a:p>
            <a:pPr marL="257175" indent="-257175">
              <a:lnSpc>
                <a:spcPct val="115000"/>
              </a:lnSpc>
              <a:spcBef>
                <a:spcPts val="0"/>
              </a:spcBef>
              <a:buFont typeface="Symbol" panose="05050102010706020507" pitchFamily="18" charset="2"/>
              <a:buChar char=""/>
            </a:pPr>
            <a:endParaRPr lang="en-US" sz="135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055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AFBA77-0A6A-49CD-8A20-5E866EFE1DD9}"/>
              </a:ext>
            </a:extLst>
          </p:cNvPr>
          <p:cNvSpPr>
            <a:spLocks noGrp="1"/>
          </p:cNvSpPr>
          <p:nvPr>
            <p:ph type="title"/>
          </p:nvPr>
        </p:nvSpPr>
        <p:spPr>
          <a:xfrm>
            <a:off x="1614488" y="1337649"/>
            <a:ext cx="5915025" cy="1784546"/>
          </a:xfrm>
        </p:spPr>
        <p:txBody>
          <a:bodyPr>
            <a:noAutofit/>
          </a:bodyPr>
          <a:lstStyle/>
          <a:p>
            <a:pPr algn="ctr"/>
            <a:r>
              <a:rPr lang="en-US" sz="2100" dirty="0">
                <a:latin typeface="Calibri" panose="020F0502020204030204" pitchFamily="34" charset="0"/>
                <a:ea typeface="Calibri" panose="020F0502020204030204" pitchFamily="34" charset="0"/>
              </a:rPr>
              <a:t>Long Term Cardiovascular Safety of Febuxostat and Allopurinol in Patients with Chronic Gout: The Febuxostat versus Allopurinol Streamlined Trial (on Behalf of the FAST Investigators)</a:t>
            </a:r>
            <a:br>
              <a:rPr lang="en-US" sz="2700" dirty="0"/>
            </a:br>
            <a:r>
              <a:rPr lang="en-US" sz="1800" dirty="0"/>
              <a:t>MacDonald T, et al. </a:t>
            </a:r>
          </a:p>
        </p:txBody>
      </p:sp>
      <p:sp>
        <p:nvSpPr>
          <p:cNvPr id="5" name="TextBox 4">
            <a:extLst>
              <a:ext uri="{FF2B5EF4-FFF2-40B4-BE49-F238E27FC236}">
                <a16:creationId xmlns:a16="http://schemas.microsoft.com/office/drawing/2014/main" id="{A13791EF-73E2-4E83-8166-43C8D2C06737}"/>
              </a:ext>
            </a:extLst>
          </p:cNvPr>
          <p:cNvSpPr txBox="1"/>
          <p:nvPr/>
        </p:nvSpPr>
        <p:spPr>
          <a:xfrm>
            <a:off x="1614489" y="3370302"/>
            <a:ext cx="5915024" cy="577081"/>
          </a:xfrm>
          <a:prstGeom prst="rect">
            <a:avLst/>
          </a:prstGeom>
          <a:noFill/>
        </p:spPr>
        <p:txBody>
          <a:bodyPr wrap="square">
            <a:spAutoFit/>
          </a:bodyPr>
          <a:lstStyle/>
          <a:p>
            <a:r>
              <a:rPr lang="en-US" sz="1050" dirty="0">
                <a:hlinkClick r:id="rId2"/>
              </a:rPr>
              <a:t>Long Term Cardiovascular Safety of Febuxostat and Allopurinol in Patients with Chronic Gout: The Febuxostat versus Allopurinol Streamlined Trial (on Behalf of the FAST Investigators) - ACR Meeting Abstracts (acrabstracts.org)</a:t>
            </a:r>
            <a:endParaRPr lang="en-US" sz="1050" dirty="0"/>
          </a:p>
        </p:txBody>
      </p:sp>
    </p:spTree>
    <p:extLst>
      <p:ext uri="{BB962C8B-B14F-4D97-AF65-F5344CB8AC3E}">
        <p14:creationId xmlns:p14="http://schemas.microsoft.com/office/powerpoint/2010/main" val="2068808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CFC27-01B1-4F72-A7F1-D58A792E52A3}"/>
              </a:ext>
            </a:extLst>
          </p:cNvPr>
          <p:cNvSpPr>
            <a:spLocks noGrp="1"/>
          </p:cNvSpPr>
          <p:nvPr>
            <p:ph type="title"/>
          </p:nvPr>
        </p:nvSpPr>
        <p:spPr/>
        <p:txBody>
          <a:bodyPr/>
          <a:lstStyle/>
          <a:p>
            <a:r>
              <a:rPr lang="en-US" dirty="0"/>
              <a:t>Results Summary</a:t>
            </a:r>
          </a:p>
        </p:txBody>
      </p:sp>
      <p:sp>
        <p:nvSpPr>
          <p:cNvPr id="8" name="Content Placeholder 7">
            <a:extLst>
              <a:ext uri="{FF2B5EF4-FFF2-40B4-BE49-F238E27FC236}">
                <a16:creationId xmlns:a16="http://schemas.microsoft.com/office/drawing/2014/main" id="{DD4B88A5-6528-4745-9B9E-8703AE8E03EE}"/>
              </a:ext>
            </a:extLst>
          </p:cNvPr>
          <p:cNvSpPr>
            <a:spLocks noGrp="1"/>
          </p:cNvSpPr>
          <p:nvPr>
            <p:ph sz="half" idx="1"/>
          </p:nvPr>
        </p:nvSpPr>
        <p:spPr>
          <a:xfrm>
            <a:off x="628650" y="1369219"/>
            <a:ext cx="3564356" cy="3263504"/>
          </a:xfrm>
        </p:spPr>
        <p:txBody>
          <a:bodyPr>
            <a:normAutofit/>
          </a:bodyPr>
          <a:lstStyle/>
          <a:p>
            <a:pPr marL="257175" indent="-257175">
              <a:lnSpc>
                <a:spcPct val="115000"/>
              </a:lnSpc>
              <a:spcBef>
                <a:spcPts val="0"/>
              </a:spcBef>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The UK Biobank included 332,360 persons</a:t>
            </a:r>
          </a:p>
          <a:p>
            <a:pPr marL="600075" lvl="1" indent="-257175">
              <a:lnSpc>
                <a:spcPct val="115000"/>
              </a:lnSpc>
              <a:spcBef>
                <a:spcPts val="0"/>
              </a:spcBef>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Mean age 57.1 years</a:t>
            </a:r>
          </a:p>
          <a:p>
            <a:pPr marL="600075" lvl="1" indent="-257175">
              <a:lnSpc>
                <a:spcPct val="115000"/>
              </a:lnSpc>
              <a:spcBef>
                <a:spcPts val="0"/>
              </a:spcBef>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48% male</a:t>
            </a:r>
          </a:p>
          <a:p>
            <a:pPr marL="600075" lvl="1" indent="-257175">
              <a:lnSpc>
                <a:spcPct val="115000"/>
              </a:lnSpc>
              <a:spcBef>
                <a:spcPts val="0"/>
              </a:spcBef>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7131 or 2.2% had gout</a:t>
            </a:r>
          </a:p>
          <a:p>
            <a:pPr marL="257175" indent="-257175">
              <a:lnSpc>
                <a:spcPct val="115000"/>
              </a:lnSpc>
              <a:spcBef>
                <a:spcPts val="0"/>
              </a:spcBef>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All comorbidities were approximately 2 to 3 times as common in persons with vs without gout.</a:t>
            </a:r>
          </a:p>
          <a:p>
            <a:pPr marL="0" indent="0">
              <a:lnSpc>
                <a:spcPct val="100000"/>
              </a:lnSpc>
              <a:buNone/>
            </a:pPr>
            <a:endParaRPr lang="en-US" sz="1200" dirty="0"/>
          </a:p>
        </p:txBody>
      </p:sp>
      <p:graphicFrame>
        <p:nvGraphicFramePr>
          <p:cNvPr id="3" name="Table 4">
            <a:extLst>
              <a:ext uri="{FF2B5EF4-FFF2-40B4-BE49-F238E27FC236}">
                <a16:creationId xmlns:a16="http://schemas.microsoft.com/office/drawing/2014/main" id="{AA7BCFB9-EE03-41C7-AF12-394C20C0648F}"/>
              </a:ext>
            </a:extLst>
          </p:cNvPr>
          <p:cNvGraphicFramePr>
            <a:graphicFrameLocks noGrp="1"/>
          </p:cNvGraphicFramePr>
          <p:nvPr>
            <p:ph sz="half" idx="2"/>
            <p:extLst>
              <p:ext uri="{D42A27DB-BD31-4B8C-83A1-F6EECF244321}">
                <p14:modId xmlns:p14="http://schemas.microsoft.com/office/powerpoint/2010/main" val="1221629572"/>
              </p:ext>
            </p:extLst>
          </p:nvPr>
        </p:nvGraphicFramePr>
        <p:xfrm>
          <a:off x="4525515" y="1369219"/>
          <a:ext cx="3582403" cy="2781300"/>
        </p:xfrm>
        <a:graphic>
          <a:graphicData uri="http://schemas.openxmlformats.org/drawingml/2006/table">
            <a:tbl>
              <a:tblPr firstRow="1" bandRow="1">
                <a:tableStyleId>{5C22544A-7EE6-4342-B048-85BDC9FD1C3A}</a:tableStyleId>
              </a:tblPr>
              <a:tblGrid>
                <a:gridCol w="1461836">
                  <a:extLst>
                    <a:ext uri="{9D8B030D-6E8A-4147-A177-3AD203B41FA5}">
                      <a16:colId xmlns:a16="http://schemas.microsoft.com/office/drawing/2014/main" val="303102506"/>
                    </a:ext>
                  </a:extLst>
                </a:gridCol>
                <a:gridCol w="1064795">
                  <a:extLst>
                    <a:ext uri="{9D8B030D-6E8A-4147-A177-3AD203B41FA5}">
                      <a16:colId xmlns:a16="http://schemas.microsoft.com/office/drawing/2014/main" val="3744359659"/>
                    </a:ext>
                  </a:extLst>
                </a:gridCol>
                <a:gridCol w="1055772">
                  <a:extLst>
                    <a:ext uri="{9D8B030D-6E8A-4147-A177-3AD203B41FA5}">
                      <a16:colId xmlns:a16="http://schemas.microsoft.com/office/drawing/2014/main" val="3501538438"/>
                    </a:ext>
                  </a:extLst>
                </a:gridCol>
              </a:tblGrid>
              <a:tr h="278130">
                <a:tc>
                  <a:txBody>
                    <a:bodyPr/>
                    <a:lstStyle/>
                    <a:p>
                      <a:r>
                        <a:rPr lang="en-US" sz="1000" dirty="0"/>
                        <a:t>Trait</a:t>
                      </a:r>
                    </a:p>
                  </a:txBody>
                  <a:tcPr marL="68580" marR="68580" marT="34290" marB="34290"/>
                </a:tc>
                <a:tc>
                  <a:txBody>
                    <a:bodyPr/>
                    <a:lstStyle/>
                    <a:p>
                      <a:pPr algn="ctr"/>
                      <a:r>
                        <a:rPr lang="en-US" sz="1000" dirty="0"/>
                        <a:t>Whole cohort</a:t>
                      </a:r>
                    </a:p>
                  </a:txBody>
                  <a:tcPr marL="68580" marR="68580" marT="34290" marB="34290"/>
                </a:tc>
                <a:tc>
                  <a:txBody>
                    <a:bodyPr/>
                    <a:lstStyle/>
                    <a:p>
                      <a:pPr algn="ctr"/>
                      <a:r>
                        <a:rPr lang="en-US" sz="1000" dirty="0"/>
                        <a:t>Gout cohort</a:t>
                      </a:r>
                    </a:p>
                  </a:txBody>
                  <a:tcPr marL="68580" marR="68580" marT="34290" marB="34290"/>
                </a:tc>
                <a:extLst>
                  <a:ext uri="{0D108BD9-81ED-4DB2-BD59-A6C34878D82A}">
                    <a16:rowId xmlns:a16="http://schemas.microsoft.com/office/drawing/2014/main" val="2400850760"/>
                  </a:ext>
                </a:extLst>
              </a:tr>
              <a:tr h="278130">
                <a:tc>
                  <a:txBody>
                    <a:bodyPr/>
                    <a:lstStyle/>
                    <a:p>
                      <a:r>
                        <a:rPr lang="en-US" sz="1000" dirty="0"/>
                        <a:t>HTN</a:t>
                      </a:r>
                    </a:p>
                  </a:txBody>
                  <a:tcPr marL="68580" marR="68580" marT="34290" marB="34290"/>
                </a:tc>
                <a:tc>
                  <a:txBody>
                    <a:bodyPr/>
                    <a:lstStyle/>
                    <a:p>
                      <a:pPr algn="ctr"/>
                      <a:r>
                        <a:rPr lang="en-US" sz="1000" dirty="0"/>
                        <a:t>35.2%</a:t>
                      </a:r>
                    </a:p>
                  </a:txBody>
                  <a:tcPr marL="68580" marR="68580" marT="34290" marB="34290"/>
                </a:tc>
                <a:tc>
                  <a:txBody>
                    <a:bodyPr/>
                    <a:lstStyle/>
                    <a:p>
                      <a:pPr algn="ctr"/>
                      <a:r>
                        <a:rPr lang="en-US" sz="1000" dirty="0"/>
                        <a:t>69.4%</a:t>
                      </a:r>
                    </a:p>
                  </a:txBody>
                  <a:tcPr marL="68580" marR="68580" marT="34290" marB="34290"/>
                </a:tc>
                <a:extLst>
                  <a:ext uri="{0D108BD9-81ED-4DB2-BD59-A6C34878D82A}">
                    <a16:rowId xmlns:a16="http://schemas.microsoft.com/office/drawing/2014/main" val="1207746826"/>
                  </a:ext>
                </a:extLst>
              </a:tr>
              <a:tr h="278130">
                <a:tc>
                  <a:txBody>
                    <a:bodyPr/>
                    <a:lstStyle/>
                    <a:p>
                      <a:r>
                        <a:rPr lang="en-US" sz="1000" dirty="0"/>
                        <a:t>Dyslipidemia</a:t>
                      </a:r>
                    </a:p>
                  </a:txBody>
                  <a:tcPr marL="68580" marR="68580" marT="34290" marB="34290"/>
                </a:tc>
                <a:tc>
                  <a:txBody>
                    <a:bodyPr/>
                    <a:lstStyle/>
                    <a:p>
                      <a:pPr algn="ctr"/>
                      <a:r>
                        <a:rPr lang="en-US" sz="1000" dirty="0"/>
                        <a:t>23.2%</a:t>
                      </a:r>
                    </a:p>
                  </a:txBody>
                  <a:tcPr marL="68580" marR="68580" marT="34290" marB="34290"/>
                </a:tc>
                <a:tc>
                  <a:txBody>
                    <a:bodyPr/>
                    <a:lstStyle/>
                    <a:p>
                      <a:pPr algn="ctr"/>
                      <a:r>
                        <a:rPr lang="en-US" sz="1000" dirty="0"/>
                        <a:t>50.2%</a:t>
                      </a:r>
                    </a:p>
                  </a:txBody>
                  <a:tcPr marL="68580" marR="68580" marT="34290" marB="34290"/>
                </a:tc>
                <a:extLst>
                  <a:ext uri="{0D108BD9-81ED-4DB2-BD59-A6C34878D82A}">
                    <a16:rowId xmlns:a16="http://schemas.microsoft.com/office/drawing/2014/main" val="4213449856"/>
                  </a:ext>
                </a:extLst>
              </a:tr>
              <a:tr h="278130">
                <a:tc>
                  <a:txBody>
                    <a:bodyPr/>
                    <a:lstStyle/>
                    <a:p>
                      <a:r>
                        <a:rPr lang="en-US" sz="1000" dirty="0"/>
                        <a:t>Obesity</a:t>
                      </a:r>
                    </a:p>
                  </a:txBody>
                  <a:tcPr marL="68580" marR="68580" marT="34290" marB="34290"/>
                </a:tc>
                <a:tc>
                  <a:txBody>
                    <a:bodyPr/>
                    <a:lstStyle/>
                    <a:p>
                      <a:pPr algn="ctr"/>
                      <a:r>
                        <a:rPr lang="en-US" sz="1000" dirty="0"/>
                        <a:t>23.1%</a:t>
                      </a:r>
                    </a:p>
                  </a:txBody>
                  <a:tcPr marL="68580" marR="68580" marT="34290" marB="34290"/>
                </a:tc>
                <a:tc>
                  <a:txBody>
                    <a:bodyPr/>
                    <a:lstStyle/>
                    <a:p>
                      <a:pPr algn="ctr"/>
                      <a:r>
                        <a:rPr lang="en-US" sz="1000" dirty="0"/>
                        <a:t>48.1%</a:t>
                      </a:r>
                    </a:p>
                  </a:txBody>
                  <a:tcPr marL="68580" marR="68580" marT="34290" marB="34290"/>
                </a:tc>
                <a:extLst>
                  <a:ext uri="{0D108BD9-81ED-4DB2-BD59-A6C34878D82A}">
                    <a16:rowId xmlns:a16="http://schemas.microsoft.com/office/drawing/2014/main" val="3409972927"/>
                  </a:ext>
                </a:extLst>
              </a:tr>
              <a:tr h="278130">
                <a:tc>
                  <a:txBody>
                    <a:bodyPr/>
                    <a:lstStyle/>
                    <a:p>
                      <a:r>
                        <a:rPr lang="en-US" sz="1000" dirty="0"/>
                        <a:t>CHD</a:t>
                      </a:r>
                    </a:p>
                  </a:txBody>
                  <a:tcPr marL="68580" marR="68580" marT="34290" marB="34290"/>
                </a:tc>
                <a:tc>
                  <a:txBody>
                    <a:bodyPr/>
                    <a:lstStyle/>
                    <a:p>
                      <a:pPr algn="ctr"/>
                      <a:r>
                        <a:rPr lang="en-US" sz="1000" dirty="0"/>
                        <a:t>9.5%</a:t>
                      </a:r>
                    </a:p>
                  </a:txBody>
                  <a:tcPr marL="68580" marR="68580" marT="34290" marB="34290"/>
                </a:tc>
                <a:tc>
                  <a:txBody>
                    <a:bodyPr/>
                    <a:lstStyle/>
                    <a:p>
                      <a:pPr algn="ctr"/>
                      <a:r>
                        <a:rPr lang="en-US" sz="1000" dirty="0"/>
                        <a:t>21.7%</a:t>
                      </a:r>
                    </a:p>
                  </a:txBody>
                  <a:tcPr marL="68580" marR="68580" marT="34290" marB="34290"/>
                </a:tc>
                <a:extLst>
                  <a:ext uri="{0D108BD9-81ED-4DB2-BD59-A6C34878D82A}">
                    <a16:rowId xmlns:a16="http://schemas.microsoft.com/office/drawing/2014/main" val="1045151039"/>
                  </a:ext>
                </a:extLst>
              </a:tr>
              <a:tr h="278130">
                <a:tc>
                  <a:txBody>
                    <a:bodyPr/>
                    <a:lstStyle/>
                    <a:p>
                      <a:r>
                        <a:rPr lang="en-US" sz="1000" dirty="0"/>
                        <a:t>T2DM</a:t>
                      </a:r>
                    </a:p>
                  </a:txBody>
                  <a:tcPr marL="68580" marR="68580" marT="34290" marB="34290"/>
                </a:tc>
                <a:tc>
                  <a:txBody>
                    <a:bodyPr/>
                    <a:lstStyle/>
                    <a:p>
                      <a:pPr algn="ctr"/>
                      <a:r>
                        <a:rPr lang="en-US" sz="1000" dirty="0"/>
                        <a:t>6.1%</a:t>
                      </a:r>
                    </a:p>
                  </a:txBody>
                  <a:tcPr marL="68580" marR="68580" marT="34290" marB="34290"/>
                </a:tc>
                <a:tc>
                  <a:txBody>
                    <a:bodyPr/>
                    <a:lstStyle/>
                    <a:p>
                      <a:pPr algn="ctr"/>
                      <a:r>
                        <a:rPr lang="en-US" sz="1000" dirty="0"/>
                        <a:t>17.9%</a:t>
                      </a:r>
                    </a:p>
                  </a:txBody>
                  <a:tcPr marL="68580" marR="68580" marT="34290" marB="34290"/>
                </a:tc>
                <a:extLst>
                  <a:ext uri="{0D108BD9-81ED-4DB2-BD59-A6C34878D82A}">
                    <a16:rowId xmlns:a16="http://schemas.microsoft.com/office/drawing/2014/main" val="1492279327"/>
                  </a:ext>
                </a:extLst>
              </a:tr>
              <a:tr h="278130">
                <a:tc>
                  <a:txBody>
                    <a:bodyPr/>
                    <a:lstStyle/>
                    <a:p>
                      <a:r>
                        <a:rPr lang="en-US" sz="1000" dirty="0"/>
                        <a:t>CKD stage </a:t>
                      </a:r>
                      <a:r>
                        <a:rPr lang="en-US" sz="1000" dirty="0">
                          <a:latin typeface="Calibri" panose="020F0502020204030204" pitchFamily="34" charset="0"/>
                          <a:cs typeface="Calibri" panose="020F0502020204030204" pitchFamily="34" charset="0"/>
                        </a:rPr>
                        <a:t>≥3</a:t>
                      </a:r>
                      <a:endParaRPr lang="en-US" sz="1000" dirty="0"/>
                    </a:p>
                  </a:txBody>
                  <a:tcPr marL="68580" marR="68580" marT="34290" marB="34290"/>
                </a:tc>
                <a:tc>
                  <a:txBody>
                    <a:bodyPr/>
                    <a:lstStyle/>
                    <a:p>
                      <a:pPr algn="ctr"/>
                      <a:r>
                        <a:rPr lang="en-US" sz="1000" dirty="0"/>
                        <a:t>4.3%</a:t>
                      </a:r>
                    </a:p>
                  </a:txBody>
                  <a:tcPr marL="68580" marR="68580" marT="34290" marB="34290"/>
                </a:tc>
                <a:tc>
                  <a:txBody>
                    <a:bodyPr/>
                    <a:lstStyle/>
                    <a:p>
                      <a:pPr algn="ctr"/>
                      <a:r>
                        <a:rPr lang="en-US" sz="1000" dirty="0"/>
                        <a:t>16.0%</a:t>
                      </a:r>
                    </a:p>
                  </a:txBody>
                  <a:tcPr marL="68580" marR="68580" marT="34290" marB="34290"/>
                </a:tc>
                <a:extLst>
                  <a:ext uri="{0D108BD9-81ED-4DB2-BD59-A6C34878D82A}">
                    <a16:rowId xmlns:a16="http://schemas.microsoft.com/office/drawing/2014/main" val="2333413875"/>
                  </a:ext>
                </a:extLst>
              </a:tr>
              <a:tr h="278130">
                <a:tc>
                  <a:txBody>
                    <a:bodyPr/>
                    <a:lstStyle/>
                    <a:p>
                      <a:r>
                        <a:rPr lang="en-US" sz="1000" dirty="0"/>
                        <a:t>Cerebrovascular disease</a:t>
                      </a:r>
                    </a:p>
                  </a:txBody>
                  <a:tcPr marL="68580" marR="68580" marT="34290" marB="34290"/>
                </a:tc>
                <a:tc>
                  <a:txBody>
                    <a:bodyPr/>
                    <a:lstStyle/>
                    <a:p>
                      <a:pPr algn="ctr"/>
                      <a:r>
                        <a:rPr lang="en-US" sz="1000" dirty="0"/>
                        <a:t>3.3%</a:t>
                      </a:r>
                    </a:p>
                  </a:txBody>
                  <a:tcPr marL="68580" marR="68580" marT="34290" marB="34290"/>
                </a:tc>
                <a:tc>
                  <a:txBody>
                    <a:bodyPr/>
                    <a:lstStyle/>
                    <a:p>
                      <a:pPr algn="ctr"/>
                      <a:r>
                        <a:rPr lang="en-US" sz="1000" dirty="0"/>
                        <a:t>6.9%</a:t>
                      </a:r>
                    </a:p>
                  </a:txBody>
                  <a:tcPr marL="68580" marR="68580" marT="34290" marB="34290"/>
                </a:tc>
                <a:extLst>
                  <a:ext uri="{0D108BD9-81ED-4DB2-BD59-A6C34878D82A}">
                    <a16:rowId xmlns:a16="http://schemas.microsoft.com/office/drawing/2014/main" val="3887095912"/>
                  </a:ext>
                </a:extLst>
              </a:tr>
              <a:tr h="278130">
                <a:tc>
                  <a:txBody>
                    <a:bodyPr/>
                    <a:lstStyle/>
                    <a:p>
                      <a:r>
                        <a:rPr lang="en-US" sz="1000" dirty="0"/>
                        <a:t>Heart failure</a:t>
                      </a:r>
                    </a:p>
                  </a:txBody>
                  <a:tcPr marL="68580" marR="68580" marT="34290" marB="34290"/>
                </a:tc>
                <a:tc>
                  <a:txBody>
                    <a:bodyPr/>
                    <a:lstStyle/>
                    <a:p>
                      <a:pPr algn="ctr"/>
                      <a:r>
                        <a:rPr lang="en-US" sz="1000" dirty="0"/>
                        <a:t>1.8%</a:t>
                      </a:r>
                    </a:p>
                  </a:txBody>
                  <a:tcPr marL="68580" marR="68580" marT="34290" marB="34290"/>
                </a:tc>
                <a:tc>
                  <a:txBody>
                    <a:bodyPr/>
                    <a:lstStyle/>
                    <a:p>
                      <a:pPr algn="ctr"/>
                      <a:r>
                        <a:rPr lang="en-US" sz="1000" dirty="0"/>
                        <a:t>6.5%</a:t>
                      </a:r>
                    </a:p>
                  </a:txBody>
                  <a:tcPr marL="68580" marR="68580" marT="34290" marB="34290"/>
                </a:tc>
                <a:extLst>
                  <a:ext uri="{0D108BD9-81ED-4DB2-BD59-A6C34878D82A}">
                    <a16:rowId xmlns:a16="http://schemas.microsoft.com/office/drawing/2014/main" val="3181634843"/>
                  </a:ext>
                </a:extLst>
              </a:tr>
              <a:tr h="278130">
                <a:tc>
                  <a:txBody>
                    <a:bodyPr/>
                    <a:lstStyle/>
                    <a:p>
                      <a:r>
                        <a:rPr lang="en-US" sz="1000" dirty="0"/>
                        <a:t>Sleep apnea</a:t>
                      </a:r>
                    </a:p>
                  </a:txBody>
                  <a:tcPr marL="68580" marR="68580" marT="34290" marB="34290"/>
                </a:tc>
                <a:tc>
                  <a:txBody>
                    <a:bodyPr/>
                    <a:lstStyle/>
                    <a:p>
                      <a:pPr algn="ctr"/>
                      <a:r>
                        <a:rPr lang="en-US" sz="1000" dirty="0"/>
                        <a:t>1.4%</a:t>
                      </a:r>
                    </a:p>
                  </a:txBody>
                  <a:tcPr marL="68580" marR="68580" marT="34290" marB="34290"/>
                </a:tc>
                <a:tc>
                  <a:txBody>
                    <a:bodyPr/>
                    <a:lstStyle/>
                    <a:p>
                      <a:pPr algn="ctr"/>
                      <a:r>
                        <a:rPr lang="en-US" sz="1000" dirty="0"/>
                        <a:t>4.4%</a:t>
                      </a:r>
                    </a:p>
                  </a:txBody>
                  <a:tcPr marL="68580" marR="68580" marT="34290" marB="34290"/>
                </a:tc>
                <a:extLst>
                  <a:ext uri="{0D108BD9-81ED-4DB2-BD59-A6C34878D82A}">
                    <a16:rowId xmlns:a16="http://schemas.microsoft.com/office/drawing/2014/main" val="3630514068"/>
                  </a:ext>
                </a:extLst>
              </a:tr>
            </a:tbl>
          </a:graphicData>
        </a:graphic>
      </p:graphicFrame>
    </p:spTree>
    <p:extLst>
      <p:ext uri="{BB962C8B-B14F-4D97-AF65-F5344CB8AC3E}">
        <p14:creationId xmlns:p14="http://schemas.microsoft.com/office/powerpoint/2010/main" val="550705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CFC27-01B1-4F72-A7F1-D58A792E52A3}"/>
              </a:ext>
            </a:extLst>
          </p:cNvPr>
          <p:cNvSpPr>
            <a:spLocks noGrp="1"/>
          </p:cNvSpPr>
          <p:nvPr>
            <p:ph type="title"/>
          </p:nvPr>
        </p:nvSpPr>
        <p:spPr/>
        <p:txBody>
          <a:bodyPr/>
          <a:lstStyle/>
          <a:p>
            <a:r>
              <a:rPr lang="en-US" dirty="0"/>
              <a:t>Results Summary</a:t>
            </a:r>
            <a:r>
              <a:rPr lang="en-US" sz="1350" dirty="0"/>
              <a:t> (continued)</a:t>
            </a:r>
            <a:endParaRPr lang="en-US" dirty="0"/>
          </a:p>
        </p:txBody>
      </p:sp>
      <p:sp>
        <p:nvSpPr>
          <p:cNvPr id="2" name="Content Placeholder 1">
            <a:extLst>
              <a:ext uri="{FF2B5EF4-FFF2-40B4-BE49-F238E27FC236}">
                <a16:creationId xmlns:a16="http://schemas.microsoft.com/office/drawing/2014/main" id="{899AE298-B894-4E71-A449-41910B52426C}"/>
              </a:ext>
            </a:extLst>
          </p:cNvPr>
          <p:cNvSpPr>
            <a:spLocks noGrp="1"/>
          </p:cNvSpPr>
          <p:nvPr>
            <p:ph sz="half" idx="1"/>
          </p:nvPr>
        </p:nvSpPr>
        <p:spPr>
          <a:xfrm>
            <a:off x="628650" y="1369219"/>
            <a:ext cx="3185361" cy="3263504"/>
          </a:xfrm>
        </p:spPr>
        <p:txBody>
          <a:bodyPr>
            <a:normAutofit/>
          </a:bodyPr>
          <a:lstStyle/>
          <a:p>
            <a:r>
              <a:rPr lang="en-US" sz="1800" dirty="0">
                <a:latin typeface="Calibri" panose="020F0502020204030204" pitchFamily="34" charset="0"/>
                <a:ea typeface="Calibri" panose="020F0502020204030204" pitchFamily="34" charset="0"/>
                <a:cs typeface="Times New Roman" panose="02020603050405020304" pitchFamily="18" charset="0"/>
              </a:rPr>
              <a:t>The comorbidities were significantly more prevalent in women with gout vs men with gout</a:t>
            </a:r>
            <a:endParaRPr lang="en-US" sz="1800" dirty="0"/>
          </a:p>
        </p:txBody>
      </p:sp>
      <p:graphicFrame>
        <p:nvGraphicFramePr>
          <p:cNvPr id="5" name="Table 5">
            <a:extLst>
              <a:ext uri="{FF2B5EF4-FFF2-40B4-BE49-F238E27FC236}">
                <a16:creationId xmlns:a16="http://schemas.microsoft.com/office/drawing/2014/main" id="{C286E44C-EFFC-4D42-8B72-E2507F1E560B}"/>
              </a:ext>
            </a:extLst>
          </p:cNvPr>
          <p:cNvGraphicFramePr>
            <a:graphicFrameLocks noGrp="1"/>
          </p:cNvGraphicFramePr>
          <p:nvPr>
            <p:ph sz="half" idx="2"/>
            <p:extLst>
              <p:ext uri="{D42A27DB-BD31-4B8C-83A1-F6EECF244321}">
                <p14:modId xmlns:p14="http://schemas.microsoft.com/office/powerpoint/2010/main" val="766838858"/>
              </p:ext>
            </p:extLst>
          </p:nvPr>
        </p:nvGraphicFramePr>
        <p:xfrm>
          <a:off x="4827671" y="1057492"/>
          <a:ext cx="3616241" cy="3337560"/>
        </p:xfrm>
        <a:graphic>
          <a:graphicData uri="http://schemas.openxmlformats.org/drawingml/2006/table">
            <a:tbl>
              <a:tblPr firstRow="1" bandRow="1">
                <a:tableStyleId>{5C22544A-7EE6-4342-B048-85BDC9FD1C3A}</a:tableStyleId>
              </a:tblPr>
              <a:tblGrid>
                <a:gridCol w="1434766">
                  <a:extLst>
                    <a:ext uri="{9D8B030D-6E8A-4147-A177-3AD203B41FA5}">
                      <a16:colId xmlns:a16="http://schemas.microsoft.com/office/drawing/2014/main" val="145174125"/>
                    </a:ext>
                  </a:extLst>
                </a:gridCol>
                <a:gridCol w="1100889">
                  <a:extLst>
                    <a:ext uri="{9D8B030D-6E8A-4147-A177-3AD203B41FA5}">
                      <a16:colId xmlns:a16="http://schemas.microsoft.com/office/drawing/2014/main" val="2378540384"/>
                    </a:ext>
                  </a:extLst>
                </a:gridCol>
                <a:gridCol w="1080586">
                  <a:extLst>
                    <a:ext uri="{9D8B030D-6E8A-4147-A177-3AD203B41FA5}">
                      <a16:colId xmlns:a16="http://schemas.microsoft.com/office/drawing/2014/main" val="620821667"/>
                    </a:ext>
                  </a:extLst>
                </a:gridCol>
              </a:tblGrid>
              <a:tr h="278130">
                <a:tc>
                  <a:txBody>
                    <a:bodyPr/>
                    <a:lstStyle/>
                    <a:p>
                      <a:r>
                        <a:rPr lang="en-US" sz="1000" dirty="0"/>
                        <a:t>Trait</a:t>
                      </a:r>
                    </a:p>
                  </a:txBody>
                  <a:tcPr marL="68580" marR="68580" marT="34290" marB="34290"/>
                </a:tc>
                <a:tc>
                  <a:txBody>
                    <a:bodyPr/>
                    <a:lstStyle/>
                    <a:p>
                      <a:pPr algn="ctr"/>
                      <a:r>
                        <a:rPr lang="en-US" sz="1000" dirty="0"/>
                        <a:t>OR (male)</a:t>
                      </a:r>
                    </a:p>
                  </a:txBody>
                  <a:tcPr marL="68580" marR="68580" marT="34290" marB="34290"/>
                </a:tc>
                <a:tc>
                  <a:txBody>
                    <a:bodyPr/>
                    <a:lstStyle/>
                    <a:p>
                      <a:pPr algn="ctr"/>
                      <a:r>
                        <a:rPr lang="en-US" sz="1000" dirty="0"/>
                        <a:t>OR (female)</a:t>
                      </a:r>
                    </a:p>
                  </a:txBody>
                  <a:tcPr marL="68580" marR="68580" marT="34290" marB="34290"/>
                </a:tc>
                <a:extLst>
                  <a:ext uri="{0D108BD9-81ED-4DB2-BD59-A6C34878D82A}">
                    <a16:rowId xmlns:a16="http://schemas.microsoft.com/office/drawing/2014/main" val="3105776633"/>
                  </a:ext>
                </a:extLst>
              </a:tr>
              <a:tr h="278130">
                <a:tc>
                  <a:txBody>
                    <a:bodyPr/>
                    <a:lstStyle/>
                    <a:p>
                      <a:r>
                        <a:rPr lang="en-US" sz="1000" dirty="0"/>
                        <a:t>HTN</a:t>
                      </a:r>
                    </a:p>
                  </a:txBody>
                  <a:tcPr marL="68580" marR="68580" marT="34290" marB="34290"/>
                </a:tc>
                <a:tc>
                  <a:txBody>
                    <a:bodyPr/>
                    <a:lstStyle/>
                    <a:p>
                      <a:pPr algn="ctr"/>
                      <a:r>
                        <a:rPr lang="en-US" sz="1000" dirty="0"/>
                        <a:t>2.98</a:t>
                      </a:r>
                    </a:p>
                  </a:txBody>
                  <a:tcPr marL="68580" marR="68580" marT="34290" marB="34290"/>
                </a:tc>
                <a:tc>
                  <a:txBody>
                    <a:bodyPr/>
                    <a:lstStyle/>
                    <a:p>
                      <a:pPr algn="ctr"/>
                      <a:r>
                        <a:rPr lang="en-US" sz="1000" dirty="0"/>
                        <a:t>7.18</a:t>
                      </a:r>
                    </a:p>
                  </a:txBody>
                  <a:tcPr marL="68580" marR="68580" marT="34290" marB="34290"/>
                </a:tc>
                <a:extLst>
                  <a:ext uri="{0D108BD9-81ED-4DB2-BD59-A6C34878D82A}">
                    <a16:rowId xmlns:a16="http://schemas.microsoft.com/office/drawing/2014/main" val="2524238112"/>
                  </a:ext>
                </a:extLst>
              </a:tr>
              <a:tr h="278130">
                <a:tc>
                  <a:txBody>
                    <a:bodyPr/>
                    <a:lstStyle/>
                    <a:p>
                      <a:r>
                        <a:rPr lang="en-US" sz="1000" dirty="0"/>
                        <a:t>Dyslipidemia</a:t>
                      </a:r>
                    </a:p>
                  </a:txBody>
                  <a:tcPr marL="68580" marR="68580" marT="34290" marB="34290"/>
                </a:tc>
                <a:tc>
                  <a:txBody>
                    <a:bodyPr/>
                    <a:lstStyle/>
                    <a:p>
                      <a:pPr algn="ctr"/>
                      <a:r>
                        <a:rPr lang="en-US" sz="1000" dirty="0"/>
                        <a:t>2.16</a:t>
                      </a:r>
                    </a:p>
                  </a:txBody>
                  <a:tcPr marL="68580" marR="68580" marT="34290" marB="34290"/>
                </a:tc>
                <a:tc>
                  <a:txBody>
                    <a:bodyPr/>
                    <a:lstStyle/>
                    <a:p>
                      <a:pPr algn="ctr"/>
                      <a:r>
                        <a:rPr lang="en-US" sz="1000" dirty="0"/>
                        <a:t>3.95</a:t>
                      </a:r>
                    </a:p>
                  </a:txBody>
                  <a:tcPr marL="68580" marR="68580" marT="34290" marB="34290"/>
                </a:tc>
                <a:extLst>
                  <a:ext uri="{0D108BD9-81ED-4DB2-BD59-A6C34878D82A}">
                    <a16:rowId xmlns:a16="http://schemas.microsoft.com/office/drawing/2014/main" val="3476631570"/>
                  </a:ext>
                </a:extLst>
              </a:tr>
              <a:tr h="278130">
                <a:tc>
                  <a:txBody>
                    <a:bodyPr/>
                    <a:lstStyle/>
                    <a:p>
                      <a:r>
                        <a:rPr lang="en-US" sz="1000" dirty="0"/>
                        <a:t>Obesity</a:t>
                      </a:r>
                    </a:p>
                  </a:txBody>
                  <a:tcPr marL="68580" marR="68580" marT="34290" marB="34290"/>
                </a:tc>
                <a:tc>
                  <a:txBody>
                    <a:bodyPr/>
                    <a:lstStyle/>
                    <a:p>
                      <a:pPr algn="ctr"/>
                      <a:r>
                        <a:rPr lang="en-US" sz="1000" dirty="0"/>
                        <a:t>2.90</a:t>
                      </a:r>
                    </a:p>
                  </a:txBody>
                  <a:tcPr marL="68580" marR="68580" marT="34290" marB="34290"/>
                </a:tc>
                <a:tc>
                  <a:txBody>
                    <a:bodyPr/>
                    <a:lstStyle/>
                    <a:p>
                      <a:pPr algn="ctr"/>
                      <a:r>
                        <a:rPr lang="en-US" sz="1000" dirty="0"/>
                        <a:t>4.99</a:t>
                      </a:r>
                    </a:p>
                  </a:txBody>
                  <a:tcPr marL="68580" marR="68580" marT="34290" marB="34290"/>
                </a:tc>
                <a:extLst>
                  <a:ext uri="{0D108BD9-81ED-4DB2-BD59-A6C34878D82A}">
                    <a16:rowId xmlns:a16="http://schemas.microsoft.com/office/drawing/2014/main" val="3740805959"/>
                  </a:ext>
                </a:extLst>
              </a:tr>
              <a:tr h="278130">
                <a:tc>
                  <a:txBody>
                    <a:bodyPr/>
                    <a:lstStyle/>
                    <a:p>
                      <a:r>
                        <a:rPr lang="en-US" sz="1000" dirty="0"/>
                        <a:t>CHD</a:t>
                      </a:r>
                    </a:p>
                  </a:txBody>
                  <a:tcPr marL="68580" marR="68580" marT="34290" marB="34290"/>
                </a:tc>
                <a:tc>
                  <a:txBody>
                    <a:bodyPr/>
                    <a:lstStyle/>
                    <a:p>
                      <a:pPr algn="ctr"/>
                      <a:r>
                        <a:rPr lang="en-US" sz="1000" dirty="0"/>
                        <a:t>1.54</a:t>
                      </a:r>
                    </a:p>
                  </a:txBody>
                  <a:tcPr marL="68580" marR="68580" marT="34290" marB="34290"/>
                </a:tc>
                <a:tc>
                  <a:txBody>
                    <a:bodyPr/>
                    <a:lstStyle/>
                    <a:p>
                      <a:pPr algn="ctr"/>
                      <a:r>
                        <a:rPr lang="en-US" sz="1000" dirty="0"/>
                        <a:t>3.43</a:t>
                      </a:r>
                    </a:p>
                  </a:txBody>
                  <a:tcPr marL="68580" marR="68580" marT="34290" marB="34290"/>
                </a:tc>
                <a:extLst>
                  <a:ext uri="{0D108BD9-81ED-4DB2-BD59-A6C34878D82A}">
                    <a16:rowId xmlns:a16="http://schemas.microsoft.com/office/drawing/2014/main" val="315530930"/>
                  </a:ext>
                </a:extLst>
              </a:tr>
              <a:tr h="278130">
                <a:tc>
                  <a:txBody>
                    <a:bodyPr/>
                    <a:lstStyle/>
                    <a:p>
                      <a:r>
                        <a:rPr lang="en-US" sz="1000" dirty="0"/>
                        <a:t>T2DM</a:t>
                      </a:r>
                    </a:p>
                  </a:txBody>
                  <a:tcPr marL="68580" marR="68580" marT="34290" marB="34290"/>
                </a:tc>
                <a:tc>
                  <a:txBody>
                    <a:bodyPr/>
                    <a:lstStyle/>
                    <a:p>
                      <a:pPr algn="ctr"/>
                      <a:r>
                        <a:rPr lang="en-US" sz="1000" dirty="0"/>
                        <a:t>2.27</a:t>
                      </a:r>
                    </a:p>
                  </a:txBody>
                  <a:tcPr marL="68580" marR="68580" marT="34290" marB="34290"/>
                </a:tc>
                <a:tc>
                  <a:txBody>
                    <a:bodyPr/>
                    <a:lstStyle/>
                    <a:p>
                      <a:pPr algn="ctr"/>
                      <a:r>
                        <a:rPr lang="en-US" sz="1000" dirty="0"/>
                        <a:t>5.25</a:t>
                      </a:r>
                    </a:p>
                  </a:txBody>
                  <a:tcPr marL="68580" marR="68580" marT="34290" marB="34290"/>
                </a:tc>
                <a:extLst>
                  <a:ext uri="{0D108BD9-81ED-4DB2-BD59-A6C34878D82A}">
                    <a16:rowId xmlns:a16="http://schemas.microsoft.com/office/drawing/2014/main" val="1883645157"/>
                  </a:ext>
                </a:extLst>
              </a:tr>
              <a:tr h="278130">
                <a:tc>
                  <a:txBody>
                    <a:bodyPr/>
                    <a:lstStyle/>
                    <a:p>
                      <a:r>
                        <a:rPr lang="en-US" sz="1000" dirty="0"/>
                        <a:t>CKD stage </a:t>
                      </a:r>
                      <a:r>
                        <a:rPr lang="en-US" sz="1000" dirty="0">
                          <a:latin typeface="Calibri" panose="020F0502020204030204" pitchFamily="34" charset="0"/>
                          <a:cs typeface="Calibri" panose="020F0502020204030204" pitchFamily="34" charset="0"/>
                        </a:rPr>
                        <a:t>3</a:t>
                      </a:r>
                      <a:endParaRPr lang="en-US" sz="1000" dirty="0"/>
                    </a:p>
                  </a:txBody>
                  <a:tcPr marL="68580" marR="68580" marT="34290" marB="34290"/>
                </a:tc>
                <a:tc>
                  <a:txBody>
                    <a:bodyPr/>
                    <a:lstStyle/>
                    <a:p>
                      <a:pPr algn="ctr"/>
                      <a:r>
                        <a:rPr lang="en-US" sz="1000" dirty="0"/>
                        <a:t>3.32</a:t>
                      </a:r>
                    </a:p>
                  </a:txBody>
                  <a:tcPr marL="68580" marR="68580" marT="34290" marB="34290"/>
                </a:tc>
                <a:tc>
                  <a:txBody>
                    <a:bodyPr/>
                    <a:lstStyle/>
                    <a:p>
                      <a:pPr algn="ctr"/>
                      <a:r>
                        <a:rPr lang="en-US" sz="1000" dirty="0"/>
                        <a:t>5.62</a:t>
                      </a:r>
                    </a:p>
                  </a:txBody>
                  <a:tcPr marL="68580" marR="68580" marT="34290" marB="34290"/>
                </a:tc>
                <a:extLst>
                  <a:ext uri="{0D108BD9-81ED-4DB2-BD59-A6C34878D82A}">
                    <a16:rowId xmlns:a16="http://schemas.microsoft.com/office/drawing/2014/main" val="1188961854"/>
                  </a:ext>
                </a:extLst>
              </a:tr>
              <a:tr h="278130">
                <a:tc>
                  <a:txBody>
                    <a:bodyPr/>
                    <a:lstStyle/>
                    <a:p>
                      <a:r>
                        <a:rPr lang="en-US" sz="1000" dirty="0"/>
                        <a:t>CKD stage 4</a:t>
                      </a:r>
                    </a:p>
                  </a:txBody>
                  <a:tcPr marL="68580" marR="68580" marT="34290" marB="34290"/>
                </a:tc>
                <a:tc>
                  <a:txBody>
                    <a:bodyPr/>
                    <a:lstStyle/>
                    <a:p>
                      <a:pPr algn="ctr"/>
                      <a:r>
                        <a:rPr lang="en-US" sz="1000" dirty="0"/>
                        <a:t>8.31</a:t>
                      </a:r>
                    </a:p>
                  </a:txBody>
                  <a:tcPr marL="68580" marR="68580" marT="34290" marB="34290"/>
                </a:tc>
                <a:tc>
                  <a:txBody>
                    <a:bodyPr/>
                    <a:lstStyle/>
                    <a:p>
                      <a:pPr algn="ctr"/>
                      <a:r>
                        <a:rPr lang="en-US" sz="1000" dirty="0"/>
                        <a:t>34.06</a:t>
                      </a:r>
                    </a:p>
                  </a:txBody>
                  <a:tcPr marL="68580" marR="68580" marT="34290" marB="34290"/>
                </a:tc>
                <a:extLst>
                  <a:ext uri="{0D108BD9-81ED-4DB2-BD59-A6C34878D82A}">
                    <a16:rowId xmlns:a16="http://schemas.microsoft.com/office/drawing/2014/main" val="3261551164"/>
                  </a:ext>
                </a:extLst>
              </a:tr>
              <a:tr h="278130">
                <a:tc>
                  <a:txBody>
                    <a:bodyPr/>
                    <a:lstStyle/>
                    <a:p>
                      <a:r>
                        <a:rPr lang="en-US" sz="1000" dirty="0"/>
                        <a:t>CKD stage 5</a:t>
                      </a:r>
                    </a:p>
                  </a:txBody>
                  <a:tcPr marL="68580" marR="68580" marT="34290" marB="34290"/>
                </a:tc>
                <a:tc>
                  <a:txBody>
                    <a:bodyPr/>
                    <a:lstStyle/>
                    <a:p>
                      <a:pPr algn="ctr"/>
                      <a:r>
                        <a:rPr lang="en-US" sz="1000" dirty="0"/>
                        <a:t>8.62</a:t>
                      </a:r>
                    </a:p>
                  </a:txBody>
                  <a:tcPr marL="68580" marR="68580" marT="34290" marB="34290"/>
                </a:tc>
                <a:tc>
                  <a:txBody>
                    <a:bodyPr/>
                    <a:lstStyle/>
                    <a:p>
                      <a:pPr algn="ctr"/>
                      <a:r>
                        <a:rPr lang="en-US" sz="1000" dirty="0"/>
                        <a:t>45.47</a:t>
                      </a:r>
                    </a:p>
                  </a:txBody>
                  <a:tcPr marL="68580" marR="68580" marT="34290" marB="34290"/>
                </a:tc>
                <a:extLst>
                  <a:ext uri="{0D108BD9-81ED-4DB2-BD59-A6C34878D82A}">
                    <a16:rowId xmlns:a16="http://schemas.microsoft.com/office/drawing/2014/main" val="3319429726"/>
                  </a:ext>
                </a:extLst>
              </a:tr>
              <a:tr h="278130">
                <a:tc>
                  <a:txBody>
                    <a:bodyPr/>
                    <a:lstStyle/>
                    <a:p>
                      <a:r>
                        <a:rPr lang="en-US" sz="1000" dirty="0"/>
                        <a:t>Cerebrovascular disease</a:t>
                      </a:r>
                    </a:p>
                  </a:txBody>
                  <a:tcPr marL="68580" marR="68580" marT="34290" marB="34290"/>
                </a:tc>
                <a:tc>
                  <a:txBody>
                    <a:bodyPr/>
                    <a:lstStyle/>
                    <a:p>
                      <a:pPr algn="ctr"/>
                      <a:r>
                        <a:rPr lang="en-US" sz="1000" dirty="0"/>
                        <a:t>1.40</a:t>
                      </a:r>
                    </a:p>
                  </a:txBody>
                  <a:tcPr marL="68580" marR="68580" marT="34290" marB="34290"/>
                </a:tc>
                <a:tc>
                  <a:txBody>
                    <a:bodyPr/>
                    <a:lstStyle/>
                    <a:p>
                      <a:pPr algn="ctr"/>
                      <a:r>
                        <a:rPr lang="en-US" sz="1000" dirty="0"/>
                        <a:t>3.40</a:t>
                      </a:r>
                    </a:p>
                  </a:txBody>
                  <a:tcPr marL="68580" marR="68580" marT="34290" marB="34290"/>
                </a:tc>
                <a:extLst>
                  <a:ext uri="{0D108BD9-81ED-4DB2-BD59-A6C34878D82A}">
                    <a16:rowId xmlns:a16="http://schemas.microsoft.com/office/drawing/2014/main" val="1215014578"/>
                  </a:ext>
                </a:extLst>
              </a:tr>
              <a:tr h="278130">
                <a:tc>
                  <a:txBody>
                    <a:bodyPr/>
                    <a:lstStyle/>
                    <a:p>
                      <a:r>
                        <a:rPr lang="en-US" sz="1000" dirty="0"/>
                        <a:t>Heart failure</a:t>
                      </a:r>
                    </a:p>
                  </a:txBody>
                  <a:tcPr marL="68580" marR="68580" marT="34290" marB="34290"/>
                </a:tc>
                <a:tc>
                  <a:txBody>
                    <a:bodyPr/>
                    <a:lstStyle/>
                    <a:p>
                      <a:pPr algn="ctr"/>
                      <a:r>
                        <a:rPr lang="en-US" sz="1000" dirty="0"/>
                        <a:t>2.22</a:t>
                      </a:r>
                    </a:p>
                  </a:txBody>
                  <a:tcPr marL="68580" marR="68580" marT="34290" marB="34290"/>
                </a:tc>
                <a:tc>
                  <a:txBody>
                    <a:bodyPr/>
                    <a:lstStyle/>
                    <a:p>
                      <a:pPr algn="ctr"/>
                      <a:r>
                        <a:rPr lang="en-US" sz="1000" dirty="0"/>
                        <a:t>7.58</a:t>
                      </a:r>
                    </a:p>
                  </a:txBody>
                  <a:tcPr marL="68580" marR="68580" marT="34290" marB="34290"/>
                </a:tc>
                <a:extLst>
                  <a:ext uri="{0D108BD9-81ED-4DB2-BD59-A6C34878D82A}">
                    <a16:rowId xmlns:a16="http://schemas.microsoft.com/office/drawing/2014/main" val="3129040519"/>
                  </a:ext>
                </a:extLst>
              </a:tr>
              <a:tr h="278130">
                <a:tc>
                  <a:txBody>
                    <a:bodyPr/>
                    <a:lstStyle/>
                    <a:p>
                      <a:r>
                        <a:rPr lang="en-US" sz="1000" dirty="0"/>
                        <a:t>Sleep apnea</a:t>
                      </a:r>
                    </a:p>
                  </a:txBody>
                  <a:tcPr marL="68580" marR="68580" marT="34290" marB="34290"/>
                </a:tc>
                <a:tc>
                  <a:txBody>
                    <a:bodyPr/>
                    <a:lstStyle/>
                    <a:p>
                      <a:pPr algn="ctr"/>
                      <a:r>
                        <a:rPr lang="en-US" sz="1000" dirty="0"/>
                        <a:t>2.19</a:t>
                      </a:r>
                    </a:p>
                  </a:txBody>
                  <a:tcPr marL="68580" marR="68580" marT="34290" marB="34290"/>
                </a:tc>
                <a:tc>
                  <a:txBody>
                    <a:bodyPr/>
                    <a:lstStyle/>
                    <a:p>
                      <a:pPr algn="ctr"/>
                      <a:r>
                        <a:rPr lang="en-US" sz="1000" dirty="0"/>
                        <a:t>7.20</a:t>
                      </a:r>
                    </a:p>
                  </a:txBody>
                  <a:tcPr marL="68580" marR="68580" marT="34290" marB="34290"/>
                </a:tc>
                <a:extLst>
                  <a:ext uri="{0D108BD9-81ED-4DB2-BD59-A6C34878D82A}">
                    <a16:rowId xmlns:a16="http://schemas.microsoft.com/office/drawing/2014/main" val="395077761"/>
                  </a:ext>
                </a:extLst>
              </a:tr>
            </a:tbl>
          </a:graphicData>
        </a:graphic>
      </p:graphicFrame>
    </p:spTree>
    <p:extLst>
      <p:ext uri="{BB962C8B-B14F-4D97-AF65-F5344CB8AC3E}">
        <p14:creationId xmlns:p14="http://schemas.microsoft.com/office/powerpoint/2010/main" val="2156342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CFC27-01B1-4F72-A7F1-D58A792E52A3}"/>
              </a:ext>
            </a:extLst>
          </p:cNvPr>
          <p:cNvSpPr>
            <a:spLocks noGrp="1"/>
          </p:cNvSpPr>
          <p:nvPr>
            <p:ph type="title"/>
          </p:nvPr>
        </p:nvSpPr>
        <p:spPr/>
        <p:txBody>
          <a:bodyPr/>
          <a:lstStyle/>
          <a:p>
            <a:r>
              <a:rPr lang="en-US" dirty="0"/>
              <a:t>Results Summary</a:t>
            </a:r>
            <a:r>
              <a:rPr lang="en-US" sz="1350" dirty="0"/>
              <a:t> (continued)</a:t>
            </a:r>
            <a:endParaRPr lang="en-US" dirty="0"/>
          </a:p>
        </p:txBody>
      </p:sp>
      <p:sp>
        <p:nvSpPr>
          <p:cNvPr id="8" name="Content Placeholder 7">
            <a:extLst>
              <a:ext uri="{FF2B5EF4-FFF2-40B4-BE49-F238E27FC236}">
                <a16:creationId xmlns:a16="http://schemas.microsoft.com/office/drawing/2014/main" id="{DD4B88A5-6528-4745-9B9E-8703AE8E03EE}"/>
              </a:ext>
            </a:extLst>
          </p:cNvPr>
          <p:cNvSpPr>
            <a:spLocks noGrp="1"/>
          </p:cNvSpPr>
          <p:nvPr>
            <p:ph idx="1"/>
          </p:nvPr>
        </p:nvSpPr>
        <p:spPr>
          <a:xfrm>
            <a:off x="628650" y="1369219"/>
            <a:ext cx="8078932" cy="3263504"/>
          </a:xfrm>
        </p:spPr>
        <p:txBody>
          <a:bodyPr>
            <a:normAutofit/>
          </a:bodyPr>
          <a:lstStyle/>
          <a:p>
            <a:pPr marL="257175" indent="-257175">
              <a:lnSpc>
                <a:spcPct val="100000"/>
              </a:lnSpc>
              <a:spcBef>
                <a:spcPts val="0"/>
              </a:spcBef>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gout genetic risk score was confirmed to be associated with gout in the entire cohort (odds ratio 1.73; 95% confidence interval 1.69 to 1.77).</a:t>
            </a:r>
          </a:p>
          <a:p>
            <a:pPr marL="600075" lvl="1" indent="-257175">
              <a:lnSpc>
                <a:spcPct val="100000"/>
              </a:lnSpc>
              <a:spcBef>
                <a:spcPts val="0"/>
              </a:spcBef>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G</a:t>
            </a:r>
            <a:r>
              <a:rPr lang="en-US" sz="1600" dirty="0">
                <a:effectLst/>
                <a:latin typeface="Calibri" panose="020F0502020204030204" pitchFamily="34" charset="0"/>
                <a:ea typeface="Calibri" panose="020F0502020204030204" pitchFamily="34" charset="0"/>
                <a:cs typeface="Times New Roman" panose="02020603050405020304" pitchFamily="18" charset="0"/>
              </a:rPr>
              <a:t>out genetic risk score associated with reduced likelihood of having any comorbidity among persons with gout.</a:t>
            </a:r>
          </a:p>
          <a:p>
            <a:pPr marL="942975" lvl="2" indent="-257175">
              <a:lnSpc>
                <a:spcPct val="100000"/>
              </a:lnSpc>
              <a:spcBef>
                <a:spcPts val="0"/>
              </a:spcBef>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This was primarily due to variants at the </a:t>
            </a:r>
            <a:r>
              <a:rPr lang="en-US" sz="1600" i="1" dirty="0">
                <a:effectLst/>
                <a:latin typeface="Calibri" panose="020F0502020204030204" pitchFamily="34" charset="0"/>
                <a:ea typeface="Calibri" panose="020F0502020204030204" pitchFamily="34" charset="0"/>
                <a:cs typeface="Times New Roman" panose="02020603050405020304" pitchFamily="18" charset="0"/>
              </a:rPr>
              <a:t>ABCG2</a:t>
            </a:r>
            <a:r>
              <a:rPr lang="en-US" sz="1600" dirty="0">
                <a:effectLst/>
                <a:latin typeface="Calibri" panose="020F0502020204030204" pitchFamily="34" charset="0"/>
                <a:ea typeface="Calibri" panose="020F0502020204030204" pitchFamily="34" charset="0"/>
                <a:cs typeface="Times New Roman" panose="02020603050405020304" pitchFamily="18" charset="0"/>
              </a:rPr>
              <a:t> locus and the </a:t>
            </a:r>
            <a:r>
              <a:rPr lang="en-US" sz="1600" i="1" dirty="0">
                <a:effectLst/>
                <a:latin typeface="Calibri" panose="020F0502020204030204" pitchFamily="34" charset="0"/>
                <a:ea typeface="Calibri" panose="020F0502020204030204" pitchFamily="34" charset="0"/>
                <a:cs typeface="Times New Roman" panose="02020603050405020304" pitchFamily="18" charset="0"/>
              </a:rPr>
              <a:t>ADH1B</a:t>
            </a:r>
            <a:r>
              <a:rPr lang="en-US" sz="1600" dirty="0">
                <a:effectLst/>
                <a:latin typeface="Calibri" panose="020F0502020204030204" pitchFamily="34" charset="0"/>
                <a:ea typeface="Calibri" panose="020F0502020204030204" pitchFamily="34" charset="0"/>
                <a:cs typeface="Times New Roman" panose="02020603050405020304" pitchFamily="18" charset="0"/>
              </a:rPr>
              <a:t> locus.</a:t>
            </a:r>
            <a:endParaRPr lang="en-US" sz="1600" dirty="0"/>
          </a:p>
        </p:txBody>
      </p:sp>
    </p:spTree>
    <p:extLst>
      <p:ext uri="{BB962C8B-B14F-4D97-AF65-F5344CB8AC3E}">
        <p14:creationId xmlns:p14="http://schemas.microsoft.com/office/powerpoint/2010/main" val="32391752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CFC27-01B1-4F72-A7F1-D58A792E52A3}"/>
              </a:ext>
            </a:extLst>
          </p:cNvPr>
          <p:cNvSpPr>
            <a:spLocks noGrp="1"/>
          </p:cNvSpPr>
          <p:nvPr>
            <p:ph type="title"/>
          </p:nvPr>
        </p:nvSpPr>
        <p:spPr/>
        <p:txBody>
          <a:bodyPr/>
          <a:lstStyle/>
          <a:p>
            <a:r>
              <a:rPr lang="en-US" dirty="0"/>
              <a:t>Lead Study Author Commentary</a:t>
            </a:r>
          </a:p>
        </p:txBody>
      </p:sp>
      <p:sp>
        <p:nvSpPr>
          <p:cNvPr id="5" name="Content Placeholder 4">
            <a:extLst>
              <a:ext uri="{FF2B5EF4-FFF2-40B4-BE49-F238E27FC236}">
                <a16:creationId xmlns:a16="http://schemas.microsoft.com/office/drawing/2014/main" id="{BF85E8FA-6634-420C-8EE8-A126F5484C6D}"/>
              </a:ext>
            </a:extLst>
          </p:cNvPr>
          <p:cNvSpPr>
            <a:spLocks noGrp="1"/>
          </p:cNvSpPr>
          <p:nvPr>
            <p:ph idx="1"/>
          </p:nvPr>
        </p:nvSpPr>
        <p:spPr/>
        <p:txBody>
          <a:bodyPr>
            <a:normAutofit/>
          </a:bodyPr>
          <a:lstStyle/>
          <a:p>
            <a:pPr algn="l"/>
            <a:r>
              <a:rPr lang="en-US" sz="1800" dirty="0">
                <a:latin typeface="Calibri-Light"/>
              </a:rPr>
              <a:t>Accurate disease definitions in biobank cohorts require combinations of many different data sources, including self-report data, medications, hospital diagnosis, and physical/lab measurements.</a:t>
            </a:r>
          </a:p>
          <a:p>
            <a:pPr algn="l"/>
            <a:r>
              <a:rPr lang="en-US" sz="1800" dirty="0">
                <a:latin typeface="Calibri-Light"/>
              </a:rPr>
              <a:t>In the European UK Biobank cohort, gout comorbidities are more common in women with gout compared to men with gout, with odds ratios for each disease that exhibit nonoverlapping confidence intervals between the 2 sexes.</a:t>
            </a:r>
          </a:p>
          <a:p>
            <a:pPr algn="l"/>
            <a:r>
              <a:rPr lang="en-US" sz="1800" dirty="0">
                <a:latin typeface="Calibri-Light"/>
              </a:rPr>
              <a:t>In the European UK Biobank cohort, a genetic risk score for gout associates with the absence of comorbidities in gout cases, suggesting that gout genetic risk can be used to partially differentiate between primary and secondary gout cases.</a:t>
            </a:r>
            <a:endParaRPr lang="en-US" sz="1800" dirty="0"/>
          </a:p>
        </p:txBody>
      </p:sp>
    </p:spTree>
    <p:extLst>
      <p:ext uri="{BB962C8B-B14F-4D97-AF65-F5344CB8AC3E}">
        <p14:creationId xmlns:p14="http://schemas.microsoft.com/office/powerpoint/2010/main" val="1540815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CFC27-01B1-4F72-A7F1-D58A792E52A3}"/>
              </a:ext>
            </a:extLst>
          </p:cNvPr>
          <p:cNvSpPr>
            <a:spLocks noGrp="1"/>
          </p:cNvSpPr>
          <p:nvPr>
            <p:ph type="title"/>
          </p:nvPr>
        </p:nvSpPr>
        <p:spPr/>
        <p:txBody>
          <a:bodyPr/>
          <a:lstStyle/>
          <a:p>
            <a:r>
              <a:rPr lang="en-US" dirty="0"/>
              <a:t>Lead Study Author: Implications for Practice</a:t>
            </a:r>
          </a:p>
        </p:txBody>
      </p:sp>
      <p:sp>
        <p:nvSpPr>
          <p:cNvPr id="5" name="Content Placeholder 4">
            <a:extLst>
              <a:ext uri="{FF2B5EF4-FFF2-40B4-BE49-F238E27FC236}">
                <a16:creationId xmlns:a16="http://schemas.microsoft.com/office/drawing/2014/main" id="{BF85E8FA-6634-420C-8EE8-A126F5484C6D}"/>
              </a:ext>
            </a:extLst>
          </p:cNvPr>
          <p:cNvSpPr>
            <a:spLocks noGrp="1"/>
          </p:cNvSpPr>
          <p:nvPr>
            <p:ph idx="1"/>
          </p:nvPr>
        </p:nvSpPr>
        <p:spPr>
          <a:xfrm>
            <a:off x="628650" y="1369219"/>
            <a:ext cx="8016586" cy="3263504"/>
          </a:xfrm>
        </p:spPr>
        <p:txBody>
          <a:bodyPr>
            <a:noAutofit/>
          </a:bodyPr>
          <a:lstStyle/>
          <a:p>
            <a:pPr>
              <a:lnSpc>
                <a:spcPct val="100000"/>
              </a:lnSpc>
              <a:spcBef>
                <a:spcPts val="0"/>
              </a:spcBef>
            </a:pPr>
            <a:r>
              <a:rPr lang="en-US" sz="1800" dirty="0">
                <a:latin typeface="Calibri-Light"/>
              </a:rPr>
              <a:t>We provide evidence that men and women with gout exhibit different rates of all comorbidities.</a:t>
            </a:r>
          </a:p>
          <a:p>
            <a:pPr lvl="1">
              <a:lnSpc>
                <a:spcPct val="100000"/>
              </a:lnSpc>
              <a:spcBef>
                <a:spcPts val="0"/>
              </a:spcBef>
            </a:pPr>
            <a:r>
              <a:rPr lang="en-US" sz="1600" dirty="0">
                <a:latin typeface="Calibri-Light"/>
              </a:rPr>
              <a:t>It is important to consider sex when treating patients with gout, especially if certain comorbidities affect treatment options.</a:t>
            </a:r>
          </a:p>
          <a:p>
            <a:pPr>
              <a:lnSpc>
                <a:spcPct val="100000"/>
              </a:lnSpc>
              <a:spcBef>
                <a:spcPts val="0"/>
              </a:spcBef>
            </a:pPr>
            <a:r>
              <a:rPr lang="en-US" sz="1800" dirty="0">
                <a:latin typeface="Calibri-Light"/>
              </a:rPr>
              <a:t>Additionally, we provide evidence that patients with gout can be broadly split into 2 categories:</a:t>
            </a:r>
          </a:p>
          <a:p>
            <a:pPr lvl="1">
              <a:lnSpc>
                <a:spcPct val="100000"/>
              </a:lnSpc>
              <a:spcBef>
                <a:spcPts val="0"/>
              </a:spcBef>
            </a:pPr>
            <a:r>
              <a:rPr lang="en-US" sz="1600" dirty="0">
                <a:latin typeface="Calibri-Light"/>
              </a:rPr>
              <a:t>those with high rates of comorbidities and low genetic risk for gout (</a:t>
            </a:r>
            <a:r>
              <a:rPr lang="en-US" sz="1600" dirty="0" err="1">
                <a:latin typeface="Calibri-Light"/>
              </a:rPr>
              <a:t>ie</a:t>
            </a:r>
            <a:r>
              <a:rPr lang="en-US" sz="1600" dirty="0">
                <a:latin typeface="Calibri-Light"/>
              </a:rPr>
              <a:t>, secondary gout)</a:t>
            </a:r>
          </a:p>
          <a:p>
            <a:pPr lvl="1">
              <a:lnSpc>
                <a:spcPct val="100000"/>
              </a:lnSpc>
              <a:spcBef>
                <a:spcPts val="0"/>
              </a:spcBef>
            </a:pPr>
            <a:r>
              <a:rPr lang="en-US" sz="1600" dirty="0">
                <a:latin typeface="Calibri-Light"/>
              </a:rPr>
              <a:t>those with low rates of comorbidities and high genetic risk for gout (</a:t>
            </a:r>
            <a:r>
              <a:rPr lang="en-US" sz="1600" dirty="0" err="1">
                <a:latin typeface="Calibri-Light"/>
              </a:rPr>
              <a:t>ie</a:t>
            </a:r>
            <a:r>
              <a:rPr lang="en-US" sz="1600" dirty="0">
                <a:latin typeface="Calibri-Light"/>
              </a:rPr>
              <a:t>, primary gout)</a:t>
            </a:r>
          </a:p>
          <a:p>
            <a:pPr>
              <a:lnSpc>
                <a:spcPct val="100000"/>
              </a:lnSpc>
              <a:spcBef>
                <a:spcPts val="0"/>
              </a:spcBef>
            </a:pPr>
            <a:r>
              <a:rPr lang="en-US" sz="1800" dirty="0">
                <a:latin typeface="Calibri-Light"/>
              </a:rPr>
              <a:t>This is important to consider when establishing how best to treat patients with gout, as men and women with gout may respond differently to treatment such as ULT.</a:t>
            </a:r>
            <a:endParaRPr lang="en-US" sz="1800" dirty="0"/>
          </a:p>
        </p:txBody>
      </p:sp>
    </p:spTree>
    <p:extLst>
      <p:ext uri="{BB962C8B-B14F-4D97-AF65-F5344CB8AC3E}">
        <p14:creationId xmlns:p14="http://schemas.microsoft.com/office/powerpoint/2010/main" val="4049217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AFBA77-0A6A-49CD-8A20-5E866EFE1DD9}"/>
              </a:ext>
            </a:extLst>
          </p:cNvPr>
          <p:cNvSpPr>
            <a:spLocks noGrp="1"/>
          </p:cNvSpPr>
          <p:nvPr>
            <p:ph type="title"/>
          </p:nvPr>
        </p:nvSpPr>
        <p:spPr>
          <a:xfrm>
            <a:off x="1614488" y="1337649"/>
            <a:ext cx="5915025" cy="1784546"/>
          </a:xfrm>
        </p:spPr>
        <p:txBody>
          <a:bodyPr>
            <a:noAutofit/>
          </a:bodyPr>
          <a:lstStyle/>
          <a:p>
            <a:pPr algn="ctr"/>
            <a:r>
              <a:rPr lang="en-US" sz="2100" dirty="0">
                <a:latin typeface="Calibri" panose="020F0502020204030204" pitchFamily="34" charset="0"/>
                <a:ea typeface="Calibri" panose="020F0502020204030204" pitchFamily="34" charset="0"/>
              </a:rPr>
              <a:t>The Association Between Gout and Cardiovascular Disease Outcomes: Assessment and Recalibration of Individual-level Primary Prevention Risk Prediction Equations in Approximately 450,000 New Zealanders</a:t>
            </a:r>
            <a:br>
              <a:rPr lang="en-US" sz="2700" dirty="0"/>
            </a:br>
            <a:r>
              <a:rPr lang="en-US" sz="1800" dirty="0"/>
              <a:t>Cai K, et al. </a:t>
            </a:r>
          </a:p>
        </p:txBody>
      </p:sp>
      <p:sp>
        <p:nvSpPr>
          <p:cNvPr id="5" name="TextBox 4">
            <a:extLst>
              <a:ext uri="{FF2B5EF4-FFF2-40B4-BE49-F238E27FC236}">
                <a16:creationId xmlns:a16="http://schemas.microsoft.com/office/drawing/2014/main" id="{A13791EF-73E2-4E83-8166-43C8D2C06737}"/>
              </a:ext>
            </a:extLst>
          </p:cNvPr>
          <p:cNvSpPr txBox="1"/>
          <p:nvPr/>
        </p:nvSpPr>
        <p:spPr>
          <a:xfrm>
            <a:off x="1614489" y="3224830"/>
            <a:ext cx="5915024" cy="577081"/>
          </a:xfrm>
          <a:prstGeom prst="rect">
            <a:avLst/>
          </a:prstGeom>
          <a:noFill/>
        </p:spPr>
        <p:txBody>
          <a:bodyPr wrap="square">
            <a:spAutoFit/>
          </a:bodyPr>
          <a:lstStyle/>
          <a:p>
            <a:r>
              <a:rPr lang="en-US" sz="1050" dirty="0">
                <a:hlinkClick r:id="rId2"/>
              </a:rPr>
              <a:t>The Association Between Gout and Cardiovascular Disease Outcomes: Assessment and Recalibration of Individual-level Primary Prevention Risk Prediction Equations in Approximately 450,000 New Zealanders - ACR Meeting Abstracts (acrabstracts.org)</a:t>
            </a:r>
            <a:endParaRPr lang="en-US" sz="1050" dirty="0"/>
          </a:p>
        </p:txBody>
      </p:sp>
    </p:spTree>
    <p:extLst>
      <p:ext uri="{BB962C8B-B14F-4D97-AF65-F5344CB8AC3E}">
        <p14:creationId xmlns:p14="http://schemas.microsoft.com/office/powerpoint/2010/main" val="1390295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CFC27-01B1-4F72-A7F1-D58A792E52A3}"/>
              </a:ext>
            </a:extLst>
          </p:cNvPr>
          <p:cNvSpPr>
            <a:spLocks noGrp="1"/>
          </p:cNvSpPr>
          <p:nvPr>
            <p:ph type="title"/>
          </p:nvPr>
        </p:nvSpPr>
        <p:spPr/>
        <p:txBody>
          <a:bodyPr/>
          <a:lstStyle/>
          <a:p>
            <a:r>
              <a:rPr lang="en-US" dirty="0"/>
              <a:t>Study Design and Methods</a:t>
            </a:r>
          </a:p>
        </p:txBody>
      </p:sp>
      <p:sp>
        <p:nvSpPr>
          <p:cNvPr id="5" name="Content Placeholder 4">
            <a:extLst>
              <a:ext uri="{FF2B5EF4-FFF2-40B4-BE49-F238E27FC236}">
                <a16:creationId xmlns:a16="http://schemas.microsoft.com/office/drawing/2014/main" id="{BF85E8FA-6634-420C-8EE8-A126F5484C6D}"/>
              </a:ext>
            </a:extLst>
          </p:cNvPr>
          <p:cNvSpPr>
            <a:spLocks noGrp="1"/>
          </p:cNvSpPr>
          <p:nvPr>
            <p:ph idx="1"/>
          </p:nvPr>
        </p:nvSpPr>
        <p:spPr>
          <a:xfrm>
            <a:off x="628650" y="1084521"/>
            <a:ext cx="8037368" cy="3652284"/>
          </a:xfrm>
        </p:spPr>
        <p:txBody>
          <a:bodyPr>
            <a:normAutofit/>
          </a:bodyPr>
          <a:lstStyle/>
          <a:p>
            <a:pPr marL="257175" indent="-257175">
              <a:lnSpc>
                <a:spcPct val="110000"/>
              </a:lnSpc>
              <a:spcBef>
                <a:spcPts val="0"/>
              </a:spcBef>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The PREDICT study population consists of patients in New Zealand whose primary care clinicians used the PREDICT software to assess their patients’ risk profile for cardiovascular disease.</a:t>
            </a:r>
          </a:p>
          <a:p>
            <a:pPr marL="600075" lvl="1" indent="-257175">
              <a:lnSpc>
                <a:spcPct val="110000"/>
              </a:lnSpc>
              <a:spcBef>
                <a:spcPts val="0"/>
              </a:spcBef>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The primary care dataset was called PREDICT-1</a:t>
            </a:r>
            <a:r>
              <a:rPr lang="en-US" sz="1600" dirty="0">
                <a:latin typeface="Calibri" panose="020F0502020204030204" pitchFamily="34" charset="0"/>
                <a:ea typeface="Calibri" panose="020F0502020204030204" pitchFamily="34" charset="0"/>
                <a:cs typeface="Calibri" panose="020F0502020204030204" pitchFamily="34"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10000"/>
              </a:lnSpc>
              <a:spcBef>
                <a:spcPts val="0"/>
              </a:spcBef>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The PREDICT software is prospectively linked to national ICD-coded hospitalization and mortality databases.</a:t>
            </a:r>
          </a:p>
          <a:p>
            <a:pPr marL="257175" indent="-257175">
              <a:lnSpc>
                <a:spcPct val="110000"/>
              </a:lnSpc>
              <a:spcBef>
                <a:spcPts val="0"/>
              </a:spcBef>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The study population included:</a:t>
            </a:r>
          </a:p>
          <a:p>
            <a:pPr marL="600075" lvl="1" indent="-257175">
              <a:lnSpc>
                <a:spcPct val="110000"/>
              </a:lnSpc>
              <a:spcBef>
                <a:spcPts val="0"/>
              </a:spcBef>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Men and women</a:t>
            </a:r>
          </a:p>
          <a:p>
            <a:pPr marL="600075" lvl="1" indent="-257175">
              <a:lnSpc>
                <a:spcPct val="110000"/>
              </a:lnSpc>
              <a:spcBef>
                <a:spcPts val="0"/>
              </a:spcBef>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Age range: 30 to 74 years</a:t>
            </a:r>
          </a:p>
          <a:p>
            <a:pPr marL="600075" lvl="1" indent="-257175">
              <a:lnSpc>
                <a:spcPct val="110000"/>
              </a:lnSpc>
              <a:spcBef>
                <a:spcPts val="0"/>
              </a:spcBef>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No history of cardiovascular disease, renal disease, or congestive heart failure</a:t>
            </a:r>
            <a:endParaRPr lang="en-US" sz="15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8261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CFC27-01B1-4F72-A7F1-D58A792E52A3}"/>
              </a:ext>
            </a:extLst>
          </p:cNvPr>
          <p:cNvSpPr>
            <a:spLocks noGrp="1"/>
          </p:cNvSpPr>
          <p:nvPr>
            <p:ph type="title"/>
          </p:nvPr>
        </p:nvSpPr>
        <p:spPr/>
        <p:txBody>
          <a:bodyPr/>
          <a:lstStyle/>
          <a:p>
            <a:r>
              <a:rPr lang="en-US" dirty="0"/>
              <a:t>Study Design and Methods</a:t>
            </a:r>
            <a:r>
              <a:rPr lang="en-US" sz="1350" dirty="0"/>
              <a:t> (continued)</a:t>
            </a:r>
            <a:endParaRPr lang="en-US" dirty="0"/>
          </a:p>
        </p:txBody>
      </p:sp>
      <p:sp>
        <p:nvSpPr>
          <p:cNvPr id="5" name="Content Placeholder 4">
            <a:extLst>
              <a:ext uri="{FF2B5EF4-FFF2-40B4-BE49-F238E27FC236}">
                <a16:creationId xmlns:a16="http://schemas.microsoft.com/office/drawing/2014/main" id="{BF85E8FA-6634-420C-8EE8-A126F5484C6D}"/>
              </a:ext>
            </a:extLst>
          </p:cNvPr>
          <p:cNvSpPr>
            <a:spLocks noGrp="1"/>
          </p:cNvSpPr>
          <p:nvPr>
            <p:ph idx="1"/>
          </p:nvPr>
        </p:nvSpPr>
        <p:spPr>
          <a:xfrm>
            <a:off x="628650" y="1084521"/>
            <a:ext cx="8065077" cy="3652284"/>
          </a:xfrm>
        </p:spPr>
        <p:txBody>
          <a:bodyPr>
            <a:normAutofit/>
          </a:bodyPr>
          <a:lstStyle/>
          <a:p>
            <a:pPr marL="257175" indent="-257175">
              <a:lnSpc>
                <a:spcPct val="115000"/>
              </a:lnSpc>
              <a:spcBef>
                <a:spcPts val="0"/>
              </a:spcBef>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A validated national health data definition of gout was used to identify adults with gout.</a:t>
            </a:r>
          </a:p>
          <a:p>
            <a:pPr marL="257175" indent="-257175">
              <a:lnSpc>
                <a:spcPct val="115000"/>
              </a:lnSpc>
              <a:spcBef>
                <a:spcPts val="0"/>
              </a:spcBef>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Cardiovascular disease included:</a:t>
            </a:r>
          </a:p>
          <a:p>
            <a:pPr marL="600075" lvl="1" indent="-257175">
              <a:lnSpc>
                <a:spcPct val="115000"/>
              </a:lnSpc>
              <a:spcBef>
                <a:spcPts val="0"/>
              </a:spcBef>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Cardiovascular death</a:t>
            </a:r>
          </a:p>
          <a:p>
            <a:pPr marL="600075" lvl="1" indent="-257175">
              <a:lnSpc>
                <a:spcPct val="115000"/>
              </a:lnSpc>
              <a:spcBef>
                <a:spcPts val="0"/>
              </a:spcBef>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Nonfatal myocardial infarction</a:t>
            </a:r>
          </a:p>
          <a:p>
            <a:pPr marL="600075" lvl="1" indent="-257175">
              <a:lnSpc>
                <a:spcPct val="115000"/>
              </a:lnSpc>
              <a:spcBef>
                <a:spcPts val="0"/>
              </a:spcBef>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Stroke</a:t>
            </a:r>
          </a:p>
          <a:p>
            <a:pPr marL="600075" lvl="1" indent="-257175">
              <a:lnSpc>
                <a:spcPct val="115000"/>
              </a:lnSpc>
              <a:spcBef>
                <a:spcPts val="0"/>
              </a:spcBef>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Other vascular event</a:t>
            </a:r>
          </a:p>
          <a:p>
            <a:pPr marL="257175" indent="-257175">
              <a:lnSpc>
                <a:spcPct val="110000"/>
              </a:lnSpc>
              <a:spcBef>
                <a:spcPts val="0"/>
              </a:spcBef>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Baseline estimates of 5-year cardiovascular risk were calculated using sex-specific PREDICT-1</a:t>
            </a:r>
            <a:r>
              <a:rPr lang="en-US" sz="1800" dirty="0">
                <a:latin typeface="Calibri" panose="020F0502020204030204" pitchFamily="34" charset="0"/>
                <a:ea typeface="Calibri" panose="020F0502020204030204" pitchFamily="34" charset="0"/>
                <a:cs typeface="Calibri" panose="020F0502020204030204" pitchFamily="34" charset="0"/>
              </a:rPr>
              <a:t>°</a:t>
            </a:r>
            <a:r>
              <a:rPr lang="en-US" sz="1800" dirty="0">
                <a:latin typeface="Calibri" panose="020F0502020204030204" pitchFamily="34" charset="0"/>
                <a:ea typeface="Calibri" panose="020F0502020204030204" pitchFamily="34" charset="0"/>
                <a:cs typeface="Times New Roman" panose="02020603050405020304" pitchFamily="18" charset="0"/>
              </a:rPr>
              <a:t> risk scores and initially assessed via the slope between estimated and observed risk on the calibration plot.</a:t>
            </a:r>
          </a:p>
          <a:p>
            <a:pPr marL="600075" lvl="1" indent="-257175">
              <a:lnSpc>
                <a:spcPct val="110000"/>
              </a:lnSpc>
              <a:spcBef>
                <a:spcPts val="0"/>
              </a:spcBef>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Gout was added as a binary predictor to the recalibrated risk models.</a:t>
            </a:r>
          </a:p>
        </p:txBody>
      </p:sp>
    </p:spTree>
    <p:extLst>
      <p:ext uri="{BB962C8B-B14F-4D97-AF65-F5344CB8AC3E}">
        <p14:creationId xmlns:p14="http://schemas.microsoft.com/office/powerpoint/2010/main" val="1404187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CFC27-01B1-4F72-A7F1-D58A792E52A3}"/>
              </a:ext>
            </a:extLst>
          </p:cNvPr>
          <p:cNvSpPr>
            <a:spLocks noGrp="1"/>
          </p:cNvSpPr>
          <p:nvPr>
            <p:ph type="title"/>
          </p:nvPr>
        </p:nvSpPr>
        <p:spPr/>
        <p:txBody>
          <a:bodyPr/>
          <a:lstStyle/>
          <a:p>
            <a:r>
              <a:rPr lang="en-US" dirty="0"/>
              <a:t>Results Summary</a:t>
            </a:r>
          </a:p>
        </p:txBody>
      </p:sp>
      <p:sp>
        <p:nvSpPr>
          <p:cNvPr id="8" name="Content Placeholder 7">
            <a:extLst>
              <a:ext uri="{FF2B5EF4-FFF2-40B4-BE49-F238E27FC236}">
                <a16:creationId xmlns:a16="http://schemas.microsoft.com/office/drawing/2014/main" id="{DD4B88A5-6528-4745-9B9E-8703AE8E03EE}"/>
              </a:ext>
            </a:extLst>
          </p:cNvPr>
          <p:cNvSpPr>
            <a:spLocks noGrp="1"/>
          </p:cNvSpPr>
          <p:nvPr>
            <p:ph idx="1"/>
          </p:nvPr>
        </p:nvSpPr>
        <p:spPr>
          <a:xfrm>
            <a:off x="628650" y="1268016"/>
            <a:ext cx="8078932" cy="3364707"/>
          </a:xfrm>
        </p:spPr>
        <p:txBody>
          <a:bodyPr>
            <a:normAutofit/>
          </a:bodyPr>
          <a:lstStyle/>
          <a:p>
            <a:pPr marL="257175" indent="-257175">
              <a:lnSpc>
                <a:spcPct val="115000"/>
              </a:lnSpc>
              <a:spcBef>
                <a:spcPts val="0"/>
              </a:spcBef>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From 2007 through 2018, 441,273 adults seen in primary care had a PREDICT-1</a:t>
            </a:r>
            <a:r>
              <a:rPr lang="en-US" sz="1800" dirty="0">
                <a:latin typeface="Calibri" panose="020F0502020204030204" pitchFamily="34" charset="0"/>
                <a:ea typeface="Calibri" panose="020F0502020204030204" pitchFamily="34" charset="0"/>
                <a:cs typeface="Calibri" panose="020F0502020204030204" pitchFamily="34" charset="0"/>
              </a:rPr>
              <a:t>°</a:t>
            </a:r>
            <a:r>
              <a:rPr lang="en-US" sz="1800" dirty="0">
                <a:latin typeface="Calibri" panose="020F0502020204030204" pitchFamily="34" charset="0"/>
                <a:ea typeface="Calibri" panose="020F0502020204030204" pitchFamily="34" charset="0"/>
                <a:cs typeface="Times New Roman" panose="02020603050405020304" pitchFamily="18" charset="0"/>
              </a:rPr>
              <a:t> risk assessment.</a:t>
            </a:r>
          </a:p>
          <a:p>
            <a:pPr marL="600075" lvl="1" indent="-257175">
              <a:lnSpc>
                <a:spcPct val="115000"/>
              </a:lnSpc>
              <a:spcBef>
                <a:spcPts val="0"/>
              </a:spcBef>
              <a:buFont typeface="Symbol" panose="05050102010706020507" pitchFamily="18" charset="2"/>
              <a:buChar char=""/>
            </a:pPr>
            <a:r>
              <a:rPr lang="en-US" sz="1500" dirty="0">
                <a:latin typeface="Calibri" panose="020F0502020204030204" pitchFamily="34" charset="0"/>
                <a:ea typeface="Calibri" panose="020F0502020204030204" pitchFamily="34" charset="0"/>
                <a:cs typeface="Times New Roman" panose="02020603050405020304" pitchFamily="18" charset="0"/>
              </a:rPr>
              <a:t>56% men</a:t>
            </a:r>
          </a:p>
          <a:p>
            <a:pPr marL="600075" lvl="1" indent="-257175">
              <a:lnSpc>
                <a:spcPct val="115000"/>
              </a:lnSpc>
              <a:spcBef>
                <a:spcPts val="0"/>
              </a:spcBef>
              <a:buFont typeface="Symbol" panose="05050102010706020507" pitchFamily="18" charset="2"/>
              <a:buChar char=""/>
            </a:pPr>
            <a:r>
              <a:rPr lang="en-US" sz="1500" dirty="0">
                <a:latin typeface="Calibri" panose="020F0502020204030204" pitchFamily="34" charset="0"/>
                <a:ea typeface="Calibri" panose="020F0502020204030204" pitchFamily="34" charset="0"/>
                <a:cs typeface="Times New Roman" panose="02020603050405020304" pitchFamily="18" charset="0"/>
              </a:rPr>
              <a:t>23,229 met the definition of gout</a:t>
            </a:r>
          </a:p>
          <a:p>
            <a:pPr marL="942975" lvl="2" indent="-257175">
              <a:lnSpc>
                <a:spcPct val="115000"/>
              </a:lnSpc>
              <a:spcBef>
                <a:spcPts val="0"/>
              </a:spcBef>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76% received urate-lowering therapy</a:t>
            </a:r>
          </a:p>
          <a:p>
            <a:pPr marL="257175" indent="-257175">
              <a:lnSpc>
                <a:spcPct val="115000"/>
              </a:lnSpc>
              <a:spcBef>
                <a:spcPts val="0"/>
              </a:spcBef>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In the entire cohort, 3.3% had a first cardiovascular event within 5 years of risk assessment.</a:t>
            </a:r>
          </a:p>
          <a:p>
            <a:pPr marL="600075" lvl="1" indent="-257175">
              <a:lnSpc>
                <a:spcPct val="115000"/>
              </a:lnSpc>
              <a:spcBef>
                <a:spcPts val="0"/>
              </a:spcBef>
              <a:spcAft>
                <a:spcPts val="75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Of these, 6.5% had gout and 3.2% did not have gout</a:t>
            </a:r>
          </a:p>
          <a:p>
            <a:pPr>
              <a:lnSpc>
                <a:spcPct val="100000"/>
              </a:lnSpc>
            </a:pPr>
            <a:endParaRPr lang="en-US" sz="1200" dirty="0"/>
          </a:p>
        </p:txBody>
      </p:sp>
    </p:spTree>
    <p:extLst>
      <p:ext uri="{BB962C8B-B14F-4D97-AF65-F5344CB8AC3E}">
        <p14:creationId xmlns:p14="http://schemas.microsoft.com/office/powerpoint/2010/main" val="9094657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CFC27-01B1-4F72-A7F1-D58A792E52A3}"/>
              </a:ext>
            </a:extLst>
          </p:cNvPr>
          <p:cNvSpPr>
            <a:spLocks noGrp="1"/>
          </p:cNvSpPr>
          <p:nvPr>
            <p:ph type="title"/>
          </p:nvPr>
        </p:nvSpPr>
        <p:spPr/>
        <p:txBody>
          <a:bodyPr/>
          <a:lstStyle/>
          <a:p>
            <a:r>
              <a:rPr lang="en-US" dirty="0"/>
              <a:t>Results Summary</a:t>
            </a:r>
            <a:r>
              <a:rPr lang="en-US" sz="1350" dirty="0"/>
              <a:t> (continued)</a:t>
            </a:r>
            <a:endParaRPr lang="en-US" dirty="0"/>
          </a:p>
        </p:txBody>
      </p:sp>
      <p:sp>
        <p:nvSpPr>
          <p:cNvPr id="8" name="Content Placeholder 7">
            <a:extLst>
              <a:ext uri="{FF2B5EF4-FFF2-40B4-BE49-F238E27FC236}">
                <a16:creationId xmlns:a16="http://schemas.microsoft.com/office/drawing/2014/main" id="{DD4B88A5-6528-4745-9B9E-8703AE8E03EE}"/>
              </a:ext>
            </a:extLst>
          </p:cNvPr>
          <p:cNvSpPr>
            <a:spLocks noGrp="1"/>
          </p:cNvSpPr>
          <p:nvPr>
            <p:ph idx="1"/>
          </p:nvPr>
        </p:nvSpPr>
        <p:spPr>
          <a:xfrm>
            <a:off x="628650" y="1268016"/>
            <a:ext cx="8078932" cy="3499293"/>
          </a:xfrm>
        </p:spPr>
        <p:txBody>
          <a:bodyPr>
            <a:noAutofit/>
          </a:bodyPr>
          <a:lstStyle/>
          <a:p>
            <a:pPr marL="257175" indent="-257175">
              <a:lnSpc>
                <a:spcPct val="100000"/>
              </a:lnSpc>
              <a:spcBef>
                <a:spcPts val="0"/>
              </a:spcBef>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Risk scores underestimated the risk of cardiovascular events in adults with vs without gout (slope 0.88).</a:t>
            </a:r>
          </a:p>
          <a:p>
            <a:pPr marL="600075" lvl="1" indent="-257175">
              <a:lnSpc>
                <a:spcPct val="100000"/>
              </a:lnSpc>
              <a:spcBef>
                <a:spcPts val="0"/>
              </a:spcBef>
              <a:buFont typeface="Symbol" panose="05050102010706020507" pitchFamily="18" charset="2"/>
              <a:buChar char=""/>
            </a:pPr>
            <a:r>
              <a:rPr lang="en-US" sz="1500" dirty="0">
                <a:latin typeface="Calibri" panose="020F0502020204030204" pitchFamily="34" charset="0"/>
                <a:ea typeface="Calibri" panose="020F0502020204030204" pitchFamily="34" charset="0"/>
                <a:cs typeface="Times New Roman" panose="02020603050405020304" pitchFamily="18" charset="0"/>
              </a:rPr>
              <a:t>More pronounced in women</a:t>
            </a:r>
          </a:p>
          <a:p>
            <a:pPr marL="257175" indent="-257175">
              <a:lnSpc>
                <a:spcPct val="100000"/>
              </a:lnSpc>
              <a:spcBef>
                <a:spcPts val="0"/>
              </a:spcBef>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Fatal cardiovascular event within 5 years</a:t>
            </a:r>
          </a:p>
          <a:p>
            <a:pPr marL="600075" lvl="1" indent="-257175">
              <a:lnSpc>
                <a:spcPct val="100000"/>
              </a:lnSpc>
              <a:spcBef>
                <a:spcPts val="0"/>
              </a:spcBef>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Three times more likely in women with vs without gout</a:t>
            </a:r>
          </a:p>
          <a:p>
            <a:pPr marL="600075" lvl="1" indent="-257175">
              <a:lnSpc>
                <a:spcPct val="100000"/>
              </a:lnSpc>
              <a:spcBef>
                <a:spcPts val="0"/>
              </a:spcBef>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Two times more likely in men with vs without gout</a:t>
            </a:r>
          </a:p>
          <a:p>
            <a:pPr marL="257175" indent="-257175">
              <a:lnSpc>
                <a:spcPct val="100000"/>
              </a:lnSpc>
              <a:spcBef>
                <a:spcPts val="0"/>
              </a:spcBef>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Adding gout to the recalibrated risk estimates demonstrated that gout was independently associated with an increased risk of a cardiovascular event with hazard ratios</a:t>
            </a:r>
          </a:p>
          <a:p>
            <a:pPr lvl="1">
              <a:lnSpc>
                <a:spcPct val="100000"/>
              </a:lnSpc>
              <a:spcBef>
                <a:spcPts val="0"/>
              </a:spcBef>
            </a:pPr>
            <a:r>
              <a:rPr lang="en-US" sz="1600" dirty="0">
                <a:latin typeface="Calibri" panose="020F0502020204030204" pitchFamily="34" charset="0"/>
                <a:ea typeface="Calibri" panose="020F0502020204030204" pitchFamily="34" charset="0"/>
                <a:cs typeface="Times New Roman" panose="02020603050405020304" pitchFamily="18" charset="0"/>
              </a:rPr>
              <a:t>Women: 1.24</a:t>
            </a:r>
          </a:p>
          <a:p>
            <a:pPr lvl="1">
              <a:lnSpc>
                <a:spcPct val="100000"/>
              </a:lnSpc>
              <a:spcBef>
                <a:spcPts val="0"/>
              </a:spcBef>
            </a:pPr>
            <a:r>
              <a:rPr lang="en-US" sz="1600" dirty="0">
                <a:latin typeface="Calibri" panose="020F0502020204030204" pitchFamily="34" charset="0"/>
                <a:ea typeface="Calibri" panose="020F0502020204030204" pitchFamily="34" charset="0"/>
                <a:cs typeface="Times New Roman" panose="02020603050405020304" pitchFamily="18" charset="0"/>
              </a:rPr>
              <a:t>Men: 1.21</a:t>
            </a:r>
            <a:endParaRPr lang="en-US" sz="1600" dirty="0"/>
          </a:p>
        </p:txBody>
      </p:sp>
    </p:spTree>
    <p:extLst>
      <p:ext uri="{BB962C8B-B14F-4D97-AF65-F5344CB8AC3E}">
        <p14:creationId xmlns:p14="http://schemas.microsoft.com/office/powerpoint/2010/main" val="3440188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222" y="473518"/>
            <a:ext cx="6962292" cy="341261"/>
          </a:xfrm>
        </p:spPr>
        <p:txBody>
          <a:bodyPr>
            <a:noAutofit/>
          </a:bodyPr>
          <a:lstStyle/>
          <a:p>
            <a:r>
              <a:rPr lang="en-US" dirty="0"/>
              <a:t>Introduction</a:t>
            </a:r>
          </a:p>
        </p:txBody>
      </p:sp>
      <p:sp>
        <p:nvSpPr>
          <p:cNvPr id="3" name="Content Placeholder 2"/>
          <p:cNvSpPr>
            <a:spLocks noGrp="1"/>
          </p:cNvSpPr>
          <p:nvPr>
            <p:ph idx="1"/>
          </p:nvPr>
        </p:nvSpPr>
        <p:spPr>
          <a:xfrm>
            <a:off x="567222" y="1167932"/>
            <a:ext cx="8140360" cy="3160790"/>
          </a:xfrm>
        </p:spPr>
        <p:txBody>
          <a:bodyPr>
            <a:normAutofit/>
          </a:bodyPr>
          <a:lstStyle/>
          <a:p>
            <a:r>
              <a:rPr lang="en-US" sz="1800" dirty="0"/>
              <a:t>There is a complex background to this study with several aspects that interface gout, hyperuricemia, gout therapies, and cardiovascular disease.</a:t>
            </a:r>
          </a:p>
          <a:p>
            <a:r>
              <a:rPr lang="en-US" sz="1800" dirty="0"/>
              <a:t>Serum urate is associated with</a:t>
            </a:r>
            <a:r>
              <a:rPr lang="en-US" sz="1800" dirty="0">
                <a:solidFill>
                  <a:srgbClr val="0000FF"/>
                </a:solidFill>
              </a:rPr>
              <a:t> </a:t>
            </a:r>
            <a:r>
              <a:rPr lang="en-US" sz="1800" dirty="0"/>
              <a:t>HTN, CKD, and CV disease</a:t>
            </a:r>
          </a:p>
          <a:p>
            <a:pPr lvl="1"/>
            <a:r>
              <a:rPr lang="en-US" sz="1600" dirty="0"/>
              <a:t>Likely a stronger association with gout than hyperuricemia with cardiovascular events impacted by issues of flares with cytokine release, as well as presumed greater urate deposition</a:t>
            </a:r>
          </a:p>
          <a:p>
            <a:pPr lvl="1"/>
            <a:r>
              <a:rPr lang="en-US" sz="1600" dirty="0"/>
              <a:t>Unclear if urate lowering impacts outcomes of CV disease</a:t>
            </a:r>
          </a:p>
          <a:p>
            <a:pPr lvl="1"/>
            <a:r>
              <a:rPr lang="en-US" sz="1600" dirty="0"/>
              <a:t>Might urate-lowering drugs have effects independent of the serum urate level?</a:t>
            </a:r>
          </a:p>
          <a:p>
            <a:pPr lvl="1"/>
            <a:r>
              <a:rPr lang="en-US" sz="1600" dirty="0"/>
              <a:t>Confounders: influencers of IL-1 levels and other factors</a:t>
            </a:r>
          </a:p>
        </p:txBody>
      </p:sp>
    </p:spTree>
    <p:extLst>
      <p:ext uri="{BB962C8B-B14F-4D97-AF65-F5344CB8AC3E}">
        <p14:creationId xmlns:p14="http://schemas.microsoft.com/office/powerpoint/2010/main" val="37880251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CFC27-01B1-4F72-A7F1-D58A792E52A3}"/>
              </a:ext>
            </a:extLst>
          </p:cNvPr>
          <p:cNvSpPr>
            <a:spLocks noGrp="1"/>
          </p:cNvSpPr>
          <p:nvPr>
            <p:ph type="title"/>
          </p:nvPr>
        </p:nvSpPr>
        <p:spPr>
          <a:xfrm>
            <a:off x="628650" y="273844"/>
            <a:ext cx="7886700" cy="994172"/>
          </a:xfrm>
        </p:spPr>
        <p:txBody>
          <a:bodyPr/>
          <a:lstStyle/>
          <a:p>
            <a:r>
              <a:rPr lang="en-US" dirty="0"/>
              <a:t>Faculty: Commentary</a:t>
            </a:r>
          </a:p>
        </p:txBody>
      </p:sp>
      <p:sp>
        <p:nvSpPr>
          <p:cNvPr id="5" name="Content Placeholder 4">
            <a:extLst>
              <a:ext uri="{FF2B5EF4-FFF2-40B4-BE49-F238E27FC236}">
                <a16:creationId xmlns:a16="http://schemas.microsoft.com/office/drawing/2014/main" id="{BF85E8FA-6634-420C-8EE8-A126F5484C6D}"/>
              </a:ext>
            </a:extLst>
          </p:cNvPr>
          <p:cNvSpPr>
            <a:spLocks noGrp="1"/>
          </p:cNvSpPr>
          <p:nvPr>
            <p:ph idx="1"/>
          </p:nvPr>
        </p:nvSpPr>
        <p:spPr>
          <a:xfrm>
            <a:off x="628649" y="1126765"/>
            <a:ext cx="8085859" cy="3263504"/>
          </a:xfrm>
        </p:spPr>
        <p:txBody>
          <a:bodyPr>
            <a:noAutofit/>
          </a:bodyPr>
          <a:lstStyle/>
          <a:p>
            <a:pPr marL="257175" indent="-257175">
              <a:lnSpc>
                <a:spcPct val="115000"/>
              </a:lnSpc>
              <a:spcBef>
                <a:spcPts val="0"/>
              </a:spcBef>
              <a:buFont typeface="Symbol" panose="05050102010706020507" pitchFamily="18" charset="2"/>
              <a:buChar char=""/>
            </a:pPr>
            <a:r>
              <a:rPr lang="en-US" sz="1800" dirty="0">
                <a:ea typeface="Calibri" panose="020F0502020204030204" pitchFamily="34" charset="0"/>
                <a:cs typeface="Calibri-Light"/>
              </a:rPr>
              <a:t>Gout is the most common inflammatory arthritis globally.</a:t>
            </a:r>
          </a:p>
          <a:p>
            <a:pPr marL="600075" lvl="1" indent="-257175">
              <a:lnSpc>
                <a:spcPct val="115000"/>
              </a:lnSpc>
              <a:spcBef>
                <a:spcPts val="0"/>
              </a:spcBef>
              <a:buFont typeface="Symbol" panose="05050102010706020507" pitchFamily="18" charset="2"/>
              <a:buChar char=""/>
            </a:pPr>
            <a:r>
              <a:rPr lang="en-US" dirty="0">
                <a:ea typeface="Calibri" panose="020F0502020204030204" pitchFamily="34" charset="0"/>
                <a:cs typeface="Calibri-Light"/>
              </a:rPr>
              <a:t>Prevalence is increasing, perhaps due to the rising prevalence of obesity</a:t>
            </a:r>
            <a:endParaRPr lang="en-US" dirty="0">
              <a:ea typeface="Calibri" panose="020F0502020204030204" pitchFamily="34" charset="0"/>
              <a:cs typeface="Times New Roman" panose="02020603050405020304" pitchFamily="18" charset="0"/>
            </a:endParaRPr>
          </a:p>
          <a:p>
            <a:pPr marL="257175" indent="-257175">
              <a:lnSpc>
                <a:spcPct val="115000"/>
              </a:lnSpc>
              <a:spcBef>
                <a:spcPts val="0"/>
              </a:spcBef>
              <a:buFont typeface="Symbol" panose="05050102010706020507" pitchFamily="18" charset="2"/>
              <a:buChar char=""/>
            </a:pPr>
            <a:r>
              <a:rPr lang="en-US" sz="1800" dirty="0">
                <a:ea typeface="Calibri" panose="020F0502020204030204" pitchFamily="34" charset="0"/>
                <a:cs typeface="Calibri-Light"/>
              </a:rPr>
              <a:t>Gout is a systemic disease.</a:t>
            </a:r>
          </a:p>
          <a:p>
            <a:pPr marL="257175" indent="-257175">
              <a:lnSpc>
                <a:spcPct val="115000"/>
              </a:lnSpc>
              <a:spcBef>
                <a:spcPts val="0"/>
              </a:spcBef>
              <a:buFont typeface="Symbol" panose="05050102010706020507" pitchFamily="18" charset="2"/>
              <a:buChar char=""/>
            </a:pPr>
            <a:r>
              <a:rPr lang="en-US" sz="1800" dirty="0">
                <a:ea typeface="Calibri" panose="020F0502020204030204" pitchFamily="34" charset="0"/>
                <a:cs typeface="Calibri-Light"/>
              </a:rPr>
              <a:t>Burden of gout is intensified by associated comorbidities.</a:t>
            </a:r>
            <a:endParaRPr lang="en-US" sz="1800" dirty="0">
              <a:ea typeface="Calibri" panose="020F0502020204030204" pitchFamily="34" charset="0"/>
              <a:cs typeface="Times New Roman" panose="02020603050405020304" pitchFamily="18" charset="0"/>
            </a:endParaRPr>
          </a:p>
          <a:p>
            <a:pPr marL="600075" lvl="1" indent="-257175">
              <a:lnSpc>
                <a:spcPct val="115000"/>
              </a:lnSpc>
              <a:spcBef>
                <a:spcPts val="0"/>
              </a:spcBef>
              <a:buFont typeface="Symbol" panose="05050102010706020507" pitchFamily="18" charset="2"/>
              <a:buChar char=""/>
            </a:pPr>
            <a:r>
              <a:rPr lang="en-US" sz="1600" dirty="0">
                <a:ea typeface="Calibri" panose="020F0502020204030204" pitchFamily="34" charset="0"/>
                <a:cs typeface="Calibri-Light"/>
              </a:rPr>
              <a:t>Sleep apnea, cerebrovascular disease (including heart failure, coronary artery disease), obesity, stages 3-5 chronic kidney disease, type 2 diabetes mellitus, dyslipidemia</a:t>
            </a:r>
            <a:endParaRPr lang="en-US" sz="1600" dirty="0">
              <a:ea typeface="Calibri" panose="020F0502020204030204" pitchFamily="34" charset="0"/>
              <a:cs typeface="Times New Roman" panose="02020603050405020304" pitchFamily="18" charset="0"/>
            </a:endParaRPr>
          </a:p>
          <a:p>
            <a:pPr marL="600075" lvl="1" indent="-257175">
              <a:lnSpc>
                <a:spcPct val="115000"/>
              </a:lnSpc>
              <a:spcBef>
                <a:spcPts val="0"/>
              </a:spcBef>
              <a:buFont typeface="Symbol" panose="05050102010706020507" pitchFamily="18" charset="2"/>
              <a:buChar char=""/>
            </a:pPr>
            <a:r>
              <a:rPr lang="en-US" sz="1600" dirty="0">
                <a:ea typeface="Calibri" panose="020F0502020204030204" pitchFamily="34" charset="0"/>
                <a:cs typeface="Calibri-Light"/>
              </a:rPr>
              <a:t>These comorbidities are associated with increased morbidity and mortality risk</a:t>
            </a:r>
            <a:endParaRPr lang="en-US" sz="1600" dirty="0">
              <a:ea typeface="Calibri" panose="020F0502020204030204" pitchFamily="34" charset="0"/>
              <a:cs typeface="Times New Roman" panose="02020603050405020304" pitchFamily="18" charset="0"/>
            </a:endParaRPr>
          </a:p>
          <a:p>
            <a:pPr marL="257175" indent="-257175">
              <a:lnSpc>
                <a:spcPct val="115000"/>
              </a:lnSpc>
              <a:spcBef>
                <a:spcPts val="0"/>
              </a:spcBef>
              <a:buFont typeface="Symbol" panose="05050102010706020507" pitchFamily="18" charset="2"/>
              <a:buChar char=""/>
            </a:pPr>
            <a:r>
              <a:rPr lang="en-US" sz="1800" dirty="0">
                <a:ea typeface="Calibri" panose="020F0502020204030204" pitchFamily="34" charset="0"/>
                <a:cs typeface="Calibri-Light"/>
              </a:rPr>
              <a:t>Hence, a gout genetic risk score may lead to a better understanding:</a:t>
            </a:r>
          </a:p>
          <a:p>
            <a:pPr marL="600075" lvl="1" indent="-257175">
              <a:lnSpc>
                <a:spcPct val="115000"/>
              </a:lnSpc>
              <a:spcBef>
                <a:spcPts val="0"/>
              </a:spcBef>
              <a:buFont typeface="Symbol" panose="05050102010706020507" pitchFamily="18" charset="2"/>
              <a:buChar char=""/>
            </a:pPr>
            <a:r>
              <a:rPr lang="en-US" sz="1600" dirty="0">
                <a:ea typeface="Calibri" panose="020F0502020204030204" pitchFamily="34" charset="0"/>
                <a:cs typeface="Calibri-Light"/>
              </a:rPr>
              <a:t>As to who is at risk for comorbidities and which comorbidities</a:t>
            </a:r>
          </a:p>
          <a:p>
            <a:pPr marL="600075" lvl="1" indent="-257175">
              <a:lnSpc>
                <a:spcPct val="115000"/>
              </a:lnSpc>
              <a:spcBef>
                <a:spcPts val="0"/>
              </a:spcBef>
              <a:buFont typeface="Symbol" panose="05050102010706020507" pitchFamily="18" charset="2"/>
              <a:buChar char=""/>
            </a:pPr>
            <a:r>
              <a:rPr lang="en-US" sz="1600" dirty="0">
                <a:ea typeface="Calibri" panose="020F0502020204030204" pitchFamily="34" charset="0"/>
                <a:cs typeface="Calibri-Light"/>
              </a:rPr>
              <a:t>Why women with gout tend to have more comorbidities than men with gout, independent of age</a:t>
            </a:r>
            <a:endParaRPr lang="en-US" sz="1600" dirty="0"/>
          </a:p>
        </p:txBody>
      </p:sp>
    </p:spTree>
    <p:extLst>
      <p:ext uri="{BB962C8B-B14F-4D97-AF65-F5344CB8AC3E}">
        <p14:creationId xmlns:p14="http://schemas.microsoft.com/office/powerpoint/2010/main" val="9126718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AFBA77-0A6A-49CD-8A20-5E866EFE1DD9}"/>
              </a:ext>
            </a:extLst>
          </p:cNvPr>
          <p:cNvSpPr>
            <a:spLocks noGrp="1"/>
          </p:cNvSpPr>
          <p:nvPr>
            <p:ph type="title"/>
          </p:nvPr>
        </p:nvSpPr>
        <p:spPr>
          <a:xfrm>
            <a:off x="1614488" y="1337649"/>
            <a:ext cx="5915025" cy="1234101"/>
          </a:xfrm>
        </p:spPr>
        <p:txBody>
          <a:bodyPr>
            <a:noAutofit/>
          </a:bodyPr>
          <a:lstStyle/>
          <a:p>
            <a:pPr algn="ctr"/>
            <a:r>
              <a:rPr lang="en-US" sz="2100" dirty="0">
                <a:latin typeface="Calibri" panose="020F0502020204030204" pitchFamily="34" charset="0"/>
                <a:ea typeface="Calibri" panose="020F0502020204030204" pitchFamily="34" charset="0"/>
              </a:rPr>
              <a:t>Uric Acid Level Is Associated with Severity of Heart Failure with Preserved Ejection Fraction</a:t>
            </a:r>
            <a:br>
              <a:rPr lang="en-US" sz="2700" dirty="0"/>
            </a:br>
            <a:r>
              <a:rPr lang="en-US" sz="1800" dirty="0"/>
              <a:t>Arevalo AB, et al. </a:t>
            </a:r>
          </a:p>
        </p:txBody>
      </p:sp>
      <p:sp>
        <p:nvSpPr>
          <p:cNvPr id="5" name="TextBox 4">
            <a:extLst>
              <a:ext uri="{FF2B5EF4-FFF2-40B4-BE49-F238E27FC236}">
                <a16:creationId xmlns:a16="http://schemas.microsoft.com/office/drawing/2014/main" id="{A13791EF-73E2-4E83-8166-43C8D2C06737}"/>
              </a:ext>
            </a:extLst>
          </p:cNvPr>
          <p:cNvSpPr txBox="1"/>
          <p:nvPr/>
        </p:nvSpPr>
        <p:spPr>
          <a:xfrm>
            <a:off x="1614488" y="2889540"/>
            <a:ext cx="5915024" cy="415498"/>
          </a:xfrm>
          <a:prstGeom prst="rect">
            <a:avLst/>
          </a:prstGeom>
          <a:noFill/>
        </p:spPr>
        <p:txBody>
          <a:bodyPr wrap="square">
            <a:spAutoFit/>
          </a:bodyPr>
          <a:lstStyle/>
          <a:p>
            <a:r>
              <a:rPr lang="en-US" sz="1050" dirty="0">
                <a:hlinkClick r:id="rId2"/>
              </a:rPr>
              <a:t>Uric Acid Level Is Associated with Severity of Heart Failure with Preserved Ejection Fraction - ACR Meeting Abstracts (acrabstracts.org)</a:t>
            </a:r>
            <a:endParaRPr lang="en-US" sz="1050" dirty="0"/>
          </a:p>
        </p:txBody>
      </p:sp>
    </p:spTree>
    <p:extLst>
      <p:ext uri="{BB962C8B-B14F-4D97-AF65-F5344CB8AC3E}">
        <p14:creationId xmlns:p14="http://schemas.microsoft.com/office/powerpoint/2010/main" val="28964460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F7B9F1-094B-4342-AC89-0263ED31886B}"/>
              </a:ext>
            </a:extLst>
          </p:cNvPr>
          <p:cNvSpPr>
            <a:spLocks noGrp="1"/>
          </p:cNvSpPr>
          <p:nvPr>
            <p:ph type="title"/>
          </p:nvPr>
        </p:nvSpPr>
        <p:spPr/>
        <p:txBody>
          <a:bodyPr/>
          <a:lstStyle/>
          <a:p>
            <a:r>
              <a:rPr lang="en-US" dirty="0"/>
              <a:t>Introduction</a:t>
            </a:r>
          </a:p>
        </p:txBody>
      </p:sp>
      <p:sp>
        <p:nvSpPr>
          <p:cNvPr id="5" name="Content Placeholder 4">
            <a:extLst>
              <a:ext uri="{FF2B5EF4-FFF2-40B4-BE49-F238E27FC236}">
                <a16:creationId xmlns:a16="http://schemas.microsoft.com/office/drawing/2014/main" id="{62FB6038-900C-4348-90BC-B4EFEB388554}"/>
              </a:ext>
            </a:extLst>
          </p:cNvPr>
          <p:cNvSpPr>
            <a:spLocks noGrp="1"/>
          </p:cNvSpPr>
          <p:nvPr>
            <p:ph idx="1"/>
          </p:nvPr>
        </p:nvSpPr>
        <p:spPr/>
        <p:txBody>
          <a:bodyPr>
            <a:noAutofit/>
          </a:bodyPr>
          <a:lstStyle/>
          <a:p>
            <a:r>
              <a:rPr lang="en-US" sz="1800" dirty="0"/>
              <a:t>Association between hyperuricemia and CV disease demonstrated in observational studies.</a:t>
            </a:r>
          </a:p>
          <a:p>
            <a:r>
              <a:rPr lang="en-US" sz="1800" dirty="0"/>
              <a:t>Pathogenic role of serum urate well established in gouty arthritis.</a:t>
            </a:r>
          </a:p>
          <a:p>
            <a:r>
              <a:rPr lang="en-US" sz="1800" dirty="0"/>
              <a:t>Pathogenic role of serum urate in CV disease, including heart failure, is less certain.</a:t>
            </a:r>
          </a:p>
          <a:p>
            <a:pPr lvl="1"/>
            <a:r>
              <a:rPr lang="en-US" sz="1600" dirty="0"/>
              <a:t>Urate may increase oxidative stress and contribute to cardiac remodeling, endothelial dysfunction, decreased nitric oxide synthesis</a:t>
            </a:r>
          </a:p>
          <a:p>
            <a:r>
              <a:rPr lang="en-US" sz="1800" dirty="0"/>
              <a:t>Data from UK Biobank trial show heart failure was observed in 1.8% of entire cohort and 6.5% of those with gout.</a:t>
            </a:r>
          </a:p>
        </p:txBody>
      </p:sp>
    </p:spTree>
    <p:extLst>
      <p:ext uri="{BB962C8B-B14F-4D97-AF65-F5344CB8AC3E}">
        <p14:creationId xmlns:p14="http://schemas.microsoft.com/office/powerpoint/2010/main" val="39033948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37EE-1037-4923-8AFC-B5FFA02332C0}"/>
              </a:ext>
            </a:extLst>
          </p:cNvPr>
          <p:cNvSpPr>
            <a:spLocks noGrp="1"/>
          </p:cNvSpPr>
          <p:nvPr>
            <p:ph type="title"/>
          </p:nvPr>
        </p:nvSpPr>
        <p:spPr/>
        <p:txBody>
          <a:bodyPr/>
          <a:lstStyle/>
          <a:p>
            <a:r>
              <a:rPr lang="en-US" dirty="0"/>
              <a:t>Methods</a:t>
            </a:r>
          </a:p>
        </p:txBody>
      </p:sp>
      <p:sp>
        <p:nvSpPr>
          <p:cNvPr id="3" name="Content Placeholder 2">
            <a:extLst>
              <a:ext uri="{FF2B5EF4-FFF2-40B4-BE49-F238E27FC236}">
                <a16:creationId xmlns:a16="http://schemas.microsoft.com/office/drawing/2014/main" id="{CD5C73AE-FE0A-4462-AEB4-B30FAFF6F831}"/>
              </a:ext>
            </a:extLst>
          </p:cNvPr>
          <p:cNvSpPr>
            <a:spLocks noGrp="1"/>
          </p:cNvSpPr>
          <p:nvPr>
            <p:ph idx="1"/>
          </p:nvPr>
        </p:nvSpPr>
        <p:spPr>
          <a:xfrm>
            <a:off x="628650" y="1123876"/>
            <a:ext cx="8016586" cy="2625329"/>
          </a:xfrm>
        </p:spPr>
        <p:txBody>
          <a:bodyPr>
            <a:noAutofit/>
          </a:bodyPr>
          <a:lstStyle/>
          <a:p>
            <a:pPr marL="192881" indent="-192881">
              <a:lnSpc>
                <a:spcPct val="115000"/>
              </a:lnSpc>
              <a:spcBef>
                <a:spcPts val="0"/>
              </a:spcBef>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Patients with a diagnosis of hyperuricemia were screened by chart review between January 2016 and December 2018.</a:t>
            </a:r>
          </a:p>
          <a:p>
            <a:pPr marL="450056" lvl="1" indent="-192881">
              <a:lnSpc>
                <a:spcPct val="115000"/>
              </a:lnSpc>
              <a:spcBef>
                <a:spcPts val="0"/>
              </a:spcBef>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Hyperuricemia was defined as a mean serum urate level </a:t>
            </a:r>
            <a:r>
              <a:rPr lang="en-US" sz="1600" dirty="0">
                <a:latin typeface="Calibri" panose="020F0502020204030204" pitchFamily="34" charset="0"/>
                <a:ea typeface="Calibri" panose="020F0502020204030204" pitchFamily="34" charset="0"/>
                <a:cs typeface="Calibri" panose="020F0502020204030204" pitchFamily="34" charset="0"/>
              </a:rPr>
              <a:t>≥</a:t>
            </a:r>
            <a:r>
              <a:rPr lang="en-US" sz="1600" dirty="0">
                <a:latin typeface="Calibri" panose="020F0502020204030204" pitchFamily="34" charset="0"/>
                <a:ea typeface="Calibri" panose="020F0502020204030204" pitchFamily="34" charset="0"/>
                <a:cs typeface="Times New Roman" panose="02020603050405020304" pitchFamily="18" charset="0"/>
              </a:rPr>
              <a:t>7.0 mg/dL</a:t>
            </a:r>
          </a:p>
          <a:p>
            <a:pPr marL="192881" indent="-192881">
              <a:lnSpc>
                <a:spcPct val="115000"/>
              </a:lnSpc>
              <a:spcBef>
                <a:spcPts val="0"/>
              </a:spcBef>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Inclusion criteria were:</a:t>
            </a:r>
          </a:p>
          <a:p>
            <a:pPr marL="450056" lvl="1" indent="-192881">
              <a:lnSpc>
                <a:spcPct val="115000"/>
              </a:lnSpc>
              <a:spcBef>
                <a:spcPts val="0"/>
              </a:spcBef>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Hyperuricemia identified </a:t>
            </a:r>
            <a:r>
              <a:rPr lang="en-US" sz="1600" dirty="0">
                <a:latin typeface="Calibri" panose="020F0502020204030204" pitchFamily="34" charset="0"/>
                <a:ea typeface="Calibri" panose="020F0502020204030204" pitchFamily="34" charset="0"/>
                <a:cs typeface="Calibri" panose="020F0502020204030204" pitchFamily="34" charset="0"/>
              </a:rPr>
              <a:t>≥</a:t>
            </a:r>
            <a:r>
              <a:rPr lang="en-US" sz="1600" dirty="0">
                <a:latin typeface="Calibri" panose="020F0502020204030204" pitchFamily="34" charset="0"/>
                <a:ea typeface="Calibri" panose="020F0502020204030204" pitchFamily="34" charset="0"/>
                <a:cs typeface="Times New Roman" panose="02020603050405020304" pitchFamily="18" charset="0"/>
              </a:rPr>
              <a:t>1 year before an echocardiogram was performed.</a:t>
            </a:r>
          </a:p>
          <a:p>
            <a:pPr marL="450056" lvl="1" indent="-192881">
              <a:lnSpc>
                <a:spcPct val="115000"/>
              </a:lnSpc>
              <a:spcBef>
                <a:spcPts val="0"/>
              </a:spcBef>
              <a:spcAft>
                <a:spcPts val="563"/>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Diastolic dysfunction with severity classified according to echocardiographic parameters.</a:t>
            </a:r>
          </a:p>
          <a:p>
            <a:r>
              <a:rPr lang="en-US" sz="1800" dirty="0">
                <a:latin typeface="Calibri" panose="020F0502020204030204" pitchFamily="34" charset="0"/>
                <a:ea typeface="Calibri" panose="020F0502020204030204" pitchFamily="34" charset="0"/>
                <a:cs typeface="Times New Roman" panose="02020603050405020304" pitchFamily="18" charset="0"/>
              </a:rPr>
              <a:t>Fisher’s exact test was used for qualitative variables and Pearson chi-square test for quantitative variables.</a:t>
            </a:r>
            <a:endParaRPr lang="en-US" sz="1800" dirty="0"/>
          </a:p>
        </p:txBody>
      </p:sp>
    </p:spTree>
    <p:extLst>
      <p:ext uri="{BB962C8B-B14F-4D97-AF65-F5344CB8AC3E}">
        <p14:creationId xmlns:p14="http://schemas.microsoft.com/office/powerpoint/2010/main" val="24269121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37EE-1037-4923-8AFC-B5FFA02332C0}"/>
              </a:ext>
            </a:extLst>
          </p:cNvPr>
          <p:cNvSpPr>
            <a:spLocks noGrp="1"/>
          </p:cNvSpPr>
          <p:nvPr>
            <p:ph type="title"/>
          </p:nvPr>
        </p:nvSpPr>
        <p:spPr>
          <a:xfrm>
            <a:off x="581892" y="2950"/>
            <a:ext cx="6947622" cy="994172"/>
          </a:xfrm>
        </p:spPr>
        <p:txBody>
          <a:bodyPr/>
          <a:lstStyle/>
          <a:p>
            <a:r>
              <a:rPr lang="en-US" dirty="0"/>
              <a:t>Results</a:t>
            </a:r>
          </a:p>
        </p:txBody>
      </p:sp>
      <p:sp>
        <p:nvSpPr>
          <p:cNvPr id="3" name="Content Placeholder 2">
            <a:extLst>
              <a:ext uri="{FF2B5EF4-FFF2-40B4-BE49-F238E27FC236}">
                <a16:creationId xmlns:a16="http://schemas.microsoft.com/office/drawing/2014/main" id="{CD5C73AE-FE0A-4462-AEB4-B30FAFF6F831}"/>
              </a:ext>
            </a:extLst>
          </p:cNvPr>
          <p:cNvSpPr>
            <a:spLocks noGrp="1"/>
          </p:cNvSpPr>
          <p:nvPr>
            <p:ph idx="1"/>
          </p:nvPr>
        </p:nvSpPr>
        <p:spPr>
          <a:xfrm>
            <a:off x="581891" y="806344"/>
            <a:ext cx="8118763" cy="3530813"/>
          </a:xfrm>
        </p:spPr>
        <p:txBody>
          <a:bodyPr>
            <a:noAutofit/>
          </a:bodyPr>
          <a:lstStyle/>
          <a:p>
            <a:pPr marL="192881" indent="-192881">
              <a:lnSpc>
                <a:spcPct val="115000"/>
              </a:lnSpc>
              <a:spcBef>
                <a:spcPts val="0"/>
              </a:spcBef>
              <a:buFont typeface="Symbol" panose="05050102010706020507" pitchFamily="18" charset="2"/>
              <a:buChar char=""/>
            </a:pPr>
            <a:r>
              <a:rPr lang="en-US" sz="1650" dirty="0">
                <a:latin typeface="Calibri" panose="020F0502020204030204" pitchFamily="34" charset="0"/>
                <a:ea typeface="Calibri" panose="020F0502020204030204" pitchFamily="34" charset="0"/>
                <a:cs typeface="Times New Roman" panose="02020603050405020304" pitchFamily="18" charset="0"/>
              </a:rPr>
              <a:t>56 patients met the inclusion criteria</a:t>
            </a:r>
          </a:p>
          <a:p>
            <a:pPr marL="450056" lvl="1" indent="-192881">
              <a:lnSpc>
                <a:spcPct val="115000"/>
              </a:lnSpc>
              <a:spcBef>
                <a:spcPts val="0"/>
              </a:spcBef>
              <a:buFont typeface="Symbol" panose="05050102010706020507" pitchFamily="18" charset="2"/>
              <a:buChar char=""/>
            </a:pPr>
            <a:r>
              <a:rPr lang="en-US" sz="1500" dirty="0">
                <a:latin typeface="Calibri" panose="020F0502020204030204" pitchFamily="34" charset="0"/>
                <a:ea typeface="Calibri" panose="020F0502020204030204" pitchFamily="34" charset="0"/>
                <a:cs typeface="Times New Roman" panose="02020603050405020304" pitchFamily="18" charset="0"/>
              </a:rPr>
              <a:t>Of these, 79% had a mean serum urate level &gt;7.0 mg/dL</a:t>
            </a:r>
          </a:p>
          <a:p>
            <a:pPr marL="450056" lvl="1" indent="-192881">
              <a:lnSpc>
                <a:spcPct val="115000"/>
              </a:lnSpc>
              <a:spcBef>
                <a:spcPts val="0"/>
              </a:spcBef>
              <a:buFont typeface="Symbol" panose="05050102010706020507" pitchFamily="18" charset="2"/>
              <a:buChar char=""/>
            </a:pPr>
            <a:r>
              <a:rPr lang="en-US" sz="1500" dirty="0">
                <a:latin typeface="Calibri" panose="020F0502020204030204" pitchFamily="34" charset="0"/>
                <a:ea typeface="Calibri" panose="020F0502020204030204" pitchFamily="34" charset="0"/>
                <a:cs typeface="Times New Roman" panose="02020603050405020304" pitchFamily="18" charset="0"/>
              </a:rPr>
              <a:t>Patients with normal left ventricular function and grade I diastolic dysfunction:</a:t>
            </a:r>
          </a:p>
          <a:p>
            <a:pPr marL="792956" lvl="2" indent="-192881">
              <a:lnSpc>
                <a:spcPct val="115000"/>
              </a:lnSpc>
              <a:spcBef>
                <a:spcPts val="0"/>
              </a:spcBef>
              <a:buFont typeface="Symbol" panose="05050102010706020507" pitchFamily="18" charset="2"/>
              <a:buChar char=""/>
            </a:pPr>
            <a:r>
              <a:rPr lang="en-US" sz="1350" dirty="0">
                <a:latin typeface="Calibri" panose="020F0502020204030204" pitchFamily="34" charset="0"/>
                <a:ea typeface="Calibri" panose="020F0502020204030204" pitchFamily="34" charset="0"/>
                <a:cs typeface="Times New Roman" panose="02020603050405020304" pitchFamily="18" charset="0"/>
              </a:rPr>
              <a:t>Mean age 65.8 years, 47.5% were on ULT, and 43% on a diuretic</a:t>
            </a:r>
          </a:p>
          <a:p>
            <a:pPr marL="792956" lvl="2" indent="-192881">
              <a:lnSpc>
                <a:spcPct val="115000"/>
              </a:lnSpc>
              <a:spcBef>
                <a:spcPts val="0"/>
              </a:spcBef>
              <a:buFont typeface="Symbol" panose="05050102010706020507" pitchFamily="18" charset="2"/>
              <a:buChar char=""/>
            </a:pPr>
            <a:r>
              <a:rPr lang="en-US" sz="1350" dirty="0">
                <a:latin typeface="Calibri" panose="020F0502020204030204" pitchFamily="34" charset="0"/>
                <a:ea typeface="Calibri" panose="020F0502020204030204" pitchFamily="34" charset="0"/>
                <a:cs typeface="Times New Roman" panose="02020603050405020304" pitchFamily="18" charset="0"/>
              </a:rPr>
              <a:t>85% had a pre-existing diagnosis of gout</a:t>
            </a:r>
          </a:p>
          <a:p>
            <a:pPr marL="450056" lvl="1" indent="-192881">
              <a:lnSpc>
                <a:spcPct val="115000"/>
              </a:lnSpc>
              <a:spcBef>
                <a:spcPts val="0"/>
              </a:spcBef>
              <a:buFont typeface="Symbol" panose="05050102010706020507" pitchFamily="18" charset="2"/>
              <a:buChar char=""/>
            </a:pPr>
            <a:r>
              <a:rPr lang="en-US" sz="1500" dirty="0">
                <a:latin typeface="Calibri" panose="020F0502020204030204" pitchFamily="34" charset="0"/>
                <a:ea typeface="Calibri" panose="020F0502020204030204" pitchFamily="34" charset="0"/>
                <a:cs typeface="Times New Roman" panose="02020603050405020304" pitchFamily="18" charset="0"/>
              </a:rPr>
              <a:t>Patients with grade 2/3 diastolic dysfunction:</a:t>
            </a:r>
          </a:p>
          <a:p>
            <a:pPr marL="792956" lvl="2" indent="-192881">
              <a:lnSpc>
                <a:spcPct val="115000"/>
              </a:lnSpc>
              <a:spcBef>
                <a:spcPts val="0"/>
              </a:spcBef>
              <a:buFont typeface="Symbol" panose="05050102010706020507" pitchFamily="18" charset="2"/>
              <a:buChar char=""/>
            </a:pPr>
            <a:r>
              <a:rPr lang="en-US" sz="1350" dirty="0">
                <a:latin typeface="Calibri" panose="020F0502020204030204" pitchFamily="34" charset="0"/>
                <a:ea typeface="Calibri" panose="020F0502020204030204" pitchFamily="34" charset="0"/>
                <a:cs typeface="Times New Roman" panose="02020603050405020304" pitchFamily="18" charset="0"/>
              </a:rPr>
              <a:t>Mean age of 60.1 years, 62.5% were on ULT and 69% on a diuretic</a:t>
            </a:r>
          </a:p>
          <a:p>
            <a:pPr marL="792956" lvl="2" indent="-192881">
              <a:lnSpc>
                <a:spcPct val="115000"/>
              </a:lnSpc>
              <a:spcBef>
                <a:spcPts val="0"/>
              </a:spcBef>
              <a:buFont typeface="Symbol" panose="05050102010706020507" pitchFamily="18" charset="2"/>
              <a:buChar char=""/>
            </a:pPr>
            <a:r>
              <a:rPr lang="en-US" sz="1350" dirty="0">
                <a:latin typeface="Calibri" panose="020F0502020204030204" pitchFamily="34" charset="0"/>
                <a:ea typeface="Calibri" panose="020F0502020204030204" pitchFamily="34" charset="0"/>
                <a:cs typeface="Times New Roman" panose="02020603050405020304" pitchFamily="18" charset="0"/>
              </a:rPr>
              <a:t>93.7% had a pre-existing diagnosis of gout</a:t>
            </a:r>
          </a:p>
          <a:p>
            <a:pPr marL="450056" lvl="1" indent="-192881">
              <a:lnSpc>
                <a:spcPct val="115000"/>
              </a:lnSpc>
              <a:spcBef>
                <a:spcPts val="0"/>
              </a:spcBef>
              <a:buFont typeface="Symbol" panose="05050102010706020507" pitchFamily="18" charset="2"/>
              <a:buChar char=""/>
            </a:pPr>
            <a:r>
              <a:rPr lang="en-US" sz="1500" dirty="0">
                <a:latin typeface="Calibri" panose="020F0502020204030204" pitchFamily="34" charset="0"/>
                <a:ea typeface="Calibri" panose="020F0502020204030204" pitchFamily="34" charset="0"/>
                <a:cs typeface="Times New Roman" panose="02020603050405020304" pitchFamily="18" charset="0"/>
              </a:rPr>
              <a:t>Mean serum urate level:</a:t>
            </a:r>
          </a:p>
          <a:p>
            <a:pPr marL="792956" lvl="2" indent="-192881">
              <a:lnSpc>
                <a:spcPct val="115000"/>
              </a:lnSpc>
              <a:spcBef>
                <a:spcPts val="0"/>
              </a:spcBef>
              <a:buFont typeface="Symbol" panose="05050102010706020507" pitchFamily="18" charset="2"/>
              <a:buChar char=""/>
            </a:pPr>
            <a:r>
              <a:rPr lang="en-US" sz="1350" dirty="0">
                <a:latin typeface="Calibri" panose="020F0502020204030204" pitchFamily="34" charset="0"/>
                <a:ea typeface="Calibri" panose="020F0502020204030204" pitchFamily="34" charset="0"/>
                <a:cs typeface="Times New Roman" panose="02020603050405020304" pitchFamily="18" charset="0"/>
              </a:rPr>
              <a:t>Normal diastolic function: 7.5 mg/dL</a:t>
            </a:r>
          </a:p>
          <a:p>
            <a:pPr marL="792956" lvl="2" indent="-192881">
              <a:lnSpc>
                <a:spcPct val="115000"/>
              </a:lnSpc>
              <a:spcBef>
                <a:spcPts val="0"/>
              </a:spcBef>
              <a:buFont typeface="Symbol" panose="05050102010706020507" pitchFamily="18" charset="2"/>
              <a:buChar char=""/>
            </a:pPr>
            <a:r>
              <a:rPr lang="en-US" sz="1350" dirty="0">
                <a:latin typeface="Calibri" panose="020F0502020204030204" pitchFamily="34" charset="0"/>
                <a:ea typeface="Calibri" panose="020F0502020204030204" pitchFamily="34" charset="0"/>
                <a:cs typeface="Times New Roman" panose="02020603050405020304" pitchFamily="18" charset="0"/>
              </a:rPr>
              <a:t>Grade 1/2 diastolic dysfunction: 8.7 mg/dL</a:t>
            </a:r>
          </a:p>
          <a:p>
            <a:pPr marL="792956" lvl="2" indent="-192881">
              <a:lnSpc>
                <a:spcPct val="115000"/>
              </a:lnSpc>
              <a:spcBef>
                <a:spcPts val="0"/>
              </a:spcBef>
              <a:buFont typeface="Symbol" panose="05050102010706020507" pitchFamily="18" charset="2"/>
              <a:buChar char=""/>
            </a:pPr>
            <a:r>
              <a:rPr lang="en-US" sz="1350" dirty="0">
                <a:latin typeface="Calibri" panose="020F0502020204030204" pitchFamily="34" charset="0"/>
                <a:ea typeface="Calibri" panose="020F0502020204030204" pitchFamily="34" charset="0"/>
                <a:cs typeface="Times New Roman" panose="02020603050405020304" pitchFamily="18" charset="0"/>
              </a:rPr>
              <a:t>Grade 3 diastolic dysfunction: 12.5 mg/dL</a:t>
            </a:r>
            <a:endParaRPr lang="en-US" sz="1650" dirty="0">
              <a:latin typeface="Calibri" panose="020F0502020204030204" pitchFamily="34" charset="0"/>
              <a:ea typeface="Calibri" panose="020F0502020204030204" pitchFamily="34" charset="0"/>
              <a:cs typeface="Times New Roman" panose="02020603050405020304" pitchFamily="18" charset="0"/>
            </a:endParaRPr>
          </a:p>
          <a:p>
            <a:pPr marL="192881" indent="-192881">
              <a:lnSpc>
                <a:spcPct val="115000"/>
              </a:lnSpc>
              <a:spcBef>
                <a:spcPts val="0"/>
              </a:spcBef>
              <a:buFont typeface="Symbol" panose="05050102010706020507" pitchFamily="18" charset="2"/>
              <a:buChar char=""/>
            </a:pPr>
            <a:r>
              <a:rPr lang="en-US" sz="1650" dirty="0">
                <a:latin typeface="Calibri" panose="020F0502020204030204" pitchFamily="34" charset="0"/>
                <a:ea typeface="Calibri" panose="020F0502020204030204" pitchFamily="34" charset="0"/>
                <a:cs typeface="Times New Roman" panose="02020603050405020304" pitchFamily="18" charset="0"/>
              </a:rPr>
              <a:t>The risk of severe diastolic dysfunction increased by 0.053 for every unit of increase in the mean serum urate level (</a:t>
            </a:r>
            <a:r>
              <a:rPr lang="en-US" sz="1650" i="1" dirty="0">
                <a:latin typeface="Calibri" panose="020F0502020204030204" pitchFamily="34" charset="0"/>
                <a:ea typeface="Calibri" panose="020F0502020204030204" pitchFamily="34" charset="0"/>
                <a:cs typeface="Times New Roman" panose="02020603050405020304" pitchFamily="18" charset="0"/>
              </a:rPr>
              <a:t>P</a:t>
            </a:r>
            <a:r>
              <a:rPr lang="en-US" sz="1650" dirty="0">
                <a:latin typeface="Calibri" panose="020F0502020204030204" pitchFamily="34" charset="0"/>
                <a:ea typeface="Calibri" panose="020F0502020204030204" pitchFamily="34" charset="0"/>
                <a:cs typeface="Times New Roman" panose="02020603050405020304" pitchFamily="18" charset="0"/>
              </a:rPr>
              <a:t>=0.047).</a:t>
            </a:r>
            <a:endParaRPr lang="en-US" sz="1650" dirty="0"/>
          </a:p>
          <a:p>
            <a:pPr marL="192881" indent="-192881">
              <a:lnSpc>
                <a:spcPct val="115000"/>
              </a:lnSpc>
              <a:spcBef>
                <a:spcPts val="0"/>
              </a:spcBef>
              <a:buFont typeface="Symbol" panose="05050102010706020507" pitchFamily="18" charset="2"/>
              <a:buChar char=""/>
            </a:pPr>
            <a:endParaRPr lang="en-US" sz="135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4462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6866C8-D58A-462A-8535-668D29A10419}"/>
              </a:ext>
            </a:extLst>
          </p:cNvPr>
          <p:cNvSpPr>
            <a:spLocks noGrp="1"/>
          </p:cNvSpPr>
          <p:nvPr>
            <p:ph type="title"/>
          </p:nvPr>
        </p:nvSpPr>
        <p:spPr/>
        <p:txBody>
          <a:bodyPr/>
          <a:lstStyle/>
          <a:p>
            <a:r>
              <a:rPr lang="en-US" dirty="0"/>
              <a:t>Faculty Commentary</a:t>
            </a:r>
          </a:p>
        </p:txBody>
      </p:sp>
      <p:sp>
        <p:nvSpPr>
          <p:cNvPr id="5" name="Content Placeholder 4">
            <a:extLst>
              <a:ext uri="{FF2B5EF4-FFF2-40B4-BE49-F238E27FC236}">
                <a16:creationId xmlns:a16="http://schemas.microsoft.com/office/drawing/2014/main" id="{B5692DDF-36DB-43B6-B459-BBA66FC5330C}"/>
              </a:ext>
            </a:extLst>
          </p:cNvPr>
          <p:cNvSpPr>
            <a:spLocks noGrp="1"/>
          </p:cNvSpPr>
          <p:nvPr>
            <p:ph idx="1"/>
          </p:nvPr>
        </p:nvSpPr>
        <p:spPr>
          <a:xfrm>
            <a:off x="628650" y="1154473"/>
            <a:ext cx="7886700" cy="3263504"/>
          </a:xfrm>
        </p:spPr>
        <p:txBody>
          <a:bodyPr>
            <a:noAutofit/>
          </a:bodyPr>
          <a:lstStyle/>
          <a:p>
            <a:r>
              <a:rPr lang="en-US" sz="1800" dirty="0"/>
              <a:t>This study provides further evidence of an association between</a:t>
            </a:r>
            <a:r>
              <a:rPr lang="en-US" sz="1800" dirty="0">
                <a:latin typeface="Calibri" panose="020F0502020204030204" pitchFamily="34" charset="0"/>
                <a:ea typeface="Calibri" panose="020F0502020204030204" pitchFamily="34" charset="0"/>
                <a:cs typeface="Times New Roman" panose="02020603050405020304" pitchFamily="18" charset="0"/>
              </a:rPr>
              <a:t> hyperuricemia and the presence and severity of cardiovascular disease.</a:t>
            </a:r>
          </a:p>
          <a:p>
            <a:pPr lvl="1"/>
            <a:r>
              <a:rPr lang="en-US" sz="1600" dirty="0">
                <a:latin typeface="Calibri" panose="020F0502020204030204" pitchFamily="34" charset="0"/>
                <a:ea typeface="Calibri" panose="020F0502020204030204" pitchFamily="34" charset="0"/>
                <a:cs typeface="Times New Roman" panose="02020603050405020304" pitchFamily="18" charset="0"/>
              </a:rPr>
              <a:t>Demonstration of causation remains elusive due to the large number of confounders, including shared comorbidities and medication effects</a:t>
            </a:r>
          </a:p>
          <a:p>
            <a:r>
              <a:rPr lang="en-US" sz="1800" dirty="0">
                <a:latin typeface="Calibri" panose="020F0502020204030204" pitchFamily="34" charset="0"/>
                <a:ea typeface="Calibri" panose="020F0502020204030204" pitchFamily="34" charset="0"/>
                <a:cs typeface="Times New Roman" panose="02020603050405020304" pitchFamily="18" charset="0"/>
              </a:rPr>
              <a:t>Interventional studies lowering the serum urate level have not been shown to improve clinical outcomes in heart failure.</a:t>
            </a:r>
          </a:p>
          <a:p>
            <a:pPr lvl="1"/>
            <a:r>
              <a:rPr lang="en-US" sz="1600" dirty="0">
                <a:latin typeface="Calibri" panose="020F0502020204030204" pitchFamily="34" charset="0"/>
                <a:ea typeface="Calibri" panose="020F0502020204030204" pitchFamily="34" charset="0"/>
                <a:cs typeface="Times New Roman" panose="02020603050405020304" pitchFamily="18" charset="0"/>
              </a:rPr>
              <a:t>Similar to findings of 2 large studies in a June 2020 issue of </a:t>
            </a:r>
            <a:r>
              <a:rPr lang="en-US" sz="1600" i="1" dirty="0">
                <a:latin typeface="Calibri" panose="020F0502020204030204" pitchFamily="34" charset="0"/>
                <a:ea typeface="Calibri" panose="020F0502020204030204" pitchFamily="34" charset="0"/>
                <a:cs typeface="Times New Roman" panose="02020603050405020304" pitchFamily="18" charset="0"/>
              </a:rPr>
              <a:t>The New England Journal of Medicine</a:t>
            </a:r>
            <a:r>
              <a:rPr lang="en-US" sz="1600" dirty="0">
                <a:latin typeface="Calibri" panose="020F0502020204030204" pitchFamily="34" charset="0"/>
                <a:ea typeface="Calibri" panose="020F0502020204030204" pitchFamily="34" charset="0"/>
                <a:cs typeface="Times New Roman" panose="02020603050405020304" pitchFamily="18" charset="0"/>
              </a:rPr>
              <a:t> that failed to show a benefit with ULT on slowing the progression of renal disease</a:t>
            </a:r>
          </a:p>
          <a:p>
            <a:r>
              <a:rPr lang="en-US" sz="1800" dirty="0">
                <a:latin typeface="Calibri" panose="020F0502020204030204" pitchFamily="34" charset="0"/>
                <a:ea typeface="Calibri" panose="020F0502020204030204" pitchFamily="34" charset="0"/>
                <a:cs typeface="Times New Roman" panose="02020603050405020304" pitchFamily="18" charset="0"/>
              </a:rPr>
              <a:t>It makes sense to aggressively reduce the number of gout flares in patients with severe heart failure as the treatment of gout flares with traditional agents poses management challenges. </a:t>
            </a:r>
            <a:endParaRPr lang="en-US" sz="1800" dirty="0"/>
          </a:p>
          <a:p>
            <a:endParaRPr lang="en-US" sz="1800" dirty="0"/>
          </a:p>
        </p:txBody>
      </p:sp>
    </p:spTree>
    <p:extLst>
      <p:ext uri="{BB962C8B-B14F-4D97-AF65-F5344CB8AC3E}">
        <p14:creationId xmlns:p14="http://schemas.microsoft.com/office/powerpoint/2010/main" val="41181142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AFBA77-0A6A-49CD-8A20-5E866EFE1DD9}"/>
              </a:ext>
            </a:extLst>
          </p:cNvPr>
          <p:cNvSpPr>
            <a:spLocks noGrp="1"/>
          </p:cNvSpPr>
          <p:nvPr>
            <p:ph type="title"/>
          </p:nvPr>
        </p:nvSpPr>
        <p:spPr>
          <a:xfrm>
            <a:off x="1614488" y="1337649"/>
            <a:ext cx="5915025" cy="1784546"/>
          </a:xfrm>
        </p:spPr>
        <p:txBody>
          <a:bodyPr>
            <a:noAutofit/>
          </a:bodyPr>
          <a:lstStyle/>
          <a:p>
            <a:pPr algn="ctr"/>
            <a:r>
              <a:rPr lang="en-US" sz="2100" dirty="0">
                <a:latin typeface="Calibri" panose="020F0502020204030204" pitchFamily="34" charset="0"/>
                <a:ea typeface="Calibri" panose="020F0502020204030204" pitchFamily="34" charset="0"/>
              </a:rPr>
              <a:t>Gout and Serum Urate Levels Are Associated with Lumbar Spine Monosodium Urate Deposition and Chronic Low Back Pain: A Dual-Energy CT Study</a:t>
            </a:r>
            <a:br>
              <a:rPr lang="en-US" sz="2700" dirty="0"/>
            </a:br>
            <a:r>
              <a:rPr lang="en-US" sz="1800" dirty="0"/>
              <a:t>Toprover M, et al. </a:t>
            </a:r>
          </a:p>
        </p:txBody>
      </p:sp>
      <p:sp>
        <p:nvSpPr>
          <p:cNvPr id="5" name="TextBox 4">
            <a:extLst>
              <a:ext uri="{FF2B5EF4-FFF2-40B4-BE49-F238E27FC236}">
                <a16:creationId xmlns:a16="http://schemas.microsoft.com/office/drawing/2014/main" id="{A13791EF-73E2-4E83-8166-43C8D2C06737}"/>
              </a:ext>
            </a:extLst>
          </p:cNvPr>
          <p:cNvSpPr txBox="1"/>
          <p:nvPr/>
        </p:nvSpPr>
        <p:spPr>
          <a:xfrm>
            <a:off x="1614489" y="3194340"/>
            <a:ext cx="5915024" cy="415498"/>
          </a:xfrm>
          <a:prstGeom prst="rect">
            <a:avLst/>
          </a:prstGeom>
          <a:noFill/>
        </p:spPr>
        <p:txBody>
          <a:bodyPr wrap="square">
            <a:spAutoFit/>
          </a:bodyPr>
          <a:lstStyle/>
          <a:p>
            <a:r>
              <a:rPr lang="en-US" sz="1050" dirty="0">
                <a:hlinkClick r:id="rId2"/>
              </a:rPr>
              <a:t>Gout and Serum Urate Levels Are Associated with Lumbar Spine Monosodium Urate Deposition and Chronic Low Back Pain: A Dual-Energy CT Study - ACR Meeting Abstracts (acrabstracts.org)</a:t>
            </a:r>
            <a:endParaRPr lang="en-US" sz="1050" dirty="0"/>
          </a:p>
        </p:txBody>
      </p:sp>
    </p:spTree>
    <p:extLst>
      <p:ext uri="{BB962C8B-B14F-4D97-AF65-F5344CB8AC3E}">
        <p14:creationId xmlns:p14="http://schemas.microsoft.com/office/powerpoint/2010/main" val="8608443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41490F-5643-45AC-B19C-6BAB6B62F6A0}"/>
              </a:ext>
            </a:extLst>
          </p:cNvPr>
          <p:cNvSpPr>
            <a:spLocks noGrp="1"/>
          </p:cNvSpPr>
          <p:nvPr>
            <p:ph type="title"/>
          </p:nvPr>
        </p:nvSpPr>
        <p:spPr>
          <a:xfrm>
            <a:off x="581892" y="13692"/>
            <a:ext cx="6947622" cy="994172"/>
          </a:xfrm>
        </p:spPr>
        <p:txBody>
          <a:bodyPr/>
          <a:lstStyle/>
          <a:p>
            <a:r>
              <a:rPr lang="en-US" dirty="0"/>
              <a:t>Introduction</a:t>
            </a:r>
          </a:p>
        </p:txBody>
      </p:sp>
      <p:sp>
        <p:nvSpPr>
          <p:cNvPr id="5" name="Content Placeholder 4">
            <a:extLst>
              <a:ext uri="{FF2B5EF4-FFF2-40B4-BE49-F238E27FC236}">
                <a16:creationId xmlns:a16="http://schemas.microsoft.com/office/drawing/2014/main" id="{26DAE219-F8AC-4A4F-99A9-6926D53CD7E2}"/>
              </a:ext>
            </a:extLst>
          </p:cNvPr>
          <p:cNvSpPr>
            <a:spLocks noGrp="1"/>
          </p:cNvSpPr>
          <p:nvPr>
            <p:ph idx="1"/>
          </p:nvPr>
        </p:nvSpPr>
        <p:spPr>
          <a:xfrm>
            <a:off x="581892" y="852256"/>
            <a:ext cx="8104908" cy="3994952"/>
          </a:xfrm>
        </p:spPr>
        <p:txBody>
          <a:bodyPr>
            <a:normAutofit fontScale="77500" lnSpcReduction="20000"/>
          </a:bodyPr>
          <a:lstStyle/>
          <a:p>
            <a:pPr marL="259854" indent="-127695">
              <a:lnSpc>
                <a:spcPct val="115000"/>
              </a:lnSpc>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Gout involving the spine is often considered to be rare, presenting as acute back pain, sometimes with unexplained fever and occasionally with symptoms of spinal compression.</a:t>
            </a:r>
          </a:p>
          <a:p>
            <a:pPr marL="602754" lvl="1" indent="-127695">
              <a:lnSpc>
                <a:spcPct val="115000"/>
              </a:lnSpc>
              <a:spcBef>
                <a:spcPts val="0"/>
              </a:spcBef>
            </a:pPr>
            <a:r>
              <a:rPr lang="en-US" sz="2100" dirty="0">
                <a:latin typeface="Calibri" panose="020F0502020204030204" pitchFamily="34" charset="0"/>
                <a:ea typeface="Calibri" panose="020F0502020204030204" pitchFamily="34" charset="0"/>
                <a:cs typeface="Times New Roman" panose="02020603050405020304" pitchFamily="18" charset="0"/>
              </a:rPr>
              <a:t>From my own experience, this has often been in transplant patients and the elderly</a:t>
            </a:r>
          </a:p>
          <a:p>
            <a:pPr marL="259854" indent="-127695">
              <a:lnSpc>
                <a:spcPct val="115000"/>
              </a:lnSpc>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Diagnosis is usually based on identification of a mass followed by tissue confirmation of MSU crystal deposition.</a:t>
            </a:r>
          </a:p>
          <a:p>
            <a:pPr marL="602754" lvl="1" indent="-127695">
              <a:lnSpc>
                <a:spcPct val="115000"/>
              </a:lnSpc>
              <a:spcBef>
                <a:spcPts val="0"/>
              </a:spcBef>
            </a:pPr>
            <a:r>
              <a:rPr lang="en-US" sz="2100" dirty="0">
                <a:latin typeface="Calibri" panose="020F0502020204030204" pitchFamily="34" charset="0"/>
                <a:ea typeface="Calibri" panose="020F0502020204030204" pitchFamily="34" charset="0"/>
                <a:cs typeface="Times New Roman" panose="02020603050405020304" pitchFamily="18" charset="0"/>
              </a:rPr>
              <a:t>Standard CT and MR imaging does not provide enough evidence to distinguish gout from infection</a:t>
            </a:r>
          </a:p>
          <a:p>
            <a:pPr marL="259854" indent="-127695">
              <a:lnSpc>
                <a:spcPct val="115000"/>
              </a:lnSpc>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Little understanding as to why the distribution of uric acid deposits differs so widely between patients</a:t>
            </a:r>
          </a:p>
          <a:p>
            <a:pPr marL="602754" lvl="1" indent="-127695">
              <a:lnSpc>
                <a:spcPct val="115000"/>
              </a:lnSpc>
              <a:spcBef>
                <a:spcPts val="0"/>
              </a:spcBef>
            </a:pPr>
            <a:r>
              <a:rPr lang="en-US" sz="2100" dirty="0">
                <a:latin typeface="Calibri" panose="020F0502020204030204" pitchFamily="34" charset="0"/>
                <a:ea typeface="Calibri" panose="020F0502020204030204" pitchFamily="34" charset="0"/>
                <a:cs typeface="Times New Roman" panose="02020603050405020304" pitchFamily="18" charset="0"/>
              </a:rPr>
              <a:t>Often assumed that the degree of hyperuricemia and the duration of exposure dictates the degree of deposition in general</a:t>
            </a:r>
          </a:p>
          <a:p>
            <a:pPr marL="259854" indent="-127695">
              <a:lnSpc>
                <a:spcPct val="115000"/>
              </a:lnSpc>
              <a:spcBef>
                <a:spcPts val="0"/>
              </a:spcBef>
            </a:pPr>
            <a:r>
              <a:rPr lang="en-US" dirty="0"/>
              <a:t>Conceptually, ALL gout is tophaceous, although not all tophaceous deposits are palpable or visible on imaging.</a:t>
            </a:r>
          </a:p>
          <a:p>
            <a:pPr marL="259854" indent="-127695">
              <a:lnSpc>
                <a:spcPct val="115000"/>
              </a:lnSpc>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Newer imaging techniques including dual-energy CT (DECT) permit fairly sensitive detection of uric acid deposits independent of classic symptoms.</a:t>
            </a:r>
          </a:p>
          <a:p>
            <a:endParaRPr lang="en-US" dirty="0"/>
          </a:p>
        </p:txBody>
      </p:sp>
    </p:spTree>
    <p:extLst>
      <p:ext uri="{BB962C8B-B14F-4D97-AF65-F5344CB8AC3E}">
        <p14:creationId xmlns:p14="http://schemas.microsoft.com/office/powerpoint/2010/main" val="17545024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37EE-1037-4923-8AFC-B5FFA02332C0}"/>
              </a:ext>
            </a:extLst>
          </p:cNvPr>
          <p:cNvSpPr>
            <a:spLocks noGrp="1"/>
          </p:cNvSpPr>
          <p:nvPr>
            <p:ph type="title"/>
          </p:nvPr>
        </p:nvSpPr>
        <p:spPr/>
        <p:txBody>
          <a:bodyPr/>
          <a:lstStyle/>
          <a:p>
            <a:r>
              <a:rPr lang="en-US" dirty="0"/>
              <a:t>Methods</a:t>
            </a:r>
          </a:p>
        </p:txBody>
      </p:sp>
      <p:sp>
        <p:nvSpPr>
          <p:cNvPr id="3" name="Content Placeholder 2">
            <a:extLst>
              <a:ext uri="{FF2B5EF4-FFF2-40B4-BE49-F238E27FC236}">
                <a16:creationId xmlns:a16="http://schemas.microsoft.com/office/drawing/2014/main" id="{CD5C73AE-FE0A-4462-AEB4-B30FAFF6F831}"/>
              </a:ext>
            </a:extLst>
          </p:cNvPr>
          <p:cNvSpPr>
            <a:spLocks noGrp="1"/>
          </p:cNvSpPr>
          <p:nvPr>
            <p:ph idx="1"/>
          </p:nvPr>
        </p:nvSpPr>
        <p:spPr>
          <a:xfrm>
            <a:off x="568036" y="1268017"/>
            <a:ext cx="8139546" cy="3027164"/>
          </a:xfrm>
        </p:spPr>
        <p:txBody>
          <a:bodyPr>
            <a:noAutofit/>
          </a:bodyPr>
          <a:lstStyle/>
          <a:p>
            <a:pPr marL="192881" indent="-192881">
              <a:lnSpc>
                <a:spcPct val="115000"/>
              </a:lnSpc>
              <a:spcBef>
                <a:spcPts val="0"/>
              </a:spcBef>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Planned recruitment is 75 subjects between the age of 50 and 80 years.</a:t>
            </a:r>
          </a:p>
          <a:p>
            <a:pPr marL="535781" lvl="1" indent="-192881">
              <a:lnSpc>
                <a:spcPct val="115000"/>
              </a:lnSpc>
              <a:spcBef>
                <a:spcPts val="0"/>
              </a:spcBef>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25 controls, 25 with non-tophaceous gout, 25 with tophaceous gout</a:t>
            </a:r>
          </a:p>
          <a:p>
            <a:pPr marL="192881" indent="-192881">
              <a:lnSpc>
                <a:spcPct val="115000"/>
              </a:lnSpc>
              <a:spcBef>
                <a:spcPts val="0"/>
              </a:spcBef>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Inclusion criteria include:</a:t>
            </a:r>
          </a:p>
          <a:p>
            <a:pPr marL="535781" lvl="1" indent="-192881">
              <a:lnSpc>
                <a:spcPct val="115000"/>
              </a:lnSpc>
              <a:spcBef>
                <a:spcPts val="0"/>
              </a:spcBef>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ACR criteria for gout and:</a:t>
            </a:r>
          </a:p>
          <a:p>
            <a:pPr marL="878681" lvl="2" indent="-192881">
              <a:lnSpc>
                <a:spcPct val="115000"/>
              </a:lnSpc>
              <a:spcBef>
                <a:spcPts val="0"/>
              </a:spcBef>
              <a:buFont typeface="Symbol" panose="05050102010706020507" pitchFamily="18" charset="2"/>
              <a:buChar char=""/>
            </a:pPr>
            <a:r>
              <a:rPr lang="en-US" sz="1350" dirty="0">
                <a:latin typeface="Calibri" panose="020F0502020204030204" pitchFamily="34" charset="0"/>
                <a:ea typeface="Calibri" panose="020F0502020204030204" pitchFamily="34" charset="0"/>
                <a:cs typeface="Times New Roman" panose="02020603050405020304" pitchFamily="18" charset="0"/>
              </a:rPr>
              <a:t>Serum uric acid level &gt;6.8 mg/dL or &gt;6.0 mg/dL on urate-lowering therapy for &lt;6 months</a:t>
            </a:r>
          </a:p>
          <a:p>
            <a:pPr marL="192881" indent="-192881">
              <a:lnSpc>
                <a:spcPct val="115000"/>
              </a:lnSpc>
              <a:spcBef>
                <a:spcPts val="0"/>
              </a:spcBef>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Exclusion criteria include:</a:t>
            </a:r>
          </a:p>
          <a:p>
            <a:pPr marL="535781" lvl="1" indent="-192881">
              <a:lnSpc>
                <a:spcPct val="115000"/>
              </a:lnSpc>
              <a:spcBef>
                <a:spcPts val="0"/>
              </a:spcBef>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Known calcium pyrophosphate dihydrate crystal deposition disease, rheumatoid arthritis, spondyloarthropathy, or spinal malignancy</a:t>
            </a:r>
            <a:endParaRPr lang="en-US" sz="1600" dirty="0"/>
          </a:p>
        </p:txBody>
      </p:sp>
    </p:spTree>
    <p:extLst>
      <p:ext uri="{BB962C8B-B14F-4D97-AF65-F5344CB8AC3E}">
        <p14:creationId xmlns:p14="http://schemas.microsoft.com/office/powerpoint/2010/main" val="36596669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37EE-1037-4923-8AFC-B5FFA02332C0}"/>
              </a:ext>
            </a:extLst>
          </p:cNvPr>
          <p:cNvSpPr>
            <a:spLocks noGrp="1"/>
          </p:cNvSpPr>
          <p:nvPr>
            <p:ph type="title"/>
          </p:nvPr>
        </p:nvSpPr>
        <p:spPr/>
        <p:txBody>
          <a:bodyPr/>
          <a:lstStyle/>
          <a:p>
            <a:r>
              <a:rPr lang="en-US" dirty="0"/>
              <a:t>Interim Results</a:t>
            </a:r>
          </a:p>
        </p:txBody>
      </p:sp>
      <p:sp>
        <p:nvSpPr>
          <p:cNvPr id="3" name="Content Placeholder 2">
            <a:extLst>
              <a:ext uri="{FF2B5EF4-FFF2-40B4-BE49-F238E27FC236}">
                <a16:creationId xmlns:a16="http://schemas.microsoft.com/office/drawing/2014/main" id="{CD5C73AE-FE0A-4462-AEB4-B30FAFF6F831}"/>
              </a:ext>
            </a:extLst>
          </p:cNvPr>
          <p:cNvSpPr>
            <a:spLocks noGrp="1"/>
          </p:cNvSpPr>
          <p:nvPr>
            <p:ph idx="1"/>
          </p:nvPr>
        </p:nvSpPr>
        <p:spPr>
          <a:xfrm>
            <a:off x="574964" y="1204138"/>
            <a:ext cx="8111836" cy="3132323"/>
          </a:xfrm>
        </p:spPr>
        <p:txBody>
          <a:bodyPr>
            <a:noAutofit/>
          </a:bodyPr>
          <a:lstStyle/>
          <a:p>
            <a:pPr marL="192881" indent="-192881">
              <a:lnSpc>
                <a:spcPct val="115000"/>
              </a:lnSpc>
              <a:spcBef>
                <a:spcPts val="0"/>
              </a:spcBef>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61 subjects</a:t>
            </a:r>
          </a:p>
          <a:p>
            <a:pPr marL="535781" lvl="1" indent="-192881">
              <a:lnSpc>
                <a:spcPct val="115000"/>
              </a:lnSpc>
              <a:spcBef>
                <a:spcPts val="0"/>
              </a:spcBef>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Mean age </a:t>
            </a:r>
            <a:r>
              <a:rPr lang="en-US" sz="1600" dirty="0">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600" dirty="0">
                <a:latin typeface="Calibri" panose="020F0502020204030204" pitchFamily="34" charset="0"/>
                <a:ea typeface="Calibri" panose="020F0502020204030204" pitchFamily="34" charset="0"/>
                <a:cs typeface="Times New Roman" panose="02020603050405020304" pitchFamily="18" charset="0"/>
              </a:rPr>
              <a:t>62 years</a:t>
            </a:r>
          </a:p>
          <a:p>
            <a:pPr marL="535781" lvl="1" indent="-192881">
              <a:lnSpc>
                <a:spcPct val="115000"/>
              </a:lnSpc>
              <a:spcBef>
                <a:spcPts val="0"/>
              </a:spcBef>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25 control, 24 non-tophaceous gout, and 12 tophaceous gout</a:t>
            </a:r>
          </a:p>
          <a:p>
            <a:pPr marL="192881" indent="-192881">
              <a:lnSpc>
                <a:spcPct val="115000"/>
              </a:lnSpc>
              <a:spcBef>
                <a:spcPts val="0"/>
              </a:spcBef>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Significant differences in baseline characteristics in controls vs patients with gout.</a:t>
            </a:r>
          </a:p>
        </p:txBody>
      </p:sp>
      <p:graphicFrame>
        <p:nvGraphicFramePr>
          <p:cNvPr id="4" name="Table 4">
            <a:extLst>
              <a:ext uri="{FF2B5EF4-FFF2-40B4-BE49-F238E27FC236}">
                <a16:creationId xmlns:a16="http://schemas.microsoft.com/office/drawing/2014/main" id="{B156A95D-734F-4204-BA05-5B4ACF757890}"/>
              </a:ext>
            </a:extLst>
          </p:cNvPr>
          <p:cNvGraphicFramePr>
            <a:graphicFrameLocks noGrp="1"/>
          </p:cNvGraphicFramePr>
          <p:nvPr>
            <p:extLst>
              <p:ext uri="{D42A27DB-BD31-4B8C-83A1-F6EECF244321}">
                <p14:modId xmlns:p14="http://schemas.microsoft.com/office/powerpoint/2010/main" val="3118722527"/>
              </p:ext>
            </p:extLst>
          </p:nvPr>
        </p:nvGraphicFramePr>
        <p:xfrm>
          <a:off x="2292927" y="2686560"/>
          <a:ext cx="4675909" cy="1390650"/>
        </p:xfrm>
        <a:graphic>
          <a:graphicData uri="http://schemas.openxmlformats.org/drawingml/2006/table">
            <a:tbl>
              <a:tblPr firstRow="1" bandRow="1">
                <a:tableStyleId>{5C22544A-7EE6-4342-B048-85BDC9FD1C3A}</a:tableStyleId>
              </a:tblPr>
              <a:tblGrid>
                <a:gridCol w="2241345">
                  <a:extLst>
                    <a:ext uri="{9D8B030D-6E8A-4147-A177-3AD203B41FA5}">
                      <a16:colId xmlns:a16="http://schemas.microsoft.com/office/drawing/2014/main" val="3509907795"/>
                    </a:ext>
                  </a:extLst>
                </a:gridCol>
                <a:gridCol w="1139994">
                  <a:extLst>
                    <a:ext uri="{9D8B030D-6E8A-4147-A177-3AD203B41FA5}">
                      <a16:colId xmlns:a16="http://schemas.microsoft.com/office/drawing/2014/main" val="1809351309"/>
                    </a:ext>
                  </a:extLst>
                </a:gridCol>
                <a:gridCol w="1294570">
                  <a:extLst>
                    <a:ext uri="{9D8B030D-6E8A-4147-A177-3AD203B41FA5}">
                      <a16:colId xmlns:a16="http://schemas.microsoft.com/office/drawing/2014/main" val="1984528967"/>
                    </a:ext>
                  </a:extLst>
                </a:gridCol>
              </a:tblGrid>
              <a:tr h="278130">
                <a:tc>
                  <a:txBody>
                    <a:bodyPr/>
                    <a:lstStyle/>
                    <a:p>
                      <a:r>
                        <a:rPr lang="en-US" sz="1000" dirty="0"/>
                        <a:t>Characteristic</a:t>
                      </a:r>
                    </a:p>
                  </a:txBody>
                  <a:tcPr marL="68580" marR="68580" marT="34290" marB="34290"/>
                </a:tc>
                <a:tc>
                  <a:txBody>
                    <a:bodyPr/>
                    <a:lstStyle/>
                    <a:p>
                      <a:pPr algn="ctr"/>
                      <a:r>
                        <a:rPr lang="en-US" sz="1000" dirty="0"/>
                        <a:t>Controls</a:t>
                      </a:r>
                    </a:p>
                  </a:txBody>
                  <a:tcPr marL="68580" marR="68580" marT="34290" marB="34290"/>
                </a:tc>
                <a:tc>
                  <a:txBody>
                    <a:bodyPr/>
                    <a:lstStyle/>
                    <a:p>
                      <a:pPr algn="ctr"/>
                      <a:r>
                        <a:rPr lang="en-US" sz="1000" dirty="0"/>
                        <a:t>With Gout</a:t>
                      </a:r>
                    </a:p>
                  </a:txBody>
                  <a:tcPr marL="68580" marR="68580" marT="34290" marB="34290"/>
                </a:tc>
                <a:extLst>
                  <a:ext uri="{0D108BD9-81ED-4DB2-BD59-A6C34878D82A}">
                    <a16:rowId xmlns:a16="http://schemas.microsoft.com/office/drawing/2014/main" val="3179926914"/>
                  </a:ext>
                </a:extLst>
              </a:tr>
              <a:tr h="278130">
                <a:tc>
                  <a:txBody>
                    <a:bodyPr/>
                    <a:lstStyle/>
                    <a:p>
                      <a:r>
                        <a:rPr lang="en-US" sz="1000" dirty="0"/>
                        <a:t>Body mass index, kg/m</a:t>
                      </a:r>
                      <a:r>
                        <a:rPr lang="en-US" sz="1000" baseline="30000" dirty="0"/>
                        <a:t>2</a:t>
                      </a:r>
                      <a:endParaRPr lang="en-US" sz="1000" dirty="0"/>
                    </a:p>
                  </a:txBody>
                  <a:tcPr marL="68580" marR="68580" marT="34290" marB="34290"/>
                </a:tc>
                <a:tc>
                  <a:txBody>
                    <a:bodyPr/>
                    <a:lstStyle/>
                    <a:p>
                      <a:pPr algn="ctr"/>
                      <a:r>
                        <a:rPr lang="en-US" sz="1000" dirty="0"/>
                        <a:t>28.3</a:t>
                      </a:r>
                    </a:p>
                  </a:txBody>
                  <a:tcPr marL="68580" marR="68580" marT="34290" marB="34290"/>
                </a:tc>
                <a:tc>
                  <a:txBody>
                    <a:bodyPr/>
                    <a:lstStyle/>
                    <a:p>
                      <a:pPr algn="ctr"/>
                      <a:r>
                        <a:rPr lang="en-US" sz="1000" dirty="0"/>
                        <a:t>32.4</a:t>
                      </a:r>
                    </a:p>
                  </a:txBody>
                  <a:tcPr marL="68580" marR="68580" marT="34290" marB="34290"/>
                </a:tc>
                <a:extLst>
                  <a:ext uri="{0D108BD9-81ED-4DB2-BD59-A6C34878D82A}">
                    <a16:rowId xmlns:a16="http://schemas.microsoft.com/office/drawing/2014/main" val="2864664474"/>
                  </a:ext>
                </a:extLst>
              </a:tr>
              <a:tr h="278130">
                <a:tc>
                  <a:txBody>
                    <a:bodyPr/>
                    <a:lstStyle/>
                    <a:p>
                      <a:r>
                        <a:rPr lang="en-US" sz="1000" dirty="0"/>
                        <a:t>Serum creatinine, mg/dL</a:t>
                      </a:r>
                    </a:p>
                  </a:txBody>
                  <a:tcPr marL="68580" marR="68580" marT="34290" marB="34290"/>
                </a:tc>
                <a:tc>
                  <a:txBody>
                    <a:bodyPr/>
                    <a:lstStyle/>
                    <a:p>
                      <a:pPr algn="ctr"/>
                      <a:r>
                        <a:rPr lang="en-US" sz="1000" dirty="0"/>
                        <a:t>1.0</a:t>
                      </a:r>
                    </a:p>
                  </a:txBody>
                  <a:tcPr marL="68580" marR="68580" marT="34290" marB="34290"/>
                </a:tc>
                <a:tc>
                  <a:txBody>
                    <a:bodyPr/>
                    <a:lstStyle/>
                    <a:p>
                      <a:pPr algn="ctr"/>
                      <a:r>
                        <a:rPr lang="en-US" sz="1000" dirty="0"/>
                        <a:t>1.5</a:t>
                      </a:r>
                    </a:p>
                  </a:txBody>
                  <a:tcPr marL="68580" marR="68580" marT="34290" marB="34290"/>
                </a:tc>
                <a:extLst>
                  <a:ext uri="{0D108BD9-81ED-4DB2-BD59-A6C34878D82A}">
                    <a16:rowId xmlns:a16="http://schemas.microsoft.com/office/drawing/2014/main" val="513004282"/>
                  </a:ext>
                </a:extLst>
              </a:tr>
              <a:tr h="278130">
                <a:tc>
                  <a:txBody>
                    <a:bodyPr/>
                    <a:lstStyle/>
                    <a:p>
                      <a:r>
                        <a:rPr lang="en-US" sz="1000" dirty="0"/>
                        <a:t>Serum urate, mg/dL</a:t>
                      </a:r>
                    </a:p>
                  </a:txBody>
                  <a:tcPr marL="68580" marR="68580" marT="34290" marB="34290"/>
                </a:tc>
                <a:tc>
                  <a:txBody>
                    <a:bodyPr/>
                    <a:lstStyle/>
                    <a:p>
                      <a:pPr algn="ctr"/>
                      <a:r>
                        <a:rPr lang="en-US" sz="1000" dirty="0"/>
                        <a:t>5.3</a:t>
                      </a:r>
                    </a:p>
                  </a:txBody>
                  <a:tcPr marL="68580" marR="68580" marT="34290" marB="34290"/>
                </a:tc>
                <a:tc>
                  <a:txBody>
                    <a:bodyPr/>
                    <a:lstStyle/>
                    <a:p>
                      <a:pPr algn="ctr"/>
                      <a:r>
                        <a:rPr lang="en-US" sz="1000" dirty="0"/>
                        <a:t>8.7</a:t>
                      </a:r>
                    </a:p>
                  </a:txBody>
                  <a:tcPr marL="68580" marR="68580" marT="34290" marB="34290"/>
                </a:tc>
                <a:extLst>
                  <a:ext uri="{0D108BD9-81ED-4DB2-BD59-A6C34878D82A}">
                    <a16:rowId xmlns:a16="http://schemas.microsoft.com/office/drawing/2014/main" val="2732652304"/>
                  </a:ext>
                </a:extLst>
              </a:tr>
              <a:tr h="278130">
                <a:tc>
                  <a:txBody>
                    <a:bodyPr/>
                    <a:lstStyle/>
                    <a:p>
                      <a:r>
                        <a:rPr lang="en-US" sz="1000" dirty="0"/>
                        <a:t>Erythrocyte sedimentation rate, mm/h</a:t>
                      </a:r>
                    </a:p>
                  </a:txBody>
                  <a:tcPr marL="68580" marR="68580" marT="34290" marB="34290"/>
                </a:tc>
                <a:tc>
                  <a:txBody>
                    <a:bodyPr/>
                    <a:lstStyle/>
                    <a:p>
                      <a:pPr algn="ctr"/>
                      <a:r>
                        <a:rPr lang="en-US" sz="1000" dirty="0"/>
                        <a:t>14</a:t>
                      </a:r>
                    </a:p>
                  </a:txBody>
                  <a:tcPr marL="68580" marR="68580" marT="34290" marB="34290"/>
                </a:tc>
                <a:tc>
                  <a:txBody>
                    <a:bodyPr/>
                    <a:lstStyle/>
                    <a:p>
                      <a:pPr algn="ctr"/>
                      <a:r>
                        <a:rPr lang="en-US" sz="1000" dirty="0"/>
                        <a:t>25</a:t>
                      </a:r>
                    </a:p>
                  </a:txBody>
                  <a:tcPr marL="68580" marR="68580" marT="34290" marB="34290"/>
                </a:tc>
                <a:extLst>
                  <a:ext uri="{0D108BD9-81ED-4DB2-BD59-A6C34878D82A}">
                    <a16:rowId xmlns:a16="http://schemas.microsoft.com/office/drawing/2014/main" val="4173988272"/>
                  </a:ext>
                </a:extLst>
              </a:tr>
            </a:tbl>
          </a:graphicData>
        </a:graphic>
      </p:graphicFrame>
    </p:spTree>
    <p:extLst>
      <p:ext uri="{BB962C8B-B14F-4D97-AF65-F5344CB8AC3E}">
        <p14:creationId xmlns:p14="http://schemas.microsoft.com/office/powerpoint/2010/main" val="561030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119443"/>
            <a:ext cx="8037368" cy="3701724"/>
          </a:xfrm>
        </p:spPr>
        <p:txBody>
          <a:bodyPr>
            <a:normAutofit fontScale="77500" lnSpcReduction="20000"/>
          </a:bodyPr>
          <a:lstStyle/>
          <a:p>
            <a:r>
              <a:rPr lang="en-US" dirty="0"/>
              <a:t>Clinical trials with febuxostat (vs placebo or allopurinol) showed a non-dose-related numerical (not statistical) increase in cardiac events (</a:t>
            </a:r>
            <a:r>
              <a:rPr lang="en-US" dirty="0">
                <a:sym typeface="Symbol" panose="05050102010706020507" pitchFamily="18" charset="2"/>
              </a:rPr>
              <a:t></a:t>
            </a:r>
            <a:r>
              <a:rPr lang="en-US" dirty="0"/>
              <a:t>1 per 1000 patient-years)</a:t>
            </a:r>
          </a:p>
          <a:p>
            <a:r>
              <a:rPr lang="en-US" dirty="0"/>
              <a:t>US and European regulatory bodies required collection of post-approval safety data for febuxostat</a:t>
            </a:r>
          </a:p>
          <a:p>
            <a:pPr lvl="1"/>
            <a:r>
              <a:rPr lang="en-US" dirty="0"/>
              <a:t>CARES trial (US)</a:t>
            </a:r>
          </a:p>
          <a:p>
            <a:pPr lvl="1"/>
            <a:r>
              <a:rPr lang="en-US" dirty="0"/>
              <a:t>FAST trial (UK and Denmark)</a:t>
            </a:r>
          </a:p>
          <a:p>
            <a:r>
              <a:rPr lang="en-US" dirty="0"/>
              <a:t>CARES trial:</a:t>
            </a:r>
          </a:p>
          <a:p>
            <a:pPr lvl="1"/>
            <a:r>
              <a:rPr lang="en-US" dirty="0"/>
              <a:t>Enrolled only those with significant history of CV disease</a:t>
            </a:r>
          </a:p>
          <a:p>
            <a:pPr lvl="1"/>
            <a:r>
              <a:rPr lang="en-US" dirty="0"/>
              <a:t>Results:</a:t>
            </a:r>
          </a:p>
          <a:p>
            <a:pPr lvl="2"/>
            <a:r>
              <a:rPr lang="en-US" dirty="0"/>
              <a:t>Significant increase in cardiac and all-cause mortality</a:t>
            </a:r>
          </a:p>
          <a:p>
            <a:pPr lvl="2"/>
            <a:r>
              <a:rPr lang="en-US" dirty="0"/>
              <a:t>No increase in the primary composite CV endpoint or its other specific components</a:t>
            </a:r>
          </a:p>
          <a:p>
            <a:pPr lvl="1"/>
            <a:r>
              <a:rPr lang="en-US" dirty="0"/>
              <a:t>BUT:</a:t>
            </a:r>
          </a:p>
          <a:p>
            <a:pPr lvl="2"/>
            <a:r>
              <a:rPr lang="en-US" dirty="0"/>
              <a:t>57% participants discontinued trial early; 45% lost to follow-up</a:t>
            </a:r>
          </a:p>
          <a:p>
            <a:pPr lvl="2"/>
            <a:r>
              <a:rPr lang="en-US" dirty="0"/>
              <a:t>Post hoc ascertainment of “lost” patients showed more deaths in patients treated with allopurinol </a:t>
            </a:r>
            <a:r>
              <a:rPr lang="en-US" dirty="0">
                <a:sym typeface="Symbol" panose="05050102010706020507" pitchFamily="18" charset="2"/>
              </a:rPr>
              <a:t> </a:t>
            </a:r>
            <a:r>
              <a:rPr lang="en-US" dirty="0"/>
              <a:t>statistical significance lost</a:t>
            </a:r>
          </a:p>
          <a:p>
            <a:pPr lvl="2"/>
            <a:r>
              <a:rPr lang="en-US" dirty="0"/>
              <a:t>Majority of events occurred after participants had STOPPED the drugs</a:t>
            </a:r>
          </a:p>
          <a:p>
            <a:pPr lvl="2"/>
            <a:r>
              <a:rPr lang="en-US" dirty="0"/>
              <a:t>Imbalance in ASA and NSAID use and effect</a:t>
            </a:r>
          </a:p>
        </p:txBody>
      </p:sp>
      <p:sp>
        <p:nvSpPr>
          <p:cNvPr id="5" name="Title 4">
            <a:extLst>
              <a:ext uri="{FF2B5EF4-FFF2-40B4-BE49-F238E27FC236}">
                <a16:creationId xmlns:a16="http://schemas.microsoft.com/office/drawing/2014/main" id="{DF7B65FB-D94C-46A2-BAFC-E08695A33CDE}"/>
              </a:ext>
            </a:extLst>
          </p:cNvPr>
          <p:cNvSpPr>
            <a:spLocks noGrp="1"/>
          </p:cNvSpPr>
          <p:nvPr>
            <p:ph type="title"/>
          </p:nvPr>
        </p:nvSpPr>
        <p:spPr/>
        <p:txBody>
          <a:bodyPr/>
          <a:lstStyle/>
          <a:p>
            <a:r>
              <a:rPr lang="en-US" dirty="0"/>
              <a:t>Introduction</a:t>
            </a:r>
            <a:r>
              <a:rPr lang="en-US" sz="1350" dirty="0"/>
              <a:t> (continued)</a:t>
            </a:r>
          </a:p>
        </p:txBody>
      </p:sp>
    </p:spTree>
    <p:extLst>
      <p:ext uri="{BB962C8B-B14F-4D97-AF65-F5344CB8AC3E}">
        <p14:creationId xmlns:p14="http://schemas.microsoft.com/office/powerpoint/2010/main" val="39465396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37EE-1037-4923-8AFC-B5FFA02332C0}"/>
              </a:ext>
            </a:extLst>
          </p:cNvPr>
          <p:cNvSpPr>
            <a:spLocks noGrp="1"/>
          </p:cNvSpPr>
          <p:nvPr>
            <p:ph type="title"/>
          </p:nvPr>
        </p:nvSpPr>
        <p:spPr>
          <a:xfrm>
            <a:off x="595746" y="1"/>
            <a:ext cx="6933767" cy="994172"/>
          </a:xfrm>
        </p:spPr>
        <p:txBody>
          <a:bodyPr/>
          <a:lstStyle/>
          <a:p>
            <a:r>
              <a:rPr lang="en-US" dirty="0"/>
              <a:t>Interim Results</a:t>
            </a:r>
            <a:r>
              <a:rPr lang="en-US" sz="1350" dirty="0"/>
              <a:t> (continued)</a:t>
            </a:r>
            <a:endParaRPr lang="en-US" dirty="0"/>
          </a:p>
        </p:txBody>
      </p:sp>
      <p:sp>
        <p:nvSpPr>
          <p:cNvPr id="3" name="Content Placeholder 2">
            <a:extLst>
              <a:ext uri="{FF2B5EF4-FFF2-40B4-BE49-F238E27FC236}">
                <a16:creationId xmlns:a16="http://schemas.microsoft.com/office/drawing/2014/main" id="{CD5C73AE-FE0A-4462-AEB4-B30FAFF6F831}"/>
              </a:ext>
            </a:extLst>
          </p:cNvPr>
          <p:cNvSpPr>
            <a:spLocks noGrp="1"/>
          </p:cNvSpPr>
          <p:nvPr>
            <p:ph idx="1"/>
          </p:nvPr>
        </p:nvSpPr>
        <p:spPr>
          <a:xfrm>
            <a:off x="595746" y="1044649"/>
            <a:ext cx="8091054" cy="3291812"/>
          </a:xfrm>
        </p:spPr>
        <p:txBody>
          <a:bodyPr>
            <a:noAutofit/>
          </a:bodyPr>
          <a:lstStyle/>
          <a:p>
            <a:pPr marL="192881" indent="-192881">
              <a:lnSpc>
                <a:spcPct val="100000"/>
              </a:lnSpc>
              <a:spcBef>
                <a:spcPts val="0"/>
              </a:spcBef>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Many subjects in each group had no evidence of excessive MSU crystal deposition.</a:t>
            </a:r>
          </a:p>
          <a:p>
            <a:pPr marL="192881" indent="-192881">
              <a:lnSpc>
                <a:spcPct val="100000"/>
              </a:lnSpc>
              <a:spcBef>
                <a:spcPts val="0"/>
              </a:spcBef>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Apparent deposition of MSU by DECT was similar in controls vs patients with gout.</a:t>
            </a:r>
          </a:p>
          <a:p>
            <a:pPr marL="192881" indent="-192881">
              <a:lnSpc>
                <a:spcPct val="100000"/>
              </a:lnSpc>
              <a:spcBef>
                <a:spcPts val="0"/>
              </a:spcBef>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To limit possible artifact, a reanalysis of several DECT scans using narrower threshold settings was done.</a:t>
            </a:r>
          </a:p>
          <a:p>
            <a:pPr marL="535781" lvl="1" indent="-192881">
              <a:lnSpc>
                <a:spcPct val="100000"/>
              </a:lnSpc>
              <a:spcBef>
                <a:spcPts val="0"/>
              </a:spcBef>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Reanalysis confirmed increased MSU deposition among patients with gout vs controls</a:t>
            </a:r>
          </a:p>
          <a:p>
            <a:pPr marL="192881" indent="-192881">
              <a:lnSpc>
                <a:spcPct val="100000"/>
              </a:lnSpc>
              <a:spcBef>
                <a:spcPts val="0"/>
              </a:spcBef>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Interim data showed MSU crystal deposition is not different between patients with non-tophaceous vs tophaceous gout (12.3 cm</a:t>
            </a:r>
            <a:r>
              <a:rPr lang="en-US" sz="1800" baseline="30000" dirty="0">
                <a:latin typeface="Calibri" panose="020F0502020204030204" pitchFamily="34" charset="0"/>
                <a:ea typeface="Calibri" panose="020F0502020204030204" pitchFamily="34" charset="0"/>
                <a:cs typeface="Times New Roman" panose="02020603050405020304" pitchFamily="18" charset="0"/>
              </a:rPr>
              <a:t>3</a:t>
            </a:r>
            <a:r>
              <a:rPr lang="en-US" sz="1800" dirty="0">
                <a:latin typeface="Calibri" panose="020F0502020204030204" pitchFamily="34" charset="0"/>
                <a:ea typeface="Calibri" panose="020F0502020204030204" pitchFamily="34" charset="0"/>
                <a:cs typeface="Times New Roman" panose="02020603050405020304" pitchFamily="18" charset="0"/>
              </a:rPr>
              <a:t> vs 7.9 cm</a:t>
            </a:r>
            <a:r>
              <a:rPr lang="en-US" sz="1800" baseline="30000" dirty="0">
                <a:latin typeface="Calibri" panose="020F0502020204030204" pitchFamily="34" charset="0"/>
                <a:ea typeface="Calibri" panose="020F0502020204030204" pitchFamily="34" charset="0"/>
                <a:cs typeface="Times New Roman" panose="02020603050405020304" pitchFamily="18" charset="0"/>
              </a:rPr>
              <a:t>3</a:t>
            </a:r>
            <a:r>
              <a:rPr lang="en-US" sz="1800" dirty="0">
                <a:latin typeface="Calibri" panose="020F0502020204030204" pitchFamily="34" charset="0"/>
                <a:ea typeface="Calibri" panose="020F0502020204030204" pitchFamily="34" charset="0"/>
                <a:cs typeface="Times New Roman" panose="02020603050405020304" pitchFamily="18" charset="0"/>
              </a:rPr>
              <a:t>).</a:t>
            </a:r>
          </a:p>
          <a:p>
            <a:pPr marL="192881" indent="-192881">
              <a:lnSpc>
                <a:spcPct val="100000"/>
              </a:lnSpc>
              <a:spcBef>
                <a:spcPts val="0"/>
              </a:spcBef>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No subject demonstrated a frank spinal tophus.</a:t>
            </a:r>
          </a:p>
          <a:p>
            <a:pPr marL="192881" indent="-192881">
              <a:lnSpc>
                <a:spcPct val="100000"/>
              </a:lnSpc>
              <a:spcBef>
                <a:spcPts val="0"/>
              </a:spcBef>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Back pain scores were lower in controls compared with patients with gout (5.7 vs 11.8, respectively).</a:t>
            </a:r>
          </a:p>
        </p:txBody>
      </p:sp>
    </p:spTree>
    <p:extLst>
      <p:ext uri="{BB962C8B-B14F-4D97-AF65-F5344CB8AC3E}">
        <p14:creationId xmlns:p14="http://schemas.microsoft.com/office/powerpoint/2010/main" val="13363940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CFC27-01B1-4F72-A7F1-D58A792E52A3}"/>
              </a:ext>
            </a:extLst>
          </p:cNvPr>
          <p:cNvSpPr>
            <a:spLocks noGrp="1"/>
          </p:cNvSpPr>
          <p:nvPr>
            <p:ph type="title"/>
          </p:nvPr>
        </p:nvSpPr>
        <p:spPr/>
        <p:txBody>
          <a:bodyPr/>
          <a:lstStyle/>
          <a:p>
            <a:r>
              <a:rPr lang="en-US" dirty="0"/>
              <a:t>Lead Study Author Commentary</a:t>
            </a:r>
          </a:p>
        </p:txBody>
      </p:sp>
      <p:sp>
        <p:nvSpPr>
          <p:cNvPr id="5" name="Content Placeholder 4">
            <a:extLst>
              <a:ext uri="{FF2B5EF4-FFF2-40B4-BE49-F238E27FC236}">
                <a16:creationId xmlns:a16="http://schemas.microsoft.com/office/drawing/2014/main" id="{BF85E8FA-6634-420C-8EE8-A126F5484C6D}"/>
              </a:ext>
            </a:extLst>
          </p:cNvPr>
          <p:cNvSpPr>
            <a:spLocks noGrp="1"/>
          </p:cNvSpPr>
          <p:nvPr>
            <p:ph idx="1"/>
          </p:nvPr>
        </p:nvSpPr>
        <p:spPr>
          <a:xfrm>
            <a:off x="628650" y="1369219"/>
            <a:ext cx="8058150" cy="3263504"/>
          </a:xfrm>
        </p:spPr>
        <p:txBody>
          <a:bodyPr>
            <a:noAutofit/>
          </a:bodyPr>
          <a:lstStyle/>
          <a:p>
            <a:pPr algn="l"/>
            <a:r>
              <a:rPr lang="en-US" sz="1800" dirty="0">
                <a:latin typeface="Calibri-Light"/>
              </a:rPr>
              <a:t>Patients with gout are more likely to experience back pain and elevated inflammatory markers than age-matched controls.</a:t>
            </a:r>
          </a:p>
          <a:p>
            <a:pPr algn="l"/>
            <a:r>
              <a:rPr lang="en-US" sz="1800" dirty="0">
                <a:latin typeface="Calibri-Light"/>
              </a:rPr>
              <a:t>There is a low level of deposition in the lumbosacral spine seen with DECT in all patients (gout and control), predominantly around their sacral region, when using standard DECT settings, likely reflecting artifact.</a:t>
            </a:r>
          </a:p>
          <a:p>
            <a:pPr algn="l"/>
            <a:r>
              <a:rPr lang="en-US" sz="1800" dirty="0">
                <a:latin typeface="Calibri-Light"/>
              </a:rPr>
              <a:t>Patients with gout are more likely to have a higher volume of deposition in the lumbosacral spine on DECT than controls, with some patients with gout having a very elevated deposition. This deposition remains in patients with gout even after adjusting DECT settings to remove artifact, while completely disappearing in controls.</a:t>
            </a:r>
            <a:endParaRPr lang="en-US" sz="1800" dirty="0"/>
          </a:p>
        </p:txBody>
      </p:sp>
    </p:spTree>
    <p:extLst>
      <p:ext uri="{BB962C8B-B14F-4D97-AF65-F5344CB8AC3E}">
        <p14:creationId xmlns:p14="http://schemas.microsoft.com/office/powerpoint/2010/main" val="24084352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CFC27-01B1-4F72-A7F1-D58A792E52A3}"/>
              </a:ext>
            </a:extLst>
          </p:cNvPr>
          <p:cNvSpPr>
            <a:spLocks noGrp="1"/>
          </p:cNvSpPr>
          <p:nvPr>
            <p:ph type="title"/>
          </p:nvPr>
        </p:nvSpPr>
        <p:spPr/>
        <p:txBody>
          <a:bodyPr/>
          <a:lstStyle/>
          <a:p>
            <a:r>
              <a:rPr lang="en-US" dirty="0"/>
              <a:t>Lead Study Author: Implications for Practice</a:t>
            </a:r>
          </a:p>
        </p:txBody>
      </p:sp>
      <p:sp>
        <p:nvSpPr>
          <p:cNvPr id="5" name="Content Placeholder 4">
            <a:extLst>
              <a:ext uri="{FF2B5EF4-FFF2-40B4-BE49-F238E27FC236}">
                <a16:creationId xmlns:a16="http://schemas.microsoft.com/office/drawing/2014/main" id="{BF85E8FA-6634-420C-8EE8-A126F5484C6D}"/>
              </a:ext>
            </a:extLst>
          </p:cNvPr>
          <p:cNvSpPr>
            <a:spLocks noGrp="1"/>
          </p:cNvSpPr>
          <p:nvPr>
            <p:ph idx="1"/>
          </p:nvPr>
        </p:nvSpPr>
        <p:spPr/>
        <p:txBody>
          <a:bodyPr>
            <a:normAutofit/>
          </a:bodyPr>
          <a:lstStyle/>
          <a:p>
            <a:pPr algn="l"/>
            <a:r>
              <a:rPr lang="en-US" sz="1800" dirty="0">
                <a:latin typeface="Calibri-Light"/>
              </a:rPr>
              <a:t>Our study indicates that MSU may deposit in non-tophaceous lesions within the lumbosacral spines of </a:t>
            </a:r>
            <a:br>
              <a:rPr lang="en-US" sz="1800" dirty="0">
                <a:latin typeface="Calibri-Light"/>
              </a:rPr>
            </a:br>
            <a:r>
              <a:rPr lang="en-US" sz="1800" dirty="0">
                <a:latin typeface="Calibri-Light"/>
              </a:rPr>
              <a:t>some patients with gout, with DECT serving as a potential noninvasive means of diagnosing gout of the spine. This </a:t>
            </a:r>
            <a:br>
              <a:rPr lang="en-US" sz="1800" dirty="0">
                <a:latin typeface="Calibri-Light"/>
              </a:rPr>
            </a:br>
            <a:r>
              <a:rPr lang="en-US" sz="1800" dirty="0">
                <a:latin typeface="Calibri-Light"/>
              </a:rPr>
              <a:t>may change the standard of diagnosis and approach to </a:t>
            </a:r>
            <a:br>
              <a:rPr lang="en-US" sz="1800" dirty="0">
                <a:latin typeface="Calibri-Light"/>
              </a:rPr>
            </a:br>
            <a:r>
              <a:rPr lang="en-US" sz="1800" dirty="0">
                <a:latin typeface="Calibri-Light"/>
              </a:rPr>
              <a:t>back pain in patients with gout.</a:t>
            </a:r>
            <a:endParaRPr lang="en-US" sz="1800" dirty="0"/>
          </a:p>
        </p:txBody>
      </p:sp>
    </p:spTree>
    <p:extLst>
      <p:ext uri="{BB962C8B-B14F-4D97-AF65-F5344CB8AC3E}">
        <p14:creationId xmlns:p14="http://schemas.microsoft.com/office/powerpoint/2010/main" val="12843431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D0243A-B766-492B-827A-962DE0690FCB}"/>
              </a:ext>
            </a:extLst>
          </p:cNvPr>
          <p:cNvSpPr>
            <a:spLocks noGrp="1"/>
          </p:cNvSpPr>
          <p:nvPr>
            <p:ph type="title"/>
          </p:nvPr>
        </p:nvSpPr>
        <p:spPr>
          <a:xfrm>
            <a:off x="581892" y="13692"/>
            <a:ext cx="6947621" cy="994172"/>
          </a:xfrm>
        </p:spPr>
        <p:txBody>
          <a:bodyPr/>
          <a:lstStyle/>
          <a:p>
            <a:r>
              <a:rPr lang="en-US" dirty="0"/>
              <a:t>Faculty Commentary</a:t>
            </a:r>
          </a:p>
        </p:txBody>
      </p:sp>
      <p:sp>
        <p:nvSpPr>
          <p:cNvPr id="3" name="Content Placeholder 2">
            <a:extLst>
              <a:ext uri="{FF2B5EF4-FFF2-40B4-BE49-F238E27FC236}">
                <a16:creationId xmlns:a16="http://schemas.microsoft.com/office/drawing/2014/main" id="{88B92C91-B7D5-4D8F-85D8-CEA126475AC0}"/>
              </a:ext>
            </a:extLst>
          </p:cNvPr>
          <p:cNvSpPr>
            <a:spLocks noGrp="1"/>
          </p:cNvSpPr>
          <p:nvPr>
            <p:ph idx="1"/>
          </p:nvPr>
        </p:nvSpPr>
        <p:spPr>
          <a:xfrm>
            <a:off x="581892" y="1028701"/>
            <a:ext cx="8125690" cy="3604022"/>
          </a:xfrm>
        </p:spPr>
        <p:txBody>
          <a:bodyPr>
            <a:normAutofit/>
          </a:bodyPr>
          <a:lstStyle/>
          <a:p>
            <a:pPr marL="259854">
              <a:lnSpc>
                <a:spcPct val="120000"/>
              </a:lnSpc>
              <a:spcBef>
                <a:spcPts val="0"/>
              </a:spcBef>
            </a:pPr>
            <a:r>
              <a:rPr lang="en-US" sz="1500" dirty="0">
                <a:latin typeface="Calibri" panose="020F0502020204030204" pitchFamily="34" charset="0"/>
                <a:cs typeface="Times New Roman" panose="02020603050405020304" pitchFamily="18" charset="0"/>
              </a:rPr>
              <a:t>Important to discuss with a radiologist the interpretation of DECT prior to using DECT to diagnose gout.</a:t>
            </a:r>
          </a:p>
          <a:p>
            <a:pPr marL="259854">
              <a:lnSpc>
                <a:spcPct val="120000"/>
              </a:lnSpc>
              <a:spcBef>
                <a:spcPts val="0"/>
              </a:spcBef>
            </a:pPr>
            <a:r>
              <a:rPr lang="en-US" sz="1500" dirty="0">
                <a:latin typeface="Calibri" panose="020F0502020204030204" pitchFamily="34" charset="0"/>
                <a:cs typeface="Times New Roman" panose="02020603050405020304" pitchFamily="18" charset="0"/>
              </a:rPr>
              <a:t>Interesting that the presence or absence of peripheral tophaceous deposits detected on examination do not correlate with the presence of spinal uric acid deposits.</a:t>
            </a:r>
          </a:p>
          <a:p>
            <a:pPr marL="259854">
              <a:lnSpc>
                <a:spcPct val="120000"/>
              </a:lnSpc>
              <a:spcBef>
                <a:spcPts val="0"/>
              </a:spcBef>
            </a:pPr>
            <a:r>
              <a:rPr lang="en-US" sz="1500" dirty="0">
                <a:solidFill>
                  <a:srgbClr val="000000"/>
                </a:solidFill>
                <a:latin typeface="Calibri" panose="020F0502020204030204" pitchFamily="34" charset="0"/>
                <a:ea typeface="Times New Roman" panose="02020603050405020304" pitchFamily="18" charset="0"/>
                <a:cs typeface="Calibri" panose="020F0502020204030204" pitchFamily="34" charset="0"/>
              </a:rPr>
              <a:t>I look forward to the completion of this study to see if the apparent low level of uric acid deposition in the lumbosacral spine seen with DECT in both patients with gout and controls represents artifact.</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marL="259854">
              <a:lnSpc>
                <a:spcPct val="120000"/>
              </a:lnSpc>
              <a:spcBef>
                <a:spcPts val="0"/>
              </a:spcBef>
            </a:pPr>
            <a:r>
              <a:rPr lang="en-US" sz="1500" dirty="0">
                <a:latin typeface="Calibri" panose="020F0502020204030204" pitchFamily="34" charset="0"/>
                <a:cs typeface="Times New Roman" panose="02020603050405020304" pitchFamily="18" charset="0"/>
              </a:rPr>
              <a:t>Small sample size precludes concluding whether the increased back pain experienced by patients with gout compared to controls should be attributable to their gout.</a:t>
            </a:r>
          </a:p>
          <a:p>
            <a:pPr marL="602754" lvl="1">
              <a:lnSpc>
                <a:spcPct val="120000"/>
              </a:lnSpc>
              <a:spcBef>
                <a:spcPts val="0"/>
              </a:spcBef>
            </a:pPr>
            <a:r>
              <a:rPr lang="en-US" sz="1350" dirty="0">
                <a:latin typeface="Calibri" panose="020F0502020204030204" pitchFamily="34" charset="0"/>
                <a:cs typeface="Times New Roman" panose="02020603050405020304" pitchFamily="18" charset="0"/>
              </a:rPr>
              <a:t>That possibility is intriguing and will influence the way that I conceptually approach a symptom of back pain in patients with gout</a:t>
            </a:r>
          </a:p>
        </p:txBody>
      </p:sp>
    </p:spTree>
    <p:extLst>
      <p:ext uri="{BB962C8B-B14F-4D97-AF65-F5344CB8AC3E}">
        <p14:creationId xmlns:p14="http://schemas.microsoft.com/office/powerpoint/2010/main" val="33970667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AFBA77-0A6A-49CD-8A20-5E866EFE1DD9}"/>
              </a:ext>
            </a:extLst>
          </p:cNvPr>
          <p:cNvSpPr>
            <a:spLocks noGrp="1"/>
          </p:cNvSpPr>
          <p:nvPr>
            <p:ph type="title"/>
          </p:nvPr>
        </p:nvSpPr>
        <p:spPr>
          <a:xfrm>
            <a:off x="1614488" y="1337649"/>
            <a:ext cx="5915025" cy="1784546"/>
          </a:xfrm>
        </p:spPr>
        <p:txBody>
          <a:bodyPr>
            <a:noAutofit/>
          </a:bodyPr>
          <a:lstStyle/>
          <a:p>
            <a:pPr algn="ctr"/>
            <a:r>
              <a:rPr lang="en-US" sz="2100" dirty="0">
                <a:effectLst/>
                <a:latin typeface="Calibri" panose="020F0502020204030204" pitchFamily="34" charset="0"/>
                <a:ea typeface="Calibri" panose="020F0502020204030204" pitchFamily="34" charset="0"/>
                <a:cs typeface="Times New Roman" panose="02020603050405020304" pitchFamily="18" charset="0"/>
              </a:rPr>
              <a:t>Reducing Immunogenicity of Pegloticase with Concomitant Use of Mycophenolate Mofetil in Patients with Refractory Gout—a Phase II Double Blind Placebo Controlled Randomized Trial</a:t>
            </a:r>
            <a:br>
              <a:rPr lang="en-US" sz="2700" dirty="0"/>
            </a:br>
            <a:r>
              <a:rPr lang="en-US" sz="1800" dirty="0"/>
              <a:t>Khanna PP, et al. </a:t>
            </a:r>
          </a:p>
        </p:txBody>
      </p:sp>
      <p:sp>
        <p:nvSpPr>
          <p:cNvPr id="5" name="TextBox 4">
            <a:extLst>
              <a:ext uri="{FF2B5EF4-FFF2-40B4-BE49-F238E27FC236}">
                <a16:creationId xmlns:a16="http://schemas.microsoft.com/office/drawing/2014/main" id="{A13791EF-73E2-4E83-8166-43C8D2C06737}"/>
              </a:ext>
            </a:extLst>
          </p:cNvPr>
          <p:cNvSpPr txBox="1"/>
          <p:nvPr/>
        </p:nvSpPr>
        <p:spPr>
          <a:xfrm>
            <a:off x="1614489" y="3194340"/>
            <a:ext cx="5915024" cy="253916"/>
          </a:xfrm>
          <a:prstGeom prst="rect">
            <a:avLst/>
          </a:prstGeom>
          <a:noFill/>
        </p:spPr>
        <p:txBody>
          <a:bodyPr wrap="square">
            <a:spAutoFit/>
          </a:bodyPr>
          <a:lstStyle/>
          <a:p>
            <a:pPr algn="ctr"/>
            <a:r>
              <a:rPr lang="en-US" sz="1050" dirty="0">
                <a:effectLst/>
                <a:latin typeface="Calibri" panose="020F0502020204030204" pitchFamily="34" charset="0"/>
                <a:ea typeface="Calibri" panose="020F0502020204030204" pitchFamily="34" charset="0"/>
                <a:cs typeface="Times New Roman" panose="02020603050405020304" pitchFamily="18" charset="0"/>
                <a:hlinkClick r:id="rId2"/>
              </a:rPr>
              <a:t>https://pubmed.ncbi.nlm.nih.gov/33750034/</a:t>
            </a: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endParaRPr lang="en-US" sz="1050" dirty="0"/>
          </a:p>
        </p:txBody>
      </p:sp>
    </p:spTree>
    <p:extLst>
      <p:ext uri="{BB962C8B-B14F-4D97-AF65-F5344CB8AC3E}">
        <p14:creationId xmlns:p14="http://schemas.microsoft.com/office/powerpoint/2010/main" val="39787213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41490F-5643-45AC-B19C-6BAB6B62F6A0}"/>
              </a:ext>
            </a:extLst>
          </p:cNvPr>
          <p:cNvSpPr>
            <a:spLocks noGrp="1"/>
          </p:cNvSpPr>
          <p:nvPr>
            <p:ph type="title"/>
          </p:nvPr>
        </p:nvSpPr>
        <p:spPr>
          <a:xfrm>
            <a:off x="581892" y="13692"/>
            <a:ext cx="6947622" cy="994172"/>
          </a:xfrm>
        </p:spPr>
        <p:txBody>
          <a:bodyPr/>
          <a:lstStyle/>
          <a:p>
            <a:r>
              <a:rPr lang="en-US" dirty="0"/>
              <a:t>Introduction</a:t>
            </a:r>
          </a:p>
        </p:txBody>
      </p:sp>
      <p:sp>
        <p:nvSpPr>
          <p:cNvPr id="5" name="Content Placeholder 4">
            <a:extLst>
              <a:ext uri="{FF2B5EF4-FFF2-40B4-BE49-F238E27FC236}">
                <a16:creationId xmlns:a16="http://schemas.microsoft.com/office/drawing/2014/main" id="{26DAE219-F8AC-4A4F-99A9-6926D53CD7E2}"/>
              </a:ext>
            </a:extLst>
          </p:cNvPr>
          <p:cNvSpPr>
            <a:spLocks noGrp="1"/>
          </p:cNvSpPr>
          <p:nvPr>
            <p:ph idx="1"/>
          </p:nvPr>
        </p:nvSpPr>
        <p:spPr>
          <a:xfrm>
            <a:off x="581892" y="852256"/>
            <a:ext cx="8104908" cy="3994952"/>
          </a:xfrm>
        </p:spPr>
        <p:txBody>
          <a:bodyPr>
            <a:normAutofit/>
          </a:bodyPr>
          <a:lstStyle/>
          <a:p>
            <a:pPr marL="259854" indent="-127695">
              <a:lnSpc>
                <a:spcPct val="115000"/>
              </a:lnSpc>
              <a:spcBef>
                <a:spcPts val="0"/>
              </a:spcBef>
            </a:pPr>
            <a:r>
              <a:rPr lang="en-US" sz="1700" dirty="0">
                <a:effectLst/>
                <a:latin typeface="Calibri" panose="020F0502020204030204" pitchFamily="34" charset="0"/>
                <a:ea typeface="Calibri" panose="020F0502020204030204" pitchFamily="34" charset="0"/>
                <a:cs typeface="Times New Roman" panose="02020603050405020304" pitchFamily="18" charset="0"/>
              </a:rPr>
              <a:t>Pegloticase is approved for the treatment of patients with gout who fail conventional urate-lowering therapy.</a:t>
            </a:r>
          </a:p>
          <a:p>
            <a:pPr marL="259854" indent="-127695">
              <a:lnSpc>
                <a:spcPct val="115000"/>
              </a:lnSpc>
              <a:spcBef>
                <a:spcPts val="0"/>
              </a:spcBef>
            </a:pPr>
            <a:r>
              <a:rPr lang="en-US" sz="1700" dirty="0">
                <a:latin typeface="Calibri" panose="020F0502020204030204" pitchFamily="34" charset="0"/>
                <a:ea typeface="Calibri" panose="020F0502020204030204" pitchFamily="34" charset="0"/>
                <a:cs typeface="Times New Roman" panose="02020603050405020304" pitchFamily="18" charset="0"/>
              </a:rPr>
              <a:t>The use of pegloticase</a:t>
            </a:r>
            <a:r>
              <a:rPr lang="en-US" sz="1700" dirty="0">
                <a:effectLst/>
                <a:latin typeface="Calibri" panose="020F0502020204030204" pitchFamily="34" charset="0"/>
                <a:ea typeface="Calibri" panose="020F0502020204030204" pitchFamily="34" charset="0"/>
                <a:cs typeface="Times New Roman" panose="02020603050405020304" pitchFamily="18" charset="0"/>
              </a:rPr>
              <a:t> is limited by a potent immunogenic response that leads to clearing anti-drug antibodies and higher rates of infusion reaction and diminished clinical response.</a:t>
            </a:r>
          </a:p>
          <a:p>
            <a:pPr marL="259854" indent="-127695">
              <a:lnSpc>
                <a:spcPct val="115000"/>
              </a:lnSpc>
              <a:spcBef>
                <a:spcPts val="0"/>
              </a:spcBef>
            </a:pPr>
            <a:r>
              <a:rPr lang="en-US" sz="1700" dirty="0">
                <a:effectLst/>
                <a:latin typeface="Calibri" panose="020F0502020204030204" pitchFamily="34" charset="0"/>
                <a:ea typeface="Calibri" panose="020F0502020204030204" pitchFamily="34" charset="0"/>
                <a:cs typeface="Times New Roman" panose="02020603050405020304" pitchFamily="18" charset="0"/>
              </a:rPr>
              <a:t>Patients who experience one of these outcomes are, therefore, subject to the complications associated with an elevated serum urate level.</a:t>
            </a:r>
          </a:p>
          <a:p>
            <a:pPr marL="259854" indent="-127695">
              <a:lnSpc>
                <a:spcPct val="115000"/>
              </a:lnSpc>
              <a:spcBef>
                <a:spcPts val="0"/>
              </a:spcBef>
            </a:pPr>
            <a:r>
              <a:rPr lang="en-US" sz="1700" dirty="0">
                <a:latin typeface="Calibri" panose="020F0502020204030204" pitchFamily="34" charset="0"/>
                <a:cs typeface="Times New Roman" panose="02020603050405020304" pitchFamily="18" charset="0"/>
              </a:rPr>
              <a:t>Immunosuppressive therapy is commonly used in other rheumatology patients, such as to prevent the development of antibodies against biologic disease-modifying anti-rheumatic drug therapy.</a:t>
            </a:r>
          </a:p>
          <a:p>
            <a:pPr marL="259854" indent="-127695">
              <a:lnSpc>
                <a:spcPct val="115000"/>
              </a:lnSpc>
              <a:spcBef>
                <a:spcPts val="0"/>
              </a:spcBef>
            </a:pPr>
            <a:r>
              <a:rPr lang="en-US" sz="1700" dirty="0">
                <a:latin typeface="Calibri" panose="020F0502020204030204" pitchFamily="34" charset="0"/>
                <a:cs typeface="Times New Roman" panose="02020603050405020304" pitchFamily="18" charset="0"/>
              </a:rPr>
              <a:t>Small case series suggest immunosuppressive therapy may be beneficial in patients treated with pegloticase.</a:t>
            </a:r>
            <a:endParaRPr lang="en-US" sz="1700" dirty="0"/>
          </a:p>
        </p:txBody>
      </p:sp>
    </p:spTree>
    <p:extLst>
      <p:ext uri="{BB962C8B-B14F-4D97-AF65-F5344CB8AC3E}">
        <p14:creationId xmlns:p14="http://schemas.microsoft.com/office/powerpoint/2010/main" val="34686640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37EE-1037-4923-8AFC-B5FFA02332C0}"/>
              </a:ext>
            </a:extLst>
          </p:cNvPr>
          <p:cNvSpPr>
            <a:spLocks noGrp="1"/>
          </p:cNvSpPr>
          <p:nvPr>
            <p:ph type="title"/>
          </p:nvPr>
        </p:nvSpPr>
        <p:spPr/>
        <p:txBody>
          <a:bodyPr/>
          <a:lstStyle/>
          <a:p>
            <a:r>
              <a:rPr lang="en-US" dirty="0"/>
              <a:t>Methods</a:t>
            </a:r>
          </a:p>
        </p:txBody>
      </p:sp>
      <p:sp>
        <p:nvSpPr>
          <p:cNvPr id="3" name="Content Placeholder 2">
            <a:extLst>
              <a:ext uri="{FF2B5EF4-FFF2-40B4-BE49-F238E27FC236}">
                <a16:creationId xmlns:a16="http://schemas.microsoft.com/office/drawing/2014/main" id="{CD5C73AE-FE0A-4462-AEB4-B30FAFF6F831}"/>
              </a:ext>
            </a:extLst>
          </p:cNvPr>
          <p:cNvSpPr>
            <a:spLocks noGrp="1"/>
          </p:cNvSpPr>
          <p:nvPr>
            <p:ph idx="1"/>
          </p:nvPr>
        </p:nvSpPr>
        <p:spPr>
          <a:xfrm>
            <a:off x="568036" y="1268017"/>
            <a:ext cx="8139546" cy="3027164"/>
          </a:xfrm>
        </p:spPr>
        <p:txBody>
          <a:bodyPr>
            <a:noAutofit/>
          </a:bodyPr>
          <a:lstStyle/>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Goal: Test the feasibility of using a short-term course of the immune modulating drug mycophenolate mofetil started prior to initiation of pegloticase and continued through the first 12 weeks of combined therapy to increase the safety and efficacy of pegloticase infusions, thereby increasing the proportion of subjects who were able to achieve a sustained reduction in serum urate level during pegloticase therapy.</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primary clinical endpoints were:</a:t>
            </a:r>
          </a:p>
          <a:p>
            <a:pPr marL="685800" lvl="1" indent="-342900">
              <a:lnSpc>
                <a:spcPct val="115000"/>
              </a:lnSpc>
              <a:spcBef>
                <a:spcPts val="0"/>
              </a:spcBef>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The proportion of subjects achieving and maintaining a serum urate level </a:t>
            </a:r>
            <a:r>
              <a:rPr lang="en-US" sz="1600" dirty="0">
                <a:effectLst/>
                <a:latin typeface="Calibri" panose="020F0502020204030204" pitchFamily="34" charset="0"/>
                <a:ea typeface="Calibri" panose="020F0502020204030204" pitchFamily="34" charset="0"/>
                <a:cs typeface="Calibri" panose="020F0502020204030204" pitchFamily="34" charset="0"/>
              </a:rPr>
              <a:t>≤</a:t>
            </a:r>
            <a:r>
              <a:rPr lang="en-US" sz="1600" dirty="0">
                <a:effectLst/>
                <a:latin typeface="Calibri" panose="020F0502020204030204" pitchFamily="34" charset="0"/>
                <a:ea typeface="Calibri" panose="020F0502020204030204" pitchFamily="34" charset="0"/>
                <a:cs typeface="Times New Roman" panose="02020603050405020304" pitchFamily="18" charset="0"/>
              </a:rPr>
              <a:t>6 mg/dL over 12 weeks</a:t>
            </a:r>
          </a:p>
          <a:p>
            <a:pPr marL="685800" lvl="1" indent="-342900">
              <a:lnSpc>
                <a:spcPct val="115000"/>
              </a:lnSpc>
              <a:spcBef>
                <a:spcPts val="0"/>
              </a:spcBef>
              <a:spcAft>
                <a:spcPts val="100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Incidence and type of adverse event or injection site reaction during the study.</a:t>
            </a:r>
          </a:p>
          <a:p>
            <a:pPr marL="342900" marR="0" lvl="0" indent="-342900">
              <a:lnSpc>
                <a:spcPct val="115000"/>
              </a:lnSpc>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51953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37EE-1037-4923-8AFC-B5FFA02332C0}"/>
              </a:ext>
            </a:extLst>
          </p:cNvPr>
          <p:cNvSpPr>
            <a:spLocks noGrp="1"/>
          </p:cNvSpPr>
          <p:nvPr>
            <p:ph type="title"/>
          </p:nvPr>
        </p:nvSpPr>
        <p:spPr/>
        <p:txBody>
          <a:bodyPr/>
          <a:lstStyle/>
          <a:p>
            <a:r>
              <a:rPr lang="en-US" dirty="0"/>
              <a:t>Methods </a:t>
            </a:r>
            <a:r>
              <a:rPr lang="en-US" sz="1400" dirty="0"/>
              <a:t>(continued)</a:t>
            </a:r>
          </a:p>
        </p:txBody>
      </p:sp>
      <p:sp>
        <p:nvSpPr>
          <p:cNvPr id="3" name="Content Placeholder 2">
            <a:extLst>
              <a:ext uri="{FF2B5EF4-FFF2-40B4-BE49-F238E27FC236}">
                <a16:creationId xmlns:a16="http://schemas.microsoft.com/office/drawing/2014/main" id="{CD5C73AE-FE0A-4462-AEB4-B30FAFF6F831}"/>
              </a:ext>
            </a:extLst>
          </p:cNvPr>
          <p:cNvSpPr>
            <a:spLocks noGrp="1"/>
          </p:cNvSpPr>
          <p:nvPr>
            <p:ph idx="1"/>
          </p:nvPr>
        </p:nvSpPr>
        <p:spPr>
          <a:xfrm>
            <a:off x="568036" y="1058168"/>
            <a:ext cx="8139546" cy="3027164"/>
          </a:xfrm>
        </p:spPr>
        <p:txBody>
          <a:bodyPr>
            <a:noAutofit/>
          </a:bodyPr>
          <a:lstStyle/>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Subjects:</a:t>
            </a:r>
          </a:p>
          <a:p>
            <a:pPr marL="685800" lvl="1" indent="-342900">
              <a:lnSpc>
                <a:spcPct val="115000"/>
              </a:lnSpc>
              <a:spcBef>
                <a:spcPts val="0"/>
              </a:spcBef>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A</a:t>
            </a:r>
            <a:r>
              <a:rPr lang="en-US" sz="1600" dirty="0">
                <a:effectLst/>
                <a:latin typeface="Calibri" panose="020F0502020204030204" pitchFamily="34" charset="0"/>
                <a:ea typeface="Calibri" panose="020F0502020204030204" pitchFamily="34" charset="0"/>
                <a:cs typeface="Times New Roman" panose="02020603050405020304" pitchFamily="18" charset="0"/>
              </a:rPr>
              <a:t>dults with gout based on the 2015 ACR/EULAR gout criteria</a:t>
            </a:r>
          </a:p>
          <a:p>
            <a:pPr marL="685800" lvl="1" indent="-342900">
              <a:lnSpc>
                <a:spcPct val="115000"/>
              </a:lnSpc>
              <a:spcBef>
                <a:spcPts val="0"/>
              </a:spcBef>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S</a:t>
            </a:r>
            <a:r>
              <a:rPr lang="en-US" sz="1600" dirty="0">
                <a:effectLst/>
                <a:latin typeface="Calibri" panose="020F0502020204030204" pitchFamily="34" charset="0"/>
                <a:ea typeface="Calibri" panose="020F0502020204030204" pitchFamily="34" charset="0"/>
                <a:cs typeface="Times New Roman" panose="02020603050405020304" pitchFamily="18" charset="0"/>
              </a:rPr>
              <a:t>erum urate level &gt;6 mg/dL</a:t>
            </a:r>
          </a:p>
          <a:p>
            <a:pPr marL="685800" lvl="1" indent="-342900">
              <a:lnSpc>
                <a:spcPct val="115000"/>
              </a:lnSpc>
              <a:spcBef>
                <a:spcPts val="0"/>
              </a:spcBef>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S</a:t>
            </a:r>
            <a:r>
              <a:rPr lang="en-US" sz="1600" dirty="0">
                <a:effectLst/>
                <a:latin typeface="Calibri" panose="020F0502020204030204" pitchFamily="34" charset="0"/>
                <a:ea typeface="Calibri" panose="020F0502020204030204" pitchFamily="34" charset="0"/>
                <a:cs typeface="Times New Roman" panose="02020603050405020304" pitchFamily="18" charset="0"/>
              </a:rPr>
              <a:t>ymptoms inadequately controlled with xanthine oxidase inhibitor or uricosuric therapy or for whom these therapies were contraindicated.</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Subjects entered a run-in period where they received placebo or mycophenolate mofetil 500 mg twice daily for 7 days.</a:t>
            </a:r>
          </a:p>
          <a:p>
            <a:pPr marL="685800" lvl="1" indent="-342900">
              <a:lnSpc>
                <a:spcPct val="115000"/>
              </a:lnSpc>
              <a:spcBef>
                <a:spcPts val="0"/>
              </a:spcBef>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If tolerated, the mycophenolate mofetil dose was titrated to 1000 mg twice daily for an additional 7 days prior to the initial pegloticase infusion.</a:t>
            </a:r>
          </a:p>
          <a:p>
            <a:pPr marL="342900" marR="0" lvl="0" indent="-342900">
              <a:lnSpc>
                <a:spcPct val="115000"/>
              </a:lnSpc>
              <a:spcBef>
                <a:spcPts val="0"/>
              </a:spcBef>
              <a:spcAft>
                <a:spcPts val="10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Subjects who did not tolerate placebo or mycophenolate mofetil due to gastrointestinal or other adverse event were withdrawn from the study.</a:t>
            </a:r>
          </a:p>
        </p:txBody>
      </p:sp>
    </p:spTree>
    <p:extLst>
      <p:ext uri="{BB962C8B-B14F-4D97-AF65-F5344CB8AC3E}">
        <p14:creationId xmlns:p14="http://schemas.microsoft.com/office/powerpoint/2010/main" val="34666263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37EE-1037-4923-8AFC-B5FFA02332C0}"/>
              </a:ext>
            </a:extLst>
          </p:cNvPr>
          <p:cNvSpPr>
            <a:spLocks noGrp="1"/>
          </p:cNvSpPr>
          <p:nvPr>
            <p:ph type="title"/>
          </p:nvPr>
        </p:nvSpPr>
        <p:spPr/>
        <p:txBody>
          <a:bodyPr/>
          <a:lstStyle/>
          <a:p>
            <a:r>
              <a:rPr lang="en-US" dirty="0"/>
              <a:t>Methods </a:t>
            </a:r>
            <a:r>
              <a:rPr lang="en-US" sz="1400" dirty="0"/>
              <a:t>(continued)</a:t>
            </a:r>
          </a:p>
        </p:txBody>
      </p:sp>
      <p:sp>
        <p:nvSpPr>
          <p:cNvPr id="3" name="Content Placeholder 2">
            <a:extLst>
              <a:ext uri="{FF2B5EF4-FFF2-40B4-BE49-F238E27FC236}">
                <a16:creationId xmlns:a16="http://schemas.microsoft.com/office/drawing/2014/main" id="{CD5C73AE-FE0A-4462-AEB4-B30FAFF6F831}"/>
              </a:ext>
            </a:extLst>
          </p:cNvPr>
          <p:cNvSpPr>
            <a:spLocks noGrp="1"/>
          </p:cNvSpPr>
          <p:nvPr>
            <p:ph idx="1"/>
          </p:nvPr>
        </p:nvSpPr>
        <p:spPr>
          <a:xfrm>
            <a:off x="568036" y="1268017"/>
            <a:ext cx="8139546" cy="3027164"/>
          </a:xfrm>
        </p:spPr>
        <p:txBody>
          <a:bodyPr>
            <a:noAutofit/>
          </a:bodyPr>
          <a:lstStyle/>
          <a:p>
            <a:pPr marL="342900" indent="-342900">
              <a:lnSpc>
                <a:spcPct val="115000"/>
              </a:lnSpc>
              <a:spcBef>
                <a:spcPts val="0"/>
              </a:spcBef>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All subjects received pegloticase 8 mg IV every 2 weeks for a total of 12 infusions (24 weeks).</a:t>
            </a:r>
          </a:p>
          <a:p>
            <a:pPr marL="342900" marR="0" lvl="0" indent="-342900">
              <a:lnSpc>
                <a:spcPct val="115000"/>
              </a:lnSpc>
              <a:spcBef>
                <a:spcPts val="0"/>
              </a:spcBef>
              <a:spcAft>
                <a:spcPts val="0"/>
              </a:spcAft>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For the first 12 weeks, s</a:t>
            </a:r>
            <a:r>
              <a:rPr lang="en-US" sz="1800" dirty="0">
                <a:effectLst/>
                <a:latin typeface="Calibri" panose="020F0502020204030204" pitchFamily="34" charset="0"/>
                <a:ea typeface="Calibri" panose="020F0502020204030204" pitchFamily="34" charset="0"/>
                <a:cs typeface="Times New Roman" panose="02020603050405020304" pitchFamily="18" charset="0"/>
              </a:rPr>
              <a:t>ubjects were randomized 3:1 to:</a:t>
            </a:r>
          </a:p>
          <a:p>
            <a:pPr marL="685800" lvl="1" indent="-342900">
              <a:lnSpc>
                <a:spcPct val="115000"/>
              </a:lnSpc>
              <a:spcBef>
                <a:spcPts val="0"/>
              </a:spcBef>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M</a:t>
            </a:r>
            <a:r>
              <a:rPr lang="en-US" sz="1600" dirty="0">
                <a:effectLst/>
                <a:latin typeface="Calibri" panose="020F0502020204030204" pitchFamily="34" charset="0"/>
                <a:ea typeface="Calibri" panose="020F0502020204030204" pitchFamily="34" charset="0"/>
                <a:cs typeface="Times New Roman" panose="02020603050405020304" pitchFamily="18" charset="0"/>
              </a:rPr>
              <a:t>ycophenolate mofetil plus pegloticase or</a:t>
            </a:r>
          </a:p>
          <a:p>
            <a:pPr marL="685800" lvl="1" indent="-342900">
              <a:lnSpc>
                <a:spcPct val="115000"/>
              </a:lnSpc>
              <a:spcBef>
                <a:spcPts val="0"/>
              </a:spcBef>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P</a:t>
            </a:r>
            <a:r>
              <a:rPr lang="en-US" sz="1600" dirty="0">
                <a:effectLst/>
                <a:latin typeface="Calibri" panose="020F0502020204030204" pitchFamily="34" charset="0"/>
                <a:ea typeface="Calibri" panose="020F0502020204030204" pitchFamily="34" charset="0"/>
                <a:cs typeface="Times New Roman" panose="02020603050405020304" pitchFamily="18" charset="0"/>
              </a:rPr>
              <a:t>lacebo plus pegloticase.</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12 weeks, mycophenolate mofetil/placebo was discontinued; patients continued pegloticase treatment for an additional 12 weeks.</a:t>
            </a:r>
          </a:p>
        </p:txBody>
      </p:sp>
    </p:spTree>
    <p:extLst>
      <p:ext uri="{BB962C8B-B14F-4D97-AF65-F5344CB8AC3E}">
        <p14:creationId xmlns:p14="http://schemas.microsoft.com/office/powerpoint/2010/main" val="41703739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37EE-1037-4923-8AFC-B5FFA02332C0}"/>
              </a:ext>
            </a:extLst>
          </p:cNvPr>
          <p:cNvSpPr>
            <a:spLocks noGrp="1"/>
          </p:cNvSpPr>
          <p:nvPr>
            <p:ph type="title"/>
          </p:nvPr>
        </p:nvSpPr>
        <p:spPr/>
        <p:txBody>
          <a:bodyPr/>
          <a:lstStyle/>
          <a:p>
            <a:r>
              <a:rPr lang="en-US" dirty="0"/>
              <a:t>Methods </a:t>
            </a:r>
            <a:r>
              <a:rPr lang="en-US" sz="1400" dirty="0"/>
              <a:t>(continued)</a:t>
            </a:r>
            <a:endParaRPr lang="en-US" dirty="0"/>
          </a:p>
        </p:txBody>
      </p:sp>
      <p:sp>
        <p:nvSpPr>
          <p:cNvPr id="3" name="Content Placeholder 2">
            <a:extLst>
              <a:ext uri="{FF2B5EF4-FFF2-40B4-BE49-F238E27FC236}">
                <a16:creationId xmlns:a16="http://schemas.microsoft.com/office/drawing/2014/main" id="{CD5C73AE-FE0A-4462-AEB4-B30FAFF6F831}"/>
              </a:ext>
            </a:extLst>
          </p:cNvPr>
          <p:cNvSpPr>
            <a:spLocks noGrp="1"/>
          </p:cNvSpPr>
          <p:nvPr>
            <p:ph idx="1"/>
          </p:nvPr>
        </p:nvSpPr>
        <p:spPr>
          <a:xfrm>
            <a:off x="568036" y="1268017"/>
            <a:ext cx="8139546" cy="3027164"/>
          </a:xfrm>
        </p:spPr>
        <p:txBody>
          <a:bodyPr>
            <a:noAutofit/>
          </a:bodyPr>
          <a:lstStyle/>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All subjects received standard gout flare prophylaxis starting 7 days prior to the first pegloticase infusion.</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On the day of each pegloticase infusion, subject received pre-infusion prophylaxis (combination of fexofenadine, acetaminophen, and hydrocortisone).</a:t>
            </a:r>
          </a:p>
          <a:p>
            <a:pPr marL="342900" marR="0" lvl="0" indent="-342900">
              <a:lnSpc>
                <a:spcPct val="115000"/>
              </a:lnSpc>
              <a:spcBef>
                <a:spcPts val="0"/>
              </a:spcBef>
              <a:spcAft>
                <a:spcPts val="10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an infusion reaction occurred or there were 2 consecutive serum urate levels &gt;6 mg/dL prior to the pegloticase infusion, the subject was discontinued from the study.</a:t>
            </a:r>
          </a:p>
        </p:txBody>
      </p:sp>
    </p:spTree>
    <p:extLst>
      <p:ext uri="{BB962C8B-B14F-4D97-AF65-F5344CB8AC3E}">
        <p14:creationId xmlns:p14="http://schemas.microsoft.com/office/powerpoint/2010/main" val="2424464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AE82A63-4E0D-4105-8297-B74E711D4978}"/>
              </a:ext>
            </a:extLst>
          </p:cNvPr>
          <p:cNvSpPr>
            <a:spLocks noGrp="1"/>
          </p:cNvSpPr>
          <p:nvPr>
            <p:ph type="title"/>
          </p:nvPr>
        </p:nvSpPr>
        <p:spPr/>
        <p:txBody>
          <a:bodyPr/>
          <a:lstStyle/>
          <a:p>
            <a:r>
              <a:rPr lang="en-US" dirty="0"/>
              <a:t>Introduction</a:t>
            </a:r>
            <a:r>
              <a:rPr lang="en-US" sz="1350" dirty="0"/>
              <a:t> (continued)</a:t>
            </a:r>
            <a:endParaRPr lang="en-US" dirty="0"/>
          </a:p>
        </p:txBody>
      </p:sp>
      <p:sp>
        <p:nvSpPr>
          <p:cNvPr id="3" name="Content Placeholder 2">
            <a:extLst>
              <a:ext uri="{FF2B5EF4-FFF2-40B4-BE49-F238E27FC236}">
                <a16:creationId xmlns:a16="http://schemas.microsoft.com/office/drawing/2014/main" id="{B35E6D16-B4D6-42F9-BA7F-84B07E01CC3D}"/>
              </a:ext>
            </a:extLst>
          </p:cNvPr>
          <p:cNvSpPr>
            <a:spLocks noGrp="1"/>
          </p:cNvSpPr>
          <p:nvPr>
            <p:ph idx="1"/>
          </p:nvPr>
        </p:nvSpPr>
        <p:spPr>
          <a:xfrm>
            <a:off x="628649" y="1369219"/>
            <a:ext cx="8044295" cy="3263504"/>
          </a:xfrm>
        </p:spPr>
        <p:txBody>
          <a:bodyPr>
            <a:noAutofit/>
          </a:bodyPr>
          <a:lstStyle/>
          <a:p>
            <a:pPr marL="259854">
              <a:lnSpc>
                <a:spcPct val="115000"/>
              </a:lnSpc>
              <a:spcBef>
                <a:spcPts val="0"/>
              </a:spcBef>
            </a:pPr>
            <a:r>
              <a:rPr lang="en-US" sz="1800" dirty="0">
                <a:latin typeface="Calibri" panose="020F0502020204030204" pitchFamily="34" charset="0"/>
                <a:ea typeface="Calibri" panose="020F0502020204030204" pitchFamily="34" charset="0"/>
                <a:cs typeface="Times New Roman" panose="02020603050405020304" pitchFamily="18" charset="0"/>
              </a:rPr>
              <a:t>CARES trial results led to a black box warning in the PI for febuxostat</a:t>
            </a:r>
          </a:p>
          <a:p>
            <a:pPr marL="602754" lvl="1">
              <a:lnSpc>
                <a:spcPct val="115000"/>
              </a:lnSpc>
              <a:spcBef>
                <a:spcPts val="0"/>
              </a:spcBef>
            </a:pPr>
            <a:r>
              <a:rPr lang="en-US" sz="1600" dirty="0">
                <a:latin typeface="Calibri" panose="020F0502020204030204" pitchFamily="34" charset="0"/>
                <a:ea typeface="Calibri" panose="020F0502020204030204" pitchFamily="34" charset="0"/>
                <a:cs typeface="Times New Roman" panose="02020603050405020304" pitchFamily="18" charset="0"/>
              </a:rPr>
              <a:t>In patients with gout and established CV disease, treatment with febuxostat results in a higher rate of CV death compared to allopurinol</a:t>
            </a:r>
            <a:endParaRPr lang="en-US" sz="1500" dirty="0">
              <a:latin typeface="Calibri" panose="020F0502020204030204" pitchFamily="34" charset="0"/>
              <a:ea typeface="Calibri" panose="020F0502020204030204" pitchFamily="34" charset="0"/>
              <a:cs typeface="Times New Roman" panose="02020603050405020304" pitchFamily="18" charset="0"/>
            </a:endParaRPr>
          </a:p>
          <a:p>
            <a:pPr marL="259854">
              <a:lnSpc>
                <a:spcPct val="115000"/>
              </a:lnSpc>
              <a:spcBef>
                <a:spcPts val="0"/>
              </a:spcBef>
            </a:pPr>
            <a:r>
              <a:rPr lang="en-US" sz="1800" dirty="0">
                <a:latin typeface="Calibri" panose="020F0502020204030204" pitchFamily="34" charset="0"/>
                <a:ea typeface="Calibri" panose="020F0502020204030204" pitchFamily="34" charset="0"/>
                <a:cs typeface="Times New Roman" panose="02020603050405020304" pitchFamily="18" charset="0"/>
              </a:rPr>
              <a:t>2019 ACR gout guideline</a:t>
            </a:r>
          </a:p>
          <a:p>
            <a:pPr marL="602754" lvl="1">
              <a:lnSpc>
                <a:spcPct val="115000"/>
              </a:lnSpc>
              <a:spcBef>
                <a:spcPts val="0"/>
              </a:spcBef>
            </a:pPr>
            <a:r>
              <a:rPr lang="en-US" sz="1600" dirty="0">
                <a:latin typeface="Calibri" panose="020F0502020204030204" pitchFamily="34" charset="0"/>
                <a:ea typeface="Calibri" panose="020F0502020204030204" pitchFamily="34" charset="0"/>
                <a:cs typeface="Times New Roman" panose="02020603050405020304" pitchFamily="18" charset="0"/>
              </a:rPr>
              <a:t>Lists allopurinol as the first-line xanthine oxidase inhibitor</a:t>
            </a:r>
          </a:p>
          <a:p>
            <a:pPr marL="602754" lvl="1">
              <a:lnSpc>
                <a:spcPct val="115000"/>
              </a:lnSpc>
              <a:spcBef>
                <a:spcPts val="0"/>
              </a:spcBef>
            </a:pPr>
            <a:r>
              <a:rPr lang="en-US" sz="1600" dirty="0">
                <a:latin typeface="Calibri" panose="020F0502020204030204" pitchFamily="34" charset="0"/>
                <a:ea typeface="Calibri" panose="020F0502020204030204" pitchFamily="34" charset="0"/>
                <a:cs typeface="Times New Roman" panose="02020603050405020304" pitchFamily="18" charset="0"/>
              </a:rPr>
              <a:t>Suggests consideration to change from febuxostat to an alternative in patients with known or new CV disease</a:t>
            </a:r>
            <a:endParaRPr lang="en-US" sz="1600" dirty="0"/>
          </a:p>
        </p:txBody>
      </p:sp>
    </p:spTree>
    <p:extLst>
      <p:ext uri="{BB962C8B-B14F-4D97-AF65-F5344CB8AC3E}">
        <p14:creationId xmlns:p14="http://schemas.microsoft.com/office/powerpoint/2010/main" val="7354076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37EE-1037-4923-8AFC-B5FFA02332C0}"/>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CD5C73AE-FE0A-4462-AEB4-B30FAFF6F831}"/>
              </a:ext>
            </a:extLst>
          </p:cNvPr>
          <p:cNvSpPr>
            <a:spLocks noGrp="1"/>
          </p:cNvSpPr>
          <p:nvPr>
            <p:ph idx="1"/>
          </p:nvPr>
        </p:nvSpPr>
        <p:spPr>
          <a:xfrm>
            <a:off x="574964" y="1204138"/>
            <a:ext cx="8111836" cy="3132323"/>
          </a:xfrm>
        </p:spPr>
        <p:txBody>
          <a:bodyPr>
            <a:noAutofit/>
          </a:bodyPr>
          <a:lstStyle/>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32 subjects received at least 1 dose of pegloticase and were included in the modified intention-to-treat analysis.</a:t>
            </a:r>
          </a:p>
          <a:p>
            <a:pPr marL="685800" lvl="1" indent="-342900">
              <a:lnSpc>
                <a:spcPct val="115000"/>
              </a:lnSpc>
              <a:spcBef>
                <a:spcPts val="0"/>
              </a:spcBef>
              <a:buFont typeface="Symbol" panose="05050102010706020507" pitchFamily="18" charset="2"/>
              <a:buChar char=""/>
            </a:pPr>
            <a:r>
              <a:rPr lang="en-US" sz="1500" dirty="0">
                <a:effectLst/>
                <a:latin typeface="Calibri" panose="020F0502020204030204" pitchFamily="34" charset="0"/>
                <a:ea typeface="Calibri" panose="020F0502020204030204" pitchFamily="34" charset="0"/>
                <a:cs typeface="Times New Roman" panose="02020603050405020304" pitchFamily="18" charset="0"/>
              </a:rPr>
              <a:t>22 were in the mycophenolate mofetil group and 10 in the placebo group.</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Baseline characteristics were similar in the 2 groups, including comorbidities.</a:t>
            </a:r>
          </a:p>
          <a:p>
            <a:pPr marL="685800" lvl="1" indent="-342900">
              <a:lnSpc>
                <a:spcPct val="115000"/>
              </a:lnSpc>
              <a:spcBef>
                <a:spcPts val="0"/>
              </a:spcBef>
              <a:buFont typeface="Symbol" panose="05050102010706020507" pitchFamily="18" charset="2"/>
              <a:buChar char=""/>
            </a:pPr>
            <a:r>
              <a:rPr lang="en-US" sz="1500" dirty="0">
                <a:effectLst/>
                <a:latin typeface="Calibri" panose="020F0502020204030204" pitchFamily="34" charset="0"/>
                <a:ea typeface="Calibri" panose="020F0502020204030204" pitchFamily="34" charset="0"/>
                <a:cs typeface="Times New Roman" panose="02020603050405020304" pitchFamily="18" charset="0"/>
              </a:rPr>
              <a:t>88% men</a:t>
            </a:r>
          </a:p>
          <a:p>
            <a:pPr marL="685800" lvl="1" indent="-342900">
              <a:lnSpc>
                <a:spcPct val="115000"/>
              </a:lnSpc>
              <a:spcBef>
                <a:spcPts val="0"/>
              </a:spcBef>
              <a:buFont typeface="Symbol" panose="05050102010706020507" pitchFamily="18" charset="2"/>
              <a:buChar char=""/>
            </a:pPr>
            <a:r>
              <a:rPr lang="en-US" sz="1500" dirty="0">
                <a:latin typeface="Calibri" panose="020F0502020204030204" pitchFamily="34" charset="0"/>
                <a:ea typeface="Calibri" panose="020F0502020204030204" pitchFamily="34" charset="0"/>
                <a:cs typeface="Times New Roman" panose="02020603050405020304" pitchFamily="18" charset="0"/>
              </a:rPr>
              <a:t>M</a:t>
            </a:r>
            <a:r>
              <a:rPr lang="en-US" sz="1500" dirty="0">
                <a:effectLst/>
                <a:latin typeface="Calibri" panose="020F0502020204030204" pitchFamily="34" charset="0"/>
                <a:ea typeface="Calibri" panose="020F0502020204030204" pitchFamily="34" charset="0"/>
                <a:cs typeface="Times New Roman" panose="02020603050405020304" pitchFamily="18" charset="0"/>
              </a:rPr>
              <a:t>ean age 55.2 years</a:t>
            </a:r>
          </a:p>
          <a:p>
            <a:pPr marL="685800" lvl="1" indent="-342900">
              <a:lnSpc>
                <a:spcPct val="115000"/>
              </a:lnSpc>
              <a:spcBef>
                <a:spcPts val="0"/>
              </a:spcBef>
              <a:buFont typeface="Symbol" panose="05050102010706020507" pitchFamily="18" charset="2"/>
              <a:buChar char=""/>
            </a:pPr>
            <a:r>
              <a:rPr lang="en-US" sz="1500" dirty="0">
                <a:latin typeface="Calibri" panose="020F0502020204030204" pitchFamily="34" charset="0"/>
                <a:ea typeface="Calibri" panose="020F0502020204030204" pitchFamily="34" charset="0"/>
                <a:cs typeface="Times New Roman" panose="02020603050405020304" pitchFamily="18" charset="0"/>
              </a:rPr>
              <a:t>M</a:t>
            </a:r>
            <a:r>
              <a:rPr lang="en-US" sz="1500" dirty="0">
                <a:effectLst/>
                <a:latin typeface="Calibri" panose="020F0502020204030204" pitchFamily="34" charset="0"/>
                <a:ea typeface="Calibri" panose="020F0502020204030204" pitchFamily="34" charset="0"/>
                <a:cs typeface="Times New Roman" panose="02020603050405020304" pitchFamily="18" charset="0"/>
              </a:rPr>
              <a:t>ean duration of gout 13.4 years</a:t>
            </a:r>
          </a:p>
          <a:p>
            <a:pPr marL="685800" lvl="1" indent="-342900">
              <a:lnSpc>
                <a:spcPct val="115000"/>
              </a:lnSpc>
              <a:spcBef>
                <a:spcPts val="0"/>
              </a:spcBef>
              <a:buFont typeface="Symbol" panose="05050102010706020507" pitchFamily="18" charset="2"/>
              <a:buChar char=""/>
            </a:pPr>
            <a:r>
              <a:rPr lang="en-US" sz="1500" dirty="0">
                <a:latin typeface="Calibri" panose="020F0502020204030204" pitchFamily="34" charset="0"/>
                <a:ea typeface="Calibri" panose="020F0502020204030204" pitchFamily="34" charset="0"/>
                <a:cs typeface="Times New Roman" panose="02020603050405020304" pitchFamily="18" charset="0"/>
              </a:rPr>
              <a:t>M</a:t>
            </a:r>
            <a:r>
              <a:rPr lang="en-US" sz="1500" dirty="0">
                <a:effectLst/>
                <a:latin typeface="Calibri" panose="020F0502020204030204" pitchFamily="34" charset="0"/>
                <a:ea typeface="Calibri" panose="020F0502020204030204" pitchFamily="34" charset="0"/>
                <a:cs typeface="Times New Roman" panose="02020603050405020304" pitchFamily="18" charset="0"/>
              </a:rPr>
              <a:t>ean serum urate level 9.2 mg/dL.</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75% were on optimized urate-lowering therapy.</a:t>
            </a:r>
          </a:p>
          <a:p>
            <a:pPr marL="342900" marR="0" lvl="0" indent="-342900">
              <a:lnSpc>
                <a:spcPct val="115000"/>
              </a:lnSpc>
              <a:spcBef>
                <a:spcPts val="0"/>
              </a:spcBef>
              <a:spcAft>
                <a:spcPts val="10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was a high burden of disease as indicated by the presence of tophi in 88% and a mean ACR/EULAR Gout Criteria score of 13.7.</a:t>
            </a:r>
          </a:p>
          <a:p>
            <a:pPr marL="192881" indent="-192881">
              <a:lnSpc>
                <a:spcPct val="115000"/>
              </a:lnSpc>
              <a:spcBef>
                <a:spcPts val="0"/>
              </a:spcBef>
              <a:buFont typeface="Symbol" panose="05050102010706020507" pitchFamily="18" charset="2"/>
              <a:buChar char=""/>
            </a:pP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595133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37EE-1037-4923-8AFC-B5FFA02332C0}"/>
              </a:ext>
            </a:extLst>
          </p:cNvPr>
          <p:cNvSpPr>
            <a:spLocks noGrp="1"/>
          </p:cNvSpPr>
          <p:nvPr>
            <p:ph type="title"/>
          </p:nvPr>
        </p:nvSpPr>
        <p:spPr>
          <a:xfrm>
            <a:off x="595746" y="1"/>
            <a:ext cx="6933767" cy="994172"/>
          </a:xfrm>
        </p:spPr>
        <p:txBody>
          <a:bodyPr/>
          <a:lstStyle/>
          <a:p>
            <a:r>
              <a:rPr lang="en-US" dirty="0"/>
              <a:t>Results</a:t>
            </a:r>
            <a:r>
              <a:rPr lang="en-US" sz="1350" dirty="0"/>
              <a:t> (continued)</a:t>
            </a:r>
            <a:endParaRPr lang="en-US" dirty="0"/>
          </a:p>
        </p:txBody>
      </p:sp>
      <p:sp>
        <p:nvSpPr>
          <p:cNvPr id="3" name="Content Placeholder 2">
            <a:extLst>
              <a:ext uri="{FF2B5EF4-FFF2-40B4-BE49-F238E27FC236}">
                <a16:creationId xmlns:a16="http://schemas.microsoft.com/office/drawing/2014/main" id="{CD5C73AE-FE0A-4462-AEB4-B30FAFF6F831}"/>
              </a:ext>
            </a:extLst>
          </p:cNvPr>
          <p:cNvSpPr>
            <a:spLocks noGrp="1"/>
          </p:cNvSpPr>
          <p:nvPr>
            <p:ph idx="1"/>
          </p:nvPr>
        </p:nvSpPr>
        <p:spPr>
          <a:xfrm>
            <a:off x="595746" y="1044649"/>
            <a:ext cx="8091054" cy="3291812"/>
          </a:xfrm>
        </p:spPr>
        <p:txBody>
          <a:bodyPr>
            <a:noAutofit/>
          </a:bodyPr>
          <a:lstStyle/>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At week 12, the primary outcome of serum urate level </a:t>
            </a:r>
            <a:r>
              <a:rPr lang="en-US" sz="1800" dirty="0">
                <a:effectLst/>
                <a:latin typeface="Calibri" panose="020F0502020204030204" pitchFamily="34" charset="0"/>
                <a:ea typeface="Calibri" panose="020F0502020204030204" pitchFamily="34" charset="0"/>
                <a:cs typeface="Calibri" panose="020F0502020204030204" pitchFamily="34"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6 mg/dL was achieved in:</a:t>
            </a:r>
          </a:p>
          <a:p>
            <a:pPr marL="685800" lvl="1" indent="-342900">
              <a:lnSpc>
                <a:spcPct val="115000"/>
              </a:lnSpc>
              <a:spcBef>
                <a:spcPts val="0"/>
              </a:spcBef>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86% mycophenolate mofetil</a:t>
            </a:r>
          </a:p>
          <a:p>
            <a:pPr marL="685800" lvl="1" indent="-342900">
              <a:lnSpc>
                <a:spcPct val="115000"/>
              </a:lnSpc>
              <a:spcBef>
                <a:spcPts val="0"/>
              </a:spcBef>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40% placebo (</a:t>
            </a:r>
            <a:r>
              <a:rPr lang="en-US" sz="1600" i="1" dirty="0">
                <a:effectLst/>
                <a:latin typeface="Calibri" panose="020F0502020204030204" pitchFamily="34" charset="0"/>
                <a:ea typeface="Calibri" panose="020F0502020204030204" pitchFamily="34" charset="0"/>
                <a:cs typeface="Times New Roman" panose="02020603050405020304" pitchFamily="18" charset="0"/>
              </a:rPr>
              <a:t>P</a:t>
            </a:r>
            <a:r>
              <a:rPr lang="en-US" sz="1600" dirty="0">
                <a:effectLst/>
                <a:latin typeface="Calibri" panose="020F0502020204030204" pitchFamily="34" charset="0"/>
                <a:ea typeface="Calibri" panose="020F0502020204030204" pitchFamily="34" charset="0"/>
                <a:cs typeface="Times New Roman" panose="02020603050405020304" pitchFamily="18" charset="0"/>
              </a:rPr>
              <a:t>&lt;0.01).</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At week 24, a serum urate level </a:t>
            </a:r>
            <a:r>
              <a:rPr lang="en-US" sz="1800" dirty="0">
                <a:effectLst/>
                <a:latin typeface="Calibri" panose="020F0502020204030204" pitchFamily="34" charset="0"/>
                <a:ea typeface="Calibri" panose="020F0502020204030204" pitchFamily="34" charset="0"/>
                <a:cs typeface="Calibri" panose="020F0502020204030204" pitchFamily="34" charset="0"/>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6 mg/dL was achieved in:</a:t>
            </a:r>
          </a:p>
          <a:p>
            <a:pPr marL="685800" lvl="1" indent="-342900">
              <a:lnSpc>
                <a:spcPct val="115000"/>
              </a:lnSpc>
              <a:spcBef>
                <a:spcPts val="0"/>
              </a:spcBef>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68% mycophenolate mofetil</a:t>
            </a:r>
          </a:p>
          <a:p>
            <a:pPr marL="685800" lvl="1" indent="-342900">
              <a:lnSpc>
                <a:spcPct val="115000"/>
              </a:lnSpc>
              <a:spcBef>
                <a:spcPts val="0"/>
              </a:spcBef>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30% placebo </a:t>
            </a:r>
            <a:r>
              <a:rPr lang="en-US" sz="1600" i="1" dirty="0">
                <a:effectLst/>
                <a:latin typeface="Calibri" panose="020F0502020204030204" pitchFamily="34" charset="0"/>
                <a:ea typeface="Calibri" panose="020F0502020204030204" pitchFamily="34" charset="0"/>
                <a:cs typeface="Times New Roman" panose="02020603050405020304" pitchFamily="18" charset="0"/>
              </a:rPr>
              <a:t>(P</a:t>
            </a:r>
            <a:r>
              <a:rPr lang="en-US" sz="1600" dirty="0">
                <a:effectLst/>
                <a:latin typeface="Calibri" panose="020F0502020204030204" pitchFamily="34" charset="0"/>
                <a:ea typeface="Calibri" panose="020F0502020204030204" pitchFamily="34" charset="0"/>
                <a:cs typeface="Times New Roman" panose="02020603050405020304" pitchFamily="18" charset="0"/>
              </a:rPr>
              <a:t>=0.06)</a:t>
            </a:r>
            <a:r>
              <a:rPr lang="en-US" sz="1600" i="1" dirty="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15000"/>
              </a:lnSpc>
              <a:spcBef>
                <a:spcPts val="0"/>
              </a:spcBef>
              <a:spcAft>
                <a:spcPts val="10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was no significant difference between the 2 groups in several measures of pain and physical functioning.</a:t>
            </a:r>
          </a:p>
          <a:p>
            <a:pPr marL="0" indent="0">
              <a:lnSpc>
                <a:spcPct val="100000"/>
              </a:lnSpc>
              <a:spcBef>
                <a:spcPts val="0"/>
              </a:spcBef>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16107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37EE-1037-4923-8AFC-B5FFA02332C0}"/>
              </a:ext>
            </a:extLst>
          </p:cNvPr>
          <p:cNvSpPr>
            <a:spLocks noGrp="1"/>
          </p:cNvSpPr>
          <p:nvPr>
            <p:ph type="title"/>
          </p:nvPr>
        </p:nvSpPr>
        <p:spPr>
          <a:xfrm>
            <a:off x="595746" y="1"/>
            <a:ext cx="6933767" cy="994172"/>
          </a:xfrm>
        </p:spPr>
        <p:txBody>
          <a:bodyPr/>
          <a:lstStyle/>
          <a:p>
            <a:r>
              <a:rPr lang="en-US" dirty="0"/>
              <a:t>Results</a:t>
            </a:r>
            <a:r>
              <a:rPr lang="en-US" sz="1350" dirty="0"/>
              <a:t> (continued)</a:t>
            </a:r>
            <a:endParaRPr lang="en-US" dirty="0"/>
          </a:p>
        </p:txBody>
      </p:sp>
      <p:sp>
        <p:nvSpPr>
          <p:cNvPr id="3" name="Content Placeholder 2">
            <a:extLst>
              <a:ext uri="{FF2B5EF4-FFF2-40B4-BE49-F238E27FC236}">
                <a16:creationId xmlns:a16="http://schemas.microsoft.com/office/drawing/2014/main" id="{CD5C73AE-FE0A-4462-AEB4-B30FAFF6F831}"/>
              </a:ext>
            </a:extLst>
          </p:cNvPr>
          <p:cNvSpPr>
            <a:spLocks noGrp="1"/>
          </p:cNvSpPr>
          <p:nvPr>
            <p:ph idx="1"/>
          </p:nvPr>
        </p:nvSpPr>
        <p:spPr>
          <a:xfrm>
            <a:off x="595746" y="1044649"/>
            <a:ext cx="8091054" cy="3291812"/>
          </a:xfrm>
        </p:spPr>
        <p:txBody>
          <a:bodyPr>
            <a:noAutofit/>
          </a:bodyPr>
          <a:lstStyle/>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Any adverse event</a:t>
            </a:r>
          </a:p>
          <a:p>
            <a:pPr marL="685800" lvl="1" indent="-342900">
              <a:lnSpc>
                <a:spcPct val="115000"/>
              </a:lnSpc>
              <a:spcBef>
                <a:spcPts val="0"/>
              </a:spcBef>
              <a:buFont typeface="Symbol" panose="05050102010706020507" pitchFamily="18" charset="2"/>
              <a:buChar char=""/>
            </a:pPr>
            <a:r>
              <a:rPr lang="en-US" sz="1500" dirty="0">
                <a:effectLst/>
                <a:latin typeface="Calibri" panose="020F0502020204030204" pitchFamily="34" charset="0"/>
                <a:ea typeface="Calibri" panose="020F0502020204030204" pitchFamily="34" charset="0"/>
                <a:cs typeface="Times New Roman" panose="02020603050405020304" pitchFamily="18" charset="0"/>
              </a:rPr>
              <a:t>68% mycophenolate mofetil</a:t>
            </a:r>
          </a:p>
          <a:p>
            <a:pPr marL="685800" lvl="1" indent="-342900">
              <a:lnSpc>
                <a:spcPct val="115000"/>
              </a:lnSpc>
              <a:spcBef>
                <a:spcPts val="0"/>
              </a:spcBef>
              <a:buFont typeface="Symbol" panose="05050102010706020507" pitchFamily="18" charset="2"/>
              <a:buChar char=""/>
            </a:pPr>
            <a:r>
              <a:rPr lang="en-US" sz="1500" dirty="0">
                <a:effectLst/>
                <a:latin typeface="Calibri" panose="020F0502020204030204" pitchFamily="34" charset="0"/>
                <a:ea typeface="Calibri" panose="020F0502020204030204" pitchFamily="34" charset="0"/>
                <a:cs typeface="Times New Roman" panose="02020603050405020304" pitchFamily="18" charset="0"/>
              </a:rPr>
              <a:t>70% placebo.</a:t>
            </a:r>
          </a:p>
          <a:p>
            <a:pPr marL="342900" marR="0" lvl="0" indent="-342900">
              <a:lnSpc>
                <a:spcPct val="115000"/>
              </a:lnSpc>
              <a:spcBef>
                <a:spcPts val="0"/>
              </a:spcBef>
              <a:spcAft>
                <a:spcPts val="0"/>
              </a:spcAft>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M</a:t>
            </a:r>
            <a:r>
              <a:rPr lang="en-US" sz="1800" dirty="0">
                <a:effectLst/>
                <a:latin typeface="Calibri" panose="020F0502020204030204" pitchFamily="34" charset="0"/>
                <a:ea typeface="Calibri" panose="020F0502020204030204" pitchFamily="34" charset="0"/>
                <a:cs typeface="Times New Roman" panose="02020603050405020304" pitchFamily="18" charset="0"/>
              </a:rPr>
              <a:t>ost common adverse events were musculoskeletal in nature:</a:t>
            </a:r>
          </a:p>
          <a:p>
            <a:pPr marL="685800" lvl="1" indent="-342900">
              <a:lnSpc>
                <a:spcPct val="115000"/>
              </a:lnSpc>
              <a:spcBef>
                <a:spcPts val="0"/>
              </a:spcBef>
              <a:buFont typeface="Symbol" panose="05050102010706020507" pitchFamily="18" charset="2"/>
              <a:buChar char=""/>
            </a:pPr>
            <a:r>
              <a:rPr lang="en-US" sz="1500" dirty="0">
                <a:effectLst/>
                <a:latin typeface="Calibri" panose="020F0502020204030204" pitchFamily="34" charset="0"/>
                <a:ea typeface="Calibri" panose="020F0502020204030204" pitchFamily="34" charset="0"/>
                <a:cs typeface="Times New Roman" panose="02020603050405020304" pitchFamily="18" charset="0"/>
              </a:rPr>
              <a:t>41% mycophenolate mofetil</a:t>
            </a:r>
          </a:p>
          <a:p>
            <a:pPr marL="685800" lvl="1" indent="-342900">
              <a:lnSpc>
                <a:spcPct val="115000"/>
              </a:lnSpc>
              <a:spcBef>
                <a:spcPts val="0"/>
              </a:spcBef>
              <a:buFont typeface="Symbol" panose="05050102010706020507" pitchFamily="18" charset="2"/>
              <a:buChar char=""/>
            </a:pPr>
            <a:r>
              <a:rPr lang="en-US" sz="1500" dirty="0">
                <a:effectLst/>
                <a:latin typeface="Calibri" panose="020F0502020204030204" pitchFamily="34" charset="0"/>
                <a:ea typeface="Calibri" panose="020F0502020204030204" pitchFamily="34" charset="0"/>
                <a:cs typeface="Times New Roman" panose="02020603050405020304" pitchFamily="18" charset="0"/>
              </a:rPr>
              <a:t>10% placebo.</a:t>
            </a:r>
          </a:p>
          <a:p>
            <a:pPr marL="342900" marR="0" lvl="0" indent="-342900">
              <a:lnSpc>
                <a:spcPct val="115000"/>
              </a:lnSpc>
              <a:spcBef>
                <a:spcPts val="0"/>
              </a:spcBef>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I</a:t>
            </a:r>
            <a:r>
              <a:rPr lang="en-US" sz="1800" dirty="0">
                <a:effectLst/>
                <a:latin typeface="Calibri" panose="020F0502020204030204" pitchFamily="34" charset="0"/>
                <a:ea typeface="Calibri" panose="020F0502020204030204" pitchFamily="34" charset="0"/>
                <a:cs typeface="Times New Roman" panose="02020603050405020304" pitchFamily="18" charset="0"/>
              </a:rPr>
              <a:t>nfusion reaction:</a:t>
            </a:r>
          </a:p>
          <a:p>
            <a:pPr marL="685800" lvl="1" indent="-342900">
              <a:lnSpc>
                <a:spcPct val="115000"/>
              </a:lnSpc>
              <a:spcBef>
                <a:spcPts val="0"/>
              </a:spcBef>
              <a:buFont typeface="Symbol" panose="05050102010706020507" pitchFamily="18" charset="2"/>
              <a:buChar char=""/>
            </a:pPr>
            <a:r>
              <a:rPr lang="en-US" sz="1500" dirty="0">
                <a:latin typeface="Calibri" panose="020F0502020204030204" pitchFamily="34" charset="0"/>
                <a:ea typeface="Calibri" panose="020F0502020204030204" pitchFamily="34" charset="0"/>
                <a:cs typeface="Times New Roman" panose="02020603050405020304" pitchFamily="18" charset="0"/>
              </a:rPr>
              <a:t>0% mycophenolate mofetil</a:t>
            </a:r>
          </a:p>
          <a:p>
            <a:pPr marL="685800" lvl="1" indent="-342900">
              <a:lnSpc>
                <a:spcPct val="115000"/>
              </a:lnSpc>
              <a:spcBef>
                <a:spcPts val="0"/>
              </a:spcBef>
              <a:buFont typeface="Symbol" panose="05050102010706020507" pitchFamily="18" charset="2"/>
              <a:buChar char=""/>
            </a:pPr>
            <a:r>
              <a:rPr lang="en-US" sz="1500" dirty="0">
                <a:effectLst/>
                <a:latin typeface="Calibri" panose="020F0502020204030204" pitchFamily="34" charset="0"/>
                <a:ea typeface="Calibri" panose="020F0502020204030204" pitchFamily="34" charset="0"/>
                <a:cs typeface="Times New Roman" panose="02020603050405020304" pitchFamily="18" charset="0"/>
              </a:rPr>
              <a:t>30% placebo.</a:t>
            </a:r>
          </a:p>
          <a:p>
            <a:pPr>
              <a:spcBef>
                <a:spcPts val="0"/>
              </a:spcBef>
            </a:pPr>
            <a:r>
              <a:rPr lang="en-US" sz="1800" dirty="0">
                <a:effectLst/>
                <a:latin typeface="Calibri" panose="020F0502020204030204" pitchFamily="34" charset="0"/>
                <a:ea typeface="Calibri" panose="020F0502020204030204" pitchFamily="34" charset="0"/>
                <a:cs typeface="Times New Roman" panose="02020603050405020304" pitchFamily="18" charset="0"/>
              </a:rPr>
              <a:t>Discontinued treatment due to an adverse event:</a:t>
            </a:r>
          </a:p>
          <a:p>
            <a:pPr lvl="1">
              <a:spcBef>
                <a:spcPts val="0"/>
              </a:spcBef>
            </a:pPr>
            <a:r>
              <a:rPr lang="en-US" sz="1500" dirty="0">
                <a:effectLst/>
                <a:latin typeface="Calibri" panose="020F0502020204030204" pitchFamily="34" charset="0"/>
                <a:ea typeface="Calibri" panose="020F0502020204030204" pitchFamily="34" charset="0"/>
                <a:cs typeface="Times New Roman" panose="02020603050405020304" pitchFamily="18" charset="0"/>
              </a:rPr>
              <a:t>5% mycophenolate mofetil</a:t>
            </a:r>
          </a:p>
          <a:p>
            <a:pPr lvl="1">
              <a:spcBef>
                <a:spcPts val="0"/>
              </a:spcBef>
            </a:pPr>
            <a:r>
              <a:rPr lang="en-US" sz="1500" dirty="0">
                <a:latin typeface="Calibri" panose="020F0502020204030204" pitchFamily="34" charset="0"/>
                <a:ea typeface="Calibri" panose="020F0502020204030204" pitchFamily="34" charset="0"/>
                <a:cs typeface="Times New Roman" panose="02020603050405020304" pitchFamily="18" charset="0"/>
              </a:rPr>
              <a:t>3</a:t>
            </a:r>
            <a:r>
              <a:rPr lang="en-US" sz="1500" dirty="0">
                <a:effectLst/>
                <a:latin typeface="Calibri" panose="020F0502020204030204" pitchFamily="34" charset="0"/>
                <a:ea typeface="Calibri" panose="020F0502020204030204" pitchFamily="34" charset="0"/>
                <a:cs typeface="Times New Roman" panose="02020603050405020304" pitchFamily="18" charset="0"/>
              </a:rPr>
              <a:t>0% placebo.</a:t>
            </a:r>
            <a:endParaRPr lang="en-US" sz="15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54527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CFC27-01B1-4F72-A7F1-D58A792E52A3}"/>
              </a:ext>
            </a:extLst>
          </p:cNvPr>
          <p:cNvSpPr>
            <a:spLocks noGrp="1"/>
          </p:cNvSpPr>
          <p:nvPr>
            <p:ph type="title"/>
          </p:nvPr>
        </p:nvSpPr>
        <p:spPr/>
        <p:txBody>
          <a:bodyPr/>
          <a:lstStyle/>
          <a:p>
            <a:r>
              <a:rPr lang="en-US" dirty="0"/>
              <a:t>Lead Study Author Commentary</a:t>
            </a:r>
          </a:p>
        </p:txBody>
      </p:sp>
      <p:sp>
        <p:nvSpPr>
          <p:cNvPr id="5" name="Content Placeholder 4">
            <a:extLst>
              <a:ext uri="{FF2B5EF4-FFF2-40B4-BE49-F238E27FC236}">
                <a16:creationId xmlns:a16="http://schemas.microsoft.com/office/drawing/2014/main" id="{BF85E8FA-6634-420C-8EE8-A126F5484C6D}"/>
              </a:ext>
            </a:extLst>
          </p:cNvPr>
          <p:cNvSpPr>
            <a:spLocks noGrp="1"/>
          </p:cNvSpPr>
          <p:nvPr>
            <p:ph idx="1"/>
          </p:nvPr>
        </p:nvSpPr>
        <p:spPr>
          <a:xfrm>
            <a:off x="628650" y="1369219"/>
            <a:ext cx="8058150" cy="3263504"/>
          </a:xfrm>
        </p:spPr>
        <p:txBody>
          <a:bodyPr>
            <a:noAutofit/>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rPr>
              <a:t>Historically, in rheumatology, rheumatoid arthritis (RA) has been prominent in the field of discovery with multiple biologics that serve as effective therapies.</a:t>
            </a:r>
          </a:p>
          <a:p>
            <a:pPr marL="0" marR="0">
              <a:spcBef>
                <a:spcPts val="0"/>
              </a:spcBef>
              <a:spcAft>
                <a:spcPts val="0"/>
              </a:spcAft>
            </a:pPr>
            <a:r>
              <a:rPr lang="en-US" sz="1800" dirty="0">
                <a:latin typeface="Calibri" panose="020F0502020204030204" pitchFamily="34" charset="0"/>
                <a:ea typeface="Calibri" panose="020F0502020204030204" pitchFamily="34" charset="0"/>
              </a:rPr>
              <a:t>G</a:t>
            </a:r>
            <a:r>
              <a:rPr lang="en-US" sz="1800" dirty="0">
                <a:effectLst/>
                <a:latin typeface="Calibri" panose="020F0502020204030204" pitchFamily="34" charset="0"/>
                <a:ea typeface="Calibri" panose="020F0502020204030204" pitchFamily="34" charset="0"/>
              </a:rPr>
              <a:t>out is far more prevalent and as debilitating a disease when compared to RA. But we have very limited options in terms of oral urate-lowering agents. As a result, it would be quite beneficial to utilize existing intravenous choices such as pegloticase to address this large burden of disease, especially since we know that oral urate-lowering therapies are not able to effectively lower the uric acid in a large number of patients.</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We also know that when gout is left untreated, it causes severe disability in patients, resulting in higher numbers of hospitalizations, significant loss of work productivity, and ultimately higher societal costs.</a:t>
            </a:r>
          </a:p>
          <a:p>
            <a:pPr marL="0" marR="0">
              <a:spcBef>
                <a:spcPts val="0"/>
              </a:spcBef>
              <a:spcAft>
                <a:spcPts val="0"/>
              </a:spcAft>
            </a:pPr>
            <a:r>
              <a:rPr lang="en-US" sz="1800" dirty="0">
                <a:latin typeface="Calibri" panose="020F0502020204030204" pitchFamily="34" charset="0"/>
                <a:ea typeface="Calibri" panose="020F0502020204030204" pitchFamily="34" charset="0"/>
              </a:rPr>
              <a:t>I</a:t>
            </a:r>
            <a:r>
              <a:rPr lang="en-US" sz="1800" dirty="0">
                <a:effectLst/>
                <a:latin typeface="Calibri" panose="020F0502020204030204" pitchFamily="34" charset="0"/>
                <a:ea typeface="Calibri" panose="020F0502020204030204" pitchFamily="34" charset="0"/>
              </a:rPr>
              <a:t>t is time now for us to focus on gout.</a:t>
            </a:r>
          </a:p>
        </p:txBody>
      </p:sp>
    </p:spTree>
    <p:extLst>
      <p:ext uri="{BB962C8B-B14F-4D97-AF65-F5344CB8AC3E}">
        <p14:creationId xmlns:p14="http://schemas.microsoft.com/office/powerpoint/2010/main" val="33971382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CFC27-01B1-4F72-A7F1-D58A792E52A3}"/>
              </a:ext>
            </a:extLst>
          </p:cNvPr>
          <p:cNvSpPr>
            <a:spLocks noGrp="1"/>
          </p:cNvSpPr>
          <p:nvPr>
            <p:ph type="title"/>
          </p:nvPr>
        </p:nvSpPr>
        <p:spPr/>
        <p:txBody>
          <a:bodyPr>
            <a:normAutofit/>
          </a:bodyPr>
          <a:lstStyle/>
          <a:p>
            <a:r>
              <a:rPr lang="en-US" dirty="0"/>
              <a:t>Lead Study Author Commentary</a:t>
            </a:r>
            <a:r>
              <a:rPr lang="en-US" sz="3600" dirty="0"/>
              <a:t> </a:t>
            </a:r>
            <a:r>
              <a:rPr lang="en-US" sz="1400" dirty="0"/>
              <a:t>(continued)</a:t>
            </a:r>
          </a:p>
        </p:txBody>
      </p:sp>
      <p:sp>
        <p:nvSpPr>
          <p:cNvPr id="5" name="Content Placeholder 4">
            <a:extLst>
              <a:ext uri="{FF2B5EF4-FFF2-40B4-BE49-F238E27FC236}">
                <a16:creationId xmlns:a16="http://schemas.microsoft.com/office/drawing/2014/main" id="{BF85E8FA-6634-420C-8EE8-A126F5484C6D}"/>
              </a:ext>
            </a:extLst>
          </p:cNvPr>
          <p:cNvSpPr>
            <a:spLocks noGrp="1"/>
          </p:cNvSpPr>
          <p:nvPr>
            <p:ph idx="1"/>
          </p:nvPr>
        </p:nvSpPr>
        <p:spPr>
          <a:xfrm>
            <a:off x="628650" y="1159814"/>
            <a:ext cx="8058150" cy="3263504"/>
          </a:xfrm>
        </p:spPr>
        <p:txBody>
          <a:bodyPr>
            <a:noAutofit/>
          </a:bodyPr>
          <a:lstStyle/>
          <a:p>
            <a:pPr marL="0" marR="0">
              <a:spcBef>
                <a:spcPts val="0"/>
              </a:spcBef>
              <a:spcAft>
                <a:spcPts val="0"/>
              </a:spcAft>
            </a:pPr>
            <a:r>
              <a:rPr lang="en-US" sz="1800" dirty="0">
                <a:latin typeface="Calibri" panose="020F0502020204030204" pitchFamily="34" charset="0"/>
                <a:ea typeface="Calibri" panose="020F0502020204030204" pitchFamily="34" charset="0"/>
              </a:rPr>
              <a:t>W</a:t>
            </a:r>
            <a:r>
              <a:rPr lang="en-US" sz="1800" dirty="0">
                <a:effectLst/>
                <a:latin typeface="Calibri" panose="020F0502020204030204" pitchFamily="34" charset="0"/>
                <a:ea typeface="Calibri" panose="020F0502020204030204" pitchFamily="34" charset="0"/>
              </a:rPr>
              <a:t>ith the RECIPE trial, we have a proof-of-concept study that is the first randomized controlled trial to demonstrate that mycophenolate mofetil mitigates the immunogenic response to pegloticase, enabling patients to maintain a serum urate level &lt;6 mg/dL at 6 months without infusion reactions and with minimal adverse effects.</a:t>
            </a: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Our data adds to the growing body of evidence on the concomitant use of pegloticase with immunomodulatory therapy. This approach will help shift the treatment paradigm in uncontrolled gout, so more patients can receive a full course of therapy and improve outcomes.</a:t>
            </a:r>
            <a:endParaRPr lang="en-US" sz="1800" dirty="0"/>
          </a:p>
        </p:txBody>
      </p:sp>
    </p:spTree>
    <p:extLst>
      <p:ext uri="{BB962C8B-B14F-4D97-AF65-F5344CB8AC3E}">
        <p14:creationId xmlns:p14="http://schemas.microsoft.com/office/powerpoint/2010/main" val="9484027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D0243A-B766-492B-827A-962DE0690FCB}"/>
              </a:ext>
            </a:extLst>
          </p:cNvPr>
          <p:cNvSpPr>
            <a:spLocks noGrp="1"/>
          </p:cNvSpPr>
          <p:nvPr>
            <p:ph type="title"/>
          </p:nvPr>
        </p:nvSpPr>
        <p:spPr>
          <a:xfrm>
            <a:off x="581892" y="13692"/>
            <a:ext cx="6947621" cy="994172"/>
          </a:xfrm>
        </p:spPr>
        <p:txBody>
          <a:bodyPr/>
          <a:lstStyle/>
          <a:p>
            <a:r>
              <a:rPr lang="en-US" dirty="0"/>
              <a:t>Faculty Commentary</a:t>
            </a:r>
          </a:p>
        </p:txBody>
      </p:sp>
      <p:sp>
        <p:nvSpPr>
          <p:cNvPr id="3" name="Content Placeholder 2">
            <a:extLst>
              <a:ext uri="{FF2B5EF4-FFF2-40B4-BE49-F238E27FC236}">
                <a16:creationId xmlns:a16="http://schemas.microsoft.com/office/drawing/2014/main" id="{88B92C91-B7D5-4D8F-85D8-CEA126475AC0}"/>
              </a:ext>
            </a:extLst>
          </p:cNvPr>
          <p:cNvSpPr>
            <a:spLocks noGrp="1"/>
          </p:cNvSpPr>
          <p:nvPr>
            <p:ph idx="1"/>
          </p:nvPr>
        </p:nvSpPr>
        <p:spPr>
          <a:xfrm>
            <a:off x="581892" y="1028701"/>
            <a:ext cx="8125690" cy="3604022"/>
          </a:xfrm>
        </p:spPr>
        <p:txBody>
          <a:bodyPr>
            <a:noAutofit/>
          </a:bodyPr>
          <a:lstStyle/>
          <a:p>
            <a:pPr marL="259854">
              <a:lnSpc>
                <a:spcPct val="120000"/>
              </a:lnSpc>
              <a:spcBef>
                <a:spcPts val="0"/>
              </a:spcBef>
            </a:pPr>
            <a:r>
              <a:rPr lang="en-US" sz="1800" dirty="0">
                <a:latin typeface="Calibri" panose="020F0502020204030204" pitchFamily="34" charset="0"/>
                <a:cs typeface="Times New Roman" panose="02020603050405020304" pitchFamily="18" charset="0"/>
              </a:rPr>
              <a:t>At 12 weeks, the time at which many patients lose their response to pegloticase, 86% of patients treated with mycophenolate continued to respond to pegloticase, compared to 40% of patients treated with placebo.</a:t>
            </a:r>
          </a:p>
          <a:p>
            <a:pPr marL="602754" lvl="1">
              <a:lnSpc>
                <a:spcPct val="120000"/>
              </a:lnSpc>
              <a:spcBef>
                <a:spcPts val="0"/>
              </a:spcBef>
            </a:pPr>
            <a:r>
              <a:rPr lang="en-US" sz="1600" dirty="0">
                <a:latin typeface="Calibri" panose="020F0502020204030204" pitchFamily="34" charset="0"/>
                <a:cs typeface="Times New Roman" panose="02020603050405020304" pitchFamily="18" charset="0"/>
              </a:rPr>
              <a:t>This benefit was lost 12 weeks after stopping mycophenolate therapy.</a:t>
            </a:r>
          </a:p>
          <a:p>
            <a:pPr marL="259854">
              <a:lnSpc>
                <a:spcPct val="120000"/>
              </a:lnSpc>
              <a:spcBef>
                <a:spcPts val="0"/>
              </a:spcBef>
            </a:pPr>
            <a:r>
              <a:rPr lang="en-US" sz="1800" dirty="0">
                <a:latin typeface="Calibri" panose="020F0502020204030204" pitchFamily="34" charset="0"/>
                <a:cs typeface="Times New Roman" panose="02020603050405020304" pitchFamily="18" charset="0"/>
              </a:rPr>
              <a:t>The benefit of mycophenolate on pegloticase-related infusion reactions was clearly evident with no patients treated with mycophenolate experiencing an infusion reaction compared to 30% of placebo patients.</a:t>
            </a:r>
          </a:p>
          <a:p>
            <a:pPr marL="259854">
              <a:lnSpc>
                <a:spcPct val="120000"/>
              </a:lnSpc>
              <a:spcBef>
                <a:spcPts val="0"/>
              </a:spcBef>
            </a:pPr>
            <a:r>
              <a:rPr lang="en-US" sz="1800" dirty="0">
                <a:latin typeface="Calibri" panose="020F0502020204030204" pitchFamily="34" charset="0"/>
                <a:cs typeface="Times New Roman" panose="02020603050405020304" pitchFamily="18" charset="0"/>
              </a:rPr>
              <a:t>The results of this trial support earlier observations suggesting that immunosuppressive therapy preserves the efficacy of pegloticase.</a:t>
            </a:r>
          </a:p>
          <a:p>
            <a:pPr marL="259854">
              <a:lnSpc>
                <a:spcPct val="120000"/>
              </a:lnSpc>
              <a:spcBef>
                <a:spcPts val="0"/>
              </a:spcBef>
            </a:pPr>
            <a:r>
              <a:rPr lang="en-US" sz="1800" dirty="0">
                <a:latin typeface="Calibri" panose="020F0502020204030204" pitchFamily="34" charset="0"/>
                <a:cs typeface="Times New Roman" panose="02020603050405020304" pitchFamily="18" charset="0"/>
              </a:rPr>
              <a:t>However, mycophenolate may need to be continued far longer than 3 months.</a:t>
            </a:r>
          </a:p>
        </p:txBody>
      </p:sp>
    </p:spTree>
    <p:extLst>
      <p:ext uri="{BB962C8B-B14F-4D97-AF65-F5344CB8AC3E}">
        <p14:creationId xmlns:p14="http://schemas.microsoft.com/office/powerpoint/2010/main" val="32477605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D0243A-B766-492B-827A-962DE0690FCB}"/>
              </a:ext>
            </a:extLst>
          </p:cNvPr>
          <p:cNvSpPr>
            <a:spLocks noGrp="1"/>
          </p:cNvSpPr>
          <p:nvPr>
            <p:ph type="title"/>
          </p:nvPr>
        </p:nvSpPr>
        <p:spPr>
          <a:xfrm>
            <a:off x="581892" y="13692"/>
            <a:ext cx="6947621" cy="994172"/>
          </a:xfrm>
        </p:spPr>
        <p:txBody>
          <a:bodyPr/>
          <a:lstStyle/>
          <a:p>
            <a:r>
              <a:rPr lang="en-US" dirty="0"/>
              <a:t>Faculty Commentary</a:t>
            </a:r>
            <a:r>
              <a:rPr lang="en-US" sz="3600" dirty="0"/>
              <a:t> </a:t>
            </a:r>
            <a:r>
              <a:rPr lang="en-US" sz="1400" dirty="0"/>
              <a:t>(continued)</a:t>
            </a:r>
          </a:p>
        </p:txBody>
      </p:sp>
      <p:sp>
        <p:nvSpPr>
          <p:cNvPr id="3" name="Content Placeholder 2">
            <a:extLst>
              <a:ext uri="{FF2B5EF4-FFF2-40B4-BE49-F238E27FC236}">
                <a16:creationId xmlns:a16="http://schemas.microsoft.com/office/drawing/2014/main" id="{88B92C91-B7D5-4D8F-85D8-CEA126475AC0}"/>
              </a:ext>
            </a:extLst>
          </p:cNvPr>
          <p:cNvSpPr>
            <a:spLocks noGrp="1"/>
          </p:cNvSpPr>
          <p:nvPr>
            <p:ph idx="1"/>
          </p:nvPr>
        </p:nvSpPr>
        <p:spPr>
          <a:xfrm>
            <a:off x="581892" y="1028701"/>
            <a:ext cx="8125690" cy="3604022"/>
          </a:xfrm>
        </p:spPr>
        <p:txBody>
          <a:bodyPr>
            <a:normAutofit/>
          </a:bodyPr>
          <a:lstStyle/>
          <a:p>
            <a:pPr marL="259854">
              <a:lnSpc>
                <a:spcPct val="120000"/>
              </a:lnSpc>
              <a:spcBef>
                <a:spcPts val="0"/>
              </a:spcBef>
            </a:pPr>
            <a:r>
              <a:rPr lang="en-US" sz="1800" dirty="0">
                <a:latin typeface="Calibri" panose="020F0502020204030204" pitchFamily="34" charset="0"/>
                <a:cs typeface="Times New Roman" panose="02020603050405020304" pitchFamily="18" charset="0"/>
              </a:rPr>
              <a:t>Limitations:</a:t>
            </a:r>
          </a:p>
          <a:p>
            <a:pPr marL="602754" lvl="1">
              <a:lnSpc>
                <a:spcPct val="120000"/>
              </a:lnSpc>
              <a:spcBef>
                <a:spcPts val="0"/>
              </a:spcBef>
            </a:pPr>
            <a:r>
              <a:rPr lang="en-US" sz="1600" dirty="0">
                <a:latin typeface="Calibri" panose="020F0502020204030204" pitchFamily="34" charset="0"/>
                <a:cs typeface="Times New Roman" panose="02020603050405020304" pitchFamily="18" charset="0"/>
              </a:rPr>
              <a:t>Small study population</a:t>
            </a:r>
          </a:p>
          <a:p>
            <a:pPr marL="602754" lvl="1">
              <a:lnSpc>
                <a:spcPct val="120000"/>
              </a:lnSpc>
              <a:spcBef>
                <a:spcPts val="0"/>
              </a:spcBef>
            </a:pPr>
            <a:r>
              <a:rPr lang="en-US" sz="1600" dirty="0">
                <a:latin typeface="Calibri" panose="020F0502020204030204" pitchFamily="34" charset="0"/>
                <a:cs typeface="Times New Roman" panose="02020603050405020304" pitchFamily="18" charset="0"/>
              </a:rPr>
              <a:t>Anti-pegloticase neutralizing antibody levels were not measured, but are relatively unimportant as the impact on clinical endpoints was assessed.</a:t>
            </a:r>
          </a:p>
          <a:p>
            <a:pPr marL="259854">
              <a:lnSpc>
                <a:spcPct val="120000"/>
              </a:lnSpc>
              <a:spcBef>
                <a:spcPts val="0"/>
              </a:spcBef>
            </a:pPr>
            <a:r>
              <a:rPr lang="en-US" sz="1800" dirty="0">
                <a:latin typeface="Calibri" panose="020F0502020204030204" pitchFamily="34" charset="0"/>
                <a:cs typeface="Times New Roman" panose="02020603050405020304" pitchFamily="18" charset="0"/>
              </a:rPr>
              <a:t>The results need to be confirmed in larger trials; one is ongoing using methotrexate as immunosuppressive therapy.</a:t>
            </a:r>
          </a:p>
          <a:p>
            <a:pPr marL="259854">
              <a:lnSpc>
                <a:spcPct val="120000"/>
              </a:lnSpc>
              <a:spcBef>
                <a:spcPts val="0"/>
              </a:spcBef>
            </a:pPr>
            <a:r>
              <a:rPr lang="en-US" sz="1800" dirty="0">
                <a:latin typeface="Calibri" panose="020F0502020204030204" pitchFamily="34" charset="0"/>
                <a:cs typeface="Times New Roman" panose="02020603050405020304" pitchFamily="18" charset="0"/>
              </a:rPr>
              <a:t>The potential benefit of using methylprednisolone instead of hydrocortisone as pre-infusion therapy also deserves further investigation.</a:t>
            </a:r>
          </a:p>
        </p:txBody>
      </p:sp>
    </p:spTree>
    <p:extLst>
      <p:ext uri="{BB962C8B-B14F-4D97-AF65-F5344CB8AC3E}">
        <p14:creationId xmlns:p14="http://schemas.microsoft.com/office/powerpoint/2010/main" val="4135599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237EE-1037-4923-8AFC-B5FFA02332C0}"/>
              </a:ext>
            </a:extLst>
          </p:cNvPr>
          <p:cNvSpPr>
            <a:spLocks noGrp="1"/>
          </p:cNvSpPr>
          <p:nvPr>
            <p:ph type="title"/>
          </p:nvPr>
        </p:nvSpPr>
        <p:spPr/>
        <p:txBody>
          <a:bodyPr/>
          <a:lstStyle/>
          <a:p>
            <a:r>
              <a:rPr lang="en-US" dirty="0"/>
              <a:t>Methods</a:t>
            </a:r>
          </a:p>
        </p:txBody>
      </p:sp>
      <p:sp>
        <p:nvSpPr>
          <p:cNvPr id="3" name="Content Placeholder 2">
            <a:extLst>
              <a:ext uri="{FF2B5EF4-FFF2-40B4-BE49-F238E27FC236}">
                <a16:creationId xmlns:a16="http://schemas.microsoft.com/office/drawing/2014/main" id="{CD5C73AE-FE0A-4462-AEB4-B30FAFF6F831}"/>
              </a:ext>
            </a:extLst>
          </p:cNvPr>
          <p:cNvSpPr>
            <a:spLocks noGrp="1"/>
          </p:cNvSpPr>
          <p:nvPr>
            <p:ph idx="1"/>
          </p:nvPr>
        </p:nvSpPr>
        <p:spPr>
          <a:xfrm>
            <a:off x="628649" y="1031810"/>
            <a:ext cx="8072005" cy="3508899"/>
          </a:xfrm>
        </p:spPr>
        <p:txBody>
          <a:bodyPr>
            <a:noAutofit/>
          </a:bodyPr>
          <a:lstStyle/>
          <a:p>
            <a:pPr marL="259854" indent="-127695">
              <a:lnSpc>
                <a:spcPct val="115000"/>
              </a:lnSpc>
              <a:spcBef>
                <a:spcPts val="0"/>
              </a:spcBef>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P</a:t>
            </a:r>
            <a:r>
              <a:rPr lang="en-US" sz="1800" dirty="0">
                <a:effectLst/>
                <a:latin typeface="Calibri" panose="020F0502020204030204" pitchFamily="34" charset="0"/>
                <a:ea typeface="Calibri" panose="020F0502020204030204" pitchFamily="34" charset="0"/>
                <a:cs typeface="Times New Roman" panose="02020603050405020304" pitchFamily="18" charset="0"/>
              </a:rPr>
              <a:t>rospective, randomized, open-label, blinded, multicenter</a:t>
            </a:r>
            <a:r>
              <a:rPr lang="en-US" sz="1800" dirty="0">
                <a:latin typeface="Calibri" panose="020F0502020204030204" pitchFamily="34" charset="0"/>
                <a:ea typeface="Calibri" panose="020F0502020204030204" pitchFamily="34" charset="0"/>
                <a:cs typeface="Times New Roman" panose="02020603050405020304" pitchFamily="18" charset="0"/>
              </a:rPr>
              <a:t> (UK, Denmark, Sweden)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59854" indent="-127695">
              <a:lnSpc>
                <a:spcPct val="115000"/>
              </a:lnSpc>
              <a:spcBef>
                <a:spcPts val="0"/>
              </a:spcBef>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P</a:t>
            </a:r>
            <a:r>
              <a:rPr lang="en-US" sz="1800" dirty="0">
                <a:effectLst/>
                <a:latin typeface="Calibri" panose="020F0502020204030204" pitchFamily="34" charset="0"/>
                <a:ea typeface="Calibri" panose="020F0502020204030204" pitchFamily="34" charset="0"/>
                <a:cs typeface="Times New Roman" panose="02020603050405020304" pitchFamily="18" charset="0"/>
              </a:rPr>
              <a:t>atients had known gout and were already receiving allopurinol (</a:t>
            </a:r>
            <a:r>
              <a:rPr lang="en-US" sz="1800"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800" dirty="0">
                <a:effectLst/>
                <a:latin typeface="Calibri" panose="020F0502020204030204" pitchFamily="34" charset="0"/>
                <a:ea typeface="Calibri" panose="020F0502020204030204" pitchFamily="34" charset="0"/>
                <a:cs typeface="Times New Roman" panose="02020603050405020304" pitchFamily="18" charset="0"/>
              </a:rPr>
              <a:t>6 y) </a:t>
            </a:r>
          </a:p>
          <a:p>
            <a:pPr marL="517029" lvl="1" indent="-127695">
              <a:lnSpc>
                <a:spcPct val="115000"/>
              </a:lnSpc>
              <a:spcBef>
                <a:spcPts val="0"/>
              </a:spcBef>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A</a:t>
            </a:r>
            <a:r>
              <a:rPr lang="en-US" sz="1600" dirty="0">
                <a:effectLst/>
                <a:latin typeface="Calibri" panose="020F0502020204030204" pitchFamily="34" charset="0"/>
                <a:ea typeface="Calibri" panose="020F0502020204030204" pitchFamily="34" charset="0"/>
                <a:cs typeface="Times New Roman" panose="02020603050405020304" pitchFamily="18" charset="0"/>
              </a:rPr>
              <a:t>ge </a:t>
            </a:r>
            <a:r>
              <a:rPr lang="en-US" sz="1600" dirty="0">
                <a:effectLst/>
                <a:latin typeface="Calibri" panose="020F0502020204030204" pitchFamily="34" charset="0"/>
                <a:ea typeface="Calibri" panose="020F0502020204030204" pitchFamily="34" charset="0"/>
                <a:cs typeface="Calibri" panose="020F0502020204030204" pitchFamily="34" charset="0"/>
              </a:rPr>
              <a:t>≥</a:t>
            </a:r>
            <a:r>
              <a:rPr lang="en-US" sz="1600" dirty="0">
                <a:effectLst/>
                <a:latin typeface="Calibri" panose="020F0502020204030204" pitchFamily="34" charset="0"/>
                <a:ea typeface="Calibri" panose="020F0502020204030204" pitchFamily="34" charset="0"/>
                <a:cs typeface="Times New Roman" panose="02020603050405020304" pitchFamily="18" charset="0"/>
              </a:rPr>
              <a:t>60 y </a:t>
            </a:r>
          </a:p>
          <a:p>
            <a:pPr marL="517029" lvl="1" indent="-127695">
              <a:lnSpc>
                <a:spcPct val="115000"/>
              </a:lnSpc>
              <a:spcBef>
                <a:spcPts val="0"/>
              </a:spcBef>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a:t>
            </a:r>
            <a:r>
              <a:rPr lang="en-US" sz="1600" dirty="0">
                <a:effectLst/>
                <a:latin typeface="Calibri" panose="020F0502020204030204" pitchFamily="34" charset="0"/>
                <a:ea typeface="Calibri" panose="020F0502020204030204" pitchFamily="34" charset="0"/>
                <a:cs typeface="Times New Roman" panose="02020603050405020304" pitchFamily="18" charset="0"/>
              </a:rPr>
              <a:t>1 cardiovascular risk factor; severe heart failure excluded</a:t>
            </a:r>
          </a:p>
          <a:p>
            <a:pPr marL="259854" indent="-127695">
              <a:lnSpc>
                <a:spcPct val="115000"/>
              </a:lnSpc>
              <a:spcBef>
                <a:spcPts val="0"/>
              </a:spcBef>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A</a:t>
            </a:r>
            <a:r>
              <a:rPr lang="en-US" sz="1800" dirty="0">
                <a:effectLst/>
                <a:latin typeface="Calibri" panose="020F0502020204030204" pitchFamily="34" charset="0"/>
                <a:ea typeface="Calibri" panose="020F0502020204030204" pitchFamily="34" charset="0"/>
                <a:cs typeface="Times New Roman" panose="02020603050405020304" pitchFamily="18" charset="0"/>
              </a:rPr>
              <a:t>llopurinol dose optimized in all patients to achieve SUA &lt;6 mg/dL</a:t>
            </a:r>
          </a:p>
          <a:p>
            <a:pPr marL="259854" indent="-127695">
              <a:lnSpc>
                <a:spcPct val="115000"/>
              </a:lnSpc>
              <a:spcBef>
                <a:spcPts val="0"/>
              </a:spcBef>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Patients then randomized to:</a:t>
            </a:r>
          </a:p>
          <a:p>
            <a:pPr marL="602754" lvl="1" indent="-127695">
              <a:lnSpc>
                <a:spcPct val="115000"/>
              </a:lnSpc>
              <a:spcBef>
                <a:spcPts val="0"/>
              </a:spcBef>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A</a:t>
            </a:r>
            <a:r>
              <a:rPr lang="en-US" sz="1600" dirty="0">
                <a:effectLst/>
                <a:latin typeface="Calibri" panose="020F0502020204030204" pitchFamily="34" charset="0"/>
                <a:ea typeface="Calibri" panose="020F0502020204030204" pitchFamily="34" charset="0"/>
                <a:cs typeface="Times New Roman" panose="02020603050405020304" pitchFamily="18" charset="0"/>
              </a:rPr>
              <a:t>llopurinol at the optimized dose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602754" lvl="1" indent="-127695">
              <a:lnSpc>
                <a:spcPct val="115000"/>
              </a:lnSpc>
              <a:spcBef>
                <a:spcPts val="0"/>
              </a:spcBef>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F</a:t>
            </a:r>
            <a:r>
              <a:rPr lang="en-US" dirty="0">
                <a:effectLst/>
                <a:latin typeface="Calibri" panose="020F0502020204030204" pitchFamily="34" charset="0"/>
                <a:ea typeface="Calibri" panose="020F0502020204030204" pitchFamily="34" charset="0"/>
                <a:cs typeface="Times New Roman" panose="02020603050405020304" pitchFamily="18" charset="0"/>
              </a:rPr>
              <a:t>ebuxostat 80 mg/d (could be increased to 120 mg/d* </a:t>
            </a:r>
            <a:r>
              <a:rPr lang="en-US" dirty="0">
                <a:latin typeface="Calibri" panose="020F0502020204030204" pitchFamily="34" charset="0"/>
                <a:ea typeface="Calibri" panose="020F0502020204030204" pitchFamily="34" charset="0"/>
                <a:cs typeface="Times New Roman" panose="02020603050405020304" pitchFamily="18" charset="0"/>
              </a:rPr>
              <a:t>if </a:t>
            </a:r>
            <a:r>
              <a:rPr lang="en-US" dirty="0">
                <a:effectLst/>
                <a:latin typeface="Calibri" panose="020F0502020204030204" pitchFamily="34" charset="0"/>
                <a:ea typeface="Calibri" panose="020F0502020204030204" pitchFamily="34" charset="0"/>
                <a:cs typeface="Times New Roman" panose="02020603050405020304" pitchFamily="18" charset="0"/>
              </a:rPr>
              <a:t>SUA </a:t>
            </a:r>
            <a:r>
              <a:rPr lang="en-US" dirty="0">
                <a:latin typeface="Calibri" panose="020F0502020204030204" pitchFamily="34" charset="0"/>
                <a:ea typeface="Calibri" panose="020F0502020204030204" pitchFamily="34" charset="0"/>
                <a:cs typeface="Times New Roman" panose="02020603050405020304" pitchFamily="18" charset="0"/>
              </a:rPr>
              <a:t>&gt;</a:t>
            </a:r>
            <a:r>
              <a:rPr lang="en-US" dirty="0">
                <a:effectLst/>
                <a:latin typeface="Calibri" panose="020F0502020204030204" pitchFamily="34" charset="0"/>
                <a:ea typeface="Calibri" panose="020F0502020204030204" pitchFamily="34" charset="0"/>
                <a:cs typeface="Times New Roman" panose="02020603050405020304" pitchFamily="18" charset="0"/>
              </a:rPr>
              <a:t>6 mg/dL)</a:t>
            </a:r>
          </a:p>
          <a:p>
            <a:pPr marL="259854" indent="-127695">
              <a:lnSpc>
                <a:spcPct val="115000"/>
              </a:lnSpc>
              <a:spcBef>
                <a:spcPts val="0"/>
              </a:spcBef>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Primary outcome: composite of hospitalization for nonfatal MI/biomarker positive ACS, non-fatal stroke, or CV death</a:t>
            </a:r>
          </a:p>
        </p:txBody>
      </p:sp>
      <p:sp>
        <p:nvSpPr>
          <p:cNvPr id="4" name="TextBox 3">
            <a:extLst>
              <a:ext uri="{FF2B5EF4-FFF2-40B4-BE49-F238E27FC236}">
                <a16:creationId xmlns:a16="http://schemas.microsoft.com/office/drawing/2014/main" id="{1A4FF132-94AE-4B62-AA29-035E3953068F}"/>
              </a:ext>
            </a:extLst>
          </p:cNvPr>
          <p:cNvSpPr txBox="1"/>
          <p:nvPr/>
        </p:nvSpPr>
        <p:spPr>
          <a:xfrm>
            <a:off x="7571886" y="4225083"/>
            <a:ext cx="1529586" cy="253916"/>
          </a:xfrm>
          <a:prstGeom prst="rect">
            <a:avLst/>
          </a:prstGeom>
          <a:noFill/>
        </p:spPr>
        <p:txBody>
          <a:bodyPr wrap="none" rtlCol="0">
            <a:spAutoFit/>
          </a:bodyPr>
          <a:lstStyle/>
          <a:p>
            <a:r>
              <a:rPr lang="en-US" sz="1050" dirty="0"/>
              <a:t>*Not approved in the US</a:t>
            </a:r>
          </a:p>
        </p:txBody>
      </p:sp>
    </p:spTree>
    <p:extLst>
      <p:ext uri="{BB962C8B-B14F-4D97-AF65-F5344CB8AC3E}">
        <p14:creationId xmlns:p14="http://schemas.microsoft.com/office/powerpoint/2010/main" val="2752674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61E71C-3157-4388-8BFF-7FE8CAF77D26}"/>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CD5C73AE-FE0A-4462-AEB4-B30FAFF6F831}"/>
              </a:ext>
            </a:extLst>
          </p:cNvPr>
          <p:cNvSpPr>
            <a:spLocks noGrp="1"/>
          </p:cNvSpPr>
          <p:nvPr>
            <p:ph sz="half" idx="1"/>
          </p:nvPr>
        </p:nvSpPr>
        <p:spPr>
          <a:xfrm>
            <a:off x="723014" y="1136179"/>
            <a:ext cx="3806124" cy="3263504"/>
          </a:xfrm>
        </p:spPr>
        <p:txBody>
          <a:bodyPr>
            <a:noAutofit/>
          </a:bodyPr>
          <a:lstStyle/>
          <a:p>
            <a:pPr marL="192881" indent="-192881">
              <a:lnSpc>
                <a:spcPct val="115000"/>
              </a:lnSpc>
              <a:spcBef>
                <a:spcPts val="0"/>
              </a:spcBef>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6128 patients randomized</a:t>
            </a:r>
          </a:p>
          <a:p>
            <a:pPr marL="450056" lvl="1" indent="-192881">
              <a:lnSpc>
                <a:spcPct val="115000"/>
              </a:lnSpc>
              <a:spcBef>
                <a:spcPts val="0"/>
              </a:spcBef>
              <a:buFont typeface="Symbol" panose="05050102010706020507" pitchFamily="18" charset="2"/>
              <a:buChar char=""/>
            </a:pPr>
            <a:r>
              <a:rPr lang="en-US" sz="1500" dirty="0">
                <a:latin typeface="Calibri" panose="020F0502020204030204" pitchFamily="34" charset="0"/>
                <a:ea typeface="Calibri" panose="020F0502020204030204" pitchFamily="34" charset="0"/>
                <a:cs typeface="Times New Roman" panose="02020603050405020304" pitchFamily="18" charset="0"/>
              </a:rPr>
              <a:t>Mean age 71 y</a:t>
            </a:r>
          </a:p>
          <a:p>
            <a:pPr marL="450056" lvl="1" indent="-192881">
              <a:lnSpc>
                <a:spcPct val="115000"/>
              </a:lnSpc>
              <a:spcBef>
                <a:spcPts val="0"/>
              </a:spcBef>
              <a:buFont typeface="Symbol" panose="05050102010706020507" pitchFamily="18" charset="2"/>
              <a:buChar char=""/>
            </a:pPr>
            <a:r>
              <a:rPr lang="en-US" sz="1500" dirty="0">
                <a:latin typeface="Calibri" panose="020F0502020204030204" pitchFamily="34" charset="0"/>
                <a:ea typeface="Calibri" panose="020F0502020204030204" pitchFamily="34" charset="0"/>
                <a:cs typeface="Times New Roman" panose="02020603050405020304" pitchFamily="18" charset="0"/>
              </a:rPr>
              <a:t>All at increased CV risk; 33% with established CV disease</a:t>
            </a:r>
          </a:p>
          <a:p>
            <a:pPr marL="450056" lvl="1" indent="-192881">
              <a:lnSpc>
                <a:spcPct val="115000"/>
              </a:lnSpc>
              <a:spcBef>
                <a:spcPts val="0"/>
              </a:spcBef>
              <a:buFont typeface="Symbol" panose="05050102010706020507" pitchFamily="18" charset="2"/>
              <a:buChar char=""/>
            </a:pPr>
            <a:r>
              <a:rPr lang="en-US" sz="1500" dirty="0">
                <a:latin typeface="Calibri" panose="020F0502020204030204" pitchFamily="34" charset="0"/>
                <a:ea typeface="Calibri" panose="020F0502020204030204" pitchFamily="34" charset="0"/>
                <a:cs typeface="Times New Roman" panose="02020603050405020304" pitchFamily="18" charset="0"/>
              </a:rPr>
              <a:t>More febuxostat patients on colchicine</a:t>
            </a:r>
          </a:p>
          <a:p>
            <a:pPr marL="192881" indent="-192881">
              <a:lnSpc>
                <a:spcPct val="115000"/>
              </a:lnSpc>
              <a:spcBef>
                <a:spcPts val="0"/>
              </a:spcBef>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Median follow up 4 y</a:t>
            </a:r>
          </a:p>
          <a:p>
            <a:pPr marL="450056" lvl="1" indent="-192881">
              <a:lnSpc>
                <a:spcPct val="115000"/>
              </a:lnSpc>
              <a:spcBef>
                <a:spcPts val="0"/>
              </a:spcBef>
              <a:buFont typeface="Symbol" panose="05050102010706020507" pitchFamily="18" charset="2"/>
              <a:buChar char=""/>
            </a:pPr>
            <a:r>
              <a:rPr lang="en-US" sz="1500" dirty="0">
                <a:latin typeface="Calibri" panose="020F0502020204030204" pitchFamily="34" charset="0"/>
                <a:ea typeface="Calibri" panose="020F0502020204030204" pitchFamily="34" charset="0"/>
                <a:cs typeface="Times New Roman" panose="02020603050405020304" pitchFamily="18" charset="0"/>
              </a:rPr>
              <a:t>Treatment discontinuation:</a:t>
            </a:r>
          </a:p>
          <a:p>
            <a:pPr marL="792956" lvl="2" indent="-192881">
              <a:lnSpc>
                <a:spcPct val="115000"/>
              </a:lnSpc>
              <a:spcBef>
                <a:spcPts val="0"/>
              </a:spcBef>
              <a:buFont typeface="Symbol" panose="05050102010706020507" pitchFamily="18" charset="2"/>
              <a:buChar char=""/>
            </a:pPr>
            <a:r>
              <a:rPr lang="en-US" sz="1350" dirty="0">
                <a:latin typeface="Calibri" panose="020F0502020204030204" pitchFamily="34" charset="0"/>
                <a:ea typeface="Calibri" panose="020F0502020204030204" pitchFamily="34" charset="0"/>
                <a:cs typeface="Times New Roman" panose="02020603050405020304" pitchFamily="18" charset="0"/>
              </a:rPr>
              <a:t>Febuxostat 32%, allopurinol 16%</a:t>
            </a:r>
          </a:p>
          <a:p>
            <a:pPr marL="450056" lvl="1" indent="-192881">
              <a:lnSpc>
                <a:spcPct val="115000"/>
              </a:lnSpc>
              <a:spcBef>
                <a:spcPts val="0"/>
              </a:spcBef>
              <a:buFont typeface="Symbol" panose="05050102010706020507" pitchFamily="18" charset="2"/>
              <a:buChar char=""/>
            </a:pPr>
            <a:r>
              <a:rPr lang="en-US" sz="1500" dirty="0">
                <a:latin typeface="Calibri" panose="020F0502020204030204" pitchFamily="34" charset="0"/>
                <a:ea typeface="Calibri" panose="020F0502020204030204" pitchFamily="34" charset="0"/>
                <a:cs typeface="Times New Roman" panose="02020603050405020304" pitchFamily="18" charset="0"/>
              </a:rPr>
              <a:t>Lost to follow up:</a:t>
            </a:r>
          </a:p>
          <a:p>
            <a:pPr marL="792956" lvl="2" indent="-192881">
              <a:lnSpc>
                <a:spcPct val="115000"/>
              </a:lnSpc>
              <a:spcBef>
                <a:spcPts val="0"/>
              </a:spcBef>
              <a:buFont typeface="Symbol" panose="05050102010706020507" pitchFamily="18" charset="2"/>
              <a:buChar char=""/>
            </a:pPr>
            <a:r>
              <a:rPr lang="en-US" sz="1350" dirty="0">
                <a:latin typeface="Calibri" panose="020F0502020204030204" pitchFamily="34" charset="0"/>
                <a:ea typeface="Calibri" panose="020F0502020204030204" pitchFamily="34" charset="0"/>
                <a:cs typeface="Times New Roman" panose="02020603050405020304" pitchFamily="18" charset="0"/>
              </a:rPr>
              <a:t>Febuxostat 6.2%, allopurinol 5.5%</a:t>
            </a:r>
          </a:p>
        </p:txBody>
      </p:sp>
      <p:graphicFrame>
        <p:nvGraphicFramePr>
          <p:cNvPr id="7" name="Content Placeholder 6">
            <a:extLst>
              <a:ext uri="{FF2B5EF4-FFF2-40B4-BE49-F238E27FC236}">
                <a16:creationId xmlns:a16="http://schemas.microsoft.com/office/drawing/2014/main" id="{343A603F-1160-4CBC-8EB5-93F1AC4DC0E6}"/>
              </a:ext>
            </a:extLst>
          </p:cNvPr>
          <p:cNvGraphicFramePr>
            <a:graphicFrameLocks noGrp="1"/>
          </p:cNvGraphicFramePr>
          <p:nvPr>
            <p:ph sz="half" idx="2"/>
            <p:extLst>
              <p:ext uri="{D42A27DB-BD31-4B8C-83A1-F6EECF244321}">
                <p14:modId xmlns:p14="http://schemas.microsoft.com/office/powerpoint/2010/main" val="1442813750"/>
              </p:ext>
            </p:extLst>
          </p:nvPr>
        </p:nvGraphicFramePr>
        <p:xfrm>
          <a:off x="4855864" y="1015360"/>
          <a:ext cx="2914650" cy="326350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90EFCB70-AC0F-4CA2-96DC-AC81232F9F82}"/>
              </a:ext>
            </a:extLst>
          </p:cNvPr>
          <p:cNvSpPr txBox="1"/>
          <p:nvPr/>
        </p:nvSpPr>
        <p:spPr>
          <a:xfrm>
            <a:off x="5636848" y="1444193"/>
            <a:ext cx="498855" cy="323165"/>
          </a:xfrm>
          <a:prstGeom prst="rect">
            <a:avLst/>
          </a:prstGeom>
          <a:noFill/>
        </p:spPr>
        <p:txBody>
          <a:bodyPr wrap="none" rtlCol="0">
            <a:spAutoFit/>
          </a:bodyPr>
          <a:lstStyle/>
          <a:p>
            <a:pPr algn="ctr"/>
            <a:r>
              <a:rPr lang="en-US" sz="750" dirty="0"/>
              <a:t>HR 0.89</a:t>
            </a:r>
          </a:p>
          <a:p>
            <a:pPr algn="ctr"/>
            <a:r>
              <a:rPr lang="en-US" sz="750" i="1" dirty="0"/>
              <a:t>P</a:t>
            </a:r>
            <a:r>
              <a:rPr lang="en-US" sz="750" dirty="0"/>
              <a:t>&lt;0.001</a:t>
            </a:r>
          </a:p>
        </p:txBody>
      </p:sp>
      <p:sp>
        <p:nvSpPr>
          <p:cNvPr id="9" name="TextBox 8">
            <a:extLst>
              <a:ext uri="{FF2B5EF4-FFF2-40B4-BE49-F238E27FC236}">
                <a16:creationId xmlns:a16="http://schemas.microsoft.com/office/drawing/2014/main" id="{408BAC19-2A64-49EF-A4B5-DCF47787AEE9}"/>
              </a:ext>
            </a:extLst>
          </p:cNvPr>
          <p:cNvSpPr txBox="1"/>
          <p:nvPr/>
        </p:nvSpPr>
        <p:spPr>
          <a:xfrm>
            <a:off x="6773140" y="1594235"/>
            <a:ext cx="498855" cy="323165"/>
          </a:xfrm>
          <a:prstGeom prst="rect">
            <a:avLst/>
          </a:prstGeom>
          <a:noFill/>
        </p:spPr>
        <p:txBody>
          <a:bodyPr wrap="none" rtlCol="0">
            <a:spAutoFit/>
          </a:bodyPr>
          <a:lstStyle/>
          <a:p>
            <a:pPr algn="ctr"/>
            <a:r>
              <a:rPr lang="en-US" sz="750" dirty="0"/>
              <a:t>HR 0.85</a:t>
            </a:r>
          </a:p>
          <a:p>
            <a:pPr algn="ctr"/>
            <a:r>
              <a:rPr lang="en-US" sz="750" i="1" dirty="0"/>
              <a:t>P</a:t>
            </a:r>
            <a:r>
              <a:rPr lang="en-US" sz="750" dirty="0"/>
              <a:t>&lt;0.001</a:t>
            </a:r>
          </a:p>
        </p:txBody>
      </p:sp>
      <p:sp>
        <p:nvSpPr>
          <p:cNvPr id="11" name="Right Bracket 10">
            <a:extLst>
              <a:ext uri="{FF2B5EF4-FFF2-40B4-BE49-F238E27FC236}">
                <a16:creationId xmlns:a16="http://schemas.microsoft.com/office/drawing/2014/main" id="{5E65D990-8CCD-4702-A3F6-9ACB42C16181}"/>
              </a:ext>
            </a:extLst>
          </p:cNvPr>
          <p:cNvSpPr/>
          <p:nvPr/>
        </p:nvSpPr>
        <p:spPr>
          <a:xfrm rot="16200000">
            <a:off x="7025907" y="1731670"/>
            <a:ext cx="63406" cy="387013"/>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12" name="Right Bracket 11">
            <a:extLst>
              <a:ext uri="{FF2B5EF4-FFF2-40B4-BE49-F238E27FC236}">
                <a16:creationId xmlns:a16="http://schemas.microsoft.com/office/drawing/2014/main" id="{C85B1539-BD4E-477E-97B3-4453B718E0FA}"/>
              </a:ext>
            </a:extLst>
          </p:cNvPr>
          <p:cNvSpPr/>
          <p:nvPr/>
        </p:nvSpPr>
        <p:spPr>
          <a:xfrm rot="16200000">
            <a:off x="5854572" y="1575202"/>
            <a:ext cx="63406" cy="387013"/>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Tree>
    <p:extLst>
      <p:ext uri="{BB962C8B-B14F-4D97-AF65-F5344CB8AC3E}">
        <p14:creationId xmlns:p14="http://schemas.microsoft.com/office/powerpoint/2010/main" val="630531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BF18FF-011F-4E8A-B46F-73669BCABB3D}"/>
              </a:ext>
            </a:extLst>
          </p:cNvPr>
          <p:cNvSpPr>
            <a:spLocks noGrp="1"/>
          </p:cNvSpPr>
          <p:nvPr>
            <p:ph type="title"/>
          </p:nvPr>
        </p:nvSpPr>
        <p:spPr/>
        <p:txBody>
          <a:bodyPr/>
          <a:lstStyle/>
          <a:p>
            <a:r>
              <a:rPr lang="en-US" dirty="0"/>
              <a:t>Faculty Commentary</a:t>
            </a:r>
          </a:p>
        </p:txBody>
      </p:sp>
      <p:sp>
        <p:nvSpPr>
          <p:cNvPr id="3" name="Content Placeholder 2">
            <a:extLst>
              <a:ext uri="{FF2B5EF4-FFF2-40B4-BE49-F238E27FC236}">
                <a16:creationId xmlns:a16="http://schemas.microsoft.com/office/drawing/2014/main" id="{88B92C91-B7D5-4D8F-85D8-CEA126475AC0}"/>
              </a:ext>
            </a:extLst>
          </p:cNvPr>
          <p:cNvSpPr>
            <a:spLocks noGrp="1"/>
          </p:cNvSpPr>
          <p:nvPr>
            <p:ph idx="1"/>
          </p:nvPr>
        </p:nvSpPr>
        <p:spPr>
          <a:xfrm>
            <a:off x="628650" y="1171853"/>
            <a:ext cx="8061694" cy="3460870"/>
          </a:xfrm>
        </p:spPr>
        <p:txBody>
          <a:bodyPr>
            <a:normAutofit lnSpcReduction="10000"/>
          </a:bodyPr>
          <a:lstStyle/>
          <a:p>
            <a:pPr marL="259854">
              <a:lnSpc>
                <a:spcPct val="120000"/>
              </a:lnSpc>
              <a:spcBef>
                <a:spcPts val="0"/>
              </a:spcBef>
            </a:pPr>
            <a:r>
              <a:rPr lang="en-US" sz="1600" dirty="0">
                <a:latin typeface="Calibri" panose="020F0502020204030204" pitchFamily="34" charset="0"/>
                <a:cs typeface="Times New Roman" panose="02020603050405020304" pitchFamily="18" charset="0"/>
              </a:rPr>
              <a:t>CV signal with febuxostat seen in CARES trial not of major concern to me.</a:t>
            </a:r>
          </a:p>
          <a:p>
            <a:pPr marL="259854">
              <a:lnSpc>
                <a:spcPct val="120000"/>
              </a:lnSpc>
              <a:spcBef>
                <a:spcPts val="0"/>
              </a:spcBef>
            </a:pPr>
            <a:r>
              <a:rPr lang="en-US" sz="1600" dirty="0">
                <a:latin typeface="Calibri" panose="020F0502020204030204" pitchFamily="34" charset="0"/>
                <a:cs typeface="Times New Roman" panose="02020603050405020304" pitchFamily="18" charset="0"/>
              </a:rPr>
              <a:t>Consider febuxostat 2nd-line due to cost and difficulty titrating dose.</a:t>
            </a:r>
          </a:p>
          <a:p>
            <a:pPr marL="259854">
              <a:lnSpc>
                <a:spcPct val="120000"/>
              </a:lnSpc>
              <a:spcBef>
                <a:spcPts val="0"/>
              </a:spcBef>
            </a:pPr>
            <a:r>
              <a:rPr lang="en-US" sz="1600" dirty="0">
                <a:latin typeface="Calibri" panose="020F0502020204030204" pitchFamily="34" charset="0"/>
                <a:cs typeface="Times New Roman" panose="02020603050405020304" pitchFamily="18" charset="0"/>
              </a:rPr>
              <a:t>Box warning regarding CV death with febuxostat a concern to many.</a:t>
            </a:r>
          </a:p>
          <a:p>
            <a:pPr marL="259854">
              <a:lnSpc>
                <a:spcPct val="120000"/>
              </a:lnSpc>
              <a:spcBef>
                <a:spcPts val="0"/>
              </a:spcBef>
            </a:pPr>
            <a:r>
              <a:rPr lang="en-US" sz="1600" dirty="0">
                <a:latin typeface="Calibri" panose="020F0502020204030204" pitchFamily="34" charset="0"/>
                <a:cs typeface="Times New Roman" panose="02020603050405020304" pitchFamily="18" charset="0"/>
              </a:rPr>
              <a:t>FAST trial provides for a higher comfort level with febuxostat. However, FAST patients:</a:t>
            </a:r>
          </a:p>
          <a:p>
            <a:pPr marL="602754" lvl="1">
              <a:lnSpc>
                <a:spcPct val="120000"/>
              </a:lnSpc>
              <a:spcBef>
                <a:spcPts val="0"/>
              </a:spcBef>
            </a:pPr>
            <a:r>
              <a:rPr lang="en-US" sz="1400" dirty="0">
                <a:latin typeface="Calibri" panose="020F0502020204030204" pitchFamily="34" charset="0"/>
                <a:cs typeface="Times New Roman" panose="02020603050405020304" pitchFamily="18" charset="0"/>
              </a:rPr>
              <a:t>Did not have the significant baseline CV disease as in CARES</a:t>
            </a:r>
          </a:p>
          <a:p>
            <a:pPr marL="602754" lvl="1">
              <a:lnSpc>
                <a:spcPct val="120000"/>
              </a:lnSpc>
              <a:spcBef>
                <a:spcPts val="0"/>
              </a:spcBef>
            </a:pPr>
            <a:r>
              <a:rPr lang="en-US" sz="1400" dirty="0">
                <a:latin typeface="Calibri" panose="020F0502020204030204" pitchFamily="34" charset="0"/>
                <a:cs typeface="Times New Roman" panose="02020603050405020304" pitchFamily="18" charset="0"/>
              </a:rPr>
              <a:t>Had a different genetic background</a:t>
            </a:r>
          </a:p>
          <a:p>
            <a:pPr marL="602754" lvl="1">
              <a:lnSpc>
                <a:spcPct val="120000"/>
              </a:lnSpc>
              <a:spcBef>
                <a:spcPts val="0"/>
              </a:spcBef>
            </a:pPr>
            <a:r>
              <a:rPr lang="en-US" sz="1400" dirty="0">
                <a:latin typeface="Calibri" panose="020F0502020204030204" pitchFamily="34" charset="0"/>
                <a:cs typeface="Times New Roman" panose="02020603050405020304" pitchFamily="18" charset="0"/>
              </a:rPr>
              <a:t>Were unlikely to be allopurinol intolerant due to average of 6 y of use prior to randomization</a:t>
            </a:r>
          </a:p>
          <a:p>
            <a:pPr marL="259854">
              <a:lnSpc>
                <a:spcPct val="120000"/>
              </a:lnSpc>
              <a:spcBef>
                <a:spcPts val="0"/>
              </a:spcBef>
            </a:pPr>
            <a:r>
              <a:rPr lang="en-US" sz="1600" dirty="0">
                <a:latin typeface="Calibri" panose="020F0502020204030204" pitchFamily="34" charset="0"/>
                <a:cs typeface="Times New Roman" panose="02020603050405020304" pitchFamily="18" charset="0"/>
              </a:rPr>
              <a:t>I’d like to see the black box warning regarding CV death in febuxostat PI disappear.</a:t>
            </a:r>
          </a:p>
          <a:p>
            <a:pPr marL="259854">
              <a:lnSpc>
                <a:spcPct val="120000"/>
              </a:lnSpc>
              <a:spcBef>
                <a:spcPts val="0"/>
              </a:spcBef>
            </a:pPr>
            <a:r>
              <a:rPr lang="en-US" sz="1600" dirty="0">
                <a:latin typeface="Calibri" panose="020F0502020204030204" pitchFamily="34" charset="0"/>
                <a:cs typeface="Times New Roman" panose="02020603050405020304" pitchFamily="18" charset="0"/>
              </a:rPr>
              <a:t>Unanswered is the question of whether any approach to urate lowering will reduce the risk for CV events.</a:t>
            </a:r>
          </a:p>
          <a:p>
            <a:pPr marL="259854">
              <a:lnSpc>
                <a:spcPct val="120000"/>
              </a:lnSpc>
              <a:spcBef>
                <a:spcPts val="0"/>
              </a:spcBef>
            </a:pPr>
            <a:r>
              <a:rPr lang="en-US" sz="1600" dirty="0">
                <a:latin typeface="Calibri" panose="020F0502020204030204" pitchFamily="34" charset="0"/>
                <a:cs typeface="Times New Roman" panose="02020603050405020304" pitchFamily="18" charset="0"/>
              </a:rPr>
              <a:t>Key sidebar message is that with protocol-mandated adjustment of allopurinol dose almost 100% hit the target SUA of &lt;6 mg/dL.</a:t>
            </a:r>
          </a:p>
        </p:txBody>
      </p:sp>
    </p:spTree>
    <p:extLst>
      <p:ext uri="{BB962C8B-B14F-4D97-AF65-F5344CB8AC3E}">
        <p14:creationId xmlns:p14="http://schemas.microsoft.com/office/powerpoint/2010/main" val="1662298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AFBA77-0A6A-49CD-8A20-5E866EFE1DD9}"/>
              </a:ext>
            </a:extLst>
          </p:cNvPr>
          <p:cNvSpPr>
            <a:spLocks noGrp="1"/>
          </p:cNvSpPr>
          <p:nvPr>
            <p:ph type="title"/>
          </p:nvPr>
        </p:nvSpPr>
        <p:spPr>
          <a:xfrm>
            <a:off x="1614488" y="1337649"/>
            <a:ext cx="5915025" cy="1784546"/>
          </a:xfrm>
        </p:spPr>
        <p:txBody>
          <a:bodyPr>
            <a:noAutofit/>
          </a:bodyPr>
          <a:lstStyle/>
          <a:p>
            <a:pPr algn="ctr"/>
            <a:r>
              <a:rPr lang="en-US" sz="2100" dirty="0">
                <a:latin typeface="Calibri" panose="020F0502020204030204" pitchFamily="34" charset="0"/>
                <a:ea typeface="Calibri" panose="020F0502020204030204" pitchFamily="34" charset="0"/>
              </a:rPr>
              <a:t>Management of Gout with Pegloticase; Real-World Utilization and Outcomes from Trio Health and the American Rheumatology Network (ARN)</a:t>
            </a:r>
            <a:br>
              <a:rPr lang="en-US" sz="2700" dirty="0"/>
            </a:br>
            <a:r>
              <a:rPr lang="en-US" sz="1800" dirty="0"/>
              <a:t>Soloman N, et al. </a:t>
            </a:r>
          </a:p>
        </p:txBody>
      </p:sp>
      <p:sp>
        <p:nvSpPr>
          <p:cNvPr id="5" name="TextBox 4">
            <a:extLst>
              <a:ext uri="{FF2B5EF4-FFF2-40B4-BE49-F238E27FC236}">
                <a16:creationId xmlns:a16="http://schemas.microsoft.com/office/drawing/2014/main" id="{A13791EF-73E2-4E83-8166-43C8D2C06737}"/>
              </a:ext>
            </a:extLst>
          </p:cNvPr>
          <p:cNvSpPr txBox="1"/>
          <p:nvPr/>
        </p:nvSpPr>
        <p:spPr>
          <a:xfrm>
            <a:off x="1614489" y="3337396"/>
            <a:ext cx="5915024" cy="415498"/>
          </a:xfrm>
          <a:prstGeom prst="rect">
            <a:avLst/>
          </a:prstGeom>
          <a:noFill/>
        </p:spPr>
        <p:txBody>
          <a:bodyPr wrap="square">
            <a:spAutoFit/>
          </a:bodyPr>
          <a:lstStyle/>
          <a:p>
            <a:r>
              <a:rPr lang="en-US" sz="1050" dirty="0">
                <a:hlinkClick r:id="rId2"/>
              </a:rPr>
              <a:t>Management of Gout with Pegloticase; Real-World Utilization and Outcomes from Trio Health and the American Rheumatology Network (ARN) - ACR Meeting Abstracts (acrabstracts.org)</a:t>
            </a:r>
            <a:endParaRPr lang="en-US" sz="1050" dirty="0"/>
          </a:p>
        </p:txBody>
      </p:sp>
    </p:spTree>
    <p:extLst>
      <p:ext uri="{BB962C8B-B14F-4D97-AF65-F5344CB8AC3E}">
        <p14:creationId xmlns:p14="http://schemas.microsoft.com/office/powerpoint/2010/main" val="41224060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306</TotalTime>
  <Words>5142</Words>
  <Application>Microsoft Office PowerPoint</Application>
  <PresentationFormat>On-screen Show (16:9)</PresentationFormat>
  <Paragraphs>452</Paragraphs>
  <Slides>56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Calibri</vt:lpstr>
      <vt:lpstr>Calibri Light</vt:lpstr>
      <vt:lpstr>Calibri-Light</vt:lpstr>
      <vt:lpstr>Symbol</vt:lpstr>
      <vt:lpstr>Office Theme</vt:lpstr>
      <vt:lpstr>PowerPoint Presentation</vt:lpstr>
      <vt:lpstr>Long Term Cardiovascular Safety of Febuxostat and Allopurinol in Patients with Chronic Gout: The Febuxostat versus Allopurinol Streamlined Trial (on Behalf of the FAST Investigators) MacDonald T, et al. </vt:lpstr>
      <vt:lpstr>Introduction</vt:lpstr>
      <vt:lpstr>Introduction (continued)</vt:lpstr>
      <vt:lpstr>Introduction (continued)</vt:lpstr>
      <vt:lpstr>Methods</vt:lpstr>
      <vt:lpstr>Results</vt:lpstr>
      <vt:lpstr>Faculty Commentary</vt:lpstr>
      <vt:lpstr>Management of Gout with Pegloticase; Real-World Utilization and Outcomes from Trio Health and the American Rheumatology Network (ARN) Soloman N, et al. </vt:lpstr>
      <vt:lpstr>Introduction</vt:lpstr>
      <vt:lpstr>Introduction (continued)</vt:lpstr>
      <vt:lpstr>Methods</vt:lpstr>
      <vt:lpstr>Results</vt:lpstr>
      <vt:lpstr>Results (continued)</vt:lpstr>
      <vt:lpstr>Lead Study Author Commentary</vt:lpstr>
      <vt:lpstr>Faculty Commentary and Analysis</vt:lpstr>
      <vt:lpstr>Faculty Commentary and Analysis (continued)</vt:lpstr>
      <vt:lpstr>Analysis of Common Gout Comorbidities in the UK Biobank Cohort Reveals Sex-Specific Effects and Genetic Differentiation Sumpter N, et al. </vt:lpstr>
      <vt:lpstr>Study Design and Methods</vt:lpstr>
      <vt:lpstr>Results Summary</vt:lpstr>
      <vt:lpstr>Results Summary (continued)</vt:lpstr>
      <vt:lpstr>Results Summary (continued)</vt:lpstr>
      <vt:lpstr>Lead Study Author Commentary</vt:lpstr>
      <vt:lpstr>Lead Study Author: Implications for Practice</vt:lpstr>
      <vt:lpstr>The Association Between Gout and Cardiovascular Disease Outcomes: Assessment and Recalibration of Individual-level Primary Prevention Risk Prediction Equations in Approximately 450,000 New Zealanders Cai K, et al. </vt:lpstr>
      <vt:lpstr>Study Design and Methods</vt:lpstr>
      <vt:lpstr>Study Design and Methods (continued)</vt:lpstr>
      <vt:lpstr>Results Summary</vt:lpstr>
      <vt:lpstr>Results Summary (continued)</vt:lpstr>
      <vt:lpstr>Faculty: Commentary</vt:lpstr>
      <vt:lpstr>Uric Acid Level Is Associated with Severity of Heart Failure with Preserved Ejection Fraction Arevalo AB, et al. </vt:lpstr>
      <vt:lpstr>Introduction</vt:lpstr>
      <vt:lpstr>Methods</vt:lpstr>
      <vt:lpstr>Results</vt:lpstr>
      <vt:lpstr>Faculty Commentary</vt:lpstr>
      <vt:lpstr>Gout and Serum Urate Levels Are Associated with Lumbar Spine Monosodium Urate Deposition and Chronic Low Back Pain: A Dual-Energy CT Study Toprover M, et al. </vt:lpstr>
      <vt:lpstr>Introduction</vt:lpstr>
      <vt:lpstr>Methods</vt:lpstr>
      <vt:lpstr>Interim Results</vt:lpstr>
      <vt:lpstr>Interim Results (continued)</vt:lpstr>
      <vt:lpstr>Lead Study Author Commentary</vt:lpstr>
      <vt:lpstr>Lead Study Author: Implications for Practice</vt:lpstr>
      <vt:lpstr>Faculty Commentary</vt:lpstr>
      <vt:lpstr>Reducing Immunogenicity of Pegloticase with Concomitant Use of Mycophenolate Mofetil in Patients with Refractory Gout—a Phase II Double Blind Placebo Controlled Randomized Trial Khanna PP, et al. </vt:lpstr>
      <vt:lpstr>Introduction</vt:lpstr>
      <vt:lpstr>Methods</vt:lpstr>
      <vt:lpstr>Methods (continued)</vt:lpstr>
      <vt:lpstr>Methods (continued)</vt:lpstr>
      <vt:lpstr>Methods (continued)</vt:lpstr>
      <vt:lpstr>Results</vt:lpstr>
      <vt:lpstr>Results (continued)</vt:lpstr>
      <vt:lpstr>Results (continued)</vt:lpstr>
      <vt:lpstr>Lead Study Author Commentary</vt:lpstr>
      <vt:lpstr>Lead Study Author Commentary (continued)</vt:lpstr>
      <vt:lpstr>Faculty Commentary</vt:lpstr>
      <vt:lpstr>Faculty Commentary (continued)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Gregory Scott</cp:lastModifiedBy>
  <cp:revision>22</cp:revision>
  <dcterms:created xsi:type="dcterms:W3CDTF">2021-01-11T16:38:32Z</dcterms:created>
  <dcterms:modified xsi:type="dcterms:W3CDTF">2021-04-26T15:18:06Z</dcterms:modified>
</cp:coreProperties>
</file>