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sldIdLst>
    <p:sldId id="321" r:id="rId3"/>
    <p:sldId id="299" r:id="rId4"/>
    <p:sldId id="300" r:id="rId5"/>
    <p:sldId id="301" r:id="rId6"/>
    <p:sldId id="302" r:id="rId7"/>
    <p:sldId id="303" r:id="rId8"/>
    <p:sldId id="304" r:id="rId9"/>
    <p:sldId id="305" r:id="rId10"/>
    <p:sldId id="306" r:id="rId11"/>
    <p:sldId id="307" r:id="rId12"/>
    <p:sldId id="308" r:id="rId13"/>
    <p:sldId id="309" r:id="rId14"/>
    <p:sldId id="311" r:id="rId15"/>
    <p:sldId id="312" r:id="rId16"/>
    <p:sldId id="313" r:id="rId17"/>
    <p:sldId id="314" r:id="rId18"/>
    <p:sldId id="315" r:id="rId19"/>
    <p:sldId id="316" r:id="rId20"/>
    <p:sldId id="317" r:id="rId21"/>
    <p:sldId id="318" r:id="rId22"/>
    <p:sldId id="319"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055" autoAdjust="0"/>
    <p:restoredTop sz="94660"/>
  </p:normalViewPr>
  <p:slideViewPr>
    <p:cSldViewPr snapToGrid="0">
      <p:cViewPr varScale="1">
        <p:scale>
          <a:sx n="110" d="100"/>
          <a:sy n="110" d="100"/>
        </p:scale>
        <p:origin x="204" y="108"/>
      </p:cViewPr>
      <p:guideLst/>
    </p:cSldViewPr>
  </p:slideViewPr>
  <p:notesTextViewPr>
    <p:cViewPr>
      <p:scale>
        <a:sx n="1" d="1"/>
        <a:sy n="1" d="1"/>
      </p:scale>
      <p:origin x="0" y="0"/>
    </p:cViewPr>
  </p:notesTextViewPr>
  <p:sorterViewPr>
    <p:cViewPr>
      <p:scale>
        <a:sx n="170" d="100"/>
        <a:sy n="17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B371F6-B043-44CB-A0A5-CA5F69AD2BFF}" type="datetimeFigureOut">
              <a:rPr lang="en-US" smtClean="0"/>
              <a:t>12/29/2020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6386A-0D45-4515-A343-69290A156088}" type="slidenum">
              <a:rPr lang="en-US" smtClean="0"/>
              <a:t>‹#›</a:t>
            </a:fld>
            <a:endParaRPr lang="en-US"/>
          </a:p>
        </p:txBody>
      </p:sp>
    </p:spTree>
    <p:extLst>
      <p:ext uri="{BB962C8B-B14F-4D97-AF65-F5344CB8AC3E}">
        <p14:creationId xmlns:p14="http://schemas.microsoft.com/office/powerpoint/2010/main" val="3077048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B371F6-B043-44CB-A0A5-CA5F69AD2BFF}" type="datetimeFigureOut">
              <a:rPr lang="en-US" smtClean="0"/>
              <a:t>12/29/2020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6386A-0D45-4515-A343-69290A156088}" type="slidenum">
              <a:rPr lang="en-US" smtClean="0"/>
              <a:t>‹#›</a:t>
            </a:fld>
            <a:endParaRPr lang="en-US"/>
          </a:p>
        </p:txBody>
      </p:sp>
    </p:spTree>
    <p:extLst>
      <p:ext uri="{BB962C8B-B14F-4D97-AF65-F5344CB8AC3E}">
        <p14:creationId xmlns:p14="http://schemas.microsoft.com/office/powerpoint/2010/main" val="1548145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B371F6-B043-44CB-A0A5-CA5F69AD2BFF}" type="datetimeFigureOut">
              <a:rPr lang="en-US" smtClean="0"/>
              <a:t>12/29/2020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6386A-0D45-4515-A343-69290A156088}" type="slidenum">
              <a:rPr lang="en-US" smtClean="0"/>
              <a:t>‹#›</a:t>
            </a:fld>
            <a:endParaRPr lang="en-US"/>
          </a:p>
        </p:txBody>
      </p:sp>
    </p:spTree>
    <p:extLst>
      <p:ext uri="{BB962C8B-B14F-4D97-AF65-F5344CB8AC3E}">
        <p14:creationId xmlns:p14="http://schemas.microsoft.com/office/powerpoint/2010/main" val="3805028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23D16B-01E4-43A4-917A-5F250927771C}" type="datetimeFigureOut">
              <a:rPr lang="en-US" smtClean="0"/>
              <a:t>12/29/2020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B0EB5D-39F7-4238-BEE2-905ED58DC0CE}" type="slidenum">
              <a:rPr lang="en-US" smtClean="0"/>
              <a:t>‹#›</a:t>
            </a:fld>
            <a:endParaRPr lang="en-US" dirty="0"/>
          </a:p>
        </p:txBody>
      </p:sp>
    </p:spTree>
    <p:extLst>
      <p:ext uri="{BB962C8B-B14F-4D97-AF65-F5344CB8AC3E}">
        <p14:creationId xmlns:p14="http://schemas.microsoft.com/office/powerpoint/2010/main" val="1244937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23D16B-01E4-43A4-917A-5F250927771C}" type="datetimeFigureOut">
              <a:rPr lang="en-US" smtClean="0"/>
              <a:t>12/29/2020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B0EB5D-39F7-4238-BEE2-905ED58DC0CE}" type="slidenum">
              <a:rPr lang="en-US" smtClean="0"/>
              <a:t>‹#›</a:t>
            </a:fld>
            <a:endParaRPr lang="en-US" dirty="0"/>
          </a:p>
        </p:txBody>
      </p:sp>
    </p:spTree>
    <p:extLst>
      <p:ext uri="{BB962C8B-B14F-4D97-AF65-F5344CB8AC3E}">
        <p14:creationId xmlns:p14="http://schemas.microsoft.com/office/powerpoint/2010/main" val="14625947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23D16B-01E4-43A4-917A-5F250927771C}" type="datetimeFigureOut">
              <a:rPr lang="en-US" smtClean="0"/>
              <a:t>12/29/2020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B0EB5D-39F7-4238-BEE2-905ED58DC0CE}" type="slidenum">
              <a:rPr lang="en-US" smtClean="0"/>
              <a:t>‹#›</a:t>
            </a:fld>
            <a:endParaRPr lang="en-US" dirty="0"/>
          </a:p>
        </p:txBody>
      </p:sp>
    </p:spTree>
    <p:extLst>
      <p:ext uri="{BB962C8B-B14F-4D97-AF65-F5344CB8AC3E}">
        <p14:creationId xmlns:p14="http://schemas.microsoft.com/office/powerpoint/2010/main" val="16460047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23D16B-01E4-43A4-917A-5F250927771C}" type="datetimeFigureOut">
              <a:rPr lang="en-US" smtClean="0"/>
              <a:t>12/29/2020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6B0EB5D-39F7-4238-BEE2-905ED58DC0CE}" type="slidenum">
              <a:rPr lang="en-US" smtClean="0"/>
              <a:t>‹#›</a:t>
            </a:fld>
            <a:endParaRPr lang="en-US" dirty="0"/>
          </a:p>
        </p:txBody>
      </p:sp>
    </p:spTree>
    <p:extLst>
      <p:ext uri="{BB962C8B-B14F-4D97-AF65-F5344CB8AC3E}">
        <p14:creationId xmlns:p14="http://schemas.microsoft.com/office/powerpoint/2010/main" val="25008696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23D16B-01E4-43A4-917A-5F250927771C}" type="datetimeFigureOut">
              <a:rPr lang="en-US" smtClean="0"/>
              <a:t>12/29/2020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6B0EB5D-39F7-4238-BEE2-905ED58DC0CE}" type="slidenum">
              <a:rPr lang="en-US" smtClean="0"/>
              <a:t>‹#›</a:t>
            </a:fld>
            <a:endParaRPr lang="en-US" dirty="0"/>
          </a:p>
        </p:txBody>
      </p:sp>
    </p:spTree>
    <p:extLst>
      <p:ext uri="{BB962C8B-B14F-4D97-AF65-F5344CB8AC3E}">
        <p14:creationId xmlns:p14="http://schemas.microsoft.com/office/powerpoint/2010/main" val="38828002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23D16B-01E4-43A4-917A-5F250927771C}" type="datetimeFigureOut">
              <a:rPr lang="en-US" smtClean="0"/>
              <a:t>12/29/2020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6B0EB5D-39F7-4238-BEE2-905ED58DC0CE}" type="slidenum">
              <a:rPr lang="en-US" smtClean="0"/>
              <a:t>‹#›</a:t>
            </a:fld>
            <a:endParaRPr lang="en-US" dirty="0"/>
          </a:p>
        </p:txBody>
      </p:sp>
    </p:spTree>
    <p:extLst>
      <p:ext uri="{BB962C8B-B14F-4D97-AF65-F5344CB8AC3E}">
        <p14:creationId xmlns:p14="http://schemas.microsoft.com/office/powerpoint/2010/main" val="22211292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23D16B-01E4-43A4-917A-5F250927771C}" type="datetimeFigureOut">
              <a:rPr lang="en-US" smtClean="0"/>
              <a:t>12/29/2020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6B0EB5D-39F7-4238-BEE2-905ED58DC0CE}" type="slidenum">
              <a:rPr lang="en-US" smtClean="0"/>
              <a:t>‹#›</a:t>
            </a:fld>
            <a:endParaRPr lang="en-US" dirty="0"/>
          </a:p>
        </p:txBody>
      </p:sp>
    </p:spTree>
    <p:extLst>
      <p:ext uri="{BB962C8B-B14F-4D97-AF65-F5344CB8AC3E}">
        <p14:creationId xmlns:p14="http://schemas.microsoft.com/office/powerpoint/2010/main" val="12467171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23D16B-01E4-43A4-917A-5F250927771C}" type="datetimeFigureOut">
              <a:rPr lang="en-US" smtClean="0"/>
              <a:t>12/29/2020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6B0EB5D-39F7-4238-BEE2-905ED58DC0CE}" type="slidenum">
              <a:rPr lang="en-US" smtClean="0"/>
              <a:t>‹#›</a:t>
            </a:fld>
            <a:endParaRPr lang="en-US" dirty="0"/>
          </a:p>
        </p:txBody>
      </p:sp>
    </p:spTree>
    <p:extLst>
      <p:ext uri="{BB962C8B-B14F-4D97-AF65-F5344CB8AC3E}">
        <p14:creationId xmlns:p14="http://schemas.microsoft.com/office/powerpoint/2010/main" val="2601602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B371F6-B043-44CB-A0A5-CA5F69AD2BFF}" type="datetimeFigureOut">
              <a:rPr lang="en-US" smtClean="0"/>
              <a:t>12/29/2020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6386A-0D45-4515-A343-69290A156088}" type="slidenum">
              <a:rPr lang="en-US" smtClean="0"/>
              <a:t>‹#›</a:t>
            </a:fld>
            <a:endParaRPr lang="en-US"/>
          </a:p>
        </p:txBody>
      </p:sp>
    </p:spTree>
    <p:extLst>
      <p:ext uri="{BB962C8B-B14F-4D97-AF65-F5344CB8AC3E}">
        <p14:creationId xmlns:p14="http://schemas.microsoft.com/office/powerpoint/2010/main" val="28655705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23D16B-01E4-43A4-917A-5F250927771C}" type="datetimeFigureOut">
              <a:rPr lang="en-US" smtClean="0"/>
              <a:t>12/29/2020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6B0EB5D-39F7-4238-BEE2-905ED58DC0CE}" type="slidenum">
              <a:rPr lang="en-US" smtClean="0"/>
              <a:t>‹#›</a:t>
            </a:fld>
            <a:endParaRPr lang="en-US" dirty="0"/>
          </a:p>
        </p:txBody>
      </p:sp>
    </p:spTree>
    <p:extLst>
      <p:ext uri="{BB962C8B-B14F-4D97-AF65-F5344CB8AC3E}">
        <p14:creationId xmlns:p14="http://schemas.microsoft.com/office/powerpoint/2010/main" val="6077816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23D16B-01E4-43A4-917A-5F250927771C}" type="datetimeFigureOut">
              <a:rPr lang="en-US" smtClean="0"/>
              <a:t>12/29/2020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B0EB5D-39F7-4238-BEE2-905ED58DC0CE}" type="slidenum">
              <a:rPr lang="en-US" smtClean="0"/>
              <a:t>‹#›</a:t>
            </a:fld>
            <a:endParaRPr lang="en-US" dirty="0"/>
          </a:p>
        </p:txBody>
      </p:sp>
    </p:spTree>
    <p:extLst>
      <p:ext uri="{BB962C8B-B14F-4D97-AF65-F5344CB8AC3E}">
        <p14:creationId xmlns:p14="http://schemas.microsoft.com/office/powerpoint/2010/main" val="9147754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23D16B-01E4-43A4-917A-5F250927771C}" type="datetimeFigureOut">
              <a:rPr lang="en-US" smtClean="0"/>
              <a:t>12/29/2020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6B0EB5D-39F7-4238-BEE2-905ED58DC0CE}" type="slidenum">
              <a:rPr lang="en-US" smtClean="0"/>
              <a:t>‹#›</a:t>
            </a:fld>
            <a:endParaRPr lang="en-US" dirty="0"/>
          </a:p>
        </p:txBody>
      </p:sp>
    </p:spTree>
    <p:extLst>
      <p:ext uri="{BB962C8B-B14F-4D97-AF65-F5344CB8AC3E}">
        <p14:creationId xmlns:p14="http://schemas.microsoft.com/office/powerpoint/2010/main" val="2419047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B371F6-B043-44CB-A0A5-CA5F69AD2BFF}" type="datetimeFigureOut">
              <a:rPr lang="en-US" smtClean="0"/>
              <a:t>12/29/2020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06386A-0D45-4515-A343-69290A156088}" type="slidenum">
              <a:rPr lang="en-US" smtClean="0"/>
              <a:t>‹#›</a:t>
            </a:fld>
            <a:endParaRPr lang="en-US"/>
          </a:p>
        </p:txBody>
      </p:sp>
    </p:spTree>
    <p:extLst>
      <p:ext uri="{BB962C8B-B14F-4D97-AF65-F5344CB8AC3E}">
        <p14:creationId xmlns:p14="http://schemas.microsoft.com/office/powerpoint/2010/main" val="149041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B371F6-B043-44CB-A0A5-CA5F69AD2BFF}" type="datetimeFigureOut">
              <a:rPr lang="en-US" smtClean="0"/>
              <a:t>12/29/2020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6386A-0D45-4515-A343-69290A156088}" type="slidenum">
              <a:rPr lang="en-US" smtClean="0"/>
              <a:t>‹#›</a:t>
            </a:fld>
            <a:endParaRPr lang="en-US"/>
          </a:p>
        </p:txBody>
      </p:sp>
    </p:spTree>
    <p:extLst>
      <p:ext uri="{BB962C8B-B14F-4D97-AF65-F5344CB8AC3E}">
        <p14:creationId xmlns:p14="http://schemas.microsoft.com/office/powerpoint/2010/main" val="63396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B371F6-B043-44CB-A0A5-CA5F69AD2BFF}" type="datetimeFigureOut">
              <a:rPr lang="en-US" smtClean="0"/>
              <a:t>12/29/2020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06386A-0D45-4515-A343-69290A156088}" type="slidenum">
              <a:rPr lang="en-US" smtClean="0"/>
              <a:t>‹#›</a:t>
            </a:fld>
            <a:endParaRPr lang="en-US"/>
          </a:p>
        </p:txBody>
      </p:sp>
    </p:spTree>
    <p:extLst>
      <p:ext uri="{BB962C8B-B14F-4D97-AF65-F5344CB8AC3E}">
        <p14:creationId xmlns:p14="http://schemas.microsoft.com/office/powerpoint/2010/main" val="1095713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B371F6-B043-44CB-A0A5-CA5F69AD2BFF}" type="datetimeFigureOut">
              <a:rPr lang="en-US" smtClean="0"/>
              <a:t>12/29/2020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06386A-0D45-4515-A343-69290A156088}" type="slidenum">
              <a:rPr lang="en-US" smtClean="0"/>
              <a:t>‹#›</a:t>
            </a:fld>
            <a:endParaRPr lang="en-US"/>
          </a:p>
        </p:txBody>
      </p:sp>
    </p:spTree>
    <p:extLst>
      <p:ext uri="{BB962C8B-B14F-4D97-AF65-F5344CB8AC3E}">
        <p14:creationId xmlns:p14="http://schemas.microsoft.com/office/powerpoint/2010/main" val="2278714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B371F6-B043-44CB-A0A5-CA5F69AD2BFF}" type="datetimeFigureOut">
              <a:rPr lang="en-US" smtClean="0"/>
              <a:t>12/29/2020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06386A-0D45-4515-A343-69290A156088}" type="slidenum">
              <a:rPr lang="en-US" smtClean="0"/>
              <a:t>‹#›</a:t>
            </a:fld>
            <a:endParaRPr lang="en-US"/>
          </a:p>
        </p:txBody>
      </p:sp>
    </p:spTree>
    <p:extLst>
      <p:ext uri="{BB962C8B-B14F-4D97-AF65-F5344CB8AC3E}">
        <p14:creationId xmlns:p14="http://schemas.microsoft.com/office/powerpoint/2010/main" val="1594714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B371F6-B043-44CB-A0A5-CA5F69AD2BFF}" type="datetimeFigureOut">
              <a:rPr lang="en-US" smtClean="0"/>
              <a:t>12/29/2020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6386A-0D45-4515-A343-69290A156088}" type="slidenum">
              <a:rPr lang="en-US" smtClean="0"/>
              <a:t>‹#›</a:t>
            </a:fld>
            <a:endParaRPr lang="en-US"/>
          </a:p>
        </p:txBody>
      </p:sp>
    </p:spTree>
    <p:extLst>
      <p:ext uri="{BB962C8B-B14F-4D97-AF65-F5344CB8AC3E}">
        <p14:creationId xmlns:p14="http://schemas.microsoft.com/office/powerpoint/2010/main" val="1560012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B371F6-B043-44CB-A0A5-CA5F69AD2BFF}" type="datetimeFigureOut">
              <a:rPr lang="en-US" smtClean="0"/>
              <a:t>12/29/2020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06386A-0D45-4515-A343-69290A156088}" type="slidenum">
              <a:rPr lang="en-US" smtClean="0"/>
              <a:t>‹#›</a:t>
            </a:fld>
            <a:endParaRPr lang="en-US"/>
          </a:p>
        </p:txBody>
      </p:sp>
    </p:spTree>
    <p:extLst>
      <p:ext uri="{BB962C8B-B14F-4D97-AF65-F5344CB8AC3E}">
        <p14:creationId xmlns:p14="http://schemas.microsoft.com/office/powerpoint/2010/main" val="358450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23D16B-01E4-43A4-917A-5F250927771C}" type="datetimeFigureOut">
              <a:rPr lang="en-US" smtClean="0"/>
              <a:t>12/29/2020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B0EB5D-39F7-4238-BEE2-905ED58DC0CE}" type="slidenum">
              <a:rPr lang="en-US" smtClean="0"/>
              <a:t>‹#›</a:t>
            </a:fld>
            <a:endParaRPr lang="en-US" dirty="0"/>
          </a:p>
        </p:txBody>
      </p:sp>
      <p:pic>
        <p:nvPicPr>
          <p:cNvPr id="7" name="Picture 6" descr="Text&#10;&#10;Description automatically generated">
            <a:extLst>
              <a:ext uri="{FF2B5EF4-FFF2-40B4-BE49-F238E27FC236}">
                <a16:creationId xmlns:a16="http://schemas.microsoft.com/office/drawing/2014/main" id="{A0E45F97-2792-4076-BBA3-51985360E470}"/>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876" y="0"/>
            <a:ext cx="12180248" cy="6858000"/>
          </a:xfrm>
          <a:prstGeom prst="rect">
            <a:avLst/>
          </a:prstGeom>
        </p:spPr>
      </p:pic>
    </p:spTree>
    <p:extLst>
      <p:ext uri="{BB962C8B-B14F-4D97-AF65-F5344CB8AC3E}">
        <p14:creationId xmlns:p14="http://schemas.microsoft.com/office/powerpoint/2010/main" val="58663945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23D16B-01E4-43A4-917A-5F250927771C}" type="datetimeFigureOut">
              <a:rPr lang="en-US" smtClean="0"/>
              <a:t>12/29/2020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B0EB5D-39F7-4238-BEE2-905ED58DC0CE}" type="slidenum">
              <a:rPr lang="en-US" smtClean="0"/>
              <a:t>‹#›</a:t>
            </a:fld>
            <a:endParaRPr lang="en-US" dirty="0"/>
          </a:p>
        </p:txBody>
      </p:sp>
      <p:sp>
        <p:nvSpPr>
          <p:cNvPr id="7" name="Rectangle 6">
            <a:extLst>
              <a:ext uri="{FF2B5EF4-FFF2-40B4-BE49-F238E27FC236}">
                <a16:creationId xmlns:a16="http://schemas.microsoft.com/office/drawing/2014/main" id="{61ADE633-D701-47E0-A1DC-1FABC6447157}"/>
              </a:ext>
            </a:extLst>
          </p:cNvPr>
          <p:cNvSpPr/>
          <p:nvPr userDrawn="1"/>
        </p:nvSpPr>
        <p:spPr>
          <a:xfrm>
            <a:off x="0" y="6003986"/>
            <a:ext cx="12192000" cy="85401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descr="Text&#10;&#10;Description automatically generated">
            <a:extLst>
              <a:ext uri="{FF2B5EF4-FFF2-40B4-BE49-F238E27FC236}">
                <a16:creationId xmlns:a16="http://schemas.microsoft.com/office/drawing/2014/main" id="{D0B7BF15-418C-4651-B527-88EDB41A28C7}"/>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53042" y="6185589"/>
            <a:ext cx="3218943" cy="562006"/>
          </a:xfrm>
          <a:prstGeom prst="rect">
            <a:avLst/>
          </a:prstGeom>
        </p:spPr>
      </p:pic>
    </p:spTree>
    <p:extLst>
      <p:ext uri="{BB962C8B-B14F-4D97-AF65-F5344CB8AC3E}">
        <p14:creationId xmlns:p14="http://schemas.microsoft.com/office/powerpoint/2010/main" val="206303256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hyperlink" Target="https://acrabstracts.org/abstract/impact-of-upadacitinib-on-reducing-pain-in-patients-with-active-psoriatic-arthritis-results-from-two-phase-3-trials-in-patients-with-inadequate-response-to-non-biologic-or-biologic-dmards/" TargetMode="Externa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hyperlink" Target="https://acrabstracts.org/abstract/efficacy-and-safety-of-guselkumab-a-monoclonal-antibody-specific-to-the-p19-subunit-of-interleukin-23-through-week-52-of-a-phase-3-randomized-double-blind-placebo-controlled-study-conducted-in-bi/" TargetMode="Externa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hyperlink" Target="https://acrabstracts.org/abstract/ustekinumab-treated-patients-with-psoriatic-arthritis-in-a-real-world-study-similar-clinical-responses-and-treatment-persistence-over-one-year-in-elderly-and-younger-patients/" TargetMode="Externa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1449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CFC27-01B1-4F72-A7F1-D58A792E52A3}"/>
              </a:ext>
            </a:extLst>
          </p:cNvPr>
          <p:cNvSpPr>
            <a:spLocks noGrp="1"/>
          </p:cNvSpPr>
          <p:nvPr>
            <p:ph type="title"/>
          </p:nvPr>
        </p:nvSpPr>
        <p:spPr/>
        <p:txBody>
          <a:bodyPr/>
          <a:lstStyle/>
          <a:p>
            <a:r>
              <a:rPr lang="en-US" dirty="0"/>
              <a:t>Study Design and Methods</a:t>
            </a:r>
          </a:p>
        </p:txBody>
      </p:sp>
      <p:sp>
        <p:nvSpPr>
          <p:cNvPr id="5" name="Content Placeholder 4">
            <a:extLst>
              <a:ext uri="{FF2B5EF4-FFF2-40B4-BE49-F238E27FC236}">
                <a16:creationId xmlns:a16="http://schemas.microsoft.com/office/drawing/2014/main" id="{BF85E8FA-6634-420C-8EE8-A126F5484C6D}"/>
              </a:ext>
            </a:extLst>
          </p:cNvPr>
          <p:cNvSpPr>
            <a:spLocks noGrp="1"/>
          </p:cNvSpPr>
          <p:nvPr>
            <p:ph idx="1"/>
          </p:nvPr>
        </p:nvSpPr>
        <p:spPr>
          <a:xfrm>
            <a:off x="838199" y="1446028"/>
            <a:ext cx="10726783" cy="4869712"/>
          </a:xfrm>
        </p:spPr>
        <p:txBody>
          <a:bodyPr>
            <a:normAutofit/>
          </a:bodyPr>
          <a:lstStyle/>
          <a:p>
            <a:pPr marL="342900" marR="0" lvl="0" indent="-342900">
              <a:lnSpc>
                <a:spcPct val="115000"/>
              </a:lnSpc>
              <a:spcBef>
                <a:spcPts val="0"/>
              </a:spcBef>
              <a:spcAft>
                <a:spcPts val="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Post hoc analysis of a multinational, prospective, observational study in patients with psoriatic arthritis prescribed either ustekinumab or a tumor necrosis factor inhibitor as first-, second-, or third-line treatment</a:t>
            </a:r>
          </a:p>
          <a:p>
            <a:pPr marL="342900" marR="0" lvl="0" indent="-342900">
              <a:lnSpc>
                <a:spcPct val="115000"/>
              </a:lnSpc>
              <a:spcBef>
                <a:spcPts val="0"/>
              </a:spcBef>
              <a:spcAft>
                <a:spcPts val="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The effectiveness and safety of ustekinumab were compared by age group,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ie</a:t>
            </a:r>
            <a:r>
              <a:rPr lang="en-US" sz="2000" dirty="0">
                <a:effectLst/>
                <a:latin typeface="Calibri" panose="020F0502020204030204" pitchFamily="34" charset="0"/>
                <a:ea typeface="Calibri" panose="020F0502020204030204" pitchFamily="34" charset="0"/>
                <a:cs typeface="Times New Roman" panose="02020603050405020304" pitchFamily="18" charset="0"/>
              </a:rPr>
              <a:t>, age &lt;60 years vs age </a:t>
            </a:r>
            <a:r>
              <a:rPr lang="en-US" sz="2000" dirty="0">
                <a:effectLst/>
                <a:latin typeface="Calibri" panose="020F0502020204030204" pitchFamily="34" charset="0"/>
                <a:ea typeface="Calibri" panose="020F0502020204030204" pitchFamily="34" charset="0"/>
                <a:cs typeface="Calibri" panose="020F0502020204030204" pitchFamily="34" charset="0"/>
              </a:rPr>
              <a:t>≥</a:t>
            </a:r>
            <a:r>
              <a:rPr lang="en-US" sz="2000" dirty="0">
                <a:effectLst/>
                <a:latin typeface="Calibri" panose="020F0502020204030204" pitchFamily="34" charset="0"/>
                <a:ea typeface="Calibri" panose="020F0502020204030204" pitchFamily="34" charset="0"/>
                <a:cs typeface="Times New Roman" panose="02020603050405020304" pitchFamily="18" charset="0"/>
              </a:rPr>
              <a:t>60 years</a:t>
            </a:r>
          </a:p>
          <a:p>
            <a:pPr marL="342900" marR="0" lvl="0" indent="-342900">
              <a:lnSpc>
                <a:spcPct val="115000"/>
              </a:lnSpc>
              <a:spcBef>
                <a:spcPts val="0"/>
              </a:spcBef>
              <a:spcAft>
                <a:spcPts val="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Effectiveness was assessed using a variety of validated measures such as:</a:t>
            </a:r>
          </a:p>
          <a:p>
            <a:pPr marL="800100" lvl="1" indent="-342900">
              <a:lnSpc>
                <a:spcPct val="115000"/>
              </a:lnSpc>
              <a:spcBef>
                <a:spcPts val="0"/>
              </a:spcBef>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 Swollen 66-joint Count</a:t>
            </a:r>
          </a:p>
          <a:p>
            <a:pPr marL="800100" lvl="1" indent="-342900">
              <a:lnSpc>
                <a:spcPct val="115000"/>
              </a:lnSpc>
              <a:spcBef>
                <a:spcPts val="0"/>
              </a:spcBef>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Tender 68-joint Count</a:t>
            </a:r>
          </a:p>
          <a:p>
            <a:pPr marL="800100" lvl="1" indent="-342900">
              <a:lnSpc>
                <a:spcPct val="115000"/>
              </a:lnSpc>
              <a:spcBef>
                <a:spcPts val="0"/>
              </a:spcBef>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Health Assessment Questionnaire- Disease Index</a:t>
            </a:r>
          </a:p>
          <a:p>
            <a:pPr marL="800100" lvl="1" indent="-342900">
              <a:lnSpc>
                <a:spcPct val="115000"/>
              </a:lnSpc>
              <a:spcBef>
                <a:spcPts val="0"/>
              </a:spcBef>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Patient’s Pain Assessment</a:t>
            </a:r>
          </a:p>
          <a:p>
            <a:pPr marL="342900" marR="0" lvl="0" indent="-342900">
              <a:lnSpc>
                <a:spcPct val="115000"/>
              </a:lnSpc>
              <a:spcBef>
                <a:spcPts val="0"/>
              </a:spcBef>
              <a:spcAft>
                <a:spcPts val="100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Patients were followed over 15 months</a:t>
            </a:r>
          </a:p>
        </p:txBody>
      </p:sp>
    </p:spTree>
    <p:extLst>
      <p:ext uri="{BB962C8B-B14F-4D97-AF65-F5344CB8AC3E}">
        <p14:creationId xmlns:p14="http://schemas.microsoft.com/office/powerpoint/2010/main" val="2649900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CFC27-01B1-4F72-A7F1-D58A792E52A3}"/>
              </a:ext>
            </a:extLst>
          </p:cNvPr>
          <p:cNvSpPr>
            <a:spLocks noGrp="1"/>
          </p:cNvSpPr>
          <p:nvPr>
            <p:ph type="title"/>
          </p:nvPr>
        </p:nvSpPr>
        <p:spPr/>
        <p:txBody>
          <a:bodyPr/>
          <a:lstStyle/>
          <a:p>
            <a:r>
              <a:rPr lang="en-US" dirty="0"/>
              <a:t>Results Summary</a:t>
            </a:r>
          </a:p>
        </p:txBody>
      </p:sp>
      <p:sp>
        <p:nvSpPr>
          <p:cNvPr id="8" name="Content Placeholder 7">
            <a:extLst>
              <a:ext uri="{FF2B5EF4-FFF2-40B4-BE49-F238E27FC236}">
                <a16:creationId xmlns:a16="http://schemas.microsoft.com/office/drawing/2014/main" id="{DD4B88A5-6528-4745-9B9E-8703AE8E03EE}"/>
              </a:ext>
            </a:extLst>
          </p:cNvPr>
          <p:cNvSpPr>
            <a:spLocks noGrp="1"/>
          </p:cNvSpPr>
          <p:nvPr>
            <p:ph idx="1"/>
          </p:nvPr>
        </p:nvSpPr>
        <p:spPr/>
        <p:txBody>
          <a:bodyPr>
            <a:normAutofit/>
          </a:bodyPr>
          <a:lstStyle/>
          <a:p>
            <a:pPr marL="342900" marR="0" lvl="0" indent="-342900">
              <a:lnSpc>
                <a:spcPct val="100000"/>
              </a:lnSpc>
              <a:spcBef>
                <a:spcPts val="0"/>
              </a:spcBef>
              <a:spcAft>
                <a:spcPts val="600"/>
              </a:spcAft>
              <a:buFont typeface="Symbol" panose="05050102010706020507" pitchFamily="18" charset="2"/>
              <a:buChar char=""/>
            </a:pPr>
            <a:r>
              <a:rPr lang="en-US" sz="2400" dirty="0">
                <a:latin typeface="Calibri" panose="020F0502020204030204" pitchFamily="34" charset="0"/>
                <a:ea typeface="Calibri" panose="020F0502020204030204" pitchFamily="34" charset="0"/>
                <a:cs typeface="Times New Roman" panose="02020603050405020304" pitchFamily="18" charset="0"/>
              </a:rPr>
              <a:t>Entire cohort (N=930)</a:t>
            </a:r>
          </a:p>
          <a:p>
            <a:pPr marL="800100" lvl="1" indent="-342900">
              <a:lnSpc>
                <a:spcPct val="100000"/>
              </a:lnSpc>
              <a:spcBef>
                <a:spcPts val="0"/>
              </a:spcBef>
              <a:spcAft>
                <a:spcPts val="60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458 were treated with ustekinumab</a:t>
            </a:r>
          </a:p>
          <a:p>
            <a:pPr marL="800100" lvl="1" indent="-342900">
              <a:lnSpc>
                <a:spcPct val="100000"/>
              </a:lnSpc>
              <a:spcBef>
                <a:spcPts val="0"/>
              </a:spcBef>
              <a:spcAft>
                <a:spcPts val="60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77.1% were age &lt;60 years</a:t>
            </a:r>
          </a:p>
          <a:p>
            <a:pPr marL="342900" marR="0" lvl="0" indent="-342900">
              <a:lnSpc>
                <a:spcPct val="100000"/>
              </a:lnSpc>
              <a:spcBef>
                <a:spcPts val="0"/>
              </a:spcBef>
              <a:spcAft>
                <a:spcPts val="600"/>
              </a:spcAft>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Baseline demographics were similar in the 2 age groups except that patients age </a:t>
            </a:r>
            <a:r>
              <a:rPr lang="en-US" sz="2400" dirty="0">
                <a:effectLst/>
                <a:latin typeface="Calibri" panose="020F0502020204030204" pitchFamily="34" charset="0"/>
                <a:ea typeface="Calibri" panose="020F0502020204030204" pitchFamily="34" charset="0"/>
                <a:cs typeface="Calibri" panose="020F0502020204030204" pitchFamily="34" charset="0"/>
              </a:rPr>
              <a:t>≥60 years</a:t>
            </a:r>
            <a:r>
              <a:rPr lang="en-US" sz="2400" dirty="0">
                <a:effectLst/>
                <a:latin typeface="Calibri" panose="020F0502020204030204" pitchFamily="34" charset="0"/>
                <a:ea typeface="Calibri" panose="020F0502020204030204" pitchFamily="34" charset="0"/>
                <a:cs typeface="Times New Roman" panose="02020603050405020304" pitchFamily="18" charset="0"/>
              </a:rPr>
              <a:t> had:</a:t>
            </a:r>
          </a:p>
          <a:p>
            <a:pPr marL="800100" lvl="1" indent="-342900">
              <a:lnSpc>
                <a:spcPct val="100000"/>
              </a:lnSpc>
              <a:spcBef>
                <a:spcPts val="0"/>
              </a:spcBef>
              <a:spcAft>
                <a:spcPts val="600"/>
              </a:spcAft>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H</a:t>
            </a:r>
            <a:r>
              <a:rPr lang="en-US" sz="2000" dirty="0">
                <a:effectLst/>
                <a:latin typeface="Calibri" panose="020F0502020204030204" pitchFamily="34" charset="0"/>
                <a:ea typeface="Calibri" panose="020F0502020204030204" pitchFamily="34" charset="0"/>
                <a:cs typeface="Times New Roman" panose="02020603050405020304" pitchFamily="18" charset="0"/>
              </a:rPr>
              <a:t>igher incidence of cardiovascular disease (79.4% vs 30.7%)</a:t>
            </a:r>
          </a:p>
          <a:p>
            <a:pPr marL="800100" lvl="1" indent="-342900">
              <a:lnSpc>
                <a:spcPct val="100000"/>
              </a:lnSpc>
              <a:spcBef>
                <a:spcPts val="0"/>
              </a:spcBef>
              <a:spcAft>
                <a:spcPts val="600"/>
              </a:spcAft>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G</a:t>
            </a:r>
            <a:r>
              <a:rPr lang="en-US" sz="2000" dirty="0">
                <a:effectLst/>
                <a:latin typeface="Calibri" panose="020F0502020204030204" pitchFamily="34" charset="0"/>
                <a:ea typeface="Calibri" panose="020F0502020204030204" pitchFamily="34" charset="0"/>
                <a:cs typeface="Times New Roman" panose="02020603050405020304" pitchFamily="18" charset="0"/>
              </a:rPr>
              <a:t>reater duration of psoriatic arthritis (9.54 vs 6.88 years)</a:t>
            </a:r>
          </a:p>
        </p:txBody>
      </p:sp>
    </p:spTree>
    <p:extLst>
      <p:ext uri="{BB962C8B-B14F-4D97-AF65-F5344CB8AC3E}">
        <p14:creationId xmlns:p14="http://schemas.microsoft.com/office/powerpoint/2010/main" val="1979053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CFC27-01B1-4F72-A7F1-D58A792E52A3}"/>
              </a:ext>
            </a:extLst>
          </p:cNvPr>
          <p:cNvSpPr>
            <a:spLocks noGrp="1"/>
          </p:cNvSpPr>
          <p:nvPr>
            <p:ph type="title"/>
          </p:nvPr>
        </p:nvSpPr>
        <p:spPr/>
        <p:txBody>
          <a:bodyPr/>
          <a:lstStyle/>
          <a:p>
            <a:r>
              <a:rPr lang="en-US" dirty="0"/>
              <a:t>Results Summary</a:t>
            </a:r>
            <a:r>
              <a:rPr lang="en-US" sz="1800" dirty="0"/>
              <a:t> (cont)</a:t>
            </a:r>
            <a:endParaRPr lang="en-US" dirty="0"/>
          </a:p>
        </p:txBody>
      </p:sp>
      <p:sp>
        <p:nvSpPr>
          <p:cNvPr id="8" name="Content Placeholder 7">
            <a:extLst>
              <a:ext uri="{FF2B5EF4-FFF2-40B4-BE49-F238E27FC236}">
                <a16:creationId xmlns:a16="http://schemas.microsoft.com/office/drawing/2014/main" id="{DD4B88A5-6528-4745-9B9E-8703AE8E03EE}"/>
              </a:ext>
            </a:extLst>
          </p:cNvPr>
          <p:cNvSpPr>
            <a:spLocks noGrp="1"/>
          </p:cNvSpPr>
          <p:nvPr>
            <p:ph idx="1"/>
          </p:nvPr>
        </p:nvSpPr>
        <p:spPr>
          <a:xfrm>
            <a:off x="838199" y="1825625"/>
            <a:ext cx="10857411" cy="4530787"/>
          </a:xfrm>
        </p:spPr>
        <p:txBody>
          <a:bodyPr>
            <a:normAutofit/>
          </a:bodyPr>
          <a:lstStyle/>
          <a:p>
            <a:pPr marL="342900" marR="0" lvl="0" indent="-342900">
              <a:lnSpc>
                <a:spcPct val="100000"/>
              </a:lnSpc>
              <a:spcBef>
                <a:spcPts val="0"/>
              </a:spcBef>
              <a:spcAft>
                <a:spcPts val="600"/>
              </a:spcAft>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Using the variety of validated measures previously mentioned, effectiveness after treatment with ustekinumab for 6 months and 1 year was generally comparable in the two groups</a:t>
            </a:r>
          </a:p>
          <a:p>
            <a:pPr marL="342900" marR="0" lvl="0" indent="-342900">
              <a:lnSpc>
                <a:spcPct val="100000"/>
              </a:lnSpc>
              <a:spcBef>
                <a:spcPts val="0"/>
              </a:spcBef>
              <a:spcAft>
                <a:spcPts val="600"/>
              </a:spcAft>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The incidence of adverse events, but not withdrawal due to an adverse event, was somewhat higher in the older group</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0000"/>
              </a:lnSpc>
              <a:spcBef>
                <a:spcPts val="0"/>
              </a:spcBef>
              <a:spcAft>
                <a:spcPts val="600"/>
              </a:spcAft>
              <a:buFont typeface="Symbol" panose="05050102010706020507" pitchFamily="18" charset="2"/>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Treatment persistence did not differ between patients age &lt;60 years vs age </a:t>
            </a:r>
            <a:r>
              <a:rPr lang="en-US" sz="2400" dirty="0">
                <a:effectLst/>
                <a:latin typeface="Calibri" panose="020F0502020204030204" pitchFamily="34" charset="0"/>
                <a:ea typeface="Calibri" panose="020F0502020204030204" pitchFamily="34" charset="0"/>
                <a:cs typeface="Calibri" panose="020F0502020204030204" pitchFamily="34" charset="0"/>
              </a:rPr>
              <a:t>≥60 years</a:t>
            </a:r>
          </a:p>
          <a:p>
            <a:pPr marL="800100" lvl="1" indent="-342900">
              <a:lnSpc>
                <a:spcPct val="100000"/>
              </a:lnSpc>
              <a:spcBef>
                <a:spcPts val="0"/>
              </a:spcBef>
              <a:spcAft>
                <a:spcPts val="600"/>
              </a:spcAft>
              <a:buFont typeface="Symbol" panose="05050102010706020507" pitchFamily="18" charset="2"/>
              <a:buChar char=""/>
            </a:pPr>
            <a:r>
              <a:rPr lang="en-US" sz="2000" dirty="0">
                <a:latin typeface="Calibri" panose="020F0502020204030204" pitchFamily="34" charset="0"/>
                <a:ea typeface="Calibri" panose="020F0502020204030204" pitchFamily="34" charset="0"/>
                <a:cs typeface="Calibri" panose="020F0502020204030204" pitchFamily="34" charset="0"/>
              </a:rPr>
              <a:t>Rate for stop/switch within first year was </a:t>
            </a:r>
            <a:r>
              <a:rPr lang="en-US" sz="2000" dirty="0">
                <a:effectLst/>
                <a:latin typeface="Calibri" panose="020F0502020204030204" pitchFamily="34" charset="0"/>
                <a:ea typeface="Calibri" panose="020F0502020204030204" pitchFamily="34" charset="0"/>
                <a:cs typeface="Times New Roman" panose="02020603050405020304" pitchFamily="18" charset="0"/>
              </a:rPr>
              <a:t>15% higher in patients age </a:t>
            </a:r>
            <a:r>
              <a:rPr lang="en-US" sz="2000" dirty="0">
                <a:effectLst/>
                <a:latin typeface="Calibri" panose="020F0502020204030204" pitchFamily="34" charset="0"/>
                <a:ea typeface="Calibri" panose="020F0502020204030204" pitchFamily="34" charset="0"/>
                <a:cs typeface="Calibri" panose="020F0502020204030204" pitchFamily="34" charset="0"/>
              </a:rPr>
              <a:t>≥60 years vs age &lt;60 years (</a:t>
            </a:r>
            <a:r>
              <a:rPr lang="en-US" sz="2000" i="1" dirty="0">
                <a:effectLst/>
                <a:latin typeface="Calibri" panose="020F0502020204030204" pitchFamily="34" charset="0"/>
                <a:ea typeface="Calibri" panose="020F0502020204030204" pitchFamily="34" charset="0"/>
                <a:cs typeface="Calibri" panose="020F0502020204030204" pitchFamily="34" charset="0"/>
              </a:rPr>
              <a:t>P</a:t>
            </a:r>
            <a:r>
              <a:rPr lang="en-US" sz="2000" dirty="0">
                <a:effectLst/>
                <a:latin typeface="Calibri" panose="020F0502020204030204" pitchFamily="34" charset="0"/>
                <a:ea typeface="Calibri" panose="020F0502020204030204" pitchFamily="34" charset="0"/>
                <a:cs typeface="Calibri" panose="020F0502020204030204" pitchFamily="34" charset="0"/>
              </a:rPr>
              <a:t>=NS)</a:t>
            </a:r>
            <a:endParaRPr lang="en-US" sz="2000" dirty="0"/>
          </a:p>
        </p:txBody>
      </p:sp>
    </p:spTree>
    <p:extLst>
      <p:ext uri="{BB962C8B-B14F-4D97-AF65-F5344CB8AC3E}">
        <p14:creationId xmlns:p14="http://schemas.microsoft.com/office/powerpoint/2010/main" val="4103507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CFC27-01B1-4F72-A7F1-D58A792E52A3}"/>
              </a:ext>
            </a:extLst>
          </p:cNvPr>
          <p:cNvSpPr>
            <a:spLocks noGrp="1"/>
          </p:cNvSpPr>
          <p:nvPr>
            <p:ph type="title"/>
          </p:nvPr>
        </p:nvSpPr>
        <p:spPr/>
        <p:txBody>
          <a:bodyPr/>
          <a:lstStyle/>
          <a:p>
            <a:r>
              <a:rPr lang="en-US" dirty="0"/>
              <a:t>Faculty Commentary</a:t>
            </a:r>
          </a:p>
        </p:txBody>
      </p:sp>
      <p:sp>
        <p:nvSpPr>
          <p:cNvPr id="5" name="Content Placeholder 4">
            <a:extLst>
              <a:ext uri="{FF2B5EF4-FFF2-40B4-BE49-F238E27FC236}">
                <a16:creationId xmlns:a16="http://schemas.microsoft.com/office/drawing/2014/main" id="{BF85E8FA-6634-420C-8EE8-A126F5484C6D}"/>
              </a:ext>
            </a:extLst>
          </p:cNvPr>
          <p:cNvSpPr>
            <a:spLocks noGrp="1"/>
          </p:cNvSpPr>
          <p:nvPr>
            <p:ph idx="1"/>
          </p:nvPr>
        </p:nvSpPr>
        <p:spPr/>
        <p:txBody>
          <a:bodyPr>
            <a:normAutofit/>
          </a:bodyPr>
          <a:lstStyle/>
          <a:p>
            <a:r>
              <a:rPr lang="en-US" sz="2400" dirty="0">
                <a:solidFill>
                  <a:srgbClr val="000000"/>
                </a:solidFill>
                <a:effectLst/>
                <a:ea typeface="Calibri" panose="020F0502020204030204" pitchFamily="34" charset="0"/>
              </a:rPr>
              <a:t>Ustekinumab was clinically effective in both younger and older patients.</a:t>
            </a:r>
          </a:p>
          <a:p>
            <a:r>
              <a:rPr lang="en-US" sz="2400" dirty="0">
                <a:solidFill>
                  <a:srgbClr val="000000"/>
                </a:solidFill>
                <a:effectLst/>
                <a:ea typeface="Calibri" panose="020F0502020204030204" pitchFamily="34" charset="0"/>
              </a:rPr>
              <a:t>Older patients are more likely to have adverse events, for numerous reasons. Nonetheless, the adverse event profile of ustekinumab did not cause the older patients to withdraw treatment.</a:t>
            </a:r>
          </a:p>
          <a:p>
            <a:r>
              <a:rPr lang="en-US" sz="2400" dirty="0">
                <a:solidFill>
                  <a:srgbClr val="000000"/>
                </a:solidFill>
                <a:effectLst/>
                <a:ea typeface="Calibri" panose="020F0502020204030204" pitchFamily="34" charset="0"/>
              </a:rPr>
              <a:t>Approximately three-quarters of patients in both age groups maintained ustekinumab for over one year.</a:t>
            </a:r>
            <a:endParaRPr lang="en-US" sz="2400" dirty="0">
              <a:effectLst/>
              <a:ea typeface="Times New Roman" panose="02020603050405020304" pitchFamily="18" charset="0"/>
            </a:endParaRPr>
          </a:p>
        </p:txBody>
      </p:sp>
    </p:spTree>
    <p:extLst>
      <p:ext uri="{BB962C8B-B14F-4D97-AF65-F5344CB8AC3E}">
        <p14:creationId xmlns:p14="http://schemas.microsoft.com/office/powerpoint/2010/main" val="113845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CFC27-01B1-4F72-A7F1-D58A792E52A3}"/>
              </a:ext>
            </a:extLst>
          </p:cNvPr>
          <p:cNvSpPr>
            <a:spLocks noGrp="1"/>
          </p:cNvSpPr>
          <p:nvPr>
            <p:ph type="title"/>
          </p:nvPr>
        </p:nvSpPr>
        <p:spPr/>
        <p:txBody>
          <a:bodyPr/>
          <a:lstStyle/>
          <a:p>
            <a:r>
              <a:rPr lang="en-US" dirty="0"/>
              <a:t>Implications for Clinical Practice</a:t>
            </a:r>
          </a:p>
        </p:txBody>
      </p:sp>
      <p:sp>
        <p:nvSpPr>
          <p:cNvPr id="5" name="Content Placeholder 4">
            <a:extLst>
              <a:ext uri="{FF2B5EF4-FFF2-40B4-BE49-F238E27FC236}">
                <a16:creationId xmlns:a16="http://schemas.microsoft.com/office/drawing/2014/main" id="{BF85E8FA-6634-420C-8EE8-A126F5484C6D}"/>
              </a:ext>
            </a:extLst>
          </p:cNvPr>
          <p:cNvSpPr>
            <a:spLocks noGrp="1"/>
          </p:cNvSpPr>
          <p:nvPr>
            <p:ph idx="1"/>
          </p:nvPr>
        </p:nvSpPr>
        <p:spPr/>
        <p:txBody>
          <a:bodyPr>
            <a:normAutofit/>
          </a:bodyPr>
          <a:lstStyle/>
          <a:p>
            <a:pPr marR="0">
              <a:spcBef>
                <a:spcPts val="0"/>
              </a:spcBef>
              <a:spcAft>
                <a:spcPts val="0"/>
              </a:spcAft>
            </a:pPr>
            <a:r>
              <a:rPr lang="en-US" sz="2400" dirty="0">
                <a:solidFill>
                  <a:srgbClr val="000000"/>
                </a:solidFill>
                <a:effectLst/>
                <a:ea typeface="Calibri" panose="020F0502020204030204" pitchFamily="34" charset="0"/>
              </a:rPr>
              <a:t>Ustekinumab can be used in older patients with the same degree of confidence as a younger patient.</a:t>
            </a:r>
            <a:endParaRPr lang="en-US" sz="2400" dirty="0">
              <a:effectLst/>
              <a:ea typeface="Times New Roman" panose="02020603050405020304" pitchFamily="18" charset="0"/>
            </a:endParaRPr>
          </a:p>
          <a:p>
            <a:pPr marR="0">
              <a:spcBef>
                <a:spcPts val="0"/>
              </a:spcBef>
              <a:spcAft>
                <a:spcPts val="0"/>
              </a:spcAft>
            </a:pPr>
            <a:r>
              <a:rPr lang="en-US" sz="2400" dirty="0">
                <a:solidFill>
                  <a:srgbClr val="000000"/>
                </a:solidFill>
                <a:effectLst/>
                <a:ea typeface="Calibri" panose="020F0502020204030204" pitchFamily="34" charset="0"/>
              </a:rPr>
              <a:t>With the proliferation of treatments now and in the future for psoriatic arthritis, including oral therapies, ustekinumab will remain a part of the therapeutic armamentarium, but where it will be utilized is hard to predict.</a:t>
            </a:r>
            <a:endParaRPr lang="en-US" sz="2400" dirty="0">
              <a:effectLst/>
              <a:ea typeface="Times New Roman" panose="02020603050405020304" pitchFamily="18" charset="0"/>
            </a:endParaRPr>
          </a:p>
        </p:txBody>
      </p:sp>
    </p:spTree>
    <p:extLst>
      <p:ext uri="{BB962C8B-B14F-4D97-AF65-F5344CB8AC3E}">
        <p14:creationId xmlns:p14="http://schemas.microsoft.com/office/powerpoint/2010/main" val="2666405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AFBA77-0A6A-49CD-8A20-5E866EFE1DD9}"/>
              </a:ext>
            </a:extLst>
          </p:cNvPr>
          <p:cNvSpPr>
            <a:spLocks noGrp="1"/>
          </p:cNvSpPr>
          <p:nvPr>
            <p:ph type="title"/>
          </p:nvPr>
        </p:nvSpPr>
        <p:spPr>
          <a:xfrm>
            <a:off x="2152650" y="1783532"/>
            <a:ext cx="7886700" cy="2379394"/>
          </a:xfrm>
        </p:spPr>
        <p:txBody>
          <a:bodyPr>
            <a:noAutofit/>
          </a:bodyPr>
          <a:lstStyle/>
          <a:p>
            <a:pPr algn="ctr"/>
            <a:r>
              <a:rPr lang="en-US" sz="2800" dirty="0">
                <a:latin typeface="Calibri" panose="020F0502020204030204" pitchFamily="34" charset="0"/>
                <a:ea typeface="Calibri" panose="020F0502020204030204" pitchFamily="34" charset="0"/>
                <a:cs typeface="Times New Roman" panose="02020603050405020304" pitchFamily="18" charset="0"/>
              </a:rPr>
              <a:t>Impact of Upadacitinib on Reducing Pain in Patients with Active Psoriatic Arthritis: Results from Two Phase 3 Trials in Patients with Inadequate Response to Non-biologic or Biologic DMARDS</a:t>
            </a:r>
            <a:br>
              <a:rPr lang="en-US" sz="3600" dirty="0"/>
            </a:br>
            <a:r>
              <a:rPr lang="en-US" sz="2400" dirty="0"/>
              <a:t>McInnes I, et al. </a:t>
            </a:r>
          </a:p>
        </p:txBody>
      </p:sp>
      <p:sp>
        <p:nvSpPr>
          <p:cNvPr id="5" name="TextBox 4">
            <a:extLst>
              <a:ext uri="{FF2B5EF4-FFF2-40B4-BE49-F238E27FC236}">
                <a16:creationId xmlns:a16="http://schemas.microsoft.com/office/drawing/2014/main" id="{A13791EF-73E2-4E83-8166-43C8D2C06737}"/>
              </a:ext>
            </a:extLst>
          </p:cNvPr>
          <p:cNvSpPr txBox="1"/>
          <p:nvPr/>
        </p:nvSpPr>
        <p:spPr>
          <a:xfrm>
            <a:off x="2152652" y="4560501"/>
            <a:ext cx="7886699" cy="738664"/>
          </a:xfrm>
          <a:prstGeom prst="rect">
            <a:avLst/>
          </a:prstGeom>
          <a:noFill/>
        </p:spPr>
        <p:txBody>
          <a:bodyPr wrap="square">
            <a:spAutoFit/>
          </a:bodyPr>
          <a:lstStyle/>
          <a:p>
            <a:r>
              <a:rPr lang="en-US" sz="1400" dirty="0">
                <a:hlinkClick r:id="rId2"/>
              </a:rPr>
              <a:t>Impact of Upadacitinib on Reducing Pain in Patients with Active Psoriatic Arthritis: Results from Two Phase 3 Trials in Patients with Inadequate Response to Non-biologic or Biologic DMARDs - ACR Meeting Abstracts (acrabstracts.org)</a:t>
            </a:r>
            <a:endParaRPr lang="en-US" sz="1400" dirty="0"/>
          </a:p>
        </p:txBody>
      </p:sp>
    </p:spTree>
    <p:extLst>
      <p:ext uri="{BB962C8B-B14F-4D97-AF65-F5344CB8AC3E}">
        <p14:creationId xmlns:p14="http://schemas.microsoft.com/office/powerpoint/2010/main" val="2896446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CFC27-01B1-4F72-A7F1-D58A792E52A3}"/>
              </a:ext>
            </a:extLst>
          </p:cNvPr>
          <p:cNvSpPr>
            <a:spLocks noGrp="1"/>
          </p:cNvSpPr>
          <p:nvPr>
            <p:ph type="title"/>
          </p:nvPr>
        </p:nvSpPr>
        <p:spPr/>
        <p:txBody>
          <a:bodyPr/>
          <a:lstStyle/>
          <a:p>
            <a:r>
              <a:rPr lang="en-US" dirty="0"/>
              <a:t>Study Design and Methods</a:t>
            </a:r>
          </a:p>
        </p:txBody>
      </p:sp>
      <p:sp>
        <p:nvSpPr>
          <p:cNvPr id="5" name="Content Placeholder 4">
            <a:extLst>
              <a:ext uri="{FF2B5EF4-FFF2-40B4-BE49-F238E27FC236}">
                <a16:creationId xmlns:a16="http://schemas.microsoft.com/office/drawing/2014/main" id="{BF85E8FA-6634-420C-8EE8-A126F5484C6D}"/>
              </a:ext>
            </a:extLst>
          </p:cNvPr>
          <p:cNvSpPr>
            <a:spLocks noGrp="1"/>
          </p:cNvSpPr>
          <p:nvPr>
            <p:ph idx="1"/>
          </p:nvPr>
        </p:nvSpPr>
        <p:spPr>
          <a:xfrm>
            <a:off x="838200" y="1446028"/>
            <a:ext cx="10988040" cy="5046846"/>
          </a:xfrm>
        </p:spPr>
        <p:txBody>
          <a:bodyPr>
            <a:normAutofit/>
          </a:bodyPr>
          <a:lstStyle/>
          <a:p>
            <a:pPr marL="342900" indent="-342900">
              <a:lnSpc>
                <a:spcPct val="115000"/>
              </a:lnSpc>
              <a:spcBef>
                <a:spcPts val="0"/>
              </a:spcBef>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Adults with active PsA were enrolled in either the SELECT-PsA 1 or SELECT-PsA 2 study</a:t>
            </a:r>
          </a:p>
          <a:p>
            <a:pPr marL="800100" lvl="1" indent="-342900">
              <a:lnSpc>
                <a:spcPct val="115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Patients in SELECT-PsA 1: inadequate response or intolerance to treatment with </a:t>
            </a:r>
            <a:r>
              <a:rPr lang="en-US" sz="1800" dirty="0">
                <a:latin typeface="Calibri" panose="020F0502020204030204" pitchFamily="34" charset="0"/>
                <a:ea typeface="Calibri" panose="020F0502020204030204" pitchFamily="34" charset="0"/>
                <a:cs typeface="Calibri" panose="020F0502020204030204" pitchFamily="34" charset="0"/>
              </a:rPr>
              <a:t>≥</a:t>
            </a:r>
            <a:r>
              <a:rPr lang="en-US" sz="1800" dirty="0">
                <a:latin typeface="Calibri" panose="020F0502020204030204" pitchFamily="34" charset="0"/>
                <a:ea typeface="Calibri" panose="020F0502020204030204" pitchFamily="34" charset="0"/>
                <a:cs typeface="Times New Roman" panose="02020603050405020304" pitchFamily="18" charset="0"/>
              </a:rPr>
              <a:t>1 non-biologic DMARD</a:t>
            </a:r>
          </a:p>
          <a:p>
            <a:pPr marL="800100" lvl="1" indent="-342900">
              <a:lnSpc>
                <a:spcPct val="115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Patients in SELECT-PsA 2: inadequate response or intolerance to treatment with </a:t>
            </a:r>
            <a:r>
              <a:rPr lang="en-US" sz="1800" dirty="0">
                <a:latin typeface="Calibri" panose="020F0502020204030204" pitchFamily="34" charset="0"/>
                <a:ea typeface="Calibri" panose="020F0502020204030204" pitchFamily="34" charset="0"/>
                <a:cs typeface="Calibri" panose="020F0502020204030204" pitchFamily="34" charset="0"/>
              </a:rPr>
              <a:t>≥</a:t>
            </a:r>
            <a:r>
              <a:rPr lang="en-US" sz="1800" dirty="0">
                <a:latin typeface="Calibri" panose="020F0502020204030204" pitchFamily="34" charset="0"/>
                <a:ea typeface="Calibri" panose="020F0502020204030204" pitchFamily="34" charset="0"/>
                <a:cs typeface="Times New Roman" panose="02020603050405020304" pitchFamily="18" charset="0"/>
              </a:rPr>
              <a:t>1 biologic DMARD</a:t>
            </a:r>
          </a:p>
          <a:p>
            <a:pPr marL="342900" indent="-342900">
              <a:lnSpc>
                <a:spcPct val="115000"/>
              </a:lnSpc>
              <a:spcBef>
                <a:spcPts val="0"/>
              </a:spcBef>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Patients were allowed concomitant treatment with 0, 1, or 2 non-biologic DMARDs</a:t>
            </a:r>
          </a:p>
          <a:p>
            <a:pPr marL="342900" indent="-342900">
              <a:lnSpc>
                <a:spcPct val="115000"/>
              </a:lnSpc>
              <a:spcBef>
                <a:spcPts val="0"/>
              </a:spcBef>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Patients were randomized to once-daily treatment with:</a:t>
            </a:r>
          </a:p>
          <a:p>
            <a:pPr marL="800100" lvl="1" indent="-342900">
              <a:lnSpc>
                <a:spcPct val="115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Upadacitinib 15 mg</a:t>
            </a:r>
          </a:p>
          <a:p>
            <a:pPr marL="800100" lvl="1" indent="-342900">
              <a:lnSpc>
                <a:spcPct val="115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Upadacitinib 30 mg</a:t>
            </a:r>
          </a:p>
          <a:p>
            <a:pPr marL="800100" lvl="1" indent="-342900">
              <a:lnSpc>
                <a:spcPct val="115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Placebo</a:t>
            </a:r>
          </a:p>
          <a:p>
            <a:pPr marL="800100" lvl="1" indent="-342900">
              <a:lnSpc>
                <a:spcPct val="115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SELECT-PsA 1 included a fourth treatment arm of adalimumab 40 mg every other week</a:t>
            </a:r>
          </a:p>
          <a:p>
            <a:pPr marL="342900" indent="-342900">
              <a:lnSpc>
                <a:spcPct val="115000"/>
              </a:lnSpc>
              <a:spcBef>
                <a:spcPts val="0"/>
              </a:spcBef>
              <a:spcAft>
                <a:spcPts val="1000"/>
              </a:spcAft>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Treatment was continued for 24 weeks</a:t>
            </a:r>
          </a:p>
          <a:p>
            <a:pPr marL="342900" indent="-342900">
              <a:lnSpc>
                <a:spcPct val="115000"/>
              </a:lnSpc>
              <a:spcBef>
                <a:spcPts val="0"/>
              </a:spcBef>
              <a:buFont typeface="Symbol" panose="05050102010706020507" pitchFamily="18" charset="2"/>
              <a:buChar char=""/>
            </a:pPr>
            <a:endParaRPr lang="en-US"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07421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CFC27-01B1-4F72-A7F1-D58A792E52A3}"/>
              </a:ext>
            </a:extLst>
          </p:cNvPr>
          <p:cNvSpPr>
            <a:spLocks noGrp="1"/>
          </p:cNvSpPr>
          <p:nvPr>
            <p:ph type="title"/>
          </p:nvPr>
        </p:nvSpPr>
        <p:spPr/>
        <p:txBody>
          <a:bodyPr/>
          <a:lstStyle/>
          <a:p>
            <a:r>
              <a:rPr lang="en-US" dirty="0"/>
              <a:t>Results Summary</a:t>
            </a:r>
          </a:p>
        </p:txBody>
      </p:sp>
      <p:sp>
        <p:nvSpPr>
          <p:cNvPr id="8" name="Content Placeholder 7">
            <a:extLst>
              <a:ext uri="{FF2B5EF4-FFF2-40B4-BE49-F238E27FC236}">
                <a16:creationId xmlns:a16="http://schemas.microsoft.com/office/drawing/2014/main" id="{DD4B88A5-6528-4745-9B9E-8703AE8E03EE}"/>
              </a:ext>
            </a:extLst>
          </p:cNvPr>
          <p:cNvSpPr>
            <a:spLocks noGrp="1"/>
          </p:cNvSpPr>
          <p:nvPr>
            <p:ph idx="1"/>
          </p:nvPr>
        </p:nvSpPr>
        <p:spPr/>
        <p:txBody>
          <a:bodyPr>
            <a:normAutofit/>
          </a:bodyPr>
          <a:lstStyle/>
          <a:p>
            <a:pPr marL="342900" indent="-342900">
              <a:lnSpc>
                <a:spcPct val="115000"/>
              </a:lnSpc>
              <a:spcBef>
                <a:spcPts val="0"/>
              </a:spcBef>
              <a:buFont typeface="Symbol" panose="05050102010706020507" pitchFamily="18" charset="2"/>
              <a:buChar char=""/>
            </a:pPr>
            <a:r>
              <a:rPr lang="en-US" sz="2400" dirty="0">
                <a:latin typeface="Calibri" panose="020F0502020204030204" pitchFamily="34" charset="0"/>
                <a:ea typeface="Calibri" panose="020F0502020204030204" pitchFamily="34" charset="0"/>
                <a:cs typeface="Times New Roman" panose="02020603050405020304" pitchFamily="18" charset="0"/>
              </a:rPr>
              <a:t>Patients randomized:</a:t>
            </a:r>
          </a:p>
          <a:p>
            <a:pPr marL="800100" lvl="1" indent="-342900">
              <a:lnSpc>
                <a:spcPct val="115000"/>
              </a:lnSpc>
              <a:spcBef>
                <a:spcPts val="0"/>
              </a:spcBef>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SELECT-PsA 1: N=1704</a:t>
            </a:r>
          </a:p>
          <a:p>
            <a:pPr marL="800100" lvl="1" indent="-342900">
              <a:lnSpc>
                <a:spcPct val="115000"/>
              </a:lnSpc>
              <a:spcBef>
                <a:spcPts val="0"/>
              </a:spcBef>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SELECT-PsA 2: N=641</a:t>
            </a:r>
          </a:p>
          <a:p>
            <a:pPr marL="342900" indent="-342900">
              <a:lnSpc>
                <a:spcPct val="115000"/>
              </a:lnSpc>
              <a:spcBef>
                <a:spcPts val="0"/>
              </a:spcBef>
              <a:buFont typeface="Symbol" panose="05050102010706020507" pitchFamily="18" charset="2"/>
              <a:buChar char=""/>
            </a:pPr>
            <a:r>
              <a:rPr lang="en-US" sz="2400" dirty="0">
                <a:latin typeface="Calibri" panose="020F0502020204030204" pitchFamily="34" charset="0"/>
                <a:ea typeface="Calibri" panose="020F0502020204030204" pitchFamily="34" charset="0"/>
                <a:cs typeface="Times New Roman" panose="02020603050405020304" pitchFamily="18" charset="0"/>
              </a:rPr>
              <a:t>In both studies, a significantly higher proportion of patients receiving upadacitinib 15 mg or 30 mg achieved improvements in most pain endpoints compared with patients receiving placebo</a:t>
            </a:r>
          </a:p>
          <a:p>
            <a:pPr marL="342900" indent="-342900">
              <a:lnSpc>
                <a:spcPct val="115000"/>
              </a:lnSpc>
              <a:spcBef>
                <a:spcPts val="0"/>
              </a:spcBef>
              <a:buFont typeface="Symbol" panose="05050102010706020507" pitchFamily="18" charset="2"/>
              <a:buChar char=""/>
            </a:pPr>
            <a:r>
              <a:rPr lang="en-US" sz="2400" dirty="0">
                <a:latin typeface="Calibri" panose="020F0502020204030204" pitchFamily="34" charset="0"/>
                <a:ea typeface="Calibri" panose="020F0502020204030204" pitchFamily="34" charset="0"/>
                <a:cs typeface="Times New Roman" panose="02020603050405020304" pitchFamily="18" charset="0"/>
              </a:rPr>
              <a:t>In patients treated with upadacitinib,</a:t>
            </a:r>
          </a:p>
          <a:p>
            <a:pPr marL="800100" lvl="1" indent="-342900">
              <a:lnSpc>
                <a:spcPct val="115000"/>
              </a:lnSpc>
              <a:spcBef>
                <a:spcPts val="0"/>
              </a:spcBef>
              <a:spcAft>
                <a:spcPts val="1000"/>
              </a:spcAft>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Improvements in most pain endpoints occurred as early as week 2 and were either sustained or increased through week 24</a:t>
            </a:r>
          </a:p>
          <a:p>
            <a:pPr>
              <a:lnSpc>
                <a:spcPct val="100000"/>
              </a:lnSpc>
            </a:pPr>
            <a:endParaRPr lang="en-US" sz="1600" dirty="0"/>
          </a:p>
        </p:txBody>
      </p:sp>
    </p:spTree>
    <p:extLst>
      <p:ext uri="{BB962C8B-B14F-4D97-AF65-F5344CB8AC3E}">
        <p14:creationId xmlns:p14="http://schemas.microsoft.com/office/powerpoint/2010/main" val="15080701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CFC27-01B1-4F72-A7F1-D58A792E52A3}"/>
              </a:ext>
            </a:extLst>
          </p:cNvPr>
          <p:cNvSpPr>
            <a:spLocks noGrp="1"/>
          </p:cNvSpPr>
          <p:nvPr>
            <p:ph type="title"/>
          </p:nvPr>
        </p:nvSpPr>
        <p:spPr/>
        <p:txBody>
          <a:bodyPr/>
          <a:lstStyle/>
          <a:p>
            <a:r>
              <a:rPr lang="en-US" dirty="0"/>
              <a:t>Results Summary</a:t>
            </a:r>
            <a:r>
              <a:rPr lang="en-US" sz="1800" dirty="0"/>
              <a:t> (cont)</a:t>
            </a:r>
            <a:endParaRPr lang="en-US" dirty="0"/>
          </a:p>
        </p:txBody>
      </p:sp>
      <p:sp>
        <p:nvSpPr>
          <p:cNvPr id="8" name="Content Placeholder 7">
            <a:extLst>
              <a:ext uri="{FF2B5EF4-FFF2-40B4-BE49-F238E27FC236}">
                <a16:creationId xmlns:a16="http://schemas.microsoft.com/office/drawing/2014/main" id="{DD4B88A5-6528-4745-9B9E-8703AE8E03EE}"/>
              </a:ext>
            </a:extLst>
          </p:cNvPr>
          <p:cNvSpPr>
            <a:spLocks noGrp="1"/>
          </p:cNvSpPr>
          <p:nvPr>
            <p:ph idx="1"/>
          </p:nvPr>
        </p:nvSpPr>
        <p:spPr>
          <a:xfrm>
            <a:off x="838199" y="1825625"/>
            <a:ext cx="10970623" cy="4530787"/>
          </a:xfrm>
        </p:spPr>
        <p:txBody>
          <a:bodyPr>
            <a:normAutofit/>
          </a:bodyPr>
          <a:lstStyle/>
          <a:p>
            <a:pPr marL="342900" indent="-342900">
              <a:lnSpc>
                <a:spcPct val="115000"/>
              </a:lnSpc>
              <a:spcBef>
                <a:spcPts val="0"/>
              </a:spcBef>
              <a:buFont typeface="Symbol" panose="05050102010706020507" pitchFamily="18" charset="2"/>
              <a:buChar char=""/>
            </a:pPr>
            <a:r>
              <a:rPr lang="en-US" sz="2600" dirty="0">
                <a:latin typeface="Calibri" panose="020F0502020204030204" pitchFamily="34" charset="0"/>
                <a:ea typeface="Calibri" panose="020F0502020204030204" pitchFamily="34" charset="0"/>
                <a:cs typeface="Times New Roman" panose="02020603050405020304" pitchFamily="18" charset="0"/>
              </a:rPr>
              <a:t>Change from baseline in Physicians Global Assessment of pain Numerical Rating Scale scores over time were significantly greater with upadacitinib compared with placebo</a:t>
            </a:r>
          </a:p>
          <a:p>
            <a:pPr marL="800100" lvl="1" indent="-342900">
              <a:lnSpc>
                <a:spcPct val="115000"/>
              </a:lnSpc>
              <a:spcBef>
                <a:spcPts val="0"/>
              </a:spcBef>
              <a:buFont typeface="Symbol" panose="05050102010706020507" pitchFamily="18" charset="2"/>
              <a:buChar char=""/>
            </a:pPr>
            <a:r>
              <a:rPr lang="en-US" sz="2200" dirty="0">
                <a:latin typeface="Calibri" panose="020F0502020204030204" pitchFamily="34" charset="0"/>
                <a:ea typeface="Calibri" panose="020F0502020204030204" pitchFamily="34" charset="0"/>
                <a:cs typeface="Times New Roman" panose="02020603050405020304" pitchFamily="18" charset="0"/>
              </a:rPr>
              <a:t>At week 24 in SELECT-PsA2, a 70% or greater reduction in pain was experienced by:</a:t>
            </a:r>
          </a:p>
          <a:p>
            <a:pPr marL="1257300" lvl="2" indent="-342900">
              <a:lnSpc>
                <a:spcPct val="115000"/>
              </a:lnSpc>
              <a:spcBef>
                <a:spcPts val="0"/>
              </a:spcBef>
              <a:buFont typeface="Symbol" panose="05050102010706020507" pitchFamily="18" charset="2"/>
              <a:buChar char=""/>
            </a:pPr>
            <a:r>
              <a:rPr lang="en-US" sz="1900" dirty="0">
                <a:latin typeface="Calibri" panose="020F0502020204030204" pitchFamily="34" charset="0"/>
                <a:ea typeface="Calibri" panose="020F0502020204030204" pitchFamily="34" charset="0"/>
                <a:cs typeface="Times New Roman" panose="02020603050405020304" pitchFamily="18" charset="0"/>
              </a:rPr>
              <a:t>Upadacitinib 15 mg: 22%</a:t>
            </a:r>
          </a:p>
          <a:p>
            <a:pPr marL="1257300" lvl="2" indent="-342900">
              <a:lnSpc>
                <a:spcPct val="115000"/>
              </a:lnSpc>
              <a:spcBef>
                <a:spcPts val="0"/>
              </a:spcBef>
              <a:buFont typeface="Symbol" panose="05050102010706020507" pitchFamily="18" charset="2"/>
              <a:buChar char=""/>
            </a:pPr>
            <a:r>
              <a:rPr lang="en-US" sz="1900" dirty="0">
                <a:latin typeface="Calibri" panose="020F0502020204030204" pitchFamily="34" charset="0"/>
                <a:ea typeface="Calibri" panose="020F0502020204030204" pitchFamily="34" charset="0"/>
                <a:cs typeface="Times New Roman" panose="02020603050405020304" pitchFamily="18" charset="0"/>
              </a:rPr>
              <a:t>Upadacitinib 30 mg: 27%</a:t>
            </a:r>
          </a:p>
          <a:p>
            <a:pPr marL="1257300" lvl="2" indent="-342900">
              <a:lnSpc>
                <a:spcPct val="115000"/>
              </a:lnSpc>
              <a:spcBef>
                <a:spcPts val="0"/>
              </a:spcBef>
              <a:buFont typeface="Symbol" panose="05050102010706020507" pitchFamily="18" charset="2"/>
              <a:buChar char=""/>
            </a:pPr>
            <a:r>
              <a:rPr lang="en-US" sz="1900" dirty="0">
                <a:latin typeface="Calibri" panose="020F0502020204030204" pitchFamily="34" charset="0"/>
                <a:ea typeface="Calibri" panose="020F0502020204030204" pitchFamily="34" charset="0"/>
                <a:cs typeface="Times New Roman" panose="02020603050405020304" pitchFamily="18" charset="0"/>
              </a:rPr>
              <a:t>Placebo: 3%</a:t>
            </a:r>
          </a:p>
          <a:p>
            <a:pPr marL="342900" indent="-342900">
              <a:lnSpc>
                <a:spcPct val="115000"/>
              </a:lnSpc>
              <a:spcBef>
                <a:spcPts val="0"/>
              </a:spcBef>
              <a:spcAft>
                <a:spcPts val="1000"/>
              </a:spcAft>
              <a:buFont typeface="Symbol" panose="05050102010706020507" pitchFamily="18" charset="2"/>
              <a:buChar char=""/>
            </a:pPr>
            <a:r>
              <a:rPr lang="en-US" sz="2600" dirty="0">
                <a:latin typeface="Calibri" panose="020F0502020204030204" pitchFamily="34" charset="0"/>
                <a:ea typeface="Calibri" panose="020F0502020204030204" pitchFamily="34" charset="0"/>
                <a:cs typeface="Times New Roman" panose="02020603050405020304" pitchFamily="18" charset="0"/>
              </a:rPr>
              <a:t>Improvements in the spinal pain and joint pain/swelling as assessed by the Bath Ankylosing Spondylitis Disease Activity Index were significantly greater in the upadacitinib groups</a:t>
            </a:r>
          </a:p>
          <a:p>
            <a:pPr marL="342900" indent="-342900">
              <a:lnSpc>
                <a:spcPct val="110000"/>
              </a:lnSpc>
              <a:spcBef>
                <a:spcPts val="0"/>
              </a:spcBef>
              <a:buFont typeface="Symbol" panose="05050102010706020507" pitchFamily="18" charset="2"/>
              <a:buChar char=""/>
            </a:pPr>
            <a:endParaRPr lang="en-US" dirty="0"/>
          </a:p>
        </p:txBody>
      </p:sp>
    </p:spTree>
    <p:extLst>
      <p:ext uri="{BB962C8B-B14F-4D97-AF65-F5344CB8AC3E}">
        <p14:creationId xmlns:p14="http://schemas.microsoft.com/office/powerpoint/2010/main" val="6125476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CFC27-01B1-4F72-A7F1-D58A792E52A3}"/>
              </a:ext>
            </a:extLst>
          </p:cNvPr>
          <p:cNvSpPr>
            <a:spLocks noGrp="1"/>
          </p:cNvSpPr>
          <p:nvPr>
            <p:ph type="title"/>
          </p:nvPr>
        </p:nvSpPr>
        <p:spPr/>
        <p:txBody>
          <a:bodyPr/>
          <a:lstStyle/>
          <a:p>
            <a:r>
              <a:rPr lang="en-US" dirty="0"/>
              <a:t>Results Summary</a:t>
            </a:r>
            <a:r>
              <a:rPr lang="en-US" sz="1800" dirty="0"/>
              <a:t> (cont)</a:t>
            </a:r>
            <a:endParaRPr lang="en-US" dirty="0"/>
          </a:p>
        </p:txBody>
      </p:sp>
      <p:sp>
        <p:nvSpPr>
          <p:cNvPr id="8" name="Content Placeholder 7">
            <a:extLst>
              <a:ext uri="{FF2B5EF4-FFF2-40B4-BE49-F238E27FC236}">
                <a16:creationId xmlns:a16="http://schemas.microsoft.com/office/drawing/2014/main" id="{DD4B88A5-6528-4745-9B9E-8703AE8E03EE}"/>
              </a:ext>
            </a:extLst>
          </p:cNvPr>
          <p:cNvSpPr>
            <a:spLocks noGrp="1"/>
          </p:cNvSpPr>
          <p:nvPr>
            <p:ph idx="1"/>
          </p:nvPr>
        </p:nvSpPr>
        <p:spPr/>
        <p:txBody>
          <a:bodyPr>
            <a:noAutofit/>
          </a:bodyPr>
          <a:lstStyle/>
          <a:p>
            <a:pPr marL="342900" indent="-342900">
              <a:lnSpc>
                <a:spcPct val="100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In the SELECT-PsA 1 trial:</a:t>
            </a:r>
          </a:p>
          <a:p>
            <a:pPr marL="800100" lvl="1" indent="-342900">
              <a:lnSpc>
                <a:spcPct val="100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Significantly higher proportions of patients receiving upadacitinib 30 mg vs adalimumab 40 mg achieved improvements in most pain assessments as early as week 2, which were sustained through week 24</a:t>
            </a:r>
          </a:p>
          <a:p>
            <a:pPr marL="1257300" lvl="2" indent="-342900">
              <a:lnSpc>
                <a:spcPct val="100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At week 24, a 70% or greater reduction in pain was experienced by:</a:t>
            </a:r>
          </a:p>
          <a:p>
            <a:pPr marL="1714500" lvl="3" indent="-342900">
              <a:lnSpc>
                <a:spcPct val="100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Upadacitinib 15 mg:  31%</a:t>
            </a:r>
          </a:p>
          <a:p>
            <a:pPr marL="1714500" lvl="3" indent="-342900">
              <a:lnSpc>
                <a:spcPct val="100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Upadacitinib 30 mg: 34%</a:t>
            </a:r>
          </a:p>
          <a:p>
            <a:pPr marL="1714500" lvl="3" indent="-342900">
              <a:lnSpc>
                <a:spcPct val="100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Adalimumab 40 mg: 25%</a:t>
            </a:r>
          </a:p>
          <a:p>
            <a:pPr>
              <a:lnSpc>
                <a:spcPct val="100000"/>
              </a:lnSpc>
              <a:spcBef>
                <a:spcPts val="0"/>
              </a:spcBef>
            </a:pPr>
            <a:r>
              <a:rPr lang="en-US" dirty="0">
                <a:latin typeface="Calibri" panose="020F0502020204030204" pitchFamily="34" charset="0"/>
                <a:ea typeface="Calibri" panose="020F0502020204030204" pitchFamily="34" charset="0"/>
                <a:cs typeface="Times New Roman" panose="02020603050405020304" pitchFamily="18" charset="0"/>
              </a:rPr>
              <a:t>Improvements in several assessments were also significantly greater with upadacitinib 15 mg compared with adalimumab 40 mg.</a:t>
            </a:r>
            <a:endParaRPr lang="en-US" dirty="0"/>
          </a:p>
        </p:txBody>
      </p:sp>
    </p:spTree>
    <p:extLst>
      <p:ext uri="{BB962C8B-B14F-4D97-AF65-F5344CB8AC3E}">
        <p14:creationId xmlns:p14="http://schemas.microsoft.com/office/powerpoint/2010/main" val="3689528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AFBA77-0A6A-49CD-8A20-5E866EFE1DD9}"/>
              </a:ext>
            </a:extLst>
          </p:cNvPr>
          <p:cNvSpPr>
            <a:spLocks noGrp="1"/>
          </p:cNvSpPr>
          <p:nvPr>
            <p:ph type="title"/>
          </p:nvPr>
        </p:nvSpPr>
        <p:spPr>
          <a:xfrm>
            <a:off x="2152650" y="1783532"/>
            <a:ext cx="7886700" cy="2379394"/>
          </a:xfrm>
        </p:spPr>
        <p:txBody>
          <a:bodyPr>
            <a:noAutofit/>
          </a:bodyPr>
          <a:lstStyle/>
          <a:p>
            <a:pPr algn="ctr"/>
            <a:r>
              <a:rPr lang="en-US" sz="2800" dirty="0">
                <a:latin typeface="Calibri" panose="020F0502020204030204" pitchFamily="34" charset="0"/>
                <a:ea typeface="Calibri" panose="020F0502020204030204" pitchFamily="34" charset="0"/>
                <a:cs typeface="Times New Roman" panose="02020603050405020304" pitchFamily="18" charset="0"/>
              </a:rPr>
              <a:t>Efficacy and Safety of Guselkumab, A Monoclonal Antibody Specific to the P19-subunit of Interleukin-23, Through Week 52 of a Phase 3 Randomized, Double-blind, Placebo-controlled Study Conducted in Biologic-naïve Patients with Active Psoriatic Arthritis</a:t>
            </a:r>
            <a:br>
              <a:rPr lang="en-US" sz="3600" dirty="0"/>
            </a:br>
            <a:r>
              <a:rPr lang="en-US" sz="2400" dirty="0"/>
              <a:t>McInnes I, et al. </a:t>
            </a:r>
          </a:p>
        </p:txBody>
      </p:sp>
      <p:sp>
        <p:nvSpPr>
          <p:cNvPr id="5" name="TextBox 4">
            <a:extLst>
              <a:ext uri="{FF2B5EF4-FFF2-40B4-BE49-F238E27FC236}">
                <a16:creationId xmlns:a16="http://schemas.microsoft.com/office/drawing/2014/main" id="{A13791EF-73E2-4E83-8166-43C8D2C06737}"/>
              </a:ext>
            </a:extLst>
          </p:cNvPr>
          <p:cNvSpPr txBox="1"/>
          <p:nvPr/>
        </p:nvSpPr>
        <p:spPr>
          <a:xfrm>
            <a:off x="2152652" y="4455999"/>
            <a:ext cx="7886699" cy="738664"/>
          </a:xfrm>
          <a:prstGeom prst="rect">
            <a:avLst/>
          </a:prstGeom>
          <a:noFill/>
        </p:spPr>
        <p:txBody>
          <a:bodyPr wrap="square">
            <a:spAutoFit/>
          </a:bodyPr>
          <a:lstStyle/>
          <a:p>
            <a:r>
              <a:rPr lang="en-US" sz="1400" dirty="0">
                <a:hlinkClick r:id="rId2"/>
              </a:rPr>
              <a:t>Efficacy and Safety of Guselkumab, a Monoclonal Antibody Specific to the p19-Subunit of Interleukin-23, Through Week 52 of a Phase 3, Randomized, Double-blind, Placebo-controlled Study Conducted in Biologic-naïve Patients with Active Psoriatic Arthritis - ACR Meeting Abstracts (acrabstracts.org)</a:t>
            </a:r>
            <a:endParaRPr lang="en-US" sz="1400" dirty="0"/>
          </a:p>
        </p:txBody>
      </p:sp>
    </p:spTree>
    <p:extLst>
      <p:ext uri="{BB962C8B-B14F-4D97-AF65-F5344CB8AC3E}">
        <p14:creationId xmlns:p14="http://schemas.microsoft.com/office/powerpoint/2010/main" val="2068808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CFC27-01B1-4F72-A7F1-D58A792E52A3}"/>
              </a:ext>
            </a:extLst>
          </p:cNvPr>
          <p:cNvSpPr>
            <a:spLocks noGrp="1"/>
          </p:cNvSpPr>
          <p:nvPr>
            <p:ph type="title"/>
          </p:nvPr>
        </p:nvSpPr>
        <p:spPr/>
        <p:txBody>
          <a:bodyPr/>
          <a:lstStyle/>
          <a:p>
            <a:r>
              <a:rPr lang="en-US" dirty="0"/>
              <a:t>Faculty Commentary</a:t>
            </a:r>
          </a:p>
        </p:txBody>
      </p:sp>
      <p:sp>
        <p:nvSpPr>
          <p:cNvPr id="5" name="Content Placeholder 4">
            <a:extLst>
              <a:ext uri="{FF2B5EF4-FFF2-40B4-BE49-F238E27FC236}">
                <a16:creationId xmlns:a16="http://schemas.microsoft.com/office/drawing/2014/main" id="{BF85E8FA-6634-420C-8EE8-A126F5484C6D}"/>
              </a:ext>
            </a:extLst>
          </p:cNvPr>
          <p:cNvSpPr>
            <a:spLocks noGrp="1"/>
          </p:cNvSpPr>
          <p:nvPr>
            <p:ph idx="1"/>
          </p:nvPr>
        </p:nvSpPr>
        <p:spPr/>
        <p:txBody>
          <a:bodyPr>
            <a:normAutofit/>
          </a:bodyPr>
          <a:lstStyle/>
          <a:p>
            <a:r>
              <a:rPr lang="en-US" sz="2400" dirty="0">
                <a:solidFill>
                  <a:srgbClr val="000000"/>
                </a:solidFill>
                <a:ea typeface="Calibri" panose="020F0502020204030204" pitchFamily="34" charset="0"/>
              </a:rPr>
              <a:t>Upadacitinib 15 milligrams appears to be efficacious in the treatment of pain in patients with PsA.</a:t>
            </a:r>
          </a:p>
          <a:p>
            <a:r>
              <a:rPr lang="en-US" sz="2400" dirty="0">
                <a:solidFill>
                  <a:srgbClr val="000000"/>
                </a:solidFill>
                <a:ea typeface="Calibri" panose="020F0502020204030204" pitchFamily="34" charset="0"/>
              </a:rPr>
              <a:t>Efficacy generally comparable to adalimumab with respect to speed of response and depth of response.</a:t>
            </a:r>
          </a:p>
          <a:p>
            <a:r>
              <a:rPr lang="en-US" sz="2400" dirty="0">
                <a:solidFill>
                  <a:srgbClr val="000000"/>
                </a:solidFill>
                <a:ea typeface="Calibri" panose="020F0502020204030204" pitchFamily="34" charset="0"/>
              </a:rPr>
              <a:t>Results for speed and depth of response are similar in conventional synthetic DMARD and biologic DMARD incomplete responders.</a:t>
            </a:r>
            <a:endParaRPr lang="en-US" sz="2400" dirty="0"/>
          </a:p>
        </p:txBody>
      </p:sp>
    </p:spTree>
    <p:extLst>
      <p:ext uri="{BB962C8B-B14F-4D97-AF65-F5344CB8AC3E}">
        <p14:creationId xmlns:p14="http://schemas.microsoft.com/office/powerpoint/2010/main" val="28016030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CFC27-01B1-4F72-A7F1-D58A792E52A3}"/>
              </a:ext>
            </a:extLst>
          </p:cNvPr>
          <p:cNvSpPr>
            <a:spLocks noGrp="1"/>
          </p:cNvSpPr>
          <p:nvPr>
            <p:ph type="title"/>
          </p:nvPr>
        </p:nvSpPr>
        <p:spPr/>
        <p:txBody>
          <a:bodyPr/>
          <a:lstStyle/>
          <a:p>
            <a:r>
              <a:rPr lang="en-US" dirty="0"/>
              <a:t>Implications for Clinical Practice</a:t>
            </a:r>
          </a:p>
        </p:txBody>
      </p:sp>
      <p:sp>
        <p:nvSpPr>
          <p:cNvPr id="5" name="Content Placeholder 4">
            <a:extLst>
              <a:ext uri="{FF2B5EF4-FFF2-40B4-BE49-F238E27FC236}">
                <a16:creationId xmlns:a16="http://schemas.microsoft.com/office/drawing/2014/main" id="{BF85E8FA-6634-420C-8EE8-A126F5484C6D}"/>
              </a:ext>
            </a:extLst>
          </p:cNvPr>
          <p:cNvSpPr>
            <a:spLocks noGrp="1"/>
          </p:cNvSpPr>
          <p:nvPr>
            <p:ph idx="1"/>
          </p:nvPr>
        </p:nvSpPr>
        <p:spPr/>
        <p:txBody>
          <a:bodyPr>
            <a:noAutofit/>
          </a:bodyPr>
          <a:lstStyle/>
          <a:p>
            <a:pPr>
              <a:spcBef>
                <a:spcPts val="0"/>
              </a:spcBef>
            </a:pPr>
            <a:r>
              <a:rPr lang="en-US" sz="2400" dirty="0">
                <a:solidFill>
                  <a:srgbClr val="000000"/>
                </a:solidFill>
                <a:ea typeface="Calibri" panose="020F0502020204030204" pitchFamily="34" charset="0"/>
              </a:rPr>
              <a:t>These results are not clinically relevant since upadacitinib is not yet approved in PsA.</a:t>
            </a:r>
          </a:p>
          <a:p>
            <a:pPr>
              <a:spcBef>
                <a:spcPts val="0"/>
              </a:spcBef>
            </a:pPr>
            <a:r>
              <a:rPr lang="en-US" sz="2400" dirty="0">
                <a:solidFill>
                  <a:srgbClr val="000000"/>
                </a:solidFill>
                <a:ea typeface="Calibri" panose="020F0502020204030204" pitchFamily="34" charset="0"/>
              </a:rPr>
              <a:t>The results of the SELECT-PsA studies were both very positive, and one would expect that upadacitinib will be approved in PsA. </a:t>
            </a:r>
            <a:endParaRPr lang="en-US" sz="2400" dirty="0">
              <a:ea typeface="Times New Roman" panose="02020603050405020304" pitchFamily="18" charset="0"/>
            </a:endParaRPr>
          </a:p>
          <a:p>
            <a:pPr>
              <a:spcBef>
                <a:spcPts val="0"/>
              </a:spcBef>
            </a:pPr>
            <a:r>
              <a:rPr lang="en-US" sz="2400" dirty="0">
                <a:solidFill>
                  <a:srgbClr val="000000"/>
                </a:solidFill>
                <a:ea typeface="Calibri" panose="020F0502020204030204" pitchFamily="34" charset="0"/>
              </a:rPr>
              <a:t>If approved, upadacitinib is attractive as an oral medication, which can be very effective after conventional synthetic DMARDs, probably more effective than apremilast, and possibly more effective than tofacitinib.</a:t>
            </a:r>
          </a:p>
          <a:p>
            <a:pPr marL="687388" lvl="1">
              <a:spcBef>
                <a:spcPts val="0"/>
              </a:spcBef>
            </a:pPr>
            <a:r>
              <a:rPr lang="en-US" sz="2000" dirty="0">
                <a:solidFill>
                  <a:srgbClr val="000000"/>
                </a:solidFill>
                <a:ea typeface="Calibri" panose="020F0502020204030204" pitchFamily="34" charset="0"/>
              </a:rPr>
              <a:t>Upadacitinib will still require lab monitoring.</a:t>
            </a:r>
            <a:endParaRPr lang="en-US" sz="2000" dirty="0">
              <a:ea typeface="Times New Roman" panose="02020603050405020304" pitchFamily="18" charset="0"/>
            </a:endParaRPr>
          </a:p>
          <a:p>
            <a:pPr>
              <a:spcBef>
                <a:spcPts val="0"/>
              </a:spcBef>
            </a:pPr>
            <a:r>
              <a:rPr lang="en-US" sz="2400" dirty="0">
                <a:solidFill>
                  <a:srgbClr val="000000"/>
                </a:solidFill>
                <a:ea typeface="Calibri" panose="020F0502020204030204" pitchFamily="34" charset="0"/>
              </a:rPr>
              <a:t>It is unclear if upadacitinib will replace TNF inhibitors and how it will compete with IL-17, IL-23 molecules.</a:t>
            </a:r>
            <a:endParaRPr lang="en-US" sz="2400" dirty="0"/>
          </a:p>
        </p:txBody>
      </p:sp>
    </p:spTree>
    <p:extLst>
      <p:ext uri="{BB962C8B-B14F-4D97-AF65-F5344CB8AC3E}">
        <p14:creationId xmlns:p14="http://schemas.microsoft.com/office/powerpoint/2010/main" val="2989479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CFC27-01B1-4F72-A7F1-D58A792E52A3}"/>
              </a:ext>
            </a:extLst>
          </p:cNvPr>
          <p:cNvSpPr>
            <a:spLocks noGrp="1"/>
          </p:cNvSpPr>
          <p:nvPr>
            <p:ph type="title"/>
          </p:nvPr>
        </p:nvSpPr>
        <p:spPr/>
        <p:txBody>
          <a:bodyPr/>
          <a:lstStyle/>
          <a:p>
            <a:r>
              <a:rPr lang="en-US" dirty="0"/>
              <a:t>Study Design and Methods</a:t>
            </a:r>
          </a:p>
        </p:txBody>
      </p:sp>
      <p:sp>
        <p:nvSpPr>
          <p:cNvPr id="5" name="Content Placeholder 4">
            <a:extLst>
              <a:ext uri="{FF2B5EF4-FFF2-40B4-BE49-F238E27FC236}">
                <a16:creationId xmlns:a16="http://schemas.microsoft.com/office/drawing/2014/main" id="{BF85E8FA-6634-420C-8EE8-A126F5484C6D}"/>
              </a:ext>
            </a:extLst>
          </p:cNvPr>
          <p:cNvSpPr>
            <a:spLocks noGrp="1"/>
          </p:cNvSpPr>
          <p:nvPr>
            <p:ph idx="1"/>
          </p:nvPr>
        </p:nvSpPr>
        <p:spPr>
          <a:xfrm>
            <a:off x="766354" y="1446028"/>
            <a:ext cx="11025052" cy="4869712"/>
          </a:xfrm>
        </p:spPr>
        <p:txBody>
          <a:bodyPr>
            <a:normAutofit/>
          </a:bodyPr>
          <a:lstStyle/>
          <a:p>
            <a:pPr marL="342900" indent="-342900">
              <a:lnSpc>
                <a:spcPct val="115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Adults with biologic-naïve psoriatic arthritis who had:</a:t>
            </a:r>
          </a:p>
          <a:p>
            <a:pPr marL="800100" lvl="1" indent="-342900">
              <a:lnSpc>
                <a:spcPct val="115000"/>
              </a:lnSpc>
              <a:spcBef>
                <a:spcPts val="0"/>
              </a:spcBef>
              <a:buFont typeface="Symbol" panose="05050102010706020507" pitchFamily="18" charset="2"/>
              <a:buChar char=""/>
            </a:pPr>
            <a:r>
              <a:rPr lang="en-US" sz="1600" dirty="0">
                <a:latin typeface="Calibri" panose="020F0502020204030204" pitchFamily="34" charset="0"/>
                <a:ea typeface="Calibri" panose="020F0502020204030204" pitchFamily="34" charset="0"/>
                <a:cs typeface="Times New Roman" panose="02020603050405020304" pitchFamily="18" charset="0"/>
              </a:rPr>
              <a:t>≥5 swollen joints</a:t>
            </a:r>
          </a:p>
          <a:p>
            <a:pPr marL="800100" lvl="1" indent="-342900">
              <a:lnSpc>
                <a:spcPct val="115000"/>
              </a:lnSpc>
              <a:spcBef>
                <a:spcPts val="0"/>
              </a:spcBef>
              <a:buFont typeface="Symbol" panose="05050102010706020507" pitchFamily="18" charset="2"/>
              <a:buChar char=""/>
            </a:pPr>
            <a:r>
              <a:rPr lang="en-US" sz="1600" dirty="0">
                <a:latin typeface="Calibri" panose="020F0502020204030204" pitchFamily="34" charset="0"/>
                <a:ea typeface="Calibri" panose="020F0502020204030204" pitchFamily="34" charset="0"/>
                <a:cs typeface="Times New Roman" panose="02020603050405020304" pitchFamily="18" charset="0"/>
              </a:rPr>
              <a:t>≥5 tender joints</a:t>
            </a:r>
          </a:p>
          <a:p>
            <a:pPr marL="800100" lvl="1" indent="-342900">
              <a:lnSpc>
                <a:spcPct val="115000"/>
              </a:lnSpc>
              <a:spcBef>
                <a:spcPts val="0"/>
              </a:spcBef>
              <a:buFont typeface="Symbol" panose="05050102010706020507" pitchFamily="18" charset="2"/>
              <a:buChar char=""/>
            </a:pPr>
            <a:r>
              <a:rPr lang="en-US" sz="1600" dirty="0">
                <a:latin typeface="Calibri" panose="020F0502020204030204" pitchFamily="34" charset="0"/>
                <a:ea typeface="Calibri" panose="020F0502020204030204" pitchFamily="34" charset="0"/>
                <a:cs typeface="Times New Roman" panose="02020603050405020304" pitchFamily="18" charset="0"/>
              </a:rPr>
              <a:t>C-reactive protein level </a:t>
            </a:r>
            <a:r>
              <a:rPr lang="en-US" sz="1600" dirty="0">
                <a:latin typeface="Calibri" panose="020F0502020204030204" pitchFamily="34" charset="0"/>
                <a:ea typeface="Calibri" panose="020F0502020204030204" pitchFamily="34" charset="0"/>
                <a:cs typeface="Calibri" panose="020F0502020204030204" pitchFamily="34" charset="0"/>
              </a:rPr>
              <a:t>≥</a:t>
            </a:r>
            <a:r>
              <a:rPr lang="en-US" sz="1600" dirty="0">
                <a:latin typeface="Calibri" panose="020F0502020204030204" pitchFamily="34" charset="0"/>
                <a:ea typeface="Calibri" panose="020F0502020204030204" pitchFamily="34" charset="0"/>
                <a:cs typeface="Times New Roman" panose="02020603050405020304" pitchFamily="18" charset="0"/>
              </a:rPr>
              <a:t> 0.6 mg/dL</a:t>
            </a:r>
          </a:p>
          <a:p>
            <a:pPr marL="342900" indent="-342900">
              <a:lnSpc>
                <a:spcPct val="115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Patients were randomized (1:1:1) to:</a:t>
            </a:r>
          </a:p>
          <a:p>
            <a:pPr marL="800100" lvl="1" indent="-342900">
              <a:lnSpc>
                <a:spcPct val="115000"/>
              </a:lnSpc>
              <a:spcBef>
                <a:spcPts val="0"/>
              </a:spcBef>
              <a:buFont typeface="Symbol" panose="05050102010706020507" pitchFamily="18" charset="2"/>
              <a:buChar char=""/>
            </a:pPr>
            <a:r>
              <a:rPr lang="en-US" sz="1600" dirty="0">
                <a:latin typeface="Calibri" panose="020F0502020204030204" pitchFamily="34" charset="0"/>
                <a:ea typeface="Calibri" panose="020F0502020204030204" pitchFamily="34" charset="0"/>
                <a:cs typeface="Times New Roman" panose="02020603050405020304" pitchFamily="18" charset="0"/>
              </a:rPr>
              <a:t>Guselkumab 100 mg administered every 4 weeks</a:t>
            </a:r>
          </a:p>
          <a:p>
            <a:pPr marL="800100" lvl="1" indent="-342900">
              <a:lnSpc>
                <a:spcPct val="115000"/>
              </a:lnSpc>
              <a:spcBef>
                <a:spcPts val="0"/>
              </a:spcBef>
              <a:buFont typeface="Symbol" panose="05050102010706020507" pitchFamily="18" charset="2"/>
              <a:buChar char=""/>
            </a:pPr>
            <a:r>
              <a:rPr lang="en-US" sz="1600" dirty="0">
                <a:latin typeface="Calibri" panose="020F0502020204030204" pitchFamily="34" charset="0"/>
                <a:ea typeface="Calibri" panose="020F0502020204030204" pitchFamily="34" charset="0"/>
                <a:cs typeface="Times New Roman" panose="02020603050405020304" pitchFamily="18" charset="0"/>
              </a:rPr>
              <a:t>Guselkumab 100 mg administered at weeks 0 and 4, and then every 8 weeks</a:t>
            </a:r>
          </a:p>
          <a:p>
            <a:pPr marL="800100" lvl="1" indent="-342900">
              <a:lnSpc>
                <a:spcPct val="115000"/>
              </a:lnSpc>
              <a:spcBef>
                <a:spcPts val="0"/>
              </a:spcBef>
              <a:buFont typeface="Symbol" panose="05050102010706020507" pitchFamily="18" charset="2"/>
              <a:buChar char=""/>
            </a:pPr>
            <a:r>
              <a:rPr lang="en-US" sz="1600" dirty="0">
                <a:latin typeface="Calibri" panose="020F0502020204030204" pitchFamily="34" charset="0"/>
                <a:ea typeface="Calibri" panose="020F0502020204030204" pitchFamily="34" charset="0"/>
                <a:cs typeface="Times New Roman" panose="02020603050405020304" pitchFamily="18" charset="0"/>
              </a:rPr>
              <a:t>Placebo</a:t>
            </a:r>
          </a:p>
          <a:p>
            <a:pPr marL="342900" indent="-342900">
              <a:lnSpc>
                <a:spcPct val="115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At week 24, patients who had been randomized to placebo were switched to guselkumab 100 mg administered every 4 weeks</a:t>
            </a:r>
          </a:p>
          <a:p>
            <a:pPr marL="342900" indent="-342900">
              <a:lnSpc>
                <a:spcPct val="115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American College of Rheumatology (ACR) response rates at week 52 were based on non-responder imputation (NRI) for missing data and as observed in patients who continued study agent at week 24</a:t>
            </a:r>
          </a:p>
          <a:p>
            <a:pPr marL="342900" indent="-342900">
              <a:lnSpc>
                <a:spcPct val="115000"/>
              </a:lnSpc>
              <a:spcBef>
                <a:spcPts val="0"/>
              </a:spcBef>
              <a:spcAft>
                <a:spcPts val="1000"/>
              </a:spcAft>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Data for additional endpoints were collected at week 0, week 24, week 52, or at time of treatment discontinuation</a:t>
            </a:r>
          </a:p>
          <a:p>
            <a:pPr marL="342900" indent="-342900">
              <a:lnSpc>
                <a:spcPct val="115000"/>
              </a:lnSpc>
              <a:spcBef>
                <a:spcPts val="0"/>
              </a:spcBef>
              <a:buFont typeface="Symbol" panose="05050102010706020507" pitchFamily="18" charset="2"/>
              <a:buChar char=""/>
            </a:pPr>
            <a:endParaRPr lang="en-US" sz="1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4289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CFC27-01B1-4F72-A7F1-D58A792E52A3}"/>
              </a:ext>
            </a:extLst>
          </p:cNvPr>
          <p:cNvSpPr>
            <a:spLocks noGrp="1"/>
          </p:cNvSpPr>
          <p:nvPr>
            <p:ph type="title"/>
          </p:nvPr>
        </p:nvSpPr>
        <p:spPr/>
        <p:txBody>
          <a:bodyPr/>
          <a:lstStyle/>
          <a:p>
            <a:r>
              <a:rPr lang="en-US" dirty="0"/>
              <a:t>Results Summary</a:t>
            </a:r>
          </a:p>
        </p:txBody>
      </p:sp>
      <p:sp>
        <p:nvSpPr>
          <p:cNvPr id="8" name="Content Placeholder 7">
            <a:extLst>
              <a:ext uri="{FF2B5EF4-FFF2-40B4-BE49-F238E27FC236}">
                <a16:creationId xmlns:a16="http://schemas.microsoft.com/office/drawing/2014/main" id="{DD4B88A5-6528-4745-9B9E-8703AE8E03EE}"/>
              </a:ext>
            </a:extLst>
          </p:cNvPr>
          <p:cNvSpPr>
            <a:spLocks noGrp="1"/>
          </p:cNvSpPr>
          <p:nvPr>
            <p:ph idx="1"/>
          </p:nvPr>
        </p:nvSpPr>
        <p:spPr>
          <a:xfrm>
            <a:off x="838200" y="1816916"/>
            <a:ext cx="10515600" cy="4351338"/>
          </a:xfrm>
        </p:spPr>
        <p:txBody>
          <a:bodyPr>
            <a:normAutofit fontScale="92500" lnSpcReduction="10000"/>
          </a:bodyPr>
          <a:lstStyle/>
          <a:p>
            <a:pPr marL="342900" indent="-342900">
              <a:lnSpc>
                <a:spcPct val="110000"/>
              </a:lnSpc>
              <a:spcBef>
                <a:spcPts val="0"/>
              </a:spcBef>
              <a:buFont typeface="Symbol" panose="05050102010706020507" pitchFamily="18" charset="2"/>
              <a:buChar char=""/>
            </a:pPr>
            <a:r>
              <a:rPr lang="en-US" sz="2400" dirty="0">
                <a:latin typeface="Calibri" panose="020F0502020204030204" pitchFamily="34" charset="0"/>
                <a:ea typeface="Calibri" panose="020F0502020204030204" pitchFamily="34" charset="0"/>
                <a:cs typeface="Times New Roman" panose="02020603050405020304" pitchFamily="18" charset="0"/>
              </a:rPr>
              <a:t>739 patients were randomized and treated</a:t>
            </a:r>
          </a:p>
          <a:p>
            <a:pPr marL="800100" lvl="1" indent="-342900">
              <a:lnSpc>
                <a:spcPct val="110000"/>
              </a:lnSpc>
              <a:spcBef>
                <a:spcPts val="0"/>
              </a:spcBef>
              <a:buFont typeface="Symbol" panose="05050102010706020507" pitchFamily="18" charset="2"/>
              <a:buChar char=""/>
            </a:pPr>
            <a:r>
              <a:rPr lang="en-US" sz="2200" dirty="0">
                <a:latin typeface="Calibri" panose="020F0502020204030204" pitchFamily="34" charset="0"/>
                <a:ea typeface="Calibri" panose="020F0502020204030204" pitchFamily="34" charset="0"/>
                <a:cs typeface="Times New Roman" panose="02020603050405020304" pitchFamily="18" charset="0"/>
              </a:rPr>
              <a:t>712 (96.3%) continued study treatment through week 24</a:t>
            </a:r>
          </a:p>
          <a:p>
            <a:pPr marL="800100" lvl="1" indent="-342900">
              <a:lnSpc>
                <a:spcPct val="110000"/>
              </a:lnSpc>
              <a:spcBef>
                <a:spcPts val="0"/>
              </a:spcBef>
              <a:buFont typeface="Symbol" panose="05050102010706020507" pitchFamily="18" charset="2"/>
              <a:buChar char=""/>
            </a:pPr>
            <a:r>
              <a:rPr lang="en-US" sz="2200" dirty="0">
                <a:latin typeface="Calibri" panose="020F0502020204030204" pitchFamily="34" charset="0"/>
                <a:ea typeface="Calibri" panose="020F0502020204030204" pitchFamily="34" charset="0"/>
                <a:cs typeface="Times New Roman" panose="02020603050405020304" pitchFamily="18" charset="0"/>
              </a:rPr>
              <a:t>689 (93.2%) completed study treatment through week 52</a:t>
            </a:r>
          </a:p>
          <a:p>
            <a:pPr marL="342900" indent="-342900">
              <a:lnSpc>
                <a:spcPct val="110000"/>
              </a:lnSpc>
              <a:spcBef>
                <a:spcPts val="0"/>
              </a:spcBef>
              <a:buFont typeface="Symbol" panose="05050102010706020507" pitchFamily="18" charset="2"/>
              <a:buChar char=""/>
            </a:pPr>
            <a:r>
              <a:rPr lang="en-US" sz="2400" dirty="0">
                <a:latin typeface="Calibri" panose="020F0502020204030204" pitchFamily="34" charset="0"/>
                <a:ea typeface="Calibri" panose="020F0502020204030204" pitchFamily="34" charset="0"/>
                <a:cs typeface="Times New Roman" panose="02020603050405020304" pitchFamily="18" charset="0"/>
              </a:rPr>
              <a:t>NRI ACR20 response rates continued to increase after week 24</a:t>
            </a:r>
          </a:p>
          <a:p>
            <a:pPr marL="342900" indent="-342900">
              <a:lnSpc>
                <a:spcPct val="110000"/>
              </a:lnSpc>
              <a:spcBef>
                <a:spcPts val="0"/>
              </a:spcBef>
              <a:buFont typeface="Symbol" panose="05050102010706020507" pitchFamily="18" charset="2"/>
              <a:buChar char=""/>
            </a:pPr>
            <a:r>
              <a:rPr lang="en-US" sz="2200" dirty="0">
                <a:latin typeface="Calibri" panose="020F0502020204030204" pitchFamily="34" charset="0"/>
                <a:ea typeface="Calibri" panose="020F0502020204030204" pitchFamily="34" charset="0"/>
                <a:cs typeface="Times New Roman" panose="02020603050405020304" pitchFamily="18" charset="0"/>
              </a:rPr>
              <a:t>At week 52, the ACR20 response rates were:</a:t>
            </a:r>
          </a:p>
          <a:p>
            <a:pPr marL="1257300" lvl="2" indent="-342900">
              <a:lnSpc>
                <a:spcPct val="110000"/>
              </a:lnSpc>
              <a:spcBef>
                <a:spcPts val="0"/>
              </a:spcBef>
              <a:buFont typeface="Symbol" panose="05050102010706020507" pitchFamily="18" charset="2"/>
              <a:buChar char=""/>
            </a:pPr>
            <a:r>
              <a:rPr lang="en-US" sz="1900" dirty="0">
                <a:latin typeface="Calibri" panose="020F0502020204030204" pitchFamily="34" charset="0"/>
                <a:ea typeface="Calibri" panose="020F0502020204030204" pitchFamily="34" charset="0"/>
                <a:cs typeface="Times New Roman" panose="02020603050405020304" pitchFamily="18" charset="0"/>
              </a:rPr>
              <a:t>Guselkumab administered every 4 weeks: 70.6%</a:t>
            </a:r>
          </a:p>
          <a:p>
            <a:pPr marL="1257300" lvl="2" indent="-342900">
              <a:lnSpc>
                <a:spcPct val="110000"/>
              </a:lnSpc>
              <a:spcBef>
                <a:spcPts val="0"/>
              </a:spcBef>
              <a:buFont typeface="Symbol" panose="05050102010706020507" pitchFamily="18" charset="2"/>
              <a:buChar char=""/>
            </a:pPr>
            <a:r>
              <a:rPr lang="en-US" sz="1900" dirty="0">
                <a:latin typeface="Calibri" panose="020F0502020204030204" pitchFamily="34" charset="0"/>
                <a:ea typeface="Calibri" panose="020F0502020204030204" pitchFamily="34" charset="0"/>
                <a:cs typeface="Times New Roman" panose="02020603050405020304" pitchFamily="18" charset="0"/>
              </a:rPr>
              <a:t>Guselkumab administered every 8 weeks: 74.6%</a:t>
            </a:r>
          </a:p>
          <a:p>
            <a:pPr marL="800100" lvl="1" indent="-342900">
              <a:lnSpc>
                <a:spcPct val="110000"/>
              </a:lnSpc>
              <a:spcBef>
                <a:spcPts val="0"/>
              </a:spcBef>
              <a:buFont typeface="Symbol" panose="05050102010706020507" pitchFamily="18" charset="2"/>
              <a:buChar char=""/>
            </a:pPr>
            <a:r>
              <a:rPr lang="en-US" sz="2200" dirty="0">
                <a:latin typeface="Calibri" panose="020F0502020204030204" pitchFamily="34" charset="0"/>
                <a:ea typeface="Calibri" panose="020F0502020204030204" pitchFamily="34" charset="0"/>
                <a:cs typeface="Times New Roman" panose="02020603050405020304" pitchFamily="18" charset="0"/>
              </a:rPr>
              <a:t>Response patterns for ACR50 and ACR70 were similar</a:t>
            </a:r>
          </a:p>
          <a:p>
            <a:pPr marL="1257300" lvl="2" indent="-342900">
              <a:lnSpc>
                <a:spcPct val="110000"/>
              </a:lnSpc>
              <a:spcBef>
                <a:spcPts val="0"/>
              </a:spcBef>
              <a:buFont typeface="Symbol" panose="05050102010706020507" pitchFamily="18" charset="2"/>
              <a:buChar char=""/>
            </a:pPr>
            <a:r>
              <a:rPr lang="en-US" sz="1900" dirty="0">
                <a:latin typeface="Calibri" panose="020F0502020204030204" pitchFamily="34" charset="0"/>
                <a:ea typeface="Calibri" panose="020F0502020204030204" pitchFamily="34" charset="0"/>
                <a:cs typeface="Times New Roman" panose="02020603050405020304" pitchFamily="18" charset="0"/>
              </a:rPr>
              <a:t>At week 28, the NRI ACR70 response rates were:</a:t>
            </a:r>
          </a:p>
          <a:p>
            <a:pPr marL="1714500" lvl="3" indent="-342900">
              <a:lnSpc>
                <a:spcPct val="110000"/>
              </a:lnSpc>
              <a:spcBef>
                <a:spcPts val="0"/>
              </a:spcBef>
              <a:buFont typeface="Symbol" panose="05050102010706020507" pitchFamily="18" charset="2"/>
              <a:buChar char=""/>
            </a:pPr>
            <a:r>
              <a:rPr lang="en-US" sz="1700" dirty="0">
                <a:latin typeface="Calibri" panose="020F0502020204030204" pitchFamily="34" charset="0"/>
                <a:ea typeface="Calibri" panose="020F0502020204030204" pitchFamily="34" charset="0"/>
                <a:cs typeface="Times New Roman" panose="02020603050405020304" pitchFamily="18" charset="0"/>
              </a:rPr>
              <a:t>Guselkumab every 4 weeks: 20.2%</a:t>
            </a:r>
          </a:p>
          <a:p>
            <a:pPr marL="1714500" lvl="3" indent="-342900">
              <a:lnSpc>
                <a:spcPct val="110000"/>
              </a:lnSpc>
              <a:spcBef>
                <a:spcPts val="0"/>
              </a:spcBef>
              <a:buFont typeface="Symbol" panose="05050102010706020507" pitchFamily="18" charset="2"/>
              <a:buChar char=""/>
            </a:pPr>
            <a:r>
              <a:rPr lang="en-US" sz="1700" dirty="0">
                <a:latin typeface="Calibri" panose="020F0502020204030204" pitchFamily="34" charset="0"/>
                <a:ea typeface="Calibri" panose="020F0502020204030204" pitchFamily="34" charset="0"/>
                <a:cs typeface="Times New Roman" panose="02020603050405020304" pitchFamily="18" charset="0"/>
              </a:rPr>
              <a:t>Guselkumab every 8 weeks: 20.0%</a:t>
            </a:r>
          </a:p>
          <a:p>
            <a:pPr marL="1257300" lvl="2" indent="-342900">
              <a:lnSpc>
                <a:spcPct val="110000"/>
              </a:lnSpc>
              <a:spcBef>
                <a:spcPts val="0"/>
              </a:spcBef>
              <a:buFont typeface="Symbol" panose="05050102010706020507" pitchFamily="18" charset="2"/>
              <a:buChar char=""/>
            </a:pPr>
            <a:r>
              <a:rPr lang="en-US" sz="1900" dirty="0">
                <a:latin typeface="Calibri" panose="020F0502020204030204" pitchFamily="34" charset="0"/>
                <a:ea typeface="Calibri" panose="020F0502020204030204" pitchFamily="34" charset="0"/>
                <a:cs typeface="Times New Roman" panose="02020603050405020304" pitchFamily="18" charset="0"/>
              </a:rPr>
              <a:t>At week 52, the NRI ACR70 response rates were:</a:t>
            </a:r>
          </a:p>
          <a:p>
            <a:pPr marL="1714500" lvl="3" indent="-342900">
              <a:lnSpc>
                <a:spcPct val="110000"/>
              </a:lnSpc>
              <a:spcBef>
                <a:spcPts val="0"/>
              </a:spcBef>
              <a:buFont typeface="Symbol" panose="05050102010706020507" pitchFamily="18" charset="2"/>
              <a:buChar char=""/>
            </a:pPr>
            <a:r>
              <a:rPr lang="en-US" sz="1700" dirty="0">
                <a:latin typeface="Calibri" panose="020F0502020204030204" pitchFamily="34" charset="0"/>
                <a:ea typeface="Calibri" panose="020F0502020204030204" pitchFamily="34" charset="0"/>
                <a:cs typeface="Times New Roman" panose="02020603050405020304" pitchFamily="18" charset="0"/>
              </a:rPr>
              <a:t>Guselkumab every 4 weeks: 26.1%</a:t>
            </a:r>
          </a:p>
          <a:p>
            <a:pPr marL="1714500" lvl="3" indent="-342900">
              <a:lnSpc>
                <a:spcPct val="110000"/>
              </a:lnSpc>
              <a:spcBef>
                <a:spcPts val="0"/>
              </a:spcBef>
              <a:buFont typeface="Symbol" panose="05050102010706020507" pitchFamily="18" charset="2"/>
              <a:buChar char=""/>
            </a:pPr>
            <a:r>
              <a:rPr lang="en-US" sz="1700" dirty="0">
                <a:latin typeface="Calibri" panose="020F0502020204030204" pitchFamily="34" charset="0"/>
                <a:ea typeface="Calibri" panose="020F0502020204030204" pitchFamily="34" charset="0"/>
                <a:cs typeface="Times New Roman" panose="02020603050405020304" pitchFamily="18" charset="0"/>
              </a:rPr>
              <a:t>Guselkumab every 8 weeks: 27.8%</a:t>
            </a:r>
          </a:p>
        </p:txBody>
      </p:sp>
    </p:spTree>
    <p:extLst>
      <p:ext uri="{BB962C8B-B14F-4D97-AF65-F5344CB8AC3E}">
        <p14:creationId xmlns:p14="http://schemas.microsoft.com/office/powerpoint/2010/main" val="1113807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CFC27-01B1-4F72-A7F1-D58A792E52A3}"/>
              </a:ext>
            </a:extLst>
          </p:cNvPr>
          <p:cNvSpPr>
            <a:spLocks noGrp="1"/>
          </p:cNvSpPr>
          <p:nvPr>
            <p:ph type="title"/>
          </p:nvPr>
        </p:nvSpPr>
        <p:spPr/>
        <p:txBody>
          <a:bodyPr/>
          <a:lstStyle/>
          <a:p>
            <a:r>
              <a:rPr lang="en-US" dirty="0"/>
              <a:t>Results Summary</a:t>
            </a:r>
            <a:r>
              <a:rPr lang="en-US" sz="1800" dirty="0"/>
              <a:t> (cont)</a:t>
            </a:r>
            <a:endParaRPr lang="en-US" dirty="0"/>
          </a:p>
        </p:txBody>
      </p:sp>
      <p:sp>
        <p:nvSpPr>
          <p:cNvPr id="8" name="Content Placeholder 7">
            <a:extLst>
              <a:ext uri="{FF2B5EF4-FFF2-40B4-BE49-F238E27FC236}">
                <a16:creationId xmlns:a16="http://schemas.microsoft.com/office/drawing/2014/main" id="{DD4B88A5-6528-4745-9B9E-8703AE8E03EE}"/>
              </a:ext>
            </a:extLst>
          </p:cNvPr>
          <p:cNvSpPr>
            <a:spLocks noGrp="1"/>
          </p:cNvSpPr>
          <p:nvPr>
            <p:ph idx="1"/>
          </p:nvPr>
        </p:nvSpPr>
        <p:spPr>
          <a:xfrm>
            <a:off x="838200" y="1825625"/>
            <a:ext cx="10988040" cy="4530787"/>
          </a:xfrm>
        </p:spPr>
        <p:txBody>
          <a:bodyPr>
            <a:normAutofit/>
          </a:bodyPr>
          <a:lstStyle/>
          <a:p>
            <a:pPr marL="342900" indent="-342900">
              <a:lnSpc>
                <a:spcPct val="115000"/>
              </a:lnSpc>
              <a:spcBef>
                <a:spcPts val="0"/>
              </a:spcBef>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Similar patterns of response were observed in both guselkumab groups for:</a:t>
            </a:r>
          </a:p>
          <a:p>
            <a:pPr marL="800100" lvl="1" indent="-342900">
              <a:lnSpc>
                <a:spcPct val="115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Psoriasis Activity and Severity Index responses</a:t>
            </a:r>
          </a:p>
          <a:p>
            <a:pPr marL="800100" lvl="1" indent="-342900">
              <a:lnSpc>
                <a:spcPct val="115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minimum disease activity/very low disease activity responses</a:t>
            </a:r>
          </a:p>
          <a:p>
            <a:pPr marL="800100" lvl="1" indent="-342900">
              <a:lnSpc>
                <a:spcPct val="115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dactylitis and enthesitis resolution</a:t>
            </a:r>
          </a:p>
          <a:p>
            <a:pPr marL="800100" lvl="1" indent="-342900">
              <a:lnSpc>
                <a:spcPct val="115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mean improvements in Health Assessment Questionnaire Disability Index</a:t>
            </a:r>
          </a:p>
          <a:p>
            <a:pPr marL="800100" lvl="1" indent="-342900">
              <a:lnSpc>
                <a:spcPct val="115000"/>
              </a:lnSpc>
              <a:spcBef>
                <a:spcPts val="0"/>
              </a:spcBef>
              <a:spcAft>
                <a:spcPts val="1000"/>
              </a:spcAft>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mean improvements in Short Form-36 Physical Component Summary and Mental Component Summary scores</a:t>
            </a:r>
          </a:p>
          <a:p>
            <a:pPr marL="342900" indent="-342900">
              <a:lnSpc>
                <a:spcPct val="115000"/>
              </a:lnSpc>
              <a:spcBef>
                <a:spcPts val="0"/>
              </a:spcBef>
              <a:spcAft>
                <a:spcPts val="1000"/>
              </a:spcAft>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Similar findings were generally observed for the group of patients who were randomized to placebo and then switched to guselkumab administered every 4 weeks at week 24, although the observed ACR20, ACR50, and ACR70 response rates were slightly lower at 52 weeks in this group than in the 2 groups initially randomized to guselkumab</a:t>
            </a:r>
          </a:p>
          <a:p>
            <a:pPr marL="0" indent="0">
              <a:lnSpc>
                <a:spcPct val="115000"/>
              </a:lnSpc>
              <a:spcBef>
                <a:spcPts val="0"/>
              </a:spcBef>
              <a:spcAft>
                <a:spcPts val="1000"/>
              </a:spcAft>
              <a:buNone/>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10000"/>
              </a:lnSpc>
              <a:spcBef>
                <a:spcPts val="0"/>
              </a:spcBef>
              <a:buFont typeface="Symbol" panose="05050102010706020507" pitchFamily="18" charset="2"/>
              <a:buChar char=""/>
            </a:pPr>
            <a:endParaRPr lang="en-US" dirty="0"/>
          </a:p>
        </p:txBody>
      </p:sp>
    </p:spTree>
    <p:extLst>
      <p:ext uri="{BB962C8B-B14F-4D97-AF65-F5344CB8AC3E}">
        <p14:creationId xmlns:p14="http://schemas.microsoft.com/office/powerpoint/2010/main" val="23429753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CFC27-01B1-4F72-A7F1-D58A792E52A3}"/>
              </a:ext>
            </a:extLst>
          </p:cNvPr>
          <p:cNvSpPr>
            <a:spLocks noGrp="1"/>
          </p:cNvSpPr>
          <p:nvPr>
            <p:ph type="title"/>
          </p:nvPr>
        </p:nvSpPr>
        <p:spPr/>
        <p:txBody>
          <a:bodyPr/>
          <a:lstStyle/>
          <a:p>
            <a:r>
              <a:rPr lang="en-US" dirty="0"/>
              <a:t>Results Summary</a:t>
            </a:r>
            <a:r>
              <a:rPr lang="en-US" sz="1800" dirty="0"/>
              <a:t> (cont)</a:t>
            </a:r>
            <a:endParaRPr lang="en-US" dirty="0"/>
          </a:p>
        </p:txBody>
      </p:sp>
      <p:sp>
        <p:nvSpPr>
          <p:cNvPr id="8" name="Content Placeholder 7">
            <a:extLst>
              <a:ext uri="{FF2B5EF4-FFF2-40B4-BE49-F238E27FC236}">
                <a16:creationId xmlns:a16="http://schemas.microsoft.com/office/drawing/2014/main" id="{DD4B88A5-6528-4745-9B9E-8703AE8E03EE}"/>
              </a:ext>
            </a:extLst>
          </p:cNvPr>
          <p:cNvSpPr>
            <a:spLocks noGrp="1"/>
          </p:cNvSpPr>
          <p:nvPr>
            <p:ph idx="1"/>
          </p:nvPr>
        </p:nvSpPr>
        <p:spPr/>
        <p:txBody>
          <a:bodyPr>
            <a:normAutofit/>
          </a:bodyPr>
          <a:lstStyle/>
          <a:p>
            <a:pPr marL="342900" indent="-342900">
              <a:lnSpc>
                <a:spcPct val="100000"/>
              </a:lnSpc>
              <a:spcBef>
                <a:spcPts val="0"/>
              </a:spcBef>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Radiographic progression was similar in the guselkumab every 4 weeks group from week 24 through 52 compared with week 0 through 24.</a:t>
            </a:r>
          </a:p>
          <a:p>
            <a:pPr marL="800100" lvl="1" indent="-342900">
              <a:lnSpc>
                <a:spcPct val="100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In contrast, less radiographic progression occurred from week 24 through 52 compared with week 0 through 24, in both the guselkumab every 8 weeks group and the group switched from placebo to guselkumab at week 24</a:t>
            </a:r>
          </a:p>
          <a:p>
            <a:pPr marL="342900" indent="-342900">
              <a:lnSpc>
                <a:spcPct val="100000"/>
              </a:lnSpc>
              <a:spcBef>
                <a:spcPts val="0"/>
              </a:spcBef>
              <a:buFont typeface="Symbol" panose="05050102010706020507" pitchFamily="18" charset="2"/>
              <a:buChar char=""/>
            </a:pPr>
            <a:r>
              <a:rPr lang="en-US" sz="2000" dirty="0">
                <a:latin typeface="Calibri" panose="020F0502020204030204" pitchFamily="34" charset="0"/>
                <a:ea typeface="Calibri" panose="020F0502020204030204" pitchFamily="34" charset="0"/>
                <a:cs typeface="Times New Roman" panose="02020603050405020304" pitchFamily="18" charset="0"/>
              </a:rPr>
              <a:t>With respect to safety,</a:t>
            </a:r>
          </a:p>
          <a:p>
            <a:pPr marL="800100" lvl="1" indent="-342900">
              <a:lnSpc>
                <a:spcPct val="100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A serious adverse event occurred in 4.2% of the patients treated with guselkumab</a:t>
            </a:r>
          </a:p>
          <a:p>
            <a:pPr marL="1257300" lvl="2" indent="-342900">
              <a:lnSpc>
                <a:spcPct val="100000"/>
              </a:lnSpc>
              <a:spcBef>
                <a:spcPts val="0"/>
              </a:spcBef>
              <a:buFont typeface="Symbol" panose="05050102010706020507" pitchFamily="18" charset="2"/>
              <a:buChar char=""/>
            </a:pPr>
            <a:r>
              <a:rPr lang="en-US" sz="1600" dirty="0">
                <a:latin typeface="Calibri" panose="020F0502020204030204" pitchFamily="34" charset="0"/>
                <a:ea typeface="Calibri" panose="020F0502020204030204" pitchFamily="34" charset="0"/>
                <a:cs typeface="Times New Roman" panose="02020603050405020304" pitchFamily="18" charset="0"/>
              </a:rPr>
              <a:t>1.2% experienced a serious infection</a:t>
            </a:r>
          </a:p>
          <a:p>
            <a:pPr marL="800100" lvl="1" indent="-342900">
              <a:lnSpc>
                <a:spcPct val="100000"/>
              </a:lnSpc>
              <a:spcBef>
                <a:spcPts val="0"/>
              </a:spcBef>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No patients died, had inflammatory bowel disease, an opportunistic infection, active tuberculosis, or anaphylactic or serum sickness-like reaction</a:t>
            </a:r>
            <a:endParaRPr lang="en-US" sz="1800" dirty="0"/>
          </a:p>
        </p:txBody>
      </p:sp>
    </p:spTree>
    <p:extLst>
      <p:ext uri="{BB962C8B-B14F-4D97-AF65-F5344CB8AC3E}">
        <p14:creationId xmlns:p14="http://schemas.microsoft.com/office/powerpoint/2010/main" val="2667476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CFC27-01B1-4F72-A7F1-D58A792E52A3}"/>
              </a:ext>
            </a:extLst>
          </p:cNvPr>
          <p:cNvSpPr>
            <a:spLocks noGrp="1"/>
          </p:cNvSpPr>
          <p:nvPr>
            <p:ph type="title"/>
          </p:nvPr>
        </p:nvSpPr>
        <p:spPr/>
        <p:txBody>
          <a:bodyPr/>
          <a:lstStyle/>
          <a:p>
            <a:r>
              <a:rPr lang="en-US" dirty="0"/>
              <a:t>Faculty Commentary</a:t>
            </a:r>
          </a:p>
        </p:txBody>
      </p:sp>
      <p:sp>
        <p:nvSpPr>
          <p:cNvPr id="5" name="Content Placeholder 4">
            <a:extLst>
              <a:ext uri="{FF2B5EF4-FFF2-40B4-BE49-F238E27FC236}">
                <a16:creationId xmlns:a16="http://schemas.microsoft.com/office/drawing/2014/main" id="{BF85E8FA-6634-420C-8EE8-A126F5484C6D}"/>
              </a:ext>
            </a:extLst>
          </p:cNvPr>
          <p:cNvSpPr>
            <a:spLocks noGrp="1"/>
          </p:cNvSpPr>
          <p:nvPr>
            <p:ph idx="1"/>
          </p:nvPr>
        </p:nvSpPr>
        <p:spPr/>
        <p:txBody>
          <a:bodyPr>
            <a:normAutofit/>
          </a:bodyPr>
          <a:lstStyle/>
          <a:p>
            <a:pPr lvl="0"/>
            <a:r>
              <a:rPr lang="en-US" sz="2400" dirty="0">
                <a:solidFill>
                  <a:srgbClr val="000000"/>
                </a:solidFill>
                <a:latin typeface="Calibri" panose="020F0502020204030204" pitchFamily="34" charset="0"/>
                <a:ea typeface="Calibri" panose="020F0502020204030204" pitchFamily="34" charset="0"/>
              </a:rPr>
              <a:t>Guselkumab 100 milligrams given at weeks zero and four, and then every eight weeks, has similar clinical, functional, and radiographic efficacy as guselkumab 100 milligrams given weekly.</a:t>
            </a:r>
          </a:p>
          <a:p>
            <a:pPr lvl="0"/>
            <a:r>
              <a:rPr lang="en-US" sz="2400" dirty="0">
                <a:solidFill>
                  <a:srgbClr val="000000"/>
                </a:solidFill>
                <a:latin typeface="Calibri" panose="020F0502020204030204" pitchFamily="34" charset="0"/>
                <a:ea typeface="Calibri" panose="020F0502020204030204" pitchFamily="34" charset="0"/>
              </a:rPr>
              <a:t>Similar improvements were observed in multiple domains of psoriatic arthritis in patients not previously treated with the biologic.</a:t>
            </a:r>
          </a:p>
          <a:p>
            <a:pPr lvl="0"/>
            <a:r>
              <a:rPr lang="en-US" sz="2400" dirty="0">
                <a:solidFill>
                  <a:srgbClr val="000000"/>
                </a:solidFill>
                <a:latin typeface="Calibri" panose="020F0502020204030204" pitchFamily="34" charset="0"/>
                <a:ea typeface="Calibri" panose="020F0502020204030204" pitchFamily="34" charset="0"/>
              </a:rPr>
              <a:t>Clinical responses appear to be durable over one year with maintained safety.</a:t>
            </a:r>
            <a:endParaRPr lang="en-US" sz="2400" dirty="0"/>
          </a:p>
        </p:txBody>
      </p:sp>
    </p:spTree>
    <p:extLst>
      <p:ext uri="{BB962C8B-B14F-4D97-AF65-F5344CB8AC3E}">
        <p14:creationId xmlns:p14="http://schemas.microsoft.com/office/powerpoint/2010/main" val="3891779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CFC27-01B1-4F72-A7F1-D58A792E52A3}"/>
              </a:ext>
            </a:extLst>
          </p:cNvPr>
          <p:cNvSpPr>
            <a:spLocks noGrp="1"/>
          </p:cNvSpPr>
          <p:nvPr>
            <p:ph type="title"/>
          </p:nvPr>
        </p:nvSpPr>
        <p:spPr/>
        <p:txBody>
          <a:bodyPr/>
          <a:lstStyle/>
          <a:p>
            <a:r>
              <a:rPr lang="en-US" dirty="0"/>
              <a:t>Implications for Clinical Practice</a:t>
            </a:r>
          </a:p>
        </p:txBody>
      </p:sp>
      <p:sp>
        <p:nvSpPr>
          <p:cNvPr id="5" name="Content Placeholder 4">
            <a:extLst>
              <a:ext uri="{FF2B5EF4-FFF2-40B4-BE49-F238E27FC236}">
                <a16:creationId xmlns:a16="http://schemas.microsoft.com/office/drawing/2014/main" id="{BF85E8FA-6634-420C-8EE8-A126F5484C6D}"/>
              </a:ext>
            </a:extLst>
          </p:cNvPr>
          <p:cNvSpPr>
            <a:spLocks noGrp="1"/>
          </p:cNvSpPr>
          <p:nvPr>
            <p:ph idx="1"/>
          </p:nvPr>
        </p:nvSpPr>
        <p:spPr/>
        <p:txBody>
          <a:bodyPr>
            <a:normAutofit/>
          </a:bodyPr>
          <a:lstStyle/>
          <a:p>
            <a:pPr marL="0">
              <a:spcBef>
                <a:spcPts val="0"/>
              </a:spcBef>
            </a:pPr>
            <a:r>
              <a:rPr lang="en-US" sz="2400" dirty="0">
                <a:solidFill>
                  <a:srgbClr val="000000"/>
                </a:solidFill>
                <a:latin typeface="Calibri" panose="020F0502020204030204" pitchFamily="34" charset="0"/>
                <a:ea typeface="Calibri" panose="020F0502020204030204" pitchFamily="34" charset="0"/>
              </a:rPr>
              <a:t>Approval of guselkumab for PsA adds to the growing list of approved medications.</a:t>
            </a:r>
          </a:p>
          <a:p>
            <a:pPr>
              <a:spcBef>
                <a:spcPts val="0"/>
              </a:spcBef>
            </a:pPr>
            <a:r>
              <a:rPr lang="en-US" sz="2400" dirty="0">
                <a:solidFill>
                  <a:srgbClr val="000000"/>
                </a:solidFill>
                <a:latin typeface="Calibri" panose="020F0502020204030204" pitchFamily="34" charset="0"/>
                <a:ea typeface="Calibri" panose="020F0502020204030204" pitchFamily="34" charset="0"/>
              </a:rPr>
              <a:t>Where guselkumab will fall within our current therapeutic armamentarium is unclear.</a:t>
            </a:r>
          </a:p>
          <a:p>
            <a:pPr marL="457200" lvl="1">
              <a:spcBef>
                <a:spcPts val="0"/>
              </a:spcBef>
            </a:pPr>
            <a:r>
              <a:rPr lang="en-US" sz="2000" dirty="0">
                <a:solidFill>
                  <a:srgbClr val="000000"/>
                </a:solidFill>
                <a:ea typeface="Calibri" panose="020F0502020204030204" pitchFamily="34" charset="0"/>
              </a:rPr>
              <a:t>Will depend upon patient access, as well as physician and patient preferences considering the domains of psoriatic arthritis involved, the route and frequency of administration, and patient and physician comfort with the molecule.</a:t>
            </a:r>
            <a:endParaRPr lang="en-US" sz="2000" dirty="0">
              <a:ea typeface="Times New Roman" panose="02020603050405020304" pitchFamily="18" charset="0"/>
            </a:endParaRPr>
          </a:p>
          <a:p>
            <a:pPr marL="174625" indent="-174625">
              <a:spcBef>
                <a:spcPts val="0"/>
              </a:spcBef>
            </a:pPr>
            <a:r>
              <a:rPr lang="en-US" sz="2400" dirty="0">
                <a:solidFill>
                  <a:srgbClr val="000000"/>
                </a:solidFill>
                <a:latin typeface="Calibri" panose="020F0502020204030204" pitchFamily="34" charset="0"/>
                <a:ea typeface="Calibri" panose="020F0502020204030204" pitchFamily="34" charset="0"/>
              </a:rPr>
              <a:t>Guselkumab appears to be very effective for skin manifestations and reasonable for joint manifestations.</a:t>
            </a:r>
            <a:endParaRPr lang="en-US" sz="2400" dirty="0">
              <a:latin typeface="Times New Roman" panose="02020603050405020304" pitchFamily="18" charset="0"/>
              <a:ea typeface="Times New Roman" panose="02020603050405020304" pitchFamily="18" charset="0"/>
            </a:endParaRPr>
          </a:p>
          <a:p>
            <a:pPr lvl="0"/>
            <a:endParaRPr lang="en-US" dirty="0"/>
          </a:p>
        </p:txBody>
      </p:sp>
    </p:spTree>
    <p:extLst>
      <p:ext uri="{BB962C8B-B14F-4D97-AF65-F5344CB8AC3E}">
        <p14:creationId xmlns:p14="http://schemas.microsoft.com/office/powerpoint/2010/main" val="2756417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AFBA77-0A6A-49CD-8A20-5E866EFE1DD9}"/>
              </a:ext>
            </a:extLst>
          </p:cNvPr>
          <p:cNvSpPr>
            <a:spLocks noGrp="1"/>
          </p:cNvSpPr>
          <p:nvPr>
            <p:ph type="title"/>
          </p:nvPr>
        </p:nvSpPr>
        <p:spPr>
          <a:xfrm>
            <a:off x="2152650" y="1783532"/>
            <a:ext cx="7886700" cy="2379394"/>
          </a:xfrm>
        </p:spPr>
        <p:txBody>
          <a:bodyPr>
            <a:noAutofit/>
          </a:bodyPr>
          <a:lstStyle/>
          <a:p>
            <a:pPr algn="ctr"/>
            <a:r>
              <a:rPr lang="en-US" sz="2800" dirty="0">
                <a:latin typeface="Calibri" panose="020F0502020204030204" pitchFamily="34" charset="0"/>
                <a:ea typeface="Calibri" panose="020F0502020204030204" pitchFamily="34" charset="0"/>
                <a:cs typeface="Times New Roman" panose="02020603050405020304" pitchFamily="18" charset="0"/>
              </a:rPr>
              <a:t>Ustekinumab-treated Patients with Psoriatic Arthritis in a Real-world Study: Similar Clinical Responses and Treatment Persistence over One Year in Elderly and Younger Patients</a:t>
            </a:r>
            <a:br>
              <a:rPr lang="en-US" sz="3600" dirty="0"/>
            </a:br>
            <a:r>
              <a:rPr lang="en-US" sz="2400" dirty="0"/>
              <a:t>Gossec L, et al. </a:t>
            </a:r>
          </a:p>
        </p:txBody>
      </p:sp>
      <p:sp>
        <p:nvSpPr>
          <p:cNvPr id="5" name="TextBox 4">
            <a:extLst>
              <a:ext uri="{FF2B5EF4-FFF2-40B4-BE49-F238E27FC236}">
                <a16:creationId xmlns:a16="http://schemas.microsoft.com/office/drawing/2014/main" id="{A13791EF-73E2-4E83-8166-43C8D2C06737}"/>
              </a:ext>
            </a:extLst>
          </p:cNvPr>
          <p:cNvSpPr txBox="1"/>
          <p:nvPr/>
        </p:nvSpPr>
        <p:spPr>
          <a:xfrm>
            <a:off x="2152651" y="4421164"/>
            <a:ext cx="7886699" cy="738664"/>
          </a:xfrm>
          <a:prstGeom prst="rect">
            <a:avLst/>
          </a:prstGeom>
          <a:noFill/>
        </p:spPr>
        <p:txBody>
          <a:bodyPr wrap="square">
            <a:spAutoFit/>
          </a:bodyPr>
          <a:lstStyle/>
          <a:p>
            <a:r>
              <a:rPr lang="en-US" sz="1400" dirty="0">
                <a:hlinkClick r:id="rId2"/>
              </a:rPr>
              <a:t>Ustekinumab-Treated Patients with Psoriatic Arthritis in a Real-world Study: Similar Clinical Responses and Treatment Persistence over One Year in Elderly and Younger Patients - ACR Meeting Abstracts (acrabstracts.org)</a:t>
            </a:r>
            <a:endParaRPr lang="en-US" sz="1400" dirty="0"/>
          </a:p>
        </p:txBody>
      </p:sp>
    </p:spTree>
    <p:extLst>
      <p:ext uri="{BB962C8B-B14F-4D97-AF65-F5344CB8AC3E}">
        <p14:creationId xmlns:p14="http://schemas.microsoft.com/office/powerpoint/2010/main" val="4122406039"/>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1471</TotalTime>
  <Words>1747</Words>
  <Application>Microsoft Office PowerPoint</Application>
  <PresentationFormat>Widescreen</PresentationFormat>
  <Paragraphs>128</Paragraphs>
  <Slides>21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21</vt:i4>
      </vt:variant>
    </vt:vector>
  </HeadingPairs>
  <TitlesOfParts>
    <vt:vector size="28" baseType="lpstr">
      <vt:lpstr>Arial</vt:lpstr>
      <vt:lpstr>Calibri</vt:lpstr>
      <vt:lpstr>Calibri Light</vt:lpstr>
      <vt:lpstr>Symbol</vt:lpstr>
      <vt:lpstr>Times New Roman</vt:lpstr>
      <vt:lpstr>1_Office Theme</vt:lpstr>
      <vt:lpstr>Office Theme</vt:lpstr>
      <vt:lpstr>PowerPoint Presentation</vt:lpstr>
      <vt:lpstr>Efficacy and Safety of Guselkumab, A Monoclonal Antibody Specific to the P19-subunit of Interleukin-23, Through Week 52 of a Phase 3 Randomized, Double-blind, Placebo-controlled Study Conducted in Biologic-naïve Patients with Active Psoriatic Arthritis McInnes I, et al. </vt:lpstr>
      <vt:lpstr>Study Design and Methods</vt:lpstr>
      <vt:lpstr>Results Summary</vt:lpstr>
      <vt:lpstr>Results Summary (cont)</vt:lpstr>
      <vt:lpstr>Results Summary (cont)</vt:lpstr>
      <vt:lpstr>Faculty Commentary</vt:lpstr>
      <vt:lpstr>Implications for Clinical Practice</vt:lpstr>
      <vt:lpstr>Ustekinumab-treated Patients with Psoriatic Arthritis in a Real-world Study: Similar Clinical Responses and Treatment Persistence over One Year in Elderly and Younger Patients Gossec L, et al. </vt:lpstr>
      <vt:lpstr>Study Design and Methods</vt:lpstr>
      <vt:lpstr>Results Summary</vt:lpstr>
      <vt:lpstr>Results Summary (cont)</vt:lpstr>
      <vt:lpstr>Faculty Commentary</vt:lpstr>
      <vt:lpstr>Implications for Clinical Practice</vt:lpstr>
      <vt:lpstr>Impact of Upadacitinib on Reducing Pain in Patients with Active Psoriatic Arthritis: Results from Two Phase 3 Trials in Patients with Inadequate Response to Non-biologic or Biologic DMARDS McInnes I, et al. </vt:lpstr>
      <vt:lpstr>Study Design and Methods</vt:lpstr>
      <vt:lpstr>Results Summary</vt:lpstr>
      <vt:lpstr>Results Summary (cont)</vt:lpstr>
      <vt:lpstr>Results Summary (cont)</vt:lpstr>
      <vt:lpstr>Faculty Commentary</vt:lpstr>
      <vt:lpstr>Implications for Clinical Practice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Gregory Scott</dc:creator>
  <cp:lastModifiedBy>Brett Mutschler</cp:lastModifiedBy>
  <cp:revision>149</cp:revision>
  <dcterms:created xsi:type="dcterms:W3CDTF">2018-01-13T13:38:21Z</dcterms:created>
  <dcterms:modified xsi:type="dcterms:W3CDTF">2020-12-30T01:05:31Z</dcterms:modified>
</cp:coreProperties>
</file>