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2.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74"/>
  </p:notesMasterIdLst>
  <p:sldIdLst>
    <p:sldId id="257" r:id="rId3"/>
    <p:sldId id="1029" r:id="rId4"/>
    <p:sldId id="321" r:id="rId5"/>
    <p:sldId id="1070" r:id="rId6"/>
    <p:sldId id="269" r:id="rId7"/>
    <p:sldId id="310" r:id="rId8"/>
    <p:sldId id="1036" r:id="rId9"/>
    <p:sldId id="910" r:id="rId10"/>
    <p:sldId id="875" r:id="rId11"/>
    <p:sldId id="876" r:id="rId12"/>
    <p:sldId id="1065" r:id="rId13"/>
    <p:sldId id="273" r:id="rId14"/>
    <p:sldId id="1246" r:id="rId15"/>
    <p:sldId id="1247" r:id="rId16"/>
    <p:sldId id="1072" r:id="rId17"/>
    <p:sldId id="874" r:id="rId18"/>
    <p:sldId id="276" r:id="rId19"/>
    <p:sldId id="309" r:id="rId20"/>
    <p:sldId id="314" r:id="rId21"/>
    <p:sldId id="316" r:id="rId22"/>
    <p:sldId id="259" r:id="rId23"/>
    <p:sldId id="1067" r:id="rId24"/>
    <p:sldId id="1032" r:id="rId25"/>
    <p:sldId id="1250" r:id="rId26"/>
    <p:sldId id="320" r:id="rId27"/>
    <p:sldId id="1251" r:id="rId28"/>
    <p:sldId id="1252" r:id="rId29"/>
    <p:sldId id="1253" r:id="rId30"/>
    <p:sldId id="1254" r:id="rId31"/>
    <p:sldId id="1255" r:id="rId32"/>
    <p:sldId id="1039" r:id="rId33"/>
    <p:sldId id="1256" r:id="rId34"/>
    <p:sldId id="1257" r:id="rId35"/>
    <p:sldId id="1258" r:id="rId36"/>
    <p:sldId id="1259" r:id="rId37"/>
    <p:sldId id="1260" r:id="rId38"/>
    <p:sldId id="1261" r:id="rId39"/>
    <p:sldId id="260" r:id="rId40"/>
    <p:sldId id="1033" r:id="rId41"/>
    <p:sldId id="1056" r:id="rId42"/>
    <p:sldId id="1055" r:id="rId43"/>
    <p:sldId id="1034" r:id="rId44"/>
    <p:sldId id="1058" r:id="rId45"/>
    <p:sldId id="1059" r:id="rId46"/>
    <p:sldId id="305" r:id="rId47"/>
    <p:sldId id="1046" r:id="rId48"/>
    <p:sldId id="1049" r:id="rId49"/>
    <p:sldId id="1050" r:id="rId50"/>
    <p:sldId id="1047" r:id="rId51"/>
    <p:sldId id="1051" r:id="rId52"/>
    <p:sldId id="1073" r:id="rId53"/>
    <p:sldId id="1052" r:id="rId54"/>
    <p:sldId id="1048" r:id="rId55"/>
    <p:sldId id="1053" r:id="rId56"/>
    <p:sldId id="1054" r:id="rId57"/>
    <p:sldId id="1077" r:id="rId58"/>
    <p:sldId id="1068" r:id="rId59"/>
    <p:sldId id="1262" r:id="rId60"/>
    <p:sldId id="1263" r:id="rId61"/>
    <p:sldId id="1265" r:id="rId62"/>
    <p:sldId id="261" r:id="rId63"/>
    <p:sldId id="1041" r:id="rId64"/>
    <p:sldId id="1045" r:id="rId65"/>
    <p:sldId id="1009" r:id="rId66"/>
    <p:sldId id="1264" r:id="rId67"/>
    <p:sldId id="1043" r:id="rId68"/>
    <p:sldId id="1069" r:id="rId69"/>
    <p:sldId id="1245" r:id="rId70"/>
    <p:sldId id="1061" r:id="rId71"/>
    <p:sldId id="1248" r:id="rId72"/>
    <p:sldId id="124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A655BA-8ABD-41C7-B289-2E2C04806DCC}">
          <p14:sldIdLst>
            <p14:sldId id="257"/>
            <p14:sldId id="1029"/>
          </p14:sldIdLst>
        </p14:section>
        <p14:section name="1: Epidemiology" id="{7181B201-19D0-4F66-B193-E1DE5A484899}">
          <p14:sldIdLst>
            <p14:sldId id="321"/>
            <p14:sldId id="1070"/>
            <p14:sldId id="269"/>
            <p14:sldId id="310"/>
            <p14:sldId id="1036"/>
            <p14:sldId id="910"/>
            <p14:sldId id="875"/>
            <p14:sldId id="876"/>
          </p14:sldIdLst>
        </p14:section>
        <p14:section name="2: Comprehensive Care" id="{27835FDD-8DBE-4A96-8551-4729A508DB75}">
          <p14:sldIdLst>
            <p14:sldId id="1065"/>
            <p14:sldId id="273"/>
            <p14:sldId id="1246"/>
            <p14:sldId id="1247"/>
            <p14:sldId id="1072"/>
            <p14:sldId id="874"/>
            <p14:sldId id="276"/>
            <p14:sldId id="309"/>
            <p14:sldId id="314"/>
            <p14:sldId id="316"/>
            <p14:sldId id="259"/>
            <p14:sldId id="1067"/>
            <p14:sldId id="1032"/>
          </p14:sldIdLst>
        </p14:section>
        <p14:section name="3: Management of Complications" id="{6C6F1311-04BD-484E-B229-224D9DA30310}">
          <p14:sldIdLst>
            <p14:sldId id="1250"/>
            <p14:sldId id="320"/>
            <p14:sldId id="1251"/>
            <p14:sldId id="1252"/>
            <p14:sldId id="1253"/>
            <p14:sldId id="1254"/>
            <p14:sldId id="1255"/>
            <p14:sldId id="1039"/>
            <p14:sldId id="1256"/>
            <p14:sldId id="1257"/>
            <p14:sldId id="1258"/>
            <p14:sldId id="1259"/>
            <p14:sldId id="1260"/>
            <p14:sldId id="1261"/>
          </p14:sldIdLst>
        </p14:section>
        <p14:section name="4: Pharmacotherapy Overview" id="{D0A5CBE3-FB75-4907-9879-897E1F98806C}">
          <p14:sldIdLst>
            <p14:sldId id="260"/>
            <p14:sldId id="1033"/>
            <p14:sldId id="1056"/>
            <p14:sldId id="1055"/>
            <p14:sldId id="1034"/>
          </p14:sldIdLst>
        </p14:section>
        <p14:section name="5: Pharmacotherapy" id="{81261B3B-D415-40B7-8A4B-2C56D661646A}">
          <p14:sldIdLst>
            <p14:sldId id="1058"/>
            <p14:sldId id="1059"/>
            <p14:sldId id="305"/>
            <p14:sldId id="1046"/>
            <p14:sldId id="1049"/>
            <p14:sldId id="1050"/>
            <p14:sldId id="1047"/>
            <p14:sldId id="1051"/>
            <p14:sldId id="1073"/>
            <p14:sldId id="1052"/>
            <p14:sldId id="1048"/>
            <p14:sldId id="1053"/>
            <p14:sldId id="1054"/>
            <p14:sldId id="1077"/>
          </p14:sldIdLst>
        </p14:section>
        <p14:section name="6: Curative Therapy" id="{2B533E59-E811-4F53-9727-190825F83843}">
          <p14:sldIdLst>
            <p14:sldId id="1068"/>
            <p14:sldId id="1262"/>
            <p14:sldId id="1263"/>
            <p14:sldId id="1265"/>
            <p14:sldId id="261"/>
          </p14:sldIdLst>
        </p14:section>
        <p14:section name="7: Coordinated Care" id="{6D2435C9-D11A-48F9-9A76-3075FB49E26C}">
          <p14:sldIdLst>
            <p14:sldId id="1041"/>
            <p14:sldId id="1045"/>
            <p14:sldId id="1009"/>
            <p14:sldId id="1264"/>
            <p14:sldId id="1043"/>
            <p14:sldId id="1069"/>
          </p14:sldIdLst>
        </p14:section>
        <p14:section name="8: Case Scenarios" id="{C3870A4C-190D-4535-A3AC-16D9D93D8CCE}">
          <p14:sldIdLst>
            <p14:sldId id="1245"/>
            <p14:sldId id="1061"/>
            <p14:sldId id="1248"/>
            <p14:sldId id="124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Scott" initials="GS" lastIdx="2" clrIdx="0">
    <p:extLst>
      <p:ext uri="{19B8F6BF-5375-455C-9EA6-DF929625EA0E}">
        <p15:presenceInfo xmlns:p15="http://schemas.microsoft.com/office/powerpoint/2012/main" userId="4946b59411aec6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1BF"/>
    <a:srgbClr val="00B0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126" autoAdjust="0"/>
    <p:restoredTop sz="87635" autoAdjust="0"/>
  </p:normalViewPr>
  <p:slideViewPr>
    <p:cSldViewPr snapToGrid="0" snapToObjects="1">
      <p:cViewPr varScale="1">
        <p:scale>
          <a:sx n="94" d="100"/>
          <a:sy n="94" d="100"/>
        </p:scale>
        <p:origin x="1548" y="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2" d="100"/>
          <a:sy n="82" d="100"/>
        </p:scale>
        <p:origin x="382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hPercent val="59"/>
      <c:rotY val="20"/>
      <c:depthPercent val="100"/>
      <c:rAngAx val="1"/>
    </c:view3D>
    <c:floor>
      <c:thickness val="0"/>
    </c:floor>
    <c:sideWall>
      <c:thickness val="0"/>
    </c:sideWall>
    <c:backWall>
      <c:thickness val="0"/>
    </c:backWall>
    <c:plotArea>
      <c:layout>
        <c:manualLayout>
          <c:layoutTarget val="inner"/>
          <c:xMode val="edge"/>
          <c:yMode val="edge"/>
          <c:x val="5.4590570719603E-2"/>
          <c:y val="5.6872037914692003E-2"/>
          <c:w val="0.79652605459057102"/>
          <c:h val="0.81279620853080603"/>
        </c:manualLayout>
      </c:layout>
      <c:bar3DChart>
        <c:barDir val="col"/>
        <c:grouping val="clustered"/>
        <c:varyColors val="0"/>
        <c:ser>
          <c:idx val="0"/>
          <c:order val="0"/>
          <c:tx>
            <c:strRef>
              <c:f>Sheet1!$A$2</c:f>
              <c:strCache>
                <c:ptCount val="1"/>
                <c:pt idx="0">
                  <c:v>0</c:v>
                </c:pt>
              </c:strCache>
            </c:strRef>
          </c:tx>
          <c:invertIfNegative val="0"/>
          <c:cat>
            <c:strRef>
              <c:f>Sheet1!$B$1:$E$1</c:f>
              <c:strCache>
                <c:ptCount val="4"/>
                <c:pt idx="0">
                  <c:v>SS</c:v>
                </c:pt>
                <c:pt idx="1">
                  <c:v>SC</c:v>
                </c:pt>
                <c:pt idx="2">
                  <c:v>SB+</c:v>
                </c:pt>
                <c:pt idx="3">
                  <c:v>SB0</c:v>
                </c:pt>
              </c:strCache>
            </c:strRef>
          </c:cat>
          <c:val>
            <c:numRef>
              <c:f>Sheet1!$B$2:$E$2</c:f>
              <c:numCache>
                <c:formatCode>General</c:formatCode>
                <c:ptCount val="4"/>
                <c:pt idx="0">
                  <c:v>39</c:v>
                </c:pt>
                <c:pt idx="1">
                  <c:v>54</c:v>
                </c:pt>
                <c:pt idx="2">
                  <c:v>49</c:v>
                </c:pt>
                <c:pt idx="3">
                  <c:v>31</c:v>
                </c:pt>
              </c:numCache>
            </c:numRef>
          </c:val>
          <c:extLst>
            <c:ext xmlns:c16="http://schemas.microsoft.com/office/drawing/2014/chart" uri="{C3380CC4-5D6E-409C-BE32-E72D297353CC}">
              <c16:uniqueId val="{00000000-4471-4D72-9523-C8A51A612A6D}"/>
            </c:ext>
          </c:extLst>
        </c:ser>
        <c:ser>
          <c:idx val="1"/>
          <c:order val="1"/>
          <c:tx>
            <c:strRef>
              <c:f>Sheet1!$A$3</c:f>
              <c:strCache>
                <c:ptCount val="1"/>
                <c:pt idx="0">
                  <c:v>0 to &lt;1</c:v>
                </c:pt>
              </c:strCache>
            </c:strRef>
          </c:tx>
          <c:invertIfNegative val="0"/>
          <c:cat>
            <c:strRef>
              <c:f>Sheet1!$B$1:$E$1</c:f>
              <c:strCache>
                <c:ptCount val="4"/>
                <c:pt idx="0">
                  <c:v>SS</c:v>
                </c:pt>
                <c:pt idx="1">
                  <c:v>SC</c:v>
                </c:pt>
                <c:pt idx="2">
                  <c:v>SB+</c:v>
                </c:pt>
                <c:pt idx="3">
                  <c:v>SB0</c:v>
                </c:pt>
              </c:strCache>
            </c:strRef>
          </c:cat>
          <c:val>
            <c:numRef>
              <c:f>Sheet1!$B$3:$E$3</c:f>
              <c:numCache>
                <c:formatCode>General</c:formatCode>
                <c:ptCount val="4"/>
                <c:pt idx="0">
                  <c:v>41</c:v>
                </c:pt>
                <c:pt idx="1">
                  <c:v>36</c:v>
                </c:pt>
                <c:pt idx="2">
                  <c:v>42</c:v>
                </c:pt>
                <c:pt idx="3">
                  <c:v>38</c:v>
                </c:pt>
              </c:numCache>
            </c:numRef>
          </c:val>
          <c:extLst>
            <c:ext xmlns:c16="http://schemas.microsoft.com/office/drawing/2014/chart" uri="{C3380CC4-5D6E-409C-BE32-E72D297353CC}">
              <c16:uniqueId val="{00000001-4471-4D72-9523-C8A51A612A6D}"/>
            </c:ext>
          </c:extLst>
        </c:ser>
        <c:ser>
          <c:idx val="2"/>
          <c:order val="2"/>
          <c:tx>
            <c:strRef>
              <c:f>Sheet1!$A$4</c:f>
              <c:strCache>
                <c:ptCount val="1"/>
                <c:pt idx="0">
                  <c:v>1 to &lt;3</c:v>
                </c:pt>
              </c:strCache>
            </c:strRef>
          </c:tx>
          <c:invertIfNegative val="0"/>
          <c:cat>
            <c:strRef>
              <c:f>Sheet1!$B$1:$E$1</c:f>
              <c:strCache>
                <c:ptCount val="4"/>
                <c:pt idx="0">
                  <c:v>SS</c:v>
                </c:pt>
                <c:pt idx="1">
                  <c:v>SC</c:v>
                </c:pt>
                <c:pt idx="2">
                  <c:v>SB+</c:v>
                </c:pt>
                <c:pt idx="3">
                  <c:v>SB0</c:v>
                </c:pt>
              </c:strCache>
            </c:strRef>
          </c:cat>
          <c:val>
            <c:numRef>
              <c:f>Sheet1!$B$4:$E$4</c:f>
              <c:numCache>
                <c:formatCode>General</c:formatCode>
                <c:ptCount val="4"/>
                <c:pt idx="0">
                  <c:v>16</c:v>
                </c:pt>
                <c:pt idx="1">
                  <c:v>8</c:v>
                </c:pt>
                <c:pt idx="2">
                  <c:v>7</c:v>
                </c:pt>
                <c:pt idx="3">
                  <c:v>23</c:v>
                </c:pt>
              </c:numCache>
            </c:numRef>
          </c:val>
          <c:extLst>
            <c:ext xmlns:c16="http://schemas.microsoft.com/office/drawing/2014/chart" uri="{C3380CC4-5D6E-409C-BE32-E72D297353CC}">
              <c16:uniqueId val="{00000002-4471-4D72-9523-C8A51A612A6D}"/>
            </c:ext>
          </c:extLst>
        </c:ser>
        <c:ser>
          <c:idx val="3"/>
          <c:order val="3"/>
          <c:tx>
            <c:strRef>
              <c:f>Sheet1!$A$5</c:f>
              <c:strCache>
                <c:ptCount val="1"/>
                <c:pt idx="0">
                  <c:v>3 to &lt;6</c:v>
                </c:pt>
              </c:strCache>
            </c:strRef>
          </c:tx>
          <c:invertIfNegative val="0"/>
          <c:cat>
            <c:strRef>
              <c:f>Sheet1!$B$1:$E$1</c:f>
              <c:strCache>
                <c:ptCount val="4"/>
                <c:pt idx="0">
                  <c:v>SS</c:v>
                </c:pt>
                <c:pt idx="1">
                  <c:v>SC</c:v>
                </c:pt>
                <c:pt idx="2">
                  <c:v>SB+</c:v>
                </c:pt>
                <c:pt idx="3">
                  <c:v>SB0</c:v>
                </c:pt>
              </c:strCache>
            </c:strRef>
          </c:cat>
          <c:val>
            <c:numRef>
              <c:f>Sheet1!$B$5:$E$5</c:f>
              <c:numCache>
                <c:formatCode>General</c:formatCode>
                <c:ptCount val="4"/>
                <c:pt idx="0">
                  <c:v>3</c:v>
                </c:pt>
                <c:pt idx="1">
                  <c:v>2</c:v>
                </c:pt>
                <c:pt idx="2">
                  <c:v>2</c:v>
                </c:pt>
                <c:pt idx="3">
                  <c:v>8</c:v>
                </c:pt>
              </c:numCache>
            </c:numRef>
          </c:val>
          <c:extLst>
            <c:ext xmlns:c16="http://schemas.microsoft.com/office/drawing/2014/chart" uri="{C3380CC4-5D6E-409C-BE32-E72D297353CC}">
              <c16:uniqueId val="{00000003-4471-4D72-9523-C8A51A612A6D}"/>
            </c:ext>
          </c:extLst>
        </c:ser>
        <c:ser>
          <c:idx val="4"/>
          <c:order val="4"/>
          <c:tx>
            <c:strRef>
              <c:f>Sheet1!$A$6</c:f>
              <c:strCache>
                <c:ptCount val="1"/>
                <c:pt idx="0">
                  <c:v>≤6</c:v>
                </c:pt>
              </c:strCache>
            </c:strRef>
          </c:tx>
          <c:spPr>
            <a:solidFill>
              <a:srgbClr val="FF0000"/>
            </a:solidFill>
          </c:spPr>
          <c:invertIfNegative val="0"/>
          <c:cat>
            <c:strRef>
              <c:f>Sheet1!$B$1:$E$1</c:f>
              <c:strCache>
                <c:ptCount val="4"/>
                <c:pt idx="0">
                  <c:v>SS</c:v>
                </c:pt>
                <c:pt idx="1">
                  <c:v>SC</c:v>
                </c:pt>
                <c:pt idx="2">
                  <c:v>SB+</c:v>
                </c:pt>
                <c:pt idx="3">
                  <c:v>SB0</c:v>
                </c:pt>
              </c:strCache>
            </c:strRef>
          </c:cat>
          <c:val>
            <c:numRef>
              <c:f>Sheet1!$B$6:$E$6</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4-4471-4D72-9523-C8A51A612A6D}"/>
            </c:ext>
          </c:extLst>
        </c:ser>
        <c:dLbls>
          <c:showLegendKey val="0"/>
          <c:showVal val="0"/>
          <c:showCatName val="0"/>
          <c:showSerName val="0"/>
          <c:showPercent val="0"/>
          <c:showBubbleSize val="0"/>
        </c:dLbls>
        <c:gapWidth val="150"/>
        <c:gapDepth val="0"/>
        <c:shape val="box"/>
        <c:axId val="149433544"/>
        <c:axId val="150501352"/>
        <c:axId val="0"/>
      </c:bar3DChart>
      <c:catAx>
        <c:axId val="149433544"/>
        <c:scaling>
          <c:orientation val="minMax"/>
        </c:scaling>
        <c:delete val="0"/>
        <c:axPos val="b"/>
        <c:numFmt formatCode="General" sourceLinked="1"/>
        <c:majorTickMark val="out"/>
        <c:minorTickMark val="none"/>
        <c:tickLblPos val="low"/>
        <c:txPr>
          <a:bodyPr rot="0" vert="horz"/>
          <a:lstStyle/>
          <a:p>
            <a:pPr>
              <a:defRPr/>
            </a:pPr>
            <a:endParaRPr lang="en-US"/>
          </a:p>
        </c:txPr>
        <c:crossAx val="150501352"/>
        <c:crosses val="autoZero"/>
        <c:auto val="1"/>
        <c:lblAlgn val="ctr"/>
        <c:lblOffset val="100"/>
        <c:tickLblSkip val="1"/>
        <c:tickMarkSkip val="1"/>
        <c:noMultiLvlLbl val="0"/>
      </c:catAx>
      <c:valAx>
        <c:axId val="150501352"/>
        <c:scaling>
          <c:orientation val="minMax"/>
        </c:scaling>
        <c:delete val="0"/>
        <c:axPos val="l"/>
        <c:majorGridlines/>
        <c:numFmt formatCode="General" sourceLinked="1"/>
        <c:majorTickMark val="out"/>
        <c:minorTickMark val="none"/>
        <c:tickLblPos val="nextTo"/>
        <c:txPr>
          <a:bodyPr rot="0" vert="horz"/>
          <a:lstStyle/>
          <a:p>
            <a:pPr>
              <a:defRPr/>
            </a:pPr>
            <a:endParaRPr lang="en-US"/>
          </a:p>
        </c:txPr>
        <c:crossAx val="149433544"/>
        <c:crosses val="autoZero"/>
        <c:crossBetween val="between"/>
      </c:valAx>
    </c:plotArea>
    <c:legend>
      <c:legendPos val="r"/>
      <c:layout>
        <c:manualLayout>
          <c:xMode val="edge"/>
          <c:yMode val="edge"/>
          <c:x val="0.82896306476428294"/>
          <c:y val="0.18939350144523071"/>
          <c:w val="0.130272952853598"/>
          <c:h val="0.3933649289099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with </a:t>
            </a:r>
            <a:r>
              <a:rPr lang="en-US" dirty="0">
                <a:latin typeface="Calibri" panose="020F0502020204030204" pitchFamily="34" charset="0"/>
                <a:cs typeface="Calibri" panose="020F0502020204030204" pitchFamily="34" charset="0"/>
              </a:rPr>
              <a:t>≥1 Vaso-Occlusive</a:t>
            </a:r>
            <a:r>
              <a:rPr lang="en-US" baseline="0" dirty="0">
                <a:latin typeface="Calibri" panose="020F0502020204030204" pitchFamily="34" charset="0"/>
                <a:cs typeface="Calibri" panose="020F0502020204030204" pitchFamily="34" charset="0"/>
              </a:rPr>
              <a:t> Crisis*</a:t>
            </a:r>
            <a:endParaRPr lang="en-US" dirty="0"/>
          </a:p>
        </c:rich>
      </c:tx>
      <c:layout>
        <c:manualLayout>
          <c:xMode val="edge"/>
          <c:yMode val="edge"/>
          <c:x val="0.1827755905511810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0"/>
            <c:invertIfNegative val="0"/>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4-6DB2-48E4-983C-806CE5199212}"/>
              </c:ext>
            </c:extLst>
          </c:dPt>
          <c:dPt>
            <c:idx val="1"/>
            <c:invertIfNegative val="0"/>
            <c:bubble3D val="0"/>
            <c:spPr>
              <a:solidFill>
                <a:schemeClr val="accent1"/>
              </a:solidFill>
              <a:ln>
                <a:solidFill>
                  <a:schemeClr val="tx1"/>
                </a:solidFill>
              </a:ln>
              <a:effectLst/>
            </c:spPr>
            <c:extLst>
              <c:ext xmlns:c16="http://schemas.microsoft.com/office/drawing/2014/chart" uri="{C3380CC4-5D6E-409C-BE32-E72D297353CC}">
                <c16:uniqueId val="{00000006-6DB2-48E4-983C-806CE5199212}"/>
              </c:ext>
            </c:extLst>
          </c:dPt>
          <c:dPt>
            <c:idx val="2"/>
            <c:invertIfNegative val="0"/>
            <c:bubble3D val="0"/>
            <c:spPr>
              <a:solidFill>
                <a:schemeClr val="accent3"/>
              </a:solidFill>
              <a:ln>
                <a:solidFill>
                  <a:schemeClr val="tx1"/>
                </a:solidFill>
              </a:ln>
              <a:effectLst/>
            </c:spPr>
            <c:extLst>
              <c:ext xmlns:c16="http://schemas.microsoft.com/office/drawing/2014/chart" uri="{C3380CC4-5D6E-409C-BE32-E72D297353CC}">
                <c16:uniqueId val="{00000005-6DB2-48E4-983C-806CE5199212}"/>
              </c:ext>
            </c:extLst>
          </c:dPt>
          <c:cat>
            <c:strRef>
              <c:f>Sheet1!$A$2:$A$4</c:f>
              <c:strCache>
                <c:ptCount val="3"/>
                <c:pt idx="0">
                  <c:v>Voxelotor 900 mg</c:v>
                </c:pt>
                <c:pt idx="1">
                  <c:v>Voxelotor 1500 mg</c:v>
                </c:pt>
                <c:pt idx="2">
                  <c:v>Placebo</c:v>
                </c:pt>
              </c:strCache>
            </c:strRef>
          </c:cat>
          <c:val>
            <c:numRef>
              <c:f>Sheet1!$B$2:$B$4</c:f>
              <c:numCache>
                <c:formatCode>0%</c:formatCode>
                <c:ptCount val="3"/>
                <c:pt idx="0">
                  <c:v>0.66</c:v>
                </c:pt>
                <c:pt idx="1">
                  <c:v>0.67</c:v>
                </c:pt>
                <c:pt idx="2">
                  <c:v>0.69</c:v>
                </c:pt>
              </c:numCache>
            </c:numRef>
          </c:val>
          <c:extLst>
            <c:ext xmlns:c16="http://schemas.microsoft.com/office/drawing/2014/chart" uri="{C3380CC4-5D6E-409C-BE32-E72D297353CC}">
              <c16:uniqueId val="{00000000-6DB2-48E4-983C-806CE5199212}"/>
            </c:ext>
          </c:extLst>
        </c:ser>
        <c:dLbls>
          <c:showLegendKey val="0"/>
          <c:showVal val="0"/>
          <c:showCatName val="0"/>
          <c:showSerName val="0"/>
          <c:showPercent val="0"/>
          <c:showBubbleSize val="0"/>
        </c:dLbls>
        <c:gapWidth val="219"/>
        <c:overlap val="-27"/>
        <c:axId val="456620304"/>
        <c:axId val="456618008"/>
      </c:barChart>
      <c:catAx>
        <c:axId val="4566203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6618008"/>
        <c:crosses val="autoZero"/>
        <c:auto val="1"/>
        <c:lblAlgn val="ctr"/>
        <c:lblOffset val="100"/>
        <c:noMultiLvlLbl val="0"/>
      </c:catAx>
      <c:valAx>
        <c:axId val="456618008"/>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 of Patients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6620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Median Number of Pain Crises per Year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Crizanlizumab 2.5</c:v>
                </c:pt>
              </c:strCache>
            </c:strRef>
          </c:tx>
          <c:spPr>
            <a:solidFill>
              <a:schemeClr val="accent6">
                <a:lumMod val="40000"/>
                <a:lumOff val="6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Median rate of pain crises per year</c:v>
                </c:pt>
              </c:strCache>
            </c:strRef>
          </c:cat>
          <c:val>
            <c:numRef>
              <c:f>Sheet1!$B$2</c:f>
              <c:numCache>
                <c:formatCode>General</c:formatCode>
                <c:ptCount val="1"/>
                <c:pt idx="0">
                  <c:v>2.0099999999999998</c:v>
                </c:pt>
              </c:numCache>
            </c:numRef>
          </c:val>
          <c:extLst>
            <c:ext xmlns:c16="http://schemas.microsoft.com/office/drawing/2014/chart" uri="{C3380CC4-5D6E-409C-BE32-E72D297353CC}">
              <c16:uniqueId val="{00000000-88E9-4399-8C60-C336F0E73082}"/>
            </c:ext>
          </c:extLst>
        </c:ser>
        <c:ser>
          <c:idx val="1"/>
          <c:order val="1"/>
          <c:tx>
            <c:strRef>
              <c:f>Sheet1!$C$1</c:f>
              <c:strCache>
                <c:ptCount val="1"/>
                <c:pt idx="0">
                  <c:v>Crizanlizumab 5 mg</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Median rate of pain crises per year</c:v>
                </c:pt>
              </c:strCache>
            </c:strRef>
          </c:cat>
          <c:val>
            <c:numRef>
              <c:f>Sheet1!$C$2</c:f>
              <c:numCache>
                <c:formatCode>General</c:formatCode>
                <c:ptCount val="1"/>
                <c:pt idx="0">
                  <c:v>1.63</c:v>
                </c:pt>
              </c:numCache>
            </c:numRef>
          </c:val>
          <c:extLst>
            <c:ext xmlns:c16="http://schemas.microsoft.com/office/drawing/2014/chart" uri="{C3380CC4-5D6E-409C-BE32-E72D297353CC}">
              <c16:uniqueId val="{00000001-88E9-4399-8C60-C336F0E73082}"/>
            </c:ext>
          </c:extLst>
        </c:ser>
        <c:ser>
          <c:idx val="2"/>
          <c:order val="2"/>
          <c:tx>
            <c:strRef>
              <c:f>Sheet1!$D$1</c:f>
              <c:strCache>
                <c:ptCount val="1"/>
                <c:pt idx="0">
                  <c:v>Placebo</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Median rate of pain crises per year</c:v>
                </c:pt>
              </c:strCache>
            </c:strRef>
          </c:cat>
          <c:val>
            <c:numRef>
              <c:f>Sheet1!$D$2</c:f>
              <c:numCache>
                <c:formatCode>General</c:formatCode>
                <c:ptCount val="1"/>
                <c:pt idx="0">
                  <c:v>2.98</c:v>
                </c:pt>
              </c:numCache>
            </c:numRef>
          </c:val>
          <c:extLst>
            <c:ext xmlns:c16="http://schemas.microsoft.com/office/drawing/2014/chart" uri="{C3380CC4-5D6E-409C-BE32-E72D297353CC}">
              <c16:uniqueId val="{00000002-88E9-4399-8C60-C336F0E73082}"/>
            </c:ext>
          </c:extLst>
        </c:ser>
        <c:dLbls>
          <c:dLblPos val="outEnd"/>
          <c:showLegendKey val="0"/>
          <c:showVal val="1"/>
          <c:showCatName val="0"/>
          <c:showSerName val="0"/>
          <c:showPercent val="0"/>
          <c:showBubbleSize val="0"/>
        </c:dLbls>
        <c:gapWidth val="219"/>
        <c:overlap val="-27"/>
        <c:axId val="341008648"/>
        <c:axId val="455121192"/>
      </c:barChart>
      <c:catAx>
        <c:axId val="341008648"/>
        <c:scaling>
          <c:orientation val="minMax"/>
        </c:scaling>
        <c:delete val="1"/>
        <c:axPos val="b"/>
        <c:numFmt formatCode="General" sourceLinked="1"/>
        <c:majorTickMark val="none"/>
        <c:minorTickMark val="none"/>
        <c:tickLblPos val="nextTo"/>
        <c:crossAx val="455121192"/>
        <c:crosses val="autoZero"/>
        <c:auto val="1"/>
        <c:lblAlgn val="ctr"/>
        <c:lblOffset val="100"/>
        <c:noMultiLvlLbl val="0"/>
      </c:catAx>
      <c:valAx>
        <c:axId val="455121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1008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Median Events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Crizanlizumab 2.5 mg</c:v>
                </c:pt>
              </c:strCache>
            </c:strRef>
          </c:tx>
          <c:spPr>
            <a:solidFill>
              <a:schemeClr val="accent6">
                <a:lumMod val="40000"/>
                <a:lumOff val="6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Hospital days/y</c:v>
                </c:pt>
                <c:pt idx="1">
                  <c:v>Time to first pain crisis (mo)</c:v>
                </c:pt>
                <c:pt idx="2">
                  <c:v>Time to second pain crisis (mo)</c:v>
                </c:pt>
              </c:strCache>
            </c:strRef>
          </c:cat>
          <c:val>
            <c:numRef>
              <c:f>Sheet1!$B$2:$B$4</c:f>
              <c:numCache>
                <c:formatCode>0.00</c:formatCode>
                <c:ptCount val="3"/>
                <c:pt idx="0">
                  <c:v>6.87</c:v>
                </c:pt>
                <c:pt idx="1">
                  <c:v>2.2000000000000002</c:v>
                </c:pt>
                <c:pt idx="2">
                  <c:v>9.1999999999999993</c:v>
                </c:pt>
              </c:numCache>
            </c:numRef>
          </c:val>
          <c:extLst>
            <c:ext xmlns:c16="http://schemas.microsoft.com/office/drawing/2014/chart" uri="{C3380CC4-5D6E-409C-BE32-E72D297353CC}">
              <c16:uniqueId val="{00000000-0DA3-4F4C-A41D-AF57F6D9CCAD}"/>
            </c:ext>
          </c:extLst>
        </c:ser>
        <c:ser>
          <c:idx val="1"/>
          <c:order val="1"/>
          <c:tx>
            <c:strRef>
              <c:f>Sheet1!$C$1</c:f>
              <c:strCache>
                <c:ptCount val="1"/>
                <c:pt idx="0">
                  <c:v>Crizanlizumab 5 mg</c:v>
                </c:pt>
              </c:strCache>
            </c:strRef>
          </c:tx>
          <c:spPr>
            <a:solidFill>
              <a:schemeClr val="accent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Hospital days/y</c:v>
                </c:pt>
                <c:pt idx="1">
                  <c:v>Time to first pain crisis (mo)</c:v>
                </c:pt>
                <c:pt idx="2">
                  <c:v>Time to second pain crisis (mo)</c:v>
                </c:pt>
              </c:strCache>
            </c:strRef>
          </c:cat>
          <c:val>
            <c:numRef>
              <c:f>Sheet1!$C$2:$C$4</c:f>
              <c:numCache>
                <c:formatCode>0.00</c:formatCode>
                <c:ptCount val="3"/>
                <c:pt idx="0">
                  <c:v>4</c:v>
                </c:pt>
                <c:pt idx="1">
                  <c:v>4.07</c:v>
                </c:pt>
                <c:pt idx="2">
                  <c:v>10.32</c:v>
                </c:pt>
              </c:numCache>
            </c:numRef>
          </c:val>
          <c:extLst>
            <c:ext xmlns:c16="http://schemas.microsoft.com/office/drawing/2014/chart" uri="{C3380CC4-5D6E-409C-BE32-E72D297353CC}">
              <c16:uniqueId val="{00000001-0DA3-4F4C-A41D-AF57F6D9CCAD}"/>
            </c:ext>
          </c:extLst>
        </c:ser>
        <c:ser>
          <c:idx val="2"/>
          <c:order val="2"/>
          <c:tx>
            <c:strRef>
              <c:f>Sheet1!$D$1</c:f>
              <c:strCache>
                <c:ptCount val="1"/>
                <c:pt idx="0">
                  <c:v>Placebo</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Hospital days/y</c:v>
                </c:pt>
                <c:pt idx="1">
                  <c:v>Time to first pain crisis (mo)</c:v>
                </c:pt>
                <c:pt idx="2">
                  <c:v>Time to second pain crisis (mo)</c:v>
                </c:pt>
              </c:strCache>
            </c:strRef>
          </c:cat>
          <c:val>
            <c:numRef>
              <c:f>Sheet1!$D$2:$D$4</c:f>
              <c:numCache>
                <c:formatCode>0.00</c:formatCode>
                <c:ptCount val="3"/>
                <c:pt idx="0">
                  <c:v>6.87</c:v>
                </c:pt>
                <c:pt idx="1">
                  <c:v>1.38</c:v>
                </c:pt>
                <c:pt idx="2">
                  <c:v>5.09</c:v>
                </c:pt>
              </c:numCache>
            </c:numRef>
          </c:val>
          <c:extLst>
            <c:ext xmlns:c16="http://schemas.microsoft.com/office/drawing/2014/chart" uri="{C3380CC4-5D6E-409C-BE32-E72D297353CC}">
              <c16:uniqueId val="{00000002-0DA3-4F4C-A41D-AF57F6D9CCAD}"/>
            </c:ext>
          </c:extLst>
        </c:ser>
        <c:dLbls>
          <c:dLblPos val="outEnd"/>
          <c:showLegendKey val="0"/>
          <c:showVal val="1"/>
          <c:showCatName val="0"/>
          <c:showSerName val="0"/>
          <c:showPercent val="0"/>
          <c:showBubbleSize val="0"/>
        </c:dLbls>
        <c:gapWidth val="219"/>
        <c:overlap val="-27"/>
        <c:axId val="340127024"/>
        <c:axId val="340128008"/>
      </c:barChart>
      <c:catAx>
        <c:axId val="34012702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128008"/>
        <c:crosses val="autoZero"/>
        <c:auto val="1"/>
        <c:lblAlgn val="ctr"/>
        <c:lblOffset val="100"/>
        <c:noMultiLvlLbl val="0"/>
      </c:catAx>
      <c:valAx>
        <c:axId val="340128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12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0" i="0" baseline="0" dirty="0">
                <a:effectLst/>
              </a:rPr>
              <a:t>15-Year Mortality Rates per 100 Person-Years</a:t>
            </a:r>
            <a:endParaRPr lang="en-US" sz="1600" dirty="0">
              <a:effectLst/>
            </a:endParaRPr>
          </a:p>
        </c:rich>
      </c:tx>
      <c:layout>
        <c:manualLayout>
          <c:xMode val="edge"/>
          <c:yMode val="edge"/>
          <c:x val="0.13213235294117645"/>
          <c:y val="1.459321247855257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5143392002470281E-2"/>
          <c:y val="0.2605035508618268"/>
          <c:w val="0.87789582368380426"/>
          <c:h val="0.6130700487987831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C00000"/>
              </a:solidFill>
              <a:ln>
                <a:solidFill>
                  <a:schemeClr val="tx1"/>
                </a:solidFill>
              </a:ln>
              <a:effectLst/>
            </c:spPr>
            <c:extLst>
              <c:ext xmlns:c16="http://schemas.microsoft.com/office/drawing/2014/chart" uri="{C3380CC4-5D6E-409C-BE32-E72D297353CC}">
                <c16:uniqueId val="{00000004-6698-4DB0-89B2-10F79F4A0B93}"/>
              </c:ext>
            </c:extLst>
          </c:dPt>
          <c:dPt>
            <c:idx val="1"/>
            <c:invertIfNegative val="0"/>
            <c:bubble3D val="0"/>
            <c:spPr>
              <a:solidFill>
                <a:schemeClr val="accent6"/>
              </a:solidFill>
              <a:ln>
                <a:solidFill>
                  <a:schemeClr val="tx1"/>
                </a:solidFill>
              </a:ln>
              <a:effectLst/>
            </c:spPr>
            <c:extLst>
              <c:ext xmlns:c16="http://schemas.microsoft.com/office/drawing/2014/chart" uri="{C3380CC4-5D6E-409C-BE32-E72D297353CC}">
                <c16:uniqueId val="{00000004-F120-4F97-995C-2954EE6392CE}"/>
              </c:ext>
            </c:extLst>
          </c:dPt>
          <c:dPt>
            <c:idx val="2"/>
            <c:invertIfNegative val="0"/>
            <c:bubble3D val="0"/>
            <c:spPr>
              <a:solidFill>
                <a:schemeClr val="accent2"/>
              </a:solidFill>
              <a:ln>
                <a:solidFill>
                  <a:schemeClr val="tx1"/>
                </a:solidFill>
              </a:ln>
              <a:effectLst/>
            </c:spPr>
            <c:extLst>
              <c:ext xmlns:c16="http://schemas.microsoft.com/office/drawing/2014/chart" uri="{C3380CC4-5D6E-409C-BE32-E72D297353CC}">
                <c16:uniqueId val="{00000005-F120-4F97-995C-2954EE6392C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Hydroxyurea</c:v>
                </c:pt>
                <c:pt idx="1">
                  <c:v>No Disease-Modifying Therapy</c:v>
                </c:pt>
                <c:pt idx="2">
                  <c:v>Hematopoietic Stem Cell Transplant</c:v>
                </c:pt>
              </c:strCache>
            </c:strRef>
          </c:cat>
          <c:val>
            <c:numRef>
              <c:f>Sheet1!$B$2:$B$4</c:f>
              <c:numCache>
                <c:formatCode>General</c:formatCode>
                <c:ptCount val="3"/>
                <c:pt idx="0">
                  <c:v>0.14000000000000001</c:v>
                </c:pt>
                <c:pt idx="1">
                  <c:v>0.38</c:v>
                </c:pt>
                <c:pt idx="2">
                  <c:v>0.36</c:v>
                </c:pt>
              </c:numCache>
            </c:numRef>
          </c:val>
          <c:extLst>
            <c:ext xmlns:c16="http://schemas.microsoft.com/office/drawing/2014/chart" uri="{C3380CC4-5D6E-409C-BE32-E72D297353CC}">
              <c16:uniqueId val="{00000000-F120-4F97-995C-2954EE6392CE}"/>
            </c:ext>
          </c:extLst>
        </c:ser>
        <c:dLbls>
          <c:dLblPos val="outEnd"/>
          <c:showLegendKey val="0"/>
          <c:showVal val="1"/>
          <c:showCatName val="0"/>
          <c:showSerName val="0"/>
          <c:showPercent val="0"/>
          <c:showBubbleSize val="0"/>
        </c:dLbls>
        <c:gapWidth val="219"/>
        <c:overlap val="-27"/>
        <c:axId val="511457344"/>
        <c:axId val="511458656"/>
      </c:barChart>
      <c:catAx>
        <c:axId val="5114573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458656"/>
        <c:crosses val="autoZero"/>
        <c:auto val="1"/>
        <c:lblAlgn val="ctr"/>
        <c:lblOffset val="100"/>
        <c:noMultiLvlLbl val="0"/>
      </c:catAx>
      <c:valAx>
        <c:axId val="51145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45734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Median Rates</a:t>
            </a:r>
            <a:r>
              <a:rPr lang="en-US" baseline="0" dirty="0"/>
              <a:t> per Year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Hydroxyurea</c:v>
                </c:pt>
              </c:strCache>
            </c:strRef>
          </c:tx>
          <c:spPr>
            <a:solidFill>
              <a:srgbClr val="C0000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Painful Crises</c:v>
                </c:pt>
                <c:pt idx="1">
                  <c:v>Crises Requiring Hospitalization</c:v>
                </c:pt>
                <c:pt idx="2">
                  <c:v>Acute Chest Syndrome</c:v>
                </c:pt>
                <c:pt idx="3">
                  <c:v>Transfusion</c:v>
                </c:pt>
              </c:strCache>
            </c:strRef>
          </c:cat>
          <c:val>
            <c:numRef>
              <c:f>Sheet1!$B$2:$B$5</c:f>
              <c:numCache>
                <c:formatCode>General</c:formatCode>
                <c:ptCount val="4"/>
                <c:pt idx="0">
                  <c:v>2.5</c:v>
                </c:pt>
                <c:pt idx="1">
                  <c:v>1</c:v>
                </c:pt>
                <c:pt idx="2">
                  <c:v>25</c:v>
                </c:pt>
                <c:pt idx="3">
                  <c:v>48</c:v>
                </c:pt>
              </c:numCache>
            </c:numRef>
          </c:val>
          <c:extLst>
            <c:ext xmlns:c16="http://schemas.microsoft.com/office/drawing/2014/chart" uri="{C3380CC4-5D6E-409C-BE32-E72D297353CC}">
              <c16:uniqueId val="{00000000-2C00-46CD-AFC6-8B01A8A3E1F5}"/>
            </c:ext>
          </c:extLst>
        </c:ser>
        <c:ser>
          <c:idx val="1"/>
          <c:order val="1"/>
          <c:tx>
            <c:strRef>
              <c:f>Sheet1!$C$1</c:f>
              <c:strCache>
                <c:ptCount val="1"/>
                <c:pt idx="0">
                  <c:v>Placebo</c:v>
                </c:pt>
              </c:strCache>
            </c:strRef>
          </c:tx>
          <c:spPr>
            <a:solidFill>
              <a:schemeClr val="bg1">
                <a:lumMod val="6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Painful Crises</c:v>
                </c:pt>
                <c:pt idx="1">
                  <c:v>Crises Requiring Hospitalization</c:v>
                </c:pt>
                <c:pt idx="2">
                  <c:v>Acute Chest Syndrome</c:v>
                </c:pt>
                <c:pt idx="3">
                  <c:v>Transfusion</c:v>
                </c:pt>
              </c:strCache>
            </c:strRef>
          </c:cat>
          <c:val>
            <c:numRef>
              <c:f>Sheet1!$C$2:$C$5</c:f>
              <c:numCache>
                <c:formatCode>General</c:formatCode>
                <c:ptCount val="4"/>
                <c:pt idx="0">
                  <c:v>4.5</c:v>
                </c:pt>
                <c:pt idx="1">
                  <c:v>2.4</c:v>
                </c:pt>
                <c:pt idx="2">
                  <c:v>51</c:v>
                </c:pt>
                <c:pt idx="3">
                  <c:v>73</c:v>
                </c:pt>
              </c:numCache>
            </c:numRef>
          </c:val>
          <c:extLst>
            <c:ext xmlns:c16="http://schemas.microsoft.com/office/drawing/2014/chart" uri="{C3380CC4-5D6E-409C-BE32-E72D297353CC}">
              <c16:uniqueId val="{00000001-2C00-46CD-AFC6-8B01A8A3E1F5}"/>
            </c:ext>
          </c:extLst>
        </c:ser>
        <c:dLbls>
          <c:dLblPos val="outEnd"/>
          <c:showLegendKey val="0"/>
          <c:showVal val="1"/>
          <c:showCatName val="0"/>
          <c:showSerName val="0"/>
          <c:showPercent val="0"/>
          <c:showBubbleSize val="0"/>
        </c:dLbls>
        <c:gapWidth val="219"/>
        <c:overlap val="-27"/>
        <c:axId val="503664976"/>
        <c:axId val="503667928"/>
      </c:barChart>
      <c:catAx>
        <c:axId val="5036649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667928"/>
        <c:crosses val="autoZero"/>
        <c:auto val="1"/>
        <c:lblAlgn val="ctr"/>
        <c:lblOffset val="100"/>
        <c:noMultiLvlLbl val="0"/>
      </c:catAx>
      <c:valAx>
        <c:axId val="503667928"/>
        <c:scaling>
          <c:orientation val="minMax"/>
          <c:max val="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3664976"/>
        <c:crosses val="autoZero"/>
        <c:crossBetween val="between"/>
        <c:majorUnit val="10"/>
      </c:valAx>
      <c:spPr>
        <a:noFill/>
        <a:ln>
          <a:noFill/>
        </a:ln>
        <a:effectLst/>
      </c:spPr>
    </c:plotArea>
    <c:legend>
      <c:legendPos val="b"/>
      <c:layout>
        <c:manualLayout>
          <c:xMode val="edge"/>
          <c:yMode val="edge"/>
          <c:x val="0.12451945345067159"/>
          <c:y val="0.13472775500317366"/>
          <c:w val="0.37351011270649992"/>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Median</a:t>
            </a:r>
            <a:r>
              <a:rPr lang="en-US" baseline="0" dirty="0"/>
              <a:t> Number of Events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L-glutamine</c:v>
                </c:pt>
              </c:strCache>
            </c:strRef>
          </c:tx>
          <c:spPr>
            <a:solidFill>
              <a:srgbClr val="7030A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Pain crises</c:v>
                </c:pt>
                <c:pt idx="1">
                  <c:v>Hospitalization</c:v>
                </c:pt>
                <c:pt idx="2">
                  <c:v>ED Visit*</c:v>
                </c:pt>
              </c:strCache>
            </c:strRef>
          </c:cat>
          <c:val>
            <c:numRef>
              <c:f>Sheet1!$B$2:$B$4</c:f>
              <c:numCache>
                <c:formatCode>General</c:formatCode>
                <c:ptCount val="3"/>
                <c:pt idx="0">
                  <c:v>3</c:v>
                </c:pt>
                <c:pt idx="1">
                  <c:v>2</c:v>
                </c:pt>
                <c:pt idx="2">
                  <c:v>1</c:v>
                </c:pt>
              </c:numCache>
            </c:numRef>
          </c:val>
          <c:extLst>
            <c:ext xmlns:c16="http://schemas.microsoft.com/office/drawing/2014/chart" uri="{C3380CC4-5D6E-409C-BE32-E72D297353CC}">
              <c16:uniqueId val="{00000000-70EF-427F-AFBD-85F87617538F}"/>
            </c:ext>
          </c:extLst>
        </c:ser>
        <c:ser>
          <c:idx val="1"/>
          <c:order val="1"/>
          <c:tx>
            <c:strRef>
              <c:f>Sheet1!$C$1</c:f>
              <c:strCache>
                <c:ptCount val="1"/>
                <c:pt idx="0">
                  <c:v>Placebo</c:v>
                </c:pt>
              </c:strCache>
            </c:strRef>
          </c:tx>
          <c:spPr>
            <a:solidFill>
              <a:schemeClr val="bg1">
                <a:lumMod val="6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Pain crises</c:v>
                </c:pt>
                <c:pt idx="1">
                  <c:v>Hospitalization</c:v>
                </c:pt>
                <c:pt idx="2">
                  <c:v>ED Visit*</c:v>
                </c:pt>
              </c:strCache>
            </c:strRef>
          </c:cat>
          <c:val>
            <c:numRef>
              <c:f>Sheet1!$C$2:$C$4</c:f>
              <c:numCache>
                <c:formatCode>General</c:formatCode>
                <c:ptCount val="3"/>
                <c:pt idx="0">
                  <c:v>4</c:v>
                </c:pt>
                <c:pt idx="1">
                  <c:v>3</c:v>
                </c:pt>
                <c:pt idx="2">
                  <c:v>1</c:v>
                </c:pt>
              </c:numCache>
            </c:numRef>
          </c:val>
          <c:extLst>
            <c:ext xmlns:c16="http://schemas.microsoft.com/office/drawing/2014/chart" uri="{C3380CC4-5D6E-409C-BE32-E72D297353CC}">
              <c16:uniqueId val="{00000001-70EF-427F-AFBD-85F87617538F}"/>
            </c:ext>
          </c:extLst>
        </c:ser>
        <c:dLbls>
          <c:dLblPos val="outEnd"/>
          <c:showLegendKey val="0"/>
          <c:showVal val="1"/>
          <c:showCatName val="0"/>
          <c:showSerName val="0"/>
          <c:showPercent val="0"/>
          <c:showBubbleSize val="0"/>
        </c:dLbls>
        <c:gapWidth val="219"/>
        <c:overlap val="-27"/>
        <c:axId val="555638432"/>
        <c:axId val="555633512"/>
      </c:barChart>
      <c:catAx>
        <c:axId val="5556384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633512"/>
        <c:crosses val="autoZero"/>
        <c:auto val="1"/>
        <c:lblAlgn val="ctr"/>
        <c:lblOffset val="100"/>
        <c:noMultiLvlLbl val="0"/>
      </c:catAx>
      <c:valAx>
        <c:axId val="555633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638432"/>
        <c:crosses val="autoZero"/>
        <c:crossBetween val="between"/>
        <c:majorUnit val="1"/>
      </c:valAx>
      <c:spPr>
        <a:noFill/>
        <a:ln>
          <a:noFill/>
        </a:ln>
        <a:effectLst/>
      </c:spPr>
    </c:plotArea>
    <c:legend>
      <c:legendPos val="b"/>
      <c:layout>
        <c:manualLayout>
          <c:xMode val="edge"/>
          <c:yMode val="edge"/>
          <c:x val="0.63886502238690757"/>
          <c:y val="0.92276122884501277"/>
          <c:w val="0.35952485718696925"/>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Median Time to Pain Crises (d)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674888065462407"/>
          <c:y val="0.1285225372057974"/>
          <c:w val="0.80629033503165048"/>
          <c:h val="0.71045388797652587"/>
        </c:manualLayout>
      </c:layout>
      <c:barChart>
        <c:barDir val="col"/>
        <c:grouping val="clustered"/>
        <c:varyColors val="0"/>
        <c:ser>
          <c:idx val="0"/>
          <c:order val="0"/>
          <c:tx>
            <c:strRef>
              <c:f>Sheet1!$B$1</c:f>
              <c:strCache>
                <c:ptCount val="1"/>
                <c:pt idx="0">
                  <c:v>L-glutamine</c:v>
                </c:pt>
              </c:strCache>
            </c:strRef>
          </c:tx>
          <c:spPr>
            <a:solidFill>
              <a:srgbClr val="7030A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Time to first pain crisis</c:v>
                </c:pt>
                <c:pt idx="1">
                  <c:v>Time to second pain crisis</c:v>
                </c:pt>
              </c:strCache>
            </c:strRef>
          </c:cat>
          <c:val>
            <c:numRef>
              <c:f>Sheet1!$B$2:$B$3</c:f>
              <c:numCache>
                <c:formatCode>General</c:formatCode>
                <c:ptCount val="2"/>
                <c:pt idx="0">
                  <c:v>84</c:v>
                </c:pt>
                <c:pt idx="1">
                  <c:v>212</c:v>
                </c:pt>
              </c:numCache>
            </c:numRef>
          </c:val>
          <c:extLst>
            <c:ext xmlns:c16="http://schemas.microsoft.com/office/drawing/2014/chart" uri="{C3380CC4-5D6E-409C-BE32-E72D297353CC}">
              <c16:uniqueId val="{00000000-6B13-4573-A29B-C02276D4C10F}"/>
            </c:ext>
          </c:extLst>
        </c:ser>
        <c:ser>
          <c:idx val="1"/>
          <c:order val="1"/>
          <c:tx>
            <c:strRef>
              <c:f>Sheet1!$C$1</c:f>
              <c:strCache>
                <c:ptCount val="1"/>
                <c:pt idx="0">
                  <c:v>Placebo</c:v>
                </c:pt>
              </c:strCache>
            </c:strRef>
          </c:tx>
          <c:spPr>
            <a:solidFill>
              <a:schemeClr val="bg1">
                <a:lumMod val="6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Time to first pain crisis</c:v>
                </c:pt>
                <c:pt idx="1">
                  <c:v>Time to second pain crisis</c:v>
                </c:pt>
              </c:strCache>
            </c:strRef>
          </c:cat>
          <c:val>
            <c:numRef>
              <c:f>Sheet1!$C$2:$C$3</c:f>
              <c:numCache>
                <c:formatCode>General</c:formatCode>
                <c:ptCount val="2"/>
                <c:pt idx="0">
                  <c:v>54</c:v>
                </c:pt>
                <c:pt idx="1">
                  <c:v>133</c:v>
                </c:pt>
              </c:numCache>
            </c:numRef>
          </c:val>
          <c:extLst>
            <c:ext xmlns:c16="http://schemas.microsoft.com/office/drawing/2014/chart" uri="{C3380CC4-5D6E-409C-BE32-E72D297353CC}">
              <c16:uniqueId val="{00000001-6B13-4573-A29B-C02276D4C10F}"/>
            </c:ext>
          </c:extLst>
        </c:ser>
        <c:dLbls>
          <c:dLblPos val="outEnd"/>
          <c:showLegendKey val="0"/>
          <c:showVal val="1"/>
          <c:showCatName val="0"/>
          <c:showSerName val="0"/>
          <c:showPercent val="0"/>
          <c:showBubbleSize val="0"/>
        </c:dLbls>
        <c:gapWidth val="219"/>
        <c:overlap val="-27"/>
        <c:axId val="550124344"/>
        <c:axId val="550125328"/>
      </c:barChart>
      <c:catAx>
        <c:axId val="55012434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125328"/>
        <c:crosses val="autoZero"/>
        <c:auto val="1"/>
        <c:lblAlgn val="ctr"/>
        <c:lblOffset val="100"/>
        <c:noMultiLvlLbl val="0"/>
      </c:catAx>
      <c:valAx>
        <c:axId val="550125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Days (median)</a:t>
                </a:r>
              </a:p>
            </c:rich>
          </c:tx>
          <c:layout>
            <c:manualLayout>
              <c:xMode val="edge"/>
              <c:yMode val="edge"/>
              <c:x val="2.9411764705882353E-2"/>
              <c:y val="0.2563069106559867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0124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Percent of Patients Whose Hemoglobin Level Increased &gt;1.0</a:t>
            </a:r>
            <a:r>
              <a:rPr lang="en-US" sz="1400" baseline="0" dirty="0"/>
              <a:t> g/dL from Baseline to Week 24</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Voxelotor 900 mg</c:v>
                </c:pt>
              </c:strCache>
            </c:strRef>
          </c:tx>
          <c:spPr>
            <a:solidFill>
              <a:schemeClr val="accent1"/>
            </a:solidFill>
            <a:ln>
              <a:solidFill>
                <a:schemeClr val="tx1"/>
              </a:solidFill>
            </a:ln>
            <a:effectLst/>
          </c:spPr>
          <c:invertIfNegative val="0"/>
          <c:dPt>
            <c:idx val="0"/>
            <c:invertIfNegative val="0"/>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4-3EBA-46CA-BF18-F6455516611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0.38</c:v>
                </c:pt>
              </c:numCache>
            </c:numRef>
          </c:val>
          <c:extLst>
            <c:ext xmlns:c16="http://schemas.microsoft.com/office/drawing/2014/chart" uri="{C3380CC4-5D6E-409C-BE32-E72D297353CC}">
              <c16:uniqueId val="{00000000-3EBA-46CA-BF18-F64555166113}"/>
            </c:ext>
          </c:extLst>
        </c:ser>
        <c:ser>
          <c:idx val="1"/>
          <c:order val="1"/>
          <c:tx>
            <c:strRef>
              <c:f>Sheet1!$C$1</c:f>
              <c:strCache>
                <c:ptCount val="1"/>
                <c:pt idx="0">
                  <c:v>Voxelotor 1500 mg</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0.59</c:v>
                </c:pt>
              </c:numCache>
            </c:numRef>
          </c:val>
          <c:extLst>
            <c:ext xmlns:c16="http://schemas.microsoft.com/office/drawing/2014/chart" uri="{C3380CC4-5D6E-409C-BE32-E72D297353CC}">
              <c16:uniqueId val="{00000006-3EBA-46CA-BF18-F64555166113}"/>
            </c:ext>
          </c:extLst>
        </c:ser>
        <c:ser>
          <c:idx val="2"/>
          <c:order val="2"/>
          <c:tx>
            <c:strRef>
              <c:f>Sheet1!$D$1</c:f>
              <c:strCache>
                <c:ptCount val="1"/>
                <c:pt idx="0">
                  <c:v>Placebo</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0.09</c:v>
                </c:pt>
              </c:numCache>
            </c:numRef>
          </c:val>
          <c:extLst>
            <c:ext xmlns:c16="http://schemas.microsoft.com/office/drawing/2014/chart" uri="{C3380CC4-5D6E-409C-BE32-E72D297353CC}">
              <c16:uniqueId val="{00000007-3EBA-46CA-BF18-F64555166113}"/>
            </c:ext>
          </c:extLst>
        </c:ser>
        <c:dLbls>
          <c:dLblPos val="outEnd"/>
          <c:showLegendKey val="0"/>
          <c:showVal val="1"/>
          <c:showCatName val="0"/>
          <c:showSerName val="0"/>
          <c:showPercent val="0"/>
          <c:showBubbleSize val="0"/>
        </c:dLbls>
        <c:gapWidth val="219"/>
        <c:overlap val="-27"/>
        <c:axId val="462676096"/>
        <c:axId val="462676424"/>
      </c:barChart>
      <c:catAx>
        <c:axId val="4626760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676424"/>
        <c:crosses val="autoZero"/>
        <c:auto val="1"/>
        <c:lblAlgn val="ctr"/>
        <c:lblOffset val="100"/>
        <c:noMultiLvlLbl val="0"/>
      </c:catAx>
      <c:valAx>
        <c:axId val="46267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2676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Mean Change in Hemoglobin Level (g/dL) from Baseline to Week 24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Voxelotor 900 mg</c:v>
                </c:pt>
              </c:strCache>
            </c:strRef>
          </c:tx>
          <c:spPr>
            <a:solidFill>
              <a:schemeClr val="accent1"/>
            </a:solidFill>
            <a:ln>
              <a:solidFill>
                <a:schemeClr val="tx1"/>
              </a:solidFill>
            </a:ln>
            <a:effectLst/>
          </c:spPr>
          <c:invertIfNegative val="0"/>
          <c:dPt>
            <c:idx val="0"/>
            <c:invertIfNegative val="0"/>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4-6125-42BD-9CC9-BEE8839FF7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c:formatCode>
                <c:ptCount val="1"/>
                <c:pt idx="0">
                  <c:v>0.6</c:v>
                </c:pt>
              </c:numCache>
            </c:numRef>
          </c:val>
          <c:extLst>
            <c:ext xmlns:c16="http://schemas.microsoft.com/office/drawing/2014/chart" uri="{C3380CC4-5D6E-409C-BE32-E72D297353CC}">
              <c16:uniqueId val="{00000000-6125-42BD-9CC9-BEE8839FF71F}"/>
            </c:ext>
          </c:extLst>
        </c:ser>
        <c:ser>
          <c:idx val="1"/>
          <c:order val="1"/>
          <c:tx>
            <c:strRef>
              <c:f>Sheet1!$C$1</c:f>
              <c:strCache>
                <c:ptCount val="1"/>
                <c:pt idx="0">
                  <c:v>Voxelotor 1500 mg</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c:formatCode>
                <c:ptCount val="1"/>
                <c:pt idx="0">
                  <c:v>1.1000000000000001</c:v>
                </c:pt>
              </c:numCache>
            </c:numRef>
          </c:val>
          <c:extLst>
            <c:ext xmlns:c16="http://schemas.microsoft.com/office/drawing/2014/chart" uri="{C3380CC4-5D6E-409C-BE32-E72D297353CC}">
              <c16:uniqueId val="{00000006-6125-42BD-9CC9-BEE8839FF71F}"/>
            </c:ext>
          </c:extLst>
        </c:ser>
        <c:ser>
          <c:idx val="2"/>
          <c:order val="2"/>
          <c:tx>
            <c:strRef>
              <c:f>Sheet1!$D$1</c:f>
              <c:strCache>
                <c:ptCount val="1"/>
                <c:pt idx="0">
                  <c:v>Placebo</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0.0</c:formatCode>
                <c:ptCount val="1"/>
                <c:pt idx="0">
                  <c:v>-0.1</c:v>
                </c:pt>
              </c:numCache>
            </c:numRef>
          </c:val>
          <c:extLst>
            <c:ext xmlns:c16="http://schemas.microsoft.com/office/drawing/2014/chart" uri="{C3380CC4-5D6E-409C-BE32-E72D297353CC}">
              <c16:uniqueId val="{00000007-6125-42BD-9CC9-BEE8839FF71F}"/>
            </c:ext>
          </c:extLst>
        </c:ser>
        <c:dLbls>
          <c:dLblPos val="outEnd"/>
          <c:showLegendKey val="0"/>
          <c:showVal val="1"/>
          <c:showCatName val="0"/>
          <c:showSerName val="0"/>
          <c:showPercent val="0"/>
          <c:showBubbleSize val="0"/>
        </c:dLbls>
        <c:gapWidth val="219"/>
        <c:overlap val="-27"/>
        <c:axId val="449762800"/>
        <c:axId val="449753288"/>
      </c:barChart>
      <c:catAx>
        <c:axId val="44976280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753288"/>
        <c:crosses val="autoZero"/>
        <c:auto val="1"/>
        <c:lblAlgn val="ctr"/>
        <c:lblOffset val="100"/>
        <c:noMultiLvlLbl val="0"/>
      </c:catAx>
      <c:valAx>
        <c:axId val="449753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762800"/>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Mean Change in</a:t>
            </a:r>
            <a:r>
              <a:rPr lang="en-US" sz="1400" baseline="0" dirty="0"/>
              <a:t> Hemolysis Markers</a:t>
            </a:r>
            <a:r>
              <a:rPr lang="en-US" sz="1400" dirty="0"/>
              <a:t> from Baseline to Week 24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74069790267686"/>
          <c:y val="0.16906252032421298"/>
          <c:w val="0.88925930209732318"/>
          <c:h val="0.72080323105507449"/>
        </c:manualLayout>
      </c:layout>
      <c:barChart>
        <c:barDir val="col"/>
        <c:grouping val="clustered"/>
        <c:varyColors val="0"/>
        <c:ser>
          <c:idx val="0"/>
          <c:order val="0"/>
          <c:tx>
            <c:strRef>
              <c:f>Sheet1!$B$1</c:f>
              <c:strCache>
                <c:ptCount val="1"/>
                <c:pt idx="0">
                  <c:v>Voxelotor 900 mg</c:v>
                </c:pt>
              </c:strCache>
            </c:strRef>
          </c:tx>
          <c:spPr>
            <a:solidFill>
              <a:schemeClr val="accent1">
                <a:lumMod val="60000"/>
                <a:lumOff val="40000"/>
              </a:schemeClr>
            </a:solidFill>
            <a:ln>
              <a:solidFill>
                <a:schemeClr val="tx1"/>
              </a:solidFill>
            </a:ln>
            <a:effectLst/>
          </c:spPr>
          <c:invertIfNegative val="0"/>
          <c:dPt>
            <c:idx val="0"/>
            <c:invertIfNegative val="0"/>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4-6125-42BD-9CC9-BEE8839FF71F}"/>
              </c:ext>
            </c:extLst>
          </c:dPt>
          <c:dPt>
            <c:idx val="2"/>
            <c:invertIfNegative val="0"/>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5-6125-42BD-9CC9-BEE8839FF7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Indirect bilirubin</c:v>
                </c:pt>
                <c:pt idx="1">
                  <c:v>% Reticulocytes</c:v>
                </c:pt>
                <c:pt idx="2">
                  <c:v>Reticulocyte Count</c:v>
                </c:pt>
                <c:pt idx="3">
                  <c:v>LDH</c:v>
                </c:pt>
              </c:strCache>
            </c:strRef>
          </c:cat>
          <c:val>
            <c:numRef>
              <c:f>Sheet1!$B$2:$B$5</c:f>
              <c:numCache>
                <c:formatCode>0.0%</c:formatCode>
                <c:ptCount val="4"/>
                <c:pt idx="0">
                  <c:v>-0.20300000000000001</c:v>
                </c:pt>
                <c:pt idx="1">
                  <c:v>-1.2999999999999999E-2</c:v>
                </c:pt>
                <c:pt idx="2">
                  <c:v>5.0999999999999997E-2</c:v>
                </c:pt>
                <c:pt idx="3">
                  <c:v>1.4E-2</c:v>
                </c:pt>
              </c:numCache>
            </c:numRef>
          </c:val>
          <c:extLst>
            <c:ext xmlns:c16="http://schemas.microsoft.com/office/drawing/2014/chart" uri="{C3380CC4-5D6E-409C-BE32-E72D297353CC}">
              <c16:uniqueId val="{00000000-6125-42BD-9CC9-BEE8839FF71F}"/>
            </c:ext>
          </c:extLst>
        </c:ser>
        <c:ser>
          <c:idx val="1"/>
          <c:order val="1"/>
          <c:tx>
            <c:strRef>
              <c:f>Sheet1!$C$1</c:f>
              <c:strCache>
                <c:ptCount val="1"/>
                <c:pt idx="0">
                  <c:v>Voxelotor 1500 mg</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Indirect bilirubin</c:v>
                </c:pt>
                <c:pt idx="1">
                  <c:v>% Reticulocytes</c:v>
                </c:pt>
                <c:pt idx="2">
                  <c:v>Reticulocyte Count</c:v>
                </c:pt>
                <c:pt idx="3">
                  <c:v>LDH</c:v>
                </c:pt>
              </c:strCache>
            </c:strRef>
          </c:cat>
          <c:val>
            <c:numRef>
              <c:f>Sheet1!$C$2:$C$5</c:f>
              <c:numCache>
                <c:formatCode>0.0%</c:formatCode>
                <c:ptCount val="4"/>
                <c:pt idx="0">
                  <c:v>-0.29099999999999998</c:v>
                </c:pt>
                <c:pt idx="1">
                  <c:v>-0.19900000000000001</c:v>
                </c:pt>
                <c:pt idx="2">
                  <c:v>-0.08</c:v>
                </c:pt>
                <c:pt idx="3">
                  <c:v>-4.4999999999999998E-2</c:v>
                </c:pt>
              </c:numCache>
            </c:numRef>
          </c:val>
          <c:extLst>
            <c:ext xmlns:c16="http://schemas.microsoft.com/office/drawing/2014/chart" uri="{C3380CC4-5D6E-409C-BE32-E72D297353CC}">
              <c16:uniqueId val="{00000004-3775-4269-BEF3-344CEEF632FE}"/>
            </c:ext>
          </c:extLst>
        </c:ser>
        <c:ser>
          <c:idx val="2"/>
          <c:order val="2"/>
          <c:tx>
            <c:strRef>
              <c:f>Sheet1!$D$1</c:f>
              <c:strCache>
                <c:ptCount val="1"/>
                <c:pt idx="0">
                  <c:v>Placebo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Indirect bilirubin</c:v>
                </c:pt>
                <c:pt idx="1">
                  <c:v>% Reticulocytes</c:v>
                </c:pt>
                <c:pt idx="2">
                  <c:v>Reticulocyte Count</c:v>
                </c:pt>
                <c:pt idx="3">
                  <c:v>LDH</c:v>
                </c:pt>
              </c:strCache>
            </c:strRef>
          </c:cat>
          <c:val>
            <c:numRef>
              <c:f>Sheet1!$D$2:$D$5</c:f>
              <c:numCache>
                <c:formatCode>0.0%</c:formatCode>
                <c:ptCount val="4"/>
                <c:pt idx="0">
                  <c:v>-3.2000000000000001E-2</c:v>
                </c:pt>
                <c:pt idx="1">
                  <c:v>4.4999999999999998E-2</c:v>
                </c:pt>
                <c:pt idx="2">
                  <c:v>3.1E-2</c:v>
                </c:pt>
                <c:pt idx="3">
                  <c:v>3.4000000000000002E-2</c:v>
                </c:pt>
              </c:numCache>
            </c:numRef>
          </c:val>
          <c:extLst>
            <c:ext xmlns:c16="http://schemas.microsoft.com/office/drawing/2014/chart" uri="{C3380CC4-5D6E-409C-BE32-E72D297353CC}">
              <c16:uniqueId val="{00000005-3775-4269-BEF3-344CEEF632FE}"/>
            </c:ext>
          </c:extLst>
        </c:ser>
        <c:dLbls>
          <c:dLblPos val="outEnd"/>
          <c:showLegendKey val="0"/>
          <c:showVal val="1"/>
          <c:showCatName val="0"/>
          <c:showSerName val="0"/>
          <c:showPercent val="0"/>
          <c:showBubbleSize val="0"/>
        </c:dLbls>
        <c:gapWidth val="219"/>
        <c:overlap val="-27"/>
        <c:axId val="449762800"/>
        <c:axId val="449753288"/>
      </c:barChart>
      <c:catAx>
        <c:axId val="44976280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753288"/>
        <c:crosses val="autoZero"/>
        <c:auto val="1"/>
        <c:lblAlgn val="ctr"/>
        <c:lblOffset val="100"/>
        <c:noMultiLvlLbl val="0"/>
      </c:catAx>
      <c:valAx>
        <c:axId val="4497532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762800"/>
        <c:crosses val="autoZero"/>
        <c:crossBetween val="between"/>
        <c:majorUnit val="0.25"/>
      </c:valAx>
      <c:spPr>
        <a:noFill/>
        <a:ln>
          <a:noFill/>
        </a:ln>
        <a:effectLst/>
      </c:spPr>
    </c:plotArea>
    <c:legend>
      <c:legendPos val="r"/>
      <c:layout>
        <c:manualLayout>
          <c:xMode val="edge"/>
          <c:yMode val="edge"/>
          <c:x val="0.71835739044967195"/>
          <c:y val="0.6725328330120145"/>
          <c:w val="0.24258720366539938"/>
          <c:h val="0.166700376942171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Annualized Incidence of VOC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lumMod val="60000"/>
                <a:lumOff val="40000"/>
              </a:schemeClr>
            </a:solidFill>
            <a:ln>
              <a:solidFill>
                <a:schemeClr val="tx1"/>
              </a:solidFill>
            </a:ln>
            <a:effectLst/>
          </c:spPr>
          <c:invertIfNegative val="0"/>
          <c:dPt>
            <c:idx val="1"/>
            <c:invertIfNegative val="0"/>
            <c:bubble3D val="0"/>
            <c:spPr>
              <a:solidFill>
                <a:schemeClr val="accent1"/>
              </a:solidFill>
              <a:ln>
                <a:solidFill>
                  <a:schemeClr val="tx1"/>
                </a:solidFill>
              </a:ln>
              <a:effectLst/>
            </c:spPr>
            <c:extLst>
              <c:ext xmlns:c16="http://schemas.microsoft.com/office/drawing/2014/chart" uri="{C3380CC4-5D6E-409C-BE32-E72D297353CC}">
                <c16:uniqueId val="{00000004-D91B-4551-AD2E-C63CEB52D1CA}"/>
              </c:ext>
            </c:extLst>
          </c:dPt>
          <c:dPt>
            <c:idx val="2"/>
            <c:invertIfNegative val="0"/>
            <c:bubble3D val="0"/>
            <c:spPr>
              <a:solidFill>
                <a:schemeClr val="accent3"/>
              </a:solidFill>
              <a:ln>
                <a:solidFill>
                  <a:schemeClr val="tx1"/>
                </a:solidFill>
              </a:ln>
              <a:effectLst/>
            </c:spPr>
            <c:extLst>
              <c:ext xmlns:c16="http://schemas.microsoft.com/office/drawing/2014/chart" uri="{C3380CC4-5D6E-409C-BE32-E72D297353CC}">
                <c16:uniqueId val="{00000005-D91B-4551-AD2E-C63CEB52D1C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Voxelotor 900 mg</c:v>
                </c:pt>
                <c:pt idx="1">
                  <c:v>Voxelotor 1500 mg</c:v>
                </c:pt>
                <c:pt idx="2">
                  <c:v>Placebo</c:v>
                </c:pt>
              </c:strCache>
            </c:strRef>
          </c:cat>
          <c:val>
            <c:numRef>
              <c:f>Sheet1!$B$2:$B$4</c:f>
              <c:numCache>
                <c:formatCode>General</c:formatCode>
                <c:ptCount val="3"/>
                <c:pt idx="0">
                  <c:v>2.76</c:v>
                </c:pt>
                <c:pt idx="1">
                  <c:v>2.77</c:v>
                </c:pt>
                <c:pt idx="2">
                  <c:v>3.19</c:v>
                </c:pt>
              </c:numCache>
            </c:numRef>
          </c:val>
          <c:extLst>
            <c:ext xmlns:c16="http://schemas.microsoft.com/office/drawing/2014/chart" uri="{C3380CC4-5D6E-409C-BE32-E72D297353CC}">
              <c16:uniqueId val="{00000000-D91B-4551-AD2E-C63CEB52D1CA}"/>
            </c:ext>
          </c:extLst>
        </c:ser>
        <c:dLbls>
          <c:dLblPos val="outEnd"/>
          <c:showLegendKey val="0"/>
          <c:showVal val="1"/>
          <c:showCatName val="0"/>
          <c:showSerName val="0"/>
          <c:showPercent val="0"/>
          <c:showBubbleSize val="0"/>
        </c:dLbls>
        <c:gapWidth val="219"/>
        <c:overlap val="-27"/>
        <c:axId val="670740792"/>
        <c:axId val="670738168"/>
      </c:barChart>
      <c:catAx>
        <c:axId val="6707407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0738168"/>
        <c:crosses val="autoZero"/>
        <c:auto val="1"/>
        <c:lblAlgn val="ctr"/>
        <c:lblOffset val="100"/>
        <c:noMultiLvlLbl val="0"/>
      </c:catAx>
      <c:valAx>
        <c:axId val="67073816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crises per person-years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0740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BB1FD-3164-4655-B3B2-009D57B3081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72E9948-02A1-4B52-ADD9-20B9062A9FE1}">
      <dgm:prSet phldrT="[Text]"/>
      <dgm:spPr/>
      <dgm:t>
        <a:bodyPr/>
        <a:lstStyle/>
        <a:p>
          <a:r>
            <a:rPr lang="en-US" dirty="0"/>
            <a:t>Acute Complications</a:t>
          </a:r>
        </a:p>
      </dgm:t>
    </dgm:pt>
    <dgm:pt modelId="{EC0CF62E-8468-4FE3-A675-1A97C4C25F81}" type="parTrans" cxnId="{7279693F-7C5B-4590-A5A6-0D01A85A9702}">
      <dgm:prSet/>
      <dgm:spPr/>
      <dgm:t>
        <a:bodyPr/>
        <a:lstStyle/>
        <a:p>
          <a:endParaRPr lang="en-US"/>
        </a:p>
      </dgm:t>
    </dgm:pt>
    <dgm:pt modelId="{1761775A-AB03-4522-A484-2E0E60390268}" type="sibTrans" cxnId="{7279693F-7C5B-4590-A5A6-0D01A85A9702}">
      <dgm:prSet/>
      <dgm:spPr/>
      <dgm:t>
        <a:bodyPr/>
        <a:lstStyle/>
        <a:p>
          <a:endParaRPr lang="en-US"/>
        </a:p>
      </dgm:t>
    </dgm:pt>
    <dgm:pt modelId="{8DEDF469-531B-444C-85FC-98A6E7E13B7C}">
      <dgm:prSet phldrT="[Text]"/>
      <dgm:spPr/>
      <dgm:t>
        <a:bodyPr/>
        <a:lstStyle/>
        <a:p>
          <a:r>
            <a:rPr lang="en-US" dirty="0"/>
            <a:t>Prevention</a:t>
          </a:r>
        </a:p>
        <a:p>
          <a:r>
            <a:rPr lang="en-US" dirty="0"/>
            <a:t>&amp;</a:t>
          </a:r>
        </a:p>
        <a:p>
          <a:r>
            <a:rPr lang="en-US" dirty="0"/>
            <a:t>Treatment</a:t>
          </a:r>
        </a:p>
      </dgm:t>
    </dgm:pt>
    <dgm:pt modelId="{9D5DE35A-760D-42C8-8B35-A8B45A09628B}" type="parTrans" cxnId="{38F87EB4-6CA9-40E8-9910-230FF218BD32}">
      <dgm:prSet/>
      <dgm:spPr/>
      <dgm:t>
        <a:bodyPr/>
        <a:lstStyle/>
        <a:p>
          <a:endParaRPr lang="en-US"/>
        </a:p>
      </dgm:t>
    </dgm:pt>
    <dgm:pt modelId="{F8B7E884-D1D5-4D85-9806-AF86E72350E9}" type="sibTrans" cxnId="{38F87EB4-6CA9-40E8-9910-230FF218BD32}">
      <dgm:prSet/>
      <dgm:spPr/>
      <dgm:t>
        <a:bodyPr/>
        <a:lstStyle/>
        <a:p>
          <a:endParaRPr lang="en-US"/>
        </a:p>
      </dgm:t>
    </dgm:pt>
    <dgm:pt modelId="{40551861-12B9-4977-A8DD-A90B570718E2}">
      <dgm:prSet phldrT="[Text]"/>
      <dgm:spPr>
        <a:solidFill>
          <a:srgbClr val="C00000"/>
        </a:solidFill>
      </dgm:spPr>
      <dgm:t>
        <a:bodyPr/>
        <a:lstStyle/>
        <a:p>
          <a:r>
            <a:rPr lang="en-US" dirty="0"/>
            <a:t>Chronic Complications</a:t>
          </a:r>
        </a:p>
      </dgm:t>
    </dgm:pt>
    <dgm:pt modelId="{F552B8DA-A70F-45A9-9234-DD9B1C519F74}" type="parTrans" cxnId="{394CE636-018C-48C8-B24B-373CFA7973E0}">
      <dgm:prSet/>
      <dgm:spPr/>
      <dgm:t>
        <a:bodyPr/>
        <a:lstStyle/>
        <a:p>
          <a:endParaRPr lang="en-US"/>
        </a:p>
      </dgm:t>
    </dgm:pt>
    <dgm:pt modelId="{22A99F48-BB3E-4D34-A602-717A746E7622}" type="sibTrans" cxnId="{394CE636-018C-48C8-B24B-373CFA7973E0}">
      <dgm:prSet/>
      <dgm:spPr/>
      <dgm:t>
        <a:bodyPr/>
        <a:lstStyle/>
        <a:p>
          <a:endParaRPr lang="en-US"/>
        </a:p>
      </dgm:t>
    </dgm:pt>
    <dgm:pt modelId="{7831A4D5-7863-4111-BE84-1D117B834C71}">
      <dgm:prSet phldrT="[Text]"/>
      <dgm:spPr/>
      <dgm:t>
        <a:bodyPr/>
        <a:lstStyle/>
        <a:p>
          <a:r>
            <a:rPr lang="en-US" dirty="0"/>
            <a:t>Prevention</a:t>
          </a:r>
        </a:p>
        <a:p>
          <a:r>
            <a:rPr lang="en-US" dirty="0"/>
            <a:t>&amp;</a:t>
          </a:r>
        </a:p>
        <a:p>
          <a:r>
            <a:rPr lang="en-US" dirty="0"/>
            <a:t>Treatment</a:t>
          </a:r>
        </a:p>
      </dgm:t>
    </dgm:pt>
    <dgm:pt modelId="{1428FAD0-13DA-4EF0-85A3-B131B27BCFC7}" type="parTrans" cxnId="{67B0DC39-E40C-45A0-A450-F84419C05ECA}">
      <dgm:prSet/>
      <dgm:spPr/>
      <dgm:t>
        <a:bodyPr/>
        <a:lstStyle/>
        <a:p>
          <a:endParaRPr lang="en-US"/>
        </a:p>
      </dgm:t>
    </dgm:pt>
    <dgm:pt modelId="{2F1B24D8-7AA4-444E-82D2-43291E0D18C1}" type="sibTrans" cxnId="{67B0DC39-E40C-45A0-A450-F84419C05ECA}">
      <dgm:prSet/>
      <dgm:spPr/>
      <dgm:t>
        <a:bodyPr/>
        <a:lstStyle/>
        <a:p>
          <a:endParaRPr lang="en-US"/>
        </a:p>
      </dgm:t>
    </dgm:pt>
    <dgm:pt modelId="{773B1A1B-C0C3-4818-95DA-9CBC287218C0}">
      <dgm:prSet/>
      <dgm:spPr>
        <a:solidFill>
          <a:srgbClr val="92D050"/>
        </a:solidFill>
      </dgm:spPr>
      <dgm:t>
        <a:bodyPr/>
        <a:lstStyle/>
        <a:p>
          <a:r>
            <a:rPr lang="en-US" dirty="0"/>
            <a:t>Cure</a:t>
          </a:r>
        </a:p>
      </dgm:t>
    </dgm:pt>
    <dgm:pt modelId="{91E2C990-D451-465B-A318-4D58A365809E}" type="parTrans" cxnId="{59AF2855-93C3-4DBF-A1AB-7D3F0139E194}">
      <dgm:prSet/>
      <dgm:spPr/>
      <dgm:t>
        <a:bodyPr/>
        <a:lstStyle/>
        <a:p>
          <a:endParaRPr lang="en-US"/>
        </a:p>
      </dgm:t>
    </dgm:pt>
    <dgm:pt modelId="{68E9090D-1DCF-4C56-B968-FFD85834752B}" type="sibTrans" cxnId="{59AF2855-93C3-4DBF-A1AB-7D3F0139E194}">
      <dgm:prSet/>
      <dgm:spPr/>
      <dgm:t>
        <a:bodyPr/>
        <a:lstStyle/>
        <a:p>
          <a:endParaRPr lang="en-US"/>
        </a:p>
      </dgm:t>
    </dgm:pt>
    <dgm:pt modelId="{1A74A9B9-6AAB-436A-BB81-7962D169A424}">
      <dgm:prSet/>
      <dgm:spPr/>
      <dgm:t>
        <a:bodyPr/>
        <a:lstStyle/>
        <a:p>
          <a:r>
            <a:rPr lang="en-US" dirty="0"/>
            <a:t>Hematopoietic stem cell transplantation</a:t>
          </a:r>
        </a:p>
      </dgm:t>
    </dgm:pt>
    <dgm:pt modelId="{B2BB8D21-976D-4817-A48C-F2A9F9FFBF32}" type="parTrans" cxnId="{ADA5ED0C-CF72-4D7E-B596-30B991387FDE}">
      <dgm:prSet/>
      <dgm:spPr/>
      <dgm:t>
        <a:bodyPr/>
        <a:lstStyle/>
        <a:p>
          <a:endParaRPr lang="en-US"/>
        </a:p>
      </dgm:t>
    </dgm:pt>
    <dgm:pt modelId="{B10B01EE-1853-4C03-B7B9-F0FBB4AC1BC0}" type="sibTrans" cxnId="{ADA5ED0C-CF72-4D7E-B596-30B991387FDE}">
      <dgm:prSet/>
      <dgm:spPr/>
      <dgm:t>
        <a:bodyPr/>
        <a:lstStyle/>
        <a:p>
          <a:endParaRPr lang="en-US"/>
        </a:p>
      </dgm:t>
    </dgm:pt>
    <dgm:pt modelId="{9E539695-4319-4F38-86FE-1317699C6A1B}">
      <dgm:prSet/>
      <dgm:spPr/>
      <dgm:t>
        <a:bodyPr/>
        <a:lstStyle/>
        <a:p>
          <a:r>
            <a:rPr lang="en-US" dirty="0"/>
            <a:t>Investigational Options</a:t>
          </a:r>
        </a:p>
      </dgm:t>
    </dgm:pt>
    <dgm:pt modelId="{DB458824-92FF-4CE9-BE0C-73132FA455D6}" type="parTrans" cxnId="{4DE62568-5BCC-4633-BD27-486FE6387C24}">
      <dgm:prSet/>
      <dgm:spPr/>
      <dgm:t>
        <a:bodyPr/>
        <a:lstStyle/>
        <a:p>
          <a:endParaRPr lang="en-US"/>
        </a:p>
      </dgm:t>
    </dgm:pt>
    <dgm:pt modelId="{65ACE718-6D9C-43D5-B7FF-7C133FC75E49}" type="sibTrans" cxnId="{4DE62568-5BCC-4633-BD27-486FE6387C24}">
      <dgm:prSet/>
      <dgm:spPr/>
      <dgm:t>
        <a:bodyPr/>
        <a:lstStyle/>
        <a:p>
          <a:endParaRPr lang="en-US"/>
        </a:p>
      </dgm:t>
    </dgm:pt>
    <dgm:pt modelId="{77FC84F9-E804-41E4-8B58-84EABC210874}">
      <dgm:prSet/>
      <dgm:spPr>
        <a:solidFill>
          <a:schemeClr val="accent2"/>
        </a:solidFill>
      </dgm:spPr>
      <dgm:t>
        <a:bodyPr/>
        <a:lstStyle/>
        <a:p>
          <a:r>
            <a:rPr lang="en-US" dirty="0"/>
            <a:t>Health Maintenance</a:t>
          </a:r>
        </a:p>
      </dgm:t>
    </dgm:pt>
    <dgm:pt modelId="{8B6C62DA-5278-4343-8E32-00DC48E85497}" type="parTrans" cxnId="{8998B0F5-1E28-47E3-8F06-786674B2865E}">
      <dgm:prSet/>
      <dgm:spPr/>
      <dgm:t>
        <a:bodyPr/>
        <a:lstStyle/>
        <a:p>
          <a:endParaRPr lang="en-US"/>
        </a:p>
      </dgm:t>
    </dgm:pt>
    <dgm:pt modelId="{1778A737-BD95-4FB3-BFDC-781CA0ED1E5C}" type="sibTrans" cxnId="{8998B0F5-1E28-47E3-8F06-786674B2865E}">
      <dgm:prSet/>
      <dgm:spPr/>
      <dgm:t>
        <a:bodyPr/>
        <a:lstStyle/>
        <a:p>
          <a:endParaRPr lang="en-US"/>
        </a:p>
      </dgm:t>
    </dgm:pt>
    <dgm:pt modelId="{E250BF75-F314-47F8-B613-32EC62D91BCC}">
      <dgm:prSet/>
      <dgm:spPr/>
      <dgm:t>
        <a:bodyPr/>
        <a:lstStyle/>
        <a:p>
          <a:pPr algn="l"/>
          <a:r>
            <a:rPr lang="en-US" dirty="0"/>
            <a:t>-Routine health visits</a:t>
          </a:r>
        </a:p>
        <a:p>
          <a:pPr algn="l"/>
          <a:r>
            <a:rPr lang="en-US" dirty="0"/>
            <a:t>-Screening</a:t>
          </a:r>
        </a:p>
        <a:p>
          <a:pPr algn="l"/>
          <a:r>
            <a:rPr lang="en-US" dirty="0"/>
            <a:t>-Education</a:t>
          </a:r>
        </a:p>
        <a:p>
          <a:pPr algn="l"/>
          <a:r>
            <a:rPr lang="en-US" dirty="0"/>
            <a:t>-Ongoing support</a:t>
          </a:r>
        </a:p>
        <a:p>
          <a:pPr algn="l"/>
          <a:r>
            <a:rPr lang="en-US" dirty="0"/>
            <a:t>-Lab monitoring</a:t>
          </a:r>
        </a:p>
      </dgm:t>
    </dgm:pt>
    <dgm:pt modelId="{BDB81C43-7871-44AA-8A0E-557B18C48F3F}" type="parTrans" cxnId="{E8A247F8-4916-4B60-A7B3-92317E1EC66D}">
      <dgm:prSet/>
      <dgm:spPr/>
      <dgm:t>
        <a:bodyPr/>
        <a:lstStyle/>
        <a:p>
          <a:endParaRPr lang="en-US"/>
        </a:p>
      </dgm:t>
    </dgm:pt>
    <dgm:pt modelId="{720F6CB3-D34D-4953-9636-F95398562C05}" type="sibTrans" cxnId="{E8A247F8-4916-4B60-A7B3-92317E1EC66D}">
      <dgm:prSet/>
      <dgm:spPr/>
      <dgm:t>
        <a:bodyPr/>
        <a:lstStyle/>
        <a:p>
          <a:endParaRPr lang="en-US"/>
        </a:p>
      </dgm:t>
    </dgm:pt>
    <dgm:pt modelId="{479595DE-46C7-47A6-9870-DDD5963D2E55}" type="pres">
      <dgm:prSet presAssocID="{291BB1FD-3164-4655-B3B2-009D57B30816}" presName="diagram" presStyleCnt="0">
        <dgm:presLayoutVars>
          <dgm:chPref val="1"/>
          <dgm:dir/>
          <dgm:animOne val="branch"/>
          <dgm:animLvl val="lvl"/>
          <dgm:resizeHandles/>
        </dgm:presLayoutVars>
      </dgm:prSet>
      <dgm:spPr/>
    </dgm:pt>
    <dgm:pt modelId="{6007F8BE-2D9F-479E-83F5-1C7CDF6FDF11}" type="pres">
      <dgm:prSet presAssocID="{77FC84F9-E804-41E4-8B58-84EABC210874}" presName="root" presStyleCnt="0"/>
      <dgm:spPr/>
    </dgm:pt>
    <dgm:pt modelId="{AFAE3215-8359-4CCE-8B79-1470454237E1}" type="pres">
      <dgm:prSet presAssocID="{77FC84F9-E804-41E4-8B58-84EABC210874}" presName="rootComposite" presStyleCnt="0"/>
      <dgm:spPr/>
    </dgm:pt>
    <dgm:pt modelId="{04B20126-B554-4B8F-8050-7376DFFD96A2}" type="pres">
      <dgm:prSet presAssocID="{77FC84F9-E804-41E4-8B58-84EABC210874}" presName="rootText" presStyleLbl="node1" presStyleIdx="0" presStyleCnt="4"/>
      <dgm:spPr/>
    </dgm:pt>
    <dgm:pt modelId="{DA041223-6247-40D1-9AF0-A1F2311D5C40}" type="pres">
      <dgm:prSet presAssocID="{77FC84F9-E804-41E4-8B58-84EABC210874}" presName="rootConnector" presStyleLbl="node1" presStyleIdx="0" presStyleCnt="4"/>
      <dgm:spPr/>
    </dgm:pt>
    <dgm:pt modelId="{478B2FC9-848E-41C9-81DF-179F7EDC8595}" type="pres">
      <dgm:prSet presAssocID="{77FC84F9-E804-41E4-8B58-84EABC210874}" presName="childShape" presStyleCnt="0"/>
      <dgm:spPr/>
    </dgm:pt>
    <dgm:pt modelId="{2D058EC7-A617-478D-AE64-24E073CCDE9C}" type="pres">
      <dgm:prSet presAssocID="{BDB81C43-7871-44AA-8A0E-557B18C48F3F}" presName="Name13" presStyleLbl="parChTrans1D2" presStyleIdx="0" presStyleCnt="5"/>
      <dgm:spPr/>
    </dgm:pt>
    <dgm:pt modelId="{69261A78-3613-4F92-960C-DE4FFD2BA68E}" type="pres">
      <dgm:prSet presAssocID="{E250BF75-F314-47F8-B613-32EC62D91BCC}" presName="childText" presStyleLbl="bgAcc1" presStyleIdx="0" presStyleCnt="5" custScaleX="119112" custScaleY="163613">
        <dgm:presLayoutVars>
          <dgm:bulletEnabled val="1"/>
        </dgm:presLayoutVars>
      </dgm:prSet>
      <dgm:spPr/>
    </dgm:pt>
    <dgm:pt modelId="{E1E9E220-2C0C-49BF-A467-E6EBBB263FFB}" type="pres">
      <dgm:prSet presAssocID="{872E9948-02A1-4B52-ADD9-20B9062A9FE1}" presName="root" presStyleCnt="0"/>
      <dgm:spPr/>
    </dgm:pt>
    <dgm:pt modelId="{11D12077-281C-4F4B-B2B1-24023F1CC523}" type="pres">
      <dgm:prSet presAssocID="{872E9948-02A1-4B52-ADD9-20B9062A9FE1}" presName="rootComposite" presStyleCnt="0"/>
      <dgm:spPr/>
    </dgm:pt>
    <dgm:pt modelId="{751C3339-B7D5-487B-B762-7022B7585246}" type="pres">
      <dgm:prSet presAssocID="{872E9948-02A1-4B52-ADD9-20B9062A9FE1}" presName="rootText" presStyleLbl="node1" presStyleIdx="1" presStyleCnt="4"/>
      <dgm:spPr/>
    </dgm:pt>
    <dgm:pt modelId="{12731C36-72F8-4FAB-87FC-7B56D5AB6202}" type="pres">
      <dgm:prSet presAssocID="{872E9948-02A1-4B52-ADD9-20B9062A9FE1}" presName="rootConnector" presStyleLbl="node1" presStyleIdx="1" presStyleCnt="4"/>
      <dgm:spPr/>
    </dgm:pt>
    <dgm:pt modelId="{7F6881A8-1186-4B38-91ED-9BB45396AE04}" type="pres">
      <dgm:prSet presAssocID="{872E9948-02A1-4B52-ADD9-20B9062A9FE1}" presName="childShape" presStyleCnt="0"/>
      <dgm:spPr/>
    </dgm:pt>
    <dgm:pt modelId="{5C64A40C-C3F1-4E90-9876-76B076B3DA5E}" type="pres">
      <dgm:prSet presAssocID="{9D5DE35A-760D-42C8-8B35-A8B45A09628B}" presName="Name13" presStyleLbl="parChTrans1D2" presStyleIdx="1" presStyleCnt="5"/>
      <dgm:spPr/>
    </dgm:pt>
    <dgm:pt modelId="{4BFB8BF4-D750-49AB-BA4E-8179108DEC66}" type="pres">
      <dgm:prSet presAssocID="{8DEDF469-531B-444C-85FC-98A6E7E13B7C}" presName="childText" presStyleLbl="bgAcc1" presStyleIdx="1" presStyleCnt="5" custScaleX="119112" custScaleY="163613">
        <dgm:presLayoutVars>
          <dgm:bulletEnabled val="1"/>
        </dgm:presLayoutVars>
      </dgm:prSet>
      <dgm:spPr/>
    </dgm:pt>
    <dgm:pt modelId="{5E0AD9E2-8678-468F-A17C-AF92693B8645}" type="pres">
      <dgm:prSet presAssocID="{40551861-12B9-4977-A8DD-A90B570718E2}" presName="root" presStyleCnt="0"/>
      <dgm:spPr/>
    </dgm:pt>
    <dgm:pt modelId="{01B2F9E5-E20B-4C4D-B8C6-7FDD76FFE44D}" type="pres">
      <dgm:prSet presAssocID="{40551861-12B9-4977-A8DD-A90B570718E2}" presName="rootComposite" presStyleCnt="0"/>
      <dgm:spPr/>
    </dgm:pt>
    <dgm:pt modelId="{8AB7D00A-1608-47BA-B0BA-2B2008594BD6}" type="pres">
      <dgm:prSet presAssocID="{40551861-12B9-4977-A8DD-A90B570718E2}" presName="rootText" presStyleLbl="node1" presStyleIdx="2" presStyleCnt="4"/>
      <dgm:spPr/>
    </dgm:pt>
    <dgm:pt modelId="{263C28F4-F88B-47FD-A4AC-9D5122893D65}" type="pres">
      <dgm:prSet presAssocID="{40551861-12B9-4977-A8DD-A90B570718E2}" presName="rootConnector" presStyleLbl="node1" presStyleIdx="2" presStyleCnt="4"/>
      <dgm:spPr/>
    </dgm:pt>
    <dgm:pt modelId="{5F1B83CE-2E67-4A7D-933A-2CE456A1E36C}" type="pres">
      <dgm:prSet presAssocID="{40551861-12B9-4977-A8DD-A90B570718E2}" presName="childShape" presStyleCnt="0"/>
      <dgm:spPr/>
    </dgm:pt>
    <dgm:pt modelId="{A9E25201-0E97-4911-AE9F-FB4039384053}" type="pres">
      <dgm:prSet presAssocID="{1428FAD0-13DA-4EF0-85A3-B131B27BCFC7}" presName="Name13" presStyleLbl="parChTrans1D2" presStyleIdx="2" presStyleCnt="5"/>
      <dgm:spPr/>
    </dgm:pt>
    <dgm:pt modelId="{526B987F-EBBE-4C9F-811E-ADFD7E5C3FC0}" type="pres">
      <dgm:prSet presAssocID="{7831A4D5-7863-4111-BE84-1D117B834C71}" presName="childText" presStyleLbl="bgAcc1" presStyleIdx="2" presStyleCnt="5" custScaleX="119112" custScaleY="163613">
        <dgm:presLayoutVars>
          <dgm:bulletEnabled val="1"/>
        </dgm:presLayoutVars>
      </dgm:prSet>
      <dgm:spPr/>
    </dgm:pt>
    <dgm:pt modelId="{F685D83B-3CF9-4EF7-B5D6-4014C7F5EE0F}" type="pres">
      <dgm:prSet presAssocID="{773B1A1B-C0C3-4818-95DA-9CBC287218C0}" presName="root" presStyleCnt="0"/>
      <dgm:spPr/>
    </dgm:pt>
    <dgm:pt modelId="{FAFD0E14-8DE8-4CB4-9A99-BBE5D5457ED9}" type="pres">
      <dgm:prSet presAssocID="{773B1A1B-C0C3-4818-95DA-9CBC287218C0}" presName="rootComposite" presStyleCnt="0"/>
      <dgm:spPr/>
    </dgm:pt>
    <dgm:pt modelId="{04457612-9C00-40DE-8632-BE00C06A350C}" type="pres">
      <dgm:prSet presAssocID="{773B1A1B-C0C3-4818-95DA-9CBC287218C0}" presName="rootText" presStyleLbl="node1" presStyleIdx="3" presStyleCnt="4"/>
      <dgm:spPr/>
    </dgm:pt>
    <dgm:pt modelId="{BCD4B600-5655-4F55-9552-74E59C4A04A5}" type="pres">
      <dgm:prSet presAssocID="{773B1A1B-C0C3-4818-95DA-9CBC287218C0}" presName="rootConnector" presStyleLbl="node1" presStyleIdx="3" presStyleCnt="4"/>
      <dgm:spPr/>
    </dgm:pt>
    <dgm:pt modelId="{85105C05-4807-421D-8C9B-2DB256939F48}" type="pres">
      <dgm:prSet presAssocID="{773B1A1B-C0C3-4818-95DA-9CBC287218C0}" presName="childShape" presStyleCnt="0"/>
      <dgm:spPr/>
    </dgm:pt>
    <dgm:pt modelId="{205EF401-8BA5-4A30-8948-5A0BC02BCB7D}" type="pres">
      <dgm:prSet presAssocID="{B2BB8D21-976D-4817-A48C-F2A9F9FFBF32}" presName="Name13" presStyleLbl="parChTrans1D2" presStyleIdx="3" presStyleCnt="5"/>
      <dgm:spPr/>
    </dgm:pt>
    <dgm:pt modelId="{BDFA3837-82C1-4E40-80B5-62147B92A06F}" type="pres">
      <dgm:prSet presAssocID="{1A74A9B9-6AAB-436A-BB81-7962D169A424}" presName="childText" presStyleLbl="bgAcc1" presStyleIdx="3" presStyleCnt="5" custScaleX="119112" custScaleY="163613">
        <dgm:presLayoutVars>
          <dgm:bulletEnabled val="1"/>
        </dgm:presLayoutVars>
      </dgm:prSet>
      <dgm:spPr/>
    </dgm:pt>
    <dgm:pt modelId="{A681DAFC-66AB-4881-B955-A476C1EBE38A}" type="pres">
      <dgm:prSet presAssocID="{DB458824-92FF-4CE9-BE0C-73132FA455D6}" presName="Name13" presStyleLbl="parChTrans1D2" presStyleIdx="4" presStyleCnt="5"/>
      <dgm:spPr/>
    </dgm:pt>
    <dgm:pt modelId="{1E5A5091-8D67-4267-A209-FF690C6C75B2}" type="pres">
      <dgm:prSet presAssocID="{9E539695-4319-4F38-86FE-1317699C6A1B}" presName="childText" presStyleLbl="bgAcc1" presStyleIdx="4" presStyleCnt="5">
        <dgm:presLayoutVars>
          <dgm:bulletEnabled val="1"/>
        </dgm:presLayoutVars>
      </dgm:prSet>
      <dgm:spPr/>
    </dgm:pt>
  </dgm:ptLst>
  <dgm:cxnLst>
    <dgm:cxn modelId="{ADA5ED0C-CF72-4D7E-B596-30B991387FDE}" srcId="{773B1A1B-C0C3-4818-95DA-9CBC287218C0}" destId="{1A74A9B9-6AAB-436A-BB81-7962D169A424}" srcOrd="0" destOrd="0" parTransId="{B2BB8D21-976D-4817-A48C-F2A9F9FFBF32}" sibTransId="{B10B01EE-1853-4C03-B7B9-F0FBB4AC1BC0}"/>
    <dgm:cxn modelId="{9C8CEA0E-797F-4B0B-9184-CBA0A4439842}" type="presOf" srcId="{9D5DE35A-760D-42C8-8B35-A8B45A09628B}" destId="{5C64A40C-C3F1-4E90-9876-76B076B3DA5E}" srcOrd="0" destOrd="0" presId="urn:microsoft.com/office/officeart/2005/8/layout/hierarchy3"/>
    <dgm:cxn modelId="{3473C61D-D10A-4DF5-9581-CFDB14A15E15}" type="presOf" srcId="{872E9948-02A1-4B52-ADD9-20B9062A9FE1}" destId="{751C3339-B7D5-487B-B762-7022B7585246}" srcOrd="0" destOrd="0" presId="urn:microsoft.com/office/officeart/2005/8/layout/hierarchy3"/>
    <dgm:cxn modelId="{936D7E23-CACF-493D-9135-6D84638C614A}" type="presOf" srcId="{291BB1FD-3164-4655-B3B2-009D57B30816}" destId="{479595DE-46C7-47A6-9870-DDD5963D2E55}" srcOrd="0" destOrd="0" presId="urn:microsoft.com/office/officeart/2005/8/layout/hierarchy3"/>
    <dgm:cxn modelId="{C058A22A-2556-460D-9364-72E48C544ABF}" type="presOf" srcId="{77FC84F9-E804-41E4-8B58-84EABC210874}" destId="{DA041223-6247-40D1-9AF0-A1F2311D5C40}" srcOrd="1" destOrd="0" presId="urn:microsoft.com/office/officeart/2005/8/layout/hierarchy3"/>
    <dgm:cxn modelId="{EFFC3D33-9FF7-4A56-AB45-BDF55E2A2DC8}" type="presOf" srcId="{77FC84F9-E804-41E4-8B58-84EABC210874}" destId="{04B20126-B554-4B8F-8050-7376DFFD96A2}" srcOrd="0" destOrd="0" presId="urn:microsoft.com/office/officeart/2005/8/layout/hierarchy3"/>
    <dgm:cxn modelId="{394CE636-018C-48C8-B24B-373CFA7973E0}" srcId="{291BB1FD-3164-4655-B3B2-009D57B30816}" destId="{40551861-12B9-4977-A8DD-A90B570718E2}" srcOrd="2" destOrd="0" parTransId="{F552B8DA-A70F-45A9-9234-DD9B1C519F74}" sibTransId="{22A99F48-BB3E-4D34-A602-717A746E7622}"/>
    <dgm:cxn modelId="{67B0DC39-E40C-45A0-A450-F84419C05ECA}" srcId="{40551861-12B9-4977-A8DD-A90B570718E2}" destId="{7831A4D5-7863-4111-BE84-1D117B834C71}" srcOrd="0" destOrd="0" parTransId="{1428FAD0-13DA-4EF0-85A3-B131B27BCFC7}" sibTransId="{2F1B24D8-7AA4-444E-82D2-43291E0D18C1}"/>
    <dgm:cxn modelId="{7279693F-7C5B-4590-A5A6-0D01A85A9702}" srcId="{291BB1FD-3164-4655-B3B2-009D57B30816}" destId="{872E9948-02A1-4B52-ADD9-20B9062A9FE1}" srcOrd="1" destOrd="0" parTransId="{EC0CF62E-8468-4FE3-A675-1A97C4C25F81}" sibTransId="{1761775A-AB03-4522-A484-2E0E60390268}"/>
    <dgm:cxn modelId="{7D93FC3F-ED2F-4BA7-9BEB-FAF8B0E9C45B}" type="presOf" srcId="{1428FAD0-13DA-4EF0-85A3-B131B27BCFC7}" destId="{A9E25201-0E97-4911-AE9F-FB4039384053}" srcOrd="0" destOrd="0" presId="urn:microsoft.com/office/officeart/2005/8/layout/hierarchy3"/>
    <dgm:cxn modelId="{A2C8AD5E-EB5E-425A-BDC8-36CAB4775EB7}" type="presOf" srcId="{872E9948-02A1-4B52-ADD9-20B9062A9FE1}" destId="{12731C36-72F8-4FAB-87FC-7B56D5AB6202}" srcOrd="1" destOrd="0" presId="urn:microsoft.com/office/officeart/2005/8/layout/hierarchy3"/>
    <dgm:cxn modelId="{EF0DED67-341E-4DD6-8A86-C1C86488578C}" type="presOf" srcId="{1A74A9B9-6AAB-436A-BB81-7962D169A424}" destId="{BDFA3837-82C1-4E40-80B5-62147B92A06F}" srcOrd="0" destOrd="0" presId="urn:microsoft.com/office/officeart/2005/8/layout/hierarchy3"/>
    <dgm:cxn modelId="{4DE62568-5BCC-4633-BD27-486FE6387C24}" srcId="{773B1A1B-C0C3-4818-95DA-9CBC287218C0}" destId="{9E539695-4319-4F38-86FE-1317699C6A1B}" srcOrd="1" destOrd="0" parTransId="{DB458824-92FF-4CE9-BE0C-73132FA455D6}" sibTransId="{65ACE718-6D9C-43D5-B7FF-7C133FC75E49}"/>
    <dgm:cxn modelId="{E5EBE96D-1E5C-491A-A27C-65A5E7A70668}" type="presOf" srcId="{40551861-12B9-4977-A8DD-A90B570718E2}" destId="{8AB7D00A-1608-47BA-B0BA-2B2008594BD6}" srcOrd="0" destOrd="0" presId="urn:microsoft.com/office/officeart/2005/8/layout/hierarchy3"/>
    <dgm:cxn modelId="{398B774E-64FC-435C-A0E9-62D1C383EFFB}" type="presOf" srcId="{9E539695-4319-4F38-86FE-1317699C6A1B}" destId="{1E5A5091-8D67-4267-A209-FF690C6C75B2}" srcOrd="0" destOrd="0" presId="urn:microsoft.com/office/officeart/2005/8/layout/hierarchy3"/>
    <dgm:cxn modelId="{48AE1A74-2A9E-49DB-8569-D4B4646893BD}" type="presOf" srcId="{7831A4D5-7863-4111-BE84-1D117B834C71}" destId="{526B987F-EBBE-4C9F-811E-ADFD7E5C3FC0}" srcOrd="0" destOrd="0" presId="urn:microsoft.com/office/officeart/2005/8/layout/hierarchy3"/>
    <dgm:cxn modelId="{59AF2855-93C3-4DBF-A1AB-7D3F0139E194}" srcId="{291BB1FD-3164-4655-B3B2-009D57B30816}" destId="{773B1A1B-C0C3-4818-95DA-9CBC287218C0}" srcOrd="3" destOrd="0" parTransId="{91E2C990-D451-465B-A318-4D58A365809E}" sibTransId="{68E9090D-1DCF-4C56-B968-FFD85834752B}"/>
    <dgm:cxn modelId="{035B9E7D-39F1-470B-ACED-FB91B61A36C8}" type="presOf" srcId="{E250BF75-F314-47F8-B613-32EC62D91BCC}" destId="{69261A78-3613-4F92-960C-DE4FFD2BA68E}" srcOrd="0" destOrd="0" presId="urn:microsoft.com/office/officeart/2005/8/layout/hierarchy3"/>
    <dgm:cxn modelId="{30EC6E89-1113-4FF9-8B79-C90730F5968D}" type="presOf" srcId="{B2BB8D21-976D-4817-A48C-F2A9F9FFBF32}" destId="{205EF401-8BA5-4A30-8948-5A0BC02BCB7D}" srcOrd="0" destOrd="0" presId="urn:microsoft.com/office/officeart/2005/8/layout/hierarchy3"/>
    <dgm:cxn modelId="{C452F391-83A1-4B6C-AC94-183C266FFCDF}" type="presOf" srcId="{8DEDF469-531B-444C-85FC-98A6E7E13B7C}" destId="{4BFB8BF4-D750-49AB-BA4E-8179108DEC66}" srcOrd="0" destOrd="0" presId="urn:microsoft.com/office/officeart/2005/8/layout/hierarchy3"/>
    <dgm:cxn modelId="{74CA31A3-7DF3-4EDC-9847-12BC8E472A19}" type="presOf" srcId="{773B1A1B-C0C3-4818-95DA-9CBC287218C0}" destId="{04457612-9C00-40DE-8632-BE00C06A350C}" srcOrd="0" destOrd="0" presId="urn:microsoft.com/office/officeart/2005/8/layout/hierarchy3"/>
    <dgm:cxn modelId="{743E3EAC-0954-4997-B055-F6C514AB139A}" type="presOf" srcId="{40551861-12B9-4977-A8DD-A90B570718E2}" destId="{263C28F4-F88B-47FD-A4AC-9D5122893D65}" srcOrd="1" destOrd="0" presId="urn:microsoft.com/office/officeart/2005/8/layout/hierarchy3"/>
    <dgm:cxn modelId="{38F87EB4-6CA9-40E8-9910-230FF218BD32}" srcId="{872E9948-02A1-4B52-ADD9-20B9062A9FE1}" destId="{8DEDF469-531B-444C-85FC-98A6E7E13B7C}" srcOrd="0" destOrd="0" parTransId="{9D5DE35A-760D-42C8-8B35-A8B45A09628B}" sibTransId="{F8B7E884-D1D5-4D85-9806-AF86E72350E9}"/>
    <dgm:cxn modelId="{7ED931C7-848B-48C7-B0BD-2CBC09EBA08C}" type="presOf" srcId="{773B1A1B-C0C3-4818-95DA-9CBC287218C0}" destId="{BCD4B600-5655-4F55-9552-74E59C4A04A5}" srcOrd="1" destOrd="0" presId="urn:microsoft.com/office/officeart/2005/8/layout/hierarchy3"/>
    <dgm:cxn modelId="{8998B0F5-1E28-47E3-8F06-786674B2865E}" srcId="{291BB1FD-3164-4655-B3B2-009D57B30816}" destId="{77FC84F9-E804-41E4-8B58-84EABC210874}" srcOrd="0" destOrd="0" parTransId="{8B6C62DA-5278-4343-8E32-00DC48E85497}" sibTransId="{1778A737-BD95-4FB3-BFDC-781CA0ED1E5C}"/>
    <dgm:cxn modelId="{E8A247F8-4916-4B60-A7B3-92317E1EC66D}" srcId="{77FC84F9-E804-41E4-8B58-84EABC210874}" destId="{E250BF75-F314-47F8-B613-32EC62D91BCC}" srcOrd="0" destOrd="0" parTransId="{BDB81C43-7871-44AA-8A0E-557B18C48F3F}" sibTransId="{720F6CB3-D34D-4953-9636-F95398562C05}"/>
    <dgm:cxn modelId="{D4C6A5F9-7689-4040-9BB2-81D7C7988350}" type="presOf" srcId="{DB458824-92FF-4CE9-BE0C-73132FA455D6}" destId="{A681DAFC-66AB-4881-B955-A476C1EBE38A}" srcOrd="0" destOrd="0" presId="urn:microsoft.com/office/officeart/2005/8/layout/hierarchy3"/>
    <dgm:cxn modelId="{17AFE7F9-FEDB-4B91-BFF6-95F7B0D9EF20}" type="presOf" srcId="{BDB81C43-7871-44AA-8A0E-557B18C48F3F}" destId="{2D058EC7-A617-478D-AE64-24E073CCDE9C}" srcOrd="0" destOrd="0" presId="urn:microsoft.com/office/officeart/2005/8/layout/hierarchy3"/>
    <dgm:cxn modelId="{DA099E90-9012-4900-A248-9E254D269FE6}" type="presParOf" srcId="{479595DE-46C7-47A6-9870-DDD5963D2E55}" destId="{6007F8BE-2D9F-479E-83F5-1C7CDF6FDF11}" srcOrd="0" destOrd="0" presId="urn:microsoft.com/office/officeart/2005/8/layout/hierarchy3"/>
    <dgm:cxn modelId="{A42580DA-0F98-443E-B061-CD7244B4961D}" type="presParOf" srcId="{6007F8BE-2D9F-479E-83F5-1C7CDF6FDF11}" destId="{AFAE3215-8359-4CCE-8B79-1470454237E1}" srcOrd="0" destOrd="0" presId="urn:microsoft.com/office/officeart/2005/8/layout/hierarchy3"/>
    <dgm:cxn modelId="{27C460A7-CF84-4FCB-921B-CE113038BDE4}" type="presParOf" srcId="{AFAE3215-8359-4CCE-8B79-1470454237E1}" destId="{04B20126-B554-4B8F-8050-7376DFFD96A2}" srcOrd="0" destOrd="0" presId="urn:microsoft.com/office/officeart/2005/8/layout/hierarchy3"/>
    <dgm:cxn modelId="{C71248F4-E418-4318-BEB8-4F71F7855E69}" type="presParOf" srcId="{AFAE3215-8359-4CCE-8B79-1470454237E1}" destId="{DA041223-6247-40D1-9AF0-A1F2311D5C40}" srcOrd="1" destOrd="0" presId="urn:microsoft.com/office/officeart/2005/8/layout/hierarchy3"/>
    <dgm:cxn modelId="{F99C70FF-557D-4523-8AF9-2EA2CBFA1836}" type="presParOf" srcId="{6007F8BE-2D9F-479E-83F5-1C7CDF6FDF11}" destId="{478B2FC9-848E-41C9-81DF-179F7EDC8595}" srcOrd="1" destOrd="0" presId="urn:microsoft.com/office/officeart/2005/8/layout/hierarchy3"/>
    <dgm:cxn modelId="{36BCBABC-D9D4-4BE8-8796-4A785AD1ABC7}" type="presParOf" srcId="{478B2FC9-848E-41C9-81DF-179F7EDC8595}" destId="{2D058EC7-A617-478D-AE64-24E073CCDE9C}" srcOrd="0" destOrd="0" presId="urn:microsoft.com/office/officeart/2005/8/layout/hierarchy3"/>
    <dgm:cxn modelId="{5F356F5F-B2B7-4671-954B-638CFA89DB2A}" type="presParOf" srcId="{478B2FC9-848E-41C9-81DF-179F7EDC8595}" destId="{69261A78-3613-4F92-960C-DE4FFD2BA68E}" srcOrd="1" destOrd="0" presId="urn:microsoft.com/office/officeart/2005/8/layout/hierarchy3"/>
    <dgm:cxn modelId="{9ECD130F-A197-4902-85D9-8BFBEAAC6151}" type="presParOf" srcId="{479595DE-46C7-47A6-9870-DDD5963D2E55}" destId="{E1E9E220-2C0C-49BF-A467-E6EBBB263FFB}" srcOrd="1" destOrd="0" presId="urn:microsoft.com/office/officeart/2005/8/layout/hierarchy3"/>
    <dgm:cxn modelId="{64D9E2B0-DFBB-4C78-8913-D51A6737253E}" type="presParOf" srcId="{E1E9E220-2C0C-49BF-A467-E6EBBB263FFB}" destId="{11D12077-281C-4F4B-B2B1-24023F1CC523}" srcOrd="0" destOrd="0" presId="urn:microsoft.com/office/officeart/2005/8/layout/hierarchy3"/>
    <dgm:cxn modelId="{E181B603-B7C5-4E5C-BEC3-2E3DFD2CB75D}" type="presParOf" srcId="{11D12077-281C-4F4B-B2B1-24023F1CC523}" destId="{751C3339-B7D5-487B-B762-7022B7585246}" srcOrd="0" destOrd="0" presId="urn:microsoft.com/office/officeart/2005/8/layout/hierarchy3"/>
    <dgm:cxn modelId="{D44E2BF3-335E-4CB4-98B2-FD67C1F2B5D9}" type="presParOf" srcId="{11D12077-281C-4F4B-B2B1-24023F1CC523}" destId="{12731C36-72F8-4FAB-87FC-7B56D5AB6202}" srcOrd="1" destOrd="0" presId="urn:microsoft.com/office/officeart/2005/8/layout/hierarchy3"/>
    <dgm:cxn modelId="{7FCFD07D-AEDD-4003-BA89-55CAB35F6E26}" type="presParOf" srcId="{E1E9E220-2C0C-49BF-A467-E6EBBB263FFB}" destId="{7F6881A8-1186-4B38-91ED-9BB45396AE04}" srcOrd="1" destOrd="0" presId="urn:microsoft.com/office/officeart/2005/8/layout/hierarchy3"/>
    <dgm:cxn modelId="{4467D7D1-44DE-41FE-8453-15347BB46BC9}" type="presParOf" srcId="{7F6881A8-1186-4B38-91ED-9BB45396AE04}" destId="{5C64A40C-C3F1-4E90-9876-76B076B3DA5E}" srcOrd="0" destOrd="0" presId="urn:microsoft.com/office/officeart/2005/8/layout/hierarchy3"/>
    <dgm:cxn modelId="{432394BB-910A-4BC9-B1AC-245745A0C338}" type="presParOf" srcId="{7F6881A8-1186-4B38-91ED-9BB45396AE04}" destId="{4BFB8BF4-D750-49AB-BA4E-8179108DEC66}" srcOrd="1" destOrd="0" presId="urn:microsoft.com/office/officeart/2005/8/layout/hierarchy3"/>
    <dgm:cxn modelId="{EC2E4E5E-CC1A-4B46-970E-36C79FCFF9F0}" type="presParOf" srcId="{479595DE-46C7-47A6-9870-DDD5963D2E55}" destId="{5E0AD9E2-8678-468F-A17C-AF92693B8645}" srcOrd="2" destOrd="0" presId="urn:microsoft.com/office/officeart/2005/8/layout/hierarchy3"/>
    <dgm:cxn modelId="{2EFF93F5-8742-4B36-BE88-E72DB4C5A776}" type="presParOf" srcId="{5E0AD9E2-8678-468F-A17C-AF92693B8645}" destId="{01B2F9E5-E20B-4C4D-B8C6-7FDD76FFE44D}" srcOrd="0" destOrd="0" presId="urn:microsoft.com/office/officeart/2005/8/layout/hierarchy3"/>
    <dgm:cxn modelId="{255898C7-56E1-4AAA-8B2A-F25FAC7F9727}" type="presParOf" srcId="{01B2F9E5-E20B-4C4D-B8C6-7FDD76FFE44D}" destId="{8AB7D00A-1608-47BA-B0BA-2B2008594BD6}" srcOrd="0" destOrd="0" presId="urn:microsoft.com/office/officeart/2005/8/layout/hierarchy3"/>
    <dgm:cxn modelId="{26B327CF-9511-443F-8F6E-B0774625702C}" type="presParOf" srcId="{01B2F9E5-E20B-4C4D-B8C6-7FDD76FFE44D}" destId="{263C28F4-F88B-47FD-A4AC-9D5122893D65}" srcOrd="1" destOrd="0" presId="urn:microsoft.com/office/officeart/2005/8/layout/hierarchy3"/>
    <dgm:cxn modelId="{749A908A-437F-4E22-8713-8F63AB62A5EA}" type="presParOf" srcId="{5E0AD9E2-8678-468F-A17C-AF92693B8645}" destId="{5F1B83CE-2E67-4A7D-933A-2CE456A1E36C}" srcOrd="1" destOrd="0" presId="urn:microsoft.com/office/officeart/2005/8/layout/hierarchy3"/>
    <dgm:cxn modelId="{68BE11CF-76EB-4D23-B320-C354E618AC05}" type="presParOf" srcId="{5F1B83CE-2E67-4A7D-933A-2CE456A1E36C}" destId="{A9E25201-0E97-4911-AE9F-FB4039384053}" srcOrd="0" destOrd="0" presId="urn:microsoft.com/office/officeart/2005/8/layout/hierarchy3"/>
    <dgm:cxn modelId="{2183F184-2483-4CCA-A010-894A1C093BCF}" type="presParOf" srcId="{5F1B83CE-2E67-4A7D-933A-2CE456A1E36C}" destId="{526B987F-EBBE-4C9F-811E-ADFD7E5C3FC0}" srcOrd="1" destOrd="0" presId="urn:microsoft.com/office/officeart/2005/8/layout/hierarchy3"/>
    <dgm:cxn modelId="{F29335C4-2374-459E-A559-61A4EA2AF4FA}" type="presParOf" srcId="{479595DE-46C7-47A6-9870-DDD5963D2E55}" destId="{F685D83B-3CF9-4EF7-B5D6-4014C7F5EE0F}" srcOrd="3" destOrd="0" presId="urn:microsoft.com/office/officeart/2005/8/layout/hierarchy3"/>
    <dgm:cxn modelId="{2D59093A-4FFC-4ABD-B696-95C146D0C032}" type="presParOf" srcId="{F685D83B-3CF9-4EF7-B5D6-4014C7F5EE0F}" destId="{FAFD0E14-8DE8-4CB4-9A99-BBE5D5457ED9}" srcOrd="0" destOrd="0" presId="urn:microsoft.com/office/officeart/2005/8/layout/hierarchy3"/>
    <dgm:cxn modelId="{600CAB8F-0966-45F8-99BD-EE4D2DACBEFD}" type="presParOf" srcId="{FAFD0E14-8DE8-4CB4-9A99-BBE5D5457ED9}" destId="{04457612-9C00-40DE-8632-BE00C06A350C}" srcOrd="0" destOrd="0" presId="urn:microsoft.com/office/officeart/2005/8/layout/hierarchy3"/>
    <dgm:cxn modelId="{90875753-0F63-4105-8F34-5E10BC07528F}" type="presParOf" srcId="{FAFD0E14-8DE8-4CB4-9A99-BBE5D5457ED9}" destId="{BCD4B600-5655-4F55-9552-74E59C4A04A5}" srcOrd="1" destOrd="0" presId="urn:microsoft.com/office/officeart/2005/8/layout/hierarchy3"/>
    <dgm:cxn modelId="{CC4E491E-01F9-4E1A-9D81-53862E255FA7}" type="presParOf" srcId="{F685D83B-3CF9-4EF7-B5D6-4014C7F5EE0F}" destId="{85105C05-4807-421D-8C9B-2DB256939F48}" srcOrd="1" destOrd="0" presId="urn:microsoft.com/office/officeart/2005/8/layout/hierarchy3"/>
    <dgm:cxn modelId="{CED4932B-D600-4198-9122-1117C60F9B88}" type="presParOf" srcId="{85105C05-4807-421D-8C9B-2DB256939F48}" destId="{205EF401-8BA5-4A30-8948-5A0BC02BCB7D}" srcOrd="0" destOrd="0" presId="urn:microsoft.com/office/officeart/2005/8/layout/hierarchy3"/>
    <dgm:cxn modelId="{AC34989B-35EF-43D1-BAA9-43F25F44B987}" type="presParOf" srcId="{85105C05-4807-421D-8C9B-2DB256939F48}" destId="{BDFA3837-82C1-4E40-80B5-62147B92A06F}" srcOrd="1" destOrd="0" presId="urn:microsoft.com/office/officeart/2005/8/layout/hierarchy3"/>
    <dgm:cxn modelId="{BF837371-1AB8-446F-956C-8BF3EC6A30FE}" type="presParOf" srcId="{85105C05-4807-421D-8C9B-2DB256939F48}" destId="{A681DAFC-66AB-4881-B955-A476C1EBE38A}" srcOrd="2" destOrd="0" presId="urn:microsoft.com/office/officeart/2005/8/layout/hierarchy3"/>
    <dgm:cxn modelId="{4E4647DE-81F4-46D9-92E1-353240BB44C6}" type="presParOf" srcId="{85105C05-4807-421D-8C9B-2DB256939F48}" destId="{1E5A5091-8D67-4267-A209-FF690C6C75B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4D6125-FBF4-462C-BB56-8DCDB12F2E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27AF0FB-6EA9-43EC-A83C-22164EB164AE}">
      <dgm:prSet phldrT="[Text]" custT="1"/>
      <dgm:spPr/>
      <dgm:t>
        <a:bodyPr/>
        <a:lstStyle/>
        <a:p>
          <a:pPr algn="ctr"/>
          <a:r>
            <a:rPr lang="en-US" sz="4000" dirty="0"/>
            <a:t>Acute Chest Syndrome</a:t>
          </a:r>
        </a:p>
        <a:p>
          <a:pPr algn="ctr"/>
          <a:endParaRPr lang="en-US" sz="4000" dirty="0"/>
        </a:p>
        <a:p>
          <a:pPr algn="l"/>
          <a:r>
            <a:rPr lang="en-US" sz="3600" dirty="0"/>
            <a:t>-Antibiotics</a:t>
          </a:r>
        </a:p>
        <a:p>
          <a:pPr algn="l"/>
          <a:r>
            <a:rPr lang="en-US" sz="3600" dirty="0"/>
            <a:t>-O</a:t>
          </a:r>
          <a:r>
            <a:rPr lang="en-US" sz="3600" baseline="-25000" dirty="0"/>
            <a:t>2</a:t>
          </a:r>
          <a:r>
            <a:rPr lang="en-US" sz="3600" baseline="0" dirty="0"/>
            <a:t> if pO</a:t>
          </a:r>
          <a:r>
            <a:rPr lang="en-US" sz="3600" baseline="-25000" dirty="0"/>
            <a:t>2</a:t>
          </a:r>
          <a:r>
            <a:rPr lang="en-US" sz="3600" baseline="0" dirty="0"/>
            <a:t> &lt;94%</a:t>
          </a:r>
        </a:p>
        <a:p>
          <a:pPr algn="l"/>
          <a:r>
            <a:rPr lang="en-US" sz="3600" baseline="0" dirty="0"/>
            <a:t>-Incentive spirometry</a:t>
          </a:r>
        </a:p>
        <a:p>
          <a:pPr algn="l"/>
          <a:r>
            <a:rPr lang="en-US" sz="3600" baseline="0" dirty="0"/>
            <a:t>-Simple transfusion  for mild symptoms, RBC exchange for severe symptoms</a:t>
          </a:r>
        </a:p>
      </dgm:t>
    </dgm:pt>
    <dgm:pt modelId="{644EACA5-8F0D-4ACB-9571-03C9A39052A2}" type="parTrans" cxnId="{3F3D00F6-7409-47BA-B429-394002B89A85}">
      <dgm:prSet/>
      <dgm:spPr/>
      <dgm:t>
        <a:bodyPr/>
        <a:lstStyle/>
        <a:p>
          <a:endParaRPr lang="en-US"/>
        </a:p>
      </dgm:t>
    </dgm:pt>
    <dgm:pt modelId="{0E9E258C-323C-4273-A29C-A701DCE9DA69}" type="sibTrans" cxnId="{3F3D00F6-7409-47BA-B429-394002B89A85}">
      <dgm:prSet/>
      <dgm:spPr/>
      <dgm:t>
        <a:bodyPr/>
        <a:lstStyle/>
        <a:p>
          <a:endParaRPr lang="en-US"/>
        </a:p>
      </dgm:t>
    </dgm:pt>
    <dgm:pt modelId="{B3A01DB1-8E61-4828-9859-721C5C54193B}" type="pres">
      <dgm:prSet presAssocID="{D74D6125-FBF4-462C-BB56-8DCDB12F2EFF}" presName="diagram" presStyleCnt="0">
        <dgm:presLayoutVars>
          <dgm:dir/>
          <dgm:resizeHandles val="exact"/>
        </dgm:presLayoutVars>
      </dgm:prSet>
      <dgm:spPr/>
    </dgm:pt>
    <dgm:pt modelId="{E7C88CB8-FEB6-4656-9D12-02BA7F655090}" type="pres">
      <dgm:prSet presAssocID="{627AF0FB-6EA9-43EC-A83C-22164EB164AE}" presName="node" presStyleLbl="node1" presStyleIdx="0" presStyleCnt="1" custScaleY="143412">
        <dgm:presLayoutVars>
          <dgm:bulletEnabled val="1"/>
        </dgm:presLayoutVars>
      </dgm:prSet>
      <dgm:spPr/>
    </dgm:pt>
  </dgm:ptLst>
  <dgm:cxnLst>
    <dgm:cxn modelId="{B44E003E-1A52-4ED3-903A-C6A43F90AFC4}" type="presOf" srcId="{D74D6125-FBF4-462C-BB56-8DCDB12F2EFF}" destId="{B3A01DB1-8E61-4828-9859-721C5C54193B}" srcOrd="0" destOrd="0" presId="urn:microsoft.com/office/officeart/2005/8/layout/default"/>
    <dgm:cxn modelId="{35A771CB-85F4-47CC-8EED-37B58C3C6821}" type="presOf" srcId="{627AF0FB-6EA9-43EC-A83C-22164EB164AE}" destId="{E7C88CB8-FEB6-4656-9D12-02BA7F655090}" srcOrd="0" destOrd="0" presId="urn:microsoft.com/office/officeart/2005/8/layout/default"/>
    <dgm:cxn modelId="{3F3D00F6-7409-47BA-B429-394002B89A85}" srcId="{D74D6125-FBF4-462C-BB56-8DCDB12F2EFF}" destId="{627AF0FB-6EA9-43EC-A83C-22164EB164AE}" srcOrd="0" destOrd="0" parTransId="{644EACA5-8F0D-4ACB-9571-03C9A39052A2}" sibTransId="{0E9E258C-323C-4273-A29C-A701DCE9DA69}"/>
    <dgm:cxn modelId="{28CBFBBB-1E40-42B8-BF1C-C82FE4ABC877}" type="presParOf" srcId="{B3A01DB1-8E61-4828-9859-721C5C54193B}" destId="{E7C88CB8-FEB6-4656-9D12-02BA7F65509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4D6125-FBF4-462C-BB56-8DCDB12F2E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AFF9201-0C93-457D-94B2-A96C12BADCD8}">
      <dgm:prSet phldrT="[Text]" custT="1"/>
      <dgm:spPr/>
      <dgm:t>
        <a:bodyPr/>
        <a:lstStyle/>
        <a:p>
          <a:pPr algn="ctr"/>
          <a:r>
            <a:rPr lang="en-US" sz="4000" dirty="0"/>
            <a:t>Multisystem Organ Failure</a:t>
          </a:r>
        </a:p>
        <a:p>
          <a:pPr algn="ctr"/>
          <a:endParaRPr lang="en-US" sz="4000" dirty="0"/>
        </a:p>
        <a:p>
          <a:pPr algn="l"/>
          <a:r>
            <a:rPr lang="en-US" sz="3600" dirty="0"/>
            <a:t>-</a:t>
          </a:r>
          <a:r>
            <a:rPr lang="en-US" sz="3600" baseline="0" dirty="0"/>
            <a:t>RBC exchange</a:t>
          </a:r>
        </a:p>
        <a:p>
          <a:pPr algn="l"/>
          <a:r>
            <a:rPr lang="en-US" sz="3600" baseline="0" dirty="0"/>
            <a:t>-Oxygen treatment </a:t>
          </a:r>
        </a:p>
        <a:p>
          <a:pPr algn="l"/>
          <a:r>
            <a:rPr lang="en-US" sz="3600" baseline="0" dirty="0"/>
            <a:t>-Nephrology, neurology, hematology consult</a:t>
          </a:r>
        </a:p>
        <a:p>
          <a:pPr algn="l"/>
          <a:r>
            <a:rPr lang="en-US" sz="3600" baseline="0" dirty="0"/>
            <a:t>-ICU admission</a:t>
          </a:r>
          <a:endParaRPr lang="en-US" sz="3600" dirty="0"/>
        </a:p>
      </dgm:t>
    </dgm:pt>
    <dgm:pt modelId="{E0CCCE54-623A-40A5-A8F5-10CBB72160BC}" type="parTrans" cxnId="{C228F8B9-E35C-4D9B-AC6C-B30970532605}">
      <dgm:prSet/>
      <dgm:spPr/>
      <dgm:t>
        <a:bodyPr/>
        <a:lstStyle/>
        <a:p>
          <a:endParaRPr lang="en-US"/>
        </a:p>
      </dgm:t>
    </dgm:pt>
    <dgm:pt modelId="{61BB9857-3B39-4309-B9D6-977469B9B515}" type="sibTrans" cxnId="{C228F8B9-E35C-4D9B-AC6C-B30970532605}">
      <dgm:prSet/>
      <dgm:spPr/>
      <dgm:t>
        <a:bodyPr/>
        <a:lstStyle/>
        <a:p>
          <a:endParaRPr lang="en-US"/>
        </a:p>
      </dgm:t>
    </dgm:pt>
    <dgm:pt modelId="{B3A01DB1-8E61-4828-9859-721C5C54193B}" type="pres">
      <dgm:prSet presAssocID="{D74D6125-FBF4-462C-BB56-8DCDB12F2EFF}" presName="diagram" presStyleCnt="0">
        <dgm:presLayoutVars>
          <dgm:dir/>
          <dgm:resizeHandles val="exact"/>
        </dgm:presLayoutVars>
      </dgm:prSet>
      <dgm:spPr/>
    </dgm:pt>
    <dgm:pt modelId="{D6370288-D1CE-4141-A858-4DBD13F593D8}" type="pres">
      <dgm:prSet presAssocID="{3AFF9201-0C93-457D-94B2-A96C12BADCD8}" presName="node" presStyleLbl="node1" presStyleIdx="0" presStyleCnt="1" custScaleY="143412" custLinFactNeighborX="-5359" custLinFactNeighborY="-385">
        <dgm:presLayoutVars>
          <dgm:bulletEnabled val="1"/>
        </dgm:presLayoutVars>
      </dgm:prSet>
      <dgm:spPr/>
    </dgm:pt>
  </dgm:ptLst>
  <dgm:cxnLst>
    <dgm:cxn modelId="{CB990B2E-893B-461C-92E5-550376206B2A}" type="presOf" srcId="{3AFF9201-0C93-457D-94B2-A96C12BADCD8}" destId="{D6370288-D1CE-4141-A858-4DBD13F593D8}" srcOrd="0" destOrd="0" presId="urn:microsoft.com/office/officeart/2005/8/layout/default"/>
    <dgm:cxn modelId="{B44E003E-1A52-4ED3-903A-C6A43F90AFC4}" type="presOf" srcId="{D74D6125-FBF4-462C-BB56-8DCDB12F2EFF}" destId="{B3A01DB1-8E61-4828-9859-721C5C54193B}" srcOrd="0" destOrd="0" presId="urn:microsoft.com/office/officeart/2005/8/layout/default"/>
    <dgm:cxn modelId="{C228F8B9-E35C-4D9B-AC6C-B30970532605}" srcId="{D74D6125-FBF4-462C-BB56-8DCDB12F2EFF}" destId="{3AFF9201-0C93-457D-94B2-A96C12BADCD8}" srcOrd="0" destOrd="0" parTransId="{E0CCCE54-623A-40A5-A8F5-10CBB72160BC}" sibTransId="{61BB9857-3B39-4309-B9D6-977469B9B515}"/>
    <dgm:cxn modelId="{4C2E9E70-C115-442F-93CB-E07467F4C5E8}" type="presParOf" srcId="{B3A01DB1-8E61-4828-9859-721C5C54193B}" destId="{D6370288-D1CE-4141-A858-4DBD13F593D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F0D3C7-8FBD-4C10-B379-6F3BEAA4B2F6}">
      <dgm:prSet phldrT="[Text]" custT="1"/>
      <dgm:spPr>
        <a:solidFill>
          <a:srgbClr val="002060"/>
        </a:solidFill>
      </dgm:spPr>
      <dgm:t>
        <a:bodyPr/>
        <a:lstStyle/>
        <a:p>
          <a:pPr algn="ctr"/>
          <a:r>
            <a:rPr lang="en-US" sz="3200" dirty="0"/>
            <a:t>Mental Health</a:t>
          </a:r>
        </a:p>
      </dgm:t>
    </dgm:pt>
    <dgm:pt modelId="{F506C476-CAB7-4420-AEBA-AF7932B4661F}" type="parTrans" cxnId="{F4B56D97-FDC3-472C-9D48-EBE8D40CA964}">
      <dgm:prSet/>
      <dgm:spPr/>
      <dgm:t>
        <a:bodyPr/>
        <a:lstStyle/>
        <a:p>
          <a:endParaRPr lang="en-US"/>
        </a:p>
      </dgm:t>
    </dgm:pt>
    <dgm:pt modelId="{54F69F69-1DBF-4028-988A-24B2266E00F6}" type="sibTrans" cxnId="{F4B56D97-FDC3-472C-9D48-EBE8D40CA964}">
      <dgm:prSet/>
      <dgm:spPr/>
      <dgm:t>
        <a:bodyPr/>
        <a:lstStyle/>
        <a:p>
          <a:endParaRPr lang="en-US"/>
        </a:p>
      </dgm:t>
    </dgm:pt>
    <dgm:pt modelId="{580CE702-295C-4013-88BE-B6D038159C8D}">
      <dgm:prSet phldrT="[Text]" custT="1"/>
      <dgm:spPr>
        <a:solidFill>
          <a:srgbClr val="002060"/>
        </a:solidFill>
      </dgm:spPr>
      <dgm:t>
        <a:bodyPr/>
        <a:lstStyle/>
        <a:p>
          <a:pPr algn="ctr"/>
          <a:r>
            <a:rPr lang="en-US" sz="3200" dirty="0"/>
            <a:t>Overt Strokes and Silent Strokes</a:t>
          </a:r>
        </a:p>
      </dgm:t>
    </dgm:pt>
    <dgm:pt modelId="{B833A4A8-3946-4CE1-B7B6-797D920F8FDC}" type="parTrans" cxnId="{5E6CC725-665E-45AB-8309-204320C8D280}">
      <dgm:prSet/>
      <dgm:spPr/>
      <dgm:t>
        <a:bodyPr/>
        <a:lstStyle/>
        <a:p>
          <a:endParaRPr lang="en-US"/>
        </a:p>
      </dgm:t>
    </dgm:pt>
    <dgm:pt modelId="{2C1FFF0D-C694-469B-8DE5-9A94CE5DE8AB}" type="sibTrans" cxnId="{5E6CC725-665E-45AB-8309-204320C8D280}">
      <dgm:prSet/>
      <dgm:spPr/>
      <dgm:t>
        <a:bodyPr/>
        <a:lstStyle/>
        <a:p>
          <a:endParaRPr lang="en-US"/>
        </a:p>
      </dgm:t>
    </dgm:pt>
    <dgm:pt modelId="{A78089BE-7D95-4760-BC58-67B425B9647A}">
      <dgm:prSet phldrT="[Text]" custT="1"/>
      <dgm:spPr>
        <a:solidFill>
          <a:srgbClr val="002060"/>
        </a:solidFill>
      </dgm:spPr>
      <dgm:t>
        <a:bodyPr/>
        <a:lstStyle/>
        <a:p>
          <a:pPr algn="ctr">
            <a:spcAft>
              <a:spcPts val="42"/>
            </a:spcAft>
          </a:pPr>
          <a:r>
            <a:rPr lang="en-US" sz="3200" dirty="0"/>
            <a:t>Elevated Tricuspid Jet Velocity or</a:t>
          </a:r>
        </a:p>
        <a:p>
          <a:pPr algn="ctr">
            <a:spcAft>
              <a:spcPct val="35000"/>
            </a:spcAft>
          </a:pPr>
          <a:r>
            <a:rPr lang="en-US" sz="3200" dirty="0"/>
            <a:t>NT-BNP</a:t>
          </a:r>
        </a:p>
      </dgm:t>
    </dgm:pt>
    <dgm:pt modelId="{CD4D5670-6AAF-497C-90B7-84EA2BCABA33}" type="parTrans" cxnId="{FDFAB4BB-FC18-407C-9FF4-23334F345CB6}">
      <dgm:prSet/>
      <dgm:spPr/>
      <dgm:t>
        <a:bodyPr/>
        <a:lstStyle/>
        <a:p>
          <a:endParaRPr lang="en-US"/>
        </a:p>
      </dgm:t>
    </dgm:pt>
    <dgm:pt modelId="{011BA8AF-68EA-4CE4-8379-5091355E57C0}" type="sibTrans" cxnId="{FDFAB4BB-FC18-407C-9FF4-23334F345CB6}">
      <dgm:prSet/>
      <dgm:spPr/>
      <dgm:t>
        <a:bodyPr/>
        <a:lstStyle/>
        <a:p>
          <a:endParaRPr lang="en-US"/>
        </a:p>
      </dgm:t>
    </dgm:pt>
    <dgm:pt modelId="{164BBC9E-BF6A-4888-876C-D372173F066F}">
      <dgm:prSet phldrT="[Text]" custT="1"/>
      <dgm:spPr>
        <a:solidFill>
          <a:srgbClr val="002060"/>
        </a:solidFill>
      </dgm:spPr>
      <dgm:t>
        <a:bodyPr/>
        <a:lstStyle/>
        <a:p>
          <a:pPr algn="ctr"/>
          <a:r>
            <a:rPr lang="en-US" sz="3200" dirty="0"/>
            <a:t>Renal</a:t>
          </a:r>
          <a:endParaRPr lang="en-US" sz="3200" dirty="0">
            <a:latin typeface="+mn-lt"/>
          </a:endParaRPr>
        </a:p>
      </dgm:t>
    </dgm:pt>
    <dgm:pt modelId="{8F19AD36-FE08-40A1-964B-C2593D29E36E}" type="parTrans" cxnId="{EE0D0580-CDE0-43C5-80AB-157B9D173AA3}">
      <dgm:prSet/>
      <dgm:spPr/>
      <dgm:t>
        <a:bodyPr/>
        <a:lstStyle/>
        <a:p>
          <a:endParaRPr lang="en-US"/>
        </a:p>
      </dgm:t>
    </dgm:pt>
    <dgm:pt modelId="{E64DD307-A901-42E0-9DCF-48591898197B}" type="sibTrans" cxnId="{EE0D0580-CDE0-43C5-80AB-157B9D173AA3}">
      <dgm:prSet/>
      <dgm:spPr/>
      <dgm:t>
        <a:bodyPr/>
        <a:lstStyle/>
        <a:p>
          <a:endParaRPr lang="en-US"/>
        </a:p>
      </dgm:t>
    </dgm:pt>
    <dgm:pt modelId="{0D894429-1610-4BDB-8592-90560C1DFD33}">
      <dgm:prSet custT="1"/>
      <dgm:spPr>
        <a:solidFill>
          <a:srgbClr val="002060"/>
        </a:solidFill>
      </dgm:spPr>
      <dgm:t>
        <a:bodyPr/>
        <a:lstStyle/>
        <a:p>
          <a:pPr algn="ctr"/>
          <a:r>
            <a:rPr lang="en-US" sz="3200" dirty="0"/>
            <a:t>Chronic Pain</a:t>
          </a:r>
        </a:p>
      </dgm:t>
    </dgm:pt>
    <dgm:pt modelId="{6C978900-2BB0-4BF1-BC13-B30C260B6246}" type="parTrans" cxnId="{67CF43B3-BD87-492C-9648-37FE14526394}">
      <dgm:prSet/>
      <dgm:spPr/>
      <dgm:t>
        <a:bodyPr/>
        <a:lstStyle/>
        <a:p>
          <a:endParaRPr lang="en-US"/>
        </a:p>
      </dgm:t>
    </dgm:pt>
    <dgm:pt modelId="{80B58674-8FDE-4EBD-A082-2BC8E6D84850}" type="sibTrans" cxnId="{67CF43B3-BD87-492C-9648-37FE14526394}">
      <dgm:prSet/>
      <dgm:spPr/>
      <dgm:t>
        <a:bodyPr/>
        <a:lstStyle/>
        <a:p>
          <a:endParaRPr lang="en-US"/>
        </a:p>
      </dgm:t>
    </dgm:pt>
    <dgm:pt modelId="{FBFB6188-F2D7-4A85-9F8A-1F5CC7AAAA61}">
      <dgm:prSet custT="1"/>
      <dgm:spPr>
        <a:solidFill>
          <a:srgbClr val="002060"/>
        </a:solidFill>
      </dgm:spPr>
      <dgm:t>
        <a:bodyPr/>
        <a:lstStyle/>
        <a:p>
          <a:pPr algn="ctr"/>
          <a:endParaRPr lang="en-US" sz="3200" dirty="0"/>
        </a:p>
        <a:p>
          <a:pPr algn="ctr"/>
          <a:r>
            <a:rPr lang="en-US" sz="3200" dirty="0"/>
            <a:t>Asthma or Recurrent Wheezing</a:t>
          </a:r>
        </a:p>
        <a:p>
          <a:pPr algn="l"/>
          <a:endParaRPr lang="en-US" sz="3200" dirty="0">
            <a:latin typeface="+mn-lt"/>
          </a:endParaRPr>
        </a:p>
      </dgm:t>
    </dgm:pt>
    <dgm:pt modelId="{75195099-E228-48CA-B4C4-ED1F57E9B724}" type="parTrans" cxnId="{3D1B0FE1-5E35-4148-A6FB-1CC938FDC625}">
      <dgm:prSet/>
      <dgm:spPr/>
      <dgm:t>
        <a:bodyPr/>
        <a:lstStyle/>
        <a:p>
          <a:endParaRPr lang="en-US"/>
        </a:p>
      </dgm:t>
    </dgm:pt>
    <dgm:pt modelId="{A04F2AA7-346F-4DA7-8CD3-7201EF46F6E7}" type="sibTrans" cxnId="{3D1B0FE1-5E35-4148-A6FB-1CC938FDC625}">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2B450DCC-CEA0-4F0D-9083-565CB8191126}" type="pres">
      <dgm:prSet presAssocID="{7AF0D3C7-8FBD-4C10-B379-6F3BEAA4B2F6}" presName="node" presStyleLbl="node1" presStyleIdx="0" presStyleCnt="6" custLinFactNeighborY="-24427">
        <dgm:presLayoutVars>
          <dgm:bulletEnabled val="1"/>
        </dgm:presLayoutVars>
      </dgm:prSet>
      <dgm:spPr/>
    </dgm:pt>
    <dgm:pt modelId="{0D447E4C-B0D1-4A34-B099-0BEE7514A71F}" type="pres">
      <dgm:prSet presAssocID="{54F69F69-1DBF-4028-988A-24B2266E00F6}" presName="sibTrans" presStyleCnt="0"/>
      <dgm:spPr/>
    </dgm:pt>
    <dgm:pt modelId="{2C7D5136-7FFC-460F-9127-029BDC1909B2}" type="pres">
      <dgm:prSet presAssocID="{0D894429-1610-4BDB-8592-90560C1DFD33}" presName="node" presStyleLbl="node1" presStyleIdx="1" presStyleCnt="6" custLinFactNeighborY="-24427">
        <dgm:presLayoutVars>
          <dgm:bulletEnabled val="1"/>
        </dgm:presLayoutVars>
      </dgm:prSet>
      <dgm:spPr/>
    </dgm:pt>
    <dgm:pt modelId="{11C8F763-ED79-489D-BBD3-C483A68B9739}" type="pres">
      <dgm:prSet presAssocID="{80B58674-8FDE-4EBD-A082-2BC8E6D84850}" presName="sibTrans" presStyleCnt="0"/>
      <dgm:spPr/>
    </dgm:pt>
    <dgm:pt modelId="{90993E03-59E7-438B-88A6-6EB9646D4CD4}" type="pres">
      <dgm:prSet presAssocID="{580CE702-295C-4013-88BE-B6D038159C8D}" presName="node" presStyleLbl="node1" presStyleIdx="2" presStyleCnt="6" custLinFactNeighborY="-24427">
        <dgm:presLayoutVars>
          <dgm:bulletEnabled val="1"/>
        </dgm:presLayoutVars>
      </dgm:prSet>
      <dgm:spPr/>
    </dgm:pt>
    <dgm:pt modelId="{556711CE-A978-49C3-8225-D1633156F23B}" type="pres">
      <dgm:prSet presAssocID="{2C1FFF0D-C694-469B-8DE5-9A94CE5DE8AB}" presName="sibTrans" presStyleCnt="0"/>
      <dgm:spPr/>
    </dgm:pt>
    <dgm:pt modelId="{964C67CC-32D3-4D0D-BB66-C56021D16521}" type="pres">
      <dgm:prSet presAssocID="{A78089BE-7D95-4760-BC58-67B425B9647A}" presName="node" presStyleLbl="node1" presStyleIdx="3" presStyleCnt="6" custLinFactNeighborY="-24427">
        <dgm:presLayoutVars>
          <dgm:bulletEnabled val="1"/>
        </dgm:presLayoutVars>
      </dgm:prSet>
      <dgm:spPr/>
    </dgm:pt>
    <dgm:pt modelId="{76E92871-CFA7-44A8-9819-90A7A90BDC17}" type="pres">
      <dgm:prSet presAssocID="{011BA8AF-68EA-4CE4-8379-5091355E57C0}" presName="sibTrans" presStyleCnt="0"/>
      <dgm:spPr/>
    </dgm:pt>
    <dgm:pt modelId="{2DD5DB10-D680-4C51-A853-A4B7C87D1A4E}" type="pres">
      <dgm:prSet presAssocID="{164BBC9E-BF6A-4888-876C-D372173F066F}" presName="node" presStyleLbl="node1" presStyleIdx="4" presStyleCnt="6" custLinFactNeighborY="-24427">
        <dgm:presLayoutVars>
          <dgm:bulletEnabled val="1"/>
        </dgm:presLayoutVars>
      </dgm:prSet>
      <dgm:spPr/>
    </dgm:pt>
    <dgm:pt modelId="{30365FD3-C81D-4C84-A7F8-233E302077E1}" type="pres">
      <dgm:prSet presAssocID="{E64DD307-A901-42E0-9DCF-48591898197B}" presName="sibTrans" presStyleCnt="0"/>
      <dgm:spPr/>
    </dgm:pt>
    <dgm:pt modelId="{B9F50E70-6248-4332-A79A-4293F584BF6E}" type="pres">
      <dgm:prSet presAssocID="{FBFB6188-F2D7-4A85-9F8A-1F5CC7AAAA61}" presName="node" presStyleLbl="node1" presStyleIdx="5" presStyleCnt="6" custLinFactNeighborY="-23293">
        <dgm:presLayoutVars>
          <dgm:bulletEnabled val="1"/>
        </dgm:presLayoutVars>
      </dgm:prSet>
      <dgm:spPr/>
    </dgm:pt>
  </dgm:ptLst>
  <dgm:cxnLst>
    <dgm:cxn modelId="{CFDB770B-E620-46ED-9C28-7A0C8651B155}" type="presOf" srcId="{FBFB6188-F2D7-4A85-9F8A-1F5CC7AAAA61}" destId="{B9F50E70-6248-4332-A79A-4293F584BF6E}" srcOrd="0" destOrd="0" presId="urn:microsoft.com/office/officeart/2005/8/layout/default"/>
    <dgm:cxn modelId="{14F8761C-B2DA-4F4E-B53B-D30D2FB60744}" type="presOf" srcId="{0D894429-1610-4BDB-8592-90560C1DFD33}" destId="{2C7D5136-7FFC-460F-9127-029BDC1909B2}" srcOrd="0" destOrd="0" presId="urn:microsoft.com/office/officeart/2005/8/layout/default"/>
    <dgm:cxn modelId="{5E6CC725-665E-45AB-8309-204320C8D280}" srcId="{C8E6A3FF-9C78-4CF4-8AD9-DE3EAE0B156D}" destId="{580CE702-295C-4013-88BE-B6D038159C8D}" srcOrd="2" destOrd="0" parTransId="{B833A4A8-3946-4CE1-B7B6-797D920F8FDC}" sibTransId="{2C1FFF0D-C694-469B-8DE5-9A94CE5DE8AB}"/>
    <dgm:cxn modelId="{DC3C4835-E1C9-4424-A3E9-3D8B885D01E2}" type="presOf" srcId="{164BBC9E-BF6A-4888-876C-D372173F066F}" destId="{2DD5DB10-D680-4C51-A853-A4B7C87D1A4E}" srcOrd="0" destOrd="0" presId="urn:microsoft.com/office/officeart/2005/8/layout/default"/>
    <dgm:cxn modelId="{EAB59F68-C44B-4200-A34D-398FF7BA694B}" type="presOf" srcId="{580CE702-295C-4013-88BE-B6D038159C8D}" destId="{90993E03-59E7-438B-88A6-6EB9646D4CD4}" srcOrd="0" destOrd="0" presId="urn:microsoft.com/office/officeart/2005/8/layout/default"/>
    <dgm:cxn modelId="{683C7955-5219-4A59-9C63-761E3C1E5E28}" type="presOf" srcId="{C8E6A3FF-9C78-4CF4-8AD9-DE3EAE0B156D}" destId="{708D01CE-1AA4-462D-A541-D25C2707BD0A}" srcOrd="0" destOrd="0" presId="urn:microsoft.com/office/officeart/2005/8/layout/default"/>
    <dgm:cxn modelId="{EE0D0580-CDE0-43C5-80AB-157B9D173AA3}" srcId="{C8E6A3FF-9C78-4CF4-8AD9-DE3EAE0B156D}" destId="{164BBC9E-BF6A-4888-876C-D372173F066F}" srcOrd="4" destOrd="0" parTransId="{8F19AD36-FE08-40A1-964B-C2593D29E36E}" sibTransId="{E64DD307-A901-42E0-9DCF-48591898197B}"/>
    <dgm:cxn modelId="{F4B56D97-FDC3-472C-9D48-EBE8D40CA964}" srcId="{C8E6A3FF-9C78-4CF4-8AD9-DE3EAE0B156D}" destId="{7AF0D3C7-8FBD-4C10-B379-6F3BEAA4B2F6}" srcOrd="0" destOrd="0" parTransId="{F506C476-CAB7-4420-AEBA-AF7932B4661F}" sibTransId="{54F69F69-1DBF-4028-988A-24B2266E00F6}"/>
    <dgm:cxn modelId="{67CF43B3-BD87-492C-9648-37FE14526394}" srcId="{C8E6A3FF-9C78-4CF4-8AD9-DE3EAE0B156D}" destId="{0D894429-1610-4BDB-8592-90560C1DFD33}" srcOrd="1" destOrd="0" parTransId="{6C978900-2BB0-4BF1-BC13-B30C260B6246}" sibTransId="{80B58674-8FDE-4EBD-A082-2BC8E6D84850}"/>
    <dgm:cxn modelId="{FDFAB4BB-FC18-407C-9FF4-23334F345CB6}" srcId="{C8E6A3FF-9C78-4CF4-8AD9-DE3EAE0B156D}" destId="{A78089BE-7D95-4760-BC58-67B425B9647A}" srcOrd="3" destOrd="0" parTransId="{CD4D5670-6AAF-497C-90B7-84EA2BCABA33}" sibTransId="{011BA8AF-68EA-4CE4-8379-5091355E57C0}"/>
    <dgm:cxn modelId="{CC585EC3-F261-42F3-9E3F-3EFBEC59A009}" type="presOf" srcId="{7AF0D3C7-8FBD-4C10-B379-6F3BEAA4B2F6}" destId="{2B450DCC-CEA0-4F0D-9083-565CB8191126}" srcOrd="0" destOrd="0" presId="urn:microsoft.com/office/officeart/2005/8/layout/default"/>
    <dgm:cxn modelId="{CCF797E0-6910-4477-BE6B-AF20C27B388A}" type="presOf" srcId="{A78089BE-7D95-4760-BC58-67B425B9647A}" destId="{964C67CC-32D3-4D0D-BB66-C56021D16521}" srcOrd="0" destOrd="0" presId="urn:microsoft.com/office/officeart/2005/8/layout/default"/>
    <dgm:cxn modelId="{3D1B0FE1-5E35-4148-A6FB-1CC938FDC625}" srcId="{C8E6A3FF-9C78-4CF4-8AD9-DE3EAE0B156D}" destId="{FBFB6188-F2D7-4A85-9F8A-1F5CC7AAAA61}" srcOrd="5" destOrd="0" parTransId="{75195099-E228-48CA-B4C4-ED1F57E9B724}" sibTransId="{A04F2AA7-346F-4DA7-8CD3-7201EF46F6E7}"/>
    <dgm:cxn modelId="{F175B76D-381B-4A59-B361-2EF5F29D58D1}" type="presParOf" srcId="{708D01CE-1AA4-462D-A541-D25C2707BD0A}" destId="{2B450DCC-CEA0-4F0D-9083-565CB8191126}" srcOrd="0" destOrd="0" presId="urn:microsoft.com/office/officeart/2005/8/layout/default"/>
    <dgm:cxn modelId="{AFE297B3-C234-41A9-A62C-4A811BE2A157}" type="presParOf" srcId="{708D01CE-1AA4-462D-A541-D25C2707BD0A}" destId="{0D447E4C-B0D1-4A34-B099-0BEE7514A71F}" srcOrd="1" destOrd="0" presId="urn:microsoft.com/office/officeart/2005/8/layout/default"/>
    <dgm:cxn modelId="{450CD66F-43D5-4845-98CC-96170F1B16AE}" type="presParOf" srcId="{708D01CE-1AA4-462D-A541-D25C2707BD0A}" destId="{2C7D5136-7FFC-460F-9127-029BDC1909B2}" srcOrd="2" destOrd="0" presId="urn:microsoft.com/office/officeart/2005/8/layout/default"/>
    <dgm:cxn modelId="{BCF28517-5B17-4E91-A35E-E9C088A780D2}" type="presParOf" srcId="{708D01CE-1AA4-462D-A541-D25C2707BD0A}" destId="{11C8F763-ED79-489D-BBD3-C483A68B9739}" srcOrd="3" destOrd="0" presId="urn:microsoft.com/office/officeart/2005/8/layout/default"/>
    <dgm:cxn modelId="{0C0EF6B1-A294-4366-8D43-9BDD420A2642}" type="presParOf" srcId="{708D01CE-1AA4-462D-A541-D25C2707BD0A}" destId="{90993E03-59E7-438B-88A6-6EB9646D4CD4}" srcOrd="4" destOrd="0" presId="urn:microsoft.com/office/officeart/2005/8/layout/default"/>
    <dgm:cxn modelId="{8FE3239B-D66A-422C-824A-D170507907EA}" type="presParOf" srcId="{708D01CE-1AA4-462D-A541-D25C2707BD0A}" destId="{556711CE-A978-49C3-8225-D1633156F23B}" srcOrd="5" destOrd="0" presId="urn:microsoft.com/office/officeart/2005/8/layout/default"/>
    <dgm:cxn modelId="{4F986A5F-53AF-43B5-8D21-C69661C56B7B}" type="presParOf" srcId="{708D01CE-1AA4-462D-A541-D25C2707BD0A}" destId="{964C67CC-32D3-4D0D-BB66-C56021D16521}" srcOrd="6" destOrd="0" presId="urn:microsoft.com/office/officeart/2005/8/layout/default"/>
    <dgm:cxn modelId="{ED411296-9D19-43ED-84B3-C0EB473BCFE9}" type="presParOf" srcId="{708D01CE-1AA4-462D-A541-D25C2707BD0A}" destId="{76E92871-CFA7-44A8-9819-90A7A90BDC17}" srcOrd="7" destOrd="0" presId="urn:microsoft.com/office/officeart/2005/8/layout/default"/>
    <dgm:cxn modelId="{41AC4E32-E3A6-4E81-96CD-E6CE701BEEC7}" type="presParOf" srcId="{708D01CE-1AA4-462D-A541-D25C2707BD0A}" destId="{2DD5DB10-D680-4C51-A853-A4B7C87D1A4E}" srcOrd="8" destOrd="0" presId="urn:microsoft.com/office/officeart/2005/8/layout/default"/>
    <dgm:cxn modelId="{52BB1DF0-E951-4601-A08F-2B12ABE648A6}" type="presParOf" srcId="{708D01CE-1AA4-462D-A541-D25C2707BD0A}" destId="{30365FD3-C81D-4C84-A7F8-233E302077E1}" srcOrd="9" destOrd="0" presId="urn:microsoft.com/office/officeart/2005/8/layout/default"/>
    <dgm:cxn modelId="{964A0FFB-C3B3-4C95-A4C4-373B3D35D3C1}" type="presParOf" srcId="{708D01CE-1AA4-462D-A541-D25C2707BD0A}" destId="{B9F50E70-6248-4332-A79A-4293F584BF6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F0D3C7-8FBD-4C10-B379-6F3BEAA4B2F6}">
      <dgm:prSet phldrT="[Text]" custT="1"/>
      <dgm:spPr>
        <a:solidFill>
          <a:srgbClr val="002060"/>
        </a:solidFill>
      </dgm:spPr>
      <dgm:t>
        <a:bodyPr/>
        <a:lstStyle/>
        <a:p>
          <a:pPr algn="ctr"/>
          <a:r>
            <a:rPr lang="en-US" sz="4000" dirty="0"/>
            <a:t>Mental Health</a:t>
          </a:r>
        </a:p>
        <a:p>
          <a:pPr algn="ctr"/>
          <a:endParaRPr lang="en-US" sz="4000" dirty="0"/>
        </a:p>
        <a:p>
          <a:pPr algn="l"/>
          <a:r>
            <a:rPr lang="en-US" sz="3600" dirty="0"/>
            <a:t>-Ongoing assessment  of depression and anxiety</a:t>
          </a:r>
        </a:p>
        <a:p>
          <a:pPr algn="l"/>
          <a:r>
            <a:rPr lang="en-US" sz="3600" dirty="0"/>
            <a:t>-Primary care management</a:t>
          </a:r>
        </a:p>
        <a:p>
          <a:pPr algn="l"/>
          <a:r>
            <a:rPr lang="en-US" sz="3600" dirty="0"/>
            <a:t>-Referral to mental health therapist</a:t>
          </a:r>
        </a:p>
        <a:p>
          <a:pPr algn="l"/>
          <a:endParaRPr lang="en-US" sz="1600" dirty="0"/>
        </a:p>
      </dgm:t>
    </dgm:pt>
    <dgm:pt modelId="{F506C476-CAB7-4420-AEBA-AF7932B4661F}" type="parTrans" cxnId="{F4B56D97-FDC3-472C-9D48-EBE8D40CA964}">
      <dgm:prSet/>
      <dgm:spPr/>
      <dgm:t>
        <a:bodyPr/>
        <a:lstStyle/>
        <a:p>
          <a:endParaRPr lang="en-US"/>
        </a:p>
      </dgm:t>
    </dgm:pt>
    <dgm:pt modelId="{54F69F69-1DBF-4028-988A-24B2266E00F6}" type="sibTrans" cxnId="{F4B56D97-FDC3-472C-9D48-EBE8D40CA964}">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2B450DCC-CEA0-4F0D-9083-565CB8191126}" type="pres">
      <dgm:prSet presAssocID="{7AF0D3C7-8FBD-4C10-B379-6F3BEAA4B2F6}" presName="node" presStyleLbl="node1" presStyleIdx="0" presStyleCnt="1" custLinFactNeighborY="-24427">
        <dgm:presLayoutVars>
          <dgm:bulletEnabled val="1"/>
        </dgm:presLayoutVars>
      </dgm:prSet>
      <dgm:spPr/>
    </dgm:pt>
  </dgm:ptLst>
  <dgm:cxnLst>
    <dgm:cxn modelId="{683C7955-5219-4A59-9C63-761E3C1E5E28}" type="presOf" srcId="{C8E6A3FF-9C78-4CF4-8AD9-DE3EAE0B156D}" destId="{708D01CE-1AA4-462D-A541-D25C2707BD0A}" srcOrd="0" destOrd="0" presId="urn:microsoft.com/office/officeart/2005/8/layout/default"/>
    <dgm:cxn modelId="{F4B56D97-FDC3-472C-9D48-EBE8D40CA964}" srcId="{C8E6A3FF-9C78-4CF4-8AD9-DE3EAE0B156D}" destId="{7AF0D3C7-8FBD-4C10-B379-6F3BEAA4B2F6}" srcOrd="0" destOrd="0" parTransId="{F506C476-CAB7-4420-AEBA-AF7932B4661F}" sibTransId="{54F69F69-1DBF-4028-988A-24B2266E00F6}"/>
    <dgm:cxn modelId="{CC585EC3-F261-42F3-9E3F-3EFBEC59A009}" type="presOf" srcId="{7AF0D3C7-8FBD-4C10-B379-6F3BEAA4B2F6}" destId="{2B450DCC-CEA0-4F0D-9083-565CB8191126}" srcOrd="0" destOrd="0" presId="urn:microsoft.com/office/officeart/2005/8/layout/default"/>
    <dgm:cxn modelId="{F175B76D-381B-4A59-B361-2EF5F29D58D1}" type="presParOf" srcId="{708D01CE-1AA4-462D-A541-D25C2707BD0A}" destId="{2B450DCC-CEA0-4F0D-9083-565CB819112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D894429-1610-4BDB-8592-90560C1DFD33}">
      <dgm:prSet custT="1"/>
      <dgm:spPr>
        <a:solidFill>
          <a:srgbClr val="002060"/>
        </a:solidFill>
      </dgm:spPr>
      <dgm:t>
        <a:bodyPr/>
        <a:lstStyle/>
        <a:p>
          <a:pPr algn="ctr"/>
          <a:r>
            <a:rPr lang="en-US" sz="4000" dirty="0"/>
            <a:t>Chronic Pain</a:t>
          </a:r>
        </a:p>
        <a:p>
          <a:pPr algn="ctr"/>
          <a:endParaRPr lang="en-US" sz="4000" dirty="0"/>
        </a:p>
        <a:p>
          <a:pPr algn="l"/>
          <a:r>
            <a:rPr lang="en-US" sz="3600" dirty="0"/>
            <a:t>-R/O other causes (AVN, other fractures)</a:t>
          </a:r>
        </a:p>
        <a:p>
          <a:pPr algn="l"/>
          <a:r>
            <a:rPr lang="en-US" sz="3600" dirty="0"/>
            <a:t>-Individualized plan</a:t>
          </a:r>
        </a:p>
        <a:p>
          <a:pPr algn="l"/>
          <a:r>
            <a:rPr lang="en-US" sz="3600" dirty="0"/>
            <a:t>-Formal evaluation for depression and anxiety</a:t>
          </a:r>
        </a:p>
        <a:p>
          <a:pPr algn="l"/>
          <a:r>
            <a:rPr lang="en-US" sz="3600" dirty="0"/>
            <a:t>-Primary care provider referral</a:t>
          </a:r>
        </a:p>
      </dgm:t>
    </dgm:pt>
    <dgm:pt modelId="{80B58674-8FDE-4EBD-A082-2BC8E6D84850}" type="sibTrans" cxnId="{67CF43B3-BD87-492C-9648-37FE14526394}">
      <dgm:prSet/>
      <dgm:spPr/>
      <dgm:t>
        <a:bodyPr/>
        <a:lstStyle/>
        <a:p>
          <a:endParaRPr lang="en-US"/>
        </a:p>
      </dgm:t>
    </dgm:pt>
    <dgm:pt modelId="{6C978900-2BB0-4BF1-BC13-B30C260B6246}" type="parTrans" cxnId="{67CF43B3-BD87-492C-9648-37FE14526394}">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2C7D5136-7FFC-460F-9127-029BDC1909B2}" type="pres">
      <dgm:prSet presAssocID="{0D894429-1610-4BDB-8592-90560C1DFD33}" presName="node" presStyleLbl="node1" presStyleIdx="0" presStyleCnt="1" custLinFactNeighborY="-24427">
        <dgm:presLayoutVars>
          <dgm:bulletEnabled val="1"/>
        </dgm:presLayoutVars>
      </dgm:prSet>
      <dgm:spPr/>
    </dgm:pt>
  </dgm:ptLst>
  <dgm:cxnLst>
    <dgm:cxn modelId="{14F8761C-B2DA-4F4E-B53B-D30D2FB60744}" type="presOf" srcId="{0D894429-1610-4BDB-8592-90560C1DFD33}" destId="{2C7D5136-7FFC-460F-9127-029BDC1909B2}" srcOrd="0" destOrd="0" presId="urn:microsoft.com/office/officeart/2005/8/layout/default"/>
    <dgm:cxn modelId="{683C7955-5219-4A59-9C63-761E3C1E5E28}" type="presOf" srcId="{C8E6A3FF-9C78-4CF4-8AD9-DE3EAE0B156D}" destId="{708D01CE-1AA4-462D-A541-D25C2707BD0A}" srcOrd="0" destOrd="0" presId="urn:microsoft.com/office/officeart/2005/8/layout/default"/>
    <dgm:cxn modelId="{67CF43B3-BD87-492C-9648-37FE14526394}" srcId="{C8E6A3FF-9C78-4CF4-8AD9-DE3EAE0B156D}" destId="{0D894429-1610-4BDB-8592-90560C1DFD33}" srcOrd="0" destOrd="0" parTransId="{6C978900-2BB0-4BF1-BC13-B30C260B6246}" sibTransId="{80B58674-8FDE-4EBD-A082-2BC8E6D84850}"/>
    <dgm:cxn modelId="{450CD66F-43D5-4845-98CC-96170F1B16AE}" type="presParOf" srcId="{708D01CE-1AA4-462D-A541-D25C2707BD0A}" destId="{2C7D5136-7FFC-460F-9127-029BDC1909B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0CE702-295C-4013-88BE-B6D038159C8D}">
      <dgm:prSet phldrT="[Text]" custT="1"/>
      <dgm:spPr>
        <a:solidFill>
          <a:srgbClr val="002060"/>
        </a:solidFill>
      </dgm:spPr>
      <dgm:t>
        <a:bodyPr/>
        <a:lstStyle/>
        <a:p>
          <a:pPr algn="ctr"/>
          <a:r>
            <a:rPr lang="en-US" sz="4000" dirty="0"/>
            <a:t>Overt Strokes and Silent Strokes</a:t>
          </a:r>
        </a:p>
        <a:p>
          <a:pPr algn="ctr"/>
          <a:endParaRPr lang="en-US" sz="4000" dirty="0"/>
        </a:p>
        <a:p>
          <a:pPr algn="l"/>
          <a:r>
            <a:rPr lang="en-US" sz="3600" dirty="0"/>
            <a:t>-Standard care</a:t>
          </a:r>
        </a:p>
        <a:p>
          <a:pPr algn="l"/>
          <a:r>
            <a:rPr lang="en-US" sz="3600" dirty="0"/>
            <a:t>-Blood transfusion therapy</a:t>
          </a:r>
        </a:p>
        <a:p>
          <a:pPr algn="l"/>
          <a:r>
            <a:rPr lang="en-US" sz="3600" dirty="0"/>
            <a:t>-Iron chelation</a:t>
          </a:r>
        </a:p>
        <a:p>
          <a:pPr algn="l"/>
          <a:r>
            <a:rPr lang="en-US" sz="3600" dirty="0"/>
            <a:t>-Bone marrow transplant</a:t>
          </a:r>
        </a:p>
      </dgm:t>
    </dgm:pt>
    <dgm:pt modelId="{B833A4A8-3946-4CE1-B7B6-797D920F8FDC}" type="parTrans" cxnId="{5E6CC725-665E-45AB-8309-204320C8D280}">
      <dgm:prSet/>
      <dgm:spPr/>
      <dgm:t>
        <a:bodyPr/>
        <a:lstStyle/>
        <a:p>
          <a:endParaRPr lang="en-US"/>
        </a:p>
      </dgm:t>
    </dgm:pt>
    <dgm:pt modelId="{2C1FFF0D-C694-469B-8DE5-9A94CE5DE8AB}" type="sibTrans" cxnId="{5E6CC725-665E-45AB-8309-204320C8D280}">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90993E03-59E7-438B-88A6-6EB9646D4CD4}" type="pres">
      <dgm:prSet presAssocID="{580CE702-295C-4013-88BE-B6D038159C8D}" presName="node" presStyleLbl="node1" presStyleIdx="0" presStyleCnt="1" custLinFactNeighborY="-24427">
        <dgm:presLayoutVars>
          <dgm:bulletEnabled val="1"/>
        </dgm:presLayoutVars>
      </dgm:prSet>
      <dgm:spPr/>
    </dgm:pt>
  </dgm:ptLst>
  <dgm:cxnLst>
    <dgm:cxn modelId="{5E6CC725-665E-45AB-8309-204320C8D280}" srcId="{C8E6A3FF-9C78-4CF4-8AD9-DE3EAE0B156D}" destId="{580CE702-295C-4013-88BE-B6D038159C8D}" srcOrd="0" destOrd="0" parTransId="{B833A4A8-3946-4CE1-B7B6-797D920F8FDC}" sibTransId="{2C1FFF0D-C694-469B-8DE5-9A94CE5DE8AB}"/>
    <dgm:cxn modelId="{EAB59F68-C44B-4200-A34D-398FF7BA694B}" type="presOf" srcId="{580CE702-295C-4013-88BE-B6D038159C8D}" destId="{90993E03-59E7-438B-88A6-6EB9646D4CD4}" srcOrd="0" destOrd="0" presId="urn:microsoft.com/office/officeart/2005/8/layout/default"/>
    <dgm:cxn modelId="{683C7955-5219-4A59-9C63-761E3C1E5E28}" type="presOf" srcId="{C8E6A3FF-9C78-4CF4-8AD9-DE3EAE0B156D}" destId="{708D01CE-1AA4-462D-A541-D25C2707BD0A}" srcOrd="0" destOrd="0" presId="urn:microsoft.com/office/officeart/2005/8/layout/default"/>
    <dgm:cxn modelId="{0C0EF6B1-A294-4366-8D43-9BDD420A2642}" type="presParOf" srcId="{708D01CE-1AA4-462D-A541-D25C2707BD0A}" destId="{90993E03-59E7-438B-88A6-6EB9646D4CD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78089BE-7D95-4760-BC58-67B425B9647A}">
      <dgm:prSet phldrT="[Text]" custT="1"/>
      <dgm:spPr>
        <a:solidFill>
          <a:srgbClr val="002060"/>
        </a:solidFill>
      </dgm:spPr>
      <dgm:t>
        <a:bodyPr/>
        <a:lstStyle/>
        <a:p>
          <a:pPr algn="ctr"/>
          <a:r>
            <a:rPr lang="en-US" sz="4000" dirty="0"/>
            <a:t>Elevated Tricuspid Jet Velocity or NT-BNP</a:t>
          </a:r>
        </a:p>
        <a:p>
          <a:pPr algn="ctr"/>
          <a:endParaRPr lang="en-US" sz="4000" dirty="0"/>
        </a:p>
        <a:p>
          <a:pPr algn="l"/>
          <a:r>
            <a:rPr lang="en-US" sz="3600" dirty="0">
              <a:latin typeface="+mn-lt"/>
            </a:rPr>
            <a:t>-Standard care</a:t>
          </a:r>
        </a:p>
        <a:p>
          <a:pPr algn="l"/>
          <a:r>
            <a:rPr lang="en-US" sz="3600" dirty="0">
              <a:latin typeface="+mn-lt"/>
            </a:rPr>
            <a:t>-Echocardiogram if symptomatic</a:t>
          </a:r>
        </a:p>
        <a:p>
          <a:pPr algn="l"/>
          <a:r>
            <a:rPr lang="en-US" sz="3600" dirty="0">
              <a:latin typeface="+mn-lt"/>
            </a:rPr>
            <a:t>-Referral if TRV </a:t>
          </a:r>
          <a:r>
            <a:rPr lang="en-US" sz="3600" dirty="0">
              <a:latin typeface="+mn-lt"/>
              <a:cs typeface="Calibri" panose="020F0502020204030204" pitchFamily="34" charset="0"/>
            </a:rPr>
            <a:t>≥2.5 m/sec</a:t>
          </a:r>
          <a:endParaRPr lang="en-US" sz="3600" dirty="0">
            <a:latin typeface="+mn-lt"/>
          </a:endParaRPr>
        </a:p>
      </dgm:t>
    </dgm:pt>
    <dgm:pt modelId="{CD4D5670-6AAF-497C-90B7-84EA2BCABA33}" type="parTrans" cxnId="{FDFAB4BB-FC18-407C-9FF4-23334F345CB6}">
      <dgm:prSet/>
      <dgm:spPr/>
      <dgm:t>
        <a:bodyPr/>
        <a:lstStyle/>
        <a:p>
          <a:endParaRPr lang="en-US"/>
        </a:p>
      </dgm:t>
    </dgm:pt>
    <dgm:pt modelId="{011BA8AF-68EA-4CE4-8379-5091355E57C0}" type="sibTrans" cxnId="{FDFAB4BB-FC18-407C-9FF4-23334F345CB6}">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964C67CC-32D3-4D0D-BB66-C56021D16521}" type="pres">
      <dgm:prSet presAssocID="{A78089BE-7D95-4760-BC58-67B425B9647A}" presName="node" presStyleLbl="node1" presStyleIdx="0" presStyleCnt="1" custLinFactNeighborY="-24427">
        <dgm:presLayoutVars>
          <dgm:bulletEnabled val="1"/>
        </dgm:presLayoutVars>
      </dgm:prSet>
      <dgm:spPr/>
    </dgm:pt>
  </dgm:ptLst>
  <dgm:cxnLst>
    <dgm:cxn modelId="{683C7955-5219-4A59-9C63-761E3C1E5E28}" type="presOf" srcId="{C8E6A3FF-9C78-4CF4-8AD9-DE3EAE0B156D}" destId="{708D01CE-1AA4-462D-A541-D25C2707BD0A}" srcOrd="0" destOrd="0" presId="urn:microsoft.com/office/officeart/2005/8/layout/default"/>
    <dgm:cxn modelId="{FDFAB4BB-FC18-407C-9FF4-23334F345CB6}" srcId="{C8E6A3FF-9C78-4CF4-8AD9-DE3EAE0B156D}" destId="{A78089BE-7D95-4760-BC58-67B425B9647A}" srcOrd="0" destOrd="0" parTransId="{CD4D5670-6AAF-497C-90B7-84EA2BCABA33}" sibTransId="{011BA8AF-68EA-4CE4-8379-5091355E57C0}"/>
    <dgm:cxn modelId="{CCF797E0-6910-4477-BE6B-AF20C27B388A}" type="presOf" srcId="{A78089BE-7D95-4760-BC58-67B425B9647A}" destId="{964C67CC-32D3-4D0D-BB66-C56021D16521}" srcOrd="0" destOrd="0" presId="urn:microsoft.com/office/officeart/2005/8/layout/default"/>
    <dgm:cxn modelId="{4F986A5F-53AF-43B5-8D21-C69661C56B7B}" type="presParOf" srcId="{708D01CE-1AA4-462D-A541-D25C2707BD0A}" destId="{964C67CC-32D3-4D0D-BB66-C56021D1652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4BBC9E-BF6A-4888-876C-D372173F066F}">
      <dgm:prSet phldrT="[Text]" custT="1"/>
      <dgm:spPr>
        <a:solidFill>
          <a:srgbClr val="002060"/>
        </a:solidFill>
      </dgm:spPr>
      <dgm:t>
        <a:bodyPr/>
        <a:lstStyle/>
        <a:p>
          <a:pPr algn="ctr"/>
          <a:r>
            <a:rPr lang="en-US" sz="4000" dirty="0"/>
            <a:t>Renal</a:t>
          </a:r>
        </a:p>
        <a:p>
          <a:pPr algn="ctr"/>
          <a:endParaRPr lang="en-US" sz="4000" dirty="0">
            <a:latin typeface="+mn-lt"/>
          </a:endParaRPr>
        </a:p>
        <a:p>
          <a:pPr algn="l"/>
          <a:r>
            <a:rPr lang="en-US" sz="3600" dirty="0">
              <a:latin typeface="+mn-lt"/>
            </a:rPr>
            <a:t>-Screen for proteinuria beginning at age 5-6</a:t>
          </a:r>
          <a:r>
            <a:rPr lang="en-US" sz="3600" dirty="0">
              <a:latin typeface="+mn-lt"/>
              <a:cs typeface="Calibri" panose="020F0502020204030204" pitchFamily="34" charset="0"/>
            </a:rPr>
            <a:t> y</a:t>
          </a:r>
          <a:endParaRPr lang="en-US" sz="3600" dirty="0">
            <a:latin typeface="+mn-lt"/>
          </a:endParaRPr>
        </a:p>
        <a:p>
          <a:pPr algn="l"/>
          <a:r>
            <a:rPr lang="en-US" sz="3600" dirty="0">
              <a:latin typeface="+mn-lt"/>
            </a:rPr>
            <a:t>-ACE-I or ARB if albuminuria</a:t>
          </a:r>
        </a:p>
      </dgm:t>
    </dgm:pt>
    <dgm:pt modelId="{8F19AD36-FE08-40A1-964B-C2593D29E36E}" type="parTrans" cxnId="{EE0D0580-CDE0-43C5-80AB-157B9D173AA3}">
      <dgm:prSet/>
      <dgm:spPr/>
      <dgm:t>
        <a:bodyPr/>
        <a:lstStyle/>
        <a:p>
          <a:endParaRPr lang="en-US"/>
        </a:p>
      </dgm:t>
    </dgm:pt>
    <dgm:pt modelId="{E64DD307-A901-42E0-9DCF-48591898197B}" type="sibTrans" cxnId="{EE0D0580-CDE0-43C5-80AB-157B9D173AA3}">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2DD5DB10-D680-4C51-A853-A4B7C87D1A4E}" type="pres">
      <dgm:prSet presAssocID="{164BBC9E-BF6A-4888-876C-D372173F066F}" presName="node" presStyleLbl="node1" presStyleIdx="0" presStyleCnt="1" custLinFactNeighborY="-24427">
        <dgm:presLayoutVars>
          <dgm:bulletEnabled val="1"/>
        </dgm:presLayoutVars>
      </dgm:prSet>
      <dgm:spPr/>
    </dgm:pt>
  </dgm:ptLst>
  <dgm:cxnLst>
    <dgm:cxn modelId="{DC3C4835-E1C9-4424-A3E9-3D8B885D01E2}" type="presOf" srcId="{164BBC9E-BF6A-4888-876C-D372173F066F}" destId="{2DD5DB10-D680-4C51-A853-A4B7C87D1A4E}" srcOrd="0" destOrd="0" presId="urn:microsoft.com/office/officeart/2005/8/layout/default"/>
    <dgm:cxn modelId="{683C7955-5219-4A59-9C63-761E3C1E5E28}" type="presOf" srcId="{C8E6A3FF-9C78-4CF4-8AD9-DE3EAE0B156D}" destId="{708D01CE-1AA4-462D-A541-D25C2707BD0A}" srcOrd="0" destOrd="0" presId="urn:microsoft.com/office/officeart/2005/8/layout/default"/>
    <dgm:cxn modelId="{EE0D0580-CDE0-43C5-80AB-157B9D173AA3}" srcId="{C8E6A3FF-9C78-4CF4-8AD9-DE3EAE0B156D}" destId="{164BBC9E-BF6A-4888-876C-D372173F066F}" srcOrd="0" destOrd="0" parTransId="{8F19AD36-FE08-40A1-964B-C2593D29E36E}" sibTransId="{E64DD307-A901-42E0-9DCF-48591898197B}"/>
    <dgm:cxn modelId="{41AC4E32-E3A6-4E81-96CD-E6CE701BEEC7}" type="presParOf" srcId="{708D01CE-1AA4-462D-A541-D25C2707BD0A}" destId="{2DD5DB10-D680-4C51-A853-A4B7C87D1A4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BFB6188-F2D7-4A85-9F8A-1F5CC7AAAA61}">
      <dgm:prSet custT="1"/>
      <dgm:spPr>
        <a:solidFill>
          <a:srgbClr val="002060"/>
        </a:solidFill>
      </dgm:spPr>
      <dgm:t>
        <a:bodyPr/>
        <a:lstStyle/>
        <a:p>
          <a:pPr algn="ctr"/>
          <a:r>
            <a:rPr lang="en-US" sz="4000" dirty="0"/>
            <a:t>Asthma or Recurrent Wheezing</a:t>
          </a:r>
        </a:p>
        <a:p>
          <a:pPr algn="ctr"/>
          <a:endParaRPr lang="en-US" sz="4000" dirty="0"/>
        </a:p>
        <a:p>
          <a:pPr algn="l"/>
          <a:r>
            <a:rPr lang="en-US" sz="3600" dirty="0">
              <a:latin typeface="+mn-lt"/>
            </a:rPr>
            <a:t>-Standard care for individuals with asthma</a:t>
          </a:r>
        </a:p>
        <a:p>
          <a:pPr algn="l"/>
          <a:r>
            <a:rPr lang="en-US" sz="3600" dirty="0">
              <a:latin typeface="+mn-lt"/>
            </a:rPr>
            <a:t>-Management with asthma specialist</a:t>
          </a:r>
        </a:p>
        <a:p>
          <a:pPr algn="l"/>
          <a:r>
            <a:rPr lang="en-US" sz="3600" dirty="0">
              <a:latin typeface="+mn-lt"/>
            </a:rPr>
            <a:t>-Individualized asthma care plan with limited role of corticosteroids</a:t>
          </a:r>
        </a:p>
        <a:p>
          <a:pPr algn="l"/>
          <a:endParaRPr lang="en-US" sz="1600" dirty="0">
            <a:latin typeface="+mn-lt"/>
          </a:endParaRPr>
        </a:p>
      </dgm:t>
    </dgm:pt>
    <dgm:pt modelId="{75195099-E228-48CA-B4C4-ED1F57E9B724}" type="parTrans" cxnId="{3D1B0FE1-5E35-4148-A6FB-1CC938FDC625}">
      <dgm:prSet/>
      <dgm:spPr/>
      <dgm:t>
        <a:bodyPr/>
        <a:lstStyle/>
        <a:p>
          <a:endParaRPr lang="en-US"/>
        </a:p>
      </dgm:t>
    </dgm:pt>
    <dgm:pt modelId="{A04F2AA7-346F-4DA7-8CD3-7201EF46F6E7}" type="sibTrans" cxnId="{3D1B0FE1-5E35-4148-A6FB-1CC938FDC625}">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B9F50E70-6248-4332-A79A-4293F584BF6E}" type="pres">
      <dgm:prSet presAssocID="{FBFB6188-F2D7-4A85-9F8A-1F5CC7AAAA61}" presName="node" presStyleLbl="node1" presStyleIdx="0" presStyleCnt="1" custLinFactNeighborY="-23293">
        <dgm:presLayoutVars>
          <dgm:bulletEnabled val="1"/>
        </dgm:presLayoutVars>
      </dgm:prSet>
      <dgm:spPr/>
    </dgm:pt>
  </dgm:ptLst>
  <dgm:cxnLst>
    <dgm:cxn modelId="{CFDB770B-E620-46ED-9C28-7A0C8651B155}" type="presOf" srcId="{FBFB6188-F2D7-4A85-9F8A-1F5CC7AAAA61}" destId="{B9F50E70-6248-4332-A79A-4293F584BF6E}" srcOrd="0" destOrd="0" presId="urn:microsoft.com/office/officeart/2005/8/layout/default"/>
    <dgm:cxn modelId="{683C7955-5219-4A59-9C63-761E3C1E5E28}" type="presOf" srcId="{C8E6A3FF-9C78-4CF4-8AD9-DE3EAE0B156D}" destId="{708D01CE-1AA4-462D-A541-D25C2707BD0A}" srcOrd="0" destOrd="0" presId="urn:microsoft.com/office/officeart/2005/8/layout/default"/>
    <dgm:cxn modelId="{3D1B0FE1-5E35-4148-A6FB-1CC938FDC625}" srcId="{C8E6A3FF-9C78-4CF4-8AD9-DE3EAE0B156D}" destId="{FBFB6188-F2D7-4A85-9F8A-1F5CC7AAAA61}" srcOrd="0" destOrd="0" parTransId="{75195099-E228-48CA-B4C4-ED1F57E9B724}" sibTransId="{A04F2AA7-346F-4DA7-8CD3-7201EF46F6E7}"/>
    <dgm:cxn modelId="{964A0FFB-C3B3-4C95-A4C4-373B3D35D3C1}" type="presParOf" srcId="{708D01CE-1AA4-462D-A541-D25C2707BD0A}" destId="{B9F50E70-6248-4332-A79A-4293F584BF6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FE0A28A-80E3-44AE-BEBB-CFA221A8427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A51A9260-F6E4-4C9A-808D-1D20D904E1C0}">
      <dgm:prSet phldrT="[Text]"/>
      <dgm:spPr>
        <a:solidFill>
          <a:srgbClr val="C00000"/>
        </a:solidFill>
      </dgm:spPr>
      <dgm:t>
        <a:bodyPr/>
        <a:lstStyle/>
        <a:p>
          <a:r>
            <a:rPr lang="en-US" dirty="0"/>
            <a:t>SCD</a:t>
          </a:r>
        </a:p>
      </dgm:t>
    </dgm:pt>
    <dgm:pt modelId="{B1D55CF3-A33E-4927-B908-C4F6E4C673FE}" type="parTrans" cxnId="{7369AC8B-15CE-4A49-8E46-2EF7283BF2EC}">
      <dgm:prSet/>
      <dgm:spPr/>
      <dgm:t>
        <a:bodyPr/>
        <a:lstStyle/>
        <a:p>
          <a:endParaRPr lang="en-US"/>
        </a:p>
      </dgm:t>
    </dgm:pt>
    <dgm:pt modelId="{239DEE7F-B744-4E82-9754-D37A05EB4DA1}" type="sibTrans" cxnId="{7369AC8B-15CE-4A49-8E46-2EF7283BF2EC}">
      <dgm:prSet/>
      <dgm:spPr/>
      <dgm:t>
        <a:bodyPr/>
        <a:lstStyle/>
        <a:p>
          <a:endParaRPr lang="en-US"/>
        </a:p>
      </dgm:t>
    </dgm:pt>
    <dgm:pt modelId="{25248A34-DEA6-4466-AE3B-19E2E9D69FBE}">
      <dgm:prSet phldrT="[Text]" custT="1"/>
      <dgm:spPr>
        <a:solidFill>
          <a:schemeClr val="accent6"/>
        </a:solidFill>
      </dgm:spPr>
      <dgm:t>
        <a:bodyPr lIns="0" tIns="0" rIns="0" bIns="0"/>
        <a:lstStyle/>
        <a:p>
          <a:r>
            <a:rPr lang="en-US" sz="2000" dirty="0"/>
            <a:t>Supportive Care</a:t>
          </a:r>
        </a:p>
      </dgm:t>
    </dgm:pt>
    <dgm:pt modelId="{E70DFB44-7A9D-42E7-8F5F-7EB80D385BEC}" type="parTrans" cxnId="{3C59EF17-9BB8-4DB1-907B-6AAC27428D05}">
      <dgm:prSet/>
      <dgm:spPr/>
      <dgm:t>
        <a:bodyPr/>
        <a:lstStyle/>
        <a:p>
          <a:endParaRPr lang="en-US" dirty="0"/>
        </a:p>
      </dgm:t>
    </dgm:pt>
    <dgm:pt modelId="{F143F117-E947-4A54-B701-CF6244E6A752}" type="sibTrans" cxnId="{3C59EF17-9BB8-4DB1-907B-6AAC27428D05}">
      <dgm:prSet/>
      <dgm:spPr/>
      <dgm:t>
        <a:bodyPr/>
        <a:lstStyle/>
        <a:p>
          <a:endParaRPr lang="en-US"/>
        </a:p>
      </dgm:t>
    </dgm:pt>
    <dgm:pt modelId="{5635C6ED-57B6-4F61-8C12-EBBB2725D927}">
      <dgm:prSet phldrT="[Text]" custT="1"/>
      <dgm:spPr>
        <a:solidFill>
          <a:schemeClr val="accent2"/>
        </a:solidFill>
      </dgm:spPr>
      <dgm:t>
        <a:bodyPr lIns="0" tIns="0" rIns="0" bIns="0"/>
        <a:lstStyle/>
        <a:p>
          <a:r>
            <a:rPr lang="en-US" sz="2000" dirty="0"/>
            <a:t>Medications</a:t>
          </a:r>
        </a:p>
      </dgm:t>
    </dgm:pt>
    <dgm:pt modelId="{51AA8ADE-80D8-4A88-A8B3-7A9F00CD692C}" type="parTrans" cxnId="{1244DAF7-D826-43E2-949E-65E6A673893C}">
      <dgm:prSet/>
      <dgm:spPr/>
      <dgm:t>
        <a:bodyPr/>
        <a:lstStyle/>
        <a:p>
          <a:endParaRPr lang="en-US" dirty="0"/>
        </a:p>
      </dgm:t>
    </dgm:pt>
    <dgm:pt modelId="{F8AD5ECA-E969-4951-B5E2-FB6D72F522E0}" type="sibTrans" cxnId="{1244DAF7-D826-43E2-949E-65E6A673893C}">
      <dgm:prSet/>
      <dgm:spPr/>
      <dgm:t>
        <a:bodyPr/>
        <a:lstStyle/>
        <a:p>
          <a:endParaRPr lang="en-US"/>
        </a:p>
      </dgm:t>
    </dgm:pt>
    <dgm:pt modelId="{38193BF0-07F5-4A52-8779-AC317596F3EC}">
      <dgm:prSet phldrT="[Text]" custT="1"/>
      <dgm:spPr>
        <a:solidFill>
          <a:schemeClr val="tx1">
            <a:lumMod val="75000"/>
            <a:lumOff val="25000"/>
          </a:schemeClr>
        </a:solidFill>
      </dgm:spPr>
      <dgm:t>
        <a:bodyPr lIns="0" tIns="0" rIns="0" bIns="0"/>
        <a:lstStyle/>
        <a:p>
          <a:r>
            <a:rPr lang="en-US" sz="2000" dirty="0"/>
            <a:t>Hematopoietic Stem Cell Transplantation</a:t>
          </a:r>
        </a:p>
      </dgm:t>
    </dgm:pt>
    <dgm:pt modelId="{F2364641-3E3D-4A6D-88B9-F58BE959AC00}" type="parTrans" cxnId="{3A767E32-B336-4E3D-9055-B8EF3A2C71BD}">
      <dgm:prSet/>
      <dgm:spPr/>
      <dgm:t>
        <a:bodyPr/>
        <a:lstStyle/>
        <a:p>
          <a:endParaRPr lang="en-US" dirty="0"/>
        </a:p>
      </dgm:t>
    </dgm:pt>
    <dgm:pt modelId="{E44EA5F4-0C68-46ED-B0C9-B3570D439B55}" type="sibTrans" cxnId="{3A767E32-B336-4E3D-9055-B8EF3A2C71BD}">
      <dgm:prSet/>
      <dgm:spPr/>
      <dgm:t>
        <a:bodyPr/>
        <a:lstStyle/>
        <a:p>
          <a:endParaRPr lang="en-US"/>
        </a:p>
      </dgm:t>
    </dgm:pt>
    <dgm:pt modelId="{0A9B36D0-F0A2-45A5-8724-B49E4F2BB7F1}">
      <dgm:prSet phldrT="[Text]" custT="1"/>
      <dgm:spPr/>
      <dgm:t>
        <a:bodyPr lIns="0" tIns="0" rIns="0" bIns="0"/>
        <a:lstStyle/>
        <a:p>
          <a:r>
            <a:rPr lang="en-US" sz="2000" dirty="0"/>
            <a:t>Blood Transfusion</a:t>
          </a:r>
        </a:p>
      </dgm:t>
    </dgm:pt>
    <dgm:pt modelId="{563F9811-7082-4CFC-A91A-0858DE1166DF}" type="parTrans" cxnId="{83AECC37-2033-43CA-9EAC-CE7D77D5D88C}">
      <dgm:prSet/>
      <dgm:spPr/>
      <dgm:t>
        <a:bodyPr/>
        <a:lstStyle/>
        <a:p>
          <a:endParaRPr lang="en-US" dirty="0"/>
        </a:p>
      </dgm:t>
    </dgm:pt>
    <dgm:pt modelId="{7F37B7B5-A5CA-4059-8656-DA28D437A53D}" type="sibTrans" cxnId="{83AECC37-2033-43CA-9EAC-CE7D77D5D88C}">
      <dgm:prSet/>
      <dgm:spPr/>
      <dgm:t>
        <a:bodyPr/>
        <a:lstStyle/>
        <a:p>
          <a:endParaRPr lang="en-US"/>
        </a:p>
      </dgm:t>
    </dgm:pt>
    <dgm:pt modelId="{E91B37EF-0FD3-4AB7-A3FB-22A987EA9A86}" type="pres">
      <dgm:prSet presAssocID="{FFE0A28A-80E3-44AE-BEBB-CFA221A84276}" presName="cycle" presStyleCnt="0">
        <dgm:presLayoutVars>
          <dgm:chMax val="1"/>
          <dgm:dir/>
          <dgm:animLvl val="ctr"/>
          <dgm:resizeHandles val="exact"/>
        </dgm:presLayoutVars>
      </dgm:prSet>
      <dgm:spPr/>
    </dgm:pt>
    <dgm:pt modelId="{8AC000B6-18E6-453D-B292-76863780D1D7}" type="pres">
      <dgm:prSet presAssocID="{A51A9260-F6E4-4C9A-808D-1D20D904E1C0}" presName="centerShape" presStyleLbl="node0" presStyleIdx="0" presStyleCnt="1" custScaleX="98610" custScaleY="84367"/>
      <dgm:spPr/>
    </dgm:pt>
    <dgm:pt modelId="{3E23BB3E-09A7-41EA-AE6E-6AB6F67E918A}" type="pres">
      <dgm:prSet presAssocID="{E70DFB44-7A9D-42E7-8F5F-7EB80D385BEC}" presName="Name9" presStyleLbl="parChTrans1D2" presStyleIdx="0" presStyleCnt="4"/>
      <dgm:spPr/>
    </dgm:pt>
    <dgm:pt modelId="{B0A56097-FBEF-4539-8457-7A64B16AD8AF}" type="pres">
      <dgm:prSet presAssocID="{E70DFB44-7A9D-42E7-8F5F-7EB80D385BEC}" presName="connTx" presStyleLbl="parChTrans1D2" presStyleIdx="0" presStyleCnt="4"/>
      <dgm:spPr/>
    </dgm:pt>
    <dgm:pt modelId="{0106574E-721F-47A6-8C0E-16A4E8872EC2}" type="pres">
      <dgm:prSet presAssocID="{25248A34-DEA6-4466-AE3B-19E2E9D69FBE}" presName="node" presStyleLbl="node1" presStyleIdx="0" presStyleCnt="4" custScaleX="184463" custScaleY="156719">
        <dgm:presLayoutVars>
          <dgm:bulletEnabled val="1"/>
        </dgm:presLayoutVars>
      </dgm:prSet>
      <dgm:spPr/>
    </dgm:pt>
    <dgm:pt modelId="{0F2B2153-5EFF-411A-9A06-98A27B931546}" type="pres">
      <dgm:prSet presAssocID="{51AA8ADE-80D8-4A88-A8B3-7A9F00CD692C}" presName="Name9" presStyleLbl="parChTrans1D2" presStyleIdx="1" presStyleCnt="4"/>
      <dgm:spPr/>
    </dgm:pt>
    <dgm:pt modelId="{4B955D9B-4A8D-45CB-ACC1-A12BF5B1C2E6}" type="pres">
      <dgm:prSet presAssocID="{51AA8ADE-80D8-4A88-A8B3-7A9F00CD692C}" presName="connTx" presStyleLbl="parChTrans1D2" presStyleIdx="1" presStyleCnt="4"/>
      <dgm:spPr/>
    </dgm:pt>
    <dgm:pt modelId="{AF4FE796-5D54-4541-86AF-FFE38D5B9BA2}" type="pres">
      <dgm:prSet presAssocID="{5635C6ED-57B6-4F61-8C12-EBBB2725D927}" presName="node" presStyleLbl="node1" presStyleIdx="1" presStyleCnt="4" custScaleX="184463" custScaleY="156719" custRadScaleRad="158961" custRadScaleInc="-1085">
        <dgm:presLayoutVars>
          <dgm:bulletEnabled val="1"/>
        </dgm:presLayoutVars>
      </dgm:prSet>
      <dgm:spPr/>
    </dgm:pt>
    <dgm:pt modelId="{01E80233-B664-4378-B8BF-262DB6772834}" type="pres">
      <dgm:prSet presAssocID="{F2364641-3E3D-4A6D-88B9-F58BE959AC00}" presName="Name9" presStyleLbl="parChTrans1D2" presStyleIdx="2" presStyleCnt="4"/>
      <dgm:spPr/>
    </dgm:pt>
    <dgm:pt modelId="{DC3EF99B-D161-40CD-A018-48E3B46D5AD4}" type="pres">
      <dgm:prSet presAssocID="{F2364641-3E3D-4A6D-88B9-F58BE959AC00}" presName="connTx" presStyleLbl="parChTrans1D2" presStyleIdx="2" presStyleCnt="4"/>
      <dgm:spPr/>
    </dgm:pt>
    <dgm:pt modelId="{334BC5E0-7AF0-4599-A429-356A5C0AE506}" type="pres">
      <dgm:prSet presAssocID="{38193BF0-07F5-4A52-8779-AC317596F3EC}" presName="node" presStyleLbl="node1" presStyleIdx="2" presStyleCnt="4" custScaleX="184463" custScaleY="156719">
        <dgm:presLayoutVars>
          <dgm:bulletEnabled val="1"/>
        </dgm:presLayoutVars>
      </dgm:prSet>
      <dgm:spPr/>
    </dgm:pt>
    <dgm:pt modelId="{1A482627-832B-4E1D-BD23-0C30FD60DA88}" type="pres">
      <dgm:prSet presAssocID="{563F9811-7082-4CFC-A91A-0858DE1166DF}" presName="Name9" presStyleLbl="parChTrans1D2" presStyleIdx="3" presStyleCnt="4"/>
      <dgm:spPr/>
    </dgm:pt>
    <dgm:pt modelId="{706D4FEB-EE0F-4396-A255-9617334150E7}" type="pres">
      <dgm:prSet presAssocID="{563F9811-7082-4CFC-A91A-0858DE1166DF}" presName="connTx" presStyleLbl="parChTrans1D2" presStyleIdx="3" presStyleCnt="4"/>
      <dgm:spPr/>
    </dgm:pt>
    <dgm:pt modelId="{C9B48744-C561-4515-81DF-CF59E906B264}" type="pres">
      <dgm:prSet presAssocID="{0A9B36D0-F0A2-45A5-8724-B49E4F2BB7F1}" presName="node" presStyleLbl="node1" presStyleIdx="3" presStyleCnt="4" custScaleX="184463" custScaleY="156719" custRadScaleRad="156923">
        <dgm:presLayoutVars>
          <dgm:bulletEnabled val="1"/>
        </dgm:presLayoutVars>
      </dgm:prSet>
      <dgm:spPr/>
    </dgm:pt>
  </dgm:ptLst>
  <dgm:cxnLst>
    <dgm:cxn modelId="{650C8505-038B-403D-ACFE-90393CD9E2BD}" type="presOf" srcId="{51AA8ADE-80D8-4A88-A8B3-7A9F00CD692C}" destId="{4B955D9B-4A8D-45CB-ACC1-A12BF5B1C2E6}" srcOrd="1" destOrd="0" presId="urn:microsoft.com/office/officeart/2005/8/layout/radial1"/>
    <dgm:cxn modelId="{FF6DBA05-D7EE-4EAB-AFCD-873865106EDA}" type="presOf" srcId="{38193BF0-07F5-4A52-8779-AC317596F3EC}" destId="{334BC5E0-7AF0-4599-A429-356A5C0AE506}" srcOrd="0" destOrd="0" presId="urn:microsoft.com/office/officeart/2005/8/layout/radial1"/>
    <dgm:cxn modelId="{7C6A2114-87A3-423A-A1C5-1FAA347B5418}" type="presOf" srcId="{E70DFB44-7A9D-42E7-8F5F-7EB80D385BEC}" destId="{B0A56097-FBEF-4539-8457-7A64B16AD8AF}" srcOrd="1" destOrd="0" presId="urn:microsoft.com/office/officeart/2005/8/layout/radial1"/>
    <dgm:cxn modelId="{3C59EF17-9BB8-4DB1-907B-6AAC27428D05}" srcId="{A51A9260-F6E4-4C9A-808D-1D20D904E1C0}" destId="{25248A34-DEA6-4466-AE3B-19E2E9D69FBE}" srcOrd="0" destOrd="0" parTransId="{E70DFB44-7A9D-42E7-8F5F-7EB80D385BEC}" sibTransId="{F143F117-E947-4A54-B701-CF6244E6A752}"/>
    <dgm:cxn modelId="{68EDCF2D-9906-4635-9B77-4641F090E0B6}" type="presOf" srcId="{F2364641-3E3D-4A6D-88B9-F58BE959AC00}" destId="{DC3EF99B-D161-40CD-A018-48E3B46D5AD4}" srcOrd="1" destOrd="0" presId="urn:microsoft.com/office/officeart/2005/8/layout/radial1"/>
    <dgm:cxn modelId="{6152872F-DF18-4FF5-B584-0334F57D3F67}" type="presOf" srcId="{E70DFB44-7A9D-42E7-8F5F-7EB80D385BEC}" destId="{3E23BB3E-09A7-41EA-AE6E-6AB6F67E918A}" srcOrd="0" destOrd="0" presId="urn:microsoft.com/office/officeart/2005/8/layout/radial1"/>
    <dgm:cxn modelId="{3A767E32-B336-4E3D-9055-B8EF3A2C71BD}" srcId="{A51A9260-F6E4-4C9A-808D-1D20D904E1C0}" destId="{38193BF0-07F5-4A52-8779-AC317596F3EC}" srcOrd="2" destOrd="0" parTransId="{F2364641-3E3D-4A6D-88B9-F58BE959AC00}" sibTransId="{E44EA5F4-0C68-46ED-B0C9-B3570D439B55}"/>
    <dgm:cxn modelId="{4E3D9A32-50D7-46E6-B02F-516D9F619329}" type="presOf" srcId="{A51A9260-F6E4-4C9A-808D-1D20D904E1C0}" destId="{8AC000B6-18E6-453D-B292-76863780D1D7}" srcOrd="0" destOrd="0" presId="urn:microsoft.com/office/officeart/2005/8/layout/radial1"/>
    <dgm:cxn modelId="{83AECC37-2033-43CA-9EAC-CE7D77D5D88C}" srcId="{A51A9260-F6E4-4C9A-808D-1D20D904E1C0}" destId="{0A9B36D0-F0A2-45A5-8724-B49E4F2BB7F1}" srcOrd="3" destOrd="0" parTransId="{563F9811-7082-4CFC-A91A-0858DE1166DF}" sibTransId="{7F37B7B5-A5CA-4059-8656-DA28D437A53D}"/>
    <dgm:cxn modelId="{1C894760-E3B5-4DDD-82AA-A20F51507D5D}" type="presOf" srcId="{5635C6ED-57B6-4F61-8C12-EBBB2725D927}" destId="{AF4FE796-5D54-4541-86AF-FFE38D5B9BA2}" srcOrd="0" destOrd="0" presId="urn:microsoft.com/office/officeart/2005/8/layout/radial1"/>
    <dgm:cxn modelId="{5780E94A-8C65-4D3A-88AE-DB46C5994477}" type="presOf" srcId="{25248A34-DEA6-4466-AE3B-19E2E9D69FBE}" destId="{0106574E-721F-47A6-8C0E-16A4E8872EC2}" srcOrd="0" destOrd="0" presId="urn:microsoft.com/office/officeart/2005/8/layout/radial1"/>
    <dgm:cxn modelId="{D71BCD52-E201-46AE-B7D1-5AA6FE7EB257}" type="presOf" srcId="{FFE0A28A-80E3-44AE-BEBB-CFA221A84276}" destId="{E91B37EF-0FD3-4AB7-A3FB-22A987EA9A86}" srcOrd="0" destOrd="0" presId="urn:microsoft.com/office/officeart/2005/8/layout/radial1"/>
    <dgm:cxn modelId="{9AF20B57-D1E9-4356-8B34-295A79521007}" type="presOf" srcId="{0A9B36D0-F0A2-45A5-8724-B49E4F2BB7F1}" destId="{C9B48744-C561-4515-81DF-CF59E906B264}" srcOrd="0" destOrd="0" presId="urn:microsoft.com/office/officeart/2005/8/layout/radial1"/>
    <dgm:cxn modelId="{7369AC8B-15CE-4A49-8E46-2EF7283BF2EC}" srcId="{FFE0A28A-80E3-44AE-BEBB-CFA221A84276}" destId="{A51A9260-F6E4-4C9A-808D-1D20D904E1C0}" srcOrd="0" destOrd="0" parTransId="{B1D55CF3-A33E-4927-B908-C4F6E4C673FE}" sibTransId="{239DEE7F-B744-4E82-9754-D37A05EB4DA1}"/>
    <dgm:cxn modelId="{5864A9A0-A6B4-4816-B9D6-B54A3A95B3E9}" type="presOf" srcId="{F2364641-3E3D-4A6D-88B9-F58BE959AC00}" destId="{01E80233-B664-4378-B8BF-262DB6772834}" srcOrd="0" destOrd="0" presId="urn:microsoft.com/office/officeart/2005/8/layout/radial1"/>
    <dgm:cxn modelId="{E5EE36AE-5763-4F63-8FE3-0733592927E3}" type="presOf" srcId="{563F9811-7082-4CFC-A91A-0858DE1166DF}" destId="{1A482627-832B-4E1D-BD23-0C30FD60DA88}" srcOrd="0" destOrd="0" presId="urn:microsoft.com/office/officeart/2005/8/layout/radial1"/>
    <dgm:cxn modelId="{29FEB4BA-E1D3-4CAF-B648-E4D06C9381DE}" type="presOf" srcId="{51AA8ADE-80D8-4A88-A8B3-7A9F00CD692C}" destId="{0F2B2153-5EFF-411A-9A06-98A27B931546}" srcOrd="0" destOrd="0" presId="urn:microsoft.com/office/officeart/2005/8/layout/radial1"/>
    <dgm:cxn modelId="{C72A5CC2-F055-42B4-BE4E-35C86515A584}" type="presOf" srcId="{563F9811-7082-4CFC-A91A-0858DE1166DF}" destId="{706D4FEB-EE0F-4396-A255-9617334150E7}" srcOrd="1" destOrd="0" presId="urn:microsoft.com/office/officeart/2005/8/layout/radial1"/>
    <dgm:cxn modelId="{1244DAF7-D826-43E2-949E-65E6A673893C}" srcId="{A51A9260-F6E4-4C9A-808D-1D20D904E1C0}" destId="{5635C6ED-57B6-4F61-8C12-EBBB2725D927}" srcOrd="1" destOrd="0" parTransId="{51AA8ADE-80D8-4A88-A8B3-7A9F00CD692C}" sibTransId="{F8AD5ECA-E969-4951-B5E2-FB6D72F522E0}"/>
    <dgm:cxn modelId="{CD6FFE52-CECA-4F2C-B11F-6386015D8012}" type="presParOf" srcId="{E91B37EF-0FD3-4AB7-A3FB-22A987EA9A86}" destId="{8AC000B6-18E6-453D-B292-76863780D1D7}" srcOrd="0" destOrd="0" presId="urn:microsoft.com/office/officeart/2005/8/layout/radial1"/>
    <dgm:cxn modelId="{57C765D4-003A-40C8-8996-D8B2E0AE6969}" type="presParOf" srcId="{E91B37EF-0FD3-4AB7-A3FB-22A987EA9A86}" destId="{3E23BB3E-09A7-41EA-AE6E-6AB6F67E918A}" srcOrd="1" destOrd="0" presId="urn:microsoft.com/office/officeart/2005/8/layout/radial1"/>
    <dgm:cxn modelId="{4D04E21F-A6DA-4BAD-B4B1-2F42BF222BB6}" type="presParOf" srcId="{3E23BB3E-09A7-41EA-AE6E-6AB6F67E918A}" destId="{B0A56097-FBEF-4539-8457-7A64B16AD8AF}" srcOrd="0" destOrd="0" presId="urn:microsoft.com/office/officeart/2005/8/layout/radial1"/>
    <dgm:cxn modelId="{32D5934F-D46B-4D8B-BAD8-FF84DDDFCAC0}" type="presParOf" srcId="{E91B37EF-0FD3-4AB7-A3FB-22A987EA9A86}" destId="{0106574E-721F-47A6-8C0E-16A4E8872EC2}" srcOrd="2" destOrd="0" presId="urn:microsoft.com/office/officeart/2005/8/layout/radial1"/>
    <dgm:cxn modelId="{5C10757F-8281-4B70-ACF5-3A54ADAF1D13}" type="presParOf" srcId="{E91B37EF-0FD3-4AB7-A3FB-22A987EA9A86}" destId="{0F2B2153-5EFF-411A-9A06-98A27B931546}" srcOrd="3" destOrd="0" presId="urn:microsoft.com/office/officeart/2005/8/layout/radial1"/>
    <dgm:cxn modelId="{DE46E0DD-6BA9-480F-88CB-CACDEE4D41EB}" type="presParOf" srcId="{0F2B2153-5EFF-411A-9A06-98A27B931546}" destId="{4B955D9B-4A8D-45CB-ACC1-A12BF5B1C2E6}" srcOrd="0" destOrd="0" presId="urn:microsoft.com/office/officeart/2005/8/layout/radial1"/>
    <dgm:cxn modelId="{5BA16499-962B-498F-90A3-AC04AA157EA8}" type="presParOf" srcId="{E91B37EF-0FD3-4AB7-A3FB-22A987EA9A86}" destId="{AF4FE796-5D54-4541-86AF-FFE38D5B9BA2}" srcOrd="4" destOrd="0" presId="urn:microsoft.com/office/officeart/2005/8/layout/radial1"/>
    <dgm:cxn modelId="{C21E14DE-14FF-4780-B3E9-48C189E16212}" type="presParOf" srcId="{E91B37EF-0FD3-4AB7-A3FB-22A987EA9A86}" destId="{01E80233-B664-4378-B8BF-262DB6772834}" srcOrd="5" destOrd="0" presId="urn:microsoft.com/office/officeart/2005/8/layout/radial1"/>
    <dgm:cxn modelId="{E687760E-21B5-424C-BA04-9D8785C7BD4A}" type="presParOf" srcId="{01E80233-B664-4378-B8BF-262DB6772834}" destId="{DC3EF99B-D161-40CD-A018-48E3B46D5AD4}" srcOrd="0" destOrd="0" presId="urn:microsoft.com/office/officeart/2005/8/layout/radial1"/>
    <dgm:cxn modelId="{702138D5-09FD-4B8C-9A31-7E2B5E9ACD47}" type="presParOf" srcId="{E91B37EF-0FD3-4AB7-A3FB-22A987EA9A86}" destId="{334BC5E0-7AF0-4599-A429-356A5C0AE506}" srcOrd="6" destOrd="0" presId="urn:microsoft.com/office/officeart/2005/8/layout/radial1"/>
    <dgm:cxn modelId="{99C7988F-4BCB-462A-824F-E95CA6C3A623}" type="presParOf" srcId="{E91B37EF-0FD3-4AB7-A3FB-22A987EA9A86}" destId="{1A482627-832B-4E1D-BD23-0C30FD60DA88}" srcOrd="7" destOrd="0" presId="urn:microsoft.com/office/officeart/2005/8/layout/radial1"/>
    <dgm:cxn modelId="{7FDD4DBD-0F5F-464A-B52E-D0C3AAE68D8F}" type="presParOf" srcId="{1A482627-832B-4E1D-BD23-0C30FD60DA88}" destId="{706D4FEB-EE0F-4396-A255-9617334150E7}" srcOrd="0" destOrd="0" presId="urn:microsoft.com/office/officeart/2005/8/layout/radial1"/>
    <dgm:cxn modelId="{27B134B7-B33B-4943-B95F-C98A3C4CEFB3}" type="presParOf" srcId="{E91B37EF-0FD3-4AB7-A3FB-22A987EA9A86}" destId="{C9B48744-C561-4515-81DF-CF59E906B26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290A2-260E-4BE3-99A9-F7CF3E2C242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E128691-018D-443F-8CCC-179462F4678B}">
      <dgm:prSet phldrT="[Text]" custT="1"/>
      <dgm:spPr>
        <a:solidFill>
          <a:schemeClr val="tx1"/>
        </a:solidFill>
      </dgm:spPr>
      <dgm:t>
        <a:bodyPr lIns="0" tIns="0" rIns="0" bIns="0"/>
        <a:lstStyle/>
        <a:p>
          <a:r>
            <a:rPr lang="en-US" sz="1800" dirty="0"/>
            <a:t>Acute Complications</a:t>
          </a:r>
        </a:p>
      </dgm:t>
    </dgm:pt>
    <dgm:pt modelId="{68E62FB3-172B-45C2-9D64-932D104A4702}" type="parTrans" cxnId="{9814FCC8-5667-408C-AFA5-758E0314BBE4}">
      <dgm:prSet/>
      <dgm:spPr/>
      <dgm:t>
        <a:bodyPr/>
        <a:lstStyle/>
        <a:p>
          <a:endParaRPr lang="en-US"/>
        </a:p>
      </dgm:t>
    </dgm:pt>
    <dgm:pt modelId="{2947D4B3-8EBA-464B-AC7B-46667A1559A2}" type="sibTrans" cxnId="{9814FCC8-5667-408C-AFA5-758E0314BBE4}">
      <dgm:prSet/>
      <dgm:spPr/>
      <dgm:t>
        <a:bodyPr/>
        <a:lstStyle/>
        <a:p>
          <a:endParaRPr lang="en-US"/>
        </a:p>
      </dgm:t>
    </dgm:pt>
    <dgm:pt modelId="{A06E1C94-A0D1-4377-9A18-74054DF7B87E}">
      <dgm:prSet phldrT="[Text]" custT="1"/>
      <dgm:spPr>
        <a:solidFill>
          <a:schemeClr val="accent6"/>
        </a:solidFill>
      </dgm:spPr>
      <dgm:t>
        <a:bodyPr lIns="0" tIns="0" rIns="0" bIns="0"/>
        <a:lstStyle/>
        <a:p>
          <a:r>
            <a:rPr lang="en-US" sz="1800" dirty="0"/>
            <a:t>Stroke</a:t>
          </a:r>
        </a:p>
      </dgm:t>
    </dgm:pt>
    <dgm:pt modelId="{686B996A-0BE2-4ADD-BB41-3DC8433819CA}" type="parTrans" cxnId="{29CF10EB-729C-46E8-A8C6-98596DF1D1EB}">
      <dgm:prSet/>
      <dgm:spPr/>
      <dgm:t>
        <a:bodyPr/>
        <a:lstStyle/>
        <a:p>
          <a:endParaRPr lang="en-US" dirty="0"/>
        </a:p>
      </dgm:t>
    </dgm:pt>
    <dgm:pt modelId="{0E9CE731-5282-4FE5-9308-CADFE7962A03}" type="sibTrans" cxnId="{29CF10EB-729C-46E8-A8C6-98596DF1D1EB}">
      <dgm:prSet/>
      <dgm:spPr/>
      <dgm:t>
        <a:bodyPr/>
        <a:lstStyle/>
        <a:p>
          <a:endParaRPr lang="en-US"/>
        </a:p>
      </dgm:t>
    </dgm:pt>
    <dgm:pt modelId="{EED0AAC5-148B-4EAD-B81D-42C17A9E4AE4}">
      <dgm:prSet phldrT="[Text]" custT="1"/>
      <dgm:spPr>
        <a:solidFill>
          <a:srgbClr val="00B08E"/>
        </a:solidFill>
      </dgm:spPr>
      <dgm:t>
        <a:bodyPr lIns="0" tIns="0" rIns="0" bIns="0"/>
        <a:lstStyle/>
        <a:p>
          <a:r>
            <a:rPr lang="en-US" sz="1800" dirty="0"/>
            <a:t>Priapism</a:t>
          </a:r>
        </a:p>
      </dgm:t>
    </dgm:pt>
    <dgm:pt modelId="{8A393BE7-C7E6-47DE-BB40-61A721544455}" type="parTrans" cxnId="{832FACD7-423F-4729-B995-855CC72F2132}">
      <dgm:prSet/>
      <dgm:spPr/>
      <dgm:t>
        <a:bodyPr/>
        <a:lstStyle/>
        <a:p>
          <a:endParaRPr lang="en-US" dirty="0"/>
        </a:p>
      </dgm:t>
    </dgm:pt>
    <dgm:pt modelId="{7B598506-3DEB-421B-A171-586162109A19}" type="sibTrans" cxnId="{832FACD7-423F-4729-B995-855CC72F2132}">
      <dgm:prSet/>
      <dgm:spPr/>
      <dgm:t>
        <a:bodyPr/>
        <a:lstStyle/>
        <a:p>
          <a:endParaRPr lang="en-US"/>
        </a:p>
      </dgm:t>
    </dgm:pt>
    <dgm:pt modelId="{77F4414F-894C-44F9-804A-ACE95B58E509}">
      <dgm:prSet phldrT="[Text]" custT="1"/>
      <dgm:spPr>
        <a:solidFill>
          <a:schemeClr val="accent2">
            <a:lumMod val="75000"/>
          </a:schemeClr>
        </a:solidFill>
      </dgm:spPr>
      <dgm:t>
        <a:bodyPr lIns="0" tIns="0" rIns="0" bIns="0"/>
        <a:lstStyle/>
        <a:p>
          <a:r>
            <a:rPr lang="en-US" sz="1800" dirty="0"/>
            <a:t>Acute Chest Syndrome</a:t>
          </a:r>
        </a:p>
      </dgm:t>
    </dgm:pt>
    <dgm:pt modelId="{97905E4D-B215-4851-936C-58CE2F8DE508}" type="parTrans" cxnId="{98430685-7FEF-4D12-AD05-F77A2C91F33C}">
      <dgm:prSet/>
      <dgm:spPr/>
      <dgm:t>
        <a:bodyPr/>
        <a:lstStyle/>
        <a:p>
          <a:endParaRPr lang="en-US" dirty="0"/>
        </a:p>
      </dgm:t>
    </dgm:pt>
    <dgm:pt modelId="{0E8C96DE-3A02-4A75-8E66-431AAEFA1D93}" type="sibTrans" cxnId="{98430685-7FEF-4D12-AD05-F77A2C91F33C}">
      <dgm:prSet/>
      <dgm:spPr/>
      <dgm:t>
        <a:bodyPr/>
        <a:lstStyle/>
        <a:p>
          <a:endParaRPr lang="en-US"/>
        </a:p>
      </dgm:t>
    </dgm:pt>
    <dgm:pt modelId="{A4B3BED8-C9A8-44C3-B091-524774605202}">
      <dgm:prSet phldrT="[Text]" custT="1"/>
      <dgm:spPr>
        <a:solidFill>
          <a:srgbClr val="7030A0"/>
        </a:solidFill>
      </dgm:spPr>
      <dgm:t>
        <a:bodyPr lIns="0" tIns="0" rIns="0" bIns="0"/>
        <a:lstStyle/>
        <a:p>
          <a:r>
            <a:rPr lang="en-US" sz="1800" dirty="0"/>
            <a:t>Hepatobiliary</a:t>
          </a:r>
        </a:p>
      </dgm:t>
    </dgm:pt>
    <dgm:pt modelId="{CABE1D74-D924-4D8D-A93C-996D540A5297}" type="parTrans" cxnId="{DC877D1D-782E-4A44-9B37-0969E2A6C4A1}">
      <dgm:prSet/>
      <dgm:spPr/>
      <dgm:t>
        <a:bodyPr/>
        <a:lstStyle/>
        <a:p>
          <a:endParaRPr lang="en-US" dirty="0"/>
        </a:p>
      </dgm:t>
    </dgm:pt>
    <dgm:pt modelId="{4B65B96E-202E-47D1-AA6E-665ADB8BA4F7}" type="sibTrans" cxnId="{DC877D1D-782E-4A44-9B37-0969E2A6C4A1}">
      <dgm:prSet/>
      <dgm:spPr/>
      <dgm:t>
        <a:bodyPr/>
        <a:lstStyle/>
        <a:p>
          <a:endParaRPr lang="en-US"/>
        </a:p>
      </dgm:t>
    </dgm:pt>
    <dgm:pt modelId="{01858D29-47AC-4DAC-B52D-A70F61070EA9}">
      <dgm:prSet custT="1"/>
      <dgm:spPr>
        <a:solidFill>
          <a:srgbClr val="C00000"/>
        </a:solidFill>
      </dgm:spPr>
      <dgm:t>
        <a:bodyPr lIns="0" tIns="0" rIns="0" bIns="0"/>
        <a:lstStyle/>
        <a:p>
          <a:r>
            <a:rPr lang="en-US" sz="1800" dirty="0"/>
            <a:t>Multi-system Organ Failure</a:t>
          </a:r>
        </a:p>
      </dgm:t>
    </dgm:pt>
    <dgm:pt modelId="{18EAFE45-1820-4118-BA6D-18645CFA20C2}" type="parTrans" cxnId="{0A34C0B0-57C6-485B-8658-EB7744E0C1B7}">
      <dgm:prSet/>
      <dgm:spPr/>
      <dgm:t>
        <a:bodyPr/>
        <a:lstStyle/>
        <a:p>
          <a:endParaRPr lang="en-US" dirty="0"/>
        </a:p>
      </dgm:t>
    </dgm:pt>
    <dgm:pt modelId="{9AE8DD05-A267-4A3E-BAAC-CF1ECB800E3F}" type="sibTrans" cxnId="{0A34C0B0-57C6-485B-8658-EB7744E0C1B7}">
      <dgm:prSet/>
      <dgm:spPr/>
      <dgm:t>
        <a:bodyPr/>
        <a:lstStyle/>
        <a:p>
          <a:endParaRPr lang="en-US"/>
        </a:p>
      </dgm:t>
    </dgm:pt>
    <dgm:pt modelId="{50875A46-27BD-4AD0-A813-C916364B4969}">
      <dgm:prSet custT="1"/>
      <dgm:spPr>
        <a:solidFill>
          <a:schemeClr val="bg1">
            <a:lumMod val="50000"/>
          </a:schemeClr>
        </a:solidFill>
      </dgm:spPr>
      <dgm:t>
        <a:bodyPr lIns="0" tIns="0" rIns="0" bIns="0"/>
        <a:lstStyle/>
        <a:p>
          <a:r>
            <a:rPr lang="en-US" sz="1800" dirty="0"/>
            <a:t>Anemia</a:t>
          </a:r>
        </a:p>
      </dgm:t>
    </dgm:pt>
    <dgm:pt modelId="{5DE75FE5-540C-4A40-9203-E08565BAE20F}" type="parTrans" cxnId="{832A3E39-08CC-447B-82D9-FFA79C3924EC}">
      <dgm:prSet/>
      <dgm:spPr/>
      <dgm:t>
        <a:bodyPr/>
        <a:lstStyle/>
        <a:p>
          <a:endParaRPr lang="en-US" dirty="0"/>
        </a:p>
      </dgm:t>
    </dgm:pt>
    <dgm:pt modelId="{9DFBDA2D-29F1-4398-8990-A6F5F66333AA}" type="sibTrans" cxnId="{832A3E39-08CC-447B-82D9-FFA79C3924EC}">
      <dgm:prSet/>
      <dgm:spPr/>
      <dgm:t>
        <a:bodyPr/>
        <a:lstStyle/>
        <a:p>
          <a:endParaRPr lang="en-US"/>
        </a:p>
      </dgm:t>
    </dgm:pt>
    <dgm:pt modelId="{1C838C3B-B3B2-4787-9475-2FAA7373998D}">
      <dgm:prSet custT="1"/>
      <dgm:spPr/>
      <dgm:t>
        <a:bodyPr lIns="0" tIns="0" rIns="0" bIns="0"/>
        <a:lstStyle/>
        <a:p>
          <a:r>
            <a:rPr lang="en-US" sz="1800" dirty="0"/>
            <a:t>Vaso-Occlusive Syndrome</a:t>
          </a:r>
        </a:p>
      </dgm:t>
    </dgm:pt>
    <dgm:pt modelId="{A986E580-6595-4F76-A777-33807EBE6069}" type="parTrans" cxnId="{4FDEF065-37B9-496A-80AD-FCEDF6093684}">
      <dgm:prSet/>
      <dgm:spPr/>
      <dgm:t>
        <a:bodyPr/>
        <a:lstStyle/>
        <a:p>
          <a:endParaRPr lang="en-US" dirty="0"/>
        </a:p>
      </dgm:t>
    </dgm:pt>
    <dgm:pt modelId="{0971CBB1-B401-47D5-B304-C1B57534A6D0}" type="sibTrans" cxnId="{4FDEF065-37B9-496A-80AD-FCEDF6093684}">
      <dgm:prSet/>
      <dgm:spPr/>
      <dgm:t>
        <a:bodyPr/>
        <a:lstStyle/>
        <a:p>
          <a:endParaRPr lang="en-US"/>
        </a:p>
      </dgm:t>
    </dgm:pt>
    <dgm:pt modelId="{00024327-CF17-4551-83DB-D1FE2A9CA304}">
      <dgm:prSet custT="1"/>
      <dgm:spPr>
        <a:solidFill>
          <a:schemeClr val="accent4"/>
        </a:solidFill>
      </dgm:spPr>
      <dgm:t>
        <a:bodyPr lIns="0" tIns="0" rIns="0" bIns="0"/>
        <a:lstStyle/>
        <a:p>
          <a:r>
            <a:rPr lang="en-US" sz="1800" dirty="0"/>
            <a:t>Acute Fever</a:t>
          </a:r>
        </a:p>
      </dgm:t>
    </dgm:pt>
    <dgm:pt modelId="{C9C3A9DA-63AA-44C1-B839-7EE61B27C14A}" type="parTrans" cxnId="{004D5534-C942-45F4-BC41-FF5A28108C0D}">
      <dgm:prSet/>
      <dgm:spPr/>
      <dgm:t>
        <a:bodyPr/>
        <a:lstStyle/>
        <a:p>
          <a:endParaRPr lang="en-US" dirty="0"/>
        </a:p>
      </dgm:t>
    </dgm:pt>
    <dgm:pt modelId="{C992F054-E249-4D17-A185-7B67804585E0}" type="sibTrans" cxnId="{004D5534-C942-45F4-BC41-FF5A28108C0D}">
      <dgm:prSet/>
      <dgm:spPr/>
      <dgm:t>
        <a:bodyPr/>
        <a:lstStyle/>
        <a:p>
          <a:endParaRPr lang="en-US"/>
        </a:p>
      </dgm:t>
    </dgm:pt>
    <dgm:pt modelId="{6B394266-0417-4589-BE1D-FEC50FDBBD3B}" type="pres">
      <dgm:prSet presAssocID="{E99290A2-260E-4BE3-99A9-F7CF3E2C2423}" presName="Name0" presStyleCnt="0">
        <dgm:presLayoutVars>
          <dgm:chMax val="1"/>
          <dgm:dir/>
          <dgm:animLvl val="ctr"/>
          <dgm:resizeHandles val="exact"/>
        </dgm:presLayoutVars>
      </dgm:prSet>
      <dgm:spPr/>
    </dgm:pt>
    <dgm:pt modelId="{4F9079C7-87C2-4469-985A-15FF708C4A34}" type="pres">
      <dgm:prSet presAssocID="{4E128691-018D-443F-8CCC-179462F4678B}" presName="centerShape" presStyleLbl="node0" presStyleIdx="0" presStyleCnt="1" custScaleX="172661" custScaleY="113422"/>
      <dgm:spPr/>
    </dgm:pt>
    <dgm:pt modelId="{E033AAC9-8D60-410E-889A-D953C2CAB835}" type="pres">
      <dgm:prSet presAssocID="{686B996A-0BE2-4ADD-BB41-3DC8433819CA}" presName="parTrans" presStyleLbl="sibTrans2D1" presStyleIdx="0" presStyleCnt="8" custAng="10800000"/>
      <dgm:spPr/>
    </dgm:pt>
    <dgm:pt modelId="{7936C9F5-7260-4A69-8089-AAE6BA919239}" type="pres">
      <dgm:prSet presAssocID="{686B996A-0BE2-4ADD-BB41-3DC8433819CA}" presName="connectorText" presStyleLbl="sibTrans2D1" presStyleIdx="0" presStyleCnt="8"/>
      <dgm:spPr/>
    </dgm:pt>
    <dgm:pt modelId="{86410BED-B408-49B6-A7DC-51A27E3E9D7C}" type="pres">
      <dgm:prSet presAssocID="{A06E1C94-A0D1-4377-9A18-74054DF7B87E}" presName="node" presStyleLbl="node1" presStyleIdx="0" presStyleCnt="8" custScaleX="168857" custScaleY="104224" custRadScaleRad="99729">
        <dgm:presLayoutVars>
          <dgm:bulletEnabled val="1"/>
        </dgm:presLayoutVars>
      </dgm:prSet>
      <dgm:spPr/>
    </dgm:pt>
    <dgm:pt modelId="{51F53FAD-9975-4537-BBC9-4329CF25FB8A}" type="pres">
      <dgm:prSet presAssocID="{C9C3A9DA-63AA-44C1-B839-7EE61B27C14A}" presName="parTrans" presStyleLbl="sibTrans2D1" presStyleIdx="1" presStyleCnt="8" custAng="9806785"/>
      <dgm:spPr/>
    </dgm:pt>
    <dgm:pt modelId="{5AC3EA1C-4FDC-46E1-B3D0-A986C8BEDEAD}" type="pres">
      <dgm:prSet presAssocID="{C9C3A9DA-63AA-44C1-B839-7EE61B27C14A}" presName="connectorText" presStyleLbl="sibTrans2D1" presStyleIdx="1" presStyleCnt="8"/>
      <dgm:spPr/>
    </dgm:pt>
    <dgm:pt modelId="{5D98F08F-E46E-435B-B45C-C3DB637DF90D}" type="pres">
      <dgm:prSet presAssocID="{00024327-CF17-4551-83DB-D1FE2A9CA304}" presName="node" presStyleLbl="node1" presStyleIdx="1" presStyleCnt="8" custScaleX="168857" custScaleY="104224" custRadScaleRad="109667" custRadScaleInc="43821">
        <dgm:presLayoutVars>
          <dgm:bulletEnabled val="1"/>
        </dgm:presLayoutVars>
      </dgm:prSet>
      <dgm:spPr/>
    </dgm:pt>
    <dgm:pt modelId="{96526992-7D33-427E-A0CB-B719DAF93D5D}" type="pres">
      <dgm:prSet presAssocID="{A986E580-6595-4F76-A777-33807EBE6069}" presName="parTrans" presStyleLbl="sibTrans2D1" presStyleIdx="2" presStyleCnt="8" custAng="10814593"/>
      <dgm:spPr/>
    </dgm:pt>
    <dgm:pt modelId="{7C5CD076-B859-45EC-A035-CBA7944F6AA5}" type="pres">
      <dgm:prSet presAssocID="{A986E580-6595-4F76-A777-33807EBE6069}" presName="connectorText" presStyleLbl="sibTrans2D1" presStyleIdx="2" presStyleCnt="8"/>
      <dgm:spPr/>
    </dgm:pt>
    <dgm:pt modelId="{671E7604-25CB-4965-9C84-302DC58BCE21}" type="pres">
      <dgm:prSet presAssocID="{1C838C3B-B3B2-4787-9475-2FAA7373998D}" presName="node" presStyleLbl="node1" presStyleIdx="2" presStyleCnt="8" custScaleX="168857" custScaleY="104224" custRadScaleRad="127643" custRadScaleInc="-1081">
        <dgm:presLayoutVars>
          <dgm:bulletEnabled val="1"/>
        </dgm:presLayoutVars>
      </dgm:prSet>
      <dgm:spPr/>
    </dgm:pt>
    <dgm:pt modelId="{319EC526-8166-46CF-BFBF-D33F59C956C1}" type="pres">
      <dgm:prSet presAssocID="{5DE75FE5-540C-4A40-9203-E08565BAE20F}" presName="parTrans" presStyleLbl="sibTrans2D1" presStyleIdx="3" presStyleCnt="8" custAng="10679832"/>
      <dgm:spPr/>
    </dgm:pt>
    <dgm:pt modelId="{188EE4C4-E7C3-466B-B44D-CA407477AE4D}" type="pres">
      <dgm:prSet presAssocID="{5DE75FE5-540C-4A40-9203-E08565BAE20F}" presName="connectorText" presStyleLbl="sibTrans2D1" presStyleIdx="3" presStyleCnt="8"/>
      <dgm:spPr/>
    </dgm:pt>
    <dgm:pt modelId="{D466906D-C2AE-4AC3-9D8D-4EA552C33937}" type="pres">
      <dgm:prSet presAssocID="{50875A46-27BD-4AD0-A813-C916364B4969}" presName="node" presStyleLbl="node1" presStyleIdx="3" presStyleCnt="8" custScaleX="168857" custScaleY="104224" custRadScaleRad="108784" custRadScaleInc="-42360">
        <dgm:presLayoutVars>
          <dgm:bulletEnabled val="1"/>
        </dgm:presLayoutVars>
      </dgm:prSet>
      <dgm:spPr/>
    </dgm:pt>
    <dgm:pt modelId="{EBE99F15-0CD5-4F56-97DD-15E5DC7F199B}" type="pres">
      <dgm:prSet presAssocID="{18EAFE45-1820-4118-BA6D-18645CFA20C2}" presName="parTrans" presStyleLbl="sibTrans2D1" presStyleIdx="4" presStyleCnt="8" custAng="10800000"/>
      <dgm:spPr/>
    </dgm:pt>
    <dgm:pt modelId="{A3EE0D23-EBE2-4C6D-8BEF-3477B8665CB1}" type="pres">
      <dgm:prSet presAssocID="{18EAFE45-1820-4118-BA6D-18645CFA20C2}" presName="connectorText" presStyleLbl="sibTrans2D1" presStyleIdx="4" presStyleCnt="8"/>
      <dgm:spPr/>
    </dgm:pt>
    <dgm:pt modelId="{A643163B-99DD-4711-91E5-528F9827194D}" type="pres">
      <dgm:prSet presAssocID="{01858D29-47AC-4DAC-B52D-A70F61070EA9}" presName="node" presStyleLbl="node1" presStyleIdx="4" presStyleCnt="8" custScaleX="168857" custScaleY="104224" custRadScaleRad="100271">
        <dgm:presLayoutVars>
          <dgm:bulletEnabled val="1"/>
        </dgm:presLayoutVars>
      </dgm:prSet>
      <dgm:spPr/>
    </dgm:pt>
    <dgm:pt modelId="{D65626DD-FA0F-4CCF-B028-7B9624E6DB3B}" type="pres">
      <dgm:prSet presAssocID="{8A393BE7-C7E6-47DE-BB40-61A721544455}" presName="parTrans" presStyleLbl="sibTrans2D1" presStyleIdx="5" presStyleCnt="8" custAng="10665962"/>
      <dgm:spPr/>
    </dgm:pt>
    <dgm:pt modelId="{2F3646AE-379D-4625-B42B-EC7286525867}" type="pres">
      <dgm:prSet presAssocID="{8A393BE7-C7E6-47DE-BB40-61A721544455}" presName="connectorText" presStyleLbl="sibTrans2D1" presStyleIdx="5" presStyleCnt="8"/>
      <dgm:spPr/>
    </dgm:pt>
    <dgm:pt modelId="{571193F6-F9B2-40A1-946C-C9D451301009}" type="pres">
      <dgm:prSet presAssocID="{EED0AAC5-148B-4EAD-B81D-42C17A9E4AE4}" presName="node" presStyleLbl="node1" presStyleIdx="5" presStyleCnt="8" custScaleX="168857" custScaleY="104224" custRadScaleRad="107694" custRadScaleInc="46014">
        <dgm:presLayoutVars>
          <dgm:bulletEnabled val="1"/>
        </dgm:presLayoutVars>
      </dgm:prSet>
      <dgm:spPr/>
    </dgm:pt>
    <dgm:pt modelId="{DE827F70-DCD0-4F83-8569-6A8A15C1B8E3}" type="pres">
      <dgm:prSet presAssocID="{97905E4D-B215-4851-936C-58CE2F8DE508}" presName="parTrans" presStyleLbl="sibTrans2D1" presStyleIdx="6" presStyleCnt="8" custAng="10732905"/>
      <dgm:spPr/>
    </dgm:pt>
    <dgm:pt modelId="{EC72B353-3334-4842-AA1D-1773DB1D36F9}" type="pres">
      <dgm:prSet presAssocID="{97905E4D-B215-4851-936C-58CE2F8DE508}" presName="connectorText" presStyleLbl="sibTrans2D1" presStyleIdx="6" presStyleCnt="8"/>
      <dgm:spPr/>
    </dgm:pt>
    <dgm:pt modelId="{63E7CAEA-AA28-497C-9C3D-5769C1AB2AD0}" type="pres">
      <dgm:prSet presAssocID="{77F4414F-894C-44F9-804A-ACE95B58E509}" presName="node" presStyleLbl="node1" presStyleIdx="6" presStyleCnt="8" custScaleX="168857" custScaleY="104224" custRadScaleRad="124956" custRadScaleInc="4970">
        <dgm:presLayoutVars>
          <dgm:bulletEnabled val="1"/>
        </dgm:presLayoutVars>
      </dgm:prSet>
      <dgm:spPr/>
    </dgm:pt>
    <dgm:pt modelId="{6B0E7D7A-B975-4D03-9EF3-BE4AAC584294}" type="pres">
      <dgm:prSet presAssocID="{CABE1D74-D924-4D8D-A93C-996D540A5297}" presName="parTrans" presStyleLbl="sibTrans2D1" presStyleIdx="7" presStyleCnt="8" custAng="11016774"/>
      <dgm:spPr/>
    </dgm:pt>
    <dgm:pt modelId="{BC824120-ECF8-459B-A8F1-E9DBC02CB9D4}" type="pres">
      <dgm:prSet presAssocID="{CABE1D74-D924-4D8D-A93C-996D540A5297}" presName="connectorText" presStyleLbl="sibTrans2D1" presStyleIdx="7" presStyleCnt="8"/>
      <dgm:spPr/>
    </dgm:pt>
    <dgm:pt modelId="{D7B4DE45-DAF9-4074-B77B-5F182F7D264D}" type="pres">
      <dgm:prSet presAssocID="{A4B3BED8-C9A8-44C3-B091-524774605202}" presName="node" presStyleLbl="node1" presStyleIdx="7" presStyleCnt="8" custScaleX="168857" custScaleY="104224" custRadScaleRad="109023" custRadScaleInc="-37283">
        <dgm:presLayoutVars>
          <dgm:bulletEnabled val="1"/>
        </dgm:presLayoutVars>
      </dgm:prSet>
      <dgm:spPr/>
    </dgm:pt>
  </dgm:ptLst>
  <dgm:cxnLst>
    <dgm:cxn modelId="{11E5AD02-74BD-4CE1-903A-6A1E8DA10FC1}" type="presOf" srcId="{8A393BE7-C7E6-47DE-BB40-61A721544455}" destId="{2F3646AE-379D-4625-B42B-EC7286525867}" srcOrd="1" destOrd="0" presId="urn:microsoft.com/office/officeart/2005/8/layout/radial5"/>
    <dgm:cxn modelId="{EB09E913-A87B-4B8E-B918-E010A7929A52}" type="presOf" srcId="{686B996A-0BE2-4ADD-BB41-3DC8433819CA}" destId="{E033AAC9-8D60-410E-889A-D953C2CAB835}" srcOrd="0" destOrd="0" presId="urn:microsoft.com/office/officeart/2005/8/layout/radial5"/>
    <dgm:cxn modelId="{DC877D1D-782E-4A44-9B37-0969E2A6C4A1}" srcId="{4E128691-018D-443F-8CCC-179462F4678B}" destId="{A4B3BED8-C9A8-44C3-B091-524774605202}" srcOrd="7" destOrd="0" parTransId="{CABE1D74-D924-4D8D-A93C-996D540A5297}" sibTransId="{4B65B96E-202E-47D1-AA6E-665ADB8BA4F7}"/>
    <dgm:cxn modelId="{21E4561E-267B-487B-A7A7-77064B6BB797}" type="presOf" srcId="{1C838C3B-B3B2-4787-9475-2FAA7373998D}" destId="{671E7604-25CB-4965-9C84-302DC58BCE21}" srcOrd="0" destOrd="0" presId="urn:microsoft.com/office/officeart/2005/8/layout/radial5"/>
    <dgm:cxn modelId="{6A4D6220-4B32-4D43-82A0-46F007A3371F}" type="presOf" srcId="{01858D29-47AC-4DAC-B52D-A70F61070EA9}" destId="{A643163B-99DD-4711-91E5-528F9827194D}" srcOrd="0" destOrd="0" presId="urn:microsoft.com/office/officeart/2005/8/layout/radial5"/>
    <dgm:cxn modelId="{004D5534-C942-45F4-BC41-FF5A28108C0D}" srcId="{4E128691-018D-443F-8CCC-179462F4678B}" destId="{00024327-CF17-4551-83DB-D1FE2A9CA304}" srcOrd="1" destOrd="0" parTransId="{C9C3A9DA-63AA-44C1-B839-7EE61B27C14A}" sibTransId="{C992F054-E249-4D17-A185-7B67804585E0}"/>
    <dgm:cxn modelId="{78096337-C502-4A6D-B424-417D87AF8B01}" type="presOf" srcId="{C9C3A9DA-63AA-44C1-B839-7EE61B27C14A}" destId="{51F53FAD-9975-4537-BBC9-4329CF25FB8A}" srcOrd="0" destOrd="0" presId="urn:microsoft.com/office/officeart/2005/8/layout/radial5"/>
    <dgm:cxn modelId="{832A3E39-08CC-447B-82D9-FFA79C3924EC}" srcId="{4E128691-018D-443F-8CCC-179462F4678B}" destId="{50875A46-27BD-4AD0-A813-C916364B4969}" srcOrd="3" destOrd="0" parTransId="{5DE75FE5-540C-4A40-9203-E08565BAE20F}" sibTransId="{9DFBDA2D-29F1-4398-8990-A6F5F66333AA}"/>
    <dgm:cxn modelId="{E204F15B-E2AC-4217-999C-36ACA0B8C2AF}" type="presOf" srcId="{EED0AAC5-148B-4EAD-B81D-42C17A9E4AE4}" destId="{571193F6-F9B2-40A1-946C-C9D451301009}" srcOrd="0" destOrd="0" presId="urn:microsoft.com/office/officeart/2005/8/layout/radial5"/>
    <dgm:cxn modelId="{C9B8F560-A0FB-48BD-B977-923E5192B407}" type="presOf" srcId="{A06E1C94-A0D1-4377-9A18-74054DF7B87E}" destId="{86410BED-B408-49B6-A7DC-51A27E3E9D7C}" srcOrd="0" destOrd="0" presId="urn:microsoft.com/office/officeart/2005/8/layout/radial5"/>
    <dgm:cxn modelId="{916C6661-C378-4357-9BCC-559E10A48807}" type="presOf" srcId="{4E128691-018D-443F-8CCC-179462F4678B}" destId="{4F9079C7-87C2-4469-985A-15FF708C4A34}" srcOrd="0" destOrd="0" presId="urn:microsoft.com/office/officeart/2005/8/layout/radial5"/>
    <dgm:cxn modelId="{12F4C563-8978-4182-8D39-9E698D718B22}" type="presOf" srcId="{5DE75FE5-540C-4A40-9203-E08565BAE20F}" destId="{319EC526-8166-46CF-BFBF-D33F59C956C1}" srcOrd="0" destOrd="0" presId="urn:microsoft.com/office/officeart/2005/8/layout/radial5"/>
    <dgm:cxn modelId="{4FDEF065-37B9-496A-80AD-FCEDF6093684}" srcId="{4E128691-018D-443F-8CCC-179462F4678B}" destId="{1C838C3B-B3B2-4787-9475-2FAA7373998D}" srcOrd="2" destOrd="0" parTransId="{A986E580-6595-4F76-A777-33807EBE6069}" sibTransId="{0971CBB1-B401-47D5-B304-C1B57534A6D0}"/>
    <dgm:cxn modelId="{17952268-B7E0-446C-86A2-E81A85174B39}" type="presOf" srcId="{00024327-CF17-4551-83DB-D1FE2A9CA304}" destId="{5D98F08F-E46E-435B-B45C-C3DB637DF90D}" srcOrd="0" destOrd="0" presId="urn:microsoft.com/office/officeart/2005/8/layout/radial5"/>
    <dgm:cxn modelId="{3CADA148-B860-4573-ABA8-87479AE82A08}" type="presOf" srcId="{77F4414F-894C-44F9-804A-ACE95B58E509}" destId="{63E7CAEA-AA28-497C-9C3D-5769C1AB2AD0}" srcOrd="0" destOrd="0" presId="urn:microsoft.com/office/officeart/2005/8/layout/radial5"/>
    <dgm:cxn modelId="{7D3CCB4B-E2A9-49B1-B074-C5FAD870F487}" type="presOf" srcId="{A986E580-6595-4F76-A777-33807EBE6069}" destId="{96526992-7D33-427E-A0CB-B719DAF93D5D}" srcOrd="0" destOrd="0" presId="urn:microsoft.com/office/officeart/2005/8/layout/radial5"/>
    <dgm:cxn modelId="{38CF236F-B003-48C8-8451-01D0B5C4B2A0}" type="presOf" srcId="{A4B3BED8-C9A8-44C3-B091-524774605202}" destId="{D7B4DE45-DAF9-4074-B77B-5F182F7D264D}" srcOrd="0" destOrd="0" presId="urn:microsoft.com/office/officeart/2005/8/layout/radial5"/>
    <dgm:cxn modelId="{14475E70-694E-4F1B-8C37-906E2D45A37B}" type="presOf" srcId="{C9C3A9DA-63AA-44C1-B839-7EE61B27C14A}" destId="{5AC3EA1C-4FDC-46E1-B3D0-A986C8BEDEAD}" srcOrd="1" destOrd="0" presId="urn:microsoft.com/office/officeart/2005/8/layout/radial5"/>
    <dgm:cxn modelId="{A830B459-9AA1-4826-B284-3B4736F89738}" type="presOf" srcId="{18EAFE45-1820-4118-BA6D-18645CFA20C2}" destId="{A3EE0D23-EBE2-4C6D-8BEF-3477B8665CB1}" srcOrd="1" destOrd="0" presId="urn:microsoft.com/office/officeart/2005/8/layout/radial5"/>
    <dgm:cxn modelId="{60A8337F-BA81-49F4-A5E8-FD3C68D009C2}" type="presOf" srcId="{8A393BE7-C7E6-47DE-BB40-61A721544455}" destId="{D65626DD-FA0F-4CCF-B028-7B9624E6DB3B}" srcOrd="0" destOrd="0" presId="urn:microsoft.com/office/officeart/2005/8/layout/radial5"/>
    <dgm:cxn modelId="{A0C80381-6531-4979-84D7-EAF6402B443A}" type="presOf" srcId="{E99290A2-260E-4BE3-99A9-F7CF3E2C2423}" destId="{6B394266-0417-4589-BE1D-FEC50FDBBD3B}" srcOrd="0" destOrd="0" presId="urn:microsoft.com/office/officeart/2005/8/layout/radial5"/>
    <dgm:cxn modelId="{98430685-7FEF-4D12-AD05-F77A2C91F33C}" srcId="{4E128691-018D-443F-8CCC-179462F4678B}" destId="{77F4414F-894C-44F9-804A-ACE95B58E509}" srcOrd="6" destOrd="0" parTransId="{97905E4D-B215-4851-936C-58CE2F8DE508}" sibTransId="{0E8C96DE-3A02-4A75-8E66-431AAEFA1D93}"/>
    <dgm:cxn modelId="{44E0D98A-1CF7-448D-9507-37C06EFC8F5B}" type="presOf" srcId="{CABE1D74-D924-4D8D-A93C-996D540A5297}" destId="{BC824120-ECF8-459B-A8F1-E9DBC02CB9D4}" srcOrd="1" destOrd="0" presId="urn:microsoft.com/office/officeart/2005/8/layout/radial5"/>
    <dgm:cxn modelId="{5A416F8F-A2BE-4032-BD27-C49B532CC300}" type="presOf" srcId="{50875A46-27BD-4AD0-A813-C916364B4969}" destId="{D466906D-C2AE-4AC3-9D8D-4EA552C33937}" srcOrd="0" destOrd="0" presId="urn:microsoft.com/office/officeart/2005/8/layout/radial5"/>
    <dgm:cxn modelId="{47C8F69D-A3CC-43D8-BCAC-190E7329FC2B}" type="presOf" srcId="{18EAFE45-1820-4118-BA6D-18645CFA20C2}" destId="{EBE99F15-0CD5-4F56-97DD-15E5DC7F199B}" srcOrd="0" destOrd="0" presId="urn:microsoft.com/office/officeart/2005/8/layout/radial5"/>
    <dgm:cxn modelId="{1EC889AF-CBD6-421C-97CD-E79EC8F78920}" type="presOf" srcId="{CABE1D74-D924-4D8D-A93C-996D540A5297}" destId="{6B0E7D7A-B975-4D03-9EF3-BE4AAC584294}" srcOrd="0" destOrd="0" presId="urn:microsoft.com/office/officeart/2005/8/layout/radial5"/>
    <dgm:cxn modelId="{0A34C0B0-57C6-485B-8658-EB7744E0C1B7}" srcId="{4E128691-018D-443F-8CCC-179462F4678B}" destId="{01858D29-47AC-4DAC-B52D-A70F61070EA9}" srcOrd="4" destOrd="0" parTransId="{18EAFE45-1820-4118-BA6D-18645CFA20C2}" sibTransId="{9AE8DD05-A267-4A3E-BAAC-CF1ECB800E3F}"/>
    <dgm:cxn modelId="{EFEBC4B7-D200-4CAC-886B-254581FF0038}" type="presOf" srcId="{5DE75FE5-540C-4A40-9203-E08565BAE20F}" destId="{188EE4C4-E7C3-466B-B44D-CA407477AE4D}" srcOrd="1" destOrd="0" presId="urn:microsoft.com/office/officeart/2005/8/layout/radial5"/>
    <dgm:cxn modelId="{E14934BD-6728-4E3D-9855-DD9415187C4B}" type="presOf" srcId="{97905E4D-B215-4851-936C-58CE2F8DE508}" destId="{DE827F70-DCD0-4F83-8569-6A8A15C1B8E3}" srcOrd="0" destOrd="0" presId="urn:microsoft.com/office/officeart/2005/8/layout/radial5"/>
    <dgm:cxn modelId="{9814FCC8-5667-408C-AFA5-758E0314BBE4}" srcId="{E99290A2-260E-4BE3-99A9-F7CF3E2C2423}" destId="{4E128691-018D-443F-8CCC-179462F4678B}" srcOrd="0" destOrd="0" parTransId="{68E62FB3-172B-45C2-9D64-932D104A4702}" sibTransId="{2947D4B3-8EBA-464B-AC7B-46667A1559A2}"/>
    <dgm:cxn modelId="{832FACD7-423F-4729-B995-855CC72F2132}" srcId="{4E128691-018D-443F-8CCC-179462F4678B}" destId="{EED0AAC5-148B-4EAD-B81D-42C17A9E4AE4}" srcOrd="5" destOrd="0" parTransId="{8A393BE7-C7E6-47DE-BB40-61A721544455}" sibTransId="{7B598506-3DEB-421B-A171-586162109A19}"/>
    <dgm:cxn modelId="{29CF10EB-729C-46E8-A8C6-98596DF1D1EB}" srcId="{4E128691-018D-443F-8CCC-179462F4678B}" destId="{A06E1C94-A0D1-4377-9A18-74054DF7B87E}" srcOrd="0" destOrd="0" parTransId="{686B996A-0BE2-4ADD-BB41-3DC8433819CA}" sibTransId="{0E9CE731-5282-4FE5-9308-CADFE7962A03}"/>
    <dgm:cxn modelId="{94DDD5EE-E2A0-4DCD-820B-8C65A68E8CD0}" type="presOf" srcId="{97905E4D-B215-4851-936C-58CE2F8DE508}" destId="{EC72B353-3334-4842-AA1D-1773DB1D36F9}" srcOrd="1" destOrd="0" presId="urn:microsoft.com/office/officeart/2005/8/layout/radial5"/>
    <dgm:cxn modelId="{4FB3A7F0-7725-4AE6-A9E0-3E3E347A9CCC}" type="presOf" srcId="{A986E580-6595-4F76-A777-33807EBE6069}" destId="{7C5CD076-B859-45EC-A035-CBA7944F6AA5}" srcOrd="1" destOrd="0" presId="urn:microsoft.com/office/officeart/2005/8/layout/radial5"/>
    <dgm:cxn modelId="{C68FAEF3-C447-46CD-AC9A-A40F8717191D}" type="presOf" srcId="{686B996A-0BE2-4ADD-BB41-3DC8433819CA}" destId="{7936C9F5-7260-4A69-8089-AAE6BA919239}" srcOrd="1" destOrd="0" presId="urn:microsoft.com/office/officeart/2005/8/layout/radial5"/>
    <dgm:cxn modelId="{4FE51177-4021-44AE-BE26-EEAC64D2867B}" type="presParOf" srcId="{6B394266-0417-4589-BE1D-FEC50FDBBD3B}" destId="{4F9079C7-87C2-4469-985A-15FF708C4A34}" srcOrd="0" destOrd="0" presId="urn:microsoft.com/office/officeart/2005/8/layout/radial5"/>
    <dgm:cxn modelId="{119A6E95-EA3F-441B-886D-DE5678178094}" type="presParOf" srcId="{6B394266-0417-4589-BE1D-FEC50FDBBD3B}" destId="{E033AAC9-8D60-410E-889A-D953C2CAB835}" srcOrd="1" destOrd="0" presId="urn:microsoft.com/office/officeart/2005/8/layout/radial5"/>
    <dgm:cxn modelId="{2EF2880E-74B4-4931-BC88-2092DCF83D8C}" type="presParOf" srcId="{E033AAC9-8D60-410E-889A-D953C2CAB835}" destId="{7936C9F5-7260-4A69-8089-AAE6BA919239}" srcOrd="0" destOrd="0" presId="urn:microsoft.com/office/officeart/2005/8/layout/radial5"/>
    <dgm:cxn modelId="{E9C4FCD5-E743-4285-8A42-4F19C4B4DF78}" type="presParOf" srcId="{6B394266-0417-4589-BE1D-FEC50FDBBD3B}" destId="{86410BED-B408-49B6-A7DC-51A27E3E9D7C}" srcOrd="2" destOrd="0" presId="urn:microsoft.com/office/officeart/2005/8/layout/radial5"/>
    <dgm:cxn modelId="{3E56FBEE-5077-495D-9FF9-C4BC1015D141}" type="presParOf" srcId="{6B394266-0417-4589-BE1D-FEC50FDBBD3B}" destId="{51F53FAD-9975-4537-BBC9-4329CF25FB8A}" srcOrd="3" destOrd="0" presId="urn:microsoft.com/office/officeart/2005/8/layout/radial5"/>
    <dgm:cxn modelId="{775DF13A-105A-4E08-91EC-4664DA6B3B19}" type="presParOf" srcId="{51F53FAD-9975-4537-BBC9-4329CF25FB8A}" destId="{5AC3EA1C-4FDC-46E1-B3D0-A986C8BEDEAD}" srcOrd="0" destOrd="0" presId="urn:microsoft.com/office/officeart/2005/8/layout/radial5"/>
    <dgm:cxn modelId="{A284168B-FA85-473F-80A5-0727F3FAB79C}" type="presParOf" srcId="{6B394266-0417-4589-BE1D-FEC50FDBBD3B}" destId="{5D98F08F-E46E-435B-B45C-C3DB637DF90D}" srcOrd="4" destOrd="0" presId="urn:microsoft.com/office/officeart/2005/8/layout/radial5"/>
    <dgm:cxn modelId="{CE1B6ED5-D79E-46B3-8335-D314EE13908D}" type="presParOf" srcId="{6B394266-0417-4589-BE1D-FEC50FDBBD3B}" destId="{96526992-7D33-427E-A0CB-B719DAF93D5D}" srcOrd="5" destOrd="0" presId="urn:microsoft.com/office/officeart/2005/8/layout/radial5"/>
    <dgm:cxn modelId="{AD8CCEF8-13CC-4FCF-9E6A-CA11239E4686}" type="presParOf" srcId="{96526992-7D33-427E-A0CB-B719DAF93D5D}" destId="{7C5CD076-B859-45EC-A035-CBA7944F6AA5}" srcOrd="0" destOrd="0" presId="urn:microsoft.com/office/officeart/2005/8/layout/radial5"/>
    <dgm:cxn modelId="{E5B63A47-68CB-4912-89A3-88A3B11B122C}" type="presParOf" srcId="{6B394266-0417-4589-BE1D-FEC50FDBBD3B}" destId="{671E7604-25CB-4965-9C84-302DC58BCE21}" srcOrd="6" destOrd="0" presId="urn:microsoft.com/office/officeart/2005/8/layout/radial5"/>
    <dgm:cxn modelId="{9F7CDAB4-5010-4A6A-A6AB-7FF9D80BD6FC}" type="presParOf" srcId="{6B394266-0417-4589-BE1D-FEC50FDBBD3B}" destId="{319EC526-8166-46CF-BFBF-D33F59C956C1}" srcOrd="7" destOrd="0" presId="urn:microsoft.com/office/officeart/2005/8/layout/radial5"/>
    <dgm:cxn modelId="{2DAF1F1D-F5B5-406E-BD01-9430D7386A94}" type="presParOf" srcId="{319EC526-8166-46CF-BFBF-D33F59C956C1}" destId="{188EE4C4-E7C3-466B-B44D-CA407477AE4D}" srcOrd="0" destOrd="0" presId="urn:microsoft.com/office/officeart/2005/8/layout/radial5"/>
    <dgm:cxn modelId="{9CF39B8C-302F-405B-8526-412EAB24E940}" type="presParOf" srcId="{6B394266-0417-4589-BE1D-FEC50FDBBD3B}" destId="{D466906D-C2AE-4AC3-9D8D-4EA552C33937}" srcOrd="8" destOrd="0" presId="urn:microsoft.com/office/officeart/2005/8/layout/radial5"/>
    <dgm:cxn modelId="{468C7211-7D79-49D0-96E2-56C0DAD1667E}" type="presParOf" srcId="{6B394266-0417-4589-BE1D-FEC50FDBBD3B}" destId="{EBE99F15-0CD5-4F56-97DD-15E5DC7F199B}" srcOrd="9" destOrd="0" presId="urn:microsoft.com/office/officeart/2005/8/layout/radial5"/>
    <dgm:cxn modelId="{68702474-9C72-4498-A08A-C10755FCC183}" type="presParOf" srcId="{EBE99F15-0CD5-4F56-97DD-15E5DC7F199B}" destId="{A3EE0D23-EBE2-4C6D-8BEF-3477B8665CB1}" srcOrd="0" destOrd="0" presId="urn:microsoft.com/office/officeart/2005/8/layout/radial5"/>
    <dgm:cxn modelId="{5C6068F3-4B45-452B-AAED-377F50574B37}" type="presParOf" srcId="{6B394266-0417-4589-BE1D-FEC50FDBBD3B}" destId="{A643163B-99DD-4711-91E5-528F9827194D}" srcOrd="10" destOrd="0" presId="urn:microsoft.com/office/officeart/2005/8/layout/radial5"/>
    <dgm:cxn modelId="{58374451-9594-4754-BE8C-191451362BCA}" type="presParOf" srcId="{6B394266-0417-4589-BE1D-FEC50FDBBD3B}" destId="{D65626DD-FA0F-4CCF-B028-7B9624E6DB3B}" srcOrd="11" destOrd="0" presId="urn:microsoft.com/office/officeart/2005/8/layout/radial5"/>
    <dgm:cxn modelId="{6F29F5BE-49D9-4178-9C3F-365C6AD5C969}" type="presParOf" srcId="{D65626DD-FA0F-4CCF-B028-7B9624E6DB3B}" destId="{2F3646AE-379D-4625-B42B-EC7286525867}" srcOrd="0" destOrd="0" presId="urn:microsoft.com/office/officeart/2005/8/layout/radial5"/>
    <dgm:cxn modelId="{2FCCE0D7-EE96-4BF9-956E-97962E493CC9}" type="presParOf" srcId="{6B394266-0417-4589-BE1D-FEC50FDBBD3B}" destId="{571193F6-F9B2-40A1-946C-C9D451301009}" srcOrd="12" destOrd="0" presId="urn:microsoft.com/office/officeart/2005/8/layout/radial5"/>
    <dgm:cxn modelId="{E4A3CFF9-1843-4B0A-A53D-0BC853DEB893}" type="presParOf" srcId="{6B394266-0417-4589-BE1D-FEC50FDBBD3B}" destId="{DE827F70-DCD0-4F83-8569-6A8A15C1B8E3}" srcOrd="13" destOrd="0" presId="urn:microsoft.com/office/officeart/2005/8/layout/radial5"/>
    <dgm:cxn modelId="{09321717-9E2E-46FC-8DDC-3F48BD36C710}" type="presParOf" srcId="{DE827F70-DCD0-4F83-8569-6A8A15C1B8E3}" destId="{EC72B353-3334-4842-AA1D-1773DB1D36F9}" srcOrd="0" destOrd="0" presId="urn:microsoft.com/office/officeart/2005/8/layout/radial5"/>
    <dgm:cxn modelId="{8577D3B5-1B37-417F-A8AC-2E59B49A1ADE}" type="presParOf" srcId="{6B394266-0417-4589-BE1D-FEC50FDBBD3B}" destId="{63E7CAEA-AA28-497C-9C3D-5769C1AB2AD0}" srcOrd="14" destOrd="0" presId="urn:microsoft.com/office/officeart/2005/8/layout/radial5"/>
    <dgm:cxn modelId="{4D991F4F-5D7D-4399-A26C-1CCD924E7349}" type="presParOf" srcId="{6B394266-0417-4589-BE1D-FEC50FDBBD3B}" destId="{6B0E7D7A-B975-4D03-9EF3-BE4AAC584294}" srcOrd="15" destOrd="0" presId="urn:microsoft.com/office/officeart/2005/8/layout/radial5"/>
    <dgm:cxn modelId="{131B58DB-F666-47C8-A88F-61920E8616C5}" type="presParOf" srcId="{6B0E7D7A-B975-4D03-9EF3-BE4AAC584294}" destId="{BC824120-ECF8-459B-A8F1-E9DBC02CB9D4}" srcOrd="0" destOrd="0" presId="urn:microsoft.com/office/officeart/2005/8/layout/radial5"/>
    <dgm:cxn modelId="{64DF84A4-44D4-475D-94B9-96852318611B}" type="presParOf" srcId="{6B394266-0417-4589-BE1D-FEC50FDBBD3B}" destId="{D7B4DE45-DAF9-4074-B77B-5F182F7D264D}"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7D42AA-0E85-44FE-A669-1CED44B142D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BCFAEE68-9FA0-40F3-81CA-8F3ACEAEF669}">
      <dgm:prSet phldrT="[Text]"/>
      <dgm:spPr>
        <a:solidFill>
          <a:schemeClr val="tx1">
            <a:lumMod val="65000"/>
            <a:lumOff val="35000"/>
          </a:schemeClr>
        </a:solidFill>
      </dgm:spPr>
      <dgm:t>
        <a:bodyPr/>
        <a:lstStyle/>
        <a:p>
          <a:r>
            <a:rPr lang="en-US" dirty="0"/>
            <a:t>Patient/ Parent</a:t>
          </a:r>
        </a:p>
      </dgm:t>
    </dgm:pt>
    <dgm:pt modelId="{D96088C9-E10E-4654-A62C-FE8C6B2F8CD3}" type="parTrans" cxnId="{7D60023F-AA77-4C10-ACBE-9B7E64376908}">
      <dgm:prSet/>
      <dgm:spPr/>
      <dgm:t>
        <a:bodyPr/>
        <a:lstStyle/>
        <a:p>
          <a:endParaRPr lang="en-US"/>
        </a:p>
      </dgm:t>
    </dgm:pt>
    <dgm:pt modelId="{B1EC644F-D0BE-4A84-824B-E79CAF6B7D75}" type="sibTrans" cxnId="{7D60023F-AA77-4C10-ACBE-9B7E64376908}">
      <dgm:prSet/>
      <dgm:spPr/>
      <dgm:t>
        <a:bodyPr/>
        <a:lstStyle/>
        <a:p>
          <a:endParaRPr lang="en-US"/>
        </a:p>
      </dgm:t>
    </dgm:pt>
    <dgm:pt modelId="{CC5C4024-445C-47C9-B167-D07A03AEA264}">
      <dgm:prSet phldrT="[Text]" custT="1"/>
      <dgm:spPr>
        <a:solidFill>
          <a:schemeClr val="accent6"/>
        </a:solidFill>
      </dgm:spPr>
      <dgm:t>
        <a:bodyPr lIns="0" tIns="0" rIns="0" bIns="0"/>
        <a:lstStyle/>
        <a:p>
          <a:r>
            <a:rPr lang="en-US" sz="1400" dirty="0"/>
            <a:t>Nurse Case Manager</a:t>
          </a:r>
        </a:p>
      </dgm:t>
    </dgm:pt>
    <dgm:pt modelId="{9ABBF7F1-DF16-478B-8AE7-8CE8CE835CEB}" type="parTrans" cxnId="{8B50071E-A336-42B9-84D1-7A7FE51F31F1}">
      <dgm:prSet/>
      <dgm:spPr/>
      <dgm:t>
        <a:bodyPr/>
        <a:lstStyle/>
        <a:p>
          <a:endParaRPr lang="en-US" dirty="0"/>
        </a:p>
      </dgm:t>
    </dgm:pt>
    <dgm:pt modelId="{F47D6FDC-610C-4ADE-B4FD-F8DDDACBE96D}" type="sibTrans" cxnId="{8B50071E-A336-42B9-84D1-7A7FE51F31F1}">
      <dgm:prSet/>
      <dgm:spPr/>
      <dgm:t>
        <a:bodyPr/>
        <a:lstStyle/>
        <a:p>
          <a:endParaRPr lang="en-US"/>
        </a:p>
      </dgm:t>
    </dgm:pt>
    <dgm:pt modelId="{F6A5E027-9506-4B25-93BB-2DF7FEBC65E5}">
      <dgm:prSet phldrT="[Text]" custT="1"/>
      <dgm:spPr>
        <a:solidFill>
          <a:srgbClr val="00B08E"/>
        </a:solidFill>
      </dgm:spPr>
      <dgm:t>
        <a:bodyPr lIns="0" tIns="0" rIns="0" bIns="0"/>
        <a:lstStyle/>
        <a:p>
          <a:r>
            <a:rPr lang="en-US" sz="1400" dirty="0"/>
            <a:t>Mental Health</a:t>
          </a:r>
        </a:p>
      </dgm:t>
    </dgm:pt>
    <dgm:pt modelId="{B3026AF6-E7D9-4D85-8FFA-7BD81B9C6987}" type="parTrans" cxnId="{DF3B3B3B-0E61-47CD-B18B-E978DE6FB1C8}">
      <dgm:prSet/>
      <dgm:spPr/>
      <dgm:t>
        <a:bodyPr/>
        <a:lstStyle/>
        <a:p>
          <a:endParaRPr lang="en-US" dirty="0"/>
        </a:p>
      </dgm:t>
    </dgm:pt>
    <dgm:pt modelId="{AA8F4B0A-3D14-47E5-830F-3457468A7FEE}" type="sibTrans" cxnId="{DF3B3B3B-0E61-47CD-B18B-E978DE6FB1C8}">
      <dgm:prSet/>
      <dgm:spPr/>
      <dgm:t>
        <a:bodyPr/>
        <a:lstStyle/>
        <a:p>
          <a:endParaRPr lang="en-US"/>
        </a:p>
      </dgm:t>
    </dgm:pt>
    <dgm:pt modelId="{74828033-14AE-40FC-80AB-126F0A873447}">
      <dgm:prSet phldrT="[Text]" custT="1"/>
      <dgm:spPr>
        <a:solidFill>
          <a:schemeClr val="accent2">
            <a:lumMod val="75000"/>
          </a:schemeClr>
        </a:solidFill>
      </dgm:spPr>
      <dgm:t>
        <a:bodyPr lIns="0" tIns="0" rIns="0" bIns="0"/>
        <a:lstStyle/>
        <a:p>
          <a:r>
            <a:rPr lang="en-US" sz="1400" dirty="0"/>
            <a:t>Return to Work</a:t>
          </a:r>
        </a:p>
      </dgm:t>
    </dgm:pt>
    <dgm:pt modelId="{9151B879-3199-4C34-91CF-581BFE0C5AE4}" type="parTrans" cxnId="{7BFCF23A-BB2A-440B-8A41-4A73BA4F0943}">
      <dgm:prSet/>
      <dgm:spPr/>
      <dgm:t>
        <a:bodyPr/>
        <a:lstStyle/>
        <a:p>
          <a:endParaRPr lang="en-US" dirty="0"/>
        </a:p>
      </dgm:t>
    </dgm:pt>
    <dgm:pt modelId="{814A0A17-48EC-4955-B29B-FCB52C07B96E}" type="sibTrans" cxnId="{7BFCF23A-BB2A-440B-8A41-4A73BA4F0943}">
      <dgm:prSet/>
      <dgm:spPr/>
      <dgm:t>
        <a:bodyPr/>
        <a:lstStyle/>
        <a:p>
          <a:endParaRPr lang="en-US"/>
        </a:p>
      </dgm:t>
    </dgm:pt>
    <dgm:pt modelId="{FA81ABEC-4CFA-4DEE-AED2-7A627742CF73}">
      <dgm:prSet phldrT="[Text]" custT="1"/>
      <dgm:spPr>
        <a:solidFill>
          <a:schemeClr val="bg1">
            <a:lumMod val="50000"/>
          </a:schemeClr>
        </a:solidFill>
      </dgm:spPr>
      <dgm:t>
        <a:bodyPr lIns="0" tIns="0" rIns="0" bIns="0"/>
        <a:lstStyle/>
        <a:p>
          <a:r>
            <a:rPr lang="en-US" sz="1400" dirty="0"/>
            <a:t>Pi Beta Phi Rehab</a:t>
          </a:r>
        </a:p>
      </dgm:t>
    </dgm:pt>
    <dgm:pt modelId="{C012DA1C-A987-4DFE-A52C-C1DE5F9D147C}" type="parTrans" cxnId="{D1587E5F-63A6-4E05-89A1-A112BE991697}">
      <dgm:prSet/>
      <dgm:spPr/>
      <dgm:t>
        <a:bodyPr/>
        <a:lstStyle/>
        <a:p>
          <a:endParaRPr lang="en-US" dirty="0"/>
        </a:p>
      </dgm:t>
    </dgm:pt>
    <dgm:pt modelId="{52CC5CE3-C373-45E9-8753-D7F3F0DF2B5C}" type="sibTrans" cxnId="{D1587E5F-63A6-4E05-89A1-A112BE991697}">
      <dgm:prSet/>
      <dgm:spPr/>
      <dgm:t>
        <a:bodyPr/>
        <a:lstStyle/>
        <a:p>
          <a:endParaRPr lang="en-US"/>
        </a:p>
      </dgm:t>
    </dgm:pt>
    <dgm:pt modelId="{16948C26-EE3F-4FC2-B823-6B3326A9B3C6}">
      <dgm:prSet custT="1"/>
      <dgm:spPr>
        <a:solidFill>
          <a:schemeClr val="accent2"/>
        </a:solidFill>
      </dgm:spPr>
      <dgm:t>
        <a:bodyPr lIns="0" tIns="0" rIns="0" bIns="0"/>
        <a:lstStyle/>
        <a:p>
          <a:r>
            <a:rPr lang="en-US" sz="1400" dirty="0"/>
            <a:t>Clinical Psychologist</a:t>
          </a:r>
        </a:p>
      </dgm:t>
    </dgm:pt>
    <dgm:pt modelId="{5D14FE43-AA00-42DB-BFBE-4CDCD91DD0E1}" type="parTrans" cxnId="{1FF09D1F-493C-4D58-BF68-5F05CA9EA8BA}">
      <dgm:prSet/>
      <dgm:spPr/>
      <dgm:t>
        <a:bodyPr/>
        <a:lstStyle/>
        <a:p>
          <a:endParaRPr lang="en-US" dirty="0"/>
        </a:p>
      </dgm:t>
    </dgm:pt>
    <dgm:pt modelId="{53CEC2C6-B381-457D-B14C-8240A5BAAA71}" type="sibTrans" cxnId="{1FF09D1F-493C-4D58-BF68-5F05CA9EA8BA}">
      <dgm:prSet/>
      <dgm:spPr/>
      <dgm:t>
        <a:bodyPr/>
        <a:lstStyle/>
        <a:p>
          <a:endParaRPr lang="en-US"/>
        </a:p>
      </dgm:t>
    </dgm:pt>
    <dgm:pt modelId="{522595AE-8CB5-4F81-9E69-31F06CA816C4}">
      <dgm:prSet custT="1"/>
      <dgm:spPr>
        <a:solidFill>
          <a:srgbClr val="FF0000"/>
        </a:solidFill>
      </dgm:spPr>
      <dgm:t>
        <a:bodyPr lIns="0" tIns="0" rIns="0" bIns="0"/>
        <a:lstStyle/>
        <a:p>
          <a:r>
            <a:rPr lang="en-US" sz="1400" dirty="0"/>
            <a:t>Hematologist</a:t>
          </a:r>
        </a:p>
      </dgm:t>
    </dgm:pt>
    <dgm:pt modelId="{AB2629C5-E505-4EC2-9403-8A7A6D35FB72}" type="parTrans" cxnId="{B5CB1175-3102-48E2-9908-E1024D942AFF}">
      <dgm:prSet/>
      <dgm:spPr/>
      <dgm:t>
        <a:bodyPr/>
        <a:lstStyle/>
        <a:p>
          <a:endParaRPr lang="en-US" dirty="0"/>
        </a:p>
      </dgm:t>
    </dgm:pt>
    <dgm:pt modelId="{15BF0765-D353-48AC-BF3F-DD706176252B}" type="sibTrans" cxnId="{B5CB1175-3102-48E2-9908-E1024D942AFF}">
      <dgm:prSet/>
      <dgm:spPr/>
      <dgm:t>
        <a:bodyPr/>
        <a:lstStyle/>
        <a:p>
          <a:endParaRPr lang="en-US"/>
        </a:p>
      </dgm:t>
    </dgm:pt>
    <dgm:pt modelId="{CD2935BD-7EF3-484C-A73A-8A5197CBC5D8}">
      <dgm:prSet custT="1"/>
      <dgm:spPr/>
      <dgm:t>
        <a:bodyPr lIns="0" tIns="0" rIns="0" bIns="0"/>
        <a:lstStyle/>
        <a:p>
          <a:r>
            <a:rPr lang="en-US" sz="1400" dirty="0"/>
            <a:t>Primary Care Clinician</a:t>
          </a:r>
        </a:p>
      </dgm:t>
    </dgm:pt>
    <dgm:pt modelId="{9FC0A607-92D3-4190-8CF8-45007F59CA3F}" type="parTrans" cxnId="{0D35402D-014D-4A76-9CA4-2373322985E4}">
      <dgm:prSet/>
      <dgm:spPr/>
      <dgm:t>
        <a:bodyPr/>
        <a:lstStyle/>
        <a:p>
          <a:endParaRPr lang="en-US" dirty="0"/>
        </a:p>
      </dgm:t>
    </dgm:pt>
    <dgm:pt modelId="{382E9D39-D540-4410-9EAE-5B85D60AD884}" type="sibTrans" cxnId="{0D35402D-014D-4A76-9CA4-2373322985E4}">
      <dgm:prSet/>
      <dgm:spPr/>
      <dgm:t>
        <a:bodyPr/>
        <a:lstStyle/>
        <a:p>
          <a:endParaRPr lang="en-US"/>
        </a:p>
      </dgm:t>
    </dgm:pt>
    <dgm:pt modelId="{8B418340-C4FB-475A-877F-64CA463FF66F}">
      <dgm:prSet custT="1"/>
      <dgm:spPr>
        <a:solidFill>
          <a:srgbClr val="7030A0"/>
        </a:solidFill>
      </dgm:spPr>
      <dgm:t>
        <a:bodyPr lIns="0" tIns="0" rIns="0" bIns="0"/>
        <a:lstStyle/>
        <a:p>
          <a:r>
            <a:rPr lang="en-US" sz="1400" dirty="0"/>
            <a:t>Neurologist</a:t>
          </a:r>
        </a:p>
      </dgm:t>
    </dgm:pt>
    <dgm:pt modelId="{27219E5D-0124-4432-BA48-91A6035E282C}" type="parTrans" cxnId="{3BA09D2F-169B-466B-BA16-4410CF388D1B}">
      <dgm:prSet/>
      <dgm:spPr/>
      <dgm:t>
        <a:bodyPr/>
        <a:lstStyle/>
        <a:p>
          <a:endParaRPr lang="en-US" dirty="0"/>
        </a:p>
      </dgm:t>
    </dgm:pt>
    <dgm:pt modelId="{1F21FAAB-E7EA-4A57-B8B8-C23E8BB931FF}" type="sibTrans" cxnId="{3BA09D2F-169B-466B-BA16-4410CF388D1B}">
      <dgm:prSet/>
      <dgm:spPr/>
      <dgm:t>
        <a:bodyPr/>
        <a:lstStyle/>
        <a:p>
          <a:endParaRPr lang="en-US"/>
        </a:p>
      </dgm:t>
    </dgm:pt>
    <dgm:pt modelId="{6D392450-AF70-4CFF-96BB-31AF0D4BC211}" type="pres">
      <dgm:prSet presAssocID="{C77D42AA-0E85-44FE-A669-1CED44B142DD}" presName="cycle" presStyleCnt="0">
        <dgm:presLayoutVars>
          <dgm:chMax val="1"/>
          <dgm:dir/>
          <dgm:animLvl val="ctr"/>
          <dgm:resizeHandles val="exact"/>
        </dgm:presLayoutVars>
      </dgm:prSet>
      <dgm:spPr/>
    </dgm:pt>
    <dgm:pt modelId="{F1BBE76A-AB07-405E-BC80-DD8013B4FEAE}" type="pres">
      <dgm:prSet presAssocID="{BCFAEE68-9FA0-40F3-81CA-8F3ACEAEF669}" presName="centerShape" presStyleLbl="node0" presStyleIdx="0" presStyleCnt="1" custScaleX="139450" custScaleY="142825"/>
      <dgm:spPr/>
    </dgm:pt>
    <dgm:pt modelId="{2B4BC438-A596-4845-BA16-DBBEB215FEF4}" type="pres">
      <dgm:prSet presAssocID="{AB2629C5-E505-4EC2-9403-8A7A6D35FB72}" presName="Name9" presStyleLbl="parChTrans1D2" presStyleIdx="0" presStyleCnt="8"/>
      <dgm:spPr/>
    </dgm:pt>
    <dgm:pt modelId="{E6DFA00F-645A-444A-935C-FF0ED3DB1D59}" type="pres">
      <dgm:prSet presAssocID="{AB2629C5-E505-4EC2-9403-8A7A6D35FB72}" presName="connTx" presStyleLbl="parChTrans1D2" presStyleIdx="0" presStyleCnt="8"/>
      <dgm:spPr/>
    </dgm:pt>
    <dgm:pt modelId="{1DB4F46C-01D9-4028-96A1-F6F470D84631}" type="pres">
      <dgm:prSet presAssocID="{522595AE-8CB5-4F81-9E69-31F06CA816C4}" presName="node" presStyleLbl="node1" presStyleIdx="0" presStyleCnt="8" custScaleX="127438" custScaleY="131620">
        <dgm:presLayoutVars>
          <dgm:bulletEnabled val="1"/>
        </dgm:presLayoutVars>
      </dgm:prSet>
      <dgm:spPr/>
    </dgm:pt>
    <dgm:pt modelId="{6D8F34C5-6D62-4748-BF9C-BB61DE576312}" type="pres">
      <dgm:prSet presAssocID="{9FC0A607-92D3-4190-8CF8-45007F59CA3F}" presName="Name9" presStyleLbl="parChTrans1D2" presStyleIdx="1" presStyleCnt="8"/>
      <dgm:spPr/>
    </dgm:pt>
    <dgm:pt modelId="{60E6F893-E1B4-4985-AEEC-C98993AB79F0}" type="pres">
      <dgm:prSet presAssocID="{9FC0A607-92D3-4190-8CF8-45007F59CA3F}" presName="connTx" presStyleLbl="parChTrans1D2" presStyleIdx="1" presStyleCnt="8"/>
      <dgm:spPr/>
    </dgm:pt>
    <dgm:pt modelId="{4B00D27F-CE0F-4EBB-82D6-AE78F447C4AE}" type="pres">
      <dgm:prSet presAssocID="{CD2935BD-7EF3-484C-A73A-8A5197CBC5D8}" presName="node" presStyleLbl="node1" presStyleIdx="1" presStyleCnt="8" custScaleX="127438" custScaleY="131620">
        <dgm:presLayoutVars>
          <dgm:bulletEnabled val="1"/>
        </dgm:presLayoutVars>
      </dgm:prSet>
      <dgm:spPr/>
    </dgm:pt>
    <dgm:pt modelId="{E5B501DE-4AD0-4880-A852-9C6FDF13ADE9}" type="pres">
      <dgm:prSet presAssocID="{9ABBF7F1-DF16-478B-8AE7-8CE8CE835CEB}" presName="Name9" presStyleLbl="parChTrans1D2" presStyleIdx="2" presStyleCnt="8"/>
      <dgm:spPr/>
    </dgm:pt>
    <dgm:pt modelId="{9D2DBD33-0C5F-4064-BCFF-A17C79C8EC74}" type="pres">
      <dgm:prSet presAssocID="{9ABBF7F1-DF16-478B-8AE7-8CE8CE835CEB}" presName="connTx" presStyleLbl="parChTrans1D2" presStyleIdx="2" presStyleCnt="8"/>
      <dgm:spPr/>
    </dgm:pt>
    <dgm:pt modelId="{EDAA98CC-E5FE-4543-8F1F-43E2F721D4D7}" type="pres">
      <dgm:prSet presAssocID="{CC5C4024-445C-47C9-B167-D07A03AEA264}" presName="node" presStyleLbl="node1" presStyleIdx="2" presStyleCnt="8" custScaleX="127438" custScaleY="131620">
        <dgm:presLayoutVars>
          <dgm:bulletEnabled val="1"/>
        </dgm:presLayoutVars>
      </dgm:prSet>
      <dgm:spPr/>
    </dgm:pt>
    <dgm:pt modelId="{3F4F1E01-8251-48D1-A4DE-F935D186A4BE}" type="pres">
      <dgm:prSet presAssocID="{5D14FE43-AA00-42DB-BFBE-4CDCD91DD0E1}" presName="Name9" presStyleLbl="parChTrans1D2" presStyleIdx="3" presStyleCnt="8"/>
      <dgm:spPr/>
    </dgm:pt>
    <dgm:pt modelId="{A8E6A5F6-F200-43AC-9411-F7EA8899DFD3}" type="pres">
      <dgm:prSet presAssocID="{5D14FE43-AA00-42DB-BFBE-4CDCD91DD0E1}" presName="connTx" presStyleLbl="parChTrans1D2" presStyleIdx="3" presStyleCnt="8"/>
      <dgm:spPr/>
    </dgm:pt>
    <dgm:pt modelId="{D90D2EDF-CD7E-4D6D-B9D0-EDB106BFFC9B}" type="pres">
      <dgm:prSet presAssocID="{16948C26-EE3F-4FC2-B823-6B3326A9B3C6}" presName="node" presStyleLbl="node1" presStyleIdx="3" presStyleCnt="8" custScaleX="127438" custScaleY="131620">
        <dgm:presLayoutVars>
          <dgm:bulletEnabled val="1"/>
        </dgm:presLayoutVars>
      </dgm:prSet>
      <dgm:spPr/>
    </dgm:pt>
    <dgm:pt modelId="{57F1848E-1AB9-4C66-901B-8E619DE0E2C9}" type="pres">
      <dgm:prSet presAssocID="{B3026AF6-E7D9-4D85-8FFA-7BD81B9C6987}" presName="Name9" presStyleLbl="parChTrans1D2" presStyleIdx="4" presStyleCnt="8"/>
      <dgm:spPr/>
    </dgm:pt>
    <dgm:pt modelId="{EE815EFB-BDBB-4900-95C6-FF53F2C184F7}" type="pres">
      <dgm:prSet presAssocID="{B3026AF6-E7D9-4D85-8FFA-7BD81B9C6987}" presName="connTx" presStyleLbl="parChTrans1D2" presStyleIdx="4" presStyleCnt="8"/>
      <dgm:spPr/>
    </dgm:pt>
    <dgm:pt modelId="{8E0941FB-1E19-4398-A6F3-A64A70D565FD}" type="pres">
      <dgm:prSet presAssocID="{F6A5E027-9506-4B25-93BB-2DF7FEBC65E5}" presName="node" presStyleLbl="node1" presStyleIdx="4" presStyleCnt="8" custScaleX="127438" custScaleY="131620">
        <dgm:presLayoutVars>
          <dgm:bulletEnabled val="1"/>
        </dgm:presLayoutVars>
      </dgm:prSet>
      <dgm:spPr/>
    </dgm:pt>
    <dgm:pt modelId="{948EA945-8CFB-499D-B399-DFE36075532E}" type="pres">
      <dgm:prSet presAssocID="{27219E5D-0124-4432-BA48-91A6035E282C}" presName="Name9" presStyleLbl="parChTrans1D2" presStyleIdx="5" presStyleCnt="8"/>
      <dgm:spPr/>
    </dgm:pt>
    <dgm:pt modelId="{2E5ABBE3-22B4-4DC0-ADB2-4CB3FAB7BE86}" type="pres">
      <dgm:prSet presAssocID="{27219E5D-0124-4432-BA48-91A6035E282C}" presName="connTx" presStyleLbl="parChTrans1D2" presStyleIdx="5" presStyleCnt="8"/>
      <dgm:spPr/>
    </dgm:pt>
    <dgm:pt modelId="{43AAF5BC-97E1-4099-9CC6-7194C066E4F4}" type="pres">
      <dgm:prSet presAssocID="{8B418340-C4FB-475A-877F-64CA463FF66F}" presName="node" presStyleLbl="node1" presStyleIdx="5" presStyleCnt="8" custScaleX="127438" custScaleY="131620">
        <dgm:presLayoutVars>
          <dgm:bulletEnabled val="1"/>
        </dgm:presLayoutVars>
      </dgm:prSet>
      <dgm:spPr/>
    </dgm:pt>
    <dgm:pt modelId="{F30CE5DD-9867-43AF-BFB2-0C7D2F7972BE}" type="pres">
      <dgm:prSet presAssocID="{9151B879-3199-4C34-91CF-581BFE0C5AE4}" presName="Name9" presStyleLbl="parChTrans1D2" presStyleIdx="6" presStyleCnt="8"/>
      <dgm:spPr/>
    </dgm:pt>
    <dgm:pt modelId="{DF47292A-80FE-4F06-A027-82AF063F75E7}" type="pres">
      <dgm:prSet presAssocID="{9151B879-3199-4C34-91CF-581BFE0C5AE4}" presName="connTx" presStyleLbl="parChTrans1D2" presStyleIdx="6" presStyleCnt="8"/>
      <dgm:spPr/>
    </dgm:pt>
    <dgm:pt modelId="{DBDD90D1-9026-4638-8E82-35097097BFEB}" type="pres">
      <dgm:prSet presAssocID="{74828033-14AE-40FC-80AB-126F0A873447}" presName="node" presStyleLbl="node1" presStyleIdx="6" presStyleCnt="8" custScaleX="127438" custScaleY="131620">
        <dgm:presLayoutVars>
          <dgm:bulletEnabled val="1"/>
        </dgm:presLayoutVars>
      </dgm:prSet>
      <dgm:spPr/>
    </dgm:pt>
    <dgm:pt modelId="{CA323D18-5AD4-49DB-87B0-A9535FE026ED}" type="pres">
      <dgm:prSet presAssocID="{C012DA1C-A987-4DFE-A52C-C1DE5F9D147C}" presName="Name9" presStyleLbl="parChTrans1D2" presStyleIdx="7" presStyleCnt="8"/>
      <dgm:spPr/>
    </dgm:pt>
    <dgm:pt modelId="{AEC1F850-734A-4B5A-A9E1-8CD66830B6B9}" type="pres">
      <dgm:prSet presAssocID="{C012DA1C-A987-4DFE-A52C-C1DE5F9D147C}" presName="connTx" presStyleLbl="parChTrans1D2" presStyleIdx="7" presStyleCnt="8"/>
      <dgm:spPr/>
    </dgm:pt>
    <dgm:pt modelId="{69A70234-78A8-468C-8F4C-835FFEB47219}" type="pres">
      <dgm:prSet presAssocID="{FA81ABEC-4CFA-4DEE-AED2-7A627742CF73}" presName="node" presStyleLbl="node1" presStyleIdx="7" presStyleCnt="8" custScaleX="127438" custScaleY="131620">
        <dgm:presLayoutVars>
          <dgm:bulletEnabled val="1"/>
        </dgm:presLayoutVars>
      </dgm:prSet>
      <dgm:spPr/>
    </dgm:pt>
  </dgm:ptLst>
  <dgm:cxnLst>
    <dgm:cxn modelId="{21AF3304-2373-4DBC-9C14-332AA98B97E6}" type="presOf" srcId="{5D14FE43-AA00-42DB-BFBE-4CDCD91DD0E1}" destId="{3F4F1E01-8251-48D1-A4DE-F935D186A4BE}" srcOrd="0" destOrd="0" presId="urn:microsoft.com/office/officeart/2005/8/layout/radial1"/>
    <dgm:cxn modelId="{6D8AA404-CA4A-436B-B40D-0B1E70167BFD}" type="presOf" srcId="{27219E5D-0124-4432-BA48-91A6035E282C}" destId="{948EA945-8CFB-499D-B399-DFE36075532E}" srcOrd="0" destOrd="0" presId="urn:microsoft.com/office/officeart/2005/8/layout/radial1"/>
    <dgm:cxn modelId="{95000706-34E2-4336-B1A1-1C415DF68ACB}" type="presOf" srcId="{9ABBF7F1-DF16-478B-8AE7-8CE8CE835CEB}" destId="{E5B501DE-4AD0-4880-A852-9C6FDF13ADE9}" srcOrd="0" destOrd="0" presId="urn:microsoft.com/office/officeart/2005/8/layout/radial1"/>
    <dgm:cxn modelId="{8B50071E-A336-42B9-84D1-7A7FE51F31F1}" srcId="{BCFAEE68-9FA0-40F3-81CA-8F3ACEAEF669}" destId="{CC5C4024-445C-47C9-B167-D07A03AEA264}" srcOrd="2" destOrd="0" parTransId="{9ABBF7F1-DF16-478B-8AE7-8CE8CE835CEB}" sibTransId="{F47D6FDC-610C-4ADE-B4FD-F8DDDACBE96D}"/>
    <dgm:cxn modelId="{B1FB531F-E495-446E-8FFF-52E344AD5426}" type="presOf" srcId="{16948C26-EE3F-4FC2-B823-6B3326A9B3C6}" destId="{D90D2EDF-CD7E-4D6D-B9D0-EDB106BFFC9B}" srcOrd="0" destOrd="0" presId="urn:microsoft.com/office/officeart/2005/8/layout/radial1"/>
    <dgm:cxn modelId="{1FF09D1F-493C-4D58-BF68-5F05CA9EA8BA}" srcId="{BCFAEE68-9FA0-40F3-81CA-8F3ACEAEF669}" destId="{16948C26-EE3F-4FC2-B823-6B3326A9B3C6}" srcOrd="3" destOrd="0" parTransId="{5D14FE43-AA00-42DB-BFBE-4CDCD91DD0E1}" sibTransId="{53CEC2C6-B381-457D-B14C-8240A5BAAA71}"/>
    <dgm:cxn modelId="{98454320-9A86-4334-A82C-2D09033E658D}" type="presOf" srcId="{5D14FE43-AA00-42DB-BFBE-4CDCD91DD0E1}" destId="{A8E6A5F6-F200-43AC-9411-F7EA8899DFD3}" srcOrd="1" destOrd="0" presId="urn:microsoft.com/office/officeart/2005/8/layout/radial1"/>
    <dgm:cxn modelId="{0D35402D-014D-4A76-9CA4-2373322985E4}" srcId="{BCFAEE68-9FA0-40F3-81CA-8F3ACEAEF669}" destId="{CD2935BD-7EF3-484C-A73A-8A5197CBC5D8}" srcOrd="1" destOrd="0" parTransId="{9FC0A607-92D3-4190-8CF8-45007F59CA3F}" sibTransId="{382E9D39-D540-4410-9EAE-5B85D60AD884}"/>
    <dgm:cxn modelId="{3BA09D2F-169B-466B-BA16-4410CF388D1B}" srcId="{BCFAEE68-9FA0-40F3-81CA-8F3ACEAEF669}" destId="{8B418340-C4FB-475A-877F-64CA463FF66F}" srcOrd="5" destOrd="0" parTransId="{27219E5D-0124-4432-BA48-91A6035E282C}" sibTransId="{1F21FAAB-E7EA-4A57-B8B8-C23E8BB931FF}"/>
    <dgm:cxn modelId="{7BFCF23A-BB2A-440B-8A41-4A73BA4F0943}" srcId="{BCFAEE68-9FA0-40F3-81CA-8F3ACEAEF669}" destId="{74828033-14AE-40FC-80AB-126F0A873447}" srcOrd="6" destOrd="0" parTransId="{9151B879-3199-4C34-91CF-581BFE0C5AE4}" sibTransId="{814A0A17-48EC-4955-B29B-FCB52C07B96E}"/>
    <dgm:cxn modelId="{DF3B3B3B-0E61-47CD-B18B-E978DE6FB1C8}" srcId="{BCFAEE68-9FA0-40F3-81CA-8F3ACEAEF669}" destId="{F6A5E027-9506-4B25-93BB-2DF7FEBC65E5}" srcOrd="4" destOrd="0" parTransId="{B3026AF6-E7D9-4D85-8FFA-7BD81B9C6987}" sibTransId="{AA8F4B0A-3D14-47E5-830F-3457468A7FEE}"/>
    <dgm:cxn modelId="{7D60023F-AA77-4C10-ACBE-9B7E64376908}" srcId="{C77D42AA-0E85-44FE-A669-1CED44B142DD}" destId="{BCFAEE68-9FA0-40F3-81CA-8F3ACEAEF669}" srcOrd="0" destOrd="0" parTransId="{D96088C9-E10E-4654-A62C-FE8C6B2F8CD3}" sibTransId="{B1EC644F-D0BE-4A84-824B-E79CAF6B7D75}"/>
    <dgm:cxn modelId="{D1587E5F-63A6-4E05-89A1-A112BE991697}" srcId="{BCFAEE68-9FA0-40F3-81CA-8F3ACEAEF669}" destId="{FA81ABEC-4CFA-4DEE-AED2-7A627742CF73}" srcOrd="7" destOrd="0" parTransId="{C012DA1C-A987-4DFE-A52C-C1DE5F9D147C}" sibTransId="{52CC5CE3-C373-45E9-8753-D7F3F0DF2B5C}"/>
    <dgm:cxn modelId="{7B75D164-51F1-4FB3-A651-67F9114BCEF7}" type="presOf" srcId="{F6A5E027-9506-4B25-93BB-2DF7FEBC65E5}" destId="{8E0941FB-1E19-4398-A6F3-A64A70D565FD}" srcOrd="0" destOrd="0" presId="urn:microsoft.com/office/officeart/2005/8/layout/radial1"/>
    <dgm:cxn modelId="{33904C68-DF9F-456C-BB68-A99D73C6CDE9}" type="presOf" srcId="{C77D42AA-0E85-44FE-A669-1CED44B142DD}" destId="{6D392450-AF70-4CFF-96BB-31AF0D4BC211}" srcOrd="0" destOrd="0" presId="urn:microsoft.com/office/officeart/2005/8/layout/radial1"/>
    <dgm:cxn modelId="{71317C6F-69D0-477F-A4F9-3CC92F21F019}" type="presOf" srcId="{B3026AF6-E7D9-4D85-8FFA-7BD81B9C6987}" destId="{EE815EFB-BDBB-4900-95C6-FF53F2C184F7}" srcOrd="1" destOrd="0" presId="urn:microsoft.com/office/officeart/2005/8/layout/radial1"/>
    <dgm:cxn modelId="{B5CB1175-3102-48E2-9908-E1024D942AFF}" srcId="{BCFAEE68-9FA0-40F3-81CA-8F3ACEAEF669}" destId="{522595AE-8CB5-4F81-9E69-31F06CA816C4}" srcOrd="0" destOrd="0" parTransId="{AB2629C5-E505-4EC2-9403-8A7A6D35FB72}" sibTransId="{15BF0765-D353-48AC-BF3F-DD706176252B}"/>
    <dgm:cxn modelId="{12223F55-C530-47C8-BE50-7129D3B47D88}" type="presOf" srcId="{74828033-14AE-40FC-80AB-126F0A873447}" destId="{DBDD90D1-9026-4638-8E82-35097097BFEB}" srcOrd="0" destOrd="0" presId="urn:microsoft.com/office/officeart/2005/8/layout/radial1"/>
    <dgm:cxn modelId="{6F93D27A-8550-4773-9B25-6BB419E091C7}" type="presOf" srcId="{AB2629C5-E505-4EC2-9403-8A7A6D35FB72}" destId="{2B4BC438-A596-4845-BA16-DBBEB215FEF4}" srcOrd="0" destOrd="0" presId="urn:microsoft.com/office/officeart/2005/8/layout/radial1"/>
    <dgm:cxn modelId="{AA60E684-6214-4A02-BCA9-F37E5E6CE1E3}" type="presOf" srcId="{B3026AF6-E7D9-4D85-8FFA-7BD81B9C6987}" destId="{57F1848E-1AB9-4C66-901B-8E619DE0E2C9}" srcOrd="0" destOrd="0" presId="urn:microsoft.com/office/officeart/2005/8/layout/radial1"/>
    <dgm:cxn modelId="{8B28318F-C9ED-4BE8-85A1-404CA82AF9C2}" type="presOf" srcId="{9ABBF7F1-DF16-478B-8AE7-8CE8CE835CEB}" destId="{9D2DBD33-0C5F-4064-BCFF-A17C79C8EC74}" srcOrd="1" destOrd="0" presId="urn:microsoft.com/office/officeart/2005/8/layout/radial1"/>
    <dgm:cxn modelId="{7864ADA3-ABFC-4353-AA73-0A13CD4BF08F}" type="presOf" srcId="{27219E5D-0124-4432-BA48-91A6035E282C}" destId="{2E5ABBE3-22B4-4DC0-ADB2-4CB3FAB7BE86}" srcOrd="1" destOrd="0" presId="urn:microsoft.com/office/officeart/2005/8/layout/radial1"/>
    <dgm:cxn modelId="{EDC33AA7-8680-48EA-BE8E-D4106464F98A}" type="presOf" srcId="{AB2629C5-E505-4EC2-9403-8A7A6D35FB72}" destId="{E6DFA00F-645A-444A-935C-FF0ED3DB1D59}" srcOrd="1" destOrd="0" presId="urn:microsoft.com/office/officeart/2005/8/layout/radial1"/>
    <dgm:cxn modelId="{F85EA0B6-245F-4409-B15A-71864C0CCCCE}" type="presOf" srcId="{FA81ABEC-4CFA-4DEE-AED2-7A627742CF73}" destId="{69A70234-78A8-468C-8F4C-835FFEB47219}" srcOrd="0" destOrd="0" presId="urn:microsoft.com/office/officeart/2005/8/layout/radial1"/>
    <dgm:cxn modelId="{27B911B8-4F71-47BB-A96E-254C3EA6CF0D}" type="presOf" srcId="{9FC0A607-92D3-4190-8CF8-45007F59CA3F}" destId="{6D8F34C5-6D62-4748-BF9C-BB61DE576312}" srcOrd="0" destOrd="0" presId="urn:microsoft.com/office/officeart/2005/8/layout/radial1"/>
    <dgm:cxn modelId="{918759C6-4CAE-42B0-88A1-F0179D4364A9}" type="presOf" srcId="{9151B879-3199-4C34-91CF-581BFE0C5AE4}" destId="{F30CE5DD-9867-43AF-BFB2-0C7D2F7972BE}" srcOrd="0" destOrd="0" presId="urn:microsoft.com/office/officeart/2005/8/layout/radial1"/>
    <dgm:cxn modelId="{22A35CD4-D125-4241-8A2A-D81D1359A6DF}" type="presOf" srcId="{522595AE-8CB5-4F81-9E69-31F06CA816C4}" destId="{1DB4F46C-01D9-4028-96A1-F6F470D84631}" srcOrd="0" destOrd="0" presId="urn:microsoft.com/office/officeart/2005/8/layout/radial1"/>
    <dgm:cxn modelId="{D57522D9-6746-4A85-9AD6-4BC0036885F5}" type="presOf" srcId="{C012DA1C-A987-4DFE-A52C-C1DE5F9D147C}" destId="{AEC1F850-734A-4B5A-A9E1-8CD66830B6B9}" srcOrd="1" destOrd="0" presId="urn:microsoft.com/office/officeart/2005/8/layout/radial1"/>
    <dgm:cxn modelId="{CC81C6D9-4240-4464-A9B3-F4BE3C59CA6D}" type="presOf" srcId="{BCFAEE68-9FA0-40F3-81CA-8F3ACEAEF669}" destId="{F1BBE76A-AB07-405E-BC80-DD8013B4FEAE}" srcOrd="0" destOrd="0" presId="urn:microsoft.com/office/officeart/2005/8/layout/radial1"/>
    <dgm:cxn modelId="{F99432DA-431B-4F49-91F0-7D061B3559BE}" type="presOf" srcId="{9151B879-3199-4C34-91CF-581BFE0C5AE4}" destId="{DF47292A-80FE-4F06-A027-82AF063F75E7}" srcOrd="1" destOrd="0" presId="urn:microsoft.com/office/officeart/2005/8/layout/radial1"/>
    <dgm:cxn modelId="{FBA4EAE5-F52E-4F9C-9645-AADA45D83FB5}" type="presOf" srcId="{C012DA1C-A987-4DFE-A52C-C1DE5F9D147C}" destId="{CA323D18-5AD4-49DB-87B0-A9535FE026ED}" srcOrd="0" destOrd="0" presId="urn:microsoft.com/office/officeart/2005/8/layout/radial1"/>
    <dgm:cxn modelId="{12B765E9-2116-478C-820D-0C26B9DB99E8}" type="presOf" srcId="{CD2935BD-7EF3-484C-A73A-8A5197CBC5D8}" destId="{4B00D27F-CE0F-4EBB-82D6-AE78F447C4AE}" srcOrd="0" destOrd="0" presId="urn:microsoft.com/office/officeart/2005/8/layout/radial1"/>
    <dgm:cxn modelId="{001A51EE-494C-49B7-895E-73EAA8FF11FE}" type="presOf" srcId="{8B418340-C4FB-475A-877F-64CA463FF66F}" destId="{43AAF5BC-97E1-4099-9CC6-7194C066E4F4}" srcOrd="0" destOrd="0" presId="urn:microsoft.com/office/officeart/2005/8/layout/radial1"/>
    <dgm:cxn modelId="{A8BA67F1-D5AB-414E-9D65-E096221F9B99}" type="presOf" srcId="{CC5C4024-445C-47C9-B167-D07A03AEA264}" destId="{EDAA98CC-E5FE-4543-8F1F-43E2F721D4D7}" srcOrd="0" destOrd="0" presId="urn:microsoft.com/office/officeart/2005/8/layout/radial1"/>
    <dgm:cxn modelId="{74951CF2-8E2C-4846-96C8-C52EDCAC9020}" type="presOf" srcId="{9FC0A607-92D3-4190-8CF8-45007F59CA3F}" destId="{60E6F893-E1B4-4985-AEEC-C98993AB79F0}" srcOrd="1" destOrd="0" presId="urn:microsoft.com/office/officeart/2005/8/layout/radial1"/>
    <dgm:cxn modelId="{063ECE8C-2F93-4EA5-9E99-DB33AB5F96EC}" type="presParOf" srcId="{6D392450-AF70-4CFF-96BB-31AF0D4BC211}" destId="{F1BBE76A-AB07-405E-BC80-DD8013B4FEAE}" srcOrd="0" destOrd="0" presId="urn:microsoft.com/office/officeart/2005/8/layout/radial1"/>
    <dgm:cxn modelId="{1E7DB84A-536C-4E39-B5D8-32511CD29375}" type="presParOf" srcId="{6D392450-AF70-4CFF-96BB-31AF0D4BC211}" destId="{2B4BC438-A596-4845-BA16-DBBEB215FEF4}" srcOrd="1" destOrd="0" presId="urn:microsoft.com/office/officeart/2005/8/layout/radial1"/>
    <dgm:cxn modelId="{344682B0-2238-4521-B27C-C88413138B00}" type="presParOf" srcId="{2B4BC438-A596-4845-BA16-DBBEB215FEF4}" destId="{E6DFA00F-645A-444A-935C-FF0ED3DB1D59}" srcOrd="0" destOrd="0" presId="urn:microsoft.com/office/officeart/2005/8/layout/radial1"/>
    <dgm:cxn modelId="{F8976141-456D-4115-AC93-BAF1D77D05BA}" type="presParOf" srcId="{6D392450-AF70-4CFF-96BB-31AF0D4BC211}" destId="{1DB4F46C-01D9-4028-96A1-F6F470D84631}" srcOrd="2" destOrd="0" presId="urn:microsoft.com/office/officeart/2005/8/layout/radial1"/>
    <dgm:cxn modelId="{3018B51D-D6E7-49CC-A971-0F8152B05DFF}" type="presParOf" srcId="{6D392450-AF70-4CFF-96BB-31AF0D4BC211}" destId="{6D8F34C5-6D62-4748-BF9C-BB61DE576312}" srcOrd="3" destOrd="0" presId="urn:microsoft.com/office/officeart/2005/8/layout/radial1"/>
    <dgm:cxn modelId="{F5A2F073-B828-45C7-B507-587C38A7F71A}" type="presParOf" srcId="{6D8F34C5-6D62-4748-BF9C-BB61DE576312}" destId="{60E6F893-E1B4-4985-AEEC-C98993AB79F0}" srcOrd="0" destOrd="0" presId="urn:microsoft.com/office/officeart/2005/8/layout/radial1"/>
    <dgm:cxn modelId="{EF9C1FB1-00B7-4654-8911-4664F937BD53}" type="presParOf" srcId="{6D392450-AF70-4CFF-96BB-31AF0D4BC211}" destId="{4B00D27F-CE0F-4EBB-82D6-AE78F447C4AE}" srcOrd="4" destOrd="0" presId="urn:microsoft.com/office/officeart/2005/8/layout/radial1"/>
    <dgm:cxn modelId="{A336AEA1-7B69-4D9B-A45F-A57288EAA30C}" type="presParOf" srcId="{6D392450-AF70-4CFF-96BB-31AF0D4BC211}" destId="{E5B501DE-4AD0-4880-A852-9C6FDF13ADE9}" srcOrd="5" destOrd="0" presId="urn:microsoft.com/office/officeart/2005/8/layout/radial1"/>
    <dgm:cxn modelId="{99296C27-C314-4869-9A32-8D9CE7D1DEC6}" type="presParOf" srcId="{E5B501DE-4AD0-4880-A852-9C6FDF13ADE9}" destId="{9D2DBD33-0C5F-4064-BCFF-A17C79C8EC74}" srcOrd="0" destOrd="0" presId="urn:microsoft.com/office/officeart/2005/8/layout/radial1"/>
    <dgm:cxn modelId="{88B6E8B3-B756-4DA0-913D-DA5F03EF6658}" type="presParOf" srcId="{6D392450-AF70-4CFF-96BB-31AF0D4BC211}" destId="{EDAA98CC-E5FE-4543-8F1F-43E2F721D4D7}" srcOrd="6" destOrd="0" presId="urn:microsoft.com/office/officeart/2005/8/layout/radial1"/>
    <dgm:cxn modelId="{4772D4EE-3480-46BC-855C-F29C7B098845}" type="presParOf" srcId="{6D392450-AF70-4CFF-96BB-31AF0D4BC211}" destId="{3F4F1E01-8251-48D1-A4DE-F935D186A4BE}" srcOrd="7" destOrd="0" presId="urn:microsoft.com/office/officeart/2005/8/layout/radial1"/>
    <dgm:cxn modelId="{991E040D-2689-4857-A4F6-AD337458B03B}" type="presParOf" srcId="{3F4F1E01-8251-48D1-A4DE-F935D186A4BE}" destId="{A8E6A5F6-F200-43AC-9411-F7EA8899DFD3}" srcOrd="0" destOrd="0" presId="urn:microsoft.com/office/officeart/2005/8/layout/radial1"/>
    <dgm:cxn modelId="{9F855354-F2F3-4E0D-AFEA-A054E72E6C65}" type="presParOf" srcId="{6D392450-AF70-4CFF-96BB-31AF0D4BC211}" destId="{D90D2EDF-CD7E-4D6D-B9D0-EDB106BFFC9B}" srcOrd="8" destOrd="0" presId="urn:microsoft.com/office/officeart/2005/8/layout/radial1"/>
    <dgm:cxn modelId="{E78983D7-F755-4FB9-A817-8A48A5596644}" type="presParOf" srcId="{6D392450-AF70-4CFF-96BB-31AF0D4BC211}" destId="{57F1848E-1AB9-4C66-901B-8E619DE0E2C9}" srcOrd="9" destOrd="0" presId="urn:microsoft.com/office/officeart/2005/8/layout/radial1"/>
    <dgm:cxn modelId="{20AD0876-2FF6-4A52-B793-8A95783543A6}" type="presParOf" srcId="{57F1848E-1AB9-4C66-901B-8E619DE0E2C9}" destId="{EE815EFB-BDBB-4900-95C6-FF53F2C184F7}" srcOrd="0" destOrd="0" presId="urn:microsoft.com/office/officeart/2005/8/layout/radial1"/>
    <dgm:cxn modelId="{550D6B03-D334-4874-A3F9-A1876697C84C}" type="presParOf" srcId="{6D392450-AF70-4CFF-96BB-31AF0D4BC211}" destId="{8E0941FB-1E19-4398-A6F3-A64A70D565FD}" srcOrd="10" destOrd="0" presId="urn:microsoft.com/office/officeart/2005/8/layout/radial1"/>
    <dgm:cxn modelId="{3B878D41-313F-4DD9-8B3E-4B55FCEDFB36}" type="presParOf" srcId="{6D392450-AF70-4CFF-96BB-31AF0D4BC211}" destId="{948EA945-8CFB-499D-B399-DFE36075532E}" srcOrd="11" destOrd="0" presId="urn:microsoft.com/office/officeart/2005/8/layout/radial1"/>
    <dgm:cxn modelId="{87CBC545-6ED6-4380-80AF-2E0947DB9010}" type="presParOf" srcId="{948EA945-8CFB-499D-B399-DFE36075532E}" destId="{2E5ABBE3-22B4-4DC0-ADB2-4CB3FAB7BE86}" srcOrd="0" destOrd="0" presId="urn:microsoft.com/office/officeart/2005/8/layout/radial1"/>
    <dgm:cxn modelId="{9B6A90F7-EC74-4ADE-B22E-34A04E05204C}" type="presParOf" srcId="{6D392450-AF70-4CFF-96BB-31AF0D4BC211}" destId="{43AAF5BC-97E1-4099-9CC6-7194C066E4F4}" srcOrd="12" destOrd="0" presId="urn:microsoft.com/office/officeart/2005/8/layout/radial1"/>
    <dgm:cxn modelId="{FF15BBD6-6843-4948-9E1B-173C58500BFC}" type="presParOf" srcId="{6D392450-AF70-4CFF-96BB-31AF0D4BC211}" destId="{F30CE5DD-9867-43AF-BFB2-0C7D2F7972BE}" srcOrd="13" destOrd="0" presId="urn:microsoft.com/office/officeart/2005/8/layout/radial1"/>
    <dgm:cxn modelId="{EE5033DF-E99C-4F12-8F02-CB8661FEAF24}" type="presParOf" srcId="{F30CE5DD-9867-43AF-BFB2-0C7D2F7972BE}" destId="{DF47292A-80FE-4F06-A027-82AF063F75E7}" srcOrd="0" destOrd="0" presId="urn:microsoft.com/office/officeart/2005/8/layout/radial1"/>
    <dgm:cxn modelId="{821BA228-AE87-4040-80FC-9A90D132C96B}" type="presParOf" srcId="{6D392450-AF70-4CFF-96BB-31AF0D4BC211}" destId="{DBDD90D1-9026-4638-8E82-35097097BFEB}" srcOrd="14" destOrd="0" presId="urn:microsoft.com/office/officeart/2005/8/layout/radial1"/>
    <dgm:cxn modelId="{198B02E8-A4D5-4F73-86CC-00F79D6D7749}" type="presParOf" srcId="{6D392450-AF70-4CFF-96BB-31AF0D4BC211}" destId="{CA323D18-5AD4-49DB-87B0-A9535FE026ED}" srcOrd="15" destOrd="0" presId="urn:microsoft.com/office/officeart/2005/8/layout/radial1"/>
    <dgm:cxn modelId="{96A93583-CFE0-4CD7-A0BC-B62C78B48E37}" type="presParOf" srcId="{CA323D18-5AD4-49DB-87B0-A9535FE026ED}" destId="{AEC1F850-734A-4B5A-A9E1-8CD66830B6B9}" srcOrd="0" destOrd="0" presId="urn:microsoft.com/office/officeart/2005/8/layout/radial1"/>
    <dgm:cxn modelId="{76AAEAC9-C805-4932-927E-BB2D3EDC1E09}" type="presParOf" srcId="{6D392450-AF70-4CFF-96BB-31AF0D4BC211}" destId="{69A70234-78A8-468C-8F4C-835FFEB47219}"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290A2-260E-4BE3-99A9-F7CF3E2C242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E128691-018D-443F-8CCC-179462F4678B}">
      <dgm:prSet phldrT="[Text]" custT="1"/>
      <dgm:spPr>
        <a:solidFill>
          <a:schemeClr val="tx2"/>
        </a:solidFill>
      </dgm:spPr>
      <dgm:t>
        <a:bodyPr lIns="0" tIns="0" rIns="0" bIns="0"/>
        <a:lstStyle/>
        <a:p>
          <a:r>
            <a:rPr lang="en-US" sz="1800" dirty="0"/>
            <a:t>Chronic Complications</a:t>
          </a:r>
        </a:p>
      </dgm:t>
    </dgm:pt>
    <dgm:pt modelId="{68E62FB3-172B-45C2-9D64-932D104A4702}" type="parTrans" cxnId="{9814FCC8-5667-408C-AFA5-758E0314BBE4}">
      <dgm:prSet/>
      <dgm:spPr/>
      <dgm:t>
        <a:bodyPr/>
        <a:lstStyle/>
        <a:p>
          <a:endParaRPr lang="en-US"/>
        </a:p>
      </dgm:t>
    </dgm:pt>
    <dgm:pt modelId="{2947D4B3-8EBA-464B-AC7B-46667A1559A2}" type="sibTrans" cxnId="{9814FCC8-5667-408C-AFA5-758E0314BBE4}">
      <dgm:prSet/>
      <dgm:spPr/>
      <dgm:t>
        <a:bodyPr/>
        <a:lstStyle/>
        <a:p>
          <a:endParaRPr lang="en-US"/>
        </a:p>
      </dgm:t>
    </dgm:pt>
    <dgm:pt modelId="{A06E1C94-A0D1-4377-9A18-74054DF7B87E}">
      <dgm:prSet phldrT="[Text]" custT="1"/>
      <dgm:spPr>
        <a:solidFill>
          <a:schemeClr val="accent6"/>
        </a:solidFill>
      </dgm:spPr>
      <dgm:t>
        <a:bodyPr lIns="0" tIns="0" rIns="0" bIns="0"/>
        <a:lstStyle/>
        <a:p>
          <a:r>
            <a:rPr lang="en-US" sz="1800" dirty="0"/>
            <a:t>Pulmonary </a:t>
          </a:r>
        </a:p>
      </dgm:t>
    </dgm:pt>
    <dgm:pt modelId="{686B996A-0BE2-4ADD-BB41-3DC8433819CA}" type="parTrans" cxnId="{29CF10EB-729C-46E8-A8C6-98596DF1D1EB}">
      <dgm:prSet/>
      <dgm:spPr/>
      <dgm:t>
        <a:bodyPr/>
        <a:lstStyle/>
        <a:p>
          <a:endParaRPr lang="en-US" dirty="0"/>
        </a:p>
      </dgm:t>
    </dgm:pt>
    <dgm:pt modelId="{0E9CE731-5282-4FE5-9308-CADFE7962A03}" type="sibTrans" cxnId="{29CF10EB-729C-46E8-A8C6-98596DF1D1EB}">
      <dgm:prSet/>
      <dgm:spPr/>
      <dgm:t>
        <a:bodyPr/>
        <a:lstStyle/>
        <a:p>
          <a:endParaRPr lang="en-US"/>
        </a:p>
      </dgm:t>
    </dgm:pt>
    <dgm:pt modelId="{EED0AAC5-148B-4EAD-B81D-42C17A9E4AE4}">
      <dgm:prSet phldrT="[Text]" custT="1"/>
      <dgm:spPr>
        <a:solidFill>
          <a:srgbClr val="00B08E"/>
        </a:solidFill>
      </dgm:spPr>
      <dgm:t>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Gastro-intestinal</a:t>
          </a:r>
        </a:p>
        <a:p>
          <a:pPr marL="0" lvl="0" defTabSz="800100">
            <a:lnSpc>
              <a:spcPct val="90000"/>
            </a:lnSpc>
            <a:spcBef>
              <a:spcPct val="0"/>
            </a:spcBef>
            <a:spcAft>
              <a:spcPct val="35000"/>
            </a:spcAft>
            <a:buNone/>
          </a:pPr>
          <a:endParaRPr lang="en-US" sz="1800" dirty="0"/>
        </a:p>
      </dgm:t>
    </dgm:pt>
    <dgm:pt modelId="{8A393BE7-C7E6-47DE-BB40-61A721544455}" type="parTrans" cxnId="{832FACD7-423F-4729-B995-855CC72F2132}">
      <dgm:prSet/>
      <dgm:spPr/>
      <dgm:t>
        <a:bodyPr/>
        <a:lstStyle/>
        <a:p>
          <a:endParaRPr lang="en-US" dirty="0"/>
        </a:p>
      </dgm:t>
    </dgm:pt>
    <dgm:pt modelId="{7B598506-3DEB-421B-A171-586162109A19}" type="sibTrans" cxnId="{832FACD7-423F-4729-B995-855CC72F2132}">
      <dgm:prSet/>
      <dgm:spPr/>
      <dgm:t>
        <a:bodyPr/>
        <a:lstStyle/>
        <a:p>
          <a:endParaRPr lang="en-US"/>
        </a:p>
      </dgm:t>
    </dgm:pt>
    <dgm:pt modelId="{A4B3BED8-C9A8-44C3-B091-524774605202}">
      <dgm:prSet phldrT="[Text]" custT="1"/>
      <dgm:spPr>
        <a:solidFill>
          <a:srgbClr val="7030A0"/>
        </a:solidFill>
      </dgm:spPr>
      <dgm:t>
        <a:bodyPr lIns="0" tIns="0" rIns="0" bIns="0"/>
        <a:lstStyle/>
        <a:p>
          <a:endParaRPr lang="en-US" sz="1800" dirty="0"/>
        </a:p>
      </dgm:t>
    </dgm:pt>
    <dgm:pt modelId="{CABE1D74-D924-4D8D-A93C-996D540A5297}" type="parTrans" cxnId="{DC877D1D-782E-4A44-9B37-0969E2A6C4A1}">
      <dgm:prSet/>
      <dgm:spPr/>
      <dgm:t>
        <a:bodyPr/>
        <a:lstStyle/>
        <a:p>
          <a:endParaRPr lang="en-US" dirty="0"/>
        </a:p>
      </dgm:t>
    </dgm:pt>
    <dgm:pt modelId="{4B65B96E-202E-47D1-AA6E-665ADB8BA4F7}" type="sibTrans" cxnId="{DC877D1D-782E-4A44-9B37-0969E2A6C4A1}">
      <dgm:prSet/>
      <dgm:spPr/>
      <dgm:t>
        <a:bodyPr/>
        <a:lstStyle/>
        <a:p>
          <a:endParaRPr lang="en-US"/>
        </a:p>
      </dgm:t>
    </dgm:pt>
    <dgm:pt modelId="{01858D29-47AC-4DAC-B52D-A70F61070EA9}">
      <dgm:prSet custT="1"/>
      <dgm:spPr>
        <a:solidFill>
          <a:srgbClr val="C00000"/>
        </a:solidFill>
      </dgm:spPr>
      <dgm:t>
        <a:bodyPr lIns="0" tIns="0" rIns="0" bIns="0"/>
        <a:lstStyle/>
        <a:p>
          <a:r>
            <a:rPr lang="en-US" sz="1800" dirty="0"/>
            <a:t>Musculo-skeletal</a:t>
          </a:r>
        </a:p>
      </dgm:t>
    </dgm:pt>
    <dgm:pt modelId="{18EAFE45-1820-4118-BA6D-18645CFA20C2}" type="parTrans" cxnId="{0A34C0B0-57C6-485B-8658-EB7744E0C1B7}">
      <dgm:prSet/>
      <dgm:spPr/>
      <dgm:t>
        <a:bodyPr/>
        <a:lstStyle/>
        <a:p>
          <a:endParaRPr lang="en-US" dirty="0"/>
        </a:p>
      </dgm:t>
    </dgm:pt>
    <dgm:pt modelId="{9AE8DD05-A267-4A3E-BAAC-CF1ECB800E3F}" type="sibTrans" cxnId="{0A34C0B0-57C6-485B-8658-EB7744E0C1B7}">
      <dgm:prSet/>
      <dgm:spPr/>
      <dgm:t>
        <a:bodyPr/>
        <a:lstStyle/>
        <a:p>
          <a:endParaRPr lang="en-US"/>
        </a:p>
      </dgm:t>
    </dgm:pt>
    <dgm:pt modelId="{50875A46-27BD-4AD0-A813-C916364B4969}">
      <dgm:prSet custT="1"/>
      <dgm:spPr>
        <a:solidFill>
          <a:schemeClr val="bg1">
            <a:lumMod val="50000"/>
          </a:schemeClr>
        </a:solidFill>
      </dgm:spPr>
      <dgm:t>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Nervous</a:t>
          </a:r>
        </a:p>
        <a:p>
          <a:pPr marL="0" lvl="0" defTabSz="800100">
            <a:lnSpc>
              <a:spcPct val="90000"/>
            </a:lnSpc>
            <a:spcBef>
              <a:spcPct val="0"/>
            </a:spcBef>
            <a:spcAft>
              <a:spcPct val="35000"/>
            </a:spcAft>
            <a:buNone/>
          </a:pPr>
          <a:endParaRPr lang="en-US" sz="1800" dirty="0"/>
        </a:p>
      </dgm:t>
    </dgm:pt>
    <dgm:pt modelId="{5DE75FE5-540C-4A40-9203-E08565BAE20F}" type="parTrans" cxnId="{832A3E39-08CC-447B-82D9-FFA79C3924EC}">
      <dgm:prSet/>
      <dgm:spPr/>
      <dgm:t>
        <a:bodyPr/>
        <a:lstStyle/>
        <a:p>
          <a:endParaRPr lang="en-US" dirty="0"/>
        </a:p>
      </dgm:t>
    </dgm:pt>
    <dgm:pt modelId="{9DFBDA2D-29F1-4398-8990-A6F5F66333AA}" type="sibTrans" cxnId="{832A3E39-08CC-447B-82D9-FFA79C3924EC}">
      <dgm:prSet/>
      <dgm:spPr/>
      <dgm:t>
        <a:bodyPr/>
        <a:lstStyle/>
        <a:p>
          <a:endParaRPr lang="en-US"/>
        </a:p>
      </dgm:t>
    </dgm:pt>
    <dgm:pt modelId="{00024327-CF17-4551-83DB-D1FE2A9CA304}">
      <dgm:prSet custT="1"/>
      <dgm:spPr>
        <a:solidFill>
          <a:schemeClr val="accent4"/>
        </a:solidFill>
      </dgm:spPr>
      <dgm:t>
        <a:bodyPr lIns="0" tIns="0" rIns="0" bIns="0"/>
        <a:lstStyle/>
        <a:p>
          <a:endParaRPr lang="en-US" sz="1800" dirty="0"/>
        </a:p>
      </dgm:t>
    </dgm:pt>
    <dgm:pt modelId="{C9C3A9DA-63AA-44C1-B839-7EE61B27C14A}" type="parTrans" cxnId="{004D5534-C942-45F4-BC41-FF5A28108C0D}">
      <dgm:prSet/>
      <dgm:spPr/>
      <dgm:t>
        <a:bodyPr/>
        <a:lstStyle/>
        <a:p>
          <a:endParaRPr lang="en-US" dirty="0"/>
        </a:p>
      </dgm:t>
    </dgm:pt>
    <dgm:pt modelId="{C992F054-E249-4D17-A185-7B67804585E0}" type="sibTrans" cxnId="{004D5534-C942-45F4-BC41-FF5A28108C0D}">
      <dgm:prSet/>
      <dgm:spPr/>
      <dgm:t>
        <a:bodyPr/>
        <a:lstStyle/>
        <a:p>
          <a:endParaRPr lang="en-US"/>
        </a:p>
      </dgm:t>
    </dgm:pt>
    <dgm:pt modelId="{6B394266-0417-4589-BE1D-FEC50FDBBD3B}" type="pres">
      <dgm:prSet presAssocID="{E99290A2-260E-4BE3-99A9-F7CF3E2C2423}" presName="Name0" presStyleCnt="0">
        <dgm:presLayoutVars>
          <dgm:chMax val="1"/>
          <dgm:dir/>
          <dgm:animLvl val="ctr"/>
          <dgm:resizeHandles val="exact"/>
        </dgm:presLayoutVars>
      </dgm:prSet>
      <dgm:spPr/>
    </dgm:pt>
    <dgm:pt modelId="{4F9079C7-87C2-4469-985A-15FF708C4A34}" type="pres">
      <dgm:prSet presAssocID="{4E128691-018D-443F-8CCC-179462F4678B}" presName="centerShape" presStyleLbl="node0" presStyleIdx="0" presStyleCnt="1" custScaleX="172661" custScaleY="113422"/>
      <dgm:spPr/>
    </dgm:pt>
    <dgm:pt modelId="{E033AAC9-8D60-410E-889A-D953C2CAB835}" type="pres">
      <dgm:prSet presAssocID="{686B996A-0BE2-4ADD-BB41-3DC8433819CA}" presName="parTrans" presStyleLbl="sibTrans2D1" presStyleIdx="0" presStyleCnt="6" custAng="10800000"/>
      <dgm:spPr/>
    </dgm:pt>
    <dgm:pt modelId="{7936C9F5-7260-4A69-8089-AAE6BA919239}" type="pres">
      <dgm:prSet presAssocID="{686B996A-0BE2-4ADD-BB41-3DC8433819CA}" presName="connectorText" presStyleLbl="sibTrans2D1" presStyleIdx="0" presStyleCnt="6"/>
      <dgm:spPr/>
    </dgm:pt>
    <dgm:pt modelId="{86410BED-B408-49B6-A7DC-51A27E3E9D7C}" type="pres">
      <dgm:prSet presAssocID="{A06E1C94-A0D1-4377-9A18-74054DF7B87E}" presName="node" presStyleLbl="node1" presStyleIdx="0" presStyleCnt="6" custScaleX="168857" custScaleY="104224" custRadScaleRad="99729">
        <dgm:presLayoutVars>
          <dgm:bulletEnabled val="1"/>
        </dgm:presLayoutVars>
      </dgm:prSet>
      <dgm:spPr/>
    </dgm:pt>
    <dgm:pt modelId="{51F53FAD-9975-4537-BBC9-4329CF25FB8A}" type="pres">
      <dgm:prSet presAssocID="{C9C3A9DA-63AA-44C1-B839-7EE61B27C14A}" presName="parTrans" presStyleLbl="sibTrans2D1" presStyleIdx="1" presStyleCnt="6" custAng="9806785"/>
      <dgm:spPr/>
    </dgm:pt>
    <dgm:pt modelId="{5AC3EA1C-4FDC-46E1-B3D0-A986C8BEDEAD}" type="pres">
      <dgm:prSet presAssocID="{C9C3A9DA-63AA-44C1-B839-7EE61B27C14A}" presName="connectorText" presStyleLbl="sibTrans2D1" presStyleIdx="1" presStyleCnt="6"/>
      <dgm:spPr/>
    </dgm:pt>
    <dgm:pt modelId="{5D98F08F-E46E-435B-B45C-C3DB637DF90D}" type="pres">
      <dgm:prSet presAssocID="{00024327-CF17-4551-83DB-D1FE2A9CA304}" presName="node" presStyleLbl="node1" presStyleIdx="1" presStyleCnt="6" custScaleX="168857" custScaleY="104224" custRadScaleRad="138900" custRadScaleInc="41347">
        <dgm:presLayoutVars>
          <dgm:bulletEnabled val="1"/>
        </dgm:presLayoutVars>
      </dgm:prSet>
      <dgm:spPr/>
    </dgm:pt>
    <dgm:pt modelId="{319EC526-8166-46CF-BFBF-D33F59C956C1}" type="pres">
      <dgm:prSet presAssocID="{5DE75FE5-540C-4A40-9203-E08565BAE20F}" presName="parTrans" presStyleLbl="sibTrans2D1" presStyleIdx="2" presStyleCnt="6" custAng="10679832"/>
      <dgm:spPr/>
    </dgm:pt>
    <dgm:pt modelId="{188EE4C4-E7C3-466B-B44D-CA407477AE4D}" type="pres">
      <dgm:prSet presAssocID="{5DE75FE5-540C-4A40-9203-E08565BAE20F}" presName="connectorText" presStyleLbl="sibTrans2D1" presStyleIdx="2" presStyleCnt="6"/>
      <dgm:spPr/>
    </dgm:pt>
    <dgm:pt modelId="{D466906D-C2AE-4AC3-9D8D-4EA552C33937}" type="pres">
      <dgm:prSet presAssocID="{50875A46-27BD-4AD0-A813-C916364B4969}" presName="node" presStyleLbl="node1" presStyleIdx="2" presStyleCnt="6" custScaleX="168857" custScaleY="104224" custRadScaleRad="139015" custRadScaleInc="-39487">
        <dgm:presLayoutVars>
          <dgm:bulletEnabled val="1"/>
        </dgm:presLayoutVars>
      </dgm:prSet>
      <dgm:spPr/>
    </dgm:pt>
    <dgm:pt modelId="{EBE99F15-0CD5-4F56-97DD-15E5DC7F199B}" type="pres">
      <dgm:prSet presAssocID="{18EAFE45-1820-4118-BA6D-18645CFA20C2}" presName="parTrans" presStyleLbl="sibTrans2D1" presStyleIdx="3" presStyleCnt="6" custAng="10800000"/>
      <dgm:spPr/>
    </dgm:pt>
    <dgm:pt modelId="{A3EE0D23-EBE2-4C6D-8BEF-3477B8665CB1}" type="pres">
      <dgm:prSet presAssocID="{18EAFE45-1820-4118-BA6D-18645CFA20C2}" presName="connectorText" presStyleLbl="sibTrans2D1" presStyleIdx="3" presStyleCnt="6"/>
      <dgm:spPr/>
    </dgm:pt>
    <dgm:pt modelId="{A643163B-99DD-4711-91E5-528F9827194D}" type="pres">
      <dgm:prSet presAssocID="{01858D29-47AC-4DAC-B52D-A70F61070EA9}" presName="node" presStyleLbl="node1" presStyleIdx="3" presStyleCnt="6" custScaleX="168857" custScaleY="104224" custRadScaleRad="100271">
        <dgm:presLayoutVars>
          <dgm:bulletEnabled val="1"/>
        </dgm:presLayoutVars>
      </dgm:prSet>
      <dgm:spPr/>
    </dgm:pt>
    <dgm:pt modelId="{D65626DD-FA0F-4CCF-B028-7B9624E6DB3B}" type="pres">
      <dgm:prSet presAssocID="{8A393BE7-C7E6-47DE-BB40-61A721544455}" presName="parTrans" presStyleLbl="sibTrans2D1" presStyleIdx="4" presStyleCnt="6" custAng="10665962"/>
      <dgm:spPr/>
    </dgm:pt>
    <dgm:pt modelId="{2F3646AE-379D-4625-B42B-EC7286525867}" type="pres">
      <dgm:prSet presAssocID="{8A393BE7-C7E6-47DE-BB40-61A721544455}" presName="connectorText" presStyleLbl="sibTrans2D1" presStyleIdx="4" presStyleCnt="6"/>
      <dgm:spPr/>
    </dgm:pt>
    <dgm:pt modelId="{571193F6-F9B2-40A1-946C-C9D451301009}" type="pres">
      <dgm:prSet presAssocID="{EED0AAC5-148B-4EAD-B81D-42C17A9E4AE4}" presName="node" presStyleLbl="node1" presStyleIdx="4" presStyleCnt="6" custScaleX="168857" custScaleY="104224" custRadScaleRad="149877" custRadScaleInc="52092">
        <dgm:presLayoutVars>
          <dgm:bulletEnabled val="1"/>
        </dgm:presLayoutVars>
      </dgm:prSet>
      <dgm:spPr/>
    </dgm:pt>
    <dgm:pt modelId="{6B0E7D7A-B975-4D03-9EF3-BE4AAC584294}" type="pres">
      <dgm:prSet presAssocID="{CABE1D74-D924-4D8D-A93C-996D540A5297}" presName="parTrans" presStyleLbl="sibTrans2D1" presStyleIdx="5" presStyleCnt="6" custAng="11016774"/>
      <dgm:spPr/>
    </dgm:pt>
    <dgm:pt modelId="{BC824120-ECF8-459B-A8F1-E9DBC02CB9D4}" type="pres">
      <dgm:prSet presAssocID="{CABE1D74-D924-4D8D-A93C-996D540A5297}" presName="connectorText" presStyleLbl="sibTrans2D1" presStyleIdx="5" presStyleCnt="6"/>
      <dgm:spPr/>
    </dgm:pt>
    <dgm:pt modelId="{D7B4DE45-DAF9-4074-B77B-5F182F7D264D}" type="pres">
      <dgm:prSet presAssocID="{A4B3BED8-C9A8-44C3-B091-524774605202}" presName="node" presStyleLbl="node1" presStyleIdx="5" presStyleCnt="6" custScaleX="168857" custScaleY="104224" custRadScaleRad="135332" custRadScaleInc="-34730">
        <dgm:presLayoutVars>
          <dgm:bulletEnabled val="1"/>
        </dgm:presLayoutVars>
      </dgm:prSet>
      <dgm:spPr/>
    </dgm:pt>
  </dgm:ptLst>
  <dgm:cxnLst>
    <dgm:cxn modelId="{11E5AD02-74BD-4CE1-903A-6A1E8DA10FC1}" type="presOf" srcId="{8A393BE7-C7E6-47DE-BB40-61A721544455}" destId="{2F3646AE-379D-4625-B42B-EC7286525867}" srcOrd="1" destOrd="0" presId="urn:microsoft.com/office/officeart/2005/8/layout/radial5"/>
    <dgm:cxn modelId="{EB09E913-A87B-4B8E-B918-E010A7929A52}" type="presOf" srcId="{686B996A-0BE2-4ADD-BB41-3DC8433819CA}" destId="{E033AAC9-8D60-410E-889A-D953C2CAB835}" srcOrd="0" destOrd="0" presId="urn:microsoft.com/office/officeart/2005/8/layout/radial5"/>
    <dgm:cxn modelId="{DC877D1D-782E-4A44-9B37-0969E2A6C4A1}" srcId="{4E128691-018D-443F-8CCC-179462F4678B}" destId="{A4B3BED8-C9A8-44C3-B091-524774605202}" srcOrd="5" destOrd="0" parTransId="{CABE1D74-D924-4D8D-A93C-996D540A5297}" sibTransId="{4B65B96E-202E-47D1-AA6E-665ADB8BA4F7}"/>
    <dgm:cxn modelId="{6A4D6220-4B32-4D43-82A0-46F007A3371F}" type="presOf" srcId="{01858D29-47AC-4DAC-B52D-A70F61070EA9}" destId="{A643163B-99DD-4711-91E5-528F9827194D}" srcOrd="0" destOrd="0" presId="urn:microsoft.com/office/officeart/2005/8/layout/radial5"/>
    <dgm:cxn modelId="{004D5534-C942-45F4-BC41-FF5A28108C0D}" srcId="{4E128691-018D-443F-8CCC-179462F4678B}" destId="{00024327-CF17-4551-83DB-D1FE2A9CA304}" srcOrd="1" destOrd="0" parTransId="{C9C3A9DA-63AA-44C1-B839-7EE61B27C14A}" sibTransId="{C992F054-E249-4D17-A185-7B67804585E0}"/>
    <dgm:cxn modelId="{78096337-C502-4A6D-B424-417D87AF8B01}" type="presOf" srcId="{C9C3A9DA-63AA-44C1-B839-7EE61B27C14A}" destId="{51F53FAD-9975-4537-BBC9-4329CF25FB8A}" srcOrd="0" destOrd="0" presId="urn:microsoft.com/office/officeart/2005/8/layout/radial5"/>
    <dgm:cxn modelId="{832A3E39-08CC-447B-82D9-FFA79C3924EC}" srcId="{4E128691-018D-443F-8CCC-179462F4678B}" destId="{50875A46-27BD-4AD0-A813-C916364B4969}" srcOrd="2" destOrd="0" parTransId="{5DE75FE5-540C-4A40-9203-E08565BAE20F}" sibTransId="{9DFBDA2D-29F1-4398-8990-A6F5F66333AA}"/>
    <dgm:cxn modelId="{E204F15B-E2AC-4217-999C-36ACA0B8C2AF}" type="presOf" srcId="{EED0AAC5-148B-4EAD-B81D-42C17A9E4AE4}" destId="{571193F6-F9B2-40A1-946C-C9D451301009}" srcOrd="0" destOrd="0" presId="urn:microsoft.com/office/officeart/2005/8/layout/radial5"/>
    <dgm:cxn modelId="{C9B8F560-A0FB-48BD-B977-923E5192B407}" type="presOf" srcId="{A06E1C94-A0D1-4377-9A18-74054DF7B87E}" destId="{86410BED-B408-49B6-A7DC-51A27E3E9D7C}" srcOrd="0" destOrd="0" presId="urn:microsoft.com/office/officeart/2005/8/layout/radial5"/>
    <dgm:cxn modelId="{916C6661-C378-4357-9BCC-559E10A48807}" type="presOf" srcId="{4E128691-018D-443F-8CCC-179462F4678B}" destId="{4F9079C7-87C2-4469-985A-15FF708C4A34}" srcOrd="0" destOrd="0" presId="urn:microsoft.com/office/officeart/2005/8/layout/radial5"/>
    <dgm:cxn modelId="{12F4C563-8978-4182-8D39-9E698D718B22}" type="presOf" srcId="{5DE75FE5-540C-4A40-9203-E08565BAE20F}" destId="{319EC526-8166-46CF-BFBF-D33F59C956C1}" srcOrd="0" destOrd="0" presId="urn:microsoft.com/office/officeart/2005/8/layout/radial5"/>
    <dgm:cxn modelId="{17952268-B7E0-446C-86A2-E81A85174B39}" type="presOf" srcId="{00024327-CF17-4551-83DB-D1FE2A9CA304}" destId="{5D98F08F-E46E-435B-B45C-C3DB637DF90D}" srcOrd="0" destOrd="0" presId="urn:microsoft.com/office/officeart/2005/8/layout/radial5"/>
    <dgm:cxn modelId="{38CF236F-B003-48C8-8451-01D0B5C4B2A0}" type="presOf" srcId="{A4B3BED8-C9A8-44C3-B091-524774605202}" destId="{D7B4DE45-DAF9-4074-B77B-5F182F7D264D}" srcOrd="0" destOrd="0" presId="urn:microsoft.com/office/officeart/2005/8/layout/radial5"/>
    <dgm:cxn modelId="{14475E70-694E-4F1B-8C37-906E2D45A37B}" type="presOf" srcId="{C9C3A9DA-63AA-44C1-B839-7EE61B27C14A}" destId="{5AC3EA1C-4FDC-46E1-B3D0-A986C8BEDEAD}" srcOrd="1" destOrd="0" presId="urn:microsoft.com/office/officeart/2005/8/layout/radial5"/>
    <dgm:cxn modelId="{A830B459-9AA1-4826-B284-3B4736F89738}" type="presOf" srcId="{18EAFE45-1820-4118-BA6D-18645CFA20C2}" destId="{A3EE0D23-EBE2-4C6D-8BEF-3477B8665CB1}" srcOrd="1" destOrd="0" presId="urn:microsoft.com/office/officeart/2005/8/layout/radial5"/>
    <dgm:cxn modelId="{60A8337F-BA81-49F4-A5E8-FD3C68D009C2}" type="presOf" srcId="{8A393BE7-C7E6-47DE-BB40-61A721544455}" destId="{D65626DD-FA0F-4CCF-B028-7B9624E6DB3B}" srcOrd="0" destOrd="0" presId="urn:microsoft.com/office/officeart/2005/8/layout/radial5"/>
    <dgm:cxn modelId="{A0C80381-6531-4979-84D7-EAF6402B443A}" type="presOf" srcId="{E99290A2-260E-4BE3-99A9-F7CF3E2C2423}" destId="{6B394266-0417-4589-BE1D-FEC50FDBBD3B}" srcOrd="0" destOrd="0" presId="urn:microsoft.com/office/officeart/2005/8/layout/radial5"/>
    <dgm:cxn modelId="{44E0D98A-1CF7-448D-9507-37C06EFC8F5B}" type="presOf" srcId="{CABE1D74-D924-4D8D-A93C-996D540A5297}" destId="{BC824120-ECF8-459B-A8F1-E9DBC02CB9D4}" srcOrd="1" destOrd="0" presId="urn:microsoft.com/office/officeart/2005/8/layout/radial5"/>
    <dgm:cxn modelId="{5A416F8F-A2BE-4032-BD27-C49B532CC300}" type="presOf" srcId="{50875A46-27BD-4AD0-A813-C916364B4969}" destId="{D466906D-C2AE-4AC3-9D8D-4EA552C33937}" srcOrd="0" destOrd="0" presId="urn:microsoft.com/office/officeart/2005/8/layout/radial5"/>
    <dgm:cxn modelId="{47C8F69D-A3CC-43D8-BCAC-190E7329FC2B}" type="presOf" srcId="{18EAFE45-1820-4118-BA6D-18645CFA20C2}" destId="{EBE99F15-0CD5-4F56-97DD-15E5DC7F199B}" srcOrd="0" destOrd="0" presId="urn:microsoft.com/office/officeart/2005/8/layout/radial5"/>
    <dgm:cxn modelId="{1EC889AF-CBD6-421C-97CD-E79EC8F78920}" type="presOf" srcId="{CABE1D74-D924-4D8D-A93C-996D540A5297}" destId="{6B0E7D7A-B975-4D03-9EF3-BE4AAC584294}" srcOrd="0" destOrd="0" presId="urn:microsoft.com/office/officeart/2005/8/layout/radial5"/>
    <dgm:cxn modelId="{0A34C0B0-57C6-485B-8658-EB7744E0C1B7}" srcId="{4E128691-018D-443F-8CCC-179462F4678B}" destId="{01858D29-47AC-4DAC-B52D-A70F61070EA9}" srcOrd="3" destOrd="0" parTransId="{18EAFE45-1820-4118-BA6D-18645CFA20C2}" sibTransId="{9AE8DD05-A267-4A3E-BAAC-CF1ECB800E3F}"/>
    <dgm:cxn modelId="{EFEBC4B7-D200-4CAC-886B-254581FF0038}" type="presOf" srcId="{5DE75FE5-540C-4A40-9203-E08565BAE20F}" destId="{188EE4C4-E7C3-466B-B44D-CA407477AE4D}" srcOrd="1" destOrd="0" presId="urn:microsoft.com/office/officeart/2005/8/layout/radial5"/>
    <dgm:cxn modelId="{9814FCC8-5667-408C-AFA5-758E0314BBE4}" srcId="{E99290A2-260E-4BE3-99A9-F7CF3E2C2423}" destId="{4E128691-018D-443F-8CCC-179462F4678B}" srcOrd="0" destOrd="0" parTransId="{68E62FB3-172B-45C2-9D64-932D104A4702}" sibTransId="{2947D4B3-8EBA-464B-AC7B-46667A1559A2}"/>
    <dgm:cxn modelId="{832FACD7-423F-4729-B995-855CC72F2132}" srcId="{4E128691-018D-443F-8CCC-179462F4678B}" destId="{EED0AAC5-148B-4EAD-B81D-42C17A9E4AE4}" srcOrd="4" destOrd="0" parTransId="{8A393BE7-C7E6-47DE-BB40-61A721544455}" sibTransId="{7B598506-3DEB-421B-A171-586162109A19}"/>
    <dgm:cxn modelId="{29CF10EB-729C-46E8-A8C6-98596DF1D1EB}" srcId="{4E128691-018D-443F-8CCC-179462F4678B}" destId="{A06E1C94-A0D1-4377-9A18-74054DF7B87E}" srcOrd="0" destOrd="0" parTransId="{686B996A-0BE2-4ADD-BB41-3DC8433819CA}" sibTransId="{0E9CE731-5282-4FE5-9308-CADFE7962A03}"/>
    <dgm:cxn modelId="{C68FAEF3-C447-46CD-AC9A-A40F8717191D}" type="presOf" srcId="{686B996A-0BE2-4ADD-BB41-3DC8433819CA}" destId="{7936C9F5-7260-4A69-8089-AAE6BA919239}" srcOrd="1" destOrd="0" presId="urn:microsoft.com/office/officeart/2005/8/layout/radial5"/>
    <dgm:cxn modelId="{4FE51177-4021-44AE-BE26-EEAC64D2867B}" type="presParOf" srcId="{6B394266-0417-4589-BE1D-FEC50FDBBD3B}" destId="{4F9079C7-87C2-4469-985A-15FF708C4A34}" srcOrd="0" destOrd="0" presId="urn:microsoft.com/office/officeart/2005/8/layout/radial5"/>
    <dgm:cxn modelId="{119A6E95-EA3F-441B-886D-DE5678178094}" type="presParOf" srcId="{6B394266-0417-4589-BE1D-FEC50FDBBD3B}" destId="{E033AAC9-8D60-410E-889A-D953C2CAB835}" srcOrd="1" destOrd="0" presId="urn:microsoft.com/office/officeart/2005/8/layout/radial5"/>
    <dgm:cxn modelId="{2EF2880E-74B4-4931-BC88-2092DCF83D8C}" type="presParOf" srcId="{E033AAC9-8D60-410E-889A-D953C2CAB835}" destId="{7936C9F5-7260-4A69-8089-AAE6BA919239}" srcOrd="0" destOrd="0" presId="urn:microsoft.com/office/officeart/2005/8/layout/radial5"/>
    <dgm:cxn modelId="{E9C4FCD5-E743-4285-8A42-4F19C4B4DF78}" type="presParOf" srcId="{6B394266-0417-4589-BE1D-FEC50FDBBD3B}" destId="{86410BED-B408-49B6-A7DC-51A27E3E9D7C}" srcOrd="2" destOrd="0" presId="urn:microsoft.com/office/officeart/2005/8/layout/radial5"/>
    <dgm:cxn modelId="{3E56FBEE-5077-495D-9FF9-C4BC1015D141}" type="presParOf" srcId="{6B394266-0417-4589-BE1D-FEC50FDBBD3B}" destId="{51F53FAD-9975-4537-BBC9-4329CF25FB8A}" srcOrd="3" destOrd="0" presId="urn:microsoft.com/office/officeart/2005/8/layout/radial5"/>
    <dgm:cxn modelId="{775DF13A-105A-4E08-91EC-4664DA6B3B19}" type="presParOf" srcId="{51F53FAD-9975-4537-BBC9-4329CF25FB8A}" destId="{5AC3EA1C-4FDC-46E1-B3D0-A986C8BEDEAD}" srcOrd="0" destOrd="0" presId="urn:microsoft.com/office/officeart/2005/8/layout/radial5"/>
    <dgm:cxn modelId="{A284168B-FA85-473F-80A5-0727F3FAB79C}" type="presParOf" srcId="{6B394266-0417-4589-BE1D-FEC50FDBBD3B}" destId="{5D98F08F-E46E-435B-B45C-C3DB637DF90D}" srcOrd="4" destOrd="0" presId="urn:microsoft.com/office/officeart/2005/8/layout/radial5"/>
    <dgm:cxn modelId="{9F7CDAB4-5010-4A6A-A6AB-7FF9D80BD6FC}" type="presParOf" srcId="{6B394266-0417-4589-BE1D-FEC50FDBBD3B}" destId="{319EC526-8166-46CF-BFBF-D33F59C956C1}" srcOrd="5" destOrd="0" presId="urn:microsoft.com/office/officeart/2005/8/layout/radial5"/>
    <dgm:cxn modelId="{2DAF1F1D-F5B5-406E-BD01-9430D7386A94}" type="presParOf" srcId="{319EC526-8166-46CF-BFBF-D33F59C956C1}" destId="{188EE4C4-E7C3-466B-B44D-CA407477AE4D}" srcOrd="0" destOrd="0" presId="urn:microsoft.com/office/officeart/2005/8/layout/radial5"/>
    <dgm:cxn modelId="{9CF39B8C-302F-405B-8526-412EAB24E940}" type="presParOf" srcId="{6B394266-0417-4589-BE1D-FEC50FDBBD3B}" destId="{D466906D-C2AE-4AC3-9D8D-4EA552C33937}" srcOrd="6" destOrd="0" presId="urn:microsoft.com/office/officeart/2005/8/layout/radial5"/>
    <dgm:cxn modelId="{468C7211-7D79-49D0-96E2-56C0DAD1667E}" type="presParOf" srcId="{6B394266-0417-4589-BE1D-FEC50FDBBD3B}" destId="{EBE99F15-0CD5-4F56-97DD-15E5DC7F199B}" srcOrd="7" destOrd="0" presId="urn:microsoft.com/office/officeart/2005/8/layout/radial5"/>
    <dgm:cxn modelId="{68702474-9C72-4498-A08A-C10755FCC183}" type="presParOf" srcId="{EBE99F15-0CD5-4F56-97DD-15E5DC7F199B}" destId="{A3EE0D23-EBE2-4C6D-8BEF-3477B8665CB1}" srcOrd="0" destOrd="0" presId="urn:microsoft.com/office/officeart/2005/8/layout/radial5"/>
    <dgm:cxn modelId="{5C6068F3-4B45-452B-AAED-377F50574B37}" type="presParOf" srcId="{6B394266-0417-4589-BE1D-FEC50FDBBD3B}" destId="{A643163B-99DD-4711-91E5-528F9827194D}" srcOrd="8" destOrd="0" presId="urn:microsoft.com/office/officeart/2005/8/layout/radial5"/>
    <dgm:cxn modelId="{58374451-9594-4754-BE8C-191451362BCA}" type="presParOf" srcId="{6B394266-0417-4589-BE1D-FEC50FDBBD3B}" destId="{D65626DD-FA0F-4CCF-B028-7B9624E6DB3B}" srcOrd="9" destOrd="0" presId="urn:microsoft.com/office/officeart/2005/8/layout/radial5"/>
    <dgm:cxn modelId="{6F29F5BE-49D9-4178-9C3F-365C6AD5C969}" type="presParOf" srcId="{D65626DD-FA0F-4CCF-B028-7B9624E6DB3B}" destId="{2F3646AE-379D-4625-B42B-EC7286525867}" srcOrd="0" destOrd="0" presId="urn:microsoft.com/office/officeart/2005/8/layout/radial5"/>
    <dgm:cxn modelId="{2FCCE0D7-EE96-4BF9-956E-97962E493CC9}" type="presParOf" srcId="{6B394266-0417-4589-BE1D-FEC50FDBBD3B}" destId="{571193F6-F9B2-40A1-946C-C9D451301009}" srcOrd="10" destOrd="0" presId="urn:microsoft.com/office/officeart/2005/8/layout/radial5"/>
    <dgm:cxn modelId="{4D991F4F-5D7D-4399-A26C-1CCD924E7349}" type="presParOf" srcId="{6B394266-0417-4589-BE1D-FEC50FDBBD3B}" destId="{6B0E7D7A-B975-4D03-9EF3-BE4AAC584294}" srcOrd="11" destOrd="0" presId="urn:microsoft.com/office/officeart/2005/8/layout/radial5"/>
    <dgm:cxn modelId="{131B58DB-F666-47C8-A88F-61920E8616C5}" type="presParOf" srcId="{6B0E7D7A-B975-4D03-9EF3-BE4AAC584294}" destId="{BC824120-ECF8-459B-A8F1-E9DBC02CB9D4}" srcOrd="0" destOrd="0" presId="urn:microsoft.com/office/officeart/2005/8/layout/radial5"/>
    <dgm:cxn modelId="{64DF84A4-44D4-475D-94B9-96852318611B}" type="presParOf" srcId="{6B394266-0417-4589-BE1D-FEC50FDBBD3B}" destId="{D7B4DE45-DAF9-4074-B77B-5F182F7D264D}"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8B50C9-DDEE-47A7-867B-4958B2F56C2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26DD53-DC49-40CF-8169-3A5578FDAE4A}">
      <dgm:prSet phldrT="[Text]" custT="1"/>
      <dgm:spPr>
        <a:solidFill>
          <a:schemeClr val="accent2"/>
        </a:solidFill>
      </dgm:spPr>
      <dgm:t>
        <a:bodyPr/>
        <a:lstStyle/>
        <a:p>
          <a:r>
            <a:rPr lang="en-US" sz="2300" dirty="0"/>
            <a:t>Age-Appropriate Preventive Services</a:t>
          </a:r>
        </a:p>
      </dgm:t>
    </dgm:pt>
    <dgm:pt modelId="{B031FF4A-06B0-48A7-86B6-1AC9677E1DEF}" type="parTrans" cxnId="{96A1754E-7EEC-4926-9643-2DDFBCB22BBA}">
      <dgm:prSet/>
      <dgm:spPr/>
      <dgm:t>
        <a:bodyPr/>
        <a:lstStyle/>
        <a:p>
          <a:endParaRPr lang="en-US"/>
        </a:p>
      </dgm:t>
    </dgm:pt>
    <dgm:pt modelId="{0F1D3464-4454-499E-A874-175E296876B2}" type="sibTrans" cxnId="{96A1754E-7EEC-4926-9643-2DDFBCB22BBA}">
      <dgm:prSet/>
      <dgm:spPr/>
      <dgm:t>
        <a:bodyPr/>
        <a:lstStyle/>
        <a:p>
          <a:endParaRPr lang="en-US"/>
        </a:p>
      </dgm:t>
    </dgm:pt>
    <dgm:pt modelId="{2631FDF4-68BE-4662-8AE3-4A32ABD8B55A}">
      <dgm:prSet phldrT="[Text]" custT="1"/>
      <dgm:spPr>
        <a:solidFill>
          <a:schemeClr val="accent2"/>
        </a:solidFill>
      </dgm:spPr>
      <dgm:t>
        <a:bodyPr/>
        <a:lstStyle/>
        <a:p>
          <a:pPr algn="ctr"/>
          <a:r>
            <a:rPr lang="en-US" sz="2300" dirty="0"/>
            <a:t>Pulmonary HTN</a:t>
          </a:r>
        </a:p>
        <a:p>
          <a:pPr algn="l"/>
          <a:r>
            <a:rPr lang="en-US" sz="1600" dirty="0"/>
            <a:t>-Screening echo if symptomatic or history of abnormal echo</a:t>
          </a:r>
        </a:p>
      </dgm:t>
    </dgm:pt>
    <dgm:pt modelId="{D29F3CEA-CD4F-4B48-A9EA-0DD8251471D9}" type="parTrans" cxnId="{BA7C256A-28DC-4E52-AE29-6F70F069A7C2}">
      <dgm:prSet/>
      <dgm:spPr/>
      <dgm:t>
        <a:bodyPr/>
        <a:lstStyle/>
        <a:p>
          <a:endParaRPr lang="en-US"/>
        </a:p>
      </dgm:t>
    </dgm:pt>
    <dgm:pt modelId="{EE193140-4D81-4E1E-ABC2-9950C7612FF5}" type="sibTrans" cxnId="{BA7C256A-28DC-4E52-AE29-6F70F069A7C2}">
      <dgm:prSet/>
      <dgm:spPr/>
      <dgm:t>
        <a:bodyPr/>
        <a:lstStyle/>
        <a:p>
          <a:endParaRPr lang="en-US"/>
        </a:p>
      </dgm:t>
    </dgm:pt>
    <dgm:pt modelId="{910B1A88-8BCE-4FF6-B9CB-4445281EF30B}">
      <dgm:prSet phldrT="[Text]" custT="1"/>
      <dgm:spPr>
        <a:solidFill>
          <a:schemeClr val="accent2"/>
        </a:solidFill>
      </dgm:spPr>
      <dgm:t>
        <a:bodyPr/>
        <a:lstStyle/>
        <a:p>
          <a:pPr algn="ctr"/>
          <a:r>
            <a:rPr lang="en-US" sz="2200" dirty="0"/>
            <a:t>Hypertension</a:t>
          </a:r>
        </a:p>
        <a:p>
          <a:pPr algn="l"/>
          <a:r>
            <a:rPr lang="en-US" sz="1600" dirty="0"/>
            <a:t>-Screen</a:t>
          </a:r>
        </a:p>
        <a:p>
          <a:pPr algn="l"/>
          <a:r>
            <a:rPr lang="en-US" sz="1600" dirty="0"/>
            <a:t>-Treat according to guidelines</a:t>
          </a:r>
        </a:p>
      </dgm:t>
    </dgm:pt>
    <dgm:pt modelId="{1D6A8DE6-1295-4C55-9568-55E0EE540AF1}" type="parTrans" cxnId="{CAAB36D5-6F91-48D3-8A0E-84411AF75932}">
      <dgm:prSet/>
      <dgm:spPr/>
      <dgm:t>
        <a:bodyPr/>
        <a:lstStyle/>
        <a:p>
          <a:endParaRPr lang="en-US"/>
        </a:p>
      </dgm:t>
    </dgm:pt>
    <dgm:pt modelId="{F4585D6D-376F-4DC2-AEB5-710C94ADEDBC}" type="sibTrans" cxnId="{CAAB36D5-6F91-48D3-8A0E-84411AF75932}">
      <dgm:prSet/>
      <dgm:spPr/>
      <dgm:t>
        <a:bodyPr/>
        <a:lstStyle/>
        <a:p>
          <a:endParaRPr lang="en-US"/>
        </a:p>
      </dgm:t>
    </dgm:pt>
    <dgm:pt modelId="{A08EC974-1B2F-4B6A-8D48-A6F43E4E349C}">
      <dgm:prSet phldrT="[Text]" custT="1"/>
      <dgm:spPr>
        <a:solidFill>
          <a:schemeClr val="accent2"/>
        </a:solidFill>
      </dgm:spPr>
      <dgm:t>
        <a:bodyPr/>
        <a:lstStyle/>
        <a:p>
          <a:pPr algn="ctr"/>
          <a:r>
            <a:rPr lang="en-US" sz="2300" dirty="0"/>
            <a:t>Stroke</a:t>
          </a:r>
        </a:p>
        <a:p>
          <a:pPr algn="l"/>
          <a:r>
            <a:rPr lang="en-US" sz="1600" dirty="0"/>
            <a:t>-Annual TCD age 2-16 y for HBSS &amp; HbSB</a:t>
          </a:r>
          <a:r>
            <a:rPr lang="en-US" sz="1600" baseline="30000" dirty="0"/>
            <a:t>0</a:t>
          </a:r>
          <a:endParaRPr lang="en-US" sz="1600" dirty="0"/>
        </a:p>
      </dgm:t>
    </dgm:pt>
    <dgm:pt modelId="{22F25EF6-FBC1-46C1-A5A0-749D0579803C}" type="parTrans" cxnId="{27C1D812-7948-4A7D-B471-3AAEC2073679}">
      <dgm:prSet/>
      <dgm:spPr/>
      <dgm:t>
        <a:bodyPr/>
        <a:lstStyle/>
        <a:p>
          <a:endParaRPr lang="en-US"/>
        </a:p>
      </dgm:t>
    </dgm:pt>
    <dgm:pt modelId="{1A8DDCE3-4D21-4E70-8F22-BF1B4708E5EC}" type="sibTrans" cxnId="{27C1D812-7948-4A7D-B471-3AAEC2073679}">
      <dgm:prSet/>
      <dgm:spPr/>
      <dgm:t>
        <a:bodyPr/>
        <a:lstStyle/>
        <a:p>
          <a:endParaRPr lang="en-US"/>
        </a:p>
      </dgm:t>
    </dgm:pt>
    <dgm:pt modelId="{D7317BCB-866E-4C1E-A707-002E2BAAC146}">
      <dgm:prSet phldrT="[Text]" custT="1"/>
      <dgm:spPr>
        <a:solidFill>
          <a:schemeClr val="accent2"/>
        </a:solidFill>
      </dgm:spPr>
      <dgm:t>
        <a:bodyPr/>
        <a:lstStyle/>
        <a:p>
          <a:pPr algn="ctr"/>
          <a:r>
            <a:rPr lang="en-US" sz="2300" dirty="0"/>
            <a:t>Reproductive Counseling</a:t>
          </a:r>
        </a:p>
        <a:p>
          <a:pPr algn="l"/>
          <a:r>
            <a:rPr lang="en-US" sz="1600" dirty="0"/>
            <a:t>-Especially if treated with hydroxyurea</a:t>
          </a:r>
        </a:p>
        <a:p>
          <a:pPr algn="l"/>
          <a:r>
            <a:rPr lang="en-US" sz="1600" dirty="0"/>
            <a:t>-Assess for RBC alloantibodies</a:t>
          </a:r>
        </a:p>
      </dgm:t>
    </dgm:pt>
    <dgm:pt modelId="{023C03EB-0FCB-46C5-85B6-B581B9ACDD6A}" type="parTrans" cxnId="{46FEC797-2E95-403E-81B2-E54D95558FAB}">
      <dgm:prSet/>
      <dgm:spPr/>
      <dgm:t>
        <a:bodyPr/>
        <a:lstStyle/>
        <a:p>
          <a:endParaRPr lang="en-US"/>
        </a:p>
      </dgm:t>
    </dgm:pt>
    <dgm:pt modelId="{1AC6B17A-21AE-453B-92D0-8208C27C93E7}" type="sibTrans" cxnId="{46FEC797-2E95-403E-81B2-E54D95558FAB}">
      <dgm:prSet/>
      <dgm:spPr/>
      <dgm:t>
        <a:bodyPr/>
        <a:lstStyle/>
        <a:p>
          <a:endParaRPr lang="en-US"/>
        </a:p>
      </dgm:t>
    </dgm:pt>
    <dgm:pt modelId="{799C9E0C-78D7-4D86-9113-65854CD72637}">
      <dgm:prSet custT="1"/>
      <dgm:spPr>
        <a:solidFill>
          <a:schemeClr val="accent2"/>
        </a:solidFill>
      </dgm:spPr>
      <dgm:t>
        <a:bodyPr/>
        <a:lstStyle/>
        <a:p>
          <a:pPr algn="ctr"/>
          <a:r>
            <a:rPr lang="en-US" sz="2300" dirty="0"/>
            <a:t>Renal Disease</a:t>
          </a:r>
        </a:p>
        <a:p>
          <a:pPr algn="l"/>
          <a:r>
            <a:rPr lang="en-US" sz="1600" dirty="0"/>
            <a:t>-Screen for proteinuria age </a:t>
          </a:r>
          <a:r>
            <a:rPr lang="en-US" sz="1600" dirty="0">
              <a:latin typeface="Calibri" panose="020F0502020204030204" pitchFamily="34" charset="0"/>
              <a:cs typeface="Calibri" panose="020F0502020204030204" pitchFamily="34" charset="0"/>
            </a:rPr>
            <a:t>≥10 y</a:t>
          </a:r>
          <a:endParaRPr lang="en-US" sz="1600" dirty="0"/>
        </a:p>
      </dgm:t>
    </dgm:pt>
    <dgm:pt modelId="{B2E890EA-BDF2-4DE2-9484-7823703F29FD}" type="parTrans" cxnId="{A0A5B14F-2439-4A0C-8F45-6F9F4E90EA76}">
      <dgm:prSet/>
      <dgm:spPr/>
      <dgm:t>
        <a:bodyPr/>
        <a:lstStyle/>
        <a:p>
          <a:endParaRPr lang="en-US"/>
        </a:p>
      </dgm:t>
    </dgm:pt>
    <dgm:pt modelId="{B7845644-CF49-4F82-8103-16E11BB8B035}" type="sibTrans" cxnId="{A0A5B14F-2439-4A0C-8F45-6F9F4E90EA76}">
      <dgm:prSet/>
      <dgm:spPr/>
      <dgm:t>
        <a:bodyPr/>
        <a:lstStyle/>
        <a:p>
          <a:endParaRPr lang="en-US"/>
        </a:p>
      </dgm:t>
    </dgm:pt>
    <dgm:pt modelId="{DFD4EB47-7FE3-41B6-A4D2-86226F2AD217}">
      <dgm:prSet custT="1"/>
      <dgm:spPr>
        <a:solidFill>
          <a:schemeClr val="accent2"/>
        </a:solidFill>
      </dgm:spPr>
      <dgm:t>
        <a:bodyPr/>
        <a:lstStyle/>
        <a:p>
          <a:pPr algn="ctr"/>
          <a:r>
            <a:rPr lang="en-US" sz="2300" dirty="0"/>
            <a:t>Pneumococcal Infection</a:t>
          </a:r>
        </a:p>
        <a:p>
          <a:pPr algn="l"/>
          <a:r>
            <a:rPr lang="en-US" sz="1600" dirty="0"/>
            <a:t>-Penicillin prophylaxis age &lt;5 y</a:t>
          </a:r>
        </a:p>
      </dgm:t>
    </dgm:pt>
    <dgm:pt modelId="{CB63614F-ACA7-4224-B3D5-A38075AF9A78}" type="parTrans" cxnId="{4CDE0C5A-AF6C-4D4C-B4B0-94784F778145}">
      <dgm:prSet/>
      <dgm:spPr/>
      <dgm:t>
        <a:bodyPr/>
        <a:lstStyle/>
        <a:p>
          <a:endParaRPr lang="en-US"/>
        </a:p>
      </dgm:t>
    </dgm:pt>
    <dgm:pt modelId="{3216AD5B-5713-4BAE-9598-9882BB0941B5}" type="sibTrans" cxnId="{4CDE0C5A-AF6C-4D4C-B4B0-94784F778145}">
      <dgm:prSet/>
      <dgm:spPr/>
      <dgm:t>
        <a:bodyPr/>
        <a:lstStyle/>
        <a:p>
          <a:endParaRPr lang="en-US"/>
        </a:p>
      </dgm:t>
    </dgm:pt>
    <dgm:pt modelId="{094D97B9-7532-4C91-B51B-C6314518A151}">
      <dgm:prSet custT="1"/>
      <dgm:spPr>
        <a:solidFill>
          <a:schemeClr val="accent2"/>
        </a:solidFill>
      </dgm:spPr>
      <dgm:t>
        <a:bodyPr/>
        <a:lstStyle/>
        <a:p>
          <a:pPr algn="ctr"/>
          <a:r>
            <a:rPr lang="en-US" sz="2300" dirty="0"/>
            <a:t>Retinopathy</a:t>
          </a:r>
        </a:p>
        <a:p>
          <a:pPr algn="l"/>
          <a:r>
            <a:rPr lang="en-US" sz="1600" dirty="0"/>
            <a:t>-Dilated eye exam age </a:t>
          </a:r>
          <a:r>
            <a:rPr lang="en-US" sz="1600" dirty="0">
              <a:latin typeface="Calibri" panose="020F0502020204030204" pitchFamily="34" charset="0"/>
              <a:cs typeface="Calibri" panose="020F0502020204030204" pitchFamily="34" charset="0"/>
            </a:rPr>
            <a:t>≥10 y</a:t>
          </a:r>
          <a:endParaRPr lang="en-US" sz="1600" dirty="0"/>
        </a:p>
      </dgm:t>
    </dgm:pt>
    <dgm:pt modelId="{CBAE2242-23A2-400A-B270-4240AC3A03DE}" type="parTrans" cxnId="{1A0DA35D-974A-4881-A6F1-117D851D2621}">
      <dgm:prSet/>
      <dgm:spPr/>
      <dgm:t>
        <a:bodyPr/>
        <a:lstStyle/>
        <a:p>
          <a:endParaRPr lang="en-US"/>
        </a:p>
      </dgm:t>
    </dgm:pt>
    <dgm:pt modelId="{59B71E52-0163-4974-AB00-16393D5DA49F}" type="sibTrans" cxnId="{1A0DA35D-974A-4881-A6F1-117D851D2621}">
      <dgm:prSet/>
      <dgm:spPr/>
      <dgm:t>
        <a:bodyPr/>
        <a:lstStyle/>
        <a:p>
          <a:endParaRPr lang="en-US"/>
        </a:p>
      </dgm:t>
    </dgm:pt>
    <dgm:pt modelId="{34C8F359-068D-43FC-8528-BFBCD96D62C6}" type="pres">
      <dgm:prSet presAssocID="{748B50C9-DDEE-47A7-867B-4958B2F56C20}" presName="diagram" presStyleCnt="0">
        <dgm:presLayoutVars>
          <dgm:dir/>
          <dgm:resizeHandles val="exact"/>
        </dgm:presLayoutVars>
      </dgm:prSet>
      <dgm:spPr/>
    </dgm:pt>
    <dgm:pt modelId="{5EB46FFF-4BAA-4220-AE30-FB77B424FD4B}" type="pres">
      <dgm:prSet presAssocID="{2926DD53-DC49-40CF-8169-3A5578FDAE4A}" presName="node" presStyleLbl="node1" presStyleIdx="0" presStyleCnt="8" custScaleX="111322">
        <dgm:presLayoutVars>
          <dgm:bulletEnabled val="1"/>
        </dgm:presLayoutVars>
      </dgm:prSet>
      <dgm:spPr/>
    </dgm:pt>
    <dgm:pt modelId="{E7B4EC96-0E84-4D10-A77E-6FBD1B027BEC}" type="pres">
      <dgm:prSet presAssocID="{0F1D3464-4454-499E-A874-175E296876B2}" presName="sibTrans" presStyleCnt="0"/>
      <dgm:spPr/>
    </dgm:pt>
    <dgm:pt modelId="{35274454-C875-4F54-8ACC-9B18AC90FB3D}" type="pres">
      <dgm:prSet presAssocID="{DFD4EB47-7FE3-41B6-A4D2-86226F2AD217}" presName="node" presStyleLbl="node1" presStyleIdx="1" presStyleCnt="8" custScaleX="111322">
        <dgm:presLayoutVars>
          <dgm:bulletEnabled val="1"/>
        </dgm:presLayoutVars>
      </dgm:prSet>
      <dgm:spPr/>
    </dgm:pt>
    <dgm:pt modelId="{E6031DE4-F55B-41BF-99C8-0EEDAB1496DA}" type="pres">
      <dgm:prSet presAssocID="{3216AD5B-5713-4BAE-9598-9882BB0941B5}" presName="sibTrans" presStyleCnt="0"/>
      <dgm:spPr/>
    </dgm:pt>
    <dgm:pt modelId="{808E141F-7716-4D12-B95A-70DB1C708036}" type="pres">
      <dgm:prSet presAssocID="{799C9E0C-78D7-4D86-9113-65854CD72637}" presName="node" presStyleLbl="node1" presStyleIdx="2" presStyleCnt="8" custScaleX="111322">
        <dgm:presLayoutVars>
          <dgm:bulletEnabled val="1"/>
        </dgm:presLayoutVars>
      </dgm:prSet>
      <dgm:spPr/>
    </dgm:pt>
    <dgm:pt modelId="{769900C2-34F2-4953-B44C-7170D5D21B47}" type="pres">
      <dgm:prSet presAssocID="{B7845644-CF49-4F82-8103-16E11BB8B035}" presName="sibTrans" presStyleCnt="0"/>
      <dgm:spPr/>
    </dgm:pt>
    <dgm:pt modelId="{86414775-3EB3-4F01-8402-C9C50C7D11DF}" type="pres">
      <dgm:prSet presAssocID="{2631FDF4-68BE-4662-8AE3-4A32ABD8B55A}" presName="node" presStyleLbl="node1" presStyleIdx="3" presStyleCnt="8" custScaleX="111322" custLinFactNeighborX="-1026" custLinFactNeighborY="-6063">
        <dgm:presLayoutVars>
          <dgm:bulletEnabled val="1"/>
        </dgm:presLayoutVars>
      </dgm:prSet>
      <dgm:spPr/>
    </dgm:pt>
    <dgm:pt modelId="{DD82C599-7AEB-49E5-ACBE-D0B6FAAF2CB4}" type="pres">
      <dgm:prSet presAssocID="{EE193140-4D81-4E1E-ABC2-9950C7612FF5}" presName="sibTrans" presStyleCnt="0"/>
      <dgm:spPr/>
    </dgm:pt>
    <dgm:pt modelId="{C4681965-66C0-4C51-B31D-C70E1619041B}" type="pres">
      <dgm:prSet presAssocID="{910B1A88-8BCE-4FF6-B9CB-4445281EF30B}" presName="node" presStyleLbl="node1" presStyleIdx="4" presStyleCnt="8" custScaleX="111322" custLinFactNeighborX="-1026" custLinFactNeighborY="-6063">
        <dgm:presLayoutVars>
          <dgm:bulletEnabled val="1"/>
        </dgm:presLayoutVars>
      </dgm:prSet>
      <dgm:spPr/>
    </dgm:pt>
    <dgm:pt modelId="{2FD5F1BD-07E3-44EA-87E0-A8E6B472EC87}" type="pres">
      <dgm:prSet presAssocID="{F4585D6D-376F-4DC2-AEB5-710C94ADEDBC}" presName="sibTrans" presStyleCnt="0"/>
      <dgm:spPr/>
    </dgm:pt>
    <dgm:pt modelId="{08A8C5A6-3973-4B47-B7C3-D70558229D49}" type="pres">
      <dgm:prSet presAssocID="{094D97B9-7532-4C91-B51B-C6314518A151}" presName="node" presStyleLbl="node1" presStyleIdx="5" presStyleCnt="8" custScaleX="111322" custLinFactNeighborX="-1026" custLinFactNeighborY="-6063">
        <dgm:presLayoutVars>
          <dgm:bulletEnabled val="1"/>
        </dgm:presLayoutVars>
      </dgm:prSet>
      <dgm:spPr/>
    </dgm:pt>
    <dgm:pt modelId="{B93A9D42-150D-46F8-B52D-2FF17E523E79}" type="pres">
      <dgm:prSet presAssocID="{59B71E52-0163-4974-AB00-16393D5DA49F}" presName="sibTrans" presStyleCnt="0"/>
      <dgm:spPr/>
    </dgm:pt>
    <dgm:pt modelId="{900D885C-FC6A-4FB1-B0F0-C52354D72876}" type="pres">
      <dgm:prSet presAssocID="{A08EC974-1B2F-4B6A-8D48-A6F43E4E349C}" presName="node" presStyleLbl="node1" presStyleIdx="6" presStyleCnt="8" custScaleX="111322" custLinFactNeighborX="-60928" custLinFactNeighborY="-11439">
        <dgm:presLayoutVars>
          <dgm:bulletEnabled val="1"/>
        </dgm:presLayoutVars>
      </dgm:prSet>
      <dgm:spPr/>
    </dgm:pt>
    <dgm:pt modelId="{2BFA709B-D581-4608-B3F1-D3688E00FB8F}" type="pres">
      <dgm:prSet presAssocID="{1A8DDCE3-4D21-4E70-8F22-BF1B4708E5EC}" presName="sibTrans" presStyleCnt="0"/>
      <dgm:spPr/>
    </dgm:pt>
    <dgm:pt modelId="{D19AF8E8-BE9E-4816-800C-01002D45429E}" type="pres">
      <dgm:prSet presAssocID="{D7317BCB-866E-4C1E-A707-002E2BAAC146}" presName="node" presStyleLbl="node1" presStyleIdx="7" presStyleCnt="8" custScaleX="111322" custLinFactNeighborX="-60928" custLinFactNeighborY="-11439">
        <dgm:presLayoutVars>
          <dgm:bulletEnabled val="1"/>
        </dgm:presLayoutVars>
      </dgm:prSet>
      <dgm:spPr/>
    </dgm:pt>
  </dgm:ptLst>
  <dgm:cxnLst>
    <dgm:cxn modelId="{66CD3F03-E99C-415F-A577-FE10F9AB0427}" type="presOf" srcId="{748B50C9-DDEE-47A7-867B-4958B2F56C20}" destId="{34C8F359-068D-43FC-8528-BFBCD96D62C6}" srcOrd="0" destOrd="0" presId="urn:microsoft.com/office/officeart/2005/8/layout/default"/>
    <dgm:cxn modelId="{27C1D812-7948-4A7D-B471-3AAEC2073679}" srcId="{748B50C9-DDEE-47A7-867B-4958B2F56C20}" destId="{A08EC974-1B2F-4B6A-8D48-A6F43E4E349C}" srcOrd="6" destOrd="0" parTransId="{22F25EF6-FBC1-46C1-A5A0-749D0579803C}" sibTransId="{1A8DDCE3-4D21-4E70-8F22-BF1B4708E5EC}"/>
    <dgm:cxn modelId="{6796331F-C98F-42CD-83FE-89B1AD972623}" type="presOf" srcId="{799C9E0C-78D7-4D86-9113-65854CD72637}" destId="{808E141F-7716-4D12-B95A-70DB1C708036}" srcOrd="0" destOrd="0" presId="urn:microsoft.com/office/officeart/2005/8/layout/default"/>
    <dgm:cxn modelId="{1A0DA35D-974A-4881-A6F1-117D851D2621}" srcId="{748B50C9-DDEE-47A7-867B-4958B2F56C20}" destId="{094D97B9-7532-4C91-B51B-C6314518A151}" srcOrd="5" destOrd="0" parTransId="{CBAE2242-23A2-400A-B270-4240AC3A03DE}" sibTransId="{59B71E52-0163-4974-AB00-16393D5DA49F}"/>
    <dgm:cxn modelId="{BA7C256A-28DC-4E52-AE29-6F70F069A7C2}" srcId="{748B50C9-DDEE-47A7-867B-4958B2F56C20}" destId="{2631FDF4-68BE-4662-8AE3-4A32ABD8B55A}" srcOrd="3" destOrd="0" parTransId="{D29F3CEA-CD4F-4B48-A9EA-0DD8251471D9}" sibTransId="{EE193140-4D81-4E1E-ABC2-9950C7612FF5}"/>
    <dgm:cxn modelId="{82FDC84D-7E58-46CB-A6C3-BB6273467FDF}" type="presOf" srcId="{D7317BCB-866E-4C1E-A707-002E2BAAC146}" destId="{D19AF8E8-BE9E-4816-800C-01002D45429E}" srcOrd="0" destOrd="0" presId="urn:microsoft.com/office/officeart/2005/8/layout/default"/>
    <dgm:cxn modelId="{96A1754E-7EEC-4926-9643-2DDFBCB22BBA}" srcId="{748B50C9-DDEE-47A7-867B-4958B2F56C20}" destId="{2926DD53-DC49-40CF-8169-3A5578FDAE4A}" srcOrd="0" destOrd="0" parTransId="{B031FF4A-06B0-48A7-86B6-1AC9677E1DEF}" sibTransId="{0F1D3464-4454-499E-A874-175E296876B2}"/>
    <dgm:cxn modelId="{A0A5B14F-2439-4A0C-8F45-6F9F4E90EA76}" srcId="{748B50C9-DDEE-47A7-867B-4958B2F56C20}" destId="{799C9E0C-78D7-4D86-9113-65854CD72637}" srcOrd="2" destOrd="0" parTransId="{B2E890EA-BDF2-4DE2-9484-7823703F29FD}" sibTransId="{B7845644-CF49-4F82-8103-16E11BB8B035}"/>
    <dgm:cxn modelId="{4CDE0C5A-AF6C-4D4C-B4B0-94784F778145}" srcId="{748B50C9-DDEE-47A7-867B-4958B2F56C20}" destId="{DFD4EB47-7FE3-41B6-A4D2-86226F2AD217}" srcOrd="1" destOrd="0" parTransId="{CB63614F-ACA7-4224-B3D5-A38075AF9A78}" sibTransId="{3216AD5B-5713-4BAE-9598-9882BB0941B5}"/>
    <dgm:cxn modelId="{E097AC90-F5BC-4AFB-ACD8-3E96BCA9DCC8}" type="presOf" srcId="{2926DD53-DC49-40CF-8169-3A5578FDAE4A}" destId="{5EB46FFF-4BAA-4220-AE30-FB77B424FD4B}" srcOrd="0" destOrd="0" presId="urn:microsoft.com/office/officeart/2005/8/layout/default"/>
    <dgm:cxn modelId="{46FEC797-2E95-403E-81B2-E54D95558FAB}" srcId="{748B50C9-DDEE-47A7-867B-4958B2F56C20}" destId="{D7317BCB-866E-4C1E-A707-002E2BAAC146}" srcOrd="7" destOrd="0" parTransId="{023C03EB-0FCB-46C5-85B6-B581B9ACDD6A}" sibTransId="{1AC6B17A-21AE-453B-92D0-8208C27C93E7}"/>
    <dgm:cxn modelId="{2A5977B8-EB8B-4665-B795-389F521502B0}" type="presOf" srcId="{094D97B9-7532-4C91-B51B-C6314518A151}" destId="{08A8C5A6-3973-4B47-B7C3-D70558229D49}" srcOrd="0" destOrd="0" presId="urn:microsoft.com/office/officeart/2005/8/layout/default"/>
    <dgm:cxn modelId="{3785B2BF-341A-4328-BD03-4F5FA8B84082}" type="presOf" srcId="{DFD4EB47-7FE3-41B6-A4D2-86226F2AD217}" destId="{35274454-C875-4F54-8ACC-9B18AC90FB3D}" srcOrd="0" destOrd="0" presId="urn:microsoft.com/office/officeart/2005/8/layout/default"/>
    <dgm:cxn modelId="{CAAB36D5-6F91-48D3-8A0E-84411AF75932}" srcId="{748B50C9-DDEE-47A7-867B-4958B2F56C20}" destId="{910B1A88-8BCE-4FF6-B9CB-4445281EF30B}" srcOrd="4" destOrd="0" parTransId="{1D6A8DE6-1295-4C55-9568-55E0EE540AF1}" sibTransId="{F4585D6D-376F-4DC2-AEB5-710C94ADEDBC}"/>
    <dgm:cxn modelId="{0C4CFFDC-E9F0-4702-9EF9-002B9293EBCE}" type="presOf" srcId="{910B1A88-8BCE-4FF6-B9CB-4445281EF30B}" destId="{C4681965-66C0-4C51-B31D-C70E1619041B}" srcOrd="0" destOrd="0" presId="urn:microsoft.com/office/officeart/2005/8/layout/default"/>
    <dgm:cxn modelId="{EE3AEAE3-9326-407F-9651-C72D92353A1D}" type="presOf" srcId="{A08EC974-1B2F-4B6A-8D48-A6F43E4E349C}" destId="{900D885C-FC6A-4FB1-B0F0-C52354D72876}" srcOrd="0" destOrd="0" presId="urn:microsoft.com/office/officeart/2005/8/layout/default"/>
    <dgm:cxn modelId="{C1295EEB-F59C-4863-8E7C-EB5048F247B2}" type="presOf" srcId="{2631FDF4-68BE-4662-8AE3-4A32ABD8B55A}" destId="{86414775-3EB3-4F01-8402-C9C50C7D11DF}" srcOrd="0" destOrd="0" presId="urn:microsoft.com/office/officeart/2005/8/layout/default"/>
    <dgm:cxn modelId="{6454E5ED-7D8D-459F-AE4A-E74DC3A039DE}" type="presParOf" srcId="{34C8F359-068D-43FC-8528-BFBCD96D62C6}" destId="{5EB46FFF-4BAA-4220-AE30-FB77B424FD4B}" srcOrd="0" destOrd="0" presId="urn:microsoft.com/office/officeart/2005/8/layout/default"/>
    <dgm:cxn modelId="{57B1F52B-2C4D-4BE2-B483-980889E672CD}" type="presParOf" srcId="{34C8F359-068D-43FC-8528-BFBCD96D62C6}" destId="{E7B4EC96-0E84-4D10-A77E-6FBD1B027BEC}" srcOrd="1" destOrd="0" presId="urn:microsoft.com/office/officeart/2005/8/layout/default"/>
    <dgm:cxn modelId="{896B6A85-375B-4278-8D3D-97DD80215DF0}" type="presParOf" srcId="{34C8F359-068D-43FC-8528-BFBCD96D62C6}" destId="{35274454-C875-4F54-8ACC-9B18AC90FB3D}" srcOrd="2" destOrd="0" presId="urn:microsoft.com/office/officeart/2005/8/layout/default"/>
    <dgm:cxn modelId="{D3AD0135-8F9F-4B2C-A8A8-E82B1440F4A2}" type="presParOf" srcId="{34C8F359-068D-43FC-8528-BFBCD96D62C6}" destId="{E6031DE4-F55B-41BF-99C8-0EEDAB1496DA}" srcOrd="3" destOrd="0" presId="urn:microsoft.com/office/officeart/2005/8/layout/default"/>
    <dgm:cxn modelId="{9EE9C8B2-F73E-4F24-9391-CCBE5C31E2E9}" type="presParOf" srcId="{34C8F359-068D-43FC-8528-BFBCD96D62C6}" destId="{808E141F-7716-4D12-B95A-70DB1C708036}" srcOrd="4" destOrd="0" presId="urn:microsoft.com/office/officeart/2005/8/layout/default"/>
    <dgm:cxn modelId="{7BFEC5D2-0A7C-4BB5-A197-5C4DC1F1D904}" type="presParOf" srcId="{34C8F359-068D-43FC-8528-BFBCD96D62C6}" destId="{769900C2-34F2-4953-B44C-7170D5D21B47}" srcOrd="5" destOrd="0" presId="urn:microsoft.com/office/officeart/2005/8/layout/default"/>
    <dgm:cxn modelId="{EE64615D-4B2F-4FF2-83F4-2B5A8F8147B7}" type="presParOf" srcId="{34C8F359-068D-43FC-8528-BFBCD96D62C6}" destId="{86414775-3EB3-4F01-8402-C9C50C7D11DF}" srcOrd="6" destOrd="0" presId="urn:microsoft.com/office/officeart/2005/8/layout/default"/>
    <dgm:cxn modelId="{42025343-72A7-468A-ADE9-D9F2D26F1B19}" type="presParOf" srcId="{34C8F359-068D-43FC-8528-BFBCD96D62C6}" destId="{DD82C599-7AEB-49E5-ACBE-D0B6FAAF2CB4}" srcOrd="7" destOrd="0" presId="urn:microsoft.com/office/officeart/2005/8/layout/default"/>
    <dgm:cxn modelId="{6A459592-C207-445F-A9B8-8E1CEB4E3CE1}" type="presParOf" srcId="{34C8F359-068D-43FC-8528-BFBCD96D62C6}" destId="{C4681965-66C0-4C51-B31D-C70E1619041B}" srcOrd="8" destOrd="0" presId="urn:microsoft.com/office/officeart/2005/8/layout/default"/>
    <dgm:cxn modelId="{7FE32309-9ECC-46BA-86CD-D7772689A169}" type="presParOf" srcId="{34C8F359-068D-43FC-8528-BFBCD96D62C6}" destId="{2FD5F1BD-07E3-44EA-87E0-A8E6B472EC87}" srcOrd="9" destOrd="0" presId="urn:microsoft.com/office/officeart/2005/8/layout/default"/>
    <dgm:cxn modelId="{CAC3615E-93D8-47F4-9D71-E3028C024901}" type="presParOf" srcId="{34C8F359-068D-43FC-8528-BFBCD96D62C6}" destId="{08A8C5A6-3973-4B47-B7C3-D70558229D49}" srcOrd="10" destOrd="0" presId="urn:microsoft.com/office/officeart/2005/8/layout/default"/>
    <dgm:cxn modelId="{F0CD5EF3-E63F-4125-95E4-2EF9DD5DF187}" type="presParOf" srcId="{34C8F359-068D-43FC-8528-BFBCD96D62C6}" destId="{B93A9D42-150D-46F8-B52D-2FF17E523E79}" srcOrd="11" destOrd="0" presId="urn:microsoft.com/office/officeart/2005/8/layout/default"/>
    <dgm:cxn modelId="{EDF27F36-3E79-4B14-A6E0-9D0C8BE2E306}" type="presParOf" srcId="{34C8F359-068D-43FC-8528-BFBCD96D62C6}" destId="{900D885C-FC6A-4FB1-B0F0-C52354D72876}" srcOrd="12" destOrd="0" presId="urn:microsoft.com/office/officeart/2005/8/layout/default"/>
    <dgm:cxn modelId="{8F63096B-FDDD-4E3D-B88C-427E0227C4AF}" type="presParOf" srcId="{34C8F359-068D-43FC-8528-BFBCD96D62C6}" destId="{2BFA709B-D581-4608-B3F1-D3688E00FB8F}" srcOrd="13" destOrd="0" presId="urn:microsoft.com/office/officeart/2005/8/layout/default"/>
    <dgm:cxn modelId="{9D83E038-D8BD-4832-87D5-7B74371DBFAB}" type="presParOf" srcId="{34C8F359-068D-43FC-8528-BFBCD96D62C6}" destId="{D19AF8E8-BE9E-4816-800C-01002D45429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4D6125-FBF4-462C-BB56-8DCDB12F2E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77FD69-49D3-479C-BE40-37F578078710}">
      <dgm:prSet phldrT="[Text]" custT="1"/>
      <dgm:spPr/>
      <dgm:t>
        <a:bodyPr/>
        <a:lstStyle/>
        <a:p>
          <a:pPr algn="ctr"/>
          <a:r>
            <a:rPr lang="en-US" sz="3200" dirty="0"/>
            <a:t>Fever</a:t>
          </a:r>
        </a:p>
      </dgm:t>
    </dgm:pt>
    <dgm:pt modelId="{D93B7D84-113A-42F8-ABC8-0CEC607EF665}" type="parTrans" cxnId="{9D9DAD17-A962-4527-AB4B-5810DB740BE7}">
      <dgm:prSet/>
      <dgm:spPr/>
      <dgm:t>
        <a:bodyPr/>
        <a:lstStyle/>
        <a:p>
          <a:endParaRPr lang="en-US"/>
        </a:p>
      </dgm:t>
    </dgm:pt>
    <dgm:pt modelId="{160B0C06-265F-41A4-B0AC-ECC9664A3FF2}" type="sibTrans" cxnId="{9D9DAD17-A962-4527-AB4B-5810DB740BE7}">
      <dgm:prSet/>
      <dgm:spPr/>
      <dgm:t>
        <a:bodyPr/>
        <a:lstStyle/>
        <a:p>
          <a:endParaRPr lang="en-US"/>
        </a:p>
      </dgm:t>
    </dgm:pt>
    <dgm:pt modelId="{8245BE5F-CD5F-420E-BF34-3488D097C055}">
      <dgm:prSet phldrT="[Text]" custT="1"/>
      <dgm:spPr/>
      <dgm:t>
        <a:bodyPr/>
        <a:lstStyle/>
        <a:p>
          <a:pPr algn="ctr"/>
          <a:r>
            <a:rPr lang="en-US" sz="3200" dirty="0"/>
            <a:t>Acute Anemia</a:t>
          </a:r>
        </a:p>
      </dgm:t>
    </dgm:pt>
    <dgm:pt modelId="{57B2193E-A132-4988-A482-24F4BF51B7AF}" type="parTrans" cxnId="{AB1A4A92-06E0-45F4-94CA-C27D876DD22E}">
      <dgm:prSet/>
      <dgm:spPr/>
      <dgm:t>
        <a:bodyPr/>
        <a:lstStyle/>
        <a:p>
          <a:endParaRPr lang="en-US"/>
        </a:p>
      </dgm:t>
    </dgm:pt>
    <dgm:pt modelId="{CEB13CBE-B9FB-4DED-B79C-66B85A5FDCBB}" type="sibTrans" cxnId="{AB1A4A92-06E0-45F4-94CA-C27D876DD22E}">
      <dgm:prSet/>
      <dgm:spPr/>
      <dgm:t>
        <a:bodyPr/>
        <a:lstStyle/>
        <a:p>
          <a:endParaRPr lang="en-US"/>
        </a:p>
      </dgm:t>
    </dgm:pt>
    <dgm:pt modelId="{A70D6569-B5C9-4B5E-9ECB-B0F58F8A0787}">
      <dgm:prSet phldrT="[Text]" custT="1"/>
      <dgm:spPr/>
      <dgm:t>
        <a:bodyPr/>
        <a:lstStyle/>
        <a:p>
          <a:pPr algn="ctr"/>
          <a:r>
            <a:rPr lang="en-US" sz="3200" dirty="0"/>
            <a:t>Hepatobiliary Complications</a:t>
          </a:r>
        </a:p>
      </dgm:t>
    </dgm:pt>
    <dgm:pt modelId="{6DDE5B2A-BAF8-4C34-AB65-FC5382C40820}" type="parTrans" cxnId="{9624ACD0-58B0-4CB2-A9C6-CD70FB6422D1}">
      <dgm:prSet/>
      <dgm:spPr/>
      <dgm:t>
        <a:bodyPr/>
        <a:lstStyle/>
        <a:p>
          <a:endParaRPr lang="en-US"/>
        </a:p>
      </dgm:t>
    </dgm:pt>
    <dgm:pt modelId="{A3C6D993-9176-4337-AAE9-C0D51D6E8984}" type="sibTrans" cxnId="{9624ACD0-58B0-4CB2-A9C6-CD70FB6422D1}">
      <dgm:prSet/>
      <dgm:spPr/>
      <dgm:t>
        <a:bodyPr/>
        <a:lstStyle/>
        <a:p>
          <a:endParaRPr lang="en-US"/>
        </a:p>
      </dgm:t>
    </dgm:pt>
    <dgm:pt modelId="{627AF0FB-6EA9-43EC-A83C-22164EB164AE}">
      <dgm:prSet phldrT="[Text]" custT="1"/>
      <dgm:spPr/>
      <dgm:t>
        <a:bodyPr/>
        <a:lstStyle/>
        <a:p>
          <a:pPr algn="ctr"/>
          <a:r>
            <a:rPr lang="en-US" sz="3200" dirty="0"/>
            <a:t>Acute Chest Syndrome</a:t>
          </a:r>
        </a:p>
      </dgm:t>
    </dgm:pt>
    <dgm:pt modelId="{644EACA5-8F0D-4ACB-9571-03C9A39052A2}" type="parTrans" cxnId="{3F3D00F6-7409-47BA-B429-394002B89A85}">
      <dgm:prSet/>
      <dgm:spPr/>
      <dgm:t>
        <a:bodyPr/>
        <a:lstStyle/>
        <a:p>
          <a:endParaRPr lang="en-US"/>
        </a:p>
      </dgm:t>
    </dgm:pt>
    <dgm:pt modelId="{0E9E258C-323C-4273-A29C-A701DCE9DA69}" type="sibTrans" cxnId="{3F3D00F6-7409-47BA-B429-394002B89A85}">
      <dgm:prSet/>
      <dgm:spPr/>
      <dgm:t>
        <a:bodyPr/>
        <a:lstStyle/>
        <a:p>
          <a:endParaRPr lang="en-US"/>
        </a:p>
      </dgm:t>
    </dgm:pt>
    <dgm:pt modelId="{3AFF9201-0C93-457D-94B2-A96C12BADCD8}">
      <dgm:prSet phldrT="[Text]" custT="1"/>
      <dgm:spPr/>
      <dgm:t>
        <a:bodyPr/>
        <a:lstStyle/>
        <a:p>
          <a:pPr algn="ctr"/>
          <a:r>
            <a:rPr lang="en-US" sz="3200" dirty="0"/>
            <a:t>Multisystem Organ Failure</a:t>
          </a:r>
        </a:p>
      </dgm:t>
    </dgm:pt>
    <dgm:pt modelId="{E0CCCE54-623A-40A5-A8F5-10CBB72160BC}" type="parTrans" cxnId="{C228F8B9-E35C-4D9B-AC6C-B30970532605}">
      <dgm:prSet/>
      <dgm:spPr/>
      <dgm:t>
        <a:bodyPr/>
        <a:lstStyle/>
        <a:p>
          <a:endParaRPr lang="en-US"/>
        </a:p>
      </dgm:t>
    </dgm:pt>
    <dgm:pt modelId="{61BB9857-3B39-4309-B9D6-977469B9B515}" type="sibTrans" cxnId="{C228F8B9-E35C-4D9B-AC6C-B30970532605}">
      <dgm:prSet/>
      <dgm:spPr/>
      <dgm:t>
        <a:bodyPr/>
        <a:lstStyle/>
        <a:p>
          <a:endParaRPr lang="en-US"/>
        </a:p>
      </dgm:t>
    </dgm:pt>
    <dgm:pt modelId="{EFBCC96D-CE98-45C9-BF37-C44604F813BA}">
      <dgm:prSet custT="1"/>
      <dgm:spPr/>
      <dgm:t>
        <a:bodyPr/>
        <a:lstStyle/>
        <a:p>
          <a:pPr algn="ctr"/>
          <a:r>
            <a:rPr lang="en-US" sz="3200" dirty="0"/>
            <a:t>Vaso-Occlusive Pain</a:t>
          </a:r>
        </a:p>
      </dgm:t>
    </dgm:pt>
    <dgm:pt modelId="{293E9032-CCDD-4A20-A4F9-246C37CD8901}" type="parTrans" cxnId="{0D0F4609-4958-447D-A825-DB42E5300390}">
      <dgm:prSet/>
      <dgm:spPr/>
      <dgm:t>
        <a:bodyPr/>
        <a:lstStyle/>
        <a:p>
          <a:endParaRPr lang="en-US"/>
        </a:p>
      </dgm:t>
    </dgm:pt>
    <dgm:pt modelId="{6213FD3D-D355-46F7-A694-FF8DAB35D712}" type="sibTrans" cxnId="{0D0F4609-4958-447D-A825-DB42E5300390}">
      <dgm:prSet/>
      <dgm:spPr/>
      <dgm:t>
        <a:bodyPr/>
        <a:lstStyle/>
        <a:p>
          <a:endParaRPr lang="en-US"/>
        </a:p>
      </dgm:t>
    </dgm:pt>
    <dgm:pt modelId="{B3A01DB1-8E61-4828-9859-721C5C54193B}" type="pres">
      <dgm:prSet presAssocID="{D74D6125-FBF4-462C-BB56-8DCDB12F2EFF}" presName="diagram" presStyleCnt="0">
        <dgm:presLayoutVars>
          <dgm:dir/>
          <dgm:resizeHandles val="exact"/>
        </dgm:presLayoutVars>
      </dgm:prSet>
      <dgm:spPr/>
    </dgm:pt>
    <dgm:pt modelId="{0D53F603-3E1F-4C9E-B960-565A0025FFC2}" type="pres">
      <dgm:prSet presAssocID="{1677FD69-49D3-479C-BE40-37F578078710}" presName="node" presStyleLbl="node1" presStyleIdx="0" presStyleCnt="6" custScaleY="143412">
        <dgm:presLayoutVars>
          <dgm:bulletEnabled val="1"/>
        </dgm:presLayoutVars>
      </dgm:prSet>
      <dgm:spPr/>
    </dgm:pt>
    <dgm:pt modelId="{FAB69B74-F416-4C1F-8963-913581F56482}" type="pres">
      <dgm:prSet presAssocID="{160B0C06-265F-41A4-B0AC-ECC9664A3FF2}" presName="sibTrans" presStyleCnt="0"/>
      <dgm:spPr/>
    </dgm:pt>
    <dgm:pt modelId="{70907584-7CE6-4E67-A279-3DFFC0335D79}" type="pres">
      <dgm:prSet presAssocID="{EFBCC96D-CE98-45C9-BF37-C44604F813BA}" presName="node" presStyleLbl="node1" presStyleIdx="1" presStyleCnt="6" custScaleY="143412" custLinFactNeighborX="0" custLinFactNeighborY="-274">
        <dgm:presLayoutVars>
          <dgm:bulletEnabled val="1"/>
        </dgm:presLayoutVars>
      </dgm:prSet>
      <dgm:spPr/>
    </dgm:pt>
    <dgm:pt modelId="{41E67710-8B20-4E53-A71D-F46B1CE0D88F}" type="pres">
      <dgm:prSet presAssocID="{6213FD3D-D355-46F7-A694-FF8DAB35D712}" presName="sibTrans" presStyleCnt="0"/>
      <dgm:spPr/>
    </dgm:pt>
    <dgm:pt modelId="{FB2802AF-9B03-4B56-8D29-F47BBCC373D1}" type="pres">
      <dgm:prSet presAssocID="{8245BE5F-CD5F-420E-BF34-3488D097C055}" presName="node" presStyleLbl="node1" presStyleIdx="2" presStyleCnt="6" custScaleY="143412">
        <dgm:presLayoutVars>
          <dgm:bulletEnabled val="1"/>
        </dgm:presLayoutVars>
      </dgm:prSet>
      <dgm:spPr/>
    </dgm:pt>
    <dgm:pt modelId="{65D17782-96C8-4051-869E-2E513B303ACF}" type="pres">
      <dgm:prSet presAssocID="{CEB13CBE-B9FB-4DED-B79C-66B85A5FDCBB}" presName="sibTrans" presStyleCnt="0"/>
      <dgm:spPr/>
    </dgm:pt>
    <dgm:pt modelId="{99F3D54D-FCA8-4A43-B435-8D93153369A3}" type="pres">
      <dgm:prSet presAssocID="{A70D6569-B5C9-4B5E-9ECB-B0F58F8A0787}" presName="node" presStyleLbl="node1" presStyleIdx="3" presStyleCnt="6" custScaleY="143412">
        <dgm:presLayoutVars>
          <dgm:bulletEnabled val="1"/>
        </dgm:presLayoutVars>
      </dgm:prSet>
      <dgm:spPr/>
    </dgm:pt>
    <dgm:pt modelId="{77CEBD61-802D-4AFD-9657-B7101E2121BF}" type="pres">
      <dgm:prSet presAssocID="{A3C6D993-9176-4337-AAE9-C0D51D6E8984}" presName="sibTrans" presStyleCnt="0"/>
      <dgm:spPr/>
    </dgm:pt>
    <dgm:pt modelId="{E7C88CB8-FEB6-4656-9D12-02BA7F655090}" type="pres">
      <dgm:prSet presAssocID="{627AF0FB-6EA9-43EC-A83C-22164EB164AE}" presName="node" presStyleLbl="node1" presStyleIdx="4" presStyleCnt="6" custScaleY="143412">
        <dgm:presLayoutVars>
          <dgm:bulletEnabled val="1"/>
        </dgm:presLayoutVars>
      </dgm:prSet>
      <dgm:spPr/>
    </dgm:pt>
    <dgm:pt modelId="{89A25359-3002-4DC1-88F0-D185560E8357}" type="pres">
      <dgm:prSet presAssocID="{0E9E258C-323C-4273-A29C-A701DCE9DA69}" presName="sibTrans" presStyleCnt="0"/>
      <dgm:spPr/>
    </dgm:pt>
    <dgm:pt modelId="{D6370288-D1CE-4141-A858-4DBD13F593D8}" type="pres">
      <dgm:prSet presAssocID="{3AFF9201-0C93-457D-94B2-A96C12BADCD8}" presName="node" presStyleLbl="node1" presStyleIdx="5" presStyleCnt="6" custScaleY="143412" custLinFactNeighborX="704" custLinFactNeighborY="-1065">
        <dgm:presLayoutVars>
          <dgm:bulletEnabled val="1"/>
        </dgm:presLayoutVars>
      </dgm:prSet>
      <dgm:spPr/>
    </dgm:pt>
  </dgm:ptLst>
  <dgm:cxnLst>
    <dgm:cxn modelId="{FB073708-43AE-4C85-80EA-FC55DBAE582C}" type="presOf" srcId="{EFBCC96D-CE98-45C9-BF37-C44604F813BA}" destId="{70907584-7CE6-4E67-A279-3DFFC0335D79}" srcOrd="0" destOrd="0" presId="urn:microsoft.com/office/officeart/2005/8/layout/default"/>
    <dgm:cxn modelId="{0D0F4609-4958-447D-A825-DB42E5300390}" srcId="{D74D6125-FBF4-462C-BB56-8DCDB12F2EFF}" destId="{EFBCC96D-CE98-45C9-BF37-C44604F813BA}" srcOrd="1" destOrd="0" parTransId="{293E9032-CCDD-4A20-A4F9-246C37CD8901}" sibTransId="{6213FD3D-D355-46F7-A694-FF8DAB35D712}"/>
    <dgm:cxn modelId="{9D9DAD17-A962-4527-AB4B-5810DB740BE7}" srcId="{D74D6125-FBF4-462C-BB56-8DCDB12F2EFF}" destId="{1677FD69-49D3-479C-BE40-37F578078710}" srcOrd="0" destOrd="0" parTransId="{D93B7D84-113A-42F8-ABC8-0CEC607EF665}" sibTransId="{160B0C06-265F-41A4-B0AC-ECC9664A3FF2}"/>
    <dgm:cxn modelId="{CB990B2E-893B-461C-92E5-550376206B2A}" type="presOf" srcId="{3AFF9201-0C93-457D-94B2-A96C12BADCD8}" destId="{D6370288-D1CE-4141-A858-4DBD13F593D8}" srcOrd="0" destOrd="0" presId="urn:microsoft.com/office/officeart/2005/8/layout/default"/>
    <dgm:cxn modelId="{B44E003E-1A52-4ED3-903A-C6A43F90AFC4}" type="presOf" srcId="{D74D6125-FBF4-462C-BB56-8DCDB12F2EFF}" destId="{B3A01DB1-8E61-4828-9859-721C5C54193B}" srcOrd="0" destOrd="0" presId="urn:microsoft.com/office/officeart/2005/8/layout/default"/>
    <dgm:cxn modelId="{A2883B3E-A0C1-45A8-9B7D-0745B7D4E2C7}" type="presOf" srcId="{1677FD69-49D3-479C-BE40-37F578078710}" destId="{0D53F603-3E1F-4C9E-B960-565A0025FFC2}" srcOrd="0" destOrd="0" presId="urn:microsoft.com/office/officeart/2005/8/layout/default"/>
    <dgm:cxn modelId="{AB1A4A92-06E0-45F4-94CA-C27D876DD22E}" srcId="{D74D6125-FBF4-462C-BB56-8DCDB12F2EFF}" destId="{8245BE5F-CD5F-420E-BF34-3488D097C055}" srcOrd="2" destOrd="0" parTransId="{57B2193E-A132-4988-A482-24F4BF51B7AF}" sibTransId="{CEB13CBE-B9FB-4DED-B79C-66B85A5FDCBB}"/>
    <dgm:cxn modelId="{B3FE0BB9-19C8-48A8-938B-8722281E52F9}" type="presOf" srcId="{8245BE5F-CD5F-420E-BF34-3488D097C055}" destId="{FB2802AF-9B03-4B56-8D29-F47BBCC373D1}" srcOrd="0" destOrd="0" presId="urn:microsoft.com/office/officeart/2005/8/layout/default"/>
    <dgm:cxn modelId="{C228F8B9-E35C-4D9B-AC6C-B30970532605}" srcId="{D74D6125-FBF4-462C-BB56-8DCDB12F2EFF}" destId="{3AFF9201-0C93-457D-94B2-A96C12BADCD8}" srcOrd="5" destOrd="0" parTransId="{E0CCCE54-623A-40A5-A8F5-10CBB72160BC}" sibTransId="{61BB9857-3B39-4309-B9D6-977469B9B515}"/>
    <dgm:cxn modelId="{35A771CB-85F4-47CC-8EED-37B58C3C6821}" type="presOf" srcId="{627AF0FB-6EA9-43EC-A83C-22164EB164AE}" destId="{E7C88CB8-FEB6-4656-9D12-02BA7F655090}" srcOrd="0" destOrd="0" presId="urn:microsoft.com/office/officeart/2005/8/layout/default"/>
    <dgm:cxn modelId="{9624ACD0-58B0-4CB2-A9C6-CD70FB6422D1}" srcId="{D74D6125-FBF4-462C-BB56-8DCDB12F2EFF}" destId="{A70D6569-B5C9-4B5E-9ECB-B0F58F8A0787}" srcOrd="3" destOrd="0" parTransId="{6DDE5B2A-BAF8-4C34-AB65-FC5382C40820}" sibTransId="{A3C6D993-9176-4337-AAE9-C0D51D6E8984}"/>
    <dgm:cxn modelId="{C8C5EBDD-618A-4D4B-9CBD-C8E590A4910F}" type="presOf" srcId="{A70D6569-B5C9-4B5E-9ECB-B0F58F8A0787}" destId="{99F3D54D-FCA8-4A43-B435-8D93153369A3}" srcOrd="0" destOrd="0" presId="urn:microsoft.com/office/officeart/2005/8/layout/default"/>
    <dgm:cxn modelId="{3F3D00F6-7409-47BA-B429-394002B89A85}" srcId="{D74D6125-FBF4-462C-BB56-8DCDB12F2EFF}" destId="{627AF0FB-6EA9-43EC-A83C-22164EB164AE}" srcOrd="4" destOrd="0" parTransId="{644EACA5-8F0D-4ACB-9571-03C9A39052A2}" sibTransId="{0E9E258C-323C-4273-A29C-A701DCE9DA69}"/>
    <dgm:cxn modelId="{EE14A417-42C5-4839-BFC8-6B686E7E993F}" type="presParOf" srcId="{B3A01DB1-8E61-4828-9859-721C5C54193B}" destId="{0D53F603-3E1F-4C9E-B960-565A0025FFC2}" srcOrd="0" destOrd="0" presId="urn:microsoft.com/office/officeart/2005/8/layout/default"/>
    <dgm:cxn modelId="{A06188B1-D70A-4472-A21D-7D6343FCD761}" type="presParOf" srcId="{B3A01DB1-8E61-4828-9859-721C5C54193B}" destId="{FAB69B74-F416-4C1F-8963-913581F56482}" srcOrd="1" destOrd="0" presId="urn:microsoft.com/office/officeart/2005/8/layout/default"/>
    <dgm:cxn modelId="{32A76B94-5811-4D09-9FAA-DB1FEC776CF5}" type="presParOf" srcId="{B3A01DB1-8E61-4828-9859-721C5C54193B}" destId="{70907584-7CE6-4E67-A279-3DFFC0335D79}" srcOrd="2" destOrd="0" presId="urn:microsoft.com/office/officeart/2005/8/layout/default"/>
    <dgm:cxn modelId="{AE4D799B-B592-4060-8EFE-FB0155444786}" type="presParOf" srcId="{B3A01DB1-8E61-4828-9859-721C5C54193B}" destId="{41E67710-8B20-4E53-A71D-F46B1CE0D88F}" srcOrd="3" destOrd="0" presId="urn:microsoft.com/office/officeart/2005/8/layout/default"/>
    <dgm:cxn modelId="{1651EF07-66E2-40FB-B05A-71419D09B466}" type="presParOf" srcId="{B3A01DB1-8E61-4828-9859-721C5C54193B}" destId="{FB2802AF-9B03-4B56-8D29-F47BBCC373D1}" srcOrd="4" destOrd="0" presId="urn:microsoft.com/office/officeart/2005/8/layout/default"/>
    <dgm:cxn modelId="{5410F233-F5B1-4915-9821-513D1907E7EC}" type="presParOf" srcId="{B3A01DB1-8E61-4828-9859-721C5C54193B}" destId="{65D17782-96C8-4051-869E-2E513B303ACF}" srcOrd="5" destOrd="0" presId="urn:microsoft.com/office/officeart/2005/8/layout/default"/>
    <dgm:cxn modelId="{0EF769BD-E04D-4786-9E78-8EE73DF69B41}" type="presParOf" srcId="{B3A01DB1-8E61-4828-9859-721C5C54193B}" destId="{99F3D54D-FCA8-4A43-B435-8D93153369A3}" srcOrd="6" destOrd="0" presId="urn:microsoft.com/office/officeart/2005/8/layout/default"/>
    <dgm:cxn modelId="{16F63D45-D0F0-47DC-9B45-CC7B29C62CAC}" type="presParOf" srcId="{B3A01DB1-8E61-4828-9859-721C5C54193B}" destId="{77CEBD61-802D-4AFD-9657-B7101E2121BF}" srcOrd="7" destOrd="0" presId="urn:microsoft.com/office/officeart/2005/8/layout/default"/>
    <dgm:cxn modelId="{28CBFBBB-1E40-42B8-BF1C-C82FE4ABC877}" type="presParOf" srcId="{B3A01DB1-8E61-4828-9859-721C5C54193B}" destId="{E7C88CB8-FEB6-4656-9D12-02BA7F655090}" srcOrd="8" destOrd="0" presId="urn:microsoft.com/office/officeart/2005/8/layout/default"/>
    <dgm:cxn modelId="{7F70BF80-DD2C-40D9-BE3B-9FC50B9E2831}" type="presParOf" srcId="{B3A01DB1-8E61-4828-9859-721C5C54193B}" destId="{89A25359-3002-4DC1-88F0-D185560E8357}" srcOrd="9" destOrd="0" presId="urn:microsoft.com/office/officeart/2005/8/layout/default"/>
    <dgm:cxn modelId="{4C2E9E70-C115-442F-93CB-E07467F4C5E8}" type="presParOf" srcId="{B3A01DB1-8E61-4828-9859-721C5C54193B}" destId="{D6370288-D1CE-4141-A858-4DBD13F593D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4D6125-FBF4-462C-BB56-8DCDB12F2E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77FD69-49D3-479C-BE40-37F578078710}">
      <dgm:prSet phldrT="[Text]" custT="1"/>
      <dgm:spPr/>
      <dgm:t>
        <a:bodyPr/>
        <a:lstStyle/>
        <a:p>
          <a:pPr algn="ctr"/>
          <a:r>
            <a:rPr lang="en-US" sz="4000" dirty="0"/>
            <a:t>Fever</a:t>
          </a:r>
        </a:p>
        <a:p>
          <a:pPr algn="ctr"/>
          <a:endParaRPr lang="en-US" sz="4000" dirty="0"/>
        </a:p>
        <a:p>
          <a:pPr algn="l"/>
          <a:r>
            <a:rPr lang="en-US" sz="3600" dirty="0"/>
            <a:t>-Medical emergency for  infants</a:t>
          </a:r>
        </a:p>
        <a:p>
          <a:pPr algn="l"/>
          <a:r>
            <a:rPr lang="en-US" sz="3600" dirty="0"/>
            <a:t>-Prompt evaluation for older children and adults with antibiotic treatment</a:t>
          </a:r>
        </a:p>
      </dgm:t>
    </dgm:pt>
    <dgm:pt modelId="{D93B7D84-113A-42F8-ABC8-0CEC607EF665}" type="parTrans" cxnId="{9D9DAD17-A962-4527-AB4B-5810DB740BE7}">
      <dgm:prSet/>
      <dgm:spPr/>
      <dgm:t>
        <a:bodyPr/>
        <a:lstStyle/>
        <a:p>
          <a:endParaRPr lang="en-US"/>
        </a:p>
      </dgm:t>
    </dgm:pt>
    <dgm:pt modelId="{160B0C06-265F-41A4-B0AC-ECC9664A3FF2}" type="sibTrans" cxnId="{9D9DAD17-A962-4527-AB4B-5810DB740BE7}">
      <dgm:prSet/>
      <dgm:spPr/>
      <dgm:t>
        <a:bodyPr/>
        <a:lstStyle/>
        <a:p>
          <a:endParaRPr lang="en-US"/>
        </a:p>
      </dgm:t>
    </dgm:pt>
    <dgm:pt modelId="{B3A01DB1-8E61-4828-9859-721C5C54193B}" type="pres">
      <dgm:prSet presAssocID="{D74D6125-FBF4-462C-BB56-8DCDB12F2EFF}" presName="diagram" presStyleCnt="0">
        <dgm:presLayoutVars>
          <dgm:dir/>
          <dgm:resizeHandles val="exact"/>
        </dgm:presLayoutVars>
      </dgm:prSet>
      <dgm:spPr/>
    </dgm:pt>
    <dgm:pt modelId="{0D53F603-3E1F-4C9E-B960-565A0025FFC2}" type="pres">
      <dgm:prSet presAssocID="{1677FD69-49D3-479C-BE40-37F578078710}" presName="node" presStyleLbl="node1" presStyleIdx="0" presStyleCnt="1" custScaleY="143412">
        <dgm:presLayoutVars>
          <dgm:bulletEnabled val="1"/>
        </dgm:presLayoutVars>
      </dgm:prSet>
      <dgm:spPr/>
    </dgm:pt>
  </dgm:ptLst>
  <dgm:cxnLst>
    <dgm:cxn modelId="{9D9DAD17-A962-4527-AB4B-5810DB740BE7}" srcId="{D74D6125-FBF4-462C-BB56-8DCDB12F2EFF}" destId="{1677FD69-49D3-479C-BE40-37F578078710}" srcOrd="0" destOrd="0" parTransId="{D93B7D84-113A-42F8-ABC8-0CEC607EF665}" sibTransId="{160B0C06-265F-41A4-B0AC-ECC9664A3FF2}"/>
    <dgm:cxn modelId="{B44E003E-1A52-4ED3-903A-C6A43F90AFC4}" type="presOf" srcId="{D74D6125-FBF4-462C-BB56-8DCDB12F2EFF}" destId="{B3A01DB1-8E61-4828-9859-721C5C54193B}" srcOrd="0" destOrd="0" presId="urn:microsoft.com/office/officeart/2005/8/layout/default"/>
    <dgm:cxn modelId="{A2883B3E-A0C1-45A8-9B7D-0745B7D4E2C7}" type="presOf" srcId="{1677FD69-49D3-479C-BE40-37F578078710}" destId="{0D53F603-3E1F-4C9E-B960-565A0025FFC2}" srcOrd="0" destOrd="0" presId="urn:microsoft.com/office/officeart/2005/8/layout/default"/>
    <dgm:cxn modelId="{EE14A417-42C5-4839-BFC8-6B686E7E993F}" type="presParOf" srcId="{B3A01DB1-8E61-4828-9859-721C5C54193B}" destId="{0D53F603-3E1F-4C9E-B960-565A0025FFC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4D6125-FBF4-462C-BB56-8DCDB12F2E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FBCC96D-CE98-45C9-BF37-C44604F813BA}">
      <dgm:prSet custT="1"/>
      <dgm:spPr/>
      <dgm:t>
        <a:bodyPr/>
        <a:lstStyle/>
        <a:p>
          <a:pPr algn="ctr"/>
          <a:r>
            <a:rPr lang="en-US" sz="4000" dirty="0"/>
            <a:t>Vaso-Occlusive Pain</a:t>
          </a:r>
        </a:p>
        <a:p>
          <a:pPr algn="ctr"/>
          <a:endParaRPr lang="en-US" sz="4000" dirty="0"/>
        </a:p>
        <a:p>
          <a:pPr algn="l"/>
          <a:r>
            <a:rPr lang="en-US" sz="3600" dirty="0"/>
            <a:t>-Non-pharmacologic management of pain</a:t>
          </a:r>
        </a:p>
        <a:p>
          <a:pPr algn="l"/>
          <a:r>
            <a:rPr lang="en-US" sz="3600" dirty="0"/>
            <a:t>-Pharmacologic pain plan</a:t>
          </a:r>
        </a:p>
        <a:p>
          <a:pPr algn="l"/>
          <a:r>
            <a:rPr lang="en-US" sz="3600" dirty="0"/>
            <a:t>-Hydration</a:t>
          </a:r>
        </a:p>
      </dgm:t>
    </dgm:pt>
    <dgm:pt modelId="{293E9032-CCDD-4A20-A4F9-246C37CD8901}" type="parTrans" cxnId="{0D0F4609-4958-447D-A825-DB42E5300390}">
      <dgm:prSet/>
      <dgm:spPr/>
      <dgm:t>
        <a:bodyPr/>
        <a:lstStyle/>
        <a:p>
          <a:endParaRPr lang="en-US"/>
        </a:p>
      </dgm:t>
    </dgm:pt>
    <dgm:pt modelId="{6213FD3D-D355-46F7-A694-FF8DAB35D712}" type="sibTrans" cxnId="{0D0F4609-4958-447D-A825-DB42E5300390}">
      <dgm:prSet/>
      <dgm:spPr/>
      <dgm:t>
        <a:bodyPr/>
        <a:lstStyle/>
        <a:p>
          <a:endParaRPr lang="en-US"/>
        </a:p>
      </dgm:t>
    </dgm:pt>
    <dgm:pt modelId="{B3A01DB1-8E61-4828-9859-721C5C54193B}" type="pres">
      <dgm:prSet presAssocID="{D74D6125-FBF4-462C-BB56-8DCDB12F2EFF}" presName="diagram" presStyleCnt="0">
        <dgm:presLayoutVars>
          <dgm:dir/>
          <dgm:resizeHandles val="exact"/>
        </dgm:presLayoutVars>
      </dgm:prSet>
      <dgm:spPr/>
    </dgm:pt>
    <dgm:pt modelId="{70907584-7CE6-4E67-A279-3DFFC0335D79}" type="pres">
      <dgm:prSet presAssocID="{EFBCC96D-CE98-45C9-BF37-C44604F813BA}" presName="node" presStyleLbl="node1" presStyleIdx="0" presStyleCnt="1" custScaleY="143412" custLinFactNeighborX="0" custLinFactNeighborY="-274">
        <dgm:presLayoutVars>
          <dgm:bulletEnabled val="1"/>
        </dgm:presLayoutVars>
      </dgm:prSet>
      <dgm:spPr/>
    </dgm:pt>
  </dgm:ptLst>
  <dgm:cxnLst>
    <dgm:cxn modelId="{FB073708-43AE-4C85-80EA-FC55DBAE582C}" type="presOf" srcId="{EFBCC96D-CE98-45C9-BF37-C44604F813BA}" destId="{70907584-7CE6-4E67-A279-3DFFC0335D79}" srcOrd="0" destOrd="0" presId="urn:microsoft.com/office/officeart/2005/8/layout/default"/>
    <dgm:cxn modelId="{0D0F4609-4958-447D-A825-DB42E5300390}" srcId="{D74D6125-FBF4-462C-BB56-8DCDB12F2EFF}" destId="{EFBCC96D-CE98-45C9-BF37-C44604F813BA}" srcOrd="0" destOrd="0" parTransId="{293E9032-CCDD-4A20-A4F9-246C37CD8901}" sibTransId="{6213FD3D-D355-46F7-A694-FF8DAB35D712}"/>
    <dgm:cxn modelId="{B44E003E-1A52-4ED3-903A-C6A43F90AFC4}" type="presOf" srcId="{D74D6125-FBF4-462C-BB56-8DCDB12F2EFF}" destId="{B3A01DB1-8E61-4828-9859-721C5C54193B}" srcOrd="0" destOrd="0" presId="urn:microsoft.com/office/officeart/2005/8/layout/default"/>
    <dgm:cxn modelId="{32A76B94-5811-4D09-9FAA-DB1FEC776CF5}" type="presParOf" srcId="{B3A01DB1-8E61-4828-9859-721C5C54193B}" destId="{70907584-7CE6-4E67-A279-3DFFC0335D7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4D6125-FBF4-462C-BB56-8DCDB12F2E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245BE5F-CD5F-420E-BF34-3488D097C055}">
      <dgm:prSet phldrT="[Text]" custT="1"/>
      <dgm:spPr/>
      <dgm:t>
        <a:bodyPr/>
        <a:lstStyle/>
        <a:p>
          <a:pPr algn="ctr"/>
          <a:r>
            <a:rPr lang="en-US" sz="4000" dirty="0"/>
            <a:t>Acute Anemia</a:t>
          </a:r>
        </a:p>
        <a:p>
          <a:pPr algn="ctr"/>
          <a:endParaRPr lang="en-US" sz="4000" dirty="0"/>
        </a:p>
        <a:p>
          <a:pPr algn="l"/>
          <a:r>
            <a:rPr lang="en-US" sz="3600" dirty="0"/>
            <a:t>-CBC, reticulocyte count</a:t>
          </a:r>
        </a:p>
        <a:p>
          <a:pPr algn="l"/>
          <a:r>
            <a:rPr lang="en-US" sz="3600" dirty="0"/>
            <a:t>-Confirm cause</a:t>
          </a:r>
        </a:p>
        <a:p>
          <a:pPr algn="l"/>
          <a:r>
            <a:rPr lang="en-US" sz="3600" dirty="0"/>
            <a:t>-Red blood cell transfusion</a:t>
          </a:r>
        </a:p>
      </dgm:t>
    </dgm:pt>
    <dgm:pt modelId="{57B2193E-A132-4988-A482-24F4BF51B7AF}" type="parTrans" cxnId="{AB1A4A92-06E0-45F4-94CA-C27D876DD22E}">
      <dgm:prSet/>
      <dgm:spPr/>
      <dgm:t>
        <a:bodyPr/>
        <a:lstStyle/>
        <a:p>
          <a:endParaRPr lang="en-US"/>
        </a:p>
      </dgm:t>
    </dgm:pt>
    <dgm:pt modelId="{CEB13CBE-B9FB-4DED-B79C-66B85A5FDCBB}" type="sibTrans" cxnId="{AB1A4A92-06E0-45F4-94CA-C27D876DD22E}">
      <dgm:prSet/>
      <dgm:spPr/>
      <dgm:t>
        <a:bodyPr/>
        <a:lstStyle/>
        <a:p>
          <a:endParaRPr lang="en-US"/>
        </a:p>
      </dgm:t>
    </dgm:pt>
    <dgm:pt modelId="{B3A01DB1-8E61-4828-9859-721C5C54193B}" type="pres">
      <dgm:prSet presAssocID="{D74D6125-FBF4-462C-BB56-8DCDB12F2EFF}" presName="diagram" presStyleCnt="0">
        <dgm:presLayoutVars>
          <dgm:dir/>
          <dgm:resizeHandles val="exact"/>
        </dgm:presLayoutVars>
      </dgm:prSet>
      <dgm:spPr/>
    </dgm:pt>
    <dgm:pt modelId="{FB2802AF-9B03-4B56-8D29-F47BBCC373D1}" type="pres">
      <dgm:prSet presAssocID="{8245BE5F-CD5F-420E-BF34-3488D097C055}" presName="node" presStyleLbl="node1" presStyleIdx="0" presStyleCnt="1" custScaleY="143412">
        <dgm:presLayoutVars>
          <dgm:bulletEnabled val="1"/>
        </dgm:presLayoutVars>
      </dgm:prSet>
      <dgm:spPr/>
    </dgm:pt>
  </dgm:ptLst>
  <dgm:cxnLst>
    <dgm:cxn modelId="{B44E003E-1A52-4ED3-903A-C6A43F90AFC4}" type="presOf" srcId="{D74D6125-FBF4-462C-BB56-8DCDB12F2EFF}" destId="{B3A01DB1-8E61-4828-9859-721C5C54193B}" srcOrd="0" destOrd="0" presId="urn:microsoft.com/office/officeart/2005/8/layout/default"/>
    <dgm:cxn modelId="{AB1A4A92-06E0-45F4-94CA-C27D876DD22E}" srcId="{D74D6125-FBF4-462C-BB56-8DCDB12F2EFF}" destId="{8245BE5F-CD5F-420E-BF34-3488D097C055}" srcOrd="0" destOrd="0" parTransId="{57B2193E-A132-4988-A482-24F4BF51B7AF}" sibTransId="{CEB13CBE-B9FB-4DED-B79C-66B85A5FDCBB}"/>
    <dgm:cxn modelId="{B3FE0BB9-19C8-48A8-938B-8722281E52F9}" type="presOf" srcId="{8245BE5F-CD5F-420E-BF34-3488D097C055}" destId="{FB2802AF-9B03-4B56-8D29-F47BBCC373D1}" srcOrd="0" destOrd="0" presId="urn:microsoft.com/office/officeart/2005/8/layout/default"/>
    <dgm:cxn modelId="{1651EF07-66E2-40FB-B05A-71419D09B466}" type="presParOf" srcId="{B3A01DB1-8E61-4828-9859-721C5C54193B}" destId="{FB2802AF-9B03-4B56-8D29-F47BBCC373D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4D6125-FBF4-462C-BB56-8DCDB12F2EF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70D6569-B5C9-4B5E-9ECB-B0F58F8A0787}">
      <dgm:prSet phldrT="[Text]" custT="1"/>
      <dgm:spPr/>
      <dgm:t>
        <a:bodyPr/>
        <a:lstStyle/>
        <a:p>
          <a:pPr algn="ctr"/>
          <a:r>
            <a:rPr lang="en-US" sz="4000" dirty="0"/>
            <a:t>Hepatobiliary Complications</a:t>
          </a:r>
        </a:p>
        <a:p>
          <a:pPr algn="ctr"/>
          <a:endParaRPr lang="en-US" sz="4000" dirty="0"/>
        </a:p>
        <a:p>
          <a:pPr algn="l"/>
          <a:r>
            <a:rPr lang="en-US" sz="3600" dirty="0"/>
            <a:t>-Referral to hematologist for consideration of surgery </a:t>
          </a:r>
        </a:p>
        <a:p>
          <a:pPr algn="l"/>
          <a:r>
            <a:rPr lang="en-US" sz="3600" dirty="0"/>
            <a:t>-Surgical consult</a:t>
          </a:r>
        </a:p>
        <a:p>
          <a:pPr algn="l"/>
          <a:r>
            <a:rPr lang="en-US" sz="3600" dirty="0"/>
            <a:t>-Transfusion prior to surgery to prevent acute chest syndrome</a:t>
          </a:r>
        </a:p>
      </dgm:t>
    </dgm:pt>
    <dgm:pt modelId="{6DDE5B2A-BAF8-4C34-AB65-FC5382C40820}" type="parTrans" cxnId="{9624ACD0-58B0-4CB2-A9C6-CD70FB6422D1}">
      <dgm:prSet/>
      <dgm:spPr/>
      <dgm:t>
        <a:bodyPr/>
        <a:lstStyle/>
        <a:p>
          <a:endParaRPr lang="en-US"/>
        </a:p>
      </dgm:t>
    </dgm:pt>
    <dgm:pt modelId="{A3C6D993-9176-4337-AAE9-C0D51D6E8984}" type="sibTrans" cxnId="{9624ACD0-58B0-4CB2-A9C6-CD70FB6422D1}">
      <dgm:prSet/>
      <dgm:spPr/>
      <dgm:t>
        <a:bodyPr/>
        <a:lstStyle/>
        <a:p>
          <a:endParaRPr lang="en-US"/>
        </a:p>
      </dgm:t>
    </dgm:pt>
    <dgm:pt modelId="{B3A01DB1-8E61-4828-9859-721C5C54193B}" type="pres">
      <dgm:prSet presAssocID="{D74D6125-FBF4-462C-BB56-8DCDB12F2EFF}" presName="diagram" presStyleCnt="0">
        <dgm:presLayoutVars>
          <dgm:dir/>
          <dgm:resizeHandles val="exact"/>
        </dgm:presLayoutVars>
      </dgm:prSet>
      <dgm:spPr/>
    </dgm:pt>
    <dgm:pt modelId="{99F3D54D-FCA8-4A43-B435-8D93153369A3}" type="pres">
      <dgm:prSet presAssocID="{A70D6569-B5C9-4B5E-9ECB-B0F58F8A0787}" presName="node" presStyleLbl="node1" presStyleIdx="0" presStyleCnt="1" custScaleY="143412">
        <dgm:presLayoutVars>
          <dgm:bulletEnabled val="1"/>
        </dgm:presLayoutVars>
      </dgm:prSet>
      <dgm:spPr/>
    </dgm:pt>
  </dgm:ptLst>
  <dgm:cxnLst>
    <dgm:cxn modelId="{B44E003E-1A52-4ED3-903A-C6A43F90AFC4}" type="presOf" srcId="{D74D6125-FBF4-462C-BB56-8DCDB12F2EFF}" destId="{B3A01DB1-8E61-4828-9859-721C5C54193B}" srcOrd="0" destOrd="0" presId="urn:microsoft.com/office/officeart/2005/8/layout/default"/>
    <dgm:cxn modelId="{9624ACD0-58B0-4CB2-A9C6-CD70FB6422D1}" srcId="{D74D6125-FBF4-462C-BB56-8DCDB12F2EFF}" destId="{A70D6569-B5C9-4B5E-9ECB-B0F58F8A0787}" srcOrd="0" destOrd="0" parTransId="{6DDE5B2A-BAF8-4C34-AB65-FC5382C40820}" sibTransId="{A3C6D993-9176-4337-AAE9-C0D51D6E8984}"/>
    <dgm:cxn modelId="{C8C5EBDD-618A-4D4B-9CBD-C8E590A4910F}" type="presOf" srcId="{A70D6569-B5C9-4B5E-9ECB-B0F58F8A0787}" destId="{99F3D54D-FCA8-4A43-B435-8D93153369A3}" srcOrd="0" destOrd="0" presId="urn:microsoft.com/office/officeart/2005/8/layout/default"/>
    <dgm:cxn modelId="{0EF769BD-E04D-4786-9E78-8EE73DF69B41}" type="presParOf" srcId="{B3A01DB1-8E61-4828-9859-721C5C54193B}" destId="{99F3D54D-FCA8-4A43-B435-8D93153369A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20126-B554-4B8F-8050-7376DFFD96A2}">
      <dsp:nvSpPr>
        <dsp:cNvPr id="0" name=""/>
        <dsp:cNvSpPr/>
      </dsp:nvSpPr>
      <dsp:spPr>
        <a:xfrm>
          <a:off x="2672" y="130852"/>
          <a:ext cx="2143683" cy="107184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Health Maintenance</a:t>
          </a:r>
        </a:p>
      </dsp:txBody>
      <dsp:txXfrm>
        <a:off x="34065" y="162245"/>
        <a:ext cx="2080897" cy="1009055"/>
      </dsp:txXfrm>
    </dsp:sp>
    <dsp:sp modelId="{2D058EC7-A617-478D-AE64-24E073CCDE9C}">
      <dsp:nvSpPr>
        <dsp:cNvPr id="0" name=""/>
        <dsp:cNvSpPr/>
      </dsp:nvSpPr>
      <dsp:spPr>
        <a:xfrm>
          <a:off x="217040" y="1202694"/>
          <a:ext cx="214368" cy="1144796"/>
        </a:xfrm>
        <a:custGeom>
          <a:avLst/>
          <a:gdLst/>
          <a:ahLst/>
          <a:cxnLst/>
          <a:rect l="0" t="0" r="0" b="0"/>
          <a:pathLst>
            <a:path>
              <a:moveTo>
                <a:pt x="0" y="0"/>
              </a:moveTo>
              <a:lnTo>
                <a:pt x="0" y="1144796"/>
              </a:lnTo>
              <a:lnTo>
                <a:pt x="214368" y="1144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261A78-3613-4F92-960C-DE4FFD2BA68E}">
      <dsp:nvSpPr>
        <dsp:cNvPr id="0" name=""/>
        <dsp:cNvSpPr/>
      </dsp:nvSpPr>
      <dsp:spPr>
        <a:xfrm>
          <a:off x="431408" y="1470654"/>
          <a:ext cx="2042707" cy="17536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l" defTabSz="755650">
            <a:lnSpc>
              <a:spcPct val="90000"/>
            </a:lnSpc>
            <a:spcBef>
              <a:spcPct val="0"/>
            </a:spcBef>
            <a:spcAft>
              <a:spcPct val="35000"/>
            </a:spcAft>
            <a:buNone/>
          </a:pPr>
          <a:r>
            <a:rPr lang="en-US" sz="1700" kern="1200" dirty="0"/>
            <a:t>-Routine health visits</a:t>
          </a:r>
        </a:p>
        <a:p>
          <a:pPr marL="0" lvl="0" indent="0" algn="l" defTabSz="755650">
            <a:lnSpc>
              <a:spcPct val="90000"/>
            </a:lnSpc>
            <a:spcBef>
              <a:spcPct val="0"/>
            </a:spcBef>
            <a:spcAft>
              <a:spcPct val="35000"/>
            </a:spcAft>
            <a:buNone/>
          </a:pPr>
          <a:r>
            <a:rPr lang="en-US" sz="1700" kern="1200" dirty="0"/>
            <a:t>-Screening</a:t>
          </a:r>
        </a:p>
        <a:p>
          <a:pPr marL="0" lvl="0" indent="0" algn="l" defTabSz="755650">
            <a:lnSpc>
              <a:spcPct val="90000"/>
            </a:lnSpc>
            <a:spcBef>
              <a:spcPct val="0"/>
            </a:spcBef>
            <a:spcAft>
              <a:spcPct val="35000"/>
            </a:spcAft>
            <a:buNone/>
          </a:pPr>
          <a:r>
            <a:rPr lang="en-US" sz="1700" kern="1200" dirty="0"/>
            <a:t>-Education</a:t>
          </a:r>
        </a:p>
        <a:p>
          <a:pPr marL="0" lvl="0" indent="0" algn="l" defTabSz="755650">
            <a:lnSpc>
              <a:spcPct val="90000"/>
            </a:lnSpc>
            <a:spcBef>
              <a:spcPct val="0"/>
            </a:spcBef>
            <a:spcAft>
              <a:spcPct val="35000"/>
            </a:spcAft>
            <a:buNone/>
          </a:pPr>
          <a:r>
            <a:rPr lang="en-US" sz="1700" kern="1200" dirty="0"/>
            <a:t>-Ongoing support</a:t>
          </a:r>
        </a:p>
        <a:p>
          <a:pPr marL="0" lvl="0" indent="0" algn="l" defTabSz="755650">
            <a:lnSpc>
              <a:spcPct val="90000"/>
            </a:lnSpc>
            <a:spcBef>
              <a:spcPct val="0"/>
            </a:spcBef>
            <a:spcAft>
              <a:spcPct val="35000"/>
            </a:spcAft>
            <a:buNone/>
          </a:pPr>
          <a:r>
            <a:rPr lang="en-US" sz="1700" kern="1200" dirty="0"/>
            <a:t>-Lab monitoring</a:t>
          </a:r>
        </a:p>
      </dsp:txBody>
      <dsp:txXfrm>
        <a:off x="482771" y="1522017"/>
        <a:ext cx="1939981" cy="1650946"/>
      </dsp:txXfrm>
    </dsp:sp>
    <dsp:sp modelId="{751C3339-B7D5-487B-B762-7022B7585246}">
      <dsp:nvSpPr>
        <dsp:cNvPr id="0" name=""/>
        <dsp:cNvSpPr/>
      </dsp:nvSpPr>
      <dsp:spPr>
        <a:xfrm>
          <a:off x="2682276" y="130852"/>
          <a:ext cx="2143683" cy="10718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Acute Complications</a:t>
          </a:r>
        </a:p>
      </dsp:txBody>
      <dsp:txXfrm>
        <a:off x="2713669" y="162245"/>
        <a:ext cx="2080897" cy="1009055"/>
      </dsp:txXfrm>
    </dsp:sp>
    <dsp:sp modelId="{5C64A40C-C3F1-4E90-9876-76B076B3DA5E}">
      <dsp:nvSpPr>
        <dsp:cNvPr id="0" name=""/>
        <dsp:cNvSpPr/>
      </dsp:nvSpPr>
      <dsp:spPr>
        <a:xfrm>
          <a:off x="2896644" y="1202694"/>
          <a:ext cx="214368" cy="1144796"/>
        </a:xfrm>
        <a:custGeom>
          <a:avLst/>
          <a:gdLst/>
          <a:ahLst/>
          <a:cxnLst/>
          <a:rect l="0" t="0" r="0" b="0"/>
          <a:pathLst>
            <a:path>
              <a:moveTo>
                <a:pt x="0" y="0"/>
              </a:moveTo>
              <a:lnTo>
                <a:pt x="0" y="1144796"/>
              </a:lnTo>
              <a:lnTo>
                <a:pt x="214368" y="1144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FB8BF4-D750-49AB-BA4E-8179108DEC66}">
      <dsp:nvSpPr>
        <dsp:cNvPr id="0" name=""/>
        <dsp:cNvSpPr/>
      </dsp:nvSpPr>
      <dsp:spPr>
        <a:xfrm>
          <a:off x="3111012" y="1470654"/>
          <a:ext cx="2042707" cy="17536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Prevention</a:t>
          </a:r>
        </a:p>
        <a:p>
          <a:pPr marL="0" lvl="0" indent="0" algn="ctr" defTabSz="755650">
            <a:lnSpc>
              <a:spcPct val="90000"/>
            </a:lnSpc>
            <a:spcBef>
              <a:spcPct val="0"/>
            </a:spcBef>
            <a:spcAft>
              <a:spcPct val="35000"/>
            </a:spcAft>
            <a:buNone/>
          </a:pPr>
          <a:r>
            <a:rPr lang="en-US" sz="1700" kern="1200" dirty="0"/>
            <a:t>&amp;</a:t>
          </a:r>
        </a:p>
        <a:p>
          <a:pPr marL="0" lvl="0" indent="0" algn="ctr" defTabSz="755650">
            <a:lnSpc>
              <a:spcPct val="90000"/>
            </a:lnSpc>
            <a:spcBef>
              <a:spcPct val="0"/>
            </a:spcBef>
            <a:spcAft>
              <a:spcPct val="35000"/>
            </a:spcAft>
            <a:buNone/>
          </a:pPr>
          <a:r>
            <a:rPr lang="en-US" sz="1700" kern="1200" dirty="0"/>
            <a:t>Treatment</a:t>
          </a:r>
        </a:p>
      </dsp:txBody>
      <dsp:txXfrm>
        <a:off x="3162375" y="1522017"/>
        <a:ext cx="1939981" cy="1650946"/>
      </dsp:txXfrm>
    </dsp:sp>
    <dsp:sp modelId="{8AB7D00A-1608-47BA-B0BA-2B2008594BD6}">
      <dsp:nvSpPr>
        <dsp:cNvPr id="0" name=""/>
        <dsp:cNvSpPr/>
      </dsp:nvSpPr>
      <dsp:spPr>
        <a:xfrm>
          <a:off x="5361880" y="130852"/>
          <a:ext cx="2143683" cy="1071841"/>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Chronic Complications</a:t>
          </a:r>
        </a:p>
      </dsp:txBody>
      <dsp:txXfrm>
        <a:off x="5393273" y="162245"/>
        <a:ext cx="2080897" cy="1009055"/>
      </dsp:txXfrm>
    </dsp:sp>
    <dsp:sp modelId="{A9E25201-0E97-4911-AE9F-FB4039384053}">
      <dsp:nvSpPr>
        <dsp:cNvPr id="0" name=""/>
        <dsp:cNvSpPr/>
      </dsp:nvSpPr>
      <dsp:spPr>
        <a:xfrm>
          <a:off x="5576248" y="1202694"/>
          <a:ext cx="214368" cy="1144796"/>
        </a:xfrm>
        <a:custGeom>
          <a:avLst/>
          <a:gdLst/>
          <a:ahLst/>
          <a:cxnLst/>
          <a:rect l="0" t="0" r="0" b="0"/>
          <a:pathLst>
            <a:path>
              <a:moveTo>
                <a:pt x="0" y="0"/>
              </a:moveTo>
              <a:lnTo>
                <a:pt x="0" y="1144796"/>
              </a:lnTo>
              <a:lnTo>
                <a:pt x="214368" y="1144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B987F-EBBE-4C9F-811E-ADFD7E5C3FC0}">
      <dsp:nvSpPr>
        <dsp:cNvPr id="0" name=""/>
        <dsp:cNvSpPr/>
      </dsp:nvSpPr>
      <dsp:spPr>
        <a:xfrm>
          <a:off x="5790616" y="1470654"/>
          <a:ext cx="2042707" cy="17536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Prevention</a:t>
          </a:r>
        </a:p>
        <a:p>
          <a:pPr marL="0" lvl="0" indent="0" algn="ctr" defTabSz="755650">
            <a:lnSpc>
              <a:spcPct val="90000"/>
            </a:lnSpc>
            <a:spcBef>
              <a:spcPct val="0"/>
            </a:spcBef>
            <a:spcAft>
              <a:spcPct val="35000"/>
            </a:spcAft>
            <a:buNone/>
          </a:pPr>
          <a:r>
            <a:rPr lang="en-US" sz="1700" kern="1200" dirty="0"/>
            <a:t>&amp;</a:t>
          </a:r>
        </a:p>
        <a:p>
          <a:pPr marL="0" lvl="0" indent="0" algn="ctr" defTabSz="755650">
            <a:lnSpc>
              <a:spcPct val="90000"/>
            </a:lnSpc>
            <a:spcBef>
              <a:spcPct val="0"/>
            </a:spcBef>
            <a:spcAft>
              <a:spcPct val="35000"/>
            </a:spcAft>
            <a:buNone/>
          </a:pPr>
          <a:r>
            <a:rPr lang="en-US" sz="1700" kern="1200" dirty="0"/>
            <a:t>Treatment</a:t>
          </a:r>
        </a:p>
      </dsp:txBody>
      <dsp:txXfrm>
        <a:off x="5841979" y="1522017"/>
        <a:ext cx="1939981" cy="1650946"/>
      </dsp:txXfrm>
    </dsp:sp>
    <dsp:sp modelId="{04457612-9C00-40DE-8632-BE00C06A350C}">
      <dsp:nvSpPr>
        <dsp:cNvPr id="0" name=""/>
        <dsp:cNvSpPr/>
      </dsp:nvSpPr>
      <dsp:spPr>
        <a:xfrm>
          <a:off x="8041483" y="130852"/>
          <a:ext cx="2143683" cy="1071841"/>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dirty="0"/>
            <a:t>Cure</a:t>
          </a:r>
        </a:p>
      </dsp:txBody>
      <dsp:txXfrm>
        <a:off x="8072876" y="162245"/>
        <a:ext cx="2080897" cy="1009055"/>
      </dsp:txXfrm>
    </dsp:sp>
    <dsp:sp modelId="{205EF401-8BA5-4A30-8948-5A0BC02BCB7D}">
      <dsp:nvSpPr>
        <dsp:cNvPr id="0" name=""/>
        <dsp:cNvSpPr/>
      </dsp:nvSpPr>
      <dsp:spPr>
        <a:xfrm>
          <a:off x="8255852" y="1202694"/>
          <a:ext cx="214368" cy="1144796"/>
        </a:xfrm>
        <a:custGeom>
          <a:avLst/>
          <a:gdLst/>
          <a:ahLst/>
          <a:cxnLst/>
          <a:rect l="0" t="0" r="0" b="0"/>
          <a:pathLst>
            <a:path>
              <a:moveTo>
                <a:pt x="0" y="0"/>
              </a:moveTo>
              <a:lnTo>
                <a:pt x="0" y="1144796"/>
              </a:lnTo>
              <a:lnTo>
                <a:pt x="214368" y="1144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FA3837-82C1-4E40-80B5-62147B92A06F}">
      <dsp:nvSpPr>
        <dsp:cNvPr id="0" name=""/>
        <dsp:cNvSpPr/>
      </dsp:nvSpPr>
      <dsp:spPr>
        <a:xfrm>
          <a:off x="8470220" y="1470654"/>
          <a:ext cx="2042707" cy="17536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Hematopoietic stem cell transplantation</a:t>
          </a:r>
        </a:p>
      </dsp:txBody>
      <dsp:txXfrm>
        <a:off x="8521583" y="1522017"/>
        <a:ext cx="1939981" cy="1650946"/>
      </dsp:txXfrm>
    </dsp:sp>
    <dsp:sp modelId="{A681DAFC-66AB-4881-B955-A476C1EBE38A}">
      <dsp:nvSpPr>
        <dsp:cNvPr id="0" name=""/>
        <dsp:cNvSpPr/>
      </dsp:nvSpPr>
      <dsp:spPr>
        <a:xfrm>
          <a:off x="8255852" y="1202694"/>
          <a:ext cx="214368" cy="2825513"/>
        </a:xfrm>
        <a:custGeom>
          <a:avLst/>
          <a:gdLst/>
          <a:ahLst/>
          <a:cxnLst/>
          <a:rect l="0" t="0" r="0" b="0"/>
          <a:pathLst>
            <a:path>
              <a:moveTo>
                <a:pt x="0" y="0"/>
              </a:moveTo>
              <a:lnTo>
                <a:pt x="0" y="2825513"/>
              </a:lnTo>
              <a:lnTo>
                <a:pt x="214368" y="28255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5A5091-8D67-4267-A209-FF690C6C75B2}">
      <dsp:nvSpPr>
        <dsp:cNvPr id="0" name=""/>
        <dsp:cNvSpPr/>
      </dsp:nvSpPr>
      <dsp:spPr>
        <a:xfrm>
          <a:off x="8470220" y="3492287"/>
          <a:ext cx="1714946" cy="10718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Investigational Options</a:t>
          </a:r>
        </a:p>
      </dsp:txBody>
      <dsp:txXfrm>
        <a:off x="8501613" y="3523680"/>
        <a:ext cx="1652160" cy="10090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88CB8-FEB6-4656-9D12-02BA7F655090}">
      <dsp:nvSpPr>
        <dsp:cNvPr id="0" name=""/>
        <dsp:cNvSpPr/>
      </dsp:nvSpPr>
      <dsp:spPr>
        <a:xfrm>
          <a:off x="2914586" y="1270"/>
          <a:ext cx="6253970" cy="538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Acute Chest Syndrome</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-Antibiotics</a:t>
          </a:r>
        </a:p>
        <a:p>
          <a:pPr marL="0" lvl="0" indent="0" algn="l" defTabSz="1778000">
            <a:lnSpc>
              <a:spcPct val="90000"/>
            </a:lnSpc>
            <a:spcBef>
              <a:spcPct val="0"/>
            </a:spcBef>
            <a:spcAft>
              <a:spcPct val="35000"/>
            </a:spcAft>
            <a:buNone/>
          </a:pPr>
          <a:r>
            <a:rPr lang="en-US" sz="3600" kern="1200" dirty="0"/>
            <a:t>-O</a:t>
          </a:r>
          <a:r>
            <a:rPr lang="en-US" sz="3600" kern="1200" baseline="-25000" dirty="0"/>
            <a:t>2</a:t>
          </a:r>
          <a:r>
            <a:rPr lang="en-US" sz="3600" kern="1200" baseline="0" dirty="0"/>
            <a:t> if pO</a:t>
          </a:r>
          <a:r>
            <a:rPr lang="en-US" sz="3600" kern="1200" baseline="-25000" dirty="0"/>
            <a:t>2</a:t>
          </a:r>
          <a:r>
            <a:rPr lang="en-US" sz="3600" kern="1200" baseline="0" dirty="0"/>
            <a:t> &lt;94%</a:t>
          </a:r>
        </a:p>
        <a:p>
          <a:pPr marL="0" lvl="0" indent="0" algn="l" defTabSz="1778000">
            <a:lnSpc>
              <a:spcPct val="90000"/>
            </a:lnSpc>
            <a:spcBef>
              <a:spcPct val="0"/>
            </a:spcBef>
            <a:spcAft>
              <a:spcPct val="35000"/>
            </a:spcAft>
            <a:buNone/>
          </a:pPr>
          <a:r>
            <a:rPr lang="en-US" sz="3600" kern="1200" baseline="0" dirty="0"/>
            <a:t>-Incentive spirometry</a:t>
          </a:r>
        </a:p>
        <a:p>
          <a:pPr marL="0" lvl="0" indent="0" algn="l" defTabSz="1778000">
            <a:lnSpc>
              <a:spcPct val="90000"/>
            </a:lnSpc>
            <a:spcBef>
              <a:spcPct val="0"/>
            </a:spcBef>
            <a:spcAft>
              <a:spcPct val="35000"/>
            </a:spcAft>
            <a:buNone/>
          </a:pPr>
          <a:r>
            <a:rPr lang="en-US" sz="3600" kern="1200" baseline="0" dirty="0"/>
            <a:t>-Simple transfusion  for mild symptoms, RBC exchange for severe symptoms</a:t>
          </a:r>
        </a:p>
      </dsp:txBody>
      <dsp:txXfrm>
        <a:off x="2914586" y="1270"/>
        <a:ext cx="6253970" cy="53813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70288-D1CE-4141-A858-4DBD13F593D8}">
      <dsp:nvSpPr>
        <dsp:cNvPr id="0" name=""/>
        <dsp:cNvSpPr/>
      </dsp:nvSpPr>
      <dsp:spPr>
        <a:xfrm>
          <a:off x="2579435" y="0"/>
          <a:ext cx="6253970" cy="538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Multisystem Organ Failure</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a:t>
          </a:r>
          <a:r>
            <a:rPr lang="en-US" sz="3600" kern="1200" baseline="0" dirty="0"/>
            <a:t>RBC exchange</a:t>
          </a:r>
        </a:p>
        <a:p>
          <a:pPr marL="0" lvl="0" indent="0" algn="l" defTabSz="1778000">
            <a:lnSpc>
              <a:spcPct val="90000"/>
            </a:lnSpc>
            <a:spcBef>
              <a:spcPct val="0"/>
            </a:spcBef>
            <a:spcAft>
              <a:spcPct val="35000"/>
            </a:spcAft>
            <a:buNone/>
          </a:pPr>
          <a:r>
            <a:rPr lang="en-US" sz="3600" kern="1200" baseline="0" dirty="0"/>
            <a:t>-Oxygen treatment </a:t>
          </a:r>
        </a:p>
        <a:p>
          <a:pPr marL="0" lvl="0" indent="0" algn="l" defTabSz="1778000">
            <a:lnSpc>
              <a:spcPct val="90000"/>
            </a:lnSpc>
            <a:spcBef>
              <a:spcPct val="0"/>
            </a:spcBef>
            <a:spcAft>
              <a:spcPct val="35000"/>
            </a:spcAft>
            <a:buNone/>
          </a:pPr>
          <a:r>
            <a:rPr lang="en-US" sz="3600" kern="1200" baseline="0" dirty="0"/>
            <a:t>-Nephrology, neurology, hematology consult</a:t>
          </a:r>
        </a:p>
        <a:p>
          <a:pPr marL="0" lvl="0" indent="0" algn="l" defTabSz="1778000">
            <a:lnSpc>
              <a:spcPct val="90000"/>
            </a:lnSpc>
            <a:spcBef>
              <a:spcPct val="0"/>
            </a:spcBef>
            <a:spcAft>
              <a:spcPct val="35000"/>
            </a:spcAft>
            <a:buNone/>
          </a:pPr>
          <a:r>
            <a:rPr lang="en-US" sz="3600" kern="1200" baseline="0" dirty="0"/>
            <a:t>-ICU admission</a:t>
          </a:r>
          <a:endParaRPr lang="en-US" sz="3600" kern="1200" dirty="0"/>
        </a:p>
      </dsp:txBody>
      <dsp:txXfrm>
        <a:off x="2579435" y="0"/>
        <a:ext cx="6253970" cy="53813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50DCC-CEA0-4F0D-9083-565CB8191126}">
      <dsp:nvSpPr>
        <dsp:cNvPr id="0" name=""/>
        <dsp:cNvSpPr/>
      </dsp:nvSpPr>
      <dsp:spPr>
        <a:xfrm>
          <a:off x="0" y="0"/>
          <a:ext cx="3313906" cy="198834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Mental Health</a:t>
          </a:r>
        </a:p>
      </dsp:txBody>
      <dsp:txXfrm>
        <a:off x="0" y="0"/>
        <a:ext cx="3313906" cy="1988343"/>
      </dsp:txXfrm>
    </dsp:sp>
    <dsp:sp modelId="{2C7D5136-7FFC-460F-9127-029BDC1909B2}">
      <dsp:nvSpPr>
        <dsp:cNvPr id="0" name=""/>
        <dsp:cNvSpPr/>
      </dsp:nvSpPr>
      <dsp:spPr>
        <a:xfrm>
          <a:off x="3645296" y="0"/>
          <a:ext cx="3313906" cy="198834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Chronic Pain</a:t>
          </a:r>
        </a:p>
      </dsp:txBody>
      <dsp:txXfrm>
        <a:off x="3645296" y="0"/>
        <a:ext cx="3313906" cy="1988343"/>
      </dsp:txXfrm>
    </dsp:sp>
    <dsp:sp modelId="{90993E03-59E7-438B-88A6-6EB9646D4CD4}">
      <dsp:nvSpPr>
        <dsp:cNvPr id="0" name=""/>
        <dsp:cNvSpPr/>
      </dsp:nvSpPr>
      <dsp:spPr>
        <a:xfrm>
          <a:off x="7290593" y="0"/>
          <a:ext cx="3313906" cy="198834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Overt Strokes and Silent Strokes</a:t>
          </a:r>
        </a:p>
      </dsp:txBody>
      <dsp:txXfrm>
        <a:off x="7290593" y="0"/>
        <a:ext cx="3313906" cy="1988343"/>
      </dsp:txXfrm>
    </dsp:sp>
    <dsp:sp modelId="{964C67CC-32D3-4D0D-BB66-C56021D16521}">
      <dsp:nvSpPr>
        <dsp:cNvPr id="0" name=""/>
        <dsp:cNvSpPr/>
      </dsp:nvSpPr>
      <dsp:spPr>
        <a:xfrm>
          <a:off x="0" y="2311763"/>
          <a:ext cx="3313906" cy="198834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42"/>
            </a:spcAft>
            <a:buNone/>
          </a:pPr>
          <a:r>
            <a:rPr lang="en-US" sz="3200" kern="1200" dirty="0"/>
            <a:t>Elevated Tricuspid Jet Velocity or</a:t>
          </a:r>
        </a:p>
        <a:p>
          <a:pPr marL="0" lvl="0" indent="0" algn="ctr" defTabSz="1422400">
            <a:lnSpc>
              <a:spcPct val="90000"/>
            </a:lnSpc>
            <a:spcBef>
              <a:spcPct val="0"/>
            </a:spcBef>
            <a:spcAft>
              <a:spcPct val="35000"/>
            </a:spcAft>
            <a:buNone/>
          </a:pPr>
          <a:r>
            <a:rPr lang="en-US" sz="3200" kern="1200" dirty="0"/>
            <a:t>NT-BNP</a:t>
          </a:r>
        </a:p>
      </dsp:txBody>
      <dsp:txXfrm>
        <a:off x="0" y="2311763"/>
        <a:ext cx="3313906" cy="1988343"/>
      </dsp:txXfrm>
    </dsp:sp>
    <dsp:sp modelId="{2DD5DB10-D680-4C51-A853-A4B7C87D1A4E}">
      <dsp:nvSpPr>
        <dsp:cNvPr id="0" name=""/>
        <dsp:cNvSpPr/>
      </dsp:nvSpPr>
      <dsp:spPr>
        <a:xfrm>
          <a:off x="3645296" y="2311763"/>
          <a:ext cx="3313906" cy="198834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Renal</a:t>
          </a:r>
          <a:endParaRPr lang="en-US" sz="3200" kern="1200" dirty="0">
            <a:latin typeface="+mn-lt"/>
          </a:endParaRPr>
        </a:p>
      </dsp:txBody>
      <dsp:txXfrm>
        <a:off x="3645296" y="2311763"/>
        <a:ext cx="3313906" cy="1988343"/>
      </dsp:txXfrm>
    </dsp:sp>
    <dsp:sp modelId="{B9F50E70-6248-4332-A79A-4293F584BF6E}">
      <dsp:nvSpPr>
        <dsp:cNvPr id="0" name=""/>
        <dsp:cNvSpPr/>
      </dsp:nvSpPr>
      <dsp:spPr>
        <a:xfrm>
          <a:off x="7290593" y="2334311"/>
          <a:ext cx="3313906" cy="198834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Asthma or Recurrent Wheezing</a:t>
          </a:r>
        </a:p>
        <a:p>
          <a:pPr marL="0" lvl="0" indent="0" algn="l" defTabSz="1422400">
            <a:lnSpc>
              <a:spcPct val="90000"/>
            </a:lnSpc>
            <a:spcBef>
              <a:spcPct val="0"/>
            </a:spcBef>
            <a:spcAft>
              <a:spcPct val="35000"/>
            </a:spcAft>
            <a:buNone/>
          </a:pPr>
          <a:endParaRPr lang="en-US" sz="3200" kern="1200" dirty="0">
            <a:latin typeface="+mn-lt"/>
          </a:endParaRPr>
        </a:p>
      </dsp:txBody>
      <dsp:txXfrm>
        <a:off x="7290593" y="2334311"/>
        <a:ext cx="3313906" cy="19883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50DCC-CEA0-4F0D-9083-565CB8191126}">
      <dsp:nvSpPr>
        <dsp:cNvPr id="0" name=""/>
        <dsp:cNvSpPr/>
      </dsp:nvSpPr>
      <dsp:spPr>
        <a:xfrm>
          <a:off x="916502" y="0"/>
          <a:ext cx="8771495" cy="526289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Mental Health</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-Ongoing assessment  of depression and anxiety</a:t>
          </a:r>
        </a:p>
        <a:p>
          <a:pPr marL="0" lvl="0" indent="0" algn="l" defTabSz="1778000">
            <a:lnSpc>
              <a:spcPct val="90000"/>
            </a:lnSpc>
            <a:spcBef>
              <a:spcPct val="0"/>
            </a:spcBef>
            <a:spcAft>
              <a:spcPct val="35000"/>
            </a:spcAft>
            <a:buNone/>
          </a:pPr>
          <a:r>
            <a:rPr lang="en-US" sz="3600" kern="1200" dirty="0"/>
            <a:t>-Primary care management</a:t>
          </a:r>
        </a:p>
        <a:p>
          <a:pPr marL="0" lvl="0" indent="0" algn="l" defTabSz="1778000">
            <a:lnSpc>
              <a:spcPct val="90000"/>
            </a:lnSpc>
            <a:spcBef>
              <a:spcPct val="0"/>
            </a:spcBef>
            <a:spcAft>
              <a:spcPct val="35000"/>
            </a:spcAft>
            <a:buNone/>
          </a:pPr>
          <a:r>
            <a:rPr lang="en-US" sz="3600" kern="1200" dirty="0"/>
            <a:t>-Referral to mental health therapist</a:t>
          </a:r>
        </a:p>
        <a:p>
          <a:pPr marL="0" lvl="0" indent="0" algn="l" defTabSz="1778000">
            <a:lnSpc>
              <a:spcPct val="90000"/>
            </a:lnSpc>
            <a:spcBef>
              <a:spcPct val="0"/>
            </a:spcBef>
            <a:spcAft>
              <a:spcPct val="35000"/>
            </a:spcAft>
            <a:buNone/>
          </a:pPr>
          <a:endParaRPr lang="en-US" sz="1600" kern="1200" dirty="0"/>
        </a:p>
      </dsp:txBody>
      <dsp:txXfrm>
        <a:off x="916502" y="0"/>
        <a:ext cx="8771495" cy="52628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D5136-7FFC-460F-9127-029BDC1909B2}">
      <dsp:nvSpPr>
        <dsp:cNvPr id="0" name=""/>
        <dsp:cNvSpPr/>
      </dsp:nvSpPr>
      <dsp:spPr>
        <a:xfrm>
          <a:off x="916502" y="0"/>
          <a:ext cx="8771495" cy="526289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Chronic Pain</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-R/O other causes (AVN, other fractures)</a:t>
          </a:r>
        </a:p>
        <a:p>
          <a:pPr marL="0" lvl="0" indent="0" algn="l" defTabSz="1778000">
            <a:lnSpc>
              <a:spcPct val="90000"/>
            </a:lnSpc>
            <a:spcBef>
              <a:spcPct val="0"/>
            </a:spcBef>
            <a:spcAft>
              <a:spcPct val="35000"/>
            </a:spcAft>
            <a:buNone/>
          </a:pPr>
          <a:r>
            <a:rPr lang="en-US" sz="3600" kern="1200" dirty="0"/>
            <a:t>-Individualized plan</a:t>
          </a:r>
        </a:p>
        <a:p>
          <a:pPr marL="0" lvl="0" indent="0" algn="l" defTabSz="1778000">
            <a:lnSpc>
              <a:spcPct val="90000"/>
            </a:lnSpc>
            <a:spcBef>
              <a:spcPct val="0"/>
            </a:spcBef>
            <a:spcAft>
              <a:spcPct val="35000"/>
            </a:spcAft>
            <a:buNone/>
          </a:pPr>
          <a:r>
            <a:rPr lang="en-US" sz="3600" kern="1200" dirty="0"/>
            <a:t>-Formal evaluation for depression and anxiety</a:t>
          </a:r>
        </a:p>
        <a:p>
          <a:pPr marL="0" lvl="0" indent="0" algn="l" defTabSz="1778000">
            <a:lnSpc>
              <a:spcPct val="90000"/>
            </a:lnSpc>
            <a:spcBef>
              <a:spcPct val="0"/>
            </a:spcBef>
            <a:spcAft>
              <a:spcPct val="35000"/>
            </a:spcAft>
            <a:buNone/>
          </a:pPr>
          <a:r>
            <a:rPr lang="en-US" sz="3600" kern="1200" dirty="0"/>
            <a:t>-Primary care provider referral</a:t>
          </a:r>
        </a:p>
      </dsp:txBody>
      <dsp:txXfrm>
        <a:off x="916502" y="0"/>
        <a:ext cx="8771495" cy="52628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93E03-59E7-438B-88A6-6EB9646D4CD4}">
      <dsp:nvSpPr>
        <dsp:cNvPr id="0" name=""/>
        <dsp:cNvSpPr/>
      </dsp:nvSpPr>
      <dsp:spPr>
        <a:xfrm>
          <a:off x="916502" y="0"/>
          <a:ext cx="8771495" cy="526289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Overt Strokes and Silent Strokes</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-Standard care</a:t>
          </a:r>
        </a:p>
        <a:p>
          <a:pPr marL="0" lvl="0" indent="0" algn="l" defTabSz="1778000">
            <a:lnSpc>
              <a:spcPct val="90000"/>
            </a:lnSpc>
            <a:spcBef>
              <a:spcPct val="0"/>
            </a:spcBef>
            <a:spcAft>
              <a:spcPct val="35000"/>
            </a:spcAft>
            <a:buNone/>
          </a:pPr>
          <a:r>
            <a:rPr lang="en-US" sz="3600" kern="1200" dirty="0"/>
            <a:t>-Blood transfusion therapy</a:t>
          </a:r>
        </a:p>
        <a:p>
          <a:pPr marL="0" lvl="0" indent="0" algn="l" defTabSz="1778000">
            <a:lnSpc>
              <a:spcPct val="90000"/>
            </a:lnSpc>
            <a:spcBef>
              <a:spcPct val="0"/>
            </a:spcBef>
            <a:spcAft>
              <a:spcPct val="35000"/>
            </a:spcAft>
            <a:buNone/>
          </a:pPr>
          <a:r>
            <a:rPr lang="en-US" sz="3600" kern="1200" dirty="0"/>
            <a:t>-Iron chelation</a:t>
          </a:r>
        </a:p>
        <a:p>
          <a:pPr marL="0" lvl="0" indent="0" algn="l" defTabSz="1778000">
            <a:lnSpc>
              <a:spcPct val="90000"/>
            </a:lnSpc>
            <a:spcBef>
              <a:spcPct val="0"/>
            </a:spcBef>
            <a:spcAft>
              <a:spcPct val="35000"/>
            </a:spcAft>
            <a:buNone/>
          </a:pPr>
          <a:r>
            <a:rPr lang="en-US" sz="3600" kern="1200" dirty="0"/>
            <a:t>-Bone marrow transplant</a:t>
          </a:r>
        </a:p>
      </dsp:txBody>
      <dsp:txXfrm>
        <a:off x="916502" y="0"/>
        <a:ext cx="8771495" cy="52628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C67CC-32D3-4D0D-BB66-C56021D16521}">
      <dsp:nvSpPr>
        <dsp:cNvPr id="0" name=""/>
        <dsp:cNvSpPr/>
      </dsp:nvSpPr>
      <dsp:spPr>
        <a:xfrm>
          <a:off x="916502" y="0"/>
          <a:ext cx="8771495" cy="526289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Elevated Tricuspid Jet Velocity or NT-BNP</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latin typeface="+mn-lt"/>
            </a:rPr>
            <a:t>-Standard care</a:t>
          </a:r>
        </a:p>
        <a:p>
          <a:pPr marL="0" lvl="0" indent="0" algn="l" defTabSz="1778000">
            <a:lnSpc>
              <a:spcPct val="90000"/>
            </a:lnSpc>
            <a:spcBef>
              <a:spcPct val="0"/>
            </a:spcBef>
            <a:spcAft>
              <a:spcPct val="35000"/>
            </a:spcAft>
            <a:buNone/>
          </a:pPr>
          <a:r>
            <a:rPr lang="en-US" sz="3600" kern="1200" dirty="0">
              <a:latin typeface="+mn-lt"/>
            </a:rPr>
            <a:t>-Echocardiogram if symptomatic</a:t>
          </a:r>
        </a:p>
        <a:p>
          <a:pPr marL="0" lvl="0" indent="0" algn="l" defTabSz="1778000">
            <a:lnSpc>
              <a:spcPct val="90000"/>
            </a:lnSpc>
            <a:spcBef>
              <a:spcPct val="0"/>
            </a:spcBef>
            <a:spcAft>
              <a:spcPct val="35000"/>
            </a:spcAft>
            <a:buNone/>
          </a:pPr>
          <a:r>
            <a:rPr lang="en-US" sz="3600" kern="1200" dirty="0">
              <a:latin typeface="+mn-lt"/>
            </a:rPr>
            <a:t>-Referral if TRV </a:t>
          </a:r>
          <a:r>
            <a:rPr lang="en-US" sz="3600" kern="1200" dirty="0">
              <a:latin typeface="+mn-lt"/>
              <a:cs typeface="Calibri" panose="020F0502020204030204" pitchFamily="34" charset="0"/>
            </a:rPr>
            <a:t>≥2.5 m/sec</a:t>
          </a:r>
          <a:endParaRPr lang="en-US" sz="3600" kern="1200" dirty="0">
            <a:latin typeface="+mn-lt"/>
          </a:endParaRPr>
        </a:p>
      </dsp:txBody>
      <dsp:txXfrm>
        <a:off x="916502" y="0"/>
        <a:ext cx="8771495" cy="526289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5DB10-D680-4C51-A853-A4B7C87D1A4E}">
      <dsp:nvSpPr>
        <dsp:cNvPr id="0" name=""/>
        <dsp:cNvSpPr/>
      </dsp:nvSpPr>
      <dsp:spPr>
        <a:xfrm>
          <a:off x="916502" y="0"/>
          <a:ext cx="8771495" cy="526289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Renal</a:t>
          </a:r>
        </a:p>
        <a:p>
          <a:pPr marL="0" lvl="0" indent="0" algn="ctr" defTabSz="1778000">
            <a:lnSpc>
              <a:spcPct val="90000"/>
            </a:lnSpc>
            <a:spcBef>
              <a:spcPct val="0"/>
            </a:spcBef>
            <a:spcAft>
              <a:spcPct val="35000"/>
            </a:spcAft>
            <a:buNone/>
          </a:pPr>
          <a:endParaRPr lang="en-US" sz="4000" kern="1200" dirty="0">
            <a:latin typeface="+mn-lt"/>
          </a:endParaRPr>
        </a:p>
        <a:p>
          <a:pPr marL="0" lvl="0" indent="0" algn="l" defTabSz="1778000">
            <a:lnSpc>
              <a:spcPct val="90000"/>
            </a:lnSpc>
            <a:spcBef>
              <a:spcPct val="0"/>
            </a:spcBef>
            <a:spcAft>
              <a:spcPct val="35000"/>
            </a:spcAft>
            <a:buNone/>
          </a:pPr>
          <a:r>
            <a:rPr lang="en-US" sz="3600" kern="1200" dirty="0">
              <a:latin typeface="+mn-lt"/>
            </a:rPr>
            <a:t>-Screen for proteinuria beginning at age 5-6</a:t>
          </a:r>
          <a:r>
            <a:rPr lang="en-US" sz="3600" kern="1200" dirty="0">
              <a:latin typeface="+mn-lt"/>
              <a:cs typeface="Calibri" panose="020F0502020204030204" pitchFamily="34" charset="0"/>
            </a:rPr>
            <a:t> y</a:t>
          </a:r>
          <a:endParaRPr lang="en-US" sz="3600" kern="1200" dirty="0">
            <a:latin typeface="+mn-lt"/>
          </a:endParaRPr>
        </a:p>
        <a:p>
          <a:pPr marL="0" lvl="0" indent="0" algn="l" defTabSz="1778000">
            <a:lnSpc>
              <a:spcPct val="90000"/>
            </a:lnSpc>
            <a:spcBef>
              <a:spcPct val="0"/>
            </a:spcBef>
            <a:spcAft>
              <a:spcPct val="35000"/>
            </a:spcAft>
            <a:buNone/>
          </a:pPr>
          <a:r>
            <a:rPr lang="en-US" sz="3600" kern="1200" dirty="0">
              <a:latin typeface="+mn-lt"/>
            </a:rPr>
            <a:t>-ACE-I or ARB if albuminuria</a:t>
          </a:r>
        </a:p>
      </dsp:txBody>
      <dsp:txXfrm>
        <a:off x="916502" y="0"/>
        <a:ext cx="8771495" cy="52628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50E70-6248-4332-A79A-4293F584BF6E}">
      <dsp:nvSpPr>
        <dsp:cNvPr id="0" name=""/>
        <dsp:cNvSpPr/>
      </dsp:nvSpPr>
      <dsp:spPr>
        <a:xfrm>
          <a:off x="916502" y="0"/>
          <a:ext cx="8771495" cy="526289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Asthma or Recurrent Wheezing</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latin typeface="+mn-lt"/>
            </a:rPr>
            <a:t>-Standard care for individuals with asthma</a:t>
          </a:r>
        </a:p>
        <a:p>
          <a:pPr marL="0" lvl="0" indent="0" algn="l" defTabSz="1778000">
            <a:lnSpc>
              <a:spcPct val="90000"/>
            </a:lnSpc>
            <a:spcBef>
              <a:spcPct val="0"/>
            </a:spcBef>
            <a:spcAft>
              <a:spcPct val="35000"/>
            </a:spcAft>
            <a:buNone/>
          </a:pPr>
          <a:r>
            <a:rPr lang="en-US" sz="3600" kern="1200" dirty="0">
              <a:latin typeface="+mn-lt"/>
            </a:rPr>
            <a:t>-Management with asthma specialist</a:t>
          </a:r>
        </a:p>
        <a:p>
          <a:pPr marL="0" lvl="0" indent="0" algn="l" defTabSz="1778000">
            <a:lnSpc>
              <a:spcPct val="90000"/>
            </a:lnSpc>
            <a:spcBef>
              <a:spcPct val="0"/>
            </a:spcBef>
            <a:spcAft>
              <a:spcPct val="35000"/>
            </a:spcAft>
            <a:buNone/>
          </a:pPr>
          <a:r>
            <a:rPr lang="en-US" sz="3600" kern="1200" dirty="0">
              <a:latin typeface="+mn-lt"/>
            </a:rPr>
            <a:t>-Individualized asthma care plan with limited role of corticosteroids</a:t>
          </a:r>
        </a:p>
        <a:p>
          <a:pPr marL="0" lvl="0" indent="0" algn="l" defTabSz="1778000">
            <a:lnSpc>
              <a:spcPct val="90000"/>
            </a:lnSpc>
            <a:spcBef>
              <a:spcPct val="0"/>
            </a:spcBef>
            <a:spcAft>
              <a:spcPct val="35000"/>
            </a:spcAft>
            <a:buNone/>
          </a:pPr>
          <a:endParaRPr lang="en-US" sz="1600" kern="1200" dirty="0">
            <a:latin typeface="+mn-lt"/>
          </a:endParaRPr>
        </a:p>
      </dsp:txBody>
      <dsp:txXfrm>
        <a:off x="916502" y="0"/>
        <a:ext cx="8771495" cy="52628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000B6-18E6-453D-B292-76863780D1D7}">
      <dsp:nvSpPr>
        <dsp:cNvPr id="0" name=""/>
        <dsp:cNvSpPr/>
      </dsp:nvSpPr>
      <dsp:spPr>
        <a:xfrm>
          <a:off x="4977809" y="1860701"/>
          <a:ext cx="1316665" cy="112648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SCD</a:t>
          </a:r>
        </a:p>
      </dsp:txBody>
      <dsp:txXfrm>
        <a:off x="5170630" y="2025671"/>
        <a:ext cx="931023" cy="796549"/>
      </dsp:txXfrm>
    </dsp:sp>
    <dsp:sp modelId="{3E23BB3E-09A7-41EA-AE6E-6AB6F67E918A}">
      <dsp:nvSpPr>
        <dsp:cNvPr id="0" name=""/>
        <dsp:cNvSpPr/>
      </dsp:nvSpPr>
      <dsp:spPr>
        <a:xfrm rot="16200000">
          <a:off x="5571723" y="1785622"/>
          <a:ext cx="128837" cy="21321"/>
        </a:xfrm>
        <a:custGeom>
          <a:avLst/>
          <a:gdLst/>
          <a:ahLst/>
          <a:cxnLst/>
          <a:rect l="0" t="0" r="0" b="0"/>
          <a:pathLst>
            <a:path>
              <a:moveTo>
                <a:pt x="0" y="10660"/>
              </a:moveTo>
              <a:lnTo>
                <a:pt x="128837" y="10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632921" y="1793061"/>
        <a:ext cx="6441" cy="6441"/>
      </dsp:txXfrm>
    </dsp:sp>
    <dsp:sp modelId="{0106574E-721F-47A6-8C0E-16A4E8872EC2}">
      <dsp:nvSpPr>
        <dsp:cNvPr id="0" name=""/>
        <dsp:cNvSpPr/>
      </dsp:nvSpPr>
      <dsp:spPr>
        <a:xfrm>
          <a:off x="4404643" y="-360688"/>
          <a:ext cx="2462996" cy="2092551"/>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Supportive Care</a:t>
          </a:r>
        </a:p>
      </dsp:txBody>
      <dsp:txXfrm>
        <a:off x="4765340" y="-54241"/>
        <a:ext cx="1741602" cy="1479657"/>
      </dsp:txXfrm>
    </dsp:sp>
    <dsp:sp modelId="{0F2B2153-5EFF-411A-9A06-98A27B931546}">
      <dsp:nvSpPr>
        <dsp:cNvPr id="0" name=""/>
        <dsp:cNvSpPr/>
      </dsp:nvSpPr>
      <dsp:spPr>
        <a:xfrm rot="21570705">
          <a:off x="6294426" y="2403954"/>
          <a:ext cx="873507" cy="21321"/>
        </a:xfrm>
        <a:custGeom>
          <a:avLst/>
          <a:gdLst/>
          <a:ahLst/>
          <a:cxnLst/>
          <a:rect l="0" t="0" r="0" b="0"/>
          <a:pathLst>
            <a:path>
              <a:moveTo>
                <a:pt x="0" y="10660"/>
              </a:moveTo>
              <a:lnTo>
                <a:pt x="873507" y="10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709342" y="2392777"/>
        <a:ext cx="43675" cy="43675"/>
      </dsp:txXfrm>
    </dsp:sp>
    <dsp:sp modelId="{AF4FE796-5D54-4541-86AF-FFE38D5B9BA2}">
      <dsp:nvSpPr>
        <dsp:cNvPr id="0" name=""/>
        <dsp:cNvSpPr/>
      </dsp:nvSpPr>
      <dsp:spPr>
        <a:xfrm>
          <a:off x="7167855" y="1354123"/>
          <a:ext cx="2462996" cy="2092551"/>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Medications</a:t>
          </a:r>
        </a:p>
      </dsp:txBody>
      <dsp:txXfrm>
        <a:off x="7528552" y="1660570"/>
        <a:ext cx="1741602" cy="1479657"/>
      </dsp:txXfrm>
    </dsp:sp>
    <dsp:sp modelId="{01E80233-B664-4378-B8BF-262DB6772834}">
      <dsp:nvSpPr>
        <dsp:cNvPr id="0" name=""/>
        <dsp:cNvSpPr/>
      </dsp:nvSpPr>
      <dsp:spPr>
        <a:xfrm rot="5400000">
          <a:off x="5571723" y="3040949"/>
          <a:ext cx="128837" cy="21321"/>
        </a:xfrm>
        <a:custGeom>
          <a:avLst/>
          <a:gdLst/>
          <a:ahLst/>
          <a:cxnLst/>
          <a:rect l="0" t="0" r="0" b="0"/>
          <a:pathLst>
            <a:path>
              <a:moveTo>
                <a:pt x="0" y="10660"/>
              </a:moveTo>
              <a:lnTo>
                <a:pt x="128837" y="10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632921" y="3048389"/>
        <a:ext cx="6441" cy="6441"/>
      </dsp:txXfrm>
    </dsp:sp>
    <dsp:sp modelId="{334BC5E0-7AF0-4599-A429-356A5C0AE506}">
      <dsp:nvSpPr>
        <dsp:cNvPr id="0" name=""/>
        <dsp:cNvSpPr/>
      </dsp:nvSpPr>
      <dsp:spPr>
        <a:xfrm>
          <a:off x="4404643" y="3116029"/>
          <a:ext cx="2462996" cy="2092551"/>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Hematopoietic Stem Cell Transplantation</a:t>
          </a:r>
        </a:p>
      </dsp:txBody>
      <dsp:txXfrm>
        <a:off x="4765340" y="3422476"/>
        <a:ext cx="1741602" cy="1479657"/>
      </dsp:txXfrm>
    </dsp:sp>
    <dsp:sp modelId="{1A482627-832B-4E1D-BD23-0C30FD60DA88}">
      <dsp:nvSpPr>
        <dsp:cNvPr id="0" name=""/>
        <dsp:cNvSpPr/>
      </dsp:nvSpPr>
      <dsp:spPr>
        <a:xfrm rot="10800000">
          <a:off x="4139755" y="2413285"/>
          <a:ext cx="838053" cy="21321"/>
        </a:xfrm>
        <a:custGeom>
          <a:avLst/>
          <a:gdLst/>
          <a:ahLst/>
          <a:cxnLst/>
          <a:rect l="0" t="0" r="0" b="0"/>
          <a:pathLst>
            <a:path>
              <a:moveTo>
                <a:pt x="0" y="10660"/>
              </a:moveTo>
              <a:lnTo>
                <a:pt x="838053" y="106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537831" y="2402995"/>
        <a:ext cx="41902" cy="41902"/>
      </dsp:txXfrm>
    </dsp:sp>
    <dsp:sp modelId="{C9B48744-C561-4515-81DF-CF59E906B264}">
      <dsp:nvSpPr>
        <dsp:cNvPr id="0" name=""/>
        <dsp:cNvSpPr/>
      </dsp:nvSpPr>
      <dsp:spPr>
        <a:xfrm>
          <a:off x="1676758" y="1377670"/>
          <a:ext cx="2462996" cy="2092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Blood Transfusion</a:t>
          </a:r>
        </a:p>
      </dsp:txBody>
      <dsp:txXfrm>
        <a:off x="2037455" y="1684117"/>
        <a:ext cx="1741602" cy="1479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079C7-87C2-4469-985A-15FF708C4A34}">
      <dsp:nvSpPr>
        <dsp:cNvPr id="0" name=""/>
        <dsp:cNvSpPr/>
      </dsp:nvSpPr>
      <dsp:spPr>
        <a:xfrm>
          <a:off x="4235248" y="1692938"/>
          <a:ext cx="2045102" cy="1343439"/>
        </a:xfrm>
        <a:prstGeom prst="ellipse">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Acute Complications</a:t>
          </a:r>
        </a:p>
      </dsp:txBody>
      <dsp:txXfrm>
        <a:off x="4534746" y="1889680"/>
        <a:ext cx="1446106" cy="949955"/>
      </dsp:txXfrm>
    </dsp:sp>
    <dsp:sp modelId="{E033AAC9-8D60-410E-889A-D953C2CAB835}">
      <dsp:nvSpPr>
        <dsp:cNvPr id="0" name=""/>
        <dsp:cNvSpPr/>
      </dsp:nvSpPr>
      <dsp:spPr>
        <a:xfrm rot="5400000">
          <a:off x="5103595" y="1209357"/>
          <a:ext cx="308408" cy="402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5149856" y="1243639"/>
        <a:ext cx="215886" cy="241630"/>
      </dsp:txXfrm>
    </dsp:sp>
    <dsp:sp modelId="{86410BED-B408-49B6-A7DC-51A27E3E9D7C}">
      <dsp:nvSpPr>
        <dsp:cNvPr id="0" name=""/>
        <dsp:cNvSpPr/>
      </dsp:nvSpPr>
      <dsp:spPr>
        <a:xfrm>
          <a:off x="4357779" y="-7"/>
          <a:ext cx="1800040" cy="111104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Stroke</a:t>
          </a:r>
        </a:p>
      </dsp:txBody>
      <dsp:txXfrm>
        <a:off x="4621389" y="162701"/>
        <a:ext cx="1272820" cy="785627"/>
      </dsp:txXfrm>
    </dsp:sp>
    <dsp:sp modelId="{51F53FAD-9975-4537-BBC9-4329CF25FB8A}">
      <dsp:nvSpPr>
        <dsp:cNvPr id="0" name=""/>
        <dsp:cNvSpPr/>
      </dsp:nvSpPr>
      <dsp:spPr>
        <a:xfrm rot="7698369">
          <a:off x="6009522" y="1557607"/>
          <a:ext cx="217609" cy="402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062397" y="1612536"/>
        <a:ext cx="152326" cy="241630"/>
      </dsp:txXfrm>
    </dsp:sp>
    <dsp:sp modelId="{5D98F08F-E46E-435B-B45C-C3DB637DF90D}">
      <dsp:nvSpPr>
        <dsp:cNvPr id="0" name=""/>
        <dsp:cNvSpPr/>
      </dsp:nvSpPr>
      <dsp:spPr>
        <a:xfrm>
          <a:off x="5984622" y="664062"/>
          <a:ext cx="1800040" cy="111104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Acute Fever</a:t>
          </a:r>
        </a:p>
      </dsp:txBody>
      <dsp:txXfrm>
        <a:off x="6248232" y="826770"/>
        <a:ext cx="1272820" cy="785627"/>
      </dsp:txXfrm>
    </dsp:sp>
    <dsp:sp modelId="{96526992-7D33-427E-A0CB-B719DAF93D5D}">
      <dsp:nvSpPr>
        <dsp:cNvPr id="0" name=""/>
        <dsp:cNvSpPr/>
      </dsp:nvSpPr>
      <dsp:spPr>
        <a:xfrm rot="10799999">
          <a:off x="6366782" y="2158149"/>
          <a:ext cx="208276" cy="402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429265" y="2238692"/>
        <a:ext cx="145793" cy="241630"/>
      </dsp:txXfrm>
    </dsp:sp>
    <dsp:sp modelId="{671E7604-25CB-4965-9C84-302DC58BCE21}">
      <dsp:nvSpPr>
        <dsp:cNvPr id="0" name=""/>
        <dsp:cNvSpPr/>
      </dsp:nvSpPr>
      <dsp:spPr>
        <a:xfrm>
          <a:off x="6673279" y="1799306"/>
          <a:ext cx="1800040" cy="11110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Vaso-Occlusive Syndrome</a:t>
          </a:r>
        </a:p>
      </dsp:txBody>
      <dsp:txXfrm>
        <a:off x="6936889" y="1962014"/>
        <a:ext cx="1272820" cy="785627"/>
      </dsp:txXfrm>
    </dsp:sp>
    <dsp:sp modelId="{319EC526-8166-46CF-BFBF-D33F59C956C1}">
      <dsp:nvSpPr>
        <dsp:cNvPr id="0" name=""/>
        <dsp:cNvSpPr/>
      </dsp:nvSpPr>
      <dsp:spPr>
        <a:xfrm rot="12807972">
          <a:off x="6002775" y="2769362"/>
          <a:ext cx="211332" cy="402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060919" y="2867386"/>
        <a:ext cx="147932" cy="241630"/>
      </dsp:txXfrm>
    </dsp:sp>
    <dsp:sp modelId="{D466906D-C2AE-4AC3-9D8D-4EA552C33937}">
      <dsp:nvSpPr>
        <dsp:cNvPr id="0" name=""/>
        <dsp:cNvSpPr/>
      </dsp:nvSpPr>
      <dsp:spPr>
        <a:xfrm>
          <a:off x="5964980" y="2954230"/>
          <a:ext cx="1800040" cy="1111043"/>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Anemia</a:t>
          </a:r>
        </a:p>
      </dsp:txBody>
      <dsp:txXfrm>
        <a:off x="6228590" y="3116938"/>
        <a:ext cx="1272820" cy="785627"/>
      </dsp:txXfrm>
    </dsp:sp>
    <dsp:sp modelId="{EBE99F15-0CD5-4F56-97DD-15E5DC7F199B}">
      <dsp:nvSpPr>
        <dsp:cNvPr id="0" name=""/>
        <dsp:cNvSpPr/>
      </dsp:nvSpPr>
      <dsp:spPr>
        <a:xfrm rot="16200000">
          <a:off x="5102293" y="3119626"/>
          <a:ext cx="311013" cy="402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5148945" y="3246821"/>
        <a:ext cx="217709" cy="241630"/>
      </dsp:txXfrm>
    </dsp:sp>
    <dsp:sp modelId="{A643163B-99DD-4711-91E5-528F9827194D}">
      <dsp:nvSpPr>
        <dsp:cNvPr id="0" name=""/>
        <dsp:cNvSpPr/>
      </dsp:nvSpPr>
      <dsp:spPr>
        <a:xfrm>
          <a:off x="4357779" y="3623196"/>
          <a:ext cx="1800040" cy="111104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Multi-system Organ Failure</a:t>
          </a:r>
        </a:p>
      </dsp:txBody>
      <dsp:txXfrm>
        <a:off x="4621389" y="3785904"/>
        <a:ext cx="1272820" cy="785627"/>
      </dsp:txXfrm>
    </dsp:sp>
    <dsp:sp modelId="{D65626DD-FA0F-4CCF-B028-7B9624E6DB3B}">
      <dsp:nvSpPr>
        <dsp:cNvPr id="0" name=""/>
        <dsp:cNvSpPr/>
      </dsp:nvSpPr>
      <dsp:spPr>
        <a:xfrm rot="19387151">
          <a:off x="4308615" y="2751761"/>
          <a:ext cx="195302" cy="402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10800000">
        <a:off x="4314477" y="2849886"/>
        <a:ext cx="136711" cy="241630"/>
      </dsp:txXfrm>
    </dsp:sp>
    <dsp:sp modelId="{571193F6-F9B2-40A1-946C-C9D451301009}">
      <dsp:nvSpPr>
        <dsp:cNvPr id="0" name=""/>
        <dsp:cNvSpPr/>
      </dsp:nvSpPr>
      <dsp:spPr>
        <a:xfrm>
          <a:off x="2750580" y="2919809"/>
          <a:ext cx="1800040" cy="1111043"/>
        </a:xfrm>
        <a:prstGeom prst="ellipse">
          <a:avLst/>
        </a:prstGeom>
        <a:solidFill>
          <a:srgbClr val="00B0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Priapism</a:t>
          </a:r>
        </a:p>
      </dsp:txBody>
      <dsp:txXfrm>
        <a:off x="3014190" y="3082517"/>
        <a:ext cx="1272820" cy="785627"/>
      </dsp:txXfrm>
    </dsp:sp>
    <dsp:sp modelId="{DE827F70-DCD0-4F83-8569-6A8A15C1B8E3}">
      <dsp:nvSpPr>
        <dsp:cNvPr id="0" name=""/>
        <dsp:cNvSpPr/>
      </dsp:nvSpPr>
      <dsp:spPr>
        <a:xfrm>
          <a:off x="3977176" y="2140085"/>
          <a:ext cx="182712" cy="402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10800000">
        <a:off x="3977176" y="2220628"/>
        <a:ext cx="127898" cy="241630"/>
      </dsp:txXfrm>
    </dsp:sp>
    <dsp:sp modelId="{63E7CAEA-AA28-497C-9C3D-5769C1AB2AD0}">
      <dsp:nvSpPr>
        <dsp:cNvPr id="0" name=""/>
        <dsp:cNvSpPr/>
      </dsp:nvSpPr>
      <dsp:spPr>
        <a:xfrm>
          <a:off x="2091434" y="1764898"/>
          <a:ext cx="1800040" cy="1111043"/>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Acute Chest Syndrome</a:t>
          </a:r>
        </a:p>
      </dsp:txBody>
      <dsp:txXfrm>
        <a:off x="2355044" y="1927606"/>
        <a:ext cx="1272820" cy="785627"/>
      </dsp:txXfrm>
    </dsp:sp>
    <dsp:sp modelId="{6B0E7D7A-B975-4D03-9EF3-BE4AAC584294}">
      <dsp:nvSpPr>
        <dsp:cNvPr id="0" name=""/>
        <dsp:cNvSpPr/>
      </dsp:nvSpPr>
      <dsp:spPr>
        <a:xfrm rot="2413454">
          <a:off x="4307339" y="1539324"/>
          <a:ext cx="221248" cy="40271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10800000">
        <a:off x="4315187" y="1598435"/>
        <a:ext cx="154874" cy="241630"/>
      </dsp:txXfrm>
    </dsp:sp>
    <dsp:sp modelId="{D7B4DE45-DAF9-4074-B77B-5F182F7D264D}">
      <dsp:nvSpPr>
        <dsp:cNvPr id="0" name=""/>
        <dsp:cNvSpPr/>
      </dsp:nvSpPr>
      <dsp:spPr>
        <a:xfrm>
          <a:off x="2770246" y="629643"/>
          <a:ext cx="1800040" cy="111104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Hepatobiliary</a:t>
          </a:r>
        </a:p>
      </dsp:txBody>
      <dsp:txXfrm>
        <a:off x="3033856" y="792351"/>
        <a:ext cx="1272820" cy="7856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BE76A-AB07-405E-BC80-DD8013B4FEAE}">
      <dsp:nvSpPr>
        <dsp:cNvPr id="0" name=""/>
        <dsp:cNvSpPr/>
      </dsp:nvSpPr>
      <dsp:spPr>
        <a:xfrm>
          <a:off x="4463903" y="1711845"/>
          <a:ext cx="1587793" cy="1626221"/>
        </a:xfrm>
        <a:prstGeom prst="ellipse">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Patient/ Parent</a:t>
          </a:r>
        </a:p>
      </dsp:txBody>
      <dsp:txXfrm>
        <a:off x="4696430" y="1950000"/>
        <a:ext cx="1122739" cy="1149911"/>
      </dsp:txXfrm>
    </dsp:sp>
    <dsp:sp modelId="{2B4BC438-A596-4845-BA16-DBBEB215FEF4}">
      <dsp:nvSpPr>
        <dsp:cNvPr id="0" name=""/>
        <dsp:cNvSpPr/>
      </dsp:nvSpPr>
      <dsp:spPr>
        <a:xfrm rot="16200000">
          <a:off x="5070929" y="1515229"/>
          <a:ext cx="373740" cy="19490"/>
        </a:xfrm>
        <a:custGeom>
          <a:avLst/>
          <a:gdLst/>
          <a:ahLst/>
          <a:cxnLst/>
          <a:rect l="0" t="0" r="0" b="0"/>
          <a:pathLst>
            <a:path>
              <a:moveTo>
                <a:pt x="0" y="9745"/>
              </a:moveTo>
              <a:lnTo>
                <a:pt x="373740" y="9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48456" y="1515631"/>
        <a:ext cx="18687" cy="18687"/>
      </dsp:txXfrm>
    </dsp:sp>
    <dsp:sp modelId="{1DB4F46C-01D9-4028-96A1-F6F470D84631}">
      <dsp:nvSpPr>
        <dsp:cNvPr id="0" name=""/>
        <dsp:cNvSpPr/>
      </dsp:nvSpPr>
      <dsp:spPr>
        <a:xfrm>
          <a:off x="4532288" y="-160535"/>
          <a:ext cx="1451023" cy="149863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Hematologist</a:t>
          </a:r>
        </a:p>
      </dsp:txBody>
      <dsp:txXfrm>
        <a:off x="4744785" y="58936"/>
        <a:ext cx="1026029" cy="1059697"/>
      </dsp:txXfrm>
    </dsp:sp>
    <dsp:sp modelId="{6D8F34C5-6D62-4748-BF9C-BB61DE576312}">
      <dsp:nvSpPr>
        <dsp:cNvPr id="0" name=""/>
        <dsp:cNvSpPr/>
      </dsp:nvSpPr>
      <dsp:spPr>
        <a:xfrm rot="18900000">
          <a:off x="5767890" y="1807264"/>
          <a:ext cx="395712" cy="19490"/>
        </a:xfrm>
        <a:custGeom>
          <a:avLst/>
          <a:gdLst/>
          <a:ahLst/>
          <a:cxnLst/>
          <a:rect l="0" t="0" r="0" b="0"/>
          <a:pathLst>
            <a:path>
              <a:moveTo>
                <a:pt x="0" y="9745"/>
              </a:moveTo>
              <a:lnTo>
                <a:pt x="395712" y="9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955853" y="1807116"/>
        <a:ext cx="19785" cy="19785"/>
      </dsp:txXfrm>
    </dsp:sp>
    <dsp:sp modelId="{4B00D27F-CE0F-4EBB-82D6-AE78F447C4AE}">
      <dsp:nvSpPr>
        <dsp:cNvPr id="0" name=""/>
        <dsp:cNvSpPr/>
      </dsp:nvSpPr>
      <dsp:spPr>
        <a:xfrm>
          <a:off x="5901368" y="406556"/>
          <a:ext cx="1451023" cy="14986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Primary Care Clinician</a:t>
          </a:r>
        </a:p>
      </dsp:txBody>
      <dsp:txXfrm>
        <a:off x="6113865" y="626027"/>
        <a:ext cx="1026029" cy="1059697"/>
      </dsp:txXfrm>
    </dsp:sp>
    <dsp:sp modelId="{E5B501DE-4AD0-4880-A852-9C6FDF13ADE9}">
      <dsp:nvSpPr>
        <dsp:cNvPr id="0" name=""/>
        <dsp:cNvSpPr/>
      </dsp:nvSpPr>
      <dsp:spPr>
        <a:xfrm>
          <a:off x="6051696" y="2515210"/>
          <a:ext cx="416763" cy="19490"/>
        </a:xfrm>
        <a:custGeom>
          <a:avLst/>
          <a:gdLst/>
          <a:ahLst/>
          <a:cxnLst/>
          <a:rect l="0" t="0" r="0" b="0"/>
          <a:pathLst>
            <a:path>
              <a:moveTo>
                <a:pt x="0" y="9745"/>
              </a:moveTo>
              <a:lnTo>
                <a:pt x="416763" y="9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49659" y="2514536"/>
        <a:ext cx="20838" cy="20838"/>
      </dsp:txXfrm>
    </dsp:sp>
    <dsp:sp modelId="{EDAA98CC-E5FE-4543-8F1F-43E2F721D4D7}">
      <dsp:nvSpPr>
        <dsp:cNvPr id="0" name=""/>
        <dsp:cNvSpPr/>
      </dsp:nvSpPr>
      <dsp:spPr>
        <a:xfrm>
          <a:off x="6468459" y="1775636"/>
          <a:ext cx="1451023" cy="1498639"/>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Nurse Case Manager</a:t>
          </a:r>
        </a:p>
      </dsp:txBody>
      <dsp:txXfrm>
        <a:off x="6680956" y="1995107"/>
        <a:ext cx="1026029" cy="1059697"/>
      </dsp:txXfrm>
    </dsp:sp>
    <dsp:sp modelId="{3F4F1E01-8251-48D1-A4DE-F935D186A4BE}">
      <dsp:nvSpPr>
        <dsp:cNvPr id="0" name=""/>
        <dsp:cNvSpPr/>
      </dsp:nvSpPr>
      <dsp:spPr>
        <a:xfrm rot="2700000">
          <a:off x="5767890" y="3223157"/>
          <a:ext cx="395712" cy="19490"/>
        </a:xfrm>
        <a:custGeom>
          <a:avLst/>
          <a:gdLst/>
          <a:ahLst/>
          <a:cxnLst/>
          <a:rect l="0" t="0" r="0" b="0"/>
          <a:pathLst>
            <a:path>
              <a:moveTo>
                <a:pt x="0" y="9745"/>
              </a:moveTo>
              <a:lnTo>
                <a:pt x="395712" y="9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955853" y="3223009"/>
        <a:ext cx="19785" cy="19785"/>
      </dsp:txXfrm>
    </dsp:sp>
    <dsp:sp modelId="{D90D2EDF-CD7E-4D6D-B9D0-EDB106BFFC9B}">
      <dsp:nvSpPr>
        <dsp:cNvPr id="0" name=""/>
        <dsp:cNvSpPr/>
      </dsp:nvSpPr>
      <dsp:spPr>
        <a:xfrm>
          <a:off x="5901368" y="3144716"/>
          <a:ext cx="1451023" cy="149863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Clinical Psychologist</a:t>
          </a:r>
        </a:p>
      </dsp:txBody>
      <dsp:txXfrm>
        <a:off x="6113865" y="3364187"/>
        <a:ext cx="1026029" cy="1059697"/>
      </dsp:txXfrm>
    </dsp:sp>
    <dsp:sp modelId="{57F1848E-1AB9-4C66-901B-8E619DE0E2C9}">
      <dsp:nvSpPr>
        <dsp:cNvPr id="0" name=""/>
        <dsp:cNvSpPr/>
      </dsp:nvSpPr>
      <dsp:spPr>
        <a:xfrm rot="5400000">
          <a:off x="5070929" y="3515192"/>
          <a:ext cx="373740" cy="19490"/>
        </a:xfrm>
        <a:custGeom>
          <a:avLst/>
          <a:gdLst/>
          <a:ahLst/>
          <a:cxnLst/>
          <a:rect l="0" t="0" r="0" b="0"/>
          <a:pathLst>
            <a:path>
              <a:moveTo>
                <a:pt x="0" y="9745"/>
              </a:moveTo>
              <a:lnTo>
                <a:pt x="373740" y="9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248456" y="3515593"/>
        <a:ext cx="18687" cy="18687"/>
      </dsp:txXfrm>
    </dsp:sp>
    <dsp:sp modelId="{8E0941FB-1E19-4398-A6F3-A64A70D565FD}">
      <dsp:nvSpPr>
        <dsp:cNvPr id="0" name=""/>
        <dsp:cNvSpPr/>
      </dsp:nvSpPr>
      <dsp:spPr>
        <a:xfrm>
          <a:off x="4532288" y="3711807"/>
          <a:ext cx="1451023" cy="1498639"/>
        </a:xfrm>
        <a:prstGeom prst="ellipse">
          <a:avLst/>
        </a:prstGeom>
        <a:solidFill>
          <a:srgbClr val="00B0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Mental Health</a:t>
          </a:r>
        </a:p>
      </dsp:txBody>
      <dsp:txXfrm>
        <a:off x="4744785" y="3931278"/>
        <a:ext cx="1026029" cy="1059697"/>
      </dsp:txXfrm>
    </dsp:sp>
    <dsp:sp modelId="{948EA945-8CFB-499D-B399-DFE36075532E}">
      <dsp:nvSpPr>
        <dsp:cNvPr id="0" name=""/>
        <dsp:cNvSpPr/>
      </dsp:nvSpPr>
      <dsp:spPr>
        <a:xfrm rot="8100000">
          <a:off x="4351997" y="3223157"/>
          <a:ext cx="395712" cy="19490"/>
        </a:xfrm>
        <a:custGeom>
          <a:avLst/>
          <a:gdLst/>
          <a:ahLst/>
          <a:cxnLst/>
          <a:rect l="0" t="0" r="0" b="0"/>
          <a:pathLst>
            <a:path>
              <a:moveTo>
                <a:pt x="0" y="9745"/>
              </a:moveTo>
              <a:lnTo>
                <a:pt x="395712" y="9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539960" y="3223009"/>
        <a:ext cx="19785" cy="19785"/>
      </dsp:txXfrm>
    </dsp:sp>
    <dsp:sp modelId="{43AAF5BC-97E1-4099-9CC6-7194C066E4F4}">
      <dsp:nvSpPr>
        <dsp:cNvPr id="0" name=""/>
        <dsp:cNvSpPr/>
      </dsp:nvSpPr>
      <dsp:spPr>
        <a:xfrm>
          <a:off x="3163208" y="3144716"/>
          <a:ext cx="1451023" cy="1498639"/>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Neurologist</a:t>
          </a:r>
        </a:p>
      </dsp:txBody>
      <dsp:txXfrm>
        <a:off x="3375705" y="3364187"/>
        <a:ext cx="1026029" cy="1059697"/>
      </dsp:txXfrm>
    </dsp:sp>
    <dsp:sp modelId="{F30CE5DD-9867-43AF-BFB2-0C7D2F7972BE}">
      <dsp:nvSpPr>
        <dsp:cNvPr id="0" name=""/>
        <dsp:cNvSpPr/>
      </dsp:nvSpPr>
      <dsp:spPr>
        <a:xfrm rot="10800000">
          <a:off x="4047140" y="2515210"/>
          <a:ext cx="416763" cy="19490"/>
        </a:xfrm>
        <a:custGeom>
          <a:avLst/>
          <a:gdLst/>
          <a:ahLst/>
          <a:cxnLst/>
          <a:rect l="0" t="0" r="0" b="0"/>
          <a:pathLst>
            <a:path>
              <a:moveTo>
                <a:pt x="0" y="9745"/>
              </a:moveTo>
              <a:lnTo>
                <a:pt x="416763" y="9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245102" y="2514536"/>
        <a:ext cx="20838" cy="20838"/>
      </dsp:txXfrm>
    </dsp:sp>
    <dsp:sp modelId="{DBDD90D1-9026-4638-8E82-35097097BFEB}">
      <dsp:nvSpPr>
        <dsp:cNvPr id="0" name=""/>
        <dsp:cNvSpPr/>
      </dsp:nvSpPr>
      <dsp:spPr>
        <a:xfrm>
          <a:off x="2596116" y="1775636"/>
          <a:ext cx="1451023" cy="1498639"/>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Return to Work</a:t>
          </a:r>
        </a:p>
      </dsp:txBody>
      <dsp:txXfrm>
        <a:off x="2808613" y="1995107"/>
        <a:ext cx="1026029" cy="1059697"/>
      </dsp:txXfrm>
    </dsp:sp>
    <dsp:sp modelId="{CA323D18-5AD4-49DB-87B0-A9535FE026ED}">
      <dsp:nvSpPr>
        <dsp:cNvPr id="0" name=""/>
        <dsp:cNvSpPr/>
      </dsp:nvSpPr>
      <dsp:spPr>
        <a:xfrm rot="13500000">
          <a:off x="4351997" y="1807264"/>
          <a:ext cx="395712" cy="19490"/>
        </a:xfrm>
        <a:custGeom>
          <a:avLst/>
          <a:gdLst/>
          <a:ahLst/>
          <a:cxnLst/>
          <a:rect l="0" t="0" r="0" b="0"/>
          <a:pathLst>
            <a:path>
              <a:moveTo>
                <a:pt x="0" y="9745"/>
              </a:moveTo>
              <a:lnTo>
                <a:pt x="395712" y="97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4539960" y="1807116"/>
        <a:ext cx="19785" cy="19785"/>
      </dsp:txXfrm>
    </dsp:sp>
    <dsp:sp modelId="{69A70234-78A8-468C-8F4C-835FFEB47219}">
      <dsp:nvSpPr>
        <dsp:cNvPr id="0" name=""/>
        <dsp:cNvSpPr/>
      </dsp:nvSpPr>
      <dsp:spPr>
        <a:xfrm>
          <a:off x="3163208" y="406556"/>
          <a:ext cx="1451023" cy="1498639"/>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Pi Beta Phi Rehab</a:t>
          </a:r>
        </a:p>
      </dsp:txBody>
      <dsp:txXfrm>
        <a:off x="3375705" y="626027"/>
        <a:ext cx="1026029" cy="1059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079C7-87C2-4469-985A-15FF708C4A34}">
      <dsp:nvSpPr>
        <dsp:cNvPr id="0" name=""/>
        <dsp:cNvSpPr/>
      </dsp:nvSpPr>
      <dsp:spPr>
        <a:xfrm>
          <a:off x="4265540" y="1712836"/>
          <a:ext cx="1984519" cy="1303642"/>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Chronic Complications</a:t>
          </a:r>
        </a:p>
      </dsp:txBody>
      <dsp:txXfrm>
        <a:off x="4556166" y="1903750"/>
        <a:ext cx="1403267" cy="921814"/>
      </dsp:txXfrm>
    </dsp:sp>
    <dsp:sp modelId="{E033AAC9-8D60-410E-889A-D953C2CAB835}">
      <dsp:nvSpPr>
        <dsp:cNvPr id="0" name=""/>
        <dsp:cNvSpPr/>
      </dsp:nvSpPr>
      <dsp:spPr>
        <a:xfrm rot="5400000">
          <a:off x="5142138" y="1289918"/>
          <a:ext cx="231322" cy="422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176837" y="1339714"/>
        <a:ext cx="161925" cy="253484"/>
      </dsp:txXfrm>
    </dsp:sp>
    <dsp:sp modelId="{86410BED-B408-49B6-A7DC-51A27E3E9D7C}">
      <dsp:nvSpPr>
        <dsp:cNvPr id="0" name=""/>
        <dsp:cNvSpPr/>
      </dsp:nvSpPr>
      <dsp:spPr>
        <a:xfrm>
          <a:off x="4208720" y="-18673"/>
          <a:ext cx="2098159" cy="129505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Pulmonary </a:t>
          </a:r>
        </a:p>
      </dsp:txBody>
      <dsp:txXfrm>
        <a:off x="4515988" y="170983"/>
        <a:ext cx="1483623" cy="915740"/>
      </dsp:txXfrm>
    </dsp:sp>
    <dsp:sp modelId="{51F53FAD-9975-4537-BBC9-4329CF25FB8A}">
      <dsp:nvSpPr>
        <dsp:cNvPr id="0" name=""/>
        <dsp:cNvSpPr/>
      </dsp:nvSpPr>
      <dsp:spPr>
        <a:xfrm rot="8751031">
          <a:off x="6250271" y="1796544"/>
          <a:ext cx="265654" cy="422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323096" y="1858669"/>
        <a:ext cx="185958" cy="253484"/>
      </dsp:txXfrm>
    </dsp:sp>
    <dsp:sp modelId="{5D98F08F-E46E-435B-B45C-C3DB637DF90D}">
      <dsp:nvSpPr>
        <dsp:cNvPr id="0" name=""/>
        <dsp:cNvSpPr/>
      </dsp:nvSpPr>
      <dsp:spPr>
        <a:xfrm>
          <a:off x="6513191" y="986292"/>
          <a:ext cx="2098159" cy="1295052"/>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820459" y="1175948"/>
        <a:ext cx="1483623" cy="915740"/>
      </dsp:txXfrm>
    </dsp:sp>
    <dsp:sp modelId="{319EC526-8166-46CF-BFBF-D33F59C956C1}">
      <dsp:nvSpPr>
        <dsp:cNvPr id="0" name=""/>
        <dsp:cNvSpPr/>
      </dsp:nvSpPr>
      <dsp:spPr>
        <a:xfrm rot="11769066">
          <a:off x="6245548" y="2521634"/>
          <a:ext cx="270444" cy="422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325080" y="2617412"/>
        <a:ext cx="189311" cy="253484"/>
      </dsp:txXfrm>
    </dsp:sp>
    <dsp:sp modelId="{D466906D-C2AE-4AC3-9D8D-4EA552C33937}">
      <dsp:nvSpPr>
        <dsp:cNvPr id="0" name=""/>
        <dsp:cNvSpPr/>
      </dsp:nvSpPr>
      <dsp:spPr>
        <a:xfrm>
          <a:off x="6507866" y="2471003"/>
          <a:ext cx="2098159" cy="1295052"/>
        </a:xfrm>
        <a:prstGeom prst="ellipse">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Nervous</a:t>
          </a:r>
        </a:p>
        <a:p>
          <a:pPr marL="0" lvl="0" algn="ctr" defTabSz="800100">
            <a:lnSpc>
              <a:spcPct val="90000"/>
            </a:lnSpc>
            <a:spcBef>
              <a:spcPct val="0"/>
            </a:spcBef>
            <a:spcAft>
              <a:spcPct val="35000"/>
            </a:spcAft>
            <a:buNone/>
          </a:pPr>
          <a:endParaRPr lang="en-US" sz="1800" kern="1200" dirty="0"/>
        </a:p>
      </dsp:txBody>
      <dsp:txXfrm>
        <a:off x="6815134" y="2660659"/>
        <a:ext cx="1483623" cy="915740"/>
      </dsp:txXfrm>
    </dsp:sp>
    <dsp:sp modelId="{EBE99F15-0CD5-4F56-97DD-15E5DC7F199B}">
      <dsp:nvSpPr>
        <dsp:cNvPr id="0" name=""/>
        <dsp:cNvSpPr/>
      </dsp:nvSpPr>
      <dsp:spPr>
        <a:xfrm rot="16200000">
          <a:off x="5140888" y="3019212"/>
          <a:ext cx="233822" cy="422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175962" y="3138780"/>
        <a:ext cx="163675" cy="253484"/>
      </dsp:txXfrm>
    </dsp:sp>
    <dsp:sp modelId="{A643163B-99DD-4711-91E5-528F9827194D}">
      <dsp:nvSpPr>
        <dsp:cNvPr id="0" name=""/>
        <dsp:cNvSpPr/>
      </dsp:nvSpPr>
      <dsp:spPr>
        <a:xfrm>
          <a:off x="4208720" y="3457653"/>
          <a:ext cx="2098159" cy="129505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Musculo-skeletal</a:t>
          </a:r>
        </a:p>
      </dsp:txBody>
      <dsp:txXfrm>
        <a:off x="4515988" y="3647309"/>
        <a:ext cx="1483623" cy="915740"/>
      </dsp:txXfrm>
    </dsp:sp>
    <dsp:sp modelId="{D65626DD-FA0F-4CCF-B028-7B9624E6DB3B}">
      <dsp:nvSpPr>
        <dsp:cNvPr id="0" name=""/>
        <dsp:cNvSpPr/>
      </dsp:nvSpPr>
      <dsp:spPr>
        <a:xfrm rot="20603618">
          <a:off x="3852697" y="2469049"/>
          <a:ext cx="346699" cy="422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3854866" y="2568406"/>
        <a:ext cx="242689" cy="253484"/>
      </dsp:txXfrm>
    </dsp:sp>
    <dsp:sp modelId="{571193F6-F9B2-40A1-946C-C9D451301009}">
      <dsp:nvSpPr>
        <dsp:cNvPr id="0" name=""/>
        <dsp:cNvSpPr/>
      </dsp:nvSpPr>
      <dsp:spPr>
        <a:xfrm>
          <a:off x="1681721" y="2364657"/>
          <a:ext cx="2098159" cy="1295052"/>
        </a:xfrm>
        <a:prstGeom prst="ellipse">
          <a:avLst/>
        </a:prstGeom>
        <a:solidFill>
          <a:srgbClr val="00B08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Gastro-intestinal</a:t>
          </a:r>
        </a:p>
        <a:p>
          <a:pPr marL="0" lvl="0" algn="ctr" defTabSz="800100">
            <a:lnSpc>
              <a:spcPct val="90000"/>
            </a:lnSpc>
            <a:spcBef>
              <a:spcPct val="0"/>
            </a:spcBef>
            <a:spcAft>
              <a:spcPct val="35000"/>
            </a:spcAft>
            <a:buNone/>
          </a:pPr>
          <a:endParaRPr lang="en-US" sz="1800" kern="1200" dirty="0"/>
        </a:p>
      </dsp:txBody>
      <dsp:txXfrm>
        <a:off x="1988989" y="2554313"/>
        <a:ext cx="1483623" cy="915740"/>
      </dsp:txXfrm>
    </dsp:sp>
    <dsp:sp modelId="{6B0E7D7A-B975-4D03-9EF3-BE4AAC584294}">
      <dsp:nvSpPr>
        <dsp:cNvPr id="0" name=""/>
        <dsp:cNvSpPr/>
      </dsp:nvSpPr>
      <dsp:spPr>
        <a:xfrm rot="1391634">
          <a:off x="4049802" y="1767523"/>
          <a:ext cx="246259" cy="422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4052788" y="1837469"/>
        <a:ext cx="172381" cy="253484"/>
      </dsp:txXfrm>
    </dsp:sp>
    <dsp:sp modelId="{D7B4DE45-DAF9-4074-B77B-5F182F7D264D}">
      <dsp:nvSpPr>
        <dsp:cNvPr id="0" name=""/>
        <dsp:cNvSpPr/>
      </dsp:nvSpPr>
      <dsp:spPr>
        <a:xfrm>
          <a:off x="1989457" y="927717"/>
          <a:ext cx="2098159" cy="1295052"/>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296725" y="1117373"/>
        <a:ext cx="1483623" cy="915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46FFF-4BAA-4220-AE30-FB77B424FD4B}">
      <dsp:nvSpPr>
        <dsp:cNvPr id="0" name=""/>
        <dsp:cNvSpPr/>
      </dsp:nvSpPr>
      <dsp:spPr>
        <a:xfrm>
          <a:off x="1227805" y="2841"/>
          <a:ext cx="2948652" cy="158925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Age-Appropriate Preventive Services</a:t>
          </a:r>
        </a:p>
      </dsp:txBody>
      <dsp:txXfrm>
        <a:off x="1227805" y="2841"/>
        <a:ext cx="2948652" cy="1589255"/>
      </dsp:txXfrm>
    </dsp:sp>
    <dsp:sp modelId="{35274454-C875-4F54-8ACC-9B18AC90FB3D}">
      <dsp:nvSpPr>
        <dsp:cNvPr id="0" name=""/>
        <dsp:cNvSpPr/>
      </dsp:nvSpPr>
      <dsp:spPr>
        <a:xfrm>
          <a:off x="4441333" y="2841"/>
          <a:ext cx="2948652" cy="158925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Pneumococcal Infection</a:t>
          </a:r>
        </a:p>
        <a:p>
          <a:pPr marL="0" lvl="0" indent="0" algn="l" defTabSz="1022350">
            <a:lnSpc>
              <a:spcPct val="90000"/>
            </a:lnSpc>
            <a:spcBef>
              <a:spcPct val="0"/>
            </a:spcBef>
            <a:spcAft>
              <a:spcPct val="35000"/>
            </a:spcAft>
            <a:buNone/>
          </a:pPr>
          <a:r>
            <a:rPr lang="en-US" sz="1600" kern="1200" dirty="0"/>
            <a:t>-Penicillin prophylaxis age &lt;5 y</a:t>
          </a:r>
        </a:p>
      </dsp:txBody>
      <dsp:txXfrm>
        <a:off x="4441333" y="2841"/>
        <a:ext cx="2948652" cy="1589255"/>
      </dsp:txXfrm>
    </dsp:sp>
    <dsp:sp modelId="{808E141F-7716-4D12-B95A-70DB1C708036}">
      <dsp:nvSpPr>
        <dsp:cNvPr id="0" name=""/>
        <dsp:cNvSpPr/>
      </dsp:nvSpPr>
      <dsp:spPr>
        <a:xfrm>
          <a:off x="7654862" y="2841"/>
          <a:ext cx="2948652" cy="158925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Renal Disease</a:t>
          </a:r>
        </a:p>
        <a:p>
          <a:pPr marL="0" lvl="0" indent="0" algn="l" defTabSz="1022350">
            <a:lnSpc>
              <a:spcPct val="90000"/>
            </a:lnSpc>
            <a:spcBef>
              <a:spcPct val="0"/>
            </a:spcBef>
            <a:spcAft>
              <a:spcPct val="35000"/>
            </a:spcAft>
            <a:buNone/>
          </a:pPr>
          <a:r>
            <a:rPr lang="en-US" sz="1600" kern="1200" dirty="0"/>
            <a:t>-Screen for proteinuria age </a:t>
          </a:r>
          <a:r>
            <a:rPr lang="en-US" sz="1600" kern="1200" dirty="0">
              <a:latin typeface="Calibri" panose="020F0502020204030204" pitchFamily="34" charset="0"/>
              <a:cs typeface="Calibri" panose="020F0502020204030204" pitchFamily="34" charset="0"/>
            </a:rPr>
            <a:t>≥10 y</a:t>
          </a:r>
          <a:endParaRPr lang="en-US" sz="1600" kern="1200" dirty="0"/>
        </a:p>
      </dsp:txBody>
      <dsp:txXfrm>
        <a:off x="7654862" y="2841"/>
        <a:ext cx="2948652" cy="1589255"/>
      </dsp:txXfrm>
    </dsp:sp>
    <dsp:sp modelId="{86414775-3EB3-4F01-8402-C9C50C7D11DF}">
      <dsp:nvSpPr>
        <dsp:cNvPr id="0" name=""/>
        <dsp:cNvSpPr/>
      </dsp:nvSpPr>
      <dsp:spPr>
        <a:xfrm>
          <a:off x="1200629" y="1760616"/>
          <a:ext cx="2948652" cy="158925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Pulmonary HTN</a:t>
          </a:r>
        </a:p>
        <a:p>
          <a:pPr marL="0" lvl="0" indent="0" algn="l" defTabSz="1022350">
            <a:lnSpc>
              <a:spcPct val="90000"/>
            </a:lnSpc>
            <a:spcBef>
              <a:spcPct val="0"/>
            </a:spcBef>
            <a:spcAft>
              <a:spcPct val="35000"/>
            </a:spcAft>
            <a:buNone/>
          </a:pPr>
          <a:r>
            <a:rPr lang="en-US" sz="1600" kern="1200" dirty="0"/>
            <a:t>-Screening echo if symptomatic or history of abnormal echo</a:t>
          </a:r>
        </a:p>
      </dsp:txBody>
      <dsp:txXfrm>
        <a:off x="1200629" y="1760616"/>
        <a:ext cx="2948652" cy="1589255"/>
      </dsp:txXfrm>
    </dsp:sp>
    <dsp:sp modelId="{C4681965-66C0-4C51-B31D-C70E1619041B}">
      <dsp:nvSpPr>
        <dsp:cNvPr id="0" name=""/>
        <dsp:cNvSpPr/>
      </dsp:nvSpPr>
      <dsp:spPr>
        <a:xfrm>
          <a:off x="4414157" y="1760616"/>
          <a:ext cx="2948652" cy="158925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Hypertension</a:t>
          </a:r>
        </a:p>
        <a:p>
          <a:pPr marL="0" lvl="0" indent="0" algn="l" defTabSz="977900">
            <a:lnSpc>
              <a:spcPct val="90000"/>
            </a:lnSpc>
            <a:spcBef>
              <a:spcPct val="0"/>
            </a:spcBef>
            <a:spcAft>
              <a:spcPct val="35000"/>
            </a:spcAft>
            <a:buNone/>
          </a:pPr>
          <a:r>
            <a:rPr lang="en-US" sz="1600" kern="1200" dirty="0"/>
            <a:t>-Screen</a:t>
          </a:r>
        </a:p>
        <a:p>
          <a:pPr marL="0" lvl="0" indent="0" algn="l" defTabSz="977900">
            <a:lnSpc>
              <a:spcPct val="90000"/>
            </a:lnSpc>
            <a:spcBef>
              <a:spcPct val="0"/>
            </a:spcBef>
            <a:spcAft>
              <a:spcPct val="35000"/>
            </a:spcAft>
            <a:buNone/>
          </a:pPr>
          <a:r>
            <a:rPr lang="en-US" sz="1600" kern="1200" dirty="0"/>
            <a:t>-Treat according to guidelines</a:t>
          </a:r>
        </a:p>
      </dsp:txBody>
      <dsp:txXfrm>
        <a:off x="4414157" y="1760616"/>
        <a:ext cx="2948652" cy="1589255"/>
      </dsp:txXfrm>
    </dsp:sp>
    <dsp:sp modelId="{08A8C5A6-3973-4B47-B7C3-D70558229D49}">
      <dsp:nvSpPr>
        <dsp:cNvPr id="0" name=""/>
        <dsp:cNvSpPr/>
      </dsp:nvSpPr>
      <dsp:spPr>
        <a:xfrm>
          <a:off x="7627685" y="1760616"/>
          <a:ext cx="2948652" cy="158925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Retinopathy</a:t>
          </a:r>
        </a:p>
        <a:p>
          <a:pPr marL="0" lvl="0" indent="0" algn="l" defTabSz="1022350">
            <a:lnSpc>
              <a:spcPct val="90000"/>
            </a:lnSpc>
            <a:spcBef>
              <a:spcPct val="0"/>
            </a:spcBef>
            <a:spcAft>
              <a:spcPct val="35000"/>
            </a:spcAft>
            <a:buNone/>
          </a:pPr>
          <a:r>
            <a:rPr lang="en-US" sz="1600" kern="1200" dirty="0"/>
            <a:t>-Dilated eye exam age </a:t>
          </a:r>
          <a:r>
            <a:rPr lang="en-US" sz="1600" kern="1200" dirty="0">
              <a:latin typeface="Calibri" panose="020F0502020204030204" pitchFamily="34" charset="0"/>
              <a:cs typeface="Calibri" panose="020F0502020204030204" pitchFamily="34" charset="0"/>
            </a:rPr>
            <a:t>≥10 y</a:t>
          </a:r>
          <a:endParaRPr lang="en-US" sz="1600" kern="1200" dirty="0"/>
        </a:p>
      </dsp:txBody>
      <dsp:txXfrm>
        <a:off x="7627685" y="1760616"/>
        <a:ext cx="2948652" cy="1589255"/>
      </dsp:txXfrm>
    </dsp:sp>
    <dsp:sp modelId="{900D885C-FC6A-4FB1-B0F0-C52354D72876}">
      <dsp:nvSpPr>
        <dsp:cNvPr id="0" name=""/>
        <dsp:cNvSpPr/>
      </dsp:nvSpPr>
      <dsp:spPr>
        <a:xfrm>
          <a:off x="1220733" y="3529310"/>
          <a:ext cx="2948652" cy="158925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Stroke</a:t>
          </a:r>
        </a:p>
        <a:p>
          <a:pPr marL="0" lvl="0" indent="0" algn="l" defTabSz="1022350">
            <a:lnSpc>
              <a:spcPct val="90000"/>
            </a:lnSpc>
            <a:spcBef>
              <a:spcPct val="0"/>
            </a:spcBef>
            <a:spcAft>
              <a:spcPct val="35000"/>
            </a:spcAft>
            <a:buNone/>
          </a:pPr>
          <a:r>
            <a:rPr lang="en-US" sz="1600" kern="1200" dirty="0"/>
            <a:t>-Annual TCD age 2-16 y for HBSS &amp; HbSB</a:t>
          </a:r>
          <a:r>
            <a:rPr lang="en-US" sz="1600" kern="1200" baseline="30000" dirty="0"/>
            <a:t>0</a:t>
          </a:r>
          <a:endParaRPr lang="en-US" sz="1600" kern="1200" dirty="0"/>
        </a:p>
      </dsp:txBody>
      <dsp:txXfrm>
        <a:off x="1220733" y="3529310"/>
        <a:ext cx="2948652" cy="1589255"/>
      </dsp:txXfrm>
    </dsp:sp>
    <dsp:sp modelId="{D19AF8E8-BE9E-4816-800C-01002D45429E}">
      <dsp:nvSpPr>
        <dsp:cNvPr id="0" name=""/>
        <dsp:cNvSpPr/>
      </dsp:nvSpPr>
      <dsp:spPr>
        <a:xfrm>
          <a:off x="4434261" y="3529310"/>
          <a:ext cx="2948652" cy="1589255"/>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Reproductive Counseling</a:t>
          </a:r>
        </a:p>
        <a:p>
          <a:pPr marL="0" lvl="0" indent="0" algn="l" defTabSz="1022350">
            <a:lnSpc>
              <a:spcPct val="90000"/>
            </a:lnSpc>
            <a:spcBef>
              <a:spcPct val="0"/>
            </a:spcBef>
            <a:spcAft>
              <a:spcPct val="35000"/>
            </a:spcAft>
            <a:buNone/>
          </a:pPr>
          <a:r>
            <a:rPr lang="en-US" sz="1600" kern="1200" dirty="0"/>
            <a:t>-Especially if treated with hydroxyurea</a:t>
          </a:r>
        </a:p>
        <a:p>
          <a:pPr marL="0" lvl="0" indent="0" algn="l" defTabSz="1022350">
            <a:lnSpc>
              <a:spcPct val="90000"/>
            </a:lnSpc>
            <a:spcBef>
              <a:spcPct val="0"/>
            </a:spcBef>
            <a:spcAft>
              <a:spcPct val="35000"/>
            </a:spcAft>
            <a:buNone/>
          </a:pPr>
          <a:r>
            <a:rPr lang="en-US" sz="1600" kern="1200" dirty="0"/>
            <a:t>-Assess for RBC alloantibodies</a:t>
          </a:r>
        </a:p>
      </dsp:txBody>
      <dsp:txXfrm>
        <a:off x="4434261" y="3529310"/>
        <a:ext cx="2948652" cy="15892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3F603-3E1F-4C9E-B960-565A0025FFC2}">
      <dsp:nvSpPr>
        <dsp:cNvPr id="0" name=""/>
        <dsp:cNvSpPr/>
      </dsp:nvSpPr>
      <dsp:spPr>
        <a:xfrm>
          <a:off x="1312153" y="702"/>
          <a:ext cx="2955886" cy="2543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Fever</a:t>
          </a:r>
        </a:p>
      </dsp:txBody>
      <dsp:txXfrm>
        <a:off x="1312153" y="702"/>
        <a:ext cx="2955886" cy="2543457"/>
      </dsp:txXfrm>
    </dsp:sp>
    <dsp:sp modelId="{70907584-7CE6-4E67-A279-3DFFC0335D79}">
      <dsp:nvSpPr>
        <dsp:cNvPr id="0" name=""/>
        <dsp:cNvSpPr/>
      </dsp:nvSpPr>
      <dsp:spPr>
        <a:xfrm>
          <a:off x="4563628" y="0"/>
          <a:ext cx="2955886" cy="2543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Vaso-Occlusive Pain</a:t>
          </a:r>
        </a:p>
      </dsp:txBody>
      <dsp:txXfrm>
        <a:off x="4563628" y="0"/>
        <a:ext cx="2955886" cy="2543457"/>
      </dsp:txXfrm>
    </dsp:sp>
    <dsp:sp modelId="{FB2802AF-9B03-4B56-8D29-F47BBCC373D1}">
      <dsp:nvSpPr>
        <dsp:cNvPr id="0" name=""/>
        <dsp:cNvSpPr/>
      </dsp:nvSpPr>
      <dsp:spPr>
        <a:xfrm>
          <a:off x="7815103" y="702"/>
          <a:ext cx="2955886" cy="2543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Acute Anemia</a:t>
          </a:r>
        </a:p>
      </dsp:txBody>
      <dsp:txXfrm>
        <a:off x="7815103" y="702"/>
        <a:ext cx="2955886" cy="2543457"/>
      </dsp:txXfrm>
    </dsp:sp>
    <dsp:sp modelId="{99F3D54D-FCA8-4A43-B435-8D93153369A3}">
      <dsp:nvSpPr>
        <dsp:cNvPr id="0" name=""/>
        <dsp:cNvSpPr/>
      </dsp:nvSpPr>
      <dsp:spPr>
        <a:xfrm>
          <a:off x="1312153" y="2839748"/>
          <a:ext cx="2955886" cy="2543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Hepatobiliary Complications</a:t>
          </a:r>
        </a:p>
      </dsp:txBody>
      <dsp:txXfrm>
        <a:off x="1312153" y="2839748"/>
        <a:ext cx="2955886" cy="2543457"/>
      </dsp:txXfrm>
    </dsp:sp>
    <dsp:sp modelId="{E7C88CB8-FEB6-4656-9D12-02BA7F655090}">
      <dsp:nvSpPr>
        <dsp:cNvPr id="0" name=""/>
        <dsp:cNvSpPr/>
      </dsp:nvSpPr>
      <dsp:spPr>
        <a:xfrm>
          <a:off x="4563628" y="2839748"/>
          <a:ext cx="2955886" cy="2543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Acute Chest Syndrome</a:t>
          </a:r>
        </a:p>
      </dsp:txBody>
      <dsp:txXfrm>
        <a:off x="4563628" y="2839748"/>
        <a:ext cx="2955886" cy="2543457"/>
      </dsp:txXfrm>
    </dsp:sp>
    <dsp:sp modelId="{D6370288-D1CE-4141-A858-4DBD13F593D8}">
      <dsp:nvSpPr>
        <dsp:cNvPr id="0" name=""/>
        <dsp:cNvSpPr/>
      </dsp:nvSpPr>
      <dsp:spPr>
        <a:xfrm>
          <a:off x="7835912" y="2820860"/>
          <a:ext cx="2955886" cy="25434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Multisystem Organ Failure</a:t>
          </a:r>
        </a:p>
      </dsp:txBody>
      <dsp:txXfrm>
        <a:off x="7835912" y="2820860"/>
        <a:ext cx="2955886" cy="2543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3F603-3E1F-4C9E-B960-565A0025FFC2}">
      <dsp:nvSpPr>
        <dsp:cNvPr id="0" name=""/>
        <dsp:cNvSpPr/>
      </dsp:nvSpPr>
      <dsp:spPr>
        <a:xfrm>
          <a:off x="2914586" y="1270"/>
          <a:ext cx="6253970" cy="538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Fever</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-Medical emergency for  infants</a:t>
          </a:r>
        </a:p>
        <a:p>
          <a:pPr marL="0" lvl="0" indent="0" algn="l" defTabSz="1778000">
            <a:lnSpc>
              <a:spcPct val="90000"/>
            </a:lnSpc>
            <a:spcBef>
              <a:spcPct val="0"/>
            </a:spcBef>
            <a:spcAft>
              <a:spcPct val="35000"/>
            </a:spcAft>
            <a:buNone/>
          </a:pPr>
          <a:r>
            <a:rPr lang="en-US" sz="3600" kern="1200" dirty="0"/>
            <a:t>-Prompt evaluation for older children and adults with antibiotic treatment</a:t>
          </a:r>
        </a:p>
      </dsp:txBody>
      <dsp:txXfrm>
        <a:off x="2914586" y="1270"/>
        <a:ext cx="6253970" cy="53813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07584-7CE6-4E67-A279-3DFFC0335D79}">
      <dsp:nvSpPr>
        <dsp:cNvPr id="0" name=""/>
        <dsp:cNvSpPr/>
      </dsp:nvSpPr>
      <dsp:spPr>
        <a:xfrm>
          <a:off x="2914586" y="0"/>
          <a:ext cx="6253970" cy="538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Vaso-Occlusive Pain</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-Non-pharmacologic management of pain</a:t>
          </a:r>
        </a:p>
        <a:p>
          <a:pPr marL="0" lvl="0" indent="0" algn="l" defTabSz="1778000">
            <a:lnSpc>
              <a:spcPct val="90000"/>
            </a:lnSpc>
            <a:spcBef>
              <a:spcPct val="0"/>
            </a:spcBef>
            <a:spcAft>
              <a:spcPct val="35000"/>
            </a:spcAft>
            <a:buNone/>
          </a:pPr>
          <a:r>
            <a:rPr lang="en-US" sz="3600" kern="1200" dirty="0"/>
            <a:t>-Pharmacologic pain plan</a:t>
          </a:r>
        </a:p>
        <a:p>
          <a:pPr marL="0" lvl="0" indent="0" algn="l" defTabSz="1778000">
            <a:lnSpc>
              <a:spcPct val="90000"/>
            </a:lnSpc>
            <a:spcBef>
              <a:spcPct val="0"/>
            </a:spcBef>
            <a:spcAft>
              <a:spcPct val="35000"/>
            </a:spcAft>
            <a:buNone/>
          </a:pPr>
          <a:r>
            <a:rPr lang="en-US" sz="3600" kern="1200" dirty="0"/>
            <a:t>-Hydration</a:t>
          </a:r>
        </a:p>
      </dsp:txBody>
      <dsp:txXfrm>
        <a:off x="2914586" y="0"/>
        <a:ext cx="6253970" cy="53813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802AF-9B03-4B56-8D29-F47BBCC373D1}">
      <dsp:nvSpPr>
        <dsp:cNvPr id="0" name=""/>
        <dsp:cNvSpPr/>
      </dsp:nvSpPr>
      <dsp:spPr>
        <a:xfrm>
          <a:off x="2914586" y="1270"/>
          <a:ext cx="6253970" cy="538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Acute Anemia</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-CBC, reticulocyte count</a:t>
          </a:r>
        </a:p>
        <a:p>
          <a:pPr marL="0" lvl="0" indent="0" algn="l" defTabSz="1778000">
            <a:lnSpc>
              <a:spcPct val="90000"/>
            </a:lnSpc>
            <a:spcBef>
              <a:spcPct val="0"/>
            </a:spcBef>
            <a:spcAft>
              <a:spcPct val="35000"/>
            </a:spcAft>
            <a:buNone/>
          </a:pPr>
          <a:r>
            <a:rPr lang="en-US" sz="3600" kern="1200" dirty="0"/>
            <a:t>-Confirm cause</a:t>
          </a:r>
        </a:p>
        <a:p>
          <a:pPr marL="0" lvl="0" indent="0" algn="l" defTabSz="1778000">
            <a:lnSpc>
              <a:spcPct val="90000"/>
            </a:lnSpc>
            <a:spcBef>
              <a:spcPct val="0"/>
            </a:spcBef>
            <a:spcAft>
              <a:spcPct val="35000"/>
            </a:spcAft>
            <a:buNone/>
          </a:pPr>
          <a:r>
            <a:rPr lang="en-US" sz="3600" kern="1200" dirty="0"/>
            <a:t>-Red blood cell transfusion</a:t>
          </a:r>
        </a:p>
      </dsp:txBody>
      <dsp:txXfrm>
        <a:off x="2914586" y="1270"/>
        <a:ext cx="6253970" cy="53813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3D54D-FCA8-4A43-B435-8D93153369A3}">
      <dsp:nvSpPr>
        <dsp:cNvPr id="0" name=""/>
        <dsp:cNvSpPr/>
      </dsp:nvSpPr>
      <dsp:spPr>
        <a:xfrm>
          <a:off x="2914586" y="1270"/>
          <a:ext cx="6253970" cy="53813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Hepatobiliary Complications</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-Referral to hematologist for consideration of surgery </a:t>
          </a:r>
        </a:p>
        <a:p>
          <a:pPr marL="0" lvl="0" indent="0" algn="l" defTabSz="1778000">
            <a:lnSpc>
              <a:spcPct val="90000"/>
            </a:lnSpc>
            <a:spcBef>
              <a:spcPct val="0"/>
            </a:spcBef>
            <a:spcAft>
              <a:spcPct val="35000"/>
            </a:spcAft>
            <a:buNone/>
          </a:pPr>
          <a:r>
            <a:rPr lang="en-US" sz="3600" kern="1200" dirty="0"/>
            <a:t>-Surgical consult</a:t>
          </a:r>
        </a:p>
        <a:p>
          <a:pPr marL="0" lvl="0" indent="0" algn="l" defTabSz="1778000">
            <a:lnSpc>
              <a:spcPct val="90000"/>
            </a:lnSpc>
            <a:spcBef>
              <a:spcPct val="0"/>
            </a:spcBef>
            <a:spcAft>
              <a:spcPct val="35000"/>
            </a:spcAft>
            <a:buNone/>
          </a:pPr>
          <a:r>
            <a:rPr lang="en-US" sz="3600" kern="1200" dirty="0"/>
            <a:t>-Transfusion prior to surgery to prevent acute chest syndrome</a:t>
          </a:r>
        </a:p>
      </dsp:txBody>
      <dsp:txXfrm>
        <a:off x="2914586" y="1270"/>
        <a:ext cx="6253970" cy="53813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0.12101</cdr:x>
      <cdr:y>0.63604</cdr:y>
    </cdr:from>
    <cdr:to>
      <cdr:x>0.2585</cdr:x>
      <cdr:y>0.6997</cdr:y>
    </cdr:to>
    <cdr:sp macro="" textlink="">
      <cdr:nvSpPr>
        <cdr:cNvPr id="2" name="TextBox 1">
          <a:extLst xmlns:a="http://schemas.openxmlformats.org/drawingml/2006/main">
            <a:ext uri="{FF2B5EF4-FFF2-40B4-BE49-F238E27FC236}">
              <a16:creationId xmlns:a16="http://schemas.microsoft.com/office/drawing/2014/main" id="{42CFA201-C061-46E3-85B0-796258ECB0A2}"/>
            </a:ext>
          </a:extLst>
        </cdr:cNvPr>
        <cdr:cNvSpPr txBox="1"/>
      </cdr:nvSpPr>
      <cdr:spPr>
        <a:xfrm xmlns:a="http://schemas.openxmlformats.org/drawingml/2006/main">
          <a:off x="627051" y="2767641"/>
          <a:ext cx="712381" cy="27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a:t>P</a:t>
          </a:r>
          <a:r>
            <a:rPr lang="en-US" sz="1100" dirty="0"/>
            <a:t>&lt;0.001</a:t>
          </a:r>
          <a:endParaRPr lang="en-US" sz="1100" i="1" dirty="0"/>
        </a:p>
      </cdr:txBody>
    </cdr:sp>
  </cdr:relSizeAnchor>
  <cdr:relSizeAnchor xmlns:cdr="http://schemas.openxmlformats.org/drawingml/2006/chartDrawing">
    <cdr:from>
      <cdr:x>0.34878</cdr:x>
      <cdr:y>0.65046</cdr:y>
    </cdr:from>
    <cdr:to>
      <cdr:x>0.48627</cdr:x>
      <cdr:y>0.71412</cdr:y>
    </cdr:to>
    <cdr:sp macro="" textlink="">
      <cdr:nvSpPr>
        <cdr:cNvPr id="3" name="TextBox 2">
          <a:extLst xmlns:a="http://schemas.openxmlformats.org/drawingml/2006/main">
            <a:ext uri="{FF2B5EF4-FFF2-40B4-BE49-F238E27FC236}">
              <a16:creationId xmlns:a16="http://schemas.microsoft.com/office/drawing/2014/main" id="{1B215D59-AE4E-4FA9-9DA1-8960EBFEFBCD}"/>
            </a:ext>
          </a:extLst>
        </cdr:cNvPr>
        <cdr:cNvSpPr txBox="1"/>
      </cdr:nvSpPr>
      <cdr:spPr>
        <a:xfrm xmlns:a="http://schemas.openxmlformats.org/drawingml/2006/main">
          <a:off x="1807264" y="2830386"/>
          <a:ext cx="712381" cy="27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a:t>P</a:t>
          </a:r>
          <a:r>
            <a:rPr lang="en-US" sz="1100" dirty="0"/>
            <a:t>&lt;0.001</a:t>
          </a:r>
          <a:endParaRPr lang="en-US" sz="1100" i="1" dirty="0"/>
        </a:p>
      </cdr:txBody>
    </cdr:sp>
  </cdr:relSizeAnchor>
  <cdr:relSizeAnchor xmlns:cdr="http://schemas.openxmlformats.org/drawingml/2006/chartDrawing">
    <cdr:from>
      <cdr:x>0.34878</cdr:x>
      <cdr:y>0.70129</cdr:y>
    </cdr:from>
    <cdr:to>
      <cdr:x>0.46888</cdr:x>
      <cdr:y>0.71179</cdr:y>
    </cdr:to>
    <cdr:sp macro="" textlink="">
      <cdr:nvSpPr>
        <cdr:cNvPr id="4" name="Left Bracket 3">
          <a:extLst xmlns:a="http://schemas.openxmlformats.org/drawingml/2006/main">
            <a:ext uri="{FF2B5EF4-FFF2-40B4-BE49-F238E27FC236}">
              <a16:creationId xmlns:a16="http://schemas.microsoft.com/office/drawing/2014/main" id="{EB07A8B8-71E7-4993-AC05-3ED09CF1A0D6}"/>
            </a:ext>
          </a:extLst>
        </cdr:cNvPr>
        <cdr:cNvSpPr/>
      </cdr:nvSpPr>
      <cdr:spPr>
        <a:xfrm xmlns:a="http://schemas.openxmlformats.org/drawingml/2006/main" rot="5400000">
          <a:off x="2095542" y="2763257"/>
          <a:ext cx="45719" cy="622276"/>
        </a:xfrm>
        <a:prstGeom xmlns:a="http://schemas.openxmlformats.org/drawingml/2006/main" prst="leftBracke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0.57216</cdr:x>
      <cdr:y>0.30128</cdr:y>
    </cdr:from>
    <cdr:to>
      <cdr:x>0.67818</cdr:x>
      <cdr:y>0.3192</cdr:y>
    </cdr:to>
    <cdr:sp macro="" textlink="">
      <cdr:nvSpPr>
        <cdr:cNvPr id="5" name="Left Bracket 4">
          <a:extLst xmlns:a="http://schemas.openxmlformats.org/drawingml/2006/main">
            <a:ext uri="{FF2B5EF4-FFF2-40B4-BE49-F238E27FC236}">
              <a16:creationId xmlns:a16="http://schemas.microsoft.com/office/drawing/2014/main" id="{BC9BFC41-C1E3-48C2-AD49-474249F24405}"/>
            </a:ext>
          </a:extLst>
        </cdr:cNvPr>
        <cdr:cNvSpPr/>
      </cdr:nvSpPr>
      <cdr:spPr>
        <a:xfrm xmlns:a="http://schemas.openxmlformats.org/drawingml/2006/main" rot="5400000">
          <a:off x="3200399" y="1075295"/>
          <a:ext cx="77973" cy="549349"/>
        </a:xfrm>
        <a:prstGeom xmlns:a="http://schemas.openxmlformats.org/drawingml/2006/main" prst="leftBracke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0.12375</cdr:x>
      <cdr:y>0.68744</cdr:y>
    </cdr:from>
    <cdr:to>
      <cdr:x>0.24384</cdr:x>
      <cdr:y>0.69795</cdr:y>
    </cdr:to>
    <cdr:sp macro="" textlink="">
      <cdr:nvSpPr>
        <cdr:cNvPr id="6" name="Left Bracket 5">
          <a:extLst xmlns:a="http://schemas.openxmlformats.org/drawingml/2006/main">
            <a:ext uri="{FF2B5EF4-FFF2-40B4-BE49-F238E27FC236}">
              <a16:creationId xmlns:a16="http://schemas.microsoft.com/office/drawing/2014/main" id="{045A76CA-2F84-4C12-B240-0E58AF8EFAC2}"/>
            </a:ext>
          </a:extLst>
        </cdr:cNvPr>
        <cdr:cNvSpPr/>
      </cdr:nvSpPr>
      <cdr:spPr>
        <a:xfrm xmlns:a="http://schemas.openxmlformats.org/drawingml/2006/main" rot="5400000">
          <a:off x="929505" y="2703005"/>
          <a:ext cx="45719" cy="622276"/>
        </a:xfrm>
        <a:prstGeom xmlns:a="http://schemas.openxmlformats.org/drawingml/2006/main" prst="leftBracke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0.56288</cdr:x>
      <cdr:y>0.24077</cdr:y>
    </cdr:from>
    <cdr:to>
      <cdr:x>0.70036</cdr:x>
      <cdr:y>0.30443</cdr:y>
    </cdr:to>
    <cdr:sp macro="" textlink="">
      <cdr:nvSpPr>
        <cdr:cNvPr id="7" name="TextBox 6">
          <a:extLst xmlns:a="http://schemas.openxmlformats.org/drawingml/2006/main">
            <a:ext uri="{FF2B5EF4-FFF2-40B4-BE49-F238E27FC236}">
              <a16:creationId xmlns:a16="http://schemas.microsoft.com/office/drawing/2014/main" id="{D95FCC18-C071-4496-B935-6AEEF8E2E5E0}"/>
            </a:ext>
          </a:extLst>
        </cdr:cNvPr>
        <cdr:cNvSpPr txBox="1"/>
      </cdr:nvSpPr>
      <cdr:spPr>
        <a:xfrm xmlns:a="http://schemas.openxmlformats.org/drawingml/2006/main">
          <a:off x="2916595" y="1047661"/>
          <a:ext cx="712381" cy="27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a:t>P</a:t>
          </a:r>
          <a:r>
            <a:rPr lang="en-US" sz="1100" dirty="0"/>
            <a:t>&lt;0.001</a:t>
          </a:r>
          <a:endParaRPr lang="en-US" sz="1100" i="1" dirty="0"/>
        </a:p>
      </cdr:txBody>
    </cdr:sp>
  </cdr:relSizeAnchor>
  <cdr:relSizeAnchor xmlns:cdr="http://schemas.openxmlformats.org/drawingml/2006/chartDrawing">
    <cdr:from>
      <cdr:x>0.79338</cdr:x>
      <cdr:y>0.06597</cdr:y>
    </cdr:from>
    <cdr:to>
      <cdr:x>0.93086</cdr:x>
      <cdr:y>0.12963</cdr:y>
    </cdr:to>
    <cdr:sp macro="" textlink="">
      <cdr:nvSpPr>
        <cdr:cNvPr id="8" name="TextBox 7">
          <a:extLst xmlns:a="http://schemas.openxmlformats.org/drawingml/2006/main">
            <a:ext uri="{FF2B5EF4-FFF2-40B4-BE49-F238E27FC236}">
              <a16:creationId xmlns:a16="http://schemas.microsoft.com/office/drawing/2014/main" id="{C758D9C7-6AA6-4BEA-ADB2-37D52C2ED8B4}"/>
            </a:ext>
          </a:extLst>
        </cdr:cNvPr>
        <cdr:cNvSpPr txBox="1"/>
      </cdr:nvSpPr>
      <cdr:spPr>
        <a:xfrm xmlns:a="http://schemas.openxmlformats.org/drawingml/2006/main">
          <a:off x="4110986" y="287078"/>
          <a:ext cx="712381" cy="2769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i="1" dirty="0"/>
            <a:t>P</a:t>
          </a:r>
          <a:r>
            <a:rPr lang="en-US" dirty="0"/>
            <a:t>=</a:t>
          </a:r>
          <a:r>
            <a:rPr lang="en-US" sz="1100" dirty="0"/>
            <a:t>0.001</a:t>
          </a:r>
          <a:endParaRPr lang="en-US" sz="1100" i="1" dirty="0"/>
        </a:p>
      </cdr:txBody>
    </cdr:sp>
  </cdr:relSizeAnchor>
  <cdr:relSizeAnchor xmlns:cdr="http://schemas.openxmlformats.org/drawingml/2006/chartDrawing">
    <cdr:from>
      <cdr:x>0.79856</cdr:x>
      <cdr:y>0.11395</cdr:y>
    </cdr:from>
    <cdr:to>
      <cdr:x>0.90458</cdr:x>
      <cdr:y>0.13187</cdr:y>
    </cdr:to>
    <cdr:sp macro="" textlink="">
      <cdr:nvSpPr>
        <cdr:cNvPr id="9" name="Left Bracket 8">
          <a:extLst xmlns:a="http://schemas.openxmlformats.org/drawingml/2006/main">
            <a:ext uri="{FF2B5EF4-FFF2-40B4-BE49-F238E27FC236}">
              <a16:creationId xmlns:a16="http://schemas.microsoft.com/office/drawing/2014/main" id="{89C55485-24A2-4CFD-B604-A14C0012A1C8}"/>
            </a:ext>
          </a:extLst>
        </cdr:cNvPr>
        <cdr:cNvSpPr/>
      </cdr:nvSpPr>
      <cdr:spPr>
        <a:xfrm xmlns:a="http://schemas.openxmlformats.org/drawingml/2006/main" rot="5400000">
          <a:off x="4373525" y="260133"/>
          <a:ext cx="77973" cy="549349"/>
        </a:xfrm>
        <a:prstGeom xmlns:a="http://schemas.openxmlformats.org/drawingml/2006/main" prst="leftBracke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0.14864</cdr:x>
      <cdr:y>0.14469</cdr:y>
    </cdr:from>
    <cdr:to>
      <cdr:x>0.29724</cdr:x>
      <cdr:y>0.218</cdr:y>
    </cdr:to>
    <cdr:sp macro="" textlink="">
      <cdr:nvSpPr>
        <cdr:cNvPr id="2" name="TextBox 1">
          <a:extLst xmlns:a="http://schemas.openxmlformats.org/drawingml/2006/main">
            <a:ext uri="{FF2B5EF4-FFF2-40B4-BE49-F238E27FC236}">
              <a16:creationId xmlns:a16="http://schemas.microsoft.com/office/drawing/2014/main" id="{F9183928-C631-446A-AF6C-A12C768A7FAB}"/>
            </a:ext>
          </a:extLst>
        </cdr:cNvPr>
        <cdr:cNvSpPr txBox="1"/>
      </cdr:nvSpPr>
      <cdr:spPr>
        <a:xfrm xmlns:a="http://schemas.openxmlformats.org/drawingml/2006/main">
          <a:off x="770195" y="629609"/>
          <a:ext cx="769975" cy="3189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i="1" dirty="0"/>
            <a:t>P</a:t>
          </a:r>
          <a:r>
            <a:rPr lang="en-US" dirty="0"/>
            <a:t>=0.005</a:t>
          </a:r>
          <a:endParaRPr lang="en-US" sz="1100" i="1" dirty="0"/>
        </a:p>
      </cdr:txBody>
    </cdr:sp>
  </cdr:relSizeAnchor>
  <cdr:relSizeAnchor xmlns:cdr="http://schemas.openxmlformats.org/drawingml/2006/chartDrawing">
    <cdr:from>
      <cdr:x>0.44973</cdr:x>
      <cdr:y>0.27827</cdr:y>
    </cdr:from>
    <cdr:to>
      <cdr:x>0.59336</cdr:x>
      <cdr:y>0.35158</cdr:y>
    </cdr:to>
    <cdr:sp macro="" textlink="">
      <cdr:nvSpPr>
        <cdr:cNvPr id="3" name="TextBox 2">
          <a:extLst xmlns:a="http://schemas.openxmlformats.org/drawingml/2006/main">
            <a:ext uri="{FF2B5EF4-FFF2-40B4-BE49-F238E27FC236}">
              <a16:creationId xmlns:a16="http://schemas.microsoft.com/office/drawing/2014/main" id="{7977FF31-9273-429A-9EF2-8830EEB107BB}"/>
            </a:ext>
          </a:extLst>
        </cdr:cNvPr>
        <cdr:cNvSpPr txBox="1"/>
      </cdr:nvSpPr>
      <cdr:spPr>
        <a:xfrm xmlns:a="http://schemas.openxmlformats.org/drawingml/2006/main">
          <a:off x="2330301" y="1210855"/>
          <a:ext cx="744279" cy="3189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i="1" dirty="0"/>
            <a:t>P</a:t>
          </a:r>
          <a:r>
            <a:rPr lang="en-US" dirty="0"/>
            <a:t>=0.005</a:t>
          </a:r>
          <a:endParaRPr lang="en-US" sz="1100" i="1" dirty="0"/>
        </a:p>
      </cdr:txBody>
    </cdr:sp>
  </cdr:relSizeAnchor>
  <cdr:relSizeAnchor xmlns:cdr="http://schemas.openxmlformats.org/drawingml/2006/chartDrawing">
    <cdr:from>
      <cdr:x>0.75821</cdr:x>
      <cdr:y>0.56742</cdr:y>
    </cdr:from>
    <cdr:to>
      <cdr:x>0.90185</cdr:x>
      <cdr:y>0.64073</cdr:y>
    </cdr:to>
    <cdr:sp macro="" textlink="">
      <cdr:nvSpPr>
        <cdr:cNvPr id="4" name="TextBox 3">
          <a:extLst xmlns:a="http://schemas.openxmlformats.org/drawingml/2006/main">
            <a:ext uri="{FF2B5EF4-FFF2-40B4-BE49-F238E27FC236}">
              <a16:creationId xmlns:a16="http://schemas.microsoft.com/office/drawing/2014/main" id="{59CCA47F-5EFF-49E6-A89B-BF34F8739424}"/>
            </a:ext>
          </a:extLst>
        </cdr:cNvPr>
        <cdr:cNvSpPr txBox="1"/>
      </cdr:nvSpPr>
      <cdr:spPr>
        <a:xfrm xmlns:a="http://schemas.openxmlformats.org/drawingml/2006/main">
          <a:off x="3928729" y="2469041"/>
          <a:ext cx="744279" cy="3189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i="1" dirty="0"/>
            <a:t>P</a:t>
          </a:r>
          <a:r>
            <a:rPr lang="en-US" dirty="0"/>
            <a:t>=0.09</a:t>
          </a:r>
          <a:endParaRPr lang="en-US" sz="1100" i="1" dirty="0"/>
        </a:p>
      </cdr:txBody>
    </cdr:sp>
  </cdr:relSizeAnchor>
</c:userShapes>
</file>

<file path=ppt/drawings/drawing3.xml><?xml version="1.0" encoding="utf-8"?>
<c:userShapes xmlns:c="http://schemas.openxmlformats.org/drawingml/2006/chart">
  <cdr:relSizeAnchor xmlns:cdr="http://schemas.openxmlformats.org/drawingml/2006/chartDrawing">
    <cdr:from>
      <cdr:x>0.31794</cdr:x>
      <cdr:y>0.46323</cdr:y>
    </cdr:from>
    <cdr:to>
      <cdr:x>0.46158</cdr:x>
      <cdr:y>0.53653</cdr:y>
    </cdr:to>
    <cdr:sp macro="" textlink="">
      <cdr:nvSpPr>
        <cdr:cNvPr id="2" name="TextBox 1">
          <a:extLst xmlns:a="http://schemas.openxmlformats.org/drawingml/2006/main">
            <a:ext uri="{FF2B5EF4-FFF2-40B4-BE49-F238E27FC236}">
              <a16:creationId xmlns:a16="http://schemas.microsoft.com/office/drawing/2014/main" id="{9B77098D-CB79-41F8-B08C-35A7ACA6E598}"/>
            </a:ext>
          </a:extLst>
        </cdr:cNvPr>
        <cdr:cNvSpPr txBox="1"/>
      </cdr:nvSpPr>
      <cdr:spPr>
        <a:xfrm xmlns:a="http://schemas.openxmlformats.org/drawingml/2006/main">
          <a:off x="1647455" y="2015663"/>
          <a:ext cx="744279" cy="3189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i="1" dirty="0"/>
            <a:t>P</a:t>
          </a:r>
          <a:r>
            <a:rPr lang="en-US" dirty="0"/>
            <a:t>=0.02</a:t>
          </a:r>
          <a:endParaRPr lang="en-US" sz="1100" i="1" dirty="0"/>
        </a:p>
      </cdr:txBody>
    </cdr:sp>
  </cdr:relSizeAnchor>
  <cdr:relSizeAnchor xmlns:cdr="http://schemas.openxmlformats.org/drawingml/2006/chartDrawing">
    <cdr:from>
      <cdr:x>0.71056</cdr:x>
      <cdr:y>0.11016</cdr:y>
    </cdr:from>
    <cdr:to>
      <cdr:x>0.85419</cdr:x>
      <cdr:y>0.18347</cdr:y>
    </cdr:to>
    <cdr:sp macro="" textlink="">
      <cdr:nvSpPr>
        <cdr:cNvPr id="3" name="TextBox 2">
          <a:extLst xmlns:a="http://schemas.openxmlformats.org/drawingml/2006/main">
            <a:ext uri="{FF2B5EF4-FFF2-40B4-BE49-F238E27FC236}">
              <a16:creationId xmlns:a16="http://schemas.microsoft.com/office/drawing/2014/main" id="{E0960BCE-317B-4A10-9BA3-E758A3F69CA6}"/>
            </a:ext>
          </a:extLst>
        </cdr:cNvPr>
        <cdr:cNvSpPr txBox="1"/>
      </cdr:nvSpPr>
      <cdr:spPr>
        <a:xfrm xmlns:a="http://schemas.openxmlformats.org/drawingml/2006/main">
          <a:off x="3681817" y="479352"/>
          <a:ext cx="744279" cy="3189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i="1" dirty="0"/>
            <a:t>P</a:t>
          </a:r>
          <a:r>
            <a:rPr lang="en-US" dirty="0"/>
            <a:t>=0.03</a:t>
          </a:r>
          <a:endParaRPr lang="en-US" sz="1100" i="1" dirty="0"/>
        </a:p>
      </cdr:txBody>
    </cdr:sp>
  </cdr:relSizeAnchor>
  <cdr:relSizeAnchor xmlns:cdr="http://schemas.openxmlformats.org/drawingml/2006/chartDrawing">
    <cdr:from>
      <cdr:x>0.29559</cdr:x>
      <cdr:y>0.52841</cdr:y>
    </cdr:from>
    <cdr:to>
      <cdr:x>0.44631</cdr:x>
      <cdr:y>0.54142</cdr:y>
    </cdr:to>
    <cdr:sp macro="" textlink="">
      <cdr:nvSpPr>
        <cdr:cNvPr id="4" name="Left Bracket 3">
          <a:extLst xmlns:a="http://schemas.openxmlformats.org/drawingml/2006/main">
            <a:ext uri="{FF2B5EF4-FFF2-40B4-BE49-F238E27FC236}">
              <a16:creationId xmlns:a16="http://schemas.microsoft.com/office/drawing/2014/main" id="{0D5A9C1B-20CC-4DEA-9CE5-3E3BBE313679}"/>
            </a:ext>
          </a:extLst>
        </cdr:cNvPr>
        <cdr:cNvSpPr/>
      </cdr:nvSpPr>
      <cdr:spPr>
        <a:xfrm xmlns:a="http://schemas.openxmlformats.org/drawingml/2006/main" rot="5400000">
          <a:off x="1893786" y="1937110"/>
          <a:ext cx="56614" cy="780977"/>
        </a:xfrm>
        <a:prstGeom xmlns:a="http://schemas.openxmlformats.org/drawingml/2006/main" prst="leftBracket">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0.69025</cdr:x>
      <cdr:y>0.17003</cdr:y>
    </cdr:from>
    <cdr:to>
      <cdr:x>0.84097</cdr:x>
      <cdr:y>0.18304</cdr:y>
    </cdr:to>
    <cdr:sp macro="" textlink="">
      <cdr:nvSpPr>
        <cdr:cNvPr id="5" name="Left Bracket 4">
          <a:extLst xmlns:a="http://schemas.openxmlformats.org/drawingml/2006/main">
            <a:ext uri="{FF2B5EF4-FFF2-40B4-BE49-F238E27FC236}">
              <a16:creationId xmlns:a16="http://schemas.microsoft.com/office/drawing/2014/main" id="{4DBB1BAD-57B6-413C-8918-FEFBEB43EF4A}"/>
            </a:ext>
          </a:extLst>
        </cdr:cNvPr>
        <cdr:cNvSpPr/>
      </cdr:nvSpPr>
      <cdr:spPr>
        <a:xfrm xmlns:a="http://schemas.openxmlformats.org/drawingml/2006/main" rot="5400000">
          <a:off x="3938781" y="377669"/>
          <a:ext cx="56614" cy="780977"/>
        </a:xfrm>
        <a:prstGeom xmlns:a="http://schemas.openxmlformats.org/drawingml/2006/main" prst="leftBracket">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0.78735</cdr:x>
      <cdr:y>0.08466</cdr:y>
    </cdr:from>
    <cdr:to>
      <cdr:x>0.90621</cdr:x>
      <cdr:y>0.14832</cdr:y>
    </cdr:to>
    <cdr:sp macro="" textlink="">
      <cdr:nvSpPr>
        <cdr:cNvPr id="2" name="TextBox 9">
          <a:extLst xmlns:a="http://schemas.openxmlformats.org/drawingml/2006/main">
            <a:ext uri="{FF2B5EF4-FFF2-40B4-BE49-F238E27FC236}">
              <a16:creationId xmlns:a16="http://schemas.microsoft.com/office/drawing/2014/main" id="{C987B071-D6CA-4DF1-95A7-5DA2AD112333}"/>
            </a:ext>
          </a:extLst>
        </cdr:cNvPr>
        <cdr:cNvSpPr txBox="1"/>
      </cdr:nvSpPr>
      <cdr:spPr>
        <a:xfrm xmlns:a="http://schemas.openxmlformats.org/drawingml/2006/main">
          <a:off x="4079723" y="368390"/>
          <a:ext cx="615874"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i="1" dirty="0"/>
            <a:t>P</a:t>
          </a:r>
          <a:r>
            <a:rPr lang="en-US" sz="1200" dirty="0"/>
            <a:t>=0.02</a:t>
          </a:r>
          <a:endParaRPr lang="en-US" sz="1200" i="1" dirty="0"/>
        </a:p>
      </cdr:txBody>
    </cdr:sp>
  </cdr:relSizeAnchor>
  <cdr:relSizeAnchor xmlns:cdr="http://schemas.openxmlformats.org/drawingml/2006/chartDrawing">
    <cdr:from>
      <cdr:x>0.78283</cdr:x>
      <cdr:y>0.15037</cdr:y>
    </cdr:from>
    <cdr:to>
      <cdr:x>0.89569</cdr:x>
      <cdr:y>0.16088</cdr:y>
    </cdr:to>
    <cdr:sp macro="" textlink="">
      <cdr:nvSpPr>
        <cdr:cNvPr id="3" name="Left Bracket 2">
          <a:extLst xmlns:a="http://schemas.openxmlformats.org/drawingml/2006/main">
            <a:ext uri="{FF2B5EF4-FFF2-40B4-BE49-F238E27FC236}">
              <a16:creationId xmlns:a16="http://schemas.microsoft.com/office/drawing/2014/main" id="{519C0E8A-FF78-44C3-9EEE-634801C5FE23}"/>
            </a:ext>
          </a:extLst>
        </cdr:cNvPr>
        <cdr:cNvSpPr/>
      </cdr:nvSpPr>
      <cdr:spPr>
        <a:xfrm xmlns:a="http://schemas.openxmlformats.org/drawingml/2006/main" rot="5400000">
          <a:off x="4325856" y="384779"/>
          <a:ext cx="45719" cy="584792"/>
        </a:xfrm>
        <a:prstGeom xmlns:a="http://schemas.openxmlformats.org/drawingml/2006/main" prst="leftBracke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cdr:x>
      <cdr:y>0.53921</cdr:y>
    </cdr:from>
    <cdr:to>
      <cdr:x>0.60431</cdr:x>
      <cdr:y>0.54971</cdr:y>
    </cdr:to>
    <cdr:sp macro="" textlink="">
      <cdr:nvSpPr>
        <cdr:cNvPr id="4" name="Left Bracket 3">
          <a:extLst xmlns:a="http://schemas.openxmlformats.org/drawingml/2006/main">
            <a:ext uri="{FF2B5EF4-FFF2-40B4-BE49-F238E27FC236}">
              <a16:creationId xmlns:a16="http://schemas.microsoft.com/office/drawing/2014/main" id="{14C6071F-A80B-4B34-9289-371C3A078F9E}"/>
            </a:ext>
          </a:extLst>
        </cdr:cNvPr>
        <cdr:cNvSpPr/>
      </cdr:nvSpPr>
      <cdr:spPr>
        <a:xfrm xmlns:a="http://schemas.openxmlformats.org/drawingml/2006/main" rot="5400000">
          <a:off x="2838184" y="2098883"/>
          <a:ext cx="45719" cy="540488"/>
        </a:xfrm>
        <a:prstGeom xmlns:a="http://schemas.openxmlformats.org/drawingml/2006/main" prst="leftBracket">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0.48434</cdr:x>
      <cdr:y>0.47957</cdr:y>
    </cdr:from>
    <cdr:to>
      <cdr:x>0.61836</cdr:x>
      <cdr:y>0.54323</cdr:y>
    </cdr:to>
    <cdr:sp macro="" textlink="">
      <cdr:nvSpPr>
        <cdr:cNvPr id="5" name="TextBox 9">
          <a:extLst xmlns:a="http://schemas.openxmlformats.org/drawingml/2006/main">
            <a:ext uri="{FF2B5EF4-FFF2-40B4-BE49-F238E27FC236}">
              <a16:creationId xmlns:a16="http://schemas.microsoft.com/office/drawing/2014/main" id="{D73C79D4-30A6-4747-8037-CA52E0F85091}"/>
            </a:ext>
          </a:extLst>
        </cdr:cNvPr>
        <cdr:cNvSpPr txBox="1"/>
      </cdr:nvSpPr>
      <cdr:spPr>
        <a:xfrm xmlns:a="http://schemas.openxmlformats.org/drawingml/2006/main">
          <a:off x="2509649" y="2086769"/>
          <a:ext cx="69442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i="1" dirty="0"/>
            <a:t>P</a:t>
          </a:r>
          <a:r>
            <a:rPr lang="en-US" sz="1200" dirty="0"/>
            <a:t>=0.001</a:t>
          </a:r>
          <a:endParaRPr lang="en-US" sz="12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087F7-E2F2-4827-92F7-B3DE6BB0147D}" type="datetimeFigureOut">
              <a:rPr lang="en-US" smtClean="0"/>
              <a:t>4/7/2021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8EF07-8F61-4184-AF4C-2081B4E98112}" type="slidenum">
              <a:rPr lang="en-US" smtClean="0"/>
              <a:t>‹#›</a:t>
            </a:fld>
            <a:endParaRPr lang="en-US" dirty="0"/>
          </a:p>
        </p:txBody>
      </p:sp>
    </p:spTree>
    <p:extLst>
      <p:ext uri="{BB962C8B-B14F-4D97-AF65-F5344CB8AC3E}">
        <p14:creationId xmlns:p14="http://schemas.microsoft.com/office/powerpoint/2010/main" val="257775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bEYqP8iZ8T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1</a:t>
            </a:fld>
            <a:endParaRPr lang="en-US" dirty="0"/>
          </a:p>
        </p:txBody>
      </p:sp>
    </p:spTree>
    <p:extLst>
      <p:ext uri="{BB962C8B-B14F-4D97-AF65-F5344CB8AC3E}">
        <p14:creationId xmlns:p14="http://schemas.microsoft.com/office/powerpoint/2010/main" val="375116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33BAA-DC5C-484D-97E7-9BBDB824B5F1}" type="slidenum">
              <a:rPr lang="en-US" smtClean="0"/>
              <a:t>12</a:t>
            </a:fld>
            <a:endParaRPr lang="en-US" dirty="0"/>
          </a:p>
        </p:txBody>
      </p:sp>
    </p:spTree>
    <p:extLst>
      <p:ext uri="{BB962C8B-B14F-4D97-AF65-F5344CB8AC3E}">
        <p14:creationId xmlns:p14="http://schemas.microsoft.com/office/powerpoint/2010/main" val="1179766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33BAA-DC5C-484D-97E7-9BBDB824B5F1}" type="slidenum">
              <a:rPr lang="en-US" smtClean="0"/>
              <a:t>15</a:t>
            </a:fld>
            <a:endParaRPr lang="en-US" dirty="0"/>
          </a:p>
        </p:txBody>
      </p:sp>
    </p:spTree>
    <p:extLst>
      <p:ext uri="{BB962C8B-B14F-4D97-AF65-F5344CB8AC3E}">
        <p14:creationId xmlns:p14="http://schemas.microsoft.com/office/powerpoint/2010/main" val="2017217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16</a:t>
            </a:fld>
            <a:endParaRPr lang="en-US" dirty="0"/>
          </a:p>
        </p:txBody>
      </p:sp>
    </p:spTree>
    <p:extLst>
      <p:ext uri="{BB962C8B-B14F-4D97-AF65-F5344CB8AC3E}">
        <p14:creationId xmlns:p14="http://schemas.microsoft.com/office/powerpoint/2010/main" val="52795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33BAA-DC5C-484D-97E7-9BBDB824B5F1}" type="slidenum">
              <a:rPr lang="en-US" smtClean="0"/>
              <a:t>17</a:t>
            </a:fld>
            <a:endParaRPr lang="en-US" dirty="0"/>
          </a:p>
        </p:txBody>
      </p:sp>
    </p:spTree>
    <p:extLst>
      <p:ext uri="{BB962C8B-B14F-4D97-AF65-F5344CB8AC3E}">
        <p14:creationId xmlns:p14="http://schemas.microsoft.com/office/powerpoint/2010/main" val="51004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33BAA-DC5C-484D-97E7-9BBDB824B5F1}" type="slidenum">
              <a:rPr lang="en-US" smtClean="0"/>
              <a:t>18</a:t>
            </a:fld>
            <a:endParaRPr lang="en-US" dirty="0"/>
          </a:p>
        </p:txBody>
      </p:sp>
    </p:spTree>
    <p:extLst>
      <p:ext uri="{BB962C8B-B14F-4D97-AF65-F5344CB8AC3E}">
        <p14:creationId xmlns:p14="http://schemas.microsoft.com/office/powerpoint/2010/main" val="947712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33BAA-DC5C-484D-97E7-9BBDB824B5F1}" type="slidenum">
              <a:rPr lang="en-US" smtClean="0"/>
              <a:t>19</a:t>
            </a:fld>
            <a:endParaRPr lang="en-US" dirty="0"/>
          </a:p>
        </p:txBody>
      </p:sp>
    </p:spTree>
    <p:extLst>
      <p:ext uri="{BB962C8B-B14F-4D97-AF65-F5344CB8AC3E}">
        <p14:creationId xmlns:p14="http://schemas.microsoft.com/office/powerpoint/2010/main" val="342102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 ensures that children with disabilities receive appropriate accommodations (hydration,</a:t>
            </a:r>
            <a:r>
              <a:rPr lang="en-US" baseline="0" dirty="0"/>
              <a:t> breakfast breaks, access to the nurse)</a:t>
            </a:r>
          </a:p>
          <a:p>
            <a:r>
              <a:rPr lang="en-US" baseline="0" dirty="0"/>
              <a:t>IEP: education accommodation</a:t>
            </a:r>
            <a:endParaRPr lang="en-US" dirty="0"/>
          </a:p>
        </p:txBody>
      </p:sp>
      <p:sp>
        <p:nvSpPr>
          <p:cNvPr id="4" name="Slide Number Placeholder 3"/>
          <p:cNvSpPr>
            <a:spLocks noGrp="1"/>
          </p:cNvSpPr>
          <p:nvPr>
            <p:ph type="sldNum" sz="quarter" idx="10"/>
          </p:nvPr>
        </p:nvSpPr>
        <p:spPr/>
        <p:txBody>
          <a:bodyPr/>
          <a:lstStyle/>
          <a:p>
            <a:fld id="{86C33BAA-DC5C-484D-97E7-9BBDB824B5F1}" type="slidenum">
              <a:rPr lang="en-US" smtClean="0"/>
              <a:t>20</a:t>
            </a:fld>
            <a:endParaRPr lang="en-US" dirty="0"/>
          </a:p>
        </p:txBody>
      </p:sp>
    </p:spTree>
    <p:extLst>
      <p:ext uri="{BB962C8B-B14F-4D97-AF65-F5344CB8AC3E}">
        <p14:creationId xmlns:p14="http://schemas.microsoft.com/office/powerpoint/2010/main" val="15062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Follow age-appropriate guidelines for preventative health services as published by USPSTF</a:t>
            </a:r>
          </a:p>
          <a:p>
            <a:r>
              <a:rPr lang="en-US" sz="1000" dirty="0"/>
              <a:t>Pneumococcal Infection</a:t>
            </a:r>
          </a:p>
          <a:p>
            <a:pPr lvl="1"/>
            <a:r>
              <a:rPr lang="en-US" sz="1000" dirty="0"/>
              <a:t>Penicillin prophylaxis BID until 5 years in HBSS</a:t>
            </a:r>
          </a:p>
          <a:p>
            <a:pPr lvl="2"/>
            <a:r>
              <a:rPr lang="en-US" sz="1000" dirty="0"/>
              <a:t>Exception: continue in children age &gt;5 y with history of invasive pneumococcal infection or splenectomy </a:t>
            </a:r>
          </a:p>
          <a:p>
            <a:pPr lvl="1"/>
            <a:r>
              <a:rPr lang="en-US" sz="1000" dirty="0"/>
              <a:t>Vaccinate against </a:t>
            </a:r>
            <a:r>
              <a:rPr lang="en-US" sz="1000" i="1" dirty="0"/>
              <a:t>Streptococcus pneumoniae </a:t>
            </a:r>
          </a:p>
          <a:p>
            <a:r>
              <a:rPr lang="en-US" sz="1000" dirty="0"/>
              <a:t>Renal disease</a:t>
            </a:r>
          </a:p>
          <a:p>
            <a:pPr lvl="1"/>
            <a:r>
              <a:rPr lang="en-US" sz="1000" dirty="0"/>
              <a:t>Screen for proteinuria annually starting at age 10 y</a:t>
            </a:r>
          </a:p>
          <a:p>
            <a:pPr lvl="1"/>
            <a:r>
              <a:rPr lang="en-US" sz="1000" dirty="0"/>
              <a:t>For positive screening: assess albumin-creatinine ratio in first morning void</a:t>
            </a:r>
          </a:p>
          <a:p>
            <a:r>
              <a:rPr lang="en-US" sz="1000" dirty="0"/>
              <a:t>Pulmonary hypertension</a:t>
            </a:r>
          </a:p>
          <a:p>
            <a:pPr lvl="1"/>
            <a:r>
              <a:rPr lang="en-US" sz="1000" dirty="0"/>
              <a:t>Insufficient evidence to support screening echocardiograms</a:t>
            </a:r>
          </a:p>
          <a:p>
            <a:pPr lvl="1"/>
            <a:r>
              <a:rPr lang="en-US" sz="1000" dirty="0"/>
              <a:t>Echocardiogram indicated in symptomatic individuals or those with previous abnormal echocardiogram</a:t>
            </a:r>
          </a:p>
          <a:p>
            <a:r>
              <a:rPr lang="en-US" sz="1000" dirty="0"/>
              <a:t>Hypertension</a:t>
            </a:r>
          </a:p>
          <a:p>
            <a:pPr lvl="1"/>
            <a:r>
              <a:rPr lang="en-US" sz="1000" dirty="0"/>
              <a:t>Screen for hypertension and treat according to standard treatment guidelines in adults and children </a:t>
            </a:r>
          </a:p>
          <a:p>
            <a:r>
              <a:rPr lang="en-US" sz="1000" dirty="0"/>
              <a:t>Retinopathy</a:t>
            </a:r>
          </a:p>
          <a:p>
            <a:pPr lvl="1"/>
            <a:r>
              <a:rPr lang="en-US" sz="1000" dirty="0"/>
              <a:t>Dilated eye exam starting at age 10 y</a:t>
            </a:r>
          </a:p>
          <a:p>
            <a:pPr lvl="1"/>
            <a:r>
              <a:rPr lang="en-US" sz="1000" dirty="0"/>
              <a:t>Repeat screening every 1-2 y</a:t>
            </a:r>
          </a:p>
          <a:p>
            <a:r>
              <a:rPr lang="en-US" sz="1000" dirty="0"/>
              <a:t>Stroke</a:t>
            </a:r>
          </a:p>
          <a:p>
            <a:pPr lvl="1"/>
            <a:r>
              <a:rPr lang="en-US" sz="1000" dirty="0"/>
              <a:t>Annual transcranial Doppler (TCD) from age 2 to 16 y for HBSS and HbSB</a:t>
            </a:r>
            <a:r>
              <a:rPr lang="en-US" sz="1000" baseline="30000" dirty="0"/>
              <a:t>0</a:t>
            </a:r>
          </a:p>
          <a:p>
            <a:pPr lvl="2"/>
            <a:r>
              <a:rPr lang="en-US" sz="1000" dirty="0"/>
              <a:t>Initiate RBC exchange for TCD &gt;170 cm/sec</a:t>
            </a:r>
          </a:p>
          <a:p>
            <a:pPr lvl="1"/>
            <a:r>
              <a:rPr lang="en-US" sz="1000" dirty="0"/>
              <a:t>AVOID routine MRI or CT in asymptomatic adults or children</a:t>
            </a:r>
          </a:p>
          <a:p>
            <a:r>
              <a:rPr lang="en-US" sz="1000" dirty="0"/>
              <a:t>Reproductive Counseling</a:t>
            </a:r>
          </a:p>
          <a:p>
            <a:pPr lvl="1"/>
            <a:r>
              <a:rPr lang="en-US" sz="1000" dirty="0"/>
              <a:t>Offer contraception especially if treated with hydroxyurea</a:t>
            </a:r>
          </a:p>
          <a:p>
            <a:pPr lvl="1"/>
            <a:r>
              <a:rPr lang="en-US" sz="1000" dirty="0"/>
              <a:t>Assess for red cell alloantibodies</a:t>
            </a:r>
          </a:p>
          <a:p>
            <a:pPr lvl="1"/>
            <a:r>
              <a:rPr lang="en-US" sz="1000" dirty="0"/>
              <a:t>Hemoglobinopathy screening for partner, if status unknown </a:t>
            </a:r>
          </a:p>
          <a:p>
            <a:pPr lvl="1"/>
            <a:r>
              <a:rPr lang="en-US" sz="1000" dirty="0"/>
              <a:t>Patient education:</a:t>
            </a:r>
          </a:p>
          <a:p>
            <a:pPr lvl="2"/>
            <a:r>
              <a:rPr lang="en-US" sz="1000" dirty="0"/>
              <a:t>High risk pregnancy</a:t>
            </a:r>
          </a:p>
          <a:p>
            <a:pPr lvl="2"/>
            <a:r>
              <a:rPr lang="en-US" sz="1000" dirty="0"/>
              <a:t>Risk of neonatal withdrawal syndrome </a:t>
            </a:r>
          </a:p>
          <a:p>
            <a:pPr lvl="3"/>
            <a:r>
              <a:rPr lang="en-US" sz="1000" dirty="0"/>
              <a:t>Opioid use is not an absolute contraindication in pregnancy </a:t>
            </a:r>
          </a:p>
          <a:p>
            <a:pPr marL="457200" lvl="1" indent="0">
              <a:buNone/>
            </a:pPr>
            <a:endParaRPr lang="en-US" sz="1000" dirty="0"/>
          </a:p>
          <a:p>
            <a:endParaRPr lang="en-US" sz="1000" dirty="0"/>
          </a:p>
        </p:txBody>
      </p:sp>
    </p:spTree>
    <p:extLst>
      <p:ext uri="{BB962C8B-B14F-4D97-AF65-F5344CB8AC3E}">
        <p14:creationId xmlns:p14="http://schemas.microsoft.com/office/powerpoint/2010/main" val="4148754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include overt strokes management- DeBaun Blood Advances ASH guidelines</a:t>
            </a:r>
          </a:p>
        </p:txBody>
      </p:sp>
      <p:sp>
        <p:nvSpPr>
          <p:cNvPr id="4" name="Slide Number Placeholder 3"/>
          <p:cNvSpPr>
            <a:spLocks noGrp="1"/>
          </p:cNvSpPr>
          <p:nvPr>
            <p:ph type="sldNum" sz="quarter" idx="5"/>
          </p:nvPr>
        </p:nvSpPr>
        <p:spPr/>
        <p:txBody>
          <a:bodyPr/>
          <a:lstStyle/>
          <a:p>
            <a:fld id="{AA78EF07-8F61-4184-AF4C-2081B4E98112}" type="slidenum">
              <a:rPr lang="en-US" smtClean="0"/>
              <a:t>24</a:t>
            </a:fld>
            <a:endParaRPr lang="en-US" dirty="0"/>
          </a:p>
        </p:txBody>
      </p:sp>
    </p:spTree>
    <p:extLst>
      <p:ext uri="{BB962C8B-B14F-4D97-AF65-F5344CB8AC3E}">
        <p14:creationId xmlns:p14="http://schemas.microsoft.com/office/powerpoint/2010/main" val="3753773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include overt strokes management- DeBaun Blood Advances ASH guidelines</a:t>
            </a:r>
          </a:p>
        </p:txBody>
      </p:sp>
      <p:sp>
        <p:nvSpPr>
          <p:cNvPr id="4" name="Slide Number Placeholder 3"/>
          <p:cNvSpPr>
            <a:spLocks noGrp="1"/>
          </p:cNvSpPr>
          <p:nvPr>
            <p:ph type="sldNum" sz="quarter" idx="5"/>
          </p:nvPr>
        </p:nvSpPr>
        <p:spPr/>
        <p:txBody>
          <a:bodyPr/>
          <a:lstStyle/>
          <a:p>
            <a:fld id="{AA78EF07-8F61-4184-AF4C-2081B4E98112}" type="slidenum">
              <a:rPr lang="en-US" smtClean="0"/>
              <a:t>25</a:t>
            </a:fld>
            <a:endParaRPr lang="en-US" dirty="0"/>
          </a:p>
        </p:txBody>
      </p:sp>
    </p:spTree>
    <p:extLst>
      <p:ext uri="{BB962C8B-B14F-4D97-AF65-F5344CB8AC3E}">
        <p14:creationId xmlns:p14="http://schemas.microsoft.com/office/powerpoint/2010/main" val="412073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2</a:t>
            </a:fld>
            <a:endParaRPr lang="en-US" dirty="0"/>
          </a:p>
        </p:txBody>
      </p:sp>
    </p:spTree>
    <p:extLst>
      <p:ext uri="{BB962C8B-B14F-4D97-AF65-F5344CB8AC3E}">
        <p14:creationId xmlns:p14="http://schemas.microsoft.com/office/powerpoint/2010/main" val="148030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include overt strokes management- DeBaun Blood Advances ASH guidelines</a:t>
            </a:r>
          </a:p>
        </p:txBody>
      </p:sp>
      <p:sp>
        <p:nvSpPr>
          <p:cNvPr id="4" name="Slide Number Placeholder 3"/>
          <p:cNvSpPr>
            <a:spLocks noGrp="1"/>
          </p:cNvSpPr>
          <p:nvPr>
            <p:ph type="sldNum" sz="quarter" idx="5"/>
          </p:nvPr>
        </p:nvSpPr>
        <p:spPr/>
        <p:txBody>
          <a:bodyPr/>
          <a:lstStyle/>
          <a:p>
            <a:fld id="{AA78EF07-8F61-4184-AF4C-2081B4E98112}" type="slidenum">
              <a:rPr lang="en-US" smtClean="0"/>
              <a:t>26</a:t>
            </a:fld>
            <a:endParaRPr lang="en-US" dirty="0"/>
          </a:p>
        </p:txBody>
      </p:sp>
    </p:spTree>
    <p:extLst>
      <p:ext uri="{BB962C8B-B14F-4D97-AF65-F5344CB8AC3E}">
        <p14:creationId xmlns:p14="http://schemas.microsoft.com/office/powerpoint/2010/main" val="1349721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include overt strokes management- DeBaun Blood Advances ASH guidelines</a:t>
            </a:r>
          </a:p>
        </p:txBody>
      </p:sp>
      <p:sp>
        <p:nvSpPr>
          <p:cNvPr id="4" name="Slide Number Placeholder 3"/>
          <p:cNvSpPr>
            <a:spLocks noGrp="1"/>
          </p:cNvSpPr>
          <p:nvPr>
            <p:ph type="sldNum" sz="quarter" idx="5"/>
          </p:nvPr>
        </p:nvSpPr>
        <p:spPr/>
        <p:txBody>
          <a:bodyPr/>
          <a:lstStyle/>
          <a:p>
            <a:fld id="{AA78EF07-8F61-4184-AF4C-2081B4E98112}" type="slidenum">
              <a:rPr lang="en-US" smtClean="0"/>
              <a:t>27</a:t>
            </a:fld>
            <a:endParaRPr lang="en-US" dirty="0"/>
          </a:p>
        </p:txBody>
      </p:sp>
    </p:spTree>
    <p:extLst>
      <p:ext uri="{BB962C8B-B14F-4D97-AF65-F5344CB8AC3E}">
        <p14:creationId xmlns:p14="http://schemas.microsoft.com/office/powerpoint/2010/main" val="201640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include overt strokes management- DeBaun Blood Advances ASH guidelines</a:t>
            </a:r>
          </a:p>
        </p:txBody>
      </p:sp>
      <p:sp>
        <p:nvSpPr>
          <p:cNvPr id="4" name="Slide Number Placeholder 3"/>
          <p:cNvSpPr>
            <a:spLocks noGrp="1"/>
          </p:cNvSpPr>
          <p:nvPr>
            <p:ph type="sldNum" sz="quarter" idx="5"/>
          </p:nvPr>
        </p:nvSpPr>
        <p:spPr/>
        <p:txBody>
          <a:bodyPr/>
          <a:lstStyle/>
          <a:p>
            <a:fld id="{AA78EF07-8F61-4184-AF4C-2081B4E98112}" type="slidenum">
              <a:rPr lang="en-US" smtClean="0"/>
              <a:t>28</a:t>
            </a:fld>
            <a:endParaRPr lang="en-US" dirty="0"/>
          </a:p>
        </p:txBody>
      </p:sp>
    </p:spTree>
    <p:extLst>
      <p:ext uri="{BB962C8B-B14F-4D97-AF65-F5344CB8AC3E}">
        <p14:creationId xmlns:p14="http://schemas.microsoft.com/office/powerpoint/2010/main" val="1877198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include overt strokes management- DeBaun Blood Advances ASH guidelines</a:t>
            </a:r>
          </a:p>
        </p:txBody>
      </p:sp>
      <p:sp>
        <p:nvSpPr>
          <p:cNvPr id="4" name="Slide Number Placeholder 3"/>
          <p:cNvSpPr>
            <a:spLocks noGrp="1"/>
          </p:cNvSpPr>
          <p:nvPr>
            <p:ph type="sldNum" sz="quarter" idx="5"/>
          </p:nvPr>
        </p:nvSpPr>
        <p:spPr/>
        <p:txBody>
          <a:bodyPr/>
          <a:lstStyle/>
          <a:p>
            <a:fld id="{AA78EF07-8F61-4184-AF4C-2081B4E98112}" type="slidenum">
              <a:rPr lang="en-US" smtClean="0"/>
              <a:t>29</a:t>
            </a:fld>
            <a:endParaRPr lang="en-US" dirty="0"/>
          </a:p>
        </p:txBody>
      </p:sp>
    </p:spTree>
    <p:extLst>
      <p:ext uri="{BB962C8B-B14F-4D97-AF65-F5344CB8AC3E}">
        <p14:creationId xmlns:p14="http://schemas.microsoft.com/office/powerpoint/2010/main" val="3337087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include overt strokes management- DeBaun Blood Advances ASH guidelines</a:t>
            </a:r>
          </a:p>
        </p:txBody>
      </p:sp>
      <p:sp>
        <p:nvSpPr>
          <p:cNvPr id="4" name="Slide Number Placeholder 3"/>
          <p:cNvSpPr>
            <a:spLocks noGrp="1"/>
          </p:cNvSpPr>
          <p:nvPr>
            <p:ph type="sldNum" sz="quarter" idx="5"/>
          </p:nvPr>
        </p:nvSpPr>
        <p:spPr/>
        <p:txBody>
          <a:bodyPr/>
          <a:lstStyle/>
          <a:p>
            <a:fld id="{AA78EF07-8F61-4184-AF4C-2081B4E98112}" type="slidenum">
              <a:rPr lang="en-US" smtClean="0"/>
              <a:t>30</a:t>
            </a:fld>
            <a:endParaRPr lang="en-US" dirty="0"/>
          </a:p>
        </p:txBody>
      </p:sp>
    </p:spTree>
    <p:extLst>
      <p:ext uri="{BB962C8B-B14F-4D97-AF65-F5344CB8AC3E}">
        <p14:creationId xmlns:p14="http://schemas.microsoft.com/office/powerpoint/2010/main" val="576476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31</a:t>
            </a:fld>
            <a:endParaRPr lang="en-US" dirty="0"/>
          </a:p>
        </p:txBody>
      </p:sp>
    </p:spTree>
    <p:extLst>
      <p:ext uri="{BB962C8B-B14F-4D97-AF65-F5344CB8AC3E}">
        <p14:creationId xmlns:p14="http://schemas.microsoft.com/office/powerpoint/2010/main" val="4242858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32</a:t>
            </a:fld>
            <a:endParaRPr lang="en-US" dirty="0"/>
          </a:p>
        </p:txBody>
      </p:sp>
    </p:spTree>
    <p:extLst>
      <p:ext uri="{BB962C8B-B14F-4D97-AF65-F5344CB8AC3E}">
        <p14:creationId xmlns:p14="http://schemas.microsoft.com/office/powerpoint/2010/main" val="1848212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33</a:t>
            </a:fld>
            <a:endParaRPr lang="en-US" dirty="0"/>
          </a:p>
        </p:txBody>
      </p:sp>
    </p:spTree>
    <p:extLst>
      <p:ext uri="{BB962C8B-B14F-4D97-AF65-F5344CB8AC3E}">
        <p14:creationId xmlns:p14="http://schemas.microsoft.com/office/powerpoint/2010/main" val="1504580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34</a:t>
            </a:fld>
            <a:endParaRPr lang="en-US" dirty="0"/>
          </a:p>
        </p:txBody>
      </p:sp>
    </p:spTree>
    <p:extLst>
      <p:ext uri="{BB962C8B-B14F-4D97-AF65-F5344CB8AC3E}">
        <p14:creationId xmlns:p14="http://schemas.microsoft.com/office/powerpoint/2010/main" val="2296618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35</a:t>
            </a:fld>
            <a:endParaRPr lang="en-US" dirty="0"/>
          </a:p>
        </p:txBody>
      </p:sp>
    </p:spTree>
    <p:extLst>
      <p:ext uri="{BB962C8B-B14F-4D97-AF65-F5344CB8AC3E}">
        <p14:creationId xmlns:p14="http://schemas.microsoft.com/office/powerpoint/2010/main" val="93766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B126D93-280C-4E6D-9D18-1BA8A26D960C}"/>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07622CD1-8802-4155-894F-8316BDBFD0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3316" name="Slide Number Placeholder 3">
            <a:extLst>
              <a:ext uri="{FF2B5EF4-FFF2-40B4-BE49-F238E27FC236}">
                <a16:creationId xmlns:a16="http://schemas.microsoft.com/office/drawing/2014/main" id="{CD64158F-73D0-406D-A420-2D4E9D382D2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Times New Roman" panose="02020603050405020304" pitchFamily="18" charset="0"/>
                <a:cs typeface="Arial" panose="020B0604020202020204" pitchFamily="34" charset="0"/>
              </a:defRPr>
            </a:lvl1pPr>
            <a:lvl2pPr marL="742950" indent="-285750">
              <a:defRPr sz="2000" b="1">
                <a:solidFill>
                  <a:schemeClr val="tx1"/>
                </a:solidFill>
                <a:latin typeface="Times New Roman" panose="02020603050405020304" pitchFamily="18" charset="0"/>
                <a:cs typeface="Arial" panose="020B0604020202020204" pitchFamily="34" charset="0"/>
              </a:defRPr>
            </a:lvl2pPr>
            <a:lvl3pPr marL="1143000" indent="-228600">
              <a:defRPr sz="2000" b="1">
                <a:solidFill>
                  <a:schemeClr val="tx1"/>
                </a:solidFill>
                <a:latin typeface="Times New Roman" panose="02020603050405020304" pitchFamily="18" charset="0"/>
                <a:cs typeface="Arial" panose="020B0604020202020204" pitchFamily="34" charset="0"/>
              </a:defRPr>
            </a:lvl3pPr>
            <a:lvl4pPr marL="1600200" indent="-228600">
              <a:defRPr sz="2000" b="1">
                <a:solidFill>
                  <a:schemeClr val="tx1"/>
                </a:solidFill>
                <a:latin typeface="Times New Roman" panose="02020603050405020304" pitchFamily="18" charset="0"/>
                <a:cs typeface="Arial" panose="020B0604020202020204" pitchFamily="34" charset="0"/>
              </a:defRPr>
            </a:lvl4pPr>
            <a:lvl5pPr marL="2057400" indent="-228600">
              <a:defRPr sz="20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9pPr>
          </a:lstStyle>
          <a:p>
            <a:pPr algn="r"/>
            <a:fld id="{8CCAAAED-4112-4AEC-B465-EE4D0635152A}" type="slidenum">
              <a:rPr lang="en-US" altLang="en-US" sz="1200">
                <a:latin typeface="Arial" panose="020B0604020202020204" pitchFamily="34" charset="0"/>
              </a:rPr>
              <a:pPr algn="r"/>
              <a:t>3</a:t>
            </a:fld>
            <a:endParaRPr lang="en-US" altLang="en-US" sz="1200"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36</a:t>
            </a:fld>
            <a:endParaRPr lang="en-US" dirty="0"/>
          </a:p>
        </p:txBody>
      </p:sp>
    </p:spTree>
    <p:extLst>
      <p:ext uri="{BB962C8B-B14F-4D97-AF65-F5344CB8AC3E}">
        <p14:creationId xmlns:p14="http://schemas.microsoft.com/office/powerpoint/2010/main" val="2291207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37</a:t>
            </a:fld>
            <a:endParaRPr lang="en-US" dirty="0"/>
          </a:p>
        </p:txBody>
      </p:sp>
    </p:spTree>
    <p:extLst>
      <p:ext uri="{BB962C8B-B14F-4D97-AF65-F5344CB8AC3E}">
        <p14:creationId xmlns:p14="http://schemas.microsoft.com/office/powerpoint/2010/main" val="3750471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start HU at &gt; 9 months of age per NHLBI guidelines </a:t>
            </a:r>
            <a:r>
              <a:rPr lang="en-US" b="1" dirty="0"/>
              <a:t>(The age recommendations reflect current product labeling. Suggest noting the earlier use of hydroxyurea this in your discussion)</a:t>
            </a:r>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40</a:t>
            </a:fld>
            <a:endParaRPr lang="en-US" dirty="0"/>
          </a:p>
        </p:txBody>
      </p:sp>
    </p:spTree>
    <p:extLst>
      <p:ext uri="{BB962C8B-B14F-4D97-AF65-F5344CB8AC3E}">
        <p14:creationId xmlns:p14="http://schemas.microsoft.com/office/powerpoint/2010/main" val="2145586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baseline="0" dirty="0"/>
              <a:t>Please label the Y axis mortality rate per 100 person-years, not patient-years (changed)</a:t>
            </a:r>
          </a:p>
          <a:p>
            <a:pPr algn="l"/>
            <a:endParaRPr lang="en-US" b="1" i="0" u="none" strike="noStrike" baseline="0" dirty="0"/>
          </a:p>
          <a:p>
            <a:pPr algn="l"/>
            <a:r>
              <a:rPr lang="en-US" b="1" i="0" u="none" strike="noStrike" baseline="0" dirty="0"/>
              <a:t>Objective</a:t>
            </a:r>
            <a:r>
              <a:rPr lang="en-US" b="0" i="0" u="none" strike="noStrike" baseline="0" dirty="0"/>
              <a:t>. To evaluate the survival of patients with sickle cell disease (SCD) recorded in the Belgian SCD Registry and to assess the impact of disease-modifying treatments (DMT). Method. The Registry created in 2008 included patients of eight centers. All available data in 2008 were retrospectively encoded in the database. After 2008 and</a:t>
            </a:r>
          </a:p>
          <a:p>
            <a:pPr algn="l"/>
            <a:r>
              <a:rPr lang="en-US" b="0" i="0" u="none" strike="noStrike" baseline="0" dirty="0"/>
              <a:t>until 2012, all data were recorded prospectively for already registered patients as well as newly diagnosed subjects. Data were registered from neonatal screening or from diagnosis (first contact) until last follow-up or death. Data included diagnosis, demography, and outcome data.</a:t>
            </a:r>
          </a:p>
          <a:p>
            <a:pPr algn="l"/>
            <a:r>
              <a:rPr lang="en-US" b="1" i="0" u="none" strike="noStrike" baseline="0" dirty="0"/>
              <a:t>Results</a:t>
            </a:r>
            <a:r>
              <a:rPr lang="en-US" b="0" i="0" u="none" strike="noStrike" baseline="0" dirty="0"/>
              <a:t>. We collected data from 469 patients over a 5,110 patient years (PY) follow-up period. The global mortality rate  was low (0.25/100 PY), although 13 patients died (2.8%) and was similar between children, adolescents (10–18 years), and young</a:t>
            </a:r>
          </a:p>
          <a:p>
            <a:pPr algn="l"/>
            <a:r>
              <a:rPr lang="en-US" b="0" i="0" u="none" strike="noStrike" baseline="0" dirty="0"/>
              <a:t>adults (P¼0.76). Out of the cohort, 185 patients received hydroxyurea at last follow-up (median duration of treatment: 10.3 years), 90 underwent hematopoietic stem cell transplantation (HSCT), 24 were chronically transfused, and 170 had never had</a:t>
            </a:r>
          </a:p>
          <a:p>
            <a:pPr algn="l"/>
            <a:r>
              <a:rPr lang="en-US" b="0" i="0" u="none" strike="noStrike" baseline="0" dirty="0"/>
              <a:t>any DMT. Hydroxyurea showed significant benefit on patients outcome as reflected by a lower mortality rate compared to transplanted individuals or people without DMT (0.14, 0.36, and 0.38 per 100 PY, respectively) and by higher Kaplan–Meier estimates of 15 year survival (99.4%) compared to HSCT (93.8%; P¼0.01) or no DMT groups (95.4%; P¼0.04).</a:t>
            </a:r>
          </a:p>
          <a:p>
            <a:pPr algn="l"/>
            <a:r>
              <a:rPr lang="en-US" b="1" i="0" u="none" strike="noStrike" baseline="0" dirty="0"/>
              <a:t>Conclusion</a:t>
            </a:r>
            <a:r>
              <a:rPr lang="en-US" b="0" i="0" u="none" strike="noStrike" baseline="0" dirty="0"/>
              <a:t>. SCD mortality in Belgium is low with no increase observed in young adults. Patients treated with hydroxyurea demonstrate a significant benefit in survival</a:t>
            </a:r>
          </a:p>
          <a:p>
            <a:pPr algn="l"/>
            <a:r>
              <a:rPr lang="en-US" b="0" i="0" u="none" strike="noStrike" baseline="0" dirty="0"/>
              <a:t>when compared to those without DMT or transplanted.</a:t>
            </a:r>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43</a:t>
            </a:fld>
            <a:endParaRPr lang="en-US" dirty="0"/>
          </a:p>
        </p:txBody>
      </p:sp>
    </p:spTree>
    <p:extLst>
      <p:ext uri="{BB962C8B-B14F-4D97-AF65-F5344CB8AC3E}">
        <p14:creationId xmlns:p14="http://schemas.microsoft.com/office/powerpoint/2010/main" val="1923753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u="none" strike="noStrike" baseline="0" dirty="0"/>
              <a:t>Methods</a:t>
            </a:r>
            <a:r>
              <a:rPr lang="en-US" b="0" i="1" u="none" strike="noStrike" baseline="0" dirty="0"/>
              <a:t>. </a:t>
            </a:r>
            <a:r>
              <a:rPr lang="en-US" b="0" i="0" u="none" strike="noStrike" baseline="0" dirty="0"/>
              <a:t>In a double-blind, randomized clinical trial, we tested the efficacy of hydroxyurea in reducing the frequency of painful crises in adults with a history of three or more such crises per year. The trial was stopped after a mean follow-up of 21 months.</a:t>
            </a:r>
          </a:p>
          <a:p>
            <a:pPr algn="l"/>
            <a:r>
              <a:rPr lang="en-US" b="1" i="1" u="none" strike="noStrike" baseline="0" dirty="0"/>
              <a:t>Results</a:t>
            </a:r>
            <a:r>
              <a:rPr lang="en-US" b="0" i="1" u="none" strike="noStrike" baseline="0" dirty="0"/>
              <a:t>. </a:t>
            </a:r>
            <a:r>
              <a:rPr lang="en-US" b="0" i="0" u="none" strike="noStrike" baseline="0" dirty="0"/>
              <a:t>Among 148 men and 151 women studied at 21 clinics, the 152 patients assigned to hydroxyurea treatment had lower annual rates of crises than the 147</a:t>
            </a:r>
          </a:p>
          <a:p>
            <a:pPr algn="l"/>
            <a:r>
              <a:rPr lang="en-US" b="0" i="0" u="none" strike="noStrike" baseline="0" dirty="0"/>
              <a:t>patients given placebo (median, 2.5 vs. 4.5 crises per year, P&lt;0.001). The median times to the first crisis (3.0 vs. 1.5 months, P=0.01) and the second crisis (8.8 vs. 4.6 months, P&lt;0.001) were longer with hydroxyurea treatment. Fewer patients assigned to hydroxyurea had </a:t>
            </a:r>
            <a:r>
              <a:rPr lang="sv-SE" b="0" i="0" u="none" strike="noStrike" baseline="0" dirty="0"/>
              <a:t>chest syndrome (25 vs. 51, P&lt;</a:t>
            </a:r>
            <a:r>
              <a:rPr lang="en-US" b="0" i="0" u="none" strike="noStrike" baseline="0" dirty="0"/>
              <a:t>0.001), and fewer underwent</a:t>
            </a:r>
          </a:p>
          <a:p>
            <a:pPr algn="l"/>
            <a:r>
              <a:rPr lang="fr-FR" b="0" i="0" u="none" strike="noStrike" baseline="0" dirty="0"/>
              <a:t>transfusions (48 vs. 73, P=</a:t>
            </a:r>
            <a:r>
              <a:rPr lang="en-US" b="0" i="0" u="none" strike="noStrike" baseline="0" dirty="0"/>
              <a:t>0.001). At the end of the study, the doses of hydroxyurea ranged from 0 to 35 mg per kilogram of body weight per day. Treatment with hydroxyurea did not cause any important adverse effects.</a:t>
            </a:r>
          </a:p>
          <a:p>
            <a:pPr algn="l"/>
            <a:r>
              <a:rPr lang="en-US" b="1" i="1" u="none" strike="noStrike" baseline="0" dirty="0"/>
              <a:t>Conclusions</a:t>
            </a:r>
            <a:r>
              <a:rPr lang="en-US" b="0" i="1" u="none" strike="noStrike" baseline="0" dirty="0"/>
              <a:t>. </a:t>
            </a:r>
            <a:r>
              <a:rPr lang="en-US" b="0" i="0" u="none" strike="noStrike" baseline="0" dirty="0"/>
              <a:t>Hydroxyurea therapy can ameliorate the clinical course of sickle cell anemia in some adults with three or more painful crises per year. Maximal tolerated</a:t>
            </a:r>
          </a:p>
          <a:p>
            <a:pPr algn="l"/>
            <a:r>
              <a:rPr lang="en-US" b="0" i="0" u="none" strike="noStrike" baseline="0" dirty="0"/>
              <a:t>doses of hydroxyurea may not be necessary to achieve a therapeutic effect. The beneficial effects of hydroxyurea do not become manifest for several months, and its use must be carefully monitored. The long-term safety of hydroxyurea in patients with sickle cell anemia is uncertain.</a:t>
            </a:r>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44</a:t>
            </a:fld>
            <a:endParaRPr lang="en-US" dirty="0"/>
          </a:p>
        </p:txBody>
      </p:sp>
    </p:spTree>
    <p:extLst>
      <p:ext uri="{BB962C8B-B14F-4D97-AF65-F5344CB8AC3E}">
        <p14:creationId xmlns:p14="http://schemas.microsoft.com/office/powerpoint/2010/main" val="442995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cap="none" dirty="0">
                <a:latin typeface="Lucida Sans Unicode" panose="020B0602030504020204" pitchFamily="34" charset="0"/>
                <a:cs typeface="Lucida Sans Unicode" panose="020B0602030504020204" pitchFamily="34" charset="0"/>
              </a:rPr>
              <a:t>Should be offered to infants 9 months of age and older, children, and adolescents regardless of clinical severity to reduce disease related complications hydroxyurea </a:t>
            </a:r>
          </a:p>
          <a:p>
            <a:r>
              <a:rPr lang="en-US" sz="1700" cap="none" dirty="0">
                <a:latin typeface="Lucida Sans Unicode" panose="020B0602030504020204" pitchFamily="34" charset="0"/>
                <a:cs typeface="Lucida Sans Unicode" panose="020B0602030504020204" pitchFamily="34" charset="0"/>
              </a:rPr>
              <a:t>3 or greater sickle-cell related moderate to severe pain crisis in a 12 month period</a:t>
            </a:r>
          </a:p>
          <a:p>
            <a:pPr lvl="1"/>
            <a:r>
              <a:rPr lang="en-US" sz="1700" cap="none" dirty="0">
                <a:latin typeface="Lucida Sans Unicode" panose="020B0602030504020204" pitchFamily="34" charset="0"/>
                <a:cs typeface="Lucida Sans Unicode" panose="020B0602030504020204" pitchFamily="34" charset="0"/>
              </a:rPr>
              <a:t>for this indication moderate to severe pain crisis is defined as requiring evaluation in a medical facility for greater than 4 hours with management of  parenteral opiates or NSAIDs</a:t>
            </a:r>
          </a:p>
          <a:p>
            <a:r>
              <a:rPr lang="en-US" sz="1700" cap="none" dirty="0">
                <a:latin typeface="Lucida Sans Unicode" panose="020B0602030504020204" pitchFamily="34" charset="0"/>
                <a:cs typeface="Lucida Sans Unicode" panose="020B0602030504020204" pitchFamily="34" charset="0"/>
              </a:rPr>
              <a:t>SCD pain that impairs patient’s abilities to perform ADLs and negatively impacts quality of life</a:t>
            </a:r>
          </a:p>
          <a:p>
            <a:r>
              <a:rPr lang="en-US" sz="1700" cap="none" dirty="0">
                <a:latin typeface="Lucida Sans Unicode" panose="020B0602030504020204" pitchFamily="34" charset="0"/>
                <a:cs typeface="Lucida Sans Unicode" panose="020B0602030504020204" pitchFamily="34" charset="0"/>
              </a:rPr>
              <a:t>Severe and/or recurrent acute chest syndrome</a:t>
            </a:r>
          </a:p>
          <a:p>
            <a:r>
              <a:rPr lang="en-US" sz="1700" cap="none" dirty="0">
                <a:latin typeface="Lucida Sans Unicode" panose="020B0602030504020204" pitchFamily="34" charset="0"/>
                <a:cs typeface="Lucida Sans Unicode" panose="020B0602030504020204" pitchFamily="34" charset="0"/>
              </a:rPr>
              <a:t>Severe symptomatic chronic anemia that impairs ADLs or quality of life </a:t>
            </a:r>
          </a:p>
          <a:p>
            <a:r>
              <a:rPr lang="en-US" sz="1700" cap="none" dirty="0">
                <a:latin typeface="Lucida Sans Unicode" panose="020B0602030504020204" pitchFamily="34" charset="0"/>
                <a:cs typeface="Lucida Sans Unicode" panose="020B0602030504020204" pitchFamily="34" charset="0"/>
              </a:rPr>
              <a:t>DeBaun- ASH CNS guidelines (reference)</a:t>
            </a:r>
          </a:p>
          <a:p>
            <a:r>
              <a:rPr lang="en-US" sz="1700" cap="none" dirty="0">
                <a:latin typeface="Lucida Sans Unicode" panose="020B0602030504020204" pitchFamily="34" charset="0"/>
                <a:cs typeface="Lucida Sans Unicode" panose="020B0602030504020204" pitchFamily="34" charset="0"/>
              </a:rPr>
              <a:t>Charache- NEJM –HU decreases incidence of pain, ACS and transfusion all by about 50%</a:t>
            </a:r>
          </a:p>
          <a:p>
            <a:endParaRPr lang="en-US" dirty="0"/>
          </a:p>
        </p:txBody>
      </p:sp>
      <p:sp>
        <p:nvSpPr>
          <p:cNvPr id="4" name="Slide Number Placeholder 3"/>
          <p:cNvSpPr>
            <a:spLocks noGrp="1"/>
          </p:cNvSpPr>
          <p:nvPr>
            <p:ph type="sldNum" sz="quarter" idx="10"/>
          </p:nvPr>
        </p:nvSpPr>
        <p:spPr/>
        <p:txBody>
          <a:bodyPr/>
          <a:lstStyle/>
          <a:p>
            <a:fld id="{517564F4-134E-4A24-BAE7-598D727494B5}" type="slidenum">
              <a:rPr lang="en-US" smtClean="0"/>
              <a:t>45</a:t>
            </a:fld>
            <a:endParaRPr lang="en-US" dirty="0"/>
          </a:p>
        </p:txBody>
      </p:sp>
    </p:spTree>
    <p:extLst>
      <p:ext uri="{BB962C8B-B14F-4D97-AF65-F5344CB8AC3E}">
        <p14:creationId xmlns:p14="http://schemas.microsoft.com/office/powerpoint/2010/main" val="2447007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1" i="0" u="none" strike="noStrike" baseline="0" dirty="0">
                <a:solidFill>
                  <a:srgbClr val="FF0000"/>
                </a:solidFill>
              </a:rPr>
              <a:t>METHODS</a:t>
            </a:r>
          </a:p>
          <a:p>
            <a:pPr algn="l"/>
            <a:r>
              <a:rPr lang="en-US" sz="1100" b="0" i="0" u="none" strike="noStrike" baseline="0" dirty="0">
                <a:solidFill>
                  <a:srgbClr val="000000"/>
                </a:solidFill>
              </a:rPr>
              <a:t>In a multicenter, randomized, placebo-controlled, double-blind, phase 3 trial, we tested the efficacy of pharmaceutical-grade l-glutamine (0.3 g per kilogram of body weight per dose) administered twice daily by mouth, as compared with placebo, in reducing the incidence of pain crises among patients with sickle cell anemia or sickle β0-thalassemia and a history of two or more pain crises during the previous year. Patients who were receiving hydroxyurea at a dose that had been stable for at least 3 months before screening continued that therapy through the 48-week treatment period.</a:t>
            </a:r>
          </a:p>
          <a:p>
            <a:pPr algn="l"/>
            <a:r>
              <a:rPr lang="en-US" sz="1100" b="1" i="0" u="none" strike="noStrike" baseline="0" dirty="0">
                <a:solidFill>
                  <a:srgbClr val="FF0000"/>
                </a:solidFill>
              </a:rPr>
              <a:t>RESULTS</a:t>
            </a:r>
          </a:p>
          <a:p>
            <a:pPr algn="l"/>
            <a:r>
              <a:rPr lang="en-US" sz="1100" b="0" i="0" u="none" strike="noStrike" baseline="0" dirty="0">
                <a:solidFill>
                  <a:srgbClr val="000000"/>
                </a:solidFill>
              </a:rPr>
              <a:t>A total of 230 patients (age range, 5 to 58 years; 53.9% female) were randomly assigned, in a 2:1 ratio, to receive l-glutamine (152 patients) or placebo (78 patients). The patients in the l-glutamine group had significantly fewer pain crises than those in the placebo group (P = 0.005), with a median of 3.0 in the l-glutamine group and 4.0 in the placebo group. Fewer hospitalizations occurred in the l-glutamine group than in the placebo group (P = 0.005), with a median of 2.0 in the l-glutamine group and 3.0 in the placebo group. Two thirds of the patients in both trial groups received concomitant hydroxyurea. Low-grade nausea, noncardiac chest pain, fatigue, and musculoskeletal pain occurred more frequently in the l-glutamine group than in the placebo group.</a:t>
            </a:r>
          </a:p>
          <a:p>
            <a:pPr algn="l"/>
            <a:r>
              <a:rPr lang="en-US" sz="1100" b="1" i="0" u="none" strike="noStrike" baseline="0" dirty="0">
                <a:solidFill>
                  <a:srgbClr val="FF0000"/>
                </a:solidFill>
              </a:rPr>
              <a:t>CONCLUSIONS</a:t>
            </a:r>
          </a:p>
          <a:p>
            <a:pPr algn="l"/>
            <a:r>
              <a:rPr lang="en-US" sz="1100" b="0" i="0" u="none" strike="noStrike" baseline="0" dirty="0">
                <a:solidFill>
                  <a:srgbClr val="000000"/>
                </a:solidFill>
              </a:rPr>
              <a:t>Among children and adults with sickle cell anemia, the median number of pain crises over 48 weeks was lower among those who received oral therapy with l-glutamine, administered alone or with hydroxyurea, than among those who received placebo, with or without hydroxyurea.</a:t>
            </a:r>
            <a:endParaRPr lang="en-US" sz="1100" dirty="0"/>
          </a:p>
        </p:txBody>
      </p:sp>
      <p:sp>
        <p:nvSpPr>
          <p:cNvPr id="4" name="Slide Number Placeholder 3"/>
          <p:cNvSpPr>
            <a:spLocks noGrp="1"/>
          </p:cNvSpPr>
          <p:nvPr>
            <p:ph type="sldNum" sz="quarter" idx="5"/>
          </p:nvPr>
        </p:nvSpPr>
        <p:spPr/>
        <p:txBody>
          <a:bodyPr/>
          <a:lstStyle/>
          <a:p>
            <a:fld id="{AA78EF07-8F61-4184-AF4C-2081B4E98112}" type="slidenum">
              <a:rPr lang="en-US" smtClean="0"/>
              <a:t>46</a:t>
            </a:fld>
            <a:endParaRPr lang="en-US" dirty="0"/>
          </a:p>
        </p:txBody>
      </p:sp>
    </p:spTree>
    <p:extLst>
      <p:ext uri="{BB962C8B-B14F-4D97-AF65-F5344CB8AC3E}">
        <p14:creationId xmlns:p14="http://schemas.microsoft.com/office/powerpoint/2010/main" val="4081350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47</a:t>
            </a:fld>
            <a:endParaRPr lang="en-US" dirty="0"/>
          </a:p>
        </p:txBody>
      </p:sp>
    </p:spTree>
    <p:extLst>
      <p:ext uri="{BB962C8B-B14F-4D97-AF65-F5344CB8AC3E}">
        <p14:creationId xmlns:p14="http://schemas.microsoft.com/office/powerpoint/2010/main" val="1851492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000" dirty="0"/>
          </a:p>
        </p:txBody>
      </p:sp>
      <p:sp>
        <p:nvSpPr>
          <p:cNvPr id="4" name="Slide Number Placeholder 3"/>
          <p:cNvSpPr>
            <a:spLocks noGrp="1"/>
          </p:cNvSpPr>
          <p:nvPr>
            <p:ph type="sldNum" sz="quarter" idx="5"/>
          </p:nvPr>
        </p:nvSpPr>
        <p:spPr/>
        <p:txBody>
          <a:bodyPr/>
          <a:lstStyle/>
          <a:p>
            <a:fld id="{AA78EF07-8F61-4184-AF4C-2081B4E98112}" type="slidenum">
              <a:rPr lang="en-US" smtClean="0"/>
              <a:t>48</a:t>
            </a:fld>
            <a:endParaRPr lang="en-US" dirty="0"/>
          </a:p>
        </p:txBody>
      </p:sp>
    </p:spTree>
    <p:extLst>
      <p:ext uri="{BB962C8B-B14F-4D97-AF65-F5344CB8AC3E}">
        <p14:creationId xmlns:p14="http://schemas.microsoft.com/office/powerpoint/2010/main" val="2887453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50" b="1" i="0" u="none" strike="noStrike" baseline="0" dirty="0">
                <a:solidFill>
                  <a:srgbClr val="FF0000"/>
                </a:solidFill>
              </a:rPr>
              <a:t>METHODS</a:t>
            </a:r>
          </a:p>
          <a:p>
            <a:pPr algn="l"/>
            <a:r>
              <a:rPr lang="en-US" sz="1050" b="0" i="0" u="none" strike="noStrike" baseline="0" dirty="0">
                <a:solidFill>
                  <a:srgbClr val="000000"/>
                </a:solidFill>
              </a:rPr>
              <a:t>In a multicenter, phase 3, double-blind, randomized, placebo-controlled trial, we compared the efficacy and safety of two dose levels of voxelotor (1500 mg and 900 mg, administered orally once daily) with placebo in persons with sickle cell disease. The primary end point was the percentage of participants who had a hemoglobin response, which was defined as an increase of more than 1.0 g per deciliter from baseline at week 24 in the intention-to-treat analysis.</a:t>
            </a:r>
          </a:p>
          <a:p>
            <a:pPr algn="l"/>
            <a:r>
              <a:rPr lang="en-US" sz="1050" b="1" i="0" u="none" strike="noStrike" baseline="0" dirty="0">
                <a:solidFill>
                  <a:srgbClr val="FF0000"/>
                </a:solidFill>
              </a:rPr>
              <a:t>RESULTS</a:t>
            </a:r>
          </a:p>
          <a:p>
            <a:pPr algn="l"/>
            <a:r>
              <a:rPr lang="en-US" sz="1050" b="0" i="0" u="none" strike="noStrike" baseline="0" dirty="0">
                <a:solidFill>
                  <a:srgbClr val="000000"/>
                </a:solidFill>
              </a:rPr>
              <a:t>A total of 274 participants were randomly assigned in a 1:1:1 ratio to receive a once-daily oral dose of 1500 mg of voxelotor, 900 mg of voxelotor, or placebo. Most participants had sickle cell anemia (homozygous hemoglobin S or hemoglobin S</a:t>
            </a:r>
            <a:r>
              <a:rPr lang="el-GR" sz="1050" b="0" i="0" u="none" strike="noStrike" baseline="0" dirty="0">
                <a:solidFill>
                  <a:srgbClr val="000000"/>
                </a:solidFill>
              </a:rPr>
              <a:t>β0-</a:t>
            </a:r>
            <a:r>
              <a:rPr lang="en-US" sz="1050" b="0" i="0" u="none" strike="noStrike" baseline="0" dirty="0">
                <a:solidFill>
                  <a:srgbClr val="000000"/>
                </a:solidFill>
              </a:rPr>
              <a:t>thalassemia), and approximately two thirds were receiving hydroxyurea at baseline. In the intention-to-treat analysis, a significantly higher percentage of participants had a hemoglobin response in the 1500-mg voxelotor group (51%; 95% confidence interval [CI], 41 to 61) than in the placebo group (7%; 95% CI, 1 to 12). Anemia worsened between baseline and week 24 in fewer participants in each voxelotor dose</a:t>
            </a:r>
          </a:p>
          <a:p>
            <a:pPr algn="l"/>
            <a:r>
              <a:rPr lang="en-US" sz="1050" b="0" i="0" u="none" strike="noStrike" baseline="0" dirty="0">
                <a:solidFill>
                  <a:srgbClr val="000000"/>
                </a:solidFill>
              </a:rPr>
              <a:t>group than in those receiving placebo. At week 24, the 1500-mg voxelotor group had significantly greater reductions from baseline in the indirect bilirubin level and percentage of reticulocytes than the placebo group. The percentage of participants with an adverse event that occurred or worsened during the treatment period was similar across the trial groups. Adverse events of at least grade 3 occurred in 26% of the participants in the 1500-mg voxelotor group, 23% in the 900-mg voxelotor group, and 26% in the placebo group. Most adverse events were not related to the trial drug or placebo, as determined by the investigators.</a:t>
            </a:r>
          </a:p>
          <a:p>
            <a:pPr algn="l"/>
            <a:r>
              <a:rPr lang="en-US" sz="1050" b="1" i="0" u="none" strike="noStrike" baseline="0" dirty="0">
                <a:solidFill>
                  <a:srgbClr val="FF0000"/>
                </a:solidFill>
              </a:rPr>
              <a:t>CONCLUSIONS</a:t>
            </a:r>
          </a:p>
          <a:p>
            <a:pPr algn="l"/>
            <a:r>
              <a:rPr lang="en-US" sz="1050" b="0" i="0" u="none" strike="noStrike" baseline="0" dirty="0">
                <a:solidFill>
                  <a:srgbClr val="000000"/>
                </a:solidFill>
              </a:rPr>
              <a:t>In this phase 3 randomized, placebo-controlled trial involving participants with sickle cell disease, voxelotor significantly increased hemoglobin levels and reduced markers of hemolysis. These findings are consistent with inhibition of HbS polymerization and indicate a disease-modifying potential.</a:t>
            </a:r>
            <a:endParaRPr lang="en-US" sz="1050" dirty="0"/>
          </a:p>
        </p:txBody>
      </p:sp>
      <p:sp>
        <p:nvSpPr>
          <p:cNvPr id="4" name="Slide Number Placeholder 3"/>
          <p:cNvSpPr>
            <a:spLocks noGrp="1"/>
          </p:cNvSpPr>
          <p:nvPr>
            <p:ph type="sldNum" sz="quarter" idx="5"/>
          </p:nvPr>
        </p:nvSpPr>
        <p:spPr/>
        <p:txBody>
          <a:bodyPr/>
          <a:lstStyle/>
          <a:p>
            <a:fld id="{AA78EF07-8F61-4184-AF4C-2081B4E98112}" type="slidenum">
              <a:rPr lang="en-US" smtClean="0"/>
              <a:t>49</a:t>
            </a:fld>
            <a:endParaRPr lang="en-US" dirty="0"/>
          </a:p>
        </p:txBody>
      </p:sp>
    </p:spTree>
    <p:extLst>
      <p:ext uri="{BB962C8B-B14F-4D97-AF65-F5344CB8AC3E}">
        <p14:creationId xmlns:p14="http://schemas.microsoft.com/office/powerpoint/2010/main" val="196679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A78EF07-8F61-4184-AF4C-2081B4E98112}" type="slidenum">
              <a:rPr lang="en-US" smtClean="0"/>
              <a:t>4</a:t>
            </a:fld>
            <a:endParaRPr lang="en-US" dirty="0"/>
          </a:p>
        </p:txBody>
      </p:sp>
    </p:spTree>
    <p:extLst>
      <p:ext uri="{BB962C8B-B14F-4D97-AF65-F5344CB8AC3E}">
        <p14:creationId xmlns:p14="http://schemas.microsoft.com/office/powerpoint/2010/main" val="51341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put in pain and ACS because these are clinical endpoints that families are focused on. </a:t>
            </a:r>
            <a:r>
              <a:rPr lang="en-US" b="1" dirty="0"/>
              <a:t>(Added next slide)</a:t>
            </a:r>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50</a:t>
            </a:fld>
            <a:endParaRPr lang="en-US" dirty="0"/>
          </a:p>
        </p:txBody>
      </p:sp>
    </p:spTree>
    <p:extLst>
      <p:ext uri="{BB962C8B-B14F-4D97-AF65-F5344CB8AC3E}">
        <p14:creationId xmlns:p14="http://schemas.microsoft.com/office/powerpoint/2010/main" val="879744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put in pain and ACS because these are clinical endpoints that families are focused on.</a:t>
            </a:r>
          </a:p>
        </p:txBody>
      </p:sp>
      <p:sp>
        <p:nvSpPr>
          <p:cNvPr id="4" name="Slide Number Placeholder 3"/>
          <p:cNvSpPr>
            <a:spLocks noGrp="1"/>
          </p:cNvSpPr>
          <p:nvPr>
            <p:ph type="sldNum" sz="quarter" idx="5"/>
          </p:nvPr>
        </p:nvSpPr>
        <p:spPr/>
        <p:txBody>
          <a:bodyPr/>
          <a:lstStyle/>
          <a:p>
            <a:fld id="{AA78EF07-8F61-4184-AF4C-2081B4E98112}" type="slidenum">
              <a:rPr lang="en-US" smtClean="0"/>
              <a:t>51</a:t>
            </a:fld>
            <a:endParaRPr lang="en-US" dirty="0"/>
          </a:p>
        </p:txBody>
      </p:sp>
    </p:spTree>
    <p:extLst>
      <p:ext uri="{BB962C8B-B14F-4D97-AF65-F5344CB8AC3E}">
        <p14:creationId xmlns:p14="http://schemas.microsoft.com/office/powerpoint/2010/main" val="4198883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b="1" i="0" u="none" strike="noStrike" baseline="0" dirty="0">
                <a:solidFill>
                  <a:srgbClr val="FF0000"/>
                </a:solidFill>
              </a:rPr>
              <a:t>METHODS</a:t>
            </a:r>
          </a:p>
          <a:p>
            <a:pPr algn="l"/>
            <a:r>
              <a:rPr lang="en-US" sz="1100" b="0" i="0" u="none" strike="noStrike" baseline="0" dirty="0">
                <a:solidFill>
                  <a:srgbClr val="000000"/>
                </a:solidFill>
              </a:rPr>
              <a:t>In this double-blind, randomized, placebo-controlled, phase 2 trial, we assigned patients to receive low-dose crizanlizumab (2.5 mg per kilogram of body weight), high-dose crizanlizumab (5.0 mg per kilogram), or placebo, administered intravenously 14 times over a period of 52 weeks. Patients who were receiving concomitant hydroxyurea as well as those not receiving hydroxyurea were included in the study. The primary end point was the annual rate of sickle cell–related pain crises with high-dose crizanlizumab versus placebo. The annual rate of days hospitalized, the times to first and second crises, annual rates of uncomplicated crises (defined as crises other than the acute chest syndrome, hepatic sequestration, splenic sequestration, or priapism) and the acute chest syndrome, and patient-reported outcomes were also assessed.</a:t>
            </a:r>
          </a:p>
          <a:p>
            <a:pPr algn="l"/>
            <a:r>
              <a:rPr lang="en-US" sz="1100" b="1" i="0" u="none" strike="noStrike" baseline="0" dirty="0">
                <a:solidFill>
                  <a:srgbClr val="FF0000"/>
                </a:solidFill>
              </a:rPr>
              <a:t>RESULTS</a:t>
            </a:r>
          </a:p>
          <a:p>
            <a:pPr algn="l"/>
            <a:r>
              <a:rPr lang="en-US" sz="1100" b="0" i="0" u="none" strike="noStrike" baseline="0" dirty="0">
                <a:solidFill>
                  <a:srgbClr val="000000"/>
                </a:solidFill>
              </a:rPr>
              <a:t>A total of 198 patients underwent randomization at 60 sites. The median rate of crises per year was 1.63 with high-dose crizanlizumab versus 2.98 with placebo (indicating a 45.3% lower rate with high-dose crizanlizumab, P = 0.01). The median time to the first crisis was significantly longer with high-dose crizanlizumab than with placebo (4.07 vs. 1.38 months, P = 0.001), as was the median time to the second crisis (10.32 vs. 5.09 months, P = 0.02). The median rate of uncomplicated crises per year was 1.08 with high-dose crizanlizumab, as compared with 2.91 with placebo (indicating a 62.9% lower rate with high-dose crizanlizumab, P = 0.02). Adverse events that occurred in 10% or more of the patients in either active treatment group and at a frequency that was at least twice as high as that in the placebo group were arthralgia, diarrhea, pruritus, vomiting, and chest pain.</a:t>
            </a:r>
          </a:p>
          <a:p>
            <a:pPr algn="l"/>
            <a:r>
              <a:rPr lang="en-US" sz="1100" b="1" i="0" u="none" strike="noStrike" baseline="0" dirty="0">
                <a:solidFill>
                  <a:srgbClr val="FF0000"/>
                </a:solidFill>
              </a:rPr>
              <a:t>CONCLUSIONS</a:t>
            </a:r>
          </a:p>
          <a:p>
            <a:pPr algn="l"/>
            <a:r>
              <a:rPr lang="en-US" sz="1100" b="0" i="0" u="none" strike="noStrike" baseline="0" dirty="0">
                <a:solidFill>
                  <a:srgbClr val="000000"/>
                </a:solidFill>
              </a:rPr>
              <a:t>In patients with sickle cell disease, crizanlizumab therapy resulted in a significantly lower rate of sickle cell–related pain crises than placebo and was associated with a low incidence of adverse events.</a:t>
            </a:r>
            <a:endParaRPr lang="en-US" sz="1100" dirty="0"/>
          </a:p>
        </p:txBody>
      </p:sp>
      <p:sp>
        <p:nvSpPr>
          <p:cNvPr id="4" name="Slide Number Placeholder 3"/>
          <p:cNvSpPr>
            <a:spLocks noGrp="1"/>
          </p:cNvSpPr>
          <p:nvPr>
            <p:ph type="sldNum" sz="quarter" idx="5"/>
          </p:nvPr>
        </p:nvSpPr>
        <p:spPr/>
        <p:txBody>
          <a:bodyPr/>
          <a:lstStyle/>
          <a:p>
            <a:fld id="{AA78EF07-8F61-4184-AF4C-2081B4E98112}" type="slidenum">
              <a:rPr lang="en-US" smtClean="0"/>
              <a:t>53</a:t>
            </a:fld>
            <a:endParaRPr lang="en-US" dirty="0"/>
          </a:p>
        </p:txBody>
      </p:sp>
    </p:spTree>
    <p:extLst>
      <p:ext uri="{BB962C8B-B14F-4D97-AF65-F5344CB8AC3E}">
        <p14:creationId xmlns:p14="http://schemas.microsoft.com/office/powerpoint/2010/main" val="80646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C06BDBC-13A9-4A70-8F1D-B1CFB237071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31D1FEAE-8769-4630-A9C0-327D7A984F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What do we do to help this patient? </a:t>
            </a:r>
          </a:p>
          <a:p>
            <a:endParaRPr lang="en-US" altLang="en-US" dirty="0"/>
          </a:p>
          <a:p>
            <a:r>
              <a:rPr lang="en-US" altLang="en-US" dirty="0"/>
              <a:t>Family meeting (support for patient – see who is going to help her in this process)</a:t>
            </a:r>
          </a:p>
        </p:txBody>
      </p:sp>
      <p:sp>
        <p:nvSpPr>
          <p:cNvPr id="37892" name="Slide Number Placeholder 3">
            <a:extLst>
              <a:ext uri="{FF2B5EF4-FFF2-40B4-BE49-F238E27FC236}">
                <a16:creationId xmlns:a16="http://schemas.microsoft.com/office/drawing/2014/main" id="{DD486B39-D933-4739-BF98-810FA41373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b="1">
                <a:solidFill>
                  <a:schemeClr val="tx1"/>
                </a:solidFill>
                <a:latin typeface="Times New Roman" panose="02020603050405020304" pitchFamily="18" charset="0"/>
                <a:cs typeface="Arial" panose="020B0604020202020204" pitchFamily="34" charset="0"/>
              </a:defRPr>
            </a:lvl1pPr>
            <a:lvl2pPr marL="742950" indent="-285750" defTabSz="930275">
              <a:defRPr sz="2000" b="1">
                <a:solidFill>
                  <a:schemeClr val="tx1"/>
                </a:solidFill>
                <a:latin typeface="Times New Roman" panose="02020603050405020304" pitchFamily="18" charset="0"/>
                <a:cs typeface="Arial" panose="020B0604020202020204" pitchFamily="34" charset="0"/>
              </a:defRPr>
            </a:lvl2pPr>
            <a:lvl3pPr marL="1143000" indent="-228600" defTabSz="930275">
              <a:defRPr sz="2000" b="1">
                <a:solidFill>
                  <a:schemeClr val="tx1"/>
                </a:solidFill>
                <a:latin typeface="Times New Roman" panose="02020603050405020304" pitchFamily="18" charset="0"/>
                <a:cs typeface="Arial" panose="020B0604020202020204" pitchFamily="34" charset="0"/>
              </a:defRPr>
            </a:lvl3pPr>
            <a:lvl4pPr marL="1600200" indent="-228600" defTabSz="930275">
              <a:defRPr sz="2000" b="1">
                <a:solidFill>
                  <a:schemeClr val="tx1"/>
                </a:solidFill>
                <a:latin typeface="Times New Roman" panose="02020603050405020304" pitchFamily="18" charset="0"/>
                <a:cs typeface="Arial" panose="020B0604020202020204" pitchFamily="34" charset="0"/>
              </a:defRPr>
            </a:lvl4pPr>
            <a:lvl5pPr marL="2057400" indent="-228600" defTabSz="930275">
              <a:defRPr sz="2000" b="1">
                <a:solidFill>
                  <a:schemeClr val="tx1"/>
                </a:solidFill>
                <a:latin typeface="Times New Roman" panose="02020603050405020304" pitchFamily="18" charset="0"/>
                <a:cs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9pPr>
          </a:lstStyle>
          <a:p>
            <a:fld id="{2A95688F-E145-4059-8994-2D5CBBDF1C7B}" type="slidenum">
              <a:rPr lang="en-US" altLang="en-US" sz="1200" b="0" smtClean="0"/>
              <a:pPr/>
              <a:t>64</a:t>
            </a:fld>
            <a:endParaRPr lang="en-US" altLang="en-US" sz="1200" b="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C06BDBC-13A9-4A70-8F1D-B1CFB237071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31D1FEAE-8769-4630-A9C0-327D7A984F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What do we do to help this patient? </a:t>
            </a:r>
          </a:p>
          <a:p>
            <a:endParaRPr lang="en-US" altLang="en-US" dirty="0"/>
          </a:p>
          <a:p>
            <a:r>
              <a:rPr lang="en-US" altLang="en-US" dirty="0"/>
              <a:t>Family meeting (support for patient – see who is going to help her in this process)</a:t>
            </a:r>
          </a:p>
        </p:txBody>
      </p:sp>
      <p:sp>
        <p:nvSpPr>
          <p:cNvPr id="37892" name="Slide Number Placeholder 3">
            <a:extLst>
              <a:ext uri="{FF2B5EF4-FFF2-40B4-BE49-F238E27FC236}">
                <a16:creationId xmlns:a16="http://schemas.microsoft.com/office/drawing/2014/main" id="{DD486B39-D933-4739-BF98-810FA41373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b="1">
                <a:solidFill>
                  <a:schemeClr val="tx1"/>
                </a:solidFill>
                <a:latin typeface="Times New Roman" panose="02020603050405020304" pitchFamily="18" charset="0"/>
                <a:cs typeface="Arial" panose="020B0604020202020204" pitchFamily="34" charset="0"/>
              </a:defRPr>
            </a:lvl1pPr>
            <a:lvl2pPr marL="742950" indent="-285750" defTabSz="930275">
              <a:defRPr sz="2000" b="1">
                <a:solidFill>
                  <a:schemeClr val="tx1"/>
                </a:solidFill>
                <a:latin typeface="Times New Roman" panose="02020603050405020304" pitchFamily="18" charset="0"/>
                <a:cs typeface="Arial" panose="020B0604020202020204" pitchFamily="34" charset="0"/>
              </a:defRPr>
            </a:lvl2pPr>
            <a:lvl3pPr marL="1143000" indent="-228600" defTabSz="930275">
              <a:defRPr sz="2000" b="1">
                <a:solidFill>
                  <a:schemeClr val="tx1"/>
                </a:solidFill>
                <a:latin typeface="Times New Roman" panose="02020603050405020304" pitchFamily="18" charset="0"/>
                <a:cs typeface="Arial" panose="020B0604020202020204" pitchFamily="34" charset="0"/>
              </a:defRPr>
            </a:lvl3pPr>
            <a:lvl4pPr marL="1600200" indent="-228600" defTabSz="930275">
              <a:defRPr sz="2000" b="1">
                <a:solidFill>
                  <a:schemeClr val="tx1"/>
                </a:solidFill>
                <a:latin typeface="Times New Roman" panose="02020603050405020304" pitchFamily="18" charset="0"/>
                <a:cs typeface="Arial" panose="020B0604020202020204" pitchFamily="34" charset="0"/>
              </a:defRPr>
            </a:lvl4pPr>
            <a:lvl5pPr marL="2057400" indent="-228600" defTabSz="930275">
              <a:defRPr sz="2000" b="1">
                <a:solidFill>
                  <a:schemeClr val="tx1"/>
                </a:solidFill>
                <a:latin typeface="Times New Roman" panose="02020603050405020304" pitchFamily="18" charset="0"/>
                <a:cs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9pPr>
          </a:lstStyle>
          <a:p>
            <a:fld id="{2A95688F-E145-4059-8994-2D5CBBDF1C7B}" type="slidenum">
              <a:rPr lang="en-US" altLang="en-US" sz="1200" b="0" smtClean="0"/>
              <a:pPr/>
              <a:t>65</a:t>
            </a:fld>
            <a:endParaRPr lang="en-US" altLang="en-US" sz="1200" b="0" dirty="0"/>
          </a:p>
        </p:txBody>
      </p:sp>
    </p:spTree>
    <p:extLst>
      <p:ext uri="{BB962C8B-B14F-4D97-AF65-F5344CB8AC3E}">
        <p14:creationId xmlns:p14="http://schemas.microsoft.com/office/powerpoint/2010/main" val="18856599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442E173-62FA-4DB9-93FB-C2DB3AFB406F}"/>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0DC962A2-5140-42E6-94A5-E683A63A77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Phone contact (anytime patient calls in it comes to my message basket first)</a:t>
            </a:r>
          </a:p>
          <a:p>
            <a:endParaRPr lang="en-US" altLang="en-US" dirty="0"/>
          </a:p>
          <a:p>
            <a:endParaRPr lang="en-US" altLang="en-US" dirty="0"/>
          </a:p>
          <a:p>
            <a:r>
              <a:rPr lang="en-US" altLang="en-US" dirty="0"/>
              <a:t>Integrated, coordinated, and advocated care</a:t>
            </a:r>
          </a:p>
          <a:p>
            <a:r>
              <a:rPr lang="en-US" altLang="en-US" dirty="0"/>
              <a:t>     - Decrease fragmentation and ensure access </a:t>
            </a:r>
          </a:p>
          <a:p>
            <a:r>
              <a:rPr lang="en-US" altLang="en-US" dirty="0"/>
              <a:t>       to appropriate, individualized and cost-effective care</a:t>
            </a:r>
          </a:p>
          <a:p>
            <a:endParaRPr lang="en-US" altLang="en-US" dirty="0"/>
          </a:p>
          <a:p>
            <a:endParaRPr lang="en-US" altLang="en-US" dirty="0"/>
          </a:p>
          <a:p>
            <a:r>
              <a:rPr lang="en-US" altLang="en-US" dirty="0"/>
              <a:t>Specialty referrals – like all care to be at VUMC, but if not able (due to insurance issues) will have to call insurance and figure out where to refer patient. </a:t>
            </a:r>
          </a:p>
        </p:txBody>
      </p:sp>
      <p:sp>
        <p:nvSpPr>
          <p:cNvPr id="44036" name="Slide Number Placeholder 3">
            <a:extLst>
              <a:ext uri="{FF2B5EF4-FFF2-40B4-BE49-F238E27FC236}">
                <a16:creationId xmlns:a16="http://schemas.microsoft.com/office/drawing/2014/main" id="{0EEBC2C6-B9FD-4F04-9F42-4367C304F0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b="1">
                <a:solidFill>
                  <a:schemeClr val="tx1"/>
                </a:solidFill>
                <a:latin typeface="Times New Roman" panose="02020603050405020304" pitchFamily="18" charset="0"/>
                <a:cs typeface="Arial" panose="020B0604020202020204" pitchFamily="34" charset="0"/>
              </a:defRPr>
            </a:lvl1pPr>
            <a:lvl2pPr marL="742950" indent="-285750" defTabSz="930275">
              <a:defRPr sz="2000" b="1">
                <a:solidFill>
                  <a:schemeClr val="tx1"/>
                </a:solidFill>
                <a:latin typeface="Times New Roman" panose="02020603050405020304" pitchFamily="18" charset="0"/>
                <a:cs typeface="Arial" panose="020B0604020202020204" pitchFamily="34" charset="0"/>
              </a:defRPr>
            </a:lvl2pPr>
            <a:lvl3pPr marL="1143000" indent="-228600" defTabSz="930275">
              <a:defRPr sz="2000" b="1">
                <a:solidFill>
                  <a:schemeClr val="tx1"/>
                </a:solidFill>
                <a:latin typeface="Times New Roman" panose="02020603050405020304" pitchFamily="18" charset="0"/>
                <a:cs typeface="Arial" panose="020B0604020202020204" pitchFamily="34" charset="0"/>
              </a:defRPr>
            </a:lvl3pPr>
            <a:lvl4pPr marL="1600200" indent="-228600" defTabSz="930275">
              <a:defRPr sz="2000" b="1">
                <a:solidFill>
                  <a:schemeClr val="tx1"/>
                </a:solidFill>
                <a:latin typeface="Times New Roman" panose="02020603050405020304" pitchFamily="18" charset="0"/>
                <a:cs typeface="Arial" panose="020B0604020202020204" pitchFamily="34" charset="0"/>
              </a:defRPr>
            </a:lvl4pPr>
            <a:lvl5pPr marL="2057400" indent="-228600" defTabSz="930275">
              <a:defRPr sz="2000" b="1">
                <a:solidFill>
                  <a:schemeClr val="tx1"/>
                </a:solidFill>
                <a:latin typeface="Times New Roman" panose="02020603050405020304" pitchFamily="18" charset="0"/>
                <a:cs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Times New Roman" panose="02020603050405020304" pitchFamily="18" charset="0"/>
                <a:cs typeface="Arial" panose="020B0604020202020204" pitchFamily="34" charset="0"/>
              </a:defRPr>
            </a:lvl9pPr>
          </a:lstStyle>
          <a:p>
            <a:fld id="{7210197C-7D30-47D1-A886-5E4632E3BAEE}" type="slidenum">
              <a:rPr lang="en-US" altLang="en-US" sz="1200" b="0" smtClean="0"/>
              <a:pPr/>
              <a:t>66</a:t>
            </a:fld>
            <a:endParaRPr lang="en-US" altLang="en-US" sz="1200" b="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69</a:t>
            </a:fld>
            <a:endParaRPr lang="en-US" dirty="0"/>
          </a:p>
        </p:txBody>
      </p:sp>
    </p:spTree>
    <p:extLst>
      <p:ext uri="{BB962C8B-B14F-4D97-AF65-F5344CB8AC3E}">
        <p14:creationId xmlns:p14="http://schemas.microsoft.com/office/powerpoint/2010/main" val="40024544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70</a:t>
            </a:fld>
            <a:endParaRPr lang="en-US" dirty="0"/>
          </a:p>
        </p:txBody>
      </p:sp>
    </p:spTree>
    <p:extLst>
      <p:ext uri="{BB962C8B-B14F-4D97-AF65-F5344CB8AC3E}">
        <p14:creationId xmlns:p14="http://schemas.microsoft.com/office/powerpoint/2010/main" val="14472061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a:t>
            </a:r>
            <a:r>
              <a:rPr lang="en-US" sz="1800" dirty="0">
                <a:solidFill>
                  <a:srgbClr val="000000"/>
                </a:solidFill>
                <a:effectLst/>
                <a:latin typeface="Calibri" panose="020F0502020204030204" pitchFamily="34" charset="0"/>
                <a:ea typeface="Calibri" panose="020F0502020204030204" pitchFamily="34" charset="0"/>
              </a:rPr>
              <a:t>a)      1 mg IV hydromorphone is the most appropriate as it is the IV equivalent to his current home medications.  Should patient respond to this dose it may be reasonable to repeat the dose, however if the patient has no response an increase by 25% is indicated.  Meperidine is not recommended as an analgesic per the The American Pain Society and Institute for Safe Medication Practices.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71</a:t>
            </a:fld>
            <a:endParaRPr lang="en-US" dirty="0"/>
          </a:p>
        </p:txBody>
      </p:sp>
    </p:spTree>
    <p:extLst>
      <p:ext uri="{BB962C8B-B14F-4D97-AF65-F5344CB8AC3E}">
        <p14:creationId xmlns:p14="http://schemas.microsoft.com/office/powerpoint/2010/main" val="335118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Can you identify the number of children with sickle cell disease in the US?  We need to demonstrate that the majority of the SCD population is now adults </a:t>
            </a:r>
            <a:r>
              <a:rPr lang="en-US" sz="1200" b="1" dirty="0">
                <a:solidFill>
                  <a:srgbClr val="FF0000"/>
                </a:solidFill>
              </a:rPr>
              <a:t>(Unable to find recent prevalence data in children)</a:t>
            </a:r>
          </a:p>
          <a:p>
            <a:endParaRPr lang="en-US" dirty="0"/>
          </a:p>
        </p:txBody>
      </p:sp>
      <p:sp>
        <p:nvSpPr>
          <p:cNvPr id="4" name="Slide Number Placeholder 3"/>
          <p:cNvSpPr>
            <a:spLocks noGrp="1"/>
          </p:cNvSpPr>
          <p:nvPr>
            <p:ph type="sldNum" sz="quarter" idx="10"/>
          </p:nvPr>
        </p:nvSpPr>
        <p:spPr/>
        <p:txBody>
          <a:bodyPr/>
          <a:lstStyle/>
          <a:p>
            <a:fld id="{D0A3EC37-82AB-44BB-BECF-ABB2D24D3C6F}" type="slidenum">
              <a:rPr lang="en-US" smtClean="0"/>
              <a:t>5</a:t>
            </a:fld>
            <a:endParaRPr lang="en-US" dirty="0"/>
          </a:p>
        </p:txBody>
      </p:sp>
    </p:spTree>
    <p:extLst>
      <p:ext uri="{BB962C8B-B14F-4D97-AF65-F5344CB8AC3E}">
        <p14:creationId xmlns:p14="http://schemas.microsoft.com/office/powerpoint/2010/main" val="251611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33BAA-DC5C-484D-97E7-9BBDB824B5F1}" type="slidenum">
              <a:rPr lang="en-US" smtClean="0"/>
              <a:t>6</a:t>
            </a:fld>
            <a:endParaRPr lang="en-US" dirty="0"/>
          </a:p>
        </p:txBody>
      </p:sp>
    </p:spTree>
    <p:extLst>
      <p:ext uri="{BB962C8B-B14F-4D97-AF65-F5344CB8AC3E}">
        <p14:creationId xmlns:p14="http://schemas.microsoft.com/office/powerpoint/2010/main" val="4159094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Alternative: </a:t>
            </a:r>
            <a:r>
              <a:rPr lang="en-US" dirty="0">
                <a:hlinkClick r:id="rId3"/>
              </a:rPr>
              <a:t>Living with sickle cell disease: Shaniya's story – YouTube</a:t>
            </a:r>
            <a:r>
              <a:rPr lang="en-US" dirty="0"/>
              <a:t> [03:51-4:43]</a:t>
            </a:r>
          </a:p>
        </p:txBody>
      </p:sp>
      <p:sp>
        <p:nvSpPr>
          <p:cNvPr id="4" name="Slide Number Placeholder 3"/>
          <p:cNvSpPr>
            <a:spLocks noGrp="1"/>
          </p:cNvSpPr>
          <p:nvPr>
            <p:ph type="sldNum" sz="quarter" idx="5"/>
          </p:nvPr>
        </p:nvSpPr>
        <p:spPr/>
        <p:txBody>
          <a:bodyPr/>
          <a:lstStyle/>
          <a:p>
            <a:fld id="{AA78EF07-8F61-4184-AF4C-2081B4E98112}" type="slidenum">
              <a:rPr lang="en-US" smtClean="0"/>
              <a:t>7</a:t>
            </a:fld>
            <a:endParaRPr lang="en-US" dirty="0"/>
          </a:p>
        </p:txBody>
      </p:sp>
    </p:spTree>
    <p:extLst>
      <p:ext uri="{BB962C8B-B14F-4D97-AF65-F5344CB8AC3E}">
        <p14:creationId xmlns:p14="http://schemas.microsoft.com/office/powerpoint/2010/main" val="40154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B694F7F-19AF-484F-AB06-E8AC217DAD6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33FC228-AB08-427A-88DF-D29240D3F1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Consider mentioning TWITCH vs. SWITCH results with regard to HU for stroke prevention – not a suitable replacement of regular RBC txn to prevent second stroke </a:t>
            </a:r>
            <a:r>
              <a:rPr lang="en-US" altLang="en-US" b="1" dirty="0">
                <a:solidFill>
                  <a:srgbClr val="FF0000"/>
                </a:solidFill>
              </a:rPr>
              <a:t>(TWITCH study added/last bullet point)</a:t>
            </a:r>
          </a:p>
        </p:txBody>
      </p:sp>
      <p:sp>
        <p:nvSpPr>
          <p:cNvPr id="15364" name="Slide Number Placeholder 3">
            <a:extLst>
              <a:ext uri="{FF2B5EF4-FFF2-40B4-BE49-F238E27FC236}">
                <a16:creationId xmlns:a16="http://schemas.microsoft.com/office/drawing/2014/main" id="{C34FA2E0-96E0-4C81-8ED9-73971C29A7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000" b="1">
                <a:solidFill>
                  <a:schemeClr val="tx1"/>
                </a:solidFill>
                <a:latin typeface="Times New Roman" panose="02020603050405020304" pitchFamily="18" charset="0"/>
                <a:ea typeface="MS PGothic" panose="020B0600070205080204" pitchFamily="34" charset="-128"/>
              </a:defRPr>
            </a:lvl1pPr>
            <a:lvl2pPr marL="742950" indent="-285750" defTabSz="930275">
              <a:defRPr sz="2000" b="1">
                <a:solidFill>
                  <a:schemeClr val="tx1"/>
                </a:solidFill>
                <a:latin typeface="Times New Roman" panose="02020603050405020304" pitchFamily="18" charset="0"/>
                <a:ea typeface="MS PGothic" panose="020B0600070205080204" pitchFamily="34" charset="-128"/>
              </a:defRPr>
            </a:lvl2pPr>
            <a:lvl3pPr marL="1143000" indent="-228600" defTabSz="930275">
              <a:defRPr sz="2000" b="1">
                <a:solidFill>
                  <a:schemeClr val="tx1"/>
                </a:solidFill>
                <a:latin typeface="Times New Roman" panose="02020603050405020304" pitchFamily="18" charset="0"/>
                <a:ea typeface="MS PGothic" panose="020B0600070205080204" pitchFamily="34" charset="-128"/>
              </a:defRPr>
            </a:lvl3pPr>
            <a:lvl4pPr marL="1600200" indent="-228600" defTabSz="930275">
              <a:defRPr sz="2000" b="1">
                <a:solidFill>
                  <a:schemeClr val="tx1"/>
                </a:solidFill>
                <a:latin typeface="Times New Roman" panose="02020603050405020304" pitchFamily="18" charset="0"/>
                <a:ea typeface="MS PGothic" panose="020B0600070205080204" pitchFamily="34" charset="-128"/>
              </a:defRPr>
            </a:lvl4pPr>
            <a:lvl5pPr marL="2057400" indent="-228600" defTabSz="930275">
              <a:defRPr sz="2000" b="1">
                <a:solidFill>
                  <a:schemeClr val="tx1"/>
                </a:solidFill>
                <a:latin typeface="Times New Roman" panose="02020603050405020304" pitchFamily="18" charset="0"/>
                <a:ea typeface="MS PGothic" panose="020B0600070205080204" pitchFamily="34" charset="-128"/>
              </a:defRPr>
            </a:lvl5pPr>
            <a:lvl6pPr marL="2514600" indent="-228600" defTabSz="9302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defTabSz="9302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defTabSz="9302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defTabSz="9302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DC1E2439-FBC8-42C8-9904-596F5D00224F}" type="slidenum">
              <a:rPr lang="en-US" altLang="en-US" sz="1200" b="0" smtClean="0"/>
              <a:pPr/>
              <a:t>8</a:t>
            </a:fld>
            <a:endParaRPr lang="en-US" altLang="en-US" sz="1200"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Arial" panose="020B0604020202020204" pitchFamily="34" charset="0"/>
              </a:rPr>
              <a:t>Median survival for HbSS: ~ 48.0 years</a:t>
            </a:r>
            <a:endParaRPr lang="en-US" dirty="0"/>
          </a:p>
        </p:txBody>
      </p:sp>
      <p:sp>
        <p:nvSpPr>
          <p:cNvPr id="4" name="Slide Number Placeholder 3"/>
          <p:cNvSpPr>
            <a:spLocks noGrp="1"/>
          </p:cNvSpPr>
          <p:nvPr>
            <p:ph type="sldNum" sz="quarter" idx="5"/>
          </p:nvPr>
        </p:nvSpPr>
        <p:spPr/>
        <p:txBody>
          <a:bodyPr/>
          <a:lstStyle/>
          <a:p>
            <a:fld id="{AA78EF07-8F61-4184-AF4C-2081B4E98112}" type="slidenum">
              <a:rPr lang="en-US" smtClean="0"/>
              <a:t>9</a:t>
            </a:fld>
            <a:endParaRPr lang="en-US" dirty="0"/>
          </a:p>
        </p:txBody>
      </p:sp>
    </p:spTree>
    <p:extLst>
      <p:ext uri="{BB962C8B-B14F-4D97-AF65-F5344CB8AC3E}">
        <p14:creationId xmlns:p14="http://schemas.microsoft.com/office/powerpoint/2010/main" val="2207899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C3F9-8D23-4D40-B436-7E75ACA13A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87FC24-E69A-5C41-B384-17BE976718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CE5BB9-588B-E847-939C-9F5691B85DF0}"/>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5" name="Footer Placeholder 4">
            <a:extLst>
              <a:ext uri="{FF2B5EF4-FFF2-40B4-BE49-F238E27FC236}">
                <a16:creationId xmlns:a16="http://schemas.microsoft.com/office/drawing/2014/main" id="{76AF657E-1E12-0947-8877-71C3990994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A4CD4A-2BD2-9743-A302-8063513057AD}"/>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580813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11D1-2E9D-8340-BF63-A4D6C9EE07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D22D9B-D1C9-4C4E-A9C5-1AB536D08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984CA-D072-4646-A191-DC4951BC1CAB}"/>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5" name="Footer Placeholder 4">
            <a:extLst>
              <a:ext uri="{FF2B5EF4-FFF2-40B4-BE49-F238E27FC236}">
                <a16:creationId xmlns:a16="http://schemas.microsoft.com/office/drawing/2014/main" id="{772FF987-3007-8B42-B300-CD16467D9D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EC51CC-D51B-4D46-B85C-1148BDDEA5B3}"/>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179250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89A1B0-0C09-AF42-9BB7-0F5E0B760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B17177-48D4-0042-B8C4-1C1C0FDC43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4C23D-FCDD-104E-BA7A-2AB27A4334AC}"/>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5" name="Footer Placeholder 4">
            <a:extLst>
              <a:ext uri="{FF2B5EF4-FFF2-40B4-BE49-F238E27FC236}">
                <a16:creationId xmlns:a16="http://schemas.microsoft.com/office/drawing/2014/main" id="{7E331769-29B0-E94B-A09E-81D29BD046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BF17D6-55DA-3A42-83F4-EDCB93C0B15D}"/>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3275771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22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Chart Placeholder 2"/>
          <p:cNvSpPr>
            <a:spLocks noGrp="1"/>
          </p:cNvSpPr>
          <p:nvPr>
            <p:ph type="chart" idx="1"/>
          </p:nvPr>
        </p:nvSpPr>
        <p:spPr>
          <a:xfrm>
            <a:off x="1576917" y="2017713"/>
            <a:ext cx="10363200" cy="4114800"/>
          </a:xfrm>
        </p:spPr>
        <p:txBody>
          <a:bodyPr/>
          <a:lstStyle/>
          <a:p>
            <a:pPr lvl="0"/>
            <a:endParaRPr lang="en-US" noProof="0" dirty="0"/>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B6809ED6-28D7-459B-BC12-241D29391CFF}" type="slidenum">
              <a:rPr lang="en-US"/>
              <a:pPr>
                <a:defRPr/>
              </a:pPr>
              <a:t>‹#›</a:t>
            </a:fld>
            <a:endParaRPr lang="en-US" dirty="0"/>
          </a:p>
        </p:txBody>
      </p:sp>
    </p:spTree>
    <p:extLst>
      <p:ext uri="{BB962C8B-B14F-4D97-AF65-F5344CB8AC3E}">
        <p14:creationId xmlns:p14="http://schemas.microsoft.com/office/powerpoint/2010/main" val="586578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96137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lIns="0"/>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7052166"/>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138922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BB62D5-FF49-46F5-B18A-2A5916CB40C1}"/>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5DD9DAFD-51B3-45A2-9E05-8A45915D9F4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2981629-015C-466A-B694-9A3AC668A672}"/>
              </a:ext>
            </a:extLst>
          </p:cNvPr>
          <p:cNvSpPr>
            <a:spLocks noGrp="1" noChangeArrowheads="1"/>
          </p:cNvSpPr>
          <p:nvPr>
            <p:ph type="sldNum" sz="quarter" idx="12"/>
          </p:nvPr>
        </p:nvSpPr>
        <p:spPr>
          <a:ln/>
        </p:spPr>
        <p:txBody>
          <a:bodyPr/>
          <a:lstStyle>
            <a:lvl1pPr>
              <a:defRPr/>
            </a:lvl1pPr>
          </a:lstStyle>
          <a:p>
            <a:pPr>
              <a:defRPr/>
            </a:pPr>
            <a:fld id="{413DD57D-2F0B-4718-82CC-1C4BB9FE6F08}" type="slidenum">
              <a:rPr lang="en-US" altLang="en-US"/>
              <a:pPr>
                <a:defRPr/>
              </a:pPr>
              <a:t>‹#›</a:t>
            </a:fld>
            <a:endParaRPr lang="en-US" altLang="en-US" dirty="0"/>
          </a:p>
        </p:txBody>
      </p:sp>
    </p:spTree>
    <p:extLst>
      <p:ext uri="{BB962C8B-B14F-4D97-AF65-F5344CB8AC3E}">
        <p14:creationId xmlns:p14="http://schemas.microsoft.com/office/powerpoint/2010/main" val="31821224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5C80-9405-624B-B197-27886DF8D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654E3-C203-3046-A4B2-AF02F359D2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B3A54-2FF8-EF48-BD86-C4F36ACF50C2}"/>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5" name="Footer Placeholder 4">
            <a:extLst>
              <a:ext uri="{FF2B5EF4-FFF2-40B4-BE49-F238E27FC236}">
                <a16:creationId xmlns:a16="http://schemas.microsoft.com/office/drawing/2014/main" id="{DA35CA43-4EC8-7B4A-9D44-E6B80DD23A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F6885-EF39-6540-9928-1A71E6176CBF}"/>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245142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1437-D4AD-1D41-BD8B-97D2FAAB70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4D25C5-D0F8-AA4B-B267-B7ABDC93AE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6B9E6E-1097-3940-B74E-1E3B591C2B11}"/>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5" name="Footer Placeholder 4">
            <a:extLst>
              <a:ext uri="{FF2B5EF4-FFF2-40B4-BE49-F238E27FC236}">
                <a16:creationId xmlns:a16="http://schemas.microsoft.com/office/drawing/2014/main" id="{DE7D6849-F400-E740-8B6D-9FA5107F4C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6B7593-4AF7-5346-8591-672D7DB0692D}"/>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401685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ADBC-A69A-BA41-9F2E-624911B85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A3745-6625-E444-AFF1-FD25DC31ED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CA981-9631-7942-AF9A-1A2A63EB7C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8FEDD6-771D-794B-A115-B6B6809C0936}"/>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6" name="Footer Placeholder 5">
            <a:extLst>
              <a:ext uri="{FF2B5EF4-FFF2-40B4-BE49-F238E27FC236}">
                <a16:creationId xmlns:a16="http://schemas.microsoft.com/office/drawing/2014/main" id="{A4A7E951-00CD-6346-94CE-EE28F56EE8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AA6915-4D9D-9446-818F-E6AC97F9B6E3}"/>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418945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7FA0-AEA2-6C4B-8C25-C05FF6B24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D18122-CF1E-7E4A-B16B-B295F6922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7DEF4C-0D5C-DA42-901E-BCC735F9FE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7249C7-ED62-8E4E-BD4E-0E4C5E7006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B813A-681E-1141-9A23-280D3B90DF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387910-DA87-CB42-8E85-9836424F671D}"/>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8" name="Footer Placeholder 7">
            <a:extLst>
              <a:ext uri="{FF2B5EF4-FFF2-40B4-BE49-F238E27FC236}">
                <a16:creationId xmlns:a16="http://schemas.microsoft.com/office/drawing/2014/main" id="{F8038F3C-0968-4443-BAE5-8D00ACD438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E931CF2-1692-C04B-96F3-E668DAF0B7E7}"/>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357662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2789-04B5-5846-9DC2-26ED77206D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B07102-16BB-0F47-A0A0-468C987AF630}"/>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4" name="Footer Placeholder 3">
            <a:extLst>
              <a:ext uri="{FF2B5EF4-FFF2-40B4-BE49-F238E27FC236}">
                <a16:creationId xmlns:a16="http://schemas.microsoft.com/office/drawing/2014/main" id="{B5479004-A7EE-2A4D-9BEE-FA66433975D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1FD89EF-C220-F248-99F4-4CF12BE6915F}"/>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279982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224B3-EB6E-7646-9F8A-A957778FAD67}"/>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3" name="Footer Placeholder 2">
            <a:extLst>
              <a:ext uri="{FF2B5EF4-FFF2-40B4-BE49-F238E27FC236}">
                <a16:creationId xmlns:a16="http://schemas.microsoft.com/office/drawing/2014/main" id="{F4FE42D9-78CB-E840-A36A-4B5A6DC6512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F85D1F-FA66-AF45-AE32-322C5B7B2881}"/>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118231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127D-1D45-7D41-87E6-C15389709B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B9F3DE-4890-4F47-88E3-4F9D706D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9D3DDB-5A6E-7B4C-A835-2712FD88B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8525E-ED60-514C-A380-11627B6D574B}"/>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6" name="Footer Placeholder 5">
            <a:extLst>
              <a:ext uri="{FF2B5EF4-FFF2-40B4-BE49-F238E27FC236}">
                <a16:creationId xmlns:a16="http://schemas.microsoft.com/office/drawing/2014/main" id="{764ADDD2-0865-DD43-B7CB-E8E13DAA17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303946-7A77-F240-952A-411F18007EFD}"/>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360059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7D79-A18B-9B4A-B4AF-66938990E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96F70D-89D1-EE44-8DB4-DF9805A0D8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3E7306-E7E1-CA4C-BEAB-F853E13ED0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C2924-088F-F94A-AF5A-8C382718775F}"/>
              </a:ext>
            </a:extLst>
          </p:cNvPr>
          <p:cNvSpPr>
            <a:spLocks noGrp="1"/>
          </p:cNvSpPr>
          <p:nvPr>
            <p:ph type="dt" sz="half" idx="10"/>
          </p:nvPr>
        </p:nvSpPr>
        <p:spPr/>
        <p:txBody>
          <a:bodyPr/>
          <a:lstStyle/>
          <a:p>
            <a:fld id="{572BEF1D-B0C7-3C43-AA5A-C3F60C39CBAF}" type="datetimeFigureOut">
              <a:rPr lang="en-US" smtClean="0"/>
              <a:t>4/7/2021</a:t>
            </a:fld>
            <a:endParaRPr lang="en-US" dirty="0"/>
          </a:p>
        </p:txBody>
      </p:sp>
      <p:sp>
        <p:nvSpPr>
          <p:cNvPr id="6" name="Footer Placeholder 5">
            <a:extLst>
              <a:ext uri="{FF2B5EF4-FFF2-40B4-BE49-F238E27FC236}">
                <a16:creationId xmlns:a16="http://schemas.microsoft.com/office/drawing/2014/main" id="{D0CC3F20-7951-1F4A-8181-57595EB1F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33CBD4-AA9C-2F4C-B512-B63B57E3C548}"/>
              </a:ext>
            </a:extLst>
          </p:cNvPr>
          <p:cNvSpPr>
            <a:spLocks noGrp="1"/>
          </p:cNvSpPr>
          <p:nvPr>
            <p:ph type="sldNum" sz="quarter" idx="12"/>
          </p:nvPr>
        </p:nvSpPr>
        <p:spPr/>
        <p:txBody>
          <a:bodyPr/>
          <a:lstStyle/>
          <a:p>
            <a:fld id="{5A964DF7-5ECD-8B46-ADD5-2BBC9233951A}" type="slidenum">
              <a:rPr lang="en-US" smtClean="0"/>
              <a:t>‹#›</a:t>
            </a:fld>
            <a:endParaRPr lang="en-US" dirty="0"/>
          </a:p>
        </p:txBody>
      </p:sp>
    </p:spTree>
    <p:extLst>
      <p:ext uri="{BB962C8B-B14F-4D97-AF65-F5344CB8AC3E}">
        <p14:creationId xmlns:p14="http://schemas.microsoft.com/office/powerpoint/2010/main" val="372620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C02A8-09D3-5D41-90B0-4742CBD16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A7D975-189A-3A4A-9778-16B89B34D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6F6E2-4907-5D41-9A17-4C76E23E5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BEF1D-B0C7-3C43-AA5A-C3F60C39CBAF}" type="datetimeFigureOut">
              <a:rPr lang="en-US" smtClean="0"/>
              <a:t>4/7/2021</a:t>
            </a:fld>
            <a:endParaRPr lang="en-US" dirty="0"/>
          </a:p>
        </p:txBody>
      </p:sp>
      <p:sp>
        <p:nvSpPr>
          <p:cNvPr id="5" name="Footer Placeholder 4">
            <a:extLst>
              <a:ext uri="{FF2B5EF4-FFF2-40B4-BE49-F238E27FC236}">
                <a16:creationId xmlns:a16="http://schemas.microsoft.com/office/drawing/2014/main" id="{B25A5F76-6DBF-7C4E-A636-9530E0666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53DB219-C066-DF4F-B8D3-F4FF39DF7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64DF7-5ECD-8B46-ADD5-2BBC9233951A}" type="slidenum">
              <a:rPr lang="en-US" smtClean="0"/>
              <a:t>‹#›</a:t>
            </a:fld>
            <a:endParaRPr lang="en-US" dirty="0"/>
          </a:p>
        </p:txBody>
      </p:sp>
    </p:spTree>
    <p:extLst>
      <p:ext uri="{BB962C8B-B14F-4D97-AF65-F5344CB8AC3E}">
        <p14:creationId xmlns:p14="http://schemas.microsoft.com/office/powerpoint/2010/main" val="2277052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4065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ncbddd/hemoglobinopathies/documents/scdc-data-brief-voe-h.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cbddd/sicklecell/dat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chart" Target="../charts/chart7.xml"/></Relationships>
</file>

<file path=ppt/slides/_rels/slide5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ubmed.ncbi.nlm.nih.gov/3162207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2CsgXHdWqV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9B9D430-7ABF-2541-8912-11C46D3045EB}"/>
              </a:ext>
            </a:extLst>
          </p:cNvPr>
          <p:cNvPicPr>
            <a:picLocks noChangeAspect="1"/>
          </p:cNvPicPr>
          <p:nvPr/>
        </p:nvPicPr>
        <p:blipFill>
          <a:blip r:embed="rId3"/>
          <a:stretch>
            <a:fillRect/>
          </a:stretch>
        </p:blipFill>
        <p:spPr>
          <a:xfrm>
            <a:off x="4234" y="0"/>
            <a:ext cx="12183533" cy="6858000"/>
          </a:xfrm>
          <a:prstGeom prst="rect">
            <a:avLst/>
          </a:prstGeom>
        </p:spPr>
      </p:pic>
    </p:spTree>
    <p:extLst>
      <p:ext uri="{BB962C8B-B14F-4D97-AF65-F5344CB8AC3E}">
        <p14:creationId xmlns:p14="http://schemas.microsoft.com/office/powerpoint/2010/main" val="378943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B31A465-FA24-4600-BB79-B2E003F3818F}"/>
              </a:ext>
            </a:extLst>
          </p:cNvPr>
          <p:cNvSpPr>
            <a:spLocks noGrp="1"/>
          </p:cNvSpPr>
          <p:nvPr>
            <p:ph type="title"/>
          </p:nvPr>
        </p:nvSpPr>
        <p:spPr>
          <a:xfrm>
            <a:off x="609600" y="228600"/>
            <a:ext cx="10972800" cy="1143000"/>
          </a:xfrm>
        </p:spPr>
        <p:txBody>
          <a:bodyPr>
            <a:normAutofit fontScale="90000"/>
          </a:bodyPr>
          <a:lstStyle/>
          <a:p>
            <a:r>
              <a:rPr lang="en-US" altLang="en-US" sz="4000" dirty="0"/>
              <a:t>Wide Inter-Patient Variation of Progression of Heart, Lung and Kidney Disease</a:t>
            </a:r>
          </a:p>
        </p:txBody>
      </p:sp>
      <p:sp>
        <p:nvSpPr>
          <p:cNvPr id="22" name="Oval 21">
            <a:extLst>
              <a:ext uri="{FF2B5EF4-FFF2-40B4-BE49-F238E27FC236}">
                <a16:creationId xmlns:a16="http://schemas.microsoft.com/office/drawing/2014/main" id="{2DB6A761-EB23-4DFB-873D-02847DED6C3E}"/>
              </a:ext>
            </a:extLst>
          </p:cNvPr>
          <p:cNvSpPr/>
          <p:nvPr/>
        </p:nvSpPr>
        <p:spPr>
          <a:xfrm>
            <a:off x="5937250" y="1452563"/>
            <a:ext cx="4876800" cy="2417762"/>
          </a:xfrm>
          <a:prstGeom prst="ellipse">
            <a:avLst/>
          </a:prstGeom>
          <a:solidFill>
            <a:srgbClr val="00B0F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a:t>Disease Modifying</a:t>
            </a:r>
            <a:r>
              <a:rPr lang="en-US" sz="2800" b="1" u="sng" dirty="0"/>
              <a:t> Therapies</a:t>
            </a:r>
            <a:endParaRPr lang="en-US" sz="2400" b="1" u="sng" dirty="0"/>
          </a:p>
          <a:p>
            <a:pPr marL="342900" indent="-342900">
              <a:buFont typeface="Arial" panose="020B0604020202020204" pitchFamily="34" charset="0"/>
              <a:buChar char="•"/>
              <a:defRPr/>
            </a:pPr>
            <a:r>
              <a:rPr lang="en-US" sz="2400" b="1" dirty="0"/>
              <a:t>Hydroxyurea</a:t>
            </a:r>
          </a:p>
        </p:txBody>
      </p:sp>
      <p:sp>
        <p:nvSpPr>
          <p:cNvPr id="21" name="Oval 20">
            <a:extLst>
              <a:ext uri="{FF2B5EF4-FFF2-40B4-BE49-F238E27FC236}">
                <a16:creationId xmlns:a16="http://schemas.microsoft.com/office/drawing/2014/main" id="{D9D590B5-8B8B-47D0-A413-115F9B5E3C9B}"/>
              </a:ext>
            </a:extLst>
          </p:cNvPr>
          <p:cNvSpPr/>
          <p:nvPr/>
        </p:nvSpPr>
        <p:spPr>
          <a:xfrm>
            <a:off x="1365250" y="1468438"/>
            <a:ext cx="4876800" cy="2417762"/>
          </a:xfrm>
          <a:prstGeom prst="ellipse">
            <a:avLst/>
          </a:prstGeom>
          <a:solidFill>
            <a:srgbClr val="FFC00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dirty="0"/>
              <a:t>Lifestyle Risk</a:t>
            </a:r>
            <a:r>
              <a:rPr lang="en-US" sz="2800" b="1" u="sng" dirty="0"/>
              <a:t> Factors</a:t>
            </a:r>
          </a:p>
          <a:p>
            <a:pPr marL="342900" indent="-342900">
              <a:buFont typeface="Arial" panose="020B0604020202020204" pitchFamily="34" charset="0"/>
              <a:buChar char="•"/>
              <a:defRPr/>
            </a:pPr>
            <a:r>
              <a:rPr lang="en-US" sz="2400" b="1" dirty="0"/>
              <a:t>Tobacco/Smoking</a:t>
            </a:r>
          </a:p>
          <a:p>
            <a:pPr marL="342900" indent="-342900">
              <a:buFont typeface="Arial" panose="020B0604020202020204" pitchFamily="34" charset="0"/>
              <a:buChar char="•"/>
              <a:defRPr/>
            </a:pPr>
            <a:r>
              <a:rPr lang="en-US" sz="2400" b="1" dirty="0"/>
              <a:t>Obesity</a:t>
            </a:r>
          </a:p>
        </p:txBody>
      </p:sp>
      <p:sp>
        <p:nvSpPr>
          <p:cNvPr id="23" name="Oval 22">
            <a:extLst>
              <a:ext uri="{FF2B5EF4-FFF2-40B4-BE49-F238E27FC236}">
                <a16:creationId xmlns:a16="http://schemas.microsoft.com/office/drawing/2014/main" id="{B5A634A6-D34D-42C5-B971-1055EBFAE7AA}"/>
              </a:ext>
            </a:extLst>
          </p:cNvPr>
          <p:cNvSpPr/>
          <p:nvPr/>
        </p:nvSpPr>
        <p:spPr>
          <a:xfrm>
            <a:off x="3733800" y="3425825"/>
            <a:ext cx="4876800" cy="2417763"/>
          </a:xfrm>
          <a:prstGeom prst="ellipse">
            <a:avLst/>
          </a:prstGeom>
          <a:solidFill>
            <a:srgbClr val="00B050"/>
          </a:solidFill>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800" b="1" u="sng" dirty="0"/>
              <a:t>Genetic Variation</a:t>
            </a:r>
            <a:endParaRPr lang="en-US" sz="2400" b="1" u="sng" dirty="0"/>
          </a:p>
          <a:p>
            <a:pPr marL="342900" indent="-342900">
              <a:buFont typeface="Arial" panose="020B0604020202020204" pitchFamily="34" charset="0"/>
              <a:buChar char="•"/>
              <a:defRPr/>
            </a:pPr>
            <a:r>
              <a:rPr lang="en-US" sz="2400" b="1" dirty="0"/>
              <a:t>Hemoglobin F loci</a:t>
            </a:r>
          </a:p>
          <a:p>
            <a:pPr marL="342900" indent="-342900">
              <a:buFont typeface="Arial" panose="020B0604020202020204" pitchFamily="34" charset="0"/>
              <a:buChar char="•"/>
              <a:defRPr/>
            </a:pPr>
            <a:r>
              <a:rPr lang="en-US" sz="2400" b="1" i="1" dirty="0"/>
              <a:t>APOL1 </a:t>
            </a:r>
            <a:r>
              <a:rPr lang="en-US" sz="2400" b="1" dirty="0"/>
              <a:t>G1/G2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0C1B-4F9C-4CFE-9A19-B5495650676A}"/>
              </a:ext>
            </a:extLst>
          </p:cNvPr>
          <p:cNvSpPr>
            <a:spLocks noGrp="1"/>
          </p:cNvSpPr>
          <p:nvPr>
            <p:ph type="title"/>
          </p:nvPr>
        </p:nvSpPr>
        <p:spPr>
          <a:xfrm>
            <a:off x="838200" y="18255"/>
            <a:ext cx="10515600" cy="1325563"/>
          </a:xfrm>
        </p:spPr>
        <p:txBody>
          <a:bodyPr>
            <a:normAutofit/>
          </a:bodyPr>
          <a:lstStyle/>
          <a:p>
            <a:r>
              <a:rPr lang="en-US" sz="4000" dirty="0"/>
              <a:t>Comprehensive Care of Sickle Cell Disease</a:t>
            </a:r>
            <a:endParaRPr lang="en-US" sz="4200" dirty="0"/>
          </a:p>
        </p:txBody>
      </p:sp>
      <p:graphicFrame>
        <p:nvGraphicFramePr>
          <p:cNvPr id="6" name="Content Placeholder 5">
            <a:extLst>
              <a:ext uri="{FF2B5EF4-FFF2-40B4-BE49-F238E27FC236}">
                <a16:creationId xmlns:a16="http://schemas.microsoft.com/office/drawing/2014/main" id="{9356B6C9-6DEA-4635-8262-BDA1F787F647}"/>
              </a:ext>
            </a:extLst>
          </p:cNvPr>
          <p:cNvGraphicFramePr>
            <a:graphicFrameLocks noGrp="1"/>
          </p:cNvGraphicFramePr>
          <p:nvPr>
            <p:ph idx="1"/>
            <p:extLst>
              <p:ext uri="{D42A27DB-BD31-4B8C-83A1-F6EECF244321}">
                <p14:modId xmlns:p14="http://schemas.microsoft.com/office/powerpoint/2010/main" val="3209607260"/>
              </p:ext>
            </p:extLst>
          </p:nvPr>
        </p:nvGraphicFramePr>
        <p:xfrm>
          <a:off x="838200" y="1253331"/>
          <a:ext cx="10515600" cy="4694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07D90FE-2423-4C4D-82B0-3E3FC5C3D037}"/>
              </a:ext>
            </a:extLst>
          </p:cNvPr>
          <p:cNvSpPr txBox="1"/>
          <p:nvPr/>
        </p:nvSpPr>
        <p:spPr>
          <a:xfrm>
            <a:off x="3026004" y="1640264"/>
            <a:ext cx="413896" cy="646331"/>
          </a:xfrm>
          <a:prstGeom prst="rect">
            <a:avLst/>
          </a:prstGeom>
          <a:noFill/>
        </p:spPr>
        <p:txBody>
          <a:bodyPr wrap="none" rtlCol="0">
            <a:spAutoFit/>
          </a:bodyPr>
          <a:lstStyle/>
          <a:p>
            <a:r>
              <a:rPr lang="en-US" sz="3600" dirty="0"/>
              <a:t>+</a:t>
            </a:r>
          </a:p>
        </p:txBody>
      </p:sp>
      <p:sp>
        <p:nvSpPr>
          <p:cNvPr id="8" name="TextBox 7">
            <a:extLst>
              <a:ext uri="{FF2B5EF4-FFF2-40B4-BE49-F238E27FC236}">
                <a16:creationId xmlns:a16="http://schemas.microsoft.com/office/drawing/2014/main" id="{ABB489A1-0634-475D-BB4F-47D453CF4319}"/>
              </a:ext>
            </a:extLst>
          </p:cNvPr>
          <p:cNvSpPr txBox="1"/>
          <p:nvPr/>
        </p:nvSpPr>
        <p:spPr>
          <a:xfrm>
            <a:off x="5757077" y="1668540"/>
            <a:ext cx="413896" cy="646331"/>
          </a:xfrm>
          <a:prstGeom prst="rect">
            <a:avLst/>
          </a:prstGeom>
          <a:noFill/>
        </p:spPr>
        <p:txBody>
          <a:bodyPr wrap="none" rtlCol="0">
            <a:spAutoFit/>
          </a:bodyPr>
          <a:lstStyle/>
          <a:p>
            <a:r>
              <a:rPr lang="en-US" sz="3600" dirty="0"/>
              <a:t>+</a:t>
            </a:r>
          </a:p>
        </p:txBody>
      </p:sp>
      <p:sp>
        <p:nvSpPr>
          <p:cNvPr id="9" name="TextBox 8">
            <a:extLst>
              <a:ext uri="{FF2B5EF4-FFF2-40B4-BE49-F238E27FC236}">
                <a16:creationId xmlns:a16="http://schemas.microsoft.com/office/drawing/2014/main" id="{3D0453DB-D1AE-407F-BB5B-19646DDC1181}"/>
              </a:ext>
            </a:extLst>
          </p:cNvPr>
          <p:cNvSpPr txBox="1"/>
          <p:nvPr/>
        </p:nvSpPr>
        <p:spPr>
          <a:xfrm>
            <a:off x="8358777" y="1668540"/>
            <a:ext cx="413896" cy="646331"/>
          </a:xfrm>
          <a:prstGeom prst="rect">
            <a:avLst/>
          </a:prstGeom>
          <a:noFill/>
        </p:spPr>
        <p:txBody>
          <a:bodyPr wrap="none" rtlCol="0">
            <a:spAutoFit/>
          </a:bodyPr>
          <a:lstStyle/>
          <a:p>
            <a:r>
              <a:rPr lang="en-US" sz="3600" dirty="0"/>
              <a:t>+</a:t>
            </a:r>
          </a:p>
        </p:txBody>
      </p:sp>
    </p:spTree>
    <p:extLst>
      <p:ext uri="{BB962C8B-B14F-4D97-AF65-F5344CB8AC3E}">
        <p14:creationId xmlns:p14="http://schemas.microsoft.com/office/powerpoint/2010/main" val="409546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4"/>
            <a:ext cx="10515600" cy="1325563"/>
          </a:xfrm>
        </p:spPr>
        <p:txBody>
          <a:bodyPr>
            <a:normAutofit/>
          </a:bodyPr>
          <a:lstStyle/>
          <a:p>
            <a:r>
              <a:rPr lang="en-US" dirty="0"/>
              <a:t>Acute Complications Associated with Increased Morbidity and Mortality</a:t>
            </a:r>
          </a:p>
        </p:txBody>
      </p:sp>
      <p:graphicFrame>
        <p:nvGraphicFramePr>
          <p:cNvPr id="5" name="Content Placeholder 4">
            <a:extLst>
              <a:ext uri="{FF2B5EF4-FFF2-40B4-BE49-F238E27FC236}">
                <a16:creationId xmlns:a16="http://schemas.microsoft.com/office/drawing/2014/main" id="{A9B33F0B-44D1-449B-8EFF-025330D07EDA}"/>
              </a:ext>
            </a:extLst>
          </p:cNvPr>
          <p:cNvGraphicFramePr>
            <a:graphicFrameLocks noGrp="1"/>
          </p:cNvGraphicFramePr>
          <p:nvPr>
            <p:ph idx="1"/>
            <p:extLst>
              <p:ext uri="{D42A27DB-BD31-4B8C-83A1-F6EECF244321}">
                <p14:modId xmlns:p14="http://schemas.microsoft.com/office/powerpoint/2010/main" val="2262639718"/>
              </p:ext>
            </p:extLst>
          </p:nvPr>
        </p:nvGraphicFramePr>
        <p:xfrm>
          <a:off x="838200" y="1248697"/>
          <a:ext cx="10515600" cy="472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06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260909" y="304800"/>
            <a:ext cx="9914021" cy="1585784"/>
          </a:xfrm>
        </p:spPr>
        <p:txBody>
          <a:bodyPr>
            <a:normAutofit/>
          </a:bodyPr>
          <a:lstStyle/>
          <a:p>
            <a:r>
              <a:rPr lang="en-US" dirty="0"/>
              <a:t>Distribution of Acute Vaso-Occlusive Pain in Sickle Cell Disease</a:t>
            </a:r>
          </a:p>
        </p:txBody>
      </p:sp>
      <p:graphicFrame>
        <p:nvGraphicFramePr>
          <p:cNvPr id="11" name="Object 3"/>
          <p:cNvGraphicFramePr>
            <a:graphicFrameLocks noGrp="1" noChangeAspect="1"/>
          </p:cNvGraphicFramePr>
          <p:nvPr>
            <p:ph type="chart" idx="1"/>
            <p:extLst>
              <p:ext uri="{D42A27DB-BD31-4B8C-83A1-F6EECF244321}">
                <p14:modId xmlns:p14="http://schemas.microsoft.com/office/powerpoint/2010/main" val="2239899740"/>
              </p:ext>
            </p:extLst>
          </p:nvPr>
        </p:nvGraphicFramePr>
        <p:xfrm>
          <a:off x="1643856" y="1625600"/>
          <a:ext cx="8158957" cy="4013200"/>
        </p:xfrm>
        <a:graphic>
          <a:graphicData uri="http://schemas.openxmlformats.org/drawingml/2006/chart">
            <c:chart xmlns:c="http://schemas.openxmlformats.org/drawingml/2006/chart" xmlns:r="http://schemas.openxmlformats.org/officeDocument/2006/relationships" r:id="rId2"/>
          </a:graphicData>
        </a:graphic>
      </p:graphicFrame>
      <p:sp>
        <p:nvSpPr>
          <p:cNvPr id="3077" name="Text Box 4"/>
          <p:cNvSpPr txBox="1">
            <a:spLocks noChangeArrowheads="1"/>
          </p:cNvSpPr>
          <p:nvPr/>
        </p:nvSpPr>
        <p:spPr bwMode="auto">
          <a:xfrm>
            <a:off x="8081553" y="1932057"/>
            <a:ext cx="1721259" cy="400110"/>
          </a:xfrm>
          <a:prstGeom prst="rect">
            <a:avLst/>
          </a:prstGeom>
          <a:noFill/>
          <a:ln w="9525">
            <a:noFill/>
            <a:miter lim="800000"/>
            <a:headEnd/>
            <a:tailEnd/>
          </a:ln>
        </p:spPr>
        <p:txBody>
          <a:bodyPr wrap="square">
            <a:spAutoFit/>
          </a:bodyPr>
          <a:lstStyle/>
          <a:p>
            <a:pPr algn="l" eaLnBrk="1" hangingPunct="1"/>
            <a:r>
              <a:rPr lang="en-US" sz="2000" dirty="0">
                <a:latin typeface="Times New Roman" pitchFamily="18" charset="0"/>
              </a:rPr>
              <a:t>Crisis Rate</a:t>
            </a:r>
          </a:p>
        </p:txBody>
      </p:sp>
      <p:sp>
        <p:nvSpPr>
          <p:cNvPr id="3078" name="Text Box 5"/>
          <p:cNvSpPr txBox="1">
            <a:spLocks noChangeArrowheads="1"/>
          </p:cNvSpPr>
          <p:nvPr/>
        </p:nvSpPr>
        <p:spPr bwMode="auto">
          <a:xfrm>
            <a:off x="1558131" y="5445554"/>
            <a:ext cx="1216025" cy="457200"/>
          </a:xfrm>
          <a:prstGeom prst="rect">
            <a:avLst/>
          </a:prstGeom>
          <a:noFill/>
          <a:ln w="9525">
            <a:noFill/>
            <a:miter lim="800000"/>
            <a:headEnd/>
            <a:tailEnd/>
          </a:ln>
        </p:spPr>
        <p:txBody>
          <a:bodyPr wrap="none">
            <a:spAutoFit/>
          </a:bodyPr>
          <a:lstStyle/>
          <a:p>
            <a:pPr algn="l" eaLnBrk="1" hangingPunct="1"/>
            <a:r>
              <a:rPr lang="en-US" sz="2400" dirty="0">
                <a:latin typeface="Times New Roman" pitchFamily="18" charset="0"/>
              </a:rPr>
              <a:t>Average</a:t>
            </a:r>
          </a:p>
        </p:txBody>
      </p:sp>
      <p:sp>
        <p:nvSpPr>
          <p:cNvPr id="3079" name="Text Box 6"/>
          <p:cNvSpPr txBox="1">
            <a:spLocks noChangeArrowheads="1"/>
          </p:cNvSpPr>
          <p:nvPr/>
        </p:nvSpPr>
        <p:spPr bwMode="auto">
          <a:xfrm>
            <a:off x="3048000" y="5480908"/>
            <a:ext cx="565150" cy="457200"/>
          </a:xfrm>
          <a:prstGeom prst="rect">
            <a:avLst/>
          </a:prstGeom>
          <a:noFill/>
          <a:ln w="9525">
            <a:noFill/>
            <a:miter lim="800000"/>
            <a:headEnd/>
            <a:tailEnd/>
          </a:ln>
        </p:spPr>
        <p:txBody>
          <a:bodyPr wrap="square">
            <a:spAutoFit/>
          </a:bodyPr>
          <a:lstStyle/>
          <a:p>
            <a:pPr algn="l" eaLnBrk="1" hangingPunct="1"/>
            <a:r>
              <a:rPr lang="en-US" sz="2400" dirty="0">
                <a:latin typeface="Times New Roman" pitchFamily="18" charset="0"/>
              </a:rPr>
              <a:t>0.8</a:t>
            </a:r>
          </a:p>
        </p:txBody>
      </p:sp>
      <p:sp>
        <p:nvSpPr>
          <p:cNvPr id="3080" name="Text Box 7"/>
          <p:cNvSpPr txBox="1">
            <a:spLocks noChangeArrowheads="1"/>
          </p:cNvSpPr>
          <p:nvPr/>
        </p:nvSpPr>
        <p:spPr bwMode="auto">
          <a:xfrm>
            <a:off x="4368006" y="5455508"/>
            <a:ext cx="565150" cy="457200"/>
          </a:xfrm>
          <a:prstGeom prst="rect">
            <a:avLst/>
          </a:prstGeom>
          <a:noFill/>
          <a:ln w="9525">
            <a:noFill/>
            <a:miter lim="800000"/>
            <a:headEnd/>
            <a:tailEnd/>
          </a:ln>
        </p:spPr>
        <p:txBody>
          <a:bodyPr wrap="none">
            <a:spAutoFit/>
          </a:bodyPr>
          <a:lstStyle/>
          <a:p>
            <a:pPr algn="l" eaLnBrk="1" hangingPunct="1"/>
            <a:r>
              <a:rPr lang="en-US" sz="2400" dirty="0">
                <a:latin typeface="Times New Roman" pitchFamily="18" charset="0"/>
              </a:rPr>
              <a:t>0.4</a:t>
            </a:r>
          </a:p>
        </p:txBody>
      </p:sp>
      <p:sp>
        <p:nvSpPr>
          <p:cNvPr id="3081" name="Text Box 8"/>
          <p:cNvSpPr txBox="1">
            <a:spLocks noChangeArrowheads="1"/>
          </p:cNvSpPr>
          <p:nvPr/>
        </p:nvSpPr>
        <p:spPr bwMode="auto">
          <a:xfrm>
            <a:off x="5688012" y="5410200"/>
            <a:ext cx="667821" cy="457200"/>
          </a:xfrm>
          <a:prstGeom prst="rect">
            <a:avLst/>
          </a:prstGeom>
          <a:noFill/>
          <a:ln w="9525">
            <a:noFill/>
            <a:miter lim="800000"/>
            <a:headEnd/>
            <a:tailEnd/>
          </a:ln>
        </p:spPr>
        <p:txBody>
          <a:bodyPr wrap="square">
            <a:spAutoFit/>
          </a:bodyPr>
          <a:lstStyle/>
          <a:p>
            <a:pPr algn="l" eaLnBrk="1" hangingPunct="1"/>
            <a:r>
              <a:rPr lang="en-US" sz="2400" dirty="0">
                <a:latin typeface="Times New Roman" pitchFamily="18" charset="0"/>
              </a:rPr>
              <a:t>0.4</a:t>
            </a:r>
          </a:p>
        </p:txBody>
      </p:sp>
      <p:sp>
        <p:nvSpPr>
          <p:cNvPr id="3082" name="Text Box 9"/>
          <p:cNvSpPr txBox="1">
            <a:spLocks noChangeArrowheads="1"/>
          </p:cNvSpPr>
          <p:nvPr/>
        </p:nvSpPr>
        <p:spPr bwMode="auto">
          <a:xfrm>
            <a:off x="7040880" y="5410200"/>
            <a:ext cx="687070" cy="457200"/>
          </a:xfrm>
          <a:prstGeom prst="rect">
            <a:avLst/>
          </a:prstGeom>
          <a:noFill/>
          <a:ln w="9525">
            <a:noFill/>
            <a:miter lim="800000"/>
            <a:headEnd/>
            <a:tailEnd/>
          </a:ln>
        </p:spPr>
        <p:txBody>
          <a:bodyPr wrap="square">
            <a:spAutoFit/>
          </a:bodyPr>
          <a:lstStyle/>
          <a:p>
            <a:pPr algn="l" eaLnBrk="1" hangingPunct="1"/>
            <a:r>
              <a:rPr lang="en-US" sz="2400" dirty="0">
                <a:latin typeface="Times New Roman" pitchFamily="18" charset="0"/>
              </a:rPr>
              <a:t>1.0</a:t>
            </a:r>
          </a:p>
        </p:txBody>
      </p:sp>
      <p:sp>
        <p:nvSpPr>
          <p:cNvPr id="3083" name="Text Box 10"/>
          <p:cNvSpPr txBox="1">
            <a:spLocks noChangeArrowheads="1"/>
          </p:cNvSpPr>
          <p:nvPr/>
        </p:nvSpPr>
        <p:spPr bwMode="auto">
          <a:xfrm>
            <a:off x="1643856" y="3254375"/>
            <a:ext cx="522288" cy="579438"/>
          </a:xfrm>
          <a:prstGeom prst="rect">
            <a:avLst/>
          </a:prstGeom>
          <a:noFill/>
          <a:ln w="9525">
            <a:noFill/>
            <a:miter lim="800000"/>
            <a:headEnd/>
            <a:tailEnd/>
          </a:ln>
        </p:spPr>
        <p:txBody>
          <a:bodyPr wrap="none">
            <a:spAutoFit/>
          </a:bodyPr>
          <a:lstStyle/>
          <a:p>
            <a:pPr algn="l" eaLnBrk="1" hangingPunct="1"/>
            <a:r>
              <a:rPr lang="en-US" sz="3200" dirty="0">
                <a:latin typeface="Times New Roman" pitchFamily="18" charset="0"/>
              </a:rPr>
              <a:t>%</a:t>
            </a:r>
          </a:p>
        </p:txBody>
      </p:sp>
      <p:sp>
        <p:nvSpPr>
          <p:cNvPr id="2" name="TextBox 1">
            <a:extLst>
              <a:ext uri="{FF2B5EF4-FFF2-40B4-BE49-F238E27FC236}">
                <a16:creationId xmlns:a16="http://schemas.microsoft.com/office/drawing/2014/main" id="{9012331E-B054-4DED-9A3D-CF8B20911D7E}"/>
              </a:ext>
            </a:extLst>
          </p:cNvPr>
          <p:cNvSpPr txBox="1"/>
          <p:nvPr/>
        </p:nvSpPr>
        <p:spPr>
          <a:xfrm>
            <a:off x="4245429" y="6126480"/>
            <a:ext cx="3131691" cy="276999"/>
          </a:xfrm>
          <a:prstGeom prst="rect">
            <a:avLst/>
          </a:prstGeom>
          <a:noFill/>
        </p:spPr>
        <p:txBody>
          <a:bodyPr wrap="none" rtlCol="0">
            <a:spAutoFit/>
          </a:bodyPr>
          <a:lstStyle/>
          <a:p>
            <a:r>
              <a:rPr lang="en-US" sz="1200" dirty="0">
                <a:solidFill>
                  <a:schemeClr val="bg1"/>
                </a:solidFill>
              </a:rPr>
              <a:t>Platt OS, et al. </a:t>
            </a:r>
            <a:r>
              <a:rPr lang="en-US" sz="1200" i="1" dirty="0">
                <a:solidFill>
                  <a:schemeClr val="bg1"/>
                </a:solidFill>
              </a:rPr>
              <a:t>N Engl J Med</a:t>
            </a:r>
            <a:r>
              <a:rPr lang="en-US" sz="1200" dirty="0">
                <a:solidFill>
                  <a:schemeClr val="bg1"/>
                </a:solidFill>
              </a:rPr>
              <a:t>. 1991;325;1:11-16.</a:t>
            </a:r>
          </a:p>
        </p:txBody>
      </p:sp>
    </p:spTree>
    <p:extLst>
      <p:ext uri="{BB962C8B-B14F-4D97-AF65-F5344CB8AC3E}">
        <p14:creationId xmlns:p14="http://schemas.microsoft.com/office/powerpoint/2010/main" val="158273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80AD-832C-4972-B9B3-F186A5D759AC}"/>
              </a:ext>
            </a:extLst>
          </p:cNvPr>
          <p:cNvSpPr>
            <a:spLocks noGrp="1"/>
          </p:cNvSpPr>
          <p:nvPr>
            <p:ph type="title"/>
          </p:nvPr>
        </p:nvSpPr>
        <p:spPr/>
        <p:txBody>
          <a:bodyPr/>
          <a:lstStyle/>
          <a:p>
            <a:r>
              <a:rPr lang="en-US" dirty="0"/>
              <a:t>PiSCES: The Epidemiology of Acute Vaso-Occlusive Pain Episodes in Sickle Cell Disease</a:t>
            </a:r>
          </a:p>
        </p:txBody>
      </p:sp>
      <p:sp>
        <p:nvSpPr>
          <p:cNvPr id="3" name="Content Placeholder 2">
            <a:extLst>
              <a:ext uri="{FF2B5EF4-FFF2-40B4-BE49-F238E27FC236}">
                <a16:creationId xmlns:a16="http://schemas.microsoft.com/office/drawing/2014/main" id="{C44C7216-DF5E-4DB3-9E27-42D52C120ACE}"/>
              </a:ext>
            </a:extLst>
          </p:cNvPr>
          <p:cNvSpPr>
            <a:spLocks noGrp="1"/>
          </p:cNvSpPr>
          <p:nvPr>
            <p:ph idx="1"/>
          </p:nvPr>
        </p:nvSpPr>
        <p:spPr>
          <a:xfrm>
            <a:off x="838200" y="1713639"/>
            <a:ext cx="10515600" cy="4351338"/>
          </a:xfrm>
        </p:spPr>
        <p:txBody>
          <a:bodyPr>
            <a:noAutofit/>
          </a:bodyPr>
          <a:lstStyle/>
          <a:p>
            <a:r>
              <a:rPr lang="en-US" dirty="0"/>
              <a:t>Develop and validate a biopsychosocial model of SCD pain, pain response, and healthcare utilization in a large, multisite adult cohort</a:t>
            </a:r>
          </a:p>
          <a:p>
            <a:r>
              <a:rPr lang="en-US" dirty="0"/>
              <a:t>Study involved baseline surveys, six months of daily pain diaries, and responses to pain</a:t>
            </a:r>
          </a:p>
          <a:p>
            <a:r>
              <a:rPr lang="en-US" dirty="0"/>
              <a:t>232 patients age </a:t>
            </a:r>
            <a:r>
              <a:rPr lang="en-US" dirty="0">
                <a:latin typeface="Calibri" panose="020F0502020204030204" pitchFamily="34" charset="0"/>
                <a:cs typeface="Calibri" panose="020F0502020204030204" pitchFamily="34" charset="0"/>
              </a:rPr>
              <a:t>≥</a:t>
            </a:r>
            <a:r>
              <a:rPr lang="en-US" dirty="0"/>
              <a:t>16 y with SCD</a:t>
            </a:r>
          </a:p>
          <a:p>
            <a:r>
              <a:rPr lang="en-US" dirty="0"/>
              <a:t>Pain reported 54.5% of analyzed patient days</a:t>
            </a:r>
          </a:p>
          <a:p>
            <a:r>
              <a:rPr lang="en-US" dirty="0"/>
              <a:t>Healthcare utilization occurred in only 3.5% of patient days</a:t>
            </a:r>
          </a:p>
          <a:p>
            <a:r>
              <a:rPr lang="en-US" dirty="0"/>
              <a:t>29.3% reported pain most days of the week</a:t>
            </a:r>
          </a:p>
          <a:p>
            <a:r>
              <a:rPr lang="en-US" dirty="0"/>
              <a:t>14.2% reported pain in ≤5% diary days</a:t>
            </a:r>
          </a:p>
        </p:txBody>
      </p:sp>
      <p:sp>
        <p:nvSpPr>
          <p:cNvPr id="4" name="TextBox 3">
            <a:extLst>
              <a:ext uri="{FF2B5EF4-FFF2-40B4-BE49-F238E27FC236}">
                <a16:creationId xmlns:a16="http://schemas.microsoft.com/office/drawing/2014/main" id="{0291898F-7726-47CA-843E-7CDD5F2F1956}"/>
              </a:ext>
            </a:extLst>
          </p:cNvPr>
          <p:cNvSpPr txBox="1"/>
          <p:nvPr/>
        </p:nvSpPr>
        <p:spPr>
          <a:xfrm>
            <a:off x="4193177" y="6064977"/>
            <a:ext cx="3546997" cy="276999"/>
          </a:xfrm>
          <a:prstGeom prst="rect">
            <a:avLst/>
          </a:prstGeom>
          <a:noFill/>
        </p:spPr>
        <p:txBody>
          <a:bodyPr wrap="none" rtlCol="0">
            <a:spAutoFit/>
          </a:bodyPr>
          <a:lstStyle/>
          <a:p>
            <a:pPr marL="0" indent="0">
              <a:buNone/>
            </a:pPr>
            <a:r>
              <a:rPr lang="en-US" sz="1200" dirty="0">
                <a:solidFill>
                  <a:schemeClr val="bg1"/>
                </a:solidFill>
              </a:rPr>
              <a:t>Smith WR, et al. </a:t>
            </a:r>
            <a:r>
              <a:rPr lang="en-US" sz="1200" i="1" dirty="0">
                <a:solidFill>
                  <a:schemeClr val="bg1"/>
                </a:solidFill>
              </a:rPr>
              <a:t>Ann Intern Med</a:t>
            </a:r>
            <a:r>
              <a:rPr lang="en-US" sz="1200" dirty="0">
                <a:solidFill>
                  <a:schemeClr val="bg1"/>
                </a:solidFill>
              </a:rPr>
              <a:t>. 2008;148(2):94-101.</a:t>
            </a:r>
          </a:p>
        </p:txBody>
      </p:sp>
    </p:spTree>
    <p:extLst>
      <p:ext uri="{BB962C8B-B14F-4D97-AF65-F5344CB8AC3E}">
        <p14:creationId xmlns:p14="http://schemas.microsoft.com/office/powerpoint/2010/main" val="3659964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04"/>
            <a:ext cx="10515600" cy="1325563"/>
          </a:xfrm>
        </p:spPr>
        <p:txBody>
          <a:bodyPr>
            <a:normAutofit/>
          </a:bodyPr>
          <a:lstStyle/>
          <a:p>
            <a:r>
              <a:rPr lang="en-US" dirty="0"/>
              <a:t>Organ Systems Affected by Chronic Complications</a:t>
            </a:r>
          </a:p>
        </p:txBody>
      </p:sp>
      <p:graphicFrame>
        <p:nvGraphicFramePr>
          <p:cNvPr id="5" name="Content Placeholder 4">
            <a:extLst>
              <a:ext uri="{FF2B5EF4-FFF2-40B4-BE49-F238E27FC236}">
                <a16:creationId xmlns:a16="http://schemas.microsoft.com/office/drawing/2014/main" id="{A9B33F0B-44D1-449B-8EFF-025330D07EDA}"/>
              </a:ext>
            </a:extLst>
          </p:cNvPr>
          <p:cNvGraphicFramePr>
            <a:graphicFrameLocks noGrp="1"/>
          </p:cNvGraphicFramePr>
          <p:nvPr>
            <p:ph idx="1"/>
            <p:extLst>
              <p:ext uri="{D42A27DB-BD31-4B8C-83A1-F6EECF244321}">
                <p14:modId xmlns:p14="http://schemas.microsoft.com/office/powerpoint/2010/main" val="1166622445"/>
              </p:ext>
            </p:extLst>
          </p:nvPr>
        </p:nvGraphicFramePr>
        <p:xfrm>
          <a:off x="838200" y="1064342"/>
          <a:ext cx="10515600" cy="472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E4F76A7-A74B-4C40-A883-55AA44627DBC}"/>
              </a:ext>
            </a:extLst>
          </p:cNvPr>
          <p:cNvSpPr txBox="1"/>
          <p:nvPr/>
        </p:nvSpPr>
        <p:spPr>
          <a:xfrm>
            <a:off x="3530600" y="2501900"/>
            <a:ext cx="764953" cy="369332"/>
          </a:xfrm>
          <a:prstGeom prst="rect">
            <a:avLst/>
          </a:prstGeom>
          <a:noFill/>
        </p:spPr>
        <p:txBody>
          <a:bodyPr wrap="none" rtlCol="0">
            <a:spAutoFit/>
          </a:bodyPr>
          <a:lstStyle/>
          <a:p>
            <a:r>
              <a:rPr lang="en-US" dirty="0">
                <a:solidFill>
                  <a:schemeClr val="bg1"/>
                </a:solidFill>
              </a:rPr>
              <a:t>Heart</a:t>
            </a:r>
            <a:r>
              <a:rPr lang="en-US" dirty="0"/>
              <a:t> </a:t>
            </a:r>
          </a:p>
        </p:txBody>
      </p:sp>
      <p:sp>
        <p:nvSpPr>
          <p:cNvPr id="6" name="TextBox 5">
            <a:extLst>
              <a:ext uri="{FF2B5EF4-FFF2-40B4-BE49-F238E27FC236}">
                <a16:creationId xmlns:a16="http://schemas.microsoft.com/office/drawing/2014/main" id="{1980154A-A6C6-4E0F-BC91-A29F7C3C61F6}"/>
              </a:ext>
            </a:extLst>
          </p:cNvPr>
          <p:cNvSpPr txBox="1"/>
          <p:nvPr/>
        </p:nvSpPr>
        <p:spPr>
          <a:xfrm>
            <a:off x="7988300" y="2521466"/>
            <a:ext cx="872483" cy="369332"/>
          </a:xfrm>
          <a:prstGeom prst="rect">
            <a:avLst/>
          </a:prstGeom>
          <a:noFill/>
        </p:spPr>
        <p:txBody>
          <a:bodyPr wrap="none" rtlCol="0">
            <a:spAutoFit/>
          </a:bodyPr>
          <a:lstStyle/>
          <a:p>
            <a:r>
              <a:rPr lang="en-US" dirty="0">
                <a:solidFill>
                  <a:schemeClr val="bg1"/>
                </a:solidFill>
              </a:rPr>
              <a:t>Kidney </a:t>
            </a:r>
          </a:p>
        </p:txBody>
      </p:sp>
    </p:spTree>
    <p:extLst>
      <p:ext uri="{BB962C8B-B14F-4D97-AF65-F5344CB8AC3E}">
        <p14:creationId xmlns:p14="http://schemas.microsoft.com/office/powerpoint/2010/main" val="155674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8C553E93-1C13-4E55-B2BA-DB280C12DA8A}"/>
              </a:ext>
            </a:extLst>
          </p:cNvPr>
          <p:cNvSpPr>
            <a:spLocks noGrp="1"/>
          </p:cNvSpPr>
          <p:nvPr>
            <p:ph type="title"/>
          </p:nvPr>
        </p:nvSpPr>
        <p:spPr>
          <a:xfrm>
            <a:off x="609600" y="8732"/>
            <a:ext cx="10972800" cy="1143000"/>
          </a:xfrm>
        </p:spPr>
        <p:txBody>
          <a:bodyPr>
            <a:normAutofit fontScale="90000"/>
          </a:bodyPr>
          <a:lstStyle/>
          <a:p>
            <a:r>
              <a:rPr lang="en-US" altLang="en-US" dirty="0"/>
              <a:t>Heart, Lung, and Kidney Complications Account for </a:t>
            </a:r>
            <a:r>
              <a:rPr lang="en-US" altLang="en-US" dirty="0">
                <a:sym typeface="Symbol" panose="05050102010706020507" pitchFamily="18" charset="2"/>
              </a:rPr>
              <a:t>50% of Identifiable Causes of Death</a:t>
            </a:r>
            <a:r>
              <a:rPr lang="en-US" altLang="en-US" dirty="0"/>
              <a:t> </a:t>
            </a:r>
          </a:p>
        </p:txBody>
      </p:sp>
      <p:pic>
        <p:nvPicPr>
          <p:cNvPr id="6147" name="Picture 2" descr="Android Apps by Visible Body on Google Play">
            <a:extLst>
              <a:ext uri="{FF2B5EF4-FFF2-40B4-BE49-F238E27FC236}">
                <a16:creationId xmlns:a16="http://schemas.microsoft.com/office/drawing/2014/main" id="{F3ABCD5B-B181-4114-A6AB-2FD274778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50" r="26563" b="17188"/>
          <a:stretch>
            <a:fillRect/>
          </a:stretch>
        </p:blipFill>
        <p:spPr bwMode="auto">
          <a:xfrm>
            <a:off x="914400" y="1031875"/>
            <a:ext cx="26003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eart, heartanatomymodel, heartmodel, cardiacmodel">
            <a:extLst>
              <a:ext uri="{FF2B5EF4-FFF2-40B4-BE49-F238E27FC236}">
                <a16:creationId xmlns:a16="http://schemas.microsoft.com/office/drawing/2014/main" id="{ED5357ED-676B-457D-968F-999A61A16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12080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Lung transplant | UF Health, University of Florida Health">
            <a:extLst>
              <a:ext uri="{FF2B5EF4-FFF2-40B4-BE49-F238E27FC236}">
                <a16:creationId xmlns:a16="http://schemas.microsoft.com/office/drawing/2014/main" id="{14A1B9B7-B784-408E-BB79-04D5953740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5641"/>
          <a:stretch>
            <a:fillRect/>
          </a:stretch>
        </p:blipFill>
        <p:spPr bwMode="auto">
          <a:xfrm>
            <a:off x="3514725" y="2732088"/>
            <a:ext cx="12096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Kidney HD Stock Images | Shutterstock">
            <a:extLst>
              <a:ext uri="{FF2B5EF4-FFF2-40B4-BE49-F238E27FC236}">
                <a16:creationId xmlns:a16="http://schemas.microsoft.com/office/drawing/2014/main" id="{CAC485FD-8440-4B9C-B574-65B9A8198E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6310"/>
          <a:stretch>
            <a:fillRect/>
          </a:stretch>
        </p:blipFill>
        <p:spPr bwMode="auto">
          <a:xfrm>
            <a:off x="3362325" y="4518025"/>
            <a:ext cx="158591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59B5F7D8-9DAF-43A9-A198-C29B7296D8A7}"/>
              </a:ext>
            </a:extLst>
          </p:cNvPr>
          <p:cNvCxnSpPr/>
          <p:nvPr/>
        </p:nvCxnSpPr>
        <p:spPr>
          <a:xfrm flipV="1">
            <a:off x="2214563" y="1781175"/>
            <a:ext cx="1671637" cy="7223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C7355F-B5E8-4C89-9C0A-87E10ABCAF38}"/>
              </a:ext>
            </a:extLst>
          </p:cNvPr>
          <p:cNvCxnSpPr/>
          <p:nvPr/>
        </p:nvCxnSpPr>
        <p:spPr>
          <a:xfrm>
            <a:off x="2397125" y="2684463"/>
            <a:ext cx="1270000" cy="600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551095-487E-48C7-88B7-88670F9036A8}"/>
              </a:ext>
            </a:extLst>
          </p:cNvPr>
          <p:cNvCxnSpPr/>
          <p:nvPr/>
        </p:nvCxnSpPr>
        <p:spPr>
          <a:xfrm>
            <a:off x="2397125" y="3089275"/>
            <a:ext cx="1270000" cy="1782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A375321-B4A2-4E08-9DE5-E37847BF271D}"/>
              </a:ext>
            </a:extLst>
          </p:cNvPr>
          <p:cNvSpPr txBox="1"/>
          <p:nvPr/>
        </p:nvSpPr>
        <p:spPr>
          <a:xfrm>
            <a:off x="5019993" y="5416550"/>
            <a:ext cx="6326188" cy="2622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6810" tIns="38405" rIns="76810" bIns="38405">
            <a:spAutoFit/>
          </a:bodyPr>
          <a:lstStyle/>
          <a:p>
            <a:pPr>
              <a:defRPr/>
            </a:pPr>
            <a:r>
              <a:rPr lang="en-US" sz="1200" dirty="0">
                <a:solidFill>
                  <a:schemeClr val="bg1"/>
                </a:solidFill>
              </a:rPr>
              <a:t>1. Fitzhugh C, et al. </a:t>
            </a:r>
            <a:r>
              <a:rPr lang="en-US" sz="1200" i="1" dirty="0">
                <a:solidFill>
                  <a:schemeClr val="bg1"/>
                </a:solidFill>
              </a:rPr>
              <a:t>Am J Hematol</a:t>
            </a:r>
            <a:r>
              <a:rPr lang="en-US" sz="1200" dirty="0">
                <a:solidFill>
                  <a:schemeClr val="bg1"/>
                </a:solidFill>
              </a:rPr>
              <a:t>. 2010;85(1):36-40.</a:t>
            </a:r>
          </a:p>
        </p:txBody>
      </p:sp>
      <p:sp>
        <p:nvSpPr>
          <p:cNvPr id="9" name="TextBox 8">
            <a:extLst>
              <a:ext uri="{FF2B5EF4-FFF2-40B4-BE49-F238E27FC236}">
                <a16:creationId xmlns:a16="http://schemas.microsoft.com/office/drawing/2014/main" id="{5A1002F8-5326-4779-9038-DF281E6032B2}"/>
              </a:ext>
            </a:extLst>
          </p:cNvPr>
          <p:cNvSpPr txBox="1"/>
          <p:nvPr/>
        </p:nvSpPr>
        <p:spPr>
          <a:xfrm>
            <a:off x="4947287" y="1151295"/>
            <a:ext cx="6681787" cy="4985980"/>
          </a:xfrm>
          <a:prstGeom prst="rect">
            <a:avLst/>
          </a:prstGeom>
          <a:noFill/>
        </p:spPr>
        <p:txBody>
          <a:bodyPr>
            <a:spAutoFit/>
          </a:bodyPr>
          <a:lstStyle/>
          <a:p>
            <a:pPr>
              <a:defRPr/>
            </a:pPr>
            <a:r>
              <a:rPr lang="en-US" sz="2000" b="1" dirty="0"/>
              <a:t>Systolic Blood Pressure (BP)</a:t>
            </a:r>
            <a:r>
              <a:rPr lang="en-US" sz="2000" b="1" baseline="30000" dirty="0"/>
              <a:t>1-3</a:t>
            </a:r>
            <a:r>
              <a:rPr lang="en-US" dirty="0"/>
              <a:t> </a:t>
            </a:r>
          </a:p>
          <a:p>
            <a:pPr marL="285750" indent="-285750">
              <a:buFont typeface="Arial" panose="020B0604020202020204" pitchFamily="34" charset="0"/>
              <a:buChar char="•"/>
              <a:defRPr/>
            </a:pPr>
            <a:r>
              <a:rPr lang="en-US" dirty="0"/>
              <a:t>Systolic BP &gt; 120 mmHg → 16% of children</a:t>
            </a:r>
          </a:p>
          <a:p>
            <a:pPr marL="285750" indent="-285750">
              <a:buFont typeface="Arial" panose="020B0604020202020204" pitchFamily="34" charset="0"/>
              <a:buChar char="•"/>
              <a:defRPr/>
            </a:pPr>
            <a:r>
              <a:rPr lang="en-US" dirty="0"/>
              <a:t>Systolic BP &gt; 130 mmHg  → 20% of adults</a:t>
            </a:r>
          </a:p>
          <a:p>
            <a:pPr marL="285750" indent="-285750">
              <a:buFont typeface="Arial" panose="020B0604020202020204" pitchFamily="34" charset="0"/>
              <a:buChar char="•"/>
              <a:defRPr/>
            </a:pPr>
            <a:r>
              <a:rPr lang="en-US" dirty="0"/>
              <a:t>Associated with</a:t>
            </a:r>
          </a:p>
          <a:p>
            <a:pPr marL="742950" lvl="1" indent="-285750">
              <a:buFont typeface="Arial" panose="020B0604020202020204" pitchFamily="34" charset="0"/>
              <a:buChar char="•"/>
              <a:defRPr/>
            </a:pPr>
            <a:r>
              <a:rPr lang="en-US" dirty="0"/>
              <a:t>Silent cerebral infarcts, children only and strokes</a:t>
            </a:r>
          </a:p>
          <a:p>
            <a:pPr marL="742950" lvl="1" indent="-285750">
              <a:buFont typeface="Arial" panose="020B0604020202020204" pitchFamily="34" charset="0"/>
              <a:buChar char="•"/>
              <a:defRPr/>
            </a:pPr>
            <a:r>
              <a:rPr lang="en-US" dirty="0"/>
              <a:t>Pulmonary hypertension</a:t>
            </a:r>
          </a:p>
          <a:p>
            <a:pPr marL="742950" lvl="1" indent="-285750">
              <a:buFont typeface="Arial" panose="020B0604020202020204" pitchFamily="34" charset="0"/>
              <a:buChar char="•"/>
              <a:defRPr/>
            </a:pPr>
            <a:r>
              <a:rPr lang="en-US" dirty="0"/>
              <a:t>Reduced kidney function</a:t>
            </a:r>
          </a:p>
          <a:p>
            <a:pPr>
              <a:defRPr/>
            </a:pPr>
            <a:endParaRPr lang="en-US" sz="800" b="1" dirty="0"/>
          </a:p>
          <a:p>
            <a:pPr>
              <a:defRPr/>
            </a:pPr>
            <a:r>
              <a:rPr lang="en-US" sz="2000" b="1" dirty="0"/>
              <a:t>FEV</a:t>
            </a:r>
            <a:r>
              <a:rPr lang="en-US" sz="2000" b="1" baseline="-25000" dirty="0"/>
              <a:t>1</a:t>
            </a:r>
            <a:r>
              <a:rPr lang="en-US" sz="2000" b="1" dirty="0"/>
              <a:t>% Predicted ≤ 70%</a:t>
            </a:r>
            <a:r>
              <a:rPr lang="en-US" sz="2000" b="1" baseline="30000" dirty="0"/>
              <a:t>4-5</a:t>
            </a:r>
            <a:endParaRPr lang="en-US" b="1" dirty="0"/>
          </a:p>
          <a:p>
            <a:pPr marL="285750" indent="-285750">
              <a:buFont typeface="Arial" panose="020B0604020202020204" pitchFamily="34" charset="0"/>
              <a:buChar char="•"/>
              <a:defRPr/>
            </a:pPr>
            <a:r>
              <a:rPr lang="en-US" dirty="0"/>
              <a:t>Present in 11% of children and 32% of adults</a:t>
            </a:r>
          </a:p>
          <a:p>
            <a:pPr marL="285750" indent="-285750">
              <a:buFont typeface="Arial" panose="020B0604020202020204" pitchFamily="34" charset="0"/>
              <a:buChar char="•"/>
              <a:defRPr/>
            </a:pPr>
            <a:r>
              <a:rPr lang="en-US" dirty="0"/>
              <a:t>Every 1% decline in FEV</a:t>
            </a:r>
            <a:r>
              <a:rPr lang="en-US" baseline="-25000" dirty="0"/>
              <a:t>1</a:t>
            </a:r>
            <a:r>
              <a:rPr lang="en-US" dirty="0"/>
              <a:t> associated with 2% increased risk of death</a:t>
            </a:r>
          </a:p>
          <a:p>
            <a:pPr marL="285750" indent="-285750">
              <a:buFont typeface="Arial" panose="020B0604020202020204" pitchFamily="34" charset="0"/>
              <a:buChar char="•"/>
              <a:defRPr/>
            </a:pPr>
            <a:endParaRPr lang="en-US" sz="800" b="1" dirty="0"/>
          </a:p>
          <a:p>
            <a:pPr>
              <a:defRPr/>
            </a:pPr>
            <a:r>
              <a:rPr lang="en-US" sz="2000" b="1" dirty="0"/>
              <a:t>Estimated Glomerular Filtration (eGFR)</a:t>
            </a:r>
            <a:r>
              <a:rPr lang="en-US" sz="2000" b="1" baseline="30000" dirty="0"/>
              <a:t>6-8</a:t>
            </a:r>
            <a:endParaRPr lang="en-US" b="1" dirty="0"/>
          </a:p>
          <a:p>
            <a:pPr marL="285750" indent="-285750">
              <a:buFont typeface="Arial" panose="020B0604020202020204" pitchFamily="34" charset="0"/>
              <a:buChar char="•"/>
              <a:defRPr/>
            </a:pPr>
            <a:r>
              <a:rPr lang="en-US" dirty="0"/>
              <a:t>Hyperfiltration- measured GFR (&gt;1 SD) observed in 76% of young children; mean = 154 mL/min/1.73 m</a:t>
            </a:r>
            <a:r>
              <a:rPr lang="en-US" baseline="30000" dirty="0"/>
              <a:t>2</a:t>
            </a:r>
            <a:endParaRPr lang="en-US" dirty="0"/>
          </a:p>
          <a:p>
            <a:pPr marL="285750" indent="-285750">
              <a:buFont typeface="Arial" panose="020B0604020202020204" pitchFamily="34" charset="0"/>
              <a:buChar char="•"/>
              <a:defRPr/>
            </a:pPr>
            <a:r>
              <a:rPr lang="en-US" dirty="0"/>
              <a:t>eGFR &lt; 90 mL/min/1.73 m</a:t>
            </a:r>
            <a:r>
              <a:rPr lang="en-US" baseline="30000" dirty="0"/>
              <a:t>2</a:t>
            </a:r>
            <a:r>
              <a:rPr lang="en-US" dirty="0"/>
              <a:t> observed in 19% of adults</a:t>
            </a:r>
          </a:p>
          <a:p>
            <a:pPr marL="285750" indent="-285750">
              <a:buFont typeface="Arial" panose="020B0604020202020204" pitchFamily="34" charset="0"/>
              <a:buChar char="•"/>
              <a:defRPr/>
            </a:pPr>
            <a:r>
              <a:rPr lang="en-US" dirty="0"/>
              <a:t>26% with SCD die within 1 y of starting dialysis</a:t>
            </a:r>
          </a:p>
        </p:txBody>
      </p:sp>
      <p:sp>
        <p:nvSpPr>
          <p:cNvPr id="2" name="TextBox 1">
            <a:extLst>
              <a:ext uri="{FF2B5EF4-FFF2-40B4-BE49-F238E27FC236}">
                <a16:creationId xmlns:a16="http://schemas.microsoft.com/office/drawing/2014/main" id="{25E110AD-DE22-47A6-ACC1-95814D59553C}"/>
              </a:ext>
            </a:extLst>
          </p:cNvPr>
          <p:cNvSpPr txBox="1"/>
          <p:nvPr/>
        </p:nvSpPr>
        <p:spPr>
          <a:xfrm>
            <a:off x="4119562" y="5988745"/>
            <a:ext cx="7321234" cy="769441"/>
          </a:xfrm>
          <a:prstGeom prst="rect">
            <a:avLst/>
          </a:prstGeom>
          <a:noFill/>
        </p:spPr>
        <p:txBody>
          <a:bodyPr wrap="square" rtlCol="0">
            <a:spAutoFit/>
          </a:bodyPr>
          <a:lstStyle/>
          <a:p>
            <a:r>
              <a:rPr lang="en-US" sz="1100" dirty="0">
                <a:solidFill>
                  <a:schemeClr val="bg1"/>
                </a:solidFill>
              </a:rPr>
              <a:t>1. Fitzhugh CD, et al. </a:t>
            </a:r>
            <a:r>
              <a:rPr lang="en-US" sz="1100" i="1" dirty="0">
                <a:solidFill>
                  <a:schemeClr val="bg1"/>
                </a:solidFill>
              </a:rPr>
              <a:t>Am J </a:t>
            </a:r>
            <a:r>
              <a:rPr lang="en-US" sz="1100" i="1" dirty="0" err="1">
                <a:solidFill>
                  <a:schemeClr val="bg1"/>
                </a:solidFill>
              </a:rPr>
              <a:t>Hematol</a:t>
            </a:r>
            <a:r>
              <a:rPr lang="en-US" sz="1100" dirty="0">
                <a:solidFill>
                  <a:schemeClr val="bg1"/>
                </a:solidFill>
              </a:rPr>
              <a:t>. 2010;85(1):36-40.   2. Akingbola TS, et al. </a:t>
            </a:r>
            <a:r>
              <a:rPr lang="en-US" sz="1100" i="1" dirty="0">
                <a:solidFill>
                  <a:schemeClr val="bg1"/>
                </a:solidFill>
              </a:rPr>
              <a:t>Hemoglobin</a:t>
            </a:r>
            <a:r>
              <a:rPr lang="en-US" sz="1100" dirty="0">
                <a:solidFill>
                  <a:schemeClr val="bg1"/>
                </a:solidFill>
              </a:rPr>
              <a:t>. 2014;38(4):236-243.   3. </a:t>
            </a:r>
            <a:r>
              <a:rPr lang="en-US" sz="1100" dirty="0" err="1">
                <a:solidFill>
                  <a:schemeClr val="bg1"/>
                </a:solidFill>
              </a:rPr>
              <a:t>Gordeuk</a:t>
            </a:r>
            <a:r>
              <a:rPr lang="en-US" sz="1100" dirty="0">
                <a:solidFill>
                  <a:schemeClr val="bg1"/>
                </a:solidFill>
              </a:rPr>
              <a:t> VR, et al. </a:t>
            </a:r>
            <a:r>
              <a:rPr lang="en-US" sz="1100" i="1" dirty="0">
                <a:solidFill>
                  <a:schemeClr val="bg1"/>
                </a:solidFill>
              </a:rPr>
              <a:t>Am J </a:t>
            </a:r>
            <a:r>
              <a:rPr lang="en-US" sz="1100" i="1" dirty="0" err="1">
                <a:solidFill>
                  <a:schemeClr val="bg1"/>
                </a:solidFill>
              </a:rPr>
              <a:t>Hematol</a:t>
            </a:r>
            <a:r>
              <a:rPr lang="en-US" sz="1100" dirty="0">
                <a:solidFill>
                  <a:schemeClr val="bg1"/>
                </a:solidFill>
              </a:rPr>
              <a:t>. 2008;83(1):15-18.   4. </a:t>
            </a:r>
            <a:r>
              <a:rPr lang="en-US" sz="1100" dirty="0" err="1">
                <a:solidFill>
                  <a:schemeClr val="bg1"/>
                </a:solidFill>
              </a:rPr>
              <a:t>Willen</a:t>
            </a:r>
            <a:r>
              <a:rPr lang="en-US" sz="1100" dirty="0">
                <a:solidFill>
                  <a:schemeClr val="bg1"/>
                </a:solidFill>
              </a:rPr>
              <a:t> SM, et al. </a:t>
            </a:r>
            <a:r>
              <a:rPr lang="en-US" sz="1100" i="1" dirty="0">
                <a:solidFill>
                  <a:schemeClr val="bg1"/>
                </a:solidFill>
              </a:rPr>
              <a:t>Am J </a:t>
            </a:r>
            <a:r>
              <a:rPr lang="en-US" sz="1100" i="1" dirty="0" err="1">
                <a:solidFill>
                  <a:schemeClr val="bg1"/>
                </a:solidFill>
              </a:rPr>
              <a:t>Hematol</a:t>
            </a:r>
            <a:r>
              <a:rPr lang="en-US" sz="1100" dirty="0">
                <a:solidFill>
                  <a:schemeClr val="bg1"/>
                </a:solidFill>
              </a:rPr>
              <a:t>. 2018;93(3):408-415.   5. </a:t>
            </a:r>
            <a:r>
              <a:rPr lang="en-US" sz="1100" dirty="0" err="1">
                <a:solidFill>
                  <a:schemeClr val="bg1"/>
                </a:solidFill>
              </a:rPr>
              <a:t>Kassim</a:t>
            </a:r>
            <a:r>
              <a:rPr lang="en-US" sz="1100" dirty="0">
                <a:solidFill>
                  <a:schemeClr val="bg1"/>
                </a:solidFill>
              </a:rPr>
              <a:t> AA, et al. </a:t>
            </a:r>
            <a:r>
              <a:rPr lang="en-US" sz="1100" i="1" dirty="0">
                <a:solidFill>
                  <a:schemeClr val="bg1"/>
                </a:solidFill>
              </a:rPr>
              <a:t>Blood</a:t>
            </a:r>
            <a:r>
              <a:rPr lang="en-US" sz="1100" dirty="0">
                <a:solidFill>
                  <a:schemeClr val="bg1"/>
                </a:solidFill>
              </a:rPr>
              <a:t>. 2015;126(13):1544-1550.   6. </a:t>
            </a:r>
            <a:r>
              <a:rPr lang="en-US" sz="1100" dirty="0" err="1">
                <a:solidFill>
                  <a:schemeClr val="bg1"/>
                </a:solidFill>
              </a:rPr>
              <a:t>Aygun</a:t>
            </a:r>
            <a:r>
              <a:rPr lang="en-US" sz="1100" dirty="0">
                <a:solidFill>
                  <a:schemeClr val="bg1"/>
                </a:solidFill>
              </a:rPr>
              <a:t> B, et al. </a:t>
            </a:r>
            <a:r>
              <a:rPr lang="en-US" sz="1100" i="1" dirty="0" err="1">
                <a:solidFill>
                  <a:schemeClr val="bg1"/>
                </a:solidFill>
              </a:rPr>
              <a:t>Pediatr</a:t>
            </a:r>
            <a:r>
              <a:rPr lang="en-US" sz="1100" i="1" dirty="0">
                <a:solidFill>
                  <a:schemeClr val="bg1"/>
                </a:solidFill>
              </a:rPr>
              <a:t> Nephrol</a:t>
            </a:r>
            <a:r>
              <a:rPr lang="en-US" sz="1100" dirty="0">
                <a:solidFill>
                  <a:schemeClr val="bg1"/>
                </a:solidFill>
              </a:rPr>
              <a:t>. 2011;26(8):1285-1290.   7. Saraf SL, et al. </a:t>
            </a:r>
            <a:r>
              <a:rPr lang="en-US" sz="1100" i="1" dirty="0">
                <a:solidFill>
                  <a:schemeClr val="bg1"/>
                </a:solidFill>
              </a:rPr>
              <a:t>Br J </a:t>
            </a:r>
            <a:r>
              <a:rPr lang="en-US" sz="1100" i="1" dirty="0" err="1">
                <a:solidFill>
                  <a:schemeClr val="bg1"/>
                </a:solidFill>
              </a:rPr>
              <a:t>Haematol</a:t>
            </a:r>
            <a:r>
              <a:rPr lang="en-US" sz="1100" dirty="0">
                <a:solidFill>
                  <a:schemeClr val="bg1"/>
                </a:solidFill>
              </a:rPr>
              <a:t>. 2014;164(5):729-739.   8. McClellan AC, et al. </a:t>
            </a:r>
            <a:r>
              <a:rPr lang="en-US" sz="1100" i="1" dirty="0">
                <a:solidFill>
                  <a:schemeClr val="bg1"/>
                </a:solidFill>
              </a:rPr>
              <a:t>Br J </a:t>
            </a:r>
            <a:r>
              <a:rPr lang="en-US" sz="1100" i="1" dirty="0" err="1">
                <a:solidFill>
                  <a:schemeClr val="bg1"/>
                </a:solidFill>
              </a:rPr>
              <a:t>Haematol</a:t>
            </a:r>
            <a:r>
              <a:rPr lang="en-US" sz="1100" dirty="0">
                <a:solidFill>
                  <a:schemeClr val="bg1"/>
                </a:solidFill>
              </a:rPr>
              <a:t>. 2012;159(3):360-367.</a:t>
            </a:r>
            <a:endParaRPr lang="en-US" sz="1100" i="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Challenges</a:t>
            </a:r>
          </a:p>
        </p:txBody>
      </p:sp>
      <p:sp>
        <p:nvSpPr>
          <p:cNvPr id="3" name="Content Placeholder 2"/>
          <p:cNvSpPr>
            <a:spLocks noGrp="1"/>
          </p:cNvSpPr>
          <p:nvPr>
            <p:ph idx="1"/>
          </p:nvPr>
        </p:nvSpPr>
        <p:spPr>
          <a:xfrm>
            <a:off x="838200" y="1825625"/>
            <a:ext cx="10515600" cy="3508375"/>
          </a:xfrm>
        </p:spPr>
        <p:txBody>
          <a:bodyPr>
            <a:normAutofit/>
          </a:bodyPr>
          <a:lstStyle/>
          <a:p>
            <a:pPr lvl="1"/>
            <a:r>
              <a:rPr lang="en-US" sz="2800" dirty="0"/>
              <a:t>Frequent healthcare utilization</a:t>
            </a:r>
            <a:r>
              <a:rPr lang="en-US" sz="2800" baseline="30000" dirty="0"/>
              <a:t>1,2</a:t>
            </a:r>
            <a:r>
              <a:rPr lang="en-US" sz="2400" dirty="0"/>
              <a:t> </a:t>
            </a:r>
            <a:endParaRPr lang="en-US" sz="2800" dirty="0"/>
          </a:p>
          <a:p>
            <a:pPr lvl="1"/>
            <a:r>
              <a:rPr lang="en-US" sz="2800" dirty="0"/>
              <a:t>Failed transition from pediatric to adult care</a:t>
            </a:r>
            <a:r>
              <a:rPr lang="en-US" sz="2800" baseline="30000" dirty="0"/>
              <a:t>3,4</a:t>
            </a:r>
            <a:endParaRPr lang="en-US" sz="2800" dirty="0"/>
          </a:p>
          <a:p>
            <a:pPr lvl="1"/>
            <a:r>
              <a:rPr lang="en-US" sz="2800" dirty="0"/>
              <a:t>Providers with limited clinical expertise</a:t>
            </a:r>
            <a:r>
              <a:rPr lang="en-US" sz="2800" baseline="30000" dirty="0"/>
              <a:t>5</a:t>
            </a:r>
            <a:endParaRPr lang="en-US" sz="2800" dirty="0"/>
          </a:p>
        </p:txBody>
      </p:sp>
      <p:sp>
        <p:nvSpPr>
          <p:cNvPr id="5" name="TextBox 4">
            <a:extLst>
              <a:ext uri="{FF2B5EF4-FFF2-40B4-BE49-F238E27FC236}">
                <a16:creationId xmlns:a16="http://schemas.microsoft.com/office/drawing/2014/main" id="{822E0504-8E39-4448-A4B6-23ED721A9230}"/>
              </a:ext>
            </a:extLst>
          </p:cNvPr>
          <p:cNvSpPr txBox="1"/>
          <p:nvPr/>
        </p:nvSpPr>
        <p:spPr>
          <a:xfrm>
            <a:off x="4171950" y="6000750"/>
            <a:ext cx="7366907" cy="769441"/>
          </a:xfrm>
          <a:prstGeom prst="rect">
            <a:avLst/>
          </a:prstGeom>
          <a:noFill/>
        </p:spPr>
        <p:txBody>
          <a:bodyPr wrap="square" rtlCol="0">
            <a:spAutoFit/>
          </a:bodyPr>
          <a:lstStyle/>
          <a:p>
            <a:r>
              <a:rPr lang="en-US" sz="1100" dirty="0">
                <a:solidFill>
                  <a:schemeClr val="bg1"/>
                </a:solidFill>
              </a:rPr>
              <a:t>1. Centers for Disease Control and Prevention. Published April 2020. </a:t>
            </a:r>
            <a:r>
              <a:rPr lang="en-US" sz="1100" dirty="0">
                <a:solidFill>
                  <a:schemeClr val="bg1"/>
                </a:solidFill>
                <a:hlinkClick r:id="rId3">
                  <a:extLst>
                    <a:ext uri="{A12FA001-AC4F-418D-AE19-62706E023703}">
                      <ahyp:hlinkClr xmlns:ahyp="http://schemas.microsoft.com/office/drawing/2018/hyperlinkcolor" val="tx"/>
                    </a:ext>
                  </a:extLst>
                </a:hlinkClick>
              </a:rPr>
              <a:t>https://www.cdc.gov/ncbddd/hemoglobinopathies/documents/scdc-data-brief-voe-h.pdf - </a:t>
            </a:r>
            <a:r>
              <a:rPr lang="en-US" sz="1100" dirty="0">
                <a:solidFill>
                  <a:schemeClr val="bg1"/>
                </a:solidFill>
              </a:rPr>
              <a:t>. Accessed February 10, 2021.   2. Crego N, et al. </a:t>
            </a:r>
            <a:r>
              <a:rPr lang="en-US" sz="1100" i="1" dirty="0">
                <a:solidFill>
                  <a:schemeClr val="bg1"/>
                </a:solidFill>
              </a:rPr>
              <a:t>J Am Board Fam Med</a:t>
            </a:r>
            <a:r>
              <a:rPr lang="en-US" sz="1100" dirty="0">
                <a:solidFill>
                  <a:schemeClr val="bg1"/>
                </a:solidFill>
              </a:rPr>
              <a:t>. 2020;33(1):91-105.   3. Dickerson AK, et al. </a:t>
            </a:r>
            <a:r>
              <a:rPr lang="en-US" sz="1100" i="1" dirty="0">
                <a:solidFill>
                  <a:schemeClr val="bg1"/>
                </a:solidFill>
              </a:rPr>
              <a:t>Pediatric Blood Cancer</a:t>
            </a:r>
            <a:r>
              <a:rPr lang="en-US" sz="1100" dirty="0">
                <a:solidFill>
                  <a:schemeClr val="bg1"/>
                </a:solidFill>
              </a:rPr>
              <a:t>. 2012;58(5):741-745.   4. Quinn CT, et al. </a:t>
            </a:r>
            <a:r>
              <a:rPr lang="en-US" sz="1100" i="1" dirty="0">
                <a:solidFill>
                  <a:schemeClr val="bg1"/>
                </a:solidFill>
              </a:rPr>
              <a:t>Blood</a:t>
            </a:r>
            <a:r>
              <a:rPr lang="en-US" sz="1100" dirty="0">
                <a:solidFill>
                  <a:schemeClr val="bg1"/>
                </a:solidFill>
              </a:rPr>
              <a:t>. 2010;115(17):3447-3452.   5. Lee L, et al. </a:t>
            </a:r>
            <a:r>
              <a:rPr lang="en-US" sz="1100" i="1" dirty="0">
                <a:solidFill>
                  <a:schemeClr val="bg1"/>
                </a:solidFill>
              </a:rPr>
              <a:t>Public Health Rep</a:t>
            </a:r>
            <a:r>
              <a:rPr lang="en-US" sz="1100" dirty="0">
                <a:solidFill>
                  <a:schemeClr val="bg1"/>
                </a:solidFill>
              </a:rPr>
              <a:t>. 2019;134(6):599-607.</a:t>
            </a:r>
          </a:p>
        </p:txBody>
      </p:sp>
    </p:spTree>
    <p:extLst>
      <p:ext uri="{BB962C8B-B14F-4D97-AF65-F5344CB8AC3E}">
        <p14:creationId xmlns:p14="http://schemas.microsoft.com/office/powerpoint/2010/main" val="276440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Care </a:t>
            </a:r>
          </a:p>
        </p:txBody>
      </p:sp>
      <p:sp>
        <p:nvSpPr>
          <p:cNvPr id="3" name="Content Placeholder 2"/>
          <p:cNvSpPr>
            <a:spLocks noGrp="1"/>
          </p:cNvSpPr>
          <p:nvPr>
            <p:ph sz="half" idx="1"/>
          </p:nvPr>
        </p:nvSpPr>
        <p:spPr/>
        <p:txBody>
          <a:bodyPr>
            <a:normAutofit/>
          </a:bodyPr>
          <a:lstStyle/>
          <a:p>
            <a:r>
              <a:rPr lang="en-US" dirty="0"/>
              <a:t>Poor access to comprehensive medical care</a:t>
            </a:r>
            <a:r>
              <a:rPr lang="en-US" baseline="30000" dirty="0"/>
              <a:t>1</a:t>
            </a:r>
            <a:endParaRPr lang="en-US" dirty="0"/>
          </a:p>
          <a:p>
            <a:pPr lvl="1"/>
            <a:r>
              <a:rPr lang="en-US" dirty="0"/>
              <a:t>Rural areas</a:t>
            </a:r>
          </a:p>
          <a:p>
            <a:pPr lvl="1"/>
            <a:r>
              <a:rPr lang="en-US" dirty="0"/>
              <a:t>Medicaid restrictions </a:t>
            </a:r>
          </a:p>
          <a:p>
            <a:pPr lvl="1"/>
            <a:r>
              <a:rPr lang="en-US" dirty="0"/>
              <a:t>Limited number of providers versed in treatment guidelines </a:t>
            </a:r>
          </a:p>
          <a:p>
            <a:pPr lvl="1"/>
            <a:r>
              <a:rPr lang="en-US" dirty="0"/>
              <a:t>Transportation </a:t>
            </a:r>
          </a:p>
          <a:p>
            <a:r>
              <a:rPr lang="en-US" dirty="0"/>
              <a:t>Patient mistrust</a:t>
            </a:r>
          </a:p>
          <a:p>
            <a:pPr lvl="1"/>
            <a:r>
              <a:rPr lang="en-US" dirty="0"/>
              <a:t>Intergenerational </a:t>
            </a:r>
          </a:p>
          <a:p>
            <a:pPr lvl="1"/>
            <a:endParaRPr lang="en-US" dirty="0"/>
          </a:p>
          <a:p>
            <a:endParaRPr lang="en-US" dirty="0"/>
          </a:p>
        </p:txBody>
      </p:sp>
      <p:sp>
        <p:nvSpPr>
          <p:cNvPr id="4" name="Content Placeholder 3">
            <a:extLst>
              <a:ext uri="{FF2B5EF4-FFF2-40B4-BE49-F238E27FC236}">
                <a16:creationId xmlns:a16="http://schemas.microsoft.com/office/drawing/2014/main" id="{93B0D398-75A9-41CD-9A7C-F895EF01BBC4}"/>
              </a:ext>
            </a:extLst>
          </p:cNvPr>
          <p:cNvSpPr>
            <a:spLocks noGrp="1"/>
          </p:cNvSpPr>
          <p:nvPr>
            <p:ph sz="half" idx="2"/>
          </p:nvPr>
        </p:nvSpPr>
        <p:spPr/>
        <p:txBody>
          <a:bodyPr>
            <a:normAutofit/>
          </a:bodyPr>
          <a:lstStyle/>
          <a:p>
            <a:r>
              <a:rPr lang="en-US" dirty="0"/>
              <a:t>Stigma</a:t>
            </a:r>
            <a:r>
              <a:rPr lang="en-US" baseline="30000" dirty="0"/>
              <a:t>2</a:t>
            </a:r>
            <a:endParaRPr lang="en-US" dirty="0"/>
          </a:p>
          <a:p>
            <a:pPr lvl="1"/>
            <a:r>
              <a:rPr lang="en-US" dirty="0"/>
              <a:t>The opioid epidemic</a:t>
            </a:r>
          </a:p>
          <a:p>
            <a:pPr lvl="1"/>
            <a:r>
              <a:rPr lang="en-US" dirty="0"/>
              <a:t>“Drug seeking” mentality</a:t>
            </a:r>
          </a:p>
          <a:p>
            <a:pPr lvl="1"/>
            <a:r>
              <a:rPr lang="en-US" dirty="0"/>
              <a:t>Unaware of own bias </a:t>
            </a:r>
          </a:p>
          <a:p>
            <a:pPr lvl="1"/>
            <a:r>
              <a:rPr lang="en-US" dirty="0"/>
              <a:t>Population vulnerability</a:t>
            </a:r>
          </a:p>
        </p:txBody>
      </p:sp>
      <p:sp>
        <p:nvSpPr>
          <p:cNvPr id="5" name="TextBox 4">
            <a:extLst>
              <a:ext uri="{FF2B5EF4-FFF2-40B4-BE49-F238E27FC236}">
                <a16:creationId xmlns:a16="http://schemas.microsoft.com/office/drawing/2014/main" id="{42CBE059-EAC8-4CC9-9080-D4AA888A960B}"/>
              </a:ext>
            </a:extLst>
          </p:cNvPr>
          <p:cNvSpPr txBox="1"/>
          <p:nvPr/>
        </p:nvSpPr>
        <p:spPr>
          <a:xfrm>
            <a:off x="4288971" y="6096000"/>
            <a:ext cx="4136069" cy="461665"/>
          </a:xfrm>
          <a:prstGeom prst="rect">
            <a:avLst/>
          </a:prstGeom>
          <a:noFill/>
        </p:spPr>
        <p:txBody>
          <a:bodyPr wrap="none" rtlCol="0">
            <a:spAutoFit/>
          </a:bodyPr>
          <a:lstStyle/>
          <a:p>
            <a:r>
              <a:rPr lang="en-US" sz="1200" dirty="0">
                <a:solidFill>
                  <a:schemeClr val="bg1"/>
                </a:solidFill>
              </a:rPr>
              <a:t>1. Lee L, et al. </a:t>
            </a:r>
            <a:r>
              <a:rPr lang="en-US" sz="1200" i="1" dirty="0">
                <a:solidFill>
                  <a:schemeClr val="bg1"/>
                </a:solidFill>
              </a:rPr>
              <a:t>Public Health Rep</a:t>
            </a:r>
            <a:r>
              <a:rPr lang="en-US" sz="1200" dirty="0">
                <a:solidFill>
                  <a:schemeClr val="bg1"/>
                </a:solidFill>
              </a:rPr>
              <a:t>. 2019;134(6):599-607.</a:t>
            </a:r>
          </a:p>
          <a:p>
            <a:r>
              <a:rPr lang="en-US" sz="1200" dirty="0">
                <a:solidFill>
                  <a:schemeClr val="bg1"/>
                </a:solidFill>
              </a:rPr>
              <a:t>2. Bulgin D, et al. </a:t>
            </a:r>
            <a:r>
              <a:rPr lang="en-US" sz="1200" i="1" dirty="0">
                <a:solidFill>
                  <a:schemeClr val="bg1"/>
                </a:solidFill>
              </a:rPr>
              <a:t>Issues Ment Health Nurs</a:t>
            </a:r>
            <a:r>
              <a:rPr lang="en-US" sz="1200" dirty="0">
                <a:solidFill>
                  <a:schemeClr val="bg1"/>
                </a:solidFill>
              </a:rPr>
              <a:t>. 2018;39(8):675-686.</a:t>
            </a:r>
            <a:endParaRPr lang="en-US" sz="1200" dirty="0"/>
          </a:p>
        </p:txBody>
      </p:sp>
    </p:spTree>
    <p:extLst>
      <p:ext uri="{BB962C8B-B14F-4D97-AF65-F5344CB8AC3E}">
        <p14:creationId xmlns:p14="http://schemas.microsoft.com/office/powerpoint/2010/main" val="154818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Support </a:t>
            </a:r>
          </a:p>
        </p:txBody>
      </p:sp>
      <p:sp>
        <p:nvSpPr>
          <p:cNvPr id="3" name="Content Placeholder 2"/>
          <p:cNvSpPr>
            <a:spLocks noGrp="1"/>
          </p:cNvSpPr>
          <p:nvPr>
            <p:ph idx="1"/>
          </p:nvPr>
        </p:nvSpPr>
        <p:spPr>
          <a:xfrm>
            <a:off x="838200" y="1690688"/>
            <a:ext cx="10515600" cy="4089626"/>
          </a:xfrm>
        </p:spPr>
        <p:txBody>
          <a:bodyPr>
            <a:normAutofit/>
          </a:bodyPr>
          <a:lstStyle/>
          <a:p>
            <a:r>
              <a:rPr lang="en-US" dirty="0"/>
              <a:t>There is a correlation between pain and depressive/anxiety symptoms</a:t>
            </a:r>
            <a:r>
              <a:rPr lang="en-US" baseline="30000" dirty="0"/>
              <a:t>1,2</a:t>
            </a:r>
            <a:r>
              <a:rPr lang="en-US" dirty="0"/>
              <a:t> </a:t>
            </a:r>
          </a:p>
          <a:p>
            <a:r>
              <a:rPr lang="en-US" dirty="0"/>
              <a:t>Unmanaged/undermanaged mental health disorders result in:</a:t>
            </a:r>
          </a:p>
          <a:p>
            <a:pPr lvl="1"/>
            <a:r>
              <a:rPr lang="en-US" dirty="0"/>
              <a:t>Poorer quality of life</a:t>
            </a:r>
            <a:r>
              <a:rPr lang="en-US" baseline="30000" dirty="0"/>
              <a:t>3-5</a:t>
            </a:r>
            <a:endParaRPr lang="en-US" dirty="0"/>
          </a:p>
          <a:p>
            <a:pPr lvl="1"/>
            <a:r>
              <a:rPr lang="en-US" dirty="0"/>
              <a:t>Poorer physical health</a:t>
            </a:r>
            <a:r>
              <a:rPr lang="en-US" baseline="30000" dirty="0"/>
              <a:t>5</a:t>
            </a:r>
            <a:endParaRPr lang="en-US" dirty="0"/>
          </a:p>
          <a:p>
            <a:pPr lvl="1"/>
            <a:r>
              <a:rPr lang="en-US" dirty="0"/>
              <a:t>Longer length of stay</a:t>
            </a:r>
            <a:r>
              <a:rPr lang="en-US" baseline="30000" dirty="0"/>
              <a:t>6</a:t>
            </a:r>
            <a:endParaRPr lang="en-US" dirty="0"/>
          </a:p>
          <a:p>
            <a:pPr lvl="1"/>
            <a:r>
              <a:rPr lang="en-US" dirty="0"/>
              <a:t>Increased hospital admissions for VOC management</a:t>
            </a:r>
            <a:r>
              <a:rPr lang="en-US" baseline="30000" dirty="0"/>
              <a:t>6</a:t>
            </a:r>
            <a:endParaRPr lang="en-US" dirty="0"/>
          </a:p>
          <a:p>
            <a:pPr lvl="1"/>
            <a:r>
              <a:rPr lang="en-US" dirty="0"/>
              <a:t>Increased morbidity and mortality</a:t>
            </a:r>
            <a:r>
              <a:rPr lang="en-US" baseline="30000" dirty="0"/>
              <a:t>7</a:t>
            </a:r>
            <a:endParaRPr lang="en-US" dirty="0"/>
          </a:p>
        </p:txBody>
      </p:sp>
      <p:sp>
        <p:nvSpPr>
          <p:cNvPr id="4" name="TextBox 3">
            <a:extLst>
              <a:ext uri="{FF2B5EF4-FFF2-40B4-BE49-F238E27FC236}">
                <a16:creationId xmlns:a16="http://schemas.microsoft.com/office/drawing/2014/main" id="{89CFE116-1746-40C7-9160-E3CC73FF295D}"/>
              </a:ext>
            </a:extLst>
          </p:cNvPr>
          <p:cNvSpPr txBox="1"/>
          <p:nvPr/>
        </p:nvSpPr>
        <p:spPr>
          <a:xfrm>
            <a:off x="4094082" y="5936326"/>
            <a:ext cx="7259718" cy="830997"/>
          </a:xfrm>
          <a:prstGeom prst="rect">
            <a:avLst/>
          </a:prstGeom>
          <a:noFill/>
        </p:spPr>
        <p:txBody>
          <a:bodyPr wrap="square" rtlCol="0">
            <a:spAutoFit/>
          </a:bodyPr>
          <a:lstStyle/>
          <a:p>
            <a:r>
              <a:rPr lang="en-US" sz="1200" dirty="0">
                <a:solidFill>
                  <a:schemeClr val="bg1"/>
                </a:solidFill>
              </a:rPr>
              <a:t>1. Yang L, et al. </a:t>
            </a:r>
            <a:r>
              <a:rPr lang="en-US" sz="1200" i="1" dirty="0">
                <a:solidFill>
                  <a:schemeClr val="bg1"/>
                </a:solidFill>
              </a:rPr>
              <a:t>BMC Psychiatry</a:t>
            </a:r>
            <a:r>
              <a:rPr lang="en-US" sz="1200" dirty="0">
                <a:solidFill>
                  <a:schemeClr val="bg1"/>
                </a:solidFill>
              </a:rPr>
              <a:t>. 2014;14:207.   2. Sogutlu A, et al. </a:t>
            </a:r>
            <a:r>
              <a:rPr lang="en-US" sz="1200" i="1" dirty="0">
                <a:solidFill>
                  <a:schemeClr val="bg1"/>
                </a:solidFill>
              </a:rPr>
              <a:t>Psychosomatics</a:t>
            </a:r>
            <a:r>
              <a:rPr lang="en-US" sz="1200" dirty="0">
                <a:solidFill>
                  <a:schemeClr val="bg1"/>
                </a:solidFill>
              </a:rPr>
              <a:t>. 2011;52(3):272-279.   3. Adam SS, et al. </a:t>
            </a:r>
            <a:r>
              <a:rPr lang="en-US" sz="1200" i="1" dirty="0">
                <a:solidFill>
                  <a:schemeClr val="bg1"/>
                </a:solidFill>
              </a:rPr>
              <a:t>Blood Adv</a:t>
            </a:r>
            <a:r>
              <a:rPr lang="en-US" sz="1200" dirty="0">
                <a:solidFill>
                  <a:schemeClr val="bg1"/>
                </a:solidFill>
              </a:rPr>
              <a:t>. 2017;1(23):1983-1992.   4. Sehlo MG, et al. </a:t>
            </a:r>
            <a:r>
              <a:rPr lang="en-US" sz="1200" i="1" dirty="0">
                <a:solidFill>
                  <a:schemeClr val="bg1"/>
                </a:solidFill>
              </a:rPr>
              <a:t>BMC Psychiatry</a:t>
            </a:r>
            <a:r>
              <a:rPr lang="en-US" sz="1200" dirty="0">
                <a:solidFill>
                  <a:schemeClr val="bg1"/>
                </a:solidFill>
              </a:rPr>
              <a:t>. 2015;15:78.   5. Levenson JL, et al. </a:t>
            </a:r>
            <a:r>
              <a:rPr lang="en-US" sz="1200" i="1" dirty="0">
                <a:solidFill>
                  <a:schemeClr val="bg1"/>
                </a:solidFill>
              </a:rPr>
              <a:t>Psychosomatic Med</a:t>
            </a:r>
            <a:r>
              <a:rPr lang="en-US" sz="1200" dirty="0">
                <a:solidFill>
                  <a:schemeClr val="bg1"/>
                </a:solidFill>
              </a:rPr>
              <a:t>. 2008;70(2):192-196.   6. Myrvik MP, et al. </a:t>
            </a:r>
            <a:r>
              <a:rPr lang="en-US" sz="1200" i="1" dirty="0">
                <a:solidFill>
                  <a:schemeClr val="bg1"/>
                </a:solidFill>
              </a:rPr>
              <a:t>Pediatr Blood Cancer</a:t>
            </a:r>
            <a:r>
              <a:rPr lang="en-US" sz="1200" dirty="0">
                <a:solidFill>
                  <a:schemeClr val="bg1"/>
                </a:solidFill>
              </a:rPr>
              <a:t>. 2012;60(7):1211-1214.</a:t>
            </a:r>
          </a:p>
          <a:p>
            <a:r>
              <a:rPr lang="en-US" sz="1200" dirty="0">
                <a:solidFill>
                  <a:schemeClr val="bg1"/>
                </a:solidFill>
              </a:rPr>
              <a:t>7. Jonassaint CR, et al. </a:t>
            </a:r>
            <a:r>
              <a:rPr lang="en-US" sz="1200" i="1" dirty="0">
                <a:solidFill>
                  <a:schemeClr val="bg1"/>
                </a:solidFill>
              </a:rPr>
              <a:t>Br J Haematol</a:t>
            </a:r>
            <a:r>
              <a:rPr lang="en-US" sz="1200" dirty="0">
                <a:solidFill>
                  <a:schemeClr val="bg1"/>
                </a:solidFill>
              </a:rPr>
              <a:t>. 2016;174(1):136-147.</a:t>
            </a:r>
          </a:p>
        </p:txBody>
      </p:sp>
    </p:spTree>
    <p:extLst>
      <p:ext uri="{BB962C8B-B14F-4D97-AF65-F5344CB8AC3E}">
        <p14:creationId xmlns:p14="http://schemas.microsoft.com/office/powerpoint/2010/main" val="26551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2BE2C-1BF4-4D5B-802C-A2176123C21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0C3A4233-2E25-4C78-B870-E501D5BF0275}"/>
              </a:ext>
            </a:extLst>
          </p:cNvPr>
          <p:cNvSpPr>
            <a:spLocks noGrp="1"/>
          </p:cNvSpPr>
          <p:nvPr>
            <p:ph idx="1"/>
          </p:nvPr>
        </p:nvSpPr>
        <p:spPr/>
        <p:txBody>
          <a:bodyPr>
            <a:normAutofit/>
          </a:bodyPr>
          <a:lstStyle/>
          <a:p>
            <a:pPr marL="0" marR="0" lvl="0" indent="0">
              <a:spcBef>
                <a:spcPts val="0"/>
              </a:spcBef>
              <a:spcAft>
                <a:spcPts val="0"/>
              </a:spcAft>
              <a:buNone/>
            </a:pPr>
            <a:r>
              <a:rPr lang="en-US" dirty="0">
                <a:effectLst/>
                <a:latin typeface="Calibri" panose="020F0502020204030204" pitchFamily="34" charset="0"/>
                <a:ea typeface="Calibri" panose="020F0502020204030204" pitchFamily="34" charset="0"/>
                <a:cs typeface="Calibri" panose="020F0502020204030204" pitchFamily="34" charset="0"/>
              </a:rPr>
              <a:t>After participating in this activity, the clinical will be able to:</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Describe the causes and consequences of increased morbidity and mortality associated with sickle cell disease (SCD) </a:t>
            </a:r>
            <a:r>
              <a:rPr lang="en-US" sz="2400" b="1" i="1" dirty="0">
                <a:effectLst/>
                <a:latin typeface="Calibri" panose="020F0502020204030204" pitchFamily="34" charset="0"/>
                <a:ea typeface="Calibri" panose="020F0502020204030204" pitchFamily="34" charset="0"/>
                <a:cs typeface="Calibri" panose="020F0502020204030204" pitchFamily="34" charset="0"/>
              </a:rPr>
              <a:t>(knowledge)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Integrate key SCD management guideline recommendations into practice </a:t>
            </a:r>
            <a:r>
              <a:rPr lang="en-US" sz="2400" b="1" i="1" dirty="0">
                <a:effectLst/>
                <a:latin typeface="Calibri" panose="020F0502020204030204" pitchFamily="34" charset="0"/>
                <a:ea typeface="Calibri" panose="020F0502020204030204" pitchFamily="34" charset="0"/>
                <a:cs typeface="Calibri" panose="020F0502020204030204" pitchFamily="34" charset="0"/>
              </a:rPr>
              <a:t>(competence)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Calibri" panose="020F0502020204030204" pitchFamily="34" charset="0"/>
              </a:rPr>
              <a:t>Compare and contrast standard, new, and emerging therapies for SCD—including mechanisms of action, dosing, safety and efficacy </a:t>
            </a:r>
            <a:r>
              <a:rPr lang="en-US" sz="2400" b="1" i="1" dirty="0">
                <a:effectLst/>
                <a:latin typeface="Calibri" panose="020F0502020204030204" pitchFamily="34" charset="0"/>
                <a:ea typeface="Calibri" panose="020F0502020204030204" pitchFamily="34" charset="0"/>
                <a:cs typeface="Calibri" panose="020F0502020204030204" pitchFamily="34" charset="0"/>
              </a:rPr>
              <a:t>(knowledge)</a:t>
            </a:r>
            <a:endParaRPr lang="en-US" sz="2400" b="1"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Employ communication and education strategies to help patients establish goals to improve their quality of life, prevent disease worsening, and have fewer/less severe symptoms </a:t>
            </a:r>
            <a:r>
              <a:rPr lang="en-US" sz="2400" b="1" i="1" dirty="0">
                <a:effectLst/>
                <a:latin typeface="Calibri" panose="020F0502020204030204" pitchFamily="34" charset="0"/>
                <a:ea typeface="Calibri" panose="020F0502020204030204" pitchFamily="34" charset="0"/>
              </a:rPr>
              <a:t>(competence)</a:t>
            </a:r>
            <a:endParaRPr lang="en-US" sz="2400" dirty="0"/>
          </a:p>
        </p:txBody>
      </p:sp>
    </p:spTree>
    <p:extLst>
      <p:ext uri="{BB962C8B-B14F-4D97-AF65-F5344CB8AC3E}">
        <p14:creationId xmlns:p14="http://schemas.microsoft.com/office/powerpoint/2010/main" val="351704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and Vocational Support </a:t>
            </a:r>
          </a:p>
        </p:txBody>
      </p:sp>
      <p:sp>
        <p:nvSpPr>
          <p:cNvPr id="3" name="Content Placeholder 2"/>
          <p:cNvSpPr>
            <a:spLocks noGrp="1"/>
          </p:cNvSpPr>
          <p:nvPr>
            <p:ph idx="1"/>
          </p:nvPr>
        </p:nvSpPr>
        <p:spPr>
          <a:xfrm>
            <a:off x="838200" y="1825625"/>
            <a:ext cx="10515600" cy="3979752"/>
          </a:xfrm>
        </p:spPr>
        <p:txBody>
          <a:bodyPr/>
          <a:lstStyle/>
          <a:p>
            <a:r>
              <a:rPr lang="en-US" dirty="0"/>
              <a:t>504 Plan or Individualized Educational Program</a:t>
            </a:r>
          </a:p>
          <a:p>
            <a:pPr lvl="1"/>
            <a:r>
              <a:rPr lang="en-US" dirty="0"/>
              <a:t>Ensures that children with disabilities receive appropriate accommodations (hydration, breakfast breaks, access to nurse)</a:t>
            </a:r>
          </a:p>
          <a:p>
            <a:pPr lvl="1"/>
            <a:r>
              <a:rPr lang="en-US" dirty="0"/>
              <a:t>Higher education disability services </a:t>
            </a:r>
          </a:p>
          <a:p>
            <a:pPr lvl="1"/>
            <a:r>
              <a:rPr lang="en-US" dirty="0"/>
              <a:t>ADA occupational accommodations, if needed  </a:t>
            </a:r>
          </a:p>
        </p:txBody>
      </p:sp>
    </p:spTree>
    <p:extLst>
      <p:ext uri="{BB962C8B-B14F-4D97-AF65-F5344CB8AC3E}">
        <p14:creationId xmlns:p14="http://schemas.microsoft.com/office/powerpoint/2010/main" val="194656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74D135-633B-4C01-BCA9-D8CA7A2AB3CD}"/>
              </a:ext>
            </a:extLst>
          </p:cNvPr>
          <p:cNvPicPr>
            <a:picLocks noChangeAspect="1"/>
          </p:cNvPicPr>
          <p:nvPr/>
        </p:nvPicPr>
        <p:blipFill>
          <a:blip r:embed="rId2"/>
          <a:stretch>
            <a:fillRect/>
          </a:stretch>
        </p:blipFill>
        <p:spPr>
          <a:xfrm>
            <a:off x="641023" y="1183325"/>
            <a:ext cx="3403076" cy="4537435"/>
          </a:xfrm>
          <a:prstGeom prst="rect">
            <a:avLst/>
          </a:prstGeom>
          <a:ln>
            <a:solidFill>
              <a:schemeClr val="tx1"/>
            </a:solidFill>
          </a:ln>
        </p:spPr>
      </p:pic>
      <p:pic>
        <p:nvPicPr>
          <p:cNvPr id="7" name="Picture 6">
            <a:extLst>
              <a:ext uri="{FF2B5EF4-FFF2-40B4-BE49-F238E27FC236}">
                <a16:creationId xmlns:a16="http://schemas.microsoft.com/office/drawing/2014/main" id="{DF2D1701-247B-4AA3-9AD3-3F76EE0824F6}"/>
              </a:ext>
            </a:extLst>
          </p:cNvPr>
          <p:cNvPicPr>
            <a:picLocks noChangeAspect="1"/>
          </p:cNvPicPr>
          <p:nvPr/>
        </p:nvPicPr>
        <p:blipFill>
          <a:blip r:embed="rId3"/>
          <a:stretch>
            <a:fillRect/>
          </a:stretch>
        </p:blipFill>
        <p:spPr>
          <a:xfrm>
            <a:off x="5552388" y="113121"/>
            <a:ext cx="4706070" cy="1461309"/>
          </a:xfrm>
          <a:prstGeom prst="rect">
            <a:avLst/>
          </a:prstGeom>
          <a:ln>
            <a:solidFill>
              <a:schemeClr val="tx1"/>
            </a:solidFill>
          </a:ln>
        </p:spPr>
      </p:pic>
      <p:pic>
        <p:nvPicPr>
          <p:cNvPr id="9" name="Picture 8">
            <a:extLst>
              <a:ext uri="{FF2B5EF4-FFF2-40B4-BE49-F238E27FC236}">
                <a16:creationId xmlns:a16="http://schemas.microsoft.com/office/drawing/2014/main" id="{60EBF965-4198-4FE1-A625-9375390A918C}"/>
              </a:ext>
            </a:extLst>
          </p:cNvPr>
          <p:cNvPicPr>
            <a:picLocks noChangeAspect="1"/>
          </p:cNvPicPr>
          <p:nvPr/>
        </p:nvPicPr>
        <p:blipFill>
          <a:blip r:embed="rId4"/>
          <a:stretch>
            <a:fillRect/>
          </a:stretch>
        </p:blipFill>
        <p:spPr>
          <a:xfrm>
            <a:off x="5552388" y="1629582"/>
            <a:ext cx="4706070" cy="1565565"/>
          </a:xfrm>
          <a:prstGeom prst="rect">
            <a:avLst/>
          </a:prstGeom>
          <a:ln>
            <a:solidFill>
              <a:schemeClr val="tx1"/>
            </a:solidFill>
          </a:ln>
        </p:spPr>
      </p:pic>
      <p:pic>
        <p:nvPicPr>
          <p:cNvPr id="11" name="Picture 10">
            <a:extLst>
              <a:ext uri="{FF2B5EF4-FFF2-40B4-BE49-F238E27FC236}">
                <a16:creationId xmlns:a16="http://schemas.microsoft.com/office/drawing/2014/main" id="{ED0A7766-2887-4F17-A8AD-86FCAA22C27B}"/>
              </a:ext>
            </a:extLst>
          </p:cNvPr>
          <p:cNvPicPr>
            <a:picLocks noChangeAspect="1"/>
          </p:cNvPicPr>
          <p:nvPr/>
        </p:nvPicPr>
        <p:blipFill>
          <a:blip r:embed="rId5"/>
          <a:stretch>
            <a:fillRect/>
          </a:stretch>
        </p:blipFill>
        <p:spPr>
          <a:xfrm>
            <a:off x="5552388" y="3256670"/>
            <a:ext cx="4706070" cy="1654624"/>
          </a:xfrm>
          <a:prstGeom prst="rect">
            <a:avLst/>
          </a:prstGeom>
          <a:ln>
            <a:solidFill>
              <a:schemeClr val="tx1"/>
            </a:solidFill>
          </a:ln>
        </p:spPr>
      </p:pic>
      <p:pic>
        <p:nvPicPr>
          <p:cNvPr id="13" name="Picture 12">
            <a:extLst>
              <a:ext uri="{FF2B5EF4-FFF2-40B4-BE49-F238E27FC236}">
                <a16:creationId xmlns:a16="http://schemas.microsoft.com/office/drawing/2014/main" id="{CCC8227A-457D-42EE-AE2D-0DB7D77A35E9}"/>
              </a:ext>
            </a:extLst>
          </p:cNvPr>
          <p:cNvPicPr>
            <a:picLocks noChangeAspect="1"/>
          </p:cNvPicPr>
          <p:nvPr/>
        </p:nvPicPr>
        <p:blipFill>
          <a:blip r:embed="rId6"/>
          <a:stretch>
            <a:fillRect/>
          </a:stretch>
        </p:blipFill>
        <p:spPr>
          <a:xfrm>
            <a:off x="5552388" y="4996176"/>
            <a:ext cx="4706070" cy="1590652"/>
          </a:xfrm>
          <a:prstGeom prst="rect">
            <a:avLst/>
          </a:prstGeom>
          <a:ln>
            <a:solidFill>
              <a:schemeClr val="tx1"/>
            </a:solidFill>
          </a:ln>
        </p:spPr>
      </p:pic>
      <p:sp>
        <p:nvSpPr>
          <p:cNvPr id="14" name="TextBox 13">
            <a:extLst>
              <a:ext uri="{FF2B5EF4-FFF2-40B4-BE49-F238E27FC236}">
                <a16:creationId xmlns:a16="http://schemas.microsoft.com/office/drawing/2014/main" id="{F80C9B31-DDA7-456D-853A-FDC8129C7C72}"/>
              </a:ext>
            </a:extLst>
          </p:cNvPr>
          <p:cNvSpPr txBox="1"/>
          <p:nvPr/>
        </p:nvSpPr>
        <p:spPr>
          <a:xfrm>
            <a:off x="641023" y="254524"/>
            <a:ext cx="2601994" cy="769441"/>
          </a:xfrm>
          <a:prstGeom prst="rect">
            <a:avLst/>
          </a:prstGeom>
          <a:noFill/>
        </p:spPr>
        <p:txBody>
          <a:bodyPr wrap="none" rtlCol="0">
            <a:spAutoFit/>
          </a:bodyPr>
          <a:lstStyle/>
          <a:p>
            <a:r>
              <a:rPr lang="en-US" sz="4400" dirty="0">
                <a:latin typeface="+mj-lt"/>
              </a:rPr>
              <a:t>Guidelines</a:t>
            </a:r>
          </a:p>
        </p:txBody>
      </p:sp>
    </p:spTree>
    <p:extLst>
      <p:ext uri="{BB962C8B-B14F-4D97-AF65-F5344CB8AC3E}">
        <p14:creationId xmlns:p14="http://schemas.microsoft.com/office/powerpoint/2010/main" val="44297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6E90-E3F7-40AE-8921-2CE01036499E}"/>
              </a:ext>
            </a:extLst>
          </p:cNvPr>
          <p:cNvSpPr>
            <a:spLocks noGrp="1"/>
          </p:cNvSpPr>
          <p:nvPr>
            <p:ph type="title"/>
          </p:nvPr>
        </p:nvSpPr>
        <p:spPr>
          <a:xfrm>
            <a:off x="838200" y="18255"/>
            <a:ext cx="10515600" cy="1018065"/>
          </a:xfrm>
        </p:spPr>
        <p:txBody>
          <a:bodyPr/>
          <a:lstStyle/>
          <a:p>
            <a:r>
              <a:rPr lang="en-US" dirty="0"/>
              <a:t>Health Maintenance</a:t>
            </a:r>
          </a:p>
        </p:txBody>
      </p:sp>
      <p:graphicFrame>
        <p:nvGraphicFramePr>
          <p:cNvPr id="4" name="Content Placeholder 3">
            <a:extLst>
              <a:ext uri="{FF2B5EF4-FFF2-40B4-BE49-F238E27FC236}">
                <a16:creationId xmlns:a16="http://schemas.microsoft.com/office/drawing/2014/main" id="{170C1937-AE39-4FE4-9F41-7EF9C46F52C7}"/>
              </a:ext>
            </a:extLst>
          </p:cNvPr>
          <p:cNvGraphicFramePr>
            <a:graphicFrameLocks noGrp="1"/>
          </p:cNvGraphicFramePr>
          <p:nvPr>
            <p:ph idx="1"/>
            <p:extLst>
              <p:ext uri="{D42A27DB-BD31-4B8C-83A1-F6EECF244321}">
                <p14:modId xmlns:p14="http://schemas.microsoft.com/office/powerpoint/2010/main" val="2835678899"/>
              </p:ext>
            </p:extLst>
          </p:nvPr>
        </p:nvGraphicFramePr>
        <p:xfrm>
          <a:off x="137160" y="873760"/>
          <a:ext cx="11831320" cy="5303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2D92BF9-46A7-4404-8CC7-ADC32DE17AB6}"/>
              </a:ext>
            </a:extLst>
          </p:cNvPr>
          <p:cNvSpPr txBox="1"/>
          <p:nvPr/>
        </p:nvSpPr>
        <p:spPr>
          <a:xfrm>
            <a:off x="137160" y="5307131"/>
            <a:ext cx="1038385" cy="738664"/>
          </a:xfrm>
          <a:prstGeom prst="rect">
            <a:avLst/>
          </a:prstGeom>
          <a:noFill/>
        </p:spPr>
        <p:txBody>
          <a:bodyPr wrap="square" rtlCol="0">
            <a:spAutoFit/>
          </a:bodyPr>
          <a:lstStyle/>
          <a:p>
            <a:r>
              <a:rPr lang="en-US" sz="1400" dirty="0"/>
              <a:t>TCD, transcranial Doppler</a:t>
            </a:r>
          </a:p>
        </p:txBody>
      </p:sp>
      <p:sp>
        <p:nvSpPr>
          <p:cNvPr id="8" name="TextBox 7">
            <a:extLst>
              <a:ext uri="{FF2B5EF4-FFF2-40B4-BE49-F238E27FC236}">
                <a16:creationId xmlns:a16="http://schemas.microsoft.com/office/drawing/2014/main" id="{7D1E63FA-5F1B-4185-90F7-AABE8EB450D3}"/>
              </a:ext>
            </a:extLst>
          </p:cNvPr>
          <p:cNvSpPr txBox="1"/>
          <p:nvPr/>
        </p:nvSpPr>
        <p:spPr>
          <a:xfrm>
            <a:off x="4166648" y="5992319"/>
            <a:ext cx="6956981" cy="646331"/>
          </a:xfrm>
          <a:prstGeom prst="rect">
            <a:avLst/>
          </a:prstGeom>
          <a:noFill/>
        </p:spPr>
        <p:txBody>
          <a:bodyPr wrap="square" rtlCol="0">
            <a:spAutoFit/>
          </a:bodyPr>
          <a:lstStyle/>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a:t>
            </a:r>
          </a:p>
        </p:txBody>
      </p:sp>
      <p:sp>
        <p:nvSpPr>
          <p:cNvPr id="9" name="TextBox 8">
            <a:extLst>
              <a:ext uri="{FF2B5EF4-FFF2-40B4-BE49-F238E27FC236}">
                <a16:creationId xmlns:a16="http://schemas.microsoft.com/office/drawing/2014/main" id="{4B2C307E-CA55-40BE-BE95-38F582ADEEB0}"/>
              </a:ext>
            </a:extLst>
          </p:cNvPr>
          <p:cNvSpPr txBox="1"/>
          <p:nvPr/>
        </p:nvSpPr>
        <p:spPr>
          <a:xfrm>
            <a:off x="7717135" y="4783911"/>
            <a:ext cx="3119508" cy="523220"/>
          </a:xfrm>
          <a:prstGeom prst="rect">
            <a:avLst/>
          </a:prstGeom>
          <a:solidFill>
            <a:srgbClr val="FFFF00"/>
          </a:solidFill>
        </p:spPr>
        <p:txBody>
          <a:bodyPr wrap="none" rtlCol="0">
            <a:spAutoFit/>
          </a:bodyPr>
          <a:lstStyle/>
          <a:p>
            <a:pPr algn="ctr"/>
            <a:r>
              <a:rPr lang="en-US" sz="2800" dirty="0"/>
              <a:t>Prevention is critical</a:t>
            </a:r>
          </a:p>
        </p:txBody>
      </p:sp>
    </p:spTree>
    <p:extLst>
      <p:ext uri="{BB962C8B-B14F-4D97-AF65-F5344CB8AC3E}">
        <p14:creationId xmlns:p14="http://schemas.microsoft.com/office/powerpoint/2010/main" val="132785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9185623-30A8-4D50-ACBF-561A0DBD3D56}"/>
              </a:ext>
            </a:extLst>
          </p:cNvPr>
          <p:cNvSpPr>
            <a:spLocks noGrp="1" noChangeArrowheads="1"/>
          </p:cNvSpPr>
          <p:nvPr>
            <p:ph type="title"/>
          </p:nvPr>
        </p:nvSpPr>
        <p:spPr/>
        <p:txBody>
          <a:bodyPr>
            <a:normAutofit/>
          </a:bodyPr>
          <a:lstStyle/>
          <a:p>
            <a:r>
              <a:rPr lang="en-US" altLang="en-US" dirty="0"/>
              <a:t>Non-Medical Therapy Strategies To Decrease Sickle Cell Disease-Related Complications</a:t>
            </a:r>
          </a:p>
        </p:txBody>
      </p:sp>
      <p:sp>
        <p:nvSpPr>
          <p:cNvPr id="9219" name="Content Placeholder 2">
            <a:extLst>
              <a:ext uri="{FF2B5EF4-FFF2-40B4-BE49-F238E27FC236}">
                <a16:creationId xmlns:a16="http://schemas.microsoft.com/office/drawing/2014/main" id="{3BFEE394-FCC1-4772-B3D0-ECA588B4CC04}"/>
              </a:ext>
            </a:extLst>
          </p:cNvPr>
          <p:cNvSpPr>
            <a:spLocks noGrp="1" noChangeArrowheads="1"/>
          </p:cNvSpPr>
          <p:nvPr>
            <p:ph idx="1"/>
          </p:nvPr>
        </p:nvSpPr>
        <p:spPr/>
        <p:txBody>
          <a:bodyPr>
            <a:normAutofit/>
          </a:bodyPr>
          <a:lstStyle/>
          <a:p>
            <a:r>
              <a:rPr lang="en-US" altLang="en-US" dirty="0"/>
              <a:t>Healthy living</a:t>
            </a:r>
          </a:p>
          <a:p>
            <a:pPr lvl="1"/>
            <a:r>
              <a:rPr lang="en-US" altLang="en-US" dirty="0"/>
              <a:t>Exercise in moderation</a:t>
            </a:r>
          </a:p>
          <a:p>
            <a:pPr lvl="1"/>
            <a:r>
              <a:rPr lang="en-US" altLang="en-US" dirty="0"/>
              <a:t>Good diet</a:t>
            </a:r>
          </a:p>
          <a:p>
            <a:pPr lvl="1"/>
            <a:r>
              <a:rPr lang="en-US" altLang="en-US" dirty="0"/>
              <a:t>Good sleep pattern</a:t>
            </a:r>
          </a:p>
          <a:p>
            <a:r>
              <a:rPr lang="en-US" altLang="en-US" dirty="0"/>
              <a:t>Mental health assessment</a:t>
            </a:r>
          </a:p>
          <a:p>
            <a:pPr lvl="1"/>
            <a:r>
              <a:rPr lang="en-US" altLang="en-US" dirty="0"/>
              <a:t>Depression</a:t>
            </a:r>
          </a:p>
          <a:p>
            <a:pPr lvl="1"/>
            <a:r>
              <a:rPr lang="en-US" altLang="en-US" dirty="0"/>
              <a:t>Anxiety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3385"/>
            <a:ext cx="10515600" cy="740194"/>
          </a:xfrm>
        </p:spPr>
        <p:txBody>
          <a:bodyPr/>
          <a:lstStyle/>
          <a:p>
            <a:r>
              <a:rPr lang="en-US" dirty="0"/>
              <a:t>Management of Acute Complications</a:t>
            </a:r>
          </a:p>
        </p:txBody>
      </p:sp>
      <p:graphicFrame>
        <p:nvGraphicFramePr>
          <p:cNvPr id="3" name="Content Placeholder 2">
            <a:extLst>
              <a:ext uri="{FF2B5EF4-FFF2-40B4-BE49-F238E27FC236}">
                <a16:creationId xmlns:a16="http://schemas.microsoft.com/office/drawing/2014/main" id="{28DB396C-A6FB-462E-AA6D-7FAAE4E6DEAF}"/>
              </a:ext>
            </a:extLst>
          </p:cNvPr>
          <p:cNvGraphicFramePr>
            <a:graphicFrameLocks noGrp="1"/>
          </p:cNvGraphicFramePr>
          <p:nvPr>
            <p:ph idx="1"/>
            <p:extLst>
              <p:ext uri="{D42A27DB-BD31-4B8C-83A1-F6EECF244321}">
                <p14:modId xmlns:p14="http://schemas.microsoft.com/office/powerpoint/2010/main" val="3271595026"/>
              </p:ext>
            </p:extLst>
          </p:nvPr>
        </p:nvGraphicFramePr>
        <p:xfrm>
          <a:off x="54428" y="584775"/>
          <a:ext cx="12083143" cy="538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1CD24A-8282-4336-A0A9-3D7DC29EF41D}"/>
              </a:ext>
            </a:extLst>
          </p:cNvPr>
          <p:cNvSpPr txBox="1"/>
          <p:nvPr/>
        </p:nvSpPr>
        <p:spPr>
          <a:xfrm>
            <a:off x="4166648" y="6027003"/>
            <a:ext cx="7187152" cy="646331"/>
          </a:xfrm>
          <a:prstGeom prst="rect">
            <a:avLst/>
          </a:prstGeom>
          <a:noFill/>
        </p:spPr>
        <p:txBody>
          <a:bodyPr wrap="square" rtlCol="0">
            <a:spAutoFit/>
          </a:bodyPr>
          <a:lstStyle/>
          <a:p>
            <a:r>
              <a:rPr lang="en-US" sz="1200" dirty="0">
                <a:solidFill>
                  <a:schemeClr val="bg1"/>
                </a:solidFill>
              </a:rPr>
              <a:t>1. Brandow AB, et al. </a:t>
            </a:r>
            <a:r>
              <a:rPr lang="en-US" sz="1200" i="1" dirty="0">
                <a:solidFill>
                  <a:schemeClr val="bg1"/>
                </a:solidFill>
              </a:rPr>
              <a:t>Blood Adv</a:t>
            </a:r>
            <a:r>
              <a:rPr lang="en-US" sz="1200" dirty="0">
                <a:solidFill>
                  <a:schemeClr val="bg1"/>
                </a:solidFill>
              </a:rPr>
              <a:t>. 2020;4(12):2656-2701.   2. National Heart Lung and Blood Institute. Published 2014. https://www.nhlbi.nih.gov/sites/default/files/media/docs/sickle-cell-disease-report%20020816_0.pdf.  Accessed February 9, 2021.   3. Thompson WE, et al. </a:t>
            </a:r>
            <a:r>
              <a:rPr lang="en-US" sz="1200" i="1" dirty="0">
                <a:solidFill>
                  <a:schemeClr val="bg1"/>
                </a:solidFill>
              </a:rPr>
              <a:t>Pain Med</a:t>
            </a:r>
            <a:r>
              <a:rPr lang="en-US" sz="1200" dirty="0">
                <a:solidFill>
                  <a:schemeClr val="bg1"/>
                </a:solidFill>
              </a:rPr>
              <a:t>. 2014;15(2):241-246.</a:t>
            </a:r>
          </a:p>
        </p:txBody>
      </p:sp>
    </p:spTree>
    <p:extLst>
      <p:ext uri="{BB962C8B-B14F-4D97-AF65-F5344CB8AC3E}">
        <p14:creationId xmlns:p14="http://schemas.microsoft.com/office/powerpoint/2010/main" val="1150529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3385"/>
            <a:ext cx="10515600" cy="740194"/>
          </a:xfrm>
        </p:spPr>
        <p:txBody>
          <a:bodyPr/>
          <a:lstStyle/>
          <a:p>
            <a:r>
              <a:rPr lang="en-US" dirty="0"/>
              <a:t>Management of Acute Complications (cont)</a:t>
            </a:r>
          </a:p>
        </p:txBody>
      </p:sp>
      <p:graphicFrame>
        <p:nvGraphicFramePr>
          <p:cNvPr id="3" name="Content Placeholder 2">
            <a:extLst>
              <a:ext uri="{FF2B5EF4-FFF2-40B4-BE49-F238E27FC236}">
                <a16:creationId xmlns:a16="http://schemas.microsoft.com/office/drawing/2014/main" id="{28DB396C-A6FB-462E-AA6D-7FAAE4E6DEAF}"/>
              </a:ext>
            </a:extLst>
          </p:cNvPr>
          <p:cNvGraphicFramePr>
            <a:graphicFrameLocks noGrp="1"/>
          </p:cNvGraphicFramePr>
          <p:nvPr>
            <p:ph idx="1"/>
            <p:extLst>
              <p:ext uri="{D42A27DB-BD31-4B8C-83A1-F6EECF244321}">
                <p14:modId xmlns:p14="http://schemas.microsoft.com/office/powerpoint/2010/main" val="486609941"/>
              </p:ext>
            </p:extLst>
          </p:nvPr>
        </p:nvGraphicFramePr>
        <p:xfrm>
          <a:off x="54428" y="584775"/>
          <a:ext cx="12083143" cy="538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1CD24A-8282-4336-A0A9-3D7DC29EF41D}"/>
              </a:ext>
            </a:extLst>
          </p:cNvPr>
          <p:cNvSpPr txBox="1"/>
          <p:nvPr/>
        </p:nvSpPr>
        <p:spPr>
          <a:xfrm>
            <a:off x="4166648" y="6027003"/>
            <a:ext cx="7187152" cy="646331"/>
          </a:xfrm>
          <a:prstGeom prst="rect">
            <a:avLst/>
          </a:prstGeom>
          <a:noFill/>
        </p:spPr>
        <p:txBody>
          <a:bodyPr wrap="square" rtlCol="0">
            <a:spAutoFit/>
          </a:bodyPr>
          <a:lstStyle/>
          <a:p>
            <a:r>
              <a:rPr lang="en-US" sz="1200" dirty="0">
                <a:solidFill>
                  <a:schemeClr val="bg1"/>
                </a:solidFill>
              </a:rPr>
              <a:t>1. Brandow AB, et al. </a:t>
            </a:r>
            <a:r>
              <a:rPr lang="en-US" sz="1200" i="1" dirty="0">
                <a:solidFill>
                  <a:schemeClr val="bg1"/>
                </a:solidFill>
              </a:rPr>
              <a:t>Blood Adv</a:t>
            </a:r>
            <a:r>
              <a:rPr lang="en-US" sz="1200" dirty="0">
                <a:solidFill>
                  <a:schemeClr val="bg1"/>
                </a:solidFill>
              </a:rPr>
              <a:t>. 2020;4(12):2656-2701.   2. National Heart Lung and Blood Institute. Published 2014. https://www.nhlbi.nih.gov/sites/default/files/media/docs/sickle-cell-disease-report%20020816_0.pdf.  Accessed February 9, 2021.   3. Thompson WE, et al. </a:t>
            </a:r>
            <a:r>
              <a:rPr lang="en-US" sz="1200" i="1" dirty="0">
                <a:solidFill>
                  <a:schemeClr val="bg1"/>
                </a:solidFill>
              </a:rPr>
              <a:t>Pain Med</a:t>
            </a:r>
            <a:r>
              <a:rPr lang="en-US" sz="1200" dirty="0">
                <a:solidFill>
                  <a:schemeClr val="bg1"/>
                </a:solidFill>
              </a:rPr>
              <a:t>. 2014;15(2):241-246.</a:t>
            </a:r>
          </a:p>
        </p:txBody>
      </p:sp>
    </p:spTree>
    <p:extLst>
      <p:ext uri="{BB962C8B-B14F-4D97-AF65-F5344CB8AC3E}">
        <p14:creationId xmlns:p14="http://schemas.microsoft.com/office/powerpoint/2010/main" val="1697734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3385"/>
            <a:ext cx="10515600" cy="740194"/>
          </a:xfrm>
        </p:spPr>
        <p:txBody>
          <a:bodyPr/>
          <a:lstStyle/>
          <a:p>
            <a:r>
              <a:rPr lang="en-US" dirty="0"/>
              <a:t>Management of Acute Complications (cont)</a:t>
            </a:r>
          </a:p>
        </p:txBody>
      </p:sp>
      <p:graphicFrame>
        <p:nvGraphicFramePr>
          <p:cNvPr id="3" name="Content Placeholder 2">
            <a:extLst>
              <a:ext uri="{FF2B5EF4-FFF2-40B4-BE49-F238E27FC236}">
                <a16:creationId xmlns:a16="http://schemas.microsoft.com/office/drawing/2014/main" id="{28DB396C-A6FB-462E-AA6D-7FAAE4E6DEAF}"/>
              </a:ext>
            </a:extLst>
          </p:cNvPr>
          <p:cNvGraphicFramePr>
            <a:graphicFrameLocks noGrp="1"/>
          </p:cNvGraphicFramePr>
          <p:nvPr>
            <p:ph idx="1"/>
            <p:extLst>
              <p:ext uri="{D42A27DB-BD31-4B8C-83A1-F6EECF244321}">
                <p14:modId xmlns:p14="http://schemas.microsoft.com/office/powerpoint/2010/main" val="72319229"/>
              </p:ext>
            </p:extLst>
          </p:nvPr>
        </p:nvGraphicFramePr>
        <p:xfrm>
          <a:off x="54428" y="584775"/>
          <a:ext cx="12083143" cy="538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1CD24A-8282-4336-A0A9-3D7DC29EF41D}"/>
              </a:ext>
            </a:extLst>
          </p:cNvPr>
          <p:cNvSpPr txBox="1"/>
          <p:nvPr/>
        </p:nvSpPr>
        <p:spPr>
          <a:xfrm>
            <a:off x="4166648" y="6027003"/>
            <a:ext cx="7187152" cy="646331"/>
          </a:xfrm>
          <a:prstGeom prst="rect">
            <a:avLst/>
          </a:prstGeom>
          <a:noFill/>
        </p:spPr>
        <p:txBody>
          <a:bodyPr wrap="square" rtlCol="0">
            <a:spAutoFit/>
          </a:bodyPr>
          <a:lstStyle/>
          <a:p>
            <a:r>
              <a:rPr lang="en-US" sz="1200" dirty="0">
                <a:solidFill>
                  <a:schemeClr val="bg1"/>
                </a:solidFill>
              </a:rPr>
              <a:t>1. Brandow AB, et al. </a:t>
            </a:r>
            <a:r>
              <a:rPr lang="en-US" sz="1200" i="1" dirty="0">
                <a:solidFill>
                  <a:schemeClr val="bg1"/>
                </a:solidFill>
              </a:rPr>
              <a:t>Blood Adv</a:t>
            </a:r>
            <a:r>
              <a:rPr lang="en-US" sz="1200" dirty="0">
                <a:solidFill>
                  <a:schemeClr val="bg1"/>
                </a:solidFill>
              </a:rPr>
              <a:t>. 2020;4(12):2656-2701.   2. National Heart Lung and Blood Institute. Published 2014. https://www.nhlbi.nih.gov/sites/default/files/media/docs/sickle-cell-disease-report%20020816_0.pdf.  Accessed February 9, 2021.   3. Thompson WE, et al. </a:t>
            </a:r>
            <a:r>
              <a:rPr lang="en-US" sz="1200" i="1" dirty="0">
                <a:solidFill>
                  <a:schemeClr val="bg1"/>
                </a:solidFill>
              </a:rPr>
              <a:t>Pain Med</a:t>
            </a:r>
            <a:r>
              <a:rPr lang="en-US" sz="1200" dirty="0">
                <a:solidFill>
                  <a:schemeClr val="bg1"/>
                </a:solidFill>
              </a:rPr>
              <a:t>. 2014;15(2):241-246.</a:t>
            </a:r>
          </a:p>
        </p:txBody>
      </p:sp>
    </p:spTree>
    <p:extLst>
      <p:ext uri="{BB962C8B-B14F-4D97-AF65-F5344CB8AC3E}">
        <p14:creationId xmlns:p14="http://schemas.microsoft.com/office/powerpoint/2010/main" val="1885435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3385"/>
            <a:ext cx="10515600" cy="740194"/>
          </a:xfrm>
        </p:spPr>
        <p:txBody>
          <a:bodyPr/>
          <a:lstStyle/>
          <a:p>
            <a:r>
              <a:rPr lang="en-US" dirty="0"/>
              <a:t>Management of Acute Complications (cont)</a:t>
            </a:r>
          </a:p>
        </p:txBody>
      </p:sp>
      <p:graphicFrame>
        <p:nvGraphicFramePr>
          <p:cNvPr id="3" name="Content Placeholder 2">
            <a:extLst>
              <a:ext uri="{FF2B5EF4-FFF2-40B4-BE49-F238E27FC236}">
                <a16:creationId xmlns:a16="http://schemas.microsoft.com/office/drawing/2014/main" id="{28DB396C-A6FB-462E-AA6D-7FAAE4E6DEAF}"/>
              </a:ext>
            </a:extLst>
          </p:cNvPr>
          <p:cNvGraphicFramePr>
            <a:graphicFrameLocks noGrp="1"/>
          </p:cNvGraphicFramePr>
          <p:nvPr>
            <p:ph idx="1"/>
            <p:extLst>
              <p:ext uri="{D42A27DB-BD31-4B8C-83A1-F6EECF244321}">
                <p14:modId xmlns:p14="http://schemas.microsoft.com/office/powerpoint/2010/main" val="492009691"/>
              </p:ext>
            </p:extLst>
          </p:nvPr>
        </p:nvGraphicFramePr>
        <p:xfrm>
          <a:off x="54428" y="584775"/>
          <a:ext cx="12083143" cy="538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1CD24A-8282-4336-A0A9-3D7DC29EF41D}"/>
              </a:ext>
            </a:extLst>
          </p:cNvPr>
          <p:cNvSpPr txBox="1"/>
          <p:nvPr/>
        </p:nvSpPr>
        <p:spPr>
          <a:xfrm>
            <a:off x="4166648" y="6027003"/>
            <a:ext cx="7187152" cy="646331"/>
          </a:xfrm>
          <a:prstGeom prst="rect">
            <a:avLst/>
          </a:prstGeom>
          <a:noFill/>
        </p:spPr>
        <p:txBody>
          <a:bodyPr wrap="square" rtlCol="0">
            <a:spAutoFit/>
          </a:bodyPr>
          <a:lstStyle/>
          <a:p>
            <a:r>
              <a:rPr lang="en-US" sz="1200" dirty="0">
                <a:solidFill>
                  <a:schemeClr val="bg1"/>
                </a:solidFill>
              </a:rPr>
              <a:t>1. Brandow AB, et al. </a:t>
            </a:r>
            <a:r>
              <a:rPr lang="en-US" sz="1200" i="1" dirty="0">
                <a:solidFill>
                  <a:schemeClr val="bg1"/>
                </a:solidFill>
              </a:rPr>
              <a:t>Blood Adv</a:t>
            </a:r>
            <a:r>
              <a:rPr lang="en-US" sz="1200" dirty="0">
                <a:solidFill>
                  <a:schemeClr val="bg1"/>
                </a:solidFill>
              </a:rPr>
              <a:t>. 2020;4(12):2656-2701.   2. National Heart Lung and Blood Institute. Published 2014. https://www.nhlbi.nih.gov/sites/default/files/media/docs/sickle-cell-disease-report%20020816_0.pdf.  Accessed February 9, 2021.   3. Thompson WE, et al. </a:t>
            </a:r>
            <a:r>
              <a:rPr lang="en-US" sz="1200" i="1" dirty="0">
                <a:solidFill>
                  <a:schemeClr val="bg1"/>
                </a:solidFill>
              </a:rPr>
              <a:t>Pain Med</a:t>
            </a:r>
            <a:r>
              <a:rPr lang="en-US" sz="1200" dirty="0">
                <a:solidFill>
                  <a:schemeClr val="bg1"/>
                </a:solidFill>
              </a:rPr>
              <a:t>. 2014;15(2):241-246.</a:t>
            </a:r>
          </a:p>
        </p:txBody>
      </p:sp>
    </p:spTree>
    <p:extLst>
      <p:ext uri="{BB962C8B-B14F-4D97-AF65-F5344CB8AC3E}">
        <p14:creationId xmlns:p14="http://schemas.microsoft.com/office/powerpoint/2010/main" val="2313023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3385"/>
            <a:ext cx="10515600" cy="740194"/>
          </a:xfrm>
        </p:spPr>
        <p:txBody>
          <a:bodyPr/>
          <a:lstStyle/>
          <a:p>
            <a:r>
              <a:rPr lang="en-US" dirty="0"/>
              <a:t>Management of Acute Complications (cont)</a:t>
            </a:r>
          </a:p>
        </p:txBody>
      </p:sp>
      <p:graphicFrame>
        <p:nvGraphicFramePr>
          <p:cNvPr id="3" name="Content Placeholder 2">
            <a:extLst>
              <a:ext uri="{FF2B5EF4-FFF2-40B4-BE49-F238E27FC236}">
                <a16:creationId xmlns:a16="http://schemas.microsoft.com/office/drawing/2014/main" id="{28DB396C-A6FB-462E-AA6D-7FAAE4E6DEAF}"/>
              </a:ext>
            </a:extLst>
          </p:cNvPr>
          <p:cNvGraphicFramePr>
            <a:graphicFrameLocks noGrp="1"/>
          </p:cNvGraphicFramePr>
          <p:nvPr>
            <p:ph idx="1"/>
            <p:extLst>
              <p:ext uri="{D42A27DB-BD31-4B8C-83A1-F6EECF244321}">
                <p14:modId xmlns:p14="http://schemas.microsoft.com/office/powerpoint/2010/main" val="3227608881"/>
              </p:ext>
            </p:extLst>
          </p:nvPr>
        </p:nvGraphicFramePr>
        <p:xfrm>
          <a:off x="54428" y="584775"/>
          <a:ext cx="12083143" cy="538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1CD24A-8282-4336-A0A9-3D7DC29EF41D}"/>
              </a:ext>
            </a:extLst>
          </p:cNvPr>
          <p:cNvSpPr txBox="1"/>
          <p:nvPr/>
        </p:nvSpPr>
        <p:spPr>
          <a:xfrm>
            <a:off x="4166648" y="6027003"/>
            <a:ext cx="7187152" cy="646331"/>
          </a:xfrm>
          <a:prstGeom prst="rect">
            <a:avLst/>
          </a:prstGeom>
          <a:noFill/>
        </p:spPr>
        <p:txBody>
          <a:bodyPr wrap="square" rtlCol="0">
            <a:spAutoFit/>
          </a:bodyPr>
          <a:lstStyle/>
          <a:p>
            <a:r>
              <a:rPr lang="en-US" sz="1200" dirty="0">
                <a:solidFill>
                  <a:schemeClr val="bg1"/>
                </a:solidFill>
              </a:rPr>
              <a:t>1. Brandow AB, et al. </a:t>
            </a:r>
            <a:r>
              <a:rPr lang="en-US" sz="1200" i="1" dirty="0">
                <a:solidFill>
                  <a:schemeClr val="bg1"/>
                </a:solidFill>
              </a:rPr>
              <a:t>Blood Adv</a:t>
            </a:r>
            <a:r>
              <a:rPr lang="en-US" sz="1200" dirty="0">
                <a:solidFill>
                  <a:schemeClr val="bg1"/>
                </a:solidFill>
              </a:rPr>
              <a:t>. 2020;4(12):2656-2701.   2. National Heart Lung and Blood Institute. Published 2014. https://www.nhlbi.nih.gov/sites/default/files/media/docs/sickle-cell-disease-report%20020816_0.pdf.  Accessed February 9, 2021.   3. Thompson WE, et al. </a:t>
            </a:r>
            <a:r>
              <a:rPr lang="en-US" sz="1200" i="1" dirty="0">
                <a:solidFill>
                  <a:schemeClr val="bg1"/>
                </a:solidFill>
              </a:rPr>
              <a:t>Pain Med</a:t>
            </a:r>
            <a:r>
              <a:rPr lang="en-US" sz="1200" dirty="0">
                <a:solidFill>
                  <a:schemeClr val="bg1"/>
                </a:solidFill>
              </a:rPr>
              <a:t>. 2014;15(2):241-246.</a:t>
            </a:r>
          </a:p>
        </p:txBody>
      </p:sp>
    </p:spTree>
    <p:extLst>
      <p:ext uri="{BB962C8B-B14F-4D97-AF65-F5344CB8AC3E}">
        <p14:creationId xmlns:p14="http://schemas.microsoft.com/office/powerpoint/2010/main" val="3279065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3385"/>
            <a:ext cx="10515600" cy="740194"/>
          </a:xfrm>
        </p:spPr>
        <p:txBody>
          <a:bodyPr/>
          <a:lstStyle/>
          <a:p>
            <a:r>
              <a:rPr lang="en-US" dirty="0"/>
              <a:t>Management of Acute Complications (cont)</a:t>
            </a:r>
          </a:p>
        </p:txBody>
      </p:sp>
      <p:graphicFrame>
        <p:nvGraphicFramePr>
          <p:cNvPr id="3" name="Content Placeholder 2">
            <a:extLst>
              <a:ext uri="{FF2B5EF4-FFF2-40B4-BE49-F238E27FC236}">
                <a16:creationId xmlns:a16="http://schemas.microsoft.com/office/drawing/2014/main" id="{28DB396C-A6FB-462E-AA6D-7FAAE4E6DEAF}"/>
              </a:ext>
            </a:extLst>
          </p:cNvPr>
          <p:cNvGraphicFramePr>
            <a:graphicFrameLocks noGrp="1"/>
          </p:cNvGraphicFramePr>
          <p:nvPr>
            <p:ph idx="1"/>
            <p:extLst>
              <p:ext uri="{D42A27DB-BD31-4B8C-83A1-F6EECF244321}">
                <p14:modId xmlns:p14="http://schemas.microsoft.com/office/powerpoint/2010/main" val="3491992229"/>
              </p:ext>
            </p:extLst>
          </p:nvPr>
        </p:nvGraphicFramePr>
        <p:xfrm>
          <a:off x="54428" y="584775"/>
          <a:ext cx="12083143" cy="538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1CD24A-8282-4336-A0A9-3D7DC29EF41D}"/>
              </a:ext>
            </a:extLst>
          </p:cNvPr>
          <p:cNvSpPr txBox="1"/>
          <p:nvPr/>
        </p:nvSpPr>
        <p:spPr>
          <a:xfrm>
            <a:off x="4166648" y="6027003"/>
            <a:ext cx="7187152" cy="646331"/>
          </a:xfrm>
          <a:prstGeom prst="rect">
            <a:avLst/>
          </a:prstGeom>
          <a:noFill/>
        </p:spPr>
        <p:txBody>
          <a:bodyPr wrap="square" rtlCol="0">
            <a:spAutoFit/>
          </a:bodyPr>
          <a:lstStyle/>
          <a:p>
            <a:r>
              <a:rPr lang="en-US" sz="1200" dirty="0">
                <a:solidFill>
                  <a:schemeClr val="bg1"/>
                </a:solidFill>
              </a:rPr>
              <a:t>1. Brandow AB, et al. </a:t>
            </a:r>
            <a:r>
              <a:rPr lang="en-US" sz="1200" i="1" dirty="0">
                <a:solidFill>
                  <a:schemeClr val="bg1"/>
                </a:solidFill>
              </a:rPr>
              <a:t>Blood Adv</a:t>
            </a:r>
            <a:r>
              <a:rPr lang="en-US" sz="1200" dirty="0">
                <a:solidFill>
                  <a:schemeClr val="bg1"/>
                </a:solidFill>
              </a:rPr>
              <a:t>. 2020;4(12):2656-2701.   2. National Heart Lung and Blood Institute. Published 2014. https://www.nhlbi.nih.gov/sites/default/files/media/docs/sickle-cell-disease-report%20020816_0.pdf.  Accessed February 9, 2021.   3. Thompson WE, et al. </a:t>
            </a:r>
            <a:r>
              <a:rPr lang="en-US" sz="1200" i="1" dirty="0">
                <a:solidFill>
                  <a:schemeClr val="bg1"/>
                </a:solidFill>
              </a:rPr>
              <a:t>Pain Med</a:t>
            </a:r>
            <a:r>
              <a:rPr lang="en-US" sz="1200" dirty="0">
                <a:solidFill>
                  <a:schemeClr val="bg1"/>
                </a:solidFill>
              </a:rPr>
              <a:t>. 2014;15(2):241-246.</a:t>
            </a:r>
          </a:p>
        </p:txBody>
      </p:sp>
    </p:spTree>
    <p:extLst>
      <p:ext uri="{BB962C8B-B14F-4D97-AF65-F5344CB8AC3E}">
        <p14:creationId xmlns:p14="http://schemas.microsoft.com/office/powerpoint/2010/main" val="128247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05BA5157-5009-459A-B49F-AD240AC97103}"/>
              </a:ext>
            </a:extLst>
          </p:cNvPr>
          <p:cNvSpPr>
            <a:spLocks noGrp="1" noChangeArrowheads="1"/>
          </p:cNvSpPr>
          <p:nvPr>
            <p:ph type="title"/>
          </p:nvPr>
        </p:nvSpPr>
        <p:spPr/>
        <p:txBody>
          <a:bodyPr/>
          <a:lstStyle/>
          <a:p>
            <a:pPr eaLnBrk="1" hangingPunct="1"/>
            <a:r>
              <a:rPr lang="en-US" altLang="en-US" dirty="0">
                <a:cs typeface="Times New Roman" panose="02020603050405020304" pitchFamily="18" charset="0"/>
              </a:rPr>
              <a:t>What is sickle cell disease?</a:t>
            </a:r>
          </a:p>
        </p:txBody>
      </p:sp>
      <p:sp>
        <p:nvSpPr>
          <p:cNvPr id="35843" name="Rectangle 3">
            <a:extLst>
              <a:ext uri="{FF2B5EF4-FFF2-40B4-BE49-F238E27FC236}">
                <a16:creationId xmlns:a16="http://schemas.microsoft.com/office/drawing/2014/main" id="{A4567D19-1900-4245-8DA6-FBD873C27E22}"/>
              </a:ext>
            </a:extLst>
          </p:cNvPr>
          <p:cNvSpPr>
            <a:spLocks noGrp="1" noChangeArrowheads="1"/>
          </p:cNvSpPr>
          <p:nvPr>
            <p:ph idx="1"/>
          </p:nvPr>
        </p:nvSpPr>
        <p:spPr/>
        <p:txBody>
          <a:bodyPr>
            <a:normAutofit/>
          </a:bodyPr>
          <a:lstStyle/>
          <a:p>
            <a:pPr eaLnBrk="1" hangingPunct="1">
              <a:defRPr/>
            </a:pPr>
            <a:r>
              <a:rPr lang="en-US" altLang="en-US" sz="3200" dirty="0">
                <a:cs typeface="Times New Roman" panose="02020603050405020304" pitchFamily="18" charset="0"/>
              </a:rPr>
              <a:t>A group of genetic disorders that are progressively disabling and lead to chronic hemolytic anemia</a:t>
            </a:r>
          </a:p>
          <a:p>
            <a:pPr marL="0" indent="0">
              <a:lnSpc>
                <a:spcPct val="100000"/>
              </a:lnSpc>
              <a:spcBef>
                <a:spcPts val="0"/>
              </a:spcBef>
              <a:buNone/>
              <a:defRPr/>
            </a:pPr>
            <a:r>
              <a:rPr lang="en-US" altLang="en-US" sz="3200" dirty="0">
                <a:cs typeface="Times New Roman" panose="02020603050405020304" pitchFamily="18" charset="0"/>
              </a:rPr>
              <a:t>	</a:t>
            </a:r>
            <a:r>
              <a:rPr lang="en-US" altLang="en-US" dirty="0">
                <a:cs typeface="Times New Roman" panose="02020603050405020304" pitchFamily="18" charset="0"/>
              </a:rPr>
              <a:t>-Single amino acid substitution at position 6 of ß-globin chain</a:t>
            </a:r>
          </a:p>
          <a:p>
            <a:pPr eaLnBrk="1" hangingPunct="1">
              <a:defRPr/>
            </a:pPr>
            <a:r>
              <a:rPr lang="en-US" altLang="en-US" sz="3200" dirty="0">
                <a:cs typeface="Times New Roman" panose="02020603050405020304" pitchFamily="18" charset="0"/>
              </a:rPr>
              <a:t>RBCs contain Hgb S which causes cells to sickle </a:t>
            </a:r>
            <a:r>
              <a:rPr lang="en-US" altLang="en-US" sz="3200" dirty="0">
                <a:cs typeface="Times New Roman" panose="02020603050405020304" pitchFamily="18" charset="0"/>
                <a:sym typeface="Symbol" panose="05050102010706020507" pitchFamily="18" charset="2"/>
              </a:rPr>
              <a:t></a:t>
            </a:r>
            <a:r>
              <a:rPr lang="en-US" altLang="en-US" sz="3200" dirty="0">
                <a:cs typeface="Times New Roman" panose="02020603050405020304" pitchFamily="18" charset="0"/>
              </a:rPr>
              <a:t> obstruction of blood flow </a:t>
            </a:r>
            <a:r>
              <a:rPr lang="en-US" altLang="en-US" sz="3200" dirty="0">
                <a:cs typeface="Times New Roman" panose="02020603050405020304" pitchFamily="18" charset="0"/>
                <a:sym typeface="Symbol" panose="05050102010706020507" pitchFamily="18" charset="2"/>
              </a:rPr>
              <a:t></a:t>
            </a:r>
            <a:r>
              <a:rPr lang="en-US" altLang="en-US" sz="3200" dirty="0">
                <a:cs typeface="Times New Roman" panose="02020603050405020304" pitchFamily="18" charset="0"/>
                <a:sym typeface="Wingdings" panose="05000000000000000000" pitchFamily="2" charset="2"/>
              </a:rPr>
              <a:t> tissue ischemia/infarction</a:t>
            </a:r>
          </a:p>
          <a:p>
            <a:pPr eaLnBrk="1" hangingPunct="1">
              <a:defRPr/>
            </a:pPr>
            <a:r>
              <a:rPr lang="en-US" altLang="en-US" sz="3200" dirty="0">
                <a:cs typeface="Times New Roman" panose="02020603050405020304" pitchFamily="18" charset="0"/>
                <a:sym typeface="Wingdings" panose="05000000000000000000" pitchFamily="2" charset="2"/>
              </a:rPr>
              <a:t>Sickle cells can also permanently damage vessels, organs, and bones </a:t>
            </a:r>
            <a:r>
              <a:rPr lang="en-US" altLang="en-US" sz="3200" dirty="0">
                <a:cs typeface="Times New Roman" panose="02020603050405020304" pitchFamily="18" charset="0"/>
                <a:sym typeface="Symbol" panose="05050102010706020507" pitchFamily="18" charset="2"/>
              </a:rPr>
              <a:t></a:t>
            </a:r>
            <a:r>
              <a:rPr lang="en-US" altLang="en-US" sz="3200" dirty="0">
                <a:cs typeface="Times New Roman" panose="02020603050405020304" pitchFamily="18" charset="0"/>
                <a:sym typeface="Wingdings" panose="05000000000000000000" pitchFamily="2" charset="2"/>
              </a:rPr>
              <a:t> chronic pain</a:t>
            </a:r>
            <a:endParaRPr lang="en-US" altLang="en-US" sz="3200" dirty="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3385"/>
            <a:ext cx="10515600" cy="740194"/>
          </a:xfrm>
        </p:spPr>
        <p:txBody>
          <a:bodyPr/>
          <a:lstStyle/>
          <a:p>
            <a:r>
              <a:rPr lang="en-US" dirty="0"/>
              <a:t>Management of Acute Complications (cont)</a:t>
            </a:r>
          </a:p>
        </p:txBody>
      </p:sp>
      <p:graphicFrame>
        <p:nvGraphicFramePr>
          <p:cNvPr id="3" name="Content Placeholder 2">
            <a:extLst>
              <a:ext uri="{FF2B5EF4-FFF2-40B4-BE49-F238E27FC236}">
                <a16:creationId xmlns:a16="http://schemas.microsoft.com/office/drawing/2014/main" id="{28DB396C-A6FB-462E-AA6D-7FAAE4E6DEAF}"/>
              </a:ext>
            </a:extLst>
          </p:cNvPr>
          <p:cNvGraphicFramePr>
            <a:graphicFrameLocks noGrp="1"/>
          </p:cNvGraphicFramePr>
          <p:nvPr>
            <p:ph idx="1"/>
            <p:extLst>
              <p:ext uri="{D42A27DB-BD31-4B8C-83A1-F6EECF244321}">
                <p14:modId xmlns:p14="http://schemas.microsoft.com/office/powerpoint/2010/main" val="2293271404"/>
              </p:ext>
            </p:extLst>
          </p:nvPr>
        </p:nvGraphicFramePr>
        <p:xfrm>
          <a:off x="54428" y="584775"/>
          <a:ext cx="12083143" cy="538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1CD24A-8282-4336-A0A9-3D7DC29EF41D}"/>
              </a:ext>
            </a:extLst>
          </p:cNvPr>
          <p:cNvSpPr txBox="1"/>
          <p:nvPr/>
        </p:nvSpPr>
        <p:spPr>
          <a:xfrm>
            <a:off x="4166648" y="6027003"/>
            <a:ext cx="7187152" cy="646331"/>
          </a:xfrm>
          <a:prstGeom prst="rect">
            <a:avLst/>
          </a:prstGeom>
          <a:noFill/>
        </p:spPr>
        <p:txBody>
          <a:bodyPr wrap="square" rtlCol="0">
            <a:spAutoFit/>
          </a:bodyPr>
          <a:lstStyle/>
          <a:p>
            <a:r>
              <a:rPr lang="en-US" sz="1200" dirty="0">
                <a:solidFill>
                  <a:schemeClr val="bg1"/>
                </a:solidFill>
              </a:rPr>
              <a:t>1. Brandow AB, et al. </a:t>
            </a:r>
            <a:r>
              <a:rPr lang="en-US" sz="1200" i="1" dirty="0">
                <a:solidFill>
                  <a:schemeClr val="bg1"/>
                </a:solidFill>
              </a:rPr>
              <a:t>Blood Adv</a:t>
            </a:r>
            <a:r>
              <a:rPr lang="en-US" sz="1200" dirty="0">
                <a:solidFill>
                  <a:schemeClr val="bg1"/>
                </a:solidFill>
              </a:rPr>
              <a:t>. 2020;4(12):2656-2701.   2. National Heart Lung and Blood Institute. Published 2014. https://www.nhlbi.nih.gov/sites/default/files/media/docs/sickle-cell-disease-report%20020816_0.pdf.  Accessed February 9, 2021.   3. Thompson WE, et al. </a:t>
            </a:r>
            <a:r>
              <a:rPr lang="en-US" sz="1200" i="1" dirty="0">
                <a:solidFill>
                  <a:schemeClr val="bg1"/>
                </a:solidFill>
              </a:rPr>
              <a:t>Pain Med</a:t>
            </a:r>
            <a:r>
              <a:rPr lang="en-US" sz="1200" dirty="0">
                <a:solidFill>
                  <a:schemeClr val="bg1"/>
                </a:solidFill>
              </a:rPr>
              <a:t>. 2014;15(2):241-246.</a:t>
            </a:r>
          </a:p>
        </p:txBody>
      </p:sp>
    </p:spTree>
    <p:extLst>
      <p:ext uri="{BB962C8B-B14F-4D97-AF65-F5344CB8AC3E}">
        <p14:creationId xmlns:p14="http://schemas.microsoft.com/office/powerpoint/2010/main" val="77378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lstStyle/>
          <a:p>
            <a:r>
              <a:rPr lang="en-US" dirty="0"/>
              <a:t>Management of Chronic Complications</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extLst>
              <p:ext uri="{D42A27DB-BD31-4B8C-83A1-F6EECF244321}">
                <p14:modId xmlns:p14="http://schemas.microsoft.com/office/powerpoint/2010/main" val="3340102697"/>
              </p:ext>
            </p:extLst>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
        <p:nvSpPr>
          <p:cNvPr id="7" name="TextBox 6">
            <a:extLst>
              <a:ext uri="{FF2B5EF4-FFF2-40B4-BE49-F238E27FC236}">
                <a16:creationId xmlns:a16="http://schemas.microsoft.com/office/drawing/2014/main" id="{F4CABCA2-F190-428F-9353-2362F18C7A56}"/>
              </a:ext>
            </a:extLst>
          </p:cNvPr>
          <p:cNvSpPr txBox="1"/>
          <p:nvPr/>
        </p:nvSpPr>
        <p:spPr>
          <a:xfrm>
            <a:off x="4115162" y="5191120"/>
            <a:ext cx="3973761" cy="523220"/>
          </a:xfrm>
          <a:prstGeom prst="rect">
            <a:avLst/>
          </a:prstGeom>
          <a:solidFill>
            <a:srgbClr val="FFFF00"/>
          </a:solidFill>
        </p:spPr>
        <p:txBody>
          <a:bodyPr wrap="square" rtlCol="0">
            <a:spAutoFit/>
          </a:bodyPr>
          <a:lstStyle/>
          <a:p>
            <a:pPr algn="ctr"/>
            <a:r>
              <a:rPr lang="en-US" sz="2800" dirty="0"/>
              <a:t>Prevention is critical</a:t>
            </a:r>
          </a:p>
        </p:txBody>
      </p:sp>
    </p:spTree>
    <p:extLst>
      <p:ext uri="{BB962C8B-B14F-4D97-AF65-F5344CB8AC3E}">
        <p14:creationId xmlns:p14="http://schemas.microsoft.com/office/powerpoint/2010/main" val="3039508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extLst>
              <p:ext uri="{D42A27DB-BD31-4B8C-83A1-F6EECF244321}">
                <p14:modId xmlns:p14="http://schemas.microsoft.com/office/powerpoint/2010/main" val="1117965313"/>
              </p:ext>
            </p:extLst>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Tree>
    <p:extLst>
      <p:ext uri="{BB962C8B-B14F-4D97-AF65-F5344CB8AC3E}">
        <p14:creationId xmlns:p14="http://schemas.microsoft.com/office/powerpoint/2010/main" val="414218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extLst>
              <p:ext uri="{D42A27DB-BD31-4B8C-83A1-F6EECF244321}">
                <p14:modId xmlns:p14="http://schemas.microsoft.com/office/powerpoint/2010/main" val="900365481"/>
              </p:ext>
            </p:extLst>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Tree>
    <p:extLst>
      <p:ext uri="{BB962C8B-B14F-4D97-AF65-F5344CB8AC3E}">
        <p14:creationId xmlns:p14="http://schemas.microsoft.com/office/powerpoint/2010/main" val="3802468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extLst>
              <p:ext uri="{D42A27DB-BD31-4B8C-83A1-F6EECF244321}">
                <p14:modId xmlns:p14="http://schemas.microsoft.com/office/powerpoint/2010/main" val="29588567"/>
              </p:ext>
            </p:extLst>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Tree>
    <p:extLst>
      <p:ext uri="{BB962C8B-B14F-4D97-AF65-F5344CB8AC3E}">
        <p14:creationId xmlns:p14="http://schemas.microsoft.com/office/powerpoint/2010/main" val="1907822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extLst>
              <p:ext uri="{D42A27DB-BD31-4B8C-83A1-F6EECF244321}">
                <p14:modId xmlns:p14="http://schemas.microsoft.com/office/powerpoint/2010/main" val="2729700880"/>
              </p:ext>
            </p:extLst>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Tree>
    <p:extLst>
      <p:ext uri="{BB962C8B-B14F-4D97-AF65-F5344CB8AC3E}">
        <p14:creationId xmlns:p14="http://schemas.microsoft.com/office/powerpoint/2010/main" val="2579784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extLst>
              <p:ext uri="{D42A27DB-BD31-4B8C-83A1-F6EECF244321}">
                <p14:modId xmlns:p14="http://schemas.microsoft.com/office/powerpoint/2010/main" val="3882183283"/>
              </p:ext>
            </p:extLst>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
        <p:nvSpPr>
          <p:cNvPr id="6" name="TextBox 5">
            <a:extLst>
              <a:ext uri="{FF2B5EF4-FFF2-40B4-BE49-F238E27FC236}">
                <a16:creationId xmlns:a16="http://schemas.microsoft.com/office/drawing/2014/main" id="{87955100-346B-454E-948B-9A5AB3B454B4}"/>
              </a:ext>
            </a:extLst>
          </p:cNvPr>
          <p:cNvSpPr txBox="1"/>
          <p:nvPr/>
        </p:nvSpPr>
        <p:spPr>
          <a:xfrm>
            <a:off x="1799302" y="5699323"/>
            <a:ext cx="7933422" cy="307777"/>
          </a:xfrm>
          <a:prstGeom prst="rect">
            <a:avLst/>
          </a:prstGeom>
          <a:noFill/>
        </p:spPr>
        <p:txBody>
          <a:bodyPr wrap="square" rtlCol="0">
            <a:spAutoFit/>
          </a:bodyPr>
          <a:lstStyle/>
          <a:p>
            <a:r>
              <a:rPr lang="en-US" sz="1400" dirty="0">
                <a:solidFill>
                  <a:schemeClr val="bg1"/>
                </a:solidFill>
              </a:rPr>
              <a:t>ACE-I, angiotensin converting enzyme inhibitor; ARB, angiotensin receptor blocker</a:t>
            </a:r>
          </a:p>
        </p:txBody>
      </p:sp>
    </p:spTree>
    <p:extLst>
      <p:ext uri="{BB962C8B-B14F-4D97-AF65-F5344CB8AC3E}">
        <p14:creationId xmlns:p14="http://schemas.microsoft.com/office/powerpoint/2010/main" val="1091858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extLst>
              <p:ext uri="{D42A27DB-BD31-4B8C-83A1-F6EECF244321}">
                <p14:modId xmlns:p14="http://schemas.microsoft.com/office/powerpoint/2010/main" val="2381768993"/>
              </p:ext>
            </p:extLst>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Tree>
    <p:extLst>
      <p:ext uri="{BB962C8B-B14F-4D97-AF65-F5344CB8AC3E}">
        <p14:creationId xmlns:p14="http://schemas.microsoft.com/office/powerpoint/2010/main" val="4214445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C0A5-59FC-45F1-B834-27A5776274D8}"/>
              </a:ext>
            </a:extLst>
          </p:cNvPr>
          <p:cNvSpPr>
            <a:spLocks noGrp="1"/>
          </p:cNvSpPr>
          <p:nvPr>
            <p:ph type="title"/>
          </p:nvPr>
        </p:nvSpPr>
        <p:spPr>
          <a:xfrm>
            <a:off x="476693" y="-3563"/>
            <a:ext cx="10515600" cy="1325563"/>
          </a:xfrm>
        </p:spPr>
        <p:txBody>
          <a:bodyPr/>
          <a:lstStyle/>
          <a:p>
            <a:r>
              <a:rPr lang="en-US" dirty="0"/>
              <a:t>Treatment Options</a:t>
            </a:r>
          </a:p>
        </p:txBody>
      </p:sp>
      <p:graphicFrame>
        <p:nvGraphicFramePr>
          <p:cNvPr id="4" name="Content Placeholder 3">
            <a:extLst>
              <a:ext uri="{FF2B5EF4-FFF2-40B4-BE49-F238E27FC236}">
                <a16:creationId xmlns:a16="http://schemas.microsoft.com/office/drawing/2014/main" id="{A7E5A4D4-CCB3-4DC7-B932-8EF73F311FAA}"/>
              </a:ext>
            </a:extLst>
          </p:cNvPr>
          <p:cNvGraphicFramePr>
            <a:graphicFrameLocks noGrp="1"/>
          </p:cNvGraphicFramePr>
          <p:nvPr>
            <p:ph idx="1"/>
            <p:extLst>
              <p:ext uri="{D42A27DB-BD31-4B8C-83A1-F6EECF244321}">
                <p14:modId xmlns:p14="http://schemas.microsoft.com/office/powerpoint/2010/main" val="2109647021"/>
              </p:ext>
            </p:extLst>
          </p:nvPr>
        </p:nvGraphicFramePr>
        <p:xfrm>
          <a:off x="987056" y="659219"/>
          <a:ext cx="11272284" cy="4847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257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89EC63A9-A6F8-4327-8C80-07F25E34D7BC}"/>
              </a:ext>
            </a:extLst>
          </p:cNvPr>
          <p:cNvGraphicFramePr>
            <a:graphicFrameLocks noGrp="1"/>
          </p:cNvGraphicFramePr>
          <p:nvPr>
            <p:ph idx="1"/>
            <p:extLst>
              <p:ext uri="{D42A27DB-BD31-4B8C-83A1-F6EECF244321}">
                <p14:modId xmlns:p14="http://schemas.microsoft.com/office/powerpoint/2010/main" val="2405121175"/>
              </p:ext>
            </p:extLst>
          </p:nvPr>
        </p:nvGraphicFramePr>
        <p:xfrm>
          <a:off x="838198" y="1304047"/>
          <a:ext cx="9826257" cy="4650933"/>
        </p:xfrm>
        <a:graphic>
          <a:graphicData uri="http://schemas.openxmlformats.org/drawingml/2006/table">
            <a:tbl>
              <a:tblPr firstRow="1" bandRow="1">
                <a:tableStyleId>{5C22544A-7EE6-4342-B048-85BDC9FD1C3A}</a:tableStyleId>
              </a:tblPr>
              <a:tblGrid>
                <a:gridCol w="2477315">
                  <a:extLst>
                    <a:ext uri="{9D8B030D-6E8A-4147-A177-3AD203B41FA5}">
                      <a16:colId xmlns:a16="http://schemas.microsoft.com/office/drawing/2014/main" val="221556743"/>
                    </a:ext>
                  </a:extLst>
                </a:gridCol>
                <a:gridCol w="7348942">
                  <a:extLst>
                    <a:ext uri="{9D8B030D-6E8A-4147-A177-3AD203B41FA5}">
                      <a16:colId xmlns:a16="http://schemas.microsoft.com/office/drawing/2014/main" val="675378073"/>
                    </a:ext>
                  </a:extLst>
                </a:gridCol>
              </a:tblGrid>
              <a:tr h="454736">
                <a:tc>
                  <a:txBody>
                    <a:bodyPr/>
                    <a:lstStyle/>
                    <a:p>
                      <a:pPr algn="ctr"/>
                      <a:r>
                        <a:rPr lang="en-US" sz="2000" dirty="0"/>
                        <a:t>Medication</a:t>
                      </a:r>
                    </a:p>
                  </a:txBody>
                  <a:tcPr/>
                </a:tc>
                <a:tc>
                  <a:txBody>
                    <a:bodyPr/>
                    <a:lstStyle/>
                    <a:p>
                      <a:pPr algn="ctr"/>
                      <a:r>
                        <a:rPr lang="en-US" sz="2000" dirty="0"/>
                        <a:t>Proposed Mechanism(s) of Action</a:t>
                      </a:r>
                    </a:p>
                  </a:txBody>
                  <a:tcPr/>
                </a:tc>
                <a:extLst>
                  <a:ext uri="{0D108BD9-81ED-4DB2-BD59-A6C34878D82A}">
                    <a16:rowId xmlns:a16="http://schemas.microsoft.com/office/drawing/2014/main" val="1322394395"/>
                  </a:ext>
                </a:extLst>
              </a:tr>
              <a:tr h="1345747">
                <a:tc>
                  <a:txBody>
                    <a:bodyPr/>
                    <a:lstStyle/>
                    <a:p>
                      <a:r>
                        <a:rPr lang="en-US" sz="2000" dirty="0"/>
                        <a:t>Hydroxyurea</a:t>
                      </a:r>
                    </a:p>
                    <a:p>
                      <a:r>
                        <a:rPr lang="en-US" sz="2000" dirty="0"/>
                        <a:t>(Siklos)</a:t>
                      </a:r>
                      <a:r>
                        <a:rPr lang="en-US" sz="2000" baseline="30000" dirty="0"/>
                        <a:t>1</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Increases Hgb F levels in RBCs, increases hemoglobin level, decreases neutrophils, increases water content of RBCs, increases deformability of RBC, alters adhesion of RBCs to endothelium, increase nitric oxide</a:t>
                      </a:r>
                    </a:p>
                  </a:txBody>
                  <a:tcPr/>
                </a:tc>
                <a:extLst>
                  <a:ext uri="{0D108BD9-81ED-4DB2-BD59-A6C34878D82A}">
                    <a16:rowId xmlns:a16="http://schemas.microsoft.com/office/drawing/2014/main" val="2416834838"/>
                  </a:ext>
                </a:extLst>
              </a:tr>
              <a:tr h="1032782">
                <a:tc>
                  <a:txBody>
                    <a:bodyPr/>
                    <a:lstStyle/>
                    <a:p>
                      <a:r>
                        <a:rPr lang="en-US" sz="2000" dirty="0"/>
                        <a:t>L-Glutamine</a:t>
                      </a:r>
                    </a:p>
                    <a:p>
                      <a:r>
                        <a:rPr lang="en-US" sz="2000" dirty="0"/>
                        <a:t>(Endari)</a:t>
                      </a:r>
                      <a:r>
                        <a:rPr lang="en-US" sz="2000" baseline="30000" dirty="0"/>
                        <a:t>2</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Increases availability of reduced glutathione leading to improved NAD redox potential in sickle RBCs</a:t>
                      </a:r>
                    </a:p>
                  </a:txBody>
                  <a:tcPr/>
                </a:tc>
                <a:extLst>
                  <a:ext uri="{0D108BD9-81ED-4DB2-BD59-A6C34878D82A}">
                    <a16:rowId xmlns:a16="http://schemas.microsoft.com/office/drawing/2014/main" val="971525556"/>
                  </a:ext>
                </a:extLst>
              </a:tr>
              <a:tr h="1032782">
                <a:tc>
                  <a:txBody>
                    <a:bodyPr/>
                    <a:lstStyle/>
                    <a:p>
                      <a:r>
                        <a:rPr lang="en-US" sz="2000" dirty="0"/>
                        <a:t>Voxelotor</a:t>
                      </a:r>
                    </a:p>
                    <a:p>
                      <a:r>
                        <a:rPr lang="en-US" sz="2000" dirty="0"/>
                        <a:t>(Oxbryta)</a:t>
                      </a:r>
                      <a:r>
                        <a:rPr lang="en-US" sz="2000" baseline="30000" dirty="0"/>
                        <a:t>3</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Increases affinity of Hgb for oxygen, inhibits RBC sickling, improves RBC deformability, reduces whole blood viscosity</a:t>
                      </a:r>
                    </a:p>
                  </a:txBody>
                  <a:tcPr/>
                </a:tc>
                <a:extLst>
                  <a:ext uri="{0D108BD9-81ED-4DB2-BD59-A6C34878D82A}">
                    <a16:rowId xmlns:a16="http://schemas.microsoft.com/office/drawing/2014/main" val="755683117"/>
                  </a:ext>
                </a:extLst>
              </a:tr>
              <a:tr h="784886">
                <a:tc>
                  <a:txBody>
                    <a:bodyPr/>
                    <a:lstStyle/>
                    <a:p>
                      <a:r>
                        <a:rPr lang="en-US" sz="2000" dirty="0"/>
                        <a:t>Crizanlizumab</a:t>
                      </a:r>
                    </a:p>
                    <a:p>
                      <a:r>
                        <a:rPr lang="en-US" sz="2000" dirty="0"/>
                        <a:t>(Adakveo)</a:t>
                      </a:r>
                      <a:r>
                        <a:rPr lang="en-US" sz="2000" baseline="30000" dirty="0"/>
                        <a:t>4</a:t>
                      </a:r>
                      <a:endParaRPr lang="en-US" sz="2000" dirty="0"/>
                    </a:p>
                  </a:txBody>
                  <a:tcPr/>
                </a:tc>
                <a:tc>
                  <a:txBody>
                    <a:bodyPr/>
                    <a:lstStyle/>
                    <a:p>
                      <a:r>
                        <a:rPr lang="en-US" sz="2000" dirty="0"/>
                        <a:t>Binds to P-selectin and blocks interactions with ligands, as well as endothelial cells, platelets, RBCs, and leukocytes</a:t>
                      </a:r>
                    </a:p>
                  </a:txBody>
                  <a:tcPr/>
                </a:tc>
                <a:extLst>
                  <a:ext uri="{0D108BD9-81ED-4DB2-BD59-A6C34878D82A}">
                    <a16:rowId xmlns:a16="http://schemas.microsoft.com/office/drawing/2014/main" val="28751059"/>
                  </a:ext>
                </a:extLst>
              </a:tr>
            </a:tbl>
          </a:graphicData>
        </a:graphic>
      </p:graphicFrame>
      <p:sp>
        <p:nvSpPr>
          <p:cNvPr id="4" name="TextBox 3">
            <a:extLst>
              <a:ext uri="{FF2B5EF4-FFF2-40B4-BE49-F238E27FC236}">
                <a16:creationId xmlns:a16="http://schemas.microsoft.com/office/drawing/2014/main" id="{8B285B5A-3F64-44BC-8BEC-1FEB36116558}"/>
              </a:ext>
            </a:extLst>
          </p:cNvPr>
          <p:cNvSpPr txBox="1"/>
          <p:nvPr/>
        </p:nvSpPr>
        <p:spPr>
          <a:xfrm>
            <a:off x="4119513" y="5957740"/>
            <a:ext cx="6135590" cy="830997"/>
          </a:xfrm>
          <a:prstGeom prst="rect">
            <a:avLst/>
          </a:prstGeom>
          <a:noFill/>
        </p:spPr>
        <p:txBody>
          <a:bodyPr wrap="none" rtlCol="0">
            <a:spAutoFit/>
          </a:bodyPr>
          <a:lstStyle/>
          <a:p>
            <a:r>
              <a:rPr lang="en-US" sz="1200" dirty="0">
                <a:solidFill>
                  <a:schemeClr val="bg1"/>
                </a:solidFill>
              </a:rPr>
              <a:t>1. Siklos [package insert]. Bryn Mawr, PA: Medunik USA; October 2020.</a:t>
            </a:r>
          </a:p>
          <a:p>
            <a:r>
              <a:rPr lang="en-US" sz="1200" dirty="0">
                <a:solidFill>
                  <a:schemeClr val="bg1"/>
                </a:solidFill>
              </a:rPr>
              <a:t>2. Endari [package insert]. Torrance, CA: Emmaus Medical, Inc.; October 2020.</a:t>
            </a:r>
          </a:p>
          <a:p>
            <a:r>
              <a:rPr lang="en-US" sz="1200" dirty="0">
                <a:solidFill>
                  <a:schemeClr val="bg1"/>
                </a:solidFill>
              </a:rPr>
              <a:t>3. Oxbryta [package insert]. South San Francisco, CA: Global Blood Therapeutics, Inc.; July 2020.</a:t>
            </a:r>
          </a:p>
          <a:p>
            <a:r>
              <a:rPr lang="en-US" sz="1200" dirty="0">
                <a:solidFill>
                  <a:schemeClr val="bg1"/>
                </a:solidFill>
              </a:rPr>
              <a:t>4. Adakveo [package insert]. East Hanover, NJ: Novartis Pharmaceuticals Corp; June 2020.</a:t>
            </a:r>
          </a:p>
        </p:txBody>
      </p:sp>
      <p:sp>
        <p:nvSpPr>
          <p:cNvPr id="9" name="Title 1">
            <a:extLst>
              <a:ext uri="{FF2B5EF4-FFF2-40B4-BE49-F238E27FC236}">
                <a16:creationId xmlns:a16="http://schemas.microsoft.com/office/drawing/2014/main" id="{AEBA0C19-3F22-42D2-9C6A-55DC3FB7DEE8}"/>
              </a:ext>
            </a:extLst>
          </p:cNvPr>
          <p:cNvSpPr>
            <a:spLocks noGrp="1" noChangeArrowheads="1"/>
          </p:cNvSpPr>
          <p:nvPr>
            <p:ph type="title"/>
          </p:nvPr>
        </p:nvSpPr>
        <p:spPr>
          <a:xfrm>
            <a:off x="838200" y="122623"/>
            <a:ext cx="10515600" cy="1181425"/>
          </a:xfrm>
        </p:spPr>
        <p:txBody>
          <a:bodyPr>
            <a:noAutofit/>
          </a:bodyPr>
          <a:lstStyle/>
          <a:p>
            <a:r>
              <a:rPr lang="en-US" altLang="en-US" dirty="0"/>
              <a:t>Pharmacotherapy Options for Children and Adults with SCD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AD34494-BA27-494F-849B-B21542079422}"/>
              </a:ext>
            </a:extLst>
          </p:cNvPr>
          <p:cNvSpPr>
            <a:spLocks noGrp="1" noChangeArrowheads="1"/>
          </p:cNvSpPr>
          <p:nvPr>
            <p:ph type="title"/>
          </p:nvPr>
        </p:nvSpPr>
        <p:spPr>
          <a:xfrm>
            <a:off x="1370814" y="38100"/>
            <a:ext cx="9220200" cy="1143000"/>
          </a:xfrm>
        </p:spPr>
        <p:txBody>
          <a:bodyPr>
            <a:normAutofit/>
          </a:bodyPr>
          <a:lstStyle/>
          <a:p>
            <a:r>
              <a:rPr lang="en-US" altLang="en-US" dirty="0">
                <a:cs typeface="Times New Roman" panose="02020603050405020304" pitchFamily="18" charset="0"/>
              </a:rPr>
              <a:t>Sickle cell disease </a:t>
            </a:r>
            <a:r>
              <a:rPr lang="en-US" altLang="en-US" b="1" dirty="0">
                <a:solidFill>
                  <a:srgbClr val="FF0000"/>
                </a:solidFill>
                <a:cs typeface="Calibri" panose="020F0502020204030204" pitchFamily="34" charset="0"/>
              </a:rPr>
              <a:t>≠</a:t>
            </a:r>
            <a:r>
              <a:rPr lang="en-US" altLang="en-US" dirty="0">
                <a:cs typeface="Times New Roman" panose="02020603050405020304" pitchFamily="18" charset="0"/>
              </a:rPr>
              <a:t> Sickle cell anemia</a:t>
            </a:r>
          </a:p>
        </p:txBody>
      </p:sp>
      <p:graphicFrame>
        <p:nvGraphicFramePr>
          <p:cNvPr id="3" name="Table 3">
            <a:extLst>
              <a:ext uri="{FF2B5EF4-FFF2-40B4-BE49-F238E27FC236}">
                <a16:creationId xmlns:a16="http://schemas.microsoft.com/office/drawing/2014/main" id="{E7065B50-200F-46CF-8258-D15149658428}"/>
              </a:ext>
            </a:extLst>
          </p:cNvPr>
          <p:cNvGraphicFramePr>
            <a:graphicFrameLocks noGrp="1"/>
          </p:cNvGraphicFramePr>
          <p:nvPr>
            <p:ph idx="1"/>
            <p:extLst>
              <p:ext uri="{D42A27DB-BD31-4B8C-83A1-F6EECF244321}">
                <p14:modId xmlns:p14="http://schemas.microsoft.com/office/powerpoint/2010/main" val="2147212898"/>
              </p:ext>
            </p:extLst>
          </p:nvPr>
        </p:nvGraphicFramePr>
        <p:xfrm>
          <a:off x="838200" y="871896"/>
          <a:ext cx="10515600" cy="4719320"/>
        </p:xfrm>
        <a:graphic>
          <a:graphicData uri="http://schemas.openxmlformats.org/drawingml/2006/table">
            <a:tbl>
              <a:tblPr firstRow="1" bandRow="1">
                <a:tableStyleId>{5C22544A-7EE6-4342-B048-85BDC9FD1C3A}</a:tableStyleId>
              </a:tblPr>
              <a:tblGrid>
                <a:gridCol w="2140974">
                  <a:extLst>
                    <a:ext uri="{9D8B030D-6E8A-4147-A177-3AD203B41FA5}">
                      <a16:colId xmlns:a16="http://schemas.microsoft.com/office/drawing/2014/main" val="1873822067"/>
                    </a:ext>
                  </a:extLst>
                </a:gridCol>
                <a:gridCol w="1160207">
                  <a:extLst>
                    <a:ext uri="{9D8B030D-6E8A-4147-A177-3AD203B41FA5}">
                      <a16:colId xmlns:a16="http://schemas.microsoft.com/office/drawing/2014/main" val="2124414752"/>
                    </a:ext>
                  </a:extLst>
                </a:gridCol>
                <a:gridCol w="1120877">
                  <a:extLst>
                    <a:ext uri="{9D8B030D-6E8A-4147-A177-3AD203B41FA5}">
                      <a16:colId xmlns:a16="http://schemas.microsoft.com/office/drawing/2014/main" val="833035809"/>
                    </a:ext>
                  </a:extLst>
                </a:gridCol>
                <a:gridCol w="1071716">
                  <a:extLst>
                    <a:ext uri="{9D8B030D-6E8A-4147-A177-3AD203B41FA5}">
                      <a16:colId xmlns:a16="http://schemas.microsoft.com/office/drawing/2014/main" val="4258451199"/>
                    </a:ext>
                  </a:extLst>
                </a:gridCol>
                <a:gridCol w="1278194">
                  <a:extLst>
                    <a:ext uri="{9D8B030D-6E8A-4147-A177-3AD203B41FA5}">
                      <a16:colId xmlns:a16="http://schemas.microsoft.com/office/drawing/2014/main" val="4013802096"/>
                    </a:ext>
                  </a:extLst>
                </a:gridCol>
                <a:gridCol w="1258529">
                  <a:extLst>
                    <a:ext uri="{9D8B030D-6E8A-4147-A177-3AD203B41FA5}">
                      <a16:colId xmlns:a16="http://schemas.microsoft.com/office/drawing/2014/main" val="2174207064"/>
                    </a:ext>
                  </a:extLst>
                </a:gridCol>
                <a:gridCol w="1238864">
                  <a:extLst>
                    <a:ext uri="{9D8B030D-6E8A-4147-A177-3AD203B41FA5}">
                      <a16:colId xmlns:a16="http://schemas.microsoft.com/office/drawing/2014/main" val="1748247975"/>
                    </a:ext>
                  </a:extLst>
                </a:gridCol>
                <a:gridCol w="1246239">
                  <a:extLst>
                    <a:ext uri="{9D8B030D-6E8A-4147-A177-3AD203B41FA5}">
                      <a16:colId xmlns:a16="http://schemas.microsoft.com/office/drawing/2014/main" val="1378379424"/>
                    </a:ext>
                  </a:extLst>
                </a:gridCol>
              </a:tblGrid>
              <a:tr h="370840">
                <a:tc>
                  <a:txBody>
                    <a:bodyPr/>
                    <a:lstStyle/>
                    <a:p>
                      <a:pPr algn="ctr"/>
                      <a:endParaRPr lang="en-US" dirty="0"/>
                    </a:p>
                  </a:txBody>
                  <a:tcPr>
                    <a:solidFill>
                      <a:schemeClr val="bg1">
                        <a:lumMod val="65000"/>
                      </a:schemeClr>
                    </a:solidFill>
                  </a:tcPr>
                </a:tc>
                <a:tc>
                  <a:txBody>
                    <a:bodyPr/>
                    <a:lstStyle/>
                    <a:p>
                      <a:pPr algn="ctr"/>
                      <a:r>
                        <a:rPr lang="en-US" dirty="0"/>
                        <a:t>HbA</a:t>
                      </a:r>
                    </a:p>
                    <a:p>
                      <a:pPr algn="ctr"/>
                      <a:r>
                        <a:rPr lang="en-US" dirty="0"/>
                        <a:t>(%)</a:t>
                      </a:r>
                    </a:p>
                  </a:txBody>
                  <a:tcPr>
                    <a:solidFill>
                      <a:schemeClr val="bg1">
                        <a:lumMod val="65000"/>
                      </a:schemeClr>
                    </a:solidFill>
                  </a:tcPr>
                </a:tc>
                <a:tc>
                  <a:txBody>
                    <a:bodyPr/>
                    <a:lstStyle/>
                    <a:p>
                      <a:pPr algn="ctr"/>
                      <a:r>
                        <a:rPr lang="en-US" dirty="0"/>
                        <a:t>HbS</a:t>
                      </a:r>
                    </a:p>
                    <a:p>
                      <a:pPr algn="ctr"/>
                      <a:r>
                        <a:rPr lang="en-US" dirty="0"/>
                        <a:t>(%)</a:t>
                      </a:r>
                    </a:p>
                  </a:txBody>
                  <a:tcPr>
                    <a:solidFill>
                      <a:schemeClr val="bg1">
                        <a:lumMod val="65000"/>
                      </a:schemeClr>
                    </a:solidFill>
                  </a:tcPr>
                </a:tc>
                <a:tc>
                  <a:txBody>
                    <a:bodyPr/>
                    <a:lstStyle/>
                    <a:p>
                      <a:pPr algn="ctr"/>
                      <a:r>
                        <a:rPr lang="en-US" dirty="0"/>
                        <a:t>HbC</a:t>
                      </a:r>
                    </a:p>
                    <a:p>
                      <a:pPr algn="ctr"/>
                      <a:r>
                        <a:rPr lang="en-US" dirty="0"/>
                        <a:t>(%)</a:t>
                      </a:r>
                    </a:p>
                  </a:txBody>
                  <a:tcPr>
                    <a:solidFill>
                      <a:schemeClr val="bg1">
                        <a:lumMod val="65000"/>
                      </a:schemeClr>
                    </a:solidFill>
                  </a:tcPr>
                </a:tc>
                <a:tc>
                  <a:txBody>
                    <a:bodyPr/>
                    <a:lstStyle/>
                    <a:p>
                      <a:pPr algn="ctr"/>
                      <a:r>
                        <a:rPr lang="en-US" dirty="0"/>
                        <a:t>HbF</a:t>
                      </a:r>
                    </a:p>
                    <a:p>
                      <a:pPr algn="ctr"/>
                      <a:r>
                        <a:rPr lang="en-US" dirty="0"/>
                        <a:t>(%)</a:t>
                      </a:r>
                    </a:p>
                  </a:txBody>
                  <a:tcPr>
                    <a:solidFill>
                      <a:schemeClr val="bg1">
                        <a:lumMod val="65000"/>
                      </a:schemeClr>
                    </a:solidFill>
                  </a:tcPr>
                </a:tc>
                <a:tc>
                  <a:txBody>
                    <a:bodyPr/>
                    <a:lstStyle/>
                    <a:p>
                      <a:pPr algn="ctr"/>
                      <a:r>
                        <a:rPr lang="en-US" dirty="0"/>
                        <a:t>HbA</a:t>
                      </a:r>
                      <a:r>
                        <a:rPr lang="en-US" baseline="-25000" dirty="0"/>
                        <a:t>2</a:t>
                      </a:r>
                      <a:endParaRPr lang="en-US" baseline="0" dirty="0"/>
                    </a:p>
                    <a:p>
                      <a:pPr algn="ctr"/>
                      <a:r>
                        <a:rPr lang="en-US" baseline="0" dirty="0"/>
                        <a:t>(%)</a:t>
                      </a:r>
                      <a:endParaRPr lang="en-US" dirty="0"/>
                    </a:p>
                  </a:txBody>
                  <a:tcPr>
                    <a:solidFill>
                      <a:schemeClr val="bg1">
                        <a:lumMod val="65000"/>
                      </a:schemeClr>
                    </a:solidFill>
                  </a:tcPr>
                </a:tc>
                <a:tc>
                  <a:txBody>
                    <a:bodyPr/>
                    <a:lstStyle/>
                    <a:p>
                      <a:pPr algn="ctr"/>
                      <a:r>
                        <a:rPr lang="en-US" dirty="0"/>
                        <a:t>Clinical Course</a:t>
                      </a:r>
                    </a:p>
                  </a:txBody>
                  <a:tcPr>
                    <a:solidFill>
                      <a:schemeClr val="bg1">
                        <a:lumMod val="65000"/>
                      </a:schemeClr>
                    </a:solidFill>
                  </a:tcPr>
                </a:tc>
                <a:tc>
                  <a:txBody>
                    <a:bodyPr/>
                    <a:lstStyle/>
                    <a:p>
                      <a:pPr algn="ctr"/>
                      <a:r>
                        <a:rPr lang="en-US" dirty="0"/>
                        <a:t>Prevalence</a:t>
                      </a:r>
                    </a:p>
                    <a:p>
                      <a:pPr algn="ctr"/>
                      <a:r>
                        <a:rPr lang="en-US" dirty="0"/>
                        <a:t>(%)</a:t>
                      </a:r>
                    </a:p>
                  </a:txBody>
                  <a:tcPr>
                    <a:solidFill>
                      <a:schemeClr val="bg1">
                        <a:lumMod val="65000"/>
                      </a:schemeClr>
                    </a:solidFill>
                  </a:tcPr>
                </a:tc>
                <a:extLst>
                  <a:ext uri="{0D108BD9-81ED-4DB2-BD59-A6C34878D82A}">
                    <a16:rowId xmlns:a16="http://schemas.microsoft.com/office/drawing/2014/main" val="3174585056"/>
                  </a:ext>
                </a:extLst>
              </a:tr>
              <a:tr h="370840">
                <a:tc>
                  <a:txBody>
                    <a:bodyPr/>
                    <a:lstStyle/>
                    <a:p>
                      <a:r>
                        <a:rPr lang="en-US" b="1" dirty="0">
                          <a:solidFill>
                            <a:schemeClr val="bg1"/>
                          </a:solidFill>
                        </a:rPr>
                        <a:t>Normal</a:t>
                      </a:r>
                    </a:p>
                  </a:txBody>
                  <a:tcPr>
                    <a:solidFill>
                      <a:schemeClr val="accent6"/>
                    </a:solidFill>
                  </a:tcPr>
                </a:tc>
                <a:tc>
                  <a:txBody>
                    <a:bodyPr/>
                    <a:lstStyle/>
                    <a:p>
                      <a:pPr algn="ctr"/>
                      <a:r>
                        <a:rPr lang="en-US" dirty="0"/>
                        <a:t>95-98</a:t>
                      </a:r>
                    </a:p>
                  </a:txBody>
                  <a:tcPr>
                    <a:solidFill>
                      <a:schemeClr val="accent6"/>
                    </a:solidFill>
                  </a:tcPr>
                </a:tc>
                <a:tc>
                  <a:txBody>
                    <a:bodyPr/>
                    <a:lstStyle/>
                    <a:p>
                      <a:pPr algn="ctr"/>
                      <a:r>
                        <a:rPr lang="en-US" dirty="0"/>
                        <a:t>0</a:t>
                      </a:r>
                    </a:p>
                  </a:txBody>
                  <a:tcPr>
                    <a:solidFill>
                      <a:schemeClr val="accent6"/>
                    </a:solidFill>
                  </a:tcPr>
                </a:tc>
                <a:tc>
                  <a:txBody>
                    <a:bodyPr/>
                    <a:lstStyle/>
                    <a:p>
                      <a:pPr algn="ctr"/>
                      <a:r>
                        <a:rPr lang="en-US" dirty="0"/>
                        <a:t>0</a:t>
                      </a:r>
                    </a:p>
                  </a:txBody>
                  <a:tcPr>
                    <a:solidFill>
                      <a:schemeClr val="accent6"/>
                    </a:solidFill>
                  </a:tcPr>
                </a:tc>
                <a:tc>
                  <a:txBody>
                    <a:bodyPr/>
                    <a:lstStyle/>
                    <a:p>
                      <a:pPr algn="ctr"/>
                      <a:r>
                        <a:rPr lang="en-US" dirty="0"/>
                        <a:t>&lt;1</a:t>
                      </a:r>
                    </a:p>
                  </a:txBody>
                  <a:tcPr>
                    <a:solidFill>
                      <a:schemeClr val="accent6"/>
                    </a:solidFill>
                  </a:tcPr>
                </a:tc>
                <a:tc>
                  <a:txBody>
                    <a:bodyPr/>
                    <a:lstStyle/>
                    <a:p>
                      <a:pPr algn="ctr"/>
                      <a:r>
                        <a:rPr lang="en-US" dirty="0"/>
                        <a:t>&lt;3.5</a:t>
                      </a:r>
                    </a:p>
                  </a:txBody>
                  <a:tcPr>
                    <a:solidFill>
                      <a:schemeClr val="accent6"/>
                    </a:solidFill>
                  </a:tcPr>
                </a:tc>
                <a:tc>
                  <a:txBody>
                    <a:bodyPr/>
                    <a:lstStyle/>
                    <a:p>
                      <a:pPr algn="ctr"/>
                      <a:r>
                        <a:rPr lang="en-US" dirty="0"/>
                        <a:t>–</a:t>
                      </a:r>
                    </a:p>
                  </a:txBody>
                  <a:tcPr>
                    <a:solidFill>
                      <a:schemeClr val="accent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solidFill>
                      <a:schemeClr val="accent6"/>
                    </a:solidFill>
                  </a:tcPr>
                </a:tc>
                <a:extLst>
                  <a:ext uri="{0D108BD9-81ED-4DB2-BD59-A6C34878D82A}">
                    <a16:rowId xmlns:a16="http://schemas.microsoft.com/office/drawing/2014/main" val="2455272901"/>
                  </a:ext>
                </a:extLst>
              </a:tr>
              <a:tr h="370840">
                <a:tc>
                  <a:txBody>
                    <a:bodyPr/>
                    <a:lstStyle/>
                    <a:p>
                      <a:r>
                        <a:rPr lang="en-US" b="1" dirty="0">
                          <a:solidFill>
                            <a:schemeClr val="bg1"/>
                          </a:solidFill>
                        </a:rPr>
                        <a:t>Trait conditions</a:t>
                      </a:r>
                    </a:p>
                  </a:txBody>
                  <a:tcPr>
                    <a:solidFill>
                      <a:schemeClr val="accent1"/>
                    </a:solidFill>
                  </a:tcPr>
                </a:tc>
                <a:tc>
                  <a:txBody>
                    <a:bodyPr/>
                    <a:lstStyle/>
                    <a:p>
                      <a:pPr algn="ctr"/>
                      <a:endParaRPr lang="en-US" b="1" dirty="0"/>
                    </a:p>
                  </a:txBody>
                  <a:tcPr>
                    <a:solidFill>
                      <a:schemeClr val="accent1"/>
                    </a:solidFill>
                  </a:tcPr>
                </a:tc>
                <a:tc>
                  <a:txBody>
                    <a:bodyPr/>
                    <a:lstStyle/>
                    <a:p>
                      <a:pPr algn="ctr"/>
                      <a:endParaRPr lang="en-US" b="1" dirty="0"/>
                    </a:p>
                  </a:txBody>
                  <a:tcPr>
                    <a:solidFill>
                      <a:schemeClr val="accent1"/>
                    </a:solidFill>
                  </a:tcPr>
                </a:tc>
                <a:tc>
                  <a:txBody>
                    <a:bodyPr/>
                    <a:lstStyle/>
                    <a:p>
                      <a:pPr algn="ctr"/>
                      <a:endParaRPr lang="en-US" b="1" dirty="0"/>
                    </a:p>
                  </a:txBody>
                  <a:tcPr>
                    <a:solidFill>
                      <a:schemeClr val="accent1"/>
                    </a:solidFill>
                  </a:tcPr>
                </a:tc>
                <a:tc>
                  <a:txBody>
                    <a:bodyPr/>
                    <a:lstStyle/>
                    <a:p>
                      <a:pPr algn="ctr"/>
                      <a:endParaRPr lang="en-US" b="1" dirty="0"/>
                    </a:p>
                  </a:txBody>
                  <a:tcPr>
                    <a:solidFill>
                      <a:schemeClr val="accent1"/>
                    </a:solidFill>
                  </a:tcPr>
                </a:tc>
                <a:tc>
                  <a:txBody>
                    <a:bodyPr/>
                    <a:lstStyle/>
                    <a:p>
                      <a:pPr algn="ctr"/>
                      <a:endParaRPr lang="en-US" b="1" dirty="0"/>
                    </a:p>
                  </a:txBody>
                  <a:tcPr>
                    <a:solidFill>
                      <a:schemeClr val="accent1"/>
                    </a:solidFill>
                  </a:tcPr>
                </a:tc>
                <a:tc gridSpan="2">
                  <a:txBody>
                    <a:bodyPr/>
                    <a:lstStyle/>
                    <a:p>
                      <a:pPr algn="ctr"/>
                      <a:endParaRPr lang="en-US" b="1" dirty="0"/>
                    </a:p>
                  </a:txBody>
                  <a:tcPr>
                    <a:solidFill>
                      <a:schemeClr val="accent1"/>
                    </a:solidFill>
                  </a:tcPr>
                </a:tc>
                <a:tc hMerge="1">
                  <a:txBody>
                    <a:bodyPr/>
                    <a:lstStyle/>
                    <a:p>
                      <a:pPr algn="ctr"/>
                      <a:endParaRPr lang="en-US" dirty="0"/>
                    </a:p>
                  </a:txBody>
                  <a:tcPr/>
                </a:tc>
                <a:extLst>
                  <a:ext uri="{0D108BD9-81ED-4DB2-BD59-A6C34878D82A}">
                    <a16:rowId xmlns:a16="http://schemas.microsoft.com/office/drawing/2014/main" val="3626139398"/>
                  </a:ext>
                </a:extLst>
              </a:tr>
              <a:tr h="370840">
                <a:tc>
                  <a:txBody>
                    <a:bodyPr/>
                    <a:lstStyle/>
                    <a:p>
                      <a:r>
                        <a:rPr lang="en-US" dirty="0"/>
                        <a:t>Sickle trait HbAS</a:t>
                      </a:r>
                    </a:p>
                  </a:txBody>
                  <a:tcPr>
                    <a:solidFill>
                      <a:schemeClr val="accent1">
                        <a:lumMod val="40000"/>
                        <a:lumOff val="60000"/>
                      </a:schemeClr>
                    </a:solidFill>
                  </a:tcPr>
                </a:tc>
                <a:tc>
                  <a:txBody>
                    <a:bodyPr/>
                    <a:lstStyle/>
                    <a:p>
                      <a:pPr algn="ctr"/>
                      <a:r>
                        <a:rPr lang="en-US" dirty="0"/>
                        <a:t>55-65</a:t>
                      </a:r>
                    </a:p>
                  </a:txBody>
                  <a:tcPr>
                    <a:solidFill>
                      <a:schemeClr val="accent1">
                        <a:lumMod val="40000"/>
                        <a:lumOff val="60000"/>
                      </a:schemeClr>
                    </a:solidFill>
                  </a:tcPr>
                </a:tc>
                <a:tc>
                  <a:txBody>
                    <a:bodyPr/>
                    <a:lstStyle/>
                    <a:p>
                      <a:pPr algn="ctr"/>
                      <a:r>
                        <a:rPr lang="en-US" dirty="0"/>
                        <a:t>30-40</a:t>
                      </a:r>
                    </a:p>
                  </a:txBody>
                  <a:tcPr>
                    <a:solidFill>
                      <a:schemeClr val="accent1">
                        <a:lumMod val="40000"/>
                        <a:lumOff val="60000"/>
                      </a:schemeClr>
                    </a:solidFill>
                  </a:tcPr>
                </a:tc>
                <a:tc>
                  <a:txBody>
                    <a:bodyPr/>
                    <a:lstStyle/>
                    <a:p>
                      <a:pPr algn="ctr"/>
                      <a:r>
                        <a:rPr lang="en-US" dirty="0"/>
                        <a:t>0</a:t>
                      </a:r>
                    </a:p>
                  </a:txBody>
                  <a:tcPr>
                    <a:solidFill>
                      <a:schemeClr val="accent1">
                        <a:lumMod val="40000"/>
                        <a:lumOff val="60000"/>
                      </a:schemeClr>
                    </a:solidFill>
                  </a:tcPr>
                </a:tc>
                <a:tc>
                  <a:txBody>
                    <a:bodyPr/>
                    <a:lstStyle/>
                    <a:p>
                      <a:pPr algn="ctr"/>
                      <a:r>
                        <a:rPr lang="en-US" dirty="0"/>
                        <a:t>&lt;1</a:t>
                      </a:r>
                    </a:p>
                  </a:txBody>
                  <a:tcPr>
                    <a:solidFill>
                      <a:schemeClr val="accent1">
                        <a:lumMod val="40000"/>
                        <a:lumOff val="60000"/>
                      </a:schemeClr>
                    </a:solidFill>
                  </a:tcPr>
                </a:tc>
                <a:tc>
                  <a:txBody>
                    <a:bodyPr/>
                    <a:lstStyle/>
                    <a:p>
                      <a:pPr algn="ctr"/>
                      <a:r>
                        <a:rPr lang="en-US" dirty="0"/>
                        <a:t>&lt;3.5</a:t>
                      </a:r>
                    </a:p>
                  </a:txBody>
                  <a:tcPr>
                    <a:solidFill>
                      <a:schemeClr val="accent1">
                        <a:lumMod val="40000"/>
                        <a:lumOff val="60000"/>
                      </a:schemeClr>
                    </a:solidFill>
                  </a:tcPr>
                </a:tc>
                <a:tc>
                  <a:txBody>
                    <a:bodyPr/>
                    <a:lstStyle/>
                    <a:p>
                      <a:pPr algn="ctr"/>
                      <a:r>
                        <a:rPr lang="en-US" dirty="0"/>
                        <a:t>Benign</a:t>
                      </a:r>
                    </a:p>
                  </a:txBody>
                  <a:tcPr>
                    <a:solidFill>
                      <a:schemeClr val="accent1">
                        <a:lumMod val="40000"/>
                        <a:lumOff val="60000"/>
                      </a:schemeClr>
                    </a:solidFill>
                  </a:tcPr>
                </a:tc>
                <a:tc>
                  <a:txBody>
                    <a:bodyPr/>
                    <a:lstStyle/>
                    <a:p>
                      <a:pPr algn="ctr"/>
                      <a:r>
                        <a:rPr lang="en-US" dirty="0"/>
                        <a:t>1-8</a:t>
                      </a:r>
                    </a:p>
                  </a:txBody>
                  <a:tcPr>
                    <a:solidFill>
                      <a:schemeClr val="accent1">
                        <a:lumMod val="40000"/>
                        <a:lumOff val="60000"/>
                      </a:schemeClr>
                    </a:solidFill>
                  </a:tcPr>
                </a:tc>
                <a:extLst>
                  <a:ext uri="{0D108BD9-81ED-4DB2-BD59-A6C34878D82A}">
                    <a16:rowId xmlns:a16="http://schemas.microsoft.com/office/drawing/2014/main" val="830642864"/>
                  </a:ext>
                </a:extLst>
              </a:tr>
              <a:tr h="370840">
                <a:tc>
                  <a:txBody>
                    <a:bodyPr/>
                    <a:lstStyle/>
                    <a:p>
                      <a:r>
                        <a:rPr lang="en-US" dirty="0"/>
                        <a:t>Hemoglobin C trait</a:t>
                      </a:r>
                    </a:p>
                  </a:txBody>
                  <a:tcPr>
                    <a:solidFill>
                      <a:schemeClr val="accent1">
                        <a:lumMod val="20000"/>
                        <a:lumOff val="80000"/>
                      </a:schemeClr>
                    </a:solidFill>
                  </a:tcPr>
                </a:tc>
                <a:tc>
                  <a:txBody>
                    <a:bodyPr/>
                    <a:lstStyle/>
                    <a:p>
                      <a:pPr algn="ctr"/>
                      <a:r>
                        <a:rPr lang="en-US" dirty="0"/>
                        <a:t>55-65</a:t>
                      </a:r>
                    </a:p>
                  </a:txBody>
                  <a:tcPr>
                    <a:solidFill>
                      <a:schemeClr val="accent1">
                        <a:lumMod val="20000"/>
                        <a:lumOff val="80000"/>
                      </a:schemeClr>
                    </a:solidFill>
                  </a:tcPr>
                </a:tc>
                <a:tc>
                  <a:txBody>
                    <a:bodyPr/>
                    <a:lstStyle/>
                    <a:p>
                      <a:pPr algn="ctr"/>
                      <a:r>
                        <a:rPr lang="en-US" dirty="0"/>
                        <a:t>0</a:t>
                      </a:r>
                    </a:p>
                  </a:txBody>
                  <a:tcPr>
                    <a:solidFill>
                      <a:schemeClr val="accent1">
                        <a:lumMod val="20000"/>
                        <a:lumOff val="80000"/>
                      </a:schemeClr>
                    </a:solidFill>
                  </a:tcPr>
                </a:tc>
                <a:tc>
                  <a:txBody>
                    <a:bodyPr/>
                    <a:lstStyle/>
                    <a:p>
                      <a:pPr algn="ctr"/>
                      <a:r>
                        <a:rPr lang="en-US" dirty="0"/>
                        <a:t>30-40</a:t>
                      </a:r>
                    </a:p>
                  </a:txBody>
                  <a:tcPr>
                    <a:solidFill>
                      <a:schemeClr val="accent1">
                        <a:lumMod val="20000"/>
                        <a:lumOff val="80000"/>
                      </a:schemeClr>
                    </a:solidFill>
                  </a:tcPr>
                </a:tc>
                <a:tc>
                  <a:txBody>
                    <a:bodyPr/>
                    <a:lstStyle/>
                    <a:p>
                      <a:pPr algn="ctr"/>
                      <a:r>
                        <a:rPr lang="en-US" dirty="0"/>
                        <a:t>&lt;1</a:t>
                      </a:r>
                    </a:p>
                  </a:txBody>
                  <a:tcPr>
                    <a:solidFill>
                      <a:schemeClr val="accent1">
                        <a:lumMod val="20000"/>
                        <a:lumOff val="80000"/>
                      </a:schemeClr>
                    </a:solidFill>
                  </a:tcPr>
                </a:tc>
                <a:tc>
                  <a:txBody>
                    <a:bodyPr/>
                    <a:lstStyle/>
                    <a:p>
                      <a:pPr algn="ctr"/>
                      <a:r>
                        <a:rPr lang="en-US" dirty="0"/>
                        <a:t>&lt;3.5</a:t>
                      </a:r>
                    </a:p>
                  </a:txBody>
                  <a:tcPr>
                    <a:solidFill>
                      <a:schemeClr val="accent1">
                        <a:lumMod val="20000"/>
                        <a:lumOff val="80000"/>
                      </a:schemeClr>
                    </a:solidFill>
                  </a:tcPr>
                </a:tc>
                <a:tc>
                  <a:txBody>
                    <a:bodyPr/>
                    <a:lstStyle/>
                    <a:p>
                      <a:pPr algn="ctr"/>
                      <a:r>
                        <a:rPr lang="en-US" dirty="0"/>
                        <a:t>Benign</a:t>
                      </a:r>
                    </a:p>
                  </a:txBody>
                  <a:tcPr>
                    <a:solidFill>
                      <a:schemeClr val="accent1">
                        <a:lumMod val="20000"/>
                        <a:lumOff val="80000"/>
                      </a:schemeClr>
                    </a:solidFill>
                  </a:tcPr>
                </a:tc>
                <a:tc>
                  <a:txBody>
                    <a:bodyPr/>
                    <a:lstStyle/>
                    <a:p>
                      <a:pPr algn="ctr"/>
                      <a:r>
                        <a:rPr lang="en-US" dirty="0"/>
                        <a:t>1-3</a:t>
                      </a:r>
                    </a:p>
                  </a:txBody>
                  <a:tcPr>
                    <a:solidFill>
                      <a:schemeClr val="accent1">
                        <a:lumMod val="20000"/>
                        <a:lumOff val="80000"/>
                      </a:schemeClr>
                    </a:solidFill>
                  </a:tcPr>
                </a:tc>
                <a:extLst>
                  <a:ext uri="{0D108BD9-81ED-4DB2-BD59-A6C34878D82A}">
                    <a16:rowId xmlns:a16="http://schemas.microsoft.com/office/drawing/2014/main" val="3726469001"/>
                  </a:ext>
                </a:extLst>
              </a:tr>
              <a:tr h="370840">
                <a:tc>
                  <a:txBody>
                    <a:bodyPr/>
                    <a:lstStyle/>
                    <a:p>
                      <a:r>
                        <a:rPr lang="en-US" dirty="0">
                          <a:sym typeface="Symbol" panose="05050102010706020507" pitchFamily="18" charset="2"/>
                        </a:rPr>
                        <a:t>-thalassemia trait</a:t>
                      </a:r>
                      <a:endParaRPr lang="en-US" dirty="0"/>
                    </a:p>
                  </a:txBody>
                  <a:tcPr>
                    <a:solidFill>
                      <a:schemeClr val="accent1">
                        <a:lumMod val="40000"/>
                        <a:lumOff val="60000"/>
                      </a:schemeClr>
                    </a:solidFill>
                  </a:tcPr>
                </a:tc>
                <a:tc>
                  <a:txBody>
                    <a:bodyPr/>
                    <a:lstStyle/>
                    <a:p>
                      <a:pPr algn="ctr"/>
                      <a:r>
                        <a:rPr lang="en-US" dirty="0"/>
                        <a:t>90-95</a:t>
                      </a:r>
                    </a:p>
                  </a:txBody>
                  <a:tcPr>
                    <a:solidFill>
                      <a:schemeClr val="accent1">
                        <a:lumMod val="40000"/>
                        <a:lumOff val="60000"/>
                      </a:schemeClr>
                    </a:solidFill>
                  </a:tcPr>
                </a:tc>
                <a:tc>
                  <a:txBody>
                    <a:bodyPr/>
                    <a:lstStyle/>
                    <a:p>
                      <a:pPr algn="ctr"/>
                      <a:r>
                        <a:rPr lang="en-US" dirty="0"/>
                        <a:t>0</a:t>
                      </a:r>
                    </a:p>
                  </a:txBody>
                  <a:tcPr>
                    <a:solidFill>
                      <a:schemeClr val="accent1">
                        <a:lumMod val="40000"/>
                        <a:lumOff val="60000"/>
                      </a:schemeClr>
                    </a:solidFill>
                  </a:tcPr>
                </a:tc>
                <a:tc>
                  <a:txBody>
                    <a:bodyPr/>
                    <a:lstStyle/>
                    <a:p>
                      <a:pPr algn="ctr"/>
                      <a:r>
                        <a:rPr lang="en-US" dirty="0"/>
                        <a:t>0</a:t>
                      </a:r>
                    </a:p>
                  </a:txBody>
                  <a:tcPr>
                    <a:solidFill>
                      <a:schemeClr val="accent1">
                        <a:lumMod val="40000"/>
                        <a:lumOff val="60000"/>
                      </a:schemeClr>
                    </a:solidFill>
                  </a:tcPr>
                </a:tc>
                <a:tc>
                  <a:txBody>
                    <a:bodyPr/>
                    <a:lstStyle/>
                    <a:p>
                      <a:pPr algn="ctr"/>
                      <a:r>
                        <a:rPr lang="en-US" dirty="0"/>
                        <a:t>1-3</a:t>
                      </a:r>
                    </a:p>
                  </a:txBody>
                  <a:tcPr>
                    <a:solidFill>
                      <a:schemeClr val="accent1">
                        <a:lumMod val="40000"/>
                        <a:lumOff val="60000"/>
                      </a:schemeClr>
                    </a:solidFill>
                  </a:tcPr>
                </a:tc>
                <a:tc>
                  <a:txBody>
                    <a:bodyPr/>
                    <a:lstStyle/>
                    <a:p>
                      <a:pPr algn="ctr"/>
                      <a:r>
                        <a:rPr lang="en-US" dirty="0"/>
                        <a:t>&gt;3.5</a:t>
                      </a:r>
                    </a:p>
                  </a:txBody>
                  <a:tcPr>
                    <a:solidFill>
                      <a:schemeClr val="accent1">
                        <a:lumMod val="40000"/>
                        <a:lumOff val="60000"/>
                      </a:schemeClr>
                    </a:solidFill>
                  </a:tcPr>
                </a:tc>
                <a:tc>
                  <a:txBody>
                    <a:bodyPr/>
                    <a:lstStyle/>
                    <a:p>
                      <a:pPr algn="ctr"/>
                      <a:r>
                        <a:rPr lang="en-US" dirty="0"/>
                        <a:t>Benign</a:t>
                      </a:r>
                    </a:p>
                  </a:txBody>
                  <a:tcPr>
                    <a:solidFill>
                      <a:schemeClr val="accent1">
                        <a:lumMod val="40000"/>
                        <a:lumOff val="60000"/>
                      </a:schemeClr>
                    </a:solidFill>
                  </a:tcPr>
                </a:tc>
                <a:tc>
                  <a:txBody>
                    <a:bodyPr/>
                    <a:lstStyle/>
                    <a:p>
                      <a:pPr algn="ctr"/>
                      <a:r>
                        <a:rPr lang="en-US" dirty="0"/>
                        <a:t>1-2</a:t>
                      </a:r>
                    </a:p>
                  </a:txBody>
                  <a:tcPr>
                    <a:solidFill>
                      <a:schemeClr val="accent1">
                        <a:lumMod val="40000"/>
                        <a:lumOff val="60000"/>
                      </a:schemeClr>
                    </a:solidFill>
                  </a:tcPr>
                </a:tc>
                <a:extLst>
                  <a:ext uri="{0D108BD9-81ED-4DB2-BD59-A6C34878D82A}">
                    <a16:rowId xmlns:a16="http://schemas.microsoft.com/office/drawing/2014/main" val="4050240179"/>
                  </a:ext>
                </a:extLst>
              </a:tr>
              <a:tr h="370840">
                <a:tc>
                  <a:txBody>
                    <a:bodyPr/>
                    <a:lstStyle/>
                    <a:p>
                      <a:r>
                        <a:rPr lang="en-US" b="1" dirty="0">
                          <a:solidFill>
                            <a:schemeClr val="bg1"/>
                          </a:solidFill>
                        </a:rPr>
                        <a:t>Disease conditions</a:t>
                      </a:r>
                    </a:p>
                  </a:txBody>
                  <a:tcPr>
                    <a:solidFill>
                      <a:schemeClr val="accent2"/>
                    </a:solidFill>
                  </a:tcPr>
                </a:tc>
                <a:tc>
                  <a:txBody>
                    <a:bodyPr/>
                    <a:lstStyle/>
                    <a:p>
                      <a:pPr algn="ctr"/>
                      <a:endParaRPr lang="en-US" b="1" dirty="0"/>
                    </a:p>
                  </a:txBody>
                  <a:tcPr>
                    <a:solidFill>
                      <a:schemeClr val="accent2"/>
                    </a:solidFill>
                  </a:tcPr>
                </a:tc>
                <a:tc>
                  <a:txBody>
                    <a:bodyPr/>
                    <a:lstStyle/>
                    <a:p>
                      <a:pPr algn="ctr"/>
                      <a:endParaRPr lang="en-US" b="1" dirty="0"/>
                    </a:p>
                  </a:txBody>
                  <a:tcPr>
                    <a:solidFill>
                      <a:schemeClr val="accent2"/>
                    </a:solidFill>
                  </a:tcPr>
                </a:tc>
                <a:tc>
                  <a:txBody>
                    <a:bodyPr/>
                    <a:lstStyle/>
                    <a:p>
                      <a:pPr algn="ctr"/>
                      <a:endParaRPr lang="en-US" b="1" dirty="0"/>
                    </a:p>
                  </a:txBody>
                  <a:tcPr>
                    <a:solidFill>
                      <a:schemeClr val="accent2"/>
                    </a:solidFill>
                  </a:tcPr>
                </a:tc>
                <a:tc>
                  <a:txBody>
                    <a:bodyPr/>
                    <a:lstStyle/>
                    <a:p>
                      <a:pPr algn="ctr"/>
                      <a:endParaRPr lang="en-US" b="1" dirty="0"/>
                    </a:p>
                  </a:txBody>
                  <a:tcPr>
                    <a:solidFill>
                      <a:schemeClr val="accent2"/>
                    </a:solidFill>
                  </a:tcPr>
                </a:tc>
                <a:tc>
                  <a:txBody>
                    <a:bodyPr/>
                    <a:lstStyle/>
                    <a:p>
                      <a:pPr algn="ctr"/>
                      <a:endParaRPr lang="en-US" b="1" dirty="0"/>
                    </a:p>
                  </a:txBody>
                  <a:tcPr>
                    <a:solidFill>
                      <a:schemeClr val="accent2"/>
                    </a:solidFill>
                  </a:tcPr>
                </a:tc>
                <a:tc>
                  <a:txBody>
                    <a:bodyPr/>
                    <a:lstStyle/>
                    <a:p>
                      <a:pPr algn="ctr"/>
                      <a:endParaRPr lang="en-US" b="1" dirty="0"/>
                    </a:p>
                  </a:txBody>
                  <a:tcPr>
                    <a:solidFill>
                      <a:schemeClr val="accent2"/>
                    </a:solidFill>
                  </a:tcPr>
                </a:tc>
                <a:tc>
                  <a:txBody>
                    <a:bodyPr/>
                    <a:lstStyle/>
                    <a:p>
                      <a:pPr algn="ctr"/>
                      <a:endParaRPr lang="en-US" b="1" dirty="0"/>
                    </a:p>
                  </a:txBody>
                  <a:tcPr>
                    <a:solidFill>
                      <a:schemeClr val="accent2"/>
                    </a:solidFill>
                  </a:tcPr>
                </a:tc>
                <a:extLst>
                  <a:ext uri="{0D108BD9-81ED-4DB2-BD59-A6C34878D82A}">
                    <a16:rowId xmlns:a16="http://schemas.microsoft.com/office/drawing/2014/main" val="1831259297"/>
                  </a:ext>
                </a:extLst>
              </a:tr>
              <a:tr h="370840">
                <a:tc>
                  <a:txBody>
                    <a:bodyPr/>
                    <a:lstStyle/>
                    <a:p>
                      <a:r>
                        <a:rPr lang="en-US" dirty="0"/>
                        <a:t>Sickle cell anemia</a:t>
                      </a:r>
                    </a:p>
                  </a:txBody>
                  <a:tcPr>
                    <a:solidFill>
                      <a:schemeClr val="accent2">
                        <a:lumMod val="40000"/>
                        <a:lumOff val="60000"/>
                      </a:schemeClr>
                    </a:solidFill>
                  </a:tcPr>
                </a:tc>
                <a:tc>
                  <a:txBody>
                    <a:bodyPr/>
                    <a:lstStyle/>
                    <a:p>
                      <a:pPr algn="ctr"/>
                      <a:r>
                        <a:rPr lang="en-US" dirty="0"/>
                        <a:t>0</a:t>
                      </a:r>
                    </a:p>
                  </a:txBody>
                  <a:tcPr>
                    <a:solidFill>
                      <a:schemeClr val="accent2">
                        <a:lumMod val="40000"/>
                        <a:lumOff val="60000"/>
                      </a:schemeClr>
                    </a:solidFill>
                  </a:tcPr>
                </a:tc>
                <a:tc>
                  <a:txBody>
                    <a:bodyPr/>
                    <a:lstStyle/>
                    <a:p>
                      <a:pPr algn="ctr"/>
                      <a:r>
                        <a:rPr lang="en-US" dirty="0"/>
                        <a:t>80-95</a:t>
                      </a:r>
                    </a:p>
                  </a:txBody>
                  <a:tcPr>
                    <a:solidFill>
                      <a:schemeClr val="accent2">
                        <a:lumMod val="40000"/>
                        <a:lumOff val="60000"/>
                      </a:schemeClr>
                    </a:solidFill>
                  </a:tcPr>
                </a:tc>
                <a:tc>
                  <a:txBody>
                    <a:bodyPr/>
                    <a:lstStyle/>
                    <a:p>
                      <a:pPr algn="ctr"/>
                      <a:r>
                        <a:rPr lang="en-US" dirty="0"/>
                        <a:t>0</a:t>
                      </a:r>
                    </a:p>
                  </a:txBody>
                  <a:tcPr>
                    <a:solidFill>
                      <a:schemeClr val="accent2">
                        <a:lumMod val="40000"/>
                        <a:lumOff val="60000"/>
                      </a:schemeClr>
                    </a:solidFill>
                  </a:tcPr>
                </a:tc>
                <a:tc>
                  <a:txBody>
                    <a:bodyPr/>
                    <a:lstStyle/>
                    <a:p>
                      <a:pPr algn="ctr"/>
                      <a:r>
                        <a:rPr lang="en-US" dirty="0"/>
                        <a:t>5-15</a:t>
                      </a:r>
                    </a:p>
                  </a:txBody>
                  <a:tcPr>
                    <a:solidFill>
                      <a:schemeClr val="accent2">
                        <a:lumMod val="40000"/>
                        <a:lumOff val="60000"/>
                      </a:schemeClr>
                    </a:solidFill>
                  </a:tcPr>
                </a:tc>
                <a:tc>
                  <a:txBody>
                    <a:bodyPr/>
                    <a:lstStyle/>
                    <a:p>
                      <a:pPr algn="ctr"/>
                      <a:r>
                        <a:rPr lang="en-US" dirty="0"/>
                        <a:t>&lt;3.5</a:t>
                      </a:r>
                    </a:p>
                  </a:txBody>
                  <a:tcPr>
                    <a:solidFill>
                      <a:schemeClr val="accent2">
                        <a:lumMod val="40000"/>
                        <a:lumOff val="60000"/>
                      </a:schemeClr>
                    </a:solidFill>
                  </a:tcPr>
                </a:tc>
                <a:tc>
                  <a:txBody>
                    <a:bodyPr/>
                    <a:lstStyle/>
                    <a:p>
                      <a:pPr algn="ctr"/>
                      <a:r>
                        <a:rPr lang="en-US" dirty="0"/>
                        <a:t>Severe</a:t>
                      </a:r>
                    </a:p>
                  </a:txBody>
                  <a:tcPr>
                    <a:solidFill>
                      <a:schemeClr val="accent2">
                        <a:lumMod val="40000"/>
                        <a:lumOff val="60000"/>
                      </a:schemeClr>
                    </a:solidFill>
                  </a:tcPr>
                </a:tc>
                <a:tc>
                  <a:txBody>
                    <a:bodyPr/>
                    <a:lstStyle/>
                    <a:p>
                      <a:pPr algn="ctr"/>
                      <a:r>
                        <a:rPr lang="en-US" dirty="0"/>
                        <a:t>50-60</a:t>
                      </a:r>
                    </a:p>
                  </a:txBody>
                  <a:tcPr>
                    <a:solidFill>
                      <a:schemeClr val="accent2">
                        <a:lumMod val="40000"/>
                        <a:lumOff val="60000"/>
                      </a:schemeClr>
                    </a:solidFill>
                  </a:tcPr>
                </a:tc>
                <a:extLst>
                  <a:ext uri="{0D108BD9-81ED-4DB2-BD59-A6C34878D82A}">
                    <a16:rowId xmlns:a16="http://schemas.microsoft.com/office/drawing/2014/main" val="2742592743"/>
                  </a:ext>
                </a:extLst>
              </a:tr>
              <a:tr h="370840">
                <a:tc>
                  <a:txBody>
                    <a:bodyPr/>
                    <a:lstStyle/>
                    <a:p>
                      <a:r>
                        <a:rPr lang="en-US" dirty="0"/>
                        <a:t>Sickle-C disease</a:t>
                      </a:r>
                    </a:p>
                  </a:txBody>
                  <a:tcPr>
                    <a:solidFill>
                      <a:schemeClr val="accent2">
                        <a:lumMod val="20000"/>
                        <a:lumOff val="80000"/>
                      </a:schemeClr>
                    </a:solidFill>
                  </a:tcPr>
                </a:tc>
                <a:tc>
                  <a:txBody>
                    <a:bodyPr/>
                    <a:lstStyle/>
                    <a:p>
                      <a:pPr algn="ctr"/>
                      <a:r>
                        <a:rPr lang="en-US" dirty="0"/>
                        <a:t>0</a:t>
                      </a:r>
                    </a:p>
                  </a:txBody>
                  <a:tcPr>
                    <a:solidFill>
                      <a:schemeClr val="accent2">
                        <a:lumMod val="20000"/>
                        <a:lumOff val="80000"/>
                      </a:schemeClr>
                    </a:solidFill>
                  </a:tcPr>
                </a:tc>
                <a:tc>
                  <a:txBody>
                    <a:bodyPr/>
                    <a:lstStyle/>
                    <a:p>
                      <a:pPr algn="ctr"/>
                      <a:r>
                        <a:rPr lang="en-US" dirty="0"/>
                        <a:t>50-55</a:t>
                      </a:r>
                    </a:p>
                  </a:txBody>
                  <a:tcPr>
                    <a:solidFill>
                      <a:schemeClr val="accent2">
                        <a:lumMod val="20000"/>
                        <a:lumOff val="80000"/>
                      </a:schemeClr>
                    </a:solidFill>
                  </a:tcPr>
                </a:tc>
                <a:tc>
                  <a:txBody>
                    <a:bodyPr/>
                    <a:lstStyle/>
                    <a:p>
                      <a:pPr algn="ctr"/>
                      <a:r>
                        <a:rPr lang="en-US" dirty="0"/>
                        <a:t>40-45</a:t>
                      </a:r>
                    </a:p>
                  </a:txBody>
                  <a:tcPr>
                    <a:solidFill>
                      <a:schemeClr val="accent2">
                        <a:lumMod val="20000"/>
                        <a:lumOff val="80000"/>
                      </a:schemeClr>
                    </a:solidFill>
                  </a:tcPr>
                </a:tc>
                <a:tc>
                  <a:txBody>
                    <a:bodyPr/>
                    <a:lstStyle/>
                    <a:p>
                      <a:pPr algn="ctr"/>
                      <a:r>
                        <a:rPr lang="en-US" dirty="0"/>
                        <a:t>&lt;3</a:t>
                      </a:r>
                    </a:p>
                  </a:txBody>
                  <a:tcPr>
                    <a:solidFill>
                      <a:schemeClr val="accent2">
                        <a:lumMod val="20000"/>
                        <a:lumOff val="80000"/>
                      </a:schemeClr>
                    </a:solidFill>
                  </a:tcPr>
                </a:tc>
                <a:tc>
                  <a:txBody>
                    <a:bodyPr/>
                    <a:lstStyle/>
                    <a:p>
                      <a:pPr algn="ctr"/>
                      <a:r>
                        <a:rPr lang="en-US" dirty="0"/>
                        <a:t>&lt;3.5</a:t>
                      </a:r>
                    </a:p>
                  </a:txBody>
                  <a:tcPr>
                    <a:solidFill>
                      <a:schemeClr val="accent2">
                        <a:lumMod val="20000"/>
                        <a:lumOff val="80000"/>
                      </a:schemeClr>
                    </a:solidFill>
                  </a:tcPr>
                </a:tc>
                <a:tc>
                  <a:txBody>
                    <a:bodyPr/>
                    <a:lstStyle/>
                    <a:p>
                      <a:pPr algn="ctr"/>
                      <a:r>
                        <a:rPr lang="en-US" dirty="0"/>
                        <a:t>Moderate</a:t>
                      </a:r>
                    </a:p>
                  </a:txBody>
                  <a:tcPr>
                    <a:solidFill>
                      <a:schemeClr val="accent2">
                        <a:lumMod val="20000"/>
                        <a:lumOff val="80000"/>
                      </a:schemeClr>
                    </a:solidFill>
                  </a:tcPr>
                </a:tc>
                <a:tc>
                  <a:txBody>
                    <a:bodyPr/>
                    <a:lstStyle/>
                    <a:p>
                      <a:pPr algn="ctr"/>
                      <a:r>
                        <a:rPr lang="en-US" dirty="0"/>
                        <a:t>25-30</a:t>
                      </a:r>
                    </a:p>
                  </a:txBody>
                  <a:tcPr>
                    <a:solidFill>
                      <a:schemeClr val="accent2">
                        <a:lumMod val="20000"/>
                        <a:lumOff val="80000"/>
                      </a:schemeClr>
                    </a:solidFill>
                  </a:tcPr>
                </a:tc>
                <a:extLst>
                  <a:ext uri="{0D108BD9-81ED-4DB2-BD59-A6C34878D82A}">
                    <a16:rowId xmlns:a16="http://schemas.microsoft.com/office/drawing/2014/main" val="3240148179"/>
                  </a:ext>
                </a:extLst>
              </a:tr>
              <a:tr h="370840">
                <a:tc>
                  <a:txBody>
                    <a:bodyPr/>
                    <a:lstStyle/>
                    <a:p>
                      <a:r>
                        <a:rPr lang="en-US" dirty="0"/>
                        <a:t>S/</a:t>
                      </a:r>
                      <a:r>
                        <a:rPr lang="en-US" dirty="0">
                          <a:sym typeface="Symbol" panose="05050102010706020507" pitchFamily="18" charset="2"/>
                        </a:rPr>
                        <a:t></a:t>
                      </a:r>
                      <a:r>
                        <a:rPr lang="en-US" baseline="30000" dirty="0">
                          <a:sym typeface="Symbol" panose="05050102010706020507" pitchFamily="18" charset="2"/>
                        </a:rPr>
                        <a:t>0</a:t>
                      </a:r>
                      <a:r>
                        <a:rPr lang="en-US" baseline="0" dirty="0">
                          <a:sym typeface="Symbol" panose="05050102010706020507" pitchFamily="18" charset="2"/>
                        </a:rPr>
                        <a:t> thalassemia</a:t>
                      </a:r>
                      <a:endParaRPr lang="en-US" dirty="0"/>
                    </a:p>
                  </a:txBody>
                  <a:tcPr>
                    <a:solidFill>
                      <a:schemeClr val="accent2">
                        <a:lumMod val="40000"/>
                        <a:lumOff val="60000"/>
                      </a:schemeClr>
                    </a:solidFill>
                  </a:tcPr>
                </a:tc>
                <a:tc>
                  <a:txBody>
                    <a:bodyPr/>
                    <a:lstStyle/>
                    <a:p>
                      <a:pPr algn="ctr"/>
                      <a:r>
                        <a:rPr lang="en-US" dirty="0"/>
                        <a:t>0</a:t>
                      </a:r>
                    </a:p>
                  </a:txBody>
                  <a:tcPr>
                    <a:solidFill>
                      <a:schemeClr val="accent2">
                        <a:lumMod val="40000"/>
                        <a:lumOff val="60000"/>
                      </a:schemeClr>
                    </a:solidFill>
                  </a:tcPr>
                </a:tc>
                <a:tc>
                  <a:txBody>
                    <a:bodyPr/>
                    <a:lstStyle/>
                    <a:p>
                      <a:pPr algn="ctr"/>
                      <a:r>
                        <a:rPr lang="en-US" dirty="0"/>
                        <a:t>80-90</a:t>
                      </a:r>
                    </a:p>
                  </a:txBody>
                  <a:tcPr>
                    <a:solidFill>
                      <a:schemeClr val="accent2">
                        <a:lumMod val="40000"/>
                        <a:lumOff val="60000"/>
                      </a:schemeClr>
                    </a:solidFill>
                  </a:tcPr>
                </a:tc>
                <a:tc>
                  <a:txBody>
                    <a:bodyPr/>
                    <a:lstStyle/>
                    <a:p>
                      <a:pPr algn="ctr"/>
                      <a:r>
                        <a:rPr lang="en-US" dirty="0"/>
                        <a:t>0</a:t>
                      </a:r>
                    </a:p>
                  </a:txBody>
                  <a:tcPr>
                    <a:solidFill>
                      <a:schemeClr val="accent2">
                        <a:lumMod val="40000"/>
                        <a:lumOff val="60000"/>
                      </a:schemeClr>
                    </a:solidFill>
                  </a:tcPr>
                </a:tc>
                <a:tc>
                  <a:txBody>
                    <a:bodyPr/>
                    <a:lstStyle/>
                    <a:p>
                      <a:pPr algn="ctr"/>
                      <a:r>
                        <a:rPr lang="en-US" dirty="0"/>
                        <a:t>5-15</a:t>
                      </a:r>
                    </a:p>
                  </a:txBody>
                  <a:tcPr>
                    <a:solidFill>
                      <a:schemeClr val="accent2">
                        <a:lumMod val="40000"/>
                        <a:lumOff val="60000"/>
                      </a:schemeClr>
                    </a:solidFill>
                  </a:tcPr>
                </a:tc>
                <a:tc>
                  <a:txBody>
                    <a:bodyPr/>
                    <a:lstStyle/>
                    <a:p>
                      <a:pPr algn="ctr"/>
                      <a:r>
                        <a:rPr lang="en-US" dirty="0"/>
                        <a:t>&gt;3.5</a:t>
                      </a:r>
                    </a:p>
                  </a:txBody>
                  <a:tcPr>
                    <a:solidFill>
                      <a:schemeClr val="accent2">
                        <a:lumMod val="40000"/>
                        <a:lumOff val="60000"/>
                      </a:schemeClr>
                    </a:solidFill>
                  </a:tcPr>
                </a:tc>
                <a:tc>
                  <a:txBody>
                    <a:bodyPr/>
                    <a:lstStyle/>
                    <a:p>
                      <a:pPr algn="ctr"/>
                      <a:r>
                        <a:rPr lang="en-US" dirty="0"/>
                        <a:t>Severe</a:t>
                      </a:r>
                    </a:p>
                  </a:txBody>
                  <a:tcPr>
                    <a:solidFill>
                      <a:schemeClr val="accent2">
                        <a:lumMod val="40000"/>
                        <a:lumOff val="60000"/>
                      </a:schemeClr>
                    </a:solidFill>
                  </a:tcPr>
                </a:tc>
                <a:tc>
                  <a:txBody>
                    <a:bodyPr/>
                    <a:lstStyle/>
                    <a:p>
                      <a:pPr algn="ctr"/>
                      <a:r>
                        <a:rPr lang="en-US" dirty="0"/>
                        <a:t>1-3</a:t>
                      </a:r>
                    </a:p>
                  </a:txBody>
                  <a:tcPr>
                    <a:solidFill>
                      <a:schemeClr val="accent2">
                        <a:lumMod val="40000"/>
                        <a:lumOff val="60000"/>
                      </a:schemeClr>
                    </a:solidFill>
                  </a:tcPr>
                </a:tc>
                <a:extLst>
                  <a:ext uri="{0D108BD9-81ED-4DB2-BD59-A6C34878D82A}">
                    <a16:rowId xmlns:a16="http://schemas.microsoft.com/office/drawing/2014/main" val="40850326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r>
                        <a:rPr lang="en-US" dirty="0">
                          <a:sym typeface="Symbol" panose="05050102010706020507" pitchFamily="18" charset="2"/>
                        </a:rPr>
                        <a:t></a:t>
                      </a:r>
                      <a:r>
                        <a:rPr lang="en-US" baseline="30000" dirty="0">
                          <a:sym typeface="Symbol" panose="05050102010706020507" pitchFamily="18" charset="2"/>
                        </a:rPr>
                        <a:t>+</a:t>
                      </a:r>
                      <a:r>
                        <a:rPr lang="en-US" baseline="0" dirty="0">
                          <a:sym typeface="Symbol" panose="05050102010706020507" pitchFamily="18" charset="2"/>
                        </a:rPr>
                        <a:t> thalassemia</a:t>
                      </a:r>
                      <a:endParaRPr lang="en-US" dirty="0"/>
                    </a:p>
                  </a:txBody>
                  <a:tcPr>
                    <a:solidFill>
                      <a:schemeClr val="accent2">
                        <a:lumMod val="20000"/>
                        <a:lumOff val="80000"/>
                      </a:schemeClr>
                    </a:solidFill>
                  </a:tcPr>
                </a:tc>
                <a:tc>
                  <a:txBody>
                    <a:bodyPr/>
                    <a:lstStyle/>
                    <a:p>
                      <a:pPr algn="ctr"/>
                      <a:r>
                        <a:rPr lang="en-US" dirty="0"/>
                        <a:t>10-25</a:t>
                      </a:r>
                    </a:p>
                  </a:txBody>
                  <a:tcPr>
                    <a:solidFill>
                      <a:schemeClr val="accent2">
                        <a:lumMod val="20000"/>
                        <a:lumOff val="80000"/>
                      </a:schemeClr>
                    </a:solidFill>
                  </a:tcPr>
                </a:tc>
                <a:tc>
                  <a:txBody>
                    <a:bodyPr/>
                    <a:lstStyle/>
                    <a:p>
                      <a:pPr algn="ctr"/>
                      <a:r>
                        <a:rPr lang="en-US" dirty="0"/>
                        <a:t>70-80</a:t>
                      </a:r>
                    </a:p>
                  </a:txBody>
                  <a:tcPr>
                    <a:solidFill>
                      <a:schemeClr val="accent2">
                        <a:lumMod val="20000"/>
                        <a:lumOff val="80000"/>
                      </a:schemeClr>
                    </a:solidFill>
                  </a:tcPr>
                </a:tc>
                <a:tc>
                  <a:txBody>
                    <a:bodyPr/>
                    <a:lstStyle/>
                    <a:p>
                      <a:pPr algn="ctr"/>
                      <a:r>
                        <a:rPr lang="en-US" dirty="0"/>
                        <a:t>0</a:t>
                      </a:r>
                    </a:p>
                  </a:txBody>
                  <a:tcPr>
                    <a:solidFill>
                      <a:schemeClr val="accent2">
                        <a:lumMod val="20000"/>
                        <a:lumOff val="80000"/>
                      </a:schemeClr>
                    </a:solidFill>
                  </a:tcPr>
                </a:tc>
                <a:tc>
                  <a:txBody>
                    <a:bodyPr/>
                    <a:lstStyle/>
                    <a:p>
                      <a:pPr algn="ctr"/>
                      <a:r>
                        <a:rPr lang="en-US" dirty="0"/>
                        <a:t>&lt;3</a:t>
                      </a:r>
                    </a:p>
                  </a:txBody>
                  <a:tcPr>
                    <a:solidFill>
                      <a:schemeClr val="accent2">
                        <a:lumMod val="20000"/>
                        <a:lumOff val="80000"/>
                      </a:schemeClr>
                    </a:solidFill>
                  </a:tcPr>
                </a:tc>
                <a:tc>
                  <a:txBody>
                    <a:bodyPr/>
                    <a:lstStyle/>
                    <a:p>
                      <a:pPr algn="ctr"/>
                      <a:r>
                        <a:rPr lang="en-US" dirty="0"/>
                        <a:t>&gt;3.5</a:t>
                      </a:r>
                    </a:p>
                  </a:txBody>
                  <a:tcPr>
                    <a:solidFill>
                      <a:schemeClr val="accent2">
                        <a:lumMod val="20000"/>
                        <a:lumOff val="80000"/>
                      </a:schemeClr>
                    </a:solidFill>
                  </a:tcPr>
                </a:tc>
                <a:tc>
                  <a:txBody>
                    <a:bodyPr/>
                    <a:lstStyle/>
                    <a:p>
                      <a:pPr algn="ctr"/>
                      <a:r>
                        <a:rPr lang="en-US" dirty="0"/>
                        <a:t>Mild</a:t>
                      </a:r>
                    </a:p>
                  </a:txBody>
                  <a:tcPr>
                    <a:solidFill>
                      <a:schemeClr val="accent2">
                        <a:lumMod val="20000"/>
                        <a:lumOff val="80000"/>
                      </a:schemeClr>
                    </a:solidFill>
                  </a:tcPr>
                </a:tc>
                <a:tc>
                  <a:txBody>
                    <a:bodyPr/>
                    <a:lstStyle/>
                    <a:p>
                      <a:pPr algn="ctr"/>
                      <a:r>
                        <a:rPr lang="en-US" dirty="0"/>
                        <a:t>5-10</a:t>
                      </a:r>
                    </a:p>
                  </a:txBody>
                  <a:tcPr>
                    <a:solidFill>
                      <a:schemeClr val="accent2">
                        <a:lumMod val="20000"/>
                        <a:lumOff val="80000"/>
                      </a:schemeClr>
                    </a:solidFill>
                  </a:tcPr>
                </a:tc>
                <a:extLst>
                  <a:ext uri="{0D108BD9-81ED-4DB2-BD59-A6C34878D82A}">
                    <a16:rowId xmlns:a16="http://schemas.microsoft.com/office/drawing/2014/main" val="2133062987"/>
                  </a:ext>
                </a:extLst>
              </a:tr>
              <a:tr h="370840">
                <a:tc>
                  <a:txBody>
                    <a:bodyPr/>
                    <a:lstStyle/>
                    <a:p>
                      <a:r>
                        <a:rPr lang="en-US" dirty="0"/>
                        <a:t>S/Other (Hb variant)</a:t>
                      </a:r>
                    </a:p>
                  </a:txBody>
                  <a:tcPr>
                    <a:solidFill>
                      <a:schemeClr val="accent2">
                        <a:lumMod val="40000"/>
                        <a:lumOff val="60000"/>
                      </a:schemeClr>
                    </a:solidFill>
                  </a:tcPr>
                </a:tc>
                <a:tc>
                  <a:txBody>
                    <a:bodyPr/>
                    <a:lstStyle/>
                    <a:p>
                      <a:pPr algn="ctr"/>
                      <a:r>
                        <a:rPr lang="en-US" dirty="0"/>
                        <a:t>0</a:t>
                      </a:r>
                    </a:p>
                  </a:txBody>
                  <a:tcPr>
                    <a:solidFill>
                      <a:schemeClr val="accent2">
                        <a:lumMod val="40000"/>
                        <a:lumOff val="60000"/>
                      </a:schemeClr>
                    </a:solidFill>
                  </a:tcPr>
                </a:tc>
                <a:tc>
                  <a:txBody>
                    <a:bodyPr/>
                    <a:lstStyle/>
                    <a:p>
                      <a:pPr algn="ctr"/>
                      <a:r>
                        <a:rPr lang="en-US" dirty="0"/>
                        <a:t>50-60</a:t>
                      </a:r>
                    </a:p>
                  </a:txBody>
                  <a:tcPr>
                    <a:solidFill>
                      <a:schemeClr val="accent2">
                        <a:lumMod val="40000"/>
                        <a:lumOff val="60000"/>
                      </a:schemeClr>
                    </a:solidFill>
                  </a:tcPr>
                </a:tc>
                <a:tc>
                  <a:txBody>
                    <a:bodyPr/>
                    <a:lstStyle/>
                    <a:p>
                      <a:pPr algn="ctr"/>
                      <a:r>
                        <a:rPr lang="en-US" dirty="0"/>
                        <a:t>0</a:t>
                      </a:r>
                    </a:p>
                  </a:txBody>
                  <a:tcPr>
                    <a:solidFill>
                      <a:schemeClr val="accent2">
                        <a:lumMod val="40000"/>
                        <a:lumOff val="60000"/>
                      </a:schemeClr>
                    </a:solidFill>
                  </a:tcPr>
                </a:tc>
                <a:tc>
                  <a:txBody>
                    <a:bodyPr/>
                    <a:lstStyle/>
                    <a:p>
                      <a:pPr algn="ctr"/>
                      <a:r>
                        <a:rPr lang="en-US" dirty="0"/>
                        <a:t>Variable</a:t>
                      </a:r>
                    </a:p>
                  </a:txBody>
                  <a:tcPr>
                    <a:solidFill>
                      <a:schemeClr val="accent2">
                        <a:lumMod val="40000"/>
                        <a:lumOff val="60000"/>
                      </a:schemeClr>
                    </a:solidFill>
                  </a:tcPr>
                </a:tc>
                <a:tc>
                  <a:txBody>
                    <a:bodyPr/>
                    <a:lstStyle/>
                    <a:p>
                      <a:pPr algn="ctr"/>
                      <a:r>
                        <a:rPr lang="en-US" dirty="0"/>
                        <a:t>&lt;3.5</a:t>
                      </a:r>
                    </a:p>
                  </a:txBody>
                  <a:tcPr>
                    <a:solidFill>
                      <a:schemeClr val="accent2">
                        <a:lumMod val="40000"/>
                        <a:lumOff val="60000"/>
                      </a:schemeClr>
                    </a:solidFill>
                  </a:tcPr>
                </a:tc>
                <a:tc>
                  <a:txBody>
                    <a:bodyPr/>
                    <a:lstStyle/>
                    <a:p>
                      <a:pPr algn="ctr"/>
                      <a:r>
                        <a:rPr lang="en-US" dirty="0"/>
                        <a:t>Variable</a:t>
                      </a:r>
                    </a:p>
                  </a:txBody>
                  <a:tcPr>
                    <a:solidFill>
                      <a:schemeClr val="accent2">
                        <a:lumMod val="40000"/>
                        <a:lumOff val="60000"/>
                      </a:schemeClr>
                    </a:solidFill>
                  </a:tcPr>
                </a:tc>
                <a:tc>
                  <a:txBody>
                    <a:bodyPr/>
                    <a:lstStyle/>
                    <a:p>
                      <a:pPr algn="ctr"/>
                      <a:r>
                        <a:rPr lang="en-US" dirty="0"/>
                        <a:t>1-2</a:t>
                      </a:r>
                    </a:p>
                  </a:txBody>
                  <a:tcPr>
                    <a:solidFill>
                      <a:schemeClr val="accent2">
                        <a:lumMod val="40000"/>
                        <a:lumOff val="60000"/>
                      </a:schemeClr>
                    </a:solidFill>
                  </a:tcPr>
                </a:tc>
                <a:extLst>
                  <a:ext uri="{0D108BD9-81ED-4DB2-BD59-A6C34878D82A}">
                    <a16:rowId xmlns:a16="http://schemas.microsoft.com/office/drawing/2014/main" val="664037201"/>
                  </a:ext>
                </a:extLst>
              </a:tr>
            </a:tbl>
          </a:graphicData>
        </a:graphic>
      </p:graphicFrame>
    </p:spTree>
    <p:extLst>
      <p:ext uri="{BB962C8B-B14F-4D97-AF65-F5344CB8AC3E}">
        <p14:creationId xmlns:p14="http://schemas.microsoft.com/office/powerpoint/2010/main" val="3006429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992D577-0B70-42C8-9C7E-B71254939628}"/>
              </a:ext>
            </a:extLst>
          </p:cNvPr>
          <p:cNvSpPr>
            <a:spLocks noGrp="1" noChangeArrowheads="1"/>
          </p:cNvSpPr>
          <p:nvPr>
            <p:ph type="title"/>
          </p:nvPr>
        </p:nvSpPr>
        <p:spPr>
          <a:xfrm>
            <a:off x="838200" y="122623"/>
            <a:ext cx="10515600" cy="1181425"/>
          </a:xfrm>
        </p:spPr>
        <p:txBody>
          <a:bodyPr>
            <a:noAutofit/>
          </a:bodyPr>
          <a:lstStyle/>
          <a:p>
            <a:r>
              <a:rPr lang="en-US" altLang="en-US" dirty="0"/>
              <a:t>Pharmacotherapy Options for Children and Adults with SCD (cont)</a:t>
            </a:r>
          </a:p>
        </p:txBody>
      </p:sp>
      <p:graphicFrame>
        <p:nvGraphicFramePr>
          <p:cNvPr id="3" name="Table 3">
            <a:extLst>
              <a:ext uri="{FF2B5EF4-FFF2-40B4-BE49-F238E27FC236}">
                <a16:creationId xmlns:a16="http://schemas.microsoft.com/office/drawing/2014/main" id="{89EC63A9-A6F8-4327-8C80-07F25E34D7BC}"/>
              </a:ext>
            </a:extLst>
          </p:cNvPr>
          <p:cNvGraphicFramePr>
            <a:graphicFrameLocks noGrp="1"/>
          </p:cNvGraphicFramePr>
          <p:nvPr>
            <p:ph idx="1"/>
            <p:extLst>
              <p:ext uri="{D42A27DB-BD31-4B8C-83A1-F6EECF244321}">
                <p14:modId xmlns:p14="http://schemas.microsoft.com/office/powerpoint/2010/main" val="4290065527"/>
              </p:ext>
            </p:extLst>
          </p:nvPr>
        </p:nvGraphicFramePr>
        <p:xfrm>
          <a:off x="838199" y="1425577"/>
          <a:ext cx="9847522" cy="4298840"/>
        </p:xfrm>
        <a:graphic>
          <a:graphicData uri="http://schemas.openxmlformats.org/drawingml/2006/table">
            <a:tbl>
              <a:tblPr firstRow="1" bandRow="1">
                <a:tableStyleId>{5C22544A-7EE6-4342-B048-85BDC9FD1C3A}</a:tableStyleId>
              </a:tblPr>
              <a:tblGrid>
                <a:gridCol w="2015336">
                  <a:extLst>
                    <a:ext uri="{9D8B030D-6E8A-4147-A177-3AD203B41FA5}">
                      <a16:colId xmlns:a16="http://schemas.microsoft.com/office/drawing/2014/main" val="221556743"/>
                    </a:ext>
                  </a:extLst>
                </a:gridCol>
                <a:gridCol w="6045916">
                  <a:extLst>
                    <a:ext uri="{9D8B030D-6E8A-4147-A177-3AD203B41FA5}">
                      <a16:colId xmlns:a16="http://schemas.microsoft.com/office/drawing/2014/main" val="802232437"/>
                    </a:ext>
                  </a:extLst>
                </a:gridCol>
                <a:gridCol w="1786270">
                  <a:extLst>
                    <a:ext uri="{9D8B030D-6E8A-4147-A177-3AD203B41FA5}">
                      <a16:colId xmlns:a16="http://schemas.microsoft.com/office/drawing/2014/main" val="2537072141"/>
                    </a:ext>
                  </a:extLst>
                </a:gridCol>
              </a:tblGrid>
              <a:tr h="562952">
                <a:tc>
                  <a:txBody>
                    <a:bodyPr/>
                    <a:lstStyle/>
                    <a:p>
                      <a:pPr algn="ctr"/>
                      <a:r>
                        <a:rPr lang="en-US" sz="2000" dirty="0"/>
                        <a:t>Medication</a:t>
                      </a:r>
                    </a:p>
                  </a:txBody>
                  <a:tcPr/>
                </a:tc>
                <a:tc>
                  <a:txBody>
                    <a:bodyPr/>
                    <a:lstStyle/>
                    <a:p>
                      <a:pPr algn="ctr"/>
                      <a:r>
                        <a:rPr lang="en-US" sz="2000" dirty="0"/>
                        <a:t>Indication</a:t>
                      </a:r>
                    </a:p>
                  </a:txBody>
                  <a:tcPr/>
                </a:tc>
                <a:tc>
                  <a:txBody>
                    <a:bodyPr/>
                    <a:lstStyle/>
                    <a:p>
                      <a:pPr algn="ctr"/>
                      <a:r>
                        <a:rPr kumimoji="0" lang="en-US" sz="2000" b="1" i="0" u="none" strike="noStrike" kern="1200" cap="none" spc="0" normalizeH="0" baseline="0" noProof="0" dirty="0">
                          <a:ln>
                            <a:noFill/>
                          </a:ln>
                          <a:solidFill>
                            <a:schemeClr val="bg1"/>
                          </a:solidFill>
                          <a:effectLst/>
                          <a:uLnTx/>
                          <a:uFillTx/>
                          <a:latin typeface="Calibri" panose="020F0502020204030204"/>
                          <a:ea typeface="+mn-ea"/>
                          <a:cs typeface="+mn-cs"/>
                        </a:rPr>
                        <a:t>Age</a:t>
                      </a:r>
                      <a:endParaRPr lang="en-US" sz="2000" b="1" dirty="0">
                        <a:solidFill>
                          <a:schemeClr val="bg1"/>
                        </a:solidFill>
                      </a:endParaRPr>
                    </a:p>
                  </a:txBody>
                  <a:tcPr/>
                </a:tc>
                <a:extLst>
                  <a:ext uri="{0D108BD9-81ED-4DB2-BD59-A6C34878D82A}">
                    <a16:rowId xmlns:a16="http://schemas.microsoft.com/office/drawing/2014/main" val="1322394395"/>
                  </a:ext>
                </a:extLst>
              </a:tr>
              <a:tr h="919789">
                <a:tc>
                  <a:txBody>
                    <a:bodyPr/>
                    <a:lstStyle/>
                    <a:p>
                      <a:r>
                        <a:rPr lang="en-US" sz="2000" dirty="0"/>
                        <a:t>Hydroxyurea</a:t>
                      </a:r>
                    </a:p>
                    <a:p>
                      <a:r>
                        <a:rPr lang="en-US" sz="2000" dirty="0"/>
                        <a:t>(Siklos)</a:t>
                      </a:r>
                      <a:r>
                        <a:rPr lang="en-US" sz="2000" baseline="30000" dirty="0"/>
                        <a:t>1</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Reduce frequency of painful crises and need for blood transfusions in SCA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9 months</a:t>
                      </a:r>
                      <a:endParaRPr lang="en-US" sz="2000" dirty="0"/>
                    </a:p>
                  </a:txBody>
                  <a:tcPr/>
                </a:tc>
                <a:extLst>
                  <a:ext uri="{0D108BD9-81ED-4DB2-BD59-A6C34878D82A}">
                    <a16:rowId xmlns:a16="http://schemas.microsoft.com/office/drawing/2014/main" val="2416834838"/>
                  </a:ext>
                </a:extLst>
              </a:tr>
              <a:tr h="927082">
                <a:tc>
                  <a:txBody>
                    <a:bodyPr/>
                    <a:lstStyle/>
                    <a:p>
                      <a:r>
                        <a:rPr lang="en-US" sz="2000" dirty="0"/>
                        <a:t>L-Glutamine</a:t>
                      </a:r>
                    </a:p>
                    <a:p>
                      <a:r>
                        <a:rPr lang="en-US" sz="2000" dirty="0"/>
                        <a:t>(Endari)</a:t>
                      </a:r>
                      <a:r>
                        <a:rPr lang="en-US" sz="2000" baseline="30000" dirty="0"/>
                        <a:t>2</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Reduce pain and acute chest syndrome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971525556"/>
                  </a:ext>
                </a:extLst>
              </a:tr>
              <a:tr h="917347">
                <a:tc>
                  <a:txBody>
                    <a:bodyPr/>
                    <a:lstStyle/>
                    <a:p>
                      <a:r>
                        <a:rPr lang="en-US" sz="2000" dirty="0"/>
                        <a:t>Voxelotor</a:t>
                      </a:r>
                    </a:p>
                    <a:p>
                      <a:r>
                        <a:rPr lang="en-US" sz="2000" dirty="0"/>
                        <a:t>(Oxbryta)</a:t>
                      </a:r>
                      <a:r>
                        <a:rPr lang="en-US" sz="2000" baseline="30000" dirty="0"/>
                        <a:t>3</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Improves hemoglobin level for individuals with symptomatic anemia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≥12 y</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755683117"/>
                  </a:ext>
                </a:extLst>
              </a:tr>
              <a:tr h="971670">
                <a:tc>
                  <a:txBody>
                    <a:bodyPr/>
                    <a:lstStyle/>
                    <a:p>
                      <a:r>
                        <a:rPr lang="en-US" sz="2000" dirty="0"/>
                        <a:t>Crizanlizumab</a:t>
                      </a:r>
                    </a:p>
                    <a:p>
                      <a:r>
                        <a:rPr lang="en-US" sz="2000" dirty="0"/>
                        <a:t>(Adakveo)</a:t>
                      </a:r>
                      <a:r>
                        <a:rPr lang="en-US" sz="2000" baseline="30000" dirty="0"/>
                        <a:t>4</a:t>
                      </a:r>
                      <a:endParaRPr lang="en-US" sz="2000" dirty="0"/>
                    </a:p>
                  </a:txBody>
                  <a:tcPr/>
                </a:tc>
                <a:tc>
                  <a:txBody>
                    <a:bodyPr/>
                    <a:lstStyle/>
                    <a:p>
                      <a:r>
                        <a:rPr lang="en-US" sz="2000" dirty="0"/>
                        <a:t>Reduce frequency of vaso-occlusive pain episodes</a:t>
                      </a:r>
                    </a:p>
                  </a:txBody>
                  <a:tcPr/>
                </a:tc>
                <a:tc>
                  <a:txBody>
                    <a:bodyPr/>
                    <a:lstStyle/>
                    <a:p>
                      <a:pPr algn="ct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≥16 y</a:t>
                      </a:r>
                      <a:endParaRPr lang="en-US" sz="2000" dirty="0"/>
                    </a:p>
                  </a:txBody>
                  <a:tcPr/>
                </a:tc>
                <a:extLst>
                  <a:ext uri="{0D108BD9-81ED-4DB2-BD59-A6C34878D82A}">
                    <a16:rowId xmlns:a16="http://schemas.microsoft.com/office/drawing/2014/main" val="28751059"/>
                  </a:ext>
                </a:extLst>
              </a:tr>
            </a:tbl>
          </a:graphicData>
        </a:graphic>
      </p:graphicFrame>
      <p:sp>
        <p:nvSpPr>
          <p:cNvPr id="4" name="TextBox 3">
            <a:extLst>
              <a:ext uri="{FF2B5EF4-FFF2-40B4-BE49-F238E27FC236}">
                <a16:creationId xmlns:a16="http://schemas.microsoft.com/office/drawing/2014/main" id="{8B285B5A-3F64-44BC-8BEC-1FEB36116558}"/>
              </a:ext>
            </a:extLst>
          </p:cNvPr>
          <p:cNvSpPr txBox="1"/>
          <p:nvPr/>
        </p:nvSpPr>
        <p:spPr>
          <a:xfrm>
            <a:off x="4119513" y="5957740"/>
            <a:ext cx="6135590" cy="830997"/>
          </a:xfrm>
          <a:prstGeom prst="rect">
            <a:avLst/>
          </a:prstGeom>
          <a:noFill/>
        </p:spPr>
        <p:txBody>
          <a:bodyPr wrap="none" rtlCol="0">
            <a:spAutoFit/>
          </a:bodyPr>
          <a:lstStyle/>
          <a:p>
            <a:r>
              <a:rPr lang="en-US" sz="1200" dirty="0">
                <a:solidFill>
                  <a:schemeClr val="bg1"/>
                </a:solidFill>
              </a:rPr>
              <a:t>1. Siklos [package insert]. Bryn Mawr, PA: Medunik USA; October 2020.</a:t>
            </a:r>
          </a:p>
          <a:p>
            <a:r>
              <a:rPr lang="en-US" sz="1200" dirty="0">
                <a:solidFill>
                  <a:schemeClr val="bg1"/>
                </a:solidFill>
              </a:rPr>
              <a:t>2. Endari [package insert]. Torrance, CA: Emmaus Medical, Inc.; October 2020.</a:t>
            </a:r>
          </a:p>
          <a:p>
            <a:r>
              <a:rPr lang="en-US" sz="1200" dirty="0">
                <a:solidFill>
                  <a:schemeClr val="bg1"/>
                </a:solidFill>
              </a:rPr>
              <a:t>3. Oxbryta [package insert]. South San Francisco, CA: Global Blood Therapeutics, Inc.; July 2020.</a:t>
            </a:r>
          </a:p>
          <a:p>
            <a:r>
              <a:rPr lang="en-US" sz="1200" dirty="0">
                <a:solidFill>
                  <a:schemeClr val="bg1"/>
                </a:solidFill>
              </a:rPr>
              <a:t>4. Adakveo [package insert]. East Hanover, NJ: Novartis Pharmaceuticals Corp; June 2020.</a:t>
            </a:r>
          </a:p>
        </p:txBody>
      </p:sp>
      <p:sp>
        <p:nvSpPr>
          <p:cNvPr id="5" name="TextBox 4">
            <a:extLst>
              <a:ext uri="{FF2B5EF4-FFF2-40B4-BE49-F238E27FC236}">
                <a16:creationId xmlns:a16="http://schemas.microsoft.com/office/drawing/2014/main" id="{81F1CAD9-B0F0-46EF-8036-86025FBA20A3}"/>
              </a:ext>
            </a:extLst>
          </p:cNvPr>
          <p:cNvSpPr txBox="1"/>
          <p:nvPr/>
        </p:nvSpPr>
        <p:spPr>
          <a:xfrm>
            <a:off x="838200" y="5714682"/>
            <a:ext cx="3553922" cy="307777"/>
          </a:xfrm>
          <a:prstGeom prst="rect">
            <a:avLst/>
          </a:prstGeom>
          <a:noFill/>
        </p:spPr>
        <p:txBody>
          <a:bodyPr wrap="none" rtlCol="0">
            <a:spAutoFit/>
          </a:bodyPr>
          <a:lstStyle/>
          <a:p>
            <a:r>
              <a:rPr lang="en-US" sz="1400" dirty="0"/>
              <a:t>SCA, sickle cell anemia; SCD, sickle cell disease</a:t>
            </a:r>
          </a:p>
        </p:txBody>
      </p:sp>
    </p:spTree>
    <p:extLst>
      <p:ext uri="{BB962C8B-B14F-4D97-AF65-F5344CB8AC3E}">
        <p14:creationId xmlns:p14="http://schemas.microsoft.com/office/powerpoint/2010/main" val="2679499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992D577-0B70-42C8-9C7E-B71254939628}"/>
              </a:ext>
            </a:extLst>
          </p:cNvPr>
          <p:cNvSpPr>
            <a:spLocks noGrp="1" noChangeArrowheads="1"/>
          </p:cNvSpPr>
          <p:nvPr>
            <p:ph type="title"/>
          </p:nvPr>
        </p:nvSpPr>
        <p:spPr/>
        <p:txBody>
          <a:bodyPr/>
          <a:lstStyle/>
          <a:p>
            <a:r>
              <a:rPr lang="en-US" altLang="en-US" dirty="0"/>
              <a:t>Pharmacotherapy Options for Children and Adults with SCD (cont)</a:t>
            </a:r>
          </a:p>
        </p:txBody>
      </p:sp>
      <p:graphicFrame>
        <p:nvGraphicFramePr>
          <p:cNvPr id="3" name="Table 3">
            <a:extLst>
              <a:ext uri="{FF2B5EF4-FFF2-40B4-BE49-F238E27FC236}">
                <a16:creationId xmlns:a16="http://schemas.microsoft.com/office/drawing/2014/main" id="{89EC63A9-A6F8-4327-8C80-07F25E34D7BC}"/>
              </a:ext>
            </a:extLst>
          </p:cNvPr>
          <p:cNvGraphicFramePr>
            <a:graphicFrameLocks noGrp="1"/>
          </p:cNvGraphicFramePr>
          <p:nvPr>
            <p:ph idx="1"/>
            <p:extLst>
              <p:ext uri="{D42A27DB-BD31-4B8C-83A1-F6EECF244321}">
                <p14:modId xmlns:p14="http://schemas.microsoft.com/office/powerpoint/2010/main" val="3873605000"/>
              </p:ext>
            </p:extLst>
          </p:nvPr>
        </p:nvGraphicFramePr>
        <p:xfrm>
          <a:off x="838200" y="1690688"/>
          <a:ext cx="9868785" cy="4267051"/>
        </p:xfrm>
        <a:graphic>
          <a:graphicData uri="http://schemas.openxmlformats.org/drawingml/2006/table">
            <a:tbl>
              <a:tblPr firstRow="1" bandRow="1">
                <a:tableStyleId>{5C22544A-7EE6-4342-B048-85BDC9FD1C3A}</a:tableStyleId>
              </a:tblPr>
              <a:tblGrid>
                <a:gridCol w="2209149">
                  <a:extLst>
                    <a:ext uri="{9D8B030D-6E8A-4147-A177-3AD203B41FA5}">
                      <a16:colId xmlns:a16="http://schemas.microsoft.com/office/drawing/2014/main" val="221556743"/>
                    </a:ext>
                  </a:extLst>
                </a:gridCol>
                <a:gridCol w="2136842">
                  <a:extLst>
                    <a:ext uri="{9D8B030D-6E8A-4147-A177-3AD203B41FA5}">
                      <a16:colId xmlns:a16="http://schemas.microsoft.com/office/drawing/2014/main" val="802232437"/>
                    </a:ext>
                  </a:extLst>
                </a:gridCol>
                <a:gridCol w="5522794">
                  <a:extLst>
                    <a:ext uri="{9D8B030D-6E8A-4147-A177-3AD203B41FA5}">
                      <a16:colId xmlns:a16="http://schemas.microsoft.com/office/drawing/2014/main" val="576504687"/>
                    </a:ext>
                  </a:extLst>
                </a:gridCol>
              </a:tblGrid>
              <a:tr h="747822">
                <a:tc>
                  <a:txBody>
                    <a:bodyPr/>
                    <a:lstStyle/>
                    <a:p>
                      <a:pPr algn="ctr"/>
                      <a:r>
                        <a:rPr lang="en-US" sz="2000" dirty="0"/>
                        <a:t>Medication</a:t>
                      </a:r>
                    </a:p>
                  </a:txBody>
                  <a:tcPr/>
                </a:tc>
                <a:tc>
                  <a:txBody>
                    <a:bodyPr/>
                    <a:lstStyle/>
                    <a:p>
                      <a:pPr algn="ctr"/>
                      <a:r>
                        <a:rPr lang="en-US" sz="2000" dirty="0"/>
                        <a:t>Route of Administration</a:t>
                      </a:r>
                    </a:p>
                  </a:txBody>
                  <a:tcPr/>
                </a:tc>
                <a:tc>
                  <a:txBody>
                    <a:bodyPr/>
                    <a:lstStyle/>
                    <a:p>
                      <a:pPr algn="ctr"/>
                      <a:r>
                        <a:rPr lang="en-US" sz="2000" dirty="0"/>
                        <a:t>Dosing</a:t>
                      </a:r>
                    </a:p>
                  </a:txBody>
                  <a:tcPr/>
                </a:tc>
                <a:extLst>
                  <a:ext uri="{0D108BD9-81ED-4DB2-BD59-A6C34878D82A}">
                    <a16:rowId xmlns:a16="http://schemas.microsoft.com/office/drawing/2014/main" val="1322394395"/>
                  </a:ext>
                </a:extLst>
              </a:tr>
              <a:tr h="1072963">
                <a:tc>
                  <a:txBody>
                    <a:bodyPr/>
                    <a:lstStyle/>
                    <a:p>
                      <a:r>
                        <a:rPr lang="en-US" sz="2000" dirty="0"/>
                        <a:t>Hydroxyurea</a:t>
                      </a:r>
                    </a:p>
                    <a:p>
                      <a:r>
                        <a:rPr lang="en-US" sz="2000" dirty="0"/>
                        <a:t>(Siklos)</a:t>
                      </a:r>
                      <a:r>
                        <a:rPr lang="en-US" sz="2000" baseline="30000" dirty="0"/>
                        <a:t>1</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PO</a:t>
                      </a:r>
                    </a:p>
                  </a:txBody>
                  <a:tcPr/>
                </a:tc>
                <a:tc>
                  <a:txBody>
                    <a:bodyPr/>
                    <a:lstStyle/>
                    <a:p>
                      <a:r>
                        <a:rPr lang="en-US" sz="2000" dirty="0"/>
                        <a:t>20 mg/kg once daily; may increase by 5 mg/kg every 8 wks to maximum of 35 mg/kg/d</a:t>
                      </a:r>
                    </a:p>
                    <a:p>
                      <a:r>
                        <a:rPr lang="en-US" sz="2000" dirty="0"/>
                        <a:t>[Reduce by 50% if CrCl &lt;60 mL/min]</a:t>
                      </a:r>
                    </a:p>
                  </a:txBody>
                  <a:tcPr/>
                </a:tc>
                <a:extLst>
                  <a:ext uri="{0D108BD9-81ED-4DB2-BD59-A6C34878D82A}">
                    <a16:rowId xmlns:a16="http://schemas.microsoft.com/office/drawing/2014/main" val="2416834838"/>
                  </a:ext>
                </a:extLst>
              </a:tr>
              <a:tr h="815422">
                <a:tc>
                  <a:txBody>
                    <a:bodyPr/>
                    <a:lstStyle/>
                    <a:p>
                      <a:r>
                        <a:rPr lang="en-US" sz="2000" dirty="0"/>
                        <a:t>L-Glutamine</a:t>
                      </a:r>
                    </a:p>
                    <a:p>
                      <a:r>
                        <a:rPr lang="en-US" sz="2000" dirty="0"/>
                        <a:t>(Endari)</a:t>
                      </a:r>
                      <a:r>
                        <a:rPr lang="en-US" sz="2000" baseline="30000" dirty="0"/>
                        <a:t>2</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a:t>
                      </a:r>
                    </a:p>
                  </a:txBody>
                  <a:tcPr/>
                </a:tc>
                <a:tc>
                  <a:txBody>
                    <a:bodyPr/>
                    <a:lstStyle/>
                    <a:p>
                      <a:r>
                        <a:rPr lang="en-US" sz="2000" dirty="0"/>
                        <a:t>5 to 15 g twice daily</a:t>
                      </a:r>
                    </a:p>
                  </a:txBody>
                  <a:tcPr/>
                </a:tc>
                <a:extLst>
                  <a:ext uri="{0D108BD9-81ED-4DB2-BD59-A6C34878D82A}">
                    <a16:rowId xmlns:a16="http://schemas.microsoft.com/office/drawing/2014/main" val="971525556"/>
                  </a:ext>
                </a:extLst>
              </a:tr>
              <a:tr h="815422">
                <a:tc>
                  <a:txBody>
                    <a:bodyPr/>
                    <a:lstStyle/>
                    <a:p>
                      <a:r>
                        <a:rPr lang="en-US" sz="2000" dirty="0"/>
                        <a:t>Voxelotor</a:t>
                      </a:r>
                    </a:p>
                    <a:p>
                      <a:r>
                        <a:rPr lang="en-US" sz="2000" dirty="0"/>
                        <a:t>(Oxbryta)</a:t>
                      </a:r>
                      <a:r>
                        <a:rPr lang="en-US" sz="2000" baseline="30000" dirty="0"/>
                        <a:t>3</a:t>
                      </a:r>
                      <a:endParaRPr 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a:t>
                      </a:r>
                    </a:p>
                  </a:txBody>
                  <a:tcPr/>
                </a:tc>
                <a:tc>
                  <a:txBody>
                    <a:bodyPr/>
                    <a:lstStyle/>
                    <a:p>
                      <a:r>
                        <a:rPr lang="en-US" sz="2000" dirty="0"/>
                        <a:t>1500 mg once daily</a:t>
                      </a:r>
                    </a:p>
                    <a:p>
                      <a:r>
                        <a:rPr lang="en-US" sz="2000" dirty="0"/>
                        <a:t>[1000 mg once daily if Child Pugh C]</a:t>
                      </a:r>
                    </a:p>
                  </a:txBody>
                  <a:tcPr/>
                </a:tc>
                <a:extLst>
                  <a:ext uri="{0D108BD9-81ED-4DB2-BD59-A6C34878D82A}">
                    <a16:rowId xmlns:a16="http://schemas.microsoft.com/office/drawing/2014/main" val="755683117"/>
                  </a:ext>
                </a:extLst>
              </a:tr>
              <a:tr h="815422">
                <a:tc>
                  <a:txBody>
                    <a:bodyPr/>
                    <a:lstStyle/>
                    <a:p>
                      <a:r>
                        <a:rPr lang="en-US" sz="2000" dirty="0"/>
                        <a:t>Crizanlizumab</a:t>
                      </a:r>
                    </a:p>
                    <a:p>
                      <a:r>
                        <a:rPr lang="en-US" sz="2000" dirty="0"/>
                        <a:t>(Adakveo)</a:t>
                      </a:r>
                      <a:r>
                        <a:rPr lang="en-US" sz="2000" baseline="30000" dirty="0"/>
                        <a:t>4</a:t>
                      </a:r>
                      <a:endParaRPr lang="en-US" sz="2000" dirty="0"/>
                    </a:p>
                  </a:txBody>
                  <a:tcPr/>
                </a:tc>
                <a:tc>
                  <a:txBody>
                    <a:bodyPr/>
                    <a:lstStyle/>
                    <a:p>
                      <a:pPr algn="ctr"/>
                      <a:r>
                        <a:rPr lang="en-US" sz="2000" dirty="0"/>
                        <a:t>IV</a:t>
                      </a:r>
                    </a:p>
                  </a:txBody>
                  <a:tcPr/>
                </a:tc>
                <a:tc>
                  <a:txBody>
                    <a:bodyPr/>
                    <a:lstStyle/>
                    <a:p>
                      <a:r>
                        <a:rPr lang="en-US" sz="2000" dirty="0"/>
                        <a:t>5 mg/kg on weeks 0 and 2, then every 4 weeks</a:t>
                      </a:r>
                    </a:p>
                  </a:txBody>
                  <a:tcPr/>
                </a:tc>
                <a:extLst>
                  <a:ext uri="{0D108BD9-81ED-4DB2-BD59-A6C34878D82A}">
                    <a16:rowId xmlns:a16="http://schemas.microsoft.com/office/drawing/2014/main" val="28751059"/>
                  </a:ext>
                </a:extLst>
              </a:tr>
            </a:tbl>
          </a:graphicData>
        </a:graphic>
      </p:graphicFrame>
      <p:sp>
        <p:nvSpPr>
          <p:cNvPr id="4" name="TextBox 3">
            <a:extLst>
              <a:ext uri="{FF2B5EF4-FFF2-40B4-BE49-F238E27FC236}">
                <a16:creationId xmlns:a16="http://schemas.microsoft.com/office/drawing/2014/main" id="{8B285B5A-3F64-44BC-8BEC-1FEB36116558}"/>
              </a:ext>
            </a:extLst>
          </p:cNvPr>
          <p:cNvSpPr txBox="1"/>
          <p:nvPr/>
        </p:nvSpPr>
        <p:spPr>
          <a:xfrm>
            <a:off x="4119513" y="5957740"/>
            <a:ext cx="6135590" cy="830997"/>
          </a:xfrm>
          <a:prstGeom prst="rect">
            <a:avLst/>
          </a:prstGeom>
          <a:noFill/>
        </p:spPr>
        <p:txBody>
          <a:bodyPr wrap="none" rtlCol="0">
            <a:spAutoFit/>
          </a:bodyPr>
          <a:lstStyle/>
          <a:p>
            <a:r>
              <a:rPr lang="en-US" sz="1200" dirty="0">
                <a:solidFill>
                  <a:schemeClr val="bg1"/>
                </a:solidFill>
              </a:rPr>
              <a:t>1. Siklos [package insert]. Bryn Mawr, PA: Medunik USA; October 2020.</a:t>
            </a:r>
          </a:p>
          <a:p>
            <a:r>
              <a:rPr lang="en-US" sz="1200" dirty="0">
                <a:solidFill>
                  <a:schemeClr val="bg1"/>
                </a:solidFill>
              </a:rPr>
              <a:t>2. Endari [package insert]. Torrance, CA: Emmaus Medical, Inc.; October 2020.</a:t>
            </a:r>
          </a:p>
          <a:p>
            <a:r>
              <a:rPr lang="en-US" sz="1200" dirty="0">
                <a:solidFill>
                  <a:schemeClr val="bg1"/>
                </a:solidFill>
              </a:rPr>
              <a:t>3. Oxbryta [package insert]. South San Francisco, CA: Global Blood Therapeutics, Inc.; July 2020.</a:t>
            </a:r>
          </a:p>
          <a:p>
            <a:r>
              <a:rPr lang="en-US" sz="1200" dirty="0">
                <a:solidFill>
                  <a:schemeClr val="bg1"/>
                </a:solidFill>
              </a:rPr>
              <a:t>4. Adakveo [package insert]. East Hanover, NJ: Novartis Pharmaceuticals Corp; June 2020.</a:t>
            </a:r>
          </a:p>
        </p:txBody>
      </p:sp>
    </p:spTree>
    <p:extLst>
      <p:ext uri="{BB962C8B-B14F-4D97-AF65-F5344CB8AC3E}">
        <p14:creationId xmlns:p14="http://schemas.microsoft.com/office/powerpoint/2010/main" val="2673708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3058DA7-F991-40A7-9639-6EFB8D8787DE}"/>
              </a:ext>
            </a:extLst>
          </p:cNvPr>
          <p:cNvSpPr>
            <a:spLocks noGrp="1" noChangeArrowheads="1"/>
          </p:cNvSpPr>
          <p:nvPr>
            <p:ph type="title"/>
          </p:nvPr>
        </p:nvSpPr>
        <p:spPr>
          <a:xfrm>
            <a:off x="838200" y="209481"/>
            <a:ext cx="10515600" cy="1325563"/>
          </a:xfrm>
        </p:spPr>
        <p:txBody>
          <a:bodyPr>
            <a:normAutofit/>
          </a:bodyPr>
          <a:lstStyle/>
          <a:p>
            <a:r>
              <a:rPr lang="en-US" altLang="en-US" dirty="0"/>
              <a:t>Pharmacotherapy Options for Children and Adults with SCD (cont)</a:t>
            </a:r>
          </a:p>
        </p:txBody>
      </p:sp>
      <p:graphicFrame>
        <p:nvGraphicFramePr>
          <p:cNvPr id="6" name="Table 6">
            <a:extLst>
              <a:ext uri="{FF2B5EF4-FFF2-40B4-BE49-F238E27FC236}">
                <a16:creationId xmlns:a16="http://schemas.microsoft.com/office/drawing/2014/main" id="{50918A2E-69C7-4F32-B1C5-233159B3397D}"/>
              </a:ext>
            </a:extLst>
          </p:cNvPr>
          <p:cNvGraphicFramePr>
            <a:graphicFrameLocks noGrp="1"/>
          </p:cNvGraphicFramePr>
          <p:nvPr>
            <p:ph idx="1"/>
            <p:extLst>
              <p:ext uri="{D42A27DB-BD31-4B8C-83A1-F6EECF244321}">
                <p14:modId xmlns:p14="http://schemas.microsoft.com/office/powerpoint/2010/main" val="678886338"/>
              </p:ext>
            </p:extLst>
          </p:nvPr>
        </p:nvGraphicFramePr>
        <p:xfrm>
          <a:off x="838200" y="1535044"/>
          <a:ext cx="10515597" cy="4436947"/>
        </p:xfrm>
        <a:graphic>
          <a:graphicData uri="http://schemas.openxmlformats.org/drawingml/2006/table">
            <a:tbl>
              <a:tblPr firstRow="1" bandRow="1">
                <a:tableStyleId>{5C22544A-7EE6-4342-B048-85BDC9FD1C3A}</a:tableStyleId>
              </a:tblPr>
              <a:tblGrid>
                <a:gridCol w="1810732">
                  <a:extLst>
                    <a:ext uri="{9D8B030D-6E8A-4147-A177-3AD203B41FA5}">
                      <a16:colId xmlns:a16="http://schemas.microsoft.com/office/drawing/2014/main" val="520965688"/>
                    </a:ext>
                  </a:extLst>
                </a:gridCol>
                <a:gridCol w="4826524">
                  <a:extLst>
                    <a:ext uri="{9D8B030D-6E8A-4147-A177-3AD203B41FA5}">
                      <a16:colId xmlns:a16="http://schemas.microsoft.com/office/drawing/2014/main" val="2327652481"/>
                    </a:ext>
                  </a:extLst>
                </a:gridCol>
                <a:gridCol w="3878341">
                  <a:extLst>
                    <a:ext uri="{9D8B030D-6E8A-4147-A177-3AD203B41FA5}">
                      <a16:colId xmlns:a16="http://schemas.microsoft.com/office/drawing/2014/main" val="2274874336"/>
                    </a:ext>
                  </a:extLst>
                </a:gridCol>
              </a:tblGrid>
              <a:tr h="415272">
                <a:tc>
                  <a:txBody>
                    <a:bodyPr/>
                    <a:lstStyle/>
                    <a:p>
                      <a:pPr algn="ctr"/>
                      <a:r>
                        <a:rPr lang="en-US" dirty="0"/>
                        <a:t>Medication</a:t>
                      </a:r>
                    </a:p>
                  </a:txBody>
                  <a:tcPr/>
                </a:tc>
                <a:tc>
                  <a:txBody>
                    <a:bodyPr/>
                    <a:lstStyle/>
                    <a:p>
                      <a:pPr algn="ctr"/>
                      <a:r>
                        <a:rPr lang="en-US" dirty="0"/>
                        <a:t>Advantages</a:t>
                      </a:r>
                    </a:p>
                  </a:txBody>
                  <a:tcPr/>
                </a:tc>
                <a:tc>
                  <a:txBody>
                    <a:bodyPr/>
                    <a:lstStyle/>
                    <a:p>
                      <a:pPr algn="ctr"/>
                      <a:r>
                        <a:rPr lang="en-US" dirty="0"/>
                        <a:t>Warnings &amp; Precautions</a:t>
                      </a:r>
                      <a:r>
                        <a:rPr lang="en-US" baseline="30000" dirty="0"/>
                        <a:t>1-4</a:t>
                      </a:r>
                      <a:endParaRPr lang="en-US" dirty="0"/>
                    </a:p>
                  </a:txBody>
                  <a:tcPr/>
                </a:tc>
                <a:extLst>
                  <a:ext uri="{0D108BD9-81ED-4DB2-BD59-A6C34878D82A}">
                    <a16:rowId xmlns:a16="http://schemas.microsoft.com/office/drawing/2014/main" val="3142048653"/>
                  </a:ext>
                </a:extLst>
              </a:tr>
              <a:tr h="1023960">
                <a:tc>
                  <a:txBody>
                    <a:bodyPr/>
                    <a:lstStyle/>
                    <a:p>
                      <a:r>
                        <a:rPr lang="en-US" sz="2000" dirty="0"/>
                        <a:t>Hydroxyurea</a:t>
                      </a:r>
                    </a:p>
                    <a:p>
                      <a:r>
                        <a:rPr lang="en-US" sz="2000" dirty="0"/>
                        <a:t>(Siklos)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Improves life expectancy; reduces rate of pain </a:t>
                      </a:r>
                      <a:r>
                        <a:rPr lang="en-US" dirty="0">
                          <a:sym typeface="Symbol" panose="05050102010706020507" pitchFamily="18" charset="2"/>
                        </a:rPr>
                        <a:t>50%; reduces </a:t>
                      </a:r>
                      <a:r>
                        <a:rPr lang="en-US" dirty="0"/>
                        <a:t>rate of acute chest syndrome </a:t>
                      </a:r>
                      <a:r>
                        <a:rPr lang="en-US" dirty="0">
                          <a:sym typeface="Symbol" panose="05050102010706020507" pitchFamily="18" charset="2"/>
                        </a:rPr>
                        <a:t>50%; r</a:t>
                      </a:r>
                      <a:r>
                        <a:rPr lang="en-US" dirty="0"/>
                        <a:t>educes rate of transfusion </a:t>
                      </a:r>
                      <a:r>
                        <a:rPr lang="en-US" dirty="0">
                          <a:sym typeface="Symbol" panose="05050102010706020507" pitchFamily="18" charset="2"/>
                        </a:rPr>
                        <a:t>50%; reduces risk of ischemic stroke</a:t>
                      </a:r>
                      <a:endParaRPr lang="en-US" dirty="0"/>
                    </a:p>
                  </a:txBody>
                  <a:tcPr/>
                </a:tc>
                <a:tc>
                  <a:txBody>
                    <a:bodyPr/>
                    <a:lstStyle/>
                    <a:p>
                      <a:r>
                        <a:rPr lang="en-US" dirty="0"/>
                        <a:t>Embryo-fetal toxicity; cutaneous vasculitic toxicities; drug interaction with antiretrovirals, live virus vaccine</a:t>
                      </a:r>
                    </a:p>
                  </a:txBody>
                  <a:tcPr/>
                </a:tc>
                <a:extLst>
                  <a:ext uri="{0D108BD9-81ED-4DB2-BD59-A6C34878D82A}">
                    <a16:rowId xmlns:a16="http://schemas.microsoft.com/office/drawing/2014/main" val="2931260105"/>
                  </a:ext>
                </a:extLst>
              </a:tr>
              <a:tr h="785035">
                <a:tc>
                  <a:txBody>
                    <a:bodyPr/>
                    <a:lstStyle/>
                    <a:p>
                      <a:r>
                        <a:rPr lang="en-US" sz="2000" dirty="0"/>
                        <a:t>L-Glutamine</a:t>
                      </a:r>
                    </a:p>
                    <a:p>
                      <a:r>
                        <a:rPr lang="en-US" sz="2000" dirty="0"/>
                        <a:t>(Endari)</a:t>
                      </a:r>
                    </a:p>
                  </a:txBody>
                  <a:tcPr/>
                </a:tc>
                <a:tc>
                  <a:txBody>
                    <a:bodyPr/>
                    <a:lstStyle/>
                    <a:p>
                      <a:r>
                        <a:rPr lang="en-US" dirty="0"/>
                        <a:t>Reduces risk of pain events</a:t>
                      </a:r>
                    </a:p>
                  </a:txBody>
                  <a:tcPr/>
                </a:tc>
                <a:tc>
                  <a:txBody>
                    <a:bodyPr/>
                    <a:lstStyle/>
                    <a:p>
                      <a:r>
                        <a:rPr lang="en-US" dirty="0"/>
                        <a:t>–</a:t>
                      </a:r>
                    </a:p>
                  </a:txBody>
                  <a:tcPr/>
                </a:tc>
                <a:extLst>
                  <a:ext uri="{0D108BD9-81ED-4DB2-BD59-A6C34878D82A}">
                    <a16:rowId xmlns:a16="http://schemas.microsoft.com/office/drawing/2014/main" val="1620941083"/>
                  </a:ext>
                </a:extLst>
              </a:tr>
              <a:tr h="1023960">
                <a:tc>
                  <a:txBody>
                    <a:bodyPr/>
                    <a:lstStyle/>
                    <a:p>
                      <a:r>
                        <a:rPr lang="en-US" sz="2000" dirty="0"/>
                        <a:t>Voxelotor</a:t>
                      </a:r>
                    </a:p>
                    <a:p>
                      <a:r>
                        <a:rPr lang="en-US" sz="2000" dirty="0"/>
                        <a:t>(Oxbryta)</a:t>
                      </a:r>
                    </a:p>
                  </a:txBody>
                  <a:tcPr/>
                </a:tc>
                <a:tc>
                  <a:txBody>
                    <a:bodyPr/>
                    <a:lstStyle/>
                    <a:p>
                      <a:r>
                        <a:rPr lang="en-US" dirty="0"/>
                        <a:t>Increases Hgb level (mean 1.1 g/dL)</a:t>
                      </a:r>
                    </a:p>
                  </a:txBody>
                  <a:tcPr/>
                </a:tc>
                <a:tc>
                  <a:txBody>
                    <a:bodyPr/>
                    <a:lstStyle/>
                    <a:p>
                      <a:r>
                        <a:rPr lang="en-US" dirty="0"/>
                        <a:t>Hypersensitivity reactions; perform quantification of Hgb species when not receiving voxelotor</a:t>
                      </a:r>
                    </a:p>
                  </a:txBody>
                  <a:tcPr/>
                </a:tc>
                <a:extLst>
                  <a:ext uri="{0D108BD9-81ED-4DB2-BD59-A6C34878D82A}">
                    <a16:rowId xmlns:a16="http://schemas.microsoft.com/office/drawing/2014/main" val="2301522588"/>
                  </a:ext>
                </a:extLst>
              </a:tr>
              <a:tr h="1023960">
                <a:tc>
                  <a:txBody>
                    <a:bodyPr/>
                    <a:lstStyle/>
                    <a:p>
                      <a:r>
                        <a:rPr lang="en-US" sz="2000" dirty="0"/>
                        <a:t>Crizanlizumab</a:t>
                      </a:r>
                    </a:p>
                    <a:p>
                      <a:r>
                        <a:rPr lang="en-US" sz="2000" dirty="0"/>
                        <a:t>(Adakveo)</a:t>
                      </a:r>
                    </a:p>
                  </a:txBody>
                  <a:tcPr/>
                </a:tc>
                <a:tc>
                  <a:txBody>
                    <a:bodyPr/>
                    <a:lstStyle/>
                    <a:p>
                      <a:r>
                        <a:rPr lang="en-US" dirty="0"/>
                        <a:t>Reduces rate of pain </a:t>
                      </a:r>
                      <a:r>
                        <a:rPr lang="en-US" dirty="0">
                          <a:sym typeface="Symbol" panose="05050102010706020507" pitchFamily="18" charset="2"/>
                        </a:rPr>
                        <a:t>50%</a:t>
                      </a:r>
                      <a:endParaRPr lang="en-US" dirty="0"/>
                    </a:p>
                  </a:txBody>
                  <a:tcPr/>
                </a:tc>
                <a:tc>
                  <a:txBody>
                    <a:bodyPr/>
                    <a:lstStyle/>
                    <a:p>
                      <a:r>
                        <a:rPr lang="en-US" dirty="0"/>
                        <a:t>Infusion-related reactions; interference with automated platelet counts</a:t>
                      </a:r>
                    </a:p>
                  </a:txBody>
                  <a:tcPr/>
                </a:tc>
                <a:extLst>
                  <a:ext uri="{0D108BD9-81ED-4DB2-BD59-A6C34878D82A}">
                    <a16:rowId xmlns:a16="http://schemas.microsoft.com/office/drawing/2014/main" val="533901521"/>
                  </a:ext>
                </a:extLst>
              </a:tr>
            </a:tbl>
          </a:graphicData>
        </a:graphic>
      </p:graphicFrame>
      <p:sp>
        <p:nvSpPr>
          <p:cNvPr id="8" name="TextBox 7">
            <a:extLst>
              <a:ext uri="{FF2B5EF4-FFF2-40B4-BE49-F238E27FC236}">
                <a16:creationId xmlns:a16="http://schemas.microsoft.com/office/drawing/2014/main" id="{15A31D43-AF2E-420B-BDFD-CD19DF742CD3}"/>
              </a:ext>
            </a:extLst>
          </p:cNvPr>
          <p:cNvSpPr txBox="1"/>
          <p:nvPr/>
        </p:nvSpPr>
        <p:spPr>
          <a:xfrm>
            <a:off x="4119513" y="5957740"/>
            <a:ext cx="6097118" cy="830997"/>
          </a:xfrm>
          <a:prstGeom prst="rect">
            <a:avLst/>
          </a:prstGeom>
          <a:noFill/>
        </p:spPr>
        <p:txBody>
          <a:bodyPr wrap="none" rtlCol="0">
            <a:spAutoFit/>
          </a:bodyPr>
          <a:lstStyle/>
          <a:p>
            <a:r>
              <a:rPr lang="en-US" sz="1200" dirty="0">
                <a:solidFill>
                  <a:schemeClr val="bg1"/>
                </a:solidFill>
              </a:rPr>
              <a:t>1. Siklos [package insert]. Bryn Mawr, PA: Medunik USA; October 2020.</a:t>
            </a:r>
          </a:p>
          <a:p>
            <a:r>
              <a:rPr lang="en-US" sz="1200" dirty="0">
                <a:solidFill>
                  <a:schemeClr val="bg1"/>
                </a:solidFill>
              </a:rPr>
              <a:t>2. Endari [package insert]. Torrance, CA: Emmaus Medical, Inc.; October 2020.</a:t>
            </a:r>
          </a:p>
          <a:p>
            <a:r>
              <a:rPr lang="en-US" sz="1200" dirty="0">
                <a:solidFill>
                  <a:schemeClr val="bg1"/>
                </a:solidFill>
              </a:rPr>
              <a:t>3. Oxbryta [package insert]. South San Francisco, CA: Global Blood Therapeutics, Inc.; July 2020.</a:t>
            </a:r>
          </a:p>
          <a:p>
            <a:r>
              <a:rPr lang="en-US" sz="1200" dirty="0">
                <a:solidFill>
                  <a:schemeClr val="bg1"/>
                </a:solidFill>
              </a:rPr>
              <a:t>4. Adakveo [package insert]. East Hanover, NJ: Novartis Pharmaceuticals Corp; June 2020.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517FBE-C00B-4872-A539-AABC616904C6}"/>
              </a:ext>
            </a:extLst>
          </p:cNvPr>
          <p:cNvSpPr>
            <a:spLocks noGrp="1"/>
          </p:cNvSpPr>
          <p:nvPr>
            <p:ph type="title"/>
          </p:nvPr>
        </p:nvSpPr>
        <p:spPr/>
        <p:txBody>
          <a:bodyPr/>
          <a:lstStyle/>
          <a:p>
            <a:r>
              <a:rPr lang="en-US" dirty="0"/>
              <a:t>Hydroxyurea Improves Survival</a:t>
            </a:r>
          </a:p>
        </p:txBody>
      </p:sp>
      <p:sp>
        <p:nvSpPr>
          <p:cNvPr id="6" name="Content Placeholder 5">
            <a:extLst>
              <a:ext uri="{FF2B5EF4-FFF2-40B4-BE49-F238E27FC236}">
                <a16:creationId xmlns:a16="http://schemas.microsoft.com/office/drawing/2014/main" id="{16764FAF-0DDF-4CBF-8C68-8E40A6BA6CCD}"/>
              </a:ext>
            </a:extLst>
          </p:cNvPr>
          <p:cNvSpPr>
            <a:spLocks noGrp="1"/>
          </p:cNvSpPr>
          <p:nvPr>
            <p:ph sz="half" idx="1"/>
          </p:nvPr>
        </p:nvSpPr>
        <p:spPr/>
        <p:txBody>
          <a:bodyPr>
            <a:normAutofit fontScale="92500" lnSpcReduction="20000"/>
          </a:bodyPr>
          <a:lstStyle/>
          <a:p>
            <a:r>
              <a:rPr lang="en-US" dirty="0"/>
              <a:t>Retrospective review of Belgian SCD Registry</a:t>
            </a:r>
          </a:p>
          <a:p>
            <a:r>
              <a:rPr lang="en-US" dirty="0"/>
              <a:t>Data from neonatal screening or diagnosis until last follow up or death</a:t>
            </a:r>
          </a:p>
          <a:p>
            <a:r>
              <a:rPr lang="en-US" dirty="0"/>
              <a:t>469 patients with 5110 patient-years of follow up</a:t>
            </a:r>
          </a:p>
          <a:p>
            <a:r>
              <a:rPr lang="en-US" dirty="0"/>
              <a:t>Treatment:</a:t>
            </a:r>
          </a:p>
          <a:p>
            <a:pPr lvl="1"/>
            <a:r>
              <a:rPr lang="en-US" dirty="0"/>
              <a:t>Hydroxyurea: 185</a:t>
            </a:r>
          </a:p>
          <a:p>
            <a:pPr lvl="1"/>
            <a:r>
              <a:rPr lang="en-US" dirty="0"/>
              <a:t>No disease-modifying therapy: 170</a:t>
            </a:r>
          </a:p>
          <a:p>
            <a:pPr lvl="1"/>
            <a:r>
              <a:rPr lang="en-US" dirty="0"/>
              <a:t>Hematopoietic stem cell transplantation: 90</a:t>
            </a:r>
          </a:p>
          <a:p>
            <a:pPr lvl="1"/>
            <a:r>
              <a:rPr lang="en-US" dirty="0"/>
              <a:t>Chronic transfusion: 24</a:t>
            </a:r>
          </a:p>
        </p:txBody>
      </p:sp>
      <p:sp>
        <p:nvSpPr>
          <p:cNvPr id="4" name="TextBox 3">
            <a:extLst>
              <a:ext uri="{FF2B5EF4-FFF2-40B4-BE49-F238E27FC236}">
                <a16:creationId xmlns:a16="http://schemas.microsoft.com/office/drawing/2014/main" id="{32FA1484-E741-4271-9A0F-5A08D4CF7E25}"/>
              </a:ext>
            </a:extLst>
          </p:cNvPr>
          <p:cNvSpPr txBox="1"/>
          <p:nvPr/>
        </p:nvSpPr>
        <p:spPr>
          <a:xfrm>
            <a:off x="4164376" y="6009697"/>
            <a:ext cx="4015651" cy="276999"/>
          </a:xfrm>
          <a:prstGeom prst="rect">
            <a:avLst/>
          </a:prstGeom>
          <a:noFill/>
        </p:spPr>
        <p:txBody>
          <a:bodyPr wrap="none" rtlCol="0">
            <a:spAutoFit/>
          </a:bodyPr>
          <a:lstStyle/>
          <a:p>
            <a:r>
              <a:rPr lang="en-US" sz="1200" dirty="0">
                <a:solidFill>
                  <a:schemeClr val="bg1"/>
                </a:solidFill>
              </a:rPr>
              <a:t>Le PQ, et al. </a:t>
            </a:r>
            <a:r>
              <a:rPr lang="en-US" sz="1200" i="1" dirty="0">
                <a:solidFill>
                  <a:schemeClr val="bg1"/>
                </a:solidFill>
              </a:rPr>
              <a:t>Pediatr Blood Cancer</a:t>
            </a:r>
            <a:r>
              <a:rPr lang="en-US" sz="1200" dirty="0">
                <a:solidFill>
                  <a:schemeClr val="bg1"/>
                </a:solidFill>
              </a:rPr>
              <a:t>. 2015;62(11):1956-1961.</a:t>
            </a:r>
          </a:p>
        </p:txBody>
      </p:sp>
      <p:graphicFrame>
        <p:nvGraphicFramePr>
          <p:cNvPr id="9" name="Content Placeholder 8">
            <a:extLst>
              <a:ext uri="{FF2B5EF4-FFF2-40B4-BE49-F238E27FC236}">
                <a16:creationId xmlns:a16="http://schemas.microsoft.com/office/drawing/2014/main" id="{864FE644-66B0-4B10-BD74-418F0700DFFE}"/>
              </a:ext>
            </a:extLst>
          </p:cNvPr>
          <p:cNvGraphicFramePr>
            <a:graphicFrameLocks noGrp="1"/>
          </p:cNvGraphicFramePr>
          <p:nvPr>
            <p:ph sz="half" idx="2"/>
            <p:extLst>
              <p:ext uri="{D42A27DB-BD31-4B8C-83A1-F6EECF244321}">
                <p14:modId xmlns:p14="http://schemas.microsoft.com/office/powerpoint/2010/main" val="1004970264"/>
              </p:ext>
            </p:extLst>
          </p:nvPr>
        </p:nvGraphicFramePr>
        <p:xfrm>
          <a:off x="6115699" y="1868156"/>
          <a:ext cx="5181600" cy="414154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DFD860F4-5599-42CF-AE33-10E94488CE85}"/>
              </a:ext>
            </a:extLst>
          </p:cNvPr>
          <p:cNvSpPr txBox="1"/>
          <p:nvPr/>
        </p:nvSpPr>
        <p:spPr>
          <a:xfrm>
            <a:off x="8038423" y="2579068"/>
            <a:ext cx="556645" cy="27699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a:t>P</a:t>
            </a:r>
            <a:r>
              <a:rPr lang="en-US" sz="1100" dirty="0"/>
              <a:t>=0.04</a:t>
            </a:r>
            <a:endParaRPr lang="en-US" sz="1100" i="1" dirty="0"/>
          </a:p>
        </p:txBody>
      </p:sp>
      <p:sp>
        <p:nvSpPr>
          <p:cNvPr id="12" name="TextBox 2">
            <a:extLst>
              <a:ext uri="{FF2B5EF4-FFF2-40B4-BE49-F238E27FC236}">
                <a16:creationId xmlns:a16="http://schemas.microsoft.com/office/drawing/2014/main" id="{5CF76300-4F01-40BF-A5FB-26C78FC1F707}"/>
              </a:ext>
            </a:extLst>
          </p:cNvPr>
          <p:cNvSpPr txBox="1"/>
          <p:nvPr/>
        </p:nvSpPr>
        <p:spPr>
          <a:xfrm>
            <a:off x="8768319" y="2266506"/>
            <a:ext cx="556645" cy="27699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a:t>P</a:t>
            </a:r>
            <a:r>
              <a:rPr lang="en-US" sz="1100" dirty="0"/>
              <a:t>=0.01</a:t>
            </a:r>
            <a:endParaRPr lang="en-US" sz="1100" i="1" dirty="0"/>
          </a:p>
        </p:txBody>
      </p:sp>
      <p:sp>
        <p:nvSpPr>
          <p:cNvPr id="13" name="Left Bracket 12">
            <a:extLst>
              <a:ext uri="{FF2B5EF4-FFF2-40B4-BE49-F238E27FC236}">
                <a16:creationId xmlns:a16="http://schemas.microsoft.com/office/drawing/2014/main" id="{69D743B2-34BE-478A-AD4D-E00F91F8FCFE}"/>
              </a:ext>
            </a:extLst>
          </p:cNvPr>
          <p:cNvSpPr/>
          <p:nvPr/>
        </p:nvSpPr>
        <p:spPr>
          <a:xfrm rot="5400000">
            <a:off x="8073863" y="1913605"/>
            <a:ext cx="85061" cy="186424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4" name="Left Bracket 13">
            <a:extLst>
              <a:ext uri="{FF2B5EF4-FFF2-40B4-BE49-F238E27FC236}">
                <a16:creationId xmlns:a16="http://schemas.microsoft.com/office/drawing/2014/main" id="{23ADE1DF-F517-4543-9CB5-3523EC41033F}"/>
              </a:ext>
            </a:extLst>
          </p:cNvPr>
          <p:cNvSpPr/>
          <p:nvPr/>
        </p:nvSpPr>
        <p:spPr>
          <a:xfrm rot="5400000">
            <a:off x="8828668" y="862984"/>
            <a:ext cx="85061" cy="3373859"/>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38255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AD10-3511-4A00-9C45-91BA94BC10A5}"/>
              </a:ext>
            </a:extLst>
          </p:cNvPr>
          <p:cNvSpPr>
            <a:spLocks noGrp="1"/>
          </p:cNvSpPr>
          <p:nvPr>
            <p:ph type="title"/>
          </p:nvPr>
        </p:nvSpPr>
        <p:spPr/>
        <p:txBody>
          <a:bodyPr/>
          <a:lstStyle/>
          <a:p>
            <a:r>
              <a:rPr lang="en-US" dirty="0"/>
              <a:t>Hydroxyurea Reduces Frequency of </a:t>
            </a:r>
            <a:br>
              <a:rPr lang="en-US" dirty="0"/>
            </a:br>
            <a:r>
              <a:rPr lang="en-US" dirty="0"/>
              <a:t>Acute Pain Episodes</a:t>
            </a:r>
          </a:p>
        </p:txBody>
      </p:sp>
      <p:sp>
        <p:nvSpPr>
          <p:cNvPr id="3" name="Content Placeholder 2">
            <a:extLst>
              <a:ext uri="{FF2B5EF4-FFF2-40B4-BE49-F238E27FC236}">
                <a16:creationId xmlns:a16="http://schemas.microsoft.com/office/drawing/2014/main" id="{67077777-775D-456E-BE90-1F3641A77D2A}"/>
              </a:ext>
            </a:extLst>
          </p:cNvPr>
          <p:cNvSpPr>
            <a:spLocks noGrp="1"/>
          </p:cNvSpPr>
          <p:nvPr>
            <p:ph sz="half" idx="1"/>
          </p:nvPr>
        </p:nvSpPr>
        <p:spPr/>
        <p:txBody>
          <a:bodyPr>
            <a:normAutofit fontScale="92500" lnSpcReduction="20000"/>
          </a:bodyPr>
          <a:lstStyle/>
          <a:p>
            <a:r>
              <a:rPr lang="en-US" dirty="0"/>
              <a:t>Objective:</a:t>
            </a:r>
          </a:p>
          <a:p>
            <a:pPr lvl="1"/>
            <a:r>
              <a:rPr lang="en-US" dirty="0"/>
              <a:t>To assess efficacy of hydroxyurea in reducing frequency of painful crises in SCA</a:t>
            </a:r>
          </a:p>
          <a:p>
            <a:r>
              <a:rPr lang="en-US" dirty="0"/>
              <a:t>Double-blind RCT involving 299 adults with </a:t>
            </a:r>
            <a:r>
              <a:rPr lang="en-US" dirty="0">
                <a:latin typeface="Calibri" panose="020F0502020204030204" pitchFamily="34" charset="0"/>
                <a:cs typeface="Calibri" panose="020F0502020204030204" pitchFamily="34" charset="0"/>
              </a:rPr>
              <a:t>≥3 crises/y</a:t>
            </a:r>
            <a:endParaRPr lang="en-US" dirty="0"/>
          </a:p>
          <a:p>
            <a:r>
              <a:rPr lang="en-US" dirty="0"/>
              <a:t>Randomized to:</a:t>
            </a:r>
          </a:p>
          <a:p>
            <a:pPr lvl="1"/>
            <a:r>
              <a:rPr lang="en-US" dirty="0"/>
              <a:t>Hydroxyurea 5 mg/kg initially, then titrated based on response and blood counts (max 35 mg/kg)</a:t>
            </a:r>
          </a:p>
          <a:p>
            <a:pPr lvl="1"/>
            <a:r>
              <a:rPr lang="en-US" dirty="0"/>
              <a:t>Placebo</a:t>
            </a:r>
          </a:p>
          <a:p>
            <a:r>
              <a:rPr lang="en-US" dirty="0"/>
              <a:t>Stopped after mean follow up of 21 mos</a:t>
            </a:r>
          </a:p>
        </p:txBody>
      </p:sp>
      <p:graphicFrame>
        <p:nvGraphicFramePr>
          <p:cNvPr id="8" name="Content Placeholder 7">
            <a:extLst>
              <a:ext uri="{FF2B5EF4-FFF2-40B4-BE49-F238E27FC236}">
                <a16:creationId xmlns:a16="http://schemas.microsoft.com/office/drawing/2014/main" id="{90820758-D227-410B-97C6-70553B104F3F}"/>
              </a:ext>
            </a:extLst>
          </p:cNvPr>
          <p:cNvGraphicFramePr>
            <a:graphicFrameLocks noGrp="1"/>
          </p:cNvGraphicFramePr>
          <p:nvPr>
            <p:ph sz="half" idx="2"/>
            <p:extLst>
              <p:ext uri="{D42A27DB-BD31-4B8C-83A1-F6EECF244321}">
                <p14:modId xmlns:p14="http://schemas.microsoft.com/office/powerpoint/2010/main" val="2744211149"/>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C0AC64D-FE7D-40EE-9384-F157E9CB5BF0}"/>
              </a:ext>
            </a:extLst>
          </p:cNvPr>
          <p:cNvSpPr txBox="1"/>
          <p:nvPr/>
        </p:nvSpPr>
        <p:spPr>
          <a:xfrm>
            <a:off x="4212535" y="6113168"/>
            <a:ext cx="3766929" cy="276999"/>
          </a:xfrm>
          <a:prstGeom prst="rect">
            <a:avLst/>
          </a:prstGeom>
          <a:noFill/>
        </p:spPr>
        <p:txBody>
          <a:bodyPr wrap="none" rtlCol="0">
            <a:spAutoFit/>
          </a:bodyPr>
          <a:lstStyle/>
          <a:p>
            <a:r>
              <a:rPr lang="en-US" sz="1200" dirty="0">
                <a:solidFill>
                  <a:schemeClr val="bg1"/>
                </a:solidFill>
              </a:rPr>
              <a:t>Charache S, et al. </a:t>
            </a:r>
            <a:r>
              <a:rPr lang="en-US" sz="1200" i="1" dirty="0">
                <a:solidFill>
                  <a:schemeClr val="bg1"/>
                </a:solidFill>
              </a:rPr>
              <a:t>N Engl J Med</a:t>
            </a:r>
            <a:r>
              <a:rPr lang="en-US" sz="1200" dirty="0">
                <a:solidFill>
                  <a:schemeClr val="bg1"/>
                </a:solidFill>
              </a:rPr>
              <a:t>. 1995;332(20):1317-1322.</a:t>
            </a:r>
          </a:p>
        </p:txBody>
      </p:sp>
      <p:sp>
        <p:nvSpPr>
          <p:cNvPr id="4" name="TextBox 3">
            <a:extLst>
              <a:ext uri="{FF2B5EF4-FFF2-40B4-BE49-F238E27FC236}">
                <a16:creationId xmlns:a16="http://schemas.microsoft.com/office/drawing/2014/main" id="{F6EE6FD5-8FF1-45C0-A969-C3DB57B02956}"/>
              </a:ext>
            </a:extLst>
          </p:cNvPr>
          <p:cNvSpPr txBox="1"/>
          <p:nvPr/>
        </p:nvSpPr>
        <p:spPr>
          <a:xfrm>
            <a:off x="838200" y="5746075"/>
            <a:ext cx="7028847" cy="307777"/>
          </a:xfrm>
          <a:prstGeom prst="rect">
            <a:avLst/>
          </a:prstGeom>
          <a:noFill/>
        </p:spPr>
        <p:txBody>
          <a:bodyPr wrap="none" rtlCol="0">
            <a:spAutoFit/>
          </a:bodyPr>
          <a:lstStyle/>
          <a:p>
            <a:r>
              <a:rPr lang="en-US" sz="1400" dirty="0"/>
              <a:t>The approved dose of hydroxyurea in the United States for sickle cell anemia is 20-35 mg/kg-d</a:t>
            </a:r>
          </a:p>
        </p:txBody>
      </p:sp>
    </p:spTree>
    <p:extLst>
      <p:ext uri="{BB962C8B-B14F-4D97-AF65-F5344CB8AC3E}">
        <p14:creationId xmlns:p14="http://schemas.microsoft.com/office/powerpoint/2010/main" val="2059169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Hydroxyurea: Clinical Role in HbSS and HbS</a:t>
            </a:r>
            <a:r>
              <a:rPr lang="en-US" dirty="0">
                <a:sym typeface="Symbol" panose="05050102010706020507" pitchFamily="18" charset="2"/>
              </a:rPr>
              <a:t></a:t>
            </a:r>
            <a:r>
              <a:rPr lang="en-US" baseline="30000" dirty="0"/>
              <a:t>0</a:t>
            </a:r>
          </a:p>
        </p:txBody>
      </p:sp>
      <p:sp>
        <p:nvSpPr>
          <p:cNvPr id="3" name="Content Placeholder 2"/>
          <p:cNvSpPr>
            <a:spLocks noGrp="1"/>
          </p:cNvSpPr>
          <p:nvPr>
            <p:ph idx="1"/>
          </p:nvPr>
        </p:nvSpPr>
        <p:spPr>
          <a:xfrm>
            <a:off x="838200" y="1518239"/>
            <a:ext cx="10515600" cy="4809351"/>
          </a:xfrm>
        </p:spPr>
        <p:txBody>
          <a:bodyPr>
            <a:noAutofit/>
          </a:bodyPr>
          <a:lstStyle/>
          <a:p>
            <a:r>
              <a:rPr lang="en-US" cap="none" dirty="0">
                <a:cs typeface="Lucida Sans Unicode" panose="020B0602030504020204" pitchFamily="34" charset="0"/>
              </a:rPr>
              <a:t>Age </a:t>
            </a:r>
            <a:r>
              <a:rPr lang="en-US" cap="none" dirty="0">
                <a:latin typeface="Calibri" panose="020F0502020204030204" pitchFamily="34" charset="0"/>
                <a:cs typeface="Calibri" panose="020F0502020204030204" pitchFamily="34" charset="0"/>
              </a:rPr>
              <a:t>≥</a:t>
            </a:r>
            <a:r>
              <a:rPr lang="en-US" cap="none" dirty="0">
                <a:latin typeface="Calibri" panose="020F0502020204030204" pitchFamily="34" charset="0"/>
                <a:cs typeface="Lucida Sans Unicode" panose="020B0602030504020204" pitchFamily="34" charset="0"/>
              </a:rPr>
              <a:t> 9 months of age</a:t>
            </a:r>
            <a:r>
              <a:rPr lang="en-US" cap="none" dirty="0">
                <a:cs typeface="Lucida Sans Unicode" panose="020B0602030504020204" pitchFamily="34" charset="0"/>
              </a:rPr>
              <a:t> irrespective of disease severity </a:t>
            </a:r>
          </a:p>
          <a:p>
            <a:pPr lvl="1"/>
            <a:r>
              <a:rPr lang="en-US" cap="none" dirty="0">
                <a:latin typeface="Calibri" panose="020F0502020204030204" pitchFamily="34" charset="0"/>
                <a:cs typeface="Calibri" panose="020F0502020204030204" pitchFamily="34" charset="0"/>
              </a:rPr>
              <a:t>Should be offered to infants age ≥9 mos, children, adolescents regardless of clinical severity to reduce disease-related complications</a:t>
            </a:r>
          </a:p>
          <a:p>
            <a:r>
              <a:rPr lang="en-US" cap="none" dirty="0">
                <a:cs typeface="Lucida Sans Unicode" panose="020B0602030504020204" pitchFamily="34" charset="0"/>
              </a:rPr>
              <a:t>Improves cognitive function and decreases risk of stroke by lowering TCD velocity</a:t>
            </a:r>
          </a:p>
          <a:p>
            <a:r>
              <a:rPr lang="en-US" dirty="0">
                <a:cs typeface="Lucida Sans Unicode" panose="020B0602030504020204" pitchFamily="34" charset="0"/>
              </a:rPr>
              <a:t>Deceases the frequency of severe acute pain ~ 50%</a:t>
            </a:r>
            <a:endParaRPr lang="en-US" cap="none" dirty="0">
              <a:cs typeface="Lucida Sans Unicode" panose="020B0602030504020204" pitchFamily="34" charset="0"/>
            </a:endParaRPr>
          </a:p>
          <a:p>
            <a:r>
              <a:rPr lang="en-US" cap="none" dirty="0">
                <a:cs typeface="Lucida Sans Unicode" panose="020B0602030504020204" pitchFamily="34" charset="0"/>
              </a:rPr>
              <a:t>Decreases </a:t>
            </a:r>
            <a:r>
              <a:rPr lang="en-US" dirty="0">
                <a:cs typeface="Lucida Sans Unicode" panose="020B0602030504020204" pitchFamily="34" charset="0"/>
              </a:rPr>
              <a:t>the frequency of acute chest syndrome~ 50%</a:t>
            </a:r>
          </a:p>
          <a:p>
            <a:r>
              <a:rPr lang="en-US" cap="none" dirty="0">
                <a:cs typeface="Lucida Sans Unicode" panose="020B0602030504020204" pitchFamily="34" charset="0"/>
              </a:rPr>
              <a:t>Decreased the frequency of </a:t>
            </a:r>
            <a:r>
              <a:rPr lang="en-US" dirty="0">
                <a:cs typeface="Lucida Sans Unicode" panose="020B0602030504020204" pitchFamily="34" charset="0"/>
              </a:rPr>
              <a:t>blood transfusion requirements ~50%</a:t>
            </a:r>
          </a:p>
          <a:p>
            <a:r>
              <a:rPr lang="en-US" cap="none" dirty="0">
                <a:cs typeface="Lucida Sans Unicode" panose="020B0602030504020204" pitchFamily="34" charset="0"/>
              </a:rPr>
              <a:t>Severe symptomatic chronic anemia that impairs ability to perform ADLs and negatively impacts quality of life </a:t>
            </a:r>
          </a:p>
        </p:txBody>
      </p:sp>
      <p:sp>
        <p:nvSpPr>
          <p:cNvPr id="4" name="TextBox 3">
            <a:extLst>
              <a:ext uri="{FF2B5EF4-FFF2-40B4-BE49-F238E27FC236}">
                <a16:creationId xmlns:a16="http://schemas.microsoft.com/office/drawing/2014/main" id="{3E67B716-DF25-4625-A4C4-7DE701983FA4}"/>
              </a:ext>
            </a:extLst>
          </p:cNvPr>
          <p:cNvSpPr txBox="1"/>
          <p:nvPr/>
        </p:nvSpPr>
        <p:spPr>
          <a:xfrm>
            <a:off x="4148761" y="6027003"/>
            <a:ext cx="6892119" cy="830997"/>
          </a:xfrm>
          <a:prstGeom prst="rect">
            <a:avLst/>
          </a:prstGeom>
          <a:noFill/>
        </p:spPr>
        <p:txBody>
          <a:bodyPr wrap="square" rtlCol="0">
            <a:spAutoFit/>
          </a:bodyPr>
          <a:lstStyle/>
          <a:p>
            <a:r>
              <a:rPr lang="en-US" sz="1200" dirty="0">
                <a:solidFill>
                  <a:schemeClr val="bg1"/>
                </a:solidFill>
              </a:rPr>
              <a:t>United States Department of Health and Human Services. 2014. Available at: https://www.nhlbi.nih.gov/sites/default/files/media/docs/Evd-Bsd_SickleCellDis_Rep2014.pdf. Accessed February 22, 2021.</a:t>
            </a:r>
          </a:p>
          <a:p>
            <a:endParaRPr lang="en-US" sz="1200" dirty="0">
              <a:solidFill>
                <a:schemeClr val="bg1"/>
              </a:solidFill>
            </a:endParaRPr>
          </a:p>
        </p:txBody>
      </p:sp>
    </p:spTree>
    <p:extLst>
      <p:ext uri="{BB962C8B-B14F-4D97-AF65-F5344CB8AC3E}">
        <p14:creationId xmlns:p14="http://schemas.microsoft.com/office/powerpoint/2010/main" val="2713267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2FCDB5-7E18-421B-B4FA-151E271872C2}"/>
              </a:ext>
            </a:extLst>
          </p:cNvPr>
          <p:cNvSpPr>
            <a:spLocks noGrp="1"/>
          </p:cNvSpPr>
          <p:nvPr>
            <p:ph type="title"/>
          </p:nvPr>
        </p:nvSpPr>
        <p:spPr/>
        <p:txBody>
          <a:bodyPr/>
          <a:lstStyle/>
          <a:p>
            <a:r>
              <a:rPr lang="en-US" dirty="0"/>
              <a:t>Safety and Efficacy of L-Glutamine</a:t>
            </a:r>
          </a:p>
        </p:txBody>
      </p:sp>
      <p:sp>
        <p:nvSpPr>
          <p:cNvPr id="6" name="Content Placeholder 5">
            <a:extLst>
              <a:ext uri="{FF2B5EF4-FFF2-40B4-BE49-F238E27FC236}">
                <a16:creationId xmlns:a16="http://schemas.microsoft.com/office/drawing/2014/main" id="{617A17D2-C563-46BD-8D13-841DA01D95DA}"/>
              </a:ext>
            </a:extLst>
          </p:cNvPr>
          <p:cNvSpPr>
            <a:spLocks noGrp="1"/>
          </p:cNvSpPr>
          <p:nvPr>
            <p:ph idx="1"/>
          </p:nvPr>
        </p:nvSpPr>
        <p:spPr/>
        <p:txBody>
          <a:bodyPr>
            <a:normAutofit lnSpcReduction="10000"/>
          </a:bodyPr>
          <a:lstStyle/>
          <a:p>
            <a:r>
              <a:rPr lang="en-US" dirty="0"/>
              <a:t>Objective</a:t>
            </a:r>
          </a:p>
          <a:p>
            <a:pPr lvl="1"/>
            <a:r>
              <a:rPr lang="en-US" dirty="0"/>
              <a:t>To confirm earlier findings showing that treatment with l-glutamine resulted in (non-significantly) lower acute pain crises and hospitalizations than placebo</a:t>
            </a:r>
          </a:p>
          <a:p>
            <a:r>
              <a:rPr lang="en-US" dirty="0"/>
              <a:t>Phase 3 placebo-controlled, double-blind RCT</a:t>
            </a:r>
          </a:p>
          <a:p>
            <a:r>
              <a:rPr lang="en-US" dirty="0"/>
              <a:t>Patients with SCA or sickle </a:t>
            </a:r>
            <a:r>
              <a:rPr lang="en-US" dirty="0">
                <a:sym typeface="Symbol" panose="05050102010706020507" pitchFamily="18" charset="2"/>
              </a:rPr>
              <a:t></a:t>
            </a:r>
            <a:r>
              <a:rPr lang="en-US" baseline="30000" dirty="0">
                <a:sym typeface="Symbol" panose="05050102010706020507" pitchFamily="18" charset="2"/>
              </a:rPr>
              <a:t>0</a:t>
            </a:r>
            <a:r>
              <a:rPr lang="en-US" dirty="0">
                <a:sym typeface="Symbol" panose="05050102010706020507" pitchFamily="18" charset="2"/>
              </a:rPr>
              <a:t>-thalassemia and </a:t>
            </a:r>
            <a:r>
              <a:rPr lang="en-US" dirty="0">
                <a:latin typeface="Calibri" panose="020F0502020204030204" pitchFamily="34" charset="0"/>
                <a:cs typeface="Calibri" panose="020F0502020204030204" pitchFamily="34" charset="0"/>
                <a:sym typeface="Symbol" panose="05050102010706020507" pitchFamily="18" charset="2"/>
              </a:rPr>
              <a:t>≥2 pain crises during past year</a:t>
            </a:r>
            <a:endParaRPr lang="en-US" dirty="0"/>
          </a:p>
          <a:p>
            <a:r>
              <a:rPr lang="en-US" dirty="0"/>
              <a:t>Randomized (2:1) to 48 wks of treatment with:</a:t>
            </a:r>
          </a:p>
          <a:p>
            <a:pPr lvl="1"/>
            <a:r>
              <a:rPr lang="en-US" dirty="0"/>
              <a:t>L-glutamine 0.3 g/kg BID or</a:t>
            </a:r>
          </a:p>
          <a:p>
            <a:pPr lvl="1"/>
            <a:r>
              <a:rPr lang="en-US" dirty="0"/>
              <a:t>Placebo</a:t>
            </a:r>
          </a:p>
          <a:p>
            <a:r>
              <a:rPr lang="en-US" dirty="0"/>
              <a:t>Continued treatment with hydroxyurea was allowed</a:t>
            </a:r>
          </a:p>
        </p:txBody>
      </p:sp>
      <p:sp>
        <p:nvSpPr>
          <p:cNvPr id="7" name="TextBox 6">
            <a:extLst>
              <a:ext uri="{FF2B5EF4-FFF2-40B4-BE49-F238E27FC236}">
                <a16:creationId xmlns:a16="http://schemas.microsoft.com/office/drawing/2014/main" id="{F6ECFE3C-FB78-44A2-A777-35FD64B6846B}"/>
              </a:ext>
            </a:extLst>
          </p:cNvPr>
          <p:cNvSpPr txBox="1"/>
          <p:nvPr/>
        </p:nvSpPr>
        <p:spPr>
          <a:xfrm>
            <a:off x="4189228" y="6055613"/>
            <a:ext cx="3347263" cy="276999"/>
          </a:xfrm>
          <a:prstGeom prst="rect">
            <a:avLst/>
          </a:prstGeom>
          <a:noFill/>
        </p:spPr>
        <p:txBody>
          <a:bodyPr wrap="none" rtlCol="0">
            <a:spAutoFit/>
          </a:bodyPr>
          <a:lstStyle/>
          <a:p>
            <a:r>
              <a:rPr lang="en-US" sz="1200" dirty="0">
                <a:solidFill>
                  <a:schemeClr val="bg1"/>
                </a:solidFill>
              </a:rPr>
              <a:t>Nihara Y, et al. </a:t>
            </a:r>
            <a:r>
              <a:rPr lang="en-US" sz="1200" i="1" dirty="0">
                <a:solidFill>
                  <a:schemeClr val="bg1"/>
                </a:solidFill>
              </a:rPr>
              <a:t>N Engl J Med</a:t>
            </a:r>
            <a:r>
              <a:rPr lang="en-US" sz="1200" dirty="0">
                <a:solidFill>
                  <a:schemeClr val="bg1"/>
                </a:solidFill>
              </a:rPr>
              <a:t>. 2018;379(3):226-235.</a:t>
            </a:r>
          </a:p>
        </p:txBody>
      </p:sp>
      <p:sp>
        <p:nvSpPr>
          <p:cNvPr id="8" name="TextBox 7">
            <a:extLst>
              <a:ext uri="{FF2B5EF4-FFF2-40B4-BE49-F238E27FC236}">
                <a16:creationId xmlns:a16="http://schemas.microsoft.com/office/drawing/2014/main" id="{13470007-F496-4EEA-B0E6-270EAB608DB2}"/>
              </a:ext>
            </a:extLst>
          </p:cNvPr>
          <p:cNvSpPr txBox="1"/>
          <p:nvPr/>
        </p:nvSpPr>
        <p:spPr>
          <a:xfrm>
            <a:off x="838200" y="5746075"/>
            <a:ext cx="5624425" cy="307777"/>
          </a:xfrm>
          <a:prstGeom prst="rect">
            <a:avLst/>
          </a:prstGeom>
          <a:noFill/>
        </p:spPr>
        <p:txBody>
          <a:bodyPr wrap="none" rtlCol="0">
            <a:spAutoFit/>
          </a:bodyPr>
          <a:lstStyle/>
          <a:p>
            <a:r>
              <a:rPr lang="en-US" sz="1400" dirty="0"/>
              <a:t>The approved dose of L-glutamine in the United States is 5-15 g twice daily</a:t>
            </a:r>
          </a:p>
        </p:txBody>
      </p:sp>
    </p:spTree>
    <p:extLst>
      <p:ext uri="{BB962C8B-B14F-4D97-AF65-F5344CB8AC3E}">
        <p14:creationId xmlns:p14="http://schemas.microsoft.com/office/powerpoint/2010/main" val="3044103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1C0A-E9E8-4DE3-A974-2395933D6FD1}"/>
              </a:ext>
            </a:extLst>
          </p:cNvPr>
          <p:cNvSpPr>
            <a:spLocks noGrp="1"/>
          </p:cNvSpPr>
          <p:nvPr>
            <p:ph type="title"/>
          </p:nvPr>
        </p:nvSpPr>
        <p:spPr>
          <a:xfrm>
            <a:off x="838200" y="365125"/>
            <a:ext cx="10515600" cy="900149"/>
          </a:xfrm>
        </p:spPr>
        <p:txBody>
          <a:bodyPr>
            <a:normAutofit fontScale="90000"/>
          </a:bodyPr>
          <a:lstStyle/>
          <a:p>
            <a:r>
              <a:rPr lang="en-US" dirty="0"/>
              <a:t>L-Glutamine Reduces Number and Time to </a:t>
            </a:r>
            <a:br>
              <a:rPr lang="en-US" dirty="0"/>
            </a:br>
            <a:r>
              <a:rPr lang="en-US" dirty="0"/>
              <a:t>Acute Pain Episodes</a:t>
            </a:r>
          </a:p>
        </p:txBody>
      </p:sp>
      <p:graphicFrame>
        <p:nvGraphicFramePr>
          <p:cNvPr id="6" name="Content Placeholder 5">
            <a:extLst>
              <a:ext uri="{FF2B5EF4-FFF2-40B4-BE49-F238E27FC236}">
                <a16:creationId xmlns:a16="http://schemas.microsoft.com/office/drawing/2014/main" id="{FD42EB13-C35D-47B3-AF89-BE60794B162B}"/>
              </a:ext>
            </a:extLst>
          </p:cNvPr>
          <p:cNvGraphicFramePr>
            <a:graphicFrameLocks noGrp="1"/>
          </p:cNvGraphicFramePr>
          <p:nvPr>
            <p:ph sz="half" idx="1"/>
            <p:extLst>
              <p:ext uri="{D42A27DB-BD31-4B8C-83A1-F6EECF244321}">
                <p14:modId xmlns:p14="http://schemas.microsoft.com/office/powerpoint/2010/main" val="2403915706"/>
              </p:ext>
            </p:extLst>
          </p:nvPr>
        </p:nvGraphicFramePr>
        <p:xfrm>
          <a:off x="838200" y="1485383"/>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ontent Placeholder 15">
            <a:extLst>
              <a:ext uri="{FF2B5EF4-FFF2-40B4-BE49-F238E27FC236}">
                <a16:creationId xmlns:a16="http://schemas.microsoft.com/office/drawing/2014/main" id="{5692B621-AD2B-4938-9DF5-5E0702368EDE}"/>
              </a:ext>
            </a:extLst>
          </p:cNvPr>
          <p:cNvGraphicFramePr>
            <a:graphicFrameLocks noGrp="1"/>
          </p:cNvGraphicFramePr>
          <p:nvPr>
            <p:ph sz="half" idx="2"/>
            <p:extLst>
              <p:ext uri="{D42A27DB-BD31-4B8C-83A1-F6EECF244321}">
                <p14:modId xmlns:p14="http://schemas.microsoft.com/office/powerpoint/2010/main" val="3671447632"/>
              </p:ext>
            </p:extLst>
          </p:nvPr>
        </p:nvGraphicFramePr>
        <p:xfrm>
          <a:off x="6172200" y="1485900"/>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1945F72-F12D-49EA-A831-F9B4404C839B}"/>
              </a:ext>
            </a:extLst>
          </p:cNvPr>
          <p:cNvSpPr txBox="1"/>
          <p:nvPr/>
        </p:nvSpPr>
        <p:spPr>
          <a:xfrm>
            <a:off x="8844330" y="5750087"/>
            <a:ext cx="2509470" cy="307777"/>
          </a:xfrm>
          <a:prstGeom prst="rect">
            <a:avLst/>
          </a:prstGeom>
          <a:noFill/>
        </p:spPr>
        <p:txBody>
          <a:bodyPr wrap="none" rtlCol="0">
            <a:spAutoFit/>
          </a:bodyPr>
          <a:lstStyle/>
          <a:p>
            <a:r>
              <a:rPr lang="en-US" sz="1400" dirty="0"/>
              <a:t>*Not resulting in hospitalization</a:t>
            </a:r>
          </a:p>
        </p:txBody>
      </p:sp>
      <p:sp>
        <p:nvSpPr>
          <p:cNvPr id="10" name="Left Bracket 9">
            <a:extLst>
              <a:ext uri="{FF2B5EF4-FFF2-40B4-BE49-F238E27FC236}">
                <a16:creationId xmlns:a16="http://schemas.microsoft.com/office/drawing/2014/main" id="{C2FFE6D2-B54E-42BE-A5C5-4A3272FB00D6}"/>
              </a:ext>
            </a:extLst>
          </p:cNvPr>
          <p:cNvSpPr/>
          <p:nvPr/>
        </p:nvSpPr>
        <p:spPr>
          <a:xfrm rot="5400000">
            <a:off x="3440296" y="2679625"/>
            <a:ext cx="63795" cy="60738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Left Bracket 11">
            <a:extLst>
              <a:ext uri="{FF2B5EF4-FFF2-40B4-BE49-F238E27FC236}">
                <a16:creationId xmlns:a16="http://schemas.microsoft.com/office/drawing/2014/main" id="{0D5A9C1B-20CC-4DEA-9CE5-3E3BBE313679}"/>
              </a:ext>
            </a:extLst>
          </p:cNvPr>
          <p:cNvSpPr/>
          <p:nvPr/>
        </p:nvSpPr>
        <p:spPr>
          <a:xfrm rot="5400000">
            <a:off x="1880190" y="2098379"/>
            <a:ext cx="63795" cy="60738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Left Bracket 12">
            <a:extLst>
              <a:ext uri="{FF2B5EF4-FFF2-40B4-BE49-F238E27FC236}">
                <a16:creationId xmlns:a16="http://schemas.microsoft.com/office/drawing/2014/main" id="{1CA7B815-D7BA-43CF-9CCA-8E73D7C09AE0}"/>
              </a:ext>
            </a:extLst>
          </p:cNvPr>
          <p:cNvSpPr/>
          <p:nvPr/>
        </p:nvSpPr>
        <p:spPr>
          <a:xfrm rot="5400000">
            <a:off x="5038724" y="3937811"/>
            <a:ext cx="63795" cy="60738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534A3BB6-26FE-4D93-9EB9-CC6649721232}"/>
              </a:ext>
            </a:extLst>
          </p:cNvPr>
          <p:cNvSpPr txBox="1"/>
          <p:nvPr/>
        </p:nvSpPr>
        <p:spPr>
          <a:xfrm>
            <a:off x="4263656" y="6077542"/>
            <a:ext cx="3347263" cy="276999"/>
          </a:xfrm>
          <a:prstGeom prst="rect">
            <a:avLst/>
          </a:prstGeom>
          <a:noFill/>
        </p:spPr>
        <p:txBody>
          <a:bodyPr wrap="none" rtlCol="0">
            <a:spAutoFit/>
          </a:bodyPr>
          <a:lstStyle/>
          <a:p>
            <a:r>
              <a:rPr lang="en-US" sz="1200" dirty="0">
                <a:solidFill>
                  <a:schemeClr val="bg1"/>
                </a:solidFill>
              </a:rPr>
              <a:t>Nihara Y, et al. </a:t>
            </a:r>
            <a:r>
              <a:rPr lang="en-US" sz="1200" i="1" dirty="0">
                <a:solidFill>
                  <a:schemeClr val="bg1"/>
                </a:solidFill>
              </a:rPr>
              <a:t>N Engl J Med</a:t>
            </a:r>
            <a:r>
              <a:rPr lang="en-US" sz="1200" dirty="0">
                <a:solidFill>
                  <a:schemeClr val="bg1"/>
                </a:solidFill>
              </a:rPr>
              <a:t>. 2018;379(3):226-235.</a:t>
            </a:r>
          </a:p>
        </p:txBody>
      </p:sp>
      <p:sp>
        <p:nvSpPr>
          <p:cNvPr id="14" name="TextBox 13">
            <a:extLst>
              <a:ext uri="{FF2B5EF4-FFF2-40B4-BE49-F238E27FC236}">
                <a16:creationId xmlns:a16="http://schemas.microsoft.com/office/drawing/2014/main" id="{341F4758-A908-44E9-9480-679F0E7EE4CB}"/>
              </a:ext>
            </a:extLst>
          </p:cNvPr>
          <p:cNvSpPr txBox="1"/>
          <p:nvPr/>
        </p:nvSpPr>
        <p:spPr>
          <a:xfrm>
            <a:off x="838200" y="5746075"/>
            <a:ext cx="5624425" cy="307777"/>
          </a:xfrm>
          <a:prstGeom prst="rect">
            <a:avLst/>
          </a:prstGeom>
          <a:noFill/>
        </p:spPr>
        <p:txBody>
          <a:bodyPr wrap="none" rtlCol="0">
            <a:spAutoFit/>
          </a:bodyPr>
          <a:lstStyle/>
          <a:p>
            <a:r>
              <a:rPr lang="en-US" sz="1400" dirty="0"/>
              <a:t>The approved dose of L-glutamine in the United States is 5-15 g twice daily</a:t>
            </a:r>
          </a:p>
        </p:txBody>
      </p:sp>
    </p:spTree>
    <p:extLst>
      <p:ext uri="{BB962C8B-B14F-4D97-AF65-F5344CB8AC3E}">
        <p14:creationId xmlns:p14="http://schemas.microsoft.com/office/powerpoint/2010/main" val="2558156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1C0A-E9E8-4DE3-A974-2395933D6FD1}"/>
              </a:ext>
            </a:extLst>
          </p:cNvPr>
          <p:cNvSpPr>
            <a:spLocks noGrp="1"/>
          </p:cNvSpPr>
          <p:nvPr>
            <p:ph type="title"/>
          </p:nvPr>
        </p:nvSpPr>
        <p:spPr/>
        <p:txBody>
          <a:bodyPr/>
          <a:lstStyle/>
          <a:p>
            <a:r>
              <a:rPr lang="en-US" dirty="0"/>
              <a:t>Safety and Efficacy of L-Glutamine (cont)</a:t>
            </a:r>
          </a:p>
        </p:txBody>
      </p:sp>
      <p:graphicFrame>
        <p:nvGraphicFramePr>
          <p:cNvPr id="11" name="Table 13">
            <a:extLst>
              <a:ext uri="{FF2B5EF4-FFF2-40B4-BE49-F238E27FC236}">
                <a16:creationId xmlns:a16="http://schemas.microsoft.com/office/drawing/2014/main" id="{709C94CC-7151-4998-A5DD-3B1C5BCE8F6F}"/>
              </a:ext>
            </a:extLst>
          </p:cNvPr>
          <p:cNvGraphicFramePr>
            <a:graphicFrameLocks noGrp="1"/>
          </p:cNvGraphicFramePr>
          <p:nvPr>
            <p:ph idx="1"/>
            <p:extLst>
              <p:ext uri="{D42A27DB-BD31-4B8C-83A1-F6EECF244321}">
                <p14:modId xmlns:p14="http://schemas.microsoft.com/office/powerpoint/2010/main" val="406384534"/>
              </p:ext>
            </p:extLst>
          </p:nvPr>
        </p:nvGraphicFramePr>
        <p:xfrm>
          <a:off x="2151321" y="1825625"/>
          <a:ext cx="7889358" cy="3870960"/>
        </p:xfrm>
        <a:graphic>
          <a:graphicData uri="http://schemas.openxmlformats.org/drawingml/2006/table">
            <a:tbl>
              <a:tblPr firstRow="1" bandRow="1">
                <a:tableStyleId>{5C22544A-7EE6-4342-B048-85BDC9FD1C3A}</a:tableStyleId>
              </a:tblPr>
              <a:tblGrid>
                <a:gridCol w="2629786">
                  <a:extLst>
                    <a:ext uri="{9D8B030D-6E8A-4147-A177-3AD203B41FA5}">
                      <a16:colId xmlns:a16="http://schemas.microsoft.com/office/drawing/2014/main" val="80985411"/>
                    </a:ext>
                  </a:extLst>
                </a:gridCol>
                <a:gridCol w="2629786">
                  <a:extLst>
                    <a:ext uri="{9D8B030D-6E8A-4147-A177-3AD203B41FA5}">
                      <a16:colId xmlns:a16="http://schemas.microsoft.com/office/drawing/2014/main" val="2277486964"/>
                    </a:ext>
                  </a:extLst>
                </a:gridCol>
                <a:gridCol w="2629786">
                  <a:extLst>
                    <a:ext uri="{9D8B030D-6E8A-4147-A177-3AD203B41FA5}">
                      <a16:colId xmlns:a16="http://schemas.microsoft.com/office/drawing/2014/main" val="3804895975"/>
                    </a:ext>
                  </a:extLst>
                </a:gridCol>
              </a:tblGrid>
              <a:tr h="370840">
                <a:tc>
                  <a:txBody>
                    <a:bodyPr/>
                    <a:lstStyle/>
                    <a:p>
                      <a:pPr algn="ctr"/>
                      <a:r>
                        <a:rPr lang="en-US" sz="2000" dirty="0"/>
                        <a:t>Adverse Event</a:t>
                      </a:r>
                    </a:p>
                  </a:txBody>
                  <a:tcPr/>
                </a:tc>
                <a:tc>
                  <a:txBody>
                    <a:bodyPr/>
                    <a:lstStyle/>
                    <a:p>
                      <a:pPr algn="ctr"/>
                      <a:r>
                        <a:rPr lang="en-US" sz="2000" dirty="0"/>
                        <a:t>L-Glutamine</a:t>
                      </a:r>
                    </a:p>
                    <a:p>
                      <a:pPr algn="ctr"/>
                      <a:r>
                        <a:rPr lang="en-US" sz="2000" dirty="0"/>
                        <a:t>(n-151)</a:t>
                      </a:r>
                    </a:p>
                  </a:txBody>
                  <a:tcPr/>
                </a:tc>
                <a:tc>
                  <a:txBody>
                    <a:bodyPr/>
                    <a:lstStyle/>
                    <a:p>
                      <a:pPr algn="ctr"/>
                      <a:r>
                        <a:rPr lang="en-US" sz="2000" dirty="0"/>
                        <a:t>Placebo</a:t>
                      </a:r>
                    </a:p>
                    <a:p>
                      <a:pPr algn="ctr"/>
                      <a:r>
                        <a:rPr lang="en-US" sz="2000" dirty="0"/>
                        <a:t>(n=78)</a:t>
                      </a:r>
                    </a:p>
                  </a:txBody>
                  <a:tcPr/>
                </a:tc>
                <a:extLst>
                  <a:ext uri="{0D108BD9-81ED-4DB2-BD59-A6C34878D82A}">
                    <a16:rowId xmlns:a16="http://schemas.microsoft.com/office/drawing/2014/main" val="1966110086"/>
                  </a:ext>
                </a:extLst>
              </a:tr>
              <a:tr h="370840">
                <a:tc>
                  <a:txBody>
                    <a:bodyPr/>
                    <a:lstStyle/>
                    <a:p>
                      <a:r>
                        <a:rPr lang="en-US" sz="2000" dirty="0"/>
                        <a:t>Constipation</a:t>
                      </a:r>
                    </a:p>
                  </a:txBody>
                  <a:tcPr/>
                </a:tc>
                <a:tc>
                  <a:txBody>
                    <a:bodyPr/>
                    <a:lstStyle/>
                    <a:p>
                      <a:pPr algn="ctr"/>
                      <a:r>
                        <a:rPr lang="en-US" sz="2000" dirty="0"/>
                        <a:t>25.2%</a:t>
                      </a:r>
                    </a:p>
                  </a:txBody>
                  <a:tcPr/>
                </a:tc>
                <a:tc>
                  <a:txBody>
                    <a:bodyPr/>
                    <a:lstStyle/>
                    <a:p>
                      <a:pPr algn="ctr"/>
                      <a:r>
                        <a:rPr lang="en-US" sz="2000" dirty="0"/>
                        <a:t>24.4%</a:t>
                      </a:r>
                    </a:p>
                  </a:txBody>
                  <a:tcPr/>
                </a:tc>
                <a:extLst>
                  <a:ext uri="{0D108BD9-81ED-4DB2-BD59-A6C34878D82A}">
                    <a16:rowId xmlns:a16="http://schemas.microsoft.com/office/drawing/2014/main" val="2302615812"/>
                  </a:ext>
                </a:extLst>
              </a:tr>
              <a:tr h="370840">
                <a:tc>
                  <a:txBody>
                    <a:bodyPr/>
                    <a:lstStyle/>
                    <a:p>
                      <a:r>
                        <a:rPr lang="en-US" sz="2000" dirty="0"/>
                        <a:t>Nausea</a:t>
                      </a:r>
                    </a:p>
                  </a:txBody>
                  <a:tcPr/>
                </a:tc>
                <a:tc>
                  <a:txBody>
                    <a:bodyPr/>
                    <a:lstStyle/>
                    <a:p>
                      <a:pPr algn="ctr"/>
                      <a:r>
                        <a:rPr lang="en-US" sz="2000" dirty="0"/>
                        <a:t>22.5%</a:t>
                      </a:r>
                    </a:p>
                  </a:txBody>
                  <a:tcPr/>
                </a:tc>
                <a:tc>
                  <a:txBody>
                    <a:bodyPr/>
                    <a:lstStyle/>
                    <a:p>
                      <a:pPr algn="ctr"/>
                      <a:r>
                        <a:rPr lang="en-US" sz="2000" dirty="0"/>
                        <a:t>16.7%</a:t>
                      </a:r>
                    </a:p>
                  </a:txBody>
                  <a:tcPr/>
                </a:tc>
                <a:extLst>
                  <a:ext uri="{0D108BD9-81ED-4DB2-BD59-A6C34878D82A}">
                    <a16:rowId xmlns:a16="http://schemas.microsoft.com/office/drawing/2014/main" val="1837544602"/>
                  </a:ext>
                </a:extLst>
              </a:tr>
              <a:tr h="370840">
                <a:tc>
                  <a:txBody>
                    <a:bodyPr/>
                    <a:lstStyle/>
                    <a:p>
                      <a:r>
                        <a:rPr lang="en-US" sz="2000" dirty="0"/>
                        <a:t>Headache</a:t>
                      </a:r>
                    </a:p>
                  </a:txBody>
                  <a:tcPr/>
                </a:tc>
                <a:tc>
                  <a:txBody>
                    <a:bodyPr/>
                    <a:lstStyle/>
                    <a:p>
                      <a:pPr algn="ctr"/>
                      <a:r>
                        <a:rPr lang="en-US" sz="2000" dirty="0"/>
                        <a:t>21.2%</a:t>
                      </a:r>
                    </a:p>
                  </a:txBody>
                  <a:tcPr/>
                </a:tc>
                <a:tc>
                  <a:txBody>
                    <a:bodyPr/>
                    <a:lstStyle/>
                    <a:p>
                      <a:pPr algn="ctr"/>
                      <a:r>
                        <a:rPr lang="en-US" sz="2000" dirty="0"/>
                        <a:t>17.9%</a:t>
                      </a:r>
                    </a:p>
                  </a:txBody>
                  <a:tcPr/>
                </a:tc>
                <a:extLst>
                  <a:ext uri="{0D108BD9-81ED-4DB2-BD59-A6C34878D82A}">
                    <a16:rowId xmlns:a16="http://schemas.microsoft.com/office/drawing/2014/main" val="2926227389"/>
                  </a:ext>
                </a:extLst>
              </a:tr>
              <a:tr h="370840">
                <a:tc>
                  <a:txBody>
                    <a:bodyPr/>
                    <a:lstStyle/>
                    <a:p>
                      <a:r>
                        <a:rPr lang="en-US" sz="2000" dirty="0"/>
                        <a:t>Pain in extremity</a:t>
                      </a:r>
                    </a:p>
                  </a:txBody>
                  <a:tcPr/>
                </a:tc>
                <a:tc>
                  <a:txBody>
                    <a:bodyPr/>
                    <a:lstStyle/>
                    <a:p>
                      <a:pPr algn="ctr"/>
                      <a:r>
                        <a:rPr lang="en-US" sz="2000" dirty="0"/>
                        <a:t>15.9%</a:t>
                      </a:r>
                    </a:p>
                  </a:txBody>
                  <a:tcPr/>
                </a:tc>
                <a:tc>
                  <a:txBody>
                    <a:bodyPr/>
                    <a:lstStyle/>
                    <a:p>
                      <a:pPr algn="ctr"/>
                      <a:r>
                        <a:rPr lang="en-US" sz="2000" dirty="0"/>
                        <a:t>7.7%</a:t>
                      </a:r>
                    </a:p>
                  </a:txBody>
                  <a:tcPr/>
                </a:tc>
                <a:extLst>
                  <a:ext uri="{0D108BD9-81ED-4DB2-BD59-A6C34878D82A}">
                    <a16:rowId xmlns:a16="http://schemas.microsoft.com/office/drawing/2014/main" val="1848307356"/>
                  </a:ext>
                </a:extLst>
              </a:tr>
              <a:tr h="370840">
                <a:tc>
                  <a:txBody>
                    <a:bodyPr/>
                    <a:lstStyle/>
                    <a:p>
                      <a:r>
                        <a:rPr lang="en-US" sz="2000" dirty="0"/>
                        <a:t>Vomiting</a:t>
                      </a:r>
                    </a:p>
                  </a:txBody>
                  <a:tcPr/>
                </a:tc>
                <a:tc>
                  <a:txBody>
                    <a:bodyPr/>
                    <a:lstStyle/>
                    <a:p>
                      <a:pPr algn="ctr"/>
                      <a:r>
                        <a:rPr lang="en-US" sz="2000" dirty="0"/>
                        <a:t>14.6%</a:t>
                      </a:r>
                    </a:p>
                  </a:txBody>
                  <a:tcPr/>
                </a:tc>
                <a:tc>
                  <a:txBody>
                    <a:bodyPr/>
                    <a:lstStyle/>
                    <a:p>
                      <a:pPr algn="ctr"/>
                      <a:r>
                        <a:rPr lang="en-US" sz="2000" dirty="0"/>
                        <a:t>12.8%</a:t>
                      </a:r>
                    </a:p>
                  </a:txBody>
                  <a:tcPr/>
                </a:tc>
                <a:extLst>
                  <a:ext uri="{0D108BD9-81ED-4DB2-BD59-A6C34878D82A}">
                    <a16:rowId xmlns:a16="http://schemas.microsoft.com/office/drawing/2014/main" val="202011083"/>
                  </a:ext>
                </a:extLst>
              </a:tr>
              <a:tr h="370840">
                <a:tc>
                  <a:txBody>
                    <a:bodyPr/>
                    <a:lstStyle/>
                    <a:p>
                      <a:r>
                        <a:rPr lang="en-US" sz="2000" dirty="0"/>
                        <a:t>Chest pain- noncardiac</a:t>
                      </a:r>
                    </a:p>
                  </a:txBody>
                  <a:tcPr/>
                </a:tc>
                <a:tc>
                  <a:txBody>
                    <a:bodyPr/>
                    <a:lstStyle/>
                    <a:p>
                      <a:pPr algn="ctr"/>
                      <a:r>
                        <a:rPr lang="en-US" sz="2000" dirty="0"/>
                        <a:t>13.9%</a:t>
                      </a:r>
                    </a:p>
                  </a:txBody>
                  <a:tcPr/>
                </a:tc>
                <a:tc>
                  <a:txBody>
                    <a:bodyPr/>
                    <a:lstStyle/>
                    <a:p>
                      <a:pPr algn="ctr"/>
                      <a:r>
                        <a:rPr lang="en-US" sz="2000" dirty="0"/>
                        <a:t>9.0%</a:t>
                      </a:r>
                    </a:p>
                  </a:txBody>
                  <a:tcPr/>
                </a:tc>
                <a:extLst>
                  <a:ext uri="{0D108BD9-81ED-4DB2-BD59-A6C34878D82A}">
                    <a16:rowId xmlns:a16="http://schemas.microsoft.com/office/drawing/2014/main" val="864985191"/>
                  </a:ext>
                </a:extLst>
              </a:tr>
              <a:tr h="370840">
                <a:tc>
                  <a:txBody>
                    <a:bodyPr/>
                    <a:lstStyle/>
                    <a:p>
                      <a:r>
                        <a:rPr lang="en-US" sz="2000" dirty="0"/>
                        <a:t>Back pain</a:t>
                      </a:r>
                    </a:p>
                  </a:txBody>
                  <a:tcPr/>
                </a:tc>
                <a:tc>
                  <a:txBody>
                    <a:bodyPr/>
                    <a:lstStyle/>
                    <a:p>
                      <a:pPr algn="ctr"/>
                      <a:r>
                        <a:rPr lang="en-US" sz="2000" dirty="0"/>
                        <a:t>13.2%</a:t>
                      </a:r>
                    </a:p>
                  </a:txBody>
                  <a:tcPr/>
                </a:tc>
                <a:tc>
                  <a:txBody>
                    <a:bodyPr/>
                    <a:lstStyle/>
                    <a:p>
                      <a:pPr algn="ctr"/>
                      <a:r>
                        <a:rPr lang="en-US" sz="2000" dirty="0"/>
                        <a:t>6.4%</a:t>
                      </a:r>
                    </a:p>
                  </a:txBody>
                  <a:tcPr/>
                </a:tc>
                <a:extLst>
                  <a:ext uri="{0D108BD9-81ED-4DB2-BD59-A6C34878D82A}">
                    <a16:rowId xmlns:a16="http://schemas.microsoft.com/office/drawing/2014/main" val="672860360"/>
                  </a:ext>
                </a:extLst>
              </a:tr>
              <a:tr h="370840">
                <a:tc>
                  <a:txBody>
                    <a:bodyPr/>
                    <a:lstStyle/>
                    <a:p>
                      <a:r>
                        <a:rPr lang="en-US" sz="2000" dirty="0"/>
                        <a:t>Abdominal pain- upper</a:t>
                      </a:r>
                    </a:p>
                  </a:txBody>
                  <a:tcPr/>
                </a:tc>
                <a:tc>
                  <a:txBody>
                    <a:bodyPr/>
                    <a:lstStyle/>
                    <a:p>
                      <a:pPr algn="ctr"/>
                      <a:r>
                        <a:rPr lang="en-US" sz="2000" dirty="0"/>
                        <a:t>10.6%</a:t>
                      </a:r>
                    </a:p>
                  </a:txBody>
                  <a:tcPr/>
                </a:tc>
                <a:tc>
                  <a:txBody>
                    <a:bodyPr/>
                    <a:lstStyle/>
                    <a:p>
                      <a:pPr algn="ctr"/>
                      <a:r>
                        <a:rPr lang="en-US" sz="2000" dirty="0"/>
                        <a:t>7.7%</a:t>
                      </a:r>
                    </a:p>
                  </a:txBody>
                  <a:tcPr/>
                </a:tc>
                <a:extLst>
                  <a:ext uri="{0D108BD9-81ED-4DB2-BD59-A6C34878D82A}">
                    <a16:rowId xmlns:a16="http://schemas.microsoft.com/office/drawing/2014/main" val="231599486"/>
                  </a:ext>
                </a:extLst>
              </a:tr>
            </a:tbl>
          </a:graphicData>
        </a:graphic>
      </p:graphicFrame>
      <p:sp>
        <p:nvSpPr>
          <p:cNvPr id="17" name="TextBox 16">
            <a:extLst>
              <a:ext uri="{FF2B5EF4-FFF2-40B4-BE49-F238E27FC236}">
                <a16:creationId xmlns:a16="http://schemas.microsoft.com/office/drawing/2014/main" id="{534A3BB6-26FE-4D93-9EB9-CC6649721232}"/>
              </a:ext>
            </a:extLst>
          </p:cNvPr>
          <p:cNvSpPr txBox="1"/>
          <p:nvPr/>
        </p:nvSpPr>
        <p:spPr>
          <a:xfrm>
            <a:off x="4263656" y="6077542"/>
            <a:ext cx="3347263" cy="276999"/>
          </a:xfrm>
          <a:prstGeom prst="rect">
            <a:avLst/>
          </a:prstGeom>
          <a:noFill/>
        </p:spPr>
        <p:txBody>
          <a:bodyPr wrap="none" rtlCol="0">
            <a:spAutoFit/>
          </a:bodyPr>
          <a:lstStyle/>
          <a:p>
            <a:r>
              <a:rPr lang="en-US" sz="1200" dirty="0">
                <a:solidFill>
                  <a:schemeClr val="bg1"/>
                </a:solidFill>
              </a:rPr>
              <a:t>Nihara Y, et al. </a:t>
            </a:r>
            <a:r>
              <a:rPr lang="en-US" sz="1200" i="1" dirty="0">
                <a:solidFill>
                  <a:schemeClr val="bg1"/>
                </a:solidFill>
              </a:rPr>
              <a:t>N Engl J Med</a:t>
            </a:r>
            <a:r>
              <a:rPr lang="en-US" sz="1200" dirty="0">
                <a:solidFill>
                  <a:schemeClr val="bg1"/>
                </a:solidFill>
              </a:rPr>
              <a:t>. 2018;379(3):226-235.</a:t>
            </a:r>
          </a:p>
        </p:txBody>
      </p:sp>
      <p:sp>
        <p:nvSpPr>
          <p:cNvPr id="5" name="TextBox 4">
            <a:extLst>
              <a:ext uri="{FF2B5EF4-FFF2-40B4-BE49-F238E27FC236}">
                <a16:creationId xmlns:a16="http://schemas.microsoft.com/office/drawing/2014/main" id="{AE6593C8-2A93-4980-8E7A-ACCA3A47E4B0}"/>
              </a:ext>
            </a:extLst>
          </p:cNvPr>
          <p:cNvSpPr txBox="1"/>
          <p:nvPr/>
        </p:nvSpPr>
        <p:spPr>
          <a:xfrm>
            <a:off x="838200" y="5746075"/>
            <a:ext cx="5624425" cy="307777"/>
          </a:xfrm>
          <a:prstGeom prst="rect">
            <a:avLst/>
          </a:prstGeom>
          <a:noFill/>
        </p:spPr>
        <p:txBody>
          <a:bodyPr wrap="none" rtlCol="0">
            <a:spAutoFit/>
          </a:bodyPr>
          <a:lstStyle/>
          <a:p>
            <a:r>
              <a:rPr lang="en-US" sz="1400" dirty="0"/>
              <a:t>The approved dose of L-glutamine in the United States is 5-15 g twice daily</a:t>
            </a:r>
          </a:p>
        </p:txBody>
      </p:sp>
    </p:spTree>
    <p:extLst>
      <p:ext uri="{BB962C8B-B14F-4D97-AF65-F5344CB8AC3E}">
        <p14:creationId xmlns:p14="http://schemas.microsoft.com/office/powerpoint/2010/main" val="2795670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FDCA-79AA-4D93-8B7E-87DE862C3179}"/>
              </a:ext>
            </a:extLst>
          </p:cNvPr>
          <p:cNvSpPr>
            <a:spLocks noGrp="1"/>
          </p:cNvSpPr>
          <p:nvPr>
            <p:ph type="title"/>
          </p:nvPr>
        </p:nvSpPr>
        <p:spPr>
          <a:xfrm>
            <a:off x="892632" y="365125"/>
            <a:ext cx="10515600" cy="1325563"/>
          </a:xfrm>
        </p:spPr>
        <p:txBody>
          <a:bodyPr/>
          <a:lstStyle/>
          <a:p>
            <a:r>
              <a:rPr lang="en-US" dirty="0"/>
              <a:t>Safety and Efficacy of Voxelotor</a:t>
            </a:r>
          </a:p>
        </p:txBody>
      </p:sp>
      <p:sp>
        <p:nvSpPr>
          <p:cNvPr id="3" name="Content Placeholder 2">
            <a:extLst>
              <a:ext uri="{FF2B5EF4-FFF2-40B4-BE49-F238E27FC236}">
                <a16:creationId xmlns:a16="http://schemas.microsoft.com/office/drawing/2014/main" id="{95AE5C61-1B6E-47D4-A701-82F945BB60C0}"/>
              </a:ext>
            </a:extLst>
          </p:cNvPr>
          <p:cNvSpPr>
            <a:spLocks noGrp="1"/>
          </p:cNvSpPr>
          <p:nvPr>
            <p:ph idx="1"/>
          </p:nvPr>
        </p:nvSpPr>
        <p:spPr>
          <a:xfrm>
            <a:off x="838200" y="1394737"/>
            <a:ext cx="10515600" cy="4351338"/>
          </a:xfrm>
        </p:spPr>
        <p:txBody>
          <a:bodyPr>
            <a:normAutofit fontScale="92500" lnSpcReduction="10000"/>
          </a:bodyPr>
          <a:lstStyle/>
          <a:p>
            <a:r>
              <a:rPr lang="en-US" dirty="0"/>
              <a:t>Objective</a:t>
            </a:r>
          </a:p>
          <a:p>
            <a:pPr lvl="1"/>
            <a:r>
              <a:rPr lang="en-US" dirty="0"/>
              <a:t>To compare the efficacy and safety of 2 dose levels of voxelotor with placebo</a:t>
            </a:r>
          </a:p>
          <a:p>
            <a:r>
              <a:rPr lang="en-US" dirty="0"/>
              <a:t>Phase 3 placebo-controlled, double-blind RCT</a:t>
            </a:r>
          </a:p>
          <a:p>
            <a:r>
              <a:rPr lang="en-US" dirty="0"/>
              <a:t>Patients with SCD</a:t>
            </a:r>
          </a:p>
          <a:p>
            <a:pPr lvl="1"/>
            <a:r>
              <a:rPr lang="en-US" dirty="0"/>
              <a:t>Two-thirds had SCA</a:t>
            </a:r>
          </a:p>
          <a:p>
            <a:r>
              <a:rPr lang="en-US" dirty="0"/>
              <a:t>Randomized (1:1:1) to once-daily treatment x 24 wks with:</a:t>
            </a:r>
          </a:p>
          <a:p>
            <a:pPr lvl="1"/>
            <a:r>
              <a:rPr lang="en-US" dirty="0"/>
              <a:t>Voxelotor 900 mg</a:t>
            </a:r>
          </a:p>
          <a:p>
            <a:pPr lvl="1"/>
            <a:r>
              <a:rPr lang="en-US" dirty="0"/>
              <a:t>Voxelotor 1500 mg</a:t>
            </a:r>
          </a:p>
          <a:p>
            <a:pPr lvl="1"/>
            <a:r>
              <a:rPr lang="en-US" dirty="0"/>
              <a:t>Placebo</a:t>
            </a:r>
          </a:p>
          <a:p>
            <a:r>
              <a:rPr lang="en-US" dirty="0"/>
              <a:t>Continued treatment with hydroxyurea was allowed</a:t>
            </a:r>
          </a:p>
          <a:p>
            <a:r>
              <a:rPr lang="en-US" dirty="0"/>
              <a:t>Median follow up was 42.3 wks</a:t>
            </a:r>
          </a:p>
        </p:txBody>
      </p:sp>
      <p:sp>
        <p:nvSpPr>
          <p:cNvPr id="4" name="TextBox 3">
            <a:extLst>
              <a:ext uri="{FF2B5EF4-FFF2-40B4-BE49-F238E27FC236}">
                <a16:creationId xmlns:a16="http://schemas.microsoft.com/office/drawing/2014/main" id="{ED251256-57C3-4E5F-BFB3-D80286DBE490}"/>
              </a:ext>
            </a:extLst>
          </p:cNvPr>
          <p:cNvSpPr txBox="1"/>
          <p:nvPr/>
        </p:nvSpPr>
        <p:spPr>
          <a:xfrm>
            <a:off x="4125433" y="6056166"/>
            <a:ext cx="3537635" cy="276999"/>
          </a:xfrm>
          <a:prstGeom prst="rect">
            <a:avLst/>
          </a:prstGeom>
          <a:noFill/>
        </p:spPr>
        <p:txBody>
          <a:bodyPr wrap="none" rtlCol="0">
            <a:spAutoFit/>
          </a:bodyPr>
          <a:lstStyle/>
          <a:p>
            <a:r>
              <a:rPr lang="en-US" sz="1200" dirty="0">
                <a:solidFill>
                  <a:schemeClr val="bg1"/>
                </a:solidFill>
              </a:rPr>
              <a:t>Vichinsky E, et al. </a:t>
            </a:r>
            <a:r>
              <a:rPr lang="en-US" sz="1200" i="1" dirty="0">
                <a:solidFill>
                  <a:schemeClr val="bg1"/>
                </a:solidFill>
              </a:rPr>
              <a:t>N Engl J Med</a:t>
            </a:r>
            <a:r>
              <a:rPr lang="en-US" sz="1200" dirty="0">
                <a:solidFill>
                  <a:schemeClr val="bg1"/>
                </a:solidFill>
              </a:rPr>
              <a:t>. 2019;381(6):509-519.</a:t>
            </a:r>
          </a:p>
        </p:txBody>
      </p:sp>
      <p:sp>
        <p:nvSpPr>
          <p:cNvPr id="5" name="TextBox 4">
            <a:extLst>
              <a:ext uri="{FF2B5EF4-FFF2-40B4-BE49-F238E27FC236}">
                <a16:creationId xmlns:a16="http://schemas.microsoft.com/office/drawing/2014/main" id="{26E230CB-955B-40C6-811B-68D1112C9AF1}"/>
              </a:ext>
            </a:extLst>
          </p:cNvPr>
          <p:cNvSpPr txBox="1"/>
          <p:nvPr/>
        </p:nvSpPr>
        <p:spPr>
          <a:xfrm>
            <a:off x="838200" y="5746075"/>
            <a:ext cx="5584477" cy="307777"/>
          </a:xfrm>
          <a:prstGeom prst="rect">
            <a:avLst/>
          </a:prstGeom>
          <a:noFill/>
        </p:spPr>
        <p:txBody>
          <a:bodyPr wrap="none" rtlCol="0">
            <a:spAutoFit/>
          </a:bodyPr>
          <a:lstStyle/>
          <a:p>
            <a:r>
              <a:rPr lang="en-US" sz="1400" dirty="0"/>
              <a:t>The approved dose of voxelotor in the United States is 1500 mg once daily</a:t>
            </a:r>
          </a:p>
        </p:txBody>
      </p:sp>
    </p:spTree>
    <p:extLst>
      <p:ext uri="{BB962C8B-B14F-4D97-AF65-F5344CB8AC3E}">
        <p14:creationId xmlns:p14="http://schemas.microsoft.com/office/powerpoint/2010/main" val="51271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a:xfrm>
            <a:off x="838200" y="1442853"/>
            <a:ext cx="10515600" cy="4351338"/>
          </a:xfrm>
        </p:spPr>
        <p:txBody>
          <a:bodyPr>
            <a:noAutofit/>
          </a:bodyPr>
          <a:lstStyle/>
          <a:p>
            <a:r>
              <a:rPr lang="en-US" sz="2800" dirty="0">
                <a:cs typeface="Lucida Sans Unicode" panose="020B0602030504020204" pitchFamily="34" charset="0"/>
              </a:rPr>
              <a:t>Sickle cell anemia is the most common inherited disorder in the United States</a:t>
            </a:r>
          </a:p>
          <a:p>
            <a:pPr lvl="1"/>
            <a:r>
              <a:rPr lang="en-US" dirty="0"/>
              <a:t>1400 children are born each year with sickle cell anemia</a:t>
            </a:r>
          </a:p>
          <a:p>
            <a:r>
              <a:rPr lang="en-US" sz="2800" dirty="0">
                <a:cs typeface="Lucida Sans Unicode" panose="020B0602030504020204" pitchFamily="34" charset="0"/>
                <a:sym typeface="Symbol" panose="05050102010706020507" pitchFamily="18" charset="2"/>
              </a:rPr>
              <a:t></a:t>
            </a:r>
            <a:r>
              <a:rPr lang="en-US" sz="2800" dirty="0">
                <a:cs typeface="Lucida Sans Unicode" panose="020B0602030504020204" pitchFamily="34" charset="0"/>
              </a:rPr>
              <a:t> 100,000 Americans are affected by SCD</a:t>
            </a:r>
          </a:p>
          <a:p>
            <a:r>
              <a:rPr lang="en-US" sz="2800" dirty="0">
                <a:cs typeface="Lucida Sans Unicode" panose="020B0602030504020204" pitchFamily="34" charset="0"/>
                <a:sym typeface="Symbol" panose="05050102010706020507" pitchFamily="18" charset="2"/>
              </a:rPr>
              <a:t></a:t>
            </a:r>
            <a:r>
              <a:rPr lang="en-US" sz="2800" dirty="0">
                <a:cs typeface="Lucida Sans Unicode" panose="020B0602030504020204" pitchFamily="34" charset="0"/>
              </a:rPr>
              <a:t> 1 out of every 365 Black or African-American births are affected by SCD</a:t>
            </a:r>
          </a:p>
          <a:p>
            <a:r>
              <a:rPr lang="en-US" sz="2800" dirty="0">
                <a:cs typeface="Lucida Sans Unicode" panose="020B0602030504020204" pitchFamily="34" charset="0"/>
                <a:sym typeface="Symbol" panose="05050102010706020507" pitchFamily="18" charset="2"/>
              </a:rPr>
              <a:t></a:t>
            </a:r>
            <a:r>
              <a:rPr lang="en-US" sz="2800" dirty="0">
                <a:cs typeface="Lucida Sans Unicode" panose="020B0602030504020204" pitchFamily="34" charset="0"/>
              </a:rPr>
              <a:t> 1 out of every 16,300 Hispanic-American births are affected by SCD</a:t>
            </a:r>
          </a:p>
          <a:p>
            <a:r>
              <a:rPr lang="en-US" sz="2800" dirty="0">
                <a:cs typeface="Lucida Sans Unicode" panose="020B0602030504020204" pitchFamily="34" charset="0"/>
                <a:sym typeface="Symbol" panose="05050102010706020507" pitchFamily="18" charset="2"/>
              </a:rPr>
              <a:t></a:t>
            </a:r>
            <a:r>
              <a:rPr lang="en-US" sz="2800" dirty="0">
                <a:cs typeface="Lucida Sans Unicode" panose="020B0602030504020204" pitchFamily="34" charset="0"/>
              </a:rPr>
              <a:t> 1 in 13 Black or African-American babies are born with sickle cell trait (SCT)</a:t>
            </a:r>
          </a:p>
          <a:p>
            <a:endParaRPr lang="en-US" dirty="0"/>
          </a:p>
        </p:txBody>
      </p:sp>
      <p:sp>
        <p:nvSpPr>
          <p:cNvPr id="5" name="TextBox 4">
            <a:extLst>
              <a:ext uri="{FF2B5EF4-FFF2-40B4-BE49-F238E27FC236}">
                <a16:creationId xmlns:a16="http://schemas.microsoft.com/office/drawing/2014/main" id="{F5A6BAFD-4D72-46CB-9D7E-6B367D4DA3EB}"/>
              </a:ext>
            </a:extLst>
          </p:cNvPr>
          <p:cNvSpPr txBox="1"/>
          <p:nvPr/>
        </p:nvSpPr>
        <p:spPr>
          <a:xfrm>
            <a:off x="4132446" y="6031210"/>
            <a:ext cx="7040880" cy="461665"/>
          </a:xfrm>
          <a:prstGeom prst="rect">
            <a:avLst/>
          </a:prstGeom>
          <a:noFill/>
        </p:spPr>
        <p:txBody>
          <a:bodyPr wrap="square" rtlCol="0">
            <a:spAutoFit/>
          </a:bodyPr>
          <a:lstStyle/>
          <a:p>
            <a:pPr lvl="0">
              <a:defRPr/>
            </a:pPr>
            <a:r>
              <a:rPr lang="en-US" sz="1200" dirty="0">
                <a:solidFill>
                  <a:srgbClr val="FFFFFF"/>
                </a:solidFill>
              </a:rPr>
              <a:t>Centers for Disease Control and Prevention. 2017. </a:t>
            </a:r>
            <a:r>
              <a:rPr lang="en-US" sz="1200" dirty="0">
                <a:solidFill>
                  <a:srgbClr val="FFFFFF"/>
                </a:solidFill>
                <a:hlinkClick r:id="rId3"/>
              </a:rPr>
              <a:t>https://www.cdc.gov/ncbddd/sicklecell/data.html</a:t>
            </a:r>
            <a:r>
              <a:rPr lang="en-US" sz="1200" dirty="0">
                <a:solidFill>
                  <a:srgbClr val="FFFFFF"/>
                </a:solidFill>
              </a:rPr>
              <a:t>. Accessed February 3, 2021.</a:t>
            </a:r>
          </a:p>
        </p:txBody>
      </p:sp>
      <p:sp>
        <p:nvSpPr>
          <p:cNvPr id="2" name="TextBox 1">
            <a:extLst>
              <a:ext uri="{FF2B5EF4-FFF2-40B4-BE49-F238E27FC236}">
                <a16:creationId xmlns:a16="http://schemas.microsoft.com/office/drawing/2014/main" id="{C00FFDE6-1A27-4992-85D4-FD2E41B75333}"/>
              </a:ext>
            </a:extLst>
          </p:cNvPr>
          <p:cNvSpPr txBox="1"/>
          <p:nvPr/>
        </p:nvSpPr>
        <p:spPr>
          <a:xfrm>
            <a:off x="838200" y="5661878"/>
            <a:ext cx="1826141" cy="307777"/>
          </a:xfrm>
          <a:prstGeom prst="rect">
            <a:avLst/>
          </a:prstGeom>
          <a:noFill/>
        </p:spPr>
        <p:txBody>
          <a:bodyPr wrap="none" rtlCol="0">
            <a:spAutoFit/>
          </a:bodyPr>
          <a:lstStyle/>
          <a:p>
            <a:r>
              <a:rPr lang="en-US" sz="1400" dirty="0"/>
              <a:t>SCD, sickle cell disease</a:t>
            </a:r>
          </a:p>
        </p:txBody>
      </p:sp>
    </p:spTree>
    <p:extLst>
      <p:ext uri="{BB962C8B-B14F-4D97-AF65-F5344CB8AC3E}">
        <p14:creationId xmlns:p14="http://schemas.microsoft.com/office/powerpoint/2010/main" val="2959659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FDCA-79AA-4D93-8B7E-87DE862C3179}"/>
              </a:ext>
            </a:extLst>
          </p:cNvPr>
          <p:cNvSpPr>
            <a:spLocks noGrp="1"/>
          </p:cNvSpPr>
          <p:nvPr>
            <p:ph type="title"/>
          </p:nvPr>
        </p:nvSpPr>
        <p:spPr>
          <a:xfrm>
            <a:off x="838200" y="9372"/>
            <a:ext cx="10515600" cy="1325563"/>
          </a:xfrm>
        </p:spPr>
        <p:txBody>
          <a:bodyPr/>
          <a:lstStyle/>
          <a:p>
            <a:r>
              <a:rPr lang="en-US" dirty="0"/>
              <a:t>Voxelotor Raises Hemoglobin Level and Improves Markers of Hemolysis</a:t>
            </a:r>
          </a:p>
        </p:txBody>
      </p:sp>
      <p:graphicFrame>
        <p:nvGraphicFramePr>
          <p:cNvPr id="9" name="Content Placeholder 8">
            <a:extLst>
              <a:ext uri="{FF2B5EF4-FFF2-40B4-BE49-F238E27FC236}">
                <a16:creationId xmlns:a16="http://schemas.microsoft.com/office/drawing/2014/main" id="{C006E676-9E8E-4FA1-8BC0-31EAA7215A10}"/>
              </a:ext>
            </a:extLst>
          </p:cNvPr>
          <p:cNvGraphicFramePr>
            <a:graphicFrameLocks noGrp="1"/>
          </p:cNvGraphicFramePr>
          <p:nvPr>
            <p:ph sz="half" idx="1"/>
            <p:extLst>
              <p:ext uri="{D42A27DB-BD31-4B8C-83A1-F6EECF244321}">
                <p14:modId xmlns:p14="http://schemas.microsoft.com/office/powerpoint/2010/main" val="1146034571"/>
              </p:ext>
            </p:extLst>
          </p:nvPr>
        </p:nvGraphicFramePr>
        <p:xfrm>
          <a:off x="317204" y="1386513"/>
          <a:ext cx="2670545"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399A165E-E623-4A79-9CDC-305C87F30139}"/>
              </a:ext>
            </a:extLst>
          </p:cNvPr>
          <p:cNvGraphicFramePr>
            <a:graphicFrameLocks noGrp="1"/>
          </p:cNvGraphicFramePr>
          <p:nvPr>
            <p:ph sz="half" idx="2"/>
            <p:extLst>
              <p:ext uri="{D42A27DB-BD31-4B8C-83A1-F6EECF244321}">
                <p14:modId xmlns:p14="http://schemas.microsoft.com/office/powerpoint/2010/main" val="3158657206"/>
              </p:ext>
            </p:extLst>
          </p:nvPr>
        </p:nvGraphicFramePr>
        <p:xfrm>
          <a:off x="3131289" y="1386514"/>
          <a:ext cx="2589027" cy="435133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D251256-57C3-4E5F-BFB3-D80286DBE490}"/>
              </a:ext>
            </a:extLst>
          </p:cNvPr>
          <p:cNvSpPr txBox="1"/>
          <p:nvPr/>
        </p:nvSpPr>
        <p:spPr>
          <a:xfrm>
            <a:off x="4125433" y="6056166"/>
            <a:ext cx="3537635" cy="276999"/>
          </a:xfrm>
          <a:prstGeom prst="rect">
            <a:avLst/>
          </a:prstGeom>
          <a:noFill/>
        </p:spPr>
        <p:txBody>
          <a:bodyPr wrap="none" rtlCol="0">
            <a:spAutoFit/>
          </a:bodyPr>
          <a:lstStyle/>
          <a:p>
            <a:r>
              <a:rPr lang="en-US" sz="1200" dirty="0">
                <a:solidFill>
                  <a:schemeClr val="bg1"/>
                </a:solidFill>
              </a:rPr>
              <a:t>Vichinsky E, et al. </a:t>
            </a:r>
            <a:r>
              <a:rPr lang="en-US" sz="1200" i="1" dirty="0">
                <a:solidFill>
                  <a:schemeClr val="bg1"/>
                </a:solidFill>
              </a:rPr>
              <a:t>N Engl J Med</a:t>
            </a:r>
            <a:r>
              <a:rPr lang="en-US" sz="1200" dirty="0">
                <a:solidFill>
                  <a:schemeClr val="bg1"/>
                </a:solidFill>
              </a:rPr>
              <a:t>. 2019;381(6):509-519.</a:t>
            </a:r>
          </a:p>
        </p:txBody>
      </p:sp>
      <p:graphicFrame>
        <p:nvGraphicFramePr>
          <p:cNvPr id="13" name="Content Placeholder 11">
            <a:extLst>
              <a:ext uri="{FF2B5EF4-FFF2-40B4-BE49-F238E27FC236}">
                <a16:creationId xmlns:a16="http://schemas.microsoft.com/office/drawing/2014/main" id="{89391655-C0EE-40EE-9939-650724C216E8}"/>
              </a:ext>
            </a:extLst>
          </p:cNvPr>
          <p:cNvGraphicFramePr>
            <a:graphicFrameLocks/>
          </p:cNvGraphicFramePr>
          <p:nvPr>
            <p:extLst>
              <p:ext uri="{D42A27DB-BD31-4B8C-83A1-F6EECF244321}">
                <p14:modId xmlns:p14="http://schemas.microsoft.com/office/powerpoint/2010/main" val="3998233965"/>
              </p:ext>
            </p:extLst>
          </p:nvPr>
        </p:nvGraphicFramePr>
        <p:xfrm>
          <a:off x="5863856" y="1379056"/>
          <a:ext cx="5853223" cy="467711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EB757500-66DF-4489-8A8E-18BB493868C5}"/>
              </a:ext>
            </a:extLst>
          </p:cNvPr>
          <p:cNvSpPr txBox="1"/>
          <p:nvPr/>
        </p:nvSpPr>
        <p:spPr>
          <a:xfrm>
            <a:off x="279379" y="5718732"/>
            <a:ext cx="5584477" cy="307777"/>
          </a:xfrm>
          <a:prstGeom prst="rect">
            <a:avLst/>
          </a:prstGeom>
          <a:noFill/>
        </p:spPr>
        <p:txBody>
          <a:bodyPr wrap="none" rtlCol="0">
            <a:spAutoFit/>
          </a:bodyPr>
          <a:lstStyle/>
          <a:p>
            <a:r>
              <a:rPr lang="en-US" sz="1400" dirty="0"/>
              <a:t>The approved dose of voxelotor in the United States is 1500 mg once daily</a:t>
            </a:r>
          </a:p>
        </p:txBody>
      </p:sp>
    </p:spTree>
    <p:extLst>
      <p:ext uri="{BB962C8B-B14F-4D97-AF65-F5344CB8AC3E}">
        <p14:creationId xmlns:p14="http://schemas.microsoft.com/office/powerpoint/2010/main" val="4145786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FDCA-79AA-4D93-8B7E-87DE862C3179}"/>
              </a:ext>
            </a:extLst>
          </p:cNvPr>
          <p:cNvSpPr>
            <a:spLocks noGrp="1"/>
          </p:cNvSpPr>
          <p:nvPr>
            <p:ph type="title"/>
          </p:nvPr>
        </p:nvSpPr>
        <p:spPr/>
        <p:txBody>
          <a:bodyPr/>
          <a:lstStyle/>
          <a:p>
            <a:r>
              <a:rPr lang="en-US" dirty="0"/>
              <a:t>Voxelotor Results in No Significant Improvement in Acute Vaso-Occlusive Pain</a:t>
            </a:r>
          </a:p>
        </p:txBody>
      </p:sp>
      <p:graphicFrame>
        <p:nvGraphicFramePr>
          <p:cNvPr id="16" name="Content Placeholder 15">
            <a:extLst>
              <a:ext uri="{FF2B5EF4-FFF2-40B4-BE49-F238E27FC236}">
                <a16:creationId xmlns:a16="http://schemas.microsoft.com/office/drawing/2014/main" id="{69F28A52-2791-46A5-8871-177755322B0D}"/>
              </a:ext>
            </a:extLst>
          </p:cNvPr>
          <p:cNvGraphicFramePr>
            <a:graphicFrameLocks noGrp="1"/>
          </p:cNvGraphicFramePr>
          <p:nvPr>
            <p:ph sz="half" idx="1"/>
            <p:extLst>
              <p:ext uri="{D42A27DB-BD31-4B8C-83A1-F6EECF244321}">
                <p14:modId xmlns:p14="http://schemas.microsoft.com/office/powerpoint/2010/main" val="285320506"/>
              </p:ext>
            </p:extLst>
          </p:nvPr>
        </p:nvGraphicFramePr>
        <p:xfrm>
          <a:off x="838200" y="1613132"/>
          <a:ext cx="5181600" cy="4119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8">
            <a:extLst>
              <a:ext uri="{FF2B5EF4-FFF2-40B4-BE49-F238E27FC236}">
                <a16:creationId xmlns:a16="http://schemas.microsoft.com/office/drawing/2014/main" id="{5A82225C-D684-493B-8C38-6382772A3F6F}"/>
              </a:ext>
            </a:extLst>
          </p:cNvPr>
          <p:cNvGraphicFramePr>
            <a:graphicFrameLocks noGrp="1"/>
          </p:cNvGraphicFramePr>
          <p:nvPr>
            <p:ph sz="half" idx="2"/>
            <p:extLst>
              <p:ext uri="{D42A27DB-BD31-4B8C-83A1-F6EECF244321}">
                <p14:modId xmlns:p14="http://schemas.microsoft.com/office/powerpoint/2010/main" val="233948031"/>
              </p:ext>
            </p:extLst>
          </p:nvPr>
        </p:nvGraphicFramePr>
        <p:xfrm>
          <a:off x="6172200" y="1613132"/>
          <a:ext cx="5181600" cy="411972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ED251256-57C3-4E5F-BFB3-D80286DBE490}"/>
              </a:ext>
            </a:extLst>
          </p:cNvPr>
          <p:cNvSpPr txBox="1"/>
          <p:nvPr/>
        </p:nvSpPr>
        <p:spPr>
          <a:xfrm>
            <a:off x="4125433" y="6080287"/>
            <a:ext cx="3537635" cy="276999"/>
          </a:xfrm>
          <a:prstGeom prst="rect">
            <a:avLst/>
          </a:prstGeom>
          <a:noFill/>
        </p:spPr>
        <p:txBody>
          <a:bodyPr wrap="none" rtlCol="0">
            <a:spAutoFit/>
          </a:bodyPr>
          <a:lstStyle/>
          <a:p>
            <a:r>
              <a:rPr lang="en-US" sz="1200" dirty="0">
                <a:solidFill>
                  <a:schemeClr val="bg1"/>
                </a:solidFill>
              </a:rPr>
              <a:t>Vichinsky E, et al. </a:t>
            </a:r>
            <a:r>
              <a:rPr lang="en-US" sz="1200" i="1" dirty="0">
                <a:solidFill>
                  <a:schemeClr val="bg1"/>
                </a:solidFill>
              </a:rPr>
              <a:t>N Engl J Med</a:t>
            </a:r>
            <a:r>
              <a:rPr lang="en-US" sz="1200" dirty="0">
                <a:solidFill>
                  <a:schemeClr val="bg1"/>
                </a:solidFill>
              </a:rPr>
              <a:t>. 2019;381(6):509-519.</a:t>
            </a:r>
          </a:p>
        </p:txBody>
      </p:sp>
      <p:sp>
        <p:nvSpPr>
          <p:cNvPr id="20" name="TextBox 19">
            <a:extLst>
              <a:ext uri="{FF2B5EF4-FFF2-40B4-BE49-F238E27FC236}">
                <a16:creationId xmlns:a16="http://schemas.microsoft.com/office/drawing/2014/main" id="{1502F70D-790E-4F5E-A6A4-14183AB96D1D}"/>
              </a:ext>
            </a:extLst>
          </p:cNvPr>
          <p:cNvSpPr txBox="1"/>
          <p:nvPr/>
        </p:nvSpPr>
        <p:spPr>
          <a:xfrm>
            <a:off x="8645879" y="6001602"/>
            <a:ext cx="2145396" cy="307777"/>
          </a:xfrm>
          <a:prstGeom prst="rect">
            <a:avLst/>
          </a:prstGeom>
          <a:noFill/>
        </p:spPr>
        <p:txBody>
          <a:bodyPr wrap="none" rtlCol="0">
            <a:spAutoFit/>
          </a:bodyPr>
          <a:lstStyle/>
          <a:p>
            <a:r>
              <a:rPr lang="en-US" sz="1400" dirty="0">
                <a:solidFill>
                  <a:schemeClr val="bg1"/>
                </a:solidFill>
              </a:rPr>
              <a:t>*during 42.3 wks follow up</a:t>
            </a:r>
          </a:p>
        </p:txBody>
      </p:sp>
      <p:sp>
        <p:nvSpPr>
          <p:cNvPr id="7" name="TextBox 6">
            <a:extLst>
              <a:ext uri="{FF2B5EF4-FFF2-40B4-BE49-F238E27FC236}">
                <a16:creationId xmlns:a16="http://schemas.microsoft.com/office/drawing/2014/main" id="{31B1B65B-5BDE-4A29-A7A1-8D7602501C91}"/>
              </a:ext>
            </a:extLst>
          </p:cNvPr>
          <p:cNvSpPr txBox="1"/>
          <p:nvPr/>
        </p:nvSpPr>
        <p:spPr>
          <a:xfrm>
            <a:off x="838200" y="5746075"/>
            <a:ext cx="5584477" cy="307777"/>
          </a:xfrm>
          <a:prstGeom prst="rect">
            <a:avLst/>
          </a:prstGeom>
          <a:noFill/>
        </p:spPr>
        <p:txBody>
          <a:bodyPr wrap="none" rtlCol="0">
            <a:spAutoFit/>
          </a:bodyPr>
          <a:lstStyle/>
          <a:p>
            <a:r>
              <a:rPr lang="en-US" sz="1400" dirty="0"/>
              <a:t>The approved dose of voxelotor in the United States is 1500 mg once daily</a:t>
            </a:r>
          </a:p>
        </p:txBody>
      </p:sp>
    </p:spTree>
    <p:extLst>
      <p:ext uri="{BB962C8B-B14F-4D97-AF65-F5344CB8AC3E}">
        <p14:creationId xmlns:p14="http://schemas.microsoft.com/office/powerpoint/2010/main" val="11192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1C0A-E9E8-4DE3-A974-2395933D6FD1}"/>
              </a:ext>
            </a:extLst>
          </p:cNvPr>
          <p:cNvSpPr>
            <a:spLocks noGrp="1"/>
          </p:cNvSpPr>
          <p:nvPr>
            <p:ph type="title"/>
          </p:nvPr>
        </p:nvSpPr>
        <p:spPr>
          <a:xfrm>
            <a:off x="838200" y="61631"/>
            <a:ext cx="10515600" cy="1325563"/>
          </a:xfrm>
        </p:spPr>
        <p:txBody>
          <a:bodyPr/>
          <a:lstStyle/>
          <a:p>
            <a:r>
              <a:rPr lang="en-US" dirty="0"/>
              <a:t>Safety and Efficacy of Voxelotor (cont)</a:t>
            </a:r>
          </a:p>
        </p:txBody>
      </p:sp>
      <p:graphicFrame>
        <p:nvGraphicFramePr>
          <p:cNvPr id="11" name="Table 13">
            <a:extLst>
              <a:ext uri="{FF2B5EF4-FFF2-40B4-BE49-F238E27FC236}">
                <a16:creationId xmlns:a16="http://schemas.microsoft.com/office/drawing/2014/main" id="{709C94CC-7151-4998-A5DD-3B1C5BCE8F6F}"/>
              </a:ext>
            </a:extLst>
          </p:cNvPr>
          <p:cNvGraphicFramePr>
            <a:graphicFrameLocks noGrp="1"/>
          </p:cNvGraphicFramePr>
          <p:nvPr>
            <p:ph idx="1"/>
            <p:extLst>
              <p:ext uri="{D42A27DB-BD31-4B8C-83A1-F6EECF244321}">
                <p14:modId xmlns:p14="http://schemas.microsoft.com/office/powerpoint/2010/main" val="1451453708"/>
              </p:ext>
            </p:extLst>
          </p:nvPr>
        </p:nvGraphicFramePr>
        <p:xfrm>
          <a:off x="1605516" y="1057585"/>
          <a:ext cx="8980968" cy="4572000"/>
        </p:xfrm>
        <a:graphic>
          <a:graphicData uri="http://schemas.openxmlformats.org/drawingml/2006/table">
            <a:tbl>
              <a:tblPr firstRow="1" bandRow="1">
                <a:tableStyleId>{5C22544A-7EE6-4342-B048-85BDC9FD1C3A}</a:tableStyleId>
              </a:tblPr>
              <a:tblGrid>
                <a:gridCol w="2245242">
                  <a:extLst>
                    <a:ext uri="{9D8B030D-6E8A-4147-A177-3AD203B41FA5}">
                      <a16:colId xmlns:a16="http://schemas.microsoft.com/office/drawing/2014/main" val="80985411"/>
                    </a:ext>
                  </a:extLst>
                </a:gridCol>
                <a:gridCol w="2245242">
                  <a:extLst>
                    <a:ext uri="{9D8B030D-6E8A-4147-A177-3AD203B41FA5}">
                      <a16:colId xmlns:a16="http://schemas.microsoft.com/office/drawing/2014/main" val="2277486964"/>
                    </a:ext>
                  </a:extLst>
                </a:gridCol>
                <a:gridCol w="2245242">
                  <a:extLst>
                    <a:ext uri="{9D8B030D-6E8A-4147-A177-3AD203B41FA5}">
                      <a16:colId xmlns:a16="http://schemas.microsoft.com/office/drawing/2014/main" val="1983811421"/>
                    </a:ext>
                  </a:extLst>
                </a:gridCol>
                <a:gridCol w="2245242">
                  <a:extLst>
                    <a:ext uri="{9D8B030D-6E8A-4147-A177-3AD203B41FA5}">
                      <a16:colId xmlns:a16="http://schemas.microsoft.com/office/drawing/2014/main" val="3804895975"/>
                    </a:ext>
                  </a:extLst>
                </a:gridCol>
              </a:tblGrid>
              <a:tr h="370840">
                <a:tc>
                  <a:txBody>
                    <a:bodyPr/>
                    <a:lstStyle/>
                    <a:p>
                      <a:pPr algn="ctr"/>
                      <a:endParaRPr lang="en-US" sz="2000" dirty="0"/>
                    </a:p>
                  </a:txBody>
                  <a:tcPr/>
                </a:tc>
                <a:tc>
                  <a:txBody>
                    <a:bodyPr/>
                    <a:lstStyle/>
                    <a:p>
                      <a:pPr algn="ctr"/>
                      <a:r>
                        <a:rPr lang="en-US" sz="2000" dirty="0"/>
                        <a:t>Voxelotor 900 mg</a:t>
                      </a:r>
                    </a:p>
                    <a:p>
                      <a:pPr algn="ctr"/>
                      <a:r>
                        <a:rPr lang="en-US" sz="2000" dirty="0"/>
                        <a:t>(n=92)</a:t>
                      </a:r>
                    </a:p>
                  </a:txBody>
                  <a:tcPr/>
                </a:tc>
                <a:tc>
                  <a:txBody>
                    <a:bodyPr/>
                    <a:lstStyle/>
                    <a:p>
                      <a:pPr algn="ctr"/>
                      <a:r>
                        <a:rPr lang="en-US" sz="2000" dirty="0"/>
                        <a:t>Voxelotor 1500 mg</a:t>
                      </a:r>
                    </a:p>
                    <a:p>
                      <a:pPr algn="ctr"/>
                      <a:r>
                        <a:rPr lang="en-US" sz="2000" dirty="0"/>
                        <a:t>(n=88)</a:t>
                      </a:r>
                    </a:p>
                  </a:txBody>
                  <a:tcPr/>
                </a:tc>
                <a:tc>
                  <a:txBody>
                    <a:bodyPr/>
                    <a:lstStyle/>
                    <a:p>
                      <a:pPr algn="ctr"/>
                      <a:r>
                        <a:rPr lang="en-US" sz="2000" dirty="0"/>
                        <a:t>Placebo</a:t>
                      </a:r>
                    </a:p>
                    <a:p>
                      <a:pPr algn="ctr"/>
                      <a:r>
                        <a:rPr lang="en-US" sz="2000" dirty="0"/>
                        <a:t>(n=91)</a:t>
                      </a:r>
                    </a:p>
                  </a:txBody>
                  <a:tcPr/>
                </a:tc>
                <a:extLst>
                  <a:ext uri="{0D108BD9-81ED-4DB2-BD59-A6C34878D82A}">
                    <a16:rowId xmlns:a16="http://schemas.microsoft.com/office/drawing/2014/main" val="1966110086"/>
                  </a:ext>
                </a:extLst>
              </a:tr>
              <a:tr h="370840">
                <a:tc>
                  <a:txBody>
                    <a:bodyPr/>
                    <a:lstStyle/>
                    <a:p>
                      <a:r>
                        <a:rPr lang="en-US" sz="2000" dirty="0"/>
                        <a:t>Headache</a:t>
                      </a:r>
                    </a:p>
                  </a:txBody>
                  <a:tcPr/>
                </a:tc>
                <a:tc>
                  <a:txBody>
                    <a:bodyPr/>
                    <a:lstStyle/>
                    <a:p>
                      <a:pPr algn="ctr"/>
                      <a:r>
                        <a:rPr lang="en-US" sz="2000" dirty="0"/>
                        <a:t>15%</a:t>
                      </a:r>
                    </a:p>
                  </a:txBody>
                  <a:tcPr/>
                </a:tc>
                <a:tc>
                  <a:txBody>
                    <a:bodyPr/>
                    <a:lstStyle/>
                    <a:p>
                      <a:pPr algn="ctr"/>
                      <a:r>
                        <a:rPr lang="en-US" sz="2000" dirty="0"/>
                        <a:t>26%</a:t>
                      </a:r>
                    </a:p>
                  </a:txBody>
                  <a:tcPr/>
                </a:tc>
                <a:tc>
                  <a:txBody>
                    <a:bodyPr/>
                    <a:lstStyle/>
                    <a:p>
                      <a:pPr algn="ctr"/>
                      <a:r>
                        <a:rPr lang="en-US" sz="2000" dirty="0"/>
                        <a:t>22%</a:t>
                      </a:r>
                    </a:p>
                  </a:txBody>
                  <a:tcPr/>
                </a:tc>
                <a:extLst>
                  <a:ext uri="{0D108BD9-81ED-4DB2-BD59-A6C34878D82A}">
                    <a16:rowId xmlns:a16="http://schemas.microsoft.com/office/drawing/2014/main" val="2302615812"/>
                  </a:ext>
                </a:extLst>
              </a:tr>
              <a:tr h="370840">
                <a:tc>
                  <a:txBody>
                    <a:bodyPr/>
                    <a:lstStyle/>
                    <a:p>
                      <a:r>
                        <a:rPr lang="en-US" sz="2000" dirty="0"/>
                        <a:t>Diarrhea</a:t>
                      </a:r>
                    </a:p>
                  </a:txBody>
                  <a:tcPr/>
                </a:tc>
                <a:tc>
                  <a:txBody>
                    <a:bodyPr/>
                    <a:lstStyle/>
                    <a:p>
                      <a:pPr algn="ctr"/>
                      <a:r>
                        <a:rPr lang="en-US" sz="2000" dirty="0"/>
                        <a:t>17%</a:t>
                      </a:r>
                    </a:p>
                  </a:txBody>
                  <a:tcPr/>
                </a:tc>
                <a:tc>
                  <a:txBody>
                    <a:bodyPr/>
                    <a:lstStyle/>
                    <a:p>
                      <a:pPr algn="ctr"/>
                      <a:r>
                        <a:rPr lang="en-US" sz="2000" dirty="0"/>
                        <a:t>20%</a:t>
                      </a:r>
                    </a:p>
                  </a:txBody>
                  <a:tcPr/>
                </a:tc>
                <a:tc>
                  <a:txBody>
                    <a:bodyPr/>
                    <a:lstStyle/>
                    <a:p>
                      <a:pPr algn="ctr"/>
                      <a:r>
                        <a:rPr lang="en-US" sz="2000" dirty="0"/>
                        <a:t>10%</a:t>
                      </a:r>
                    </a:p>
                  </a:txBody>
                  <a:tcPr/>
                </a:tc>
                <a:extLst>
                  <a:ext uri="{0D108BD9-81ED-4DB2-BD59-A6C34878D82A}">
                    <a16:rowId xmlns:a16="http://schemas.microsoft.com/office/drawing/2014/main" val="2109525862"/>
                  </a:ext>
                </a:extLst>
              </a:tr>
              <a:tr h="370840">
                <a:tc>
                  <a:txBody>
                    <a:bodyPr/>
                    <a:lstStyle/>
                    <a:p>
                      <a:r>
                        <a:rPr lang="en-US" sz="2000" dirty="0"/>
                        <a:t>Nausea</a:t>
                      </a:r>
                    </a:p>
                  </a:txBody>
                  <a:tcPr/>
                </a:tc>
                <a:tc>
                  <a:txBody>
                    <a:bodyPr/>
                    <a:lstStyle/>
                    <a:p>
                      <a:pPr algn="ctr"/>
                      <a:r>
                        <a:rPr lang="en-US" sz="2000" dirty="0"/>
                        <a:t>16%</a:t>
                      </a:r>
                    </a:p>
                  </a:txBody>
                  <a:tcPr/>
                </a:tc>
                <a:tc>
                  <a:txBody>
                    <a:bodyPr/>
                    <a:lstStyle/>
                    <a:p>
                      <a:pPr algn="ctr"/>
                      <a:r>
                        <a:rPr lang="en-US" sz="2000" dirty="0"/>
                        <a:t>17%</a:t>
                      </a:r>
                    </a:p>
                  </a:txBody>
                  <a:tcPr/>
                </a:tc>
                <a:tc>
                  <a:txBody>
                    <a:bodyPr/>
                    <a:lstStyle/>
                    <a:p>
                      <a:pPr algn="ctr"/>
                      <a:r>
                        <a:rPr lang="en-US" sz="2000" dirty="0"/>
                        <a:t>10%</a:t>
                      </a:r>
                    </a:p>
                  </a:txBody>
                  <a:tcPr/>
                </a:tc>
                <a:extLst>
                  <a:ext uri="{0D108BD9-81ED-4DB2-BD59-A6C34878D82A}">
                    <a16:rowId xmlns:a16="http://schemas.microsoft.com/office/drawing/2014/main" val="4208737958"/>
                  </a:ext>
                </a:extLst>
              </a:tr>
              <a:tr h="370840">
                <a:tc>
                  <a:txBody>
                    <a:bodyPr/>
                    <a:lstStyle/>
                    <a:p>
                      <a:r>
                        <a:rPr lang="en-US" sz="2000" dirty="0"/>
                        <a:t>Arthralgia</a:t>
                      </a:r>
                    </a:p>
                  </a:txBody>
                  <a:tcPr/>
                </a:tc>
                <a:tc>
                  <a:txBody>
                    <a:bodyPr/>
                    <a:lstStyle/>
                    <a:p>
                      <a:pPr algn="ctr"/>
                      <a:r>
                        <a:rPr lang="en-US" sz="2000" dirty="0"/>
                        <a:t>12%</a:t>
                      </a:r>
                    </a:p>
                  </a:txBody>
                  <a:tcPr/>
                </a:tc>
                <a:tc>
                  <a:txBody>
                    <a:bodyPr/>
                    <a:lstStyle/>
                    <a:p>
                      <a:pPr algn="ctr"/>
                      <a:r>
                        <a:rPr lang="en-US" sz="2000" dirty="0"/>
                        <a:t>15%</a:t>
                      </a:r>
                    </a:p>
                  </a:txBody>
                  <a:tcPr/>
                </a:tc>
                <a:tc>
                  <a:txBody>
                    <a:bodyPr/>
                    <a:lstStyle/>
                    <a:p>
                      <a:pPr algn="ctr"/>
                      <a:r>
                        <a:rPr lang="en-US" sz="2000" dirty="0"/>
                        <a:t>12%</a:t>
                      </a:r>
                    </a:p>
                  </a:txBody>
                  <a:tcPr/>
                </a:tc>
                <a:extLst>
                  <a:ext uri="{0D108BD9-81ED-4DB2-BD59-A6C34878D82A}">
                    <a16:rowId xmlns:a16="http://schemas.microsoft.com/office/drawing/2014/main" val="2975852313"/>
                  </a:ext>
                </a:extLst>
              </a:tr>
              <a:tr h="370840">
                <a:tc>
                  <a:txBody>
                    <a:bodyPr/>
                    <a:lstStyle/>
                    <a:p>
                      <a:r>
                        <a:rPr lang="en-US" sz="2000" dirty="0"/>
                        <a:t>Upper respiratory tract infection</a:t>
                      </a:r>
                    </a:p>
                  </a:txBody>
                  <a:tcPr/>
                </a:tc>
                <a:tc>
                  <a:txBody>
                    <a:bodyPr/>
                    <a:lstStyle/>
                    <a:p>
                      <a:pPr algn="ctr"/>
                      <a:r>
                        <a:rPr lang="en-US" sz="2000" dirty="0"/>
                        <a:t>18%</a:t>
                      </a:r>
                    </a:p>
                  </a:txBody>
                  <a:tcPr/>
                </a:tc>
                <a:tc>
                  <a:txBody>
                    <a:bodyPr/>
                    <a:lstStyle/>
                    <a:p>
                      <a:pPr algn="ctr"/>
                      <a:r>
                        <a:rPr lang="en-US" sz="2000" dirty="0"/>
                        <a:t>14%</a:t>
                      </a:r>
                    </a:p>
                  </a:txBody>
                  <a:tcPr/>
                </a:tc>
                <a:tc>
                  <a:txBody>
                    <a:bodyPr/>
                    <a:lstStyle/>
                    <a:p>
                      <a:pPr algn="ctr"/>
                      <a:r>
                        <a:rPr lang="en-US" sz="2000" dirty="0"/>
                        <a:t>11%</a:t>
                      </a:r>
                    </a:p>
                  </a:txBody>
                  <a:tcPr/>
                </a:tc>
                <a:extLst>
                  <a:ext uri="{0D108BD9-81ED-4DB2-BD59-A6C34878D82A}">
                    <a16:rowId xmlns:a16="http://schemas.microsoft.com/office/drawing/2014/main" val="3358263038"/>
                  </a:ext>
                </a:extLst>
              </a:tr>
              <a:tr h="370840">
                <a:tc>
                  <a:txBody>
                    <a:bodyPr/>
                    <a:lstStyle/>
                    <a:p>
                      <a:r>
                        <a:rPr lang="en-US" sz="2000" dirty="0"/>
                        <a:t>Abdominal pain</a:t>
                      </a:r>
                    </a:p>
                  </a:txBody>
                  <a:tcPr/>
                </a:tc>
                <a:tc>
                  <a:txBody>
                    <a:bodyPr/>
                    <a:lstStyle/>
                    <a:p>
                      <a:pPr algn="ctr"/>
                      <a:r>
                        <a:rPr lang="en-US" sz="2000" dirty="0"/>
                        <a:t>14%</a:t>
                      </a:r>
                    </a:p>
                  </a:txBody>
                  <a:tcPr/>
                </a:tc>
                <a:tc>
                  <a:txBody>
                    <a:bodyPr/>
                    <a:lstStyle/>
                    <a:p>
                      <a:pPr algn="ctr"/>
                      <a:r>
                        <a:rPr lang="en-US" sz="2000" dirty="0"/>
                        <a:t>14%</a:t>
                      </a:r>
                    </a:p>
                  </a:txBody>
                  <a:tcPr/>
                </a:tc>
                <a:tc>
                  <a:txBody>
                    <a:bodyPr/>
                    <a:lstStyle/>
                    <a:p>
                      <a:pPr algn="ctr"/>
                      <a:r>
                        <a:rPr lang="en-US" sz="2000" dirty="0"/>
                        <a:t>8%</a:t>
                      </a:r>
                    </a:p>
                  </a:txBody>
                  <a:tcPr/>
                </a:tc>
                <a:extLst>
                  <a:ext uri="{0D108BD9-81ED-4DB2-BD59-A6C34878D82A}">
                    <a16:rowId xmlns:a16="http://schemas.microsoft.com/office/drawing/2014/main" val="200238531"/>
                  </a:ext>
                </a:extLst>
              </a:tr>
              <a:tr h="370840">
                <a:tc>
                  <a:txBody>
                    <a:bodyPr/>
                    <a:lstStyle/>
                    <a:p>
                      <a:r>
                        <a:rPr lang="en-US" sz="2000" dirty="0"/>
                        <a:t>Fatigue</a:t>
                      </a:r>
                    </a:p>
                  </a:txBody>
                  <a:tcPr/>
                </a:tc>
                <a:tc>
                  <a:txBody>
                    <a:bodyPr/>
                    <a:lstStyle/>
                    <a:p>
                      <a:pPr algn="ctr"/>
                      <a:r>
                        <a:rPr lang="en-US" sz="2000" dirty="0"/>
                        <a:t>13%</a:t>
                      </a:r>
                    </a:p>
                  </a:txBody>
                  <a:tcPr/>
                </a:tc>
                <a:tc>
                  <a:txBody>
                    <a:bodyPr/>
                    <a:lstStyle/>
                    <a:p>
                      <a:pPr algn="ctr"/>
                      <a:r>
                        <a:rPr lang="en-US" sz="2000" dirty="0"/>
                        <a:t>14%</a:t>
                      </a:r>
                    </a:p>
                  </a:txBody>
                  <a:tcPr/>
                </a:tc>
                <a:tc>
                  <a:txBody>
                    <a:bodyPr/>
                    <a:lstStyle/>
                    <a:p>
                      <a:pPr algn="ctr"/>
                      <a:r>
                        <a:rPr lang="en-US" sz="2000" dirty="0"/>
                        <a:t>10%</a:t>
                      </a:r>
                    </a:p>
                  </a:txBody>
                  <a:tcPr/>
                </a:tc>
                <a:extLst>
                  <a:ext uri="{0D108BD9-81ED-4DB2-BD59-A6C34878D82A}">
                    <a16:rowId xmlns:a16="http://schemas.microsoft.com/office/drawing/2014/main" val="1212841565"/>
                  </a:ext>
                </a:extLst>
              </a:tr>
              <a:tr h="370840">
                <a:tc>
                  <a:txBody>
                    <a:bodyPr/>
                    <a:lstStyle/>
                    <a:p>
                      <a:r>
                        <a:rPr lang="en-US" sz="2000" dirty="0"/>
                        <a:t>Rash</a:t>
                      </a:r>
                    </a:p>
                  </a:txBody>
                  <a:tcPr/>
                </a:tc>
                <a:tc>
                  <a:txBody>
                    <a:bodyPr/>
                    <a:lstStyle/>
                    <a:p>
                      <a:pPr algn="ctr"/>
                      <a:r>
                        <a:rPr lang="en-US" sz="2000" dirty="0"/>
                        <a:t>11%</a:t>
                      </a:r>
                    </a:p>
                  </a:txBody>
                  <a:tcPr/>
                </a:tc>
                <a:tc>
                  <a:txBody>
                    <a:bodyPr/>
                    <a:lstStyle/>
                    <a:p>
                      <a:pPr algn="ctr"/>
                      <a:r>
                        <a:rPr lang="en-US" sz="2000" dirty="0"/>
                        <a:t>14%</a:t>
                      </a:r>
                    </a:p>
                  </a:txBody>
                  <a:tcPr/>
                </a:tc>
                <a:tc>
                  <a:txBody>
                    <a:bodyPr/>
                    <a:lstStyle/>
                    <a:p>
                      <a:pPr algn="ctr"/>
                      <a:r>
                        <a:rPr lang="en-US" sz="2000" dirty="0"/>
                        <a:t>10%</a:t>
                      </a:r>
                    </a:p>
                  </a:txBody>
                  <a:tcPr/>
                </a:tc>
                <a:extLst>
                  <a:ext uri="{0D108BD9-81ED-4DB2-BD59-A6C34878D82A}">
                    <a16:rowId xmlns:a16="http://schemas.microsoft.com/office/drawing/2014/main" val="2758997903"/>
                  </a:ext>
                </a:extLst>
              </a:tr>
              <a:tr h="370840">
                <a:tc>
                  <a:txBody>
                    <a:bodyPr/>
                    <a:lstStyle/>
                    <a:p>
                      <a:r>
                        <a:rPr lang="en-US" sz="2000" dirty="0"/>
                        <a:t>Pyrexia</a:t>
                      </a:r>
                    </a:p>
                  </a:txBody>
                  <a:tcPr/>
                </a:tc>
                <a:tc>
                  <a:txBody>
                    <a:bodyPr/>
                    <a:lstStyle/>
                    <a:p>
                      <a:pPr algn="ctr"/>
                      <a:r>
                        <a:rPr lang="en-US" sz="2000" dirty="0"/>
                        <a:t>11%</a:t>
                      </a:r>
                    </a:p>
                  </a:txBody>
                  <a:tcPr/>
                </a:tc>
                <a:tc>
                  <a:txBody>
                    <a:bodyPr/>
                    <a:lstStyle/>
                    <a:p>
                      <a:pPr algn="ctr"/>
                      <a:r>
                        <a:rPr lang="en-US" sz="2000" dirty="0"/>
                        <a:t>12%</a:t>
                      </a:r>
                    </a:p>
                  </a:txBody>
                  <a:tcPr/>
                </a:tc>
                <a:tc>
                  <a:txBody>
                    <a:bodyPr/>
                    <a:lstStyle/>
                    <a:p>
                      <a:pPr algn="ctr"/>
                      <a:r>
                        <a:rPr lang="en-US" sz="2000" dirty="0"/>
                        <a:t>7%</a:t>
                      </a:r>
                    </a:p>
                  </a:txBody>
                  <a:tcPr/>
                </a:tc>
                <a:extLst>
                  <a:ext uri="{0D108BD9-81ED-4DB2-BD59-A6C34878D82A}">
                    <a16:rowId xmlns:a16="http://schemas.microsoft.com/office/drawing/2014/main" val="1039631232"/>
                  </a:ext>
                </a:extLst>
              </a:tr>
            </a:tbl>
          </a:graphicData>
        </a:graphic>
      </p:graphicFrame>
      <p:sp>
        <p:nvSpPr>
          <p:cNvPr id="17" name="TextBox 16">
            <a:extLst>
              <a:ext uri="{FF2B5EF4-FFF2-40B4-BE49-F238E27FC236}">
                <a16:creationId xmlns:a16="http://schemas.microsoft.com/office/drawing/2014/main" id="{534A3BB6-26FE-4D93-9EB9-CC6649721232}"/>
              </a:ext>
            </a:extLst>
          </p:cNvPr>
          <p:cNvSpPr txBox="1"/>
          <p:nvPr/>
        </p:nvSpPr>
        <p:spPr>
          <a:xfrm>
            <a:off x="4263656" y="6077542"/>
            <a:ext cx="3537635" cy="276999"/>
          </a:xfrm>
          <a:prstGeom prst="rect">
            <a:avLst/>
          </a:prstGeom>
          <a:noFill/>
        </p:spPr>
        <p:txBody>
          <a:bodyPr wrap="none" rtlCol="0">
            <a:spAutoFit/>
          </a:bodyPr>
          <a:lstStyle/>
          <a:p>
            <a:r>
              <a:rPr lang="en-US" sz="1200" dirty="0">
                <a:solidFill>
                  <a:schemeClr val="bg1"/>
                </a:solidFill>
              </a:rPr>
              <a:t>Vichinsky E, et al. </a:t>
            </a:r>
            <a:r>
              <a:rPr lang="en-US" sz="1200" i="1" dirty="0">
                <a:solidFill>
                  <a:schemeClr val="bg1"/>
                </a:solidFill>
              </a:rPr>
              <a:t>N Engl J Med</a:t>
            </a:r>
            <a:r>
              <a:rPr lang="en-US" sz="1200" dirty="0">
                <a:solidFill>
                  <a:schemeClr val="bg1"/>
                </a:solidFill>
              </a:rPr>
              <a:t>. 2019;381(6):509-519.</a:t>
            </a:r>
          </a:p>
        </p:txBody>
      </p:sp>
      <p:sp>
        <p:nvSpPr>
          <p:cNvPr id="5" name="TextBox 4">
            <a:extLst>
              <a:ext uri="{FF2B5EF4-FFF2-40B4-BE49-F238E27FC236}">
                <a16:creationId xmlns:a16="http://schemas.microsoft.com/office/drawing/2014/main" id="{8BA669E8-544F-4422-9448-027CA25A7085}"/>
              </a:ext>
            </a:extLst>
          </p:cNvPr>
          <p:cNvSpPr txBox="1"/>
          <p:nvPr/>
        </p:nvSpPr>
        <p:spPr>
          <a:xfrm>
            <a:off x="838200" y="5746075"/>
            <a:ext cx="5584477" cy="307777"/>
          </a:xfrm>
          <a:prstGeom prst="rect">
            <a:avLst/>
          </a:prstGeom>
          <a:noFill/>
        </p:spPr>
        <p:txBody>
          <a:bodyPr wrap="none" rtlCol="0">
            <a:spAutoFit/>
          </a:bodyPr>
          <a:lstStyle/>
          <a:p>
            <a:r>
              <a:rPr lang="en-US" sz="1400" dirty="0"/>
              <a:t>The approved dose of voxelotor in the United States is 1500 mg once daily</a:t>
            </a:r>
          </a:p>
        </p:txBody>
      </p:sp>
    </p:spTree>
    <p:extLst>
      <p:ext uri="{BB962C8B-B14F-4D97-AF65-F5344CB8AC3E}">
        <p14:creationId xmlns:p14="http://schemas.microsoft.com/office/powerpoint/2010/main" val="2009340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E79F6-573A-4F79-AA43-6D3585516B49}"/>
              </a:ext>
            </a:extLst>
          </p:cNvPr>
          <p:cNvSpPr>
            <a:spLocks noGrp="1"/>
          </p:cNvSpPr>
          <p:nvPr>
            <p:ph type="title"/>
          </p:nvPr>
        </p:nvSpPr>
        <p:spPr/>
        <p:txBody>
          <a:bodyPr/>
          <a:lstStyle/>
          <a:p>
            <a:r>
              <a:rPr lang="en-US" dirty="0"/>
              <a:t>Safety and Efficacy of Crizanlizumab</a:t>
            </a:r>
          </a:p>
        </p:txBody>
      </p:sp>
      <p:sp>
        <p:nvSpPr>
          <p:cNvPr id="6" name="Content Placeholder 5">
            <a:extLst>
              <a:ext uri="{FF2B5EF4-FFF2-40B4-BE49-F238E27FC236}">
                <a16:creationId xmlns:a16="http://schemas.microsoft.com/office/drawing/2014/main" id="{E8CCEB79-5BAE-4715-81AB-1DEA372A5D71}"/>
              </a:ext>
            </a:extLst>
          </p:cNvPr>
          <p:cNvSpPr>
            <a:spLocks noGrp="1"/>
          </p:cNvSpPr>
          <p:nvPr>
            <p:ph idx="1"/>
          </p:nvPr>
        </p:nvSpPr>
        <p:spPr>
          <a:xfrm>
            <a:off x="838200" y="1506648"/>
            <a:ext cx="10515600" cy="4128608"/>
          </a:xfrm>
        </p:spPr>
        <p:txBody>
          <a:bodyPr>
            <a:normAutofit lnSpcReduction="10000"/>
          </a:bodyPr>
          <a:lstStyle/>
          <a:p>
            <a:r>
              <a:rPr lang="en-US" dirty="0"/>
              <a:t>Objective</a:t>
            </a:r>
          </a:p>
          <a:p>
            <a:pPr lvl="1"/>
            <a:r>
              <a:rPr lang="en-US" dirty="0"/>
              <a:t>To evaluate the safety and efficacy of crizanlizumab</a:t>
            </a:r>
          </a:p>
          <a:p>
            <a:r>
              <a:rPr lang="en-US" dirty="0"/>
              <a:t>Phase 2 placebo-controlled, double-blind RCT</a:t>
            </a:r>
          </a:p>
          <a:p>
            <a:r>
              <a:rPr lang="en-US" dirty="0"/>
              <a:t>Patients with sickle cell disease and 2-10 sickle cell-related pain crises within previous 12 mos</a:t>
            </a:r>
          </a:p>
          <a:p>
            <a:r>
              <a:rPr lang="en-US" dirty="0"/>
              <a:t>Randomized (1:1:1) to 52-wks treatment with</a:t>
            </a:r>
          </a:p>
          <a:p>
            <a:pPr lvl="1"/>
            <a:r>
              <a:rPr lang="en-US" dirty="0"/>
              <a:t>Crizanlizumab 2.5 mg/kg</a:t>
            </a:r>
          </a:p>
          <a:p>
            <a:pPr lvl="1"/>
            <a:r>
              <a:rPr lang="en-US" dirty="0"/>
              <a:t>Crizanlizumab 5 mg/kg</a:t>
            </a:r>
          </a:p>
          <a:p>
            <a:pPr lvl="1"/>
            <a:r>
              <a:rPr lang="en-US" dirty="0"/>
              <a:t>Placebo</a:t>
            </a:r>
          </a:p>
          <a:p>
            <a:r>
              <a:rPr lang="en-US" dirty="0"/>
              <a:t>Continued treatment with hydroxyurea was allowed</a:t>
            </a:r>
          </a:p>
        </p:txBody>
      </p:sp>
      <p:sp>
        <p:nvSpPr>
          <p:cNvPr id="2" name="TextBox 1">
            <a:extLst>
              <a:ext uri="{FF2B5EF4-FFF2-40B4-BE49-F238E27FC236}">
                <a16:creationId xmlns:a16="http://schemas.microsoft.com/office/drawing/2014/main" id="{1684AC93-145B-4B79-847D-977971DA41D5}"/>
              </a:ext>
            </a:extLst>
          </p:cNvPr>
          <p:cNvSpPr txBox="1"/>
          <p:nvPr/>
        </p:nvSpPr>
        <p:spPr>
          <a:xfrm>
            <a:off x="4242391" y="6049926"/>
            <a:ext cx="3349443" cy="276999"/>
          </a:xfrm>
          <a:prstGeom prst="rect">
            <a:avLst/>
          </a:prstGeom>
          <a:noFill/>
        </p:spPr>
        <p:txBody>
          <a:bodyPr wrap="none" rtlCol="0">
            <a:spAutoFit/>
          </a:bodyPr>
          <a:lstStyle/>
          <a:p>
            <a:r>
              <a:rPr lang="en-US" sz="1200" dirty="0">
                <a:solidFill>
                  <a:schemeClr val="bg1"/>
                </a:solidFill>
              </a:rPr>
              <a:t>Ataga KI, et al. </a:t>
            </a:r>
            <a:r>
              <a:rPr lang="en-US" sz="1200" i="1" dirty="0">
                <a:solidFill>
                  <a:schemeClr val="bg1"/>
                </a:solidFill>
              </a:rPr>
              <a:t>N Engl J Med</a:t>
            </a:r>
            <a:r>
              <a:rPr lang="en-US" sz="1200" dirty="0">
                <a:solidFill>
                  <a:schemeClr val="bg1"/>
                </a:solidFill>
              </a:rPr>
              <a:t>. 2017;376(5):429-439.</a:t>
            </a:r>
          </a:p>
        </p:txBody>
      </p:sp>
      <p:sp>
        <p:nvSpPr>
          <p:cNvPr id="7" name="TextBox 6">
            <a:extLst>
              <a:ext uri="{FF2B5EF4-FFF2-40B4-BE49-F238E27FC236}">
                <a16:creationId xmlns:a16="http://schemas.microsoft.com/office/drawing/2014/main" id="{2DFED3DE-6A39-48C6-BB23-A872DC745D12}"/>
              </a:ext>
            </a:extLst>
          </p:cNvPr>
          <p:cNvSpPr txBox="1"/>
          <p:nvPr/>
        </p:nvSpPr>
        <p:spPr>
          <a:xfrm>
            <a:off x="838200" y="5742149"/>
            <a:ext cx="5084149" cy="307777"/>
          </a:xfrm>
          <a:prstGeom prst="rect">
            <a:avLst/>
          </a:prstGeom>
          <a:noFill/>
        </p:spPr>
        <p:txBody>
          <a:bodyPr wrap="none" rtlCol="0">
            <a:spAutoFit/>
          </a:bodyPr>
          <a:lstStyle/>
          <a:p>
            <a:r>
              <a:rPr lang="en-US" sz="1400" dirty="0"/>
              <a:t>The approved dose of crizanlizumab in the United States is 5 mg/kg</a:t>
            </a:r>
          </a:p>
        </p:txBody>
      </p:sp>
    </p:spTree>
    <p:extLst>
      <p:ext uri="{BB962C8B-B14F-4D97-AF65-F5344CB8AC3E}">
        <p14:creationId xmlns:p14="http://schemas.microsoft.com/office/powerpoint/2010/main" val="568101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1E79F6-573A-4F79-AA43-6D3585516B49}"/>
              </a:ext>
            </a:extLst>
          </p:cNvPr>
          <p:cNvSpPr>
            <a:spLocks noGrp="1"/>
          </p:cNvSpPr>
          <p:nvPr>
            <p:ph type="title"/>
          </p:nvPr>
        </p:nvSpPr>
        <p:spPr/>
        <p:txBody>
          <a:bodyPr/>
          <a:lstStyle/>
          <a:p>
            <a:r>
              <a:rPr lang="en-US" dirty="0"/>
              <a:t>Crizanlizumab Reduces Number of and Time to Acute Pain Episodes</a:t>
            </a:r>
          </a:p>
        </p:txBody>
      </p:sp>
      <p:graphicFrame>
        <p:nvGraphicFramePr>
          <p:cNvPr id="9" name="Content Placeholder 8">
            <a:extLst>
              <a:ext uri="{FF2B5EF4-FFF2-40B4-BE49-F238E27FC236}">
                <a16:creationId xmlns:a16="http://schemas.microsoft.com/office/drawing/2014/main" id="{54E119EE-C22F-4FB8-B914-D3EB80EAB2D3}"/>
              </a:ext>
            </a:extLst>
          </p:cNvPr>
          <p:cNvGraphicFramePr>
            <a:graphicFrameLocks noGrp="1"/>
          </p:cNvGraphicFramePr>
          <p:nvPr>
            <p:ph sz="half" idx="1"/>
            <p:extLst>
              <p:ext uri="{D42A27DB-BD31-4B8C-83A1-F6EECF244321}">
                <p14:modId xmlns:p14="http://schemas.microsoft.com/office/powerpoint/2010/main" val="2822451314"/>
              </p:ext>
            </p:extLst>
          </p:nvPr>
        </p:nvGraphicFramePr>
        <p:xfrm>
          <a:off x="838200" y="1506649"/>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88605B57-261C-4435-8980-2FF00A17BA08}"/>
              </a:ext>
            </a:extLst>
          </p:cNvPr>
          <p:cNvGraphicFramePr>
            <a:graphicFrameLocks noGrp="1"/>
          </p:cNvGraphicFramePr>
          <p:nvPr>
            <p:ph sz="half" idx="2"/>
            <p:extLst>
              <p:ext uri="{D42A27DB-BD31-4B8C-83A1-F6EECF244321}">
                <p14:modId xmlns:p14="http://schemas.microsoft.com/office/powerpoint/2010/main" val="4250249970"/>
              </p:ext>
            </p:extLst>
          </p:nvPr>
        </p:nvGraphicFramePr>
        <p:xfrm>
          <a:off x="6172200" y="1506538"/>
          <a:ext cx="5181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684AC93-145B-4B79-847D-977971DA41D5}"/>
              </a:ext>
            </a:extLst>
          </p:cNvPr>
          <p:cNvSpPr txBox="1"/>
          <p:nvPr/>
        </p:nvSpPr>
        <p:spPr>
          <a:xfrm>
            <a:off x="4242391" y="6049926"/>
            <a:ext cx="3349443" cy="276999"/>
          </a:xfrm>
          <a:prstGeom prst="rect">
            <a:avLst/>
          </a:prstGeom>
          <a:noFill/>
        </p:spPr>
        <p:txBody>
          <a:bodyPr wrap="none" rtlCol="0">
            <a:spAutoFit/>
          </a:bodyPr>
          <a:lstStyle/>
          <a:p>
            <a:r>
              <a:rPr lang="en-US" sz="1200" dirty="0">
                <a:solidFill>
                  <a:schemeClr val="bg1"/>
                </a:solidFill>
              </a:rPr>
              <a:t>Ataga KI, et al. </a:t>
            </a:r>
            <a:r>
              <a:rPr lang="en-US" sz="1200" i="1" dirty="0">
                <a:solidFill>
                  <a:schemeClr val="bg1"/>
                </a:solidFill>
              </a:rPr>
              <a:t>N Engl J Med</a:t>
            </a:r>
            <a:r>
              <a:rPr lang="en-US" sz="1200" dirty="0">
                <a:solidFill>
                  <a:schemeClr val="bg1"/>
                </a:solidFill>
              </a:rPr>
              <a:t>. 2017;376(5):429-439.</a:t>
            </a:r>
          </a:p>
        </p:txBody>
      </p:sp>
      <p:sp>
        <p:nvSpPr>
          <p:cNvPr id="10" name="TextBox 9">
            <a:extLst>
              <a:ext uri="{FF2B5EF4-FFF2-40B4-BE49-F238E27FC236}">
                <a16:creationId xmlns:a16="http://schemas.microsoft.com/office/drawing/2014/main" id="{C987B071-D6CA-4DF1-95A7-5DA2AD112333}"/>
              </a:ext>
            </a:extLst>
          </p:cNvPr>
          <p:cNvSpPr txBox="1"/>
          <p:nvPr/>
        </p:nvSpPr>
        <p:spPr>
          <a:xfrm>
            <a:off x="3709946" y="2045214"/>
            <a:ext cx="615874" cy="276999"/>
          </a:xfrm>
          <a:prstGeom prst="rect">
            <a:avLst/>
          </a:prstGeom>
          <a:noFill/>
        </p:spPr>
        <p:txBody>
          <a:bodyPr wrap="none" rtlCol="0">
            <a:spAutoFit/>
          </a:bodyPr>
          <a:lstStyle/>
          <a:p>
            <a:r>
              <a:rPr lang="en-US" sz="1200" i="1" dirty="0"/>
              <a:t>P</a:t>
            </a:r>
            <a:r>
              <a:rPr lang="en-US" sz="1200" dirty="0"/>
              <a:t>=0.01</a:t>
            </a:r>
            <a:endParaRPr lang="en-US" sz="1200" i="1" dirty="0"/>
          </a:p>
        </p:txBody>
      </p:sp>
      <p:sp>
        <p:nvSpPr>
          <p:cNvPr id="11" name="Left Bracket 10">
            <a:extLst>
              <a:ext uri="{FF2B5EF4-FFF2-40B4-BE49-F238E27FC236}">
                <a16:creationId xmlns:a16="http://schemas.microsoft.com/office/drawing/2014/main" id="{519C0E8A-FF78-44C3-9EEE-634801C5FE23}"/>
              </a:ext>
            </a:extLst>
          </p:cNvPr>
          <p:cNvSpPr/>
          <p:nvPr/>
        </p:nvSpPr>
        <p:spPr>
          <a:xfrm rot="5400000">
            <a:off x="3995024" y="1601837"/>
            <a:ext cx="45719" cy="1446027"/>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F0FB0572-4D80-43D2-B283-46F866635B4A}"/>
              </a:ext>
            </a:extLst>
          </p:cNvPr>
          <p:cNvSpPr txBox="1"/>
          <p:nvPr/>
        </p:nvSpPr>
        <p:spPr>
          <a:xfrm>
            <a:off x="838200" y="5742149"/>
            <a:ext cx="5084149" cy="307777"/>
          </a:xfrm>
          <a:prstGeom prst="rect">
            <a:avLst/>
          </a:prstGeom>
          <a:noFill/>
        </p:spPr>
        <p:txBody>
          <a:bodyPr wrap="none" rtlCol="0">
            <a:spAutoFit/>
          </a:bodyPr>
          <a:lstStyle/>
          <a:p>
            <a:r>
              <a:rPr lang="en-US" sz="1400" dirty="0"/>
              <a:t>The approved dose of crizanlizumab in the United States is 5 mg/kg</a:t>
            </a:r>
          </a:p>
        </p:txBody>
      </p:sp>
    </p:spTree>
    <p:extLst>
      <p:ext uri="{BB962C8B-B14F-4D97-AF65-F5344CB8AC3E}">
        <p14:creationId xmlns:p14="http://schemas.microsoft.com/office/powerpoint/2010/main" val="3943670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1C0A-E9E8-4DE3-A974-2395933D6FD1}"/>
              </a:ext>
            </a:extLst>
          </p:cNvPr>
          <p:cNvSpPr>
            <a:spLocks noGrp="1"/>
          </p:cNvSpPr>
          <p:nvPr>
            <p:ph type="title"/>
          </p:nvPr>
        </p:nvSpPr>
        <p:spPr>
          <a:xfrm>
            <a:off x="838200" y="-203200"/>
            <a:ext cx="10515600" cy="1544357"/>
          </a:xfrm>
        </p:spPr>
        <p:txBody>
          <a:bodyPr>
            <a:normAutofit/>
          </a:bodyPr>
          <a:lstStyle/>
          <a:p>
            <a:r>
              <a:rPr lang="en-US" sz="4000" dirty="0"/>
              <a:t>Safety and Efficacy of Crizanlizumab (cont)</a:t>
            </a:r>
          </a:p>
        </p:txBody>
      </p:sp>
      <p:graphicFrame>
        <p:nvGraphicFramePr>
          <p:cNvPr id="11" name="Table 13">
            <a:extLst>
              <a:ext uri="{FF2B5EF4-FFF2-40B4-BE49-F238E27FC236}">
                <a16:creationId xmlns:a16="http://schemas.microsoft.com/office/drawing/2014/main" id="{709C94CC-7151-4998-A5DD-3B1C5BCE8F6F}"/>
              </a:ext>
            </a:extLst>
          </p:cNvPr>
          <p:cNvGraphicFramePr>
            <a:graphicFrameLocks noGrp="1"/>
          </p:cNvGraphicFramePr>
          <p:nvPr>
            <p:ph idx="1"/>
            <p:extLst>
              <p:ext uri="{D42A27DB-BD31-4B8C-83A1-F6EECF244321}">
                <p14:modId xmlns:p14="http://schemas.microsoft.com/office/powerpoint/2010/main" val="4079987326"/>
              </p:ext>
            </p:extLst>
          </p:nvPr>
        </p:nvGraphicFramePr>
        <p:xfrm>
          <a:off x="882502" y="899160"/>
          <a:ext cx="10143460" cy="5059680"/>
        </p:xfrm>
        <a:graphic>
          <a:graphicData uri="http://schemas.openxmlformats.org/drawingml/2006/table">
            <a:tbl>
              <a:tblPr firstRow="1" bandRow="1">
                <a:tableStyleId>{5C22544A-7EE6-4342-B048-85BDC9FD1C3A}</a:tableStyleId>
              </a:tblPr>
              <a:tblGrid>
                <a:gridCol w="3540642">
                  <a:extLst>
                    <a:ext uri="{9D8B030D-6E8A-4147-A177-3AD203B41FA5}">
                      <a16:colId xmlns:a16="http://schemas.microsoft.com/office/drawing/2014/main" val="80985411"/>
                    </a:ext>
                  </a:extLst>
                </a:gridCol>
                <a:gridCol w="2562447">
                  <a:extLst>
                    <a:ext uri="{9D8B030D-6E8A-4147-A177-3AD203B41FA5}">
                      <a16:colId xmlns:a16="http://schemas.microsoft.com/office/drawing/2014/main" val="2277486964"/>
                    </a:ext>
                  </a:extLst>
                </a:gridCol>
                <a:gridCol w="2434856">
                  <a:extLst>
                    <a:ext uri="{9D8B030D-6E8A-4147-A177-3AD203B41FA5}">
                      <a16:colId xmlns:a16="http://schemas.microsoft.com/office/drawing/2014/main" val="1983811421"/>
                    </a:ext>
                  </a:extLst>
                </a:gridCol>
                <a:gridCol w="1605515">
                  <a:extLst>
                    <a:ext uri="{9D8B030D-6E8A-4147-A177-3AD203B41FA5}">
                      <a16:colId xmlns:a16="http://schemas.microsoft.com/office/drawing/2014/main" val="3804895975"/>
                    </a:ext>
                  </a:extLst>
                </a:gridCol>
              </a:tblGrid>
              <a:tr h="370840">
                <a:tc>
                  <a:txBody>
                    <a:bodyPr/>
                    <a:lstStyle/>
                    <a:p>
                      <a:pPr algn="ctr"/>
                      <a:r>
                        <a:rPr lang="en-US" sz="2000" dirty="0"/>
                        <a:t>Adverse Event</a:t>
                      </a:r>
                    </a:p>
                  </a:txBody>
                  <a:tcPr/>
                </a:tc>
                <a:tc>
                  <a:txBody>
                    <a:bodyPr/>
                    <a:lstStyle/>
                    <a:p>
                      <a:pPr algn="ctr"/>
                      <a:r>
                        <a:rPr lang="en-US" sz="2000" dirty="0"/>
                        <a:t>Crizanlizumab 2.5 mg</a:t>
                      </a:r>
                    </a:p>
                    <a:p>
                      <a:pPr algn="ctr"/>
                      <a:r>
                        <a:rPr lang="en-US" sz="2000" dirty="0"/>
                        <a:t>(n=64)</a:t>
                      </a:r>
                    </a:p>
                  </a:txBody>
                  <a:tcPr/>
                </a:tc>
                <a:tc>
                  <a:txBody>
                    <a:bodyPr/>
                    <a:lstStyle/>
                    <a:p>
                      <a:pPr algn="ctr"/>
                      <a:r>
                        <a:rPr lang="en-US" sz="2000" dirty="0"/>
                        <a:t>Crizanlizumab 5 mg</a:t>
                      </a:r>
                    </a:p>
                    <a:p>
                      <a:pPr algn="ctr"/>
                      <a:r>
                        <a:rPr lang="en-US" sz="2000" dirty="0"/>
                        <a:t>(n=66)</a:t>
                      </a:r>
                    </a:p>
                  </a:txBody>
                  <a:tcPr/>
                </a:tc>
                <a:tc>
                  <a:txBody>
                    <a:bodyPr/>
                    <a:lstStyle/>
                    <a:p>
                      <a:pPr algn="ctr"/>
                      <a:r>
                        <a:rPr lang="en-US" sz="2000" dirty="0"/>
                        <a:t>Placebo</a:t>
                      </a:r>
                    </a:p>
                    <a:p>
                      <a:pPr algn="ctr"/>
                      <a:r>
                        <a:rPr lang="en-US" sz="2000" dirty="0"/>
                        <a:t>(n=62)</a:t>
                      </a:r>
                    </a:p>
                  </a:txBody>
                  <a:tcPr/>
                </a:tc>
                <a:extLst>
                  <a:ext uri="{0D108BD9-81ED-4DB2-BD59-A6C34878D82A}">
                    <a16:rowId xmlns:a16="http://schemas.microsoft.com/office/drawing/2014/main" val="1966110086"/>
                  </a:ext>
                </a:extLst>
              </a:tr>
              <a:tr h="370840">
                <a:tc>
                  <a:txBody>
                    <a:bodyPr/>
                    <a:lstStyle/>
                    <a:p>
                      <a:r>
                        <a:rPr lang="en-US" sz="2000" dirty="0">
                          <a:latin typeface="Calibri" panose="020F0502020204030204" pitchFamily="34" charset="0"/>
                          <a:cs typeface="Calibri" panose="020F0502020204030204" pitchFamily="34" charset="0"/>
                        </a:rPr>
                        <a:t>≥1 Serious AE</a:t>
                      </a:r>
                      <a:endParaRPr lang="en-US" sz="2000" dirty="0"/>
                    </a:p>
                  </a:txBody>
                  <a:tcPr/>
                </a:tc>
                <a:tc>
                  <a:txBody>
                    <a:bodyPr/>
                    <a:lstStyle/>
                    <a:p>
                      <a:pPr algn="ctr"/>
                      <a:r>
                        <a:rPr lang="en-US" sz="2000" dirty="0"/>
                        <a:t>33%</a:t>
                      </a:r>
                    </a:p>
                  </a:txBody>
                  <a:tcPr/>
                </a:tc>
                <a:tc>
                  <a:txBody>
                    <a:bodyPr/>
                    <a:lstStyle/>
                    <a:p>
                      <a:pPr algn="ctr"/>
                      <a:r>
                        <a:rPr lang="en-US" sz="2000" dirty="0"/>
                        <a:t>26%</a:t>
                      </a:r>
                    </a:p>
                  </a:txBody>
                  <a:tcPr/>
                </a:tc>
                <a:tc>
                  <a:txBody>
                    <a:bodyPr/>
                    <a:lstStyle/>
                    <a:p>
                      <a:pPr algn="ctr"/>
                      <a:r>
                        <a:rPr lang="en-US" sz="2000" dirty="0"/>
                        <a:t>27%</a:t>
                      </a:r>
                    </a:p>
                  </a:txBody>
                  <a:tcPr/>
                </a:tc>
                <a:extLst>
                  <a:ext uri="{0D108BD9-81ED-4DB2-BD59-A6C34878D82A}">
                    <a16:rowId xmlns:a16="http://schemas.microsoft.com/office/drawing/2014/main" val="2302615812"/>
                  </a:ext>
                </a:extLst>
              </a:tr>
              <a:tr h="370840">
                <a:tc>
                  <a:txBody>
                    <a:bodyPr/>
                    <a:lstStyle/>
                    <a:p>
                      <a:r>
                        <a:rPr lang="en-US" sz="2000" dirty="0"/>
                        <a:t>Headache</a:t>
                      </a:r>
                    </a:p>
                  </a:txBody>
                  <a:tcPr/>
                </a:tc>
                <a:tc>
                  <a:txBody>
                    <a:bodyPr/>
                    <a:lstStyle/>
                    <a:p>
                      <a:pPr algn="ctr"/>
                      <a:r>
                        <a:rPr lang="en-US" sz="2000" dirty="0"/>
                        <a:t>22%</a:t>
                      </a:r>
                    </a:p>
                  </a:txBody>
                  <a:tcPr/>
                </a:tc>
                <a:tc>
                  <a:txBody>
                    <a:bodyPr/>
                    <a:lstStyle/>
                    <a:p>
                      <a:pPr algn="ctr"/>
                      <a:r>
                        <a:rPr lang="en-US" sz="2000" dirty="0"/>
                        <a:t>17%</a:t>
                      </a:r>
                    </a:p>
                  </a:txBody>
                  <a:tcPr/>
                </a:tc>
                <a:tc>
                  <a:txBody>
                    <a:bodyPr/>
                    <a:lstStyle/>
                    <a:p>
                      <a:pPr algn="ctr"/>
                      <a:r>
                        <a:rPr lang="en-US" sz="2000" dirty="0"/>
                        <a:t>16%</a:t>
                      </a:r>
                    </a:p>
                  </a:txBody>
                  <a:tcPr/>
                </a:tc>
                <a:extLst>
                  <a:ext uri="{0D108BD9-81ED-4DB2-BD59-A6C34878D82A}">
                    <a16:rowId xmlns:a16="http://schemas.microsoft.com/office/drawing/2014/main" val="3128717535"/>
                  </a:ext>
                </a:extLst>
              </a:tr>
              <a:tr h="370840">
                <a:tc>
                  <a:txBody>
                    <a:bodyPr/>
                    <a:lstStyle/>
                    <a:p>
                      <a:r>
                        <a:rPr lang="en-US" sz="2000" dirty="0"/>
                        <a:t>Back pain</a:t>
                      </a:r>
                    </a:p>
                  </a:txBody>
                  <a:tcPr/>
                </a:tc>
                <a:tc>
                  <a:txBody>
                    <a:bodyPr/>
                    <a:lstStyle/>
                    <a:p>
                      <a:pPr algn="ctr"/>
                      <a:r>
                        <a:rPr lang="en-US" sz="2000" dirty="0"/>
                        <a:t>20%</a:t>
                      </a:r>
                    </a:p>
                  </a:txBody>
                  <a:tcPr/>
                </a:tc>
                <a:tc>
                  <a:txBody>
                    <a:bodyPr/>
                    <a:lstStyle/>
                    <a:p>
                      <a:pPr algn="ctr"/>
                      <a:r>
                        <a:rPr lang="en-US" sz="2000" dirty="0"/>
                        <a:t>15%</a:t>
                      </a:r>
                    </a:p>
                  </a:txBody>
                  <a:tcPr/>
                </a:tc>
                <a:tc>
                  <a:txBody>
                    <a:bodyPr/>
                    <a:lstStyle/>
                    <a:p>
                      <a:pPr algn="ctr"/>
                      <a:r>
                        <a:rPr lang="en-US" sz="2000" dirty="0"/>
                        <a:t>11%</a:t>
                      </a:r>
                    </a:p>
                  </a:txBody>
                  <a:tcPr/>
                </a:tc>
                <a:extLst>
                  <a:ext uri="{0D108BD9-81ED-4DB2-BD59-A6C34878D82A}">
                    <a16:rowId xmlns:a16="http://schemas.microsoft.com/office/drawing/2014/main" val="3128602758"/>
                  </a:ext>
                </a:extLst>
              </a:tr>
              <a:tr h="370840">
                <a:tc>
                  <a:txBody>
                    <a:bodyPr/>
                    <a:lstStyle/>
                    <a:p>
                      <a:r>
                        <a:rPr lang="en-US" sz="2000" dirty="0"/>
                        <a:t>Nausea</a:t>
                      </a:r>
                    </a:p>
                  </a:txBody>
                  <a:tcPr/>
                </a:tc>
                <a:tc>
                  <a:txBody>
                    <a:bodyPr/>
                    <a:lstStyle/>
                    <a:p>
                      <a:pPr algn="ctr"/>
                      <a:r>
                        <a:rPr lang="en-US" sz="2000" dirty="0"/>
                        <a:t>17%</a:t>
                      </a:r>
                    </a:p>
                  </a:txBody>
                  <a:tcPr/>
                </a:tc>
                <a:tc>
                  <a:txBody>
                    <a:bodyPr/>
                    <a:lstStyle/>
                    <a:p>
                      <a:pPr algn="ctr"/>
                      <a:r>
                        <a:rPr lang="en-US" sz="2000" dirty="0"/>
                        <a:t>18%</a:t>
                      </a:r>
                    </a:p>
                  </a:txBody>
                  <a:tcPr/>
                </a:tc>
                <a:tc>
                  <a:txBody>
                    <a:bodyPr/>
                    <a:lstStyle/>
                    <a:p>
                      <a:pPr algn="ctr"/>
                      <a:r>
                        <a:rPr lang="en-US" sz="2000" dirty="0"/>
                        <a:t>11%</a:t>
                      </a:r>
                    </a:p>
                  </a:txBody>
                  <a:tcPr/>
                </a:tc>
                <a:extLst>
                  <a:ext uri="{0D108BD9-81ED-4DB2-BD59-A6C34878D82A}">
                    <a16:rowId xmlns:a16="http://schemas.microsoft.com/office/drawing/2014/main" val="2732434487"/>
                  </a:ext>
                </a:extLst>
              </a:tr>
              <a:tr h="370840">
                <a:tc>
                  <a:txBody>
                    <a:bodyPr/>
                    <a:lstStyle/>
                    <a:p>
                      <a:r>
                        <a:rPr lang="en-US" sz="2000" dirty="0"/>
                        <a:t>Arthralgia</a:t>
                      </a:r>
                    </a:p>
                  </a:txBody>
                  <a:tcPr/>
                </a:tc>
                <a:tc>
                  <a:txBody>
                    <a:bodyPr/>
                    <a:lstStyle/>
                    <a:p>
                      <a:pPr algn="ctr"/>
                      <a:r>
                        <a:rPr lang="en-US" sz="2000" dirty="0"/>
                        <a:t>14%</a:t>
                      </a:r>
                    </a:p>
                  </a:txBody>
                  <a:tcPr/>
                </a:tc>
                <a:tc>
                  <a:txBody>
                    <a:bodyPr/>
                    <a:lstStyle/>
                    <a:p>
                      <a:pPr algn="ctr"/>
                      <a:r>
                        <a:rPr lang="en-US" sz="2000" dirty="0"/>
                        <a:t>18%</a:t>
                      </a:r>
                    </a:p>
                  </a:txBody>
                  <a:tcPr/>
                </a:tc>
                <a:tc>
                  <a:txBody>
                    <a:bodyPr/>
                    <a:lstStyle/>
                    <a:p>
                      <a:pPr algn="ctr"/>
                      <a:r>
                        <a:rPr lang="en-US" sz="2000" dirty="0"/>
                        <a:t>8%</a:t>
                      </a:r>
                    </a:p>
                  </a:txBody>
                  <a:tcPr/>
                </a:tc>
                <a:extLst>
                  <a:ext uri="{0D108BD9-81ED-4DB2-BD59-A6C34878D82A}">
                    <a16:rowId xmlns:a16="http://schemas.microsoft.com/office/drawing/2014/main" val="1575283491"/>
                  </a:ext>
                </a:extLst>
              </a:tr>
              <a:tr h="370840">
                <a:tc>
                  <a:txBody>
                    <a:bodyPr/>
                    <a:lstStyle/>
                    <a:p>
                      <a:r>
                        <a:rPr lang="en-US" sz="2000" dirty="0"/>
                        <a:t>Pain in extremity</a:t>
                      </a:r>
                    </a:p>
                  </a:txBody>
                  <a:tcPr/>
                </a:tc>
                <a:tc>
                  <a:txBody>
                    <a:bodyPr/>
                    <a:lstStyle/>
                    <a:p>
                      <a:pPr algn="ctr"/>
                      <a:r>
                        <a:rPr lang="en-US" sz="2000" dirty="0"/>
                        <a:t>12%</a:t>
                      </a:r>
                    </a:p>
                  </a:txBody>
                  <a:tcPr/>
                </a:tc>
                <a:tc>
                  <a:txBody>
                    <a:bodyPr/>
                    <a:lstStyle/>
                    <a:p>
                      <a:pPr algn="ctr"/>
                      <a:r>
                        <a:rPr lang="en-US" sz="2000" dirty="0"/>
                        <a:t>17%</a:t>
                      </a:r>
                    </a:p>
                  </a:txBody>
                  <a:tcPr/>
                </a:tc>
                <a:tc>
                  <a:txBody>
                    <a:bodyPr/>
                    <a:lstStyle/>
                    <a:p>
                      <a:pPr algn="ctr"/>
                      <a:r>
                        <a:rPr lang="en-US" sz="2000" dirty="0"/>
                        <a:t>16%</a:t>
                      </a:r>
                    </a:p>
                  </a:txBody>
                  <a:tcPr/>
                </a:tc>
                <a:extLst>
                  <a:ext uri="{0D108BD9-81ED-4DB2-BD59-A6C34878D82A}">
                    <a16:rowId xmlns:a16="http://schemas.microsoft.com/office/drawing/2014/main" val="2829335551"/>
                  </a:ext>
                </a:extLst>
              </a:tr>
              <a:tr h="370840">
                <a:tc>
                  <a:txBody>
                    <a:bodyPr/>
                    <a:lstStyle/>
                    <a:p>
                      <a:r>
                        <a:rPr lang="en-US" sz="2000" dirty="0"/>
                        <a:t>Urinary tract infection</a:t>
                      </a:r>
                    </a:p>
                  </a:txBody>
                  <a:tcPr/>
                </a:tc>
                <a:tc>
                  <a:txBody>
                    <a:bodyPr/>
                    <a:lstStyle/>
                    <a:p>
                      <a:pPr algn="ctr"/>
                      <a:r>
                        <a:rPr lang="en-US" sz="2000" dirty="0"/>
                        <a:t>11%</a:t>
                      </a:r>
                    </a:p>
                  </a:txBody>
                  <a:tcPr/>
                </a:tc>
                <a:tc>
                  <a:txBody>
                    <a:bodyPr/>
                    <a:lstStyle/>
                    <a:p>
                      <a:pPr algn="ctr"/>
                      <a:r>
                        <a:rPr lang="en-US" sz="2000" dirty="0"/>
                        <a:t>14%</a:t>
                      </a:r>
                    </a:p>
                  </a:txBody>
                  <a:tcPr/>
                </a:tc>
                <a:tc>
                  <a:txBody>
                    <a:bodyPr/>
                    <a:lstStyle/>
                    <a:p>
                      <a:pPr algn="ctr"/>
                      <a:r>
                        <a:rPr lang="en-US" sz="2000" dirty="0"/>
                        <a:t>11%</a:t>
                      </a:r>
                    </a:p>
                  </a:txBody>
                  <a:tcPr/>
                </a:tc>
                <a:extLst>
                  <a:ext uri="{0D108BD9-81ED-4DB2-BD59-A6C34878D82A}">
                    <a16:rowId xmlns:a16="http://schemas.microsoft.com/office/drawing/2014/main" val="3171992418"/>
                  </a:ext>
                </a:extLst>
              </a:tr>
              <a:tr h="370840">
                <a:tc>
                  <a:txBody>
                    <a:bodyPr/>
                    <a:lstStyle/>
                    <a:p>
                      <a:r>
                        <a:rPr lang="en-US" sz="2000" dirty="0"/>
                        <a:t>Upper respiratory tract infection</a:t>
                      </a:r>
                    </a:p>
                  </a:txBody>
                  <a:tcPr/>
                </a:tc>
                <a:tc>
                  <a:txBody>
                    <a:bodyPr/>
                    <a:lstStyle/>
                    <a:p>
                      <a:pPr algn="ctr"/>
                      <a:r>
                        <a:rPr lang="en-US" sz="2000" dirty="0"/>
                        <a:t>11%</a:t>
                      </a:r>
                    </a:p>
                  </a:txBody>
                  <a:tcPr/>
                </a:tc>
                <a:tc>
                  <a:txBody>
                    <a:bodyPr/>
                    <a:lstStyle/>
                    <a:p>
                      <a:pPr algn="ctr"/>
                      <a:r>
                        <a:rPr lang="en-US" sz="2000" dirty="0"/>
                        <a:t>11%</a:t>
                      </a:r>
                    </a:p>
                  </a:txBody>
                  <a:tcPr/>
                </a:tc>
                <a:tc>
                  <a:txBody>
                    <a:bodyPr/>
                    <a:lstStyle/>
                    <a:p>
                      <a:pPr algn="ctr"/>
                      <a:r>
                        <a:rPr lang="en-US" sz="2000" dirty="0"/>
                        <a:t>10%</a:t>
                      </a:r>
                    </a:p>
                  </a:txBody>
                  <a:tcPr/>
                </a:tc>
                <a:extLst>
                  <a:ext uri="{0D108BD9-81ED-4DB2-BD59-A6C34878D82A}">
                    <a16:rowId xmlns:a16="http://schemas.microsoft.com/office/drawing/2014/main" val="1452402875"/>
                  </a:ext>
                </a:extLst>
              </a:tr>
              <a:tr h="370840">
                <a:tc>
                  <a:txBody>
                    <a:bodyPr/>
                    <a:lstStyle/>
                    <a:p>
                      <a:r>
                        <a:rPr lang="en-US" sz="2000" dirty="0"/>
                        <a:t>Pyrexia</a:t>
                      </a:r>
                    </a:p>
                  </a:txBody>
                  <a:tcPr/>
                </a:tc>
                <a:tc>
                  <a:txBody>
                    <a:bodyPr/>
                    <a:lstStyle/>
                    <a:p>
                      <a:pPr algn="ctr"/>
                      <a:r>
                        <a:rPr lang="en-US" sz="2000" dirty="0"/>
                        <a:t>9%</a:t>
                      </a:r>
                    </a:p>
                  </a:txBody>
                  <a:tcPr/>
                </a:tc>
                <a:tc>
                  <a:txBody>
                    <a:bodyPr/>
                    <a:lstStyle/>
                    <a:p>
                      <a:pPr algn="ctr"/>
                      <a:r>
                        <a:rPr lang="en-US" sz="2000" dirty="0"/>
                        <a:t>11%</a:t>
                      </a:r>
                    </a:p>
                  </a:txBody>
                  <a:tcPr/>
                </a:tc>
                <a:tc>
                  <a:txBody>
                    <a:bodyPr/>
                    <a:lstStyle/>
                    <a:p>
                      <a:pPr algn="ctr"/>
                      <a:r>
                        <a:rPr lang="en-US" sz="2000" dirty="0"/>
                        <a:t>6%</a:t>
                      </a:r>
                    </a:p>
                  </a:txBody>
                  <a:tcPr/>
                </a:tc>
                <a:extLst>
                  <a:ext uri="{0D108BD9-81ED-4DB2-BD59-A6C34878D82A}">
                    <a16:rowId xmlns:a16="http://schemas.microsoft.com/office/drawing/2014/main" val="2399145152"/>
                  </a:ext>
                </a:extLst>
              </a:tr>
              <a:tr h="370840">
                <a:tc>
                  <a:txBody>
                    <a:bodyPr/>
                    <a:lstStyle/>
                    <a:p>
                      <a:r>
                        <a:rPr lang="en-US" sz="2000" dirty="0"/>
                        <a:t>Diarrhea</a:t>
                      </a:r>
                    </a:p>
                  </a:txBody>
                  <a:tcPr/>
                </a:tc>
                <a:tc>
                  <a:txBody>
                    <a:bodyPr/>
                    <a:lstStyle/>
                    <a:p>
                      <a:pPr algn="ctr"/>
                      <a:r>
                        <a:rPr lang="en-US" sz="2000" dirty="0"/>
                        <a:t>8%</a:t>
                      </a:r>
                    </a:p>
                  </a:txBody>
                  <a:tcPr/>
                </a:tc>
                <a:tc>
                  <a:txBody>
                    <a:bodyPr/>
                    <a:lstStyle/>
                    <a:p>
                      <a:pPr algn="ctr"/>
                      <a:r>
                        <a:rPr lang="en-US" sz="2000" dirty="0"/>
                        <a:t>11%</a:t>
                      </a:r>
                    </a:p>
                  </a:txBody>
                  <a:tcPr/>
                </a:tc>
                <a:tc>
                  <a:txBody>
                    <a:bodyPr/>
                    <a:lstStyle/>
                    <a:p>
                      <a:pPr algn="ctr"/>
                      <a:r>
                        <a:rPr lang="en-US" sz="2000" dirty="0"/>
                        <a:t>3%</a:t>
                      </a:r>
                    </a:p>
                  </a:txBody>
                  <a:tcPr/>
                </a:tc>
                <a:extLst>
                  <a:ext uri="{0D108BD9-81ED-4DB2-BD59-A6C34878D82A}">
                    <a16:rowId xmlns:a16="http://schemas.microsoft.com/office/drawing/2014/main" val="2760673911"/>
                  </a:ext>
                </a:extLst>
              </a:tr>
              <a:tr h="370840">
                <a:tc>
                  <a:txBody>
                    <a:bodyPr/>
                    <a:lstStyle/>
                    <a:p>
                      <a:r>
                        <a:rPr lang="en-US" sz="2000" dirty="0"/>
                        <a:t>Musculoskeletal pain</a:t>
                      </a:r>
                    </a:p>
                  </a:txBody>
                  <a:tcPr/>
                </a:tc>
                <a:tc>
                  <a:txBody>
                    <a:bodyPr/>
                    <a:lstStyle/>
                    <a:p>
                      <a:pPr algn="ctr"/>
                      <a:r>
                        <a:rPr lang="en-US" sz="2000" dirty="0"/>
                        <a:t>6%</a:t>
                      </a:r>
                    </a:p>
                  </a:txBody>
                  <a:tcPr/>
                </a:tc>
                <a:tc>
                  <a:txBody>
                    <a:bodyPr/>
                    <a:lstStyle/>
                    <a:p>
                      <a:pPr algn="ctr"/>
                      <a:r>
                        <a:rPr lang="en-US" sz="2000" dirty="0"/>
                        <a:t>12%</a:t>
                      </a:r>
                    </a:p>
                  </a:txBody>
                  <a:tcPr/>
                </a:tc>
                <a:tc>
                  <a:txBody>
                    <a:bodyPr/>
                    <a:lstStyle/>
                    <a:p>
                      <a:pPr algn="ctr"/>
                      <a:r>
                        <a:rPr lang="en-US" sz="2000" dirty="0"/>
                        <a:t>10%</a:t>
                      </a:r>
                    </a:p>
                  </a:txBody>
                  <a:tcPr/>
                </a:tc>
                <a:extLst>
                  <a:ext uri="{0D108BD9-81ED-4DB2-BD59-A6C34878D82A}">
                    <a16:rowId xmlns:a16="http://schemas.microsoft.com/office/drawing/2014/main" val="2592861995"/>
                  </a:ext>
                </a:extLst>
              </a:tr>
            </a:tbl>
          </a:graphicData>
        </a:graphic>
      </p:graphicFrame>
      <p:sp>
        <p:nvSpPr>
          <p:cNvPr id="17" name="TextBox 16">
            <a:extLst>
              <a:ext uri="{FF2B5EF4-FFF2-40B4-BE49-F238E27FC236}">
                <a16:creationId xmlns:a16="http://schemas.microsoft.com/office/drawing/2014/main" id="{534A3BB6-26FE-4D93-9EB9-CC6649721232}"/>
              </a:ext>
            </a:extLst>
          </p:cNvPr>
          <p:cNvSpPr txBox="1"/>
          <p:nvPr/>
        </p:nvSpPr>
        <p:spPr>
          <a:xfrm>
            <a:off x="4263656" y="6077542"/>
            <a:ext cx="3349443" cy="276999"/>
          </a:xfrm>
          <a:prstGeom prst="rect">
            <a:avLst/>
          </a:prstGeom>
          <a:noFill/>
        </p:spPr>
        <p:txBody>
          <a:bodyPr wrap="none" rtlCol="0">
            <a:spAutoFit/>
          </a:bodyPr>
          <a:lstStyle/>
          <a:p>
            <a:r>
              <a:rPr lang="en-US" sz="1200" dirty="0">
                <a:solidFill>
                  <a:schemeClr val="bg1"/>
                </a:solidFill>
              </a:rPr>
              <a:t>Ataga KI, et al. </a:t>
            </a:r>
            <a:r>
              <a:rPr lang="en-US" sz="1200" i="1" dirty="0">
                <a:solidFill>
                  <a:schemeClr val="bg1"/>
                </a:solidFill>
              </a:rPr>
              <a:t>N Engl J Med</a:t>
            </a:r>
            <a:r>
              <a:rPr lang="en-US" sz="1200" dirty="0">
                <a:solidFill>
                  <a:schemeClr val="bg1"/>
                </a:solidFill>
              </a:rPr>
              <a:t>. 2017;376(5):429-439.</a:t>
            </a:r>
          </a:p>
        </p:txBody>
      </p:sp>
      <p:sp>
        <p:nvSpPr>
          <p:cNvPr id="5" name="TextBox 4">
            <a:extLst>
              <a:ext uri="{FF2B5EF4-FFF2-40B4-BE49-F238E27FC236}">
                <a16:creationId xmlns:a16="http://schemas.microsoft.com/office/drawing/2014/main" id="{A4F2F734-92D8-4984-98FF-A3BAA3C4FD15}"/>
              </a:ext>
            </a:extLst>
          </p:cNvPr>
          <p:cNvSpPr txBox="1"/>
          <p:nvPr/>
        </p:nvSpPr>
        <p:spPr>
          <a:xfrm>
            <a:off x="8229601" y="6043602"/>
            <a:ext cx="2840664" cy="523220"/>
          </a:xfrm>
          <a:prstGeom prst="rect">
            <a:avLst/>
          </a:prstGeom>
          <a:noFill/>
        </p:spPr>
        <p:txBody>
          <a:bodyPr wrap="square" rtlCol="0">
            <a:spAutoFit/>
          </a:bodyPr>
          <a:lstStyle/>
          <a:p>
            <a:r>
              <a:rPr lang="en-US" sz="1400" dirty="0">
                <a:solidFill>
                  <a:schemeClr val="bg1"/>
                </a:solidFill>
              </a:rPr>
              <a:t>The approved dose of crizanlizumab in the United States is 5 mg/kg</a:t>
            </a:r>
          </a:p>
        </p:txBody>
      </p:sp>
    </p:spTree>
    <p:extLst>
      <p:ext uri="{BB962C8B-B14F-4D97-AF65-F5344CB8AC3E}">
        <p14:creationId xmlns:p14="http://schemas.microsoft.com/office/powerpoint/2010/main" val="873788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2862-AAF2-4B56-A428-AD947B10B75C}"/>
              </a:ext>
            </a:extLst>
          </p:cNvPr>
          <p:cNvSpPr>
            <a:spLocks noGrp="1"/>
          </p:cNvSpPr>
          <p:nvPr>
            <p:ph type="title"/>
          </p:nvPr>
        </p:nvSpPr>
        <p:spPr>
          <a:xfrm>
            <a:off x="892632" y="9525"/>
            <a:ext cx="10515600" cy="1325563"/>
          </a:xfrm>
        </p:spPr>
        <p:txBody>
          <a:bodyPr/>
          <a:lstStyle/>
          <a:p>
            <a:r>
              <a:rPr lang="en-US" dirty="0"/>
              <a:t>Summary</a:t>
            </a:r>
          </a:p>
        </p:txBody>
      </p:sp>
      <p:sp>
        <p:nvSpPr>
          <p:cNvPr id="3" name="Content Placeholder 2">
            <a:extLst>
              <a:ext uri="{FF2B5EF4-FFF2-40B4-BE49-F238E27FC236}">
                <a16:creationId xmlns:a16="http://schemas.microsoft.com/office/drawing/2014/main" id="{4A8A47B7-6E52-48D4-B892-8278A7B0AD94}"/>
              </a:ext>
            </a:extLst>
          </p:cNvPr>
          <p:cNvSpPr>
            <a:spLocks noGrp="1"/>
          </p:cNvSpPr>
          <p:nvPr>
            <p:ph idx="1"/>
          </p:nvPr>
        </p:nvSpPr>
        <p:spPr>
          <a:xfrm>
            <a:off x="892632" y="1253331"/>
            <a:ext cx="10515600" cy="4351338"/>
          </a:xfrm>
        </p:spPr>
        <p:txBody>
          <a:bodyPr>
            <a:normAutofit lnSpcReduction="10000"/>
          </a:bodyPr>
          <a:lstStyle/>
          <a:p>
            <a:r>
              <a:rPr lang="en-US" dirty="0"/>
              <a:t>Hydroxyurea is the mainstay of treatment for individuals with HbSS and HbS</a:t>
            </a:r>
            <a:r>
              <a:rPr lang="en-US" dirty="0">
                <a:sym typeface="Symbol" panose="05050102010706020507" pitchFamily="18" charset="2"/>
              </a:rPr>
              <a:t></a:t>
            </a:r>
            <a:r>
              <a:rPr lang="en-US" baseline="30000" dirty="0"/>
              <a:t>0</a:t>
            </a:r>
            <a:endParaRPr lang="en-US" dirty="0"/>
          </a:p>
          <a:p>
            <a:pPr lvl="1"/>
            <a:r>
              <a:rPr lang="en-US" dirty="0"/>
              <a:t>Decreases SCD related morbidity and mortality</a:t>
            </a:r>
          </a:p>
          <a:p>
            <a:r>
              <a:rPr lang="en-US" dirty="0"/>
              <a:t>Other FDA approved therapies should be selected on an individual basis</a:t>
            </a:r>
          </a:p>
          <a:p>
            <a:pPr lvl="1"/>
            <a:r>
              <a:rPr lang="en-US" dirty="0"/>
              <a:t>L-glutamine</a:t>
            </a:r>
          </a:p>
          <a:p>
            <a:pPr lvl="2"/>
            <a:r>
              <a:rPr lang="en-US" dirty="0"/>
              <a:t>Repetitive acute vaso-occlusive pain and acute chest syndrome</a:t>
            </a:r>
          </a:p>
          <a:p>
            <a:pPr lvl="1"/>
            <a:r>
              <a:rPr lang="en-US" dirty="0"/>
              <a:t>Voxelotor</a:t>
            </a:r>
          </a:p>
          <a:p>
            <a:pPr lvl="2"/>
            <a:r>
              <a:rPr lang="en-US" dirty="0"/>
              <a:t>Symptomatic anemia or selective situations where increase hemoglobin may improve clinical outcomes</a:t>
            </a:r>
          </a:p>
          <a:p>
            <a:pPr lvl="1"/>
            <a:r>
              <a:rPr lang="en-US" dirty="0"/>
              <a:t>Crizanlizumab</a:t>
            </a:r>
          </a:p>
          <a:p>
            <a:pPr lvl="2"/>
            <a:r>
              <a:rPr lang="en-US" dirty="0"/>
              <a:t>Repetitive acute vaso-occlusive pain </a:t>
            </a:r>
          </a:p>
          <a:p>
            <a:pPr lvl="1"/>
            <a:endParaRPr lang="en-US" dirty="0"/>
          </a:p>
        </p:txBody>
      </p:sp>
    </p:spTree>
    <p:extLst>
      <p:ext uri="{BB962C8B-B14F-4D97-AF65-F5344CB8AC3E}">
        <p14:creationId xmlns:p14="http://schemas.microsoft.com/office/powerpoint/2010/main" val="96067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9752-6D4C-4885-B86C-5307CE19E3B3}"/>
              </a:ext>
            </a:extLst>
          </p:cNvPr>
          <p:cNvSpPr>
            <a:spLocks noGrp="1"/>
          </p:cNvSpPr>
          <p:nvPr>
            <p:ph type="title"/>
          </p:nvPr>
        </p:nvSpPr>
        <p:spPr/>
        <p:txBody>
          <a:bodyPr/>
          <a:lstStyle/>
          <a:p>
            <a:r>
              <a:rPr lang="en-US" dirty="0"/>
              <a:t>Hematopoietic Stem Cell Transplantation</a:t>
            </a:r>
          </a:p>
        </p:txBody>
      </p:sp>
      <p:sp>
        <p:nvSpPr>
          <p:cNvPr id="3" name="Content Placeholder 2">
            <a:extLst>
              <a:ext uri="{FF2B5EF4-FFF2-40B4-BE49-F238E27FC236}">
                <a16:creationId xmlns:a16="http://schemas.microsoft.com/office/drawing/2014/main" id="{46865A1C-CA58-47AD-8E7B-DD33741CEABE}"/>
              </a:ext>
            </a:extLst>
          </p:cNvPr>
          <p:cNvSpPr>
            <a:spLocks noGrp="1"/>
          </p:cNvSpPr>
          <p:nvPr>
            <p:ph idx="1"/>
          </p:nvPr>
        </p:nvSpPr>
        <p:spPr>
          <a:xfrm>
            <a:off x="838200" y="1574416"/>
            <a:ext cx="10515600" cy="4351338"/>
          </a:xfrm>
        </p:spPr>
        <p:txBody>
          <a:bodyPr>
            <a:normAutofit/>
          </a:bodyPr>
          <a:lstStyle/>
          <a:p>
            <a:r>
              <a:rPr lang="en-US" dirty="0"/>
              <a:t>More than one type of curative therapy</a:t>
            </a:r>
          </a:p>
          <a:p>
            <a:pPr lvl="1"/>
            <a:r>
              <a:rPr lang="en-US" dirty="0"/>
              <a:t>Should be done in a clinical trial setting</a:t>
            </a:r>
          </a:p>
          <a:p>
            <a:r>
              <a:rPr lang="en-US" dirty="0"/>
              <a:t>Matched related donor hematopoietic stem-transplant ~5% of all potential patients</a:t>
            </a:r>
          </a:p>
          <a:p>
            <a:pPr lvl="1"/>
            <a:r>
              <a:rPr lang="en-US" dirty="0"/>
              <a:t>Non-myeloablative</a:t>
            </a:r>
          </a:p>
          <a:p>
            <a:pPr lvl="2"/>
            <a:r>
              <a:rPr lang="en-US" dirty="0"/>
              <a:t>Generally preferred for adults</a:t>
            </a:r>
          </a:p>
          <a:p>
            <a:pPr lvl="1"/>
            <a:r>
              <a:rPr lang="en-US" dirty="0"/>
              <a:t>Myeloablative</a:t>
            </a:r>
          </a:p>
          <a:p>
            <a:pPr lvl="2"/>
            <a:r>
              <a:rPr lang="en-US" dirty="0"/>
              <a:t>Mainstay approach for children</a:t>
            </a:r>
          </a:p>
        </p:txBody>
      </p:sp>
    </p:spTree>
    <p:extLst>
      <p:ext uri="{BB962C8B-B14F-4D97-AF65-F5344CB8AC3E}">
        <p14:creationId xmlns:p14="http://schemas.microsoft.com/office/powerpoint/2010/main" val="1280889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9752-6D4C-4885-B86C-5307CE19E3B3}"/>
              </a:ext>
            </a:extLst>
          </p:cNvPr>
          <p:cNvSpPr>
            <a:spLocks noGrp="1"/>
          </p:cNvSpPr>
          <p:nvPr>
            <p:ph type="title"/>
          </p:nvPr>
        </p:nvSpPr>
        <p:spPr>
          <a:xfrm>
            <a:off x="701749" y="365125"/>
            <a:ext cx="10898371" cy="1325563"/>
          </a:xfrm>
        </p:spPr>
        <p:txBody>
          <a:bodyPr/>
          <a:lstStyle/>
          <a:p>
            <a:r>
              <a:rPr lang="en-US" dirty="0"/>
              <a:t>Hematopoietic Stem Cell Transplantation (cont)</a:t>
            </a:r>
          </a:p>
        </p:txBody>
      </p:sp>
      <p:sp>
        <p:nvSpPr>
          <p:cNvPr id="3" name="Content Placeholder 2">
            <a:extLst>
              <a:ext uri="{FF2B5EF4-FFF2-40B4-BE49-F238E27FC236}">
                <a16:creationId xmlns:a16="http://schemas.microsoft.com/office/drawing/2014/main" id="{46865A1C-CA58-47AD-8E7B-DD33741CEABE}"/>
              </a:ext>
            </a:extLst>
          </p:cNvPr>
          <p:cNvSpPr>
            <a:spLocks noGrp="1"/>
          </p:cNvSpPr>
          <p:nvPr>
            <p:ph idx="1"/>
          </p:nvPr>
        </p:nvSpPr>
        <p:spPr>
          <a:xfrm>
            <a:off x="838200" y="1574416"/>
            <a:ext cx="10515600" cy="4351338"/>
          </a:xfrm>
        </p:spPr>
        <p:txBody>
          <a:bodyPr>
            <a:normAutofit/>
          </a:bodyPr>
          <a:lstStyle/>
          <a:p>
            <a:r>
              <a:rPr lang="en-US" dirty="0"/>
              <a:t>Generally reserved for patients with</a:t>
            </a:r>
          </a:p>
          <a:p>
            <a:pPr lvl="1"/>
            <a:r>
              <a:rPr lang="en-US" dirty="0"/>
              <a:t>Stroke</a:t>
            </a:r>
          </a:p>
          <a:p>
            <a:pPr lvl="1"/>
            <a:r>
              <a:rPr lang="en-US" dirty="0"/>
              <a:t>Recurrent vaso-occlusive crisis</a:t>
            </a:r>
          </a:p>
          <a:p>
            <a:pPr lvl="1"/>
            <a:r>
              <a:rPr lang="en-US" dirty="0"/>
              <a:t>Recurrent transfusion</a:t>
            </a:r>
          </a:p>
          <a:p>
            <a:pPr lvl="1"/>
            <a:r>
              <a:rPr lang="en-US" dirty="0"/>
              <a:t>Renal damage</a:t>
            </a:r>
          </a:p>
          <a:p>
            <a:pPr lvl="1"/>
            <a:r>
              <a:rPr lang="en-US" dirty="0"/>
              <a:t>Other severe disease complications</a:t>
            </a:r>
          </a:p>
        </p:txBody>
      </p:sp>
    </p:spTree>
    <p:extLst>
      <p:ext uri="{BB962C8B-B14F-4D97-AF65-F5344CB8AC3E}">
        <p14:creationId xmlns:p14="http://schemas.microsoft.com/office/powerpoint/2010/main" val="2504792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9752-6D4C-4885-B86C-5307CE19E3B3}"/>
              </a:ext>
            </a:extLst>
          </p:cNvPr>
          <p:cNvSpPr>
            <a:spLocks noGrp="1"/>
          </p:cNvSpPr>
          <p:nvPr>
            <p:ph type="title"/>
          </p:nvPr>
        </p:nvSpPr>
        <p:spPr>
          <a:xfrm>
            <a:off x="691115" y="365125"/>
            <a:ext cx="10919637" cy="1325563"/>
          </a:xfrm>
        </p:spPr>
        <p:txBody>
          <a:bodyPr/>
          <a:lstStyle/>
          <a:p>
            <a:r>
              <a:rPr lang="en-US" dirty="0"/>
              <a:t>Hematopoietic Stem Cell Transplantation (cont)</a:t>
            </a:r>
          </a:p>
        </p:txBody>
      </p:sp>
      <p:sp>
        <p:nvSpPr>
          <p:cNvPr id="3" name="Content Placeholder 2">
            <a:extLst>
              <a:ext uri="{FF2B5EF4-FFF2-40B4-BE49-F238E27FC236}">
                <a16:creationId xmlns:a16="http://schemas.microsoft.com/office/drawing/2014/main" id="{46865A1C-CA58-47AD-8E7B-DD33741CEABE}"/>
              </a:ext>
            </a:extLst>
          </p:cNvPr>
          <p:cNvSpPr>
            <a:spLocks noGrp="1"/>
          </p:cNvSpPr>
          <p:nvPr>
            <p:ph idx="1"/>
          </p:nvPr>
        </p:nvSpPr>
        <p:spPr>
          <a:xfrm>
            <a:off x="838200" y="1574416"/>
            <a:ext cx="10515600" cy="4351338"/>
          </a:xfrm>
        </p:spPr>
        <p:txBody>
          <a:bodyPr>
            <a:normAutofit/>
          </a:bodyPr>
          <a:lstStyle/>
          <a:p>
            <a:r>
              <a:rPr lang="en-US" dirty="0"/>
              <a:t>Non-myeloablative haploidentical ~99% of all children and ~90% of adults</a:t>
            </a:r>
          </a:p>
          <a:p>
            <a:pPr lvl="1"/>
            <a:r>
              <a:rPr lang="en-US" dirty="0"/>
              <a:t>Requires only half of a match</a:t>
            </a:r>
          </a:p>
          <a:p>
            <a:r>
              <a:rPr lang="en-US" dirty="0"/>
              <a:t>Transplant complications</a:t>
            </a:r>
          </a:p>
          <a:p>
            <a:pPr lvl="1"/>
            <a:r>
              <a:rPr lang="en-US" dirty="0"/>
              <a:t>Graft-versus-host disease</a:t>
            </a:r>
          </a:p>
          <a:p>
            <a:pPr lvl="1"/>
            <a:r>
              <a:rPr lang="en-US" dirty="0"/>
              <a:t>Morbidity/Mortality if transplant mismatch</a:t>
            </a:r>
          </a:p>
          <a:p>
            <a:pPr lvl="1"/>
            <a:r>
              <a:rPr lang="en-US" dirty="0"/>
              <a:t>Secondary malignancy</a:t>
            </a:r>
          </a:p>
        </p:txBody>
      </p:sp>
    </p:spTree>
    <p:extLst>
      <p:ext uri="{BB962C8B-B14F-4D97-AF65-F5344CB8AC3E}">
        <p14:creationId xmlns:p14="http://schemas.microsoft.com/office/powerpoint/2010/main" val="188084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Burden </a:t>
            </a:r>
          </a:p>
        </p:txBody>
      </p:sp>
      <p:sp>
        <p:nvSpPr>
          <p:cNvPr id="3" name="Content Placeholder 2"/>
          <p:cNvSpPr>
            <a:spLocks noGrp="1"/>
          </p:cNvSpPr>
          <p:nvPr>
            <p:ph idx="1"/>
          </p:nvPr>
        </p:nvSpPr>
        <p:spPr>
          <a:xfrm>
            <a:off x="838200" y="1598212"/>
            <a:ext cx="10515600" cy="4399817"/>
          </a:xfrm>
        </p:spPr>
        <p:txBody>
          <a:bodyPr>
            <a:normAutofit/>
          </a:bodyPr>
          <a:lstStyle/>
          <a:p>
            <a:r>
              <a:rPr lang="en-US" dirty="0"/>
              <a:t>Estimated annual healthcare cost ranges from $15,000 to $60,000</a:t>
            </a:r>
            <a:r>
              <a:rPr lang="en-US" baseline="30000" dirty="0"/>
              <a:t>1,2</a:t>
            </a:r>
          </a:p>
          <a:p>
            <a:r>
              <a:rPr lang="en-US" dirty="0"/>
              <a:t>Lifetime cost is unknown</a:t>
            </a:r>
            <a:r>
              <a:rPr lang="en-US" baseline="30000" dirty="0"/>
              <a:t>1</a:t>
            </a:r>
            <a:endParaRPr lang="en-US" dirty="0"/>
          </a:p>
          <a:p>
            <a:r>
              <a:rPr lang="en-US" dirty="0"/>
              <a:t>Inpatient admissions make up the bulk of healthcare services</a:t>
            </a:r>
            <a:r>
              <a:rPr lang="en-US" baseline="30000" dirty="0"/>
              <a:t>3</a:t>
            </a:r>
            <a:endParaRPr lang="en-US" dirty="0"/>
          </a:p>
          <a:p>
            <a:pPr lvl="1"/>
            <a:r>
              <a:rPr lang="en-US" dirty="0"/>
              <a:t>Vaso-occlusive crisis (VOC) most common admitting diagnosis</a:t>
            </a:r>
          </a:p>
          <a:p>
            <a:pPr lvl="1"/>
            <a:r>
              <a:rPr lang="en-US" dirty="0"/>
              <a:t>Average LOS 4 to 5 days</a:t>
            </a:r>
          </a:p>
          <a:p>
            <a:pPr lvl="1"/>
            <a:r>
              <a:rPr lang="en-US" dirty="0"/>
              <a:t>Ages 18-34 comprised 50% of SCD patients admissions</a:t>
            </a:r>
          </a:p>
          <a:p>
            <a:pPr lvl="1"/>
            <a:r>
              <a:rPr lang="en-US" dirty="0"/>
              <a:t>The 30 day readmission rate for SCD patients is about 3 times higher than that of non-SCD admissions</a:t>
            </a:r>
          </a:p>
          <a:p>
            <a:endParaRPr lang="en-US" dirty="0"/>
          </a:p>
          <a:p>
            <a:pPr marL="0" indent="0">
              <a:buNone/>
            </a:pPr>
            <a:endParaRPr lang="en-US" dirty="0"/>
          </a:p>
          <a:p>
            <a:pPr lvl="2"/>
            <a:endParaRPr lang="en-US" dirty="0"/>
          </a:p>
          <a:p>
            <a:pPr marL="457200" lvl="1" indent="0">
              <a:buNone/>
            </a:pPr>
            <a:endParaRPr lang="en-US" dirty="0"/>
          </a:p>
        </p:txBody>
      </p:sp>
      <p:sp>
        <p:nvSpPr>
          <p:cNvPr id="4" name="TextBox 3">
            <a:extLst>
              <a:ext uri="{FF2B5EF4-FFF2-40B4-BE49-F238E27FC236}">
                <a16:creationId xmlns:a16="http://schemas.microsoft.com/office/drawing/2014/main" id="{EE3B428F-CB72-4634-A25F-ED39DB046904}"/>
              </a:ext>
            </a:extLst>
          </p:cNvPr>
          <p:cNvSpPr txBox="1"/>
          <p:nvPr/>
        </p:nvSpPr>
        <p:spPr>
          <a:xfrm>
            <a:off x="4082144" y="5998029"/>
            <a:ext cx="7165744" cy="646331"/>
          </a:xfrm>
          <a:prstGeom prst="rect">
            <a:avLst/>
          </a:prstGeom>
          <a:noFill/>
        </p:spPr>
        <p:txBody>
          <a:bodyPr wrap="none" rtlCol="0">
            <a:spAutoFit/>
          </a:bodyPr>
          <a:lstStyle/>
          <a:p>
            <a:r>
              <a:rPr lang="en-US" sz="1200" dirty="0">
                <a:solidFill>
                  <a:schemeClr val="bg1"/>
                </a:solidFill>
              </a:rPr>
              <a:t>1. Salcedo J, et al. </a:t>
            </a:r>
            <a:r>
              <a:rPr lang="en-US" sz="1200" i="1" dirty="0">
                <a:solidFill>
                  <a:schemeClr val="bg1"/>
                </a:solidFill>
              </a:rPr>
              <a:t>Blood</a:t>
            </a:r>
            <a:r>
              <a:rPr lang="en-US" sz="1200" dirty="0">
                <a:solidFill>
                  <a:schemeClr val="bg1"/>
                </a:solidFill>
              </a:rPr>
              <a:t>. 2019;134(Suppl 1):4671.</a:t>
            </a:r>
          </a:p>
          <a:p>
            <a:r>
              <a:rPr lang="en-US" sz="1200" dirty="0">
                <a:solidFill>
                  <a:schemeClr val="bg1"/>
                </a:solidFill>
              </a:rPr>
              <a:t>2. Shah N, et al. </a:t>
            </a:r>
            <a:r>
              <a:rPr lang="en-US" sz="1200" i="1" dirty="0">
                <a:solidFill>
                  <a:schemeClr val="bg1"/>
                </a:solidFill>
              </a:rPr>
              <a:t>J Health Econ Outcomes Res</a:t>
            </a:r>
            <a:r>
              <a:rPr lang="en-US" sz="1200" dirty="0">
                <a:solidFill>
                  <a:schemeClr val="bg1"/>
                </a:solidFill>
              </a:rPr>
              <a:t>. 2020;7(1):52-60.</a:t>
            </a:r>
          </a:p>
          <a:p>
            <a:r>
              <a:rPr lang="en-US" sz="1200" dirty="0">
                <a:solidFill>
                  <a:schemeClr val="bg1"/>
                </a:solidFill>
              </a:rPr>
              <a:t>3. Fingar KR, et al. Published 2019. </a:t>
            </a:r>
            <a:r>
              <a:rPr lang="en-US" sz="1200" dirty="0">
                <a:solidFill>
                  <a:schemeClr val="bg1"/>
                </a:solidFill>
                <a:hlinkClick r:id="rId3">
                  <a:extLst>
                    <a:ext uri="{A12FA001-AC4F-418D-AE19-62706E023703}">
                      <ahyp:hlinkClr xmlns:ahyp="http://schemas.microsoft.com/office/drawing/2018/hyperlinkcolor" val="tx"/>
                    </a:ext>
                  </a:extLst>
                </a:hlinkClick>
              </a:rPr>
              <a:t>https://pubmed.ncbi.nlm.nih.gov/31622075/ - </a:t>
            </a:r>
            <a:r>
              <a:rPr lang="en-US" sz="1200" dirty="0">
                <a:solidFill>
                  <a:schemeClr val="bg1"/>
                </a:solidFill>
              </a:rPr>
              <a:t>. Accessed February 10, 2021.</a:t>
            </a:r>
          </a:p>
        </p:txBody>
      </p:sp>
    </p:spTree>
    <p:extLst>
      <p:ext uri="{BB962C8B-B14F-4D97-AF65-F5344CB8AC3E}">
        <p14:creationId xmlns:p14="http://schemas.microsoft.com/office/powerpoint/2010/main" val="4116237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1354-CFEA-4CFE-AF86-3F23E5215B2D}"/>
              </a:ext>
            </a:extLst>
          </p:cNvPr>
          <p:cNvSpPr>
            <a:spLocks noGrp="1"/>
          </p:cNvSpPr>
          <p:nvPr>
            <p:ph type="title"/>
          </p:nvPr>
        </p:nvSpPr>
        <p:spPr/>
        <p:txBody>
          <a:bodyPr>
            <a:normAutofit fontScale="90000"/>
          </a:bodyPr>
          <a:lstStyle/>
          <a:p>
            <a:r>
              <a:rPr lang="en-US" dirty="0"/>
              <a:t>Investigational Gene Therapy and Gene Editing Trials</a:t>
            </a:r>
            <a:br>
              <a:rPr lang="en-US" dirty="0"/>
            </a:br>
            <a:endParaRPr lang="en-US" dirty="0"/>
          </a:p>
        </p:txBody>
      </p:sp>
      <p:graphicFrame>
        <p:nvGraphicFramePr>
          <p:cNvPr id="4" name="Table 4">
            <a:extLst>
              <a:ext uri="{FF2B5EF4-FFF2-40B4-BE49-F238E27FC236}">
                <a16:creationId xmlns:a16="http://schemas.microsoft.com/office/drawing/2014/main" id="{50C8B5FF-1B93-4DBB-901C-4E5FBB906ED3}"/>
              </a:ext>
            </a:extLst>
          </p:cNvPr>
          <p:cNvGraphicFramePr>
            <a:graphicFrameLocks noGrp="1"/>
          </p:cNvGraphicFramePr>
          <p:nvPr>
            <p:ph idx="1"/>
            <p:extLst>
              <p:ext uri="{D42A27DB-BD31-4B8C-83A1-F6EECF244321}">
                <p14:modId xmlns:p14="http://schemas.microsoft.com/office/powerpoint/2010/main" val="3112243247"/>
              </p:ext>
            </p:extLst>
          </p:nvPr>
        </p:nvGraphicFramePr>
        <p:xfrm>
          <a:off x="838200" y="1873248"/>
          <a:ext cx="10515600" cy="3320532"/>
        </p:xfrm>
        <a:graphic>
          <a:graphicData uri="http://schemas.openxmlformats.org/drawingml/2006/table">
            <a:tbl>
              <a:tblPr firstRow="1" bandRow="1">
                <a:tableStyleId>{5C22544A-7EE6-4342-B048-85BDC9FD1C3A}</a:tableStyleId>
              </a:tblPr>
              <a:tblGrid>
                <a:gridCol w="1490330">
                  <a:extLst>
                    <a:ext uri="{9D8B030D-6E8A-4147-A177-3AD203B41FA5}">
                      <a16:colId xmlns:a16="http://schemas.microsoft.com/office/drawing/2014/main" val="2101533985"/>
                    </a:ext>
                  </a:extLst>
                </a:gridCol>
                <a:gridCol w="978196">
                  <a:extLst>
                    <a:ext uri="{9D8B030D-6E8A-4147-A177-3AD203B41FA5}">
                      <a16:colId xmlns:a16="http://schemas.microsoft.com/office/drawing/2014/main" val="2175606815"/>
                    </a:ext>
                  </a:extLst>
                </a:gridCol>
                <a:gridCol w="3381153">
                  <a:extLst>
                    <a:ext uri="{9D8B030D-6E8A-4147-A177-3AD203B41FA5}">
                      <a16:colId xmlns:a16="http://schemas.microsoft.com/office/drawing/2014/main" val="3084989419"/>
                    </a:ext>
                  </a:extLst>
                </a:gridCol>
                <a:gridCol w="4665921">
                  <a:extLst>
                    <a:ext uri="{9D8B030D-6E8A-4147-A177-3AD203B41FA5}">
                      <a16:colId xmlns:a16="http://schemas.microsoft.com/office/drawing/2014/main" val="2015638137"/>
                    </a:ext>
                  </a:extLst>
                </a:gridCol>
              </a:tblGrid>
              <a:tr h="479998">
                <a:tc>
                  <a:txBody>
                    <a:bodyPr/>
                    <a:lstStyle/>
                    <a:p>
                      <a:pPr algn="ctr"/>
                      <a:r>
                        <a:rPr lang="en-US" sz="2400" dirty="0"/>
                        <a:t>Product</a:t>
                      </a:r>
                    </a:p>
                  </a:txBody>
                  <a:tcPr/>
                </a:tc>
                <a:tc>
                  <a:txBody>
                    <a:bodyPr/>
                    <a:lstStyle/>
                    <a:p>
                      <a:pPr algn="ctr"/>
                      <a:r>
                        <a:rPr lang="en-US" sz="2400" dirty="0"/>
                        <a:t>Phase</a:t>
                      </a:r>
                    </a:p>
                  </a:txBody>
                  <a:tcPr/>
                </a:tc>
                <a:tc>
                  <a:txBody>
                    <a:bodyPr/>
                    <a:lstStyle/>
                    <a:p>
                      <a:pPr algn="ctr"/>
                      <a:r>
                        <a:rPr lang="en-US" sz="2400" dirty="0"/>
                        <a:t>Participants</a:t>
                      </a:r>
                    </a:p>
                  </a:txBody>
                  <a:tcPr/>
                </a:tc>
                <a:tc>
                  <a:txBody>
                    <a:bodyPr/>
                    <a:lstStyle/>
                    <a:p>
                      <a:pPr algn="ctr"/>
                      <a:r>
                        <a:rPr lang="en-US" sz="2400" dirty="0"/>
                        <a:t>Primary Endpoint(s)</a:t>
                      </a:r>
                    </a:p>
                  </a:txBody>
                  <a:tcPr/>
                </a:tc>
                <a:extLst>
                  <a:ext uri="{0D108BD9-81ED-4DB2-BD59-A6C34878D82A}">
                    <a16:rowId xmlns:a16="http://schemas.microsoft.com/office/drawing/2014/main" val="3291484128"/>
                  </a:ext>
                </a:extLst>
              </a:tr>
              <a:tr h="828489">
                <a:tc>
                  <a:txBody>
                    <a:bodyPr/>
                    <a:lstStyle/>
                    <a:p>
                      <a:r>
                        <a:rPr lang="en-US" sz="2000" dirty="0"/>
                        <a:t>LentiGlobin</a:t>
                      </a:r>
                    </a:p>
                    <a:p>
                      <a:r>
                        <a:rPr lang="en-US" sz="1600" dirty="0"/>
                        <a:t>(NCT02140554)</a:t>
                      </a:r>
                    </a:p>
                  </a:txBody>
                  <a:tcPr/>
                </a:tc>
                <a:tc>
                  <a:txBody>
                    <a:bodyPr/>
                    <a:lstStyle/>
                    <a:p>
                      <a:pPr algn="ctr"/>
                      <a:r>
                        <a:rPr lang="en-US" sz="2000" dirty="0"/>
                        <a:t>1/2*</a:t>
                      </a:r>
                    </a:p>
                  </a:txBody>
                  <a:tcPr/>
                </a:tc>
                <a:tc>
                  <a:txBody>
                    <a:bodyPr/>
                    <a:lstStyle/>
                    <a:p>
                      <a:r>
                        <a:rPr lang="en-US" sz="2000" dirty="0"/>
                        <a:t>Adolescents/Adults with severe SCD 2 y post-HSCT</a:t>
                      </a:r>
                    </a:p>
                  </a:txBody>
                  <a:tcPr/>
                </a:tc>
                <a:tc>
                  <a:txBody>
                    <a:bodyPr/>
                    <a:lstStyle/>
                    <a:p>
                      <a:r>
                        <a:rPr lang="en-US" sz="2000" dirty="0"/>
                        <a:t>Proportion achieving complete resolution of severe VOCs</a:t>
                      </a:r>
                    </a:p>
                  </a:txBody>
                  <a:tcPr/>
                </a:tc>
                <a:extLst>
                  <a:ext uri="{0D108BD9-81ED-4DB2-BD59-A6C34878D82A}">
                    <a16:rowId xmlns:a16="http://schemas.microsoft.com/office/drawing/2014/main" val="2249985398"/>
                  </a:ext>
                </a:extLst>
              </a:tr>
              <a:tr h="828489">
                <a:tc>
                  <a:txBody>
                    <a:bodyPr/>
                    <a:lstStyle/>
                    <a:p>
                      <a:r>
                        <a:rPr lang="en-US" sz="2000" dirty="0"/>
                        <a:t>LentiGlobin</a:t>
                      </a:r>
                    </a:p>
                    <a:p>
                      <a:r>
                        <a:rPr lang="en-US" sz="1600" dirty="0"/>
                        <a:t>(NCT04293185)</a:t>
                      </a:r>
                    </a:p>
                  </a:txBody>
                  <a:tcPr/>
                </a:tc>
                <a:tc>
                  <a:txBody>
                    <a:bodyPr/>
                    <a:lstStyle/>
                    <a:p>
                      <a:pPr algn="ctr"/>
                      <a:r>
                        <a:rPr lang="en-US" sz="2000" dirty="0"/>
                        <a:t>3*</a:t>
                      </a:r>
                    </a:p>
                  </a:txBody>
                  <a:tcPr/>
                </a:tc>
                <a:tc>
                  <a:txBody>
                    <a:bodyPr/>
                    <a:lstStyle/>
                    <a:p>
                      <a:r>
                        <a:rPr lang="en-US" sz="2000" dirty="0"/>
                        <a:t>Children/Adults with SCD in combination with HSCT</a:t>
                      </a:r>
                    </a:p>
                  </a:txBody>
                  <a:tcPr/>
                </a:tc>
                <a:tc>
                  <a:txBody>
                    <a:bodyPr/>
                    <a:lstStyle/>
                    <a:p>
                      <a:r>
                        <a:rPr lang="en-US" sz="2000" dirty="0"/>
                        <a:t>Proportion achieving Globin Response criteria</a:t>
                      </a:r>
                    </a:p>
                  </a:txBody>
                  <a:tcPr/>
                </a:tc>
                <a:extLst>
                  <a:ext uri="{0D108BD9-81ED-4DB2-BD59-A6C34878D82A}">
                    <a16:rowId xmlns:a16="http://schemas.microsoft.com/office/drawing/2014/main" val="1090268103"/>
                  </a:ext>
                </a:extLst>
              </a:tr>
              <a:tr h="1183556">
                <a:tc>
                  <a:txBody>
                    <a:bodyPr/>
                    <a:lstStyle/>
                    <a:p>
                      <a:r>
                        <a:rPr lang="en-US" sz="2000" dirty="0"/>
                        <a:t>BIVV003</a:t>
                      </a:r>
                    </a:p>
                    <a:p>
                      <a:r>
                        <a:rPr lang="en-US" sz="1600" dirty="0"/>
                        <a:t>(NCT03653247)</a:t>
                      </a:r>
                    </a:p>
                  </a:txBody>
                  <a:tcPr/>
                </a:tc>
                <a:tc>
                  <a:txBody>
                    <a:bodyPr/>
                    <a:lstStyle/>
                    <a:p>
                      <a:pPr algn="ctr"/>
                      <a:r>
                        <a:rPr lang="en-US" sz="2000" dirty="0"/>
                        <a:t>1/2</a:t>
                      </a:r>
                    </a:p>
                  </a:txBody>
                  <a:tcPr/>
                </a:tc>
                <a:tc>
                  <a:txBody>
                    <a:bodyPr/>
                    <a:lstStyle/>
                    <a:p>
                      <a:r>
                        <a:rPr lang="en-US" sz="2000" dirty="0"/>
                        <a:t>Adults undergoing autologous HSCT</a:t>
                      </a:r>
                    </a:p>
                  </a:txBody>
                  <a:tcPr/>
                </a:tc>
                <a:tc>
                  <a:txBody>
                    <a:bodyPr/>
                    <a:lstStyle/>
                    <a:p>
                      <a:r>
                        <a:rPr lang="en-US" sz="2000" dirty="0"/>
                        <a:t>Percentage alive at post-transplant day 100, week 52, week 104; with successful engraftment; number with adverse events</a:t>
                      </a:r>
                    </a:p>
                  </a:txBody>
                  <a:tcPr/>
                </a:tc>
                <a:extLst>
                  <a:ext uri="{0D108BD9-81ED-4DB2-BD59-A6C34878D82A}">
                    <a16:rowId xmlns:a16="http://schemas.microsoft.com/office/drawing/2014/main" val="3240877636"/>
                  </a:ext>
                </a:extLst>
              </a:tr>
            </a:tbl>
          </a:graphicData>
        </a:graphic>
      </p:graphicFrame>
      <p:sp>
        <p:nvSpPr>
          <p:cNvPr id="3" name="TextBox 2">
            <a:extLst>
              <a:ext uri="{FF2B5EF4-FFF2-40B4-BE49-F238E27FC236}">
                <a16:creationId xmlns:a16="http://schemas.microsoft.com/office/drawing/2014/main" id="{51B64F42-68EA-4716-8FD1-7E22FF147451}"/>
              </a:ext>
            </a:extLst>
          </p:cNvPr>
          <p:cNvSpPr txBox="1"/>
          <p:nvPr/>
        </p:nvSpPr>
        <p:spPr>
          <a:xfrm>
            <a:off x="838200" y="5667154"/>
            <a:ext cx="3057247" cy="307777"/>
          </a:xfrm>
          <a:prstGeom prst="rect">
            <a:avLst/>
          </a:prstGeom>
          <a:noFill/>
        </p:spPr>
        <p:txBody>
          <a:bodyPr wrap="none" rtlCol="0">
            <a:spAutoFit/>
          </a:bodyPr>
          <a:lstStyle/>
          <a:p>
            <a:r>
              <a:rPr lang="en-US" sz="1400" dirty="0"/>
              <a:t>*Clinical trial suspended February 2021</a:t>
            </a:r>
          </a:p>
        </p:txBody>
      </p:sp>
    </p:spTree>
    <p:extLst>
      <p:ext uri="{BB962C8B-B14F-4D97-AF65-F5344CB8AC3E}">
        <p14:creationId xmlns:p14="http://schemas.microsoft.com/office/powerpoint/2010/main" val="2363773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1354-CFEA-4CFE-AF86-3F23E5215B2D}"/>
              </a:ext>
            </a:extLst>
          </p:cNvPr>
          <p:cNvSpPr>
            <a:spLocks noGrp="1"/>
          </p:cNvSpPr>
          <p:nvPr>
            <p:ph type="title"/>
          </p:nvPr>
        </p:nvSpPr>
        <p:spPr/>
        <p:txBody>
          <a:bodyPr>
            <a:normAutofit fontScale="90000"/>
          </a:bodyPr>
          <a:lstStyle/>
          <a:p>
            <a:r>
              <a:rPr lang="en-US" dirty="0"/>
              <a:t>Investigational Gene Therapy and Gene Editing Trials (cont)</a:t>
            </a:r>
            <a:br>
              <a:rPr lang="en-US" dirty="0"/>
            </a:br>
            <a:endParaRPr lang="en-US" dirty="0"/>
          </a:p>
        </p:txBody>
      </p:sp>
      <p:graphicFrame>
        <p:nvGraphicFramePr>
          <p:cNvPr id="4" name="Table 4">
            <a:extLst>
              <a:ext uri="{FF2B5EF4-FFF2-40B4-BE49-F238E27FC236}">
                <a16:creationId xmlns:a16="http://schemas.microsoft.com/office/drawing/2014/main" id="{50C8B5FF-1B93-4DBB-901C-4E5FBB906ED3}"/>
              </a:ext>
            </a:extLst>
          </p:cNvPr>
          <p:cNvGraphicFramePr>
            <a:graphicFrameLocks noGrp="1"/>
          </p:cNvGraphicFramePr>
          <p:nvPr>
            <p:ph idx="1"/>
            <p:extLst>
              <p:ext uri="{D42A27DB-BD31-4B8C-83A1-F6EECF244321}">
                <p14:modId xmlns:p14="http://schemas.microsoft.com/office/powerpoint/2010/main" val="883061277"/>
              </p:ext>
            </p:extLst>
          </p:nvPr>
        </p:nvGraphicFramePr>
        <p:xfrm>
          <a:off x="838200" y="1873248"/>
          <a:ext cx="10304721" cy="2796478"/>
        </p:xfrm>
        <a:graphic>
          <a:graphicData uri="http://schemas.openxmlformats.org/drawingml/2006/table">
            <a:tbl>
              <a:tblPr firstRow="1" bandRow="1">
                <a:tableStyleId>{5C22544A-7EE6-4342-B048-85BDC9FD1C3A}</a:tableStyleId>
              </a:tblPr>
              <a:tblGrid>
                <a:gridCol w="1766777">
                  <a:extLst>
                    <a:ext uri="{9D8B030D-6E8A-4147-A177-3AD203B41FA5}">
                      <a16:colId xmlns:a16="http://schemas.microsoft.com/office/drawing/2014/main" val="2101533985"/>
                    </a:ext>
                  </a:extLst>
                </a:gridCol>
                <a:gridCol w="8537944">
                  <a:extLst>
                    <a:ext uri="{9D8B030D-6E8A-4147-A177-3AD203B41FA5}">
                      <a16:colId xmlns:a16="http://schemas.microsoft.com/office/drawing/2014/main" val="3084989419"/>
                    </a:ext>
                  </a:extLst>
                </a:gridCol>
              </a:tblGrid>
              <a:tr h="479998">
                <a:tc>
                  <a:txBody>
                    <a:bodyPr/>
                    <a:lstStyle/>
                    <a:p>
                      <a:pPr algn="ctr"/>
                      <a:r>
                        <a:rPr lang="en-US" sz="2400" dirty="0"/>
                        <a:t>Product</a:t>
                      </a:r>
                    </a:p>
                  </a:txBody>
                  <a:tcPr/>
                </a:tc>
                <a:tc>
                  <a:txBody>
                    <a:bodyPr/>
                    <a:lstStyle/>
                    <a:p>
                      <a:pPr algn="ctr"/>
                      <a:r>
                        <a:rPr lang="en-US" sz="2400" dirty="0"/>
                        <a:t>Description</a:t>
                      </a:r>
                    </a:p>
                  </a:txBody>
                  <a:tcPr/>
                </a:tc>
                <a:extLst>
                  <a:ext uri="{0D108BD9-81ED-4DB2-BD59-A6C34878D82A}">
                    <a16:rowId xmlns:a16="http://schemas.microsoft.com/office/drawing/2014/main" val="3291484128"/>
                  </a:ext>
                </a:extLst>
              </a:tr>
              <a:tr h="828489">
                <a:tc>
                  <a:txBody>
                    <a:bodyPr/>
                    <a:lstStyle/>
                    <a:p>
                      <a:r>
                        <a:rPr lang="en-US" sz="2000" dirty="0"/>
                        <a:t>LentiGlobin</a:t>
                      </a:r>
                    </a:p>
                  </a:txBody>
                  <a:tcPr/>
                </a:tc>
                <a:tc>
                  <a:txBody>
                    <a:bodyPr/>
                    <a:lstStyle/>
                    <a:p>
                      <a:r>
                        <a:rPr lang="en-US" sz="2000" dirty="0"/>
                        <a:t>Viral vector that delivers a modified but functional copy of the hemoglobin subunit </a:t>
                      </a:r>
                      <a:r>
                        <a:rPr lang="en-US" sz="2000" dirty="0">
                          <a:sym typeface="Symbol" panose="05050102010706020507" pitchFamily="18" charset="2"/>
                        </a:rPr>
                        <a:t> gene into hematopoietic stem cells. Once cells differentiate, red blood cells produce a modified, anti-sickling version of hemoglobin.</a:t>
                      </a:r>
                      <a:endParaRPr lang="en-US" sz="2000" dirty="0"/>
                    </a:p>
                  </a:txBody>
                  <a:tcPr/>
                </a:tc>
                <a:extLst>
                  <a:ext uri="{0D108BD9-81ED-4DB2-BD59-A6C34878D82A}">
                    <a16:rowId xmlns:a16="http://schemas.microsoft.com/office/drawing/2014/main" val="2249985398"/>
                  </a:ext>
                </a:extLst>
              </a:tr>
              <a:tr h="1183556">
                <a:tc>
                  <a:txBody>
                    <a:bodyPr/>
                    <a:lstStyle/>
                    <a:p>
                      <a:r>
                        <a:rPr lang="en-US" sz="2000" dirty="0"/>
                        <a:t>BIVV003</a:t>
                      </a:r>
                    </a:p>
                  </a:txBody>
                  <a:tcPr/>
                </a:tc>
                <a:tc>
                  <a:txBody>
                    <a:bodyPr/>
                    <a:lstStyle/>
                    <a:p>
                      <a:r>
                        <a:rPr lang="en-US" sz="2000" dirty="0"/>
                        <a:t>Zinc finger nuclease gene editing technology used to modify a short sequence of the </a:t>
                      </a:r>
                      <a:r>
                        <a:rPr lang="en-US" sz="2000" i="1" dirty="0"/>
                        <a:t>BCL11A</a:t>
                      </a:r>
                      <a:r>
                        <a:rPr lang="en-US" sz="2000" i="0" dirty="0"/>
                        <a:t> gene in red blood precursor cells acquired from a patient’s own hematopoietic stem cells. When reintroduced into the patient, production of fetal hemoglobin is raised.</a:t>
                      </a:r>
                      <a:endParaRPr lang="en-US" sz="2000" dirty="0"/>
                    </a:p>
                  </a:txBody>
                  <a:tcPr/>
                </a:tc>
                <a:extLst>
                  <a:ext uri="{0D108BD9-81ED-4DB2-BD59-A6C34878D82A}">
                    <a16:rowId xmlns:a16="http://schemas.microsoft.com/office/drawing/2014/main" val="3240877636"/>
                  </a:ext>
                </a:extLst>
              </a:tr>
            </a:tbl>
          </a:graphicData>
        </a:graphic>
      </p:graphicFrame>
    </p:spTree>
    <p:extLst>
      <p:ext uri="{BB962C8B-B14F-4D97-AF65-F5344CB8AC3E}">
        <p14:creationId xmlns:p14="http://schemas.microsoft.com/office/powerpoint/2010/main" val="333165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890D59-74D2-4B5C-B8E4-57D7A424085E}"/>
              </a:ext>
            </a:extLst>
          </p:cNvPr>
          <p:cNvSpPr txBox="1">
            <a:spLocks/>
          </p:cNvSpPr>
          <p:nvPr/>
        </p:nvSpPr>
        <p:spPr>
          <a:xfrm>
            <a:off x="1073887" y="0"/>
            <a:ext cx="10079665" cy="1143000"/>
          </a:xfrm>
          <a:prstGeom prst="rect">
            <a:avLst/>
          </a:prstGeom>
        </p:spPr>
        <p:txBody>
          <a:bodyPr/>
          <a:lstStyle/>
          <a:p>
            <a:pPr>
              <a:defRPr/>
            </a:pPr>
            <a:r>
              <a:rPr lang="en-US" sz="3600" kern="0" dirty="0">
                <a:latin typeface="+mj-lt"/>
                <a:ea typeface="+mj-ea"/>
                <a:cs typeface="Times New Roman" pitchFamily="18" charset="0"/>
              </a:rPr>
              <a:t>Relationship Between the Health Care System and the Community – Chronic Care Model</a:t>
            </a:r>
          </a:p>
        </p:txBody>
      </p:sp>
      <p:pic>
        <p:nvPicPr>
          <p:cNvPr id="32771" name="Picture 3">
            <a:extLst>
              <a:ext uri="{FF2B5EF4-FFF2-40B4-BE49-F238E27FC236}">
                <a16:creationId xmlns:a16="http://schemas.microsoft.com/office/drawing/2014/main" id="{DBE0C81E-2CBA-4139-8F33-64DF12131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54" r="822" b="557"/>
          <a:stretch>
            <a:fillRect/>
          </a:stretch>
        </p:blipFill>
        <p:spPr bwMode="auto">
          <a:xfrm>
            <a:off x="2819400" y="1034902"/>
            <a:ext cx="6477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8634972-AB36-46E8-B923-9D9849C632BC}"/>
              </a:ext>
            </a:extLst>
          </p:cNvPr>
          <p:cNvSpPr txBox="1"/>
          <p:nvPr/>
        </p:nvSpPr>
        <p:spPr>
          <a:xfrm>
            <a:off x="4157330" y="6167436"/>
            <a:ext cx="2706318" cy="276999"/>
          </a:xfrm>
          <a:prstGeom prst="rect">
            <a:avLst/>
          </a:prstGeom>
          <a:noFill/>
        </p:spPr>
        <p:txBody>
          <a:bodyPr wrap="none" rtlCol="0">
            <a:spAutoFit/>
          </a:bodyPr>
          <a:lstStyle/>
          <a:p>
            <a:r>
              <a:rPr lang="en-US" sz="1200" dirty="0">
                <a:solidFill>
                  <a:schemeClr val="bg1"/>
                </a:solidFill>
              </a:rPr>
              <a:t>Wagner EH. </a:t>
            </a:r>
            <a:r>
              <a:rPr lang="en-US" sz="1200" i="1" dirty="0">
                <a:solidFill>
                  <a:schemeClr val="bg1"/>
                </a:solidFill>
              </a:rPr>
              <a:t>Eff Clin Pract</a:t>
            </a:r>
            <a:r>
              <a:rPr lang="en-US" sz="1200" dirty="0">
                <a:solidFill>
                  <a:schemeClr val="bg1"/>
                </a:solidFill>
              </a:rPr>
              <a:t>. 1998;1(1):2-4.</a:t>
            </a:r>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E952-F321-4EED-9C9C-F3FFAA8F94C8}"/>
              </a:ext>
            </a:extLst>
          </p:cNvPr>
          <p:cNvSpPr>
            <a:spLocks noGrp="1"/>
          </p:cNvSpPr>
          <p:nvPr>
            <p:ph type="title"/>
          </p:nvPr>
        </p:nvSpPr>
        <p:spPr>
          <a:xfrm>
            <a:off x="838200" y="21376"/>
            <a:ext cx="10515600" cy="1325563"/>
          </a:xfrm>
        </p:spPr>
        <p:txBody>
          <a:bodyPr/>
          <a:lstStyle/>
          <a:p>
            <a:r>
              <a:rPr lang="en-US" dirty="0"/>
              <a:t>It Takes a Multidisciplinary Team</a:t>
            </a:r>
          </a:p>
        </p:txBody>
      </p:sp>
      <p:graphicFrame>
        <p:nvGraphicFramePr>
          <p:cNvPr id="4" name="Content Placeholder 3">
            <a:extLst>
              <a:ext uri="{FF2B5EF4-FFF2-40B4-BE49-F238E27FC236}">
                <a16:creationId xmlns:a16="http://schemas.microsoft.com/office/drawing/2014/main" id="{EB908BA2-61C7-4D8C-8604-278D443F26BE}"/>
              </a:ext>
            </a:extLst>
          </p:cNvPr>
          <p:cNvGraphicFramePr>
            <a:graphicFrameLocks noGrp="1"/>
          </p:cNvGraphicFramePr>
          <p:nvPr>
            <p:ph idx="1"/>
            <p:extLst>
              <p:ext uri="{D42A27DB-BD31-4B8C-83A1-F6EECF244321}">
                <p14:modId xmlns:p14="http://schemas.microsoft.com/office/powerpoint/2010/main" val="3493720612"/>
              </p:ext>
            </p:extLst>
          </p:nvPr>
        </p:nvGraphicFramePr>
        <p:xfrm>
          <a:off x="838200" y="1127051"/>
          <a:ext cx="10515600" cy="50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817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4BA0E2B-6329-4D85-B0D4-6E75B1AD0FE2}"/>
              </a:ext>
            </a:extLst>
          </p:cNvPr>
          <p:cNvSpPr>
            <a:spLocks noGrp="1" noChangeArrowheads="1"/>
          </p:cNvSpPr>
          <p:nvPr>
            <p:ph type="title"/>
          </p:nvPr>
        </p:nvSpPr>
        <p:spPr>
          <a:xfrm>
            <a:off x="1063256" y="274638"/>
            <a:ext cx="9147544" cy="868362"/>
          </a:xfrm>
        </p:spPr>
        <p:txBody>
          <a:bodyPr/>
          <a:lstStyle/>
          <a:p>
            <a:r>
              <a:rPr lang="en-US" altLang="en-US" dirty="0"/>
              <a:t>Interventions</a:t>
            </a:r>
          </a:p>
        </p:txBody>
      </p:sp>
      <p:sp>
        <p:nvSpPr>
          <p:cNvPr id="36867" name="Content Placeholder 2">
            <a:extLst>
              <a:ext uri="{FF2B5EF4-FFF2-40B4-BE49-F238E27FC236}">
                <a16:creationId xmlns:a16="http://schemas.microsoft.com/office/drawing/2014/main" id="{C8E25B83-C212-415C-89C8-E7B26512583C}"/>
              </a:ext>
            </a:extLst>
          </p:cNvPr>
          <p:cNvSpPr>
            <a:spLocks noGrp="1" noChangeArrowheads="1"/>
          </p:cNvSpPr>
          <p:nvPr>
            <p:ph idx="1"/>
          </p:nvPr>
        </p:nvSpPr>
        <p:spPr>
          <a:xfrm>
            <a:off x="1063256" y="1295400"/>
            <a:ext cx="9147544" cy="5029200"/>
          </a:xfrm>
        </p:spPr>
        <p:txBody>
          <a:bodyPr/>
          <a:lstStyle/>
          <a:p>
            <a:r>
              <a:rPr lang="en-US" altLang="en-US" dirty="0"/>
              <a:t>Clinician/Team responsibilities </a:t>
            </a:r>
          </a:p>
          <a:p>
            <a:pPr lvl="1"/>
            <a:r>
              <a:rPr lang="en-US" altLang="en-US" dirty="0"/>
              <a:t>Education (family meeting) </a:t>
            </a:r>
          </a:p>
          <a:p>
            <a:pPr lvl="1"/>
            <a:r>
              <a:rPr lang="en-US" altLang="en-US" dirty="0"/>
              <a:t>New pain action plan</a:t>
            </a:r>
          </a:p>
          <a:p>
            <a:pPr lvl="1"/>
            <a:r>
              <a:rPr lang="en-US" altLang="en-US" dirty="0"/>
              <a:t>Brain MRI (cognitive impairment)</a:t>
            </a:r>
          </a:p>
          <a:p>
            <a:pPr lvl="1"/>
            <a:r>
              <a:rPr lang="en-US" altLang="en-US" dirty="0"/>
              <a:t>Psychiatric referral (depression &amp; grief counseling)</a:t>
            </a:r>
          </a:p>
          <a:p>
            <a:pPr lvl="1"/>
            <a:r>
              <a:rPr lang="en-US" altLang="en-US" dirty="0"/>
              <a:t>Referral to primary care clinician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4BA0E2B-6329-4D85-B0D4-6E75B1AD0FE2}"/>
              </a:ext>
            </a:extLst>
          </p:cNvPr>
          <p:cNvSpPr>
            <a:spLocks noGrp="1" noChangeArrowheads="1"/>
          </p:cNvSpPr>
          <p:nvPr>
            <p:ph type="title"/>
          </p:nvPr>
        </p:nvSpPr>
        <p:spPr>
          <a:xfrm>
            <a:off x="1063256" y="274638"/>
            <a:ext cx="9147544" cy="868362"/>
          </a:xfrm>
        </p:spPr>
        <p:txBody>
          <a:bodyPr/>
          <a:lstStyle/>
          <a:p>
            <a:r>
              <a:rPr lang="en-US" altLang="en-US" dirty="0"/>
              <a:t>Interventions (cont)</a:t>
            </a:r>
          </a:p>
        </p:txBody>
      </p:sp>
      <p:sp>
        <p:nvSpPr>
          <p:cNvPr id="36867" name="Content Placeholder 2">
            <a:extLst>
              <a:ext uri="{FF2B5EF4-FFF2-40B4-BE49-F238E27FC236}">
                <a16:creationId xmlns:a16="http://schemas.microsoft.com/office/drawing/2014/main" id="{C8E25B83-C212-415C-89C8-E7B26512583C}"/>
              </a:ext>
            </a:extLst>
          </p:cNvPr>
          <p:cNvSpPr>
            <a:spLocks noGrp="1" noChangeArrowheads="1"/>
          </p:cNvSpPr>
          <p:nvPr>
            <p:ph idx="1"/>
          </p:nvPr>
        </p:nvSpPr>
        <p:spPr>
          <a:xfrm>
            <a:off x="1063256" y="1295400"/>
            <a:ext cx="9147544" cy="5029200"/>
          </a:xfrm>
        </p:spPr>
        <p:txBody>
          <a:bodyPr/>
          <a:lstStyle/>
          <a:p>
            <a:r>
              <a:rPr lang="en-US" altLang="en-US" dirty="0"/>
              <a:t>Patient responsibilities (requires adherence)</a:t>
            </a:r>
          </a:p>
          <a:p>
            <a:pPr lvl="1"/>
            <a:r>
              <a:rPr lang="en-US" altLang="en-US" dirty="0"/>
              <a:t>Pain action plan [Pain diary]</a:t>
            </a:r>
          </a:p>
          <a:p>
            <a:pPr lvl="1"/>
            <a:r>
              <a:rPr lang="en-US" altLang="en-US" dirty="0"/>
              <a:t>Attending appointments</a:t>
            </a:r>
          </a:p>
          <a:p>
            <a:pPr lvl="2"/>
            <a:r>
              <a:rPr lang="en-US" altLang="en-US" dirty="0"/>
              <a:t>Includes primary care</a:t>
            </a:r>
          </a:p>
          <a:p>
            <a:pPr lvl="1"/>
            <a:r>
              <a:rPr lang="en-US" altLang="en-US" dirty="0"/>
              <a:t>Opioids</a:t>
            </a:r>
          </a:p>
          <a:p>
            <a:pPr lvl="2"/>
            <a:r>
              <a:rPr lang="en-US" altLang="en-US" dirty="0"/>
              <a:t>Seen at least every 3 months</a:t>
            </a:r>
          </a:p>
          <a:p>
            <a:pPr lvl="2"/>
            <a:r>
              <a:rPr lang="en-US" altLang="en-US" dirty="0"/>
              <a:t>Opioid contract</a:t>
            </a:r>
          </a:p>
          <a:p>
            <a:pPr lvl="3"/>
            <a:r>
              <a:rPr lang="en-US" altLang="en-US" dirty="0"/>
              <a:t>Establishes expectations and responsibilities</a:t>
            </a:r>
          </a:p>
          <a:p>
            <a:pPr lvl="2"/>
            <a:r>
              <a:rPr lang="en-US" altLang="en-US" dirty="0"/>
              <a:t>May include need for other services, eg, mental health</a:t>
            </a:r>
          </a:p>
        </p:txBody>
      </p:sp>
    </p:spTree>
    <p:extLst>
      <p:ext uri="{BB962C8B-B14F-4D97-AF65-F5344CB8AC3E}">
        <p14:creationId xmlns:p14="http://schemas.microsoft.com/office/powerpoint/2010/main" val="173951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1E4896A-AF00-4AC7-9F92-10355078DC11}"/>
              </a:ext>
            </a:extLst>
          </p:cNvPr>
          <p:cNvSpPr>
            <a:spLocks noGrp="1" noChangeArrowheads="1"/>
          </p:cNvSpPr>
          <p:nvPr>
            <p:ph type="title"/>
          </p:nvPr>
        </p:nvSpPr>
        <p:spPr>
          <a:xfrm>
            <a:off x="1041990" y="161396"/>
            <a:ext cx="9168809" cy="792162"/>
          </a:xfrm>
        </p:spPr>
        <p:txBody>
          <a:bodyPr/>
          <a:lstStyle/>
          <a:p>
            <a:r>
              <a:rPr lang="en-US" altLang="en-US" dirty="0"/>
              <a:t>Care Coordination</a:t>
            </a:r>
          </a:p>
        </p:txBody>
      </p:sp>
      <p:sp>
        <p:nvSpPr>
          <p:cNvPr id="3" name="Content Placeholder 2">
            <a:extLst>
              <a:ext uri="{FF2B5EF4-FFF2-40B4-BE49-F238E27FC236}">
                <a16:creationId xmlns:a16="http://schemas.microsoft.com/office/drawing/2014/main" id="{275BB901-7692-442E-B59A-689509614B1F}"/>
              </a:ext>
            </a:extLst>
          </p:cNvPr>
          <p:cNvSpPr>
            <a:spLocks noGrp="1"/>
          </p:cNvSpPr>
          <p:nvPr>
            <p:ph idx="1"/>
          </p:nvPr>
        </p:nvSpPr>
        <p:spPr>
          <a:xfrm>
            <a:off x="1041991" y="958474"/>
            <a:ext cx="9168809" cy="5105400"/>
          </a:xfrm>
        </p:spPr>
        <p:txBody>
          <a:bodyPr>
            <a:normAutofit/>
          </a:bodyPr>
          <a:lstStyle/>
          <a:p>
            <a:pPr>
              <a:defRPr/>
            </a:pPr>
            <a:r>
              <a:rPr lang="en-US" dirty="0"/>
              <a:t>Important to be familiar with resources within the institution and community</a:t>
            </a:r>
          </a:p>
          <a:p>
            <a:pPr>
              <a:defRPr/>
            </a:pPr>
            <a:r>
              <a:rPr lang="en-US" dirty="0"/>
              <a:t>Between settings: inpatient </a:t>
            </a:r>
            <a:r>
              <a:rPr lang="en-US" dirty="0">
                <a:sym typeface="Symbol" panose="05050102010706020507" pitchFamily="18" charset="2"/>
              </a:rPr>
              <a:t></a:t>
            </a:r>
            <a:r>
              <a:rPr lang="en-US" dirty="0"/>
              <a:t> outpatient</a:t>
            </a:r>
          </a:p>
          <a:p>
            <a:pPr>
              <a:defRPr/>
            </a:pPr>
            <a:r>
              <a:rPr lang="en-US" dirty="0"/>
              <a:t>Communication between visits</a:t>
            </a:r>
          </a:p>
          <a:p>
            <a:pPr>
              <a:defRPr/>
            </a:pPr>
            <a:r>
              <a:rPr lang="en-US" dirty="0"/>
              <a:t>Involvement of family, especially for children and people with cognitive deficits</a:t>
            </a:r>
          </a:p>
          <a:p>
            <a:pPr lvl="1">
              <a:defRPr/>
            </a:pPr>
            <a:r>
              <a:rPr lang="en-US" dirty="0"/>
              <a:t>Advanced care planning</a:t>
            </a:r>
          </a:p>
          <a:p>
            <a:pPr>
              <a:defRPr/>
            </a:pPr>
            <a:r>
              <a:rPr lang="en-US" dirty="0">
                <a:sym typeface="Symbol" panose="05050102010706020507" pitchFamily="18" charset="2"/>
              </a:rPr>
              <a:t>Primary care clinician, social worker play key roles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6F91-4B84-4CB1-A36E-BC455F5F0E5E}"/>
              </a:ext>
            </a:extLst>
          </p:cNvPr>
          <p:cNvSpPr>
            <a:spLocks noGrp="1"/>
          </p:cNvSpPr>
          <p:nvPr>
            <p:ph type="title"/>
          </p:nvPr>
        </p:nvSpPr>
        <p:spPr/>
        <p:txBody>
          <a:bodyPr/>
          <a:lstStyle/>
          <a:p>
            <a:r>
              <a:rPr lang="en-US" altLang="en-US" dirty="0"/>
              <a:t>The Transition Process</a:t>
            </a:r>
            <a:endParaRPr lang="en-US" dirty="0"/>
          </a:p>
        </p:txBody>
      </p:sp>
      <p:cxnSp>
        <p:nvCxnSpPr>
          <p:cNvPr id="7" name="Straight Connector 6">
            <a:extLst>
              <a:ext uri="{FF2B5EF4-FFF2-40B4-BE49-F238E27FC236}">
                <a16:creationId xmlns:a16="http://schemas.microsoft.com/office/drawing/2014/main" id="{9D30E520-288D-441C-975C-06DB9E1FCC71}"/>
              </a:ext>
            </a:extLst>
          </p:cNvPr>
          <p:cNvCxnSpPr>
            <a:cxnSpLocks/>
          </p:cNvCxnSpPr>
          <p:nvPr/>
        </p:nvCxnSpPr>
        <p:spPr>
          <a:xfrm>
            <a:off x="2964709" y="3492396"/>
            <a:ext cx="2429542" cy="1388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8DEA616-B21D-4CBD-A1E8-95091CBA4B03}"/>
              </a:ext>
            </a:extLst>
          </p:cNvPr>
          <p:cNvCxnSpPr>
            <a:cxnSpLocks/>
          </p:cNvCxnSpPr>
          <p:nvPr/>
        </p:nvCxnSpPr>
        <p:spPr>
          <a:xfrm>
            <a:off x="5889511" y="3506279"/>
            <a:ext cx="265168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EDF6B34-4B37-44E9-BDFE-7D8BE98FFB22}"/>
              </a:ext>
            </a:extLst>
          </p:cNvPr>
          <p:cNvSpPr txBox="1"/>
          <p:nvPr/>
        </p:nvSpPr>
        <p:spPr>
          <a:xfrm>
            <a:off x="3942440" y="4494720"/>
            <a:ext cx="2825838" cy="646331"/>
          </a:xfrm>
          <a:prstGeom prst="rect">
            <a:avLst/>
          </a:prstGeom>
          <a:solidFill>
            <a:schemeClr val="accent2">
              <a:lumMod val="60000"/>
              <a:lumOff val="40000"/>
            </a:schemeClr>
          </a:solidFill>
          <a:ln>
            <a:solidFill>
              <a:schemeClr val="accent1"/>
            </a:solidFill>
          </a:ln>
        </p:spPr>
        <p:txBody>
          <a:bodyPr wrap="none" rtlCol="0">
            <a:spAutoFit/>
          </a:bodyPr>
          <a:lstStyle/>
          <a:p>
            <a:r>
              <a:rPr lang="en-US" sz="3600" dirty="0"/>
              <a:t>Mind the gap!</a:t>
            </a:r>
          </a:p>
        </p:txBody>
      </p:sp>
      <p:sp>
        <p:nvSpPr>
          <p:cNvPr id="10" name="Arrow: Right 9">
            <a:extLst>
              <a:ext uri="{FF2B5EF4-FFF2-40B4-BE49-F238E27FC236}">
                <a16:creationId xmlns:a16="http://schemas.microsoft.com/office/drawing/2014/main" id="{6D0F3F27-7677-45E0-AAF1-F570CFC3B8CD}"/>
              </a:ext>
            </a:extLst>
          </p:cNvPr>
          <p:cNvSpPr/>
          <p:nvPr/>
        </p:nvSpPr>
        <p:spPr>
          <a:xfrm rot="18067520">
            <a:off x="5045335" y="3844090"/>
            <a:ext cx="697831" cy="312818"/>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Image result for adult woman silhouette">
            <a:extLst>
              <a:ext uri="{FF2B5EF4-FFF2-40B4-BE49-F238E27FC236}">
                <a16:creationId xmlns:a16="http://schemas.microsoft.com/office/drawing/2014/main" id="{2F0CA00C-4C3C-411C-BC2C-415539E05E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842" t="49075" r="32443" b="12256"/>
          <a:stretch/>
        </p:blipFill>
        <p:spPr bwMode="auto">
          <a:xfrm>
            <a:off x="7281391" y="2130760"/>
            <a:ext cx="1041769" cy="1313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adult woman silhouette">
            <a:extLst>
              <a:ext uri="{FF2B5EF4-FFF2-40B4-BE49-F238E27FC236}">
                <a16:creationId xmlns:a16="http://schemas.microsoft.com/office/drawing/2014/main" id="{B0320668-0160-44FC-B4A0-879189A92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112" t="4221" r="37170" b="59784"/>
          <a:stretch/>
        </p:blipFill>
        <p:spPr bwMode="auto">
          <a:xfrm>
            <a:off x="6018876" y="2130760"/>
            <a:ext cx="1118937" cy="13135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lack girl silhouette">
            <a:extLst>
              <a:ext uri="{FF2B5EF4-FFF2-40B4-BE49-F238E27FC236}">
                <a16:creationId xmlns:a16="http://schemas.microsoft.com/office/drawing/2014/main" id="{2D89107A-1B97-41FE-8534-E53A539645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23" t="23421" r="27044" b="24934"/>
          <a:stretch/>
        </p:blipFill>
        <p:spPr bwMode="auto">
          <a:xfrm>
            <a:off x="4352646" y="2130760"/>
            <a:ext cx="965718" cy="13133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lack boy silhouette">
            <a:extLst>
              <a:ext uri="{FF2B5EF4-FFF2-40B4-BE49-F238E27FC236}">
                <a16:creationId xmlns:a16="http://schemas.microsoft.com/office/drawing/2014/main" id="{74C06673-3368-446E-BFD2-CD5B4CDAB5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09" t="3715" r="19229" b="7143"/>
          <a:stretch/>
        </p:blipFill>
        <p:spPr bwMode="auto">
          <a:xfrm>
            <a:off x="3309309" y="2129348"/>
            <a:ext cx="899759" cy="1299652"/>
          </a:xfrm>
          <a:prstGeom prst="rect">
            <a:avLst/>
          </a:prstGeom>
          <a:noFill/>
          <a:extLst>
            <a:ext uri="{909E8E84-426E-40DD-AFC4-6F175D3DCCD1}">
              <a14:hiddenFill xmlns:a14="http://schemas.microsoft.com/office/drawing/2010/main">
                <a:solidFill>
                  <a:srgbClr val="FFFFFF"/>
                </a:solidFill>
              </a14:hiddenFill>
            </a:ext>
          </a:extLst>
        </p:spPr>
      </p:pic>
      <p:sp>
        <p:nvSpPr>
          <p:cNvPr id="3" name="Arrow: Bent-Up 2">
            <a:extLst>
              <a:ext uri="{FF2B5EF4-FFF2-40B4-BE49-F238E27FC236}">
                <a16:creationId xmlns:a16="http://schemas.microsoft.com/office/drawing/2014/main" id="{AC90E690-F743-46FD-BF66-3D879BB0BBF5}"/>
              </a:ext>
            </a:extLst>
          </p:cNvPr>
          <p:cNvSpPr/>
          <p:nvPr/>
        </p:nvSpPr>
        <p:spPr>
          <a:xfrm rot="5400000">
            <a:off x="7137812" y="3631077"/>
            <a:ext cx="628503" cy="628502"/>
          </a:xfrm>
          <a:prstGeom prst="bentUpArrow">
            <a:avLst>
              <a:gd name="adj1" fmla="val 25000"/>
              <a:gd name="adj2" fmla="val 1992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CB079CE-4855-458D-9F87-5F39642DE4B5}"/>
              </a:ext>
            </a:extLst>
          </p:cNvPr>
          <p:cNvSpPr txBox="1"/>
          <p:nvPr/>
        </p:nvSpPr>
        <p:spPr>
          <a:xfrm>
            <a:off x="7802275" y="3563005"/>
            <a:ext cx="3829743" cy="1200329"/>
          </a:xfrm>
          <a:prstGeom prst="rect">
            <a:avLst/>
          </a:prstGeom>
          <a:noFill/>
        </p:spPr>
        <p:txBody>
          <a:bodyPr wrap="square" rtlCol="0">
            <a:spAutoFit/>
          </a:bodyPr>
          <a:lstStyle/>
          <a:p>
            <a:r>
              <a:rPr lang="en-US" sz="2400" dirty="0"/>
              <a:t>Key teaching points</a:t>
            </a:r>
          </a:p>
          <a:p>
            <a:pPr marL="285750" indent="-285750">
              <a:buFont typeface="Arial" panose="020B0604020202020204" pitchFamily="34" charset="0"/>
              <a:buChar char="•"/>
            </a:pPr>
            <a:r>
              <a:rPr lang="en-US" sz="2400" dirty="0"/>
              <a:t>Advocate for own needs</a:t>
            </a:r>
          </a:p>
          <a:p>
            <a:pPr marL="285750" indent="-285750">
              <a:buFont typeface="Arial" panose="020B0604020202020204" pitchFamily="34" charset="0"/>
              <a:buChar char="•"/>
            </a:pPr>
            <a:r>
              <a:rPr lang="en-US" sz="2400" dirty="0"/>
              <a:t>Adjust to adult care setting</a:t>
            </a:r>
          </a:p>
        </p:txBody>
      </p:sp>
    </p:spTree>
    <p:extLst>
      <p:ext uri="{BB962C8B-B14F-4D97-AF65-F5344CB8AC3E}">
        <p14:creationId xmlns:p14="http://schemas.microsoft.com/office/powerpoint/2010/main" val="8620181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0A8D-E5B7-43D9-9209-C63F8D5FA62F}"/>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D4B5D22B-C6AC-4E45-BD1B-E2CE8DE23CE1}"/>
              </a:ext>
            </a:extLst>
          </p:cNvPr>
          <p:cNvSpPr>
            <a:spLocks noGrp="1"/>
          </p:cNvSpPr>
          <p:nvPr>
            <p:ph idx="1"/>
          </p:nvPr>
        </p:nvSpPr>
        <p:spPr>
          <a:xfrm>
            <a:off x="838200" y="1690688"/>
            <a:ext cx="10515600" cy="4351338"/>
          </a:xfrm>
        </p:spPr>
        <p:txBody>
          <a:bodyPr>
            <a:normAutofit lnSpcReduction="10000"/>
          </a:bodyPr>
          <a:lstStyle/>
          <a:p>
            <a:pPr marL="0" indent="0">
              <a:buNone/>
            </a:pPr>
            <a:r>
              <a:rPr lang="en-US" sz="2800" dirty="0"/>
              <a:t>A </a:t>
            </a:r>
            <a:r>
              <a:rPr lang="en-US" dirty="0"/>
              <a:t>4</a:t>
            </a:r>
            <a:r>
              <a:rPr lang="en-US" sz="2800" dirty="0"/>
              <a:t>-year-old male with HbSS living in the United States, presents to your clinic for an annual visit. In discussing plans for his disease surveillance, you note that the child has recently had two abnormal TCD measurements (high MCA velocity).</a:t>
            </a:r>
          </a:p>
          <a:p>
            <a:pPr marL="0" indent="0">
              <a:buNone/>
            </a:pPr>
            <a:r>
              <a:rPr lang="en-US" sz="2800" dirty="0"/>
              <a:t>What is the next best step?</a:t>
            </a:r>
          </a:p>
          <a:p>
            <a:endParaRPr lang="en-US" sz="2800" dirty="0"/>
          </a:p>
          <a:p>
            <a:pPr marL="514350" indent="-514350">
              <a:buFont typeface="+mj-lt"/>
              <a:buAutoNum type="alphaUcPeriod"/>
            </a:pPr>
            <a:r>
              <a:rPr lang="en-US" dirty="0"/>
              <a:t>R</a:t>
            </a:r>
            <a:r>
              <a:rPr lang="en-US" sz="2800" dirty="0"/>
              <a:t>epeat test in six months</a:t>
            </a:r>
          </a:p>
          <a:p>
            <a:pPr marL="514350" indent="-514350">
              <a:buFont typeface="+mj-lt"/>
              <a:buAutoNum type="alphaUcPeriod"/>
            </a:pPr>
            <a:r>
              <a:rPr lang="en-US" dirty="0"/>
              <a:t>R</a:t>
            </a:r>
            <a:r>
              <a:rPr lang="en-US" sz="2800" dirty="0"/>
              <a:t>epeat test in one year</a:t>
            </a:r>
          </a:p>
          <a:p>
            <a:pPr marL="514350" indent="-514350">
              <a:buFont typeface="+mj-lt"/>
              <a:buAutoNum type="alphaUcPeriod"/>
            </a:pPr>
            <a:r>
              <a:rPr lang="en-US" dirty="0"/>
              <a:t>S</a:t>
            </a:r>
            <a:r>
              <a:rPr lang="en-US" sz="2800" dirty="0"/>
              <a:t>tart transfusion/apheresis to reduce sickle hemoglobin level</a:t>
            </a:r>
          </a:p>
          <a:p>
            <a:pPr marL="514350" indent="-514350">
              <a:buFont typeface="+mj-lt"/>
              <a:buAutoNum type="alphaUcPeriod"/>
            </a:pPr>
            <a:r>
              <a:rPr lang="en-US" dirty="0"/>
              <a:t>N</a:t>
            </a:r>
            <a:r>
              <a:rPr lang="en-US" sz="2800" dirty="0"/>
              <a:t>o further action is needed</a:t>
            </a:r>
          </a:p>
        </p:txBody>
      </p:sp>
    </p:spTree>
    <p:extLst>
      <p:ext uri="{BB962C8B-B14F-4D97-AF65-F5344CB8AC3E}">
        <p14:creationId xmlns:p14="http://schemas.microsoft.com/office/powerpoint/2010/main" val="33637203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ED7F-6A48-42C6-9D52-A0B0F579B88C}"/>
              </a:ext>
            </a:extLst>
          </p:cNvPr>
          <p:cNvSpPr>
            <a:spLocks noGrp="1"/>
          </p:cNvSpPr>
          <p:nvPr>
            <p:ph type="title"/>
          </p:nvPr>
        </p:nvSpPr>
        <p:spPr>
          <a:xfrm>
            <a:off x="838200" y="0"/>
            <a:ext cx="10515600" cy="1325563"/>
          </a:xfrm>
        </p:spPr>
        <p:txBody>
          <a:bodyPr/>
          <a:lstStyle/>
          <a:p>
            <a:r>
              <a:rPr lang="en-US" dirty="0"/>
              <a:t>Case #2</a:t>
            </a:r>
          </a:p>
        </p:txBody>
      </p:sp>
      <p:sp>
        <p:nvSpPr>
          <p:cNvPr id="3" name="Content Placeholder 2">
            <a:extLst>
              <a:ext uri="{FF2B5EF4-FFF2-40B4-BE49-F238E27FC236}">
                <a16:creationId xmlns:a16="http://schemas.microsoft.com/office/drawing/2014/main" id="{FD482C25-1CFE-4C45-B7E4-886B60158CB4}"/>
              </a:ext>
            </a:extLst>
          </p:cNvPr>
          <p:cNvSpPr>
            <a:spLocks noGrp="1"/>
          </p:cNvSpPr>
          <p:nvPr>
            <p:ph idx="1"/>
          </p:nvPr>
        </p:nvSpPr>
        <p:spPr>
          <a:xfrm>
            <a:off x="838200" y="1457325"/>
            <a:ext cx="10515600" cy="4351338"/>
          </a:xfrm>
        </p:spPr>
        <p:txBody>
          <a:bodyPr>
            <a:normAutofit fontScale="92500" lnSpcReduction="20000"/>
          </a:bodyPr>
          <a:lstStyle/>
          <a:p>
            <a:pPr marL="0" lvl="1" indent="0">
              <a:buNone/>
            </a:pPr>
            <a:r>
              <a:rPr lang="en-US" sz="3200" dirty="0"/>
              <a:t>39-yo African-American with hemoglobin SC, recurrent vaso-occlusive pain events despite treatment with crizanlizumab and L-glutamine. Tricuspid jet velocity is 3.0 cm/sec and patient has a declining FEV1% predicted of 75% What therapy options are available?</a:t>
            </a:r>
          </a:p>
          <a:p>
            <a:pPr marL="457200" lvl="1" indent="-457200"/>
            <a:endParaRPr lang="en-US" sz="3200" dirty="0"/>
          </a:p>
          <a:p>
            <a:pPr marL="457200" lvl="1" indent="-457200">
              <a:buAutoNum type="alphaUcPeriod"/>
            </a:pPr>
            <a:r>
              <a:rPr lang="en-US" sz="3200" dirty="0"/>
              <a:t>Hydroxyurea </a:t>
            </a:r>
          </a:p>
          <a:p>
            <a:pPr marL="457200" lvl="1" indent="-457200">
              <a:buAutoNum type="alphaUcPeriod"/>
            </a:pPr>
            <a:r>
              <a:rPr lang="en-US" sz="3200" dirty="0"/>
              <a:t>Gene therapy/gene editing</a:t>
            </a:r>
          </a:p>
          <a:p>
            <a:pPr marL="457200" lvl="1" indent="-457200">
              <a:buAutoNum type="alphaUcPeriod"/>
            </a:pPr>
            <a:r>
              <a:rPr lang="en-US" sz="3200" dirty="0"/>
              <a:t>Myeloablative matched related donor hematopoietic stem cell transplant</a:t>
            </a:r>
          </a:p>
          <a:p>
            <a:pPr marL="457200" lvl="1" indent="-457200">
              <a:buAutoNum type="alphaUcPeriod"/>
            </a:pPr>
            <a:r>
              <a:rPr lang="en-US" sz="3200" dirty="0"/>
              <a:t>Non-myeloablative haploidentical hematopoietic stem cell transplant with post transplant cyclophosphamide </a:t>
            </a:r>
          </a:p>
          <a:p>
            <a:pPr marL="457200" lvl="1" indent="-457200">
              <a:buAutoNum type="alphaUcPeriod"/>
            </a:pPr>
            <a:endParaRPr lang="en-US" dirty="0"/>
          </a:p>
        </p:txBody>
      </p:sp>
    </p:spTree>
    <p:extLst>
      <p:ext uri="{BB962C8B-B14F-4D97-AF65-F5344CB8AC3E}">
        <p14:creationId xmlns:p14="http://schemas.microsoft.com/office/powerpoint/2010/main" val="542604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D343-4F75-4F24-9A1F-D19E83A60C41}"/>
              </a:ext>
            </a:extLst>
          </p:cNvPr>
          <p:cNvSpPr>
            <a:spLocks noGrp="1"/>
          </p:cNvSpPr>
          <p:nvPr>
            <p:ph type="title"/>
          </p:nvPr>
        </p:nvSpPr>
        <p:spPr/>
        <p:txBody>
          <a:bodyPr/>
          <a:lstStyle/>
          <a:p>
            <a:r>
              <a:rPr lang="en-US" dirty="0"/>
              <a:t>Patient Burden of Disease</a:t>
            </a:r>
          </a:p>
        </p:txBody>
      </p:sp>
      <p:sp>
        <p:nvSpPr>
          <p:cNvPr id="3" name="Content Placeholder 2">
            <a:extLst>
              <a:ext uri="{FF2B5EF4-FFF2-40B4-BE49-F238E27FC236}">
                <a16:creationId xmlns:a16="http://schemas.microsoft.com/office/drawing/2014/main" id="{2E140F40-F783-40DE-88C8-7ACC4BFB831C}"/>
              </a:ext>
            </a:extLst>
          </p:cNvPr>
          <p:cNvSpPr>
            <a:spLocks noGrp="1"/>
          </p:cNvSpPr>
          <p:nvPr>
            <p:ph idx="1"/>
          </p:nvPr>
        </p:nvSpPr>
        <p:spPr/>
        <p:txBody>
          <a:bodyPr/>
          <a:lstStyle/>
          <a:p>
            <a:r>
              <a:rPr lang="en-US" dirty="0">
                <a:hlinkClick r:id="rId3"/>
              </a:rPr>
              <a:t>Sickle Cell Anemia: A Patient's Journey – YouTube</a:t>
            </a:r>
            <a:r>
              <a:rPr lang="en-US" dirty="0"/>
              <a:t> [01:21-02:02]</a:t>
            </a:r>
          </a:p>
        </p:txBody>
      </p:sp>
    </p:spTree>
    <p:extLst>
      <p:ext uri="{BB962C8B-B14F-4D97-AF65-F5344CB8AC3E}">
        <p14:creationId xmlns:p14="http://schemas.microsoft.com/office/powerpoint/2010/main" val="150870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ED7F-6A48-42C6-9D52-A0B0F579B88C}"/>
              </a:ext>
            </a:extLst>
          </p:cNvPr>
          <p:cNvSpPr>
            <a:spLocks noGrp="1"/>
          </p:cNvSpPr>
          <p:nvPr>
            <p:ph type="title"/>
          </p:nvPr>
        </p:nvSpPr>
        <p:spPr/>
        <p:txBody>
          <a:bodyPr/>
          <a:lstStyle/>
          <a:p>
            <a:r>
              <a:rPr lang="en-US" dirty="0"/>
              <a:t>Case #3</a:t>
            </a:r>
          </a:p>
        </p:txBody>
      </p:sp>
      <p:sp>
        <p:nvSpPr>
          <p:cNvPr id="3" name="Content Placeholder 2">
            <a:extLst>
              <a:ext uri="{FF2B5EF4-FFF2-40B4-BE49-F238E27FC236}">
                <a16:creationId xmlns:a16="http://schemas.microsoft.com/office/drawing/2014/main" id="{FD482C25-1CFE-4C45-B7E4-886B60158CB4}"/>
              </a:ext>
            </a:extLst>
          </p:cNvPr>
          <p:cNvSpPr>
            <a:spLocks noGrp="1"/>
          </p:cNvSpPr>
          <p:nvPr>
            <p:ph idx="1"/>
          </p:nvPr>
        </p:nvSpPr>
        <p:spPr>
          <a:xfrm>
            <a:off x="838200" y="1403498"/>
            <a:ext cx="10515600" cy="4773465"/>
          </a:xfrm>
        </p:spPr>
        <p:txBody>
          <a:bodyPr>
            <a:normAutofit lnSpcReduction="10000"/>
          </a:bodyPr>
          <a:lstStyle/>
          <a:p>
            <a:pPr marL="6350" lvl="1" indent="0">
              <a:buNone/>
            </a:pPr>
            <a:r>
              <a:rPr lang="en-US" sz="2800" dirty="0"/>
              <a:t>28-yo African-American male with a history of SCD and AVN to R hip presents to ED with complaint of VOC pain x 3d</a:t>
            </a:r>
          </a:p>
          <a:p>
            <a:pPr marL="234950" lvl="1"/>
            <a:r>
              <a:rPr lang="en-US" sz="2800" dirty="0"/>
              <a:t>Pain has been unrelieved by self-management with:</a:t>
            </a:r>
          </a:p>
          <a:p>
            <a:pPr marL="692150" lvl="2"/>
            <a:r>
              <a:rPr lang="en-US" sz="2400" dirty="0"/>
              <a:t>Duloxetine 30 mg PO QD</a:t>
            </a:r>
          </a:p>
          <a:p>
            <a:pPr marL="692150" lvl="2"/>
            <a:r>
              <a:rPr lang="en-US" sz="2400" dirty="0"/>
              <a:t>Morphine 15 mg PO q6h prn</a:t>
            </a:r>
          </a:p>
          <a:p>
            <a:pPr marL="692150" lvl="2"/>
            <a:r>
              <a:rPr lang="en-US" sz="2400" dirty="0"/>
              <a:t>Ibuprofen 800 mg PO q8h</a:t>
            </a:r>
          </a:p>
          <a:p>
            <a:pPr marL="692150" lvl="2"/>
            <a:r>
              <a:rPr lang="en-US" sz="2400" dirty="0"/>
              <a:t>Epsom salt baths</a:t>
            </a:r>
          </a:p>
          <a:p>
            <a:pPr marL="692150" lvl="2"/>
            <a:r>
              <a:rPr lang="en-US" sz="2400" dirty="0"/>
              <a:t>Direct heat</a:t>
            </a:r>
          </a:p>
          <a:p>
            <a:r>
              <a:rPr lang="en-US" dirty="0"/>
              <a:t>Other medications:</a:t>
            </a:r>
          </a:p>
          <a:p>
            <a:pPr lvl="1"/>
            <a:r>
              <a:rPr lang="en-US" dirty="0"/>
              <a:t>Hydroxyurea at maximally tolerated dose</a:t>
            </a:r>
          </a:p>
          <a:p>
            <a:pPr lvl="1"/>
            <a:r>
              <a:rPr lang="en-US" dirty="0"/>
              <a:t>L-glutamine</a:t>
            </a:r>
          </a:p>
          <a:p>
            <a:r>
              <a:rPr lang="en-US" dirty="0"/>
              <a:t>Diagnostic testing negative for complicated VOC</a:t>
            </a:r>
          </a:p>
          <a:p>
            <a:pPr marL="692150" lvl="2"/>
            <a:endParaRPr lang="en-US" sz="2400" dirty="0"/>
          </a:p>
        </p:txBody>
      </p:sp>
    </p:spTree>
    <p:extLst>
      <p:ext uri="{BB962C8B-B14F-4D97-AF65-F5344CB8AC3E}">
        <p14:creationId xmlns:p14="http://schemas.microsoft.com/office/powerpoint/2010/main" val="3107995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ED7F-6A48-42C6-9D52-A0B0F579B88C}"/>
              </a:ext>
            </a:extLst>
          </p:cNvPr>
          <p:cNvSpPr>
            <a:spLocks noGrp="1"/>
          </p:cNvSpPr>
          <p:nvPr>
            <p:ph type="title"/>
          </p:nvPr>
        </p:nvSpPr>
        <p:spPr>
          <a:xfrm>
            <a:off x="838200" y="0"/>
            <a:ext cx="10515600" cy="1325563"/>
          </a:xfrm>
        </p:spPr>
        <p:txBody>
          <a:bodyPr/>
          <a:lstStyle/>
          <a:p>
            <a:r>
              <a:rPr lang="en-US" dirty="0"/>
              <a:t>Case #3 (cont)</a:t>
            </a:r>
          </a:p>
        </p:txBody>
      </p:sp>
      <p:sp>
        <p:nvSpPr>
          <p:cNvPr id="3" name="Content Placeholder 2">
            <a:extLst>
              <a:ext uri="{FF2B5EF4-FFF2-40B4-BE49-F238E27FC236}">
                <a16:creationId xmlns:a16="http://schemas.microsoft.com/office/drawing/2014/main" id="{FD482C25-1CFE-4C45-B7E4-886B60158CB4}"/>
              </a:ext>
            </a:extLst>
          </p:cNvPr>
          <p:cNvSpPr>
            <a:spLocks noGrp="1"/>
          </p:cNvSpPr>
          <p:nvPr>
            <p:ph idx="1"/>
          </p:nvPr>
        </p:nvSpPr>
        <p:spPr>
          <a:xfrm>
            <a:off x="838200" y="1457325"/>
            <a:ext cx="10515600" cy="4351338"/>
          </a:xfrm>
        </p:spPr>
        <p:txBody>
          <a:bodyPr>
            <a:normAutofit/>
          </a:bodyPr>
          <a:lstStyle/>
          <a:p>
            <a:pPr marL="0" lvl="1" indent="0">
              <a:buNone/>
            </a:pPr>
            <a:r>
              <a:rPr lang="en-US" sz="3200" dirty="0"/>
              <a:t>Which would be the most appropriate injectable opioid for this patient?</a:t>
            </a:r>
          </a:p>
          <a:p>
            <a:pPr marL="514350" lvl="1" indent="-514350">
              <a:buNone/>
            </a:pPr>
            <a:endParaRPr lang="en-US" sz="3200" dirty="0"/>
          </a:p>
          <a:p>
            <a:pPr marL="514350" lvl="1" indent="-514350">
              <a:buAutoNum type="alphaUcPeriod"/>
            </a:pPr>
            <a:r>
              <a:rPr lang="en-US" sz="3200" dirty="0"/>
              <a:t>Hydromorphone 1 mg</a:t>
            </a:r>
          </a:p>
          <a:p>
            <a:pPr marL="514350" lvl="1" indent="-514350">
              <a:buAutoNum type="alphaUcPeriod"/>
            </a:pPr>
            <a:r>
              <a:rPr lang="en-US" sz="3200" dirty="0"/>
              <a:t>Hydromorphone 1.5 mg</a:t>
            </a:r>
          </a:p>
          <a:p>
            <a:pPr marL="514350" lvl="1" indent="-514350">
              <a:buAutoNum type="alphaUcPeriod"/>
            </a:pPr>
            <a:r>
              <a:rPr lang="en-US" sz="3200" dirty="0"/>
              <a:t>Meperidine 50 mg</a:t>
            </a:r>
          </a:p>
          <a:p>
            <a:pPr marL="514350" lvl="1" indent="-514350">
              <a:buAutoNum type="alphaUcPeriod"/>
            </a:pPr>
            <a:r>
              <a:rPr lang="en-US" sz="3200" dirty="0"/>
              <a:t>Morphine sulfate 8 mg</a:t>
            </a:r>
            <a:endParaRPr lang="en-US" dirty="0"/>
          </a:p>
        </p:txBody>
      </p:sp>
    </p:spTree>
    <p:extLst>
      <p:ext uri="{BB962C8B-B14F-4D97-AF65-F5344CB8AC3E}">
        <p14:creationId xmlns:p14="http://schemas.microsoft.com/office/powerpoint/2010/main" val="421790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0119-A74A-4D26-9CC7-FFCB3F5D142E}"/>
              </a:ext>
            </a:extLst>
          </p:cNvPr>
          <p:cNvSpPr>
            <a:spLocks noGrp="1"/>
          </p:cNvSpPr>
          <p:nvPr>
            <p:ph type="title"/>
          </p:nvPr>
        </p:nvSpPr>
        <p:spPr>
          <a:xfrm>
            <a:off x="437840" y="210751"/>
            <a:ext cx="11188103" cy="1143000"/>
          </a:xfrm>
        </p:spPr>
        <p:txBody>
          <a:bodyPr>
            <a:noAutofit/>
          </a:bodyPr>
          <a:lstStyle/>
          <a:p>
            <a:pPr>
              <a:defRPr/>
            </a:pPr>
            <a:r>
              <a:rPr lang="en-US" sz="3600" dirty="0"/>
              <a:t>For Children, SCD Is No Longer a Life-Threatening Disease, But a Chronic Disease with Life-Threatening Events</a:t>
            </a:r>
          </a:p>
        </p:txBody>
      </p:sp>
      <p:sp>
        <p:nvSpPr>
          <p:cNvPr id="6" name="Content Placeholder 5">
            <a:extLst>
              <a:ext uri="{FF2B5EF4-FFF2-40B4-BE49-F238E27FC236}">
                <a16:creationId xmlns:a16="http://schemas.microsoft.com/office/drawing/2014/main" id="{21ED8BB4-8FD0-45BA-B05D-0A8FE01FD376}"/>
              </a:ext>
            </a:extLst>
          </p:cNvPr>
          <p:cNvSpPr>
            <a:spLocks noGrp="1"/>
          </p:cNvSpPr>
          <p:nvPr>
            <p:ph idx="1"/>
          </p:nvPr>
        </p:nvSpPr>
        <p:spPr>
          <a:xfrm>
            <a:off x="743932" y="1577779"/>
            <a:ext cx="10515600" cy="4389387"/>
          </a:xfrm>
        </p:spPr>
        <p:txBody>
          <a:bodyPr>
            <a:normAutofit/>
          </a:bodyPr>
          <a:lstStyle/>
          <a:p>
            <a:pPr>
              <a:defRPr/>
            </a:pPr>
            <a:r>
              <a:rPr lang="en-US" dirty="0"/>
              <a:t>London cohort with 2158 pt-y of follow up </a:t>
            </a:r>
            <a:r>
              <a:rPr lang="en-US" dirty="0">
                <a:sym typeface="Symbol" panose="05050102010706020507" pitchFamily="18" charset="2"/>
              </a:rPr>
              <a:t> 16-y KM survival rate of 99% for infants</a:t>
            </a:r>
            <a:r>
              <a:rPr lang="en-US" baseline="30000" dirty="0">
                <a:sym typeface="Symbol" panose="05050102010706020507" pitchFamily="18" charset="2"/>
              </a:rPr>
              <a:t>1</a:t>
            </a:r>
            <a:endParaRPr lang="en-US" dirty="0">
              <a:sym typeface="Symbol" panose="05050102010706020507" pitchFamily="18" charset="2"/>
            </a:endParaRPr>
          </a:p>
          <a:p>
            <a:pPr>
              <a:defRPr/>
            </a:pPr>
            <a:r>
              <a:rPr lang="en-US" dirty="0"/>
              <a:t>Paris cohort with 6776 pt-y of follow up </a:t>
            </a:r>
            <a:r>
              <a:rPr lang="en-US" dirty="0">
                <a:sym typeface="Symbol" panose="05050102010706020507" pitchFamily="18" charset="2"/>
              </a:rPr>
              <a:t> 5-y KM survival rate of 99% for children</a:t>
            </a:r>
            <a:r>
              <a:rPr lang="en-US" baseline="30000" dirty="0">
                <a:sym typeface="Symbol" panose="05050102010706020507" pitchFamily="18" charset="2"/>
              </a:rPr>
              <a:t>2</a:t>
            </a:r>
            <a:endParaRPr lang="en-US" dirty="0"/>
          </a:p>
          <a:p>
            <a:pPr>
              <a:defRPr/>
            </a:pPr>
            <a:r>
              <a:rPr lang="en-US" dirty="0"/>
              <a:t>Strokes are the most common debilitating complication</a:t>
            </a:r>
            <a:r>
              <a:rPr lang="en-US" baseline="30000" dirty="0"/>
              <a:t>3,4</a:t>
            </a:r>
            <a:endParaRPr lang="en-US" dirty="0"/>
          </a:p>
          <a:p>
            <a:pPr lvl="1">
              <a:defRPr/>
            </a:pPr>
            <a:r>
              <a:rPr lang="en-US" dirty="0"/>
              <a:t>2% to 5% of children have overt strokes</a:t>
            </a:r>
          </a:p>
          <a:p>
            <a:pPr lvl="1">
              <a:defRPr/>
            </a:pPr>
            <a:r>
              <a:rPr lang="en-US" dirty="0"/>
              <a:t>39% have silent strokes</a:t>
            </a:r>
          </a:p>
          <a:p>
            <a:pPr>
              <a:defRPr/>
            </a:pPr>
            <a:r>
              <a:rPr lang="en-US" dirty="0"/>
              <a:t>24-month treatment with hydroxyurea non-inferior to transfusion in children with abnormal transcranial Doppler velocities but no severe vasculopathy</a:t>
            </a:r>
            <a:r>
              <a:rPr lang="en-US" baseline="30000" dirty="0"/>
              <a:t>5</a:t>
            </a:r>
            <a:endParaRPr lang="en-US" dirty="0"/>
          </a:p>
        </p:txBody>
      </p:sp>
      <p:sp>
        <p:nvSpPr>
          <p:cNvPr id="3" name="TextBox 2">
            <a:extLst>
              <a:ext uri="{FF2B5EF4-FFF2-40B4-BE49-F238E27FC236}">
                <a16:creationId xmlns:a16="http://schemas.microsoft.com/office/drawing/2014/main" id="{C3FFEEA5-010F-42C8-BD51-556BA88B2860}"/>
              </a:ext>
            </a:extLst>
          </p:cNvPr>
          <p:cNvSpPr txBox="1"/>
          <p:nvPr/>
        </p:nvSpPr>
        <p:spPr>
          <a:xfrm>
            <a:off x="4100743" y="5967166"/>
            <a:ext cx="7855997" cy="646331"/>
          </a:xfrm>
          <a:prstGeom prst="rect">
            <a:avLst/>
          </a:prstGeom>
          <a:noFill/>
        </p:spPr>
        <p:txBody>
          <a:bodyPr wrap="none" rtlCol="0">
            <a:spAutoFit/>
          </a:bodyPr>
          <a:lstStyle/>
          <a:p>
            <a:r>
              <a:rPr lang="en-US" sz="1200" dirty="0">
                <a:solidFill>
                  <a:schemeClr val="bg1"/>
                </a:solidFill>
              </a:rPr>
              <a:t>1. Telfer P, et al. </a:t>
            </a:r>
            <a:r>
              <a:rPr lang="en-US" sz="1200" i="1" dirty="0">
                <a:solidFill>
                  <a:schemeClr val="bg1"/>
                </a:solidFill>
              </a:rPr>
              <a:t>Haematologica</a:t>
            </a:r>
            <a:r>
              <a:rPr lang="en-US" sz="1200" dirty="0">
                <a:solidFill>
                  <a:schemeClr val="bg1"/>
                </a:solidFill>
              </a:rPr>
              <a:t>. 2007;92(7):905-912.   2. Couque N, et al. </a:t>
            </a:r>
            <a:r>
              <a:rPr lang="en-US" sz="1200" i="1" dirty="0">
                <a:solidFill>
                  <a:schemeClr val="bg1"/>
                </a:solidFill>
              </a:rPr>
              <a:t>Br J Haematol</a:t>
            </a:r>
            <a:r>
              <a:rPr lang="en-US" sz="1200" dirty="0">
                <a:solidFill>
                  <a:schemeClr val="bg1"/>
                </a:solidFill>
              </a:rPr>
              <a:t>. 2016;173(6):927-937.</a:t>
            </a:r>
          </a:p>
          <a:p>
            <a:r>
              <a:rPr lang="en-US" sz="1200" dirty="0">
                <a:solidFill>
                  <a:schemeClr val="bg1"/>
                </a:solidFill>
              </a:rPr>
              <a:t>3. Charache S, et al. </a:t>
            </a:r>
            <a:r>
              <a:rPr lang="en-US" sz="1200" i="1" dirty="0">
                <a:solidFill>
                  <a:schemeClr val="bg1"/>
                </a:solidFill>
              </a:rPr>
              <a:t>N Engl J Med</a:t>
            </a:r>
            <a:r>
              <a:rPr lang="en-US" sz="1200" dirty="0">
                <a:solidFill>
                  <a:schemeClr val="bg1"/>
                </a:solidFill>
              </a:rPr>
              <a:t>. 1995;332(20):1317-1322.   4. Le PQ, et al. </a:t>
            </a:r>
            <a:r>
              <a:rPr lang="en-US" sz="1200" i="1" dirty="0">
                <a:solidFill>
                  <a:schemeClr val="bg1"/>
                </a:solidFill>
              </a:rPr>
              <a:t>Pediatr Blood Cancer</a:t>
            </a:r>
            <a:r>
              <a:rPr lang="en-US" sz="1200" dirty="0">
                <a:solidFill>
                  <a:schemeClr val="bg1"/>
                </a:solidFill>
              </a:rPr>
              <a:t>. 2015;62(11):1956-1961.</a:t>
            </a:r>
          </a:p>
          <a:p>
            <a:r>
              <a:rPr lang="en-US" sz="1200" dirty="0">
                <a:solidFill>
                  <a:schemeClr val="bg1"/>
                </a:solidFill>
              </a:rPr>
              <a:t>5. Ware RE, et al. </a:t>
            </a:r>
            <a:r>
              <a:rPr lang="en-US" sz="1200" i="1" dirty="0">
                <a:solidFill>
                  <a:schemeClr val="bg1"/>
                </a:solidFill>
              </a:rPr>
              <a:t>Lancet</a:t>
            </a:r>
            <a:r>
              <a:rPr lang="en-US" sz="1200" dirty="0">
                <a:solidFill>
                  <a:schemeClr val="bg1"/>
                </a:solidFill>
              </a:rPr>
              <a:t>. 2016;387(10019):661-670.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BB63C51-728B-4100-B231-0DDD557866B5}"/>
              </a:ext>
            </a:extLst>
          </p:cNvPr>
          <p:cNvSpPr>
            <a:spLocks noGrp="1"/>
          </p:cNvSpPr>
          <p:nvPr>
            <p:ph type="title"/>
          </p:nvPr>
        </p:nvSpPr>
        <p:spPr>
          <a:xfrm>
            <a:off x="352528" y="61082"/>
            <a:ext cx="10327277" cy="1143000"/>
          </a:xfrm>
        </p:spPr>
        <p:txBody>
          <a:bodyPr>
            <a:normAutofit/>
          </a:bodyPr>
          <a:lstStyle/>
          <a:p>
            <a:pPr algn="ctr"/>
            <a:r>
              <a:rPr lang="en-US" sz="3600" dirty="0">
                <a:cs typeface="Arial" panose="020B0604020202020204" pitchFamily="34" charset="0"/>
              </a:rPr>
              <a:t>No Change in Median Survival in Adults with SCD </a:t>
            </a:r>
            <a:br>
              <a:rPr lang="en-US" sz="3600" dirty="0">
                <a:cs typeface="Arial" panose="020B0604020202020204" pitchFamily="34" charset="0"/>
              </a:rPr>
            </a:br>
            <a:r>
              <a:rPr lang="en-US" sz="3600" dirty="0">
                <a:cs typeface="Arial" panose="020B0604020202020204" pitchFamily="34" charset="0"/>
              </a:rPr>
              <a:t>Over 25 years (1994 vs. 2019)</a:t>
            </a:r>
          </a:p>
        </p:txBody>
      </p:sp>
      <p:grpSp>
        <p:nvGrpSpPr>
          <p:cNvPr id="5124" name="Group 21">
            <a:extLst>
              <a:ext uri="{FF2B5EF4-FFF2-40B4-BE49-F238E27FC236}">
                <a16:creationId xmlns:a16="http://schemas.microsoft.com/office/drawing/2014/main" id="{CC16B835-24A7-4FEA-8C38-F7EB1A0B8FD9}"/>
              </a:ext>
            </a:extLst>
          </p:cNvPr>
          <p:cNvGrpSpPr>
            <a:grpSpLocks/>
          </p:cNvGrpSpPr>
          <p:nvPr/>
        </p:nvGrpSpPr>
        <p:grpSpPr bwMode="auto">
          <a:xfrm>
            <a:off x="723901" y="1651726"/>
            <a:ext cx="4148932" cy="4292704"/>
            <a:chOff x="1785411" y="2255985"/>
            <a:chExt cx="3774859" cy="3827994"/>
          </a:xfrm>
        </p:grpSpPr>
        <p:pic>
          <p:nvPicPr>
            <p:cNvPr id="5137" name="Picture 3">
              <a:extLst>
                <a:ext uri="{FF2B5EF4-FFF2-40B4-BE49-F238E27FC236}">
                  <a16:creationId xmlns:a16="http://schemas.microsoft.com/office/drawing/2014/main" id="{27655672-2FDA-4CE4-8FCD-714029A581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5411" y="2255985"/>
              <a:ext cx="3774859" cy="38279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FAAC7B4C-FB32-4CFA-A9CB-CD5662703095}"/>
                </a:ext>
              </a:extLst>
            </p:cNvPr>
            <p:cNvCxnSpPr/>
            <p:nvPr/>
          </p:nvCxnSpPr>
          <p:spPr>
            <a:xfrm>
              <a:off x="2658853" y="3857995"/>
              <a:ext cx="1827876" cy="0"/>
            </a:xfrm>
            <a:prstGeom prst="line">
              <a:avLst/>
            </a:prstGeom>
            <a:ln w="38100">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3AB0960-B317-43B4-B6A0-430235FAF1EF}"/>
                </a:ext>
              </a:extLst>
            </p:cNvPr>
            <p:cNvCxnSpPr/>
            <p:nvPr/>
          </p:nvCxnSpPr>
          <p:spPr>
            <a:xfrm>
              <a:off x="4265988" y="3857995"/>
              <a:ext cx="0" cy="1524211"/>
            </a:xfrm>
            <a:prstGeom prst="line">
              <a:avLst/>
            </a:prstGeom>
            <a:ln w="38100">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3E642DA-C384-40F2-ADF7-5D7DFA2E8967}"/>
                </a:ext>
              </a:extLst>
            </p:cNvPr>
            <p:cNvCxnSpPr/>
            <p:nvPr/>
          </p:nvCxnSpPr>
          <p:spPr>
            <a:xfrm>
              <a:off x="4507375" y="3857995"/>
              <a:ext cx="0" cy="1524211"/>
            </a:xfrm>
            <a:prstGeom prst="line">
              <a:avLst/>
            </a:prstGeom>
            <a:ln w="38100">
              <a:solidFill>
                <a:srgbClr val="C00000"/>
              </a:solidFill>
              <a:prstDash val="sysDash"/>
            </a:ln>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AFA88E19-A033-4954-93C2-5C15A1B1CB8F}"/>
              </a:ext>
            </a:extLst>
          </p:cNvPr>
          <p:cNvSpPr txBox="1"/>
          <p:nvPr/>
        </p:nvSpPr>
        <p:spPr>
          <a:xfrm>
            <a:off x="6118225" y="1117600"/>
            <a:ext cx="5159375" cy="569913"/>
          </a:xfrm>
          <a:prstGeom prst="rect">
            <a:avLst/>
          </a:prstGeom>
          <a:ln w="28575">
            <a:noFill/>
          </a:ln>
        </p:spPr>
        <p:style>
          <a:lnRef idx="2">
            <a:schemeClr val="dk1"/>
          </a:lnRef>
          <a:fillRef idx="1">
            <a:schemeClr val="lt1"/>
          </a:fillRef>
          <a:effectRef idx="0">
            <a:schemeClr val="dk1"/>
          </a:effectRef>
          <a:fontRef idx="minor">
            <a:schemeClr val="dk1"/>
          </a:fontRef>
        </p:style>
        <p:txBody>
          <a:bodyPr lIns="76810" tIns="38405" rIns="76810" bIns="38405">
            <a:spAutoFit/>
          </a:bodyPr>
          <a:lstStyle/>
          <a:p>
            <a:pPr algn="ctr">
              <a:defRPr/>
            </a:pPr>
            <a:r>
              <a:rPr lang="en-US" sz="1600" b="1" dirty="0">
                <a:solidFill>
                  <a:schemeClr val="tx1"/>
                </a:solidFill>
                <a:latin typeface="Arial" panose="020B0604020202020204" pitchFamily="34" charset="0"/>
                <a:cs typeface="Arial" panose="020B0604020202020204" pitchFamily="34" charset="0"/>
              </a:rPr>
              <a:t>Contemporary estimates (high-income countries): </a:t>
            </a:r>
          </a:p>
          <a:p>
            <a:pPr algn="ctr">
              <a:defRPr/>
            </a:pPr>
            <a:r>
              <a:rPr lang="en-US" sz="1600" b="1" dirty="0">
                <a:solidFill>
                  <a:schemeClr val="tx1"/>
                </a:solidFill>
                <a:latin typeface="Arial" panose="020B0604020202020204" pitchFamily="34" charset="0"/>
                <a:cs typeface="Arial" panose="020B0604020202020204" pitchFamily="34" charset="0"/>
              </a:rPr>
              <a:t>38 – 67 years in Hb SS</a:t>
            </a:r>
            <a:r>
              <a:rPr lang="en-US" sz="1600" b="1" baseline="30000" dirty="0">
                <a:solidFill>
                  <a:schemeClr val="tx1"/>
                </a:solidFill>
                <a:latin typeface="Arial" panose="020B0604020202020204" pitchFamily="34" charset="0"/>
                <a:cs typeface="Arial" panose="020B0604020202020204" pitchFamily="34" charset="0"/>
              </a:rPr>
              <a:t>2</a:t>
            </a:r>
            <a:endParaRPr lang="en-US" sz="1600" b="1"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01CBB2C-620D-4AED-9DC8-80135B58709A}"/>
              </a:ext>
            </a:extLst>
          </p:cNvPr>
          <p:cNvSpPr txBox="1"/>
          <p:nvPr/>
        </p:nvSpPr>
        <p:spPr>
          <a:xfrm>
            <a:off x="4150519" y="6072774"/>
            <a:ext cx="6326187" cy="4468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76810" tIns="38405" rIns="76810" bIns="38405">
            <a:spAutoFit/>
          </a:bodyPr>
          <a:lstStyle/>
          <a:p>
            <a:pPr>
              <a:defRPr/>
            </a:pPr>
            <a:r>
              <a:rPr lang="en-US" sz="1200" dirty="0">
                <a:solidFill>
                  <a:schemeClr val="bg1"/>
                </a:solidFill>
              </a:rPr>
              <a:t>1. Platt OS, et al. </a:t>
            </a:r>
            <a:r>
              <a:rPr lang="en-US" sz="1200" i="1" dirty="0">
                <a:solidFill>
                  <a:schemeClr val="bg1"/>
                </a:solidFill>
              </a:rPr>
              <a:t>N Engl J Med. </a:t>
            </a:r>
            <a:r>
              <a:rPr lang="en-US" sz="1200" dirty="0">
                <a:solidFill>
                  <a:schemeClr val="bg1"/>
                </a:solidFill>
              </a:rPr>
              <a:t>1994; 330(23):1639-1644.</a:t>
            </a:r>
          </a:p>
          <a:p>
            <a:pPr>
              <a:defRPr/>
            </a:pPr>
            <a:r>
              <a:rPr lang="en-US" sz="1200" dirty="0">
                <a:solidFill>
                  <a:schemeClr val="bg1"/>
                </a:solidFill>
              </a:rPr>
              <a:t>2. DeBaun MR, et al. </a:t>
            </a:r>
            <a:r>
              <a:rPr lang="en-US" sz="1200" i="1" dirty="0">
                <a:solidFill>
                  <a:schemeClr val="bg1"/>
                </a:solidFill>
              </a:rPr>
              <a:t>Blood</a:t>
            </a:r>
            <a:r>
              <a:rPr lang="en-US" sz="1200" dirty="0">
                <a:solidFill>
                  <a:schemeClr val="bg1"/>
                </a:solidFill>
              </a:rPr>
              <a:t>. 2019;133(6):615-617.</a:t>
            </a:r>
          </a:p>
        </p:txBody>
      </p:sp>
      <p:sp>
        <p:nvSpPr>
          <p:cNvPr id="5127" name="TextBox 10">
            <a:extLst>
              <a:ext uri="{FF2B5EF4-FFF2-40B4-BE49-F238E27FC236}">
                <a16:creationId xmlns:a16="http://schemas.microsoft.com/office/drawing/2014/main" id="{77874B59-BE7A-4E51-84E1-1247FDAF9287}"/>
              </a:ext>
            </a:extLst>
          </p:cNvPr>
          <p:cNvSpPr txBox="1">
            <a:spLocks noChangeArrowheads="1"/>
          </p:cNvSpPr>
          <p:nvPr/>
        </p:nvSpPr>
        <p:spPr bwMode="auto">
          <a:xfrm>
            <a:off x="838200" y="1182749"/>
            <a:ext cx="4206875" cy="311150"/>
          </a:xfrm>
          <a:prstGeom prst="rect">
            <a:avLst/>
          </a:prstGeom>
          <a:solidFill>
            <a:schemeClr val="bg1"/>
          </a:solidFill>
          <a:ln w="28575">
            <a:noFill/>
            <a:miter lim="800000"/>
            <a:headEnd/>
            <a:tailEnd/>
          </a:ln>
        </p:spPr>
        <p:txBody>
          <a:bodyPr lIns="64008" tIns="32004" rIns="64008" bIns="32004">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dirty="0">
                <a:cs typeface="Arial" panose="020B0604020202020204" pitchFamily="34" charset="0"/>
              </a:rPr>
              <a:t>Cooperative Study of Sickle Cell Disease</a:t>
            </a:r>
            <a:r>
              <a:rPr lang="en-US" altLang="en-US" sz="1600" b="1" baseline="30000" dirty="0">
                <a:cs typeface="Arial" panose="020B0604020202020204" pitchFamily="34" charset="0"/>
              </a:rPr>
              <a:t>1</a:t>
            </a:r>
            <a:r>
              <a:rPr lang="en-US" altLang="en-US" sz="1600" b="1" dirty="0">
                <a:cs typeface="Arial" panose="020B0604020202020204" pitchFamily="34" charset="0"/>
              </a:rPr>
              <a:t> </a:t>
            </a:r>
          </a:p>
        </p:txBody>
      </p:sp>
      <p:grpSp>
        <p:nvGrpSpPr>
          <p:cNvPr id="12" name="Group 11">
            <a:extLst>
              <a:ext uri="{FF2B5EF4-FFF2-40B4-BE49-F238E27FC236}">
                <a16:creationId xmlns:a16="http://schemas.microsoft.com/office/drawing/2014/main" id="{D07A2133-680E-4997-A236-21FBBE6F2FF9}"/>
              </a:ext>
            </a:extLst>
          </p:cNvPr>
          <p:cNvGrpSpPr>
            <a:grpSpLocks/>
          </p:cNvGrpSpPr>
          <p:nvPr/>
        </p:nvGrpSpPr>
        <p:grpSpPr bwMode="auto">
          <a:xfrm>
            <a:off x="6205538" y="1778000"/>
            <a:ext cx="4995862" cy="4166430"/>
            <a:chOff x="6700576" y="2695035"/>
            <a:chExt cx="6784870" cy="4760224"/>
          </a:xfrm>
        </p:grpSpPr>
        <p:pic>
          <p:nvPicPr>
            <p:cNvPr id="5129" name="Picture 2">
              <a:extLst>
                <a:ext uri="{FF2B5EF4-FFF2-40B4-BE49-F238E27FC236}">
                  <a16:creationId xmlns:a16="http://schemas.microsoft.com/office/drawing/2014/main" id="{7101E134-EBAE-45E0-80DF-2F1409A68A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0576" y="2695035"/>
              <a:ext cx="6784870" cy="47602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Straight Connector 14">
              <a:extLst>
                <a:ext uri="{FF2B5EF4-FFF2-40B4-BE49-F238E27FC236}">
                  <a16:creationId xmlns:a16="http://schemas.microsoft.com/office/drawing/2014/main" id="{59866675-72BB-4587-83EB-481F765C3275}"/>
                </a:ext>
              </a:extLst>
            </p:cNvPr>
            <p:cNvCxnSpPr/>
            <p:nvPr/>
          </p:nvCxnSpPr>
          <p:spPr>
            <a:xfrm>
              <a:off x="7431453" y="4816312"/>
              <a:ext cx="3440945" cy="0"/>
            </a:xfrm>
            <a:prstGeom prst="line">
              <a:avLst/>
            </a:prstGeom>
            <a:ln w="38100">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2D0C443-4A12-4F5F-B4C9-56A4EB51AAA8}"/>
                </a:ext>
              </a:extLst>
            </p:cNvPr>
            <p:cNvCxnSpPr/>
            <p:nvPr/>
          </p:nvCxnSpPr>
          <p:spPr>
            <a:xfrm flipV="1">
              <a:off x="10281659" y="4798708"/>
              <a:ext cx="0" cy="2027975"/>
            </a:xfrm>
            <a:prstGeom prst="line">
              <a:avLst/>
            </a:prstGeom>
            <a:ln w="38100">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9AED02D-22E0-4E74-9161-A416142CB579}"/>
                </a:ext>
              </a:extLst>
            </p:cNvPr>
            <p:cNvCxnSpPr/>
            <p:nvPr/>
          </p:nvCxnSpPr>
          <p:spPr>
            <a:xfrm flipV="1">
              <a:off x="10893957" y="4802229"/>
              <a:ext cx="0" cy="2027975"/>
            </a:xfrm>
            <a:prstGeom prst="line">
              <a:avLst/>
            </a:prstGeom>
            <a:ln w="38100">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5134" name="TextBox 17">
              <a:extLst>
                <a:ext uri="{FF2B5EF4-FFF2-40B4-BE49-F238E27FC236}">
                  <a16:creationId xmlns:a16="http://schemas.microsoft.com/office/drawing/2014/main" id="{807DB339-EB7A-461B-AEF6-2E0BA7266F6D}"/>
                </a:ext>
              </a:extLst>
            </p:cNvPr>
            <p:cNvSpPr txBox="1">
              <a:spLocks noChangeArrowheads="1"/>
            </p:cNvSpPr>
            <p:nvPr/>
          </p:nvSpPr>
          <p:spPr bwMode="auto">
            <a:xfrm rot="-5400000">
              <a:off x="6001927" y="4670437"/>
              <a:ext cx="1834912" cy="376196"/>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dirty="0">
                  <a:cs typeface="Arial" panose="020B0604020202020204" pitchFamily="34" charset="0"/>
                </a:rPr>
                <a:t>Cumulative Survival</a:t>
              </a:r>
            </a:p>
          </p:txBody>
        </p:sp>
        <p:sp>
          <p:nvSpPr>
            <p:cNvPr id="19" name="TextBox 18">
              <a:extLst>
                <a:ext uri="{FF2B5EF4-FFF2-40B4-BE49-F238E27FC236}">
                  <a16:creationId xmlns:a16="http://schemas.microsoft.com/office/drawing/2014/main" id="{4103E703-CEED-47B8-9DFC-870ADB65F0C8}"/>
                </a:ext>
              </a:extLst>
            </p:cNvPr>
            <p:cNvSpPr txBox="1"/>
            <p:nvPr/>
          </p:nvSpPr>
          <p:spPr>
            <a:xfrm>
              <a:off x="8205450" y="6045068"/>
              <a:ext cx="1819648" cy="579170"/>
            </a:xfrm>
            <a:prstGeom prst="rect">
              <a:avLst/>
            </a:prstGeom>
            <a:solidFill>
              <a:schemeClr val="bg1"/>
            </a:solidFill>
            <a:ln w="28575">
              <a:solidFill>
                <a:srgbClr val="C00000"/>
              </a:solidFill>
            </a:ln>
          </p:spPr>
          <p:txBody>
            <a:bodyPr>
              <a:spAutoFit/>
            </a:bodyPr>
            <a:lstStyle/>
            <a:p>
              <a:pPr algn="ctr">
                <a:defRPr/>
              </a:pPr>
              <a:r>
                <a:rPr lang="en-US" sz="1400" b="1" u="sng" dirty="0">
                  <a:effectLst>
                    <a:outerShdw blurRad="38100" dist="38100" dir="2700000" algn="tl">
                      <a:srgbClr val="000000">
                        <a:alpha val="43137"/>
                      </a:srgbClr>
                    </a:outerShdw>
                  </a:effectLst>
                  <a:cs typeface="Arial" panose="020B0604020202020204" pitchFamily="34" charset="0"/>
                </a:rPr>
                <a:t>Hb SS/S</a:t>
              </a:r>
              <a:r>
                <a:rPr lang="el-GR" sz="1400" b="1" u="sng" dirty="0">
                  <a:effectLst>
                    <a:outerShdw blurRad="38100" dist="38100" dir="2700000" algn="tl">
                      <a:srgbClr val="000000">
                        <a:alpha val="43137"/>
                      </a:srgbClr>
                    </a:outerShdw>
                  </a:effectLst>
                  <a:cs typeface="Arial" panose="020B0604020202020204" pitchFamily="34" charset="0"/>
                </a:rPr>
                <a:t>β</a:t>
              </a:r>
              <a:r>
                <a:rPr lang="en-US" sz="1400" b="1" u="sng" baseline="30000" dirty="0">
                  <a:effectLst>
                    <a:outerShdw blurRad="38100" dist="38100" dir="2700000" algn="tl">
                      <a:srgbClr val="000000">
                        <a:alpha val="43137"/>
                      </a:srgbClr>
                    </a:outerShdw>
                  </a:effectLst>
                  <a:cs typeface="Arial" panose="020B0604020202020204" pitchFamily="34" charset="0"/>
                </a:rPr>
                <a:t>0</a:t>
              </a:r>
              <a:r>
                <a:rPr lang="en-US" sz="1400" b="1" u="sng" dirty="0">
                  <a:effectLst>
                    <a:outerShdw blurRad="38100" dist="38100" dir="2700000" algn="tl">
                      <a:srgbClr val="000000">
                        <a:alpha val="43137"/>
                      </a:srgbClr>
                    </a:outerShdw>
                  </a:effectLst>
                  <a:cs typeface="Arial" panose="020B0604020202020204" pitchFamily="34" charset="0"/>
                </a:rPr>
                <a:t>:</a:t>
              </a:r>
              <a:r>
                <a:rPr lang="en-US" sz="1400" b="1" dirty="0">
                  <a:effectLst>
                    <a:outerShdw blurRad="38100" dist="38100" dir="2700000" algn="tl">
                      <a:srgbClr val="000000">
                        <a:alpha val="43137"/>
                      </a:srgbClr>
                    </a:outerShdw>
                  </a:effectLst>
                  <a:cs typeface="Arial" panose="020B0604020202020204" pitchFamily="34" charset="0"/>
                </a:rPr>
                <a:t> </a:t>
              </a:r>
            </a:p>
            <a:p>
              <a:pPr algn="ctr">
                <a:defRPr/>
              </a:pPr>
              <a:r>
                <a:rPr lang="en-US" sz="1400" b="1" dirty="0">
                  <a:effectLst>
                    <a:outerShdw blurRad="38100" dist="38100" dir="2700000" algn="tl">
                      <a:srgbClr val="000000">
                        <a:alpha val="43137"/>
                      </a:srgbClr>
                    </a:outerShdw>
                  </a:effectLst>
                  <a:cs typeface="Arial" panose="020B0604020202020204" pitchFamily="34" charset="0"/>
                </a:rPr>
                <a:t>48 years</a:t>
              </a:r>
            </a:p>
          </p:txBody>
        </p:sp>
        <p:sp>
          <p:nvSpPr>
            <p:cNvPr id="20" name="TextBox 19">
              <a:extLst>
                <a:ext uri="{FF2B5EF4-FFF2-40B4-BE49-F238E27FC236}">
                  <a16:creationId xmlns:a16="http://schemas.microsoft.com/office/drawing/2014/main" id="{A64F7606-35AD-43E5-81AE-9681A8DB59D3}"/>
                </a:ext>
              </a:extLst>
            </p:cNvPr>
            <p:cNvSpPr txBox="1"/>
            <p:nvPr/>
          </p:nvSpPr>
          <p:spPr>
            <a:xfrm>
              <a:off x="10986665" y="6034506"/>
              <a:ext cx="1735564" cy="580930"/>
            </a:xfrm>
            <a:prstGeom prst="rect">
              <a:avLst/>
            </a:prstGeom>
            <a:solidFill>
              <a:schemeClr val="bg1"/>
            </a:solidFill>
            <a:ln w="28575">
              <a:solidFill>
                <a:schemeClr val="accent3">
                  <a:lumMod val="75000"/>
                </a:schemeClr>
              </a:solidFill>
            </a:ln>
          </p:spPr>
          <p:txBody>
            <a:bodyPr>
              <a:spAutoFit/>
            </a:bodyPr>
            <a:lstStyle/>
            <a:p>
              <a:pPr algn="ctr">
                <a:defRPr/>
              </a:pPr>
              <a:r>
                <a:rPr lang="en-US" sz="1400" b="1" u="sng" dirty="0">
                  <a:effectLst>
                    <a:outerShdw blurRad="38100" dist="38100" dir="2700000" algn="tl">
                      <a:srgbClr val="000000">
                        <a:alpha val="43137"/>
                      </a:srgbClr>
                    </a:outerShdw>
                  </a:effectLst>
                  <a:cs typeface="Arial" panose="020B0604020202020204" pitchFamily="34" charset="0"/>
                </a:rPr>
                <a:t>Hb SC/S</a:t>
              </a:r>
              <a:r>
                <a:rPr lang="el-GR" sz="1400" b="1" u="sng" dirty="0">
                  <a:effectLst>
                    <a:outerShdw blurRad="38100" dist="38100" dir="2700000" algn="tl">
                      <a:srgbClr val="000000">
                        <a:alpha val="43137"/>
                      </a:srgbClr>
                    </a:outerShdw>
                  </a:effectLst>
                  <a:cs typeface="Arial" panose="020B0604020202020204" pitchFamily="34" charset="0"/>
                </a:rPr>
                <a:t>β</a:t>
              </a:r>
              <a:r>
                <a:rPr lang="en-US" sz="1400" b="1" u="sng" baseline="30000" dirty="0">
                  <a:effectLst>
                    <a:outerShdw blurRad="38100" dist="38100" dir="2700000" algn="tl">
                      <a:srgbClr val="000000">
                        <a:alpha val="43137"/>
                      </a:srgbClr>
                    </a:outerShdw>
                  </a:effectLst>
                  <a:cs typeface="Arial" panose="020B0604020202020204" pitchFamily="34" charset="0"/>
                </a:rPr>
                <a:t>+</a:t>
              </a:r>
              <a:r>
                <a:rPr lang="en-US" sz="1400" b="1" u="sng" dirty="0">
                  <a:effectLst>
                    <a:outerShdw blurRad="38100" dist="38100" dir="2700000" algn="tl">
                      <a:srgbClr val="000000">
                        <a:alpha val="43137"/>
                      </a:srgbClr>
                    </a:outerShdw>
                  </a:effectLst>
                  <a:cs typeface="Arial" panose="020B0604020202020204" pitchFamily="34" charset="0"/>
                </a:rPr>
                <a:t>: </a:t>
              </a:r>
            </a:p>
            <a:p>
              <a:pPr algn="ctr">
                <a:defRPr/>
              </a:pPr>
              <a:r>
                <a:rPr lang="en-US" sz="1400" b="1" dirty="0">
                  <a:effectLst>
                    <a:outerShdw blurRad="38100" dist="38100" dir="2700000" algn="tl">
                      <a:srgbClr val="000000">
                        <a:alpha val="43137"/>
                      </a:srgbClr>
                    </a:outerShdw>
                  </a:effectLst>
                  <a:cs typeface="Arial" panose="020B0604020202020204" pitchFamily="34" charset="0"/>
                </a:rPr>
                <a:t>55 years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14711</TotalTime>
  <Words>8877</Words>
  <Application>Microsoft Office PowerPoint</Application>
  <PresentationFormat>Widescreen</PresentationFormat>
  <Paragraphs>1073</Paragraphs>
  <Slides>71</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71</vt:i4>
      </vt:variant>
    </vt:vector>
  </HeadingPairs>
  <TitlesOfParts>
    <vt:vector size="79" baseType="lpstr">
      <vt:lpstr>Arial</vt:lpstr>
      <vt:lpstr>Calibri</vt:lpstr>
      <vt:lpstr>Calibri Light</vt:lpstr>
      <vt:lpstr>Lucida Sans Unicode</vt:lpstr>
      <vt:lpstr>Symbol</vt:lpstr>
      <vt:lpstr>Times New Roman</vt:lpstr>
      <vt:lpstr>Office Theme</vt:lpstr>
      <vt:lpstr>1_Office Theme</vt:lpstr>
      <vt:lpstr>PowerPoint Presentation</vt:lpstr>
      <vt:lpstr>Learning Objectives</vt:lpstr>
      <vt:lpstr>What is sickle cell disease?</vt:lpstr>
      <vt:lpstr>Sickle cell disease ≠ Sickle cell anemia</vt:lpstr>
      <vt:lpstr>Epidemiology</vt:lpstr>
      <vt:lpstr>Economic Burden </vt:lpstr>
      <vt:lpstr>Patient Burden of Disease</vt:lpstr>
      <vt:lpstr>For Children, SCD Is No Longer a Life-Threatening Disease, But a Chronic Disease with Life-Threatening Events</vt:lpstr>
      <vt:lpstr>No Change in Median Survival in Adults with SCD  Over 25 years (1994 vs. 2019)</vt:lpstr>
      <vt:lpstr>Wide Inter-Patient Variation of Progression of Heart, Lung and Kidney Disease</vt:lpstr>
      <vt:lpstr>Comprehensive Care of Sickle Cell Disease</vt:lpstr>
      <vt:lpstr>Acute Complications Associated with Increased Morbidity and Mortality</vt:lpstr>
      <vt:lpstr>Distribution of Acute Vaso-Occlusive Pain in Sickle Cell Disease</vt:lpstr>
      <vt:lpstr>PiSCES: The Epidemiology of Acute Vaso-Occlusive Pain Episodes in Sickle Cell Disease</vt:lpstr>
      <vt:lpstr>Organ Systems Affected by Chronic Complications</vt:lpstr>
      <vt:lpstr>Heart, Lung, and Kidney Complications Account for 50% of Identifiable Causes of Death </vt:lpstr>
      <vt:lpstr>Common Challenges</vt:lpstr>
      <vt:lpstr>Barriers to Care </vt:lpstr>
      <vt:lpstr>Mental Health Support </vt:lpstr>
      <vt:lpstr>Education and Vocational Support </vt:lpstr>
      <vt:lpstr>PowerPoint Presentation</vt:lpstr>
      <vt:lpstr>Health Maintenance</vt:lpstr>
      <vt:lpstr>Non-Medical Therapy Strategies To Decrease Sickle Cell Disease-Related Complications</vt:lpstr>
      <vt:lpstr>Management of Acute Complications</vt:lpstr>
      <vt:lpstr>Management of Acute Complications (cont)</vt:lpstr>
      <vt:lpstr>Management of Acute Complications (cont)</vt:lpstr>
      <vt:lpstr>Management of Acute Complications (cont)</vt:lpstr>
      <vt:lpstr>Management of Acute Complications (cont)</vt:lpstr>
      <vt:lpstr>Management of Acute Complications (cont)</vt:lpstr>
      <vt:lpstr>Management of Acute Complications (cont)</vt:lpstr>
      <vt:lpstr>Management of Chronic Complications</vt:lpstr>
      <vt:lpstr>Management of Chronic Complications (cont)</vt:lpstr>
      <vt:lpstr>Management of Chronic Complications (cont)</vt:lpstr>
      <vt:lpstr>Management of Chronic Complications (cont)</vt:lpstr>
      <vt:lpstr>Management of Chronic Complications (cont)</vt:lpstr>
      <vt:lpstr>Management of Chronic Complications (cont)</vt:lpstr>
      <vt:lpstr>Management of Chronic Complications (cont)</vt:lpstr>
      <vt:lpstr>Treatment Options</vt:lpstr>
      <vt:lpstr>Pharmacotherapy Options for Children and Adults with SCD</vt:lpstr>
      <vt:lpstr>Pharmacotherapy Options for Children and Adults with SCD (cont)</vt:lpstr>
      <vt:lpstr>Pharmacotherapy Options for Children and Adults with SCD (cont)</vt:lpstr>
      <vt:lpstr>Pharmacotherapy Options for Children and Adults with SCD (cont)</vt:lpstr>
      <vt:lpstr>Hydroxyurea Improves Survival</vt:lpstr>
      <vt:lpstr>Hydroxyurea Reduces Frequency of  Acute Pain Episodes</vt:lpstr>
      <vt:lpstr>Hydroxyurea: Clinical Role in HbSS and HbS0</vt:lpstr>
      <vt:lpstr>Safety and Efficacy of L-Glutamine</vt:lpstr>
      <vt:lpstr>L-Glutamine Reduces Number and Time to  Acute Pain Episodes</vt:lpstr>
      <vt:lpstr>Safety and Efficacy of L-Glutamine (cont)</vt:lpstr>
      <vt:lpstr>Safety and Efficacy of Voxelotor</vt:lpstr>
      <vt:lpstr>Voxelotor Raises Hemoglobin Level and Improves Markers of Hemolysis</vt:lpstr>
      <vt:lpstr>Voxelotor Results in No Significant Improvement in Acute Vaso-Occlusive Pain</vt:lpstr>
      <vt:lpstr>Safety and Efficacy of Voxelotor (cont)</vt:lpstr>
      <vt:lpstr>Safety and Efficacy of Crizanlizumab</vt:lpstr>
      <vt:lpstr>Crizanlizumab Reduces Number of and Time to Acute Pain Episodes</vt:lpstr>
      <vt:lpstr>Safety and Efficacy of Crizanlizumab (cont)</vt:lpstr>
      <vt:lpstr>Summary</vt:lpstr>
      <vt:lpstr>Hematopoietic Stem Cell Transplantation</vt:lpstr>
      <vt:lpstr>Hematopoietic Stem Cell Transplantation (cont)</vt:lpstr>
      <vt:lpstr>Hematopoietic Stem Cell Transplantation (cont)</vt:lpstr>
      <vt:lpstr>Investigational Gene Therapy and Gene Editing Trials </vt:lpstr>
      <vt:lpstr>Investigational Gene Therapy and Gene Editing Trials (cont) </vt:lpstr>
      <vt:lpstr>PowerPoint Presentation</vt:lpstr>
      <vt:lpstr>It Takes a Multidisciplinary Team</vt:lpstr>
      <vt:lpstr>Interventions</vt:lpstr>
      <vt:lpstr>Interventions (cont)</vt:lpstr>
      <vt:lpstr>Care Coordination</vt:lpstr>
      <vt:lpstr>The Transition Process</vt:lpstr>
      <vt:lpstr>Case #1</vt:lpstr>
      <vt:lpstr>Case #2</vt:lpstr>
      <vt:lpstr>Case #3</vt:lpstr>
      <vt:lpstr>Case #3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Suellen Evavold</cp:lastModifiedBy>
  <cp:revision>357</cp:revision>
  <dcterms:created xsi:type="dcterms:W3CDTF">2021-01-05T02:39:15Z</dcterms:created>
  <dcterms:modified xsi:type="dcterms:W3CDTF">2021-04-07T17:41:26Z</dcterms:modified>
</cp:coreProperties>
</file>