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4" r:id="rId3"/>
    <p:sldId id="266" r:id="rId4"/>
    <p:sldId id="283" r:id="rId5"/>
    <p:sldId id="267" r:id="rId6"/>
    <p:sldId id="282" r:id="rId7"/>
    <p:sldId id="268" r:id="rId8"/>
    <p:sldId id="284" r:id="rId9"/>
    <p:sldId id="269" r:id="rId10"/>
    <p:sldId id="270" r:id="rId11"/>
    <p:sldId id="287" r:id="rId12"/>
    <p:sldId id="258" r:id="rId13"/>
    <p:sldId id="288" r:id="rId14"/>
    <p:sldId id="260"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275" r:id="rId32"/>
    <p:sldId id="315" r:id="rId33"/>
    <p:sldId id="277" r:id="rId34"/>
    <p:sldId id="256" r:id="rId35"/>
    <p:sldId id="259" r:id="rId36"/>
    <p:sldId id="278" r:id="rId37"/>
    <p:sldId id="279" r:id="rId38"/>
    <p:sldId id="280" r:id="rId39"/>
    <p:sldId id="261" r:id="rId40"/>
    <p:sldId id="281" r:id="rId41"/>
    <p:sldId id="262" r:id="rId42"/>
    <p:sldId id="263" r:id="rId43"/>
    <p:sldId id="271" r:id="rId44"/>
    <p:sldId id="273" r:id="rId45"/>
    <p:sldId id="286" r:id="rId46"/>
    <p:sldId id="274" r:id="rId47"/>
    <p:sldId id="285" r:id="rId48"/>
    <p:sldId id="276"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Joukovsky" initials="JJ" lastIdx="3" clrIdx="0">
    <p:extLst>
      <p:ext uri="{19B8F6BF-5375-455C-9EA6-DF929625EA0E}">
        <p15:presenceInfo xmlns:p15="http://schemas.microsoft.com/office/powerpoint/2012/main" userId="Jane Joukov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snapToObjects="1">
      <p:cViewPr varScale="1">
        <p:scale>
          <a:sx n="138" d="100"/>
          <a:sy n="138" d="100"/>
        </p:scale>
        <p:origin x="756" y="108"/>
      </p:cViewPr>
      <p:guideLst/>
    </p:cSldViewPr>
  </p:slideViewPr>
  <p:notesTextViewPr>
    <p:cViewPr>
      <p:scale>
        <a:sx n="1" d="1"/>
        <a:sy n="1" d="1"/>
      </p:scale>
      <p:origin x="0" y="0"/>
    </p:cViewPr>
  </p:notesTextViewPr>
  <p:sorterViewPr>
    <p:cViewPr>
      <p:scale>
        <a:sx n="200" d="100"/>
        <a:sy n="200" d="100"/>
      </p:scale>
      <p:origin x="0" y="-25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 Patients Who Achieved PASI 90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Secukinumab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Systemic-naïve</c:v>
                </c:pt>
                <c:pt idx="1">
                  <c:v>Systemic-experienced</c:v>
                </c:pt>
                <c:pt idx="2">
                  <c:v>Biologic-naive</c:v>
                </c:pt>
                <c:pt idx="3">
                  <c:v>Biologic-experienced</c:v>
                </c:pt>
              </c:strCache>
            </c:strRef>
          </c:cat>
          <c:val>
            <c:numRef>
              <c:f>Sheet1!$B$2:$B$5</c:f>
              <c:numCache>
                <c:formatCode>0%</c:formatCode>
                <c:ptCount val="4"/>
                <c:pt idx="0">
                  <c:v>0.76</c:v>
                </c:pt>
                <c:pt idx="1">
                  <c:v>0.69</c:v>
                </c:pt>
                <c:pt idx="2">
                  <c:v>0.74</c:v>
                </c:pt>
                <c:pt idx="3">
                  <c:v>0.57999999999999996</c:v>
                </c:pt>
              </c:numCache>
            </c:numRef>
          </c:val>
          <c:extLst>
            <c:ext xmlns:c16="http://schemas.microsoft.com/office/drawing/2014/chart" uri="{C3380CC4-5D6E-409C-BE32-E72D297353CC}">
              <c16:uniqueId val="{00000000-28F9-4781-9370-A154097ABF9D}"/>
            </c:ext>
          </c:extLst>
        </c:ser>
        <c:ser>
          <c:idx val="1"/>
          <c:order val="1"/>
          <c:tx>
            <c:strRef>
              <c:f>Sheet1!$C$1</c:f>
              <c:strCache>
                <c:ptCount val="1"/>
                <c:pt idx="0">
                  <c:v>Usekinumab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Systemic-naïve</c:v>
                </c:pt>
                <c:pt idx="1">
                  <c:v>Systemic-experienced</c:v>
                </c:pt>
                <c:pt idx="2">
                  <c:v>Biologic-naive</c:v>
                </c:pt>
                <c:pt idx="3">
                  <c:v>Biologic-experienced</c:v>
                </c:pt>
              </c:strCache>
            </c:strRef>
          </c:cat>
          <c:val>
            <c:numRef>
              <c:f>Sheet1!$C$2:$C$5</c:f>
              <c:numCache>
                <c:formatCode>0%</c:formatCode>
                <c:ptCount val="4"/>
                <c:pt idx="0">
                  <c:v>0.65</c:v>
                </c:pt>
                <c:pt idx="1">
                  <c:v>0.55000000000000004</c:v>
                </c:pt>
                <c:pt idx="2">
                  <c:v>0.63</c:v>
                </c:pt>
                <c:pt idx="3">
                  <c:v>0.42</c:v>
                </c:pt>
              </c:numCache>
            </c:numRef>
          </c:val>
          <c:extLst>
            <c:ext xmlns:c16="http://schemas.microsoft.com/office/drawing/2014/chart" uri="{C3380CC4-5D6E-409C-BE32-E72D297353CC}">
              <c16:uniqueId val="{00000001-28F9-4781-9370-A154097ABF9D}"/>
            </c:ext>
          </c:extLst>
        </c:ser>
        <c:dLbls>
          <c:dLblPos val="outEnd"/>
          <c:showLegendKey val="0"/>
          <c:showVal val="1"/>
          <c:showCatName val="0"/>
          <c:showSerName val="0"/>
          <c:showPercent val="0"/>
          <c:showBubbleSize val="0"/>
        </c:dLbls>
        <c:gapWidth val="219"/>
        <c:overlap val="-27"/>
        <c:axId val="394497392"/>
        <c:axId val="394495096"/>
      </c:barChart>
      <c:catAx>
        <c:axId val="3944973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495096"/>
        <c:crosses val="autoZero"/>
        <c:auto val="1"/>
        <c:lblAlgn val="ctr"/>
        <c:lblOffset val="100"/>
        <c:noMultiLvlLbl val="0"/>
      </c:catAx>
      <c:valAx>
        <c:axId val="394495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49739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 Patients Who Experienced a Treatment-Emergent Adverse Event</a:t>
            </a:r>
          </a:p>
        </c:rich>
      </c:tx>
      <c:layout>
        <c:manualLayout>
          <c:xMode val="edge"/>
          <c:yMode val="edge"/>
          <c:x val="0.16903581905203027"/>
          <c:y val="6.61800588049211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225310071535176E-2"/>
          <c:y val="0.27620442189465633"/>
          <c:w val="0.87336292522258252"/>
          <c:h val="0.40926128463494593"/>
        </c:manualLayout>
      </c:layout>
      <c:barChart>
        <c:barDir val="col"/>
        <c:grouping val="clustered"/>
        <c:varyColors val="0"/>
        <c:ser>
          <c:idx val="0"/>
          <c:order val="0"/>
          <c:tx>
            <c:strRef>
              <c:f>Sheet1!$B$1</c:f>
              <c:strCache>
                <c:ptCount val="1"/>
                <c:pt idx="0">
                  <c:v>Systemic-naïve</c:v>
                </c:pt>
              </c:strCache>
            </c:strRef>
          </c:tx>
          <c:spPr>
            <a:solidFill>
              <a:schemeClr val="accent1"/>
            </a:solidFill>
            <a:ln>
              <a:solidFill>
                <a:schemeClr val="tx1"/>
              </a:solidFill>
            </a:ln>
            <a:effectLst/>
          </c:spPr>
          <c:invertIfNegative val="0"/>
          <c:dPt>
            <c:idx val="0"/>
            <c:invertIfNegative val="0"/>
            <c:bubble3D val="0"/>
            <c:spPr>
              <a:solidFill>
                <a:schemeClr val="accent1">
                  <a:lumMod val="20000"/>
                  <a:lumOff val="80000"/>
                </a:schemeClr>
              </a:solidFill>
              <a:ln>
                <a:solidFill>
                  <a:schemeClr val="tx1"/>
                </a:solidFill>
              </a:ln>
              <a:effectLst/>
            </c:spPr>
            <c:extLst>
              <c:ext xmlns:c16="http://schemas.microsoft.com/office/drawing/2014/chart" uri="{C3380CC4-5D6E-409C-BE32-E72D297353CC}">
                <c16:uniqueId val="{00000007-92F2-4DDF-A836-9A73593C1E23}"/>
              </c:ext>
            </c:extLst>
          </c:dPt>
          <c:dPt>
            <c:idx val="1"/>
            <c:invertIfNegative val="0"/>
            <c:bubble3D val="0"/>
            <c:spPr>
              <a:solidFill>
                <a:schemeClr val="accent2">
                  <a:lumMod val="20000"/>
                  <a:lumOff val="80000"/>
                </a:schemeClr>
              </a:solidFill>
              <a:ln>
                <a:solidFill>
                  <a:schemeClr val="tx1"/>
                </a:solidFill>
              </a:ln>
              <a:effectLst/>
            </c:spPr>
            <c:extLst>
              <c:ext xmlns:c16="http://schemas.microsoft.com/office/drawing/2014/chart" uri="{C3380CC4-5D6E-409C-BE32-E72D297353CC}">
                <c16:uniqueId val="{0000000C-92F2-4DDF-A836-9A73593C1E2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0.73</c:v>
                </c:pt>
                <c:pt idx="1">
                  <c:v>0.71</c:v>
                </c:pt>
              </c:numCache>
            </c:numRef>
          </c:val>
          <c:extLst>
            <c:ext xmlns:c16="http://schemas.microsoft.com/office/drawing/2014/chart" uri="{C3380CC4-5D6E-409C-BE32-E72D297353CC}">
              <c16:uniqueId val="{00000000-92F2-4DDF-A836-9A73593C1E23}"/>
            </c:ext>
          </c:extLst>
        </c:ser>
        <c:ser>
          <c:idx val="1"/>
          <c:order val="1"/>
          <c:tx>
            <c:strRef>
              <c:f>Sheet1!$C$1</c:f>
              <c:strCache>
                <c:ptCount val="1"/>
                <c:pt idx="0">
                  <c:v>Systemic-experienced</c:v>
                </c:pt>
              </c:strCache>
            </c:strRef>
          </c:tx>
          <c:spPr>
            <a:solidFill>
              <a:schemeClr val="accent2"/>
            </a:solidFill>
            <a:ln>
              <a:solidFill>
                <a:schemeClr val="tx1"/>
              </a:solidFill>
            </a:ln>
            <a:effectLst/>
          </c:spPr>
          <c:invertIfNegative val="0"/>
          <c:dPt>
            <c:idx val="0"/>
            <c:invertIfNegative val="0"/>
            <c:bubble3D val="0"/>
            <c:spPr>
              <a:solidFill>
                <a:schemeClr val="accent1">
                  <a:lumMod val="40000"/>
                  <a:lumOff val="60000"/>
                </a:schemeClr>
              </a:solidFill>
              <a:ln>
                <a:solidFill>
                  <a:schemeClr val="tx1"/>
                </a:solidFill>
              </a:ln>
              <a:effectLst/>
            </c:spPr>
            <c:extLst>
              <c:ext xmlns:c16="http://schemas.microsoft.com/office/drawing/2014/chart" uri="{C3380CC4-5D6E-409C-BE32-E72D297353CC}">
                <c16:uniqueId val="{00000008-92F2-4DDF-A836-9A73593C1E23}"/>
              </c:ext>
            </c:extLst>
          </c:dPt>
          <c:dPt>
            <c:idx val="1"/>
            <c:invertIfNegative val="0"/>
            <c:bubble3D val="0"/>
            <c:spPr>
              <a:solidFill>
                <a:schemeClr val="accent2">
                  <a:lumMod val="40000"/>
                  <a:lumOff val="60000"/>
                </a:schemeClr>
              </a:solidFill>
              <a:ln>
                <a:solidFill>
                  <a:schemeClr val="tx1"/>
                </a:solidFill>
              </a:ln>
              <a:effectLst/>
            </c:spPr>
            <c:extLst>
              <c:ext xmlns:c16="http://schemas.microsoft.com/office/drawing/2014/chart" uri="{C3380CC4-5D6E-409C-BE32-E72D297353CC}">
                <c16:uniqueId val="{0000000B-92F2-4DDF-A836-9A73593C1E2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c:formatCode>
                <c:ptCount val="2"/>
                <c:pt idx="0">
                  <c:v>0.76</c:v>
                </c:pt>
                <c:pt idx="1">
                  <c:v>0.78</c:v>
                </c:pt>
              </c:numCache>
            </c:numRef>
          </c:val>
          <c:extLst>
            <c:ext xmlns:c16="http://schemas.microsoft.com/office/drawing/2014/chart" uri="{C3380CC4-5D6E-409C-BE32-E72D297353CC}">
              <c16:uniqueId val="{00000004-92F2-4DDF-A836-9A73593C1E23}"/>
            </c:ext>
          </c:extLst>
        </c:ser>
        <c:ser>
          <c:idx val="2"/>
          <c:order val="2"/>
          <c:tx>
            <c:strRef>
              <c:f>Sheet1!$D$1</c:f>
              <c:strCache>
                <c:ptCount val="1"/>
                <c:pt idx="0">
                  <c:v>Biologic-naïve</c:v>
                </c:pt>
              </c:strCache>
            </c:strRef>
          </c:tx>
          <c:spPr>
            <a:solidFill>
              <a:schemeClr val="accent3"/>
            </a:solidFill>
            <a:ln>
              <a:solidFill>
                <a:schemeClr val="tx1"/>
              </a:solidFill>
            </a:ln>
            <a:effectLst/>
          </c:spPr>
          <c:invertIfNegative val="0"/>
          <c:dPt>
            <c:idx val="0"/>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9-92F2-4DDF-A836-9A73593C1E23}"/>
              </c:ext>
            </c:extLst>
          </c:dPt>
          <c:dPt>
            <c:idx val="1"/>
            <c:invertIfNegative val="0"/>
            <c:bubble3D val="0"/>
            <c:spPr>
              <a:solidFill>
                <a:schemeClr val="accent2">
                  <a:lumMod val="60000"/>
                  <a:lumOff val="40000"/>
                </a:schemeClr>
              </a:solidFill>
              <a:ln>
                <a:solidFill>
                  <a:schemeClr val="tx1"/>
                </a:solidFill>
              </a:ln>
              <a:effectLst/>
            </c:spPr>
            <c:extLst>
              <c:ext xmlns:c16="http://schemas.microsoft.com/office/drawing/2014/chart" uri="{C3380CC4-5D6E-409C-BE32-E72D297353CC}">
                <c16:uniqueId val="{0000000D-92F2-4DDF-A836-9A73593C1E2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0%</c:formatCode>
                <c:ptCount val="2"/>
                <c:pt idx="0">
                  <c:v>0.75</c:v>
                </c:pt>
                <c:pt idx="1">
                  <c:v>0.75</c:v>
                </c:pt>
              </c:numCache>
            </c:numRef>
          </c:val>
          <c:extLst>
            <c:ext xmlns:c16="http://schemas.microsoft.com/office/drawing/2014/chart" uri="{C3380CC4-5D6E-409C-BE32-E72D297353CC}">
              <c16:uniqueId val="{00000005-92F2-4DDF-A836-9A73593C1E23}"/>
            </c:ext>
          </c:extLst>
        </c:ser>
        <c:ser>
          <c:idx val="3"/>
          <c:order val="3"/>
          <c:tx>
            <c:strRef>
              <c:f>Sheet1!$E$1</c:f>
              <c:strCache>
                <c:ptCount val="1"/>
                <c:pt idx="0">
                  <c:v>Biologic-experienced</c:v>
                </c:pt>
              </c:strCache>
            </c:strRef>
          </c:tx>
          <c:spPr>
            <a:solidFill>
              <a:schemeClr val="accent4"/>
            </a:solidFill>
            <a:ln>
              <a:solidFill>
                <a:schemeClr val="tx1"/>
              </a:solidFill>
            </a:ln>
            <a:effectLst/>
          </c:spPr>
          <c:invertIfNegative val="0"/>
          <c:dPt>
            <c:idx val="0"/>
            <c:invertIfNegative val="0"/>
            <c:bubble3D val="0"/>
            <c:spPr>
              <a:solidFill>
                <a:schemeClr val="accent1"/>
              </a:solidFill>
              <a:ln>
                <a:solidFill>
                  <a:schemeClr val="tx1"/>
                </a:solidFill>
              </a:ln>
              <a:effectLst/>
            </c:spPr>
            <c:extLst>
              <c:ext xmlns:c16="http://schemas.microsoft.com/office/drawing/2014/chart" uri="{C3380CC4-5D6E-409C-BE32-E72D297353CC}">
                <c16:uniqueId val="{0000000A-92F2-4DDF-A836-9A73593C1E23}"/>
              </c:ext>
            </c:extLst>
          </c:dPt>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E-92F2-4DDF-A836-9A73593C1E2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Sheet1!$E$2:$E$3</c:f>
              <c:numCache>
                <c:formatCode>0%</c:formatCode>
                <c:ptCount val="2"/>
                <c:pt idx="0">
                  <c:v>0.76</c:v>
                </c:pt>
                <c:pt idx="1">
                  <c:v>0.75</c:v>
                </c:pt>
              </c:numCache>
            </c:numRef>
          </c:val>
          <c:extLst>
            <c:ext xmlns:c16="http://schemas.microsoft.com/office/drawing/2014/chart" uri="{C3380CC4-5D6E-409C-BE32-E72D297353CC}">
              <c16:uniqueId val="{00000006-92F2-4DDF-A836-9A73593C1E23}"/>
            </c:ext>
          </c:extLst>
        </c:ser>
        <c:dLbls>
          <c:dLblPos val="outEnd"/>
          <c:showLegendKey val="0"/>
          <c:showVal val="1"/>
          <c:showCatName val="0"/>
          <c:showSerName val="0"/>
          <c:showPercent val="0"/>
          <c:showBubbleSize val="0"/>
        </c:dLbls>
        <c:gapWidth val="219"/>
        <c:overlap val="-27"/>
        <c:axId val="467570808"/>
        <c:axId val="467575072"/>
      </c:barChart>
      <c:catAx>
        <c:axId val="4675708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7575072"/>
        <c:crosses val="autoZero"/>
        <c:auto val="1"/>
        <c:lblAlgn val="ctr"/>
        <c:lblOffset val="100"/>
        <c:noMultiLvlLbl val="0"/>
      </c:catAx>
      <c:valAx>
        <c:axId val="467575072"/>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757080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361338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418659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394476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14209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316226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311523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9686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1958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386039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21667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4D3092-30CB-7948-BC26-4ECF9873D7C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40747-15AC-474A-88D5-FF4E8FE0AE66}" type="slidenum">
              <a:rPr lang="en-US" smtClean="0"/>
              <a:t>‹#›</a:t>
            </a:fld>
            <a:endParaRPr lang="en-US" dirty="0"/>
          </a:p>
        </p:txBody>
      </p:sp>
    </p:spTree>
    <p:extLst>
      <p:ext uri="{BB962C8B-B14F-4D97-AF65-F5344CB8AC3E}">
        <p14:creationId xmlns:p14="http://schemas.microsoft.com/office/powerpoint/2010/main" val="164608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74D3092-30CB-7948-BC26-4ECF9873D7CE}" type="datetimeFigureOut">
              <a:rPr lang="en-US" smtClean="0"/>
              <a:t>6/9/2021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0140747-15AC-474A-88D5-FF4E8FE0AE66}" type="slidenum">
              <a:rPr lang="en-US" smtClean="0"/>
              <a:t>‹#›</a:t>
            </a:fld>
            <a:endParaRPr lang="en-US" dirty="0"/>
          </a:p>
        </p:txBody>
      </p:sp>
    </p:spTree>
    <p:extLst>
      <p:ext uri="{BB962C8B-B14F-4D97-AF65-F5344CB8AC3E}">
        <p14:creationId xmlns:p14="http://schemas.microsoft.com/office/powerpoint/2010/main" val="94954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ad-eposters.s3.amazonaws.com/VMX2021/poster/27476/Increased+Benefit+of+Secukinumab+vs+Ustekinumab+in+Patients+With+Psoriasis+Regardless+of+Previous+Systemic+Psoriasis+Therapy+Pooled+Analysis+of+the+Phase+3+CLEAR+and+CLARITY+Trials.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ad-eposters.s3.amazonaws.com/VMX2021/poster/27454/Efficacy+and+Safety+of+Long-term+Risankizumab+Re-Treatment+following+Drug+Withdrawal+IMMhance+Tri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ad-eposters.s3.amazonaws.com/VMX2021/poster/25984/Gastrointestinal+adverse+events+related+to+study+drug+and+leading+to+discontinuation+through+5+years+of+tildrakizumab+exposure+in+2+phase+3+clinical+trials.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5D3083F9-9605-9547-A91B-DA73BF7B9FA6}"/>
              </a:ext>
            </a:extLst>
          </p:cNvPr>
          <p:cNvPicPr>
            <a:picLocks noChangeAspect="1"/>
          </p:cNvPicPr>
          <p:nvPr/>
        </p:nvPicPr>
        <p:blipFill>
          <a:blip r:embed="rId2"/>
          <a:stretch>
            <a:fillRect/>
          </a:stretch>
        </p:blipFill>
        <p:spPr>
          <a:xfrm>
            <a:off x="5637" y="0"/>
            <a:ext cx="9132725" cy="5143500"/>
          </a:xfrm>
          <a:prstGeom prst="rect">
            <a:avLst/>
          </a:prstGeom>
        </p:spPr>
      </p:pic>
    </p:spTree>
    <p:extLst>
      <p:ext uri="{BB962C8B-B14F-4D97-AF65-F5344CB8AC3E}">
        <p14:creationId xmlns:p14="http://schemas.microsoft.com/office/powerpoint/2010/main" val="423611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8A3-0B4E-4FEF-82E7-EB6AD1030D27}"/>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2F4140E7-E08A-4CBE-B217-0D00DA84112E}"/>
              </a:ext>
            </a:extLst>
          </p:cNvPr>
          <p:cNvSpPr>
            <a:spLocks noGrp="1"/>
          </p:cNvSpPr>
          <p:nvPr>
            <p:ph idx="1"/>
          </p:nvPr>
        </p:nvSpPr>
        <p:spPr/>
        <p:txBody>
          <a:bodyPr>
            <a:normAutofit/>
          </a:bodyPr>
          <a:lstStyle/>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bimekizumab is approved, I think it will be considered as a front-line treatment for patients who want to be clear and by clinicians who feel complete skin clearance is needed to make patients happy and to control the inflammation in psoriasis that predisposes patients to comorbidities like cardiovascular disease.</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key question that remains relates to the safety of bimekizumab in clinical practice.</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If the increased risk of a mild, oral yeast infection that can be controlled with oral fluconazole is truly limited to just 1 in 5 patients, bimekizumab could be a major advance.</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If there are other infections or increases in rates of inflammatory bowel disease, bimekizumab use may be more limited to patients with relatively refractory disease.</a:t>
            </a:r>
          </a:p>
        </p:txBody>
      </p:sp>
    </p:spTree>
    <p:extLst>
      <p:ext uri="{BB962C8B-B14F-4D97-AF65-F5344CB8AC3E}">
        <p14:creationId xmlns:p14="http://schemas.microsoft.com/office/powerpoint/2010/main" val="41885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Increased benefit of secukinumab vs ustekinumab in patients with psoriasis regardless of previous systemic psoriasis therapy: Pooled analysis of the phase 3 CLEAR and CLARITY trials </a:t>
            </a:r>
            <a:br>
              <a:rPr lang="en-US" sz="2400" dirty="0"/>
            </a:br>
            <a:r>
              <a:rPr lang="en-US" sz="1800" dirty="0"/>
              <a:t>Blauvelt A, et al.</a:t>
            </a:r>
          </a:p>
        </p:txBody>
      </p:sp>
      <p:sp>
        <p:nvSpPr>
          <p:cNvPr id="3" name="TextBox 2">
            <a:extLst>
              <a:ext uri="{FF2B5EF4-FFF2-40B4-BE49-F238E27FC236}">
                <a16:creationId xmlns:a16="http://schemas.microsoft.com/office/drawing/2014/main" id="{5D2FAB5D-376F-4B5E-80C7-7906907071D0}"/>
              </a:ext>
            </a:extLst>
          </p:cNvPr>
          <p:cNvSpPr txBox="1"/>
          <p:nvPr/>
        </p:nvSpPr>
        <p:spPr>
          <a:xfrm>
            <a:off x="1" y="4020889"/>
            <a:ext cx="9144000" cy="461665"/>
          </a:xfrm>
          <a:prstGeom prst="rect">
            <a:avLst/>
          </a:prstGeom>
          <a:noFill/>
        </p:spPr>
        <p:txBody>
          <a:bodyPr wrap="square" rtlCol="0">
            <a:spAutoFit/>
          </a:bodyPr>
          <a:lstStyle/>
          <a:p>
            <a:r>
              <a:rPr lang="en-US" sz="800" dirty="0">
                <a:hlinkClick r:id="rId2"/>
              </a:rPr>
              <a:t>https://aad-eposters.s3.amazonaws.com/VMX2021/poster/27476/Increased+Benefit+of+Secukinumab+vs+Ustekinumab+in+Patients+With+Psoriasis+Regardless+of+Previous+Systemic+Psoriasis+Therapy+Pooled+Analysis+of+the+Phase+3+CLEAR+and+CLARITY+Trials.pdf</a:t>
            </a:r>
            <a:r>
              <a:rPr lang="en-US" sz="800" dirty="0"/>
              <a:t> </a:t>
            </a:r>
          </a:p>
        </p:txBody>
      </p:sp>
    </p:spTree>
    <p:extLst>
      <p:ext uri="{BB962C8B-B14F-4D97-AF65-F5344CB8AC3E}">
        <p14:creationId xmlns:p14="http://schemas.microsoft.com/office/powerpoint/2010/main" val="395584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DBA3-211B-465E-A33E-6AF307FA131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9AF3BA9-0296-45C6-BD25-C59792ED57BD}"/>
              </a:ext>
            </a:extLst>
          </p:cNvPr>
          <p:cNvSpPr>
            <a:spLocks noGrp="1"/>
          </p:cNvSpPr>
          <p:nvPr>
            <p:ph idx="1"/>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Patients with psoriasis who have previous exposure to systemic and biologic psoriasis therapies may have psoriasis that is more difficult to treat than patients who have not received these treatments.</a:t>
            </a:r>
            <a:endParaRPr lang="en-US" sz="2400" dirty="0"/>
          </a:p>
        </p:txBody>
      </p:sp>
    </p:spTree>
    <p:extLst>
      <p:ext uri="{BB962C8B-B14F-4D97-AF65-F5344CB8AC3E}">
        <p14:creationId xmlns:p14="http://schemas.microsoft.com/office/powerpoint/2010/main" val="176072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rmAutofit fontScale="85000" lnSpcReduction="20000"/>
          </a:bodyPr>
          <a:lstStyle/>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was a hypothesis-generating analysis of the phase 3b CLEAR and CLARITY randomized controlled trials involving patients with moderate-to-severe plaque psoriasis</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both trials, patients were randomized 1:1 to:</a:t>
            </a:r>
          </a:p>
          <a:p>
            <a:pPr marL="685800" lvl="1" indent="-342900">
              <a:lnSpc>
                <a:spcPct val="12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secukinumab 300 mg or</a:t>
            </a:r>
          </a:p>
          <a:p>
            <a:pPr marL="685800" lvl="1" indent="-342900">
              <a:lnSpc>
                <a:spcPct val="12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ustekinumab per label</a:t>
            </a:r>
          </a:p>
          <a:p>
            <a:pPr marL="34290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were treated for:</a:t>
            </a:r>
          </a:p>
          <a:p>
            <a:pPr marL="685800" lvl="1" indent="-342900">
              <a:lnSpc>
                <a:spcPct val="12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CLEAR trial: 52 weeks</a:t>
            </a:r>
          </a:p>
          <a:p>
            <a:pPr marL="685800" lvl="1" indent="-342900">
              <a:lnSpc>
                <a:spcPct val="12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CLARITY trial: 48 weeks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Pooled data were grouped according to previous exposure to systemic or biologic psoriasis therapies</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Efficacy comparisons were made within groups at week 52 between secukinumab and ustekinumab 45/90 mg using:</a:t>
            </a:r>
          </a:p>
          <a:p>
            <a:pPr marL="685800" lvl="1" indent="-342900">
              <a:lnSpc>
                <a:spcPct val="12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Psoriasis Area and Severity Index scores of 75, 90, and 100</a:t>
            </a:r>
          </a:p>
          <a:p>
            <a:pPr marL="685800" lvl="1" indent="-342900">
              <a:lnSpc>
                <a:spcPct val="12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Investigator Global Assessment score of 0 or 1</a:t>
            </a:r>
          </a:p>
        </p:txBody>
      </p:sp>
    </p:spTree>
    <p:extLst>
      <p:ext uri="{BB962C8B-B14F-4D97-AF65-F5344CB8AC3E}">
        <p14:creationId xmlns:p14="http://schemas.microsoft.com/office/powerpoint/2010/main" val="280980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sz="half" idx="1"/>
          </p:nvPr>
        </p:nvSpPr>
        <p:spPr/>
        <p:txBody>
          <a:bodyPr>
            <a:normAutofit fontScale="92500" lnSpcReduction="20000"/>
          </a:bodyPr>
          <a:lstStyle/>
          <a:p>
            <a:pPr marL="342900" marR="0" lvl="0" indent="-342900">
              <a:lnSpc>
                <a:spcPct val="11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1778 patients were included in the analysis</a:t>
            </a:r>
          </a:p>
          <a:p>
            <a:pPr marL="685800" lvl="1" indent="-342900">
              <a:lnSpc>
                <a:spcPct val="11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Male: 61% to 73%</a:t>
            </a:r>
          </a:p>
          <a:p>
            <a:pPr marL="685800" lvl="1" indent="-342900">
              <a:lnSpc>
                <a:spcPct val="11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Mean age: 44 to 48 years</a:t>
            </a:r>
          </a:p>
          <a:p>
            <a:pPr marL="685800" lvl="1" indent="-342900">
              <a:lnSpc>
                <a:spcPct val="11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Mean PASI score: 20 to 22</a:t>
            </a:r>
          </a:p>
          <a:p>
            <a:pPr marL="685800" lvl="1" indent="-342900">
              <a:lnSpc>
                <a:spcPct val="11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37% were systemic therapy naïve and 81% biologic naive</a:t>
            </a:r>
          </a:p>
          <a:p>
            <a:pPr marL="342900" marR="0" lvl="0" indent="-342900">
              <a:lnSpc>
                <a:spcPct val="11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ercentages of patients who achieved PASI 90, PASI 100, and IGA 0/1 responses at week 52 were higher for patients treated with secukinumab compared with ustekinumab, regardless of previous exposure to systemic or biologic therapy</a:t>
            </a:r>
          </a:p>
        </p:txBody>
      </p:sp>
      <p:graphicFrame>
        <p:nvGraphicFramePr>
          <p:cNvPr id="7" name="Content Placeholder 6">
            <a:extLst>
              <a:ext uri="{FF2B5EF4-FFF2-40B4-BE49-F238E27FC236}">
                <a16:creationId xmlns:a16="http://schemas.microsoft.com/office/drawing/2014/main" id="{1A049F26-422B-4FD7-BB65-9AE96C8AAC78}"/>
              </a:ext>
            </a:extLst>
          </p:cNvPr>
          <p:cNvGraphicFramePr>
            <a:graphicFrameLocks noGrp="1"/>
          </p:cNvGraphicFramePr>
          <p:nvPr>
            <p:ph sz="half" idx="2"/>
          </p:nvPr>
        </p:nvGraphicFramePr>
        <p:xfrm>
          <a:off x="4629152" y="1262939"/>
          <a:ext cx="3886200" cy="3262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89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6" name="Content Placeholder 5">
            <a:extLst>
              <a:ext uri="{FF2B5EF4-FFF2-40B4-BE49-F238E27FC236}">
                <a16:creationId xmlns:a16="http://schemas.microsoft.com/office/drawing/2014/main" id="{C1633890-368F-4C48-BB32-BD9C37E5B751}"/>
              </a:ext>
            </a:extLst>
          </p:cNvPr>
          <p:cNvSpPr>
            <a:spLocks noGrp="1"/>
          </p:cNvSpPr>
          <p:nvPr>
            <p:ph sz="half"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terms of safety, the frequencies of treatment-emergent adverse events were similar across treatment arms and subgroups</a:t>
            </a:r>
          </a:p>
        </p:txBody>
      </p:sp>
      <p:graphicFrame>
        <p:nvGraphicFramePr>
          <p:cNvPr id="11" name="Content Placeholder 10">
            <a:extLst>
              <a:ext uri="{FF2B5EF4-FFF2-40B4-BE49-F238E27FC236}">
                <a16:creationId xmlns:a16="http://schemas.microsoft.com/office/drawing/2014/main" id="{122B8E20-04A6-4276-B684-D5474F6EBAD9}"/>
              </a:ext>
            </a:extLst>
          </p:cNvPr>
          <p:cNvGraphicFramePr>
            <a:graphicFrameLocks noGrp="1"/>
          </p:cNvGraphicFramePr>
          <p:nvPr>
            <p:ph sz="half" idx="2"/>
          </p:nvPr>
        </p:nvGraphicFramePr>
        <p:xfrm>
          <a:off x="4629150" y="1036229"/>
          <a:ext cx="388620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D74E65C-91F0-4474-8233-8AFA065C9DFB}"/>
              </a:ext>
            </a:extLst>
          </p:cNvPr>
          <p:cNvSpPr txBox="1"/>
          <p:nvPr/>
        </p:nvSpPr>
        <p:spPr>
          <a:xfrm rot="18516895">
            <a:off x="4816305" y="3470400"/>
            <a:ext cx="809837" cy="215444"/>
          </a:xfrm>
          <a:prstGeom prst="rect">
            <a:avLst/>
          </a:prstGeom>
          <a:noFill/>
        </p:spPr>
        <p:txBody>
          <a:bodyPr wrap="none" rtlCol="0">
            <a:spAutoFit/>
          </a:bodyPr>
          <a:lstStyle/>
          <a:p>
            <a:r>
              <a:rPr lang="en-US" sz="800" dirty="0"/>
              <a:t>Systemic-naive</a:t>
            </a:r>
          </a:p>
        </p:txBody>
      </p:sp>
      <p:sp>
        <p:nvSpPr>
          <p:cNvPr id="13" name="TextBox 12">
            <a:extLst>
              <a:ext uri="{FF2B5EF4-FFF2-40B4-BE49-F238E27FC236}">
                <a16:creationId xmlns:a16="http://schemas.microsoft.com/office/drawing/2014/main" id="{8BB07606-3AA1-4ED8-82D5-7F40A7BEC52A}"/>
              </a:ext>
            </a:extLst>
          </p:cNvPr>
          <p:cNvSpPr txBox="1"/>
          <p:nvPr/>
        </p:nvSpPr>
        <p:spPr>
          <a:xfrm rot="18516895">
            <a:off x="6504203" y="3473421"/>
            <a:ext cx="809837" cy="215444"/>
          </a:xfrm>
          <a:prstGeom prst="rect">
            <a:avLst/>
          </a:prstGeom>
          <a:noFill/>
        </p:spPr>
        <p:txBody>
          <a:bodyPr wrap="none" rtlCol="0">
            <a:spAutoFit/>
          </a:bodyPr>
          <a:lstStyle/>
          <a:p>
            <a:r>
              <a:rPr lang="en-US" sz="800" dirty="0"/>
              <a:t>Systemic-naive</a:t>
            </a:r>
          </a:p>
        </p:txBody>
      </p:sp>
      <p:sp>
        <p:nvSpPr>
          <p:cNvPr id="14" name="TextBox 13">
            <a:extLst>
              <a:ext uri="{FF2B5EF4-FFF2-40B4-BE49-F238E27FC236}">
                <a16:creationId xmlns:a16="http://schemas.microsoft.com/office/drawing/2014/main" id="{226E0E32-B405-43C0-8D44-F3D6CD17E339}"/>
              </a:ext>
            </a:extLst>
          </p:cNvPr>
          <p:cNvSpPr txBox="1"/>
          <p:nvPr/>
        </p:nvSpPr>
        <p:spPr>
          <a:xfrm rot="18516895">
            <a:off x="4893435" y="3586774"/>
            <a:ext cx="1099981" cy="215444"/>
          </a:xfrm>
          <a:prstGeom prst="rect">
            <a:avLst/>
          </a:prstGeom>
          <a:noFill/>
        </p:spPr>
        <p:txBody>
          <a:bodyPr wrap="none" rtlCol="0">
            <a:spAutoFit/>
          </a:bodyPr>
          <a:lstStyle/>
          <a:p>
            <a:r>
              <a:rPr lang="en-US" sz="800" dirty="0"/>
              <a:t>Systemic-experienced</a:t>
            </a:r>
          </a:p>
        </p:txBody>
      </p:sp>
      <p:sp>
        <p:nvSpPr>
          <p:cNvPr id="15" name="TextBox 14">
            <a:extLst>
              <a:ext uri="{FF2B5EF4-FFF2-40B4-BE49-F238E27FC236}">
                <a16:creationId xmlns:a16="http://schemas.microsoft.com/office/drawing/2014/main" id="{8B526744-EDE0-4C10-8418-DDD539407268}"/>
              </a:ext>
            </a:extLst>
          </p:cNvPr>
          <p:cNvSpPr txBox="1"/>
          <p:nvPr/>
        </p:nvSpPr>
        <p:spPr>
          <a:xfrm rot="18516895">
            <a:off x="6582981" y="3583754"/>
            <a:ext cx="1099981" cy="215444"/>
          </a:xfrm>
          <a:prstGeom prst="rect">
            <a:avLst/>
          </a:prstGeom>
          <a:noFill/>
        </p:spPr>
        <p:txBody>
          <a:bodyPr wrap="none" rtlCol="0">
            <a:spAutoFit/>
          </a:bodyPr>
          <a:lstStyle/>
          <a:p>
            <a:r>
              <a:rPr lang="en-US" sz="800" dirty="0"/>
              <a:t>Systemic-experienced</a:t>
            </a:r>
          </a:p>
        </p:txBody>
      </p:sp>
      <p:sp>
        <p:nvSpPr>
          <p:cNvPr id="16" name="TextBox 15">
            <a:extLst>
              <a:ext uri="{FF2B5EF4-FFF2-40B4-BE49-F238E27FC236}">
                <a16:creationId xmlns:a16="http://schemas.microsoft.com/office/drawing/2014/main" id="{A397B446-37E3-49B4-BC5F-6177171D334A}"/>
              </a:ext>
            </a:extLst>
          </p:cNvPr>
          <p:cNvSpPr txBox="1"/>
          <p:nvPr/>
        </p:nvSpPr>
        <p:spPr>
          <a:xfrm rot="18516895">
            <a:off x="5421278" y="3475311"/>
            <a:ext cx="771365" cy="215444"/>
          </a:xfrm>
          <a:prstGeom prst="rect">
            <a:avLst/>
          </a:prstGeom>
          <a:noFill/>
        </p:spPr>
        <p:txBody>
          <a:bodyPr wrap="none" rtlCol="0">
            <a:spAutoFit/>
          </a:bodyPr>
          <a:lstStyle/>
          <a:p>
            <a:r>
              <a:rPr lang="en-US" sz="800" dirty="0"/>
              <a:t>Biologic-naive</a:t>
            </a:r>
          </a:p>
        </p:txBody>
      </p:sp>
      <p:sp>
        <p:nvSpPr>
          <p:cNvPr id="17" name="TextBox 16">
            <a:extLst>
              <a:ext uri="{FF2B5EF4-FFF2-40B4-BE49-F238E27FC236}">
                <a16:creationId xmlns:a16="http://schemas.microsoft.com/office/drawing/2014/main" id="{CEF4938F-D09E-4124-A66B-210BAB6F7D99}"/>
              </a:ext>
            </a:extLst>
          </p:cNvPr>
          <p:cNvSpPr txBox="1"/>
          <p:nvPr/>
        </p:nvSpPr>
        <p:spPr>
          <a:xfrm rot="18516895">
            <a:off x="7174699" y="3467041"/>
            <a:ext cx="771365" cy="215444"/>
          </a:xfrm>
          <a:prstGeom prst="rect">
            <a:avLst/>
          </a:prstGeom>
          <a:noFill/>
        </p:spPr>
        <p:txBody>
          <a:bodyPr wrap="none" rtlCol="0">
            <a:spAutoFit/>
          </a:bodyPr>
          <a:lstStyle/>
          <a:p>
            <a:r>
              <a:rPr lang="en-US" sz="800" dirty="0"/>
              <a:t>Biologic-naive</a:t>
            </a:r>
          </a:p>
        </p:txBody>
      </p:sp>
      <p:sp>
        <p:nvSpPr>
          <p:cNvPr id="18" name="TextBox 17">
            <a:extLst>
              <a:ext uri="{FF2B5EF4-FFF2-40B4-BE49-F238E27FC236}">
                <a16:creationId xmlns:a16="http://schemas.microsoft.com/office/drawing/2014/main" id="{FE3F6273-6D7F-4B56-AD9E-BAA5B16D5707}"/>
              </a:ext>
            </a:extLst>
          </p:cNvPr>
          <p:cNvSpPr txBox="1"/>
          <p:nvPr/>
        </p:nvSpPr>
        <p:spPr>
          <a:xfrm rot="18516895">
            <a:off x="5511787" y="3568723"/>
            <a:ext cx="1061509" cy="215444"/>
          </a:xfrm>
          <a:prstGeom prst="rect">
            <a:avLst/>
          </a:prstGeom>
          <a:noFill/>
        </p:spPr>
        <p:txBody>
          <a:bodyPr wrap="none" rtlCol="0">
            <a:spAutoFit/>
          </a:bodyPr>
          <a:lstStyle/>
          <a:p>
            <a:r>
              <a:rPr lang="en-US" sz="800" dirty="0"/>
              <a:t>Biologic-experienced</a:t>
            </a:r>
          </a:p>
        </p:txBody>
      </p:sp>
      <p:sp>
        <p:nvSpPr>
          <p:cNvPr id="19" name="TextBox 18">
            <a:extLst>
              <a:ext uri="{FF2B5EF4-FFF2-40B4-BE49-F238E27FC236}">
                <a16:creationId xmlns:a16="http://schemas.microsoft.com/office/drawing/2014/main" id="{CF49C30D-917A-4F6B-B074-573F06A2F3AB}"/>
              </a:ext>
            </a:extLst>
          </p:cNvPr>
          <p:cNvSpPr txBox="1"/>
          <p:nvPr/>
        </p:nvSpPr>
        <p:spPr>
          <a:xfrm rot="18516895">
            <a:off x="7241220" y="3588664"/>
            <a:ext cx="1061509" cy="215444"/>
          </a:xfrm>
          <a:prstGeom prst="rect">
            <a:avLst/>
          </a:prstGeom>
          <a:noFill/>
        </p:spPr>
        <p:txBody>
          <a:bodyPr wrap="none" rtlCol="0">
            <a:spAutoFit/>
          </a:bodyPr>
          <a:lstStyle/>
          <a:p>
            <a:r>
              <a:rPr lang="en-US" sz="800" dirty="0"/>
              <a:t>Biologic-experienced</a:t>
            </a:r>
          </a:p>
        </p:txBody>
      </p:sp>
    </p:spTree>
    <p:extLst>
      <p:ext uri="{BB962C8B-B14F-4D97-AF65-F5344CB8AC3E}">
        <p14:creationId xmlns:p14="http://schemas.microsoft.com/office/powerpoint/2010/main" val="234388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normAutofit/>
          </a:bodyPr>
          <a:lstStyle/>
          <a:p>
            <a:r>
              <a:rPr lang="en-US" dirty="0"/>
              <a:t>3 Important highlights of the study</a:t>
            </a:r>
          </a:p>
          <a:p>
            <a:pPr lvl="1"/>
            <a:r>
              <a:rPr lang="en-US" dirty="0">
                <a:solidFill>
                  <a:srgbClr val="231F20"/>
                </a:solidFill>
                <a:effectLst/>
                <a:ea typeface="Calibri" panose="020F0502020204030204" pitchFamily="34" charset="0"/>
                <a:cs typeface="ƒ∂≤∑˛"/>
              </a:rPr>
              <a:t>Individuals with psoriasis may not respond well to biologics if they have prior exposure to and have failed other systemic drugs, including biologics</a:t>
            </a:r>
            <a:endParaRPr lang="en-US" dirty="0">
              <a:ea typeface="Calibri" panose="020F0502020204030204" pitchFamily="34" charset="0"/>
              <a:cs typeface="Times New Roman" panose="02020603050405020304" pitchFamily="18" charset="0"/>
            </a:endParaRPr>
          </a:p>
          <a:p>
            <a:pPr lvl="1"/>
            <a:r>
              <a:rPr lang="en-US" dirty="0">
                <a:solidFill>
                  <a:srgbClr val="231F20"/>
                </a:solidFill>
                <a:effectLst/>
                <a:ea typeface="Calibri" panose="020F0502020204030204" pitchFamily="34" charset="0"/>
                <a:cs typeface="ƒ∂≤∑˛"/>
              </a:rPr>
              <a:t>Secukinumab demonstrated greater clearance of psoriatic lesions than ustekinumab, regardless of previous biologic or systemic therapy exposure</a:t>
            </a:r>
            <a:endParaRPr lang="en-US" dirty="0">
              <a:ea typeface="Calibri" panose="020F0502020204030204" pitchFamily="34" charset="0"/>
              <a:cs typeface="Times New Roman" panose="02020603050405020304" pitchFamily="18" charset="0"/>
            </a:endParaRPr>
          </a:p>
          <a:p>
            <a:pPr lvl="1"/>
            <a:r>
              <a:rPr lang="en-US" dirty="0">
                <a:solidFill>
                  <a:srgbClr val="231F20"/>
                </a:solidFill>
                <a:effectLst/>
                <a:ea typeface="Calibri" panose="020F0502020204030204" pitchFamily="34" charset="0"/>
                <a:cs typeface="ƒ∂≤∑˛"/>
              </a:rPr>
              <a:t>Safety was comparable across treatment arms and subgroups</a:t>
            </a:r>
            <a:endParaRPr lang="en-US" dirty="0"/>
          </a:p>
          <a:p>
            <a:r>
              <a:rPr lang="en-US" dirty="0"/>
              <a:t>Impact on patient care</a:t>
            </a:r>
          </a:p>
          <a:p>
            <a:pPr lvl="1"/>
            <a:r>
              <a:rPr lang="en-US" dirty="0"/>
              <a:t>Providers caring for patients with psoriasis who have had prior exposure to biologics can expect good response to treatment with secukinumab despite that prior exposure.</a:t>
            </a:r>
          </a:p>
        </p:txBody>
      </p:sp>
    </p:spTree>
    <p:extLst>
      <p:ext uri="{BB962C8B-B14F-4D97-AF65-F5344CB8AC3E}">
        <p14:creationId xmlns:p14="http://schemas.microsoft.com/office/powerpoint/2010/main" val="78129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lstStyle/>
          <a:p>
            <a:r>
              <a:rPr lang="en-US" dirty="0"/>
              <a:t>The study is important and reflects clinical practice since patients often receive multiple systemic and/or biologic therapies</a:t>
            </a:r>
          </a:p>
          <a:p>
            <a:r>
              <a:rPr lang="en-US" dirty="0"/>
              <a:t>Previous investigations established secukinumab as more effective than ustekinumab for psoriasis</a:t>
            </a:r>
          </a:p>
          <a:p>
            <a:r>
              <a:rPr lang="en-US" dirty="0"/>
              <a:t>This trial showed that secukinumab and ustekinumab were more effective in both systemic-naïve and biologic-naïve vs systemic-experienced and biologic-experienced patients</a:t>
            </a:r>
          </a:p>
          <a:p>
            <a:pPr lvl="1"/>
            <a:r>
              <a:rPr lang="en-US" dirty="0"/>
              <a:t>Put differently, the effectiveness of both drugs is slightly reduced in patients who have been treated with multiple therapies</a:t>
            </a:r>
          </a:p>
          <a:p>
            <a:pPr marL="0" indent="0">
              <a:buNone/>
            </a:pPr>
            <a:endParaRPr lang="en-US" dirty="0"/>
          </a:p>
        </p:txBody>
      </p:sp>
    </p:spTree>
    <p:extLst>
      <p:ext uri="{BB962C8B-B14F-4D97-AF65-F5344CB8AC3E}">
        <p14:creationId xmlns:p14="http://schemas.microsoft.com/office/powerpoint/2010/main" val="246842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8A3-0B4E-4FEF-82E7-EB6AD1030D27}"/>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2F4140E7-E08A-4CBE-B217-0D00DA84112E}"/>
              </a:ext>
            </a:extLst>
          </p:cNvPr>
          <p:cNvSpPr>
            <a:spLocks noGrp="1"/>
          </p:cNvSpPr>
          <p:nvPr>
            <p:ph idx="1"/>
          </p:nvPr>
        </p:nvSpPr>
        <p:spPr/>
        <p:txBody>
          <a:bodyPr/>
          <a:lstStyle/>
          <a:p>
            <a:r>
              <a:rPr lang="en-US" dirty="0"/>
              <a:t>It would be interesting to know if:</a:t>
            </a:r>
          </a:p>
          <a:p>
            <a:pPr lvl="1"/>
            <a:r>
              <a:rPr lang="en-US" dirty="0"/>
              <a:t>Patient response differed based on the number of previous systemic or biologic therapies</a:t>
            </a:r>
          </a:p>
          <a:p>
            <a:pPr lvl="1"/>
            <a:r>
              <a:rPr lang="en-US" dirty="0"/>
              <a:t>Patient comorbidities had an impact on the results</a:t>
            </a:r>
          </a:p>
        </p:txBody>
      </p:sp>
    </p:spTree>
    <p:extLst>
      <p:ext uri="{BB962C8B-B14F-4D97-AF65-F5344CB8AC3E}">
        <p14:creationId xmlns:p14="http://schemas.microsoft.com/office/powerpoint/2010/main" val="231922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Efficacy and safety of long-term risankizumab re-treatment following drug withdrawal: IMMhance trial </a:t>
            </a:r>
            <a:br>
              <a:rPr lang="en-US" dirty="0"/>
            </a:br>
            <a:r>
              <a:rPr lang="en-US" sz="1800" dirty="0"/>
              <a:t>Langley RG, et al.</a:t>
            </a:r>
          </a:p>
        </p:txBody>
      </p:sp>
      <p:sp>
        <p:nvSpPr>
          <p:cNvPr id="3" name="TextBox 2">
            <a:extLst>
              <a:ext uri="{FF2B5EF4-FFF2-40B4-BE49-F238E27FC236}">
                <a16:creationId xmlns:a16="http://schemas.microsoft.com/office/drawing/2014/main" id="{B09A0500-1D5A-4BC0-8C48-74B2AC7B33A2}"/>
              </a:ext>
            </a:extLst>
          </p:cNvPr>
          <p:cNvSpPr txBox="1"/>
          <p:nvPr/>
        </p:nvSpPr>
        <p:spPr>
          <a:xfrm>
            <a:off x="1" y="4270268"/>
            <a:ext cx="9144000" cy="215444"/>
          </a:xfrm>
          <a:prstGeom prst="rect">
            <a:avLst/>
          </a:prstGeom>
          <a:noFill/>
        </p:spPr>
        <p:txBody>
          <a:bodyPr wrap="square" rtlCol="0">
            <a:spAutoFit/>
          </a:bodyPr>
          <a:lstStyle/>
          <a:p>
            <a:r>
              <a:rPr lang="en-US" sz="800" dirty="0">
                <a:hlinkClick r:id="rId2"/>
              </a:rPr>
              <a:t>https://aad-eposters.s3.amazonaws.com/VMX2021/poster/27454/Efficacy+and+Safety+of+Long-term+Risankizumab+Re-Treatment+following+Drug+Withdrawal+IMMhance+Trial.pdf</a:t>
            </a:r>
            <a:r>
              <a:rPr lang="en-US" sz="800" dirty="0"/>
              <a:t> </a:t>
            </a:r>
          </a:p>
        </p:txBody>
      </p:sp>
    </p:spTree>
    <p:extLst>
      <p:ext uri="{BB962C8B-B14F-4D97-AF65-F5344CB8AC3E}">
        <p14:creationId xmlns:p14="http://schemas.microsoft.com/office/powerpoint/2010/main" val="212209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normAutofit fontScale="9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Bimekizumab efficacy and safety versus secukinumab in patients with moderate-to-severe plaque psoriasis: Results from a multicenter, randomized, double-blinded, active comparator-controlled phase 3b trial (BE RADIANT)</a:t>
            </a:r>
            <a:br>
              <a:rPr lang="en-US" dirty="0"/>
            </a:br>
            <a:r>
              <a:rPr lang="en-US" sz="1800" dirty="0"/>
              <a:t>Reich K, et al.</a:t>
            </a:r>
          </a:p>
        </p:txBody>
      </p:sp>
    </p:spTree>
    <p:extLst>
      <p:ext uri="{BB962C8B-B14F-4D97-AF65-F5344CB8AC3E}">
        <p14:creationId xmlns:p14="http://schemas.microsoft.com/office/powerpoint/2010/main" val="23739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rmAutofit fontScale="85000" lnSpcReduction="10000"/>
          </a:bodyPr>
          <a:lstStyle/>
          <a:p>
            <a:pPr marL="342900" marR="0" lvl="0" indent="-342900">
              <a:lnSpc>
                <a:spcPct val="115000"/>
              </a:lnSpc>
              <a:spcBef>
                <a:spcPts val="0"/>
              </a:spcBef>
              <a:spcAft>
                <a:spcPts val="15"/>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IMMhance was a multinational, phase 3, randomized, double-blinded, placebo-controlled trial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LIMMitless is a phase 3, ongoing, single-arm, multicenter, open-label extension study designed to assess the long-term efficacy of risankizumab over 5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Patients initially randomized to receive risankizumab who achieved sPGA of clear or almost clear by week 28 were subsequently re-randomized 1:2 to:</a:t>
            </a:r>
          </a:p>
          <a:p>
            <a:pPr marL="685800" lvl="1" indent="-342900">
              <a:lnSpc>
                <a:spcPct val="115000"/>
              </a:lnSpc>
              <a:spcBef>
                <a:spcPts val="0"/>
              </a:spcBef>
              <a:spcAft>
                <a:spcPts val="15"/>
              </a:spcAft>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C</a:t>
            </a:r>
            <a:r>
              <a:rPr lang="en-US" sz="1500" dirty="0">
                <a:effectLst/>
                <a:latin typeface="Calibri" panose="020F0502020204030204" pitchFamily="34" charset="0"/>
                <a:ea typeface="Calibri" panose="020F0502020204030204" pitchFamily="34" charset="0"/>
                <a:cs typeface="Calibri" panose="020F0502020204030204" pitchFamily="34" charset="0"/>
              </a:rPr>
              <a:t>ontinue risankizumab</a:t>
            </a:r>
          </a:p>
          <a:p>
            <a:pPr marL="685800" lvl="1" indent="-342900">
              <a:lnSpc>
                <a:spcPct val="115000"/>
              </a:lnSpc>
              <a:spcBef>
                <a:spcPts val="0"/>
              </a:spcBef>
              <a:spcAft>
                <a:spcPts val="15"/>
              </a:spcAft>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P</a:t>
            </a:r>
            <a:r>
              <a:rPr lang="en-US" sz="1500" dirty="0">
                <a:effectLst/>
                <a:latin typeface="Calibri" panose="020F0502020204030204" pitchFamily="34" charset="0"/>
                <a:ea typeface="Calibri" panose="020F0502020204030204" pitchFamily="34" charset="0"/>
                <a:cs typeface="Calibri" panose="020F0502020204030204" pitchFamily="34" charset="0"/>
              </a:rPr>
              <a:t>lacebo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This analysis considers only patients re-randomized to placebo</a:t>
            </a:r>
          </a:p>
          <a:p>
            <a:pPr marL="342900" marR="0" lvl="0" indent="-342900">
              <a:lnSpc>
                <a:spcPct val="115000"/>
              </a:lnSpc>
              <a:spcBef>
                <a:spcPts val="0"/>
              </a:spcBef>
              <a:spcAft>
                <a:spcPts val="15"/>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If patients relapsed as assessed by an sPGA ≥3 after risankizumab withdrawal, they were re-treated with open-label risankizumab 150 mg q12w (following initiation dose)</a:t>
            </a:r>
          </a:p>
          <a:p>
            <a:pPr marL="685800" lvl="1" indent="-342900">
              <a:lnSpc>
                <a:spcPct val="115000"/>
              </a:lnSpc>
              <a:spcBef>
                <a:spcPts val="0"/>
              </a:spcBef>
              <a:spcAft>
                <a:spcPts val="15"/>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Calibri" panose="020F0502020204030204" pitchFamily="34" charset="0"/>
              </a:rPr>
              <a:t>These patients were able to enroll in LIMMitless and continue on long-term open-label risankizumab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3234536-915C-4EE5-AAF7-6443DA2824F8}"/>
              </a:ext>
            </a:extLst>
          </p:cNvPr>
          <p:cNvSpPr txBox="1"/>
          <p:nvPr/>
        </p:nvSpPr>
        <p:spPr>
          <a:xfrm>
            <a:off x="628650" y="4251238"/>
            <a:ext cx="3277179" cy="307777"/>
          </a:xfrm>
          <a:prstGeom prst="rect">
            <a:avLst/>
          </a:prstGeom>
          <a:noFill/>
        </p:spPr>
        <p:txBody>
          <a:bodyPr wrap="none" rtlCol="0">
            <a:spAutoFit/>
          </a:bodyPr>
          <a:lstStyle/>
          <a:p>
            <a:r>
              <a:rPr lang="en-US" sz="1400" dirty="0"/>
              <a:t>sPGA, static Physician’s Global Assessment</a:t>
            </a:r>
          </a:p>
        </p:txBody>
      </p:sp>
    </p:spTree>
    <p:extLst>
      <p:ext uri="{BB962C8B-B14F-4D97-AF65-F5344CB8AC3E}">
        <p14:creationId xmlns:p14="http://schemas.microsoft.com/office/powerpoint/2010/main" val="182882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 (continued)</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a:xfrm>
            <a:off x="628650" y="1047024"/>
            <a:ext cx="7886700" cy="3585700"/>
          </a:xfrm>
        </p:spPr>
        <p:txBody>
          <a:bodyPr>
            <a:normAutofit/>
          </a:bodyPr>
          <a:lstStyle/>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Patients who did not relapse during the withdrawal period were given the option to enroll in the open-label extension LIMMitless study and were re-treated with 150 mg open label risankizumab q12w (with no initiation dose)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Among the patients who were switched from risankizumab to placebo in IMMhance: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32% did not relapse through the end of the study at week 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68% relapsed and were re-treated with open-label risankizumab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2"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Among the 68% of patients who relapsed and were re-treated: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indent="-342900">
              <a:lnSpc>
                <a:spcPct val="100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84% achieved clear or almost clear skin according to the static Physicians Global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indent="-342900">
              <a:lnSpc>
                <a:spcPct val="100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76% achieved a Psoriasis Activity and Severity Index score of 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371600" lvl="3" indent="-342900">
              <a:lnSpc>
                <a:spcPct val="100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43% achieved</a:t>
            </a:r>
            <a:r>
              <a:rPr lang="en-US" sz="1200" dirty="0">
                <a:effectLst/>
                <a:latin typeface="Calibri" panose="020F0502020204030204" pitchFamily="34" charset="0"/>
                <a:ea typeface="Calibri" panose="020F0502020204030204" pitchFamily="34" charset="0"/>
                <a:cs typeface="Times New Roman" panose="02020603050405020304" pitchFamily="18" charset="0"/>
              </a:rPr>
              <a:t> a Psoriasis Activity and Severity Index score of 100</a:t>
            </a:r>
          </a:p>
        </p:txBody>
      </p:sp>
    </p:spTree>
    <p:extLst>
      <p:ext uri="{BB962C8B-B14F-4D97-AF65-F5344CB8AC3E}">
        <p14:creationId xmlns:p14="http://schemas.microsoft.com/office/powerpoint/2010/main" val="378303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p:txBody>
          <a:bodyPr>
            <a:normAutofit/>
          </a:bodyPr>
          <a:lstStyle/>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201 patients completed the IMMhance trial and enrolled in LIMMitless</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sPGA 0/1 (observed cases analysis), was achieved by:</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94% of those who received continuous risankizumab treatment</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86% of those who relapsed following risankizumab withdrawal and were then retreated</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96% of those who did not suffer a relapse following risankizumab withdrawal and re-treatment</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 trends at slightly lower rates were observed based on the PASI90 score</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no increase in adverse events in re-treated patients compared to patients who received continuous treatment with risankizumab</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A serious adverse event was observed in approximately 6% of patients in each of the 3 groups</a:t>
            </a:r>
            <a:endParaRPr lang="en-US" dirty="0"/>
          </a:p>
        </p:txBody>
      </p:sp>
    </p:spTree>
    <p:extLst>
      <p:ext uri="{BB962C8B-B14F-4D97-AF65-F5344CB8AC3E}">
        <p14:creationId xmlns:p14="http://schemas.microsoft.com/office/powerpoint/2010/main" val="47698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lstStyle/>
          <a:p>
            <a:r>
              <a:rPr lang="en-US" dirty="0"/>
              <a:t>As clinicians, we wonder if there is a way to dose somebody for a period of time, maybe a year or two, and then stop? And would they stay in remission?</a:t>
            </a:r>
          </a:p>
          <a:p>
            <a:r>
              <a:rPr lang="en-US" dirty="0"/>
              <a:t>This analysis shows that patients who relapse following treatment discontinuation don’t do as well after retreatment as patients who continued treatment</a:t>
            </a:r>
          </a:p>
          <a:p>
            <a:r>
              <a:rPr lang="en-US" dirty="0"/>
              <a:t>However, patients who did not relapse following treatment discontinuation experienced the same benefit as patients who continued treatment</a:t>
            </a:r>
          </a:p>
        </p:txBody>
      </p:sp>
    </p:spTree>
    <p:extLst>
      <p:ext uri="{BB962C8B-B14F-4D97-AF65-F5344CB8AC3E}">
        <p14:creationId xmlns:p14="http://schemas.microsoft.com/office/powerpoint/2010/main" val="233726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 (continued)</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lstStyle/>
          <a:p>
            <a:r>
              <a:rPr lang="en-US" dirty="0"/>
              <a:t>Quality-of-life scores showed a close correlation with treatment response</a:t>
            </a:r>
          </a:p>
          <a:p>
            <a:r>
              <a:rPr lang="en-US" dirty="0"/>
              <a:t>There were no new safety signals with re-treatment</a:t>
            </a:r>
          </a:p>
          <a:p>
            <a:pPr lvl="1"/>
            <a:r>
              <a:rPr lang="en-US" dirty="0"/>
              <a:t>Safety signals have been observed with some other biologics following a gap in treatment</a:t>
            </a:r>
          </a:p>
        </p:txBody>
      </p:sp>
    </p:spTree>
    <p:extLst>
      <p:ext uri="{BB962C8B-B14F-4D97-AF65-F5344CB8AC3E}">
        <p14:creationId xmlns:p14="http://schemas.microsoft.com/office/powerpoint/2010/main" val="250970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8A3-0B4E-4FEF-82E7-EB6AD1030D27}"/>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2F4140E7-E08A-4CBE-B217-0D00DA84112E}"/>
              </a:ext>
            </a:extLst>
          </p:cNvPr>
          <p:cNvSpPr>
            <a:spLocks noGrp="1"/>
          </p:cNvSpPr>
          <p:nvPr>
            <p:ph idx="1"/>
          </p:nvPr>
        </p:nvSpPr>
        <p:spPr/>
        <p:txBody>
          <a:bodyPr/>
          <a:lstStyle/>
          <a:p>
            <a:r>
              <a:rPr lang="en-US" dirty="0"/>
              <a:t>This study suggests that some patients may be off treatment for a short time and that if they are re-treated with risankizumab before they deteriorate too far, they should recapture an excellent response</a:t>
            </a:r>
          </a:p>
          <a:p>
            <a:pPr lvl="1"/>
            <a:r>
              <a:rPr lang="en-US" dirty="0"/>
              <a:t>The optimal point for re-treatment prior to relapse remains unclear</a:t>
            </a:r>
          </a:p>
          <a:p>
            <a:r>
              <a:rPr lang="en-US" dirty="0"/>
              <a:t>It would be interesting to know more about the 32% of patients who did not relapse despite being off treatment for 88 weeks</a:t>
            </a:r>
          </a:p>
        </p:txBody>
      </p:sp>
    </p:spTree>
    <p:extLst>
      <p:ext uri="{BB962C8B-B14F-4D97-AF65-F5344CB8AC3E}">
        <p14:creationId xmlns:p14="http://schemas.microsoft.com/office/powerpoint/2010/main" val="13242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Sustained improvement in general health-related quality-of-life and work productivity in patients with moderate-to-severe psoriasis treated with guselkumab: 5-year data from clinical trial VOYAGE 2</a:t>
            </a:r>
            <a:br>
              <a:rPr lang="en-US" dirty="0"/>
            </a:br>
            <a:r>
              <a:rPr lang="en-US" sz="1800" dirty="0"/>
              <a:t>Reich K, et al.</a:t>
            </a:r>
          </a:p>
        </p:txBody>
      </p:sp>
      <p:sp>
        <p:nvSpPr>
          <p:cNvPr id="3" name="TextBox 2">
            <a:extLst>
              <a:ext uri="{FF2B5EF4-FFF2-40B4-BE49-F238E27FC236}">
                <a16:creationId xmlns:a16="http://schemas.microsoft.com/office/drawing/2014/main" id="{62E3A127-C784-4D02-B34A-7300B741D7B7}"/>
              </a:ext>
            </a:extLst>
          </p:cNvPr>
          <p:cNvSpPr txBox="1"/>
          <p:nvPr/>
        </p:nvSpPr>
        <p:spPr>
          <a:xfrm>
            <a:off x="1" y="4152502"/>
            <a:ext cx="9144000" cy="338554"/>
          </a:xfrm>
          <a:prstGeom prst="rect">
            <a:avLst/>
          </a:prstGeom>
          <a:noFill/>
        </p:spPr>
        <p:txBody>
          <a:bodyPr wrap="square" rtlCol="0">
            <a:spAutoFit/>
          </a:bodyPr>
          <a:lstStyle/>
          <a:p>
            <a:r>
              <a:rPr lang="en-US" sz="800" dirty="0"/>
              <a:t>https://aad-eposters.s3.amazonaws.com/VMX2021/poster/28096/Sustained+Improvement+in+General+Health-Related+Quality+of+Life+and+Work+Productivity+in+Patients+with+Moderate+to+Severe+Psoriasis+Treated+with+Guselkumab+5-Year+Data+from+Clinical+Trial+VOYAGE+2.pdf </a:t>
            </a:r>
          </a:p>
        </p:txBody>
      </p:sp>
    </p:spTree>
    <p:extLst>
      <p:ext uri="{BB962C8B-B14F-4D97-AF65-F5344CB8AC3E}">
        <p14:creationId xmlns:p14="http://schemas.microsoft.com/office/powerpoint/2010/main" val="194232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a:xfrm>
            <a:off x="628649" y="1369219"/>
            <a:ext cx="7991839" cy="3263504"/>
          </a:xfrm>
        </p:spPr>
        <p:txBody>
          <a:bodyPr>
            <a:normAutofit/>
          </a:bodyPr>
          <a:lstStyle/>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patients with moderate-to-severe psoriasis were initially randomized to:</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Guselkumab 100 mg administered at weeks 0 and 4, then every 8 weeks</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Placebo at weeks 0, 4, and 12 followed by guselkumab 100 mg at weeks 16 and 20, then every 8 weeks</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Adalimumab 80 mg at week 0, 40 mg at week 1, then 40 mg every 2 weeks through week 23</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entered a randomized withdrawal phase from weeks 28 through 72</a:t>
            </a:r>
          </a:p>
          <a:p>
            <a:pPr marL="685800" lvl="1" indent="-342900">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G</a:t>
            </a:r>
            <a:r>
              <a:rPr lang="en-US" sz="1500" dirty="0">
                <a:effectLst/>
                <a:latin typeface="Calibri" panose="020F0502020204030204" pitchFamily="34" charset="0"/>
                <a:ea typeface="Calibri" panose="020F0502020204030204" pitchFamily="34" charset="0"/>
                <a:cs typeface="Times New Roman" panose="02020603050405020304" pitchFamily="18" charset="0"/>
              </a:rPr>
              <a:t>uselkumab was restarted if there was a 50% loss in improvement of the Psoriasis Area and Severity Index at week 28</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weeks 76 through 252, patients were treated with open-label guselkumab 100 mg every 8 weeks</a:t>
            </a: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analysis reports results from week 100 through week 252</a:t>
            </a:r>
            <a:endParaRPr lang="en-US" dirty="0"/>
          </a:p>
        </p:txBody>
      </p:sp>
    </p:spTree>
    <p:extLst>
      <p:ext uri="{BB962C8B-B14F-4D97-AF65-F5344CB8AC3E}">
        <p14:creationId xmlns:p14="http://schemas.microsoft.com/office/powerpoint/2010/main" val="347664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For the purpose of the analysis, patients were placed into 3 groups</a:t>
            </a:r>
          </a:p>
          <a:p>
            <a:pPr marL="685800" lvl="1" indent="-342900">
              <a:lnSpc>
                <a:spcPct val="115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A included the 650 adults randomized to guselkumab at baseline as well as those randomized to placebo at baseline who crossed over to guselkumab at week 16</a:t>
            </a:r>
          </a:p>
          <a:p>
            <a:pPr marL="685800" lvl="1" indent="-342900">
              <a:lnSpc>
                <a:spcPct val="115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B included the 203 adults randomized to adalimumab at baseline who crossed over to guselkumab at or after week 28</a:t>
            </a:r>
          </a:p>
          <a:p>
            <a:pPr marL="685800" lvl="1" indent="-342900">
              <a:lnSpc>
                <a:spcPct val="115000"/>
              </a:lnSpc>
              <a:spcBef>
                <a:spcPts val="0"/>
              </a:spcBef>
              <a:spcAft>
                <a:spcPts val="10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C was the combination of cohorts A and B</a:t>
            </a:r>
          </a:p>
          <a:p>
            <a:endParaRPr lang="en-US" dirty="0"/>
          </a:p>
        </p:txBody>
      </p:sp>
    </p:spTree>
    <p:extLst>
      <p:ext uri="{BB962C8B-B14F-4D97-AF65-F5344CB8AC3E}">
        <p14:creationId xmlns:p14="http://schemas.microsoft.com/office/powerpoint/2010/main" val="250440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1173775"/>
            <a:ext cx="7886700" cy="3263504"/>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week 100:</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N</a:t>
            </a:r>
            <a:r>
              <a:rPr lang="en-US" sz="1500" dirty="0">
                <a:effectLst/>
                <a:latin typeface="Calibri" panose="020F0502020204030204" pitchFamily="34" charset="0"/>
                <a:ea typeface="Calibri" panose="020F0502020204030204" pitchFamily="34" charset="0"/>
                <a:cs typeface="Times New Roman" panose="02020603050405020304" pitchFamily="18" charset="0"/>
              </a:rPr>
              <a:t>early half of the patients in group C achieved clinically meaningful* improvement in both the SF-36 Physical Component Score and Mental Component Score.</a:t>
            </a:r>
          </a:p>
          <a:p>
            <a:pPr marL="1028700" lvl="2" indent="-342900">
              <a:lnSpc>
                <a:spcPct val="115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clinically meaningful improvement in the SF-36 Physical Component Score was achieved by 47% of patients in group C at week 100 and 45% at week 252.</a:t>
            </a:r>
          </a:p>
          <a:p>
            <a:pPr marL="1028700" lvl="2" indent="-342900">
              <a:lnSpc>
                <a:spcPct val="115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Clinically meaningful improvement was slightly greater in group A than group B</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Slightly more than half of the patients in group C experienced significant improvement in anxiety and depression as assessed by the Hospital Anxiety and Depression Scale or HADS</a:t>
            </a:r>
          </a:p>
          <a:p>
            <a:pPr marL="1028700" lvl="2" indent="-342900">
              <a:lnSpc>
                <a:spcPct val="115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of the patients with HADS-Anxiety subscale score </a:t>
            </a: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8 at baseline, 56% achieved a HADS-Anxiety subscale score &lt;8 at week 100. At week 252, 60% of patients achieved a HADS-Anxiety subscale score &lt;8.</a:t>
            </a:r>
          </a:p>
          <a:p>
            <a:pPr marL="685800" lvl="1" indent="-342900">
              <a:lnSpc>
                <a:spcPct val="115000"/>
              </a:lnSpc>
              <a:spcBef>
                <a:spcPts val="0"/>
              </a:spcBef>
              <a:spcAft>
                <a:spcPts val="10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Similar findings were found with respect to depression</a:t>
            </a:r>
          </a:p>
          <a:p>
            <a:endParaRPr lang="en-US" dirty="0"/>
          </a:p>
        </p:txBody>
      </p:sp>
      <p:sp>
        <p:nvSpPr>
          <p:cNvPr id="4" name="TextBox 3">
            <a:extLst>
              <a:ext uri="{FF2B5EF4-FFF2-40B4-BE49-F238E27FC236}">
                <a16:creationId xmlns:a16="http://schemas.microsoft.com/office/drawing/2014/main" id="{B87A2E98-1EF6-4449-B619-4737E4044B88}"/>
              </a:ext>
            </a:extLst>
          </p:cNvPr>
          <p:cNvSpPr txBox="1"/>
          <p:nvPr/>
        </p:nvSpPr>
        <p:spPr>
          <a:xfrm>
            <a:off x="628650" y="4233771"/>
            <a:ext cx="2790444" cy="307777"/>
          </a:xfrm>
          <a:prstGeom prst="rect">
            <a:avLst/>
          </a:prstGeom>
          <a:noFill/>
        </p:spPr>
        <p:txBody>
          <a:bodyPr wrap="none" rtlCol="0">
            <a:spAutoFit/>
          </a:bodyPr>
          <a:lstStyle/>
          <a:p>
            <a:r>
              <a:rPr lang="en-US" sz="1400" dirty="0"/>
              <a:t>*</a:t>
            </a:r>
            <a:r>
              <a:rPr lang="en-US" sz="1400" dirty="0">
                <a:cs typeface="Times New Roman" panose="02020603050405020304" pitchFamily="18" charset="0"/>
              </a:rPr>
              <a:t>D</a:t>
            </a:r>
            <a:r>
              <a:rPr lang="en-US" sz="1400" dirty="0">
                <a:effectLst/>
                <a:ea typeface="Calibri" panose="020F0502020204030204" pitchFamily="34" charset="0"/>
                <a:cs typeface="Times New Roman" panose="02020603050405020304" pitchFamily="18" charset="0"/>
              </a:rPr>
              <a:t>efined as improvement </a:t>
            </a:r>
            <a:r>
              <a:rPr lang="en-US" sz="1400" dirty="0">
                <a:effectLst/>
                <a:latin typeface="Calibri" panose="020F0502020204030204" pitchFamily="34" charset="0"/>
                <a:ea typeface="Calibri" panose="020F0502020204030204" pitchFamily="34" charset="0"/>
                <a:cs typeface="Calibri" panose="020F0502020204030204" pitchFamily="34" charset="0"/>
              </a:rPr>
              <a:t>≥5 </a:t>
            </a:r>
            <a:r>
              <a:rPr lang="en-US" sz="1400" dirty="0">
                <a:effectLst/>
                <a:ea typeface="Calibri" panose="020F0502020204030204" pitchFamily="34" charset="0"/>
                <a:cs typeface="Times New Roman" panose="02020603050405020304" pitchFamily="18" charset="0"/>
              </a:rPr>
              <a:t>points</a:t>
            </a:r>
            <a:endParaRPr lang="en-US" sz="1400" dirty="0"/>
          </a:p>
        </p:txBody>
      </p:sp>
    </p:spTree>
    <p:extLst>
      <p:ext uri="{BB962C8B-B14F-4D97-AF65-F5344CB8AC3E}">
        <p14:creationId xmlns:p14="http://schemas.microsoft.com/office/powerpoint/2010/main" val="123264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with moderate-to-severe plaque psoriasis were randomized 1:1 to:</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Bimekizumab 320 mg every 4 weeks</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S</a:t>
            </a:r>
            <a:r>
              <a:rPr lang="en-US" sz="1500" dirty="0">
                <a:effectLst/>
                <a:latin typeface="Calibri" panose="020F0502020204030204" pitchFamily="34" charset="0"/>
                <a:ea typeface="Calibri" panose="020F0502020204030204" pitchFamily="34" charset="0"/>
                <a:cs typeface="Times New Roman" panose="02020603050405020304" pitchFamily="18" charset="0"/>
              </a:rPr>
              <a:t>ecukinumab 300 mg every 4 weeks after the usual weekly secukinumab loading dose for the first 5 doses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week 16, patients in the bimekizumab group were re-randomized 1:2 to: </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bimekizumab 320 mg every 4 weeks</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b</a:t>
            </a:r>
            <a:r>
              <a:rPr lang="en-US" sz="1500" dirty="0">
                <a:effectLst/>
                <a:latin typeface="Calibri" panose="020F0502020204030204" pitchFamily="34" charset="0"/>
                <a:ea typeface="Calibri" panose="020F0502020204030204" pitchFamily="34" charset="0"/>
                <a:cs typeface="Times New Roman" panose="02020603050405020304" pitchFamily="18" charset="0"/>
              </a:rPr>
              <a:t>imekizumab 320 mg every 8 weeks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48 weeks, patients could continue on assigned therapy for an additional 96 weeks in an open-label extension period</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and secondary endpoints were the percentage of patients who achieved PASI 100 response at 16 and 48 weeks</a:t>
            </a:r>
          </a:p>
          <a:p>
            <a:endParaRPr lang="en-US" dirty="0"/>
          </a:p>
        </p:txBody>
      </p:sp>
    </p:spTree>
    <p:extLst>
      <p:ext uri="{BB962C8B-B14F-4D97-AF65-F5344CB8AC3E}">
        <p14:creationId xmlns:p14="http://schemas.microsoft.com/office/powerpoint/2010/main" val="355478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1173775"/>
            <a:ext cx="7886700" cy="3263504"/>
          </a:xfrm>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With respect to work productivity, mean changes from baseline in each of the four domains measured by the Work Limitations Questionnaire showed improvement at week 100</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I</a:t>
            </a:r>
            <a:r>
              <a:rPr lang="en-US" sz="1700" dirty="0">
                <a:effectLst/>
                <a:latin typeface="Calibri" panose="020F0502020204030204" pitchFamily="34" charset="0"/>
                <a:ea typeface="Calibri" panose="020F0502020204030204" pitchFamily="34" charset="0"/>
                <a:cs typeface="Times New Roman" panose="02020603050405020304" pitchFamily="18" charset="0"/>
              </a:rPr>
              <a:t>mprovements were sustained through week 252</a:t>
            </a:r>
            <a:endParaRPr lang="en-US" sz="1700" dirty="0"/>
          </a:p>
        </p:txBody>
      </p:sp>
    </p:spTree>
    <p:extLst>
      <p:ext uri="{BB962C8B-B14F-4D97-AF65-F5344CB8AC3E}">
        <p14:creationId xmlns:p14="http://schemas.microsoft.com/office/powerpoint/2010/main" val="1688120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lstStyle/>
          <a:p>
            <a:r>
              <a:rPr lang="en-US" dirty="0"/>
              <a:t>3 Important highlights of the study</a:t>
            </a:r>
          </a:p>
          <a:p>
            <a:pPr lvl="1"/>
            <a:r>
              <a:rPr lang="en-US" dirty="0">
                <a:solidFill>
                  <a:srgbClr val="231F20"/>
                </a:solidFill>
              </a:rPr>
              <a:t>The IL-23/p19 inhibitor guselkumab provides stable and high levels of quality-of-life improvement alongside high levels of clinical response</a:t>
            </a:r>
          </a:p>
          <a:p>
            <a:pPr lvl="1"/>
            <a:r>
              <a:rPr lang="en-US" dirty="0">
                <a:solidFill>
                  <a:srgbClr val="231F20"/>
                </a:solidFill>
              </a:rPr>
              <a:t>Improvement of health-related quality-of-life correlates with positive effects on work productivity</a:t>
            </a:r>
          </a:p>
          <a:p>
            <a:pPr lvl="1"/>
            <a:r>
              <a:rPr lang="en-US" dirty="0">
                <a:solidFill>
                  <a:srgbClr val="231F20"/>
                </a:solidFill>
              </a:rPr>
              <a:t>High overall drug survival rates contribute to sustained improvement in general health-related quality-of-life and work productivity</a:t>
            </a:r>
            <a:endParaRPr lang="en-US" dirty="0"/>
          </a:p>
          <a:p>
            <a:r>
              <a:rPr lang="en-US" dirty="0"/>
              <a:t>Impact on patient care</a:t>
            </a:r>
          </a:p>
          <a:p>
            <a:pPr lvl="1"/>
            <a:r>
              <a:rPr lang="en-US" dirty="0"/>
              <a:t>The study data adds to the favorable long-term profile of guselkumab in patients with moderate-to-severe psoriasis in terms of efficacy, safety, quality-of-life, work productivity</a:t>
            </a:r>
          </a:p>
          <a:p>
            <a:endParaRPr lang="en-US" dirty="0"/>
          </a:p>
        </p:txBody>
      </p:sp>
    </p:spTree>
    <p:extLst>
      <p:ext uri="{BB962C8B-B14F-4D97-AF65-F5344CB8AC3E}">
        <p14:creationId xmlns:p14="http://schemas.microsoft.com/office/powerpoint/2010/main" val="81802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lstStyle/>
          <a:p>
            <a:r>
              <a:rPr lang="en-US" dirty="0"/>
              <a:t>The improvement in SF-36 was persistent through week 100</a:t>
            </a:r>
          </a:p>
          <a:p>
            <a:r>
              <a:rPr lang="en-US" dirty="0"/>
              <a:t>Significant improvements were observed at weeks 100 and 252 in:</a:t>
            </a:r>
          </a:p>
          <a:p>
            <a:pPr lvl="1"/>
            <a:r>
              <a:rPr lang="en-US" dirty="0"/>
              <a:t>Anxiety</a:t>
            </a:r>
          </a:p>
          <a:p>
            <a:pPr lvl="1"/>
            <a:r>
              <a:rPr lang="en-US" dirty="0"/>
              <a:t>Depression</a:t>
            </a:r>
          </a:p>
          <a:p>
            <a:pPr lvl="1"/>
            <a:r>
              <a:rPr lang="en-US" dirty="0"/>
              <a:t>Work productivity</a:t>
            </a:r>
          </a:p>
          <a:p>
            <a:endParaRPr lang="en-US" dirty="0"/>
          </a:p>
          <a:p>
            <a:endParaRPr lang="en-US" dirty="0"/>
          </a:p>
        </p:txBody>
      </p:sp>
    </p:spTree>
    <p:extLst>
      <p:ext uri="{BB962C8B-B14F-4D97-AF65-F5344CB8AC3E}">
        <p14:creationId xmlns:p14="http://schemas.microsoft.com/office/powerpoint/2010/main" val="1834158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8A3-0B4E-4FEF-82E7-EB6AD1030D27}"/>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2F4140E7-E08A-4CBE-B217-0D00DA84112E}"/>
              </a:ext>
            </a:extLst>
          </p:cNvPr>
          <p:cNvSpPr>
            <a:spLocks noGrp="1"/>
          </p:cNvSpPr>
          <p:nvPr>
            <p:ph idx="1"/>
          </p:nvPr>
        </p:nvSpPr>
        <p:spPr/>
        <p:txBody>
          <a:bodyPr/>
          <a:lstStyle/>
          <a:p>
            <a:r>
              <a:rPr lang="en-US" dirty="0"/>
              <a:t>The study is a reminder of the tremendous impact psoriasis has on patients</a:t>
            </a:r>
          </a:p>
          <a:p>
            <a:r>
              <a:rPr lang="en-US" dirty="0"/>
              <a:t>The benefits of currently available treatments extend beyond skin improvement to include improvement in patient burden of disease, both in terms of functioning and quality-of-life</a:t>
            </a:r>
          </a:p>
          <a:p>
            <a:r>
              <a:rPr lang="en-US" dirty="0"/>
              <a:t>It would be interesting to know if there was a correlation between skin improvement and improvement in functioning and quality-of-life</a:t>
            </a:r>
          </a:p>
          <a:p>
            <a:r>
              <a:rPr lang="en-US" dirty="0"/>
              <a:t>Are currently available measures of functioning and quality-of-life adequately sensitive or are new measures needed?</a:t>
            </a:r>
          </a:p>
        </p:txBody>
      </p:sp>
    </p:spTree>
    <p:extLst>
      <p:ext uri="{BB962C8B-B14F-4D97-AF65-F5344CB8AC3E}">
        <p14:creationId xmlns:p14="http://schemas.microsoft.com/office/powerpoint/2010/main" val="1771949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normAutofit fontScale="90000"/>
          </a:bodyPr>
          <a:lstStyle/>
          <a:p>
            <a:r>
              <a:rPr lang="en-US" sz="2700" dirty="0">
                <a:effectLst/>
                <a:latin typeface="Calibri" panose="020F0502020204030204" pitchFamily="34" charset="0"/>
                <a:ea typeface="Calibri" panose="020F0502020204030204" pitchFamily="34" charset="0"/>
                <a:cs typeface="Times New Roman" panose="02020603050405020304" pitchFamily="18" charset="0"/>
              </a:rPr>
              <a:t>Efficacy and safety of deucravacitinib, an oral, selective tyrosine kinase 2 (tyk2) inhibitor, compared with placebo and apremilast in moderate-to-severe plaque psoriasis: results from the phase 3 POETYK PSO-1 study</a:t>
            </a:r>
            <a:br>
              <a:rPr lang="en-US" dirty="0"/>
            </a:br>
            <a:r>
              <a:rPr lang="en-US" sz="1800" dirty="0"/>
              <a:t>Armstrong A, et al.</a:t>
            </a:r>
          </a:p>
        </p:txBody>
      </p:sp>
    </p:spTree>
    <p:extLst>
      <p:ext uri="{BB962C8B-B14F-4D97-AF65-F5344CB8AC3E}">
        <p14:creationId xmlns:p14="http://schemas.microsoft.com/office/powerpoint/2010/main" val="2299640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Autofit/>
          </a:bodyPr>
          <a:lstStyle/>
          <a:p>
            <a:pPr marL="342900" marR="0" lvl="0"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POETYK PSO-1 and PSO-2 trials included adults with moderate-to-severe plaque psoriasis.</a:t>
            </a:r>
          </a:p>
          <a:p>
            <a:pPr marL="342900" marR="0" lvl="0"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Inclusion criteria include:</a:t>
            </a:r>
          </a:p>
          <a:p>
            <a:pPr marL="685800" lvl="1"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PASI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12</a:t>
            </a:r>
          </a:p>
          <a:p>
            <a:pPr marL="685800" lvl="1"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sPGA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p>
          <a:p>
            <a:pPr marL="685800" lvl="1"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Psoriasis involving </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10% body surface area</a:t>
            </a:r>
          </a:p>
          <a:p>
            <a:pPr marL="342900" marR="0" lvl="0"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POETYK PSO-1 and 2, patients were randomized 1:2:1 to:</a:t>
            </a:r>
          </a:p>
          <a:p>
            <a:pPr marL="685800" lvl="1" indent="-342900">
              <a:lnSpc>
                <a:spcPct val="100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a:t>
            </a:r>
            <a:r>
              <a:rPr lang="en-US" sz="1400" dirty="0">
                <a:effectLst/>
                <a:latin typeface="Calibri" panose="020F0502020204030204" pitchFamily="34" charset="0"/>
                <a:ea typeface="Calibri" panose="020F0502020204030204" pitchFamily="34" charset="0"/>
                <a:cs typeface="Times New Roman" panose="02020603050405020304" pitchFamily="18" charset="0"/>
              </a:rPr>
              <a:t>lacebo</a:t>
            </a:r>
          </a:p>
          <a:p>
            <a:pPr marL="685800" lvl="1"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Deucravacitinib 6 mg daily</a:t>
            </a:r>
          </a:p>
          <a:p>
            <a:pPr marL="685800" lvl="1" indent="-342900">
              <a:lnSpc>
                <a:spcPct val="100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Apremilast 30 mg twice daily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After 16 weeks, placebo patients were switched to deucravacitinib.</a:t>
            </a:r>
          </a:p>
          <a:p>
            <a:pPr marL="342900" marR="0" lvl="0" indent="-342900">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a:t>
            </a:r>
            <a:r>
              <a:rPr lang="en-US" sz="1600" dirty="0">
                <a:effectLst/>
                <a:latin typeface="Calibri" panose="020F0502020204030204" pitchFamily="34" charset="0"/>
                <a:ea typeface="Calibri" panose="020F0502020204030204" pitchFamily="34" charset="0"/>
                <a:cs typeface="Times New Roman" panose="02020603050405020304" pitchFamily="18" charset="0"/>
              </a:rPr>
              <a:t>reatment was continued for 52 weeks.</a:t>
            </a:r>
          </a:p>
        </p:txBody>
      </p:sp>
    </p:spTree>
    <p:extLst>
      <p:ext uri="{BB962C8B-B14F-4D97-AF65-F5344CB8AC3E}">
        <p14:creationId xmlns:p14="http://schemas.microsoft.com/office/powerpoint/2010/main" val="2595310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998162"/>
            <a:ext cx="7886700" cy="3634561"/>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PSO-1 (N=663 adults) with mean age 46 y</a:t>
            </a:r>
          </a:p>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PSO-2 (N=1020 adults) wit</a:t>
            </a:r>
            <a:r>
              <a:rPr lang="en-US" sz="1800" dirty="0">
                <a:effectLst/>
                <a:latin typeface="Calibri" panose="020F0502020204030204" pitchFamily="34" charset="0"/>
                <a:ea typeface="Calibri" panose="020F0502020204030204" pitchFamily="34" charset="0"/>
                <a:cs typeface="Times New Roman" panose="02020603050405020304" pitchFamily="18" charset="0"/>
              </a:rPr>
              <a:t>h mean age 47 y</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to 85% of adults had moderate disease</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mean PASI ranged from 21 to 22 in all groups in both studies</a:t>
            </a:r>
          </a:p>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At week 16, the coprimary endpoint of PASI 75 was achieved by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685800" lvl="1" indent="-342900">
              <a:lnSpc>
                <a:spcPct val="115000"/>
              </a:lnSpc>
              <a:spcBef>
                <a:spcPts val="0"/>
              </a:spcBef>
              <a:buFont typeface="Symbol" panose="05050102010706020507" pitchFamily="18"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15000"/>
              </a:lnSpc>
              <a:spcBef>
                <a:spcPts val="0"/>
              </a:spcBef>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15000"/>
              </a:lnSpc>
              <a:spcBef>
                <a:spcPts val="0"/>
              </a:spcBef>
              <a:buFont typeface="Symbol" panose="05050102010706020507" pitchFamily="18"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15000"/>
              </a:lnSpc>
              <a:spcBef>
                <a:spcPts val="0"/>
              </a:spcBef>
              <a:buFont typeface="Symbol" panose="05050102010706020507" pitchFamily="18"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At week 24, the rates increased slightly in both trials with deucravacitinib and increased slightly in PSO-1 and decreased slightly in PSO-2 for apremilast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A9151C8D-8F62-45CF-B5FA-0C5E35148914}"/>
              </a:ext>
            </a:extLst>
          </p:cNvPr>
          <p:cNvGraphicFramePr>
            <a:graphicFrameLocks noGrp="1"/>
          </p:cNvGraphicFramePr>
          <p:nvPr>
            <p:extLst>
              <p:ext uri="{D42A27DB-BD31-4B8C-83A1-F6EECF244321}">
                <p14:modId xmlns:p14="http://schemas.microsoft.com/office/powerpoint/2010/main" val="765468425"/>
              </p:ext>
            </p:extLst>
          </p:nvPr>
        </p:nvGraphicFramePr>
        <p:xfrm>
          <a:off x="1835780" y="2501090"/>
          <a:ext cx="4988484" cy="1112520"/>
        </p:xfrm>
        <a:graphic>
          <a:graphicData uri="http://schemas.openxmlformats.org/drawingml/2006/table">
            <a:tbl>
              <a:tblPr firstRow="1" bandRow="1">
                <a:tableStyleId>{5C22544A-7EE6-4342-B048-85BDC9FD1C3A}</a:tableStyleId>
              </a:tblPr>
              <a:tblGrid>
                <a:gridCol w="1081923">
                  <a:extLst>
                    <a:ext uri="{9D8B030D-6E8A-4147-A177-3AD203B41FA5}">
                      <a16:colId xmlns:a16="http://schemas.microsoft.com/office/drawing/2014/main" val="2054147599"/>
                    </a:ext>
                  </a:extLst>
                </a:gridCol>
                <a:gridCol w="1412319">
                  <a:extLst>
                    <a:ext uri="{9D8B030D-6E8A-4147-A177-3AD203B41FA5}">
                      <a16:colId xmlns:a16="http://schemas.microsoft.com/office/drawing/2014/main" val="1410768799"/>
                    </a:ext>
                  </a:extLst>
                </a:gridCol>
                <a:gridCol w="1247121">
                  <a:extLst>
                    <a:ext uri="{9D8B030D-6E8A-4147-A177-3AD203B41FA5}">
                      <a16:colId xmlns:a16="http://schemas.microsoft.com/office/drawing/2014/main" val="85203076"/>
                    </a:ext>
                  </a:extLst>
                </a:gridCol>
                <a:gridCol w="1247121">
                  <a:extLst>
                    <a:ext uri="{9D8B030D-6E8A-4147-A177-3AD203B41FA5}">
                      <a16:colId xmlns:a16="http://schemas.microsoft.com/office/drawing/2014/main" val="350629883"/>
                    </a:ext>
                  </a:extLst>
                </a:gridCol>
              </a:tblGrid>
              <a:tr h="370840">
                <a:tc>
                  <a:txBody>
                    <a:bodyPr/>
                    <a:lstStyle/>
                    <a:p>
                      <a:endParaRPr lang="en-US" dirty="0"/>
                    </a:p>
                  </a:txBody>
                  <a:tcPr/>
                </a:tc>
                <a:tc>
                  <a:txBody>
                    <a:bodyPr/>
                    <a:lstStyle/>
                    <a:p>
                      <a:pPr algn="ctr"/>
                      <a:r>
                        <a:rPr lang="en-US" dirty="0"/>
                        <a:t>Deucravacitinib</a:t>
                      </a:r>
                    </a:p>
                  </a:txBody>
                  <a:tcPr/>
                </a:tc>
                <a:tc>
                  <a:txBody>
                    <a:bodyPr/>
                    <a:lstStyle/>
                    <a:p>
                      <a:pPr algn="ctr"/>
                      <a:r>
                        <a:rPr lang="en-US" dirty="0"/>
                        <a:t>Apremilast</a:t>
                      </a:r>
                    </a:p>
                  </a:txBody>
                  <a:tcPr/>
                </a:tc>
                <a:tc>
                  <a:txBody>
                    <a:bodyPr/>
                    <a:lstStyle/>
                    <a:p>
                      <a:pPr algn="ctr"/>
                      <a:r>
                        <a:rPr lang="en-US" dirty="0"/>
                        <a:t>Placebo</a:t>
                      </a:r>
                    </a:p>
                  </a:txBody>
                  <a:tcPr/>
                </a:tc>
                <a:extLst>
                  <a:ext uri="{0D108BD9-81ED-4DB2-BD59-A6C34878D82A}">
                    <a16:rowId xmlns:a16="http://schemas.microsoft.com/office/drawing/2014/main" val="2527767795"/>
                  </a:ext>
                </a:extLst>
              </a:tr>
              <a:tr h="370840">
                <a:tc>
                  <a:txBody>
                    <a:bodyPr/>
                    <a:lstStyle/>
                    <a:p>
                      <a:r>
                        <a:rPr lang="en-US" dirty="0"/>
                        <a:t>PSO-1</a:t>
                      </a:r>
                    </a:p>
                  </a:txBody>
                  <a:tcPr/>
                </a:tc>
                <a:tc>
                  <a:txBody>
                    <a:bodyPr/>
                    <a:lstStyle/>
                    <a:p>
                      <a:pPr algn="ctr"/>
                      <a:r>
                        <a:rPr lang="en-US" dirty="0"/>
                        <a:t>59%</a:t>
                      </a:r>
                    </a:p>
                  </a:txBody>
                  <a:tcPr/>
                </a:tc>
                <a:tc>
                  <a:txBody>
                    <a:bodyPr/>
                    <a:lstStyle/>
                    <a:p>
                      <a:pPr algn="ctr"/>
                      <a:r>
                        <a:rPr lang="en-US" dirty="0"/>
                        <a:t>35%</a:t>
                      </a:r>
                    </a:p>
                  </a:txBody>
                  <a:tcPr/>
                </a:tc>
                <a:tc>
                  <a:txBody>
                    <a:bodyPr/>
                    <a:lstStyle/>
                    <a:p>
                      <a:pPr algn="ctr"/>
                      <a:r>
                        <a:rPr lang="en-US" dirty="0"/>
                        <a:t>13%</a:t>
                      </a:r>
                    </a:p>
                  </a:txBody>
                  <a:tcPr/>
                </a:tc>
                <a:extLst>
                  <a:ext uri="{0D108BD9-81ED-4DB2-BD59-A6C34878D82A}">
                    <a16:rowId xmlns:a16="http://schemas.microsoft.com/office/drawing/2014/main" val="914406400"/>
                  </a:ext>
                </a:extLst>
              </a:tr>
              <a:tr h="370840">
                <a:tc>
                  <a:txBody>
                    <a:bodyPr/>
                    <a:lstStyle/>
                    <a:p>
                      <a:r>
                        <a:rPr lang="en-US" dirty="0"/>
                        <a:t>PSO-2</a:t>
                      </a:r>
                    </a:p>
                  </a:txBody>
                  <a:tcPr/>
                </a:tc>
                <a:tc>
                  <a:txBody>
                    <a:bodyPr/>
                    <a:lstStyle/>
                    <a:p>
                      <a:pPr algn="ctr"/>
                      <a:r>
                        <a:rPr lang="en-US" dirty="0"/>
                        <a:t>54%</a:t>
                      </a:r>
                    </a:p>
                  </a:txBody>
                  <a:tcPr/>
                </a:tc>
                <a:tc>
                  <a:txBody>
                    <a:bodyPr/>
                    <a:lstStyle/>
                    <a:p>
                      <a:pPr algn="ctr"/>
                      <a:r>
                        <a:rPr lang="en-US" dirty="0"/>
                        <a:t>40%</a:t>
                      </a:r>
                    </a:p>
                  </a:txBody>
                  <a:tcPr/>
                </a:tc>
                <a:tc>
                  <a:txBody>
                    <a:bodyPr/>
                    <a:lstStyle/>
                    <a:p>
                      <a:pPr algn="ctr"/>
                      <a:r>
                        <a:rPr lang="en-US" dirty="0"/>
                        <a:t>9%</a:t>
                      </a:r>
                    </a:p>
                  </a:txBody>
                  <a:tcPr/>
                </a:tc>
                <a:extLst>
                  <a:ext uri="{0D108BD9-81ED-4DB2-BD59-A6C34878D82A}">
                    <a16:rowId xmlns:a16="http://schemas.microsoft.com/office/drawing/2014/main" val="632286199"/>
                  </a:ext>
                </a:extLst>
              </a:tr>
            </a:tbl>
          </a:graphicData>
        </a:graphic>
      </p:graphicFrame>
    </p:spTree>
    <p:extLst>
      <p:ext uri="{BB962C8B-B14F-4D97-AF65-F5344CB8AC3E}">
        <p14:creationId xmlns:p14="http://schemas.microsoft.com/office/powerpoint/2010/main" val="271935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998162"/>
            <a:ext cx="7886700" cy="3634561"/>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For the other coprimary endpoint of static PGA 0/1, the percentages achieving the endpoint at weeks 16 and 24 were slightly lower than observed with PASI 75, but the trends were similar</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Statistical significance was achieved for deucravacitinib vs apremilast for multiple ranked secondary endpoints in both trials, such as PASI 90 and quality of life, at weeks 16 and 24 in both trials</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therapeutic effect was maintained through week 52</a:t>
            </a:r>
          </a:p>
        </p:txBody>
      </p:sp>
    </p:spTree>
    <p:extLst>
      <p:ext uri="{BB962C8B-B14F-4D97-AF65-F5344CB8AC3E}">
        <p14:creationId xmlns:p14="http://schemas.microsoft.com/office/powerpoint/2010/main" val="306343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998162"/>
            <a:ext cx="7886700" cy="3634561"/>
          </a:xfrm>
        </p:spPr>
        <p:txBody>
          <a:bodyPr>
            <a:normAutofit/>
          </a:bodyPr>
          <a:lstStyle/>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most common adverse events were nasopharyngitis and upper respiratory tract infection</a:t>
            </a: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rates of serious infection for deucravacitinib and apremilast were similar and slightly lower than 2 events per 100 patient-years. None of the serious infections associated with deucravacitinib led to treatment discontinuation</a:t>
            </a:r>
          </a:p>
        </p:txBody>
      </p:sp>
    </p:spTree>
    <p:extLst>
      <p:ext uri="{BB962C8B-B14F-4D97-AF65-F5344CB8AC3E}">
        <p14:creationId xmlns:p14="http://schemas.microsoft.com/office/powerpoint/2010/main" val="382773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lstStyle/>
          <a:p>
            <a:r>
              <a:rPr lang="en-US" dirty="0"/>
              <a:t>3 Important highlights of the study</a:t>
            </a:r>
          </a:p>
          <a:p>
            <a:pPr lvl="1"/>
            <a:r>
              <a:rPr lang="en-US" dirty="0">
                <a:solidFill>
                  <a:srgbClr val="231F20"/>
                </a:solidFill>
              </a:rPr>
              <a:t>Deucravacitinib is a novel, oral, selective tyrosine kinase 2 (TYK2) inhibitor that binds to the TYK2 regulatory domain with high selectivity and inhibits TYK2 via an allosteric mechanism</a:t>
            </a:r>
          </a:p>
          <a:p>
            <a:pPr lvl="1"/>
            <a:r>
              <a:rPr lang="en-US" dirty="0">
                <a:solidFill>
                  <a:srgbClr val="231F20"/>
                </a:solidFill>
              </a:rPr>
              <a:t>Deucravacitinib was superior to placebo for both coprimary endpoints (PASI 75 and sPGA 0/1) at week 16 in each trial</a:t>
            </a:r>
          </a:p>
          <a:p>
            <a:pPr lvl="1"/>
            <a:r>
              <a:rPr lang="en-US" dirty="0">
                <a:solidFill>
                  <a:srgbClr val="231F20"/>
                </a:solidFill>
              </a:rPr>
              <a:t>Superiority vs apremilast demonstrated for PASI 75 and sPGA 0/1 at weeks 16 and 24</a:t>
            </a:r>
          </a:p>
          <a:p>
            <a:pPr lvl="1"/>
            <a:r>
              <a:rPr lang="en-US" dirty="0">
                <a:solidFill>
                  <a:srgbClr val="231F20"/>
                </a:solidFill>
              </a:rPr>
              <a:t>Superiority vs placebo and apremilast was demonstrated for multiple ranked secondary endpoints</a:t>
            </a:r>
          </a:p>
          <a:p>
            <a:pPr lvl="1"/>
            <a:r>
              <a:rPr lang="en-US" dirty="0">
                <a:solidFill>
                  <a:srgbClr val="231F20"/>
                </a:solidFill>
              </a:rPr>
              <a:t>Therapeutic effect was maintained through week 52</a:t>
            </a:r>
            <a:endParaRPr lang="en-US" dirty="0"/>
          </a:p>
          <a:p>
            <a:endParaRPr lang="en-US" dirty="0"/>
          </a:p>
        </p:txBody>
      </p:sp>
    </p:spTree>
    <p:extLst>
      <p:ext uri="{BB962C8B-B14F-4D97-AF65-F5344CB8AC3E}">
        <p14:creationId xmlns:p14="http://schemas.microsoft.com/office/powerpoint/2010/main" val="331838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p:txBody>
          <a:bodyPr>
            <a:normAutofit/>
          </a:bodyPr>
          <a:lstStyle/>
          <a:p>
            <a:pPr marL="342900" marR="0" lvl="0" indent="-342900">
              <a:lnSpc>
                <a:spcPct val="100000"/>
              </a:lnSpc>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At baseline:</a:t>
            </a:r>
          </a:p>
          <a:p>
            <a:pPr marL="685800"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Mean age was 44 to 46 years</a:t>
            </a:r>
          </a:p>
          <a:p>
            <a:pPr marL="685800"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64% to 67% were male</a:t>
            </a:r>
          </a:p>
          <a:p>
            <a:pPr marL="685800"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PASI was 20</a:t>
            </a:r>
          </a:p>
          <a:p>
            <a:pPr marL="685800"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64% to 72% had IGA 3 or moderate disease</a:t>
            </a:r>
          </a:p>
          <a:p>
            <a:pPr marL="685800" lvl="1"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Nearly three-quarters had received systemic therapy</a:t>
            </a:r>
          </a:p>
        </p:txBody>
      </p:sp>
    </p:spTree>
    <p:extLst>
      <p:ext uri="{BB962C8B-B14F-4D97-AF65-F5344CB8AC3E}">
        <p14:creationId xmlns:p14="http://schemas.microsoft.com/office/powerpoint/2010/main" val="342638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 (continued)</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normAutofit fontScale="92500" lnSpcReduction="10000"/>
          </a:bodyPr>
          <a:lstStyle/>
          <a:p>
            <a:r>
              <a:rPr lang="en-US" dirty="0"/>
              <a:t>3 Important highlights of the study (continued)</a:t>
            </a:r>
          </a:p>
          <a:p>
            <a:pPr lvl="1"/>
            <a:r>
              <a:rPr lang="en-US" dirty="0">
                <a:solidFill>
                  <a:srgbClr val="231F20"/>
                </a:solidFill>
              </a:rPr>
              <a:t>Deucravacitinib was well tolerated and had a similar safety profile in both trials</a:t>
            </a:r>
          </a:p>
          <a:p>
            <a:pPr lvl="2"/>
            <a:r>
              <a:rPr lang="en-US" dirty="0">
                <a:solidFill>
                  <a:srgbClr val="231F20"/>
                </a:solidFill>
              </a:rPr>
              <a:t>Safety profile was consistent with the mechanism of action of deucravacitinib</a:t>
            </a:r>
          </a:p>
          <a:p>
            <a:pPr lvl="2"/>
            <a:r>
              <a:rPr lang="en-US" dirty="0">
                <a:solidFill>
                  <a:srgbClr val="231F20"/>
                </a:solidFill>
              </a:rPr>
              <a:t>Most common adverse events (</a:t>
            </a:r>
            <a:r>
              <a:rPr lang="en-US" dirty="0">
                <a:solidFill>
                  <a:srgbClr val="231F20"/>
                </a:solidFill>
                <a:latin typeface="Calibri" panose="020F0502020204030204" pitchFamily="34" charset="0"/>
                <a:cs typeface="Calibri" panose="020F0502020204030204" pitchFamily="34" charset="0"/>
              </a:rPr>
              <a:t>≥5%) were nasopharyngitis and upper respiratory tract infection</a:t>
            </a:r>
          </a:p>
          <a:p>
            <a:pPr lvl="2"/>
            <a:r>
              <a:rPr lang="en-US" dirty="0">
                <a:solidFill>
                  <a:srgbClr val="231F20"/>
                </a:solidFill>
                <a:latin typeface="Calibri" panose="020F0502020204030204" pitchFamily="34" charset="0"/>
                <a:cs typeface="Calibri" panose="020F0502020204030204" pitchFamily="34" charset="0"/>
              </a:rPr>
              <a:t>Overall adverse events and serious adverse events, and adverse events leading to discontinuation were similar across 3 treatment groups</a:t>
            </a:r>
          </a:p>
          <a:p>
            <a:pPr lvl="2"/>
            <a:r>
              <a:rPr lang="en-US" dirty="0">
                <a:solidFill>
                  <a:srgbClr val="231F20"/>
                </a:solidFill>
                <a:latin typeface="Calibri" panose="020F0502020204030204" pitchFamily="34" charset="0"/>
                <a:cs typeface="Calibri" panose="020F0502020204030204" pitchFamily="34" charset="0"/>
              </a:rPr>
              <a:t>No clinically meaningful changes were observed in multiple laboratory parameters over 52 weeks</a:t>
            </a:r>
            <a:endParaRPr lang="en-US" dirty="0">
              <a:solidFill>
                <a:srgbClr val="231F20"/>
              </a:solidFill>
            </a:endParaRPr>
          </a:p>
          <a:p>
            <a:r>
              <a:rPr lang="en-US" dirty="0"/>
              <a:t>Impact on patient care</a:t>
            </a:r>
          </a:p>
          <a:p>
            <a:pPr lvl="1"/>
            <a:r>
              <a:rPr lang="en-US" dirty="0"/>
              <a:t>Deucravacitinib, a once-daily oral investigational drug, has the potential to become an efficacious and well-tolerated treatment of choice for patients with moderate-to-severe plaque psoriasis</a:t>
            </a:r>
          </a:p>
          <a:p>
            <a:endParaRPr lang="en-US" dirty="0"/>
          </a:p>
        </p:txBody>
      </p:sp>
    </p:spTree>
    <p:extLst>
      <p:ext uri="{BB962C8B-B14F-4D97-AF65-F5344CB8AC3E}">
        <p14:creationId xmlns:p14="http://schemas.microsoft.com/office/powerpoint/2010/main" val="1774838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Many patients would prefer an oral medication over an injectable treatment.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Apremilast is available, but is not particularly effective.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Deucravacitinib is considerably more effective than apremilast, with an efficacy that approaches that of adalimumab and ustekinumab.</a:t>
            </a:r>
          </a:p>
          <a:p>
            <a:r>
              <a:rPr lang="en-US" sz="1800" dirty="0">
                <a:latin typeface="Calibri" panose="020F0502020204030204" pitchFamily="34" charset="0"/>
                <a:ea typeface="Calibri" panose="020F0502020204030204" pitchFamily="34" charset="0"/>
                <a:cs typeface="Times New Roman" panose="02020603050405020304" pitchFamily="18" charset="0"/>
              </a:rPr>
              <a:t>D</a:t>
            </a:r>
            <a:r>
              <a:rPr lang="en-US" sz="1800" dirty="0">
                <a:effectLst/>
                <a:latin typeface="Calibri" panose="020F0502020204030204" pitchFamily="34" charset="0"/>
                <a:ea typeface="Calibri" panose="020F0502020204030204" pitchFamily="34" charset="0"/>
                <a:cs typeface="Times New Roman" panose="02020603050405020304" pitchFamily="18" charset="0"/>
              </a:rPr>
              <a:t>eucravacitinib is well tolerated.</a:t>
            </a:r>
          </a:p>
          <a:p>
            <a:endParaRPr lang="en-US" dirty="0"/>
          </a:p>
        </p:txBody>
      </p:sp>
    </p:spTree>
    <p:extLst>
      <p:ext uri="{BB962C8B-B14F-4D97-AF65-F5344CB8AC3E}">
        <p14:creationId xmlns:p14="http://schemas.microsoft.com/office/powerpoint/2010/main" val="460856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8A3-0B4E-4FEF-82E7-EB6AD1030D27}"/>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2F4140E7-E08A-4CBE-B217-0D00DA84112E}"/>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Deucravacitinib could become a first-line treatment for moderate-to-severe psoriasis.</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Deucravacitinib has a level of efficacy that isn’t quite what we see with the IL-17 and IL-23 inhibitors, but patients are often happy to sacrifice some efficacy to avoid injections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P</a:t>
            </a:r>
            <a:r>
              <a:rPr lang="en-US" sz="1500" dirty="0">
                <a:effectLst/>
                <a:latin typeface="Calibri" panose="020F0502020204030204" pitchFamily="34" charset="0"/>
                <a:ea typeface="Calibri" panose="020F0502020204030204" pitchFamily="34" charset="0"/>
                <a:cs typeface="Times New Roman" panose="02020603050405020304" pitchFamily="18" charset="0"/>
              </a:rPr>
              <a:t>atients wouldn’t need to sacrifice as much efficacy with deucravacitinib as they do with apremilast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Since deucravacitinib isn’t available yet, the results of this study don’t have any immediate impact.</a:t>
            </a:r>
          </a:p>
          <a:p>
            <a:r>
              <a:rPr lang="en-US" sz="1800" dirty="0">
                <a:latin typeface="Calibri" panose="020F0502020204030204" pitchFamily="34" charset="0"/>
                <a:ea typeface="Calibri" panose="020F0502020204030204" pitchFamily="34" charset="0"/>
                <a:cs typeface="Times New Roman" panose="02020603050405020304" pitchFamily="18" charset="0"/>
              </a:rPr>
              <a:t>Deucravacitinib was safe in these trials, but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long-term safety remains unknown.</a:t>
            </a:r>
          </a:p>
          <a:p>
            <a:endParaRPr lang="en-US" dirty="0"/>
          </a:p>
        </p:txBody>
      </p:sp>
    </p:spTree>
    <p:extLst>
      <p:ext uri="{BB962C8B-B14F-4D97-AF65-F5344CB8AC3E}">
        <p14:creationId xmlns:p14="http://schemas.microsoft.com/office/powerpoint/2010/main" val="917389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510A1-2A34-4D8F-A7C4-D9BDACCBD006}"/>
              </a:ext>
            </a:extLst>
          </p:cNvPr>
          <p:cNvSpPr>
            <a:spLocks noGrp="1"/>
          </p:cNvSpPr>
          <p:nvPr>
            <p:ph type="ctrTitle"/>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Gastrointestinal adverse events related to study drug and leading to discontinuation through 5 years of tildrakizumab exposure in 2 phase 3 clinical trials</a:t>
            </a:r>
            <a:br>
              <a:rPr lang="en-US" dirty="0"/>
            </a:br>
            <a:r>
              <a:rPr lang="en-US" sz="1800" dirty="0"/>
              <a:t>Conner J, et al.</a:t>
            </a:r>
          </a:p>
        </p:txBody>
      </p:sp>
      <p:sp>
        <p:nvSpPr>
          <p:cNvPr id="3" name="TextBox 2">
            <a:extLst>
              <a:ext uri="{FF2B5EF4-FFF2-40B4-BE49-F238E27FC236}">
                <a16:creationId xmlns:a16="http://schemas.microsoft.com/office/drawing/2014/main" id="{E4792A4F-499F-4A8D-ACD2-1409F0776057}"/>
              </a:ext>
            </a:extLst>
          </p:cNvPr>
          <p:cNvSpPr txBox="1"/>
          <p:nvPr/>
        </p:nvSpPr>
        <p:spPr>
          <a:xfrm>
            <a:off x="0" y="4020889"/>
            <a:ext cx="9144000" cy="461665"/>
          </a:xfrm>
          <a:prstGeom prst="rect">
            <a:avLst/>
          </a:prstGeom>
          <a:noFill/>
        </p:spPr>
        <p:txBody>
          <a:bodyPr wrap="square" rtlCol="0">
            <a:spAutoFit/>
          </a:bodyPr>
          <a:lstStyle/>
          <a:p>
            <a:r>
              <a:rPr lang="en-US" sz="800" dirty="0">
                <a:hlinkClick r:id="rId2"/>
              </a:rPr>
              <a:t>https://aad-eposters.s3.amazonaws.com/VMX2021/poster/25984/Gastrointestinal+adverse+events+related+to+study+drug+and+leading+to+discontinuation+through+5+years+of+tildrakizumab+exposure+in+2+phase+3+clinical+trials.pdf</a:t>
            </a:r>
            <a:r>
              <a:rPr lang="en-US" sz="800" dirty="0"/>
              <a:t> </a:t>
            </a:r>
          </a:p>
        </p:txBody>
      </p:sp>
    </p:spTree>
    <p:extLst>
      <p:ext uri="{BB962C8B-B14F-4D97-AF65-F5344CB8AC3E}">
        <p14:creationId xmlns:p14="http://schemas.microsoft.com/office/powerpoint/2010/main" val="3940576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Many biologic medications used for the treatment of patients with plaque psoriasis, particularly IL-17 inhibitors, are limited because of their increased risk of causing fungal infections and inflammatory bowel disease.</a:t>
            </a:r>
          </a:p>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The low rates of gastrointestinal serious adverse events, including inflammatory bowel disease, leading to treatment discontinuation observed with tildrakizumab was reassuring.</a:t>
            </a:r>
            <a:endParaRPr lang="en-US" dirty="0"/>
          </a:p>
        </p:txBody>
      </p:sp>
    </p:spTree>
    <p:extLst>
      <p:ext uri="{BB962C8B-B14F-4D97-AF65-F5344CB8AC3E}">
        <p14:creationId xmlns:p14="http://schemas.microsoft.com/office/powerpoint/2010/main" val="1365861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EDE-617C-45E7-96AF-88A14F4064D6}"/>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582786D-02B6-459B-B39B-9EFA6C21BFE4}"/>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nalysis includes data from all patients with moderate-to-severe plaque psoriasis in the 3-part, double-blind, randomized, placebo-controlled phase 3 64-week reSURFACE 1 and 52-week reSURFACE 2 trials who received at least one dose of tildrakizumab 100 mg or 200 mg during the optional long-term extension periods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received:</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Tildrakizumab 100 mg or 200 mg monotherapy at weeks 0 and 4 and every 12 weeks thereafter</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P</a:t>
            </a:r>
            <a:r>
              <a:rPr lang="en-US" sz="1500" dirty="0">
                <a:effectLst/>
                <a:latin typeface="Calibri" panose="020F0502020204030204" pitchFamily="34" charset="0"/>
                <a:ea typeface="Calibri" panose="020F0502020204030204" pitchFamily="34" charset="0"/>
                <a:cs typeface="Times New Roman" panose="02020603050405020304" pitchFamily="18" charset="0"/>
              </a:rPr>
              <a:t>lacebo</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could be re-randomized or reassigned to a different treatment based on prespecified efficacy criteria</a:t>
            </a:r>
            <a:endParaRPr lang="en-US" dirty="0"/>
          </a:p>
        </p:txBody>
      </p:sp>
    </p:spTree>
    <p:extLst>
      <p:ext uri="{BB962C8B-B14F-4D97-AF65-F5344CB8AC3E}">
        <p14:creationId xmlns:p14="http://schemas.microsoft.com/office/powerpoint/2010/main" val="3116204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p:txBody>
          <a:bodyPr/>
          <a:lstStyle/>
          <a:p>
            <a:pPr marL="342900" marR="0" lvl="0" indent="-342900">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500 patients entered the extension phase of reSURFACE 1, &gt;700 entered the extension phase of reSURFACE 2</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Mean age: 44 to 47</a:t>
            </a:r>
          </a:p>
          <a:p>
            <a:pPr marL="685800" lvl="1" indent="-342900">
              <a:lnSpc>
                <a:spcPct val="100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67% to 76% were male</a:t>
            </a:r>
          </a:p>
          <a:p>
            <a:pPr marL="685800" lvl="1" indent="-342900">
              <a:lnSpc>
                <a:spcPct val="100000"/>
              </a:lnSpc>
              <a:spcBef>
                <a:spcPts val="0"/>
              </a:spcBef>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were typical patients with moderate-to-severe psoriasis</a:t>
            </a:r>
          </a:p>
          <a:p>
            <a:pPr marL="685800" lvl="1" indent="-342900">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B</a:t>
            </a:r>
            <a:r>
              <a:rPr lang="en-US" sz="1500" dirty="0">
                <a:effectLst/>
                <a:latin typeface="Calibri" panose="020F0502020204030204" pitchFamily="34" charset="0"/>
                <a:ea typeface="Calibri" panose="020F0502020204030204" pitchFamily="34" charset="0"/>
                <a:cs typeface="Times New Roman" panose="02020603050405020304" pitchFamily="18" charset="0"/>
              </a:rPr>
              <a:t>aseline PASI scores 19 to 21</a:t>
            </a:r>
          </a:p>
          <a:p>
            <a:pPr marL="685800" lvl="1" indent="-342900">
              <a:lnSpc>
                <a:spcPct val="100000"/>
              </a:lnSpc>
              <a:spcBef>
                <a:spcPts val="0"/>
              </a:spcBef>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exposure to tildrakizumab ranged from:</a:t>
            </a:r>
          </a:p>
          <a:p>
            <a:pPr marL="685800" lvl="1" indent="-342900">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reSURFACE 1: </a:t>
            </a:r>
            <a:r>
              <a:rPr lang="en-US" sz="15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1200 to 1400 patient-years</a:t>
            </a:r>
          </a:p>
          <a:p>
            <a:pPr marL="685800" lvl="1" indent="-342900">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reSURFACE 2: </a:t>
            </a:r>
            <a:r>
              <a:rPr lang="en-US" sz="15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1600 to 1700 patient-years</a:t>
            </a:r>
            <a:endParaRPr lang="en-US" dirty="0"/>
          </a:p>
        </p:txBody>
      </p:sp>
    </p:spTree>
    <p:extLst>
      <p:ext uri="{BB962C8B-B14F-4D97-AF65-F5344CB8AC3E}">
        <p14:creationId xmlns:p14="http://schemas.microsoft.com/office/powerpoint/2010/main" val="3815671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p:txBody>
          <a:bodyPr>
            <a:normAutofit fontScale="92500" lnSpcReduction="20000"/>
          </a:bodyPr>
          <a:lstStyle/>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Pooled exposure-adjusted incidence rates for all drug-related serious adverse GI events across both trials were 0.1 per 100 patient-years.</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drug-related GI adverse event (dysphagia) leading to discontinuation occurred in 1 patient in the reSURFACE 2 trial</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2 treatment-emergent adverse events of inflammatory bowel disease in patients on tildrakizumab 100mg</a:t>
            </a:r>
          </a:p>
          <a:p>
            <a:pPr marL="685800" lvl="1" indent="-342900">
              <a:lnSpc>
                <a:spcPct val="12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One due to ulcerative colitis</a:t>
            </a:r>
          </a:p>
          <a:p>
            <a:pPr marL="1028700" lvl="2" indent="-342900">
              <a:lnSpc>
                <a:spcPct val="12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Prior history of ulcerative colitis</a:t>
            </a:r>
          </a:p>
          <a:p>
            <a:pPr marL="1028700" lvl="2" indent="-342900">
              <a:lnSpc>
                <a:spcPct val="12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Moderate severity; resolved after </a:t>
            </a:r>
            <a:r>
              <a:rPr lang="en-US"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1 month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2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One due to Crohn’s disease</a:t>
            </a:r>
          </a:p>
          <a:p>
            <a:pPr marL="1028700" lvl="2" indent="-342900">
              <a:lnSpc>
                <a:spcPct val="12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o prior history of Crohn’s disease</a:t>
            </a:r>
          </a:p>
          <a:p>
            <a:pPr marL="1028700" lvl="2" indent="-342900">
              <a:lnSpc>
                <a:spcPct val="12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Mild severity; did not lead to treatment discontinuation</a:t>
            </a:r>
          </a:p>
        </p:txBody>
      </p:sp>
    </p:spTree>
    <p:extLst>
      <p:ext uri="{BB962C8B-B14F-4D97-AF65-F5344CB8AC3E}">
        <p14:creationId xmlns:p14="http://schemas.microsoft.com/office/powerpoint/2010/main" val="2787192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Tildrakizumab is approved only for office use. That’s a great niche for non-adherent patients and for patients whose insurance makes office administration a more accessible route for getting the drug.</a:t>
            </a:r>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On the one hand, the low rate of GI side effects is very reassuring.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 the other hand, until this study, I associated the development of inflammatory bowel disease with IL-17 inhibitors, not IL-23 inhibitors like tildrakizumab.</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This study will do little to change the impression that IL-17 inhibitors are more likely to cause inflammatory bowel disease than IL-23 inhibitors</a:t>
            </a:r>
          </a:p>
          <a:p>
            <a:r>
              <a:rPr lang="en-US" sz="1800" dirty="0">
                <a:latin typeface="Calibri" panose="020F0502020204030204" pitchFamily="34" charset="0"/>
                <a:ea typeface="Calibri" panose="020F0502020204030204" pitchFamily="34" charset="0"/>
                <a:cs typeface="Times New Roman" panose="02020603050405020304" pitchFamily="18" charset="0"/>
              </a:rPr>
              <a:t>Very little remains unanswered regarding the safety of IL-23 inhibitors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04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sz="half" idx="1"/>
          </p:nvPr>
        </p:nvSpPr>
        <p:spPr>
          <a:xfrm>
            <a:off x="4357634" y="847725"/>
            <a:ext cx="4629204" cy="3263504"/>
          </a:xfrm>
        </p:spPr>
        <p:txBody>
          <a:bodyPr>
            <a:normAutofit lnSpcReduction="10000"/>
          </a:bodyPr>
          <a:lstStyle/>
          <a:p>
            <a:pPr marL="685800" lvl="1" indent="-342900">
              <a:lnSpc>
                <a:spcPct val="100000"/>
              </a:lnSpc>
              <a:spcBef>
                <a:spcPts val="0"/>
              </a:spcBef>
              <a:buFont typeface="Symbol" panose="05050102010706020507" pitchFamily="18"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patients who achieved PASI 100 at 48 weeks was slightly higher in the bimekizumab every 4 weeks group compared with the group treated with bimekizumab every 4 weeks for the first 16 weeks then every 8 weeks</a:t>
            </a:r>
          </a:p>
          <a:p>
            <a:pPr marL="342900" indent="-342900">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At 48 weeks,</a:t>
            </a:r>
          </a:p>
          <a:p>
            <a:pPr marL="685800" lvl="1"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84% of bimekizumab patients and 74% of secukinumab patients achieved IGA 0/1 (clear/almost clear)</a:t>
            </a:r>
          </a:p>
          <a:p>
            <a:pPr marL="342900" marR="0" lvl="0" indent="-342900">
              <a:lnSpc>
                <a:spcPct val="115000"/>
              </a:lnSpc>
              <a:spcBef>
                <a:spcPts val="0"/>
              </a:spcBef>
              <a:spcAft>
                <a:spcPts val="10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1138A76-90DA-4C19-9445-D44E63EF980C}"/>
              </a:ext>
            </a:extLst>
          </p:cNvPr>
          <p:cNvGraphicFramePr>
            <a:graphicFrameLocks noGrp="1"/>
          </p:cNvGraphicFramePr>
          <p:nvPr>
            <p:ph sz="half" idx="2"/>
          </p:nvPr>
        </p:nvGraphicFramePr>
        <p:xfrm>
          <a:off x="471434" y="1527916"/>
          <a:ext cx="3886200" cy="11125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59305069"/>
                    </a:ext>
                  </a:extLst>
                </a:gridCol>
                <a:gridCol w="1295400">
                  <a:extLst>
                    <a:ext uri="{9D8B030D-6E8A-4147-A177-3AD203B41FA5}">
                      <a16:colId xmlns:a16="http://schemas.microsoft.com/office/drawing/2014/main" val="3986001284"/>
                    </a:ext>
                  </a:extLst>
                </a:gridCol>
                <a:gridCol w="1295400">
                  <a:extLst>
                    <a:ext uri="{9D8B030D-6E8A-4147-A177-3AD203B41FA5}">
                      <a16:colId xmlns:a16="http://schemas.microsoft.com/office/drawing/2014/main" val="3136629354"/>
                    </a:ext>
                  </a:extLst>
                </a:gridCol>
              </a:tblGrid>
              <a:tr h="370840">
                <a:tc>
                  <a:txBody>
                    <a:bodyPr/>
                    <a:lstStyle/>
                    <a:p>
                      <a:endParaRPr lang="en-US" dirty="0"/>
                    </a:p>
                  </a:txBody>
                  <a:tcPr/>
                </a:tc>
                <a:tc>
                  <a:txBody>
                    <a:bodyPr/>
                    <a:lstStyle/>
                    <a:p>
                      <a:pPr algn="ctr"/>
                      <a:r>
                        <a:rPr lang="en-US" dirty="0"/>
                        <a:t>16 weeks</a:t>
                      </a:r>
                    </a:p>
                  </a:txBody>
                  <a:tcPr/>
                </a:tc>
                <a:tc>
                  <a:txBody>
                    <a:bodyPr/>
                    <a:lstStyle/>
                    <a:p>
                      <a:pPr algn="ctr"/>
                      <a:r>
                        <a:rPr lang="en-US" dirty="0"/>
                        <a:t>48 weeks</a:t>
                      </a:r>
                    </a:p>
                  </a:txBody>
                  <a:tcPr/>
                </a:tc>
                <a:extLst>
                  <a:ext uri="{0D108BD9-81ED-4DB2-BD59-A6C34878D82A}">
                    <a16:rowId xmlns:a16="http://schemas.microsoft.com/office/drawing/2014/main" val="3951619676"/>
                  </a:ext>
                </a:extLst>
              </a:tr>
              <a:tr h="370840">
                <a:tc>
                  <a:txBody>
                    <a:bodyPr/>
                    <a:lstStyle/>
                    <a:p>
                      <a:r>
                        <a:rPr lang="en-US" dirty="0"/>
                        <a:t>Bimekizumab</a:t>
                      </a:r>
                    </a:p>
                  </a:txBody>
                  <a:tcPr/>
                </a:tc>
                <a:tc>
                  <a:txBody>
                    <a:bodyPr/>
                    <a:lstStyle/>
                    <a:p>
                      <a:pPr algn="ctr"/>
                      <a:r>
                        <a:rPr lang="en-US" dirty="0"/>
                        <a:t>62%</a:t>
                      </a:r>
                    </a:p>
                  </a:txBody>
                  <a:tcPr/>
                </a:tc>
                <a:tc>
                  <a:txBody>
                    <a:bodyPr/>
                    <a:lstStyle/>
                    <a:p>
                      <a:pPr algn="ctr"/>
                      <a:r>
                        <a:rPr lang="en-US" dirty="0"/>
                        <a:t>67%</a:t>
                      </a:r>
                    </a:p>
                  </a:txBody>
                  <a:tcPr/>
                </a:tc>
                <a:extLst>
                  <a:ext uri="{0D108BD9-81ED-4DB2-BD59-A6C34878D82A}">
                    <a16:rowId xmlns:a16="http://schemas.microsoft.com/office/drawing/2014/main" val="432766594"/>
                  </a:ext>
                </a:extLst>
              </a:tr>
              <a:tr h="370840">
                <a:tc>
                  <a:txBody>
                    <a:bodyPr/>
                    <a:lstStyle/>
                    <a:p>
                      <a:r>
                        <a:rPr lang="en-US" dirty="0"/>
                        <a:t>Secukinumab</a:t>
                      </a:r>
                    </a:p>
                  </a:txBody>
                  <a:tcPr/>
                </a:tc>
                <a:tc>
                  <a:txBody>
                    <a:bodyPr/>
                    <a:lstStyle/>
                    <a:p>
                      <a:pPr algn="ctr"/>
                      <a:r>
                        <a:rPr lang="en-US" dirty="0"/>
                        <a:t>49%</a:t>
                      </a:r>
                    </a:p>
                  </a:txBody>
                  <a:tcPr/>
                </a:tc>
                <a:tc>
                  <a:txBody>
                    <a:bodyPr/>
                    <a:lstStyle/>
                    <a:p>
                      <a:pPr algn="ctr"/>
                      <a:r>
                        <a:rPr lang="en-US" dirty="0"/>
                        <a:t>46%</a:t>
                      </a:r>
                    </a:p>
                  </a:txBody>
                  <a:tcPr/>
                </a:tc>
                <a:extLst>
                  <a:ext uri="{0D108BD9-81ED-4DB2-BD59-A6C34878D82A}">
                    <a16:rowId xmlns:a16="http://schemas.microsoft.com/office/drawing/2014/main" val="667397142"/>
                  </a:ext>
                </a:extLst>
              </a:tr>
            </a:tbl>
          </a:graphicData>
        </a:graphic>
      </p:graphicFrame>
      <p:sp>
        <p:nvSpPr>
          <p:cNvPr id="7" name="TextBox 6">
            <a:extLst>
              <a:ext uri="{FF2B5EF4-FFF2-40B4-BE49-F238E27FC236}">
                <a16:creationId xmlns:a16="http://schemas.microsoft.com/office/drawing/2014/main" id="{DA3B4637-D41D-4218-94D9-79ED1ADEF059}"/>
              </a:ext>
            </a:extLst>
          </p:cNvPr>
          <p:cNvSpPr txBox="1"/>
          <p:nvPr/>
        </p:nvSpPr>
        <p:spPr>
          <a:xfrm>
            <a:off x="712037" y="1140619"/>
            <a:ext cx="2972224" cy="369332"/>
          </a:xfrm>
          <a:prstGeom prst="rect">
            <a:avLst/>
          </a:prstGeom>
          <a:noFill/>
        </p:spPr>
        <p:txBody>
          <a:bodyPr wrap="none" rtlCol="0">
            <a:spAutoFit/>
          </a:bodyPr>
          <a:lstStyle/>
          <a:p>
            <a:r>
              <a:rPr lang="en-US" dirty="0"/>
              <a:t>% Patients Achieving PASI 100</a:t>
            </a:r>
          </a:p>
        </p:txBody>
      </p:sp>
    </p:spTree>
    <p:extLst>
      <p:ext uri="{BB962C8B-B14F-4D97-AF65-F5344CB8AC3E}">
        <p14:creationId xmlns:p14="http://schemas.microsoft.com/office/powerpoint/2010/main" val="136181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6344-5185-4E1E-9F9E-716DE9675767}"/>
              </a:ext>
            </a:extLst>
          </p:cNvPr>
          <p:cNvSpPr>
            <a:spLocks noGrp="1"/>
          </p:cNvSpPr>
          <p:nvPr>
            <p:ph type="title"/>
          </p:nvPr>
        </p:nvSpPr>
        <p:spPr/>
        <p:txBody>
          <a:bodyPr/>
          <a:lstStyle/>
          <a:p>
            <a:r>
              <a:rPr lang="en-US" dirty="0"/>
              <a:t>Results (continued)</a:t>
            </a:r>
          </a:p>
        </p:txBody>
      </p:sp>
      <p:sp>
        <p:nvSpPr>
          <p:cNvPr id="3" name="Content Placeholder 2">
            <a:extLst>
              <a:ext uri="{FF2B5EF4-FFF2-40B4-BE49-F238E27FC236}">
                <a16:creationId xmlns:a16="http://schemas.microsoft.com/office/drawing/2014/main" id="{7B45CED7-BAF3-4854-8DDA-6CE579859327}"/>
              </a:ext>
            </a:extLst>
          </p:cNvPr>
          <p:cNvSpPr>
            <a:spLocks noGrp="1"/>
          </p:cNvSpPr>
          <p:nvPr>
            <p:ph idx="1"/>
          </p:nvPr>
        </p:nvSpPr>
        <p:spPr>
          <a:xfrm>
            <a:off x="628650" y="1152525"/>
            <a:ext cx="7886700" cy="3263504"/>
          </a:xfrm>
        </p:spPr>
        <p:txBody>
          <a:bodyPr>
            <a:normAutofit/>
          </a:bodyPr>
          <a:lstStyle/>
          <a:p>
            <a:pPr marL="342900" marR="0" lvl="0" indent="-342900">
              <a:lnSpc>
                <a:spcPct val="100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 terms of safety:</a:t>
            </a:r>
          </a:p>
          <a:p>
            <a:pPr marL="685800" lvl="1" indent="-342900">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a:effectLst/>
                <a:latin typeface="Calibri" panose="020F0502020204030204" pitchFamily="34" charset="0"/>
                <a:ea typeface="Calibri" panose="020F0502020204030204" pitchFamily="34" charset="0"/>
                <a:cs typeface="Times New Roman" panose="02020603050405020304" pitchFamily="18" charset="0"/>
              </a:rPr>
              <a:t>ncidences of TEAEs, severe TEAEs, and discontinuation due to TEAEs were similar in the bimekizumab and secukinumab groups</a:t>
            </a:r>
          </a:p>
          <a:p>
            <a:pPr marL="1028700" lvl="2" indent="-342900">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example, over the 48 weeks of the trial, 7% of bimekizumab patients and 4% of secukinumab patients experienced a severe TEAE</a:t>
            </a:r>
          </a:p>
          <a:p>
            <a:pPr marL="685800" lvl="1" indent="-342900">
              <a:lnSpc>
                <a:spcPct val="10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 fungal infection was observed in 29% of bimekizumab patients and 10% of secukinumab patients</a:t>
            </a:r>
          </a:p>
          <a:p>
            <a:pPr marL="1028700" lvl="2" indent="-342900">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n-US" sz="1600" dirty="0">
                <a:effectLst/>
                <a:latin typeface="Calibri" panose="020F0502020204030204" pitchFamily="34" charset="0"/>
                <a:ea typeface="Calibri" panose="020F0502020204030204" pitchFamily="34" charset="0"/>
                <a:cs typeface="Times New Roman" panose="02020603050405020304" pitchFamily="18" charset="0"/>
              </a:rPr>
              <a:t>ost were mild or moderate oral candidiasis</a:t>
            </a:r>
          </a:p>
          <a:p>
            <a:pPr marL="685800" lvl="1" indent="-342900">
              <a:lnSpc>
                <a:spcPct val="10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incidences of serious infections, inflammatory bowel disease, suicidal ideation and behavior, and death were all low for both bimekizumab and secukinumab</a:t>
            </a:r>
            <a:endParaRPr lang="en-US" dirty="0"/>
          </a:p>
        </p:txBody>
      </p:sp>
      <p:sp>
        <p:nvSpPr>
          <p:cNvPr id="4" name="TextBox 3">
            <a:extLst>
              <a:ext uri="{FF2B5EF4-FFF2-40B4-BE49-F238E27FC236}">
                <a16:creationId xmlns:a16="http://schemas.microsoft.com/office/drawing/2014/main" id="{6DCD3391-868E-417F-91D3-EAF37E45C16A}"/>
              </a:ext>
            </a:extLst>
          </p:cNvPr>
          <p:cNvSpPr txBox="1"/>
          <p:nvPr/>
        </p:nvSpPr>
        <p:spPr>
          <a:xfrm>
            <a:off x="628650" y="4262140"/>
            <a:ext cx="3206455" cy="307777"/>
          </a:xfrm>
          <a:prstGeom prst="rect">
            <a:avLst/>
          </a:prstGeom>
          <a:noFill/>
        </p:spPr>
        <p:txBody>
          <a:bodyPr wrap="none" rtlCol="0">
            <a:spAutoFit/>
          </a:bodyPr>
          <a:lstStyle/>
          <a:p>
            <a:r>
              <a:rPr lang="en-US" sz="1400" dirty="0"/>
              <a:t>TEAE, treatment-emergent adverse event</a:t>
            </a:r>
          </a:p>
        </p:txBody>
      </p:sp>
    </p:spTree>
    <p:extLst>
      <p:ext uri="{BB962C8B-B14F-4D97-AF65-F5344CB8AC3E}">
        <p14:creationId xmlns:p14="http://schemas.microsoft.com/office/powerpoint/2010/main" val="362447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normAutofit/>
          </a:bodyPr>
          <a:lstStyle/>
          <a:p>
            <a:r>
              <a:rPr lang="en-US" dirty="0"/>
              <a:t>Important highlights of the study (continued)</a:t>
            </a:r>
          </a:p>
          <a:p>
            <a:pPr lvl="1"/>
            <a:r>
              <a:rPr lang="en-US" dirty="0">
                <a:solidFill>
                  <a:srgbClr val="231F20"/>
                </a:solidFill>
              </a:rPr>
              <a:t>This is the first head-to-hear phase 3 study comparing IL-17A/F inhibition (bimekizumab) with IL-17A inhibition (secukinumab)</a:t>
            </a:r>
          </a:p>
          <a:p>
            <a:pPr lvl="1"/>
            <a:r>
              <a:rPr lang="en-US" dirty="0">
                <a:solidFill>
                  <a:srgbClr val="231F20"/>
                </a:solidFill>
              </a:rPr>
              <a:t>Significantly more patients treated with bimekizumab achieved PASI 100 at week 16 compared with secukinumab</a:t>
            </a:r>
          </a:p>
          <a:p>
            <a:pPr lvl="1"/>
            <a:r>
              <a:rPr lang="en-US" dirty="0">
                <a:solidFill>
                  <a:srgbClr val="231F20"/>
                </a:solidFill>
              </a:rPr>
              <a:t>Response to bimekizumab was significantly faster than with secukinumab (based on &gt;20% difference in % achieving PASI 75 at week 4)</a:t>
            </a:r>
          </a:p>
          <a:p>
            <a:pPr lvl="1"/>
            <a:r>
              <a:rPr lang="en-US" dirty="0">
                <a:solidFill>
                  <a:srgbClr val="231F20"/>
                </a:solidFill>
              </a:rPr>
              <a:t>Superior PASI 90 and PASI 100 response rates with bimekizumab remained stable over the 48-week study period</a:t>
            </a:r>
          </a:p>
          <a:p>
            <a:pPr lvl="1"/>
            <a:r>
              <a:rPr lang="en-US" dirty="0">
                <a:solidFill>
                  <a:srgbClr val="231F20"/>
                </a:solidFill>
              </a:rPr>
              <a:t>Favorable benefit-risk profile seen with both medications</a:t>
            </a:r>
          </a:p>
          <a:p>
            <a:pPr lvl="2"/>
            <a:r>
              <a:rPr lang="en-US" dirty="0">
                <a:solidFill>
                  <a:srgbClr val="231F20"/>
                </a:solidFill>
              </a:rPr>
              <a:t>Significantly more cases of oral candidiasis with bimekizumab vs secukinumab</a:t>
            </a:r>
          </a:p>
        </p:txBody>
      </p:sp>
    </p:spTree>
    <p:extLst>
      <p:ext uri="{BB962C8B-B14F-4D97-AF65-F5344CB8AC3E}">
        <p14:creationId xmlns:p14="http://schemas.microsoft.com/office/powerpoint/2010/main" val="413321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EFA-5BE3-4A78-9E4B-3A623E6D17E1}"/>
              </a:ext>
            </a:extLst>
          </p:cNvPr>
          <p:cNvSpPr>
            <a:spLocks noGrp="1"/>
          </p:cNvSpPr>
          <p:nvPr>
            <p:ph type="title"/>
          </p:nvPr>
        </p:nvSpPr>
        <p:spPr/>
        <p:txBody>
          <a:bodyPr/>
          <a:lstStyle/>
          <a:p>
            <a:r>
              <a:rPr lang="en-US" dirty="0"/>
              <a:t>Lead Study Author Commentary (continued)</a:t>
            </a:r>
          </a:p>
        </p:txBody>
      </p:sp>
      <p:sp>
        <p:nvSpPr>
          <p:cNvPr id="3" name="Content Placeholder 2">
            <a:extLst>
              <a:ext uri="{FF2B5EF4-FFF2-40B4-BE49-F238E27FC236}">
                <a16:creationId xmlns:a16="http://schemas.microsoft.com/office/drawing/2014/main" id="{9BA794F6-6644-464E-9D98-9361B8245CF8}"/>
              </a:ext>
            </a:extLst>
          </p:cNvPr>
          <p:cNvSpPr>
            <a:spLocks noGrp="1"/>
          </p:cNvSpPr>
          <p:nvPr>
            <p:ph idx="1"/>
          </p:nvPr>
        </p:nvSpPr>
        <p:spPr/>
        <p:txBody>
          <a:bodyPr>
            <a:normAutofit/>
          </a:bodyPr>
          <a:lstStyle/>
          <a:p>
            <a:r>
              <a:rPr lang="en-US" dirty="0"/>
              <a:t>Impact on patient care</a:t>
            </a:r>
          </a:p>
          <a:p>
            <a:pPr lvl="1"/>
            <a:r>
              <a:rPr lang="en-US" dirty="0"/>
              <a:t>IL-17A/F inhibition with bimekizumab is one of the fastest and most efficacious treatments for psoriasis.</a:t>
            </a:r>
          </a:p>
          <a:p>
            <a:pPr lvl="1"/>
            <a:r>
              <a:rPr lang="en-US" dirty="0"/>
              <a:t>Candida infections rarely lead to drug discontinuation but may limit its use in patients at high risk.</a:t>
            </a:r>
          </a:p>
          <a:p>
            <a:endParaRPr lang="en-US" dirty="0"/>
          </a:p>
        </p:txBody>
      </p:sp>
    </p:spTree>
    <p:extLst>
      <p:ext uri="{BB962C8B-B14F-4D97-AF65-F5344CB8AC3E}">
        <p14:creationId xmlns:p14="http://schemas.microsoft.com/office/powerpoint/2010/main" val="125618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5F6B-1379-4EEF-9868-BD7BFBF9946D}"/>
              </a:ext>
            </a:extLst>
          </p:cNvPr>
          <p:cNvSpPr>
            <a:spLocks noGrp="1"/>
          </p:cNvSpPr>
          <p:nvPr>
            <p:ph type="title"/>
          </p:nvPr>
        </p:nvSpPr>
        <p:spPr/>
        <p:txBody>
          <a:bodyPr/>
          <a:lstStyle/>
          <a:p>
            <a:r>
              <a:rPr lang="en-US" dirty="0"/>
              <a:t>Faculty Analysis</a:t>
            </a:r>
          </a:p>
        </p:txBody>
      </p:sp>
      <p:sp>
        <p:nvSpPr>
          <p:cNvPr id="3" name="Content Placeholder 2">
            <a:extLst>
              <a:ext uri="{FF2B5EF4-FFF2-40B4-BE49-F238E27FC236}">
                <a16:creationId xmlns:a16="http://schemas.microsoft.com/office/drawing/2014/main" id="{D4ED3ABD-CCC6-4E69-BD6A-3C4476CD487C}"/>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Bimekizumab is effective for psoriasis, making another quantum leap forward in efficacy.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Secukinumab is a very effective treatment, especially in the short run.</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Over the first 3 months of treatment, secukinumab, with its 10 injections over the first 4 weeks, is faster than the IL-23 inhibitor guselkumab.</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study, one dose of guselkumab was considerably more effective than secukinumab as early as week 4.</a:t>
            </a:r>
          </a:p>
          <a:p>
            <a:endParaRPr lang="en-US" dirty="0"/>
          </a:p>
        </p:txBody>
      </p:sp>
    </p:spTree>
    <p:extLst>
      <p:ext uri="{BB962C8B-B14F-4D97-AF65-F5344CB8AC3E}">
        <p14:creationId xmlns:p14="http://schemas.microsoft.com/office/powerpoint/2010/main" val="32470663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3811</Words>
  <Application>Microsoft Office PowerPoint</Application>
  <PresentationFormat>On-screen Show (16:9)</PresentationFormat>
  <Paragraphs>308</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Symbol</vt:lpstr>
      <vt:lpstr>Office Theme</vt:lpstr>
      <vt:lpstr>PowerPoint Presentation</vt:lpstr>
      <vt:lpstr>Bimekizumab efficacy and safety versus secukinumab in patients with moderate-to-severe plaque psoriasis: Results from a multicenter, randomized, double-blinded, active comparator-controlled phase 3b trial (BE RADIANT) Reich K, et al.</vt:lpstr>
      <vt:lpstr>Methods</vt:lpstr>
      <vt:lpstr>Results</vt:lpstr>
      <vt:lpstr>Results (continued)</vt:lpstr>
      <vt:lpstr>Results (continued)</vt:lpstr>
      <vt:lpstr>Lead Study Author Commentary</vt:lpstr>
      <vt:lpstr>Lead Study Author Commentary (continued)</vt:lpstr>
      <vt:lpstr>Faculty Analysis</vt:lpstr>
      <vt:lpstr>Faculty Commentary</vt:lpstr>
      <vt:lpstr>Increased benefit of secukinumab vs ustekinumab in patients with psoriasis regardless of previous systemic psoriasis therapy: Pooled analysis of the phase 3 CLEAR and CLARITY trials  Blauvelt A, et al.</vt:lpstr>
      <vt:lpstr>Introduction</vt:lpstr>
      <vt:lpstr>Methods</vt:lpstr>
      <vt:lpstr>Results</vt:lpstr>
      <vt:lpstr>Results (continued)</vt:lpstr>
      <vt:lpstr>Lead Study Author Commentary</vt:lpstr>
      <vt:lpstr>Faculty Analysis</vt:lpstr>
      <vt:lpstr>Faculty Commentary</vt:lpstr>
      <vt:lpstr>Efficacy and safety of long-term risankizumab re-treatment following drug withdrawal: IMMhance trial  Langley RG, et al.</vt:lpstr>
      <vt:lpstr>Methods</vt:lpstr>
      <vt:lpstr>Methods (continued)</vt:lpstr>
      <vt:lpstr>Results</vt:lpstr>
      <vt:lpstr>Faculty Analysis</vt:lpstr>
      <vt:lpstr>Faculty Analysis (continued)</vt:lpstr>
      <vt:lpstr>Faculty Commentary</vt:lpstr>
      <vt:lpstr>Sustained improvement in general health-related quality-of-life and work productivity in patients with moderate-to-severe psoriasis treated with guselkumab: 5-year data from clinical trial VOYAGE 2 Reich K, et al.</vt:lpstr>
      <vt:lpstr>Methods</vt:lpstr>
      <vt:lpstr>Results</vt:lpstr>
      <vt:lpstr>Results (continued)</vt:lpstr>
      <vt:lpstr>Results (continued)</vt:lpstr>
      <vt:lpstr>Lead Study Author Commentary</vt:lpstr>
      <vt:lpstr>Faculty Analysis</vt:lpstr>
      <vt:lpstr>Faculty Commentary</vt:lpstr>
      <vt:lpstr>Efficacy and safety of deucravacitinib, an oral, selective tyrosine kinase 2 (tyk2) inhibitor, compared with placebo and apremilast in moderate-to-severe plaque psoriasis: results from the phase 3 POETYK PSO-1 study Armstrong A, et al.</vt:lpstr>
      <vt:lpstr>Methods</vt:lpstr>
      <vt:lpstr>Results</vt:lpstr>
      <vt:lpstr>Results (continued)</vt:lpstr>
      <vt:lpstr>Results (continued)</vt:lpstr>
      <vt:lpstr>Lead Study Author Commentary</vt:lpstr>
      <vt:lpstr>Lead Study Author Commentary (continued)</vt:lpstr>
      <vt:lpstr>Faculty Analysis</vt:lpstr>
      <vt:lpstr>Faculty Commentary</vt:lpstr>
      <vt:lpstr>Gastrointestinal adverse events related to study drug and leading to discontinuation through 5 years of tildrakizumab exposure in 2 phase 3 clinical trials Conner J, et al.</vt:lpstr>
      <vt:lpstr>Importance</vt:lpstr>
      <vt:lpstr>Methods</vt:lpstr>
      <vt:lpstr>Results</vt:lpstr>
      <vt:lpstr>Results (continued)</vt:lpstr>
      <vt:lpstr>Faculty 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41</cp:revision>
  <dcterms:created xsi:type="dcterms:W3CDTF">2021-05-10T23:20:56Z</dcterms:created>
  <dcterms:modified xsi:type="dcterms:W3CDTF">2021-06-10T00:06:29Z</dcterms:modified>
</cp:coreProperties>
</file>