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13" r:id="rId3"/>
    <p:sldId id="260" r:id="rId4"/>
    <p:sldId id="259" r:id="rId5"/>
    <p:sldId id="269" r:id="rId6"/>
    <p:sldId id="268" r:id="rId7"/>
    <p:sldId id="271" r:id="rId8"/>
    <p:sldId id="319" r:id="rId9"/>
    <p:sldId id="278" r:id="rId10"/>
    <p:sldId id="261" r:id="rId11"/>
    <p:sldId id="275" r:id="rId12"/>
    <p:sldId id="304" r:id="rId13"/>
    <p:sldId id="301" r:id="rId14"/>
    <p:sldId id="274" r:id="rId15"/>
    <p:sldId id="277" r:id="rId16"/>
    <p:sldId id="306" r:id="rId17"/>
    <p:sldId id="307" r:id="rId18"/>
    <p:sldId id="322" r:id="rId19"/>
    <p:sldId id="279" r:id="rId20"/>
    <p:sldId id="262" r:id="rId21"/>
    <p:sldId id="276" r:id="rId22"/>
    <p:sldId id="272" r:id="rId23"/>
    <p:sldId id="273" r:id="rId24"/>
    <p:sldId id="323" r:id="rId25"/>
    <p:sldId id="281" r:id="rId26"/>
    <p:sldId id="299" r:id="rId27"/>
    <p:sldId id="282" r:id="rId28"/>
    <p:sldId id="291" r:id="rId29"/>
    <p:sldId id="308" r:id="rId30"/>
    <p:sldId id="320" r:id="rId31"/>
    <p:sldId id="263" r:id="rId32"/>
    <p:sldId id="293" r:id="rId33"/>
    <p:sldId id="287" r:id="rId34"/>
    <p:sldId id="288" r:id="rId35"/>
    <p:sldId id="286" r:id="rId36"/>
    <p:sldId id="280" r:id="rId37"/>
    <p:sldId id="321" r:id="rId38"/>
    <p:sldId id="298" r:id="rId39"/>
    <p:sldId id="324" r:id="rId40"/>
    <p:sldId id="264" r:id="rId41"/>
    <p:sldId id="294" r:id="rId42"/>
    <p:sldId id="283" r:id="rId43"/>
    <p:sldId id="26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51FE65D-AF13-40D6-826C-51903081098C}">
          <p14:sldIdLst>
            <p14:sldId id="256"/>
            <p14:sldId id="313"/>
            <p14:sldId id="260"/>
          </p14:sldIdLst>
        </p14:section>
        <p14:section name="1. Pathogenesis &amp; Clinical Features" id="{C5A76932-DFE9-431C-AC21-73AD70F1B68B}">
          <p14:sldIdLst>
            <p14:sldId id="259"/>
            <p14:sldId id="269"/>
            <p14:sldId id="268"/>
            <p14:sldId id="271"/>
            <p14:sldId id="319"/>
            <p14:sldId id="278"/>
            <p14:sldId id="261"/>
            <p14:sldId id="275"/>
            <p14:sldId id="304"/>
            <p14:sldId id="301"/>
            <p14:sldId id="274"/>
            <p14:sldId id="277"/>
            <p14:sldId id="306"/>
            <p14:sldId id="307"/>
          </p14:sldIdLst>
        </p14:section>
        <p14:section name="2. Recognition &amp; Diagnosis" id="{ACB8080E-BD91-45F0-A4B3-9B46858AC03E}">
          <p14:sldIdLst>
            <p14:sldId id="322"/>
            <p14:sldId id="279"/>
            <p14:sldId id="262"/>
            <p14:sldId id="276"/>
            <p14:sldId id="272"/>
            <p14:sldId id="273"/>
          </p14:sldIdLst>
        </p14:section>
        <p14:section name="3. Treatment Strategies &amp; Options" id="{1ABA873A-2B8B-4896-99A5-C4B130AD2693}">
          <p14:sldIdLst>
            <p14:sldId id="323"/>
            <p14:sldId id="281"/>
            <p14:sldId id="299"/>
            <p14:sldId id="282"/>
            <p14:sldId id="291"/>
            <p14:sldId id="308"/>
            <p14:sldId id="320"/>
            <p14:sldId id="263"/>
            <p14:sldId id="293"/>
            <p14:sldId id="287"/>
            <p14:sldId id="288"/>
            <p14:sldId id="286"/>
            <p14:sldId id="280"/>
            <p14:sldId id="321"/>
            <p14:sldId id="298"/>
          </p14:sldIdLst>
        </p14:section>
        <p14:section name="4. Case Scenarios" id="{CC186F67-70C8-4C9C-897C-92592827FA41}">
          <p14:sldIdLst>
            <p14:sldId id="324"/>
            <p14:sldId id="264"/>
            <p14:sldId id="294"/>
            <p14:sldId id="283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xmlns="" userId="Microsoft Office User" providerId="None"/>
      </p:ext>
    </p:extLst>
  </p:cmAuthor>
  <p:cmAuthor id="2" name="Gregory Scott" initials="GS" lastIdx="1" clrIdx="1">
    <p:extLst>
      <p:ext uri="{19B8F6BF-5375-455C-9EA6-DF929625EA0E}">
        <p15:presenceInfo xmlns:p15="http://schemas.microsoft.com/office/powerpoint/2012/main" xmlns="" userId="4946b59411aec69d" providerId="Windows Live"/>
      </p:ext>
    </p:extLst>
  </p:cmAuthor>
  <p:cmAuthor id="3" name="Jane Joukovsky" initials="JJ" lastIdx="7" clrIdx="2">
    <p:extLst>
      <p:ext uri="{19B8F6BF-5375-455C-9EA6-DF929625EA0E}">
        <p15:presenceInfo xmlns:p15="http://schemas.microsoft.com/office/powerpoint/2012/main" xmlns="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6696"/>
    <a:srgbClr val="FFFF99"/>
    <a:srgbClr val="7CBF33"/>
    <a:srgbClr val="D7D200"/>
    <a:srgbClr val="0F3B1D"/>
    <a:srgbClr val="990033"/>
    <a:srgbClr val="60939E"/>
    <a:srgbClr val="E9EF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23" autoAdjust="0"/>
    <p:restoredTop sz="93788" autoAdjust="0"/>
  </p:normalViewPr>
  <p:slideViewPr>
    <p:cSldViewPr snapToGrid="0" snapToObjects="1">
      <p:cViewPr varScale="1">
        <p:scale>
          <a:sx n="83" d="100"/>
          <a:sy n="83" d="100"/>
        </p:scale>
        <p:origin x="-835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55" d="100"/>
        <a:sy n="155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6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Rate Ratio of Selected Comorbidities</a:t>
            </a:r>
            <a:r>
              <a:rPr lang="en-US" baseline="0" dirty="0"/>
              <a:t> in Men and Women with AOSD vs Age-, Sex-, and Index Date-Matched Controls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Infection</c:v>
                </c:pt>
                <c:pt idx="1">
                  <c:v>Serious Infection</c:v>
                </c:pt>
                <c:pt idx="2">
                  <c:v>Malignancy</c:v>
                </c:pt>
                <c:pt idx="3">
                  <c:v>Cardiovascular Event</c:v>
                </c:pt>
                <c:pt idx="4">
                  <c:v>Hypertension</c:v>
                </c:pt>
                <c:pt idx="5">
                  <c:v>Hyperlipidemia</c:v>
                </c:pt>
                <c:pt idx="6">
                  <c:v>Obesity</c:v>
                </c:pt>
                <c:pt idx="7">
                  <c:v>Smoking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1.45</c:v>
                </c:pt>
                <c:pt idx="1">
                  <c:v>4.3</c:v>
                </c:pt>
                <c:pt idx="2">
                  <c:v>0.71000000000000019</c:v>
                </c:pt>
                <c:pt idx="3">
                  <c:v>1.44</c:v>
                </c:pt>
                <c:pt idx="4">
                  <c:v>1.07</c:v>
                </c:pt>
                <c:pt idx="5">
                  <c:v>0.45</c:v>
                </c:pt>
                <c:pt idx="7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3A-4012-AB94-511D2EF33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Infection</c:v>
                </c:pt>
                <c:pt idx="1">
                  <c:v>Serious Infection</c:v>
                </c:pt>
                <c:pt idx="2">
                  <c:v>Malignancy</c:v>
                </c:pt>
                <c:pt idx="3">
                  <c:v>Cardiovascular Event</c:v>
                </c:pt>
                <c:pt idx="4">
                  <c:v>Hypertension</c:v>
                </c:pt>
                <c:pt idx="5">
                  <c:v>Hyperlipidemia</c:v>
                </c:pt>
                <c:pt idx="6">
                  <c:v>Obesity</c:v>
                </c:pt>
                <c:pt idx="7">
                  <c:v>Smoking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0.81</c:v>
                </c:pt>
                <c:pt idx="1">
                  <c:v>1.9</c:v>
                </c:pt>
                <c:pt idx="2">
                  <c:v>1.6500000000000001</c:v>
                </c:pt>
                <c:pt idx="3">
                  <c:v>1.36</c:v>
                </c:pt>
                <c:pt idx="4">
                  <c:v>0.71000000000000019</c:v>
                </c:pt>
                <c:pt idx="5">
                  <c:v>0.59000000000000019</c:v>
                </c:pt>
                <c:pt idx="6">
                  <c:v>0.37000000000000011</c:v>
                </c:pt>
                <c:pt idx="7">
                  <c:v>0.65000000000000024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3A-4012-AB94-511D2EF3353F}"/>
            </c:ext>
          </c:extLst>
        </c:ser>
        <c:dLbls>
          <c:showVal val="1"/>
        </c:dLbls>
        <c:gapWidth val="219"/>
        <c:overlap val="-27"/>
        <c:axId val="55932032"/>
        <c:axId val="55933568"/>
      </c:barChart>
      <c:catAx>
        <c:axId val="5593203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3568"/>
        <c:crosses val="autoZero"/>
        <c:auto val="1"/>
        <c:lblAlgn val="ctr"/>
        <c:lblOffset val="100"/>
      </c:catAx>
      <c:valAx>
        <c:axId val="55933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Ratio per 10,000 days of follow up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32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Complications of AOSD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EDCB2EB8-0F3A-419F-8418-AAE3E1C4A95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(1.7%)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A2-45E1-92F5-4E18479EFCA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8D9FB8D-8F36-406A-A194-76A7C158B2F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(1.1%)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A2-45E1-92F5-4E18479EFCA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0C51400-2AE7-4EDB-935F-D9932DBDBBF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(0.4%)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A2-45E1-92F5-4E18479EFCA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8D05CE8-DE44-4E7C-AE59-3B53AFA5209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(2.6%)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A2-45E1-92F5-4E18479EF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Macrophage Activation Syndrome</c:v>
                </c:pt>
                <c:pt idx="1">
                  <c:v>Disseminated Inravascular Coagulation</c:v>
                </c:pt>
                <c:pt idx="2">
                  <c:v>Thrombotic Thrombocytopenic Purpura</c:v>
                </c:pt>
                <c:pt idx="3">
                  <c:v>Death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66</c:v>
                </c:pt>
                <c:pt idx="2">
                  <c:v>25</c:v>
                </c:pt>
                <c:pt idx="3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2-45E1-92F5-4E18479EFCA8}"/>
            </c:ext>
          </c:extLst>
        </c:ser>
        <c:dLbls>
          <c:showVal val="1"/>
        </c:dLbls>
        <c:gapWidth val="219"/>
        <c:overlap val="-27"/>
        <c:axId val="140196096"/>
        <c:axId val="140222464"/>
      </c:barChart>
      <c:catAx>
        <c:axId val="1401960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22464"/>
        <c:crosses val="autoZero"/>
        <c:auto val="1"/>
        <c:lblAlgn val="ctr"/>
        <c:lblOffset val="100"/>
      </c:catAx>
      <c:valAx>
        <c:axId val="140222464"/>
        <c:scaling>
          <c:orientation val="minMax"/>
          <c:max val="17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9609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dPt>
            <c:idx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08-4AE2-885C-684311F82BD3}"/>
              </c:ext>
            </c:extLst>
          </c:dPt>
          <c:dPt>
            <c:idx val="1"/>
            <c:spPr>
              <a:solidFill>
                <a:schemeClr val="accent1"/>
              </a:solidFill>
              <a:ln w="19050"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08-4AE2-885C-684311F82BD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08-4AE2-885C-684311F82BD3}"/>
              </c:ext>
            </c:extLst>
          </c:dPt>
          <c:dPt>
            <c:idx val="3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C6-42BF-A33B-C5D9797B0F8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0.24000000000000005</c:v>
                </c:pt>
                <c:pt idx="1">
                  <c:v>2.5999999999999999E-2</c:v>
                </c:pt>
                <c:pt idx="2">
                  <c:v>0.73400000000000021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08-4AE2-885C-684311F82BD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6-17T20:28:38.841" idx="7">
    <p:pos x="66" y="601"/>
    <p:text>Deleted period in "etc"</p:text>
    <p:extLst>
      <p:ext uri="{C676402C-5697-4E1C-873F-D02D1690AC5C}">
        <p15:threadingInfo xmlns:p15="http://schemas.microsoft.com/office/powerpoint/2012/main" xmlns="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C1D74-E5F0-4A8C-84EE-98070DC7727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7A478-B56D-45E9-BBC8-B1DAD2318306}">
      <dgm:prSet phldrT="[Text]"/>
      <dgm:spPr/>
      <dgm:t>
        <a:bodyPr/>
        <a:lstStyle/>
        <a:p>
          <a:r>
            <a:rPr lang="en-US" dirty="0"/>
            <a:t>Genetic Factors</a:t>
          </a:r>
        </a:p>
        <a:p>
          <a:r>
            <a:rPr lang="en-US" dirty="0"/>
            <a:t>Triggering Factors</a:t>
          </a:r>
        </a:p>
      </dgm:t>
    </dgm:pt>
    <dgm:pt modelId="{88F2DF8C-C0BB-4725-9162-5C6ED3CCC356}" type="parTrans" cxnId="{71EA73F5-D464-4FF2-848D-CCFC016C0651}">
      <dgm:prSet/>
      <dgm:spPr/>
      <dgm:t>
        <a:bodyPr/>
        <a:lstStyle/>
        <a:p>
          <a:endParaRPr lang="en-US"/>
        </a:p>
      </dgm:t>
    </dgm:pt>
    <dgm:pt modelId="{EE937C34-BEBF-4826-88AB-D0150058546F}" type="sibTrans" cxnId="{71EA73F5-D464-4FF2-848D-CCFC016C0651}">
      <dgm:prSet/>
      <dgm:spPr/>
      <dgm:t>
        <a:bodyPr/>
        <a:lstStyle/>
        <a:p>
          <a:endParaRPr lang="en-US"/>
        </a:p>
      </dgm:t>
    </dgm:pt>
    <dgm:pt modelId="{DB260003-2B17-49FC-8104-3B2B60CA71C2}">
      <dgm:prSet phldrT="[Text]" custT="1"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2800" dirty="0"/>
            <a:t>Innate Immunity</a:t>
          </a:r>
        </a:p>
        <a:p>
          <a:pPr marL="171450" indent="0" algn="l">
            <a:lnSpc>
              <a:spcPct val="100000"/>
            </a:lnSpc>
            <a:spcAft>
              <a:spcPts val="0"/>
            </a:spcAft>
          </a:pPr>
          <a:r>
            <a:rPr lang="en-US" sz="1800" dirty="0"/>
            <a:t>-Macrophage</a:t>
          </a:r>
        </a:p>
        <a:p>
          <a:pPr marL="171450" indent="0" algn="l">
            <a:lnSpc>
              <a:spcPct val="100000"/>
            </a:lnSpc>
            <a:spcAft>
              <a:spcPts val="0"/>
            </a:spcAft>
          </a:pPr>
          <a:r>
            <a:rPr lang="en-US" sz="1800" dirty="0"/>
            <a:t>-Dendritic cell</a:t>
          </a:r>
        </a:p>
        <a:p>
          <a:pPr marL="171450" indent="0" algn="l">
            <a:lnSpc>
              <a:spcPct val="100000"/>
            </a:lnSpc>
            <a:spcAft>
              <a:spcPts val="0"/>
            </a:spcAft>
          </a:pPr>
          <a:r>
            <a:rPr lang="en-US" sz="1800" dirty="0"/>
            <a:t>-Polymorphonuclear neutrophil </a:t>
          </a:r>
        </a:p>
      </dgm:t>
    </dgm:pt>
    <dgm:pt modelId="{339C7297-373C-48A4-AA9D-7695A2EE1746}" type="parTrans" cxnId="{F3D16277-7F10-4AA4-8839-CEB8224E47AD}">
      <dgm:prSet/>
      <dgm:spPr>
        <a:ln>
          <a:solidFill>
            <a:srgbClr val="3D6696"/>
          </a:solidFill>
        </a:ln>
      </dgm:spPr>
      <dgm:t>
        <a:bodyPr/>
        <a:lstStyle/>
        <a:p>
          <a:endParaRPr lang="en-US"/>
        </a:p>
      </dgm:t>
    </dgm:pt>
    <dgm:pt modelId="{65D20860-1A91-4D12-9D72-AF2DE7978991}" type="sibTrans" cxnId="{F3D16277-7F10-4AA4-8839-CEB8224E47AD}">
      <dgm:prSet/>
      <dgm:spPr/>
      <dgm:t>
        <a:bodyPr/>
        <a:lstStyle/>
        <a:p>
          <a:endParaRPr lang="en-US"/>
        </a:p>
      </dgm:t>
    </dgm:pt>
    <dgm:pt modelId="{866D3EA7-08F1-474C-8BE3-CBA9C8DA29E3}">
      <dgm:prSet phldrT="[Text]" custT="1"/>
      <dgm:spPr/>
      <dgm:t>
        <a:bodyPr/>
        <a:lstStyle/>
        <a:p>
          <a:pPr marL="0" algn="ctr"/>
          <a:r>
            <a:rPr lang="en-US" sz="2800" dirty="0"/>
            <a:t>Adaptive Immunity</a:t>
          </a:r>
        </a:p>
        <a:p>
          <a:pPr marL="171450" indent="0" algn="l"/>
          <a:r>
            <a:rPr lang="en-US" sz="2000" dirty="0"/>
            <a:t>-T-helper cells 1 &amp; 17</a:t>
          </a:r>
        </a:p>
      </dgm:t>
    </dgm:pt>
    <dgm:pt modelId="{E531079B-067F-4C89-9676-339494077CFB}" type="parTrans" cxnId="{88297455-6B72-4882-A344-8C296FDC2EE7}">
      <dgm:prSet/>
      <dgm:spPr/>
      <dgm:t>
        <a:bodyPr/>
        <a:lstStyle/>
        <a:p>
          <a:endParaRPr lang="en-US"/>
        </a:p>
      </dgm:t>
    </dgm:pt>
    <dgm:pt modelId="{2D99BB5A-AA27-4524-B73A-016271100C44}" type="sibTrans" cxnId="{88297455-6B72-4882-A344-8C296FDC2EE7}">
      <dgm:prSet/>
      <dgm:spPr/>
      <dgm:t>
        <a:bodyPr/>
        <a:lstStyle/>
        <a:p>
          <a:endParaRPr lang="en-US"/>
        </a:p>
      </dgm:t>
    </dgm:pt>
    <dgm:pt modelId="{B87FD76D-D13B-4D6B-9B0C-F1567EA435DB}">
      <dgm:prSet custT="1"/>
      <dgm:spPr/>
      <dgm:t>
        <a:bodyPr/>
        <a:lstStyle/>
        <a:p>
          <a:pPr marL="0" algn="ctr"/>
          <a:r>
            <a:rPr lang="en-US" sz="2700" dirty="0"/>
            <a:t>Cytokine Burst</a:t>
          </a:r>
        </a:p>
        <a:p>
          <a:pPr marL="171450" indent="0" algn="l"/>
          <a:r>
            <a:rPr lang="en-US" sz="1800" dirty="0"/>
            <a:t>-IL-1, -6, -17, -18</a:t>
          </a:r>
        </a:p>
        <a:p>
          <a:pPr marL="171450" indent="0" algn="l"/>
          <a:r>
            <a:rPr lang="en-US" sz="1800" dirty="0"/>
            <a:t>-Tumor necrosis factor-</a:t>
          </a:r>
          <a:r>
            <a:rPr lang="en-US" sz="1800" dirty="0">
              <a:sym typeface="Symbol" panose="05050102010706020507" pitchFamily="18" charset="2"/>
            </a:rPr>
            <a:t></a:t>
          </a:r>
          <a:endParaRPr lang="en-US" sz="1800" dirty="0"/>
        </a:p>
      </dgm:t>
    </dgm:pt>
    <dgm:pt modelId="{7A3A3F0E-D00C-43CE-827C-ECFE512E07E4}" type="parTrans" cxnId="{51148B06-7B26-4830-80CC-E6FC4CF9D7EA}">
      <dgm:prSet/>
      <dgm:spPr/>
      <dgm:t>
        <a:bodyPr/>
        <a:lstStyle/>
        <a:p>
          <a:endParaRPr lang="en-US"/>
        </a:p>
      </dgm:t>
    </dgm:pt>
    <dgm:pt modelId="{7FE13C01-2A85-44CC-B239-AAD3517DDFF7}" type="sibTrans" cxnId="{51148B06-7B26-4830-80CC-E6FC4CF9D7EA}">
      <dgm:prSet/>
      <dgm:spPr/>
      <dgm:t>
        <a:bodyPr/>
        <a:lstStyle/>
        <a:p>
          <a:endParaRPr lang="en-US"/>
        </a:p>
      </dgm:t>
    </dgm:pt>
    <dgm:pt modelId="{CD5A2A0F-9767-44FB-A7AD-E6D4B320A1D6}" type="pres">
      <dgm:prSet presAssocID="{0D2C1D74-E5F0-4A8C-84EE-98070DC77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4C2200-1E5B-4072-B327-3AEBBEA702F3}" type="pres">
      <dgm:prSet presAssocID="{A7A7A478-B56D-45E9-BBC8-B1DAD2318306}" presName="hierRoot1" presStyleCnt="0">
        <dgm:presLayoutVars>
          <dgm:hierBranch val="init"/>
        </dgm:presLayoutVars>
      </dgm:prSet>
      <dgm:spPr/>
    </dgm:pt>
    <dgm:pt modelId="{878DDA0F-62BA-4A8D-ACFD-AA130A3A4ADE}" type="pres">
      <dgm:prSet presAssocID="{A7A7A478-B56D-45E9-BBC8-B1DAD2318306}" presName="rootComposite1" presStyleCnt="0"/>
      <dgm:spPr/>
    </dgm:pt>
    <dgm:pt modelId="{85FA4F98-678E-4547-AD5D-5DB35803162E}" type="pres">
      <dgm:prSet presAssocID="{A7A7A478-B56D-45E9-BBC8-B1DAD2318306}" presName="rootText1" presStyleLbl="node0" presStyleIdx="0" presStyleCnt="1" custScaleY="129845" custLinFactNeighborX="-156" custLinFactNeighborY="-1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976C8-29DD-462E-BE20-DE50367E7264}" type="pres">
      <dgm:prSet presAssocID="{A7A7A478-B56D-45E9-BBC8-B1DAD23183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BFA8C6-FEB7-40BE-89C1-9A940A3CF22E}" type="pres">
      <dgm:prSet presAssocID="{A7A7A478-B56D-45E9-BBC8-B1DAD2318306}" presName="hierChild2" presStyleCnt="0"/>
      <dgm:spPr/>
    </dgm:pt>
    <dgm:pt modelId="{C8B4CE9E-2A9E-4D33-B388-846386435CF5}" type="pres">
      <dgm:prSet presAssocID="{339C7297-373C-48A4-AA9D-7695A2EE1746}" presName="Name64" presStyleLbl="parChTrans1D2" presStyleIdx="0" presStyleCnt="2"/>
      <dgm:spPr/>
      <dgm:t>
        <a:bodyPr/>
        <a:lstStyle/>
        <a:p>
          <a:endParaRPr lang="en-US"/>
        </a:p>
      </dgm:t>
    </dgm:pt>
    <dgm:pt modelId="{5608E2E3-1BCE-4551-8C7C-34EE47E9451C}" type="pres">
      <dgm:prSet presAssocID="{DB260003-2B17-49FC-8104-3B2B60CA71C2}" presName="hierRoot2" presStyleCnt="0">
        <dgm:presLayoutVars>
          <dgm:hierBranch val="init"/>
        </dgm:presLayoutVars>
      </dgm:prSet>
      <dgm:spPr/>
    </dgm:pt>
    <dgm:pt modelId="{3204D66B-95BD-48A5-88FD-65E08585D933}" type="pres">
      <dgm:prSet presAssocID="{DB260003-2B17-49FC-8104-3B2B60CA71C2}" presName="rootComposite" presStyleCnt="0"/>
      <dgm:spPr/>
    </dgm:pt>
    <dgm:pt modelId="{3AA3B032-60CF-4386-97BA-25B516E16DFD}" type="pres">
      <dgm:prSet presAssocID="{DB260003-2B17-49FC-8104-3B2B60CA71C2}" presName="rootText" presStyleLbl="node2" presStyleIdx="0" presStyleCnt="2" custScaleY="129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516C9A-5328-44FE-966D-5AE64154D372}" type="pres">
      <dgm:prSet presAssocID="{DB260003-2B17-49FC-8104-3B2B60CA71C2}" presName="rootConnector" presStyleLbl="node2" presStyleIdx="0" presStyleCnt="2"/>
      <dgm:spPr/>
      <dgm:t>
        <a:bodyPr/>
        <a:lstStyle/>
        <a:p>
          <a:endParaRPr lang="en-US"/>
        </a:p>
      </dgm:t>
    </dgm:pt>
    <dgm:pt modelId="{10AE92C5-9F53-417D-9834-DE24E15A252A}" type="pres">
      <dgm:prSet presAssocID="{DB260003-2B17-49FC-8104-3B2B60CA71C2}" presName="hierChild4" presStyleCnt="0"/>
      <dgm:spPr/>
    </dgm:pt>
    <dgm:pt modelId="{F4F76AB4-67C2-4614-864A-95267D8E1CF5}" type="pres">
      <dgm:prSet presAssocID="{7A3A3F0E-D00C-43CE-827C-ECFE512E07E4}" presName="Name64" presStyleLbl="parChTrans1D3" presStyleIdx="0" presStyleCnt="1"/>
      <dgm:spPr/>
      <dgm:t>
        <a:bodyPr/>
        <a:lstStyle/>
        <a:p>
          <a:endParaRPr lang="en-US"/>
        </a:p>
      </dgm:t>
    </dgm:pt>
    <dgm:pt modelId="{FEEE9185-EEF2-4062-9A83-6A7C2A8099C3}" type="pres">
      <dgm:prSet presAssocID="{B87FD76D-D13B-4D6B-9B0C-F1567EA435DB}" presName="hierRoot2" presStyleCnt="0">
        <dgm:presLayoutVars>
          <dgm:hierBranch val="init"/>
        </dgm:presLayoutVars>
      </dgm:prSet>
      <dgm:spPr/>
    </dgm:pt>
    <dgm:pt modelId="{8B6C1242-CB40-418E-A76B-C8C55F8EBCAF}" type="pres">
      <dgm:prSet presAssocID="{B87FD76D-D13B-4D6B-9B0C-F1567EA435DB}" presName="rootComposite" presStyleCnt="0"/>
      <dgm:spPr/>
    </dgm:pt>
    <dgm:pt modelId="{933F9E02-42F7-4FDB-B5D8-53BD16A509FE}" type="pres">
      <dgm:prSet presAssocID="{B87FD76D-D13B-4D6B-9B0C-F1567EA435DB}" presName="rootText" presStyleLbl="node3" presStyleIdx="0" presStyleCnt="1" custScaleY="181220" custLinFactNeighborX="487" custLinFactNeighborY="68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08294-8E5A-40E4-AFFE-FB9F1E5C54E7}" type="pres">
      <dgm:prSet presAssocID="{B87FD76D-D13B-4D6B-9B0C-F1567EA435DB}" presName="rootConnector" presStyleLbl="node3" presStyleIdx="0" presStyleCnt="1"/>
      <dgm:spPr/>
      <dgm:t>
        <a:bodyPr/>
        <a:lstStyle/>
        <a:p>
          <a:endParaRPr lang="en-US"/>
        </a:p>
      </dgm:t>
    </dgm:pt>
    <dgm:pt modelId="{D7588744-6A1C-4D04-92B4-4AC70346AEB3}" type="pres">
      <dgm:prSet presAssocID="{B87FD76D-D13B-4D6B-9B0C-F1567EA435DB}" presName="hierChild4" presStyleCnt="0"/>
      <dgm:spPr/>
    </dgm:pt>
    <dgm:pt modelId="{CE3D4C4D-DDFF-4AC6-A724-C04B6FAF4477}" type="pres">
      <dgm:prSet presAssocID="{B87FD76D-D13B-4D6B-9B0C-F1567EA435DB}" presName="hierChild5" presStyleCnt="0"/>
      <dgm:spPr/>
    </dgm:pt>
    <dgm:pt modelId="{AB071728-B00C-4F14-8239-94BA38928A0A}" type="pres">
      <dgm:prSet presAssocID="{DB260003-2B17-49FC-8104-3B2B60CA71C2}" presName="hierChild5" presStyleCnt="0"/>
      <dgm:spPr/>
    </dgm:pt>
    <dgm:pt modelId="{C5EA18C1-3E9E-4A24-BE96-AE86CAD53612}" type="pres">
      <dgm:prSet presAssocID="{E531079B-067F-4C89-9676-339494077CFB}" presName="Name64" presStyleLbl="parChTrans1D2" presStyleIdx="1" presStyleCnt="2"/>
      <dgm:spPr/>
      <dgm:t>
        <a:bodyPr/>
        <a:lstStyle/>
        <a:p>
          <a:endParaRPr lang="en-US"/>
        </a:p>
      </dgm:t>
    </dgm:pt>
    <dgm:pt modelId="{EDEA4198-E7B7-4050-AA61-FA6834E6399B}" type="pres">
      <dgm:prSet presAssocID="{866D3EA7-08F1-474C-8BE3-CBA9C8DA29E3}" presName="hierRoot2" presStyleCnt="0">
        <dgm:presLayoutVars>
          <dgm:hierBranch val="init"/>
        </dgm:presLayoutVars>
      </dgm:prSet>
      <dgm:spPr/>
    </dgm:pt>
    <dgm:pt modelId="{EDD45348-EF59-4D71-B659-9CF602D83B58}" type="pres">
      <dgm:prSet presAssocID="{866D3EA7-08F1-474C-8BE3-CBA9C8DA29E3}" presName="rootComposite" presStyleCnt="0"/>
      <dgm:spPr/>
    </dgm:pt>
    <dgm:pt modelId="{55C60DCF-F2F9-4EE7-95FF-02B24A35FACE}" type="pres">
      <dgm:prSet presAssocID="{866D3EA7-08F1-474C-8BE3-CBA9C8DA29E3}" presName="rootText" presStyleLbl="node2" presStyleIdx="1" presStyleCnt="2" custScaleY="129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915B6-92FD-40FC-A549-18769E3E62E0}" type="pres">
      <dgm:prSet presAssocID="{866D3EA7-08F1-474C-8BE3-CBA9C8DA29E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9D50903-5767-4994-ADA8-8259E6DC3641}" type="pres">
      <dgm:prSet presAssocID="{866D3EA7-08F1-474C-8BE3-CBA9C8DA29E3}" presName="hierChild4" presStyleCnt="0"/>
      <dgm:spPr/>
    </dgm:pt>
    <dgm:pt modelId="{09F2F7F8-73C2-45CA-BAFA-32B5954CFA1E}" type="pres">
      <dgm:prSet presAssocID="{866D3EA7-08F1-474C-8BE3-CBA9C8DA29E3}" presName="hierChild5" presStyleCnt="0"/>
      <dgm:spPr/>
    </dgm:pt>
    <dgm:pt modelId="{838D3E65-7F4D-45F1-B132-8087A1945EA1}" type="pres">
      <dgm:prSet presAssocID="{A7A7A478-B56D-45E9-BBC8-B1DAD2318306}" presName="hierChild3" presStyleCnt="0"/>
      <dgm:spPr/>
    </dgm:pt>
  </dgm:ptLst>
  <dgm:cxnLst>
    <dgm:cxn modelId="{6C3B102D-1481-48B3-992A-A1BD3C26F264}" type="presOf" srcId="{0D2C1D74-E5F0-4A8C-84EE-98070DC77277}" destId="{CD5A2A0F-9767-44FB-A7AD-E6D4B320A1D6}" srcOrd="0" destOrd="0" presId="urn:microsoft.com/office/officeart/2009/3/layout/HorizontalOrganizationChart"/>
    <dgm:cxn modelId="{7CC4CEE0-5F8F-4182-8999-FDE7A6D74AFB}" type="presOf" srcId="{A7A7A478-B56D-45E9-BBC8-B1DAD2318306}" destId="{85FA4F98-678E-4547-AD5D-5DB35803162E}" srcOrd="0" destOrd="0" presId="urn:microsoft.com/office/officeart/2009/3/layout/HorizontalOrganizationChart"/>
    <dgm:cxn modelId="{615386AD-B2FA-4566-BC0F-321B36B004CA}" type="presOf" srcId="{866D3EA7-08F1-474C-8BE3-CBA9C8DA29E3}" destId="{D80915B6-92FD-40FC-A549-18769E3E62E0}" srcOrd="1" destOrd="0" presId="urn:microsoft.com/office/officeart/2009/3/layout/HorizontalOrganizationChart"/>
    <dgm:cxn modelId="{89137977-CFEA-4B17-BAA5-BD7D50EE0C06}" type="presOf" srcId="{A7A7A478-B56D-45E9-BBC8-B1DAD2318306}" destId="{C91976C8-29DD-462E-BE20-DE50367E7264}" srcOrd="1" destOrd="0" presId="urn:microsoft.com/office/officeart/2009/3/layout/HorizontalOrganizationChart"/>
    <dgm:cxn modelId="{E47BD03F-C421-4C67-BCB6-EFFD571882FE}" type="presOf" srcId="{339C7297-373C-48A4-AA9D-7695A2EE1746}" destId="{C8B4CE9E-2A9E-4D33-B388-846386435CF5}" srcOrd="0" destOrd="0" presId="urn:microsoft.com/office/officeart/2009/3/layout/HorizontalOrganizationChart"/>
    <dgm:cxn modelId="{0A521A7D-E99E-4E42-BD29-E581A9CF7752}" type="presOf" srcId="{DB260003-2B17-49FC-8104-3B2B60CA71C2}" destId="{3AA3B032-60CF-4386-97BA-25B516E16DFD}" srcOrd="0" destOrd="0" presId="urn:microsoft.com/office/officeart/2009/3/layout/HorizontalOrganizationChart"/>
    <dgm:cxn modelId="{F3D16277-7F10-4AA4-8839-CEB8224E47AD}" srcId="{A7A7A478-B56D-45E9-BBC8-B1DAD2318306}" destId="{DB260003-2B17-49FC-8104-3B2B60CA71C2}" srcOrd="0" destOrd="0" parTransId="{339C7297-373C-48A4-AA9D-7695A2EE1746}" sibTransId="{65D20860-1A91-4D12-9D72-AF2DE7978991}"/>
    <dgm:cxn modelId="{278FA411-AE1B-457D-A464-BE9E1F01B685}" type="presOf" srcId="{7A3A3F0E-D00C-43CE-827C-ECFE512E07E4}" destId="{F4F76AB4-67C2-4614-864A-95267D8E1CF5}" srcOrd="0" destOrd="0" presId="urn:microsoft.com/office/officeart/2009/3/layout/HorizontalOrganizationChart"/>
    <dgm:cxn modelId="{51148B06-7B26-4830-80CC-E6FC4CF9D7EA}" srcId="{DB260003-2B17-49FC-8104-3B2B60CA71C2}" destId="{B87FD76D-D13B-4D6B-9B0C-F1567EA435DB}" srcOrd="0" destOrd="0" parTransId="{7A3A3F0E-D00C-43CE-827C-ECFE512E07E4}" sibTransId="{7FE13C01-2A85-44CC-B239-AAD3517DDFF7}"/>
    <dgm:cxn modelId="{88297455-6B72-4882-A344-8C296FDC2EE7}" srcId="{A7A7A478-B56D-45E9-BBC8-B1DAD2318306}" destId="{866D3EA7-08F1-474C-8BE3-CBA9C8DA29E3}" srcOrd="1" destOrd="0" parTransId="{E531079B-067F-4C89-9676-339494077CFB}" sibTransId="{2D99BB5A-AA27-4524-B73A-016271100C44}"/>
    <dgm:cxn modelId="{E7898D7F-B9B9-4E53-8223-BFE703AD0107}" type="presOf" srcId="{B87FD76D-D13B-4D6B-9B0C-F1567EA435DB}" destId="{3D808294-8E5A-40E4-AFFE-FB9F1E5C54E7}" srcOrd="1" destOrd="0" presId="urn:microsoft.com/office/officeart/2009/3/layout/HorizontalOrganizationChart"/>
    <dgm:cxn modelId="{8CCD5563-E93D-479C-94E7-7D67BE6791CB}" type="presOf" srcId="{E531079B-067F-4C89-9676-339494077CFB}" destId="{C5EA18C1-3E9E-4A24-BE96-AE86CAD53612}" srcOrd="0" destOrd="0" presId="urn:microsoft.com/office/officeart/2009/3/layout/HorizontalOrganizationChart"/>
    <dgm:cxn modelId="{E4A3D0E3-9003-4A2B-BC7B-5D4B37A5713D}" type="presOf" srcId="{B87FD76D-D13B-4D6B-9B0C-F1567EA435DB}" destId="{933F9E02-42F7-4FDB-B5D8-53BD16A509FE}" srcOrd="0" destOrd="0" presId="urn:microsoft.com/office/officeart/2009/3/layout/HorizontalOrganizationChart"/>
    <dgm:cxn modelId="{71EA73F5-D464-4FF2-848D-CCFC016C0651}" srcId="{0D2C1D74-E5F0-4A8C-84EE-98070DC77277}" destId="{A7A7A478-B56D-45E9-BBC8-B1DAD2318306}" srcOrd="0" destOrd="0" parTransId="{88F2DF8C-C0BB-4725-9162-5C6ED3CCC356}" sibTransId="{EE937C34-BEBF-4826-88AB-D0150058546F}"/>
    <dgm:cxn modelId="{CE341A38-7740-4B5A-901D-2C477D8EAAFA}" type="presOf" srcId="{866D3EA7-08F1-474C-8BE3-CBA9C8DA29E3}" destId="{55C60DCF-F2F9-4EE7-95FF-02B24A35FACE}" srcOrd="0" destOrd="0" presId="urn:microsoft.com/office/officeart/2009/3/layout/HorizontalOrganizationChart"/>
    <dgm:cxn modelId="{8D743B42-F51E-4274-94CB-421D73753BCC}" type="presOf" srcId="{DB260003-2B17-49FC-8104-3B2B60CA71C2}" destId="{55516C9A-5328-44FE-966D-5AE64154D372}" srcOrd="1" destOrd="0" presId="urn:microsoft.com/office/officeart/2009/3/layout/HorizontalOrganizationChart"/>
    <dgm:cxn modelId="{B5CDE9EF-463E-4C69-B896-E9763A1A081E}" type="presParOf" srcId="{CD5A2A0F-9767-44FB-A7AD-E6D4B320A1D6}" destId="{BD4C2200-1E5B-4072-B327-3AEBBEA702F3}" srcOrd="0" destOrd="0" presId="urn:microsoft.com/office/officeart/2009/3/layout/HorizontalOrganizationChart"/>
    <dgm:cxn modelId="{DB332F1A-3D37-49A7-B08F-BADA42FE6F02}" type="presParOf" srcId="{BD4C2200-1E5B-4072-B327-3AEBBEA702F3}" destId="{878DDA0F-62BA-4A8D-ACFD-AA130A3A4ADE}" srcOrd="0" destOrd="0" presId="urn:microsoft.com/office/officeart/2009/3/layout/HorizontalOrganizationChart"/>
    <dgm:cxn modelId="{E00F5555-5228-4EF2-B5EA-FBCC28530B26}" type="presParOf" srcId="{878DDA0F-62BA-4A8D-ACFD-AA130A3A4ADE}" destId="{85FA4F98-678E-4547-AD5D-5DB35803162E}" srcOrd="0" destOrd="0" presId="urn:microsoft.com/office/officeart/2009/3/layout/HorizontalOrganizationChart"/>
    <dgm:cxn modelId="{9603B5EB-EABC-40B2-B284-43DE17563C2B}" type="presParOf" srcId="{878DDA0F-62BA-4A8D-ACFD-AA130A3A4ADE}" destId="{C91976C8-29DD-462E-BE20-DE50367E7264}" srcOrd="1" destOrd="0" presId="urn:microsoft.com/office/officeart/2009/3/layout/HorizontalOrganizationChart"/>
    <dgm:cxn modelId="{A80F9003-43EA-4984-B44C-47863216044D}" type="presParOf" srcId="{BD4C2200-1E5B-4072-B327-3AEBBEA702F3}" destId="{9FBFA8C6-FEB7-40BE-89C1-9A940A3CF22E}" srcOrd="1" destOrd="0" presId="urn:microsoft.com/office/officeart/2009/3/layout/HorizontalOrganizationChart"/>
    <dgm:cxn modelId="{34E220D2-08FF-4E12-8C24-357B2D8024FC}" type="presParOf" srcId="{9FBFA8C6-FEB7-40BE-89C1-9A940A3CF22E}" destId="{C8B4CE9E-2A9E-4D33-B388-846386435CF5}" srcOrd="0" destOrd="0" presId="urn:microsoft.com/office/officeart/2009/3/layout/HorizontalOrganizationChart"/>
    <dgm:cxn modelId="{9C728ED9-EF2D-403D-A035-A2AFB81C526A}" type="presParOf" srcId="{9FBFA8C6-FEB7-40BE-89C1-9A940A3CF22E}" destId="{5608E2E3-1BCE-4551-8C7C-34EE47E9451C}" srcOrd="1" destOrd="0" presId="urn:microsoft.com/office/officeart/2009/3/layout/HorizontalOrganizationChart"/>
    <dgm:cxn modelId="{265EE46E-2CC6-447B-AAFE-F50AA6D02751}" type="presParOf" srcId="{5608E2E3-1BCE-4551-8C7C-34EE47E9451C}" destId="{3204D66B-95BD-48A5-88FD-65E08585D933}" srcOrd="0" destOrd="0" presId="urn:microsoft.com/office/officeart/2009/3/layout/HorizontalOrganizationChart"/>
    <dgm:cxn modelId="{EB20EBAE-0C38-4073-B93C-C6B2B4607B3F}" type="presParOf" srcId="{3204D66B-95BD-48A5-88FD-65E08585D933}" destId="{3AA3B032-60CF-4386-97BA-25B516E16DFD}" srcOrd="0" destOrd="0" presId="urn:microsoft.com/office/officeart/2009/3/layout/HorizontalOrganizationChart"/>
    <dgm:cxn modelId="{E812E9AE-657C-4DC9-9CC3-A98FF5656BDA}" type="presParOf" srcId="{3204D66B-95BD-48A5-88FD-65E08585D933}" destId="{55516C9A-5328-44FE-966D-5AE64154D372}" srcOrd="1" destOrd="0" presId="urn:microsoft.com/office/officeart/2009/3/layout/HorizontalOrganizationChart"/>
    <dgm:cxn modelId="{03CDED01-192B-45E9-802C-87026B2066C0}" type="presParOf" srcId="{5608E2E3-1BCE-4551-8C7C-34EE47E9451C}" destId="{10AE92C5-9F53-417D-9834-DE24E15A252A}" srcOrd="1" destOrd="0" presId="urn:microsoft.com/office/officeart/2009/3/layout/HorizontalOrganizationChart"/>
    <dgm:cxn modelId="{87789390-1BFC-4C08-B17E-87E803F86CFB}" type="presParOf" srcId="{10AE92C5-9F53-417D-9834-DE24E15A252A}" destId="{F4F76AB4-67C2-4614-864A-95267D8E1CF5}" srcOrd="0" destOrd="0" presId="urn:microsoft.com/office/officeart/2009/3/layout/HorizontalOrganizationChart"/>
    <dgm:cxn modelId="{C64EF6D6-9783-4A44-92AE-0FF3C3500CA9}" type="presParOf" srcId="{10AE92C5-9F53-417D-9834-DE24E15A252A}" destId="{FEEE9185-EEF2-4062-9A83-6A7C2A8099C3}" srcOrd="1" destOrd="0" presId="urn:microsoft.com/office/officeart/2009/3/layout/HorizontalOrganizationChart"/>
    <dgm:cxn modelId="{68E1CE29-4F62-4309-ABE9-2AE4A0281BEE}" type="presParOf" srcId="{FEEE9185-EEF2-4062-9A83-6A7C2A8099C3}" destId="{8B6C1242-CB40-418E-A76B-C8C55F8EBCAF}" srcOrd="0" destOrd="0" presId="urn:microsoft.com/office/officeart/2009/3/layout/HorizontalOrganizationChart"/>
    <dgm:cxn modelId="{16613A1D-9F22-444A-81E6-3D909DD3D631}" type="presParOf" srcId="{8B6C1242-CB40-418E-A76B-C8C55F8EBCAF}" destId="{933F9E02-42F7-4FDB-B5D8-53BD16A509FE}" srcOrd="0" destOrd="0" presId="urn:microsoft.com/office/officeart/2009/3/layout/HorizontalOrganizationChart"/>
    <dgm:cxn modelId="{2FE59A0A-4F38-424A-A378-2917D2FD5ADD}" type="presParOf" srcId="{8B6C1242-CB40-418E-A76B-C8C55F8EBCAF}" destId="{3D808294-8E5A-40E4-AFFE-FB9F1E5C54E7}" srcOrd="1" destOrd="0" presId="urn:microsoft.com/office/officeart/2009/3/layout/HorizontalOrganizationChart"/>
    <dgm:cxn modelId="{DF746202-8800-4C28-8759-B4A3A9A21264}" type="presParOf" srcId="{FEEE9185-EEF2-4062-9A83-6A7C2A8099C3}" destId="{D7588744-6A1C-4D04-92B4-4AC70346AEB3}" srcOrd="1" destOrd="0" presId="urn:microsoft.com/office/officeart/2009/3/layout/HorizontalOrganizationChart"/>
    <dgm:cxn modelId="{7C70F53E-E6E2-4C8F-8E9E-CE90B03C8E61}" type="presParOf" srcId="{FEEE9185-EEF2-4062-9A83-6A7C2A8099C3}" destId="{CE3D4C4D-DDFF-4AC6-A724-C04B6FAF4477}" srcOrd="2" destOrd="0" presId="urn:microsoft.com/office/officeart/2009/3/layout/HorizontalOrganizationChart"/>
    <dgm:cxn modelId="{EE3A4FFF-B9B6-45B8-B186-1A06AE851EBF}" type="presParOf" srcId="{5608E2E3-1BCE-4551-8C7C-34EE47E9451C}" destId="{AB071728-B00C-4F14-8239-94BA38928A0A}" srcOrd="2" destOrd="0" presId="urn:microsoft.com/office/officeart/2009/3/layout/HorizontalOrganizationChart"/>
    <dgm:cxn modelId="{E66108D1-56A4-4FF4-8C7F-9FD9705FC002}" type="presParOf" srcId="{9FBFA8C6-FEB7-40BE-89C1-9A940A3CF22E}" destId="{C5EA18C1-3E9E-4A24-BE96-AE86CAD53612}" srcOrd="2" destOrd="0" presId="urn:microsoft.com/office/officeart/2009/3/layout/HorizontalOrganizationChart"/>
    <dgm:cxn modelId="{4719730D-3823-48F7-BB56-C1E11D41315C}" type="presParOf" srcId="{9FBFA8C6-FEB7-40BE-89C1-9A940A3CF22E}" destId="{EDEA4198-E7B7-4050-AA61-FA6834E6399B}" srcOrd="3" destOrd="0" presId="urn:microsoft.com/office/officeart/2009/3/layout/HorizontalOrganizationChart"/>
    <dgm:cxn modelId="{B22B215C-53FD-4B3B-9577-33416B450C4C}" type="presParOf" srcId="{EDEA4198-E7B7-4050-AA61-FA6834E6399B}" destId="{EDD45348-EF59-4D71-B659-9CF602D83B58}" srcOrd="0" destOrd="0" presId="urn:microsoft.com/office/officeart/2009/3/layout/HorizontalOrganizationChart"/>
    <dgm:cxn modelId="{9FD0CE24-2073-4BD3-80CB-A031A464C8DB}" type="presParOf" srcId="{EDD45348-EF59-4D71-B659-9CF602D83B58}" destId="{55C60DCF-F2F9-4EE7-95FF-02B24A35FACE}" srcOrd="0" destOrd="0" presId="urn:microsoft.com/office/officeart/2009/3/layout/HorizontalOrganizationChart"/>
    <dgm:cxn modelId="{9240A0A5-1662-43A3-93EF-CA6174E50424}" type="presParOf" srcId="{EDD45348-EF59-4D71-B659-9CF602D83B58}" destId="{D80915B6-92FD-40FC-A549-18769E3E62E0}" srcOrd="1" destOrd="0" presId="urn:microsoft.com/office/officeart/2009/3/layout/HorizontalOrganizationChart"/>
    <dgm:cxn modelId="{421D7D5B-C9D5-459B-ACD2-A76CF1DB243F}" type="presParOf" srcId="{EDEA4198-E7B7-4050-AA61-FA6834E6399B}" destId="{E9D50903-5767-4994-ADA8-8259E6DC3641}" srcOrd="1" destOrd="0" presId="urn:microsoft.com/office/officeart/2009/3/layout/HorizontalOrganizationChart"/>
    <dgm:cxn modelId="{AF8173FE-414B-4A5F-A039-6F10012C1BFD}" type="presParOf" srcId="{EDEA4198-E7B7-4050-AA61-FA6834E6399B}" destId="{09F2F7F8-73C2-45CA-BAFA-32B5954CFA1E}" srcOrd="2" destOrd="0" presId="urn:microsoft.com/office/officeart/2009/3/layout/HorizontalOrganizationChart"/>
    <dgm:cxn modelId="{BFE6C726-00B0-4E72-AFC4-E5B0C09D07A7}" type="presParOf" srcId="{BD4C2200-1E5B-4072-B327-3AEBBEA702F3}" destId="{838D3E65-7F4D-45F1-B132-8087A1945EA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CC649-F66E-4DA4-ABBC-DB7AE5B138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0686E-46CE-4676-BF53-F8E9E888EC40}">
      <dgm:prSet phldrT="[Text]"/>
      <dgm:spPr/>
      <dgm:t>
        <a:bodyPr/>
        <a:lstStyle/>
        <a:p>
          <a:r>
            <a:rPr lang="en-US" dirty="0"/>
            <a:t>AOSD</a:t>
          </a:r>
        </a:p>
      </dgm:t>
    </dgm:pt>
    <dgm:pt modelId="{A3C4E350-E24D-4A62-A650-EAE48187CC3D}" type="parTrans" cxnId="{6AFB74FA-E568-47AD-94BD-766172A7D131}">
      <dgm:prSet/>
      <dgm:spPr/>
      <dgm:t>
        <a:bodyPr/>
        <a:lstStyle/>
        <a:p>
          <a:endParaRPr lang="en-US"/>
        </a:p>
      </dgm:t>
    </dgm:pt>
    <dgm:pt modelId="{0DD54997-269D-45B0-BB6E-D62D6C88153F}" type="sibTrans" cxnId="{6AFB74FA-E568-47AD-94BD-766172A7D131}">
      <dgm:prSet/>
      <dgm:spPr/>
      <dgm:t>
        <a:bodyPr/>
        <a:lstStyle/>
        <a:p>
          <a:endParaRPr lang="en-US"/>
        </a:p>
      </dgm:t>
    </dgm:pt>
    <dgm:pt modelId="{E798036F-2142-4C77-B462-691E434E7F6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Daily Fevers</a:t>
          </a:r>
        </a:p>
      </dgm:t>
    </dgm:pt>
    <dgm:pt modelId="{ACFBE8A9-181B-4C41-BF59-9830194F8908}" type="parTrans" cxnId="{EB3E4FB3-0E74-429B-88FF-ED56284DAD17}">
      <dgm:prSet/>
      <dgm:spPr/>
      <dgm:t>
        <a:bodyPr/>
        <a:lstStyle/>
        <a:p>
          <a:endParaRPr lang="en-US"/>
        </a:p>
      </dgm:t>
    </dgm:pt>
    <dgm:pt modelId="{E1C484CE-8F48-4592-955B-253501CA26F2}" type="sibTrans" cxnId="{EB3E4FB3-0E74-429B-88FF-ED56284DAD17}">
      <dgm:prSet/>
      <dgm:spPr/>
      <dgm:t>
        <a:bodyPr/>
        <a:lstStyle/>
        <a:p>
          <a:endParaRPr lang="en-US"/>
        </a:p>
      </dgm:t>
    </dgm:pt>
    <dgm:pt modelId="{2E1CA38A-B2F0-4B49-BD11-5C81635491C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Evanescent Rash</a:t>
          </a:r>
        </a:p>
      </dgm:t>
    </dgm:pt>
    <dgm:pt modelId="{BC606519-E3CC-4C07-835C-6C3FA4B3EFB1}" type="parTrans" cxnId="{C731D714-D50D-4BA7-8523-C180A48BE7E8}">
      <dgm:prSet/>
      <dgm:spPr/>
      <dgm:t>
        <a:bodyPr/>
        <a:lstStyle/>
        <a:p>
          <a:endParaRPr lang="en-US"/>
        </a:p>
      </dgm:t>
    </dgm:pt>
    <dgm:pt modelId="{AD946D63-DA07-468A-94D2-E43C2DFE11BC}" type="sibTrans" cxnId="{C731D714-D50D-4BA7-8523-C180A48BE7E8}">
      <dgm:prSet/>
      <dgm:spPr/>
      <dgm:t>
        <a:bodyPr/>
        <a:lstStyle/>
        <a:p>
          <a:endParaRPr lang="en-US"/>
        </a:p>
      </dgm:t>
    </dgm:pt>
    <dgm:pt modelId="{EDE15A01-45C2-4F69-A192-1764D46E939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/>
            <a:t>Arthritis</a:t>
          </a:r>
        </a:p>
      </dgm:t>
    </dgm:pt>
    <dgm:pt modelId="{322C7E21-6DA1-4A7A-B8D5-93A7B2A8A729}" type="parTrans" cxnId="{989BE902-C703-4584-9078-9C74C0651EEE}">
      <dgm:prSet/>
      <dgm:spPr/>
      <dgm:t>
        <a:bodyPr/>
        <a:lstStyle/>
        <a:p>
          <a:endParaRPr lang="en-US"/>
        </a:p>
      </dgm:t>
    </dgm:pt>
    <dgm:pt modelId="{FDE23D55-32DF-491D-AA10-69A8C2CC5626}" type="sibTrans" cxnId="{989BE902-C703-4584-9078-9C74C0651EEE}">
      <dgm:prSet/>
      <dgm:spPr/>
      <dgm:t>
        <a:bodyPr/>
        <a:lstStyle/>
        <a:p>
          <a:endParaRPr lang="en-US"/>
        </a:p>
      </dgm:t>
    </dgm:pt>
    <dgm:pt modelId="{3D9ACD90-AFC5-4437-B050-DB2D36C5BC52}" type="pres">
      <dgm:prSet presAssocID="{275CC649-F66E-4DA4-ABBC-DB7AE5B138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2C1F41-4BAD-4DDB-9965-0DCFD19EA56A}" type="pres">
      <dgm:prSet presAssocID="{D730686E-46CE-4676-BF53-F8E9E888EC40}" presName="singleCycle" presStyleCnt="0"/>
      <dgm:spPr/>
    </dgm:pt>
    <dgm:pt modelId="{41804B9A-0F26-415F-88C1-FEC9CE9A8C33}" type="pres">
      <dgm:prSet presAssocID="{D730686E-46CE-4676-BF53-F8E9E888EC40}" presName="singleCenter" presStyleLbl="node1" presStyleIdx="0" presStyleCnt="4" custLinFactNeighborX="-280" custLinFactNeighborY="-1014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9D0E19A-44B4-4FDE-AA1C-8585EC0B7361}" type="pres">
      <dgm:prSet presAssocID="{ACFBE8A9-181B-4C41-BF59-9830194F890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5CC59E2-6F1B-4A61-8B61-9850D40EA35F}" type="pres">
      <dgm:prSet presAssocID="{E798036F-2142-4C77-B462-691E434E7F67}" presName="text0" presStyleLbl="node1" presStyleIdx="1" presStyleCnt="4" custScaleX="197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7CE0-B644-4079-B2E3-16B5617C502E}" type="pres">
      <dgm:prSet presAssocID="{BC606519-E3CC-4C07-835C-6C3FA4B3EFB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A513252-4C3E-4761-B030-7E4780E1C101}" type="pres">
      <dgm:prSet presAssocID="{2E1CA38A-B2F0-4B49-BD11-5C81635491C3}" presName="text0" presStyleLbl="node1" presStyleIdx="2" presStyleCnt="4" custScaleX="197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63CAD-A68F-4DA8-871D-AD31C43C3DE3}" type="pres">
      <dgm:prSet presAssocID="{322C7E21-6DA1-4A7A-B8D5-93A7B2A8A72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8CE3B95-B824-4BB5-86C8-3B4E911415B2}" type="pres">
      <dgm:prSet presAssocID="{EDE15A01-45C2-4F69-A192-1764D46E939D}" presName="text0" presStyleLbl="node1" presStyleIdx="3" presStyleCnt="4" custScaleX="197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294CB-D8B9-4C98-A968-B4836E44F772}" type="presOf" srcId="{2E1CA38A-B2F0-4B49-BD11-5C81635491C3}" destId="{AA513252-4C3E-4761-B030-7E4780E1C101}" srcOrd="0" destOrd="0" presId="urn:microsoft.com/office/officeart/2008/layout/RadialCluster"/>
    <dgm:cxn modelId="{EB3E4FB3-0E74-429B-88FF-ED56284DAD17}" srcId="{D730686E-46CE-4676-BF53-F8E9E888EC40}" destId="{E798036F-2142-4C77-B462-691E434E7F67}" srcOrd="0" destOrd="0" parTransId="{ACFBE8A9-181B-4C41-BF59-9830194F8908}" sibTransId="{E1C484CE-8F48-4592-955B-253501CA26F2}"/>
    <dgm:cxn modelId="{A31DFBF8-7BDF-4383-AA3D-5F49ACD95863}" type="presOf" srcId="{E798036F-2142-4C77-B462-691E434E7F67}" destId="{25CC59E2-6F1B-4A61-8B61-9850D40EA35F}" srcOrd="0" destOrd="0" presId="urn:microsoft.com/office/officeart/2008/layout/RadialCluster"/>
    <dgm:cxn modelId="{CAADE805-4F53-4070-84AF-B44C7E8C033B}" type="presOf" srcId="{BC606519-E3CC-4C07-835C-6C3FA4B3EFB1}" destId="{3A1B7CE0-B644-4079-B2E3-16B5617C502E}" srcOrd="0" destOrd="0" presId="urn:microsoft.com/office/officeart/2008/layout/RadialCluster"/>
    <dgm:cxn modelId="{989BE902-C703-4584-9078-9C74C0651EEE}" srcId="{D730686E-46CE-4676-BF53-F8E9E888EC40}" destId="{EDE15A01-45C2-4F69-A192-1764D46E939D}" srcOrd="2" destOrd="0" parTransId="{322C7E21-6DA1-4A7A-B8D5-93A7B2A8A729}" sibTransId="{FDE23D55-32DF-491D-AA10-69A8C2CC5626}"/>
    <dgm:cxn modelId="{A7935AED-A5AF-4064-86AC-59EF9711E5F8}" type="presOf" srcId="{ACFBE8A9-181B-4C41-BF59-9830194F8908}" destId="{49D0E19A-44B4-4FDE-AA1C-8585EC0B7361}" srcOrd="0" destOrd="0" presId="urn:microsoft.com/office/officeart/2008/layout/RadialCluster"/>
    <dgm:cxn modelId="{1C8BEEEE-83CE-4253-9195-F2BF065931EB}" type="presOf" srcId="{275CC649-F66E-4DA4-ABBC-DB7AE5B138C2}" destId="{3D9ACD90-AFC5-4437-B050-DB2D36C5BC52}" srcOrd="0" destOrd="0" presId="urn:microsoft.com/office/officeart/2008/layout/RadialCluster"/>
    <dgm:cxn modelId="{6AFB74FA-E568-47AD-94BD-766172A7D131}" srcId="{275CC649-F66E-4DA4-ABBC-DB7AE5B138C2}" destId="{D730686E-46CE-4676-BF53-F8E9E888EC40}" srcOrd="0" destOrd="0" parTransId="{A3C4E350-E24D-4A62-A650-EAE48187CC3D}" sibTransId="{0DD54997-269D-45B0-BB6E-D62D6C88153F}"/>
    <dgm:cxn modelId="{0ABAEBF1-0991-43FE-AAEE-827C63BB21F8}" type="presOf" srcId="{EDE15A01-45C2-4F69-A192-1764D46E939D}" destId="{98CE3B95-B824-4BB5-86C8-3B4E911415B2}" srcOrd="0" destOrd="0" presId="urn:microsoft.com/office/officeart/2008/layout/RadialCluster"/>
    <dgm:cxn modelId="{C731D714-D50D-4BA7-8523-C180A48BE7E8}" srcId="{D730686E-46CE-4676-BF53-F8E9E888EC40}" destId="{2E1CA38A-B2F0-4B49-BD11-5C81635491C3}" srcOrd="1" destOrd="0" parTransId="{BC606519-E3CC-4C07-835C-6C3FA4B3EFB1}" sibTransId="{AD946D63-DA07-468A-94D2-E43C2DFE11BC}"/>
    <dgm:cxn modelId="{4940AFEC-62E5-4B58-AB72-0BA5A145F5C6}" type="presOf" srcId="{322C7E21-6DA1-4A7A-B8D5-93A7B2A8A729}" destId="{C9663CAD-A68F-4DA8-871D-AD31C43C3DE3}" srcOrd="0" destOrd="0" presId="urn:microsoft.com/office/officeart/2008/layout/RadialCluster"/>
    <dgm:cxn modelId="{B1768B2B-2312-46A4-9EA1-E5D295514C69}" type="presOf" srcId="{D730686E-46CE-4676-BF53-F8E9E888EC40}" destId="{41804B9A-0F26-415F-88C1-FEC9CE9A8C33}" srcOrd="0" destOrd="0" presId="urn:microsoft.com/office/officeart/2008/layout/RadialCluster"/>
    <dgm:cxn modelId="{43B33167-BAFD-46E9-954D-A2009AA4CF7C}" type="presParOf" srcId="{3D9ACD90-AFC5-4437-B050-DB2D36C5BC52}" destId="{ED2C1F41-4BAD-4DDB-9965-0DCFD19EA56A}" srcOrd="0" destOrd="0" presId="urn:microsoft.com/office/officeart/2008/layout/RadialCluster"/>
    <dgm:cxn modelId="{8EBE8A9B-44E5-44FD-AAE9-8469D2C4FEAA}" type="presParOf" srcId="{ED2C1F41-4BAD-4DDB-9965-0DCFD19EA56A}" destId="{41804B9A-0F26-415F-88C1-FEC9CE9A8C33}" srcOrd="0" destOrd="0" presId="urn:microsoft.com/office/officeart/2008/layout/RadialCluster"/>
    <dgm:cxn modelId="{4C4CF55D-5849-4AFB-A6EA-5CBAB0D9BA86}" type="presParOf" srcId="{ED2C1F41-4BAD-4DDB-9965-0DCFD19EA56A}" destId="{49D0E19A-44B4-4FDE-AA1C-8585EC0B7361}" srcOrd="1" destOrd="0" presId="urn:microsoft.com/office/officeart/2008/layout/RadialCluster"/>
    <dgm:cxn modelId="{3FDD5BCB-06E6-47E5-A054-2A351D39EC85}" type="presParOf" srcId="{ED2C1F41-4BAD-4DDB-9965-0DCFD19EA56A}" destId="{25CC59E2-6F1B-4A61-8B61-9850D40EA35F}" srcOrd="2" destOrd="0" presId="urn:microsoft.com/office/officeart/2008/layout/RadialCluster"/>
    <dgm:cxn modelId="{390A9D37-06BC-4DBA-8B43-86D9A72AE400}" type="presParOf" srcId="{ED2C1F41-4BAD-4DDB-9965-0DCFD19EA56A}" destId="{3A1B7CE0-B644-4079-B2E3-16B5617C502E}" srcOrd="3" destOrd="0" presId="urn:microsoft.com/office/officeart/2008/layout/RadialCluster"/>
    <dgm:cxn modelId="{37506410-BF58-40C5-B48D-012C1E53FB81}" type="presParOf" srcId="{ED2C1F41-4BAD-4DDB-9965-0DCFD19EA56A}" destId="{AA513252-4C3E-4761-B030-7E4780E1C101}" srcOrd="4" destOrd="0" presId="urn:microsoft.com/office/officeart/2008/layout/RadialCluster"/>
    <dgm:cxn modelId="{89D604CE-B3A6-4B9C-9529-6D76582CFED7}" type="presParOf" srcId="{ED2C1F41-4BAD-4DDB-9965-0DCFD19EA56A}" destId="{C9663CAD-A68F-4DA8-871D-AD31C43C3DE3}" srcOrd="5" destOrd="0" presId="urn:microsoft.com/office/officeart/2008/layout/RadialCluster"/>
    <dgm:cxn modelId="{5C22566B-724C-4E5F-9539-7D51C9B3A256}" type="presParOf" srcId="{ED2C1F41-4BAD-4DDB-9965-0DCFD19EA56A}" destId="{98CE3B95-B824-4BB5-86C8-3B4E911415B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A68CA-46B4-4599-804D-1EDF2FBE038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FE707CE-5FDC-4C11-B7D0-10018588C92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Mild</a:t>
          </a:r>
        </a:p>
      </dgm:t>
    </dgm:pt>
    <dgm:pt modelId="{46CDA747-58B0-4806-86D6-FA5488D047DB}" type="parTrans" cxnId="{63BA147D-67DB-45F9-B85B-6798C8814F85}">
      <dgm:prSet/>
      <dgm:spPr/>
      <dgm:t>
        <a:bodyPr/>
        <a:lstStyle/>
        <a:p>
          <a:endParaRPr lang="en-US"/>
        </a:p>
      </dgm:t>
    </dgm:pt>
    <dgm:pt modelId="{4CF2681D-16A0-4106-A120-2C30807107B8}" type="sibTrans" cxnId="{63BA147D-67DB-45F9-B85B-6798C8814F85}">
      <dgm:prSet/>
      <dgm:spPr/>
      <dgm:t>
        <a:bodyPr/>
        <a:lstStyle/>
        <a:p>
          <a:endParaRPr lang="en-US"/>
        </a:p>
      </dgm:t>
    </dgm:pt>
    <dgm:pt modelId="{E2515380-C19B-46E5-87E5-5E18922738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Moderate</a:t>
          </a:r>
        </a:p>
      </dgm:t>
    </dgm:pt>
    <dgm:pt modelId="{0366E2DA-693B-49AC-AC7A-C2814FE7BFA6}" type="parTrans" cxnId="{BA27D8C9-F25B-41E8-A904-BC5EC73652F2}">
      <dgm:prSet/>
      <dgm:spPr/>
      <dgm:t>
        <a:bodyPr/>
        <a:lstStyle/>
        <a:p>
          <a:endParaRPr lang="en-US"/>
        </a:p>
      </dgm:t>
    </dgm:pt>
    <dgm:pt modelId="{8B7E05B8-7CD9-4F7B-B0BC-D33151610D58}" type="sibTrans" cxnId="{BA27D8C9-F25B-41E8-A904-BC5EC73652F2}">
      <dgm:prSet/>
      <dgm:spPr/>
      <dgm:t>
        <a:bodyPr/>
        <a:lstStyle/>
        <a:p>
          <a:endParaRPr lang="en-US"/>
        </a:p>
      </dgm:t>
    </dgm:pt>
    <dgm:pt modelId="{8ED39475-B255-4788-9839-91079E65366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Severe</a:t>
          </a:r>
        </a:p>
      </dgm:t>
    </dgm:pt>
    <dgm:pt modelId="{BB5E9724-49D0-4FCD-8FAC-838089998E3D}" type="parTrans" cxnId="{AA37CF9A-9E1A-41C8-A6FF-85E9D944E41B}">
      <dgm:prSet/>
      <dgm:spPr/>
      <dgm:t>
        <a:bodyPr/>
        <a:lstStyle/>
        <a:p>
          <a:endParaRPr lang="en-US"/>
        </a:p>
      </dgm:t>
    </dgm:pt>
    <dgm:pt modelId="{21884C25-D5F0-4427-936D-A841F5BFEFFD}" type="sibTrans" cxnId="{AA37CF9A-9E1A-41C8-A6FF-85E9D944E41B}">
      <dgm:prSet/>
      <dgm:spPr/>
      <dgm:t>
        <a:bodyPr/>
        <a:lstStyle/>
        <a:p>
          <a:endParaRPr lang="en-US"/>
        </a:p>
      </dgm:t>
    </dgm:pt>
    <dgm:pt modelId="{3F643C00-2FD7-4690-8EFB-86103E7EB452}" type="pres">
      <dgm:prSet presAssocID="{6E1A68CA-46B4-4599-804D-1EDF2FBE0380}" presName="Name0" presStyleCnt="0">
        <dgm:presLayoutVars>
          <dgm:dir/>
          <dgm:animLvl val="lvl"/>
          <dgm:resizeHandles val="exact"/>
        </dgm:presLayoutVars>
      </dgm:prSet>
      <dgm:spPr/>
    </dgm:pt>
    <dgm:pt modelId="{1B382558-23AF-4C75-8F25-B6AC128CD607}" type="pres">
      <dgm:prSet presAssocID="{6E1A68CA-46B4-4599-804D-1EDF2FBE0380}" presName="dummy" presStyleCnt="0"/>
      <dgm:spPr/>
    </dgm:pt>
    <dgm:pt modelId="{F07963B9-E547-4997-AC84-ABFF2C9E2D4E}" type="pres">
      <dgm:prSet presAssocID="{6E1A68CA-46B4-4599-804D-1EDF2FBE0380}" presName="linH" presStyleCnt="0"/>
      <dgm:spPr/>
    </dgm:pt>
    <dgm:pt modelId="{2BAC02F1-A057-432F-A194-2CA1F61858C2}" type="pres">
      <dgm:prSet presAssocID="{6E1A68CA-46B4-4599-804D-1EDF2FBE0380}" presName="padding1" presStyleCnt="0"/>
      <dgm:spPr/>
    </dgm:pt>
    <dgm:pt modelId="{173FC9D9-CF6B-4189-B100-B85FFECD83B4}" type="pres">
      <dgm:prSet presAssocID="{3FE707CE-5FDC-4C11-B7D0-10018588C921}" presName="linV" presStyleCnt="0"/>
      <dgm:spPr/>
    </dgm:pt>
    <dgm:pt modelId="{CB6DFB20-7212-47CD-BDBD-9E2A29166216}" type="pres">
      <dgm:prSet presAssocID="{3FE707CE-5FDC-4C11-B7D0-10018588C921}" presName="spVertical1" presStyleCnt="0"/>
      <dgm:spPr/>
    </dgm:pt>
    <dgm:pt modelId="{8405CD6B-F6BC-45E9-8DBE-104166741E24}" type="pres">
      <dgm:prSet presAssocID="{3FE707CE-5FDC-4C11-B7D0-10018588C92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47307-5B83-4949-94AC-246EDD756F89}" type="pres">
      <dgm:prSet presAssocID="{3FE707CE-5FDC-4C11-B7D0-10018588C921}" presName="spVertical2" presStyleCnt="0"/>
      <dgm:spPr/>
    </dgm:pt>
    <dgm:pt modelId="{EFCFA3F4-A28F-43EF-9BE7-DBF9DA135C89}" type="pres">
      <dgm:prSet presAssocID="{3FE707CE-5FDC-4C11-B7D0-10018588C921}" presName="spVertical3" presStyleCnt="0"/>
      <dgm:spPr/>
    </dgm:pt>
    <dgm:pt modelId="{F9B9258E-1E99-49D8-B2BF-39596084DA7B}" type="pres">
      <dgm:prSet presAssocID="{4CF2681D-16A0-4106-A120-2C30807107B8}" presName="space" presStyleCnt="0"/>
      <dgm:spPr/>
    </dgm:pt>
    <dgm:pt modelId="{15BFA018-2061-4EB1-90AD-3FB10A6FEE18}" type="pres">
      <dgm:prSet presAssocID="{E2515380-C19B-46E5-87E5-5E18922738B8}" presName="linV" presStyleCnt="0"/>
      <dgm:spPr/>
    </dgm:pt>
    <dgm:pt modelId="{A9BEE3AB-4AD5-4AF1-9431-55893A75D66F}" type="pres">
      <dgm:prSet presAssocID="{E2515380-C19B-46E5-87E5-5E18922738B8}" presName="spVertical1" presStyleCnt="0"/>
      <dgm:spPr/>
    </dgm:pt>
    <dgm:pt modelId="{B1163007-569B-4B91-A97E-DAAC34B39482}" type="pres">
      <dgm:prSet presAssocID="{E2515380-C19B-46E5-87E5-5E18922738B8}" presName="parTx" presStyleLbl="revTx" presStyleIdx="1" presStyleCnt="3" custLinFactNeighborX="-9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B7017-7DD6-4C28-A4A3-1A17A5D9C024}" type="pres">
      <dgm:prSet presAssocID="{E2515380-C19B-46E5-87E5-5E18922738B8}" presName="spVertical2" presStyleCnt="0"/>
      <dgm:spPr/>
    </dgm:pt>
    <dgm:pt modelId="{D8552774-FAA2-47AA-A334-B7DDF3CF591E}" type="pres">
      <dgm:prSet presAssocID="{E2515380-C19B-46E5-87E5-5E18922738B8}" presName="spVertical3" presStyleCnt="0"/>
      <dgm:spPr/>
    </dgm:pt>
    <dgm:pt modelId="{AE064C73-B833-42EB-8C5E-5F2FB732BE00}" type="pres">
      <dgm:prSet presAssocID="{8B7E05B8-7CD9-4F7B-B0BC-D33151610D58}" presName="space" presStyleCnt="0"/>
      <dgm:spPr/>
    </dgm:pt>
    <dgm:pt modelId="{3C8B413C-A68A-498F-806D-39D4E414913B}" type="pres">
      <dgm:prSet presAssocID="{8ED39475-B255-4788-9839-91079E653660}" presName="linV" presStyleCnt="0"/>
      <dgm:spPr/>
    </dgm:pt>
    <dgm:pt modelId="{4B37BB1C-DE7B-45EE-904E-BB3EA9CE3BEC}" type="pres">
      <dgm:prSet presAssocID="{8ED39475-B255-4788-9839-91079E653660}" presName="spVertical1" presStyleCnt="0"/>
      <dgm:spPr/>
    </dgm:pt>
    <dgm:pt modelId="{DA541D8F-B895-4DED-845D-97C772463B38}" type="pres">
      <dgm:prSet presAssocID="{8ED39475-B255-4788-9839-91079E653660}" presName="parTx" presStyleLbl="revTx" presStyleIdx="2" presStyleCnt="3" custLinFactNeighborX="-17198" custLinFactNeighborY="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56676-9AAC-4C60-B76C-13EB05185178}" type="pres">
      <dgm:prSet presAssocID="{8ED39475-B255-4788-9839-91079E653660}" presName="spVertical2" presStyleCnt="0"/>
      <dgm:spPr/>
    </dgm:pt>
    <dgm:pt modelId="{CFA73414-E8BE-4CE1-8448-61FB546E7A8B}" type="pres">
      <dgm:prSet presAssocID="{8ED39475-B255-4788-9839-91079E653660}" presName="spVertical3" presStyleCnt="0"/>
      <dgm:spPr/>
    </dgm:pt>
    <dgm:pt modelId="{06EDF83B-C410-4D45-87C9-B8A9AE9BBA37}" type="pres">
      <dgm:prSet presAssocID="{6E1A68CA-46B4-4599-804D-1EDF2FBE0380}" presName="padding2" presStyleCnt="0"/>
      <dgm:spPr/>
    </dgm:pt>
    <dgm:pt modelId="{6EB592EB-A2B9-4B04-B697-1700FB543FAE}" type="pres">
      <dgm:prSet presAssocID="{6E1A68CA-46B4-4599-804D-1EDF2FBE0380}" presName="negArrow" presStyleCnt="0"/>
      <dgm:spPr/>
    </dgm:pt>
    <dgm:pt modelId="{9DFE8DCD-B59B-4C9C-914D-2A4D06B9D7DF}" type="pres">
      <dgm:prSet presAssocID="{6E1A68CA-46B4-4599-804D-1EDF2FBE0380}" presName="backgroundArrow" presStyleLbl="node1" presStyleIdx="0" presStyleCnt="1"/>
      <dgm:spPr/>
    </dgm:pt>
  </dgm:ptLst>
  <dgm:cxnLst>
    <dgm:cxn modelId="{82F81512-3802-4CC5-8D03-6A5BDB5E52FB}" type="presOf" srcId="{E2515380-C19B-46E5-87E5-5E18922738B8}" destId="{B1163007-569B-4B91-A97E-DAAC34B39482}" srcOrd="0" destOrd="0" presId="urn:microsoft.com/office/officeart/2005/8/layout/hProcess3"/>
    <dgm:cxn modelId="{63BA147D-67DB-45F9-B85B-6798C8814F85}" srcId="{6E1A68CA-46B4-4599-804D-1EDF2FBE0380}" destId="{3FE707CE-5FDC-4C11-B7D0-10018588C921}" srcOrd="0" destOrd="0" parTransId="{46CDA747-58B0-4806-86D6-FA5488D047DB}" sibTransId="{4CF2681D-16A0-4106-A120-2C30807107B8}"/>
    <dgm:cxn modelId="{BA27D8C9-F25B-41E8-A904-BC5EC73652F2}" srcId="{6E1A68CA-46B4-4599-804D-1EDF2FBE0380}" destId="{E2515380-C19B-46E5-87E5-5E18922738B8}" srcOrd="1" destOrd="0" parTransId="{0366E2DA-693B-49AC-AC7A-C2814FE7BFA6}" sibTransId="{8B7E05B8-7CD9-4F7B-B0BC-D33151610D58}"/>
    <dgm:cxn modelId="{B2D89F5E-D44E-482F-B4AA-D7E5B5D33B61}" type="presOf" srcId="{8ED39475-B255-4788-9839-91079E653660}" destId="{DA541D8F-B895-4DED-845D-97C772463B38}" srcOrd="0" destOrd="0" presId="urn:microsoft.com/office/officeart/2005/8/layout/hProcess3"/>
    <dgm:cxn modelId="{4EFC1778-4CC7-41C5-9EF0-ED8148227FB5}" type="presOf" srcId="{3FE707CE-5FDC-4C11-B7D0-10018588C921}" destId="{8405CD6B-F6BC-45E9-8DBE-104166741E24}" srcOrd="0" destOrd="0" presId="urn:microsoft.com/office/officeart/2005/8/layout/hProcess3"/>
    <dgm:cxn modelId="{A81E3DD1-F99E-4132-B149-4DA4071DB0AE}" type="presOf" srcId="{6E1A68CA-46B4-4599-804D-1EDF2FBE0380}" destId="{3F643C00-2FD7-4690-8EFB-86103E7EB452}" srcOrd="0" destOrd="0" presId="urn:microsoft.com/office/officeart/2005/8/layout/hProcess3"/>
    <dgm:cxn modelId="{AA37CF9A-9E1A-41C8-A6FF-85E9D944E41B}" srcId="{6E1A68CA-46B4-4599-804D-1EDF2FBE0380}" destId="{8ED39475-B255-4788-9839-91079E653660}" srcOrd="2" destOrd="0" parTransId="{BB5E9724-49D0-4FCD-8FAC-838089998E3D}" sibTransId="{21884C25-D5F0-4427-936D-A841F5BFEFFD}"/>
    <dgm:cxn modelId="{5A2C734A-2CE9-452C-93F1-F5CDA0A4E8E8}" type="presParOf" srcId="{3F643C00-2FD7-4690-8EFB-86103E7EB452}" destId="{1B382558-23AF-4C75-8F25-B6AC128CD607}" srcOrd="0" destOrd="0" presId="urn:microsoft.com/office/officeart/2005/8/layout/hProcess3"/>
    <dgm:cxn modelId="{C0E707B2-F0C4-46E7-A6D6-FD75FB77D5C7}" type="presParOf" srcId="{3F643C00-2FD7-4690-8EFB-86103E7EB452}" destId="{F07963B9-E547-4997-AC84-ABFF2C9E2D4E}" srcOrd="1" destOrd="0" presId="urn:microsoft.com/office/officeart/2005/8/layout/hProcess3"/>
    <dgm:cxn modelId="{5C797F68-A250-4B2B-9E89-F09045CB7DBE}" type="presParOf" srcId="{F07963B9-E547-4997-AC84-ABFF2C9E2D4E}" destId="{2BAC02F1-A057-432F-A194-2CA1F61858C2}" srcOrd="0" destOrd="0" presId="urn:microsoft.com/office/officeart/2005/8/layout/hProcess3"/>
    <dgm:cxn modelId="{3DDE508D-DC23-436B-AA71-152127C51F4E}" type="presParOf" srcId="{F07963B9-E547-4997-AC84-ABFF2C9E2D4E}" destId="{173FC9D9-CF6B-4189-B100-B85FFECD83B4}" srcOrd="1" destOrd="0" presId="urn:microsoft.com/office/officeart/2005/8/layout/hProcess3"/>
    <dgm:cxn modelId="{CE62022E-BEFC-433A-B3C1-8B4983F417FD}" type="presParOf" srcId="{173FC9D9-CF6B-4189-B100-B85FFECD83B4}" destId="{CB6DFB20-7212-47CD-BDBD-9E2A29166216}" srcOrd="0" destOrd="0" presId="urn:microsoft.com/office/officeart/2005/8/layout/hProcess3"/>
    <dgm:cxn modelId="{82172256-A2DC-47AB-ADDF-DA8C1EC9C4C2}" type="presParOf" srcId="{173FC9D9-CF6B-4189-B100-B85FFECD83B4}" destId="{8405CD6B-F6BC-45E9-8DBE-104166741E24}" srcOrd="1" destOrd="0" presId="urn:microsoft.com/office/officeart/2005/8/layout/hProcess3"/>
    <dgm:cxn modelId="{612EB593-72D3-4E09-8F15-79E000A1AFCE}" type="presParOf" srcId="{173FC9D9-CF6B-4189-B100-B85FFECD83B4}" destId="{8C747307-5B83-4949-94AC-246EDD756F89}" srcOrd="2" destOrd="0" presId="urn:microsoft.com/office/officeart/2005/8/layout/hProcess3"/>
    <dgm:cxn modelId="{030A5733-CEB1-4DAE-9892-F928B8216AB9}" type="presParOf" srcId="{173FC9D9-CF6B-4189-B100-B85FFECD83B4}" destId="{EFCFA3F4-A28F-43EF-9BE7-DBF9DA135C89}" srcOrd="3" destOrd="0" presId="urn:microsoft.com/office/officeart/2005/8/layout/hProcess3"/>
    <dgm:cxn modelId="{EDFF897A-BEA9-41DB-AF19-6EBF88E0CA3B}" type="presParOf" srcId="{F07963B9-E547-4997-AC84-ABFF2C9E2D4E}" destId="{F9B9258E-1E99-49D8-B2BF-39596084DA7B}" srcOrd="2" destOrd="0" presId="urn:microsoft.com/office/officeart/2005/8/layout/hProcess3"/>
    <dgm:cxn modelId="{9536036D-DDE0-46C6-B7FC-4AAAABF622B4}" type="presParOf" srcId="{F07963B9-E547-4997-AC84-ABFF2C9E2D4E}" destId="{15BFA018-2061-4EB1-90AD-3FB10A6FEE18}" srcOrd="3" destOrd="0" presId="urn:microsoft.com/office/officeart/2005/8/layout/hProcess3"/>
    <dgm:cxn modelId="{74A2933F-2AC4-4ED9-89D1-C8CEF2719DBA}" type="presParOf" srcId="{15BFA018-2061-4EB1-90AD-3FB10A6FEE18}" destId="{A9BEE3AB-4AD5-4AF1-9431-55893A75D66F}" srcOrd="0" destOrd="0" presId="urn:microsoft.com/office/officeart/2005/8/layout/hProcess3"/>
    <dgm:cxn modelId="{CB84A452-F44A-4171-80D8-3D31ADC908C7}" type="presParOf" srcId="{15BFA018-2061-4EB1-90AD-3FB10A6FEE18}" destId="{B1163007-569B-4B91-A97E-DAAC34B39482}" srcOrd="1" destOrd="0" presId="urn:microsoft.com/office/officeart/2005/8/layout/hProcess3"/>
    <dgm:cxn modelId="{00A1CA7F-EB71-4B2A-8EB6-FFA16220E947}" type="presParOf" srcId="{15BFA018-2061-4EB1-90AD-3FB10A6FEE18}" destId="{DE4B7017-7DD6-4C28-A4A3-1A17A5D9C024}" srcOrd="2" destOrd="0" presId="urn:microsoft.com/office/officeart/2005/8/layout/hProcess3"/>
    <dgm:cxn modelId="{1FC45FB9-53BA-4BB9-87A2-FDE37887AAAE}" type="presParOf" srcId="{15BFA018-2061-4EB1-90AD-3FB10A6FEE18}" destId="{D8552774-FAA2-47AA-A334-B7DDF3CF591E}" srcOrd="3" destOrd="0" presId="urn:microsoft.com/office/officeart/2005/8/layout/hProcess3"/>
    <dgm:cxn modelId="{E6640BEF-0C36-48A8-8EB3-0D84F9C70B35}" type="presParOf" srcId="{F07963B9-E547-4997-AC84-ABFF2C9E2D4E}" destId="{AE064C73-B833-42EB-8C5E-5F2FB732BE00}" srcOrd="4" destOrd="0" presId="urn:microsoft.com/office/officeart/2005/8/layout/hProcess3"/>
    <dgm:cxn modelId="{861FAC26-676D-4188-BCF2-EC05BDCDB4BA}" type="presParOf" srcId="{F07963B9-E547-4997-AC84-ABFF2C9E2D4E}" destId="{3C8B413C-A68A-498F-806D-39D4E414913B}" srcOrd="5" destOrd="0" presId="urn:microsoft.com/office/officeart/2005/8/layout/hProcess3"/>
    <dgm:cxn modelId="{D3CA4429-9CFD-4722-9207-2F6B2034382F}" type="presParOf" srcId="{3C8B413C-A68A-498F-806D-39D4E414913B}" destId="{4B37BB1C-DE7B-45EE-904E-BB3EA9CE3BEC}" srcOrd="0" destOrd="0" presId="urn:microsoft.com/office/officeart/2005/8/layout/hProcess3"/>
    <dgm:cxn modelId="{A6860E61-4C5B-4775-B0BF-1C9657E63C9E}" type="presParOf" srcId="{3C8B413C-A68A-498F-806D-39D4E414913B}" destId="{DA541D8F-B895-4DED-845D-97C772463B38}" srcOrd="1" destOrd="0" presId="urn:microsoft.com/office/officeart/2005/8/layout/hProcess3"/>
    <dgm:cxn modelId="{A0C491E6-4FDC-4E4E-8662-E006A176E225}" type="presParOf" srcId="{3C8B413C-A68A-498F-806D-39D4E414913B}" destId="{AAB56676-9AAC-4C60-B76C-13EB05185178}" srcOrd="2" destOrd="0" presId="urn:microsoft.com/office/officeart/2005/8/layout/hProcess3"/>
    <dgm:cxn modelId="{89DE4A6E-AE2F-45A2-AEA3-5A8641FB7894}" type="presParOf" srcId="{3C8B413C-A68A-498F-806D-39D4E414913B}" destId="{CFA73414-E8BE-4CE1-8448-61FB546E7A8B}" srcOrd="3" destOrd="0" presId="urn:microsoft.com/office/officeart/2005/8/layout/hProcess3"/>
    <dgm:cxn modelId="{5EA49D4A-1C7A-4382-9F7C-690C27E71FC6}" type="presParOf" srcId="{F07963B9-E547-4997-AC84-ABFF2C9E2D4E}" destId="{06EDF83B-C410-4D45-87C9-B8A9AE9BBA37}" srcOrd="6" destOrd="0" presId="urn:microsoft.com/office/officeart/2005/8/layout/hProcess3"/>
    <dgm:cxn modelId="{EE507EA1-5380-46D7-B41C-CDF228B4FE0A}" type="presParOf" srcId="{F07963B9-E547-4997-AC84-ABFF2C9E2D4E}" destId="{6EB592EB-A2B9-4B04-B697-1700FB543FAE}" srcOrd="7" destOrd="0" presId="urn:microsoft.com/office/officeart/2005/8/layout/hProcess3"/>
    <dgm:cxn modelId="{99BF7E04-EAAE-43A3-9F7D-91A602C23A99}" type="presParOf" srcId="{F07963B9-E547-4997-AC84-ABFF2C9E2D4E}" destId="{9DFE8DCD-B59B-4C9C-914D-2A4D06B9D7D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33CC27-5AF9-4A78-B8F9-050C5C520B1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C323C-942D-4B0A-BBF8-CA291B95B33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/>
            <a:t>AOSD</a:t>
          </a:r>
        </a:p>
      </dgm:t>
    </dgm:pt>
    <dgm:pt modelId="{8026B455-DA92-408D-86EA-E7A9DA1D3B7E}" type="parTrans" cxnId="{203A9418-2B54-474A-BAFB-ECCE5F9FC1FC}">
      <dgm:prSet/>
      <dgm:spPr/>
      <dgm:t>
        <a:bodyPr/>
        <a:lstStyle/>
        <a:p>
          <a:endParaRPr lang="en-US"/>
        </a:p>
      </dgm:t>
    </dgm:pt>
    <dgm:pt modelId="{7DF99547-0F91-47A0-B197-B15E674AF914}" type="sibTrans" cxnId="{203A9418-2B54-474A-BAFB-ECCE5F9FC1FC}">
      <dgm:prSet/>
      <dgm:spPr/>
      <dgm:t>
        <a:bodyPr/>
        <a:lstStyle/>
        <a:p>
          <a:endParaRPr lang="en-US"/>
        </a:p>
      </dgm:t>
    </dgm:pt>
    <dgm:pt modelId="{BB36E899-E078-4F2C-BDD6-C95EBCEA23C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/>
            <a:t>Systemic</a:t>
          </a:r>
        </a:p>
      </dgm:t>
    </dgm:pt>
    <dgm:pt modelId="{639ADD98-98DD-49AB-831A-573F92904B52}" type="parTrans" cxnId="{05F2DCA7-BDAA-436C-B4D4-2614417E465E}">
      <dgm:prSet/>
      <dgm:spPr/>
      <dgm:t>
        <a:bodyPr/>
        <a:lstStyle/>
        <a:p>
          <a:endParaRPr lang="en-US" dirty="0"/>
        </a:p>
      </dgm:t>
    </dgm:pt>
    <dgm:pt modelId="{E3FBA220-E0F0-41BF-86C2-45FFAC1274D2}" type="sibTrans" cxnId="{05F2DCA7-BDAA-436C-B4D4-2614417E465E}">
      <dgm:prSet/>
      <dgm:spPr/>
      <dgm:t>
        <a:bodyPr/>
        <a:lstStyle/>
        <a:p>
          <a:endParaRPr lang="en-US"/>
        </a:p>
      </dgm:t>
    </dgm:pt>
    <dgm:pt modelId="{BF1ADA67-3BAF-4D6C-9415-12724F375246}">
      <dgm:prSet phldrT="[Text]" custT="1"/>
      <dgm:spPr/>
      <dgm:t>
        <a:bodyPr/>
        <a:lstStyle/>
        <a:p>
          <a:r>
            <a:rPr lang="en-US" sz="1800" dirty="0"/>
            <a:t>Chronic Articular</a:t>
          </a:r>
        </a:p>
      </dgm:t>
    </dgm:pt>
    <dgm:pt modelId="{CB2F50E2-36A3-4E9C-8E89-03DF59FD1FCD}" type="parTrans" cxnId="{88207624-7FC4-4CA2-B898-1D4AF7C00F28}">
      <dgm:prSet/>
      <dgm:spPr/>
      <dgm:t>
        <a:bodyPr/>
        <a:lstStyle/>
        <a:p>
          <a:endParaRPr lang="en-US" dirty="0"/>
        </a:p>
      </dgm:t>
    </dgm:pt>
    <dgm:pt modelId="{F0FE8EC7-D299-4560-B3B6-921249B45D40}" type="sibTrans" cxnId="{88207624-7FC4-4CA2-B898-1D4AF7C00F28}">
      <dgm:prSet/>
      <dgm:spPr/>
      <dgm:t>
        <a:bodyPr/>
        <a:lstStyle/>
        <a:p>
          <a:endParaRPr lang="en-US"/>
        </a:p>
      </dgm:t>
    </dgm:pt>
    <dgm:pt modelId="{6B881BD8-4325-49B3-B01E-415576EB8D41}">
      <dgm:prSet/>
      <dgm:spPr>
        <a:solidFill>
          <a:schemeClr val="accent3"/>
        </a:solidFill>
      </dgm:spPr>
      <dgm:t>
        <a:bodyPr lIns="91440" rIns="91440"/>
        <a:lstStyle/>
        <a:p>
          <a:pPr algn="l"/>
          <a:r>
            <a:rPr lang="en-US" dirty="0"/>
            <a:t>-High inflammatory state</a:t>
          </a:r>
        </a:p>
        <a:p>
          <a:pPr algn="l"/>
          <a:r>
            <a:rPr lang="en-US" dirty="0"/>
            <a:t>-Multi-organ damage</a:t>
          </a:r>
        </a:p>
        <a:p>
          <a:pPr algn="l"/>
          <a:r>
            <a:rPr lang="en-US" dirty="0"/>
            <a:t>-Hematological complications</a:t>
          </a:r>
        </a:p>
      </dgm:t>
    </dgm:pt>
    <dgm:pt modelId="{13052EAE-96CE-439E-AE56-19420919FF02}" type="parTrans" cxnId="{5571F655-8DAE-4EBB-9DE0-8FFCDEA71FC8}">
      <dgm:prSet/>
      <dgm:spPr/>
      <dgm:t>
        <a:bodyPr/>
        <a:lstStyle/>
        <a:p>
          <a:endParaRPr lang="en-US" dirty="0"/>
        </a:p>
      </dgm:t>
    </dgm:pt>
    <dgm:pt modelId="{EEE534A5-4097-4B57-A589-C1C013A91E79}" type="sibTrans" cxnId="{5571F655-8DAE-4EBB-9DE0-8FFCDEA71FC8}">
      <dgm:prSet/>
      <dgm:spPr/>
      <dgm:t>
        <a:bodyPr/>
        <a:lstStyle/>
        <a:p>
          <a:endParaRPr lang="en-US"/>
        </a:p>
      </dgm:t>
    </dgm:pt>
    <dgm:pt modelId="{96E7630C-6AC7-4382-B0A3-DC5E3DCD8A42}">
      <dgm:prSet/>
      <dgm:spPr>
        <a:solidFill>
          <a:schemeClr val="accent1"/>
        </a:solidFill>
      </dgm:spPr>
      <dgm:t>
        <a:bodyPr lIns="91440" rIns="91440"/>
        <a:lstStyle/>
        <a:p>
          <a:pPr algn="l"/>
          <a:r>
            <a:rPr lang="en-US" dirty="0"/>
            <a:t>-May begin with systemic symptoms but evolves to an RA-like disease</a:t>
          </a:r>
        </a:p>
      </dgm:t>
    </dgm:pt>
    <dgm:pt modelId="{412D8C46-6AA4-4F74-A128-01D640E4821C}" type="parTrans" cxnId="{832C8E87-C71C-474E-A06A-DE9A1F257605}">
      <dgm:prSet/>
      <dgm:spPr/>
      <dgm:t>
        <a:bodyPr/>
        <a:lstStyle/>
        <a:p>
          <a:endParaRPr lang="en-US" dirty="0"/>
        </a:p>
      </dgm:t>
    </dgm:pt>
    <dgm:pt modelId="{D79FEDB8-B78D-4905-AF83-D4A6E56E86B1}" type="sibTrans" cxnId="{832C8E87-C71C-474E-A06A-DE9A1F257605}">
      <dgm:prSet/>
      <dgm:spPr/>
      <dgm:t>
        <a:bodyPr/>
        <a:lstStyle/>
        <a:p>
          <a:endParaRPr lang="en-US"/>
        </a:p>
      </dgm:t>
    </dgm:pt>
    <dgm:pt modelId="{4C3B64FB-AD94-4943-9ECC-A911B1C1D122}">
      <dgm:prSet/>
      <dgm:spPr>
        <a:solidFill>
          <a:schemeClr val="accent3"/>
        </a:solidFill>
      </dgm:spPr>
      <dgm:t>
        <a:bodyPr lIns="91440" rIns="91440"/>
        <a:lstStyle/>
        <a:p>
          <a:pPr algn="l"/>
          <a:r>
            <a:rPr lang="en-US" dirty="0"/>
            <a:t>-Fever &gt;39</a:t>
          </a:r>
          <a:r>
            <a:rPr lang="en-US" dirty="0">
              <a:sym typeface="Symbol" panose="05050102010706020507" pitchFamily="18" charset="2"/>
            </a:rPr>
            <a:t>C</a:t>
          </a:r>
        </a:p>
        <a:p>
          <a:pPr algn="l"/>
          <a:r>
            <a:rPr lang="en-US" dirty="0">
              <a:sym typeface="Symbol" panose="05050102010706020507" pitchFamily="18" charset="2"/>
            </a:rPr>
            <a:t>-High liver enzyme levels</a:t>
          </a:r>
        </a:p>
        <a:p>
          <a:pPr algn="l"/>
          <a:r>
            <a:rPr lang="en-US" dirty="0">
              <a:sym typeface="Symbol" panose="05050102010706020507" pitchFamily="18" charset="2"/>
            </a:rPr>
            <a:t>-High CRP level</a:t>
          </a:r>
          <a:endParaRPr lang="en-US" dirty="0"/>
        </a:p>
      </dgm:t>
    </dgm:pt>
    <dgm:pt modelId="{DC255FD1-1BA6-43C6-B401-AA6AB86C6DD3}" type="parTrans" cxnId="{61498A9E-83E1-49F1-9245-8E12BCB1D453}">
      <dgm:prSet/>
      <dgm:spPr/>
      <dgm:t>
        <a:bodyPr/>
        <a:lstStyle/>
        <a:p>
          <a:endParaRPr lang="en-US" dirty="0"/>
        </a:p>
      </dgm:t>
    </dgm:pt>
    <dgm:pt modelId="{EFF87077-74EF-4595-AB8D-E4E3AC4B9C6C}" type="sibTrans" cxnId="{61498A9E-83E1-49F1-9245-8E12BCB1D453}">
      <dgm:prSet/>
      <dgm:spPr/>
      <dgm:t>
        <a:bodyPr/>
        <a:lstStyle/>
        <a:p>
          <a:endParaRPr lang="en-US"/>
        </a:p>
      </dgm:t>
    </dgm:pt>
    <dgm:pt modelId="{E53CA001-EF6D-440D-9363-FD3492CB93AF}">
      <dgm:prSet/>
      <dgm:spPr/>
      <dgm:t>
        <a:bodyPr lIns="91440" rIns="91440"/>
        <a:lstStyle/>
        <a:p>
          <a:pPr algn="l">
            <a:buFont typeface="Arial" panose="020B0604020202020204" pitchFamily="34" charset="0"/>
            <a:buNone/>
          </a:pPr>
          <a:r>
            <a:rPr lang="en-US" dirty="0"/>
            <a:t>-Female sex</a:t>
          </a:r>
        </a:p>
        <a:p>
          <a:pPr algn="l">
            <a:buFont typeface="Arial" panose="020B0604020202020204" pitchFamily="34" charset="0"/>
            <a:buNone/>
          </a:pPr>
          <a:r>
            <a:rPr lang="en-US" dirty="0"/>
            <a:t>-Polyarthritis at onset</a:t>
          </a:r>
        </a:p>
        <a:p>
          <a:pPr algn="l">
            <a:buFont typeface="Arial" panose="020B0604020202020204" pitchFamily="34" charset="0"/>
            <a:buNone/>
          </a:pPr>
          <a:r>
            <a:rPr lang="en-US" dirty="0"/>
            <a:t>-Steroid dependence</a:t>
          </a:r>
        </a:p>
      </dgm:t>
    </dgm:pt>
    <dgm:pt modelId="{936FA7BF-BE6B-4038-9EBA-E7EA6ED50A01}" type="parTrans" cxnId="{A620C581-A1F6-48FA-9067-97F03258E853}">
      <dgm:prSet/>
      <dgm:spPr/>
      <dgm:t>
        <a:bodyPr/>
        <a:lstStyle/>
        <a:p>
          <a:endParaRPr lang="en-US" dirty="0"/>
        </a:p>
      </dgm:t>
    </dgm:pt>
    <dgm:pt modelId="{F2CDDC6C-CD31-45B1-9FC8-95D891982461}" type="sibTrans" cxnId="{A620C581-A1F6-48FA-9067-97F03258E853}">
      <dgm:prSet/>
      <dgm:spPr/>
      <dgm:t>
        <a:bodyPr/>
        <a:lstStyle/>
        <a:p>
          <a:endParaRPr lang="en-US"/>
        </a:p>
      </dgm:t>
    </dgm:pt>
    <dgm:pt modelId="{BC342546-46E6-41EF-8D78-CDE432E099D0}" type="pres">
      <dgm:prSet presAssocID="{2333CC27-5AF9-4A78-B8F9-050C5C520B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89244-3A09-489A-A2BA-C0D0A58F75B3}" type="pres">
      <dgm:prSet presAssocID="{924C323C-942D-4B0A-BBF8-CA291B95B33A}" presName="root1" presStyleCnt="0"/>
      <dgm:spPr/>
    </dgm:pt>
    <dgm:pt modelId="{3A74E7D7-38C0-4CDB-BC38-0384BB49341E}" type="pres">
      <dgm:prSet presAssocID="{924C323C-942D-4B0A-BBF8-CA291B95B3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AEDC5-C729-45EC-9F77-7E94A2CCD0A4}" type="pres">
      <dgm:prSet presAssocID="{924C323C-942D-4B0A-BBF8-CA291B95B33A}" presName="level2hierChild" presStyleCnt="0"/>
      <dgm:spPr/>
    </dgm:pt>
    <dgm:pt modelId="{822D201C-75BE-4984-A3AA-C54865DAFA4F}" type="pres">
      <dgm:prSet presAssocID="{639ADD98-98DD-49AB-831A-573F92904B5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B62B6D6-2840-4D0F-BF24-62A7A6E36023}" type="pres">
      <dgm:prSet presAssocID="{639ADD98-98DD-49AB-831A-573F92904B5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CA62019-EB7C-4572-AF6D-BF222E76463C}" type="pres">
      <dgm:prSet presAssocID="{BB36E899-E078-4F2C-BDD6-C95EBCEA23C7}" presName="root2" presStyleCnt="0"/>
      <dgm:spPr/>
    </dgm:pt>
    <dgm:pt modelId="{D0D0B5DD-BA97-40DD-B353-F29E12B34A0D}" type="pres">
      <dgm:prSet presAssocID="{BB36E899-E078-4F2C-BDD6-C95EBCEA23C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CBC25-3F69-4098-AE13-DA0D0EF08BBA}" type="pres">
      <dgm:prSet presAssocID="{BB36E899-E078-4F2C-BDD6-C95EBCEA23C7}" presName="level3hierChild" presStyleCnt="0"/>
      <dgm:spPr/>
    </dgm:pt>
    <dgm:pt modelId="{0B1D4D5F-4785-4BB8-AB8B-50771035FAE3}" type="pres">
      <dgm:prSet presAssocID="{13052EAE-96CE-439E-AE56-19420919FF0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3956A83-289B-4078-A43E-E7873F8D59C7}" type="pres">
      <dgm:prSet presAssocID="{13052EAE-96CE-439E-AE56-19420919FF0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05AB66B-94DE-464B-BB30-6738B7675BFC}" type="pres">
      <dgm:prSet presAssocID="{6B881BD8-4325-49B3-B01E-415576EB8D41}" presName="root2" presStyleCnt="0"/>
      <dgm:spPr/>
    </dgm:pt>
    <dgm:pt modelId="{438E6F40-6326-4248-AFAC-85182F93FF4A}" type="pres">
      <dgm:prSet presAssocID="{6B881BD8-4325-49B3-B01E-415576EB8D4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B0F7C-B02B-46C6-ACA3-856F146A5DDB}" type="pres">
      <dgm:prSet presAssocID="{6B881BD8-4325-49B3-B01E-415576EB8D41}" presName="level3hierChild" presStyleCnt="0"/>
      <dgm:spPr/>
    </dgm:pt>
    <dgm:pt modelId="{EC5C6E51-BF4D-4BD4-B842-CC8E7784F12F}" type="pres">
      <dgm:prSet presAssocID="{DC255FD1-1BA6-43C6-B401-AA6AB86C6DD3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8B7D4D10-0045-466F-99D5-A2E396AA6E5D}" type="pres">
      <dgm:prSet presAssocID="{DC255FD1-1BA6-43C6-B401-AA6AB86C6DD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0B73492A-3BF3-4714-886D-8D91F2161182}" type="pres">
      <dgm:prSet presAssocID="{4C3B64FB-AD94-4943-9ECC-A911B1C1D122}" presName="root2" presStyleCnt="0"/>
      <dgm:spPr/>
    </dgm:pt>
    <dgm:pt modelId="{A9E11787-C9F2-4893-BAC0-33D9C825DDA4}" type="pres">
      <dgm:prSet presAssocID="{4C3B64FB-AD94-4943-9ECC-A911B1C1D122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E14478-3D75-44F6-9C3E-EEE9A7F63846}" type="pres">
      <dgm:prSet presAssocID="{4C3B64FB-AD94-4943-9ECC-A911B1C1D122}" presName="level3hierChild" presStyleCnt="0"/>
      <dgm:spPr/>
    </dgm:pt>
    <dgm:pt modelId="{A6091702-B323-4BF7-942F-A90A02AE8A39}" type="pres">
      <dgm:prSet presAssocID="{CB2F50E2-36A3-4E9C-8E89-03DF59FD1FC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170AD02-510A-4F76-84C0-4927C8030FB7}" type="pres">
      <dgm:prSet presAssocID="{CB2F50E2-36A3-4E9C-8E89-03DF59FD1FC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3D513A8-6186-4DB7-98BA-41145B20B82F}" type="pres">
      <dgm:prSet presAssocID="{BF1ADA67-3BAF-4D6C-9415-12724F375246}" presName="root2" presStyleCnt="0"/>
      <dgm:spPr/>
    </dgm:pt>
    <dgm:pt modelId="{75E93841-A014-494D-BC71-468B24468D75}" type="pres">
      <dgm:prSet presAssocID="{BF1ADA67-3BAF-4D6C-9415-12724F37524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58046-DADF-40F9-B2C3-88C5F9B11F80}" type="pres">
      <dgm:prSet presAssocID="{BF1ADA67-3BAF-4D6C-9415-12724F375246}" presName="level3hierChild" presStyleCnt="0"/>
      <dgm:spPr/>
    </dgm:pt>
    <dgm:pt modelId="{58271F39-C8A1-49E7-8A6C-6A5E858309BB}" type="pres">
      <dgm:prSet presAssocID="{412D8C46-6AA4-4F74-A128-01D640E4821C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A58C8F0-3F99-4AF4-AA15-65C6AD46A093}" type="pres">
      <dgm:prSet presAssocID="{412D8C46-6AA4-4F74-A128-01D640E4821C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869BB68-4983-4125-BD1D-5FF27D91CAD2}" type="pres">
      <dgm:prSet presAssocID="{96E7630C-6AC7-4382-B0A3-DC5E3DCD8A42}" presName="root2" presStyleCnt="0"/>
      <dgm:spPr/>
    </dgm:pt>
    <dgm:pt modelId="{FC41E13D-F5C1-4B00-9679-767DEF590C2C}" type="pres">
      <dgm:prSet presAssocID="{96E7630C-6AC7-4382-B0A3-DC5E3DCD8A4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DEBA98-318C-41E7-A858-5C64094E29DF}" type="pres">
      <dgm:prSet presAssocID="{96E7630C-6AC7-4382-B0A3-DC5E3DCD8A42}" presName="level3hierChild" presStyleCnt="0"/>
      <dgm:spPr/>
    </dgm:pt>
    <dgm:pt modelId="{E558C69C-65E4-46BF-9DB8-9F55F16EF95D}" type="pres">
      <dgm:prSet presAssocID="{936FA7BF-BE6B-4038-9EBA-E7EA6ED50A01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CB65E2FD-2611-4544-9771-644A1077C8C1}" type="pres">
      <dgm:prSet presAssocID="{936FA7BF-BE6B-4038-9EBA-E7EA6ED50A01}" presName="connTx" presStyleLbl="parChTrans1D4" presStyleIdx="1" presStyleCnt="2"/>
      <dgm:spPr/>
      <dgm:t>
        <a:bodyPr/>
        <a:lstStyle/>
        <a:p>
          <a:endParaRPr lang="en-US"/>
        </a:p>
      </dgm:t>
    </dgm:pt>
    <dgm:pt modelId="{61250353-6736-41B9-8925-A32C2E58572E}" type="pres">
      <dgm:prSet presAssocID="{E53CA001-EF6D-440D-9363-FD3492CB93AF}" presName="root2" presStyleCnt="0"/>
      <dgm:spPr/>
    </dgm:pt>
    <dgm:pt modelId="{F3074452-C87D-47DC-A574-74EF65968E99}" type="pres">
      <dgm:prSet presAssocID="{E53CA001-EF6D-440D-9363-FD3492CB93AF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654E6D-6ACC-481A-AD0C-A3AF550A724A}" type="pres">
      <dgm:prSet presAssocID="{E53CA001-EF6D-440D-9363-FD3492CB93AF}" presName="level3hierChild" presStyleCnt="0"/>
      <dgm:spPr/>
    </dgm:pt>
  </dgm:ptLst>
  <dgm:cxnLst>
    <dgm:cxn modelId="{E937E03B-CD0C-4269-9650-18F68F725BCA}" type="presOf" srcId="{BB36E899-E078-4F2C-BDD6-C95EBCEA23C7}" destId="{D0D0B5DD-BA97-40DD-B353-F29E12B34A0D}" srcOrd="0" destOrd="0" presId="urn:microsoft.com/office/officeart/2005/8/layout/hierarchy2"/>
    <dgm:cxn modelId="{D62C7FDC-6EF3-4BA1-83E0-3A65FC57EA85}" type="presOf" srcId="{CB2F50E2-36A3-4E9C-8E89-03DF59FD1FCD}" destId="{A6091702-B323-4BF7-942F-A90A02AE8A39}" srcOrd="0" destOrd="0" presId="urn:microsoft.com/office/officeart/2005/8/layout/hierarchy2"/>
    <dgm:cxn modelId="{C4FD948B-023B-4226-AEE6-0FD12AC5BEFF}" type="presOf" srcId="{6B881BD8-4325-49B3-B01E-415576EB8D41}" destId="{438E6F40-6326-4248-AFAC-85182F93FF4A}" srcOrd="0" destOrd="0" presId="urn:microsoft.com/office/officeart/2005/8/layout/hierarchy2"/>
    <dgm:cxn modelId="{05F2DCA7-BDAA-436C-B4D4-2614417E465E}" srcId="{924C323C-942D-4B0A-BBF8-CA291B95B33A}" destId="{BB36E899-E078-4F2C-BDD6-C95EBCEA23C7}" srcOrd="0" destOrd="0" parTransId="{639ADD98-98DD-49AB-831A-573F92904B52}" sibTransId="{E3FBA220-E0F0-41BF-86C2-45FFAC1274D2}"/>
    <dgm:cxn modelId="{5FD21B6D-7591-4B66-AF24-0E99BB6C7C3A}" type="presOf" srcId="{CB2F50E2-36A3-4E9C-8E89-03DF59FD1FCD}" destId="{5170AD02-510A-4F76-84C0-4927C8030FB7}" srcOrd="1" destOrd="0" presId="urn:microsoft.com/office/officeart/2005/8/layout/hierarchy2"/>
    <dgm:cxn modelId="{67613CEF-7E8D-4461-8678-9FA88E8D421F}" type="presOf" srcId="{DC255FD1-1BA6-43C6-B401-AA6AB86C6DD3}" destId="{8B7D4D10-0045-466F-99D5-A2E396AA6E5D}" srcOrd="1" destOrd="0" presId="urn:microsoft.com/office/officeart/2005/8/layout/hierarchy2"/>
    <dgm:cxn modelId="{1EEA2E12-557A-4014-B63A-A86FCA201B08}" type="presOf" srcId="{639ADD98-98DD-49AB-831A-573F92904B52}" destId="{3B62B6D6-2840-4D0F-BF24-62A7A6E36023}" srcOrd="1" destOrd="0" presId="urn:microsoft.com/office/officeart/2005/8/layout/hierarchy2"/>
    <dgm:cxn modelId="{8C74F260-2B3B-4D03-A067-BF93394BF0AB}" type="presOf" srcId="{13052EAE-96CE-439E-AE56-19420919FF02}" destId="{63956A83-289B-4078-A43E-E7873F8D59C7}" srcOrd="1" destOrd="0" presId="urn:microsoft.com/office/officeart/2005/8/layout/hierarchy2"/>
    <dgm:cxn modelId="{88207624-7FC4-4CA2-B898-1D4AF7C00F28}" srcId="{924C323C-942D-4B0A-BBF8-CA291B95B33A}" destId="{BF1ADA67-3BAF-4D6C-9415-12724F375246}" srcOrd="1" destOrd="0" parTransId="{CB2F50E2-36A3-4E9C-8E89-03DF59FD1FCD}" sibTransId="{F0FE8EC7-D299-4560-B3B6-921249B45D40}"/>
    <dgm:cxn modelId="{C48B8B59-FBE0-41AB-99D8-209917B10DA4}" type="presOf" srcId="{96E7630C-6AC7-4382-B0A3-DC5E3DCD8A42}" destId="{FC41E13D-F5C1-4B00-9679-767DEF590C2C}" srcOrd="0" destOrd="0" presId="urn:microsoft.com/office/officeart/2005/8/layout/hierarchy2"/>
    <dgm:cxn modelId="{C8E2188B-95E6-4C09-9B6B-C1713EDBFE22}" type="presOf" srcId="{2333CC27-5AF9-4A78-B8F9-050C5C520B15}" destId="{BC342546-46E6-41EF-8D78-CDE432E099D0}" srcOrd="0" destOrd="0" presId="urn:microsoft.com/office/officeart/2005/8/layout/hierarchy2"/>
    <dgm:cxn modelId="{5571F655-8DAE-4EBB-9DE0-8FFCDEA71FC8}" srcId="{BB36E899-E078-4F2C-BDD6-C95EBCEA23C7}" destId="{6B881BD8-4325-49B3-B01E-415576EB8D41}" srcOrd="0" destOrd="0" parTransId="{13052EAE-96CE-439E-AE56-19420919FF02}" sibTransId="{EEE534A5-4097-4B57-A589-C1C013A91E79}"/>
    <dgm:cxn modelId="{A620C581-A1F6-48FA-9067-97F03258E853}" srcId="{96E7630C-6AC7-4382-B0A3-DC5E3DCD8A42}" destId="{E53CA001-EF6D-440D-9363-FD3492CB93AF}" srcOrd="0" destOrd="0" parTransId="{936FA7BF-BE6B-4038-9EBA-E7EA6ED50A01}" sibTransId="{F2CDDC6C-CD31-45B1-9FC8-95D891982461}"/>
    <dgm:cxn modelId="{F12F7244-DC17-42C9-A383-6B1FCB5429F0}" type="presOf" srcId="{4C3B64FB-AD94-4943-9ECC-A911B1C1D122}" destId="{A9E11787-C9F2-4893-BAC0-33D9C825DDA4}" srcOrd="0" destOrd="0" presId="urn:microsoft.com/office/officeart/2005/8/layout/hierarchy2"/>
    <dgm:cxn modelId="{832C8E87-C71C-474E-A06A-DE9A1F257605}" srcId="{BF1ADA67-3BAF-4D6C-9415-12724F375246}" destId="{96E7630C-6AC7-4382-B0A3-DC5E3DCD8A42}" srcOrd="0" destOrd="0" parTransId="{412D8C46-6AA4-4F74-A128-01D640E4821C}" sibTransId="{D79FEDB8-B78D-4905-AF83-D4A6E56E86B1}"/>
    <dgm:cxn modelId="{90BBBE31-BF07-4BF6-9A62-3433EEB315DC}" type="presOf" srcId="{E53CA001-EF6D-440D-9363-FD3492CB93AF}" destId="{F3074452-C87D-47DC-A574-74EF65968E99}" srcOrd="0" destOrd="0" presId="urn:microsoft.com/office/officeart/2005/8/layout/hierarchy2"/>
    <dgm:cxn modelId="{8DB91131-E512-4D2F-AEFC-F0384CA265E3}" type="presOf" srcId="{13052EAE-96CE-439E-AE56-19420919FF02}" destId="{0B1D4D5F-4785-4BB8-AB8B-50771035FAE3}" srcOrd="0" destOrd="0" presId="urn:microsoft.com/office/officeart/2005/8/layout/hierarchy2"/>
    <dgm:cxn modelId="{5C1C4E61-9349-4C03-BD7B-9EF60FEA8127}" type="presOf" srcId="{DC255FD1-1BA6-43C6-B401-AA6AB86C6DD3}" destId="{EC5C6E51-BF4D-4BD4-B842-CC8E7784F12F}" srcOrd="0" destOrd="0" presId="urn:microsoft.com/office/officeart/2005/8/layout/hierarchy2"/>
    <dgm:cxn modelId="{683A4A5D-6408-4003-8771-F21E33418E2D}" type="presOf" srcId="{924C323C-942D-4B0A-BBF8-CA291B95B33A}" destId="{3A74E7D7-38C0-4CDB-BC38-0384BB49341E}" srcOrd="0" destOrd="0" presId="urn:microsoft.com/office/officeart/2005/8/layout/hierarchy2"/>
    <dgm:cxn modelId="{AE2A4CAD-5417-4AAE-8640-887DE6233BD2}" type="presOf" srcId="{412D8C46-6AA4-4F74-A128-01D640E4821C}" destId="{58271F39-C8A1-49E7-8A6C-6A5E858309BB}" srcOrd="0" destOrd="0" presId="urn:microsoft.com/office/officeart/2005/8/layout/hierarchy2"/>
    <dgm:cxn modelId="{40799A81-6E6D-458D-9607-CB1DEF7372E2}" type="presOf" srcId="{936FA7BF-BE6B-4038-9EBA-E7EA6ED50A01}" destId="{E558C69C-65E4-46BF-9DB8-9F55F16EF95D}" srcOrd="0" destOrd="0" presId="urn:microsoft.com/office/officeart/2005/8/layout/hierarchy2"/>
    <dgm:cxn modelId="{CB9D73E8-8FD0-43DC-B817-6D28483DBD71}" type="presOf" srcId="{BF1ADA67-3BAF-4D6C-9415-12724F375246}" destId="{75E93841-A014-494D-BC71-468B24468D75}" srcOrd="0" destOrd="0" presId="urn:microsoft.com/office/officeart/2005/8/layout/hierarchy2"/>
    <dgm:cxn modelId="{3920BFFB-B345-4A96-B6BE-A23FD1252244}" type="presOf" srcId="{412D8C46-6AA4-4F74-A128-01D640E4821C}" destId="{AA58C8F0-3F99-4AF4-AA15-65C6AD46A093}" srcOrd="1" destOrd="0" presId="urn:microsoft.com/office/officeart/2005/8/layout/hierarchy2"/>
    <dgm:cxn modelId="{203A9418-2B54-474A-BAFB-ECCE5F9FC1FC}" srcId="{2333CC27-5AF9-4A78-B8F9-050C5C520B15}" destId="{924C323C-942D-4B0A-BBF8-CA291B95B33A}" srcOrd="0" destOrd="0" parTransId="{8026B455-DA92-408D-86EA-E7A9DA1D3B7E}" sibTransId="{7DF99547-0F91-47A0-B197-B15E674AF914}"/>
    <dgm:cxn modelId="{2A660861-5652-40E7-B446-071486111EFA}" type="presOf" srcId="{639ADD98-98DD-49AB-831A-573F92904B52}" destId="{822D201C-75BE-4984-A3AA-C54865DAFA4F}" srcOrd="0" destOrd="0" presId="urn:microsoft.com/office/officeart/2005/8/layout/hierarchy2"/>
    <dgm:cxn modelId="{61498A9E-83E1-49F1-9245-8E12BCB1D453}" srcId="{6B881BD8-4325-49B3-B01E-415576EB8D41}" destId="{4C3B64FB-AD94-4943-9ECC-A911B1C1D122}" srcOrd="0" destOrd="0" parTransId="{DC255FD1-1BA6-43C6-B401-AA6AB86C6DD3}" sibTransId="{EFF87077-74EF-4595-AB8D-E4E3AC4B9C6C}"/>
    <dgm:cxn modelId="{6FFAD6D6-220E-4A9D-AE6B-AEA997A5C22D}" type="presOf" srcId="{936FA7BF-BE6B-4038-9EBA-E7EA6ED50A01}" destId="{CB65E2FD-2611-4544-9771-644A1077C8C1}" srcOrd="1" destOrd="0" presId="urn:microsoft.com/office/officeart/2005/8/layout/hierarchy2"/>
    <dgm:cxn modelId="{A91D1CBF-AABF-44A2-987E-09510975AD70}" type="presParOf" srcId="{BC342546-46E6-41EF-8D78-CDE432E099D0}" destId="{EE689244-3A09-489A-A2BA-C0D0A58F75B3}" srcOrd="0" destOrd="0" presId="urn:microsoft.com/office/officeart/2005/8/layout/hierarchy2"/>
    <dgm:cxn modelId="{85490B46-E3F8-4C47-B8DD-08DCF72CB9D6}" type="presParOf" srcId="{EE689244-3A09-489A-A2BA-C0D0A58F75B3}" destId="{3A74E7D7-38C0-4CDB-BC38-0384BB49341E}" srcOrd="0" destOrd="0" presId="urn:microsoft.com/office/officeart/2005/8/layout/hierarchy2"/>
    <dgm:cxn modelId="{B79ED566-364E-46B7-824A-ECD077E0BC58}" type="presParOf" srcId="{EE689244-3A09-489A-A2BA-C0D0A58F75B3}" destId="{62CAEDC5-C729-45EC-9F77-7E94A2CCD0A4}" srcOrd="1" destOrd="0" presId="urn:microsoft.com/office/officeart/2005/8/layout/hierarchy2"/>
    <dgm:cxn modelId="{7DF1C34C-6689-42EB-AAF0-5E78CA654BEE}" type="presParOf" srcId="{62CAEDC5-C729-45EC-9F77-7E94A2CCD0A4}" destId="{822D201C-75BE-4984-A3AA-C54865DAFA4F}" srcOrd="0" destOrd="0" presId="urn:microsoft.com/office/officeart/2005/8/layout/hierarchy2"/>
    <dgm:cxn modelId="{AF6F7C11-DC0A-4530-8F95-D10E55B05FF3}" type="presParOf" srcId="{822D201C-75BE-4984-A3AA-C54865DAFA4F}" destId="{3B62B6D6-2840-4D0F-BF24-62A7A6E36023}" srcOrd="0" destOrd="0" presId="urn:microsoft.com/office/officeart/2005/8/layout/hierarchy2"/>
    <dgm:cxn modelId="{1A33D447-2D47-4C9D-864B-1785E12C7103}" type="presParOf" srcId="{62CAEDC5-C729-45EC-9F77-7E94A2CCD0A4}" destId="{8CA62019-EB7C-4572-AF6D-BF222E76463C}" srcOrd="1" destOrd="0" presId="urn:microsoft.com/office/officeart/2005/8/layout/hierarchy2"/>
    <dgm:cxn modelId="{8596D8B6-A9F6-40B1-8DB8-27FD58BACE9A}" type="presParOf" srcId="{8CA62019-EB7C-4572-AF6D-BF222E76463C}" destId="{D0D0B5DD-BA97-40DD-B353-F29E12B34A0D}" srcOrd="0" destOrd="0" presId="urn:microsoft.com/office/officeart/2005/8/layout/hierarchy2"/>
    <dgm:cxn modelId="{7E8C81E2-7BF5-4791-BC2F-73F933416B74}" type="presParOf" srcId="{8CA62019-EB7C-4572-AF6D-BF222E76463C}" destId="{187CBC25-3F69-4098-AE13-DA0D0EF08BBA}" srcOrd="1" destOrd="0" presId="urn:microsoft.com/office/officeart/2005/8/layout/hierarchy2"/>
    <dgm:cxn modelId="{6FFFB7A6-0B94-47CC-83AA-32D474091E6F}" type="presParOf" srcId="{187CBC25-3F69-4098-AE13-DA0D0EF08BBA}" destId="{0B1D4D5F-4785-4BB8-AB8B-50771035FAE3}" srcOrd="0" destOrd="0" presId="urn:microsoft.com/office/officeart/2005/8/layout/hierarchy2"/>
    <dgm:cxn modelId="{202005F1-5487-409B-820A-C7C1B70D7F2B}" type="presParOf" srcId="{0B1D4D5F-4785-4BB8-AB8B-50771035FAE3}" destId="{63956A83-289B-4078-A43E-E7873F8D59C7}" srcOrd="0" destOrd="0" presId="urn:microsoft.com/office/officeart/2005/8/layout/hierarchy2"/>
    <dgm:cxn modelId="{82EACF51-8CA4-4BA6-8C4A-613140966156}" type="presParOf" srcId="{187CBC25-3F69-4098-AE13-DA0D0EF08BBA}" destId="{C05AB66B-94DE-464B-BB30-6738B7675BFC}" srcOrd="1" destOrd="0" presId="urn:microsoft.com/office/officeart/2005/8/layout/hierarchy2"/>
    <dgm:cxn modelId="{DEDE5D0C-B6CB-4EAB-BE60-7CF8071BF381}" type="presParOf" srcId="{C05AB66B-94DE-464B-BB30-6738B7675BFC}" destId="{438E6F40-6326-4248-AFAC-85182F93FF4A}" srcOrd="0" destOrd="0" presId="urn:microsoft.com/office/officeart/2005/8/layout/hierarchy2"/>
    <dgm:cxn modelId="{430A46C9-1344-45F7-A385-BD96ED09E3EA}" type="presParOf" srcId="{C05AB66B-94DE-464B-BB30-6738B7675BFC}" destId="{093B0F7C-B02B-46C6-ACA3-856F146A5DDB}" srcOrd="1" destOrd="0" presId="urn:microsoft.com/office/officeart/2005/8/layout/hierarchy2"/>
    <dgm:cxn modelId="{B434C34D-6184-40AE-AF53-30E2B7C218FE}" type="presParOf" srcId="{093B0F7C-B02B-46C6-ACA3-856F146A5DDB}" destId="{EC5C6E51-BF4D-4BD4-B842-CC8E7784F12F}" srcOrd="0" destOrd="0" presId="urn:microsoft.com/office/officeart/2005/8/layout/hierarchy2"/>
    <dgm:cxn modelId="{5F177D78-4109-4ECF-AA58-D614D777783E}" type="presParOf" srcId="{EC5C6E51-BF4D-4BD4-B842-CC8E7784F12F}" destId="{8B7D4D10-0045-466F-99D5-A2E396AA6E5D}" srcOrd="0" destOrd="0" presId="urn:microsoft.com/office/officeart/2005/8/layout/hierarchy2"/>
    <dgm:cxn modelId="{E090DA5E-EDC8-4247-9C43-3D088C8A640A}" type="presParOf" srcId="{093B0F7C-B02B-46C6-ACA3-856F146A5DDB}" destId="{0B73492A-3BF3-4714-886D-8D91F2161182}" srcOrd="1" destOrd="0" presId="urn:microsoft.com/office/officeart/2005/8/layout/hierarchy2"/>
    <dgm:cxn modelId="{64CE7C98-0F25-441E-80D8-3CB8E3340E54}" type="presParOf" srcId="{0B73492A-3BF3-4714-886D-8D91F2161182}" destId="{A9E11787-C9F2-4893-BAC0-33D9C825DDA4}" srcOrd="0" destOrd="0" presId="urn:microsoft.com/office/officeart/2005/8/layout/hierarchy2"/>
    <dgm:cxn modelId="{ED5BFC51-64EA-400C-B2AD-4B5E9CF3D7FA}" type="presParOf" srcId="{0B73492A-3BF3-4714-886D-8D91F2161182}" destId="{76E14478-3D75-44F6-9C3E-EEE9A7F63846}" srcOrd="1" destOrd="0" presId="urn:microsoft.com/office/officeart/2005/8/layout/hierarchy2"/>
    <dgm:cxn modelId="{CAA9F08F-D453-43DC-BCED-F65B7342B5C0}" type="presParOf" srcId="{62CAEDC5-C729-45EC-9F77-7E94A2CCD0A4}" destId="{A6091702-B323-4BF7-942F-A90A02AE8A39}" srcOrd="2" destOrd="0" presId="urn:microsoft.com/office/officeart/2005/8/layout/hierarchy2"/>
    <dgm:cxn modelId="{A306D533-0A3D-4307-A9E7-E772D44D4F08}" type="presParOf" srcId="{A6091702-B323-4BF7-942F-A90A02AE8A39}" destId="{5170AD02-510A-4F76-84C0-4927C8030FB7}" srcOrd="0" destOrd="0" presId="urn:microsoft.com/office/officeart/2005/8/layout/hierarchy2"/>
    <dgm:cxn modelId="{6A2B2530-4151-4818-BFA2-44F529F99096}" type="presParOf" srcId="{62CAEDC5-C729-45EC-9F77-7E94A2CCD0A4}" destId="{B3D513A8-6186-4DB7-98BA-41145B20B82F}" srcOrd="3" destOrd="0" presId="urn:microsoft.com/office/officeart/2005/8/layout/hierarchy2"/>
    <dgm:cxn modelId="{9DFB2334-B6E8-490F-A558-E078BA9B96B8}" type="presParOf" srcId="{B3D513A8-6186-4DB7-98BA-41145B20B82F}" destId="{75E93841-A014-494D-BC71-468B24468D75}" srcOrd="0" destOrd="0" presId="urn:microsoft.com/office/officeart/2005/8/layout/hierarchy2"/>
    <dgm:cxn modelId="{15AE7456-211C-4904-AD71-AA03EB4A7AC4}" type="presParOf" srcId="{B3D513A8-6186-4DB7-98BA-41145B20B82F}" destId="{90458046-DADF-40F9-B2C3-88C5F9B11F80}" srcOrd="1" destOrd="0" presId="urn:microsoft.com/office/officeart/2005/8/layout/hierarchy2"/>
    <dgm:cxn modelId="{A05CF148-A2A0-424C-BBF4-C77A7C4E1D5A}" type="presParOf" srcId="{90458046-DADF-40F9-B2C3-88C5F9B11F80}" destId="{58271F39-C8A1-49E7-8A6C-6A5E858309BB}" srcOrd="0" destOrd="0" presId="urn:microsoft.com/office/officeart/2005/8/layout/hierarchy2"/>
    <dgm:cxn modelId="{2469A9E8-4096-4879-ABB6-DDFC9B01878D}" type="presParOf" srcId="{58271F39-C8A1-49E7-8A6C-6A5E858309BB}" destId="{AA58C8F0-3F99-4AF4-AA15-65C6AD46A093}" srcOrd="0" destOrd="0" presId="urn:microsoft.com/office/officeart/2005/8/layout/hierarchy2"/>
    <dgm:cxn modelId="{5C48B541-44E8-47DD-B4AB-00E4FC09339B}" type="presParOf" srcId="{90458046-DADF-40F9-B2C3-88C5F9B11F80}" destId="{B869BB68-4983-4125-BD1D-5FF27D91CAD2}" srcOrd="1" destOrd="0" presId="urn:microsoft.com/office/officeart/2005/8/layout/hierarchy2"/>
    <dgm:cxn modelId="{30B8133A-5E99-4EB4-8F7A-F543DF2856BF}" type="presParOf" srcId="{B869BB68-4983-4125-BD1D-5FF27D91CAD2}" destId="{FC41E13D-F5C1-4B00-9679-767DEF590C2C}" srcOrd="0" destOrd="0" presId="urn:microsoft.com/office/officeart/2005/8/layout/hierarchy2"/>
    <dgm:cxn modelId="{B2D21AD8-5E28-41E7-82FB-7DC199E7E5AE}" type="presParOf" srcId="{B869BB68-4983-4125-BD1D-5FF27D91CAD2}" destId="{5ADEBA98-318C-41E7-A858-5C64094E29DF}" srcOrd="1" destOrd="0" presId="urn:microsoft.com/office/officeart/2005/8/layout/hierarchy2"/>
    <dgm:cxn modelId="{D05D905D-7034-4F21-B26D-56105D5FFB61}" type="presParOf" srcId="{5ADEBA98-318C-41E7-A858-5C64094E29DF}" destId="{E558C69C-65E4-46BF-9DB8-9F55F16EF95D}" srcOrd="0" destOrd="0" presId="urn:microsoft.com/office/officeart/2005/8/layout/hierarchy2"/>
    <dgm:cxn modelId="{57762ECB-A2E3-41DF-81FF-4065CE3A9302}" type="presParOf" srcId="{E558C69C-65E4-46BF-9DB8-9F55F16EF95D}" destId="{CB65E2FD-2611-4544-9771-644A1077C8C1}" srcOrd="0" destOrd="0" presId="urn:microsoft.com/office/officeart/2005/8/layout/hierarchy2"/>
    <dgm:cxn modelId="{59C47AEE-811A-480D-8914-0F2BBE542A82}" type="presParOf" srcId="{5ADEBA98-318C-41E7-A858-5C64094E29DF}" destId="{61250353-6736-41B9-8925-A32C2E58572E}" srcOrd="1" destOrd="0" presId="urn:microsoft.com/office/officeart/2005/8/layout/hierarchy2"/>
    <dgm:cxn modelId="{4BEA396F-7A09-49E5-8A96-DCADBC143DC0}" type="presParOf" srcId="{61250353-6736-41B9-8925-A32C2E58572E}" destId="{F3074452-C87D-47DC-A574-74EF65968E99}" srcOrd="0" destOrd="0" presId="urn:microsoft.com/office/officeart/2005/8/layout/hierarchy2"/>
    <dgm:cxn modelId="{BCF8AA7D-B7A8-4FDF-ABE4-011EFAC1C1B0}" type="presParOf" srcId="{61250353-6736-41B9-8925-A32C2E58572E}" destId="{FB654E6D-6ACC-481A-AD0C-A3AF550A72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58410B-1B73-4B34-8555-87A287E81C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6EB66-5802-49C8-97E3-30C452F93E53}">
      <dgm:prSet phldrT="[Text]"/>
      <dgm:spPr/>
      <dgm:t>
        <a:bodyPr/>
        <a:lstStyle/>
        <a:p>
          <a:r>
            <a:rPr lang="en-US" dirty="0"/>
            <a:t>Patient</a:t>
          </a:r>
        </a:p>
      </dgm:t>
    </dgm:pt>
    <dgm:pt modelId="{47D1E33B-1C89-4ECF-9259-1D0E72DB62F3}" type="parTrans" cxnId="{8658A7E4-482B-4CD7-820E-7945D50236EA}">
      <dgm:prSet/>
      <dgm:spPr/>
      <dgm:t>
        <a:bodyPr/>
        <a:lstStyle/>
        <a:p>
          <a:endParaRPr lang="en-US"/>
        </a:p>
      </dgm:t>
    </dgm:pt>
    <dgm:pt modelId="{33A11911-4C8C-491C-AEBD-BB00EDF6DD90}" type="sibTrans" cxnId="{8658A7E4-482B-4CD7-820E-7945D50236EA}">
      <dgm:prSet/>
      <dgm:spPr/>
      <dgm:t>
        <a:bodyPr/>
        <a:lstStyle/>
        <a:p>
          <a:endParaRPr lang="en-US"/>
        </a:p>
      </dgm:t>
    </dgm:pt>
    <dgm:pt modelId="{29BD984B-2BD3-42FF-8534-4A0C5A6528A1}">
      <dgm:prSet phldrT="[Text]"/>
      <dgm:spPr>
        <a:solidFill>
          <a:schemeClr val="accent5"/>
        </a:solidFill>
      </dgm:spPr>
      <dgm:t>
        <a:bodyPr lIns="0" rIns="0"/>
        <a:lstStyle/>
        <a:p>
          <a:r>
            <a:rPr lang="en-US" dirty="0"/>
            <a:t>Rheumatologist</a:t>
          </a:r>
        </a:p>
      </dgm:t>
    </dgm:pt>
    <dgm:pt modelId="{BE445213-972D-4892-82AD-0DFBE63A5142}" type="parTrans" cxnId="{2D28F03B-60F6-44E3-A278-7A93F9D9321A}">
      <dgm:prSet/>
      <dgm:spPr/>
      <dgm:t>
        <a:bodyPr/>
        <a:lstStyle/>
        <a:p>
          <a:endParaRPr lang="en-US"/>
        </a:p>
      </dgm:t>
    </dgm:pt>
    <dgm:pt modelId="{2B8B700C-CE33-45D4-B155-D0C77EB99440}" type="sibTrans" cxnId="{2D28F03B-60F6-44E3-A278-7A93F9D9321A}">
      <dgm:prSet/>
      <dgm:spPr/>
      <dgm:t>
        <a:bodyPr/>
        <a:lstStyle/>
        <a:p>
          <a:endParaRPr lang="en-US"/>
        </a:p>
      </dgm:t>
    </dgm:pt>
    <dgm:pt modelId="{EECFBA53-B6FD-46D3-895E-A69A912BCCF4}">
      <dgm:prSet phldrT="[Text]"/>
      <dgm:spPr>
        <a:solidFill>
          <a:schemeClr val="accent6"/>
        </a:solidFill>
      </dgm:spPr>
      <dgm:t>
        <a:bodyPr lIns="0" rIns="0"/>
        <a:lstStyle/>
        <a:p>
          <a:r>
            <a:rPr lang="en-US" dirty="0"/>
            <a:t>Cardiologist</a:t>
          </a:r>
        </a:p>
      </dgm:t>
    </dgm:pt>
    <dgm:pt modelId="{7C7CEE85-F403-48F3-B9A4-60726930630F}" type="parTrans" cxnId="{C5E0D32E-92BC-4AE2-A39F-6A775F97325E}">
      <dgm:prSet/>
      <dgm:spPr/>
      <dgm:t>
        <a:bodyPr/>
        <a:lstStyle/>
        <a:p>
          <a:endParaRPr lang="en-US"/>
        </a:p>
      </dgm:t>
    </dgm:pt>
    <dgm:pt modelId="{77F93031-8027-4B74-A155-2912A9161C37}" type="sibTrans" cxnId="{C5E0D32E-92BC-4AE2-A39F-6A775F97325E}">
      <dgm:prSet/>
      <dgm:spPr/>
      <dgm:t>
        <a:bodyPr/>
        <a:lstStyle/>
        <a:p>
          <a:endParaRPr lang="en-US"/>
        </a:p>
      </dgm:t>
    </dgm:pt>
    <dgm:pt modelId="{079A6133-4D16-47B8-BBF5-FD9CE0798D36}">
      <dgm:prSet phldrT="[Text]"/>
      <dgm:spPr>
        <a:solidFill>
          <a:schemeClr val="bg2">
            <a:lumMod val="50000"/>
          </a:schemeClr>
        </a:solidFill>
      </dgm:spPr>
      <dgm:t>
        <a:bodyPr lIns="0" rIns="0"/>
        <a:lstStyle/>
        <a:p>
          <a:r>
            <a:rPr lang="en-US" dirty="0"/>
            <a:t>Social Worker</a:t>
          </a:r>
        </a:p>
      </dgm:t>
    </dgm:pt>
    <dgm:pt modelId="{734E2C58-0F27-4938-A40A-6FD2FC96A944}" type="parTrans" cxnId="{773D009F-80A1-4419-A1FA-D85FE00D4202}">
      <dgm:prSet/>
      <dgm:spPr/>
      <dgm:t>
        <a:bodyPr/>
        <a:lstStyle/>
        <a:p>
          <a:endParaRPr lang="en-US"/>
        </a:p>
      </dgm:t>
    </dgm:pt>
    <dgm:pt modelId="{62656838-2E4C-4140-BCFD-C90AA80F4E93}" type="sibTrans" cxnId="{773D009F-80A1-4419-A1FA-D85FE00D4202}">
      <dgm:prSet/>
      <dgm:spPr/>
      <dgm:t>
        <a:bodyPr/>
        <a:lstStyle/>
        <a:p>
          <a:endParaRPr lang="en-US"/>
        </a:p>
      </dgm:t>
    </dgm:pt>
    <dgm:pt modelId="{D1AD4452-94A5-471A-8BC6-6404C8C14820}">
      <dgm:prSet phldrT="[Text]"/>
      <dgm:spPr>
        <a:solidFill>
          <a:schemeClr val="accent2"/>
        </a:solidFill>
      </dgm:spPr>
      <dgm:t>
        <a:bodyPr lIns="0" rIns="0"/>
        <a:lstStyle/>
        <a:p>
          <a:r>
            <a:rPr lang="en-US" dirty="0"/>
            <a:t>Psychiatrist</a:t>
          </a:r>
        </a:p>
      </dgm:t>
    </dgm:pt>
    <dgm:pt modelId="{ABC3521C-B2C1-4CF6-A17C-10808076B2BE}" type="parTrans" cxnId="{DA4F0892-07E2-4CE1-921D-EF8673852753}">
      <dgm:prSet/>
      <dgm:spPr/>
      <dgm:t>
        <a:bodyPr/>
        <a:lstStyle/>
        <a:p>
          <a:endParaRPr lang="en-US"/>
        </a:p>
      </dgm:t>
    </dgm:pt>
    <dgm:pt modelId="{20F337B8-290A-447E-B1E1-BDE2F552E6AA}" type="sibTrans" cxnId="{DA4F0892-07E2-4CE1-921D-EF8673852753}">
      <dgm:prSet/>
      <dgm:spPr/>
      <dgm:t>
        <a:bodyPr/>
        <a:lstStyle/>
        <a:p>
          <a:endParaRPr lang="en-US"/>
        </a:p>
      </dgm:t>
    </dgm:pt>
    <dgm:pt modelId="{34157B80-63A5-4AA6-88BA-389F8E6896E8}">
      <dgm:prSet/>
      <dgm:spPr>
        <a:solidFill>
          <a:schemeClr val="accent4"/>
        </a:solidFill>
      </dgm:spPr>
      <dgm:t>
        <a:bodyPr lIns="0" rIns="0"/>
        <a:lstStyle/>
        <a:p>
          <a:r>
            <a:rPr lang="en-US" dirty="0"/>
            <a:t>Orthopedic Surgeon</a:t>
          </a:r>
        </a:p>
      </dgm:t>
    </dgm:pt>
    <dgm:pt modelId="{1D3BDCAF-33CF-4245-A1A1-AB45D54797DB}" type="parTrans" cxnId="{AD3DFF66-0211-41D6-8522-818B14E37197}">
      <dgm:prSet/>
      <dgm:spPr/>
      <dgm:t>
        <a:bodyPr/>
        <a:lstStyle/>
        <a:p>
          <a:endParaRPr lang="en-US"/>
        </a:p>
      </dgm:t>
    </dgm:pt>
    <dgm:pt modelId="{3EF823FF-1094-47BF-8A1C-46FF65AACEC1}" type="sibTrans" cxnId="{AD3DFF66-0211-41D6-8522-818B14E37197}">
      <dgm:prSet/>
      <dgm:spPr/>
      <dgm:t>
        <a:bodyPr/>
        <a:lstStyle/>
        <a:p>
          <a:endParaRPr lang="en-US"/>
        </a:p>
      </dgm:t>
    </dgm:pt>
    <dgm:pt modelId="{A288AB9B-C449-4942-95C8-48AF1C64D037}">
      <dgm:prSet/>
      <dgm:spPr>
        <a:solidFill>
          <a:schemeClr val="accent3"/>
        </a:solidFill>
      </dgm:spPr>
      <dgm:t>
        <a:bodyPr lIns="0" rIns="0"/>
        <a:lstStyle/>
        <a:p>
          <a:r>
            <a:rPr lang="en-US" dirty="0"/>
            <a:t>Physiotherapist</a:t>
          </a:r>
        </a:p>
      </dgm:t>
    </dgm:pt>
    <dgm:pt modelId="{CFF0A78E-6A37-4887-8470-4CD7F4B088F5}" type="parTrans" cxnId="{F0DFFAB8-01E4-4C4E-9542-FE080C61B2CF}">
      <dgm:prSet/>
      <dgm:spPr/>
      <dgm:t>
        <a:bodyPr/>
        <a:lstStyle/>
        <a:p>
          <a:endParaRPr lang="en-US"/>
        </a:p>
      </dgm:t>
    </dgm:pt>
    <dgm:pt modelId="{3A8ED5BE-8778-4221-9DBC-C49CEE738DF8}" type="sibTrans" cxnId="{F0DFFAB8-01E4-4C4E-9542-FE080C61B2CF}">
      <dgm:prSet/>
      <dgm:spPr/>
      <dgm:t>
        <a:bodyPr/>
        <a:lstStyle/>
        <a:p>
          <a:endParaRPr lang="en-US"/>
        </a:p>
      </dgm:t>
    </dgm:pt>
    <dgm:pt modelId="{43351612-D7BB-4327-A898-E2942FC9DE3F}">
      <dgm:prSet/>
      <dgm:spPr>
        <a:solidFill>
          <a:srgbClr val="D7D200"/>
        </a:solidFill>
      </dgm:spPr>
      <dgm:t>
        <a:bodyPr lIns="0" rIns="0"/>
        <a:lstStyle/>
        <a:p>
          <a:r>
            <a:rPr lang="en-US" dirty="0"/>
            <a:t>Primary Care</a:t>
          </a:r>
        </a:p>
      </dgm:t>
    </dgm:pt>
    <dgm:pt modelId="{03A49949-70D1-4373-8FCC-6591B39D1703}" type="parTrans" cxnId="{139C4B5B-FDD5-4825-AF6E-34EA549A2F8F}">
      <dgm:prSet/>
      <dgm:spPr/>
      <dgm:t>
        <a:bodyPr/>
        <a:lstStyle/>
        <a:p>
          <a:endParaRPr lang="en-US"/>
        </a:p>
      </dgm:t>
    </dgm:pt>
    <dgm:pt modelId="{DC9693D2-D812-4736-B7BB-1172832A8FB6}" type="sibTrans" cxnId="{139C4B5B-FDD5-4825-AF6E-34EA549A2F8F}">
      <dgm:prSet/>
      <dgm:spPr/>
      <dgm:t>
        <a:bodyPr/>
        <a:lstStyle/>
        <a:p>
          <a:endParaRPr lang="en-US"/>
        </a:p>
      </dgm:t>
    </dgm:pt>
    <dgm:pt modelId="{26D5796E-9648-4A38-832F-C863228702B2}">
      <dgm:prSet/>
      <dgm:spPr>
        <a:solidFill>
          <a:schemeClr val="bg1">
            <a:lumMod val="50000"/>
          </a:schemeClr>
        </a:solidFill>
      </dgm:spPr>
      <dgm:t>
        <a:bodyPr lIns="0" rIns="0"/>
        <a:lstStyle/>
        <a:p>
          <a:r>
            <a:rPr lang="en-US" dirty="0"/>
            <a:t>Pain Specialist</a:t>
          </a:r>
        </a:p>
      </dgm:t>
    </dgm:pt>
    <dgm:pt modelId="{A0A6CF49-0A4B-49AE-B15C-2E61811FB2A3}" type="parTrans" cxnId="{4423FDD7-8CD5-487D-A09E-6FA6217E858D}">
      <dgm:prSet/>
      <dgm:spPr/>
      <dgm:t>
        <a:bodyPr/>
        <a:lstStyle/>
        <a:p>
          <a:endParaRPr lang="en-US"/>
        </a:p>
      </dgm:t>
    </dgm:pt>
    <dgm:pt modelId="{5E37FADD-AA4E-47EE-BF04-D98850C9DEF8}" type="sibTrans" cxnId="{4423FDD7-8CD5-487D-A09E-6FA6217E858D}">
      <dgm:prSet/>
      <dgm:spPr/>
      <dgm:t>
        <a:bodyPr/>
        <a:lstStyle/>
        <a:p>
          <a:endParaRPr lang="en-US"/>
        </a:p>
      </dgm:t>
    </dgm:pt>
    <dgm:pt modelId="{FBE094B0-9608-4715-939C-8EF9800DF87F}">
      <dgm:prSet/>
      <dgm:spPr>
        <a:solidFill>
          <a:srgbClr val="7CBF33"/>
        </a:solidFill>
      </dgm:spPr>
      <dgm:t>
        <a:bodyPr lIns="0" rIns="0"/>
        <a:lstStyle/>
        <a:p>
          <a:r>
            <a:rPr lang="en-US" dirty="0"/>
            <a:t>Pulmonologist</a:t>
          </a:r>
        </a:p>
      </dgm:t>
    </dgm:pt>
    <dgm:pt modelId="{D571B5DE-DFBF-4CF6-98F4-F71E22B4093F}" type="parTrans" cxnId="{160B7408-0123-45E9-8EF0-8F3353DEFBC9}">
      <dgm:prSet/>
      <dgm:spPr/>
      <dgm:t>
        <a:bodyPr/>
        <a:lstStyle/>
        <a:p>
          <a:endParaRPr lang="en-US"/>
        </a:p>
      </dgm:t>
    </dgm:pt>
    <dgm:pt modelId="{195CFAC9-9632-4416-9EF3-B37D8972B900}" type="sibTrans" cxnId="{160B7408-0123-45E9-8EF0-8F3353DEFBC9}">
      <dgm:prSet/>
      <dgm:spPr/>
      <dgm:t>
        <a:bodyPr/>
        <a:lstStyle/>
        <a:p>
          <a:endParaRPr lang="en-US"/>
        </a:p>
      </dgm:t>
    </dgm:pt>
    <dgm:pt modelId="{C96EBC53-55B5-420E-A50C-D0F1173FC7AD}" type="pres">
      <dgm:prSet presAssocID="{BD58410B-1B73-4B34-8555-87A287E81C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ACEE2-95D5-431C-9397-AAACC7A9F15B}" type="pres">
      <dgm:prSet presAssocID="{3A96EB66-5802-49C8-97E3-30C452F93E53}" presName="centerShape" presStyleLbl="node0" presStyleIdx="0" presStyleCnt="1" custScaleX="146282" custScaleY="141360"/>
      <dgm:spPr/>
      <dgm:t>
        <a:bodyPr/>
        <a:lstStyle/>
        <a:p>
          <a:endParaRPr lang="en-US"/>
        </a:p>
      </dgm:t>
    </dgm:pt>
    <dgm:pt modelId="{EE2AA4B3-CE46-4803-AD67-EBF80486278D}" type="pres">
      <dgm:prSet presAssocID="{29BD984B-2BD3-42FF-8534-4A0C5A6528A1}" presName="node" presStyleLbl="node1" presStyleIdx="0" presStyleCnt="9" custScaleX="142443" custScaleY="144666" custRadScaleRad="100008" custRadScaleInc="-5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4DC59-879F-43F0-B4CC-EAA6F1388939}" type="pres">
      <dgm:prSet presAssocID="{29BD984B-2BD3-42FF-8534-4A0C5A6528A1}" presName="dummy" presStyleCnt="0"/>
      <dgm:spPr/>
    </dgm:pt>
    <dgm:pt modelId="{269B5B9C-0E06-4766-B806-C3669686D2F1}" type="pres">
      <dgm:prSet presAssocID="{2B8B700C-CE33-45D4-B155-D0C77EB99440}" presName="sibTrans" presStyleLbl="sibTrans2D1" presStyleIdx="0" presStyleCnt="9"/>
      <dgm:spPr/>
      <dgm:t>
        <a:bodyPr/>
        <a:lstStyle/>
        <a:p>
          <a:endParaRPr lang="en-US"/>
        </a:p>
      </dgm:t>
    </dgm:pt>
    <dgm:pt modelId="{F3EC4D29-E205-46DD-B8F6-815879A50462}" type="pres">
      <dgm:prSet presAssocID="{EECFBA53-B6FD-46D3-895E-A69A912BCCF4}" presName="node" presStyleLbl="node1" presStyleIdx="1" presStyleCnt="9" custScaleX="142443" custScaleY="144666" custRadScaleRad="99460" custRadScaleInc="-2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9A272-626F-4E33-890C-A0E5991D6A39}" type="pres">
      <dgm:prSet presAssocID="{EECFBA53-B6FD-46D3-895E-A69A912BCCF4}" presName="dummy" presStyleCnt="0"/>
      <dgm:spPr/>
    </dgm:pt>
    <dgm:pt modelId="{4395AB9D-8D1F-43F5-88F4-4EE2276D2F7D}" type="pres">
      <dgm:prSet presAssocID="{77F93031-8027-4B74-A155-2912A9161C37}" presName="sibTrans" presStyleLbl="sibTrans2D1" presStyleIdx="1" presStyleCnt="9"/>
      <dgm:spPr/>
      <dgm:t>
        <a:bodyPr/>
        <a:lstStyle/>
        <a:p>
          <a:endParaRPr lang="en-US"/>
        </a:p>
      </dgm:t>
    </dgm:pt>
    <dgm:pt modelId="{02FA4894-213B-408B-B297-0D35B2944A99}" type="pres">
      <dgm:prSet presAssocID="{26D5796E-9648-4A38-832F-C863228702B2}" presName="node" presStyleLbl="node1" presStyleIdx="2" presStyleCnt="9" custScaleX="142443" custScaleY="144666" custRadScaleRad="99170" custRadScaleInc="-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835B8-370F-4BB3-B51D-8CA8779934BF}" type="pres">
      <dgm:prSet presAssocID="{26D5796E-9648-4A38-832F-C863228702B2}" presName="dummy" presStyleCnt="0"/>
      <dgm:spPr/>
    </dgm:pt>
    <dgm:pt modelId="{4A386968-A953-4E13-93CF-3F1A55B994EE}" type="pres">
      <dgm:prSet presAssocID="{5E37FADD-AA4E-47EE-BF04-D98850C9DEF8}" presName="sibTrans" presStyleLbl="sibTrans2D1" presStyleIdx="2" presStyleCnt="9"/>
      <dgm:spPr/>
      <dgm:t>
        <a:bodyPr/>
        <a:lstStyle/>
        <a:p>
          <a:endParaRPr lang="en-US"/>
        </a:p>
      </dgm:t>
    </dgm:pt>
    <dgm:pt modelId="{8967CCD1-3376-4AC3-8CD0-992EE9FE05DE}" type="pres">
      <dgm:prSet presAssocID="{34157B80-63A5-4AA6-88BA-389F8E6896E8}" presName="node" presStyleLbl="node1" presStyleIdx="3" presStyleCnt="9" custScaleX="142443" custScaleY="144666" custRadScaleRad="99271" custRadScaleInc="1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908A-C2C6-4EFA-B370-CDC1111A5ED5}" type="pres">
      <dgm:prSet presAssocID="{34157B80-63A5-4AA6-88BA-389F8E6896E8}" presName="dummy" presStyleCnt="0"/>
      <dgm:spPr/>
    </dgm:pt>
    <dgm:pt modelId="{C81B3B7D-4017-4937-B901-DC11CBBCE4EE}" type="pres">
      <dgm:prSet presAssocID="{3EF823FF-1094-47BF-8A1C-46FF65AACEC1}" presName="sibTrans" presStyleLbl="sibTrans2D1" presStyleIdx="3" presStyleCnt="9"/>
      <dgm:spPr/>
      <dgm:t>
        <a:bodyPr/>
        <a:lstStyle/>
        <a:p>
          <a:endParaRPr lang="en-US"/>
        </a:p>
      </dgm:t>
    </dgm:pt>
    <dgm:pt modelId="{D0201BF1-0F80-4344-BFAE-8C57CFCA47A1}" type="pres">
      <dgm:prSet presAssocID="{FBE094B0-9608-4715-939C-8EF9800DF87F}" presName="node" presStyleLbl="node1" presStyleIdx="4" presStyleCnt="9" custScaleX="142443" custScaleY="144666" custRadScaleRad="99715" custRadScaleInc="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09B38-6614-42F0-90B5-E064861B9D88}" type="pres">
      <dgm:prSet presAssocID="{FBE094B0-9608-4715-939C-8EF9800DF87F}" presName="dummy" presStyleCnt="0"/>
      <dgm:spPr/>
    </dgm:pt>
    <dgm:pt modelId="{8671E289-B5E7-464E-9838-6B9EAA38257D}" type="pres">
      <dgm:prSet presAssocID="{195CFAC9-9632-4416-9EF3-B37D8972B900}" presName="sibTrans" presStyleLbl="sibTrans2D1" presStyleIdx="4" presStyleCnt="9"/>
      <dgm:spPr/>
      <dgm:t>
        <a:bodyPr/>
        <a:lstStyle/>
        <a:p>
          <a:endParaRPr lang="en-US"/>
        </a:p>
      </dgm:t>
    </dgm:pt>
    <dgm:pt modelId="{EDF69A68-9930-417F-8886-096D4A575D7E}" type="pres">
      <dgm:prSet presAssocID="{43351612-D7BB-4327-A898-E2942FC9DE3F}" presName="node" presStyleLbl="node1" presStyleIdx="5" presStyleCnt="9" custScaleX="142443" custScaleY="144666" custRadScaleRad="100001" custRadScaleInc="1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8425-BC90-47D0-A70E-C9C205E1634F}" type="pres">
      <dgm:prSet presAssocID="{43351612-D7BB-4327-A898-E2942FC9DE3F}" presName="dummy" presStyleCnt="0"/>
      <dgm:spPr/>
    </dgm:pt>
    <dgm:pt modelId="{855024A7-4401-4EB6-B68A-0EC9347DF0C3}" type="pres">
      <dgm:prSet presAssocID="{DC9693D2-D812-4736-B7BB-1172832A8FB6}" presName="sibTrans" presStyleLbl="sibTrans2D1" presStyleIdx="5" presStyleCnt="9"/>
      <dgm:spPr/>
      <dgm:t>
        <a:bodyPr/>
        <a:lstStyle/>
        <a:p>
          <a:endParaRPr lang="en-US"/>
        </a:p>
      </dgm:t>
    </dgm:pt>
    <dgm:pt modelId="{E39ACF93-25BE-4BF0-BEEE-0C3078D4DA9F}" type="pres">
      <dgm:prSet presAssocID="{079A6133-4D16-47B8-BBF5-FD9CE0798D36}" presName="node" presStyleLbl="node1" presStyleIdx="6" presStyleCnt="9" custScaleX="142443" custScaleY="144666" custRadScaleRad="100354" custRadScaleInc="1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45B34-CB42-467E-B895-7F24EF63EE5E}" type="pres">
      <dgm:prSet presAssocID="{079A6133-4D16-47B8-BBF5-FD9CE0798D36}" presName="dummy" presStyleCnt="0"/>
      <dgm:spPr/>
    </dgm:pt>
    <dgm:pt modelId="{7860CD69-61BC-4DF8-B074-EA1A1B79E256}" type="pres">
      <dgm:prSet presAssocID="{62656838-2E4C-4140-BCFD-C90AA80F4E93}" presName="sibTrans" presStyleLbl="sibTrans2D1" presStyleIdx="6" presStyleCnt="9"/>
      <dgm:spPr/>
      <dgm:t>
        <a:bodyPr/>
        <a:lstStyle/>
        <a:p>
          <a:endParaRPr lang="en-US"/>
        </a:p>
      </dgm:t>
    </dgm:pt>
    <dgm:pt modelId="{28AF45F2-A6FA-4FBA-9DC6-80CEDE6CBEEE}" type="pres">
      <dgm:prSet presAssocID="{A288AB9B-C449-4942-95C8-48AF1C64D037}" presName="node" presStyleLbl="node1" presStyleIdx="7" presStyleCnt="9" custScaleX="142443" custScaleY="144666" custRadScaleRad="100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B2545-9CBA-4863-AD07-996368D15939}" type="pres">
      <dgm:prSet presAssocID="{A288AB9B-C449-4942-95C8-48AF1C64D037}" presName="dummy" presStyleCnt="0"/>
      <dgm:spPr/>
    </dgm:pt>
    <dgm:pt modelId="{9611B779-9C29-4E9A-BB24-E4C2EB7DB615}" type="pres">
      <dgm:prSet presAssocID="{3A8ED5BE-8778-4221-9DBC-C49CEE738DF8}" presName="sibTrans" presStyleLbl="sibTrans2D1" presStyleIdx="7" presStyleCnt="9"/>
      <dgm:spPr/>
      <dgm:t>
        <a:bodyPr/>
        <a:lstStyle/>
        <a:p>
          <a:endParaRPr lang="en-US"/>
        </a:p>
      </dgm:t>
    </dgm:pt>
    <dgm:pt modelId="{EC58025B-781E-4074-B03C-F9141952E81A}" type="pres">
      <dgm:prSet presAssocID="{D1AD4452-94A5-471A-8BC6-6404C8C14820}" presName="node" presStyleLbl="node1" presStyleIdx="8" presStyleCnt="9" custScaleX="142443" custScaleY="144666" custRadScaleRad="100900" custRadScaleInc="-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D2633-B9E3-4312-950C-CC2F80929A50}" type="pres">
      <dgm:prSet presAssocID="{D1AD4452-94A5-471A-8BC6-6404C8C14820}" presName="dummy" presStyleCnt="0"/>
      <dgm:spPr/>
    </dgm:pt>
    <dgm:pt modelId="{F580AF25-93B3-418D-B3AC-81DB9ACD3E48}" type="pres">
      <dgm:prSet presAssocID="{20F337B8-290A-447E-B1E1-BDE2F552E6AA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4C763F99-0927-4E89-A2C7-0221B2E925F1}" type="presOf" srcId="{43351612-D7BB-4327-A898-E2942FC9DE3F}" destId="{EDF69A68-9930-417F-8886-096D4A575D7E}" srcOrd="0" destOrd="0" presId="urn:microsoft.com/office/officeart/2005/8/layout/radial6"/>
    <dgm:cxn modelId="{4423FDD7-8CD5-487D-A09E-6FA6217E858D}" srcId="{3A96EB66-5802-49C8-97E3-30C452F93E53}" destId="{26D5796E-9648-4A38-832F-C863228702B2}" srcOrd="2" destOrd="0" parTransId="{A0A6CF49-0A4B-49AE-B15C-2E61811FB2A3}" sibTransId="{5E37FADD-AA4E-47EE-BF04-D98850C9DEF8}"/>
    <dgm:cxn modelId="{160B7408-0123-45E9-8EF0-8F3353DEFBC9}" srcId="{3A96EB66-5802-49C8-97E3-30C452F93E53}" destId="{FBE094B0-9608-4715-939C-8EF9800DF87F}" srcOrd="4" destOrd="0" parTransId="{D571B5DE-DFBF-4CF6-98F4-F71E22B4093F}" sibTransId="{195CFAC9-9632-4416-9EF3-B37D8972B900}"/>
    <dgm:cxn modelId="{F0DFFAB8-01E4-4C4E-9542-FE080C61B2CF}" srcId="{3A96EB66-5802-49C8-97E3-30C452F93E53}" destId="{A288AB9B-C449-4942-95C8-48AF1C64D037}" srcOrd="7" destOrd="0" parTransId="{CFF0A78E-6A37-4887-8470-4CD7F4B088F5}" sibTransId="{3A8ED5BE-8778-4221-9DBC-C49CEE738DF8}"/>
    <dgm:cxn modelId="{DA4F0892-07E2-4CE1-921D-EF8673852753}" srcId="{3A96EB66-5802-49C8-97E3-30C452F93E53}" destId="{D1AD4452-94A5-471A-8BC6-6404C8C14820}" srcOrd="8" destOrd="0" parTransId="{ABC3521C-B2C1-4CF6-A17C-10808076B2BE}" sibTransId="{20F337B8-290A-447E-B1E1-BDE2F552E6AA}"/>
    <dgm:cxn modelId="{D43221F9-963F-4A66-8711-162859A5CE81}" type="presOf" srcId="{20F337B8-290A-447E-B1E1-BDE2F552E6AA}" destId="{F580AF25-93B3-418D-B3AC-81DB9ACD3E48}" srcOrd="0" destOrd="0" presId="urn:microsoft.com/office/officeart/2005/8/layout/radial6"/>
    <dgm:cxn modelId="{E9CD42DE-39AA-4CDD-AE74-6B1F39007B0A}" type="presOf" srcId="{DC9693D2-D812-4736-B7BB-1172832A8FB6}" destId="{855024A7-4401-4EB6-B68A-0EC9347DF0C3}" srcOrd="0" destOrd="0" presId="urn:microsoft.com/office/officeart/2005/8/layout/radial6"/>
    <dgm:cxn modelId="{1BB2A856-B856-403A-BCD6-2F2A58FBC839}" type="presOf" srcId="{77F93031-8027-4B74-A155-2912A9161C37}" destId="{4395AB9D-8D1F-43F5-88F4-4EE2276D2F7D}" srcOrd="0" destOrd="0" presId="urn:microsoft.com/office/officeart/2005/8/layout/radial6"/>
    <dgm:cxn modelId="{2D28F03B-60F6-44E3-A278-7A93F9D9321A}" srcId="{3A96EB66-5802-49C8-97E3-30C452F93E53}" destId="{29BD984B-2BD3-42FF-8534-4A0C5A6528A1}" srcOrd="0" destOrd="0" parTransId="{BE445213-972D-4892-82AD-0DFBE63A5142}" sibTransId="{2B8B700C-CE33-45D4-B155-D0C77EB99440}"/>
    <dgm:cxn modelId="{4FB3AC20-1D05-436C-9ACF-A99CBD62BC54}" type="presOf" srcId="{29BD984B-2BD3-42FF-8534-4A0C5A6528A1}" destId="{EE2AA4B3-CE46-4803-AD67-EBF80486278D}" srcOrd="0" destOrd="0" presId="urn:microsoft.com/office/officeart/2005/8/layout/radial6"/>
    <dgm:cxn modelId="{C3580126-D946-44A2-973F-C8FBC51FC32E}" type="presOf" srcId="{3EF823FF-1094-47BF-8A1C-46FF65AACEC1}" destId="{C81B3B7D-4017-4937-B901-DC11CBBCE4EE}" srcOrd="0" destOrd="0" presId="urn:microsoft.com/office/officeart/2005/8/layout/radial6"/>
    <dgm:cxn modelId="{8F24708E-D686-4D59-876F-93FA51025592}" type="presOf" srcId="{34157B80-63A5-4AA6-88BA-389F8E6896E8}" destId="{8967CCD1-3376-4AC3-8CD0-992EE9FE05DE}" srcOrd="0" destOrd="0" presId="urn:microsoft.com/office/officeart/2005/8/layout/radial6"/>
    <dgm:cxn modelId="{D7612CBD-B5EC-45DB-805E-8B2D077812EF}" type="presOf" srcId="{EECFBA53-B6FD-46D3-895E-A69A912BCCF4}" destId="{F3EC4D29-E205-46DD-B8F6-815879A50462}" srcOrd="0" destOrd="0" presId="urn:microsoft.com/office/officeart/2005/8/layout/radial6"/>
    <dgm:cxn modelId="{33EE432E-1CAB-409F-A38D-8CD2921A139C}" type="presOf" srcId="{195CFAC9-9632-4416-9EF3-B37D8972B900}" destId="{8671E289-B5E7-464E-9838-6B9EAA38257D}" srcOrd="0" destOrd="0" presId="urn:microsoft.com/office/officeart/2005/8/layout/radial6"/>
    <dgm:cxn modelId="{AD3DFF66-0211-41D6-8522-818B14E37197}" srcId="{3A96EB66-5802-49C8-97E3-30C452F93E53}" destId="{34157B80-63A5-4AA6-88BA-389F8E6896E8}" srcOrd="3" destOrd="0" parTransId="{1D3BDCAF-33CF-4245-A1A1-AB45D54797DB}" sibTransId="{3EF823FF-1094-47BF-8A1C-46FF65AACEC1}"/>
    <dgm:cxn modelId="{A2460327-03CB-4631-A057-7272519AB333}" type="presOf" srcId="{3A96EB66-5802-49C8-97E3-30C452F93E53}" destId="{7B9ACEE2-95D5-431C-9397-AAACC7A9F15B}" srcOrd="0" destOrd="0" presId="urn:microsoft.com/office/officeart/2005/8/layout/radial6"/>
    <dgm:cxn modelId="{AB857C47-6452-454D-99A5-7CD6A670968A}" type="presOf" srcId="{D1AD4452-94A5-471A-8BC6-6404C8C14820}" destId="{EC58025B-781E-4074-B03C-F9141952E81A}" srcOrd="0" destOrd="0" presId="urn:microsoft.com/office/officeart/2005/8/layout/radial6"/>
    <dgm:cxn modelId="{2722BE8E-7643-4E8E-A9BE-B7348009A6EC}" type="presOf" srcId="{5E37FADD-AA4E-47EE-BF04-D98850C9DEF8}" destId="{4A386968-A953-4E13-93CF-3F1A55B994EE}" srcOrd="0" destOrd="0" presId="urn:microsoft.com/office/officeart/2005/8/layout/radial6"/>
    <dgm:cxn modelId="{9F314821-FD58-4706-BC69-51597F78E0F8}" type="presOf" srcId="{079A6133-4D16-47B8-BBF5-FD9CE0798D36}" destId="{E39ACF93-25BE-4BF0-BEEE-0C3078D4DA9F}" srcOrd="0" destOrd="0" presId="urn:microsoft.com/office/officeart/2005/8/layout/radial6"/>
    <dgm:cxn modelId="{2E0C7CE2-D22D-478E-8B27-40A35441FD18}" type="presOf" srcId="{26D5796E-9648-4A38-832F-C863228702B2}" destId="{02FA4894-213B-408B-B297-0D35B2944A99}" srcOrd="0" destOrd="0" presId="urn:microsoft.com/office/officeart/2005/8/layout/radial6"/>
    <dgm:cxn modelId="{8658A7E4-482B-4CD7-820E-7945D50236EA}" srcId="{BD58410B-1B73-4B34-8555-87A287E81CA9}" destId="{3A96EB66-5802-49C8-97E3-30C452F93E53}" srcOrd="0" destOrd="0" parTransId="{47D1E33B-1C89-4ECF-9259-1D0E72DB62F3}" sibTransId="{33A11911-4C8C-491C-AEBD-BB00EDF6DD90}"/>
    <dgm:cxn modelId="{F6F39DB0-EF24-4BE8-859B-DA6D4275DD5B}" type="presOf" srcId="{FBE094B0-9608-4715-939C-8EF9800DF87F}" destId="{D0201BF1-0F80-4344-BFAE-8C57CFCA47A1}" srcOrd="0" destOrd="0" presId="urn:microsoft.com/office/officeart/2005/8/layout/radial6"/>
    <dgm:cxn modelId="{B240989C-4E8B-4960-8524-E9FF7336927C}" type="presOf" srcId="{BD58410B-1B73-4B34-8555-87A287E81CA9}" destId="{C96EBC53-55B5-420E-A50C-D0F1173FC7AD}" srcOrd="0" destOrd="0" presId="urn:microsoft.com/office/officeart/2005/8/layout/radial6"/>
    <dgm:cxn modelId="{F04FB378-8662-42FB-A276-8FAC6AF2D74B}" type="presOf" srcId="{62656838-2E4C-4140-BCFD-C90AA80F4E93}" destId="{7860CD69-61BC-4DF8-B074-EA1A1B79E256}" srcOrd="0" destOrd="0" presId="urn:microsoft.com/office/officeart/2005/8/layout/radial6"/>
    <dgm:cxn modelId="{939D139C-F031-4415-B289-51DCF0033B6F}" type="presOf" srcId="{A288AB9B-C449-4942-95C8-48AF1C64D037}" destId="{28AF45F2-A6FA-4FBA-9DC6-80CEDE6CBEEE}" srcOrd="0" destOrd="0" presId="urn:microsoft.com/office/officeart/2005/8/layout/radial6"/>
    <dgm:cxn modelId="{C5E0D32E-92BC-4AE2-A39F-6A775F97325E}" srcId="{3A96EB66-5802-49C8-97E3-30C452F93E53}" destId="{EECFBA53-B6FD-46D3-895E-A69A912BCCF4}" srcOrd="1" destOrd="0" parTransId="{7C7CEE85-F403-48F3-B9A4-60726930630F}" sibTransId="{77F93031-8027-4B74-A155-2912A9161C37}"/>
    <dgm:cxn modelId="{773D009F-80A1-4419-A1FA-D85FE00D4202}" srcId="{3A96EB66-5802-49C8-97E3-30C452F93E53}" destId="{079A6133-4D16-47B8-BBF5-FD9CE0798D36}" srcOrd="6" destOrd="0" parTransId="{734E2C58-0F27-4938-A40A-6FD2FC96A944}" sibTransId="{62656838-2E4C-4140-BCFD-C90AA80F4E93}"/>
    <dgm:cxn modelId="{139C4B5B-FDD5-4825-AF6E-34EA549A2F8F}" srcId="{3A96EB66-5802-49C8-97E3-30C452F93E53}" destId="{43351612-D7BB-4327-A898-E2942FC9DE3F}" srcOrd="5" destOrd="0" parTransId="{03A49949-70D1-4373-8FCC-6591B39D1703}" sibTransId="{DC9693D2-D812-4736-B7BB-1172832A8FB6}"/>
    <dgm:cxn modelId="{DA56D813-FC88-45A3-BC85-483A4A135C7D}" type="presOf" srcId="{3A8ED5BE-8778-4221-9DBC-C49CEE738DF8}" destId="{9611B779-9C29-4E9A-BB24-E4C2EB7DB615}" srcOrd="0" destOrd="0" presId="urn:microsoft.com/office/officeart/2005/8/layout/radial6"/>
    <dgm:cxn modelId="{03B7E781-24DB-4848-8FBA-D1CC80976DD9}" type="presOf" srcId="{2B8B700C-CE33-45D4-B155-D0C77EB99440}" destId="{269B5B9C-0E06-4766-B806-C3669686D2F1}" srcOrd="0" destOrd="0" presId="urn:microsoft.com/office/officeart/2005/8/layout/radial6"/>
    <dgm:cxn modelId="{D9DCAF98-A6D5-4ACD-8C48-15BC7E16B3D8}" type="presParOf" srcId="{C96EBC53-55B5-420E-A50C-D0F1173FC7AD}" destId="{7B9ACEE2-95D5-431C-9397-AAACC7A9F15B}" srcOrd="0" destOrd="0" presId="urn:microsoft.com/office/officeart/2005/8/layout/radial6"/>
    <dgm:cxn modelId="{EC9FF34F-A25C-4A8E-A9A3-37ECDEF1F96E}" type="presParOf" srcId="{C96EBC53-55B5-420E-A50C-D0F1173FC7AD}" destId="{EE2AA4B3-CE46-4803-AD67-EBF80486278D}" srcOrd="1" destOrd="0" presId="urn:microsoft.com/office/officeart/2005/8/layout/radial6"/>
    <dgm:cxn modelId="{96079639-65FD-4157-BAD3-D5D2843AE9F3}" type="presParOf" srcId="{C96EBC53-55B5-420E-A50C-D0F1173FC7AD}" destId="{49B4DC59-879F-43F0-B4CC-EAA6F1388939}" srcOrd="2" destOrd="0" presId="urn:microsoft.com/office/officeart/2005/8/layout/radial6"/>
    <dgm:cxn modelId="{5CE66915-E20B-43CD-A240-CFC9F38FE755}" type="presParOf" srcId="{C96EBC53-55B5-420E-A50C-D0F1173FC7AD}" destId="{269B5B9C-0E06-4766-B806-C3669686D2F1}" srcOrd="3" destOrd="0" presId="urn:microsoft.com/office/officeart/2005/8/layout/radial6"/>
    <dgm:cxn modelId="{39A879F2-3B93-431D-8DD3-4B76EF843D2D}" type="presParOf" srcId="{C96EBC53-55B5-420E-A50C-D0F1173FC7AD}" destId="{F3EC4D29-E205-46DD-B8F6-815879A50462}" srcOrd="4" destOrd="0" presId="urn:microsoft.com/office/officeart/2005/8/layout/radial6"/>
    <dgm:cxn modelId="{0E4A2477-FCFF-4C43-962A-8C1C2F5C1A1C}" type="presParOf" srcId="{C96EBC53-55B5-420E-A50C-D0F1173FC7AD}" destId="{5819A272-626F-4E33-890C-A0E5991D6A39}" srcOrd="5" destOrd="0" presId="urn:microsoft.com/office/officeart/2005/8/layout/radial6"/>
    <dgm:cxn modelId="{E74F9F40-199F-4A23-AEB3-FBE9F984B804}" type="presParOf" srcId="{C96EBC53-55B5-420E-A50C-D0F1173FC7AD}" destId="{4395AB9D-8D1F-43F5-88F4-4EE2276D2F7D}" srcOrd="6" destOrd="0" presId="urn:microsoft.com/office/officeart/2005/8/layout/radial6"/>
    <dgm:cxn modelId="{27D8C619-8625-4200-9C4F-D9DD4D1F824D}" type="presParOf" srcId="{C96EBC53-55B5-420E-A50C-D0F1173FC7AD}" destId="{02FA4894-213B-408B-B297-0D35B2944A99}" srcOrd="7" destOrd="0" presId="urn:microsoft.com/office/officeart/2005/8/layout/radial6"/>
    <dgm:cxn modelId="{AA257C9B-D621-4348-921A-C93B2D107C64}" type="presParOf" srcId="{C96EBC53-55B5-420E-A50C-D0F1173FC7AD}" destId="{557835B8-370F-4BB3-B51D-8CA8779934BF}" srcOrd="8" destOrd="0" presId="urn:microsoft.com/office/officeart/2005/8/layout/radial6"/>
    <dgm:cxn modelId="{52602BB9-C59C-4F09-A17A-5543926F4F6E}" type="presParOf" srcId="{C96EBC53-55B5-420E-A50C-D0F1173FC7AD}" destId="{4A386968-A953-4E13-93CF-3F1A55B994EE}" srcOrd="9" destOrd="0" presId="urn:microsoft.com/office/officeart/2005/8/layout/radial6"/>
    <dgm:cxn modelId="{73CD6052-F5D3-40A5-BC5F-693159E817B9}" type="presParOf" srcId="{C96EBC53-55B5-420E-A50C-D0F1173FC7AD}" destId="{8967CCD1-3376-4AC3-8CD0-992EE9FE05DE}" srcOrd="10" destOrd="0" presId="urn:microsoft.com/office/officeart/2005/8/layout/radial6"/>
    <dgm:cxn modelId="{69E6F685-4D83-4517-9A8E-4DF5753B5D98}" type="presParOf" srcId="{C96EBC53-55B5-420E-A50C-D0F1173FC7AD}" destId="{0B0C908A-C2C6-4EFA-B370-CDC1111A5ED5}" srcOrd="11" destOrd="0" presId="urn:microsoft.com/office/officeart/2005/8/layout/radial6"/>
    <dgm:cxn modelId="{AF717C98-049E-413A-B447-9B8FB353088F}" type="presParOf" srcId="{C96EBC53-55B5-420E-A50C-D0F1173FC7AD}" destId="{C81B3B7D-4017-4937-B901-DC11CBBCE4EE}" srcOrd="12" destOrd="0" presId="urn:microsoft.com/office/officeart/2005/8/layout/radial6"/>
    <dgm:cxn modelId="{A2BFA470-566C-42D5-92A0-D42C9CB3B178}" type="presParOf" srcId="{C96EBC53-55B5-420E-A50C-D0F1173FC7AD}" destId="{D0201BF1-0F80-4344-BFAE-8C57CFCA47A1}" srcOrd="13" destOrd="0" presId="urn:microsoft.com/office/officeart/2005/8/layout/radial6"/>
    <dgm:cxn modelId="{8CD4BE4F-71BA-4558-B03D-0303EC8B6A25}" type="presParOf" srcId="{C96EBC53-55B5-420E-A50C-D0F1173FC7AD}" destId="{C8209B38-6614-42F0-90B5-E064861B9D88}" srcOrd="14" destOrd="0" presId="urn:microsoft.com/office/officeart/2005/8/layout/radial6"/>
    <dgm:cxn modelId="{DDCC90C8-E3D5-4462-8B0A-68192F38943D}" type="presParOf" srcId="{C96EBC53-55B5-420E-A50C-D0F1173FC7AD}" destId="{8671E289-B5E7-464E-9838-6B9EAA38257D}" srcOrd="15" destOrd="0" presId="urn:microsoft.com/office/officeart/2005/8/layout/radial6"/>
    <dgm:cxn modelId="{A71ADABB-8953-4922-B549-942B1800D606}" type="presParOf" srcId="{C96EBC53-55B5-420E-A50C-D0F1173FC7AD}" destId="{EDF69A68-9930-417F-8886-096D4A575D7E}" srcOrd="16" destOrd="0" presId="urn:microsoft.com/office/officeart/2005/8/layout/radial6"/>
    <dgm:cxn modelId="{A18C8242-95B0-459F-B3D4-6F146705DE0F}" type="presParOf" srcId="{C96EBC53-55B5-420E-A50C-D0F1173FC7AD}" destId="{C1F68425-BC90-47D0-A70E-C9C205E1634F}" srcOrd="17" destOrd="0" presId="urn:microsoft.com/office/officeart/2005/8/layout/radial6"/>
    <dgm:cxn modelId="{6533384B-8590-4EF5-85FB-EC48BA3738A5}" type="presParOf" srcId="{C96EBC53-55B5-420E-A50C-D0F1173FC7AD}" destId="{855024A7-4401-4EB6-B68A-0EC9347DF0C3}" srcOrd="18" destOrd="0" presId="urn:microsoft.com/office/officeart/2005/8/layout/radial6"/>
    <dgm:cxn modelId="{97816B9A-07C2-4758-B9EA-A282534018F0}" type="presParOf" srcId="{C96EBC53-55B5-420E-A50C-D0F1173FC7AD}" destId="{E39ACF93-25BE-4BF0-BEEE-0C3078D4DA9F}" srcOrd="19" destOrd="0" presId="urn:microsoft.com/office/officeart/2005/8/layout/radial6"/>
    <dgm:cxn modelId="{3BE5D3E2-57CE-4C83-8AFC-94A50276DC91}" type="presParOf" srcId="{C96EBC53-55B5-420E-A50C-D0F1173FC7AD}" destId="{0D845B34-CB42-467E-B895-7F24EF63EE5E}" srcOrd="20" destOrd="0" presId="urn:microsoft.com/office/officeart/2005/8/layout/radial6"/>
    <dgm:cxn modelId="{1DC6D886-DEEB-4533-976B-309933E221C5}" type="presParOf" srcId="{C96EBC53-55B5-420E-A50C-D0F1173FC7AD}" destId="{7860CD69-61BC-4DF8-B074-EA1A1B79E256}" srcOrd="21" destOrd="0" presId="urn:microsoft.com/office/officeart/2005/8/layout/radial6"/>
    <dgm:cxn modelId="{092BF498-F033-4D72-8058-2CBF99AC31CC}" type="presParOf" srcId="{C96EBC53-55B5-420E-A50C-D0F1173FC7AD}" destId="{28AF45F2-A6FA-4FBA-9DC6-80CEDE6CBEEE}" srcOrd="22" destOrd="0" presId="urn:microsoft.com/office/officeart/2005/8/layout/radial6"/>
    <dgm:cxn modelId="{A698E5EB-9C06-4BC4-98F0-43616CAFC0AC}" type="presParOf" srcId="{C96EBC53-55B5-420E-A50C-D0F1173FC7AD}" destId="{0FAB2545-9CBA-4863-AD07-996368D15939}" srcOrd="23" destOrd="0" presId="urn:microsoft.com/office/officeart/2005/8/layout/radial6"/>
    <dgm:cxn modelId="{672CDE5D-2009-43DB-9FA1-F81726C45079}" type="presParOf" srcId="{C96EBC53-55B5-420E-A50C-D0F1173FC7AD}" destId="{9611B779-9C29-4E9A-BB24-E4C2EB7DB615}" srcOrd="24" destOrd="0" presId="urn:microsoft.com/office/officeart/2005/8/layout/radial6"/>
    <dgm:cxn modelId="{A1418B21-60CD-40A4-856D-30DF21614B2D}" type="presParOf" srcId="{C96EBC53-55B5-420E-A50C-D0F1173FC7AD}" destId="{EC58025B-781E-4074-B03C-F9141952E81A}" srcOrd="25" destOrd="0" presId="urn:microsoft.com/office/officeart/2005/8/layout/radial6"/>
    <dgm:cxn modelId="{E167F5EE-91CE-41D0-AD78-971938D1E737}" type="presParOf" srcId="{C96EBC53-55B5-420E-A50C-D0F1173FC7AD}" destId="{4CBD2633-B9E3-4312-950C-CC2F80929A50}" srcOrd="26" destOrd="0" presId="urn:microsoft.com/office/officeart/2005/8/layout/radial6"/>
    <dgm:cxn modelId="{FEC4AE07-34B0-4023-882C-6E7CC6F97AA4}" type="presParOf" srcId="{C96EBC53-55B5-420E-A50C-D0F1173FC7AD}" destId="{F580AF25-93B3-418D-B3AC-81DB9ACD3E48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18C1-3E9E-4A24-BE96-AE86CAD53612}">
      <dsp:nvSpPr>
        <dsp:cNvPr id="0" name=""/>
        <dsp:cNvSpPr/>
      </dsp:nvSpPr>
      <dsp:spPr>
        <a:xfrm>
          <a:off x="3432810" y="2276931"/>
          <a:ext cx="691196" cy="906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915" y="0"/>
              </a:lnTo>
              <a:lnTo>
                <a:pt x="347915" y="906868"/>
              </a:lnTo>
              <a:lnTo>
                <a:pt x="691196" y="90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6AB4-67C2-4614-864A-95267D8E1CF5}">
      <dsp:nvSpPr>
        <dsp:cNvPr id="0" name=""/>
        <dsp:cNvSpPr/>
      </dsp:nvSpPr>
      <dsp:spPr>
        <a:xfrm>
          <a:off x="7556817" y="1395212"/>
          <a:ext cx="691196" cy="72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915" y="0"/>
              </a:lnTo>
              <a:lnTo>
                <a:pt x="347915" y="722372"/>
              </a:lnTo>
              <a:lnTo>
                <a:pt x="691196" y="722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4CE9E-2A9E-4D33-B388-846386435CF5}">
      <dsp:nvSpPr>
        <dsp:cNvPr id="0" name=""/>
        <dsp:cNvSpPr/>
      </dsp:nvSpPr>
      <dsp:spPr>
        <a:xfrm>
          <a:off x="3432810" y="1395212"/>
          <a:ext cx="691196" cy="881719"/>
        </a:xfrm>
        <a:custGeom>
          <a:avLst/>
          <a:gdLst/>
          <a:ahLst/>
          <a:cxnLst/>
          <a:rect l="0" t="0" r="0" b="0"/>
          <a:pathLst>
            <a:path>
              <a:moveTo>
                <a:pt x="0" y="881719"/>
              </a:moveTo>
              <a:lnTo>
                <a:pt x="347915" y="881719"/>
              </a:lnTo>
              <a:lnTo>
                <a:pt x="347915" y="0"/>
              </a:lnTo>
              <a:lnTo>
                <a:pt x="691196" y="0"/>
              </a:lnTo>
            </a:path>
          </a:pathLst>
        </a:custGeom>
        <a:noFill/>
        <a:ln w="25400" cap="flat" cmpd="sng" algn="ctr">
          <a:solidFill>
            <a:srgbClr val="3D66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4F98-678E-4547-AD5D-5DB35803162E}">
      <dsp:nvSpPr>
        <dsp:cNvPr id="0" name=""/>
        <dsp:cNvSpPr/>
      </dsp:nvSpPr>
      <dsp:spPr>
        <a:xfrm>
          <a:off x="0" y="1597188"/>
          <a:ext cx="3432810" cy="1359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Genetic Factors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Triggering Factors</a:t>
          </a:r>
        </a:p>
      </dsp:txBody>
      <dsp:txXfrm>
        <a:off x="0" y="1597188"/>
        <a:ext cx="3432810" cy="1359486"/>
      </dsp:txXfrm>
    </dsp:sp>
    <dsp:sp modelId="{3AA3B032-60CF-4386-97BA-25B516E16DFD}">
      <dsp:nvSpPr>
        <dsp:cNvPr id="0" name=""/>
        <dsp:cNvSpPr/>
      </dsp:nvSpPr>
      <dsp:spPr>
        <a:xfrm>
          <a:off x="4124007" y="715469"/>
          <a:ext cx="3432810" cy="1359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Innate Immunity</a:t>
          </a:r>
        </a:p>
        <a:p>
          <a:pPr marL="17145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-Macrophage</a:t>
          </a:r>
        </a:p>
        <a:p>
          <a:pPr marL="17145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-Dendritic cell</a:t>
          </a:r>
        </a:p>
        <a:p>
          <a:pPr marL="17145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-Polymorphonuclear neutrophil </a:t>
          </a:r>
        </a:p>
      </dsp:txBody>
      <dsp:txXfrm>
        <a:off x="4124007" y="715469"/>
        <a:ext cx="3432810" cy="1359486"/>
      </dsp:txXfrm>
    </dsp:sp>
    <dsp:sp modelId="{933F9E02-42F7-4FDB-B5D8-53BD16A509FE}">
      <dsp:nvSpPr>
        <dsp:cNvPr id="0" name=""/>
        <dsp:cNvSpPr/>
      </dsp:nvSpPr>
      <dsp:spPr>
        <a:xfrm>
          <a:off x="8248014" y="1168891"/>
          <a:ext cx="3432810" cy="1897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Cytokine Burst</a:t>
          </a:r>
        </a:p>
        <a:p>
          <a:pPr marL="1714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-IL-1, -6, -17, -18</a:t>
          </a:r>
        </a:p>
        <a:p>
          <a:pPr marL="1714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-Tumor necrosis factor-</a:t>
          </a:r>
          <a:r>
            <a:rPr lang="en-US" sz="1800" kern="1200" dirty="0">
              <a:sym typeface="Symbol" panose="05050102010706020507" pitchFamily="18" charset="2"/>
            </a:rPr>
            <a:t></a:t>
          </a:r>
          <a:endParaRPr lang="en-US" sz="1800" kern="1200" dirty="0"/>
        </a:p>
      </dsp:txBody>
      <dsp:txXfrm>
        <a:off x="8248014" y="1168891"/>
        <a:ext cx="3432810" cy="1897386"/>
      </dsp:txXfrm>
    </dsp:sp>
    <dsp:sp modelId="{55C60DCF-F2F9-4EE7-95FF-02B24A35FACE}">
      <dsp:nvSpPr>
        <dsp:cNvPr id="0" name=""/>
        <dsp:cNvSpPr/>
      </dsp:nvSpPr>
      <dsp:spPr>
        <a:xfrm>
          <a:off x="4124007" y="2504057"/>
          <a:ext cx="3432810" cy="1359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Adaptive Immunity</a:t>
          </a:r>
        </a:p>
        <a:p>
          <a:pPr marL="17145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-T-helper cells 1 &amp; 17</a:t>
          </a:r>
        </a:p>
      </dsp:txBody>
      <dsp:txXfrm>
        <a:off x="4124007" y="2504057"/>
        <a:ext cx="3432810" cy="1359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4B9A-0F26-415F-88C1-FEC9CE9A8C33}">
      <dsp:nvSpPr>
        <dsp:cNvPr id="0" name=""/>
        <dsp:cNvSpPr/>
      </dsp:nvSpPr>
      <dsp:spPr>
        <a:xfrm>
          <a:off x="5109406" y="1780792"/>
          <a:ext cx="1437278" cy="1437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AOSD</a:t>
          </a:r>
        </a:p>
      </dsp:txBody>
      <dsp:txXfrm>
        <a:off x="5179568" y="1850954"/>
        <a:ext cx="1296954" cy="1296954"/>
      </dsp:txXfrm>
    </dsp:sp>
    <dsp:sp modelId="{49D0E19A-44B4-4FDE-AA1C-8585EC0B7361}">
      <dsp:nvSpPr>
        <dsp:cNvPr id="0" name=""/>
        <dsp:cNvSpPr/>
      </dsp:nvSpPr>
      <dsp:spPr>
        <a:xfrm rot="16224152">
          <a:off x="5555015" y="1500752"/>
          <a:ext cx="560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00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C59E2-6F1B-4A61-8B61-9850D40EA35F}">
      <dsp:nvSpPr>
        <dsp:cNvPr id="0" name=""/>
        <dsp:cNvSpPr/>
      </dsp:nvSpPr>
      <dsp:spPr>
        <a:xfrm>
          <a:off x="4887995" y="257736"/>
          <a:ext cx="1904834" cy="962976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Daily Fevers</a:t>
          </a:r>
        </a:p>
      </dsp:txBody>
      <dsp:txXfrm>
        <a:off x="4935004" y="304745"/>
        <a:ext cx="1810816" cy="868958"/>
      </dsp:txXfrm>
    </dsp:sp>
    <dsp:sp modelId="{3A1B7CE0-B644-4079-B2E3-16B5617C502E}">
      <dsp:nvSpPr>
        <dsp:cNvPr id="0" name=""/>
        <dsp:cNvSpPr/>
      </dsp:nvSpPr>
      <dsp:spPr>
        <a:xfrm rot="2333061">
          <a:off x="6459985" y="3324595"/>
          <a:ext cx="782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25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13252-4C3E-4761-B030-7E4780E1C101}">
      <dsp:nvSpPr>
        <dsp:cNvPr id="0" name=""/>
        <dsp:cNvSpPr/>
      </dsp:nvSpPr>
      <dsp:spPr>
        <a:xfrm>
          <a:off x="6800454" y="3570214"/>
          <a:ext cx="1904834" cy="96297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Evanescent Rash</a:t>
          </a:r>
        </a:p>
      </dsp:txBody>
      <dsp:txXfrm>
        <a:off x="6847463" y="3617223"/>
        <a:ext cx="1810816" cy="868958"/>
      </dsp:txXfrm>
    </dsp:sp>
    <dsp:sp modelId="{C9663CAD-A68F-4DA8-871D-AD31C43C3DE3}">
      <dsp:nvSpPr>
        <dsp:cNvPr id="0" name=""/>
        <dsp:cNvSpPr/>
      </dsp:nvSpPr>
      <dsp:spPr>
        <a:xfrm rot="8445185">
          <a:off x="4431099" y="3328367"/>
          <a:ext cx="764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E3B95-B824-4BB5-86C8-3B4E911415B2}">
      <dsp:nvSpPr>
        <dsp:cNvPr id="0" name=""/>
        <dsp:cNvSpPr/>
      </dsp:nvSpPr>
      <dsp:spPr>
        <a:xfrm>
          <a:off x="2975535" y="3570214"/>
          <a:ext cx="1904834" cy="96297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Arthritis</a:t>
          </a:r>
        </a:p>
      </dsp:txBody>
      <dsp:txXfrm>
        <a:off x="3022544" y="3617223"/>
        <a:ext cx="1810816" cy="868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8DCD-B59B-4C9C-914D-2A4D06B9D7DF}">
      <dsp:nvSpPr>
        <dsp:cNvPr id="0" name=""/>
        <dsp:cNvSpPr/>
      </dsp:nvSpPr>
      <dsp:spPr>
        <a:xfrm>
          <a:off x="0" y="16861"/>
          <a:ext cx="10578281" cy="24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41D8F-B895-4DED-845D-97C772463B38}">
      <dsp:nvSpPr>
        <dsp:cNvPr id="0" name=""/>
        <dsp:cNvSpPr/>
      </dsp:nvSpPr>
      <dsp:spPr>
        <a:xfrm>
          <a:off x="6822145" y="638696"/>
          <a:ext cx="2675561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Severe</a:t>
          </a:r>
        </a:p>
      </dsp:txBody>
      <dsp:txXfrm>
        <a:off x="6822145" y="638696"/>
        <a:ext cx="2675561" cy="1224000"/>
      </dsp:txXfrm>
    </dsp:sp>
    <dsp:sp modelId="{B1163007-569B-4B91-A97E-DAAC34B39482}">
      <dsp:nvSpPr>
        <dsp:cNvPr id="0" name=""/>
        <dsp:cNvSpPr/>
      </dsp:nvSpPr>
      <dsp:spPr>
        <a:xfrm>
          <a:off x="3829182" y="628861"/>
          <a:ext cx="2675561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Moderate</a:t>
          </a:r>
        </a:p>
      </dsp:txBody>
      <dsp:txXfrm>
        <a:off x="3829182" y="628861"/>
        <a:ext cx="2675561" cy="1224000"/>
      </dsp:txXfrm>
    </dsp:sp>
    <dsp:sp modelId="{8405CD6B-F6BC-45E9-8DBE-104166741E24}">
      <dsp:nvSpPr>
        <dsp:cNvPr id="0" name=""/>
        <dsp:cNvSpPr/>
      </dsp:nvSpPr>
      <dsp:spPr>
        <a:xfrm>
          <a:off x="860941" y="628861"/>
          <a:ext cx="2675561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Mild</a:t>
          </a:r>
        </a:p>
      </dsp:txBody>
      <dsp:txXfrm>
        <a:off x="860941" y="628861"/>
        <a:ext cx="2675561" cy="12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4E7D7-38C0-4CDB-BC38-0384BB49341E}">
      <dsp:nvSpPr>
        <dsp:cNvPr id="0" name=""/>
        <dsp:cNvSpPr/>
      </dsp:nvSpPr>
      <dsp:spPr>
        <a:xfrm>
          <a:off x="7516" y="1594176"/>
          <a:ext cx="2243421" cy="11217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AOSD</a:t>
          </a:r>
        </a:p>
      </dsp:txBody>
      <dsp:txXfrm>
        <a:off x="40370" y="1627030"/>
        <a:ext cx="2177713" cy="1056002"/>
      </dsp:txXfrm>
    </dsp:sp>
    <dsp:sp modelId="{822D201C-75BE-4984-A3AA-C54865DAFA4F}">
      <dsp:nvSpPr>
        <dsp:cNvPr id="0" name=""/>
        <dsp:cNvSpPr/>
      </dsp:nvSpPr>
      <dsp:spPr>
        <a:xfrm rot="19457599">
          <a:off x="2147066" y="1809116"/>
          <a:ext cx="1105112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105112" y="2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71994" y="1804911"/>
        <a:ext cx="55255" cy="55255"/>
      </dsp:txXfrm>
    </dsp:sp>
    <dsp:sp modelId="{D0D0B5DD-BA97-40DD-B353-F29E12B34A0D}">
      <dsp:nvSpPr>
        <dsp:cNvPr id="0" name=""/>
        <dsp:cNvSpPr/>
      </dsp:nvSpPr>
      <dsp:spPr>
        <a:xfrm>
          <a:off x="3148306" y="949192"/>
          <a:ext cx="2243421" cy="11217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Systemic</a:t>
          </a:r>
        </a:p>
      </dsp:txBody>
      <dsp:txXfrm>
        <a:off x="3181160" y="982046"/>
        <a:ext cx="2177713" cy="1056002"/>
      </dsp:txXfrm>
    </dsp:sp>
    <dsp:sp modelId="{0B1D4D5F-4785-4BB8-AB8B-50771035FAE3}">
      <dsp:nvSpPr>
        <dsp:cNvPr id="0" name=""/>
        <dsp:cNvSpPr/>
      </dsp:nvSpPr>
      <dsp:spPr>
        <a:xfrm>
          <a:off x="5391728" y="1486624"/>
          <a:ext cx="897368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897368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817978" y="1487613"/>
        <a:ext cx="44868" cy="44868"/>
      </dsp:txXfrm>
    </dsp:sp>
    <dsp:sp modelId="{438E6F40-6326-4248-AFAC-85182F93FF4A}">
      <dsp:nvSpPr>
        <dsp:cNvPr id="0" name=""/>
        <dsp:cNvSpPr/>
      </dsp:nvSpPr>
      <dsp:spPr>
        <a:xfrm>
          <a:off x="6289096" y="949192"/>
          <a:ext cx="2243421" cy="11217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525" rIns="9144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-High inflammatory state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-Multi-organ damage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-Hematological complications</a:t>
          </a:r>
        </a:p>
      </dsp:txBody>
      <dsp:txXfrm>
        <a:off x="6321950" y="982046"/>
        <a:ext cx="2177713" cy="1056002"/>
      </dsp:txXfrm>
    </dsp:sp>
    <dsp:sp modelId="{EC5C6E51-BF4D-4BD4-B842-CC8E7784F12F}">
      <dsp:nvSpPr>
        <dsp:cNvPr id="0" name=""/>
        <dsp:cNvSpPr/>
      </dsp:nvSpPr>
      <dsp:spPr>
        <a:xfrm>
          <a:off x="8532518" y="1486624"/>
          <a:ext cx="897368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897368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958768" y="1487613"/>
        <a:ext cx="44868" cy="44868"/>
      </dsp:txXfrm>
    </dsp:sp>
    <dsp:sp modelId="{A9E11787-C9F2-4893-BAC0-33D9C825DDA4}">
      <dsp:nvSpPr>
        <dsp:cNvPr id="0" name=""/>
        <dsp:cNvSpPr/>
      </dsp:nvSpPr>
      <dsp:spPr>
        <a:xfrm>
          <a:off x="9429886" y="949192"/>
          <a:ext cx="2243421" cy="11217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525" rIns="9144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-Fever &gt;39</a:t>
          </a:r>
          <a:r>
            <a:rPr lang="en-US" sz="1500" kern="1200" dirty="0">
              <a:sym typeface="Symbol" panose="05050102010706020507" pitchFamily="18" charset="2"/>
            </a:rPr>
            <a:t>C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ym typeface="Symbol" panose="05050102010706020507" pitchFamily="18" charset="2"/>
            </a:rPr>
            <a:t>-High liver enzyme levels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ym typeface="Symbol" panose="05050102010706020507" pitchFamily="18" charset="2"/>
            </a:rPr>
            <a:t>-High CRP level</a:t>
          </a:r>
          <a:endParaRPr lang="en-US" sz="1500" kern="1200" dirty="0"/>
        </a:p>
      </dsp:txBody>
      <dsp:txXfrm>
        <a:off x="9462740" y="982046"/>
        <a:ext cx="2177713" cy="1056002"/>
      </dsp:txXfrm>
    </dsp:sp>
    <dsp:sp modelId="{A6091702-B323-4BF7-942F-A90A02AE8A39}">
      <dsp:nvSpPr>
        <dsp:cNvPr id="0" name=""/>
        <dsp:cNvSpPr/>
      </dsp:nvSpPr>
      <dsp:spPr>
        <a:xfrm rot="2142401">
          <a:off x="2147066" y="2454100"/>
          <a:ext cx="1105112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105112" y="2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71994" y="2449895"/>
        <a:ext cx="55255" cy="55255"/>
      </dsp:txXfrm>
    </dsp:sp>
    <dsp:sp modelId="{75E93841-A014-494D-BC71-468B24468D75}">
      <dsp:nvSpPr>
        <dsp:cNvPr id="0" name=""/>
        <dsp:cNvSpPr/>
      </dsp:nvSpPr>
      <dsp:spPr>
        <a:xfrm>
          <a:off x="3148306" y="2239159"/>
          <a:ext cx="2243421" cy="112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Articular</a:t>
          </a:r>
        </a:p>
      </dsp:txBody>
      <dsp:txXfrm>
        <a:off x="3181160" y="2272013"/>
        <a:ext cx="2177713" cy="1056002"/>
      </dsp:txXfrm>
    </dsp:sp>
    <dsp:sp modelId="{58271F39-C8A1-49E7-8A6C-6A5E858309BB}">
      <dsp:nvSpPr>
        <dsp:cNvPr id="0" name=""/>
        <dsp:cNvSpPr/>
      </dsp:nvSpPr>
      <dsp:spPr>
        <a:xfrm>
          <a:off x="5391728" y="2776592"/>
          <a:ext cx="897368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897368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817978" y="2777580"/>
        <a:ext cx="44868" cy="44868"/>
      </dsp:txXfrm>
    </dsp:sp>
    <dsp:sp modelId="{FC41E13D-F5C1-4B00-9679-767DEF590C2C}">
      <dsp:nvSpPr>
        <dsp:cNvPr id="0" name=""/>
        <dsp:cNvSpPr/>
      </dsp:nvSpPr>
      <dsp:spPr>
        <a:xfrm>
          <a:off x="6289096" y="2239159"/>
          <a:ext cx="2243421" cy="112171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525" rIns="9144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-May begin with systemic symptoms but evolves to an RA-like disease</a:t>
          </a:r>
        </a:p>
      </dsp:txBody>
      <dsp:txXfrm>
        <a:off x="6321950" y="2272013"/>
        <a:ext cx="2177713" cy="1056002"/>
      </dsp:txXfrm>
    </dsp:sp>
    <dsp:sp modelId="{E558C69C-65E4-46BF-9DB8-9F55F16EF95D}">
      <dsp:nvSpPr>
        <dsp:cNvPr id="0" name=""/>
        <dsp:cNvSpPr/>
      </dsp:nvSpPr>
      <dsp:spPr>
        <a:xfrm>
          <a:off x="8532518" y="2776592"/>
          <a:ext cx="897368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897368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958768" y="2777580"/>
        <a:ext cx="44868" cy="44868"/>
      </dsp:txXfrm>
    </dsp:sp>
    <dsp:sp modelId="{F3074452-C87D-47DC-A574-74EF65968E99}">
      <dsp:nvSpPr>
        <dsp:cNvPr id="0" name=""/>
        <dsp:cNvSpPr/>
      </dsp:nvSpPr>
      <dsp:spPr>
        <a:xfrm>
          <a:off x="9429886" y="2239159"/>
          <a:ext cx="2243421" cy="112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525" rIns="9144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-Female sex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-Polyarthritis at onset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-Steroid dependence</a:t>
          </a:r>
        </a:p>
      </dsp:txBody>
      <dsp:txXfrm>
        <a:off x="9462740" y="2272013"/>
        <a:ext cx="2177713" cy="1056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0AF25-93B3-418D-B3AC-81DB9ACD3E48}">
      <dsp:nvSpPr>
        <dsp:cNvPr id="0" name=""/>
        <dsp:cNvSpPr/>
      </dsp:nvSpPr>
      <dsp:spPr>
        <a:xfrm>
          <a:off x="3444317" y="457931"/>
          <a:ext cx="4618733" cy="4618733"/>
        </a:xfrm>
        <a:prstGeom prst="blockArc">
          <a:avLst>
            <a:gd name="adj1" fmla="val 13803726"/>
            <a:gd name="adj2" fmla="val 16203683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B779-9C29-4E9A-BB24-E4C2EB7DB615}">
      <dsp:nvSpPr>
        <dsp:cNvPr id="0" name=""/>
        <dsp:cNvSpPr/>
      </dsp:nvSpPr>
      <dsp:spPr>
        <a:xfrm>
          <a:off x="3467941" y="437877"/>
          <a:ext cx="4618733" cy="4618733"/>
        </a:xfrm>
        <a:prstGeom prst="blockArc">
          <a:avLst>
            <a:gd name="adj1" fmla="val 11372266"/>
            <a:gd name="adj2" fmla="val 13756879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0CD69-61BC-4DF8-B074-EA1A1B79E256}">
      <dsp:nvSpPr>
        <dsp:cNvPr id="0" name=""/>
        <dsp:cNvSpPr/>
      </dsp:nvSpPr>
      <dsp:spPr>
        <a:xfrm>
          <a:off x="3465005" y="454954"/>
          <a:ext cx="4618733" cy="4618733"/>
        </a:xfrm>
        <a:prstGeom prst="blockArc">
          <a:avLst>
            <a:gd name="adj1" fmla="val 8998578"/>
            <a:gd name="adj2" fmla="val 11398463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024A7-4401-4EB6-B68A-0EC9347DF0C3}">
      <dsp:nvSpPr>
        <dsp:cNvPr id="0" name=""/>
        <dsp:cNvSpPr/>
      </dsp:nvSpPr>
      <dsp:spPr>
        <a:xfrm>
          <a:off x="3464250" y="453650"/>
          <a:ext cx="4618733" cy="4618733"/>
        </a:xfrm>
        <a:prstGeom prst="blockArc">
          <a:avLst>
            <a:gd name="adj1" fmla="val 6596342"/>
            <a:gd name="adj2" fmla="val 8996300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1E289-B5E7-464E-9838-6B9EAA38257D}">
      <dsp:nvSpPr>
        <dsp:cNvPr id="0" name=""/>
        <dsp:cNvSpPr/>
      </dsp:nvSpPr>
      <dsp:spPr>
        <a:xfrm>
          <a:off x="3466454" y="454451"/>
          <a:ext cx="4618733" cy="4618733"/>
        </a:xfrm>
        <a:prstGeom prst="blockArc">
          <a:avLst>
            <a:gd name="adj1" fmla="val 4215456"/>
            <a:gd name="adj2" fmla="val 6599886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B3B7D-4017-4937-B901-DC11CBBCE4EE}">
      <dsp:nvSpPr>
        <dsp:cNvPr id="0" name=""/>
        <dsp:cNvSpPr/>
      </dsp:nvSpPr>
      <dsp:spPr>
        <a:xfrm>
          <a:off x="3456837" y="457927"/>
          <a:ext cx="4618733" cy="4618733"/>
        </a:xfrm>
        <a:prstGeom prst="blockArc">
          <a:avLst>
            <a:gd name="adj1" fmla="val 1799998"/>
            <a:gd name="adj2" fmla="val 4199998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6968-A953-4E13-93CF-3F1A55B994EE}">
      <dsp:nvSpPr>
        <dsp:cNvPr id="0" name=""/>
        <dsp:cNvSpPr/>
      </dsp:nvSpPr>
      <dsp:spPr>
        <a:xfrm>
          <a:off x="3456836" y="457929"/>
          <a:ext cx="4618733" cy="4618733"/>
        </a:xfrm>
        <a:prstGeom prst="blockArc">
          <a:avLst>
            <a:gd name="adj1" fmla="val 20999997"/>
            <a:gd name="adj2" fmla="val 1799993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AB9D-8D1F-43F5-88F4-4EE2276D2F7D}">
      <dsp:nvSpPr>
        <dsp:cNvPr id="0" name=""/>
        <dsp:cNvSpPr/>
      </dsp:nvSpPr>
      <dsp:spPr>
        <a:xfrm>
          <a:off x="3456837" y="457936"/>
          <a:ext cx="4618733" cy="4618733"/>
        </a:xfrm>
        <a:prstGeom prst="blockArc">
          <a:avLst>
            <a:gd name="adj1" fmla="val 18599995"/>
            <a:gd name="adj2" fmla="val 20999987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B5B9C-0E06-4766-B806-C3669686D2F1}">
      <dsp:nvSpPr>
        <dsp:cNvPr id="0" name=""/>
        <dsp:cNvSpPr/>
      </dsp:nvSpPr>
      <dsp:spPr>
        <a:xfrm>
          <a:off x="3456806" y="457910"/>
          <a:ext cx="4618733" cy="4618733"/>
        </a:xfrm>
        <a:prstGeom prst="blockArc">
          <a:avLst>
            <a:gd name="adj1" fmla="val 16184803"/>
            <a:gd name="adj2" fmla="val 18600056"/>
            <a:gd name="adj3" fmla="val 30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ACEE2-95D5-431C-9397-AAACC7A9F15B}">
      <dsp:nvSpPr>
        <dsp:cNvPr id="0" name=""/>
        <dsp:cNvSpPr/>
      </dsp:nvSpPr>
      <dsp:spPr>
        <a:xfrm>
          <a:off x="4758493" y="1774968"/>
          <a:ext cx="2053754" cy="1984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Patient</a:t>
          </a:r>
        </a:p>
      </dsp:txBody>
      <dsp:txXfrm>
        <a:off x="5059258" y="2065613"/>
        <a:ext cx="1452224" cy="1403361"/>
      </dsp:txXfrm>
    </dsp:sp>
    <dsp:sp modelId="{EE2AA4B3-CE46-4803-AD67-EBF80486278D}">
      <dsp:nvSpPr>
        <dsp:cNvPr id="0" name=""/>
        <dsp:cNvSpPr/>
      </dsp:nvSpPr>
      <dsp:spPr>
        <a:xfrm>
          <a:off x="5056171" y="-217560"/>
          <a:ext cx="1399899" cy="142174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Rheumatologist</a:t>
          </a:r>
        </a:p>
      </dsp:txBody>
      <dsp:txXfrm>
        <a:off x="5261181" y="-9350"/>
        <a:ext cx="989879" cy="1005326"/>
      </dsp:txXfrm>
    </dsp:sp>
    <dsp:sp modelId="{F3EC4D29-E205-46DD-B8F6-815879A50462}">
      <dsp:nvSpPr>
        <dsp:cNvPr id="0" name=""/>
        <dsp:cNvSpPr/>
      </dsp:nvSpPr>
      <dsp:spPr>
        <a:xfrm>
          <a:off x="6527942" y="314452"/>
          <a:ext cx="1399899" cy="142174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Cardiologist</a:t>
          </a:r>
        </a:p>
      </dsp:txBody>
      <dsp:txXfrm>
        <a:off x="6732952" y="522662"/>
        <a:ext cx="989879" cy="1005326"/>
      </dsp:txXfrm>
    </dsp:sp>
    <dsp:sp modelId="{02FA4894-213B-408B-B297-0D35B2944A99}">
      <dsp:nvSpPr>
        <dsp:cNvPr id="0" name=""/>
        <dsp:cNvSpPr/>
      </dsp:nvSpPr>
      <dsp:spPr>
        <a:xfrm>
          <a:off x="7305693" y="1661547"/>
          <a:ext cx="1399899" cy="142174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Pain Specialist</a:t>
          </a:r>
        </a:p>
      </dsp:txBody>
      <dsp:txXfrm>
        <a:off x="7510703" y="1869757"/>
        <a:ext cx="989879" cy="1005326"/>
      </dsp:txXfrm>
    </dsp:sp>
    <dsp:sp modelId="{8967CCD1-3376-4AC3-8CD0-992EE9FE05DE}">
      <dsp:nvSpPr>
        <dsp:cNvPr id="0" name=""/>
        <dsp:cNvSpPr/>
      </dsp:nvSpPr>
      <dsp:spPr>
        <a:xfrm>
          <a:off x="7035586" y="3193413"/>
          <a:ext cx="1399899" cy="1421746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Orthopedic Surgeon</a:t>
          </a:r>
        </a:p>
      </dsp:txBody>
      <dsp:txXfrm>
        <a:off x="7240596" y="3401623"/>
        <a:ext cx="989879" cy="1005326"/>
      </dsp:txXfrm>
    </dsp:sp>
    <dsp:sp modelId="{D0201BF1-0F80-4344-BFAE-8C57CFCA47A1}">
      <dsp:nvSpPr>
        <dsp:cNvPr id="0" name=""/>
        <dsp:cNvSpPr/>
      </dsp:nvSpPr>
      <dsp:spPr>
        <a:xfrm>
          <a:off x="5844006" y="4193269"/>
          <a:ext cx="1399899" cy="1421746"/>
        </a:xfrm>
        <a:prstGeom prst="ellipse">
          <a:avLst/>
        </a:prstGeom>
        <a:solidFill>
          <a:srgbClr val="7CB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Pulmonologist</a:t>
          </a:r>
        </a:p>
      </dsp:txBody>
      <dsp:txXfrm>
        <a:off x="6049016" y="4401479"/>
        <a:ext cx="989879" cy="1005326"/>
      </dsp:txXfrm>
    </dsp:sp>
    <dsp:sp modelId="{EDF69A68-9930-417F-8886-096D4A575D7E}">
      <dsp:nvSpPr>
        <dsp:cNvPr id="0" name=""/>
        <dsp:cNvSpPr/>
      </dsp:nvSpPr>
      <dsp:spPr>
        <a:xfrm>
          <a:off x="4298193" y="4189819"/>
          <a:ext cx="1399899" cy="1421746"/>
        </a:xfrm>
        <a:prstGeom prst="ellipse">
          <a:avLst/>
        </a:prstGeom>
        <a:solidFill>
          <a:srgbClr val="D7D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Primary Care</a:t>
          </a:r>
        </a:p>
      </dsp:txBody>
      <dsp:txXfrm>
        <a:off x="4503203" y="4398029"/>
        <a:ext cx="989879" cy="1005326"/>
      </dsp:txXfrm>
    </dsp:sp>
    <dsp:sp modelId="{E39ACF93-25BE-4BF0-BEEE-0C3078D4DA9F}">
      <dsp:nvSpPr>
        <dsp:cNvPr id="0" name=""/>
        <dsp:cNvSpPr/>
      </dsp:nvSpPr>
      <dsp:spPr>
        <a:xfrm>
          <a:off x="3105562" y="3191256"/>
          <a:ext cx="1399899" cy="1421746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Worker</a:t>
          </a:r>
        </a:p>
      </dsp:txBody>
      <dsp:txXfrm>
        <a:off x="3310572" y="3399466"/>
        <a:ext cx="989879" cy="1005326"/>
      </dsp:txXfrm>
    </dsp:sp>
    <dsp:sp modelId="{28AF45F2-A6FA-4FBA-9DC6-80CEDE6CBEEE}">
      <dsp:nvSpPr>
        <dsp:cNvPr id="0" name=""/>
        <dsp:cNvSpPr/>
      </dsp:nvSpPr>
      <dsp:spPr>
        <a:xfrm>
          <a:off x="2834806" y="1659576"/>
          <a:ext cx="1399899" cy="142174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Physiotherapist</a:t>
          </a:r>
        </a:p>
      </dsp:txBody>
      <dsp:txXfrm>
        <a:off x="3039816" y="1867786"/>
        <a:ext cx="989879" cy="1005326"/>
      </dsp:txXfrm>
    </dsp:sp>
    <dsp:sp modelId="{EC58025B-781E-4074-B03C-F9141952E81A}">
      <dsp:nvSpPr>
        <dsp:cNvPr id="0" name=""/>
        <dsp:cNvSpPr/>
      </dsp:nvSpPr>
      <dsp:spPr>
        <a:xfrm>
          <a:off x="3593933" y="312866"/>
          <a:ext cx="1399899" cy="14217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Psychiatrist</a:t>
          </a:r>
        </a:p>
      </dsp:txBody>
      <dsp:txXfrm>
        <a:off x="3798943" y="521076"/>
        <a:ext cx="989879" cy="100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036D4-E433-AE4C-B493-FD69D8299B9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D529-8802-DE49-8EA9-C2E3D8BC8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83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23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239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50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94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09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44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758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311216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xmlns="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317"/>
            <a:ext cx="103632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8729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xmlns="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xmlns="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8D79AB-2547-4861-81AD-3D4BEF0E93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10273"/>
            <a:ext cx="2769326" cy="731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1BED2F-2D21-4D4F-9EC6-1CA78B57B0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80782" y="6010274"/>
            <a:ext cx="9311218" cy="7318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76EE2915-004A-4A0A-934E-73E6F1BFA6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965" y="6132582"/>
            <a:ext cx="2097398" cy="4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30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500" kern="1200" baseline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Vv0SkLXx2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2BA4710-C711-CB4D-BF67-1954690C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54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6C01D-5CB4-424C-9166-91853339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Still’s Disease Triad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27CE887-8D60-4620-ACA0-289454479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894902"/>
              </p:ext>
            </p:extLst>
          </p:nvPr>
        </p:nvGraphicFramePr>
        <p:xfrm>
          <a:off x="266700" y="862161"/>
          <a:ext cx="11680825" cy="47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6D99EB-30DE-42A6-B658-A9EB438165D1}"/>
              </a:ext>
            </a:extLst>
          </p:cNvPr>
          <p:cNvSpPr txBox="1"/>
          <p:nvPr/>
        </p:nvSpPr>
        <p:spPr>
          <a:xfrm>
            <a:off x="9087087" y="4186845"/>
            <a:ext cx="2838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Salmon-pink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Macular/Maculopapular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Nonpruritic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Trunk/Proximal extremities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Occurs with fever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8D9AB-929E-4248-9381-4262662DF111}"/>
              </a:ext>
            </a:extLst>
          </p:cNvPr>
          <p:cNvSpPr txBox="1"/>
          <p:nvPr/>
        </p:nvSpPr>
        <p:spPr>
          <a:xfrm>
            <a:off x="941255" y="4602344"/>
            <a:ext cx="225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Small joints (wrists) &gt; large joints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F10E38-BBE3-47E4-A784-25445CE16CA7}"/>
              </a:ext>
            </a:extLst>
          </p:cNvPr>
          <p:cNvSpPr txBox="1"/>
          <p:nvPr/>
        </p:nvSpPr>
        <p:spPr>
          <a:xfrm>
            <a:off x="7226710" y="1204911"/>
            <a:ext cx="256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Typically &gt;39.5</a:t>
            </a:r>
            <a:r>
              <a:rPr lang="en-US" dirty="0">
                <a:sym typeface="Symbol" panose="05050102010706020507" pitchFamily="18" charset="2"/>
              </a:rPr>
              <a:t>C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Early afternoon/Evening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FC8A7D10-EDE7-4C5C-9FA6-460646CD533E}"/>
              </a:ext>
            </a:extLst>
          </p:cNvPr>
          <p:cNvSpPr txBox="1">
            <a:spLocks/>
          </p:cNvSpPr>
          <p:nvPr/>
        </p:nvSpPr>
        <p:spPr>
          <a:xfrm>
            <a:off x="266007" y="5653088"/>
            <a:ext cx="11682077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AOSD, Adult-onset Still’s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296786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DC5CE-5393-4319-B4D9-E26BA987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Clinical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2EE165-086D-458F-A6AF-A150D60F27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Common</a:t>
            </a:r>
            <a:r>
              <a:rPr lang="en-US" sz="2800" baseline="30000" dirty="0"/>
              <a:t>1,2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dirty="0"/>
              <a:t>Myalgia</a:t>
            </a:r>
          </a:p>
          <a:p>
            <a:pPr>
              <a:spcAft>
                <a:spcPts val="600"/>
              </a:spcAft>
            </a:pPr>
            <a:r>
              <a:rPr lang="en-US" dirty="0"/>
              <a:t>Pharyngitis</a:t>
            </a:r>
          </a:p>
          <a:p>
            <a:pPr>
              <a:spcAft>
                <a:spcPts val="600"/>
              </a:spcAft>
            </a:pPr>
            <a:r>
              <a:rPr lang="en-US" dirty="0"/>
              <a:t>Lymphadenopathy</a:t>
            </a:r>
          </a:p>
          <a:p>
            <a:pPr>
              <a:spcAft>
                <a:spcPts val="600"/>
              </a:spcAft>
            </a:pPr>
            <a:r>
              <a:rPr lang="en-US" dirty="0"/>
              <a:t>Splenomegaly</a:t>
            </a:r>
          </a:p>
          <a:p>
            <a:pPr>
              <a:spcAft>
                <a:spcPts val="600"/>
              </a:spcAft>
            </a:pPr>
            <a:r>
              <a:rPr lang="en-US" dirty="0"/>
              <a:t>Other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Anxiety, depression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810CAA3-C00C-4142-B03C-BF8542B198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Infrequent</a:t>
            </a:r>
            <a:r>
              <a:rPr lang="en-US" sz="2800" baseline="30000" dirty="0"/>
              <a:t>1,2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dirty="0"/>
              <a:t>Hepatomegaly</a:t>
            </a:r>
          </a:p>
          <a:p>
            <a:pPr>
              <a:spcAft>
                <a:spcPts val="600"/>
              </a:spcAft>
            </a:pPr>
            <a:r>
              <a:rPr lang="en-US" dirty="0"/>
              <a:t>Pleurisy</a:t>
            </a:r>
          </a:p>
          <a:p>
            <a:pPr>
              <a:spcAft>
                <a:spcPts val="600"/>
              </a:spcAft>
            </a:pPr>
            <a:r>
              <a:rPr lang="en-US" dirty="0"/>
              <a:t>Pericarditis</a:t>
            </a:r>
          </a:p>
          <a:p>
            <a:pPr>
              <a:spcAft>
                <a:spcPts val="600"/>
              </a:spcAft>
            </a:pPr>
            <a:r>
              <a:rPr lang="en-US" dirty="0"/>
              <a:t>Abdominal pain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CE0421F-607E-4E4A-AB07-3F1644A07A44}"/>
              </a:ext>
            </a:extLst>
          </p:cNvPr>
          <p:cNvSpPr txBox="1">
            <a:spLocks/>
          </p:cNvSpPr>
          <p:nvPr/>
        </p:nvSpPr>
        <p:spPr>
          <a:xfrm>
            <a:off x="2880784" y="6010275"/>
            <a:ext cx="9067300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Kadavath S, Efthimiou P. </a:t>
            </a:r>
            <a:r>
              <a:rPr lang="en-US" i="1" dirty="0"/>
              <a:t>Ann Med</a:t>
            </a:r>
            <a:r>
              <a:rPr lang="en-US" dirty="0"/>
              <a:t>. 2015;47:6-14.</a:t>
            </a:r>
          </a:p>
          <a:p>
            <a:r>
              <a:rPr lang="en-US" dirty="0"/>
              <a:t>2. Feist E, et al. </a:t>
            </a:r>
            <a:r>
              <a:rPr lang="en-US" i="1" dirty="0"/>
              <a:t>Nat Rev Rheumatol</a:t>
            </a:r>
            <a:r>
              <a:rPr lang="en-US" dirty="0"/>
              <a:t>. 2018;14:603-618.</a:t>
            </a:r>
          </a:p>
          <a:p>
            <a:r>
              <a:rPr lang="en-US" dirty="0"/>
              <a:t>3. Chi H, et al. </a:t>
            </a:r>
            <a:r>
              <a:rPr lang="en-US" i="1" dirty="0"/>
              <a:t>Clin Rheumatol</a:t>
            </a:r>
            <a:r>
              <a:rPr lang="en-US" dirty="0"/>
              <a:t>. 2020;39(12):3723-3732.</a:t>
            </a:r>
          </a:p>
        </p:txBody>
      </p:sp>
    </p:spTree>
    <p:extLst>
      <p:ext uri="{BB962C8B-B14F-4D97-AF65-F5344CB8AC3E}">
        <p14:creationId xmlns:p14="http://schemas.microsoft.com/office/powerpoint/2010/main" xmlns="" val="264534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67C9412-28B2-43C8-8D4F-493365BD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Radiograph of Patients With Still’s Disease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A62D01E-6F3E-4800-BF99-2D0869630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1. Batthish M, Schneider R. Systemic juvenile idiopathic arthritis. In: Cimaz R, Lehman, eds. </a:t>
            </a:r>
            <a:r>
              <a:rPr lang="en-US" i="1" dirty="0">
                <a:effectLst/>
              </a:rPr>
              <a:t>Handbook of Systemic Autoimmune Diseases. </a:t>
            </a:r>
            <a:r>
              <a:rPr lang="en-US" dirty="0">
                <a:effectLst/>
              </a:rPr>
              <a:t>Elsevier B.V.; 2016:53-84; Reprinted with Permission from Elsevier.</a:t>
            </a:r>
          </a:p>
          <a:p>
            <a:r>
              <a:rPr lang="en-US" dirty="0"/>
              <a:t>2. </a:t>
            </a:r>
            <a:r>
              <a:rPr lang="en-US" dirty="0">
                <a:effectLst/>
              </a:rPr>
              <a:t>Efthimiou P, et al. </a:t>
            </a:r>
            <a:r>
              <a:rPr lang="en-US" i="1" dirty="0">
                <a:effectLst/>
              </a:rPr>
              <a:t>Ann Rheum Dis</a:t>
            </a:r>
            <a:r>
              <a:rPr lang="en-US" dirty="0">
                <a:effectLst/>
              </a:rPr>
              <a:t>. 2006;65(5):564-572</a:t>
            </a:r>
            <a:r>
              <a:rPr lang="en-US" dirty="0"/>
              <a:t>; with permission from BMJ Publishing Group Ltd.</a:t>
            </a:r>
            <a:endParaRPr lang="en-US" b="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AD4D696-8EB3-4204-93A7-F5536D803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AOSD, adult-onset Still’s disease; SJIA, systemic juvenile idiopathic arthritis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651E2F-1F7D-486F-8E8E-D40F9329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37" y="1919724"/>
            <a:ext cx="4927689" cy="3315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A556FC-FC3C-4171-8E1C-FDB534623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40" y="1939902"/>
            <a:ext cx="4431361" cy="3295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7CB376-25AD-43CD-AE98-6CE6BA30AA0A}"/>
              </a:ext>
            </a:extLst>
          </p:cNvPr>
          <p:cNvSpPr txBox="1"/>
          <p:nvPr/>
        </p:nvSpPr>
        <p:spPr>
          <a:xfrm>
            <a:off x="6979960" y="1355127"/>
            <a:ext cx="331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Intercarpal and carpometacarpal joint space narrowing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E0FE93-2472-412B-A9E1-CAD5141A6EF4}"/>
              </a:ext>
            </a:extLst>
          </p:cNvPr>
          <p:cNvSpPr txBox="1"/>
          <p:nvPr/>
        </p:nvSpPr>
        <p:spPr>
          <a:xfrm>
            <a:off x="1447800" y="1355127"/>
            <a:ext cx="356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Rapid progression of joint space loss, erosions, and ankylosis of both wrists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627AF6-A324-4BAE-87B1-CC3E5C786EA2}"/>
              </a:ext>
            </a:extLst>
          </p:cNvPr>
          <p:cNvSpPr/>
          <p:nvPr/>
        </p:nvSpPr>
        <p:spPr>
          <a:xfrm>
            <a:off x="6145685" y="5211805"/>
            <a:ext cx="4921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with permission from Efthimiou, et al.</a:t>
            </a:r>
            <a:r>
              <a:rPr lang="en-US" sz="1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B057692-237F-40C8-84E6-CFFE2A2ADFB2}"/>
              </a:ext>
            </a:extLst>
          </p:cNvPr>
          <p:cNvSpPr/>
          <p:nvPr/>
        </p:nvSpPr>
        <p:spPr>
          <a:xfrm>
            <a:off x="1362075" y="5211805"/>
            <a:ext cx="36503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with permission from Batthish and Schneider.</a:t>
            </a:r>
            <a:r>
              <a:rPr lang="en-US" sz="1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21AC39-8F2D-4099-BF91-310F5A08CA2B}"/>
              </a:ext>
            </a:extLst>
          </p:cNvPr>
          <p:cNvSpPr txBox="1"/>
          <p:nvPr/>
        </p:nvSpPr>
        <p:spPr>
          <a:xfrm>
            <a:off x="2796720" y="1009022"/>
            <a:ext cx="71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58144"/>
                </a:solidFill>
              </a:rPr>
              <a:t>SJIA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82FA06-24DA-4514-8356-8681FE13F595}"/>
              </a:ext>
            </a:extLst>
          </p:cNvPr>
          <p:cNvSpPr txBox="1"/>
          <p:nvPr/>
        </p:nvSpPr>
        <p:spPr>
          <a:xfrm>
            <a:off x="8223589" y="1009022"/>
            <a:ext cx="8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34534"/>
                </a:solidFill>
              </a:rPr>
              <a:t>AOSD</a:t>
            </a:r>
          </a:p>
        </p:txBody>
      </p:sp>
    </p:spTree>
    <p:extLst>
      <p:ext uri="{BB962C8B-B14F-4D97-AF65-F5344CB8AC3E}">
        <p14:creationId xmlns:p14="http://schemas.microsoft.com/office/powerpoint/2010/main" xmlns="" val="293345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88B527-68E4-42F9-A0C1-38F92C4D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Comorbidities Are Common in AOSD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76FCB16C-751C-475C-A37B-954235F8E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7043849"/>
              </p:ext>
            </p:extLst>
          </p:nvPr>
        </p:nvGraphicFramePr>
        <p:xfrm>
          <a:off x="266701" y="1022555"/>
          <a:ext cx="9654048" cy="463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1330015-8508-4890-AC1D-DF421791F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Lenert A, et al. </a:t>
            </a:r>
            <a:r>
              <a:rPr lang="en-US" i="1" dirty="0"/>
              <a:t>Rheumatology.</a:t>
            </a:r>
            <a:r>
              <a:rPr lang="en-US" dirty="0"/>
              <a:t> 2020;59:1725-1733.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A30F9EE-6A6E-4554-9FBA-DCEC9CBC08BF}"/>
              </a:ext>
            </a:extLst>
          </p:cNvPr>
          <p:cNvCxnSpPr>
            <a:cxnSpLocks/>
          </p:cNvCxnSpPr>
          <p:nvPr/>
        </p:nvCxnSpPr>
        <p:spPr>
          <a:xfrm>
            <a:off x="875071" y="4178710"/>
            <a:ext cx="10756492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B499E7-CD9A-436A-B13E-966EFA5C3A80}"/>
              </a:ext>
            </a:extLst>
          </p:cNvPr>
          <p:cNvSpPr txBox="1"/>
          <p:nvPr/>
        </p:nvSpPr>
        <p:spPr>
          <a:xfrm>
            <a:off x="9920749" y="3169655"/>
            <a:ext cx="171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common in AOSD cohort (n=106)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FDA91C-CD20-418D-BF90-54440E2C7E8C}"/>
              </a:ext>
            </a:extLst>
          </p:cNvPr>
          <p:cNvSpPr txBox="1"/>
          <p:nvPr/>
        </p:nvSpPr>
        <p:spPr>
          <a:xfrm>
            <a:off x="9920749" y="4171196"/>
            <a:ext cx="171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common in control cohort (n=530)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D4BBC50C-EF74-445A-853F-2A545CEAB463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66700" y="5595568"/>
            <a:ext cx="11680825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Patients in the AOSD cohort were observed over a mean of 750 days</a:t>
            </a:r>
          </a:p>
          <a:p>
            <a:r>
              <a:rPr lang="en-US" dirty="0"/>
              <a:t>AOSD, Adult-onset Still’s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97858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15EA8-E54B-44D8-A232-60DFB98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DF822E7-A14F-4C60-8ADE-DA2C44AB2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5099786"/>
              </p:ext>
            </p:extLst>
          </p:nvPr>
        </p:nvGraphicFramePr>
        <p:xfrm>
          <a:off x="266700" y="1343025"/>
          <a:ext cx="1168082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626">
                  <a:extLst>
                    <a:ext uri="{9D8B030D-6E8A-4147-A177-3AD203B41FA5}">
                      <a16:colId xmlns:a16="http://schemas.microsoft.com/office/drawing/2014/main" xmlns="" val="2797681972"/>
                    </a:ext>
                  </a:extLst>
                </a:gridCol>
                <a:gridCol w="4935099">
                  <a:extLst>
                    <a:ext uri="{9D8B030D-6E8A-4147-A177-3AD203B41FA5}">
                      <a16:colId xmlns:a16="http://schemas.microsoft.com/office/drawing/2014/main" xmlns="" val="3146144285"/>
                    </a:ext>
                  </a:extLst>
                </a:gridCol>
                <a:gridCol w="4935099">
                  <a:extLst>
                    <a:ext uri="{9D8B030D-6E8A-4147-A177-3AD203B41FA5}">
                      <a16:colId xmlns:a16="http://schemas.microsoft.com/office/drawing/2014/main" xmlns="" val="39491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Life-Threatening Complications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Macrophage activation syndrome (hemophagocytic lymphohistiocytosis)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Disseminated intravascular coagulation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Thrombotic thrombocytopenia purpura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Diffuse alveolar hemorrhage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Pulmonary arterial hypertension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Septic shock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51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Rare Clinical Manifestations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Fulminant hepatitis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Myocarditis, myocardial necrosis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Pleurisy, temporary pulmonary infiltrates, acute respiratory distress syndrome, restrictive pulmonary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Pure red cell aplasia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Syndrome of inappropriate antidiuretic hormone secretion; low sodium level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Pericardial fluid, tamponade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Serositis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Aseptic meningitis with neutrophilic pleiocytosis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Stroke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Disseminated cerebral thrombotic microangiopathy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Fatal infections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66398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939DE0-5C3F-4A3C-8AD9-19E071DEE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Kadavath S, Efthimiou P. </a:t>
            </a:r>
            <a:r>
              <a:rPr lang="en-US" i="1" dirty="0"/>
              <a:t>Ann Med</a:t>
            </a:r>
            <a:r>
              <a:rPr lang="en-US" dirty="0"/>
              <a:t>. 2015;47:6-14.</a:t>
            </a:r>
          </a:p>
          <a:p>
            <a:r>
              <a:rPr lang="en-US" dirty="0"/>
              <a:t>Feist E, et al. </a:t>
            </a:r>
            <a:r>
              <a:rPr lang="en-US" i="1" dirty="0"/>
              <a:t>Nat Rev Rheumatol</a:t>
            </a:r>
            <a:r>
              <a:rPr lang="en-US" dirty="0"/>
              <a:t>. 2018;14:603-618.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84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7ACB3-1538-4466-9415-A30700A1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Macrophage Activation Syndrome Is a Common Cause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562D2-9B81-4A42-AC9C-F93910B52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Retrospective analysis of 447 patients with AOSD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55 (12.3%) diagnosed with MAS</a:t>
            </a:r>
          </a:p>
          <a:p>
            <a:pPr>
              <a:spcAft>
                <a:spcPts val="600"/>
              </a:spcAft>
            </a:pPr>
            <a:r>
              <a:rPr lang="en-US" dirty="0"/>
              <a:t>Mortality rate of entire cohort: 4.47%</a:t>
            </a:r>
          </a:p>
          <a:p>
            <a:pPr>
              <a:spcAft>
                <a:spcPts val="600"/>
              </a:spcAft>
            </a:pPr>
            <a:r>
              <a:rPr lang="en-US" dirty="0"/>
              <a:t>MAS was the main cause of death (odds ratio 11.7; </a:t>
            </a:r>
            <a:r>
              <a:rPr lang="en-US" i="1" dirty="0"/>
              <a:t>P</a:t>
            </a:r>
            <a:r>
              <a:rPr lang="en-US" dirty="0"/>
              <a:t>&lt;0.0001)</a:t>
            </a:r>
          </a:p>
          <a:p>
            <a:pPr>
              <a:spcAft>
                <a:spcPts val="600"/>
              </a:spcAft>
            </a:pPr>
            <a:r>
              <a:rPr lang="en-US" dirty="0"/>
              <a:t>Factors associated with poor prognosis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Platelets ≤100,000/mm</a:t>
            </a:r>
            <a:r>
              <a:rPr lang="en-US" baseline="30000" dirty="0"/>
              <a:t>3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=0.0001)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Fibrinogen &lt;1.5 g/L (</a:t>
            </a:r>
            <a:r>
              <a:rPr lang="en-US" i="1" dirty="0"/>
              <a:t>P</a:t>
            </a:r>
            <a:r>
              <a:rPr lang="en-US" dirty="0"/>
              <a:t>=0.0286)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Splenomegaly (</a:t>
            </a:r>
            <a:r>
              <a:rPr lang="en-US" i="1" dirty="0"/>
              <a:t>P</a:t>
            </a:r>
            <a:r>
              <a:rPr lang="en-US" dirty="0"/>
              <a:t>=0.0002)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Liver dysfunction (</a:t>
            </a:r>
            <a:r>
              <a:rPr lang="en-US" i="1" dirty="0"/>
              <a:t>P</a:t>
            </a:r>
            <a:r>
              <a:rPr lang="en-US" dirty="0"/>
              <a:t>=0.0008)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EDF39A-EF0A-4918-AA93-B780579BA5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Wang R, et al. </a:t>
            </a:r>
            <a:r>
              <a:rPr lang="en-US" i="1" dirty="0"/>
              <a:t>Clin Rheumatol</a:t>
            </a:r>
            <a:r>
              <a:rPr lang="en-US" dirty="0"/>
              <a:t>. 2020;39(8):2379-2386.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6774A5F4-8A6D-4664-A0DF-4097F1B8C34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66700" y="5653088"/>
            <a:ext cx="11680825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AOSD, Adult-onset Still’s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134538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B3A7-CB28-4F21-9969-0ECD63DD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of Hospitalized Patients With AOSD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E69A4-B4CD-411F-81F9-A2064DFE59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Analysis of nationwide inpatient sample </a:t>
            </a:r>
            <a:r>
              <a:rPr lang="en-US" dirty="0">
                <a:sym typeface="Symbol" panose="05050102010706020507" pitchFamily="18" charset="2"/>
              </a:rPr>
              <a:t>from 2009-2013 </a:t>
            </a:r>
            <a:r>
              <a:rPr lang="en-US" dirty="0"/>
              <a:t>with </a:t>
            </a:r>
            <a:r>
              <a:rPr lang="en-US" dirty="0">
                <a:sym typeface="Symbol" panose="05050102010706020507" pitchFamily="18" charset="2"/>
              </a:rPr>
              <a:t>8 million hospitalizations/y</a:t>
            </a:r>
          </a:p>
          <a:p>
            <a:r>
              <a:rPr lang="en-US" dirty="0">
                <a:sym typeface="Symbol" panose="05050102010706020507" pitchFamily="18" charset="2"/>
              </a:rPr>
              <a:t>5820 patients with AOSD were hospitalized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Mean age 53.6 y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65.6% female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56% Caucasian, 3% Asian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43F47198-1B5C-47DB-8F29-14A44E7053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187132"/>
              </p:ext>
            </p:extLst>
          </p:nvPr>
        </p:nvGraphicFramePr>
        <p:xfrm>
          <a:off x="6197600" y="1333500"/>
          <a:ext cx="574198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FFDF7-3357-4A4F-A47C-D31E2F685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Mehta BY, et al. </a:t>
            </a:r>
            <a:r>
              <a:rPr lang="en-US" i="1" dirty="0"/>
              <a:t>Semin Arthritis Rheum</a:t>
            </a:r>
            <a:r>
              <a:rPr lang="en-US" dirty="0"/>
              <a:t>. 2019;49(3):469-473.</a:t>
            </a:r>
          </a:p>
        </p:txBody>
      </p:sp>
    </p:spTree>
    <p:extLst>
      <p:ext uri="{BB962C8B-B14F-4D97-AF65-F5344CB8AC3E}">
        <p14:creationId xmlns:p14="http://schemas.microsoft.com/office/powerpoint/2010/main" xmlns="" val="416985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B3A7-CB28-4F21-9969-0ECD63DD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of Hospitalized Patients With AOSD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C16CD05A-1044-4512-8099-18360FD00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1701480"/>
              </p:ext>
            </p:extLst>
          </p:nvPr>
        </p:nvGraphicFramePr>
        <p:xfrm>
          <a:off x="266701" y="1343025"/>
          <a:ext cx="3345179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FFDF7-3357-4A4F-A47C-D31E2F685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Mehta BY, et al. </a:t>
            </a:r>
            <a:r>
              <a:rPr lang="en-US" i="1" dirty="0"/>
              <a:t>Semin Arthritis Rheum</a:t>
            </a:r>
            <a:r>
              <a:rPr lang="en-US" dirty="0"/>
              <a:t>. 2019;49(3):469-473.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6FFDECF-74F5-4421-9E9E-CEF833816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CI, confidence interval; DIC, disseminated intravascular coagulation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48DB7C-B2E8-4F35-91D0-036A847F2213}"/>
              </a:ext>
            </a:extLst>
          </p:cNvPr>
          <p:cNvSpPr txBox="1"/>
          <p:nvPr/>
        </p:nvSpPr>
        <p:spPr>
          <a:xfrm>
            <a:off x="3851909" y="2696704"/>
            <a:ext cx="2806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154 Deaths (2.6%)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age 62.4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13.9% 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increased with rising household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DIC 14%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7CB8D64A-50A1-4E81-851A-C586A6DF7543}"/>
              </a:ext>
            </a:extLst>
          </p:cNvPr>
          <p:cNvSpPr/>
          <p:nvPr/>
        </p:nvSpPr>
        <p:spPr>
          <a:xfrm>
            <a:off x="3611880" y="2770434"/>
            <a:ext cx="240029" cy="16068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95328C1E-5EF9-4159-BD59-D22A44AC9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881530"/>
              </p:ext>
            </p:extLst>
          </p:nvPr>
        </p:nvGraphicFramePr>
        <p:xfrm>
          <a:off x="6657972" y="2288627"/>
          <a:ext cx="488632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574">
                  <a:extLst>
                    <a:ext uri="{9D8B030D-6E8A-4147-A177-3AD203B41FA5}">
                      <a16:colId xmlns:a16="http://schemas.microsoft.com/office/drawing/2014/main" xmlns="" val="2820377266"/>
                    </a:ext>
                  </a:extLst>
                </a:gridCol>
                <a:gridCol w="2335754">
                  <a:extLst>
                    <a:ext uri="{9D8B030D-6E8A-4147-A177-3AD203B41FA5}">
                      <a16:colId xmlns:a16="http://schemas.microsoft.com/office/drawing/2014/main" xmlns="" val="1924546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Odds Ratio for Death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2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  <a:p>
                      <a:r>
                        <a:rPr lang="en-US" dirty="0"/>
                        <a:t>   Caucasian</a:t>
                      </a:r>
                    </a:p>
                    <a:p>
                      <a:r>
                        <a:rPr lang="en-US" dirty="0"/>
                        <a:t>   Asian</a:t>
                      </a:r>
                    </a:p>
                    <a:p>
                      <a:r>
                        <a:rPr lang="en-US" dirty="0"/>
                        <a:t>   Black/Hispanic/Others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1.00 (reference)</a:t>
                      </a:r>
                    </a:p>
                    <a:p>
                      <a:r>
                        <a:rPr lang="en-US" dirty="0"/>
                        <a:t>6.39 (1.77-23.1)</a:t>
                      </a:r>
                    </a:p>
                    <a:p>
                      <a:r>
                        <a:rPr lang="en-US" dirty="0"/>
                        <a:t>0.84 (0.26-2.75)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991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chronic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 (1.05-1.37)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57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29.69 (5.5-160.41)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41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823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80784" y="6010275"/>
            <a:ext cx="9311216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391471-90CE-42DA-A38D-A6CD24037F0F}"/>
              </a:ext>
            </a:extLst>
          </p:cNvPr>
          <p:cNvSpPr txBox="1"/>
          <p:nvPr/>
        </p:nvSpPr>
        <p:spPr>
          <a:xfrm>
            <a:off x="1734532" y="1819373"/>
            <a:ext cx="8399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/>
              <a:t>Module 2</a:t>
            </a:r>
          </a:p>
          <a:p>
            <a:r>
              <a:rPr lang="en-US" sz="4000" b="1" cap="small" dirty="0">
                <a:solidFill>
                  <a:srgbClr val="98875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Recognition &amp; Diagnosis</a:t>
            </a:r>
          </a:p>
        </p:txBody>
      </p:sp>
    </p:spTree>
    <p:extLst>
      <p:ext uri="{BB962C8B-B14F-4D97-AF65-F5344CB8AC3E}">
        <p14:creationId xmlns:p14="http://schemas.microsoft.com/office/powerpoint/2010/main" xmlns="" val="11975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9577E9-B55C-4116-86E4-5D8F34B2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&amp; Physical Examination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5636D9-D71D-44E6-B7CA-4A58A2C3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of exclusion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Close attention to daily fever, rash, joint pain/swelling, myalgia, sore throat, enlarged lymph nodes</a:t>
            </a:r>
          </a:p>
          <a:p>
            <a:pPr lvl="1"/>
            <a:r>
              <a:rPr lang="en-US" dirty="0"/>
              <a:t>Assess for history of known risk factors</a:t>
            </a:r>
          </a:p>
          <a:p>
            <a:pPr lvl="1"/>
            <a:r>
              <a:rPr lang="en-US" dirty="0"/>
              <a:t>Response to prior therapy, especially nonsteroidal anti-inflammatory drugs and antibiotic therapy that did not alter signs/symptoms</a:t>
            </a:r>
          </a:p>
          <a:p>
            <a:r>
              <a:rPr lang="en-US" dirty="0"/>
              <a:t>Physical examination</a:t>
            </a:r>
          </a:p>
          <a:p>
            <a:pPr lvl="1"/>
            <a:r>
              <a:rPr lang="en-US" dirty="0"/>
              <a:t>Skin, preferably during febrile period</a:t>
            </a:r>
          </a:p>
          <a:p>
            <a:pPr lvl="1"/>
            <a:r>
              <a:rPr lang="en-US" dirty="0"/>
              <a:t>Lymphadenopathy, splenomegaly, hepatomegaly</a:t>
            </a:r>
          </a:p>
          <a:p>
            <a:pPr lvl="1"/>
            <a:r>
              <a:rPr lang="en-US" dirty="0"/>
              <a:t>Joint examination of upper/lower extremities and spine</a:t>
            </a:r>
          </a:p>
        </p:txBody>
      </p:sp>
    </p:spTree>
    <p:extLst>
      <p:ext uri="{BB962C8B-B14F-4D97-AF65-F5344CB8AC3E}">
        <p14:creationId xmlns:p14="http://schemas.microsoft.com/office/powerpoint/2010/main" xmlns="" val="417882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00F35-88CF-49F9-B918-F599DF8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xmlns="" id="{B2177F2A-F71A-4EEE-9708-7692AC60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88" y="2201847"/>
            <a:ext cx="5828512" cy="3189303"/>
          </a:xfrm>
        </p:spPr>
        <p:txBody>
          <a:bodyPr/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Rheumatology Care, PC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New York, NY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Clinical Professor of Medicine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Ross University School of Medicine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Miramar, Florida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DD394C63-4A1E-4C67-BD96-59D5BDD58D90}"/>
              </a:ext>
            </a:extLst>
          </p:cNvPr>
          <p:cNvSpPr txBox="1">
            <a:spLocks/>
          </p:cNvSpPr>
          <p:nvPr/>
        </p:nvSpPr>
        <p:spPr>
          <a:xfrm>
            <a:off x="264616" y="1315884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Petros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A2BEBD-FC69-4E69-B5C5-E5F93E58D056}"/>
              </a:ext>
            </a:extLst>
          </p:cNvPr>
          <p:cNvSpPr txBox="1">
            <a:spLocks/>
          </p:cNvSpPr>
          <p:nvPr/>
        </p:nvSpPr>
        <p:spPr>
          <a:xfrm>
            <a:off x="267489" y="1742506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Efthimiou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MD, FACR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D567DFB-8D03-49D4-9257-E67EED29F630}"/>
              </a:ext>
            </a:extLst>
          </p:cNvPr>
          <p:cNvCxnSpPr>
            <a:cxnSpLocks/>
          </p:cNvCxnSpPr>
          <p:nvPr/>
        </p:nvCxnSpPr>
        <p:spPr>
          <a:xfrm>
            <a:off x="349250" y="2224938"/>
            <a:ext cx="5024261" cy="0"/>
          </a:xfrm>
          <a:prstGeom prst="line">
            <a:avLst/>
          </a:prstGeom>
          <a:ln w="44450">
            <a:gradFill>
              <a:gsLst>
                <a:gs pos="0">
                  <a:schemeClr val="accent6"/>
                </a:gs>
                <a:gs pos="40000">
                  <a:schemeClr val="accent6">
                    <a:lumMod val="60000"/>
                    <a:lumOff val="4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xmlns="" id="{5FC9D80F-C8D2-49A5-878D-253691E5D6A6}"/>
              </a:ext>
            </a:extLst>
          </p:cNvPr>
          <p:cNvSpPr txBox="1">
            <a:spLocks/>
          </p:cNvSpPr>
          <p:nvPr/>
        </p:nvSpPr>
        <p:spPr>
          <a:xfrm>
            <a:off x="6014238" y="2196341"/>
            <a:ext cx="5828512" cy="3189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Clinical Assistant Professor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Division of Rheumatology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NYU Grossman School of Medicine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York, New York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A5BFBF1F-9AE7-457E-8415-1FBF32B712FF}"/>
              </a:ext>
            </a:extLst>
          </p:cNvPr>
          <p:cNvSpPr txBox="1">
            <a:spLocks/>
          </p:cNvSpPr>
          <p:nvPr/>
        </p:nvSpPr>
        <p:spPr>
          <a:xfrm>
            <a:off x="6011366" y="1310378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Olga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3CF18A0A-508C-43C6-AEE5-1409648FA949}"/>
              </a:ext>
            </a:extLst>
          </p:cNvPr>
          <p:cNvSpPr txBox="1">
            <a:spLocks/>
          </p:cNvSpPr>
          <p:nvPr/>
        </p:nvSpPr>
        <p:spPr>
          <a:xfrm>
            <a:off x="6014239" y="1737000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Petryna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MD, FACR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4EE26F0-68B8-4A77-8F92-BD507E052555}"/>
              </a:ext>
            </a:extLst>
          </p:cNvPr>
          <p:cNvCxnSpPr>
            <a:cxnSpLocks/>
          </p:cNvCxnSpPr>
          <p:nvPr/>
        </p:nvCxnSpPr>
        <p:spPr>
          <a:xfrm>
            <a:off x="6096000" y="2219432"/>
            <a:ext cx="5024261" cy="0"/>
          </a:xfrm>
          <a:prstGeom prst="line">
            <a:avLst/>
          </a:prstGeom>
          <a:ln w="44450">
            <a:gradFill>
              <a:gsLst>
                <a:gs pos="0">
                  <a:schemeClr val="accent6"/>
                </a:gs>
                <a:gs pos="40000">
                  <a:schemeClr val="accent6">
                    <a:lumMod val="60000"/>
                    <a:lumOff val="4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1EB9-63EB-407E-9ED1-D51075C9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F211CB-7EED-4C26-ACA8-BA2D73B2BB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Elevated erythrocyte sedimentation rate</a:t>
            </a:r>
          </a:p>
          <a:p>
            <a:pPr>
              <a:spcAft>
                <a:spcPts val="600"/>
              </a:spcAft>
            </a:pPr>
            <a:r>
              <a:rPr lang="en-US" dirty="0"/>
              <a:t>Leukocytosis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dirty="0"/>
              <a:t>15,000/mm</a:t>
            </a:r>
            <a:r>
              <a:rPr lang="en-US" baseline="30000" dirty="0"/>
              <a:t>3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Neutrophils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≥80%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Elevated C-reactive protein</a:t>
            </a:r>
          </a:p>
          <a:p>
            <a:pPr>
              <a:spcAft>
                <a:spcPts val="600"/>
              </a:spcAft>
            </a:pPr>
            <a:r>
              <a:rPr lang="en-US" dirty="0"/>
              <a:t>Elevated ferritin level</a:t>
            </a:r>
          </a:p>
          <a:p>
            <a:pPr>
              <a:spcAft>
                <a:spcPts val="600"/>
              </a:spcAft>
            </a:pPr>
            <a:r>
              <a:rPr lang="en-US" dirty="0"/>
              <a:t>Glycosylated ferritin level &lt;20% of normal</a:t>
            </a:r>
          </a:p>
          <a:p>
            <a:pPr>
              <a:spcAft>
                <a:spcPts val="600"/>
              </a:spcAft>
            </a:pPr>
            <a:r>
              <a:rPr lang="en-US" dirty="0"/>
              <a:t>Liver dysfunction (ALT, AST)</a:t>
            </a:r>
          </a:p>
          <a:p>
            <a:pPr>
              <a:spcAft>
                <a:spcPts val="600"/>
              </a:spcAft>
            </a:pPr>
            <a:r>
              <a:rPr lang="en-US" dirty="0"/>
              <a:t>Serum albumin ≤3.5 g/dL</a:t>
            </a:r>
          </a:p>
          <a:p>
            <a:pPr>
              <a:spcAft>
                <a:spcPts val="600"/>
              </a:spcAft>
            </a:pPr>
            <a:r>
              <a:rPr lang="en-US" dirty="0"/>
              <a:t>Hemoglobin ≤10 g/dL</a:t>
            </a:r>
          </a:p>
          <a:p>
            <a:pPr>
              <a:spcAft>
                <a:spcPts val="600"/>
              </a:spcAft>
            </a:pPr>
            <a:r>
              <a:rPr lang="en-US" dirty="0"/>
              <a:t>Platelets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≥400,000/mm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37F06C-7D67-4E2E-A5C5-761AD68A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34194"/>
            <a:ext cx="5844032" cy="43188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Elevated serum amyloid A</a:t>
            </a:r>
          </a:p>
          <a:p>
            <a:pPr>
              <a:spcAft>
                <a:spcPts val="600"/>
              </a:spcAft>
            </a:pPr>
            <a:r>
              <a:rPr lang="en-US" dirty="0"/>
              <a:t>Negative antinuclear antibody</a:t>
            </a:r>
          </a:p>
          <a:p>
            <a:pPr>
              <a:spcAft>
                <a:spcPts val="600"/>
              </a:spcAft>
            </a:pPr>
            <a:r>
              <a:rPr lang="en-US" dirty="0"/>
              <a:t>Negative rheumatoid factor</a:t>
            </a:r>
          </a:p>
          <a:p>
            <a:pPr>
              <a:spcAft>
                <a:spcPts val="600"/>
              </a:spcAft>
            </a:pPr>
            <a:r>
              <a:rPr lang="en-US" dirty="0"/>
              <a:t>Elevated germinal center kinase-like kinase (GLK or MAP4K3)</a:t>
            </a:r>
          </a:p>
          <a:p>
            <a:pPr>
              <a:spcAft>
                <a:spcPts val="600"/>
              </a:spcAft>
            </a:pPr>
            <a:r>
              <a:rPr lang="en-US" dirty="0"/>
              <a:t>Elevated Th17 cytokine levels (IL-6, IL-17A)</a:t>
            </a:r>
          </a:p>
          <a:p>
            <a:pPr>
              <a:spcAft>
                <a:spcPts val="600"/>
              </a:spcAft>
            </a:pPr>
            <a:r>
              <a:rPr lang="en-US" dirty="0"/>
              <a:t>Elevated S100 proteins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C0D33FA-F8EA-4433-8A9A-F2EFCB080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ALT, alanine aminotransferase; AST, aspartate aminotransferase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7E0546-4862-459E-B233-F4B6C63A5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Kadavath S, Efthimiou P. </a:t>
            </a:r>
            <a:r>
              <a:rPr lang="en-US" i="1" dirty="0"/>
              <a:t>Ann Med</a:t>
            </a:r>
            <a:r>
              <a:rPr lang="en-US" dirty="0"/>
              <a:t>. 2015;47:6-14.</a:t>
            </a:r>
          </a:p>
          <a:p>
            <a:r>
              <a:rPr lang="en-US" dirty="0"/>
              <a:t>Pouchot J, et al. </a:t>
            </a:r>
            <a:r>
              <a:rPr lang="en-US" i="1" dirty="0"/>
              <a:t>Medicine (Baltimore)</a:t>
            </a:r>
            <a:r>
              <a:rPr lang="en-US" dirty="0"/>
              <a:t>. 1991;70(2):118-136.</a:t>
            </a:r>
          </a:p>
          <a:p>
            <a:r>
              <a:rPr lang="en-US" dirty="0"/>
              <a:t>Ohta A, et al. </a:t>
            </a:r>
            <a:r>
              <a:rPr lang="en-US" i="1" dirty="0"/>
              <a:t>J Rheumatol</a:t>
            </a:r>
            <a:r>
              <a:rPr lang="en-US" dirty="0"/>
              <a:t>. 1990;17(8):1058-1063.</a:t>
            </a:r>
          </a:p>
          <a:p>
            <a:r>
              <a:rPr lang="en-US" dirty="0"/>
              <a:t>Gopalarathinam R, et al. </a:t>
            </a:r>
            <a:r>
              <a:rPr lang="en-US" i="1" dirty="0"/>
              <a:t>Case Rep Rheumatol</a:t>
            </a:r>
            <a:r>
              <a:rPr lang="en-US" dirty="0"/>
              <a:t>. 2016;2016:6502373.</a:t>
            </a:r>
          </a:p>
          <a:p>
            <a:r>
              <a:rPr lang="en-US" dirty="0"/>
              <a:t>Feist E, et al. </a:t>
            </a:r>
            <a:r>
              <a:rPr lang="en-US" i="1" dirty="0"/>
              <a:t>Nat Rev Rheumatol</a:t>
            </a:r>
            <a:r>
              <a:rPr lang="en-US" dirty="0"/>
              <a:t>. 2018;14:603-618.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35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E81E04C-9AAC-45F6-B1CB-1AFD0ACF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Findings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BA7C639-7E94-4540-9C42-C4A08736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Early: normal or soft tissue swelling and joint effusions</a:t>
            </a:r>
          </a:p>
          <a:p>
            <a:pPr>
              <a:spcAft>
                <a:spcPts val="600"/>
              </a:spcAft>
            </a:pPr>
            <a:r>
              <a:rPr lang="en-US" dirty="0"/>
              <a:t>Common: nonerosive narrowing of carpometacarpal/intercarpal joint spaces of wrist </a:t>
            </a:r>
            <a:r>
              <a:rPr lang="en-US" dirty="0">
                <a:sym typeface="Wingdings" panose="05000000000000000000" pitchFamily="2" charset="2"/>
              </a:rPr>
              <a:t> bony ankylosis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Knee and wrist joints most commonly involved in adults</a:t>
            </a:r>
          </a:p>
          <a:p>
            <a:pPr>
              <a:spcAft>
                <a:spcPts val="600"/>
              </a:spcAft>
            </a:pPr>
            <a:r>
              <a:rPr lang="en-US" dirty="0"/>
              <a:t>Periarticular osteopenia may develop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408446A-E8E0-4E9C-ACD0-7B1A11A1D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Pouchot J, et al. </a:t>
            </a:r>
            <a:r>
              <a:rPr lang="en-US" i="1" dirty="0"/>
              <a:t>Medicine (Baltimore)</a:t>
            </a:r>
            <a:r>
              <a:rPr lang="en-US" dirty="0"/>
              <a:t>. 1991;70(2):118-136.</a:t>
            </a:r>
          </a:p>
          <a:p>
            <a:r>
              <a:rPr lang="en-US" dirty="0"/>
              <a:t>Gopalarathinam R, et al. </a:t>
            </a:r>
            <a:r>
              <a:rPr lang="en-US" i="1" dirty="0"/>
              <a:t>Case Rep Rheumatol</a:t>
            </a:r>
            <a:r>
              <a:rPr lang="en-US" dirty="0"/>
              <a:t>. 2016;2016:6502373.</a:t>
            </a:r>
          </a:p>
        </p:txBody>
      </p:sp>
    </p:spTree>
    <p:extLst>
      <p:ext uri="{BB962C8B-B14F-4D97-AF65-F5344CB8AC3E}">
        <p14:creationId xmlns:p14="http://schemas.microsoft.com/office/powerpoint/2010/main" xmlns="" val="75761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0A7A1-FE87-4E60-AF57-E5DA5B94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59"/>
            <a:ext cx="11682153" cy="668235"/>
          </a:xfrm>
        </p:spPr>
        <p:txBody>
          <a:bodyPr/>
          <a:lstStyle/>
          <a:p>
            <a:r>
              <a:rPr lang="en-US" dirty="0"/>
              <a:t>Diagnostic Criteria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8A19389-C32C-4256-881C-F941B73CF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732338"/>
              </p:ext>
            </p:extLst>
          </p:nvPr>
        </p:nvGraphicFramePr>
        <p:xfrm>
          <a:off x="268029" y="668594"/>
          <a:ext cx="1168082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412">
                  <a:extLst>
                    <a:ext uri="{9D8B030D-6E8A-4147-A177-3AD203B41FA5}">
                      <a16:colId xmlns:a16="http://schemas.microsoft.com/office/drawing/2014/main" xmlns="" val="1876948066"/>
                    </a:ext>
                  </a:extLst>
                </a:gridCol>
                <a:gridCol w="5840412">
                  <a:extLst>
                    <a:ext uri="{9D8B030D-6E8A-4147-A177-3AD203B41FA5}">
                      <a16:colId xmlns:a16="http://schemas.microsoft.com/office/drawing/2014/main" xmlns="" val="4189657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Yamaguchi et al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Fautrel et al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0771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n-lt"/>
                        </a:rPr>
                        <a:t>Major criteria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127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Arthralgia 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500" dirty="0">
                          <a:latin typeface="+mn-lt"/>
                        </a:rPr>
                        <a:t> 2 wks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Fever &gt;39</a:t>
                      </a: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C, intermittent 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≥1 wk</a:t>
                      </a:r>
                      <a:endParaRPr lang="en-US" sz="1500" dirty="0">
                        <a:latin typeface="+mn-lt"/>
                        <a:sym typeface="Symbol" panose="05050102010706020507" pitchFamily="18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Typical rash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White blood cell count &gt;10,000/mm</a:t>
                      </a:r>
                      <a:r>
                        <a:rPr lang="en-US" sz="1500" baseline="30000" dirty="0">
                          <a:latin typeface="+mn-lt"/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 (&gt;80% granulocytes)</a:t>
                      </a:r>
                      <a:endParaRPr lang="en-US" sz="15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Spiking fever 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500" dirty="0">
                          <a:latin typeface="+mn-lt"/>
                        </a:rPr>
                        <a:t>39</a:t>
                      </a: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C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Arthralgia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Transient erythema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Pharyngitis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sym typeface="Symbol" panose="05050102010706020507" pitchFamily="18" charset="2"/>
                        </a:rPr>
                        <a:t>Polymorphonuclear leukocytes 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≥80%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Glycosylated ferritin ≤20%</a:t>
                      </a:r>
                      <a:endParaRPr lang="en-US" sz="15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3250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n-lt"/>
                        </a:rPr>
                        <a:t>Minor criteria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417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Sore throat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Lymphadenopathy and/or splenomegaly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Liver function test(s) abnormal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latin typeface="+mn-lt"/>
                        </a:rPr>
                        <a:t>Negative antinuclear antibody titer and rheumatoid factor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Maculopapular rash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Leukocytes 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</a:rPr>
                        <a:t>≥10,000/mm</a:t>
                      </a:r>
                      <a:r>
                        <a:rPr lang="en-US" sz="1500" baseline="30000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endParaRPr lang="en-US" sz="1500" baseline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9091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latin typeface="+mn-lt"/>
                        </a:rPr>
                        <a:t>Exclusion criteria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51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Absence of infection, especially sepsis and Epstein-Barr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Absence of malignant disease, especially lymphoma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Absence of inflammatory disease, especially polyarteritis nodosa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8273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latin typeface="+mn-lt"/>
                        </a:rPr>
                        <a:t>Diagnostic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42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5 criteria (</a:t>
                      </a:r>
                      <a:r>
                        <a:rPr lang="en-US" sz="1500" dirty="0">
                          <a:latin typeface="+mn-lt"/>
                          <a:cs typeface="Calibri" panose="020F0502020204030204" pitchFamily="34" charset="0"/>
                        </a:rPr>
                        <a:t>≥2 major)</a:t>
                      </a:r>
                      <a:endParaRPr lang="en-US" sz="15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+mn-lt"/>
                        </a:rPr>
                        <a:t>4 major criteria or 3 major criteria + 2 minor criteria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51889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1ACB29-D5FE-465D-A701-F424F8603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Yamaguchi M, et al. </a:t>
            </a:r>
            <a:r>
              <a:rPr lang="en-US" i="1" dirty="0"/>
              <a:t>J Rheumatol</a:t>
            </a:r>
            <a:r>
              <a:rPr lang="en-US" dirty="0"/>
              <a:t>. 1992;19:424-430.</a:t>
            </a:r>
          </a:p>
          <a:p>
            <a:r>
              <a:rPr lang="en-US" dirty="0"/>
              <a:t>2. Fautrel B, et al. </a:t>
            </a:r>
            <a:r>
              <a:rPr lang="en-US" i="1" dirty="0"/>
              <a:t>Medicine (Baltimore)</a:t>
            </a:r>
            <a:r>
              <a:rPr lang="en-US" dirty="0"/>
              <a:t>. 2002;81:194-200.</a:t>
            </a:r>
          </a:p>
        </p:txBody>
      </p:sp>
    </p:spTree>
    <p:extLst>
      <p:ext uri="{BB962C8B-B14F-4D97-AF65-F5344CB8AC3E}">
        <p14:creationId xmlns:p14="http://schemas.microsoft.com/office/powerpoint/2010/main" xmlns="" val="231834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1C70C-905E-45DE-9B63-4927F075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758568"/>
          </a:xfrm>
        </p:spPr>
        <p:txBody>
          <a:bodyPr/>
          <a:lstStyle/>
          <a:p>
            <a:r>
              <a:rPr lang="en-US" dirty="0"/>
              <a:t>Differential Diagnosis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D2F8AF9-E264-4A1F-8B38-8292EF087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5646926"/>
              </p:ext>
            </p:extLst>
          </p:nvPr>
        </p:nvGraphicFramePr>
        <p:xfrm>
          <a:off x="267298" y="1016605"/>
          <a:ext cx="11680825" cy="451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199">
                  <a:extLst>
                    <a:ext uri="{9D8B030D-6E8A-4147-A177-3AD203B41FA5}">
                      <a16:colId xmlns:a16="http://schemas.microsoft.com/office/drawing/2014/main" xmlns="" val="2789132425"/>
                    </a:ext>
                  </a:extLst>
                </a:gridCol>
                <a:gridCol w="5073111">
                  <a:extLst>
                    <a:ext uri="{9D8B030D-6E8A-4147-A177-3AD203B41FA5}">
                      <a16:colId xmlns:a16="http://schemas.microsoft.com/office/drawing/2014/main" xmlns="" val="3806487981"/>
                    </a:ext>
                  </a:extLst>
                </a:gridCol>
                <a:gridCol w="5321515">
                  <a:extLst>
                    <a:ext uri="{9D8B030D-6E8A-4147-A177-3AD203B41FA5}">
                      <a16:colId xmlns:a16="http://schemas.microsoft.com/office/drawing/2014/main" xmlns="" val="2463905321"/>
                    </a:ext>
                  </a:extLst>
                </a:gridCol>
              </a:tblGrid>
              <a:tr h="1075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Infections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Pyogenic infection, including sepsis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Infectious endocarditis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Occult infections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Brucellosis, tuberculosis, yersiniosis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Viral hepatitis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Toxoplasmosis, abscessed parasitosis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993338"/>
                  </a:ext>
                </a:extLst>
              </a:tr>
              <a:tr h="1075942">
                <a:tc>
                  <a:txBody>
                    <a:bodyPr/>
                    <a:lstStyle/>
                    <a:p>
                      <a:r>
                        <a:rPr lang="en-US" dirty="0"/>
                        <a:t>Malignancy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Hodgkin’s disease or non-Hodgkin lymphoma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Myeloproliferative disorders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Angio-immunoblastic lymphadenopathy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Solid tumors of the colon, lung, kidney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Paraneoplastic syndrome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904634"/>
                  </a:ext>
                </a:extLst>
              </a:tr>
              <a:tr h="2367072">
                <a:tc>
                  <a:txBody>
                    <a:bodyPr/>
                    <a:lstStyle/>
                    <a:p>
                      <a:r>
                        <a:rPr lang="en-US" dirty="0"/>
                        <a:t>Systemic Diseases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Polyarteritis nodosa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Vasculitides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Polymyositis, dermatopolymyositis, systemic lupus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Seronegative rheumatoid arthritis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Sarcoidosis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Sweet syndrome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Post-streptococcal arthritis or other reactive arthritis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Hereditary auto-inflammatory syndromes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Whipple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Drug-related hypersensitivity syndrome or pseudo-lymphoma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Schnitzler’s syndrome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75023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F47685-03D1-44E6-9F85-CA49A93CC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Kadavath S, Efthimiou P. </a:t>
            </a:r>
            <a:r>
              <a:rPr lang="en-US" i="1" dirty="0"/>
              <a:t>Ann Med</a:t>
            </a:r>
            <a:r>
              <a:rPr lang="en-US" dirty="0"/>
              <a:t>. 2015;47:6-14.</a:t>
            </a:r>
          </a:p>
          <a:p>
            <a:r>
              <a:rPr lang="en-US" dirty="0"/>
              <a:t>Feist E, et al. </a:t>
            </a:r>
            <a:r>
              <a:rPr lang="en-US" i="1" dirty="0"/>
              <a:t>Nat Rev Rheumatol</a:t>
            </a:r>
            <a:r>
              <a:rPr lang="en-US" dirty="0"/>
              <a:t>. 2018;14:603-618.</a:t>
            </a:r>
          </a:p>
        </p:txBody>
      </p:sp>
    </p:spTree>
    <p:extLst>
      <p:ext uri="{BB962C8B-B14F-4D97-AF65-F5344CB8AC3E}">
        <p14:creationId xmlns:p14="http://schemas.microsoft.com/office/powerpoint/2010/main" xmlns="" val="310979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80784" y="6010275"/>
            <a:ext cx="9311216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391471-90CE-42DA-A38D-A6CD24037F0F}"/>
              </a:ext>
            </a:extLst>
          </p:cNvPr>
          <p:cNvSpPr txBox="1"/>
          <p:nvPr/>
        </p:nvSpPr>
        <p:spPr>
          <a:xfrm>
            <a:off x="1734532" y="1819373"/>
            <a:ext cx="8399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/>
              <a:t>Module 3</a:t>
            </a:r>
          </a:p>
          <a:p>
            <a:r>
              <a:rPr lang="en-US" sz="4000" b="1" cap="small" dirty="0">
                <a:solidFill>
                  <a:srgbClr val="98875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Treatment Strategies &amp; 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95770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0983-5D09-4186-B46F-D52B45C1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1EDB6-695F-4B39-9A20-84256211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inflammation</a:t>
            </a:r>
          </a:p>
          <a:p>
            <a:pPr lvl="1"/>
            <a:r>
              <a:rPr lang="en-US" dirty="0"/>
              <a:t>Fever, rash, morning stiffness, joint pain, swelling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Elevated erythrocyte sedimentation rate, C-reactive protein</a:t>
            </a:r>
          </a:p>
          <a:p>
            <a:pPr>
              <a:spcAft>
                <a:spcPts val="1200"/>
              </a:spcAft>
            </a:pPr>
            <a:r>
              <a:rPr lang="en-US" dirty="0"/>
              <a:t>Prevent joint injury and end-organ damage</a:t>
            </a:r>
          </a:p>
          <a:p>
            <a:pPr>
              <a:spcAft>
                <a:spcPts val="1200"/>
              </a:spcAft>
            </a:pPr>
            <a:r>
              <a:rPr lang="en-US" dirty="0"/>
              <a:t>Minimize risk of treatment-related adverse events</a:t>
            </a:r>
          </a:p>
          <a:p>
            <a:r>
              <a:rPr lang="en-US" dirty="0"/>
              <a:t>Address patient concerns/burden of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86423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52965-4279-4D24-8CAB-1BE965B8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Disease: The Patient’s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8F0DD-0C30-4C27-AF93-80E29A86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https://www.youtube.com/watch?v=ZVv0SkLXx2o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0:00 to 1:13;1:28 to 2:00; 4:22 to 4:30; 5:03 to 5:20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[From the Mayo Clinic]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B15DED-0789-40FB-9C94-92472660ED02}"/>
              </a:ext>
            </a:extLst>
          </p:cNvPr>
          <p:cNvSpPr txBox="1"/>
          <p:nvPr/>
        </p:nvSpPr>
        <p:spPr>
          <a:xfrm>
            <a:off x="3038621" y="6075457"/>
            <a:ext cx="844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Permissions pending</a:t>
            </a:r>
          </a:p>
        </p:txBody>
      </p:sp>
    </p:spTree>
    <p:extLst>
      <p:ext uri="{BB962C8B-B14F-4D97-AF65-F5344CB8AC3E}">
        <p14:creationId xmlns:p14="http://schemas.microsoft.com/office/powerpoint/2010/main" xmlns="" val="281935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E0762-69AB-4A22-8E87-3CC65B3F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Overview by Severity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63919E3-4E4E-402F-BE57-94ECAF84A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2506154"/>
              </p:ext>
            </p:extLst>
          </p:nvPr>
        </p:nvGraphicFramePr>
        <p:xfrm>
          <a:off x="266700" y="625270"/>
          <a:ext cx="10578281" cy="248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AC29D2-1A3F-46D9-8E1F-C4697C144ADB}"/>
              </a:ext>
            </a:extLst>
          </p:cNvPr>
          <p:cNvSpPr txBox="1"/>
          <p:nvPr/>
        </p:nvSpPr>
        <p:spPr>
          <a:xfrm>
            <a:off x="836563" y="2645328"/>
            <a:ext cx="3338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NSAIDs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</a:t>
            </a:r>
            <a:endParaRPr lang="en-US" sz="2400" dirty="0"/>
          </a:p>
          <a:p>
            <a:pPr algn="ctr"/>
            <a:r>
              <a:rPr lang="en-US" sz="2400" dirty="0"/>
              <a:t>Low-dose Corticosteroids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8C457-E1F6-44E5-B3BB-1FB3EC8356A5}"/>
              </a:ext>
            </a:extLst>
          </p:cNvPr>
          <p:cNvSpPr txBox="1"/>
          <p:nvPr/>
        </p:nvSpPr>
        <p:spPr>
          <a:xfrm>
            <a:off x="4473677" y="2645327"/>
            <a:ext cx="2066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NSAIDs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</a:t>
            </a:r>
            <a:endParaRPr lang="en-US" sz="2400" dirty="0"/>
          </a:p>
          <a:p>
            <a:pPr algn="ctr"/>
            <a:r>
              <a:rPr lang="en-US" sz="2400" dirty="0"/>
              <a:t>Corticosteroids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72B204-C58A-4A0C-A49C-208BABC90F46}"/>
              </a:ext>
            </a:extLst>
          </p:cNvPr>
          <p:cNvSpPr txBox="1"/>
          <p:nvPr/>
        </p:nvSpPr>
        <p:spPr>
          <a:xfrm>
            <a:off x="6825928" y="2645327"/>
            <a:ext cx="339721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NSAIDs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</a:t>
            </a:r>
            <a:endParaRPr lang="en-US" sz="2400" dirty="0"/>
          </a:p>
          <a:p>
            <a:pPr algn="ctr"/>
            <a:r>
              <a:rPr lang="en-US" sz="2400" dirty="0"/>
              <a:t>High-dose Corticosteroids</a:t>
            </a:r>
          </a:p>
          <a:p>
            <a:pPr algn="ctr"/>
            <a:r>
              <a:rPr lang="en-US" sz="2000" dirty="0"/>
              <a:t>(Pulse then oral)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</a:t>
            </a:r>
            <a:endParaRPr lang="en-US" sz="2400" dirty="0"/>
          </a:p>
          <a:p>
            <a:pPr algn="ctr"/>
            <a:r>
              <a:rPr lang="en-US" sz="2400" dirty="0"/>
              <a:t>DMARDs</a:t>
            </a:r>
          </a:p>
          <a:p>
            <a:pPr algn="ctr"/>
            <a:r>
              <a:rPr lang="en-US" sz="2000" dirty="0"/>
              <a:t>(Methotrexate, Biologics)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17089B-F23B-4078-9547-6F8A6CB386BF}"/>
              </a:ext>
            </a:extLst>
          </p:cNvPr>
          <p:cNvSpPr txBox="1">
            <a:spLocks/>
          </p:cNvSpPr>
          <p:nvPr/>
        </p:nvSpPr>
        <p:spPr>
          <a:xfrm>
            <a:off x="254961" y="5747012"/>
            <a:ext cx="11682077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bDMARDs, biologic disease-modifying anti-rheumatic drugs; NSAIDs, nonsteroidal anti-inflammatory drugs</a:t>
            </a:r>
          </a:p>
        </p:txBody>
      </p:sp>
    </p:spTree>
    <p:extLst>
      <p:ext uri="{BB962C8B-B14F-4D97-AF65-F5344CB8AC3E}">
        <p14:creationId xmlns:p14="http://schemas.microsoft.com/office/powerpoint/2010/main" xmlns="" val="1650553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7ED16-9072-41C1-AC33-F446C62A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Overview by Features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DED6A70C-C8F1-43F4-86DC-7B909130C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7921168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262898-0A21-48FE-A425-0A6F873BF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Tomaras S, et al. </a:t>
            </a:r>
            <a:r>
              <a:rPr lang="en-US" i="1" dirty="0"/>
              <a:t>J Clin Med</a:t>
            </a:r>
            <a:r>
              <a:rPr lang="en-US" dirty="0"/>
              <a:t>. 2021;10:733.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6B2BA3-7441-4838-A264-6945396C2F05}"/>
              </a:ext>
            </a:extLst>
          </p:cNvPr>
          <p:cNvSpPr txBox="1"/>
          <p:nvPr/>
        </p:nvSpPr>
        <p:spPr>
          <a:xfrm>
            <a:off x="9871588" y="1809135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Predictive 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FEA462-6150-4248-8065-D3083D9DFC2F}"/>
              </a:ext>
            </a:extLst>
          </p:cNvPr>
          <p:cNvSpPr txBox="1"/>
          <p:nvPr/>
        </p:nvSpPr>
        <p:spPr>
          <a:xfrm>
            <a:off x="6811865" y="1812916"/>
            <a:ext cx="170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AECF20D6-2A1C-492C-A271-F6BA2F6CB64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66700" y="5653088"/>
            <a:ext cx="11680825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AOSD, Adult-onset Still’s disease; CRP, C-reactive protein</a:t>
            </a:r>
          </a:p>
        </p:txBody>
      </p:sp>
    </p:spTree>
    <p:extLst>
      <p:ext uri="{BB962C8B-B14F-4D97-AF65-F5344CB8AC3E}">
        <p14:creationId xmlns:p14="http://schemas.microsoft.com/office/powerpoint/2010/main" xmlns="" val="3248090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AD4DF1E-3B0D-4731-BEAB-831E5AD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for Adult-Onset Still’s Disease*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5599D62-8A56-4ED4-86B1-D8D2317288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Traditional Medications</a:t>
            </a:r>
          </a:p>
          <a:p>
            <a:r>
              <a:rPr lang="en-US" dirty="0"/>
              <a:t>Nonsteroidal anti-inflammatory drugs</a:t>
            </a:r>
          </a:p>
          <a:p>
            <a:r>
              <a:rPr lang="en-US" dirty="0"/>
              <a:t>Glucocorticoids</a:t>
            </a:r>
          </a:p>
          <a:p>
            <a:r>
              <a:rPr lang="en-US" dirty="0"/>
              <a:t>Disease-modifying antirheumatic drugs</a:t>
            </a:r>
          </a:p>
          <a:p>
            <a:pPr lvl="1"/>
            <a:r>
              <a:rPr lang="en-US" dirty="0"/>
              <a:t>Methotrexate</a:t>
            </a:r>
          </a:p>
          <a:p>
            <a:pPr lvl="1"/>
            <a:r>
              <a:rPr lang="en-US" dirty="0"/>
              <a:t>Others</a:t>
            </a:r>
          </a:p>
          <a:p>
            <a:pPr lvl="2"/>
            <a:r>
              <a:rPr lang="en-US" dirty="0"/>
              <a:t>Leflunomide</a:t>
            </a:r>
          </a:p>
          <a:p>
            <a:pPr lvl="2"/>
            <a:r>
              <a:rPr lang="en-US" dirty="0"/>
              <a:t>Cyclosporine A</a:t>
            </a:r>
          </a:p>
          <a:p>
            <a:pPr lvl="2"/>
            <a:r>
              <a:rPr lang="en-US" dirty="0"/>
              <a:t>Azathioprine</a:t>
            </a:r>
          </a:p>
          <a:p>
            <a:pPr lvl="2"/>
            <a:r>
              <a:rPr lang="en-US" dirty="0"/>
              <a:t>Hydroxychloroquine</a:t>
            </a:r>
          </a:p>
          <a:p>
            <a:pPr lvl="2"/>
            <a:r>
              <a:rPr lang="en-US" dirty="0"/>
              <a:t>Gold</a:t>
            </a:r>
          </a:p>
          <a:p>
            <a:pPr lvl="2"/>
            <a:r>
              <a:rPr lang="en-US" dirty="0"/>
              <a:t>Tacrolimus</a:t>
            </a:r>
          </a:p>
          <a:p>
            <a:r>
              <a:rPr lang="en-US" dirty="0"/>
              <a:t>Intravenous immunoglobulin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2AA647D-0E35-4DC7-82EC-A342EB4F3C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Biologics</a:t>
            </a:r>
          </a:p>
          <a:p>
            <a:pPr lvl="1"/>
            <a:r>
              <a:rPr lang="en-US" dirty="0"/>
              <a:t>IL-1 receptor antagonists</a:t>
            </a:r>
          </a:p>
          <a:p>
            <a:pPr lvl="1"/>
            <a:r>
              <a:rPr lang="en-US" dirty="0"/>
              <a:t>Anti-IL-1</a:t>
            </a:r>
            <a:r>
              <a:rPr lang="en-US" dirty="0">
                <a:sym typeface="Symbol" panose="05050102010706020507" pitchFamily="18" charset="2"/>
              </a:rPr>
              <a:t>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IL-1 trap</a:t>
            </a:r>
            <a:endParaRPr lang="en-US" dirty="0"/>
          </a:p>
          <a:p>
            <a:pPr lvl="1"/>
            <a:r>
              <a:rPr lang="en-US" dirty="0"/>
              <a:t>IL-6 receptor antagonists</a:t>
            </a:r>
          </a:p>
          <a:p>
            <a:pPr lvl="1"/>
            <a:r>
              <a:rPr lang="en-US" dirty="0"/>
              <a:t>Anti-IL-18</a:t>
            </a:r>
          </a:p>
          <a:p>
            <a:pPr lvl="1"/>
            <a:r>
              <a:rPr lang="en-US" dirty="0"/>
              <a:t>TNF-</a:t>
            </a:r>
            <a:r>
              <a:rPr lang="en-US" dirty="0">
                <a:sym typeface="Symbol" panose="05050102010706020507" pitchFamily="18" charset="2"/>
              </a:rPr>
              <a:t> inhibitors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B-cell directed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T-cell directed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JAK inhibitors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AEE0D30-C26F-4D12-B8E8-EDD132D5F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Efthimiou P, et al. </a:t>
            </a:r>
            <a:r>
              <a:rPr lang="en-US" i="1" dirty="0"/>
              <a:t>Nat Clin Pract Rheumatol</a:t>
            </a:r>
            <a:r>
              <a:rPr lang="en-US" dirty="0"/>
              <a:t>. 2007;3(6):328-335.</a:t>
            </a:r>
          </a:p>
          <a:p>
            <a:r>
              <a:rPr lang="en-US" dirty="0"/>
              <a:t>Feist E, et al. </a:t>
            </a:r>
            <a:r>
              <a:rPr lang="en-US" i="1" dirty="0"/>
              <a:t>Nat Rev Rheumatol</a:t>
            </a:r>
            <a:r>
              <a:rPr lang="en-US" dirty="0"/>
              <a:t>. 2018;14(10):603-618.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B2DA49-A73A-4BCF-A31D-E60C634D11BC}"/>
              </a:ext>
            </a:extLst>
          </p:cNvPr>
          <p:cNvSpPr txBox="1"/>
          <p:nvPr/>
        </p:nvSpPr>
        <p:spPr>
          <a:xfrm>
            <a:off x="647700" y="5734050"/>
            <a:ext cx="711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*Only the anti-il-1</a:t>
            </a:r>
            <a:r>
              <a:rPr lang="en-US" sz="1400" dirty="0">
                <a:sym typeface="Symbol" panose="05050102010706020507" pitchFamily="18" charset="2"/>
              </a:rPr>
              <a:t> canakinumab is approved in the United States for adult-onset Still’s disease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6211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8977C-27E9-4A13-853E-D866E193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8FED7-9EAE-440F-90E7-E556B88B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138103"/>
            <a:ext cx="11682153" cy="4310158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optimal pathway of diagnosis for a patient presenting with possible adult-onset Still’s Disease (AOSD), using resources available in the average clinical setting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treatment strategy for AOSD, taking into consideration a patient’s subtype and risk assessment for systemic complications 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mechanism of action, safety and efficacy of new and emerging biologic treatments for AOSD 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patient HRQoL as part of an AOSD treatment monitoring protocol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9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6922BEE-9533-40D4-A708-40FDA15F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Treatment Strategy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xmlns="" id="{C8AC6D8D-B127-49AF-AB3A-09D113F1F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4966814"/>
              </p:ext>
            </p:extLst>
          </p:nvPr>
        </p:nvGraphicFramePr>
        <p:xfrm>
          <a:off x="266700" y="1343025"/>
          <a:ext cx="11680824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608">
                  <a:extLst>
                    <a:ext uri="{9D8B030D-6E8A-4147-A177-3AD203B41FA5}">
                      <a16:colId xmlns:a16="http://schemas.microsoft.com/office/drawing/2014/main" xmlns="" val="143886102"/>
                    </a:ext>
                  </a:extLst>
                </a:gridCol>
                <a:gridCol w="3893608">
                  <a:extLst>
                    <a:ext uri="{9D8B030D-6E8A-4147-A177-3AD203B41FA5}">
                      <a16:colId xmlns:a16="http://schemas.microsoft.com/office/drawing/2014/main" xmlns="" val="43679481"/>
                    </a:ext>
                  </a:extLst>
                </a:gridCol>
                <a:gridCol w="3893608">
                  <a:extLst>
                    <a:ext uri="{9D8B030D-6E8A-4147-A177-3AD203B41FA5}">
                      <a16:colId xmlns:a16="http://schemas.microsoft.com/office/drawing/2014/main" xmlns="" val="280152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Mild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Moderate-to-Severe Systemic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Chronic Articular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51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NSAIDs or low-dose steroids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If chronic, csDMARD (eg, MTX)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High-dose steroid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Non responder/Life-threating condition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 IL-1 inhibitor (anakinra or canakinumab)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ym typeface="Symbol" panose="05050102010706020507" pitchFamily="18" charset="2"/>
                        </a:rPr>
                        <a:t>Non-responder  switch to IL-6 inhibitor or JAK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Low-dose steroid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csDMARD (eg, MTX)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Refractory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 IL-1 inhibitor (anakinra or canakinumab)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ym typeface="Symbol" panose="05050102010706020507" pitchFamily="18" charset="2"/>
                        </a:rPr>
                        <a:t>Refractory  IL-6 inhibitor or TNF-blocker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78444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5E46AC0-51DB-4641-804D-014B5B33A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Tomaras S, et al. </a:t>
            </a:r>
            <a:r>
              <a:rPr lang="en-US" i="1" dirty="0"/>
              <a:t>J Clin Med</a:t>
            </a:r>
            <a:r>
              <a:rPr lang="en-US" dirty="0"/>
              <a:t>. 2021;10:733.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D490259C-8F70-4F60-A632-866A0D49F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csDMARD, conventional synthetic disease-modifying antirheumatic drug; MTX, methotrexate; TNF, tumor necrosis factor</a:t>
            </a:r>
          </a:p>
        </p:txBody>
      </p:sp>
    </p:spTree>
    <p:extLst>
      <p:ext uri="{BB962C8B-B14F-4D97-AF65-F5344CB8AC3E}">
        <p14:creationId xmlns:p14="http://schemas.microsoft.com/office/powerpoint/2010/main" xmlns="" val="274109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3FC7F-D60B-4CE1-A1FA-A49CF54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Approved for Adult-Onset Still’s Disease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F0793D7-2681-4C95-9B0D-47DDFD25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Canakinumab is an anti-IL-1</a:t>
            </a:r>
            <a:r>
              <a:rPr lang="en-US" dirty="0">
                <a:sym typeface="Symbol" panose="05050102010706020507" pitchFamily="18" charset="2"/>
              </a:rPr>
              <a:t> monoclonal antibody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Approval of canakinumab for AOSD was based on: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pharmacokinetic exposure and extrapolation of established efficacy in patients with systemic juvenile inflammatory arthritis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phase 2 CONSIDER trial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7584D05-4EA0-42FD-BEDC-BDA88633F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46" y="5652290"/>
            <a:ext cx="11682077" cy="271462"/>
          </a:xfrm>
        </p:spPr>
        <p:txBody>
          <a:bodyPr/>
          <a:lstStyle/>
          <a:p>
            <a:r>
              <a:rPr lang="en-US" dirty="0"/>
              <a:t>AOSD, adult-onset Still’s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3AD94F-74C2-4FF9-91B7-4473E5D5503A}"/>
              </a:ext>
            </a:extLst>
          </p:cNvPr>
          <p:cNvSpPr txBox="1"/>
          <p:nvPr/>
        </p:nvSpPr>
        <p:spPr>
          <a:xfrm>
            <a:off x="570271" y="2546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907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E42DE-9806-4903-947C-B6A60CDC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Canakinumab: CONSIDER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F5D84-03AD-49EB-ABB1-85DFA1E0C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N=35</a:t>
            </a:r>
          </a:p>
          <a:p>
            <a:r>
              <a:rPr lang="en-US" dirty="0"/>
              <a:t>Mean age: 41 y</a:t>
            </a:r>
          </a:p>
          <a:p>
            <a:r>
              <a:rPr lang="en-US" dirty="0"/>
              <a:t>DAS28(ESR) at baseline: 5.3-5.4</a:t>
            </a:r>
          </a:p>
          <a:p>
            <a:r>
              <a:rPr lang="en-US" dirty="0"/>
              <a:t>Previous bDMARD: 72% to 77%</a:t>
            </a:r>
          </a:p>
          <a:p>
            <a:r>
              <a:rPr lang="en-US" dirty="0"/>
              <a:t>Randomized 1:1 to:</a:t>
            </a:r>
          </a:p>
          <a:p>
            <a:pPr lvl="1"/>
            <a:r>
              <a:rPr lang="en-US" dirty="0"/>
              <a:t>Canakinumab 4 mg/kg</a:t>
            </a:r>
          </a:p>
          <a:p>
            <a:pPr lvl="1"/>
            <a:r>
              <a:rPr lang="en-US" dirty="0"/>
              <a:t>Placebo</a:t>
            </a:r>
          </a:p>
          <a:p>
            <a:r>
              <a:rPr lang="en-US" dirty="0"/>
              <a:t>After 12 wks,</a:t>
            </a:r>
          </a:p>
          <a:p>
            <a:pPr lvl="1"/>
            <a:r>
              <a:rPr lang="en-US" dirty="0"/>
              <a:t>Responders continued treatment</a:t>
            </a:r>
          </a:p>
          <a:p>
            <a:pPr lvl="1"/>
            <a:r>
              <a:rPr lang="en-US" dirty="0"/>
              <a:t>Placebo </a:t>
            </a:r>
            <a:r>
              <a:rPr lang="en-US" dirty="0" err="1"/>
              <a:t>nonresponders</a:t>
            </a:r>
            <a:r>
              <a:rPr lang="en-US" dirty="0"/>
              <a:t> received canakinumab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01BB9A-7546-4F62-8CAE-60375AB92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Kedor C, et al. </a:t>
            </a:r>
            <a:r>
              <a:rPr lang="en-US" i="1" dirty="0"/>
              <a:t>Ann Rheum Dis</a:t>
            </a:r>
            <a:r>
              <a:rPr lang="en-US" dirty="0"/>
              <a:t>. 2020;79:1090-1097; Reproduced with permission from Creative Commons License / http://creativecommons.org/licenses/by-nc/4.0/.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99207C-8EE1-4D44-8047-EFC444D10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bDMARD, biologic disease-modifying anti-rheumatic drug</a:t>
            </a:r>
          </a:p>
        </p:txBody>
      </p:sp>
    </p:spTree>
    <p:extLst>
      <p:ext uri="{BB962C8B-B14F-4D97-AF65-F5344CB8AC3E}">
        <p14:creationId xmlns:p14="http://schemas.microsoft.com/office/powerpoint/2010/main" xmlns="" val="498917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AC42C4F-3B53-44D9-914F-E7899428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731838"/>
          </a:xfrm>
        </p:spPr>
        <p:txBody>
          <a:bodyPr/>
          <a:lstStyle/>
          <a:p>
            <a:r>
              <a:rPr lang="en-US" dirty="0"/>
              <a:t>Canakinumab Efficacy: CONSIDER Trial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188F280-855B-446E-9863-E9D66B74A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Reproduced without modification from Kedor C, et al. </a:t>
            </a:r>
            <a:r>
              <a:rPr lang="en-US" i="1" dirty="0"/>
              <a:t>Ann Rheum Dis</a:t>
            </a:r>
            <a:r>
              <a:rPr lang="en-US" dirty="0"/>
              <a:t>. 2020;79:1090-1097 under </a:t>
            </a:r>
            <a:r>
              <a:rPr lang="en-US" dirty="0">
                <a:hlinkClick r:id="rId2"/>
              </a:rPr>
              <a:t>Creative Commons License CC BY-NC 4.0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6E57662-FD8D-438C-ACCB-5AD9BA041D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731" y="5640943"/>
            <a:ext cx="9657166" cy="271462"/>
          </a:xfrm>
        </p:spPr>
        <p:txBody>
          <a:bodyPr/>
          <a:lstStyle/>
          <a:p>
            <a:r>
              <a:rPr lang="en-US" sz="1200" dirty="0"/>
              <a:t>Green line: LS means canakinumab group; green area: 95% CI of the LS means of the canakinumab group; red line: LS means of the placebo group; red area: 95% CI of the LS means of the placebo group; brown area: overlap of both 95% CI areas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624646-DCB3-485F-911F-16D7A9771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8" y="1297389"/>
            <a:ext cx="4449277" cy="3754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51E1E8-BC81-419E-84F9-85325D1D4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922" y="1297388"/>
            <a:ext cx="4410249" cy="3815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09DA8B-E40A-48A2-A455-9EBC4322AEEB}"/>
              </a:ext>
            </a:extLst>
          </p:cNvPr>
          <p:cNvSpPr txBox="1"/>
          <p:nvPr/>
        </p:nvSpPr>
        <p:spPr>
          <a:xfrm>
            <a:off x="1281296" y="896984"/>
            <a:ext cx="9500875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Improvement in Disease Activity Score 28 Based on Erythrocyte Sedimentation Rate and C-Reactive Protein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9E0B50-3A10-46AC-BEA3-3B740558849E}"/>
              </a:ext>
            </a:extLst>
          </p:cNvPr>
          <p:cNvSpPr txBox="1"/>
          <p:nvPr/>
        </p:nvSpPr>
        <p:spPr>
          <a:xfrm>
            <a:off x="2732014" y="1485281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DAS28-ESR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E2C4F9-D234-4E36-B27A-9D2A9D4115C0}"/>
              </a:ext>
            </a:extLst>
          </p:cNvPr>
          <p:cNvSpPr txBox="1"/>
          <p:nvPr/>
        </p:nvSpPr>
        <p:spPr>
          <a:xfrm>
            <a:off x="7963544" y="1485281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DAS28-CRP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724353-CAB2-4C49-9437-E3B789F4DEEE}"/>
              </a:ext>
            </a:extLst>
          </p:cNvPr>
          <p:cNvSpPr txBox="1"/>
          <p:nvPr/>
        </p:nvSpPr>
        <p:spPr>
          <a:xfrm>
            <a:off x="1205777" y="5051479"/>
            <a:ext cx="457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DAS28-ESR response rates at 12 weeks: canakinumab 66.7% vs placebo 41.2%; </a:t>
            </a:r>
            <a:r>
              <a:rPr lang="en-US" i="1" dirty="0"/>
              <a:t>P</a:t>
            </a:r>
            <a:r>
              <a:rPr lang="en-US" dirty="0"/>
              <a:t>=0.18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16F47B-3808-4599-91B5-707B812805BE}"/>
              </a:ext>
            </a:extLst>
          </p:cNvPr>
          <p:cNvSpPr txBox="1"/>
          <p:nvPr/>
        </p:nvSpPr>
        <p:spPr>
          <a:xfrm>
            <a:off x="6286406" y="5049553"/>
            <a:ext cx="457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DAS28-CRP response rates at 12 weeks: canakinumab 66.7% vs placebo 41.2%; </a:t>
            </a:r>
            <a:r>
              <a:rPr lang="en-US" i="1" dirty="0"/>
              <a:t>P</a:t>
            </a:r>
            <a:r>
              <a:rPr lang="en-US" dirty="0"/>
              <a:t>=0.18</a:t>
            </a:r>
          </a:p>
        </p:txBody>
      </p:sp>
    </p:spTree>
    <p:extLst>
      <p:ext uri="{BB962C8B-B14F-4D97-AF65-F5344CB8AC3E}">
        <p14:creationId xmlns:p14="http://schemas.microsoft.com/office/powerpoint/2010/main" xmlns="" val="148063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AC42C4F-3B53-44D9-914F-E7899428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Canakinumab Safety: CONSIDER Trial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802994-67EB-4E95-A589-B1CBB2B9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Weeks 0 to 12</a:t>
            </a:r>
          </a:p>
          <a:p>
            <a:pPr lvl="1"/>
            <a:r>
              <a:rPr lang="en-US" dirty="0"/>
              <a:t>2 SAEs in 2 canakinumab patients</a:t>
            </a:r>
          </a:p>
          <a:p>
            <a:pPr lvl="2"/>
            <a:r>
              <a:rPr lang="en-US" dirty="0"/>
              <a:t>Increased liver enzymes</a:t>
            </a:r>
          </a:p>
          <a:p>
            <a:pPr lvl="2"/>
            <a:r>
              <a:rPr lang="en-US" dirty="0"/>
              <a:t>Patellofemoral pain syndrome leading to hospitalization</a:t>
            </a:r>
          </a:p>
          <a:p>
            <a:r>
              <a:rPr lang="en-US" dirty="0"/>
              <a:t>Weeks 12 to 24</a:t>
            </a:r>
          </a:p>
          <a:p>
            <a:pPr lvl="1"/>
            <a:r>
              <a:rPr lang="en-US" dirty="0"/>
              <a:t>7 SAE</a:t>
            </a:r>
          </a:p>
          <a:p>
            <a:pPr lvl="2"/>
            <a:r>
              <a:rPr lang="en-US" dirty="0"/>
              <a:t>2 canakinumab patients</a:t>
            </a:r>
          </a:p>
          <a:p>
            <a:pPr lvl="3"/>
            <a:r>
              <a:rPr lang="en-US" dirty="0"/>
              <a:t>Deep vein thrombosis</a:t>
            </a:r>
          </a:p>
          <a:p>
            <a:pPr lvl="3"/>
            <a:r>
              <a:rPr lang="en-US" dirty="0"/>
              <a:t>Hypotonia</a:t>
            </a:r>
          </a:p>
          <a:p>
            <a:pPr lvl="2"/>
            <a:r>
              <a:rPr lang="en-US" dirty="0"/>
              <a:t>5 placebo patients</a:t>
            </a:r>
          </a:p>
          <a:p>
            <a:pPr lvl="3"/>
            <a:r>
              <a:rPr lang="en-US" dirty="0"/>
              <a:t>Fracture (2)</a:t>
            </a:r>
          </a:p>
          <a:p>
            <a:pPr lvl="3"/>
            <a:r>
              <a:rPr lang="en-US" dirty="0"/>
              <a:t>Removal of medical device at MCP 5</a:t>
            </a:r>
          </a:p>
          <a:p>
            <a:pPr lvl="3"/>
            <a:r>
              <a:rPr lang="en-US" dirty="0"/>
              <a:t>Upper abdominal pain</a:t>
            </a:r>
          </a:p>
          <a:p>
            <a:pPr lvl="3"/>
            <a:r>
              <a:rPr lang="en-US" dirty="0"/>
              <a:t>Acute cholecystitis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188F280-855B-446E-9863-E9D66B74A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Kedor C, et al. </a:t>
            </a:r>
            <a:r>
              <a:rPr lang="en-US" i="1" dirty="0"/>
              <a:t>Ann Rheum Dis</a:t>
            </a:r>
            <a:r>
              <a:rPr lang="en-US" dirty="0"/>
              <a:t>. 2020;79:1090-1097.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A735DC-0128-484D-A6BD-A19C7E22F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MCP, metacarpophalangeal; SAEs, serious adverse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205109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E59E8-C0A3-42A9-856A-8D4811C1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Canakinumab: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F62E0-CADF-4F1A-BF10-7F97E94EF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Infection: caution; avoid during active infection requiring treatment</a:t>
            </a:r>
          </a:p>
          <a:p>
            <a:r>
              <a:rPr lang="en-US" dirty="0"/>
              <a:t>Live vaccine- do not give concurrently</a:t>
            </a:r>
          </a:p>
          <a:p>
            <a:r>
              <a:rPr lang="en-US" dirty="0"/>
              <a:t>Most common adverse events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≥10%)</a:t>
            </a:r>
            <a:endParaRPr lang="en-US" dirty="0"/>
          </a:p>
          <a:p>
            <a:pPr lvl="1"/>
            <a:r>
              <a:rPr lang="en-US" dirty="0"/>
              <a:t>Nasopharyngitis/Upper respiratory tract infection; abdominal pain; injection site reaction</a:t>
            </a:r>
          </a:p>
          <a:p>
            <a:r>
              <a:rPr lang="en-US" dirty="0"/>
              <a:t>Macrophage activation syndrome</a:t>
            </a:r>
          </a:p>
          <a:p>
            <a:r>
              <a:rPr lang="en-US" dirty="0"/>
              <a:t>May normalize formation of CYP450 enzymes</a:t>
            </a:r>
          </a:p>
          <a:p>
            <a:r>
              <a:rPr lang="en-US" dirty="0"/>
              <a:t>Pregnancy/Lactation: no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25F13B-23E0-4D4A-8376-F33C27C43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Ilaris [package insert]. East Hanover, NJ: Novartis Pharmaceuticals Corp.; September 2020.</a:t>
            </a:r>
          </a:p>
        </p:txBody>
      </p:sp>
    </p:spTree>
    <p:extLst>
      <p:ext uri="{BB962C8B-B14F-4D97-AF65-F5344CB8AC3E}">
        <p14:creationId xmlns:p14="http://schemas.microsoft.com/office/powerpoint/2010/main" xmlns="" val="82087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3FC7F-D60B-4CE1-A1FA-A49CF54E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67528"/>
            <a:ext cx="11682153" cy="456313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Investigational Medications for Adult-Onset Still’s Disease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2AFDFC5E-3BE3-4FE7-A8B0-B22D1522D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701927"/>
              </p:ext>
            </p:extLst>
          </p:nvPr>
        </p:nvGraphicFramePr>
        <p:xfrm>
          <a:off x="127410" y="560366"/>
          <a:ext cx="11680824" cy="528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584">
                  <a:extLst>
                    <a:ext uri="{9D8B030D-6E8A-4147-A177-3AD203B41FA5}">
                      <a16:colId xmlns:a16="http://schemas.microsoft.com/office/drawing/2014/main" xmlns="" val="3300346846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xmlns="" val="3201434171"/>
                    </a:ext>
                  </a:extLst>
                </a:gridCol>
                <a:gridCol w="2123767">
                  <a:extLst>
                    <a:ext uri="{9D8B030D-6E8A-4147-A177-3AD203B41FA5}">
                      <a16:colId xmlns:a16="http://schemas.microsoft.com/office/drawing/2014/main" xmlns="" val="1511361290"/>
                    </a:ext>
                  </a:extLst>
                </a:gridCol>
                <a:gridCol w="2213589">
                  <a:extLst>
                    <a:ext uri="{9D8B030D-6E8A-4147-A177-3AD203B41FA5}">
                      <a16:colId xmlns:a16="http://schemas.microsoft.com/office/drawing/2014/main" xmlns="" val="660190424"/>
                    </a:ext>
                  </a:extLst>
                </a:gridCol>
              </a:tblGrid>
              <a:tr h="3747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Medication and Usual Dose*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 Remission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Follow up (mos)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2112504"/>
                  </a:ext>
                </a:extLst>
              </a:tr>
              <a:tr h="374791">
                <a:tc>
                  <a:txBody>
                    <a:bodyPr/>
                    <a:lstStyle/>
                    <a:p>
                      <a:r>
                        <a:rPr lang="en-US" dirty="0"/>
                        <a:t>Anakinra 100 mg SC daily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IL-1 receptor antagonist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175908"/>
                  </a:ext>
                </a:extLst>
              </a:tr>
              <a:tr h="646899">
                <a:tc>
                  <a:txBody>
                    <a:bodyPr/>
                    <a:lstStyle/>
                    <a:p>
                      <a:r>
                        <a:rPr lang="en-US" dirty="0"/>
                        <a:t>Rilonacept 100-320 mg SC x1, then 100-320 mg weekly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IL-1 trap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476893"/>
                  </a:ext>
                </a:extLst>
              </a:tr>
              <a:tr h="646899">
                <a:tc>
                  <a:txBody>
                    <a:bodyPr/>
                    <a:lstStyle/>
                    <a:p>
                      <a:r>
                        <a:rPr lang="en-US" dirty="0"/>
                        <a:t>Infliximab 3-7.5 mg/kg IV wks 0, 2, and 6; then Q6-8 wks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TNF blocker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0-100%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1206"/>
                  </a:ext>
                </a:extLst>
              </a:tr>
              <a:tr h="374791">
                <a:tc>
                  <a:txBody>
                    <a:bodyPr/>
                    <a:lstStyle/>
                    <a:p>
                      <a:r>
                        <a:rPr lang="en-US" dirty="0"/>
                        <a:t>Etanercept 50 mg SC weekly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003602"/>
                  </a:ext>
                </a:extLst>
              </a:tr>
              <a:tr h="374791">
                <a:tc>
                  <a:txBody>
                    <a:bodyPr/>
                    <a:lstStyle/>
                    <a:p>
                      <a:r>
                        <a:rPr lang="en-US" dirty="0"/>
                        <a:t>Tocilizumab 8 mg/kg IV monthly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IL-6 receptor antagonist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60-85%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87426"/>
                  </a:ext>
                </a:extLst>
              </a:tr>
              <a:tr h="374791">
                <a:tc>
                  <a:txBody>
                    <a:bodyPr/>
                    <a:lstStyle/>
                    <a:p>
                      <a:r>
                        <a:rPr lang="en-US" dirty="0"/>
                        <a:t>Sarilumab 200 mg Q2 wks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sIL-6R/mIL-6R antagonist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026419"/>
                  </a:ext>
                </a:extLst>
              </a:tr>
              <a:tr h="374791">
                <a:tc>
                  <a:txBody>
                    <a:bodyPr/>
                    <a:lstStyle/>
                    <a:p>
                      <a:r>
                        <a:rPr lang="en-US" dirty="0"/>
                        <a:t>Rituximab 1g IV days 1 and 15 every 6 months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B-cell-directed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273359"/>
                  </a:ext>
                </a:extLst>
              </a:tr>
              <a:tr h="646899">
                <a:tc>
                  <a:txBody>
                    <a:bodyPr/>
                    <a:lstStyle/>
                    <a:p>
                      <a:r>
                        <a:rPr lang="en-US" dirty="0"/>
                        <a:t>Abatacept 500-1000 mg IV monthly or 125 mg SC weekly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T-cell-directed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020317"/>
                  </a:ext>
                </a:extLst>
              </a:tr>
              <a:tr h="351635">
                <a:tc>
                  <a:txBody>
                    <a:bodyPr/>
                    <a:lstStyle/>
                    <a:p>
                      <a:r>
                        <a:rPr lang="en-US" dirty="0"/>
                        <a:t>Tofacitinib 5 mg QD/BID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Janus kinase inhibitor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896154"/>
                  </a:ext>
                </a:extLst>
              </a:tr>
              <a:tr h="351635">
                <a:tc>
                  <a:txBody>
                    <a:bodyPr/>
                    <a:lstStyle/>
                    <a:p>
                      <a:r>
                        <a:rPr lang="en-US" dirty="0"/>
                        <a:t>Baricitinib 4 mg QD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19607"/>
                  </a:ext>
                </a:extLst>
              </a:tr>
              <a:tr h="351635">
                <a:tc>
                  <a:txBody>
                    <a:bodyPr/>
                    <a:lstStyle/>
                    <a:p>
                      <a:r>
                        <a:rPr lang="en-US" dirty="0"/>
                        <a:t>Emapalumab 3 mg/kg QOD**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Interferon-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 blocker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2754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275371-3EDA-47DA-BD88-6E4E09967CF0}"/>
              </a:ext>
            </a:extLst>
          </p:cNvPr>
          <p:cNvSpPr txBox="1"/>
          <p:nvPr/>
        </p:nvSpPr>
        <p:spPr>
          <a:xfrm>
            <a:off x="2871020" y="6032780"/>
            <a:ext cx="8400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Feist E, et al. </a:t>
            </a:r>
            <a:r>
              <a:rPr lang="en-US" sz="1100" i="1" dirty="0"/>
              <a:t>Nat Rev Rheumatol</a:t>
            </a:r>
            <a:r>
              <a:rPr lang="en-US" sz="1100" dirty="0"/>
              <a:t>. 2018;14(10):603-618.   Simeni Njonnou SR, et al. </a:t>
            </a:r>
            <a:r>
              <a:rPr lang="en-US" sz="1100" i="1" dirty="0"/>
              <a:t>Rheumatology (Oxford)</a:t>
            </a:r>
            <a:r>
              <a:rPr lang="en-US" sz="1100" dirty="0"/>
              <a:t>. 2019;58(10):1878-1879.</a:t>
            </a:r>
          </a:p>
          <a:p>
            <a:r>
              <a:rPr lang="en-US" sz="1100" dirty="0"/>
              <a:t>Hu Q, et al. </a:t>
            </a:r>
            <a:r>
              <a:rPr lang="en-US" sz="1100" i="1" dirty="0"/>
              <a:t>Ann Rheum Dis</a:t>
            </a:r>
            <a:r>
              <a:rPr lang="en-US" sz="1100" dirty="0"/>
              <a:t>. 2020;79(6):842-844.   Lacar M, et al. </a:t>
            </a:r>
            <a:r>
              <a:rPr lang="en-US" sz="1100" i="1" dirty="0"/>
              <a:t>RMD Open</a:t>
            </a:r>
            <a:r>
              <a:rPr lang="en-US" sz="1100" dirty="0"/>
              <a:t>. 2020;6:e001246.   Gabr JB, et al. </a:t>
            </a:r>
            <a:r>
              <a:rPr lang="en-US" sz="1100" i="1" dirty="0"/>
              <a:t>Ann Transl Med</a:t>
            </a:r>
            <a:r>
              <a:rPr lang="en-US" sz="1100" dirty="0"/>
              <a:t>. 2020;8(14):887.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EF737C96-4D4C-4D42-99A7-739087B612AF}"/>
              </a:ext>
            </a:extLst>
          </p:cNvPr>
          <p:cNvSpPr txBox="1">
            <a:spLocks/>
          </p:cNvSpPr>
          <p:nvPr/>
        </p:nvSpPr>
        <p:spPr>
          <a:xfrm>
            <a:off x="126157" y="5804712"/>
            <a:ext cx="11682077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*Not approved for use in the United States for adult-onset Still’s disease.     **Not approved for use in the United States for macrophage activation syndrome</a:t>
            </a:r>
          </a:p>
        </p:txBody>
      </p:sp>
    </p:spTree>
    <p:extLst>
      <p:ext uri="{BB962C8B-B14F-4D97-AF65-F5344CB8AC3E}">
        <p14:creationId xmlns:p14="http://schemas.microsoft.com/office/powerpoint/2010/main" xmlns="" val="1334931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E276F-D983-4D29-A8A1-C88940F5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85D81-2ED8-4ADC-B91A-28C3D042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No standardized approach</a:t>
            </a:r>
          </a:p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Impact on patient burden of disease (critical)</a:t>
            </a:r>
          </a:p>
          <a:p>
            <a:pPr lvl="1"/>
            <a:r>
              <a:rPr lang="en-US" dirty="0"/>
              <a:t>Resolution/Reduction of signs/symptoms</a:t>
            </a:r>
          </a:p>
          <a:p>
            <a:pPr lvl="2"/>
            <a:r>
              <a:rPr lang="en-US" dirty="0"/>
              <a:t>Disease remission</a:t>
            </a:r>
          </a:p>
          <a:p>
            <a:pPr lvl="1"/>
            <a:r>
              <a:rPr lang="en-US" dirty="0"/>
              <a:t>Systemic inflammation/Organ involvement</a:t>
            </a:r>
          </a:p>
          <a:p>
            <a:pPr lvl="1"/>
            <a:r>
              <a:rPr lang="en-US" dirty="0"/>
              <a:t>Early identification of complications</a:t>
            </a:r>
          </a:p>
          <a:p>
            <a:pPr lvl="1"/>
            <a:r>
              <a:rPr lang="en-US" dirty="0"/>
              <a:t>Treatment-related adverse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1225345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C0362-D869-48CE-911E-DB7472B3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Team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602C59A-EE91-4929-A586-0283C4A46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174458"/>
              </p:ext>
            </p:extLst>
          </p:nvPr>
        </p:nvGraphicFramePr>
        <p:xfrm>
          <a:off x="353961" y="294968"/>
          <a:ext cx="11570741" cy="539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307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80784" y="6010275"/>
            <a:ext cx="9311216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391471-90CE-42DA-A38D-A6CD24037F0F}"/>
              </a:ext>
            </a:extLst>
          </p:cNvPr>
          <p:cNvSpPr txBox="1"/>
          <p:nvPr/>
        </p:nvSpPr>
        <p:spPr>
          <a:xfrm>
            <a:off x="1734532" y="1819373"/>
            <a:ext cx="8399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/>
              <a:t>Module 4 </a:t>
            </a:r>
          </a:p>
          <a:p>
            <a:r>
              <a:rPr lang="en-US" sz="4000" b="1" cap="small" dirty="0">
                <a:solidFill>
                  <a:srgbClr val="98875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Cases Scenarios</a:t>
            </a:r>
          </a:p>
        </p:txBody>
      </p:sp>
    </p:spTree>
    <p:extLst>
      <p:ext uri="{BB962C8B-B14F-4D97-AF65-F5344CB8AC3E}">
        <p14:creationId xmlns:p14="http://schemas.microsoft.com/office/powerpoint/2010/main" xmlns="" val="155515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80784" y="6010275"/>
            <a:ext cx="9311216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391471-90CE-42DA-A38D-A6CD24037F0F}"/>
              </a:ext>
            </a:extLst>
          </p:cNvPr>
          <p:cNvSpPr txBox="1"/>
          <p:nvPr/>
        </p:nvSpPr>
        <p:spPr>
          <a:xfrm>
            <a:off x="1734532" y="1819373"/>
            <a:ext cx="8399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/>
              <a:t>Module 1</a:t>
            </a:r>
          </a:p>
          <a:p>
            <a:r>
              <a:rPr lang="en-US" sz="4000" b="1" cap="small" dirty="0">
                <a:solidFill>
                  <a:srgbClr val="9887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Pathogenesis &amp; Clinical Features</a:t>
            </a:r>
            <a:endParaRPr lang="en-US" sz="4000" cap="small" dirty="0">
              <a:solidFill>
                <a:srgbClr val="988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78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FAA50-B177-419E-BBF3-5D5407FB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1E3D4-C831-45AD-8546-552D035B3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LB is a 23-yo Asian woman referred from her PCP</a:t>
            </a:r>
          </a:p>
          <a:p>
            <a:r>
              <a:rPr lang="en-US" dirty="0"/>
              <a:t>She reports experiencing chronic pain and intermittent swelling in knees and wrists</a:t>
            </a:r>
          </a:p>
          <a:p>
            <a:pPr lvl="1"/>
            <a:r>
              <a:rPr lang="en-US" dirty="0"/>
              <a:t>Repeated courses of NSAIDs have provided minimal relief</a:t>
            </a:r>
          </a:p>
          <a:p>
            <a:pPr lvl="1"/>
            <a:r>
              <a:rPr lang="en-US" dirty="0"/>
              <a:t>Although her joint symptoms predominate, she also experiences an intermittent skin rash with low grade fevers every few months</a:t>
            </a:r>
          </a:p>
          <a:p>
            <a:r>
              <a:rPr lang="en-US" dirty="0"/>
              <a:t>Laboratory</a:t>
            </a:r>
          </a:p>
          <a:p>
            <a:pPr lvl="1"/>
            <a:r>
              <a:rPr lang="en-US" dirty="0"/>
              <a:t>Elevated ESR and C-reactive protein</a:t>
            </a:r>
          </a:p>
          <a:p>
            <a:pPr lvl="2"/>
            <a:r>
              <a:rPr lang="en-US" dirty="0"/>
              <a:t>Rest of serologies are within normal limits</a:t>
            </a:r>
          </a:p>
          <a:p>
            <a:pPr lvl="1"/>
            <a:r>
              <a:rPr lang="en-US" dirty="0"/>
              <a:t>Elevated ferritin</a:t>
            </a:r>
          </a:p>
          <a:p>
            <a:r>
              <a:rPr lang="en-US" dirty="0"/>
              <a:t>X-rays show erosive arthritis of the wrists and knee effusions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A1EFDE-9DFE-4858-B182-6DD192067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ESR, erythrocyte sedimentation rate; NSAIDs, nonsteroidal anti-inflammatory drugs; PCP, primary care provider</a:t>
            </a:r>
          </a:p>
        </p:txBody>
      </p:sp>
    </p:spTree>
    <p:extLst>
      <p:ext uri="{BB962C8B-B14F-4D97-AF65-F5344CB8AC3E}">
        <p14:creationId xmlns:p14="http://schemas.microsoft.com/office/powerpoint/2010/main" xmlns="" val="329216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6CC33-9392-4A8B-9ABB-3E49CF7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D089F-09B4-4055-9D62-A23730EB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 is a 37-yo Caucasian female referred from </a:t>
            </a:r>
            <a:r>
              <a:rPr lang="en-US" dirty="0" smtClean="0"/>
              <a:t>her </a:t>
            </a:r>
            <a:r>
              <a:rPr lang="en-US" dirty="0"/>
              <a:t>PCP</a:t>
            </a:r>
          </a:p>
          <a:p>
            <a:r>
              <a:rPr lang="en-US" dirty="0" smtClean="0"/>
              <a:t>She </a:t>
            </a:r>
            <a:r>
              <a:rPr lang="en-US" dirty="0"/>
              <a:t>reports experiencing recurrent fevers up to 100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Occur in the late afternoon</a:t>
            </a:r>
          </a:p>
          <a:p>
            <a:pPr lvl="1"/>
            <a:r>
              <a:rPr lang="en-US" dirty="0"/>
              <a:t>Associated with salmon-colored rash on forearms and chest</a:t>
            </a:r>
          </a:p>
          <a:p>
            <a:r>
              <a:rPr lang="en-US" dirty="0"/>
              <a:t>Other symptoms include</a:t>
            </a:r>
          </a:p>
          <a:p>
            <a:pPr lvl="1"/>
            <a:r>
              <a:rPr lang="en-US" dirty="0"/>
              <a:t>Intermittent sore throat and cervical lymphadenopathy every 2-3 mos</a:t>
            </a:r>
          </a:p>
          <a:p>
            <a:pPr lvl="2"/>
            <a:r>
              <a:rPr lang="en-US" dirty="0"/>
              <a:t>Not responsive to antibiotics </a:t>
            </a:r>
          </a:p>
          <a:p>
            <a:pPr lvl="1"/>
            <a:r>
              <a:rPr lang="en-US" dirty="0"/>
              <a:t>Fatigue and stiffness </a:t>
            </a:r>
          </a:p>
          <a:p>
            <a:r>
              <a:rPr lang="en-US" dirty="0"/>
              <a:t>Laboratory</a:t>
            </a:r>
          </a:p>
          <a:p>
            <a:pPr lvl="1"/>
            <a:r>
              <a:rPr lang="en-US" dirty="0"/>
              <a:t>Elevated ESR, C-reactive protein, and ferritin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9A48E357-F628-4437-8563-D637B409B869}"/>
              </a:ext>
            </a:extLst>
          </p:cNvPr>
          <p:cNvSpPr txBox="1">
            <a:spLocks/>
          </p:cNvSpPr>
          <p:nvPr/>
        </p:nvSpPr>
        <p:spPr>
          <a:xfrm>
            <a:off x="266007" y="5653088"/>
            <a:ext cx="11682077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ESR, erythrocyte sedimentation rate; PCP, primary care provider</a:t>
            </a:r>
          </a:p>
        </p:txBody>
      </p:sp>
    </p:spTree>
    <p:extLst>
      <p:ext uri="{BB962C8B-B14F-4D97-AF65-F5344CB8AC3E}">
        <p14:creationId xmlns:p14="http://schemas.microsoft.com/office/powerpoint/2010/main" xmlns="" val="165299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6CC33-9392-4A8B-9ABB-3E49CF7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D089F-09B4-4055-9D62-A23730EB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 is a 39-yo female with a 3-y history of AOSD</a:t>
            </a:r>
          </a:p>
          <a:p>
            <a:r>
              <a:rPr lang="en-US" dirty="0"/>
              <a:t>She experiences chronic oligoarticular arthritis and flexion contractions that limit mobility</a:t>
            </a:r>
          </a:p>
          <a:p>
            <a:r>
              <a:rPr lang="en-US" dirty="0"/>
              <a:t>Over the past 5 mos, she has missed work 7 days due to flares of systemic symptoms (fever, sore throat,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86429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2C9E1-B1E6-47F7-9F3A-F0F4039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C6DBB-0538-412B-86E6-5A621538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 is a 29-yo male diagnosed with AOSD 7 mos ago</a:t>
            </a:r>
          </a:p>
          <a:p>
            <a:r>
              <a:rPr lang="en-US" dirty="0"/>
              <a:t>He continues to experience moderate systemic inflammatory symptoms (fever, sore throat, fatigue) despite anakinra</a:t>
            </a:r>
          </a:p>
          <a:p>
            <a:r>
              <a:rPr lang="en-US" dirty="0"/>
              <a:t>Mild pulmonary arterial hypertension</a:t>
            </a:r>
          </a:p>
          <a:p>
            <a:r>
              <a:rPr lang="en-US" dirty="0"/>
              <a:t>Experienced 1 episode of macrophage activation syndrome</a:t>
            </a:r>
          </a:p>
          <a:p>
            <a:r>
              <a:rPr lang="en-US" dirty="0"/>
              <a:t>Laboratory</a:t>
            </a:r>
          </a:p>
          <a:p>
            <a:pPr lvl="1"/>
            <a:r>
              <a:rPr lang="en-US" dirty="0"/>
              <a:t>Ferritin remains elevated</a:t>
            </a:r>
          </a:p>
        </p:txBody>
      </p:sp>
    </p:spTree>
    <p:extLst>
      <p:ext uri="{BB962C8B-B14F-4D97-AF65-F5344CB8AC3E}">
        <p14:creationId xmlns:p14="http://schemas.microsoft.com/office/powerpoint/2010/main" xmlns="" val="36671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Rare, polygenic autoinflammatory syndrome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Prevalence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10 per million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Rising over past 20 years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Incidence</a:t>
            </a:r>
            <a:r>
              <a:rPr lang="en-US" baseline="30000" dirty="0"/>
              <a:t>1,2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1 to 10 per 1 million; may be as high as 34 per million in some groups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Bimodal: 15-25 years and 36-46 years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Onset also may occur in older adults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Men = Women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Diagnosis often delayed 6 months to 1 year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56C5A7B-89D8-467B-BD08-DFA01274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Feist E, et al. </a:t>
            </a:r>
            <a:r>
              <a:rPr lang="en-US" i="1" dirty="0"/>
              <a:t>Nat Rev Rheumatol</a:t>
            </a:r>
            <a:r>
              <a:rPr lang="en-US" dirty="0"/>
              <a:t>. 2018;14(10):603-618.</a:t>
            </a:r>
          </a:p>
          <a:p>
            <a:r>
              <a:rPr lang="en-US" dirty="0"/>
              <a:t>2. Efthimiou P, et al. Chapter 19 in </a:t>
            </a:r>
            <a:r>
              <a:rPr lang="en-US" i="1" dirty="0"/>
              <a:t>Clinical and Experimental Rheumatology</a:t>
            </a:r>
            <a:r>
              <a:rPr lang="en-US" dirty="0"/>
              <a:t>, vol 24; 2006.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44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521B1-B4BD-49CD-BF5D-3F8CEEC1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Adult-Onset Still’s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988D75-0C70-40C1-A22F-3364B0A02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066992" cy="43188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Genetic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Associated with several HLA alleles</a:t>
            </a:r>
          </a:p>
          <a:p>
            <a:pPr>
              <a:spcAft>
                <a:spcPts val="600"/>
              </a:spcAft>
            </a:pPr>
            <a:r>
              <a:rPr lang="en-US" dirty="0"/>
              <a:t>Viral infection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Temporal association with parvovirus B19, rubella, Epstein-Barr, cytomegalovirus, others</a:t>
            </a:r>
          </a:p>
          <a:p>
            <a:pPr>
              <a:spcAft>
                <a:spcPts val="600"/>
              </a:spcAft>
            </a:pPr>
            <a:r>
              <a:rPr lang="en-US" dirty="0"/>
              <a:t>Immune dysregulation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Acute phase reactants, eg, IL-1</a:t>
            </a:r>
            <a:r>
              <a:rPr lang="en-US" dirty="0">
                <a:sym typeface="Symbol" panose="05050102010706020507" pitchFamily="18" charset="2"/>
              </a:rPr>
              <a:t>, IL-6,IL-18, tumor necrosis factor-, 8, Toll-like receptor 7</a:t>
            </a:r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891E361-1B95-4B16-BE33-DD85ADE5A71C}"/>
              </a:ext>
            </a:extLst>
          </p:cNvPr>
          <p:cNvSpPr/>
          <p:nvPr/>
        </p:nvSpPr>
        <p:spPr>
          <a:xfrm>
            <a:off x="7669162" y="1420020"/>
            <a:ext cx="1396181" cy="917448"/>
          </a:xfrm>
          <a:prstGeom prst="wedgeEllipseCallout">
            <a:avLst>
              <a:gd name="adj1" fmla="val -20264"/>
              <a:gd name="adj2" fmla="val 793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Factors?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533A5974-23E6-4246-89B1-5EAEB4248B57}"/>
              </a:ext>
            </a:extLst>
          </p:cNvPr>
          <p:cNvSpPr/>
          <p:nvPr/>
        </p:nvSpPr>
        <p:spPr>
          <a:xfrm>
            <a:off x="5593890" y="2313969"/>
            <a:ext cx="1278194" cy="596720"/>
          </a:xfrm>
          <a:prstGeom prst="wedgeRoundRectCallout">
            <a:avLst>
              <a:gd name="adj1" fmla="val 54256"/>
              <a:gd name="adj2" fmla="val 8962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Viral Infection?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BFC0CBA-7476-4279-BB5D-A0CE6944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057" y="2688324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7BAF0025-F2AF-4D79-AC7A-073F8CDEC8B6}"/>
              </a:ext>
            </a:extLst>
          </p:cNvPr>
          <p:cNvSpPr/>
          <p:nvPr/>
        </p:nvSpPr>
        <p:spPr>
          <a:xfrm>
            <a:off x="8812979" y="2415857"/>
            <a:ext cx="1671484" cy="612648"/>
          </a:xfrm>
          <a:prstGeom prst="wedgeRectCallout">
            <a:avLst>
              <a:gd name="adj1" fmla="val -43186"/>
              <a:gd name="adj2" fmla="val 91388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Immune Dysregulation?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3171BC-BD63-46A3-B4F9-AB51B234FF0E}"/>
              </a:ext>
            </a:extLst>
          </p:cNvPr>
          <p:cNvSpPr txBox="1"/>
          <p:nvPr/>
        </p:nvSpPr>
        <p:spPr>
          <a:xfrm>
            <a:off x="8841139" y="3320279"/>
            <a:ext cx="597829" cy="543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6A38C24C-B115-4111-A9A5-F615808AE8CD}"/>
              </a:ext>
            </a:extLst>
          </p:cNvPr>
          <p:cNvSpPr txBox="1">
            <a:spLocks/>
          </p:cNvSpPr>
          <p:nvPr/>
        </p:nvSpPr>
        <p:spPr>
          <a:xfrm>
            <a:off x="2880784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Kadavath S, Efthimiou P. </a:t>
            </a:r>
            <a:r>
              <a:rPr lang="en-US" i="1" dirty="0"/>
              <a:t>Ann Med</a:t>
            </a:r>
            <a:r>
              <a:rPr lang="en-US" dirty="0"/>
              <a:t>. 2015;47:6-14.</a:t>
            </a:r>
          </a:p>
          <a:p>
            <a:r>
              <a:rPr lang="en-US" dirty="0"/>
              <a:t>Di Cola I, et al. </a:t>
            </a:r>
            <a:r>
              <a:rPr lang="en-US" i="1" dirty="0"/>
              <a:t>J Clin Med</a:t>
            </a:r>
            <a:r>
              <a:rPr lang="en-US" dirty="0"/>
              <a:t>. 2021;10:1164.</a:t>
            </a:r>
          </a:p>
          <a:p>
            <a:r>
              <a:rPr lang="en-US" dirty="0"/>
              <a:t>Wang MY, et al. </a:t>
            </a:r>
            <a:r>
              <a:rPr lang="en-US" i="1" dirty="0"/>
              <a:t>Chin Med J</a:t>
            </a:r>
            <a:r>
              <a:rPr lang="en-US" dirty="0"/>
              <a:t>. 2019;132(23):2856-2864.</a:t>
            </a:r>
          </a:p>
        </p:txBody>
      </p:sp>
    </p:spTree>
    <p:extLst>
      <p:ext uri="{BB962C8B-B14F-4D97-AF65-F5344CB8AC3E}">
        <p14:creationId xmlns:p14="http://schemas.microsoft.com/office/powerpoint/2010/main" xmlns="" val="249954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521B1-B4BD-49CD-BF5D-3F8CEEC1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707886"/>
          </a:xfrm>
        </p:spPr>
        <p:txBody>
          <a:bodyPr/>
          <a:lstStyle/>
          <a:p>
            <a:r>
              <a:rPr lang="en-US" dirty="0"/>
              <a:t>Pathogenesis of Adult-Onset Still’s Disease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3F40DE1-EF81-4FDA-A41E-D1594366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2949677"/>
            <a:ext cx="11682153" cy="314543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Similar endotype to systemic juvenile inflammatory arthritis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IL-1 plays a key role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High levels of IL-6 and IL-18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Similar peripheral blood gene expression signatures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C896D62-A683-4681-96BD-9C3926ACA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Colafrancesco S, et al. </a:t>
            </a:r>
            <a:r>
              <a:rPr lang="en-US" i="1" dirty="0"/>
              <a:t>Arthritis Res Ther</a:t>
            </a:r>
            <a:r>
              <a:rPr lang="en-US" dirty="0"/>
              <a:t>. 2019;21:275.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877FCDD-9C76-4545-A65F-F2A05B9661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IL-6, interleukin-6; IL-8, interleukin-8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F73B3AF2-7E6C-493B-96FD-A75DA5AD21F3}"/>
              </a:ext>
            </a:extLst>
          </p:cNvPr>
          <p:cNvSpPr/>
          <p:nvPr/>
        </p:nvSpPr>
        <p:spPr>
          <a:xfrm>
            <a:off x="1356852" y="1425677"/>
            <a:ext cx="8622890" cy="6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E62179-96A0-4D54-A808-4448B8636EA3}"/>
              </a:ext>
            </a:extLst>
          </p:cNvPr>
          <p:cNvSpPr txBox="1"/>
          <p:nvPr/>
        </p:nvSpPr>
        <p:spPr>
          <a:xfrm>
            <a:off x="1710814" y="951640"/>
            <a:ext cx="266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Systemic Juvenile Inflammatory Arthritis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595EA4-7362-406C-BC7C-3D4315F38B38}"/>
              </a:ext>
            </a:extLst>
          </p:cNvPr>
          <p:cNvSpPr txBox="1"/>
          <p:nvPr/>
        </p:nvSpPr>
        <p:spPr>
          <a:xfrm>
            <a:off x="5914102" y="1104461"/>
            <a:ext cx="302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Adult-Onset Still’s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2E673A-CC42-4B11-AC07-ECE85CC817EE}"/>
              </a:ext>
            </a:extLst>
          </p:cNvPr>
          <p:cNvSpPr txBox="1"/>
          <p:nvPr/>
        </p:nvSpPr>
        <p:spPr>
          <a:xfrm>
            <a:off x="1838632" y="2124127"/>
            <a:ext cx="2612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Children &amp; Adolescents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20ED8F-50E9-4BE7-BEC8-8C19109035BA}"/>
              </a:ext>
            </a:extLst>
          </p:cNvPr>
          <p:cNvSpPr txBox="1"/>
          <p:nvPr/>
        </p:nvSpPr>
        <p:spPr>
          <a:xfrm>
            <a:off x="7003314" y="2127819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xmlns="" val="7681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EAE22A79-9480-4895-8648-18233D53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Pathogenic Pathways in Adult-Onset Still’s Disease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61FF921-5203-4E46-A839-7DBE9C3FE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8648724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7907209-AE32-47A8-8B21-1AE42E1C4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Feist E, et al. </a:t>
            </a:r>
            <a:r>
              <a:rPr lang="en-US" i="1" dirty="0"/>
              <a:t>Nat Rev Rheumatol</a:t>
            </a:r>
            <a:r>
              <a:rPr lang="en-US" dirty="0"/>
              <a:t>. 2018;14:603-618.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F6D6D0B-291B-48A1-BA93-C8B2AE4E6980}"/>
              </a:ext>
            </a:extLst>
          </p:cNvPr>
          <p:cNvCxnSpPr/>
          <p:nvPr/>
        </p:nvCxnSpPr>
        <p:spPr>
          <a:xfrm>
            <a:off x="8161020" y="3326130"/>
            <a:ext cx="0" cy="845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5CA6343-1EEB-4E98-B66F-BE76BB1B645B}"/>
              </a:ext>
            </a:extLst>
          </p:cNvPr>
          <p:cNvCxnSpPr/>
          <p:nvPr/>
        </p:nvCxnSpPr>
        <p:spPr>
          <a:xfrm flipH="1">
            <a:off x="7795260" y="4171950"/>
            <a:ext cx="365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62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36B2054-8AD8-453C-991D-2A1B4549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Stages of AOSD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75FD3-6681-47B5-93D7-B3DD41B188B4}"/>
              </a:ext>
            </a:extLst>
          </p:cNvPr>
          <p:cNvSpPr txBox="1"/>
          <p:nvPr/>
        </p:nvSpPr>
        <p:spPr>
          <a:xfrm>
            <a:off x="795674" y="4035551"/>
            <a:ext cx="3517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Monocyclic/Self-limited</a:t>
            </a:r>
          </a:p>
          <a:p>
            <a:pPr algn="ctr"/>
            <a:r>
              <a:rPr lang="en-US" sz="1400" dirty="0"/>
              <a:t>30%</a:t>
            </a:r>
          </a:p>
          <a:p>
            <a:pPr algn="ctr"/>
            <a:r>
              <a:rPr lang="en-US" sz="1400" dirty="0"/>
              <a:t>Active phase &lt;1 year; permanent remission</a:t>
            </a:r>
          </a:p>
          <a:p>
            <a:pPr algn="ctr"/>
            <a:r>
              <a:rPr lang="en-US" sz="1400" dirty="0"/>
              <a:t>Most favorable prognosis</a:t>
            </a:r>
          </a:p>
          <a:p>
            <a:pPr algn="ctr"/>
            <a:r>
              <a:rPr lang="en-US" sz="1400" dirty="0"/>
              <a:t>High risk of complications during active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B2FA49-D804-4EF2-9F3B-C6498266A98E}"/>
              </a:ext>
            </a:extLst>
          </p:cNvPr>
          <p:cNvSpPr txBox="1"/>
          <p:nvPr/>
        </p:nvSpPr>
        <p:spPr>
          <a:xfrm>
            <a:off x="4686266" y="4030635"/>
            <a:ext cx="2839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Polycyclic/Intermittent</a:t>
            </a:r>
          </a:p>
          <a:p>
            <a:pPr algn="ctr"/>
            <a:r>
              <a:rPr lang="en-US" sz="1400" dirty="0"/>
              <a:t>30%</a:t>
            </a:r>
          </a:p>
          <a:p>
            <a:pPr algn="ctr"/>
            <a:r>
              <a:rPr lang="en-US" sz="1400" dirty="0"/>
              <a:t>Disease flares with remission lasting weeks to 1-2 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2C7B2-6E6E-460B-BA87-46ECE52F4CA6}"/>
              </a:ext>
            </a:extLst>
          </p:cNvPr>
          <p:cNvSpPr txBox="1"/>
          <p:nvPr/>
        </p:nvSpPr>
        <p:spPr>
          <a:xfrm>
            <a:off x="8142326" y="4029635"/>
            <a:ext cx="3517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Chronic</a:t>
            </a:r>
          </a:p>
          <a:p>
            <a:pPr algn="ctr"/>
            <a:r>
              <a:rPr lang="en-US" sz="1400" dirty="0"/>
              <a:t>40%</a:t>
            </a:r>
          </a:p>
          <a:p>
            <a:pPr algn="ctr"/>
            <a:r>
              <a:rPr lang="en-US" sz="1400" dirty="0"/>
              <a:t>Destructive arthritis common</a:t>
            </a:r>
          </a:p>
          <a:p>
            <a:pPr algn="ctr"/>
            <a:r>
              <a:rPr lang="en-US" sz="1400" dirty="0"/>
              <a:t>Persistently active</a:t>
            </a:r>
          </a:p>
          <a:p>
            <a:pPr algn="ctr"/>
            <a:r>
              <a:rPr lang="en-US" sz="1400" dirty="0"/>
              <a:t>Poor prognosis, especially if articular (vs systemic) disease at onset</a:t>
            </a:r>
          </a:p>
        </p:txBody>
      </p:sp>
      <p:pic>
        <p:nvPicPr>
          <p:cNvPr id="2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246C924E-97F3-4DD5-A5BD-CF0095A3E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2867168" y="1697010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941390E8-8281-45C8-A8E3-8FE3D5784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2227088" y="1697009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D4E0F921-5D40-4CCD-8CCE-D3875C6B7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1587008" y="1697008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24C91B8E-8240-49CF-97B4-6BC5088E3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6384091" y="1697010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C204437C-C3B3-4C37-B34E-FACFE8F2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5744011" y="1697009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F10D49F0-9B61-4F42-8609-704924DD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5103931" y="1697008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73B2655B-1564-414E-9F33-4F2CADF36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9901014" y="1697010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7EAC4724-B261-4582-BA7E-F82B9C301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9260934" y="1697009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EF51D70D-333E-4811-AB62-C54E80F9B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8620854" y="1697008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Male Figure Human Silhouette Stock Vector - Illustration of style, human:  143873224">
            <a:extLst>
              <a:ext uri="{FF2B5EF4-FFF2-40B4-BE49-F238E27FC236}">
                <a16:creationId xmlns:a16="http://schemas.microsoft.com/office/drawing/2014/main" xmlns="" id="{AF11645A-E49E-4C47-AFF8-B14C84E1C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1" r="34390"/>
          <a:stretch/>
        </p:blipFill>
        <p:spPr bwMode="auto">
          <a:xfrm>
            <a:off x="10541094" y="1697010"/>
            <a:ext cx="64008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AF2146B-C985-4A8C-9600-00441C41539F}"/>
              </a:ext>
            </a:extLst>
          </p:cNvPr>
          <p:cNvSpPr txBox="1">
            <a:spLocks/>
          </p:cNvSpPr>
          <p:nvPr/>
        </p:nvSpPr>
        <p:spPr>
          <a:xfrm>
            <a:off x="266007" y="5653088"/>
            <a:ext cx="11682077" cy="2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AOSD, Adult-onset Still’s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381578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3042</Words>
  <Application>Microsoft Office PowerPoint</Application>
  <PresentationFormat>Custom</PresentationFormat>
  <Paragraphs>561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Faculty</vt:lpstr>
      <vt:lpstr>Learning Objectives</vt:lpstr>
      <vt:lpstr>Slide 4</vt:lpstr>
      <vt:lpstr>Overview</vt:lpstr>
      <vt:lpstr>Pathogenesis of Adult-Onset Still’s Disease</vt:lpstr>
      <vt:lpstr>Pathogenesis of Adult-Onset Still’s Disease (cont)</vt:lpstr>
      <vt:lpstr>Pathogenic Pathways in Adult-Onset Still’s Disease</vt:lpstr>
      <vt:lpstr>Three Stages of AOSD</vt:lpstr>
      <vt:lpstr>Still’s Disease Triad</vt:lpstr>
      <vt:lpstr>Additional Clinical Features</vt:lpstr>
      <vt:lpstr>Radiograph of Patients With Still’s Disease</vt:lpstr>
      <vt:lpstr>Comorbidities Are Common in AOSD</vt:lpstr>
      <vt:lpstr>Complications</vt:lpstr>
      <vt:lpstr>Macrophage Activation Syndrome Is a Common Cause of Death</vt:lpstr>
      <vt:lpstr>Prognosis of Hospitalized Patients With AOSD</vt:lpstr>
      <vt:lpstr>Prognosis of Hospitalized Patients With AOSD (cont)</vt:lpstr>
      <vt:lpstr>Slide 18</vt:lpstr>
      <vt:lpstr>History &amp; Physical Examination</vt:lpstr>
      <vt:lpstr>Laboratory Findings</vt:lpstr>
      <vt:lpstr>Radiologic Findings</vt:lpstr>
      <vt:lpstr>Diagnostic Criteria</vt:lpstr>
      <vt:lpstr>Differential Diagnosis</vt:lpstr>
      <vt:lpstr>Slide 24</vt:lpstr>
      <vt:lpstr>Goals of Therapy</vt:lpstr>
      <vt:lpstr>Burden of Disease: The Patient’s Experience</vt:lpstr>
      <vt:lpstr>Treatment Overview by Severity</vt:lpstr>
      <vt:lpstr>Treatment Overview by Features</vt:lpstr>
      <vt:lpstr>Medications for Adult-Onset Still’s Disease*</vt:lpstr>
      <vt:lpstr>Possible Treatment Strategy</vt:lpstr>
      <vt:lpstr>Medication Approved for Adult-Onset Still’s Disease</vt:lpstr>
      <vt:lpstr>Canakinumab: CONSIDER Trial</vt:lpstr>
      <vt:lpstr>Canakinumab Efficacy: CONSIDER Trial</vt:lpstr>
      <vt:lpstr>Canakinumab Safety: CONSIDER Trial</vt:lpstr>
      <vt:lpstr>Canakinumab: Precautions</vt:lpstr>
      <vt:lpstr>Investigational Medications for Adult-Onset Still’s Disease</vt:lpstr>
      <vt:lpstr>Patient Monitoring</vt:lpstr>
      <vt:lpstr>It Takes a Team</vt:lpstr>
      <vt:lpstr>Slide 39</vt:lpstr>
      <vt:lpstr>Case #1</vt:lpstr>
      <vt:lpstr>Case #2</vt:lpstr>
      <vt:lpstr>Case #3</vt:lpstr>
      <vt:lpstr>Case #4</vt:lpstr>
    </vt:vector>
  </TitlesOfParts>
  <Company>Annenberg Center for Health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kane a scarlett</cp:lastModifiedBy>
  <cp:revision>250</cp:revision>
  <cp:lastPrinted>2016-11-04T21:05:25Z</cp:lastPrinted>
  <dcterms:created xsi:type="dcterms:W3CDTF">2016-04-20T21:57:17Z</dcterms:created>
  <dcterms:modified xsi:type="dcterms:W3CDTF">2021-06-29T19:51:49Z</dcterms:modified>
</cp:coreProperties>
</file>