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7" r:id="rId4"/>
    <p:sldId id="258" r:id="rId5"/>
    <p:sldId id="259" r:id="rId6"/>
    <p:sldId id="260" r:id="rId7"/>
    <p:sldId id="261" r:id="rId8"/>
    <p:sldId id="262" r:id="rId9"/>
    <p:sldId id="268" r:id="rId10"/>
    <p:sldId id="267" r:id="rId11"/>
    <p:sldId id="265" r:id="rId12"/>
    <p:sldId id="263" r:id="rId13"/>
    <p:sldId id="274" r:id="rId14"/>
    <p:sldId id="273" r:id="rId15"/>
    <p:sldId id="271" r:id="rId16"/>
    <p:sldId id="270" r:id="rId17"/>
    <p:sldId id="269"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30047-609A-C8BC-4509-3DCEF2728E9F}" name="Jane Joukovsky" initials="JJ" userId="Jane Joukovsky"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31"/>
    <p:restoredTop sz="94697"/>
  </p:normalViewPr>
  <p:slideViewPr>
    <p:cSldViewPr snapToGrid="0" snapToObjects="1">
      <p:cViewPr varScale="1">
        <p:scale>
          <a:sx n="113" d="100"/>
          <a:sy n="113" d="100"/>
        </p:scale>
        <p:origin x="11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171685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245797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299107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a:xfrm>
            <a:off x="3119742" y="4520069"/>
            <a:ext cx="6024258" cy="273844"/>
          </a:xfrm>
        </p:spPr>
        <p:txBody>
          <a:bodyPr/>
          <a:lstStyle/>
          <a:p>
            <a:endParaRPr lang="en-US" dirty="0"/>
          </a:p>
        </p:txBody>
      </p:sp>
    </p:spTree>
    <p:extLst>
      <p:ext uri="{BB962C8B-B14F-4D97-AF65-F5344CB8AC3E}">
        <p14:creationId xmlns:p14="http://schemas.microsoft.com/office/powerpoint/2010/main" val="22073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047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84805CAC-1A4D-4408-84EE-64BEABC00847}"/>
              </a:ext>
            </a:extLst>
          </p:cNvPr>
          <p:cNvSpPr>
            <a:spLocks noGrp="1"/>
          </p:cNvSpPr>
          <p:nvPr>
            <p:ph type="ftr" sz="quarter" idx="11"/>
          </p:nvPr>
        </p:nvSpPr>
        <p:spPr>
          <a:xfrm>
            <a:off x="3119742" y="4520069"/>
            <a:ext cx="6024258" cy="273844"/>
          </a:xfrm>
        </p:spPr>
        <p:txBody>
          <a:bodyPr/>
          <a:lstStyle/>
          <a:p>
            <a:endParaRPr lang="en-US" dirty="0"/>
          </a:p>
        </p:txBody>
      </p:sp>
    </p:spTree>
    <p:extLst>
      <p:ext uri="{BB962C8B-B14F-4D97-AF65-F5344CB8AC3E}">
        <p14:creationId xmlns:p14="http://schemas.microsoft.com/office/powerpoint/2010/main" val="4132270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91589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9BC0486C-CC18-437A-8EA8-BEF886D97D56}"/>
              </a:ext>
            </a:extLst>
          </p:cNvPr>
          <p:cNvSpPr>
            <a:spLocks noGrp="1"/>
          </p:cNvSpPr>
          <p:nvPr>
            <p:ph type="ftr" sz="quarter" idx="11"/>
          </p:nvPr>
        </p:nvSpPr>
        <p:spPr>
          <a:xfrm>
            <a:off x="3119742" y="4520069"/>
            <a:ext cx="6024258" cy="273844"/>
          </a:xfrm>
        </p:spPr>
        <p:txBody>
          <a:bodyPr/>
          <a:lstStyle/>
          <a:p>
            <a:endParaRPr lang="en-US" dirty="0"/>
          </a:p>
        </p:txBody>
      </p:sp>
    </p:spTree>
    <p:extLst>
      <p:ext uri="{BB962C8B-B14F-4D97-AF65-F5344CB8AC3E}">
        <p14:creationId xmlns:p14="http://schemas.microsoft.com/office/powerpoint/2010/main" val="3733645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060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060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0C07D326-EAC5-4001-B879-E6234B88AA13}"/>
              </a:ext>
            </a:extLst>
          </p:cNvPr>
          <p:cNvSpPr>
            <a:spLocks noGrp="1"/>
          </p:cNvSpPr>
          <p:nvPr>
            <p:ph type="ftr" sz="quarter" idx="11"/>
          </p:nvPr>
        </p:nvSpPr>
        <p:spPr>
          <a:xfrm>
            <a:off x="3119742" y="4520069"/>
            <a:ext cx="6024258" cy="273844"/>
          </a:xfrm>
        </p:spPr>
        <p:txBody>
          <a:bodyPr/>
          <a:lstStyle/>
          <a:p>
            <a:endParaRPr lang="en-US" dirty="0"/>
          </a:p>
        </p:txBody>
      </p:sp>
    </p:spTree>
    <p:extLst>
      <p:ext uri="{BB962C8B-B14F-4D97-AF65-F5344CB8AC3E}">
        <p14:creationId xmlns:p14="http://schemas.microsoft.com/office/powerpoint/2010/main" val="242462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55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55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2418205A-A63F-4172-9A51-38A974BB6EB7}"/>
              </a:ext>
            </a:extLst>
          </p:cNvPr>
          <p:cNvSpPr>
            <a:spLocks noGrp="1"/>
          </p:cNvSpPr>
          <p:nvPr>
            <p:ph type="ftr" sz="quarter" idx="11"/>
          </p:nvPr>
        </p:nvSpPr>
        <p:spPr>
          <a:xfrm>
            <a:off x="3119742" y="4520069"/>
            <a:ext cx="6024258" cy="273844"/>
          </a:xfrm>
        </p:spPr>
        <p:txBody>
          <a:bodyPr/>
          <a:lstStyle/>
          <a:p>
            <a:endParaRPr lang="en-US" dirty="0"/>
          </a:p>
        </p:txBody>
      </p:sp>
    </p:spTree>
    <p:extLst>
      <p:ext uri="{BB962C8B-B14F-4D97-AF65-F5344CB8AC3E}">
        <p14:creationId xmlns:p14="http://schemas.microsoft.com/office/powerpoint/2010/main" val="2604576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6FEEE023-904D-49DC-AAB6-94B97D228174}"/>
              </a:ext>
            </a:extLst>
          </p:cNvPr>
          <p:cNvSpPr>
            <a:spLocks noGrp="1"/>
          </p:cNvSpPr>
          <p:nvPr>
            <p:ph type="ftr" sz="quarter" idx="11"/>
          </p:nvPr>
        </p:nvSpPr>
        <p:spPr>
          <a:xfrm>
            <a:off x="3119742" y="4520069"/>
            <a:ext cx="6024258" cy="273844"/>
          </a:xfrm>
        </p:spPr>
        <p:txBody>
          <a:bodyPr/>
          <a:lstStyle/>
          <a:p>
            <a:endParaRPr lang="en-US" dirty="0"/>
          </a:p>
        </p:txBody>
      </p:sp>
    </p:spTree>
    <p:extLst>
      <p:ext uri="{BB962C8B-B14F-4D97-AF65-F5344CB8AC3E}">
        <p14:creationId xmlns:p14="http://schemas.microsoft.com/office/powerpoint/2010/main" val="226914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4A734DF-3661-401A-86FE-42536BD38D0F}"/>
              </a:ext>
            </a:extLst>
          </p:cNvPr>
          <p:cNvSpPr>
            <a:spLocks noGrp="1"/>
          </p:cNvSpPr>
          <p:nvPr>
            <p:ph type="ftr" sz="quarter" idx="11"/>
          </p:nvPr>
        </p:nvSpPr>
        <p:spPr>
          <a:xfrm>
            <a:off x="3119742" y="4520069"/>
            <a:ext cx="6024258" cy="273844"/>
          </a:xfrm>
        </p:spPr>
        <p:txBody>
          <a:bodyPr/>
          <a:lstStyle/>
          <a:p>
            <a:endParaRPr lang="en-US" dirty="0"/>
          </a:p>
        </p:txBody>
      </p:sp>
    </p:spTree>
    <p:extLst>
      <p:ext uri="{BB962C8B-B14F-4D97-AF65-F5344CB8AC3E}">
        <p14:creationId xmlns:p14="http://schemas.microsoft.com/office/powerpoint/2010/main" val="873278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B668906-E318-854D-80BA-4487F5265FD0}"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7A315-909B-B148-A4C6-7EA35D2A905E}" type="slidenum">
              <a:rPr lang="en-US" smtClean="0"/>
              <a:t>‹#›</a:t>
            </a:fld>
            <a:endParaRPr lang="en-US" dirty="0"/>
          </a:p>
        </p:txBody>
      </p:sp>
    </p:spTree>
    <p:extLst>
      <p:ext uri="{BB962C8B-B14F-4D97-AF65-F5344CB8AC3E}">
        <p14:creationId xmlns:p14="http://schemas.microsoft.com/office/powerpoint/2010/main" val="32465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3711940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B668906-E318-854D-80BA-4487F5265FD0}"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7A315-909B-B148-A4C6-7EA35D2A905E}" type="slidenum">
              <a:rPr lang="en-US" smtClean="0"/>
              <a:t>‹#›</a:t>
            </a:fld>
            <a:endParaRPr lang="en-US" dirty="0"/>
          </a:p>
        </p:txBody>
      </p:sp>
    </p:spTree>
    <p:extLst>
      <p:ext uri="{BB962C8B-B14F-4D97-AF65-F5344CB8AC3E}">
        <p14:creationId xmlns:p14="http://schemas.microsoft.com/office/powerpoint/2010/main" val="546973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68906-E318-854D-80BA-4487F5265FD0}"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7A315-909B-B148-A4C6-7EA35D2A905E}" type="slidenum">
              <a:rPr lang="en-US" smtClean="0"/>
              <a:t>‹#›</a:t>
            </a:fld>
            <a:endParaRPr lang="en-US" dirty="0"/>
          </a:p>
        </p:txBody>
      </p:sp>
    </p:spTree>
    <p:extLst>
      <p:ext uri="{BB962C8B-B14F-4D97-AF65-F5344CB8AC3E}">
        <p14:creationId xmlns:p14="http://schemas.microsoft.com/office/powerpoint/2010/main" val="2280567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68906-E318-854D-80BA-4487F5265FD0}"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7A315-909B-B148-A4C6-7EA35D2A905E}" type="slidenum">
              <a:rPr lang="en-US" smtClean="0"/>
              <a:t>‹#›</a:t>
            </a:fld>
            <a:endParaRPr lang="en-US" dirty="0"/>
          </a:p>
        </p:txBody>
      </p:sp>
    </p:spTree>
    <p:extLst>
      <p:ext uri="{BB962C8B-B14F-4D97-AF65-F5344CB8AC3E}">
        <p14:creationId xmlns:p14="http://schemas.microsoft.com/office/powerpoint/2010/main" val="97929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143959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391937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31616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339448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361530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245577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EFDD39-B980-F848-99EF-B44855669190}"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C2861-0EC6-4241-AA41-B3D293BA0C5B}" type="slidenum">
              <a:rPr lang="en-US" smtClean="0"/>
              <a:t>‹#›</a:t>
            </a:fld>
            <a:endParaRPr lang="en-US" dirty="0"/>
          </a:p>
        </p:txBody>
      </p:sp>
    </p:spTree>
    <p:extLst>
      <p:ext uri="{BB962C8B-B14F-4D97-AF65-F5344CB8AC3E}">
        <p14:creationId xmlns:p14="http://schemas.microsoft.com/office/powerpoint/2010/main" val="83392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8EFDD39-B980-F848-99EF-B44855669190}" type="datetimeFigureOut">
              <a:rPr lang="en-US" smtClean="0"/>
              <a:t>11/8/2021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8C2861-0EC6-4241-AA41-B3D293BA0C5B}" type="slidenum">
              <a:rPr lang="en-US" smtClean="0"/>
              <a:t>‹#›</a:t>
            </a:fld>
            <a:endParaRPr lang="en-US" dirty="0"/>
          </a:p>
        </p:txBody>
      </p:sp>
    </p:spTree>
    <p:extLst>
      <p:ext uri="{BB962C8B-B14F-4D97-AF65-F5344CB8AC3E}">
        <p14:creationId xmlns:p14="http://schemas.microsoft.com/office/powerpoint/2010/main" val="3899042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B668906-E318-854D-80BA-4487F5265FD0}" type="datetimeFigureOut">
              <a:rPr lang="en-US" smtClean="0"/>
              <a:t>11/8/2021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A7A315-909B-B148-A4C6-7EA35D2A905E}" type="slidenum">
              <a:rPr lang="en-US" smtClean="0"/>
              <a:t>‹#›</a:t>
            </a:fld>
            <a:endParaRPr lang="en-US" dirty="0"/>
          </a:p>
        </p:txBody>
      </p:sp>
    </p:spTree>
    <p:extLst>
      <p:ext uri="{BB962C8B-B14F-4D97-AF65-F5344CB8AC3E}">
        <p14:creationId xmlns:p14="http://schemas.microsoft.com/office/powerpoint/2010/main" val="3042629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journal.chestnet.org/article/S0012-3692(21)03086-5/pd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journal.chestnet.org/article/S0012-3692(21)03101-9/fulltext"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journal.chestnet.org/article/S0012-3692(21)03115-9/pdf"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9658B91-8768-AA48-B4F6-9E951BC6311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036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Results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vert="horz" lIns="91440" tIns="45720" rIns="91440" bIns="45720" rtlCol="0" anchor="t">
            <a:normAutofit/>
          </a:bodyPr>
          <a:lstStyle/>
          <a:p>
            <a:r>
              <a:rPr lang="en-US" dirty="0">
                <a:ea typeface="+mn-lt"/>
                <a:cs typeface="+mn-lt"/>
              </a:rPr>
              <a:t>2785 patients with LAMA/LABA therapy </a:t>
            </a:r>
          </a:p>
          <a:p>
            <a:r>
              <a:rPr lang="en-US" dirty="0">
                <a:ea typeface="+mn-lt"/>
                <a:cs typeface="+mn-lt"/>
              </a:rPr>
              <a:t>15,465 patients with LAMA/LABA/ICS therapy</a:t>
            </a:r>
          </a:p>
          <a:p>
            <a:r>
              <a:rPr lang="en-US" dirty="0">
                <a:ea typeface="+mn-lt"/>
                <a:cs typeface="+mn-lt"/>
              </a:rPr>
              <a:t>Adjusted hazard ratio for pneumonia:</a:t>
            </a:r>
          </a:p>
          <a:p>
            <a:pPr lvl="1"/>
            <a:r>
              <a:rPr lang="en-US" dirty="0">
                <a:ea typeface="+mn-lt"/>
                <a:cs typeface="+mn-lt"/>
              </a:rPr>
              <a:t>LAMA/LABA vs LAMA/LABA/ICS: 0.83 (95% CI: 0.64-1.07)</a:t>
            </a:r>
          </a:p>
          <a:p>
            <a:r>
              <a:rPr lang="en-US" dirty="0">
                <a:ea typeface="+mn-lt"/>
                <a:cs typeface="+mn-lt"/>
              </a:rPr>
              <a:t>Adjusted hazard ratio for time to first COPD exacerbation:</a:t>
            </a:r>
          </a:p>
          <a:p>
            <a:pPr lvl="1"/>
            <a:r>
              <a:rPr lang="en-US" dirty="0">
                <a:ea typeface="+mn-lt"/>
                <a:cs typeface="+mn-lt"/>
              </a:rPr>
              <a:t>LAMA/LABA vs LAMA/LABA/ICS: 1.04 (95% CI: 0.91-1.19)</a:t>
            </a:r>
          </a:p>
          <a:p>
            <a:r>
              <a:rPr lang="en-US" dirty="0">
                <a:ea typeface="+mn-lt"/>
                <a:cs typeface="+mn-lt"/>
              </a:rPr>
              <a:t>Results were similar when restricting to treatment-naïve patients</a:t>
            </a:r>
            <a:endParaRPr lang="en-US" dirty="0">
              <a:cs typeface="Calibri"/>
            </a:endParaRPr>
          </a:p>
          <a:p>
            <a:endParaRPr lang="en-US" dirty="0">
              <a:cs typeface="Calibri"/>
            </a:endParaRPr>
          </a:p>
        </p:txBody>
      </p:sp>
    </p:spTree>
    <p:extLst>
      <p:ext uri="{BB962C8B-B14F-4D97-AF65-F5344CB8AC3E}">
        <p14:creationId xmlns:p14="http://schemas.microsoft.com/office/powerpoint/2010/main" val="110718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Discussion and Clinical Implications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vert="horz" lIns="91440" tIns="45720" rIns="91440" bIns="45720" rtlCol="0" anchor="t">
            <a:normAutofit fontScale="92500"/>
          </a:bodyPr>
          <a:lstStyle/>
          <a:p>
            <a:r>
              <a:rPr lang="en-US" dirty="0">
                <a:ea typeface="+mn-lt"/>
                <a:cs typeface="+mn-lt"/>
              </a:rPr>
              <a:t>In this cohort of patients, risk of pneumonia and exacerbations did not differ between the 2 choices even when the group included only treatment-naïve patients.   </a:t>
            </a:r>
          </a:p>
          <a:p>
            <a:r>
              <a:rPr lang="en-US" dirty="0">
                <a:ea typeface="+mn-lt"/>
                <a:cs typeface="+mn-lt"/>
              </a:rPr>
              <a:t>The study required extensive adjustments to the populations and results to account for differences in the groups—especially the higher baseline rate of severe exacerbations in the triple therapy group.</a:t>
            </a:r>
            <a:endParaRPr lang="en-US" dirty="0">
              <a:cs typeface="Calibri"/>
            </a:endParaRPr>
          </a:p>
          <a:p>
            <a:r>
              <a:rPr lang="en-US" dirty="0">
                <a:ea typeface="+mn-lt"/>
                <a:cs typeface="+mn-lt"/>
              </a:rPr>
              <a:t>In practice, treatment choice might be further guided by blood eosinophil counts, smoking status, and prior medication use. </a:t>
            </a:r>
          </a:p>
          <a:p>
            <a:r>
              <a:rPr lang="en-US" dirty="0">
                <a:ea typeface="+mn-lt"/>
                <a:cs typeface="+mn-lt"/>
              </a:rPr>
              <a:t>The study highlights the need to consider initiation of dual bronchodilator therapy as highlighted in ATS guidelines and GOLD recommendations.</a:t>
            </a:r>
            <a:endParaRPr lang="en-US" dirty="0">
              <a:cs typeface="Calibri"/>
            </a:endParaRPr>
          </a:p>
        </p:txBody>
      </p:sp>
    </p:spTree>
    <p:extLst>
      <p:ext uri="{BB962C8B-B14F-4D97-AF65-F5344CB8AC3E}">
        <p14:creationId xmlns:p14="http://schemas.microsoft.com/office/powerpoint/2010/main" val="116739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3222-9A21-9D42-BD1E-0E4123BF3121}"/>
              </a:ext>
            </a:extLst>
          </p:cNvPr>
          <p:cNvSpPr>
            <a:spLocks noGrp="1"/>
          </p:cNvSpPr>
          <p:nvPr>
            <p:ph type="ctrTitle"/>
          </p:nvPr>
        </p:nvSpPr>
        <p:spPr/>
        <p:txBody>
          <a:bodyPr vert="horz" lIns="91440" tIns="45720" rIns="91440" bIns="45720" rtlCol="0" anchor="b">
            <a:normAutofit fontScale="90000"/>
          </a:bodyPr>
          <a:lstStyle/>
          <a:p>
            <a:r>
              <a:rPr lang="en-US" sz="3200" b="1" dirty="0"/>
              <a:t>PROMPT INITIATION OF MAINTENANCE THERAPY IN THE UNITED STATES (PRIMUS): AN ANALYSIS OF TRIPLE THERAPY FOLLOWING A DISEASE EXACERBATION AMONG PATIENTS WITH COPD</a:t>
            </a:r>
            <a:r>
              <a:rPr lang="en-US" sz="3200" dirty="0"/>
              <a:t> </a:t>
            </a:r>
          </a:p>
        </p:txBody>
      </p:sp>
      <p:sp>
        <p:nvSpPr>
          <p:cNvPr id="3" name="Subtitle 2">
            <a:extLst>
              <a:ext uri="{FF2B5EF4-FFF2-40B4-BE49-F238E27FC236}">
                <a16:creationId xmlns:a16="http://schemas.microsoft.com/office/drawing/2014/main" id="{53C7856D-3B83-4A4C-B79C-5C0AAF55FAEB}"/>
              </a:ext>
            </a:extLst>
          </p:cNvPr>
          <p:cNvSpPr>
            <a:spLocks noGrp="1"/>
          </p:cNvSpPr>
          <p:nvPr>
            <p:ph type="subTitle" idx="1"/>
          </p:nvPr>
        </p:nvSpPr>
        <p:spPr>
          <a:xfrm>
            <a:off x="1143000" y="3221481"/>
            <a:ext cx="6858000" cy="1241822"/>
          </a:xfrm>
        </p:spPr>
        <p:txBody>
          <a:bodyPr vert="horz" lIns="91440" tIns="45720" rIns="91440" bIns="45720" rtlCol="0" anchor="t">
            <a:normAutofit/>
          </a:bodyPr>
          <a:lstStyle/>
          <a:p>
            <a:r>
              <a:rPr lang="en-US" dirty="0">
                <a:hlinkClick r:id="rId2"/>
              </a:rPr>
              <a:t>https://journal.chestnet.org/article/S0012-3692(21)03086-5/pdf</a:t>
            </a:r>
            <a:endParaRPr lang="en-US" dirty="0"/>
          </a:p>
        </p:txBody>
      </p:sp>
      <p:sp>
        <p:nvSpPr>
          <p:cNvPr id="4" name="TextBox 3">
            <a:extLst>
              <a:ext uri="{FF2B5EF4-FFF2-40B4-BE49-F238E27FC236}">
                <a16:creationId xmlns:a16="http://schemas.microsoft.com/office/drawing/2014/main" id="{ECC4DE2C-A4C1-314D-BBB0-E85891DE5C8C}"/>
              </a:ext>
            </a:extLst>
          </p:cNvPr>
          <p:cNvSpPr txBox="1"/>
          <p:nvPr/>
        </p:nvSpPr>
        <p:spPr>
          <a:xfrm>
            <a:off x="3209365" y="2632472"/>
            <a:ext cx="2743200" cy="369332"/>
          </a:xfrm>
          <a:prstGeom prst="rect">
            <a:avLst/>
          </a:prstGeom>
          <a:noFill/>
        </p:spPr>
        <p:txBody>
          <a:bodyPr wrap="square" rtlCol="0">
            <a:spAutoFit/>
          </a:bodyPr>
          <a:lstStyle/>
          <a:p>
            <a:pPr algn="ctr"/>
            <a:r>
              <a:rPr lang="en-US" dirty="0"/>
              <a:t>Tkazc J, et al.</a:t>
            </a:r>
          </a:p>
        </p:txBody>
      </p:sp>
    </p:spTree>
    <p:extLst>
      <p:ext uri="{BB962C8B-B14F-4D97-AF65-F5344CB8AC3E}">
        <p14:creationId xmlns:p14="http://schemas.microsoft.com/office/powerpoint/2010/main" val="84790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Details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a:normAutofit fontScale="85000" lnSpcReduction="20000"/>
          </a:bodyPr>
          <a:lstStyle/>
          <a:p>
            <a:r>
              <a:rPr lang="en-US" dirty="0"/>
              <a:t>Goal: To compare the risk of future COPD exacerbations between patients receiving early vs delayed initiation of inhaled triple therapy (TT) following either a severe (hospital treated) exacerbation or </a:t>
            </a:r>
            <a:r>
              <a:rPr lang="en-US" dirty="0">
                <a:latin typeface="Calibri" panose="020F0502020204030204" pitchFamily="34" charset="0"/>
                <a:cs typeface="Calibri" panose="020F0502020204030204" pitchFamily="34" charset="0"/>
              </a:rPr>
              <a:t>≥</a:t>
            </a:r>
            <a:r>
              <a:rPr lang="en-US" dirty="0"/>
              <a:t>2 moderate (outpatient steroid treated) exacerbations. </a:t>
            </a:r>
          </a:p>
          <a:p>
            <a:r>
              <a:rPr lang="en-US" dirty="0"/>
              <a:t>Patients were identified from the IBM MarketScan databases between 2010 and 2019.  </a:t>
            </a:r>
          </a:p>
          <a:p>
            <a:r>
              <a:rPr lang="en-US" dirty="0"/>
              <a:t>Patients were categorized based on the timing of the initiation of TT following the severe or second moderate exacerbation:  </a:t>
            </a:r>
          </a:p>
          <a:p>
            <a:pPr lvl="1"/>
            <a:r>
              <a:rPr lang="en-US" dirty="0"/>
              <a:t>Prompt (&lt;30 days)</a:t>
            </a:r>
          </a:p>
          <a:p>
            <a:pPr lvl="1"/>
            <a:r>
              <a:rPr lang="en-US" dirty="0"/>
              <a:t>Delayed (31-180 days)</a:t>
            </a:r>
          </a:p>
          <a:p>
            <a:pPr lvl="1"/>
            <a:r>
              <a:rPr lang="en-US" dirty="0"/>
              <a:t>Very delayed (&gt;180 days)</a:t>
            </a:r>
          </a:p>
          <a:p>
            <a:r>
              <a:rPr lang="en-US" dirty="0"/>
              <a:t>Chi-square and ANOVA were used to compare the number and severity of exacerbations during the 12 months after initiation of TT.  </a:t>
            </a:r>
          </a:p>
          <a:p>
            <a:pPr lvl="1"/>
            <a:endParaRPr lang="en-US" dirty="0"/>
          </a:p>
        </p:txBody>
      </p:sp>
    </p:spTree>
    <p:extLst>
      <p:ext uri="{BB962C8B-B14F-4D97-AF65-F5344CB8AC3E}">
        <p14:creationId xmlns:p14="http://schemas.microsoft.com/office/powerpoint/2010/main" val="261664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Results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a:normAutofit/>
          </a:bodyPr>
          <a:lstStyle/>
          <a:p>
            <a:r>
              <a:rPr lang="en-US" dirty="0"/>
              <a:t>Patient groups stratified by time of treatment initiation:</a:t>
            </a:r>
          </a:p>
          <a:p>
            <a:pPr lvl="1"/>
            <a:r>
              <a:rPr lang="en-US" dirty="0"/>
              <a:t>Prompt: 7577</a:t>
            </a:r>
          </a:p>
          <a:p>
            <a:pPr lvl="1"/>
            <a:r>
              <a:rPr lang="en-US" dirty="0"/>
              <a:t>Delayed: 9676</a:t>
            </a:r>
          </a:p>
          <a:p>
            <a:pPr lvl="1"/>
            <a:r>
              <a:rPr lang="en-US" dirty="0"/>
              <a:t>Very delayed: 7517</a:t>
            </a:r>
          </a:p>
          <a:p>
            <a:r>
              <a:rPr lang="en-US" dirty="0"/>
              <a:t>Mean (SD) number of severe exacerbations</a:t>
            </a:r>
          </a:p>
          <a:p>
            <a:pPr lvl="1"/>
            <a:r>
              <a:rPr lang="en-US" dirty="0"/>
              <a:t>Prompt 1.3 (1.6)</a:t>
            </a:r>
          </a:p>
          <a:p>
            <a:pPr lvl="1"/>
            <a:r>
              <a:rPr lang="en-US" dirty="0"/>
              <a:t>Delayed 2.1 (1.8)</a:t>
            </a:r>
          </a:p>
          <a:p>
            <a:pPr lvl="1"/>
            <a:r>
              <a:rPr lang="en-US" dirty="0"/>
              <a:t>Very delayed 2.8 (2.2)</a:t>
            </a:r>
          </a:p>
        </p:txBody>
      </p:sp>
      <p:sp>
        <p:nvSpPr>
          <p:cNvPr id="5" name="TextBox 4">
            <a:extLst>
              <a:ext uri="{FF2B5EF4-FFF2-40B4-BE49-F238E27FC236}">
                <a16:creationId xmlns:a16="http://schemas.microsoft.com/office/drawing/2014/main" id="{5973B316-3A1A-4F19-BA5F-7E472D9126B3}"/>
              </a:ext>
            </a:extLst>
          </p:cNvPr>
          <p:cNvSpPr txBox="1"/>
          <p:nvPr/>
        </p:nvSpPr>
        <p:spPr>
          <a:xfrm>
            <a:off x="628650" y="4008184"/>
            <a:ext cx="7478329" cy="307777"/>
          </a:xfrm>
          <a:prstGeom prst="rect">
            <a:avLst/>
          </a:prstGeom>
          <a:noFill/>
          <a:ln>
            <a:solidFill>
              <a:schemeClr val="tx1"/>
            </a:solidFill>
          </a:ln>
        </p:spPr>
        <p:txBody>
          <a:bodyPr wrap="none" rtlCol="0">
            <a:spAutoFit/>
          </a:bodyPr>
          <a:lstStyle/>
          <a:p>
            <a:r>
              <a:rPr lang="en-US" sz="1400" dirty="0"/>
              <a:t>Results in the prompt initiation group were statistically different vs delayed and very delayed groups</a:t>
            </a:r>
          </a:p>
        </p:txBody>
      </p:sp>
    </p:spTree>
    <p:extLst>
      <p:ext uri="{BB962C8B-B14F-4D97-AF65-F5344CB8AC3E}">
        <p14:creationId xmlns:p14="http://schemas.microsoft.com/office/powerpoint/2010/main" val="425468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Results </a:t>
            </a:r>
            <a:r>
              <a:rPr lang="en-US" i="1" dirty="0"/>
              <a:t>(continued)</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a:normAutofit/>
          </a:bodyPr>
          <a:lstStyle/>
          <a:p>
            <a:r>
              <a:rPr lang="en-US" dirty="0"/>
              <a:t>Proportion of patients with </a:t>
            </a:r>
            <a:r>
              <a:rPr lang="en-US" dirty="0">
                <a:latin typeface="Calibri" panose="020F0502020204030204" pitchFamily="34" charset="0"/>
                <a:cs typeface="Calibri" panose="020F0502020204030204" pitchFamily="34" charset="0"/>
              </a:rPr>
              <a:t>≥</a:t>
            </a:r>
            <a:r>
              <a:rPr lang="en-US" dirty="0"/>
              <a:t>4 exacerbations</a:t>
            </a:r>
          </a:p>
          <a:p>
            <a:pPr lvl="1"/>
            <a:r>
              <a:rPr lang="en-US" dirty="0"/>
              <a:t>Prompt 9.6% </a:t>
            </a:r>
          </a:p>
          <a:p>
            <a:pPr lvl="1"/>
            <a:r>
              <a:rPr lang="en-US" dirty="0"/>
              <a:t>Delayed 19.3%</a:t>
            </a:r>
          </a:p>
          <a:p>
            <a:pPr lvl="1"/>
            <a:r>
              <a:rPr lang="en-US" dirty="0"/>
              <a:t>Very Delayed 32.6%</a:t>
            </a:r>
          </a:p>
          <a:p>
            <a:r>
              <a:rPr lang="en-US" dirty="0"/>
              <a:t>Proportion of patients with a severe exacerbation</a:t>
            </a:r>
          </a:p>
          <a:p>
            <a:pPr lvl="1"/>
            <a:r>
              <a:rPr lang="en-US" dirty="0"/>
              <a:t>Prompt 9.4%</a:t>
            </a:r>
          </a:p>
          <a:p>
            <a:pPr lvl="1"/>
            <a:r>
              <a:rPr lang="en-US" dirty="0"/>
              <a:t>Delayed 14.7%</a:t>
            </a:r>
          </a:p>
          <a:p>
            <a:pPr lvl="1"/>
            <a:r>
              <a:rPr lang="en-US" dirty="0"/>
              <a:t>Very delayed 21.7%</a:t>
            </a:r>
          </a:p>
        </p:txBody>
      </p:sp>
      <p:sp>
        <p:nvSpPr>
          <p:cNvPr id="5" name="TextBox 4">
            <a:extLst>
              <a:ext uri="{FF2B5EF4-FFF2-40B4-BE49-F238E27FC236}">
                <a16:creationId xmlns:a16="http://schemas.microsoft.com/office/drawing/2014/main" id="{0A7DDB2E-8975-4954-84E9-FFD6821B8201}"/>
              </a:ext>
            </a:extLst>
          </p:cNvPr>
          <p:cNvSpPr txBox="1"/>
          <p:nvPr/>
        </p:nvSpPr>
        <p:spPr>
          <a:xfrm>
            <a:off x="628650" y="4008184"/>
            <a:ext cx="7478329" cy="307777"/>
          </a:xfrm>
          <a:prstGeom prst="rect">
            <a:avLst/>
          </a:prstGeom>
          <a:noFill/>
          <a:ln>
            <a:solidFill>
              <a:schemeClr val="tx1"/>
            </a:solidFill>
          </a:ln>
        </p:spPr>
        <p:txBody>
          <a:bodyPr wrap="none" rtlCol="0">
            <a:spAutoFit/>
          </a:bodyPr>
          <a:lstStyle/>
          <a:p>
            <a:r>
              <a:rPr lang="en-US" sz="1400" dirty="0"/>
              <a:t>Results in the prompt initiation group were statistically different vs delayed and very delayed groups</a:t>
            </a:r>
          </a:p>
        </p:txBody>
      </p:sp>
    </p:spTree>
    <p:extLst>
      <p:ext uri="{BB962C8B-B14F-4D97-AF65-F5344CB8AC3E}">
        <p14:creationId xmlns:p14="http://schemas.microsoft.com/office/powerpoint/2010/main" val="102504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Discussion and Clinical Implications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vert="horz" lIns="91440" tIns="45720" rIns="91440" bIns="45720" rtlCol="0" anchor="t">
            <a:normAutofit fontScale="92500"/>
          </a:bodyPr>
          <a:lstStyle/>
          <a:p>
            <a:r>
              <a:rPr lang="en-US" dirty="0"/>
              <a:t>Delay in initiating triple therapy in this group of severe or frequent exacerbators resulted in greater morbidity, higher hospital admission rates, and more frequent exacerbations</a:t>
            </a:r>
          </a:p>
          <a:p>
            <a:r>
              <a:rPr lang="en-US" dirty="0"/>
              <a:t>This study highlights the importance of follow-up visits after exacerbations to review medications and start appropriate therapy</a:t>
            </a:r>
          </a:p>
          <a:p>
            <a:r>
              <a:rPr lang="en-US" dirty="0"/>
              <a:t>Smoking status and blood eosinophil levels were not considered which might further help to identify the group with the best response to TT</a:t>
            </a:r>
          </a:p>
          <a:p>
            <a:r>
              <a:rPr lang="en-US" dirty="0"/>
              <a:t>Additionally, a study of barriers to early treatment (lack of follow-up, cost of therapy, patient reluctance or physician reticence) would be helpful</a:t>
            </a:r>
          </a:p>
          <a:p>
            <a:endParaRPr lang="en-US" dirty="0">
              <a:cs typeface="Calibri"/>
            </a:endParaRPr>
          </a:p>
        </p:txBody>
      </p:sp>
    </p:spTree>
    <p:extLst>
      <p:ext uri="{BB962C8B-B14F-4D97-AF65-F5344CB8AC3E}">
        <p14:creationId xmlns:p14="http://schemas.microsoft.com/office/powerpoint/2010/main" val="314772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3222-9A21-9D42-BD1E-0E4123BF3121}"/>
              </a:ext>
            </a:extLst>
          </p:cNvPr>
          <p:cNvSpPr>
            <a:spLocks noGrp="1"/>
          </p:cNvSpPr>
          <p:nvPr>
            <p:ph type="ctrTitle"/>
          </p:nvPr>
        </p:nvSpPr>
        <p:spPr/>
        <p:txBody>
          <a:bodyPr vert="horz" lIns="91440" tIns="45720" rIns="91440" bIns="45720" rtlCol="0" anchor="b">
            <a:noAutofit/>
          </a:bodyPr>
          <a:lstStyle/>
          <a:p>
            <a:r>
              <a:rPr lang="en-US" sz="3200" b="1" dirty="0">
                <a:ea typeface="+mj-lt"/>
                <a:cs typeface="+mj-lt"/>
              </a:rPr>
              <a:t>TRIPLE THERAPY REDUCES COPD EXACERBATIONS REQUIRING SYSTEMIC CORTICOSTEROIDS: A POST-HOC ANALYSIS OF THE ETHOS STUDY</a:t>
            </a:r>
            <a:r>
              <a:rPr lang="en-US" sz="3200" dirty="0">
                <a:ea typeface="+mj-lt"/>
                <a:cs typeface="+mj-lt"/>
              </a:rPr>
              <a:t> </a:t>
            </a:r>
          </a:p>
        </p:txBody>
      </p:sp>
      <p:sp>
        <p:nvSpPr>
          <p:cNvPr id="3" name="Subtitle 2">
            <a:extLst>
              <a:ext uri="{FF2B5EF4-FFF2-40B4-BE49-F238E27FC236}">
                <a16:creationId xmlns:a16="http://schemas.microsoft.com/office/drawing/2014/main" id="{53C7856D-3B83-4A4C-B79C-5C0AAF55FAEB}"/>
              </a:ext>
            </a:extLst>
          </p:cNvPr>
          <p:cNvSpPr>
            <a:spLocks noGrp="1"/>
          </p:cNvSpPr>
          <p:nvPr>
            <p:ph type="subTitle" idx="1"/>
          </p:nvPr>
        </p:nvSpPr>
        <p:spPr>
          <a:xfrm>
            <a:off x="1143000" y="3221481"/>
            <a:ext cx="6858000" cy="1241822"/>
          </a:xfrm>
        </p:spPr>
        <p:txBody>
          <a:bodyPr vert="horz" lIns="91440" tIns="45720" rIns="91440" bIns="45720" rtlCol="0" anchor="t">
            <a:normAutofit/>
          </a:bodyPr>
          <a:lstStyle/>
          <a:p>
            <a:r>
              <a:rPr lang="en-US" dirty="0">
                <a:ea typeface="+mn-lt"/>
                <a:cs typeface="+mn-lt"/>
                <a:hlinkClick r:id="rId2"/>
              </a:rPr>
              <a:t>https://journal.chestnet.org/article/S0012-3692(21)03101-9/fulltext</a:t>
            </a:r>
            <a:endParaRPr lang="en-US" dirty="0"/>
          </a:p>
        </p:txBody>
      </p:sp>
      <p:sp>
        <p:nvSpPr>
          <p:cNvPr id="4" name="TextBox 3">
            <a:extLst>
              <a:ext uri="{FF2B5EF4-FFF2-40B4-BE49-F238E27FC236}">
                <a16:creationId xmlns:a16="http://schemas.microsoft.com/office/drawing/2014/main" id="{ECC4DE2C-A4C1-314D-BBB0-E85891DE5C8C}"/>
              </a:ext>
            </a:extLst>
          </p:cNvPr>
          <p:cNvSpPr txBox="1"/>
          <p:nvPr/>
        </p:nvSpPr>
        <p:spPr>
          <a:xfrm>
            <a:off x="3209365" y="2632472"/>
            <a:ext cx="2743200" cy="369332"/>
          </a:xfrm>
          <a:prstGeom prst="rect">
            <a:avLst/>
          </a:prstGeom>
          <a:noFill/>
        </p:spPr>
        <p:txBody>
          <a:bodyPr wrap="square" rtlCol="0">
            <a:spAutoFit/>
          </a:bodyPr>
          <a:lstStyle/>
          <a:p>
            <a:pPr algn="ctr"/>
            <a:r>
              <a:rPr lang="en-US" dirty="0"/>
              <a:t>Celli B, et al. </a:t>
            </a:r>
          </a:p>
        </p:txBody>
      </p:sp>
    </p:spTree>
    <p:extLst>
      <p:ext uri="{BB962C8B-B14F-4D97-AF65-F5344CB8AC3E}">
        <p14:creationId xmlns:p14="http://schemas.microsoft.com/office/powerpoint/2010/main" val="128261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Details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a:normAutofit fontScale="92500" lnSpcReduction="10000"/>
          </a:bodyPr>
          <a:lstStyle/>
          <a:p>
            <a:r>
              <a:rPr lang="en-US" dirty="0"/>
              <a:t>Objective: To compare systemic corticosteroid (SCS) use and the duration of oral corticosteroids (OCS) between 3 therapies in patients with moderate-to- very-severe COPD</a:t>
            </a:r>
          </a:p>
          <a:p>
            <a:r>
              <a:rPr lang="en-US" dirty="0"/>
              <a:t>Post-hoc analysis of the ETHOS trial</a:t>
            </a:r>
          </a:p>
          <a:p>
            <a:r>
              <a:rPr lang="en-US" dirty="0"/>
              <a:t>3 groups:</a:t>
            </a:r>
          </a:p>
          <a:p>
            <a:pPr lvl="1"/>
            <a:r>
              <a:rPr lang="en-US" sz="2100" dirty="0"/>
              <a:t>Triple therapy with inhaled corticosteroid, long-acting beta agonist and long-acting muscarinic agent--ICS/LABA/LAMA (320 mcg budesonide, 9.6mcg formoterol, 18 mcg glycopyrrolate)</a:t>
            </a:r>
          </a:p>
          <a:p>
            <a:pPr lvl="1"/>
            <a:r>
              <a:rPr lang="en-US" sz="2100" dirty="0"/>
              <a:t>Dual bronchodilator (LAMA/LABA) (18 mcg glycopyrrolate, 9.6 mcg formoterol) or</a:t>
            </a:r>
          </a:p>
          <a:p>
            <a:pPr lvl="1"/>
            <a:r>
              <a:rPr lang="en-US" sz="2100" dirty="0"/>
              <a:t>Dual therapy with ICS/LABA (320 mcg budesonide, 9.6 mcg formoterol).</a:t>
            </a:r>
          </a:p>
          <a:p>
            <a:pPr lvl="1"/>
            <a:endParaRPr lang="en-US" dirty="0"/>
          </a:p>
        </p:txBody>
      </p:sp>
    </p:spTree>
    <p:extLst>
      <p:ext uri="{BB962C8B-B14F-4D97-AF65-F5344CB8AC3E}">
        <p14:creationId xmlns:p14="http://schemas.microsoft.com/office/powerpoint/2010/main" val="11027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Details </a:t>
            </a:r>
            <a:r>
              <a:rPr lang="en-US" i="1" dirty="0"/>
              <a:t>(continued)</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a:normAutofit/>
          </a:bodyPr>
          <a:lstStyle/>
          <a:p>
            <a:r>
              <a:rPr lang="en-US" dirty="0"/>
              <a:t>Used negative binomial regression to compare actual number and adjusted annual rate of moderate-to-severe exacerbations requiring SCS</a:t>
            </a:r>
          </a:p>
          <a:p>
            <a:r>
              <a:rPr lang="en-US" dirty="0"/>
              <a:t>Summary statistics used to compare the number of days per year of OCS</a:t>
            </a:r>
          </a:p>
        </p:txBody>
      </p:sp>
    </p:spTree>
    <p:extLst>
      <p:ext uri="{BB962C8B-B14F-4D97-AF65-F5344CB8AC3E}">
        <p14:creationId xmlns:p14="http://schemas.microsoft.com/office/powerpoint/2010/main" val="363450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Results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a:normAutofit fontScale="92500" lnSpcReduction="20000"/>
          </a:bodyPr>
          <a:lstStyle/>
          <a:p>
            <a:r>
              <a:rPr lang="en-US" dirty="0"/>
              <a:t>Patients in each group:</a:t>
            </a:r>
          </a:p>
          <a:p>
            <a:pPr lvl="1"/>
            <a:r>
              <a:rPr lang="en-US" dirty="0"/>
              <a:t>ICS/LABA/LAMA: 2137</a:t>
            </a:r>
          </a:p>
          <a:p>
            <a:pPr lvl="1"/>
            <a:r>
              <a:rPr lang="en-US" dirty="0"/>
              <a:t>LAMA/LABA: 2120</a:t>
            </a:r>
          </a:p>
          <a:p>
            <a:pPr lvl="1"/>
            <a:r>
              <a:rPr lang="en-US" dirty="0"/>
              <a:t>ICS/LABA: 2131</a:t>
            </a:r>
          </a:p>
          <a:p>
            <a:r>
              <a:rPr lang="en-US" dirty="0"/>
              <a:t>Exacerbations requiring SCS </a:t>
            </a:r>
          </a:p>
          <a:p>
            <a:pPr lvl="1"/>
            <a:r>
              <a:rPr lang="en-US" dirty="0"/>
              <a:t>ICS/LABA/LAMA: 1539  </a:t>
            </a:r>
          </a:p>
          <a:p>
            <a:pPr lvl="1"/>
            <a:r>
              <a:rPr lang="en-US" dirty="0"/>
              <a:t>LAMA/LABA: 1837</a:t>
            </a:r>
          </a:p>
          <a:p>
            <a:pPr lvl="1"/>
            <a:r>
              <a:rPr lang="en-US" dirty="0"/>
              <a:t>ICS/LABA: 1729</a:t>
            </a:r>
          </a:p>
          <a:p>
            <a:r>
              <a:rPr lang="en-US" dirty="0"/>
              <a:t>Adjusted rate ratio (95% CI) for moderate-to-severe exacerbations</a:t>
            </a:r>
          </a:p>
          <a:p>
            <a:pPr lvl="1"/>
            <a:r>
              <a:rPr lang="en-US" dirty="0"/>
              <a:t>ICS/LABA/LAMA vs LAMA/LABA: 0.71 (0.64-0.78)</a:t>
            </a:r>
          </a:p>
          <a:p>
            <a:pPr lvl="1"/>
            <a:r>
              <a:rPr lang="en-US" dirty="0"/>
              <a:t>ICS/LABA/LAMA vs ICS/LABA: 0.84 (0.76-0.93)</a:t>
            </a:r>
          </a:p>
          <a:p>
            <a:endParaRPr lang="en-US" dirty="0"/>
          </a:p>
        </p:txBody>
      </p:sp>
    </p:spTree>
    <p:extLst>
      <p:ext uri="{BB962C8B-B14F-4D97-AF65-F5344CB8AC3E}">
        <p14:creationId xmlns:p14="http://schemas.microsoft.com/office/powerpoint/2010/main" val="299502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cs typeface="Calibri Light"/>
              </a:rPr>
              <a:t>Study Results </a:t>
            </a:r>
            <a:r>
              <a:rPr lang="en-US" i="1" dirty="0">
                <a:cs typeface="Calibri Light"/>
              </a:rPr>
              <a:t>(continued)</a:t>
            </a:r>
            <a:endParaRPr lang="en-US" i="1" dirty="0"/>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a:normAutofit/>
          </a:bodyPr>
          <a:lstStyle/>
          <a:p>
            <a:r>
              <a:rPr lang="en-US" dirty="0"/>
              <a:t>Mean number of OCS days</a:t>
            </a:r>
          </a:p>
          <a:p>
            <a:pPr lvl="1"/>
            <a:r>
              <a:rPr lang="en-US" dirty="0"/>
              <a:t>ICS/LABA/LAMA: 20.9  </a:t>
            </a:r>
          </a:p>
          <a:p>
            <a:pPr lvl="1"/>
            <a:r>
              <a:rPr lang="en-US" dirty="0"/>
              <a:t>LAMA/LABA: 30.0</a:t>
            </a:r>
          </a:p>
          <a:p>
            <a:pPr lvl="1"/>
            <a:r>
              <a:rPr lang="en-US" dirty="0"/>
              <a:t>ICS/LABA: 23.2</a:t>
            </a:r>
          </a:p>
        </p:txBody>
      </p:sp>
    </p:spTree>
    <p:extLst>
      <p:ext uri="{BB962C8B-B14F-4D97-AF65-F5344CB8AC3E}">
        <p14:creationId xmlns:p14="http://schemas.microsoft.com/office/powerpoint/2010/main" val="405002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Discussion and Clinical Implications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In people with moderate-to-very-severe COPD, treatment with ICS/LABA/LAMA results in reduced:</a:t>
            </a:r>
          </a:p>
          <a:p>
            <a:pPr lvl="1"/>
            <a:r>
              <a:rPr lang="en-US" dirty="0">
                <a:ea typeface="+mn-lt"/>
                <a:cs typeface="+mn-lt"/>
              </a:rPr>
              <a:t>Exacerbation rates requiring SCS</a:t>
            </a:r>
          </a:p>
          <a:p>
            <a:pPr lvl="1"/>
            <a:r>
              <a:rPr lang="en-US" dirty="0">
                <a:ea typeface="+mn-lt"/>
                <a:cs typeface="+mn-lt"/>
              </a:rPr>
              <a:t>Number of days of OCS</a:t>
            </a:r>
          </a:p>
          <a:p>
            <a:r>
              <a:rPr lang="en-US" dirty="0">
                <a:ea typeface="+mn-lt"/>
                <a:cs typeface="+mn-lt"/>
              </a:rPr>
              <a:t>For those people at high risk of repeated exacerbations—those with frequent prior exacerbations and those with low lung function—triple therapy should be considered as suggested in the ATS guidelines and GOLD recommendations</a:t>
            </a:r>
          </a:p>
          <a:p>
            <a:r>
              <a:rPr lang="en-US" dirty="0">
                <a:ea typeface="+mn-lt"/>
                <a:cs typeface="+mn-lt"/>
              </a:rPr>
              <a:t>More research is needed to assess the impact of blood eosinophil levels that may be important in better targeting people most responsive to ICS as part of triple therapy</a:t>
            </a:r>
            <a:endParaRPr lang="en-US" dirty="0">
              <a:cs typeface="Calibri"/>
            </a:endParaRPr>
          </a:p>
        </p:txBody>
      </p:sp>
    </p:spTree>
    <p:extLst>
      <p:ext uri="{BB962C8B-B14F-4D97-AF65-F5344CB8AC3E}">
        <p14:creationId xmlns:p14="http://schemas.microsoft.com/office/powerpoint/2010/main" val="387429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3222-9A21-9D42-BD1E-0E4123BF3121}"/>
              </a:ext>
            </a:extLst>
          </p:cNvPr>
          <p:cNvSpPr>
            <a:spLocks noGrp="1"/>
          </p:cNvSpPr>
          <p:nvPr>
            <p:ph type="ctrTitle"/>
          </p:nvPr>
        </p:nvSpPr>
        <p:spPr/>
        <p:txBody>
          <a:bodyPr vert="horz" lIns="91440" tIns="45720" rIns="91440" bIns="45720" rtlCol="0" anchor="b">
            <a:noAutofit/>
          </a:bodyPr>
          <a:lstStyle/>
          <a:p>
            <a:r>
              <a:rPr lang="en-US" sz="3200" b="1" dirty="0">
                <a:ea typeface="+mj-lt"/>
                <a:cs typeface="+mj-lt"/>
              </a:rPr>
              <a:t>EFFECTIVENESS OF COPD MAINTENANCE THERAPY WITH LAMA/LABA VS LAMA/LABA/ICS IN A UNITED STATES CLAIMS DATABASE</a:t>
            </a:r>
            <a:r>
              <a:rPr lang="en-US" sz="3200" dirty="0">
                <a:ea typeface="+mj-lt"/>
                <a:cs typeface="+mj-lt"/>
              </a:rPr>
              <a:t> </a:t>
            </a:r>
            <a:endParaRPr lang="en-US" dirty="0"/>
          </a:p>
        </p:txBody>
      </p:sp>
      <p:sp>
        <p:nvSpPr>
          <p:cNvPr id="3" name="Subtitle 2">
            <a:extLst>
              <a:ext uri="{FF2B5EF4-FFF2-40B4-BE49-F238E27FC236}">
                <a16:creationId xmlns:a16="http://schemas.microsoft.com/office/drawing/2014/main" id="{53C7856D-3B83-4A4C-B79C-5C0AAF55FAEB}"/>
              </a:ext>
            </a:extLst>
          </p:cNvPr>
          <p:cNvSpPr>
            <a:spLocks noGrp="1"/>
          </p:cNvSpPr>
          <p:nvPr>
            <p:ph type="subTitle" idx="1"/>
          </p:nvPr>
        </p:nvSpPr>
        <p:spPr>
          <a:xfrm>
            <a:off x="1143000" y="3221481"/>
            <a:ext cx="6858000" cy="1241822"/>
          </a:xfrm>
        </p:spPr>
        <p:txBody>
          <a:bodyPr vert="horz" lIns="91440" tIns="45720" rIns="91440" bIns="45720" rtlCol="0" anchor="t">
            <a:normAutofit/>
          </a:bodyPr>
          <a:lstStyle/>
          <a:p>
            <a:r>
              <a:rPr lang="en-US" dirty="0">
                <a:ea typeface="+mn-lt"/>
                <a:cs typeface="+mn-lt"/>
                <a:hlinkClick r:id="rId2"/>
              </a:rPr>
              <a:t>https://journal.chestnet.org/article/S0012-3692(21)03115-9/pdf</a:t>
            </a:r>
            <a:endParaRPr lang="en-US" dirty="0"/>
          </a:p>
        </p:txBody>
      </p:sp>
      <p:sp>
        <p:nvSpPr>
          <p:cNvPr id="4" name="TextBox 3">
            <a:extLst>
              <a:ext uri="{FF2B5EF4-FFF2-40B4-BE49-F238E27FC236}">
                <a16:creationId xmlns:a16="http://schemas.microsoft.com/office/drawing/2014/main" id="{ECC4DE2C-A4C1-314D-BBB0-E85891DE5C8C}"/>
              </a:ext>
            </a:extLst>
          </p:cNvPr>
          <p:cNvSpPr txBox="1"/>
          <p:nvPr/>
        </p:nvSpPr>
        <p:spPr>
          <a:xfrm>
            <a:off x="3209365" y="2632472"/>
            <a:ext cx="2743200" cy="369332"/>
          </a:xfrm>
          <a:prstGeom prst="rect">
            <a:avLst/>
          </a:prstGeom>
          <a:noFill/>
        </p:spPr>
        <p:txBody>
          <a:bodyPr wrap="square" lIns="91440" tIns="45720" rIns="91440" bIns="45720" rtlCol="0" anchor="t">
            <a:spAutoFit/>
          </a:bodyPr>
          <a:lstStyle/>
          <a:p>
            <a:pPr algn="ctr"/>
            <a:r>
              <a:rPr lang="en-US" dirty="0">
                <a:cs typeface="Calibri"/>
              </a:rPr>
              <a:t>Quint J, et al.</a:t>
            </a:r>
            <a:endParaRPr lang="en-US" dirty="0"/>
          </a:p>
        </p:txBody>
      </p:sp>
    </p:spTree>
    <p:extLst>
      <p:ext uri="{BB962C8B-B14F-4D97-AF65-F5344CB8AC3E}">
        <p14:creationId xmlns:p14="http://schemas.microsoft.com/office/powerpoint/2010/main" val="268847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3BD3-3A0F-4FC5-B235-B73B712DFC13}"/>
              </a:ext>
            </a:extLst>
          </p:cNvPr>
          <p:cNvSpPr>
            <a:spLocks noGrp="1"/>
          </p:cNvSpPr>
          <p:nvPr>
            <p:ph type="title"/>
          </p:nvPr>
        </p:nvSpPr>
        <p:spPr/>
        <p:txBody>
          <a:bodyPr/>
          <a:lstStyle/>
          <a:p>
            <a:r>
              <a:rPr lang="en-US" dirty="0"/>
              <a:t>Study Details</a:t>
            </a:r>
          </a:p>
        </p:txBody>
      </p:sp>
      <p:sp>
        <p:nvSpPr>
          <p:cNvPr id="3" name="Content Placeholder 2">
            <a:extLst>
              <a:ext uri="{FF2B5EF4-FFF2-40B4-BE49-F238E27FC236}">
                <a16:creationId xmlns:a16="http://schemas.microsoft.com/office/drawing/2014/main" id="{06A563BD-4E98-44E1-8D7A-06763E053AF7}"/>
              </a:ext>
            </a:extLst>
          </p:cNvPr>
          <p:cNvSpPr>
            <a:spLocks noGrp="1"/>
          </p:cNvSpPr>
          <p:nvPr>
            <p:ph idx="1"/>
          </p:nvPr>
        </p:nvSpPr>
        <p:spPr>
          <a:xfrm>
            <a:off x="628649" y="1111348"/>
            <a:ext cx="8008913" cy="3362177"/>
          </a:xfrm>
        </p:spPr>
        <p:txBody>
          <a:bodyPr vert="horz" lIns="91440" tIns="45720" rIns="91440" bIns="45720" rtlCol="0" anchor="t">
            <a:noAutofit/>
          </a:bodyPr>
          <a:lstStyle/>
          <a:p>
            <a:pPr>
              <a:lnSpc>
                <a:spcPct val="100000"/>
              </a:lnSpc>
              <a:spcBef>
                <a:spcPts val="0"/>
              </a:spcBef>
            </a:pPr>
            <a:r>
              <a:rPr lang="en-US" sz="1600" dirty="0">
                <a:ea typeface="+mn-lt"/>
                <a:cs typeface="+mn-lt"/>
              </a:rPr>
              <a:t>Objective: To compare the time to a hospitalization for community-acquired pneumonia or first COPD exacerbation in treatment-naïve patients prescribed dual or triple inhaled therapy</a:t>
            </a:r>
            <a:endParaRPr lang="en-US" sz="1600" dirty="0">
              <a:cs typeface="Calibri"/>
            </a:endParaRPr>
          </a:p>
          <a:p>
            <a:pPr>
              <a:lnSpc>
                <a:spcPct val="100000"/>
              </a:lnSpc>
              <a:spcBef>
                <a:spcPts val="0"/>
              </a:spcBef>
            </a:pPr>
            <a:r>
              <a:rPr lang="en-US" sz="1600" dirty="0">
                <a:cs typeface="Calibri"/>
              </a:rPr>
              <a:t>Retrospective analysis using administrative data from the US </a:t>
            </a:r>
            <a:r>
              <a:rPr lang="en-US" sz="1600" dirty="0" err="1">
                <a:cs typeface="Calibri"/>
              </a:rPr>
              <a:t>HealthCore</a:t>
            </a:r>
            <a:r>
              <a:rPr lang="en-US" sz="1600" dirty="0">
                <a:cs typeface="Calibri"/>
              </a:rPr>
              <a:t> Integrated Research Database</a:t>
            </a:r>
          </a:p>
          <a:p>
            <a:pPr>
              <a:lnSpc>
                <a:spcPct val="100000"/>
              </a:lnSpc>
              <a:spcBef>
                <a:spcPts val="0"/>
              </a:spcBef>
            </a:pPr>
            <a:r>
              <a:rPr lang="en-US" sz="1600" dirty="0">
                <a:ea typeface="+mn-lt"/>
                <a:cs typeface="+mn-lt"/>
              </a:rPr>
              <a:t>Key inclusion criteria </a:t>
            </a:r>
          </a:p>
          <a:p>
            <a:pPr lvl="1">
              <a:lnSpc>
                <a:spcPct val="100000"/>
              </a:lnSpc>
              <a:spcBef>
                <a:spcPts val="0"/>
              </a:spcBef>
            </a:pPr>
            <a:r>
              <a:rPr lang="en-US" sz="1400" dirty="0">
                <a:ea typeface="+mn-lt"/>
                <a:cs typeface="+mn-lt"/>
              </a:rPr>
              <a:t>Patients with COPD age </a:t>
            </a:r>
            <a:r>
              <a:rPr lang="en-US" sz="1400" dirty="0">
                <a:ea typeface="+mn-lt"/>
                <a:cs typeface="Calibri" panose="020F0502020204030204" pitchFamily="34" charset="0"/>
              </a:rPr>
              <a:t>≥40 y</a:t>
            </a:r>
            <a:r>
              <a:rPr lang="en-US" sz="1400" dirty="0">
                <a:ea typeface="+mn-lt"/>
                <a:cs typeface="+mn-lt"/>
              </a:rPr>
              <a:t> </a:t>
            </a:r>
          </a:p>
          <a:p>
            <a:pPr lvl="1">
              <a:lnSpc>
                <a:spcPct val="100000"/>
              </a:lnSpc>
              <a:spcBef>
                <a:spcPts val="0"/>
              </a:spcBef>
            </a:pPr>
            <a:r>
              <a:rPr lang="en-US" sz="1400" dirty="0">
                <a:ea typeface="+mn-lt"/>
                <a:cs typeface="+mn-lt"/>
              </a:rPr>
              <a:t>Initiated treatment with </a:t>
            </a:r>
            <a:r>
              <a:rPr lang="en-US" sz="1400" dirty="0">
                <a:ea typeface="+mn-lt"/>
                <a:cs typeface="Calibri" panose="020F0502020204030204" pitchFamily="34" charset="0"/>
              </a:rPr>
              <a:t>≥</a:t>
            </a:r>
            <a:r>
              <a:rPr lang="en-US" sz="1400" dirty="0">
                <a:ea typeface="+mn-lt"/>
                <a:cs typeface="+mn-lt"/>
              </a:rPr>
              <a:t>1 prescriptions of a LAMA/LABA (tiotropium/olodaterol) or LAMA/LABA/ICS</a:t>
            </a:r>
          </a:p>
          <a:p>
            <a:pPr>
              <a:lnSpc>
                <a:spcPct val="100000"/>
              </a:lnSpc>
              <a:spcBef>
                <a:spcPts val="0"/>
              </a:spcBef>
            </a:pPr>
            <a:r>
              <a:rPr lang="en-US" sz="1600" dirty="0">
                <a:ea typeface="+mn-lt"/>
                <a:cs typeface="+mn-lt"/>
              </a:rPr>
              <a:t>Key exclusion criteria:</a:t>
            </a:r>
          </a:p>
          <a:p>
            <a:pPr lvl="1">
              <a:lnSpc>
                <a:spcPct val="100000"/>
              </a:lnSpc>
              <a:spcBef>
                <a:spcPts val="0"/>
              </a:spcBef>
            </a:pPr>
            <a:r>
              <a:rPr lang="en-US" sz="1400" dirty="0">
                <a:ea typeface="+mn-lt"/>
                <a:cs typeface="+mn-lt"/>
              </a:rPr>
              <a:t>COPD exacerbation within 30 days of study initiation and in </a:t>
            </a:r>
            <a:r>
              <a:rPr lang="en-US" sz="1400" dirty="0" err="1">
                <a:ea typeface="+mn-lt"/>
                <a:cs typeface="+mn-lt"/>
              </a:rPr>
              <a:t>subanalyses</a:t>
            </a:r>
            <a:r>
              <a:rPr lang="en-US" sz="1400" dirty="0">
                <a:ea typeface="+mn-lt"/>
                <a:cs typeface="+mn-lt"/>
              </a:rPr>
              <a:t> if they had prior use of maintenance therapy</a:t>
            </a:r>
          </a:p>
          <a:p>
            <a:pPr>
              <a:lnSpc>
                <a:spcPct val="100000"/>
              </a:lnSpc>
              <a:spcBef>
                <a:spcPts val="0"/>
              </a:spcBef>
            </a:pPr>
            <a:r>
              <a:rPr lang="en-US" sz="1600" dirty="0">
                <a:ea typeface="+mn-lt"/>
                <a:cs typeface="+mn-lt"/>
              </a:rPr>
              <a:t>A Cox proportional hazard regression model was used to determine outcomes</a:t>
            </a:r>
          </a:p>
          <a:p>
            <a:pPr>
              <a:lnSpc>
                <a:spcPct val="100000"/>
              </a:lnSpc>
              <a:spcBef>
                <a:spcPts val="0"/>
              </a:spcBef>
            </a:pPr>
            <a:r>
              <a:rPr lang="en-US" sz="1600" dirty="0">
                <a:ea typeface="+mn-lt"/>
                <a:cs typeface="+mn-lt"/>
              </a:rPr>
              <a:t>Reweighting and stratification were used to balance the covariates between the groups including prior exacerbation history</a:t>
            </a:r>
            <a:endParaRPr lang="en-US" sz="1600" dirty="0">
              <a:cs typeface="Calibri"/>
            </a:endParaRPr>
          </a:p>
        </p:txBody>
      </p:sp>
    </p:spTree>
    <p:extLst>
      <p:ext uri="{BB962C8B-B14F-4D97-AF65-F5344CB8AC3E}">
        <p14:creationId xmlns:p14="http://schemas.microsoft.com/office/powerpoint/2010/main" val="12621643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1095</Words>
  <Application>Microsoft Office PowerPoint</Application>
  <PresentationFormat>On-screen Show (16:9)</PresentationFormat>
  <Paragraphs>98</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1_Office Theme</vt:lpstr>
      <vt:lpstr>PowerPoint Presentation</vt:lpstr>
      <vt:lpstr>TRIPLE THERAPY REDUCES COPD EXACERBATIONS REQUIRING SYSTEMIC CORTICOSTEROIDS: A POST-HOC ANALYSIS OF THE ETHOS STUDY </vt:lpstr>
      <vt:lpstr>Study Details</vt:lpstr>
      <vt:lpstr>Study Details (continued)</vt:lpstr>
      <vt:lpstr>Study Results</vt:lpstr>
      <vt:lpstr>Study Results (continued)</vt:lpstr>
      <vt:lpstr>Discussion and Clinical Implications</vt:lpstr>
      <vt:lpstr>EFFECTIVENESS OF COPD MAINTENANCE THERAPY WITH LAMA/LABA VS LAMA/LABA/ICS IN A UNITED STATES CLAIMS DATABASE </vt:lpstr>
      <vt:lpstr>Study Details</vt:lpstr>
      <vt:lpstr>Study Results</vt:lpstr>
      <vt:lpstr>Discussion and Clinical Implications</vt:lpstr>
      <vt:lpstr>PROMPT INITIATION OF MAINTENANCE THERAPY IN THE UNITED STATES (PRIMUS): AN ANALYSIS OF TRIPLE THERAPY FOLLOWING A DISEASE EXACERBATION AMONG PATIENTS WITH COPD </vt:lpstr>
      <vt:lpstr>Study Details</vt:lpstr>
      <vt:lpstr>Study Results</vt:lpstr>
      <vt:lpstr>Study Results (continued)</vt:lpstr>
      <vt:lpstr>Discussion and Clinical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18</cp:revision>
  <dcterms:created xsi:type="dcterms:W3CDTF">2021-11-03T15:08:29Z</dcterms:created>
  <dcterms:modified xsi:type="dcterms:W3CDTF">2021-11-09T00:16:00Z</dcterms:modified>
</cp:coreProperties>
</file>