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9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Default Extension="tiff" ContentType="image/tiff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0" r:id="rId2"/>
  </p:sldMasterIdLst>
  <p:notesMasterIdLst>
    <p:notesMasterId r:id="rId115"/>
  </p:notesMasterIdLst>
  <p:sldIdLst>
    <p:sldId id="257" r:id="rId3"/>
    <p:sldId id="258" r:id="rId4"/>
    <p:sldId id="259" r:id="rId5"/>
    <p:sldId id="264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65" r:id="rId14"/>
    <p:sldId id="290" r:id="rId15"/>
    <p:sldId id="291" r:id="rId16"/>
    <p:sldId id="292" r:id="rId17"/>
    <p:sldId id="293" r:id="rId18"/>
    <p:sldId id="266" r:id="rId19"/>
    <p:sldId id="294" r:id="rId20"/>
    <p:sldId id="295" r:id="rId21"/>
    <p:sldId id="296" r:id="rId22"/>
    <p:sldId id="260" r:id="rId23"/>
    <p:sldId id="267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4482" r:id="rId34"/>
    <p:sldId id="4479" r:id="rId35"/>
    <p:sldId id="268" r:id="rId36"/>
    <p:sldId id="306" r:id="rId37"/>
    <p:sldId id="307" r:id="rId38"/>
    <p:sldId id="308" r:id="rId39"/>
    <p:sldId id="269" r:id="rId40"/>
    <p:sldId id="309" r:id="rId41"/>
    <p:sldId id="270" r:id="rId42"/>
    <p:sldId id="311" r:id="rId43"/>
    <p:sldId id="312" r:id="rId44"/>
    <p:sldId id="4474" r:id="rId45"/>
    <p:sldId id="313" r:id="rId46"/>
    <p:sldId id="314" r:id="rId47"/>
    <p:sldId id="271" r:id="rId48"/>
    <p:sldId id="315" r:id="rId49"/>
    <p:sldId id="317" r:id="rId50"/>
    <p:sldId id="261" r:id="rId51"/>
    <p:sldId id="272" r:id="rId52"/>
    <p:sldId id="318" r:id="rId53"/>
    <p:sldId id="319" r:id="rId54"/>
    <p:sldId id="273" r:id="rId55"/>
    <p:sldId id="4484" r:id="rId56"/>
    <p:sldId id="4483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274" r:id="rId66"/>
    <p:sldId id="328" r:id="rId67"/>
    <p:sldId id="330" r:id="rId68"/>
    <p:sldId id="329" r:id="rId69"/>
    <p:sldId id="331" r:id="rId70"/>
    <p:sldId id="275" r:id="rId71"/>
    <p:sldId id="332" r:id="rId72"/>
    <p:sldId id="262" r:id="rId73"/>
    <p:sldId id="276" r:id="rId74"/>
    <p:sldId id="333" r:id="rId75"/>
    <p:sldId id="334" r:id="rId76"/>
    <p:sldId id="335" r:id="rId77"/>
    <p:sldId id="277" r:id="rId78"/>
    <p:sldId id="4486" r:id="rId79"/>
    <p:sldId id="4485" r:id="rId80"/>
    <p:sldId id="336" r:id="rId81"/>
    <p:sldId id="337" r:id="rId82"/>
    <p:sldId id="338" r:id="rId83"/>
    <p:sldId id="339" r:id="rId84"/>
    <p:sldId id="340" r:id="rId85"/>
    <p:sldId id="278" r:id="rId86"/>
    <p:sldId id="341" r:id="rId87"/>
    <p:sldId id="263" r:id="rId88"/>
    <p:sldId id="374" r:id="rId89"/>
    <p:sldId id="375" r:id="rId90"/>
    <p:sldId id="376" r:id="rId91"/>
    <p:sldId id="377" r:id="rId92"/>
    <p:sldId id="378" r:id="rId93"/>
    <p:sldId id="379" r:id="rId94"/>
    <p:sldId id="380" r:id="rId95"/>
    <p:sldId id="360" r:id="rId96"/>
    <p:sldId id="381" r:id="rId97"/>
    <p:sldId id="387" r:id="rId98"/>
    <p:sldId id="362" r:id="rId99"/>
    <p:sldId id="388" r:id="rId100"/>
    <p:sldId id="389" r:id="rId101"/>
    <p:sldId id="363" r:id="rId102"/>
    <p:sldId id="364" r:id="rId103"/>
    <p:sldId id="365" r:id="rId104"/>
    <p:sldId id="390" r:id="rId105"/>
    <p:sldId id="391" r:id="rId106"/>
    <p:sldId id="366" r:id="rId107"/>
    <p:sldId id="392" r:id="rId108"/>
    <p:sldId id="4475" r:id="rId109"/>
    <p:sldId id="4476" r:id="rId110"/>
    <p:sldId id="4477" r:id="rId111"/>
    <p:sldId id="4478" r:id="rId112"/>
    <p:sldId id="367" r:id="rId113"/>
    <p:sldId id="368" r:id="rId1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ne a scarlett" initials="kas" lastIdx="0" clrIdx="0"/>
  <p:cmAuthor id="1" name="Jessica Martin" initials="JM" lastIdx="8" clrIdx="1">
    <p:extLst>
      <p:ext uri="{19B8F6BF-5375-455C-9EA6-DF929625EA0E}">
        <p15:presenceInfo xmlns:p15="http://schemas.microsoft.com/office/powerpoint/2012/main" xmlns="" userId="fe87a7f0c5a1ff10" providerId="Windows Live"/>
      </p:ext>
    </p:extLst>
  </p:cmAuthor>
  <p:cmAuthor id="2" name="Hardy, David" initials="HD" lastIdx="31" clrIdx="2">
    <p:extLst>
      <p:ext uri="{19B8F6BF-5375-455C-9EA6-DF929625EA0E}">
        <p15:presenceInfo xmlns:p15="http://schemas.microsoft.com/office/powerpoint/2012/main" xmlns="" userId="S-1-5-21-160694936-625632755-2087665911-33673" providerId="AD"/>
      </p:ext>
    </p:extLst>
  </p:cmAuthor>
  <p:cmAuthor id="3" name="Wohl, David A" initials="WDA" lastIdx="5" clrIdx="3">
    <p:extLst>
      <p:ext uri="{19B8F6BF-5375-455C-9EA6-DF929625EA0E}">
        <p15:presenceInfo xmlns:p15="http://schemas.microsoft.com/office/powerpoint/2012/main" xmlns="" userId="S::wohl@ad.unc.edu::af95f8d3-885c-476b-8c43-c2752e217e88" providerId="AD"/>
      </p:ext>
    </p:extLst>
  </p:cmAuthor>
  <p:cmAuthor id="4" name="Morgan E Schuck" initials="MES" lastIdx="3" clrIdx="4">
    <p:extLst>
      <p:ext uri="{19B8F6BF-5375-455C-9EA6-DF929625EA0E}">
        <p15:presenceInfo xmlns:p15="http://schemas.microsoft.com/office/powerpoint/2012/main" xmlns="" userId="S::schuc041@umn.edu::cf130864-d802-4720-9f9f-ae8c04092b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CC00"/>
    <a:srgbClr val="669900"/>
    <a:srgbClr val="D6C704"/>
    <a:srgbClr val="E46C0A"/>
    <a:srgbClr val="77933C"/>
    <a:srgbClr val="77930A"/>
    <a:srgbClr val="1F497D"/>
    <a:srgbClr val="E19933"/>
    <a:srgbClr val="C00000"/>
    <a:srgbClr val="E6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000" autoAdjust="0"/>
    <p:restoredTop sz="93720" autoAdjust="0"/>
  </p:normalViewPr>
  <p:slideViewPr>
    <p:cSldViewPr snapToGrid="0" snapToObjects="1">
      <p:cViewPr>
        <p:scale>
          <a:sx n="110" d="100"/>
          <a:sy n="110" d="100"/>
        </p:scale>
        <p:origin x="-398" y="-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4288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presProps" Target="presProp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slide" Target="slides/slide108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Office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solidFill>
                  <a:schemeClr val="tx1"/>
                </a:solidFill>
                <a:effectLst/>
              </a:rPr>
              <a:t>HIV Diagnoses in the US by Year</a:t>
            </a:r>
            <a:r>
              <a:rPr lang="en-US" sz="1800" b="1" i="0" baseline="30000" dirty="0">
                <a:solidFill>
                  <a:schemeClr val="tx1"/>
                </a:solidFill>
                <a:effectLst/>
              </a:rPr>
              <a:t>1</a:t>
            </a:r>
            <a:endParaRPr lang="en-US" dirty="0">
              <a:solidFill>
                <a:schemeClr val="tx1"/>
              </a:solidFill>
              <a:effectLst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31.971999999999987</c:v>
                </c:pt>
                <c:pt idx="1">
                  <c:v>31.947999999999986</c:v>
                </c:pt>
                <c:pt idx="2">
                  <c:v>31.523</c:v>
                </c:pt>
                <c:pt idx="3">
                  <c:v>30.535</c:v>
                </c:pt>
                <c:pt idx="4">
                  <c:v>29.794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8E3-114C-B02B-7BEB955B55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7.6569999999999965</c:v>
                </c:pt>
                <c:pt idx="1">
                  <c:v>7.4160000000000004</c:v>
                </c:pt>
                <c:pt idx="2">
                  <c:v>7.5259999999999945</c:v>
                </c:pt>
                <c:pt idx="3">
                  <c:v>7.3259999999999881</c:v>
                </c:pt>
                <c:pt idx="4">
                  <c:v>7.109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8E3-114C-B02B-7BEB955B55F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Transgender MTF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0.52300000000000002</c:v>
                </c:pt>
                <c:pt idx="1">
                  <c:v>0.55500000000000005</c:v>
                </c:pt>
                <c:pt idx="2">
                  <c:v>0.61700000000000133</c:v>
                </c:pt>
                <c:pt idx="3">
                  <c:v>0.54900000000000004</c:v>
                </c:pt>
                <c:pt idx="4">
                  <c:v>0.55300000000000005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8E3-114C-B02B-7BEB955B55F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Transgender FTM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Sheet1!$E$2:$E$6</c:f>
              <c:numCache>
                <c:formatCode>General</c:formatCode>
                <c:ptCount val="5"/>
                <c:pt idx="0">
                  <c:v>2.7000000000000073E-2</c:v>
                </c:pt>
                <c:pt idx="1">
                  <c:v>3.0000000000000058E-2</c:v>
                </c:pt>
                <c:pt idx="2">
                  <c:v>2.0000000000000035E-2</c:v>
                </c:pt>
                <c:pt idx="3">
                  <c:v>3.3000000000000002E-2</c:v>
                </c:pt>
                <c:pt idx="4">
                  <c:v>4.7000000000000118E-2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8E3-114C-B02B-7BEB955B55FF}"/>
            </c:ext>
          </c:extLst>
        </c:ser>
        <c:marker val="1"/>
        <c:axId val="115381760"/>
        <c:axId val="115383296"/>
      </c:lineChart>
      <c:catAx>
        <c:axId val="11538176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383296"/>
        <c:crosses val="autoZero"/>
        <c:auto val="1"/>
        <c:lblAlgn val="ctr"/>
        <c:lblOffset val="100"/>
      </c:catAx>
      <c:valAx>
        <c:axId val="115383296"/>
        <c:scaling>
          <c:orientation val="minMax"/>
        </c:scaling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Number of new HIV diagnoses</a:t>
                </a:r>
                <a:r>
                  <a:rPr lang="en-US" sz="1400" b="1" baseline="0" dirty="0"/>
                  <a:t> (thousands)</a:t>
                </a:r>
                <a:endParaRPr lang="en-US" sz="1400" b="1" dirty="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381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Mean</a:t>
            </a:r>
            <a:r>
              <a:rPr lang="en-US" b="1" baseline="0" dirty="0">
                <a:solidFill>
                  <a:schemeClr val="tx1"/>
                </a:solidFill>
              </a:rPr>
              <a:t> U</a:t>
            </a:r>
            <a:r>
              <a:rPr lang="en-US" b="1" dirty="0">
                <a:solidFill>
                  <a:schemeClr val="tx1"/>
                </a:solidFill>
              </a:rPr>
              <a:t>nadjusted Weight</a:t>
            </a:r>
            <a:r>
              <a:rPr lang="en-US" b="1" baseline="0" dirty="0">
                <a:solidFill>
                  <a:schemeClr val="tx1"/>
                </a:solidFill>
              </a:rPr>
              <a:t> Change at 1 Year Following Treatment </a:t>
            </a:r>
            <a:r>
              <a:rPr lang="en-US" b="1" baseline="0" dirty="0" err="1">
                <a:solidFill>
                  <a:schemeClr val="tx1"/>
                </a:solidFill>
              </a:rPr>
              <a:t>Switch</a:t>
            </a:r>
            <a:r>
              <a:rPr lang="en-US" b="1" baseline="30000" dirty="0" err="1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Pt>
            <c:idx val="0"/>
            <c:spPr>
              <a:solidFill>
                <a:schemeClr val="tx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BC8-E443-98F3-A3E27C29CCA7}"/>
              </c:ext>
            </c:extLst>
          </c:dPt>
          <c:dPt>
            <c:idx val="1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BC8-E443-98F3-A3E27C29CCA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TDF to TAF</c:v>
                </c:pt>
                <c:pt idx="1">
                  <c:v>ABC to TAF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1.4</c:v>
                </c:pt>
                <c:pt idx="1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BC8-E443-98F3-A3E27C29CCA7}"/>
            </c:ext>
          </c:extLst>
        </c:ser>
        <c:gapWidth val="153"/>
        <c:overlap val="-27"/>
        <c:axId val="142418304"/>
        <c:axId val="142419840"/>
      </c:barChart>
      <c:catAx>
        <c:axId val="1424183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419840"/>
        <c:crosses val="autoZero"/>
        <c:auto val="1"/>
        <c:lblAlgn val="ctr"/>
        <c:lblOffset val="100"/>
      </c:catAx>
      <c:valAx>
        <c:axId val="142419840"/>
        <c:scaling>
          <c:orientation val="minMax"/>
        </c:scaling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tx1"/>
                    </a:solidFill>
                  </a:rPr>
                  <a:t>Average weight gain (kg)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418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Virologic Outcomes at Week</a:t>
            </a:r>
            <a:r>
              <a:rPr lang="en-US" b="1" baseline="0" dirty="0">
                <a:solidFill>
                  <a:schemeClr val="tx1"/>
                </a:solidFill>
              </a:rPr>
              <a:t> 24</a:t>
            </a:r>
            <a:endParaRPr lang="en-US" b="1" dirty="0">
              <a:solidFill>
                <a:schemeClr val="tx1"/>
              </a:solidFill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Pt>
            <c:idx val="0"/>
            <c:spPr>
              <a:solidFill>
                <a:schemeClr val="tx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446-4943-A5E1-00285F6A76CC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446-4943-A5E1-00285F6A76CC}"/>
              </c:ext>
            </c:extLst>
          </c:dPt>
          <c:dPt>
            <c:idx val="2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446-4943-A5E1-00285F6A76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HIV RNA &lt;50 copies/mL</c:v>
                </c:pt>
                <c:pt idx="1">
                  <c:v>Virological nonresponse</c:v>
                </c:pt>
                <c:pt idx="2">
                  <c:v>No virologic data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69</c:v>
                </c:pt>
                <c:pt idx="1">
                  <c:v>27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446-4943-A5E1-00285F6A76C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HIV RNA ≥50 copies/mL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HIV RNA &lt;50 copies/mL</c:v>
                </c:pt>
                <c:pt idx="1">
                  <c:v>Virological nonresponse</c:v>
                </c:pt>
                <c:pt idx="2">
                  <c:v>No virologic data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1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446-4943-A5E1-00285F6A76CC}"/>
            </c:ext>
          </c:extLst>
        </c:ser>
        <c:gapWidth val="153"/>
        <c:overlap val="100"/>
        <c:axId val="143147776"/>
        <c:axId val="143149312"/>
      </c:barChart>
      <c:catAx>
        <c:axId val="1431477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149312"/>
        <c:crosses val="autoZero"/>
        <c:auto val="1"/>
        <c:lblAlgn val="ctr"/>
        <c:lblOffset val="100"/>
      </c:catAx>
      <c:valAx>
        <c:axId val="143149312"/>
        <c:scaling>
          <c:orientation val="minMax"/>
          <c:max val="100"/>
        </c:scaling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tx1"/>
                    </a:solidFill>
                  </a:rPr>
                  <a:t>Percent of patients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14777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41909618054573933"/>
          <c:y val="0.39774660517141253"/>
          <c:w val="0.51801764400391659"/>
          <c:h val="7.1548333858958313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46325-B8F6-4B57-A714-EE2E2077FA8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224E4-4920-4BAF-BB90-3047393F3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Jessica Martin	7/29/2021</a:t>
            </a:r>
          </a:p>
          <a:p>
            <a:r>
              <a:rPr lang="en-US" dirty="0"/>
              <a:t>Highlighted declines in Black, Hispanic, and Asian females to emphasize the declines in women of color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Jessica Martin	7/29/2021</a:t>
            </a:r>
          </a:p>
          <a:p>
            <a:r>
              <a:rPr lang="en-US" dirty="0"/>
              <a:t>Re comment in last version from Dr Hardy: Unfortunately, no other reported reasons for outcomes &lt;50 copies/</a:t>
            </a:r>
            <a:r>
              <a:rPr lang="en-US" dirty="0" err="1"/>
              <a:t>mL.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649E-36F3-F04C-92E0-FAEACFB7724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1321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IAS-USA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Jessica Martin	6/9/2021</a:t>
            </a:r>
          </a:p>
          <a:p>
            <a:r>
              <a:rPr lang="en-US" dirty="0"/>
              <a:t>Permissions needed for the chart on the right.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9797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https://retrovirology.biomedcentral.com/articles/10.1186/s12977-018-0420-7#citeas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https://retrovirology.biomedcentral.com/articles/10.1186/s12977-018-0420-7#citeas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649E-36F3-F04C-92E0-FAEACFB77241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13215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Jessica Martin	7/29/2021</a:t>
            </a:r>
          </a:p>
          <a:p>
            <a:r>
              <a:rPr lang="en-US" dirty="0"/>
              <a:t>Updated slide to be a gradient rather than distinct overlapping boxes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https://www.thelancet.com/journals/lancet/article/PIIS0140-6736(20)32666-0/fulltext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https://www.ncbi.nlm.nih.gov/pmc/articles/PMC4747082/</a:t>
            </a:r>
          </a:p>
          <a:p>
            <a:r>
              <a:rPr lang="en-US"/>
              <a:t>Wohl, David A	7/14/2021</a:t>
            </a:r>
          </a:p>
          <a:p>
            <a:r>
              <a:rPr lang="en-US"/>
              <a:t>Important point but we don't know that the resistance that occurred in the trial(s) were due to non-adherence. In many cases was not. </a:t>
            </a:r>
          </a:p>
          <a:p>
            <a:endParaRPr lang="en-US"/>
          </a:p>
          <a:p>
            <a:r>
              <a:rPr lang="en-US"/>
              <a:t>Jessica Martin	7/29/2021</a:t>
            </a:r>
          </a:p>
          <a:p>
            <a:r>
              <a:rPr lang="en-US"/>
              <a:t>Added a highlight on "may lead to resistance" and updated the title. This could be a good point for discussion. Alternatively, we can completely remove virologic failures from this slide since they are covered earlier.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Jessica Martin	7/29/2021</a:t>
            </a:r>
          </a:p>
          <a:p>
            <a:r>
              <a:rPr lang="en-US" dirty="0"/>
              <a:t>Added highlights to emphasize that HIV does not increase the risk for COVID-19, but does increase the risk for complications from COVID-19 (due to </a:t>
            </a:r>
            <a:r>
              <a:rPr lang="en-US" dirty="0" err="1"/>
              <a:t>comorbidities</a:t>
            </a:r>
            <a:r>
              <a:rPr lang="en-US" dirty="0"/>
              <a:t>). Also modified title. Let me know if this is more clear or if it would be best to alter this in another 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649E-36F3-F04C-92E0-FAEACFB77241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13215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Wohl, David A	7/14/2021</a:t>
            </a:r>
          </a:p>
          <a:p>
            <a:r>
              <a:rPr lang="it-IT" dirty="0"/>
              <a:t>Define rapid.</a:t>
            </a:r>
          </a:p>
          <a:p>
            <a:endParaRPr lang="it-IT" dirty="0"/>
          </a:p>
          <a:p>
            <a:r>
              <a:rPr lang="en-US" dirty="0"/>
              <a:t>Jessica Martin	7/29/2021</a:t>
            </a:r>
          </a:p>
          <a:p>
            <a:r>
              <a:rPr lang="en-US" dirty="0"/>
              <a:t>This is in the first bullet point--should another/different definition be added?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https://www.sciencedirect.com/science/article/abs/pii/S0040595721000639?via%3Dihub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649E-36F3-F04C-92E0-FAEACFB77241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4267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649E-36F3-F04C-92E0-FAEACFB77241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13749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649E-36F3-F04C-92E0-FAEACFB77241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69617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Jessica Martin	9/29/2021</a:t>
            </a:r>
          </a:p>
          <a:p>
            <a:r>
              <a:rPr lang="en-US" smtClean="0"/>
              <a:t>Image is stock from Adobe: 421200073.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649E-36F3-F04C-92E0-FAEACFB77241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55628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649E-36F3-F04C-92E0-FAEACFB77241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17618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Sax P et al. </a:t>
            </a:r>
            <a:r>
              <a:rPr lang="en-US" i="1" smtClean="0"/>
              <a:t>Open Forum Infectious Diseases</a:t>
            </a:r>
            <a:r>
              <a:rPr lang="en-US" smtClean="0"/>
              <a:t>. 2020;7(supp 1):S846-S847.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649E-36F3-F04C-92E0-FAEACFB77241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577875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649E-36F3-F04C-92E0-FAEACFB77241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63816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649E-36F3-F04C-92E0-FAEACFB77241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4170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649E-36F3-F04C-92E0-FAEACFB77241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895382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649E-36F3-F04C-92E0-FAEACFB77241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297325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649E-36F3-F04C-92E0-FAEACFB77241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118211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649E-36F3-F04C-92E0-FAEACFB77241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945203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Castagna A et al. </a:t>
            </a:r>
            <a:r>
              <a:rPr lang="en-US" i="1" smtClean="0"/>
              <a:t>J Infect Dis</a:t>
            </a:r>
            <a:r>
              <a:rPr lang="en-US" smtClean="0"/>
              <a:t>. 2014;210(3):354-362.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649E-36F3-F04C-92E0-FAEACFB77241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472415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649E-36F3-F04C-92E0-FAEACFB77241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472415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649E-36F3-F04C-92E0-FAEACFB77241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472415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649E-36F3-F04C-92E0-FAEACFB77241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472415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649E-36F3-F04C-92E0-FAEACFB77241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472415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649E-36F3-F04C-92E0-FAEACFB77241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4787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649E-36F3-F04C-92E0-FAEACFB77241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1321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224E4-4920-4BAF-BB90-3047393F3044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gi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7E24-4F8B-AA4F-8CB5-ECC64BDCF0C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AB7AD-3805-2C49-B47F-F1F71A38A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308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7E24-4F8B-AA4F-8CB5-ECC64BDCF0C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AB7AD-3805-2C49-B47F-F1F71A38A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6600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7E24-4F8B-AA4F-8CB5-ECC64BDCF0C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AB7AD-3805-2C49-B47F-F1F71A38A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8675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xmlns="" val="1091820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xmlns="" val="2747076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xmlns="" val="1482301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xmlns="" val="226797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xmlns="" val="309023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xmlns="" val="4191553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xmlns="" val="2579478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xmlns="" val="1346838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7E24-4F8B-AA4F-8CB5-ECC64BDCF0C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AB7AD-3805-2C49-B47F-F1F71A38A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8806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8" y="131162"/>
            <a:ext cx="8761615" cy="8572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8" y="1006873"/>
            <a:ext cx="8761615" cy="323261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4507706"/>
            <a:ext cx="6800475" cy="54887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825"/>
            </a:lvl1pPr>
          </a:lstStyle>
          <a:p>
            <a:pPr lvl="0"/>
            <a:r>
              <a:rPr lang="en-US" sz="825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6" y="4239816"/>
            <a:ext cx="8761558" cy="20359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975"/>
            </a:lvl2pPr>
            <a:lvl3pPr>
              <a:defRPr sz="975"/>
            </a:lvl3pPr>
            <a:lvl4pPr>
              <a:defRPr sz="975"/>
            </a:lvl4pPr>
            <a:lvl5pPr>
              <a:defRPr sz="975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xmlns="" val="2593844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00F981F-687B-43D5-AC97-14AF6E48B3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3906" y="2746772"/>
            <a:ext cx="455771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39EBCD-28F4-4F6D-AF28-E223A874BB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6763" y="2746772"/>
            <a:ext cx="4564856" cy="2400300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31238"/>
            <a:ext cx="3886200" cy="840581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5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2294B36-D511-4E23-A768-EAFA149B5CC7}"/>
              </a:ext>
            </a:extLst>
          </p:cNvPr>
          <p:cNvSpPr/>
          <p:nvPr/>
        </p:nvSpPr>
        <p:spPr>
          <a:xfrm>
            <a:off x="1" y="1215628"/>
            <a:ext cx="9144000" cy="154305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5B42F6D-719A-45C6-BB57-84887368226C}"/>
              </a:ext>
            </a:extLst>
          </p:cNvPr>
          <p:cNvCxnSpPr/>
          <p:nvPr/>
        </p:nvCxnSpPr>
        <p:spPr bwMode="auto">
          <a:xfrm>
            <a:off x="-10718" y="1215629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ACD6CB8-625C-44F5-9B90-77A60BCC4A2E}"/>
              </a:ext>
            </a:extLst>
          </p:cNvPr>
          <p:cNvCxnSpPr/>
          <p:nvPr/>
        </p:nvCxnSpPr>
        <p:spPr bwMode="auto">
          <a:xfrm>
            <a:off x="-10718" y="2746772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xmlns="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457200" y="1200150"/>
            <a:ext cx="8448676" cy="154305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6C33664-ACD6-44A3-95A5-32325CBC9685}"/>
              </a:ext>
            </a:extLst>
          </p:cNvPr>
          <p:cNvSpPr/>
          <p:nvPr userDrawn="1"/>
        </p:nvSpPr>
        <p:spPr>
          <a:xfrm>
            <a:off x="1" y="1215628"/>
            <a:ext cx="9144000" cy="154305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5EECCBFD-9ED3-4167-961B-65218739F1A5}"/>
              </a:ext>
            </a:extLst>
          </p:cNvPr>
          <p:cNvCxnSpPr/>
          <p:nvPr userDrawn="1"/>
        </p:nvCxnSpPr>
        <p:spPr bwMode="auto">
          <a:xfrm>
            <a:off x="-10718" y="1215629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F95A2832-7EB2-44CE-B43D-FCA9D107E325}"/>
              </a:ext>
            </a:extLst>
          </p:cNvPr>
          <p:cNvCxnSpPr/>
          <p:nvPr userDrawn="1"/>
        </p:nvCxnSpPr>
        <p:spPr bwMode="auto">
          <a:xfrm>
            <a:off x="-10718" y="2746772"/>
            <a:ext cx="9160674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40074A2-BD4E-4383-A27C-0476B28F78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5967" y="246460"/>
            <a:ext cx="1305629" cy="70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6880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78596"/>
            <a:ext cx="8154333" cy="8274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07" y="1134785"/>
            <a:ext cx="8158147" cy="34880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5376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DD0001-9342-455E-88A6-08ABADA3E0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3436" y="4009072"/>
            <a:ext cx="2870564" cy="93555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764" y="247651"/>
            <a:ext cx="8433112" cy="3938094"/>
          </a:xfrm>
          <a:prstGeom prst="rect">
            <a:avLst/>
          </a:prstGeom>
        </p:spPr>
        <p:txBody>
          <a:bodyPr anchorCtr="1"/>
          <a:lstStyle>
            <a:lvl1pPr algn="ctr">
              <a:defRPr sz="3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8F8BDA-1A03-445B-A76B-525DE8317C18}"/>
              </a:ext>
            </a:extLst>
          </p:cNvPr>
          <p:cNvSpPr/>
          <p:nvPr userDrawn="1"/>
        </p:nvSpPr>
        <p:spPr>
          <a:xfrm>
            <a:off x="1" y="4942703"/>
            <a:ext cx="9144000" cy="20079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C06745F-7DB6-4D4F-AFDB-384384B4DF79}"/>
              </a:ext>
            </a:extLst>
          </p:cNvPr>
          <p:cNvCxnSpPr/>
          <p:nvPr userDrawn="1"/>
        </p:nvCxnSpPr>
        <p:spPr>
          <a:xfrm>
            <a:off x="1" y="4942285"/>
            <a:ext cx="9144000" cy="0"/>
          </a:xfrm>
          <a:prstGeom prst="line">
            <a:avLst/>
          </a:prstGeom>
          <a:ln w="19050">
            <a:solidFill>
              <a:srgbClr val="0053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68493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178596"/>
            <a:ext cx="8154334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3047"/>
            <a:ext cx="3981959" cy="350905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3047"/>
            <a:ext cx="3922178" cy="3509597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6260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3047"/>
            <a:ext cx="3922178" cy="349931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319" y="178596"/>
            <a:ext cx="8154333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3047"/>
            <a:ext cx="3981959" cy="350905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92936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178596"/>
            <a:ext cx="8355791" cy="827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32092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05173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B358DEB-BBFD-49BD-91E5-BCABE57F09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3436" y="2518657"/>
            <a:ext cx="2870564" cy="935558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385763" y="3642506"/>
            <a:ext cx="8462963" cy="866954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rgbClr val="F15D22"/>
                </a:solidFill>
              </a:defRPr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63" y="179787"/>
            <a:ext cx="8433012" cy="1256110"/>
          </a:xfrm>
          <a:prstGeom prst="rect">
            <a:avLst/>
          </a:prstGeom>
        </p:spPr>
        <p:txBody>
          <a:bodyPr/>
          <a:lstStyle>
            <a:lvl1pPr algn="ctr">
              <a:defRPr sz="2925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319" y="1421608"/>
            <a:ext cx="8154333" cy="19542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FB50470-EA3D-49B4-8F28-4C9C1E0D226A}"/>
              </a:ext>
            </a:extLst>
          </p:cNvPr>
          <p:cNvCxnSpPr/>
          <p:nvPr userDrawn="1"/>
        </p:nvCxnSpPr>
        <p:spPr bwMode="auto">
          <a:xfrm>
            <a:off x="-16673" y="3454214"/>
            <a:ext cx="9160673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4" name="Picture 3" descr="CCO_HIV_RGB.jpg">
            <a:extLst>
              <a:ext uri="{FF2B5EF4-FFF2-40B4-BE49-F238E27FC236}">
                <a16:creationId xmlns:a16="http://schemas.microsoft.com/office/drawing/2014/main" xmlns="" id="{D119244E-D5F0-4D18-8BCF-9ED4E81910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054"/>
          <a:stretch>
            <a:fillRect/>
          </a:stretch>
        </p:blipFill>
        <p:spPr bwMode="auto">
          <a:xfrm>
            <a:off x="6111479" y="4418410"/>
            <a:ext cx="2753915" cy="5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7401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7E24-4F8B-AA4F-8CB5-ECC64BDCF0C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AB7AD-3805-2C49-B47F-F1F71A38A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0426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7E24-4F8B-AA4F-8CB5-ECC64BDCF0C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AB7AD-3805-2C49-B47F-F1F71A38A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1565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7E24-4F8B-AA4F-8CB5-ECC64BDCF0C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AB7AD-3805-2C49-B47F-F1F71A38A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7180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7E24-4F8B-AA4F-8CB5-ECC64BDCF0C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AB7AD-3805-2C49-B47F-F1F71A38A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1102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7E24-4F8B-AA4F-8CB5-ECC64BDCF0C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AB7AD-3805-2C49-B47F-F1F71A38A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0917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7E24-4F8B-AA4F-8CB5-ECC64BDCF0C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AB7AD-3805-2C49-B47F-F1F71A38A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7095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7E24-4F8B-AA4F-8CB5-ECC64BDCF0C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AB7AD-3805-2C49-B47F-F1F71A38A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946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87E24-4F8B-AA4F-8CB5-ECC64BDCF0C3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AB7AD-3805-2C49-B47F-F1F71A38A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660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xmlns="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319" y="178594"/>
            <a:ext cx="8154333" cy="82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xmlns="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0173" y="1138237"/>
            <a:ext cx="8161479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928AFCB-3188-4961-AAEE-DB4C7846ECE6}"/>
              </a:ext>
            </a:extLst>
          </p:cNvPr>
          <p:cNvSpPr/>
          <p:nvPr/>
        </p:nvSpPr>
        <p:spPr>
          <a:xfrm>
            <a:off x="1" y="1"/>
            <a:ext cx="9144000" cy="108347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9144000" cy="108347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84A7AD84-F415-4694-A480-6DD523A1776B}"/>
              </a:ext>
            </a:extLst>
          </p:cNvPr>
          <p:cNvCxnSpPr/>
          <p:nvPr userDrawn="1"/>
        </p:nvCxnSpPr>
        <p:spPr>
          <a:xfrm>
            <a:off x="1" y="5058966"/>
            <a:ext cx="9144000" cy="0"/>
          </a:xfrm>
          <a:prstGeom prst="line">
            <a:avLst/>
          </a:prstGeom>
          <a:ln w="19050">
            <a:solidFill>
              <a:srgbClr val="0053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756763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Wingdings" panose="05000000000000000000" pitchFamily="2" charset="2"/>
        <a:buChar char="§"/>
        <a:defRPr sz="21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557213" indent="-214313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950">
          <a:solidFill>
            <a:schemeClr val="bg1"/>
          </a:solidFill>
          <a:latin typeface="Calibri" panose="020F0502020204030204" pitchFamily="34" charset="0"/>
        </a:defRPr>
      </a:lvl2pPr>
      <a:lvl3pPr marL="8572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800">
          <a:solidFill>
            <a:schemeClr val="bg1"/>
          </a:solidFill>
          <a:latin typeface="Calibri" panose="020F0502020204030204" pitchFamily="34" charset="0"/>
        </a:defRPr>
      </a:lvl3pPr>
      <a:lvl4pPr marL="12001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650">
          <a:solidFill>
            <a:schemeClr val="bg1"/>
          </a:solidFill>
          <a:latin typeface="Calibri" panose="020F0502020204030204" pitchFamily="34" charset="0"/>
        </a:defRPr>
      </a:lvl4pPr>
      <a:lvl5pPr marL="15430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500">
          <a:solidFill>
            <a:schemeClr val="bg1"/>
          </a:solidFill>
          <a:latin typeface="Calibri" panose="020F0502020204030204" pitchFamily="34" charset="0"/>
        </a:defRPr>
      </a:lvl5pPr>
      <a:lvl6pPr marL="18859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27AA57-18F2-5244-876C-05E5DC3EE9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7F092D4-9695-9144-861D-3957164945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0EA49123-7CB0-2744-BE8A-1C43903B6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91376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0993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Substance Use and Availability of Syringe Exchange Programs May Have Been Affected by the Pandemic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3840480"/>
            <a:ext cx="808482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err="1">
                <a:latin typeface="+mj-lt"/>
              </a:rPr>
              <a:t>a</a:t>
            </a:r>
            <a:r>
              <a:rPr lang="en-US" sz="1000" dirty="0" err="1">
                <a:latin typeface="+mj-lt"/>
              </a:rPr>
              <a:t>According</a:t>
            </a:r>
            <a:r>
              <a:rPr lang="en-US" sz="1000" dirty="0">
                <a:latin typeface="+mj-lt"/>
              </a:rPr>
              <a:t> to weekly surveys completed by PLWH and substance use disorder treated at HIV clinics within Wisconsin</a:t>
            </a:r>
          </a:p>
          <a:p>
            <a:r>
              <a:rPr lang="en-US" sz="1000" baseline="30000" dirty="0" err="1">
                <a:latin typeface="+mj-lt"/>
              </a:rPr>
              <a:t>b</a:t>
            </a:r>
            <a:r>
              <a:rPr lang="en-US" sz="1000" dirty="0" err="1">
                <a:latin typeface="+mj-lt"/>
              </a:rPr>
              <a:t>According</a:t>
            </a:r>
            <a:r>
              <a:rPr lang="en-US" sz="1000" dirty="0">
                <a:latin typeface="+mj-lt"/>
              </a:rPr>
              <a:t> to a survey of 173 programs in Detroit, New Orleans, New York City, Philadelphia, and Seattle</a:t>
            </a:r>
          </a:p>
          <a:p>
            <a:r>
              <a:rPr lang="en-US" sz="1000" dirty="0">
                <a:latin typeface="+mj-lt"/>
              </a:rPr>
              <a:t>*Besides marijuana</a:t>
            </a:r>
          </a:p>
          <a:p>
            <a:r>
              <a:rPr lang="en-US" sz="1000" dirty="0">
                <a:latin typeface="+mj-lt"/>
              </a:rPr>
              <a:t>PLWH, people living with HIV</a:t>
            </a: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b="1" baseline="30000" dirty="0">
                <a:solidFill>
                  <a:schemeClr val="bg1"/>
                </a:solidFill>
              </a:rPr>
              <a:t>1</a:t>
            </a:r>
            <a:r>
              <a:rPr lang="da-DK" sz="800" b="1" dirty="0">
                <a:solidFill>
                  <a:schemeClr val="bg1"/>
                </a:solidFill>
              </a:rPr>
              <a:t>Hochstatter KR et al. AIDS Behav. 2021;25(2):354-359.</a:t>
            </a:r>
          </a:p>
          <a:p>
            <a:r>
              <a:rPr lang="da-DK" sz="800" b="1" baseline="30000" dirty="0">
                <a:solidFill>
                  <a:schemeClr val="bg1"/>
                </a:solidFill>
              </a:rPr>
              <a:t>2</a:t>
            </a:r>
            <a:r>
              <a:rPr lang="da-DK" sz="800" b="1" dirty="0">
                <a:solidFill>
                  <a:schemeClr val="bg1"/>
                </a:solidFill>
              </a:rPr>
              <a:t>Glick SN et al. AIDS Behav. 2020;24(9):2466-2468.</a:t>
            </a:r>
          </a:p>
        </p:txBody>
      </p:sp>
      <p:pic>
        <p:nvPicPr>
          <p:cNvPr id="6" name="Picture 5" descr="5927-HIV-slide10-char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69877"/>
            <a:ext cx="5010286" cy="247060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F1C4B9D5-23D7-1341-8302-D1BC84BFBD63}"/>
              </a:ext>
            </a:extLst>
          </p:cNvPr>
          <p:cNvSpPr txBox="1">
            <a:spLocks/>
          </p:cNvSpPr>
          <p:nvPr/>
        </p:nvSpPr>
        <p:spPr>
          <a:xfrm>
            <a:off x="5928346" y="1290538"/>
            <a:ext cx="3006103" cy="2211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sz="30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–"/>
              <a:defRPr sz="25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sz="20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–"/>
              <a:defRPr sz="18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»"/>
              <a:defRPr sz="18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50" b="1" dirty="0"/>
              <a:t>Changes in syringe service programs across early COVID-19 hot spots</a:t>
            </a:r>
            <a:r>
              <a:rPr lang="en-US" sz="1150" b="1" baseline="30000" dirty="0"/>
              <a:t>2,b</a:t>
            </a:r>
            <a:endParaRPr lang="en-US" sz="1150" b="1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515D04AA-7FF2-0947-A9AC-197A4C54E103}"/>
              </a:ext>
            </a:extLst>
          </p:cNvPr>
          <p:cNvSpPr/>
          <p:nvPr/>
        </p:nvSpPr>
        <p:spPr>
          <a:xfrm>
            <a:off x="6476239" y="1744980"/>
            <a:ext cx="1828800" cy="1143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-43%</a:t>
            </a:r>
          </a:p>
          <a:p>
            <a:pPr algn="ctr"/>
            <a:r>
              <a:rPr lang="en-US" sz="1200" dirty="0"/>
              <a:t>Decrease in services, including HIV testing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C83DB01C-55CE-B041-8ABD-315863D06BE6}"/>
              </a:ext>
            </a:extLst>
          </p:cNvPr>
          <p:cNvSpPr/>
          <p:nvPr/>
        </p:nvSpPr>
        <p:spPr>
          <a:xfrm>
            <a:off x="6476239" y="3017520"/>
            <a:ext cx="1828800" cy="8229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25%</a:t>
            </a:r>
          </a:p>
          <a:p>
            <a:pPr algn="ctr"/>
            <a:r>
              <a:rPr lang="en-US" sz="1200" dirty="0"/>
              <a:t>Closed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21982-B882-074C-9D2B-29D94F8B4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07" y="59959"/>
            <a:ext cx="8761615" cy="857250"/>
          </a:xfrm>
        </p:spPr>
        <p:txBody>
          <a:bodyPr>
            <a:normAutofit/>
          </a:bodyPr>
          <a:lstStyle/>
          <a:p>
            <a:r>
              <a:rPr lang="en-US" sz="2800" dirty="0"/>
              <a:t>Case Study 3: Laboratory Evaluations and Clinical History</a:t>
            </a:r>
          </a:p>
        </p:txBody>
      </p:sp>
      <p:pic>
        <p:nvPicPr>
          <p:cNvPr id="7" name="Content Placeholder 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xmlns="" id="{376FD5B4-1D4F-2043-91BC-360AC5200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62337" y="1052706"/>
            <a:ext cx="3188369" cy="27621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4B96C718-1E3A-CC40-A20F-8FD10CC63B82}"/>
              </a:ext>
            </a:extLst>
          </p:cNvPr>
          <p:cNvSpPr txBox="1">
            <a:spLocks/>
          </p:cNvSpPr>
          <p:nvPr/>
        </p:nvSpPr>
        <p:spPr>
          <a:xfrm>
            <a:off x="107957" y="832589"/>
            <a:ext cx="5239785" cy="367570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sz="30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–"/>
              <a:defRPr sz="25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sz="20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–"/>
              <a:defRPr sz="18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»"/>
              <a:defRPr sz="18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CD4+ T cell count: </a:t>
            </a:r>
            <a:r>
              <a:rPr lang="en-US" sz="1800" dirty="0"/>
              <a:t>650 cells/µL</a:t>
            </a:r>
            <a:endParaRPr lang="en-US" sz="1800" b="1" dirty="0"/>
          </a:p>
          <a:p>
            <a:r>
              <a:rPr lang="en-US" sz="1800" b="1" dirty="0"/>
              <a:t>HIV RNA: </a:t>
            </a:r>
            <a:r>
              <a:rPr lang="en-US" sz="1800" dirty="0"/>
              <a:t>43 copies/mL</a:t>
            </a:r>
            <a:endParaRPr lang="en-US" sz="1800" b="1" dirty="0"/>
          </a:p>
          <a:p>
            <a:r>
              <a:rPr lang="en-US" sz="1800" b="1" dirty="0"/>
              <a:t>Other measures:</a:t>
            </a:r>
          </a:p>
          <a:p>
            <a:pPr lvl="1"/>
            <a:r>
              <a:rPr lang="en-US" sz="1650" dirty="0"/>
              <a:t>Blood pressure 150/96 mmHg</a:t>
            </a:r>
          </a:p>
          <a:p>
            <a:pPr lvl="1"/>
            <a:r>
              <a:rPr lang="en-US" sz="1650" dirty="0"/>
              <a:t>Creatinine 2.0 mg/dL</a:t>
            </a:r>
          </a:p>
          <a:p>
            <a:pPr lvl="1"/>
            <a:r>
              <a:rPr lang="en-US" sz="1650" dirty="0"/>
              <a:t>Hgb A1c 6.7%</a:t>
            </a:r>
          </a:p>
          <a:p>
            <a:pPr lvl="1"/>
            <a:r>
              <a:rPr lang="en-US" sz="1650" dirty="0"/>
              <a:t>TSH 4.7 </a:t>
            </a:r>
            <a:r>
              <a:rPr lang="en-US" sz="1650" dirty="0" err="1"/>
              <a:t>mU</a:t>
            </a:r>
            <a:r>
              <a:rPr lang="en-US" sz="1650" dirty="0"/>
              <a:t>/L</a:t>
            </a:r>
          </a:p>
          <a:p>
            <a:r>
              <a:rPr lang="en-US" sz="1800" dirty="0"/>
              <a:t>Hypertension currently managed with a thiazide diuretic</a:t>
            </a:r>
          </a:p>
          <a:p>
            <a:r>
              <a:rPr lang="en-US" sz="1800" dirty="0"/>
              <a:t>In discussions, Lucas also suggests that he believes that part of his problems with adherence may be related to symptoms of depression</a:t>
            </a:r>
          </a:p>
          <a:p>
            <a:pPr lvl="1"/>
            <a:r>
              <a:rPr lang="en-US" sz="1650" dirty="0"/>
              <a:t>Depression developed over the last 6 months or so</a:t>
            </a:r>
          </a:p>
        </p:txBody>
      </p:sp>
    </p:spTree>
    <p:extLst>
      <p:ext uri="{BB962C8B-B14F-4D97-AF65-F5344CB8AC3E}">
        <p14:creationId xmlns:p14="http://schemas.microsoft.com/office/powerpoint/2010/main" xmlns="" val="19588119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21982-B882-074C-9D2B-29D94F8B4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Case Study 3: Treatmen</a:t>
            </a:r>
            <a:r>
              <a:rPr lang="en-US" sz="2700" dirty="0"/>
              <a:t>t</a:t>
            </a:r>
          </a:p>
        </p:txBody>
      </p:sp>
      <p:pic>
        <p:nvPicPr>
          <p:cNvPr id="7" name="Content Placeholder 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xmlns="" id="{376FD5B4-1D4F-2043-91BC-360AC5200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62337" y="1052706"/>
            <a:ext cx="3188369" cy="27621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AA984C-64BF-9C41-A919-E23B5343A5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4B96C718-1E3A-CC40-A20F-8FD10CC63B82}"/>
              </a:ext>
            </a:extLst>
          </p:cNvPr>
          <p:cNvSpPr txBox="1">
            <a:spLocks/>
          </p:cNvSpPr>
          <p:nvPr/>
        </p:nvSpPr>
        <p:spPr>
          <a:xfrm>
            <a:off x="199478" y="982692"/>
            <a:ext cx="5058323" cy="301227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sz="30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–"/>
              <a:defRPr sz="25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sz="20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–"/>
              <a:defRPr sz="18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»"/>
              <a:defRPr sz="18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Facilitate shared decision-making to promote treatment adherence</a:t>
            </a:r>
          </a:p>
          <a:p>
            <a:pPr lvl="1"/>
            <a:r>
              <a:rPr lang="en-US" sz="1650" dirty="0"/>
              <a:t>Providing education on importance of adherence for maintenance of viral suppression</a:t>
            </a:r>
          </a:p>
          <a:p>
            <a:pPr lvl="1"/>
            <a:r>
              <a:rPr lang="en-US" sz="1650" dirty="0"/>
              <a:t>Connecting Lucas with resources to manage his new onset depression (counseling, psychiatry consult)</a:t>
            </a:r>
          </a:p>
          <a:p>
            <a:endParaRPr lang="en-US" sz="1800" dirty="0"/>
          </a:p>
          <a:p>
            <a:r>
              <a:rPr lang="en-US" sz="1800" dirty="0"/>
              <a:t>Discuss options for ART regimen change to improve adherence and address side effects is an indication for treatment-switching</a:t>
            </a:r>
          </a:p>
          <a:p>
            <a:pPr lvl="1"/>
            <a:r>
              <a:rPr lang="en-US" sz="1650" dirty="0"/>
              <a:t>BIC/TAF/FTC</a:t>
            </a:r>
          </a:p>
          <a:p>
            <a:pPr lvl="1"/>
            <a:r>
              <a:rPr lang="en-US" sz="1650" dirty="0"/>
              <a:t>CAB/RPV- LA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21178132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21982-B882-074C-9D2B-29D94F8B4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Case Study 3: Follow-up</a:t>
            </a:r>
          </a:p>
        </p:txBody>
      </p:sp>
      <p:pic>
        <p:nvPicPr>
          <p:cNvPr id="7" name="Content Placeholder 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xmlns="" id="{376FD5B4-1D4F-2043-91BC-360AC5200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62337" y="1052706"/>
            <a:ext cx="3188369" cy="27621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4B96C718-1E3A-CC40-A20F-8FD10CC63B82}"/>
              </a:ext>
            </a:extLst>
          </p:cNvPr>
          <p:cNvSpPr txBox="1">
            <a:spLocks/>
          </p:cNvSpPr>
          <p:nvPr/>
        </p:nvSpPr>
        <p:spPr>
          <a:xfrm>
            <a:off x="199478" y="1227221"/>
            <a:ext cx="5058323" cy="301227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sz="30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–"/>
              <a:defRPr sz="25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sz="20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–"/>
              <a:defRPr sz="18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»"/>
              <a:defRPr sz="18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After discussing treatment options with Lucas, you decide together to initiate long-acting CAB/RPV injectable therapy after an oral lead-in</a:t>
            </a:r>
          </a:p>
          <a:p>
            <a:pPr lvl="1"/>
            <a:r>
              <a:rPr lang="en-US" sz="1650" dirty="0"/>
              <a:t>Lucas is educated on the importance of adherence to maintain therapeutic doses</a:t>
            </a:r>
          </a:p>
          <a:p>
            <a:endParaRPr lang="en-US" sz="1800" dirty="0"/>
          </a:p>
          <a:p>
            <a:r>
              <a:rPr lang="en-US" sz="1800" dirty="0"/>
              <a:t>Using the EMR portal to promote adherence</a:t>
            </a:r>
          </a:p>
          <a:p>
            <a:pPr lvl="1"/>
            <a:r>
              <a:rPr lang="en-US" sz="1650" dirty="0"/>
              <a:t>Sending monthly text reminders</a:t>
            </a:r>
          </a:p>
          <a:p>
            <a:pPr lvl="1"/>
            <a:endParaRPr lang="en-US" sz="1425" dirty="0"/>
          </a:p>
          <a:p>
            <a:r>
              <a:rPr lang="en-US" sz="1800" dirty="0"/>
              <a:t>Maintaining regular follow-up</a:t>
            </a:r>
          </a:p>
        </p:txBody>
      </p:sp>
    </p:spTree>
    <p:extLst>
      <p:ext uri="{BB962C8B-B14F-4D97-AF65-F5344CB8AC3E}">
        <p14:creationId xmlns:p14="http://schemas.microsoft.com/office/powerpoint/2010/main" xmlns="" val="212441835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8AEB7-C24A-A34D-8F02-5B3F41C5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>
                <a:solidFill>
                  <a:schemeClr val="accent1"/>
                </a:solidFill>
              </a:rPr>
              <a:t>CASE STUDY 4: Managing virologic resistance</a:t>
            </a:r>
          </a:p>
        </p:txBody>
      </p:sp>
    </p:spTree>
    <p:extLst>
      <p:ext uri="{BB962C8B-B14F-4D97-AF65-F5344CB8AC3E}">
        <p14:creationId xmlns:p14="http://schemas.microsoft.com/office/powerpoint/2010/main" xmlns="" val="52813153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9947E4-62FC-A24E-92D4-3D34C8C6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4: Managing Resistance in a Treatment-experienced Patient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A8B4A7-7F73-C941-BB99-770784153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340" y="955440"/>
            <a:ext cx="5772724" cy="3232619"/>
          </a:xfrm>
        </p:spPr>
        <p:txBody>
          <a:bodyPr/>
          <a:lstStyle/>
          <a:p>
            <a:r>
              <a:rPr lang="en-US" sz="1600" dirty="0"/>
              <a:t>Clara is a 43-year-old Black woman who was diagnosed with HIV 7 years ago.</a:t>
            </a:r>
          </a:p>
          <a:p>
            <a:endParaRPr lang="en-US" sz="1600" dirty="0"/>
          </a:p>
          <a:p>
            <a:r>
              <a:rPr lang="en-US" sz="1600" dirty="0"/>
              <a:t>She is currently treated with a </a:t>
            </a:r>
            <a:r>
              <a:rPr lang="en-US" sz="1600" b="1" dirty="0"/>
              <a:t>“mega-HAART” </a:t>
            </a:r>
            <a:r>
              <a:rPr lang="en-US" sz="1600" dirty="0"/>
              <a:t>including RAL + ATV/</a:t>
            </a:r>
            <a:r>
              <a:rPr lang="en-US" sz="1600" dirty="0" err="1"/>
              <a:t>rtv</a:t>
            </a:r>
            <a:r>
              <a:rPr lang="en-US" sz="1600" dirty="0"/>
              <a:t> + ETV + TAF/FTC due to difficulty with complex regimens.</a:t>
            </a:r>
          </a:p>
          <a:p>
            <a:endParaRPr lang="en-US" sz="1600" dirty="0"/>
          </a:p>
          <a:p>
            <a:r>
              <a:rPr lang="en-US" sz="1600" dirty="0"/>
              <a:t>She received a promotion at work last year that keeps her much busier, and she says that her treatment regimen has once again become too cumbersome</a:t>
            </a:r>
          </a:p>
          <a:p>
            <a:pPr lvl="1"/>
            <a:r>
              <a:rPr lang="en-US" sz="1600" dirty="0"/>
              <a:t>While she tries to stay adherent, she notes that she has been missing more doses recently and would like a simpler ART regimen</a:t>
            </a:r>
          </a:p>
          <a:p>
            <a:pPr marL="0" indent="0">
              <a:buNone/>
            </a:pPr>
            <a:endParaRPr lang="en-US" sz="1600" b="1" dirty="0"/>
          </a:p>
          <a:p>
            <a:r>
              <a:rPr lang="en-US" sz="1600" b="1" dirty="0"/>
              <a:t>Goal</a:t>
            </a:r>
            <a:r>
              <a:rPr lang="en-US" sz="1600" dirty="0"/>
              <a:t>: Treatment simplification (if possible), management of resistance</a:t>
            </a:r>
            <a:endParaRPr lang="en-US" sz="16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5D2CB0B-7B0A-5844-878B-DFF847D17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9506" y="4564666"/>
            <a:ext cx="8761558" cy="20359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HAART, highly active antiretroviral therapy</a:t>
            </a:r>
          </a:p>
        </p:txBody>
      </p:sp>
      <p:pic>
        <p:nvPicPr>
          <p:cNvPr id="7" name="Picture 6" descr="A person smiling and holding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3654CEF5-6A82-9742-ACFA-7CD90C959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61" y="1140981"/>
            <a:ext cx="2586361" cy="32326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1740791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9947E4-62FC-A24E-92D4-3D34C8C62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78" y="131162"/>
            <a:ext cx="8820853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Case Study 4: Laboratory Evaluations and Clinical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A8B4A7-7F73-C941-BB99-770784153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369" y="1006873"/>
            <a:ext cx="5772724" cy="3232619"/>
          </a:xfrm>
        </p:spPr>
        <p:txBody>
          <a:bodyPr/>
          <a:lstStyle/>
          <a:p>
            <a:endParaRPr lang="en-US" sz="1800" b="1" dirty="0"/>
          </a:p>
          <a:p>
            <a:r>
              <a:rPr lang="en-US" sz="1800" b="1" dirty="0"/>
              <a:t>CD4+ T cell count: </a:t>
            </a:r>
            <a:r>
              <a:rPr lang="en-US" sz="1800" dirty="0"/>
              <a:t>350 cells/µL</a:t>
            </a:r>
            <a:endParaRPr lang="en-US" sz="1800" b="1" dirty="0"/>
          </a:p>
          <a:p>
            <a:r>
              <a:rPr lang="en-US" sz="1800" b="1" dirty="0"/>
              <a:t>HIV RNA: </a:t>
            </a:r>
          </a:p>
          <a:p>
            <a:pPr lvl="1"/>
            <a:r>
              <a:rPr lang="en-US" sz="1500" dirty="0"/>
              <a:t>Current:</a:t>
            </a:r>
            <a:r>
              <a:rPr lang="en-US" sz="1500" b="1" dirty="0"/>
              <a:t> </a:t>
            </a:r>
            <a:r>
              <a:rPr lang="en-US" sz="1500" dirty="0"/>
              <a:t>3000 copies/mL</a:t>
            </a:r>
          </a:p>
          <a:p>
            <a:pPr lvl="1"/>
            <a:r>
              <a:rPr lang="en-US" sz="1500" dirty="0"/>
              <a:t>6 months ago: 900 copies/mL</a:t>
            </a:r>
          </a:p>
          <a:p>
            <a:pPr lvl="1"/>
            <a:r>
              <a:rPr lang="en-US" sz="1500" dirty="0"/>
              <a:t>1 year ago: 280 copies/mL</a:t>
            </a:r>
          </a:p>
          <a:p>
            <a:endParaRPr lang="en-US" sz="1800" b="1" dirty="0">
              <a:highlight>
                <a:srgbClr val="FFFF00"/>
              </a:highlight>
            </a:endParaRPr>
          </a:p>
          <a:p>
            <a:r>
              <a:rPr lang="en-US" sz="1800" dirty="0"/>
              <a:t>Current and historic HIV genotype testing reveals the following resistance-associated mutations (RAMS):</a:t>
            </a:r>
          </a:p>
          <a:p>
            <a:pPr lvl="1"/>
            <a:r>
              <a:rPr lang="en-US" sz="1500" dirty="0"/>
              <a:t>   NRTI/NNRTI - M184V, M41L, K70R, L210W, K103N, Y181C</a:t>
            </a:r>
          </a:p>
          <a:p>
            <a:pPr lvl="1"/>
            <a:r>
              <a:rPr lang="en-US" sz="1500" dirty="0"/>
              <a:t>   PI - D30N, I50L, V82A </a:t>
            </a:r>
          </a:p>
          <a:p>
            <a:pPr lvl="1"/>
            <a:r>
              <a:rPr lang="en-US" sz="1500" dirty="0"/>
              <a:t>   InSTI - Q148H and N155H</a:t>
            </a:r>
            <a:endParaRPr lang="en-US" sz="1500" b="1" dirty="0">
              <a:highlight>
                <a:srgbClr val="FFFF00"/>
              </a:highlight>
            </a:endParaRPr>
          </a:p>
          <a:p>
            <a:endParaRPr lang="en-US" sz="1800" b="1" dirty="0">
              <a:highlight>
                <a:srgbClr val="FFFF00"/>
              </a:highlight>
            </a:endParaRPr>
          </a:p>
          <a:p>
            <a:endParaRPr lang="en-US" sz="1800" b="1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5D2CB0B-7B0A-5844-878B-DFF847D17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9506" y="4564666"/>
            <a:ext cx="8761558" cy="20359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IN, integrase</a:t>
            </a:r>
          </a:p>
        </p:txBody>
      </p:sp>
      <p:pic>
        <p:nvPicPr>
          <p:cNvPr id="7" name="Picture 6" descr="A person smiling and holding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3654CEF5-6A82-9742-ACFA-7CD90C959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61" y="1140981"/>
            <a:ext cx="2586361" cy="32326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5423298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04CEED-6BBE-E343-9C13-03737AEE7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DTG-based Therapy Maintains Virologic Suppression in Treatment-experienced PLWH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A80A0B-05B6-4648-BB98-1865EFD85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8836" y="4507706"/>
            <a:ext cx="5802227" cy="548879"/>
          </a:xfrm>
        </p:spPr>
        <p:txBody>
          <a:bodyPr anchor="t"/>
          <a:lstStyle/>
          <a:p>
            <a:r>
              <a:rPr lang="en-US" b="1" smtClean="0">
                <a:solidFill>
                  <a:schemeClr val="bg1"/>
                </a:solidFill>
              </a:rPr>
              <a:t>Castagna A et al. </a:t>
            </a:r>
            <a:r>
              <a:rPr lang="en-US" b="1" i="1" smtClean="0">
                <a:solidFill>
                  <a:schemeClr val="bg1"/>
                </a:solidFill>
              </a:rPr>
              <a:t>J Infect Dis</a:t>
            </a:r>
            <a:r>
              <a:rPr lang="en-US" b="1" smtClean="0">
                <a:solidFill>
                  <a:schemeClr val="bg1"/>
                </a:solidFill>
              </a:rPr>
              <a:t>. 2014;210(3):354-362.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F2BAEA-AD75-8742-AB09-47A446D7E9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9477" y="4644060"/>
            <a:ext cx="4114800" cy="267890"/>
          </a:xfrm>
        </p:spPr>
        <p:txBody>
          <a:bodyPr>
            <a:normAutofit fontScale="85000" lnSpcReduction="20000"/>
          </a:bodyPr>
          <a:lstStyle/>
          <a:p>
            <a:r>
              <a:rPr lang="en-US" baseline="30000" dirty="0"/>
              <a:t>a</a:t>
            </a:r>
            <a:r>
              <a:rPr lang="en-US" dirty="0"/>
              <a:t>N155H, Y143C/H/H, T66A, E92Q, or historical evidence</a:t>
            </a:r>
          </a:p>
          <a:p>
            <a:r>
              <a:rPr lang="en-US" baseline="30000" dirty="0" err="1"/>
              <a:t>b</a:t>
            </a:r>
            <a:r>
              <a:rPr lang="en-US" dirty="0" err="1"/>
              <a:t>From</a:t>
            </a:r>
            <a:r>
              <a:rPr lang="en-US" dirty="0"/>
              <a:t> G140A/C/S, E138A/K/T, or L74I</a:t>
            </a:r>
            <a:endParaRPr lang="en-US" baseline="30000" dirty="0"/>
          </a:p>
        </p:txBody>
      </p: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xmlns="" id="{2B40AFBE-7632-194B-8358-6F27ED38F4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13686201"/>
              </p:ext>
            </p:extLst>
          </p:nvPr>
        </p:nvGraphicFramePr>
        <p:xfrm>
          <a:off x="434789" y="2426543"/>
          <a:ext cx="3977640" cy="1988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6040">
                  <a:extLst>
                    <a:ext uri="{9D8B030D-6E8A-4147-A177-3AD203B41FA5}">
                      <a16:colId xmlns:a16="http://schemas.microsoft.com/office/drawing/2014/main" xmlns="" val="15681824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1360716868"/>
                    </a:ext>
                  </a:extLst>
                </a:gridCol>
              </a:tblGrid>
              <a:tr h="228600">
                <a:tc gridSpan="2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Change in HIV RNA Following Addition of DTG to Failing ART Regimen</a:t>
                      </a:r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94364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/>
                        <a:t>Outcome</a:t>
                      </a:r>
                    </a:p>
                  </a:txBody>
                  <a:tcPr marL="68580" marR="68580" marT="34290" marB="3429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+DTG 50 mg BID</a:t>
                      </a:r>
                    </a:p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</a:rPr>
                        <a:t>(N=183)</a:t>
                      </a:r>
                    </a:p>
                  </a:txBody>
                  <a:tcPr marL="68580" marR="68580" marT="34290" marB="3429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671863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b="1" dirty="0"/>
                        <a:t>Plasma HIV RNA level, log</a:t>
                      </a:r>
                      <a:r>
                        <a:rPr lang="en-US" sz="1100" b="1" baseline="-25000" dirty="0"/>
                        <a:t>10</a:t>
                      </a:r>
                      <a:r>
                        <a:rPr lang="en-US" sz="1100" b="1" baseline="0" dirty="0"/>
                        <a:t> copies/mL</a:t>
                      </a:r>
                      <a:endParaRPr lang="en-US" sz="1100" b="1" dirty="0"/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68580" marR="68580" marT="34290" marB="3429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869579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b="0" dirty="0"/>
                        <a:t>Baseline, mean (SD)</a:t>
                      </a:r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4.26 (0.93)</a:t>
                      </a:r>
                    </a:p>
                  </a:txBody>
                  <a:tcPr marL="68580" marR="68580" marT="34290" marB="3429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229645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b="0" dirty="0"/>
                        <a:t>Change from baseline at day 8, mean (SD)</a:t>
                      </a:r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-1.43 (0.61)</a:t>
                      </a:r>
                    </a:p>
                  </a:txBody>
                  <a:tcPr marL="68580" marR="68580" marT="34290" marB="3429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44614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b="0" i="1" dirty="0"/>
                        <a:t>P </a:t>
                      </a:r>
                      <a:r>
                        <a:rPr lang="en-US" sz="1100" b="0" i="0" dirty="0"/>
                        <a:t>value</a:t>
                      </a:r>
                      <a:endParaRPr lang="en-US" sz="1100" b="0" i="1" dirty="0"/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&lt;0.001</a:t>
                      </a:r>
                    </a:p>
                  </a:txBody>
                  <a:tcPr marL="68580" marR="68580" marT="34290" marB="3429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37228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b="0" dirty="0"/>
                        <a:t>95% CI</a:t>
                      </a:r>
                    </a:p>
                  </a:txBody>
                  <a:tcPr marL="68580" marR="68580"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-1.52, -1.34</a:t>
                      </a:r>
                    </a:p>
                  </a:txBody>
                  <a:tcPr marL="68580" marR="68580" marT="34290" marB="3429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7992779"/>
                  </a:ext>
                </a:extLst>
              </a:tr>
            </a:tbl>
          </a:graphicData>
        </a:graphic>
      </p:graphicFrame>
      <p:graphicFrame>
        <p:nvGraphicFramePr>
          <p:cNvPr id="12" name="Content Placeholder 5">
            <a:extLst>
              <a:ext uri="{FF2B5EF4-FFF2-40B4-BE49-F238E27FC236}">
                <a16:creationId xmlns:a16="http://schemas.microsoft.com/office/drawing/2014/main" xmlns="" id="{1952E470-10FB-4941-8A50-8F1384C969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67140918"/>
              </p:ext>
            </p:extLst>
          </p:nvPr>
        </p:nvGraphicFramePr>
        <p:xfrm>
          <a:off x="4549587" y="843777"/>
          <a:ext cx="4492291" cy="4068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7E4B1EF3-8728-534C-92CD-186E3FC74F77}"/>
              </a:ext>
            </a:extLst>
          </p:cNvPr>
          <p:cNvSpPr txBox="1">
            <a:spLocks/>
          </p:cNvSpPr>
          <p:nvPr/>
        </p:nvSpPr>
        <p:spPr>
          <a:xfrm>
            <a:off x="199479" y="1082013"/>
            <a:ext cx="4380806" cy="13445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sz="30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–"/>
              <a:defRPr sz="25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sz="20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–"/>
              <a:defRPr sz="18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»"/>
              <a:defRPr sz="18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VIKING-3 trial examined the addition of DTG (50 mg BID) to current ART in adults with HIV RNA ≥500 copies/</a:t>
            </a:r>
            <a:r>
              <a:rPr lang="en-US" sz="1800" dirty="0" err="1"/>
              <a:t>mL.</a:t>
            </a:r>
            <a:endParaRPr lang="en-US" sz="1800" dirty="0"/>
          </a:p>
          <a:p>
            <a:pPr lvl="1"/>
            <a:r>
              <a:rPr lang="en-US" sz="1425" dirty="0"/>
              <a:t>20% with Q148</a:t>
            </a:r>
            <a:r>
              <a:rPr lang="en-US" sz="1425" baseline="30000" dirty="0"/>
              <a:t>a</a:t>
            </a:r>
            <a:r>
              <a:rPr lang="en-US" sz="1425" dirty="0"/>
              <a:t> +1 secondary </a:t>
            </a:r>
            <a:r>
              <a:rPr lang="en-US" sz="1425" dirty="0" err="1"/>
              <a:t>mutation</a:t>
            </a:r>
            <a:r>
              <a:rPr lang="en-US" sz="1425" baseline="30000" dirty="0" err="1"/>
              <a:t>b</a:t>
            </a:r>
            <a:endParaRPr lang="en-US" sz="1425" dirty="0"/>
          </a:p>
          <a:p>
            <a:pPr lvl="1"/>
            <a:r>
              <a:rPr lang="en-US" sz="1425" dirty="0"/>
              <a:t>11% with Q148 + ≥2 secondary mutations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0EB078BC-5490-E145-8DB4-53C73F8A8251}"/>
              </a:ext>
            </a:extLst>
          </p:cNvPr>
          <p:cNvSpPr/>
          <p:nvPr/>
        </p:nvSpPr>
        <p:spPr>
          <a:xfrm>
            <a:off x="6308919" y="1364895"/>
            <a:ext cx="2098591" cy="672264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bg1"/>
                </a:solidFill>
              </a:rPr>
              <a:t>No Q148 </a:t>
            </a:r>
            <a:r>
              <a:rPr lang="en-US" sz="1350" dirty="0">
                <a:solidFill>
                  <a:schemeClr val="bg1"/>
                </a:solidFill>
              </a:rPr>
              <a:t>: 79%</a:t>
            </a:r>
            <a:endParaRPr lang="en-US" sz="1350" i="1" dirty="0">
              <a:solidFill>
                <a:schemeClr val="bg1"/>
              </a:solidFill>
            </a:endParaRPr>
          </a:p>
          <a:p>
            <a:pPr algn="ctr"/>
            <a:r>
              <a:rPr lang="en-US" sz="1350" b="1" dirty="0">
                <a:solidFill>
                  <a:schemeClr val="bg1"/>
                </a:solidFill>
              </a:rPr>
              <a:t>Q148 + 1: </a:t>
            </a:r>
            <a:r>
              <a:rPr lang="en-US" sz="1350" dirty="0">
                <a:solidFill>
                  <a:schemeClr val="bg1"/>
                </a:solidFill>
              </a:rPr>
              <a:t>58%</a:t>
            </a:r>
          </a:p>
          <a:p>
            <a:pPr algn="ctr"/>
            <a:r>
              <a:rPr lang="en-US" sz="1350" b="1" dirty="0">
                <a:solidFill>
                  <a:schemeClr val="bg1"/>
                </a:solidFill>
              </a:rPr>
              <a:t>Q148 + ≥2: </a:t>
            </a:r>
            <a:r>
              <a:rPr lang="en-US" sz="1350" dirty="0">
                <a:solidFill>
                  <a:schemeClr val="bg1"/>
                </a:solidFill>
              </a:rPr>
              <a:t>24%</a:t>
            </a:r>
            <a:endParaRPr lang="en-US" sz="13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451901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04CEED-6BBE-E343-9C13-03737AEE7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BRIGHTE: Fostemsavir in Heavily Treatment–Experienced Adults With Multidrug-Resistant HIV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A80A0B-05B6-4648-BB98-1865EFD85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8836" y="4507706"/>
            <a:ext cx="5802227" cy="548879"/>
          </a:xfrm>
        </p:spPr>
        <p:txBody>
          <a:bodyPr anchor="t"/>
          <a:lstStyle/>
          <a:p>
            <a:r>
              <a:rPr lang="en-US" b="1" smtClean="0">
                <a:solidFill>
                  <a:schemeClr val="bg1"/>
                </a:solidFill>
              </a:rPr>
              <a:t>Kozal. NEJM. 2020;382:1232. Pialoux. AIDS 2018. Abstr THPEB045.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F2BAEA-AD75-8742-AB09-47A446D7E9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9477" y="4644060"/>
            <a:ext cx="4114800" cy="267890"/>
          </a:xfrm>
        </p:spPr>
        <p:txBody>
          <a:bodyPr>
            <a:normAutofit fontScale="85000" lnSpcReduction="20000"/>
          </a:bodyPr>
          <a:lstStyle/>
          <a:p>
            <a:r>
              <a:rPr lang="en-US" baseline="30000" dirty="0"/>
              <a:t>a</a:t>
            </a:r>
            <a:r>
              <a:rPr lang="en-US" dirty="0"/>
              <a:t>N155H, Y143C/H/H, T66A, E92Q, or historical evidence</a:t>
            </a:r>
          </a:p>
          <a:p>
            <a:r>
              <a:rPr lang="en-US" baseline="30000" dirty="0" err="1"/>
              <a:t>b</a:t>
            </a:r>
            <a:r>
              <a:rPr lang="en-US" dirty="0" err="1"/>
              <a:t>From</a:t>
            </a:r>
            <a:r>
              <a:rPr lang="en-US" dirty="0"/>
              <a:t> G140A/C/S, E138A/K/T, or L74I</a:t>
            </a:r>
            <a:endParaRPr lang="en-US" baseline="30000" dirty="0"/>
          </a:p>
        </p:txBody>
      </p:sp>
      <p:pic>
        <p:nvPicPr>
          <p:cNvPr id="10" name="Picture 9" descr="5927-HIV-slide1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85" y="988412"/>
            <a:ext cx="8569524" cy="319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451901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5927-HIV-slide1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75" y="881039"/>
            <a:ext cx="7959239" cy="36266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04CEED-6BBE-E343-9C13-03737AEE7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smtClean="0"/>
              <a:t>BRIGHTE: Virologic and Safety Outcomes Through 96 Wks</a:t>
            </a:r>
            <a:endParaRPr lang="en-US" sz="29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A80A0B-05B6-4648-BB98-1865EFD85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8836" y="4507706"/>
            <a:ext cx="5802227" cy="548879"/>
          </a:xfrm>
        </p:spPr>
        <p:txBody>
          <a:bodyPr anchor="t"/>
          <a:lstStyle/>
          <a:p>
            <a:r>
              <a:rPr lang="en-US" b="1" smtClean="0">
                <a:solidFill>
                  <a:schemeClr val="bg1"/>
                </a:solidFill>
              </a:rPr>
              <a:t>Lataillade. IAS 2019. Abstr MOAB0102.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F2BAEA-AD75-8742-AB09-47A446D7E9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9477" y="4644060"/>
            <a:ext cx="4114800" cy="267890"/>
          </a:xfrm>
        </p:spPr>
        <p:txBody>
          <a:bodyPr>
            <a:normAutofit fontScale="85000" lnSpcReduction="20000"/>
          </a:bodyPr>
          <a:lstStyle/>
          <a:p>
            <a:r>
              <a:rPr lang="en-US" baseline="30000" dirty="0"/>
              <a:t>a</a:t>
            </a:r>
            <a:r>
              <a:rPr lang="en-US" dirty="0"/>
              <a:t>N155H, Y143C/H/H, T66A, E92Q, or historical evidence</a:t>
            </a:r>
          </a:p>
          <a:p>
            <a:r>
              <a:rPr lang="en-US" baseline="30000" dirty="0" err="1"/>
              <a:t>b</a:t>
            </a:r>
            <a:r>
              <a:rPr lang="en-US" dirty="0" err="1"/>
              <a:t>From</a:t>
            </a:r>
            <a:r>
              <a:rPr lang="en-US" dirty="0"/>
              <a:t> G140A/C/S, E138A/K/T, or L74I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xmlns="" val="144451901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04CEED-6BBE-E343-9C13-03737AEE7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900" smtClean="0"/>
              <a:t>TMB-301: Ibalizumab in Pretreated Patients Infected With Multidrug-Resistant HIV</a:t>
            </a:r>
            <a:endParaRPr lang="en-US" sz="29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A80A0B-05B6-4648-BB98-1865EFD85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8836" y="4507706"/>
            <a:ext cx="5802227" cy="548879"/>
          </a:xfrm>
        </p:spPr>
        <p:txBody>
          <a:bodyPr anchor="t"/>
          <a:lstStyle/>
          <a:p>
            <a:r>
              <a:rPr lang="en-US" b="1" smtClean="0">
                <a:solidFill>
                  <a:schemeClr val="bg1"/>
                </a:solidFill>
              </a:rPr>
              <a:t>Emu. NEJM. 2018;379:645.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F2BAEA-AD75-8742-AB09-47A446D7E9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9477" y="4644060"/>
            <a:ext cx="4114800" cy="267890"/>
          </a:xfrm>
        </p:spPr>
        <p:txBody>
          <a:bodyPr>
            <a:normAutofit fontScale="85000" lnSpcReduction="20000"/>
          </a:bodyPr>
          <a:lstStyle/>
          <a:p>
            <a:r>
              <a:rPr lang="en-US" baseline="30000" dirty="0"/>
              <a:t>a</a:t>
            </a:r>
            <a:r>
              <a:rPr lang="en-US" dirty="0"/>
              <a:t>N155H, Y143C/H/H, T66A, E92Q, or historical evidence</a:t>
            </a:r>
          </a:p>
          <a:p>
            <a:r>
              <a:rPr lang="en-US" baseline="30000" dirty="0" err="1"/>
              <a:t>b</a:t>
            </a:r>
            <a:r>
              <a:rPr lang="en-US" dirty="0" err="1"/>
              <a:t>From</a:t>
            </a:r>
            <a:r>
              <a:rPr lang="en-US" dirty="0"/>
              <a:t> G140A/C/S, E138A/K/T, or L74I</a:t>
            </a:r>
            <a:endParaRPr lang="en-US" baseline="30000" dirty="0"/>
          </a:p>
        </p:txBody>
      </p:sp>
      <p:pic>
        <p:nvPicPr>
          <p:cNvPr id="7" name="Picture 6" descr="5927-HIV-slide1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37" y="988412"/>
            <a:ext cx="7991619" cy="343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4519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PrEP</a:t>
            </a:r>
            <a:r>
              <a:rPr lang="en-US" dirty="0"/>
              <a:t> Use Decreased During the Early Days of the Pandemic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4206240"/>
            <a:ext cx="808482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+mj-lt"/>
              </a:rPr>
              <a:t>PrEP</a:t>
            </a:r>
            <a:r>
              <a:rPr lang="en-US" sz="1000" dirty="0">
                <a:latin typeface="+mj-lt"/>
              </a:rPr>
              <a:t>, </a:t>
            </a:r>
            <a:r>
              <a:rPr lang="en-US" sz="1000" dirty="0" err="1">
                <a:latin typeface="+mj-lt"/>
              </a:rPr>
              <a:t>preexposure</a:t>
            </a:r>
            <a:r>
              <a:rPr lang="en-US" sz="1000" dirty="0">
                <a:latin typeface="+mj-lt"/>
              </a:rPr>
              <a:t> prophylaxis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baseline="30000" dirty="0">
                <a:solidFill>
                  <a:schemeClr val="bg1"/>
                </a:solidFill>
              </a:rPr>
              <a:t>1</a:t>
            </a:r>
            <a:r>
              <a:rPr lang="en-US" sz="750" b="1" dirty="0">
                <a:solidFill>
                  <a:schemeClr val="bg1"/>
                </a:solidFill>
              </a:rPr>
              <a:t>Krakower D et al. AIDS 2020: 23rd International AIDS Conference Virtual. 2020. Abstract OACLB0104. https://programme.aids2020.org/Abstract/Abstract/11755</a:t>
            </a:r>
          </a:p>
          <a:p>
            <a:r>
              <a:rPr lang="en-US" sz="750" b="1" baseline="30000" dirty="0">
                <a:solidFill>
                  <a:schemeClr val="bg1"/>
                </a:solidFill>
              </a:rPr>
              <a:t>2</a:t>
            </a:r>
            <a:r>
              <a:rPr lang="en-US" sz="750" b="1" dirty="0">
                <a:solidFill>
                  <a:schemeClr val="bg1"/>
                </a:solidFill>
              </a:rPr>
              <a:t>Huang YLA et al. Conference on Retroviruses and Opportunistic Infections (CROI). 2021. Abstract 731. https://www.croiconference.org/abstract/impact-of-covid-19-on-prep-prescriptions-in-the-united-states-a-time-series-analysis/</a:t>
            </a:r>
          </a:p>
          <a:p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5402580" y="1268016"/>
            <a:ext cx="31127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/>
              <a:t> Refill lapses were associated with being:</a:t>
            </a:r>
            <a:r>
              <a:rPr lang="en-US" sz="1600" baseline="30000" dirty="0"/>
              <a:t>1</a:t>
            </a:r>
            <a:endParaRPr lang="en-US" sz="1600" dirty="0"/>
          </a:p>
          <a:p>
            <a:pPr lvl="1"/>
            <a:r>
              <a:rPr lang="en-US" sz="1600" dirty="0"/>
              <a:t>- </a:t>
            </a:r>
            <a:r>
              <a:rPr lang="en-US" sz="1600" b="1" dirty="0"/>
              <a:t>≤26 years old </a:t>
            </a:r>
            <a:r>
              <a:rPr lang="en-US" sz="1600" dirty="0"/>
              <a:t>(</a:t>
            </a:r>
            <a:r>
              <a:rPr lang="en-US" sz="1600" i="1" dirty="0"/>
              <a:t>P</a:t>
            </a:r>
            <a:r>
              <a:rPr lang="en-US" sz="1600" dirty="0"/>
              <a:t> =.001)</a:t>
            </a:r>
          </a:p>
          <a:p>
            <a:pPr lvl="1"/>
            <a:r>
              <a:rPr lang="en-US" sz="1600" dirty="0"/>
              <a:t>-</a:t>
            </a:r>
            <a:r>
              <a:rPr lang="en-US" sz="1600" b="1" dirty="0"/>
              <a:t> Non-White</a:t>
            </a:r>
            <a:r>
              <a:rPr lang="en-US" sz="1600" dirty="0"/>
              <a:t> (</a:t>
            </a:r>
            <a:r>
              <a:rPr lang="en-US" sz="1600" i="1" dirty="0"/>
              <a:t>P</a:t>
            </a:r>
            <a:r>
              <a:rPr lang="en-US" sz="1600" dirty="0"/>
              <a:t> =.001)</a:t>
            </a:r>
          </a:p>
          <a:p>
            <a:pPr lvl="1"/>
            <a:r>
              <a:rPr lang="en-US" sz="1600" dirty="0"/>
              <a:t>-</a:t>
            </a:r>
            <a:r>
              <a:rPr lang="en-US" sz="1600" b="1" dirty="0"/>
              <a:t> </a:t>
            </a:r>
            <a:r>
              <a:rPr lang="en-US" sz="1600" b="1" dirty="0" err="1"/>
              <a:t>Latinx</a:t>
            </a:r>
            <a:r>
              <a:rPr lang="en-US" sz="1600" dirty="0"/>
              <a:t> (</a:t>
            </a:r>
            <a:r>
              <a:rPr lang="en-US" sz="1600" i="1" dirty="0"/>
              <a:t>P</a:t>
            </a:r>
            <a:r>
              <a:rPr lang="en-US" sz="1600" dirty="0"/>
              <a:t> =.049)</a:t>
            </a:r>
          </a:p>
          <a:p>
            <a:pPr lvl="1"/>
            <a:r>
              <a:rPr lang="en-US" sz="1600" dirty="0"/>
              <a:t>-</a:t>
            </a:r>
            <a:r>
              <a:rPr lang="en-US" sz="1600" b="1" dirty="0"/>
              <a:t> Publicly insured </a:t>
            </a:r>
            <a:r>
              <a:rPr lang="en-US" sz="1600" dirty="0"/>
              <a:t>(</a:t>
            </a:r>
            <a:r>
              <a:rPr lang="en-US" sz="1600" i="1" dirty="0"/>
              <a:t>P</a:t>
            </a:r>
            <a:r>
              <a:rPr lang="en-US" sz="1600" dirty="0"/>
              <a:t> =.002)</a:t>
            </a:r>
          </a:p>
          <a:p>
            <a:pPr lvl="1"/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 Across the US, models estimate that there was a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31.3% reduction </a:t>
            </a:r>
            <a:r>
              <a:rPr lang="en-US" sz="1600" dirty="0"/>
              <a:t>in expected new </a:t>
            </a:r>
            <a:r>
              <a:rPr lang="en-US" sz="1600" dirty="0" err="1"/>
              <a:t>PrEP</a:t>
            </a:r>
            <a:r>
              <a:rPr lang="en-US" sz="1600" dirty="0"/>
              <a:t> users from March to June 2020</a:t>
            </a:r>
            <a:r>
              <a:rPr lang="en-US" sz="1600" baseline="30000" dirty="0"/>
              <a:t>2</a:t>
            </a:r>
            <a:r>
              <a:rPr lang="en-US" sz="1600" dirty="0"/>
              <a:t>  </a:t>
            </a:r>
          </a:p>
          <a:p>
            <a:endParaRPr lang="en-US" sz="1600" dirty="0"/>
          </a:p>
        </p:txBody>
      </p:sp>
      <p:pic>
        <p:nvPicPr>
          <p:cNvPr id="21" name="Picture 20" descr="5927-HIV-slide11-char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10" y="1102748"/>
            <a:ext cx="5201270" cy="3103492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04CEED-6BBE-E343-9C13-03737AEE7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smtClean="0"/>
              <a:t>TMB-301/-311: Virologic Outcomes Through 96 Wks</a:t>
            </a:r>
            <a:endParaRPr lang="en-US" sz="29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A80A0B-05B6-4648-BB98-1865EFD85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8836" y="4507706"/>
            <a:ext cx="5802227" cy="548879"/>
          </a:xfrm>
        </p:spPr>
        <p:txBody>
          <a:bodyPr anchor="t"/>
          <a:lstStyle/>
          <a:p>
            <a:r>
              <a:rPr lang="en-US" b="1" smtClean="0">
                <a:solidFill>
                  <a:schemeClr val="bg1"/>
                </a:solidFill>
              </a:rPr>
              <a:t>1Emu. NEJM. 2018;379:645. 2Emu. IDSA 2017. Abstr 1686. 3Emu. HIV Glasgow 2018. Abstr O345. </a:t>
            </a:r>
          </a:p>
          <a:p>
            <a:r>
              <a:rPr lang="en-US" b="1" smtClean="0">
                <a:solidFill>
                  <a:schemeClr val="bg1"/>
                </a:solidFill>
              </a:rPr>
              <a:t>4Emu. CROI 2019. Abstr 485. 5. DeJesus. HIV Glasgow 2018. Abstr P064.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F2BAEA-AD75-8742-AB09-47A446D7E9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9477" y="4644060"/>
            <a:ext cx="4114800" cy="267890"/>
          </a:xfrm>
        </p:spPr>
        <p:txBody>
          <a:bodyPr>
            <a:normAutofit fontScale="85000" lnSpcReduction="20000"/>
          </a:bodyPr>
          <a:lstStyle/>
          <a:p>
            <a:r>
              <a:rPr lang="en-US" baseline="30000" dirty="0"/>
              <a:t>a</a:t>
            </a:r>
            <a:r>
              <a:rPr lang="en-US" dirty="0"/>
              <a:t>N155H, Y143C/H/H, T66A, E92Q, or historical evidence</a:t>
            </a:r>
          </a:p>
          <a:p>
            <a:r>
              <a:rPr lang="en-US" baseline="30000" dirty="0" err="1"/>
              <a:t>b</a:t>
            </a:r>
            <a:r>
              <a:rPr lang="en-US" dirty="0" err="1"/>
              <a:t>From</a:t>
            </a:r>
            <a:r>
              <a:rPr lang="en-US" dirty="0"/>
              <a:t> G140A/C/S, E138A/K/T, or L74I</a:t>
            </a:r>
            <a:endParaRPr lang="en-US" baseline="30000" dirty="0"/>
          </a:p>
        </p:txBody>
      </p:sp>
      <p:pic>
        <p:nvPicPr>
          <p:cNvPr id="6" name="Picture 5" descr="5927-HIV-slide1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75" y="1121766"/>
            <a:ext cx="7726096" cy="314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451901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9947E4-62FC-A24E-92D4-3D34C8C6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Case Study 4: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A8B4A7-7F73-C941-BB99-770784153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369" y="1006873"/>
            <a:ext cx="5772724" cy="3232619"/>
          </a:xfrm>
        </p:spPr>
        <p:txBody>
          <a:bodyPr/>
          <a:lstStyle/>
          <a:p>
            <a:r>
              <a:rPr lang="en-US" sz="1800" dirty="0"/>
              <a:t>Considerations with multi-class virologic resistance mutations</a:t>
            </a:r>
          </a:p>
          <a:p>
            <a:endParaRPr lang="en-US" sz="1800" dirty="0"/>
          </a:p>
          <a:p>
            <a:r>
              <a:rPr lang="en-US" sz="1800" dirty="0"/>
              <a:t>Discussion of treatment options to improve adherence and manage resistance to achieve virologic suppression</a:t>
            </a:r>
          </a:p>
          <a:p>
            <a:pPr lvl="1"/>
            <a:r>
              <a:rPr lang="en-US" sz="1650" dirty="0"/>
              <a:t>Addition of twice-daily-dosed DTG (VIKING Study)</a:t>
            </a:r>
          </a:p>
          <a:p>
            <a:pPr lvl="1"/>
            <a:r>
              <a:rPr lang="en-US" sz="1650" dirty="0"/>
              <a:t>Utilize existing ARVs with good activity</a:t>
            </a:r>
          </a:p>
          <a:p>
            <a:pPr lvl="1"/>
            <a:r>
              <a:rPr lang="en-US" sz="1650" dirty="0"/>
              <a:t>Utilize ARV(s) with novel mechanism(s) of action</a:t>
            </a:r>
          </a:p>
          <a:p>
            <a:pPr lvl="1"/>
            <a:r>
              <a:rPr lang="en-US" sz="1650" dirty="0"/>
              <a:t>Create dosing symmetry</a:t>
            </a:r>
          </a:p>
          <a:p>
            <a:endParaRPr lang="en-US" sz="1800" b="1" dirty="0"/>
          </a:p>
          <a:p>
            <a:r>
              <a:rPr lang="en-US" sz="1800" dirty="0"/>
              <a:t>After discussing options with Clara, she is switched to a </a:t>
            </a:r>
            <a:r>
              <a:rPr lang="en-US" sz="1800" b="1" dirty="0">
                <a:solidFill>
                  <a:schemeClr val="tx2"/>
                </a:solidFill>
              </a:rPr>
              <a:t>DTG 50mg BID, DRV/c 600mg/100mg BID, FTR 600mg BID </a:t>
            </a:r>
            <a:r>
              <a:rPr lang="en-US" sz="1800" dirty="0"/>
              <a:t>regimen (3 tablets BID)</a:t>
            </a:r>
          </a:p>
          <a:p>
            <a:endParaRPr lang="en-US" sz="1800" b="1" dirty="0">
              <a:highlight>
                <a:srgbClr val="FFFF00"/>
              </a:highlight>
            </a:endParaRPr>
          </a:p>
        </p:txBody>
      </p:sp>
      <p:pic>
        <p:nvPicPr>
          <p:cNvPr id="7" name="Picture 6" descr="A person smiling and holding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3654CEF5-6A82-9742-ACFA-7CD90C959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61" y="1140981"/>
            <a:ext cx="2586361" cy="32326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1162658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9947E4-62FC-A24E-92D4-3D34C8C6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Case Study 4: 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A8B4A7-7F73-C941-BB99-770784153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369" y="1006873"/>
            <a:ext cx="5772724" cy="3232619"/>
          </a:xfrm>
        </p:spPr>
        <p:txBody>
          <a:bodyPr/>
          <a:lstStyle/>
          <a:p>
            <a:r>
              <a:rPr lang="en-US" sz="1800" dirty="0"/>
              <a:t>Clara returns for follow-up 3 months after switching treatment</a:t>
            </a:r>
          </a:p>
          <a:p>
            <a:pPr lvl="1"/>
            <a:r>
              <a:rPr lang="en-US" sz="1650" dirty="0"/>
              <a:t>She reports that she is happy with her new regimen and that it has been easier to remember to take her medication </a:t>
            </a:r>
          </a:p>
          <a:p>
            <a:endParaRPr lang="en-US" sz="1800" b="1" dirty="0"/>
          </a:p>
          <a:p>
            <a:r>
              <a:rPr lang="en-US" sz="1800" dirty="0"/>
              <a:t>Her HIV RNA levels have dropped to &lt;50 copies/mL</a:t>
            </a:r>
          </a:p>
          <a:p>
            <a:pPr lvl="1"/>
            <a:r>
              <a:rPr lang="en-US" sz="1650" dirty="0"/>
              <a:t>She returns at 6 months for continued monitoring; </a:t>
            </a:r>
          </a:p>
          <a:p>
            <a:pPr marL="342900" lvl="1" indent="0">
              <a:buNone/>
            </a:pPr>
            <a:r>
              <a:rPr lang="en-US" sz="1650" dirty="0"/>
              <a:t>    her HIV RNA levels continued to be &lt;50 copies/mL and </a:t>
            </a:r>
          </a:p>
          <a:p>
            <a:pPr marL="342900" lvl="1" indent="0">
              <a:buNone/>
            </a:pPr>
            <a:r>
              <a:rPr lang="en-US" sz="1650" dirty="0"/>
              <a:t>    her CD4+ T cells are now 550/mm</a:t>
            </a:r>
            <a:r>
              <a:rPr lang="en-US" sz="1650" baseline="30000" dirty="0"/>
              <a:t>3</a:t>
            </a:r>
          </a:p>
          <a:p>
            <a:endParaRPr lang="en-US" sz="1800" b="1" dirty="0">
              <a:highlight>
                <a:srgbClr val="FFFF00"/>
              </a:highlight>
            </a:endParaRPr>
          </a:p>
          <a:p>
            <a:r>
              <a:rPr lang="en-US" sz="1800" dirty="0"/>
              <a:t>Need for continued monitoring and regular follow up</a:t>
            </a:r>
          </a:p>
        </p:txBody>
      </p:sp>
      <p:pic>
        <p:nvPicPr>
          <p:cNvPr id="7" name="Picture 6" descr="A person smiling and holding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3654CEF5-6A82-9742-ACFA-7CD90C959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61" y="1140981"/>
            <a:ext cx="2586361" cy="32326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43142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COVID-19 and Ongoing HIV Disparities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5927-HIV-slide13-char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095" y="1268016"/>
            <a:ext cx="5561905" cy="2981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COVID-19 Pandemic Has Exacerbated Existing Health Inequities Among PLWH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3886201"/>
            <a:ext cx="808482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err="1">
                <a:latin typeface="+mj-lt"/>
              </a:rPr>
              <a:t>a</a:t>
            </a:r>
            <a:r>
              <a:rPr lang="en-US" sz="1000" dirty="0" err="1">
                <a:latin typeface="+mj-lt"/>
              </a:rPr>
              <a:t>Based</a:t>
            </a:r>
            <a:r>
              <a:rPr lang="en-US" sz="1000" dirty="0">
                <a:latin typeface="+mj-lt"/>
              </a:rPr>
              <a:t> on 61% of case reports that include race/ethnicity</a:t>
            </a:r>
          </a:p>
          <a:p>
            <a:r>
              <a:rPr lang="en-US" sz="1000" baseline="30000" dirty="0" err="1">
                <a:latin typeface="+mj-lt"/>
              </a:rPr>
              <a:t>b</a:t>
            </a:r>
            <a:r>
              <a:rPr lang="en-US" sz="1000" dirty="0" err="1">
                <a:latin typeface="+mj-lt"/>
              </a:rPr>
              <a:t>Age</a:t>
            </a:r>
            <a:r>
              <a:rPr lang="en-US" sz="1000" dirty="0">
                <a:latin typeface="+mj-lt"/>
              </a:rPr>
              <a:t>-adjusted standardized rates based on 2019 US population</a:t>
            </a:r>
          </a:p>
          <a:p>
            <a:r>
              <a:rPr lang="en-US" sz="1000" dirty="0">
                <a:latin typeface="+mj-lt"/>
              </a:rPr>
              <a:t>BIPOC, Black, Indigenous, and people of color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baseline="30000" dirty="0">
                <a:solidFill>
                  <a:schemeClr val="bg1"/>
                </a:solidFill>
              </a:rPr>
              <a:t>1</a:t>
            </a:r>
            <a:r>
              <a:rPr lang="en-US" sz="750" b="1" dirty="0">
                <a:solidFill>
                  <a:schemeClr val="bg1"/>
                </a:solidFill>
              </a:rPr>
              <a:t>Millett GA. J </a:t>
            </a:r>
            <a:r>
              <a:rPr lang="en-US" sz="750" b="1" dirty="0" err="1">
                <a:solidFill>
                  <a:schemeClr val="bg1"/>
                </a:solidFill>
              </a:rPr>
              <a:t>Int</a:t>
            </a:r>
            <a:r>
              <a:rPr lang="en-US" sz="750" b="1" dirty="0">
                <a:solidFill>
                  <a:schemeClr val="bg1"/>
                </a:solidFill>
              </a:rPr>
              <a:t> AIDS Soc. 2020;23(11):e25639.</a:t>
            </a:r>
          </a:p>
          <a:p>
            <a:r>
              <a:rPr lang="en-US" sz="750" b="1" baseline="30000" dirty="0">
                <a:solidFill>
                  <a:schemeClr val="bg1"/>
                </a:solidFill>
              </a:rPr>
              <a:t>2</a:t>
            </a:r>
            <a:r>
              <a:rPr lang="en-US" sz="750" b="1" dirty="0">
                <a:solidFill>
                  <a:schemeClr val="bg1"/>
                </a:solidFill>
              </a:rPr>
              <a:t>Fields EL et al. Lancet. 2021;397(10279):1040-1042.</a:t>
            </a:r>
          </a:p>
          <a:p>
            <a:r>
              <a:rPr lang="en-US" sz="750" b="1" baseline="30000" dirty="0">
                <a:solidFill>
                  <a:schemeClr val="bg1"/>
                </a:solidFill>
              </a:rPr>
              <a:t>3</a:t>
            </a:r>
            <a:r>
              <a:rPr lang="en-US" sz="750" b="1" dirty="0">
                <a:solidFill>
                  <a:schemeClr val="bg1"/>
                </a:solidFill>
              </a:rPr>
              <a:t>Centers for Disease Control and Prevention (CDC). May 2021. Accessed June 7, 2021. https://www.cdc.gov/coronavirus/2019-ncov/covid-data/investigations-discovery/hospitalization-death-by-race-ethnicity.html</a:t>
            </a:r>
          </a:p>
          <a:p>
            <a:endParaRPr lang="en-US" sz="1000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xmlns="" id="{2CB01475-16D5-A142-A10E-65111A534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970" y="1714500"/>
            <a:ext cx="3316125" cy="1524000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BIPOC communities are </a:t>
            </a:r>
            <a:r>
              <a:rPr lang="en-US" sz="1800" b="1" dirty="0">
                <a:solidFill>
                  <a:srgbClr val="C00000"/>
                </a:solidFill>
              </a:rPr>
              <a:t>disproportionately impacted </a:t>
            </a:r>
            <a:r>
              <a:rPr lang="en-US" sz="1800" dirty="0"/>
              <a:t>by both HIV and COVID-19</a:t>
            </a:r>
            <a:r>
              <a:rPr lang="en-US" sz="1800" baseline="30000" dirty="0"/>
              <a:t>1,2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Health Inequities Stem From Structural Racism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50" b="1" dirty="0">
                <a:solidFill>
                  <a:schemeClr val="bg1"/>
                </a:solidFill>
              </a:rPr>
              <a:t>Millett GA. J Int AIDS Soc. 2020;23(11):e25639.</a:t>
            </a:r>
          </a:p>
          <a:p>
            <a:endParaRPr lang="en-US" sz="10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1259681"/>
          </a:xfrm>
        </p:spPr>
        <p:txBody>
          <a:bodyPr/>
          <a:lstStyle/>
          <a:p>
            <a:r>
              <a:rPr lang="en-US" sz="2000" dirty="0"/>
              <a:t>Social determinants of health, including socioeconomic status and physical environment, are </a:t>
            </a:r>
            <a:r>
              <a:rPr lang="en-US" sz="2000" b="1" dirty="0">
                <a:solidFill>
                  <a:srgbClr val="C00000"/>
                </a:solidFill>
              </a:rPr>
              <a:t>more significant drivers of health outcomes </a:t>
            </a:r>
            <a:r>
              <a:rPr lang="en-US" sz="2000" dirty="0"/>
              <a:t>than health care alone</a:t>
            </a:r>
            <a:endParaRPr lang="en-US" sz="2000" baseline="30000" dirty="0"/>
          </a:p>
          <a:p>
            <a:pPr>
              <a:buNone/>
            </a:pPr>
            <a:endParaRPr lang="en-US" dirty="0"/>
          </a:p>
        </p:txBody>
      </p:sp>
      <p:pic>
        <p:nvPicPr>
          <p:cNvPr id="10" name="Picture 9" descr="5927-HIV-slide14-char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731" y="2368558"/>
            <a:ext cx="6249651" cy="209676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5927-HIV-slide14-fig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747" y="922233"/>
            <a:ext cx="3575873" cy="3413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COVID-19 and HIV Stigma: Double Jeopardy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50" b="1" baseline="30000" dirty="0">
                <a:solidFill>
                  <a:schemeClr val="bg1"/>
                </a:solidFill>
              </a:rPr>
              <a:t>1</a:t>
            </a:r>
            <a:r>
              <a:rPr lang="nb-NO" sz="750" b="1" dirty="0">
                <a:solidFill>
                  <a:schemeClr val="bg1"/>
                </a:solidFill>
              </a:rPr>
              <a:t>Waterfield KC et al. BMC Public Health. 2021;21(1):299.</a:t>
            </a:r>
          </a:p>
          <a:p>
            <a:r>
              <a:rPr lang="nb-NO" sz="750" b="1" baseline="30000" dirty="0">
                <a:solidFill>
                  <a:schemeClr val="bg1"/>
                </a:solidFill>
              </a:rPr>
              <a:t>2</a:t>
            </a:r>
            <a:r>
              <a:rPr lang="nb-NO" sz="750" b="1" dirty="0">
                <a:solidFill>
                  <a:schemeClr val="bg1"/>
                </a:solidFill>
              </a:rPr>
              <a:t>Shiau S et al. AIDS Behav. 2020;24(8):2244-2249.</a:t>
            </a:r>
          </a:p>
          <a:p>
            <a:r>
              <a:rPr lang="nb-NO" sz="750" b="1" baseline="30000" dirty="0">
                <a:solidFill>
                  <a:schemeClr val="bg1"/>
                </a:solidFill>
              </a:rPr>
              <a:t>3</a:t>
            </a:r>
            <a:r>
              <a:rPr lang="nb-NO" sz="750" b="1" dirty="0">
                <a:solidFill>
                  <a:schemeClr val="bg1"/>
                </a:solidFill>
              </a:rPr>
              <a:t>Okonkwo NE et al. BMJ Evid Based Med. 2020;bmjebm-2020-111426.</a:t>
            </a:r>
          </a:p>
          <a:p>
            <a:endParaRPr lang="en-US" sz="10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28650" y="1369219"/>
            <a:ext cx="3768090" cy="1259681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6400" dirty="0">
                <a:sym typeface="Wingdings" pitchFamily="2" charset="2"/>
              </a:rPr>
              <a:t>The compounded stigma associated with HIV and COVID-19 diagnoses may lead to </a:t>
            </a:r>
            <a:r>
              <a:rPr lang="en-US" sz="6400" b="1" dirty="0">
                <a:solidFill>
                  <a:srgbClr val="C00000"/>
                </a:solidFill>
                <a:sym typeface="Wingdings" pitchFamily="2" charset="2"/>
              </a:rPr>
              <a:t>mental health distress</a:t>
            </a:r>
            <a:r>
              <a:rPr lang="en-US" sz="6400" dirty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en-US" sz="6400" dirty="0">
                <a:sym typeface="Wingdings" pitchFamily="2" charset="2"/>
              </a:rPr>
              <a:t>and </a:t>
            </a:r>
            <a:r>
              <a:rPr lang="en-US" sz="6400" b="1" dirty="0">
                <a:solidFill>
                  <a:srgbClr val="C00000"/>
                </a:solidFill>
                <a:sym typeface="Wingdings" pitchFamily="2" charset="2"/>
              </a:rPr>
              <a:t>failure to seek care</a:t>
            </a:r>
            <a:r>
              <a:rPr lang="en-US" sz="6400" baseline="30000" dirty="0">
                <a:sym typeface="Wingdings" pitchFamily="2" charset="2"/>
              </a:rPr>
              <a:t>1</a:t>
            </a:r>
          </a:p>
          <a:p>
            <a:pPr>
              <a:lnSpc>
                <a:spcPct val="120000"/>
              </a:lnSpc>
            </a:pPr>
            <a:r>
              <a:rPr lang="en-US" sz="6400" dirty="0">
                <a:sym typeface="Wingdings" pitchFamily="2" charset="2"/>
              </a:rPr>
              <a:t>Stigma is additive for disenfranchised individuals and </a:t>
            </a:r>
            <a:r>
              <a:rPr lang="en-US" sz="6400" b="1" dirty="0">
                <a:solidFill>
                  <a:srgbClr val="C00000"/>
                </a:solidFill>
                <a:sym typeface="Wingdings" pitchFamily="2" charset="2"/>
              </a:rPr>
              <a:t>may exacerbate health disparities</a:t>
            </a:r>
            <a:r>
              <a:rPr lang="en-US" sz="6400" baseline="30000" dirty="0">
                <a:sym typeface="Wingdings" pitchFamily="2" charset="2"/>
              </a:rPr>
              <a:t>1,3</a:t>
            </a:r>
            <a:endParaRPr lang="en-US" sz="6400" dirty="0"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r>
              <a:rPr lang="en-US" sz="6400" dirty="0">
                <a:sym typeface="Wingdings" pitchFamily="2" charset="2"/>
              </a:rPr>
              <a:t>These stigmas may cause patients to be hesitant to disclose their positivity status</a:t>
            </a:r>
            <a:r>
              <a:rPr lang="en-US" sz="6400" baseline="30000" dirty="0">
                <a:sym typeface="Wingdings" pitchFamily="2" charset="2"/>
              </a:rPr>
              <a:t>1</a:t>
            </a:r>
            <a:endParaRPr lang="en-US" sz="6400" dirty="0">
              <a:sym typeface="Wingdings" pitchFamily="2" charset="2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Transition to </a:t>
            </a:r>
            <a:r>
              <a:rPr lang="en-US" dirty="0" err="1"/>
              <a:t>Telehealth</a:t>
            </a:r>
            <a:r>
              <a:rPr lang="en-US" dirty="0"/>
              <a:t> May Exacerbate Health Disparities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50" b="1" baseline="30000" dirty="0">
                <a:solidFill>
                  <a:schemeClr val="bg1"/>
                </a:solidFill>
              </a:rPr>
              <a:t>1</a:t>
            </a:r>
            <a:r>
              <a:rPr lang="nb-NO" sz="750" b="1" dirty="0">
                <a:solidFill>
                  <a:schemeClr val="bg1"/>
                </a:solidFill>
              </a:rPr>
              <a:t>Chunara R et al. J Am Med Inform Assoc. 2021 ;28(1):33-41.</a:t>
            </a:r>
          </a:p>
          <a:p>
            <a:r>
              <a:rPr lang="nb-NO" sz="750" b="1" baseline="30000" dirty="0">
                <a:solidFill>
                  <a:schemeClr val="bg1"/>
                </a:solidFill>
              </a:rPr>
              <a:t>2</a:t>
            </a:r>
            <a:r>
              <a:rPr lang="nb-NO" sz="750" b="1" dirty="0">
                <a:solidFill>
                  <a:schemeClr val="bg1"/>
                </a:solidFill>
              </a:rPr>
              <a:t>Pierce RP et al. J Telemed Telecare. 2020;1357633X20963893.</a:t>
            </a:r>
          </a:p>
          <a:p>
            <a:r>
              <a:rPr lang="nb-NO" sz="750" b="1" baseline="30000" dirty="0">
                <a:solidFill>
                  <a:schemeClr val="bg1"/>
                </a:solidFill>
              </a:rPr>
              <a:t>3</a:t>
            </a:r>
            <a:r>
              <a:rPr lang="nb-NO" sz="750" b="1" dirty="0">
                <a:solidFill>
                  <a:schemeClr val="bg1"/>
                </a:solidFill>
              </a:rPr>
              <a:t>Jacobs M et al. J Am Geriatr Soc. 2021. </a:t>
            </a:r>
          </a:p>
          <a:p>
            <a:r>
              <a:rPr lang="nb-NO" sz="750" b="1" baseline="30000" dirty="0">
                <a:solidFill>
                  <a:schemeClr val="bg1"/>
                </a:solidFill>
              </a:rPr>
              <a:t>4</a:t>
            </a:r>
            <a:r>
              <a:rPr lang="nb-NO" sz="750" b="1" dirty="0">
                <a:solidFill>
                  <a:schemeClr val="bg1"/>
                </a:solidFill>
              </a:rPr>
              <a:t>Rodriguez JA et al. Health Aff (Millwood). 2021;40(3):487-495.</a:t>
            </a:r>
          </a:p>
          <a:p>
            <a:endParaRPr lang="en-US" sz="10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28650" y="2004060"/>
            <a:ext cx="7753350" cy="624840"/>
          </a:xfrm>
        </p:spPr>
        <p:txBody>
          <a:bodyPr>
            <a:noAutofit/>
          </a:bodyPr>
          <a:lstStyle/>
          <a:p>
            <a:r>
              <a:rPr lang="en-US" sz="1800" dirty="0">
                <a:sym typeface="Wingdings" pitchFamily="2" charset="2"/>
              </a:rPr>
              <a:t>Black patients are </a:t>
            </a:r>
            <a:r>
              <a:rPr lang="en-US" sz="1800" b="1" dirty="0">
                <a:solidFill>
                  <a:srgbClr val="C00000"/>
                </a:solidFill>
                <a:sym typeface="Wingdings" pitchFamily="2" charset="2"/>
              </a:rPr>
              <a:t>offered the option </a:t>
            </a:r>
            <a:r>
              <a:rPr lang="en-US" sz="1800" dirty="0">
                <a:sym typeface="Wingdings" pitchFamily="2" charset="2"/>
              </a:rPr>
              <a:t>of telemedicine at lower rates than White and Hispanic patients and are less likely to have </a:t>
            </a:r>
            <a:r>
              <a:rPr lang="en-US" sz="1800" b="1" dirty="0">
                <a:solidFill>
                  <a:srgbClr val="C00000"/>
                </a:solidFill>
                <a:sym typeface="Wingdings" pitchFamily="2" charset="2"/>
              </a:rPr>
              <a:t>access to the necessary technology</a:t>
            </a:r>
            <a:r>
              <a:rPr lang="en-US" sz="1800" dirty="0">
                <a:sym typeface="Wingdings" pitchFamily="2" charset="2"/>
              </a:rPr>
              <a:t>.</a:t>
            </a:r>
            <a:r>
              <a:rPr lang="en-US" sz="1800" baseline="30000" dirty="0">
                <a:sym typeface="Wingdings" pitchFamily="2" charset="2"/>
              </a:rPr>
              <a:t>3</a:t>
            </a:r>
            <a:endParaRPr lang="en-US" sz="1800" dirty="0">
              <a:sym typeface="Wingdings" pitchFamily="2" charset="2"/>
            </a:endParaRPr>
          </a:p>
          <a:p>
            <a:r>
              <a:rPr lang="en-US" sz="1800" b="1" dirty="0">
                <a:sym typeface="Wingdings" pitchFamily="2" charset="2"/>
              </a:rPr>
              <a:t>The use of telemedicine is also reduced for</a:t>
            </a:r>
            <a:r>
              <a:rPr lang="en-US" sz="1800" dirty="0">
                <a:sym typeface="Wingdings" pitchFamily="2" charset="2"/>
              </a:rPr>
              <a:t>:</a:t>
            </a:r>
            <a:r>
              <a:rPr lang="en-US" sz="1800" baseline="30000" dirty="0">
                <a:sym typeface="Wingdings" pitchFamily="2" charset="2"/>
              </a:rPr>
              <a:t>2</a:t>
            </a:r>
            <a:endParaRPr lang="en-US" sz="1800" dirty="0">
              <a:sym typeface="Wingdings" pitchFamily="2" charset="2"/>
            </a:endParaRPr>
          </a:p>
          <a:p>
            <a:pPr lvl="1">
              <a:lnSpc>
                <a:spcPts val="1500"/>
              </a:lnSpc>
            </a:pPr>
            <a:r>
              <a:rPr lang="en-US" dirty="0">
                <a:sym typeface="Wingdings" pitchFamily="2" charset="2"/>
              </a:rPr>
              <a:t>Older adults</a:t>
            </a:r>
          </a:p>
          <a:p>
            <a:pPr lvl="1">
              <a:lnSpc>
                <a:spcPts val="1500"/>
              </a:lnSpc>
            </a:pPr>
            <a:r>
              <a:rPr lang="en-US" dirty="0">
                <a:sym typeface="Wingdings" pitchFamily="2" charset="2"/>
              </a:rPr>
              <a:t>Patients from urban areas</a:t>
            </a:r>
          </a:p>
          <a:p>
            <a:pPr lvl="1">
              <a:lnSpc>
                <a:spcPts val="1500"/>
              </a:lnSpc>
            </a:pPr>
            <a:r>
              <a:rPr lang="en-US" dirty="0">
                <a:sym typeface="Wingdings" pitchFamily="2" charset="2"/>
              </a:rPr>
              <a:t>Self-paying patients</a:t>
            </a:r>
          </a:p>
          <a:p>
            <a:pPr lvl="1">
              <a:lnSpc>
                <a:spcPts val="1500"/>
              </a:lnSpc>
            </a:pPr>
            <a:r>
              <a:rPr lang="en-US" dirty="0">
                <a:sym typeface="Wingdings" pitchFamily="2" charset="2"/>
              </a:rPr>
              <a:t>Patients on publicly-funded insurance</a:t>
            </a:r>
          </a:p>
          <a:p>
            <a:pPr lvl="1">
              <a:lnSpc>
                <a:spcPts val="1500"/>
              </a:lnSpc>
            </a:pPr>
            <a:r>
              <a:rPr lang="en-US" dirty="0">
                <a:sym typeface="Wingdings" pitchFamily="2" charset="2"/>
              </a:rPr>
              <a:t>Patients with limited English proficiency</a:t>
            </a:r>
            <a:r>
              <a:rPr lang="en-US" baseline="30000" dirty="0">
                <a:sym typeface="Wingdings" pitchFamily="2" charset="2"/>
              </a:rPr>
              <a:t>4</a:t>
            </a: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ECE686CC-EF08-DF41-8EB2-C47D7DECB08A}"/>
              </a:ext>
            </a:extLst>
          </p:cNvPr>
          <p:cNvSpPr/>
          <p:nvPr/>
        </p:nvSpPr>
        <p:spPr>
          <a:xfrm>
            <a:off x="5319577" y="2752024"/>
            <a:ext cx="3195773" cy="13475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Young females </a:t>
            </a:r>
            <a:r>
              <a:rPr lang="en-US" dirty="0">
                <a:solidFill>
                  <a:schemeClr val="tx1"/>
                </a:solidFill>
              </a:rPr>
              <a:t>are driving increased use of telemedicine among Black patients.</a:t>
            </a:r>
            <a:r>
              <a:rPr lang="en-US" baseline="300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1056CF7B-9942-0A40-BC4C-767867DB663F}"/>
              </a:ext>
            </a:extLst>
          </p:cNvPr>
          <p:cNvSpPr/>
          <p:nvPr/>
        </p:nvSpPr>
        <p:spPr>
          <a:xfrm>
            <a:off x="1420745" y="1268016"/>
            <a:ext cx="6400800" cy="736044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Black Americans are significantly less likely to access telemedicine compared with White Americans.</a:t>
            </a:r>
            <a:r>
              <a:rPr lang="en-US" sz="2000" b="1" baseline="30000" dirty="0"/>
              <a:t>1,2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Common </a:t>
            </a:r>
            <a:r>
              <a:rPr lang="en-US" sz="3600" b="1" dirty="0" err="1">
                <a:solidFill>
                  <a:srgbClr val="C00000"/>
                </a:solidFill>
              </a:rPr>
              <a:t>Comorbidities</a:t>
            </a:r>
            <a:r>
              <a:rPr lang="en-US" sz="3600" b="1" dirty="0">
                <a:solidFill>
                  <a:srgbClr val="C00000"/>
                </a:solidFill>
              </a:rPr>
              <a:t> in HIV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PLWH Are Increasing in 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50" b="1" baseline="30000" dirty="0">
                <a:solidFill>
                  <a:schemeClr val="bg1"/>
                </a:solidFill>
              </a:rPr>
              <a:t>1</a:t>
            </a:r>
            <a:r>
              <a:rPr lang="en-US" sz="750" b="1" dirty="0">
                <a:solidFill>
                  <a:schemeClr val="bg1"/>
                </a:solidFill>
              </a:rPr>
              <a:t>Centers for Disease Control and Prevention (CDC). September 2020. Accessed June 1, 2021. https://www.cdc.gov/hiv/group/age/olderamericans/index.html</a:t>
            </a:r>
          </a:p>
          <a:p>
            <a:r>
              <a:rPr lang="en-US" sz="750" b="1" baseline="30000" dirty="0">
                <a:solidFill>
                  <a:schemeClr val="bg1"/>
                </a:solidFill>
              </a:rPr>
              <a:t>2</a:t>
            </a:r>
            <a:r>
              <a:rPr lang="en-US" sz="750" b="1" dirty="0">
                <a:solidFill>
                  <a:schemeClr val="bg1"/>
                </a:solidFill>
              </a:rPr>
              <a:t>Back D and </a:t>
            </a:r>
            <a:r>
              <a:rPr lang="en-US" sz="750" b="1" dirty="0" err="1">
                <a:solidFill>
                  <a:schemeClr val="bg1"/>
                </a:solidFill>
              </a:rPr>
              <a:t>Marzolini</a:t>
            </a:r>
            <a:r>
              <a:rPr lang="en-US" sz="750" b="1" dirty="0">
                <a:solidFill>
                  <a:schemeClr val="bg1"/>
                </a:solidFill>
              </a:rPr>
              <a:t> C. J </a:t>
            </a:r>
            <a:r>
              <a:rPr lang="en-US" sz="750" b="1" dirty="0" err="1">
                <a:solidFill>
                  <a:schemeClr val="bg1"/>
                </a:solidFill>
              </a:rPr>
              <a:t>Int</a:t>
            </a:r>
            <a:r>
              <a:rPr lang="en-US" sz="750" b="1" dirty="0">
                <a:solidFill>
                  <a:schemeClr val="bg1"/>
                </a:solidFill>
              </a:rPr>
              <a:t> AIDS Soc. 2020;23(2):e25449.</a:t>
            </a:r>
          </a:p>
          <a:p>
            <a:endParaRPr lang="en-US" sz="100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F5AECF3E-AD4B-A64C-BE26-21F0B53A799C}"/>
              </a:ext>
            </a:extLst>
          </p:cNvPr>
          <p:cNvSpPr/>
          <p:nvPr/>
        </p:nvSpPr>
        <p:spPr>
          <a:xfrm>
            <a:off x="314960" y="1268016"/>
            <a:ext cx="2560320" cy="137160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51%</a:t>
            </a:r>
          </a:p>
          <a:p>
            <a:pPr algn="ctr"/>
            <a:r>
              <a:rPr lang="en-US" sz="1400" dirty="0"/>
              <a:t>Proportion of adults and adolescents with diagnosed HIV in the US ≥50 years</a:t>
            </a:r>
            <a:r>
              <a:rPr lang="en-US" sz="1400" baseline="30000" dirty="0"/>
              <a:t>1,a</a:t>
            </a:r>
            <a:endParaRPr lang="en-US" sz="1400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74A88E6C-0E7A-7F48-8BD4-4D64E04544DE}"/>
              </a:ext>
            </a:extLst>
          </p:cNvPr>
          <p:cNvSpPr/>
          <p:nvPr/>
        </p:nvSpPr>
        <p:spPr>
          <a:xfrm>
            <a:off x="314960" y="2779642"/>
            <a:ext cx="2560320" cy="1371600"/>
          </a:xfrm>
          <a:prstGeom prst="roundRect">
            <a:avLst/>
          </a:prstGeom>
          <a:solidFill>
            <a:srgbClr val="E6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17%</a:t>
            </a:r>
          </a:p>
          <a:p>
            <a:pPr algn="ctr"/>
            <a:r>
              <a:rPr lang="en-US" sz="1400" dirty="0"/>
              <a:t>Proportion of new HIV diagnoses in the US occurring in people ≥50 years</a:t>
            </a:r>
            <a:r>
              <a:rPr lang="en-US" sz="1400" baseline="30000" dirty="0"/>
              <a:t>1,a</a:t>
            </a:r>
            <a:endParaRPr lang="en-US" sz="1400" dirty="0"/>
          </a:p>
        </p:txBody>
      </p:sp>
      <p:pic>
        <p:nvPicPr>
          <p:cNvPr id="16" name="Picture 15" descr="5927-HIV-slide18-char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415" y="1105991"/>
            <a:ext cx="5404445" cy="334730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Risk Factors for Severe COVID-19 Overlap With Common HIV </a:t>
            </a:r>
            <a:r>
              <a:rPr lang="en-US" dirty="0" err="1"/>
              <a:t>Comorbidities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50" b="1" baseline="30000" dirty="0">
                <a:solidFill>
                  <a:schemeClr val="bg1"/>
                </a:solidFill>
              </a:rPr>
              <a:t>1</a:t>
            </a:r>
            <a:r>
              <a:rPr lang="en-US" sz="750" b="1" dirty="0" err="1">
                <a:solidFill>
                  <a:schemeClr val="bg1"/>
                </a:solidFill>
              </a:rPr>
              <a:t>Lorenc</a:t>
            </a:r>
            <a:r>
              <a:rPr lang="en-US" sz="750" b="1" dirty="0">
                <a:solidFill>
                  <a:schemeClr val="bg1"/>
                </a:solidFill>
              </a:rPr>
              <a:t> A et al. London J Prim Care (Abingdon). 2014;6(4): 84–90.</a:t>
            </a:r>
          </a:p>
          <a:p>
            <a:r>
              <a:rPr lang="en-US" sz="750" b="1" baseline="30000" dirty="0">
                <a:solidFill>
                  <a:schemeClr val="bg1"/>
                </a:solidFill>
              </a:rPr>
              <a:t>2</a:t>
            </a:r>
            <a:r>
              <a:rPr lang="en-US" sz="750" b="1" dirty="0">
                <a:solidFill>
                  <a:schemeClr val="bg1"/>
                </a:solidFill>
              </a:rPr>
              <a:t>Centers for Disease Control and Prevention (CDC). May 2021. Accessed June 1, 2021. https://www.cdc.gov/coronavirus/2019-ncov/need-extra-precautions/people-with-medical-conditions.html</a:t>
            </a:r>
          </a:p>
          <a:p>
            <a:r>
              <a:rPr lang="en-US" sz="750" b="1" baseline="30000" dirty="0">
                <a:solidFill>
                  <a:schemeClr val="bg1"/>
                </a:solidFill>
              </a:rPr>
              <a:t>3</a:t>
            </a:r>
            <a:r>
              <a:rPr lang="en-US" sz="750" b="1" dirty="0">
                <a:solidFill>
                  <a:schemeClr val="bg1"/>
                </a:solidFill>
              </a:rPr>
              <a:t>Nemani K et al. JAMA Psychiatry. 2021;78(4):380-386.</a:t>
            </a:r>
          </a:p>
          <a:p>
            <a:endParaRPr lang="en-US" sz="1000" dirty="0"/>
          </a:p>
        </p:txBody>
      </p:sp>
      <p:pic>
        <p:nvPicPr>
          <p:cNvPr id="8" name="Picture 7" descr="5927-HIV-slide19-ch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1237354"/>
            <a:ext cx="7883175" cy="29917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/>
              <a:t>W. David Hardy, MD, AAHIVS</a:t>
            </a:r>
          </a:p>
          <a:p>
            <a:pPr>
              <a:buNone/>
            </a:pPr>
            <a:r>
              <a:rPr lang="en-US" dirty="0"/>
              <a:t>Scientific and Medical Consultant</a:t>
            </a:r>
          </a:p>
          <a:p>
            <a:pPr>
              <a:buNone/>
            </a:pPr>
            <a:r>
              <a:rPr lang="en-US" dirty="0"/>
              <a:t>Adjunct Clinical Professor of Medicine, Division of Infectious Diseases</a:t>
            </a:r>
          </a:p>
          <a:p>
            <a:pPr marL="0" indent="0">
              <a:buNone/>
            </a:pPr>
            <a:r>
              <a:rPr lang="en-US" dirty="0"/>
              <a:t>Keck School of Medicine of USC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/>
              <a:t>David Alain </a:t>
            </a:r>
            <a:r>
              <a:rPr lang="en-US" b="1" dirty="0" err="1"/>
              <a:t>Wohl</a:t>
            </a:r>
            <a:r>
              <a:rPr lang="en-US" b="1" dirty="0"/>
              <a:t>, MD</a:t>
            </a:r>
          </a:p>
          <a:p>
            <a:pPr>
              <a:buNone/>
            </a:pPr>
            <a:r>
              <a:rPr lang="en-US" dirty="0"/>
              <a:t>Professor of Medicine, Division of Infectious Diseases</a:t>
            </a:r>
          </a:p>
          <a:p>
            <a:pPr>
              <a:buNone/>
            </a:pPr>
            <a:r>
              <a:rPr lang="en-US" dirty="0"/>
              <a:t>Site Leader, HIV Prevention and Treatment Clinical Trials Unit at Chapel Hill</a:t>
            </a:r>
          </a:p>
          <a:p>
            <a:pPr>
              <a:buNone/>
            </a:pPr>
            <a:r>
              <a:rPr lang="en-US" dirty="0"/>
              <a:t>University of North Carolina School of Medicine</a:t>
            </a:r>
          </a:p>
          <a:p>
            <a:pPr>
              <a:buNone/>
            </a:pPr>
            <a:r>
              <a:rPr lang="en-US" dirty="0"/>
              <a:t>Co-Lead, UNC Viral Hemorrhagic Fever Research Working Group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Overlapping </a:t>
            </a:r>
            <a:r>
              <a:rPr lang="en-US" sz="2400" dirty="0" err="1"/>
              <a:t>Comorbidities</a:t>
            </a:r>
            <a:r>
              <a:rPr lang="en-US" sz="2400" dirty="0"/>
              <a:t> Increase the Risk for Hospitalization and Death With COVID-19 But Not COVID-19 Itself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4229100"/>
            <a:ext cx="808482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err="1">
                <a:latin typeface="+mj-lt"/>
              </a:rPr>
              <a:t>a</a:t>
            </a:r>
            <a:r>
              <a:rPr lang="en-US" sz="1000" dirty="0" err="1">
                <a:latin typeface="+mj-lt"/>
              </a:rPr>
              <a:t>According</a:t>
            </a:r>
            <a:r>
              <a:rPr lang="en-US" sz="1000" dirty="0">
                <a:latin typeface="+mj-lt"/>
              </a:rPr>
              <a:t> to a review of data from 292,226 patients across 34 sites in the US National COVID Cohort Collaborative</a:t>
            </a:r>
            <a:r>
              <a:rPr lang="en-US" sz="1000" baseline="30000" dirty="0">
                <a:latin typeface="+mj-lt"/>
              </a:rPr>
              <a:t>2</a:t>
            </a:r>
            <a:r>
              <a:rPr lang="en-US" sz="1000" dirty="0">
                <a:latin typeface="+mj-lt"/>
              </a:rPr>
              <a:t> 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50" b="1" baseline="30000" dirty="0">
                <a:solidFill>
                  <a:schemeClr val="bg1"/>
                </a:solidFill>
              </a:rPr>
              <a:t>1</a:t>
            </a:r>
            <a:r>
              <a:rPr lang="en-US" sz="750" b="1" dirty="0" err="1">
                <a:solidFill>
                  <a:schemeClr val="bg1"/>
                </a:solidFill>
              </a:rPr>
              <a:t>Tesoriero</a:t>
            </a:r>
            <a:r>
              <a:rPr lang="en-US" sz="750" b="1" dirty="0">
                <a:solidFill>
                  <a:schemeClr val="bg1"/>
                </a:solidFill>
              </a:rPr>
              <a:t> JM et al. JAMA </a:t>
            </a:r>
            <a:r>
              <a:rPr lang="en-US" sz="750" b="1" dirty="0" err="1">
                <a:solidFill>
                  <a:schemeClr val="bg1"/>
                </a:solidFill>
              </a:rPr>
              <a:t>Netw</a:t>
            </a:r>
            <a:r>
              <a:rPr lang="en-US" sz="750" b="1" dirty="0">
                <a:solidFill>
                  <a:schemeClr val="bg1"/>
                </a:solidFill>
              </a:rPr>
              <a:t> Open. 2021;4(2):e2037069.</a:t>
            </a:r>
          </a:p>
          <a:p>
            <a:r>
              <a:rPr lang="en-US" sz="750" b="1" baseline="30000" dirty="0">
                <a:solidFill>
                  <a:schemeClr val="bg1"/>
                </a:solidFill>
              </a:rPr>
              <a:t>2</a:t>
            </a:r>
            <a:r>
              <a:rPr lang="en-US" sz="750" b="1" dirty="0">
                <a:solidFill>
                  <a:schemeClr val="bg1"/>
                </a:solidFill>
              </a:rPr>
              <a:t>Sun J et al. Conference on Retroviruses and Opportunistic Infections (CROI). 2021. Abstract 103. https://www.croiconference.org/abstract/covid-19-hospitalization-among-people-with-hiv-or-solid-organ-transplant-in-the-us/</a:t>
            </a:r>
          </a:p>
          <a:p>
            <a:endParaRPr lang="en-US" sz="1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3331029"/>
            <a:ext cx="7886700" cy="1301693"/>
          </a:xfrm>
        </p:spPr>
        <p:txBody>
          <a:bodyPr>
            <a:normAutofit/>
          </a:bodyPr>
          <a:lstStyle/>
          <a:p>
            <a:r>
              <a:rPr lang="en-US" sz="1200" dirty="0"/>
              <a:t>PLWH are at increased risk for hospitalization and death due to COVID-19.</a:t>
            </a:r>
            <a:r>
              <a:rPr lang="en-US" sz="1200" baseline="30000" dirty="0"/>
              <a:t>1,2</a:t>
            </a:r>
            <a:endParaRPr lang="en-US" sz="1200" dirty="0"/>
          </a:p>
          <a:p>
            <a:r>
              <a:rPr lang="en-US" sz="1200" b="1" dirty="0">
                <a:solidFill>
                  <a:srgbClr val="C00000"/>
                </a:solidFill>
              </a:rPr>
              <a:t>After</a:t>
            </a:r>
            <a:r>
              <a:rPr lang="en-US" sz="1200" dirty="0">
                <a:solidFill>
                  <a:srgbClr val="C00000"/>
                </a:solidFill>
              </a:rPr>
              <a:t> </a:t>
            </a:r>
            <a:r>
              <a:rPr lang="en-US" sz="1200" b="1" dirty="0">
                <a:solidFill>
                  <a:srgbClr val="C00000"/>
                </a:solidFill>
              </a:rPr>
              <a:t>adjusting for </a:t>
            </a:r>
            <a:r>
              <a:rPr lang="en-US" sz="1200" b="1" dirty="0" err="1">
                <a:solidFill>
                  <a:srgbClr val="C00000"/>
                </a:solidFill>
              </a:rPr>
              <a:t>comorbidities</a:t>
            </a:r>
            <a:r>
              <a:rPr lang="en-US" sz="1200" dirty="0"/>
              <a:t>, the risk for COVID-19 hospitalization is similar to that observed in HIV-negative individuals.</a:t>
            </a:r>
            <a:r>
              <a:rPr lang="en-US" sz="1200" baseline="30000" dirty="0"/>
              <a:t>2,a</a:t>
            </a:r>
            <a:endParaRPr lang="en-US" sz="1200" dirty="0"/>
          </a:p>
          <a:p>
            <a:pPr lvl="1"/>
            <a:r>
              <a:rPr lang="en-US" sz="1200" b="1" dirty="0" err="1"/>
              <a:t>Comorbidities</a:t>
            </a:r>
            <a:r>
              <a:rPr lang="en-US" sz="1200" dirty="0"/>
              <a:t>: Severe liver disease, diabetes, cancer, renal disease, and total number of </a:t>
            </a:r>
            <a:r>
              <a:rPr lang="en-US" sz="1200" dirty="0" err="1"/>
              <a:t>comorbidities</a:t>
            </a:r>
            <a:endParaRPr lang="en-US" sz="1200" dirty="0"/>
          </a:p>
          <a:p>
            <a:endParaRPr lang="en-US" sz="1200" dirty="0"/>
          </a:p>
        </p:txBody>
      </p:sp>
      <p:pic>
        <p:nvPicPr>
          <p:cNvPr id="7" name="Picture 6" descr="5927-HIV-slide20-ch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" y="1370395"/>
            <a:ext cx="7461588" cy="19606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FF9933"/>
                </a:solidFill>
              </a:rPr>
              <a:t>Orange Line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2-Drug Regimens </a:t>
            </a:r>
            <a:r>
              <a:rPr lang="en-US" dirty="0" err="1"/>
              <a:t>vs</a:t>
            </a:r>
            <a:r>
              <a:rPr lang="en-US" dirty="0"/>
              <a:t> 3-Drug Regimens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E19933"/>
                </a:solidFill>
              </a:rPr>
              <a:t>Current Guideline Recommendations for Newly Diagnosed PLWH (DHHS, IAS-USA)</a:t>
            </a:r>
            <a:endParaRPr lang="en-US" dirty="0">
              <a:solidFill>
                <a:srgbClr val="E19933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Rapid Initiation of ART is Recommended by Guidelines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50" b="1" baseline="30000" dirty="0">
                <a:solidFill>
                  <a:schemeClr val="bg1"/>
                </a:solidFill>
              </a:rPr>
              <a:t>1</a:t>
            </a:r>
            <a:r>
              <a:rPr lang="en-US" sz="750" b="1" dirty="0" err="1">
                <a:solidFill>
                  <a:schemeClr val="bg1"/>
                </a:solidFill>
              </a:rPr>
              <a:t>Saag</a:t>
            </a:r>
            <a:r>
              <a:rPr lang="en-US" sz="750" b="1" dirty="0">
                <a:solidFill>
                  <a:schemeClr val="bg1"/>
                </a:solidFill>
              </a:rPr>
              <a:t> MS et al. JAMA. 2020;324(16):1651-1669.</a:t>
            </a:r>
          </a:p>
          <a:p>
            <a:r>
              <a:rPr lang="en-US" sz="750" b="1" baseline="30000" dirty="0">
                <a:solidFill>
                  <a:schemeClr val="bg1"/>
                </a:solidFill>
              </a:rPr>
              <a:t>2</a:t>
            </a:r>
            <a:r>
              <a:rPr lang="en-US" sz="750" b="1" dirty="0">
                <a:solidFill>
                  <a:schemeClr val="bg1"/>
                </a:solidFill>
              </a:rPr>
              <a:t>Department of Health and Human Services (DHHS). December 2019. Accessed May 28, 2021. https://clinicalinfo.hiv.gov/en/guidelines/adult-and-adolescent-arv/initiation-antiretroviral-therapy?view=full</a:t>
            </a:r>
          </a:p>
          <a:p>
            <a:endParaRPr lang="en-US" sz="1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2552700"/>
            <a:ext cx="7886700" cy="1912619"/>
          </a:xfrm>
        </p:spPr>
        <p:txBody>
          <a:bodyPr>
            <a:normAutofit fontScale="77500" lnSpcReduction="20000"/>
          </a:bodyPr>
          <a:lstStyle/>
          <a:p>
            <a:r>
              <a:rPr lang="en-US" sz="2200" b="1" dirty="0"/>
              <a:t>Rapid ART</a:t>
            </a:r>
            <a:r>
              <a:rPr lang="en-US" sz="2200" dirty="0"/>
              <a:t>: Initiation of ART as soon as possible, within 7 days of HIV diagnosis</a:t>
            </a:r>
            <a:r>
              <a:rPr lang="en-US" sz="2200" baseline="30000" dirty="0"/>
              <a:t>1</a:t>
            </a:r>
            <a:endParaRPr lang="en-US" sz="2200" dirty="0"/>
          </a:p>
          <a:p>
            <a:r>
              <a:rPr lang="en-US" sz="2200" b="1" dirty="0"/>
              <a:t>Immediate/same-day ART</a:t>
            </a:r>
            <a:r>
              <a:rPr lang="en-US" sz="2200" dirty="0"/>
              <a:t>: Initiation of treatment on the day of diagnosis</a:t>
            </a:r>
            <a:r>
              <a:rPr lang="en-US" sz="2200" baseline="30000" dirty="0"/>
              <a:t>1</a:t>
            </a:r>
            <a:endParaRPr lang="en-US" sz="2200" dirty="0"/>
          </a:p>
          <a:p>
            <a:r>
              <a:rPr lang="en-US" sz="2200" dirty="0"/>
              <a:t>Rapid ART is recommended in order to:</a:t>
            </a:r>
            <a:r>
              <a:rPr lang="en-US" sz="2200" baseline="30000" dirty="0"/>
              <a:t>2</a:t>
            </a:r>
            <a:endParaRPr lang="en-US" sz="2200" dirty="0"/>
          </a:p>
          <a:p>
            <a:pPr lvl="1"/>
            <a:r>
              <a:rPr lang="en-US" dirty="0"/>
              <a:t>Increase the uptake of ART and engagement in care</a:t>
            </a:r>
          </a:p>
          <a:p>
            <a:pPr lvl="1"/>
            <a:r>
              <a:rPr lang="en-US" dirty="0"/>
              <a:t>Decrease the time to </a:t>
            </a:r>
            <a:r>
              <a:rPr lang="en-US" dirty="0" err="1"/>
              <a:t>virologic</a:t>
            </a:r>
            <a:r>
              <a:rPr lang="en-US" dirty="0"/>
              <a:t> suppression within individuals</a:t>
            </a:r>
          </a:p>
          <a:p>
            <a:pPr lvl="1"/>
            <a:r>
              <a:rPr lang="en-US" dirty="0"/>
              <a:t>Reduce the time during which newly diagnosed PLWH can transmit HIV</a:t>
            </a:r>
          </a:p>
          <a:p>
            <a:pPr lvl="1"/>
            <a:r>
              <a:rPr lang="en-US" dirty="0"/>
              <a:t>Improve the rate of </a:t>
            </a:r>
            <a:r>
              <a:rPr lang="en-US" dirty="0" err="1"/>
              <a:t>virologic</a:t>
            </a:r>
            <a:r>
              <a:rPr lang="en-US" dirty="0"/>
              <a:t> suppression among PLWH</a:t>
            </a:r>
          </a:p>
          <a:p>
            <a:endParaRPr lang="en-US" sz="1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C680836B-65EC-3543-980C-571525DC5E7B}"/>
              </a:ext>
            </a:extLst>
          </p:cNvPr>
          <p:cNvSpPr/>
          <p:nvPr/>
        </p:nvSpPr>
        <p:spPr>
          <a:xfrm>
            <a:off x="628650" y="1268016"/>
            <a:ext cx="7886700" cy="1188720"/>
          </a:xfrm>
          <a:prstGeom prst="roundRect">
            <a:avLst/>
          </a:prstGeom>
          <a:solidFill>
            <a:srgbClr val="E19933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Clinical guidelines from the Department of Health and Human Services (DHHS) and International Antiviral Society (IAS)-USA recommend initiating ART as soon as possible after diagnosis, including immediate initiation if possible.</a:t>
            </a:r>
            <a:r>
              <a:rPr lang="en-US" b="1" baseline="30000" dirty="0"/>
              <a:t>1,2</a:t>
            </a:r>
            <a:endParaRPr lang="en-US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RAPID: Rapid Initiation of ART can Help Maintain </a:t>
            </a:r>
            <a:r>
              <a:rPr lang="en-US" dirty="0" err="1"/>
              <a:t>Virologic</a:t>
            </a:r>
            <a:r>
              <a:rPr lang="en-US" dirty="0"/>
              <a:t> Control in an Urban Environment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3909060"/>
            <a:ext cx="808482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</a:rPr>
              <a:t>RAPID, Rapid ART Program for Individuals with an HIV Diagnosis; VL, viral load</a:t>
            </a:r>
          </a:p>
          <a:p>
            <a:r>
              <a:rPr lang="en-US" sz="1000" baseline="30000" dirty="0" err="1">
                <a:latin typeface="+mj-lt"/>
              </a:rPr>
              <a:t>a</a:t>
            </a:r>
            <a:r>
              <a:rPr lang="en-US" sz="1000" dirty="0" err="1">
                <a:latin typeface="+mj-lt"/>
              </a:rPr>
              <a:t>Referred</a:t>
            </a:r>
            <a:r>
              <a:rPr lang="en-US" sz="1000" dirty="0">
                <a:latin typeface="+mj-lt"/>
              </a:rPr>
              <a:t> &lt;30 days after HIV diagnosis</a:t>
            </a:r>
          </a:p>
          <a:p>
            <a:r>
              <a:rPr lang="en-US" sz="1000" baseline="30000" dirty="0" err="1">
                <a:latin typeface="+mj-lt"/>
              </a:rPr>
              <a:t>b</a:t>
            </a:r>
            <a:r>
              <a:rPr lang="en-US" sz="1000" dirty="0" err="1">
                <a:latin typeface="+mj-lt"/>
              </a:rPr>
              <a:t>Referred</a:t>
            </a:r>
            <a:r>
              <a:rPr lang="en-US" sz="1000" dirty="0">
                <a:latin typeface="+mj-lt"/>
              </a:rPr>
              <a:t> 30 days to 6 months after HIV diagnosis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50" b="1" dirty="0">
                <a:solidFill>
                  <a:schemeClr val="bg1"/>
                </a:solidFill>
              </a:rPr>
              <a:t>Coffey S et al. AIDS. 2019;33(5):825-832.</a:t>
            </a:r>
          </a:p>
          <a:p>
            <a:endParaRPr lang="en-US" sz="1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3170363"/>
            <a:ext cx="7886700" cy="84537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400" b="1" dirty="0"/>
              <a:t>Considerations and caveats</a:t>
            </a:r>
          </a:p>
          <a:p>
            <a:r>
              <a:rPr lang="en-US" sz="2400" dirty="0"/>
              <a:t>Large, well-funded clinic in an urban setting; clinic had supply of medications on hand, which were covered by local government</a:t>
            </a:r>
          </a:p>
          <a:p>
            <a:r>
              <a:rPr lang="en-US" sz="2400" dirty="0"/>
              <a:t>High rates of substance use (51.4%), mental illness (48.1%), and housing instability (30.6%) in cohort</a:t>
            </a:r>
            <a:endParaRPr lang="en-US" sz="1800" dirty="0"/>
          </a:p>
          <a:p>
            <a:endParaRPr lang="en-US" sz="1200" dirty="0"/>
          </a:p>
        </p:txBody>
      </p:sp>
      <p:pic>
        <p:nvPicPr>
          <p:cNvPr id="7" name="Picture 6" descr="5927-HIV-slide24-ta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60" y="1219252"/>
            <a:ext cx="6595556" cy="195111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REACH: Rapid Initiation of ART in Atlanta, GA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4107180"/>
            <a:ext cx="808482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</a:rPr>
              <a:t>REACH, Rapid Entry and ART in Clinic for HIV; VS, </a:t>
            </a:r>
            <a:r>
              <a:rPr lang="en-US" sz="1000" dirty="0" err="1">
                <a:latin typeface="+mj-lt"/>
              </a:rPr>
              <a:t>virologic</a:t>
            </a:r>
            <a:r>
              <a:rPr lang="en-US" sz="1000" dirty="0">
                <a:latin typeface="+mj-lt"/>
              </a:rPr>
              <a:t> suppression; IQR, </a:t>
            </a:r>
            <a:r>
              <a:rPr lang="en-US" sz="1000" dirty="0" err="1">
                <a:latin typeface="+mj-lt"/>
              </a:rPr>
              <a:t>interquartile</a:t>
            </a:r>
            <a:r>
              <a:rPr lang="en-US" sz="1000" dirty="0">
                <a:latin typeface="+mj-lt"/>
              </a:rPr>
              <a:t> range</a:t>
            </a:r>
          </a:p>
          <a:p>
            <a:r>
              <a:rPr lang="en-US" sz="1000" dirty="0">
                <a:latin typeface="+mj-lt"/>
              </a:rPr>
              <a:t>Image courtesy of </a:t>
            </a:r>
            <a:r>
              <a:rPr lang="en-US" sz="1000" dirty="0" err="1">
                <a:latin typeface="+mj-lt"/>
              </a:rPr>
              <a:t>Colasanti</a:t>
            </a:r>
            <a:r>
              <a:rPr lang="en-US" sz="1000" dirty="0">
                <a:latin typeface="+mj-lt"/>
              </a:rPr>
              <a:t> J et al. Open Forum Infect Dis. 2018;5(6):ofy104. CC BY-NC-ND 4.0.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50" b="1" dirty="0">
                <a:solidFill>
                  <a:schemeClr val="bg1"/>
                </a:solidFill>
              </a:rPr>
              <a:t>Colasanti J et al. Open Forum Infect Dis. 2018;5(6):ofy104.</a:t>
            </a:r>
          </a:p>
          <a:p>
            <a:endParaRPr lang="en-US" sz="1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268017"/>
            <a:ext cx="3950970" cy="2747724"/>
          </a:xfrm>
        </p:spPr>
        <p:txBody>
          <a:bodyPr>
            <a:normAutofit fontScale="62500" lnSpcReduction="20000"/>
          </a:bodyPr>
          <a:lstStyle/>
          <a:p>
            <a:r>
              <a:rPr lang="en-US" sz="2400" dirty="0"/>
              <a:t>The REACH program allowed for initiation of ART within 72 hours of HIV diagnosis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Served disenfranchised populations</a:t>
            </a:r>
          </a:p>
          <a:p>
            <a:pPr lvl="1">
              <a:buFont typeface="Calibri" pitchFamily="34" charset="0"/>
              <a:buChar char="‒"/>
            </a:pPr>
            <a:r>
              <a:rPr lang="en-US" sz="1900" dirty="0"/>
              <a:t>87.9% using publicly-funded insurance</a:t>
            </a:r>
          </a:p>
          <a:p>
            <a:pPr lvl="1">
              <a:buFont typeface="Calibri" pitchFamily="34" charset="0"/>
              <a:buChar char="‒"/>
            </a:pPr>
            <a:r>
              <a:rPr lang="en-US" sz="1900" dirty="0"/>
              <a:t>75.8% unemployed</a:t>
            </a:r>
          </a:p>
          <a:p>
            <a:pPr lvl="1">
              <a:buFont typeface="Calibri" pitchFamily="34" charset="0"/>
              <a:buChar char="‒"/>
            </a:pPr>
            <a:r>
              <a:rPr lang="en-US" sz="1900" dirty="0"/>
              <a:t>60.9% with housing instability</a:t>
            </a:r>
          </a:p>
          <a:p>
            <a:pPr lvl="1">
              <a:buFont typeface="Calibri" pitchFamily="34" charset="0"/>
              <a:buChar char="‒"/>
            </a:pPr>
            <a:r>
              <a:rPr lang="en-US" sz="1900" dirty="0"/>
              <a:t>44% with active substance use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No difference observed in the proportion of patients who achieved VS compared with historical rates</a:t>
            </a:r>
          </a:p>
          <a:p>
            <a:pPr lvl="1">
              <a:buFont typeface="Calibri" pitchFamily="34" charset="0"/>
              <a:buChar char="‒"/>
            </a:pPr>
            <a:r>
              <a:rPr lang="en-US" sz="1900" dirty="0"/>
              <a:t>Significantly reduced time to VS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Funding challenges implementation and sustainability</a:t>
            </a:r>
          </a:p>
          <a:p>
            <a:endParaRPr lang="en-US" sz="1200" dirty="0"/>
          </a:p>
        </p:txBody>
      </p:sp>
      <p:pic>
        <p:nvPicPr>
          <p:cNvPr id="8" name="Picture 7" descr="5927-HIV-slide25-ch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620" y="1013461"/>
            <a:ext cx="4054730" cy="310095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Immediate Initiation of ART May Improve </a:t>
            </a:r>
            <a:r>
              <a:rPr lang="en-US" dirty="0" err="1"/>
              <a:t>Virologic</a:t>
            </a:r>
            <a:r>
              <a:rPr lang="en-US" dirty="0"/>
              <a:t>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4107180"/>
            <a:ext cx="808482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</a:rPr>
              <a:t>*Between March 1 and September 1, 2018</a:t>
            </a:r>
          </a:p>
          <a:p>
            <a:r>
              <a:rPr lang="en-US" sz="1000" dirty="0">
                <a:latin typeface="+mj-lt"/>
              </a:rPr>
              <a:t>TAF, </a:t>
            </a:r>
            <a:r>
              <a:rPr lang="en-US" sz="1000" dirty="0" err="1">
                <a:latin typeface="+mj-lt"/>
              </a:rPr>
              <a:t>tenofovir</a:t>
            </a:r>
            <a:r>
              <a:rPr lang="en-US" sz="1000" dirty="0">
                <a:latin typeface="+mj-lt"/>
              </a:rPr>
              <a:t> </a:t>
            </a:r>
            <a:r>
              <a:rPr lang="en-US" sz="1000" dirty="0" err="1">
                <a:latin typeface="+mj-lt"/>
              </a:rPr>
              <a:t>alafenamide</a:t>
            </a:r>
            <a:r>
              <a:rPr lang="en-US" sz="1000" dirty="0">
                <a:latin typeface="+mj-lt"/>
              </a:rPr>
              <a:t>; FTC, </a:t>
            </a:r>
            <a:r>
              <a:rPr lang="en-US" sz="1000" dirty="0" err="1">
                <a:latin typeface="+mj-lt"/>
              </a:rPr>
              <a:t>emtricitabine</a:t>
            </a:r>
            <a:r>
              <a:rPr lang="en-US" sz="1000" dirty="0">
                <a:latin typeface="+mj-lt"/>
              </a:rPr>
              <a:t>; DTG, </a:t>
            </a:r>
            <a:r>
              <a:rPr lang="en-US" sz="1000" dirty="0" err="1">
                <a:latin typeface="+mj-lt"/>
              </a:rPr>
              <a:t>dolutegravir</a:t>
            </a:r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50" b="1" dirty="0">
                <a:solidFill>
                  <a:schemeClr val="bg1"/>
                </a:solidFill>
              </a:rPr>
              <a:t>Halperin J et al. Open Forum Infect Dis. 2019;6(4):ofz161.</a:t>
            </a:r>
          </a:p>
          <a:p>
            <a:endParaRPr lang="en-US" sz="1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268017"/>
            <a:ext cx="3679622" cy="2747724"/>
          </a:xfrm>
        </p:spPr>
        <p:txBody>
          <a:bodyPr>
            <a:normAutofit lnSpcReduction="10000"/>
          </a:bodyPr>
          <a:lstStyle/>
          <a:p>
            <a:pPr marL="285750" indent="-285750"/>
            <a:r>
              <a:rPr lang="en-US" sz="2000" dirty="0"/>
              <a:t>Participants (N=195) were started on a 30-day regimen of TAF/FTC + DTG</a:t>
            </a:r>
          </a:p>
          <a:p>
            <a:pPr marL="685800" lvl="1"/>
            <a:r>
              <a:rPr lang="en-US" sz="1600" dirty="0"/>
              <a:t>The majority of patients were referred from ambulatory care setting</a:t>
            </a:r>
          </a:p>
          <a:p>
            <a:pPr marL="685800" lvl="1"/>
            <a:r>
              <a:rPr lang="en-US" sz="1600" dirty="0"/>
              <a:t>Over half of patients were enrolled in Medicaid</a:t>
            </a:r>
            <a:endParaRPr lang="en-US" sz="2000" dirty="0"/>
          </a:p>
          <a:p>
            <a:pPr marL="285750" indent="-285750"/>
            <a:r>
              <a:rPr lang="en-US" sz="2000" dirty="0"/>
              <a:t>Differences in </a:t>
            </a:r>
            <a:r>
              <a:rPr lang="en-US" sz="2000" b="1" dirty="0">
                <a:solidFill>
                  <a:srgbClr val="E19933"/>
                </a:solidFill>
              </a:rPr>
              <a:t>retention</a:t>
            </a:r>
            <a:r>
              <a:rPr lang="en-US" sz="2000" dirty="0"/>
              <a:t> and </a:t>
            </a:r>
            <a:r>
              <a:rPr lang="en-US" sz="2000" b="1" dirty="0" err="1">
                <a:solidFill>
                  <a:srgbClr val="E19933"/>
                </a:solidFill>
              </a:rPr>
              <a:t>virologic</a:t>
            </a:r>
            <a:r>
              <a:rPr lang="en-US" sz="2000" b="1" dirty="0">
                <a:solidFill>
                  <a:srgbClr val="E19933"/>
                </a:solidFill>
              </a:rPr>
              <a:t> suppression </a:t>
            </a:r>
            <a:r>
              <a:rPr lang="en-US" sz="2000" dirty="0"/>
              <a:t>were significant (</a:t>
            </a:r>
            <a:r>
              <a:rPr lang="en-US" sz="2000" i="1" dirty="0"/>
              <a:t>P</a:t>
            </a:r>
            <a:r>
              <a:rPr lang="en-US" sz="2000" dirty="0"/>
              <a:t> &lt;.05)</a:t>
            </a:r>
          </a:p>
          <a:p>
            <a:endParaRPr lang="en-US" sz="1200" dirty="0"/>
          </a:p>
        </p:txBody>
      </p:sp>
      <p:pic>
        <p:nvPicPr>
          <p:cNvPr id="7" name="Picture 6" descr="5927-HIV-slide26-ch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272" y="1145011"/>
            <a:ext cx="4477588" cy="287073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Guideline-Recommended Initial ART Regimens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3596640"/>
            <a:ext cx="808482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err="1">
                <a:latin typeface="+mj-lt"/>
              </a:rPr>
              <a:t>a</a:t>
            </a:r>
            <a:r>
              <a:rPr lang="en-US" sz="1000" dirty="0" err="1">
                <a:latin typeface="+mj-lt"/>
              </a:rPr>
              <a:t>If</a:t>
            </a:r>
            <a:r>
              <a:rPr lang="en-US" sz="1000" dirty="0">
                <a:latin typeface="+mj-lt"/>
              </a:rPr>
              <a:t> HLA-B*5701 negative</a:t>
            </a:r>
          </a:p>
          <a:p>
            <a:r>
              <a:rPr lang="en-US" sz="1000" baseline="30000" dirty="0" err="1">
                <a:latin typeface="+mj-lt"/>
              </a:rPr>
              <a:t>b</a:t>
            </a:r>
            <a:r>
              <a:rPr lang="en-US" sz="1000" dirty="0" err="1">
                <a:latin typeface="+mj-lt"/>
              </a:rPr>
              <a:t>Not</a:t>
            </a:r>
            <a:r>
              <a:rPr lang="en-US" sz="1000" dirty="0">
                <a:latin typeface="+mj-lt"/>
              </a:rPr>
              <a:t> recommended for rapid ART, requires baseline laboratory evaluation. Not recommended for patients with HIV RNA &gt;500,000 copies/</a:t>
            </a:r>
            <a:r>
              <a:rPr lang="en-US" sz="1000" dirty="0" err="1">
                <a:latin typeface="+mj-lt"/>
              </a:rPr>
              <a:t>mL</a:t>
            </a:r>
            <a:r>
              <a:rPr lang="en-US" sz="1000" dirty="0">
                <a:latin typeface="+mj-lt"/>
              </a:rPr>
              <a:t>, HBV </a:t>
            </a:r>
            <a:r>
              <a:rPr lang="en-US" sz="1000" dirty="0" err="1">
                <a:latin typeface="+mj-lt"/>
              </a:rPr>
              <a:t>coinfection</a:t>
            </a:r>
            <a:r>
              <a:rPr lang="en-US" sz="1000" dirty="0">
                <a:latin typeface="+mj-lt"/>
              </a:rPr>
              <a:t>, baseline M184V mutations, and perhaps CD4+ T cell count &lt;200 cells/</a:t>
            </a:r>
            <a:r>
              <a:rPr lang="el-GR" sz="1000" dirty="0">
                <a:latin typeface="+mj-lt"/>
              </a:rPr>
              <a:t>μ</a:t>
            </a:r>
            <a:r>
              <a:rPr lang="en-US" sz="1000" dirty="0">
                <a:latin typeface="+mj-lt"/>
              </a:rPr>
              <a:t>L, although the latter is unclear.</a:t>
            </a:r>
          </a:p>
          <a:p>
            <a:r>
              <a:rPr lang="en-US" sz="1000" dirty="0">
                <a:latin typeface="+mj-lt"/>
              </a:rPr>
              <a:t>BIC, </a:t>
            </a:r>
            <a:r>
              <a:rPr lang="en-US" sz="1000" dirty="0" err="1">
                <a:latin typeface="+mj-lt"/>
              </a:rPr>
              <a:t>bictegravir</a:t>
            </a:r>
            <a:r>
              <a:rPr lang="en-US" sz="1000" dirty="0">
                <a:latin typeface="+mj-lt"/>
              </a:rPr>
              <a:t>; TAF, </a:t>
            </a:r>
            <a:r>
              <a:rPr lang="en-US" sz="1000" dirty="0" err="1">
                <a:latin typeface="+mj-lt"/>
              </a:rPr>
              <a:t>tenofovir</a:t>
            </a:r>
            <a:r>
              <a:rPr lang="en-US" sz="1000" dirty="0">
                <a:latin typeface="+mj-lt"/>
              </a:rPr>
              <a:t> </a:t>
            </a:r>
            <a:r>
              <a:rPr lang="en-US" sz="1000" dirty="0" err="1">
                <a:latin typeface="+mj-lt"/>
              </a:rPr>
              <a:t>alafenamide</a:t>
            </a:r>
            <a:r>
              <a:rPr lang="en-US" sz="1000" dirty="0">
                <a:latin typeface="+mj-lt"/>
              </a:rPr>
              <a:t>; FTC, </a:t>
            </a:r>
            <a:r>
              <a:rPr lang="en-US" sz="1000" dirty="0" err="1">
                <a:latin typeface="+mj-lt"/>
              </a:rPr>
              <a:t>emtricitabine</a:t>
            </a:r>
            <a:r>
              <a:rPr lang="en-US" sz="1000" dirty="0">
                <a:latin typeface="+mj-lt"/>
              </a:rPr>
              <a:t>; DTG, </a:t>
            </a:r>
            <a:r>
              <a:rPr lang="en-US" sz="1000" dirty="0" err="1">
                <a:latin typeface="+mj-lt"/>
              </a:rPr>
              <a:t>dolutegravir</a:t>
            </a:r>
            <a:r>
              <a:rPr lang="en-US" sz="1000" dirty="0">
                <a:latin typeface="+mj-lt"/>
              </a:rPr>
              <a:t>; ABC, </a:t>
            </a:r>
            <a:r>
              <a:rPr lang="en-US" sz="1000" dirty="0" err="1">
                <a:latin typeface="+mj-lt"/>
              </a:rPr>
              <a:t>abacavir</a:t>
            </a:r>
            <a:r>
              <a:rPr lang="en-US" sz="1000" dirty="0">
                <a:latin typeface="+mj-lt"/>
              </a:rPr>
              <a:t>; 3TC, </a:t>
            </a:r>
            <a:r>
              <a:rPr lang="en-US" sz="1000" dirty="0" err="1">
                <a:latin typeface="+mj-lt"/>
              </a:rPr>
              <a:t>lamivudine</a:t>
            </a:r>
            <a:r>
              <a:rPr lang="en-US" sz="1000" dirty="0">
                <a:latin typeface="+mj-lt"/>
              </a:rPr>
              <a:t>; TDF, </a:t>
            </a:r>
            <a:r>
              <a:rPr lang="en-US" sz="1000" dirty="0" err="1">
                <a:latin typeface="+mj-lt"/>
              </a:rPr>
              <a:t>tenofovir</a:t>
            </a:r>
            <a:r>
              <a:rPr lang="en-US" sz="1000" dirty="0">
                <a:latin typeface="+mj-lt"/>
              </a:rPr>
              <a:t> </a:t>
            </a:r>
            <a:r>
              <a:rPr lang="en-US" sz="1000" dirty="0" err="1">
                <a:latin typeface="+mj-lt"/>
              </a:rPr>
              <a:t>disoproxil</a:t>
            </a:r>
            <a:r>
              <a:rPr lang="en-US" sz="1000" dirty="0">
                <a:latin typeface="+mj-lt"/>
              </a:rPr>
              <a:t> </a:t>
            </a:r>
            <a:r>
              <a:rPr lang="en-US" sz="1000" dirty="0" err="1">
                <a:latin typeface="+mj-lt"/>
              </a:rPr>
              <a:t>fumarate</a:t>
            </a:r>
            <a:r>
              <a:rPr lang="en-US" sz="1000" dirty="0">
                <a:latin typeface="+mj-lt"/>
              </a:rPr>
              <a:t>; RAL, </a:t>
            </a:r>
            <a:r>
              <a:rPr lang="en-US" sz="1000" dirty="0" err="1">
                <a:latin typeface="+mj-lt"/>
              </a:rPr>
              <a:t>raltegravir</a:t>
            </a:r>
            <a:r>
              <a:rPr lang="en-US" sz="1000" dirty="0">
                <a:latin typeface="+mj-lt"/>
              </a:rPr>
              <a:t> 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baseline="30000" dirty="0">
                <a:solidFill>
                  <a:schemeClr val="bg1"/>
                </a:solidFill>
              </a:rPr>
              <a:t>1</a:t>
            </a:r>
            <a:r>
              <a:rPr lang="en-US" sz="750" b="1" dirty="0">
                <a:solidFill>
                  <a:schemeClr val="bg1"/>
                </a:solidFill>
              </a:rPr>
              <a:t>Department of Health and Human Services (DHHS). December 2019. Accessed May 28, 2021. https://clinicalinfo.hiv.gov/en/guidelines/adult-and-adolescent-arv/initiation-antiretroviral-therapy?view=full</a:t>
            </a:r>
          </a:p>
          <a:p>
            <a:r>
              <a:rPr lang="en-US" sz="750" b="1" baseline="30000" dirty="0">
                <a:solidFill>
                  <a:schemeClr val="bg1"/>
                </a:solidFill>
              </a:rPr>
              <a:t>2</a:t>
            </a:r>
            <a:r>
              <a:rPr lang="en-US" sz="750" b="1" dirty="0">
                <a:solidFill>
                  <a:schemeClr val="bg1"/>
                </a:solidFill>
              </a:rPr>
              <a:t>Saag MS et al. JAMA. 2020;324(16):1651-1669.</a:t>
            </a:r>
          </a:p>
          <a:p>
            <a:endParaRPr lang="en-US" sz="10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655902" y="1087434"/>
            <a:ext cx="6005178" cy="2509206"/>
          </a:xfr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xmlns="" id="{062CDDDA-70DC-1246-B333-B58B49E1BF46}"/>
              </a:ext>
            </a:extLst>
          </p:cNvPr>
          <p:cNvSpPr txBox="1">
            <a:spLocks/>
          </p:cNvSpPr>
          <p:nvPr/>
        </p:nvSpPr>
        <p:spPr>
          <a:xfrm>
            <a:off x="6145530" y="1821180"/>
            <a:ext cx="2640330" cy="12620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sz="30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–"/>
              <a:defRPr sz="25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sz="20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–"/>
              <a:defRPr sz="18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»"/>
              <a:defRPr sz="18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/>
              <a:t>NOTE: </a:t>
            </a:r>
            <a:r>
              <a:rPr lang="en-US" sz="2000" dirty="0"/>
              <a:t>DTG/3TC not recommended as rapid-start regimen.</a:t>
            </a:r>
            <a:endParaRPr lang="en-US" sz="2000" baseline="30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 Trial: Rapid Initiation of DTG/3TC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4213860"/>
            <a:ext cx="808482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>
                <a:latin typeface="+mj-lt"/>
              </a:rPr>
              <a:t>a</a:t>
            </a:r>
            <a:r>
              <a:rPr lang="en-US" sz="1000" dirty="0">
                <a:latin typeface="+mj-lt"/>
              </a:rPr>
              <a:t>11 participants had no </a:t>
            </a:r>
            <a:r>
              <a:rPr lang="en-US" sz="1000" dirty="0" err="1">
                <a:latin typeface="+mj-lt"/>
              </a:rPr>
              <a:t>virologic</a:t>
            </a:r>
            <a:r>
              <a:rPr lang="en-US" sz="1000" dirty="0">
                <a:latin typeface="+mj-lt"/>
              </a:rPr>
              <a:t> data at week 24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50" b="1" dirty="0">
                <a:solidFill>
                  <a:schemeClr val="bg1"/>
                </a:solidFill>
              </a:rPr>
              <a:t>Rolle CP et al. HIV Glasgow Virtual Meeting. 2020. Abstract P020. https://onlinelibrary.wiley.com/doi/10.1002/jia2.25616</a:t>
            </a:r>
          </a:p>
          <a:p>
            <a:endParaRPr lang="en-US" sz="1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268017"/>
            <a:ext cx="3679622" cy="2747724"/>
          </a:xfrm>
        </p:spPr>
        <p:txBody>
          <a:bodyPr>
            <a:normAutofit fontScale="62500" lnSpcReduction="20000"/>
          </a:bodyPr>
          <a:lstStyle/>
          <a:p>
            <a:r>
              <a:rPr lang="en-US" sz="2400" dirty="0"/>
              <a:t>DTG/3TC initiated within 14 days of HIV diagnosis (n=131)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Efficacy endpoints</a:t>
            </a:r>
          </a:p>
          <a:p>
            <a:pPr lvl="1">
              <a:spcBef>
                <a:spcPts val="600"/>
              </a:spcBef>
            </a:pPr>
            <a:r>
              <a:rPr lang="en-US" sz="1900" b="1" dirty="0">
                <a:solidFill>
                  <a:srgbClr val="1F497D"/>
                </a:solidFill>
              </a:rPr>
              <a:t>Observed:</a:t>
            </a:r>
            <a:r>
              <a:rPr lang="en-US" sz="1900" dirty="0"/>
              <a:t> Proportion with plasma HIV-1 RNA &lt;50 copies/</a:t>
            </a:r>
            <a:r>
              <a:rPr lang="en-US" sz="1900" dirty="0" err="1"/>
              <a:t>mL</a:t>
            </a:r>
            <a:r>
              <a:rPr lang="en-US" sz="1900" dirty="0"/>
              <a:t>, regardless of change in regimen, among those with available data at week 24 (n=111)</a:t>
            </a:r>
          </a:p>
          <a:p>
            <a:pPr lvl="1">
              <a:spcBef>
                <a:spcPts val="600"/>
              </a:spcBef>
            </a:pPr>
            <a:r>
              <a:rPr lang="en-US" sz="1900" b="1" dirty="0">
                <a:solidFill>
                  <a:srgbClr val="77933C"/>
                </a:solidFill>
              </a:rPr>
              <a:t>ITT-E missing = failure: </a:t>
            </a:r>
            <a:r>
              <a:rPr lang="en-US" sz="1900" dirty="0"/>
              <a:t>Participants with no HIV-1 RNA data at week 24 classified as HIV-1 RNA ≥50 copies/</a:t>
            </a:r>
            <a:r>
              <a:rPr lang="en-US" sz="1900" dirty="0" err="1"/>
              <a:t>mL</a:t>
            </a:r>
            <a:r>
              <a:rPr lang="en-US" sz="1900" dirty="0"/>
              <a:t> (n=131)</a:t>
            </a:r>
          </a:p>
          <a:p>
            <a:pPr lvl="1">
              <a:spcBef>
                <a:spcPts val="600"/>
              </a:spcBef>
            </a:pPr>
            <a:r>
              <a:rPr lang="en-US" sz="1900" b="1" dirty="0">
                <a:solidFill>
                  <a:srgbClr val="E46C0A"/>
                </a:solidFill>
              </a:rPr>
              <a:t>FDA snapshot:</a:t>
            </a:r>
            <a:r>
              <a:rPr lang="en-US" sz="1900" dirty="0">
                <a:solidFill>
                  <a:srgbClr val="E46C0A"/>
                </a:solidFill>
              </a:rPr>
              <a:t> </a:t>
            </a:r>
            <a:r>
              <a:rPr lang="en-US" sz="1900" dirty="0"/>
              <a:t>Proportion of participants with plasma HIV-1 RNA &lt;50 copies/</a:t>
            </a:r>
            <a:r>
              <a:rPr lang="en-US" sz="1900" dirty="0" err="1"/>
              <a:t>mL</a:t>
            </a:r>
            <a:r>
              <a:rPr lang="en-US" sz="1900" dirty="0"/>
              <a:t> at week 24 still taking DTG/3TC (n=131</a:t>
            </a:r>
            <a:r>
              <a:rPr lang="en-US" sz="1900" baseline="30000" dirty="0"/>
              <a:t>a</a:t>
            </a:r>
            <a:r>
              <a:rPr lang="en-US" sz="1900" dirty="0"/>
              <a:t>)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Confirmed </a:t>
            </a:r>
            <a:r>
              <a:rPr lang="en-US" sz="2400" dirty="0" err="1"/>
              <a:t>virologic</a:t>
            </a:r>
            <a:r>
              <a:rPr lang="en-US" sz="2400" dirty="0"/>
              <a:t> failure with no resistance development occurred in 2 participants (remained on DTG/3TC)</a:t>
            </a:r>
          </a:p>
          <a:p>
            <a:endParaRPr lang="en-US" sz="1200" dirty="0"/>
          </a:p>
        </p:txBody>
      </p:sp>
      <p:pic>
        <p:nvPicPr>
          <p:cNvPr id="8" name="Picture 7" descr="5927-HIV-slide28-ch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350" y="1123098"/>
            <a:ext cx="4160000" cy="334222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 Trial: Reasons for Switching DTG/3TC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3596640"/>
            <a:ext cx="8084820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err="1">
                <a:latin typeface="+mj-lt"/>
              </a:rPr>
              <a:t>a</a:t>
            </a:r>
            <a:r>
              <a:rPr lang="en-US" sz="1000" dirty="0" err="1">
                <a:latin typeface="+mj-lt"/>
              </a:rPr>
              <a:t>Participant</a:t>
            </a:r>
            <a:r>
              <a:rPr lang="en-US" sz="1000" dirty="0">
                <a:latin typeface="+mj-lt"/>
              </a:rPr>
              <a:t> in study but missing data in window. Week 36 HIV-1 RNA &lt;40 copies/</a:t>
            </a:r>
            <a:r>
              <a:rPr lang="en-US" sz="1000" dirty="0" err="1">
                <a:latin typeface="+mj-lt"/>
              </a:rPr>
              <a:t>mL</a:t>
            </a:r>
            <a:r>
              <a:rPr lang="en-US" sz="1000" dirty="0">
                <a:latin typeface="+mj-lt"/>
              </a:rPr>
              <a:t>; </a:t>
            </a:r>
            <a:r>
              <a:rPr lang="en-US" sz="1000" baseline="30000" dirty="0" err="1">
                <a:latin typeface="+mj-lt"/>
              </a:rPr>
              <a:t>b</a:t>
            </a:r>
            <a:r>
              <a:rPr lang="en-US" sz="1000" dirty="0" err="1">
                <a:latin typeface="+mj-lt"/>
              </a:rPr>
              <a:t>Participant</a:t>
            </a:r>
            <a:r>
              <a:rPr lang="en-US" sz="1000" dirty="0">
                <a:latin typeface="+mj-lt"/>
              </a:rPr>
              <a:t> enrolled in another double-blind clinical trial; </a:t>
            </a:r>
            <a:r>
              <a:rPr lang="en-US" sz="1000" baseline="30000" dirty="0" err="1">
                <a:latin typeface="+mj-lt"/>
              </a:rPr>
              <a:t>c</a:t>
            </a:r>
            <a:r>
              <a:rPr lang="en-US" sz="1000" dirty="0" err="1">
                <a:latin typeface="+mj-lt"/>
              </a:rPr>
              <a:t>Participant</a:t>
            </a:r>
            <a:r>
              <a:rPr lang="en-US" sz="1000" dirty="0">
                <a:latin typeface="+mj-lt"/>
              </a:rPr>
              <a:t> withdrew after switch from DTG/3TC; </a:t>
            </a:r>
            <a:r>
              <a:rPr lang="en-US" sz="1000" baseline="30000" dirty="0" err="1">
                <a:latin typeface="+mj-lt"/>
              </a:rPr>
              <a:t>d</a:t>
            </a:r>
            <a:r>
              <a:rPr lang="en-US" sz="1000" dirty="0" err="1">
                <a:latin typeface="+mj-lt"/>
              </a:rPr>
              <a:t>Participant</a:t>
            </a:r>
            <a:r>
              <a:rPr lang="en-US" sz="1000" dirty="0">
                <a:latin typeface="+mj-lt"/>
              </a:rPr>
              <a:t> had HIV-1 RNA 18,752 copies/</a:t>
            </a:r>
            <a:r>
              <a:rPr lang="en-US" sz="1000" dirty="0" err="1">
                <a:latin typeface="+mj-lt"/>
              </a:rPr>
              <a:t>mL</a:t>
            </a:r>
            <a:r>
              <a:rPr lang="en-US" sz="1000" dirty="0">
                <a:latin typeface="+mj-lt"/>
              </a:rPr>
              <a:t> at baseline, &lt;40 copies/</a:t>
            </a:r>
            <a:r>
              <a:rPr lang="en-US" sz="1000" dirty="0" err="1">
                <a:latin typeface="+mj-lt"/>
              </a:rPr>
              <a:t>mL</a:t>
            </a:r>
            <a:r>
              <a:rPr lang="en-US" sz="1000" dirty="0">
                <a:latin typeface="+mj-lt"/>
              </a:rPr>
              <a:t> at day 47, switched treatment at day 49, had HIV-1 RNA 54 copies/</a:t>
            </a:r>
            <a:r>
              <a:rPr lang="en-US" sz="1000" dirty="0" err="1">
                <a:latin typeface="+mj-lt"/>
              </a:rPr>
              <a:t>mL</a:t>
            </a:r>
            <a:r>
              <a:rPr lang="en-US" sz="1000" dirty="0">
                <a:latin typeface="+mj-lt"/>
              </a:rPr>
              <a:t> on day 57, and withdrew consent due to relocation at week 12; </a:t>
            </a:r>
            <a:r>
              <a:rPr lang="en-US" sz="1000" baseline="30000" dirty="0" err="1">
                <a:latin typeface="+mj-lt"/>
              </a:rPr>
              <a:t>e</a:t>
            </a:r>
            <a:r>
              <a:rPr lang="en-US" sz="1000" dirty="0" err="1">
                <a:latin typeface="+mj-lt"/>
              </a:rPr>
              <a:t>Participant</a:t>
            </a:r>
            <a:r>
              <a:rPr lang="en-US" sz="1000" dirty="0">
                <a:latin typeface="+mj-lt"/>
              </a:rPr>
              <a:t> switched ART twice</a:t>
            </a:r>
          </a:p>
          <a:p>
            <a:r>
              <a:rPr lang="en-US" sz="1000" dirty="0">
                <a:latin typeface="+mj-lt"/>
              </a:rPr>
              <a:t>NA, not available; RPV, </a:t>
            </a:r>
            <a:r>
              <a:rPr lang="en-US" sz="1000" dirty="0" err="1">
                <a:latin typeface="+mj-lt"/>
              </a:rPr>
              <a:t>rilpivirine</a:t>
            </a:r>
            <a:r>
              <a:rPr lang="en-US" sz="1000" dirty="0">
                <a:latin typeface="+mj-lt"/>
              </a:rPr>
              <a:t>; c, </a:t>
            </a:r>
            <a:r>
              <a:rPr lang="en-US" sz="1000" dirty="0" err="1">
                <a:latin typeface="+mj-lt"/>
              </a:rPr>
              <a:t>cobicistat</a:t>
            </a:r>
            <a:r>
              <a:rPr lang="en-US" sz="1000" dirty="0">
                <a:latin typeface="+mj-lt"/>
              </a:rPr>
              <a:t>; DRV, </a:t>
            </a:r>
            <a:r>
              <a:rPr lang="en-US" sz="1000" dirty="0" err="1">
                <a:latin typeface="+mj-lt"/>
              </a:rPr>
              <a:t>darunavir</a:t>
            </a:r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 err="1">
                <a:solidFill>
                  <a:schemeClr val="bg1"/>
                </a:solidFill>
              </a:rPr>
              <a:t>Rolle</a:t>
            </a:r>
            <a:r>
              <a:rPr lang="en-US" sz="750" b="1" dirty="0">
                <a:solidFill>
                  <a:schemeClr val="bg1"/>
                </a:solidFill>
              </a:rPr>
              <a:t> CP et al. HIV Drug Therapy Glasgow Virtual Meeting. 2020. Abstract P020.</a:t>
            </a:r>
          </a:p>
          <a:p>
            <a:endParaRPr lang="en-US" sz="1000" dirty="0"/>
          </a:p>
        </p:txBody>
      </p:sp>
      <p:pic>
        <p:nvPicPr>
          <p:cNvPr id="8" name="Picture 7" descr="5927-HIV-slide29-ta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" y="1300767"/>
            <a:ext cx="7400634" cy="22958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C00000"/>
                </a:solidFill>
              </a:rPr>
              <a:t>Red Line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Epidemiology of HIV in a </a:t>
            </a:r>
            <a:br>
              <a:rPr lang="en-US" dirty="0"/>
            </a:br>
            <a:r>
              <a:rPr lang="en-US" dirty="0"/>
              <a:t>(Post-)pandemic Era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DIAMOND: Initiation of DRV/c/FTC/TAF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4213860"/>
            <a:ext cx="808482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</a:rPr>
              <a:t>ITT, intention to treat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1" dirty="0" err="1">
                <a:solidFill>
                  <a:schemeClr val="bg1"/>
                </a:solidFill>
              </a:rPr>
              <a:t>Huhn</a:t>
            </a:r>
            <a:r>
              <a:rPr lang="fr-FR" sz="750" b="1" dirty="0">
                <a:solidFill>
                  <a:schemeClr val="bg1"/>
                </a:solidFill>
              </a:rPr>
              <a:t> GD et al. Clin Infect Dis. 2020;71(12):3110-3117. </a:t>
            </a:r>
          </a:p>
          <a:p>
            <a:endParaRPr lang="en-US" sz="1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268017"/>
            <a:ext cx="3679622" cy="2747724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D/C/F/TAF initiated within 14 days of HIV diagnosis</a:t>
            </a:r>
          </a:p>
          <a:p>
            <a:r>
              <a:rPr lang="en-US" sz="2400" dirty="0"/>
              <a:t>Two patients with baseline M184V/I mutations achieved HIV-1 RNA &lt;50 copies/</a:t>
            </a:r>
            <a:r>
              <a:rPr lang="en-US" sz="2400" dirty="0" err="1"/>
              <a:t>mL</a:t>
            </a:r>
            <a:r>
              <a:rPr lang="en-US" sz="2400" dirty="0"/>
              <a:t> by week 4</a:t>
            </a:r>
          </a:p>
          <a:p>
            <a:pPr lvl="1">
              <a:buFont typeface="Calibri" pitchFamily="34" charset="0"/>
              <a:buChar char="‒"/>
            </a:pPr>
            <a:r>
              <a:rPr lang="en-US" sz="1900" dirty="0"/>
              <a:t>One discontinued due to D/C/F/TAF food requirements</a:t>
            </a:r>
          </a:p>
          <a:p>
            <a:pPr lvl="1">
              <a:buFont typeface="Calibri" pitchFamily="34" charset="0"/>
              <a:buChar char="‒"/>
            </a:pPr>
            <a:r>
              <a:rPr lang="en-US" sz="1900" dirty="0"/>
              <a:t>One maintained an undetectable viral load through week 48</a:t>
            </a:r>
          </a:p>
          <a:p>
            <a:endParaRPr lang="en-US" sz="1200" dirty="0"/>
          </a:p>
        </p:txBody>
      </p:sp>
      <p:pic>
        <p:nvPicPr>
          <p:cNvPr id="7" name="Picture 6" descr="5927-HIV-slide30-ch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931" y="1021080"/>
            <a:ext cx="3530159" cy="32863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Discussion: How Realistic is Same-Day Start?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268017"/>
            <a:ext cx="7768590" cy="2747724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Rapid is a relative term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 dirty="0"/>
              <a:t>Is there a difference between same day, &lt;7 days, and &lt;14 days?</a:t>
            </a:r>
            <a:endParaRPr lang="en-US" sz="2400" dirty="0"/>
          </a:p>
          <a:p>
            <a:r>
              <a:rPr lang="en-US" sz="2400" dirty="0"/>
              <a:t>What logistical changes do clinics/practices need to make to offer same-day initiation of ART? </a:t>
            </a:r>
          </a:p>
          <a:p>
            <a:r>
              <a:rPr lang="en-US" sz="2400" dirty="0"/>
              <a:t>There is a lack of high-quality evidence to compare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 dirty="0"/>
              <a:t>Ethical implications of a control arm in rapid-start studies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 dirty="0"/>
              <a:t>B-HASTE (NCT04249037): rapid </a:t>
            </a:r>
            <a:r>
              <a:rPr lang="en-US" sz="2200" dirty="0" err="1"/>
              <a:t>vs</a:t>
            </a:r>
            <a:r>
              <a:rPr lang="en-US" sz="2200" dirty="0"/>
              <a:t> standard start in HIV therapy (ongoing)</a:t>
            </a:r>
            <a:endParaRPr lang="en-US" sz="1900" dirty="0"/>
          </a:p>
          <a:p>
            <a:r>
              <a:rPr lang="en-US" sz="2400" dirty="0"/>
              <a:t>How do the populations in these studies compare with most real-world settings?</a:t>
            </a:r>
          </a:p>
          <a:p>
            <a:endParaRPr lang="en-US" sz="12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smtClean="0">
                <a:solidFill>
                  <a:srgbClr val="E19933"/>
                </a:solidFill>
              </a:rPr>
              <a:t>Animation: </a:t>
            </a:r>
            <a:br>
              <a:rPr lang="en-US" sz="3600" b="1" smtClean="0">
                <a:solidFill>
                  <a:srgbClr val="E19933"/>
                </a:solidFill>
              </a:rPr>
            </a:br>
            <a:r>
              <a:rPr lang="en-US" sz="3600" b="1" smtClean="0">
                <a:solidFill>
                  <a:srgbClr val="E19933"/>
                </a:solidFill>
              </a:rPr>
              <a:t>Introduction to 2 Drug ART Regimens</a:t>
            </a:r>
            <a:endParaRPr lang="en-US" dirty="0">
              <a:solidFill>
                <a:srgbClr val="E19933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9947E4-62FC-A24E-92D4-3D34C8C6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smtClean="0"/>
              <a:t>Introduction to 2 Drug ART Regimens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A8B4A7-7F73-C941-BB99-770784153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364" y="1006873"/>
            <a:ext cx="8499763" cy="3232619"/>
          </a:xfrm>
        </p:spPr>
        <p:txBody>
          <a:bodyPr/>
          <a:lstStyle/>
          <a:p>
            <a:pPr>
              <a:buNone/>
            </a:pPr>
            <a:r>
              <a:rPr lang="en-US" sz="1800" smtClean="0"/>
              <a:t>Link to </a:t>
            </a:r>
            <a:r>
              <a:rPr lang="en-US" sz="1800" b="1" i="1" smtClean="0"/>
              <a:t>Annenberg HIV 2DRs Video 1 091721.mp4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843142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E19933"/>
                </a:solidFill>
              </a:rPr>
              <a:t>Clinical Trials of Oral 2DR in </a:t>
            </a:r>
            <a:br>
              <a:rPr lang="en-US" sz="3600" b="1" dirty="0">
                <a:solidFill>
                  <a:srgbClr val="E19933"/>
                </a:solidFill>
              </a:rPr>
            </a:br>
            <a:r>
              <a:rPr lang="en-US" sz="3600" b="1" dirty="0">
                <a:solidFill>
                  <a:srgbClr val="E19933"/>
                </a:solidFill>
              </a:rPr>
              <a:t>Treatment-naïve PLWH</a:t>
            </a:r>
            <a:endParaRPr lang="en-US" dirty="0">
              <a:solidFill>
                <a:srgbClr val="E19933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GEMINI: Durable Efficacy of DTG + 3TC in Treatment-Naïve PLWH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4091940"/>
            <a:ext cx="808482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>
                <a:latin typeface="+mj-lt"/>
              </a:rPr>
              <a:t>a</a:t>
            </a:r>
            <a:r>
              <a:rPr lang="en-US" sz="1000" dirty="0">
                <a:latin typeface="+mj-lt"/>
              </a:rPr>
              <a:t>10% </a:t>
            </a:r>
            <a:r>
              <a:rPr lang="en-US" sz="1000" dirty="0" err="1">
                <a:latin typeface="+mj-lt"/>
              </a:rPr>
              <a:t>noninferiority</a:t>
            </a:r>
            <a:r>
              <a:rPr lang="en-US" sz="1000" dirty="0">
                <a:latin typeface="+mj-lt"/>
              </a:rPr>
              <a:t> margin for individual studies</a:t>
            </a:r>
          </a:p>
          <a:p>
            <a:r>
              <a:rPr lang="en-US" sz="1000" dirty="0">
                <a:latin typeface="+mj-lt"/>
              </a:rPr>
              <a:t>R, randomized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i="0" dirty="0">
                <a:solidFill>
                  <a:schemeClr val="bg1"/>
                </a:solidFill>
                <a:effectLst/>
                <a:latin typeface="Calibri" pitchFamily="34" charset="0"/>
              </a:rPr>
              <a:t>Cahn P, et al. Durable efficacy of dolutegravir (DTG) plus lamivudine (3TC) in antiretroviral treatment-naïve adults with HIV-1 infection – 3-year results from the GEMINI studies. HIV Glasgow 2020: Abstract P18.</a:t>
            </a:r>
            <a:endParaRPr lang="en-US" sz="75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9" name="Content Placeholder 8" descr="5927-HIV-slide33-chart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1140829"/>
            <a:ext cx="7857777" cy="2951111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5927-HIV-slide34-chart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1074778"/>
            <a:ext cx="7751112" cy="28647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DTG + 3TC Was </a:t>
            </a:r>
            <a:r>
              <a:rPr lang="en-US" dirty="0" err="1"/>
              <a:t>Noninferior</a:t>
            </a:r>
            <a:r>
              <a:rPr lang="en-US" dirty="0"/>
              <a:t> to DTG + TDF/FTC at Week 144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3939540"/>
            <a:ext cx="80848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err="1">
                <a:latin typeface="+mj-lt"/>
              </a:rPr>
              <a:t>a</a:t>
            </a:r>
            <a:r>
              <a:rPr lang="en-US" sz="1000" dirty="0" err="1">
                <a:latin typeface="+mj-lt"/>
              </a:rPr>
              <a:t>Based</a:t>
            </a:r>
            <a:r>
              <a:rPr lang="en-US" sz="1000" dirty="0">
                <a:latin typeface="+mj-lt"/>
              </a:rPr>
              <a:t> on Cochran-Mantel-</a:t>
            </a:r>
            <a:r>
              <a:rPr lang="en-US" sz="1000" dirty="0" err="1">
                <a:latin typeface="+mj-lt"/>
              </a:rPr>
              <a:t>Haenszel</a:t>
            </a:r>
            <a:r>
              <a:rPr lang="en-US" sz="1000" dirty="0">
                <a:latin typeface="+mj-lt"/>
              </a:rPr>
              <a:t> stratified analysis adjusting for baseline plasma HIV-1 RNA (≤100,000 </a:t>
            </a:r>
            <a:r>
              <a:rPr lang="en-US" sz="1000" dirty="0" err="1">
                <a:latin typeface="+mj-lt"/>
              </a:rPr>
              <a:t>vs</a:t>
            </a:r>
            <a:r>
              <a:rPr lang="en-US" sz="1000" dirty="0">
                <a:latin typeface="+mj-lt"/>
              </a:rPr>
              <a:t> &gt;100,000 copies/</a:t>
            </a:r>
            <a:r>
              <a:rPr lang="en-US" sz="1000" dirty="0" err="1">
                <a:latin typeface="+mj-lt"/>
              </a:rPr>
              <a:t>mL</a:t>
            </a:r>
            <a:r>
              <a:rPr lang="en-US" sz="1000" dirty="0">
                <a:latin typeface="+mj-lt"/>
              </a:rPr>
              <a:t>), baseline CD4+ cell count (≤200 or 200 cells/mm3), and study (GEMINI-1 </a:t>
            </a:r>
            <a:r>
              <a:rPr lang="en-US" sz="1000" dirty="0" err="1">
                <a:latin typeface="+mj-lt"/>
              </a:rPr>
              <a:t>vs</a:t>
            </a:r>
            <a:r>
              <a:rPr lang="en-US" sz="1000" dirty="0">
                <a:latin typeface="+mj-lt"/>
              </a:rPr>
              <a:t> GEMINI-2)</a:t>
            </a:r>
          </a:p>
          <a:p>
            <a:r>
              <a:rPr lang="en-US" sz="1000" dirty="0">
                <a:latin typeface="+mj-lt"/>
              </a:rPr>
              <a:t>ITT-E, intention to treat-exposed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508019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i="0" dirty="0">
                <a:solidFill>
                  <a:schemeClr val="bg1"/>
                </a:solidFill>
                <a:effectLst/>
              </a:rPr>
              <a:t>Cahn P, et al. Durable efficacy of dolutegravir (DTG) plus lamivudine (3TC) in antiretroviral treatment-naïve adults with HIV-1 infection – 3-year results from the GEMINI studies. HIV Glasgow 2020: Abstract P18</a:t>
            </a:r>
            <a:endParaRPr lang="en-US" sz="75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5927-HIV-slide35-ta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104225"/>
            <a:ext cx="4075682" cy="272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Virologic</a:t>
            </a:r>
            <a:r>
              <a:rPr lang="en-US" dirty="0"/>
              <a:t> Outcomes in the Pooled GEMINI Trials at Week 144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3733800"/>
            <a:ext cx="406146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err="1">
                <a:latin typeface="+mj-lt"/>
              </a:rPr>
              <a:t>a</a:t>
            </a:r>
            <a:r>
              <a:rPr lang="en-US" sz="1000" dirty="0" err="1">
                <a:latin typeface="+mj-lt"/>
              </a:rPr>
              <a:t>Including</a:t>
            </a:r>
            <a:r>
              <a:rPr lang="en-US" sz="1000" dirty="0">
                <a:latin typeface="+mj-lt"/>
              </a:rPr>
              <a:t> protocol deviation, loss to follow-up, physician decision, withdrawal by participant, and lack of efficacy</a:t>
            </a:r>
          </a:p>
          <a:p>
            <a:r>
              <a:rPr lang="en-US" sz="1000" dirty="0">
                <a:latin typeface="+mj-lt"/>
              </a:rPr>
              <a:t>AE, adverse event; INSTI, </a:t>
            </a:r>
            <a:r>
              <a:rPr lang="en-US" sz="1000" dirty="0" err="1">
                <a:latin typeface="+mj-lt"/>
              </a:rPr>
              <a:t>integrase</a:t>
            </a:r>
            <a:r>
              <a:rPr lang="en-US" sz="1000" dirty="0">
                <a:latin typeface="+mj-lt"/>
              </a:rPr>
              <a:t> strand transfer inhibitor; NRTI, nucleoside reverse transcriptase inhibitor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Cahn P, et al. Durable efficacy of dolutegravir (DTG) plus lamivudine (3TC) in antiretroviral treatment-naïve adults with HIV-1 infection – 3-year results from the GEMINI studies. HIV Glasgow 2020: Abstract P18</a:t>
            </a:r>
            <a:endParaRPr lang="en-US" sz="75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04332" y="1268016"/>
            <a:ext cx="3811018" cy="2892503"/>
          </a:xfrm>
        </p:spPr>
        <p:txBody>
          <a:bodyPr>
            <a:normAutofit fontScale="77500" lnSpcReduction="20000"/>
          </a:bodyPr>
          <a:lstStyle/>
          <a:p>
            <a:r>
              <a:rPr lang="en-US" sz="2200" dirty="0"/>
              <a:t>Confirmed </a:t>
            </a:r>
            <a:r>
              <a:rPr lang="en-US" sz="2200" dirty="0" err="1"/>
              <a:t>virologic</a:t>
            </a:r>
            <a:r>
              <a:rPr lang="en-US" sz="2200" dirty="0"/>
              <a:t> withdrawal through week 144</a:t>
            </a:r>
          </a:p>
          <a:p>
            <a:pPr lvl="1">
              <a:buFont typeface="Calibri" pitchFamily="34" charset="0"/>
              <a:buChar char="‒"/>
            </a:pPr>
            <a:r>
              <a:rPr lang="en-US" sz="1600" dirty="0"/>
              <a:t>DTG + 3TC: 12 participants (1 since week 96)</a:t>
            </a:r>
          </a:p>
          <a:p>
            <a:pPr lvl="1">
              <a:buFont typeface="Calibri" pitchFamily="34" charset="0"/>
              <a:buChar char="‒"/>
            </a:pPr>
            <a:r>
              <a:rPr lang="en-US" sz="1600" dirty="0"/>
              <a:t>DTG + TDF/FTC: 9 participants (2 since week 96)</a:t>
            </a:r>
          </a:p>
          <a:p>
            <a:pPr lvl="1">
              <a:buFont typeface="Calibri" pitchFamily="34" charset="0"/>
              <a:buChar char="‒"/>
            </a:pPr>
            <a:r>
              <a:rPr lang="en-US" sz="1700" dirty="0"/>
              <a:t>None with treatment-emergent INSTI or NRTI resistance mutations</a:t>
            </a:r>
          </a:p>
          <a:p>
            <a:r>
              <a:rPr lang="en-US" sz="2200" dirty="0"/>
              <a:t>One participant with reported nonadherence in the DTG + 3TC group developed M184V at week 132 and R263R/K at week 144</a:t>
            </a:r>
          </a:p>
          <a:p>
            <a:pPr lvl="1">
              <a:buFont typeface="Calibri" pitchFamily="34" charset="0"/>
              <a:buChar char="‒"/>
            </a:pPr>
            <a:r>
              <a:rPr lang="en-US" sz="1700" dirty="0"/>
              <a:t>Week 132 HIV-1 RNA: 61,927 copies/</a:t>
            </a:r>
            <a:r>
              <a:rPr lang="en-US" sz="1700" dirty="0" err="1"/>
              <a:t>mL</a:t>
            </a:r>
            <a:endParaRPr lang="en-US" sz="1700" dirty="0"/>
          </a:p>
          <a:p>
            <a:pPr lvl="1">
              <a:buFont typeface="Calibri" pitchFamily="34" charset="0"/>
              <a:buChar char="‒"/>
            </a:pPr>
            <a:r>
              <a:rPr lang="en-US" sz="1700" dirty="0"/>
              <a:t>Week 144 HIV-1 RNA: 135 copies/</a:t>
            </a:r>
            <a:r>
              <a:rPr lang="en-US" sz="1700" dirty="0" err="1"/>
              <a:t>mL</a:t>
            </a:r>
            <a:endParaRPr lang="en-US" sz="1700" dirty="0"/>
          </a:p>
          <a:p>
            <a:pPr lvl="1">
              <a:buFont typeface="Calibri" pitchFamily="34" charset="0"/>
              <a:buChar char="‒"/>
            </a:pPr>
            <a:r>
              <a:rPr lang="en-US" sz="1700" dirty="0"/>
              <a:t>Conferred 1.8-fold change in resistance to DTG</a:t>
            </a:r>
          </a:p>
          <a:p>
            <a:endParaRPr lang="en-US" sz="1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E19933"/>
                </a:solidFill>
              </a:rPr>
              <a:t>Current Guideline Recommendations for ART Switching in PLWH with </a:t>
            </a:r>
            <a:r>
              <a:rPr lang="en-US" sz="3600" b="1" dirty="0" err="1">
                <a:solidFill>
                  <a:srgbClr val="E19933"/>
                </a:solidFill>
              </a:rPr>
              <a:t>Virologic</a:t>
            </a:r>
            <a:r>
              <a:rPr lang="en-US" sz="3600" b="1" dirty="0">
                <a:solidFill>
                  <a:srgbClr val="E19933"/>
                </a:solidFill>
              </a:rPr>
              <a:t> Suppression</a:t>
            </a:r>
            <a:endParaRPr lang="en-US" dirty="0">
              <a:solidFill>
                <a:srgbClr val="E19933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64" y="138933"/>
            <a:ext cx="8355153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Treatment Switching is Recommended for Simplification or Enhanced Tolerability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baseline="30000" dirty="0">
                <a:solidFill>
                  <a:schemeClr val="bg1"/>
                </a:solidFill>
              </a:rPr>
              <a:t>1</a:t>
            </a:r>
            <a:r>
              <a:rPr lang="en-US" sz="750" b="1" dirty="0">
                <a:solidFill>
                  <a:schemeClr val="bg1"/>
                </a:solidFill>
              </a:rPr>
              <a:t>Department of Health and Human Services (DHHS). December 2019. Accessed May 28, 2021. https://clinicalinfo.hiv.gov/en/guidelines/adult-and-adolescent-arv/initiation-antiretroviral-therapy?view=full</a:t>
            </a:r>
          </a:p>
          <a:p>
            <a:r>
              <a:rPr lang="en-US" sz="750" b="1" baseline="30000" dirty="0">
                <a:solidFill>
                  <a:schemeClr val="bg1"/>
                </a:solidFill>
              </a:rPr>
              <a:t>2</a:t>
            </a:r>
            <a:r>
              <a:rPr lang="en-US" sz="750" b="1" dirty="0">
                <a:solidFill>
                  <a:schemeClr val="bg1"/>
                </a:solidFill>
              </a:rPr>
              <a:t>Anstett K et al. </a:t>
            </a:r>
            <a:r>
              <a:rPr lang="en-US" sz="750" b="1" dirty="0" err="1">
                <a:solidFill>
                  <a:schemeClr val="bg1"/>
                </a:solidFill>
              </a:rPr>
              <a:t>Retrovirology</a:t>
            </a:r>
            <a:r>
              <a:rPr lang="en-US" sz="750" b="1" dirty="0">
                <a:solidFill>
                  <a:schemeClr val="bg1"/>
                </a:solidFill>
              </a:rPr>
              <a:t>. 2017;14:36.</a:t>
            </a:r>
          </a:p>
          <a:p>
            <a:endParaRPr lang="en-US" sz="1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37870" y="2015176"/>
            <a:ext cx="3679622" cy="243552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400" b="1" dirty="0">
                <a:solidFill>
                  <a:srgbClr val="E46C0A"/>
                </a:solidFill>
              </a:rPr>
              <a:t>Guideline-recommended reasons for treatment switching:</a:t>
            </a:r>
            <a:r>
              <a:rPr lang="en-US" sz="3400" b="1" baseline="30000" dirty="0">
                <a:solidFill>
                  <a:srgbClr val="E46C0A"/>
                </a:solidFill>
              </a:rPr>
              <a:t>1</a:t>
            </a:r>
          </a:p>
          <a:p>
            <a:pPr marL="0" indent="0">
              <a:buNone/>
            </a:pPr>
            <a:endParaRPr lang="en-US" sz="2800" b="1" dirty="0">
              <a:solidFill>
                <a:srgbClr val="E46C0A"/>
              </a:solidFill>
            </a:endParaRPr>
          </a:p>
          <a:p>
            <a:pPr>
              <a:spcBef>
                <a:spcPts val="200"/>
              </a:spcBef>
            </a:pPr>
            <a:r>
              <a:rPr lang="en-US" sz="3400" dirty="0"/>
              <a:t>Simplification of treatment and pill burden/dosing reduction</a:t>
            </a:r>
          </a:p>
          <a:p>
            <a:pPr>
              <a:spcBef>
                <a:spcPts val="200"/>
              </a:spcBef>
            </a:pPr>
            <a:r>
              <a:rPr lang="en-US" sz="3400" dirty="0"/>
              <a:t>Reduce toxicity and/or enhance tolerability</a:t>
            </a:r>
          </a:p>
          <a:p>
            <a:pPr>
              <a:spcBef>
                <a:spcPts val="200"/>
              </a:spcBef>
            </a:pPr>
            <a:r>
              <a:rPr lang="en-US" sz="3400" dirty="0"/>
              <a:t>Prevent or mitigate drug-drug interactions</a:t>
            </a:r>
          </a:p>
          <a:p>
            <a:pPr>
              <a:spcBef>
                <a:spcPts val="200"/>
              </a:spcBef>
            </a:pPr>
            <a:r>
              <a:rPr lang="en-US" sz="3400" dirty="0"/>
              <a:t>Eliminate food requirements</a:t>
            </a:r>
          </a:p>
          <a:p>
            <a:pPr>
              <a:spcBef>
                <a:spcPts val="200"/>
              </a:spcBef>
            </a:pPr>
            <a:r>
              <a:rPr lang="en-US" sz="3400" dirty="0"/>
              <a:t>In the case of pregnancy</a:t>
            </a:r>
          </a:p>
          <a:p>
            <a:pPr>
              <a:spcBef>
                <a:spcPts val="200"/>
              </a:spcBef>
            </a:pPr>
            <a:r>
              <a:rPr lang="en-US" sz="3400" dirty="0"/>
              <a:t>To reduce costs</a:t>
            </a:r>
          </a:p>
          <a:p>
            <a:endParaRPr lang="en-US" sz="1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56EF50D3-ABFC-134B-AB6E-B76E88F5A82D}"/>
              </a:ext>
            </a:extLst>
          </p:cNvPr>
          <p:cNvSpPr/>
          <p:nvPr/>
        </p:nvSpPr>
        <p:spPr>
          <a:xfrm>
            <a:off x="737870" y="1268016"/>
            <a:ext cx="7628890" cy="674368"/>
          </a:xfrm>
          <a:prstGeom prst="roundRect">
            <a:avLst/>
          </a:prstGeom>
          <a:solidFill>
            <a:srgbClr val="E46C0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“The fundamental principle of regimen optimization is to maintain viral suppression without jeopardizing future treatment options.”</a:t>
            </a:r>
            <a:r>
              <a:rPr lang="en-US" b="1" baseline="30000" dirty="0"/>
              <a:t>1</a:t>
            </a:r>
            <a:endParaRPr lang="en-US" b="1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A961E887-4FE7-664A-893F-DD0F0341D71D}"/>
              </a:ext>
            </a:extLst>
          </p:cNvPr>
          <p:cNvSpPr/>
          <p:nvPr/>
        </p:nvSpPr>
        <p:spPr>
          <a:xfrm>
            <a:off x="4208489" y="2015176"/>
            <a:ext cx="4869632" cy="8687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</a:rPr>
              <a:t>HBV Coinfection</a:t>
            </a:r>
          </a:p>
          <a:p>
            <a:r>
              <a:rPr lang="en-US" sz="1400" dirty="0">
                <a:solidFill>
                  <a:schemeClr val="tx1"/>
                </a:solidFill>
              </a:rPr>
              <a:t>In the case of HBV coinfection, continuation or switch to another first-line HBV antiviral (TDF or TAF) is recommended.</a:t>
            </a:r>
            <a:r>
              <a:rPr lang="en-US" sz="1400" baseline="30000" dirty="0">
                <a:solidFill>
                  <a:schemeClr val="tx1"/>
                </a:solidFill>
              </a:rPr>
              <a:t>1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FFCA17B9-C289-BA42-8B80-B9F7A925C7AE}"/>
              </a:ext>
            </a:extLst>
          </p:cNvPr>
          <p:cNvSpPr/>
          <p:nvPr/>
        </p:nvSpPr>
        <p:spPr>
          <a:xfrm>
            <a:off x="4208488" y="3079854"/>
            <a:ext cx="4869631" cy="13854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</a:rPr>
              <a:t>Integrase Resistance Mutations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EVG and RAL have relatively low barriers to resistance, and resistance mutations to one typically confer resistance to the other</a:t>
            </a:r>
            <a:r>
              <a:rPr lang="en-US" sz="1400" baseline="30000" dirty="0">
                <a:solidFill>
                  <a:schemeClr val="tx1"/>
                </a:solidFill>
              </a:rPr>
              <a:t>1,2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Other INSTI (BIC and DTG) have higher barriers to resistance</a:t>
            </a:r>
            <a:r>
              <a:rPr lang="en-US" sz="1400" baseline="30000" dirty="0">
                <a:solidFill>
                  <a:schemeClr val="tx1"/>
                </a:solidFill>
              </a:rPr>
              <a:t>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HIV Epidemiologic Trends in the </a:t>
            </a:r>
            <a:br>
              <a:rPr lang="en-US" sz="3600" b="1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Setting of the COVID-19 Pandemic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E19933"/>
                </a:solidFill>
              </a:rPr>
              <a:t>Clinical Trials of Switching to Oral 2DR in the Context of Virologic Suppression</a:t>
            </a:r>
            <a:endParaRPr lang="en-US" dirty="0">
              <a:solidFill>
                <a:srgbClr val="E19933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TANGO: Switching to DTG + 3TC in Virologically Suppressed PLWH Receiving Stable TAF-Based ART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4091941"/>
            <a:ext cx="808482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err="1">
                <a:latin typeface="+mj-lt"/>
              </a:rPr>
              <a:t>a</a:t>
            </a:r>
            <a:r>
              <a:rPr lang="en-US" sz="1000" dirty="0" err="1">
                <a:latin typeface="+mj-lt"/>
              </a:rPr>
              <a:t>Patients</a:t>
            </a:r>
            <a:r>
              <a:rPr lang="en-US" sz="1000" dirty="0">
                <a:latin typeface="+mj-lt"/>
              </a:rPr>
              <a:t> eligible if initial regimen was TAF/FTC with PI, NNRTI, or INSTI, or TDF switched to TAF ≥3 months prior to screening with no other regimen change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1" dirty="0">
                <a:solidFill>
                  <a:schemeClr val="bg1"/>
                </a:solidFill>
              </a:rPr>
              <a:t>van </a:t>
            </a:r>
            <a:r>
              <a:rPr lang="fr-FR" sz="750" b="1" dirty="0" err="1">
                <a:solidFill>
                  <a:schemeClr val="bg1"/>
                </a:solidFill>
              </a:rPr>
              <a:t>Wyk</a:t>
            </a:r>
            <a:r>
              <a:rPr lang="fr-FR" sz="750" b="1" dirty="0">
                <a:solidFill>
                  <a:schemeClr val="bg1"/>
                </a:solidFill>
              </a:rPr>
              <a:t> J, et al. Clin Infect Dis. 2020;71(8):1920-1929.</a:t>
            </a:r>
            <a:endParaRPr lang="en-US" sz="1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436721"/>
          </a:xfrm>
        </p:spPr>
        <p:txBody>
          <a:bodyPr/>
          <a:lstStyle/>
          <a:p>
            <a:r>
              <a:rPr lang="en-US" sz="2000" dirty="0"/>
              <a:t>Multicenter, randomized, open-label phase 3 </a:t>
            </a:r>
            <a:r>
              <a:rPr lang="en-US" sz="2000" dirty="0" err="1"/>
              <a:t>noninferiority</a:t>
            </a:r>
            <a:r>
              <a:rPr lang="en-US" sz="2000" dirty="0"/>
              <a:t> study</a:t>
            </a:r>
          </a:p>
          <a:p>
            <a:endParaRPr lang="en-US" dirty="0"/>
          </a:p>
        </p:txBody>
      </p:sp>
      <p:pic>
        <p:nvPicPr>
          <p:cNvPr id="7" name="Picture 6" descr="5927-HIV-slide40-ch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40" y="1805939"/>
            <a:ext cx="7939441" cy="220370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DTG + 3TC Was </a:t>
            </a:r>
            <a:r>
              <a:rPr lang="en-US" sz="2800" dirty="0" err="1"/>
              <a:t>Noninferior</a:t>
            </a:r>
            <a:r>
              <a:rPr lang="en-US" sz="2800" dirty="0"/>
              <a:t> in Maintaining </a:t>
            </a:r>
            <a:r>
              <a:rPr lang="en-US" sz="2800" dirty="0" err="1"/>
              <a:t>Virologic</a:t>
            </a:r>
            <a:r>
              <a:rPr lang="en-US" sz="2800" dirty="0"/>
              <a:t> Suppression Compared With a TAF-Based Regimen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4091940"/>
            <a:ext cx="808482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err="1">
                <a:latin typeface="+mj-lt"/>
              </a:rPr>
              <a:t>a</a:t>
            </a:r>
            <a:r>
              <a:rPr lang="en-US" sz="1000" dirty="0" err="1">
                <a:latin typeface="+mj-lt"/>
              </a:rPr>
              <a:t>Based</a:t>
            </a:r>
            <a:r>
              <a:rPr lang="en-US" sz="1000" dirty="0">
                <a:latin typeface="+mj-lt"/>
              </a:rPr>
              <a:t> on Cochran-Mantel-</a:t>
            </a:r>
            <a:r>
              <a:rPr lang="en-US" sz="1000" dirty="0" err="1">
                <a:latin typeface="+mj-lt"/>
              </a:rPr>
              <a:t>Haenszel</a:t>
            </a:r>
            <a:r>
              <a:rPr lang="en-US" sz="1000" dirty="0">
                <a:latin typeface="+mj-lt"/>
              </a:rPr>
              <a:t> stratified analysis adjusting for baseline third agent class</a:t>
            </a:r>
          </a:p>
          <a:p>
            <a:r>
              <a:rPr lang="en-US" sz="1000" baseline="30000" dirty="0" err="1">
                <a:latin typeface="+mj-lt"/>
              </a:rPr>
              <a:t>b</a:t>
            </a:r>
            <a:r>
              <a:rPr lang="en-US" sz="1000" dirty="0" err="1">
                <a:latin typeface="+mj-lt"/>
              </a:rPr>
              <a:t>Protocol</a:t>
            </a:r>
            <a:r>
              <a:rPr lang="en-US" sz="1000" dirty="0">
                <a:latin typeface="+mj-lt"/>
              </a:rPr>
              <a:t> deviation, loss to follow-up, physician discretion, participant withdrawal, lack of efficacy (n=1 in TAF-based regimen arm)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1" dirty="0">
                <a:solidFill>
                  <a:schemeClr val="bg1"/>
                </a:solidFill>
              </a:rPr>
              <a:t>van </a:t>
            </a:r>
            <a:r>
              <a:rPr lang="fr-FR" sz="750" b="1" dirty="0" err="1">
                <a:solidFill>
                  <a:schemeClr val="bg1"/>
                </a:solidFill>
              </a:rPr>
              <a:t>Wyk</a:t>
            </a:r>
            <a:r>
              <a:rPr lang="fr-FR" sz="750" b="1" dirty="0">
                <a:solidFill>
                  <a:schemeClr val="bg1"/>
                </a:solidFill>
              </a:rPr>
              <a:t> J, et al. Clin Infect Dis. 2020;71(8):1920-1929.</a:t>
            </a:r>
            <a:endParaRPr lang="en-US" sz="1000" dirty="0"/>
          </a:p>
        </p:txBody>
      </p:sp>
      <p:pic>
        <p:nvPicPr>
          <p:cNvPr id="7" name="Content Placeholder 6" descr="5927-HIV-slide41-chart-table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49" y="1358987"/>
            <a:ext cx="7379845" cy="2732952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608C68-9AF9-B14D-A31E-D4B7FA9EA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SALSA: Switching to DTG + 3TC in Virologically Suppressed PLWH Receiving Any Stable ART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xmlns="" id="{3BCDE453-CBF0-934C-B2A8-49A8E4666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634679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Broadened the scope of TANGO from those previously receiving TAF-based ART to those receiving any common 3- or 4-drug regimen ART</a:t>
            </a:r>
          </a:p>
          <a:p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52F206F-0FAE-AD44-8237-12FB53550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80" y="2193119"/>
            <a:ext cx="6322820" cy="18929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6C4359A-93B2-504C-8A21-B923913B6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200" y="2144011"/>
            <a:ext cx="2570126" cy="189296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2BBA340-91A3-564D-AF15-806F83764654}"/>
              </a:ext>
            </a:extLst>
          </p:cNvPr>
          <p:cNvSpPr txBox="1"/>
          <p:nvPr/>
        </p:nvSpPr>
        <p:spPr>
          <a:xfrm>
            <a:off x="3223260" y="4465320"/>
            <a:ext cx="55626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 err="1">
                <a:solidFill>
                  <a:schemeClr val="bg1"/>
                </a:solidFill>
              </a:rPr>
              <a:t>Llibre</a:t>
            </a:r>
            <a:r>
              <a:rPr lang="en-US" sz="750" b="1" dirty="0">
                <a:solidFill>
                  <a:schemeClr val="bg1"/>
                </a:solidFill>
              </a:rPr>
              <a:t> JM et al. IAS 2021, 11th IAS Conference on HIV Science. 2021. Abstract OALB0303.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xmlns="" val="20790671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SWORD-1 and -2: Switching to DTG + RPV in </a:t>
            </a:r>
            <a:r>
              <a:rPr lang="en-US" dirty="0" err="1"/>
              <a:t>Virologically</a:t>
            </a:r>
            <a:r>
              <a:rPr lang="en-US" dirty="0"/>
              <a:t> Suppressed PLWH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1" baseline="30000" dirty="0">
                <a:solidFill>
                  <a:schemeClr val="bg1"/>
                </a:solidFill>
              </a:rPr>
              <a:t>1</a:t>
            </a:r>
            <a:r>
              <a:rPr lang="fr-FR" sz="750" b="1" dirty="0">
                <a:solidFill>
                  <a:schemeClr val="bg1"/>
                </a:solidFill>
              </a:rPr>
              <a:t>Llibre JM et al. Lancet. 2018;391(10123):839-849.</a:t>
            </a:r>
          </a:p>
          <a:p>
            <a:r>
              <a:rPr lang="fr-FR" sz="750" b="1" baseline="30000" dirty="0">
                <a:solidFill>
                  <a:schemeClr val="bg1"/>
                </a:solidFill>
              </a:rPr>
              <a:t>2</a:t>
            </a:r>
            <a:r>
              <a:rPr lang="fr-FR" sz="750" b="1" dirty="0">
                <a:solidFill>
                  <a:schemeClr val="bg1"/>
                </a:solidFill>
              </a:rPr>
              <a:t>Aboud M et al. Lancet HIV. 2019;6(9):e576-e587.</a:t>
            </a:r>
          </a:p>
          <a:p>
            <a:endParaRPr lang="en-US" sz="1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642461"/>
          </a:xfrm>
        </p:spPr>
        <p:txBody>
          <a:bodyPr/>
          <a:lstStyle/>
          <a:p>
            <a:r>
              <a:rPr lang="en-US" sz="2000" dirty="0"/>
              <a:t>Multicenter, randomized, open-label, parallel phase 3 </a:t>
            </a:r>
            <a:r>
              <a:rPr lang="en-US" sz="2000" dirty="0" err="1"/>
              <a:t>noninferiority</a:t>
            </a:r>
            <a:r>
              <a:rPr lang="en-US" sz="2000" dirty="0"/>
              <a:t> studies</a:t>
            </a:r>
            <a:r>
              <a:rPr lang="en-US" sz="2000" baseline="30000" dirty="0"/>
              <a:t>1,2</a:t>
            </a:r>
            <a:endParaRPr lang="en-US" sz="2000" dirty="0"/>
          </a:p>
          <a:p>
            <a:endParaRPr lang="en-US" dirty="0"/>
          </a:p>
        </p:txBody>
      </p:sp>
      <p:pic>
        <p:nvPicPr>
          <p:cNvPr id="7" name="Picture 6" descr="5927-HIV-slide42-ch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011680"/>
            <a:ext cx="7024762" cy="235682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/>
              <a:t>Switching to DTG + RPV Maintains HIV Suppression Over 100 Weeks and Is </a:t>
            </a:r>
            <a:r>
              <a:rPr lang="en-US" sz="2900" dirty="0" err="1"/>
              <a:t>Noninferior</a:t>
            </a:r>
            <a:r>
              <a:rPr lang="en-US" sz="2900" dirty="0"/>
              <a:t> to Standard ART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4091940"/>
            <a:ext cx="808482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>
                <a:latin typeface="+mj-lt"/>
              </a:rPr>
              <a:t>a</a:t>
            </a:r>
            <a:r>
              <a:rPr lang="en-US" sz="1000" dirty="0">
                <a:latin typeface="+mj-lt"/>
              </a:rPr>
              <a:t>10 out of 990 (1%) confirmed </a:t>
            </a:r>
            <a:r>
              <a:rPr lang="en-US" sz="1000" dirty="0" err="1">
                <a:latin typeface="+mj-lt"/>
              </a:rPr>
              <a:t>virologic</a:t>
            </a:r>
            <a:r>
              <a:rPr lang="en-US" sz="1000" dirty="0">
                <a:latin typeface="+mj-lt"/>
              </a:rPr>
              <a:t> withdrawals through week 100 (treatment-emergent NNRTI resistance mutations documented in 3 cases, all from early switch arm)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1" baseline="30000" dirty="0">
                <a:solidFill>
                  <a:schemeClr val="bg1"/>
                </a:solidFill>
              </a:rPr>
              <a:t>1</a:t>
            </a:r>
            <a:r>
              <a:rPr lang="fr-FR" sz="750" b="1" dirty="0">
                <a:solidFill>
                  <a:schemeClr val="bg1"/>
                </a:solidFill>
              </a:rPr>
              <a:t>Llibre JM et al. Lancet. 2018;391(10123):839-849.</a:t>
            </a:r>
          </a:p>
          <a:p>
            <a:r>
              <a:rPr lang="fr-FR" sz="750" b="1" baseline="30000" dirty="0">
                <a:solidFill>
                  <a:schemeClr val="bg1"/>
                </a:solidFill>
              </a:rPr>
              <a:t>2</a:t>
            </a:r>
            <a:r>
              <a:rPr lang="fr-FR" sz="750" b="1" dirty="0">
                <a:solidFill>
                  <a:schemeClr val="bg1"/>
                </a:solidFill>
              </a:rPr>
              <a:t>Aboud M et al. Lancet HIV. 2019;6(9):e576-e587.</a:t>
            </a:r>
          </a:p>
          <a:p>
            <a:endParaRPr lang="en-US" sz="1000" dirty="0"/>
          </a:p>
        </p:txBody>
      </p:sp>
      <p:pic>
        <p:nvPicPr>
          <p:cNvPr id="7" name="Picture 6" descr="5927-HIV-slide43-chart-ta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232257"/>
            <a:ext cx="7883175" cy="2859683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E19933"/>
                </a:solidFill>
              </a:rPr>
              <a:t>Real-World Evidence Supporting </a:t>
            </a:r>
            <a:br>
              <a:rPr lang="en-US" sz="3600" b="1" dirty="0">
                <a:solidFill>
                  <a:srgbClr val="E19933"/>
                </a:solidFill>
              </a:rPr>
            </a:br>
            <a:r>
              <a:rPr lang="en-US" sz="3600" b="1" dirty="0">
                <a:solidFill>
                  <a:srgbClr val="E19933"/>
                </a:solidFill>
              </a:rPr>
              <a:t>Use of 2DR</a:t>
            </a:r>
            <a:endParaRPr lang="en-US" dirty="0">
              <a:solidFill>
                <a:srgbClr val="E19933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238" y="92957"/>
            <a:ext cx="8165523" cy="994172"/>
          </a:xfrm>
        </p:spPr>
        <p:txBody>
          <a:bodyPr>
            <a:normAutofit/>
          </a:bodyPr>
          <a:lstStyle/>
          <a:p>
            <a:r>
              <a:rPr lang="en-US" sz="2900" dirty="0"/>
              <a:t>Real-World Reasons for Switching to DTG-based 2DR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50" b="1" dirty="0">
                <a:solidFill>
                  <a:schemeClr val="bg1"/>
                </a:solidFill>
              </a:rPr>
              <a:t>Ward D et al. AIDS Res Treat. 2020:5923256.</a:t>
            </a:r>
          </a:p>
          <a:p>
            <a:endParaRPr lang="en-US" sz="1000" dirty="0"/>
          </a:p>
        </p:txBody>
      </p:sp>
      <p:pic>
        <p:nvPicPr>
          <p:cNvPr id="6" name="Picture 5" descr="5927-HIV-slide45-ch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134674"/>
            <a:ext cx="7507302" cy="323555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68" y="83344"/>
            <a:ext cx="7886700" cy="994172"/>
          </a:xfrm>
        </p:spPr>
        <p:txBody>
          <a:bodyPr>
            <a:normAutofit/>
          </a:bodyPr>
          <a:lstStyle/>
          <a:p>
            <a:r>
              <a:rPr lang="en-US" sz="2900" dirty="0"/>
              <a:t>Virologic Failure May Be More Common in 2DRs Than in 3DRs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50" b="1" dirty="0">
                <a:solidFill>
                  <a:schemeClr val="bg1"/>
                </a:solidFill>
              </a:rPr>
              <a:t>Teira R et al. PLoS One. 2021;16(4):e0249515.</a:t>
            </a:r>
          </a:p>
          <a:p>
            <a:endParaRPr lang="en-US" sz="1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268016"/>
            <a:ext cx="3227070" cy="2892503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200"/>
              </a:spcBef>
            </a:pPr>
            <a:r>
              <a:rPr lang="en-US" sz="2400" dirty="0"/>
              <a:t>Retrospective analysis of data for 7,481 patients in a multicenter Spanish cohort</a:t>
            </a:r>
          </a:p>
          <a:p>
            <a:pPr>
              <a:spcBef>
                <a:spcPts val="200"/>
              </a:spcBef>
            </a:pPr>
            <a:r>
              <a:rPr lang="en-US" sz="2400" b="1" dirty="0"/>
              <a:t>3DR</a:t>
            </a:r>
            <a:r>
              <a:rPr lang="en-US" sz="2400" dirty="0"/>
              <a:t>: INSTI-containing triple therapy</a:t>
            </a:r>
          </a:p>
          <a:p>
            <a:pPr>
              <a:spcBef>
                <a:spcPts val="200"/>
              </a:spcBef>
            </a:pPr>
            <a:r>
              <a:rPr lang="en-US" sz="2400" b="1" dirty="0"/>
              <a:t>2DR</a:t>
            </a:r>
            <a:r>
              <a:rPr lang="en-US" sz="2400" dirty="0"/>
              <a:t>: DTG- and/or boosted PI-based two-drug combination</a:t>
            </a:r>
          </a:p>
          <a:p>
            <a:pPr>
              <a:spcBef>
                <a:spcPts val="200"/>
              </a:spcBef>
            </a:pPr>
            <a:endParaRPr lang="en-US" sz="2400" dirty="0"/>
          </a:p>
          <a:p>
            <a:pPr marL="0" indent="0">
              <a:spcBef>
                <a:spcPts val="200"/>
              </a:spcBef>
              <a:buNone/>
            </a:pPr>
            <a:r>
              <a:rPr lang="en-US" sz="2800" b="1" dirty="0">
                <a:solidFill>
                  <a:srgbClr val="E46C0A"/>
                </a:solidFill>
              </a:rPr>
              <a:t>Adjusted hazard ratios (95% CI) </a:t>
            </a:r>
            <a:br>
              <a:rPr lang="en-US" sz="2800" b="1" dirty="0">
                <a:solidFill>
                  <a:srgbClr val="E46C0A"/>
                </a:solidFill>
              </a:rPr>
            </a:br>
            <a:r>
              <a:rPr lang="en-US" sz="2800" b="1" dirty="0">
                <a:solidFill>
                  <a:srgbClr val="E46C0A"/>
                </a:solidFill>
              </a:rPr>
              <a:t>for 2DR vs 3DR</a:t>
            </a:r>
          </a:p>
          <a:p>
            <a:pPr marL="0" indent="0">
              <a:spcBef>
                <a:spcPts val="200"/>
              </a:spcBef>
              <a:buNone/>
            </a:pPr>
            <a:endParaRPr lang="en-US" sz="2800" b="1" dirty="0">
              <a:solidFill>
                <a:srgbClr val="E46C0A"/>
              </a:solidFill>
            </a:endParaRPr>
          </a:p>
          <a:p>
            <a:pPr>
              <a:spcBef>
                <a:spcPts val="200"/>
              </a:spcBef>
            </a:pPr>
            <a:r>
              <a:rPr lang="en-US" sz="2400" b="1" dirty="0"/>
              <a:t>Discontinuation</a:t>
            </a:r>
            <a:r>
              <a:rPr lang="en-US" sz="2400" dirty="0"/>
              <a:t>: </a:t>
            </a:r>
            <a:r>
              <a:rPr lang="en-US" sz="2400" b="1" dirty="0">
                <a:solidFill>
                  <a:srgbClr val="E46C0A"/>
                </a:solidFill>
              </a:rPr>
              <a:t>1.29</a:t>
            </a:r>
            <a:r>
              <a:rPr lang="en-US" sz="2400" dirty="0"/>
              <a:t> (1.15-1.44)</a:t>
            </a:r>
          </a:p>
          <a:p>
            <a:pPr>
              <a:spcBef>
                <a:spcPts val="200"/>
              </a:spcBef>
            </a:pPr>
            <a:r>
              <a:rPr lang="en-US" sz="2400" b="1" dirty="0" err="1"/>
              <a:t>Virologic</a:t>
            </a:r>
            <a:r>
              <a:rPr lang="en-US" sz="2400" b="1" dirty="0"/>
              <a:t> failure</a:t>
            </a:r>
            <a:r>
              <a:rPr lang="en-US" sz="2400" dirty="0"/>
              <a:t>: </a:t>
            </a:r>
            <a:r>
              <a:rPr lang="en-US" sz="2400" b="1" dirty="0">
                <a:solidFill>
                  <a:srgbClr val="E46C0A"/>
                </a:solidFill>
              </a:rPr>
              <a:t>2.06</a:t>
            </a:r>
            <a:r>
              <a:rPr lang="en-US" sz="2400" dirty="0"/>
              <a:t> (1.54-2.77)</a:t>
            </a:r>
          </a:p>
          <a:p>
            <a:pPr>
              <a:spcBef>
                <a:spcPts val="200"/>
              </a:spcBef>
            </a:pPr>
            <a:r>
              <a:rPr lang="en-US" sz="2400" b="1" dirty="0"/>
              <a:t>Toxicity</a:t>
            </a:r>
            <a:r>
              <a:rPr lang="en-US" sz="2400" dirty="0"/>
              <a:t>: 1.18 (0.94-1.48)</a:t>
            </a:r>
          </a:p>
        </p:txBody>
      </p:sp>
      <p:pic>
        <p:nvPicPr>
          <p:cNvPr id="8" name="Picture 7" descr="5927-HIV-slide47-ta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720" y="1117979"/>
            <a:ext cx="5160635" cy="304254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118" y="748904"/>
            <a:ext cx="8499763" cy="2139553"/>
          </a:xfrm>
        </p:spPr>
        <p:txBody>
          <a:bodyPr/>
          <a:lstStyle/>
          <a:p>
            <a:r>
              <a:rPr lang="en-US" sz="3600" b="1" dirty="0">
                <a:solidFill>
                  <a:srgbClr val="D6C704"/>
                </a:solidFill>
              </a:rPr>
              <a:t>Yellow Line</a:t>
            </a:r>
            <a:r>
              <a:rPr lang="en-US" dirty="0"/>
              <a:t/>
            </a:r>
            <a:br>
              <a:rPr lang="en-US" dirty="0"/>
            </a:br>
            <a:r>
              <a:rPr lang="en-US" sz="4400" dirty="0"/>
              <a:t>Emerging Long-Acting Injectable ART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The Number of HIV Diagnoses in the US Was Decreasing Pre-Pandemic for Most Persons at Risk: By Gender Identity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AAEA2445-5EA6-ED4A-8B26-B32A60FC38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751879327"/>
              </p:ext>
            </p:extLst>
          </p:nvPr>
        </p:nvGraphicFramePr>
        <p:xfrm>
          <a:off x="3389022" y="1268016"/>
          <a:ext cx="5390647" cy="2964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398E0B1E-63D4-A84D-A67C-C46495835E82}"/>
              </a:ext>
            </a:extLst>
          </p:cNvPr>
          <p:cNvSpPr/>
          <p:nvPr/>
        </p:nvSpPr>
        <p:spPr>
          <a:xfrm>
            <a:off x="4498603" y="2257370"/>
            <a:ext cx="2061742" cy="9418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</a:rPr>
              <a:t>2014</a:t>
            </a:r>
            <a:r>
              <a:rPr lang="en-US" sz="1200" b="1" baseline="30000" dirty="0">
                <a:solidFill>
                  <a:schemeClr val="tx1"/>
                </a:solidFill>
              </a:rPr>
              <a:t>a</a:t>
            </a:r>
            <a:endParaRPr lang="en-US" sz="1200" b="1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2"/>
                </a:solidFill>
              </a:rPr>
              <a:t>Cisgender Men</a:t>
            </a:r>
            <a:r>
              <a:rPr lang="en-US" sz="1200" b="1" dirty="0">
                <a:solidFill>
                  <a:schemeClr val="tx1"/>
                </a:solidFill>
              </a:rPr>
              <a:t>: </a:t>
            </a:r>
            <a:r>
              <a:rPr lang="en-US" sz="1200" dirty="0">
                <a:solidFill>
                  <a:schemeClr val="tx1"/>
                </a:solidFill>
              </a:rPr>
              <a:t>31,972</a:t>
            </a:r>
          </a:p>
          <a:p>
            <a:r>
              <a:rPr lang="en-US" sz="1200" b="1" dirty="0">
                <a:solidFill>
                  <a:schemeClr val="accent2"/>
                </a:solidFill>
              </a:rPr>
              <a:t>Cisgender Women</a:t>
            </a:r>
            <a:r>
              <a:rPr lang="en-US" sz="1200" b="1" dirty="0">
                <a:solidFill>
                  <a:schemeClr val="tx1"/>
                </a:solidFill>
              </a:rPr>
              <a:t>: </a:t>
            </a:r>
            <a:r>
              <a:rPr lang="en-US" sz="1200" dirty="0">
                <a:solidFill>
                  <a:schemeClr val="tx1"/>
                </a:solidFill>
              </a:rPr>
              <a:t>7,657</a:t>
            </a:r>
          </a:p>
          <a:p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Transgender Women</a:t>
            </a:r>
            <a:r>
              <a:rPr lang="en-US" sz="1200" b="1" dirty="0">
                <a:solidFill>
                  <a:schemeClr val="tx1"/>
                </a:solidFill>
              </a:rPr>
              <a:t>: </a:t>
            </a:r>
            <a:r>
              <a:rPr lang="en-US" sz="1200" dirty="0">
                <a:solidFill>
                  <a:schemeClr val="tx1"/>
                </a:solidFill>
              </a:rPr>
              <a:t>523</a:t>
            </a:r>
          </a:p>
          <a:p>
            <a:r>
              <a:rPr lang="en-US" sz="1200" b="1" dirty="0">
                <a:solidFill>
                  <a:schemeClr val="accent4"/>
                </a:solidFill>
              </a:rPr>
              <a:t>Transgender Men</a:t>
            </a:r>
            <a:r>
              <a:rPr lang="en-US" sz="1200" b="1" dirty="0">
                <a:solidFill>
                  <a:schemeClr val="tx1"/>
                </a:solidFill>
              </a:rPr>
              <a:t>: </a:t>
            </a:r>
            <a:r>
              <a:rPr lang="en-US" sz="1200" dirty="0">
                <a:solidFill>
                  <a:schemeClr val="tx1"/>
                </a:solidFill>
              </a:rPr>
              <a:t>27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B8E0AED5-6940-8F4B-A5E6-017353E69E83}"/>
              </a:ext>
            </a:extLst>
          </p:cNvPr>
          <p:cNvSpPr/>
          <p:nvPr/>
        </p:nvSpPr>
        <p:spPr>
          <a:xfrm>
            <a:off x="6888247" y="2240001"/>
            <a:ext cx="2066544" cy="9437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</a:rPr>
              <a:t>2018</a:t>
            </a:r>
            <a:r>
              <a:rPr lang="en-US" sz="1200" b="1" baseline="30000" dirty="0">
                <a:solidFill>
                  <a:schemeClr val="tx1"/>
                </a:solidFill>
              </a:rPr>
              <a:t>a</a:t>
            </a:r>
            <a:endParaRPr lang="en-US" sz="1200" b="1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2"/>
                </a:solidFill>
              </a:rPr>
              <a:t>Cisgender Men</a:t>
            </a:r>
            <a:r>
              <a:rPr lang="en-US" sz="1200" b="1" dirty="0">
                <a:solidFill>
                  <a:schemeClr val="tx1"/>
                </a:solidFill>
              </a:rPr>
              <a:t>: </a:t>
            </a:r>
            <a:r>
              <a:rPr lang="en-US" sz="1200" dirty="0">
                <a:solidFill>
                  <a:schemeClr val="tx1"/>
                </a:solidFill>
              </a:rPr>
              <a:t>29,794</a:t>
            </a:r>
          </a:p>
          <a:p>
            <a:r>
              <a:rPr lang="en-US" sz="1200" b="1" dirty="0">
                <a:solidFill>
                  <a:schemeClr val="accent2"/>
                </a:solidFill>
              </a:rPr>
              <a:t>Cisgender Women</a:t>
            </a:r>
            <a:r>
              <a:rPr lang="en-US" sz="1200" b="1" dirty="0">
                <a:solidFill>
                  <a:schemeClr val="tx1"/>
                </a:solidFill>
              </a:rPr>
              <a:t>: </a:t>
            </a:r>
            <a:r>
              <a:rPr lang="en-US" sz="1200" dirty="0">
                <a:solidFill>
                  <a:schemeClr val="tx1"/>
                </a:solidFill>
              </a:rPr>
              <a:t>7,109</a:t>
            </a:r>
          </a:p>
          <a:p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Transgender Women</a:t>
            </a:r>
            <a:r>
              <a:rPr lang="en-US" sz="1200" b="1" dirty="0">
                <a:solidFill>
                  <a:schemeClr val="tx1"/>
                </a:solidFill>
              </a:rPr>
              <a:t>: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553</a:t>
            </a:r>
          </a:p>
          <a:p>
            <a:r>
              <a:rPr lang="en-US" sz="1200" b="1" dirty="0">
                <a:solidFill>
                  <a:schemeClr val="accent4"/>
                </a:solidFill>
              </a:rPr>
              <a:t>Transgender Men</a:t>
            </a:r>
            <a:r>
              <a:rPr lang="en-US" sz="1200" b="1" dirty="0">
                <a:solidFill>
                  <a:schemeClr val="tx1"/>
                </a:solidFill>
              </a:rPr>
              <a:t>: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47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9A4A165E-F78E-7945-8453-691238A9A78F}"/>
              </a:ext>
            </a:extLst>
          </p:cNvPr>
          <p:cNvSpPr/>
          <p:nvPr/>
        </p:nvSpPr>
        <p:spPr>
          <a:xfrm>
            <a:off x="720514" y="1845280"/>
            <a:ext cx="2294149" cy="11555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Number of New HIV Diagnoses in the US</a:t>
            </a:r>
            <a:r>
              <a:rPr lang="en-US" sz="1400" b="1" baseline="30000" dirty="0">
                <a:solidFill>
                  <a:schemeClr val="tx1"/>
                </a:solidFill>
              </a:rPr>
              <a:t>1,2</a:t>
            </a:r>
            <a:endParaRPr lang="en-US" sz="1400" b="1" dirty="0">
              <a:solidFill>
                <a:schemeClr val="tx1"/>
              </a:solidFill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2006: </a:t>
            </a:r>
            <a:r>
              <a:rPr lang="en-US" sz="1400" dirty="0">
                <a:solidFill>
                  <a:schemeClr val="tx1"/>
                </a:solidFill>
              </a:rPr>
              <a:t>Approx. 56,300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2014: </a:t>
            </a:r>
            <a:r>
              <a:rPr lang="en-US" sz="1400" dirty="0">
                <a:solidFill>
                  <a:schemeClr val="tx1"/>
                </a:solidFill>
              </a:rPr>
              <a:t>Approx. 40,200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2018: </a:t>
            </a:r>
            <a:r>
              <a:rPr lang="en-US" sz="1400" dirty="0">
                <a:solidFill>
                  <a:schemeClr val="tx1"/>
                </a:solidFill>
              </a:rPr>
              <a:t>Approx. 37,500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72300" y="2814638"/>
            <a:ext cx="1728788" cy="3762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8640" y="4206240"/>
            <a:ext cx="80848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err="1">
                <a:latin typeface="+mj-lt"/>
              </a:rPr>
              <a:t>a</a:t>
            </a:r>
            <a:r>
              <a:rPr lang="en-US" sz="1000" dirty="0" err="1">
                <a:latin typeface="+mj-lt"/>
              </a:rPr>
              <a:t>Not</a:t>
            </a:r>
            <a:r>
              <a:rPr lang="en-US" sz="1000" dirty="0">
                <a:latin typeface="+mj-lt"/>
              </a:rPr>
              <a:t> enough data for additional gender identities to determine trends</a:t>
            </a: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baseline="30000" dirty="0">
                <a:solidFill>
                  <a:schemeClr val="bg1"/>
                </a:solidFill>
              </a:rPr>
              <a:t>1</a:t>
            </a:r>
            <a:r>
              <a:rPr lang="en-US" sz="800" b="1" dirty="0">
                <a:solidFill>
                  <a:schemeClr val="bg1"/>
                </a:solidFill>
              </a:rPr>
              <a:t>Centers for Disease Control and Prevention (CDC). May 2020. Accessed June 1, 2021. https://www.cdc.gov/hiv/library/reports/hiv-surveillance/vol-31/content/diagnoses.html</a:t>
            </a:r>
          </a:p>
          <a:p>
            <a:r>
              <a:rPr lang="en-US" sz="800" b="1" baseline="30000" dirty="0">
                <a:solidFill>
                  <a:schemeClr val="bg1"/>
                </a:solidFill>
              </a:rPr>
              <a:t>2</a:t>
            </a:r>
            <a:r>
              <a:rPr lang="en-US" sz="800" b="1" dirty="0">
                <a:solidFill>
                  <a:schemeClr val="bg1"/>
                </a:solidFill>
              </a:rPr>
              <a:t>Centers for Disease Control and Prevention (CDC). August 2008. Accessed June 1, 2021. https://www.cdc.gov/nchhstp/newsroom/docs/fact-sheet-on-hiv-estimates.pdf</a:t>
            </a:r>
          </a:p>
          <a:p>
            <a:endParaRPr lang="en-US" sz="1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D6C704"/>
                </a:solidFill>
              </a:rPr>
              <a:t>Introduction to Long-acting </a:t>
            </a:r>
            <a:r>
              <a:rPr lang="en-US" sz="3600" b="1" dirty="0" err="1">
                <a:solidFill>
                  <a:srgbClr val="D6C704"/>
                </a:solidFill>
              </a:rPr>
              <a:t>Injectable</a:t>
            </a:r>
            <a:r>
              <a:rPr lang="en-US" sz="3600" b="1" dirty="0">
                <a:solidFill>
                  <a:srgbClr val="D6C704"/>
                </a:solidFill>
              </a:rPr>
              <a:t> ART</a:t>
            </a:r>
            <a:endParaRPr lang="en-US" dirty="0">
              <a:solidFill>
                <a:srgbClr val="D6C704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Viruses 13 00205 g001 550">
            <a:extLst>
              <a:ext uri="{FF2B5EF4-FFF2-40B4-BE49-F238E27FC236}">
                <a16:creationId xmlns:a16="http://schemas.microsoft.com/office/drawing/2014/main" xmlns="" id="{72D29FFF-5A2A-F84F-BF20-F9DBE335B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3960" y="1821180"/>
            <a:ext cx="3352800" cy="258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Cabotegravir</a:t>
            </a:r>
            <a:r>
              <a:rPr lang="en-US" sz="2800" dirty="0"/>
              <a:t> + </a:t>
            </a:r>
            <a:r>
              <a:rPr lang="en-US" sz="2800" dirty="0" err="1"/>
              <a:t>Rilpivirine</a:t>
            </a:r>
            <a:r>
              <a:rPr lang="en-US" sz="2800" dirty="0"/>
              <a:t>: the First Extended-Release </a:t>
            </a:r>
            <a:r>
              <a:rPr lang="en-US" sz="2800" dirty="0" err="1"/>
              <a:t>Injectable</a:t>
            </a:r>
            <a:r>
              <a:rPr lang="en-US" sz="2800" dirty="0"/>
              <a:t> Drug Regimen for Adults With HIV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baseline="30000" dirty="0">
                <a:solidFill>
                  <a:schemeClr val="bg1"/>
                </a:solidFill>
              </a:rPr>
              <a:t>1</a:t>
            </a:r>
            <a:r>
              <a:rPr lang="en-US" sz="750" b="1" dirty="0">
                <a:solidFill>
                  <a:schemeClr val="bg1"/>
                </a:solidFill>
              </a:rPr>
              <a:t>Food and Drug Administration (FDA). News Release. January 2021. Accessed June 8, 2021. https://www.fda.gov/news-events/press-announcements/fda-approves-first-extended-release-injectable-drug-regimen-adults-living-hiv</a:t>
            </a:r>
          </a:p>
          <a:p>
            <a:r>
              <a:rPr lang="en-US" sz="750" b="1" baseline="30000" dirty="0">
                <a:solidFill>
                  <a:schemeClr val="bg1"/>
                </a:solidFill>
              </a:rPr>
              <a:t>2</a:t>
            </a:r>
            <a:r>
              <a:rPr lang="en-US" sz="750" b="1" dirty="0">
                <a:solidFill>
                  <a:schemeClr val="bg1"/>
                </a:solidFill>
              </a:rPr>
              <a:t>Smith SJ et al. Viruses. 2021;13(2):205.</a:t>
            </a:r>
          </a:p>
          <a:p>
            <a:endParaRPr lang="en-US" sz="1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2080259"/>
            <a:ext cx="3679622" cy="21869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400" b="1" dirty="0" err="1"/>
              <a:t>Cabotegravir</a:t>
            </a:r>
            <a:r>
              <a:rPr lang="en-US" sz="2400" b="1" dirty="0"/>
              <a:t> (CAB)</a:t>
            </a:r>
            <a:r>
              <a:rPr lang="en-US" sz="2400" dirty="0"/>
              <a:t>: </a:t>
            </a:r>
            <a:r>
              <a:rPr lang="en-US" sz="2400" dirty="0" err="1"/>
              <a:t>Integrase</a:t>
            </a:r>
            <a:r>
              <a:rPr lang="en-US" sz="2400" dirty="0"/>
              <a:t> inhibitor</a:t>
            </a:r>
          </a:p>
          <a:p>
            <a:pPr lvl="1"/>
            <a:r>
              <a:rPr lang="en-US" sz="2200" dirty="0"/>
              <a:t>	Structural analog of DTG</a:t>
            </a:r>
            <a:r>
              <a:rPr lang="en-US" sz="2200" baseline="30000" dirty="0"/>
              <a:t>2</a:t>
            </a:r>
            <a:endParaRPr lang="en-US" sz="2200" dirty="0"/>
          </a:p>
          <a:p>
            <a:pPr marL="0" indent="0">
              <a:spcBef>
                <a:spcPts val="600"/>
              </a:spcBef>
              <a:buNone/>
            </a:pPr>
            <a:r>
              <a:rPr lang="en-US" sz="2400" b="1" dirty="0" err="1"/>
              <a:t>Rilpivirine</a:t>
            </a:r>
            <a:r>
              <a:rPr lang="en-US" sz="2400" b="1" dirty="0"/>
              <a:t> (RPV)</a:t>
            </a:r>
            <a:r>
              <a:rPr lang="en-US" sz="2400" dirty="0"/>
              <a:t>: NNRTI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Long-acting </a:t>
            </a:r>
            <a:r>
              <a:rPr lang="en-US" sz="2400" dirty="0" err="1"/>
              <a:t>injectable</a:t>
            </a:r>
            <a:r>
              <a:rPr lang="en-US" sz="2400" dirty="0"/>
              <a:t> CAB + RPV can be given once monthly following a 1-month lead in with oral CAB + RPV to ensure tolerability.</a:t>
            </a:r>
            <a:r>
              <a:rPr lang="en-US" sz="2400" baseline="30000" dirty="0"/>
              <a:t>1</a:t>
            </a:r>
            <a:endParaRPr lang="en-US" sz="24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56EF50D3-ABFC-134B-AB6E-B76E88F5A82D}"/>
              </a:ext>
            </a:extLst>
          </p:cNvPr>
          <p:cNvSpPr/>
          <p:nvPr/>
        </p:nvSpPr>
        <p:spPr>
          <a:xfrm>
            <a:off x="737870" y="1268016"/>
            <a:ext cx="7628890" cy="553164"/>
          </a:xfrm>
          <a:prstGeom prst="roundRect">
            <a:avLst/>
          </a:prstGeom>
          <a:solidFill>
            <a:srgbClr val="D6C704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 January 2021, the Food and Drug Administration approved long-acting </a:t>
            </a:r>
            <a:r>
              <a:rPr lang="en-US" b="1" dirty="0" err="1">
                <a:solidFill>
                  <a:schemeClr val="tx1"/>
                </a:solidFill>
              </a:rPr>
              <a:t>injectable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cabotegravir</a:t>
            </a:r>
            <a:r>
              <a:rPr lang="en-US" b="1" dirty="0">
                <a:solidFill>
                  <a:schemeClr val="tx1"/>
                </a:solidFill>
              </a:rPr>
              <a:t> plus </a:t>
            </a:r>
            <a:r>
              <a:rPr lang="en-US" b="1" dirty="0" err="1">
                <a:solidFill>
                  <a:schemeClr val="tx1"/>
                </a:solidFill>
              </a:rPr>
              <a:t>rilpivirine</a:t>
            </a:r>
            <a:r>
              <a:rPr lang="en-US" b="1" dirty="0">
                <a:solidFill>
                  <a:schemeClr val="tx1"/>
                </a:solidFill>
              </a:rPr>
              <a:t> for adults living with HIV-1.</a:t>
            </a:r>
            <a:r>
              <a:rPr lang="en-US" b="1" baseline="30000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" y="3924300"/>
            <a:ext cx="8084820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</a:rPr>
              <a:t>HIV-1, human immunodeficiency virus type 1; </a:t>
            </a:r>
          </a:p>
          <a:p>
            <a:r>
              <a:rPr lang="en-US" sz="1000" dirty="0">
                <a:latin typeface="+mj-lt"/>
              </a:rPr>
              <a:t>NNRTI, </a:t>
            </a:r>
            <a:r>
              <a:rPr lang="en-US" sz="1000" dirty="0" err="1">
                <a:latin typeface="+mj-lt"/>
              </a:rPr>
              <a:t>nonnucleoside</a:t>
            </a:r>
            <a:r>
              <a:rPr lang="en-US" sz="1000" dirty="0">
                <a:latin typeface="+mj-lt"/>
              </a:rPr>
              <a:t> reverse transcriptase inhibitor. </a:t>
            </a:r>
          </a:p>
          <a:p>
            <a:r>
              <a:rPr lang="en-US" sz="1000" dirty="0">
                <a:latin typeface="+mj-lt"/>
              </a:rPr>
              <a:t>Image courtesy of Smith SJ et al. Viruses. 2021;13(2):205. CC BY 4.0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Long-Acting CAB + RPV is Approved for Virologically Suppressed Adults with HIV-1</a:t>
            </a:r>
            <a:endParaRPr lang="en-US" sz="2800" strike="sngStrike" dirty="0">
              <a:highlight>
                <a:srgbClr val="FFFF00"/>
              </a:highligh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baseline="30000" dirty="0">
                <a:solidFill>
                  <a:schemeClr val="bg1"/>
                </a:solidFill>
              </a:rPr>
              <a:t>1</a:t>
            </a:r>
            <a:r>
              <a:rPr lang="en-US" sz="750" b="1" dirty="0">
                <a:solidFill>
                  <a:schemeClr val="bg1"/>
                </a:solidFill>
              </a:rPr>
              <a:t>Food and Drug Administration (FDA). News Release. January 2021. Accessed June 8, 2021. https://www.fda.gov/news-events/press-announcements/fda-approves-first-extended-release-injectable-drug-regimen-adults-living-hiv</a:t>
            </a:r>
          </a:p>
          <a:p>
            <a:r>
              <a:rPr lang="en-US" sz="750" b="1" baseline="30000" dirty="0">
                <a:solidFill>
                  <a:schemeClr val="bg1"/>
                </a:solidFill>
              </a:rPr>
              <a:t>2</a:t>
            </a:r>
            <a:r>
              <a:rPr lang="en-US" sz="750" b="1" dirty="0">
                <a:solidFill>
                  <a:schemeClr val="bg1"/>
                </a:solidFill>
              </a:rPr>
              <a:t>Dept. of Health and Human Services (DHHS). February 2021. Accessed June 8, 2021. https://clinicalinfo.hiv.gov/en/guidelines/adult-and-adolescent-arv/hhs-adults-and-adolescents-antiretroviral-guidelines-panel?view=full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268016"/>
            <a:ext cx="7738110" cy="2999183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In February 2021, the DHHS released a statement outlining the use of CAB + RPV injections as a </a:t>
            </a:r>
            <a:r>
              <a:rPr lang="en-US" sz="2400" b="1" dirty="0">
                <a:solidFill>
                  <a:srgbClr val="D6C704"/>
                </a:solidFill>
              </a:rPr>
              <a:t>treatment optimization strategy </a:t>
            </a:r>
            <a:r>
              <a:rPr lang="en-US" sz="2400" dirty="0"/>
              <a:t>for PLWH currently on oral ART </a:t>
            </a:r>
          </a:p>
          <a:p>
            <a:r>
              <a:rPr lang="en-US" sz="2400" dirty="0"/>
              <a:t>CAB + RPB can be considered in those who have been virally suppressed for ≥3 months, and who:</a:t>
            </a:r>
            <a:r>
              <a:rPr lang="en-US" sz="2400" baseline="30000" dirty="0"/>
              <a:t>2</a:t>
            </a:r>
            <a:endParaRPr lang="en-US" sz="2400" dirty="0"/>
          </a:p>
          <a:p>
            <a:pPr lvl="1"/>
            <a:r>
              <a:rPr lang="en-US" sz="2200" dirty="0"/>
              <a:t>Have no baseline resistance to CAB or RPV</a:t>
            </a:r>
          </a:p>
          <a:p>
            <a:pPr lvl="1"/>
            <a:r>
              <a:rPr lang="en-US" sz="2200" dirty="0"/>
              <a:t>Have no history of </a:t>
            </a:r>
            <a:r>
              <a:rPr lang="en-US" sz="2200" dirty="0" err="1"/>
              <a:t>virologic</a:t>
            </a:r>
            <a:r>
              <a:rPr lang="en-US" sz="2200" dirty="0"/>
              <a:t> failure</a:t>
            </a:r>
          </a:p>
          <a:p>
            <a:pPr lvl="1"/>
            <a:r>
              <a:rPr lang="en-US" sz="2200" dirty="0"/>
              <a:t>Do not have active HBV infection, unless also treated with an oral anti-HBV regimen </a:t>
            </a:r>
          </a:p>
          <a:p>
            <a:pPr lvl="1"/>
            <a:r>
              <a:rPr lang="en-US" sz="2200" dirty="0"/>
              <a:t>Are not pregnant or planning to become pregnant</a:t>
            </a:r>
          </a:p>
          <a:p>
            <a:pPr lvl="1"/>
            <a:r>
              <a:rPr lang="en-US" sz="2200" dirty="0"/>
              <a:t>Are not receiving contraindicated medications with potential drug interactions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" y="4267199"/>
            <a:ext cx="808482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</a:rPr>
              <a:t>DHHS, Department of Health and Human Services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smtClean="0">
                <a:solidFill>
                  <a:srgbClr val="D6C704"/>
                </a:solidFill>
              </a:rPr>
              <a:t>Animation: </a:t>
            </a:r>
            <a:br>
              <a:rPr lang="en-US" sz="3600" b="1" smtClean="0">
                <a:solidFill>
                  <a:srgbClr val="D6C704"/>
                </a:solidFill>
              </a:rPr>
            </a:br>
            <a:r>
              <a:rPr lang="en-US" sz="3600" b="1" smtClean="0">
                <a:solidFill>
                  <a:srgbClr val="D6C704"/>
                </a:solidFill>
              </a:rPr>
              <a:t>Introduction to Dosing and Scheduling for Long-Acting Injectable ART (LAIs)</a:t>
            </a:r>
            <a:endParaRPr lang="en-US" dirty="0">
              <a:solidFill>
                <a:srgbClr val="D6C704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9947E4-62FC-A24E-92D4-3D34C8C6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smtClean="0"/>
              <a:t>Introduction to Dosing and Scheduling for Long-Acting Injectable ART (LAIs)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A8B4A7-7F73-C941-BB99-770784153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364" y="1006873"/>
            <a:ext cx="8499763" cy="3232619"/>
          </a:xfrm>
        </p:spPr>
        <p:txBody>
          <a:bodyPr/>
          <a:lstStyle/>
          <a:p>
            <a:pPr>
              <a:buNone/>
            </a:pPr>
            <a:r>
              <a:rPr lang="en-US" sz="1800" smtClean="0"/>
              <a:t>Link to </a:t>
            </a:r>
            <a:r>
              <a:rPr lang="en-US" sz="1800" b="1" i="1" smtClean="0"/>
              <a:t>Annenberg HIV LAIs Video 2 091721.mp4</a:t>
            </a:r>
          </a:p>
          <a:p>
            <a:pPr>
              <a:buNone/>
            </a:pPr>
            <a:endParaRPr lang="en-US" sz="1800" b="1" i="1" smtClean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8431421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D6C704"/>
                </a:solidFill>
              </a:rPr>
              <a:t>Clinical Trial Evidence for Long-acting Injectable ART</a:t>
            </a:r>
            <a:endParaRPr lang="en-US" dirty="0">
              <a:solidFill>
                <a:srgbClr val="D6C704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ATLAS Trial: Efficacy of Long-acting CAB + RPV Injections vs Oral ART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1" dirty="0" err="1">
                <a:solidFill>
                  <a:schemeClr val="bg1"/>
                </a:solidFill>
              </a:rPr>
              <a:t>Swindells</a:t>
            </a:r>
            <a:r>
              <a:rPr lang="fr-FR" sz="750" b="1" dirty="0">
                <a:solidFill>
                  <a:schemeClr val="bg1"/>
                </a:solidFill>
              </a:rPr>
              <a:t> S et al. NEJM. 2020;382:1112-1123.</a:t>
            </a:r>
          </a:p>
          <a:p>
            <a:endParaRPr lang="en-US" sz="1000" dirty="0"/>
          </a:p>
        </p:txBody>
      </p:sp>
      <p:pic>
        <p:nvPicPr>
          <p:cNvPr id="8" name="Picture 7" descr="5927-HIV-slide53-ch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09" y="1379184"/>
            <a:ext cx="8785781" cy="2825171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100485"/>
            <a:ext cx="7886700" cy="994172"/>
          </a:xfrm>
        </p:spPr>
        <p:txBody>
          <a:bodyPr>
            <a:noAutofit/>
          </a:bodyPr>
          <a:lstStyle/>
          <a:p>
            <a:r>
              <a:rPr lang="en-US" sz="2600" dirty="0"/>
              <a:t>Long-acting Therapy Is Noninferior to Continuation of Oral Therapy in Virologically-Suppressed Adults with HIV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3977640"/>
            <a:ext cx="808482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err="1">
                <a:latin typeface="+mj-lt"/>
              </a:rPr>
              <a:t>a</a:t>
            </a:r>
            <a:r>
              <a:rPr lang="en-US" sz="1000" dirty="0" err="1">
                <a:latin typeface="+mj-lt"/>
              </a:rPr>
              <a:t>aBased</a:t>
            </a:r>
            <a:r>
              <a:rPr lang="en-US" sz="1000" dirty="0">
                <a:latin typeface="+mj-lt"/>
              </a:rPr>
              <a:t> on Cochran-Mantel-</a:t>
            </a:r>
            <a:r>
              <a:rPr lang="en-US" sz="1000" dirty="0" err="1">
                <a:latin typeface="+mj-lt"/>
              </a:rPr>
              <a:t>Haenszel</a:t>
            </a:r>
            <a:r>
              <a:rPr lang="en-US" sz="1000" dirty="0">
                <a:latin typeface="+mj-lt"/>
              </a:rPr>
              <a:t> stratified analysis with adjustment for sex at birth and class of third agent as baseline  </a:t>
            </a:r>
            <a:r>
              <a:rPr lang="en-US" sz="1000" baseline="30000" dirty="0" err="1">
                <a:latin typeface="+mj-lt"/>
              </a:rPr>
              <a:t>b</a:t>
            </a:r>
            <a:r>
              <a:rPr lang="en-US" sz="1000" dirty="0" err="1">
                <a:latin typeface="+mj-lt"/>
              </a:rPr>
              <a:t>A</a:t>
            </a:r>
            <a:r>
              <a:rPr lang="en-US" sz="1000" dirty="0">
                <a:latin typeface="+mj-lt"/>
              </a:rPr>
              <a:t> level of ≥50 copies/</a:t>
            </a:r>
            <a:r>
              <a:rPr lang="en-US" sz="1000" dirty="0" err="1">
                <a:latin typeface="+mj-lt"/>
              </a:rPr>
              <a:t>mL</a:t>
            </a:r>
            <a:r>
              <a:rPr lang="en-US" sz="1000" dirty="0">
                <a:latin typeface="+mj-lt"/>
              </a:rPr>
              <a:t> was observed at week 48 or at the time of discontinuation before week 48  </a:t>
            </a:r>
            <a:r>
              <a:rPr lang="en-US" sz="1000" baseline="30000" dirty="0" err="1">
                <a:latin typeface="+mj-lt"/>
              </a:rPr>
              <a:t>c</a:t>
            </a:r>
            <a:r>
              <a:rPr lang="en-US" sz="1000" dirty="0" err="1">
                <a:latin typeface="+mj-lt"/>
              </a:rPr>
              <a:t>There</a:t>
            </a:r>
            <a:r>
              <a:rPr lang="en-US" sz="1000" dirty="0">
                <a:latin typeface="+mj-lt"/>
              </a:rPr>
              <a:t> was 1 death in the oral therapy group due to methamphetamine overdose  </a:t>
            </a:r>
            <a:r>
              <a:rPr lang="en-US" sz="1000" baseline="30000" dirty="0" err="1">
                <a:latin typeface="+mj-lt"/>
              </a:rPr>
              <a:t>d</a:t>
            </a:r>
            <a:r>
              <a:rPr lang="en-US" sz="1000" dirty="0" err="1">
                <a:latin typeface="+mj-lt"/>
              </a:rPr>
              <a:t>Excluded</a:t>
            </a:r>
            <a:r>
              <a:rPr lang="en-US" sz="1000" dirty="0">
                <a:latin typeface="+mj-lt"/>
              </a:rPr>
              <a:t> participants with protocol deviations that were likely to affect efficacy assessments or lead to discontinuation of treatment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 err="1">
                <a:solidFill>
                  <a:schemeClr val="bg1"/>
                </a:solidFill>
              </a:rPr>
              <a:t>Swindells</a:t>
            </a:r>
            <a:r>
              <a:rPr lang="en-US" sz="750" b="1" dirty="0">
                <a:solidFill>
                  <a:schemeClr val="bg1"/>
                </a:solidFill>
              </a:rPr>
              <a:t> S et al. NEJM. 2020;382:1112-1123.</a:t>
            </a:r>
            <a:endParaRPr lang="en-US" sz="750" b="1" dirty="0" err="1">
              <a:solidFill>
                <a:schemeClr val="bg1"/>
              </a:solidFill>
            </a:endParaRPr>
          </a:p>
        </p:txBody>
      </p:sp>
      <p:pic>
        <p:nvPicPr>
          <p:cNvPr id="8" name="Picture 7" descr="5927-HIV-slide54-chart-ta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129640"/>
            <a:ext cx="7492271" cy="284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14" y="12490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ATLAS-2M: Long-acting CAB + RPV Dosed Every 4 or 8 Week in Virologically Suppressed PLWH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4221480"/>
            <a:ext cx="808482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err="1">
                <a:latin typeface="+mj-lt"/>
              </a:rPr>
              <a:t>a</a:t>
            </a:r>
            <a:r>
              <a:rPr lang="en-US" sz="1000" dirty="0" err="1">
                <a:latin typeface="+mj-lt"/>
              </a:rPr>
              <a:t>From</a:t>
            </a:r>
            <a:r>
              <a:rPr lang="en-US" sz="1000" dirty="0">
                <a:latin typeface="+mj-lt"/>
              </a:rPr>
              <a:t> the ITT-E population, with HIV-1 RNA &lt;50 copies/</a:t>
            </a:r>
            <a:r>
              <a:rPr lang="en-US" sz="1000" dirty="0" err="1">
                <a:latin typeface="+mj-lt"/>
              </a:rPr>
              <a:t>mL</a:t>
            </a:r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1" dirty="0" err="1">
                <a:solidFill>
                  <a:schemeClr val="bg1"/>
                </a:solidFill>
              </a:rPr>
              <a:t>Overton</a:t>
            </a:r>
            <a:r>
              <a:rPr lang="fr-FR" sz="750" b="1" dirty="0">
                <a:solidFill>
                  <a:schemeClr val="bg1"/>
                </a:solidFill>
              </a:rPr>
              <a:t> ET </a:t>
            </a:r>
            <a:r>
              <a:rPr lang="fr-FR" sz="750" b="1" dirty="0" err="1">
                <a:solidFill>
                  <a:schemeClr val="bg1"/>
                </a:solidFill>
              </a:rPr>
              <a:t>et</a:t>
            </a:r>
            <a:r>
              <a:rPr lang="fr-FR" sz="750" b="1" dirty="0">
                <a:solidFill>
                  <a:schemeClr val="bg1"/>
                </a:solidFill>
              </a:rPr>
              <a:t> al. Lancet. 2021;396(10267):1994-2005.</a:t>
            </a:r>
          </a:p>
          <a:p>
            <a:endParaRPr lang="en-US" sz="1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7814" y="1144559"/>
            <a:ext cx="7886700" cy="436721"/>
          </a:xfrm>
        </p:spPr>
        <p:txBody>
          <a:bodyPr/>
          <a:lstStyle/>
          <a:p>
            <a:r>
              <a:rPr lang="en-US" sz="2000" dirty="0"/>
              <a:t>Multicenter, randomized, open-label, phase 3b </a:t>
            </a:r>
            <a:r>
              <a:rPr lang="en-US" sz="2000" dirty="0" err="1"/>
              <a:t>noninferiority</a:t>
            </a:r>
            <a:r>
              <a:rPr lang="en-US" sz="2000" dirty="0"/>
              <a:t> trial</a:t>
            </a:r>
          </a:p>
          <a:p>
            <a:endParaRPr lang="en-US" dirty="0"/>
          </a:p>
        </p:txBody>
      </p:sp>
      <p:pic>
        <p:nvPicPr>
          <p:cNvPr id="7" name="Picture 6" descr="5927-HIV-slide55-ch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1" y="1634836"/>
            <a:ext cx="7817143" cy="2586643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5927-HIV-slide56-chart-ta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1161336"/>
            <a:ext cx="7751112" cy="3067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39" y="70916"/>
            <a:ext cx="8175635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The Efficacy of 8- and 4-Week Dosing of Long-acting Injectable CAB + RPV Is Similar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40480" y="3589020"/>
            <a:ext cx="479298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err="1">
                <a:latin typeface="+mj-lt"/>
              </a:rPr>
              <a:t>a</a:t>
            </a:r>
            <a:r>
              <a:rPr lang="en-US" sz="1000" dirty="0" err="1">
                <a:latin typeface="+mj-lt"/>
              </a:rPr>
              <a:t>Cochran</a:t>
            </a:r>
            <a:r>
              <a:rPr lang="en-US" sz="1000" dirty="0">
                <a:latin typeface="+mj-lt"/>
              </a:rPr>
              <a:t>-Mantel-</a:t>
            </a:r>
            <a:r>
              <a:rPr lang="en-US" sz="1000" dirty="0" err="1">
                <a:latin typeface="+mj-lt"/>
              </a:rPr>
              <a:t>Haenszel</a:t>
            </a:r>
            <a:r>
              <a:rPr lang="en-US" sz="1000" dirty="0">
                <a:latin typeface="+mj-lt"/>
              </a:rPr>
              <a:t> stratified analysis adjusting for previous CAB + RPV long-acting exposure; </a:t>
            </a:r>
            <a:r>
              <a:rPr lang="en-US" sz="1000" baseline="30000" dirty="0" err="1">
                <a:latin typeface="+mj-lt"/>
              </a:rPr>
              <a:t>b</a:t>
            </a:r>
            <a:r>
              <a:rPr lang="en-US" sz="1000" dirty="0" err="1">
                <a:latin typeface="+mj-lt"/>
              </a:rPr>
              <a:t>Noninferiority</a:t>
            </a:r>
            <a:r>
              <a:rPr lang="en-US" sz="1000" dirty="0">
                <a:latin typeface="+mj-lt"/>
              </a:rPr>
              <a:t> determined if lower bound of adjusted difference was above -10%; </a:t>
            </a:r>
            <a:r>
              <a:rPr lang="en-US" sz="1000" baseline="30000" dirty="0" err="1">
                <a:latin typeface="+mj-lt"/>
              </a:rPr>
              <a:t>c</a:t>
            </a:r>
            <a:r>
              <a:rPr lang="en-US" sz="1000" dirty="0" err="1">
                <a:latin typeface="+mj-lt"/>
              </a:rPr>
              <a:t>Noninferiority</a:t>
            </a:r>
            <a:r>
              <a:rPr lang="en-US" sz="1000" dirty="0">
                <a:latin typeface="+mj-lt"/>
              </a:rPr>
              <a:t> determined if upper bound of adjusted difference was below 4%; </a:t>
            </a:r>
            <a:r>
              <a:rPr lang="en-US" sz="1000" baseline="30000" dirty="0" err="1">
                <a:latin typeface="+mj-lt"/>
              </a:rPr>
              <a:t>d</a:t>
            </a:r>
            <a:r>
              <a:rPr lang="en-US" sz="1000" dirty="0" err="1">
                <a:latin typeface="+mj-lt"/>
              </a:rPr>
              <a:t>Lost</a:t>
            </a:r>
            <a:r>
              <a:rPr lang="en-US" sz="1000" dirty="0">
                <a:latin typeface="+mj-lt"/>
              </a:rPr>
              <a:t> to follow-up (2), withdrawal by participant (4), protocol deviation (1), investigator decision (4), lack of efficacy (1)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1" dirty="0" err="1">
                <a:solidFill>
                  <a:schemeClr val="bg1"/>
                </a:solidFill>
              </a:rPr>
              <a:t>Overton</a:t>
            </a:r>
            <a:r>
              <a:rPr lang="fr-FR" sz="750" b="1" dirty="0">
                <a:solidFill>
                  <a:schemeClr val="bg1"/>
                </a:solidFill>
              </a:rPr>
              <a:t> ET </a:t>
            </a:r>
            <a:r>
              <a:rPr lang="fr-FR" sz="750" b="1" dirty="0" err="1">
                <a:solidFill>
                  <a:schemeClr val="bg1"/>
                </a:solidFill>
              </a:rPr>
              <a:t>et</a:t>
            </a:r>
            <a:r>
              <a:rPr lang="fr-FR" sz="750" b="1" dirty="0">
                <a:solidFill>
                  <a:schemeClr val="bg1"/>
                </a:solidFill>
              </a:rPr>
              <a:t> al. Lancet. 2021;396(10267):1994-2005.</a:t>
            </a:r>
          </a:p>
          <a:p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5927-HIV-slide6-char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02" y="1378250"/>
            <a:ext cx="4794921" cy="28546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The Number of HIV Diagnoses in the US Was Decreasing Pre-Pandemic for Most Persons at Risk: By Race/Ethnicity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4206240"/>
            <a:ext cx="80848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err="1">
                <a:latin typeface="+mj-lt"/>
              </a:rPr>
              <a:t>a</a:t>
            </a:r>
            <a:r>
              <a:rPr lang="en-US" sz="1000" dirty="0" err="1">
                <a:latin typeface="+mj-lt"/>
              </a:rPr>
              <a:t>Hispanic</a:t>
            </a:r>
            <a:r>
              <a:rPr lang="en-US" sz="1000" dirty="0">
                <a:latin typeface="+mj-lt"/>
              </a:rPr>
              <a:t>/Latino individuals can be of any race</a:t>
            </a: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baseline="30000" dirty="0">
                <a:solidFill>
                  <a:schemeClr val="bg1"/>
                </a:solidFill>
              </a:rPr>
              <a:t>1</a:t>
            </a:r>
            <a:r>
              <a:rPr lang="en-US" sz="800" b="1" dirty="0">
                <a:solidFill>
                  <a:schemeClr val="bg1"/>
                </a:solidFill>
              </a:rPr>
              <a:t>Centers for Disease Control and Prevention (CDC). November 2020. Accessed June 1, 2021. https://www.cdc.gov/hiv/statistics/overview/ataglance.html</a:t>
            </a:r>
          </a:p>
          <a:p>
            <a:r>
              <a:rPr lang="en-US" sz="800" b="1" baseline="30000" dirty="0">
                <a:solidFill>
                  <a:schemeClr val="bg1"/>
                </a:solidFill>
              </a:rPr>
              <a:t>2</a:t>
            </a:r>
            <a:r>
              <a:rPr lang="en-US" sz="800" b="1" dirty="0">
                <a:solidFill>
                  <a:schemeClr val="bg1"/>
                </a:solidFill>
              </a:rPr>
              <a:t>Centers for Disease Control and Prevention (CDC). May 2020. Accessed June 1, 2021. https://www.cdc.gov/hiv/library/reports/hiv-surveillance/vol-31/content/diagnoses.html</a:t>
            </a:r>
          </a:p>
          <a:p>
            <a:endParaRPr lang="en-US" sz="1000" dirty="0"/>
          </a:p>
        </p:txBody>
      </p:sp>
      <p:pic>
        <p:nvPicPr>
          <p:cNvPr id="19" name="Picture 18" descr="5927-HIV-slide6-ta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040" y="1707986"/>
            <a:ext cx="3951746" cy="17015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6AC838-A57A-B74B-A41C-714A13A4C20B}"/>
              </a:ext>
            </a:extLst>
          </p:cNvPr>
          <p:cNvSpPr txBox="1"/>
          <p:nvPr/>
        </p:nvSpPr>
        <p:spPr>
          <a:xfrm>
            <a:off x="3788229" y="3466346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88899D7-FFA0-C941-ACE6-BE7CA026357E}"/>
              </a:ext>
            </a:extLst>
          </p:cNvPr>
          <p:cNvSpPr txBox="1"/>
          <p:nvPr/>
        </p:nvSpPr>
        <p:spPr>
          <a:xfrm>
            <a:off x="4539033" y="349418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7250B18-BA88-1046-AC28-5232FF603077}"/>
              </a:ext>
            </a:extLst>
          </p:cNvPr>
          <p:cNvSpPr txBox="1"/>
          <p:nvPr/>
        </p:nvSpPr>
        <p:spPr>
          <a:xfrm>
            <a:off x="969960" y="2135030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C86A702-9246-1240-9B60-3BB3A077099E}"/>
              </a:ext>
            </a:extLst>
          </p:cNvPr>
          <p:cNvSpPr txBox="1"/>
          <p:nvPr/>
        </p:nvSpPr>
        <p:spPr>
          <a:xfrm>
            <a:off x="1672866" y="2852206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E71517D-4481-C44D-9FDD-2992CC1D5A98}"/>
              </a:ext>
            </a:extLst>
          </p:cNvPr>
          <p:cNvSpPr txBox="1"/>
          <p:nvPr/>
        </p:nvSpPr>
        <p:spPr>
          <a:xfrm>
            <a:off x="3091953" y="3409573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5927-HIV-slide57-chart-ta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" y="1146096"/>
            <a:ext cx="7735874" cy="3098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" y="4151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Virologic</a:t>
            </a:r>
            <a:r>
              <a:rPr lang="en-US" dirty="0"/>
              <a:t> Suppression Is Maintained at 96 Weeks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1" dirty="0">
                <a:solidFill>
                  <a:schemeClr val="bg1"/>
                </a:solidFill>
              </a:rPr>
              <a:t>Jaeger H et al. </a:t>
            </a:r>
            <a:r>
              <a:rPr lang="fr-FR" sz="750" b="1" dirty="0" err="1">
                <a:solidFill>
                  <a:schemeClr val="bg1"/>
                </a:solidFill>
              </a:rPr>
              <a:t>Conference</a:t>
            </a:r>
            <a:r>
              <a:rPr lang="fr-FR" sz="750" b="1" dirty="0">
                <a:solidFill>
                  <a:schemeClr val="bg1"/>
                </a:solidFill>
              </a:rPr>
              <a:t> on </a:t>
            </a:r>
            <a:r>
              <a:rPr lang="fr-FR" sz="750" b="1" dirty="0" err="1">
                <a:solidFill>
                  <a:schemeClr val="bg1"/>
                </a:solidFill>
              </a:rPr>
              <a:t>Retroviruses</a:t>
            </a:r>
            <a:r>
              <a:rPr lang="fr-FR" sz="750" b="1" dirty="0">
                <a:solidFill>
                  <a:schemeClr val="bg1"/>
                </a:solidFill>
              </a:rPr>
              <a:t> and </a:t>
            </a:r>
            <a:r>
              <a:rPr lang="fr-FR" sz="750" b="1" dirty="0" err="1">
                <a:solidFill>
                  <a:schemeClr val="bg1"/>
                </a:solidFill>
              </a:rPr>
              <a:t>Opportunistic</a:t>
            </a:r>
            <a:r>
              <a:rPr lang="fr-FR" sz="750" b="1" dirty="0">
                <a:solidFill>
                  <a:schemeClr val="bg1"/>
                </a:solidFill>
              </a:rPr>
              <a:t> Infections (CROI). Abstract 401. https://www.croiconference.org/abstract/week-96-efficacy-and-safety-of-cabotegravir-rilpivirine-every-2-months-atlas-2m/</a:t>
            </a:r>
          </a:p>
          <a:p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4823460" y="3238500"/>
            <a:ext cx="381000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err="1">
                <a:latin typeface="+mj-lt"/>
              </a:rPr>
              <a:t>a</a:t>
            </a:r>
            <a:r>
              <a:rPr lang="en-US" sz="1000" dirty="0" err="1">
                <a:latin typeface="+mj-lt"/>
              </a:rPr>
              <a:t>Cochran</a:t>
            </a:r>
            <a:r>
              <a:rPr lang="en-US" sz="1000" dirty="0">
                <a:latin typeface="+mj-lt"/>
              </a:rPr>
              <a:t>-Mantel-</a:t>
            </a:r>
            <a:r>
              <a:rPr lang="en-US" sz="1000" dirty="0" err="1">
                <a:latin typeface="+mj-lt"/>
              </a:rPr>
              <a:t>Haenszel</a:t>
            </a:r>
            <a:r>
              <a:rPr lang="en-US" sz="1000" dirty="0">
                <a:latin typeface="+mj-lt"/>
              </a:rPr>
              <a:t> stratified analysis adjusting for previous CAB + RPV long-acting exposure</a:t>
            </a:r>
          </a:p>
          <a:p>
            <a:r>
              <a:rPr lang="en-US" sz="1000" baseline="30000" dirty="0" err="1">
                <a:latin typeface="+mj-lt"/>
              </a:rPr>
              <a:t>b</a:t>
            </a:r>
            <a:r>
              <a:rPr lang="en-US" sz="1000" dirty="0" err="1">
                <a:latin typeface="+mj-lt"/>
              </a:rPr>
              <a:t>At</a:t>
            </a:r>
            <a:r>
              <a:rPr lang="en-US" sz="1000" dirty="0">
                <a:latin typeface="+mj-lt"/>
              </a:rPr>
              <a:t> week 96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5927-HIV-slide58-ch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34" y="1211818"/>
            <a:ext cx="7873016" cy="19047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356563"/>
            <a:ext cx="7886700" cy="994172"/>
          </a:xfrm>
        </p:spPr>
        <p:txBody>
          <a:bodyPr>
            <a:noAutofit/>
          </a:bodyPr>
          <a:lstStyle/>
          <a:p>
            <a:r>
              <a:rPr lang="en-US" sz="2700" dirty="0"/>
              <a:t>FLAIR: Long-acting Injectable CAB + RPV Every 4 Weeks vs Daily Oral DTG/ABC/3TC in Treatment-Naïve PLWH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4091941"/>
            <a:ext cx="8084820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>
                <a:latin typeface="+mj-lt"/>
              </a:rPr>
              <a:t>a</a:t>
            </a:r>
            <a:r>
              <a:rPr lang="en-US" sz="1000" dirty="0">
                <a:latin typeface="+mj-lt"/>
              </a:rPr>
              <a:t>K103N permitted; </a:t>
            </a:r>
            <a:r>
              <a:rPr lang="en-US" sz="1000" baseline="30000" dirty="0" err="1">
                <a:latin typeface="+mj-lt"/>
              </a:rPr>
              <a:t>b</a:t>
            </a:r>
            <a:r>
              <a:rPr lang="en-US" sz="1000" dirty="0" err="1">
                <a:latin typeface="+mj-lt"/>
              </a:rPr>
              <a:t>Patients</a:t>
            </a:r>
            <a:r>
              <a:rPr lang="en-US" sz="1000" dirty="0">
                <a:latin typeface="+mj-lt"/>
              </a:rPr>
              <a:t> with HIV-1 RNA &lt;50 copies/</a:t>
            </a:r>
            <a:r>
              <a:rPr lang="en-US" sz="1000" dirty="0" err="1">
                <a:latin typeface="+mj-lt"/>
              </a:rPr>
              <a:t>mL</a:t>
            </a:r>
            <a:r>
              <a:rPr lang="en-US" sz="1000" dirty="0">
                <a:latin typeface="+mj-lt"/>
              </a:rPr>
              <a:t> from week 16 to week 20 continued to maintenance; </a:t>
            </a:r>
            <a:r>
              <a:rPr lang="en-US" sz="1000" baseline="30000" dirty="0" err="1">
                <a:latin typeface="+mj-lt"/>
              </a:rPr>
              <a:t>c</a:t>
            </a:r>
            <a:r>
              <a:rPr lang="en-US" sz="1000" dirty="0" err="1">
                <a:latin typeface="+mj-lt"/>
              </a:rPr>
              <a:t>Alternative</a:t>
            </a:r>
            <a:r>
              <a:rPr lang="en-US" sz="1000" dirty="0">
                <a:latin typeface="+mj-lt"/>
              </a:rPr>
              <a:t> non-ANC NRTIs permitted for intolerance of HLA-B*5701 positivity 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1" baseline="30000" dirty="0">
                <a:solidFill>
                  <a:schemeClr val="bg1"/>
                </a:solidFill>
              </a:rPr>
              <a:t>1</a:t>
            </a:r>
            <a:r>
              <a:rPr lang="fr-FR" sz="750" b="1" dirty="0">
                <a:solidFill>
                  <a:schemeClr val="bg1"/>
                </a:solidFill>
              </a:rPr>
              <a:t>Orkin C et al. NEJM. 2020;382:1124-1135.</a:t>
            </a:r>
          </a:p>
          <a:p>
            <a:r>
              <a:rPr lang="fr-FR" sz="750" b="1" baseline="30000" dirty="0">
                <a:solidFill>
                  <a:schemeClr val="bg1"/>
                </a:solidFill>
              </a:rPr>
              <a:t>2</a:t>
            </a:r>
            <a:r>
              <a:rPr lang="fr-FR" sz="750" b="1" dirty="0">
                <a:solidFill>
                  <a:schemeClr val="bg1"/>
                </a:solidFill>
              </a:rPr>
              <a:t>D’</a:t>
            </a:r>
            <a:r>
              <a:rPr lang="fr-FR" sz="750" b="1" dirty="0" err="1">
                <a:solidFill>
                  <a:schemeClr val="bg1"/>
                </a:solidFill>
              </a:rPr>
              <a:t>Amico</a:t>
            </a:r>
            <a:r>
              <a:rPr lang="fr-FR" sz="750" b="1" dirty="0">
                <a:solidFill>
                  <a:schemeClr val="bg1"/>
                </a:solidFill>
              </a:rPr>
              <a:t> R et al. HIV Glasgow Virtual Meeting. 2020. Abstract O414. https://onlinelibrary.wiley.com/doi/10.1002/jia2.25616</a:t>
            </a:r>
          </a:p>
          <a:p>
            <a:endParaRPr lang="en-US" sz="1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3116580"/>
            <a:ext cx="7886700" cy="975360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/>
              <a:t>All patients in extension phase switched from oral DTG/ABC/3TC to </a:t>
            </a:r>
            <a:r>
              <a:rPr lang="en-US" sz="2000" dirty="0" err="1"/>
              <a:t>injectable</a:t>
            </a:r>
            <a:r>
              <a:rPr lang="en-US" sz="2000" dirty="0"/>
              <a:t>, but some elected no oral CAB + RPV lead-in</a:t>
            </a:r>
          </a:p>
          <a:p>
            <a:r>
              <a:rPr lang="en-US" sz="2000" b="1" dirty="0">
                <a:solidFill>
                  <a:srgbClr val="D6C704"/>
                </a:solidFill>
              </a:rPr>
              <a:t>Oral dosage</a:t>
            </a:r>
            <a:r>
              <a:rPr lang="en-US" sz="2000" dirty="0">
                <a:solidFill>
                  <a:srgbClr val="D6C704"/>
                </a:solidFill>
              </a:rPr>
              <a:t>: </a:t>
            </a:r>
            <a:r>
              <a:rPr lang="en-US" sz="2000" dirty="0"/>
              <a:t>CAB 30 mg + RPV 25 mg</a:t>
            </a:r>
          </a:p>
          <a:p>
            <a:r>
              <a:rPr lang="en-US" sz="2000" b="1" dirty="0" err="1">
                <a:solidFill>
                  <a:srgbClr val="D6C704"/>
                </a:solidFill>
              </a:rPr>
              <a:t>Injectable</a:t>
            </a:r>
            <a:r>
              <a:rPr lang="en-US" sz="2000" b="1" dirty="0">
                <a:solidFill>
                  <a:srgbClr val="D6C704"/>
                </a:solidFill>
              </a:rPr>
              <a:t> dosage</a:t>
            </a:r>
            <a:r>
              <a:rPr lang="en-US" sz="2000" dirty="0">
                <a:solidFill>
                  <a:srgbClr val="D6C704"/>
                </a:solidFill>
              </a:rPr>
              <a:t>: </a:t>
            </a:r>
            <a:r>
              <a:rPr lang="en-US" sz="2000" dirty="0"/>
              <a:t>Loading dose, CAB 600 mg + RPV 900 mg, then 400 mg + 600 mg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5927-HIV-slide59-chart-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390" y="1227478"/>
            <a:ext cx="2296889" cy="3237842"/>
          </a:xfrm>
          <a:prstGeom prst="rect">
            <a:avLst/>
          </a:prstGeom>
        </p:spPr>
      </p:pic>
      <p:pic>
        <p:nvPicPr>
          <p:cNvPr id="9" name="Picture 8" descr="5927-HIV-slide59-chart-lef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828466"/>
            <a:ext cx="4129524" cy="34082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7922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Long-acting CAB + RPV Is Noninferior to Oral DTG/ABC/3TC for Maintaining Viral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4236720"/>
            <a:ext cx="808482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err="1">
                <a:latin typeface="+mj-lt"/>
              </a:rPr>
              <a:t>a</a:t>
            </a:r>
            <a:r>
              <a:rPr lang="en-US" sz="1000" dirty="0" err="1">
                <a:latin typeface="+mj-lt"/>
              </a:rPr>
              <a:t>Adjusted</a:t>
            </a:r>
            <a:r>
              <a:rPr lang="en-US" sz="1000" dirty="0">
                <a:latin typeface="+mj-lt"/>
              </a:rPr>
              <a:t> for sex and baseline RNA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1" baseline="30000" dirty="0">
                <a:solidFill>
                  <a:schemeClr val="bg1"/>
                </a:solidFill>
              </a:rPr>
              <a:t>1</a:t>
            </a:r>
            <a:r>
              <a:rPr lang="fr-FR" sz="750" b="1" dirty="0">
                <a:solidFill>
                  <a:schemeClr val="bg1"/>
                </a:solidFill>
              </a:rPr>
              <a:t>Orkin C et al. </a:t>
            </a:r>
            <a:r>
              <a:rPr lang="fr-FR" sz="750" b="1" dirty="0" err="1">
                <a:solidFill>
                  <a:schemeClr val="bg1"/>
                </a:solidFill>
              </a:rPr>
              <a:t>Conference</a:t>
            </a:r>
            <a:r>
              <a:rPr lang="fr-FR" sz="750" b="1" dirty="0">
                <a:solidFill>
                  <a:schemeClr val="bg1"/>
                </a:solidFill>
              </a:rPr>
              <a:t> on </a:t>
            </a:r>
            <a:r>
              <a:rPr lang="fr-FR" sz="750" b="1" dirty="0" err="1">
                <a:solidFill>
                  <a:schemeClr val="bg1"/>
                </a:solidFill>
              </a:rPr>
              <a:t>Retroviruses</a:t>
            </a:r>
            <a:r>
              <a:rPr lang="fr-FR" sz="750" b="1" dirty="0">
                <a:solidFill>
                  <a:schemeClr val="bg1"/>
                </a:solidFill>
              </a:rPr>
              <a:t> and </a:t>
            </a:r>
            <a:r>
              <a:rPr lang="fr-FR" sz="750" b="1" dirty="0" err="1">
                <a:solidFill>
                  <a:schemeClr val="bg1"/>
                </a:solidFill>
              </a:rPr>
              <a:t>Opportunistic</a:t>
            </a:r>
            <a:r>
              <a:rPr lang="fr-FR" sz="750" b="1" dirty="0">
                <a:solidFill>
                  <a:schemeClr val="bg1"/>
                </a:solidFill>
              </a:rPr>
              <a:t> Infections (CROI). 2020. Abstract 482. https://www.croiconference.org/abstract/long-acting-cabotegravir-rilpivirine-for-hiv-treatment-flair-week-96-results/</a:t>
            </a:r>
          </a:p>
          <a:p>
            <a:r>
              <a:rPr lang="fr-FR" sz="750" b="1" baseline="30000" dirty="0">
                <a:solidFill>
                  <a:schemeClr val="bg1"/>
                </a:solidFill>
              </a:rPr>
              <a:t>2</a:t>
            </a:r>
            <a:r>
              <a:rPr lang="fr-FR" sz="750" b="1" dirty="0">
                <a:solidFill>
                  <a:schemeClr val="bg1"/>
                </a:solidFill>
              </a:rPr>
              <a:t>Orkin C et al. NEJM. 2020;382:1124-1135.</a:t>
            </a:r>
          </a:p>
          <a:p>
            <a:endParaRPr lang="en-US" sz="10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5927-HIV-slide60-chart-ta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10" y="1247472"/>
            <a:ext cx="7842540" cy="2661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030" y="105400"/>
            <a:ext cx="8110616" cy="994172"/>
          </a:xfrm>
        </p:spPr>
        <p:txBody>
          <a:bodyPr>
            <a:noAutofit/>
          </a:bodyPr>
          <a:lstStyle/>
          <a:p>
            <a:r>
              <a:rPr lang="en-US" sz="2400" dirty="0"/>
              <a:t>Combined Results from ATLAS and FLAIR Demonstrated That Monthly CAB + RPV Injections Were </a:t>
            </a:r>
            <a:r>
              <a:rPr lang="en-US" sz="2400" dirty="0" err="1"/>
              <a:t>Noninferior</a:t>
            </a:r>
            <a:r>
              <a:rPr lang="en-US" sz="2400" dirty="0"/>
              <a:t> to Oral Therapy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2440" y="3017520"/>
            <a:ext cx="435102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err="1">
                <a:latin typeface="+mj-lt"/>
              </a:rPr>
              <a:t>a</a:t>
            </a:r>
            <a:r>
              <a:rPr lang="en-US" sz="1000" dirty="0" err="1">
                <a:latin typeface="+mj-lt"/>
              </a:rPr>
              <a:t>Based</a:t>
            </a:r>
            <a:r>
              <a:rPr lang="en-US" sz="1000" dirty="0">
                <a:latin typeface="+mj-lt"/>
              </a:rPr>
              <a:t> on Cochran-Mantel-</a:t>
            </a:r>
            <a:r>
              <a:rPr lang="en-US" sz="1000" dirty="0" err="1">
                <a:latin typeface="+mj-lt"/>
              </a:rPr>
              <a:t>Haenszel</a:t>
            </a:r>
            <a:r>
              <a:rPr lang="en-US" sz="1000" dirty="0">
                <a:latin typeface="+mj-lt"/>
              </a:rPr>
              <a:t> stratified analysis, adjusted for 10 strata</a:t>
            </a:r>
          </a:p>
          <a:p>
            <a:r>
              <a:rPr lang="en-US" sz="1000" baseline="30000" dirty="0">
                <a:latin typeface="+mj-lt"/>
              </a:rPr>
              <a:t>b</a:t>
            </a:r>
            <a:r>
              <a:rPr lang="en-US" sz="1000" dirty="0">
                <a:latin typeface="+mj-lt"/>
              </a:rPr>
              <a:t>-10% </a:t>
            </a:r>
            <a:r>
              <a:rPr lang="en-US" sz="1000" dirty="0" err="1">
                <a:latin typeface="+mj-lt"/>
              </a:rPr>
              <a:t>noninferiority</a:t>
            </a:r>
            <a:r>
              <a:rPr lang="en-US" sz="1000" dirty="0">
                <a:latin typeface="+mj-lt"/>
              </a:rPr>
              <a:t> margin</a:t>
            </a:r>
          </a:p>
          <a:p>
            <a:r>
              <a:rPr lang="en-US" sz="1000" baseline="30000" dirty="0">
                <a:latin typeface="+mj-lt"/>
              </a:rPr>
              <a:t>c</a:t>
            </a:r>
            <a:r>
              <a:rPr lang="en-US" sz="1000" dirty="0">
                <a:latin typeface="+mj-lt"/>
              </a:rPr>
              <a:t>4% </a:t>
            </a:r>
            <a:r>
              <a:rPr lang="en-US" sz="1000" dirty="0" err="1">
                <a:latin typeface="+mj-lt"/>
              </a:rPr>
              <a:t>noninferiority</a:t>
            </a:r>
            <a:r>
              <a:rPr lang="en-US" sz="1000" dirty="0">
                <a:latin typeface="+mj-lt"/>
              </a:rPr>
              <a:t> margin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50" b="1" dirty="0">
                <a:solidFill>
                  <a:schemeClr val="bg1"/>
                </a:solidFill>
              </a:rPr>
              <a:t>Rizzardini G et al. </a:t>
            </a:r>
            <a:r>
              <a:rPr lang="it-IT" sz="750" b="1" i="1" dirty="0">
                <a:solidFill>
                  <a:schemeClr val="bg1"/>
                </a:solidFill>
              </a:rPr>
              <a:t>J Acquir Immune Defic Syndr. </a:t>
            </a:r>
            <a:r>
              <a:rPr lang="it-IT" sz="750" b="1" dirty="0">
                <a:solidFill>
                  <a:schemeClr val="bg1"/>
                </a:solidFill>
              </a:rPr>
              <a:t>2020;85(4):498-506.</a:t>
            </a:r>
          </a:p>
          <a:p>
            <a:endParaRPr lang="en-US" sz="10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D6C704"/>
                </a:solidFill>
              </a:rPr>
              <a:t>Promises and Challenges of Long-acting </a:t>
            </a:r>
            <a:r>
              <a:rPr lang="en-US" sz="3600" b="1" dirty="0" err="1">
                <a:solidFill>
                  <a:srgbClr val="D6C704"/>
                </a:solidFill>
              </a:rPr>
              <a:t>Injectable</a:t>
            </a:r>
            <a:r>
              <a:rPr lang="en-US" sz="3600" b="1" dirty="0">
                <a:solidFill>
                  <a:srgbClr val="D6C704"/>
                </a:solidFill>
              </a:rPr>
              <a:t> ART</a:t>
            </a:r>
            <a:endParaRPr lang="en-US" dirty="0">
              <a:solidFill>
                <a:srgbClr val="D6C704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660" y="16254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Long-acting Injectables Offer Several Opportunities and Challenges in HIV Care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 err="1">
                <a:solidFill>
                  <a:schemeClr val="bg1"/>
                </a:solidFill>
              </a:rPr>
              <a:t>Scarsi</a:t>
            </a:r>
            <a:r>
              <a:rPr lang="en-US" sz="750" b="1" dirty="0">
                <a:solidFill>
                  <a:schemeClr val="bg1"/>
                </a:solidFill>
              </a:rPr>
              <a:t> KK and </a:t>
            </a:r>
            <a:r>
              <a:rPr lang="en-US" sz="750" b="1" dirty="0" err="1">
                <a:solidFill>
                  <a:schemeClr val="bg1"/>
                </a:solidFill>
              </a:rPr>
              <a:t>Swindells</a:t>
            </a:r>
            <a:r>
              <a:rPr lang="en-US" sz="750" b="1" dirty="0">
                <a:solidFill>
                  <a:schemeClr val="bg1"/>
                </a:solidFill>
              </a:rPr>
              <a:t> S. J </a:t>
            </a:r>
            <a:r>
              <a:rPr lang="en-US" sz="750" b="1" dirty="0" err="1">
                <a:solidFill>
                  <a:schemeClr val="bg1"/>
                </a:solidFill>
              </a:rPr>
              <a:t>Int</a:t>
            </a:r>
            <a:r>
              <a:rPr lang="en-US" sz="750" b="1" dirty="0">
                <a:solidFill>
                  <a:schemeClr val="bg1"/>
                </a:solidFill>
              </a:rPr>
              <a:t> Assoc </a:t>
            </a:r>
            <a:r>
              <a:rPr lang="en-US" sz="750" b="1" dirty="0" err="1">
                <a:solidFill>
                  <a:schemeClr val="bg1"/>
                </a:solidFill>
              </a:rPr>
              <a:t>Provid</a:t>
            </a:r>
            <a:r>
              <a:rPr lang="en-US" sz="750" b="1" dirty="0">
                <a:solidFill>
                  <a:schemeClr val="bg1"/>
                </a:solidFill>
              </a:rPr>
              <a:t> AIDS Care. 2021;20:23259582211009011.</a:t>
            </a:r>
          </a:p>
          <a:p>
            <a:endParaRPr lang="en-US" sz="1000" dirty="0"/>
          </a:p>
        </p:txBody>
      </p:sp>
      <p:pic>
        <p:nvPicPr>
          <p:cNvPr id="7" name="Picture 6" descr="5927-HIV-slide62-ch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1156720"/>
            <a:ext cx="7965715" cy="3080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5927-HIV-slide63-ch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250082"/>
            <a:ext cx="7446350" cy="32152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688" y="30255"/>
            <a:ext cx="8217171" cy="994172"/>
          </a:xfrm>
        </p:spPr>
        <p:txBody>
          <a:bodyPr>
            <a:noAutofit/>
          </a:bodyPr>
          <a:lstStyle/>
          <a:p>
            <a:r>
              <a:rPr lang="en-US" sz="2800" dirty="0"/>
              <a:t>Injection-Site Reactions and Improved Patient-reported Outcomes in the FLAIR Trial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>
                <a:solidFill>
                  <a:schemeClr val="bg1"/>
                </a:solidFill>
              </a:rPr>
              <a:t>Orkin C et al. Conference on Retroviruses and Opportunistic Infections (CROI). 2020. Abstract 482. https://www.croiconference.org/abstract/long-acting-cabotegravir-rilpivirine-for-hiv-treatment-flair-week-96-results/</a:t>
            </a:r>
          </a:p>
          <a:p>
            <a:endParaRPr lang="en-US" sz="1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183380" y="1268017"/>
            <a:ext cx="4198620" cy="1528523"/>
          </a:xfrm>
        </p:spPr>
        <p:txBody>
          <a:bodyPr>
            <a:normAutofit fontScale="70000" lnSpcReduction="20000"/>
          </a:bodyPr>
          <a:lstStyle/>
          <a:p>
            <a:r>
              <a:rPr lang="en-US" sz="2400"/>
              <a:t>Most injection-site reactions (99%) were grade 1 or 2.</a:t>
            </a:r>
          </a:p>
          <a:p>
            <a:pPr lvl="1">
              <a:buFont typeface="Calibri" pitchFamily="34" charset="0"/>
              <a:buChar char="‒"/>
            </a:pPr>
            <a:r>
              <a:rPr lang="en-US" sz="1900"/>
              <a:t>89% resolved in ≤7 days (median, 3 days)</a:t>
            </a:r>
            <a:endParaRPr lang="en-US" sz="1900" baseline="30000"/>
          </a:p>
          <a:p>
            <a:r>
              <a:rPr lang="en-US" sz="2400"/>
              <a:t>Long-acting injectable therapy was associated with significant improvements in HIV-related quality of life compared with oral DTG/ABC/3TC.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598" y="71282"/>
            <a:ext cx="7886700" cy="994172"/>
          </a:xfrm>
        </p:spPr>
        <p:txBody>
          <a:bodyPr>
            <a:normAutofit/>
          </a:bodyPr>
          <a:lstStyle/>
          <a:p>
            <a:r>
              <a:rPr lang="en-US" sz="2800" dirty="0"/>
              <a:t>The Use of Long-acting Injectables in PLWH With Nonadherence Is Uncertain—More Data Are Needed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1" baseline="30000">
                <a:solidFill>
                  <a:schemeClr val="bg1"/>
                </a:solidFill>
              </a:rPr>
              <a:t>1</a:t>
            </a:r>
            <a:r>
              <a:rPr lang="fr-FR" sz="750" b="1">
                <a:solidFill>
                  <a:schemeClr val="bg1"/>
                </a:solidFill>
              </a:rPr>
              <a:t>Saag MS et al. JAMA. 2020;324(16):1651-1669.</a:t>
            </a:r>
          </a:p>
          <a:p>
            <a:r>
              <a:rPr lang="fr-FR" sz="750" b="1" baseline="30000">
                <a:solidFill>
                  <a:schemeClr val="bg1"/>
                </a:solidFill>
              </a:rPr>
              <a:t>2</a:t>
            </a:r>
            <a:r>
              <a:rPr lang="fr-FR" sz="750" b="1">
                <a:solidFill>
                  <a:schemeClr val="bg1"/>
                </a:solidFill>
              </a:rPr>
              <a:t>Overton ET et al. Conference on Retroviruses and Opportunistic Infections (CROI). 2020. Abstract 3334. https://www.natap.org/2020/CROI/croi_03.htm</a:t>
            </a:r>
          </a:p>
          <a:p>
            <a:endParaRPr lang="en-US" sz="1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268017"/>
            <a:ext cx="7753350" cy="3197303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Long-acting injectables may help improve adherence by eliminating the need for daily pills, but it is unclear if they are appropriate in PLWH with nonadherence.</a:t>
            </a:r>
            <a:r>
              <a:rPr lang="en-US" baseline="30000"/>
              <a:t>1</a:t>
            </a:r>
            <a:endParaRPr lang="en-US"/>
          </a:p>
          <a:p>
            <a:pPr lvl="1">
              <a:buFont typeface="Calibri" pitchFamily="34" charset="0"/>
              <a:buChar char="‒"/>
            </a:pPr>
            <a:r>
              <a:rPr lang="en-US"/>
              <a:t>Poor adherence can potentially cause prolonged periods of subtherapeutic drug levels if a dose is missed, which </a:t>
            </a:r>
            <a:r>
              <a:rPr lang="en-US" b="1">
                <a:solidFill>
                  <a:srgbClr val="D6C704"/>
                </a:solidFill>
              </a:rPr>
              <a:t>may</a:t>
            </a:r>
            <a:r>
              <a:rPr lang="en-US">
                <a:solidFill>
                  <a:srgbClr val="D6C704"/>
                </a:solidFill>
              </a:rPr>
              <a:t> </a:t>
            </a:r>
            <a:r>
              <a:rPr lang="en-US" b="1">
                <a:solidFill>
                  <a:srgbClr val="D6C704"/>
                </a:solidFill>
              </a:rPr>
              <a:t>lead to resistance</a:t>
            </a:r>
            <a:r>
              <a:rPr lang="en-US">
                <a:solidFill>
                  <a:srgbClr val="D6C704"/>
                </a:solidFill>
              </a:rPr>
              <a:t>.</a:t>
            </a:r>
            <a:r>
              <a:rPr lang="en-US" baseline="30000"/>
              <a:t>1</a:t>
            </a:r>
            <a:endParaRPr lang="en-US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r>
              <a:rPr lang="en-US"/>
              <a:t>Recommendations from the IAS-USA guidelines suggest that PLWH with poor adherence to treatment are unlikely to be good candidates for long-acting injectable therapy.</a:t>
            </a:r>
            <a:r>
              <a:rPr lang="en-US" baseline="30000"/>
              <a:t>1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41119" y="3119001"/>
            <a:ext cx="62331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30000">
                <a:latin typeface="+mj-lt"/>
              </a:rPr>
              <a:t>a</a:t>
            </a:r>
            <a:r>
              <a:rPr lang="en-US" sz="900">
                <a:latin typeface="+mj-lt"/>
              </a:rPr>
              <a:t>6/6 Q8W and 1/1 Q4W CVFs had RPV resistance (fold-change &gt;2), and 3/5 Q8W and 1/2 Q4W CVFs had CAB resistance (fold-change &gt;2.5); </a:t>
            </a:r>
            <a:r>
              <a:rPr lang="en-US" sz="900" baseline="30000">
                <a:latin typeface="+mj-lt"/>
              </a:rPr>
              <a:t>b</a:t>
            </a:r>
            <a:r>
              <a:rPr lang="en-US" sz="900">
                <a:latin typeface="+mj-lt"/>
              </a:rPr>
              <a:t>Or mixture</a:t>
            </a:r>
          </a:p>
          <a:p>
            <a:r>
              <a:rPr lang="en-US" sz="900">
                <a:latin typeface="+mj-lt"/>
              </a:rPr>
              <a:t>CVF, confirmed virologic failure; RAM, resistance-associated mutation; Q8W, every 8 weeks; Q4W, every 4 weeks</a:t>
            </a:r>
          </a:p>
        </p:txBody>
      </p:sp>
      <p:pic>
        <p:nvPicPr>
          <p:cNvPr id="6" name="Picture 5" descr="5927-HIV-slide64-ta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" y="2235699"/>
            <a:ext cx="6465016" cy="883302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729" y="75723"/>
            <a:ext cx="7886700" cy="994172"/>
          </a:xfrm>
        </p:spPr>
        <p:txBody>
          <a:bodyPr>
            <a:noAutofit/>
          </a:bodyPr>
          <a:lstStyle/>
          <a:p>
            <a:r>
              <a:rPr lang="en-US" sz="2800" dirty="0"/>
              <a:t>Long-acting CAB + RPV Is Contraindicated With Select Drugs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>
                <a:solidFill>
                  <a:schemeClr val="bg1"/>
                </a:solidFill>
              </a:rPr>
              <a:t>Food and Drug Administration (FDA). January 2021. Accessed June 7, 2021. https://www.accessdata.fda.gov/drugsatfda_docs/label/2021/212888s000lbl.pdf</a:t>
            </a:r>
            <a:endParaRPr lang="en-US" sz="75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268016"/>
            <a:ext cx="7738110" cy="2999183"/>
          </a:xfrm>
        </p:spPr>
        <p:txBody>
          <a:bodyPr>
            <a:normAutofit fontScale="92500" lnSpcReduction="20000"/>
          </a:bodyPr>
          <a:lstStyle/>
          <a:p>
            <a:r>
              <a:rPr lang="en-US" sz="2400"/>
              <a:t>Long-acting injectable CAB + RPV is contraindicated with:</a:t>
            </a:r>
          </a:p>
          <a:p>
            <a:pPr lvl="1">
              <a:buFont typeface="Calibri" pitchFamily="34" charset="0"/>
              <a:buChar char="‒"/>
            </a:pPr>
            <a:r>
              <a:rPr lang="en-US" sz="2000" b="1"/>
              <a:t>Anticonvulsants</a:t>
            </a:r>
            <a:r>
              <a:rPr lang="en-US" sz="2000"/>
              <a:t>: Carbamazepine, oxcarbazepine, phenobarbital, and phenytoin</a:t>
            </a:r>
          </a:p>
          <a:p>
            <a:pPr lvl="1">
              <a:buFont typeface="Calibri" pitchFamily="34" charset="0"/>
              <a:buChar char="‒"/>
            </a:pPr>
            <a:r>
              <a:rPr lang="en-US" sz="2000" b="1"/>
              <a:t>Antimycobacterials</a:t>
            </a:r>
            <a:r>
              <a:rPr lang="en-US" sz="2000"/>
              <a:t>: Rifabutin, rifampin, and rifapentine</a:t>
            </a:r>
          </a:p>
          <a:p>
            <a:pPr lvl="1">
              <a:buFont typeface="Calibri" pitchFamily="34" charset="0"/>
              <a:buChar char="‒"/>
            </a:pPr>
            <a:r>
              <a:rPr lang="en-US" sz="2000" b="1"/>
              <a:t>Systemic glucocorticoids</a:t>
            </a:r>
            <a:r>
              <a:rPr lang="en-US" sz="2000"/>
              <a:t>: Dexamethasone (more than a single-dose treatment)</a:t>
            </a:r>
          </a:p>
          <a:p>
            <a:pPr lvl="1">
              <a:buFont typeface="Calibri" pitchFamily="34" charset="0"/>
              <a:buChar char="‒"/>
            </a:pPr>
            <a:r>
              <a:rPr lang="en-US" sz="2000" b="1"/>
              <a:t>Herbal products</a:t>
            </a:r>
            <a:r>
              <a:rPr lang="en-US" sz="2000"/>
              <a:t>: St. John’s wort (</a:t>
            </a:r>
            <a:r>
              <a:rPr lang="en-US" sz="2000" i="1"/>
              <a:t>Hypericum perforatum</a:t>
            </a:r>
            <a:r>
              <a:rPr lang="en-US" sz="2000"/>
              <a:t>)</a:t>
            </a:r>
          </a:p>
          <a:p>
            <a:r>
              <a:rPr lang="en-US" sz="2400"/>
              <a:t>Co-administration of these drugs significantly decreases plasma concentrations of CAB and/or RPV due to UGT1A1 and/or cytochrome P450 CYP3A enzyme induction</a:t>
            </a:r>
          </a:p>
          <a:p>
            <a:pPr lvl="1">
              <a:buFont typeface="Calibri" pitchFamily="34" charset="0"/>
              <a:buChar char="‒"/>
            </a:pPr>
            <a:r>
              <a:rPr lang="en-US" sz="2000"/>
              <a:t>May reduce the virologic response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" y="4267199"/>
            <a:ext cx="808482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+mj-lt"/>
              </a:rPr>
              <a:t>UGT, uridine diphosphate-glucuronosyl transferase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D6C704"/>
                </a:solidFill>
              </a:rPr>
              <a:t>Pearls and Pitfalls: Addressing Practical Challenges to Long-acting </a:t>
            </a:r>
            <a:r>
              <a:rPr lang="en-US" sz="3600" b="1" dirty="0" err="1">
                <a:solidFill>
                  <a:srgbClr val="D6C704"/>
                </a:solidFill>
              </a:rPr>
              <a:t>Injectable</a:t>
            </a:r>
            <a:r>
              <a:rPr lang="en-US" sz="3600" b="1" dirty="0">
                <a:solidFill>
                  <a:srgbClr val="D6C704"/>
                </a:solidFill>
              </a:rPr>
              <a:t> ART</a:t>
            </a:r>
            <a:endParaRPr lang="en-US" dirty="0">
              <a:solidFill>
                <a:srgbClr val="D6C704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Women of Color Have Experienced the Greatest Declines in HIV Diagnoses From 2014 to 2018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4206240"/>
            <a:ext cx="80848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err="1">
                <a:latin typeface="+mj-lt"/>
              </a:rPr>
              <a:t>a</a:t>
            </a:r>
            <a:r>
              <a:rPr lang="en-US" sz="1000" dirty="0" err="1">
                <a:latin typeface="+mj-lt"/>
              </a:rPr>
              <a:t>Based</a:t>
            </a:r>
            <a:r>
              <a:rPr lang="en-US" sz="1000" dirty="0">
                <a:latin typeface="+mj-lt"/>
              </a:rPr>
              <a:t> on sex at birth, includes </a:t>
            </a:r>
            <a:r>
              <a:rPr lang="en-US" sz="1000" dirty="0" err="1">
                <a:latin typeface="+mj-lt"/>
              </a:rPr>
              <a:t>cisgender</a:t>
            </a:r>
            <a:r>
              <a:rPr lang="en-US" sz="1000" dirty="0">
                <a:latin typeface="+mj-lt"/>
              </a:rPr>
              <a:t> and transgender people</a:t>
            </a: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baseline="30000" dirty="0">
                <a:solidFill>
                  <a:schemeClr val="bg1"/>
                </a:solidFill>
              </a:rPr>
              <a:t>1</a:t>
            </a:r>
            <a:r>
              <a:rPr lang="en-US" sz="600" b="1" dirty="0">
                <a:solidFill>
                  <a:schemeClr val="bg1"/>
                </a:solidFill>
              </a:rPr>
              <a:t>Centers for Disease Control and Prevention (CDC). May 2020. Accessed June 1, 2021. https://www.cdc.gov/hiv/library/reports/hiv-surveillance/vol-31/content/diagnoses.html</a:t>
            </a:r>
          </a:p>
          <a:p>
            <a:r>
              <a:rPr lang="en-US" sz="600" b="1" baseline="30000" dirty="0">
                <a:solidFill>
                  <a:schemeClr val="bg1"/>
                </a:solidFill>
              </a:rPr>
              <a:t>2</a:t>
            </a:r>
            <a:r>
              <a:rPr lang="en-US" sz="600" b="1" dirty="0">
                <a:solidFill>
                  <a:schemeClr val="bg1"/>
                </a:solidFill>
              </a:rPr>
              <a:t>Centers for Disease Control and Prevention (CDC). January 2021. Accessed June 1, 2021. https://www.cdc.gov/hiv/group/racialethnic/africanamericans/index.html</a:t>
            </a:r>
          </a:p>
          <a:p>
            <a:r>
              <a:rPr lang="en-US" sz="600" b="1" baseline="30000" dirty="0">
                <a:solidFill>
                  <a:schemeClr val="bg1"/>
                </a:solidFill>
              </a:rPr>
              <a:t>3</a:t>
            </a:r>
            <a:r>
              <a:rPr lang="en-US" sz="600" b="1" dirty="0">
                <a:solidFill>
                  <a:schemeClr val="bg1"/>
                </a:solidFill>
              </a:rPr>
              <a:t>Centers for Disease Control and Prevention (CDC). March 2021. Accessed June 1, 2021. https://www.cdc.gov/hiv/group/racialethnic/hispaniclatinos/index.html</a:t>
            </a:r>
          </a:p>
          <a:p>
            <a:r>
              <a:rPr lang="en-US" sz="600" b="1" baseline="30000" dirty="0">
                <a:solidFill>
                  <a:schemeClr val="bg1"/>
                </a:solidFill>
              </a:rPr>
              <a:t>4</a:t>
            </a:r>
            <a:r>
              <a:rPr lang="en-US" sz="600" b="1" dirty="0">
                <a:solidFill>
                  <a:schemeClr val="bg1"/>
                </a:solidFill>
              </a:rPr>
              <a:t>Centers for Disease Control and Prevention (CDC). May 2020. Accessed June 1, 2021. https://www.cdc.gov/hiv/group/racialethnic/asians/index.html</a:t>
            </a:r>
          </a:p>
          <a:p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37C57B-55A5-8645-A7E4-587C591921AD}"/>
              </a:ext>
            </a:extLst>
          </p:cNvPr>
          <p:cNvSpPr txBox="1"/>
          <p:nvPr/>
        </p:nvSpPr>
        <p:spPr>
          <a:xfrm>
            <a:off x="1337209" y="1374696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Males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46800D2-26D6-AE4A-84D4-134B2CCEA3A0}"/>
              </a:ext>
            </a:extLst>
          </p:cNvPr>
          <p:cNvSpPr txBox="1"/>
          <p:nvPr/>
        </p:nvSpPr>
        <p:spPr>
          <a:xfrm>
            <a:off x="6150245" y="1374696"/>
            <a:ext cx="1233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Females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xmlns="" id="{247E15BB-4EDF-044D-9012-96C2C6E25E7B}"/>
              </a:ext>
            </a:extLst>
          </p:cNvPr>
          <p:cNvSpPr/>
          <p:nvPr/>
        </p:nvSpPr>
        <p:spPr>
          <a:xfrm>
            <a:off x="219940" y="1620754"/>
            <a:ext cx="999424" cy="1890669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xmlns="" id="{76101642-B733-474C-860C-00FBBBC59686}"/>
              </a:ext>
            </a:extLst>
          </p:cNvPr>
          <p:cNvSpPr>
            <a:spLocks noChangeAspect="1"/>
          </p:cNvSpPr>
          <p:nvPr/>
        </p:nvSpPr>
        <p:spPr>
          <a:xfrm>
            <a:off x="4685549" y="1620754"/>
            <a:ext cx="999424" cy="1890669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657BE2F2-46C4-A443-B870-9DFA3CA80179}"/>
              </a:ext>
            </a:extLst>
          </p:cNvPr>
          <p:cNvSpPr/>
          <p:nvPr/>
        </p:nvSpPr>
        <p:spPr>
          <a:xfrm>
            <a:off x="1219364" y="2110145"/>
            <a:ext cx="3382448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Cisgender males (total)</a:t>
            </a:r>
            <a:r>
              <a:rPr lang="en-US" b="1" baseline="30000" dirty="0">
                <a:solidFill>
                  <a:schemeClr val="tx1"/>
                </a:solidFill>
              </a:rPr>
              <a:t>1</a:t>
            </a:r>
            <a:r>
              <a:rPr lang="en-US" b="1" dirty="0">
                <a:solidFill>
                  <a:schemeClr val="tx1"/>
                </a:solidFill>
              </a:rPr>
              <a:t>:</a:t>
            </a:r>
            <a:r>
              <a:rPr lang="en-US" dirty="0">
                <a:solidFill>
                  <a:schemeClr val="tx1"/>
                </a:solidFill>
              </a:rPr>
              <a:t> –7%</a:t>
            </a:r>
          </a:p>
          <a:p>
            <a:r>
              <a:rPr lang="en-US" b="1" dirty="0">
                <a:solidFill>
                  <a:schemeClr val="tx1"/>
                </a:solidFill>
              </a:rPr>
              <a:t>Black males</a:t>
            </a:r>
            <a:r>
              <a:rPr lang="en-US" b="1" baseline="30000" dirty="0">
                <a:solidFill>
                  <a:schemeClr val="tx1"/>
                </a:solidFill>
              </a:rPr>
              <a:t>2,a</a:t>
            </a:r>
            <a:r>
              <a:rPr lang="en-US" b="1" dirty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–6%</a:t>
            </a:r>
          </a:p>
          <a:p>
            <a:r>
              <a:rPr lang="en-US" b="1" dirty="0">
                <a:solidFill>
                  <a:schemeClr val="tx1"/>
                </a:solidFill>
              </a:rPr>
              <a:t>Hispanic/Latino males</a:t>
            </a:r>
            <a:r>
              <a:rPr lang="en-US" b="1" baseline="30000" dirty="0">
                <a:solidFill>
                  <a:schemeClr val="tx1"/>
                </a:solidFill>
              </a:rPr>
              <a:t>3,a</a:t>
            </a:r>
            <a:r>
              <a:rPr lang="en-US" b="1" dirty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Stable</a:t>
            </a:r>
          </a:p>
          <a:p>
            <a:r>
              <a:rPr lang="en-US" b="1" dirty="0">
                <a:solidFill>
                  <a:schemeClr val="tx1"/>
                </a:solidFill>
              </a:rPr>
              <a:t>Asian males</a:t>
            </a:r>
            <a:r>
              <a:rPr lang="en-US" b="1" baseline="30000" dirty="0">
                <a:solidFill>
                  <a:schemeClr val="tx1"/>
                </a:solidFill>
              </a:rPr>
              <a:t>4,a</a:t>
            </a:r>
            <a:r>
              <a:rPr lang="en-US" b="1" dirty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Stable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032D96A1-D1DC-B94D-BE9A-D86B2C9A8F97}"/>
              </a:ext>
            </a:extLst>
          </p:cNvPr>
          <p:cNvSpPr/>
          <p:nvPr/>
        </p:nvSpPr>
        <p:spPr>
          <a:xfrm>
            <a:off x="5684973" y="2110145"/>
            <a:ext cx="338328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Cisgender females (total)</a:t>
            </a:r>
            <a:r>
              <a:rPr lang="en-US" b="1" baseline="30000" dirty="0">
                <a:solidFill>
                  <a:schemeClr val="tx1"/>
                </a:solidFill>
              </a:rPr>
              <a:t>1</a:t>
            </a:r>
            <a:r>
              <a:rPr lang="en-US" b="1" dirty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–7%</a:t>
            </a:r>
          </a:p>
          <a:p>
            <a:r>
              <a:rPr lang="en-US" b="1" dirty="0">
                <a:solidFill>
                  <a:schemeClr val="tx1"/>
                </a:solidFill>
              </a:rPr>
              <a:t>Black females</a:t>
            </a:r>
            <a:r>
              <a:rPr lang="en-US" b="1" baseline="30000" dirty="0">
                <a:solidFill>
                  <a:schemeClr val="tx1"/>
                </a:solidFill>
              </a:rPr>
              <a:t>2,a</a:t>
            </a:r>
            <a:r>
              <a:rPr lang="en-US" b="1" dirty="0">
                <a:solidFill>
                  <a:schemeClr val="tx1"/>
                </a:solidFill>
              </a:rPr>
              <a:t>: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–10%</a:t>
            </a:r>
          </a:p>
          <a:p>
            <a:r>
              <a:rPr lang="en-US" b="1" dirty="0">
                <a:solidFill>
                  <a:schemeClr val="tx1"/>
                </a:solidFill>
              </a:rPr>
              <a:t>Hispanic/Latino females</a:t>
            </a:r>
            <a:r>
              <a:rPr lang="en-US" b="1" baseline="30000" dirty="0">
                <a:solidFill>
                  <a:schemeClr val="tx1"/>
                </a:solidFill>
              </a:rPr>
              <a:t>3,a</a:t>
            </a:r>
            <a:r>
              <a:rPr lang="en-US" b="1" dirty="0">
                <a:solidFill>
                  <a:schemeClr val="tx1"/>
                </a:solidFill>
              </a:rPr>
              <a:t>: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–9%</a:t>
            </a:r>
          </a:p>
          <a:p>
            <a:r>
              <a:rPr lang="en-US" b="1" dirty="0">
                <a:solidFill>
                  <a:schemeClr val="tx1"/>
                </a:solidFill>
              </a:rPr>
              <a:t>Asian females</a:t>
            </a:r>
            <a:r>
              <a:rPr lang="en-US" b="1" baseline="30000" dirty="0">
                <a:solidFill>
                  <a:schemeClr val="tx1"/>
                </a:solidFill>
              </a:rPr>
              <a:t>4,a</a:t>
            </a:r>
            <a:r>
              <a:rPr lang="en-US" b="1" dirty="0">
                <a:solidFill>
                  <a:schemeClr val="tx1"/>
                </a:solidFill>
              </a:rPr>
              <a:t>: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–18%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021" y="34002"/>
            <a:ext cx="7886700" cy="994172"/>
          </a:xfrm>
        </p:spPr>
        <p:txBody>
          <a:bodyPr>
            <a:noAutofit/>
          </a:bodyPr>
          <a:lstStyle/>
          <a:p>
            <a:r>
              <a:rPr lang="en-US" sz="2700" dirty="0"/>
              <a:t>Logistical Barriers Will Need to be Addressed to Support the Use of Long-acting Injectables in HIV Treatment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>
                <a:solidFill>
                  <a:schemeClr val="bg1"/>
                </a:solidFill>
              </a:rPr>
              <a:t>Mantsios A et al. BMC Health Serv Res. 2021;21(1):255.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268017"/>
            <a:ext cx="7738110" cy="682703"/>
          </a:xfrm>
        </p:spPr>
        <p:txBody>
          <a:bodyPr>
            <a:normAutofit fontScale="85000" lnSpcReduction="10000"/>
          </a:bodyPr>
          <a:lstStyle/>
          <a:p>
            <a:r>
              <a:rPr lang="en-US" sz="2400"/>
              <a:t>Providers with long-acting injectable ART clinical trial experience suggest that the major barriers to real-world implementation are: </a:t>
            </a:r>
          </a:p>
        </p:txBody>
      </p:sp>
      <p:pic>
        <p:nvPicPr>
          <p:cNvPr id="7" name="Picture 6" descr="5927-HIV-slide67-ch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950720"/>
            <a:ext cx="7796826" cy="247873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669900"/>
                </a:solidFill>
              </a:rPr>
              <a:t>Green Line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Optimizing Patient Outcomes: Selection of Patient-centered ART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65" y="1282304"/>
            <a:ext cx="7886700" cy="213955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669900"/>
                </a:solidFill>
              </a:rPr>
              <a:t>ART Selection: Engaging in </a:t>
            </a:r>
            <a:br>
              <a:rPr lang="en-US" sz="3600" b="1" dirty="0">
                <a:solidFill>
                  <a:srgbClr val="669900"/>
                </a:solidFill>
              </a:rPr>
            </a:br>
            <a:r>
              <a:rPr lang="en-US" sz="3600" b="1" dirty="0">
                <a:solidFill>
                  <a:srgbClr val="669900"/>
                </a:solidFill>
              </a:rPr>
              <a:t>Shared Decision Making</a:t>
            </a:r>
            <a:endParaRPr lang="en-US" dirty="0">
              <a:solidFill>
                <a:srgbClr val="669900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008" y="83742"/>
            <a:ext cx="7886700" cy="994172"/>
          </a:xfrm>
        </p:spPr>
        <p:txBody>
          <a:bodyPr>
            <a:noAutofit/>
          </a:bodyPr>
          <a:lstStyle/>
          <a:p>
            <a:r>
              <a:rPr lang="en-US" sz="2500" dirty="0"/>
              <a:t>A Shared Decision-Making Approach to Treatment is Needed to Ensure Patient and Provider Concerns are Both Addressed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>
                <a:solidFill>
                  <a:schemeClr val="bg1"/>
                </a:solidFill>
              </a:rPr>
              <a:t>Yelverton V et al. AIDS Patient Care STDS. 2018;32(9):240-348.</a:t>
            </a:r>
          </a:p>
        </p:txBody>
      </p:sp>
      <p:pic>
        <p:nvPicPr>
          <p:cNvPr id="9" name="Picture 8" descr="5927-HIV-slide70-ch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467" y="1158240"/>
            <a:ext cx="5145397" cy="3215238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/>
              <a:t>Most PLWH Want to be Involved in Their Care but May Not Know How to Engage</a:t>
            </a:r>
            <a:endParaRPr lang="en-US" sz="3000" dirty="0"/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50" b="1">
                <a:solidFill>
                  <a:schemeClr val="bg1"/>
                </a:solidFill>
              </a:rPr>
              <a:t>Okoli C et al. AIDS Behav. 2021;25(5):1384-1395.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268016"/>
            <a:ext cx="7738110" cy="3105864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sz="2400"/>
              <a:t>Most PLWH are interested in being involved in decision-making related to their care</a:t>
            </a:r>
            <a:r>
              <a:rPr lang="en-US" sz="2400" baseline="30000"/>
              <a:t>a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/>
              <a:t>Especially </a:t>
            </a:r>
            <a:r>
              <a:rPr lang="en-US" sz="2200" b="1"/>
              <a:t>newly diagnosed patients</a:t>
            </a:r>
            <a:endParaRPr lang="en-US" sz="2000"/>
          </a:p>
          <a:p>
            <a:r>
              <a:rPr lang="en-US" sz="2400"/>
              <a:t>However, many patients do not feel comfortable discussing concerns with their providers because: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/>
              <a:t>They do not feel that anything can be done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/>
              <a:t>Their provider never mentioned the issue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/>
              <a:t>They do not want to appear difficult</a:t>
            </a:r>
          </a:p>
          <a:p>
            <a:r>
              <a:rPr lang="en-US" sz="2400"/>
              <a:t>Among newly diagnosed patients, </a:t>
            </a:r>
            <a:r>
              <a:rPr lang="en-US" sz="2400" b="1">
                <a:solidFill>
                  <a:srgbClr val="669900"/>
                </a:solidFill>
              </a:rPr>
              <a:t>73%</a:t>
            </a:r>
            <a:r>
              <a:rPr lang="en-US" sz="24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/>
              <a:t>reported that they wanted to be more involved in decisions regarding their treatment, but only </a:t>
            </a:r>
            <a:r>
              <a:rPr lang="en-US" sz="2400" b="1">
                <a:solidFill>
                  <a:srgbClr val="669900"/>
                </a:solidFill>
              </a:rPr>
              <a:t>62%</a:t>
            </a:r>
            <a:r>
              <a:rPr lang="en-US" sz="2400" b="1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/>
              <a:t>felt informed enough to be involved.</a:t>
            </a:r>
          </a:p>
          <a:p>
            <a:pPr lvl="1">
              <a:buFont typeface="Calibri" pitchFamily="34" charset="0"/>
              <a:buChar char="‒"/>
            </a:pPr>
            <a:r>
              <a:rPr lang="en-US" sz="1900" b="1">
                <a:solidFill>
                  <a:srgbClr val="669900"/>
                </a:solidFill>
              </a:rPr>
              <a:t>One-third</a:t>
            </a:r>
            <a:r>
              <a:rPr lang="en-US" sz="1900" b="1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900"/>
              <a:t>reported that their healthcare provider does not regularly ask them about concerns with their medications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" y="4267199"/>
            <a:ext cx="808482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>
                <a:latin typeface="+mj-lt"/>
              </a:rPr>
              <a:t>a</a:t>
            </a:r>
            <a:r>
              <a:rPr lang="en-US" sz="1000">
                <a:latin typeface="+mj-lt"/>
              </a:rPr>
              <a:t>According to a 2019 survey of 2389 PLWH in 25 countries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Effective Shared Decision-Making Requires Patient Education and Engagement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50" b="1">
                <a:solidFill>
                  <a:schemeClr val="bg1"/>
                </a:solidFill>
              </a:rPr>
              <a:t>Wieringa TH et al. Syst Rev. 2019;8(1):121.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268016"/>
            <a:ext cx="7738110" cy="3105864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The key elements of shared decision-making are: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>
              <a:buNone/>
            </a:pPr>
            <a:endParaRPr lang="en-US" sz="2400" dirty="0"/>
          </a:p>
          <a:p>
            <a:r>
              <a:rPr lang="en-US" sz="2400" b="1" dirty="0"/>
              <a:t>Shared decision-making aids </a:t>
            </a:r>
            <a:r>
              <a:rPr lang="en-US" sz="2400" dirty="0"/>
              <a:t>can be employed to support discussions, but most do not include all 6 key elements</a:t>
            </a:r>
          </a:p>
        </p:txBody>
      </p:sp>
      <p:pic>
        <p:nvPicPr>
          <p:cNvPr id="7" name="Picture 6" descr="5927-HIV-slide72-ta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1" y="1713568"/>
            <a:ext cx="7370159" cy="1813334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smtClean="0">
                <a:solidFill>
                  <a:srgbClr val="669900"/>
                </a:solidFill>
              </a:rPr>
              <a:t>Animation: </a:t>
            </a:r>
            <a:br>
              <a:rPr lang="en-US" sz="3600" b="1" smtClean="0">
                <a:solidFill>
                  <a:srgbClr val="669900"/>
                </a:solidFill>
              </a:rPr>
            </a:br>
            <a:r>
              <a:rPr lang="en-US" sz="3600" b="1" smtClean="0">
                <a:solidFill>
                  <a:srgbClr val="669900"/>
                </a:solidFill>
              </a:rPr>
              <a:t>Introduction to Weight Gain with ART Regimens</a:t>
            </a:r>
            <a:endParaRPr lang="en-US" dirty="0">
              <a:solidFill>
                <a:srgbClr val="669900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9947E4-62FC-A24E-92D4-3D34C8C6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smtClean="0"/>
              <a:t>Introduction to Weight Gain with ART Regimens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A8B4A7-7F73-C941-BB99-770784153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364" y="1006873"/>
            <a:ext cx="8499763" cy="3232619"/>
          </a:xfrm>
        </p:spPr>
        <p:txBody>
          <a:bodyPr/>
          <a:lstStyle/>
          <a:p>
            <a:pPr>
              <a:buNone/>
            </a:pPr>
            <a:r>
              <a:rPr lang="en-US" sz="1800" smtClean="0"/>
              <a:t>Link to </a:t>
            </a:r>
            <a:r>
              <a:rPr lang="en-US" sz="1800" b="1" i="1" smtClean="0"/>
              <a:t>Annenberg HIV Weight Gain Video 3 091721.mp4</a:t>
            </a:r>
          </a:p>
          <a:p>
            <a:pPr>
              <a:buNone/>
            </a:pPr>
            <a:endParaRPr lang="en-US" sz="1800" b="1" i="1" smtClean="0"/>
          </a:p>
          <a:p>
            <a:pPr>
              <a:buNone/>
            </a:pPr>
            <a:endParaRPr lang="en-US" sz="1800" b="1" i="1" smtClean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8431421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669900"/>
                </a:solidFill>
              </a:rPr>
              <a:t>Barriers to Adherence and </a:t>
            </a:r>
            <a:br>
              <a:rPr lang="en-US" sz="3600" b="1" dirty="0">
                <a:solidFill>
                  <a:srgbClr val="669900"/>
                </a:solidFill>
              </a:rPr>
            </a:br>
            <a:r>
              <a:rPr lang="en-US" sz="3600" b="1" dirty="0">
                <a:solidFill>
                  <a:srgbClr val="669900"/>
                </a:solidFill>
              </a:rPr>
              <a:t>Ways to Overcome Them</a:t>
            </a:r>
            <a:endParaRPr lang="en-US" dirty="0">
              <a:solidFill>
                <a:srgbClr val="669900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175" y="63217"/>
            <a:ext cx="7886700" cy="994172"/>
          </a:xfrm>
        </p:spPr>
        <p:txBody>
          <a:bodyPr>
            <a:noAutofit/>
          </a:bodyPr>
          <a:lstStyle/>
          <a:p>
            <a:r>
              <a:rPr lang="en-US" sz="3000" dirty="0"/>
              <a:t>Efforts to Promote Linkage to Care Must Be Delivered With Both Sensitivity and Persistence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>
                <a:solidFill>
                  <a:schemeClr val="bg1"/>
                </a:solidFill>
              </a:rPr>
              <a:t>Department of Health and Human Services (DHHS). October 2017. Accessed June 8, 2021. https://clinicalinfo.hiv.gov/en/guidelines/adult-and-adolescent-arv/adherence-continuum-care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268016"/>
            <a:ext cx="7738110" cy="3105864"/>
          </a:xfrm>
        </p:spPr>
        <p:txBody>
          <a:bodyPr>
            <a:normAutofit fontScale="77500" lnSpcReduction="20000"/>
          </a:bodyPr>
          <a:lstStyle/>
          <a:p>
            <a:r>
              <a:rPr lang="en-US" sz="2400" b="1"/>
              <a:t>Linkage to care </a:t>
            </a:r>
            <a:r>
              <a:rPr lang="en-US" sz="2400"/>
              <a:t>is defined as the </a:t>
            </a:r>
            <a:r>
              <a:rPr lang="en-US" sz="2400" i="1"/>
              <a:t>completion of an outpatient appointment with a clinical provider with the expertise to treat HIV and prescribe ART</a:t>
            </a:r>
            <a:endParaRPr lang="en-US" sz="2400"/>
          </a:p>
          <a:p>
            <a:pPr lvl="1">
              <a:buFont typeface="Calibri" pitchFamily="34" charset="0"/>
              <a:buChar char="‒"/>
            </a:pPr>
            <a:r>
              <a:rPr lang="en-US" sz="2200"/>
              <a:t>Newly diagnosed PLWH should be linked to care within 30 days of diagnosis</a:t>
            </a:r>
            <a:endParaRPr lang="en-US" sz="2400"/>
          </a:p>
          <a:p>
            <a:r>
              <a:rPr lang="en-US" sz="2400"/>
              <a:t>Delays in linkage to care may be caused by: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/>
              <a:t>Insufficient socioeconomic resources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/>
              <a:t>Active substance use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/>
              <a:t>Mental health problems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/>
              <a:t>Stigma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/>
              <a:t>Disease severity (asymptomatic)</a:t>
            </a:r>
          </a:p>
          <a:p>
            <a:r>
              <a:rPr lang="en-US" sz="2400" b="1">
                <a:solidFill>
                  <a:srgbClr val="669900"/>
                </a:solidFill>
              </a:rPr>
              <a:t>Active facilitation </a:t>
            </a:r>
            <a:r>
              <a:rPr lang="en-US" sz="2400"/>
              <a:t>and </a:t>
            </a:r>
            <a:r>
              <a:rPr lang="en-US" sz="2400" b="1">
                <a:solidFill>
                  <a:srgbClr val="669900"/>
                </a:solidFill>
              </a:rPr>
              <a:t>maintaining a relationship with the patient </a:t>
            </a:r>
            <a:r>
              <a:rPr lang="en-US" sz="2400"/>
              <a:t>can help improve linkage to care.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36DAD755-5F03-8C49-B95F-AA944D8FB3DE}"/>
              </a:ext>
            </a:extLst>
          </p:cNvPr>
          <p:cNvSpPr/>
          <p:nvPr/>
        </p:nvSpPr>
        <p:spPr>
          <a:xfrm>
            <a:off x="5332470" y="2129635"/>
            <a:ext cx="3182880" cy="1169826"/>
          </a:xfrm>
          <a:prstGeom prst="roundRect">
            <a:avLst/>
          </a:prstGeom>
          <a:solidFill>
            <a:srgbClr val="6699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bg1"/>
                </a:solidFill>
              </a:rPr>
              <a:t>In the US, lower rates of linkage to care are observed among: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Young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Black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People with injection drug use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Screening for HIV Declined During the COVID-19 Pandemic…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4206240"/>
            <a:ext cx="80848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err="1">
                <a:latin typeface="+mj-lt"/>
              </a:rPr>
              <a:t>a</a:t>
            </a:r>
            <a:r>
              <a:rPr lang="en-US" sz="1000" dirty="0" err="1">
                <a:latin typeface="+mj-lt"/>
              </a:rPr>
              <a:t>Compared</a:t>
            </a:r>
            <a:r>
              <a:rPr lang="en-US" sz="1000" dirty="0">
                <a:latin typeface="+mj-lt"/>
              </a:rPr>
              <a:t> with the same period in 2019</a:t>
            </a: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Delaney KP et al. Conference on Retroviruses and Opportunistic Infections (CROI). 2021. Abstract 739. https://www.croiconference.org/abstract/impact-of-covid-19-on-commercial-laboratory-testing-for-hiv-in-the-united-states/</a:t>
            </a:r>
          </a:p>
          <a:p>
            <a:endParaRPr lang="en-US" sz="1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0C4B8F92-BE2D-9241-8F8A-D34E094C0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89" y="1268016"/>
            <a:ext cx="4351020" cy="11358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00" b="1" dirty="0"/>
              <a:t>According to National Syndromic Surveillance Program laboratory data, between March 13 and September 30, 2020, there were: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D6B48AD5-C69D-C442-A9E2-50CDC53BE03F}"/>
              </a:ext>
            </a:extLst>
          </p:cNvPr>
          <p:cNvSpPr/>
          <p:nvPr/>
        </p:nvSpPr>
        <p:spPr>
          <a:xfrm>
            <a:off x="742110" y="1924138"/>
            <a:ext cx="3108960" cy="64008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669,847</a:t>
            </a:r>
          </a:p>
          <a:p>
            <a:pPr algn="ctr"/>
            <a:r>
              <a:rPr lang="en-US" sz="1200" dirty="0"/>
              <a:t>Fewer HIV screening tests </a:t>
            </a:r>
            <a:r>
              <a:rPr lang="en-US" sz="1200" dirty="0" err="1"/>
              <a:t>performed</a:t>
            </a:r>
            <a:r>
              <a:rPr lang="en-US" sz="1200" baseline="30000" dirty="0" err="1"/>
              <a:t>a</a:t>
            </a:r>
            <a:endParaRPr lang="en-US" sz="1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42751FC9-F34F-5B4E-93CB-298703D01488}"/>
              </a:ext>
            </a:extLst>
          </p:cNvPr>
          <p:cNvSpPr/>
          <p:nvPr/>
        </p:nvSpPr>
        <p:spPr>
          <a:xfrm>
            <a:off x="742110" y="2613659"/>
            <a:ext cx="3108960" cy="64008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4,910</a:t>
            </a:r>
          </a:p>
          <a:p>
            <a:pPr algn="ctr"/>
            <a:r>
              <a:rPr lang="en-US" sz="1200" dirty="0"/>
              <a:t>Fewer HIV-1 </a:t>
            </a:r>
            <a:r>
              <a:rPr lang="en-US" sz="1200" dirty="0" err="1"/>
              <a:t>diagnoses</a:t>
            </a:r>
            <a:r>
              <a:rPr lang="en-US" sz="1200" baseline="30000" dirty="0" err="1"/>
              <a:t>a</a:t>
            </a:r>
            <a:endParaRPr lang="en-US" sz="1200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56F4D582-4006-8241-97BB-154FE958DC41}"/>
              </a:ext>
            </a:extLst>
          </p:cNvPr>
          <p:cNvSpPr/>
          <p:nvPr/>
        </p:nvSpPr>
        <p:spPr>
          <a:xfrm>
            <a:off x="742110" y="3303181"/>
            <a:ext cx="3108960" cy="64008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67,694</a:t>
            </a:r>
          </a:p>
          <a:p>
            <a:pPr algn="ctr"/>
            <a:r>
              <a:rPr lang="en-US" sz="1200" dirty="0"/>
              <a:t>Fewer HIV-1 viral load tests </a:t>
            </a:r>
            <a:r>
              <a:rPr lang="en-US" sz="1200" dirty="0" err="1"/>
              <a:t>performed</a:t>
            </a:r>
            <a:r>
              <a:rPr lang="en-US" sz="1200" baseline="30000" dirty="0" err="1"/>
              <a:t>a</a:t>
            </a:r>
            <a:endParaRPr lang="en-US" sz="1200" dirty="0"/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ABDF0A85-C0D8-594E-BA34-E4DBCD3A4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07" t="14776" r="7632"/>
          <a:stretch/>
        </p:blipFill>
        <p:spPr bwMode="auto">
          <a:xfrm>
            <a:off x="4479609" y="1786248"/>
            <a:ext cx="4439024" cy="251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0C4B8F92-BE2D-9241-8F8A-D34E094C0EF6}"/>
              </a:ext>
            </a:extLst>
          </p:cNvPr>
          <p:cNvSpPr txBox="1">
            <a:spLocks/>
          </p:cNvSpPr>
          <p:nvPr/>
        </p:nvSpPr>
        <p:spPr>
          <a:xfrm>
            <a:off x="4479609" y="1268016"/>
            <a:ext cx="4351020" cy="1135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en-US" sz="1400" b="1" dirty="0"/>
              <a:t>7-Day Moving Average of HIV Screening Tests From February 1 to September 30</a:t>
            </a:r>
          </a:p>
        </p:txBody>
      </p:sp>
      <p:pic>
        <p:nvPicPr>
          <p:cNvPr id="11" name="Picture 10" descr="slide8graph_replacement.png"/>
          <p:cNvPicPr>
            <a:picLocks noChangeAspect="1"/>
          </p:cNvPicPr>
          <p:nvPr/>
        </p:nvPicPr>
        <p:blipFill>
          <a:blip r:embed="rId4"/>
          <a:srcRect t="13128"/>
          <a:stretch>
            <a:fillRect/>
          </a:stretch>
        </p:blipFill>
        <p:spPr>
          <a:xfrm>
            <a:off x="4487229" y="1738745"/>
            <a:ext cx="4343400" cy="2561059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355" y="106204"/>
            <a:ext cx="7886700" cy="994172"/>
          </a:xfrm>
        </p:spPr>
        <p:txBody>
          <a:bodyPr>
            <a:noAutofit/>
          </a:bodyPr>
          <a:lstStyle/>
          <a:p>
            <a:r>
              <a:rPr lang="en-US" sz="3000" dirty="0"/>
              <a:t>Retention in Care Is Important to Improve Survival Rates Among PLWH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>
                <a:solidFill>
                  <a:schemeClr val="bg1"/>
                </a:solidFill>
              </a:rPr>
              <a:t>Department of Health and Human Services (DHHS). October 2017. Accessed June 8, 2021. https://clinicalinfo.hiv.gov/en/guidelines/adult-and-adolescent-arv/adherence-continuum-care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268016"/>
            <a:ext cx="7738110" cy="2381964"/>
          </a:xfrm>
        </p:spPr>
        <p:txBody>
          <a:bodyPr>
            <a:normAutofit fontScale="77500" lnSpcReduction="20000"/>
          </a:bodyPr>
          <a:lstStyle/>
          <a:p>
            <a:r>
              <a:rPr lang="en-US" sz="2400"/>
              <a:t>Poor retention in care is associated with a greater risk for death and is associated with a variety of factors, including </a:t>
            </a:r>
            <a:r>
              <a:rPr lang="en-US" sz="2400" b="1">
                <a:solidFill>
                  <a:srgbClr val="669900"/>
                </a:solidFill>
              </a:rPr>
              <a:t>poor patient-provider relationships</a:t>
            </a:r>
            <a:endParaRPr lang="en-US" sz="2400">
              <a:solidFill>
                <a:srgbClr val="669900"/>
              </a:solidFill>
            </a:endParaRPr>
          </a:p>
          <a:p>
            <a:r>
              <a:rPr lang="en-US" sz="2400"/>
              <a:t>Strategies to improve retention in care include: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/>
              <a:t>Case management and social outreach services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/>
              <a:t>Data-based approaches to identify patients who can be re-engaged with care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/>
              <a:t>Clinic-wide marketing to improve appointment attendance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/>
              <a:t>Flexible appointment scheduling and clinic hours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/>
              <a:t>Financial assistance programs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36DAD755-5F03-8C49-B95F-AA944D8FB3DE}"/>
              </a:ext>
            </a:extLst>
          </p:cNvPr>
          <p:cNvSpPr/>
          <p:nvPr/>
        </p:nvSpPr>
        <p:spPr>
          <a:xfrm>
            <a:off x="1120140" y="3501235"/>
            <a:ext cx="6774180" cy="796445"/>
          </a:xfrm>
          <a:prstGeom prst="roundRect">
            <a:avLst/>
          </a:prstGeom>
          <a:solidFill>
            <a:srgbClr val="6699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All clinic personnel play an important role in supporting the retention in care of PLWH by providing a positive patient experience and working collaboratively with patients to overcome barriers to care. 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194" y="15264"/>
            <a:ext cx="7886700" cy="994172"/>
          </a:xfrm>
        </p:spPr>
        <p:txBody>
          <a:bodyPr>
            <a:noAutofit/>
          </a:bodyPr>
          <a:lstStyle/>
          <a:p>
            <a:r>
              <a:rPr lang="en-US" sz="3000" dirty="0"/>
              <a:t>Adherence to ART Should be Regularly Assessed in a Constructive, Nonjudgmental Manner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>
                <a:solidFill>
                  <a:schemeClr val="bg1"/>
                </a:solidFill>
              </a:rPr>
              <a:t>Department of Health and Human Services (DHHS). October 2017. Accessed June 8, 2021. https://clinicalinfo.hiv.gov/en/guidelines/adult-and-adolescent-arv/adherence-continuum-care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56760" y="1268015"/>
            <a:ext cx="3810000" cy="3104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400" b="1">
                <a:solidFill>
                  <a:srgbClr val="669900"/>
                </a:solidFill>
              </a:rPr>
              <a:t>Strategies to address nonadherence include</a:t>
            </a:r>
            <a:r>
              <a:rPr lang="en-US" sz="2400">
                <a:solidFill>
                  <a:srgbClr val="669900"/>
                </a:solidFill>
              </a:rPr>
              <a:t>:</a:t>
            </a:r>
          </a:p>
          <a:p>
            <a:pPr>
              <a:spcBef>
                <a:spcPts val="1200"/>
              </a:spcBef>
            </a:pPr>
            <a:r>
              <a:rPr lang="en-US" sz="2200" b="1"/>
              <a:t>Patient self-reporting</a:t>
            </a:r>
            <a:r>
              <a:rPr lang="en-US" sz="2200"/>
              <a:t>: ask about adherence in </a:t>
            </a:r>
            <a:r>
              <a:rPr lang="en-US" sz="2200" smtClean="0"/>
              <a:t>a simple</a:t>
            </a:r>
            <a:r>
              <a:rPr lang="en-US" sz="2200"/>
              <a:t>, nonjudgmental, routine, and structured format that normalizes suboptimal adherence</a:t>
            </a:r>
          </a:p>
          <a:p>
            <a:pPr lvl="1">
              <a:buFont typeface="Calibri" pitchFamily="34" charset="0"/>
              <a:buChar char="‒"/>
            </a:pPr>
            <a:r>
              <a:rPr lang="en-US" sz="1700"/>
              <a:t>Ask about the number of missed doses within a given period</a:t>
            </a:r>
          </a:p>
          <a:p>
            <a:pPr>
              <a:spcBef>
                <a:spcPts val="600"/>
              </a:spcBef>
            </a:pPr>
            <a:r>
              <a:rPr lang="en-US" sz="2200" b="1"/>
              <a:t>Reviewing pharmacy records</a:t>
            </a:r>
            <a:endParaRPr lang="en-US" sz="1800" b="1"/>
          </a:p>
          <a:p>
            <a:pPr>
              <a:spcBef>
                <a:spcPts val="600"/>
              </a:spcBef>
            </a:pPr>
            <a:r>
              <a:rPr lang="en-US" sz="2200" b="1"/>
              <a:t>Electronic measurement devices</a:t>
            </a:r>
          </a:p>
          <a:p>
            <a:pPr lvl="1">
              <a:spcBef>
                <a:spcPts val="600"/>
              </a:spcBef>
              <a:buFont typeface="Calibri" pitchFamily="34" charset="0"/>
              <a:buChar char="‒"/>
            </a:pPr>
            <a:r>
              <a:rPr lang="en-US" sz="1700"/>
              <a:t>Bottle caps, dispensing systems</a:t>
            </a:r>
            <a:endParaRPr lang="en-US" sz="1700" b="1"/>
          </a:p>
          <a:p>
            <a:pPr>
              <a:spcBef>
                <a:spcPts val="600"/>
              </a:spcBef>
            </a:pPr>
            <a:endParaRPr lang="en-US" sz="2200"/>
          </a:p>
          <a:p>
            <a:pPr>
              <a:spcBef>
                <a:spcPts val="600"/>
              </a:spcBef>
            </a:pPr>
            <a:r>
              <a:rPr lang="en-US" sz="2200"/>
              <a:t>Pill counts </a:t>
            </a:r>
            <a:r>
              <a:rPr lang="en-US" sz="2200" b="1"/>
              <a:t>are not </a:t>
            </a:r>
            <a:r>
              <a:rPr lang="en-US" sz="2200"/>
              <a:t>recommended</a:t>
            </a:r>
          </a:p>
        </p:txBody>
      </p:sp>
      <p:pic>
        <p:nvPicPr>
          <p:cNvPr id="8" name="Picture 7" descr="5927-HIV-slide76-ta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268015"/>
            <a:ext cx="3632000" cy="3104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355" y="41497"/>
            <a:ext cx="7886700" cy="994172"/>
          </a:xfrm>
        </p:spPr>
        <p:txBody>
          <a:bodyPr>
            <a:noAutofit/>
          </a:bodyPr>
          <a:lstStyle/>
          <a:p>
            <a:r>
              <a:rPr lang="en-US" sz="3000" dirty="0"/>
              <a:t>Strategies to Improve ART Adherence Should Be Tailored to the Individual Needs of the Patient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>
                <a:solidFill>
                  <a:schemeClr val="bg1"/>
                </a:solidFill>
              </a:rPr>
              <a:t>Department of Health and Human Services (DHHS). October 2017. Accessed June 8, 2021. https://clinicalinfo.hiv.gov/en/guidelines/adult-and-adolescent-arv/adherence-continuum-care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2064459"/>
            <a:ext cx="7738110" cy="2400861"/>
          </a:xfrm>
        </p:spPr>
        <p:txBody>
          <a:bodyPr>
            <a:normAutofit fontScale="62500" lnSpcReduction="20000"/>
          </a:bodyPr>
          <a:lstStyle/>
          <a:p>
            <a:r>
              <a:rPr lang="en-US" sz="2400"/>
              <a:t>Key components of </a:t>
            </a:r>
            <a:r>
              <a:rPr lang="en-US" sz="2400" b="1"/>
              <a:t>strategies to improve treatment adherence </a:t>
            </a:r>
            <a:r>
              <a:rPr lang="en-US" sz="2400"/>
              <a:t>may include: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/>
              <a:t>Patient education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/>
              <a:t>Social support (eg, transportation assistance, nurse case managers, substance abuse therapy)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/>
              <a:t>Payment assistance programs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/>
              <a:t>Counseling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/>
              <a:t>Development of a treatment plan that the patient can commit to (via shared decision making)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/>
              <a:t>Establishing a relationship built on trust and compassion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/>
              <a:t>Maintaining regular communication (eg, text reminders)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/>
              <a:t>Positive reinforcement</a:t>
            </a:r>
          </a:p>
          <a:p>
            <a:pPr lvl="1">
              <a:buFont typeface="Calibri" pitchFamily="34" charset="0"/>
              <a:buChar char="‒"/>
            </a:pPr>
            <a:r>
              <a:rPr lang="en-US" sz="2200"/>
              <a:t>Regular biologic monitoring (assess viral load at each visit)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36DAD755-5F03-8C49-B95F-AA944D8FB3DE}"/>
              </a:ext>
            </a:extLst>
          </p:cNvPr>
          <p:cNvSpPr/>
          <p:nvPr/>
        </p:nvSpPr>
        <p:spPr>
          <a:xfrm>
            <a:off x="1120140" y="1268017"/>
            <a:ext cx="6774180" cy="659844"/>
          </a:xfrm>
          <a:prstGeom prst="roundRect">
            <a:avLst/>
          </a:prstGeom>
          <a:solidFill>
            <a:srgbClr val="6699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Addressing nonadherence requires a multidisciplinary approach, time, and good patient-provider relationships.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31384"/>
            <a:ext cx="7886700" cy="994172"/>
          </a:xfrm>
        </p:spPr>
        <p:txBody>
          <a:bodyPr>
            <a:noAutofit/>
          </a:bodyPr>
          <a:lstStyle/>
          <a:p>
            <a:r>
              <a:rPr lang="en-US" sz="3000" dirty="0"/>
              <a:t>Treatment Simplification to Improve Adherence Is an Indication for Changing Treatment</a:t>
            </a:r>
            <a:r>
              <a:rPr lang="en-US" sz="3000" baseline="30000" dirty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baseline="30000">
                <a:solidFill>
                  <a:schemeClr val="bg1"/>
                </a:solidFill>
              </a:rPr>
              <a:t>1</a:t>
            </a:r>
            <a:r>
              <a:rPr lang="en-US" sz="750" b="1">
                <a:solidFill>
                  <a:schemeClr val="bg1"/>
                </a:solidFill>
              </a:rPr>
              <a:t>Department of Health and Human Services (DHHS). December 2019. Accessed May 28, 2021. https://clinicalinfo.hiv.gov/en/guidelines/adult-and-adolescent-arv/initiation-antiretroviral-therapy?view=full</a:t>
            </a:r>
          </a:p>
          <a:p>
            <a:r>
              <a:rPr lang="en-US" sz="750" b="1" baseline="30000">
                <a:solidFill>
                  <a:schemeClr val="bg1"/>
                </a:solidFill>
              </a:rPr>
              <a:t>2</a:t>
            </a:r>
            <a:r>
              <a:rPr lang="en-US" sz="750" b="1">
                <a:solidFill>
                  <a:schemeClr val="bg1"/>
                </a:solidFill>
              </a:rPr>
              <a:t>Altice F et al. Patient Prefer Adherence. 2019;13:475-490.</a:t>
            </a:r>
          </a:p>
          <a:p>
            <a:r>
              <a:rPr lang="en-US" sz="750" b="1" baseline="30000">
                <a:solidFill>
                  <a:schemeClr val="bg1"/>
                </a:solidFill>
              </a:rPr>
              <a:t>3</a:t>
            </a:r>
            <a:r>
              <a:rPr lang="en-US" sz="750" b="1">
                <a:solidFill>
                  <a:schemeClr val="bg1"/>
                </a:solidFill>
              </a:rPr>
              <a:t>Yager J et al. AIDS Patient Care STDS. 2017;31(9):370-376.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268016"/>
            <a:ext cx="3722370" cy="2381964"/>
          </a:xfrm>
        </p:spPr>
        <p:txBody>
          <a:bodyPr>
            <a:normAutofit fontScale="70000" lnSpcReduction="20000"/>
          </a:bodyPr>
          <a:lstStyle/>
          <a:p>
            <a:r>
              <a:rPr lang="en-US" sz="2400"/>
              <a:t>Compared with those on multi-tablet regimens, PLWH treated with single tablet regimens are:</a:t>
            </a:r>
            <a:r>
              <a:rPr lang="en-US" sz="2400" baseline="30000"/>
              <a:t>2,a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pPr marL="0" indent="0">
              <a:buNone/>
            </a:pPr>
            <a:endParaRPr lang="en-US" sz="2400"/>
          </a:p>
          <a:p>
            <a:r>
              <a:rPr lang="en-US" sz="2400"/>
              <a:t>Real-world adherence to long-acting injectables has not yet been evaluated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" y="4267199"/>
            <a:ext cx="808482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>
                <a:latin typeface="+mj-lt"/>
              </a:rPr>
              <a:t>a</a:t>
            </a:r>
            <a:r>
              <a:rPr lang="en-US" sz="1000">
                <a:latin typeface="+mj-lt"/>
              </a:rPr>
              <a:t>According to a 2019 meta-analysis involving 29 studies</a:t>
            </a: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3C4E04EB-6FED-4B42-81FB-7083F395B1B3}"/>
              </a:ext>
            </a:extLst>
          </p:cNvPr>
          <p:cNvSpPr/>
          <p:nvPr/>
        </p:nvSpPr>
        <p:spPr>
          <a:xfrm>
            <a:off x="453316" y="2049780"/>
            <a:ext cx="1920240" cy="822960"/>
          </a:xfrm>
          <a:prstGeom prst="roundRect">
            <a:avLst/>
          </a:prstGeom>
          <a:solidFill>
            <a:srgbClr val="6699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63%</a:t>
            </a:r>
          </a:p>
          <a:p>
            <a:pPr algn="ctr"/>
            <a:r>
              <a:rPr lang="en-US" sz="1400"/>
              <a:t>More likely to achieve adherence ≥95%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AEE1D946-042D-F44C-AB66-50EE1A0E901D}"/>
              </a:ext>
            </a:extLst>
          </p:cNvPr>
          <p:cNvSpPr/>
          <p:nvPr/>
        </p:nvSpPr>
        <p:spPr>
          <a:xfrm>
            <a:off x="2522220" y="2049780"/>
            <a:ext cx="1920240" cy="822960"/>
          </a:xfrm>
          <a:prstGeom prst="roundRect">
            <a:avLst/>
          </a:prstGeom>
          <a:solidFill>
            <a:srgbClr val="99CC00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43%</a:t>
            </a:r>
          </a:p>
          <a:p>
            <a:pPr algn="ctr"/>
            <a:r>
              <a:rPr lang="en-US" sz="1400"/>
              <a:t>More likely to achieve adherence ≥90% </a:t>
            </a:r>
          </a:p>
        </p:txBody>
      </p:sp>
      <p:pic>
        <p:nvPicPr>
          <p:cNvPr id="11" name="Picture 10" descr="5927-HIV-slide78-ch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000" y="1206688"/>
            <a:ext cx="3225397" cy="3012064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669900"/>
                </a:solidFill>
              </a:rPr>
              <a:t>Optimizing Access and </a:t>
            </a:r>
            <a:br>
              <a:rPr lang="en-US" sz="3600" b="1" dirty="0">
                <a:solidFill>
                  <a:srgbClr val="669900"/>
                </a:solidFill>
              </a:rPr>
            </a:br>
            <a:r>
              <a:rPr lang="en-US" sz="3600" b="1" dirty="0">
                <a:solidFill>
                  <a:srgbClr val="669900"/>
                </a:solidFill>
              </a:rPr>
              <a:t>Addressing Disparities </a:t>
            </a:r>
            <a:endParaRPr lang="en-US" dirty="0">
              <a:solidFill>
                <a:srgbClr val="669900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058" y="89941"/>
            <a:ext cx="8349802" cy="994172"/>
          </a:xfrm>
        </p:spPr>
        <p:txBody>
          <a:bodyPr>
            <a:noAutofit/>
          </a:bodyPr>
          <a:lstStyle/>
          <a:p>
            <a:r>
              <a:rPr lang="en-US" sz="3000" dirty="0"/>
              <a:t>Support Services Can Be Engaged to Help Optimize Access to HIV Treatment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>
                <a:solidFill>
                  <a:schemeClr val="bg1"/>
                </a:solidFill>
              </a:rPr>
              <a:t>Department of Health and Human Services (DHHS). October 2017. Accessed June 8, 2021. https://clinicalinfo.hiv.gov/en/guidelines/adult-and-adolescent-arv/adherence-continuum-care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268016"/>
            <a:ext cx="7738110" cy="2381964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400"/>
              <a:t>Recognizing and overcoming cost barriers</a:t>
            </a:r>
          </a:p>
          <a:p>
            <a:pPr lvl="0"/>
            <a:r>
              <a:rPr lang="en-US" sz="2400"/>
              <a:t>Connecting patients with resources</a:t>
            </a:r>
          </a:p>
          <a:p>
            <a:pPr lvl="0"/>
            <a:r>
              <a:rPr lang="en-US" sz="2400"/>
              <a:t>Flexible appointment scheduling and transportation</a:t>
            </a:r>
          </a:p>
          <a:p>
            <a:pPr lvl="0"/>
            <a:r>
              <a:rPr lang="en-US" sz="2400"/>
              <a:t>Counseling to overcome stigma, substance use disorder, or mental health issues</a:t>
            </a:r>
          </a:p>
          <a:p>
            <a:r>
              <a:rPr lang="en-US" sz="2400"/>
              <a:t>Addressing the unique needs of underserved populations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419" y="1900238"/>
            <a:ext cx="7886700" cy="213955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66CC"/>
                </a:solidFill>
              </a:rPr>
              <a:t>Blue Line</a:t>
            </a:r>
            <a:r>
              <a:rPr lang="en-US" dirty="0"/>
              <a:t/>
            </a:r>
            <a:br>
              <a:rPr lang="en-US" dirty="0"/>
            </a:br>
            <a:r>
              <a:rPr lang="en-US" sz="5000" dirty="0"/>
              <a:t>Case Studies: Patient Selection Criteria for New and Emerging ART Regimens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8AEB7-C24A-A34D-8F02-5B3F41C5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>
                <a:solidFill>
                  <a:schemeClr val="accent1"/>
                </a:solidFill>
              </a:rPr>
              <a:t>CASE STUDY 1</a:t>
            </a:r>
            <a:r>
              <a:rPr lang="en-US" sz="2700">
                <a:solidFill>
                  <a:schemeClr val="accent1"/>
                </a:solidFill>
              </a:rPr>
              <a:t>: </a:t>
            </a:r>
            <a:r>
              <a:rPr lang="en-US" sz="2700" smtClean="0">
                <a:solidFill>
                  <a:schemeClr val="accent1"/>
                </a:solidFill>
              </a:rPr>
              <a:t>Treatment-naïve </a:t>
            </a:r>
            <a:r>
              <a:rPr lang="en-US" sz="2700" dirty="0">
                <a:solidFill>
                  <a:schemeClr val="accent1"/>
                </a:solidFill>
              </a:rPr>
              <a:t>PWH</a:t>
            </a:r>
          </a:p>
        </p:txBody>
      </p:sp>
    </p:spTree>
    <p:extLst>
      <p:ext uri="{BB962C8B-B14F-4D97-AF65-F5344CB8AC3E}">
        <p14:creationId xmlns:p14="http://schemas.microsoft.com/office/powerpoint/2010/main" xmlns="" val="4905987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E1F779-3A2A-444A-9342-9BF48C745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1: Initiating Simple ART in a Treatment-naïve Adult With HIV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4CEF6F-0EB6-034D-9A1B-BB1BFC442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78" y="1227221"/>
            <a:ext cx="5058323" cy="3012271"/>
          </a:xfrm>
        </p:spPr>
        <p:txBody>
          <a:bodyPr/>
          <a:lstStyle/>
          <a:p>
            <a:r>
              <a:rPr lang="en-US" sz="1800" dirty="0"/>
              <a:t>Kevin is a treatment-naïve 28-year-old white man who was recently diagnosed with HIV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He is currently experiencing housing instability due to substance use disorder (alcohol and crack cocaine)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He does not have any other underlying comorbidities but smokes cigarettes (1 pack/day)</a:t>
            </a:r>
          </a:p>
          <a:p>
            <a:endParaRPr lang="en-US" sz="1800" dirty="0"/>
          </a:p>
          <a:p>
            <a:r>
              <a:rPr lang="en-US" sz="1800" b="1" dirty="0"/>
              <a:t>Goal</a:t>
            </a:r>
            <a:r>
              <a:rPr lang="en-US" sz="1800" dirty="0"/>
              <a:t>: Select a simple, durable regimen; adherence forgiveness</a:t>
            </a:r>
          </a:p>
          <a:p>
            <a:endParaRPr lang="en-US" sz="1800" dirty="0"/>
          </a:p>
        </p:txBody>
      </p:sp>
      <p:pic>
        <p:nvPicPr>
          <p:cNvPr id="11" name="Picture 10" descr="A person with a beard and a hat&#10;&#10;Description automatically generated with low confidence">
            <a:extLst>
              <a:ext uri="{FF2B5EF4-FFF2-40B4-BE49-F238E27FC236}">
                <a16:creationId xmlns:a16="http://schemas.microsoft.com/office/drawing/2014/main" xmlns="" id="{CC98B162-DA60-2A4F-A7A8-A1CE29F67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291" y="1669680"/>
            <a:ext cx="3390232" cy="19070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023365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2B24C9-3004-0A4F-B4FC-1F9D603B8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Case Study 1: Laboratory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407094-ABD4-114B-8111-0F97FF1EF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78" y="1006873"/>
            <a:ext cx="5029748" cy="3232619"/>
          </a:xfrm>
        </p:spPr>
        <p:txBody>
          <a:bodyPr/>
          <a:lstStyle/>
          <a:p>
            <a:r>
              <a:rPr lang="en-US" sz="2000" b="1" dirty="0"/>
              <a:t>CD4+ cell count: </a:t>
            </a:r>
            <a:r>
              <a:rPr lang="en-US" sz="2000" dirty="0"/>
              <a:t>623 cells/µL</a:t>
            </a:r>
            <a:endParaRPr lang="en-US" sz="2000" b="1" dirty="0"/>
          </a:p>
          <a:p>
            <a:r>
              <a:rPr lang="en-US" sz="2000" b="1" dirty="0"/>
              <a:t>HIV RNA levels: </a:t>
            </a:r>
            <a:r>
              <a:rPr lang="en-US" sz="2000" dirty="0"/>
              <a:t>550,000 copies/mL</a:t>
            </a:r>
            <a:endParaRPr lang="en-US" sz="2000" b="1" dirty="0"/>
          </a:p>
          <a:p>
            <a:r>
              <a:rPr lang="en-US" sz="2000" b="1" dirty="0"/>
              <a:t>Other measures:</a:t>
            </a:r>
          </a:p>
          <a:p>
            <a:pPr lvl="1"/>
            <a:r>
              <a:rPr lang="en-US" dirty="0"/>
              <a:t>HBV </a:t>
            </a:r>
            <a:r>
              <a:rPr lang="en-US" dirty="0" err="1"/>
              <a:t>sAg</a:t>
            </a:r>
            <a:r>
              <a:rPr lang="en-US" dirty="0"/>
              <a:t> positive; HBV viral load 11 IU/mL</a:t>
            </a:r>
          </a:p>
          <a:p>
            <a:pPr lvl="1"/>
            <a:r>
              <a:rPr lang="en-US" dirty="0"/>
              <a:t>HCV Ab negative</a:t>
            </a:r>
          </a:p>
          <a:p>
            <a:pPr lvl="1"/>
            <a:r>
              <a:rPr lang="en-US" dirty="0"/>
              <a:t>Creatinine 0.9 mg/dL</a:t>
            </a:r>
          </a:p>
          <a:p>
            <a:pPr lvl="1"/>
            <a:r>
              <a:rPr lang="en-US" dirty="0"/>
              <a:t>ALT 43 mg/dL</a:t>
            </a:r>
          </a:p>
        </p:txBody>
      </p:sp>
      <p:pic>
        <p:nvPicPr>
          <p:cNvPr id="6" name="Picture 5" descr="A person with a beard and a hat&#10;&#10;Description automatically generated with low confidence">
            <a:extLst>
              <a:ext uri="{FF2B5EF4-FFF2-40B4-BE49-F238E27FC236}">
                <a16:creationId xmlns:a16="http://schemas.microsoft.com/office/drawing/2014/main" xmlns="" id="{F34E9FE6-B223-9543-986A-FE5BB5E49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291" y="1669680"/>
            <a:ext cx="3390232" cy="19070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20076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5459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…But Rate of Positive HIV and STI Tests May be Stable or Increased Depending on COVID-19 Mitigation Conditions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" y="4076700"/>
            <a:ext cx="808482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</a:rPr>
              <a:t>*</a:t>
            </a:r>
            <a:r>
              <a:rPr lang="en-US" sz="1000" i="1" dirty="0">
                <a:latin typeface="+mj-lt"/>
              </a:rPr>
              <a:t>P</a:t>
            </a:r>
            <a:r>
              <a:rPr lang="en-US" sz="1000" dirty="0">
                <a:latin typeface="+mj-lt"/>
              </a:rPr>
              <a:t> &lt;.01</a:t>
            </a:r>
          </a:p>
          <a:p>
            <a:r>
              <a:rPr lang="en-US" sz="1000" dirty="0">
                <a:latin typeface="+mj-lt"/>
              </a:rPr>
              <a:t>STI, sexually transmitted infection; CI, confidence interval; IRR, incidence rate ratio; NAAT, nucleic acid amplification test; RPR, rapid plasma regain</a:t>
            </a:r>
          </a:p>
          <a:p>
            <a:endParaRPr lang="en-US" sz="1000" dirty="0">
              <a:latin typeface="+mj-lt"/>
            </a:endParaRPr>
          </a:p>
          <a:p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3260" y="4465320"/>
            <a:ext cx="5562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</a:rPr>
              <a:t>Menza</a:t>
            </a:r>
            <a:r>
              <a:rPr lang="en-US" sz="800" b="1" dirty="0">
                <a:solidFill>
                  <a:schemeClr val="bg1"/>
                </a:solidFill>
              </a:rPr>
              <a:t> TW et al. Conference on Retroviruses and Opportunistic Infections (CROI). 2021. Abstract 144. https://ww2.aievolution.com/cro2101/index.cfm?do=abs.viewAbs&amp;abs=1168 </a:t>
            </a:r>
          </a:p>
          <a:p>
            <a:endParaRPr lang="en-US" sz="1000" dirty="0"/>
          </a:p>
        </p:txBody>
      </p:sp>
      <p:pic>
        <p:nvPicPr>
          <p:cNvPr id="12" name="Picture 11" descr="5927-HIV-slide9-char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0" y="1268016"/>
            <a:ext cx="6466032" cy="2854603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43EC42-E398-CA41-8CE1-CF1B4B423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Case Study 1: Treatment</a:t>
            </a:r>
          </a:p>
        </p:txBody>
      </p:sp>
      <p:pic>
        <p:nvPicPr>
          <p:cNvPr id="6" name="Picture 5" descr="A person with a beard and a hat&#10;&#10;Description automatically generated with low confidence">
            <a:extLst>
              <a:ext uri="{FF2B5EF4-FFF2-40B4-BE49-F238E27FC236}">
                <a16:creationId xmlns:a16="http://schemas.microsoft.com/office/drawing/2014/main" xmlns="" id="{B15D0A5C-D19E-1741-B012-37D800089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291" y="1669680"/>
            <a:ext cx="3390232" cy="19070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54803A3C-5F21-4145-AAC0-ECA01639F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77" y="1006873"/>
            <a:ext cx="5146963" cy="3232619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Viral RNA &gt;500,000 copies/mL and HBV+ status exclude DTG/3TC</a:t>
            </a:r>
          </a:p>
          <a:p>
            <a:pPr lvl="1"/>
            <a:r>
              <a:rPr lang="en-US" sz="1650" dirty="0"/>
              <a:t>HLA status unknown, avoid DTG/ABC/3TC </a:t>
            </a:r>
          </a:p>
          <a:p>
            <a:endParaRPr lang="en-US" sz="1800" dirty="0"/>
          </a:p>
          <a:p>
            <a:r>
              <a:rPr lang="en-US" sz="1800" dirty="0"/>
              <a:t>Other considerations to facilitate discussion</a:t>
            </a:r>
          </a:p>
          <a:p>
            <a:pPr lvl="1"/>
            <a:r>
              <a:rPr lang="en-US" sz="1650" dirty="0"/>
              <a:t>Viability of immediate start depends on clinic resources</a:t>
            </a:r>
          </a:p>
          <a:p>
            <a:pPr lvl="1"/>
            <a:r>
              <a:rPr lang="en-US" sz="1650" dirty="0"/>
              <a:t>STR to improve adherence</a:t>
            </a:r>
          </a:p>
          <a:p>
            <a:pPr lvl="1"/>
            <a:endParaRPr lang="en-US" sz="1650" dirty="0"/>
          </a:p>
          <a:p>
            <a:r>
              <a:rPr lang="en-US" sz="1800" dirty="0"/>
              <a:t>After a shared decision-making discussion, Kevin is started on the STR </a:t>
            </a:r>
            <a:r>
              <a:rPr lang="en-US" sz="1800" b="1" dirty="0">
                <a:solidFill>
                  <a:schemeClr val="tx2"/>
                </a:solidFill>
              </a:rPr>
              <a:t>BIC/TAF/FTC</a:t>
            </a:r>
          </a:p>
          <a:p>
            <a:endParaRPr lang="en-US" sz="1800" b="1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rgbClr val="343233"/>
                </a:solidFill>
              </a:rPr>
              <a:t>Kevin is also provided resources on substance and alcohol use disorder counseling and connected with local housing resources</a:t>
            </a:r>
          </a:p>
        </p:txBody>
      </p:sp>
    </p:spTree>
    <p:extLst>
      <p:ext uri="{BB962C8B-B14F-4D97-AF65-F5344CB8AC3E}">
        <p14:creationId xmlns:p14="http://schemas.microsoft.com/office/powerpoint/2010/main" xmlns="" val="13503351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342FB2-93BC-A143-BDB1-9779F4F20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Case Study 1: 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AD1D9A-D519-4A42-A378-EA870FB2A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907" y="853610"/>
            <a:ext cx="5248332" cy="3232619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Kevin missed his next follow-up appointment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A nurse was able to connect with him to reschedule the appointment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His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HIV</a:t>
            </a:r>
            <a:r>
              <a:rPr lang="en-US" sz="1800" dirty="0"/>
              <a:t> viral load after 6 weeks on treatment has been reduced to </a:t>
            </a:r>
            <a:r>
              <a:rPr lang="en-US" sz="1800" b="1" dirty="0"/>
              <a:t>102 copies/mL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HBV viral load undetectable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To improve follow-up adherence moving forward:</a:t>
            </a:r>
          </a:p>
          <a:p>
            <a:pPr lvl="1">
              <a:spcAft>
                <a:spcPts val="600"/>
              </a:spcAft>
            </a:pPr>
            <a:r>
              <a:rPr lang="en-US" sz="1650" dirty="0"/>
              <a:t>Incorporate regular engagement and communication (through EMR portal, text reminders)</a:t>
            </a:r>
          </a:p>
          <a:p>
            <a:pPr lvl="1">
              <a:spcAft>
                <a:spcPts val="600"/>
              </a:spcAft>
            </a:pPr>
            <a:r>
              <a:rPr lang="en-US" sz="1650" dirty="0"/>
              <a:t>Ensure Kevin has connected with social support services for SUD/AUD and housing support</a:t>
            </a:r>
          </a:p>
          <a:p>
            <a:pPr lvl="1"/>
            <a:r>
              <a:rPr lang="en-US" sz="1600" dirty="0"/>
              <a:t>Recommend additional counseling, such as support groups for PLWH </a:t>
            </a:r>
          </a:p>
        </p:txBody>
      </p:sp>
      <p:pic>
        <p:nvPicPr>
          <p:cNvPr id="6" name="Picture 5" descr="A person with a beard and a hat&#10;&#10;Description automatically generated with low confidence">
            <a:extLst>
              <a:ext uri="{FF2B5EF4-FFF2-40B4-BE49-F238E27FC236}">
                <a16:creationId xmlns:a16="http://schemas.microsoft.com/office/drawing/2014/main" xmlns="" id="{DAFC54F5-9B80-CD46-B2EC-7A71D5A34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291" y="1669680"/>
            <a:ext cx="3390232" cy="19070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444161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8AEB7-C24A-A34D-8F02-5B3F41C5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>
                <a:solidFill>
                  <a:schemeClr val="accent1"/>
                </a:solidFill>
              </a:rPr>
              <a:t>CASE </a:t>
            </a:r>
            <a:r>
              <a:rPr lang="en-US" sz="2700">
                <a:solidFill>
                  <a:schemeClr val="accent1"/>
                </a:solidFill>
              </a:rPr>
              <a:t>STUDY 2: </a:t>
            </a:r>
            <a:r>
              <a:rPr lang="en-US" sz="2700" dirty="0">
                <a:solidFill>
                  <a:schemeClr val="accent1"/>
                </a:solidFill>
              </a:rPr>
              <a:t>Switching After Weight Gain</a:t>
            </a:r>
          </a:p>
        </p:txBody>
      </p:sp>
    </p:spTree>
    <p:extLst>
      <p:ext uri="{BB962C8B-B14F-4D97-AF65-F5344CB8AC3E}">
        <p14:creationId xmlns:p14="http://schemas.microsoft.com/office/powerpoint/2010/main" xmlns="" val="12788254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660166-CEC1-CB48-96AA-4ED0C111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2: Weight Gain in a Treatment-Experienced Adult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A6EE47-EC9F-6949-B67A-62CA276D8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1030" y="799952"/>
            <a:ext cx="5303492" cy="3398823"/>
          </a:xfrm>
        </p:spPr>
        <p:txBody>
          <a:bodyPr/>
          <a:lstStyle/>
          <a:p>
            <a:r>
              <a:rPr lang="en-US" sz="1800" dirty="0"/>
              <a:t>Rashida is a 62-year-old Black women who was diagnosed with HIV 12 years ago. </a:t>
            </a:r>
          </a:p>
          <a:p>
            <a:pPr lvl="1"/>
            <a:r>
              <a:rPr lang="en-US" sz="1650" dirty="0"/>
              <a:t>Initially started on EVG/c/FTC/TDF (achieved viral suppression) </a:t>
            </a:r>
          </a:p>
          <a:p>
            <a:pPr lvl="1"/>
            <a:r>
              <a:rPr lang="en-US" sz="1650" dirty="0"/>
              <a:t>Was recently switched to BIC/FTC/TAF to avoid issues related to pharmacologic booster and TDF</a:t>
            </a:r>
          </a:p>
          <a:p>
            <a:endParaRPr lang="en-US" sz="1800" dirty="0"/>
          </a:p>
          <a:p>
            <a:r>
              <a:rPr lang="en-US" sz="1800" dirty="0"/>
              <a:t>Following her treatment switch, Rashida is concerned that she has experienced significant weight gain (approximately 2 kg in 6 months)</a:t>
            </a:r>
          </a:p>
          <a:p>
            <a:endParaRPr lang="en-US" sz="1800" dirty="0"/>
          </a:p>
          <a:p>
            <a:r>
              <a:rPr lang="en-US" sz="1800" b="1" dirty="0"/>
              <a:t>Goal</a:t>
            </a:r>
            <a:r>
              <a:rPr lang="en-US" sz="1800" dirty="0"/>
              <a:t>: Discuss weight effects of TDF and TAF as well as EVG/c and BIC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3E23F3E-FB99-BE40-B618-6544CE733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78" y="1478757"/>
            <a:ext cx="3250085" cy="2164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411926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BA99C9-B5B5-A343-8F74-EB7D52E2D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2: Laboratory Evaluations and Clinical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403D47-EF90-B347-8829-750CEE78F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0463" y="1006873"/>
            <a:ext cx="5260630" cy="3232619"/>
          </a:xfrm>
        </p:spPr>
        <p:txBody>
          <a:bodyPr/>
          <a:lstStyle/>
          <a:p>
            <a:r>
              <a:rPr lang="en-US" sz="1800" b="1" dirty="0"/>
              <a:t>CD4+ cell count: </a:t>
            </a:r>
            <a:r>
              <a:rPr lang="en-US" sz="1800" dirty="0"/>
              <a:t>540 cells/µL</a:t>
            </a:r>
            <a:endParaRPr lang="en-US" sz="1800" b="1" dirty="0"/>
          </a:p>
          <a:p>
            <a:r>
              <a:rPr lang="en-US" sz="1800" b="1" dirty="0"/>
              <a:t>HIV RNA levels: </a:t>
            </a:r>
            <a:r>
              <a:rPr lang="en-US" sz="1800" dirty="0"/>
              <a:t>Viral load undetectable</a:t>
            </a:r>
            <a:endParaRPr lang="en-US" sz="1800" b="1" dirty="0"/>
          </a:p>
          <a:p>
            <a:r>
              <a:rPr lang="en-US" sz="1800" b="1" dirty="0"/>
              <a:t>Other measures:</a:t>
            </a:r>
          </a:p>
          <a:p>
            <a:pPr lvl="1"/>
            <a:r>
              <a:rPr lang="en-US" sz="1650" dirty="0"/>
              <a:t>BMI 28.4 kg/m</a:t>
            </a:r>
            <a:r>
              <a:rPr lang="en-US" sz="1650" baseline="30000" dirty="0"/>
              <a:t>2</a:t>
            </a:r>
          </a:p>
          <a:p>
            <a:pPr lvl="1"/>
            <a:r>
              <a:rPr lang="en-US" sz="1650" dirty="0"/>
              <a:t>Blood pressure 135/80 mmHg</a:t>
            </a:r>
          </a:p>
          <a:p>
            <a:pPr lvl="1"/>
            <a:r>
              <a:rPr lang="en-US" sz="1650" dirty="0"/>
              <a:t>A1C 6.2%</a:t>
            </a:r>
            <a:endParaRPr lang="en-US" sz="1425" dirty="0"/>
          </a:p>
          <a:p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A750E9-3696-1E42-8E79-9C460D73C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78" y="1478757"/>
            <a:ext cx="3250085" cy="2164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0388109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544C08-99E7-CE4B-9A58-5DCC69F38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Weight Change Following Switch From TDF to TAF May Be due to Weight-Suppressive Effects of TDF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xmlns="" id="{3EA5AC9A-115E-074F-9F2A-27C5F8F6605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0026" y="1007269"/>
          <a:ext cx="3469606" cy="3232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5CC40D3-7A20-C247-8D92-724D5FB4CC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1909" y="4507706"/>
            <a:ext cx="5809154" cy="279039"/>
          </a:xfrm>
        </p:spPr>
        <p:txBody>
          <a:bodyPr anchor="b"/>
          <a:lstStyle/>
          <a:p>
            <a:r>
              <a:rPr lang="en-US" b="1" smtClean="0">
                <a:solidFill>
                  <a:schemeClr val="bg1"/>
                </a:solidFill>
              </a:rPr>
              <a:t>Sax P et al. </a:t>
            </a:r>
            <a:r>
              <a:rPr lang="en-US" b="1" i="1" smtClean="0">
                <a:solidFill>
                  <a:schemeClr val="bg1"/>
                </a:solidFill>
              </a:rPr>
              <a:t>Open Forum Infectious Diseases</a:t>
            </a:r>
            <a:r>
              <a:rPr lang="en-US" b="1" smtClean="0">
                <a:solidFill>
                  <a:schemeClr val="bg1"/>
                </a:solidFill>
              </a:rPr>
              <a:t>. 2020;7(supp 1):S846-S847.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37B1DB6-49CF-D648-A97B-600B98F14C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aseline="30000" dirty="0" err="1"/>
              <a:t>a</a:t>
            </a:r>
            <a:r>
              <a:rPr lang="en-US" dirty="0" err="1"/>
              <a:t>According</a:t>
            </a:r>
            <a:r>
              <a:rPr lang="en-US" dirty="0"/>
              <a:t> to a study of treatment switching in 970 treatment-experienced PLWH (828 TDF to TAF, 142 ABC to TAF)</a:t>
            </a:r>
            <a:endParaRPr lang="en-US" baseline="300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4F69AF74-56E1-E84F-B492-222D3CEDBC73}"/>
              </a:ext>
            </a:extLst>
          </p:cNvPr>
          <p:cNvSpPr/>
          <p:nvPr/>
        </p:nvSpPr>
        <p:spPr>
          <a:xfrm>
            <a:off x="2160588" y="2496553"/>
            <a:ext cx="1234440" cy="342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i="1" dirty="0">
                <a:solidFill>
                  <a:schemeClr val="tx1"/>
                </a:solidFill>
              </a:rPr>
              <a:t>P </a:t>
            </a:r>
            <a:r>
              <a:rPr lang="en-US" sz="1350" b="1" dirty="0">
                <a:solidFill>
                  <a:schemeClr val="tx1"/>
                </a:solidFill>
              </a:rPr>
              <a:t>value</a:t>
            </a:r>
            <a:r>
              <a:rPr lang="en-US" sz="1350" dirty="0">
                <a:solidFill>
                  <a:schemeClr val="tx1"/>
                </a:solidFill>
              </a:rPr>
              <a:t>: 0.039</a:t>
            </a:r>
            <a:endParaRPr lang="en-US" sz="1350" i="1" dirty="0">
              <a:solidFill>
                <a:schemeClr val="tx1"/>
              </a:solidFill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6F7BAF65-FBA1-2C41-9CA9-EB42327E4DBC}"/>
              </a:ext>
            </a:extLst>
          </p:cNvPr>
          <p:cNvGrpSpPr/>
          <p:nvPr/>
        </p:nvGrpSpPr>
        <p:grpSpPr>
          <a:xfrm>
            <a:off x="3647586" y="1126723"/>
            <a:ext cx="5185832" cy="3069099"/>
            <a:chOff x="4736110" y="1304891"/>
            <a:chExt cx="6914443" cy="409213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B5B60D62-B98F-924F-A419-CC6A018D171E}"/>
                </a:ext>
              </a:extLst>
            </p:cNvPr>
            <p:cNvCxnSpPr/>
            <p:nvPr/>
          </p:nvCxnSpPr>
          <p:spPr>
            <a:xfrm>
              <a:off x="7489825" y="2279650"/>
              <a:ext cx="53657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6F0EBE77-EB81-114C-80B5-B7B2AF1667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74610" y="2235926"/>
              <a:ext cx="91440" cy="9144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FAEAF270-0064-6E4F-9223-3D1FD4008280}"/>
                </a:ext>
              </a:extLst>
            </p:cNvPr>
            <p:cNvCxnSpPr>
              <a:cxnSpLocks/>
            </p:cNvCxnSpPr>
            <p:nvPr/>
          </p:nvCxnSpPr>
          <p:spPr>
            <a:xfrm>
              <a:off x="7366000" y="2628900"/>
              <a:ext cx="54927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B550D23-722A-F347-8962-30B9F47F7C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7135" y="2585176"/>
              <a:ext cx="91440" cy="9144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BEE5DDAC-771F-1947-8849-F6CA3343111E}"/>
                </a:ext>
              </a:extLst>
            </p:cNvPr>
            <p:cNvCxnSpPr>
              <a:cxnSpLocks/>
            </p:cNvCxnSpPr>
            <p:nvPr/>
          </p:nvCxnSpPr>
          <p:spPr>
            <a:xfrm>
              <a:off x="8242300" y="2987675"/>
              <a:ext cx="165417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F383FFEF-BDE8-4F4D-905F-635F40E052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87460" y="2943951"/>
              <a:ext cx="91440" cy="9144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0AE278E0-E31C-044D-8E87-3E7576023C54}"/>
                </a:ext>
              </a:extLst>
            </p:cNvPr>
            <p:cNvCxnSpPr>
              <a:cxnSpLocks/>
            </p:cNvCxnSpPr>
            <p:nvPr/>
          </p:nvCxnSpPr>
          <p:spPr>
            <a:xfrm>
              <a:off x="7959725" y="3342616"/>
              <a:ext cx="71437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70F3BF09-1082-474C-84C5-2F2C4BD0D5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42300" y="3298892"/>
              <a:ext cx="91440" cy="9144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8DCA2A2B-DA59-654F-816A-C3FD0FDFF977}"/>
                </a:ext>
              </a:extLst>
            </p:cNvPr>
            <p:cNvCxnSpPr>
              <a:cxnSpLocks/>
            </p:cNvCxnSpPr>
            <p:nvPr/>
          </p:nvCxnSpPr>
          <p:spPr>
            <a:xfrm>
              <a:off x="7883525" y="3695493"/>
              <a:ext cx="72707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10BB092F-F4C9-8049-9888-0DE82C5E29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58797" y="3651769"/>
              <a:ext cx="91440" cy="9144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201D91DC-476B-B648-A0F6-5B40B9E4F22F}"/>
                </a:ext>
              </a:extLst>
            </p:cNvPr>
            <p:cNvCxnSpPr>
              <a:cxnSpLocks/>
            </p:cNvCxnSpPr>
            <p:nvPr/>
          </p:nvCxnSpPr>
          <p:spPr>
            <a:xfrm>
              <a:off x="7810500" y="4050729"/>
              <a:ext cx="105092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15E7C13-D8DE-B948-AA1F-2AEC0FEA6D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9597" y="4007005"/>
              <a:ext cx="91440" cy="9144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90C1C6F2-2783-B149-8356-1EF848B7C951}"/>
                </a:ext>
              </a:extLst>
            </p:cNvPr>
            <p:cNvCxnSpPr>
              <a:cxnSpLocks/>
            </p:cNvCxnSpPr>
            <p:nvPr/>
          </p:nvCxnSpPr>
          <p:spPr>
            <a:xfrm>
              <a:off x="8089900" y="4401522"/>
              <a:ext cx="92392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F7C54024-0121-1042-9E6D-D9AFA11D36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54072" y="4357798"/>
              <a:ext cx="91440" cy="9144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5CC807EA-F7DE-BD4A-B46A-0E5DFAA572B0}"/>
                </a:ext>
              </a:extLst>
            </p:cNvPr>
            <p:cNvCxnSpPr>
              <a:cxnSpLocks/>
            </p:cNvCxnSpPr>
            <p:nvPr/>
          </p:nvCxnSpPr>
          <p:spPr>
            <a:xfrm>
              <a:off x="8061325" y="4756846"/>
              <a:ext cx="13843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2DFE4523-CC40-AC49-9992-58AD16BBEB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10600" y="4713122"/>
              <a:ext cx="91440" cy="9144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13173618-13A2-C74B-B9AD-0A279D5C9A3F}"/>
                </a:ext>
              </a:extLst>
            </p:cNvPr>
            <p:cNvCxnSpPr/>
            <p:nvPr/>
          </p:nvCxnSpPr>
          <p:spPr>
            <a:xfrm flipV="1">
              <a:off x="8035544" y="2093976"/>
              <a:ext cx="0" cy="3026664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0ADBCE3D-4113-3A42-8E5C-F23022D9AC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8872" y="1923760"/>
              <a:ext cx="0" cy="319688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1A63956B-E01E-7B42-9DC9-39E4DD58A0C8}"/>
                </a:ext>
              </a:extLst>
            </p:cNvPr>
            <p:cNvCxnSpPr>
              <a:cxnSpLocks/>
            </p:cNvCxnSpPr>
            <p:nvPr/>
          </p:nvCxnSpPr>
          <p:spPr>
            <a:xfrm>
              <a:off x="6468872" y="5120640"/>
              <a:ext cx="4755719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848A6EA2-35D7-FE4A-B8C8-E5E38EB22F73}"/>
                </a:ext>
              </a:extLst>
            </p:cNvPr>
            <p:cNvSpPr txBox="1"/>
            <p:nvPr/>
          </p:nvSpPr>
          <p:spPr>
            <a:xfrm>
              <a:off x="6340470" y="5104634"/>
              <a:ext cx="31675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dirty="0"/>
                <a:t>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C9335CCE-E7CD-174C-81FC-D259884CFFEB}"/>
                </a:ext>
              </a:extLst>
            </p:cNvPr>
            <p:cNvSpPr txBox="1"/>
            <p:nvPr/>
          </p:nvSpPr>
          <p:spPr>
            <a:xfrm>
              <a:off x="7915274" y="5104634"/>
              <a:ext cx="31675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dirty="0"/>
                <a:t>1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8921A99A-596C-5B41-A344-06001A48D9F2}"/>
                </a:ext>
              </a:extLst>
            </p:cNvPr>
            <p:cNvSpPr txBox="1"/>
            <p:nvPr/>
          </p:nvSpPr>
          <p:spPr>
            <a:xfrm>
              <a:off x="9503672" y="5104634"/>
              <a:ext cx="31675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dirty="0"/>
                <a:t>2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F902D17A-2F45-A745-82E7-79B7B905ADBB}"/>
                </a:ext>
              </a:extLst>
            </p:cNvPr>
            <p:cNvSpPr txBox="1"/>
            <p:nvPr/>
          </p:nvSpPr>
          <p:spPr>
            <a:xfrm>
              <a:off x="11105335" y="5104634"/>
              <a:ext cx="25680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dirty="0"/>
                <a:t>3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AC138B5D-59A4-794F-951C-EFBCD0A26DD9}"/>
                </a:ext>
              </a:extLst>
            </p:cNvPr>
            <p:cNvSpPr txBox="1"/>
            <p:nvPr/>
          </p:nvSpPr>
          <p:spPr>
            <a:xfrm>
              <a:off x="9895372" y="2149947"/>
              <a:ext cx="175518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b="1" dirty="0">
                  <a:solidFill>
                    <a:schemeClr val="tx2"/>
                  </a:solidFill>
                </a:rPr>
                <a:t>0.80 (0.65, 0.98); </a:t>
              </a:r>
              <a:r>
                <a:rPr lang="en-US" sz="825" b="1" i="1" dirty="0">
                  <a:solidFill>
                    <a:schemeClr val="tx2"/>
                  </a:solidFill>
                </a:rPr>
                <a:t>P</a:t>
              </a:r>
              <a:r>
                <a:rPr lang="en-US" sz="825" b="1" dirty="0">
                  <a:solidFill>
                    <a:schemeClr val="tx2"/>
                  </a:solidFill>
                </a:rPr>
                <a:t> =0.035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679BEB21-0CED-7747-B978-DFD7E3BA6DA1}"/>
                </a:ext>
              </a:extLst>
            </p:cNvPr>
            <p:cNvSpPr txBox="1"/>
            <p:nvPr/>
          </p:nvSpPr>
          <p:spPr>
            <a:xfrm>
              <a:off x="9895372" y="2498095"/>
              <a:ext cx="175518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b="1" dirty="0">
                  <a:solidFill>
                    <a:schemeClr val="tx2"/>
                  </a:solidFill>
                </a:rPr>
                <a:t>0.72 (0.57, 0.91); </a:t>
              </a:r>
              <a:r>
                <a:rPr lang="en-US" sz="825" b="1" i="1" dirty="0">
                  <a:solidFill>
                    <a:schemeClr val="tx2"/>
                  </a:solidFill>
                </a:rPr>
                <a:t>P</a:t>
              </a:r>
              <a:r>
                <a:rPr lang="en-US" sz="825" b="1" dirty="0">
                  <a:solidFill>
                    <a:schemeClr val="tx2"/>
                  </a:solidFill>
                </a:rPr>
                <a:t> =0.006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90DE39BC-18ED-7843-B311-7F89C84B2D60}"/>
                </a:ext>
              </a:extLst>
            </p:cNvPr>
            <p:cNvSpPr txBox="1"/>
            <p:nvPr/>
          </p:nvSpPr>
          <p:spPr>
            <a:xfrm>
              <a:off x="9895372" y="2858039"/>
              <a:ext cx="175518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b="1" dirty="0">
                  <a:solidFill>
                    <a:schemeClr val="tx2"/>
                  </a:solidFill>
                </a:rPr>
                <a:t>1.56 (1.12, 2.16); </a:t>
              </a:r>
              <a:r>
                <a:rPr lang="en-US" sz="825" b="1" i="1" dirty="0">
                  <a:solidFill>
                    <a:schemeClr val="tx2"/>
                  </a:solidFill>
                </a:rPr>
                <a:t>P</a:t>
              </a:r>
              <a:r>
                <a:rPr lang="en-US" sz="825" b="1" dirty="0">
                  <a:solidFill>
                    <a:schemeClr val="tx2"/>
                  </a:solidFill>
                </a:rPr>
                <a:t> =0.008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06788B19-9EC1-4B4D-9D3F-D05016ABA0DE}"/>
                </a:ext>
              </a:extLst>
            </p:cNvPr>
            <p:cNvSpPr txBox="1"/>
            <p:nvPr/>
          </p:nvSpPr>
          <p:spPr>
            <a:xfrm>
              <a:off x="9895372" y="3212085"/>
              <a:ext cx="173808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dirty="0"/>
                <a:t>1.15 (0.95, 1.39); </a:t>
              </a:r>
              <a:r>
                <a:rPr lang="en-US" sz="825" i="1" dirty="0"/>
                <a:t>P</a:t>
              </a:r>
              <a:r>
                <a:rPr lang="en-US" sz="825" dirty="0"/>
                <a:t> =0.161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30D4A353-1415-BE4B-BA15-26C7398B0E44}"/>
                </a:ext>
              </a:extLst>
            </p:cNvPr>
            <p:cNvSpPr txBox="1"/>
            <p:nvPr/>
          </p:nvSpPr>
          <p:spPr>
            <a:xfrm>
              <a:off x="9895372" y="3566130"/>
              <a:ext cx="173808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dirty="0"/>
                <a:t>1.10 (0.90, 1.35); </a:t>
              </a:r>
              <a:r>
                <a:rPr lang="en-US" sz="825" i="1" dirty="0"/>
                <a:t>P</a:t>
              </a:r>
              <a:r>
                <a:rPr lang="en-US" sz="825" dirty="0"/>
                <a:t> =0.362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D32B6E98-B67B-7941-9980-5C26871051E0}"/>
                </a:ext>
              </a:extLst>
            </p:cNvPr>
            <p:cNvSpPr txBox="1"/>
            <p:nvPr/>
          </p:nvSpPr>
          <p:spPr>
            <a:xfrm>
              <a:off x="9895372" y="3920177"/>
              <a:ext cx="173808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dirty="0"/>
                <a:t>1.13 (0.85, 1.51); </a:t>
              </a:r>
              <a:r>
                <a:rPr lang="en-US" sz="825" i="1" dirty="0"/>
                <a:t>P</a:t>
              </a:r>
              <a:r>
                <a:rPr lang="en-US" sz="825" dirty="0"/>
                <a:t> =0.394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42616FD1-0061-8B4B-BD44-B27F43209644}"/>
                </a:ext>
              </a:extLst>
            </p:cNvPr>
            <p:cNvSpPr txBox="1"/>
            <p:nvPr/>
          </p:nvSpPr>
          <p:spPr>
            <a:xfrm>
              <a:off x="9895372" y="4274224"/>
              <a:ext cx="175518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b="1" dirty="0">
                  <a:solidFill>
                    <a:schemeClr val="tx2"/>
                  </a:solidFill>
                </a:rPr>
                <a:t>1.28 (1.02, 1.61); </a:t>
              </a:r>
              <a:r>
                <a:rPr lang="en-US" sz="825" b="1" i="1" dirty="0">
                  <a:solidFill>
                    <a:schemeClr val="tx2"/>
                  </a:solidFill>
                </a:rPr>
                <a:t>P</a:t>
              </a:r>
              <a:r>
                <a:rPr lang="en-US" sz="825" b="1" dirty="0">
                  <a:solidFill>
                    <a:schemeClr val="tx2"/>
                  </a:solidFill>
                </a:rPr>
                <a:t> =0.031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BC843B21-D217-E94D-9358-3743B24F56AD}"/>
                </a:ext>
              </a:extLst>
            </p:cNvPr>
            <p:cNvSpPr txBox="1"/>
            <p:nvPr/>
          </p:nvSpPr>
          <p:spPr>
            <a:xfrm>
              <a:off x="9895372" y="4628268"/>
              <a:ext cx="175518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b="1" dirty="0">
                  <a:solidFill>
                    <a:schemeClr val="tx2"/>
                  </a:solidFill>
                </a:rPr>
                <a:t>1.38 (1.01, 1.88); </a:t>
              </a:r>
              <a:r>
                <a:rPr lang="en-US" sz="825" b="1" i="1" dirty="0">
                  <a:solidFill>
                    <a:schemeClr val="tx2"/>
                  </a:solidFill>
                </a:rPr>
                <a:t>P</a:t>
              </a:r>
              <a:r>
                <a:rPr lang="en-US" sz="825" b="1" dirty="0">
                  <a:solidFill>
                    <a:schemeClr val="tx2"/>
                  </a:solidFill>
                </a:rPr>
                <a:t> =0.043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84BD1F72-3623-C846-938C-FB0A49129E82}"/>
                </a:ext>
              </a:extLst>
            </p:cNvPr>
            <p:cNvSpPr txBox="1"/>
            <p:nvPr/>
          </p:nvSpPr>
          <p:spPr>
            <a:xfrm>
              <a:off x="4765505" y="2037536"/>
              <a:ext cx="1683040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25" b="1" dirty="0"/>
                <a:t>Baseline BMI </a:t>
              </a:r>
              <a:r>
                <a:rPr lang="en-US" sz="825" b="1" dirty="0">
                  <a:solidFill>
                    <a:schemeClr val="tx2"/>
                  </a:solidFill>
                </a:rPr>
                <a:t>overweight</a:t>
              </a:r>
              <a:r>
                <a:rPr lang="en-US" sz="825" b="1" dirty="0"/>
                <a:t> vs underweight/normal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AD08A848-87A3-6E4E-9BE5-459002BCD8F2}"/>
                </a:ext>
              </a:extLst>
            </p:cNvPr>
            <p:cNvSpPr txBox="1"/>
            <p:nvPr/>
          </p:nvSpPr>
          <p:spPr>
            <a:xfrm>
              <a:off x="4765505" y="2454027"/>
              <a:ext cx="16830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25" b="1" dirty="0"/>
                <a:t>Baseline BMI </a:t>
              </a:r>
              <a:r>
                <a:rPr lang="en-US" sz="825" b="1" dirty="0">
                  <a:solidFill>
                    <a:schemeClr val="tx2"/>
                  </a:solidFill>
                </a:rPr>
                <a:t>obese</a:t>
              </a:r>
              <a:r>
                <a:rPr lang="en-US" sz="825" b="1" dirty="0"/>
                <a:t> vs underweight/normal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234CFC1B-3415-D040-8F57-0BBCC14E0390}"/>
                </a:ext>
              </a:extLst>
            </p:cNvPr>
            <p:cNvSpPr txBox="1"/>
            <p:nvPr/>
          </p:nvSpPr>
          <p:spPr>
            <a:xfrm>
              <a:off x="5131518" y="2855813"/>
              <a:ext cx="131702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25" b="1" dirty="0"/>
                <a:t>CD4 &lt;200 cells/mL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D1EF1CD4-F3A0-364C-B852-FB5288A35B88}"/>
                </a:ext>
              </a:extLst>
            </p:cNvPr>
            <p:cNvSpPr txBox="1"/>
            <p:nvPr/>
          </p:nvSpPr>
          <p:spPr>
            <a:xfrm>
              <a:off x="5392272" y="3209859"/>
              <a:ext cx="10562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25" b="1" dirty="0"/>
                <a:t>Age &lt;50 years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E0ACF2AC-7AB1-DE4A-B1C2-82A299DB441D}"/>
                </a:ext>
              </a:extLst>
            </p:cNvPr>
            <p:cNvSpPr txBox="1"/>
            <p:nvPr/>
          </p:nvSpPr>
          <p:spPr>
            <a:xfrm>
              <a:off x="5347389" y="3563905"/>
              <a:ext cx="110115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25" b="1" dirty="0"/>
                <a:t>Black vs White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0BA6C8A4-90B8-F440-BE64-DE357D41B6BF}"/>
                </a:ext>
              </a:extLst>
            </p:cNvPr>
            <p:cNvSpPr txBox="1"/>
            <p:nvPr/>
          </p:nvSpPr>
          <p:spPr>
            <a:xfrm>
              <a:off x="5037474" y="3917950"/>
              <a:ext cx="141107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25" b="1" dirty="0"/>
                <a:t>Other race vs White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9FBD5C17-A24E-9346-82F4-CCB71880B83A}"/>
                </a:ext>
              </a:extLst>
            </p:cNvPr>
            <p:cNvSpPr txBox="1"/>
            <p:nvPr/>
          </p:nvSpPr>
          <p:spPr>
            <a:xfrm>
              <a:off x="5300366" y="4271997"/>
              <a:ext cx="114817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25" b="1" dirty="0"/>
                <a:t>Female vs male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0428BB5A-9234-4649-A455-25392700399D}"/>
                </a:ext>
              </a:extLst>
            </p:cNvPr>
            <p:cNvSpPr txBox="1"/>
            <p:nvPr/>
          </p:nvSpPr>
          <p:spPr>
            <a:xfrm>
              <a:off x="4736110" y="4626041"/>
              <a:ext cx="171243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25" b="1" dirty="0"/>
                <a:t>TDF to TAF vs ABC to TAF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2F855F6C-C093-914B-9AFB-522FADAC69CD}"/>
                </a:ext>
              </a:extLst>
            </p:cNvPr>
            <p:cNvSpPr txBox="1"/>
            <p:nvPr/>
          </p:nvSpPr>
          <p:spPr>
            <a:xfrm>
              <a:off x="6468873" y="1304891"/>
              <a:ext cx="398601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Risk of Weight Gain ≥3% at 12 Months Since Switch to TAF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7277391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BA99C9-B5B5-A343-8F74-EB7D52E2D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Study 2: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403D47-EF90-B347-8829-750CEE78F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1" y="1006873"/>
            <a:ext cx="5303492" cy="3232619"/>
          </a:xfrm>
        </p:spPr>
        <p:txBody>
          <a:bodyPr/>
          <a:lstStyle/>
          <a:p>
            <a:r>
              <a:rPr lang="en-US" sz="1800" dirty="0"/>
              <a:t>Discuss weight effects of TDF and TAF</a:t>
            </a:r>
          </a:p>
          <a:p>
            <a:pPr lvl="1"/>
            <a:r>
              <a:rPr lang="en-US" sz="1650" dirty="0"/>
              <a:t>TDF as a </a:t>
            </a:r>
            <a:r>
              <a:rPr lang="en-US" sz="1650" b="1" dirty="0">
                <a:solidFill>
                  <a:schemeClr val="accent1"/>
                </a:solidFill>
              </a:rPr>
              <a:t>weight suppressant</a:t>
            </a:r>
            <a:r>
              <a:rPr lang="en-US" sz="1650" dirty="0"/>
              <a:t>, rather than TAF as a cause of </a:t>
            </a:r>
            <a:r>
              <a:rPr lang="en-US" sz="1650" b="1" dirty="0">
                <a:solidFill>
                  <a:schemeClr val="accent2"/>
                </a:solidFill>
              </a:rPr>
              <a:t>weight gain</a:t>
            </a:r>
          </a:p>
          <a:p>
            <a:endParaRPr lang="en-US" sz="1800" dirty="0">
              <a:highlight>
                <a:srgbClr val="FFFF00"/>
              </a:highlight>
            </a:endParaRPr>
          </a:p>
          <a:p>
            <a:r>
              <a:rPr lang="en-US" sz="1800" dirty="0"/>
              <a:t>Removal of TDF is cause of weight gain rather than initiation of TAF</a:t>
            </a:r>
          </a:p>
          <a:p>
            <a:endParaRPr lang="en-US" sz="1800" dirty="0"/>
          </a:p>
          <a:p>
            <a:r>
              <a:rPr lang="en-US" sz="1800" dirty="0"/>
              <a:t>Consideration of other risk factors for weight gain</a:t>
            </a:r>
          </a:p>
          <a:p>
            <a:pPr lvl="1"/>
            <a:r>
              <a:rPr lang="en-US" sz="1650" dirty="0"/>
              <a:t>Sex, baseline BMI, age</a:t>
            </a:r>
          </a:p>
          <a:p>
            <a:pPr lvl="1"/>
            <a:endParaRPr lang="en-US" sz="16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D7A1979-87B5-2C4C-A780-4E88FF980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78" y="1478757"/>
            <a:ext cx="3250085" cy="2164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6307917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BA99C9-B5B5-A343-8F74-EB7D52E2D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Study 2: 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403D47-EF90-B347-8829-750CEE78F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3313" y="1006873"/>
            <a:ext cx="5317780" cy="3232619"/>
          </a:xfrm>
        </p:spPr>
        <p:txBody>
          <a:bodyPr/>
          <a:lstStyle/>
          <a:p>
            <a:r>
              <a:rPr lang="en-US" sz="1800" dirty="0"/>
              <a:t>After discussing the causes of weight effects associated with switching from TDF to TAF, Rashida agrees that a treatment switch is not needed</a:t>
            </a:r>
          </a:p>
          <a:p>
            <a:endParaRPr lang="en-US" sz="1800" dirty="0"/>
          </a:p>
          <a:p>
            <a:r>
              <a:rPr lang="en-US" sz="1800" dirty="0"/>
              <a:t>Counseling is provided on managing weight gain with treatment switch</a:t>
            </a:r>
          </a:p>
          <a:p>
            <a:pPr lvl="1"/>
            <a:r>
              <a:rPr lang="en-US" sz="1650" b="1" dirty="0"/>
              <a:t>Lifestyle considerations</a:t>
            </a:r>
            <a:r>
              <a:rPr lang="en-US" sz="1650" dirty="0"/>
              <a:t>: Diet, exercise, day-to-day activities</a:t>
            </a:r>
          </a:p>
          <a:p>
            <a:pPr lvl="1"/>
            <a:endParaRPr lang="en-US" sz="1425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2F6F550-7651-7449-97B4-B9242A8FA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78" y="1478757"/>
            <a:ext cx="3250085" cy="2164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7337636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8AEB7-C24A-A34D-8F02-5B3F41C5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>
                <a:solidFill>
                  <a:schemeClr val="accent1"/>
                </a:solidFill>
              </a:rPr>
              <a:t>CASE STUDY 3: Overcoming Pill Fatigue</a:t>
            </a:r>
          </a:p>
        </p:txBody>
      </p:sp>
    </p:spTree>
    <p:extLst>
      <p:ext uri="{BB962C8B-B14F-4D97-AF65-F5344CB8AC3E}">
        <p14:creationId xmlns:p14="http://schemas.microsoft.com/office/powerpoint/2010/main" xmlns="" val="40965851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21982-B882-074C-9D2B-29D94F8B4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63" y="-21238"/>
            <a:ext cx="8761615" cy="857250"/>
          </a:xfrm>
        </p:spPr>
        <p:txBody>
          <a:bodyPr>
            <a:normAutofit/>
          </a:bodyPr>
          <a:lstStyle/>
          <a:p>
            <a:r>
              <a:rPr lang="en-US" sz="3200" dirty="0"/>
              <a:t>Case Study 3: Overcoming Pill Fatigue</a:t>
            </a:r>
          </a:p>
        </p:txBody>
      </p:sp>
      <p:pic>
        <p:nvPicPr>
          <p:cNvPr id="7" name="Content Placeholder 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xmlns="" id="{376FD5B4-1D4F-2043-91BC-360AC5200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84009" y="993327"/>
            <a:ext cx="3188369" cy="27621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4B96C718-1E3A-CC40-A20F-8FD10CC63B82}"/>
              </a:ext>
            </a:extLst>
          </p:cNvPr>
          <p:cNvSpPr txBox="1">
            <a:spLocks/>
          </p:cNvSpPr>
          <p:nvPr/>
        </p:nvSpPr>
        <p:spPr>
          <a:xfrm>
            <a:off x="110681" y="737334"/>
            <a:ext cx="5261419" cy="318678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sz="30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–"/>
              <a:defRPr sz="25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sz="20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–"/>
              <a:defRPr sz="18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/>
              <a:buChar char="»"/>
              <a:defRPr sz="1800" kern="120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Lucas is a 30-year-old Hispanic man who was diagnosed with HIV 5 years ago. At diagnosis, his viral load was 580,000 copies/mL and his CD4+ T cells were 170/mm</a:t>
            </a:r>
            <a:r>
              <a:rPr lang="en-US" sz="1400" baseline="30000" dirty="0"/>
              <a:t>3</a:t>
            </a:r>
            <a:r>
              <a:rPr lang="en-US" sz="1400" dirty="0"/>
              <a:t>. He was started on DRV/r + TDF/FTC</a:t>
            </a:r>
          </a:p>
          <a:p>
            <a:endParaRPr lang="en-US" sz="1400" baseline="30000" dirty="0"/>
          </a:p>
          <a:p>
            <a:r>
              <a:rPr lang="en-US" sz="1400" dirty="0"/>
              <a:t>He has been adherent to his ART regimen since he started it in 2013 with continuous HIV RNA &lt; 50 copies/mL and CD4+ T cells of 650/mm</a:t>
            </a:r>
            <a:r>
              <a:rPr lang="en-US" sz="1400" baseline="30000" dirty="0"/>
              <a:t>3</a:t>
            </a:r>
            <a:r>
              <a:rPr lang="en-US" sz="1400" dirty="0"/>
              <a:t>. His regimen was changed to DRV/c/TAF/FTC in 2019. </a:t>
            </a:r>
          </a:p>
          <a:p>
            <a:endParaRPr lang="en-US" sz="1400" dirty="0"/>
          </a:p>
          <a:p>
            <a:r>
              <a:rPr lang="en-US" sz="1400" dirty="0"/>
              <a:t>At his most recent visit, Lucas reports increasing difficulty with maintaining adherence to his daily regimen along with more common loose stools requiring </a:t>
            </a:r>
            <a:r>
              <a:rPr lang="en-US" sz="1400" dirty="0" err="1"/>
              <a:t>diphenozylate</a:t>
            </a:r>
            <a:r>
              <a:rPr lang="en-US" sz="1400" dirty="0"/>
              <a:t>/atropine.</a:t>
            </a:r>
          </a:p>
          <a:p>
            <a:endParaRPr lang="en-US" sz="1400" dirty="0"/>
          </a:p>
          <a:p>
            <a:r>
              <a:rPr lang="en-US" sz="1400" dirty="0"/>
              <a:t>While he still comes in regularly for check ups, he admits that he has been missing doses of his medication recently</a:t>
            </a:r>
          </a:p>
          <a:p>
            <a:endParaRPr lang="en-US" sz="1400" dirty="0"/>
          </a:p>
          <a:p>
            <a:r>
              <a:rPr lang="en-US" sz="1400" b="1" dirty="0"/>
              <a:t>Goal</a:t>
            </a:r>
            <a:r>
              <a:rPr lang="en-US" sz="1400" dirty="0"/>
              <a:t>: Address pill fatigue, gastrointestinal adverse effects and improve adherence</a:t>
            </a:r>
          </a:p>
        </p:txBody>
      </p:sp>
    </p:spTree>
    <p:extLst>
      <p:ext uri="{BB962C8B-B14F-4D97-AF65-F5344CB8AC3E}">
        <p14:creationId xmlns:p14="http://schemas.microsoft.com/office/powerpoint/2010/main" xmlns="" val="3008649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2017_HTAA_Diabetes" id="{1367EE62-49C0-41AA-9F7D-AEA8A8F73D1D}" vid="{45DB6FF6-6200-4F3D-90FC-F48B6425275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2323</TotalTime>
  <Words>7466</Words>
  <Application>Microsoft Macintosh PowerPoint</Application>
  <PresentationFormat>On-screen Show (16:9)</PresentationFormat>
  <Paragraphs>893</Paragraphs>
  <Slides>112</Slides>
  <Notes>70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112</vt:i4>
      </vt:variant>
    </vt:vector>
  </HeadingPairs>
  <TitlesOfParts>
    <vt:vector size="114" baseType="lpstr">
      <vt:lpstr>Office Theme</vt:lpstr>
      <vt:lpstr>3_2017_HTAA_Diabetes</vt:lpstr>
      <vt:lpstr>Slide 1</vt:lpstr>
      <vt:lpstr>Faculty</vt:lpstr>
      <vt:lpstr>Red Line Epidemiology of HIV in a  (Post-)pandemic Era</vt:lpstr>
      <vt:lpstr>HIV Epidemiologic Trends in the  Setting of the COVID-19 Pandemic</vt:lpstr>
      <vt:lpstr>The Number of HIV Diagnoses in the US Was Decreasing Pre-Pandemic for Most Persons at Risk: By Gender Identity</vt:lpstr>
      <vt:lpstr>The Number of HIV Diagnoses in the US Was Decreasing Pre-Pandemic for Most Persons at Risk: By Race/Ethnicity</vt:lpstr>
      <vt:lpstr>Women of Color Have Experienced the Greatest Declines in HIV Diagnoses From 2014 to 2018</vt:lpstr>
      <vt:lpstr>Screening for HIV Declined During the COVID-19 Pandemic…</vt:lpstr>
      <vt:lpstr>…But Rate of Positive HIV and STI Tests May be Stable or Increased Depending on COVID-19 Mitigation Conditions </vt:lpstr>
      <vt:lpstr>Substance Use and Availability of Syringe Exchange Programs May Have Been Affected by the Pandemic </vt:lpstr>
      <vt:lpstr>PrEP Use Decreased During the Early Days of the Pandemic </vt:lpstr>
      <vt:lpstr>COVID-19 and Ongoing HIV Disparities</vt:lpstr>
      <vt:lpstr>The COVID-19 Pandemic Has Exacerbated Existing Health Inequities Among PLWH</vt:lpstr>
      <vt:lpstr>Health Inequities Stem From Structural Racism</vt:lpstr>
      <vt:lpstr>COVID-19 and HIV Stigma: Double Jeopardy</vt:lpstr>
      <vt:lpstr>The Transition to Telehealth May Exacerbate Health Disparities</vt:lpstr>
      <vt:lpstr>Common Comorbidities in HIV</vt:lpstr>
      <vt:lpstr>PLWH Are Increasing in Age</vt:lpstr>
      <vt:lpstr>Risk Factors for Severe COVID-19 Overlap With Common HIV Comorbidities</vt:lpstr>
      <vt:lpstr>Overlapping Comorbidities Increase the Risk for Hospitalization and Death With COVID-19 But Not COVID-19 Itself</vt:lpstr>
      <vt:lpstr>Orange Line 2-Drug Regimens vs 3-Drug Regimens</vt:lpstr>
      <vt:lpstr>Current Guideline Recommendations for Newly Diagnosed PLWH (DHHS, IAS-USA)</vt:lpstr>
      <vt:lpstr>Rapid Initiation of ART is Recommended by Guidelines</vt:lpstr>
      <vt:lpstr>RAPID: Rapid Initiation of ART can Help Maintain Virologic Control in an Urban Environment </vt:lpstr>
      <vt:lpstr>REACH: Rapid Initiation of ART in Atlanta, GA</vt:lpstr>
      <vt:lpstr>Immediate Initiation of ART May Improve Virologic Suppression</vt:lpstr>
      <vt:lpstr>Guideline-Recommended Initial ART Regimens</vt:lpstr>
      <vt:lpstr>STAT Trial: Rapid Initiation of DTG/3TC</vt:lpstr>
      <vt:lpstr>STAT Trial: Reasons for Switching DTG/3TC</vt:lpstr>
      <vt:lpstr>DIAMOND: Initiation of DRV/c/FTC/TAF</vt:lpstr>
      <vt:lpstr>Discussion: How Realistic is Same-Day Start?</vt:lpstr>
      <vt:lpstr>Animation:  Introduction to 2 Drug ART Regimens</vt:lpstr>
      <vt:lpstr>Introduction to 2 Drug ART Regimens</vt:lpstr>
      <vt:lpstr>Clinical Trials of Oral 2DR in  Treatment-naïve PLWH</vt:lpstr>
      <vt:lpstr>GEMINI: Durable Efficacy of DTG + 3TC in Treatment-Naïve PLWH</vt:lpstr>
      <vt:lpstr>DTG + 3TC Was Noninferior to DTG + TDF/FTC at Week 144</vt:lpstr>
      <vt:lpstr>Virologic Outcomes in the Pooled GEMINI Trials at Week 144</vt:lpstr>
      <vt:lpstr>Current Guideline Recommendations for ART Switching in PLWH with Virologic Suppression</vt:lpstr>
      <vt:lpstr>Treatment Switching is Recommended for Simplification or Enhanced Tolerability</vt:lpstr>
      <vt:lpstr>Clinical Trials of Switching to Oral 2DR in the Context of Virologic Suppression</vt:lpstr>
      <vt:lpstr>TANGO: Switching to DTG + 3TC in Virologically Suppressed PLWH Receiving Stable TAF-Based ART</vt:lpstr>
      <vt:lpstr>DTG + 3TC Was Noninferior in Maintaining Virologic Suppression Compared With a TAF-Based Regimen</vt:lpstr>
      <vt:lpstr>SALSA: Switching to DTG + 3TC in Virologically Suppressed PLWH Receiving Any Stable ART</vt:lpstr>
      <vt:lpstr>SWORD-1 and -2: Switching to DTG + RPV in Virologically Suppressed PLWH</vt:lpstr>
      <vt:lpstr>Switching to DTG + RPV Maintains HIV Suppression Over 100 Weeks and Is Noninferior to Standard ART</vt:lpstr>
      <vt:lpstr>Real-World Evidence Supporting  Use of 2DR</vt:lpstr>
      <vt:lpstr>Real-World Reasons for Switching to DTG-based 2DR</vt:lpstr>
      <vt:lpstr>Virologic Failure May Be More Common in 2DRs Than in 3DRs</vt:lpstr>
      <vt:lpstr>Yellow Line Emerging Long-Acting Injectable ART</vt:lpstr>
      <vt:lpstr>Introduction to Long-acting Injectable ART</vt:lpstr>
      <vt:lpstr>Cabotegravir + Rilpivirine: the First Extended-Release Injectable Drug Regimen for Adults With HIV</vt:lpstr>
      <vt:lpstr>Long-Acting CAB + RPV is Approved for Virologically Suppressed Adults with HIV-1</vt:lpstr>
      <vt:lpstr>Animation:  Introduction to Dosing and Scheduling for Long-Acting Injectable ART (LAIs)</vt:lpstr>
      <vt:lpstr>Introduction to Dosing and Scheduling for Long-Acting Injectable ART (LAIs)</vt:lpstr>
      <vt:lpstr>Clinical Trial Evidence for Long-acting Injectable ART</vt:lpstr>
      <vt:lpstr>ATLAS Trial: Efficacy of Long-acting CAB + RPV Injections vs Oral ART</vt:lpstr>
      <vt:lpstr>Long-acting Therapy Is Noninferior to Continuation of Oral Therapy in Virologically-Suppressed Adults with HIV</vt:lpstr>
      <vt:lpstr>ATLAS-2M: Long-acting CAB + RPV Dosed Every 4 or 8 Week in Virologically Suppressed PLWH</vt:lpstr>
      <vt:lpstr>The Efficacy of 8- and 4-Week Dosing of Long-acting Injectable CAB + RPV Is Similar</vt:lpstr>
      <vt:lpstr>Virologic Suppression Is Maintained at 96 Weeks</vt:lpstr>
      <vt:lpstr>FLAIR: Long-acting Injectable CAB + RPV Every 4 Weeks vs Daily Oral DTG/ABC/3TC in Treatment-Naïve PLWH</vt:lpstr>
      <vt:lpstr>Long-acting CAB + RPV Is Noninferior to Oral DTG/ABC/3TC for Maintaining Viral Suppression</vt:lpstr>
      <vt:lpstr>Combined Results from ATLAS and FLAIR Demonstrated That Monthly CAB + RPV Injections Were Noninferior to Oral Therapy </vt:lpstr>
      <vt:lpstr>Promises and Challenges of Long-acting Injectable ART</vt:lpstr>
      <vt:lpstr>Long-acting Injectables Offer Several Opportunities and Challenges in HIV Care </vt:lpstr>
      <vt:lpstr>Injection-Site Reactions and Improved Patient-reported Outcomes in the FLAIR Trial</vt:lpstr>
      <vt:lpstr>The Use of Long-acting Injectables in PLWH With Nonadherence Is Uncertain—More Data Are Needed</vt:lpstr>
      <vt:lpstr>Long-acting CAB + RPV Is Contraindicated With Select Drugs</vt:lpstr>
      <vt:lpstr>Pearls and Pitfalls: Addressing Practical Challenges to Long-acting Injectable ART</vt:lpstr>
      <vt:lpstr>Logistical Barriers Will Need to be Addressed to Support the Use of Long-acting Injectables in HIV Treatment</vt:lpstr>
      <vt:lpstr>Green Line Optimizing Patient Outcomes: Selection of Patient-centered ART</vt:lpstr>
      <vt:lpstr>ART Selection: Engaging in  Shared Decision Making</vt:lpstr>
      <vt:lpstr>A Shared Decision-Making Approach to Treatment is Needed to Ensure Patient and Provider Concerns are Both Addressed</vt:lpstr>
      <vt:lpstr>Most PLWH Want to be Involved in Their Care but May Not Know How to Engage</vt:lpstr>
      <vt:lpstr>Effective Shared Decision-Making Requires Patient Education and Engagement</vt:lpstr>
      <vt:lpstr>Animation:  Introduction to Weight Gain with ART Regimens</vt:lpstr>
      <vt:lpstr>Introduction to Weight Gain with ART Regimens</vt:lpstr>
      <vt:lpstr>Barriers to Adherence and  Ways to Overcome Them</vt:lpstr>
      <vt:lpstr>Efforts to Promote Linkage to Care Must Be Delivered With Both Sensitivity and Persistence</vt:lpstr>
      <vt:lpstr>Retention in Care Is Important to Improve Survival Rates Among PLWH</vt:lpstr>
      <vt:lpstr>Adherence to ART Should be Regularly Assessed in a Constructive, Nonjudgmental Manner</vt:lpstr>
      <vt:lpstr>Strategies to Improve ART Adherence Should Be Tailored to the Individual Needs of the Patient</vt:lpstr>
      <vt:lpstr>Treatment Simplification to Improve Adherence Is an Indication for Changing Treatment1</vt:lpstr>
      <vt:lpstr>Optimizing Access and  Addressing Disparities </vt:lpstr>
      <vt:lpstr>Support Services Can Be Engaged to Help Optimize Access to HIV Treatment</vt:lpstr>
      <vt:lpstr>Blue Line Case Studies: Patient Selection Criteria for New and Emerging ART Regimens</vt:lpstr>
      <vt:lpstr>CASE STUDY 1: Treatment-naïve PWH</vt:lpstr>
      <vt:lpstr>Case Study 1: Initiating Simple ART in a Treatment-naïve Adult With HIV</vt:lpstr>
      <vt:lpstr>Case Study 1: Laboratory Evaluation</vt:lpstr>
      <vt:lpstr>Case Study 1: Treatment</vt:lpstr>
      <vt:lpstr>Case Study 1: Follow-up</vt:lpstr>
      <vt:lpstr>CASE STUDY 2: Switching After Weight Gain</vt:lpstr>
      <vt:lpstr>Case Study 2: Weight Gain in a Treatment-Experienced Adult</vt:lpstr>
      <vt:lpstr>Case Study 2: Laboratory Evaluations and Clinical History</vt:lpstr>
      <vt:lpstr>Weight Change Following Switch From TDF to TAF May Be due to Weight-Suppressive Effects of TDF</vt:lpstr>
      <vt:lpstr>Case Study 2: Treatment</vt:lpstr>
      <vt:lpstr>Case Study 2: Follow-up</vt:lpstr>
      <vt:lpstr>CASE STUDY 3: Overcoming Pill Fatigue</vt:lpstr>
      <vt:lpstr>Case Study 3: Overcoming Pill Fatigue</vt:lpstr>
      <vt:lpstr>Case Study 3: Laboratory Evaluations and Clinical History</vt:lpstr>
      <vt:lpstr>Case Study 3: Treatment</vt:lpstr>
      <vt:lpstr>Case Study 3: Follow-up</vt:lpstr>
      <vt:lpstr>CASE STUDY 4: Managing virologic resistance</vt:lpstr>
      <vt:lpstr>Case Study 4: Managing Resistance in a Treatment-experienced Patient</vt:lpstr>
      <vt:lpstr>Case Study 4: Laboratory Evaluations and Clinical History</vt:lpstr>
      <vt:lpstr>DTG-based Therapy Maintains Virologic Suppression in Treatment-experienced PLWH</vt:lpstr>
      <vt:lpstr>BRIGHTE: Fostemsavir in Heavily Treatment–Experienced Adults With Multidrug-Resistant HIV</vt:lpstr>
      <vt:lpstr>BRIGHTE: Virologic and Safety Outcomes Through 96 Wks</vt:lpstr>
      <vt:lpstr>TMB-301: Ibalizumab in Pretreated Patients Infected With Multidrug-Resistant HIV</vt:lpstr>
      <vt:lpstr>TMB-301/-311: Virologic Outcomes Through 96 Wks</vt:lpstr>
      <vt:lpstr>Case Study 4: Treatment</vt:lpstr>
      <vt:lpstr>Case Study 4: Follow-up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kane a scarlett</cp:lastModifiedBy>
  <cp:revision>187</cp:revision>
  <dcterms:created xsi:type="dcterms:W3CDTF">2021-07-06T13:29:34Z</dcterms:created>
  <dcterms:modified xsi:type="dcterms:W3CDTF">2021-11-19T16:48:57Z</dcterms:modified>
</cp:coreProperties>
</file>