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charts/chart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1" r:id="rId2"/>
  </p:sldMasterIdLst>
  <p:notesMasterIdLst>
    <p:notesMasterId r:id="rId100"/>
  </p:notesMasterIdLst>
  <p:sldIdLst>
    <p:sldId id="504" r:id="rId3"/>
    <p:sldId id="261" r:id="rId4"/>
    <p:sldId id="485" r:id="rId5"/>
    <p:sldId id="307" r:id="rId6"/>
    <p:sldId id="266" r:id="rId7"/>
    <p:sldId id="270" r:id="rId8"/>
    <p:sldId id="272" r:id="rId9"/>
    <p:sldId id="273" r:id="rId10"/>
    <p:sldId id="306" r:id="rId11"/>
    <p:sldId id="492" r:id="rId12"/>
    <p:sldId id="271" r:id="rId13"/>
    <p:sldId id="501" r:id="rId14"/>
    <p:sldId id="276" r:id="rId15"/>
    <p:sldId id="277" r:id="rId16"/>
    <p:sldId id="278" r:id="rId17"/>
    <p:sldId id="498" r:id="rId18"/>
    <p:sldId id="499" r:id="rId19"/>
    <p:sldId id="279" r:id="rId20"/>
    <p:sldId id="280" r:id="rId21"/>
    <p:sldId id="502" r:id="rId22"/>
    <p:sldId id="259" r:id="rId23"/>
    <p:sldId id="500" r:id="rId24"/>
    <p:sldId id="282" r:id="rId25"/>
    <p:sldId id="267" r:id="rId26"/>
    <p:sldId id="283" r:id="rId27"/>
    <p:sldId id="493" r:id="rId28"/>
    <p:sldId id="491" r:id="rId29"/>
    <p:sldId id="285" r:id="rId30"/>
    <p:sldId id="511" r:id="rId31"/>
    <p:sldId id="497" r:id="rId32"/>
    <p:sldId id="494" r:id="rId33"/>
    <p:sldId id="486" r:id="rId34"/>
    <p:sldId id="488" r:id="rId35"/>
    <p:sldId id="503" r:id="rId36"/>
    <p:sldId id="487" r:id="rId37"/>
    <p:sldId id="510" r:id="rId38"/>
    <p:sldId id="286" r:id="rId39"/>
    <p:sldId id="308" r:id="rId40"/>
    <p:sldId id="288" r:id="rId41"/>
    <p:sldId id="268" r:id="rId42"/>
    <p:sldId id="290" r:id="rId43"/>
    <p:sldId id="303" r:id="rId44"/>
    <p:sldId id="294" r:id="rId45"/>
    <p:sldId id="292" r:id="rId46"/>
    <p:sldId id="309" r:id="rId47"/>
    <p:sldId id="311" r:id="rId48"/>
    <p:sldId id="364" r:id="rId49"/>
    <p:sldId id="441" r:id="rId50"/>
    <p:sldId id="442" r:id="rId51"/>
    <p:sldId id="298" r:id="rId52"/>
    <p:sldId id="445" r:id="rId53"/>
    <p:sldId id="446" r:id="rId54"/>
    <p:sldId id="299" r:id="rId55"/>
    <p:sldId id="443" r:id="rId56"/>
    <p:sldId id="444" r:id="rId57"/>
    <p:sldId id="367" r:id="rId58"/>
    <p:sldId id="374" r:id="rId59"/>
    <p:sldId id="269" r:id="rId60"/>
    <p:sldId id="302" r:id="rId61"/>
    <p:sldId id="264" r:id="rId62"/>
    <p:sldId id="483" r:id="rId63"/>
    <p:sldId id="448" r:id="rId64"/>
    <p:sldId id="484" r:id="rId65"/>
    <p:sldId id="449" r:id="rId66"/>
    <p:sldId id="451" r:id="rId67"/>
    <p:sldId id="452" r:id="rId68"/>
    <p:sldId id="454" r:id="rId69"/>
    <p:sldId id="450" r:id="rId70"/>
    <p:sldId id="455" r:id="rId71"/>
    <p:sldId id="456" r:id="rId72"/>
    <p:sldId id="506" r:id="rId73"/>
    <p:sldId id="507" r:id="rId74"/>
    <p:sldId id="457" r:id="rId75"/>
    <p:sldId id="458" r:id="rId76"/>
    <p:sldId id="460" r:id="rId77"/>
    <p:sldId id="462" r:id="rId78"/>
    <p:sldId id="464" r:id="rId79"/>
    <p:sldId id="465" r:id="rId80"/>
    <p:sldId id="463" r:id="rId81"/>
    <p:sldId id="508" r:id="rId82"/>
    <p:sldId id="509" r:id="rId83"/>
    <p:sldId id="477" r:id="rId84"/>
    <p:sldId id="476" r:id="rId85"/>
    <p:sldId id="475" r:id="rId86"/>
    <p:sldId id="478" r:id="rId87"/>
    <p:sldId id="473" r:id="rId88"/>
    <p:sldId id="472" r:id="rId89"/>
    <p:sldId id="471" r:id="rId90"/>
    <p:sldId id="479" r:id="rId91"/>
    <p:sldId id="480" r:id="rId92"/>
    <p:sldId id="470" r:id="rId93"/>
    <p:sldId id="481" r:id="rId94"/>
    <p:sldId id="482" r:id="rId95"/>
    <p:sldId id="469" r:id="rId96"/>
    <p:sldId id="468" r:id="rId97"/>
    <p:sldId id="505" r:id="rId98"/>
    <p:sldId id="466" r:id="rId9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3D3889-8145-154A-8618-EE990EA94A2B}">
          <p14:sldIdLst>
            <p14:sldId id="504"/>
            <p14:sldId id="261"/>
            <p14:sldId id="485"/>
            <p14:sldId id="307"/>
          </p14:sldIdLst>
        </p14:section>
        <p14:section name="Prevalence, Patient Burden, and the Need for Screening" id="{EF9B0BF3-E7D6-4346-A004-6306D393DF9D}">
          <p14:sldIdLst>
            <p14:sldId id="266"/>
            <p14:sldId id="270"/>
            <p14:sldId id="272"/>
            <p14:sldId id="273"/>
            <p14:sldId id="306"/>
            <p14:sldId id="492"/>
            <p14:sldId id="271"/>
            <p14:sldId id="501"/>
            <p14:sldId id="276"/>
            <p14:sldId id="277"/>
            <p14:sldId id="278"/>
            <p14:sldId id="498"/>
            <p14:sldId id="499"/>
            <p14:sldId id="279"/>
            <p14:sldId id="280"/>
            <p14:sldId id="502"/>
            <p14:sldId id="259"/>
            <p14:sldId id="500"/>
            <p14:sldId id="282"/>
          </p14:sldIdLst>
        </p14:section>
        <p14:section name="Risk Factors for SSc-ILD and Associated Comorbidities" id="{1E044EB2-6FAB-480A-B9A3-FBB6BCD3FE9C}">
          <p14:sldIdLst>
            <p14:sldId id="267"/>
            <p14:sldId id="283"/>
            <p14:sldId id="493"/>
            <p14:sldId id="491"/>
            <p14:sldId id="285"/>
            <p14:sldId id="511"/>
            <p14:sldId id="497"/>
            <p14:sldId id="494"/>
            <p14:sldId id="486"/>
            <p14:sldId id="488"/>
            <p14:sldId id="503"/>
            <p14:sldId id="487"/>
            <p14:sldId id="510"/>
            <p14:sldId id="286"/>
            <p14:sldId id="308"/>
            <p14:sldId id="288"/>
          </p14:sldIdLst>
        </p14:section>
        <p14:section name="Current and Emerging Treatment for SSc-ILD" id="{9810A8DD-0A85-4320-A0E4-510D10F76E47}">
          <p14:sldIdLst>
            <p14:sldId id="268"/>
            <p14:sldId id="290"/>
            <p14:sldId id="303"/>
            <p14:sldId id="294"/>
            <p14:sldId id="292"/>
            <p14:sldId id="309"/>
            <p14:sldId id="311"/>
            <p14:sldId id="364"/>
            <p14:sldId id="441"/>
            <p14:sldId id="442"/>
            <p14:sldId id="298"/>
            <p14:sldId id="445"/>
            <p14:sldId id="446"/>
            <p14:sldId id="299"/>
            <p14:sldId id="443"/>
            <p14:sldId id="444"/>
            <p14:sldId id="367"/>
            <p14:sldId id="374"/>
          </p14:sldIdLst>
        </p14:section>
        <p14:section name="Dr. Noth case presentations #1 &amp; #2" id="{4F81406F-37CD-9344-9545-09F3D2473972}">
          <p14:sldIdLst>
            <p14:sldId id="269"/>
            <p14:sldId id="302"/>
            <p14:sldId id="264"/>
            <p14:sldId id="483"/>
            <p14:sldId id="448"/>
            <p14:sldId id="484"/>
            <p14:sldId id="449"/>
            <p14:sldId id="451"/>
            <p14:sldId id="452"/>
            <p14:sldId id="454"/>
            <p14:sldId id="450"/>
            <p14:sldId id="455"/>
            <p14:sldId id="456"/>
            <p14:sldId id="506"/>
            <p14:sldId id="507"/>
            <p14:sldId id="457"/>
            <p14:sldId id="458"/>
            <p14:sldId id="460"/>
            <p14:sldId id="462"/>
            <p14:sldId id="464"/>
            <p14:sldId id="465"/>
            <p14:sldId id="463"/>
            <p14:sldId id="508"/>
            <p14:sldId id="509"/>
          </p14:sldIdLst>
        </p14:section>
        <p14:section name="Dr. Volkmann Case presentation #3" id="{B4903A62-6AE1-744C-A539-7C892988009B}">
          <p14:sldIdLst>
            <p14:sldId id="477"/>
            <p14:sldId id="476"/>
            <p14:sldId id="475"/>
            <p14:sldId id="478"/>
            <p14:sldId id="473"/>
            <p14:sldId id="472"/>
            <p14:sldId id="471"/>
            <p14:sldId id="479"/>
            <p14:sldId id="480"/>
            <p14:sldId id="470"/>
            <p14:sldId id="481"/>
            <p14:sldId id="482"/>
            <p14:sldId id="469"/>
            <p14:sldId id="468"/>
            <p14:sldId id="505"/>
          </p14:sldIdLst>
        </p14:section>
        <p14:section name="Final Takeaways" id="{0ABCBE49-F9B9-9D45-AFD7-079B5B6D9504}">
          <p14:sldIdLst>
            <p14:sldId id="4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DB573-3FA5-4939-FF45-DE21EFBD1866}" name="Victoria Anderson" initials="VA" userId="af85538c4a302f2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4BDB3"/>
    <a:srgbClr val="6E6F72"/>
    <a:srgbClr val="666699"/>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64" autoAdjust="0"/>
    <p:restoredTop sz="93890" autoAdjust="0"/>
  </p:normalViewPr>
  <p:slideViewPr>
    <p:cSldViewPr snapToGrid="0" snapToObjects="1">
      <p:cViewPr varScale="1">
        <p:scale>
          <a:sx n="136" d="100"/>
          <a:sy n="136" d="100"/>
        </p:scale>
        <p:origin x="738" y="12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86790562260987"/>
          <c:y val="4.5688898294302963E-2"/>
          <c:w val="0.71925107354552698"/>
          <c:h val="0.77328198984971075"/>
        </c:manualLayout>
      </c:layout>
      <c:lineChart>
        <c:grouping val="standard"/>
        <c:varyColors val="0"/>
        <c:ser>
          <c:idx val="0"/>
          <c:order val="0"/>
          <c:tx>
            <c:strRef>
              <c:f>Sheet1!$B$1</c:f>
              <c:strCache>
                <c:ptCount val="1"/>
                <c:pt idx="0">
                  <c:v>Series 1</c:v>
                </c:pt>
              </c:strCache>
            </c:strRef>
          </c:tx>
          <c:marker>
            <c:symbol val="none"/>
          </c:marker>
          <c:cat>
            <c:numRef>
              <c:f>Sheet1!$A$2:$A$8</c:f>
              <c:numCache>
                <c:formatCode>General</c:formatCode>
                <c:ptCount val="7"/>
              </c:numCache>
            </c:numRef>
          </c:cat>
          <c:val>
            <c:numRef>
              <c:f>Sheet1!$B$2:$B$8</c:f>
              <c:numCache>
                <c:formatCode>General</c:formatCode>
                <c:ptCount val="7"/>
              </c:numCache>
            </c:numRef>
          </c:val>
          <c:smooth val="0"/>
          <c:extLst>
            <c:ext xmlns:c16="http://schemas.microsoft.com/office/drawing/2014/chart" uri="{C3380CC4-5D6E-409C-BE32-E72D297353CC}">
              <c16:uniqueId val="{00000000-8A30-0E43-B543-4D376D4E2DC2}"/>
            </c:ext>
          </c:extLst>
        </c:ser>
        <c:dLbls>
          <c:showLegendKey val="0"/>
          <c:showVal val="0"/>
          <c:showCatName val="0"/>
          <c:showSerName val="0"/>
          <c:showPercent val="0"/>
          <c:showBubbleSize val="0"/>
        </c:dLbls>
        <c:smooth val="0"/>
        <c:axId val="182990720"/>
        <c:axId val="183013376"/>
      </c:lineChart>
      <c:catAx>
        <c:axId val="182990720"/>
        <c:scaling>
          <c:orientation val="minMax"/>
        </c:scaling>
        <c:delete val="0"/>
        <c:axPos val="b"/>
        <c:title>
          <c:tx>
            <c:rich>
              <a:bodyPr/>
              <a:lstStyle/>
              <a:p>
                <a:pPr>
                  <a:defRPr sz="1600"/>
                </a:pPr>
                <a:r>
                  <a:rPr lang="en-US" sz="1600" dirty="0">
                    <a:effectLst/>
                  </a:rPr>
                  <a:t>Frequency, %</a:t>
                </a:r>
              </a:p>
            </c:rich>
          </c:tx>
          <c:layout>
            <c:manualLayout>
              <c:xMode val="edge"/>
              <c:yMode val="edge"/>
              <c:x val="0.36833411016899853"/>
              <c:y val="0.91696388195029654"/>
            </c:manualLayout>
          </c:layout>
          <c:overlay val="0"/>
        </c:title>
        <c:numFmt formatCode="General" sourceLinked="1"/>
        <c:majorTickMark val="none"/>
        <c:minorTickMark val="none"/>
        <c:tickLblPos val="nextTo"/>
        <c:spPr>
          <a:ln w="19050">
            <a:solidFill>
              <a:schemeClr val="tx1"/>
            </a:solidFill>
          </a:ln>
        </c:spPr>
        <c:crossAx val="183013376"/>
        <c:crosses val="autoZero"/>
        <c:auto val="1"/>
        <c:lblAlgn val="ctr"/>
        <c:lblOffset val="100"/>
        <c:noMultiLvlLbl val="0"/>
      </c:catAx>
      <c:valAx>
        <c:axId val="183013376"/>
        <c:scaling>
          <c:orientation val="minMax"/>
          <c:max val="20"/>
          <c:min val="-20"/>
        </c:scaling>
        <c:delete val="0"/>
        <c:axPos val="l"/>
        <c:title>
          <c:tx>
            <c:rich>
              <a:bodyPr rot="-5400000" vert="horz"/>
              <a:lstStyle/>
              <a:p>
                <a:pPr>
                  <a:defRPr sz="1600"/>
                </a:pPr>
                <a:r>
                  <a:rPr lang="en-US" sz="1600" dirty="0"/>
                  <a:t>Change From Baseline in FVC</a:t>
                </a:r>
              </a:p>
            </c:rich>
          </c:tx>
          <c:layout>
            <c:manualLayout>
              <c:xMode val="edge"/>
              <c:yMode val="edge"/>
              <c:x val="1.0421696669754349E-2"/>
              <c:y val="6.0410583009002636E-2"/>
            </c:manualLayout>
          </c:layout>
          <c:overlay val="0"/>
        </c:title>
        <c:numFmt formatCode="General" sourceLinked="1"/>
        <c:majorTickMark val="out"/>
        <c:minorTickMark val="none"/>
        <c:tickLblPos val="nextTo"/>
        <c:spPr>
          <a:ln w="19050">
            <a:solidFill>
              <a:schemeClr val="tx1"/>
            </a:solidFill>
          </a:ln>
        </c:spPr>
        <c:txPr>
          <a:bodyPr/>
          <a:lstStyle/>
          <a:p>
            <a:pPr>
              <a:defRPr sz="1400"/>
            </a:pPr>
            <a:endParaRPr lang="en-US"/>
          </a:p>
        </c:txPr>
        <c:crossAx val="182990720"/>
        <c:crosses val="autoZero"/>
        <c:crossBetween val="midCat"/>
        <c:majorUnit val="5"/>
        <c:minorUnit val="5"/>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44564914070518"/>
          <c:y val="6.7362516992096069E-2"/>
          <c:w val="0.70138229775789374"/>
          <c:h val="0.69321888706243384"/>
        </c:manualLayout>
      </c:layout>
      <c:lineChart>
        <c:grouping val="standard"/>
        <c:varyColors val="0"/>
        <c:ser>
          <c:idx val="0"/>
          <c:order val="0"/>
          <c:tx>
            <c:strRef>
              <c:f>Sheet1!$B$1</c:f>
              <c:strCache>
                <c:ptCount val="1"/>
                <c:pt idx="0">
                  <c:v>Series 1</c:v>
                </c:pt>
              </c:strCache>
            </c:strRef>
          </c:tx>
          <c:marker>
            <c:symbol val="none"/>
          </c:marker>
          <c:cat>
            <c:numRef>
              <c:f>Sheet1!$A$2:$A$7</c:f>
              <c:numCache>
                <c:formatCode>General</c:formatCode>
                <c:ptCount val="6"/>
                <c:pt idx="0">
                  <c:v>0</c:v>
                </c:pt>
                <c:pt idx="1">
                  <c:v>5</c:v>
                </c:pt>
                <c:pt idx="2">
                  <c:v>10</c:v>
                </c:pt>
                <c:pt idx="3">
                  <c:v>15</c:v>
                </c:pt>
                <c:pt idx="4">
                  <c:v>20</c:v>
                </c:pt>
                <c:pt idx="5">
                  <c:v>25</c:v>
                </c:pt>
              </c:numCache>
            </c:numRef>
          </c:cat>
          <c:val>
            <c:numRef>
              <c:f>Sheet1!$B$2:$B$7</c:f>
              <c:numCache>
                <c:formatCode>General</c:formatCode>
                <c:ptCount val="6"/>
              </c:numCache>
            </c:numRef>
          </c:val>
          <c:smooth val="0"/>
          <c:extLst>
            <c:ext xmlns:c16="http://schemas.microsoft.com/office/drawing/2014/chart" uri="{C3380CC4-5D6E-409C-BE32-E72D297353CC}">
              <c16:uniqueId val="{00000000-B65F-4EDC-8985-3735E27ADEE8}"/>
            </c:ext>
          </c:extLst>
        </c:ser>
        <c:dLbls>
          <c:showLegendKey val="0"/>
          <c:showVal val="0"/>
          <c:showCatName val="0"/>
          <c:showSerName val="0"/>
          <c:showPercent val="0"/>
          <c:showBubbleSize val="0"/>
        </c:dLbls>
        <c:smooth val="0"/>
        <c:axId val="196111360"/>
        <c:axId val="196289664"/>
      </c:lineChart>
      <c:catAx>
        <c:axId val="196111360"/>
        <c:scaling>
          <c:orientation val="minMax"/>
        </c:scaling>
        <c:delete val="0"/>
        <c:axPos val="b"/>
        <c:title>
          <c:tx>
            <c:rich>
              <a:bodyPr/>
              <a:lstStyle/>
              <a:p>
                <a:pPr>
                  <a:defRPr sz="1400" b="0"/>
                </a:pPr>
                <a:r>
                  <a:rPr lang="en-US" sz="1400" b="0" dirty="0">
                    <a:effectLst/>
                  </a:rPr>
                  <a:t>Time, </a:t>
                </a:r>
                <a:r>
                  <a:rPr lang="en-US" sz="1400" b="0" dirty="0" err="1">
                    <a:effectLst/>
                  </a:rPr>
                  <a:t>mo</a:t>
                </a:r>
                <a:endParaRPr lang="es-MX" sz="1400" b="0" dirty="0">
                  <a:effectLst/>
                </a:endParaRPr>
              </a:p>
            </c:rich>
          </c:tx>
          <c:layout>
            <c:manualLayout>
              <c:xMode val="edge"/>
              <c:yMode val="edge"/>
              <c:x val="0.43778790545985391"/>
              <c:y val="0.88085407828600326"/>
            </c:manualLayout>
          </c:layout>
          <c:overlay val="0"/>
        </c:title>
        <c:numFmt formatCode="General" sourceLinked="1"/>
        <c:majorTickMark val="out"/>
        <c:minorTickMark val="none"/>
        <c:tickLblPos val="nextTo"/>
        <c:spPr>
          <a:ln w="19050">
            <a:solidFill>
              <a:schemeClr val="tx1"/>
            </a:solidFill>
          </a:ln>
        </c:spPr>
        <c:txPr>
          <a:bodyPr/>
          <a:lstStyle/>
          <a:p>
            <a:pPr>
              <a:defRPr sz="1400"/>
            </a:pPr>
            <a:endParaRPr lang="en-US"/>
          </a:p>
        </c:txPr>
        <c:crossAx val="196289664"/>
        <c:crosses val="autoZero"/>
        <c:auto val="1"/>
        <c:lblAlgn val="ctr"/>
        <c:lblOffset val="100"/>
        <c:noMultiLvlLbl val="0"/>
      </c:catAx>
      <c:valAx>
        <c:axId val="196289664"/>
        <c:scaling>
          <c:orientation val="minMax"/>
          <c:max val="1"/>
          <c:min val="0"/>
        </c:scaling>
        <c:delete val="0"/>
        <c:axPos val="l"/>
        <c:title>
          <c:tx>
            <c:rich>
              <a:bodyPr rot="-5400000" vert="horz"/>
              <a:lstStyle/>
              <a:p>
                <a:pPr>
                  <a:defRPr sz="1400" b="0"/>
                </a:pPr>
                <a:r>
                  <a:rPr lang="es-MX" sz="1400" b="0" dirty="0"/>
                  <a:t>Survival Probability</a:t>
                </a:r>
              </a:p>
            </c:rich>
          </c:tx>
          <c:layout>
            <c:manualLayout>
              <c:xMode val="edge"/>
              <c:yMode val="edge"/>
              <c:x val="1.7190699086847904E-2"/>
              <c:y val="0.14927893996378702"/>
            </c:manualLayout>
          </c:layout>
          <c:overlay val="0"/>
        </c:title>
        <c:numFmt formatCode="General" sourceLinked="1"/>
        <c:majorTickMark val="out"/>
        <c:minorTickMark val="none"/>
        <c:tickLblPos val="nextTo"/>
        <c:spPr>
          <a:ln w="19050">
            <a:solidFill>
              <a:schemeClr val="tx1"/>
            </a:solidFill>
          </a:ln>
        </c:spPr>
        <c:txPr>
          <a:bodyPr/>
          <a:lstStyle/>
          <a:p>
            <a:pPr>
              <a:defRPr sz="1400"/>
            </a:pPr>
            <a:endParaRPr lang="en-US"/>
          </a:p>
        </c:txPr>
        <c:crossAx val="196111360"/>
        <c:crosses val="autoZero"/>
        <c:crossBetween val="midCat"/>
        <c:majorUnit val="0.2"/>
        <c:minorUnit val="0.2"/>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6342819266259"/>
          <c:y val="6.3365366198319187E-2"/>
          <c:w val="0.84119278961880661"/>
          <c:h val="0.72291123665301138"/>
        </c:manualLayout>
      </c:layout>
      <c:barChart>
        <c:barDir val="col"/>
        <c:grouping val="clustered"/>
        <c:varyColors val="0"/>
        <c:ser>
          <c:idx val="0"/>
          <c:order val="0"/>
          <c:tx>
            <c:strRef>
              <c:f>Sheet1!$B$1</c:f>
              <c:strCache>
                <c:ptCount val="1"/>
                <c:pt idx="0">
                  <c:v>Column1</c:v>
                </c:pt>
              </c:strCache>
            </c:strRef>
          </c:tx>
          <c:invertIfNegative val="0"/>
          <c:cat>
            <c:numRef>
              <c:f>Sheet1!$A$2:$A$10</c:f>
              <c:numCache>
                <c:formatCode>General</c:formatCode>
                <c:ptCount val="9"/>
                <c:pt idx="0">
                  <c:v>0</c:v>
                </c:pt>
                <c:pt idx="1">
                  <c:v>3</c:v>
                </c:pt>
                <c:pt idx="2">
                  <c:v>6</c:v>
                </c:pt>
                <c:pt idx="3">
                  <c:v>9</c:v>
                </c:pt>
                <c:pt idx="4">
                  <c:v>12</c:v>
                </c:pt>
                <c:pt idx="5">
                  <c:v>15</c:v>
                </c:pt>
                <c:pt idx="6">
                  <c:v>18</c:v>
                </c:pt>
                <c:pt idx="7">
                  <c:v>21</c:v>
                </c:pt>
                <c:pt idx="8">
                  <c:v>24</c:v>
                </c:pt>
              </c:numCache>
            </c:numRef>
          </c:cat>
          <c:val>
            <c:numRef>
              <c:f>Sheet1!$B$2:$B$10</c:f>
              <c:numCache>
                <c:formatCode>General</c:formatCode>
                <c:ptCount val="9"/>
              </c:numCache>
            </c:numRef>
          </c:val>
          <c:extLst>
            <c:ext xmlns:c16="http://schemas.microsoft.com/office/drawing/2014/chart" uri="{C3380CC4-5D6E-409C-BE32-E72D297353CC}">
              <c16:uniqueId val="{00000000-F2C9-4297-B915-AC9FFF5BC16D}"/>
            </c:ext>
          </c:extLst>
        </c:ser>
        <c:dLbls>
          <c:showLegendKey val="0"/>
          <c:showVal val="0"/>
          <c:showCatName val="0"/>
          <c:showSerName val="0"/>
          <c:showPercent val="0"/>
          <c:showBubbleSize val="0"/>
        </c:dLbls>
        <c:gapWidth val="150"/>
        <c:axId val="196487040"/>
        <c:axId val="196488576"/>
      </c:barChart>
      <c:catAx>
        <c:axId val="196487040"/>
        <c:scaling>
          <c:orientation val="minMax"/>
        </c:scaling>
        <c:delete val="0"/>
        <c:axPos val="b"/>
        <c:numFmt formatCode="General" sourceLinked="1"/>
        <c:majorTickMark val="out"/>
        <c:minorTickMark val="none"/>
        <c:tickLblPos val="low"/>
        <c:spPr>
          <a:ln w="19050">
            <a:solidFill>
              <a:schemeClr val="tx1"/>
            </a:solidFill>
          </a:ln>
        </c:spPr>
        <c:txPr>
          <a:bodyPr/>
          <a:lstStyle/>
          <a:p>
            <a:pPr>
              <a:defRPr sz="1200"/>
            </a:pPr>
            <a:endParaRPr lang="en-US"/>
          </a:p>
        </c:txPr>
        <c:crossAx val="196488576"/>
        <c:crossesAt val="-2"/>
        <c:auto val="1"/>
        <c:lblAlgn val="ctr"/>
        <c:lblOffset val="100"/>
        <c:noMultiLvlLbl val="0"/>
      </c:catAx>
      <c:valAx>
        <c:axId val="196488576"/>
        <c:scaling>
          <c:orientation val="minMax"/>
          <c:max val="4"/>
          <c:min val="-2"/>
        </c:scaling>
        <c:delete val="0"/>
        <c:axPos val="l"/>
        <c:numFmt formatCode="General" sourceLinked="1"/>
        <c:majorTickMark val="out"/>
        <c:minorTickMark val="none"/>
        <c:tickLblPos val="nextTo"/>
        <c:spPr>
          <a:ln w="19050">
            <a:solidFill>
              <a:schemeClr val="tx1"/>
            </a:solidFill>
          </a:ln>
        </c:spPr>
        <c:txPr>
          <a:bodyPr/>
          <a:lstStyle/>
          <a:p>
            <a:pPr>
              <a:defRPr sz="1200"/>
            </a:pPr>
            <a:endParaRPr lang="en-US"/>
          </a:p>
        </c:txPr>
        <c:crossAx val="196487040"/>
        <c:crossesAt val="1"/>
        <c:crossBetween val="midCat"/>
        <c:majorUnit val="1"/>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strRef>
              <c:f>Sheet1!$A$2:$A$5</c:f>
              <c:strCache>
                <c:ptCount val="4"/>
                <c:pt idx="1">
                  <c:v>Category 2</c:v>
                </c:pt>
                <c:pt idx="2">
                  <c:v>Category 3</c:v>
                </c:pt>
                <c:pt idx="3">
                  <c:v>Category 4</c:v>
                </c:pt>
              </c:strCache>
            </c:strRef>
          </c:cat>
          <c:val>
            <c:numRef>
              <c:f>Sheet1!$B$2:$B$5</c:f>
              <c:numCache>
                <c:formatCode>General</c:formatCode>
                <c:ptCount val="4"/>
              </c:numCache>
            </c:numRef>
          </c:val>
          <c:smooth val="0"/>
          <c:extLst>
            <c:ext xmlns:c16="http://schemas.microsoft.com/office/drawing/2014/chart" uri="{C3380CC4-5D6E-409C-BE32-E72D297353CC}">
              <c16:uniqueId val="{00000000-0FF5-E844-88CD-A612DD51D585}"/>
            </c:ext>
          </c:extLst>
        </c:ser>
        <c:dLbls>
          <c:showLegendKey val="0"/>
          <c:showVal val="0"/>
          <c:showCatName val="0"/>
          <c:showSerName val="0"/>
          <c:showPercent val="0"/>
          <c:showBubbleSize val="0"/>
        </c:dLbls>
        <c:smooth val="0"/>
        <c:axId val="197594112"/>
        <c:axId val="197616384"/>
      </c:lineChart>
      <c:catAx>
        <c:axId val="197594112"/>
        <c:scaling>
          <c:orientation val="minMax"/>
        </c:scaling>
        <c:delete val="1"/>
        <c:axPos val="b"/>
        <c:numFmt formatCode="General" sourceLinked="0"/>
        <c:majorTickMark val="out"/>
        <c:minorTickMark val="none"/>
        <c:tickLblPos val="nextTo"/>
        <c:crossAx val="197616384"/>
        <c:crosses val="autoZero"/>
        <c:auto val="1"/>
        <c:lblAlgn val="ctr"/>
        <c:lblOffset val="100"/>
        <c:noMultiLvlLbl val="0"/>
      </c:catAx>
      <c:valAx>
        <c:axId val="197616384"/>
        <c:scaling>
          <c:orientation val="minMax"/>
          <c:max val="0"/>
          <c:min val="-250"/>
        </c:scaling>
        <c:delete val="0"/>
        <c:axPos val="l"/>
        <c:numFmt formatCode="General" sourceLinked="1"/>
        <c:majorTickMark val="out"/>
        <c:minorTickMark val="none"/>
        <c:tickLblPos val="nextTo"/>
        <c:spPr>
          <a:ln w="19050">
            <a:solidFill>
              <a:schemeClr val="tx1"/>
            </a:solidFill>
          </a:ln>
        </c:spPr>
        <c:txPr>
          <a:bodyPr/>
          <a:lstStyle/>
          <a:p>
            <a:pPr>
              <a:defRPr sz="1200">
                <a:latin typeface="Arial" pitchFamily="34" charset="0"/>
                <a:cs typeface="Arial" pitchFamily="34" charset="0"/>
              </a:defRPr>
            </a:pPr>
            <a:endParaRPr lang="en-US"/>
          </a:p>
        </c:txPr>
        <c:crossAx val="197594112"/>
        <c:crosses val="autoZero"/>
        <c:crossBetween val="between"/>
        <c:majorUnit val="5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4116823120466"/>
          <c:y val="0.11069421624677594"/>
          <c:w val="0.83014222937891458"/>
          <c:h val="0.78341434789069586"/>
        </c:manualLayout>
      </c:layout>
      <c:lineChart>
        <c:grouping val="standard"/>
        <c:varyColors val="0"/>
        <c:ser>
          <c:idx val="0"/>
          <c:order val="0"/>
          <c:tx>
            <c:strRef>
              <c:f>Sheet1!$B$1</c:f>
              <c:strCache>
                <c:ptCount val="1"/>
                <c:pt idx="0">
                  <c:v>Series 1</c:v>
                </c:pt>
              </c:strCache>
            </c:strRef>
          </c:tx>
          <c:marker>
            <c:symbol val="none"/>
          </c:marker>
          <c:cat>
            <c:numRef>
              <c:f>Sheet1!$A$2:$A$9</c:f>
              <c:numCache>
                <c:formatCode>0</c:formatCode>
                <c:ptCount val="8"/>
                <c:pt idx="0">
                  <c:v>0</c:v>
                </c:pt>
                <c:pt idx="1">
                  <c:v>1</c:v>
                </c:pt>
                <c:pt idx="2">
                  <c:v>2</c:v>
                </c:pt>
                <c:pt idx="3">
                  <c:v>3</c:v>
                </c:pt>
                <c:pt idx="4">
                  <c:v>4</c:v>
                </c:pt>
                <c:pt idx="5">
                  <c:v>5</c:v>
                </c:pt>
                <c:pt idx="6">
                  <c:v>6</c:v>
                </c:pt>
                <c:pt idx="7">
                  <c:v>7</c:v>
                </c:pt>
              </c:numCache>
            </c:numRef>
          </c:cat>
          <c:val>
            <c:numRef>
              <c:f>Sheet1!$B$2:$B$9</c:f>
              <c:numCache>
                <c:formatCode>General</c:formatCode>
                <c:ptCount val="8"/>
              </c:numCache>
            </c:numRef>
          </c:val>
          <c:smooth val="0"/>
          <c:extLst>
            <c:ext xmlns:c16="http://schemas.microsoft.com/office/drawing/2014/chart" uri="{C3380CC4-5D6E-409C-BE32-E72D297353CC}">
              <c16:uniqueId val="{00000000-51BC-4D78-9E56-A9B252D3E8CD}"/>
            </c:ext>
          </c:extLst>
        </c:ser>
        <c:dLbls>
          <c:showLegendKey val="0"/>
          <c:showVal val="0"/>
          <c:showCatName val="0"/>
          <c:showSerName val="0"/>
          <c:showPercent val="0"/>
          <c:showBubbleSize val="0"/>
        </c:dLbls>
        <c:smooth val="0"/>
        <c:axId val="196584192"/>
        <c:axId val="196585728"/>
      </c:lineChart>
      <c:catAx>
        <c:axId val="196584192"/>
        <c:scaling>
          <c:orientation val="minMax"/>
        </c:scaling>
        <c:delete val="0"/>
        <c:axPos val="b"/>
        <c:numFmt formatCode="0" sourceLinked="1"/>
        <c:majorTickMark val="out"/>
        <c:minorTickMark val="none"/>
        <c:tickLblPos val="nextTo"/>
        <c:spPr>
          <a:ln w="19050">
            <a:solidFill>
              <a:schemeClr val="tx1"/>
            </a:solidFill>
            <a:tailEnd type="none"/>
          </a:ln>
        </c:spPr>
        <c:txPr>
          <a:bodyPr/>
          <a:lstStyle/>
          <a:p>
            <a:pPr>
              <a:defRPr sz="1050"/>
            </a:pPr>
            <a:endParaRPr lang="en-US"/>
          </a:p>
        </c:txPr>
        <c:crossAx val="196585728"/>
        <c:crosses val="autoZero"/>
        <c:auto val="1"/>
        <c:lblAlgn val="ctr"/>
        <c:lblOffset val="30"/>
        <c:noMultiLvlLbl val="0"/>
      </c:catAx>
      <c:valAx>
        <c:axId val="196585728"/>
        <c:scaling>
          <c:orientation val="minMax"/>
          <c:max val="100"/>
          <c:min val="0"/>
        </c:scaling>
        <c:delete val="0"/>
        <c:axPos val="l"/>
        <c:numFmt formatCode="General" sourceLinked="0"/>
        <c:majorTickMark val="out"/>
        <c:minorTickMark val="none"/>
        <c:tickLblPos val="nextTo"/>
        <c:spPr>
          <a:ln w="19050">
            <a:solidFill>
              <a:schemeClr val="tx1"/>
            </a:solidFill>
            <a:tailEnd type="none"/>
          </a:ln>
        </c:spPr>
        <c:txPr>
          <a:bodyPr/>
          <a:lstStyle/>
          <a:p>
            <a:pPr>
              <a:defRPr sz="1050"/>
            </a:pPr>
            <a:endParaRPr lang="en-US"/>
          </a:p>
        </c:txPr>
        <c:crossAx val="196584192"/>
        <c:crosses val="autoZero"/>
        <c:crossBetween val="midCat"/>
        <c:majorUnit val="20"/>
        <c:minorUnit val="10"/>
      </c:valAx>
      <c:spPr>
        <a:ln>
          <a:noFill/>
        </a:ln>
      </c:spPr>
    </c:plotArea>
    <c:plotVisOnly val="1"/>
    <c:dispBlanksAs val="gap"/>
    <c:showDLblsOverMax val="0"/>
  </c:chart>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58731770212991"/>
          <c:y val="2.7743730673788602E-2"/>
          <c:w val="0.84583446767320436"/>
          <c:h val="0.87254132666805073"/>
        </c:manualLayout>
      </c:layout>
      <c:lineChart>
        <c:grouping val="standard"/>
        <c:varyColors val="0"/>
        <c:ser>
          <c:idx val="0"/>
          <c:order val="0"/>
          <c:tx>
            <c:strRef>
              <c:f>Sheet1!$B$1</c:f>
              <c:strCache>
                <c:ptCount val="1"/>
                <c:pt idx="0">
                  <c:v>Series 1</c:v>
                </c:pt>
              </c:strCache>
            </c:strRef>
          </c:tx>
          <c:marker>
            <c:symbol val="none"/>
          </c:marker>
          <c:cat>
            <c:numRef>
              <c:f>Sheet1!$A$2:$A$12</c:f>
              <c:numCache>
                <c:formatCode>0</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numCache>
            </c:numRef>
          </c:val>
          <c:smooth val="0"/>
          <c:extLst>
            <c:ext xmlns:c16="http://schemas.microsoft.com/office/drawing/2014/chart" uri="{C3380CC4-5D6E-409C-BE32-E72D297353CC}">
              <c16:uniqueId val="{00000000-9683-45E1-99DF-C47A7A65B5B4}"/>
            </c:ext>
          </c:extLst>
        </c:ser>
        <c:dLbls>
          <c:showLegendKey val="0"/>
          <c:showVal val="0"/>
          <c:showCatName val="0"/>
          <c:showSerName val="0"/>
          <c:showPercent val="0"/>
          <c:showBubbleSize val="0"/>
        </c:dLbls>
        <c:smooth val="0"/>
        <c:axId val="196634496"/>
        <c:axId val="196636032"/>
      </c:lineChart>
      <c:catAx>
        <c:axId val="196634496"/>
        <c:scaling>
          <c:orientation val="minMax"/>
        </c:scaling>
        <c:delete val="0"/>
        <c:axPos val="b"/>
        <c:numFmt formatCode="0" sourceLinked="1"/>
        <c:majorTickMark val="out"/>
        <c:minorTickMark val="none"/>
        <c:tickLblPos val="nextTo"/>
        <c:spPr>
          <a:ln w="19050">
            <a:solidFill>
              <a:schemeClr val="tx1"/>
            </a:solidFill>
            <a:tailEnd type="none"/>
          </a:ln>
        </c:spPr>
        <c:txPr>
          <a:bodyPr/>
          <a:lstStyle/>
          <a:p>
            <a:pPr>
              <a:defRPr sz="1050"/>
            </a:pPr>
            <a:endParaRPr lang="en-US"/>
          </a:p>
        </c:txPr>
        <c:crossAx val="196636032"/>
        <c:crosses val="autoZero"/>
        <c:auto val="1"/>
        <c:lblAlgn val="ctr"/>
        <c:lblOffset val="30"/>
        <c:noMultiLvlLbl val="0"/>
      </c:catAx>
      <c:valAx>
        <c:axId val="196636032"/>
        <c:scaling>
          <c:orientation val="minMax"/>
          <c:max val="100"/>
          <c:min val="0"/>
        </c:scaling>
        <c:delete val="0"/>
        <c:axPos val="l"/>
        <c:numFmt formatCode="General" sourceLinked="0"/>
        <c:majorTickMark val="out"/>
        <c:minorTickMark val="none"/>
        <c:tickLblPos val="nextTo"/>
        <c:spPr>
          <a:ln w="19050">
            <a:solidFill>
              <a:schemeClr val="tx1"/>
            </a:solidFill>
            <a:tailEnd type="none"/>
          </a:ln>
        </c:spPr>
        <c:txPr>
          <a:bodyPr/>
          <a:lstStyle/>
          <a:p>
            <a:pPr>
              <a:defRPr sz="1050"/>
            </a:pPr>
            <a:endParaRPr lang="en-US"/>
          </a:p>
        </c:txPr>
        <c:crossAx val="196634496"/>
        <c:crosses val="autoZero"/>
        <c:crossBetween val="midCat"/>
        <c:majorUnit val="20"/>
        <c:minorUnit val="10"/>
      </c:valAx>
    </c:plotArea>
    <c:plotVisOnly val="1"/>
    <c:dispBlanksAs val="gap"/>
    <c:showDLblsOverMax val="0"/>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0103245089012E-2"/>
          <c:y val="3.2800593573330337E-2"/>
          <c:w val="0.93317521561300443"/>
          <c:h val="0.82013510719686677"/>
        </c:manualLayout>
      </c:layout>
      <c:lineChart>
        <c:grouping val="standard"/>
        <c:varyColors val="0"/>
        <c:ser>
          <c:idx val="0"/>
          <c:order val="0"/>
          <c:tx>
            <c:strRef>
              <c:f>Sheet1!$B$1</c:f>
              <c:strCache>
                <c:ptCount val="1"/>
                <c:pt idx="0">
                  <c:v>FVC% Pred</c:v>
                </c:pt>
              </c:strCache>
            </c:strRef>
          </c:tx>
          <c:spPr>
            <a:ln w="63500" cap="rnd">
              <a:solidFill>
                <a:schemeClr val="accent2"/>
              </a:solidFill>
              <a:round/>
            </a:ln>
            <a:effectLst/>
          </c:spPr>
          <c:marker>
            <c:symbol val="none"/>
          </c:marker>
          <c:cat>
            <c:numRef>
              <c:f>Sheet1!$A$2:$A$10</c:f>
              <c:numCache>
                <c:formatCode>mmm\-yy</c:formatCode>
                <c:ptCount val="9"/>
                <c:pt idx="0">
                  <c:v>42704</c:v>
                </c:pt>
                <c:pt idx="1">
                  <c:v>42821</c:v>
                </c:pt>
                <c:pt idx="2">
                  <c:v>42901</c:v>
                </c:pt>
                <c:pt idx="3" formatCode="m/d/yy">
                  <c:v>43435</c:v>
                </c:pt>
                <c:pt idx="4" formatCode="m/d/yy">
                  <c:v>43128</c:v>
                </c:pt>
                <c:pt idx="5" formatCode="m/d/yy">
                  <c:v>43549</c:v>
                </c:pt>
                <c:pt idx="6" formatCode="m/d/yy">
                  <c:v>43620</c:v>
                </c:pt>
                <c:pt idx="7" formatCode="m/d/yy">
                  <c:v>43983</c:v>
                </c:pt>
              </c:numCache>
            </c:numRef>
          </c:cat>
          <c:val>
            <c:numRef>
              <c:f>Sheet1!$B$2:$B$10</c:f>
              <c:numCache>
                <c:formatCode>General</c:formatCode>
                <c:ptCount val="9"/>
                <c:pt idx="0">
                  <c:v>72</c:v>
                </c:pt>
                <c:pt idx="1">
                  <c:v>72</c:v>
                </c:pt>
                <c:pt idx="2">
                  <c:v>69</c:v>
                </c:pt>
                <c:pt idx="3">
                  <c:v>67</c:v>
                </c:pt>
                <c:pt idx="4">
                  <c:v>69</c:v>
                </c:pt>
                <c:pt idx="5">
                  <c:v>61</c:v>
                </c:pt>
                <c:pt idx="6">
                  <c:v>59</c:v>
                </c:pt>
                <c:pt idx="7">
                  <c:v>50</c:v>
                </c:pt>
              </c:numCache>
            </c:numRef>
          </c:val>
          <c:smooth val="0"/>
          <c:extLst>
            <c:ext xmlns:c16="http://schemas.microsoft.com/office/drawing/2014/chart" uri="{C3380CC4-5D6E-409C-BE32-E72D297353CC}">
              <c16:uniqueId val="{00000000-0288-274E-BD3F-08737AA1A34E}"/>
            </c:ext>
          </c:extLst>
        </c:ser>
        <c:ser>
          <c:idx val="1"/>
          <c:order val="1"/>
          <c:tx>
            <c:strRef>
              <c:f>Sheet1!$C$1</c:f>
              <c:strCache>
                <c:ptCount val="1"/>
                <c:pt idx="0">
                  <c:v>DLCO% Pred</c:v>
                </c:pt>
              </c:strCache>
            </c:strRef>
          </c:tx>
          <c:spPr>
            <a:ln w="63500" cap="rnd">
              <a:solidFill>
                <a:srgbClr val="7030A0"/>
              </a:solidFill>
              <a:round/>
            </a:ln>
            <a:effectLst/>
          </c:spPr>
          <c:marker>
            <c:symbol val="none"/>
          </c:marker>
          <c:cat>
            <c:numRef>
              <c:f>Sheet1!$A$2:$A$10</c:f>
              <c:numCache>
                <c:formatCode>mmm\-yy</c:formatCode>
                <c:ptCount val="9"/>
                <c:pt idx="0">
                  <c:v>42704</c:v>
                </c:pt>
                <c:pt idx="1">
                  <c:v>42821</c:v>
                </c:pt>
                <c:pt idx="2">
                  <c:v>42901</c:v>
                </c:pt>
                <c:pt idx="3" formatCode="m/d/yy">
                  <c:v>43435</c:v>
                </c:pt>
                <c:pt idx="4" formatCode="m/d/yy">
                  <c:v>43128</c:v>
                </c:pt>
                <c:pt idx="5" formatCode="m/d/yy">
                  <c:v>43549</c:v>
                </c:pt>
                <c:pt idx="6" formatCode="m/d/yy">
                  <c:v>43620</c:v>
                </c:pt>
                <c:pt idx="7" formatCode="m/d/yy">
                  <c:v>43983</c:v>
                </c:pt>
              </c:numCache>
            </c:numRef>
          </c:cat>
          <c:val>
            <c:numRef>
              <c:f>Sheet1!$C$2:$C$10</c:f>
              <c:numCache>
                <c:formatCode>General</c:formatCode>
                <c:ptCount val="9"/>
                <c:pt idx="0">
                  <c:v>57</c:v>
                </c:pt>
                <c:pt idx="1">
                  <c:v>44</c:v>
                </c:pt>
                <c:pt idx="2">
                  <c:v>46</c:v>
                </c:pt>
                <c:pt idx="3">
                  <c:v>42</c:v>
                </c:pt>
                <c:pt idx="4">
                  <c:v>44</c:v>
                </c:pt>
                <c:pt idx="5">
                  <c:v>48</c:v>
                </c:pt>
                <c:pt idx="6">
                  <c:v>43</c:v>
                </c:pt>
                <c:pt idx="7">
                  <c:v>36</c:v>
                </c:pt>
              </c:numCache>
            </c:numRef>
          </c:val>
          <c:smooth val="0"/>
          <c:extLst>
            <c:ext xmlns:c16="http://schemas.microsoft.com/office/drawing/2014/chart" uri="{C3380CC4-5D6E-409C-BE32-E72D297353CC}">
              <c16:uniqueId val="{00000001-0288-274E-BD3F-08737AA1A34E}"/>
            </c:ext>
          </c:extLst>
        </c:ser>
        <c:dLbls>
          <c:showLegendKey val="0"/>
          <c:showVal val="0"/>
          <c:showCatName val="0"/>
          <c:showSerName val="0"/>
          <c:showPercent val="0"/>
          <c:showBubbleSize val="0"/>
        </c:dLbls>
        <c:smooth val="0"/>
        <c:axId val="1792975167"/>
        <c:axId val="1833542879"/>
      </c:lineChart>
      <c:dateAx>
        <c:axId val="1792975167"/>
        <c:scaling>
          <c:orientation val="minMax"/>
        </c:scaling>
        <c:delete val="1"/>
        <c:axPos val="b"/>
        <c:numFmt formatCode="mmm\-yy" sourceLinked="1"/>
        <c:majorTickMark val="none"/>
        <c:minorTickMark val="none"/>
        <c:tickLblPos val="nextTo"/>
        <c:crossAx val="1833542879"/>
        <c:crosses val="autoZero"/>
        <c:auto val="1"/>
        <c:lblOffset val="100"/>
        <c:baseTimeUnit val="months"/>
        <c:majorUnit val="6"/>
        <c:majorTimeUnit val="months"/>
      </c:dateAx>
      <c:valAx>
        <c:axId val="1833542879"/>
        <c:scaling>
          <c:orientation val="minMax"/>
          <c:min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2975167"/>
        <c:crosses val="autoZero"/>
        <c:crossBetween val="between"/>
      </c:valAx>
      <c:spPr>
        <a:noFill/>
        <a:ln>
          <a:noFill/>
        </a:ln>
        <a:effectLst/>
      </c:spPr>
    </c:plotArea>
    <c:legend>
      <c:legendPos val="b"/>
      <c:layout>
        <c:manualLayout>
          <c:xMode val="edge"/>
          <c:yMode val="edge"/>
          <c:x val="0.52258866781631952"/>
          <c:y val="0.91524047694075528"/>
          <c:w val="0.42219277869548588"/>
          <c:h val="7.85397424420673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664559470609457E-2"/>
          <c:y val="2.5963304241432367E-2"/>
          <c:w val="0.93317521561300443"/>
          <c:h val="0.86385593882920386"/>
        </c:manualLayout>
      </c:layout>
      <c:lineChart>
        <c:grouping val="standard"/>
        <c:varyColors val="0"/>
        <c:ser>
          <c:idx val="0"/>
          <c:order val="0"/>
          <c:tx>
            <c:strRef>
              <c:f>Sheet1!$B$1</c:f>
              <c:strCache>
                <c:ptCount val="1"/>
                <c:pt idx="0">
                  <c:v>FVC% Pred</c:v>
                </c:pt>
              </c:strCache>
            </c:strRef>
          </c:tx>
          <c:spPr>
            <a:ln w="63500" cap="rnd">
              <a:solidFill>
                <a:schemeClr val="accent2"/>
              </a:solidFill>
              <a:round/>
            </a:ln>
            <a:effectLst/>
          </c:spPr>
          <c:marker>
            <c:symbol val="none"/>
          </c:marker>
          <c:cat>
            <c:numRef>
              <c:f>Sheet1!$A$2:$A$10</c:f>
              <c:numCache>
                <c:formatCode>mmm\-yy</c:formatCode>
                <c:ptCount val="9"/>
                <c:pt idx="0">
                  <c:v>42704</c:v>
                </c:pt>
                <c:pt idx="1">
                  <c:v>42821</c:v>
                </c:pt>
                <c:pt idx="2">
                  <c:v>42901</c:v>
                </c:pt>
                <c:pt idx="3" formatCode="m/d/yy">
                  <c:v>43435</c:v>
                </c:pt>
                <c:pt idx="4" formatCode="m/d/yy">
                  <c:v>43128</c:v>
                </c:pt>
                <c:pt idx="5" formatCode="m/d/yy">
                  <c:v>43549</c:v>
                </c:pt>
                <c:pt idx="6" formatCode="m/d/yy">
                  <c:v>43620</c:v>
                </c:pt>
                <c:pt idx="7" formatCode="m/d/yy">
                  <c:v>43983</c:v>
                </c:pt>
              </c:numCache>
            </c:numRef>
          </c:cat>
          <c:val>
            <c:numRef>
              <c:f>Sheet1!$B$2:$B$10</c:f>
              <c:numCache>
                <c:formatCode>General</c:formatCode>
                <c:ptCount val="9"/>
                <c:pt idx="0">
                  <c:v>72</c:v>
                </c:pt>
                <c:pt idx="1">
                  <c:v>72</c:v>
                </c:pt>
                <c:pt idx="2">
                  <c:v>69</c:v>
                </c:pt>
                <c:pt idx="3">
                  <c:v>67</c:v>
                </c:pt>
                <c:pt idx="4">
                  <c:v>69</c:v>
                </c:pt>
                <c:pt idx="5">
                  <c:v>72</c:v>
                </c:pt>
                <c:pt idx="6">
                  <c:v>71</c:v>
                </c:pt>
                <c:pt idx="7">
                  <c:v>60</c:v>
                </c:pt>
              </c:numCache>
            </c:numRef>
          </c:val>
          <c:smooth val="0"/>
          <c:extLst>
            <c:ext xmlns:c16="http://schemas.microsoft.com/office/drawing/2014/chart" uri="{C3380CC4-5D6E-409C-BE32-E72D297353CC}">
              <c16:uniqueId val="{00000000-A8CD-0340-92F2-8969A951FE06}"/>
            </c:ext>
          </c:extLst>
        </c:ser>
        <c:ser>
          <c:idx val="1"/>
          <c:order val="1"/>
          <c:tx>
            <c:strRef>
              <c:f>Sheet1!$C$1</c:f>
              <c:strCache>
                <c:ptCount val="1"/>
                <c:pt idx="0">
                  <c:v>DLCO% Pred</c:v>
                </c:pt>
              </c:strCache>
            </c:strRef>
          </c:tx>
          <c:spPr>
            <a:ln w="63500" cap="rnd">
              <a:solidFill>
                <a:srgbClr val="7030A0"/>
              </a:solidFill>
              <a:round/>
            </a:ln>
            <a:effectLst/>
          </c:spPr>
          <c:marker>
            <c:symbol val="none"/>
          </c:marker>
          <c:cat>
            <c:numRef>
              <c:f>Sheet1!$A$2:$A$10</c:f>
              <c:numCache>
                <c:formatCode>mmm\-yy</c:formatCode>
                <c:ptCount val="9"/>
                <c:pt idx="0">
                  <c:v>42704</c:v>
                </c:pt>
                <c:pt idx="1">
                  <c:v>42821</c:v>
                </c:pt>
                <c:pt idx="2">
                  <c:v>42901</c:v>
                </c:pt>
                <c:pt idx="3" formatCode="m/d/yy">
                  <c:v>43435</c:v>
                </c:pt>
                <c:pt idx="4" formatCode="m/d/yy">
                  <c:v>43128</c:v>
                </c:pt>
                <c:pt idx="5" formatCode="m/d/yy">
                  <c:v>43549</c:v>
                </c:pt>
                <c:pt idx="6" formatCode="m/d/yy">
                  <c:v>43620</c:v>
                </c:pt>
                <c:pt idx="7" formatCode="m/d/yy">
                  <c:v>43983</c:v>
                </c:pt>
              </c:numCache>
            </c:numRef>
          </c:cat>
          <c:val>
            <c:numRef>
              <c:f>Sheet1!$C$2:$C$10</c:f>
              <c:numCache>
                <c:formatCode>General</c:formatCode>
                <c:ptCount val="9"/>
                <c:pt idx="0">
                  <c:v>57</c:v>
                </c:pt>
                <c:pt idx="1">
                  <c:v>44</c:v>
                </c:pt>
                <c:pt idx="2">
                  <c:v>46</c:v>
                </c:pt>
                <c:pt idx="3">
                  <c:v>42</c:v>
                </c:pt>
                <c:pt idx="4">
                  <c:v>44</c:v>
                </c:pt>
                <c:pt idx="5">
                  <c:v>48</c:v>
                </c:pt>
                <c:pt idx="6">
                  <c:v>47</c:v>
                </c:pt>
                <c:pt idx="7">
                  <c:v>39</c:v>
                </c:pt>
              </c:numCache>
            </c:numRef>
          </c:val>
          <c:smooth val="0"/>
          <c:extLst>
            <c:ext xmlns:c16="http://schemas.microsoft.com/office/drawing/2014/chart" uri="{C3380CC4-5D6E-409C-BE32-E72D297353CC}">
              <c16:uniqueId val="{00000001-A8CD-0340-92F2-8969A951FE06}"/>
            </c:ext>
          </c:extLst>
        </c:ser>
        <c:dLbls>
          <c:showLegendKey val="0"/>
          <c:showVal val="0"/>
          <c:showCatName val="0"/>
          <c:showSerName val="0"/>
          <c:showPercent val="0"/>
          <c:showBubbleSize val="0"/>
        </c:dLbls>
        <c:smooth val="0"/>
        <c:axId val="1792975167"/>
        <c:axId val="1833542879"/>
      </c:lineChart>
      <c:dateAx>
        <c:axId val="1792975167"/>
        <c:scaling>
          <c:orientation val="minMax"/>
        </c:scaling>
        <c:delete val="1"/>
        <c:axPos val="b"/>
        <c:numFmt formatCode="mmm\-yy" sourceLinked="1"/>
        <c:majorTickMark val="none"/>
        <c:minorTickMark val="none"/>
        <c:tickLblPos val="nextTo"/>
        <c:crossAx val="1833542879"/>
        <c:crosses val="autoZero"/>
        <c:auto val="1"/>
        <c:lblOffset val="100"/>
        <c:baseTimeUnit val="months"/>
        <c:majorUnit val="6"/>
        <c:majorTimeUnit val="months"/>
      </c:dateAx>
      <c:valAx>
        <c:axId val="1833542879"/>
        <c:scaling>
          <c:orientation val="minMax"/>
          <c:min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2975167"/>
        <c:crosses val="autoZero"/>
        <c:crossBetween val="between"/>
      </c:valAx>
      <c:spPr>
        <a:noFill/>
        <a:ln>
          <a:noFill/>
        </a:ln>
        <a:effectLst/>
      </c:spPr>
    </c:plotArea>
    <c:legend>
      <c:legendPos val="b"/>
      <c:layout>
        <c:manualLayout>
          <c:xMode val="edge"/>
          <c:yMode val="edge"/>
          <c:x val="0.17045106594876358"/>
          <c:y val="0.86329287930340637"/>
          <c:w val="0.42568787583194079"/>
          <c:h val="7.273217782907216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6CE87-E5F3-4E2B-B660-2C0787A4ED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636A18D-89F9-46FE-AEA3-10FCC87FFC42}">
      <dgm:prSet phldrT="[Text]" custT="1"/>
      <dgm:spPr>
        <a:solidFill>
          <a:srgbClr val="C4BDB3"/>
        </a:solidFill>
      </dgm:spPr>
      <dgm:t>
        <a:bodyPr/>
        <a:lstStyle/>
        <a:p>
          <a:r>
            <a:rPr lang="en-US" sz="1400" dirty="0">
              <a:solidFill>
                <a:schemeClr val="tx1"/>
              </a:solidFill>
            </a:rPr>
            <a:t>Recognize the burden associated with </a:t>
          </a:r>
          <a:r>
            <a:rPr lang="en-US" sz="1400" dirty="0" err="1">
              <a:solidFill>
                <a:schemeClr val="tx1"/>
              </a:solidFill>
            </a:rPr>
            <a:t>SSc</a:t>
          </a:r>
          <a:r>
            <a:rPr lang="en-US" sz="1400" dirty="0">
              <a:solidFill>
                <a:schemeClr val="tx1"/>
              </a:solidFill>
            </a:rPr>
            <a:t>-ILD requiring ongoing evaluation, monitoring, and management to minimize lung complications. </a:t>
          </a:r>
        </a:p>
      </dgm:t>
    </dgm:pt>
    <dgm:pt modelId="{7371DBFE-6CF2-4002-8A5D-7A4E94B01C62}" type="parTrans" cxnId="{C3527C3E-931E-4AF4-8153-C2E79CCDD06A}">
      <dgm:prSet/>
      <dgm:spPr/>
      <dgm:t>
        <a:bodyPr/>
        <a:lstStyle/>
        <a:p>
          <a:endParaRPr lang="en-US"/>
        </a:p>
      </dgm:t>
    </dgm:pt>
    <dgm:pt modelId="{03127CAA-D767-4CA8-8892-1DBE91BD24A5}" type="sibTrans" cxnId="{C3527C3E-931E-4AF4-8153-C2E79CCDD06A}">
      <dgm:prSet/>
      <dgm:spPr>
        <a:ln>
          <a:noFill/>
        </a:ln>
      </dgm:spPr>
      <dgm:t>
        <a:bodyPr/>
        <a:lstStyle/>
        <a:p>
          <a:endParaRPr lang="en-US"/>
        </a:p>
      </dgm:t>
    </dgm:pt>
    <dgm:pt modelId="{210590A4-9ABE-4118-8D1D-6B74D8990172}">
      <dgm:prSet phldrT="[Text]" custT="1"/>
      <dgm:spPr>
        <a:solidFill>
          <a:srgbClr val="C4BDB3"/>
        </a:solidFill>
      </dgm:spPr>
      <dgm:t>
        <a:bodyPr/>
        <a:lstStyle/>
        <a:p>
          <a:r>
            <a:rPr lang="en-US" sz="1400" dirty="0">
              <a:solidFill>
                <a:schemeClr val="tx1"/>
              </a:solidFill>
            </a:rPr>
            <a:t>Identify the risk factors for </a:t>
          </a:r>
          <a:r>
            <a:rPr lang="en-US" sz="1400" dirty="0" err="1">
              <a:solidFill>
                <a:schemeClr val="tx1"/>
              </a:solidFill>
            </a:rPr>
            <a:t>SSc</a:t>
          </a:r>
          <a:r>
            <a:rPr lang="en-US" sz="1400" dirty="0">
              <a:solidFill>
                <a:schemeClr val="tx1"/>
              </a:solidFill>
            </a:rPr>
            <a:t>-ILD and its associated comorbidities; recognize the need to manage co-morbidities in patients with </a:t>
          </a:r>
          <a:r>
            <a:rPr lang="en-US" sz="1400" dirty="0" err="1">
              <a:solidFill>
                <a:schemeClr val="tx1"/>
              </a:solidFill>
            </a:rPr>
            <a:t>SSc</a:t>
          </a:r>
          <a:r>
            <a:rPr lang="en-US" sz="1400" dirty="0">
              <a:solidFill>
                <a:schemeClr val="tx1"/>
              </a:solidFill>
            </a:rPr>
            <a:t>-ILD.</a:t>
          </a:r>
        </a:p>
      </dgm:t>
    </dgm:pt>
    <dgm:pt modelId="{EBA3CFC9-567D-4F51-A70C-866C9146F806}" type="parTrans" cxnId="{F8FDC175-0864-49BE-9D2E-95E55040143A}">
      <dgm:prSet/>
      <dgm:spPr/>
      <dgm:t>
        <a:bodyPr/>
        <a:lstStyle/>
        <a:p>
          <a:endParaRPr lang="en-US"/>
        </a:p>
      </dgm:t>
    </dgm:pt>
    <dgm:pt modelId="{AD7B4A72-4BEF-47BF-9B6A-FACABC699F9C}" type="sibTrans" cxnId="{F8FDC175-0864-49BE-9D2E-95E55040143A}">
      <dgm:prSet/>
      <dgm:spPr/>
      <dgm:t>
        <a:bodyPr/>
        <a:lstStyle/>
        <a:p>
          <a:endParaRPr lang="en-US"/>
        </a:p>
      </dgm:t>
    </dgm:pt>
    <dgm:pt modelId="{4671AEDB-8566-40D7-B165-8BBE73151125}">
      <dgm:prSet phldrT="[Text]" custT="1"/>
      <dgm:spPr>
        <a:solidFill>
          <a:srgbClr val="C4BDB3"/>
        </a:solidFill>
      </dgm:spPr>
      <dgm:t>
        <a:bodyPr/>
        <a:lstStyle/>
        <a:p>
          <a:pPr>
            <a:buFont typeface="+mj-lt"/>
            <a:buAutoNum type="arabicPeriod"/>
          </a:pPr>
          <a:r>
            <a:rPr lang="en-US" sz="1400" dirty="0">
              <a:solidFill>
                <a:schemeClr val="tx1"/>
              </a:solidFill>
            </a:rPr>
            <a:t>Select appropriate treatment for patients with </a:t>
          </a:r>
          <a:r>
            <a:rPr lang="en-US" sz="1400" dirty="0" err="1">
              <a:solidFill>
                <a:schemeClr val="tx1"/>
              </a:solidFill>
            </a:rPr>
            <a:t>SSc</a:t>
          </a:r>
          <a:r>
            <a:rPr lang="en-US" sz="1400" dirty="0">
              <a:solidFill>
                <a:schemeClr val="tx1"/>
              </a:solidFill>
            </a:rPr>
            <a:t>-ILD.</a:t>
          </a:r>
        </a:p>
      </dgm:t>
    </dgm:pt>
    <dgm:pt modelId="{65ECDC03-C49D-411F-A34D-757DBD257549}" type="parTrans" cxnId="{7FF4B898-C571-4177-8C6B-8EFF637D89FE}">
      <dgm:prSet/>
      <dgm:spPr/>
      <dgm:t>
        <a:bodyPr/>
        <a:lstStyle/>
        <a:p>
          <a:endParaRPr lang="en-US"/>
        </a:p>
      </dgm:t>
    </dgm:pt>
    <dgm:pt modelId="{194665FE-D863-4CDC-82B9-65E327E7211F}" type="sibTrans" cxnId="{7FF4B898-C571-4177-8C6B-8EFF637D89FE}">
      <dgm:prSet/>
      <dgm:spPr/>
      <dgm:t>
        <a:bodyPr/>
        <a:lstStyle/>
        <a:p>
          <a:endParaRPr lang="en-US"/>
        </a:p>
      </dgm:t>
    </dgm:pt>
    <dgm:pt modelId="{87BAF093-9778-426A-81EA-D77989EA5A6B}">
      <dgm:prSet phldrT="[Text]" custT="1"/>
      <dgm:spPr>
        <a:solidFill>
          <a:srgbClr val="C4BDB3"/>
        </a:solidFill>
      </dgm:spPr>
      <dgm:t>
        <a:bodyPr/>
        <a:lstStyle/>
        <a:p>
          <a:r>
            <a:rPr lang="en-US" sz="1400" dirty="0">
              <a:solidFill>
                <a:schemeClr val="tx1"/>
              </a:solidFill>
            </a:rPr>
            <a:t>Identify patients with </a:t>
          </a:r>
          <a:r>
            <a:rPr lang="en-US" sz="1400" dirty="0" err="1">
              <a:solidFill>
                <a:schemeClr val="tx1"/>
              </a:solidFill>
            </a:rPr>
            <a:t>SSc</a:t>
          </a:r>
          <a:r>
            <a:rPr lang="en-US" sz="1400" dirty="0">
              <a:solidFill>
                <a:schemeClr val="tx1"/>
              </a:solidFill>
            </a:rPr>
            <a:t> to screen for ILD.</a:t>
          </a:r>
        </a:p>
      </dgm:t>
    </dgm:pt>
    <dgm:pt modelId="{35930EC1-EB6E-474B-8EB2-9F2DB1FC8503}" type="parTrans" cxnId="{03696B99-CDFB-4885-A70F-C7DD8CAE1A52}">
      <dgm:prSet/>
      <dgm:spPr/>
      <dgm:t>
        <a:bodyPr/>
        <a:lstStyle/>
        <a:p>
          <a:endParaRPr lang="en-US"/>
        </a:p>
      </dgm:t>
    </dgm:pt>
    <dgm:pt modelId="{86BFCD7F-FAD7-4E99-BD71-49843344FAC5}" type="sibTrans" cxnId="{03696B99-CDFB-4885-A70F-C7DD8CAE1A52}">
      <dgm:prSet/>
      <dgm:spPr/>
      <dgm:t>
        <a:bodyPr/>
        <a:lstStyle/>
        <a:p>
          <a:endParaRPr lang="en-US"/>
        </a:p>
      </dgm:t>
    </dgm:pt>
    <dgm:pt modelId="{A4C27E29-F9E8-4A5F-BA5E-708DE4424FB4}">
      <dgm:prSet custT="1"/>
      <dgm:spPr>
        <a:solidFill>
          <a:srgbClr val="C4BDB3"/>
        </a:solidFill>
      </dgm:spPr>
      <dgm:t>
        <a:bodyPr/>
        <a:lstStyle/>
        <a:p>
          <a:r>
            <a:rPr lang="en-US" sz="1400" dirty="0">
              <a:solidFill>
                <a:schemeClr val="tx1"/>
              </a:solidFill>
            </a:rPr>
            <a:t>Apply strategies for optimal clinician-patient communication and for education of patients with </a:t>
          </a:r>
          <a:br>
            <a:rPr lang="en-US" sz="1400" dirty="0">
              <a:solidFill>
                <a:schemeClr val="tx1"/>
              </a:solidFill>
            </a:rPr>
          </a:br>
          <a:r>
            <a:rPr lang="en-US" sz="1400" dirty="0" err="1">
              <a:solidFill>
                <a:schemeClr val="tx1"/>
              </a:solidFill>
            </a:rPr>
            <a:t>SSc</a:t>
          </a:r>
          <a:r>
            <a:rPr lang="en-US" sz="1400" dirty="0">
              <a:solidFill>
                <a:schemeClr val="tx1"/>
              </a:solidFill>
            </a:rPr>
            <a:t>-ILD. </a:t>
          </a:r>
        </a:p>
      </dgm:t>
    </dgm:pt>
    <dgm:pt modelId="{6ED34E5A-8262-4850-BFBA-F8B0C22E1EDB}" type="parTrans" cxnId="{B8410006-9F7E-491C-B3CF-377724E7D300}">
      <dgm:prSet/>
      <dgm:spPr/>
      <dgm:t>
        <a:bodyPr/>
        <a:lstStyle/>
        <a:p>
          <a:endParaRPr lang="en-US"/>
        </a:p>
      </dgm:t>
    </dgm:pt>
    <dgm:pt modelId="{DB7B5D68-DB6D-4A93-96C1-8A9993E9D404}" type="sibTrans" cxnId="{B8410006-9F7E-491C-B3CF-377724E7D300}">
      <dgm:prSet/>
      <dgm:spPr/>
      <dgm:t>
        <a:bodyPr/>
        <a:lstStyle/>
        <a:p>
          <a:endParaRPr lang="en-US"/>
        </a:p>
      </dgm:t>
    </dgm:pt>
    <dgm:pt modelId="{2EA7E580-84AE-423D-8663-62675BEF1106}" type="pres">
      <dgm:prSet presAssocID="{C3F6CE87-E5F3-4E2B-B660-2C0787A4ED3D}" presName="Name0" presStyleCnt="0">
        <dgm:presLayoutVars>
          <dgm:chMax val="7"/>
          <dgm:chPref val="7"/>
          <dgm:dir/>
        </dgm:presLayoutVars>
      </dgm:prSet>
      <dgm:spPr/>
    </dgm:pt>
    <dgm:pt modelId="{FE8108D4-BB8F-460A-9462-BF7B0DD3D028}" type="pres">
      <dgm:prSet presAssocID="{C3F6CE87-E5F3-4E2B-B660-2C0787A4ED3D}" presName="Name1" presStyleCnt="0"/>
      <dgm:spPr/>
    </dgm:pt>
    <dgm:pt modelId="{17EDFCFF-051C-4FCB-9D85-514061AF7A35}" type="pres">
      <dgm:prSet presAssocID="{C3F6CE87-E5F3-4E2B-B660-2C0787A4ED3D}" presName="cycle" presStyleCnt="0"/>
      <dgm:spPr/>
    </dgm:pt>
    <dgm:pt modelId="{E14A3E2C-66DB-4890-8C86-07ABFCA4E391}" type="pres">
      <dgm:prSet presAssocID="{C3F6CE87-E5F3-4E2B-B660-2C0787A4ED3D}" presName="srcNode" presStyleLbl="node1" presStyleIdx="0" presStyleCnt="5"/>
      <dgm:spPr/>
    </dgm:pt>
    <dgm:pt modelId="{ACEB2454-6544-4ADF-9A2A-7A4F4CD2A0D9}" type="pres">
      <dgm:prSet presAssocID="{C3F6CE87-E5F3-4E2B-B660-2C0787A4ED3D}" presName="conn" presStyleLbl="parChTrans1D2" presStyleIdx="0" presStyleCnt="1"/>
      <dgm:spPr/>
    </dgm:pt>
    <dgm:pt modelId="{BC8F1B1B-1786-451E-B753-1611155657C3}" type="pres">
      <dgm:prSet presAssocID="{C3F6CE87-E5F3-4E2B-B660-2C0787A4ED3D}" presName="extraNode" presStyleLbl="node1" presStyleIdx="0" presStyleCnt="5"/>
      <dgm:spPr/>
    </dgm:pt>
    <dgm:pt modelId="{C103DE95-63BC-4209-8F09-F1D8AE8A074D}" type="pres">
      <dgm:prSet presAssocID="{C3F6CE87-E5F3-4E2B-B660-2C0787A4ED3D}" presName="dstNode" presStyleLbl="node1" presStyleIdx="0" presStyleCnt="5"/>
      <dgm:spPr/>
    </dgm:pt>
    <dgm:pt modelId="{95963CE0-73A1-415B-B80B-025FF1D8F292}" type="pres">
      <dgm:prSet presAssocID="{0636A18D-89F9-46FE-AEA3-10FCC87FFC42}" presName="text_1" presStyleLbl="node1" presStyleIdx="0" presStyleCnt="5">
        <dgm:presLayoutVars>
          <dgm:bulletEnabled val="1"/>
        </dgm:presLayoutVars>
      </dgm:prSet>
      <dgm:spPr/>
    </dgm:pt>
    <dgm:pt modelId="{B57DA40A-32F7-4B4D-9CD8-1D4294D4A3A8}" type="pres">
      <dgm:prSet presAssocID="{0636A18D-89F9-46FE-AEA3-10FCC87FFC42}" presName="accent_1" presStyleCnt="0"/>
      <dgm:spPr/>
    </dgm:pt>
    <dgm:pt modelId="{07666059-4AEA-4830-8D46-9F9ECD147AE0}" type="pres">
      <dgm:prSet presAssocID="{0636A18D-89F9-46FE-AEA3-10FCC87FFC42}" presName="accentRepeatNode" presStyleLbl="solidFgAcc1" presStyleIdx="0" presStyleCnt="5"/>
      <dgm:spPr>
        <a:solidFill>
          <a:srgbClr val="6E6F72"/>
        </a:solidFill>
        <a:ln>
          <a:noFill/>
        </a:ln>
      </dgm:spPr>
    </dgm:pt>
    <dgm:pt modelId="{08E45B48-2641-43E9-BBEE-589970727F6F}" type="pres">
      <dgm:prSet presAssocID="{87BAF093-9778-426A-81EA-D77989EA5A6B}" presName="text_2" presStyleLbl="node1" presStyleIdx="1" presStyleCnt="5">
        <dgm:presLayoutVars>
          <dgm:bulletEnabled val="1"/>
        </dgm:presLayoutVars>
      </dgm:prSet>
      <dgm:spPr/>
    </dgm:pt>
    <dgm:pt modelId="{72AA517B-0512-4877-BE20-55B72BACB120}" type="pres">
      <dgm:prSet presAssocID="{87BAF093-9778-426A-81EA-D77989EA5A6B}" presName="accent_2" presStyleCnt="0"/>
      <dgm:spPr/>
    </dgm:pt>
    <dgm:pt modelId="{38D67D45-101A-43AF-8827-17E19E821F46}" type="pres">
      <dgm:prSet presAssocID="{87BAF093-9778-426A-81EA-D77989EA5A6B}" presName="accentRepeatNode" presStyleLbl="solidFgAcc1" presStyleIdx="1" presStyleCnt="5"/>
      <dgm:spPr>
        <a:solidFill>
          <a:srgbClr val="6E6F72"/>
        </a:solidFill>
        <a:ln>
          <a:noFill/>
        </a:ln>
      </dgm:spPr>
    </dgm:pt>
    <dgm:pt modelId="{1CAF254B-8893-49C1-A65E-8324B30F65BD}" type="pres">
      <dgm:prSet presAssocID="{4671AEDB-8566-40D7-B165-8BBE73151125}" presName="text_3" presStyleLbl="node1" presStyleIdx="2" presStyleCnt="5">
        <dgm:presLayoutVars>
          <dgm:bulletEnabled val="1"/>
        </dgm:presLayoutVars>
      </dgm:prSet>
      <dgm:spPr/>
    </dgm:pt>
    <dgm:pt modelId="{4CFFF7B2-94D5-4823-A229-F65DD7DD3A66}" type="pres">
      <dgm:prSet presAssocID="{4671AEDB-8566-40D7-B165-8BBE73151125}" presName="accent_3" presStyleCnt="0"/>
      <dgm:spPr/>
    </dgm:pt>
    <dgm:pt modelId="{798FBCC4-5935-41F8-9845-5AE1CB806B64}" type="pres">
      <dgm:prSet presAssocID="{4671AEDB-8566-40D7-B165-8BBE73151125}" presName="accentRepeatNode" presStyleLbl="solidFgAcc1" presStyleIdx="2" presStyleCnt="5" custLinFactNeighborY="5170"/>
      <dgm:spPr>
        <a:solidFill>
          <a:srgbClr val="6E6F72"/>
        </a:solidFill>
        <a:ln>
          <a:noFill/>
        </a:ln>
      </dgm:spPr>
    </dgm:pt>
    <dgm:pt modelId="{A827D0F0-4FF1-4F31-BFFD-3BFF2134BCC9}" type="pres">
      <dgm:prSet presAssocID="{210590A4-9ABE-4118-8D1D-6B74D8990172}" presName="text_4" presStyleLbl="node1" presStyleIdx="3" presStyleCnt="5">
        <dgm:presLayoutVars>
          <dgm:bulletEnabled val="1"/>
        </dgm:presLayoutVars>
      </dgm:prSet>
      <dgm:spPr/>
    </dgm:pt>
    <dgm:pt modelId="{5CA8260F-BF25-4D08-BF5C-55FB5698DFC3}" type="pres">
      <dgm:prSet presAssocID="{210590A4-9ABE-4118-8D1D-6B74D8990172}" presName="accent_4" presStyleCnt="0"/>
      <dgm:spPr/>
    </dgm:pt>
    <dgm:pt modelId="{2E109BFE-76E8-470F-ACCF-FE58DF113E2E}" type="pres">
      <dgm:prSet presAssocID="{210590A4-9ABE-4118-8D1D-6B74D8990172}" presName="accentRepeatNode" presStyleLbl="solidFgAcc1" presStyleIdx="3" presStyleCnt="5" custLinFactNeighborX="3878"/>
      <dgm:spPr>
        <a:solidFill>
          <a:srgbClr val="6E6F72"/>
        </a:solidFill>
        <a:ln>
          <a:noFill/>
        </a:ln>
      </dgm:spPr>
    </dgm:pt>
    <dgm:pt modelId="{322CB5D1-E86D-4FB5-8234-638240ECE505}" type="pres">
      <dgm:prSet presAssocID="{A4C27E29-F9E8-4A5F-BA5E-708DE4424FB4}" presName="text_5" presStyleLbl="node1" presStyleIdx="4" presStyleCnt="5">
        <dgm:presLayoutVars>
          <dgm:bulletEnabled val="1"/>
        </dgm:presLayoutVars>
      </dgm:prSet>
      <dgm:spPr/>
    </dgm:pt>
    <dgm:pt modelId="{77F3638C-19E8-474C-8A55-27ACB0511BB2}" type="pres">
      <dgm:prSet presAssocID="{A4C27E29-F9E8-4A5F-BA5E-708DE4424FB4}" presName="accent_5" presStyleCnt="0"/>
      <dgm:spPr/>
    </dgm:pt>
    <dgm:pt modelId="{1C1B4C56-618B-4AE7-99C0-9EFBC96166EE}" type="pres">
      <dgm:prSet presAssocID="{A4C27E29-F9E8-4A5F-BA5E-708DE4424FB4}" presName="accentRepeatNode" presStyleLbl="solidFgAcc1" presStyleIdx="4" presStyleCnt="5" custLinFactNeighborX="7756" custLinFactNeighborY="-2585"/>
      <dgm:spPr>
        <a:solidFill>
          <a:srgbClr val="6E6F72"/>
        </a:solidFill>
        <a:ln>
          <a:noFill/>
        </a:ln>
      </dgm:spPr>
    </dgm:pt>
  </dgm:ptLst>
  <dgm:cxnLst>
    <dgm:cxn modelId="{9B8FED03-FFB0-4E1A-90C4-2223EC44D618}" type="presOf" srcId="{4671AEDB-8566-40D7-B165-8BBE73151125}" destId="{1CAF254B-8893-49C1-A65E-8324B30F65BD}" srcOrd="0" destOrd="0" presId="urn:microsoft.com/office/officeart/2008/layout/VerticalCurvedList"/>
    <dgm:cxn modelId="{B8410006-9F7E-491C-B3CF-377724E7D300}" srcId="{C3F6CE87-E5F3-4E2B-B660-2C0787A4ED3D}" destId="{A4C27E29-F9E8-4A5F-BA5E-708DE4424FB4}" srcOrd="4" destOrd="0" parTransId="{6ED34E5A-8262-4850-BFBA-F8B0C22E1EDB}" sibTransId="{DB7B5D68-DB6D-4A93-96C1-8A9993E9D404}"/>
    <dgm:cxn modelId="{1CCEF935-CB43-46DE-ACA7-09959C363516}" type="presOf" srcId="{C3F6CE87-E5F3-4E2B-B660-2C0787A4ED3D}" destId="{2EA7E580-84AE-423D-8663-62675BEF1106}" srcOrd="0" destOrd="0" presId="urn:microsoft.com/office/officeart/2008/layout/VerticalCurvedList"/>
    <dgm:cxn modelId="{C3527C3E-931E-4AF4-8153-C2E79CCDD06A}" srcId="{C3F6CE87-E5F3-4E2B-B660-2C0787A4ED3D}" destId="{0636A18D-89F9-46FE-AEA3-10FCC87FFC42}" srcOrd="0" destOrd="0" parTransId="{7371DBFE-6CF2-4002-8A5D-7A4E94B01C62}" sibTransId="{03127CAA-D767-4CA8-8892-1DBE91BD24A5}"/>
    <dgm:cxn modelId="{44900A3F-6044-40D5-A357-3D070BEEC296}" type="presOf" srcId="{210590A4-9ABE-4118-8D1D-6B74D8990172}" destId="{A827D0F0-4FF1-4F31-BFFD-3BFF2134BCC9}" srcOrd="0" destOrd="0" presId="urn:microsoft.com/office/officeart/2008/layout/VerticalCurvedList"/>
    <dgm:cxn modelId="{F8FDC175-0864-49BE-9D2E-95E55040143A}" srcId="{C3F6CE87-E5F3-4E2B-B660-2C0787A4ED3D}" destId="{210590A4-9ABE-4118-8D1D-6B74D8990172}" srcOrd="3" destOrd="0" parTransId="{EBA3CFC9-567D-4F51-A70C-866C9146F806}" sibTransId="{AD7B4A72-4BEF-47BF-9B6A-FACABC699F9C}"/>
    <dgm:cxn modelId="{7FF4B898-C571-4177-8C6B-8EFF637D89FE}" srcId="{C3F6CE87-E5F3-4E2B-B660-2C0787A4ED3D}" destId="{4671AEDB-8566-40D7-B165-8BBE73151125}" srcOrd="2" destOrd="0" parTransId="{65ECDC03-C49D-411F-A34D-757DBD257549}" sibTransId="{194665FE-D863-4CDC-82B9-65E327E7211F}"/>
    <dgm:cxn modelId="{03696B99-CDFB-4885-A70F-C7DD8CAE1A52}" srcId="{C3F6CE87-E5F3-4E2B-B660-2C0787A4ED3D}" destId="{87BAF093-9778-426A-81EA-D77989EA5A6B}" srcOrd="1" destOrd="0" parTransId="{35930EC1-EB6E-474B-8EB2-9F2DB1FC8503}" sibTransId="{86BFCD7F-FAD7-4E99-BD71-49843344FAC5}"/>
    <dgm:cxn modelId="{74D04FC8-2E5B-42EE-B754-71833914EDBD}" type="presOf" srcId="{A4C27E29-F9E8-4A5F-BA5E-708DE4424FB4}" destId="{322CB5D1-E86D-4FB5-8234-638240ECE505}" srcOrd="0" destOrd="0" presId="urn:microsoft.com/office/officeart/2008/layout/VerticalCurvedList"/>
    <dgm:cxn modelId="{E37B31D7-2B40-4EF9-93BD-D4270263AE78}" type="presOf" srcId="{87BAF093-9778-426A-81EA-D77989EA5A6B}" destId="{08E45B48-2641-43E9-BBEE-589970727F6F}" srcOrd="0" destOrd="0" presId="urn:microsoft.com/office/officeart/2008/layout/VerticalCurvedList"/>
    <dgm:cxn modelId="{547EFBFA-9461-4799-8755-A207412D0DDD}" type="presOf" srcId="{03127CAA-D767-4CA8-8892-1DBE91BD24A5}" destId="{ACEB2454-6544-4ADF-9A2A-7A4F4CD2A0D9}" srcOrd="0" destOrd="0" presId="urn:microsoft.com/office/officeart/2008/layout/VerticalCurvedList"/>
    <dgm:cxn modelId="{A5C5FFFB-824A-4672-BFDB-1399564C8666}" type="presOf" srcId="{0636A18D-89F9-46FE-AEA3-10FCC87FFC42}" destId="{95963CE0-73A1-415B-B80B-025FF1D8F292}" srcOrd="0" destOrd="0" presId="urn:microsoft.com/office/officeart/2008/layout/VerticalCurvedList"/>
    <dgm:cxn modelId="{942A8E23-CDBD-4A78-A9B4-EA2A7071E942}" type="presParOf" srcId="{2EA7E580-84AE-423D-8663-62675BEF1106}" destId="{FE8108D4-BB8F-460A-9462-BF7B0DD3D028}" srcOrd="0" destOrd="0" presId="urn:microsoft.com/office/officeart/2008/layout/VerticalCurvedList"/>
    <dgm:cxn modelId="{37E3AD0A-2973-49F0-A143-87B9FEFA45F5}" type="presParOf" srcId="{FE8108D4-BB8F-460A-9462-BF7B0DD3D028}" destId="{17EDFCFF-051C-4FCB-9D85-514061AF7A35}" srcOrd="0" destOrd="0" presId="urn:microsoft.com/office/officeart/2008/layout/VerticalCurvedList"/>
    <dgm:cxn modelId="{00E94CD8-A46A-4183-859D-681E2D684B14}" type="presParOf" srcId="{17EDFCFF-051C-4FCB-9D85-514061AF7A35}" destId="{E14A3E2C-66DB-4890-8C86-07ABFCA4E391}" srcOrd="0" destOrd="0" presId="urn:microsoft.com/office/officeart/2008/layout/VerticalCurvedList"/>
    <dgm:cxn modelId="{1867844E-4557-4E5A-838F-58CCFF6640D0}" type="presParOf" srcId="{17EDFCFF-051C-4FCB-9D85-514061AF7A35}" destId="{ACEB2454-6544-4ADF-9A2A-7A4F4CD2A0D9}" srcOrd="1" destOrd="0" presId="urn:microsoft.com/office/officeart/2008/layout/VerticalCurvedList"/>
    <dgm:cxn modelId="{15C4A9EA-EC97-47E4-8FF2-B8FC2306A9B6}" type="presParOf" srcId="{17EDFCFF-051C-4FCB-9D85-514061AF7A35}" destId="{BC8F1B1B-1786-451E-B753-1611155657C3}" srcOrd="2" destOrd="0" presId="urn:microsoft.com/office/officeart/2008/layout/VerticalCurvedList"/>
    <dgm:cxn modelId="{32F9C25F-3722-43CD-8618-CFC5D1E07936}" type="presParOf" srcId="{17EDFCFF-051C-4FCB-9D85-514061AF7A35}" destId="{C103DE95-63BC-4209-8F09-F1D8AE8A074D}" srcOrd="3" destOrd="0" presId="urn:microsoft.com/office/officeart/2008/layout/VerticalCurvedList"/>
    <dgm:cxn modelId="{82B55A23-2431-4727-ABF1-8B2341C91128}" type="presParOf" srcId="{FE8108D4-BB8F-460A-9462-BF7B0DD3D028}" destId="{95963CE0-73A1-415B-B80B-025FF1D8F292}" srcOrd="1" destOrd="0" presId="urn:microsoft.com/office/officeart/2008/layout/VerticalCurvedList"/>
    <dgm:cxn modelId="{0E689F9C-62AC-4E2F-88BB-65998F7961A9}" type="presParOf" srcId="{FE8108D4-BB8F-460A-9462-BF7B0DD3D028}" destId="{B57DA40A-32F7-4B4D-9CD8-1D4294D4A3A8}" srcOrd="2" destOrd="0" presId="urn:microsoft.com/office/officeart/2008/layout/VerticalCurvedList"/>
    <dgm:cxn modelId="{1BC9EDD3-F57B-4C00-990A-58688215C8D7}" type="presParOf" srcId="{B57DA40A-32F7-4B4D-9CD8-1D4294D4A3A8}" destId="{07666059-4AEA-4830-8D46-9F9ECD147AE0}" srcOrd="0" destOrd="0" presId="urn:microsoft.com/office/officeart/2008/layout/VerticalCurvedList"/>
    <dgm:cxn modelId="{6AEFDE8C-7FFA-4935-8F8D-CFAD5EDB7C88}" type="presParOf" srcId="{FE8108D4-BB8F-460A-9462-BF7B0DD3D028}" destId="{08E45B48-2641-43E9-BBEE-589970727F6F}" srcOrd="3" destOrd="0" presId="urn:microsoft.com/office/officeart/2008/layout/VerticalCurvedList"/>
    <dgm:cxn modelId="{DE39557D-2513-4476-A577-C9F9F66BE681}" type="presParOf" srcId="{FE8108D4-BB8F-460A-9462-BF7B0DD3D028}" destId="{72AA517B-0512-4877-BE20-55B72BACB120}" srcOrd="4" destOrd="0" presId="urn:microsoft.com/office/officeart/2008/layout/VerticalCurvedList"/>
    <dgm:cxn modelId="{7DE2CA05-9F99-4CC0-AD0F-8DAB473E5124}" type="presParOf" srcId="{72AA517B-0512-4877-BE20-55B72BACB120}" destId="{38D67D45-101A-43AF-8827-17E19E821F46}" srcOrd="0" destOrd="0" presId="urn:microsoft.com/office/officeart/2008/layout/VerticalCurvedList"/>
    <dgm:cxn modelId="{7878FD3C-5427-40B8-90BA-8B53618E85A8}" type="presParOf" srcId="{FE8108D4-BB8F-460A-9462-BF7B0DD3D028}" destId="{1CAF254B-8893-49C1-A65E-8324B30F65BD}" srcOrd="5" destOrd="0" presId="urn:microsoft.com/office/officeart/2008/layout/VerticalCurvedList"/>
    <dgm:cxn modelId="{EA179980-DA8D-4618-8D30-376EAB110C52}" type="presParOf" srcId="{FE8108D4-BB8F-460A-9462-BF7B0DD3D028}" destId="{4CFFF7B2-94D5-4823-A229-F65DD7DD3A66}" srcOrd="6" destOrd="0" presId="urn:microsoft.com/office/officeart/2008/layout/VerticalCurvedList"/>
    <dgm:cxn modelId="{96C874B0-947F-42C0-B244-7E158EA96989}" type="presParOf" srcId="{4CFFF7B2-94D5-4823-A229-F65DD7DD3A66}" destId="{798FBCC4-5935-41F8-9845-5AE1CB806B64}" srcOrd="0" destOrd="0" presId="urn:microsoft.com/office/officeart/2008/layout/VerticalCurvedList"/>
    <dgm:cxn modelId="{5CE40BB1-CF6E-4C80-A292-A8E23400F5A4}" type="presParOf" srcId="{FE8108D4-BB8F-460A-9462-BF7B0DD3D028}" destId="{A827D0F0-4FF1-4F31-BFFD-3BFF2134BCC9}" srcOrd="7" destOrd="0" presId="urn:microsoft.com/office/officeart/2008/layout/VerticalCurvedList"/>
    <dgm:cxn modelId="{0E925BA2-E6C4-4C16-B09C-78A7C9BD4385}" type="presParOf" srcId="{FE8108D4-BB8F-460A-9462-BF7B0DD3D028}" destId="{5CA8260F-BF25-4D08-BF5C-55FB5698DFC3}" srcOrd="8" destOrd="0" presId="urn:microsoft.com/office/officeart/2008/layout/VerticalCurvedList"/>
    <dgm:cxn modelId="{18B51F11-B4B3-4862-B7FB-698E8794C42A}" type="presParOf" srcId="{5CA8260F-BF25-4D08-BF5C-55FB5698DFC3}" destId="{2E109BFE-76E8-470F-ACCF-FE58DF113E2E}" srcOrd="0" destOrd="0" presId="urn:microsoft.com/office/officeart/2008/layout/VerticalCurvedList"/>
    <dgm:cxn modelId="{6F10B128-7DEB-49C4-B137-4F269D5FFCCD}" type="presParOf" srcId="{FE8108D4-BB8F-460A-9462-BF7B0DD3D028}" destId="{322CB5D1-E86D-4FB5-8234-638240ECE505}" srcOrd="9" destOrd="0" presId="urn:microsoft.com/office/officeart/2008/layout/VerticalCurvedList"/>
    <dgm:cxn modelId="{7AB99DDD-378B-4214-A933-F03A24CA70C1}" type="presParOf" srcId="{FE8108D4-BB8F-460A-9462-BF7B0DD3D028}" destId="{77F3638C-19E8-474C-8A55-27ACB0511BB2}" srcOrd="10" destOrd="0" presId="urn:microsoft.com/office/officeart/2008/layout/VerticalCurvedList"/>
    <dgm:cxn modelId="{0C14E5D3-90A0-47E3-A145-5B910FE509B2}" type="presParOf" srcId="{77F3638C-19E8-474C-8A55-27ACB0511BB2}" destId="{1C1B4C56-618B-4AE7-99C0-9EFBC96166EE}"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B2454-6544-4ADF-9A2A-7A4F4CD2A0D9}">
      <dsp:nvSpPr>
        <dsp:cNvPr id="0" name=""/>
        <dsp:cNvSpPr/>
      </dsp:nvSpPr>
      <dsp:spPr>
        <a:xfrm>
          <a:off x="-3875909" y="-595188"/>
          <a:ext cx="4619377" cy="4619377"/>
        </a:xfrm>
        <a:prstGeom prst="blockArc">
          <a:avLst>
            <a:gd name="adj1" fmla="val 18900000"/>
            <a:gd name="adj2" fmla="val 2700000"/>
            <a:gd name="adj3" fmla="val 468"/>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95963CE0-73A1-415B-B80B-025FF1D8F292}">
      <dsp:nvSpPr>
        <dsp:cNvPr id="0" name=""/>
        <dsp:cNvSpPr/>
      </dsp:nvSpPr>
      <dsp:spPr>
        <a:xfrm>
          <a:off x="325860" y="214243"/>
          <a:ext cx="7761600" cy="428762"/>
        </a:xfrm>
        <a:prstGeom prst="rect">
          <a:avLst/>
        </a:prstGeom>
        <a:solidFill>
          <a:srgbClr val="C4B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330"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Recognize the burden associated with </a:t>
          </a:r>
          <a:r>
            <a:rPr lang="en-US" sz="1400" kern="1200" dirty="0" err="1">
              <a:solidFill>
                <a:schemeClr val="tx1"/>
              </a:solidFill>
            </a:rPr>
            <a:t>SSc</a:t>
          </a:r>
          <a:r>
            <a:rPr lang="en-US" sz="1400" kern="1200" dirty="0">
              <a:solidFill>
                <a:schemeClr val="tx1"/>
              </a:solidFill>
            </a:rPr>
            <a:t>-ILD requiring ongoing evaluation, monitoring, and management to minimize lung complications. </a:t>
          </a:r>
        </a:p>
      </dsp:txBody>
      <dsp:txXfrm>
        <a:off x="325860" y="214243"/>
        <a:ext cx="7761600" cy="428762"/>
      </dsp:txXfrm>
    </dsp:sp>
    <dsp:sp modelId="{07666059-4AEA-4830-8D46-9F9ECD147AE0}">
      <dsp:nvSpPr>
        <dsp:cNvPr id="0" name=""/>
        <dsp:cNvSpPr/>
      </dsp:nvSpPr>
      <dsp:spPr>
        <a:xfrm>
          <a:off x="57884" y="160648"/>
          <a:ext cx="535952" cy="535952"/>
        </a:xfrm>
        <a:prstGeom prst="ellipse">
          <a:avLst/>
        </a:prstGeom>
        <a:solidFill>
          <a:srgbClr val="6E6F7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E45B48-2641-43E9-BBEE-589970727F6F}">
      <dsp:nvSpPr>
        <dsp:cNvPr id="0" name=""/>
        <dsp:cNvSpPr/>
      </dsp:nvSpPr>
      <dsp:spPr>
        <a:xfrm>
          <a:off x="633098" y="857181"/>
          <a:ext cx="7454361" cy="428762"/>
        </a:xfrm>
        <a:prstGeom prst="rect">
          <a:avLst/>
        </a:prstGeom>
        <a:solidFill>
          <a:srgbClr val="C4B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330"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Identify patients with </a:t>
          </a:r>
          <a:r>
            <a:rPr lang="en-US" sz="1400" kern="1200" dirty="0" err="1">
              <a:solidFill>
                <a:schemeClr val="tx1"/>
              </a:solidFill>
            </a:rPr>
            <a:t>SSc</a:t>
          </a:r>
          <a:r>
            <a:rPr lang="en-US" sz="1400" kern="1200" dirty="0">
              <a:solidFill>
                <a:schemeClr val="tx1"/>
              </a:solidFill>
            </a:rPr>
            <a:t> to screen for ILD.</a:t>
          </a:r>
        </a:p>
      </dsp:txBody>
      <dsp:txXfrm>
        <a:off x="633098" y="857181"/>
        <a:ext cx="7454361" cy="428762"/>
      </dsp:txXfrm>
    </dsp:sp>
    <dsp:sp modelId="{38D67D45-101A-43AF-8827-17E19E821F46}">
      <dsp:nvSpPr>
        <dsp:cNvPr id="0" name=""/>
        <dsp:cNvSpPr/>
      </dsp:nvSpPr>
      <dsp:spPr>
        <a:xfrm>
          <a:off x="365122" y="803586"/>
          <a:ext cx="535952" cy="535952"/>
        </a:xfrm>
        <a:prstGeom prst="ellipse">
          <a:avLst/>
        </a:prstGeom>
        <a:solidFill>
          <a:srgbClr val="6E6F7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CAF254B-8893-49C1-A65E-8324B30F65BD}">
      <dsp:nvSpPr>
        <dsp:cNvPr id="0" name=""/>
        <dsp:cNvSpPr/>
      </dsp:nvSpPr>
      <dsp:spPr>
        <a:xfrm>
          <a:off x="727396" y="1500119"/>
          <a:ext cx="7360064" cy="428762"/>
        </a:xfrm>
        <a:prstGeom prst="rect">
          <a:avLst/>
        </a:prstGeom>
        <a:solidFill>
          <a:srgbClr val="C4B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330"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US" sz="1400" kern="1200" dirty="0">
              <a:solidFill>
                <a:schemeClr val="tx1"/>
              </a:solidFill>
            </a:rPr>
            <a:t>Select appropriate treatment for patients with </a:t>
          </a:r>
          <a:r>
            <a:rPr lang="en-US" sz="1400" kern="1200" dirty="0" err="1">
              <a:solidFill>
                <a:schemeClr val="tx1"/>
              </a:solidFill>
            </a:rPr>
            <a:t>SSc</a:t>
          </a:r>
          <a:r>
            <a:rPr lang="en-US" sz="1400" kern="1200" dirty="0">
              <a:solidFill>
                <a:schemeClr val="tx1"/>
              </a:solidFill>
            </a:rPr>
            <a:t>-ILD.</a:t>
          </a:r>
        </a:p>
      </dsp:txBody>
      <dsp:txXfrm>
        <a:off x="727396" y="1500119"/>
        <a:ext cx="7360064" cy="428762"/>
      </dsp:txXfrm>
    </dsp:sp>
    <dsp:sp modelId="{798FBCC4-5935-41F8-9845-5AE1CB806B64}">
      <dsp:nvSpPr>
        <dsp:cNvPr id="0" name=""/>
        <dsp:cNvSpPr/>
      </dsp:nvSpPr>
      <dsp:spPr>
        <a:xfrm>
          <a:off x="459420" y="1474232"/>
          <a:ext cx="535952" cy="535952"/>
        </a:xfrm>
        <a:prstGeom prst="ellipse">
          <a:avLst/>
        </a:prstGeom>
        <a:solidFill>
          <a:srgbClr val="6E6F7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827D0F0-4FF1-4F31-BFFD-3BFF2134BCC9}">
      <dsp:nvSpPr>
        <dsp:cNvPr id="0" name=""/>
        <dsp:cNvSpPr/>
      </dsp:nvSpPr>
      <dsp:spPr>
        <a:xfrm>
          <a:off x="633098" y="2143057"/>
          <a:ext cx="7454361" cy="428762"/>
        </a:xfrm>
        <a:prstGeom prst="rect">
          <a:avLst/>
        </a:prstGeom>
        <a:solidFill>
          <a:srgbClr val="C4B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330"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Identify the risk factors for </a:t>
          </a:r>
          <a:r>
            <a:rPr lang="en-US" sz="1400" kern="1200" dirty="0" err="1">
              <a:solidFill>
                <a:schemeClr val="tx1"/>
              </a:solidFill>
            </a:rPr>
            <a:t>SSc</a:t>
          </a:r>
          <a:r>
            <a:rPr lang="en-US" sz="1400" kern="1200" dirty="0">
              <a:solidFill>
                <a:schemeClr val="tx1"/>
              </a:solidFill>
            </a:rPr>
            <a:t>-ILD and its associated comorbidities; recognize the need to manage co-morbidities in patients with </a:t>
          </a:r>
          <a:r>
            <a:rPr lang="en-US" sz="1400" kern="1200" dirty="0" err="1">
              <a:solidFill>
                <a:schemeClr val="tx1"/>
              </a:solidFill>
            </a:rPr>
            <a:t>SSc</a:t>
          </a:r>
          <a:r>
            <a:rPr lang="en-US" sz="1400" kern="1200" dirty="0">
              <a:solidFill>
                <a:schemeClr val="tx1"/>
              </a:solidFill>
            </a:rPr>
            <a:t>-ILD.</a:t>
          </a:r>
        </a:p>
      </dsp:txBody>
      <dsp:txXfrm>
        <a:off x="633098" y="2143057"/>
        <a:ext cx="7454361" cy="428762"/>
      </dsp:txXfrm>
    </dsp:sp>
    <dsp:sp modelId="{2E109BFE-76E8-470F-ACCF-FE58DF113E2E}">
      <dsp:nvSpPr>
        <dsp:cNvPr id="0" name=""/>
        <dsp:cNvSpPr/>
      </dsp:nvSpPr>
      <dsp:spPr>
        <a:xfrm>
          <a:off x="385906" y="2089461"/>
          <a:ext cx="535952" cy="535952"/>
        </a:xfrm>
        <a:prstGeom prst="ellipse">
          <a:avLst/>
        </a:prstGeom>
        <a:solidFill>
          <a:srgbClr val="6E6F7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22CB5D1-E86D-4FB5-8234-638240ECE505}">
      <dsp:nvSpPr>
        <dsp:cNvPr id="0" name=""/>
        <dsp:cNvSpPr/>
      </dsp:nvSpPr>
      <dsp:spPr>
        <a:xfrm>
          <a:off x="325860" y="2785994"/>
          <a:ext cx="7761600" cy="428762"/>
        </a:xfrm>
        <a:prstGeom prst="rect">
          <a:avLst/>
        </a:prstGeom>
        <a:solidFill>
          <a:srgbClr val="C4B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330"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Apply strategies for optimal clinician-patient communication and for education of patients with </a:t>
          </a:r>
          <a:br>
            <a:rPr lang="en-US" sz="1400" kern="1200" dirty="0">
              <a:solidFill>
                <a:schemeClr val="tx1"/>
              </a:solidFill>
            </a:rPr>
          </a:br>
          <a:r>
            <a:rPr lang="en-US" sz="1400" kern="1200" dirty="0" err="1">
              <a:solidFill>
                <a:schemeClr val="tx1"/>
              </a:solidFill>
            </a:rPr>
            <a:t>SSc</a:t>
          </a:r>
          <a:r>
            <a:rPr lang="en-US" sz="1400" kern="1200" dirty="0">
              <a:solidFill>
                <a:schemeClr val="tx1"/>
              </a:solidFill>
            </a:rPr>
            <a:t>-ILD. </a:t>
          </a:r>
        </a:p>
      </dsp:txBody>
      <dsp:txXfrm>
        <a:off x="325860" y="2785994"/>
        <a:ext cx="7761600" cy="428762"/>
      </dsp:txXfrm>
    </dsp:sp>
    <dsp:sp modelId="{1C1B4C56-618B-4AE7-99C0-9EFBC96166EE}">
      <dsp:nvSpPr>
        <dsp:cNvPr id="0" name=""/>
        <dsp:cNvSpPr/>
      </dsp:nvSpPr>
      <dsp:spPr>
        <a:xfrm>
          <a:off x="99452" y="2718545"/>
          <a:ext cx="535952" cy="535952"/>
        </a:xfrm>
        <a:prstGeom prst="ellipse">
          <a:avLst/>
        </a:prstGeom>
        <a:solidFill>
          <a:srgbClr val="6E6F7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6B520-6022-46D6-83A4-7B735E11F157}" type="datetimeFigureOut">
              <a:rPr lang="en-US" smtClean="0"/>
              <a:t>3/4/2022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99C7E-6616-4F34-A217-6A3D1DC44361}" type="slidenum">
              <a:rPr lang="en-US" smtClean="0"/>
              <a:t>‹#›</a:t>
            </a:fld>
            <a:endParaRPr lang="en-US"/>
          </a:p>
        </p:txBody>
      </p:sp>
    </p:spTree>
    <p:extLst>
      <p:ext uri="{BB962C8B-B14F-4D97-AF65-F5344CB8AC3E}">
        <p14:creationId xmlns:p14="http://schemas.microsoft.com/office/powerpoint/2010/main" val="350618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Nicely stated</a:t>
            </a:r>
          </a:p>
        </p:txBody>
      </p:sp>
      <p:sp>
        <p:nvSpPr>
          <p:cNvPr id="4" name="Slide Number Placeholder 3"/>
          <p:cNvSpPr>
            <a:spLocks noGrp="1"/>
          </p:cNvSpPr>
          <p:nvPr>
            <p:ph type="sldNum" sz="quarter" idx="5"/>
          </p:nvPr>
        </p:nvSpPr>
        <p:spPr/>
        <p:txBody>
          <a:bodyPr/>
          <a:lstStyle/>
          <a:p>
            <a:fld id="{AAE82BF8-A6DD-D143-A0BB-C5C39F5DBDE5}" type="slidenum">
              <a:rPr lang="en-US" smtClean="0"/>
              <a:t>4</a:t>
            </a:fld>
            <a:endParaRPr lang="en-US" dirty="0"/>
          </a:p>
        </p:txBody>
      </p:sp>
    </p:spTree>
    <p:extLst>
      <p:ext uri="{BB962C8B-B14F-4D97-AF65-F5344CB8AC3E}">
        <p14:creationId xmlns:p14="http://schemas.microsoft.com/office/powerpoint/2010/main" val="2608073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NSIP pattern and Interstitial pneumonia aren’t symptoms – they would go with features on previous slide</a:t>
            </a:r>
          </a:p>
          <a:p>
            <a:endParaRPr lang="en-US" dirty="0"/>
          </a:p>
          <a:p>
            <a:r>
              <a:rPr lang="en-US" dirty="0"/>
              <a:t>VA: Moved to Features on previous slide</a:t>
            </a:r>
          </a:p>
        </p:txBody>
      </p:sp>
      <p:sp>
        <p:nvSpPr>
          <p:cNvPr id="4" name="Slide Number Placeholder 3"/>
          <p:cNvSpPr>
            <a:spLocks noGrp="1"/>
          </p:cNvSpPr>
          <p:nvPr>
            <p:ph type="sldNum" sz="quarter" idx="5"/>
          </p:nvPr>
        </p:nvSpPr>
        <p:spPr/>
        <p:txBody>
          <a:bodyPr/>
          <a:lstStyle/>
          <a:p>
            <a:fld id="{AAE82BF8-A6DD-D143-A0BB-C5C39F5DBDE5}" type="slidenum">
              <a:rPr lang="en-US" smtClean="0"/>
              <a:t>19</a:t>
            </a:fld>
            <a:endParaRPr lang="en-US" dirty="0"/>
          </a:p>
        </p:txBody>
      </p:sp>
    </p:spTree>
    <p:extLst>
      <p:ext uri="{BB962C8B-B14F-4D97-AF65-F5344CB8AC3E}">
        <p14:creationId xmlns:p14="http://schemas.microsoft.com/office/powerpoint/2010/main" val="42649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4613" y="8686800"/>
            <a:ext cx="2971800" cy="455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fld id="{2877E0F7-FC18-4923-A568-E11E8B97D7FB}" type="slidenum">
              <a:rPr lang="en-US" sz="2100" b="1">
                <a:solidFill>
                  <a:prstClr val="black"/>
                </a:solidFill>
              </a:rPr>
              <a:pPr eaLnBrk="1" hangingPunct="1"/>
              <a:t>21</a:t>
            </a:fld>
            <a:endParaRPr lang="en-US" sz="2100" b="1" dirty="0">
              <a:solidFill>
                <a:prstClr val="black"/>
              </a:solidFill>
            </a:endParaRPr>
          </a:p>
        </p:txBody>
      </p:sp>
      <p:sp>
        <p:nvSpPr>
          <p:cNvPr id="51203" name="Rectangle 2"/>
          <p:cNvSpPr>
            <a:spLocks noGrp="1" noRot="1" noChangeAspect="1" noChangeArrowheads="1" noTextEdit="1"/>
          </p:cNvSpPr>
          <p:nvPr>
            <p:ph type="sldImg"/>
          </p:nvPr>
        </p:nvSpPr>
        <p:spPr>
          <a:xfrm>
            <a:off x="130175" y="428625"/>
            <a:ext cx="6613525" cy="3721100"/>
          </a:xfrm>
          <a:ln/>
        </p:spPr>
      </p:sp>
      <p:sp>
        <p:nvSpPr>
          <p:cNvPr id="5120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r>
              <a:rPr lang="en-US" dirty="0">
                <a:latin typeface="Times New Roman" pitchFamily="18" charset="0"/>
              </a:rPr>
              <a:t>The chest roentgenogram and HRCT typically show patchy, predominantly peripheral, subpleural, reticular opacities in the lower lung zones. There may also be a ground-glass opacities usually associated with traction bronchiectasis (a dilation of the airways) and subpleural honeycombing (cystic airspaces). Pulmonary function tests often reveal a restrictive pattern, a reduced DLCO, and arterial hypoxemia that is exaggerated or elicited by exercise.</a:t>
            </a:r>
          </a:p>
          <a:p>
            <a:pPr eaLnBrk="1" hangingPunct="1"/>
            <a:endParaRPr lang="en-US" dirty="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solidFill>
            <a:srgbClr val="FFFFFF"/>
          </a:solidFill>
          <a:ln>
            <a:solidFill>
              <a:srgbClr val="000000"/>
            </a:solidFill>
          </a:ln>
        </p:spPr>
        <p:txBody>
          <a:bodyPr lIns="91434" tIns="45717" rIns="91434" bIns="45717"/>
          <a:lstStyle/>
          <a:p>
            <a:r>
              <a:rPr lang="en-US" b="1" dirty="0">
                <a:latin typeface="Times New Roman" pitchFamily="18" charset="0"/>
              </a:rPr>
              <a:t>Scleroderma: HRCT</a:t>
            </a:r>
          </a:p>
          <a:p>
            <a:r>
              <a:rPr lang="en-US" dirty="0">
                <a:latin typeface="Times New Roman" pitchFamily="18" charset="0"/>
              </a:rPr>
              <a:t>HRCT in a 34-year-old woman with scleroderma shows reticulation, traction bronchiectasis, and ground-glass opacity with a posterior, subpleural, and lower lobe predominance. No definite honeycombing is present. The major fissures are displaced posteriorly (red arrows) as a result of fibrosis and volume loss. These findings are consistent with fibrotic NSIP associated with scleroderma. IPF without honeycombing could have a similar appearance. Note that the esophagus is dilated (blue arrow), a finding typical of scleroderma.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Fischer A, Patel NM, Volkmann ER. Interstitial lung disease in systemic sclerosis: focus on early detection and intervention. </a:t>
            </a:r>
            <a:r>
              <a:rPr lang="en-US" sz="1200" i="1" kern="1200" dirty="0">
                <a:solidFill>
                  <a:schemeClr val="tx1"/>
                </a:solidFill>
                <a:effectLst/>
                <a:latin typeface="+mn-lt"/>
                <a:ea typeface="+mn-ea"/>
                <a:cs typeface="+mn-cs"/>
              </a:rPr>
              <a:t>Open Access </a:t>
            </a:r>
            <a:r>
              <a:rPr lang="en-US" sz="1200" i="1"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2019;11:283-307.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Chowaniec</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Skoczyńska</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Sokolik</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Wiland</a:t>
            </a:r>
            <a:r>
              <a:rPr lang="en-US" sz="1200" kern="1200" dirty="0">
                <a:solidFill>
                  <a:schemeClr val="tx1"/>
                </a:solidFill>
                <a:effectLst/>
                <a:latin typeface="+mn-lt"/>
                <a:ea typeface="+mn-ea"/>
                <a:cs typeface="+mn-cs"/>
              </a:rPr>
              <a:t> P. Interstitial lung disease in systemic sclerosis: challenges in early diagnosis and management. </a:t>
            </a:r>
            <a:r>
              <a:rPr lang="en-US" sz="1200" i="1" kern="1200" dirty="0" err="1">
                <a:solidFill>
                  <a:schemeClr val="tx1"/>
                </a:solidFill>
                <a:effectLst/>
                <a:latin typeface="+mn-lt"/>
                <a:ea typeface="+mn-ea"/>
                <a:cs typeface="+mn-cs"/>
              </a:rPr>
              <a:t>Reumatologia</a:t>
            </a:r>
            <a:r>
              <a:rPr lang="en-US" sz="1200" kern="1200" dirty="0">
                <a:solidFill>
                  <a:schemeClr val="tx1"/>
                </a:solidFill>
                <a:effectLst/>
                <a:latin typeface="+mn-lt"/>
                <a:ea typeface="+mn-ea"/>
                <a:cs typeface="+mn-cs"/>
              </a:rPr>
              <a:t>. 2018;56:249-254.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Bernstein EJ, Khanna D, Lederer DJ. Screening high-resolution computed tomography of the chest to detect interstitial lung disease in systemic sclerosis: a global survey of rheumatologists. </a:t>
            </a:r>
            <a:r>
              <a:rPr lang="en-US" sz="1200" i="1" kern="1200" dirty="0">
                <a:solidFill>
                  <a:schemeClr val="tx1"/>
                </a:solidFill>
                <a:effectLst/>
                <a:latin typeface="+mn-lt"/>
                <a:ea typeface="+mn-ea"/>
                <a:cs typeface="+mn-cs"/>
              </a:rPr>
              <a:t>Arthritis </a:t>
            </a:r>
            <a:r>
              <a:rPr lang="en-US" sz="1200" i="1"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2018;70:971-972.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Bernstein EJ, Jaafar S, </a:t>
            </a:r>
            <a:r>
              <a:rPr lang="en-US" sz="1200" kern="1200" dirty="0" err="1">
                <a:solidFill>
                  <a:schemeClr val="tx1"/>
                </a:solidFill>
                <a:effectLst/>
                <a:latin typeface="+mn-lt"/>
                <a:ea typeface="+mn-ea"/>
                <a:cs typeface="+mn-cs"/>
              </a:rPr>
              <a:t>Assassi</a:t>
            </a:r>
            <a:r>
              <a:rPr lang="en-US" sz="1200" kern="1200" dirty="0">
                <a:solidFill>
                  <a:schemeClr val="tx1"/>
                </a:solidFill>
                <a:effectLst/>
                <a:latin typeface="+mn-lt"/>
                <a:ea typeface="+mn-ea"/>
                <a:cs typeface="+mn-cs"/>
              </a:rPr>
              <a:t> S, et al. Performance Characteristics of Pulmonary Function Tests for the Detection of Interstitial Lung Disease in Adults With Early Diffuse Cutaneous Systemic Sclerosis. </a:t>
            </a:r>
            <a:r>
              <a:rPr lang="en-US" sz="1200" i="1" kern="1200" dirty="0">
                <a:solidFill>
                  <a:schemeClr val="tx1"/>
                </a:solidFill>
                <a:effectLst/>
                <a:latin typeface="+mn-lt"/>
                <a:ea typeface="+mn-ea"/>
                <a:cs typeface="+mn-cs"/>
              </a:rPr>
              <a:t>Arthritis </a:t>
            </a:r>
            <a:r>
              <a:rPr lang="en-US" sz="1200" i="1" kern="1200" dirty="0" err="1">
                <a:solidFill>
                  <a:schemeClr val="tx1"/>
                </a:solidFill>
                <a:effectLst/>
                <a:latin typeface="+mn-lt"/>
                <a:ea typeface="+mn-ea"/>
                <a:cs typeface="+mn-cs"/>
              </a:rPr>
              <a:t>Rheumatol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2020;72(11):1892-1896.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10.1002/art.41415. Erratum in: Arthritis </a:t>
            </a:r>
            <a:r>
              <a:rPr lang="en-US" sz="1200"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2021 Apr;73(4):720.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23</a:t>
            </a:fld>
            <a:endParaRPr lang="en-US"/>
          </a:p>
        </p:txBody>
      </p:sp>
    </p:spTree>
    <p:extLst>
      <p:ext uri="{BB962C8B-B14F-4D97-AF65-F5344CB8AC3E}">
        <p14:creationId xmlns:p14="http://schemas.microsoft.com/office/powerpoint/2010/main" val="3334095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VA added: </a:t>
            </a:r>
            <a:r>
              <a:rPr lang="en-US" sz="1200" dirty="0"/>
              <a:t>Degree of lung involvement on baseline HRCT imaging, </a:t>
            </a:r>
            <a:r>
              <a:rPr lang="en-US" sz="1200" kern="1200" dirty="0">
                <a:solidFill>
                  <a:schemeClr val="tx1"/>
                </a:solidFill>
                <a:effectLst/>
                <a:latin typeface="+mn-lt"/>
                <a:ea typeface="+mn-ea"/>
                <a:cs typeface="+mn-cs"/>
              </a:rPr>
              <a:t>reduced DLCO, and reduced FVC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 I would remove “persistent Raynaud phenomenon.”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I’m a little lost – which genetic polymorphisms are you referencing?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VA: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Perelas</a:t>
            </a:r>
            <a:r>
              <a:rPr lang="en-US" sz="1200" kern="1200" dirty="0">
                <a:solidFill>
                  <a:schemeClr val="tx1"/>
                </a:solidFill>
                <a:effectLst/>
                <a:latin typeface="+mn-lt"/>
                <a:ea typeface="+mn-ea"/>
                <a:cs typeface="+mn-cs"/>
              </a:rPr>
              <a:t> et al 2020] “Most risk attributed to polymorphisms in the HLA region and in genes implicated in innate immunity, B-lymphocyte and T-lymphocyte activation and and signal transduction.”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And images of rapid progression? or </a:t>
            </a:r>
            <a:r>
              <a:rPr lang="en-US" sz="1200" kern="1200" dirty="0" err="1">
                <a:solidFill>
                  <a:schemeClr val="tx1"/>
                </a:solidFill>
                <a:effectLst/>
                <a:latin typeface="+mn-lt"/>
                <a:ea typeface="+mn-ea"/>
                <a:cs typeface="+mn-cs"/>
              </a:rPr>
              <a:t>raynauds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 Raynaud’s, which you have provide in earlier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Cutolo</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Soldano</a:t>
            </a:r>
            <a:r>
              <a:rPr lang="en-US" sz="1200" kern="1200" dirty="0">
                <a:solidFill>
                  <a:schemeClr val="tx1"/>
                </a:solidFill>
                <a:effectLst/>
                <a:latin typeface="+mn-lt"/>
                <a:ea typeface="+mn-ea"/>
                <a:cs typeface="+mn-cs"/>
              </a:rPr>
              <a:t> S, Smith V. Pathophysiology of systemic sclerosis: current understanding and new insights. </a:t>
            </a:r>
            <a:r>
              <a:rPr lang="en-US" sz="1200" i="1" kern="1200" dirty="0">
                <a:solidFill>
                  <a:schemeClr val="tx1"/>
                </a:solidFill>
                <a:effectLst/>
                <a:latin typeface="+mn-lt"/>
                <a:ea typeface="+mn-ea"/>
                <a:cs typeface="+mn-cs"/>
              </a:rPr>
              <a:t>Expert Rev Clin Immunol</a:t>
            </a:r>
            <a:r>
              <a:rPr lang="en-US" sz="1200" kern="1200" dirty="0">
                <a:solidFill>
                  <a:schemeClr val="tx1"/>
                </a:solidFill>
                <a:effectLst/>
                <a:latin typeface="+mn-lt"/>
                <a:ea typeface="+mn-ea"/>
                <a:cs typeface="+mn-cs"/>
              </a:rPr>
              <a:t>. 2019;15(7):753-764.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10.1080/1744666X.2019.1614915.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Distler O, </a:t>
            </a:r>
            <a:r>
              <a:rPr lang="en-US" sz="1200" kern="1200" dirty="0" err="1">
                <a:solidFill>
                  <a:schemeClr val="tx1"/>
                </a:solidFill>
                <a:effectLst/>
                <a:latin typeface="+mn-lt"/>
                <a:ea typeface="+mn-ea"/>
                <a:cs typeface="+mn-cs"/>
              </a:rPr>
              <a:t>Assassi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Cottin</a:t>
            </a:r>
            <a:r>
              <a:rPr lang="en-US" sz="1200" kern="1200" dirty="0">
                <a:solidFill>
                  <a:schemeClr val="tx1"/>
                </a:solidFill>
                <a:effectLst/>
                <a:latin typeface="+mn-lt"/>
                <a:ea typeface="+mn-ea"/>
                <a:cs typeface="+mn-cs"/>
              </a:rPr>
              <a:t> V, et al. Predictors of progression in systemic sclerosis patients with interstitial lung disease. </a:t>
            </a:r>
            <a:r>
              <a:rPr lang="en-US" sz="1200" i="1" kern="1200" dirty="0">
                <a:solidFill>
                  <a:schemeClr val="tx1"/>
                </a:solidFill>
                <a:effectLst/>
                <a:latin typeface="+mn-lt"/>
                <a:ea typeface="+mn-ea"/>
                <a:cs typeface="+mn-cs"/>
              </a:rPr>
              <a:t>Eur Respir J</a:t>
            </a:r>
            <a:r>
              <a:rPr lang="en-US" sz="1200" kern="1200" dirty="0">
                <a:solidFill>
                  <a:schemeClr val="tx1"/>
                </a:solidFill>
                <a:effectLst/>
                <a:latin typeface="+mn-lt"/>
                <a:ea typeface="+mn-ea"/>
                <a:cs typeface="+mn-cs"/>
              </a:rPr>
              <a:t>. 2020;55:1–12.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Khanna D, </a:t>
            </a:r>
            <a:r>
              <a:rPr lang="en-US" sz="1200" kern="1200" dirty="0" err="1">
                <a:solidFill>
                  <a:schemeClr val="tx1"/>
                </a:solidFill>
                <a:effectLst/>
                <a:latin typeface="+mn-lt"/>
                <a:ea typeface="+mn-ea"/>
                <a:cs typeface="+mn-cs"/>
              </a:rPr>
              <a:t>Tashkin</a:t>
            </a:r>
            <a:r>
              <a:rPr lang="en-US" sz="1200" kern="1200" dirty="0">
                <a:solidFill>
                  <a:schemeClr val="tx1"/>
                </a:solidFill>
                <a:effectLst/>
                <a:latin typeface="+mn-lt"/>
                <a:ea typeface="+mn-ea"/>
                <a:cs typeface="+mn-cs"/>
              </a:rPr>
              <a:t> DP, Denton CP, </a:t>
            </a:r>
            <a:r>
              <a:rPr lang="en-US" sz="1200" kern="1200" dirty="0" err="1">
                <a:solidFill>
                  <a:schemeClr val="tx1"/>
                </a:solidFill>
                <a:effectLst/>
                <a:latin typeface="+mn-lt"/>
                <a:ea typeface="+mn-ea"/>
                <a:cs typeface="+mn-cs"/>
              </a:rPr>
              <a:t>Renzoni</a:t>
            </a:r>
            <a:r>
              <a:rPr lang="en-US" sz="1200" kern="1200" dirty="0">
                <a:solidFill>
                  <a:schemeClr val="tx1"/>
                </a:solidFill>
                <a:effectLst/>
                <a:latin typeface="+mn-lt"/>
                <a:ea typeface="+mn-ea"/>
                <a:cs typeface="+mn-cs"/>
              </a:rPr>
              <a:t> EA, Desai SR, </a:t>
            </a:r>
            <a:r>
              <a:rPr lang="en-US" sz="1200" kern="1200" dirty="0" err="1">
                <a:solidFill>
                  <a:schemeClr val="tx1"/>
                </a:solidFill>
                <a:effectLst/>
                <a:latin typeface="+mn-lt"/>
                <a:ea typeface="+mn-ea"/>
                <a:cs typeface="+mn-cs"/>
              </a:rPr>
              <a:t>Varga</a:t>
            </a:r>
            <a:r>
              <a:rPr lang="en-US" sz="1200" kern="1200" dirty="0">
                <a:solidFill>
                  <a:schemeClr val="tx1"/>
                </a:solidFill>
                <a:effectLst/>
                <a:latin typeface="+mn-lt"/>
                <a:ea typeface="+mn-ea"/>
                <a:cs typeface="+mn-cs"/>
              </a:rPr>
              <a:t> J. Etiology, risk factors, and biomarkers in systemic sclerosis with interstitial lung disease. </a:t>
            </a:r>
            <a:r>
              <a:rPr lang="en-US" sz="1200" i="1" kern="1200" dirty="0">
                <a:solidFill>
                  <a:schemeClr val="tx1"/>
                </a:solidFill>
                <a:effectLst/>
                <a:latin typeface="+mn-lt"/>
                <a:ea typeface="+mn-ea"/>
                <a:cs typeface="+mn-cs"/>
              </a:rPr>
              <a:t>Am J Respir Crit Care Med</a:t>
            </a:r>
            <a:r>
              <a:rPr lang="en-US" sz="1200" kern="1200" dirty="0">
                <a:solidFill>
                  <a:schemeClr val="tx1"/>
                </a:solidFill>
                <a:effectLst/>
                <a:latin typeface="+mn-lt"/>
                <a:ea typeface="+mn-ea"/>
                <a:cs typeface="+mn-cs"/>
              </a:rPr>
              <a:t>. 2020;201:650-660.</a:t>
            </a:r>
            <a:r>
              <a:rPr lang="en-US" dirty="0">
                <a:effectLst/>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Perelas</a:t>
            </a:r>
            <a:r>
              <a:rPr lang="en-US" sz="1200" kern="1200" dirty="0">
                <a:solidFill>
                  <a:schemeClr val="tx1"/>
                </a:solidFill>
                <a:effectLst/>
                <a:latin typeface="+mn-lt"/>
                <a:ea typeface="+mn-ea"/>
                <a:cs typeface="+mn-cs"/>
              </a:rPr>
              <a:t> A, Silver RM, </a:t>
            </a:r>
            <a:r>
              <a:rPr lang="en-US" sz="1200" kern="1200" dirty="0" err="1">
                <a:solidFill>
                  <a:schemeClr val="tx1"/>
                </a:solidFill>
                <a:effectLst/>
                <a:latin typeface="+mn-lt"/>
                <a:ea typeface="+mn-ea"/>
                <a:cs typeface="+mn-cs"/>
              </a:rPr>
              <a:t>Arrossi</a:t>
            </a:r>
            <a:r>
              <a:rPr lang="en-US" sz="1200" kern="1200" dirty="0">
                <a:solidFill>
                  <a:schemeClr val="tx1"/>
                </a:solidFill>
                <a:effectLst/>
                <a:latin typeface="+mn-lt"/>
                <a:ea typeface="+mn-ea"/>
                <a:cs typeface="+mn-cs"/>
              </a:rPr>
              <a:t> AV, Highland KB. Systemic sclerosis-associated interstitial lung disease. </a:t>
            </a:r>
            <a:r>
              <a:rPr lang="en-US" sz="1200" i="1" kern="1200" dirty="0">
                <a:solidFill>
                  <a:schemeClr val="tx1"/>
                </a:solidFill>
                <a:effectLst/>
                <a:latin typeface="+mn-lt"/>
                <a:ea typeface="+mn-ea"/>
                <a:cs typeface="+mn-cs"/>
              </a:rPr>
              <a:t>Lancet Respir Med.</a:t>
            </a:r>
            <a:r>
              <a:rPr lang="en-US" sz="1200" kern="1200" dirty="0">
                <a:solidFill>
                  <a:schemeClr val="tx1"/>
                </a:solidFill>
                <a:effectLst/>
                <a:latin typeface="+mn-lt"/>
                <a:ea typeface="+mn-ea"/>
                <a:cs typeface="+mn-cs"/>
              </a:rPr>
              <a:t> 2020;8(3):304-320.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10.1016/S2213-2600(19)30480-1.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Silver RM, </a:t>
            </a:r>
            <a:r>
              <a:rPr lang="en-US" sz="1200" kern="1200" dirty="0" err="1">
                <a:solidFill>
                  <a:schemeClr val="tx1"/>
                </a:solidFill>
                <a:effectLst/>
                <a:latin typeface="+mn-lt"/>
                <a:ea typeface="+mn-ea"/>
                <a:cs typeface="+mn-cs"/>
              </a:rPr>
              <a:t>Bogatkevich</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Tourkina</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Nietert</a:t>
            </a:r>
            <a:r>
              <a:rPr lang="en-US" sz="1200" kern="1200" dirty="0">
                <a:solidFill>
                  <a:schemeClr val="tx1"/>
                </a:solidFill>
                <a:effectLst/>
                <a:latin typeface="+mn-lt"/>
                <a:ea typeface="+mn-ea"/>
                <a:cs typeface="+mn-cs"/>
              </a:rPr>
              <a:t> PJ, Hoffman S. Racial differences between blacks and whites with systemic sclerosis.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Opin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Rheumatol</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2012;24(6):642-8.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10.1097/BOR.0b013e328356d9dc.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26</a:t>
            </a:fld>
            <a:endParaRPr lang="en-US"/>
          </a:p>
        </p:txBody>
      </p:sp>
    </p:spTree>
    <p:extLst>
      <p:ext uri="{BB962C8B-B14F-4D97-AF65-F5344CB8AC3E}">
        <p14:creationId xmlns:p14="http://schemas.microsoft.com/office/powerpoint/2010/main" val="3628154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27</a:t>
            </a:fld>
            <a:endParaRPr lang="en-US" dirty="0"/>
          </a:p>
        </p:txBody>
      </p:sp>
    </p:spTree>
    <p:extLst>
      <p:ext uri="{BB962C8B-B14F-4D97-AF65-F5344CB8AC3E}">
        <p14:creationId xmlns:p14="http://schemas.microsoft.com/office/powerpoint/2010/main" val="1740941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Fischer A, </a:t>
            </a:r>
            <a:r>
              <a:rPr lang="en-US" sz="1200" kern="1200" dirty="0" err="1">
                <a:solidFill>
                  <a:schemeClr val="tx1"/>
                </a:solidFill>
                <a:effectLst/>
                <a:latin typeface="+mn-lt"/>
                <a:ea typeface="+mn-ea"/>
                <a:cs typeface="+mn-cs"/>
              </a:rPr>
              <a:t>Zimovetz</a:t>
            </a:r>
            <a:r>
              <a:rPr lang="en-US" sz="1200" kern="1200" dirty="0">
                <a:solidFill>
                  <a:schemeClr val="tx1"/>
                </a:solidFill>
                <a:effectLst/>
                <a:latin typeface="+mn-lt"/>
                <a:ea typeface="+mn-ea"/>
                <a:cs typeface="+mn-cs"/>
              </a:rPr>
              <a:t> E, Ling C, </a:t>
            </a:r>
            <a:r>
              <a:rPr lang="en-US" sz="1200" kern="1200" dirty="0" err="1">
                <a:solidFill>
                  <a:schemeClr val="tx1"/>
                </a:solidFill>
                <a:effectLst/>
                <a:latin typeface="+mn-lt"/>
                <a:ea typeface="+mn-ea"/>
                <a:cs typeface="+mn-cs"/>
              </a:rPr>
              <a:t>Esser</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Schoof</a:t>
            </a:r>
            <a:r>
              <a:rPr lang="en-US" sz="1200" kern="1200" dirty="0">
                <a:solidFill>
                  <a:schemeClr val="tx1"/>
                </a:solidFill>
                <a:effectLst/>
                <a:latin typeface="+mn-lt"/>
                <a:ea typeface="+mn-ea"/>
                <a:cs typeface="+mn-cs"/>
              </a:rPr>
              <a:t> N. Humanistic and cost burden of systemic sclerosis: a review of the literature. </a:t>
            </a:r>
            <a:r>
              <a:rPr lang="en-US" sz="1200" i="1" kern="1200" dirty="0" err="1">
                <a:solidFill>
                  <a:schemeClr val="tx1"/>
                </a:solidFill>
                <a:effectLst/>
                <a:latin typeface="+mn-lt"/>
                <a:ea typeface="+mn-ea"/>
                <a:cs typeface="+mn-cs"/>
              </a:rPr>
              <a:t>Autoimmun</a:t>
            </a:r>
            <a:r>
              <a:rPr lang="en-US" sz="1200" i="1" kern="1200" dirty="0">
                <a:solidFill>
                  <a:schemeClr val="tx1"/>
                </a:solidFill>
                <a:effectLst/>
                <a:latin typeface="+mn-lt"/>
                <a:ea typeface="+mn-ea"/>
                <a:cs typeface="+mn-cs"/>
              </a:rPr>
              <a:t> Rev</a:t>
            </a:r>
            <a:r>
              <a:rPr lang="en-US" sz="1200" kern="1200" dirty="0">
                <a:solidFill>
                  <a:schemeClr val="tx1"/>
                </a:solidFill>
                <a:effectLst/>
                <a:latin typeface="+mn-lt"/>
                <a:ea typeface="+mn-ea"/>
                <a:cs typeface="+mn-cs"/>
              </a:rPr>
              <a:t>. 2017;16:1147-1154.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Savarino E, </a:t>
            </a:r>
            <a:r>
              <a:rPr lang="en-US" sz="1200" b="0" i="0" u="none" strike="noStrike" kern="1200" dirty="0" err="1">
                <a:solidFill>
                  <a:schemeClr val="tx1"/>
                </a:solidFill>
                <a:effectLst/>
                <a:latin typeface="+mn-lt"/>
                <a:ea typeface="+mn-ea"/>
                <a:cs typeface="+mn-cs"/>
              </a:rPr>
              <a:t>Bazzica</a:t>
            </a:r>
            <a:r>
              <a:rPr lang="en-US" sz="1200" b="0" i="0" u="none" strike="noStrike" kern="1200" dirty="0">
                <a:solidFill>
                  <a:schemeClr val="tx1"/>
                </a:solidFill>
                <a:effectLst/>
                <a:latin typeface="+mn-lt"/>
                <a:ea typeface="+mn-ea"/>
                <a:cs typeface="+mn-cs"/>
              </a:rPr>
              <a:t> M, </a:t>
            </a:r>
            <a:r>
              <a:rPr lang="en-US" sz="1200" b="0" i="0" u="none" strike="noStrike" kern="1200" dirty="0" err="1">
                <a:solidFill>
                  <a:schemeClr val="tx1"/>
                </a:solidFill>
                <a:effectLst/>
                <a:latin typeface="+mn-lt"/>
                <a:ea typeface="+mn-ea"/>
                <a:cs typeface="+mn-cs"/>
              </a:rPr>
              <a:t>Zentilin</a:t>
            </a:r>
            <a:r>
              <a:rPr lang="en-US" sz="1200" b="0" i="0" u="none" strike="noStrike" kern="1200" dirty="0">
                <a:solidFill>
                  <a:schemeClr val="tx1"/>
                </a:solidFill>
                <a:effectLst/>
                <a:latin typeface="+mn-lt"/>
                <a:ea typeface="+mn-ea"/>
                <a:cs typeface="+mn-cs"/>
              </a:rPr>
              <a:t> P, et al. Gastroesophageal reflux and pulmonary fibrosis in scleroderma: a study using pH-impedance monitoring. </a:t>
            </a:r>
            <a:r>
              <a:rPr lang="en-US" sz="1200" b="0" i="1" u="none" strike="noStrike" kern="1200" dirty="0">
                <a:solidFill>
                  <a:schemeClr val="tx1"/>
                </a:solidFill>
                <a:effectLst/>
                <a:latin typeface="+mn-lt"/>
                <a:ea typeface="+mn-ea"/>
                <a:cs typeface="+mn-cs"/>
              </a:rPr>
              <a:t>Am J Respir Crit Care Med. </a:t>
            </a:r>
            <a:r>
              <a:rPr lang="en-US" sz="1200" b="0" i="0" u="none" strike="noStrike" kern="1200" dirty="0">
                <a:solidFill>
                  <a:schemeClr val="tx1"/>
                </a:solidFill>
                <a:effectLst/>
                <a:latin typeface="+mn-lt"/>
                <a:ea typeface="+mn-ea"/>
                <a:cs typeface="+mn-cs"/>
              </a:rPr>
              <a:t>2009;179(5):408-13.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10.1164/rccm.200808-1359OC. </a:t>
            </a:r>
          </a:p>
        </p:txBody>
      </p:sp>
      <p:sp>
        <p:nvSpPr>
          <p:cNvPr id="4" name="Slide Number Placeholder 3"/>
          <p:cNvSpPr>
            <a:spLocks noGrp="1"/>
          </p:cNvSpPr>
          <p:nvPr>
            <p:ph type="sldNum" sz="quarter" idx="5"/>
          </p:nvPr>
        </p:nvSpPr>
        <p:spPr/>
        <p:txBody>
          <a:bodyPr/>
          <a:lstStyle/>
          <a:p>
            <a:fld id="{AAE82BF8-A6DD-D143-A0BB-C5C39F5DBDE5}" type="slidenum">
              <a:rPr lang="en-US" smtClean="0"/>
              <a:t>28</a:t>
            </a:fld>
            <a:endParaRPr lang="en-US"/>
          </a:p>
        </p:txBody>
      </p:sp>
    </p:spTree>
    <p:extLst>
      <p:ext uri="{BB962C8B-B14F-4D97-AF65-F5344CB8AC3E}">
        <p14:creationId xmlns:p14="http://schemas.microsoft.com/office/powerpoint/2010/main" val="190061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Jaeger VK, </a:t>
            </a:r>
            <a:r>
              <a:rPr lang="en-US" sz="1200" b="0" i="0" u="none" strike="noStrike" kern="1200" dirty="0" err="1">
                <a:solidFill>
                  <a:schemeClr val="tx1"/>
                </a:solidFill>
                <a:effectLst/>
                <a:latin typeface="+mn-lt"/>
                <a:ea typeface="+mn-ea"/>
                <a:cs typeface="+mn-cs"/>
              </a:rPr>
              <a:t>Wirz</a:t>
            </a:r>
            <a:r>
              <a:rPr lang="en-US" sz="1200" b="0" i="0" u="none" strike="noStrike" kern="1200" dirty="0">
                <a:solidFill>
                  <a:schemeClr val="tx1"/>
                </a:solidFill>
                <a:effectLst/>
                <a:latin typeface="+mn-lt"/>
                <a:ea typeface="+mn-ea"/>
                <a:cs typeface="+mn-cs"/>
              </a:rPr>
              <a:t> EG, </a:t>
            </a:r>
            <a:r>
              <a:rPr lang="en-US" sz="1200" b="0" i="0" u="none" strike="noStrike" kern="1200" dirty="0" err="1">
                <a:solidFill>
                  <a:schemeClr val="tx1"/>
                </a:solidFill>
                <a:effectLst/>
                <a:latin typeface="+mn-lt"/>
                <a:ea typeface="+mn-ea"/>
                <a:cs typeface="+mn-cs"/>
              </a:rPr>
              <a:t>Allanore</a:t>
            </a:r>
            <a:r>
              <a:rPr lang="en-US" sz="1200" b="0" i="0" u="none" strike="noStrike" kern="1200" dirty="0">
                <a:solidFill>
                  <a:schemeClr val="tx1"/>
                </a:solidFill>
                <a:effectLst/>
                <a:latin typeface="+mn-lt"/>
                <a:ea typeface="+mn-ea"/>
                <a:cs typeface="+mn-cs"/>
              </a:rPr>
              <a:t> Y, et al; EUSTAR co-authors. Incidences and Risk Factors of Organ Manifestations in the Early Course of Systemic Sclerosis: A Longitudinal EUSTAR Study. </a:t>
            </a:r>
            <a:r>
              <a:rPr lang="en-US" sz="1200" b="0" i="1" u="none" strike="noStrike" kern="1200" dirty="0" err="1">
                <a:solidFill>
                  <a:schemeClr val="tx1"/>
                </a:solidFill>
                <a:effectLst/>
                <a:latin typeface="+mn-lt"/>
                <a:ea typeface="+mn-ea"/>
                <a:cs typeface="+mn-cs"/>
              </a:rPr>
              <a:t>PLoS</a:t>
            </a:r>
            <a:r>
              <a:rPr lang="en-US" sz="1200" b="0" i="1" u="none" strike="noStrike" kern="1200" dirty="0">
                <a:solidFill>
                  <a:schemeClr val="tx1"/>
                </a:solidFill>
                <a:effectLst/>
                <a:latin typeface="+mn-lt"/>
                <a:ea typeface="+mn-ea"/>
                <a:cs typeface="+mn-cs"/>
              </a:rPr>
              <a:t> One. </a:t>
            </a:r>
            <a:r>
              <a:rPr lang="en-US" sz="1200" b="0" i="0" u="none" strike="noStrike" kern="1200" dirty="0">
                <a:solidFill>
                  <a:schemeClr val="tx1"/>
                </a:solidFill>
                <a:effectLst/>
                <a:latin typeface="+mn-lt"/>
                <a:ea typeface="+mn-ea"/>
                <a:cs typeface="+mn-cs"/>
              </a:rPr>
              <a:t>2016;11(10):e0163894.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10.1371/journal.pone.0163894. </a:t>
            </a:r>
          </a:p>
          <a:p>
            <a:endParaRPr lang="en-US" sz="1200" b="0" i="0" u="none" strike="noStrike"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Luquez-Mindiola</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Atuesta</a:t>
            </a:r>
            <a:r>
              <a:rPr lang="en-US" sz="1200" b="0" i="0" u="none" strike="noStrike" kern="1200" dirty="0">
                <a:solidFill>
                  <a:schemeClr val="tx1"/>
                </a:solidFill>
                <a:effectLst/>
                <a:latin typeface="+mn-lt"/>
                <a:ea typeface="+mn-ea"/>
                <a:cs typeface="+mn-cs"/>
              </a:rPr>
              <a:t> AJ, Gómez-Aldana AJ. Gastrointestinal manifestations of systemic sclerosis: An updated review. </a:t>
            </a:r>
            <a:r>
              <a:rPr lang="en-US" sz="1200" b="0" i="1" u="none" strike="noStrike" kern="1200" dirty="0">
                <a:solidFill>
                  <a:schemeClr val="tx1"/>
                </a:solidFill>
                <a:effectLst/>
                <a:latin typeface="+mn-lt"/>
                <a:ea typeface="+mn-ea"/>
                <a:cs typeface="+mn-cs"/>
              </a:rPr>
              <a:t>World J Clin Cases. </a:t>
            </a:r>
            <a:r>
              <a:rPr lang="en-US" sz="1200" b="0" i="0" u="none" strike="noStrike" kern="1200" dirty="0">
                <a:solidFill>
                  <a:schemeClr val="tx1"/>
                </a:solidFill>
                <a:effectLst/>
                <a:latin typeface="+mn-lt"/>
                <a:ea typeface="+mn-ea"/>
                <a:cs typeface="+mn-cs"/>
              </a:rPr>
              <a:t>2021;9(22):6201-6217.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10.12998/wjcc.v9.i22.6201. </a:t>
            </a:r>
          </a:p>
        </p:txBody>
      </p:sp>
      <p:sp>
        <p:nvSpPr>
          <p:cNvPr id="4" name="Slide Number Placeholder 3"/>
          <p:cNvSpPr>
            <a:spLocks noGrp="1"/>
          </p:cNvSpPr>
          <p:nvPr>
            <p:ph type="sldNum" sz="quarter" idx="5"/>
          </p:nvPr>
        </p:nvSpPr>
        <p:spPr/>
        <p:txBody>
          <a:bodyPr/>
          <a:lstStyle/>
          <a:p>
            <a:fld id="{AAE82BF8-A6DD-D143-A0BB-C5C39F5DBDE5}" type="slidenum">
              <a:rPr lang="en-US" smtClean="0"/>
              <a:t>31</a:t>
            </a:fld>
            <a:endParaRPr lang="en-US" dirty="0"/>
          </a:p>
        </p:txBody>
      </p:sp>
    </p:spTree>
    <p:extLst>
      <p:ext uri="{BB962C8B-B14F-4D97-AF65-F5344CB8AC3E}">
        <p14:creationId xmlns:p14="http://schemas.microsoft.com/office/powerpoint/2010/main" val="328596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We may want to mention </a:t>
            </a:r>
            <a:r>
              <a:rPr lang="en-US" b="1" dirty="0"/>
              <a:t>cardiac arrhythmias as these can be fatal in patients with </a:t>
            </a:r>
            <a:r>
              <a:rPr lang="en-US" b="1" dirty="0" err="1"/>
              <a:t>SSc</a:t>
            </a:r>
            <a:r>
              <a:rPr lang="en-US" b="1" dirty="0"/>
              <a:t> cardiac involvement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VA: added </a:t>
            </a:r>
            <a:r>
              <a:rPr lang="en-US" dirty="0"/>
              <a:t>on next slide</a:t>
            </a:r>
          </a:p>
        </p:txBody>
      </p:sp>
      <p:sp>
        <p:nvSpPr>
          <p:cNvPr id="4" name="Slide Number Placeholder 3"/>
          <p:cNvSpPr>
            <a:spLocks noGrp="1"/>
          </p:cNvSpPr>
          <p:nvPr>
            <p:ph type="sldNum" sz="quarter" idx="5"/>
          </p:nvPr>
        </p:nvSpPr>
        <p:spPr/>
        <p:txBody>
          <a:bodyPr/>
          <a:lstStyle/>
          <a:p>
            <a:fld id="{AAE82BF8-A6DD-D143-A0BB-C5C39F5DBDE5}" type="slidenum">
              <a:rPr lang="en-US" smtClean="0"/>
              <a:t>33</a:t>
            </a:fld>
            <a:endParaRPr lang="en-US" dirty="0"/>
          </a:p>
        </p:txBody>
      </p:sp>
    </p:spTree>
    <p:extLst>
      <p:ext uri="{BB962C8B-B14F-4D97-AF65-F5344CB8AC3E}">
        <p14:creationId xmlns:p14="http://schemas.microsoft.com/office/powerpoint/2010/main" val="1921815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We may want to mention </a:t>
            </a:r>
            <a:r>
              <a:rPr lang="en-US" b="1" dirty="0"/>
              <a:t>cardiac arrhythmias as these can be fatal in patients with </a:t>
            </a:r>
            <a:r>
              <a:rPr lang="en-US" b="1" dirty="0" err="1"/>
              <a:t>SSc</a:t>
            </a:r>
            <a:r>
              <a:rPr lang="en-US" b="1" dirty="0"/>
              <a:t> cardiac involvement</a:t>
            </a:r>
            <a:r>
              <a:rPr lang="en-US" dirty="0"/>
              <a:t>.</a:t>
            </a:r>
          </a:p>
          <a:p>
            <a:r>
              <a:rPr lang="en-US" dirty="0"/>
              <a:t>VA: added</a:t>
            </a:r>
          </a:p>
        </p:txBody>
      </p:sp>
      <p:sp>
        <p:nvSpPr>
          <p:cNvPr id="4" name="Slide Number Placeholder 3"/>
          <p:cNvSpPr>
            <a:spLocks noGrp="1"/>
          </p:cNvSpPr>
          <p:nvPr>
            <p:ph type="sldNum" sz="quarter" idx="5"/>
          </p:nvPr>
        </p:nvSpPr>
        <p:spPr/>
        <p:txBody>
          <a:bodyPr/>
          <a:lstStyle/>
          <a:p>
            <a:fld id="{AAE82BF8-A6DD-D143-A0BB-C5C39F5DBDE5}" type="slidenum">
              <a:rPr lang="en-US" smtClean="0"/>
              <a:t>34</a:t>
            </a:fld>
            <a:endParaRPr lang="en-US" dirty="0"/>
          </a:p>
        </p:txBody>
      </p:sp>
    </p:spTree>
    <p:extLst>
      <p:ext uri="{BB962C8B-B14F-4D97-AF65-F5344CB8AC3E}">
        <p14:creationId xmlns:p14="http://schemas.microsoft.com/office/powerpoint/2010/main" val="18754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Giacomelli</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Liakouli</a:t>
            </a:r>
            <a:r>
              <a:rPr lang="en-US" sz="1200" kern="1200" dirty="0">
                <a:solidFill>
                  <a:schemeClr val="tx1"/>
                </a:solidFill>
                <a:effectLst/>
                <a:latin typeface="+mn-lt"/>
                <a:ea typeface="+mn-ea"/>
                <a:cs typeface="+mn-cs"/>
              </a:rPr>
              <a:t> V, </a:t>
            </a:r>
            <a:r>
              <a:rPr lang="en-US" sz="1200" kern="1200" dirty="0" err="1">
                <a:solidFill>
                  <a:schemeClr val="tx1"/>
                </a:solidFill>
                <a:effectLst/>
                <a:latin typeface="+mn-lt"/>
                <a:ea typeface="+mn-ea"/>
                <a:cs typeface="+mn-cs"/>
              </a:rPr>
              <a:t>Berardicurti</a:t>
            </a:r>
            <a:r>
              <a:rPr lang="en-US" sz="1200" kern="1200" dirty="0">
                <a:solidFill>
                  <a:schemeClr val="tx1"/>
                </a:solidFill>
                <a:effectLst/>
                <a:latin typeface="+mn-lt"/>
                <a:ea typeface="+mn-ea"/>
                <a:cs typeface="+mn-cs"/>
              </a:rPr>
              <a:t> O, et al. Interstitial lung disease in systemic sclerosis: current and future treatment. </a:t>
            </a:r>
            <a:r>
              <a:rPr lang="en-US" sz="1200" i="1" kern="1200" dirty="0" err="1">
                <a:solidFill>
                  <a:schemeClr val="tx1"/>
                </a:solidFill>
                <a:effectLst/>
                <a:latin typeface="+mn-lt"/>
                <a:ea typeface="+mn-ea"/>
                <a:cs typeface="+mn-cs"/>
              </a:rPr>
              <a:t>Rheumatol</a:t>
            </a:r>
            <a:r>
              <a:rPr lang="en-US" sz="1200" i="1" kern="1200" dirty="0">
                <a:solidFill>
                  <a:schemeClr val="tx1"/>
                </a:solidFill>
                <a:effectLst/>
                <a:latin typeface="+mn-lt"/>
                <a:ea typeface="+mn-ea"/>
                <a:cs typeface="+mn-cs"/>
              </a:rPr>
              <a:t> Int</a:t>
            </a:r>
            <a:r>
              <a:rPr lang="en-US" sz="1200" kern="1200" dirty="0">
                <a:solidFill>
                  <a:schemeClr val="tx1"/>
                </a:solidFill>
                <a:effectLst/>
                <a:latin typeface="+mn-lt"/>
                <a:ea typeface="+mn-ea"/>
                <a:cs typeface="+mn-cs"/>
              </a:rPr>
              <a:t>. 2017;37:853-863.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Perelas</a:t>
            </a:r>
            <a:r>
              <a:rPr lang="en-US" sz="1200" kern="1200" dirty="0">
                <a:solidFill>
                  <a:schemeClr val="tx1"/>
                </a:solidFill>
                <a:effectLst/>
                <a:latin typeface="+mn-lt"/>
                <a:ea typeface="+mn-ea"/>
                <a:cs typeface="+mn-cs"/>
              </a:rPr>
              <a:t> A, Silver RM, </a:t>
            </a:r>
            <a:r>
              <a:rPr lang="en-US" sz="1200" kern="1200" dirty="0" err="1">
                <a:solidFill>
                  <a:schemeClr val="tx1"/>
                </a:solidFill>
                <a:effectLst/>
                <a:latin typeface="+mn-lt"/>
                <a:ea typeface="+mn-ea"/>
                <a:cs typeface="+mn-cs"/>
              </a:rPr>
              <a:t>Arrossi</a:t>
            </a:r>
            <a:r>
              <a:rPr lang="en-US" sz="1200" kern="1200" dirty="0">
                <a:solidFill>
                  <a:schemeClr val="tx1"/>
                </a:solidFill>
                <a:effectLst/>
                <a:latin typeface="+mn-lt"/>
                <a:ea typeface="+mn-ea"/>
                <a:cs typeface="+mn-cs"/>
              </a:rPr>
              <a:t> AV, Highland KB. Systemic sclerosis-associated interstitial lung disease. </a:t>
            </a:r>
            <a:r>
              <a:rPr lang="en-US" sz="1200" i="1" kern="1200" dirty="0">
                <a:solidFill>
                  <a:schemeClr val="tx1"/>
                </a:solidFill>
                <a:effectLst/>
                <a:latin typeface="+mn-lt"/>
                <a:ea typeface="+mn-ea"/>
                <a:cs typeface="+mn-cs"/>
              </a:rPr>
              <a:t>Lancet Respir Med.</a:t>
            </a:r>
            <a:r>
              <a:rPr lang="en-US" sz="1200" kern="1200" dirty="0">
                <a:solidFill>
                  <a:schemeClr val="tx1"/>
                </a:solidFill>
                <a:effectLst/>
                <a:latin typeface="+mn-lt"/>
                <a:ea typeface="+mn-ea"/>
                <a:cs typeface="+mn-cs"/>
              </a:rPr>
              <a:t> 2020;8(3):304-320.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10.1016/S2213-2600(19)30480-1.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Added last bullet-IN</a:t>
            </a:r>
          </a:p>
        </p:txBody>
      </p:sp>
      <p:sp>
        <p:nvSpPr>
          <p:cNvPr id="4" name="Slide Number Placeholder 3"/>
          <p:cNvSpPr>
            <a:spLocks noGrp="1"/>
          </p:cNvSpPr>
          <p:nvPr>
            <p:ph type="sldNum" sz="quarter" idx="5"/>
          </p:nvPr>
        </p:nvSpPr>
        <p:spPr/>
        <p:txBody>
          <a:bodyPr/>
          <a:lstStyle/>
          <a:p>
            <a:fld id="{AAE82BF8-A6DD-D143-A0BB-C5C39F5DBDE5}" type="slidenum">
              <a:rPr lang="en-US" smtClean="0"/>
              <a:t>8</a:t>
            </a:fld>
            <a:endParaRPr lang="en-US"/>
          </a:p>
        </p:txBody>
      </p:sp>
    </p:spTree>
    <p:extLst>
      <p:ext uri="{BB962C8B-B14F-4D97-AF65-F5344CB8AC3E}">
        <p14:creationId xmlns:p14="http://schemas.microsoft.com/office/powerpoint/2010/main" val="3532997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I’m not sure what the second bullet point means. Renal crisis typically occurs in patients with early diffuse skin disease. In these types of patients the administration of glucocorticoids can increase the risk of renal crisis/</a:t>
            </a:r>
          </a:p>
          <a:p>
            <a:endParaRPr lang="en-US" dirty="0"/>
          </a:p>
          <a:p>
            <a:r>
              <a:rPr lang="en-US" dirty="0"/>
              <a:t>VA: adjusted first bullet to reflect this.</a:t>
            </a:r>
          </a:p>
        </p:txBody>
      </p:sp>
      <p:sp>
        <p:nvSpPr>
          <p:cNvPr id="4" name="Slide Number Placeholder 3"/>
          <p:cNvSpPr>
            <a:spLocks noGrp="1"/>
          </p:cNvSpPr>
          <p:nvPr>
            <p:ph type="sldNum" sz="quarter" idx="5"/>
          </p:nvPr>
        </p:nvSpPr>
        <p:spPr/>
        <p:txBody>
          <a:bodyPr/>
          <a:lstStyle/>
          <a:p>
            <a:fld id="{AAE82BF8-A6DD-D143-A0BB-C5C39F5DBDE5}" type="slidenum">
              <a:rPr lang="en-US" smtClean="0"/>
              <a:t>35</a:t>
            </a:fld>
            <a:endParaRPr lang="en-US" dirty="0"/>
          </a:p>
        </p:txBody>
      </p:sp>
    </p:spTree>
    <p:extLst>
      <p:ext uri="{BB962C8B-B14F-4D97-AF65-F5344CB8AC3E}">
        <p14:creationId xmlns:p14="http://schemas.microsoft.com/office/powerpoint/2010/main" val="2192370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38</a:t>
            </a:fld>
            <a:endParaRPr lang="en-US" dirty="0"/>
          </a:p>
        </p:txBody>
      </p:sp>
    </p:spTree>
    <p:extLst>
      <p:ext uri="{BB962C8B-B14F-4D97-AF65-F5344CB8AC3E}">
        <p14:creationId xmlns:p14="http://schemas.microsoft.com/office/powerpoint/2010/main" val="414698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41</a:t>
            </a:fld>
            <a:endParaRPr lang="en-US" dirty="0"/>
          </a:p>
        </p:txBody>
      </p:sp>
    </p:spTree>
    <p:extLst>
      <p:ext uri="{BB962C8B-B14F-4D97-AF65-F5344CB8AC3E}">
        <p14:creationId xmlns:p14="http://schemas.microsoft.com/office/powerpoint/2010/main" val="3226482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Roofeh</a:t>
            </a:r>
            <a:r>
              <a:rPr lang="en-US" sz="1200" kern="1200" dirty="0">
                <a:solidFill>
                  <a:schemeClr val="tx1"/>
                </a:solidFill>
                <a:effectLst/>
                <a:latin typeface="+mn-lt"/>
                <a:ea typeface="+mn-ea"/>
                <a:cs typeface="+mn-cs"/>
              </a:rPr>
              <a:t> D, Khanna D. Management of systemic sclerosis: the first five years.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Opin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2020;32:228-237.</a:t>
            </a:r>
          </a:p>
        </p:txBody>
      </p:sp>
      <p:sp>
        <p:nvSpPr>
          <p:cNvPr id="4" name="Slide Number Placeholder 3"/>
          <p:cNvSpPr>
            <a:spLocks noGrp="1"/>
          </p:cNvSpPr>
          <p:nvPr>
            <p:ph type="sldNum" sz="quarter" idx="5"/>
          </p:nvPr>
        </p:nvSpPr>
        <p:spPr/>
        <p:txBody>
          <a:bodyPr/>
          <a:lstStyle/>
          <a:p>
            <a:fld id="{AAE82BF8-A6DD-D143-A0BB-C5C39F5DBDE5}" type="slidenum">
              <a:rPr lang="en-US" smtClean="0"/>
              <a:t>42</a:t>
            </a:fld>
            <a:endParaRPr lang="en-US" dirty="0"/>
          </a:p>
        </p:txBody>
      </p:sp>
    </p:spTree>
    <p:extLst>
      <p:ext uri="{BB962C8B-B14F-4D97-AF65-F5344CB8AC3E}">
        <p14:creationId xmlns:p14="http://schemas.microsoft.com/office/powerpoint/2010/main" val="373150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Treatment should also be considered in patients with limited ILD but risk factors for progression (Scl-70, males, etc.).</a:t>
            </a:r>
          </a:p>
          <a:p>
            <a:endParaRPr lang="en-US" dirty="0"/>
          </a:p>
          <a:p>
            <a:r>
              <a:rPr lang="en-US" dirty="0"/>
              <a:t>VA: TY, added.</a:t>
            </a:r>
          </a:p>
        </p:txBody>
      </p:sp>
      <p:sp>
        <p:nvSpPr>
          <p:cNvPr id="4" name="Slide Number Placeholder 3"/>
          <p:cNvSpPr>
            <a:spLocks noGrp="1"/>
          </p:cNvSpPr>
          <p:nvPr>
            <p:ph type="sldNum" sz="quarter" idx="5"/>
          </p:nvPr>
        </p:nvSpPr>
        <p:spPr/>
        <p:txBody>
          <a:bodyPr/>
          <a:lstStyle/>
          <a:p>
            <a:fld id="{AAE82BF8-A6DD-D143-A0BB-C5C39F5DBDE5}" type="slidenum">
              <a:rPr lang="en-US" smtClean="0"/>
              <a:t>43</a:t>
            </a:fld>
            <a:endParaRPr lang="en-US" dirty="0"/>
          </a:p>
        </p:txBody>
      </p:sp>
    </p:spTree>
    <p:extLst>
      <p:ext uri="{BB962C8B-B14F-4D97-AF65-F5344CB8AC3E}">
        <p14:creationId xmlns:p14="http://schemas.microsoft.com/office/powerpoint/2010/main" val="3884355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Distler O, Volkmann ER, Hoffmann-</a:t>
            </a:r>
            <a:r>
              <a:rPr lang="en-US" sz="1200" kern="1200" dirty="0" err="1">
                <a:solidFill>
                  <a:schemeClr val="tx1"/>
                </a:solidFill>
                <a:effectLst/>
                <a:latin typeface="+mn-lt"/>
                <a:ea typeface="+mn-ea"/>
                <a:cs typeface="+mn-cs"/>
              </a:rPr>
              <a:t>Vold</a:t>
            </a:r>
            <a:r>
              <a:rPr lang="en-US" sz="1200" kern="1200" dirty="0">
                <a:solidFill>
                  <a:schemeClr val="tx1"/>
                </a:solidFill>
                <a:effectLst/>
                <a:latin typeface="+mn-lt"/>
                <a:ea typeface="+mn-ea"/>
                <a:cs typeface="+mn-cs"/>
              </a:rPr>
              <a:t> AM, Maher TM. Current and future perspectives on management of systemic sclerosis-associated interstitial lung disease. </a:t>
            </a:r>
            <a:r>
              <a:rPr lang="en-US" sz="1200" i="1" kern="1200" dirty="0">
                <a:solidFill>
                  <a:schemeClr val="tx1"/>
                </a:solidFill>
                <a:effectLst/>
                <a:latin typeface="+mn-lt"/>
                <a:ea typeface="+mn-ea"/>
                <a:cs typeface="+mn-cs"/>
              </a:rPr>
              <a:t>Expert Rev Clin Immunol</a:t>
            </a:r>
            <a:r>
              <a:rPr lang="en-US" sz="1200" kern="1200" dirty="0">
                <a:solidFill>
                  <a:schemeClr val="tx1"/>
                </a:solidFill>
                <a:effectLst/>
                <a:latin typeface="+mn-lt"/>
                <a:ea typeface="+mn-ea"/>
                <a:cs typeface="+mn-cs"/>
              </a:rPr>
              <a:t>. 2019;15:1-9.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Kowal-</a:t>
            </a:r>
            <a:r>
              <a:rPr lang="en-US" sz="1200" kern="1200" dirty="0" err="1">
                <a:solidFill>
                  <a:schemeClr val="tx1"/>
                </a:solidFill>
                <a:effectLst/>
                <a:latin typeface="+mn-lt"/>
                <a:ea typeface="+mn-ea"/>
                <a:cs typeface="+mn-cs"/>
              </a:rPr>
              <a:t>Bielecka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Fransen</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Avouac</a:t>
            </a:r>
            <a:r>
              <a:rPr lang="en-US" sz="1200" kern="1200" dirty="0">
                <a:solidFill>
                  <a:schemeClr val="tx1"/>
                </a:solidFill>
                <a:effectLst/>
                <a:latin typeface="+mn-lt"/>
                <a:ea typeface="+mn-ea"/>
                <a:cs typeface="+mn-cs"/>
              </a:rPr>
              <a:t> J et al. Update of EULAR recommendations for the treatment of systemic sclerosis. </a:t>
            </a:r>
            <a:r>
              <a:rPr lang="en-US" sz="1200" i="1" kern="1200" dirty="0">
                <a:solidFill>
                  <a:schemeClr val="tx1"/>
                </a:solidFill>
                <a:effectLst/>
                <a:latin typeface="+mn-lt"/>
                <a:ea typeface="+mn-ea"/>
                <a:cs typeface="+mn-cs"/>
              </a:rPr>
              <a:t>Ann Rheum Dis</a:t>
            </a:r>
            <a:r>
              <a:rPr lang="en-US" sz="1200" kern="1200" dirty="0">
                <a:solidFill>
                  <a:schemeClr val="tx1"/>
                </a:solidFill>
                <a:effectLst/>
                <a:latin typeface="+mn-lt"/>
                <a:ea typeface="+mn-ea"/>
                <a:cs typeface="+mn-cs"/>
              </a:rPr>
              <a:t>. 2017;76:1327-1339.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 Q, Wallace L, Patnaik P, et al. Disease frequency, patient characteristics, comorbidity outcomes and immunosuppressive therapy in systemic sclerosis and systemic sclerosis-associated interstitial lung disease: a US cohort study. Rheumatology (Oxford). 2021;60(4):1915-1925.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10.1093/rheumatology/keaa547.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McMahan ZH, Volkmann ER. An update on the pharmacotherapeutic options and treatment strategies for systemic sclerosis. </a:t>
            </a:r>
            <a:r>
              <a:rPr lang="en-US" sz="1200" i="1" kern="1200" dirty="0">
                <a:solidFill>
                  <a:schemeClr val="tx1"/>
                </a:solidFill>
                <a:effectLst/>
                <a:latin typeface="+mn-lt"/>
                <a:ea typeface="+mn-ea"/>
                <a:cs typeface="+mn-cs"/>
              </a:rPr>
              <a:t>Expert </a:t>
            </a:r>
            <a:r>
              <a:rPr lang="en-US" sz="1200" i="1" kern="1200" dirty="0" err="1">
                <a:solidFill>
                  <a:schemeClr val="tx1"/>
                </a:solidFill>
                <a:effectLst/>
                <a:latin typeface="+mn-lt"/>
                <a:ea typeface="+mn-ea"/>
                <a:cs typeface="+mn-cs"/>
              </a:rPr>
              <a:t>Opin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Pharmacother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2020;21(16):2041-2056.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10.1080/14656566.2020.1793960.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Perelas</a:t>
            </a:r>
            <a:r>
              <a:rPr lang="en-US" sz="1200" kern="1200" dirty="0">
                <a:solidFill>
                  <a:schemeClr val="tx1"/>
                </a:solidFill>
                <a:effectLst/>
                <a:latin typeface="+mn-lt"/>
                <a:ea typeface="+mn-ea"/>
                <a:cs typeface="+mn-cs"/>
              </a:rPr>
              <a:t> A, Silver RM, </a:t>
            </a:r>
            <a:r>
              <a:rPr lang="en-US" sz="1200" kern="1200" dirty="0" err="1">
                <a:solidFill>
                  <a:schemeClr val="tx1"/>
                </a:solidFill>
                <a:effectLst/>
                <a:latin typeface="+mn-lt"/>
                <a:ea typeface="+mn-ea"/>
                <a:cs typeface="+mn-cs"/>
              </a:rPr>
              <a:t>Arrossi</a:t>
            </a:r>
            <a:r>
              <a:rPr lang="en-US" sz="1200" kern="1200" dirty="0">
                <a:solidFill>
                  <a:schemeClr val="tx1"/>
                </a:solidFill>
                <a:effectLst/>
                <a:latin typeface="+mn-lt"/>
                <a:ea typeface="+mn-ea"/>
                <a:cs typeface="+mn-cs"/>
              </a:rPr>
              <a:t> AV, Highland KB. Systemic sclerosis-associated interstitial lung disease. </a:t>
            </a:r>
            <a:r>
              <a:rPr lang="en-US" sz="1200" i="1" kern="1200" dirty="0">
                <a:solidFill>
                  <a:schemeClr val="tx1"/>
                </a:solidFill>
                <a:effectLst/>
                <a:latin typeface="+mn-lt"/>
                <a:ea typeface="+mn-ea"/>
                <a:cs typeface="+mn-cs"/>
              </a:rPr>
              <a:t>Lancet Respir Med.</a:t>
            </a:r>
            <a:r>
              <a:rPr lang="en-US" sz="1200" kern="1200" dirty="0">
                <a:solidFill>
                  <a:schemeClr val="tx1"/>
                </a:solidFill>
                <a:effectLst/>
                <a:latin typeface="+mn-lt"/>
                <a:ea typeface="+mn-ea"/>
                <a:cs typeface="+mn-cs"/>
              </a:rPr>
              <a:t> 2020;8(3):304-320.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10.1016/S2213-2600(19)30480-1.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45</a:t>
            </a:fld>
            <a:endParaRPr lang="en-US" dirty="0"/>
          </a:p>
        </p:txBody>
      </p:sp>
    </p:spTree>
    <p:extLst>
      <p:ext uri="{BB962C8B-B14F-4D97-AF65-F5344CB8AC3E}">
        <p14:creationId xmlns:p14="http://schemas.microsoft.com/office/powerpoint/2010/main" val="1011018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Tashkin</a:t>
            </a:r>
            <a:r>
              <a:rPr lang="en-US" sz="1200" b="0" i="0" u="none" strike="noStrike" kern="1200" dirty="0">
                <a:solidFill>
                  <a:schemeClr val="tx1"/>
                </a:solidFill>
                <a:effectLst/>
                <a:latin typeface="+mn-lt"/>
                <a:ea typeface="+mn-ea"/>
                <a:cs typeface="+mn-cs"/>
              </a:rPr>
              <a:t> DP, </a:t>
            </a:r>
            <a:r>
              <a:rPr lang="en-US" sz="1200" b="0" i="0" u="none" strike="noStrike" kern="1200" dirty="0" err="1">
                <a:solidFill>
                  <a:schemeClr val="tx1"/>
                </a:solidFill>
                <a:effectLst/>
                <a:latin typeface="+mn-lt"/>
                <a:ea typeface="+mn-ea"/>
                <a:cs typeface="+mn-cs"/>
              </a:rPr>
              <a:t>Elashoff</a:t>
            </a:r>
            <a:r>
              <a:rPr lang="en-US" sz="1200" b="0" i="0" u="none" strike="noStrike" kern="1200" dirty="0">
                <a:solidFill>
                  <a:schemeClr val="tx1"/>
                </a:solidFill>
                <a:effectLst/>
                <a:latin typeface="+mn-lt"/>
                <a:ea typeface="+mn-ea"/>
                <a:cs typeface="+mn-cs"/>
              </a:rPr>
              <a:t> R, Clements PJ, et al. Cyclophosphamide versus placebo in scleroderma lung disease. </a:t>
            </a:r>
            <a:r>
              <a:rPr lang="en-US" sz="1200" b="0" i="1" u="none" strike="noStrike" kern="1200" dirty="0">
                <a:solidFill>
                  <a:schemeClr val="tx1"/>
                </a:solidFill>
                <a:effectLst/>
                <a:latin typeface="+mn-lt"/>
                <a:ea typeface="+mn-ea"/>
                <a:cs typeface="+mn-cs"/>
              </a:rPr>
              <a:t>N </a:t>
            </a:r>
            <a:r>
              <a:rPr lang="en-US" sz="1200" b="0" i="1" u="none" strike="noStrike" kern="1200" dirty="0" err="1">
                <a:solidFill>
                  <a:schemeClr val="tx1"/>
                </a:solidFill>
                <a:effectLst/>
                <a:latin typeface="+mn-lt"/>
                <a:ea typeface="+mn-ea"/>
                <a:cs typeface="+mn-cs"/>
              </a:rPr>
              <a:t>Engl</a:t>
            </a:r>
            <a:r>
              <a:rPr lang="en-US" sz="1200" b="0" i="1" u="none" strike="noStrike" kern="1200" dirty="0">
                <a:solidFill>
                  <a:schemeClr val="tx1"/>
                </a:solidFill>
                <a:effectLst/>
                <a:latin typeface="+mn-lt"/>
                <a:ea typeface="+mn-ea"/>
                <a:cs typeface="+mn-cs"/>
              </a:rPr>
              <a:t> J Med. </a:t>
            </a:r>
            <a:r>
              <a:rPr lang="en-US" sz="1200" b="0" i="0" u="none" strike="noStrike" kern="1200" dirty="0">
                <a:solidFill>
                  <a:schemeClr val="tx1"/>
                </a:solidFill>
                <a:effectLst/>
                <a:latin typeface="+mn-lt"/>
                <a:ea typeface="+mn-ea"/>
                <a:cs typeface="+mn-cs"/>
              </a:rPr>
              <a:t>2006;354(25):2655-66.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10.1056/NEJMoa055120. </a:t>
            </a:r>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46</a:t>
            </a:fld>
            <a:endParaRPr lang="en-US" dirty="0"/>
          </a:p>
        </p:txBody>
      </p:sp>
    </p:spTree>
    <p:extLst>
      <p:ext uri="{BB962C8B-B14F-4D97-AF65-F5344CB8AC3E}">
        <p14:creationId xmlns:p14="http://schemas.microsoft.com/office/powerpoint/2010/main" val="715395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66A24E4-9449-5443-B2A9-0BBFBA86412A}" type="slidenum">
              <a:rPr lang="en-US" altLang="x-none"/>
              <a:pPr>
                <a:spcBef>
                  <a:spcPct val="0"/>
                </a:spcBef>
              </a:pPr>
              <a:t>47</a:t>
            </a:fld>
            <a:endParaRPr lang="en-US" altLang="x-none" dirty="0"/>
          </a:p>
        </p:txBody>
      </p:sp>
      <p:sp>
        <p:nvSpPr>
          <p:cNvPr id="59394"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p:txBody>
          <a:bodyPr lIns="91427" tIns="45714" rIns="91427" bIns="45714"/>
          <a:lstStyle/>
          <a:p>
            <a:pPr eaLnBrk="1" hangingPunct="1">
              <a:defRPr/>
            </a:pPr>
            <a:r>
              <a:rPr lang="en-US" sz="1200" b="0" i="0" u="none" strike="noStrike" kern="1200" dirty="0" err="1">
                <a:solidFill>
                  <a:schemeClr val="tx1"/>
                </a:solidFill>
                <a:effectLst/>
                <a:latin typeface="+mn-lt"/>
                <a:ea typeface="+mn-ea"/>
                <a:cs typeface="+mn-cs"/>
              </a:rPr>
              <a:t>Tashkin</a:t>
            </a:r>
            <a:r>
              <a:rPr lang="en-US" sz="1200" b="0" i="0" u="none" strike="noStrike" kern="1200" dirty="0">
                <a:solidFill>
                  <a:schemeClr val="tx1"/>
                </a:solidFill>
                <a:effectLst/>
                <a:latin typeface="+mn-lt"/>
                <a:ea typeface="+mn-ea"/>
                <a:cs typeface="+mn-cs"/>
              </a:rPr>
              <a:t> DP, et al. Effects of 1-year treatment with cyclophosphamide on outcomes at 2 years in scleroderma lung disease. </a:t>
            </a:r>
            <a:r>
              <a:rPr lang="en-US" sz="1200" b="0" i="1" u="none" strike="noStrike" kern="1200" dirty="0">
                <a:solidFill>
                  <a:schemeClr val="tx1"/>
                </a:solidFill>
                <a:effectLst/>
                <a:latin typeface="+mn-lt"/>
                <a:ea typeface="+mn-ea"/>
                <a:cs typeface="+mn-cs"/>
              </a:rPr>
              <a:t>Am J Respir Crit Care Med. </a:t>
            </a:r>
            <a:r>
              <a:rPr lang="en-US" sz="1200" b="0" i="0" u="none" strike="noStrike" kern="1200" dirty="0">
                <a:solidFill>
                  <a:schemeClr val="tx1"/>
                </a:solidFill>
                <a:effectLst/>
                <a:latin typeface="+mn-lt"/>
                <a:ea typeface="+mn-ea"/>
                <a:cs typeface="+mn-cs"/>
              </a:rPr>
              <a:t>2007;176(10):1026-34.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10.1164/rccm.200702-326OC. </a:t>
            </a:r>
            <a:endParaRPr lang="en-US" dirty="0">
              <a:cs typeface="+mn-cs"/>
            </a:endParaRPr>
          </a:p>
        </p:txBody>
      </p:sp>
      <p:sp>
        <p:nvSpPr>
          <p:cNvPr id="59396" name="Slide Number Placeholder 3"/>
          <p:cNvSpPr txBox="1">
            <a:spLocks noGrp="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defTabSz="889000">
              <a:spcBef>
                <a:spcPct val="30000"/>
              </a:spcBef>
              <a:defRPr sz="1200">
                <a:solidFill>
                  <a:schemeClr val="tx1"/>
                </a:solidFill>
                <a:latin typeface="Arial" charset="0"/>
                <a:ea typeface="ＭＳ Ｐゴシック" charset="-128"/>
              </a:defRPr>
            </a:lvl1pPr>
            <a:lvl2pPr marL="742950" indent="-285750" defTabSz="889000">
              <a:spcBef>
                <a:spcPct val="30000"/>
              </a:spcBef>
              <a:defRPr sz="1200">
                <a:solidFill>
                  <a:schemeClr val="tx1"/>
                </a:solidFill>
                <a:latin typeface="Arial" charset="0"/>
                <a:ea typeface="ＭＳ Ｐゴシック" charset="-128"/>
              </a:defRPr>
            </a:lvl2pPr>
            <a:lvl3pPr marL="1143000" indent="-228600" defTabSz="889000">
              <a:spcBef>
                <a:spcPct val="30000"/>
              </a:spcBef>
              <a:defRPr sz="1200">
                <a:solidFill>
                  <a:schemeClr val="tx1"/>
                </a:solidFill>
                <a:latin typeface="Arial" charset="0"/>
                <a:ea typeface="ＭＳ Ｐゴシック" charset="-128"/>
              </a:defRPr>
            </a:lvl3pPr>
            <a:lvl4pPr marL="1600200" indent="-228600" defTabSz="889000">
              <a:spcBef>
                <a:spcPct val="30000"/>
              </a:spcBef>
              <a:defRPr sz="1200">
                <a:solidFill>
                  <a:schemeClr val="tx1"/>
                </a:solidFill>
                <a:latin typeface="Arial" charset="0"/>
                <a:ea typeface="ＭＳ Ｐゴシック" charset="-128"/>
              </a:defRPr>
            </a:lvl4pPr>
            <a:lvl5pPr marL="2057400" indent="-228600" defTabSz="889000">
              <a:spcBef>
                <a:spcPct val="30000"/>
              </a:spcBef>
              <a:defRPr sz="1200">
                <a:solidFill>
                  <a:schemeClr val="tx1"/>
                </a:solidFill>
                <a:latin typeface="Arial" charset="0"/>
                <a:ea typeface="ＭＳ Ｐゴシック" charset="-128"/>
              </a:defRPr>
            </a:lvl5pPr>
            <a:lvl6pPr marL="2514600" indent="-228600" defTabSz="8890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8890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8890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889000"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9802E690-3E37-824E-8FDA-D0F398EA685E}" type="slidenum">
              <a:rPr lang="en-US" altLang="x-none"/>
              <a:pPr algn="r" eaLnBrk="1" hangingPunct="1">
                <a:spcBef>
                  <a:spcPct val="0"/>
                </a:spcBef>
              </a:pPr>
              <a:t>47</a:t>
            </a:fld>
            <a:endParaRPr lang="en-US" altLang="x-none" dirty="0"/>
          </a:p>
        </p:txBody>
      </p:sp>
    </p:spTree>
    <p:extLst>
      <p:ext uri="{BB962C8B-B14F-4D97-AF65-F5344CB8AC3E}">
        <p14:creationId xmlns:p14="http://schemas.microsoft.com/office/powerpoint/2010/main" val="90720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5613"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Tashkin</a:t>
            </a:r>
            <a:r>
              <a:rPr lang="en-US" sz="1200" b="0" i="0" u="none" strike="noStrike" kern="1200" dirty="0">
                <a:solidFill>
                  <a:schemeClr val="tx1"/>
                </a:solidFill>
                <a:effectLst/>
                <a:latin typeface="+mn-lt"/>
                <a:ea typeface="+mn-ea"/>
                <a:cs typeface="+mn-cs"/>
              </a:rPr>
              <a:t> DP, Roth MD, Clements PJ, et al; </a:t>
            </a:r>
            <a:r>
              <a:rPr lang="en-US" sz="1200" b="0" i="0" u="none" strike="noStrike" kern="1200" dirty="0" err="1">
                <a:solidFill>
                  <a:schemeClr val="tx1"/>
                </a:solidFill>
                <a:effectLst/>
                <a:latin typeface="+mn-lt"/>
                <a:ea typeface="+mn-ea"/>
                <a:cs typeface="+mn-cs"/>
              </a:rPr>
              <a:t>Sclerodema</a:t>
            </a:r>
            <a:r>
              <a:rPr lang="en-US" sz="1200" b="0" i="0" u="none" strike="noStrike" kern="1200" dirty="0">
                <a:solidFill>
                  <a:schemeClr val="tx1"/>
                </a:solidFill>
                <a:effectLst/>
                <a:latin typeface="+mn-lt"/>
                <a:ea typeface="+mn-ea"/>
                <a:cs typeface="+mn-cs"/>
              </a:rPr>
              <a:t> Lung Study II Investigators. Mycophenolate mofetil versus oral cyclophosphamide in scleroderma-related interstitial lung disease (SLS II): a </a:t>
            </a:r>
            <a:r>
              <a:rPr lang="en-US" sz="1200" b="0" i="0" u="none" strike="noStrike" kern="1200" dirty="0" err="1">
                <a:solidFill>
                  <a:schemeClr val="tx1"/>
                </a:solidFill>
                <a:effectLst/>
                <a:latin typeface="+mn-lt"/>
                <a:ea typeface="+mn-ea"/>
                <a:cs typeface="+mn-cs"/>
              </a:rPr>
              <a:t>randomised</a:t>
            </a:r>
            <a:r>
              <a:rPr lang="en-US" sz="1200" b="0" i="0" u="none" strike="noStrike" kern="1200" dirty="0">
                <a:solidFill>
                  <a:schemeClr val="tx1"/>
                </a:solidFill>
                <a:effectLst/>
                <a:latin typeface="+mn-lt"/>
                <a:ea typeface="+mn-ea"/>
                <a:cs typeface="+mn-cs"/>
              </a:rPr>
              <a:t> controlled, double-blind, parallel group trial. </a:t>
            </a:r>
            <a:r>
              <a:rPr lang="en-US" sz="1200" b="0" i="1" u="none" strike="noStrike" kern="1200" dirty="0">
                <a:solidFill>
                  <a:schemeClr val="tx1"/>
                </a:solidFill>
                <a:effectLst/>
                <a:latin typeface="+mn-lt"/>
                <a:ea typeface="+mn-ea"/>
                <a:cs typeface="+mn-cs"/>
              </a:rPr>
              <a:t>Lancet Respir Med. </a:t>
            </a:r>
            <a:r>
              <a:rPr lang="en-US" sz="1200" b="0" i="0" u="none" strike="noStrike" kern="1200" dirty="0">
                <a:solidFill>
                  <a:schemeClr val="tx1"/>
                </a:solidFill>
                <a:effectLst/>
                <a:latin typeface="+mn-lt"/>
                <a:ea typeface="+mn-ea"/>
                <a:cs typeface="+mn-cs"/>
              </a:rPr>
              <a:t>2016;4(9):708-719.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10.1016/S2213-2600(16)30152-7.</a:t>
            </a:r>
          </a:p>
          <a:p>
            <a:pPr marL="0" marR="0" lvl="0" indent="0" algn="l" defTabSz="455613" rtl="0" eaLnBrk="1" fontAlgn="auto" latinLnBrk="0" hangingPunct="1">
              <a:lnSpc>
                <a:spcPct val="100000"/>
              </a:lnSpc>
              <a:spcBef>
                <a:spcPts val="0"/>
              </a:spcBef>
              <a:spcAft>
                <a:spcPts val="0"/>
              </a:spcAft>
              <a:buClrTx/>
              <a:buSzTx/>
              <a:buFontTx/>
              <a:buNone/>
              <a:tabLst/>
              <a:defRPr/>
            </a:pPr>
            <a:r>
              <a:rPr lang="en-US" altLang="x-none" sz="1200" b="1" i="0" u="none" strike="noStrike" kern="1200" dirty="0">
                <a:solidFill>
                  <a:schemeClr val="tx1"/>
                </a:solidFill>
                <a:effectLst/>
                <a:latin typeface="+mn-lt"/>
                <a:ea typeface="+mn-ea"/>
                <a:cs typeface="+mn-cs"/>
              </a:rPr>
              <a:t>&lt;&lt;Figures 2A adapted&gt;&gt;</a:t>
            </a:r>
            <a:endParaRPr lang="en-US" altLang="x-none" b="1" dirty="0">
              <a:ea typeface="ＭＳ Ｐゴシック" charset="-128"/>
            </a:endParaRPr>
          </a:p>
          <a:p>
            <a:pPr defTabSz="455613"/>
            <a:endParaRPr lang="en-US" altLang="x-none" dirty="0">
              <a:ea typeface="ＭＳ Ｐゴシック" charset="-128"/>
            </a:endParaRPr>
          </a:p>
        </p:txBody>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DC02A9-F751-E642-8EAF-537C5ECA028A}" type="slidenum">
              <a:rPr lang="en-US" altLang="x-none"/>
              <a:pPr>
                <a:spcBef>
                  <a:spcPct val="0"/>
                </a:spcBef>
              </a:pPr>
              <a:t>48</a:t>
            </a:fld>
            <a:endParaRPr lang="en-US" altLang="x-none" dirty="0"/>
          </a:p>
        </p:txBody>
      </p:sp>
    </p:spTree>
    <p:extLst>
      <p:ext uri="{BB962C8B-B14F-4D97-AF65-F5344CB8AC3E}">
        <p14:creationId xmlns:p14="http://schemas.microsoft.com/office/powerpoint/2010/main" val="839013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Volkmann ER, </a:t>
            </a:r>
            <a:r>
              <a:rPr lang="en-US" sz="1200" b="0" i="0" u="none" strike="noStrike" kern="1200" dirty="0" err="1">
                <a:solidFill>
                  <a:schemeClr val="tx1"/>
                </a:solidFill>
                <a:effectLst/>
                <a:latin typeface="+mn-lt"/>
                <a:ea typeface="+mn-ea"/>
                <a:cs typeface="+mn-cs"/>
              </a:rPr>
              <a:t>Tashkin</a:t>
            </a:r>
            <a:r>
              <a:rPr lang="en-US" sz="1200" b="0" i="0" u="none" strike="noStrike" kern="1200" dirty="0">
                <a:solidFill>
                  <a:schemeClr val="tx1"/>
                </a:solidFill>
                <a:effectLst/>
                <a:latin typeface="+mn-lt"/>
                <a:ea typeface="+mn-ea"/>
                <a:cs typeface="+mn-cs"/>
              </a:rPr>
              <a:t> DP, LeClair H, et al. Treatment With Mycophenolate and Cyclophosphamide Leads to Clinically Meaningful Improvements in Patient-Reported Outcomes in Scleroderma Lung Disease: Results of Scleroderma Lung Study II. </a:t>
            </a:r>
            <a:r>
              <a:rPr lang="en-US" sz="1200" b="0" i="1" u="none" strike="noStrike" kern="1200" dirty="0">
                <a:solidFill>
                  <a:schemeClr val="tx1"/>
                </a:solidFill>
                <a:effectLst/>
                <a:latin typeface="+mn-lt"/>
                <a:ea typeface="+mn-ea"/>
                <a:cs typeface="+mn-cs"/>
              </a:rPr>
              <a:t>ACR Open </a:t>
            </a:r>
            <a:r>
              <a:rPr lang="en-US" sz="1200" b="0" i="1" u="none" strike="noStrike" kern="1200" dirty="0" err="1">
                <a:solidFill>
                  <a:schemeClr val="tx1"/>
                </a:solidFill>
                <a:effectLst/>
                <a:latin typeface="+mn-lt"/>
                <a:ea typeface="+mn-ea"/>
                <a:cs typeface="+mn-cs"/>
              </a:rPr>
              <a:t>Rheumatol</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2020;2(6):362-370.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10.1002/acr2.11125. </a:t>
            </a:r>
            <a:r>
              <a:rPr lang="en-US" sz="1200" b="1" i="0" u="none" strike="noStrike" kern="1200" dirty="0">
                <a:solidFill>
                  <a:schemeClr val="tx1"/>
                </a:solidFill>
                <a:effectLst/>
                <a:latin typeface="+mn-lt"/>
                <a:ea typeface="+mn-ea"/>
                <a:cs typeface="+mn-cs"/>
              </a:rPr>
              <a:t>&lt;&lt;Figure 2 redrawn&gt;&gt;</a:t>
            </a:r>
            <a:endParaRPr lang="en-US" b="1" dirty="0"/>
          </a:p>
        </p:txBody>
      </p:sp>
      <p:sp>
        <p:nvSpPr>
          <p:cNvPr id="4" name="Slide Number Placeholder 3"/>
          <p:cNvSpPr>
            <a:spLocks noGrp="1"/>
          </p:cNvSpPr>
          <p:nvPr>
            <p:ph type="sldNum" sz="quarter" idx="5"/>
          </p:nvPr>
        </p:nvSpPr>
        <p:spPr/>
        <p:txBody>
          <a:bodyPr/>
          <a:lstStyle/>
          <a:p>
            <a:fld id="{AAE82BF8-A6DD-D143-A0BB-C5C39F5DBDE5}" type="slidenum">
              <a:rPr lang="en-US" smtClean="0"/>
              <a:t>49</a:t>
            </a:fld>
            <a:endParaRPr lang="en-US" dirty="0"/>
          </a:p>
        </p:txBody>
      </p:sp>
    </p:spTree>
    <p:extLst>
      <p:ext uri="{BB962C8B-B14F-4D97-AF65-F5344CB8AC3E}">
        <p14:creationId xmlns:p14="http://schemas.microsoft.com/office/powerpoint/2010/main" val="208445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I would recommend being consistent with the reporting of ILD prevalence estimates, or giving a range, to avoid confusion and to send a consistent message (the majority of patients with </a:t>
            </a:r>
            <a:r>
              <a:rPr lang="en-US" dirty="0" err="1"/>
              <a:t>SSc</a:t>
            </a:r>
            <a:r>
              <a:rPr lang="en-US" dirty="0"/>
              <a:t> have ILD)</a:t>
            </a:r>
          </a:p>
          <a:p>
            <a:r>
              <a:rPr lang="en-US" dirty="0"/>
              <a:t>IN: Agree – first thing I noticed – either 30% from slide before or 40% 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VA revised: </a:t>
            </a:r>
            <a:r>
              <a:rPr lang="en-US" dirty="0"/>
              <a:t>30–40% show evidence of ILD; 40% have a 10-year mortality (</a:t>
            </a:r>
            <a:r>
              <a:rPr lang="en-US" dirty="0" err="1"/>
              <a:t>Perelas</a:t>
            </a:r>
            <a:r>
              <a:rPr lang="en-US" dirty="0"/>
              <a:t> A, et al. Lancet Respir Med. 2020;8:304-320.)</a:t>
            </a:r>
          </a:p>
        </p:txBody>
      </p:sp>
      <p:sp>
        <p:nvSpPr>
          <p:cNvPr id="4" name="Slide Number Placeholder 3"/>
          <p:cNvSpPr>
            <a:spLocks noGrp="1"/>
          </p:cNvSpPr>
          <p:nvPr>
            <p:ph type="sldNum" sz="quarter" idx="5"/>
          </p:nvPr>
        </p:nvSpPr>
        <p:spPr/>
        <p:txBody>
          <a:bodyPr/>
          <a:lstStyle/>
          <a:p>
            <a:fld id="{AAE82BF8-A6DD-D143-A0BB-C5C39F5DBDE5}" type="slidenum">
              <a:rPr lang="en-US" smtClean="0"/>
              <a:t>9</a:t>
            </a:fld>
            <a:endParaRPr lang="en-US" dirty="0"/>
          </a:p>
        </p:txBody>
      </p:sp>
    </p:spTree>
    <p:extLst>
      <p:ext uri="{BB962C8B-B14F-4D97-AF65-F5344CB8AC3E}">
        <p14:creationId xmlns:p14="http://schemas.microsoft.com/office/powerpoint/2010/main" val="273789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Kuwana</a:t>
            </a:r>
            <a:r>
              <a:rPr lang="en-US" sz="1200" kern="1200" dirty="0">
                <a:solidFill>
                  <a:schemeClr val="tx1"/>
                </a:solidFill>
                <a:effectLst/>
                <a:latin typeface="+mn-lt"/>
                <a:ea typeface="+mn-ea"/>
                <a:cs typeface="+mn-cs"/>
              </a:rPr>
              <a:t> M, Azuma A. </a:t>
            </a:r>
            <a:r>
              <a:rPr lang="en-US" sz="1200" kern="1200" dirty="0" err="1">
                <a:solidFill>
                  <a:schemeClr val="tx1"/>
                </a:solidFill>
                <a:effectLst/>
                <a:latin typeface="+mn-lt"/>
                <a:ea typeface="+mn-ea"/>
                <a:cs typeface="+mn-cs"/>
              </a:rPr>
              <a:t>Nintedanib</a:t>
            </a:r>
            <a:r>
              <a:rPr lang="en-US" sz="1200" kern="1200" dirty="0">
                <a:solidFill>
                  <a:schemeClr val="tx1"/>
                </a:solidFill>
                <a:effectLst/>
                <a:latin typeface="+mn-lt"/>
                <a:ea typeface="+mn-ea"/>
                <a:cs typeface="+mn-cs"/>
              </a:rPr>
              <a:t>: New indication for systemic sclerosis-associated interstitial lung disease. </a:t>
            </a:r>
            <a:r>
              <a:rPr lang="en-US" sz="1200" i="1" kern="1200" dirty="0">
                <a:solidFill>
                  <a:schemeClr val="tx1"/>
                </a:solidFill>
                <a:effectLst/>
                <a:latin typeface="+mn-lt"/>
                <a:ea typeface="+mn-ea"/>
                <a:cs typeface="+mn-cs"/>
              </a:rPr>
              <a:t>Mod </a:t>
            </a:r>
            <a:r>
              <a:rPr lang="en-US" sz="1200" i="1" kern="1200" dirty="0" err="1">
                <a:solidFill>
                  <a:schemeClr val="tx1"/>
                </a:solidFill>
                <a:effectLst/>
                <a:latin typeface="+mn-lt"/>
                <a:ea typeface="+mn-ea"/>
                <a:cs typeface="+mn-cs"/>
              </a:rPr>
              <a:t>Rheumatol</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2020;30(2):225-231.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10.1080/14397595.2019.1696505. </a:t>
            </a:r>
            <a:r>
              <a:rPr lang="en-US" sz="1200" b="1" kern="1200" dirty="0">
                <a:solidFill>
                  <a:schemeClr val="tx1"/>
                </a:solidFill>
                <a:effectLst/>
                <a:latin typeface="+mn-lt"/>
                <a:ea typeface="+mn-ea"/>
                <a:cs typeface="+mn-cs"/>
              </a:rPr>
              <a:t>Erratum in:</a:t>
            </a:r>
            <a:r>
              <a:rPr lang="en-US" sz="1200" kern="1200" dirty="0">
                <a:solidFill>
                  <a:schemeClr val="tx1"/>
                </a:solidFill>
                <a:effectLst/>
                <a:latin typeface="+mn-lt"/>
                <a:ea typeface="+mn-ea"/>
                <a:cs typeface="+mn-cs"/>
              </a:rPr>
              <a:t> Mod </a:t>
            </a:r>
            <a:r>
              <a:rPr lang="en-US" sz="1200"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Distler O, Highland KB, </a:t>
            </a:r>
            <a:r>
              <a:rPr lang="en-US" sz="1200" kern="1200" dirty="0" err="1">
                <a:solidFill>
                  <a:schemeClr val="tx1"/>
                </a:solidFill>
                <a:effectLst/>
                <a:latin typeface="+mn-lt"/>
                <a:ea typeface="+mn-ea"/>
                <a:cs typeface="+mn-cs"/>
              </a:rPr>
              <a:t>Gahlemann</a:t>
            </a:r>
            <a:r>
              <a:rPr lang="en-US" sz="1200" kern="1200" dirty="0">
                <a:solidFill>
                  <a:schemeClr val="tx1"/>
                </a:solidFill>
                <a:effectLst/>
                <a:latin typeface="+mn-lt"/>
                <a:ea typeface="+mn-ea"/>
                <a:cs typeface="+mn-cs"/>
              </a:rPr>
              <a:t> M, et al; SENSCIS Trial Investigators. </a:t>
            </a:r>
            <a:r>
              <a:rPr lang="en-US" sz="1200" kern="1200" dirty="0" err="1">
                <a:solidFill>
                  <a:schemeClr val="tx1"/>
                </a:solidFill>
                <a:effectLst/>
                <a:latin typeface="+mn-lt"/>
                <a:ea typeface="+mn-ea"/>
                <a:cs typeface="+mn-cs"/>
              </a:rPr>
              <a:t>Nintedanib</a:t>
            </a:r>
            <a:r>
              <a:rPr lang="en-US" sz="1200" kern="1200" dirty="0">
                <a:solidFill>
                  <a:schemeClr val="tx1"/>
                </a:solidFill>
                <a:effectLst/>
                <a:latin typeface="+mn-lt"/>
                <a:ea typeface="+mn-ea"/>
                <a:cs typeface="+mn-cs"/>
              </a:rPr>
              <a:t> for Systemic Sclerosis-Associated Interstitial Lung Disease. </a:t>
            </a:r>
            <a:r>
              <a:rPr lang="en-US" sz="1200" i="1" kern="1200" dirty="0">
                <a:solidFill>
                  <a:schemeClr val="tx1"/>
                </a:solidFill>
                <a:effectLst/>
                <a:latin typeface="+mn-lt"/>
                <a:ea typeface="+mn-ea"/>
                <a:cs typeface="+mn-cs"/>
              </a:rPr>
              <a:t>N </a:t>
            </a:r>
            <a:r>
              <a:rPr lang="en-US" sz="1200" i="1" kern="1200" dirty="0" err="1">
                <a:solidFill>
                  <a:schemeClr val="tx1"/>
                </a:solidFill>
                <a:effectLst/>
                <a:latin typeface="+mn-lt"/>
                <a:ea typeface="+mn-ea"/>
                <a:cs typeface="+mn-cs"/>
              </a:rPr>
              <a:t>Engl</a:t>
            </a:r>
            <a:r>
              <a:rPr lang="en-US" sz="1200" i="1" kern="1200" dirty="0">
                <a:solidFill>
                  <a:schemeClr val="tx1"/>
                </a:solidFill>
                <a:effectLst/>
                <a:latin typeface="+mn-lt"/>
                <a:ea typeface="+mn-ea"/>
                <a:cs typeface="+mn-cs"/>
              </a:rPr>
              <a:t> J Med. </a:t>
            </a:r>
            <a:r>
              <a:rPr lang="en-US" sz="1200" kern="1200" dirty="0">
                <a:solidFill>
                  <a:schemeClr val="tx1"/>
                </a:solidFill>
                <a:effectLst/>
                <a:latin typeface="+mn-lt"/>
                <a:ea typeface="+mn-ea"/>
                <a:cs typeface="+mn-cs"/>
              </a:rPr>
              <a:t>2019;380(26):2518-2528.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10.1056/NEJMoa1903076.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Flaherty KR, Wells AU, </a:t>
            </a:r>
            <a:r>
              <a:rPr lang="en-US" sz="1200" kern="1200" dirty="0" err="1">
                <a:solidFill>
                  <a:schemeClr val="tx1"/>
                </a:solidFill>
                <a:effectLst/>
                <a:latin typeface="+mn-lt"/>
                <a:ea typeface="+mn-ea"/>
                <a:cs typeface="+mn-cs"/>
              </a:rPr>
              <a:t>Cottin</a:t>
            </a:r>
            <a:r>
              <a:rPr lang="en-US" sz="1200" kern="1200" dirty="0">
                <a:solidFill>
                  <a:schemeClr val="tx1"/>
                </a:solidFill>
                <a:effectLst/>
                <a:latin typeface="+mn-lt"/>
                <a:ea typeface="+mn-ea"/>
                <a:cs typeface="+mn-cs"/>
              </a:rPr>
              <a:t> V, et al. </a:t>
            </a:r>
            <a:r>
              <a:rPr lang="en-US" sz="1200" kern="1200" dirty="0" err="1">
                <a:solidFill>
                  <a:schemeClr val="tx1"/>
                </a:solidFill>
                <a:effectLst/>
                <a:latin typeface="+mn-lt"/>
                <a:ea typeface="+mn-ea"/>
                <a:cs typeface="+mn-cs"/>
              </a:rPr>
              <a:t>Nintedanib</a:t>
            </a:r>
            <a:r>
              <a:rPr lang="en-US" sz="1200" kern="1200" dirty="0">
                <a:solidFill>
                  <a:schemeClr val="tx1"/>
                </a:solidFill>
                <a:effectLst/>
                <a:latin typeface="+mn-lt"/>
                <a:ea typeface="+mn-ea"/>
                <a:cs typeface="+mn-cs"/>
              </a:rPr>
              <a:t> in progressive fibrosing interstitial lung diseases. </a:t>
            </a:r>
            <a:r>
              <a:rPr lang="en-US" sz="1200" i="1" kern="1200" dirty="0">
                <a:solidFill>
                  <a:schemeClr val="tx1"/>
                </a:solidFill>
                <a:effectLst/>
                <a:latin typeface="+mn-lt"/>
                <a:ea typeface="+mn-ea"/>
                <a:cs typeface="+mn-cs"/>
              </a:rPr>
              <a:t>N </a:t>
            </a:r>
            <a:r>
              <a:rPr lang="en-US" sz="1200" i="1" kern="1200" dirty="0" err="1">
                <a:solidFill>
                  <a:schemeClr val="tx1"/>
                </a:solidFill>
                <a:effectLst/>
                <a:latin typeface="+mn-lt"/>
                <a:ea typeface="+mn-ea"/>
                <a:cs typeface="+mn-cs"/>
              </a:rPr>
              <a:t>Engl</a:t>
            </a:r>
            <a:r>
              <a:rPr lang="en-US" sz="1200" i="1" kern="1200" dirty="0">
                <a:solidFill>
                  <a:schemeClr val="tx1"/>
                </a:solidFill>
                <a:effectLst/>
                <a:latin typeface="+mn-lt"/>
                <a:ea typeface="+mn-ea"/>
                <a:cs typeface="+mn-cs"/>
              </a:rPr>
              <a:t> J Med</a:t>
            </a:r>
            <a:r>
              <a:rPr lang="en-US" sz="1200" kern="1200" dirty="0">
                <a:solidFill>
                  <a:schemeClr val="tx1"/>
                </a:solidFill>
                <a:effectLst/>
                <a:latin typeface="+mn-lt"/>
                <a:ea typeface="+mn-ea"/>
                <a:cs typeface="+mn-cs"/>
              </a:rPr>
              <a:t>. 2019; 381:1718-1727.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Highland KB, Distler O, </a:t>
            </a:r>
            <a:r>
              <a:rPr lang="en-US" sz="1200" kern="1200" dirty="0" err="1">
                <a:solidFill>
                  <a:schemeClr val="tx1"/>
                </a:solidFill>
                <a:effectLst/>
                <a:latin typeface="+mn-lt"/>
                <a:ea typeface="+mn-ea"/>
                <a:cs typeface="+mn-cs"/>
              </a:rPr>
              <a:t>Kuwana</a:t>
            </a:r>
            <a:r>
              <a:rPr lang="en-US" sz="1200" kern="1200" dirty="0">
                <a:solidFill>
                  <a:schemeClr val="tx1"/>
                </a:solidFill>
                <a:effectLst/>
                <a:latin typeface="+mn-lt"/>
                <a:ea typeface="+mn-ea"/>
                <a:cs typeface="+mn-cs"/>
              </a:rPr>
              <a:t> M, et al; SENSCIS trial investigators. Efficacy and safety of </a:t>
            </a:r>
            <a:r>
              <a:rPr lang="en-US" sz="1200" kern="1200" dirty="0" err="1">
                <a:solidFill>
                  <a:schemeClr val="tx1"/>
                </a:solidFill>
                <a:effectLst/>
                <a:latin typeface="+mn-lt"/>
                <a:ea typeface="+mn-ea"/>
                <a:cs typeface="+mn-cs"/>
              </a:rPr>
              <a:t>nintedanib</a:t>
            </a:r>
            <a:r>
              <a:rPr lang="en-US" sz="1200" kern="1200" dirty="0">
                <a:solidFill>
                  <a:schemeClr val="tx1"/>
                </a:solidFill>
                <a:effectLst/>
                <a:latin typeface="+mn-lt"/>
                <a:ea typeface="+mn-ea"/>
                <a:cs typeface="+mn-cs"/>
              </a:rPr>
              <a:t> in patients with systemic sclerosis-associated interstitial lung disease treated with mycophenolate: a </a:t>
            </a:r>
            <a:r>
              <a:rPr lang="en-US" sz="1200" b="1" kern="1200" dirty="0">
                <a:solidFill>
                  <a:schemeClr val="tx1"/>
                </a:solidFill>
                <a:effectLst/>
                <a:latin typeface="+mn-lt"/>
                <a:ea typeface="+mn-ea"/>
                <a:cs typeface="+mn-cs"/>
              </a:rPr>
              <a:t>subgroup analysis</a:t>
            </a:r>
            <a:r>
              <a:rPr lang="en-US" sz="1200" kern="1200" dirty="0">
                <a:solidFill>
                  <a:schemeClr val="tx1"/>
                </a:solidFill>
                <a:effectLst/>
                <a:latin typeface="+mn-lt"/>
                <a:ea typeface="+mn-ea"/>
                <a:cs typeface="+mn-cs"/>
              </a:rPr>
              <a:t> of the</a:t>
            </a:r>
            <a:r>
              <a:rPr lang="en-US" sz="1200" b="1" kern="1200" dirty="0">
                <a:solidFill>
                  <a:schemeClr val="tx1"/>
                </a:solidFill>
                <a:effectLst/>
                <a:latin typeface="+mn-lt"/>
                <a:ea typeface="+mn-ea"/>
                <a:cs typeface="+mn-cs"/>
              </a:rPr>
              <a:t> SENSCIS trial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Lancet Respir Med</a:t>
            </a:r>
            <a:r>
              <a:rPr lang="en-US" sz="1200" kern="1200" dirty="0">
                <a:solidFill>
                  <a:schemeClr val="tx1"/>
                </a:solidFill>
                <a:effectLst/>
                <a:latin typeface="+mn-lt"/>
                <a:ea typeface="+mn-ea"/>
                <a:cs typeface="+mn-cs"/>
              </a:rPr>
              <a:t>. 2021;9(1):96-106.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10.1016/S2213-2600(20)30330-1.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50</a:t>
            </a:fld>
            <a:endParaRPr lang="en-US" dirty="0"/>
          </a:p>
        </p:txBody>
      </p:sp>
    </p:spTree>
    <p:extLst>
      <p:ext uri="{BB962C8B-B14F-4D97-AF65-F5344CB8AC3E}">
        <p14:creationId xmlns:p14="http://schemas.microsoft.com/office/powerpoint/2010/main" val="381100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Distler O, Highland KB, </a:t>
            </a:r>
            <a:r>
              <a:rPr lang="en-US" sz="1200" kern="1200" dirty="0" err="1">
                <a:solidFill>
                  <a:schemeClr val="tx1"/>
                </a:solidFill>
                <a:effectLst/>
                <a:latin typeface="+mn-lt"/>
                <a:ea typeface="+mn-ea"/>
                <a:cs typeface="+mn-cs"/>
              </a:rPr>
              <a:t>Gahlemann</a:t>
            </a:r>
            <a:r>
              <a:rPr lang="en-US" sz="1200" kern="1200" dirty="0">
                <a:solidFill>
                  <a:schemeClr val="tx1"/>
                </a:solidFill>
                <a:effectLst/>
                <a:latin typeface="+mn-lt"/>
                <a:ea typeface="+mn-ea"/>
                <a:cs typeface="+mn-cs"/>
              </a:rPr>
              <a:t> M, et al; SENSCIS Trial Investigators. </a:t>
            </a:r>
            <a:r>
              <a:rPr lang="en-US" sz="1200" kern="1200" dirty="0" err="1">
                <a:solidFill>
                  <a:schemeClr val="tx1"/>
                </a:solidFill>
                <a:effectLst/>
                <a:latin typeface="+mn-lt"/>
                <a:ea typeface="+mn-ea"/>
                <a:cs typeface="+mn-cs"/>
              </a:rPr>
              <a:t>Nintedanib</a:t>
            </a:r>
            <a:r>
              <a:rPr lang="en-US" sz="1200" kern="1200" dirty="0">
                <a:solidFill>
                  <a:schemeClr val="tx1"/>
                </a:solidFill>
                <a:effectLst/>
                <a:latin typeface="+mn-lt"/>
                <a:ea typeface="+mn-ea"/>
                <a:cs typeface="+mn-cs"/>
              </a:rPr>
              <a:t> for Systemic Sclerosis-Associated Interstitial Lung Disease. </a:t>
            </a:r>
            <a:r>
              <a:rPr lang="en-US" sz="1200" i="1" kern="1200" dirty="0">
                <a:solidFill>
                  <a:schemeClr val="tx1"/>
                </a:solidFill>
                <a:effectLst/>
                <a:latin typeface="+mn-lt"/>
                <a:ea typeface="+mn-ea"/>
                <a:cs typeface="+mn-cs"/>
              </a:rPr>
              <a:t>N </a:t>
            </a:r>
            <a:r>
              <a:rPr lang="en-US" sz="1200" i="1" kern="1200" dirty="0" err="1">
                <a:solidFill>
                  <a:schemeClr val="tx1"/>
                </a:solidFill>
                <a:effectLst/>
                <a:latin typeface="+mn-lt"/>
                <a:ea typeface="+mn-ea"/>
                <a:cs typeface="+mn-cs"/>
              </a:rPr>
              <a:t>Engl</a:t>
            </a:r>
            <a:r>
              <a:rPr lang="en-US" sz="1200" i="1" kern="1200" dirty="0">
                <a:solidFill>
                  <a:schemeClr val="tx1"/>
                </a:solidFill>
                <a:effectLst/>
                <a:latin typeface="+mn-lt"/>
                <a:ea typeface="+mn-ea"/>
                <a:cs typeface="+mn-cs"/>
              </a:rPr>
              <a:t> J Med. </a:t>
            </a:r>
            <a:r>
              <a:rPr lang="en-US" sz="1200" kern="1200" dirty="0">
                <a:solidFill>
                  <a:schemeClr val="tx1"/>
                </a:solidFill>
                <a:effectLst/>
                <a:latin typeface="+mn-lt"/>
                <a:ea typeface="+mn-ea"/>
                <a:cs typeface="+mn-cs"/>
              </a:rPr>
              <a:t>2019;380(26):2518-2528.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10.1056/NEJMoa1903076.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&lt;&lt;Figures 2A and C&gt;&gt;</a:t>
            </a:r>
          </a:p>
        </p:txBody>
      </p:sp>
      <p:sp>
        <p:nvSpPr>
          <p:cNvPr id="4" name="Slide Number Placeholder 3"/>
          <p:cNvSpPr>
            <a:spLocks noGrp="1"/>
          </p:cNvSpPr>
          <p:nvPr>
            <p:ph type="sldNum" sz="quarter" idx="5"/>
          </p:nvPr>
        </p:nvSpPr>
        <p:spPr/>
        <p:txBody>
          <a:bodyPr/>
          <a:lstStyle/>
          <a:p>
            <a:fld id="{AAE82BF8-A6DD-D143-A0BB-C5C39F5DBDE5}" type="slidenum">
              <a:rPr lang="en-US" smtClean="0"/>
              <a:t>51</a:t>
            </a:fld>
            <a:endParaRPr lang="en-US" dirty="0"/>
          </a:p>
        </p:txBody>
      </p:sp>
    </p:spTree>
    <p:extLst>
      <p:ext uri="{BB962C8B-B14F-4D97-AF65-F5344CB8AC3E}">
        <p14:creationId xmlns:p14="http://schemas.microsoft.com/office/powerpoint/2010/main" val="2142784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Sircar G, Goswami RP, Sircar D, et al. Intravenous cyclophosphamide vs rituximab for the treatment of early diffuse scleroderma lung disease: open label, randomized, controlled trial. </a:t>
            </a:r>
            <a:r>
              <a:rPr lang="en-US" sz="1200" i="1" kern="1200" dirty="0">
                <a:solidFill>
                  <a:schemeClr val="tx1"/>
                </a:solidFill>
                <a:effectLst/>
                <a:latin typeface="+mn-lt"/>
                <a:ea typeface="+mn-ea"/>
                <a:cs typeface="+mn-cs"/>
              </a:rPr>
              <a:t>Rheumatology (Oxford)</a:t>
            </a:r>
            <a:r>
              <a:rPr lang="en-US" sz="1200" kern="1200" dirty="0">
                <a:solidFill>
                  <a:schemeClr val="tx1"/>
                </a:solidFill>
                <a:effectLst/>
                <a:latin typeface="+mn-lt"/>
                <a:ea typeface="+mn-ea"/>
                <a:cs typeface="+mn-cs"/>
              </a:rPr>
              <a:t>. 2018;57:2106-2113.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Khanna D, Lin CJF, </a:t>
            </a:r>
            <a:r>
              <a:rPr lang="en-US" sz="1200" kern="1200" dirty="0" err="1">
                <a:solidFill>
                  <a:schemeClr val="tx1"/>
                </a:solidFill>
                <a:effectLst/>
                <a:latin typeface="+mn-lt"/>
                <a:ea typeface="+mn-ea"/>
                <a:cs typeface="+mn-cs"/>
              </a:rPr>
              <a:t>Furst</a:t>
            </a:r>
            <a:r>
              <a:rPr lang="en-US" sz="1200" kern="1200" dirty="0">
                <a:solidFill>
                  <a:schemeClr val="tx1"/>
                </a:solidFill>
                <a:effectLst/>
                <a:latin typeface="+mn-lt"/>
                <a:ea typeface="+mn-ea"/>
                <a:cs typeface="+mn-cs"/>
              </a:rPr>
              <a:t> DE, et al; </a:t>
            </a:r>
            <a:r>
              <a:rPr lang="en-US" sz="1200" kern="1200" dirty="0" err="1">
                <a:solidFill>
                  <a:schemeClr val="tx1"/>
                </a:solidFill>
                <a:effectLst/>
                <a:latin typeface="+mn-lt"/>
                <a:ea typeface="+mn-ea"/>
                <a:cs typeface="+mn-cs"/>
              </a:rPr>
              <a:t>focuSSced</a:t>
            </a:r>
            <a:r>
              <a:rPr lang="en-US" sz="1200" kern="1200" dirty="0">
                <a:solidFill>
                  <a:schemeClr val="tx1"/>
                </a:solidFill>
                <a:effectLst/>
                <a:latin typeface="+mn-lt"/>
                <a:ea typeface="+mn-ea"/>
                <a:cs typeface="+mn-cs"/>
              </a:rPr>
              <a:t> investigators. Tocilizumab in systemic sclerosis: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double-blind, placebo-controlled, phase 3 trial. </a:t>
            </a:r>
            <a:r>
              <a:rPr lang="en-US" sz="1200" i="1" kern="1200" dirty="0">
                <a:solidFill>
                  <a:schemeClr val="tx1"/>
                </a:solidFill>
                <a:effectLst/>
                <a:latin typeface="+mn-lt"/>
                <a:ea typeface="+mn-ea"/>
                <a:cs typeface="+mn-cs"/>
              </a:rPr>
              <a:t>Lancet Respir Med</a:t>
            </a:r>
            <a:r>
              <a:rPr lang="en-US" sz="1200" kern="1200" dirty="0">
                <a:solidFill>
                  <a:schemeClr val="tx1"/>
                </a:solidFill>
                <a:effectLst/>
                <a:latin typeface="+mn-lt"/>
                <a:ea typeface="+mn-ea"/>
                <a:cs typeface="+mn-cs"/>
              </a:rPr>
              <a:t>. 2020;8:963-974.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10.1016/S2213-2600(20)30318-0.</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Roofeh</a:t>
            </a:r>
            <a:r>
              <a:rPr lang="en-US" sz="1200" kern="1200" dirty="0">
                <a:solidFill>
                  <a:schemeClr val="tx1"/>
                </a:solidFill>
                <a:effectLst/>
                <a:latin typeface="+mn-lt"/>
                <a:ea typeface="+mn-ea"/>
                <a:cs typeface="+mn-cs"/>
              </a:rPr>
              <a:t> D, Khanna D. Management of systemic sclerosis: the first five years.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Opin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2020;32:228-237.</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53</a:t>
            </a:fld>
            <a:endParaRPr lang="en-US" dirty="0"/>
          </a:p>
        </p:txBody>
      </p:sp>
    </p:spTree>
    <p:extLst>
      <p:ext uri="{BB962C8B-B14F-4D97-AF65-F5344CB8AC3E}">
        <p14:creationId xmlns:p14="http://schemas.microsoft.com/office/powerpoint/2010/main" val="3877763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Daoussis</a:t>
            </a:r>
            <a:r>
              <a:rPr lang="en-US" sz="1200" b="0" i="0" u="none" strike="noStrike" kern="1200" dirty="0">
                <a:solidFill>
                  <a:schemeClr val="tx1"/>
                </a:solidFill>
                <a:effectLst/>
                <a:latin typeface="+mn-lt"/>
                <a:ea typeface="+mn-ea"/>
                <a:cs typeface="+mn-cs"/>
              </a:rPr>
              <a:t> D, </a:t>
            </a:r>
            <a:r>
              <a:rPr lang="en-US" sz="1200" b="0" i="0" u="none" strike="noStrike" kern="1200" dirty="0" err="1">
                <a:solidFill>
                  <a:schemeClr val="tx1"/>
                </a:solidFill>
                <a:effectLst/>
                <a:latin typeface="+mn-lt"/>
                <a:ea typeface="+mn-ea"/>
                <a:cs typeface="+mn-cs"/>
              </a:rPr>
              <a:t>Liossis</a:t>
            </a:r>
            <a:r>
              <a:rPr lang="en-US" sz="1200" b="0" i="0" u="none" strike="noStrike" kern="1200" dirty="0">
                <a:solidFill>
                  <a:schemeClr val="tx1"/>
                </a:solidFill>
                <a:effectLst/>
                <a:latin typeface="+mn-lt"/>
                <a:ea typeface="+mn-ea"/>
                <a:cs typeface="+mn-cs"/>
              </a:rPr>
              <a:t> SN, </a:t>
            </a:r>
            <a:r>
              <a:rPr lang="en-US" sz="1200" b="0" i="0" u="none" strike="noStrike" kern="1200" dirty="0" err="1">
                <a:solidFill>
                  <a:schemeClr val="tx1"/>
                </a:solidFill>
                <a:effectLst/>
                <a:latin typeface="+mn-lt"/>
                <a:ea typeface="+mn-ea"/>
                <a:cs typeface="+mn-cs"/>
              </a:rPr>
              <a:t>Tsamandas</a:t>
            </a:r>
            <a:r>
              <a:rPr lang="en-US" sz="1200" b="0" i="0" u="none" strike="noStrike" kern="1200" dirty="0">
                <a:solidFill>
                  <a:schemeClr val="tx1"/>
                </a:solidFill>
                <a:effectLst/>
                <a:latin typeface="+mn-lt"/>
                <a:ea typeface="+mn-ea"/>
                <a:cs typeface="+mn-cs"/>
              </a:rPr>
              <a:t> AC, et al. Experience with rituximab in scleroderma: results from a 1-year, proof-of-principle study. Rheumatology (Oxford). 2010 Feb;49(2):271-80.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10.1093/rheumatology/kep093. </a:t>
            </a:r>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54</a:t>
            </a:fld>
            <a:endParaRPr lang="en-US" dirty="0"/>
          </a:p>
        </p:txBody>
      </p:sp>
    </p:spTree>
    <p:extLst>
      <p:ext uri="{BB962C8B-B14F-4D97-AF65-F5344CB8AC3E}">
        <p14:creationId xmlns:p14="http://schemas.microsoft.com/office/powerpoint/2010/main" val="3431653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Active disease defined as: </a:t>
            </a:r>
            <a:r>
              <a:rPr lang="en-US" sz="1200" kern="1200" dirty="0">
                <a:solidFill>
                  <a:schemeClr val="tx1"/>
                </a:solidFill>
                <a:effectLst/>
                <a:latin typeface="+mn-lt"/>
                <a:ea typeface="+mn-ea"/>
                <a:cs typeface="+mn-cs"/>
              </a:rPr>
              <a:t>disease duration 18 months or less; </a:t>
            </a:r>
            <a:r>
              <a:rPr lang="en-US" sz="1200" kern="1200" dirty="0" err="1">
                <a:solidFill>
                  <a:schemeClr val="tx1"/>
                </a:solidFill>
                <a:effectLst/>
                <a:latin typeface="+mn-lt"/>
                <a:ea typeface="+mn-ea"/>
                <a:cs typeface="+mn-cs"/>
              </a:rPr>
              <a:t>mRSS</a:t>
            </a:r>
            <a:r>
              <a:rPr lang="en-US" sz="1200" kern="1200" dirty="0">
                <a:solidFill>
                  <a:schemeClr val="tx1"/>
                </a:solidFill>
                <a:effectLst/>
                <a:latin typeface="+mn-lt"/>
                <a:ea typeface="+mn-ea"/>
                <a:cs typeface="+mn-cs"/>
              </a:rPr>
              <a:t> increase at least 3 units, or involvement of one new body area and </a:t>
            </a:r>
            <a:r>
              <a:rPr lang="en-US" sz="1200" kern="1200" dirty="0" err="1">
                <a:solidFill>
                  <a:schemeClr val="tx1"/>
                </a:solidFill>
                <a:effectLst/>
                <a:latin typeface="+mn-lt"/>
                <a:ea typeface="+mn-ea"/>
                <a:cs typeface="+mn-cs"/>
              </a:rPr>
              <a:t>mRSS</a:t>
            </a:r>
            <a:r>
              <a:rPr lang="en-US" sz="1200" kern="1200" dirty="0">
                <a:solidFill>
                  <a:schemeClr val="tx1"/>
                </a:solidFill>
                <a:effectLst/>
                <a:latin typeface="+mn-lt"/>
                <a:ea typeface="+mn-ea"/>
                <a:cs typeface="+mn-cs"/>
              </a:rPr>
              <a:t> increase at least 2 units, or involvement of two new body areas (each within the previous 6 months); and at least one tendon friction rub.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Khanna D, Lin CJF, </a:t>
            </a:r>
            <a:r>
              <a:rPr lang="en-US" sz="1200" b="0" i="0" u="none" strike="noStrike" kern="1200" dirty="0" err="1">
                <a:solidFill>
                  <a:schemeClr val="tx1"/>
                </a:solidFill>
                <a:effectLst/>
                <a:latin typeface="+mn-lt"/>
                <a:ea typeface="+mn-ea"/>
                <a:cs typeface="+mn-cs"/>
              </a:rPr>
              <a:t>Furst</a:t>
            </a:r>
            <a:r>
              <a:rPr lang="en-US" sz="1200" b="0" i="0" u="none" strike="noStrike" kern="1200" dirty="0">
                <a:solidFill>
                  <a:schemeClr val="tx1"/>
                </a:solidFill>
                <a:effectLst/>
                <a:latin typeface="+mn-lt"/>
                <a:ea typeface="+mn-ea"/>
                <a:cs typeface="+mn-cs"/>
              </a:rPr>
              <a:t> DE, et al. Tocilizumab in systemic sclerosis: a </a:t>
            </a:r>
            <a:r>
              <a:rPr lang="en-US" sz="1200" b="0" i="0" u="none" strike="noStrike" kern="1200" dirty="0" err="1">
                <a:solidFill>
                  <a:schemeClr val="tx1"/>
                </a:solidFill>
                <a:effectLst/>
                <a:latin typeface="+mn-lt"/>
                <a:ea typeface="+mn-ea"/>
                <a:cs typeface="+mn-cs"/>
              </a:rPr>
              <a:t>randomised</a:t>
            </a:r>
            <a:r>
              <a:rPr lang="en-US" sz="1200" b="0" i="0" u="none" strike="noStrike" kern="1200" dirty="0">
                <a:solidFill>
                  <a:schemeClr val="tx1"/>
                </a:solidFill>
                <a:effectLst/>
                <a:latin typeface="+mn-lt"/>
                <a:ea typeface="+mn-ea"/>
                <a:cs typeface="+mn-cs"/>
              </a:rPr>
              <a:t>, double-blind, placebo-controlled, phase 3 trial. </a:t>
            </a:r>
            <a:r>
              <a:rPr lang="en-US" sz="1200" b="0" i="1" u="none" strike="noStrike" kern="1200" dirty="0">
                <a:solidFill>
                  <a:schemeClr val="tx1"/>
                </a:solidFill>
                <a:effectLst/>
                <a:latin typeface="+mn-lt"/>
                <a:ea typeface="+mn-ea"/>
                <a:cs typeface="+mn-cs"/>
              </a:rPr>
              <a:t>Lancet Respir Med. </a:t>
            </a:r>
            <a:r>
              <a:rPr lang="en-US" sz="1200" b="0" i="0" u="none" strike="noStrike" kern="1200" dirty="0">
                <a:solidFill>
                  <a:schemeClr val="tx1"/>
                </a:solidFill>
                <a:effectLst/>
                <a:latin typeface="+mn-lt"/>
                <a:ea typeface="+mn-ea"/>
                <a:cs typeface="+mn-cs"/>
              </a:rPr>
              <a:t>2020;8(10):963-974.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10.1016/S2213-2600(20)30318-0. Erratum in: Lancet Respir Med. 2020;8(10):e75. Erratum in: Lancet Respir Med. 2021;9(3):e29. </a:t>
            </a:r>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55</a:t>
            </a:fld>
            <a:endParaRPr lang="en-US" dirty="0"/>
          </a:p>
        </p:txBody>
      </p:sp>
    </p:spTree>
    <p:extLst>
      <p:ext uri="{BB962C8B-B14F-4D97-AF65-F5344CB8AC3E}">
        <p14:creationId xmlns:p14="http://schemas.microsoft.com/office/powerpoint/2010/main" val="1471996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van </a:t>
            </a:r>
            <a:r>
              <a:rPr lang="en-US" sz="1200" b="0" i="0" u="none" strike="noStrike" kern="1200" dirty="0" err="1">
                <a:solidFill>
                  <a:schemeClr val="tx1"/>
                </a:solidFill>
                <a:effectLst/>
                <a:latin typeface="+mn-lt"/>
                <a:ea typeface="+mn-ea"/>
                <a:cs typeface="+mn-cs"/>
              </a:rPr>
              <a:t>Laar</a:t>
            </a:r>
            <a:r>
              <a:rPr lang="en-US" sz="1200" b="0" i="0" u="none" strike="noStrike" kern="1200" dirty="0">
                <a:solidFill>
                  <a:schemeClr val="tx1"/>
                </a:solidFill>
                <a:effectLst/>
                <a:latin typeface="+mn-lt"/>
                <a:ea typeface="+mn-ea"/>
                <a:cs typeface="+mn-cs"/>
              </a:rPr>
              <a:t> JM, et al; EBMT/EULAR Scleroderma Study Group. Autologous hematopoietic stem cell transplantation vs intravenous pulse cyclophosphamide in diffuse cutaneous systemic sclerosis: a randomized clinical trial. </a:t>
            </a:r>
            <a:r>
              <a:rPr lang="en-US" sz="1200" b="0" i="1" u="none" strike="noStrike" kern="1200" dirty="0">
                <a:solidFill>
                  <a:schemeClr val="tx1"/>
                </a:solidFill>
                <a:effectLst/>
                <a:latin typeface="+mn-lt"/>
                <a:ea typeface="+mn-ea"/>
                <a:cs typeface="+mn-cs"/>
              </a:rPr>
              <a:t>JAMA. </a:t>
            </a:r>
            <a:r>
              <a:rPr lang="en-US" sz="1200" b="0" i="0" u="none" strike="noStrike" kern="1200" dirty="0">
                <a:solidFill>
                  <a:schemeClr val="tx1"/>
                </a:solidFill>
                <a:effectLst/>
                <a:latin typeface="+mn-lt"/>
                <a:ea typeface="+mn-ea"/>
                <a:cs typeface="+mn-cs"/>
              </a:rPr>
              <a:t>2014;311(24):2490-8.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10.1001/jama.2014.6368.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High-dose immunosuppressive therapy and autologous hematopoietic stem cell transplantation (HSCT)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Sullivan KM, et al; SCOT Study Investigators. Myeloablative Autologous Stem-Cell Transplantation for Severe Scleroderma. </a:t>
            </a:r>
            <a:r>
              <a:rPr lang="en-US" sz="1200" b="0" i="1" u="none" strike="noStrike" kern="1200" dirty="0">
                <a:solidFill>
                  <a:schemeClr val="tx1"/>
                </a:solidFill>
                <a:effectLst/>
                <a:latin typeface="+mn-lt"/>
                <a:ea typeface="+mn-ea"/>
                <a:cs typeface="+mn-cs"/>
              </a:rPr>
              <a:t>N </a:t>
            </a:r>
            <a:r>
              <a:rPr lang="en-US" sz="1200" b="0" i="1" u="none" strike="noStrike" kern="1200" dirty="0" err="1">
                <a:solidFill>
                  <a:schemeClr val="tx1"/>
                </a:solidFill>
                <a:effectLst/>
                <a:latin typeface="+mn-lt"/>
                <a:ea typeface="+mn-ea"/>
                <a:cs typeface="+mn-cs"/>
              </a:rPr>
              <a:t>Engl</a:t>
            </a:r>
            <a:r>
              <a:rPr lang="en-US" sz="1200" b="0" i="1" u="none" strike="noStrike" kern="1200" dirty="0">
                <a:solidFill>
                  <a:schemeClr val="tx1"/>
                </a:solidFill>
                <a:effectLst/>
                <a:latin typeface="+mn-lt"/>
                <a:ea typeface="+mn-ea"/>
                <a:cs typeface="+mn-cs"/>
              </a:rPr>
              <a:t> J Med. </a:t>
            </a:r>
            <a:r>
              <a:rPr lang="en-US" sz="1200" b="0" i="0" u="none" strike="noStrike" kern="1200" dirty="0">
                <a:solidFill>
                  <a:schemeClr val="tx1"/>
                </a:solidFill>
                <a:effectLst/>
                <a:latin typeface="+mn-lt"/>
                <a:ea typeface="+mn-ea"/>
                <a:cs typeface="+mn-cs"/>
              </a:rPr>
              <a:t>2018;378(1):35-47.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10.1056/nejmoa1703327. &lt;&lt;adapted from Figure 2D&gt;&gt;</a:t>
            </a:r>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56</a:t>
            </a:fld>
            <a:endParaRPr lang="en-US" dirty="0"/>
          </a:p>
        </p:txBody>
      </p:sp>
    </p:spTree>
    <p:extLst>
      <p:ext uri="{BB962C8B-B14F-4D97-AF65-F5344CB8AC3E}">
        <p14:creationId xmlns:p14="http://schemas.microsoft.com/office/powerpoint/2010/main" val="4279094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444B1-158A-4BF6-99BF-61DE2EB2E352}" type="slidenum">
              <a:rPr lang="en-US" smtClean="0"/>
              <a:t>57</a:t>
            </a:fld>
            <a:endParaRPr lang="en-US"/>
          </a:p>
        </p:txBody>
      </p:sp>
    </p:spTree>
    <p:extLst>
      <p:ext uri="{BB962C8B-B14F-4D97-AF65-F5344CB8AC3E}">
        <p14:creationId xmlns:p14="http://schemas.microsoft.com/office/powerpoint/2010/main" val="575253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able to speak in full sentences without….</a:t>
            </a:r>
          </a:p>
        </p:txBody>
      </p:sp>
      <p:sp>
        <p:nvSpPr>
          <p:cNvPr id="4" name="Slide Number Placeholder 3"/>
          <p:cNvSpPr>
            <a:spLocks noGrp="1"/>
          </p:cNvSpPr>
          <p:nvPr>
            <p:ph type="sldNum" sz="quarter" idx="5"/>
          </p:nvPr>
        </p:nvSpPr>
        <p:spPr/>
        <p:txBody>
          <a:bodyPr/>
          <a:lstStyle/>
          <a:p>
            <a:fld id="{AAE82BF8-A6DD-D143-A0BB-C5C39F5DBDE5}" type="slidenum">
              <a:rPr lang="en-US" smtClean="0"/>
              <a:t>62</a:t>
            </a:fld>
            <a:endParaRPr lang="en-US" dirty="0"/>
          </a:p>
        </p:txBody>
      </p:sp>
    </p:spTree>
    <p:extLst>
      <p:ext uri="{BB962C8B-B14F-4D97-AF65-F5344CB8AC3E}">
        <p14:creationId xmlns:p14="http://schemas.microsoft.com/office/powerpoint/2010/main" val="2286300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 may want to animate the cuts or put over two slides to demonstrate GGO features and absence of honeycombing</a:t>
            </a:r>
          </a:p>
          <a:p>
            <a:endParaRPr lang="en-US" dirty="0"/>
          </a:p>
          <a:p>
            <a:r>
              <a:rPr lang="en-US" dirty="0"/>
              <a:t>VA: Animated; pls LMK if this provides best display of these slides</a:t>
            </a:r>
          </a:p>
        </p:txBody>
      </p:sp>
      <p:sp>
        <p:nvSpPr>
          <p:cNvPr id="4" name="Slide Number Placeholder 3"/>
          <p:cNvSpPr>
            <a:spLocks noGrp="1"/>
          </p:cNvSpPr>
          <p:nvPr>
            <p:ph type="sldNum" sz="quarter" idx="5"/>
          </p:nvPr>
        </p:nvSpPr>
        <p:spPr/>
        <p:txBody>
          <a:bodyPr/>
          <a:lstStyle/>
          <a:p>
            <a:fld id="{AAE82BF8-A6DD-D143-A0BB-C5C39F5DBDE5}" type="slidenum">
              <a:rPr lang="en-US" smtClean="0"/>
              <a:t>66</a:t>
            </a:fld>
            <a:endParaRPr lang="en-US" dirty="0"/>
          </a:p>
        </p:txBody>
      </p:sp>
    </p:spTree>
    <p:extLst>
      <p:ext uri="{BB962C8B-B14F-4D97-AF65-F5344CB8AC3E}">
        <p14:creationId xmlns:p14="http://schemas.microsoft.com/office/powerpoint/2010/main" val="1986796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82BF8-A6DD-D143-A0BB-C5C39F5DBDE5}" type="slidenum">
              <a:rPr lang="en-US" smtClean="0"/>
              <a:t>97</a:t>
            </a:fld>
            <a:endParaRPr lang="en-US" dirty="0"/>
          </a:p>
        </p:txBody>
      </p:sp>
    </p:spTree>
    <p:extLst>
      <p:ext uri="{BB962C8B-B14F-4D97-AF65-F5344CB8AC3E}">
        <p14:creationId xmlns:p14="http://schemas.microsoft.com/office/powerpoint/2010/main" val="3762626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DeMizio</a:t>
            </a:r>
            <a:r>
              <a:rPr lang="en-US" sz="1200" kern="1200" dirty="0">
                <a:solidFill>
                  <a:schemeClr val="tx1"/>
                </a:solidFill>
                <a:effectLst/>
                <a:latin typeface="+mn-lt"/>
                <a:ea typeface="+mn-ea"/>
                <a:cs typeface="+mn-cs"/>
              </a:rPr>
              <a:t> DJ, Bernstein EJ. Detection and classification of systemic sclerosis-related interstitial lung disease: a review.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Opin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2019;31:553-560.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 I think we want to have a dedicated slide on the importance of screening everyone with </a:t>
            </a:r>
            <a:r>
              <a:rPr lang="en-US" sz="1200" kern="1200" dirty="0" err="1">
                <a:solidFill>
                  <a:schemeClr val="tx1"/>
                </a:solidFill>
                <a:effectLst/>
                <a:latin typeface="+mn-lt"/>
                <a:ea typeface="+mn-ea"/>
                <a:cs typeface="+mn-cs"/>
              </a:rPr>
              <a:t>SSc</a:t>
            </a:r>
            <a:r>
              <a:rPr lang="en-US" sz="1200" kern="1200" dirty="0">
                <a:solidFill>
                  <a:schemeClr val="tx1"/>
                </a:solidFill>
                <a:effectLst/>
                <a:latin typeface="+mn-lt"/>
                <a:ea typeface="+mn-ea"/>
                <a:cs typeface="+mn-cs"/>
              </a:rPr>
              <a:t> with an HRCT. We could cite studies that have demonstrated that PFTs are inadequate screening tools (</a:t>
            </a:r>
            <a:r>
              <a:rPr lang="en-US" sz="1200" b="0" i="0" u="none" strike="noStrike" kern="1200" dirty="0">
                <a:solidFill>
                  <a:schemeClr val="tx1"/>
                </a:solidFill>
                <a:effectLst/>
                <a:latin typeface="+mn-lt"/>
                <a:ea typeface="+mn-ea"/>
                <a:cs typeface="+mn-cs"/>
              </a:rPr>
              <a:t>Bernstein EJ, Jaafar S, </a:t>
            </a:r>
            <a:r>
              <a:rPr lang="en-US" sz="1200" b="0" i="0" u="none" strike="noStrike" kern="1200" dirty="0" err="1">
                <a:solidFill>
                  <a:schemeClr val="tx1"/>
                </a:solidFill>
                <a:effectLst/>
                <a:latin typeface="+mn-lt"/>
                <a:ea typeface="+mn-ea"/>
                <a:cs typeface="+mn-cs"/>
              </a:rPr>
              <a:t>Assassi</a:t>
            </a:r>
            <a:r>
              <a:rPr lang="en-US" sz="1200" b="0" i="0" u="none" strike="noStrike" kern="1200" dirty="0">
                <a:solidFill>
                  <a:schemeClr val="tx1"/>
                </a:solidFill>
                <a:effectLst/>
                <a:latin typeface="+mn-lt"/>
                <a:ea typeface="+mn-ea"/>
                <a:cs typeface="+mn-cs"/>
              </a:rPr>
              <a:t> S, </a:t>
            </a:r>
            <a:r>
              <a:rPr lang="en-US" sz="1200" b="0" i="0" u="none" strike="noStrike" kern="1200" dirty="0" err="1">
                <a:solidFill>
                  <a:schemeClr val="tx1"/>
                </a:solidFill>
                <a:effectLst/>
                <a:latin typeface="+mn-lt"/>
                <a:ea typeface="+mn-ea"/>
                <a:cs typeface="+mn-cs"/>
              </a:rPr>
              <a:t>Domsic</a:t>
            </a:r>
            <a:r>
              <a:rPr lang="en-US" sz="1200" b="0" i="0" u="none" strike="noStrike" kern="1200" dirty="0">
                <a:solidFill>
                  <a:schemeClr val="tx1"/>
                </a:solidFill>
                <a:effectLst/>
                <a:latin typeface="+mn-lt"/>
                <a:ea typeface="+mn-ea"/>
                <a:cs typeface="+mn-cs"/>
              </a:rPr>
              <a:t> RT, </a:t>
            </a:r>
            <a:r>
              <a:rPr lang="en-US" sz="1200" b="0" i="0" u="none" strike="noStrike" kern="1200" dirty="0" err="1">
                <a:solidFill>
                  <a:schemeClr val="tx1"/>
                </a:solidFill>
                <a:effectLst/>
                <a:latin typeface="+mn-lt"/>
                <a:ea typeface="+mn-ea"/>
                <a:cs typeface="+mn-cs"/>
              </a:rPr>
              <a:t>Frech</a:t>
            </a:r>
            <a:r>
              <a:rPr lang="en-US" sz="1200" b="0" i="0" u="none" strike="noStrike" kern="1200" dirty="0">
                <a:solidFill>
                  <a:schemeClr val="tx1"/>
                </a:solidFill>
                <a:effectLst/>
                <a:latin typeface="+mn-lt"/>
                <a:ea typeface="+mn-ea"/>
                <a:cs typeface="+mn-cs"/>
              </a:rPr>
              <a:t> TM, Gordon JK, Broderick RJ, </a:t>
            </a:r>
            <a:r>
              <a:rPr lang="en-US" sz="1200" b="0" i="0" u="none" strike="noStrike" kern="1200" dirty="0" err="1">
                <a:solidFill>
                  <a:schemeClr val="tx1"/>
                </a:solidFill>
                <a:effectLst/>
                <a:latin typeface="+mn-lt"/>
                <a:ea typeface="+mn-ea"/>
                <a:cs typeface="+mn-cs"/>
              </a:rPr>
              <a:t>Hant</a:t>
            </a:r>
            <a:r>
              <a:rPr lang="en-US" sz="1200" b="0" i="0" u="none" strike="noStrike" kern="1200" dirty="0">
                <a:solidFill>
                  <a:schemeClr val="tx1"/>
                </a:solidFill>
                <a:effectLst/>
                <a:latin typeface="+mn-lt"/>
                <a:ea typeface="+mn-ea"/>
                <a:cs typeface="+mn-cs"/>
              </a:rPr>
              <a:t> FN, </a:t>
            </a:r>
            <a:r>
              <a:rPr lang="en-US" sz="1200" b="0" i="0" u="none" strike="noStrike" kern="1200" dirty="0" err="1">
                <a:solidFill>
                  <a:schemeClr val="tx1"/>
                </a:solidFill>
                <a:effectLst/>
                <a:latin typeface="+mn-lt"/>
                <a:ea typeface="+mn-ea"/>
                <a:cs typeface="+mn-cs"/>
              </a:rPr>
              <a:t>Hinchcliff</a:t>
            </a:r>
            <a:r>
              <a:rPr lang="en-US" sz="1200" b="0" i="0" u="none" strike="noStrike" kern="1200" dirty="0">
                <a:solidFill>
                  <a:schemeClr val="tx1"/>
                </a:solidFill>
                <a:effectLst/>
                <a:latin typeface="+mn-lt"/>
                <a:ea typeface="+mn-ea"/>
                <a:cs typeface="+mn-cs"/>
              </a:rPr>
              <a:t> ME, Shah AA, Shanmugam VK, Steen VD, Khanna D. Performance Characteristics of Pulmonary Function Tests for the Detection of Interstitial Lung Disease in Adults With Early Diffuse Cutaneous Systemic Sclerosis. Arthritis </a:t>
            </a:r>
            <a:r>
              <a:rPr lang="en-US" sz="1200" b="0" i="0" u="none" strike="noStrike" kern="1200" dirty="0" err="1">
                <a:solidFill>
                  <a:schemeClr val="tx1"/>
                </a:solidFill>
                <a:effectLst/>
                <a:latin typeface="+mn-lt"/>
                <a:ea typeface="+mn-ea"/>
                <a:cs typeface="+mn-cs"/>
              </a:rPr>
              <a:t>Rheumatol</a:t>
            </a:r>
            <a:r>
              <a:rPr lang="en-US" sz="1200" b="0" i="0" u="none" strike="noStrike" kern="1200" dirty="0">
                <a:solidFill>
                  <a:schemeClr val="tx1"/>
                </a:solidFill>
                <a:effectLst/>
                <a:latin typeface="+mn-lt"/>
                <a:ea typeface="+mn-ea"/>
                <a:cs typeface="+mn-cs"/>
              </a:rPr>
              <a:t>. 2020 Nov;72(11):1892-1896.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10.1002/art.41415. </a:t>
            </a:r>
            <a:r>
              <a:rPr lang="en-US" sz="1200" b="0" i="0" u="none" strike="noStrike" kern="1200" dirty="0" err="1">
                <a:solidFill>
                  <a:schemeClr val="tx1"/>
                </a:solidFill>
                <a:effectLst/>
                <a:latin typeface="+mn-lt"/>
                <a:ea typeface="+mn-ea"/>
                <a:cs typeface="+mn-cs"/>
              </a:rPr>
              <a:t>Epub</a:t>
            </a:r>
            <a:r>
              <a:rPr lang="en-US" sz="1200" b="0" i="0" u="none" strike="noStrike" kern="1200" dirty="0">
                <a:solidFill>
                  <a:schemeClr val="tx1"/>
                </a:solidFill>
                <a:effectLst/>
                <a:latin typeface="+mn-lt"/>
                <a:ea typeface="+mn-ea"/>
                <a:cs typeface="+mn-cs"/>
              </a:rPr>
              <a:t> 2020 Sep 22. Erratum in: Arthritis </a:t>
            </a:r>
            <a:r>
              <a:rPr lang="en-US" sz="1200" b="0" i="0" u="none" strike="noStrike" kern="1200" dirty="0" err="1">
                <a:solidFill>
                  <a:schemeClr val="tx1"/>
                </a:solidFill>
                <a:effectLst/>
                <a:latin typeface="+mn-lt"/>
                <a:ea typeface="+mn-ea"/>
                <a:cs typeface="+mn-cs"/>
              </a:rPr>
              <a:t>Rheumatol</a:t>
            </a:r>
            <a:r>
              <a:rPr lang="en-US" sz="1200" b="0" i="0" u="none" strike="noStrike" kern="1200" dirty="0">
                <a:solidFill>
                  <a:schemeClr val="tx1"/>
                </a:solidFill>
                <a:effectLst/>
                <a:latin typeface="+mn-lt"/>
                <a:ea typeface="+mn-ea"/>
                <a:cs typeface="+mn-cs"/>
              </a:rPr>
              <a:t>. 2021 Apr;73(4):720. PMID: 32583956; PMCID: PMC7722107.)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VA added </a:t>
            </a:r>
            <a:r>
              <a:rPr lang="en-US" sz="1200" b="0" i="0" u="none" strike="noStrike" kern="1200" dirty="0">
                <a:solidFill>
                  <a:schemeClr val="tx1"/>
                </a:solidFill>
                <a:effectLst/>
                <a:latin typeface="+mn-lt"/>
                <a:ea typeface="+mn-ea"/>
                <a:cs typeface="+mn-cs"/>
              </a:rPr>
              <a:t>as next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AE82BF8-A6DD-D143-A0BB-C5C39F5DBDE5}" type="slidenum">
              <a:rPr lang="en-US" smtClean="0"/>
              <a:t>11</a:t>
            </a:fld>
            <a:endParaRPr lang="en-US"/>
          </a:p>
        </p:txBody>
      </p:sp>
    </p:spTree>
    <p:extLst>
      <p:ext uri="{BB962C8B-B14F-4D97-AF65-F5344CB8AC3E}">
        <p14:creationId xmlns:p14="http://schemas.microsoft.com/office/powerpoint/2010/main" val="1771130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 I think we want to have a dedicated slide on the importance of screening everyone with </a:t>
            </a:r>
            <a:r>
              <a:rPr lang="en-US" sz="1200" kern="1200" dirty="0" err="1">
                <a:solidFill>
                  <a:schemeClr val="tx1"/>
                </a:solidFill>
                <a:effectLst/>
                <a:latin typeface="+mn-lt"/>
                <a:ea typeface="+mn-ea"/>
                <a:cs typeface="+mn-cs"/>
              </a:rPr>
              <a:t>SSc</a:t>
            </a:r>
            <a:r>
              <a:rPr lang="en-US" sz="1200" kern="1200" dirty="0">
                <a:solidFill>
                  <a:schemeClr val="tx1"/>
                </a:solidFill>
                <a:effectLst/>
                <a:latin typeface="+mn-lt"/>
                <a:ea typeface="+mn-ea"/>
                <a:cs typeface="+mn-cs"/>
              </a:rPr>
              <a:t> with an HRCT. We could cite studies that have demonstrated that PFTs are inadequate screening tools (</a:t>
            </a:r>
            <a:r>
              <a:rPr lang="en-US" sz="1200" b="0" i="0" u="none" strike="noStrike" kern="1200" dirty="0">
                <a:solidFill>
                  <a:schemeClr val="tx1"/>
                </a:solidFill>
                <a:effectLst/>
                <a:latin typeface="+mn-lt"/>
                <a:ea typeface="+mn-ea"/>
                <a:cs typeface="+mn-cs"/>
              </a:rPr>
              <a:t>Bernstein EJ, Jaafar S, </a:t>
            </a:r>
            <a:r>
              <a:rPr lang="en-US" sz="1200" b="0" i="0" u="none" strike="noStrike" kern="1200" dirty="0" err="1">
                <a:solidFill>
                  <a:schemeClr val="tx1"/>
                </a:solidFill>
                <a:effectLst/>
                <a:latin typeface="+mn-lt"/>
                <a:ea typeface="+mn-ea"/>
                <a:cs typeface="+mn-cs"/>
              </a:rPr>
              <a:t>Assassi</a:t>
            </a:r>
            <a:r>
              <a:rPr lang="en-US" sz="1200" b="0" i="0" u="none" strike="noStrike" kern="1200" dirty="0">
                <a:solidFill>
                  <a:schemeClr val="tx1"/>
                </a:solidFill>
                <a:effectLst/>
                <a:latin typeface="+mn-lt"/>
                <a:ea typeface="+mn-ea"/>
                <a:cs typeface="+mn-cs"/>
              </a:rPr>
              <a:t> S, </a:t>
            </a:r>
            <a:r>
              <a:rPr lang="en-US" sz="1200" b="0" i="0" u="none" strike="noStrike" kern="1200" dirty="0" err="1">
                <a:solidFill>
                  <a:schemeClr val="tx1"/>
                </a:solidFill>
                <a:effectLst/>
                <a:latin typeface="+mn-lt"/>
                <a:ea typeface="+mn-ea"/>
                <a:cs typeface="+mn-cs"/>
              </a:rPr>
              <a:t>Domsic</a:t>
            </a:r>
            <a:r>
              <a:rPr lang="en-US" sz="1200" b="0" i="0" u="none" strike="noStrike" kern="1200" dirty="0">
                <a:solidFill>
                  <a:schemeClr val="tx1"/>
                </a:solidFill>
                <a:effectLst/>
                <a:latin typeface="+mn-lt"/>
                <a:ea typeface="+mn-ea"/>
                <a:cs typeface="+mn-cs"/>
              </a:rPr>
              <a:t> RT, </a:t>
            </a:r>
            <a:r>
              <a:rPr lang="en-US" sz="1200" b="0" i="0" u="none" strike="noStrike" kern="1200" dirty="0" err="1">
                <a:solidFill>
                  <a:schemeClr val="tx1"/>
                </a:solidFill>
                <a:effectLst/>
                <a:latin typeface="+mn-lt"/>
                <a:ea typeface="+mn-ea"/>
                <a:cs typeface="+mn-cs"/>
              </a:rPr>
              <a:t>Frech</a:t>
            </a:r>
            <a:r>
              <a:rPr lang="en-US" sz="1200" b="0" i="0" u="none" strike="noStrike" kern="1200" dirty="0">
                <a:solidFill>
                  <a:schemeClr val="tx1"/>
                </a:solidFill>
                <a:effectLst/>
                <a:latin typeface="+mn-lt"/>
                <a:ea typeface="+mn-ea"/>
                <a:cs typeface="+mn-cs"/>
              </a:rPr>
              <a:t> TM, Gordon JK, Broderick RJ, </a:t>
            </a:r>
            <a:r>
              <a:rPr lang="en-US" sz="1200" b="0" i="0" u="none" strike="noStrike" kern="1200" dirty="0" err="1">
                <a:solidFill>
                  <a:schemeClr val="tx1"/>
                </a:solidFill>
                <a:effectLst/>
                <a:latin typeface="+mn-lt"/>
                <a:ea typeface="+mn-ea"/>
                <a:cs typeface="+mn-cs"/>
              </a:rPr>
              <a:t>Hant</a:t>
            </a:r>
            <a:r>
              <a:rPr lang="en-US" sz="1200" b="0" i="0" u="none" strike="noStrike" kern="1200" dirty="0">
                <a:solidFill>
                  <a:schemeClr val="tx1"/>
                </a:solidFill>
                <a:effectLst/>
                <a:latin typeface="+mn-lt"/>
                <a:ea typeface="+mn-ea"/>
                <a:cs typeface="+mn-cs"/>
              </a:rPr>
              <a:t> FN, </a:t>
            </a:r>
            <a:r>
              <a:rPr lang="en-US" sz="1200" b="0" i="0" u="none" strike="noStrike" kern="1200" dirty="0" err="1">
                <a:solidFill>
                  <a:schemeClr val="tx1"/>
                </a:solidFill>
                <a:effectLst/>
                <a:latin typeface="+mn-lt"/>
                <a:ea typeface="+mn-ea"/>
                <a:cs typeface="+mn-cs"/>
              </a:rPr>
              <a:t>Hinchcliff</a:t>
            </a:r>
            <a:r>
              <a:rPr lang="en-US" sz="1200" b="0" i="0" u="none" strike="noStrike" kern="1200" dirty="0">
                <a:solidFill>
                  <a:schemeClr val="tx1"/>
                </a:solidFill>
                <a:effectLst/>
                <a:latin typeface="+mn-lt"/>
                <a:ea typeface="+mn-ea"/>
                <a:cs typeface="+mn-cs"/>
              </a:rPr>
              <a:t> ME, Shah AA, Shanmugam VK, Steen VD, Khanna D. Performance Characteristics of Pulmonary Function Tests for the Detection of Interstitial Lung Disease in Adults With Early Diffuse Cutaneous Systemic Sclerosis. Arthritis </a:t>
            </a:r>
            <a:r>
              <a:rPr lang="en-US" sz="1200" b="0" i="0" u="none" strike="noStrike" kern="1200" dirty="0" err="1">
                <a:solidFill>
                  <a:schemeClr val="tx1"/>
                </a:solidFill>
                <a:effectLst/>
                <a:latin typeface="+mn-lt"/>
                <a:ea typeface="+mn-ea"/>
                <a:cs typeface="+mn-cs"/>
              </a:rPr>
              <a:t>Rheumatol</a:t>
            </a:r>
            <a:r>
              <a:rPr lang="en-US" sz="1200" b="0" i="0" u="none" strike="noStrike" kern="1200" dirty="0">
                <a:solidFill>
                  <a:schemeClr val="tx1"/>
                </a:solidFill>
                <a:effectLst/>
                <a:latin typeface="+mn-lt"/>
                <a:ea typeface="+mn-ea"/>
                <a:cs typeface="+mn-cs"/>
              </a:rPr>
              <a:t>. 2020 Nov;72(11):1892-1896.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10.1002/art.41415. Erratum in: Arthritis </a:t>
            </a:r>
            <a:r>
              <a:rPr lang="en-US" sz="1200" b="0" i="0" u="none" strike="noStrike" kern="1200" dirty="0" err="1">
                <a:solidFill>
                  <a:schemeClr val="tx1"/>
                </a:solidFill>
                <a:effectLst/>
                <a:latin typeface="+mn-lt"/>
                <a:ea typeface="+mn-ea"/>
                <a:cs typeface="+mn-cs"/>
              </a:rPr>
              <a:t>Rheumatol</a:t>
            </a:r>
            <a:r>
              <a:rPr lang="en-US" sz="1200" b="0" i="0" u="none" strike="noStrike" kern="1200" dirty="0">
                <a:solidFill>
                  <a:schemeClr val="tx1"/>
                </a:solidFill>
                <a:effectLst/>
                <a:latin typeface="+mn-lt"/>
                <a:ea typeface="+mn-ea"/>
                <a:cs typeface="+mn-cs"/>
              </a:rPr>
              <a:t>. 2021 Apr;73(4):720.)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VA: added study results from Bernstein et al.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FVC &lt; 80% predicted had a sensitivity of 63%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TLC &lt; 80% predicted had a sensitivity of 46%</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DLCO &lt; 80% predicted had a sensitivity of 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combination of FVC &lt; 80% predicted or DLCO &lt; 80% predicted improved the sensitivity to 85%.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Adding a TLC &lt; 80% predicted to this combination did not further improve the sensitivity. &lt;&lt;see Table 3&gt;&gt;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Suliman YA, </a:t>
            </a:r>
            <a:r>
              <a:rPr lang="en-US" sz="1200" kern="1200" dirty="0" err="1">
                <a:solidFill>
                  <a:schemeClr val="tx1"/>
                </a:solidFill>
                <a:effectLst/>
                <a:latin typeface="+mn-lt"/>
                <a:ea typeface="+mn-ea"/>
                <a:cs typeface="+mn-cs"/>
              </a:rPr>
              <a:t>Dobrota</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Huscher</a:t>
            </a:r>
            <a:r>
              <a:rPr lang="en-US" sz="1200" kern="1200" dirty="0">
                <a:solidFill>
                  <a:schemeClr val="tx1"/>
                </a:solidFill>
                <a:effectLst/>
                <a:latin typeface="+mn-lt"/>
                <a:ea typeface="+mn-ea"/>
                <a:cs typeface="+mn-cs"/>
              </a:rPr>
              <a:t> D, Nguyen-Kim TD, Maurer B, Jordan S, et al. Pulmonary function tests: high rate of false-negative results in the early detection and screening of scleroderma-related interstitial lung disease. Arthritis </a:t>
            </a:r>
            <a:r>
              <a:rPr lang="en-US" sz="1200"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2015;67:3256-61.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12</a:t>
            </a:fld>
            <a:endParaRPr lang="en-US" dirty="0"/>
          </a:p>
        </p:txBody>
      </p:sp>
    </p:spTree>
    <p:extLst>
      <p:ext uri="{BB962C8B-B14F-4D97-AF65-F5344CB8AC3E}">
        <p14:creationId xmlns:p14="http://schemas.microsoft.com/office/powerpoint/2010/main" val="2263535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Giacomelli</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Liakouli</a:t>
            </a:r>
            <a:r>
              <a:rPr lang="en-US" sz="1200" kern="1200" dirty="0">
                <a:solidFill>
                  <a:schemeClr val="tx1"/>
                </a:solidFill>
                <a:effectLst/>
                <a:latin typeface="+mn-lt"/>
                <a:ea typeface="+mn-ea"/>
                <a:cs typeface="+mn-cs"/>
              </a:rPr>
              <a:t> V, </a:t>
            </a:r>
            <a:r>
              <a:rPr lang="en-US" sz="1200" kern="1200" dirty="0" err="1">
                <a:solidFill>
                  <a:schemeClr val="tx1"/>
                </a:solidFill>
                <a:effectLst/>
                <a:latin typeface="+mn-lt"/>
                <a:ea typeface="+mn-ea"/>
                <a:cs typeface="+mn-cs"/>
              </a:rPr>
              <a:t>Berardicurti</a:t>
            </a:r>
            <a:r>
              <a:rPr lang="en-US" sz="1200" kern="1200" dirty="0">
                <a:solidFill>
                  <a:schemeClr val="tx1"/>
                </a:solidFill>
                <a:effectLst/>
                <a:latin typeface="+mn-lt"/>
                <a:ea typeface="+mn-ea"/>
                <a:cs typeface="+mn-cs"/>
              </a:rPr>
              <a:t> O, et al. Interstitial lung disease in systemic sclerosis: current and future treatment. </a:t>
            </a:r>
            <a:r>
              <a:rPr lang="en-US" sz="1200" i="1" kern="1200" dirty="0" err="1">
                <a:solidFill>
                  <a:schemeClr val="tx1"/>
                </a:solidFill>
                <a:effectLst/>
                <a:latin typeface="+mn-lt"/>
                <a:ea typeface="+mn-ea"/>
                <a:cs typeface="+mn-cs"/>
              </a:rPr>
              <a:t>Rheumatol</a:t>
            </a:r>
            <a:r>
              <a:rPr lang="en-US" sz="1200" i="1" kern="1200" dirty="0">
                <a:solidFill>
                  <a:schemeClr val="tx1"/>
                </a:solidFill>
                <a:effectLst/>
                <a:latin typeface="+mn-lt"/>
                <a:ea typeface="+mn-ea"/>
                <a:cs typeface="+mn-cs"/>
              </a:rPr>
              <a:t> Int</a:t>
            </a:r>
            <a:r>
              <a:rPr lang="en-US" sz="1200" kern="1200" dirty="0">
                <a:solidFill>
                  <a:schemeClr val="tx1"/>
                </a:solidFill>
                <a:effectLst/>
                <a:latin typeface="+mn-lt"/>
                <a:ea typeface="+mn-ea"/>
                <a:cs typeface="+mn-cs"/>
              </a:rPr>
              <a:t>. 2017;37:853-863.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Volkmann ER, </a:t>
            </a:r>
            <a:r>
              <a:rPr lang="en-US" sz="1200" b="0" i="0" u="none" strike="noStrike" kern="1200" dirty="0" err="1">
                <a:solidFill>
                  <a:schemeClr val="tx1"/>
                </a:solidFill>
                <a:effectLst/>
                <a:latin typeface="+mn-lt"/>
                <a:ea typeface="+mn-ea"/>
                <a:cs typeface="+mn-cs"/>
              </a:rPr>
              <a:t>Tashkin</a:t>
            </a:r>
            <a:r>
              <a:rPr lang="en-US" sz="1200" b="0" i="0" u="none" strike="noStrike" kern="1200" dirty="0">
                <a:solidFill>
                  <a:schemeClr val="tx1"/>
                </a:solidFill>
                <a:effectLst/>
                <a:latin typeface="+mn-lt"/>
                <a:ea typeface="+mn-ea"/>
                <a:cs typeface="+mn-cs"/>
              </a:rPr>
              <a:t> DP. Treatment of Systemic Sclerosis-related Interstitial Lung Disease: A Review of Existing and Emerging Therapies. </a:t>
            </a:r>
            <a:r>
              <a:rPr lang="en-US" sz="1200" b="0" i="1" u="none" strike="noStrike" kern="1200" dirty="0">
                <a:solidFill>
                  <a:schemeClr val="tx1"/>
                </a:solidFill>
                <a:effectLst/>
                <a:latin typeface="+mn-lt"/>
                <a:ea typeface="+mn-ea"/>
                <a:cs typeface="+mn-cs"/>
              </a:rPr>
              <a:t>Ann Am </a:t>
            </a:r>
            <a:r>
              <a:rPr lang="en-US" sz="1200" b="0" i="1" u="none" strike="noStrike" kern="1200" dirty="0" err="1">
                <a:solidFill>
                  <a:schemeClr val="tx1"/>
                </a:solidFill>
                <a:effectLst/>
                <a:latin typeface="+mn-lt"/>
                <a:ea typeface="+mn-ea"/>
                <a:cs typeface="+mn-cs"/>
              </a:rPr>
              <a:t>Thorac</a:t>
            </a:r>
            <a:r>
              <a:rPr lang="en-US" sz="1200" b="0" i="1" u="none" strike="noStrike" kern="1200" dirty="0">
                <a:solidFill>
                  <a:schemeClr val="tx1"/>
                </a:solidFill>
                <a:effectLst/>
                <a:latin typeface="+mn-lt"/>
                <a:ea typeface="+mn-ea"/>
                <a:cs typeface="+mn-cs"/>
              </a:rPr>
              <a:t> Soc. </a:t>
            </a:r>
            <a:r>
              <a:rPr lang="en-US" sz="1200" b="0" i="0" u="none" strike="noStrike" kern="1200" dirty="0">
                <a:solidFill>
                  <a:schemeClr val="tx1"/>
                </a:solidFill>
                <a:effectLst/>
                <a:latin typeface="+mn-lt"/>
                <a:ea typeface="+mn-ea"/>
                <a:cs typeface="+mn-cs"/>
              </a:rPr>
              <a:t>2016;13(11):2045-2056.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10.1513/AnnalsATS.201606-426FR.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AE82BF8-A6DD-D143-A0BB-C5C39F5DBDE5}" type="slidenum">
              <a:rPr lang="en-US" smtClean="0"/>
              <a:t>13</a:t>
            </a:fld>
            <a:endParaRPr lang="en-US"/>
          </a:p>
        </p:txBody>
      </p:sp>
    </p:spTree>
    <p:extLst>
      <p:ext uri="{BB962C8B-B14F-4D97-AF65-F5344CB8AC3E}">
        <p14:creationId xmlns:p14="http://schemas.microsoft.com/office/powerpoint/2010/main" val="122589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ref: </a:t>
            </a:r>
            <a:r>
              <a:rPr lang="en-US" sz="1200" b="0" i="0" u="none" strike="noStrike" kern="1200" dirty="0">
                <a:solidFill>
                  <a:schemeClr val="tx1"/>
                </a:solidFill>
                <a:effectLst/>
                <a:latin typeface="+mn-lt"/>
                <a:ea typeface="+mn-ea"/>
                <a:cs typeface="+mn-cs"/>
              </a:rPr>
              <a:t>Volkmann ER, Fischer A. Update on Morbidity and Mortality in Systemic Sclerosis-Related Interstitial Lung Disease. </a:t>
            </a:r>
            <a:r>
              <a:rPr lang="en-US" sz="1200" b="0" i="1" u="none" strike="noStrike" kern="1200" dirty="0">
                <a:solidFill>
                  <a:schemeClr val="tx1"/>
                </a:solidFill>
                <a:effectLst/>
                <a:latin typeface="+mn-lt"/>
                <a:ea typeface="+mn-ea"/>
                <a:cs typeface="+mn-cs"/>
              </a:rPr>
              <a:t>J Scleroderma </a:t>
            </a:r>
            <a:r>
              <a:rPr lang="en-US" sz="1200" b="0" i="1" u="none" strike="noStrike" kern="1200" dirty="0" err="1">
                <a:solidFill>
                  <a:schemeClr val="tx1"/>
                </a:solidFill>
                <a:effectLst/>
                <a:latin typeface="+mn-lt"/>
                <a:ea typeface="+mn-ea"/>
                <a:cs typeface="+mn-cs"/>
              </a:rPr>
              <a:t>Relat</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Disord</a:t>
            </a:r>
            <a:r>
              <a:rPr lang="en-US" sz="1200" b="0" i="0" u="none" strike="noStrike" kern="1200" dirty="0">
                <a:solidFill>
                  <a:schemeClr val="tx1"/>
                </a:solidFill>
                <a:effectLst/>
                <a:latin typeface="+mn-lt"/>
                <a:ea typeface="+mn-ea"/>
                <a:cs typeface="+mn-cs"/>
              </a:rPr>
              <a:t>. 2021;6(1):11-20. doi:10.1177/2397198320915042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Fan Y, Bender S, Shi W, </a:t>
            </a:r>
            <a:r>
              <a:rPr lang="en-US" sz="1200" kern="1200" dirty="0" err="1">
                <a:solidFill>
                  <a:schemeClr val="tx1"/>
                </a:solidFill>
                <a:effectLst/>
                <a:latin typeface="+mn-lt"/>
                <a:ea typeface="+mn-ea"/>
                <a:cs typeface="+mn-cs"/>
              </a:rPr>
              <a:t>Zoz</a:t>
            </a:r>
            <a:r>
              <a:rPr lang="en-US" sz="1200" kern="1200" dirty="0">
                <a:solidFill>
                  <a:schemeClr val="tx1"/>
                </a:solidFill>
                <a:effectLst/>
                <a:latin typeface="+mn-lt"/>
                <a:ea typeface="+mn-ea"/>
                <a:cs typeface="+mn-cs"/>
              </a:rPr>
              <a:t> D. Incidence and prevalence of systemic sclerosis and systemic sclerosis with interstitial lung disease in the United States. </a:t>
            </a:r>
            <a:r>
              <a:rPr lang="en-US" sz="1200" i="1" kern="1200" dirty="0">
                <a:solidFill>
                  <a:schemeClr val="tx1"/>
                </a:solidFill>
                <a:effectLst/>
                <a:latin typeface="+mn-lt"/>
                <a:ea typeface="+mn-ea"/>
                <a:cs typeface="+mn-cs"/>
              </a:rPr>
              <a:t>J </a:t>
            </a:r>
            <a:r>
              <a:rPr lang="en-US" sz="1200" i="1" kern="1200" dirty="0" err="1">
                <a:solidFill>
                  <a:schemeClr val="tx1"/>
                </a:solidFill>
                <a:effectLst/>
                <a:latin typeface="+mn-lt"/>
                <a:ea typeface="+mn-ea"/>
                <a:cs typeface="+mn-cs"/>
              </a:rPr>
              <a:t>Manag</a:t>
            </a:r>
            <a:r>
              <a:rPr lang="en-US" sz="1200" i="1" kern="1200" dirty="0">
                <a:solidFill>
                  <a:schemeClr val="tx1"/>
                </a:solidFill>
                <a:effectLst/>
                <a:latin typeface="+mn-lt"/>
                <a:ea typeface="+mn-ea"/>
                <a:cs typeface="+mn-cs"/>
              </a:rPr>
              <a:t> Care Spec Pharm</a:t>
            </a:r>
            <a:r>
              <a:rPr lang="en-US" sz="1200" kern="1200" dirty="0">
                <a:solidFill>
                  <a:schemeClr val="tx1"/>
                </a:solidFill>
                <a:effectLst/>
                <a:latin typeface="+mn-lt"/>
                <a:ea typeface="+mn-ea"/>
                <a:cs typeface="+mn-cs"/>
              </a:rPr>
              <a:t>. 2020;26:1539-1547.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 I’m not sure what is meant by “longer disease duration.”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Me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 Those with </a:t>
            </a:r>
            <a:r>
              <a:rPr lang="en-US" sz="1200" kern="1200" dirty="0" err="1">
                <a:solidFill>
                  <a:schemeClr val="tx1"/>
                </a:solidFill>
                <a:effectLst/>
                <a:latin typeface="+mn-lt"/>
                <a:ea typeface="+mn-ea"/>
                <a:cs typeface="+mn-cs"/>
              </a:rPr>
              <a:t>SSc</a:t>
            </a:r>
            <a:r>
              <a:rPr lang="en-US" sz="1200" kern="1200" dirty="0">
                <a:solidFill>
                  <a:schemeClr val="tx1"/>
                </a:solidFill>
                <a:effectLst/>
                <a:latin typeface="+mn-lt"/>
                <a:ea typeface="+mn-ea"/>
                <a:cs typeface="+mn-cs"/>
              </a:rPr>
              <a:t>-ILD have longer time with their disease (vs </a:t>
            </a:r>
            <a:r>
              <a:rPr lang="en-US" sz="1200" kern="1200" dirty="0" err="1">
                <a:solidFill>
                  <a:schemeClr val="tx1"/>
                </a:solidFill>
                <a:effectLst/>
                <a:latin typeface="+mn-lt"/>
                <a:ea typeface="+mn-ea"/>
                <a:cs typeface="+mn-cs"/>
              </a:rPr>
              <a:t>SSc</a:t>
            </a:r>
            <a:r>
              <a:rPr lang="en-US" sz="1200" kern="1200" dirty="0">
                <a:solidFill>
                  <a:schemeClr val="tx1"/>
                </a:solidFill>
                <a:effectLst/>
                <a:latin typeface="+mn-lt"/>
                <a:ea typeface="+mn-ea"/>
                <a:cs typeface="+mn-cs"/>
              </a:rPr>
              <a:t> alone). ‘Longer disease duration’ was noted in </a:t>
            </a:r>
            <a:r>
              <a:rPr lang="en-US" dirty="0" err="1"/>
              <a:t>Perelas</a:t>
            </a:r>
            <a:r>
              <a:rPr lang="en-US" dirty="0"/>
              <a:t> A, et al. </a:t>
            </a:r>
            <a:r>
              <a:rPr lang="en-US" i="1" dirty="0"/>
              <a:t>Lancet Respir Med.</a:t>
            </a:r>
            <a:r>
              <a:rPr lang="en-US" dirty="0"/>
              <a:t> 2020;8:304-320 (</a:t>
            </a:r>
            <a:r>
              <a:rPr lang="en-US" dirty="0" err="1"/>
              <a:t>pg</a:t>
            </a:r>
            <a:r>
              <a:rPr lang="en-US" dirty="0"/>
              <a:t> 2). “</a:t>
            </a:r>
            <a:r>
              <a:rPr lang="en-US" sz="1200" kern="1200" dirty="0" err="1">
                <a:solidFill>
                  <a:schemeClr val="tx1"/>
                </a:solidFill>
                <a:effectLst/>
                <a:latin typeface="+mn-lt"/>
                <a:ea typeface="+mn-ea"/>
                <a:cs typeface="+mn-cs"/>
              </a:rPr>
              <a:t>SSc</a:t>
            </a:r>
            <a:r>
              <a:rPr lang="en-US" sz="1200" kern="1200" dirty="0">
                <a:solidFill>
                  <a:schemeClr val="tx1"/>
                </a:solidFill>
                <a:effectLst/>
                <a:latin typeface="+mn-lt"/>
                <a:ea typeface="+mn-ea"/>
                <a:cs typeface="+mn-cs"/>
              </a:rPr>
              <a:t>-ILD is also more common among patients with nailfold capillary abnormalities,3 digital ulcers, longer disease duration, and pulmonary hypertension on screening echocardiogram.”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have removed from list.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14</a:t>
            </a:fld>
            <a:endParaRPr lang="en-US"/>
          </a:p>
        </p:txBody>
      </p:sp>
    </p:spTree>
    <p:extLst>
      <p:ext uri="{BB962C8B-B14F-4D97-AF65-F5344CB8AC3E}">
        <p14:creationId xmlns:p14="http://schemas.microsoft.com/office/powerpoint/2010/main" val="134742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Barsotti S, </a:t>
            </a:r>
            <a:r>
              <a:rPr lang="en-US" sz="1200" kern="1200" dirty="0" err="1">
                <a:solidFill>
                  <a:schemeClr val="tx1"/>
                </a:solidFill>
                <a:effectLst/>
                <a:latin typeface="+mn-lt"/>
                <a:ea typeface="+mn-ea"/>
                <a:cs typeface="+mn-cs"/>
              </a:rPr>
              <a:t>Orlandi</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Codullo</a:t>
            </a:r>
            <a:r>
              <a:rPr lang="en-US" sz="1200" kern="1200" dirty="0">
                <a:solidFill>
                  <a:schemeClr val="tx1"/>
                </a:solidFill>
                <a:effectLst/>
                <a:latin typeface="+mn-lt"/>
                <a:ea typeface="+mn-ea"/>
                <a:cs typeface="+mn-cs"/>
              </a:rPr>
              <a:t> V, et al. One year in review 2019: systemic sclerosis. </a:t>
            </a:r>
            <a:r>
              <a:rPr lang="en-US" sz="1200" i="1" kern="1200" dirty="0">
                <a:solidFill>
                  <a:schemeClr val="tx1"/>
                </a:solidFill>
                <a:effectLst/>
                <a:latin typeface="+mn-lt"/>
                <a:ea typeface="+mn-ea"/>
                <a:cs typeface="+mn-cs"/>
              </a:rPr>
              <a:t>Clin Exp </a:t>
            </a:r>
            <a:r>
              <a:rPr lang="en-US" sz="1200" i="1" kern="1200" dirty="0" err="1">
                <a:solidFill>
                  <a:schemeClr val="tx1"/>
                </a:solidFill>
                <a:effectLst/>
                <a:latin typeface="+mn-lt"/>
                <a:ea typeface="+mn-ea"/>
                <a:cs typeface="+mn-cs"/>
              </a:rPr>
              <a:t>Rheumatol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2019;37 Suppl 119:3-14.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Perelas</a:t>
            </a:r>
            <a:r>
              <a:rPr lang="en-US" sz="1200" kern="1200" dirty="0">
                <a:solidFill>
                  <a:schemeClr val="tx1"/>
                </a:solidFill>
                <a:effectLst/>
                <a:latin typeface="+mn-lt"/>
                <a:ea typeface="+mn-ea"/>
                <a:cs typeface="+mn-cs"/>
              </a:rPr>
              <a:t> A, Silver RM, </a:t>
            </a:r>
            <a:r>
              <a:rPr lang="en-US" sz="1200" kern="1200" dirty="0" err="1">
                <a:solidFill>
                  <a:schemeClr val="tx1"/>
                </a:solidFill>
                <a:effectLst/>
                <a:latin typeface="+mn-lt"/>
                <a:ea typeface="+mn-ea"/>
                <a:cs typeface="+mn-cs"/>
              </a:rPr>
              <a:t>Arrossi</a:t>
            </a:r>
            <a:r>
              <a:rPr lang="en-US" sz="1200" kern="1200" dirty="0">
                <a:solidFill>
                  <a:schemeClr val="tx1"/>
                </a:solidFill>
                <a:effectLst/>
                <a:latin typeface="+mn-lt"/>
                <a:ea typeface="+mn-ea"/>
                <a:cs typeface="+mn-cs"/>
              </a:rPr>
              <a:t> AV, Highland KB. Systemic sclerosis-associated interstitial lung disease. </a:t>
            </a:r>
            <a:r>
              <a:rPr lang="en-US" sz="1200" i="1" kern="1200" dirty="0">
                <a:solidFill>
                  <a:schemeClr val="tx1"/>
                </a:solidFill>
                <a:effectLst/>
                <a:latin typeface="+mn-lt"/>
                <a:ea typeface="+mn-ea"/>
                <a:cs typeface="+mn-cs"/>
              </a:rPr>
              <a:t>Lancet Respir Med.</a:t>
            </a:r>
            <a:r>
              <a:rPr lang="en-US" sz="1200" kern="1200" dirty="0">
                <a:solidFill>
                  <a:schemeClr val="tx1"/>
                </a:solidFill>
                <a:effectLst/>
                <a:latin typeface="+mn-lt"/>
                <a:ea typeface="+mn-ea"/>
                <a:cs typeface="+mn-cs"/>
              </a:rPr>
              <a:t> 2020;8(3):304-320.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10.1016/S2213-2600(19)30480-1. </a:t>
            </a:r>
          </a:p>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15</a:t>
            </a:fld>
            <a:endParaRPr lang="en-US"/>
          </a:p>
        </p:txBody>
      </p:sp>
    </p:spTree>
    <p:extLst>
      <p:ext uri="{BB962C8B-B14F-4D97-AF65-F5344CB8AC3E}">
        <p14:creationId xmlns:p14="http://schemas.microsoft.com/office/powerpoint/2010/main" val="363355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 Y-T, Chuang Y-S, Wang J-W, Wu P-H. High risk of gastrointestinal hemorrhage in patients with systemic sclerosis. </a:t>
            </a:r>
            <a:r>
              <a:rPr lang="en-US" sz="1200" i="1" kern="1200" dirty="0">
                <a:solidFill>
                  <a:schemeClr val="tx1"/>
                </a:solidFill>
                <a:effectLst/>
                <a:latin typeface="+mn-lt"/>
                <a:ea typeface="+mn-ea"/>
                <a:cs typeface="+mn-cs"/>
              </a:rPr>
              <a:t>Arthritis Res </a:t>
            </a:r>
            <a:r>
              <a:rPr lang="en-US" sz="1200" i="1" kern="1200" dirty="0" err="1">
                <a:solidFill>
                  <a:schemeClr val="tx1"/>
                </a:solidFill>
                <a:effectLst/>
                <a:latin typeface="+mn-lt"/>
                <a:ea typeface="+mn-ea"/>
                <a:cs typeface="+mn-cs"/>
              </a:rPr>
              <a:t>Ther</a:t>
            </a:r>
            <a:r>
              <a:rPr lang="en-US" sz="1200" kern="1200" dirty="0">
                <a:solidFill>
                  <a:schemeClr val="tx1"/>
                </a:solidFill>
                <a:effectLst/>
                <a:latin typeface="+mn-lt"/>
                <a:ea typeface="+mn-ea"/>
                <a:cs typeface="+mn-cs"/>
              </a:rPr>
              <a:t>. 2019;21:301.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Zhang XJ, Bonner A, Hudson M, Canadian Scleroderma Research Group; Baron M, Pope J. Association of gastroesophageal factors and worsening of forced vital capacity in systemic sclerosis. </a:t>
            </a:r>
            <a:r>
              <a:rPr lang="en-US" sz="1200" i="1" kern="1200" dirty="0">
                <a:solidFill>
                  <a:schemeClr val="tx1"/>
                </a:solidFill>
                <a:effectLst/>
                <a:latin typeface="+mn-lt"/>
                <a:ea typeface="+mn-ea"/>
                <a:cs typeface="+mn-cs"/>
              </a:rPr>
              <a:t>J </a:t>
            </a:r>
            <a:r>
              <a:rPr lang="en-US" sz="1200" i="1" kern="1200" dirty="0" err="1">
                <a:solidFill>
                  <a:schemeClr val="tx1"/>
                </a:solidFill>
                <a:effectLst/>
                <a:latin typeface="+mn-lt"/>
                <a:ea typeface="+mn-ea"/>
                <a:cs typeface="+mn-cs"/>
              </a:rPr>
              <a:t>Rheumatol</a:t>
            </a:r>
            <a:r>
              <a:rPr lang="en-US" sz="1200" kern="1200" dirty="0">
                <a:solidFill>
                  <a:schemeClr val="tx1"/>
                </a:solidFill>
                <a:effectLst/>
                <a:latin typeface="+mn-lt"/>
                <a:ea typeface="+mn-ea"/>
                <a:cs typeface="+mn-cs"/>
              </a:rPr>
              <a:t>. 2013;40:850-858.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 I’m not sure if symptoms is an appropriate header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maybe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 Updated to ‘Features’</a:t>
            </a:r>
          </a:p>
          <a:p>
            <a:endParaRPr lang="en-US" dirty="0"/>
          </a:p>
          <a:p>
            <a:endParaRPr lang="en-US" dirty="0"/>
          </a:p>
        </p:txBody>
      </p:sp>
      <p:sp>
        <p:nvSpPr>
          <p:cNvPr id="4" name="Slide Number Placeholder 3"/>
          <p:cNvSpPr>
            <a:spLocks noGrp="1"/>
          </p:cNvSpPr>
          <p:nvPr>
            <p:ph type="sldNum" sz="quarter" idx="5"/>
          </p:nvPr>
        </p:nvSpPr>
        <p:spPr/>
        <p:txBody>
          <a:bodyPr/>
          <a:lstStyle/>
          <a:p>
            <a:fld id="{AAE82BF8-A6DD-D143-A0BB-C5C39F5DBDE5}" type="slidenum">
              <a:rPr lang="en-US" smtClean="0"/>
              <a:t>18</a:t>
            </a:fld>
            <a:endParaRPr lang="en-US"/>
          </a:p>
        </p:txBody>
      </p:sp>
    </p:spTree>
    <p:extLst>
      <p:ext uri="{BB962C8B-B14F-4D97-AF65-F5344CB8AC3E}">
        <p14:creationId xmlns:p14="http://schemas.microsoft.com/office/powerpoint/2010/main" val="1585448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Standar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1162"/>
            <a:ext cx="8686800" cy="914400"/>
          </a:xfrm>
        </p:spPr>
        <p:txBody>
          <a:bodyPr>
            <a:normAutofit/>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228600" y="1068345"/>
            <a:ext cx="8686800" cy="3108960"/>
          </a:xfrm>
        </p:spPr>
        <p:txBody>
          <a:bodyPr>
            <a:noAutofit/>
          </a:bodyPr>
          <a:lstStyle>
            <a:lvl1pPr>
              <a:lnSpc>
                <a:spcPct val="90000"/>
              </a:lnSpc>
              <a:spcBef>
                <a:spcPts val="0"/>
              </a:spcBef>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hasCustomPrompt="1"/>
          </p:nvPr>
        </p:nvSpPr>
        <p:spPr>
          <a:xfrm>
            <a:off x="3096666" y="4507706"/>
            <a:ext cx="5818734" cy="548879"/>
          </a:xfrm>
        </p:spPr>
        <p:txBody>
          <a:bodyPr>
            <a:normAutofit/>
          </a:bodyPr>
          <a:lstStyle>
            <a:lvl1pPr marL="0" indent="0">
              <a:spcBef>
                <a:spcPts val="0"/>
              </a:spcBef>
              <a:buNone/>
              <a:defRPr sz="900">
                <a:latin typeface="+mn-lt"/>
              </a:defRPr>
            </a:lvl1pPr>
          </a:lstStyle>
          <a:p>
            <a:pPr lvl="0"/>
            <a:r>
              <a:rPr lang="en-US" sz="825" dirty="0"/>
              <a:t>Click to add reference</a:t>
            </a:r>
          </a:p>
        </p:txBody>
      </p:sp>
      <p:sp>
        <p:nvSpPr>
          <p:cNvPr id="5" name="Text Placeholder 4"/>
          <p:cNvSpPr>
            <a:spLocks noGrp="1"/>
          </p:cNvSpPr>
          <p:nvPr>
            <p:ph type="body" sz="quarter" idx="11" hasCustomPrompt="1"/>
          </p:nvPr>
        </p:nvSpPr>
        <p:spPr>
          <a:xfrm>
            <a:off x="228600" y="4239816"/>
            <a:ext cx="8686800" cy="203597"/>
          </a:xfrm>
        </p:spPr>
        <p:txBody>
          <a:bodyPr>
            <a:noAutofit/>
          </a:bodyPr>
          <a:lstStyle>
            <a:lvl1pPr marL="0" indent="0">
              <a:spcBef>
                <a:spcPts val="0"/>
              </a:spcBef>
              <a:buNone/>
              <a:defRPr sz="1000">
                <a:solidFill>
                  <a:srgbClr val="6E6F72"/>
                </a:solidFill>
              </a:defRPr>
            </a:lvl1pPr>
            <a:lvl2pPr>
              <a:defRPr sz="975"/>
            </a:lvl2pPr>
            <a:lvl3pPr>
              <a:defRPr sz="975"/>
            </a:lvl3pPr>
            <a:lvl4pPr>
              <a:defRPr sz="975"/>
            </a:lvl4pPr>
            <a:lvl5pPr>
              <a:defRPr sz="975"/>
            </a:lvl5pPr>
          </a:lstStyle>
          <a:p>
            <a:pPr lvl="0"/>
            <a:r>
              <a:rPr lang="en-US" dirty="0"/>
              <a:t>Click to add footnote</a:t>
            </a:r>
          </a:p>
        </p:txBody>
      </p:sp>
    </p:spTree>
    <p:extLst>
      <p:ext uri="{BB962C8B-B14F-4D97-AF65-F5344CB8AC3E}">
        <p14:creationId xmlns:p14="http://schemas.microsoft.com/office/powerpoint/2010/main" val="180904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wo Content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28016"/>
            <a:ext cx="8686800" cy="914400"/>
          </a:xfrm>
        </p:spPr>
        <p:txBody>
          <a:bodyPr/>
          <a:lstStyle/>
          <a:p>
            <a:r>
              <a:rPr lang="en-US"/>
              <a:t>Click to edit Master title style</a:t>
            </a:r>
          </a:p>
        </p:txBody>
      </p:sp>
      <p:sp>
        <p:nvSpPr>
          <p:cNvPr id="3" name="Content Placeholder 2"/>
          <p:cNvSpPr>
            <a:spLocks noGrp="1"/>
          </p:cNvSpPr>
          <p:nvPr>
            <p:ph sz="half" idx="1"/>
          </p:nvPr>
        </p:nvSpPr>
        <p:spPr>
          <a:xfrm>
            <a:off x="228600" y="1069848"/>
            <a:ext cx="4343400" cy="3108960"/>
          </a:xfrm>
        </p:spPr>
        <p:txBody>
          <a:bodyPr>
            <a:normAutofit/>
          </a:bodyPr>
          <a:lstStyle>
            <a:lvl1pPr>
              <a:lnSpc>
                <a:spcPct val="90000"/>
              </a:lnSpc>
              <a:spcBef>
                <a:spcPts val="0"/>
              </a:spcBef>
              <a:defRPr sz="1800"/>
            </a:lvl1pPr>
            <a:lvl2pPr>
              <a:lnSpc>
                <a:spcPct val="90000"/>
              </a:lnSpc>
              <a:spcBef>
                <a:spcPts val="0"/>
              </a:spcBef>
              <a:defRPr sz="1500"/>
            </a:lvl2pPr>
            <a:lvl3pPr>
              <a:lnSpc>
                <a:spcPct val="90000"/>
              </a:lnSpc>
              <a:spcBef>
                <a:spcPts val="0"/>
              </a:spcBef>
              <a:defRPr sz="1350"/>
            </a:lvl3pPr>
            <a:lvl4pPr>
              <a:lnSpc>
                <a:spcPct val="90000"/>
              </a:lnSpc>
              <a:spcBef>
                <a:spcPts val="0"/>
              </a:spcBef>
              <a:defRPr sz="1200"/>
            </a:lvl4pPr>
            <a:lvl5pPr>
              <a:lnSpc>
                <a:spcPct val="90000"/>
              </a:lnSpc>
              <a:spcBef>
                <a:spcPts val="0"/>
              </a:spcBef>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1960" y="1069848"/>
            <a:ext cx="4343400" cy="3108960"/>
          </a:xfrm>
        </p:spPr>
        <p:txBody>
          <a:bodyPr>
            <a:normAutofit/>
          </a:bodyPr>
          <a:lstStyle>
            <a:lvl1pPr>
              <a:lnSpc>
                <a:spcPct val="90000"/>
              </a:lnSpc>
              <a:spcBef>
                <a:spcPts val="0"/>
              </a:spcBef>
              <a:defRPr sz="1800"/>
            </a:lvl1pPr>
            <a:lvl2pPr>
              <a:lnSpc>
                <a:spcPct val="90000"/>
              </a:lnSpc>
              <a:spcBef>
                <a:spcPts val="0"/>
              </a:spcBef>
              <a:defRPr sz="1500"/>
            </a:lvl2pPr>
            <a:lvl3pPr>
              <a:lnSpc>
                <a:spcPct val="90000"/>
              </a:lnSpc>
              <a:spcBef>
                <a:spcPts val="0"/>
              </a:spcBef>
              <a:defRPr sz="1350"/>
            </a:lvl3pPr>
            <a:lvl4pPr>
              <a:lnSpc>
                <a:spcPct val="90000"/>
              </a:lnSpc>
              <a:spcBef>
                <a:spcPts val="0"/>
              </a:spcBef>
              <a:defRPr sz="1200"/>
            </a:lvl4pPr>
            <a:lvl5pPr>
              <a:lnSpc>
                <a:spcPct val="90000"/>
              </a:lnSpc>
              <a:spcBef>
                <a:spcPts val="0"/>
              </a:spcBef>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28600" y="4239816"/>
            <a:ext cx="8686800" cy="203597"/>
          </a:xfrm>
        </p:spPr>
        <p:txBody>
          <a:bodyPr vert="horz" lIns="91440" tIns="45720" rIns="91440" bIns="45720" rtlCol="0">
            <a:noAutofit/>
          </a:bodyPr>
          <a:lstStyle>
            <a:lvl1pPr>
              <a:defRPr lang="en-US" sz="1000" dirty="0">
                <a:solidFill>
                  <a:srgbClr val="6E6F72"/>
                </a:solidFill>
              </a:defRPr>
            </a:lvl1pPr>
          </a:lstStyle>
          <a:p>
            <a:pPr marL="0" lvl="0" indent="0">
              <a:spcBef>
                <a:spcPts val="0"/>
              </a:spcBef>
              <a:buNone/>
            </a:pPr>
            <a:r>
              <a:rPr lang="en-US" dirty="0"/>
              <a:t>Click to add footnote</a:t>
            </a:r>
          </a:p>
        </p:txBody>
      </p:sp>
      <p:sp>
        <p:nvSpPr>
          <p:cNvPr id="6" name="Text Placeholder 7"/>
          <p:cNvSpPr>
            <a:spLocks noGrp="1"/>
          </p:cNvSpPr>
          <p:nvPr>
            <p:ph type="body" sz="quarter" idx="10" hasCustomPrompt="1"/>
          </p:nvPr>
        </p:nvSpPr>
        <p:spPr>
          <a:xfrm>
            <a:off x="3099816" y="4507706"/>
            <a:ext cx="5815584" cy="548879"/>
          </a:xfrm>
        </p:spPr>
        <p:txBody>
          <a:bodyPr>
            <a:normAutofit/>
          </a:bodyPr>
          <a:lstStyle>
            <a:lvl1pPr marL="0" indent="0">
              <a:spcBef>
                <a:spcPts val="0"/>
              </a:spcBef>
              <a:buNone/>
              <a:defRPr sz="825"/>
            </a:lvl1pPr>
          </a:lstStyle>
          <a:p>
            <a:pPr lvl="0"/>
            <a:r>
              <a:rPr lang="en-US" sz="825" dirty="0"/>
              <a:t>Click to add reference</a:t>
            </a:r>
          </a:p>
        </p:txBody>
      </p:sp>
    </p:spTree>
    <p:extLst>
      <p:ext uri="{BB962C8B-B14F-4D97-AF65-F5344CB8AC3E}">
        <p14:creationId xmlns:p14="http://schemas.microsoft.com/office/powerpoint/2010/main" val="3436481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igure">
    <p:spTree>
      <p:nvGrpSpPr>
        <p:cNvPr id="1" name=""/>
        <p:cNvGrpSpPr/>
        <p:nvPr/>
      </p:nvGrpSpPr>
      <p:grpSpPr>
        <a:xfrm>
          <a:off x="0" y="0"/>
          <a:ext cx="0" cy="0"/>
          <a:chOff x="0" y="0"/>
          <a:chExt cx="0" cy="0"/>
        </a:xfrm>
      </p:grpSpPr>
      <p:sp>
        <p:nvSpPr>
          <p:cNvPr id="2" name="Title 1"/>
          <p:cNvSpPr>
            <a:spLocks noGrp="1"/>
          </p:cNvSpPr>
          <p:nvPr>
            <p:ph type="title"/>
          </p:nvPr>
        </p:nvSpPr>
        <p:spPr>
          <a:xfrm>
            <a:off x="228600" y="131162"/>
            <a:ext cx="8686800" cy="914400"/>
          </a:xfrm>
        </p:spPr>
        <p:txBody>
          <a:bodyPr>
            <a:normAutofit/>
          </a:bodyPr>
          <a:lstStyle>
            <a:lvl1pPr>
              <a:lnSpc>
                <a:spcPct val="90000"/>
              </a:lnSpc>
              <a:defRPr sz="3200"/>
            </a:lvl1pPr>
          </a:lstStyle>
          <a:p>
            <a:r>
              <a:rPr lang="en-US"/>
              <a:t>Click to edit Master title style</a:t>
            </a:r>
          </a:p>
        </p:txBody>
      </p:sp>
      <p:sp>
        <p:nvSpPr>
          <p:cNvPr id="8" name="Text Placeholder 7"/>
          <p:cNvSpPr>
            <a:spLocks noGrp="1"/>
          </p:cNvSpPr>
          <p:nvPr>
            <p:ph type="body" sz="quarter" idx="10" hasCustomPrompt="1"/>
          </p:nvPr>
        </p:nvSpPr>
        <p:spPr>
          <a:xfrm>
            <a:off x="3096666" y="4507706"/>
            <a:ext cx="5818734" cy="548879"/>
          </a:xfrm>
        </p:spPr>
        <p:txBody>
          <a:bodyPr>
            <a:normAutofit/>
          </a:bodyPr>
          <a:lstStyle>
            <a:lvl1pPr marL="0" indent="0">
              <a:spcBef>
                <a:spcPts val="0"/>
              </a:spcBef>
              <a:buNone/>
              <a:defRPr sz="900"/>
            </a:lvl1pPr>
          </a:lstStyle>
          <a:p>
            <a:pPr lvl="0"/>
            <a:r>
              <a:rPr lang="en-US" sz="825" dirty="0"/>
              <a:t>Click to add reference</a:t>
            </a:r>
          </a:p>
        </p:txBody>
      </p:sp>
      <p:sp>
        <p:nvSpPr>
          <p:cNvPr id="5" name="Text Placeholder 4"/>
          <p:cNvSpPr>
            <a:spLocks noGrp="1"/>
          </p:cNvSpPr>
          <p:nvPr>
            <p:ph type="body" sz="quarter" idx="11" hasCustomPrompt="1"/>
          </p:nvPr>
        </p:nvSpPr>
        <p:spPr>
          <a:xfrm>
            <a:off x="228600" y="4239816"/>
            <a:ext cx="8686800" cy="203597"/>
          </a:xfrm>
        </p:spPr>
        <p:txBody>
          <a:bodyPr>
            <a:noAutofit/>
          </a:bodyPr>
          <a:lstStyle>
            <a:lvl1pPr marL="0" indent="0">
              <a:spcBef>
                <a:spcPts val="0"/>
              </a:spcBef>
              <a:buNone/>
              <a:defRPr sz="1000">
                <a:solidFill>
                  <a:srgbClr val="6E6F72"/>
                </a:solidFill>
              </a:defRPr>
            </a:lvl1pPr>
            <a:lvl2pPr>
              <a:defRPr sz="975"/>
            </a:lvl2pPr>
            <a:lvl3pPr>
              <a:defRPr sz="975"/>
            </a:lvl3pPr>
            <a:lvl4pPr>
              <a:defRPr sz="975"/>
            </a:lvl4pPr>
            <a:lvl5pPr>
              <a:defRPr sz="975"/>
            </a:lvl5pPr>
          </a:lstStyle>
          <a:p>
            <a:pPr lvl="0"/>
            <a:r>
              <a:rPr lang="en-US" dirty="0"/>
              <a:t>Click to add footnote</a:t>
            </a:r>
          </a:p>
        </p:txBody>
      </p:sp>
    </p:spTree>
    <p:extLst>
      <p:ext uri="{BB962C8B-B14F-4D97-AF65-F5344CB8AC3E}">
        <p14:creationId xmlns:p14="http://schemas.microsoft.com/office/powerpoint/2010/main" val="391164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43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143992"/>
            <a:ext cx="7886700" cy="182880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2998991"/>
            <a:ext cx="7886700" cy="1125140"/>
          </a:xfrm>
        </p:spPr>
        <p:txBody>
          <a:bodyPr>
            <a:normAutofit/>
          </a:bodyPr>
          <a:lstStyle>
            <a:lvl1pPr marL="0" indent="0">
              <a:spcBef>
                <a:spcPts val="0"/>
              </a:spcBef>
              <a:buNone/>
              <a:defRPr sz="2400">
                <a:solidFill>
                  <a:srgbClr val="6E6F7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0360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82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28016"/>
            <a:ext cx="86868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069848"/>
            <a:ext cx="8686800" cy="31224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5691953"/>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50" r:id="rId3"/>
    <p:sldLayoutId id="2147483661" r:id="rId4"/>
    <p:sldLayoutId id="2147483663" r:id="rId5"/>
  </p:sldLayoutIdLst>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415992"/>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tmp"/><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1.tmp"/><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C0D40718-0E91-BD4D-8B4B-C675FA7133EF}"/>
              </a:ext>
            </a:extLst>
          </p:cNvPr>
          <p:cNvPicPr>
            <a:picLocks noChangeAspect="1"/>
          </p:cNvPicPr>
          <p:nvPr/>
        </p:nvPicPr>
        <p:blipFill>
          <a:blip r:embed="rId2"/>
          <a:stretch>
            <a:fillRect/>
          </a:stretch>
        </p:blipFill>
        <p:spPr>
          <a:xfrm>
            <a:off x="5637" y="0"/>
            <a:ext cx="9132725" cy="5143500"/>
          </a:xfrm>
          <a:prstGeom prst="rect">
            <a:avLst/>
          </a:prstGeom>
        </p:spPr>
      </p:pic>
    </p:spTree>
    <p:extLst>
      <p:ext uri="{BB962C8B-B14F-4D97-AF65-F5344CB8AC3E}">
        <p14:creationId xmlns:p14="http://schemas.microsoft.com/office/powerpoint/2010/main" val="273476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905A-B5E1-4C40-8668-5B68CB4978ED}"/>
              </a:ext>
            </a:extLst>
          </p:cNvPr>
          <p:cNvSpPr>
            <a:spLocks noGrp="1"/>
          </p:cNvSpPr>
          <p:nvPr>
            <p:ph type="title"/>
          </p:nvPr>
        </p:nvSpPr>
        <p:spPr/>
        <p:txBody>
          <a:bodyPr>
            <a:normAutofit/>
          </a:bodyPr>
          <a:lstStyle/>
          <a:p>
            <a:r>
              <a:rPr lang="en-US" dirty="0"/>
              <a:t>Epidemiology of </a:t>
            </a:r>
            <a:r>
              <a:rPr lang="en-US" dirty="0" err="1"/>
              <a:t>SSc</a:t>
            </a:r>
            <a:r>
              <a:rPr lang="en-US" dirty="0"/>
              <a:t> &amp; </a:t>
            </a:r>
            <a:r>
              <a:rPr lang="en-US" dirty="0" err="1"/>
              <a:t>SSc</a:t>
            </a:r>
            <a:r>
              <a:rPr lang="en-US" dirty="0"/>
              <a:t>-ILD </a:t>
            </a:r>
            <a:r>
              <a:rPr lang="en-US" i="1" dirty="0"/>
              <a:t>continued</a:t>
            </a:r>
            <a:endParaRPr lang="en-US" b="0" i="1" baseline="30000" dirty="0"/>
          </a:p>
        </p:txBody>
      </p:sp>
      <p:sp>
        <p:nvSpPr>
          <p:cNvPr id="4" name="Text Placeholder 3">
            <a:extLst>
              <a:ext uri="{FF2B5EF4-FFF2-40B4-BE49-F238E27FC236}">
                <a16:creationId xmlns:a16="http://schemas.microsoft.com/office/drawing/2014/main" id="{665D0611-54DB-564C-AA87-AB71A33A74D1}"/>
              </a:ext>
            </a:extLst>
          </p:cNvPr>
          <p:cNvSpPr>
            <a:spLocks noGrp="1"/>
          </p:cNvSpPr>
          <p:nvPr>
            <p:ph type="body" sz="quarter" idx="10"/>
          </p:nvPr>
        </p:nvSpPr>
        <p:spPr/>
        <p:txBody>
          <a:bodyPr>
            <a:normAutofit/>
          </a:bodyPr>
          <a:lstStyle/>
          <a:p>
            <a:r>
              <a:rPr lang="en-US" dirty="0"/>
              <a:t>Fan Y, et al. </a:t>
            </a:r>
            <a:r>
              <a:rPr lang="en-US" i="1" dirty="0"/>
              <a:t>J </a:t>
            </a:r>
            <a:r>
              <a:rPr lang="en-US" i="1" dirty="0" err="1"/>
              <a:t>Manag</a:t>
            </a:r>
            <a:r>
              <a:rPr lang="en-US" i="1" dirty="0"/>
              <a:t> Care Spec Pharm</a:t>
            </a:r>
            <a:r>
              <a:rPr lang="en-US" dirty="0"/>
              <a:t>. 2020;26:1539-1547.</a:t>
            </a:r>
          </a:p>
        </p:txBody>
      </p:sp>
      <p:sp>
        <p:nvSpPr>
          <p:cNvPr id="5" name="Text Placeholder 4">
            <a:extLst>
              <a:ext uri="{FF2B5EF4-FFF2-40B4-BE49-F238E27FC236}">
                <a16:creationId xmlns:a16="http://schemas.microsoft.com/office/drawing/2014/main" id="{A6431D2B-D046-7F4C-9FF9-4DECC005E962}"/>
              </a:ext>
            </a:extLst>
          </p:cNvPr>
          <p:cNvSpPr>
            <a:spLocks noGrp="1"/>
          </p:cNvSpPr>
          <p:nvPr>
            <p:ph type="body" sz="quarter" idx="11"/>
          </p:nvPr>
        </p:nvSpPr>
        <p:spPr>
          <a:xfrm>
            <a:off x="228600" y="4086666"/>
            <a:ext cx="8686800" cy="356748"/>
          </a:xfrm>
        </p:spPr>
        <p:txBody>
          <a:bodyPr>
            <a:noAutofit/>
          </a:bodyPr>
          <a:lstStyle/>
          <a:p>
            <a:r>
              <a:rPr lang="en-US" sz="1100" dirty="0"/>
              <a:t>*Adults with medical claims between 2011 and 2016 for </a:t>
            </a:r>
            <a:r>
              <a:rPr lang="en-US" sz="1100" dirty="0" err="1"/>
              <a:t>SSc</a:t>
            </a:r>
            <a:r>
              <a:rPr lang="en-US" sz="1100" dirty="0"/>
              <a:t> or </a:t>
            </a:r>
            <a:r>
              <a:rPr lang="en-US" sz="1100" dirty="0" err="1"/>
              <a:t>SSc</a:t>
            </a:r>
            <a:r>
              <a:rPr lang="en-US" sz="1100" dirty="0"/>
              <a:t>-ILD with and without HRCT scans were identified.</a:t>
            </a:r>
            <a:endParaRPr lang="en-US" sz="1100" baseline="30000" dirty="0"/>
          </a:p>
          <a:p>
            <a:r>
              <a:rPr lang="en-US" sz="1100" dirty="0"/>
              <a:t>HRCT, high-resolution computed tomography.</a:t>
            </a:r>
          </a:p>
        </p:txBody>
      </p:sp>
      <p:graphicFrame>
        <p:nvGraphicFramePr>
          <p:cNvPr id="6" name="Table 6">
            <a:extLst>
              <a:ext uri="{FF2B5EF4-FFF2-40B4-BE49-F238E27FC236}">
                <a16:creationId xmlns:a16="http://schemas.microsoft.com/office/drawing/2014/main" id="{C1305E22-1382-2046-B802-03E9A702D76E}"/>
              </a:ext>
            </a:extLst>
          </p:cNvPr>
          <p:cNvGraphicFramePr>
            <a:graphicFrameLocks noGrp="1"/>
          </p:cNvGraphicFramePr>
          <p:nvPr>
            <p:ph idx="4294967295"/>
            <p:extLst>
              <p:ext uri="{D42A27DB-BD31-4B8C-83A1-F6EECF244321}">
                <p14:modId xmlns:p14="http://schemas.microsoft.com/office/powerpoint/2010/main" val="527470584"/>
              </p:ext>
            </p:extLst>
          </p:nvPr>
        </p:nvGraphicFramePr>
        <p:xfrm>
          <a:off x="1235922" y="868659"/>
          <a:ext cx="6672157" cy="3120359"/>
        </p:xfrm>
        <a:graphic>
          <a:graphicData uri="http://schemas.openxmlformats.org/drawingml/2006/table">
            <a:tbl>
              <a:tblPr firstRow="1" bandRow="1">
                <a:tableStyleId>{F5AB1C69-6EDB-4FF4-983F-18BD219EF322}</a:tableStyleId>
              </a:tblPr>
              <a:tblGrid>
                <a:gridCol w="3014557">
                  <a:extLst>
                    <a:ext uri="{9D8B030D-6E8A-4147-A177-3AD203B41FA5}">
                      <a16:colId xmlns:a16="http://schemas.microsoft.com/office/drawing/2014/main" val="1922711834"/>
                    </a:ext>
                  </a:extLst>
                </a:gridCol>
                <a:gridCol w="1828800">
                  <a:extLst>
                    <a:ext uri="{9D8B030D-6E8A-4147-A177-3AD203B41FA5}">
                      <a16:colId xmlns:a16="http://schemas.microsoft.com/office/drawing/2014/main" val="1669402597"/>
                    </a:ext>
                  </a:extLst>
                </a:gridCol>
                <a:gridCol w="1828800">
                  <a:extLst>
                    <a:ext uri="{9D8B030D-6E8A-4147-A177-3AD203B41FA5}">
                      <a16:colId xmlns:a16="http://schemas.microsoft.com/office/drawing/2014/main" val="625852101"/>
                    </a:ext>
                  </a:extLst>
                </a:gridCol>
              </a:tblGrid>
              <a:tr h="325503">
                <a:tc>
                  <a:txBody>
                    <a:bodyPr/>
                    <a:lstStyle/>
                    <a:p>
                      <a:pPr algn="l"/>
                      <a:r>
                        <a:rPr lang="en-US" sz="1600" dirty="0"/>
                        <a:t>Incidence and Prevalence Rates</a:t>
                      </a:r>
                      <a:r>
                        <a:rPr lang="en-US" sz="1600" baseline="30000" dirty="0"/>
                        <a:t>*</a:t>
                      </a:r>
                    </a:p>
                  </a:txBody>
                  <a:tcPr marL="68580" marR="68580" marT="34290" marB="34290">
                    <a:solidFill>
                      <a:srgbClr val="6E6F7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err="1">
                          <a:solidFill>
                            <a:schemeClr val="lt1"/>
                          </a:solidFill>
                          <a:effectLst/>
                        </a:rPr>
                        <a:t>SSc</a:t>
                      </a:r>
                      <a:endParaRPr lang="en-US" sz="1600" dirty="0">
                        <a:effectLst/>
                      </a:endParaRPr>
                    </a:p>
                  </a:txBody>
                  <a:tcPr marL="68580" marR="68580" marT="34290" marB="34290">
                    <a:solidFill>
                      <a:srgbClr val="6E6F7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err="1">
                          <a:solidFill>
                            <a:schemeClr val="lt1"/>
                          </a:solidFill>
                          <a:effectLst/>
                        </a:rPr>
                        <a:t>SSc</a:t>
                      </a:r>
                      <a:r>
                        <a:rPr lang="en-US" sz="1600" b="1" kern="1200" dirty="0">
                          <a:solidFill>
                            <a:schemeClr val="lt1"/>
                          </a:solidFill>
                          <a:effectLst/>
                        </a:rPr>
                        <a:t>-ILD </a:t>
                      </a:r>
                      <a:endParaRPr lang="en-US" sz="1600" dirty="0">
                        <a:effectLst/>
                      </a:endParaRPr>
                    </a:p>
                  </a:txBody>
                  <a:tcPr marL="68580" marR="68580" marT="34290" marB="34290">
                    <a:solidFill>
                      <a:srgbClr val="6E6F72"/>
                    </a:solidFill>
                  </a:tcPr>
                </a:tc>
                <a:extLst>
                  <a:ext uri="{0D108BD9-81ED-4DB2-BD59-A6C34878D82A}">
                    <a16:rowId xmlns:a16="http://schemas.microsoft.com/office/drawing/2014/main" val="3735757121"/>
                  </a:ext>
                </a:extLst>
              </a:tr>
              <a:tr h="5425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Crude incidence rates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(per 100,000 person-years) </a:t>
                      </a:r>
                      <a:endParaRPr lang="en-US" sz="10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16.4</a:t>
                      </a:r>
                      <a:endParaRPr lang="en-US" sz="1600" dirty="0">
                        <a:effectLst/>
                      </a:endParaRPr>
                    </a:p>
                  </a:txBody>
                  <a:tcPr marL="68580" marR="68580" marT="34290" marB="34290"/>
                </a:tc>
                <a:tc>
                  <a:txBody>
                    <a:bodyPr/>
                    <a:lstStyle/>
                    <a:p>
                      <a:pPr algn="l"/>
                      <a:r>
                        <a:rPr lang="en-US" sz="1600" kern="1200" dirty="0">
                          <a:solidFill>
                            <a:schemeClr val="dk1"/>
                          </a:solidFill>
                          <a:effectLst/>
                        </a:rPr>
                        <a:t>1.2</a:t>
                      </a:r>
                      <a:endParaRPr lang="en-US" sz="1600" dirty="0"/>
                    </a:p>
                  </a:txBody>
                  <a:tcPr marL="68580" marR="68580" marT="34290" marB="34290"/>
                </a:tc>
                <a:extLst>
                  <a:ext uri="{0D108BD9-81ED-4DB2-BD59-A6C34878D82A}">
                    <a16:rowId xmlns:a16="http://schemas.microsoft.com/office/drawing/2014/main" val="1958554841"/>
                  </a:ext>
                </a:extLst>
              </a:tr>
              <a:tr h="5425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Crude prevalence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(per 100,000 people)</a:t>
                      </a:r>
                      <a:endParaRPr lang="en-US" sz="1000" dirty="0">
                        <a:effectLst/>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24.4</a:t>
                      </a:r>
                      <a:endParaRPr lang="en-US" sz="1600" dirty="0">
                        <a:effectLst/>
                      </a:endParaRPr>
                    </a:p>
                  </a:txBody>
                  <a:tcPr marL="68580" marR="68580" marT="34290" marB="34290"/>
                </a:tc>
                <a:tc>
                  <a:txBody>
                    <a:bodyPr/>
                    <a:lstStyle/>
                    <a:p>
                      <a:pPr algn="l"/>
                      <a:r>
                        <a:rPr lang="en-US" sz="1600" kern="1200" dirty="0">
                          <a:solidFill>
                            <a:schemeClr val="dk1"/>
                          </a:solidFill>
                          <a:effectLst/>
                        </a:rPr>
                        <a:t>6.9</a:t>
                      </a:r>
                      <a:endParaRPr lang="en-US" sz="1600" dirty="0"/>
                    </a:p>
                  </a:txBody>
                  <a:tcPr marL="68580" marR="68580" marT="34290" marB="34290"/>
                </a:tc>
                <a:extLst>
                  <a:ext uri="{0D108BD9-81ED-4DB2-BD59-A6C34878D82A}">
                    <a16:rowId xmlns:a16="http://schemas.microsoft.com/office/drawing/2014/main" val="3854559952"/>
                  </a:ext>
                </a:extLst>
              </a:tr>
              <a:tr h="5425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Age- and sex-adjusted incidence rate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(per 100,000 person-years)</a:t>
                      </a:r>
                      <a:endParaRPr lang="en-US" sz="1000" dirty="0">
                        <a:effectLst/>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15.1</a:t>
                      </a:r>
                      <a:endParaRPr lang="en-US" sz="1600" dirty="0">
                        <a:effectLst/>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1.1</a:t>
                      </a:r>
                      <a:endParaRPr lang="en-US" sz="1600" dirty="0">
                        <a:effectLst/>
                      </a:endParaRPr>
                    </a:p>
                  </a:txBody>
                  <a:tcPr marL="68580" marR="68580" marT="34290" marB="34290"/>
                </a:tc>
                <a:extLst>
                  <a:ext uri="{0D108BD9-81ED-4DB2-BD59-A6C34878D82A}">
                    <a16:rowId xmlns:a16="http://schemas.microsoft.com/office/drawing/2014/main" val="123574104"/>
                  </a:ext>
                </a:extLst>
              </a:tr>
              <a:tr h="5425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Adjusted prevalence </a:t>
                      </a:r>
                      <a:br>
                        <a:rPr lang="en-US" sz="1400" kern="1200" dirty="0">
                          <a:solidFill>
                            <a:schemeClr val="dk1"/>
                          </a:solidFill>
                          <a:effectLst/>
                        </a:rPr>
                      </a:br>
                      <a:r>
                        <a:rPr lang="en-US" sz="1400" kern="1200" dirty="0">
                          <a:solidFill>
                            <a:schemeClr val="dk1"/>
                          </a:solidFill>
                          <a:effectLst/>
                        </a:rPr>
                        <a:t>(per 100,000 people)</a:t>
                      </a:r>
                      <a:endParaRPr lang="en-US" sz="1000" dirty="0">
                        <a:effectLst/>
                      </a:endParaRPr>
                    </a:p>
                  </a:txBody>
                  <a:tcPr marL="68580" marR="68580" marT="34290" marB="34290"/>
                </a:tc>
                <a:tc>
                  <a:txBody>
                    <a:bodyPr/>
                    <a:lstStyle/>
                    <a:p>
                      <a:pPr algn="l"/>
                      <a:r>
                        <a:rPr lang="en-US" sz="1600" kern="1200" dirty="0">
                          <a:solidFill>
                            <a:schemeClr val="dk1"/>
                          </a:solidFill>
                          <a:effectLst/>
                        </a:rPr>
                        <a:t>25.9</a:t>
                      </a:r>
                      <a:endParaRPr lang="en-US" sz="16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7.3</a:t>
                      </a:r>
                      <a:endParaRPr lang="en-US" sz="1600" dirty="0">
                        <a:effectLst/>
                      </a:endParaRPr>
                    </a:p>
                  </a:txBody>
                  <a:tcPr marL="68580" marR="68580" marT="34290" marB="34290"/>
                </a:tc>
                <a:extLst>
                  <a:ext uri="{0D108BD9-81ED-4DB2-BD59-A6C34878D82A}">
                    <a16:rowId xmlns:a16="http://schemas.microsoft.com/office/drawing/2014/main" val="1443359678"/>
                  </a:ext>
                </a:extLst>
              </a:tr>
              <a:tr h="3088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Mean age range </a:t>
                      </a:r>
                      <a:endParaRPr lang="en-US" sz="1000" dirty="0">
                        <a:effectLst/>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59.2–59.9 years </a:t>
                      </a:r>
                      <a:endParaRPr lang="en-US" sz="1600" dirty="0">
                        <a:effectLst/>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61.8–62.9 years</a:t>
                      </a:r>
                      <a:endParaRPr lang="en-US" sz="1600" dirty="0">
                        <a:effectLst/>
                      </a:endParaRPr>
                    </a:p>
                  </a:txBody>
                  <a:tcPr marL="68580" marR="68580" marT="34290" marB="34290"/>
                </a:tc>
                <a:extLst>
                  <a:ext uri="{0D108BD9-81ED-4DB2-BD59-A6C34878D82A}">
                    <a16:rowId xmlns:a16="http://schemas.microsoft.com/office/drawing/2014/main" val="4080984710"/>
                  </a:ext>
                </a:extLst>
              </a:tr>
              <a:tr h="308810">
                <a:tc>
                  <a:txBody>
                    <a:bodyPr/>
                    <a:lstStyle/>
                    <a:p>
                      <a:pPr algn="l"/>
                      <a:endParaRPr lang="en-US" sz="1000" dirty="0"/>
                    </a:p>
                  </a:txBody>
                  <a:tcPr marL="68580" marR="68580" marT="34290" marB="34290"/>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rPr>
                        <a:t>Similar patient characteristics </a:t>
                      </a:r>
                      <a:endParaRPr lang="en-US" sz="1600" dirty="0">
                        <a:solidFill>
                          <a:schemeClr val="tx1"/>
                        </a:solidFill>
                        <a:effectLst/>
                      </a:endParaRPr>
                    </a:p>
                  </a:txBody>
                  <a:tcPr marL="68580" marR="68580" marT="34290" marB="34290"/>
                </a:tc>
                <a:tc hMerge="1">
                  <a:txBody>
                    <a:bodyPr/>
                    <a:lstStyle/>
                    <a:p>
                      <a:endParaRPr lang="en-US" dirty="0"/>
                    </a:p>
                  </a:txBody>
                  <a:tcPr/>
                </a:tc>
                <a:extLst>
                  <a:ext uri="{0D108BD9-81ED-4DB2-BD59-A6C34878D82A}">
                    <a16:rowId xmlns:a16="http://schemas.microsoft.com/office/drawing/2014/main" val="3510613859"/>
                  </a:ext>
                </a:extLst>
              </a:tr>
            </a:tbl>
          </a:graphicData>
        </a:graphic>
      </p:graphicFrame>
    </p:spTree>
    <p:extLst>
      <p:ext uri="{BB962C8B-B14F-4D97-AF65-F5344CB8AC3E}">
        <p14:creationId xmlns:p14="http://schemas.microsoft.com/office/powerpoint/2010/main" val="356676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33FEE-B508-FA4D-A249-35B21BF44EBB}"/>
              </a:ext>
            </a:extLst>
          </p:cNvPr>
          <p:cNvSpPr>
            <a:spLocks noGrp="1"/>
          </p:cNvSpPr>
          <p:nvPr>
            <p:ph type="title"/>
          </p:nvPr>
        </p:nvSpPr>
        <p:spPr>
          <a:xfrm>
            <a:off x="228600" y="131162"/>
            <a:ext cx="8686800" cy="914400"/>
          </a:xfrm>
        </p:spPr>
        <p:txBody>
          <a:bodyPr/>
          <a:lstStyle/>
          <a:p>
            <a:r>
              <a:rPr lang="en-US" dirty="0"/>
              <a:t>Identifying Who to Screen and Treat</a:t>
            </a:r>
          </a:p>
        </p:txBody>
      </p:sp>
      <p:sp>
        <p:nvSpPr>
          <p:cNvPr id="3" name="Content Placeholder 2">
            <a:extLst>
              <a:ext uri="{FF2B5EF4-FFF2-40B4-BE49-F238E27FC236}">
                <a16:creationId xmlns:a16="http://schemas.microsoft.com/office/drawing/2014/main" id="{91974E63-CB30-4F4E-9848-B5167A1AB539}"/>
              </a:ext>
            </a:extLst>
          </p:cNvPr>
          <p:cNvSpPr>
            <a:spLocks noGrp="1"/>
          </p:cNvSpPr>
          <p:nvPr>
            <p:ph idx="1"/>
          </p:nvPr>
        </p:nvSpPr>
        <p:spPr>
          <a:xfrm>
            <a:off x="228600" y="1068345"/>
            <a:ext cx="8686800" cy="3108960"/>
          </a:xfrm>
        </p:spPr>
        <p:txBody>
          <a:bodyPr/>
          <a:lstStyle/>
          <a:p>
            <a:pPr>
              <a:spcBef>
                <a:spcPts val="1800"/>
              </a:spcBef>
            </a:pPr>
            <a:r>
              <a:rPr lang="en-US" dirty="0"/>
              <a:t>Risk factors</a:t>
            </a:r>
          </a:p>
          <a:p>
            <a:pPr>
              <a:spcBef>
                <a:spcPts val="1800"/>
              </a:spcBef>
            </a:pPr>
            <a:r>
              <a:rPr lang="en-US" dirty="0"/>
              <a:t>Measurement of disease (extent on HRCT)</a:t>
            </a:r>
          </a:p>
          <a:p>
            <a:pPr>
              <a:spcBef>
                <a:spcPts val="1800"/>
              </a:spcBef>
            </a:pPr>
            <a:r>
              <a:rPr lang="en-US" dirty="0"/>
              <a:t>Longitudinal declines in PFTs</a:t>
            </a:r>
          </a:p>
          <a:p>
            <a:pPr>
              <a:spcBef>
                <a:spcPts val="1800"/>
              </a:spcBef>
            </a:pPr>
            <a:r>
              <a:rPr lang="en-US" dirty="0"/>
              <a:t>Mortality prediction models</a:t>
            </a:r>
          </a:p>
          <a:p>
            <a:pPr>
              <a:spcBef>
                <a:spcPts val="1800"/>
              </a:spcBef>
            </a:pPr>
            <a:r>
              <a:rPr lang="en-US" dirty="0"/>
              <a:t>Consider probability of progressive disease based on results of above criteria</a:t>
            </a:r>
          </a:p>
        </p:txBody>
      </p:sp>
      <p:sp>
        <p:nvSpPr>
          <p:cNvPr id="4" name="Text Placeholder 3">
            <a:extLst>
              <a:ext uri="{FF2B5EF4-FFF2-40B4-BE49-F238E27FC236}">
                <a16:creationId xmlns:a16="http://schemas.microsoft.com/office/drawing/2014/main" id="{6B998FD2-7CCD-F540-9B67-122D70D1050E}"/>
              </a:ext>
            </a:extLst>
          </p:cNvPr>
          <p:cNvSpPr>
            <a:spLocks noGrp="1"/>
          </p:cNvSpPr>
          <p:nvPr>
            <p:ph type="body" sz="quarter" idx="10"/>
          </p:nvPr>
        </p:nvSpPr>
        <p:spPr>
          <a:xfrm>
            <a:off x="3096666" y="4507706"/>
            <a:ext cx="5818734" cy="548879"/>
          </a:xfrm>
        </p:spPr>
        <p:txBody>
          <a:bodyPr>
            <a:normAutofit/>
          </a:bodyPr>
          <a:lstStyle/>
          <a:p>
            <a:r>
              <a:rPr lang="en-US" dirty="0" err="1"/>
              <a:t>DeMizio</a:t>
            </a:r>
            <a:r>
              <a:rPr lang="en-US" dirty="0"/>
              <a:t> DJ. </a:t>
            </a:r>
            <a:r>
              <a:rPr lang="en-US" dirty="0" err="1"/>
              <a:t>Curr</a:t>
            </a:r>
            <a:r>
              <a:rPr lang="en-US" dirty="0"/>
              <a:t> </a:t>
            </a:r>
            <a:r>
              <a:rPr lang="en-US" dirty="0" err="1"/>
              <a:t>Opin</a:t>
            </a:r>
            <a:r>
              <a:rPr lang="en-US" dirty="0"/>
              <a:t> </a:t>
            </a:r>
            <a:r>
              <a:rPr lang="en-US" dirty="0" err="1"/>
              <a:t>Rheumatol</a:t>
            </a:r>
            <a:r>
              <a:rPr lang="en-US" dirty="0"/>
              <a:t>. 2019;31:553-560.</a:t>
            </a:r>
          </a:p>
          <a:p>
            <a:endParaRPr lang="en-US" dirty="0"/>
          </a:p>
        </p:txBody>
      </p:sp>
      <p:sp>
        <p:nvSpPr>
          <p:cNvPr id="5" name="Text Placeholder 4">
            <a:extLst>
              <a:ext uri="{FF2B5EF4-FFF2-40B4-BE49-F238E27FC236}">
                <a16:creationId xmlns:a16="http://schemas.microsoft.com/office/drawing/2014/main" id="{3159B238-216F-284D-9402-A1186287A60E}"/>
              </a:ext>
            </a:extLst>
          </p:cNvPr>
          <p:cNvSpPr>
            <a:spLocks noGrp="1"/>
          </p:cNvSpPr>
          <p:nvPr>
            <p:ph type="body" sz="quarter" idx="11"/>
          </p:nvPr>
        </p:nvSpPr>
        <p:spPr>
          <a:xfrm>
            <a:off x="228600" y="4239816"/>
            <a:ext cx="8686800" cy="203597"/>
          </a:xfrm>
        </p:spPr>
        <p:txBody>
          <a:bodyPr>
            <a:noAutofit/>
          </a:bodyPr>
          <a:lstStyle/>
          <a:p>
            <a:r>
              <a:rPr lang="en-US" dirty="0"/>
              <a:t>HRCT, high-resolution computed tomography; PFT, Pulmonary function tests.</a:t>
            </a:r>
          </a:p>
        </p:txBody>
      </p:sp>
    </p:spTree>
    <p:extLst>
      <p:ext uri="{BB962C8B-B14F-4D97-AF65-F5344CB8AC3E}">
        <p14:creationId xmlns:p14="http://schemas.microsoft.com/office/powerpoint/2010/main" val="3285039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B746B-A66F-974F-A493-C40F0CE1AADD}"/>
              </a:ext>
            </a:extLst>
          </p:cNvPr>
          <p:cNvSpPr>
            <a:spLocks noGrp="1"/>
          </p:cNvSpPr>
          <p:nvPr>
            <p:ph type="title"/>
          </p:nvPr>
        </p:nvSpPr>
        <p:spPr/>
        <p:txBody>
          <a:bodyPr/>
          <a:lstStyle/>
          <a:p>
            <a:r>
              <a:rPr lang="en-US" dirty="0"/>
              <a:t>HRCT Important Screening Tool</a:t>
            </a:r>
          </a:p>
        </p:txBody>
      </p:sp>
      <p:sp>
        <p:nvSpPr>
          <p:cNvPr id="3" name="Content Placeholder 2">
            <a:extLst>
              <a:ext uri="{FF2B5EF4-FFF2-40B4-BE49-F238E27FC236}">
                <a16:creationId xmlns:a16="http://schemas.microsoft.com/office/drawing/2014/main" id="{7AA182D6-B045-5545-B4CF-E2E8969F8D4B}"/>
              </a:ext>
            </a:extLst>
          </p:cNvPr>
          <p:cNvSpPr>
            <a:spLocks noGrp="1"/>
          </p:cNvSpPr>
          <p:nvPr>
            <p:ph idx="1"/>
          </p:nvPr>
        </p:nvSpPr>
        <p:spPr/>
        <p:txBody>
          <a:bodyPr/>
          <a:lstStyle/>
          <a:p>
            <a:pPr>
              <a:spcBef>
                <a:spcPts val="300"/>
              </a:spcBef>
              <a:spcAft>
                <a:spcPts val="300"/>
              </a:spcAft>
              <a:buFont typeface="Wingdings" pitchFamily="2" charset="2"/>
              <a:buChar char="Ø"/>
            </a:pPr>
            <a:r>
              <a:rPr lang="en-US" sz="2400" dirty="0"/>
              <a:t>All patients with </a:t>
            </a:r>
            <a:r>
              <a:rPr lang="en-US" sz="2400" dirty="0" err="1"/>
              <a:t>SSc</a:t>
            </a:r>
            <a:r>
              <a:rPr lang="en-US" sz="2400" dirty="0"/>
              <a:t> should be screened with HRCT</a:t>
            </a:r>
          </a:p>
          <a:p>
            <a:pPr>
              <a:spcBef>
                <a:spcPts val="300"/>
              </a:spcBef>
              <a:spcAft>
                <a:spcPts val="300"/>
              </a:spcAft>
            </a:pPr>
            <a:r>
              <a:rPr lang="en-US" sz="2200" dirty="0"/>
              <a:t>PFTs alone are inadequate as a screening tool</a:t>
            </a:r>
          </a:p>
          <a:p>
            <a:pPr lvl="1">
              <a:spcBef>
                <a:spcPts val="300"/>
              </a:spcBef>
              <a:spcAft>
                <a:spcPts val="300"/>
              </a:spcAft>
            </a:pPr>
            <a:r>
              <a:rPr lang="en-US" sz="2000" dirty="0"/>
              <a:t>Suliman et al reveal high risk of missing significant </a:t>
            </a:r>
            <a:r>
              <a:rPr lang="en-US" sz="2000" dirty="0" err="1"/>
              <a:t>SSc</a:t>
            </a:r>
            <a:r>
              <a:rPr lang="en-US" sz="2000" dirty="0"/>
              <a:t>-related ILD when relying solely on PFTs</a:t>
            </a:r>
          </a:p>
          <a:p>
            <a:pPr>
              <a:spcBef>
                <a:spcPts val="300"/>
              </a:spcBef>
              <a:spcAft>
                <a:spcPts val="300"/>
              </a:spcAft>
            </a:pPr>
            <a:r>
              <a:rPr lang="en-US" sz="2200" dirty="0"/>
              <a:t>Study by Bernstein et al (n=212) show PFTs lack sensitivity for the detection of ILD in patients with </a:t>
            </a:r>
            <a:r>
              <a:rPr lang="en-US" sz="2200" dirty="0" err="1"/>
              <a:t>SSc</a:t>
            </a:r>
            <a:r>
              <a:rPr lang="en-US" sz="2200" dirty="0"/>
              <a:t> </a:t>
            </a:r>
          </a:p>
          <a:p>
            <a:pPr lvl="1">
              <a:spcBef>
                <a:spcPts val="300"/>
              </a:spcBef>
              <a:spcAft>
                <a:spcPts val="300"/>
              </a:spcAft>
            </a:pPr>
            <a:r>
              <a:rPr lang="en-US" sz="2000" dirty="0"/>
              <a:t>FVC &lt;80% predicted had a sensitivity of 63% </a:t>
            </a:r>
          </a:p>
          <a:p>
            <a:pPr lvl="1">
              <a:spcBef>
                <a:spcPts val="300"/>
              </a:spcBef>
              <a:spcAft>
                <a:spcPts val="300"/>
              </a:spcAft>
            </a:pPr>
            <a:r>
              <a:rPr lang="en-US" sz="2000" dirty="0"/>
              <a:t>Combination FVC &lt;80% predicted or DLCO &lt;80% predicted improved sensitivity to 85%</a:t>
            </a:r>
          </a:p>
          <a:p>
            <a:pPr marL="342900" lvl="1" indent="0">
              <a:buNone/>
            </a:pPr>
            <a:endParaRPr lang="en-US" dirty="0"/>
          </a:p>
          <a:p>
            <a:pPr lvl="1"/>
            <a:endParaRPr lang="en-US" dirty="0"/>
          </a:p>
        </p:txBody>
      </p:sp>
      <p:sp>
        <p:nvSpPr>
          <p:cNvPr id="4" name="Text Placeholder 3">
            <a:extLst>
              <a:ext uri="{FF2B5EF4-FFF2-40B4-BE49-F238E27FC236}">
                <a16:creationId xmlns:a16="http://schemas.microsoft.com/office/drawing/2014/main" id="{02D22DDE-0868-FE4C-98D7-A197A04ACA3B}"/>
              </a:ext>
            </a:extLst>
          </p:cNvPr>
          <p:cNvSpPr>
            <a:spLocks noGrp="1"/>
          </p:cNvSpPr>
          <p:nvPr>
            <p:ph type="body" sz="quarter" idx="10"/>
          </p:nvPr>
        </p:nvSpPr>
        <p:spPr/>
        <p:txBody>
          <a:bodyPr>
            <a:normAutofit/>
          </a:bodyPr>
          <a:lstStyle/>
          <a:p>
            <a:r>
              <a:rPr lang="en-US" dirty="0"/>
              <a:t>Bernstein EJ, et al. </a:t>
            </a:r>
            <a:r>
              <a:rPr lang="en-US" i="1" dirty="0"/>
              <a:t>Arthritis </a:t>
            </a:r>
            <a:r>
              <a:rPr lang="en-US" i="1" dirty="0" err="1"/>
              <a:t>Rheumatol</a:t>
            </a:r>
            <a:r>
              <a:rPr lang="en-US" i="1" dirty="0"/>
              <a:t>. </a:t>
            </a:r>
            <a:r>
              <a:rPr lang="en-US" dirty="0"/>
              <a:t>2020. 72:1892-1896; Suliman YA, et al. </a:t>
            </a:r>
            <a:r>
              <a:rPr lang="en-US" i="1" dirty="0"/>
              <a:t>Arthritis </a:t>
            </a:r>
            <a:r>
              <a:rPr lang="en-US" i="1" dirty="0" err="1"/>
              <a:t>Rheumatol</a:t>
            </a:r>
            <a:r>
              <a:rPr lang="en-US" i="1" dirty="0"/>
              <a:t>. </a:t>
            </a:r>
            <a:r>
              <a:rPr lang="en-US" dirty="0"/>
              <a:t>2015;67:3256-61.   </a:t>
            </a:r>
          </a:p>
        </p:txBody>
      </p:sp>
      <p:sp>
        <p:nvSpPr>
          <p:cNvPr id="5" name="Text Placeholder 4">
            <a:extLst>
              <a:ext uri="{FF2B5EF4-FFF2-40B4-BE49-F238E27FC236}">
                <a16:creationId xmlns:a16="http://schemas.microsoft.com/office/drawing/2014/main" id="{38DDEDD5-376A-3C4C-8B2D-F2C230004F8C}"/>
              </a:ext>
            </a:extLst>
          </p:cNvPr>
          <p:cNvSpPr>
            <a:spLocks noGrp="1"/>
          </p:cNvSpPr>
          <p:nvPr>
            <p:ph type="body" sz="quarter" idx="11"/>
          </p:nvPr>
        </p:nvSpPr>
        <p:spPr/>
        <p:txBody>
          <a:bodyPr>
            <a:normAutofit fontScale="85000" lnSpcReduction="20000"/>
          </a:bodyPr>
          <a:lstStyle/>
          <a:p>
            <a:r>
              <a:rPr lang="en-US" sz="1100" dirty="0"/>
              <a:t>DLCO, carbon monoxide diffusing capacity; FVC, forced vital capacity; HRCT, high-resolution computed tomography; NPV, negative predictive value; PFT, Pulmonary function tests. </a:t>
            </a:r>
          </a:p>
        </p:txBody>
      </p:sp>
    </p:spTree>
    <p:extLst>
      <p:ext uri="{BB962C8B-B14F-4D97-AF65-F5344CB8AC3E}">
        <p14:creationId xmlns:p14="http://schemas.microsoft.com/office/powerpoint/2010/main" val="3978671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9A9E-4ADA-A84A-BC26-7693CBFEFB4C}"/>
              </a:ext>
            </a:extLst>
          </p:cNvPr>
          <p:cNvSpPr>
            <a:spLocks noGrp="1"/>
          </p:cNvSpPr>
          <p:nvPr>
            <p:ph type="title"/>
          </p:nvPr>
        </p:nvSpPr>
        <p:spPr/>
        <p:txBody>
          <a:bodyPr/>
          <a:lstStyle/>
          <a:p>
            <a:r>
              <a:rPr lang="en-US" dirty="0"/>
              <a:t>Patient Burden of Systemic Sclerosis</a:t>
            </a:r>
          </a:p>
        </p:txBody>
      </p:sp>
      <p:sp>
        <p:nvSpPr>
          <p:cNvPr id="3" name="Content Placeholder 2">
            <a:extLst>
              <a:ext uri="{FF2B5EF4-FFF2-40B4-BE49-F238E27FC236}">
                <a16:creationId xmlns:a16="http://schemas.microsoft.com/office/drawing/2014/main" id="{604A507F-0271-D545-81F0-E02A826757FD}"/>
              </a:ext>
            </a:extLst>
          </p:cNvPr>
          <p:cNvSpPr>
            <a:spLocks noGrp="1"/>
          </p:cNvSpPr>
          <p:nvPr>
            <p:ph idx="1"/>
          </p:nvPr>
        </p:nvSpPr>
        <p:spPr/>
        <p:txBody>
          <a:bodyPr/>
          <a:lstStyle/>
          <a:p>
            <a:pPr>
              <a:spcBef>
                <a:spcPts val="600"/>
              </a:spcBef>
              <a:spcAft>
                <a:spcPts val="600"/>
              </a:spcAft>
            </a:pPr>
            <a:r>
              <a:rPr lang="en-US" sz="2200" dirty="0"/>
              <a:t>Heterogeneous clinical presentation complicates diagnosis and </a:t>
            </a:r>
            <a:br>
              <a:rPr lang="en-US" sz="2200" dirty="0"/>
            </a:br>
            <a:r>
              <a:rPr lang="en-US" sz="2200" dirty="0"/>
              <a:t>treatment strategies</a:t>
            </a:r>
          </a:p>
          <a:p>
            <a:pPr>
              <a:spcBef>
                <a:spcPts val="600"/>
              </a:spcBef>
              <a:spcAft>
                <a:spcPts val="600"/>
              </a:spcAft>
            </a:pPr>
            <a:r>
              <a:rPr lang="en-US" sz="2200" dirty="0"/>
              <a:t>Carries significant patient burden of disease-related morbidity</a:t>
            </a:r>
          </a:p>
          <a:p>
            <a:pPr>
              <a:spcBef>
                <a:spcPts val="600"/>
              </a:spcBef>
            </a:pPr>
            <a:r>
              <a:rPr lang="en-US" sz="2200" dirty="0"/>
              <a:t>Potential life-threatening complications</a:t>
            </a:r>
          </a:p>
          <a:p>
            <a:pPr lvl="1">
              <a:spcBef>
                <a:spcPts val="600"/>
              </a:spcBef>
              <a:spcAft>
                <a:spcPts val="600"/>
              </a:spcAft>
            </a:pPr>
            <a:r>
              <a:rPr lang="en-US" sz="2000" dirty="0"/>
              <a:t>Highest cause-specific mortality of all the connective tissue diseases </a:t>
            </a:r>
          </a:p>
          <a:p>
            <a:pPr>
              <a:spcBef>
                <a:spcPts val="600"/>
              </a:spcBef>
              <a:spcAft>
                <a:spcPts val="600"/>
              </a:spcAft>
            </a:pPr>
            <a:r>
              <a:rPr lang="en-US" sz="2200" dirty="0"/>
              <a:t>Lung involvement may occur in </a:t>
            </a:r>
            <a:r>
              <a:rPr lang="en-US" sz="2200" dirty="0" err="1"/>
              <a:t>SSc</a:t>
            </a:r>
            <a:r>
              <a:rPr lang="en-US" sz="2200" dirty="0"/>
              <a:t> with no skin involvement</a:t>
            </a:r>
          </a:p>
          <a:p>
            <a:pPr>
              <a:spcBef>
                <a:spcPts val="600"/>
              </a:spcBef>
              <a:buFont typeface="Wingdings" pitchFamily="2" charset="2"/>
              <a:buChar char="Ø"/>
            </a:pPr>
            <a:r>
              <a:rPr lang="en-US" sz="2200" b="1" dirty="0"/>
              <a:t>ILD complicates </a:t>
            </a:r>
            <a:r>
              <a:rPr lang="en-US" sz="2200" b="1" dirty="0" err="1"/>
              <a:t>SSc</a:t>
            </a:r>
            <a:endParaRPr lang="en-US" sz="2200" b="1" dirty="0"/>
          </a:p>
          <a:p>
            <a:pPr lvl="1">
              <a:spcBef>
                <a:spcPts val="600"/>
              </a:spcBef>
            </a:pPr>
            <a:r>
              <a:rPr lang="en-US" sz="1900" dirty="0"/>
              <a:t>Early progression of ILD predicts mortality</a:t>
            </a:r>
          </a:p>
        </p:txBody>
      </p:sp>
      <p:sp>
        <p:nvSpPr>
          <p:cNvPr id="4" name="Text Placeholder 3">
            <a:extLst>
              <a:ext uri="{FF2B5EF4-FFF2-40B4-BE49-F238E27FC236}">
                <a16:creationId xmlns:a16="http://schemas.microsoft.com/office/drawing/2014/main" id="{C459794F-A8B1-D94D-825E-0CC99E4655E0}"/>
              </a:ext>
            </a:extLst>
          </p:cNvPr>
          <p:cNvSpPr>
            <a:spLocks noGrp="1"/>
          </p:cNvSpPr>
          <p:nvPr>
            <p:ph type="body" sz="quarter" idx="10"/>
          </p:nvPr>
        </p:nvSpPr>
        <p:spPr/>
        <p:txBody>
          <a:bodyPr>
            <a:normAutofit/>
          </a:bodyPr>
          <a:lstStyle/>
          <a:p>
            <a:r>
              <a:rPr lang="en-US" dirty="0" err="1"/>
              <a:t>Giacomelli</a:t>
            </a:r>
            <a:r>
              <a:rPr lang="en-US" dirty="0"/>
              <a:t> R, et al. </a:t>
            </a:r>
            <a:r>
              <a:rPr lang="en-US" i="1" dirty="0" err="1"/>
              <a:t>Rheumatol</a:t>
            </a:r>
            <a:r>
              <a:rPr lang="en-US" i="1" dirty="0"/>
              <a:t> Int</a:t>
            </a:r>
            <a:r>
              <a:rPr lang="en-US" dirty="0"/>
              <a:t>. 2017;37:853-863; Volkmann ER, et al. </a:t>
            </a:r>
            <a:r>
              <a:rPr lang="en-US" i="1" dirty="0"/>
              <a:t>Ann Am </a:t>
            </a:r>
            <a:r>
              <a:rPr lang="en-US" i="1" dirty="0" err="1"/>
              <a:t>Thorac</a:t>
            </a:r>
            <a:r>
              <a:rPr lang="en-US" i="1" dirty="0"/>
              <a:t> Soc. </a:t>
            </a:r>
            <a:r>
              <a:rPr lang="en-US" dirty="0"/>
              <a:t>2016;13:2045-2056.</a:t>
            </a:r>
          </a:p>
          <a:p>
            <a:endParaRPr lang="en-US" dirty="0"/>
          </a:p>
        </p:txBody>
      </p:sp>
      <p:sp>
        <p:nvSpPr>
          <p:cNvPr id="5" name="Text Placeholder 4">
            <a:extLst>
              <a:ext uri="{FF2B5EF4-FFF2-40B4-BE49-F238E27FC236}">
                <a16:creationId xmlns:a16="http://schemas.microsoft.com/office/drawing/2014/main" id="{D559C939-7D10-4E24-86AB-A6F1171DC06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1614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794A4-0164-CC4D-91AE-A7B9F60B698C}"/>
              </a:ext>
            </a:extLst>
          </p:cNvPr>
          <p:cNvSpPr>
            <a:spLocks noGrp="1"/>
          </p:cNvSpPr>
          <p:nvPr>
            <p:ph type="title"/>
          </p:nvPr>
        </p:nvSpPr>
        <p:spPr/>
        <p:txBody>
          <a:bodyPr/>
          <a:lstStyle/>
          <a:p>
            <a:r>
              <a:rPr lang="en-US"/>
              <a:t>Patient Burden with SSc-ILD</a:t>
            </a:r>
            <a:endParaRPr lang="en-US" dirty="0"/>
          </a:p>
        </p:txBody>
      </p:sp>
      <p:sp>
        <p:nvSpPr>
          <p:cNvPr id="3" name="Content Placeholder 2">
            <a:extLst>
              <a:ext uri="{FF2B5EF4-FFF2-40B4-BE49-F238E27FC236}">
                <a16:creationId xmlns:a16="http://schemas.microsoft.com/office/drawing/2014/main" id="{74F8E254-FF06-7746-8014-A28DFFE8B012}"/>
              </a:ext>
            </a:extLst>
          </p:cNvPr>
          <p:cNvSpPr>
            <a:spLocks noGrp="1"/>
          </p:cNvSpPr>
          <p:nvPr>
            <p:ph idx="1"/>
          </p:nvPr>
        </p:nvSpPr>
        <p:spPr/>
        <p:txBody>
          <a:bodyPr/>
          <a:lstStyle/>
          <a:p>
            <a:pPr>
              <a:spcBef>
                <a:spcPts val="1200"/>
              </a:spcBef>
            </a:pPr>
            <a:r>
              <a:rPr lang="en-US" sz="2200"/>
              <a:t>Greatest risk of development of ILD is 4–5 years after initial diagnosis of the SSc</a:t>
            </a:r>
          </a:p>
          <a:p>
            <a:pPr>
              <a:spcBef>
                <a:spcPts val="1200"/>
              </a:spcBef>
            </a:pPr>
            <a:r>
              <a:rPr lang="en-US" sz="2200"/>
              <a:t>#1 cause of death for SSc-ILD patients is respiratory failure from ILD</a:t>
            </a:r>
          </a:p>
          <a:p>
            <a:pPr lvl="1">
              <a:spcBef>
                <a:spcPts val="1200"/>
              </a:spcBef>
            </a:pPr>
            <a:r>
              <a:rPr lang="en-US" sz="1900"/>
              <a:t>3x greater risk </a:t>
            </a:r>
            <a:r>
              <a:rPr lang="en-US"/>
              <a:t>mortality risk</a:t>
            </a:r>
            <a:endParaRPr lang="en-US" sz="1900"/>
          </a:p>
          <a:p>
            <a:pPr>
              <a:spcBef>
                <a:spcPts val="1200"/>
              </a:spcBef>
            </a:pPr>
            <a:r>
              <a:rPr lang="en-US" sz="2200"/>
              <a:t>Higher prevalence of comorbidities</a:t>
            </a:r>
          </a:p>
          <a:p>
            <a:pPr>
              <a:spcBef>
                <a:spcPts val="1200"/>
              </a:spcBef>
            </a:pPr>
            <a:r>
              <a:rPr lang="en-US" sz="2200"/>
              <a:t>Higher incidence of comorbid outcomes than patients with SSc alone</a:t>
            </a:r>
          </a:p>
          <a:p>
            <a:pPr>
              <a:spcBef>
                <a:spcPts val="1200"/>
              </a:spcBef>
            </a:pPr>
            <a:endParaRPr lang="en-US" sz="2400" dirty="0"/>
          </a:p>
        </p:txBody>
      </p:sp>
      <p:sp>
        <p:nvSpPr>
          <p:cNvPr id="4" name="Text Placeholder 3">
            <a:extLst>
              <a:ext uri="{FF2B5EF4-FFF2-40B4-BE49-F238E27FC236}">
                <a16:creationId xmlns:a16="http://schemas.microsoft.com/office/drawing/2014/main" id="{F3104C32-C846-F543-8130-E873B420342B}"/>
              </a:ext>
            </a:extLst>
          </p:cNvPr>
          <p:cNvSpPr>
            <a:spLocks noGrp="1"/>
          </p:cNvSpPr>
          <p:nvPr>
            <p:ph type="body" sz="quarter" idx="10"/>
          </p:nvPr>
        </p:nvSpPr>
        <p:spPr/>
        <p:txBody>
          <a:bodyPr>
            <a:normAutofit/>
          </a:bodyPr>
          <a:lstStyle/>
          <a:p>
            <a:r>
              <a:rPr lang="en-US"/>
              <a:t>Fan Y, et al. </a:t>
            </a:r>
            <a:r>
              <a:rPr lang="en-US" i="1"/>
              <a:t>J Manag Care Spec Pharm. </a:t>
            </a:r>
            <a:r>
              <a:rPr lang="en-US"/>
              <a:t>2020;26:1539-1547; Chowaniek M, et al. </a:t>
            </a:r>
            <a:r>
              <a:rPr lang="en-US" i="1"/>
              <a:t>Reumatologia. </a:t>
            </a:r>
            <a:r>
              <a:rPr lang="en-US"/>
              <a:t>2018;56:249-254; Volkmann ER, et al. </a:t>
            </a:r>
            <a:r>
              <a:rPr lang="en-US" i="1"/>
              <a:t>J Scleroderma Relat Disord</a:t>
            </a:r>
            <a:r>
              <a:rPr lang="en-US"/>
              <a:t>. 2021;6:11-20.</a:t>
            </a:r>
          </a:p>
          <a:p>
            <a:endParaRPr lang="en-US" dirty="0"/>
          </a:p>
        </p:txBody>
      </p:sp>
      <p:sp>
        <p:nvSpPr>
          <p:cNvPr id="5" name="Text Placeholder 4">
            <a:extLst>
              <a:ext uri="{FF2B5EF4-FFF2-40B4-BE49-F238E27FC236}">
                <a16:creationId xmlns:a16="http://schemas.microsoft.com/office/drawing/2014/main" id="{AEBC2BAB-0580-467D-AD84-CE0CA5F7ADA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2970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43E0-AC9B-4843-8A36-3F76D7C7872B}"/>
              </a:ext>
            </a:extLst>
          </p:cNvPr>
          <p:cNvSpPr>
            <a:spLocks noGrp="1"/>
          </p:cNvSpPr>
          <p:nvPr>
            <p:ph type="title"/>
          </p:nvPr>
        </p:nvSpPr>
        <p:spPr/>
        <p:txBody>
          <a:bodyPr/>
          <a:lstStyle/>
          <a:p>
            <a:r>
              <a:rPr lang="en-US" dirty="0"/>
              <a:t>Clinical Features of Systemic Sclerosis</a:t>
            </a:r>
          </a:p>
        </p:txBody>
      </p:sp>
      <p:sp>
        <p:nvSpPr>
          <p:cNvPr id="3" name="Content Placeholder 2">
            <a:extLst>
              <a:ext uri="{FF2B5EF4-FFF2-40B4-BE49-F238E27FC236}">
                <a16:creationId xmlns:a16="http://schemas.microsoft.com/office/drawing/2014/main" id="{3A537900-6BA0-4646-923E-478EDFD6D61D}"/>
              </a:ext>
            </a:extLst>
          </p:cNvPr>
          <p:cNvSpPr>
            <a:spLocks noGrp="1"/>
          </p:cNvSpPr>
          <p:nvPr>
            <p:ph idx="1"/>
          </p:nvPr>
        </p:nvSpPr>
        <p:spPr/>
        <p:txBody>
          <a:bodyPr/>
          <a:lstStyle/>
          <a:p>
            <a:pPr>
              <a:spcBef>
                <a:spcPts val="450"/>
              </a:spcBef>
              <a:spcAft>
                <a:spcPts val="450"/>
              </a:spcAft>
            </a:pPr>
            <a:r>
              <a:rPr lang="en-US" dirty="0"/>
              <a:t>Diffuse cutaneous skin involvement</a:t>
            </a:r>
          </a:p>
          <a:p>
            <a:pPr>
              <a:spcBef>
                <a:spcPts val="450"/>
              </a:spcBef>
              <a:spcAft>
                <a:spcPts val="450"/>
              </a:spcAft>
            </a:pPr>
            <a:r>
              <a:rPr lang="en-US" dirty="0"/>
              <a:t>Nailfold capillary abnormalities and digital ulcers</a:t>
            </a:r>
          </a:p>
          <a:p>
            <a:pPr>
              <a:spcBef>
                <a:spcPts val="450"/>
              </a:spcBef>
              <a:spcAft>
                <a:spcPts val="450"/>
              </a:spcAft>
            </a:pPr>
            <a:r>
              <a:rPr lang="en-US" dirty="0"/>
              <a:t>Pulmonary hypertension</a:t>
            </a:r>
          </a:p>
          <a:p>
            <a:pPr>
              <a:spcBef>
                <a:spcPts val="450"/>
              </a:spcBef>
              <a:spcAft>
                <a:spcPts val="450"/>
              </a:spcAft>
            </a:pPr>
            <a:r>
              <a:rPr lang="en-US" dirty="0"/>
              <a:t>Immunologic abnormalities</a:t>
            </a:r>
          </a:p>
          <a:p>
            <a:pPr>
              <a:spcBef>
                <a:spcPts val="450"/>
              </a:spcBef>
              <a:spcAft>
                <a:spcPts val="450"/>
              </a:spcAft>
            </a:pPr>
            <a:r>
              <a:rPr lang="en-US" dirty="0"/>
              <a:t>Vascular damage or vasculopathy</a:t>
            </a:r>
          </a:p>
          <a:p>
            <a:pPr>
              <a:spcBef>
                <a:spcPts val="450"/>
              </a:spcBef>
              <a:spcAft>
                <a:spcPts val="450"/>
              </a:spcAft>
            </a:pPr>
            <a:r>
              <a:rPr lang="en-US" dirty="0"/>
              <a:t>Extensive fibrosis of skin and internal organs</a:t>
            </a:r>
          </a:p>
          <a:p>
            <a:pPr>
              <a:spcBef>
                <a:spcPts val="450"/>
              </a:spcBef>
              <a:spcAft>
                <a:spcPts val="450"/>
              </a:spcAft>
            </a:pPr>
            <a:r>
              <a:rPr lang="en-US" dirty="0"/>
              <a:t>Subsequent atrophy of small arteries of the skin and internal organs that can result in irreversible damage</a:t>
            </a:r>
          </a:p>
          <a:p>
            <a:pPr>
              <a:spcBef>
                <a:spcPts val="450"/>
              </a:spcBef>
              <a:spcAft>
                <a:spcPts val="450"/>
              </a:spcAft>
            </a:pPr>
            <a:endParaRPr lang="en-US" dirty="0"/>
          </a:p>
        </p:txBody>
      </p:sp>
      <p:sp>
        <p:nvSpPr>
          <p:cNvPr id="4" name="Text Placeholder 3">
            <a:extLst>
              <a:ext uri="{FF2B5EF4-FFF2-40B4-BE49-F238E27FC236}">
                <a16:creationId xmlns:a16="http://schemas.microsoft.com/office/drawing/2014/main" id="{9CA5D5D8-0841-0240-89DF-F0E6B8D643EC}"/>
              </a:ext>
            </a:extLst>
          </p:cNvPr>
          <p:cNvSpPr>
            <a:spLocks noGrp="1"/>
          </p:cNvSpPr>
          <p:nvPr>
            <p:ph type="body" sz="quarter" idx="10"/>
          </p:nvPr>
        </p:nvSpPr>
        <p:spPr/>
        <p:txBody>
          <a:bodyPr>
            <a:normAutofit/>
          </a:bodyPr>
          <a:lstStyle/>
          <a:p>
            <a:r>
              <a:rPr lang="en-US" dirty="0"/>
              <a:t>Barsotti S, et al. </a:t>
            </a:r>
            <a:r>
              <a:rPr lang="en-US" i="1" dirty="0"/>
              <a:t>Clin Exp </a:t>
            </a:r>
            <a:r>
              <a:rPr lang="en-US" i="1" dirty="0" err="1"/>
              <a:t>Rheumatol</a:t>
            </a:r>
            <a:r>
              <a:rPr lang="en-US" i="1" dirty="0"/>
              <a:t>. </a:t>
            </a:r>
            <a:r>
              <a:rPr lang="en-US" dirty="0"/>
              <a:t>2019;37 Suppl 119:3-14; </a:t>
            </a:r>
            <a:r>
              <a:rPr lang="en-US" dirty="0" err="1"/>
              <a:t>Perelas</a:t>
            </a:r>
            <a:r>
              <a:rPr lang="en-US" dirty="0"/>
              <a:t> A, et al. </a:t>
            </a:r>
            <a:r>
              <a:rPr lang="en-US" i="1" dirty="0"/>
              <a:t>Lancet Respir Med.</a:t>
            </a:r>
            <a:r>
              <a:rPr lang="en-US" dirty="0"/>
              <a:t> 2020;8:304-320; </a:t>
            </a:r>
            <a:r>
              <a:rPr lang="en-US" dirty="0" err="1"/>
              <a:t>Chowaniek</a:t>
            </a:r>
            <a:r>
              <a:rPr lang="en-US" dirty="0"/>
              <a:t> M, et al. </a:t>
            </a:r>
            <a:r>
              <a:rPr lang="en-US" i="1" dirty="0" err="1"/>
              <a:t>Reumatologia</a:t>
            </a:r>
            <a:r>
              <a:rPr lang="en-US" i="1" dirty="0"/>
              <a:t>. </a:t>
            </a:r>
            <a:r>
              <a:rPr lang="en-US" dirty="0"/>
              <a:t>2018;56:249-254.</a:t>
            </a:r>
          </a:p>
          <a:p>
            <a:endParaRPr lang="en-US" dirty="0"/>
          </a:p>
        </p:txBody>
      </p:sp>
      <p:sp>
        <p:nvSpPr>
          <p:cNvPr id="5" name="Text Placeholder 4">
            <a:extLst>
              <a:ext uri="{FF2B5EF4-FFF2-40B4-BE49-F238E27FC236}">
                <a16:creationId xmlns:a16="http://schemas.microsoft.com/office/drawing/2014/main" id="{F0EEFDE0-43BC-4BEF-B3E1-D441247C386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7556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382511-9455-4AAE-ABF2-3A922FA18E8E}"/>
              </a:ext>
            </a:extLst>
          </p:cNvPr>
          <p:cNvSpPr/>
          <p:nvPr/>
        </p:nvSpPr>
        <p:spPr>
          <a:xfrm>
            <a:off x="0" y="4475018"/>
            <a:ext cx="9144000" cy="66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 name="Title 1">
            <a:extLst>
              <a:ext uri="{FF2B5EF4-FFF2-40B4-BE49-F238E27FC236}">
                <a16:creationId xmlns:a16="http://schemas.microsoft.com/office/drawing/2014/main" id="{D48B26A2-40B8-474E-BB76-C5C519F3D1DF}"/>
              </a:ext>
            </a:extLst>
          </p:cNvPr>
          <p:cNvSpPr>
            <a:spLocks noGrp="1"/>
          </p:cNvSpPr>
          <p:nvPr>
            <p:ph type="title" idx="4294967295"/>
          </p:nvPr>
        </p:nvSpPr>
        <p:spPr>
          <a:xfrm>
            <a:off x="315119" y="109124"/>
            <a:ext cx="8513763" cy="639763"/>
          </a:xfrm>
          <a:prstGeom prst="rect">
            <a:avLst/>
          </a:prstGeom>
        </p:spPr>
        <p:txBody>
          <a:bodyPr vert="horz" lIns="91440" tIns="45720" rIns="91440" bIns="45720" rtlCol="0" anchor="ctr">
            <a:normAutofit/>
          </a:bodyPr>
          <a:lstStyle/>
          <a:p>
            <a:pPr defTabSz="685800"/>
            <a:r>
              <a:rPr lang="en-US" sz="3200" b="1" dirty="0"/>
              <a:t>Nail bed changes in connective tissue disease</a:t>
            </a:r>
          </a:p>
        </p:txBody>
      </p:sp>
      <p:pic>
        <p:nvPicPr>
          <p:cNvPr id="6" name="Picture 5">
            <a:extLst>
              <a:ext uri="{FF2B5EF4-FFF2-40B4-BE49-F238E27FC236}">
                <a16:creationId xmlns:a16="http://schemas.microsoft.com/office/drawing/2014/main" id="{DE97150F-8EC0-8744-991B-140130F24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009" y="766183"/>
            <a:ext cx="7335982" cy="422838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363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BB46-EAAC-DE4C-A60F-5EB1B55ACC14}"/>
              </a:ext>
            </a:extLst>
          </p:cNvPr>
          <p:cNvSpPr>
            <a:spLocks noGrp="1"/>
          </p:cNvSpPr>
          <p:nvPr>
            <p:ph type="title"/>
          </p:nvPr>
        </p:nvSpPr>
        <p:spPr/>
        <p:txBody>
          <a:bodyPr/>
          <a:lstStyle/>
          <a:p>
            <a:r>
              <a:rPr lang="en-US" dirty="0"/>
              <a:t>Raynaud’s Phenomenon in CTD</a:t>
            </a:r>
          </a:p>
        </p:txBody>
      </p:sp>
      <p:sp>
        <p:nvSpPr>
          <p:cNvPr id="3" name="Text Placeholder 2">
            <a:extLst>
              <a:ext uri="{FF2B5EF4-FFF2-40B4-BE49-F238E27FC236}">
                <a16:creationId xmlns:a16="http://schemas.microsoft.com/office/drawing/2014/main" id="{D02736FE-BE3A-4D83-9D3B-C75FE08ABC96}"/>
              </a:ext>
            </a:extLst>
          </p:cNvPr>
          <p:cNvSpPr>
            <a:spLocks noGrp="1"/>
          </p:cNvSpPr>
          <p:nvPr>
            <p:ph type="body" sz="quarter" idx="11"/>
          </p:nvPr>
        </p:nvSpPr>
        <p:spPr/>
        <p:txBody>
          <a:bodyPr/>
          <a:lstStyle/>
          <a:p>
            <a:r>
              <a:rPr lang="en-US" dirty="0"/>
              <a:t>CTD, connective tissue disease.</a:t>
            </a:r>
          </a:p>
        </p:txBody>
      </p:sp>
      <p:pic>
        <p:nvPicPr>
          <p:cNvPr id="6" name="Picture 5" descr="Acute_Raynaud_phenomenon">
            <a:extLst>
              <a:ext uri="{FF2B5EF4-FFF2-40B4-BE49-F238E27FC236}">
                <a16:creationId xmlns:a16="http://schemas.microsoft.com/office/drawing/2014/main" id="{C8907B52-9549-AE4B-8549-102E985FC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1063229"/>
            <a:ext cx="5362575" cy="301704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15F420D2-1D58-479D-80C4-4464AE9AC54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63967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7543-69D2-6442-8BFA-889F2AC1A817}"/>
              </a:ext>
            </a:extLst>
          </p:cNvPr>
          <p:cNvSpPr>
            <a:spLocks noGrp="1"/>
          </p:cNvSpPr>
          <p:nvPr>
            <p:ph type="title"/>
          </p:nvPr>
        </p:nvSpPr>
        <p:spPr/>
        <p:txBody>
          <a:bodyPr>
            <a:normAutofit/>
          </a:bodyPr>
          <a:lstStyle/>
          <a:p>
            <a:r>
              <a:rPr lang="en-US" dirty="0"/>
              <a:t>Clinical Features of Systemic Sclerosis </a:t>
            </a:r>
            <a:r>
              <a:rPr lang="en-US" i="1" dirty="0"/>
              <a:t>continued</a:t>
            </a:r>
          </a:p>
        </p:txBody>
      </p:sp>
      <p:sp>
        <p:nvSpPr>
          <p:cNvPr id="3" name="Content Placeholder 2">
            <a:extLst>
              <a:ext uri="{FF2B5EF4-FFF2-40B4-BE49-F238E27FC236}">
                <a16:creationId xmlns:a16="http://schemas.microsoft.com/office/drawing/2014/main" id="{315C7A08-69F2-7D4E-BE2B-4E8C6C7FB131}"/>
              </a:ext>
            </a:extLst>
          </p:cNvPr>
          <p:cNvSpPr>
            <a:spLocks noGrp="1"/>
          </p:cNvSpPr>
          <p:nvPr>
            <p:ph idx="1"/>
          </p:nvPr>
        </p:nvSpPr>
        <p:spPr/>
        <p:txBody>
          <a:bodyPr/>
          <a:lstStyle/>
          <a:p>
            <a:pPr>
              <a:lnSpc>
                <a:spcPct val="100000"/>
              </a:lnSpc>
              <a:spcBef>
                <a:spcPts val="200"/>
              </a:spcBef>
              <a:spcAft>
                <a:spcPts val="200"/>
              </a:spcAft>
            </a:pPr>
            <a:r>
              <a:rPr lang="en-US" dirty="0"/>
              <a:t>Autoimmune connective tissue disease</a:t>
            </a:r>
          </a:p>
          <a:p>
            <a:pPr>
              <a:lnSpc>
                <a:spcPct val="100000"/>
              </a:lnSpc>
              <a:spcBef>
                <a:spcPts val="200"/>
              </a:spcBef>
              <a:spcAft>
                <a:spcPts val="200"/>
              </a:spcAft>
            </a:pPr>
            <a:r>
              <a:rPr lang="en-US" dirty="0"/>
              <a:t>Vascular damage, </a:t>
            </a:r>
            <a:r>
              <a:rPr lang="en-US" dirty="0" err="1"/>
              <a:t>eg</a:t>
            </a:r>
            <a:r>
              <a:rPr lang="en-US" dirty="0"/>
              <a:t>, Raynaud’s phenomenon </a:t>
            </a:r>
          </a:p>
          <a:p>
            <a:pPr>
              <a:lnSpc>
                <a:spcPct val="100000"/>
              </a:lnSpc>
              <a:spcBef>
                <a:spcPts val="200"/>
              </a:spcBef>
              <a:spcAft>
                <a:spcPts val="200"/>
              </a:spcAft>
            </a:pPr>
            <a:r>
              <a:rPr lang="en-US" dirty="0"/>
              <a:t>Rheumatologic conditions, </a:t>
            </a:r>
            <a:r>
              <a:rPr lang="en-US" dirty="0" err="1"/>
              <a:t>eg</a:t>
            </a:r>
            <a:r>
              <a:rPr lang="en-US" dirty="0"/>
              <a:t>, RA and myositis</a:t>
            </a:r>
          </a:p>
          <a:p>
            <a:pPr>
              <a:lnSpc>
                <a:spcPct val="100000"/>
              </a:lnSpc>
              <a:spcBef>
                <a:spcPts val="200"/>
              </a:spcBef>
              <a:spcAft>
                <a:spcPts val="200"/>
              </a:spcAft>
            </a:pPr>
            <a:r>
              <a:rPr lang="en-US" dirty="0"/>
              <a:t>Gastrointestinal bleeding</a:t>
            </a:r>
            <a:endParaRPr lang="en-US" baseline="30000" dirty="0"/>
          </a:p>
          <a:p>
            <a:pPr>
              <a:lnSpc>
                <a:spcPct val="100000"/>
              </a:lnSpc>
              <a:spcBef>
                <a:spcPts val="200"/>
              </a:spcBef>
              <a:spcAft>
                <a:spcPts val="200"/>
              </a:spcAft>
            </a:pPr>
            <a:r>
              <a:rPr lang="en-US" dirty="0"/>
              <a:t>Esophageal disturbances reducing QoL</a:t>
            </a:r>
          </a:p>
          <a:p>
            <a:pPr>
              <a:lnSpc>
                <a:spcPct val="100000"/>
              </a:lnSpc>
              <a:spcBef>
                <a:spcPts val="200"/>
              </a:spcBef>
              <a:spcAft>
                <a:spcPts val="200"/>
              </a:spcAft>
            </a:pPr>
            <a:r>
              <a:rPr lang="en-US" dirty="0"/>
              <a:t>NSIP pattern on CT scan</a:t>
            </a:r>
          </a:p>
          <a:p>
            <a:pPr>
              <a:lnSpc>
                <a:spcPct val="100000"/>
              </a:lnSpc>
              <a:spcBef>
                <a:spcPts val="200"/>
              </a:spcBef>
              <a:spcAft>
                <a:spcPts val="200"/>
              </a:spcAft>
            </a:pPr>
            <a:r>
              <a:rPr lang="en-US" dirty="0"/>
              <a:t>May force progression of ILD</a:t>
            </a:r>
          </a:p>
          <a:p>
            <a:pPr>
              <a:lnSpc>
                <a:spcPct val="100000"/>
              </a:lnSpc>
              <a:spcBef>
                <a:spcPts val="200"/>
              </a:spcBef>
              <a:spcAft>
                <a:spcPts val="200"/>
              </a:spcAft>
            </a:pPr>
            <a:r>
              <a:rPr lang="en-US" dirty="0"/>
              <a:t>Interstitial pneumonia (minority of cases)</a:t>
            </a:r>
          </a:p>
        </p:txBody>
      </p:sp>
      <p:sp>
        <p:nvSpPr>
          <p:cNvPr id="4" name="Text Placeholder 3">
            <a:extLst>
              <a:ext uri="{FF2B5EF4-FFF2-40B4-BE49-F238E27FC236}">
                <a16:creationId xmlns:a16="http://schemas.microsoft.com/office/drawing/2014/main" id="{B3F52702-D849-4C49-8CAD-1F6C2FF110B4}"/>
              </a:ext>
            </a:extLst>
          </p:cNvPr>
          <p:cNvSpPr>
            <a:spLocks noGrp="1"/>
          </p:cNvSpPr>
          <p:nvPr>
            <p:ph type="body" sz="quarter" idx="10"/>
          </p:nvPr>
        </p:nvSpPr>
        <p:spPr/>
        <p:txBody>
          <a:bodyPr>
            <a:normAutofit/>
          </a:bodyPr>
          <a:lstStyle/>
          <a:p>
            <a:r>
              <a:rPr lang="en-US" dirty="0"/>
              <a:t>Lin Y-T, et al. </a:t>
            </a:r>
            <a:r>
              <a:rPr lang="en-US" i="1" dirty="0"/>
              <a:t>Arthritis Res </a:t>
            </a:r>
            <a:r>
              <a:rPr lang="en-US" i="1" dirty="0" err="1"/>
              <a:t>Ther</a:t>
            </a:r>
            <a:r>
              <a:rPr lang="en-US" dirty="0"/>
              <a:t>. 2019;21:301; Zhang XJ, et al. </a:t>
            </a:r>
            <a:r>
              <a:rPr lang="en-US" i="1" dirty="0"/>
              <a:t>J </a:t>
            </a:r>
            <a:r>
              <a:rPr lang="en-US" i="1" dirty="0" err="1"/>
              <a:t>Rheumatol</a:t>
            </a:r>
            <a:r>
              <a:rPr lang="en-US" dirty="0"/>
              <a:t>. 2013;40:850-858.</a:t>
            </a:r>
          </a:p>
          <a:p>
            <a:pPr marL="171450" indent="-171450">
              <a:buAutoNum type="arabicPeriod"/>
            </a:pPr>
            <a:endParaRPr lang="en-US" dirty="0"/>
          </a:p>
          <a:p>
            <a:endParaRPr lang="en-US" dirty="0"/>
          </a:p>
        </p:txBody>
      </p:sp>
      <p:sp>
        <p:nvSpPr>
          <p:cNvPr id="5" name="Text Placeholder 4">
            <a:extLst>
              <a:ext uri="{FF2B5EF4-FFF2-40B4-BE49-F238E27FC236}">
                <a16:creationId xmlns:a16="http://schemas.microsoft.com/office/drawing/2014/main" id="{8917B09C-43CD-4A47-9E9F-DE053360853D}"/>
              </a:ext>
            </a:extLst>
          </p:cNvPr>
          <p:cNvSpPr>
            <a:spLocks noGrp="1"/>
          </p:cNvSpPr>
          <p:nvPr>
            <p:ph type="body" sz="quarter" idx="11"/>
          </p:nvPr>
        </p:nvSpPr>
        <p:spPr/>
        <p:txBody>
          <a:bodyPr>
            <a:noAutofit/>
          </a:bodyPr>
          <a:lstStyle/>
          <a:p>
            <a:r>
              <a:rPr lang="en-US" dirty="0"/>
              <a:t>NSIP, Nonspecific interstitial pneumonia; QoL, quality of life; RA, rheumatoid arthritis.</a:t>
            </a:r>
          </a:p>
        </p:txBody>
      </p:sp>
    </p:spTree>
    <p:extLst>
      <p:ext uri="{BB962C8B-B14F-4D97-AF65-F5344CB8AC3E}">
        <p14:creationId xmlns:p14="http://schemas.microsoft.com/office/powerpoint/2010/main" val="3954854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6883-A58B-514A-9B5D-4DEB19F9DCB8}"/>
              </a:ext>
            </a:extLst>
          </p:cNvPr>
          <p:cNvSpPr>
            <a:spLocks noGrp="1"/>
          </p:cNvSpPr>
          <p:nvPr>
            <p:ph type="title"/>
          </p:nvPr>
        </p:nvSpPr>
        <p:spPr/>
        <p:txBody>
          <a:bodyPr/>
          <a:lstStyle/>
          <a:p>
            <a:r>
              <a:rPr lang="en-US" dirty="0"/>
              <a:t>Symptoms </a:t>
            </a:r>
            <a:r>
              <a:rPr lang="en-US" dirty="0" err="1"/>
              <a:t>SSc</a:t>
            </a:r>
            <a:r>
              <a:rPr lang="en-US" dirty="0"/>
              <a:t>-ILD</a:t>
            </a:r>
          </a:p>
        </p:txBody>
      </p:sp>
      <p:sp>
        <p:nvSpPr>
          <p:cNvPr id="3" name="Content Placeholder 2">
            <a:extLst>
              <a:ext uri="{FF2B5EF4-FFF2-40B4-BE49-F238E27FC236}">
                <a16:creationId xmlns:a16="http://schemas.microsoft.com/office/drawing/2014/main" id="{F1079332-A955-184B-8BAF-64E52B2C255B}"/>
              </a:ext>
            </a:extLst>
          </p:cNvPr>
          <p:cNvSpPr>
            <a:spLocks noGrp="1"/>
          </p:cNvSpPr>
          <p:nvPr>
            <p:ph idx="1"/>
          </p:nvPr>
        </p:nvSpPr>
        <p:spPr/>
        <p:txBody>
          <a:bodyPr/>
          <a:lstStyle/>
          <a:p>
            <a:pPr>
              <a:spcBef>
                <a:spcPts val="450"/>
              </a:spcBef>
              <a:spcAft>
                <a:spcPts val="450"/>
              </a:spcAft>
              <a:buFont typeface="Wingdings" pitchFamily="2" charset="2"/>
              <a:buChar char="Ø"/>
            </a:pPr>
            <a:r>
              <a:rPr lang="en-US" sz="2400" dirty="0"/>
              <a:t>Early </a:t>
            </a:r>
            <a:r>
              <a:rPr lang="en-US" sz="2400" dirty="0" err="1"/>
              <a:t>SSc</a:t>
            </a:r>
            <a:r>
              <a:rPr lang="en-US" sz="2400" dirty="0"/>
              <a:t>-ILD is often asymptomatic </a:t>
            </a:r>
          </a:p>
          <a:p>
            <a:pPr lvl="1">
              <a:spcBef>
                <a:spcPts val="450"/>
              </a:spcBef>
              <a:spcAft>
                <a:spcPts val="450"/>
              </a:spcAft>
            </a:pPr>
            <a:r>
              <a:rPr lang="en-US" sz="2200" dirty="0"/>
              <a:t>Difficult to diagnose at an early stage due to lack of specific symptoms</a:t>
            </a:r>
          </a:p>
          <a:p>
            <a:pPr>
              <a:spcBef>
                <a:spcPts val="450"/>
              </a:spcBef>
              <a:spcAft>
                <a:spcPts val="450"/>
              </a:spcAft>
            </a:pPr>
            <a:r>
              <a:rPr lang="en-US" sz="2400" dirty="0"/>
              <a:t>Fatigue </a:t>
            </a:r>
          </a:p>
          <a:p>
            <a:pPr>
              <a:spcBef>
                <a:spcPts val="450"/>
              </a:spcBef>
              <a:spcAft>
                <a:spcPts val="450"/>
              </a:spcAft>
            </a:pPr>
            <a:r>
              <a:rPr lang="en-US" sz="2400" dirty="0"/>
              <a:t>Exertional dyspnea</a:t>
            </a:r>
          </a:p>
          <a:p>
            <a:pPr>
              <a:spcBef>
                <a:spcPts val="450"/>
              </a:spcBef>
              <a:spcAft>
                <a:spcPts val="450"/>
              </a:spcAft>
            </a:pPr>
            <a:r>
              <a:rPr lang="en-US" sz="2400" dirty="0"/>
              <a:t>Dry cough</a:t>
            </a:r>
          </a:p>
        </p:txBody>
      </p:sp>
      <p:sp>
        <p:nvSpPr>
          <p:cNvPr id="4" name="Text Placeholder 3">
            <a:extLst>
              <a:ext uri="{FF2B5EF4-FFF2-40B4-BE49-F238E27FC236}">
                <a16:creationId xmlns:a16="http://schemas.microsoft.com/office/drawing/2014/main" id="{C0CCD275-1BDD-6F43-9DDA-1BA2D1102DF6}"/>
              </a:ext>
            </a:extLst>
          </p:cNvPr>
          <p:cNvSpPr>
            <a:spLocks noGrp="1"/>
          </p:cNvSpPr>
          <p:nvPr>
            <p:ph type="body" sz="quarter" idx="10"/>
          </p:nvPr>
        </p:nvSpPr>
        <p:spPr/>
        <p:txBody>
          <a:bodyPr>
            <a:normAutofit/>
          </a:bodyPr>
          <a:lstStyle/>
          <a:p>
            <a:r>
              <a:rPr lang="en-US" dirty="0" err="1"/>
              <a:t>Perelas</a:t>
            </a:r>
            <a:r>
              <a:rPr lang="en-US" dirty="0"/>
              <a:t> A, et al. </a:t>
            </a:r>
            <a:r>
              <a:rPr lang="en-US" i="1" dirty="0"/>
              <a:t>Lancet Respir Med.</a:t>
            </a:r>
            <a:r>
              <a:rPr lang="en-US" dirty="0"/>
              <a:t> 2020;8:304-320; Volkmann ER, et al. </a:t>
            </a:r>
            <a:r>
              <a:rPr lang="en-US" i="1" dirty="0"/>
              <a:t>Ann Am </a:t>
            </a:r>
            <a:r>
              <a:rPr lang="en-US" i="1" dirty="0" err="1"/>
              <a:t>Thorac</a:t>
            </a:r>
            <a:r>
              <a:rPr lang="en-US" i="1" dirty="0"/>
              <a:t> Soc. </a:t>
            </a:r>
            <a:r>
              <a:rPr lang="en-US" dirty="0"/>
              <a:t>2016;13:2045-2056.</a:t>
            </a:r>
          </a:p>
        </p:txBody>
      </p:sp>
      <p:sp>
        <p:nvSpPr>
          <p:cNvPr id="5" name="Text Placeholder 4">
            <a:extLst>
              <a:ext uri="{FF2B5EF4-FFF2-40B4-BE49-F238E27FC236}">
                <a16:creationId xmlns:a16="http://schemas.microsoft.com/office/drawing/2014/main" id="{68DAA608-AC77-4E69-8BCD-AA279B93559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2282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7911-D048-4E42-9342-BE5DAEAA0421}"/>
              </a:ext>
            </a:extLst>
          </p:cNvPr>
          <p:cNvSpPr>
            <a:spLocks noGrp="1"/>
          </p:cNvSpPr>
          <p:nvPr>
            <p:ph type="title"/>
          </p:nvPr>
        </p:nvSpPr>
        <p:spPr>
          <a:xfrm>
            <a:off x="228600" y="131162"/>
            <a:ext cx="8686800" cy="914400"/>
          </a:xfrm>
        </p:spPr>
        <p:txBody>
          <a:bodyPr/>
          <a:lstStyle/>
          <a:p>
            <a:r>
              <a:rPr lang="en-US" dirty="0"/>
              <a:t>Faculty Presenters</a:t>
            </a:r>
          </a:p>
        </p:txBody>
      </p:sp>
      <p:cxnSp>
        <p:nvCxnSpPr>
          <p:cNvPr id="9" name="Straight Connector 8">
            <a:extLst>
              <a:ext uri="{FF2B5EF4-FFF2-40B4-BE49-F238E27FC236}">
                <a16:creationId xmlns:a16="http://schemas.microsoft.com/office/drawing/2014/main" id="{7E47C96E-F382-434C-BCC3-E5964914E175}"/>
              </a:ext>
            </a:extLst>
          </p:cNvPr>
          <p:cNvCxnSpPr>
            <a:cxnSpLocks/>
          </p:cNvCxnSpPr>
          <p:nvPr/>
        </p:nvCxnSpPr>
        <p:spPr>
          <a:xfrm flipV="1">
            <a:off x="199506" y="1481523"/>
            <a:ext cx="8761558" cy="1"/>
          </a:xfrm>
          <a:prstGeom prst="line">
            <a:avLst/>
          </a:prstGeom>
          <a:noFill/>
          <a:ln w="25400" cap="rnd" cmpd="sng" algn="ctr">
            <a:gradFill>
              <a:gsLst>
                <a:gs pos="0">
                  <a:sysClr val="window" lastClr="FFFFFF">
                    <a:alpha val="0"/>
                  </a:sysClr>
                </a:gs>
                <a:gs pos="50000">
                  <a:srgbClr val="6E6F72"/>
                </a:gs>
                <a:gs pos="100000">
                  <a:sysClr val="window" lastClr="FFFFFF">
                    <a:alpha val="0"/>
                  </a:sysClr>
                </a:gs>
              </a:gsLst>
              <a:lin ang="0" scaled="0"/>
            </a:gradFill>
            <a:prstDash val="solid"/>
          </a:ln>
          <a:effectLst/>
        </p:spPr>
      </p:cxnSp>
      <p:cxnSp>
        <p:nvCxnSpPr>
          <p:cNvPr id="10" name="Straight Connector 9">
            <a:extLst>
              <a:ext uri="{FF2B5EF4-FFF2-40B4-BE49-F238E27FC236}">
                <a16:creationId xmlns:a16="http://schemas.microsoft.com/office/drawing/2014/main" id="{6D910240-0FF9-4019-BECA-883F15F3393E}"/>
              </a:ext>
            </a:extLst>
          </p:cNvPr>
          <p:cNvCxnSpPr>
            <a:cxnSpLocks/>
          </p:cNvCxnSpPr>
          <p:nvPr/>
        </p:nvCxnSpPr>
        <p:spPr>
          <a:xfrm flipV="1">
            <a:off x="4572000" y="988411"/>
            <a:ext cx="0" cy="3251405"/>
          </a:xfrm>
          <a:prstGeom prst="line">
            <a:avLst/>
          </a:prstGeom>
          <a:noFill/>
          <a:ln w="25400" cap="rnd" cmpd="sng" algn="ctr">
            <a:gradFill>
              <a:gsLst>
                <a:gs pos="25000">
                  <a:sysClr val="window" lastClr="FFFFFF">
                    <a:alpha val="0"/>
                  </a:sysClr>
                </a:gs>
                <a:gs pos="86000">
                  <a:srgbClr val="6E6F72"/>
                </a:gs>
                <a:gs pos="100000">
                  <a:sysClr val="window" lastClr="FFFFFF">
                    <a:alpha val="0"/>
                  </a:sysClr>
                </a:gs>
              </a:gsLst>
              <a:lin ang="5400000" scaled="0"/>
            </a:gradFill>
            <a:prstDash val="solid"/>
          </a:ln>
          <a:effectLst/>
        </p:spPr>
      </p:cxnSp>
      <p:sp>
        <p:nvSpPr>
          <p:cNvPr id="11" name="Text Placeholder 6">
            <a:extLst>
              <a:ext uri="{FF2B5EF4-FFF2-40B4-BE49-F238E27FC236}">
                <a16:creationId xmlns:a16="http://schemas.microsoft.com/office/drawing/2014/main" id="{D704ED25-73ED-43F7-B4E4-C50F66A8DE82}"/>
              </a:ext>
            </a:extLst>
          </p:cNvPr>
          <p:cNvSpPr txBox="1">
            <a:spLocks/>
          </p:cNvSpPr>
          <p:nvPr/>
        </p:nvSpPr>
        <p:spPr>
          <a:xfrm>
            <a:off x="228600" y="1001701"/>
            <a:ext cx="4306824" cy="479822"/>
          </a:xfrm>
          <a:prstGeom prst="rect">
            <a:avLst/>
          </a:prstGeom>
        </p:spPr>
        <p:txBody>
          <a:bodyPr vert="horz" lIns="68580" tIns="34290" rIns="68580" bIns="34290" rtlCol="0" anchor="b">
            <a:noAutofit/>
          </a:bodyPr>
          <a:lstStyle>
            <a:lvl1pPr marL="0" indent="0" algn="l" defTabSz="457200" rtl="0" eaLnBrk="1" latinLnBrk="0" hangingPunct="1">
              <a:lnSpc>
                <a:spcPct val="90000"/>
              </a:lnSpc>
              <a:spcBef>
                <a:spcPts val="0"/>
              </a:spcBef>
              <a:buClr>
                <a:schemeClr val="tx1">
                  <a:lumMod val="50000"/>
                  <a:lumOff val="50000"/>
                </a:schemeClr>
              </a:buClr>
              <a:buFont typeface="Arial"/>
              <a:buNone/>
              <a:defRPr sz="24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457200" rtl="0" eaLnBrk="1" latinLnBrk="0" hangingPunct="1">
              <a:lnSpc>
                <a:spcPct val="90000"/>
              </a:lnSpc>
              <a:spcBef>
                <a:spcPts val="0"/>
              </a:spcBef>
              <a:buClr>
                <a:schemeClr val="tx1">
                  <a:lumMod val="50000"/>
                  <a:lumOff val="50000"/>
                </a:schemeClr>
              </a:buClr>
              <a:buFont typeface="Arial"/>
              <a:buNone/>
              <a:defRPr sz="20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457200" rtl="0" eaLnBrk="1" latinLnBrk="0" hangingPunct="1">
              <a:lnSpc>
                <a:spcPct val="90000"/>
              </a:lnSpc>
              <a:spcBef>
                <a:spcPts val="0"/>
              </a:spcBef>
              <a:buClr>
                <a:schemeClr val="tx1">
                  <a:lumMod val="50000"/>
                  <a:lumOff val="50000"/>
                </a:schemeClr>
              </a:buClr>
              <a:buFont typeface="Arial"/>
              <a:buNone/>
              <a:defRPr sz="18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457200" rtl="0" eaLnBrk="1" latinLnBrk="0" hangingPunct="1">
              <a:lnSpc>
                <a:spcPct val="90000"/>
              </a:lnSpc>
              <a:spcBef>
                <a:spcPts val="0"/>
              </a:spcBef>
              <a:buClr>
                <a:schemeClr val="tx1">
                  <a:lumMod val="50000"/>
                  <a:lumOff val="50000"/>
                </a:schemeClr>
              </a:buClr>
              <a:buFont typeface="Arial"/>
              <a:buNone/>
              <a:defRPr sz="16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457200" rtl="0" eaLnBrk="1" latinLnBrk="0" hangingPunct="1">
              <a:lnSpc>
                <a:spcPct val="90000"/>
              </a:lnSpc>
              <a:spcBef>
                <a:spcPts val="0"/>
              </a:spcBef>
              <a:buClr>
                <a:schemeClr val="tx1">
                  <a:lumMod val="50000"/>
                  <a:lumOff val="50000"/>
                </a:schemeClr>
              </a:buClr>
              <a:buFont typeface="Arial"/>
              <a:buNone/>
              <a:defRPr sz="16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lvl="0">
              <a:buClr>
                <a:sysClr val="windowText" lastClr="000000">
                  <a:lumMod val="50000"/>
                  <a:lumOff val="50000"/>
                </a:sysClr>
              </a:buClr>
              <a:defRPr/>
            </a:pPr>
            <a:r>
              <a:rPr lang="en-US" sz="2250" dirty="0">
                <a:latin typeface="Calibri" panose="020F0502020204030204" pitchFamily="34" charset="0"/>
                <a:cs typeface="Calibri" panose="020F0502020204030204" pitchFamily="34" charset="0"/>
              </a:rPr>
              <a:t>Imre Noth, MD</a:t>
            </a:r>
          </a:p>
        </p:txBody>
      </p:sp>
      <p:sp>
        <p:nvSpPr>
          <p:cNvPr id="12" name="Content Placeholder 7">
            <a:extLst>
              <a:ext uri="{FF2B5EF4-FFF2-40B4-BE49-F238E27FC236}">
                <a16:creationId xmlns:a16="http://schemas.microsoft.com/office/drawing/2014/main" id="{AE52C9BB-4421-40FF-AAC2-CA1259ED149B}"/>
              </a:ext>
            </a:extLst>
          </p:cNvPr>
          <p:cNvSpPr txBox="1">
            <a:spLocks/>
          </p:cNvSpPr>
          <p:nvPr/>
        </p:nvSpPr>
        <p:spPr>
          <a:xfrm>
            <a:off x="228600" y="1481523"/>
            <a:ext cx="4306824" cy="2758294"/>
          </a:xfrm>
          <a:prstGeom prst="rect">
            <a:avLst/>
          </a:prstGeom>
        </p:spPr>
        <p:txBody>
          <a:bodyPr vert="horz" lIns="68580" tIns="34290" rIns="68580" bIns="34290" rtlCol="0">
            <a:noAutofit/>
          </a:bodyPr>
          <a:lstStyle>
            <a:lvl1pPr marL="342900" indent="-342900" algn="l" defTabSz="457200" rtl="0" eaLnBrk="1" latinLnBrk="0" hangingPunct="1">
              <a:lnSpc>
                <a:spcPct val="90000"/>
              </a:lnSpc>
              <a:spcBef>
                <a:spcPts val="0"/>
              </a:spcBef>
              <a:buClr>
                <a:schemeClr val="tx1">
                  <a:lumMod val="50000"/>
                  <a:lumOff val="50000"/>
                </a:schemeClr>
              </a:buClr>
              <a:buFont typeface="Arial"/>
              <a:buChar char="•"/>
              <a:defRPr sz="24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lnSpc>
                <a:spcPct val="90000"/>
              </a:lnSpc>
              <a:spcBef>
                <a:spcPts val="0"/>
              </a:spcBef>
              <a:buClr>
                <a:schemeClr val="tx1">
                  <a:lumMod val="50000"/>
                  <a:lumOff val="50000"/>
                </a:schemeClr>
              </a:buClr>
              <a:buFont typeface="Arial"/>
              <a:buChar char="–"/>
              <a:defRPr sz="20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lnSpc>
                <a:spcPct val="90000"/>
              </a:lnSpc>
              <a:spcBef>
                <a:spcPts val="0"/>
              </a:spcBef>
              <a:buClr>
                <a:schemeClr val="tx1">
                  <a:lumMod val="50000"/>
                  <a:lumOff val="50000"/>
                </a:schemeClr>
              </a:buClr>
              <a:buFont typeface="Arial"/>
              <a:buChar char="•"/>
              <a:defRPr sz="18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lnSpc>
                <a:spcPct val="90000"/>
              </a:lnSpc>
              <a:spcBef>
                <a:spcPts val="0"/>
              </a:spcBef>
              <a:buClr>
                <a:schemeClr val="tx1">
                  <a:lumMod val="50000"/>
                  <a:lumOff val="50000"/>
                </a:schemeClr>
              </a:buClr>
              <a:buFont typeface="Arial"/>
              <a:buChar char="–"/>
              <a:defRPr sz="16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lnSpc>
                <a:spcPct val="90000"/>
              </a:lnSpc>
              <a:spcBef>
                <a:spcPts val="0"/>
              </a:spcBef>
              <a:buClr>
                <a:schemeClr val="tx1">
                  <a:lumMod val="50000"/>
                  <a:lumOff val="50000"/>
                </a:schemeClr>
              </a:buClr>
              <a:buFont typeface="Arial"/>
              <a:buChar char="»"/>
              <a:defRPr sz="16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Clr>
                <a:sysClr val="windowText" lastClr="000000">
                  <a:lumMod val="50000"/>
                  <a:lumOff val="50000"/>
                </a:sysClr>
              </a:buClr>
              <a:buNone/>
              <a:defRPr/>
            </a:pPr>
            <a:r>
              <a:rPr lang="en-US" sz="1700" dirty="0">
                <a:latin typeface="Calibri" panose="020F0502020204030204" pitchFamily="34" charset="0"/>
                <a:cs typeface="Calibri" panose="020F0502020204030204" pitchFamily="34" charset="0"/>
              </a:rPr>
              <a:t>Professor of Medicine</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Chief, Division of Pulmonary and Critical Care</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University of Virginia</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Charlottesville, Virginia  </a:t>
            </a:r>
          </a:p>
          <a:p>
            <a:pPr marL="0" indent="0" defTabSz="342900">
              <a:buClr>
                <a:sysClr val="windowText" lastClr="000000">
                  <a:lumMod val="50000"/>
                  <a:lumOff val="50000"/>
                </a:sysClr>
              </a:buClr>
              <a:buNone/>
              <a:defRPr/>
            </a:pPr>
            <a:endParaRPr lang="en-US" sz="1700" dirty="0">
              <a:latin typeface="Calibri" panose="020F0502020204030204" pitchFamily="34" charset="0"/>
              <a:cs typeface="Calibri" panose="020F0502020204030204" pitchFamily="34" charset="0"/>
            </a:endParaRPr>
          </a:p>
          <a:p>
            <a:pPr marL="0" indent="0" defTabSz="342900">
              <a:buClr>
                <a:sysClr val="windowText" lastClr="000000">
                  <a:lumMod val="50000"/>
                  <a:lumOff val="50000"/>
                </a:sysClr>
              </a:buClr>
              <a:buNone/>
              <a:defRPr/>
            </a:pPr>
            <a:endParaRPr lang="en-US" sz="1700" dirty="0">
              <a:latin typeface="Calibri" panose="020F0502020204030204" pitchFamily="34" charset="0"/>
              <a:cs typeface="Calibri" panose="020F0502020204030204" pitchFamily="34" charset="0"/>
            </a:endParaRPr>
          </a:p>
        </p:txBody>
      </p:sp>
      <p:sp>
        <p:nvSpPr>
          <p:cNvPr id="13" name="Text Placeholder 8">
            <a:extLst>
              <a:ext uri="{FF2B5EF4-FFF2-40B4-BE49-F238E27FC236}">
                <a16:creationId xmlns:a16="http://schemas.microsoft.com/office/drawing/2014/main" id="{CC1988A5-2F13-456A-9DE6-B76850B75333}"/>
              </a:ext>
            </a:extLst>
          </p:cNvPr>
          <p:cNvSpPr txBox="1">
            <a:spLocks/>
          </p:cNvSpPr>
          <p:nvPr/>
        </p:nvSpPr>
        <p:spPr>
          <a:xfrm>
            <a:off x="4645024" y="1001701"/>
            <a:ext cx="4306824" cy="479822"/>
          </a:xfrm>
          <a:prstGeom prst="rect">
            <a:avLst/>
          </a:prstGeom>
        </p:spPr>
        <p:txBody>
          <a:bodyPr vert="horz" lIns="68580" tIns="34290" rIns="68580" bIns="34290" rtlCol="0" anchor="b">
            <a:noAutofit/>
          </a:bodyPr>
          <a:lstStyle>
            <a:lvl1pPr marL="0" indent="0" algn="l" defTabSz="457200" rtl="0" eaLnBrk="1" latinLnBrk="0" hangingPunct="1">
              <a:lnSpc>
                <a:spcPct val="90000"/>
              </a:lnSpc>
              <a:spcBef>
                <a:spcPts val="0"/>
              </a:spcBef>
              <a:buClr>
                <a:schemeClr val="tx1">
                  <a:lumMod val="50000"/>
                  <a:lumOff val="50000"/>
                </a:schemeClr>
              </a:buClr>
              <a:buFont typeface="Arial"/>
              <a:buNone/>
              <a:defRPr sz="24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457200" rtl="0" eaLnBrk="1" latinLnBrk="0" hangingPunct="1">
              <a:lnSpc>
                <a:spcPct val="90000"/>
              </a:lnSpc>
              <a:spcBef>
                <a:spcPts val="0"/>
              </a:spcBef>
              <a:buClr>
                <a:schemeClr val="tx1">
                  <a:lumMod val="50000"/>
                  <a:lumOff val="50000"/>
                </a:schemeClr>
              </a:buClr>
              <a:buFont typeface="Arial"/>
              <a:buNone/>
              <a:defRPr sz="20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457200" rtl="0" eaLnBrk="1" latinLnBrk="0" hangingPunct="1">
              <a:lnSpc>
                <a:spcPct val="90000"/>
              </a:lnSpc>
              <a:spcBef>
                <a:spcPts val="0"/>
              </a:spcBef>
              <a:buClr>
                <a:schemeClr val="tx1">
                  <a:lumMod val="50000"/>
                  <a:lumOff val="50000"/>
                </a:schemeClr>
              </a:buClr>
              <a:buFont typeface="Arial"/>
              <a:buNone/>
              <a:defRPr sz="18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457200" rtl="0" eaLnBrk="1" latinLnBrk="0" hangingPunct="1">
              <a:lnSpc>
                <a:spcPct val="90000"/>
              </a:lnSpc>
              <a:spcBef>
                <a:spcPts val="0"/>
              </a:spcBef>
              <a:buClr>
                <a:schemeClr val="tx1">
                  <a:lumMod val="50000"/>
                  <a:lumOff val="50000"/>
                </a:schemeClr>
              </a:buClr>
              <a:buFont typeface="Arial"/>
              <a:buNone/>
              <a:defRPr sz="16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457200" rtl="0" eaLnBrk="1" latinLnBrk="0" hangingPunct="1">
              <a:lnSpc>
                <a:spcPct val="90000"/>
              </a:lnSpc>
              <a:spcBef>
                <a:spcPts val="0"/>
              </a:spcBef>
              <a:buClr>
                <a:schemeClr val="tx1">
                  <a:lumMod val="50000"/>
                  <a:lumOff val="50000"/>
                </a:schemeClr>
              </a:buClr>
              <a:buFont typeface="Arial"/>
              <a:buNone/>
              <a:defRPr sz="1600" b="1"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buClr>
                <a:sysClr val="windowText" lastClr="000000">
                  <a:lumMod val="50000"/>
                  <a:lumOff val="50000"/>
                </a:sysClr>
              </a:buClr>
              <a:defRPr/>
            </a:pPr>
            <a:r>
              <a:rPr lang="en-US" sz="2250" dirty="0">
                <a:latin typeface="Calibri" panose="020F0502020204030204" pitchFamily="34" charset="0"/>
                <a:cs typeface="Calibri" panose="020F0502020204030204" pitchFamily="34" charset="0"/>
              </a:rPr>
              <a:t>Elizabeth Volkmann, MD</a:t>
            </a:r>
          </a:p>
        </p:txBody>
      </p:sp>
      <p:sp>
        <p:nvSpPr>
          <p:cNvPr id="14" name="Content Placeholder 9">
            <a:extLst>
              <a:ext uri="{FF2B5EF4-FFF2-40B4-BE49-F238E27FC236}">
                <a16:creationId xmlns:a16="http://schemas.microsoft.com/office/drawing/2014/main" id="{EB57BF49-91F5-43E8-AB80-2BB786F8229B}"/>
              </a:ext>
            </a:extLst>
          </p:cNvPr>
          <p:cNvSpPr txBox="1">
            <a:spLocks/>
          </p:cNvSpPr>
          <p:nvPr/>
        </p:nvSpPr>
        <p:spPr>
          <a:xfrm>
            <a:off x="4645024" y="1481523"/>
            <a:ext cx="4306824" cy="2758294"/>
          </a:xfrm>
          <a:prstGeom prst="rect">
            <a:avLst/>
          </a:prstGeom>
        </p:spPr>
        <p:txBody>
          <a:bodyPr vert="horz" lIns="68580" tIns="34290" rIns="68580" bIns="34290" rtlCol="0">
            <a:noAutofit/>
          </a:bodyPr>
          <a:lstStyle>
            <a:lvl1pPr marL="342900" indent="-342900" algn="l" defTabSz="457200" rtl="0" eaLnBrk="1" latinLnBrk="0" hangingPunct="1">
              <a:lnSpc>
                <a:spcPct val="90000"/>
              </a:lnSpc>
              <a:spcBef>
                <a:spcPts val="0"/>
              </a:spcBef>
              <a:buClr>
                <a:schemeClr val="tx1">
                  <a:lumMod val="50000"/>
                  <a:lumOff val="50000"/>
                </a:schemeClr>
              </a:buClr>
              <a:buFont typeface="Arial"/>
              <a:buChar char="•"/>
              <a:defRPr sz="24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lnSpc>
                <a:spcPct val="90000"/>
              </a:lnSpc>
              <a:spcBef>
                <a:spcPts val="0"/>
              </a:spcBef>
              <a:buClr>
                <a:schemeClr val="tx1">
                  <a:lumMod val="50000"/>
                  <a:lumOff val="50000"/>
                </a:schemeClr>
              </a:buClr>
              <a:buFont typeface="Arial"/>
              <a:buChar char="–"/>
              <a:defRPr sz="20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lnSpc>
                <a:spcPct val="90000"/>
              </a:lnSpc>
              <a:spcBef>
                <a:spcPts val="0"/>
              </a:spcBef>
              <a:buClr>
                <a:schemeClr val="tx1">
                  <a:lumMod val="50000"/>
                  <a:lumOff val="50000"/>
                </a:schemeClr>
              </a:buClr>
              <a:buFont typeface="Arial"/>
              <a:buChar char="•"/>
              <a:defRPr sz="18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lnSpc>
                <a:spcPct val="90000"/>
              </a:lnSpc>
              <a:spcBef>
                <a:spcPts val="0"/>
              </a:spcBef>
              <a:buClr>
                <a:schemeClr val="tx1">
                  <a:lumMod val="50000"/>
                  <a:lumOff val="50000"/>
                </a:schemeClr>
              </a:buClr>
              <a:buFont typeface="Arial"/>
              <a:buChar char="–"/>
              <a:defRPr sz="16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lnSpc>
                <a:spcPct val="90000"/>
              </a:lnSpc>
              <a:spcBef>
                <a:spcPts val="0"/>
              </a:spcBef>
              <a:buClr>
                <a:schemeClr val="tx1">
                  <a:lumMod val="50000"/>
                  <a:lumOff val="50000"/>
                </a:schemeClr>
              </a:buClr>
              <a:buFont typeface="Arial"/>
              <a:buChar char="»"/>
              <a:defRPr sz="160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indent="0">
              <a:spcAft>
                <a:spcPts val="0"/>
              </a:spcAft>
              <a:buClr>
                <a:sysClr val="windowText" lastClr="000000">
                  <a:lumMod val="50000"/>
                  <a:lumOff val="50000"/>
                </a:sysClr>
              </a:buClr>
              <a:buNone/>
              <a:defRPr/>
            </a:pPr>
            <a:r>
              <a:rPr lang="en-US" sz="1700" dirty="0">
                <a:latin typeface="Calibri" panose="020F0502020204030204" pitchFamily="34" charset="0"/>
                <a:cs typeface="Calibri" panose="020F0502020204030204" pitchFamily="34" charset="0"/>
              </a:rPr>
              <a:t>Associate Professor</a:t>
            </a:r>
          </a:p>
          <a:p>
            <a:pPr marL="0" marR="0" indent="0">
              <a:spcAft>
                <a:spcPts val="0"/>
              </a:spcAft>
              <a:buClr>
                <a:sysClr val="windowText" lastClr="000000">
                  <a:lumMod val="50000"/>
                  <a:lumOff val="50000"/>
                </a:sysClr>
              </a:buClr>
              <a:buNone/>
              <a:defRPr/>
            </a:pPr>
            <a:r>
              <a:rPr lang="en-US" sz="1700" dirty="0">
                <a:latin typeface="Calibri" panose="020F0502020204030204" pitchFamily="34" charset="0"/>
                <a:cs typeface="Calibri" panose="020F0502020204030204" pitchFamily="34" charset="0"/>
              </a:rPr>
              <a:t>Director, UCLA Scleroderma Program</a:t>
            </a:r>
          </a:p>
          <a:p>
            <a:pPr marL="0" marR="0" indent="0">
              <a:spcAft>
                <a:spcPts val="0"/>
              </a:spcAft>
              <a:buClr>
                <a:sysClr val="windowText" lastClr="000000">
                  <a:lumMod val="50000"/>
                  <a:lumOff val="50000"/>
                </a:sysClr>
              </a:buClr>
              <a:buNone/>
              <a:defRPr/>
            </a:pPr>
            <a:r>
              <a:rPr lang="en-US" sz="1700" dirty="0">
                <a:latin typeface="Calibri" panose="020F0502020204030204" pitchFamily="34" charset="0"/>
                <a:cs typeface="Calibri" panose="020F0502020204030204" pitchFamily="34" charset="0"/>
              </a:rPr>
              <a:t>Co-Director, CTD-ILD Program</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Division of Rheumatology</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Department of Medicine</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University of California, Los Angeles</a:t>
            </a:r>
          </a:p>
          <a:p>
            <a:pPr marL="0" indent="0">
              <a:buClr>
                <a:sysClr val="windowText" lastClr="000000">
                  <a:lumMod val="50000"/>
                  <a:lumOff val="50000"/>
                </a:sysClr>
              </a:buClr>
              <a:buNone/>
              <a:defRPr/>
            </a:pPr>
            <a:r>
              <a:rPr lang="en-US" sz="17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09808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8B53-DADC-394D-8C15-67BBA9F823D1}"/>
              </a:ext>
            </a:extLst>
          </p:cNvPr>
          <p:cNvSpPr>
            <a:spLocks noGrp="1"/>
          </p:cNvSpPr>
          <p:nvPr>
            <p:ph type="title"/>
          </p:nvPr>
        </p:nvSpPr>
        <p:spPr>
          <a:xfrm>
            <a:off x="228600" y="131763"/>
            <a:ext cx="2862249" cy="914400"/>
          </a:xfrm>
        </p:spPr>
        <p:txBody>
          <a:bodyPr>
            <a:noAutofit/>
          </a:bodyPr>
          <a:lstStyle/>
          <a:p>
            <a:r>
              <a:rPr lang="en-US" dirty="0"/>
              <a:t>UIP: </a:t>
            </a:r>
            <a:br>
              <a:rPr lang="en-US" dirty="0"/>
            </a:br>
            <a:r>
              <a:rPr lang="en-US" dirty="0"/>
              <a:t>Honeycombing</a:t>
            </a:r>
          </a:p>
        </p:txBody>
      </p:sp>
      <p:sp>
        <p:nvSpPr>
          <p:cNvPr id="3" name="Text Placeholder 2">
            <a:extLst>
              <a:ext uri="{FF2B5EF4-FFF2-40B4-BE49-F238E27FC236}">
                <a16:creationId xmlns:a16="http://schemas.microsoft.com/office/drawing/2014/main" id="{4F4BCC43-DD03-BE44-A121-C5965A5CF562}"/>
              </a:ext>
            </a:extLst>
          </p:cNvPr>
          <p:cNvSpPr>
            <a:spLocks noGrp="1"/>
          </p:cNvSpPr>
          <p:nvPr>
            <p:ph type="body" sz="quarter" idx="10"/>
          </p:nvPr>
        </p:nvSpPr>
        <p:spPr>
          <a:xfrm>
            <a:off x="3096666" y="4507706"/>
            <a:ext cx="5818734" cy="548879"/>
          </a:xfrm>
        </p:spPr>
        <p:txBody>
          <a:bodyPr>
            <a:normAutofit/>
          </a:bodyPr>
          <a:lstStyle/>
          <a:p>
            <a:r>
              <a:rPr lang="en-US" b="1" dirty="0"/>
              <a:t>Module: Basics of ILD: Principals of Common Physiology, Pathology &amp; Clinical Features</a:t>
            </a:r>
          </a:p>
          <a:p>
            <a:pPr>
              <a:spcBef>
                <a:spcPts val="600"/>
              </a:spcBef>
            </a:pPr>
            <a:r>
              <a:rPr lang="en-US" dirty="0"/>
              <a:t>Image courtesy of W. Richard Webb, MD.</a:t>
            </a:r>
          </a:p>
        </p:txBody>
      </p:sp>
      <p:sp>
        <p:nvSpPr>
          <p:cNvPr id="4" name="Text Placeholder 3">
            <a:extLst>
              <a:ext uri="{FF2B5EF4-FFF2-40B4-BE49-F238E27FC236}">
                <a16:creationId xmlns:a16="http://schemas.microsoft.com/office/drawing/2014/main" id="{F7596699-1244-3A49-9228-5BD27B0BFA00}"/>
              </a:ext>
            </a:extLst>
          </p:cNvPr>
          <p:cNvSpPr>
            <a:spLocks noGrp="1"/>
          </p:cNvSpPr>
          <p:nvPr>
            <p:ph type="body" sz="quarter" idx="11"/>
          </p:nvPr>
        </p:nvSpPr>
        <p:spPr>
          <a:xfrm>
            <a:off x="228600" y="4239816"/>
            <a:ext cx="8686800" cy="203597"/>
          </a:xfrm>
        </p:spPr>
        <p:txBody>
          <a:bodyPr>
            <a:noAutofit/>
          </a:bodyPr>
          <a:lstStyle/>
          <a:p>
            <a:r>
              <a:rPr lang="en-US" dirty="0"/>
              <a:t>UIP, usual interstitial pneumonia.</a:t>
            </a:r>
          </a:p>
        </p:txBody>
      </p:sp>
      <p:pic>
        <p:nvPicPr>
          <p:cNvPr id="5" name="Picture 3">
            <a:extLst>
              <a:ext uri="{FF2B5EF4-FFF2-40B4-BE49-F238E27FC236}">
                <a16:creationId xmlns:a16="http://schemas.microsoft.com/office/drawing/2014/main" id="{9940125D-133C-7F42-935A-158A753060F2}"/>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l="11874" t="16875" r="13437" b="16875"/>
          <a:stretch>
            <a:fillRect/>
          </a:stretch>
        </p:blipFill>
        <p:spPr bwMode="auto">
          <a:xfrm>
            <a:off x="3090849" y="124706"/>
            <a:ext cx="5540086" cy="4194001"/>
          </a:xfrm>
          <a:prstGeom prst="rect">
            <a:avLst/>
          </a:prstGeom>
          <a:noFill/>
          <a:ln w="12700">
            <a:solidFill>
              <a:srgbClr val="C4BDB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19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1177121" y="1351792"/>
            <a:ext cx="1600200" cy="9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0452" tIns="35226" rIns="70452" bIns="35226">
            <a:spAutoFit/>
          </a:bodyPr>
          <a:lstStyle>
            <a:lvl1pPr defTabSz="939800" eaLnBrk="0" hangingPunct="0">
              <a:defRPr sz="2800">
                <a:solidFill>
                  <a:schemeClr val="tx1"/>
                </a:solidFill>
                <a:latin typeface="Times New Roman" pitchFamily="18" charset="0"/>
                <a:ea typeface="MS PGothic" pitchFamily="34" charset="-128"/>
              </a:defRPr>
            </a:lvl1pPr>
            <a:lvl2pPr marL="742950" indent="-285750" defTabSz="939800" eaLnBrk="0" hangingPunct="0">
              <a:defRPr sz="2800">
                <a:solidFill>
                  <a:schemeClr val="tx1"/>
                </a:solidFill>
                <a:latin typeface="Times New Roman" pitchFamily="18" charset="0"/>
                <a:ea typeface="MS PGothic" pitchFamily="34" charset="-128"/>
              </a:defRPr>
            </a:lvl2pPr>
            <a:lvl3pPr marL="1143000" indent="-228600" defTabSz="939800" eaLnBrk="0" hangingPunct="0">
              <a:defRPr sz="2800">
                <a:solidFill>
                  <a:schemeClr val="tx1"/>
                </a:solidFill>
                <a:latin typeface="Times New Roman" pitchFamily="18" charset="0"/>
                <a:ea typeface="MS PGothic" pitchFamily="34" charset="-128"/>
              </a:defRPr>
            </a:lvl3pPr>
            <a:lvl4pPr marL="1600200" indent="-228600" defTabSz="939800" eaLnBrk="0" hangingPunct="0">
              <a:defRPr sz="2800">
                <a:solidFill>
                  <a:schemeClr val="tx1"/>
                </a:solidFill>
                <a:latin typeface="Times New Roman" pitchFamily="18" charset="0"/>
                <a:ea typeface="MS PGothic" pitchFamily="34" charset="-128"/>
              </a:defRPr>
            </a:lvl4pPr>
            <a:lvl5pPr marL="2057400" indent="-228600" defTabSz="939800" eaLnBrk="0" hangingPunct="0">
              <a:defRPr sz="2800">
                <a:solidFill>
                  <a:schemeClr val="tx1"/>
                </a:solidFill>
                <a:latin typeface="Times New Roman" pitchFamily="18" charset="0"/>
                <a:ea typeface="MS PGothic" pitchFamily="34" charset="-128"/>
              </a:defRPr>
            </a:lvl5pPr>
            <a:lvl6pPr marL="25146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lnSpc>
                <a:spcPct val="90000"/>
              </a:lnSpc>
              <a:spcBef>
                <a:spcPct val="50000"/>
              </a:spcBef>
            </a:pPr>
            <a:r>
              <a:rPr lang="en-US" sz="1500" dirty="0">
                <a:latin typeface="Verdana" panose="020B0604030504040204" pitchFamily="34" charset="0"/>
                <a:ea typeface="Verdana" panose="020B0604030504040204" pitchFamily="34" charset="0"/>
                <a:cs typeface="Verdana" panose="020B0604030504040204" pitchFamily="34" charset="0"/>
              </a:rPr>
              <a:t>Diffuse Honeycombing and interstitial alveolitis</a:t>
            </a:r>
          </a:p>
        </p:txBody>
      </p:sp>
      <p:sp>
        <p:nvSpPr>
          <p:cNvPr id="4101" name="Text Box 10"/>
          <p:cNvSpPr txBox="1">
            <a:spLocks noChangeArrowheads="1"/>
          </p:cNvSpPr>
          <p:nvPr/>
        </p:nvSpPr>
        <p:spPr bwMode="auto">
          <a:xfrm>
            <a:off x="1177121" y="2691754"/>
            <a:ext cx="1828800" cy="9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0452" tIns="35226" rIns="70452" bIns="35226">
            <a:spAutoFit/>
          </a:bodyPr>
          <a:lstStyle>
            <a:lvl1pPr defTabSz="939800" eaLnBrk="0" hangingPunct="0">
              <a:defRPr sz="2800">
                <a:solidFill>
                  <a:schemeClr val="tx1"/>
                </a:solidFill>
                <a:latin typeface="Times New Roman" pitchFamily="18" charset="0"/>
                <a:ea typeface="MS PGothic" pitchFamily="34" charset="-128"/>
              </a:defRPr>
            </a:lvl1pPr>
            <a:lvl2pPr marL="742950" indent="-285750" defTabSz="939800" eaLnBrk="0" hangingPunct="0">
              <a:defRPr sz="2800">
                <a:solidFill>
                  <a:schemeClr val="tx1"/>
                </a:solidFill>
                <a:latin typeface="Times New Roman" pitchFamily="18" charset="0"/>
                <a:ea typeface="MS PGothic" pitchFamily="34" charset="-128"/>
              </a:defRPr>
            </a:lvl2pPr>
            <a:lvl3pPr marL="1143000" indent="-228600" defTabSz="939800" eaLnBrk="0" hangingPunct="0">
              <a:defRPr sz="2800">
                <a:solidFill>
                  <a:schemeClr val="tx1"/>
                </a:solidFill>
                <a:latin typeface="Times New Roman" pitchFamily="18" charset="0"/>
                <a:ea typeface="MS PGothic" pitchFamily="34" charset="-128"/>
              </a:defRPr>
            </a:lvl3pPr>
            <a:lvl4pPr marL="1600200" indent="-228600" defTabSz="939800" eaLnBrk="0" hangingPunct="0">
              <a:defRPr sz="2800">
                <a:solidFill>
                  <a:schemeClr val="tx1"/>
                </a:solidFill>
                <a:latin typeface="Times New Roman" pitchFamily="18" charset="0"/>
                <a:ea typeface="MS PGothic" pitchFamily="34" charset="-128"/>
              </a:defRPr>
            </a:lvl4pPr>
            <a:lvl5pPr marL="2057400" indent="-228600" defTabSz="939800" eaLnBrk="0" hangingPunct="0">
              <a:defRPr sz="2800">
                <a:solidFill>
                  <a:schemeClr val="tx1"/>
                </a:solidFill>
                <a:latin typeface="Times New Roman" pitchFamily="18" charset="0"/>
                <a:ea typeface="MS PGothic" pitchFamily="34" charset="-128"/>
              </a:defRPr>
            </a:lvl5pPr>
            <a:lvl6pPr marL="25146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lnSpc>
                <a:spcPct val="90000"/>
              </a:lnSpc>
            </a:pPr>
            <a:r>
              <a:rPr lang="en-US" sz="1500" dirty="0">
                <a:latin typeface="Verdana" panose="020B0604030504040204" pitchFamily="34" charset="0"/>
                <a:ea typeface="Verdana" panose="020B0604030504040204" pitchFamily="34" charset="0"/>
                <a:cs typeface="Verdana" panose="020B0604030504040204" pitchFamily="34" charset="0"/>
              </a:rPr>
              <a:t>Honeycombing </a:t>
            </a:r>
            <a:br>
              <a:rPr lang="en-US" sz="1500" dirty="0">
                <a:latin typeface="Verdana" panose="020B0604030504040204" pitchFamily="34" charset="0"/>
                <a:ea typeface="Verdana" panose="020B0604030504040204" pitchFamily="34" charset="0"/>
                <a:cs typeface="Verdana" panose="020B0604030504040204" pitchFamily="34" charset="0"/>
              </a:rPr>
            </a:br>
            <a:r>
              <a:rPr lang="en-US" sz="1500" dirty="0">
                <a:latin typeface="Verdana" panose="020B0604030504040204" pitchFamily="34" charset="0"/>
                <a:ea typeface="Verdana" panose="020B0604030504040204" pitchFamily="34" charset="0"/>
                <a:cs typeface="Verdana" panose="020B0604030504040204" pitchFamily="34" charset="0"/>
              </a:rPr>
              <a:t>is predominantly subpleural and basilar</a:t>
            </a:r>
          </a:p>
        </p:txBody>
      </p:sp>
      <p:sp>
        <p:nvSpPr>
          <p:cNvPr id="3" name="Title 2"/>
          <p:cNvSpPr>
            <a:spLocks noGrp="1"/>
          </p:cNvSpPr>
          <p:nvPr>
            <p:ph type="title"/>
          </p:nvPr>
        </p:nvSpPr>
        <p:spPr/>
        <p:txBody>
          <a:bodyPr vert="horz" lIns="91440" tIns="45720" rIns="91440" bIns="45720" rtlCol="0" anchor="ctr">
            <a:noAutofit/>
          </a:bodyPr>
          <a:lstStyle/>
          <a:p>
            <a:r>
              <a:rPr lang="en-US" dirty="0"/>
              <a:t>UIP</a:t>
            </a:r>
            <a:br>
              <a:rPr lang="en-US" dirty="0"/>
            </a:br>
            <a:r>
              <a:rPr lang="en-US" dirty="0"/>
              <a:t>Coronal HRCT</a:t>
            </a:r>
          </a:p>
        </p:txBody>
      </p:sp>
      <p:sp>
        <p:nvSpPr>
          <p:cNvPr id="4" name="Text Placeholder 3">
            <a:extLst>
              <a:ext uri="{FF2B5EF4-FFF2-40B4-BE49-F238E27FC236}">
                <a16:creationId xmlns:a16="http://schemas.microsoft.com/office/drawing/2014/main" id="{5317F656-A97F-45D8-973C-0F3157F77303}"/>
              </a:ext>
            </a:extLst>
          </p:cNvPr>
          <p:cNvSpPr>
            <a:spLocks noGrp="1"/>
          </p:cNvSpPr>
          <p:nvPr>
            <p:ph type="body" sz="quarter" idx="10"/>
          </p:nvPr>
        </p:nvSpPr>
        <p:spPr/>
        <p:txBody>
          <a:bodyPr>
            <a:normAutofit/>
          </a:bodyPr>
          <a:lstStyle/>
          <a:p>
            <a:r>
              <a:rPr lang="en-US" b="1" dirty="0"/>
              <a:t>Module: </a:t>
            </a:r>
            <a:r>
              <a:rPr lang="en-US" sz="900" b="1" dirty="0"/>
              <a:t>Idiopathic Pulmonary Fibrosis (IPF)</a:t>
            </a:r>
            <a:endParaRPr lang="en-US" b="1" dirty="0"/>
          </a:p>
        </p:txBody>
      </p:sp>
      <p:sp>
        <p:nvSpPr>
          <p:cNvPr id="6" name="Text Placeholder 5">
            <a:extLst>
              <a:ext uri="{FF2B5EF4-FFF2-40B4-BE49-F238E27FC236}">
                <a16:creationId xmlns:a16="http://schemas.microsoft.com/office/drawing/2014/main" id="{F5E8970D-93F1-4AFE-B575-68B28095E8CC}"/>
              </a:ext>
            </a:extLst>
          </p:cNvPr>
          <p:cNvSpPr>
            <a:spLocks noGrp="1"/>
          </p:cNvSpPr>
          <p:nvPr>
            <p:ph type="body" sz="quarter" idx="11"/>
          </p:nvPr>
        </p:nvSpPr>
        <p:spPr/>
        <p:txBody>
          <a:bodyPr/>
          <a:lstStyle/>
          <a:p>
            <a:r>
              <a:rPr lang="en-US" dirty="0"/>
              <a:t>UIP, usual interstitial pneumonia.</a:t>
            </a:r>
          </a:p>
        </p:txBody>
      </p:sp>
      <p:sp>
        <p:nvSpPr>
          <p:cNvPr id="5" name="Slide Number Placeholder 4"/>
          <p:cNvSpPr>
            <a:spLocks noGrp="1"/>
          </p:cNvSpPr>
          <p:nvPr>
            <p:ph type="sldNum" sz="quarter" idx="4294967295"/>
          </p:nvPr>
        </p:nvSpPr>
        <p:spPr>
          <a:xfrm>
            <a:off x="0" y="6416675"/>
            <a:ext cx="561975" cy="365125"/>
          </a:xfrm>
          <a:prstGeom prst="rect">
            <a:avLst/>
          </a:prstGeom>
        </p:spPr>
        <p:txBody>
          <a:bodyPr vert="horz" lIns="27432" tIns="45720" rIns="45720" bIns="45720" rtlCol="0" anchor="ctr"/>
          <a:lstStyle>
            <a:defPPr>
              <a:defRPr lang="en-US"/>
            </a:defPPr>
            <a:lvl1pPr marL="0" algn="l" defTabSz="457200" rtl="0" eaLnBrk="1" latinLnBrk="0" hangingPunct="1">
              <a:defRPr sz="12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A115E4-A8F0-4A5D-BCAE-0BE648A23782}" type="slidenum">
              <a:rPr lang="en-US" smtClean="0"/>
              <a:pPr/>
              <a:t>21</a:t>
            </a:fld>
            <a:endParaRPr lang="en-US" dirty="0"/>
          </a:p>
        </p:txBody>
      </p:sp>
      <p:grpSp>
        <p:nvGrpSpPr>
          <p:cNvPr id="2" name="Group 1">
            <a:extLst>
              <a:ext uri="{FF2B5EF4-FFF2-40B4-BE49-F238E27FC236}">
                <a16:creationId xmlns:a16="http://schemas.microsoft.com/office/drawing/2014/main" id="{B246A101-AD51-4ABD-9BEC-F4AD4C63EE43}"/>
              </a:ext>
            </a:extLst>
          </p:cNvPr>
          <p:cNvGrpSpPr/>
          <p:nvPr/>
        </p:nvGrpSpPr>
        <p:grpSpPr>
          <a:xfrm>
            <a:off x="3090672" y="103322"/>
            <a:ext cx="5293017" cy="4236769"/>
            <a:chOff x="3090672" y="174951"/>
            <a:chExt cx="5293017" cy="4236769"/>
          </a:xfrm>
        </p:grpSpPr>
        <p:pic>
          <p:nvPicPr>
            <p:cNvPr id="4102" name="Picture 11" descr="Calabrese Robert Coronal"/>
            <p:cNvPicPr>
              <a:picLocks noChangeAspect="1" noChangeArrowheads="1"/>
            </p:cNvPicPr>
            <p:nvPr/>
          </p:nvPicPr>
          <p:blipFill>
            <a:blip r:embed="rId3">
              <a:extLst>
                <a:ext uri="{28A0092B-C50C-407E-A947-70E740481C1C}">
                  <a14:useLocalDpi xmlns:a14="http://schemas.microsoft.com/office/drawing/2010/main" val="0"/>
                </a:ext>
              </a:extLst>
            </a:blip>
            <a:srcRect t="6165" b="13802"/>
            <a:stretch>
              <a:fillRect/>
            </a:stretch>
          </p:blipFill>
          <p:spPr bwMode="auto">
            <a:xfrm>
              <a:off x="3090672" y="174951"/>
              <a:ext cx="5293017" cy="4236769"/>
            </a:xfrm>
            <a:prstGeom prst="rect">
              <a:avLst/>
            </a:prstGeom>
            <a:noFill/>
            <a:ln w="3175">
              <a:solidFill>
                <a:srgbClr val="C4BDB3"/>
              </a:solidFill>
              <a:miter lim="800000"/>
              <a:headEnd/>
              <a:tailEnd/>
            </a:ln>
            <a:extLst>
              <a:ext uri="{909E8E84-426E-40DD-AFC4-6F175D3DCCD1}">
                <a14:hiddenFill xmlns:a14="http://schemas.microsoft.com/office/drawing/2010/main">
                  <a:solidFill>
                    <a:srgbClr val="FFFFFF"/>
                  </a:solidFill>
                </a14:hiddenFill>
              </a:ext>
            </a:extLst>
          </p:spPr>
        </p:pic>
        <p:sp>
          <p:nvSpPr>
            <p:cNvPr id="4100" name="Text Box 7"/>
            <p:cNvSpPr txBox="1">
              <a:spLocks noChangeArrowheads="1"/>
            </p:cNvSpPr>
            <p:nvPr/>
          </p:nvSpPr>
          <p:spPr bwMode="auto">
            <a:xfrm>
              <a:off x="3430224" y="272487"/>
              <a:ext cx="1524866" cy="53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0452" tIns="35226" rIns="70452" bIns="35226">
              <a:spAutoFit/>
            </a:bodyPr>
            <a:lstStyle>
              <a:lvl1pPr defTabSz="939800" eaLnBrk="0" hangingPunct="0">
                <a:defRPr sz="2800">
                  <a:solidFill>
                    <a:schemeClr val="tx1"/>
                  </a:solidFill>
                  <a:latin typeface="Times New Roman" pitchFamily="18" charset="0"/>
                  <a:ea typeface="MS PGothic" pitchFamily="34" charset="-128"/>
                </a:defRPr>
              </a:lvl1pPr>
              <a:lvl2pPr marL="742950" indent="-285750" defTabSz="939800" eaLnBrk="0" hangingPunct="0">
                <a:defRPr sz="2800">
                  <a:solidFill>
                    <a:schemeClr val="tx1"/>
                  </a:solidFill>
                  <a:latin typeface="Times New Roman" pitchFamily="18" charset="0"/>
                  <a:ea typeface="MS PGothic" pitchFamily="34" charset="-128"/>
                </a:defRPr>
              </a:lvl2pPr>
              <a:lvl3pPr marL="1143000" indent="-228600" defTabSz="939800" eaLnBrk="0" hangingPunct="0">
                <a:defRPr sz="2800">
                  <a:solidFill>
                    <a:schemeClr val="tx1"/>
                  </a:solidFill>
                  <a:latin typeface="Times New Roman" pitchFamily="18" charset="0"/>
                  <a:ea typeface="MS PGothic" pitchFamily="34" charset="-128"/>
                </a:defRPr>
              </a:lvl3pPr>
              <a:lvl4pPr marL="1600200" indent="-228600" defTabSz="939800" eaLnBrk="0" hangingPunct="0">
                <a:defRPr sz="2800">
                  <a:solidFill>
                    <a:schemeClr val="tx1"/>
                  </a:solidFill>
                  <a:latin typeface="Times New Roman" pitchFamily="18" charset="0"/>
                  <a:ea typeface="MS PGothic" pitchFamily="34" charset="-128"/>
                </a:defRPr>
              </a:lvl4pPr>
              <a:lvl5pPr marL="2057400" indent="-228600" defTabSz="939800" eaLnBrk="0" hangingPunct="0">
                <a:defRPr sz="2800">
                  <a:solidFill>
                    <a:schemeClr val="tx1"/>
                  </a:solidFill>
                  <a:latin typeface="Times New Roman" pitchFamily="18" charset="0"/>
                  <a:ea typeface="MS PGothic" pitchFamily="34" charset="-128"/>
                </a:defRPr>
              </a:lvl5pPr>
              <a:lvl6pPr marL="25146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defTabSz="9398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spcBef>
                  <a:spcPct val="50000"/>
                </a:spcBef>
              </a:pPr>
              <a:r>
                <a:rPr lang="en-US" sz="1500" b="1" dirty="0">
                  <a:solidFill>
                    <a:schemeClr val="bg1"/>
                  </a:solidFill>
                  <a:effectLst>
                    <a:outerShdw blurRad="38100" dist="38100" dir="2700000" algn="tl">
                      <a:srgbClr val="000000">
                        <a:alpha val="43137"/>
                      </a:srgbClr>
                    </a:outerShdw>
                  </a:effectLst>
                  <a:latin typeface="+mj-lt"/>
                  <a:ea typeface="+mn-ea"/>
                </a:rPr>
                <a:t>Traction Bronchiectasis</a:t>
              </a:r>
            </a:p>
          </p:txBody>
        </p:sp>
      </p:grpSp>
    </p:spTree>
    <p:extLst>
      <p:ext uri="{BB962C8B-B14F-4D97-AF65-F5344CB8AC3E}">
        <p14:creationId xmlns:p14="http://schemas.microsoft.com/office/powerpoint/2010/main" val="976721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vert="horz" lIns="91440" tIns="45720" rIns="91440" bIns="45720" rtlCol="0" anchor="ctr">
            <a:noAutofit/>
          </a:bodyPr>
          <a:lstStyle/>
          <a:p>
            <a:r>
              <a:rPr lang="en-US" dirty="0"/>
              <a:t>Scleroderma:</a:t>
            </a:r>
            <a:br>
              <a:rPr lang="en-US" dirty="0"/>
            </a:br>
            <a:r>
              <a:rPr lang="en-US" dirty="0"/>
              <a:t>HRCT</a:t>
            </a:r>
          </a:p>
        </p:txBody>
      </p:sp>
      <p:sp>
        <p:nvSpPr>
          <p:cNvPr id="3" name="Text Placeholder 2">
            <a:extLst>
              <a:ext uri="{FF2B5EF4-FFF2-40B4-BE49-F238E27FC236}">
                <a16:creationId xmlns:a16="http://schemas.microsoft.com/office/drawing/2014/main" id="{AD667A57-200D-44AA-93B3-0E3202D02797}"/>
              </a:ext>
            </a:extLst>
          </p:cNvPr>
          <p:cNvSpPr>
            <a:spLocks noGrp="1"/>
          </p:cNvSpPr>
          <p:nvPr>
            <p:ph type="body" sz="quarter" idx="10"/>
          </p:nvPr>
        </p:nvSpPr>
        <p:spPr/>
        <p:txBody>
          <a:bodyPr/>
          <a:lstStyle/>
          <a:p>
            <a:r>
              <a:rPr lang="en-US" b="1" dirty="0"/>
              <a:t>Module: </a:t>
            </a:r>
            <a:r>
              <a:rPr lang="en-US" sz="900" b="1" dirty="0"/>
              <a:t>Idiopathic Pulmonary Fibrosis (IPF)</a:t>
            </a:r>
            <a:endParaRPr lang="en-US" b="1" dirty="0"/>
          </a:p>
          <a:p>
            <a:pPr>
              <a:spcBef>
                <a:spcPts val="600"/>
              </a:spcBef>
            </a:pPr>
            <a:r>
              <a:rPr lang="en-US" dirty="0"/>
              <a:t>Image courtesy of W. Richard Webb, MD.</a:t>
            </a:r>
          </a:p>
        </p:txBody>
      </p:sp>
      <p:sp>
        <p:nvSpPr>
          <p:cNvPr id="4" name="Text Placeholder 3">
            <a:extLst>
              <a:ext uri="{FF2B5EF4-FFF2-40B4-BE49-F238E27FC236}">
                <a16:creationId xmlns:a16="http://schemas.microsoft.com/office/drawing/2014/main" id="{2E236348-BE83-4E2A-B9D6-30CAC17EAEC0}"/>
              </a:ext>
            </a:extLst>
          </p:cNvPr>
          <p:cNvSpPr>
            <a:spLocks noGrp="1"/>
          </p:cNvSpPr>
          <p:nvPr>
            <p:ph type="body" sz="quarter" idx="11"/>
          </p:nvPr>
        </p:nvSpPr>
        <p:spPr/>
        <p:txBody>
          <a:bodyPr/>
          <a:lstStyle/>
          <a:p>
            <a:r>
              <a:rPr lang="en-US" dirty="0"/>
              <a:t>HRCT, high-resolution computed tomography.</a:t>
            </a:r>
          </a:p>
        </p:txBody>
      </p:sp>
      <p:pic>
        <p:nvPicPr>
          <p:cNvPr id="5123" name="Picture 3" descr="Case2scl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672" y="346551"/>
            <a:ext cx="5086350" cy="3750310"/>
          </a:xfrm>
          <a:prstGeom prst="rect">
            <a:avLst/>
          </a:prstGeom>
          <a:noFill/>
          <a:ln w="3175">
            <a:solidFill>
              <a:srgbClr val="C4BDB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50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414A-A9ED-934B-B45B-B73114E5EB7E}"/>
              </a:ext>
            </a:extLst>
          </p:cNvPr>
          <p:cNvSpPr>
            <a:spLocks noGrp="1"/>
          </p:cNvSpPr>
          <p:nvPr>
            <p:ph type="title"/>
          </p:nvPr>
        </p:nvSpPr>
        <p:spPr/>
        <p:txBody>
          <a:bodyPr/>
          <a:lstStyle/>
          <a:p>
            <a:r>
              <a:rPr lang="en-US"/>
              <a:t>Importance of Early Screening</a:t>
            </a:r>
          </a:p>
        </p:txBody>
      </p:sp>
      <p:sp>
        <p:nvSpPr>
          <p:cNvPr id="3" name="Content Placeholder 2">
            <a:extLst>
              <a:ext uri="{FF2B5EF4-FFF2-40B4-BE49-F238E27FC236}">
                <a16:creationId xmlns:a16="http://schemas.microsoft.com/office/drawing/2014/main" id="{69D1D5D8-0861-7347-9195-DE781AAB7C84}"/>
              </a:ext>
            </a:extLst>
          </p:cNvPr>
          <p:cNvSpPr>
            <a:spLocks noGrp="1"/>
          </p:cNvSpPr>
          <p:nvPr>
            <p:ph idx="1"/>
          </p:nvPr>
        </p:nvSpPr>
        <p:spPr/>
        <p:txBody>
          <a:bodyPr/>
          <a:lstStyle/>
          <a:p>
            <a:pPr>
              <a:spcBef>
                <a:spcPts val="300"/>
              </a:spcBef>
              <a:spcAft>
                <a:spcPts val="300"/>
              </a:spcAft>
            </a:pPr>
            <a:r>
              <a:rPr lang="en-US" sz="2200" dirty="0"/>
              <a:t>Risk of ILD within 4–5 years of </a:t>
            </a:r>
            <a:r>
              <a:rPr lang="en-US" sz="2200" dirty="0" err="1"/>
              <a:t>SSc</a:t>
            </a:r>
            <a:r>
              <a:rPr lang="en-US" sz="2200" dirty="0"/>
              <a:t> onset</a:t>
            </a:r>
          </a:p>
          <a:p>
            <a:pPr>
              <a:spcBef>
                <a:spcPts val="300"/>
              </a:spcBef>
              <a:spcAft>
                <a:spcPts val="300"/>
              </a:spcAft>
            </a:pPr>
            <a:r>
              <a:rPr lang="en-US" sz="2200" dirty="0"/>
              <a:t>HRCT effective to identify ILD in patients with </a:t>
            </a:r>
            <a:r>
              <a:rPr lang="en-US" sz="2200" dirty="0" err="1"/>
              <a:t>SSc</a:t>
            </a:r>
            <a:endParaRPr lang="en-US" sz="2200" dirty="0"/>
          </a:p>
          <a:p>
            <a:pPr lvl="1">
              <a:spcBef>
                <a:spcPts val="300"/>
              </a:spcBef>
              <a:spcAft>
                <a:spcPts val="300"/>
              </a:spcAft>
            </a:pPr>
            <a:r>
              <a:rPr lang="en-US" dirty="0"/>
              <a:t>Enables detection of mild lung abnormalities</a:t>
            </a:r>
          </a:p>
          <a:p>
            <a:pPr lvl="1">
              <a:spcBef>
                <a:spcPts val="300"/>
              </a:spcBef>
              <a:spcAft>
                <a:spcPts val="300"/>
              </a:spcAft>
            </a:pPr>
            <a:r>
              <a:rPr lang="en-US" dirty="0"/>
              <a:t>Note, HRCT associated with increase of radiation exposure (1.5–2.5 mSv per exam)</a:t>
            </a:r>
          </a:p>
          <a:p>
            <a:pPr lvl="1">
              <a:spcBef>
                <a:spcPts val="300"/>
              </a:spcBef>
              <a:spcAft>
                <a:spcPts val="300"/>
              </a:spcAft>
            </a:pPr>
            <a:r>
              <a:rPr lang="en-US" dirty="0"/>
              <a:t>Lung ultrasonography may be proposed as alternative to HRCT </a:t>
            </a:r>
          </a:p>
          <a:p>
            <a:pPr>
              <a:spcBef>
                <a:spcPts val="300"/>
              </a:spcBef>
              <a:spcAft>
                <a:spcPts val="300"/>
              </a:spcAft>
            </a:pPr>
            <a:r>
              <a:rPr lang="en-US" sz="2200" dirty="0"/>
              <a:t>ILD often suspected in the absence of clinical symptoms vs. fine bibasilar crackles revealed at lung auscultation </a:t>
            </a:r>
          </a:p>
          <a:p>
            <a:pPr>
              <a:spcBef>
                <a:spcPts val="225"/>
              </a:spcBef>
              <a:spcAft>
                <a:spcPts val="225"/>
              </a:spcAft>
              <a:buFont typeface="Wingdings" pitchFamily="2" charset="2"/>
              <a:buChar char="Ø"/>
            </a:pPr>
            <a:r>
              <a:rPr lang="en-US" sz="2200" dirty="0"/>
              <a:t>Early detection provides opportunity for early therapeutic intervention </a:t>
            </a:r>
            <a:br>
              <a:rPr lang="en-US" sz="2200" dirty="0"/>
            </a:br>
            <a:r>
              <a:rPr lang="en-US" sz="2200" dirty="0"/>
              <a:t>to improve patient outcomes</a:t>
            </a:r>
          </a:p>
        </p:txBody>
      </p:sp>
      <p:sp>
        <p:nvSpPr>
          <p:cNvPr id="4" name="Text Placeholder 3">
            <a:extLst>
              <a:ext uri="{FF2B5EF4-FFF2-40B4-BE49-F238E27FC236}">
                <a16:creationId xmlns:a16="http://schemas.microsoft.com/office/drawing/2014/main" id="{61EA5ABC-DE01-034A-9D09-CD08D5ABFCE4}"/>
              </a:ext>
            </a:extLst>
          </p:cNvPr>
          <p:cNvSpPr>
            <a:spLocks noGrp="1"/>
          </p:cNvSpPr>
          <p:nvPr>
            <p:ph type="body" sz="quarter" idx="10"/>
          </p:nvPr>
        </p:nvSpPr>
        <p:spPr/>
        <p:txBody>
          <a:bodyPr>
            <a:normAutofit/>
          </a:bodyPr>
          <a:lstStyle/>
          <a:p>
            <a:r>
              <a:rPr lang="en-US" dirty="0"/>
              <a:t>Fischer A, et al. </a:t>
            </a:r>
            <a:r>
              <a:rPr lang="en-US" i="1" dirty="0"/>
              <a:t>Open Access </a:t>
            </a:r>
            <a:r>
              <a:rPr lang="en-US" i="1" dirty="0" err="1"/>
              <a:t>Rheumatol</a:t>
            </a:r>
            <a:r>
              <a:rPr lang="en-US" dirty="0"/>
              <a:t>. 2019;11:283-307; </a:t>
            </a:r>
            <a:r>
              <a:rPr lang="en-US" dirty="0" err="1"/>
              <a:t>Chowaniek</a:t>
            </a:r>
            <a:r>
              <a:rPr lang="en-US" dirty="0"/>
              <a:t> M, et al. </a:t>
            </a:r>
            <a:r>
              <a:rPr lang="en-US" i="1" dirty="0" err="1"/>
              <a:t>Reumatologia</a:t>
            </a:r>
            <a:r>
              <a:rPr lang="en-US" i="1" dirty="0"/>
              <a:t>. </a:t>
            </a:r>
            <a:r>
              <a:rPr lang="en-US" dirty="0"/>
              <a:t>2018;56:249-254; Bernstein EJ, et al. </a:t>
            </a:r>
            <a:r>
              <a:rPr lang="en-US" i="1" dirty="0"/>
              <a:t>Arthritis </a:t>
            </a:r>
            <a:r>
              <a:rPr lang="en-US" i="1" dirty="0" err="1"/>
              <a:t>Rheumatol</a:t>
            </a:r>
            <a:r>
              <a:rPr lang="en-US" i="1" dirty="0"/>
              <a:t>. </a:t>
            </a:r>
            <a:r>
              <a:rPr lang="en-US" dirty="0"/>
              <a:t>2020;72:1892-1896. </a:t>
            </a:r>
          </a:p>
        </p:txBody>
      </p:sp>
      <p:sp>
        <p:nvSpPr>
          <p:cNvPr id="5" name="Text Placeholder 4">
            <a:extLst>
              <a:ext uri="{FF2B5EF4-FFF2-40B4-BE49-F238E27FC236}">
                <a16:creationId xmlns:a16="http://schemas.microsoft.com/office/drawing/2014/main" id="{FD117CAF-DCEE-7841-9998-44849F5816EA}"/>
              </a:ext>
            </a:extLst>
          </p:cNvPr>
          <p:cNvSpPr>
            <a:spLocks noGrp="1"/>
          </p:cNvSpPr>
          <p:nvPr>
            <p:ph type="body" sz="quarter" idx="11"/>
          </p:nvPr>
        </p:nvSpPr>
        <p:spPr/>
        <p:txBody>
          <a:bodyPr>
            <a:noAutofit/>
          </a:bodyPr>
          <a:lstStyle/>
          <a:p>
            <a:r>
              <a:rPr lang="en-US" dirty="0"/>
              <a:t>HRCT, high-resolution computed tomography.</a:t>
            </a:r>
          </a:p>
        </p:txBody>
      </p:sp>
    </p:spTree>
    <p:extLst>
      <p:ext uri="{BB962C8B-B14F-4D97-AF65-F5344CB8AC3E}">
        <p14:creationId xmlns:p14="http://schemas.microsoft.com/office/powerpoint/2010/main" val="1892143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66CF-A550-8D46-B42F-2C77F8C7E004}"/>
              </a:ext>
            </a:extLst>
          </p:cNvPr>
          <p:cNvSpPr>
            <a:spLocks noGrp="1"/>
          </p:cNvSpPr>
          <p:nvPr>
            <p:ph type="title"/>
          </p:nvPr>
        </p:nvSpPr>
        <p:spPr>
          <a:xfrm>
            <a:off x="623888" y="1143992"/>
            <a:ext cx="7886700" cy="1828800"/>
          </a:xfrm>
        </p:spPr>
        <p:txBody>
          <a:bodyPr/>
          <a:lstStyle/>
          <a:p>
            <a:r>
              <a:rPr lang="en-US" dirty="0">
                <a:solidFill>
                  <a:schemeClr val="accent2">
                    <a:lumMod val="75000"/>
                  </a:schemeClr>
                </a:solidFill>
              </a:rPr>
              <a:t>Orange Line</a:t>
            </a:r>
          </a:p>
        </p:txBody>
      </p:sp>
      <p:sp>
        <p:nvSpPr>
          <p:cNvPr id="3" name="Text Placeholder 2">
            <a:extLst>
              <a:ext uri="{FF2B5EF4-FFF2-40B4-BE49-F238E27FC236}">
                <a16:creationId xmlns:a16="http://schemas.microsoft.com/office/drawing/2014/main" id="{8EF0E419-8589-A043-806A-98B41DC04EA4}"/>
              </a:ext>
            </a:extLst>
          </p:cNvPr>
          <p:cNvSpPr>
            <a:spLocks noGrp="1"/>
          </p:cNvSpPr>
          <p:nvPr>
            <p:ph type="body" idx="1"/>
          </p:nvPr>
        </p:nvSpPr>
        <p:spPr>
          <a:xfrm>
            <a:off x="623888" y="2998991"/>
            <a:ext cx="7886700" cy="1125140"/>
          </a:xfrm>
        </p:spPr>
        <p:txBody>
          <a:bodyPr/>
          <a:lstStyle/>
          <a:p>
            <a:r>
              <a:rPr lang="en-US" dirty="0"/>
              <a:t>Risk Factors for </a:t>
            </a:r>
            <a:r>
              <a:rPr lang="en-US" dirty="0" err="1"/>
              <a:t>SSc</a:t>
            </a:r>
            <a:r>
              <a:rPr lang="en-US" dirty="0"/>
              <a:t>-ILD and Associated Comorbidities</a:t>
            </a:r>
          </a:p>
        </p:txBody>
      </p:sp>
    </p:spTree>
    <p:extLst>
      <p:ext uri="{BB962C8B-B14F-4D97-AF65-F5344CB8AC3E}">
        <p14:creationId xmlns:p14="http://schemas.microsoft.com/office/powerpoint/2010/main" val="2861758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CA6B-B7C5-2A40-84A1-2580946CB13B}"/>
              </a:ext>
            </a:extLst>
          </p:cNvPr>
          <p:cNvSpPr>
            <a:spLocks noGrp="1"/>
          </p:cNvSpPr>
          <p:nvPr>
            <p:ph type="title"/>
          </p:nvPr>
        </p:nvSpPr>
        <p:spPr/>
        <p:txBody>
          <a:bodyPr>
            <a:normAutofit/>
          </a:bodyPr>
          <a:lstStyle/>
          <a:p>
            <a:r>
              <a:rPr lang="en-US" dirty="0"/>
              <a:t>Case Vignette</a:t>
            </a:r>
            <a:br>
              <a:rPr lang="en-US" dirty="0"/>
            </a:br>
            <a:r>
              <a:rPr lang="en-US" sz="2325" i="1" dirty="0"/>
              <a:t>Address multi-systemic disease and comorbid conditions</a:t>
            </a:r>
          </a:p>
        </p:txBody>
      </p:sp>
      <p:sp>
        <p:nvSpPr>
          <p:cNvPr id="3" name="Content Placeholder 2">
            <a:extLst>
              <a:ext uri="{FF2B5EF4-FFF2-40B4-BE49-F238E27FC236}">
                <a16:creationId xmlns:a16="http://schemas.microsoft.com/office/drawing/2014/main" id="{2D1AF267-25E5-B745-A4FC-9D146E82A344}"/>
              </a:ext>
            </a:extLst>
          </p:cNvPr>
          <p:cNvSpPr>
            <a:spLocks noGrp="1"/>
          </p:cNvSpPr>
          <p:nvPr>
            <p:ph idx="1"/>
          </p:nvPr>
        </p:nvSpPr>
        <p:spPr/>
        <p:txBody>
          <a:bodyPr/>
          <a:lstStyle/>
          <a:p>
            <a:pPr marL="0" indent="0">
              <a:buNone/>
            </a:pPr>
            <a:r>
              <a:rPr lang="en-US" sz="2400" dirty="0"/>
              <a:t>A 58-yr-old African American male presents with progressive lung complications and reports recent numbness in toes and fingers. </a:t>
            </a:r>
          </a:p>
          <a:p>
            <a:pPr marL="0" indent="0">
              <a:buNone/>
            </a:pPr>
            <a:endParaRPr lang="en-US" sz="2400" dirty="0"/>
          </a:p>
          <a:p>
            <a:pPr marL="0" indent="0">
              <a:buNone/>
            </a:pPr>
            <a:r>
              <a:rPr lang="en-US" sz="2400" dirty="0"/>
              <a:t>His primary care physician is in a quandary about next steps based on presentation.</a:t>
            </a:r>
          </a:p>
        </p:txBody>
      </p:sp>
      <p:sp>
        <p:nvSpPr>
          <p:cNvPr id="4" name="Text Placeholder 3">
            <a:extLst>
              <a:ext uri="{FF2B5EF4-FFF2-40B4-BE49-F238E27FC236}">
                <a16:creationId xmlns:a16="http://schemas.microsoft.com/office/drawing/2014/main" id="{FD619F92-CC31-4439-83BB-E2D09D66FA60}"/>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43BC947B-695B-4808-8E48-74DAE3FF023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4285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B2EF-BC00-AF46-876D-038254872212}"/>
              </a:ext>
            </a:extLst>
          </p:cNvPr>
          <p:cNvSpPr>
            <a:spLocks noGrp="1"/>
          </p:cNvSpPr>
          <p:nvPr>
            <p:ph type="title"/>
          </p:nvPr>
        </p:nvSpPr>
        <p:spPr/>
        <p:txBody>
          <a:bodyPr>
            <a:normAutofit/>
          </a:bodyPr>
          <a:lstStyle/>
          <a:p>
            <a:r>
              <a:rPr lang="en-US" dirty="0"/>
              <a:t>Risk Factors Associated with Progressive </a:t>
            </a:r>
            <a:r>
              <a:rPr lang="en-US" dirty="0" err="1"/>
              <a:t>SSc</a:t>
            </a:r>
            <a:r>
              <a:rPr lang="en-US" dirty="0"/>
              <a:t>-ILD </a:t>
            </a:r>
          </a:p>
        </p:txBody>
      </p:sp>
      <p:sp>
        <p:nvSpPr>
          <p:cNvPr id="3" name="Content Placeholder 2">
            <a:extLst>
              <a:ext uri="{FF2B5EF4-FFF2-40B4-BE49-F238E27FC236}">
                <a16:creationId xmlns:a16="http://schemas.microsoft.com/office/drawing/2014/main" id="{0FBAB13C-51BA-DB4E-8C44-C4B3B6367D49}"/>
              </a:ext>
            </a:extLst>
          </p:cNvPr>
          <p:cNvSpPr>
            <a:spLocks noGrp="1"/>
          </p:cNvSpPr>
          <p:nvPr>
            <p:ph sz="half" idx="1"/>
          </p:nvPr>
        </p:nvSpPr>
        <p:spPr/>
        <p:txBody>
          <a:bodyPr/>
          <a:lstStyle/>
          <a:p>
            <a:pPr marL="0" indent="0">
              <a:spcBef>
                <a:spcPts val="450"/>
              </a:spcBef>
              <a:spcAft>
                <a:spcPts val="450"/>
              </a:spcAft>
              <a:buNone/>
            </a:pPr>
            <a:r>
              <a:rPr lang="en-US" sz="2000" b="1" dirty="0"/>
              <a:t>Demographic factors</a:t>
            </a:r>
          </a:p>
          <a:p>
            <a:r>
              <a:rPr lang="en-US" sz="1800" dirty="0"/>
              <a:t>African-American race</a:t>
            </a:r>
          </a:p>
          <a:p>
            <a:pPr lvl="1"/>
            <a:r>
              <a:rPr lang="en-US" sz="1500" dirty="0"/>
              <a:t>socioeconomic disparities may underlie racial differences</a:t>
            </a:r>
            <a:r>
              <a:rPr lang="en-US" sz="1500" baseline="30000" dirty="0"/>
              <a:t>6</a:t>
            </a:r>
          </a:p>
          <a:p>
            <a:pPr>
              <a:spcBef>
                <a:spcPts val="450"/>
              </a:spcBef>
              <a:spcAft>
                <a:spcPts val="450"/>
              </a:spcAft>
            </a:pPr>
            <a:r>
              <a:rPr lang="en-US" sz="1800" dirty="0"/>
              <a:t>Male sex associated with increased mortality</a:t>
            </a:r>
          </a:p>
          <a:p>
            <a:pPr>
              <a:spcBef>
                <a:spcPts val="450"/>
              </a:spcBef>
              <a:spcAft>
                <a:spcPts val="450"/>
              </a:spcAft>
            </a:pPr>
            <a:r>
              <a:rPr lang="en-US" sz="1800" dirty="0"/>
              <a:t>Advanced age at presentation or diagnosis</a:t>
            </a:r>
          </a:p>
          <a:p>
            <a:pPr>
              <a:spcBef>
                <a:spcPts val="450"/>
              </a:spcBef>
              <a:spcAft>
                <a:spcPts val="450"/>
              </a:spcAft>
            </a:pPr>
            <a:endParaRPr lang="en-US" sz="1950" dirty="0"/>
          </a:p>
        </p:txBody>
      </p:sp>
      <p:sp>
        <p:nvSpPr>
          <p:cNvPr id="8" name="Content Placeholder 7">
            <a:extLst>
              <a:ext uri="{FF2B5EF4-FFF2-40B4-BE49-F238E27FC236}">
                <a16:creationId xmlns:a16="http://schemas.microsoft.com/office/drawing/2014/main" id="{C628E56C-F461-4B14-85E5-D1A5413D99C1}"/>
              </a:ext>
            </a:extLst>
          </p:cNvPr>
          <p:cNvSpPr>
            <a:spLocks noGrp="1"/>
          </p:cNvSpPr>
          <p:nvPr>
            <p:ph sz="half" idx="2"/>
          </p:nvPr>
        </p:nvSpPr>
        <p:spPr/>
        <p:txBody>
          <a:bodyPr/>
          <a:lstStyle/>
          <a:p>
            <a:pPr>
              <a:spcBef>
                <a:spcPts val="300"/>
              </a:spcBef>
            </a:pPr>
            <a:r>
              <a:rPr lang="en-US" dirty="0"/>
              <a:t>Diffuse cutaneous disease</a:t>
            </a:r>
          </a:p>
          <a:p>
            <a:pPr>
              <a:spcBef>
                <a:spcPts val="300"/>
              </a:spcBef>
            </a:pPr>
            <a:r>
              <a:rPr lang="en-US" dirty="0"/>
              <a:t>Degree of lung involvement on baseline HRCT imaging </a:t>
            </a:r>
          </a:p>
          <a:p>
            <a:pPr>
              <a:spcBef>
                <a:spcPts val="300"/>
              </a:spcBef>
            </a:pPr>
            <a:r>
              <a:rPr lang="en-US" dirty="0"/>
              <a:t>Reduced DLCO and FVC (% predicted)</a:t>
            </a:r>
          </a:p>
          <a:p>
            <a:pPr>
              <a:spcBef>
                <a:spcPts val="300"/>
              </a:spcBef>
            </a:pPr>
            <a:r>
              <a:rPr lang="en-US" dirty="0"/>
              <a:t>Presence of anti-Scl-70 or </a:t>
            </a:r>
            <a:br>
              <a:rPr lang="en-US" dirty="0"/>
            </a:br>
            <a:r>
              <a:rPr lang="en-US" dirty="0"/>
              <a:t>anti–topoisomerase I antibody</a:t>
            </a:r>
          </a:p>
          <a:p>
            <a:pPr>
              <a:spcBef>
                <a:spcPts val="300"/>
              </a:spcBef>
            </a:pPr>
            <a:r>
              <a:rPr lang="en-US" dirty="0"/>
              <a:t>Absence of anti-centromere antibodies</a:t>
            </a:r>
          </a:p>
          <a:p>
            <a:pPr>
              <a:spcBef>
                <a:spcPts val="300"/>
              </a:spcBef>
            </a:pPr>
            <a:endParaRPr lang="en-US" dirty="0"/>
          </a:p>
        </p:txBody>
      </p:sp>
      <p:sp>
        <p:nvSpPr>
          <p:cNvPr id="7" name="Text Placeholder 4">
            <a:extLst>
              <a:ext uri="{FF2B5EF4-FFF2-40B4-BE49-F238E27FC236}">
                <a16:creationId xmlns:a16="http://schemas.microsoft.com/office/drawing/2014/main" id="{87E80E41-787D-854C-BC96-B141FE6C56E9}"/>
              </a:ext>
            </a:extLst>
          </p:cNvPr>
          <p:cNvSpPr>
            <a:spLocks noGrp="1"/>
          </p:cNvSpPr>
          <p:nvPr>
            <p:ph type="body" sz="quarter" idx="11"/>
          </p:nvPr>
        </p:nvSpPr>
        <p:spPr/>
        <p:txBody>
          <a:bodyPr>
            <a:noAutofit/>
          </a:bodyPr>
          <a:lstStyle/>
          <a:p>
            <a:pPr marL="0" indent="0">
              <a:buNone/>
            </a:pPr>
            <a:r>
              <a:rPr lang="en-US" dirty="0"/>
              <a:t>DLCO, carbon monoxide diffusing capacity; FVC, forced vital capacity; HRCT, high-resolution computed tomography.</a:t>
            </a:r>
          </a:p>
        </p:txBody>
      </p:sp>
      <p:sp>
        <p:nvSpPr>
          <p:cNvPr id="4" name="Text Placeholder 3">
            <a:extLst>
              <a:ext uri="{FF2B5EF4-FFF2-40B4-BE49-F238E27FC236}">
                <a16:creationId xmlns:a16="http://schemas.microsoft.com/office/drawing/2014/main" id="{87A3D526-5F3F-7046-B9BC-4553586433C4}"/>
              </a:ext>
            </a:extLst>
          </p:cNvPr>
          <p:cNvSpPr>
            <a:spLocks noGrp="1"/>
          </p:cNvSpPr>
          <p:nvPr>
            <p:ph type="body" sz="quarter" idx="10"/>
          </p:nvPr>
        </p:nvSpPr>
        <p:spPr/>
        <p:txBody>
          <a:bodyPr vert="horz" lIns="91440" tIns="45720" rIns="91440" bIns="45720" numCol="2" rtlCol="0">
            <a:normAutofit fontScale="92500"/>
          </a:bodyPr>
          <a:lstStyle/>
          <a:p>
            <a:pPr marL="137160" indent="-137160">
              <a:buAutoNum type="arabicPeriod"/>
            </a:pPr>
            <a:r>
              <a:rPr lang="en-US" sz="900" dirty="0"/>
              <a:t>Distler O, et al. </a:t>
            </a:r>
            <a:r>
              <a:rPr lang="en-US" sz="900" i="1" dirty="0"/>
              <a:t>Eur Respir J. </a:t>
            </a:r>
            <a:r>
              <a:rPr lang="en-US" sz="900" dirty="0"/>
              <a:t>2020;55:1–12; </a:t>
            </a:r>
          </a:p>
          <a:p>
            <a:pPr marL="137160" indent="-137160">
              <a:buAutoNum type="arabicPeriod"/>
            </a:pPr>
            <a:r>
              <a:rPr lang="en-US" sz="900" dirty="0" err="1"/>
              <a:t>Cutolo</a:t>
            </a:r>
            <a:r>
              <a:rPr lang="en-US" sz="900" dirty="0"/>
              <a:t> M, et al. </a:t>
            </a:r>
            <a:r>
              <a:rPr lang="en-US" sz="900" i="1" dirty="0"/>
              <a:t>Expert Rev Clin Immunol. </a:t>
            </a:r>
            <a:r>
              <a:rPr lang="en-US" sz="900" dirty="0"/>
              <a:t>2019;15:753-764.</a:t>
            </a:r>
          </a:p>
          <a:p>
            <a:pPr marL="137160" indent="-137160">
              <a:buAutoNum type="arabicPeriod"/>
            </a:pPr>
            <a:r>
              <a:rPr lang="en-US" sz="900" dirty="0"/>
              <a:t>Khanna D, et al. </a:t>
            </a:r>
            <a:r>
              <a:rPr lang="en-US" sz="900" i="1" dirty="0"/>
              <a:t>Am J Respir Crit Care Med. </a:t>
            </a:r>
            <a:r>
              <a:rPr lang="en-US" sz="900" dirty="0"/>
              <a:t>2020;201:650-660.</a:t>
            </a:r>
          </a:p>
          <a:p>
            <a:pPr marL="137160" indent="-137160">
              <a:buAutoNum type="arabicPeriod"/>
            </a:pPr>
            <a:r>
              <a:rPr lang="en-US" sz="900" dirty="0" err="1"/>
              <a:t>Perelas</a:t>
            </a:r>
            <a:r>
              <a:rPr lang="en-US" sz="900" dirty="0"/>
              <a:t> A, et al</a:t>
            </a:r>
            <a:r>
              <a:rPr lang="en-US" sz="900" i="1" dirty="0"/>
              <a:t>. Lancet Respir Med. </a:t>
            </a:r>
            <a:r>
              <a:rPr lang="en-US" sz="900" dirty="0"/>
              <a:t>2020;8:304-320.</a:t>
            </a:r>
          </a:p>
          <a:p>
            <a:pPr marL="137160" indent="-137160">
              <a:buAutoNum type="arabicPeriod"/>
            </a:pPr>
            <a:r>
              <a:rPr lang="en-US" sz="900" dirty="0"/>
              <a:t>Silver RM, et al. </a:t>
            </a:r>
            <a:r>
              <a:rPr lang="en-US" sz="900" i="1" dirty="0" err="1"/>
              <a:t>Curr</a:t>
            </a:r>
            <a:r>
              <a:rPr lang="en-US" sz="900" i="1" dirty="0"/>
              <a:t> </a:t>
            </a:r>
            <a:r>
              <a:rPr lang="en-US" sz="900" i="1" dirty="0" err="1"/>
              <a:t>Opin</a:t>
            </a:r>
            <a:r>
              <a:rPr lang="en-US" sz="900" i="1" dirty="0"/>
              <a:t> </a:t>
            </a:r>
            <a:r>
              <a:rPr lang="en-US" sz="900" i="1" dirty="0" err="1"/>
              <a:t>Rheumatol</a:t>
            </a:r>
            <a:r>
              <a:rPr lang="en-US" sz="900" i="1" dirty="0"/>
              <a:t>. </a:t>
            </a:r>
            <a:r>
              <a:rPr lang="en-US" sz="900" dirty="0"/>
              <a:t>2012;24:642-8.</a:t>
            </a:r>
          </a:p>
          <a:p>
            <a:pPr marL="137160" indent="-137160">
              <a:buAutoNum type="arabicPeriod"/>
            </a:pPr>
            <a:r>
              <a:rPr lang="en-US" sz="900" dirty="0"/>
              <a:t>Volkmann ER, et al. </a:t>
            </a:r>
            <a:r>
              <a:rPr lang="en-US" sz="900" i="1" dirty="0"/>
              <a:t>J Scleroderma </a:t>
            </a:r>
            <a:r>
              <a:rPr lang="en-US" sz="900" i="1" dirty="0" err="1"/>
              <a:t>Relat</a:t>
            </a:r>
            <a:r>
              <a:rPr lang="en-US" sz="900" i="1" dirty="0"/>
              <a:t> </a:t>
            </a:r>
            <a:r>
              <a:rPr lang="en-US" sz="900" i="1" dirty="0" err="1"/>
              <a:t>Disord</a:t>
            </a:r>
            <a:r>
              <a:rPr lang="en-US" sz="900" i="1" dirty="0"/>
              <a:t>. </a:t>
            </a:r>
            <a:r>
              <a:rPr lang="en-US" sz="900" dirty="0"/>
              <a:t>2021;6:11-20.</a:t>
            </a:r>
          </a:p>
          <a:p>
            <a:pPr marL="137160" indent="-137160">
              <a:buAutoNum type="arabicPeriod"/>
            </a:pPr>
            <a:endParaRPr lang="en-US" sz="900" dirty="0"/>
          </a:p>
        </p:txBody>
      </p:sp>
    </p:spTree>
    <p:extLst>
      <p:ext uri="{BB962C8B-B14F-4D97-AF65-F5344CB8AC3E}">
        <p14:creationId xmlns:p14="http://schemas.microsoft.com/office/powerpoint/2010/main" val="1666870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F15C-301C-8C48-881F-2529C7D44D85}"/>
              </a:ext>
            </a:extLst>
          </p:cNvPr>
          <p:cNvSpPr>
            <a:spLocks noGrp="1"/>
          </p:cNvSpPr>
          <p:nvPr>
            <p:ph type="title"/>
          </p:nvPr>
        </p:nvSpPr>
        <p:spPr/>
        <p:txBody>
          <a:bodyPr>
            <a:normAutofit/>
          </a:bodyPr>
          <a:lstStyle/>
          <a:p>
            <a:r>
              <a:rPr lang="en-US" dirty="0"/>
              <a:t>Additional Factors Associated and to Identify </a:t>
            </a:r>
            <a:r>
              <a:rPr lang="en-US" dirty="0" err="1"/>
              <a:t>SSc</a:t>
            </a:r>
            <a:r>
              <a:rPr lang="en-US" dirty="0"/>
              <a:t>-ILD</a:t>
            </a:r>
          </a:p>
        </p:txBody>
      </p:sp>
      <p:sp>
        <p:nvSpPr>
          <p:cNvPr id="3" name="Content Placeholder 2">
            <a:extLst>
              <a:ext uri="{FF2B5EF4-FFF2-40B4-BE49-F238E27FC236}">
                <a16:creationId xmlns:a16="http://schemas.microsoft.com/office/drawing/2014/main" id="{E8825E12-C2C6-D742-B0F9-A6D1391B7838}"/>
              </a:ext>
            </a:extLst>
          </p:cNvPr>
          <p:cNvSpPr>
            <a:spLocks noGrp="1"/>
          </p:cNvSpPr>
          <p:nvPr>
            <p:ph sz="half" idx="1"/>
          </p:nvPr>
        </p:nvSpPr>
        <p:spPr/>
        <p:txBody>
          <a:bodyPr/>
          <a:lstStyle/>
          <a:p>
            <a:pPr marL="0" indent="0">
              <a:spcBef>
                <a:spcPts val="300"/>
              </a:spcBef>
              <a:buNone/>
            </a:pPr>
            <a:r>
              <a:rPr lang="en-US" sz="2200" b="1" dirty="0"/>
              <a:t>Autoantibodies</a:t>
            </a:r>
            <a:r>
              <a:rPr lang="en-US" b="1" dirty="0"/>
              <a:t> </a:t>
            </a:r>
            <a:endParaRPr lang="en-US" dirty="0"/>
          </a:p>
          <a:p>
            <a:pPr>
              <a:spcBef>
                <a:spcPts val="300"/>
              </a:spcBef>
            </a:pPr>
            <a:r>
              <a:rPr lang="en-US" dirty="0"/>
              <a:t>Anti-topoisomerase I </a:t>
            </a:r>
          </a:p>
          <a:p>
            <a:pPr>
              <a:spcBef>
                <a:spcPts val="300"/>
              </a:spcBef>
            </a:pPr>
            <a:r>
              <a:rPr lang="en-US" dirty="0"/>
              <a:t>Anti-neutrophil cytoplasmic antibody </a:t>
            </a:r>
          </a:p>
          <a:p>
            <a:pPr>
              <a:spcBef>
                <a:spcPts val="300"/>
              </a:spcBef>
            </a:pPr>
            <a:r>
              <a:rPr lang="en-US" dirty="0"/>
              <a:t>Anticardiolipin </a:t>
            </a:r>
          </a:p>
          <a:p>
            <a:pPr>
              <a:spcBef>
                <a:spcPts val="300"/>
              </a:spcBef>
            </a:pPr>
            <a:r>
              <a:rPr lang="en-US" dirty="0"/>
              <a:t>Anti-Ro52 </a:t>
            </a:r>
          </a:p>
          <a:p>
            <a:pPr>
              <a:spcBef>
                <a:spcPts val="300"/>
              </a:spcBef>
            </a:pPr>
            <a:r>
              <a:rPr lang="en-US" dirty="0"/>
              <a:t>Anti-NOR90 </a:t>
            </a:r>
          </a:p>
          <a:p>
            <a:pPr>
              <a:spcBef>
                <a:spcPts val="300"/>
              </a:spcBef>
            </a:pPr>
            <a:r>
              <a:rPr lang="en-US" dirty="0"/>
              <a:t>Anti-U11/U12 </a:t>
            </a:r>
          </a:p>
          <a:p>
            <a:pPr>
              <a:spcBef>
                <a:spcPts val="300"/>
              </a:spcBef>
            </a:pPr>
            <a:r>
              <a:rPr lang="en-US" dirty="0"/>
              <a:t>Anti-Th/To </a:t>
            </a:r>
          </a:p>
          <a:p>
            <a:pPr>
              <a:spcBef>
                <a:spcPts val="300"/>
              </a:spcBef>
            </a:pPr>
            <a:r>
              <a:rPr lang="en-US" dirty="0"/>
              <a:t>Anti-polymyositis-scleroderma </a:t>
            </a:r>
          </a:p>
          <a:p>
            <a:pPr>
              <a:spcBef>
                <a:spcPts val="300"/>
              </a:spcBef>
            </a:pPr>
            <a:endParaRPr lang="en-US" dirty="0"/>
          </a:p>
        </p:txBody>
      </p:sp>
      <p:sp>
        <p:nvSpPr>
          <p:cNvPr id="4" name="Content Placeholder 3">
            <a:extLst>
              <a:ext uri="{FF2B5EF4-FFF2-40B4-BE49-F238E27FC236}">
                <a16:creationId xmlns:a16="http://schemas.microsoft.com/office/drawing/2014/main" id="{6AF50DD5-7EEB-E644-9F41-99AEEBEAC03E}"/>
              </a:ext>
            </a:extLst>
          </p:cNvPr>
          <p:cNvSpPr>
            <a:spLocks noGrp="1"/>
          </p:cNvSpPr>
          <p:nvPr>
            <p:ph sz="half" idx="2"/>
          </p:nvPr>
        </p:nvSpPr>
        <p:spPr/>
        <p:txBody>
          <a:bodyPr>
            <a:normAutofit fontScale="92500" lnSpcReduction="10000"/>
          </a:bodyPr>
          <a:lstStyle/>
          <a:p>
            <a:pPr marL="0" indent="0">
              <a:spcBef>
                <a:spcPts val="300"/>
              </a:spcBef>
              <a:buNone/>
            </a:pPr>
            <a:r>
              <a:rPr lang="en-US" sz="2250" b="1" dirty="0"/>
              <a:t>Novel Biomarkers </a:t>
            </a:r>
            <a:endParaRPr lang="en-US" sz="2250" dirty="0"/>
          </a:p>
          <a:p>
            <a:pPr>
              <a:spcBef>
                <a:spcPts val="300"/>
              </a:spcBef>
            </a:pPr>
            <a:r>
              <a:rPr lang="en-US" dirty="0"/>
              <a:t>Interleukin-6, interleukin-34 </a:t>
            </a:r>
          </a:p>
          <a:p>
            <a:pPr>
              <a:spcBef>
                <a:spcPts val="300"/>
              </a:spcBef>
            </a:pPr>
            <a:r>
              <a:rPr lang="en-US" dirty="0"/>
              <a:t>chemokine (C-X-C motif) ligand 4 </a:t>
            </a:r>
          </a:p>
          <a:p>
            <a:pPr>
              <a:spcBef>
                <a:spcPts val="300"/>
              </a:spcBef>
            </a:pPr>
            <a:r>
              <a:rPr lang="en-US" dirty="0"/>
              <a:t>chemokine (C-C motif) ligand 18 </a:t>
            </a:r>
          </a:p>
          <a:p>
            <a:pPr>
              <a:spcBef>
                <a:spcPts val="300"/>
              </a:spcBef>
            </a:pPr>
            <a:r>
              <a:rPr lang="en-US" dirty="0"/>
              <a:t>Carbohydrate antigen 15·3 </a:t>
            </a:r>
          </a:p>
          <a:p>
            <a:pPr>
              <a:spcBef>
                <a:spcPts val="300"/>
              </a:spcBef>
            </a:pPr>
            <a:r>
              <a:rPr lang="en-US" dirty="0" err="1"/>
              <a:t>Lysyl</a:t>
            </a:r>
            <a:r>
              <a:rPr lang="en-US" dirty="0"/>
              <a:t> oxidase </a:t>
            </a:r>
          </a:p>
          <a:p>
            <a:pPr>
              <a:spcBef>
                <a:spcPts val="300"/>
              </a:spcBef>
            </a:pPr>
            <a:r>
              <a:rPr lang="en-US" dirty="0"/>
              <a:t>Tenascin-C </a:t>
            </a:r>
          </a:p>
          <a:p>
            <a:pPr>
              <a:spcBef>
                <a:spcPts val="300"/>
              </a:spcBef>
            </a:pPr>
            <a:r>
              <a:rPr lang="en-US" dirty="0"/>
              <a:t>Serum amyloid A </a:t>
            </a:r>
          </a:p>
          <a:p>
            <a:pPr>
              <a:spcBef>
                <a:spcPts val="300"/>
              </a:spcBef>
            </a:pPr>
            <a:r>
              <a:rPr lang="en-US" dirty="0"/>
              <a:t>Surfactant protein D </a:t>
            </a:r>
          </a:p>
          <a:p>
            <a:pPr>
              <a:spcBef>
                <a:spcPts val="300"/>
              </a:spcBef>
            </a:pPr>
            <a:r>
              <a:rPr lang="en-US" dirty="0"/>
              <a:t>Chitinase 1 </a:t>
            </a:r>
          </a:p>
          <a:p>
            <a:pPr>
              <a:spcBef>
                <a:spcPts val="300"/>
              </a:spcBef>
            </a:pPr>
            <a:r>
              <a:rPr lang="en-US" dirty="0"/>
              <a:t>Krebs von den Lungen-6 </a:t>
            </a:r>
          </a:p>
          <a:p>
            <a:pPr>
              <a:spcBef>
                <a:spcPts val="300"/>
              </a:spcBef>
            </a:pPr>
            <a:r>
              <a:rPr lang="en-US" dirty="0"/>
              <a:t>Cartilage oligomeric matrix protein</a:t>
            </a:r>
          </a:p>
        </p:txBody>
      </p:sp>
      <p:sp>
        <p:nvSpPr>
          <p:cNvPr id="5" name="Text Placeholder 4">
            <a:extLst>
              <a:ext uri="{FF2B5EF4-FFF2-40B4-BE49-F238E27FC236}">
                <a16:creationId xmlns:a16="http://schemas.microsoft.com/office/drawing/2014/main" id="{75B9F8CF-51F4-48F4-9DEB-08E5AA4F5A2A}"/>
              </a:ext>
            </a:extLst>
          </p:cNvPr>
          <p:cNvSpPr>
            <a:spLocks noGrp="1"/>
          </p:cNvSpPr>
          <p:nvPr>
            <p:ph type="body" sz="quarter" idx="11"/>
          </p:nvPr>
        </p:nvSpPr>
        <p:spPr/>
        <p:txBody>
          <a:bodyPr/>
          <a:lstStyle/>
          <a:p>
            <a:pPr marL="0" indent="0">
              <a:buNone/>
            </a:pPr>
            <a:endParaRPr lang="en-US"/>
          </a:p>
        </p:txBody>
      </p:sp>
      <p:sp>
        <p:nvSpPr>
          <p:cNvPr id="6" name="Text Placeholder 5">
            <a:extLst>
              <a:ext uri="{FF2B5EF4-FFF2-40B4-BE49-F238E27FC236}">
                <a16:creationId xmlns:a16="http://schemas.microsoft.com/office/drawing/2014/main" id="{2CC013B5-EAFA-3A48-AB4E-E05F2F01DC7F}"/>
              </a:ext>
            </a:extLst>
          </p:cNvPr>
          <p:cNvSpPr>
            <a:spLocks noGrp="1"/>
          </p:cNvSpPr>
          <p:nvPr>
            <p:ph type="body" sz="quarter" idx="10"/>
          </p:nvPr>
        </p:nvSpPr>
        <p:spPr/>
        <p:txBody>
          <a:bodyPr>
            <a:normAutofit/>
          </a:bodyPr>
          <a:lstStyle/>
          <a:p>
            <a:r>
              <a:rPr lang="en-US" sz="900" dirty="0" err="1"/>
              <a:t>Perelas</a:t>
            </a:r>
            <a:r>
              <a:rPr lang="en-US" sz="900" dirty="0"/>
              <a:t> A, et al. </a:t>
            </a:r>
            <a:r>
              <a:rPr lang="en-US" sz="900" i="1" dirty="0"/>
              <a:t>Lancet Respir Med.</a:t>
            </a:r>
            <a:r>
              <a:rPr lang="en-US" sz="900" dirty="0"/>
              <a:t> 2020;8:304-32.</a:t>
            </a:r>
          </a:p>
        </p:txBody>
      </p:sp>
    </p:spTree>
    <p:extLst>
      <p:ext uri="{BB962C8B-B14F-4D97-AF65-F5344CB8AC3E}">
        <p14:creationId xmlns:p14="http://schemas.microsoft.com/office/powerpoint/2010/main" val="2281616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68C7-2F36-2D44-A7FB-9D26704CA485}"/>
              </a:ext>
            </a:extLst>
          </p:cNvPr>
          <p:cNvSpPr>
            <a:spLocks noGrp="1"/>
          </p:cNvSpPr>
          <p:nvPr>
            <p:ph type="title"/>
          </p:nvPr>
        </p:nvSpPr>
        <p:spPr/>
        <p:txBody>
          <a:bodyPr>
            <a:normAutofit/>
          </a:bodyPr>
          <a:lstStyle/>
          <a:p>
            <a:r>
              <a:rPr lang="en-US" dirty="0"/>
              <a:t>Multisystemic Disease, Multi-Organ Involvement</a:t>
            </a:r>
            <a:endParaRPr lang="en-US" dirty="0">
              <a:solidFill>
                <a:srgbClr val="7030A0"/>
              </a:solidFill>
            </a:endParaRPr>
          </a:p>
        </p:txBody>
      </p:sp>
      <p:sp>
        <p:nvSpPr>
          <p:cNvPr id="3" name="Content Placeholder 2">
            <a:extLst>
              <a:ext uri="{FF2B5EF4-FFF2-40B4-BE49-F238E27FC236}">
                <a16:creationId xmlns:a16="http://schemas.microsoft.com/office/drawing/2014/main" id="{BA870EF6-1E2C-F541-89E4-D6821FB058E3}"/>
              </a:ext>
            </a:extLst>
          </p:cNvPr>
          <p:cNvSpPr>
            <a:spLocks noGrp="1"/>
          </p:cNvSpPr>
          <p:nvPr>
            <p:ph idx="1"/>
          </p:nvPr>
        </p:nvSpPr>
        <p:spPr/>
        <p:txBody>
          <a:bodyPr/>
          <a:lstStyle/>
          <a:p>
            <a:pPr>
              <a:spcBef>
                <a:spcPts val="450"/>
              </a:spcBef>
              <a:spcAft>
                <a:spcPts val="450"/>
              </a:spcAft>
            </a:pPr>
            <a:r>
              <a:rPr lang="en-US" sz="2400" dirty="0"/>
              <a:t>Skin—most common organ system affected in </a:t>
            </a:r>
            <a:r>
              <a:rPr lang="en-US" sz="2400" dirty="0" err="1"/>
              <a:t>SSc</a:t>
            </a:r>
            <a:r>
              <a:rPr lang="en-US" sz="2400" dirty="0"/>
              <a:t> </a:t>
            </a:r>
          </a:p>
          <a:p>
            <a:pPr>
              <a:spcBef>
                <a:spcPts val="450"/>
              </a:spcBef>
              <a:spcAft>
                <a:spcPts val="450"/>
              </a:spcAft>
            </a:pPr>
            <a:r>
              <a:rPr lang="en-US" sz="2400" dirty="0"/>
              <a:t>Gastrointestinal</a:t>
            </a:r>
          </a:p>
          <a:p>
            <a:pPr>
              <a:spcBef>
                <a:spcPts val="450"/>
              </a:spcBef>
              <a:spcAft>
                <a:spcPts val="450"/>
              </a:spcAft>
              <a:buFont typeface="Wingdings" pitchFamily="2" charset="2"/>
              <a:buChar char="Ø"/>
            </a:pPr>
            <a:r>
              <a:rPr lang="en-US" sz="2400" dirty="0"/>
              <a:t>Lungs</a:t>
            </a:r>
          </a:p>
          <a:p>
            <a:pPr>
              <a:spcBef>
                <a:spcPts val="450"/>
              </a:spcBef>
              <a:spcAft>
                <a:spcPts val="450"/>
              </a:spcAft>
            </a:pPr>
            <a:r>
              <a:rPr lang="en-US" sz="2400" dirty="0"/>
              <a:t>Cardiovascular</a:t>
            </a:r>
          </a:p>
          <a:p>
            <a:pPr>
              <a:spcBef>
                <a:spcPts val="450"/>
              </a:spcBef>
              <a:spcAft>
                <a:spcPts val="450"/>
              </a:spcAft>
            </a:pPr>
            <a:r>
              <a:rPr lang="en-US" sz="2400" dirty="0"/>
              <a:t>Kidneys</a:t>
            </a:r>
          </a:p>
          <a:p>
            <a:pPr>
              <a:spcBef>
                <a:spcPts val="450"/>
              </a:spcBef>
              <a:spcAft>
                <a:spcPts val="450"/>
              </a:spcAft>
            </a:pPr>
            <a:r>
              <a:rPr lang="en-US" sz="2400" dirty="0"/>
              <a:t>Musculoskeletal system</a:t>
            </a:r>
          </a:p>
        </p:txBody>
      </p:sp>
      <p:sp>
        <p:nvSpPr>
          <p:cNvPr id="4" name="Text Placeholder 3">
            <a:extLst>
              <a:ext uri="{FF2B5EF4-FFF2-40B4-BE49-F238E27FC236}">
                <a16:creationId xmlns:a16="http://schemas.microsoft.com/office/drawing/2014/main" id="{ED139EE9-28BF-684E-9E4A-0FB5A33CB439}"/>
              </a:ext>
            </a:extLst>
          </p:cNvPr>
          <p:cNvSpPr>
            <a:spLocks noGrp="1"/>
          </p:cNvSpPr>
          <p:nvPr>
            <p:ph type="body" sz="quarter" idx="10"/>
          </p:nvPr>
        </p:nvSpPr>
        <p:spPr/>
        <p:txBody>
          <a:bodyPr>
            <a:normAutofit/>
          </a:bodyPr>
          <a:lstStyle/>
          <a:p>
            <a:r>
              <a:rPr lang="en-US" dirty="0"/>
              <a:t>Fischer A, et al. </a:t>
            </a:r>
            <a:r>
              <a:rPr lang="en-US" i="1" dirty="0" err="1"/>
              <a:t>Autoimmun</a:t>
            </a:r>
            <a:r>
              <a:rPr lang="en-US" i="1" dirty="0"/>
              <a:t> Rev</a:t>
            </a:r>
            <a:r>
              <a:rPr lang="en-US" dirty="0"/>
              <a:t>. 2017;16:1147-1154; Savarino E, et al. </a:t>
            </a:r>
            <a:r>
              <a:rPr lang="en-US" i="1" dirty="0"/>
              <a:t>Am J Respir Crit Care Med. </a:t>
            </a:r>
            <a:r>
              <a:rPr lang="en-US" dirty="0"/>
              <a:t>2009;179:408-13.</a:t>
            </a:r>
          </a:p>
        </p:txBody>
      </p:sp>
      <p:sp>
        <p:nvSpPr>
          <p:cNvPr id="5" name="Text Placeholder 4">
            <a:extLst>
              <a:ext uri="{FF2B5EF4-FFF2-40B4-BE49-F238E27FC236}">
                <a16:creationId xmlns:a16="http://schemas.microsoft.com/office/drawing/2014/main" id="{F4F6F0D0-F83D-4534-86E5-A095D36D28E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17971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72DE-8F76-4FDD-852C-405B0B3E4913}"/>
              </a:ext>
            </a:extLst>
          </p:cNvPr>
          <p:cNvSpPr>
            <a:spLocks noGrp="1"/>
          </p:cNvSpPr>
          <p:nvPr>
            <p:ph type="title"/>
          </p:nvPr>
        </p:nvSpPr>
        <p:spPr/>
        <p:txBody>
          <a:bodyPr/>
          <a:lstStyle/>
          <a:p>
            <a:r>
              <a:rPr lang="en-US" dirty="0" err="1"/>
              <a:t>SSc</a:t>
            </a:r>
            <a:r>
              <a:rPr lang="en-US" dirty="0"/>
              <a:t> Disease Course</a:t>
            </a:r>
          </a:p>
        </p:txBody>
      </p:sp>
      <p:grpSp>
        <p:nvGrpSpPr>
          <p:cNvPr id="55" name="Group 54">
            <a:extLst>
              <a:ext uri="{FF2B5EF4-FFF2-40B4-BE49-F238E27FC236}">
                <a16:creationId xmlns:a16="http://schemas.microsoft.com/office/drawing/2014/main" id="{A92C68BA-1E06-4CD3-B1E5-A55E5E500089}"/>
              </a:ext>
            </a:extLst>
          </p:cNvPr>
          <p:cNvGrpSpPr/>
          <p:nvPr/>
        </p:nvGrpSpPr>
        <p:grpSpPr>
          <a:xfrm>
            <a:off x="535242" y="1109443"/>
            <a:ext cx="8073516" cy="3204412"/>
            <a:chOff x="469680" y="1158682"/>
            <a:chExt cx="8073516" cy="3204412"/>
          </a:xfrm>
        </p:grpSpPr>
        <p:cxnSp>
          <p:nvCxnSpPr>
            <p:cNvPr id="13" name="Straight Connector 12">
              <a:extLst>
                <a:ext uri="{FF2B5EF4-FFF2-40B4-BE49-F238E27FC236}">
                  <a16:creationId xmlns:a16="http://schemas.microsoft.com/office/drawing/2014/main" id="{23F1C2D4-BC99-4FDB-978A-885C0079771C}"/>
                </a:ext>
              </a:extLst>
            </p:cNvPr>
            <p:cNvCxnSpPr>
              <a:cxnSpLocks/>
            </p:cNvCxnSpPr>
            <p:nvPr/>
          </p:nvCxnSpPr>
          <p:spPr>
            <a:xfrm flipH="1">
              <a:off x="1097280" y="2914250"/>
              <a:ext cx="5611920" cy="1003602"/>
            </a:xfrm>
            <a:prstGeom prst="line">
              <a:avLst/>
            </a:prstGeom>
            <a:ln w="22225">
              <a:solidFill>
                <a:srgbClr val="C4BDB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CE9380B-7259-41B0-A558-C752F9764DBB}"/>
                </a:ext>
              </a:extLst>
            </p:cNvPr>
            <p:cNvCxnSpPr>
              <a:cxnSpLocks/>
            </p:cNvCxnSpPr>
            <p:nvPr/>
          </p:nvCxnSpPr>
          <p:spPr>
            <a:xfrm flipH="1">
              <a:off x="1104314" y="1308296"/>
              <a:ext cx="11520" cy="26165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996FCC1C-0158-4CF7-97F1-12AE78B63108}"/>
                </a:ext>
              </a:extLst>
            </p:cNvPr>
            <p:cNvSpPr/>
            <p:nvPr/>
          </p:nvSpPr>
          <p:spPr>
            <a:xfrm>
              <a:off x="1108800" y="1460980"/>
              <a:ext cx="5601600" cy="2448620"/>
            </a:xfrm>
            <a:custGeom>
              <a:avLst/>
              <a:gdLst>
                <a:gd name="connsiteX0" fmla="*/ 0 w 5601600"/>
                <a:gd name="connsiteY0" fmla="*/ 2448620 h 2448620"/>
                <a:gd name="connsiteX1" fmla="*/ 576000 w 5601600"/>
                <a:gd name="connsiteY1" fmla="*/ 958220 h 2448620"/>
                <a:gd name="connsiteX2" fmla="*/ 1965600 w 5601600"/>
                <a:gd name="connsiteY2" fmla="*/ 123020 h 2448620"/>
                <a:gd name="connsiteX3" fmla="*/ 3693600 w 5601600"/>
                <a:gd name="connsiteY3" fmla="*/ 51020 h 2448620"/>
                <a:gd name="connsiteX4" fmla="*/ 5601600 w 5601600"/>
                <a:gd name="connsiteY4" fmla="*/ 576620 h 244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1600" h="2448620">
                  <a:moveTo>
                    <a:pt x="0" y="2448620"/>
                  </a:moveTo>
                  <a:cubicBezTo>
                    <a:pt x="124200" y="1897220"/>
                    <a:pt x="248400" y="1345820"/>
                    <a:pt x="576000" y="958220"/>
                  </a:cubicBezTo>
                  <a:cubicBezTo>
                    <a:pt x="903600" y="570620"/>
                    <a:pt x="1446000" y="274220"/>
                    <a:pt x="1965600" y="123020"/>
                  </a:cubicBezTo>
                  <a:cubicBezTo>
                    <a:pt x="2485200" y="-28180"/>
                    <a:pt x="3087600" y="-24580"/>
                    <a:pt x="3693600" y="51020"/>
                  </a:cubicBezTo>
                  <a:cubicBezTo>
                    <a:pt x="4299600" y="126620"/>
                    <a:pt x="4950600" y="351620"/>
                    <a:pt x="5601600" y="576620"/>
                  </a:cubicBezTo>
                </a:path>
              </a:pathLst>
            </a:custGeom>
            <a:noFill/>
            <a:ln>
              <a:solidFill>
                <a:srgbClr val="6E6F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04B9DD0-8851-4B87-96AB-55E855C96FF9}"/>
                </a:ext>
              </a:extLst>
            </p:cNvPr>
            <p:cNvCxnSpPr/>
            <p:nvPr/>
          </p:nvCxnSpPr>
          <p:spPr>
            <a:xfrm flipV="1">
              <a:off x="1097280" y="3837600"/>
              <a:ext cx="7153920" cy="802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3837D11B-BA5B-4EB4-80CA-3CE8C5DFC4A7}"/>
                </a:ext>
              </a:extLst>
            </p:cNvPr>
            <p:cNvSpPr/>
            <p:nvPr/>
          </p:nvSpPr>
          <p:spPr>
            <a:xfrm>
              <a:off x="1368000" y="2721545"/>
              <a:ext cx="144000" cy="151820"/>
            </a:xfrm>
            <a:prstGeom prst="flowChartConnector">
              <a:avLst/>
            </a:prstGeom>
            <a:solidFill>
              <a:srgbClr val="6E6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8C83576-200F-479F-992B-71D08278CF5B}"/>
                </a:ext>
              </a:extLst>
            </p:cNvPr>
            <p:cNvSpPr/>
            <p:nvPr/>
          </p:nvSpPr>
          <p:spPr>
            <a:xfrm>
              <a:off x="1724400" y="2203012"/>
              <a:ext cx="144000" cy="151820"/>
            </a:xfrm>
            <a:prstGeom prst="flowChartConnector">
              <a:avLst/>
            </a:prstGeom>
            <a:solidFill>
              <a:srgbClr val="6E6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344D44AD-165B-4920-BF82-EDDA4B3DF14E}"/>
                </a:ext>
              </a:extLst>
            </p:cNvPr>
            <p:cNvSpPr/>
            <p:nvPr/>
          </p:nvSpPr>
          <p:spPr>
            <a:xfrm>
              <a:off x="2158800" y="1874548"/>
              <a:ext cx="144000" cy="151820"/>
            </a:xfrm>
            <a:prstGeom prst="flowChartConnector">
              <a:avLst/>
            </a:prstGeom>
            <a:solidFill>
              <a:srgbClr val="6E6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185FD287-6C68-4AE9-8CF2-EFD6D0D6C8DD}"/>
                </a:ext>
              </a:extLst>
            </p:cNvPr>
            <p:cNvSpPr/>
            <p:nvPr/>
          </p:nvSpPr>
          <p:spPr>
            <a:xfrm>
              <a:off x="2818800" y="1574120"/>
              <a:ext cx="144000" cy="151820"/>
            </a:xfrm>
            <a:prstGeom prst="flowChartConnector">
              <a:avLst/>
            </a:prstGeom>
            <a:solidFill>
              <a:srgbClr val="6E6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5989001D-0CDC-4EF4-9C4C-C17926864DFB}"/>
                </a:ext>
              </a:extLst>
            </p:cNvPr>
            <p:cNvSpPr/>
            <p:nvPr/>
          </p:nvSpPr>
          <p:spPr>
            <a:xfrm>
              <a:off x="4087200" y="1376818"/>
              <a:ext cx="144000" cy="151820"/>
            </a:xfrm>
            <a:prstGeom prst="flowChartConnector">
              <a:avLst/>
            </a:prstGeom>
            <a:solidFill>
              <a:srgbClr val="6E6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E607E9ED-74C3-46BB-BE2B-8EFC4AE421E8}"/>
                </a:ext>
              </a:extLst>
            </p:cNvPr>
            <p:cNvSpPr/>
            <p:nvPr/>
          </p:nvSpPr>
          <p:spPr>
            <a:xfrm>
              <a:off x="5247600" y="1535838"/>
              <a:ext cx="144000" cy="151820"/>
            </a:xfrm>
            <a:prstGeom prst="flowChartConnector">
              <a:avLst/>
            </a:prstGeom>
            <a:solidFill>
              <a:srgbClr val="6E6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4415E3A0-FB38-4945-BED2-F760F484D60D}"/>
                </a:ext>
              </a:extLst>
            </p:cNvPr>
            <p:cNvSpPr/>
            <p:nvPr/>
          </p:nvSpPr>
          <p:spPr>
            <a:xfrm>
              <a:off x="1826400" y="3694248"/>
              <a:ext cx="144000" cy="151820"/>
            </a:xfrm>
            <a:prstGeom prst="flowChartConnector">
              <a:avLst/>
            </a:prstGeom>
            <a:solidFill>
              <a:srgbClr val="C4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BC44BA2E-D58D-4D9A-B897-D1E13AB0E0C7}"/>
                </a:ext>
              </a:extLst>
            </p:cNvPr>
            <p:cNvSpPr/>
            <p:nvPr/>
          </p:nvSpPr>
          <p:spPr>
            <a:xfrm>
              <a:off x="3903240" y="3324672"/>
              <a:ext cx="144000" cy="151820"/>
            </a:xfrm>
            <a:prstGeom prst="flowChartConnector">
              <a:avLst/>
            </a:prstGeom>
            <a:solidFill>
              <a:srgbClr val="C4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4780C681-9158-4D24-B16A-A1B14D654FAA}"/>
                </a:ext>
              </a:extLst>
            </p:cNvPr>
            <p:cNvSpPr/>
            <p:nvPr/>
          </p:nvSpPr>
          <p:spPr>
            <a:xfrm>
              <a:off x="5247600" y="3085493"/>
              <a:ext cx="144000" cy="151820"/>
            </a:xfrm>
            <a:prstGeom prst="flowChartConnector">
              <a:avLst/>
            </a:prstGeom>
            <a:solidFill>
              <a:srgbClr val="C4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E22AA58C-A60E-4EB0-8C7F-F58A6E608675}"/>
                </a:ext>
              </a:extLst>
            </p:cNvPr>
            <p:cNvSpPr/>
            <p:nvPr/>
          </p:nvSpPr>
          <p:spPr>
            <a:xfrm>
              <a:off x="5876400" y="2988903"/>
              <a:ext cx="144000" cy="151820"/>
            </a:xfrm>
            <a:prstGeom prst="flowChartConnector">
              <a:avLst/>
            </a:prstGeom>
            <a:solidFill>
              <a:srgbClr val="C4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BBEF97F5-6533-4ECB-B4F6-F202427946AE}"/>
                </a:ext>
              </a:extLst>
            </p:cNvPr>
            <p:cNvSpPr/>
            <p:nvPr/>
          </p:nvSpPr>
          <p:spPr>
            <a:xfrm>
              <a:off x="2258820" y="3621692"/>
              <a:ext cx="144000" cy="151820"/>
            </a:xfrm>
            <a:prstGeom prst="flowChartConnector">
              <a:avLst/>
            </a:prstGeom>
            <a:solidFill>
              <a:srgbClr val="C4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E818B38-3FD5-4718-B701-7E0930A6FC29}"/>
                </a:ext>
              </a:extLst>
            </p:cNvPr>
            <p:cNvSpPr txBox="1"/>
            <p:nvPr/>
          </p:nvSpPr>
          <p:spPr>
            <a:xfrm>
              <a:off x="469680" y="1687658"/>
              <a:ext cx="461665" cy="1503072"/>
            </a:xfrm>
            <a:prstGeom prst="rect">
              <a:avLst/>
            </a:prstGeom>
            <a:noFill/>
          </p:spPr>
          <p:txBody>
            <a:bodyPr vert="vert270" wrap="square" rtlCol="0">
              <a:spAutoFit/>
            </a:bodyPr>
            <a:lstStyle/>
            <a:p>
              <a:r>
                <a:rPr lang="en-US" dirty="0"/>
                <a:t>Skin Thickness</a:t>
              </a:r>
            </a:p>
          </p:txBody>
        </p:sp>
        <p:sp>
          <p:nvSpPr>
            <p:cNvPr id="37" name="TextBox 36">
              <a:extLst>
                <a:ext uri="{FF2B5EF4-FFF2-40B4-BE49-F238E27FC236}">
                  <a16:creationId xmlns:a16="http://schemas.microsoft.com/office/drawing/2014/main" id="{43BAB54B-8FF8-4EF8-86DF-9558EBB71DBC}"/>
                </a:ext>
              </a:extLst>
            </p:cNvPr>
            <p:cNvSpPr txBox="1"/>
            <p:nvPr/>
          </p:nvSpPr>
          <p:spPr>
            <a:xfrm>
              <a:off x="2971200" y="3993762"/>
              <a:ext cx="2520000" cy="369332"/>
            </a:xfrm>
            <a:prstGeom prst="rect">
              <a:avLst/>
            </a:prstGeom>
            <a:noFill/>
          </p:spPr>
          <p:txBody>
            <a:bodyPr wrap="square" rtlCol="0">
              <a:spAutoFit/>
            </a:bodyPr>
            <a:lstStyle/>
            <a:p>
              <a:r>
                <a:rPr lang="en-US" dirty="0"/>
                <a:t>Time from Disease Onset</a:t>
              </a:r>
            </a:p>
          </p:txBody>
        </p:sp>
        <p:pic>
          <p:nvPicPr>
            <p:cNvPr id="39" name="Picture 38">
              <a:extLst>
                <a:ext uri="{FF2B5EF4-FFF2-40B4-BE49-F238E27FC236}">
                  <a16:creationId xmlns:a16="http://schemas.microsoft.com/office/drawing/2014/main" id="{61B924A1-A8B4-40D5-83FA-19788D0C8BE4}"/>
                </a:ext>
              </a:extLst>
            </p:cNvPr>
            <p:cNvPicPr>
              <a:picLocks noChangeAspect="1"/>
            </p:cNvPicPr>
            <p:nvPr/>
          </p:nvPicPr>
          <p:blipFill rotWithShape="1">
            <a:blip r:embed="rId2">
              <a:clrChange>
                <a:clrFrom>
                  <a:srgbClr val="FEFEFE"/>
                </a:clrFrom>
                <a:clrTo>
                  <a:srgbClr val="FEFEFE">
                    <a:alpha val="0"/>
                  </a:srgbClr>
                </a:clrTo>
              </a:clrChange>
              <a:alphaModFix/>
            </a:blip>
            <a:srcRect r="15925"/>
            <a:stretch/>
          </p:blipFill>
          <p:spPr>
            <a:xfrm>
              <a:off x="6869166" y="1451455"/>
              <a:ext cx="462466" cy="1024496"/>
            </a:xfrm>
            <a:prstGeom prst="rect">
              <a:avLst/>
            </a:prstGeom>
          </p:spPr>
        </p:pic>
        <p:pic>
          <p:nvPicPr>
            <p:cNvPr id="41" name="Picture 40">
              <a:extLst>
                <a:ext uri="{FF2B5EF4-FFF2-40B4-BE49-F238E27FC236}">
                  <a16:creationId xmlns:a16="http://schemas.microsoft.com/office/drawing/2014/main" id="{38170A6B-B3DF-464F-ABA5-2FEC84AAC8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26009" y="2647994"/>
              <a:ext cx="548781" cy="1083119"/>
            </a:xfrm>
            <a:prstGeom prst="rect">
              <a:avLst/>
            </a:prstGeom>
          </p:spPr>
        </p:pic>
        <p:sp>
          <p:nvSpPr>
            <p:cNvPr id="42" name="TextBox 41">
              <a:extLst>
                <a:ext uri="{FF2B5EF4-FFF2-40B4-BE49-F238E27FC236}">
                  <a16:creationId xmlns:a16="http://schemas.microsoft.com/office/drawing/2014/main" id="{8D31C668-E2EB-4FC7-B089-F2E5B597E4DB}"/>
                </a:ext>
              </a:extLst>
            </p:cNvPr>
            <p:cNvSpPr txBox="1"/>
            <p:nvPr/>
          </p:nvSpPr>
          <p:spPr>
            <a:xfrm>
              <a:off x="5162670" y="1689868"/>
              <a:ext cx="1005660" cy="461665"/>
            </a:xfrm>
            <a:prstGeom prst="rect">
              <a:avLst/>
            </a:prstGeom>
            <a:noFill/>
          </p:spPr>
          <p:txBody>
            <a:bodyPr wrap="none" rtlCol="0">
              <a:spAutoFit/>
            </a:bodyPr>
            <a:lstStyle/>
            <a:p>
              <a:r>
                <a:rPr lang="en-US" sz="1200" dirty="0">
                  <a:solidFill>
                    <a:srgbClr val="6E6F72"/>
                  </a:solidFill>
                </a:rPr>
                <a:t>Pulmonary</a:t>
              </a:r>
            </a:p>
            <a:p>
              <a:r>
                <a:rPr lang="en-US" sz="1200" dirty="0">
                  <a:solidFill>
                    <a:srgbClr val="6E6F72"/>
                  </a:solidFill>
                </a:rPr>
                <a:t>hypertension</a:t>
              </a:r>
            </a:p>
          </p:txBody>
        </p:sp>
        <p:sp>
          <p:nvSpPr>
            <p:cNvPr id="43" name="TextBox 42">
              <a:extLst>
                <a:ext uri="{FF2B5EF4-FFF2-40B4-BE49-F238E27FC236}">
                  <a16:creationId xmlns:a16="http://schemas.microsoft.com/office/drawing/2014/main" id="{3DA67E3F-6744-4184-B6E0-5925E97EB58D}"/>
                </a:ext>
              </a:extLst>
            </p:cNvPr>
            <p:cNvSpPr txBox="1"/>
            <p:nvPr/>
          </p:nvSpPr>
          <p:spPr>
            <a:xfrm>
              <a:off x="3656357" y="1158682"/>
              <a:ext cx="1002710" cy="276999"/>
            </a:xfrm>
            <a:prstGeom prst="rect">
              <a:avLst/>
            </a:prstGeom>
            <a:noFill/>
          </p:spPr>
          <p:txBody>
            <a:bodyPr wrap="none" rtlCol="0">
              <a:spAutoFit/>
            </a:bodyPr>
            <a:lstStyle/>
            <a:p>
              <a:pPr algn="ctr"/>
              <a:r>
                <a:rPr lang="en-US" sz="1200" dirty="0">
                  <a:solidFill>
                    <a:srgbClr val="6E6F72"/>
                  </a:solidFill>
                </a:rPr>
                <a:t>“Renal crisis”</a:t>
              </a:r>
            </a:p>
          </p:txBody>
        </p:sp>
        <p:sp>
          <p:nvSpPr>
            <p:cNvPr id="44" name="TextBox 43">
              <a:extLst>
                <a:ext uri="{FF2B5EF4-FFF2-40B4-BE49-F238E27FC236}">
                  <a16:creationId xmlns:a16="http://schemas.microsoft.com/office/drawing/2014/main" id="{2F54B3D0-E911-498A-888A-6D4005991BCD}"/>
                </a:ext>
              </a:extLst>
            </p:cNvPr>
            <p:cNvSpPr txBox="1"/>
            <p:nvPr/>
          </p:nvSpPr>
          <p:spPr>
            <a:xfrm>
              <a:off x="2860336" y="1645400"/>
              <a:ext cx="1831198" cy="276999"/>
            </a:xfrm>
            <a:prstGeom prst="rect">
              <a:avLst/>
            </a:prstGeom>
            <a:noFill/>
          </p:spPr>
          <p:txBody>
            <a:bodyPr wrap="square" rtlCol="0">
              <a:spAutoFit/>
            </a:bodyPr>
            <a:lstStyle>
              <a:defPPr>
                <a:defRPr lang="en-US"/>
              </a:defPPr>
              <a:lvl1pPr>
                <a:defRPr sz="1200">
                  <a:solidFill>
                    <a:srgbClr val="6E6F72"/>
                  </a:solidFill>
                </a:defRPr>
              </a:lvl1pPr>
            </a:lstStyle>
            <a:p>
              <a:r>
                <a:rPr lang="en-US" dirty="0"/>
                <a:t>Myocardial involvement</a:t>
              </a:r>
            </a:p>
          </p:txBody>
        </p:sp>
        <p:sp>
          <p:nvSpPr>
            <p:cNvPr id="45" name="TextBox 44">
              <a:extLst>
                <a:ext uri="{FF2B5EF4-FFF2-40B4-BE49-F238E27FC236}">
                  <a16:creationId xmlns:a16="http://schemas.microsoft.com/office/drawing/2014/main" id="{529AC5E3-2D5E-4D08-9913-336DB8DA0A87}"/>
                </a:ext>
              </a:extLst>
            </p:cNvPr>
            <p:cNvSpPr txBox="1"/>
            <p:nvPr/>
          </p:nvSpPr>
          <p:spPr>
            <a:xfrm>
              <a:off x="2197935" y="1951810"/>
              <a:ext cx="1558576" cy="276999"/>
            </a:xfrm>
            <a:prstGeom prst="rect">
              <a:avLst/>
            </a:prstGeom>
            <a:noFill/>
          </p:spPr>
          <p:txBody>
            <a:bodyPr wrap="square" rtlCol="0">
              <a:spAutoFit/>
            </a:bodyPr>
            <a:lstStyle>
              <a:defPPr>
                <a:defRPr lang="en-US"/>
              </a:defPPr>
              <a:lvl1pPr>
                <a:defRPr sz="1200">
                  <a:solidFill>
                    <a:srgbClr val="6E6F72"/>
                  </a:solidFill>
                </a:defRPr>
              </a:lvl1pPr>
            </a:lstStyle>
            <a:p>
              <a:r>
                <a:rPr lang="en-US" dirty="0"/>
                <a:t>Intestinal lung disease</a:t>
              </a:r>
            </a:p>
          </p:txBody>
        </p:sp>
        <p:sp>
          <p:nvSpPr>
            <p:cNvPr id="46" name="TextBox 45">
              <a:extLst>
                <a:ext uri="{FF2B5EF4-FFF2-40B4-BE49-F238E27FC236}">
                  <a16:creationId xmlns:a16="http://schemas.microsoft.com/office/drawing/2014/main" id="{E4E72058-752B-48F7-851D-46307965ADCD}"/>
                </a:ext>
              </a:extLst>
            </p:cNvPr>
            <p:cNvSpPr txBox="1"/>
            <p:nvPr/>
          </p:nvSpPr>
          <p:spPr>
            <a:xfrm>
              <a:off x="1759713" y="2288399"/>
              <a:ext cx="1369887" cy="276999"/>
            </a:xfrm>
            <a:prstGeom prst="rect">
              <a:avLst/>
            </a:prstGeom>
            <a:noFill/>
          </p:spPr>
          <p:txBody>
            <a:bodyPr wrap="square" rtlCol="0">
              <a:spAutoFit/>
            </a:bodyPr>
            <a:lstStyle>
              <a:defPPr>
                <a:defRPr lang="en-US"/>
              </a:defPPr>
              <a:lvl1pPr>
                <a:defRPr sz="1200">
                  <a:solidFill>
                    <a:srgbClr val="6E6F72"/>
                  </a:solidFill>
                </a:defRPr>
              </a:lvl1pPr>
            </a:lstStyle>
            <a:p>
              <a:r>
                <a:rPr lang="en-US" dirty="0"/>
                <a:t>Skeletal myopathy</a:t>
              </a:r>
            </a:p>
          </p:txBody>
        </p:sp>
        <p:sp>
          <p:nvSpPr>
            <p:cNvPr id="47" name="TextBox 46">
              <a:extLst>
                <a:ext uri="{FF2B5EF4-FFF2-40B4-BE49-F238E27FC236}">
                  <a16:creationId xmlns:a16="http://schemas.microsoft.com/office/drawing/2014/main" id="{5D16E128-50C5-469E-803D-411D29A357CB}"/>
                </a:ext>
              </a:extLst>
            </p:cNvPr>
            <p:cNvSpPr txBox="1"/>
            <p:nvPr/>
          </p:nvSpPr>
          <p:spPr>
            <a:xfrm>
              <a:off x="1470566" y="2652863"/>
              <a:ext cx="1956634" cy="461665"/>
            </a:xfrm>
            <a:prstGeom prst="rect">
              <a:avLst/>
            </a:prstGeom>
            <a:noFill/>
          </p:spPr>
          <p:txBody>
            <a:bodyPr wrap="square" rtlCol="0">
              <a:spAutoFit/>
            </a:bodyPr>
            <a:lstStyle/>
            <a:p>
              <a:r>
                <a:rPr lang="en-US" sz="1200" dirty="0">
                  <a:solidFill>
                    <a:srgbClr val="6E6F72"/>
                  </a:solidFill>
                </a:rPr>
                <a:t>Tendon/bursal friction rubs; joint contractures</a:t>
              </a:r>
            </a:p>
          </p:txBody>
        </p:sp>
        <p:sp>
          <p:nvSpPr>
            <p:cNvPr id="48" name="TextBox 47">
              <a:extLst>
                <a:ext uri="{FF2B5EF4-FFF2-40B4-BE49-F238E27FC236}">
                  <a16:creationId xmlns:a16="http://schemas.microsoft.com/office/drawing/2014/main" id="{067756C8-9C6E-4CCF-B020-F9C8E6C52A14}"/>
                </a:ext>
              </a:extLst>
            </p:cNvPr>
            <p:cNvSpPr txBox="1"/>
            <p:nvPr/>
          </p:nvSpPr>
          <p:spPr>
            <a:xfrm>
              <a:off x="1182828" y="3226664"/>
              <a:ext cx="1722064" cy="461665"/>
            </a:xfrm>
            <a:prstGeom prst="rect">
              <a:avLst/>
            </a:prstGeom>
            <a:noFill/>
          </p:spPr>
          <p:txBody>
            <a:bodyPr wrap="square" rtlCol="0">
              <a:spAutoFit/>
            </a:bodyPr>
            <a:lstStyle/>
            <a:p>
              <a:pPr algn="ctr"/>
              <a:r>
                <a:rPr lang="en-US" sz="1200" dirty="0">
                  <a:solidFill>
                    <a:srgbClr val="C4BDB3"/>
                  </a:solidFill>
                </a:rPr>
                <a:t>Raynaud’s phenomenon, digital ischemia</a:t>
              </a:r>
            </a:p>
          </p:txBody>
        </p:sp>
        <p:sp>
          <p:nvSpPr>
            <p:cNvPr id="49" name="TextBox 48">
              <a:extLst>
                <a:ext uri="{FF2B5EF4-FFF2-40B4-BE49-F238E27FC236}">
                  <a16:creationId xmlns:a16="http://schemas.microsoft.com/office/drawing/2014/main" id="{26396DEC-2095-4F00-B5A1-31AEAFC48CB6}"/>
                </a:ext>
              </a:extLst>
            </p:cNvPr>
            <p:cNvSpPr txBox="1"/>
            <p:nvPr/>
          </p:nvSpPr>
          <p:spPr>
            <a:xfrm>
              <a:off x="2343443" y="3647163"/>
              <a:ext cx="1558576" cy="276999"/>
            </a:xfrm>
            <a:prstGeom prst="rect">
              <a:avLst/>
            </a:prstGeom>
            <a:noFill/>
          </p:spPr>
          <p:txBody>
            <a:bodyPr wrap="square" rtlCol="0">
              <a:spAutoFit/>
            </a:bodyPr>
            <a:lstStyle>
              <a:defPPr>
                <a:defRPr lang="en-US"/>
              </a:defPPr>
              <a:lvl1pPr>
                <a:defRPr sz="1200">
                  <a:solidFill>
                    <a:srgbClr val="6E6F72"/>
                  </a:solidFill>
                </a:defRPr>
              </a:lvl1pPr>
            </a:lstStyle>
            <a:p>
              <a:r>
                <a:rPr lang="en-US" dirty="0">
                  <a:solidFill>
                    <a:srgbClr val="C4BDB3"/>
                  </a:solidFill>
                </a:rPr>
                <a:t>Intestinal lung disease</a:t>
              </a:r>
            </a:p>
          </p:txBody>
        </p:sp>
        <p:sp>
          <p:nvSpPr>
            <p:cNvPr id="50" name="TextBox 49">
              <a:extLst>
                <a:ext uri="{FF2B5EF4-FFF2-40B4-BE49-F238E27FC236}">
                  <a16:creationId xmlns:a16="http://schemas.microsoft.com/office/drawing/2014/main" id="{BD838E84-DEF8-41A0-90E4-ECCAB2DCD73C}"/>
                </a:ext>
              </a:extLst>
            </p:cNvPr>
            <p:cNvSpPr txBox="1"/>
            <p:nvPr/>
          </p:nvSpPr>
          <p:spPr>
            <a:xfrm>
              <a:off x="3837219" y="3409184"/>
              <a:ext cx="1404381" cy="276999"/>
            </a:xfrm>
            <a:prstGeom prst="rect">
              <a:avLst/>
            </a:prstGeom>
            <a:noFill/>
          </p:spPr>
          <p:txBody>
            <a:bodyPr wrap="square" rtlCol="0">
              <a:spAutoFit/>
            </a:bodyPr>
            <a:lstStyle>
              <a:defPPr>
                <a:defRPr lang="en-US"/>
              </a:defPPr>
              <a:lvl1pPr>
                <a:defRPr sz="1200">
                  <a:solidFill>
                    <a:srgbClr val="6E6F72"/>
                  </a:solidFill>
                </a:defRPr>
              </a:lvl1pPr>
            </a:lstStyle>
            <a:p>
              <a:r>
                <a:rPr lang="en-US" dirty="0">
                  <a:solidFill>
                    <a:srgbClr val="C4BDB3"/>
                  </a:solidFill>
                </a:rPr>
                <a:t>Esophageal disease</a:t>
              </a:r>
            </a:p>
          </p:txBody>
        </p:sp>
        <p:sp>
          <p:nvSpPr>
            <p:cNvPr id="51" name="TextBox 50">
              <a:extLst>
                <a:ext uri="{FF2B5EF4-FFF2-40B4-BE49-F238E27FC236}">
                  <a16:creationId xmlns:a16="http://schemas.microsoft.com/office/drawing/2014/main" id="{2FFCE00D-B949-4EF3-9CFD-3AA7059F1E3E}"/>
                </a:ext>
              </a:extLst>
            </p:cNvPr>
            <p:cNvSpPr txBox="1"/>
            <p:nvPr/>
          </p:nvSpPr>
          <p:spPr>
            <a:xfrm>
              <a:off x="5184839" y="3225383"/>
              <a:ext cx="1722064" cy="276999"/>
            </a:xfrm>
            <a:prstGeom prst="rect">
              <a:avLst/>
            </a:prstGeom>
            <a:noFill/>
          </p:spPr>
          <p:txBody>
            <a:bodyPr wrap="square" rtlCol="0">
              <a:spAutoFit/>
            </a:bodyPr>
            <a:lstStyle/>
            <a:p>
              <a:r>
                <a:rPr lang="en-US" sz="1200" dirty="0">
                  <a:solidFill>
                    <a:srgbClr val="C4BDB3"/>
                  </a:solidFill>
                </a:rPr>
                <a:t>Pulmonary hypertension</a:t>
              </a:r>
            </a:p>
          </p:txBody>
        </p:sp>
        <p:sp>
          <p:nvSpPr>
            <p:cNvPr id="52" name="TextBox 51">
              <a:extLst>
                <a:ext uri="{FF2B5EF4-FFF2-40B4-BE49-F238E27FC236}">
                  <a16:creationId xmlns:a16="http://schemas.microsoft.com/office/drawing/2014/main" id="{C7F2B190-33B4-4C75-A89F-978C2E7FE6B3}"/>
                </a:ext>
              </a:extLst>
            </p:cNvPr>
            <p:cNvSpPr txBox="1"/>
            <p:nvPr/>
          </p:nvSpPr>
          <p:spPr>
            <a:xfrm>
              <a:off x="5617979" y="2694837"/>
              <a:ext cx="1100702" cy="276999"/>
            </a:xfrm>
            <a:prstGeom prst="rect">
              <a:avLst/>
            </a:prstGeom>
            <a:noFill/>
          </p:spPr>
          <p:txBody>
            <a:bodyPr wrap="square" rtlCol="0">
              <a:spAutoFit/>
            </a:bodyPr>
            <a:lstStyle/>
            <a:p>
              <a:r>
                <a:rPr lang="en-US" sz="1200" dirty="0">
                  <a:solidFill>
                    <a:srgbClr val="C4BDB3"/>
                  </a:solidFill>
                </a:rPr>
                <a:t>Malabsorption</a:t>
              </a:r>
            </a:p>
          </p:txBody>
        </p:sp>
        <p:sp>
          <p:nvSpPr>
            <p:cNvPr id="53" name="TextBox 52">
              <a:extLst>
                <a:ext uri="{FF2B5EF4-FFF2-40B4-BE49-F238E27FC236}">
                  <a16:creationId xmlns:a16="http://schemas.microsoft.com/office/drawing/2014/main" id="{61000A45-119D-43D7-B273-A8055DBC9C07}"/>
                </a:ext>
              </a:extLst>
            </p:cNvPr>
            <p:cNvSpPr txBox="1"/>
            <p:nvPr/>
          </p:nvSpPr>
          <p:spPr>
            <a:xfrm>
              <a:off x="7471364" y="1520923"/>
              <a:ext cx="1071832" cy="861774"/>
            </a:xfrm>
            <a:prstGeom prst="rect">
              <a:avLst/>
            </a:prstGeom>
            <a:noFill/>
          </p:spPr>
          <p:txBody>
            <a:bodyPr wrap="none" rtlCol="0">
              <a:spAutoFit/>
            </a:bodyPr>
            <a:lstStyle/>
            <a:p>
              <a:r>
                <a:rPr lang="en-US" sz="1600" dirty="0"/>
                <a:t>Diffuse</a:t>
              </a:r>
            </a:p>
            <a:p>
              <a:r>
                <a:rPr lang="en-US" sz="1600" dirty="0"/>
                <a:t>Cutaneous</a:t>
              </a:r>
            </a:p>
            <a:p>
              <a:r>
                <a:rPr lang="en-US" sz="1600" dirty="0"/>
                <a:t>Variant</a:t>
              </a:r>
            </a:p>
          </p:txBody>
        </p:sp>
        <p:sp>
          <p:nvSpPr>
            <p:cNvPr id="54" name="TextBox 53">
              <a:extLst>
                <a:ext uri="{FF2B5EF4-FFF2-40B4-BE49-F238E27FC236}">
                  <a16:creationId xmlns:a16="http://schemas.microsoft.com/office/drawing/2014/main" id="{6E3A2A91-8C20-41E7-A13E-C5A96785C8F7}"/>
                </a:ext>
              </a:extLst>
            </p:cNvPr>
            <p:cNvSpPr txBox="1"/>
            <p:nvPr/>
          </p:nvSpPr>
          <p:spPr>
            <a:xfrm>
              <a:off x="7468936" y="2713039"/>
              <a:ext cx="1071832" cy="861774"/>
            </a:xfrm>
            <a:prstGeom prst="rect">
              <a:avLst/>
            </a:prstGeom>
            <a:noFill/>
          </p:spPr>
          <p:txBody>
            <a:bodyPr wrap="none" rtlCol="0">
              <a:spAutoFit/>
            </a:bodyPr>
            <a:lstStyle/>
            <a:p>
              <a:r>
                <a:rPr lang="en-US" sz="1600" dirty="0"/>
                <a:t>Limited</a:t>
              </a:r>
            </a:p>
            <a:p>
              <a:r>
                <a:rPr lang="en-US" sz="1600" dirty="0"/>
                <a:t>Cutaneous</a:t>
              </a:r>
            </a:p>
            <a:p>
              <a:r>
                <a:rPr lang="en-US" sz="1600" dirty="0"/>
                <a:t>Variant</a:t>
              </a:r>
            </a:p>
          </p:txBody>
        </p:sp>
      </p:grpSp>
    </p:spTree>
    <p:extLst>
      <p:ext uri="{BB962C8B-B14F-4D97-AF65-F5344CB8AC3E}">
        <p14:creationId xmlns:p14="http://schemas.microsoft.com/office/powerpoint/2010/main" val="222778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5819-2A1C-7844-814F-FE6CBFBB3600}"/>
              </a:ext>
            </a:extLst>
          </p:cNvPr>
          <p:cNvSpPr>
            <a:spLocks noGrp="1"/>
          </p:cNvSpPr>
          <p:nvPr>
            <p:ph type="title"/>
          </p:nvPr>
        </p:nvSpPr>
        <p:spPr/>
        <p:txBody>
          <a:bodyPr/>
          <a:lstStyle/>
          <a:p>
            <a:r>
              <a:rPr lang="en-US" dirty="0"/>
              <a:t>Faculty Disclosures</a:t>
            </a:r>
          </a:p>
        </p:txBody>
      </p:sp>
      <p:graphicFrame>
        <p:nvGraphicFramePr>
          <p:cNvPr id="12" name="Table 11">
            <a:extLst>
              <a:ext uri="{FF2B5EF4-FFF2-40B4-BE49-F238E27FC236}">
                <a16:creationId xmlns:a16="http://schemas.microsoft.com/office/drawing/2014/main" id="{ABC845D8-A30B-4983-88D9-88E6FC197362}"/>
              </a:ext>
            </a:extLst>
          </p:cNvPr>
          <p:cNvGraphicFramePr>
            <a:graphicFrameLocks noGrp="1"/>
          </p:cNvGraphicFramePr>
          <p:nvPr>
            <p:extLst>
              <p:ext uri="{D42A27DB-BD31-4B8C-83A1-F6EECF244321}">
                <p14:modId xmlns:p14="http://schemas.microsoft.com/office/powerpoint/2010/main" val="2088142730"/>
              </p:ext>
            </p:extLst>
          </p:nvPr>
        </p:nvGraphicFramePr>
        <p:xfrm>
          <a:off x="340113" y="1144441"/>
          <a:ext cx="8620980" cy="1188720"/>
        </p:xfrm>
        <a:graphic>
          <a:graphicData uri="http://schemas.openxmlformats.org/drawingml/2006/table">
            <a:tbl>
              <a:tblPr firstRow="1" bandRow="1">
                <a:tableStyleId>{2D5ABB26-0587-4C30-8999-92F81FD0307C}</a:tableStyleId>
              </a:tblPr>
              <a:tblGrid>
                <a:gridCol w="2175233">
                  <a:extLst>
                    <a:ext uri="{9D8B030D-6E8A-4147-A177-3AD203B41FA5}">
                      <a16:colId xmlns:a16="http://schemas.microsoft.com/office/drawing/2014/main" val="2147425400"/>
                    </a:ext>
                  </a:extLst>
                </a:gridCol>
                <a:gridCol w="6445747">
                  <a:extLst>
                    <a:ext uri="{9D8B030D-6E8A-4147-A177-3AD203B41FA5}">
                      <a16:colId xmlns:a16="http://schemas.microsoft.com/office/drawing/2014/main" val="3593498532"/>
                    </a:ext>
                  </a:extLst>
                </a:gridCol>
              </a:tblGrid>
              <a:tr h="370840">
                <a:tc gridSpan="2">
                  <a:txBody>
                    <a:bodyPr/>
                    <a:lstStyle/>
                    <a:p>
                      <a:r>
                        <a:rPr kumimoji="0" lang="en-US" sz="2000" b="1" i="0" u="none" strike="noStrike" kern="1200" cap="none" spc="0" normalizeH="0" baseline="0" noProof="0" dirty="0">
                          <a:ln>
                            <a:noFill/>
                          </a:ln>
                          <a:solidFill>
                            <a:srgbClr val="333333"/>
                          </a:solidFill>
                          <a:effectLst/>
                          <a:uLnTx/>
                          <a:uFillTx/>
                          <a:latin typeface="Calibri" panose="020F0502020204030204" pitchFamily="34" charset="0"/>
                          <a:ea typeface="Open Sans" panose="020B0606030504020204" pitchFamily="34" charset="0"/>
                          <a:cs typeface="Calibri" panose="020F0502020204030204" pitchFamily="34" charset="0"/>
                        </a:rPr>
                        <a:t>Imre Noth</a:t>
                      </a:r>
                      <a:r>
                        <a:rPr lang="en-US" sz="2000" b="1" dirty="0">
                          <a:solidFill>
                            <a:srgbClr val="333333"/>
                          </a:solidFill>
                          <a:latin typeface="Calibri" panose="020F0502020204030204" pitchFamily="34" charset="0"/>
                          <a:cs typeface="Calibri" panose="020F0502020204030204" pitchFamily="34" charset="0"/>
                        </a:rPr>
                        <a:t>, MD</a:t>
                      </a:r>
                    </a:p>
                  </a:txBody>
                  <a:tcPr>
                    <a:lnB w="3175" cap="flat" cmpd="sng" algn="ctr">
                      <a:solidFill>
                        <a:schemeClr val="bg1">
                          <a:lumMod val="50000"/>
                        </a:schemeClr>
                      </a:solidFill>
                      <a:prstDash val="sysDot"/>
                      <a:round/>
                      <a:headEnd type="none" w="med" len="med"/>
                      <a:tailEnd type="none" w="med" len="med"/>
                    </a:lnB>
                  </a:tcPr>
                </a:tc>
                <a:tc hMerge="1">
                  <a:txBody>
                    <a:bodyPr/>
                    <a:lstStyle/>
                    <a:p>
                      <a:endParaRPr lang="en-US" sz="3000" dirty="0"/>
                    </a:p>
                  </a:txBody>
                  <a:tcPr>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3022534710"/>
                  </a:ext>
                </a:extLst>
              </a:tr>
              <a:tr h="370840">
                <a:tc>
                  <a:txBody>
                    <a:bodyPr/>
                    <a:lstStyle/>
                    <a:p>
                      <a:r>
                        <a:rPr lang="en-US" sz="2000" i="1" dirty="0">
                          <a:solidFill>
                            <a:srgbClr val="333333"/>
                          </a:solidFill>
                          <a:latin typeface="Calibri" panose="020F0502020204030204" pitchFamily="34" charset="0"/>
                          <a:cs typeface="Calibri" panose="020F0502020204030204" pitchFamily="34" charset="0"/>
                        </a:rPr>
                        <a:t>Research Support</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tc>
                  <a:txBody>
                    <a:bodyPr/>
                    <a:lstStyle/>
                    <a:p>
                      <a:pPr marL="0" algn="l" defTabSz="685800" rtl="0" eaLnBrk="1" latinLnBrk="0" hangingPunct="1"/>
                      <a:r>
                        <a:rPr lang="en-US" sz="2000" kern="1200" dirty="0">
                          <a:solidFill>
                            <a:srgbClr val="333333"/>
                          </a:solidFill>
                          <a:latin typeface="Calibri" panose="020F0502020204030204" pitchFamily="34" charset="0"/>
                          <a:ea typeface="+mn-ea"/>
                          <a:cs typeface="Calibri" panose="020F0502020204030204" pitchFamily="34" charset="0"/>
                        </a:rPr>
                        <a:t>Boehringer Ingelheim, Genentech</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225226965"/>
                  </a:ext>
                </a:extLst>
              </a:tr>
              <a:tr h="370840">
                <a:tc>
                  <a:txBody>
                    <a:bodyPr/>
                    <a:lstStyle/>
                    <a:p>
                      <a:r>
                        <a:rPr lang="en-US" sz="2000" i="1" dirty="0">
                          <a:solidFill>
                            <a:srgbClr val="333333"/>
                          </a:solidFill>
                          <a:latin typeface="Calibri" panose="020F0502020204030204" pitchFamily="34" charset="0"/>
                          <a:cs typeface="Calibri" panose="020F0502020204030204" pitchFamily="34" charset="0"/>
                        </a:rPr>
                        <a:t>Consultant</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tc>
                  <a:txBody>
                    <a:bodyPr/>
                    <a:lstStyle/>
                    <a:p>
                      <a:r>
                        <a:rPr lang="en-US" sz="2000" dirty="0" err="1">
                          <a:solidFill>
                            <a:srgbClr val="333333"/>
                          </a:solidFill>
                          <a:latin typeface="Calibri" panose="020F0502020204030204" pitchFamily="34" charset="0"/>
                          <a:cs typeface="Calibri" panose="020F0502020204030204" pitchFamily="34" charset="0"/>
                        </a:rPr>
                        <a:t>Parion</a:t>
                      </a:r>
                      <a:r>
                        <a:rPr lang="en-US" sz="2000" dirty="0">
                          <a:solidFill>
                            <a:srgbClr val="333333"/>
                          </a:solidFill>
                          <a:latin typeface="Calibri" panose="020F0502020204030204" pitchFamily="34" charset="0"/>
                          <a:cs typeface="Calibri" panose="020F0502020204030204" pitchFamily="34" charset="0"/>
                        </a:rPr>
                        <a:t>, Sanofi</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62710488"/>
                  </a:ext>
                </a:extLst>
              </a:tr>
            </a:tbl>
          </a:graphicData>
        </a:graphic>
      </p:graphicFrame>
      <p:graphicFrame>
        <p:nvGraphicFramePr>
          <p:cNvPr id="13" name="Table 12">
            <a:extLst>
              <a:ext uri="{FF2B5EF4-FFF2-40B4-BE49-F238E27FC236}">
                <a16:creationId xmlns:a16="http://schemas.microsoft.com/office/drawing/2014/main" id="{9BFCC072-945F-41F1-9F7B-4A255EF961E4}"/>
              </a:ext>
            </a:extLst>
          </p:cNvPr>
          <p:cNvGraphicFramePr>
            <a:graphicFrameLocks noGrp="1"/>
          </p:cNvGraphicFramePr>
          <p:nvPr>
            <p:extLst>
              <p:ext uri="{D42A27DB-BD31-4B8C-83A1-F6EECF244321}">
                <p14:modId xmlns:p14="http://schemas.microsoft.com/office/powerpoint/2010/main" val="2895412796"/>
              </p:ext>
            </p:extLst>
          </p:nvPr>
        </p:nvGraphicFramePr>
        <p:xfrm>
          <a:off x="340112" y="2501337"/>
          <a:ext cx="8419612" cy="1188720"/>
        </p:xfrm>
        <a:graphic>
          <a:graphicData uri="http://schemas.openxmlformats.org/drawingml/2006/table">
            <a:tbl>
              <a:tblPr firstRow="1" bandRow="1">
                <a:tableStyleId>{2D5ABB26-0587-4C30-8999-92F81FD0307C}</a:tableStyleId>
              </a:tblPr>
              <a:tblGrid>
                <a:gridCol w="2032635">
                  <a:extLst>
                    <a:ext uri="{9D8B030D-6E8A-4147-A177-3AD203B41FA5}">
                      <a16:colId xmlns:a16="http://schemas.microsoft.com/office/drawing/2014/main" val="2147425400"/>
                    </a:ext>
                  </a:extLst>
                </a:gridCol>
                <a:gridCol w="6386977">
                  <a:extLst>
                    <a:ext uri="{9D8B030D-6E8A-4147-A177-3AD203B41FA5}">
                      <a16:colId xmlns:a16="http://schemas.microsoft.com/office/drawing/2014/main" val="3593498532"/>
                    </a:ext>
                  </a:extLst>
                </a:gridCol>
              </a:tblGrid>
              <a:tr h="370840">
                <a:tc gridSpan="2">
                  <a:txBody>
                    <a:bodyPr/>
                    <a:lstStyle/>
                    <a:p>
                      <a:r>
                        <a:rPr kumimoji="0" lang="en-US" sz="2000" b="1" i="0" u="none" strike="noStrike" kern="1200" cap="none" spc="0" normalizeH="0" baseline="0" noProof="0" dirty="0">
                          <a:ln>
                            <a:noFill/>
                          </a:ln>
                          <a:solidFill>
                            <a:srgbClr val="333333"/>
                          </a:solidFill>
                          <a:effectLst/>
                          <a:uLnTx/>
                          <a:uFillTx/>
                          <a:latin typeface="Calibri" panose="020F0502020204030204" pitchFamily="34" charset="0"/>
                          <a:ea typeface="Open Sans" panose="020B0606030504020204" pitchFamily="34" charset="0"/>
                          <a:cs typeface="Calibri" panose="020F0502020204030204" pitchFamily="34" charset="0"/>
                        </a:rPr>
                        <a:t>Elizabeth Volkmann, MD</a:t>
                      </a:r>
                      <a:endParaRPr lang="en-US" sz="2000" b="1" dirty="0">
                        <a:solidFill>
                          <a:srgbClr val="333333"/>
                        </a:solidFill>
                        <a:latin typeface="Calibri" panose="020F0502020204030204" pitchFamily="34" charset="0"/>
                        <a:cs typeface="Calibri" panose="020F0502020204030204" pitchFamily="34" charset="0"/>
                      </a:endParaRPr>
                    </a:p>
                  </a:txBody>
                  <a:tcPr>
                    <a:lnB w="3175" cap="flat" cmpd="sng" algn="ctr">
                      <a:solidFill>
                        <a:schemeClr val="bg1">
                          <a:lumMod val="50000"/>
                        </a:schemeClr>
                      </a:solidFill>
                      <a:prstDash val="sysDot"/>
                      <a:round/>
                      <a:headEnd type="none" w="med" len="med"/>
                      <a:tailEnd type="none" w="med" len="med"/>
                    </a:lnB>
                  </a:tcPr>
                </a:tc>
                <a:tc hMerge="1">
                  <a:txBody>
                    <a:bodyPr/>
                    <a:lstStyle/>
                    <a:p>
                      <a:endParaRPr lang="en-US" sz="3000" dirty="0"/>
                    </a:p>
                  </a:txBody>
                  <a:tcPr>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3022534710"/>
                  </a:ext>
                </a:extLst>
              </a:tr>
              <a:tr h="370840">
                <a:tc>
                  <a:txBody>
                    <a:bodyPr/>
                    <a:lstStyle/>
                    <a:p>
                      <a:r>
                        <a:rPr lang="en-US" sz="2000" i="1" dirty="0">
                          <a:solidFill>
                            <a:srgbClr val="333333"/>
                          </a:solidFill>
                          <a:latin typeface="Calibri" panose="020F0502020204030204" pitchFamily="34" charset="0"/>
                          <a:cs typeface="Calibri" panose="020F0502020204030204" pitchFamily="34" charset="0"/>
                        </a:rPr>
                        <a:t>Research Support</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tc>
                  <a:txBody>
                    <a:bodyPr/>
                    <a:lstStyle/>
                    <a:p>
                      <a:r>
                        <a:rPr lang="en-US" sz="2000" dirty="0">
                          <a:solidFill>
                            <a:srgbClr val="333333"/>
                          </a:solidFill>
                          <a:latin typeface="Calibri" panose="020F0502020204030204" pitchFamily="34" charset="0"/>
                          <a:cs typeface="Calibri" panose="020F0502020204030204" pitchFamily="34" charset="0"/>
                        </a:rPr>
                        <a:t>Corbus, </a:t>
                      </a:r>
                      <a:r>
                        <a:rPr lang="en-US" sz="2000" dirty="0" err="1">
                          <a:solidFill>
                            <a:srgbClr val="333333"/>
                          </a:solidFill>
                          <a:latin typeface="Calibri" panose="020F0502020204030204" pitchFamily="34" charset="0"/>
                          <a:cs typeface="Calibri" panose="020F0502020204030204" pitchFamily="34" charset="0"/>
                        </a:rPr>
                        <a:t>Forbis</a:t>
                      </a:r>
                      <a:r>
                        <a:rPr lang="en-US" sz="2000" dirty="0">
                          <a:solidFill>
                            <a:srgbClr val="333333"/>
                          </a:solidFill>
                          <a:latin typeface="Calibri" panose="020F0502020204030204" pitchFamily="34" charset="0"/>
                          <a:cs typeface="Calibri" panose="020F0502020204030204" pitchFamily="34" charset="0"/>
                        </a:rPr>
                        <a:t>, </a:t>
                      </a:r>
                      <a:r>
                        <a:rPr lang="en-US" sz="2000" dirty="0" err="1">
                          <a:solidFill>
                            <a:srgbClr val="333333"/>
                          </a:solidFill>
                          <a:latin typeface="Calibri" panose="020F0502020204030204" pitchFamily="34" charset="0"/>
                          <a:cs typeface="Calibri" panose="020F0502020204030204" pitchFamily="34" charset="0"/>
                        </a:rPr>
                        <a:t>Kadmon</a:t>
                      </a:r>
                      <a:endParaRPr lang="en-US" sz="2000" dirty="0">
                        <a:solidFill>
                          <a:srgbClr val="333333"/>
                        </a:solidFill>
                        <a:latin typeface="Calibri" panose="020F0502020204030204" pitchFamily="34" charset="0"/>
                        <a:cs typeface="Calibri" panose="020F0502020204030204" pitchFamily="34" charset="0"/>
                      </a:endParaRP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225226965"/>
                  </a:ext>
                </a:extLst>
              </a:tr>
              <a:tr h="370840">
                <a:tc>
                  <a:txBody>
                    <a:bodyPr/>
                    <a:lstStyle/>
                    <a:p>
                      <a:r>
                        <a:rPr lang="en-US" sz="2000" i="1" dirty="0">
                          <a:solidFill>
                            <a:srgbClr val="333333"/>
                          </a:solidFill>
                          <a:latin typeface="Calibri" panose="020F0502020204030204" pitchFamily="34" charset="0"/>
                          <a:cs typeface="Calibri" panose="020F0502020204030204" pitchFamily="34" charset="0"/>
                        </a:rPr>
                        <a:t>Consultant</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tc>
                  <a:txBody>
                    <a:bodyPr/>
                    <a:lstStyle/>
                    <a:p>
                      <a:r>
                        <a:rPr lang="en-US" sz="2000" kern="1200" dirty="0">
                          <a:solidFill>
                            <a:srgbClr val="333333"/>
                          </a:solidFill>
                          <a:latin typeface="Calibri" panose="020F0502020204030204" pitchFamily="34" charset="0"/>
                          <a:ea typeface="+mn-ea"/>
                          <a:cs typeface="Calibri" panose="020F0502020204030204" pitchFamily="34" charset="0"/>
                        </a:rPr>
                        <a:t>Boehringer Ingelheim</a:t>
                      </a:r>
                      <a:endParaRPr lang="en-US" sz="2000" dirty="0">
                        <a:solidFill>
                          <a:srgbClr val="333333"/>
                        </a:solidFill>
                        <a:latin typeface="Calibri" panose="020F0502020204030204" pitchFamily="34" charset="0"/>
                        <a:cs typeface="Calibri" panose="020F0502020204030204" pitchFamily="34" charset="0"/>
                      </a:endParaRP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62710488"/>
                  </a:ext>
                </a:extLst>
              </a:tr>
            </a:tbl>
          </a:graphicData>
        </a:graphic>
      </p:graphicFrame>
    </p:spTree>
    <p:extLst>
      <p:ext uri="{BB962C8B-B14F-4D97-AF65-F5344CB8AC3E}">
        <p14:creationId xmlns:p14="http://schemas.microsoft.com/office/powerpoint/2010/main" val="381383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9CFE-3A71-7145-95E3-ABCB6D96EA09}"/>
              </a:ext>
            </a:extLst>
          </p:cNvPr>
          <p:cNvSpPr>
            <a:spLocks noGrp="1"/>
          </p:cNvSpPr>
          <p:nvPr>
            <p:ph type="title"/>
          </p:nvPr>
        </p:nvSpPr>
        <p:spPr/>
        <p:txBody>
          <a:bodyPr/>
          <a:lstStyle/>
          <a:p>
            <a:r>
              <a:rPr lang="en-US" dirty="0"/>
              <a:t>Skin Involvement</a:t>
            </a:r>
          </a:p>
        </p:txBody>
      </p:sp>
      <p:sp>
        <p:nvSpPr>
          <p:cNvPr id="4" name="Text Placeholder 3">
            <a:extLst>
              <a:ext uri="{FF2B5EF4-FFF2-40B4-BE49-F238E27FC236}">
                <a16:creationId xmlns:a16="http://schemas.microsoft.com/office/drawing/2014/main" id="{1BB5D38A-CE22-964F-BC31-3EF198E482F2}"/>
              </a:ext>
            </a:extLst>
          </p:cNvPr>
          <p:cNvSpPr>
            <a:spLocks noGrp="1"/>
          </p:cNvSpPr>
          <p:nvPr>
            <p:ph type="body" sz="quarter" idx="10"/>
          </p:nvPr>
        </p:nvSpPr>
        <p:spPr/>
        <p:txBody>
          <a:bodyPr>
            <a:normAutofit/>
          </a:bodyPr>
          <a:lstStyle/>
          <a:p>
            <a:r>
              <a:rPr lang="en-US" dirty="0"/>
              <a:t>McMahan ZH, et al. </a:t>
            </a:r>
            <a:r>
              <a:rPr lang="en-US" i="1" dirty="0"/>
              <a:t>Expert </a:t>
            </a:r>
            <a:r>
              <a:rPr lang="en-US" i="1" dirty="0" err="1"/>
              <a:t>Opin</a:t>
            </a:r>
            <a:r>
              <a:rPr lang="en-US" i="1" dirty="0"/>
              <a:t> </a:t>
            </a:r>
            <a:r>
              <a:rPr lang="en-US" i="1" dirty="0" err="1"/>
              <a:t>Pharmacother</a:t>
            </a:r>
            <a:r>
              <a:rPr lang="en-US" i="1" dirty="0"/>
              <a:t>. </a:t>
            </a:r>
            <a:r>
              <a:rPr lang="en-US" dirty="0"/>
              <a:t>2020;21:2041-2056.</a:t>
            </a:r>
          </a:p>
        </p:txBody>
      </p:sp>
      <p:sp>
        <p:nvSpPr>
          <p:cNvPr id="5" name="Text Placeholder 4">
            <a:extLst>
              <a:ext uri="{FF2B5EF4-FFF2-40B4-BE49-F238E27FC236}">
                <a16:creationId xmlns:a16="http://schemas.microsoft.com/office/drawing/2014/main" id="{194BCE09-AC1B-FD4C-98ED-8802CD107559}"/>
              </a:ext>
            </a:extLst>
          </p:cNvPr>
          <p:cNvSpPr>
            <a:spLocks noGrp="1"/>
          </p:cNvSpPr>
          <p:nvPr>
            <p:ph type="body" sz="quarter" idx="11"/>
          </p:nvPr>
        </p:nvSpPr>
        <p:spPr/>
        <p:txBody>
          <a:bodyPr>
            <a:noAutofit/>
          </a:bodyPr>
          <a:lstStyle/>
          <a:p>
            <a:r>
              <a:rPr lang="en-US" dirty="0" err="1"/>
              <a:t>dcSSc</a:t>
            </a:r>
            <a:r>
              <a:rPr lang="en-US" dirty="0"/>
              <a:t>, diffuse cutaneous sclerosis; </a:t>
            </a:r>
            <a:r>
              <a:rPr lang="en-US" dirty="0" err="1"/>
              <a:t>lcSSC</a:t>
            </a:r>
            <a:r>
              <a:rPr lang="en-US" dirty="0"/>
              <a:t>, limited cutaneous sclerosis.</a:t>
            </a:r>
          </a:p>
        </p:txBody>
      </p:sp>
      <p:graphicFrame>
        <p:nvGraphicFramePr>
          <p:cNvPr id="6" name="Table 6">
            <a:extLst>
              <a:ext uri="{FF2B5EF4-FFF2-40B4-BE49-F238E27FC236}">
                <a16:creationId xmlns:a16="http://schemas.microsoft.com/office/drawing/2014/main" id="{B9623D7C-DBAB-394A-8385-A8A73259CBE4}"/>
              </a:ext>
            </a:extLst>
          </p:cNvPr>
          <p:cNvGraphicFramePr>
            <a:graphicFrameLocks noGrp="1"/>
          </p:cNvGraphicFramePr>
          <p:nvPr>
            <p:ph idx="4294967295"/>
            <p:extLst>
              <p:ext uri="{D42A27DB-BD31-4B8C-83A1-F6EECF244321}">
                <p14:modId xmlns:p14="http://schemas.microsoft.com/office/powerpoint/2010/main" val="3110854536"/>
              </p:ext>
            </p:extLst>
          </p:nvPr>
        </p:nvGraphicFramePr>
        <p:xfrm>
          <a:off x="1506561" y="1061730"/>
          <a:ext cx="6130879" cy="2944658"/>
        </p:xfrm>
        <a:graphic>
          <a:graphicData uri="http://schemas.openxmlformats.org/drawingml/2006/table">
            <a:tbl>
              <a:tblPr firstRow="1" bandRow="1">
                <a:tableStyleId>{F5AB1C69-6EDB-4FF4-983F-18BD219EF322}</a:tableStyleId>
              </a:tblPr>
              <a:tblGrid>
                <a:gridCol w="901868">
                  <a:extLst>
                    <a:ext uri="{9D8B030D-6E8A-4147-A177-3AD203B41FA5}">
                      <a16:colId xmlns:a16="http://schemas.microsoft.com/office/drawing/2014/main" val="4128907283"/>
                    </a:ext>
                  </a:extLst>
                </a:gridCol>
                <a:gridCol w="2498271">
                  <a:extLst>
                    <a:ext uri="{9D8B030D-6E8A-4147-A177-3AD203B41FA5}">
                      <a16:colId xmlns:a16="http://schemas.microsoft.com/office/drawing/2014/main" val="3074472174"/>
                    </a:ext>
                  </a:extLst>
                </a:gridCol>
                <a:gridCol w="2730740">
                  <a:extLst>
                    <a:ext uri="{9D8B030D-6E8A-4147-A177-3AD203B41FA5}">
                      <a16:colId xmlns:a16="http://schemas.microsoft.com/office/drawing/2014/main" val="710871475"/>
                    </a:ext>
                  </a:extLst>
                </a:gridCol>
              </a:tblGrid>
              <a:tr h="359321">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Skin disorders are a common comorbid outcome of </a:t>
                      </a:r>
                      <a:r>
                        <a:rPr lang="en-US" sz="1800" dirty="0" err="1"/>
                        <a:t>SSc</a:t>
                      </a:r>
                      <a:r>
                        <a:rPr lang="en-US" sz="1800" dirty="0"/>
                        <a:t>-ILD</a:t>
                      </a:r>
                    </a:p>
                  </a:txBody>
                  <a:tcPr marL="68580" marR="68580" marT="34290" marB="34290">
                    <a:solidFill>
                      <a:srgbClr val="6E6F72"/>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05163048"/>
                  </a:ext>
                </a:extLst>
              </a:tr>
              <a:tr h="355007">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t>Cutaneous involvement </a:t>
                      </a:r>
                      <a:r>
                        <a:rPr lang="en-US" sz="1800" dirty="0"/>
                        <a:t>varies:</a:t>
                      </a:r>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71685974"/>
                  </a:ext>
                </a:extLst>
              </a:tr>
              <a:tr h="274320">
                <a:tc>
                  <a:txBody>
                    <a:bodyPr/>
                    <a:lstStyle/>
                    <a:p>
                      <a:pPr algn="l"/>
                      <a:endParaRPr lang="en-US" sz="10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err="1"/>
                        <a:t>dcSSc</a:t>
                      </a:r>
                      <a:r>
                        <a:rPr lang="en-US" sz="1500" dirty="0"/>
                        <a:t> can evolve rapidly</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err="1"/>
                        <a:t>lcSSc</a:t>
                      </a:r>
                      <a:r>
                        <a:rPr lang="en-US" sz="1500" b="1" dirty="0"/>
                        <a:t> </a:t>
                      </a:r>
                      <a:r>
                        <a:rPr lang="en-US" sz="1500" b="0" dirty="0"/>
                        <a:t>is</a:t>
                      </a:r>
                      <a:r>
                        <a:rPr lang="en-US" sz="1500" dirty="0"/>
                        <a:t> slower, stable</a:t>
                      </a:r>
                    </a:p>
                  </a:txBody>
                  <a:tcPr marL="68580" marR="68580" marT="34290" marB="34290"/>
                </a:tc>
                <a:extLst>
                  <a:ext uri="{0D108BD9-81ED-4DB2-BD59-A6C34878D82A}">
                    <a16:rowId xmlns:a16="http://schemas.microsoft.com/office/drawing/2014/main" val="1307550737"/>
                  </a:ext>
                </a:extLst>
              </a:tr>
              <a:tr h="413637">
                <a:tc>
                  <a:txBody>
                    <a:bodyPr/>
                    <a:lstStyle/>
                    <a:p>
                      <a:pPr algn="l"/>
                      <a:endParaRPr lang="en-US" sz="1000"/>
                    </a:p>
                  </a:txBody>
                  <a:tcPr marL="68580" marR="68580" marT="34290" marB="34290"/>
                </a:tc>
                <a:tc>
                  <a:txBody>
                    <a:bodyPr/>
                    <a:lstStyle/>
                    <a:p>
                      <a:pPr marL="182880" lvl="0" indent="-182880" algn="l">
                        <a:buFont typeface="Arial" panose="020B0604020202020204" pitchFamily="34" charset="0"/>
                        <a:buChar char="•"/>
                      </a:pPr>
                      <a:r>
                        <a:rPr lang="en-US" sz="1500" dirty="0"/>
                        <a:t>skin thickening in the hands and feet </a:t>
                      </a:r>
                    </a:p>
                  </a:txBody>
                  <a:tcPr marL="68580" marR="68580" marT="34290" marB="34290"/>
                </a:tc>
                <a:tc>
                  <a:txBody>
                    <a:bodyPr/>
                    <a:lstStyle/>
                    <a:p>
                      <a:pPr marL="182880" indent="-182880" algn="l">
                        <a:buFont typeface="Arial" panose="020B0604020202020204" pitchFamily="34" charset="0"/>
                        <a:buChar char="•"/>
                      </a:pPr>
                      <a:r>
                        <a:rPr lang="en-US" sz="1500" dirty="0"/>
                        <a:t>skin thickening confined to distal extremities</a:t>
                      </a:r>
                    </a:p>
                  </a:txBody>
                  <a:tcPr marL="68580" marR="68580" marT="34290" marB="34290"/>
                </a:tc>
                <a:extLst>
                  <a:ext uri="{0D108BD9-81ED-4DB2-BD59-A6C34878D82A}">
                    <a16:rowId xmlns:a16="http://schemas.microsoft.com/office/drawing/2014/main" val="2055634286"/>
                  </a:ext>
                </a:extLst>
              </a:tr>
              <a:tr h="305005">
                <a:tc>
                  <a:txBody>
                    <a:bodyPr/>
                    <a:lstStyle/>
                    <a:p>
                      <a:pPr algn="l"/>
                      <a:endParaRPr lang="en-US" sz="1000"/>
                    </a:p>
                  </a:txBody>
                  <a:tcPr marL="68580" marR="68580" marT="34290" marB="34290"/>
                </a:tc>
                <a:tc>
                  <a:txBody>
                    <a:bodyPr/>
                    <a:lstStyle/>
                    <a:p>
                      <a:pPr marL="182880" lvl="0" indent="-182880" algn="l">
                        <a:buFont typeface="Arial" panose="020B0604020202020204" pitchFamily="34" charset="0"/>
                        <a:buChar char="•"/>
                      </a:pPr>
                      <a:r>
                        <a:rPr lang="en-US" sz="1500" dirty="0"/>
                        <a:t>extends beyond elbows </a:t>
                      </a:r>
                      <a:br>
                        <a:rPr lang="en-US" sz="1500" dirty="0"/>
                      </a:br>
                      <a:r>
                        <a:rPr lang="en-US" sz="1500" dirty="0"/>
                        <a:t>or knees </a:t>
                      </a:r>
                    </a:p>
                  </a:txBody>
                  <a:tcPr marL="68580" marR="68580" marT="34290" marB="34290"/>
                </a:tc>
                <a:tc>
                  <a:txBody>
                    <a:bodyPr/>
                    <a:lstStyle/>
                    <a:p>
                      <a:pPr marL="182880" indent="-182880" algn="l">
                        <a:buFont typeface="Arial" panose="020B0604020202020204" pitchFamily="34" charset="0"/>
                        <a:buChar char="•"/>
                      </a:pPr>
                      <a:r>
                        <a:rPr lang="en-US" sz="1500" dirty="0"/>
                        <a:t>or only the fingers </a:t>
                      </a:r>
                    </a:p>
                  </a:txBody>
                  <a:tcPr marL="68580" marR="68580" marT="34290" marB="34290"/>
                </a:tc>
                <a:extLst>
                  <a:ext uri="{0D108BD9-81ED-4DB2-BD59-A6C34878D82A}">
                    <a16:rowId xmlns:a16="http://schemas.microsoft.com/office/drawing/2014/main" val="3204213224"/>
                  </a:ext>
                </a:extLst>
              </a:tr>
              <a:tr h="305005">
                <a:tc>
                  <a:txBody>
                    <a:bodyPr/>
                    <a:lstStyle/>
                    <a:p>
                      <a:pPr algn="l"/>
                      <a:endParaRPr lang="en-US" sz="1000"/>
                    </a:p>
                  </a:txBody>
                  <a:tcPr marL="68580" marR="68580" marT="34290" marB="34290"/>
                </a:tc>
                <a:tc>
                  <a:txBody>
                    <a:bodyPr/>
                    <a:lstStyle/>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often involves the trunk </a:t>
                      </a:r>
                    </a:p>
                  </a:txBody>
                  <a:tcPr marL="68580" marR="68580" marT="34290" marB="34290"/>
                </a:tc>
                <a:tc>
                  <a:txBody>
                    <a:bodyPr/>
                    <a:lstStyle/>
                    <a:p>
                      <a:pPr marL="182880" indent="-182880" algn="l"/>
                      <a:endParaRPr lang="en-US" sz="1500" dirty="0"/>
                    </a:p>
                  </a:txBody>
                  <a:tcPr marL="68580" marR="68580" marT="34290" marB="34290"/>
                </a:tc>
                <a:extLst>
                  <a:ext uri="{0D108BD9-81ED-4DB2-BD59-A6C34878D82A}">
                    <a16:rowId xmlns:a16="http://schemas.microsoft.com/office/drawing/2014/main" val="3672204252"/>
                  </a:ext>
                </a:extLst>
              </a:tr>
              <a:tr h="576585">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Results in functional disability substantially contributing to pain, psychological distress, and body image dissatisfaction </a:t>
                      </a:r>
                    </a:p>
                  </a:txBody>
                  <a:tcPr marL="68580" marR="68580" marT="34290" marB="34290"/>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62807558"/>
                  </a:ext>
                </a:extLst>
              </a:tr>
            </a:tbl>
          </a:graphicData>
        </a:graphic>
      </p:graphicFrame>
    </p:spTree>
    <p:extLst>
      <p:ext uri="{BB962C8B-B14F-4D97-AF65-F5344CB8AC3E}">
        <p14:creationId xmlns:p14="http://schemas.microsoft.com/office/powerpoint/2010/main" val="3615857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CCD7C-0670-5C4D-BFD2-51177E102C5A}"/>
              </a:ext>
            </a:extLst>
          </p:cNvPr>
          <p:cNvSpPr>
            <a:spLocks noGrp="1"/>
          </p:cNvSpPr>
          <p:nvPr>
            <p:ph type="title"/>
          </p:nvPr>
        </p:nvSpPr>
        <p:spPr/>
        <p:txBody>
          <a:bodyPr/>
          <a:lstStyle/>
          <a:p>
            <a:r>
              <a:rPr lang="en-US" dirty="0"/>
              <a:t>Gastrointestinal Involvement</a:t>
            </a:r>
          </a:p>
        </p:txBody>
      </p:sp>
      <p:sp>
        <p:nvSpPr>
          <p:cNvPr id="3" name="Content Placeholder 2">
            <a:extLst>
              <a:ext uri="{FF2B5EF4-FFF2-40B4-BE49-F238E27FC236}">
                <a16:creationId xmlns:a16="http://schemas.microsoft.com/office/drawing/2014/main" id="{79EB9B95-744D-D74B-B4B2-0E8DF54D35F0}"/>
              </a:ext>
            </a:extLst>
          </p:cNvPr>
          <p:cNvSpPr>
            <a:spLocks noGrp="1"/>
          </p:cNvSpPr>
          <p:nvPr>
            <p:ph idx="1"/>
          </p:nvPr>
        </p:nvSpPr>
        <p:spPr/>
        <p:txBody>
          <a:bodyPr/>
          <a:lstStyle/>
          <a:p>
            <a:pPr>
              <a:spcBef>
                <a:spcPts val="450"/>
              </a:spcBef>
              <a:spcAft>
                <a:spcPts val="450"/>
              </a:spcAft>
            </a:pPr>
            <a:r>
              <a:rPr lang="en-US" dirty="0"/>
              <a:t>Increased, severe, and uncontrolled reflex</a:t>
            </a:r>
          </a:p>
          <a:p>
            <a:pPr>
              <a:spcBef>
                <a:spcPts val="450"/>
              </a:spcBef>
              <a:spcAft>
                <a:spcPts val="450"/>
              </a:spcAft>
            </a:pPr>
            <a:r>
              <a:rPr lang="en-US" dirty="0"/>
              <a:t>Requires appropriate management of GERD</a:t>
            </a:r>
          </a:p>
          <a:p>
            <a:pPr>
              <a:spcBef>
                <a:spcPts val="450"/>
              </a:spcBef>
              <a:spcAft>
                <a:spcPts val="450"/>
              </a:spcAft>
            </a:pPr>
            <a:r>
              <a:rPr lang="en-US" dirty="0"/>
              <a:t>GI symptoms are the most common disease features of </a:t>
            </a:r>
            <a:r>
              <a:rPr lang="en-US" dirty="0" err="1"/>
              <a:t>SSc</a:t>
            </a:r>
            <a:r>
              <a:rPr lang="en-US" dirty="0"/>
              <a:t>, impacting 90% </a:t>
            </a:r>
            <a:br>
              <a:rPr lang="en-US" dirty="0"/>
            </a:br>
            <a:r>
              <a:rPr lang="en-US" dirty="0"/>
              <a:t>of patients</a:t>
            </a:r>
          </a:p>
          <a:p>
            <a:pPr>
              <a:spcBef>
                <a:spcPts val="450"/>
              </a:spcBef>
              <a:spcAft>
                <a:spcPts val="450"/>
              </a:spcAft>
            </a:pPr>
            <a:r>
              <a:rPr lang="en-US" dirty="0"/>
              <a:t>Can affect any region of GI tract—predominance observed in the upper digestive tract</a:t>
            </a:r>
          </a:p>
          <a:p>
            <a:pPr lvl="1">
              <a:spcBef>
                <a:spcPts val="450"/>
              </a:spcBef>
              <a:spcAft>
                <a:spcPts val="450"/>
              </a:spcAft>
            </a:pPr>
            <a:r>
              <a:rPr lang="en-US" sz="2000" dirty="0"/>
              <a:t>Primarily involves esophagus, small intestine, and rectum</a:t>
            </a:r>
          </a:p>
          <a:p>
            <a:pPr>
              <a:spcBef>
                <a:spcPts val="450"/>
              </a:spcBef>
              <a:spcAft>
                <a:spcPts val="450"/>
              </a:spcAft>
            </a:pPr>
            <a:r>
              <a:rPr lang="en-US" dirty="0"/>
              <a:t>GI symptoms exacerbated with ILD involvement</a:t>
            </a:r>
          </a:p>
        </p:txBody>
      </p:sp>
      <p:sp>
        <p:nvSpPr>
          <p:cNvPr id="4" name="Text Placeholder 3">
            <a:extLst>
              <a:ext uri="{FF2B5EF4-FFF2-40B4-BE49-F238E27FC236}">
                <a16:creationId xmlns:a16="http://schemas.microsoft.com/office/drawing/2014/main" id="{15256E69-09E4-B145-A604-7E179036FE2B}"/>
              </a:ext>
            </a:extLst>
          </p:cNvPr>
          <p:cNvSpPr>
            <a:spLocks noGrp="1"/>
          </p:cNvSpPr>
          <p:nvPr>
            <p:ph type="body" sz="quarter" idx="10"/>
          </p:nvPr>
        </p:nvSpPr>
        <p:spPr/>
        <p:txBody>
          <a:bodyPr>
            <a:normAutofit/>
          </a:bodyPr>
          <a:lstStyle/>
          <a:p>
            <a:r>
              <a:rPr lang="en-US" dirty="0" err="1"/>
              <a:t>Luquez-Mindiola</a:t>
            </a:r>
            <a:r>
              <a:rPr lang="en-US" dirty="0"/>
              <a:t> A, et al. </a:t>
            </a:r>
            <a:r>
              <a:rPr lang="en-US" i="1" dirty="0"/>
              <a:t>World J Clin Cases. </a:t>
            </a:r>
            <a:r>
              <a:rPr lang="en-US" dirty="0"/>
              <a:t>2021;9:6201-6217; Jaeger VK, et al. </a:t>
            </a:r>
            <a:r>
              <a:rPr lang="en-US" i="1" dirty="0" err="1"/>
              <a:t>PLoS</a:t>
            </a:r>
            <a:r>
              <a:rPr lang="en-US" i="1" dirty="0"/>
              <a:t> One. </a:t>
            </a:r>
            <a:r>
              <a:rPr lang="en-US" dirty="0"/>
              <a:t>2016;11:e0163894.</a:t>
            </a:r>
          </a:p>
        </p:txBody>
      </p:sp>
      <p:sp>
        <p:nvSpPr>
          <p:cNvPr id="5" name="Text Placeholder 4">
            <a:extLst>
              <a:ext uri="{FF2B5EF4-FFF2-40B4-BE49-F238E27FC236}">
                <a16:creationId xmlns:a16="http://schemas.microsoft.com/office/drawing/2014/main" id="{E3B20178-6981-5E4E-9B3D-9BB29F1FBC74}"/>
              </a:ext>
            </a:extLst>
          </p:cNvPr>
          <p:cNvSpPr>
            <a:spLocks noGrp="1"/>
          </p:cNvSpPr>
          <p:nvPr>
            <p:ph type="body" sz="quarter" idx="11"/>
          </p:nvPr>
        </p:nvSpPr>
        <p:spPr/>
        <p:txBody>
          <a:bodyPr>
            <a:noAutofit/>
          </a:bodyPr>
          <a:lstStyle/>
          <a:p>
            <a:r>
              <a:rPr lang="en-US" dirty="0"/>
              <a:t>GERD, Gastroesophageal reflux disease.</a:t>
            </a:r>
          </a:p>
        </p:txBody>
      </p:sp>
    </p:spTree>
    <p:extLst>
      <p:ext uri="{BB962C8B-B14F-4D97-AF65-F5344CB8AC3E}">
        <p14:creationId xmlns:p14="http://schemas.microsoft.com/office/powerpoint/2010/main" val="45543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71D0C-965D-3740-9FA7-2C4409BD0E7D}"/>
              </a:ext>
            </a:extLst>
          </p:cNvPr>
          <p:cNvSpPr>
            <a:spLocks noGrp="1"/>
          </p:cNvSpPr>
          <p:nvPr>
            <p:ph type="title"/>
          </p:nvPr>
        </p:nvSpPr>
        <p:spPr/>
        <p:txBody>
          <a:bodyPr/>
          <a:lstStyle/>
          <a:p>
            <a:r>
              <a:rPr lang="en-US" dirty="0"/>
              <a:t>Lung Involvement</a:t>
            </a:r>
          </a:p>
        </p:txBody>
      </p:sp>
      <p:sp>
        <p:nvSpPr>
          <p:cNvPr id="3" name="Content Placeholder 2">
            <a:extLst>
              <a:ext uri="{FF2B5EF4-FFF2-40B4-BE49-F238E27FC236}">
                <a16:creationId xmlns:a16="http://schemas.microsoft.com/office/drawing/2014/main" id="{4D07272C-ED31-BC44-AB37-F357AEC7B82E}"/>
              </a:ext>
            </a:extLst>
          </p:cNvPr>
          <p:cNvSpPr>
            <a:spLocks noGrp="1"/>
          </p:cNvSpPr>
          <p:nvPr>
            <p:ph idx="1"/>
          </p:nvPr>
        </p:nvSpPr>
        <p:spPr/>
        <p:txBody>
          <a:bodyPr/>
          <a:lstStyle/>
          <a:p>
            <a:pPr>
              <a:spcBef>
                <a:spcPts val="300"/>
              </a:spcBef>
              <a:spcAft>
                <a:spcPts val="300"/>
              </a:spcAft>
            </a:pPr>
            <a:r>
              <a:rPr lang="en-US" dirty="0"/>
              <a:t>Lung fibrosis occurs in ~80% of patients with </a:t>
            </a:r>
            <a:r>
              <a:rPr lang="en-US" dirty="0" err="1"/>
              <a:t>SSc</a:t>
            </a:r>
            <a:r>
              <a:rPr lang="en-US" dirty="0"/>
              <a:t> </a:t>
            </a:r>
          </a:p>
          <a:p>
            <a:pPr>
              <a:spcBef>
                <a:spcPts val="300"/>
              </a:spcBef>
              <a:spcAft>
                <a:spcPts val="300"/>
              </a:spcAft>
            </a:pPr>
            <a:r>
              <a:rPr lang="en-US" dirty="0"/>
              <a:t>Most common pulmonary manifestations</a:t>
            </a:r>
          </a:p>
          <a:p>
            <a:pPr lvl="1">
              <a:spcBef>
                <a:spcPts val="300"/>
              </a:spcBef>
              <a:spcAft>
                <a:spcPts val="300"/>
              </a:spcAft>
            </a:pPr>
            <a:r>
              <a:rPr lang="en-US" dirty="0"/>
              <a:t>ILD (25–30%)</a:t>
            </a:r>
          </a:p>
          <a:p>
            <a:pPr lvl="1">
              <a:spcBef>
                <a:spcPts val="300"/>
              </a:spcBef>
              <a:spcAft>
                <a:spcPts val="300"/>
              </a:spcAft>
            </a:pPr>
            <a:r>
              <a:rPr lang="en-US" dirty="0"/>
              <a:t>PAH (10–12%)</a:t>
            </a:r>
          </a:p>
          <a:p>
            <a:pPr>
              <a:spcBef>
                <a:spcPts val="300"/>
              </a:spcBef>
              <a:spcAft>
                <a:spcPts val="300"/>
              </a:spcAft>
            </a:pPr>
            <a:r>
              <a:rPr lang="en-US" dirty="0"/>
              <a:t>ILD and PAH are leading cause of death </a:t>
            </a:r>
          </a:p>
          <a:p>
            <a:pPr lvl="1">
              <a:spcBef>
                <a:spcPts val="300"/>
              </a:spcBef>
              <a:spcAft>
                <a:spcPts val="300"/>
              </a:spcAft>
            </a:pPr>
            <a:r>
              <a:rPr lang="en-US" sz="2000" dirty="0"/>
              <a:t>Account for ~60% of </a:t>
            </a:r>
            <a:r>
              <a:rPr lang="en-US" sz="2000" dirty="0" err="1"/>
              <a:t>SSc</a:t>
            </a:r>
            <a:r>
              <a:rPr lang="en-US" sz="2000" dirty="0"/>
              <a:t>-associated mortality</a:t>
            </a:r>
          </a:p>
          <a:p>
            <a:pPr lvl="1">
              <a:spcBef>
                <a:spcPts val="300"/>
              </a:spcBef>
              <a:spcAft>
                <a:spcPts val="300"/>
              </a:spcAft>
            </a:pPr>
            <a:r>
              <a:rPr lang="en-US" sz="2000" dirty="0" err="1"/>
              <a:t>SSc</a:t>
            </a:r>
            <a:r>
              <a:rPr lang="en-US" sz="2000" dirty="0"/>
              <a:t>-ILD </a:t>
            </a:r>
            <a:r>
              <a:rPr lang="en-US" sz="2000" b="1" dirty="0"/>
              <a:t>mortality risk nearly three times greater </a:t>
            </a:r>
            <a:r>
              <a:rPr lang="en-US" sz="2000" dirty="0"/>
              <a:t>than </a:t>
            </a:r>
            <a:r>
              <a:rPr lang="en-US" sz="2000" dirty="0" err="1"/>
              <a:t>SSc</a:t>
            </a:r>
            <a:r>
              <a:rPr lang="en-US" sz="2000" dirty="0"/>
              <a:t> patients</a:t>
            </a:r>
          </a:p>
          <a:p>
            <a:pPr>
              <a:spcBef>
                <a:spcPts val="300"/>
              </a:spcBef>
              <a:spcAft>
                <a:spcPts val="300"/>
              </a:spcAft>
            </a:pPr>
            <a:r>
              <a:rPr lang="en-US" dirty="0"/>
              <a:t>More rapid progression of disease</a:t>
            </a:r>
          </a:p>
          <a:p>
            <a:pPr>
              <a:spcBef>
                <a:spcPts val="300"/>
              </a:spcBef>
              <a:spcAft>
                <a:spcPts val="300"/>
              </a:spcAft>
              <a:buFont typeface="Wingdings" pitchFamily="2" charset="2"/>
              <a:buChar char="Ø"/>
            </a:pPr>
            <a:r>
              <a:rPr lang="en-US" dirty="0"/>
              <a:t>Connection between other organ involvement and lungs</a:t>
            </a:r>
          </a:p>
        </p:txBody>
      </p:sp>
      <p:sp>
        <p:nvSpPr>
          <p:cNvPr id="4" name="Text Placeholder 3">
            <a:extLst>
              <a:ext uri="{FF2B5EF4-FFF2-40B4-BE49-F238E27FC236}">
                <a16:creationId xmlns:a16="http://schemas.microsoft.com/office/drawing/2014/main" id="{D3B1EA3B-F75C-BF4C-8B7E-7DF3B85CDCB3}"/>
              </a:ext>
            </a:extLst>
          </p:cNvPr>
          <p:cNvSpPr>
            <a:spLocks noGrp="1"/>
          </p:cNvSpPr>
          <p:nvPr>
            <p:ph type="body" sz="quarter" idx="10"/>
          </p:nvPr>
        </p:nvSpPr>
        <p:spPr/>
        <p:txBody>
          <a:bodyPr>
            <a:normAutofit/>
          </a:bodyPr>
          <a:lstStyle/>
          <a:p>
            <a:r>
              <a:rPr lang="en-US" dirty="0"/>
              <a:t>Fischer A, et al. </a:t>
            </a:r>
            <a:r>
              <a:rPr lang="en-US" i="1" dirty="0" err="1"/>
              <a:t>Autoimmun</a:t>
            </a:r>
            <a:r>
              <a:rPr lang="en-US" i="1" dirty="0"/>
              <a:t> Rev</a:t>
            </a:r>
            <a:r>
              <a:rPr lang="en-US" dirty="0"/>
              <a:t>. 2017;16:1147-1154. Khanna D, et al. </a:t>
            </a:r>
            <a:r>
              <a:rPr lang="en-US" i="1" dirty="0"/>
              <a:t>Lancet Respir Med</a:t>
            </a:r>
            <a:r>
              <a:rPr lang="en-US" dirty="0"/>
              <a:t>. 2020;8:963-974.</a:t>
            </a:r>
          </a:p>
        </p:txBody>
      </p:sp>
      <p:sp>
        <p:nvSpPr>
          <p:cNvPr id="5" name="Text Placeholder 4">
            <a:extLst>
              <a:ext uri="{FF2B5EF4-FFF2-40B4-BE49-F238E27FC236}">
                <a16:creationId xmlns:a16="http://schemas.microsoft.com/office/drawing/2014/main" id="{67540C4B-869B-D449-9A3D-01A4FAAB3833}"/>
              </a:ext>
            </a:extLst>
          </p:cNvPr>
          <p:cNvSpPr>
            <a:spLocks noGrp="1"/>
          </p:cNvSpPr>
          <p:nvPr>
            <p:ph type="body" sz="quarter" idx="11"/>
          </p:nvPr>
        </p:nvSpPr>
        <p:spPr/>
        <p:txBody>
          <a:bodyPr>
            <a:noAutofit/>
          </a:bodyPr>
          <a:lstStyle/>
          <a:p>
            <a:r>
              <a:rPr lang="en-US" dirty="0"/>
              <a:t>PAH, Pulmonary arterial hypertension.</a:t>
            </a:r>
          </a:p>
        </p:txBody>
      </p:sp>
    </p:spTree>
    <p:extLst>
      <p:ext uri="{BB962C8B-B14F-4D97-AF65-F5344CB8AC3E}">
        <p14:creationId xmlns:p14="http://schemas.microsoft.com/office/powerpoint/2010/main" val="1218159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B7985-A32B-B747-8D78-BBE1764A9CAF}"/>
              </a:ext>
            </a:extLst>
          </p:cNvPr>
          <p:cNvSpPr>
            <a:spLocks noGrp="1"/>
          </p:cNvSpPr>
          <p:nvPr>
            <p:ph type="title"/>
          </p:nvPr>
        </p:nvSpPr>
        <p:spPr/>
        <p:txBody>
          <a:bodyPr/>
          <a:lstStyle/>
          <a:p>
            <a:r>
              <a:rPr lang="en-US" dirty="0"/>
              <a:t>Cardiac Involvement</a:t>
            </a:r>
          </a:p>
        </p:txBody>
      </p:sp>
      <p:sp>
        <p:nvSpPr>
          <p:cNvPr id="3" name="Content Placeholder 2">
            <a:extLst>
              <a:ext uri="{FF2B5EF4-FFF2-40B4-BE49-F238E27FC236}">
                <a16:creationId xmlns:a16="http://schemas.microsoft.com/office/drawing/2014/main" id="{0AE4BADC-DFAB-9D44-9CFB-EA3D868B01D7}"/>
              </a:ext>
            </a:extLst>
          </p:cNvPr>
          <p:cNvSpPr>
            <a:spLocks noGrp="1"/>
          </p:cNvSpPr>
          <p:nvPr>
            <p:ph idx="1"/>
          </p:nvPr>
        </p:nvSpPr>
        <p:spPr/>
        <p:txBody>
          <a:bodyPr/>
          <a:lstStyle/>
          <a:p>
            <a:pPr>
              <a:spcBef>
                <a:spcPts val="450"/>
              </a:spcBef>
              <a:spcAft>
                <a:spcPts val="450"/>
              </a:spcAft>
            </a:pPr>
            <a:r>
              <a:rPr lang="en-US" sz="2400" dirty="0"/>
              <a:t>Equal incidence in males and females for cardiac involvement</a:t>
            </a:r>
          </a:p>
          <a:p>
            <a:pPr>
              <a:spcBef>
                <a:spcPts val="450"/>
              </a:spcBef>
              <a:spcAft>
                <a:spcPts val="450"/>
              </a:spcAft>
            </a:pPr>
            <a:r>
              <a:rPr lang="en-US" sz="2400" b="1" dirty="0"/>
              <a:t>Older patients </a:t>
            </a:r>
            <a:r>
              <a:rPr lang="en-US" sz="2400" dirty="0"/>
              <a:t>2.1-fold higher incidence (95% CI 1.3–2.7)</a:t>
            </a:r>
          </a:p>
          <a:p>
            <a:pPr>
              <a:spcBef>
                <a:spcPts val="450"/>
              </a:spcBef>
              <a:spcAft>
                <a:spcPts val="450"/>
              </a:spcAft>
            </a:pPr>
            <a:r>
              <a:rPr lang="en-US" sz="2400" b="1" dirty="0"/>
              <a:t>Diffuse skin involvement </a:t>
            </a:r>
            <a:r>
              <a:rPr lang="en-US" sz="2400" dirty="0"/>
              <a:t>1.9-fold higher incidence </a:t>
            </a:r>
            <a:br>
              <a:rPr lang="en-US" sz="2400" dirty="0"/>
            </a:br>
            <a:r>
              <a:rPr lang="en-US" sz="2400" dirty="0"/>
              <a:t>(95% CI 1.3–2.7)</a:t>
            </a:r>
          </a:p>
          <a:p>
            <a:pPr>
              <a:spcBef>
                <a:spcPts val="450"/>
              </a:spcBef>
              <a:spcAft>
                <a:spcPts val="450"/>
              </a:spcAft>
            </a:pPr>
            <a:r>
              <a:rPr lang="en-US" sz="2400" b="1" dirty="0"/>
              <a:t>anti-topoisomerase-I autoantibodies </a:t>
            </a:r>
            <a:r>
              <a:rPr lang="en-US" sz="2400" dirty="0"/>
              <a:t>are risk factors for any cardiac involvement in patients with </a:t>
            </a:r>
            <a:r>
              <a:rPr lang="en-US" sz="2400" dirty="0" err="1"/>
              <a:t>SSc</a:t>
            </a:r>
            <a:endParaRPr lang="en-US" sz="2400" dirty="0"/>
          </a:p>
          <a:p>
            <a:endParaRPr lang="en-US" dirty="0"/>
          </a:p>
          <a:p>
            <a:endParaRPr lang="en-US" dirty="0"/>
          </a:p>
        </p:txBody>
      </p:sp>
      <p:sp>
        <p:nvSpPr>
          <p:cNvPr id="4" name="Text Placeholder 3">
            <a:extLst>
              <a:ext uri="{FF2B5EF4-FFF2-40B4-BE49-F238E27FC236}">
                <a16:creationId xmlns:a16="http://schemas.microsoft.com/office/drawing/2014/main" id="{7F1143EA-4915-4D4B-BE4B-91225291C2B3}"/>
              </a:ext>
            </a:extLst>
          </p:cNvPr>
          <p:cNvSpPr>
            <a:spLocks noGrp="1"/>
          </p:cNvSpPr>
          <p:nvPr>
            <p:ph type="body" sz="quarter" idx="10"/>
          </p:nvPr>
        </p:nvSpPr>
        <p:spPr/>
        <p:txBody>
          <a:bodyPr>
            <a:normAutofit/>
          </a:bodyPr>
          <a:lstStyle/>
          <a:p>
            <a:r>
              <a:rPr lang="en-US" dirty="0"/>
              <a:t>Jaeger VK, et al. </a:t>
            </a:r>
            <a:r>
              <a:rPr lang="en-US" i="1" dirty="0" err="1"/>
              <a:t>PLoS</a:t>
            </a:r>
            <a:r>
              <a:rPr lang="en-US" i="1" dirty="0"/>
              <a:t> One</a:t>
            </a:r>
            <a:r>
              <a:rPr lang="en-US" dirty="0"/>
              <a:t>. 2016;11:e0163894.</a:t>
            </a:r>
          </a:p>
        </p:txBody>
      </p:sp>
      <p:sp>
        <p:nvSpPr>
          <p:cNvPr id="5" name="Text Placeholder 4">
            <a:extLst>
              <a:ext uri="{FF2B5EF4-FFF2-40B4-BE49-F238E27FC236}">
                <a16:creationId xmlns:a16="http://schemas.microsoft.com/office/drawing/2014/main" id="{8FF17DB9-FCDA-E743-A8FD-29ADD45F0052}"/>
              </a:ext>
            </a:extLst>
          </p:cNvPr>
          <p:cNvSpPr>
            <a:spLocks noGrp="1"/>
          </p:cNvSpPr>
          <p:nvPr>
            <p:ph type="body" sz="quarter" idx="11"/>
          </p:nvPr>
        </p:nvSpPr>
        <p:spPr/>
        <p:txBody>
          <a:bodyPr>
            <a:noAutofit/>
          </a:bodyPr>
          <a:lstStyle/>
          <a:p>
            <a:r>
              <a:rPr lang="en-US" dirty="0"/>
              <a:t>CI, confidence interval.</a:t>
            </a:r>
          </a:p>
        </p:txBody>
      </p:sp>
    </p:spTree>
    <p:extLst>
      <p:ext uri="{BB962C8B-B14F-4D97-AF65-F5344CB8AC3E}">
        <p14:creationId xmlns:p14="http://schemas.microsoft.com/office/powerpoint/2010/main" val="1383465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B7985-A32B-B747-8D78-BBE1764A9CAF}"/>
              </a:ext>
            </a:extLst>
          </p:cNvPr>
          <p:cNvSpPr>
            <a:spLocks noGrp="1"/>
          </p:cNvSpPr>
          <p:nvPr>
            <p:ph type="title"/>
          </p:nvPr>
        </p:nvSpPr>
        <p:spPr/>
        <p:txBody>
          <a:bodyPr/>
          <a:lstStyle/>
          <a:p>
            <a:r>
              <a:rPr lang="en-US" dirty="0"/>
              <a:t>Cardiac Involvement </a:t>
            </a:r>
            <a:r>
              <a:rPr lang="en-US" i="1" dirty="0"/>
              <a:t>continued</a:t>
            </a:r>
          </a:p>
        </p:txBody>
      </p:sp>
      <p:sp>
        <p:nvSpPr>
          <p:cNvPr id="3" name="Content Placeholder 2">
            <a:extLst>
              <a:ext uri="{FF2B5EF4-FFF2-40B4-BE49-F238E27FC236}">
                <a16:creationId xmlns:a16="http://schemas.microsoft.com/office/drawing/2014/main" id="{0AE4BADC-DFAB-9D44-9CFB-EA3D868B01D7}"/>
              </a:ext>
            </a:extLst>
          </p:cNvPr>
          <p:cNvSpPr>
            <a:spLocks noGrp="1"/>
          </p:cNvSpPr>
          <p:nvPr>
            <p:ph idx="1"/>
          </p:nvPr>
        </p:nvSpPr>
        <p:spPr/>
        <p:txBody>
          <a:bodyPr/>
          <a:lstStyle/>
          <a:p>
            <a:pPr>
              <a:spcBef>
                <a:spcPts val="225"/>
              </a:spcBef>
              <a:spcAft>
                <a:spcPts val="225"/>
              </a:spcAft>
              <a:buFont typeface="Wingdings" pitchFamily="2" charset="2"/>
              <a:buChar char="Ø"/>
            </a:pPr>
            <a:r>
              <a:rPr lang="en-US" sz="2200" b="1" dirty="0"/>
              <a:t>Diastolic dysfunction </a:t>
            </a:r>
            <a:r>
              <a:rPr lang="en-US" sz="2200" dirty="0"/>
              <a:t>most common</a:t>
            </a:r>
          </a:p>
          <a:p>
            <a:pPr lvl="1">
              <a:spcBef>
                <a:spcPts val="225"/>
              </a:spcBef>
              <a:spcAft>
                <a:spcPts val="225"/>
              </a:spcAft>
            </a:pPr>
            <a:r>
              <a:rPr lang="en-US" sz="2000" dirty="0"/>
              <a:t>No difference between sexes or autoantibody status </a:t>
            </a:r>
          </a:p>
          <a:p>
            <a:pPr lvl="1">
              <a:spcBef>
                <a:spcPts val="225"/>
              </a:spcBef>
              <a:spcAft>
                <a:spcPts val="225"/>
              </a:spcAft>
            </a:pPr>
            <a:r>
              <a:rPr lang="en-US" sz="2000" dirty="0"/>
              <a:t>3.5x (95% CI 2.1–5.9) higher in older than younger patients</a:t>
            </a:r>
          </a:p>
          <a:p>
            <a:pPr lvl="1">
              <a:spcBef>
                <a:spcPts val="225"/>
              </a:spcBef>
              <a:spcAft>
                <a:spcPts val="225"/>
              </a:spcAft>
            </a:pPr>
            <a:r>
              <a:rPr lang="en-US" sz="2000" dirty="0"/>
              <a:t>Frequency and time to develop diastolic dysfunction influenced by extent of skin involvement </a:t>
            </a:r>
          </a:p>
          <a:p>
            <a:pPr lvl="1">
              <a:spcBef>
                <a:spcPts val="225"/>
              </a:spcBef>
              <a:spcAft>
                <a:spcPts val="225"/>
              </a:spcAft>
            </a:pPr>
            <a:r>
              <a:rPr lang="en-US" sz="2000" dirty="0"/>
              <a:t>Diffuse patients having a 2.1-fold higher incidence </a:t>
            </a:r>
            <a:br>
              <a:rPr lang="en-US" sz="2000" dirty="0"/>
            </a:br>
            <a:r>
              <a:rPr lang="en-US" sz="2000" dirty="0"/>
              <a:t>(95% CI 1.3–3.4)</a:t>
            </a:r>
          </a:p>
          <a:p>
            <a:pPr>
              <a:spcBef>
                <a:spcPts val="225"/>
              </a:spcBef>
              <a:spcAft>
                <a:spcPts val="225"/>
              </a:spcAft>
            </a:pPr>
            <a:endParaRPr lang="en-US" dirty="0"/>
          </a:p>
          <a:p>
            <a:pPr>
              <a:spcBef>
                <a:spcPts val="225"/>
              </a:spcBef>
              <a:spcAft>
                <a:spcPts val="225"/>
              </a:spcAft>
              <a:buFont typeface="Wingdings" pitchFamily="2" charset="2"/>
              <a:buChar char="Ø"/>
            </a:pPr>
            <a:r>
              <a:rPr lang="en-US" b="1" dirty="0"/>
              <a:t>Cardiac arrhythmias can be fatal </a:t>
            </a:r>
            <a:r>
              <a:rPr lang="en-US" dirty="0"/>
              <a:t>in patients with </a:t>
            </a:r>
            <a:r>
              <a:rPr lang="en-US" dirty="0" err="1"/>
              <a:t>SSc</a:t>
            </a:r>
            <a:r>
              <a:rPr lang="en-US" dirty="0"/>
              <a:t> cardiac involvement</a:t>
            </a:r>
          </a:p>
          <a:p>
            <a:endParaRPr lang="en-US" dirty="0"/>
          </a:p>
        </p:txBody>
      </p:sp>
      <p:sp>
        <p:nvSpPr>
          <p:cNvPr id="4" name="Text Placeholder 3">
            <a:extLst>
              <a:ext uri="{FF2B5EF4-FFF2-40B4-BE49-F238E27FC236}">
                <a16:creationId xmlns:a16="http://schemas.microsoft.com/office/drawing/2014/main" id="{7F1143EA-4915-4D4B-BE4B-91225291C2B3}"/>
              </a:ext>
            </a:extLst>
          </p:cNvPr>
          <p:cNvSpPr>
            <a:spLocks noGrp="1"/>
          </p:cNvSpPr>
          <p:nvPr>
            <p:ph type="body" sz="quarter" idx="10"/>
          </p:nvPr>
        </p:nvSpPr>
        <p:spPr/>
        <p:txBody>
          <a:bodyPr>
            <a:normAutofit/>
          </a:bodyPr>
          <a:lstStyle/>
          <a:p>
            <a:r>
              <a:rPr lang="en-US" dirty="0"/>
              <a:t>Jaeger VK, et al. </a:t>
            </a:r>
            <a:r>
              <a:rPr lang="en-US" i="1" dirty="0" err="1"/>
              <a:t>PLoS</a:t>
            </a:r>
            <a:r>
              <a:rPr lang="en-US" i="1" dirty="0"/>
              <a:t> One</a:t>
            </a:r>
            <a:r>
              <a:rPr lang="en-US" dirty="0"/>
              <a:t>. 2016;11:e0163894.</a:t>
            </a:r>
          </a:p>
        </p:txBody>
      </p:sp>
      <p:sp>
        <p:nvSpPr>
          <p:cNvPr id="5" name="Text Placeholder 4">
            <a:extLst>
              <a:ext uri="{FF2B5EF4-FFF2-40B4-BE49-F238E27FC236}">
                <a16:creationId xmlns:a16="http://schemas.microsoft.com/office/drawing/2014/main" id="{955BC598-5E3C-448D-9D86-474402DB501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51591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F970-81DC-DD44-BE85-D3E0FB9FC37C}"/>
              </a:ext>
            </a:extLst>
          </p:cNvPr>
          <p:cNvSpPr>
            <a:spLocks noGrp="1"/>
          </p:cNvSpPr>
          <p:nvPr>
            <p:ph type="title"/>
          </p:nvPr>
        </p:nvSpPr>
        <p:spPr>
          <a:xfrm>
            <a:off x="228600" y="131162"/>
            <a:ext cx="8686800" cy="914400"/>
          </a:xfrm>
        </p:spPr>
        <p:txBody>
          <a:bodyPr/>
          <a:lstStyle/>
          <a:p>
            <a:r>
              <a:rPr lang="en-US" dirty="0"/>
              <a:t>Renal Involvement</a:t>
            </a:r>
          </a:p>
        </p:txBody>
      </p:sp>
      <p:sp>
        <p:nvSpPr>
          <p:cNvPr id="3" name="Content Placeholder 2">
            <a:extLst>
              <a:ext uri="{FF2B5EF4-FFF2-40B4-BE49-F238E27FC236}">
                <a16:creationId xmlns:a16="http://schemas.microsoft.com/office/drawing/2014/main" id="{F8937A10-46CA-0242-BF6E-0ECBEB77D143}"/>
              </a:ext>
            </a:extLst>
          </p:cNvPr>
          <p:cNvSpPr>
            <a:spLocks noGrp="1"/>
          </p:cNvSpPr>
          <p:nvPr>
            <p:ph idx="1"/>
          </p:nvPr>
        </p:nvSpPr>
        <p:spPr>
          <a:xfrm>
            <a:off x="228600" y="1068345"/>
            <a:ext cx="8686800" cy="3108960"/>
          </a:xfrm>
        </p:spPr>
        <p:txBody>
          <a:bodyPr/>
          <a:lstStyle/>
          <a:p>
            <a:pPr>
              <a:spcBef>
                <a:spcPts val="1200"/>
              </a:spcBef>
            </a:pPr>
            <a:r>
              <a:rPr lang="en-US" sz="2400" dirty="0"/>
              <a:t>Administration of glucocorticoids in these patients can increase the risk of renal crisis</a:t>
            </a:r>
          </a:p>
          <a:p>
            <a:pPr>
              <a:spcBef>
                <a:spcPts val="1200"/>
              </a:spcBef>
            </a:pPr>
            <a:r>
              <a:rPr lang="en-US" sz="2400" dirty="0"/>
              <a:t>Incident leads with cardiac complications, pulmonary restriction (more rarely), followed by elevated systolic pressures of the pulmonary artery, and renal crisis </a:t>
            </a:r>
          </a:p>
          <a:p>
            <a:pPr>
              <a:spcBef>
                <a:spcPts val="1200"/>
              </a:spcBef>
            </a:pPr>
            <a:r>
              <a:rPr lang="en-US" sz="2400" dirty="0"/>
              <a:t>(Prior to advent of angiotensin converting enzyme inhibitors, renal disease was the greatest risk and worst prognostic sign) </a:t>
            </a:r>
          </a:p>
          <a:p>
            <a:pPr>
              <a:spcBef>
                <a:spcPts val="1200"/>
              </a:spcBef>
            </a:pPr>
            <a:endParaRPr lang="en-US" sz="2400" dirty="0"/>
          </a:p>
          <a:p>
            <a:pPr>
              <a:spcBef>
                <a:spcPts val="1200"/>
              </a:spcBef>
            </a:pPr>
            <a:endParaRPr lang="en-US" sz="2400" dirty="0"/>
          </a:p>
        </p:txBody>
      </p:sp>
      <p:sp>
        <p:nvSpPr>
          <p:cNvPr id="4" name="Text Placeholder 3">
            <a:extLst>
              <a:ext uri="{FF2B5EF4-FFF2-40B4-BE49-F238E27FC236}">
                <a16:creationId xmlns:a16="http://schemas.microsoft.com/office/drawing/2014/main" id="{A5C3A2C7-73F4-F544-99CA-A4682EB36470}"/>
              </a:ext>
            </a:extLst>
          </p:cNvPr>
          <p:cNvSpPr>
            <a:spLocks noGrp="1"/>
          </p:cNvSpPr>
          <p:nvPr>
            <p:ph type="body" sz="quarter" idx="10"/>
          </p:nvPr>
        </p:nvSpPr>
        <p:spPr>
          <a:xfrm>
            <a:off x="3096666" y="4507706"/>
            <a:ext cx="5818734" cy="548879"/>
          </a:xfrm>
        </p:spPr>
        <p:txBody>
          <a:bodyPr>
            <a:normAutofit/>
          </a:bodyPr>
          <a:lstStyle/>
          <a:p>
            <a:r>
              <a:rPr lang="en-US" dirty="0"/>
              <a:t>Jaeger VK, et al. </a:t>
            </a:r>
            <a:r>
              <a:rPr lang="en-US" i="1" dirty="0" err="1"/>
              <a:t>PLoS</a:t>
            </a:r>
            <a:r>
              <a:rPr lang="en-US" i="1" dirty="0"/>
              <a:t> One. </a:t>
            </a:r>
            <a:r>
              <a:rPr lang="en-US" dirty="0"/>
              <a:t>2016;11:e0163894; Volkmann ER, et al. </a:t>
            </a:r>
            <a:r>
              <a:rPr lang="en-US" i="1" dirty="0"/>
              <a:t>J Scleroderma </a:t>
            </a:r>
            <a:r>
              <a:rPr lang="en-US" i="1" dirty="0" err="1"/>
              <a:t>Relat</a:t>
            </a:r>
            <a:r>
              <a:rPr lang="en-US" i="1" dirty="0"/>
              <a:t> </a:t>
            </a:r>
            <a:r>
              <a:rPr lang="en-US" i="1" dirty="0" err="1"/>
              <a:t>Disord</a:t>
            </a:r>
            <a:r>
              <a:rPr lang="en-US" i="1" dirty="0"/>
              <a:t>. </a:t>
            </a:r>
            <a:r>
              <a:rPr lang="en-US" dirty="0"/>
              <a:t>2021;6:11-20.</a:t>
            </a:r>
          </a:p>
        </p:txBody>
      </p:sp>
      <p:sp>
        <p:nvSpPr>
          <p:cNvPr id="9" name="Text Placeholder 8">
            <a:extLst>
              <a:ext uri="{FF2B5EF4-FFF2-40B4-BE49-F238E27FC236}">
                <a16:creationId xmlns:a16="http://schemas.microsoft.com/office/drawing/2014/main" id="{0D68EC38-3691-4FD1-9146-B032F48E476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68200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5E2B-FF32-7244-9CB0-6395E8E1EE36}"/>
              </a:ext>
            </a:extLst>
          </p:cNvPr>
          <p:cNvSpPr>
            <a:spLocks noGrp="1"/>
          </p:cNvSpPr>
          <p:nvPr>
            <p:ph type="title"/>
          </p:nvPr>
        </p:nvSpPr>
        <p:spPr>
          <a:xfrm>
            <a:off x="228600" y="131162"/>
            <a:ext cx="8686800" cy="914400"/>
          </a:xfrm>
        </p:spPr>
        <p:txBody>
          <a:bodyPr>
            <a:normAutofit/>
          </a:bodyPr>
          <a:lstStyle/>
          <a:p>
            <a:r>
              <a:rPr lang="en-US" dirty="0"/>
              <a:t>Musculoskeletal System</a:t>
            </a:r>
          </a:p>
        </p:txBody>
      </p:sp>
      <p:sp>
        <p:nvSpPr>
          <p:cNvPr id="3" name="Content Placeholder 2">
            <a:extLst>
              <a:ext uri="{FF2B5EF4-FFF2-40B4-BE49-F238E27FC236}">
                <a16:creationId xmlns:a16="http://schemas.microsoft.com/office/drawing/2014/main" id="{8A96C8FE-5CB2-CB4C-A324-FE778859A916}"/>
              </a:ext>
            </a:extLst>
          </p:cNvPr>
          <p:cNvSpPr>
            <a:spLocks noGrp="1"/>
          </p:cNvSpPr>
          <p:nvPr>
            <p:ph idx="1"/>
          </p:nvPr>
        </p:nvSpPr>
        <p:spPr>
          <a:xfrm>
            <a:off x="228600" y="1068345"/>
            <a:ext cx="8686800" cy="3108960"/>
          </a:xfrm>
        </p:spPr>
        <p:txBody>
          <a:bodyPr>
            <a:normAutofit/>
          </a:bodyPr>
          <a:lstStyle/>
          <a:p>
            <a:pPr>
              <a:spcBef>
                <a:spcPts val="1800"/>
              </a:spcBef>
            </a:pPr>
            <a:r>
              <a:rPr lang="en-US" sz="2400" dirty="0"/>
              <a:t>Arthritis</a:t>
            </a:r>
          </a:p>
          <a:p>
            <a:pPr>
              <a:spcBef>
                <a:spcPts val="1800"/>
              </a:spcBef>
            </a:pPr>
            <a:r>
              <a:rPr lang="en-US" sz="2400" dirty="0"/>
              <a:t>Joint contractures </a:t>
            </a:r>
          </a:p>
          <a:p>
            <a:pPr>
              <a:spcBef>
                <a:spcPts val="1800"/>
              </a:spcBef>
            </a:pPr>
            <a:r>
              <a:rPr lang="en-US" sz="2400" dirty="0"/>
              <a:t>Myopathy</a:t>
            </a:r>
          </a:p>
        </p:txBody>
      </p:sp>
      <p:sp>
        <p:nvSpPr>
          <p:cNvPr id="8" name="Text Placeholder 7">
            <a:extLst>
              <a:ext uri="{FF2B5EF4-FFF2-40B4-BE49-F238E27FC236}">
                <a16:creationId xmlns:a16="http://schemas.microsoft.com/office/drawing/2014/main" id="{7BE62B6D-6744-4CEA-A3D6-37716D10A435}"/>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9795AB71-C876-44A1-82D2-A6CE60AA795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89589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E040-C975-9A49-93DC-114616D5E110}"/>
              </a:ext>
            </a:extLst>
          </p:cNvPr>
          <p:cNvSpPr>
            <a:spLocks noGrp="1"/>
          </p:cNvSpPr>
          <p:nvPr>
            <p:ph type="title"/>
          </p:nvPr>
        </p:nvSpPr>
        <p:spPr/>
        <p:txBody>
          <a:bodyPr/>
          <a:lstStyle/>
          <a:p>
            <a:r>
              <a:rPr lang="en-US" dirty="0"/>
              <a:t>Multidisciplinary Approach</a:t>
            </a:r>
          </a:p>
        </p:txBody>
      </p:sp>
      <p:sp>
        <p:nvSpPr>
          <p:cNvPr id="3" name="Content Placeholder 2">
            <a:extLst>
              <a:ext uri="{FF2B5EF4-FFF2-40B4-BE49-F238E27FC236}">
                <a16:creationId xmlns:a16="http://schemas.microsoft.com/office/drawing/2014/main" id="{104ADABE-E4EA-0541-AC4C-9304396AFF89}"/>
              </a:ext>
            </a:extLst>
          </p:cNvPr>
          <p:cNvSpPr>
            <a:spLocks noGrp="1"/>
          </p:cNvSpPr>
          <p:nvPr>
            <p:ph idx="1"/>
          </p:nvPr>
        </p:nvSpPr>
        <p:spPr/>
        <p:txBody>
          <a:bodyPr/>
          <a:lstStyle/>
          <a:p>
            <a:pPr>
              <a:spcBef>
                <a:spcPts val="450"/>
              </a:spcBef>
              <a:spcAft>
                <a:spcPts val="450"/>
              </a:spcAft>
              <a:buFont typeface="Wingdings" pitchFamily="2" charset="2"/>
              <a:buChar char="Ø"/>
            </a:pPr>
            <a:r>
              <a:rPr lang="en-US" sz="2200" dirty="0"/>
              <a:t>Importance of </a:t>
            </a:r>
            <a:r>
              <a:rPr lang="en-US" sz="2200" b="1" dirty="0"/>
              <a:t>co-management</a:t>
            </a:r>
          </a:p>
          <a:p>
            <a:pPr>
              <a:spcBef>
                <a:spcPts val="450"/>
              </a:spcBef>
              <a:spcAft>
                <a:spcPts val="450"/>
              </a:spcAft>
              <a:buFont typeface="Wingdings" pitchFamily="2" charset="2"/>
              <a:buChar char="Ø"/>
            </a:pPr>
            <a:r>
              <a:rPr lang="en-US" dirty="0"/>
              <a:t>Due to multi-organ involvement and complexity of </a:t>
            </a:r>
            <a:r>
              <a:rPr lang="en-US" dirty="0" err="1"/>
              <a:t>SSc</a:t>
            </a:r>
            <a:r>
              <a:rPr lang="en-US" dirty="0"/>
              <a:t>-ILD, </a:t>
            </a:r>
            <a:r>
              <a:rPr lang="en-US" b="1" dirty="0"/>
              <a:t>interdisciplinary engagement </a:t>
            </a:r>
            <a:r>
              <a:rPr lang="en-US" dirty="0"/>
              <a:t>is key to provide optimal care</a:t>
            </a:r>
          </a:p>
          <a:p>
            <a:pPr>
              <a:spcBef>
                <a:spcPts val="450"/>
              </a:spcBef>
              <a:spcAft>
                <a:spcPts val="450"/>
              </a:spcAft>
            </a:pPr>
            <a:endParaRPr lang="en-US" dirty="0"/>
          </a:p>
          <a:p>
            <a:pPr>
              <a:spcBef>
                <a:spcPts val="450"/>
              </a:spcBef>
              <a:spcAft>
                <a:spcPts val="450"/>
              </a:spcAft>
            </a:pPr>
            <a:r>
              <a:rPr lang="en-US" dirty="0"/>
              <a:t>For clinicians not in an academic setting, it is important to </a:t>
            </a:r>
            <a:r>
              <a:rPr lang="en-US" b="1" dirty="0"/>
              <a:t>create a virtual multidisciplinary setting </a:t>
            </a:r>
            <a:r>
              <a:rPr lang="en-US" dirty="0"/>
              <a:t>through phone calls, for example, within your clinical community or private practice</a:t>
            </a:r>
          </a:p>
          <a:p>
            <a:pPr lvl="1">
              <a:spcBef>
                <a:spcPts val="450"/>
              </a:spcBef>
              <a:spcAft>
                <a:spcPts val="450"/>
              </a:spcAft>
            </a:pPr>
            <a:r>
              <a:rPr lang="en-US" dirty="0"/>
              <a:t>Help make the connection accessible between disciplines to address comorbidities</a:t>
            </a:r>
          </a:p>
        </p:txBody>
      </p:sp>
      <p:sp>
        <p:nvSpPr>
          <p:cNvPr id="4" name="Text Placeholder 3">
            <a:extLst>
              <a:ext uri="{FF2B5EF4-FFF2-40B4-BE49-F238E27FC236}">
                <a16:creationId xmlns:a16="http://schemas.microsoft.com/office/drawing/2014/main" id="{6CAC5D03-5EE7-48D9-938D-305BAD25BFB4}"/>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3C531732-8ECA-4BF0-BDEC-FA8CB8294E06}"/>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973065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9F88-703F-2140-8EF8-88EB8424C79C}"/>
              </a:ext>
            </a:extLst>
          </p:cNvPr>
          <p:cNvSpPr>
            <a:spLocks noGrp="1"/>
          </p:cNvSpPr>
          <p:nvPr>
            <p:ph type="title"/>
          </p:nvPr>
        </p:nvSpPr>
        <p:spPr/>
        <p:txBody>
          <a:bodyPr/>
          <a:lstStyle/>
          <a:p>
            <a:r>
              <a:rPr lang="en-US"/>
              <a:t>Comorbidities Associated with SSc-ILD</a:t>
            </a:r>
            <a:r>
              <a:rPr lang="en-US" b="0" baseline="30000"/>
              <a:t>1</a:t>
            </a:r>
            <a:endParaRPr lang="en-US" b="0" baseline="30000" dirty="0"/>
          </a:p>
        </p:txBody>
      </p:sp>
      <p:sp>
        <p:nvSpPr>
          <p:cNvPr id="3" name="Content Placeholder 2">
            <a:extLst>
              <a:ext uri="{FF2B5EF4-FFF2-40B4-BE49-F238E27FC236}">
                <a16:creationId xmlns:a16="http://schemas.microsoft.com/office/drawing/2014/main" id="{04822B2A-915E-3442-9CCF-5FF8F626ABCE}"/>
              </a:ext>
            </a:extLst>
          </p:cNvPr>
          <p:cNvSpPr>
            <a:spLocks noGrp="1"/>
          </p:cNvSpPr>
          <p:nvPr>
            <p:ph sz="half" idx="1"/>
          </p:nvPr>
        </p:nvSpPr>
        <p:spPr/>
        <p:txBody>
          <a:bodyPr>
            <a:normAutofit/>
          </a:bodyPr>
          <a:lstStyle/>
          <a:p>
            <a:pPr>
              <a:spcBef>
                <a:spcPts val="1200"/>
              </a:spcBef>
            </a:pPr>
            <a:r>
              <a:rPr lang="en-US" sz="2100" dirty="0"/>
              <a:t>Skin disorders </a:t>
            </a:r>
          </a:p>
          <a:p>
            <a:pPr lvl="1">
              <a:spcBef>
                <a:spcPts val="1200"/>
              </a:spcBef>
            </a:pPr>
            <a:r>
              <a:rPr lang="en-US" sz="1800" dirty="0" err="1"/>
              <a:t>eg</a:t>
            </a:r>
            <a:r>
              <a:rPr lang="en-US" sz="1800" dirty="0"/>
              <a:t>, Raynaud’s Phenomenon</a:t>
            </a:r>
            <a:r>
              <a:rPr lang="en-US" sz="1800" baseline="30000" dirty="0"/>
              <a:t>2</a:t>
            </a:r>
          </a:p>
          <a:p>
            <a:pPr>
              <a:spcBef>
                <a:spcPts val="1200"/>
              </a:spcBef>
            </a:pPr>
            <a:r>
              <a:rPr lang="en-US" sz="2100" dirty="0"/>
              <a:t>GERD </a:t>
            </a:r>
          </a:p>
          <a:p>
            <a:pPr lvl="1">
              <a:spcBef>
                <a:spcPts val="1200"/>
              </a:spcBef>
            </a:pPr>
            <a:r>
              <a:rPr lang="en-US" sz="1800" dirty="0"/>
              <a:t>~70 with Raynaud’s Phenomenon have GI symptoms</a:t>
            </a:r>
            <a:r>
              <a:rPr lang="en-US" sz="1800" baseline="30000" dirty="0"/>
              <a:t>3</a:t>
            </a:r>
          </a:p>
          <a:p>
            <a:pPr>
              <a:spcBef>
                <a:spcPts val="1200"/>
              </a:spcBef>
            </a:pPr>
            <a:r>
              <a:rPr lang="en-US" sz="2100" dirty="0"/>
              <a:t>Upper respiratory tract infections</a:t>
            </a:r>
          </a:p>
          <a:p>
            <a:pPr>
              <a:spcBef>
                <a:spcPts val="1200"/>
              </a:spcBef>
            </a:pPr>
            <a:r>
              <a:rPr lang="en-US" sz="2100" dirty="0"/>
              <a:t>Type 2 Diabetes Mellitus </a:t>
            </a:r>
          </a:p>
        </p:txBody>
      </p:sp>
      <p:sp>
        <p:nvSpPr>
          <p:cNvPr id="4" name="Content Placeholder 3">
            <a:extLst>
              <a:ext uri="{FF2B5EF4-FFF2-40B4-BE49-F238E27FC236}">
                <a16:creationId xmlns:a16="http://schemas.microsoft.com/office/drawing/2014/main" id="{34251776-403B-244C-8606-A689DBBC508B}"/>
              </a:ext>
            </a:extLst>
          </p:cNvPr>
          <p:cNvSpPr>
            <a:spLocks noGrp="1"/>
          </p:cNvSpPr>
          <p:nvPr>
            <p:ph sz="half" idx="2"/>
          </p:nvPr>
        </p:nvSpPr>
        <p:spPr/>
        <p:txBody>
          <a:bodyPr>
            <a:normAutofit/>
          </a:bodyPr>
          <a:lstStyle/>
          <a:p>
            <a:pPr>
              <a:spcBef>
                <a:spcPts val="1200"/>
              </a:spcBef>
            </a:pPr>
            <a:r>
              <a:rPr lang="en-US" sz="2100" dirty="0"/>
              <a:t>COPD</a:t>
            </a:r>
          </a:p>
          <a:p>
            <a:pPr>
              <a:spcBef>
                <a:spcPts val="1200"/>
              </a:spcBef>
            </a:pPr>
            <a:r>
              <a:rPr lang="en-US" sz="2100" dirty="0"/>
              <a:t>Cardiac arrhythmia</a:t>
            </a:r>
          </a:p>
          <a:p>
            <a:pPr>
              <a:spcBef>
                <a:spcPts val="1200"/>
              </a:spcBef>
            </a:pPr>
            <a:r>
              <a:rPr lang="en-US" sz="2100" dirty="0"/>
              <a:t>Renal failure or insufficiency</a:t>
            </a:r>
          </a:p>
          <a:p>
            <a:pPr>
              <a:spcBef>
                <a:spcPts val="1200"/>
              </a:spcBef>
            </a:pPr>
            <a:r>
              <a:rPr lang="en-US" sz="2100" dirty="0"/>
              <a:t>PAH</a:t>
            </a:r>
          </a:p>
          <a:p>
            <a:pPr>
              <a:spcBef>
                <a:spcPts val="1200"/>
              </a:spcBef>
            </a:pPr>
            <a:r>
              <a:rPr lang="en-US" sz="2100" dirty="0"/>
              <a:t>UTI</a:t>
            </a:r>
          </a:p>
          <a:p>
            <a:pPr>
              <a:spcBef>
                <a:spcPts val="1200"/>
              </a:spcBef>
            </a:pPr>
            <a:r>
              <a:rPr lang="en-US" sz="2100" dirty="0"/>
              <a:t>Pneumonia</a:t>
            </a:r>
          </a:p>
        </p:txBody>
      </p:sp>
      <p:sp>
        <p:nvSpPr>
          <p:cNvPr id="5" name="Text Placeholder 4">
            <a:extLst>
              <a:ext uri="{FF2B5EF4-FFF2-40B4-BE49-F238E27FC236}">
                <a16:creationId xmlns:a16="http://schemas.microsoft.com/office/drawing/2014/main" id="{D012761B-F9AC-1E4E-9AC0-93CA7A8F7368}"/>
              </a:ext>
            </a:extLst>
          </p:cNvPr>
          <p:cNvSpPr>
            <a:spLocks noGrp="1"/>
          </p:cNvSpPr>
          <p:nvPr>
            <p:ph type="body" sz="quarter" idx="11"/>
          </p:nvPr>
        </p:nvSpPr>
        <p:spPr>
          <a:xfrm>
            <a:off x="228600" y="4073652"/>
            <a:ext cx="8686800" cy="369761"/>
          </a:xfrm>
        </p:spPr>
        <p:txBody>
          <a:bodyPr>
            <a:noAutofit/>
          </a:bodyPr>
          <a:lstStyle/>
          <a:p>
            <a:pPr marL="0" indent="0">
              <a:buNone/>
            </a:pPr>
            <a:r>
              <a:rPr lang="en-US"/>
              <a:t>COPD, Chronic obstructive pulmonary disease; GERD, Gastroesophageal reflux disease; GI, gastrointestinal; PAH, Pulmonary arterial hypertension;</a:t>
            </a:r>
            <a:br>
              <a:rPr lang="en-US"/>
            </a:br>
            <a:r>
              <a:rPr lang="en-US"/>
              <a:t>UTI, urinary tract infection.</a:t>
            </a:r>
            <a:endParaRPr lang="en-US" dirty="0"/>
          </a:p>
        </p:txBody>
      </p:sp>
      <p:sp>
        <p:nvSpPr>
          <p:cNvPr id="6" name="Text Placeholder 5">
            <a:extLst>
              <a:ext uri="{FF2B5EF4-FFF2-40B4-BE49-F238E27FC236}">
                <a16:creationId xmlns:a16="http://schemas.microsoft.com/office/drawing/2014/main" id="{5F62F63D-DA4C-2546-B4BD-815837A2B23F}"/>
              </a:ext>
            </a:extLst>
          </p:cNvPr>
          <p:cNvSpPr>
            <a:spLocks noGrp="1"/>
          </p:cNvSpPr>
          <p:nvPr>
            <p:ph type="body" sz="quarter" idx="10"/>
          </p:nvPr>
        </p:nvSpPr>
        <p:spPr/>
        <p:txBody>
          <a:bodyPr>
            <a:normAutofit/>
          </a:bodyPr>
          <a:lstStyle/>
          <a:p>
            <a:pPr marL="137160" indent="-137160">
              <a:buFont typeface="Arial"/>
              <a:buAutoNum type="arabicPeriod"/>
            </a:pPr>
            <a:r>
              <a:rPr lang="en-US"/>
              <a:t>Li Q, et al. </a:t>
            </a:r>
            <a:r>
              <a:rPr lang="en-US" i="1"/>
              <a:t>Rheumatology</a:t>
            </a:r>
            <a:r>
              <a:rPr lang="en-US"/>
              <a:t> (Oxford). 2021;60:1915-1925.</a:t>
            </a:r>
          </a:p>
          <a:p>
            <a:pPr marL="137160" indent="-137160">
              <a:buAutoNum type="arabicPeriod"/>
            </a:pPr>
            <a:r>
              <a:rPr lang="en-US"/>
              <a:t>Herrick AL. </a:t>
            </a:r>
            <a:r>
              <a:rPr lang="en-US" i="1"/>
              <a:t>J Scleroderma Relat Disord</a:t>
            </a:r>
            <a:r>
              <a:rPr lang="en-US"/>
              <a:t>. 2019;4:89-101.</a:t>
            </a:r>
          </a:p>
          <a:p>
            <a:pPr marL="137160" indent="-137160">
              <a:buAutoNum type="arabicPeriod"/>
            </a:pPr>
            <a:r>
              <a:rPr lang="en-US"/>
              <a:t>Jaeger VK, et al. </a:t>
            </a:r>
            <a:r>
              <a:rPr lang="en-US" i="1"/>
              <a:t>PLoS One</a:t>
            </a:r>
            <a:r>
              <a:rPr lang="en-US"/>
              <a:t>. 2016;11:e0163894.</a:t>
            </a:r>
            <a:endParaRPr lang="en-US" dirty="0"/>
          </a:p>
        </p:txBody>
      </p:sp>
    </p:spTree>
    <p:extLst>
      <p:ext uri="{BB962C8B-B14F-4D97-AF65-F5344CB8AC3E}">
        <p14:creationId xmlns:p14="http://schemas.microsoft.com/office/powerpoint/2010/main" val="3578827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8D2C-BB6A-D84C-8B96-6808876F885C}"/>
              </a:ext>
            </a:extLst>
          </p:cNvPr>
          <p:cNvSpPr>
            <a:spLocks noGrp="1"/>
          </p:cNvSpPr>
          <p:nvPr>
            <p:ph type="title"/>
          </p:nvPr>
        </p:nvSpPr>
        <p:spPr>
          <a:xfrm>
            <a:off x="228600" y="131162"/>
            <a:ext cx="8686800" cy="914400"/>
          </a:xfrm>
        </p:spPr>
        <p:txBody>
          <a:bodyPr/>
          <a:lstStyle/>
          <a:p>
            <a:r>
              <a:rPr lang="en-US" dirty="0"/>
              <a:t>Treating the Whole Patient</a:t>
            </a:r>
          </a:p>
        </p:txBody>
      </p:sp>
      <p:sp>
        <p:nvSpPr>
          <p:cNvPr id="3" name="Content Placeholder 2">
            <a:extLst>
              <a:ext uri="{FF2B5EF4-FFF2-40B4-BE49-F238E27FC236}">
                <a16:creationId xmlns:a16="http://schemas.microsoft.com/office/drawing/2014/main" id="{7C517627-506C-DB46-8520-EF2E630ECBEF}"/>
              </a:ext>
            </a:extLst>
          </p:cNvPr>
          <p:cNvSpPr>
            <a:spLocks noGrp="1"/>
          </p:cNvSpPr>
          <p:nvPr>
            <p:ph idx="1"/>
          </p:nvPr>
        </p:nvSpPr>
        <p:spPr>
          <a:xfrm>
            <a:off x="228600" y="1068345"/>
            <a:ext cx="8686800" cy="3108960"/>
          </a:xfrm>
        </p:spPr>
        <p:txBody>
          <a:bodyPr/>
          <a:lstStyle/>
          <a:p>
            <a:pPr>
              <a:spcBef>
                <a:spcPts val="2400"/>
              </a:spcBef>
            </a:pPr>
            <a:r>
              <a:rPr lang="en-US" sz="2400" dirty="0"/>
              <a:t>Co-management of patients with </a:t>
            </a:r>
            <a:r>
              <a:rPr lang="en-US" sz="2400" dirty="0" err="1"/>
              <a:t>SSc</a:t>
            </a:r>
            <a:r>
              <a:rPr lang="en-US" sz="2400" dirty="0"/>
              <a:t>-ILD addressing their comorbidities provides optimal care</a:t>
            </a:r>
          </a:p>
          <a:p>
            <a:pPr>
              <a:spcBef>
                <a:spcPts val="2400"/>
              </a:spcBef>
            </a:pPr>
            <a:r>
              <a:rPr lang="en-US" sz="2400" dirty="0"/>
              <a:t>Comorbidity prevalence increases for patients with </a:t>
            </a:r>
            <a:r>
              <a:rPr lang="en-US" sz="2400" dirty="0" err="1"/>
              <a:t>SSc</a:t>
            </a:r>
            <a:r>
              <a:rPr lang="en-US" sz="2400" dirty="0"/>
              <a:t>-ILD</a:t>
            </a:r>
          </a:p>
          <a:p>
            <a:pPr>
              <a:spcBef>
                <a:spcPts val="2400"/>
              </a:spcBef>
            </a:pPr>
            <a:r>
              <a:rPr lang="en-US" sz="2400" dirty="0"/>
              <a:t>There is a need for new, earlier management strategies</a:t>
            </a:r>
          </a:p>
        </p:txBody>
      </p:sp>
      <p:sp>
        <p:nvSpPr>
          <p:cNvPr id="8" name="Text Placeholder 7">
            <a:extLst>
              <a:ext uri="{FF2B5EF4-FFF2-40B4-BE49-F238E27FC236}">
                <a16:creationId xmlns:a16="http://schemas.microsoft.com/office/drawing/2014/main" id="{25008CD9-6621-48F3-8309-CA03EAF1C363}"/>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883F9988-5600-4E58-9E9F-CB11FCF5296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3971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40B0-AB8F-6A46-AA38-45DA5BAC1040}"/>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76C60729-31BE-4D5A-BC34-071BF6B09AC0}"/>
              </a:ext>
            </a:extLst>
          </p:cNvPr>
          <p:cNvSpPr>
            <a:spLocks noGrp="1"/>
          </p:cNvSpPr>
          <p:nvPr>
            <p:ph type="body" sz="quarter" idx="11"/>
          </p:nvPr>
        </p:nvSpPr>
        <p:spPr/>
        <p:txBody>
          <a:bodyPr/>
          <a:lstStyle/>
          <a:p>
            <a:r>
              <a:rPr lang="en-US" dirty="0"/>
              <a:t>ILD, Interstitial Lung Disease; </a:t>
            </a:r>
            <a:r>
              <a:rPr lang="en-US" dirty="0" err="1"/>
              <a:t>SSc</a:t>
            </a:r>
            <a:r>
              <a:rPr lang="en-US" dirty="0"/>
              <a:t>, systemic sclerosis.</a:t>
            </a:r>
          </a:p>
        </p:txBody>
      </p:sp>
      <p:graphicFrame>
        <p:nvGraphicFramePr>
          <p:cNvPr id="4" name="Diagram 3">
            <a:extLst>
              <a:ext uri="{FF2B5EF4-FFF2-40B4-BE49-F238E27FC236}">
                <a16:creationId xmlns:a16="http://schemas.microsoft.com/office/drawing/2014/main" id="{7DE9DC9A-7C30-49EB-B904-641EF403D4C5}"/>
              </a:ext>
            </a:extLst>
          </p:cNvPr>
          <p:cNvGraphicFramePr/>
          <p:nvPr>
            <p:extLst>
              <p:ext uri="{D42A27DB-BD31-4B8C-83A1-F6EECF244321}">
                <p14:modId xmlns:p14="http://schemas.microsoft.com/office/powerpoint/2010/main" val="1466322067"/>
              </p:ext>
            </p:extLst>
          </p:nvPr>
        </p:nvGraphicFramePr>
        <p:xfrm>
          <a:off x="720437" y="775854"/>
          <a:ext cx="8132618" cy="3429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21FAF460-226E-4BAD-BE07-55398E633F7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57746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66CF-A550-8D46-B42F-2C77F8C7E004}"/>
              </a:ext>
            </a:extLst>
          </p:cNvPr>
          <p:cNvSpPr>
            <a:spLocks noGrp="1"/>
          </p:cNvSpPr>
          <p:nvPr>
            <p:ph type="title"/>
          </p:nvPr>
        </p:nvSpPr>
        <p:spPr>
          <a:xfrm>
            <a:off x="623888" y="1143992"/>
            <a:ext cx="7886700" cy="1828800"/>
          </a:xfrm>
        </p:spPr>
        <p:txBody>
          <a:bodyPr/>
          <a:lstStyle/>
          <a:p>
            <a:r>
              <a:rPr lang="en-US" dirty="0">
                <a:solidFill>
                  <a:schemeClr val="accent1">
                    <a:lumMod val="75000"/>
                  </a:schemeClr>
                </a:solidFill>
              </a:rPr>
              <a:t>Blue Line</a:t>
            </a:r>
          </a:p>
        </p:txBody>
      </p:sp>
      <p:sp>
        <p:nvSpPr>
          <p:cNvPr id="3" name="Text Placeholder 2">
            <a:extLst>
              <a:ext uri="{FF2B5EF4-FFF2-40B4-BE49-F238E27FC236}">
                <a16:creationId xmlns:a16="http://schemas.microsoft.com/office/drawing/2014/main" id="{8EF0E419-8589-A043-806A-98B41DC04EA4}"/>
              </a:ext>
            </a:extLst>
          </p:cNvPr>
          <p:cNvSpPr>
            <a:spLocks noGrp="1"/>
          </p:cNvSpPr>
          <p:nvPr>
            <p:ph type="body" idx="1"/>
          </p:nvPr>
        </p:nvSpPr>
        <p:spPr>
          <a:xfrm>
            <a:off x="623888" y="2998991"/>
            <a:ext cx="7886700" cy="1125140"/>
          </a:xfrm>
        </p:spPr>
        <p:txBody>
          <a:bodyPr/>
          <a:lstStyle/>
          <a:p>
            <a:r>
              <a:rPr lang="en-US" dirty="0"/>
              <a:t>Current and Emerging Treatment for </a:t>
            </a:r>
            <a:r>
              <a:rPr lang="en-US" dirty="0" err="1"/>
              <a:t>SSc</a:t>
            </a:r>
            <a:r>
              <a:rPr lang="en-US" dirty="0"/>
              <a:t>-ILD</a:t>
            </a:r>
          </a:p>
        </p:txBody>
      </p:sp>
    </p:spTree>
    <p:extLst>
      <p:ext uri="{BB962C8B-B14F-4D97-AF65-F5344CB8AC3E}">
        <p14:creationId xmlns:p14="http://schemas.microsoft.com/office/powerpoint/2010/main" val="2388375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749C-D0D3-EC4E-A11C-71622073E246}"/>
              </a:ext>
            </a:extLst>
          </p:cNvPr>
          <p:cNvSpPr>
            <a:spLocks noGrp="1"/>
          </p:cNvSpPr>
          <p:nvPr>
            <p:ph type="title"/>
          </p:nvPr>
        </p:nvSpPr>
        <p:spPr/>
        <p:txBody>
          <a:bodyPr>
            <a:normAutofit/>
          </a:bodyPr>
          <a:lstStyle/>
          <a:p>
            <a:r>
              <a:rPr lang="en-US" dirty="0"/>
              <a:t>Practice Guidelines and Future Needs</a:t>
            </a:r>
          </a:p>
        </p:txBody>
      </p:sp>
      <p:sp>
        <p:nvSpPr>
          <p:cNvPr id="3" name="Content Placeholder 2">
            <a:extLst>
              <a:ext uri="{FF2B5EF4-FFF2-40B4-BE49-F238E27FC236}">
                <a16:creationId xmlns:a16="http://schemas.microsoft.com/office/drawing/2014/main" id="{B4716EAE-F9B8-7244-9418-7FB9B8F9A998}"/>
              </a:ext>
            </a:extLst>
          </p:cNvPr>
          <p:cNvSpPr>
            <a:spLocks noGrp="1"/>
          </p:cNvSpPr>
          <p:nvPr>
            <p:ph idx="1"/>
          </p:nvPr>
        </p:nvSpPr>
        <p:spPr/>
        <p:txBody>
          <a:bodyPr/>
          <a:lstStyle/>
          <a:p>
            <a:pPr>
              <a:spcBef>
                <a:spcPts val="600"/>
              </a:spcBef>
              <a:spcAft>
                <a:spcPts val="600"/>
              </a:spcAft>
              <a:buFont typeface="Wingdings" pitchFamily="2" charset="2"/>
              <a:buChar char="Ø"/>
            </a:pPr>
            <a:r>
              <a:rPr lang="en-US" sz="2400" dirty="0"/>
              <a:t>Earlier treatment results in better patient outcomes</a:t>
            </a:r>
          </a:p>
          <a:p>
            <a:pPr>
              <a:spcBef>
                <a:spcPts val="600"/>
              </a:spcBef>
              <a:spcAft>
                <a:spcPts val="600"/>
              </a:spcAft>
            </a:pPr>
            <a:r>
              <a:rPr lang="en-US" sz="2400" dirty="0"/>
              <a:t>Practice guidelines (or lack thereof) and future needs</a:t>
            </a:r>
          </a:p>
          <a:p>
            <a:pPr>
              <a:spcBef>
                <a:spcPts val="600"/>
              </a:spcBef>
              <a:spcAft>
                <a:spcPts val="600"/>
              </a:spcAft>
            </a:pPr>
            <a:r>
              <a:rPr lang="en-US" sz="2400" dirty="0"/>
              <a:t>2013 ACR-EULAR guidelines are outdated </a:t>
            </a:r>
          </a:p>
          <a:p>
            <a:pPr lvl="1">
              <a:spcBef>
                <a:spcPts val="600"/>
              </a:spcBef>
              <a:spcAft>
                <a:spcPts val="600"/>
              </a:spcAft>
            </a:pPr>
            <a:r>
              <a:rPr lang="en-US" sz="2200" dirty="0"/>
              <a:t>Need for updating</a:t>
            </a:r>
          </a:p>
          <a:p>
            <a:endParaRPr lang="en-US" dirty="0"/>
          </a:p>
        </p:txBody>
      </p:sp>
      <p:sp>
        <p:nvSpPr>
          <p:cNvPr id="5" name="Text Placeholder 4">
            <a:extLst>
              <a:ext uri="{FF2B5EF4-FFF2-40B4-BE49-F238E27FC236}">
                <a16:creationId xmlns:a16="http://schemas.microsoft.com/office/drawing/2014/main" id="{366B7665-BDE9-C24A-9BD2-E9B13EA9D093}"/>
              </a:ext>
            </a:extLst>
          </p:cNvPr>
          <p:cNvSpPr>
            <a:spLocks noGrp="1"/>
          </p:cNvSpPr>
          <p:nvPr>
            <p:ph type="body" sz="quarter" idx="10"/>
          </p:nvPr>
        </p:nvSpPr>
        <p:spPr/>
        <p:txBody>
          <a:bodyPr>
            <a:noAutofit/>
          </a:bodyPr>
          <a:lstStyle/>
          <a:p>
            <a:endParaRPr lang="en-US" dirty="0"/>
          </a:p>
        </p:txBody>
      </p:sp>
      <p:sp>
        <p:nvSpPr>
          <p:cNvPr id="4" name="Text Placeholder 3">
            <a:extLst>
              <a:ext uri="{FF2B5EF4-FFF2-40B4-BE49-F238E27FC236}">
                <a16:creationId xmlns:a16="http://schemas.microsoft.com/office/drawing/2014/main" id="{FD6B82F7-59CA-445C-A941-1DBEB82527A6}"/>
              </a:ext>
            </a:extLst>
          </p:cNvPr>
          <p:cNvSpPr>
            <a:spLocks noGrp="1"/>
          </p:cNvSpPr>
          <p:nvPr>
            <p:ph type="body" sz="quarter" idx="11"/>
          </p:nvPr>
        </p:nvSpPr>
        <p:spPr/>
        <p:txBody>
          <a:bodyPr/>
          <a:lstStyle/>
          <a:p>
            <a:r>
              <a:rPr lang="en-US" dirty="0"/>
              <a:t>ACR, American College of Rheumatology; EULAR, European Alliance of Associations for Rheumatology.</a:t>
            </a:r>
          </a:p>
          <a:p>
            <a:endParaRPr lang="en-US" dirty="0"/>
          </a:p>
        </p:txBody>
      </p:sp>
    </p:spTree>
    <p:extLst>
      <p:ext uri="{BB962C8B-B14F-4D97-AF65-F5344CB8AC3E}">
        <p14:creationId xmlns:p14="http://schemas.microsoft.com/office/powerpoint/2010/main" val="2775301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12C47-AB22-4444-91A4-AA264B6CE649}"/>
              </a:ext>
            </a:extLst>
          </p:cNvPr>
          <p:cNvSpPr>
            <a:spLocks noGrp="1"/>
          </p:cNvSpPr>
          <p:nvPr>
            <p:ph type="title"/>
          </p:nvPr>
        </p:nvSpPr>
        <p:spPr>
          <a:xfrm>
            <a:off x="228600" y="128016"/>
            <a:ext cx="8686800" cy="914400"/>
          </a:xfrm>
        </p:spPr>
        <p:txBody>
          <a:bodyPr>
            <a:normAutofit/>
          </a:bodyPr>
          <a:lstStyle/>
          <a:p>
            <a:r>
              <a:rPr lang="en-US" dirty="0"/>
              <a:t>European Consensus </a:t>
            </a:r>
            <a:br>
              <a:rPr lang="en-US" dirty="0"/>
            </a:br>
            <a:r>
              <a:rPr lang="en-US" dirty="0"/>
              <a:t>Goal to improve identification and treatment</a:t>
            </a:r>
          </a:p>
        </p:txBody>
      </p:sp>
      <p:sp>
        <p:nvSpPr>
          <p:cNvPr id="3" name="Content Placeholder 2">
            <a:extLst>
              <a:ext uri="{FF2B5EF4-FFF2-40B4-BE49-F238E27FC236}">
                <a16:creationId xmlns:a16="http://schemas.microsoft.com/office/drawing/2014/main" id="{A786303C-9A0C-054A-98FB-4656F2EF41A9}"/>
              </a:ext>
            </a:extLst>
          </p:cNvPr>
          <p:cNvSpPr>
            <a:spLocks noGrp="1"/>
          </p:cNvSpPr>
          <p:nvPr>
            <p:ph sz="half" idx="1"/>
          </p:nvPr>
        </p:nvSpPr>
        <p:spPr>
          <a:xfrm>
            <a:off x="228600" y="1720932"/>
            <a:ext cx="4343400" cy="2457368"/>
          </a:xfrm>
        </p:spPr>
        <p:txBody>
          <a:bodyPr>
            <a:normAutofit/>
          </a:bodyPr>
          <a:lstStyle/>
          <a:p>
            <a:pPr>
              <a:spcBef>
                <a:spcPts val="600"/>
              </a:spcBef>
            </a:pPr>
            <a:r>
              <a:rPr lang="en-US" b="1" dirty="0"/>
              <a:t>All patients </a:t>
            </a:r>
            <a:r>
              <a:rPr lang="en-US" dirty="0"/>
              <a:t>with </a:t>
            </a:r>
            <a:r>
              <a:rPr lang="en-US" dirty="0" err="1"/>
              <a:t>SSc</a:t>
            </a:r>
            <a:r>
              <a:rPr lang="en-US" dirty="0"/>
              <a:t> should be screened for </a:t>
            </a:r>
            <a:r>
              <a:rPr lang="en-US" dirty="0" err="1"/>
              <a:t>SSc</a:t>
            </a:r>
            <a:r>
              <a:rPr lang="en-US" dirty="0"/>
              <a:t>-ILD using HRCT</a:t>
            </a:r>
          </a:p>
          <a:p>
            <a:pPr>
              <a:spcBef>
                <a:spcPts val="600"/>
              </a:spcBef>
              <a:buFont typeface="Wingdings" panose="05000000000000000000" pitchFamily="2" charset="2"/>
              <a:buChar char="Ø"/>
            </a:pPr>
            <a:r>
              <a:rPr lang="en-US" b="1" dirty="0"/>
              <a:t>HRCT is the primary tool for diagnosing ILD in </a:t>
            </a:r>
            <a:r>
              <a:rPr lang="en-US" b="1" dirty="0" err="1"/>
              <a:t>SSc</a:t>
            </a:r>
            <a:endParaRPr lang="en-US" b="1" dirty="0"/>
          </a:p>
          <a:p>
            <a:pPr>
              <a:spcBef>
                <a:spcPts val="600"/>
              </a:spcBef>
            </a:pPr>
            <a:r>
              <a:rPr lang="en-US" dirty="0"/>
              <a:t>PFTs support screening and diagnosis</a:t>
            </a:r>
          </a:p>
          <a:p>
            <a:pPr>
              <a:spcBef>
                <a:spcPts val="600"/>
              </a:spcBef>
            </a:pPr>
            <a:r>
              <a:rPr lang="en-US" dirty="0"/>
              <a:t>Appropriate to treat all severe cases</a:t>
            </a:r>
          </a:p>
          <a:p>
            <a:pPr>
              <a:spcBef>
                <a:spcPts val="600"/>
              </a:spcBef>
            </a:pPr>
            <a:r>
              <a:rPr lang="en-US" dirty="0"/>
              <a:t>No pharmacological treatment is an option for some patients</a:t>
            </a:r>
          </a:p>
          <a:p>
            <a:pPr>
              <a:spcBef>
                <a:spcPts val="600"/>
              </a:spcBef>
            </a:pPr>
            <a:endParaRPr lang="en-US" dirty="0"/>
          </a:p>
        </p:txBody>
      </p:sp>
      <p:sp>
        <p:nvSpPr>
          <p:cNvPr id="4" name="Content Placeholder 3">
            <a:extLst>
              <a:ext uri="{FF2B5EF4-FFF2-40B4-BE49-F238E27FC236}">
                <a16:creationId xmlns:a16="http://schemas.microsoft.com/office/drawing/2014/main" id="{7F6FB695-E1D4-CA4F-8CE4-F153DACE52C0}"/>
              </a:ext>
            </a:extLst>
          </p:cNvPr>
          <p:cNvSpPr>
            <a:spLocks noGrp="1"/>
          </p:cNvSpPr>
          <p:nvPr>
            <p:ph sz="half" idx="2"/>
          </p:nvPr>
        </p:nvSpPr>
        <p:spPr>
          <a:xfrm>
            <a:off x="4572000" y="1720932"/>
            <a:ext cx="4343400" cy="2457368"/>
          </a:xfrm>
        </p:spPr>
        <p:txBody>
          <a:bodyPr>
            <a:noAutofit/>
          </a:bodyPr>
          <a:lstStyle/>
          <a:p>
            <a:pPr>
              <a:spcBef>
                <a:spcPts val="600"/>
              </a:spcBef>
            </a:pPr>
            <a:r>
              <a:rPr lang="en-US" dirty="0"/>
              <a:t>Follow-up assessments enable identification of disease progression</a:t>
            </a:r>
          </a:p>
          <a:p>
            <a:pPr>
              <a:spcBef>
                <a:spcPts val="600"/>
              </a:spcBef>
            </a:pPr>
            <a:r>
              <a:rPr lang="en-US" dirty="0"/>
              <a:t>Progression pace and disease severity drive decisions to escalate treatment </a:t>
            </a:r>
          </a:p>
          <a:p>
            <a:pPr>
              <a:spcBef>
                <a:spcPts val="600"/>
              </a:spcBef>
            </a:pPr>
            <a:r>
              <a:rPr lang="en-US" b="1" dirty="0"/>
              <a:t>Additional, post-European consensus:</a:t>
            </a:r>
          </a:p>
          <a:p>
            <a:pPr lvl="1">
              <a:spcBef>
                <a:spcPts val="600"/>
              </a:spcBef>
            </a:pPr>
            <a:r>
              <a:rPr lang="en-US" dirty="0"/>
              <a:t>Stratify patients on basis of disease severity (subclinical vs clinical ILD)</a:t>
            </a:r>
          </a:p>
          <a:p>
            <a:pPr lvl="1">
              <a:spcBef>
                <a:spcPts val="600"/>
              </a:spcBef>
            </a:pPr>
            <a:r>
              <a:rPr lang="en-US" dirty="0"/>
              <a:t>Tailor therapy based on risk progress and burden of disease</a:t>
            </a:r>
          </a:p>
        </p:txBody>
      </p:sp>
      <p:sp>
        <p:nvSpPr>
          <p:cNvPr id="5" name="Text Placeholder 4">
            <a:extLst>
              <a:ext uri="{FF2B5EF4-FFF2-40B4-BE49-F238E27FC236}">
                <a16:creationId xmlns:a16="http://schemas.microsoft.com/office/drawing/2014/main" id="{D2B30497-56AA-E643-A6EB-DD0C88A5000B}"/>
              </a:ext>
            </a:extLst>
          </p:cNvPr>
          <p:cNvSpPr>
            <a:spLocks noGrp="1"/>
          </p:cNvSpPr>
          <p:nvPr>
            <p:ph type="body" sz="quarter" idx="11"/>
          </p:nvPr>
        </p:nvSpPr>
        <p:spPr>
          <a:xfrm>
            <a:off x="228600" y="4239816"/>
            <a:ext cx="8686800" cy="203597"/>
          </a:xfrm>
        </p:spPr>
        <p:txBody>
          <a:bodyPr>
            <a:noAutofit/>
          </a:bodyPr>
          <a:lstStyle/>
          <a:p>
            <a:pPr marL="0" indent="0">
              <a:buNone/>
            </a:pPr>
            <a:r>
              <a:rPr lang="en-US" dirty="0"/>
              <a:t>HRCT, high-resolution computed tomography; PFT, Pulmonary function tests.</a:t>
            </a:r>
          </a:p>
        </p:txBody>
      </p:sp>
      <p:sp>
        <p:nvSpPr>
          <p:cNvPr id="6" name="Text Placeholder 5">
            <a:extLst>
              <a:ext uri="{FF2B5EF4-FFF2-40B4-BE49-F238E27FC236}">
                <a16:creationId xmlns:a16="http://schemas.microsoft.com/office/drawing/2014/main" id="{93369E91-8360-EC48-B0E0-A1D8139B90DA}"/>
              </a:ext>
            </a:extLst>
          </p:cNvPr>
          <p:cNvSpPr>
            <a:spLocks noGrp="1"/>
          </p:cNvSpPr>
          <p:nvPr>
            <p:ph type="body" sz="quarter" idx="10"/>
          </p:nvPr>
        </p:nvSpPr>
        <p:spPr>
          <a:xfrm>
            <a:off x="3099816" y="4507706"/>
            <a:ext cx="5815584" cy="548879"/>
          </a:xfrm>
        </p:spPr>
        <p:txBody>
          <a:bodyPr>
            <a:normAutofit/>
          </a:bodyPr>
          <a:lstStyle/>
          <a:p>
            <a:r>
              <a:rPr lang="en-US" sz="900" dirty="0"/>
              <a:t>Clarke J. </a:t>
            </a:r>
            <a:r>
              <a:rPr lang="en-US" sz="900" i="1" dirty="0"/>
              <a:t>Nat Rev </a:t>
            </a:r>
            <a:r>
              <a:rPr lang="en-US" sz="900" i="1" dirty="0" err="1"/>
              <a:t>Rheumatol</a:t>
            </a:r>
            <a:r>
              <a:rPr lang="en-US" sz="900" i="1" dirty="0"/>
              <a:t>. </a:t>
            </a:r>
            <a:r>
              <a:rPr lang="en-US" sz="900" dirty="0"/>
              <a:t>2020;16:127; Distler O, et al. </a:t>
            </a:r>
            <a:r>
              <a:rPr lang="en-US" sz="900" i="1" dirty="0"/>
              <a:t>Expert Rev Clin Immunol. </a:t>
            </a:r>
            <a:r>
              <a:rPr lang="en-US" sz="900" dirty="0"/>
              <a:t>2019;15:1-9; Hoffmann-</a:t>
            </a:r>
            <a:r>
              <a:rPr lang="en-US" sz="900" dirty="0" err="1"/>
              <a:t>Vold</a:t>
            </a:r>
            <a:r>
              <a:rPr lang="en-US" sz="900" dirty="0"/>
              <a:t> A-M, et al. </a:t>
            </a:r>
            <a:r>
              <a:rPr lang="en-US" sz="900" i="1" dirty="0"/>
              <a:t>Lancet Rheumatology. </a:t>
            </a:r>
            <a:r>
              <a:rPr lang="en-US" sz="900" dirty="0"/>
              <a:t>2020;2:e71-83; </a:t>
            </a:r>
            <a:r>
              <a:rPr lang="en-US" sz="900" dirty="0" err="1"/>
              <a:t>Roofeh</a:t>
            </a:r>
            <a:r>
              <a:rPr lang="en-US" sz="900" dirty="0"/>
              <a:t> D, et al</a:t>
            </a:r>
            <a:r>
              <a:rPr lang="en-US" sz="900" i="1" dirty="0"/>
              <a:t>. </a:t>
            </a:r>
            <a:r>
              <a:rPr lang="en-US" sz="900" i="1" dirty="0" err="1"/>
              <a:t>Curr</a:t>
            </a:r>
            <a:r>
              <a:rPr lang="en-US" sz="900" i="1" dirty="0"/>
              <a:t> </a:t>
            </a:r>
            <a:r>
              <a:rPr lang="en-US" sz="900" i="1" dirty="0" err="1"/>
              <a:t>Opin</a:t>
            </a:r>
            <a:r>
              <a:rPr lang="en-US" sz="900" i="1" dirty="0"/>
              <a:t> </a:t>
            </a:r>
            <a:r>
              <a:rPr lang="en-US" sz="900" i="1" dirty="0" err="1"/>
              <a:t>Rheumatol</a:t>
            </a:r>
            <a:r>
              <a:rPr lang="en-US" sz="900" i="1" dirty="0"/>
              <a:t>. </a:t>
            </a:r>
            <a:r>
              <a:rPr lang="en-US" sz="900" dirty="0"/>
              <a:t>2020;32:228-237.</a:t>
            </a:r>
          </a:p>
        </p:txBody>
      </p:sp>
      <p:sp>
        <p:nvSpPr>
          <p:cNvPr id="7" name="TextBox 6">
            <a:extLst>
              <a:ext uri="{FF2B5EF4-FFF2-40B4-BE49-F238E27FC236}">
                <a16:creationId xmlns:a16="http://schemas.microsoft.com/office/drawing/2014/main" id="{3809A4FF-7E93-D441-A5F1-5250209C401F}"/>
              </a:ext>
            </a:extLst>
          </p:cNvPr>
          <p:cNvSpPr txBox="1"/>
          <p:nvPr/>
        </p:nvSpPr>
        <p:spPr>
          <a:xfrm>
            <a:off x="228600" y="1197294"/>
            <a:ext cx="8630394" cy="369332"/>
          </a:xfrm>
          <a:prstGeom prst="rect">
            <a:avLst/>
          </a:prstGeom>
          <a:noFill/>
        </p:spPr>
        <p:txBody>
          <a:bodyPr wrap="square" rtlCol="0">
            <a:spAutoFit/>
          </a:bodyPr>
          <a:lstStyle/>
          <a:p>
            <a:r>
              <a:rPr lang="en-US" b="1" dirty="0"/>
              <a:t>Current Consensus Agreement Management Algorithms based on expert opinions</a:t>
            </a:r>
          </a:p>
        </p:txBody>
      </p:sp>
    </p:spTree>
    <p:extLst>
      <p:ext uri="{BB962C8B-B14F-4D97-AF65-F5344CB8AC3E}">
        <p14:creationId xmlns:p14="http://schemas.microsoft.com/office/powerpoint/2010/main" val="3651820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23AE-0C02-C641-9753-A35D026388AB}"/>
              </a:ext>
            </a:extLst>
          </p:cNvPr>
          <p:cNvSpPr>
            <a:spLocks noGrp="1"/>
          </p:cNvSpPr>
          <p:nvPr>
            <p:ph type="title"/>
          </p:nvPr>
        </p:nvSpPr>
        <p:spPr/>
        <p:txBody>
          <a:bodyPr/>
          <a:lstStyle/>
          <a:p>
            <a:r>
              <a:rPr lang="en-US"/>
              <a:t>Whom to Treat Upfront</a:t>
            </a:r>
            <a:endParaRPr lang="en-US" dirty="0"/>
          </a:p>
        </p:txBody>
      </p:sp>
      <p:sp>
        <p:nvSpPr>
          <p:cNvPr id="3" name="Content Placeholder 2">
            <a:extLst>
              <a:ext uri="{FF2B5EF4-FFF2-40B4-BE49-F238E27FC236}">
                <a16:creationId xmlns:a16="http://schemas.microsoft.com/office/drawing/2014/main" id="{26F7F1EE-07B3-1143-B435-B1FE064DD10D}"/>
              </a:ext>
            </a:extLst>
          </p:cNvPr>
          <p:cNvSpPr>
            <a:spLocks noGrp="1"/>
          </p:cNvSpPr>
          <p:nvPr>
            <p:ph idx="1"/>
          </p:nvPr>
        </p:nvSpPr>
        <p:spPr/>
        <p:txBody>
          <a:bodyPr/>
          <a:lstStyle/>
          <a:p>
            <a:pPr>
              <a:spcBef>
                <a:spcPts val="225"/>
              </a:spcBef>
              <a:spcAft>
                <a:spcPts val="225"/>
              </a:spcAft>
            </a:pPr>
            <a:r>
              <a:rPr lang="en-US" sz="2000" dirty="0"/>
              <a:t>Not necessary for stable or non-progressing disease</a:t>
            </a:r>
          </a:p>
          <a:p>
            <a:pPr lvl="1">
              <a:spcBef>
                <a:spcPts val="225"/>
              </a:spcBef>
              <a:spcAft>
                <a:spcPts val="225"/>
              </a:spcAft>
            </a:pPr>
            <a:r>
              <a:rPr lang="en-US" dirty="0"/>
              <a:t>Mild disease is often clinically asymptomatic and stable</a:t>
            </a:r>
            <a:endParaRPr lang="en-US" baseline="30000" dirty="0"/>
          </a:p>
          <a:p>
            <a:pPr>
              <a:spcBef>
                <a:spcPts val="225"/>
              </a:spcBef>
              <a:spcAft>
                <a:spcPts val="225"/>
              </a:spcAft>
            </a:pPr>
            <a:r>
              <a:rPr lang="en-US" sz="2000" dirty="0"/>
              <a:t>Consider duration of disease</a:t>
            </a:r>
          </a:p>
          <a:p>
            <a:pPr lvl="1">
              <a:spcBef>
                <a:spcPts val="225"/>
              </a:spcBef>
              <a:spcAft>
                <a:spcPts val="225"/>
              </a:spcAft>
            </a:pPr>
            <a:r>
              <a:rPr lang="en-US" dirty="0"/>
              <a:t>Less likely to treat stable patients vs. a patient early in the course of their disease</a:t>
            </a:r>
          </a:p>
          <a:p>
            <a:pPr>
              <a:spcBef>
                <a:spcPts val="225"/>
              </a:spcBef>
              <a:spcAft>
                <a:spcPts val="225"/>
              </a:spcAft>
            </a:pPr>
            <a:r>
              <a:rPr lang="en-US" sz="2000" dirty="0"/>
              <a:t>Aggressive disease progresses rapidly and can shorten life significantly </a:t>
            </a:r>
          </a:p>
          <a:p>
            <a:pPr>
              <a:spcBef>
                <a:spcPts val="225"/>
              </a:spcBef>
              <a:spcAft>
                <a:spcPts val="225"/>
              </a:spcAft>
              <a:buFont typeface="Wingdings" pitchFamily="2" charset="2"/>
              <a:buChar char="Ø"/>
            </a:pPr>
            <a:r>
              <a:rPr lang="en-US" sz="2000" b="1" dirty="0"/>
              <a:t>Treatment recommended for patients with extensive disease</a:t>
            </a:r>
            <a:r>
              <a:rPr lang="en-US" sz="2000" dirty="0"/>
              <a:t>, considered:</a:t>
            </a:r>
          </a:p>
          <a:p>
            <a:pPr lvl="1">
              <a:spcBef>
                <a:spcPts val="225"/>
              </a:spcBef>
              <a:spcAft>
                <a:spcPts val="225"/>
              </a:spcAft>
            </a:pPr>
            <a:r>
              <a:rPr lang="en-US" dirty="0"/>
              <a:t>ILD ≥20% on HRCT, </a:t>
            </a:r>
            <a:r>
              <a:rPr lang="en-US" dirty="0">
                <a:solidFill>
                  <a:srgbClr val="FF0000"/>
                </a:solidFill>
              </a:rPr>
              <a:t>or </a:t>
            </a:r>
          </a:p>
          <a:p>
            <a:pPr lvl="1">
              <a:spcBef>
                <a:spcPts val="225"/>
              </a:spcBef>
              <a:spcAft>
                <a:spcPts val="225"/>
              </a:spcAft>
            </a:pPr>
            <a:r>
              <a:rPr lang="en-US" dirty="0">
                <a:solidFill>
                  <a:srgbClr val="FF0000"/>
                </a:solidFill>
              </a:rPr>
              <a:t>10–30%</a:t>
            </a:r>
            <a:r>
              <a:rPr lang="en-US" dirty="0"/>
              <a:t> and FVC &lt;70% predicted </a:t>
            </a:r>
          </a:p>
          <a:p>
            <a:pPr>
              <a:buFont typeface="Wingdings" pitchFamily="2" charset="2"/>
              <a:buChar char="Ø"/>
            </a:pPr>
            <a:r>
              <a:rPr lang="en-US" sz="2000" b="1" dirty="0"/>
              <a:t>Treatment also considered for patients with limited ILD but have risk factors for progression</a:t>
            </a:r>
            <a:r>
              <a:rPr lang="en-US" sz="2000" dirty="0"/>
              <a:t>, </a:t>
            </a:r>
            <a:r>
              <a:rPr lang="en-US" sz="2000" dirty="0" err="1"/>
              <a:t>eg</a:t>
            </a:r>
            <a:r>
              <a:rPr lang="en-US" sz="2000" dirty="0"/>
              <a:t>, Scl-70, males, etc.</a:t>
            </a:r>
          </a:p>
        </p:txBody>
      </p:sp>
      <p:sp>
        <p:nvSpPr>
          <p:cNvPr id="4" name="Text Placeholder 3">
            <a:extLst>
              <a:ext uri="{FF2B5EF4-FFF2-40B4-BE49-F238E27FC236}">
                <a16:creationId xmlns:a16="http://schemas.microsoft.com/office/drawing/2014/main" id="{0D0688B0-7FB4-EE4F-9FD1-02DCB00E35AB}"/>
              </a:ext>
            </a:extLst>
          </p:cNvPr>
          <p:cNvSpPr>
            <a:spLocks noGrp="1"/>
          </p:cNvSpPr>
          <p:nvPr>
            <p:ph type="body" sz="quarter" idx="10"/>
          </p:nvPr>
        </p:nvSpPr>
        <p:spPr/>
        <p:txBody>
          <a:bodyPr>
            <a:noAutofit/>
          </a:bodyPr>
          <a:lstStyle/>
          <a:p>
            <a:r>
              <a:rPr lang="en-US"/>
              <a:t>Bonhomme O, et al. </a:t>
            </a:r>
            <a:r>
              <a:rPr lang="en-US" i="1"/>
              <a:t>Rheumatology (Oxford)</a:t>
            </a:r>
            <a:r>
              <a:rPr lang="en-US"/>
              <a:t>. 2019;58:1534-1546; Perelas A, et al. </a:t>
            </a:r>
            <a:r>
              <a:rPr lang="en-US" i="1"/>
              <a:t>Lancet Respir Med.</a:t>
            </a:r>
            <a:r>
              <a:rPr lang="en-US"/>
              <a:t> 2020;8:304-320.</a:t>
            </a:r>
            <a:endParaRPr lang="en-US" dirty="0"/>
          </a:p>
        </p:txBody>
      </p:sp>
      <p:sp>
        <p:nvSpPr>
          <p:cNvPr id="5" name="Text Placeholder 4">
            <a:extLst>
              <a:ext uri="{FF2B5EF4-FFF2-40B4-BE49-F238E27FC236}">
                <a16:creationId xmlns:a16="http://schemas.microsoft.com/office/drawing/2014/main" id="{DE1CC0A5-5B94-6842-B9F2-A3CA47C96F76}"/>
              </a:ext>
            </a:extLst>
          </p:cNvPr>
          <p:cNvSpPr>
            <a:spLocks noGrp="1"/>
          </p:cNvSpPr>
          <p:nvPr>
            <p:ph type="body" sz="quarter" idx="11"/>
          </p:nvPr>
        </p:nvSpPr>
        <p:spPr/>
        <p:txBody>
          <a:bodyPr>
            <a:noAutofit/>
          </a:bodyPr>
          <a:lstStyle/>
          <a:p>
            <a:r>
              <a:rPr lang="en-US"/>
              <a:t>FVC, forced vital capacity; HRCT, high-resolution computed tomography.</a:t>
            </a:r>
            <a:endParaRPr lang="en-US" dirty="0"/>
          </a:p>
        </p:txBody>
      </p:sp>
    </p:spTree>
    <p:extLst>
      <p:ext uri="{BB962C8B-B14F-4D97-AF65-F5344CB8AC3E}">
        <p14:creationId xmlns:p14="http://schemas.microsoft.com/office/powerpoint/2010/main" val="4193657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8299C-675F-EA44-906D-DA3F295A6416}"/>
              </a:ext>
            </a:extLst>
          </p:cNvPr>
          <p:cNvSpPr>
            <a:spLocks noGrp="1"/>
          </p:cNvSpPr>
          <p:nvPr>
            <p:ph type="title"/>
          </p:nvPr>
        </p:nvSpPr>
        <p:spPr/>
        <p:txBody>
          <a:bodyPr/>
          <a:lstStyle/>
          <a:p>
            <a:r>
              <a:rPr lang="en-US" dirty="0"/>
              <a:t>Efficacy and Safety of Traditional Therapies</a:t>
            </a:r>
            <a:endParaRPr lang="en-US" b="0" baseline="30000" dirty="0"/>
          </a:p>
        </p:txBody>
      </p:sp>
      <p:sp>
        <p:nvSpPr>
          <p:cNvPr id="4" name="Text Placeholder 3">
            <a:extLst>
              <a:ext uri="{FF2B5EF4-FFF2-40B4-BE49-F238E27FC236}">
                <a16:creationId xmlns:a16="http://schemas.microsoft.com/office/drawing/2014/main" id="{26A4B461-6B20-6D47-967B-13E5EAD4975A}"/>
              </a:ext>
            </a:extLst>
          </p:cNvPr>
          <p:cNvSpPr>
            <a:spLocks noGrp="1"/>
          </p:cNvSpPr>
          <p:nvPr>
            <p:ph type="body" sz="quarter" idx="10"/>
          </p:nvPr>
        </p:nvSpPr>
        <p:spPr/>
        <p:txBody>
          <a:bodyPr>
            <a:normAutofit/>
          </a:bodyPr>
          <a:lstStyle/>
          <a:p>
            <a:r>
              <a:rPr lang="en-US" dirty="0"/>
              <a:t>Li Q, et al. </a:t>
            </a:r>
            <a:r>
              <a:rPr lang="en-US" i="1" dirty="0"/>
              <a:t>Rheumatology</a:t>
            </a:r>
            <a:r>
              <a:rPr lang="en-US" dirty="0"/>
              <a:t> (Oxford). 2021;60(4):1915-1925.</a:t>
            </a:r>
          </a:p>
        </p:txBody>
      </p:sp>
      <p:sp>
        <p:nvSpPr>
          <p:cNvPr id="5" name="Text Placeholder 4">
            <a:extLst>
              <a:ext uri="{FF2B5EF4-FFF2-40B4-BE49-F238E27FC236}">
                <a16:creationId xmlns:a16="http://schemas.microsoft.com/office/drawing/2014/main" id="{73C19C9A-B827-0240-A89F-FD438898CAD1}"/>
              </a:ext>
            </a:extLst>
          </p:cNvPr>
          <p:cNvSpPr>
            <a:spLocks noGrp="1"/>
          </p:cNvSpPr>
          <p:nvPr>
            <p:ph type="body" sz="quarter" idx="11"/>
          </p:nvPr>
        </p:nvSpPr>
        <p:spPr/>
        <p:txBody>
          <a:bodyPr>
            <a:noAutofit/>
          </a:bodyPr>
          <a:lstStyle/>
          <a:p>
            <a:r>
              <a:rPr lang="en-US" dirty="0"/>
              <a:t>IST, Immunosuppressant therapies</a:t>
            </a:r>
          </a:p>
        </p:txBody>
      </p:sp>
      <p:sp>
        <p:nvSpPr>
          <p:cNvPr id="3" name="Content Placeholder 2">
            <a:extLst>
              <a:ext uri="{FF2B5EF4-FFF2-40B4-BE49-F238E27FC236}">
                <a16:creationId xmlns:a16="http://schemas.microsoft.com/office/drawing/2014/main" id="{0C102331-4B20-864D-841D-362A550A15D3}"/>
              </a:ext>
            </a:extLst>
          </p:cNvPr>
          <p:cNvSpPr>
            <a:spLocks noGrp="1"/>
          </p:cNvSpPr>
          <p:nvPr>
            <p:ph idx="4294967295"/>
          </p:nvPr>
        </p:nvSpPr>
        <p:spPr>
          <a:xfrm>
            <a:off x="1558660" y="3531395"/>
            <a:ext cx="6572250" cy="450850"/>
          </a:xfrm>
        </p:spPr>
        <p:txBody>
          <a:bodyPr>
            <a:normAutofit/>
          </a:bodyPr>
          <a:lstStyle/>
          <a:p>
            <a:pPr marL="0" indent="0">
              <a:spcBef>
                <a:spcPts val="450"/>
              </a:spcBef>
              <a:spcAft>
                <a:spcPts val="450"/>
              </a:spcAft>
              <a:buNone/>
            </a:pPr>
            <a:r>
              <a:rPr lang="en-US" sz="2000" dirty="0"/>
              <a:t>Adverse events and long-term follow-up evidence is limited.</a:t>
            </a:r>
          </a:p>
        </p:txBody>
      </p:sp>
      <p:graphicFrame>
        <p:nvGraphicFramePr>
          <p:cNvPr id="6" name="Table 6">
            <a:extLst>
              <a:ext uri="{FF2B5EF4-FFF2-40B4-BE49-F238E27FC236}">
                <a16:creationId xmlns:a16="http://schemas.microsoft.com/office/drawing/2014/main" id="{B3F1610D-560F-1740-B2DC-965A85AD54F4}"/>
              </a:ext>
            </a:extLst>
          </p:cNvPr>
          <p:cNvGraphicFramePr>
            <a:graphicFrameLocks/>
          </p:cNvGraphicFramePr>
          <p:nvPr>
            <p:extLst>
              <p:ext uri="{D42A27DB-BD31-4B8C-83A1-F6EECF244321}">
                <p14:modId xmlns:p14="http://schemas.microsoft.com/office/powerpoint/2010/main" val="3273000463"/>
              </p:ext>
            </p:extLst>
          </p:nvPr>
        </p:nvGraphicFramePr>
        <p:xfrm>
          <a:off x="1558660" y="981244"/>
          <a:ext cx="6026678" cy="2327568"/>
        </p:xfrm>
        <a:graphic>
          <a:graphicData uri="http://schemas.openxmlformats.org/drawingml/2006/table">
            <a:tbl>
              <a:tblPr firstRow="1" bandRow="1">
                <a:tableStyleId>{F5AB1C69-6EDB-4FF4-983F-18BD219EF322}</a:tableStyleId>
              </a:tblPr>
              <a:tblGrid>
                <a:gridCol w="1169356">
                  <a:extLst>
                    <a:ext uri="{9D8B030D-6E8A-4147-A177-3AD203B41FA5}">
                      <a16:colId xmlns:a16="http://schemas.microsoft.com/office/drawing/2014/main" val="234206907"/>
                    </a:ext>
                  </a:extLst>
                </a:gridCol>
                <a:gridCol w="2327441">
                  <a:extLst>
                    <a:ext uri="{9D8B030D-6E8A-4147-A177-3AD203B41FA5}">
                      <a16:colId xmlns:a16="http://schemas.microsoft.com/office/drawing/2014/main" val="353215909"/>
                    </a:ext>
                  </a:extLst>
                </a:gridCol>
                <a:gridCol w="2529881">
                  <a:extLst>
                    <a:ext uri="{9D8B030D-6E8A-4147-A177-3AD203B41FA5}">
                      <a16:colId xmlns:a16="http://schemas.microsoft.com/office/drawing/2014/main" val="1614248422"/>
                    </a:ext>
                  </a:extLst>
                </a:gridCol>
              </a:tblGrid>
              <a:tr h="738332">
                <a:tc>
                  <a:txBody>
                    <a:bodyPr/>
                    <a:lstStyle/>
                    <a:p>
                      <a:pPr algn="l"/>
                      <a:endParaRPr lang="en-US" sz="1500" dirty="0"/>
                    </a:p>
                  </a:txBody>
                  <a:tcPr marL="68580" marR="68580" marT="34290" marB="34290">
                    <a:solidFill>
                      <a:srgbClr val="6E6F72"/>
                    </a:solidFill>
                  </a:tcPr>
                </a:tc>
                <a:tc>
                  <a:txBody>
                    <a:bodyPr/>
                    <a:lstStyle/>
                    <a:p>
                      <a:pPr algn="l"/>
                      <a:r>
                        <a:rPr lang="en-US" sz="1800" dirty="0"/>
                        <a:t>Patients receiving IST at baseline</a:t>
                      </a:r>
                    </a:p>
                  </a:txBody>
                  <a:tcPr marL="68580" marR="68580" marT="34290" marB="34290">
                    <a:solidFill>
                      <a:srgbClr val="6E6F72"/>
                    </a:solidFill>
                  </a:tcPr>
                </a:tc>
                <a:tc>
                  <a:txBody>
                    <a:bodyPr/>
                    <a:lstStyle/>
                    <a:p>
                      <a:pPr algn="l"/>
                      <a:r>
                        <a:rPr lang="en-US" sz="1800" dirty="0"/>
                        <a:t>Patients receiving IST during follow-up</a:t>
                      </a:r>
                    </a:p>
                  </a:txBody>
                  <a:tcPr marL="68580" marR="68580" marT="34290" marB="34290">
                    <a:solidFill>
                      <a:srgbClr val="6E6F72"/>
                    </a:solidFill>
                  </a:tcPr>
                </a:tc>
                <a:extLst>
                  <a:ext uri="{0D108BD9-81ED-4DB2-BD59-A6C34878D82A}">
                    <a16:rowId xmlns:a16="http://schemas.microsoft.com/office/drawing/2014/main" val="4077535413"/>
                  </a:ext>
                </a:extLst>
              </a:tr>
              <a:tr h="417319">
                <a:tc>
                  <a:txBody>
                    <a:bodyPr/>
                    <a:lstStyle/>
                    <a:p>
                      <a:pPr algn="l"/>
                      <a:r>
                        <a:rPr lang="en-US" sz="1800" b="1" dirty="0" err="1"/>
                        <a:t>SSc</a:t>
                      </a:r>
                      <a:endParaRPr lang="en-US" sz="1800" b="1" dirty="0"/>
                    </a:p>
                  </a:txBody>
                  <a:tcPr marL="68580" marR="68580" marT="34290" marB="34290"/>
                </a:tc>
                <a:tc>
                  <a:txBody>
                    <a:bodyPr/>
                    <a:lstStyle/>
                    <a:p>
                      <a:pPr algn="l"/>
                      <a:r>
                        <a:rPr lang="en-US" sz="1800" dirty="0"/>
                        <a:t>13.6%</a:t>
                      </a:r>
                    </a:p>
                  </a:txBody>
                  <a:tcPr marL="68580" marR="68580" marT="34290" marB="34290"/>
                </a:tc>
                <a:tc>
                  <a:txBody>
                    <a:bodyPr/>
                    <a:lstStyle/>
                    <a:p>
                      <a:pPr algn="l"/>
                      <a:r>
                        <a:rPr lang="en-US" sz="1800" dirty="0"/>
                        <a:t>8.2%</a:t>
                      </a:r>
                    </a:p>
                  </a:txBody>
                  <a:tcPr marL="68580" marR="68580" marT="34290" marB="34290"/>
                </a:tc>
                <a:extLst>
                  <a:ext uri="{0D108BD9-81ED-4DB2-BD59-A6C34878D82A}">
                    <a16:rowId xmlns:a16="http://schemas.microsoft.com/office/drawing/2014/main" val="4073925843"/>
                  </a:ext>
                </a:extLst>
              </a:tr>
              <a:tr h="433585">
                <a:tc>
                  <a:txBody>
                    <a:bodyPr/>
                    <a:lstStyle/>
                    <a:p>
                      <a:pPr algn="l"/>
                      <a:r>
                        <a:rPr lang="en-US" sz="1800" b="1" dirty="0" err="1"/>
                        <a:t>SSc</a:t>
                      </a:r>
                      <a:r>
                        <a:rPr lang="en-US" sz="1800" b="1" dirty="0"/>
                        <a:t>-ILD</a:t>
                      </a:r>
                    </a:p>
                  </a:txBody>
                  <a:tcPr marL="68580" marR="68580" marT="34290" marB="34290"/>
                </a:tc>
                <a:tc>
                  <a:txBody>
                    <a:bodyPr/>
                    <a:lstStyle/>
                    <a:p>
                      <a:pPr algn="l"/>
                      <a:r>
                        <a:rPr lang="en-US" sz="1800" dirty="0"/>
                        <a:t>23.4%</a:t>
                      </a:r>
                    </a:p>
                  </a:txBody>
                  <a:tcPr marL="68580" marR="68580" marT="34290" marB="34290"/>
                </a:tc>
                <a:tc>
                  <a:txBody>
                    <a:bodyPr/>
                    <a:lstStyle/>
                    <a:p>
                      <a:pPr algn="l"/>
                      <a:r>
                        <a:rPr lang="en-US" sz="1800" dirty="0"/>
                        <a:t>12.7%</a:t>
                      </a:r>
                    </a:p>
                  </a:txBody>
                  <a:tcPr marL="68580" marR="68580" marT="34290" marB="34290"/>
                </a:tc>
                <a:extLst>
                  <a:ext uri="{0D108BD9-81ED-4DB2-BD59-A6C34878D82A}">
                    <a16:rowId xmlns:a16="http://schemas.microsoft.com/office/drawing/2014/main" val="3782812314"/>
                  </a:ext>
                </a:extLst>
              </a:tr>
              <a:tr h="738332">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50% of patients received corticosteroids at baseline </a:t>
                      </a:r>
                      <a:br>
                        <a:rPr lang="en-US" sz="1800" dirty="0"/>
                      </a:br>
                      <a:r>
                        <a:rPr lang="en-US" sz="1800" dirty="0"/>
                        <a:t>(limited evidence of efficacy)</a:t>
                      </a:r>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76851110"/>
                  </a:ext>
                </a:extLst>
              </a:tr>
            </a:tbl>
          </a:graphicData>
        </a:graphic>
      </p:graphicFrame>
    </p:spTree>
    <p:extLst>
      <p:ext uri="{BB962C8B-B14F-4D97-AF65-F5344CB8AC3E}">
        <p14:creationId xmlns:p14="http://schemas.microsoft.com/office/powerpoint/2010/main" val="977292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4977-C090-754A-992A-C14F64BCFD07}"/>
              </a:ext>
            </a:extLst>
          </p:cNvPr>
          <p:cNvSpPr>
            <a:spLocks noGrp="1"/>
          </p:cNvSpPr>
          <p:nvPr>
            <p:ph type="title"/>
          </p:nvPr>
        </p:nvSpPr>
        <p:spPr/>
        <p:txBody>
          <a:bodyPr>
            <a:normAutofit fontScale="90000"/>
          </a:bodyPr>
          <a:lstStyle/>
          <a:p>
            <a:r>
              <a:rPr lang="en-US" dirty="0"/>
              <a:t>Current Treatment Strategies</a:t>
            </a:r>
            <a:r>
              <a:rPr lang="en-US" b="0" baseline="30000" dirty="0"/>
              <a:t>1</a:t>
            </a:r>
            <a:br>
              <a:rPr lang="en-US" dirty="0"/>
            </a:br>
            <a:r>
              <a:rPr lang="en-US" dirty="0"/>
              <a:t>First line—Immunosuppressant Therapies </a:t>
            </a:r>
          </a:p>
        </p:txBody>
      </p:sp>
      <p:sp>
        <p:nvSpPr>
          <p:cNvPr id="4" name="Text Placeholder 3">
            <a:extLst>
              <a:ext uri="{FF2B5EF4-FFF2-40B4-BE49-F238E27FC236}">
                <a16:creationId xmlns:a16="http://schemas.microsoft.com/office/drawing/2014/main" id="{308EFC0C-E9AC-D548-B881-6129E66D9D23}"/>
              </a:ext>
            </a:extLst>
          </p:cNvPr>
          <p:cNvSpPr>
            <a:spLocks noGrp="1"/>
          </p:cNvSpPr>
          <p:nvPr>
            <p:ph type="body" sz="quarter" idx="10"/>
          </p:nvPr>
        </p:nvSpPr>
        <p:spPr/>
        <p:txBody>
          <a:bodyPr numCol="2">
            <a:noAutofit/>
          </a:bodyPr>
          <a:lstStyle/>
          <a:p>
            <a:pPr marL="137160" indent="-137160">
              <a:buAutoNum type="arabicPeriod"/>
            </a:pPr>
            <a:r>
              <a:rPr lang="en-US" dirty="0"/>
              <a:t>Distler O, et al. </a:t>
            </a:r>
            <a:r>
              <a:rPr lang="en-US" i="1" dirty="0"/>
              <a:t>Expert Rev Clin Immunol</a:t>
            </a:r>
            <a:r>
              <a:rPr lang="en-US" dirty="0"/>
              <a:t>. 2019;15:1-9.</a:t>
            </a:r>
          </a:p>
          <a:p>
            <a:pPr marL="137160" indent="-137160">
              <a:buFont typeface="Arial"/>
              <a:buAutoNum type="arabicPeriod"/>
            </a:pPr>
            <a:r>
              <a:rPr lang="en-US" dirty="0"/>
              <a:t>Kowal-</a:t>
            </a:r>
            <a:r>
              <a:rPr lang="en-US" dirty="0" err="1"/>
              <a:t>Bielecka</a:t>
            </a:r>
            <a:r>
              <a:rPr lang="en-US" dirty="0"/>
              <a:t> O, et al. </a:t>
            </a:r>
            <a:r>
              <a:rPr lang="en-US" i="1" dirty="0"/>
              <a:t>Ann Rheum Dis</a:t>
            </a:r>
            <a:r>
              <a:rPr lang="en-US" dirty="0"/>
              <a:t>. 2017;76:1327-1339.</a:t>
            </a:r>
          </a:p>
          <a:p>
            <a:pPr marL="137160" indent="-137160">
              <a:buFont typeface="Arial"/>
              <a:buAutoNum type="arabicPeriod"/>
            </a:pPr>
            <a:r>
              <a:rPr lang="en-US" dirty="0"/>
              <a:t>Li Q, et al. </a:t>
            </a:r>
            <a:r>
              <a:rPr lang="en-US" i="1" dirty="0"/>
              <a:t>Rheumatology (Oxford). </a:t>
            </a:r>
            <a:r>
              <a:rPr lang="en-US" dirty="0"/>
              <a:t>2021;60:1915-1925.</a:t>
            </a:r>
          </a:p>
          <a:p>
            <a:pPr marL="137160" indent="-137160">
              <a:buFont typeface="Arial"/>
              <a:buAutoNum type="arabicPeriod"/>
            </a:pPr>
            <a:r>
              <a:rPr lang="en-US" dirty="0"/>
              <a:t>McMahan ZH, et al. </a:t>
            </a:r>
            <a:r>
              <a:rPr lang="en-US" i="1" dirty="0"/>
              <a:t>Expert </a:t>
            </a:r>
            <a:r>
              <a:rPr lang="en-US" i="1" dirty="0" err="1"/>
              <a:t>Opin</a:t>
            </a:r>
            <a:r>
              <a:rPr lang="en-US" i="1" dirty="0"/>
              <a:t> </a:t>
            </a:r>
            <a:r>
              <a:rPr lang="en-US" i="1" dirty="0" err="1"/>
              <a:t>Pharmacother</a:t>
            </a:r>
            <a:r>
              <a:rPr lang="en-US" i="1" dirty="0"/>
              <a:t>. </a:t>
            </a:r>
            <a:r>
              <a:rPr lang="en-US" dirty="0"/>
              <a:t>2020;21:2041-2056.</a:t>
            </a:r>
          </a:p>
          <a:p>
            <a:pPr marL="137160" indent="-137160">
              <a:buFont typeface="Arial"/>
              <a:buAutoNum type="arabicPeriod"/>
            </a:pPr>
            <a:r>
              <a:rPr lang="en-US" dirty="0" err="1"/>
              <a:t>Perelas</a:t>
            </a:r>
            <a:r>
              <a:rPr lang="en-US" dirty="0"/>
              <a:t> A, et al. </a:t>
            </a:r>
            <a:r>
              <a:rPr lang="en-US" i="1" dirty="0"/>
              <a:t>Lancet Respir Med.</a:t>
            </a:r>
            <a:r>
              <a:rPr lang="en-US" dirty="0"/>
              <a:t> 2020;8:304-320.</a:t>
            </a:r>
          </a:p>
        </p:txBody>
      </p:sp>
      <p:sp>
        <p:nvSpPr>
          <p:cNvPr id="5" name="Text Placeholder 4">
            <a:extLst>
              <a:ext uri="{FF2B5EF4-FFF2-40B4-BE49-F238E27FC236}">
                <a16:creationId xmlns:a16="http://schemas.microsoft.com/office/drawing/2014/main" id="{EF06CC67-3909-2F48-A0C2-42E704995B2E}"/>
              </a:ext>
            </a:extLst>
          </p:cNvPr>
          <p:cNvSpPr>
            <a:spLocks noGrp="1"/>
          </p:cNvSpPr>
          <p:nvPr>
            <p:ph type="body" sz="quarter" idx="11"/>
          </p:nvPr>
        </p:nvSpPr>
        <p:spPr/>
        <p:txBody>
          <a:bodyPr>
            <a:noAutofit/>
          </a:bodyPr>
          <a:lstStyle/>
          <a:p>
            <a:r>
              <a:rPr lang="en-US" dirty="0" err="1"/>
              <a:t>dcSSc</a:t>
            </a:r>
            <a:r>
              <a:rPr lang="en-US" dirty="0"/>
              <a:t>, diffuse cutaneous systemic sclerosis; IST, Immunosuppressant therapies.</a:t>
            </a:r>
          </a:p>
        </p:txBody>
      </p:sp>
      <p:graphicFrame>
        <p:nvGraphicFramePr>
          <p:cNvPr id="8" name="Table 8">
            <a:extLst>
              <a:ext uri="{FF2B5EF4-FFF2-40B4-BE49-F238E27FC236}">
                <a16:creationId xmlns:a16="http://schemas.microsoft.com/office/drawing/2014/main" id="{23CE4372-26F6-5548-B1D3-DCAAB393A38B}"/>
              </a:ext>
            </a:extLst>
          </p:cNvPr>
          <p:cNvGraphicFramePr>
            <a:graphicFrameLocks noGrp="1"/>
          </p:cNvGraphicFramePr>
          <p:nvPr>
            <p:ph idx="4294967295"/>
            <p:extLst>
              <p:ext uri="{D42A27DB-BD31-4B8C-83A1-F6EECF244321}">
                <p14:modId xmlns:p14="http://schemas.microsoft.com/office/powerpoint/2010/main" val="3836819099"/>
              </p:ext>
            </p:extLst>
          </p:nvPr>
        </p:nvGraphicFramePr>
        <p:xfrm>
          <a:off x="1286470" y="1008063"/>
          <a:ext cx="6571061" cy="3185160"/>
        </p:xfrm>
        <a:graphic>
          <a:graphicData uri="http://schemas.openxmlformats.org/drawingml/2006/table">
            <a:tbl>
              <a:tblPr firstRow="1" bandRow="1">
                <a:tableStyleId>{F5AB1C69-6EDB-4FF4-983F-18BD219EF322}</a:tableStyleId>
              </a:tblPr>
              <a:tblGrid>
                <a:gridCol w="1663124">
                  <a:extLst>
                    <a:ext uri="{9D8B030D-6E8A-4147-A177-3AD203B41FA5}">
                      <a16:colId xmlns:a16="http://schemas.microsoft.com/office/drawing/2014/main" val="365906693"/>
                    </a:ext>
                  </a:extLst>
                </a:gridCol>
                <a:gridCol w="1691014">
                  <a:extLst>
                    <a:ext uri="{9D8B030D-6E8A-4147-A177-3AD203B41FA5}">
                      <a16:colId xmlns:a16="http://schemas.microsoft.com/office/drawing/2014/main" val="3796713935"/>
                    </a:ext>
                  </a:extLst>
                </a:gridCol>
                <a:gridCol w="3216923">
                  <a:extLst>
                    <a:ext uri="{9D8B030D-6E8A-4147-A177-3AD203B41FA5}">
                      <a16:colId xmlns:a16="http://schemas.microsoft.com/office/drawing/2014/main" val="844148746"/>
                    </a:ext>
                  </a:extLst>
                </a:gridCol>
              </a:tblGrid>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First-line Therapy</a:t>
                      </a:r>
                    </a:p>
                  </a:txBody>
                  <a:tcPr marL="68580" marR="68580" marT="34290" marB="34290">
                    <a:solidFill>
                      <a:srgbClr val="6E6F72"/>
                    </a:solidFill>
                  </a:tcPr>
                </a:tc>
                <a:tc>
                  <a:txBody>
                    <a:bodyPr/>
                    <a:lstStyle/>
                    <a:p>
                      <a:r>
                        <a:rPr lang="en-US" sz="1400" dirty="0"/>
                        <a:t>Class of agent</a:t>
                      </a:r>
                    </a:p>
                  </a:txBody>
                  <a:tcPr marL="68580" marR="68580" marT="34290" marB="34290">
                    <a:solidFill>
                      <a:srgbClr val="6E6F72"/>
                    </a:solidFill>
                  </a:tcPr>
                </a:tc>
                <a:tc>
                  <a:txBody>
                    <a:bodyPr/>
                    <a:lstStyle/>
                    <a:p>
                      <a:r>
                        <a:rPr lang="en-US" sz="1400" dirty="0"/>
                        <a:t>Comments</a:t>
                      </a:r>
                    </a:p>
                  </a:txBody>
                  <a:tcPr marL="68580" marR="68580" marT="34290" marB="34290">
                    <a:solidFill>
                      <a:srgbClr val="6E6F72"/>
                    </a:solidFill>
                  </a:tcPr>
                </a:tc>
                <a:extLst>
                  <a:ext uri="{0D108BD9-81ED-4DB2-BD59-A6C34878D82A}">
                    <a16:rowId xmlns:a16="http://schemas.microsoft.com/office/drawing/2014/main" val="1802914706"/>
                  </a:ext>
                </a:extLst>
              </a:tr>
              <a:tr h="4343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Methotrexate (MTX)</a:t>
                      </a:r>
                      <a:endParaRPr lang="en-US" sz="1200" kern="1200" dirty="0">
                        <a:solidFill>
                          <a:schemeClr val="dk1"/>
                        </a:solidFill>
                        <a:effectLst/>
                        <a:latin typeface="+mn-lt"/>
                        <a:ea typeface="+mn-ea"/>
                        <a:cs typeface="+mn-cs"/>
                      </a:endParaRPr>
                    </a:p>
                  </a:txBody>
                  <a:tcPr marL="68580" marR="68580" marT="34290" marB="34290"/>
                </a:tc>
                <a:tc>
                  <a:txBody>
                    <a:bodyPr/>
                    <a:lstStyle/>
                    <a:p>
                      <a:r>
                        <a:rPr lang="en-US" sz="1200" b="0" u="none" strike="noStrike" kern="1200" dirty="0">
                          <a:solidFill>
                            <a:schemeClr val="dk1"/>
                          </a:solidFill>
                          <a:effectLst/>
                        </a:rPr>
                        <a:t>immunosuppressant</a:t>
                      </a:r>
                      <a:endParaRPr lang="en-US" sz="12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Shown to improve skin score in early </a:t>
                      </a:r>
                      <a:r>
                        <a:rPr lang="en-US" sz="1200" kern="1200" dirty="0" err="1">
                          <a:solidFill>
                            <a:schemeClr val="dk1"/>
                          </a:solidFill>
                          <a:effectLst/>
                        </a:rPr>
                        <a:t>dcSSc</a:t>
                      </a:r>
                      <a:r>
                        <a:rPr lang="en-US" sz="1200" kern="1200" dirty="0">
                          <a:solidFill>
                            <a:schemeClr val="dk1"/>
                          </a:solidFill>
                          <a:effectLst/>
                        </a:rPr>
                        <a:t>; unclear benefits for lungs and other systems</a:t>
                      </a:r>
                      <a:r>
                        <a:rPr lang="en-US" sz="1200" b="0" kern="1200" baseline="30000" dirty="0">
                          <a:solidFill>
                            <a:schemeClr val="dk1"/>
                          </a:solidFill>
                          <a:effectLst/>
                        </a:rPr>
                        <a:t>2</a:t>
                      </a:r>
                      <a:endParaRPr lang="en-US" sz="1200" b="0" kern="1200" baseline="300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117433686"/>
                  </a:ext>
                </a:extLst>
              </a:tr>
              <a:tr h="434340">
                <a:tc>
                  <a:txBody>
                    <a:bodyPr/>
                    <a:lstStyle/>
                    <a:p>
                      <a:r>
                        <a:rPr lang="en-US" sz="1200" kern="1200" dirty="0">
                          <a:solidFill>
                            <a:schemeClr val="dk1"/>
                          </a:solidFill>
                          <a:effectLst/>
                        </a:rPr>
                        <a:t>Cyclophosphamide (CYC)</a:t>
                      </a:r>
                      <a:endParaRPr lang="en-US" sz="12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alkylating agent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May slow progression of ILD; </a:t>
                      </a:r>
                      <a:br>
                        <a:rPr lang="en-US" sz="1200" kern="1200" dirty="0">
                          <a:solidFill>
                            <a:schemeClr val="dk1"/>
                          </a:solidFill>
                          <a:effectLst/>
                        </a:rPr>
                      </a:br>
                      <a:r>
                        <a:rPr lang="en-US" sz="1200" kern="1200" dirty="0">
                          <a:solidFill>
                            <a:schemeClr val="dk1"/>
                          </a:solidFill>
                          <a:effectLst/>
                        </a:rPr>
                        <a:t>known toxicity—limits </a:t>
                      </a:r>
                      <a:r>
                        <a:rPr lang="en-US" sz="1200" b="0" kern="1200" dirty="0">
                          <a:solidFill>
                            <a:schemeClr val="dk1"/>
                          </a:solidFill>
                          <a:effectLst/>
                        </a:rPr>
                        <a:t>duration</a:t>
                      </a:r>
                      <a:r>
                        <a:rPr lang="en-US" sz="1200" b="0" kern="1200" baseline="30000" dirty="0">
                          <a:solidFill>
                            <a:schemeClr val="dk1"/>
                          </a:solidFill>
                          <a:effectLst/>
                        </a:rPr>
                        <a:t>3</a:t>
                      </a:r>
                      <a:endParaRPr lang="en-US" sz="1200" b="0" kern="1200" baseline="300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1216306067"/>
                  </a:ext>
                </a:extLst>
              </a:tr>
              <a:tr h="434340">
                <a:tc>
                  <a:txBody>
                    <a:bodyPr/>
                    <a:lstStyle/>
                    <a:p>
                      <a:r>
                        <a:rPr lang="en-US" sz="1200" kern="1200" dirty="0">
                          <a:solidFill>
                            <a:schemeClr val="dk1"/>
                          </a:solidFill>
                          <a:effectLst/>
                        </a:rPr>
                        <a:t>Mycophenolate mofetil (MMF)</a:t>
                      </a:r>
                      <a:endParaRPr lang="en-US" sz="1200" dirty="0"/>
                    </a:p>
                  </a:txBody>
                  <a:tcPr marL="68580" marR="68580" marT="34290" marB="34290"/>
                </a:tc>
                <a:tc>
                  <a:txBody>
                    <a:bodyPr/>
                    <a:lstStyle/>
                    <a:p>
                      <a:r>
                        <a:rPr lang="en-US" sz="1200" b="0" u="none" strike="noStrike" kern="1200" dirty="0">
                          <a:solidFill>
                            <a:schemeClr val="dk1"/>
                          </a:solidFill>
                          <a:effectLst/>
                        </a:rPr>
                        <a:t>immunosuppressant</a:t>
                      </a:r>
                      <a:endParaRPr lang="en-US" sz="12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Inhibitor of lymphocyte proliferation; </a:t>
                      </a:r>
                      <a:br>
                        <a:rPr lang="en-US" sz="1200" kern="1200" dirty="0">
                          <a:solidFill>
                            <a:schemeClr val="dk1"/>
                          </a:solidFill>
                          <a:effectLst/>
                        </a:rPr>
                      </a:br>
                      <a:r>
                        <a:rPr lang="en-US" sz="1200" kern="1200" dirty="0">
                          <a:solidFill>
                            <a:schemeClr val="dk1"/>
                          </a:solidFill>
                          <a:effectLst/>
                        </a:rPr>
                        <a:t>safer, less-toxic alternative</a:t>
                      </a:r>
                      <a:endParaRPr lang="en-US" sz="12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435808666"/>
                  </a:ext>
                </a:extLst>
              </a:tr>
              <a:tr h="617220">
                <a:tc>
                  <a:txBody>
                    <a:bodyPr/>
                    <a:lstStyle/>
                    <a:p>
                      <a:r>
                        <a:rPr lang="en-US" sz="1200" kern="1200" dirty="0">
                          <a:solidFill>
                            <a:schemeClr val="dk1"/>
                          </a:solidFill>
                          <a:effectLst/>
                        </a:rPr>
                        <a:t>Azathioprine (AZA)</a:t>
                      </a:r>
                      <a:endParaRPr lang="en-US" sz="1200" dirty="0"/>
                    </a:p>
                  </a:txBody>
                  <a:tcPr marL="68580" marR="68580" marT="34290" marB="34290"/>
                </a:tc>
                <a:tc>
                  <a:txBody>
                    <a:bodyPr/>
                    <a:lstStyle/>
                    <a:p>
                      <a:r>
                        <a:rPr lang="en-US" sz="1200" b="0" u="none" strike="noStrike" kern="1200" dirty="0">
                          <a:solidFill>
                            <a:schemeClr val="dk1"/>
                          </a:solidFill>
                          <a:effectLst/>
                        </a:rPr>
                        <a:t>immunosuppressant</a:t>
                      </a:r>
                      <a:endParaRPr lang="en-US" sz="1200" dirty="0"/>
                    </a:p>
                  </a:txBody>
                  <a:tcPr marL="68580" marR="68580" marT="34290" marB="34290"/>
                </a:tc>
                <a:tc>
                  <a:txBody>
                    <a:bodyPr/>
                    <a:lstStyle/>
                    <a:p>
                      <a:r>
                        <a:rPr lang="en-US" sz="1200" dirty="0"/>
                        <a:t>May have adjuvant role in patients with more advanced disease or in those intolerant to CYC and MMF</a:t>
                      </a:r>
                      <a:r>
                        <a:rPr lang="en-US" sz="1200" baseline="30000" dirty="0"/>
                        <a:t>5</a:t>
                      </a:r>
                    </a:p>
                  </a:txBody>
                  <a:tcPr marL="68580" marR="68580" marT="34290" marB="34290"/>
                </a:tc>
                <a:extLst>
                  <a:ext uri="{0D108BD9-81ED-4DB2-BD59-A6C34878D82A}">
                    <a16:rowId xmlns:a16="http://schemas.microsoft.com/office/drawing/2014/main" val="2816095926"/>
                  </a:ext>
                </a:extLst>
              </a:tr>
              <a:tr h="982980">
                <a:tc>
                  <a:txBody>
                    <a:bodyPr/>
                    <a:lstStyle/>
                    <a:p>
                      <a:r>
                        <a:rPr lang="en-US" sz="1200" kern="1200" dirty="0">
                          <a:solidFill>
                            <a:schemeClr val="dk1"/>
                          </a:solidFill>
                          <a:effectLst/>
                        </a:rPr>
                        <a:t>Combination therapy (MMF and CYC) </a:t>
                      </a:r>
                      <a:endParaRPr lang="en-US" sz="1200" dirty="0"/>
                    </a:p>
                  </a:txBody>
                  <a:tcPr marL="68580" marR="68580" marT="34290" marB="34290"/>
                </a:tc>
                <a:tc>
                  <a:txBody>
                    <a:bodyPr/>
                    <a:lstStyle/>
                    <a:p>
                      <a:endParaRPr lang="en-US" sz="1200"/>
                    </a:p>
                  </a:txBody>
                  <a:tcPr marL="68580" marR="68580" marT="34290" marB="34290"/>
                </a:tc>
                <a:tc>
                  <a:txBody>
                    <a:bodyPr/>
                    <a:lstStyle/>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Consider for patients with a more inflammatory phenotype</a:t>
                      </a:r>
                      <a:r>
                        <a:rPr lang="en-US" sz="1200" baseline="30000" dirty="0">
                          <a:effectLst/>
                        </a:rPr>
                        <a:t>4,5</a:t>
                      </a: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effectLst/>
                        </a:rPr>
                        <a:t>Consider with progressive disease or with </a:t>
                      </a:r>
                      <a:r>
                        <a:rPr lang="en-US" sz="1200" kern="1200" dirty="0">
                          <a:solidFill>
                            <a:schemeClr val="dk1"/>
                          </a:solidFill>
                          <a:effectLst/>
                        </a:rPr>
                        <a:t>evidence of substantial ground glass opacities and fibrotic changes</a:t>
                      </a:r>
                      <a:r>
                        <a:rPr lang="en-US" sz="1200" baseline="30000" dirty="0">
                          <a:effectLst/>
                        </a:rPr>
                        <a:t>5</a:t>
                      </a:r>
                    </a:p>
                  </a:txBody>
                  <a:tcPr marL="68580" marR="68580" marT="34290" marB="34290"/>
                </a:tc>
                <a:extLst>
                  <a:ext uri="{0D108BD9-81ED-4DB2-BD59-A6C34878D82A}">
                    <a16:rowId xmlns:a16="http://schemas.microsoft.com/office/drawing/2014/main" val="3085337483"/>
                  </a:ext>
                </a:extLst>
              </a:tr>
            </a:tbl>
          </a:graphicData>
        </a:graphic>
      </p:graphicFrame>
    </p:spTree>
    <p:extLst>
      <p:ext uri="{BB962C8B-B14F-4D97-AF65-F5344CB8AC3E}">
        <p14:creationId xmlns:p14="http://schemas.microsoft.com/office/powerpoint/2010/main" val="490161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C9D5-36FC-544E-984B-5C3BF91C95BC}"/>
              </a:ext>
            </a:extLst>
          </p:cNvPr>
          <p:cNvSpPr>
            <a:spLocks noGrp="1"/>
          </p:cNvSpPr>
          <p:nvPr>
            <p:ph type="title"/>
          </p:nvPr>
        </p:nvSpPr>
        <p:spPr/>
        <p:txBody>
          <a:bodyPr>
            <a:normAutofit/>
          </a:bodyPr>
          <a:lstStyle/>
          <a:p>
            <a:r>
              <a:rPr lang="de-CH" altLang="de-DE" sz="2550" dirty="0" err="1"/>
              <a:t>Cyclophosphamide</a:t>
            </a:r>
            <a:r>
              <a:rPr lang="de-CH" altLang="de-DE" sz="2550" dirty="0"/>
              <a:t>: </a:t>
            </a:r>
            <a:r>
              <a:rPr lang="de-CH" altLang="de-DE" sz="2550" dirty="0" err="1"/>
              <a:t>Scleroderma</a:t>
            </a:r>
            <a:r>
              <a:rPr lang="de-CH" altLang="de-DE" sz="2550" dirty="0"/>
              <a:t> Lung Study I</a:t>
            </a:r>
            <a:r>
              <a:rPr lang="en-US" sz="2550" baseline="30000" dirty="0"/>
              <a:t>1</a:t>
            </a:r>
            <a:endParaRPr lang="en-US" sz="2550" dirty="0"/>
          </a:p>
        </p:txBody>
      </p:sp>
      <p:sp>
        <p:nvSpPr>
          <p:cNvPr id="4" name="Text Placeholder 3">
            <a:extLst>
              <a:ext uri="{FF2B5EF4-FFF2-40B4-BE49-F238E27FC236}">
                <a16:creationId xmlns:a16="http://schemas.microsoft.com/office/drawing/2014/main" id="{3FFF8ED1-6F1A-FC4A-846E-8A1A3E7B6156}"/>
              </a:ext>
            </a:extLst>
          </p:cNvPr>
          <p:cNvSpPr>
            <a:spLocks noGrp="1"/>
          </p:cNvSpPr>
          <p:nvPr>
            <p:ph type="body" sz="quarter" idx="10"/>
          </p:nvPr>
        </p:nvSpPr>
        <p:spPr/>
        <p:txBody>
          <a:bodyPr>
            <a:normAutofit/>
          </a:bodyPr>
          <a:lstStyle/>
          <a:p>
            <a:pPr marL="137160" indent="-137160">
              <a:buFont typeface="+mj-lt"/>
              <a:buAutoNum type="arabicPeriod"/>
            </a:pPr>
            <a:r>
              <a:rPr lang="en-US" dirty="0" err="1"/>
              <a:t>Tashkin</a:t>
            </a:r>
            <a:r>
              <a:rPr lang="en-US" dirty="0"/>
              <a:t> DP, et al. </a:t>
            </a:r>
            <a:r>
              <a:rPr lang="en-US" i="1" dirty="0"/>
              <a:t>N </a:t>
            </a:r>
            <a:r>
              <a:rPr lang="en-US" i="1" dirty="0" err="1"/>
              <a:t>Engl</a:t>
            </a:r>
            <a:r>
              <a:rPr lang="en-US" i="1" dirty="0"/>
              <a:t> J Med</a:t>
            </a:r>
            <a:r>
              <a:rPr lang="en-US" dirty="0"/>
              <a:t>. 2006;354:2655-2666.</a:t>
            </a:r>
          </a:p>
        </p:txBody>
      </p:sp>
      <p:sp>
        <p:nvSpPr>
          <p:cNvPr id="5" name="Text Placeholder 4">
            <a:extLst>
              <a:ext uri="{FF2B5EF4-FFF2-40B4-BE49-F238E27FC236}">
                <a16:creationId xmlns:a16="http://schemas.microsoft.com/office/drawing/2014/main" id="{F58ECF16-8E88-E140-ABF4-80194FB6B322}"/>
              </a:ext>
            </a:extLst>
          </p:cNvPr>
          <p:cNvSpPr>
            <a:spLocks noGrp="1"/>
          </p:cNvSpPr>
          <p:nvPr>
            <p:ph type="body" sz="quarter" idx="11"/>
          </p:nvPr>
        </p:nvSpPr>
        <p:spPr>
          <a:xfrm>
            <a:off x="228600" y="4079937"/>
            <a:ext cx="8686800" cy="363477"/>
          </a:xfrm>
        </p:spPr>
        <p:txBody>
          <a:bodyPr>
            <a:noAutofit/>
          </a:bodyPr>
          <a:lstStyle/>
          <a:p>
            <a:r>
              <a:rPr lang="en-US" sz="1100" dirty="0"/>
              <a:t>DLCO, carbon monoxide diffusing capacity; FVC, forced vital capacity; HAQ, Health Assessment Questionnaire; </a:t>
            </a:r>
            <a:r>
              <a:rPr lang="en-US" sz="1100" dirty="0" err="1"/>
              <a:t>mRSS</a:t>
            </a:r>
            <a:r>
              <a:rPr lang="en-US" sz="1100" dirty="0"/>
              <a:t>, modified </a:t>
            </a:r>
            <a:r>
              <a:rPr lang="en-US" sz="1100" dirty="0" err="1"/>
              <a:t>Rodnan</a:t>
            </a:r>
            <a:r>
              <a:rPr lang="en-US" sz="1100" dirty="0"/>
              <a:t> Skin Score; </a:t>
            </a:r>
            <a:r>
              <a:rPr lang="de-CH" altLang="de-DE" sz="1100" dirty="0"/>
              <a:t>SF-36, </a:t>
            </a:r>
            <a:r>
              <a:rPr lang="en-US" sz="1100" dirty="0"/>
              <a:t>Medical Outcomes Study 36-item Short-Form General Health Survey.</a:t>
            </a:r>
          </a:p>
          <a:p>
            <a:endParaRPr lang="en-US" sz="1100" dirty="0"/>
          </a:p>
          <a:p>
            <a:endParaRPr lang="en-US" sz="1100" dirty="0"/>
          </a:p>
        </p:txBody>
      </p:sp>
      <p:sp>
        <p:nvSpPr>
          <p:cNvPr id="7" name="Rectangle 6">
            <a:extLst>
              <a:ext uri="{FF2B5EF4-FFF2-40B4-BE49-F238E27FC236}">
                <a16:creationId xmlns:a16="http://schemas.microsoft.com/office/drawing/2014/main" id="{D70AD29C-E8F7-404E-BE52-26401B3D121E}"/>
              </a:ext>
            </a:extLst>
          </p:cNvPr>
          <p:cNvSpPr/>
          <p:nvPr/>
        </p:nvSpPr>
        <p:spPr>
          <a:xfrm>
            <a:off x="403791" y="1148999"/>
            <a:ext cx="1842831" cy="2185214"/>
          </a:xfrm>
          <a:prstGeom prst="rect">
            <a:avLst/>
          </a:prstGeom>
        </p:spPr>
        <p:txBody>
          <a:bodyPr wrap="square">
            <a:spAutoFit/>
          </a:bodyPr>
          <a:lstStyle/>
          <a:p>
            <a:pPr marL="214286" indent="-214286">
              <a:spcBef>
                <a:spcPct val="50000"/>
              </a:spcBef>
              <a:buClr>
                <a:schemeClr val="accent4"/>
              </a:buClr>
              <a:buFont typeface="Wingdings" panose="05000000000000000000" pitchFamily="2" charset="2"/>
              <a:buChar char="ü"/>
            </a:pPr>
            <a:r>
              <a:rPr lang="de-CH" altLang="de-DE" sz="1600" dirty="0"/>
              <a:t>FVC: 2.5%</a:t>
            </a:r>
          </a:p>
          <a:p>
            <a:pPr marL="214286" indent="-214286">
              <a:spcBef>
                <a:spcPct val="50000"/>
              </a:spcBef>
              <a:buClr>
                <a:schemeClr val="accent4"/>
              </a:buClr>
              <a:buFont typeface="Wingdings" panose="05000000000000000000" pitchFamily="2" charset="2"/>
              <a:buChar char="ü"/>
            </a:pPr>
            <a:r>
              <a:rPr lang="de-CH" altLang="de-DE" sz="1600" dirty="0"/>
              <a:t>DLCO: 1%</a:t>
            </a:r>
          </a:p>
          <a:p>
            <a:pPr marL="214286" indent="-214286">
              <a:spcBef>
                <a:spcPct val="50000"/>
              </a:spcBef>
              <a:buClr>
                <a:schemeClr val="accent4"/>
              </a:buClr>
              <a:buFont typeface="Wingdings" panose="05000000000000000000" pitchFamily="2" charset="2"/>
              <a:buChar char="ü"/>
            </a:pPr>
            <a:r>
              <a:rPr lang="de-CH" altLang="de-DE" sz="1600" dirty="0"/>
              <a:t>HAQ: 0.16 </a:t>
            </a:r>
            <a:r>
              <a:rPr lang="de-CH" altLang="de-DE" sz="1600" dirty="0" err="1"/>
              <a:t>units</a:t>
            </a:r>
            <a:endParaRPr lang="de-CH" altLang="de-DE" sz="1600" dirty="0"/>
          </a:p>
          <a:p>
            <a:pPr marL="214286" indent="-214286">
              <a:spcBef>
                <a:spcPct val="50000"/>
              </a:spcBef>
              <a:buClr>
                <a:schemeClr val="accent4"/>
              </a:buClr>
              <a:buFont typeface="Wingdings" panose="05000000000000000000" pitchFamily="2" charset="2"/>
              <a:buChar char="ü"/>
            </a:pPr>
            <a:r>
              <a:rPr lang="de-CH" altLang="de-DE" sz="1600" dirty="0"/>
              <a:t>Mahler: 2.9 </a:t>
            </a:r>
            <a:r>
              <a:rPr lang="de-CH" altLang="de-DE" sz="1600" dirty="0" err="1"/>
              <a:t>units</a:t>
            </a:r>
            <a:endParaRPr lang="de-CH" altLang="de-DE" sz="1600" dirty="0"/>
          </a:p>
          <a:p>
            <a:pPr marL="214286" indent="-214286">
              <a:spcBef>
                <a:spcPct val="50000"/>
              </a:spcBef>
              <a:buClr>
                <a:schemeClr val="accent4"/>
              </a:buClr>
              <a:buFont typeface="Wingdings" panose="05000000000000000000" pitchFamily="2" charset="2"/>
              <a:buChar char="ü"/>
            </a:pPr>
            <a:r>
              <a:rPr lang="de-CH" altLang="de-DE" sz="1600" dirty="0"/>
              <a:t>SF-36: </a:t>
            </a:r>
            <a:r>
              <a:rPr lang="de-CH" altLang="de-DE" sz="1600" dirty="0" err="1"/>
              <a:t>no</a:t>
            </a:r>
            <a:r>
              <a:rPr lang="de-CH" altLang="de-DE" sz="1600" dirty="0"/>
              <a:t> </a:t>
            </a:r>
            <a:r>
              <a:rPr lang="de-CH" altLang="de-DE" sz="1600" dirty="0" err="1"/>
              <a:t>diff.</a:t>
            </a:r>
            <a:endParaRPr lang="de-CH" altLang="de-DE" sz="1600" dirty="0"/>
          </a:p>
          <a:p>
            <a:pPr marL="214286" indent="-214286">
              <a:spcBef>
                <a:spcPct val="50000"/>
              </a:spcBef>
              <a:buClr>
                <a:schemeClr val="accent4"/>
              </a:buClr>
              <a:buFont typeface="Wingdings" panose="05000000000000000000" pitchFamily="2" charset="2"/>
              <a:buChar char="ü"/>
            </a:pPr>
            <a:r>
              <a:rPr lang="de-CH" altLang="de-DE" sz="1600" dirty="0" err="1"/>
              <a:t>mRSS</a:t>
            </a:r>
            <a:r>
              <a:rPr lang="de-CH" altLang="de-DE" sz="1600" dirty="0"/>
              <a:t>: 3.6 </a:t>
            </a:r>
            <a:r>
              <a:rPr lang="de-CH" altLang="de-DE" sz="1600" dirty="0" err="1"/>
              <a:t>units</a:t>
            </a:r>
            <a:endParaRPr lang="de-CH" altLang="de-DE" sz="1600" dirty="0"/>
          </a:p>
        </p:txBody>
      </p:sp>
      <p:grpSp>
        <p:nvGrpSpPr>
          <p:cNvPr id="3" name="Group 2">
            <a:extLst>
              <a:ext uri="{FF2B5EF4-FFF2-40B4-BE49-F238E27FC236}">
                <a16:creationId xmlns:a16="http://schemas.microsoft.com/office/drawing/2014/main" id="{8C969314-893E-422D-9634-B3BCE9D908AD}"/>
              </a:ext>
            </a:extLst>
          </p:cNvPr>
          <p:cNvGrpSpPr/>
          <p:nvPr/>
        </p:nvGrpSpPr>
        <p:grpSpPr>
          <a:xfrm>
            <a:off x="3185886" y="893605"/>
            <a:ext cx="4790007" cy="3179625"/>
            <a:chOff x="3185886" y="893605"/>
            <a:chExt cx="4790007" cy="3179625"/>
          </a:xfrm>
        </p:grpSpPr>
        <p:graphicFrame>
          <p:nvGraphicFramePr>
            <p:cNvPr id="8" name="Chart 7">
              <a:extLst>
                <a:ext uri="{FF2B5EF4-FFF2-40B4-BE49-F238E27FC236}">
                  <a16:creationId xmlns:a16="http://schemas.microsoft.com/office/drawing/2014/main" id="{BD75219D-23A3-8A49-B8B6-F18C44906E37}"/>
                </a:ext>
              </a:extLst>
            </p:cNvPr>
            <p:cNvGraphicFramePr/>
            <p:nvPr>
              <p:extLst>
                <p:ext uri="{D42A27DB-BD31-4B8C-83A1-F6EECF244321}">
                  <p14:modId xmlns:p14="http://schemas.microsoft.com/office/powerpoint/2010/main" val="4281888485"/>
                </p:ext>
              </p:extLst>
            </p:nvPr>
          </p:nvGraphicFramePr>
          <p:xfrm>
            <a:off x="3185886" y="893605"/>
            <a:ext cx="4790007" cy="3179625"/>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B27D02F8-AC1B-5F40-A7FC-8EC067FBB26F}"/>
                </a:ext>
              </a:extLst>
            </p:cNvPr>
            <p:cNvGrpSpPr/>
            <p:nvPr/>
          </p:nvGrpSpPr>
          <p:grpSpPr>
            <a:xfrm>
              <a:off x="4338302" y="1269935"/>
              <a:ext cx="1183005" cy="2198021"/>
              <a:chOff x="4198619" y="1207770"/>
              <a:chExt cx="1577340" cy="2930694"/>
            </a:xfrm>
            <a:solidFill>
              <a:schemeClr val="accent1">
                <a:lumMod val="75000"/>
              </a:schemeClr>
            </a:solidFill>
          </p:grpSpPr>
          <p:sp>
            <p:nvSpPr>
              <p:cNvPr id="10" name="Rectangle 9">
                <a:extLst>
                  <a:ext uri="{FF2B5EF4-FFF2-40B4-BE49-F238E27FC236}">
                    <a16:creationId xmlns:a16="http://schemas.microsoft.com/office/drawing/2014/main" id="{6B2DE18E-3083-8E47-89A4-9E4A2BAD4B84}"/>
                  </a:ext>
                </a:extLst>
              </p:cNvPr>
              <p:cNvSpPr/>
              <p:nvPr/>
            </p:nvSpPr>
            <p:spPr>
              <a:xfrm>
                <a:off x="5726430" y="1207770"/>
                <a:ext cx="45719"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11" name="Rectangle 10">
                <a:extLst>
                  <a:ext uri="{FF2B5EF4-FFF2-40B4-BE49-F238E27FC236}">
                    <a16:creationId xmlns:a16="http://schemas.microsoft.com/office/drawing/2014/main" id="{1C4D6650-F8D1-6E42-A0F4-A9CBEDB2ECD7}"/>
                  </a:ext>
                </a:extLst>
              </p:cNvPr>
              <p:cNvSpPr/>
              <p:nvPr/>
            </p:nvSpPr>
            <p:spPr>
              <a:xfrm>
                <a:off x="5539740" y="1585436"/>
                <a:ext cx="236219"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12" name="Rectangle 11">
                <a:extLst>
                  <a:ext uri="{FF2B5EF4-FFF2-40B4-BE49-F238E27FC236}">
                    <a16:creationId xmlns:a16="http://schemas.microsoft.com/office/drawing/2014/main" id="{4B892902-70DF-A941-9941-826FB5282105}"/>
                  </a:ext>
                </a:extLst>
              </p:cNvPr>
              <p:cNvSpPr/>
              <p:nvPr/>
            </p:nvSpPr>
            <p:spPr>
              <a:xfrm>
                <a:off x="5402581" y="1958816"/>
                <a:ext cx="369568"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13" name="Rectangle 12">
                <a:extLst>
                  <a:ext uri="{FF2B5EF4-FFF2-40B4-BE49-F238E27FC236}">
                    <a16:creationId xmlns:a16="http://schemas.microsoft.com/office/drawing/2014/main" id="{F69C21EE-606F-2746-A375-5656F4E29850}"/>
                  </a:ext>
                </a:extLst>
              </p:cNvPr>
              <p:cNvSpPr/>
              <p:nvPr/>
            </p:nvSpPr>
            <p:spPr>
              <a:xfrm>
                <a:off x="4198619" y="2332196"/>
                <a:ext cx="1573530"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14" name="Rectangle 13">
                <a:extLst>
                  <a:ext uri="{FF2B5EF4-FFF2-40B4-BE49-F238E27FC236}">
                    <a16:creationId xmlns:a16="http://schemas.microsoft.com/office/drawing/2014/main" id="{ECE74069-8A2E-274A-8E71-381A08C0CF47}"/>
                  </a:ext>
                </a:extLst>
              </p:cNvPr>
              <p:cNvSpPr/>
              <p:nvPr/>
            </p:nvSpPr>
            <p:spPr>
              <a:xfrm>
                <a:off x="4772025" y="2745343"/>
                <a:ext cx="1000124"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15" name="Rectangle 14">
                <a:extLst>
                  <a:ext uri="{FF2B5EF4-FFF2-40B4-BE49-F238E27FC236}">
                    <a16:creationId xmlns:a16="http://schemas.microsoft.com/office/drawing/2014/main" id="{30CC7633-8CDC-D249-BC83-B50D6783F94A}"/>
                  </a:ext>
                </a:extLst>
              </p:cNvPr>
              <p:cNvSpPr/>
              <p:nvPr/>
            </p:nvSpPr>
            <p:spPr>
              <a:xfrm>
                <a:off x="4966334" y="3119914"/>
                <a:ext cx="805815"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16" name="Rectangle 15">
                <a:extLst>
                  <a:ext uri="{FF2B5EF4-FFF2-40B4-BE49-F238E27FC236}">
                    <a16:creationId xmlns:a16="http://schemas.microsoft.com/office/drawing/2014/main" id="{89529264-904F-8F42-B730-4723434C0AB3}"/>
                  </a:ext>
                </a:extLst>
              </p:cNvPr>
              <p:cNvSpPr/>
              <p:nvPr/>
            </p:nvSpPr>
            <p:spPr>
              <a:xfrm>
                <a:off x="5521642" y="3500914"/>
                <a:ext cx="250508"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17" name="Rectangle 16">
                <a:extLst>
                  <a:ext uri="{FF2B5EF4-FFF2-40B4-BE49-F238E27FC236}">
                    <a16:creationId xmlns:a16="http://schemas.microsoft.com/office/drawing/2014/main" id="{27244E2F-12CE-434B-91B4-5AC1DF6E615A}"/>
                  </a:ext>
                </a:extLst>
              </p:cNvPr>
              <p:cNvSpPr/>
              <p:nvPr/>
            </p:nvSpPr>
            <p:spPr>
              <a:xfrm>
                <a:off x="5579746" y="3879384"/>
                <a:ext cx="192404"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grpSp>
        <p:grpSp>
          <p:nvGrpSpPr>
            <p:cNvPr id="18" name="Group 17">
              <a:extLst>
                <a:ext uri="{FF2B5EF4-FFF2-40B4-BE49-F238E27FC236}">
                  <a16:creationId xmlns:a16="http://schemas.microsoft.com/office/drawing/2014/main" id="{FD1539A2-57EA-B341-A613-F356DCCEA439}"/>
                </a:ext>
              </a:extLst>
            </p:cNvPr>
            <p:cNvGrpSpPr/>
            <p:nvPr/>
          </p:nvGrpSpPr>
          <p:grpSpPr>
            <a:xfrm>
              <a:off x="5548460" y="1269935"/>
              <a:ext cx="1264442" cy="2198021"/>
              <a:chOff x="5812157" y="1207770"/>
              <a:chExt cx="1685923" cy="2930694"/>
            </a:xfrm>
            <a:solidFill>
              <a:schemeClr val="accent6">
                <a:lumMod val="75000"/>
              </a:schemeClr>
            </a:solidFill>
          </p:grpSpPr>
          <p:sp>
            <p:nvSpPr>
              <p:cNvPr id="19" name="Rectangle 18">
                <a:extLst>
                  <a:ext uri="{FF2B5EF4-FFF2-40B4-BE49-F238E27FC236}">
                    <a16:creationId xmlns:a16="http://schemas.microsoft.com/office/drawing/2014/main" id="{7D3E5259-F757-B24E-B71F-735C6F8D603F}"/>
                  </a:ext>
                </a:extLst>
              </p:cNvPr>
              <p:cNvSpPr/>
              <p:nvPr/>
            </p:nvSpPr>
            <p:spPr>
              <a:xfrm>
                <a:off x="5825490" y="1207770"/>
                <a:ext cx="45719"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20" name="Rectangle 19">
                <a:extLst>
                  <a:ext uri="{FF2B5EF4-FFF2-40B4-BE49-F238E27FC236}">
                    <a16:creationId xmlns:a16="http://schemas.microsoft.com/office/drawing/2014/main" id="{479C9B0A-BD2B-274E-888A-BE68B2EC235B}"/>
                  </a:ext>
                </a:extLst>
              </p:cNvPr>
              <p:cNvSpPr/>
              <p:nvPr/>
            </p:nvSpPr>
            <p:spPr>
              <a:xfrm>
                <a:off x="5825491" y="1585436"/>
                <a:ext cx="179070"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21" name="Rectangle 20">
                <a:extLst>
                  <a:ext uri="{FF2B5EF4-FFF2-40B4-BE49-F238E27FC236}">
                    <a16:creationId xmlns:a16="http://schemas.microsoft.com/office/drawing/2014/main" id="{F3CB192D-4C04-D74B-8B0B-195671CE868A}"/>
                  </a:ext>
                </a:extLst>
              </p:cNvPr>
              <p:cNvSpPr/>
              <p:nvPr/>
            </p:nvSpPr>
            <p:spPr>
              <a:xfrm>
                <a:off x="5817869" y="1958816"/>
                <a:ext cx="316231"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22" name="Rectangle 21">
                <a:extLst>
                  <a:ext uri="{FF2B5EF4-FFF2-40B4-BE49-F238E27FC236}">
                    <a16:creationId xmlns:a16="http://schemas.microsoft.com/office/drawing/2014/main" id="{EDFBF01E-7AA6-544E-BD43-8614604EDF10}"/>
                  </a:ext>
                </a:extLst>
              </p:cNvPr>
              <p:cNvSpPr/>
              <p:nvPr/>
            </p:nvSpPr>
            <p:spPr>
              <a:xfrm>
                <a:off x="5825491" y="2332196"/>
                <a:ext cx="624839"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23" name="Rectangle 22">
                <a:extLst>
                  <a:ext uri="{FF2B5EF4-FFF2-40B4-BE49-F238E27FC236}">
                    <a16:creationId xmlns:a16="http://schemas.microsoft.com/office/drawing/2014/main" id="{3029675F-C8B3-9F45-B938-143BD2578610}"/>
                  </a:ext>
                </a:extLst>
              </p:cNvPr>
              <p:cNvSpPr/>
              <p:nvPr/>
            </p:nvSpPr>
            <p:spPr>
              <a:xfrm>
                <a:off x="5825491" y="2743676"/>
                <a:ext cx="1672589"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24" name="Rectangle 23">
                <a:extLst>
                  <a:ext uri="{FF2B5EF4-FFF2-40B4-BE49-F238E27FC236}">
                    <a16:creationId xmlns:a16="http://schemas.microsoft.com/office/drawing/2014/main" id="{AA82B4BB-631F-4E4A-B21F-2A625247E6C3}"/>
                  </a:ext>
                </a:extLst>
              </p:cNvPr>
              <p:cNvSpPr/>
              <p:nvPr/>
            </p:nvSpPr>
            <p:spPr>
              <a:xfrm>
                <a:off x="5821679" y="3119914"/>
                <a:ext cx="876301"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25" name="Rectangle 24">
                <a:extLst>
                  <a:ext uri="{FF2B5EF4-FFF2-40B4-BE49-F238E27FC236}">
                    <a16:creationId xmlns:a16="http://schemas.microsoft.com/office/drawing/2014/main" id="{88BD23A7-19FD-934E-B58A-29CAB8A3C86C}"/>
                  </a:ext>
                </a:extLst>
              </p:cNvPr>
              <p:cNvSpPr/>
              <p:nvPr/>
            </p:nvSpPr>
            <p:spPr>
              <a:xfrm>
                <a:off x="5824537" y="3500914"/>
                <a:ext cx="309564"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sp>
            <p:nvSpPr>
              <p:cNvPr id="26" name="Rectangle 25">
                <a:extLst>
                  <a:ext uri="{FF2B5EF4-FFF2-40B4-BE49-F238E27FC236}">
                    <a16:creationId xmlns:a16="http://schemas.microsoft.com/office/drawing/2014/main" id="{64AFA436-B40D-8F44-9D37-5998C69BFEDA}"/>
                  </a:ext>
                </a:extLst>
              </p:cNvPr>
              <p:cNvSpPr/>
              <p:nvPr/>
            </p:nvSpPr>
            <p:spPr>
              <a:xfrm>
                <a:off x="5812157" y="3879384"/>
                <a:ext cx="447672" cy="25908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sz="825" dirty="0"/>
              </a:p>
            </p:txBody>
          </p:sp>
        </p:grpSp>
        <p:sp>
          <p:nvSpPr>
            <p:cNvPr id="27" name="Rectangle 26">
              <a:extLst>
                <a:ext uri="{FF2B5EF4-FFF2-40B4-BE49-F238E27FC236}">
                  <a16:creationId xmlns:a16="http://schemas.microsoft.com/office/drawing/2014/main" id="{134166C6-75B9-0B40-A2DA-A89A89B5941B}"/>
                </a:ext>
              </a:extLst>
            </p:cNvPr>
            <p:cNvSpPr/>
            <p:nvPr/>
          </p:nvSpPr>
          <p:spPr>
            <a:xfrm>
              <a:off x="4169711" y="1269562"/>
              <a:ext cx="1254801" cy="577073"/>
            </a:xfrm>
            <a:prstGeom prst="rect">
              <a:avLst/>
            </a:prstGeom>
          </p:spPr>
          <p:txBody>
            <a:bodyPr wrap="square" lIns="68573" tIns="34286" rIns="68573" bIns="34286">
              <a:spAutoFit/>
            </a:bodyPr>
            <a:lstStyle/>
            <a:p>
              <a:pPr algn="ctr"/>
              <a:r>
                <a:rPr lang="en-US" sz="1100" b="1" dirty="0"/>
                <a:t>Cyclophosphamide</a:t>
              </a:r>
              <a:endParaRPr lang="en-US" sz="1100" dirty="0"/>
            </a:p>
            <a:p>
              <a:pPr algn="ctr"/>
              <a:r>
                <a:rPr lang="en-US" sz="1100" dirty="0"/>
                <a:t>49.3% had improvement</a:t>
              </a:r>
            </a:p>
          </p:txBody>
        </p:sp>
        <p:sp>
          <p:nvSpPr>
            <p:cNvPr id="28" name="Rectangle 27">
              <a:extLst>
                <a:ext uri="{FF2B5EF4-FFF2-40B4-BE49-F238E27FC236}">
                  <a16:creationId xmlns:a16="http://schemas.microsoft.com/office/drawing/2014/main" id="{73662C68-F0B8-704D-A88C-A69FEACCC09B}"/>
                </a:ext>
              </a:extLst>
            </p:cNvPr>
            <p:cNvSpPr/>
            <p:nvPr/>
          </p:nvSpPr>
          <p:spPr>
            <a:xfrm>
              <a:off x="5589724" y="1274780"/>
              <a:ext cx="1254801" cy="577073"/>
            </a:xfrm>
            <a:prstGeom prst="rect">
              <a:avLst/>
            </a:prstGeom>
          </p:spPr>
          <p:txBody>
            <a:bodyPr wrap="square" lIns="68573" tIns="34286" rIns="68573" bIns="34286">
              <a:spAutoFit/>
            </a:bodyPr>
            <a:lstStyle/>
            <a:p>
              <a:pPr algn="ctr"/>
              <a:r>
                <a:rPr lang="en-US" sz="1100" b="1" dirty="0"/>
                <a:t>Placebo</a:t>
              </a:r>
              <a:endParaRPr lang="en-US" sz="1100" dirty="0"/>
            </a:p>
            <a:p>
              <a:pPr algn="ctr"/>
              <a:r>
                <a:rPr lang="en-US" sz="1100" dirty="0"/>
                <a:t>26.4% had improvement</a:t>
              </a:r>
            </a:p>
          </p:txBody>
        </p:sp>
        <p:cxnSp>
          <p:nvCxnSpPr>
            <p:cNvPr id="6" name="Straight Connector 5">
              <a:extLst>
                <a:ext uri="{FF2B5EF4-FFF2-40B4-BE49-F238E27FC236}">
                  <a16:creationId xmlns:a16="http://schemas.microsoft.com/office/drawing/2014/main" id="{E7A98814-21AB-9F4E-8F6E-5D19AEAFE62F}"/>
                </a:ext>
              </a:extLst>
            </p:cNvPr>
            <p:cNvCxnSpPr/>
            <p:nvPr/>
          </p:nvCxnSpPr>
          <p:spPr>
            <a:xfrm>
              <a:off x="4169711" y="3583574"/>
              <a:ext cx="279677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Rectangle 2">
            <a:extLst>
              <a:ext uri="{FF2B5EF4-FFF2-40B4-BE49-F238E27FC236}">
                <a16:creationId xmlns:a16="http://schemas.microsoft.com/office/drawing/2014/main" id="{A4F848E2-BEA2-9F49-B98B-EF751F002A6C}"/>
              </a:ext>
            </a:extLst>
          </p:cNvPr>
          <p:cNvSpPr>
            <a:spLocks noChangeArrowheads="1"/>
          </p:cNvSpPr>
          <p:nvPr/>
        </p:nvSpPr>
        <p:spPr bwMode="auto">
          <a:xfrm>
            <a:off x="114300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2" name="Rectangle 3">
            <a:extLst>
              <a:ext uri="{FF2B5EF4-FFF2-40B4-BE49-F238E27FC236}">
                <a16:creationId xmlns:a16="http://schemas.microsoft.com/office/drawing/2014/main" id="{C79FF08A-87DA-0F43-8875-B9A2E9A04A4D}"/>
              </a:ext>
            </a:extLst>
          </p:cNvPr>
          <p:cNvSpPr>
            <a:spLocks noChangeArrowheads="1"/>
          </p:cNvSpPr>
          <p:nvPr/>
        </p:nvSpPr>
        <p:spPr bwMode="auto">
          <a:xfrm rot="10800000" flipV="1">
            <a:off x="4343128" y="3608909"/>
            <a:ext cx="524672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1pPr>
            <a:lvl2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2pPr>
            <a:lvl3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3pPr>
            <a:lvl4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4pPr>
            <a:lvl5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5pPr>
            <a:lvl6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6pPr>
            <a:lvl7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7pPr>
            <a:lvl8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8pPr>
            <a:lvl9pPr eaLnBrk="0" fontAlgn="base" hangingPunct="0">
              <a:spcBef>
                <a:spcPct val="0"/>
              </a:spcBef>
              <a:spcAft>
                <a:spcPct val="0"/>
              </a:spcAft>
              <a:tabLst>
                <a:tab pos="182563" algn="l"/>
                <a:tab pos="274638" algn="l"/>
              </a:tabLst>
              <a:defRPr>
                <a:solidFill>
                  <a:schemeClr val="tx1"/>
                </a:solidFill>
                <a:latin typeface="Arial" panose="020B0604020202020204" pitchFamily="34" charset="0"/>
              </a:defRPr>
            </a:lvl9pPr>
          </a:lstStyle>
          <a:p>
            <a:pPr defTabSz="685800">
              <a:tabLst>
                <a:tab pos="136922" algn="l"/>
                <a:tab pos="205979" algn="l"/>
              </a:tabLst>
            </a:pPr>
            <a:r>
              <a:rPr lang="en-US" altLang="en-US" sz="900" dirty="0">
                <a:latin typeface="Calibri" panose="020F0502020204030204" pitchFamily="34" charset="0"/>
                <a:ea typeface="Calibri" panose="020F0502020204030204" pitchFamily="34" charset="0"/>
                <a:cs typeface="Times New Roman" panose="02020603050405020304" pitchFamily="18" charset="0"/>
              </a:rPr>
              <a:t>25     20    15    10    5	5       10     15     20     25</a:t>
            </a:r>
            <a:endParaRPr lang="en-US" altLang="en-US" sz="1350" dirty="0"/>
          </a:p>
        </p:txBody>
      </p:sp>
    </p:spTree>
    <p:extLst>
      <p:ext uri="{BB962C8B-B14F-4D97-AF65-F5344CB8AC3E}">
        <p14:creationId xmlns:p14="http://schemas.microsoft.com/office/powerpoint/2010/main" val="817810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noAutofit/>
          </a:bodyPr>
          <a:lstStyle/>
          <a:p>
            <a:r>
              <a:rPr lang="en-US" sz="2550" dirty="0">
                <a:solidFill>
                  <a:schemeClr val="tx1"/>
                </a:solidFill>
              </a:rPr>
              <a:t>Effects of 1-Year Treatment With Cyclophosphamide at 2 Years</a:t>
            </a:r>
            <a:r>
              <a:rPr lang="en-US" sz="2550" baseline="30000" dirty="0">
                <a:solidFill>
                  <a:schemeClr val="tx1"/>
                </a:solidFill>
              </a:rPr>
              <a:t>1</a:t>
            </a:r>
            <a:endParaRPr lang="en-US" sz="2550" dirty="0">
              <a:solidFill>
                <a:schemeClr val="tx1"/>
              </a:solidFill>
            </a:endParaRPr>
          </a:p>
        </p:txBody>
      </p:sp>
      <p:sp>
        <p:nvSpPr>
          <p:cNvPr id="2" name="Text Placeholder 1">
            <a:extLst>
              <a:ext uri="{FF2B5EF4-FFF2-40B4-BE49-F238E27FC236}">
                <a16:creationId xmlns:a16="http://schemas.microsoft.com/office/drawing/2014/main" id="{6AB78712-7A38-45BD-B17D-EB9005B51F7C}"/>
              </a:ext>
            </a:extLst>
          </p:cNvPr>
          <p:cNvSpPr>
            <a:spLocks noGrp="1"/>
          </p:cNvSpPr>
          <p:nvPr>
            <p:ph type="body" sz="quarter" idx="10"/>
          </p:nvPr>
        </p:nvSpPr>
        <p:spPr/>
        <p:txBody>
          <a:bodyPr vert="horz" lIns="91440" tIns="45720" rIns="91440" bIns="45720" rtlCol="0">
            <a:normAutofit/>
          </a:bodyPr>
          <a:lstStyle/>
          <a:p>
            <a:pPr marL="137160" indent="-137160">
              <a:buFont typeface="+mj-lt"/>
              <a:buAutoNum type="arabicPeriod"/>
            </a:pPr>
            <a:r>
              <a:rPr lang="en-US" dirty="0" err="1"/>
              <a:t>Tashkin</a:t>
            </a:r>
            <a:r>
              <a:rPr lang="en-US" dirty="0"/>
              <a:t> DP et al. </a:t>
            </a:r>
            <a:r>
              <a:rPr lang="en-US" i="1" dirty="0"/>
              <a:t>Am J Respir Crit Care Med. </a:t>
            </a:r>
            <a:r>
              <a:rPr lang="en-US" dirty="0"/>
              <a:t>2007;176:1026-1034.</a:t>
            </a:r>
          </a:p>
          <a:p>
            <a:pPr marL="137160" indent="-137160">
              <a:buFont typeface="+mj-lt"/>
              <a:buAutoNum type="arabicPeriod"/>
            </a:pPr>
            <a:endParaRPr lang="en-US" dirty="0"/>
          </a:p>
        </p:txBody>
      </p:sp>
      <p:sp>
        <p:nvSpPr>
          <p:cNvPr id="6" name="Text Placeholder 5">
            <a:extLst>
              <a:ext uri="{FF2B5EF4-FFF2-40B4-BE49-F238E27FC236}">
                <a16:creationId xmlns:a16="http://schemas.microsoft.com/office/drawing/2014/main" id="{627E2EE4-CD4A-4129-AE58-6FF820312D58}"/>
              </a:ext>
            </a:extLst>
          </p:cNvPr>
          <p:cNvSpPr>
            <a:spLocks noGrp="1"/>
          </p:cNvSpPr>
          <p:nvPr>
            <p:ph type="body" sz="quarter" idx="11"/>
          </p:nvPr>
        </p:nvSpPr>
        <p:spPr/>
        <p:txBody>
          <a:bodyPr/>
          <a:lstStyle/>
          <a:p>
            <a:r>
              <a:rPr lang="en-US" dirty="0"/>
              <a:t>FVC, forced vital capacity.</a:t>
            </a:r>
          </a:p>
        </p:txBody>
      </p:sp>
      <p:sp>
        <p:nvSpPr>
          <p:cNvPr id="89" name="TextBox 88">
            <a:extLst>
              <a:ext uri="{FF2B5EF4-FFF2-40B4-BE49-F238E27FC236}">
                <a16:creationId xmlns:a16="http://schemas.microsoft.com/office/drawing/2014/main" id="{E273548F-F5EE-4F2C-A9A0-9A431EF488B2}"/>
              </a:ext>
            </a:extLst>
          </p:cNvPr>
          <p:cNvSpPr txBox="1"/>
          <p:nvPr/>
        </p:nvSpPr>
        <p:spPr>
          <a:xfrm>
            <a:off x="3657468" y="4115192"/>
            <a:ext cx="1681529" cy="307766"/>
          </a:xfrm>
          <a:prstGeom prst="rect">
            <a:avLst/>
          </a:prstGeom>
          <a:noFill/>
        </p:spPr>
        <p:txBody>
          <a:bodyPr wrap="none" lIns="91430" tIns="45715" rIns="91430" bIns="45715" rtlCol="0">
            <a:spAutoFit/>
          </a:bodyPr>
          <a:lstStyle/>
          <a:p>
            <a:pPr algn="ctr"/>
            <a:r>
              <a:rPr lang="en-US" sz="1400" b="1" dirty="0"/>
              <a:t>Follow-Up Time, </a:t>
            </a:r>
            <a:r>
              <a:rPr lang="en-US" sz="1400" b="1" dirty="0" err="1"/>
              <a:t>mo</a:t>
            </a:r>
            <a:endParaRPr lang="en-US" sz="1400" b="1" dirty="0"/>
          </a:p>
        </p:txBody>
      </p:sp>
      <p:graphicFrame>
        <p:nvGraphicFramePr>
          <p:cNvPr id="90" name="Table 89">
            <a:extLst>
              <a:ext uri="{FF2B5EF4-FFF2-40B4-BE49-F238E27FC236}">
                <a16:creationId xmlns:a16="http://schemas.microsoft.com/office/drawing/2014/main" id="{02AE5B6B-9264-45A3-A840-308BF181E654}"/>
              </a:ext>
            </a:extLst>
          </p:cNvPr>
          <p:cNvGraphicFramePr>
            <a:graphicFrameLocks noGrp="1"/>
          </p:cNvGraphicFramePr>
          <p:nvPr>
            <p:extLst>
              <p:ext uri="{D42A27DB-BD31-4B8C-83A1-F6EECF244321}">
                <p14:modId xmlns:p14="http://schemas.microsoft.com/office/powerpoint/2010/main" val="175492183"/>
              </p:ext>
            </p:extLst>
          </p:nvPr>
        </p:nvGraphicFramePr>
        <p:xfrm>
          <a:off x="2409394" y="3026053"/>
          <a:ext cx="4378408" cy="640268"/>
        </p:xfrm>
        <a:graphic>
          <a:graphicData uri="http://schemas.openxmlformats.org/drawingml/2006/table">
            <a:tbl>
              <a:tblPr firstRow="1" bandRow="1">
                <a:tableStyleId>{2D5ABB26-0587-4C30-8999-92F81FD0307C}</a:tableStyleId>
              </a:tblPr>
              <a:tblGrid>
                <a:gridCol w="663659">
                  <a:extLst>
                    <a:ext uri="{9D8B030D-6E8A-4147-A177-3AD203B41FA5}">
                      <a16:colId xmlns:a16="http://schemas.microsoft.com/office/drawing/2014/main" val="20000"/>
                    </a:ext>
                  </a:extLst>
                </a:gridCol>
                <a:gridCol w="43815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618043">
                  <a:extLst>
                    <a:ext uri="{9D8B030D-6E8A-4147-A177-3AD203B41FA5}">
                      <a16:colId xmlns:a16="http://schemas.microsoft.com/office/drawing/2014/main" val="20003"/>
                    </a:ext>
                  </a:extLst>
                </a:gridCol>
                <a:gridCol w="458282">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485775">
                  <a:extLst>
                    <a:ext uri="{9D8B030D-6E8A-4147-A177-3AD203B41FA5}">
                      <a16:colId xmlns:a16="http://schemas.microsoft.com/office/drawing/2014/main" val="20006"/>
                    </a:ext>
                  </a:extLst>
                </a:gridCol>
                <a:gridCol w="561974">
                  <a:extLst>
                    <a:ext uri="{9D8B030D-6E8A-4147-A177-3AD203B41FA5}">
                      <a16:colId xmlns:a16="http://schemas.microsoft.com/office/drawing/2014/main" val="20007"/>
                    </a:ext>
                  </a:extLst>
                </a:gridCol>
              </a:tblGrid>
              <a:tr h="199497">
                <a:tc>
                  <a:txBody>
                    <a:bodyPr/>
                    <a:lstStyle/>
                    <a:p>
                      <a:pPr algn="l"/>
                      <a:r>
                        <a:rPr lang="en-US" sz="1000" dirty="0"/>
                        <a:t>Placebo,</a:t>
                      </a:r>
                      <a:r>
                        <a:rPr lang="en-US" sz="1000" baseline="0" dirty="0"/>
                        <a:t> N</a:t>
                      </a:r>
                      <a:endParaRPr lang="en-US" sz="1000" dirty="0"/>
                    </a:p>
                  </a:txBody>
                  <a:tcPr marL="0" marR="0" marT="0" marB="0" anchor="ctr"/>
                </a:tc>
                <a:tc>
                  <a:txBody>
                    <a:bodyPr/>
                    <a:lstStyle/>
                    <a:p>
                      <a:pPr algn="ctr"/>
                      <a:r>
                        <a:rPr lang="en-US" sz="1000" dirty="0"/>
                        <a:t>70</a:t>
                      </a:r>
                    </a:p>
                  </a:txBody>
                  <a:tcPr marL="0" marR="0" marT="0" marB="0" anchor="ctr"/>
                </a:tc>
                <a:tc>
                  <a:txBody>
                    <a:bodyPr/>
                    <a:lstStyle/>
                    <a:p>
                      <a:pPr algn="ctr"/>
                      <a:r>
                        <a:rPr lang="en-US" sz="1000" dirty="0"/>
                        <a:t>65</a:t>
                      </a:r>
                    </a:p>
                  </a:txBody>
                  <a:tcPr marL="0" marR="0" marT="0" marB="0" anchor="ctr"/>
                </a:tc>
                <a:tc>
                  <a:txBody>
                    <a:bodyPr/>
                    <a:lstStyle/>
                    <a:p>
                      <a:pPr algn="ctr"/>
                      <a:r>
                        <a:rPr lang="en-US" sz="1000" dirty="0"/>
                        <a:t>65</a:t>
                      </a:r>
                    </a:p>
                  </a:txBody>
                  <a:tcPr marL="0" marR="0" marT="0" marB="0" anchor="ctr"/>
                </a:tc>
                <a:tc>
                  <a:txBody>
                    <a:bodyPr/>
                    <a:lstStyle/>
                    <a:p>
                      <a:pPr algn="ctr"/>
                      <a:r>
                        <a:rPr lang="en-US" sz="1000" dirty="0"/>
                        <a:t>55</a:t>
                      </a:r>
                    </a:p>
                  </a:txBody>
                  <a:tcPr marL="0" marR="0" marT="0" marB="0" anchor="ctr"/>
                </a:tc>
                <a:tc>
                  <a:txBody>
                    <a:bodyPr/>
                    <a:lstStyle/>
                    <a:p>
                      <a:pPr algn="ctr"/>
                      <a:r>
                        <a:rPr lang="en-US" sz="1000" dirty="0"/>
                        <a:t>56</a:t>
                      </a:r>
                    </a:p>
                  </a:txBody>
                  <a:tcPr marL="0" marR="0" marT="0" marB="0" anchor="ctr"/>
                </a:tc>
                <a:tc>
                  <a:txBody>
                    <a:bodyPr/>
                    <a:lstStyle/>
                    <a:p>
                      <a:pPr algn="ctr"/>
                      <a:r>
                        <a:rPr lang="en-US" sz="1000" dirty="0"/>
                        <a:t>51</a:t>
                      </a:r>
                    </a:p>
                  </a:txBody>
                  <a:tcPr marL="0" marR="0" marT="0" marB="0" anchor="ctr"/>
                </a:tc>
                <a:tc>
                  <a:txBody>
                    <a:bodyPr/>
                    <a:lstStyle/>
                    <a:p>
                      <a:pPr algn="ctr"/>
                      <a:r>
                        <a:rPr lang="en-US" sz="1000" dirty="0"/>
                        <a:t>55</a:t>
                      </a:r>
                    </a:p>
                  </a:txBody>
                  <a:tcPr marL="0" marR="0" marT="0" marB="0" anchor="ctr"/>
                </a:tc>
                <a:extLst>
                  <a:ext uri="{0D108BD9-81ED-4DB2-BD59-A6C34878D82A}">
                    <a16:rowId xmlns:a16="http://schemas.microsoft.com/office/drawing/2014/main" val="10000"/>
                  </a:ext>
                </a:extLst>
              </a:tr>
              <a:tr h="269321">
                <a:tc>
                  <a:txBody>
                    <a:bodyPr/>
                    <a:lstStyle/>
                    <a:p>
                      <a:pPr algn="l"/>
                      <a:r>
                        <a:rPr lang="en-US" sz="900" dirty="0" err="1"/>
                        <a:t>Cyclo</a:t>
                      </a:r>
                      <a:r>
                        <a:rPr lang="en-US" sz="900" dirty="0"/>
                        <a:t>,</a:t>
                      </a:r>
                      <a:r>
                        <a:rPr lang="en-US" sz="900" baseline="0" dirty="0"/>
                        <a:t> N</a:t>
                      </a:r>
                      <a:endParaRPr lang="en-US" sz="900" dirty="0"/>
                    </a:p>
                  </a:txBody>
                  <a:tcPr marL="0" marR="0" marT="0" marB="0" anchor="ctr"/>
                </a:tc>
                <a:tc>
                  <a:txBody>
                    <a:bodyPr/>
                    <a:lstStyle/>
                    <a:p>
                      <a:pPr algn="ctr"/>
                      <a:r>
                        <a:rPr lang="en-US" sz="1000" dirty="0"/>
                        <a:t>67</a:t>
                      </a:r>
                    </a:p>
                  </a:txBody>
                  <a:tcPr marL="0" marR="0" marT="0" marB="0" anchor="ctr"/>
                </a:tc>
                <a:tc>
                  <a:txBody>
                    <a:bodyPr/>
                    <a:lstStyle/>
                    <a:p>
                      <a:pPr algn="ctr"/>
                      <a:r>
                        <a:rPr lang="en-US" sz="1000" dirty="0"/>
                        <a:t>64</a:t>
                      </a:r>
                    </a:p>
                  </a:txBody>
                  <a:tcPr marL="0" marR="0" marT="0" marB="0" anchor="ctr"/>
                </a:tc>
                <a:tc>
                  <a:txBody>
                    <a:bodyPr/>
                    <a:lstStyle/>
                    <a:p>
                      <a:pPr algn="ctr"/>
                      <a:r>
                        <a:rPr lang="en-US" sz="1000" dirty="0"/>
                        <a:t>66</a:t>
                      </a:r>
                    </a:p>
                  </a:txBody>
                  <a:tcPr marL="0" marR="0" marT="0" marB="0" anchor="ctr"/>
                </a:tc>
                <a:tc>
                  <a:txBody>
                    <a:bodyPr/>
                    <a:lstStyle/>
                    <a:p>
                      <a:pPr algn="ctr"/>
                      <a:r>
                        <a:rPr lang="en-US" sz="1000" dirty="0"/>
                        <a:t>57</a:t>
                      </a:r>
                    </a:p>
                  </a:txBody>
                  <a:tcPr marL="0" marR="0" marT="0" marB="0" anchor="ctr"/>
                </a:tc>
                <a:tc>
                  <a:txBody>
                    <a:bodyPr/>
                    <a:lstStyle/>
                    <a:p>
                      <a:pPr algn="ctr"/>
                      <a:r>
                        <a:rPr lang="en-US" sz="1000" dirty="0"/>
                        <a:t>52</a:t>
                      </a:r>
                    </a:p>
                  </a:txBody>
                  <a:tcPr marL="0" marR="0" marT="0" marB="0" anchor="ctr"/>
                </a:tc>
                <a:tc>
                  <a:txBody>
                    <a:bodyPr/>
                    <a:lstStyle/>
                    <a:p>
                      <a:pPr algn="ctr"/>
                      <a:r>
                        <a:rPr lang="en-US" sz="1000" dirty="0"/>
                        <a:t>51</a:t>
                      </a:r>
                    </a:p>
                  </a:txBody>
                  <a:tcPr marL="0" marR="0" marT="0" marB="0" anchor="ctr"/>
                </a:tc>
                <a:tc>
                  <a:txBody>
                    <a:bodyPr/>
                    <a:lstStyle/>
                    <a:p>
                      <a:pPr algn="ctr"/>
                      <a:r>
                        <a:rPr lang="en-US" sz="1000" dirty="0"/>
                        <a:t>54</a:t>
                      </a:r>
                    </a:p>
                  </a:txBody>
                  <a:tcPr marL="0" marR="0" marT="0" marB="0" anchor="ctr"/>
                </a:tc>
                <a:extLst>
                  <a:ext uri="{0D108BD9-81ED-4DB2-BD59-A6C34878D82A}">
                    <a16:rowId xmlns:a16="http://schemas.microsoft.com/office/drawing/2014/main" val="10001"/>
                  </a:ext>
                </a:extLst>
              </a:tr>
              <a:tr h="171450">
                <a:tc>
                  <a:txBody>
                    <a:bodyPr/>
                    <a:lstStyle/>
                    <a:p>
                      <a:pPr algn="l"/>
                      <a:r>
                        <a:rPr lang="en-US" sz="1100" i="1" dirty="0"/>
                        <a:t>P</a:t>
                      </a:r>
                    </a:p>
                  </a:txBody>
                  <a:tcPr marL="0" marR="0" marT="0" marB="0" anchor="ctr"/>
                </a:tc>
                <a:tc>
                  <a:txBody>
                    <a:bodyPr/>
                    <a:lstStyle/>
                    <a:p>
                      <a:pPr algn="ctr"/>
                      <a:r>
                        <a:rPr lang="en-US" sz="1000" dirty="0"/>
                        <a:t>.8053</a:t>
                      </a:r>
                    </a:p>
                  </a:txBody>
                  <a:tcPr marL="0" marR="0" marT="0" marB="0" anchor="ctr"/>
                </a:tc>
                <a:tc>
                  <a:txBody>
                    <a:bodyPr/>
                    <a:lstStyle/>
                    <a:p>
                      <a:pPr algn="ctr"/>
                      <a:r>
                        <a:rPr lang="en-US" sz="1000" dirty="0"/>
                        <a:t>.0768</a:t>
                      </a:r>
                    </a:p>
                  </a:txBody>
                  <a:tcPr marL="0" marR="0" marT="0" marB="0" anchor="ctr"/>
                </a:tc>
                <a:tc>
                  <a:txBody>
                    <a:bodyPr/>
                    <a:lstStyle/>
                    <a:p>
                      <a:pPr algn="ctr"/>
                      <a:r>
                        <a:rPr lang="en-US" sz="1000" dirty="0"/>
                        <a:t>.0400</a:t>
                      </a:r>
                    </a:p>
                  </a:txBody>
                  <a:tcPr marL="0" marR="0" marT="0" marB="0" anchor="ctr"/>
                </a:tc>
                <a:tc>
                  <a:txBody>
                    <a:bodyPr/>
                    <a:lstStyle/>
                    <a:p>
                      <a:pPr algn="ctr"/>
                      <a:r>
                        <a:rPr lang="en-US" sz="1000" dirty="0"/>
                        <a:t>.3212</a:t>
                      </a:r>
                    </a:p>
                  </a:txBody>
                  <a:tcPr marL="0" marR="0" marT="0" marB="0" anchor="ctr"/>
                </a:tc>
                <a:tc>
                  <a:txBody>
                    <a:bodyPr/>
                    <a:lstStyle/>
                    <a:p>
                      <a:pPr algn="ctr"/>
                      <a:r>
                        <a:rPr lang="en-US" sz="1000" dirty="0"/>
                        <a:t>.0107</a:t>
                      </a:r>
                    </a:p>
                  </a:txBody>
                  <a:tcPr marL="0" marR="0" marT="0" marB="0" anchor="ctr"/>
                </a:tc>
                <a:tc>
                  <a:txBody>
                    <a:bodyPr/>
                    <a:lstStyle/>
                    <a:p>
                      <a:pPr algn="ctr"/>
                      <a:r>
                        <a:rPr lang="en-US" sz="1000" dirty="0"/>
                        <a:t>.4793</a:t>
                      </a:r>
                    </a:p>
                  </a:txBody>
                  <a:tcPr marL="0" marR="0" marT="0" marB="0" anchor="ctr"/>
                </a:tc>
                <a:tc>
                  <a:txBody>
                    <a:bodyPr/>
                    <a:lstStyle/>
                    <a:p>
                      <a:pPr algn="ctr"/>
                      <a:r>
                        <a:rPr lang="en-US" sz="1000" dirty="0"/>
                        <a:t>.4223</a:t>
                      </a:r>
                    </a:p>
                  </a:txBody>
                  <a:tcPr marL="0" marR="0" marT="0" marB="0" anchor="ctr"/>
                </a:tc>
                <a:extLst>
                  <a:ext uri="{0D108BD9-81ED-4DB2-BD59-A6C34878D82A}">
                    <a16:rowId xmlns:a16="http://schemas.microsoft.com/office/drawing/2014/main" val="10002"/>
                  </a:ext>
                </a:extLst>
              </a:tr>
            </a:tbl>
          </a:graphicData>
        </a:graphic>
      </p:graphicFrame>
      <p:sp>
        <p:nvSpPr>
          <p:cNvPr id="91" name="Line 8">
            <a:extLst>
              <a:ext uri="{FF2B5EF4-FFF2-40B4-BE49-F238E27FC236}">
                <a16:creationId xmlns:a16="http://schemas.microsoft.com/office/drawing/2014/main" id="{32128116-54C9-423C-A143-1E24EFCCD04E}"/>
              </a:ext>
            </a:extLst>
          </p:cNvPr>
          <p:cNvSpPr>
            <a:spLocks noChangeShapeType="1"/>
          </p:cNvSpPr>
          <p:nvPr/>
        </p:nvSpPr>
        <p:spPr bwMode="auto">
          <a:xfrm flipV="1">
            <a:off x="2332504" y="3712332"/>
            <a:ext cx="4378138" cy="5664"/>
          </a:xfrm>
          <a:prstGeom prst="line">
            <a:avLst/>
          </a:prstGeom>
          <a:noFill/>
          <a:ln w="20701">
            <a:solidFill>
              <a:schemeClr val="tx1"/>
            </a:solidFill>
            <a:round/>
            <a:headEnd/>
            <a:tailEnd/>
          </a:ln>
          <a:extLst>
            <a:ext uri="{909E8E84-426E-40DD-AFC4-6F175D3DCCD1}">
              <a14:hiddenFill xmlns:a14="http://schemas.microsoft.com/office/drawing/2010/main">
                <a:noFill/>
              </a14:hiddenFill>
            </a:ext>
          </a:extLst>
        </p:spPr>
        <p:txBody>
          <a:bodyPr lIns="91430" tIns="45715" rIns="91430" bIns="45715"/>
          <a:lstStyle/>
          <a:p>
            <a:endParaRPr lang="en-US" dirty="0"/>
          </a:p>
        </p:txBody>
      </p:sp>
      <p:sp>
        <p:nvSpPr>
          <p:cNvPr id="92" name="Line 8">
            <a:extLst>
              <a:ext uri="{FF2B5EF4-FFF2-40B4-BE49-F238E27FC236}">
                <a16:creationId xmlns:a16="http://schemas.microsoft.com/office/drawing/2014/main" id="{F2CFA7F1-4BBB-48DB-A52A-2238577385A5}"/>
              </a:ext>
            </a:extLst>
          </p:cNvPr>
          <p:cNvSpPr>
            <a:spLocks noChangeShapeType="1"/>
          </p:cNvSpPr>
          <p:nvPr/>
        </p:nvSpPr>
        <p:spPr bwMode="auto">
          <a:xfrm flipH="1">
            <a:off x="2332508" y="873228"/>
            <a:ext cx="11303" cy="2851042"/>
          </a:xfrm>
          <a:prstGeom prst="line">
            <a:avLst/>
          </a:prstGeom>
          <a:noFill/>
          <a:ln w="20701">
            <a:solidFill>
              <a:schemeClr val="tx1"/>
            </a:solidFill>
            <a:round/>
            <a:headEnd/>
            <a:tailEnd/>
          </a:ln>
          <a:extLst>
            <a:ext uri="{909E8E84-426E-40DD-AFC4-6F175D3DCCD1}">
              <a14:hiddenFill xmlns:a14="http://schemas.microsoft.com/office/drawing/2010/main">
                <a:noFill/>
              </a14:hiddenFill>
            </a:ext>
          </a:extLst>
        </p:spPr>
        <p:txBody>
          <a:bodyPr lIns="91430" tIns="45715" rIns="91430" bIns="45715"/>
          <a:lstStyle/>
          <a:p>
            <a:endParaRPr lang="en-US" sz="1400" dirty="0"/>
          </a:p>
        </p:txBody>
      </p:sp>
      <p:grpSp>
        <p:nvGrpSpPr>
          <p:cNvPr id="93" name="Group 92">
            <a:extLst>
              <a:ext uri="{FF2B5EF4-FFF2-40B4-BE49-F238E27FC236}">
                <a16:creationId xmlns:a16="http://schemas.microsoft.com/office/drawing/2014/main" id="{31C3DACC-BC45-4F1E-9F31-AC69F5166076}"/>
              </a:ext>
            </a:extLst>
          </p:cNvPr>
          <p:cNvGrpSpPr/>
          <p:nvPr/>
        </p:nvGrpSpPr>
        <p:grpSpPr>
          <a:xfrm>
            <a:off x="1897281" y="1124748"/>
            <a:ext cx="4805347" cy="3005510"/>
            <a:chOff x="2205603" y="1491924"/>
            <a:chExt cx="4805347" cy="3005510"/>
          </a:xfrm>
        </p:grpSpPr>
        <p:cxnSp>
          <p:nvCxnSpPr>
            <p:cNvPr id="94" name="Straight Connector 93">
              <a:extLst>
                <a:ext uri="{FF2B5EF4-FFF2-40B4-BE49-F238E27FC236}">
                  <a16:creationId xmlns:a16="http://schemas.microsoft.com/office/drawing/2014/main" id="{AF8CDED5-39E9-4E3D-84E4-663A3400FF7F}"/>
                </a:ext>
              </a:extLst>
            </p:cNvPr>
            <p:cNvCxnSpPr/>
            <p:nvPr/>
          </p:nvCxnSpPr>
          <p:spPr>
            <a:xfrm>
              <a:off x="3540345" y="4092024"/>
              <a:ext cx="0" cy="1088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D8576B6A-B032-40EA-8767-E8755613D2EA}"/>
                </a:ext>
              </a:extLst>
            </p:cNvPr>
            <p:cNvSpPr/>
            <p:nvPr/>
          </p:nvSpPr>
          <p:spPr>
            <a:xfrm>
              <a:off x="3401375" y="4189657"/>
              <a:ext cx="281348" cy="307777"/>
            </a:xfrm>
            <a:prstGeom prst="rect">
              <a:avLst/>
            </a:prstGeom>
          </p:spPr>
          <p:txBody>
            <a:bodyPr wrap="square">
              <a:spAutoFit/>
            </a:bodyPr>
            <a:lstStyle/>
            <a:p>
              <a:pPr algn="ctr"/>
              <a:r>
                <a:rPr lang="de-CH" altLang="de-DE" sz="1400" dirty="0"/>
                <a:t>6</a:t>
              </a:r>
              <a:endParaRPr lang="es-MX" sz="1400" dirty="0"/>
            </a:p>
          </p:txBody>
        </p:sp>
        <p:cxnSp>
          <p:nvCxnSpPr>
            <p:cNvPr id="96" name="Straight Connector 95">
              <a:extLst>
                <a:ext uri="{FF2B5EF4-FFF2-40B4-BE49-F238E27FC236}">
                  <a16:creationId xmlns:a16="http://schemas.microsoft.com/office/drawing/2014/main" id="{AB4A4EEF-66CF-4B44-AEBF-A64B5C249584}"/>
                </a:ext>
              </a:extLst>
            </p:cNvPr>
            <p:cNvCxnSpPr/>
            <p:nvPr/>
          </p:nvCxnSpPr>
          <p:spPr>
            <a:xfrm>
              <a:off x="4094032" y="4091896"/>
              <a:ext cx="0" cy="1088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F63D34C3-ABC9-4AD4-9C86-B8928AD228AD}"/>
                </a:ext>
              </a:extLst>
            </p:cNvPr>
            <p:cNvSpPr/>
            <p:nvPr/>
          </p:nvSpPr>
          <p:spPr>
            <a:xfrm>
              <a:off x="3949853" y="4189529"/>
              <a:ext cx="284053" cy="307777"/>
            </a:xfrm>
            <a:prstGeom prst="rect">
              <a:avLst/>
            </a:prstGeom>
          </p:spPr>
          <p:txBody>
            <a:bodyPr wrap="none">
              <a:spAutoFit/>
            </a:bodyPr>
            <a:lstStyle/>
            <a:p>
              <a:pPr algn="ctr"/>
              <a:r>
                <a:rPr lang="de-CH" altLang="de-DE" sz="1400" dirty="0"/>
                <a:t>9</a:t>
              </a:r>
              <a:endParaRPr lang="es-MX" sz="1400" dirty="0"/>
            </a:p>
          </p:txBody>
        </p:sp>
        <p:cxnSp>
          <p:nvCxnSpPr>
            <p:cNvPr id="98" name="Straight Connector 97">
              <a:extLst>
                <a:ext uri="{FF2B5EF4-FFF2-40B4-BE49-F238E27FC236}">
                  <a16:creationId xmlns:a16="http://schemas.microsoft.com/office/drawing/2014/main" id="{1900E67A-B426-41C9-88C7-88797C0CD582}"/>
                </a:ext>
              </a:extLst>
            </p:cNvPr>
            <p:cNvCxnSpPr/>
            <p:nvPr/>
          </p:nvCxnSpPr>
          <p:spPr>
            <a:xfrm>
              <a:off x="4631504" y="4079412"/>
              <a:ext cx="0" cy="1088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6F2EB021-FCF1-473F-B67C-16C80FE07C91}"/>
                </a:ext>
              </a:extLst>
            </p:cNvPr>
            <p:cNvSpPr/>
            <p:nvPr/>
          </p:nvSpPr>
          <p:spPr>
            <a:xfrm>
              <a:off x="4442798" y="4177045"/>
              <a:ext cx="367408" cy="307777"/>
            </a:xfrm>
            <a:prstGeom prst="rect">
              <a:avLst/>
            </a:prstGeom>
          </p:spPr>
          <p:txBody>
            <a:bodyPr wrap="none">
              <a:spAutoFit/>
            </a:bodyPr>
            <a:lstStyle/>
            <a:p>
              <a:r>
                <a:rPr lang="de-CH" altLang="de-DE" sz="1400" dirty="0"/>
                <a:t>12</a:t>
              </a:r>
              <a:endParaRPr lang="es-MX" sz="1400" dirty="0"/>
            </a:p>
          </p:txBody>
        </p:sp>
        <p:cxnSp>
          <p:nvCxnSpPr>
            <p:cNvPr id="100" name="Straight Connector 99">
              <a:extLst>
                <a:ext uri="{FF2B5EF4-FFF2-40B4-BE49-F238E27FC236}">
                  <a16:creationId xmlns:a16="http://schemas.microsoft.com/office/drawing/2014/main" id="{258C4561-AC6F-491A-89F2-E3DEB74DCA38}"/>
                </a:ext>
              </a:extLst>
            </p:cNvPr>
            <p:cNvCxnSpPr/>
            <p:nvPr/>
          </p:nvCxnSpPr>
          <p:spPr>
            <a:xfrm>
              <a:off x="5189270" y="4076954"/>
              <a:ext cx="0" cy="1088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C822CAF9-DE9B-4928-96B9-8F42F48065F1}"/>
                </a:ext>
              </a:extLst>
            </p:cNvPr>
            <p:cNvSpPr/>
            <p:nvPr/>
          </p:nvSpPr>
          <p:spPr>
            <a:xfrm>
              <a:off x="4993599" y="4174587"/>
              <a:ext cx="367408" cy="307777"/>
            </a:xfrm>
            <a:prstGeom prst="rect">
              <a:avLst/>
            </a:prstGeom>
          </p:spPr>
          <p:txBody>
            <a:bodyPr wrap="none">
              <a:spAutoFit/>
            </a:bodyPr>
            <a:lstStyle/>
            <a:p>
              <a:r>
                <a:rPr lang="de-CH" altLang="de-DE" sz="1400" dirty="0"/>
                <a:t>15</a:t>
              </a:r>
              <a:endParaRPr lang="es-MX" sz="1400" dirty="0"/>
            </a:p>
          </p:txBody>
        </p:sp>
        <p:cxnSp>
          <p:nvCxnSpPr>
            <p:cNvPr id="102" name="Straight Connector 101">
              <a:extLst>
                <a:ext uri="{FF2B5EF4-FFF2-40B4-BE49-F238E27FC236}">
                  <a16:creationId xmlns:a16="http://schemas.microsoft.com/office/drawing/2014/main" id="{12933EF3-8084-43DB-AAD8-94A61286A77A}"/>
                </a:ext>
              </a:extLst>
            </p:cNvPr>
            <p:cNvCxnSpPr/>
            <p:nvPr/>
          </p:nvCxnSpPr>
          <p:spPr>
            <a:xfrm>
              <a:off x="5726890" y="4083494"/>
              <a:ext cx="0" cy="1088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454D8F96-6B0B-4051-97C6-BD911877CDF8}"/>
                </a:ext>
              </a:extLst>
            </p:cNvPr>
            <p:cNvSpPr/>
            <p:nvPr/>
          </p:nvSpPr>
          <p:spPr>
            <a:xfrm>
              <a:off x="5537497" y="4181127"/>
              <a:ext cx="367408" cy="307777"/>
            </a:xfrm>
            <a:prstGeom prst="rect">
              <a:avLst/>
            </a:prstGeom>
          </p:spPr>
          <p:txBody>
            <a:bodyPr wrap="none">
              <a:spAutoFit/>
            </a:bodyPr>
            <a:lstStyle/>
            <a:p>
              <a:r>
                <a:rPr lang="de-CH" altLang="de-DE" sz="1400" dirty="0"/>
                <a:t>18</a:t>
              </a:r>
              <a:endParaRPr lang="es-MX" sz="1400" dirty="0"/>
            </a:p>
          </p:txBody>
        </p:sp>
        <p:cxnSp>
          <p:nvCxnSpPr>
            <p:cNvPr id="104" name="Straight Connector 103">
              <a:extLst>
                <a:ext uri="{FF2B5EF4-FFF2-40B4-BE49-F238E27FC236}">
                  <a16:creationId xmlns:a16="http://schemas.microsoft.com/office/drawing/2014/main" id="{BA067FF0-CB85-4898-8CBD-C1B710F76307}"/>
                </a:ext>
              </a:extLst>
            </p:cNvPr>
            <p:cNvCxnSpPr/>
            <p:nvPr/>
          </p:nvCxnSpPr>
          <p:spPr>
            <a:xfrm>
              <a:off x="6280578" y="4083366"/>
              <a:ext cx="0" cy="1088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DC6AA2F8-CBF9-4E42-905D-66B59A50C95A}"/>
                </a:ext>
              </a:extLst>
            </p:cNvPr>
            <p:cNvSpPr/>
            <p:nvPr/>
          </p:nvSpPr>
          <p:spPr>
            <a:xfrm>
              <a:off x="6094176" y="4180999"/>
              <a:ext cx="367408" cy="307777"/>
            </a:xfrm>
            <a:prstGeom prst="rect">
              <a:avLst/>
            </a:prstGeom>
          </p:spPr>
          <p:txBody>
            <a:bodyPr wrap="none">
              <a:spAutoFit/>
            </a:bodyPr>
            <a:lstStyle/>
            <a:p>
              <a:pPr algn="ctr"/>
              <a:r>
                <a:rPr lang="de-CH" altLang="de-DE" sz="1400" dirty="0"/>
                <a:t>21</a:t>
              </a:r>
              <a:endParaRPr lang="es-MX" sz="1400" dirty="0"/>
            </a:p>
          </p:txBody>
        </p:sp>
        <p:cxnSp>
          <p:nvCxnSpPr>
            <p:cNvPr id="106" name="Straight Connector 105">
              <a:extLst>
                <a:ext uri="{FF2B5EF4-FFF2-40B4-BE49-F238E27FC236}">
                  <a16:creationId xmlns:a16="http://schemas.microsoft.com/office/drawing/2014/main" id="{4E9DEC3F-3CC5-47D7-86DF-A059476B8BC1}"/>
                </a:ext>
              </a:extLst>
            </p:cNvPr>
            <p:cNvCxnSpPr/>
            <p:nvPr/>
          </p:nvCxnSpPr>
          <p:spPr>
            <a:xfrm>
              <a:off x="6833124" y="4079508"/>
              <a:ext cx="0" cy="1088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5DD2B0ED-B3C4-48BF-98B5-7D41BFEDBFC6}"/>
                </a:ext>
              </a:extLst>
            </p:cNvPr>
            <p:cNvSpPr/>
            <p:nvPr/>
          </p:nvSpPr>
          <p:spPr>
            <a:xfrm>
              <a:off x="6643542" y="4177141"/>
              <a:ext cx="367408" cy="307777"/>
            </a:xfrm>
            <a:prstGeom prst="rect">
              <a:avLst/>
            </a:prstGeom>
          </p:spPr>
          <p:txBody>
            <a:bodyPr wrap="none">
              <a:spAutoFit/>
            </a:bodyPr>
            <a:lstStyle/>
            <a:p>
              <a:pPr algn="ctr"/>
              <a:r>
                <a:rPr lang="de-CH" altLang="de-DE" sz="1400" dirty="0"/>
                <a:t>24</a:t>
              </a:r>
              <a:endParaRPr lang="es-MX" sz="1400" dirty="0"/>
            </a:p>
          </p:txBody>
        </p:sp>
        <p:cxnSp>
          <p:nvCxnSpPr>
            <p:cNvPr id="108" name="Straight Connector 107">
              <a:extLst>
                <a:ext uri="{FF2B5EF4-FFF2-40B4-BE49-F238E27FC236}">
                  <a16:creationId xmlns:a16="http://schemas.microsoft.com/office/drawing/2014/main" id="{15BFDF38-47ED-4A58-BBB3-031BFB1620B9}"/>
                </a:ext>
              </a:extLst>
            </p:cNvPr>
            <p:cNvCxnSpPr/>
            <p:nvPr/>
          </p:nvCxnSpPr>
          <p:spPr>
            <a:xfrm flipH="1">
              <a:off x="2536312" y="1643347"/>
              <a:ext cx="994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F197C81B-A35D-4BA9-98B6-167ECA207E98}"/>
                </a:ext>
              </a:extLst>
            </p:cNvPr>
            <p:cNvSpPr/>
            <p:nvPr/>
          </p:nvSpPr>
          <p:spPr>
            <a:xfrm>
              <a:off x="2207014" y="1491924"/>
              <a:ext cx="400040" cy="307777"/>
            </a:xfrm>
            <a:prstGeom prst="rect">
              <a:avLst/>
            </a:prstGeom>
          </p:spPr>
          <p:txBody>
            <a:bodyPr wrap="square">
              <a:spAutoFit/>
            </a:bodyPr>
            <a:lstStyle/>
            <a:p>
              <a:pPr algn="ctr"/>
              <a:r>
                <a:rPr lang="de-CH" altLang="de-DE" sz="1400" dirty="0"/>
                <a:t>70</a:t>
              </a:r>
              <a:endParaRPr lang="es-MX" sz="1400" dirty="0"/>
            </a:p>
          </p:txBody>
        </p:sp>
        <p:cxnSp>
          <p:nvCxnSpPr>
            <p:cNvPr id="110" name="Straight Connector 109">
              <a:extLst>
                <a:ext uri="{FF2B5EF4-FFF2-40B4-BE49-F238E27FC236}">
                  <a16:creationId xmlns:a16="http://schemas.microsoft.com/office/drawing/2014/main" id="{D68450D3-93D3-4E21-95ED-FF11E9218D54}"/>
                </a:ext>
              </a:extLst>
            </p:cNvPr>
            <p:cNvCxnSpPr/>
            <p:nvPr/>
          </p:nvCxnSpPr>
          <p:spPr>
            <a:xfrm flipH="1">
              <a:off x="2539766" y="2220290"/>
              <a:ext cx="994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8DFA31EA-6480-4027-A17E-5A28C5EEE544}"/>
                </a:ext>
              </a:extLst>
            </p:cNvPr>
            <p:cNvSpPr/>
            <p:nvPr/>
          </p:nvSpPr>
          <p:spPr>
            <a:xfrm>
              <a:off x="2210468" y="2068867"/>
              <a:ext cx="400040" cy="307777"/>
            </a:xfrm>
            <a:prstGeom prst="rect">
              <a:avLst/>
            </a:prstGeom>
          </p:spPr>
          <p:txBody>
            <a:bodyPr wrap="square">
              <a:spAutoFit/>
            </a:bodyPr>
            <a:lstStyle/>
            <a:p>
              <a:pPr algn="ctr"/>
              <a:r>
                <a:rPr lang="de-CH" altLang="de-DE" sz="1400" dirty="0"/>
                <a:t>68</a:t>
              </a:r>
              <a:endParaRPr lang="es-MX" sz="1400" dirty="0"/>
            </a:p>
          </p:txBody>
        </p:sp>
        <p:cxnSp>
          <p:nvCxnSpPr>
            <p:cNvPr id="112" name="Straight Connector 111">
              <a:extLst>
                <a:ext uri="{FF2B5EF4-FFF2-40B4-BE49-F238E27FC236}">
                  <a16:creationId xmlns:a16="http://schemas.microsoft.com/office/drawing/2014/main" id="{975E3FB7-DC1C-4226-9E9F-A134F94A37D5}"/>
                </a:ext>
              </a:extLst>
            </p:cNvPr>
            <p:cNvCxnSpPr/>
            <p:nvPr/>
          </p:nvCxnSpPr>
          <p:spPr>
            <a:xfrm flipH="1">
              <a:off x="2536166" y="2811905"/>
              <a:ext cx="994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4070D11D-1953-4D21-8219-34539E22A8BA}"/>
                </a:ext>
              </a:extLst>
            </p:cNvPr>
            <p:cNvSpPr/>
            <p:nvPr/>
          </p:nvSpPr>
          <p:spPr>
            <a:xfrm>
              <a:off x="2206868" y="2660482"/>
              <a:ext cx="400040" cy="307777"/>
            </a:xfrm>
            <a:prstGeom prst="rect">
              <a:avLst/>
            </a:prstGeom>
          </p:spPr>
          <p:txBody>
            <a:bodyPr wrap="square">
              <a:spAutoFit/>
            </a:bodyPr>
            <a:lstStyle/>
            <a:p>
              <a:pPr algn="ctr"/>
              <a:r>
                <a:rPr lang="de-CH" altLang="de-DE" sz="1400" dirty="0"/>
                <a:t>66</a:t>
              </a:r>
              <a:endParaRPr lang="es-MX" sz="1400" dirty="0"/>
            </a:p>
          </p:txBody>
        </p:sp>
        <p:cxnSp>
          <p:nvCxnSpPr>
            <p:cNvPr id="114" name="Straight Connector 113">
              <a:extLst>
                <a:ext uri="{FF2B5EF4-FFF2-40B4-BE49-F238E27FC236}">
                  <a16:creationId xmlns:a16="http://schemas.microsoft.com/office/drawing/2014/main" id="{8FBF0BA0-0BC9-4BB4-A1E6-5F74580B1A64}"/>
                </a:ext>
              </a:extLst>
            </p:cNvPr>
            <p:cNvCxnSpPr/>
            <p:nvPr/>
          </p:nvCxnSpPr>
          <p:spPr>
            <a:xfrm flipH="1">
              <a:off x="2534901" y="3393229"/>
              <a:ext cx="994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FD76B34-D363-44DF-A386-BA7481A1B355}"/>
                </a:ext>
              </a:extLst>
            </p:cNvPr>
            <p:cNvSpPr/>
            <p:nvPr/>
          </p:nvSpPr>
          <p:spPr>
            <a:xfrm>
              <a:off x="2205603" y="3241806"/>
              <a:ext cx="400040" cy="307777"/>
            </a:xfrm>
            <a:prstGeom prst="rect">
              <a:avLst/>
            </a:prstGeom>
          </p:spPr>
          <p:txBody>
            <a:bodyPr wrap="square">
              <a:spAutoFit/>
            </a:bodyPr>
            <a:lstStyle/>
            <a:p>
              <a:pPr algn="ctr"/>
              <a:r>
                <a:rPr lang="de-CH" altLang="de-DE" sz="1400" dirty="0"/>
                <a:t>64</a:t>
              </a:r>
              <a:endParaRPr lang="es-MX" sz="1400" dirty="0"/>
            </a:p>
          </p:txBody>
        </p:sp>
      </p:grpSp>
      <p:sp>
        <p:nvSpPr>
          <p:cNvPr id="116" name="Freeform 42">
            <a:extLst>
              <a:ext uri="{FF2B5EF4-FFF2-40B4-BE49-F238E27FC236}">
                <a16:creationId xmlns:a16="http://schemas.microsoft.com/office/drawing/2014/main" id="{48B3A4BA-2195-4090-96BB-4D5167A11FFC}"/>
              </a:ext>
            </a:extLst>
          </p:cNvPr>
          <p:cNvSpPr/>
          <p:nvPr/>
        </p:nvSpPr>
        <p:spPr>
          <a:xfrm>
            <a:off x="3218007" y="1583847"/>
            <a:ext cx="3318095" cy="968721"/>
          </a:xfrm>
          <a:custGeom>
            <a:avLst/>
            <a:gdLst>
              <a:gd name="connsiteX0" fmla="*/ 0 w 3318095"/>
              <a:gd name="connsiteY0" fmla="*/ 968721 h 968721"/>
              <a:gd name="connsiteX1" fmla="*/ 579422 w 3318095"/>
              <a:gd name="connsiteY1" fmla="*/ 760491 h 968721"/>
              <a:gd name="connsiteX2" fmla="*/ 1122629 w 3318095"/>
              <a:gd name="connsiteY2" fmla="*/ 688063 h 968721"/>
              <a:gd name="connsiteX3" fmla="*/ 1670364 w 3318095"/>
              <a:gd name="connsiteY3" fmla="*/ 479833 h 968721"/>
              <a:gd name="connsiteX4" fmla="*/ 2209045 w 3318095"/>
              <a:gd name="connsiteY4" fmla="*/ 0 h 968721"/>
              <a:gd name="connsiteX5" fmla="*/ 2761307 w 3318095"/>
              <a:gd name="connsiteY5" fmla="*/ 176542 h 968721"/>
              <a:gd name="connsiteX6" fmla="*/ 3318095 w 3318095"/>
              <a:gd name="connsiteY6" fmla="*/ 841972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8095" h="968721">
                <a:moveTo>
                  <a:pt x="0" y="968721"/>
                </a:moveTo>
                <a:lnTo>
                  <a:pt x="579422" y="760491"/>
                </a:lnTo>
                <a:lnTo>
                  <a:pt x="1122629" y="688063"/>
                </a:lnTo>
                <a:lnTo>
                  <a:pt x="1670364" y="479833"/>
                </a:lnTo>
                <a:lnTo>
                  <a:pt x="2209045" y="0"/>
                </a:lnTo>
                <a:lnTo>
                  <a:pt x="2761307" y="176542"/>
                </a:lnTo>
                <a:lnTo>
                  <a:pt x="3318095" y="841972"/>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s-MX" dirty="0"/>
          </a:p>
        </p:txBody>
      </p:sp>
      <p:sp>
        <p:nvSpPr>
          <p:cNvPr id="117" name="Freeform 43">
            <a:extLst>
              <a:ext uri="{FF2B5EF4-FFF2-40B4-BE49-F238E27FC236}">
                <a16:creationId xmlns:a16="http://schemas.microsoft.com/office/drawing/2014/main" id="{6859599D-C4E4-43A6-BFD8-C741472641CB}"/>
              </a:ext>
            </a:extLst>
          </p:cNvPr>
          <p:cNvSpPr/>
          <p:nvPr/>
        </p:nvSpPr>
        <p:spPr>
          <a:xfrm>
            <a:off x="3231581" y="2258329"/>
            <a:ext cx="3313568" cy="384772"/>
          </a:xfrm>
          <a:custGeom>
            <a:avLst/>
            <a:gdLst>
              <a:gd name="connsiteX0" fmla="*/ 0 w 3313568"/>
              <a:gd name="connsiteY0" fmla="*/ 0 h 384772"/>
              <a:gd name="connsiteX1" fmla="*/ 570368 w 3313568"/>
              <a:gd name="connsiteY1" fmla="*/ 153909 h 384772"/>
              <a:gd name="connsiteX2" fmla="*/ 1095469 w 3313568"/>
              <a:gd name="connsiteY2" fmla="*/ 384772 h 384772"/>
              <a:gd name="connsiteX3" fmla="*/ 1647731 w 3313568"/>
              <a:gd name="connsiteY3" fmla="*/ 153909 h 384772"/>
              <a:gd name="connsiteX4" fmla="*/ 2199992 w 3313568"/>
              <a:gd name="connsiteY4" fmla="*/ 285184 h 384772"/>
              <a:gd name="connsiteX5" fmla="*/ 2743200 w 3313568"/>
              <a:gd name="connsiteY5" fmla="*/ 162962 h 384772"/>
              <a:gd name="connsiteX6" fmla="*/ 3313568 w 3313568"/>
              <a:gd name="connsiteY6" fmla="*/ 54321 h 3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3568" h="384772">
                <a:moveTo>
                  <a:pt x="0" y="0"/>
                </a:moveTo>
                <a:lnTo>
                  <a:pt x="570368" y="153909"/>
                </a:lnTo>
                <a:lnTo>
                  <a:pt x="1095469" y="384772"/>
                </a:lnTo>
                <a:lnTo>
                  <a:pt x="1647731" y="153909"/>
                </a:lnTo>
                <a:lnTo>
                  <a:pt x="2199992" y="285184"/>
                </a:lnTo>
                <a:lnTo>
                  <a:pt x="2743200" y="162962"/>
                </a:lnTo>
                <a:lnTo>
                  <a:pt x="3313568" y="54321"/>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s-MX" dirty="0"/>
          </a:p>
        </p:txBody>
      </p:sp>
      <p:cxnSp>
        <p:nvCxnSpPr>
          <p:cNvPr id="118" name="Straight Connector 117">
            <a:extLst>
              <a:ext uri="{FF2B5EF4-FFF2-40B4-BE49-F238E27FC236}">
                <a16:creationId xmlns:a16="http://schemas.microsoft.com/office/drawing/2014/main" id="{B21174AD-068E-4572-96E4-C2DD4AB78D17}"/>
              </a:ext>
            </a:extLst>
          </p:cNvPr>
          <p:cNvCxnSpPr/>
          <p:nvPr/>
        </p:nvCxnSpPr>
        <p:spPr>
          <a:xfrm>
            <a:off x="3236108" y="2258330"/>
            <a:ext cx="2144" cy="294238"/>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70DDB23-D235-4A30-95F6-D525FFABA5CA}"/>
              </a:ext>
            </a:extLst>
          </p:cNvPr>
          <p:cNvCxnSpPr/>
          <p:nvPr/>
        </p:nvCxnSpPr>
        <p:spPr>
          <a:xfrm>
            <a:off x="3781181" y="2068207"/>
            <a:ext cx="0" cy="67901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388D4A7-673C-4F5E-829B-7F0747AB95FD}"/>
              </a:ext>
            </a:extLst>
          </p:cNvPr>
          <p:cNvCxnSpPr/>
          <p:nvPr/>
        </p:nvCxnSpPr>
        <p:spPr>
          <a:xfrm>
            <a:off x="4330826" y="1978638"/>
            <a:ext cx="0" cy="330075"/>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53705E58-6B5E-43FC-A4E4-7FA5E83B1011}"/>
              </a:ext>
            </a:extLst>
          </p:cNvPr>
          <p:cNvSpPr/>
          <p:nvPr/>
        </p:nvSpPr>
        <p:spPr>
          <a:xfrm>
            <a:off x="3753749" y="2312688"/>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22" name="Oval 121">
            <a:extLst>
              <a:ext uri="{FF2B5EF4-FFF2-40B4-BE49-F238E27FC236}">
                <a16:creationId xmlns:a16="http://schemas.microsoft.com/office/drawing/2014/main" id="{D9027962-1FF4-4772-80A4-9ADFD8C395DA}"/>
              </a:ext>
            </a:extLst>
          </p:cNvPr>
          <p:cNvSpPr/>
          <p:nvPr/>
        </p:nvSpPr>
        <p:spPr>
          <a:xfrm>
            <a:off x="4298761" y="2243884"/>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23" name="Oval 122">
            <a:extLst>
              <a:ext uri="{FF2B5EF4-FFF2-40B4-BE49-F238E27FC236}">
                <a16:creationId xmlns:a16="http://schemas.microsoft.com/office/drawing/2014/main" id="{DD4E3889-A3F5-4987-9F13-4C5FCA00B0A7}"/>
              </a:ext>
            </a:extLst>
          </p:cNvPr>
          <p:cNvSpPr/>
          <p:nvPr/>
        </p:nvSpPr>
        <p:spPr>
          <a:xfrm>
            <a:off x="3204149" y="2230897"/>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24" name="Oval 123">
            <a:extLst>
              <a:ext uri="{FF2B5EF4-FFF2-40B4-BE49-F238E27FC236}">
                <a16:creationId xmlns:a16="http://schemas.microsoft.com/office/drawing/2014/main" id="{85598403-CE35-41D5-8E28-1F5E4776C53A}"/>
              </a:ext>
            </a:extLst>
          </p:cNvPr>
          <p:cNvSpPr/>
          <p:nvPr/>
        </p:nvSpPr>
        <p:spPr>
          <a:xfrm>
            <a:off x="3758276" y="2386650"/>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25" name="Oval 124">
            <a:extLst>
              <a:ext uri="{FF2B5EF4-FFF2-40B4-BE49-F238E27FC236}">
                <a16:creationId xmlns:a16="http://schemas.microsoft.com/office/drawing/2014/main" id="{FE2EBBA7-B636-4DD6-A044-8C3555DDC2D5}"/>
              </a:ext>
            </a:extLst>
          </p:cNvPr>
          <p:cNvSpPr/>
          <p:nvPr/>
        </p:nvSpPr>
        <p:spPr>
          <a:xfrm>
            <a:off x="5399132" y="2509368"/>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26" name="Oval 125">
            <a:extLst>
              <a:ext uri="{FF2B5EF4-FFF2-40B4-BE49-F238E27FC236}">
                <a16:creationId xmlns:a16="http://schemas.microsoft.com/office/drawing/2014/main" id="{104638A6-D8B3-4407-9D20-016E74AAE06B}"/>
              </a:ext>
            </a:extLst>
          </p:cNvPr>
          <p:cNvSpPr/>
          <p:nvPr/>
        </p:nvSpPr>
        <p:spPr>
          <a:xfrm>
            <a:off x="5947808" y="2386650"/>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27" name="Oval 126">
            <a:extLst>
              <a:ext uri="{FF2B5EF4-FFF2-40B4-BE49-F238E27FC236}">
                <a16:creationId xmlns:a16="http://schemas.microsoft.com/office/drawing/2014/main" id="{1F6C3025-6B0D-4D16-88C4-7BAF060AD462}"/>
              </a:ext>
            </a:extLst>
          </p:cNvPr>
          <p:cNvSpPr/>
          <p:nvPr/>
        </p:nvSpPr>
        <p:spPr>
          <a:xfrm>
            <a:off x="3204033" y="2543724"/>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cxnSp>
        <p:nvCxnSpPr>
          <p:cNvPr id="128" name="Straight Connector 127">
            <a:extLst>
              <a:ext uri="{FF2B5EF4-FFF2-40B4-BE49-F238E27FC236}">
                <a16:creationId xmlns:a16="http://schemas.microsoft.com/office/drawing/2014/main" id="{C42F102B-FAFA-4841-9DB7-B313FC134880}"/>
              </a:ext>
            </a:extLst>
          </p:cNvPr>
          <p:cNvCxnSpPr/>
          <p:nvPr/>
        </p:nvCxnSpPr>
        <p:spPr>
          <a:xfrm>
            <a:off x="3751580" y="2066832"/>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B2069C0-1A41-4060-8EED-16DEFD073F1C}"/>
              </a:ext>
            </a:extLst>
          </p:cNvPr>
          <p:cNvCxnSpPr/>
          <p:nvPr/>
        </p:nvCxnSpPr>
        <p:spPr>
          <a:xfrm>
            <a:off x="3209748" y="2341210"/>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3A9C457-20CB-450C-8B8E-0BA60E488DFE}"/>
              </a:ext>
            </a:extLst>
          </p:cNvPr>
          <p:cNvCxnSpPr/>
          <p:nvPr/>
        </p:nvCxnSpPr>
        <p:spPr>
          <a:xfrm>
            <a:off x="3211653" y="2441514"/>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825FE72-AC36-452B-819B-588D3924D027}"/>
              </a:ext>
            </a:extLst>
          </p:cNvPr>
          <p:cNvCxnSpPr/>
          <p:nvPr/>
        </p:nvCxnSpPr>
        <p:spPr>
          <a:xfrm>
            <a:off x="3752780" y="2743927"/>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857C9BD-8675-46B2-B305-8CD366F819AF}"/>
              </a:ext>
            </a:extLst>
          </p:cNvPr>
          <p:cNvCxnSpPr/>
          <p:nvPr/>
        </p:nvCxnSpPr>
        <p:spPr>
          <a:xfrm>
            <a:off x="4303196" y="1978637"/>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18056CB-5940-41C8-9311-EFA27F203FD6}"/>
              </a:ext>
            </a:extLst>
          </p:cNvPr>
          <p:cNvCxnSpPr>
            <a:endCxn id="141" idx="0"/>
          </p:cNvCxnSpPr>
          <p:nvPr/>
        </p:nvCxnSpPr>
        <p:spPr>
          <a:xfrm flipH="1">
            <a:off x="4876994" y="1787835"/>
            <a:ext cx="54" cy="25294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D4C0AF9-6791-478F-9A75-198A4568FC36}"/>
              </a:ext>
            </a:extLst>
          </p:cNvPr>
          <p:cNvCxnSpPr/>
          <p:nvPr/>
        </p:nvCxnSpPr>
        <p:spPr>
          <a:xfrm>
            <a:off x="4849418" y="1787834"/>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8E914B4-0982-4CF9-8000-F200165A390D}"/>
              </a:ext>
            </a:extLst>
          </p:cNvPr>
          <p:cNvCxnSpPr>
            <a:endCxn id="142" idx="0"/>
          </p:cNvCxnSpPr>
          <p:nvPr/>
        </p:nvCxnSpPr>
        <p:spPr>
          <a:xfrm flipH="1">
            <a:off x="5420894" y="1196902"/>
            <a:ext cx="2462" cy="359512"/>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24D7E6E-2D12-4E03-BB8B-0617ECC94682}"/>
              </a:ext>
            </a:extLst>
          </p:cNvPr>
          <p:cNvCxnSpPr/>
          <p:nvPr/>
        </p:nvCxnSpPr>
        <p:spPr>
          <a:xfrm>
            <a:off x="5395724" y="1196902"/>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78F36A-5E3F-46DB-A8FF-A9CEBF7D70B5}"/>
              </a:ext>
            </a:extLst>
          </p:cNvPr>
          <p:cNvCxnSpPr/>
          <p:nvPr/>
        </p:nvCxnSpPr>
        <p:spPr>
          <a:xfrm>
            <a:off x="5972254" y="1414656"/>
            <a:ext cx="0" cy="330075"/>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4755C6F-2A8F-4D5D-B7FC-C48805079118}"/>
              </a:ext>
            </a:extLst>
          </p:cNvPr>
          <p:cNvCxnSpPr/>
          <p:nvPr/>
        </p:nvCxnSpPr>
        <p:spPr>
          <a:xfrm>
            <a:off x="5944624" y="1414655"/>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511D168-2931-4758-90C5-3008F1CCE3A6}"/>
              </a:ext>
            </a:extLst>
          </p:cNvPr>
          <p:cNvCxnSpPr/>
          <p:nvPr/>
        </p:nvCxnSpPr>
        <p:spPr>
          <a:xfrm flipH="1">
            <a:off x="6518724" y="2133716"/>
            <a:ext cx="198" cy="610217"/>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355C111-0CE5-47EC-82EF-D3AF470A9DC8}"/>
              </a:ext>
            </a:extLst>
          </p:cNvPr>
          <p:cNvCxnSpPr/>
          <p:nvPr/>
        </p:nvCxnSpPr>
        <p:spPr>
          <a:xfrm>
            <a:off x="6491292" y="2133710"/>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56D90AD2-4E0B-46B8-B360-DEC7F77D9A9A}"/>
              </a:ext>
            </a:extLst>
          </p:cNvPr>
          <p:cNvSpPr/>
          <p:nvPr/>
        </p:nvSpPr>
        <p:spPr>
          <a:xfrm>
            <a:off x="4849562" y="2040774"/>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42" name="Oval 141">
            <a:extLst>
              <a:ext uri="{FF2B5EF4-FFF2-40B4-BE49-F238E27FC236}">
                <a16:creationId xmlns:a16="http://schemas.microsoft.com/office/drawing/2014/main" id="{CCA3AEA5-8144-47B3-8229-516722943456}"/>
              </a:ext>
            </a:extLst>
          </p:cNvPr>
          <p:cNvSpPr/>
          <p:nvPr/>
        </p:nvSpPr>
        <p:spPr>
          <a:xfrm>
            <a:off x="5393460" y="1556414"/>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43" name="Oval 142">
            <a:extLst>
              <a:ext uri="{FF2B5EF4-FFF2-40B4-BE49-F238E27FC236}">
                <a16:creationId xmlns:a16="http://schemas.microsoft.com/office/drawing/2014/main" id="{78846899-BD0E-460D-96F0-79C336A0DCA6}"/>
              </a:ext>
            </a:extLst>
          </p:cNvPr>
          <p:cNvSpPr/>
          <p:nvPr/>
        </p:nvSpPr>
        <p:spPr>
          <a:xfrm>
            <a:off x="5942124" y="1732970"/>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44" name="Oval 143">
            <a:extLst>
              <a:ext uri="{FF2B5EF4-FFF2-40B4-BE49-F238E27FC236}">
                <a16:creationId xmlns:a16="http://schemas.microsoft.com/office/drawing/2014/main" id="{DE8C12E5-DB79-48EC-A033-0BC1B0F25423}"/>
              </a:ext>
            </a:extLst>
          </p:cNvPr>
          <p:cNvSpPr/>
          <p:nvPr/>
        </p:nvSpPr>
        <p:spPr>
          <a:xfrm>
            <a:off x="6497368" y="2266967"/>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45" name="Oval 144">
            <a:extLst>
              <a:ext uri="{FF2B5EF4-FFF2-40B4-BE49-F238E27FC236}">
                <a16:creationId xmlns:a16="http://schemas.microsoft.com/office/drawing/2014/main" id="{E09591C2-9BBE-4C07-8F8F-AF95E7DBFE78}"/>
              </a:ext>
            </a:extLst>
          </p:cNvPr>
          <p:cNvSpPr/>
          <p:nvPr/>
        </p:nvSpPr>
        <p:spPr>
          <a:xfrm>
            <a:off x="6497368" y="2402154"/>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cxnSp>
        <p:nvCxnSpPr>
          <p:cNvPr id="146" name="Straight Connector 145">
            <a:extLst>
              <a:ext uri="{FF2B5EF4-FFF2-40B4-BE49-F238E27FC236}">
                <a16:creationId xmlns:a16="http://schemas.microsoft.com/office/drawing/2014/main" id="{4642A1E7-3A9B-4B41-8937-50A37C7D67BB}"/>
              </a:ext>
            </a:extLst>
          </p:cNvPr>
          <p:cNvCxnSpPr/>
          <p:nvPr/>
        </p:nvCxnSpPr>
        <p:spPr>
          <a:xfrm>
            <a:off x="4326193" y="2659573"/>
            <a:ext cx="0" cy="27432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01A192E-48B7-4318-B140-A9A864048C5B}"/>
              </a:ext>
            </a:extLst>
          </p:cNvPr>
          <p:cNvCxnSpPr/>
          <p:nvPr/>
        </p:nvCxnSpPr>
        <p:spPr>
          <a:xfrm>
            <a:off x="4298434" y="2933893"/>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9B81374C-2ED9-4EAA-BE2F-AAAA29FB97E6}"/>
              </a:ext>
            </a:extLst>
          </p:cNvPr>
          <p:cNvSpPr/>
          <p:nvPr/>
        </p:nvSpPr>
        <p:spPr>
          <a:xfrm>
            <a:off x="4295442" y="2615669"/>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cxnSp>
        <p:nvCxnSpPr>
          <p:cNvPr id="149" name="Straight Connector 148">
            <a:extLst>
              <a:ext uri="{FF2B5EF4-FFF2-40B4-BE49-F238E27FC236}">
                <a16:creationId xmlns:a16="http://schemas.microsoft.com/office/drawing/2014/main" id="{C3A38BB0-CE73-4B41-B99F-64FAE8DE949C}"/>
              </a:ext>
            </a:extLst>
          </p:cNvPr>
          <p:cNvCxnSpPr/>
          <p:nvPr/>
        </p:nvCxnSpPr>
        <p:spPr>
          <a:xfrm>
            <a:off x="4873803" y="2444729"/>
            <a:ext cx="0" cy="27432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6BC2760-F397-4B7A-B2E8-E7F7581FB7B2}"/>
              </a:ext>
            </a:extLst>
          </p:cNvPr>
          <p:cNvCxnSpPr/>
          <p:nvPr/>
        </p:nvCxnSpPr>
        <p:spPr>
          <a:xfrm>
            <a:off x="4846044" y="2719049"/>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EB45A5D2-DE6E-46AA-A8CA-6C4E3AECEF33}"/>
              </a:ext>
            </a:extLst>
          </p:cNvPr>
          <p:cNvSpPr/>
          <p:nvPr/>
        </p:nvSpPr>
        <p:spPr>
          <a:xfrm>
            <a:off x="4848024" y="2378016"/>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cxnSp>
        <p:nvCxnSpPr>
          <p:cNvPr id="152" name="Straight Connector 151">
            <a:extLst>
              <a:ext uri="{FF2B5EF4-FFF2-40B4-BE49-F238E27FC236}">
                <a16:creationId xmlns:a16="http://schemas.microsoft.com/office/drawing/2014/main" id="{23742259-1800-47AC-B9D5-58F706EE472A}"/>
              </a:ext>
            </a:extLst>
          </p:cNvPr>
          <p:cNvCxnSpPr/>
          <p:nvPr/>
        </p:nvCxnSpPr>
        <p:spPr>
          <a:xfrm>
            <a:off x="5426341" y="2571156"/>
            <a:ext cx="225" cy="374322"/>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AEA83B2-BFFD-4644-B0BC-51D850E30AEB}"/>
              </a:ext>
            </a:extLst>
          </p:cNvPr>
          <p:cNvCxnSpPr/>
          <p:nvPr/>
        </p:nvCxnSpPr>
        <p:spPr>
          <a:xfrm>
            <a:off x="5398580" y="2945478"/>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F816CDF-2430-4A82-94C6-B635F67A942D}"/>
              </a:ext>
            </a:extLst>
          </p:cNvPr>
          <p:cNvCxnSpPr/>
          <p:nvPr/>
        </p:nvCxnSpPr>
        <p:spPr>
          <a:xfrm flipH="1">
            <a:off x="5972254" y="2454288"/>
            <a:ext cx="2986" cy="424323"/>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D8E2F1C-9905-48CC-B046-907CCAF569D8}"/>
              </a:ext>
            </a:extLst>
          </p:cNvPr>
          <p:cNvCxnSpPr/>
          <p:nvPr/>
        </p:nvCxnSpPr>
        <p:spPr>
          <a:xfrm>
            <a:off x="5947481" y="2885751"/>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255AAE4-0A58-45DE-B567-4822D4E11C20}"/>
              </a:ext>
            </a:extLst>
          </p:cNvPr>
          <p:cNvCxnSpPr/>
          <p:nvPr/>
        </p:nvCxnSpPr>
        <p:spPr>
          <a:xfrm>
            <a:off x="6491490" y="2741161"/>
            <a:ext cx="54864" cy="0"/>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CE872C86-6C67-4A5D-81D2-0E03A3B674EE}"/>
              </a:ext>
            </a:extLst>
          </p:cNvPr>
          <p:cNvSpPr/>
          <p:nvPr/>
        </p:nvSpPr>
        <p:spPr>
          <a:xfrm>
            <a:off x="2716693" y="1097316"/>
            <a:ext cx="54864" cy="54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58" name="Oval 157">
            <a:extLst>
              <a:ext uri="{FF2B5EF4-FFF2-40B4-BE49-F238E27FC236}">
                <a16:creationId xmlns:a16="http://schemas.microsoft.com/office/drawing/2014/main" id="{C724CB1B-98B6-4FB3-B324-98AB77762096}"/>
              </a:ext>
            </a:extLst>
          </p:cNvPr>
          <p:cNvSpPr/>
          <p:nvPr/>
        </p:nvSpPr>
        <p:spPr>
          <a:xfrm>
            <a:off x="2716693" y="1302464"/>
            <a:ext cx="54864" cy="54864"/>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0" tIns="45715" rIns="91430" bIns="45715" numCol="1" spcCol="0" rtlCol="0" fromWordArt="0" anchor="ctr" anchorCtr="0" forceAA="0" compatLnSpc="1">
            <a:prstTxWarp prst="textNoShape">
              <a:avLst/>
            </a:prstTxWarp>
            <a:noAutofit/>
          </a:bodyPr>
          <a:lstStyle/>
          <a:p>
            <a:pPr algn="ctr"/>
            <a:endParaRPr lang="es-MX" dirty="0"/>
          </a:p>
        </p:txBody>
      </p:sp>
      <p:sp>
        <p:nvSpPr>
          <p:cNvPr id="159" name="Rectangle 158">
            <a:extLst>
              <a:ext uri="{FF2B5EF4-FFF2-40B4-BE49-F238E27FC236}">
                <a16:creationId xmlns:a16="http://schemas.microsoft.com/office/drawing/2014/main" id="{BF15FA9D-DFBD-4D30-8F0A-C0E8AFFDFD4E}"/>
              </a:ext>
            </a:extLst>
          </p:cNvPr>
          <p:cNvSpPr/>
          <p:nvPr/>
        </p:nvSpPr>
        <p:spPr>
          <a:xfrm>
            <a:off x="1516086" y="1165979"/>
            <a:ext cx="400089" cy="2044139"/>
          </a:xfrm>
          <a:prstGeom prst="rect">
            <a:avLst/>
          </a:prstGeom>
        </p:spPr>
        <p:txBody>
          <a:bodyPr vert="vert270" wrap="none" lIns="91430" tIns="45715" rIns="91430" bIns="45715">
            <a:spAutoFit/>
          </a:bodyPr>
          <a:lstStyle/>
          <a:p>
            <a:pPr algn="ctr"/>
            <a:r>
              <a:rPr lang="en-US" sz="1400" b="1" dirty="0"/>
              <a:t>Adjusted Predicted FVC, %</a:t>
            </a:r>
          </a:p>
        </p:txBody>
      </p:sp>
      <p:sp>
        <p:nvSpPr>
          <p:cNvPr id="160" name="Rectangle 159">
            <a:extLst>
              <a:ext uri="{FF2B5EF4-FFF2-40B4-BE49-F238E27FC236}">
                <a16:creationId xmlns:a16="http://schemas.microsoft.com/office/drawing/2014/main" id="{99ADB00F-2D1B-47C7-868F-58D7DF08D5B9}"/>
              </a:ext>
            </a:extLst>
          </p:cNvPr>
          <p:cNvSpPr/>
          <p:nvPr/>
        </p:nvSpPr>
        <p:spPr>
          <a:xfrm>
            <a:off x="2777865" y="995437"/>
            <a:ext cx="1663853" cy="461665"/>
          </a:xfrm>
          <a:prstGeom prst="rect">
            <a:avLst/>
          </a:prstGeom>
        </p:spPr>
        <p:txBody>
          <a:bodyPr wrap="square" lIns="91430" tIns="45715" rIns="91430" bIns="45715">
            <a:spAutoFit/>
          </a:bodyPr>
          <a:lstStyle/>
          <a:p>
            <a:r>
              <a:rPr lang="en-US" sz="1200" dirty="0"/>
              <a:t>Placebo</a:t>
            </a:r>
          </a:p>
          <a:p>
            <a:r>
              <a:rPr lang="en-US" sz="1200" dirty="0"/>
              <a:t>Cyclophosphamide</a:t>
            </a:r>
          </a:p>
        </p:txBody>
      </p:sp>
    </p:spTree>
    <p:extLst>
      <p:ext uri="{BB962C8B-B14F-4D97-AF65-F5344CB8AC3E}">
        <p14:creationId xmlns:p14="http://schemas.microsoft.com/office/powerpoint/2010/main" val="378477238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50" dirty="0">
                <a:solidFill>
                  <a:schemeClr val="tx1"/>
                </a:solidFill>
              </a:rPr>
              <a:t>Scleroderma Lung Study II: Mycophenolate Versus Cyclophosphamide</a:t>
            </a:r>
            <a:r>
              <a:rPr lang="en-US" sz="2250" baseline="30000" dirty="0">
                <a:solidFill>
                  <a:schemeClr val="tx1"/>
                </a:solidFill>
              </a:rPr>
              <a:t>1</a:t>
            </a:r>
          </a:p>
        </p:txBody>
      </p:sp>
      <p:sp>
        <p:nvSpPr>
          <p:cNvPr id="6" name="Text Placeholder 5">
            <a:extLst>
              <a:ext uri="{FF2B5EF4-FFF2-40B4-BE49-F238E27FC236}">
                <a16:creationId xmlns:a16="http://schemas.microsoft.com/office/drawing/2014/main" id="{43D8B483-3D96-49AA-AF9C-8FDBDA9EFC40}"/>
              </a:ext>
            </a:extLst>
          </p:cNvPr>
          <p:cNvSpPr>
            <a:spLocks noGrp="1"/>
          </p:cNvSpPr>
          <p:nvPr>
            <p:ph type="body" sz="quarter" idx="10"/>
          </p:nvPr>
        </p:nvSpPr>
        <p:spPr/>
        <p:txBody>
          <a:bodyPr/>
          <a:lstStyle/>
          <a:p>
            <a:r>
              <a:rPr lang="en-US" dirty="0"/>
              <a:t>Figures adapted from </a:t>
            </a:r>
            <a:r>
              <a:rPr lang="en-US" dirty="0" err="1"/>
              <a:t>Tashkin</a:t>
            </a:r>
            <a:r>
              <a:rPr lang="en-US" dirty="0"/>
              <a:t> DP et al. </a:t>
            </a:r>
            <a:r>
              <a:rPr lang="en-US" i="1" dirty="0"/>
              <a:t>Lancet Respir Med. </a:t>
            </a:r>
            <a:r>
              <a:rPr lang="en-US" dirty="0"/>
              <a:t>2016;4:708-719. </a:t>
            </a:r>
          </a:p>
        </p:txBody>
      </p:sp>
      <p:sp>
        <p:nvSpPr>
          <p:cNvPr id="80" name="Rectangle 79">
            <a:extLst>
              <a:ext uri="{FF2B5EF4-FFF2-40B4-BE49-F238E27FC236}">
                <a16:creationId xmlns:a16="http://schemas.microsoft.com/office/drawing/2014/main" id="{7D829825-E22B-764A-8FB5-E42F5A06370F}"/>
              </a:ext>
            </a:extLst>
          </p:cNvPr>
          <p:cNvSpPr/>
          <p:nvPr/>
        </p:nvSpPr>
        <p:spPr>
          <a:xfrm>
            <a:off x="6952594" y="4226797"/>
            <a:ext cx="1048406" cy="27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5" name="TextBox 4">
            <a:extLst>
              <a:ext uri="{FF2B5EF4-FFF2-40B4-BE49-F238E27FC236}">
                <a16:creationId xmlns:a16="http://schemas.microsoft.com/office/drawing/2014/main" id="{A2E85A79-CFC7-4EF5-AE62-9D3E9CFCE626}"/>
              </a:ext>
            </a:extLst>
          </p:cNvPr>
          <p:cNvSpPr txBox="1">
            <a:spLocks noChangeArrowheads="1"/>
          </p:cNvSpPr>
          <p:nvPr/>
        </p:nvSpPr>
        <p:spPr bwMode="auto">
          <a:xfrm>
            <a:off x="4567328" y="1088347"/>
            <a:ext cx="4219923"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marL="914400" indent="-91440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indent="0" algn="ctr">
              <a:spcBef>
                <a:spcPct val="0"/>
              </a:spcBef>
              <a:buNone/>
            </a:pPr>
            <a:r>
              <a:rPr lang="en-US" altLang="x-none" sz="1400" dirty="0"/>
              <a:t>Time to Premature Withdrawal From Study Medication or Treatment Failure by Treatment Arm</a:t>
            </a:r>
          </a:p>
        </p:txBody>
      </p:sp>
      <p:grpSp>
        <p:nvGrpSpPr>
          <p:cNvPr id="196" name="Group 195">
            <a:extLst>
              <a:ext uri="{FF2B5EF4-FFF2-40B4-BE49-F238E27FC236}">
                <a16:creationId xmlns:a16="http://schemas.microsoft.com/office/drawing/2014/main" id="{3433D8DA-2D07-457F-8CE0-FB13B9400618}"/>
              </a:ext>
            </a:extLst>
          </p:cNvPr>
          <p:cNvGrpSpPr/>
          <p:nvPr/>
        </p:nvGrpSpPr>
        <p:grpSpPr>
          <a:xfrm>
            <a:off x="4575733" y="1860408"/>
            <a:ext cx="4008012" cy="2219094"/>
            <a:chOff x="4263135" y="2395617"/>
            <a:chExt cx="5039295" cy="3325811"/>
          </a:xfrm>
        </p:grpSpPr>
        <p:graphicFrame>
          <p:nvGraphicFramePr>
            <p:cNvPr id="197" name="Chart 196">
              <a:extLst>
                <a:ext uri="{FF2B5EF4-FFF2-40B4-BE49-F238E27FC236}">
                  <a16:creationId xmlns:a16="http://schemas.microsoft.com/office/drawing/2014/main" id="{9B15468F-D469-4CC6-97D7-7672557A8394}"/>
                </a:ext>
              </a:extLst>
            </p:cNvPr>
            <p:cNvGraphicFramePr/>
            <p:nvPr>
              <p:extLst>
                <p:ext uri="{D42A27DB-BD31-4B8C-83A1-F6EECF244321}">
                  <p14:modId xmlns:p14="http://schemas.microsoft.com/office/powerpoint/2010/main" val="2443422243"/>
                </p:ext>
              </p:extLst>
            </p:nvPr>
          </p:nvGraphicFramePr>
          <p:xfrm>
            <a:off x="4263135" y="2395617"/>
            <a:ext cx="4769667" cy="3325811"/>
          </p:xfrm>
          <a:graphic>
            <a:graphicData uri="http://schemas.openxmlformats.org/drawingml/2006/chart">
              <c:chart xmlns:c="http://schemas.openxmlformats.org/drawingml/2006/chart" xmlns:r="http://schemas.openxmlformats.org/officeDocument/2006/relationships" r:id="rId3"/>
            </a:graphicData>
          </a:graphic>
        </p:graphicFrame>
        <p:sp>
          <p:nvSpPr>
            <p:cNvPr id="198" name="TextBox 197">
              <a:extLst>
                <a:ext uri="{FF2B5EF4-FFF2-40B4-BE49-F238E27FC236}">
                  <a16:creationId xmlns:a16="http://schemas.microsoft.com/office/drawing/2014/main" id="{3D46644D-CEE8-480D-81F6-0CAC2FF380D6}"/>
                </a:ext>
              </a:extLst>
            </p:cNvPr>
            <p:cNvSpPr txBox="1"/>
            <p:nvPr/>
          </p:nvSpPr>
          <p:spPr>
            <a:xfrm>
              <a:off x="5440508" y="4393306"/>
              <a:ext cx="1831379" cy="307766"/>
            </a:xfrm>
            <a:prstGeom prst="rect">
              <a:avLst/>
            </a:prstGeom>
            <a:noFill/>
          </p:spPr>
          <p:txBody>
            <a:bodyPr wrap="none" lIns="91430" tIns="45715" rIns="91430" bIns="45715" rtlCol="0">
              <a:spAutoFit/>
            </a:bodyPr>
            <a:lstStyle/>
            <a:p>
              <a:r>
                <a:rPr lang="en-US" sz="1400" i="1" dirty="0"/>
                <a:t>P</a:t>
              </a:r>
              <a:r>
                <a:rPr lang="en-US" sz="1400" dirty="0"/>
                <a:t> = .019 (log-rank test)</a:t>
              </a:r>
            </a:p>
          </p:txBody>
        </p:sp>
        <p:sp>
          <p:nvSpPr>
            <p:cNvPr id="199" name="Freeform 146">
              <a:extLst>
                <a:ext uri="{FF2B5EF4-FFF2-40B4-BE49-F238E27FC236}">
                  <a16:creationId xmlns:a16="http://schemas.microsoft.com/office/drawing/2014/main" id="{B30C2EBF-97FA-438A-833D-7A223A3CE8C7}"/>
                </a:ext>
              </a:extLst>
            </p:cNvPr>
            <p:cNvSpPr/>
            <p:nvPr/>
          </p:nvSpPr>
          <p:spPr>
            <a:xfrm>
              <a:off x="5218114" y="2623070"/>
              <a:ext cx="3374642" cy="1146723"/>
            </a:xfrm>
            <a:custGeom>
              <a:avLst/>
              <a:gdLst>
                <a:gd name="connsiteX0" fmla="*/ 0 w 3374642"/>
                <a:gd name="connsiteY0" fmla="*/ 0 h 1146723"/>
                <a:gd name="connsiteX1" fmla="*/ 62549 w 3374642"/>
                <a:gd name="connsiteY1" fmla="*/ 0 h 1146723"/>
                <a:gd name="connsiteX2" fmla="*/ 62549 w 3374642"/>
                <a:gd name="connsiteY2" fmla="*/ 35742 h 1146723"/>
                <a:gd name="connsiteX3" fmla="*/ 77441 w 3374642"/>
                <a:gd name="connsiteY3" fmla="*/ 38720 h 1146723"/>
                <a:gd name="connsiteX4" fmla="*/ 80420 w 3374642"/>
                <a:gd name="connsiteY4" fmla="*/ 56591 h 1146723"/>
                <a:gd name="connsiteX5" fmla="*/ 142968 w 3374642"/>
                <a:gd name="connsiteY5" fmla="*/ 68505 h 1146723"/>
                <a:gd name="connsiteX6" fmla="*/ 139990 w 3374642"/>
                <a:gd name="connsiteY6" fmla="*/ 101269 h 1146723"/>
                <a:gd name="connsiteX7" fmla="*/ 175732 w 3374642"/>
                <a:gd name="connsiteY7" fmla="*/ 101269 h 1146723"/>
                <a:gd name="connsiteX8" fmla="*/ 187646 w 3374642"/>
                <a:gd name="connsiteY8" fmla="*/ 134032 h 1146723"/>
                <a:gd name="connsiteX9" fmla="*/ 226366 w 3374642"/>
                <a:gd name="connsiteY9" fmla="*/ 125097 h 1146723"/>
                <a:gd name="connsiteX10" fmla="*/ 229345 w 3374642"/>
                <a:gd name="connsiteY10" fmla="*/ 154882 h 1146723"/>
                <a:gd name="connsiteX11" fmla="*/ 232323 w 3374642"/>
                <a:gd name="connsiteY11" fmla="*/ 166796 h 1146723"/>
                <a:gd name="connsiteX12" fmla="*/ 241259 w 3374642"/>
                <a:gd name="connsiteY12" fmla="*/ 172753 h 1146723"/>
                <a:gd name="connsiteX13" fmla="*/ 244237 w 3374642"/>
                <a:gd name="connsiteY13" fmla="*/ 181688 h 1146723"/>
                <a:gd name="connsiteX14" fmla="*/ 247216 w 3374642"/>
                <a:gd name="connsiteY14" fmla="*/ 217430 h 1146723"/>
                <a:gd name="connsiteX15" fmla="*/ 256151 w 3374642"/>
                <a:gd name="connsiteY15" fmla="*/ 220409 h 1146723"/>
                <a:gd name="connsiteX16" fmla="*/ 274022 w 3374642"/>
                <a:gd name="connsiteY16" fmla="*/ 250194 h 1146723"/>
                <a:gd name="connsiteX17" fmla="*/ 327635 w 3374642"/>
                <a:gd name="connsiteY17" fmla="*/ 250194 h 1146723"/>
                <a:gd name="connsiteX18" fmla="*/ 336571 w 3374642"/>
                <a:gd name="connsiteY18" fmla="*/ 288914 h 1146723"/>
                <a:gd name="connsiteX19" fmla="*/ 428904 w 3374642"/>
                <a:gd name="connsiteY19" fmla="*/ 294871 h 1146723"/>
                <a:gd name="connsiteX20" fmla="*/ 434861 w 3374642"/>
                <a:gd name="connsiteY20" fmla="*/ 318699 h 1146723"/>
                <a:gd name="connsiteX21" fmla="*/ 518259 w 3374642"/>
                <a:gd name="connsiteY21" fmla="*/ 318699 h 1146723"/>
                <a:gd name="connsiteX22" fmla="*/ 530173 w 3374642"/>
                <a:gd name="connsiteY22" fmla="*/ 345506 h 1146723"/>
                <a:gd name="connsiteX23" fmla="*/ 565915 w 3374642"/>
                <a:gd name="connsiteY23" fmla="*/ 345506 h 1146723"/>
                <a:gd name="connsiteX24" fmla="*/ 568894 w 3374642"/>
                <a:gd name="connsiteY24" fmla="*/ 378269 h 1146723"/>
                <a:gd name="connsiteX25" fmla="*/ 595700 w 3374642"/>
                <a:gd name="connsiteY25" fmla="*/ 381248 h 1146723"/>
                <a:gd name="connsiteX26" fmla="*/ 598679 w 3374642"/>
                <a:gd name="connsiteY26" fmla="*/ 443796 h 1146723"/>
                <a:gd name="connsiteX27" fmla="*/ 670163 w 3374642"/>
                <a:gd name="connsiteY27" fmla="*/ 446775 h 1146723"/>
                <a:gd name="connsiteX28" fmla="*/ 673141 w 3374642"/>
                <a:gd name="connsiteY28" fmla="*/ 470603 h 1146723"/>
                <a:gd name="connsiteX29" fmla="*/ 762496 w 3374642"/>
                <a:gd name="connsiteY29" fmla="*/ 473581 h 1146723"/>
                <a:gd name="connsiteX30" fmla="*/ 765475 w 3374642"/>
                <a:gd name="connsiteY30" fmla="*/ 533151 h 1146723"/>
                <a:gd name="connsiteX31" fmla="*/ 872701 w 3374642"/>
                <a:gd name="connsiteY31" fmla="*/ 530173 h 1146723"/>
                <a:gd name="connsiteX32" fmla="*/ 872701 w 3374642"/>
                <a:gd name="connsiteY32" fmla="*/ 568894 h 1146723"/>
                <a:gd name="connsiteX33" fmla="*/ 917379 w 3374642"/>
                <a:gd name="connsiteY33" fmla="*/ 574851 h 1146723"/>
                <a:gd name="connsiteX34" fmla="*/ 917379 w 3374642"/>
                <a:gd name="connsiteY34" fmla="*/ 589743 h 1146723"/>
                <a:gd name="connsiteX35" fmla="*/ 1116938 w 3374642"/>
                <a:gd name="connsiteY35" fmla="*/ 595700 h 1146723"/>
                <a:gd name="connsiteX36" fmla="*/ 1116938 w 3374642"/>
                <a:gd name="connsiteY36" fmla="*/ 628464 h 1146723"/>
                <a:gd name="connsiteX37" fmla="*/ 1119917 w 3374642"/>
                <a:gd name="connsiteY37" fmla="*/ 655270 h 1146723"/>
                <a:gd name="connsiteX38" fmla="*/ 1128852 w 3374642"/>
                <a:gd name="connsiteY38" fmla="*/ 661227 h 1146723"/>
                <a:gd name="connsiteX39" fmla="*/ 1170551 w 3374642"/>
                <a:gd name="connsiteY39" fmla="*/ 661227 h 1146723"/>
                <a:gd name="connsiteX40" fmla="*/ 1170551 w 3374642"/>
                <a:gd name="connsiteY40" fmla="*/ 693991 h 1146723"/>
                <a:gd name="connsiteX41" fmla="*/ 1215229 w 3374642"/>
                <a:gd name="connsiteY41" fmla="*/ 696969 h 1146723"/>
                <a:gd name="connsiteX42" fmla="*/ 1221186 w 3374642"/>
                <a:gd name="connsiteY42" fmla="*/ 720797 h 1146723"/>
                <a:gd name="connsiteX43" fmla="*/ 1307562 w 3374642"/>
                <a:gd name="connsiteY43" fmla="*/ 720797 h 1146723"/>
                <a:gd name="connsiteX44" fmla="*/ 1310541 w 3374642"/>
                <a:gd name="connsiteY44" fmla="*/ 762496 h 1146723"/>
                <a:gd name="connsiteX45" fmla="*/ 1352240 w 3374642"/>
                <a:gd name="connsiteY45" fmla="*/ 762496 h 1146723"/>
                <a:gd name="connsiteX46" fmla="*/ 1358197 w 3374642"/>
                <a:gd name="connsiteY46" fmla="*/ 786324 h 1146723"/>
                <a:gd name="connsiteX47" fmla="*/ 1462444 w 3374642"/>
                <a:gd name="connsiteY47" fmla="*/ 786324 h 1146723"/>
                <a:gd name="connsiteX48" fmla="*/ 1471380 w 3374642"/>
                <a:gd name="connsiteY48" fmla="*/ 813131 h 1146723"/>
                <a:gd name="connsiteX49" fmla="*/ 1507122 w 3374642"/>
                <a:gd name="connsiteY49" fmla="*/ 813131 h 1146723"/>
                <a:gd name="connsiteX50" fmla="*/ 1510100 w 3374642"/>
                <a:gd name="connsiteY50" fmla="*/ 848873 h 1146723"/>
                <a:gd name="connsiteX51" fmla="*/ 1790080 w 3374642"/>
                <a:gd name="connsiteY51" fmla="*/ 851851 h 1146723"/>
                <a:gd name="connsiteX52" fmla="*/ 1790080 w 3374642"/>
                <a:gd name="connsiteY52" fmla="*/ 884615 h 1146723"/>
                <a:gd name="connsiteX53" fmla="*/ 1906241 w 3374642"/>
                <a:gd name="connsiteY53" fmla="*/ 878658 h 1146723"/>
                <a:gd name="connsiteX54" fmla="*/ 1915177 w 3374642"/>
                <a:gd name="connsiteY54" fmla="*/ 914400 h 1146723"/>
                <a:gd name="connsiteX55" fmla="*/ 1986661 w 3374642"/>
                <a:gd name="connsiteY55" fmla="*/ 914400 h 1146723"/>
                <a:gd name="connsiteX56" fmla="*/ 1989639 w 3374642"/>
                <a:gd name="connsiteY56" fmla="*/ 947163 h 1146723"/>
                <a:gd name="connsiteX57" fmla="*/ 2329188 w 3374642"/>
                <a:gd name="connsiteY57" fmla="*/ 953120 h 1146723"/>
                <a:gd name="connsiteX58" fmla="*/ 2338124 w 3374642"/>
                <a:gd name="connsiteY58" fmla="*/ 968013 h 1146723"/>
                <a:gd name="connsiteX59" fmla="*/ 2427479 w 3374642"/>
                <a:gd name="connsiteY59" fmla="*/ 973970 h 1146723"/>
                <a:gd name="connsiteX60" fmla="*/ 2430457 w 3374642"/>
                <a:gd name="connsiteY60" fmla="*/ 994819 h 1146723"/>
                <a:gd name="connsiteX61" fmla="*/ 2454285 w 3374642"/>
                <a:gd name="connsiteY61" fmla="*/ 1003755 h 1146723"/>
                <a:gd name="connsiteX62" fmla="*/ 2457264 w 3374642"/>
                <a:gd name="connsiteY62" fmla="*/ 1012690 h 1146723"/>
                <a:gd name="connsiteX63" fmla="*/ 2457264 w 3374642"/>
                <a:gd name="connsiteY63" fmla="*/ 1036518 h 1146723"/>
                <a:gd name="connsiteX64" fmla="*/ 2513855 w 3374642"/>
                <a:gd name="connsiteY64" fmla="*/ 1045454 h 1146723"/>
                <a:gd name="connsiteX65" fmla="*/ 2516834 w 3374642"/>
                <a:gd name="connsiteY65" fmla="*/ 1066303 h 1146723"/>
                <a:gd name="connsiteX66" fmla="*/ 2808727 w 3374642"/>
                <a:gd name="connsiteY66" fmla="*/ 1069282 h 1146723"/>
                <a:gd name="connsiteX67" fmla="*/ 2811706 w 3374642"/>
                <a:gd name="connsiteY67" fmla="*/ 1099067 h 1146723"/>
                <a:gd name="connsiteX68" fmla="*/ 3216782 w 3374642"/>
                <a:gd name="connsiteY68" fmla="*/ 1105024 h 1146723"/>
                <a:gd name="connsiteX69" fmla="*/ 3219760 w 3374642"/>
                <a:gd name="connsiteY69" fmla="*/ 1143744 h 1146723"/>
                <a:gd name="connsiteX70" fmla="*/ 3374642 w 3374642"/>
                <a:gd name="connsiteY70" fmla="*/ 1146723 h 114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74642" h="1146723">
                  <a:moveTo>
                    <a:pt x="0" y="0"/>
                  </a:moveTo>
                  <a:lnTo>
                    <a:pt x="62549" y="0"/>
                  </a:lnTo>
                  <a:lnTo>
                    <a:pt x="62549" y="35742"/>
                  </a:lnTo>
                  <a:lnTo>
                    <a:pt x="77441" y="38720"/>
                  </a:lnTo>
                  <a:lnTo>
                    <a:pt x="80420" y="56591"/>
                  </a:lnTo>
                  <a:lnTo>
                    <a:pt x="142968" y="68505"/>
                  </a:lnTo>
                  <a:lnTo>
                    <a:pt x="139990" y="101269"/>
                  </a:lnTo>
                  <a:lnTo>
                    <a:pt x="175732" y="101269"/>
                  </a:lnTo>
                  <a:lnTo>
                    <a:pt x="187646" y="134032"/>
                  </a:lnTo>
                  <a:lnTo>
                    <a:pt x="226366" y="125097"/>
                  </a:lnTo>
                  <a:cubicBezTo>
                    <a:pt x="227359" y="135025"/>
                    <a:pt x="227934" y="145004"/>
                    <a:pt x="229345" y="154882"/>
                  </a:cubicBezTo>
                  <a:cubicBezTo>
                    <a:pt x="229924" y="158934"/>
                    <a:pt x="230052" y="163390"/>
                    <a:pt x="232323" y="166796"/>
                  </a:cubicBezTo>
                  <a:cubicBezTo>
                    <a:pt x="234309" y="169775"/>
                    <a:pt x="238280" y="170767"/>
                    <a:pt x="241259" y="172753"/>
                  </a:cubicBezTo>
                  <a:cubicBezTo>
                    <a:pt x="242252" y="175731"/>
                    <a:pt x="243822" y="178576"/>
                    <a:pt x="244237" y="181688"/>
                  </a:cubicBezTo>
                  <a:cubicBezTo>
                    <a:pt x="245817" y="193538"/>
                    <a:pt x="243700" y="206003"/>
                    <a:pt x="247216" y="217430"/>
                  </a:cubicBezTo>
                  <a:cubicBezTo>
                    <a:pt x="248139" y="220431"/>
                    <a:pt x="256151" y="220409"/>
                    <a:pt x="256151" y="220409"/>
                  </a:cubicBezTo>
                  <a:lnTo>
                    <a:pt x="274022" y="250194"/>
                  </a:lnTo>
                  <a:lnTo>
                    <a:pt x="327635" y="250194"/>
                  </a:lnTo>
                  <a:lnTo>
                    <a:pt x="336571" y="288914"/>
                  </a:lnTo>
                  <a:lnTo>
                    <a:pt x="428904" y="294871"/>
                  </a:lnTo>
                  <a:lnTo>
                    <a:pt x="434861" y="318699"/>
                  </a:lnTo>
                  <a:lnTo>
                    <a:pt x="518259" y="318699"/>
                  </a:lnTo>
                  <a:lnTo>
                    <a:pt x="530173" y="345506"/>
                  </a:lnTo>
                  <a:lnTo>
                    <a:pt x="565915" y="345506"/>
                  </a:lnTo>
                  <a:lnTo>
                    <a:pt x="568894" y="378269"/>
                  </a:lnTo>
                  <a:lnTo>
                    <a:pt x="595700" y="381248"/>
                  </a:lnTo>
                  <a:lnTo>
                    <a:pt x="598679" y="443796"/>
                  </a:lnTo>
                  <a:lnTo>
                    <a:pt x="670163" y="446775"/>
                  </a:lnTo>
                  <a:lnTo>
                    <a:pt x="673141" y="470603"/>
                  </a:lnTo>
                  <a:lnTo>
                    <a:pt x="762496" y="473581"/>
                  </a:lnTo>
                  <a:lnTo>
                    <a:pt x="765475" y="533151"/>
                  </a:lnTo>
                  <a:lnTo>
                    <a:pt x="872701" y="530173"/>
                  </a:lnTo>
                  <a:lnTo>
                    <a:pt x="872701" y="568894"/>
                  </a:lnTo>
                  <a:lnTo>
                    <a:pt x="917379" y="574851"/>
                  </a:lnTo>
                  <a:lnTo>
                    <a:pt x="917379" y="589743"/>
                  </a:lnTo>
                  <a:lnTo>
                    <a:pt x="1116938" y="595700"/>
                  </a:lnTo>
                  <a:lnTo>
                    <a:pt x="1116938" y="628464"/>
                  </a:lnTo>
                  <a:cubicBezTo>
                    <a:pt x="1117931" y="637399"/>
                    <a:pt x="1116845" y="646821"/>
                    <a:pt x="1119917" y="655270"/>
                  </a:cubicBezTo>
                  <a:cubicBezTo>
                    <a:pt x="1121140" y="658634"/>
                    <a:pt x="1128852" y="661227"/>
                    <a:pt x="1128852" y="661227"/>
                  </a:cubicBezTo>
                  <a:lnTo>
                    <a:pt x="1170551" y="661227"/>
                  </a:lnTo>
                  <a:lnTo>
                    <a:pt x="1170551" y="693991"/>
                  </a:lnTo>
                  <a:lnTo>
                    <a:pt x="1215229" y="696969"/>
                  </a:lnTo>
                  <a:lnTo>
                    <a:pt x="1221186" y="720797"/>
                  </a:lnTo>
                  <a:lnTo>
                    <a:pt x="1307562" y="720797"/>
                  </a:lnTo>
                  <a:lnTo>
                    <a:pt x="1310541" y="762496"/>
                  </a:lnTo>
                  <a:lnTo>
                    <a:pt x="1352240" y="762496"/>
                  </a:lnTo>
                  <a:lnTo>
                    <a:pt x="1358197" y="786324"/>
                  </a:lnTo>
                  <a:lnTo>
                    <a:pt x="1462444" y="786324"/>
                  </a:lnTo>
                  <a:lnTo>
                    <a:pt x="1471380" y="813131"/>
                  </a:lnTo>
                  <a:lnTo>
                    <a:pt x="1507122" y="813131"/>
                  </a:lnTo>
                  <a:lnTo>
                    <a:pt x="1510100" y="848873"/>
                  </a:lnTo>
                  <a:lnTo>
                    <a:pt x="1790080" y="851851"/>
                  </a:lnTo>
                  <a:lnTo>
                    <a:pt x="1790080" y="884615"/>
                  </a:lnTo>
                  <a:lnTo>
                    <a:pt x="1906241" y="878658"/>
                  </a:lnTo>
                  <a:lnTo>
                    <a:pt x="1915177" y="914400"/>
                  </a:lnTo>
                  <a:lnTo>
                    <a:pt x="1986661" y="914400"/>
                  </a:lnTo>
                  <a:lnTo>
                    <a:pt x="1989639" y="947163"/>
                  </a:lnTo>
                  <a:lnTo>
                    <a:pt x="2329188" y="953120"/>
                  </a:lnTo>
                  <a:lnTo>
                    <a:pt x="2338124" y="968013"/>
                  </a:lnTo>
                  <a:lnTo>
                    <a:pt x="2427479" y="973970"/>
                  </a:lnTo>
                  <a:lnTo>
                    <a:pt x="2430457" y="994819"/>
                  </a:lnTo>
                  <a:cubicBezTo>
                    <a:pt x="2438400" y="997798"/>
                    <a:pt x="2447227" y="999050"/>
                    <a:pt x="2454285" y="1003755"/>
                  </a:cubicBezTo>
                  <a:cubicBezTo>
                    <a:pt x="2456897" y="1005496"/>
                    <a:pt x="2456980" y="1009563"/>
                    <a:pt x="2457264" y="1012690"/>
                  </a:cubicBezTo>
                  <a:cubicBezTo>
                    <a:pt x="2457983" y="1020600"/>
                    <a:pt x="2457264" y="1028575"/>
                    <a:pt x="2457264" y="1036518"/>
                  </a:cubicBezTo>
                  <a:lnTo>
                    <a:pt x="2513855" y="1045454"/>
                  </a:lnTo>
                  <a:lnTo>
                    <a:pt x="2516834" y="1066303"/>
                  </a:lnTo>
                  <a:lnTo>
                    <a:pt x="2808727" y="1069282"/>
                  </a:lnTo>
                  <a:lnTo>
                    <a:pt x="2811706" y="1099067"/>
                  </a:lnTo>
                  <a:lnTo>
                    <a:pt x="3216782" y="1105024"/>
                  </a:lnTo>
                  <a:lnTo>
                    <a:pt x="3219760" y="1143744"/>
                  </a:lnTo>
                  <a:lnTo>
                    <a:pt x="3374642" y="1146723"/>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s-MX" dirty="0"/>
            </a:p>
          </p:txBody>
        </p:sp>
        <p:sp>
          <p:nvSpPr>
            <p:cNvPr id="200" name="Freeform 147">
              <a:extLst>
                <a:ext uri="{FF2B5EF4-FFF2-40B4-BE49-F238E27FC236}">
                  <a16:creationId xmlns:a16="http://schemas.microsoft.com/office/drawing/2014/main" id="{B18DCDFE-DE88-4144-80CF-B9549F75A049}"/>
                </a:ext>
              </a:extLst>
            </p:cNvPr>
            <p:cNvSpPr/>
            <p:nvPr/>
          </p:nvSpPr>
          <p:spPr>
            <a:xfrm>
              <a:off x="5230034" y="2617112"/>
              <a:ext cx="3365707" cy="682077"/>
            </a:xfrm>
            <a:custGeom>
              <a:avLst/>
              <a:gdLst>
                <a:gd name="connsiteX0" fmla="*/ 0 w 3365707"/>
                <a:gd name="connsiteY0" fmla="*/ 0 h 682077"/>
                <a:gd name="connsiteX1" fmla="*/ 59570 w 3365707"/>
                <a:gd name="connsiteY1" fmla="*/ 5957 h 682077"/>
                <a:gd name="connsiteX2" fmla="*/ 68506 w 3365707"/>
                <a:gd name="connsiteY2" fmla="*/ 41699 h 682077"/>
                <a:gd name="connsiteX3" fmla="*/ 271044 w 3365707"/>
                <a:gd name="connsiteY3" fmla="*/ 35742 h 682077"/>
                <a:gd name="connsiteX4" fmla="*/ 271044 w 3365707"/>
                <a:gd name="connsiteY4" fmla="*/ 68505 h 682077"/>
                <a:gd name="connsiteX5" fmla="*/ 363377 w 3365707"/>
                <a:gd name="connsiteY5" fmla="*/ 71484 h 682077"/>
                <a:gd name="connsiteX6" fmla="*/ 360399 w 3365707"/>
                <a:gd name="connsiteY6" fmla="*/ 122118 h 682077"/>
                <a:gd name="connsiteX7" fmla="*/ 402098 w 3365707"/>
                <a:gd name="connsiteY7" fmla="*/ 116161 h 682077"/>
                <a:gd name="connsiteX8" fmla="*/ 422947 w 3365707"/>
                <a:gd name="connsiteY8" fmla="*/ 279979 h 682077"/>
                <a:gd name="connsiteX9" fmla="*/ 583786 w 3365707"/>
                <a:gd name="connsiteY9" fmla="*/ 277000 h 682077"/>
                <a:gd name="connsiteX10" fmla="*/ 586765 w 3365707"/>
                <a:gd name="connsiteY10" fmla="*/ 309764 h 682077"/>
                <a:gd name="connsiteX11" fmla="*/ 685055 w 3365707"/>
                <a:gd name="connsiteY11" fmla="*/ 309764 h 682077"/>
                <a:gd name="connsiteX12" fmla="*/ 688034 w 3365707"/>
                <a:gd name="connsiteY12" fmla="*/ 375291 h 682077"/>
                <a:gd name="connsiteX13" fmla="*/ 795260 w 3365707"/>
                <a:gd name="connsiteY13" fmla="*/ 372312 h 682077"/>
                <a:gd name="connsiteX14" fmla="*/ 822067 w 3365707"/>
                <a:gd name="connsiteY14" fmla="*/ 408054 h 682077"/>
                <a:gd name="connsiteX15" fmla="*/ 920357 w 3365707"/>
                <a:gd name="connsiteY15" fmla="*/ 408054 h 682077"/>
                <a:gd name="connsiteX16" fmla="*/ 920357 w 3365707"/>
                <a:gd name="connsiteY16" fmla="*/ 440818 h 682077"/>
                <a:gd name="connsiteX17" fmla="*/ 1185444 w 3365707"/>
                <a:gd name="connsiteY17" fmla="*/ 437839 h 682077"/>
                <a:gd name="connsiteX18" fmla="*/ 1188422 w 3365707"/>
                <a:gd name="connsiteY18" fmla="*/ 500388 h 682077"/>
                <a:gd name="connsiteX19" fmla="*/ 1340326 w 3365707"/>
                <a:gd name="connsiteY19" fmla="*/ 500388 h 682077"/>
                <a:gd name="connsiteX20" fmla="*/ 1355218 w 3365707"/>
                <a:gd name="connsiteY20" fmla="*/ 545066 h 682077"/>
                <a:gd name="connsiteX21" fmla="*/ 1548821 w 3365707"/>
                <a:gd name="connsiteY21" fmla="*/ 536130 h 682077"/>
                <a:gd name="connsiteX22" fmla="*/ 1560735 w 3365707"/>
                <a:gd name="connsiteY22" fmla="*/ 574851 h 682077"/>
                <a:gd name="connsiteX23" fmla="*/ 2034317 w 3365707"/>
                <a:gd name="connsiteY23" fmla="*/ 580808 h 682077"/>
                <a:gd name="connsiteX24" fmla="*/ 2055166 w 3365707"/>
                <a:gd name="connsiteY24" fmla="*/ 625485 h 682077"/>
                <a:gd name="connsiteX25" fmla="*/ 2055166 w 3365707"/>
                <a:gd name="connsiteY25" fmla="*/ 640378 h 682077"/>
                <a:gd name="connsiteX26" fmla="*/ 2198134 w 3365707"/>
                <a:gd name="connsiteY26" fmla="*/ 643356 h 682077"/>
                <a:gd name="connsiteX27" fmla="*/ 2201113 w 3365707"/>
                <a:gd name="connsiteY27" fmla="*/ 682077 h 682077"/>
                <a:gd name="connsiteX28" fmla="*/ 3365707 w 3365707"/>
                <a:gd name="connsiteY28" fmla="*/ 676120 h 68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5707" h="682077">
                  <a:moveTo>
                    <a:pt x="0" y="0"/>
                  </a:moveTo>
                  <a:lnTo>
                    <a:pt x="59570" y="5957"/>
                  </a:lnTo>
                  <a:lnTo>
                    <a:pt x="68506" y="41699"/>
                  </a:lnTo>
                  <a:lnTo>
                    <a:pt x="271044" y="35742"/>
                  </a:lnTo>
                  <a:lnTo>
                    <a:pt x="271044" y="68505"/>
                  </a:lnTo>
                  <a:lnTo>
                    <a:pt x="363377" y="71484"/>
                  </a:lnTo>
                  <a:lnTo>
                    <a:pt x="360399" y="122118"/>
                  </a:lnTo>
                  <a:lnTo>
                    <a:pt x="402098" y="116161"/>
                  </a:lnTo>
                  <a:lnTo>
                    <a:pt x="422947" y="279979"/>
                  </a:lnTo>
                  <a:lnTo>
                    <a:pt x="583786" y="277000"/>
                  </a:lnTo>
                  <a:lnTo>
                    <a:pt x="586765" y="309764"/>
                  </a:lnTo>
                  <a:lnTo>
                    <a:pt x="685055" y="309764"/>
                  </a:lnTo>
                  <a:lnTo>
                    <a:pt x="688034" y="375291"/>
                  </a:lnTo>
                  <a:lnTo>
                    <a:pt x="795260" y="372312"/>
                  </a:lnTo>
                  <a:lnTo>
                    <a:pt x="822067" y="408054"/>
                  </a:lnTo>
                  <a:lnTo>
                    <a:pt x="920357" y="408054"/>
                  </a:lnTo>
                  <a:lnTo>
                    <a:pt x="920357" y="440818"/>
                  </a:lnTo>
                  <a:lnTo>
                    <a:pt x="1185444" y="437839"/>
                  </a:lnTo>
                  <a:lnTo>
                    <a:pt x="1188422" y="500388"/>
                  </a:lnTo>
                  <a:lnTo>
                    <a:pt x="1340326" y="500388"/>
                  </a:lnTo>
                  <a:lnTo>
                    <a:pt x="1355218" y="545066"/>
                  </a:lnTo>
                  <a:lnTo>
                    <a:pt x="1548821" y="536130"/>
                  </a:lnTo>
                  <a:lnTo>
                    <a:pt x="1560735" y="574851"/>
                  </a:lnTo>
                  <a:lnTo>
                    <a:pt x="2034317" y="580808"/>
                  </a:lnTo>
                  <a:lnTo>
                    <a:pt x="2055166" y="625485"/>
                  </a:lnTo>
                  <a:lnTo>
                    <a:pt x="2055166" y="640378"/>
                  </a:lnTo>
                  <a:lnTo>
                    <a:pt x="2198134" y="643356"/>
                  </a:lnTo>
                  <a:lnTo>
                    <a:pt x="2201113" y="682077"/>
                  </a:lnTo>
                  <a:lnTo>
                    <a:pt x="3365707" y="676120"/>
                  </a:lnTo>
                </a:path>
              </a:pathLst>
            </a:cu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s-MX" dirty="0"/>
            </a:p>
          </p:txBody>
        </p:sp>
        <p:cxnSp>
          <p:nvCxnSpPr>
            <p:cNvPr id="201" name="Straight Connector 200">
              <a:extLst>
                <a:ext uri="{FF2B5EF4-FFF2-40B4-BE49-F238E27FC236}">
                  <a16:creationId xmlns:a16="http://schemas.microsoft.com/office/drawing/2014/main" id="{902BC2A0-2DD8-446F-A66A-1C803325EFFE}"/>
                </a:ext>
              </a:extLst>
            </p:cNvPr>
            <p:cNvCxnSpPr/>
            <p:nvPr/>
          </p:nvCxnSpPr>
          <p:spPr>
            <a:xfrm>
              <a:off x="8562573" y="3253467"/>
              <a:ext cx="0" cy="914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A985E2B-93E3-47B8-A637-8A0F4E5AB6DC}"/>
                </a:ext>
              </a:extLst>
            </p:cNvPr>
            <p:cNvCxnSpPr/>
            <p:nvPr/>
          </p:nvCxnSpPr>
          <p:spPr>
            <a:xfrm>
              <a:off x="8562573" y="3724070"/>
              <a:ext cx="0" cy="91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6970598B-09CA-4A4D-99FD-8A48A6C1C489}"/>
                </a:ext>
              </a:extLst>
            </p:cNvPr>
            <p:cNvSpPr txBox="1"/>
            <p:nvPr/>
          </p:nvSpPr>
          <p:spPr>
            <a:xfrm>
              <a:off x="7375002" y="2543095"/>
              <a:ext cx="1927428" cy="461665"/>
            </a:xfrm>
            <a:prstGeom prst="rect">
              <a:avLst/>
            </a:prstGeom>
            <a:noFill/>
          </p:spPr>
          <p:txBody>
            <a:bodyPr wrap="square" lIns="91430" tIns="45715" rIns="91430" bIns="45715" rtlCol="0">
              <a:spAutoFit/>
            </a:bodyPr>
            <a:lstStyle/>
            <a:p>
              <a:r>
                <a:rPr lang="en-US" sz="1200" dirty="0"/>
                <a:t>Cyclophosphamide</a:t>
              </a:r>
            </a:p>
            <a:p>
              <a:r>
                <a:rPr lang="en-US" sz="1200" dirty="0"/>
                <a:t>Mycophenolate</a:t>
              </a:r>
            </a:p>
          </p:txBody>
        </p:sp>
        <p:cxnSp>
          <p:nvCxnSpPr>
            <p:cNvPr id="204" name="Straight Connector 203">
              <a:extLst>
                <a:ext uri="{FF2B5EF4-FFF2-40B4-BE49-F238E27FC236}">
                  <a16:creationId xmlns:a16="http://schemas.microsoft.com/office/drawing/2014/main" id="{4AF8A2E6-5EC3-4C4F-A283-4008AC34803A}"/>
                </a:ext>
              </a:extLst>
            </p:cNvPr>
            <p:cNvCxnSpPr/>
            <p:nvPr/>
          </p:nvCxnSpPr>
          <p:spPr>
            <a:xfrm>
              <a:off x="7124609" y="2678827"/>
              <a:ext cx="24585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06543C9-598C-43CE-AA5E-53FCD5E8CA05}"/>
                </a:ext>
              </a:extLst>
            </p:cNvPr>
            <p:cNvCxnSpPr/>
            <p:nvPr/>
          </p:nvCxnSpPr>
          <p:spPr>
            <a:xfrm>
              <a:off x="7129151" y="2860487"/>
              <a:ext cx="245857"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0C42933D-5BE5-40D5-B20A-EC56130B2465}"/>
              </a:ext>
            </a:extLst>
          </p:cNvPr>
          <p:cNvGrpSpPr/>
          <p:nvPr/>
        </p:nvGrpSpPr>
        <p:grpSpPr>
          <a:xfrm>
            <a:off x="226059" y="914462"/>
            <a:ext cx="3353928" cy="3475902"/>
            <a:chOff x="306318" y="1982545"/>
            <a:chExt cx="3353928" cy="3475902"/>
          </a:xfrm>
        </p:grpSpPr>
        <p:sp>
          <p:nvSpPr>
            <p:cNvPr id="207" name="TextBox 206">
              <a:extLst>
                <a:ext uri="{FF2B5EF4-FFF2-40B4-BE49-F238E27FC236}">
                  <a16:creationId xmlns:a16="http://schemas.microsoft.com/office/drawing/2014/main" id="{C79697A0-DC9B-4068-9F66-A877B444C21C}"/>
                </a:ext>
              </a:extLst>
            </p:cNvPr>
            <p:cNvSpPr txBox="1"/>
            <p:nvPr/>
          </p:nvSpPr>
          <p:spPr>
            <a:xfrm>
              <a:off x="1369655" y="2255534"/>
              <a:ext cx="1495273" cy="461665"/>
            </a:xfrm>
            <a:prstGeom prst="rect">
              <a:avLst/>
            </a:prstGeom>
            <a:noFill/>
          </p:spPr>
          <p:txBody>
            <a:bodyPr wrap="square" rtlCol="0">
              <a:spAutoFit/>
            </a:bodyPr>
            <a:lstStyle/>
            <a:p>
              <a:r>
                <a:rPr lang="en-US" sz="1200" dirty="0"/>
                <a:t>Cyclophosphamide</a:t>
              </a:r>
            </a:p>
            <a:p>
              <a:r>
                <a:rPr lang="en-US" sz="1200" dirty="0"/>
                <a:t>Mycophenolate</a:t>
              </a:r>
            </a:p>
          </p:txBody>
        </p:sp>
        <p:sp>
          <p:nvSpPr>
            <p:cNvPr id="208" name="Rectangle 207">
              <a:extLst>
                <a:ext uri="{FF2B5EF4-FFF2-40B4-BE49-F238E27FC236}">
                  <a16:creationId xmlns:a16="http://schemas.microsoft.com/office/drawing/2014/main" id="{8B783943-003B-47E2-8F3A-FB666E527E33}"/>
                </a:ext>
              </a:extLst>
            </p:cNvPr>
            <p:cNvSpPr/>
            <p:nvPr/>
          </p:nvSpPr>
          <p:spPr>
            <a:xfrm>
              <a:off x="1035978" y="2184214"/>
              <a:ext cx="2350008" cy="27612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09" name="Group 208">
              <a:extLst>
                <a:ext uri="{FF2B5EF4-FFF2-40B4-BE49-F238E27FC236}">
                  <a16:creationId xmlns:a16="http://schemas.microsoft.com/office/drawing/2014/main" id="{4B49B2B5-0A5E-4B18-918E-C11E6C60AF60}"/>
                </a:ext>
              </a:extLst>
            </p:cNvPr>
            <p:cNvGrpSpPr/>
            <p:nvPr/>
          </p:nvGrpSpPr>
          <p:grpSpPr>
            <a:xfrm>
              <a:off x="657380" y="2145419"/>
              <a:ext cx="412267" cy="2549699"/>
              <a:chOff x="1247187" y="1422747"/>
              <a:chExt cx="412267" cy="2549699"/>
            </a:xfrm>
          </p:grpSpPr>
          <p:grpSp>
            <p:nvGrpSpPr>
              <p:cNvPr id="255" name="Group 254">
                <a:extLst>
                  <a:ext uri="{FF2B5EF4-FFF2-40B4-BE49-F238E27FC236}">
                    <a16:creationId xmlns:a16="http://schemas.microsoft.com/office/drawing/2014/main" id="{CDC4D797-260F-4395-8DE2-29E8E27495FF}"/>
                  </a:ext>
                </a:extLst>
              </p:cNvPr>
              <p:cNvGrpSpPr/>
              <p:nvPr/>
            </p:nvGrpSpPr>
            <p:grpSpPr>
              <a:xfrm>
                <a:off x="1247187" y="1422747"/>
                <a:ext cx="400040" cy="276999"/>
                <a:chOff x="5067415" y="4418713"/>
                <a:chExt cx="335960" cy="276999"/>
              </a:xfrm>
            </p:grpSpPr>
            <p:cxnSp>
              <p:nvCxnSpPr>
                <p:cNvPr id="268" name="Straight Connector 267">
                  <a:extLst>
                    <a:ext uri="{FF2B5EF4-FFF2-40B4-BE49-F238E27FC236}">
                      <a16:creationId xmlns:a16="http://schemas.microsoft.com/office/drawing/2014/main" id="{464D0362-5CF9-487E-852B-F41E7FC18BAB}"/>
                    </a:ext>
                  </a:extLst>
                </p:cNvPr>
                <p:cNvCxnSpPr/>
                <p:nvPr/>
              </p:nvCxnSpPr>
              <p:spPr>
                <a:xfrm flipH="1">
                  <a:off x="5340876" y="4557436"/>
                  <a:ext cx="46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380FA5AF-73C5-4911-B053-52983B304B28}"/>
                    </a:ext>
                  </a:extLst>
                </p:cNvPr>
                <p:cNvSpPr/>
                <p:nvPr/>
              </p:nvSpPr>
              <p:spPr>
                <a:xfrm>
                  <a:off x="5067415" y="4418713"/>
                  <a:ext cx="335960" cy="276999"/>
                </a:xfrm>
                <a:prstGeom prst="rect">
                  <a:avLst/>
                </a:prstGeom>
              </p:spPr>
              <p:txBody>
                <a:bodyPr wrap="square">
                  <a:spAutoFit/>
                </a:bodyPr>
                <a:lstStyle/>
                <a:p>
                  <a:pPr algn="ctr"/>
                  <a:r>
                    <a:rPr lang="de-CH" altLang="de-DE" sz="1200" dirty="0"/>
                    <a:t>72</a:t>
                  </a:r>
                  <a:endParaRPr lang="es-MX" sz="1200" dirty="0"/>
                </a:p>
              </p:txBody>
            </p:sp>
          </p:grpSp>
          <p:grpSp>
            <p:nvGrpSpPr>
              <p:cNvPr id="256" name="Group 255">
                <a:extLst>
                  <a:ext uri="{FF2B5EF4-FFF2-40B4-BE49-F238E27FC236}">
                    <a16:creationId xmlns:a16="http://schemas.microsoft.com/office/drawing/2014/main" id="{5CC45969-D134-47E3-B007-2E1DF89BCDAF}"/>
                  </a:ext>
                </a:extLst>
              </p:cNvPr>
              <p:cNvGrpSpPr/>
              <p:nvPr/>
            </p:nvGrpSpPr>
            <p:grpSpPr>
              <a:xfrm>
                <a:off x="1250458" y="1995795"/>
                <a:ext cx="400040" cy="276999"/>
                <a:chOff x="5067415" y="4418713"/>
                <a:chExt cx="335960" cy="276999"/>
              </a:xfrm>
            </p:grpSpPr>
            <p:cxnSp>
              <p:nvCxnSpPr>
                <p:cNvPr id="266" name="Straight Connector 265">
                  <a:extLst>
                    <a:ext uri="{FF2B5EF4-FFF2-40B4-BE49-F238E27FC236}">
                      <a16:creationId xmlns:a16="http://schemas.microsoft.com/office/drawing/2014/main" id="{E8685D0B-8419-4451-B5A6-5DBEEA56BEEA}"/>
                    </a:ext>
                  </a:extLst>
                </p:cNvPr>
                <p:cNvCxnSpPr/>
                <p:nvPr/>
              </p:nvCxnSpPr>
              <p:spPr>
                <a:xfrm flipH="1">
                  <a:off x="5338130" y="4557436"/>
                  <a:ext cx="46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60519052-8D57-44CD-80CE-8C534AF5490E}"/>
                    </a:ext>
                  </a:extLst>
                </p:cNvPr>
                <p:cNvSpPr/>
                <p:nvPr/>
              </p:nvSpPr>
              <p:spPr>
                <a:xfrm>
                  <a:off x="5067415" y="4418713"/>
                  <a:ext cx="335960" cy="276999"/>
                </a:xfrm>
                <a:prstGeom prst="rect">
                  <a:avLst/>
                </a:prstGeom>
              </p:spPr>
              <p:txBody>
                <a:bodyPr wrap="square">
                  <a:spAutoFit/>
                </a:bodyPr>
                <a:lstStyle/>
                <a:p>
                  <a:pPr algn="ctr"/>
                  <a:r>
                    <a:rPr lang="de-CH" altLang="de-DE" sz="1200" dirty="0"/>
                    <a:t>70</a:t>
                  </a:r>
                  <a:endParaRPr lang="es-MX" sz="1200" dirty="0"/>
                </a:p>
              </p:txBody>
            </p:sp>
          </p:grpSp>
          <p:grpSp>
            <p:nvGrpSpPr>
              <p:cNvPr id="257" name="Group 256">
                <a:extLst>
                  <a:ext uri="{FF2B5EF4-FFF2-40B4-BE49-F238E27FC236}">
                    <a16:creationId xmlns:a16="http://schemas.microsoft.com/office/drawing/2014/main" id="{3438F6DF-FAA9-4058-8457-495781898593}"/>
                  </a:ext>
                </a:extLst>
              </p:cNvPr>
              <p:cNvGrpSpPr/>
              <p:nvPr/>
            </p:nvGrpSpPr>
            <p:grpSpPr>
              <a:xfrm>
                <a:off x="1259414" y="2558797"/>
                <a:ext cx="400040" cy="276999"/>
                <a:chOff x="5067415" y="4418713"/>
                <a:chExt cx="335960" cy="276999"/>
              </a:xfrm>
            </p:grpSpPr>
            <p:cxnSp>
              <p:nvCxnSpPr>
                <p:cNvPr id="264" name="Straight Connector 263">
                  <a:extLst>
                    <a:ext uri="{FF2B5EF4-FFF2-40B4-BE49-F238E27FC236}">
                      <a16:creationId xmlns:a16="http://schemas.microsoft.com/office/drawing/2014/main" id="{75BFBBA0-348A-49BB-8E04-901A653CBEC8}"/>
                    </a:ext>
                  </a:extLst>
                </p:cNvPr>
                <p:cNvCxnSpPr/>
                <p:nvPr/>
              </p:nvCxnSpPr>
              <p:spPr>
                <a:xfrm flipH="1">
                  <a:off x="5330610" y="4557436"/>
                  <a:ext cx="46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3FF48830-7E37-48CD-B186-1CF96097666E}"/>
                    </a:ext>
                  </a:extLst>
                </p:cNvPr>
                <p:cNvSpPr/>
                <p:nvPr/>
              </p:nvSpPr>
              <p:spPr>
                <a:xfrm>
                  <a:off x="5067415" y="4418713"/>
                  <a:ext cx="335960" cy="276999"/>
                </a:xfrm>
                <a:prstGeom prst="rect">
                  <a:avLst/>
                </a:prstGeom>
              </p:spPr>
              <p:txBody>
                <a:bodyPr wrap="square">
                  <a:spAutoFit/>
                </a:bodyPr>
                <a:lstStyle/>
                <a:p>
                  <a:pPr algn="ctr"/>
                  <a:r>
                    <a:rPr lang="de-CH" altLang="de-DE" sz="1200" dirty="0"/>
                    <a:t>68</a:t>
                  </a:r>
                  <a:endParaRPr lang="es-MX" sz="1200" dirty="0"/>
                </a:p>
              </p:txBody>
            </p:sp>
          </p:grpSp>
          <p:grpSp>
            <p:nvGrpSpPr>
              <p:cNvPr id="258" name="Group 257">
                <a:extLst>
                  <a:ext uri="{FF2B5EF4-FFF2-40B4-BE49-F238E27FC236}">
                    <a16:creationId xmlns:a16="http://schemas.microsoft.com/office/drawing/2014/main" id="{3016C94B-46FD-4B8D-8CD4-29926F6AA89B}"/>
                  </a:ext>
                </a:extLst>
              </p:cNvPr>
              <p:cNvGrpSpPr/>
              <p:nvPr/>
            </p:nvGrpSpPr>
            <p:grpSpPr>
              <a:xfrm>
                <a:off x="1247187" y="3130297"/>
                <a:ext cx="400040" cy="276999"/>
                <a:chOff x="5067415" y="4418713"/>
                <a:chExt cx="335960" cy="276999"/>
              </a:xfrm>
            </p:grpSpPr>
            <p:cxnSp>
              <p:nvCxnSpPr>
                <p:cNvPr id="262" name="Straight Connector 261">
                  <a:extLst>
                    <a:ext uri="{FF2B5EF4-FFF2-40B4-BE49-F238E27FC236}">
                      <a16:creationId xmlns:a16="http://schemas.microsoft.com/office/drawing/2014/main" id="{283A70A9-2388-4F2D-B383-1A57AAAE3449}"/>
                    </a:ext>
                  </a:extLst>
                </p:cNvPr>
                <p:cNvCxnSpPr/>
                <p:nvPr/>
              </p:nvCxnSpPr>
              <p:spPr>
                <a:xfrm flipH="1">
                  <a:off x="5340876" y="4557436"/>
                  <a:ext cx="46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415A87D6-B04A-489E-904E-D375AB0B24C9}"/>
                    </a:ext>
                  </a:extLst>
                </p:cNvPr>
                <p:cNvSpPr/>
                <p:nvPr/>
              </p:nvSpPr>
              <p:spPr>
                <a:xfrm>
                  <a:off x="5067415" y="4418713"/>
                  <a:ext cx="335960" cy="276999"/>
                </a:xfrm>
                <a:prstGeom prst="rect">
                  <a:avLst/>
                </a:prstGeom>
              </p:spPr>
              <p:txBody>
                <a:bodyPr wrap="square">
                  <a:spAutoFit/>
                </a:bodyPr>
                <a:lstStyle/>
                <a:p>
                  <a:pPr algn="ctr"/>
                  <a:r>
                    <a:rPr lang="de-CH" altLang="de-DE" sz="1200" dirty="0"/>
                    <a:t>66</a:t>
                  </a:r>
                  <a:endParaRPr lang="es-MX" sz="1200" dirty="0"/>
                </a:p>
              </p:txBody>
            </p:sp>
          </p:grpSp>
          <p:grpSp>
            <p:nvGrpSpPr>
              <p:cNvPr id="259" name="Group 258">
                <a:extLst>
                  <a:ext uri="{FF2B5EF4-FFF2-40B4-BE49-F238E27FC236}">
                    <a16:creationId xmlns:a16="http://schemas.microsoft.com/office/drawing/2014/main" id="{E91C74DC-533E-4624-B7E2-AD9D0C990105}"/>
                  </a:ext>
                </a:extLst>
              </p:cNvPr>
              <p:cNvGrpSpPr/>
              <p:nvPr/>
            </p:nvGrpSpPr>
            <p:grpSpPr>
              <a:xfrm>
                <a:off x="1253538" y="3695447"/>
                <a:ext cx="400040" cy="276999"/>
                <a:chOff x="5067415" y="4418713"/>
                <a:chExt cx="335960" cy="276999"/>
              </a:xfrm>
            </p:grpSpPr>
            <p:cxnSp>
              <p:nvCxnSpPr>
                <p:cNvPr id="260" name="Straight Connector 259">
                  <a:extLst>
                    <a:ext uri="{FF2B5EF4-FFF2-40B4-BE49-F238E27FC236}">
                      <a16:creationId xmlns:a16="http://schemas.microsoft.com/office/drawing/2014/main" id="{88332915-FA26-4D25-B234-4A4771D84DB3}"/>
                    </a:ext>
                  </a:extLst>
                </p:cNvPr>
                <p:cNvCxnSpPr/>
                <p:nvPr/>
              </p:nvCxnSpPr>
              <p:spPr>
                <a:xfrm flipH="1">
                  <a:off x="5335543" y="4557436"/>
                  <a:ext cx="46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Rectangle 260">
                  <a:extLst>
                    <a:ext uri="{FF2B5EF4-FFF2-40B4-BE49-F238E27FC236}">
                      <a16:creationId xmlns:a16="http://schemas.microsoft.com/office/drawing/2014/main" id="{61103234-2A8B-4797-A02B-988A3EBAFFF7}"/>
                    </a:ext>
                  </a:extLst>
                </p:cNvPr>
                <p:cNvSpPr/>
                <p:nvPr/>
              </p:nvSpPr>
              <p:spPr>
                <a:xfrm>
                  <a:off x="5067415" y="4418713"/>
                  <a:ext cx="335960" cy="276999"/>
                </a:xfrm>
                <a:prstGeom prst="rect">
                  <a:avLst/>
                </a:prstGeom>
              </p:spPr>
              <p:txBody>
                <a:bodyPr wrap="square">
                  <a:spAutoFit/>
                </a:bodyPr>
                <a:lstStyle/>
                <a:p>
                  <a:pPr algn="ctr"/>
                  <a:r>
                    <a:rPr lang="de-CH" altLang="de-DE" sz="1200" dirty="0"/>
                    <a:t>64</a:t>
                  </a:r>
                  <a:endParaRPr lang="es-MX" sz="1200" dirty="0"/>
                </a:p>
              </p:txBody>
            </p:sp>
          </p:grpSp>
        </p:grpSp>
        <p:grpSp>
          <p:nvGrpSpPr>
            <p:cNvPr id="210" name="Group 209">
              <a:extLst>
                <a:ext uri="{FF2B5EF4-FFF2-40B4-BE49-F238E27FC236}">
                  <a16:creationId xmlns:a16="http://schemas.microsoft.com/office/drawing/2014/main" id="{8E73C35E-089D-40BB-86E6-A48576F9FA7B}"/>
                </a:ext>
              </a:extLst>
            </p:cNvPr>
            <p:cNvGrpSpPr/>
            <p:nvPr/>
          </p:nvGrpSpPr>
          <p:grpSpPr>
            <a:xfrm>
              <a:off x="1152342" y="4941874"/>
              <a:ext cx="2327404" cy="293924"/>
              <a:chOff x="1742149" y="4219202"/>
              <a:chExt cx="2327404" cy="293924"/>
            </a:xfrm>
          </p:grpSpPr>
          <p:grpSp>
            <p:nvGrpSpPr>
              <p:cNvPr id="228" name="Group 227">
                <a:extLst>
                  <a:ext uri="{FF2B5EF4-FFF2-40B4-BE49-F238E27FC236}">
                    <a16:creationId xmlns:a16="http://schemas.microsoft.com/office/drawing/2014/main" id="{2F350AE2-454E-4754-AF26-B1B12D0ED823}"/>
                  </a:ext>
                </a:extLst>
              </p:cNvPr>
              <p:cNvGrpSpPr/>
              <p:nvPr/>
            </p:nvGrpSpPr>
            <p:grpSpPr>
              <a:xfrm>
                <a:off x="1742149" y="4219202"/>
                <a:ext cx="281348" cy="293517"/>
                <a:chOff x="4074254" y="4154492"/>
                <a:chExt cx="236278" cy="293517"/>
              </a:xfrm>
            </p:grpSpPr>
            <p:cxnSp>
              <p:nvCxnSpPr>
                <p:cNvPr id="253" name="Straight Connector 252">
                  <a:extLst>
                    <a:ext uri="{FF2B5EF4-FFF2-40B4-BE49-F238E27FC236}">
                      <a16:creationId xmlns:a16="http://schemas.microsoft.com/office/drawing/2014/main" id="{08FA27C6-A783-4413-A046-0734B2B155AF}"/>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33589A31-A8E6-4944-A1CA-0FDCDB37BC1D}"/>
                    </a:ext>
                  </a:extLst>
                </p:cNvPr>
                <p:cNvSpPr/>
                <p:nvPr/>
              </p:nvSpPr>
              <p:spPr>
                <a:xfrm>
                  <a:off x="4074254" y="4171010"/>
                  <a:ext cx="236278" cy="276999"/>
                </a:xfrm>
                <a:prstGeom prst="rect">
                  <a:avLst/>
                </a:prstGeom>
              </p:spPr>
              <p:txBody>
                <a:bodyPr wrap="square">
                  <a:spAutoFit/>
                </a:bodyPr>
                <a:lstStyle/>
                <a:p>
                  <a:pPr algn="ctr"/>
                  <a:r>
                    <a:rPr lang="de-CH" sz="1200" dirty="0"/>
                    <a:t>0</a:t>
                  </a:r>
                  <a:endParaRPr lang="es-MX" sz="1200" dirty="0"/>
                </a:p>
              </p:txBody>
            </p:sp>
          </p:grpSp>
          <p:grpSp>
            <p:nvGrpSpPr>
              <p:cNvPr id="229" name="Group 228">
                <a:extLst>
                  <a:ext uri="{FF2B5EF4-FFF2-40B4-BE49-F238E27FC236}">
                    <a16:creationId xmlns:a16="http://schemas.microsoft.com/office/drawing/2014/main" id="{BB15A773-95E1-4A3F-9C74-8052200AEB6F}"/>
                  </a:ext>
                </a:extLst>
              </p:cNvPr>
              <p:cNvGrpSpPr/>
              <p:nvPr/>
            </p:nvGrpSpPr>
            <p:grpSpPr>
              <a:xfrm>
                <a:off x="1988006" y="4219609"/>
                <a:ext cx="281348" cy="291136"/>
                <a:chOff x="4074254" y="4154492"/>
                <a:chExt cx="236278" cy="291136"/>
              </a:xfrm>
            </p:grpSpPr>
            <p:cxnSp>
              <p:nvCxnSpPr>
                <p:cNvPr id="251" name="Straight Connector 250">
                  <a:extLst>
                    <a:ext uri="{FF2B5EF4-FFF2-40B4-BE49-F238E27FC236}">
                      <a16:creationId xmlns:a16="http://schemas.microsoft.com/office/drawing/2014/main" id="{4A1B636B-223E-42B5-A4F5-22B265967756}"/>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Rectangle 251">
                  <a:extLst>
                    <a:ext uri="{FF2B5EF4-FFF2-40B4-BE49-F238E27FC236}">
                      <a16:creationId xmlns:a16="http://schemas.microsoft.com/office/drawing/2014/main" id="{7A221599-1B79-4D1C-BA20-0B6D9D63A219}"/>
                    </a:ext>
                  </a:extLst>
                </p:cNvPr>
                <p:cNvSpPr/>
                <p:nvPr/>
              </p:nvSpPr>
              <p:spPr>
                <a:xfrm>
                  <a:off x="4074254" y="4168629"/>
                  <a:ext cx="236278" cy="276999"/>
                </a:xfrm>
                <a:prstGeom prst="rect">
                  <a:avLst/>
                </a:prstGeom>
              </p:spPr>
              <p:txBody>
                <a:bodyPr wrap="square">
                  <a:spAutoFit/>
                </a:bodyPr>
                <a:lstStyle/>
                <a:p>
                  <a:pPr algn="ctr"/>
                  <a:r>
                    <a:rPr lang="de-CH" sz="1200" dirty="0"/>
                    <a:t>3</a:t>
                  </a:r>
                  <a:endParaRPr lang="es-MX" sz="1200" dirty="0"/>
                </a:p>
              </p:txBody>
            </p:sp>
          </p:grpSp>
          <p:grpSp>
            <p:nvGrpSpPr>
              <p:cNvPr id="230" name="Group 229">
                <a:extLst>
                  <a:ext uri="{FF2B5EF4-FFF2-40B4-BE49-F238E27FC236}">
                    <a16:creationId xmlns:a16="http://schemas.microsoft.com/office/drawing/2014/main" id="{14065DA8-512C-44AF-A590-0E0095A44425}"/>
                  </a:ext>
                </a:extLst>
              </p:cNvPr>
              <p:cNvGrpSpPr/>
              <p:nvPr/>
            </p:nvGrpSpPr>
            <p:grpSpPr>
              <a:xfrm>
                <a:off x="2245181" y="4219202"/>
                <a:ext cx="281348" cy="291136"/>
                <a:chOff x="4072254" y="4154492"/>
                <a:chExt cx="236278" cy="291136"/>
              </a:xfrm>
            </p:grpSpPr>
            <p:cxnSp>
              <p:nvCxnSpPr>
                <p:cNvPr id="249" name="Straight Connector 248">
                  <a:extLst>
                    <a:ext uri="{FF2B5EF4-FFF2-40B4-BE49-F238E27FC236}">
                      <a16:creationId xmlns:a16="http://schemas.microsoft.com/office/drawing/2014/main" id="{A68305E5-482D-46A7-A03B-E91EB9BCF7FE}"/>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0" name="Rectangle 249">
                  <a:extLst>
                    <a:ext uri="{FF2B5EF4-FFF2-40B4-BE49-F238E27FC236}">
                      <a16:creationId xmlns:a16="http://schemas.microsoft.com/office/drawing/2014/main" id="{228414BD-CB03-465A-9A7A-623EE02A7C35}"/>
                    </a:ext>
                  </a:extLst>
                </p:cNvPr>
                <p:cNvSpPr/>
                <p:nvPr/>
              </p:nvSpPr>
              <p:spPr>
                <a:xfrm>
                  <a:off x="4072254" y="4168629"/>
                  <a:ext cx="236278" cy="276999"/>
                </a:xfrm>
                <a:prstGeom prst="rect">
                  <a:avLst/>
                </a:prstGeom>
              </p:spPr>
              <p:txBody>
                <a:bodyPr wrap="square">
                  <a:spAutoFit/>
                </a:bodyPr>
                <a:lstStyle/>
                <a:p>
                  <a:pPr algn="ctr"/>
                  <a:r>
                    <a:rPr lang="de-CH" sz="1200" dirty="0"/>
                    <a:t>6</a:t>
                  </a:r>
                  <a:endParaRPr lang="es-MX" sz="1200" dirty="0"/>
                </a:p>
              </p:txBody>
            </p:sp>
          </p:grpSp>
          <p:grpSp>
            <p:nvGrpSpPr>
              <p:cNvPr id="231" name="Group 230">
                <a:extLst>
                  <a:ext uri="{FF2B5EF4-FFF2-40B4-BE49-F238E27FC236}">
                    <a16:creationId xmlns:a16="http://schemas.microsoft.com/office/drawing/2014/main" id="{A5F08244-9939-4251-BC17-1C3CFFACCE87}"/>
                  </a:ext>
                </a:extLst>
              </p:cNvPr>
              <p:cNvGrpSpPr/>
              <p:nvPr/>
            </p:nvGrpSpPr>
            <p:grpSpPr>
              <a:xfrm>
                <a:off x="2492830" y="4221990"/>
                <a:ext cx="281348" cy="291136"/>
                <a:chOff x="4076254" y="4154492"/>
                <a:chExt cx="236278" cy="291136"/>
              </a:xfrm>
            </p:grpSpPr>
            <p:cxnSp>
              <p:nvCxnSpPr>
                <p:cNvPr id="247" name="Straight Connector 246">
                  <a:extLst>
                    <a:ext uri="{FF2B5EF4-FFF2-40B4-BE49-F238E27FC236}">
                      <a16:creationId xmlns:a16="http://schemas.microsoft.com/office/drawing/2014/main" id="{66FC5CEF-94C2-41B7-9F54-B5218CC3CBC0}"/>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Rectangle 247">
                  <a:extLst>
                    <a:ext uri="{FF2B5EF4-FFF2-40B4-BE49-F238E27FC236}">
                      <a16:creationId xmlns:a16="http://schemas.microsoft.com/office/drawing/2014/main" id="{B4B5C855-C8B9-4D03-9462-96FE18986D87}"/>
                    </a:ext>
                  </a:extLst>
                </p:cNvPr>
                <p:cNvSpPr/>
                <p:nvPr/>
              </p:nvSpPr>
              <p:spPr>
                <a:xfrm>
                  <a:off x="4076254" y="4168629"/>
                  <a:ext cx="236278" cy="276999"/>
                </a:xfrm>
                <a:prstGeom prst="rect">
                  <a:avLst/>
                </a:prstGeom>
              </p:spPr>
              <p:txBody>
                <a:bodyPr wrap="square">
                  <a:spAutoFit/>
                </a:bodyPr>
                <a:lstStyle/>
                <a:p>
                  <a:pPr algn="ctr"/>
                  <a:r>
                    <a:rPr lang="de-CH" sz="1200" dirty="0"/>
                    <a:t>9</a:t>
                  </a:r>
                  <a:endParaRPr lang="es-MX" sz="1200" dirty="0"/>
                </a:p>
              </p:txBody>
            </p:sp>
          </p:grpSp>
          <p:grpSp>
            <p:nvGrpSpPr>
              <p:cNvPr id="232" name="Group 231">
                <a:extLst>
                  <a:ext uri="{FF2B5EF4-FFF2-40B4-BE49-F238E27FC236}">
                    <a16:creationId xmlns:a16="http://schemas.microsoft.com/office/drawing/2014/main" id="{E1B8CE3E-D88D-4FE3-932B-D2A2A375CB43}"/>
                  </a:ext>
                </a:extLst>
              </p:cNvPr>
              <p:cNvGrpSpPr/>
              <p:nvPr/>
            </p:nvGrpSpPr>
            <p:grpSpPr>
              <a:xfrm>
                <a:off x="2702712" y="4219609"/>
                <a:ext cx="357192" cy="291136"/>
                <a:chOff x="4044585" y="4154492"/>
                <a:chExt cx="299972" cy="291136"/>
              </a:xfrm>
            </p:grpSpPr>
            <p:cxnSp>
              <p:nvCxnSpPr>
                <p:cNvPr id="245" name="Straight Connector 244">
                  <a:extLst>
                    <a:ext uri="{FF2B5EF4-FFF2-40B4-BE49-F238E27FC236}">
                      <a16:creationId xmlns:a16="http://schemas.microsoft.com/office/drawing/2014/main" id="{ADDF9882-44B2-46A8-97E8-C38EB4F6ADA7}"/>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Rectangle 245">
                  <a:extLst>
                    <a:ext uri="{FF2B5EF4-FFF2-40B4-BE49-F238E27FC236}">
                      <a16:creationId xmlns:a16="http://schemas.microsoft.com/office/drawing/2014/main" id="{960DC41C-97AF-4E02-849B-CEFE1D561DFC}"/>
                    </a:ext>
                  </a:extLst>
                </p:cNvPr>
                <p:cNvSpPr/>
                <p:nvPr/>
              </p:nvSpPr>
              <p:spPr>
                <a:xfrm>
                  <a:off x="4044585" y="4168629"/>
                  <a:ext cx="299972" cy="276999"/>
                </a:xfrm>
                <a:prstGeom prst="rect">
                  <a:avLst/>
                </a:prstGeom>
              </p:spPr>
              <p:txBody>
                <a:bodyPr wrap="square">
                  <a:spAutoFit/>
                </a:bodyPr>
                <a:lstStyle/>
                <a:p>
                  <a:pPr algn="ctr"/>
                  <a:r>
                    <a:rPr lang="de-CH" sz="1200" dirty="0"/>
                    <a:t>12</a:t>
                  </a:r>
                  <a:endParaRPr lang="es-MX" sz="1200" dirty="0"/>
                </a:p>
              </p:txBody>
            </p:sp>
          </p:grpSp>
          <p:grpSp>
            <p:nvGrpSpPr>
              <p:cNvPr id="233" name="Group 232">
                <a:extLst>
                  <a:ext uri="{FF2B5EF4-FFF2-40B4-BE49-F238E27FC236}">
                    <a16:creationId xmlns:a16="http://schemas.microsoft.com/office/drawing/2014/main" id="{E07B4C30-3651-404C-B547-028B2BAADBE7}"/>
                  </a:ext>
                </a:extLst>
              </p:cNvPr>
              <p:cNvGrpSpPr/>
              <p:nvPr/>
            </p:nvGrpSpPr>
            <p:grpSpPr>
              <a:xfrm>
                <a:off x="2961866" y="4219223"/>
                <a:ext cx="352828" cy="291136"/>
                <a:chOff x="4046253" y="4154492"/>
                <a:chExt cx="296307" cy="291136"/>
              </a:xfrm>
            </p:grpSpPr>
            <p:cxnSp>
              <p:nvCxnSpPr>
                <p:cNvPr id="243" name="Straight Connector 242">
                  <a:extLst>
                    <a:ext uri="{FF2B5EF4-FFF2-40B4-BE49-F238E27FC236}">
                      <a16:creationId xmlns:a16="http://schemas.microsoft.com/office/drawing/2014/main" id="{22B251D3-3350-4E2E-B566-02005533AEE5}"/>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Rectangle 243">
                  <a:extLst>
                    <a:ext uri="{FF2B5EF4-FFF2-40B4-BE49-F238E27FC236}">
                      <a16:creationId xmlns:a16="http://schemas.microsoft.com/office/drawing/2014/main" id="{86A8FD40-6F40-455F-BC7E-F421D990305E}"/>
                    </a:ext>
                  </a:extLst>
                </p:cNvPr>
                <p:cNvSpPr/>
                <p:nvPr/>
              </p:nvSpPr>
              <p:spPr>
                <a:xfrm>
                  <a:off x="4046253" y="4168629"/>
                  <a:ext cx="296307" cy="276999"/>
                </a:xfrm>
                <a:prstGeom prst="rect">
                  <a:avLst/>
                </a:prstGeom>
              </p:spPr>
              <p:txBody>
                <a:bodyPr wrap="square">
                  <a:spAutoFit/>
                </a:bodyPr>
                <a:lstStyle/>
                <a:p>
                  <a:pPr algn="ctr"/>
                  <a:r>
                    <a:rPr lang="de-CH" sz="1200" dirty="0"/>
                    <a:t>15</a:t>
                  </a:r>
                  <a:endParaRPr lang="es-MX" sz="1200" dirty="0"/>
                </a:p>
              </p:txBody>
            </p:sp>
          </p:grpSp>
          <p:grpSp>
            <p:nvGrpSpPr>
              <p:cNvPr id="234" name="Group 233">
                <a:extLst>
                  <a:ext uri="{FF2B5EF4-FFF2-40B4-BE49-F238E27FC236}">
                    <a16:creationId xmlns:a16="http://schemas.microsoft.com/office/drawing/2014/main" id="{A6B1F696-99C8-4636-B180-AA2D88332066}"/>
                  </a:ext>
                </a:extLst>
              </p:cNvPr>
              <p:cNvGrpSpPr/>
              <p:nvPr/>
            </p:nvGrpSpPr>
            <p:grpSpPr>
              <a:xfrm>
                <a:off x="3186107" y="4221336"/>
                <a:ext cx="383384" cy="291136"/>
                <a:chOff x="4032594" y="4154492"/>
                <a:chExt cx="321969" cy="291136"/>
              </a:xfrm>
            </p:grpSpPr>
            <p:cxnSp>
              <p:nvCxnSpPr>
                <p:cNvPr id="241" name="Straight Connector 240">
                  <a:extLst>
                    <a:ext uri="{FF2B5EF4-FFF2-40B4-BE49-F238E27FC236}">
                      <a16:creationId xmlns:a16="http://schemas.microsoft.com/office/drawing/2014/main" id="{B3566890-0EC6-4059-A833-F53F29505189}"/>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Rectangle 241">
                  <a:extLst>
                    <a:ext uri="{FF2B5EF4-FFF2-40B4-BE49-F238E27FC236}">
                      <a16:creationId xmlns:a16="http://schemas.microsoft.com/office/drawing/2014/main" id="{D0AD4C5A-90BB-46BB-AB1E-7CA398F1E0B1}"/>
                    </a:ext>
                  </a:extLst>
                </p:cNvPr>
                <p:cNvSpPr/>
                <p:nvPr/>
              </p:nvSpPr>
              <p:spPr>
                <a:xfrm>
                  <a:off x="4032594" y="4168629"/>
                  <a:ext cx="321969" cy="276999"/>
                </a:xfrm>
                <a:prstGeom prst="rect">
                  <a:avLst/>
                </a:prstGeom>
              </p:spPr>
              <p:txBody>
                <a:bodyPr wrap="square">
                  <a:spAutoFit/>
                </a:bodyPr>
                <a:lstStyle/>
                <a:p>
                  <a:pPr algn="ctr"/>
                  <a:r>
                    <a:rPr lang="de-CH" sz="1200" dirty="0"/>
                    <a:t>18</a:t>
                  </a:r>
                  <a:endParaRPr lang="es-MX" sz="1200" dirty="0"/>
                </a:p>
              </p:txBody>
            </p:sp>
          </p:grpSp>
          <p:grpSp>
            <p:nvGrpSpPr>
              <p:cNvPr id="235" name="Group 234">
                <a:extLst>
                  <a:ext uri="{FF2B5EF4-FFF2-40B4-BE49-F238E27FC236}">
                    <a16:creationId xmlns:a16="http://schemas.microsoft.com/office/drawing/2014/main" id="{34CAED88-18DA-4FB8-B271-FBAD6CDB24B4}"/>
                  </a:ext>
                </a:extLst>
              </p:cNvPr>
              <p:cNvGrpSpPr/>
              <p:nvPr/>
            </p:nvGrpSpPr>
            <p:grpSpPr>
              <a:xfrm>
                <a:off x="3428992" y="4221336"/>
                <a:ext cx="402438" cy="291136"/>
                <a:chOff x="4024026" y="4154492"/>
                <a:chExt cx="337971" cy="291136"/>
              </a:xfrm>
            </p:grpSpPr>
            <p:cxnSp>
              <p:nvCxnSpPr>
                <p:cNvPr id="239" name="Straight Connector 238">
                  <a:extLst>
                    <a:ext uri="{FF2B5EF4-FFF2-40B4-BE49-F238E27FC236}">
                      <a16:creationId xmlns:a16="http://schemas.microsoft.com/office/drawing/2014/main" id="{5C642D9A-A61D-465D-B09D-DA23DE02CACB}"/>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Rectangle 239">
                  <a:extLst>
                    <a:ext uri="{FF2B5EF4-FFF2-40B4-BE49-F238E27FC236}">
                      <a16:creationId xmlns:a16="http://schemas.microsoft.com/office/drawing/2014/main" id="{EA6BDC5C-E41E-49D3-893E-27A8D1828B6A}"/>
                    </a:ext>
                  </a:extLst>
                </p:cNvPr>
                <p:cNvSpPr/>
                <p:nvPr/>
              </p:nvSpPr>
              <p:spPr>
                <a:xfrm>
                  <a:off x="4024026" y="4168629"/>
                  <a:ext cx="337971" cy="276999"/>
                </a:xfrm>
                <a:prstGeom prst="rect">
                  <a:avLst/>
                </a:prstGeom>
              </p:spPr>
              <p:txBody>
                <a:bodyPr wrap="square">
                  <a:spAutoFit/>
                </a:bodyPr>
                <a:lstStyle/>
                <a:p>
                  <a:pPr algn="ctr"/>
                  <a:r>
                    <a:rPr lang="de-CH" sz="1200" dirty="0"/>
                    <a:t>21</a:t>
                  </a:r>
                  <a:endParaRPr lang="es-MX" sz="1200" dirty="0"/>
                </a:p>
              </p:txBody>
            </p:sp>
          </p:grpSp>
          <p:grpSp>
            <p:nvGrpSpPr>
              <p:cNvPr id="236" name="Group 235">
                <a:extLst>
                  <a:ext uri="{FF2B5EF4-FFF2-40B4-BE49-F238E27FC236}">
                    <a16:creationId xmlns:a16="http://schemas.microsoft.com/office/drawing/2014/main" id="{BA87B63F-8BD9-4FEC-B149-C4802827C561}"/>
                  </a:ext>
                </a:extLst>
              </p:cNvPr>
              <p:cNvGrpSpPr/>
              <p:nvPr/>
            </p:nvGrpSpPr>
            <p:grpSpPr>
              <a:xfrm>
                <a:off x="3698072" y="4219202"/>
                <a:ext cx="371481" cy="291136"/>
                <a:chOff x="4038023" y="4154492"/>
                <a:chExt cx="311973" cy="291136"/>
              </a:xfrm>
            </p:grpSpPr>
            <p:cxnSp>
              <p:nvCxnSpPr>
                <p:cNvPr id="237" name="Straight Connector 236">
                  <a:extLst>
                    <a:ext uri="{FF2B5EF4-FFF2-40B4-BE49-F238E27FC236}">
                      <a16:creationId xmlns:a16="http://schemas.microsoft.com/office/drawing/2014/main" id="{643F3400-F1A1-4D25-957E-EEE4275C9950}"/>
                    </a:ext>
                  </a:extLst>
                </p:cNvPr>
                <p:cNvCxnSpPr/>
                <p:nvPr/>
              </p:nvCxnSpPr>
              <p:spPr>
                <a:xfrm>
                  <a:off x="4194962" y="4154492"/>
                  <a:ext cx="0" cy="54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E6A66702-5007-41C2-BE4A-A688F70A56F4}"/>
                    </a:ext>
                  </a:extLst>
                </p:cNvPr>
                <p:cNvSpPr/>
                <p:nvPr/>
              </p:nvSpPr>
              <p:spPr>
                <a:xfrm>
                  <a:off x="4038023" y="4168629"/>
                  <a:ext cx="311973" cy="276999"/>
                </a:xfrm>
                <a:prstGeom prst="rect">
                  <a:avLst/>
                </a:prstGeom>
              </p:spPr>
              <p:txBody>
                <a:bodyPr wrap="square">
                  <a:spAutoFit/>
                </a:bodyPr>
                <a:lstStyle/>
                <a:p>
                  <a:pPr algn="ctr"/>
                  <a:r>
                    <a:rPr lang="de-CH" sz="1200" dirty="0"/>
                    <a:t>24</a:t>
                  </a:r>
                  <a:endParaRPr lang="es-MX" sz="1200" dirty="0"/>
                </a:p>
              </p:txBody>
            </p:sp>
          </p:grpSp>
        </p:grpSp>
        <p:sp>
          <p:nvSpPr>
            <p:cNvPr id="211" name="Rectangle 210">
              <a:extLst>
                <a:ext uri="{FF2B5EF4-FFF2-40B4-BE49-F238E27FC236}">
                  <a16:creationId xmlns:a16="http://schemas.microsoft.com/office/drawing/2014/main" id="{ABD5EC56-4355-4A30-B2C6-4534E70F2B9E}"/>
                </a:ext>
              </a:extLst>
            </p:cNvPr>
            <p:cNvSpPr/>
            <p:nvPr/>
          </p:nvSpPr>
          <p:spPr>
            <a:xfrm>
              <a:off x="1813456" y="5150670"/>
              <a:ext cx="881972" cy="307777"/>
            </a:xfrm>
            <a:prstGeom prst="rect">
              <a:avLst/>
            </a:prstGeom>
          </p:spPr>
          <p:txBody>
            <a:bodyPr wrap="none">
              <a:spAutoFit/>
            </a:bodyPr>
            <a:lstStyle/>
            <a:p>
              <a:pPr algn="ctr"/>
              <a:r>
                <a:rPr lang="en-US" sz="1400" dirty="0"/>
                <a:t>Time, </a:t>
              </a:r>
              <a:r>
                <a:rPr lang="en-US" sz="1400" dirty="0" err="1"/>
                <a:t>mo</a:t>
              </a:r>
              <a:endParaRPr lang="en-US" sz="1400" dirty="0"/>
            </a:p>
          </p:txBody>
        </p:sp>
        <p:sp>
          <p:nvSpPr>
            <p:cNvPr id="212" name="Rectangle 211">
              <a:extLst>
                <a:ext uri="{FF2B5EF4-FFF2-40B4-BE49-F238E27FC236}">
                  <a16:creationId xmlns:a16="http://schemas.microsoft.com/office/drawing/2014/main" id="{FA95FB18-C3E1-4DCB-9241-8537E945551B}"/>
                </a:ext>
              </a:extLst>
            </p:cNvPr>
            <p:cNvSpPr/>
            <p:nvPr/>
          </p:nvSpPr>
          <p:spPr>
            <a:xfrm>
              <a:off x="306318" y="2683683"/>
              <a:ext cx="400110" cy="1321579"/>
            </a:xfrm>
            <a:prstGeom prst="rect">
              <a:avLst/>
            </a:prstGeom>
          </p:spPr>
          <p:txBody>
            <a:bodyPr vert="vert270" wrap="none">
              <a:spAutoFit/>
            </a:bodyPr>
            <a:lstStyle/>
            <a:p>
              <a:pPr algn="ctr"/>
              <a:r>
                <a:rPr lang="en-US" sz="1400" dirty="0"/>
                <a:t>Predicted FVC, %</a:t>
              </a:r>
            </a:p>
          </p:txBody>
        </p:sp>
        <p:sp>
          <p:nvSpPr>
            <p:cNvPr id="213" name="Freeform 107">
              <a:extLst>
                <a:ext uri="{FF2B5EF4-FFF2-40B4-BE49-F238E27FC236}">
                  <a16:creationId xmlns:a16="http://schemas.microsoft.com/office/drawing/2014/main" id="{BB71D45F-BF2F-4485-91EB-CB7063DA849C}"/>
                </a:ext>
              </a:extLst>
            </p:cNvPr>
            <p:cNvSpPr/>
            <p:nvPr/>
          </p:nvSpPr>
          <p:spPr>
            <a:xfrm>
              <a:off x="1551167" y="2794820"/>
              <a:ext cx="1742768" cy="1184787"/>
            </a:xfrm>
            <a:custGeom>
              <a:avLst/>
              <a:gdLst>
                <a:gd name="connsiteX0" fmla="*/ 0 w 1742768"/>
                <a:gd name="connsiteY0" fmla="*/ 1184787 h 1184787"/>
                <a:gd name="connsiteX1" fmla="*/ 737420 w 1742768"/>
                <a:gd name="connsiteY1" fmla="*/ 459658 h 1184787"/>
                <a:gd name="connsiteX2" fmla="*/ 1501878 w 1742768"/>
                <a:gd name="connsiteY2" fmla="*/ 0 h 1184787"/>
                <a:gd name="connsiteX3" fmla="*/ 1742768 w 1742768"/>
                <a:gd name="connsiteY3" fmla="*/ 240891 h 1184787"/>
              </a:gdLst>
              <a:ahLst/>
              <a:cxnLst>
                <a:cxn ang="0">
                  <a:pos x="connsiteX0" y="connsiteY0"/>
                </a:cxn>
                <a:cxn ang="0">
                  <a:pos x="connsiteX1" y="connsiteY1"/>
                </a:cxn>
                <a:cxn ang="0">
                  <a:pos x="connsiteX2" y="connsiteY2"/>
                </a:cxn>
                <a:cxn ang="0">
                  <a:pos x="connsiteX3" y="connsiteY3"/>
                </a:cxn>
              </a:cxnLst>
              <a:rect l="l" t="t" r="r" b="b"/>
              <a:pathLst>
                <a:path w="1742768" h="1184787">
                  <a:moveTo>
                    <a:pt x="0" y="1184787"/>
                  </a:moveTo>
                  <a:lnTo>
                    <a:pt x="737420" y="459658"/>
                  </a:lnTo>
                  <a:lnTo>
                    <a:pt x="1501878" y="0"/>
                  </a:lnTo>
                  <a:lnTo>
                    <a:pt x="1742768" y="24089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4" name="Freeform 108">
              <a:extLst>
                <a:ext uri="{FF2B5EF4-FFF2-40B4-BE49-F238E27FC236}">
                  <a16:creationId xmlns:a16="http://schemas.microsoft.com/office/drawing/2014/main" id="{8ECF54C3-23DE-44B0-AECD-62E18E7953F3}"/>
                </a:ext>
              </a:extLst>
            </p:cNvPr>
            <p:cNvSpPr/>
            <p:nvPr/>
          </p:nvSpPr>
          <p:spPr>
            <a:xfrm>
              <a:off x="1556083" y="3102078"/>
              <a:ext cx="1750142" cy="671052"/>
            </a:xfrm>
            <a:custGeom>
              <a:avLst/>
              <a:gdLst>
                <a:gd name="connsiteX0" fmla="*/ 0 w 1750142"/>
                <a:gd name="connsiteY0" fmla="*/ 671052 h 671052"/>
                <a:gd name="connsiteX1" fmla="*/ 730045 w 1750142"/>
                <a:gd name="connsiteY1" fmla="*/ 103239 h 671052"/>
                <a:gd name="connsiteX2" fmla="*/ 754626 w 1750142"/>
                <a:gd name="connsiteY2" fmla="*/ 88491 h 671052"/>
                <a:gd name="connsiteX3" fmla="*/ 929149 w 1750142"/>
                <a:gd name="connsiteY3" fmla="*/ 61452 h 671052"/>
                <a:gd name="connsiteX4" fmla="*/ 1039762 w 1750142"/>
                <a:gd name="connsiteY4" fmla="*/ 61452 h 671052"/>
                <a:gd name="connsiteX5" fmla="*/ 1460091 w 1750142"/>
                <a:gd name="connsiteY5" fmla="*/ 0 h 671052"/>
                <a:gd name="connsiteX6" fmla="*/ 1499420 w 1750142"/>
                <a:gd name="connsiteY6" fmla="*/ 4917 h 671052"/>
                <a:gd name="connsiteX7" fmla="*/ 1750142 w 1750142"/>
                <a:gd name="connsiteY7" fmla="*/ 132736 h 6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0142" h="671052">
                  <a:moveTo>
                    <a:pt x="0" y="671052"/>
                  </a:moveTo>
                  <a:lnTo>
                    <a:pt x="730045" y="103239"/>
                  </a:lnTo>
                  <a:lnTo>
                    <a:pt x="754626" y="88491"/>
                  </a:lnTo>
                  <a:lnTo>
                    <a:pt x="929149" y="61452"/>
                  </a:lnTo>
                  <a:lnTo>
                    <a:pt x="1039762" y="61452"/>
                  </a:lnTo>
                  <a:lnTo>
                    <a:pt x="1460091" y="0"/>
                  </a:lnTo>
                  <a:lnTo>
                    <a:pt x="1499420" y="4917"/>
                  </a:lnTo>
                  <a:lnTo>
                    <a:pt x="1750142" y="132736"/>
                  </a:lnTo>
                </a:path>
              </a:pathLst>
            </a:cu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215" name="Straight Connector 214">
              <a:extLst>
                <a:ext uri="{FF2B5EF4-FFF2-40B4-BE49-F238E27FC236}">
                  <a16:creationId xmlns:a16="http://schemas.microsoft.com/office/drawing/2014/main" id="{45DAF6DF-B694-4241-AED2-FDDDA39FDF00}"/>
                </a:ext>
              </a:extLst>
            </p:cNvPr>
            <p:cNvCxnSpPr/>
            <p:nvPr/>
          </p:nvCxnSpPr>
          <p:spPr>
            <a:xfrm>
              <a:off x="1783758" y="3367549"/>
              <a:ext cx="0" cy="76241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17E476F8-D8B7-4D7D-98BB-EB864B69BC9E}"/>
                </a:ext>
              </a:extLst>
            </p:cNvPr>
            <p:cNvCxnSpPr/>
            <p:nvPr/>
          </p:nvCxnSpPr>
          <p:spPr>
            <a:xfrm>
              <a:off x="1803423" y="3207564"/>
              <a:ext cx="0" cy="784880"/>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B0E9042-BA5D-4B0B-8CC3-49B753EEE468}"/>
                </a:ext>
              </a:extLst>
            </p:cNvPr>
            <p:cNvCxnSpPr/>
            <p:nvPr/>
          </p:nvCxnSpPr>
          <p:spPr>
            <a:xfrm>
              <a:off x="2285660" y="2843058"/>
              <a:ext cx="0" cy="83436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1CA8AEB-3028-4100-B030-96C9AE33EAC8}"/>
                </a:ext>
              </a:extLst>
            </p:cNvPr>
            <p:cNvCxnSpPr/>
            <p:nvPr/>
          </p:nvCxnSpPr>
          <p:spPr>
            <a:xfrm>
              <a:off x="2305325" y="2811556"/>
              <a:ext cx="0" cy="78844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6C924735-4F73-47C7-BA4E-9B263F1ADB1F}"/>
                </a:ext>
              </a:extLst>
            </p:cNvPr>
            <p:cNvCxnSpPr/>
            <p:nvPr/>
          </p:nvCxnSpPr>
          <p:spPr>
            <a:xfrm>
              <a:off x="2781796" y="2528837"/>
              <a:ext cx="0" cy="8387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9204B068-A155-437A-8B20-BC310E7BEDD2}"/>
                </a:ext>
              </a:extLst>
            </p:cNvPr>
            <p:cNvCxnSpPr/>
            <p:nvPr/>
          </p:nvCxnSpPr>
          <p:spPr>
            <a:xfrm>
              <a:off x="2801461" y="2744926"/>
              <a:ext cx="0" cy="784880"/>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CFD1E017-A0B4-4715-8F02-B426A40BAF8E}"/>
                </a:ext>
              </a:extLst>
            </p:cNvPr>
            <p:cNvCxnSpPr/>
            <p:nvPr/>
          </p:nvCxnSpPr>
          <p:spPr>
            <a:xfrm>
              <a:off x="3285307" y="2541127"/>
              <a:ext cx="0" cy="9779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A2C2AFC-382F-4C44-9950-B200BADC3BA3}"/>
                </a:ext>
              </a:extLst>
            </p:cNvPr>
            <p:cNvCxnSpPr/>
            <p:nvPr/>
          </p:nvCxnSpPr>
          <p:spPr>
            <a:xfrm>
              <a:off x="3306225" y="2744926"/>
              <a:ext cx="1205" cy="962290"/>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6670975A-411D-4B7A-9D3B-E6B95F54D68D}"/>
                </a:ext>
              </a:extLst>
            </p:cNvPr>
            <p:cNvCxnSpPr/>
            <p:nvPr/>
          </p:nvCxnSpPr>
          <p:spPr>
            <a:xfrm>
              <a:off x="1038694" y="3858769"/>
              <a:ext cx="2347292"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E94AE62-18BC-401C-9700-2C1AFC10D0EB}"/>
                </a:ext>
              </a:extLst>
            </p:cNvPr>
            <p:cNvCxnSpPr/>
            <p:nvPr/>
          </p:nvCxnSpPr>
          <p:spPr>
            <a:xfrm>
              <a:off x="1123798" y="2381112"/>
              <a:ext cx="24585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635EBEDC-E11A-4B91-A1C9-8DED33A1A398}"/>
                </a:ext>
              </a:extLst>
            </p:cNvPr>
            <p:cNvCxnSpPr/>
            <p:nvPr/>
          </p:nvCxnSpPr>
          <p:spPr>
            <a:xfrm>
              <a:off x="1128340" y="2533512"/>
              <a:ext cx="245857"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6" name="Rectangle 225">
              <a:extLst>
                <a:ext uri="{FF2B5EF4-FFF2-40B4-BE49-F238E27FC236}">
                  <a16:creationId xmlns:a16="http://schemas.microsoft.com/office/drawing/2014/main" id="{52D5E5EF-4B1E-4A62-B9F6-544DBBB42AEC}"/>
                </a:ext>
              </a:extLst>
            </p:cNvPr>
            <p:cNvSpPr/>
            <p:nvPr/>
          </p:nvSpPr>
          <p:spPr>
            <a:xfrm>
              <a:off x="1052510" y="1982545"/>
              <a:ext cx="2466300" cy="288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a:extLst>
                <a:ext uri="{FF2B5EF4-FFF2-40B4-BE49-F238E27FC236}">
                  <a16:creationId xmlns:a16="http://schemas.microsoft.com/office/drawing/2014/main" id="{695FA25C-C5CA-4B2F-8796-65669C266363}"/>
                </a:ext>
              </a:extLst>
            </p:cNvPr>
            <p:cNvSpPr/>
            <p:nvPr/>
          </p:nvSpPr>
          <p:spPr>
            <a:xfrm rot="5400000">
              <a:off x="2181564" y="3458634"/>
              <a:ext cx="2668474" cy="288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70" name="Table 269">
            <a:extLst>
              <a:ext uri="{FF2B5EF4-FFF2-40B4-BE49-F238E27FC236}">
                <a16:creationId xmlns:a16="http://schemas.microsoft.com/office/drawing/2014/main" id="{D645ED77-D4AA-48FF-8282-17B62AB603C2}"/>
              </a:ext>
            </a:extLst>
          </p:cNvPr>
          <p:cNvGraphicFramePr>
            <a:graphicFrameLocks noGrp="1"/>
          </p:cNvGraphicFramePr>
          <p:nvPr>
            <p:extLst>
              <p:ext uri="{D42A27DB-BD31-4B8C-83A1-F6EECF244321}">
                <p14:modId xmlns:p14="http://schemas.microsoft.com/office/powerpoint/2010/main" val="719014708"/>
              </p:ext>
            </p:extLst>
          </p:nvPr>
        </p:nvGraphicFramePr>
        <p:xfrm>
          <a:off x="3205048" y="3187392"/>
          <a:ext cx="1212661" cy="386030"/>
        </p:xfrm>
        <a:graphic>
          <a:graphicData uri="http://schemas.openxmlformats.org/drawingml/2006/table">
            <a:tbl>
              <a:tblPr firstRow="1" bandRow="1">
                <a:tableStyleId>{2D5ABB26-0587-4C30-8999-92F81FD0307C}</a:tableStyleId>
              </a:tblPr>
              <a:tblGrid>
                <a:gridCol w="1212661">
                  <a:extLst>
                    <a:ext uri="{9D8B030D-6E8A-4147-A177-3AD203B41FA5}">
                      <a16:colId xmlns:a16="http://schemas.microsoft.com/office/drawing/2014/main" val="20000"/>
                    </a:ext>
                  </a:extLst>
                </a:gridCol>
              </a:tblGrid>
              <a:tr h="193015">
                <a:tc>
                  <a:txBody>
                    <a:bodyPr/>
                    <a:lstStyle/>
                    <a:p>
                      <a:pPr algn="l"/>
                      <a:r>
                        <a:rPr lang="en-US" sz="1200" dirty="0"/>
                        <a:t>Mycophenolate</a:t>
                      </a:r>
                    </a:p>
                  </a:txBody>
                  <a:tcPr marL="0" marR="0" marT="0" marB="0" anchor="ctr"/>
                </a:tc>
                <a:extLst>
                  <a:ext uri="{0D108BD9-81ED-4DB2-BD59-A6C34878D82A}">
                    <a16:rowId xmlns:a16="http://schemas.microsoft.com/office/drawing/2014/main" val="10000"/>
                  </a:ext>
                </a:extLst>
              </a:tr>
              <a:tr h="193015">
                <a:tc>
                  <a:txBody>
                    <a:bodyPr/>
                    <a:lstStyle/>
                    <a:p>
                      <a:pPr algn="l"/>
                      <a:r>
                        <a:rPr lang="en-US" sz="1200" dirty="0"/>
                        <a:t>Cyclophosphamide</a:t>
                      </a:r>
                    </a:p>
                  </a:txBody>
                  <a:tcPr marL="0" marR="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6019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100" dirty="0">
                <a:solidFill>
                  <a:schemeClr val="tx1"/>
                </a:solidFill>
              </a:rPr>
              <a:t>Mycophenolate and Cyclophosphamide: Improvement in Patient-Reported Shortness of Breath</a:t>
            </a:r>
            <a:r>
              <a:rPr lang="en-US" sz="2100" baseline="30000" dirty="0">
                <a:solidFill>
                  <a:schemeClr val="tx1"/>
                </a:solidFill>
              </a:rPr>
              <a:t>1</a:t>
            </a:r>
          </a:p>
        </p:txBody>
      </p:sp>
      <p:sp>
        <p:nvSpPr>
          <p:cNvPr id="4" name="Text Placeholder 3">
            <a:extLst>
              <a:ext uri="{FF2B5EF4-FFF2-40B4-BE49-F238E27FC236}">
                <a16:creationId xmlns:a16="http://schemas.microsoft.com/office/drawing/2014/main" id="{DD9956AE-005B-4EFE-8A07-B33FF4C97B40}"/>
              </a:ext>
            </a:extLst>
          </p:cNvPr>
          <p:cNvSpPr>
            <a:spLocks noGrp="1"/>
          </p:cNvSpPr>
          <p:nvPr>
            <p:ph type="body" sz="quarter" idx="10"/>
          </p:nvPr>
        </p:nvSpPr>
        <p:spPr/>
        <p:txBody>
          <a:bodyPr/>
          <a:lstStyle/>
          <a:p>
            <a:r>
              <a:rPr lang="en-US" sz="900" dirty="0"/>
              <a:t>Figure adapted from Volkmann ER et al. </a:t>
            </a:r>
            <a:r>
              <a:rPr lang="en-US" sz="900" i="1" dirty="0"/>
              <a:t>ACR Open Rheumatology</a:t>
            </a:r>
            <a:r>
              <a:rPr lang="en-US" sz="900" dirty="0"/>
              <a:t>. 2020;2:362-3.</a:t>
            </a:r>
            <a:endParaRPr lang="en-US" altLang="x-none" sz="900" dirty="0"/>
          </a:p>
        </p:txBody>
      </p:sp>
      <p:sp>
        <p:nvSpPr>
          <p:cNvPr id="5" name="Text Placeholder 4">
            <a:extLst>
              <a:ext uri="{FF2B5EF4-FFF2-40B4-BE49-F238E27FC236}">
                <a16:creationId xmlns:a16="http://schemas.microsoft.com/office/drawing/2014/main" id="{78DCEBB4-CC9E-4AEC-B888-38F716E0962F}"/>
              </a:ext>
            </a:extLst>
          </p:cNvPr>
          <p:cNvSpPr>
            <a:spLocks noGrp="1"/>
          </p:cNvSpPr>
          <p:nvPr>
            <p:ph type="body" sz="quarter" idx="11"/>
          </p:nvPr>
        </p:nvSpPr>
        <p:spPr>
          <a:xfrm>
            <a:off x="228600" y="4125464"/>
            <a:ext cx="8686800" cy="317950"/>
          </a:xfrm>
        </p:spPr>
        <p:txBody>
          <a:bodyPr/>
          <a:lstStyle/>
          <a:p>
            <a:pPr algn="l"/>
            <a:r>
              <a:rPr lang="en-US" sz="1000" baseline="30000" dirty="0">
                <a:solidFill>
                  <a:schemeClr val="tx1"/>
                </a:solidFill>
              </a:rPr>
              <a:t>a </a:t>
            </a:r>
            <a:r>
              <a:rPr lang="en-US" sz="1000" dirty="0" err="1">
                <a:solidFill>
                  <a:schemeClr val="tx1"/>
                </a:solidFill>
              </a:rPr>
              <a:t>A</a:t>
            </a:r>
            <a:r>
              <a:rPr lang="en-US" sz="1000" dirty="0">
                <a:solidFill>
                  <a:schemeClr val="tx1"/>
                </a:solidFill>
              </a:rPr>
              <a:t> significant change from baseline within the mycophenolate arm at 12, 18, and 24 months.</a:t>
            </a:r>
          </a:p>
          <a:p>
            <a:pPr algn="l"/>
            <a:r>
              <a:rPr lang="en-US" sz="1000" baseline="30000" dirty="0">
                <a:solidFill>
                  <a:schemeClr val="tx1"/>
                </a:solidFill>
              </a:rPr>
              <a:t>b </a:t>
            </a:r>
            <a:r>
              <a:rPr lang="en-US" sz="1000" dirty="0">
                <a:solidFill>
                  <a:schemeClr val="tx1"/>
                </a:solidFill>
              </a:rPr>
              <a:t>A significant change from baseline within the cyclophosphamide arm at 12, 18, and 24 months. </a:t>
            </a:r>
          </a:p>
          <a:p>
            <a:endParaRPr lang="en-US" dirty="0"/>
          </a:p>
        </p:txBody>
      </p:sp>
      <p:sp>
        <p:nvSpPr>
          <p:cNvPr id="56" name="TextBox 55"/>
          <p:cNvSpPr txBox="1"/>
          <p:nvPr/>
        </p:nvSpPr>
        <p:spPr>
          <a:xfrm>
            <a:off x="1214194" y="892095"/>
            <a:ext cx="5821666" cy="553998"/>
          </a:xfrm>
          <a:prstGeom prst="rect">
            <a:avLst/>
          </a:prstGeom>
          <a:noFill/>
        </p:spPr>
        <p:txBody>
          <a:bodyPr wrap="square" rtlCol="0">
            <a:spAutoFit/>
          </a:bodyPr>
          <a:lstStyle/>
          <a:p>
            <a:pPr algn="ctr"/>
            <a:r>
              <a:rPr lang="en-US" sz="1500" dirty="0"/>
              <a:t>Course of the Transitional Dyspnea Index (TDI) Score </a:t>
            </a:r>
            <a:br>
              <a:rPr lang="en-US" sz="1500" dirty="0"/>
            </a:br>
            <a:r>
              <a:rPr lang="en-US" sz="1500" dirty="0"/>
              <a:t>Over 24 Months by Treatment Arm</a:t>
            </a:r>
          </a:p>
        </p:txBody>
      </p:sp>
      <p:grpSp>
        <p:nvGrpSpPr>
          <p:cNvPr id="52" name="Group 51">
            <a:extLst>
              <a:ext uri="{FF2B5EF4-FFF2-40B4-BE49-F238E27FC236}">
                <a16:creationId xmlns:a16="http://schemas.microsoft.com/office/drawing/2014/main" id="{FDA1ACF2-1662-4F3D-AD2F-659B26927ED1}"/>
              </a:ext>
            </a:extLst>
          </p:cNvPr>
          <p:cNvGrpSpPr/>
          <p:nvPr/>
        </p:nvGrpSpPr>
        <p:grpSpPr>
          <a:xfrm>
            <a:off x="1025635" y="1476978"/>
            <a:ext cx="5679566" cy="2588571"/>
            <a:chOff x="1497089" y="1911993"/>
            <a:chExt cx="6149825" cy="3993796"/>
          </a:xfrm>
        </p:grpSpPr>
        <p:graphicFrame>
          <p:nvGraphicFramePr>
            <p:cNvPr id="53" name="Chart">
              <a:extLst>
                <a:ext uri="{FF2B5EF4-FFF2-40B4-BE49-F238E27FC236}">
                  <a16:creationId xmlns:a16="http://schemas.microsoft.com/office/drawing/2014/main" id="{C65F9A68-A150-493F-A391-20D05B06B1DA}"/>
                </a:ext>
              </a:extLst>
            </p:cNvPr>
            <p:cNvGraphicFramePr/>
            <p:nvPr>
              <p:extLst>
                <p:ext uri="{D42A27DB-BD31-4B8C-83A1-F6EECF244321}">
                  <p14:modId xmlns:p14="http://schemas.microsoft.com/office/powerpoint/2010/main" val="3273938927"/>
                </p:ext>
              </p:extLst>
            </p:nvPr>
          </p:nvGraphicFramePr>
          <p:xfrm>
            <a:off x="1497089" y="1911993"/>
            <a:ext cx="6149825" cy="3993796"/>
          </p:xfrm>
          <a:graphic>
            <a:graphicData uri="http://schemas.openxmlformats.org/drawingml/2006/chart">
              <c:chart xmlns:c="http://schemas.openxmlformats.org/drawingml/2006/chart" xmlns:r="http://schemas.openxmlformats.org/officeDocument/2006/relationships" r:id="rId3"/>
            </a:graphicData>
          </a:graphic>
        </p:graphicFrame>
        <p:sp>
          <p:nvSpPr>
            <p:cNvPr id="54" name="Line">
              <a:extLst>
                <a:ext uri="{FF2B5EF4-FFF2-40B4-BE49-F238E27FC236}">
                  <a16:creationId xmlns:a16="http://schemas.microsoft.com/office/drawing/2014/main" id="{9DA93C36-1DC6-46B8-9304-E948902349DA}"/>
                </a:ext>
              </a:extLst>
            </p:cNvPr>
            <p:cNvSpPr/>
            <p:nvPr/>
          </p:nvSpPr>
          <p:spPr>
            <a:xfrm>
              <a:off x="2144439" y="4096061"/>
              <a:ext cx="5184907" cy="0"/>
            </a:xfrm>
            <a:custGeom>
              <a:avLst/>
              <a:gdLst>
                <a:gd name="connsiteX0" fmla="*/ 0 w 4487431"/>
                <a:gd name="connsiteY0" fmla="*/ 0 h 0"/>
                <a:gd name="connsiteX1" fmla="*/ 4487431 w 4487431"/>
                <a:gd name="connsiteY1" fmla="*/ 0 h 0"/>
              </a:gdLst>
              <a:ahLst/>
              <a:cxnLst>
                <a:cxn ang="0">
                  <a:pos x="connsiteX0" y="connsiteY0"/>
                </a:cxn>
                <a:cxn ang="0">
                  <a:pos x="connsiteX1" y="connsiteY1"/>
                </a:cxn>
              </a:cxnLst>
              <a:rect l="l" t="t" r="r" b="b"/>
              <a:pathLst>
                <a:path w="4487431">
                  <a:moveTo>
                    <a:pt x="0" y="0"/>
                  </a:moveTo>
                  <a:lnTo>
                    <a:pt x="4487431"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Orange">
              <a:extLst>
                <a:ext uri="{FF2B5EF4-FFF2-40B4-BE49-F238E27FC236}">
                  <a16:creationId xmlns:a16="http://schemas.microsoft.com/office/drawing/2014/main" id="{FE98EC05-68BD-47FE-B541-048B9B2EAFCF}"/>
                </a:ext>
              </a:extLst>
            </p:cNvPr>
            <p:cNvGrpSpPr/>
            <p:nvPr/>
          </p:nvGrpSpPr>
          <p:grpSpPr>
            <a:xfrm>
              <a:off x="3439514" y="2884424"/>
              <a:ext cx="3873922" cy="1283558"/>
              <a:chOff x="5449726" y="1724098"/>
              <a:chExt cx="3352800" cy="1159455"/>
            </a:xfrm>
          </p:grpSpPr>
          <p:sp>
            <p:nvSpPr>
              <p:cNvPr id="76" name="Freeform 45">
                <a:extLst>
                  <a:ext uri="{FF2B5EF4-FFF2-40B4-BE49-F238E27FC236}">
                    <a16:creationId xmlns:a16="http://schemas.microsoft.com/office/drawing/2014/main" id="{4017234E-2B55-41EC-86C2-83593DC8F159}"/>
                  </a:ext>
                </a:extLst>
              </p:cNvPr>
              <p:cNvSpPr/>
              <p:nvPr/>
            </p:nvSpPr>
            <p:spPr>
              <a:xfrm>
                <a:off x="5449726" y="1909482"/>
                <a:ext cx="3351985" cy="792154"/>
              </a:xfrm>
              <a:custGeom>
                <a:avLst/>
                <a:gdLst>
                  <a:gd name="connsiteX0" fmla="*/ 0 w 3351985"/>
                  <a:gd name="connsiteY0" fmla="*/ 792154 h 792154"/>
                  <a:gd name="connsiteX1" fmla="*/ 1114884 w 3351985"/>
                  <a:gd name="connsiteY1" fmla="*/ 320285 h 792154"/>
                  <a:gd name="connsiteX2" fmla="*/ 2239547 w 3351985"/>
                  <a:gd name="connsiteY2" fmla="*/ 151585 h 792154"/>
                  <a:gd name="connsiteX3" fmla="*/ 3351985 w 3351985"/>
                  <a:gd name="connsiteY3" fmla="*/ 0 h 792154"/>
                </a:gdLst>
                <a:ahLst/>
                <a:cxnLst>
                  <a:cxn ang="0">
                    <a:pos x="connsiteX0" y="connsiteY0"/>
                  </a:cxn>
                  <a:cxn ang="0">
                    <a:pos x="connsiteX1" y="connsiteY1"/>
                  </a:cxn>
                  <a:cxn ang="0">
                    <a:pos x="connsiteX2" y="connsiteY2"/>
                  </a:cxn>
                  <a:cxn ang="0">
                    <a:pos x="connsiteX3" y="connsiteY3"/>
                  </a:cxn>
                </a:cxnLst>
                <a:rect l="l" t="t" r="r" b="b"/>
                <a:pathLst>
                  <a:path w="3351985" h="792154">
                    <a:moveTo>
                      <a:pt x="0" y="792154"/>
                    </a:moveTo>
                    <a:lnTo>
                      <a:pt x="1114884" y="320285"/>
                    </a:lnTo>
                    <a:lnTo>
                      <a:pt x="2239547" y="151585"/>
                    </a:lnTo>
                    <a:lnTo>
                      <a:pt x="3351985" y="0"/>
                    </a:lnTo>
                  </a:path>
                </a:pathLst>
              </a:cu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46">
                <a:extLst>
                  <a:ext uri="{FF2B5EF4-FFF2-40B4-BE49-F238E27FC236}">
                    <a16:creationId xmlns:a16="http://schemas.microsoft.com/office/drawing/2014/main" id="{9C5CBCE1-6528-4ED5-B359-5D38419ECB6C}"/>
                  </a:ext>
                </a:extLst>
              </p:cNvPr>
              <p:cNvSpPr/>
              <p:nvPr/>
            </p:nvSpPr>
            <p:spPr>
              <a:xfrm>
                <a:off x="5452171" y="2517793"/>
                <a:ext cx="0" cy="365760"/>
              </a:xfrm>
              <a:custGeom>
                <a:avLst/>
                <a:gdLst>
                  <a:gd name="connsiteX0" fmla="*/ 0 w 0"/>
                  <a:gd name="connsiteY0" fmla="*/ 0 h 349624"/>
                  <a:gd name="connsiteX1" fmla="*/ 0 w 0"/>
                  <a:gd name="connsiteY1" fmla="*/ 349624 h 349624"/>
                </a:gdLst>
                <a:ahLst/>
                <a:cxnLst>
                  <a:cxn ang="0">
                    <a:pos x="connsiteX0" y="connsiteY0"/>
                  </a:cxn>
                  <a:cxn ang="0">
                    <a:pos x="connsiteX1" y="connsiteY1"/>
                  </a:cxn>
                </a:cxnLst>
                <a:rect l="l" t="t" r="r" b="b"/>
                <a:pathLst>
                  <a:path h="349624">
                    <a:moveTo>
                      <a:pt x="0" y="0"/>
                    </a:moveTo>
                    <a:lnTo>
                      <a:pt x="0" y="349624"/>
                    </a:ln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47">
                <a:extLst>
                  <a:ext uri="{FF2B5EF4-FFF2-40B4-BE49-F238E27FC236}">
                    <a16:creationId xmlns:a16="http://schemas.microsoft.com/office/drawing/2014/main" id="{C11C9F41-9371-4198-B747-137CCCE50B6A}"/>
                  </a:ext>
                </a:extLst>
              </p:cNvPr>
              <p:cNvSpPr/>
              <p:nvPr/>
            </p:nvSpPr>
            <p:spPr>
              <a:xfrm>
                <a:off x="8802526" y="1724098"/>
                <a:ext cx="0" cy="365760"/>
              </a:xfrm>
              <a:custGeom>
                <a:avLst/>
                <a:gdLst>
                  <a:gd name="connsiteX0" fmla="*/ 0 w 0"/>
                  <a:gd name="connsiteY0" fmla="*/ 0 h 349624"/>
                  <a:gd name="connsiteX1" fmla="*/ 0 w 0"/>
                  <a:gd name="connsiteY1" fmla="*/ 349624 h 349624"/>
                </a:gdLst>
                <a:ahLst/>
                <a:cxnLst>
                  <a:cxn ang="0">
                    <a:pos x="connsiteX0" y="connsiteY0"/>
                  </a:cxn>
                  <a:cxn ang="0">
                    <a:pos x="connsiteX1" y="connsiteY1"/>
                  </a:cxn>
                </a:cxnLst>
                <a:rect l="l" t="t" r="r" b="b"/>
                <a:pathLst>
                  <a:path h="349624">
                    <a:moveTo>
                      <a:pt x="0" y="0"/>
                    </a:moveTo>
                    <a:lnTo>
                      <a:pt x="0" y="349624"/>
                    </a:ln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48">
                <a:extLst>
                  <a:ext uri="{FF2B5EF4-FFF2-40B4-BE49-F238E27FC236}">
                    <a16:creationId xmlns:a16="http://schemas.microsoft.com/office/drawing/2014/main" id="{18E63539-1C7A-4E4F-B4E9-07D06004E5A2}"/>
                  </a:ext>
                </a:extLst>
              </p:cNvPr>
              <p:cNvSpPr/>
              <p:nvPr/>
            </p:nvSpPr>
            <p:spPr>
              <a:xfrm>
                <a:off x="7686920" y="1873735"/>
                <a:ext cx="0" cy="365760"/>
              </a:xfrm>
              <a:custGeom>
                <a:avLst/>
                <a:gdLst>
                  <a:gd name="connsiteX0" fmla="*/ 0 w 0"/>
                  <a:gd name="connsiteY0" fmla="*/ 0 h 349624"/>
                  <a:gd name="connsiteX1" fmla="*/ 0 w 0"/>
                  <a:gd name="connsiteY1" fmla="*/ 349624 h 349624"/>
                </a:gdLst>
                <a:ahLst/>
                <a:cxnLst>
                  <a:cxn ang="0">
                    <a:pos x="connsiteX0" y="connsiteY0"/>
                  </a:cxn>
                  <a:cxn ang="0">
                    <a:pos x="connsiteX1" y="connsiteY1"/>
                  </a:cxn>
                </a:cxnLst>
                <a:rect l="l" t="t" r="r" b="b"/>
                <a:pathLst>
                  <a:path h="349624">
                    <a:moveTo>
                      <a:pt x="0" y="0"/>
                    </a:moveTo>
                    <a:lnTo>
                      <a:pt x="0" y="349624"/>
                    </a:ln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49">
                <a:extLst>
                  <a:ext uri="{FF2B5EF4-FFF2-40B4-BE49-F238E27FC236}">
                    <a16:creationId xmlns:a16="http://schemas.microsoft.com/office/drawing/2014/main" id="{FFC86CC5-76CB-4D39-A190-BB3BFEA5ECB5}"/>
                  </a:ext>
                </a:extLst>
              </p:cNvPr>
              <p:cNvSpPr/>
              <p:nvPr/>
            </p:nvSpPr>
            <p:spPr>
              <a:xfrm>
                <a:off x="6565790" y="2045119"/>
                <a:ext cx="0" cy="365760"/>
              </a:xfrm>
              <a:custGeom>
                <a:avLst/>
                <a:gdLst>
                  <a:gd name="connsiteX0" fmla="*/ 0 w 0"/>
                  <a:gd name="connsiteY0" fmla="*/ 0 h 349624"/>
                  <a:gd name="connsiteX1" fmla="*/ 0 w 0"/>
                  <a:gd name="connsiteY1" fmla="*/ 349624 h 349624"/>
                </a:gdLst>
                <a:ahLst/>
                <a:cxnLst>
                  <a:cxn ang="0">
                    <a:pos x="connsiteX0" y="connsiteY0"/>
                  </a:cxn>
                  <a:cxn ang="0">
                    <a:pos x="connsiteX1" y="connsiteY1"/>
                  </a:cxn>
                </a:cxnLst>
                <a:rect l="l" t="t" r="r" b="b"/>
                <a:pathLst>
                  <a:path h="349624">
                    <a:moveTo>
                      <a:pt x="0" y="0"/>
                    </a:moveTo>
                    <a:lnTo>
                      <a:pt x="0" y="349624"/>
                    </a:ln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Blue">
              <a:extLst>
                <a:ext uri="{FF2B5EF4-FFF2-40B4-BE49-F238E27FC236}">
                  <a16:creationId xmlns:a16="http://schemas.microsoft.com/office/drawing/2014/main" id="{EA67CE20-0AD6-4702-9A1F-D225F2D8471A}"/>
                </a:ext>
              </a:extLst>
            </p:cNvPr>
            <p:cNvGrpSpPr/>
            <p:nvPr/>
          </p:nvGrpSpPr>
          <p:grpSpPr>
            <a:xfrm>
              <a:off x="3464938" y="3211487"/>
              <a:ext cx="3867331" cy="728350"/>
              <a:chOff x="5471730" y="2019538"/>
              <a:chExt cx="3347096" cy="657928"/>
            </a:xfrm>
          </p:grpSpPr>
          <p:sp>
            <p:nvSpPr>
              <p:cNvPr id="71" name="Freeform 40">
                <a:extLst>
                  <a:ext uri="{FF2B5EF4-FFF2-40B4-BE49-F238E27FC236}">
                    <a16:creationId xmlns:a16="http://schemas.microsoft.com/office/drawing/2014/main" id="{CF2D6FFF-B9E6-48A2-AA08-247F0C7065EA}"/>
                  </a:ext>
                </a:extLst>
              </p:cNvPr>
              <p:cNvSpPr/>
              <p:nvPr/>
            </p:nvSpPr>
            <p:spPr>
              <a:xfrm>
                <a:off x="5471730" y="2202873"/>
                <a:ext cx="3347096" cy="293390"/>
              </a:xfrm>
              <a:custGeom>
                <a:avLst/>
                <a:gdLst>
                  <a:gd name="connsiteX0" fmla="*/ 0 w 3347096"/>
                  <a:gd name="connsiteY0" fmla="*/ 293390 h 293390"/>
                  <a:gd name="connsiteX1" fmla="*/ 1114884 w 3347096"/>
                  <a:gd name="connsiteY1" fmla="*/ 200483 h 293390"/>
                  <a:gd name="connsiteX2" fmla="*/ 2229767 w 3347096"/>
                  <a:gd name="connsiteY2" fmla="*/ 97797 h 293390"/>
                  <a:gd name="connsiteX3" fmla="*/ 3347096 w 3347096"/>
                  <a:gd name="connsiteY3" fmla="*/ 0 h 293390"/>
                </a:gdLst>
                <a:ahLst/>
                <a:cxnLst>
                  <a:cxn ang="0">
                    <a:pos x="connsiteX0" y="connsiteY0"/>
                  </a:cxn>
                  <a:cxn ang="0">
                    <a:pos x="connsiteX1" y="connsiteY1"/>
                  </a:cxn>
                  <a:cxn ang="0">
                    <a:pos x="connsiteX2" y="connsiteY2"/>
                  </a:cxn>
                  <a:cxn ang="0">
                    <a:pos x="connsiteX3" y="connsiteY3"/>
                  </a:cxn>
                </a:cxnLst>
                <a:rect l="l" t="t" r="r" b="b"/>
                <a:pathLst>
                  <a:path w="3347096" h="293390">
                    <a:moveTo>
                      <a:pt x="0" y="293390"/>
                    </a:moveTo>
                    <a:lnTo>
                      <a:pt x="1114884" y="200483"/>
                    </a:lnTo>
                    <a:lnTo>
                      <a:pt x="2229767" y="97797"/>
                    </a:lnTo>
                    <a:lnTo>
                      <a:pt x="3347096" y="0"/>
                    </a:lnTo>
                  </a:path>
                </a:pathLst>
              </a:cu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41">
                <a:extLst>
                  <a:ext uri="{FF2B5EF4-FFF2-40B4-BE49-F238E27FC236}">
                    <a16:creationId xmlns:a16="http://schemas.microsoft.com/office/drawing/2014/main" id="{05AB9966-F984-42E1-A625-14A8E843E8E1}"/>
                  </a:ext>
                </a:extLst>
              </p:cNvPr>
              <p:cNvSpPr/>
              <p:nvPr/>
            </p:nvSpPr>
            <p:spPr>
              <a:xfrm>
                <a:off x="5471730" y="2311706"/>
                <a:ext cx="0" cy="365760"/>
              </a:xfrm>
              <a:custGeom>
                <a:avLst/>
                <a:gdLst>
                  <a:gd name="connsiteX0" fmla="*/ 0 w 0"/>
                  <a:gd name="connsiteY0" fmla="*/ 0 h 334954"/>
                  <a:gd name="connsiteX1" fmla="*/ 0 w 0"/>
                  <a:gd name="connsiteY1" fmla="*/ 334954 h 334954"/>
                </a:gdLst>
                <a:ahLst/>
                <a:cxnLst>
                  <a:cxn ang="0">
                    <a:pos x="connsiteX0" y="connsiteY0"/>
                  </a:cxn>
                  <a:cxn ang="0">
                    <a:pos x="connsiteX1" y="connsiteY1"/>
                  </a:cxn>
                </a:cxnLst>
                <a:rect l="l" t="t" r="r" b="b"/>
                <a:pathLst>
                  <a:path h="334954">
                    <a:moveTo>
                      <a:pt x="0" y="0"/>
                    </a:moveTo>
                    <a:lnTo>
                      <a:pt x="0" y="334954"/>
                    </a:lnTo>
                  </a:path>
                </a:pathLst>
              </a:cu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42">
                <a:extLst>
                  <a:ext uri="{FF2B5EF4-FFF2-40B4-BE49-F238E27FC236}">
                    <a16:creationId xmlns:a16="http://schemas.microsoft.com/office/drawing/2014/main" id="{83523567-7EA7-4732-AA78-6AE33B67BE7C}"/>
                  </a:ext>
                </a:extLst>
              </p:cNvPr>
              <p:cNvSpPr/>
              <p:nvPr/>
            </p:nvSpPr>
            <p:spPr>
              <a:xfrm>
                <a:off x="8818826" y="2019538"/>
                <a:ext cx="0" cy="365760"/>
              </a:xfrm>
              <a:custGeom>
                <a:avLst/>
                <a:gdLst>
                  <a:gd name="connsiteX0" fmla="*/ 0 w 0"/>
                  <a:gd name="connsiteY0" fmla="*/ 0 h 334954"/>
                  <a:gd name="connsiteX1" fmla="*/ 0 w 0"/>
                  <a:gd name="connsiteY1" fmla="*/ 334954 h 334954"/>
                </a:gdLst>
                <a:ahLst/>
                <a:cxnLst>
                  <a:cxn ang="0">
                    <a:pos x="connsiteX0" y="connsiteY0"/>
                  </a:cxn>
                  <a:cxn ang="0">
                    <a:pos x="connsiteX1" y="connsiteY1"/>
                  </a:cxn>
                </a:cxnLst>
                <a:rect l="l" t="t" r="r" b="b"/>
                <a:pathLst>
                  <a:path h="334954">
                    <a:moveTo>
                      <a:pt x="0" y="0"/>
                    </a:moveTo>
                    <a:lnTo>
                      <a:pt x="0" y="334954"/>
                    </a:lnTo>
                  </a:path>
                </a:pathLst>
              </a:cu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43">
                <a:extLst>
                  <a:ext uri="{FF2B5EF4-FFF2-40B4-BE49-F238E27FC236}">
                    <a16:creationId xmlns:a16="http://schemas.microsoft.com/office/drawing/2014/main" id="{A2EB16EB-20D0-4F4C-9AA7-CAEA1FDFB8A6}"/>
                  </a:ext>
                </a:extLst>
              </p:cNvPr>
              <p:cNvSpPr/>
              <p:nvPr/>
            </p:nvSpPr>
            <p:spPr>
              <a:xfrm>
                <a:off x="6585492" y="2219217"/>
                <a:ext cx="0" cy="365760"/>
              </a:xfrm>
              <a:custGeom>
                <a:avLst/>
                <a:gdLst>
                  <a:gd name="connsiteX0" fmla="*/ 0 w 0"/>
                  <a:gd name="connsiteY0" fmla="*/ 0 h 334954"/>
                  <a:gd name="connsiteX1" fmla="*/ 0 w 0"/>
                  <a:gd name="connsiteY1" fmla="*/ 334954 h 334954"/>
                </a:gdLst>
                <a:ahLst/>
                <a:cxnLst>
                  <a:cxn ang="0">
                    <a:pos x="connsiteX0" y="connsiteY0"/>
                  </a:cxn>
                  <a:cxn ang="0">
                    <a:pos x="connsiteX1" y="connsiteY1"/>
                  </a:cxn>
                </a:cxnLst>
                <a:rect l="l" t="t" r="r" b="b"/>
                <a:pathLst>
                  <a:path h="334954">
                    <a:moveTo>
                      <a:pt x="0" y="0"/>
                    </a:moveTo>
                    <a:lnTo>
                      <a:pt x="0" y="334954"/>
                    </a:lnTo>
                  </a:path>
                </a:pathLst>
              </a:cu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44">
                <a:extLst>
                  <a:ext uri="{FF2B5EF4-FFF2-40B4-BE49-F238E27FC236}">
                    <a16:creationId xmlns:a16="http://schemas.microsoft.com/office/drawing/2014/main" id="{7971FF95-27F7-4503-BCEB-8F26831A44E4}"/>
                  </a:ext>
                </a:extLst>
              </p:cNvPr>
              <p:cNvSpPr/>
              <p:nvPr/>
            </p:nvSpPr>
            <p:spPr>
              <a:xfrm>
                <a:off x="7704779" y="2119371"/>
                <a:ext cx="0" cy="365760"/>
              </a:xfrm>
              <a:custGeom>
                <a:avLst/>
                <a:gdLst>
                  <a:gd name="connsiteX0" fmla="*/ 0 w 0"/>
                  <a:gd name="connsiteY0" fmla="*/ 0 h 334954"/>
                  <a:gd name="connsiteX1" fmla="*/ 0 w 0"/>
                  <a:gd name="connsiteY1" fmla="*/ 334954 h 334954"/>
                </a:gdLst>
                <a:ahLst/>
                <a:cxnLst>
                  <a:cxn ang="0">
                    <a:pos x="connsiteX0" y="connsiteY0"/>
                  </a:cxn>
                  <a:cxn ang="0">
                    <a:pos x="connsiteX1" y="connsiteY1"/>
                  </a:cxn>
                </a:cxnLst>
                <a:rect l="l" t="t" r="r" b="b"/>
                <a:pathLst>
                  <a:path h="334954">
                    <a:moveTo>
                      <a:pt x="0" y="0"/>
                    </a:moveTo>
                    <a:lnTo>
                      <a:pt x="0" y="334954"/>
                    </a:lnTo>
                  </a:path>
                </a:pathLst>
              </a:cu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Axis x">
              <a:extLst>
                <a:ext uri="{FF2B5EF4-FFF2-40B4-BE49-F238E27FC236}">
                  <a16:creationId xmlns:a16="http://schemas.microsoft.com/office/drawing/2014/main" id="{A0090476-C0DB-4F18-A880-FA242AC0CF3B}"/>
                </a:ext>
              </a:extLst>
            </p:cNvPr>
            <p:cNvSpPr txBox="1"/>
            <p:nvPr/>
          </p:nvSpPr>
          <p:spPr>
            <a:xfrm>
              <a:off x="4272501" y="5595851"/>
              <a:ext cx="958811" cy="284913"/>
            </a:xfrm>
            <a:prstGeom prst="rect">
              <a:avLst/>
            </a:prstGeom>
            <a:noFill/>
          </p:spPr>
          <p:txBody>
            <a:bodyPr wrap="square" lIns="0" tIns="0" rIns="0" bIns="0" rtlCol="0">
              <a:spAutoFit/>
            </a:bodyPr>
            <a:lstStyle/>
            <a:p>
              <a:pPr algn="ctr"/>
              <a:r>
                <a:rPr lang="en-US" sz="1200" dirty="0"/>
                <a:t>Time, </a:t>
              </a:r>
              <a:r>
                <a:rPr lang="en-US" sz="1200" dirty="0" err="1"/>
                <a:t>mo</a:t>
              </a:r>
              <a:endParaRPr lang="en-US" sz="1200" dirty="0"/>
            </a:p>
          </p:txBody>
        </p:sp>
        <p:sp>
          <p:nvSpPr>
            <p:cNvPr id="66" name="Axis y">
              <a:extLst>
                <a:ext uri="{FF2B5EF4-FFF2-40B4-BE49-F238E27FC236}">
                  <a16:creationId xmlns:a16="http://schemas.microsoft.com/office/drawing/2014/main" id="{31B06660-40F7-4723-B17E-51923BD65000}"/>
                </a:ext>
              </a:extLst>
            </p:cNvPr>
            <p:cNvSpPr txBox="1"/>
            <p:nvPr/>
          </p:nvSpPr>
          <p:spPr>
            <a:xfrm rot="16200000">
              <a:off x="1505568" y="3507560"/>
              <a:ext cx="386186" cy="199956"/>
            </a:xfrm>
            <a:prstGeom prst="rect">
              <a:avLst/>
            </a:prstGeom>
            <a:noFill/>
          </p:spPr>
          <p:txBody>
            <a:bodyPr wrap="square" lIns="0" tIns="0" rIns="0" bIns="0" rtlCol="0">
              <a:spAutoFit/>
            </a:bodyPr>
            <a:lstStyle/>
            <a:p>
              <a:pPr algn="ctr"/>
              <a:r>
                <a:rPr lang="en-US" sz="1200" dirty="0"/>
                <a:t>TDI</a:t>
              </a:r>
            </a:p>
          </p:txBody>
        </p:sp>
        <p:grpSp>
          <p:nvGrpSpPr>
            <p:cNvPr id="67" name="Leyend">
              <a:extLst>
                <a:ext uri="{FF2B5EF4-FFF2-40B4-BE49-F238E27FC236}">
                  <a16:creationId xmlns:a16="http://schemas.microsoft.com/office/drawing/2014/main" id="{6061CD8C-C086-4DD5-9FA7-60F899EB5B2E}"/>
                </a:ext>
              </a:extLst>
            </p:cNvPr>
            <p:cNvGrpSpPr/>
            <p:nvPr/>
          </p:nvGrpSpPr>
          <p:grpSpPr>
            <a:xfrm>
              <a:off x="2275070" y="2383949"/>
              <a:ext cx="1943978" cy="461665"/>
              <a:chOff x="4441924" y="1155720"/>
              <a:chExt cx="1682473" cy="417028"/>
            </a:xfrm>
          </p:grpSpPr>
          <p:sp>
            <p:nvSpPr>
              <p:cNvPr id="68" name="Leyend">
                <a:extLst>
                  <a:ext uri="{FF2B5EF4-FFF2-40B4-BE49-F238E27FC236}">
                    <a16:creationId xmlns:a16="http://schemas.microsoft.com/office/drawing/2014/main" id="{EE21E4FF-DB7B-4C43-A27F-79EF025D1928}"/>
                  </a:ext>
                </a:extLst>
              </p:cNvPr>
              <p:cNvSpPr/>
              <p:nvPr/>
            </p:nvSpPr>
            <p:spPr>
              <a:xfrm>
                <a:off x="4775055" y="1155720"/>
                <a:ext cx="1349342" cy="417028"/>
              </a:xfrm>
              <a:prstGeom prst="rect">
                <a:avLst/>
              </a:prstGeom>
            </p:spPr>
            <p:txBody>
              <a:bodyPr wrap="square">
                <a:spAutoFit/>
              </a:bodyPr>
              <a:lstStyle/>
              <a:p>
                <a:r>
                  <a:rPr lang="en-US" sz="1200" dirty="0"/>
                  <a:t>Cyclophosphamide</a:t>
                </a:r>
              </a:p>
              <a:p>
                <a:r>
                  <a:rPr lang="en-US" sz="1200" dirty="0"/>
                  <a:t>Mycophenolate</a:t>
                </a:r>
              </a:p>
            </p:txBody>
          </p:sp>
          <p:sp>
            <p:nvSpPr>
              <p:cNvPr id="69" name="Freeform 38">
                <a:extLst>
                  <a:ext uri="{FF2B5EF4-FFF2-40B4-BE49-F238E27FC236}">
                    <a16:creationId xmlns:a16="http://schemas.microsoft.com/office/drawing/2014/main" id="{F1461187-7123-4AC1-9BF7-2B6473798E40}"/>
                  </a:ext>
                </a:extLst>
              </p:cNvPr>
              <p:cNvSpPr/>
              <p:nvPr/>
            </p:nvSpPr>
            <p:spPr>
              <a:xfrm rot="5400000">
                <a:off x="4624804" y="1248208"/>
                <a:ext cx="0" cy="365760"/>
              </a:xfrm>
              <a:custGeom>
                <a:avLst/>
                <a:gdLst>
                  <a:gd name="connsiteX0" fmla="*/ 0 w 0"/>
                  <a:gd name="connsiteY0" fmla="*/ 0 h 349624"/>
                  <a:gd name="connsiteX1" fmla="*/ 0 w 0"/>
                  <a:gd name="connsiteY1" fmla="*/ 349624 h 349624"/>
                </a:gdLst>
                <a:ahLst/>
                <a:cxnLst>
                  <a:cxn ang="0">
                    <a:pos x="connsiteX0" y="connsiteY0"/>
                  </a:cxn>
                  <a:cxn ang="0">
                    <a:pos x="connsiteX1" y="connsiteY1"/>
                  </a:cxn>
                </a:cxnLst>
                <a:rect l="l" t="t" r="r" b="b"/>
                <a:pathLst>
                  <a:path h="349624">
                    <a:moveTo>
                      <a:pt x="0" y="0"/>
                    </a:moveTo>
                    <a:lnTo>
                      <a:pt x="0" y="349624"/>
                    </a:lnTo>
                  </a:path>
                </a:pathLst>
              </a:custGeom>
              <a:noFill/>
              <a:ln w="381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39">
                <a:extLst>
                  <a:ext uri="{FF2B5EF4-FFF2-40B4-BE49-F238E27FC236}">
                    <a16:creationId xmlns:a16="http://schemas.microsoft.com/office/drawing/2014/main" id="{20FE9BA1-FAA6-4A0D-A19E-6C501F6A70DF}"/>
                  </a:ext>
                </a:extLst>
              </p:cNvPr>
              <p:cNvSpPr/>
              <p:nvPr/>
            </p:nvSpPr>
            <p:spPr>
              <a:xfrm rot="5400000">
                <a:off x="4624806" y="1098891"/>
                <a:ext cx="0" cy="365760"/>
              </a:xfrm>
              <a:custGeom>
                <a:avLst/>
                <a:gdLst>
                  <a:gd name="connsiteX0" fmla="*/ 0 w 0"/>
                  <a:gd name="connsiteY0" fmla="*/ 0 h 334954"/>
                  <a:gd name="connsiteX1" fmla="*/ 0 w 0"/>
                  <a:gd name="connsiteY1" fmla="*/ 334954 h 334954"/>
                </a:gdLst>
                <a:ahLst/>
                <a:cxnLst>
                  <a:cxn ang="0">
                    <a:pos x="connsiteX0" y="connsiteY0"/>
                  </a:cxn>
                  <a:cxn ang="0">
                    <a:pos x="connsiteX1" y="connsiteY1"/>
                  </a:cxn>
                </a:cxnLst>
                <a:rect l="l" t="t" r="r" b="b"/>
                <a:pathLst>
                  <a:path h="334954">
                    <a:moveTo>
                      <a:pt x="0" y="0"/>
                    </a:moveTo>
                    <a:lnTo>
                      <a:pt x="0" y="334954"/>
                    </a:lnTo>
                  </a:path>
                </a:pathLst>
              </a:cu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TextBox 80">
            <a:extLst>
              <a:ext uri="{FF2B5EF4-FFF2-40B4-BE49-F238E27FC236}">
                <a16:creationId xmlns:a16="http://schemas.microsoft.com/office/drawing/2014/main" id="{D04C25D4-EBB3-4A83-94E8-A10B66B6BD48}"/>
              </a:ext>
            </a:extLst>
          </p:cNvPr>
          <p:cNvSpPr txBox="1"/>
          <p:nvPr/>
        </p:nvSpPr>
        <p:spPr>
          <a:xfrm>
            <a:off x="6669137" y="2458141"/>
            <a:ext cx="1620781" cy="1169551"/>
          </a:xfrm>
          <a:prstGeom prst="rect">
            <a:avLst/>
          </a:prstGeom>
          <a:noFill/>
        </p:spPr>
        <p:txBody>
          <a:bodyPr wrap="square" rtlCol="0" anchor="ctr">
            <a:spAutoFit/>
          </a:bodyPr>
          <a:lstStyle/>
          <a:p>
            <a:r>
              <a:rPr lang="en-US" sz="1400" dirty="0"/>
              <a:t>Mean Baseline Dyspnea Index score for the entire Scleroderma Lung Study II cohort</a:t>
            </a:r>
          </a:p>
        </p:txBody>
      </p:sp>
    </p:spTree>
    <p:extLst>
      <p:ext uri="{BB962C8B-B14F-4D97-AF65-F5344CB8AC3E}">
        <p14:creationId xmlns:p14="http://schemas.microsoft.com/office/powerpoint/2010/main" val="199610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66CF-A550-8D46-B42F-2C77F8C7E004}"/>
              </a:ext>
            </a:extLst>
          </p:cNvPr>
          <p:cNvSpPr>
            <a:spLocks noGrp="1"/>
          </p:cNvSpPr>
          <p:nvPr>
            <p:ph type="title"/>
          </p:nvPr>
        </p:nvSpPr>
        <p:spPr>
          <a:xfrm>
            <a:off x="623888" y="1143992"/>
            <a:ext cx="7886700" cy="1828800"/>
          </a:xfrm>
        </p:spPr>
        <p:txBody>
          <a:bodyPr/>
          <a:lstStyle/>
          <a:p>
            <a:r>
              <a:rPr lang="en-US" dirty="0">
                <a:solidFill>
                  <a:srgbClr val="FF0000"/>
                </a:solidFill>
              </a:rPr>
              <a:t>Red Line</a:t>
            </a:r>
          </a:p>
        </p:txBody>
      </p:sp>
      <p:sp>
        <p:nvSpPr>
          <p:cNvPr id="3" name="Text Placeholder 2">
            <a:extLst>
              <a:ext uri="{FF2B5EF4-FFF2-40B4-BE49-F238E27FC236}">
                <a16:creationId xmlns:a16="http://schemas.microsoft.com/office/drawing/2014/main" id="{8EF0E419-8589-A043-806A-98B41DC04EA4}"/>
              </a:ext>
            </a:extLst>
          </p:cNvPr>
          <p:cNvSpPr>
            <a:spLocks noGrp="1"/>
          </p:cNvSpPr>
          <p:nvPr>
            <p:ph type="body" idx="1"/>
          </p:nvPr>
        </p:nvSpPr>
        <p:spPr>
          <a:xfrm>
            <a:off x="623888" y="2998991"/>
            <a:ext cx="7886700" cy="1125140"/>
          </a:xfrm>
        </p:spPr>
        <p:txBody>
          <a:bodyPr>
            <a:normAutofit/>
          </a:bodyPr>
          <a:lstStyle/>
          <a:p>
            <a:r>
              <a:rPr lang="en-US" dirty="0"/>
              <a:t>Prevalence, Patient Burden, and the Need for Screening </a:t>
            </a:r>
          </a:p>
          <a:p>
            <a:r>
              <a:rPr lang="en-US" dirty="0" err="1"/>
              <a:t>SSc</a:t>
            </a:r>
            <a:r>
              <a:rPr lang="en-US" dirty="0"/>
              <a:t> Patients for ILD</a:t>
            </a:r>
          </a:p>
        </p:txBody>
      </p:sp>
    </p:spTree>
    <p:extLst>
      <p:ext uri="{BB962C8B-B14F-4D97-AF65-F5344CB8AC3E}">
        <p14:creationId xmlns:p14="http://schemas.microsoft.com/office/powerpoint/2010/main" val="3634705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DAAA-C506-4B4C-BE5B-77CABEA1E93C}"/>
              </a:ext>
            </a:extLst>
          </p:cNvPr>
          <p:cNvSpPr>
            <a:spLocks noGrp="1"/>
          </p:cNvSpPr>
          <p:nvPr>
            <p:ph type="title"/>
          </p:nvPr>
        </p:nvSpPr>
        <p:spPr/>
        <p:txBody>
          <a:bodyPr/>
          <a:lstStyle/>
          <a:p>
            <a:r>
              <a:rPr lang="en-US" dirty="0"/>
              <a:t>Targeted Treatment</a:t>
            </a:r>
          </a:p>
        </p:txBody>
      </p:sp>
      <p:sp>
        <p:nvSpPr>
          <p:cNvPr id="3" name="Content Placeholder 2">
            <a:extLst>
              <a:ext uri="{FF2B5EF4-FFF2-40B4-BE49-F238E27FC236}">
                <a16:creationId xmlns:a16="http://schemas.microsoft.com/office/drawing/2014/main" id="{16595183-3300-104D-85D5-01580E05E668}"/>
              </a:ext>
            </a:extLst>
          </p:cNvPr>
          <p:cNvSpPr>
            <a:spLocks noGrp="1"/>
          </p:cNvSpPr>
          <p:nvPr>
            <p:ph idx="1"/>
          </p:nvPr>
        </p:nvSpPr>
        <p:spPr/>
        <p:txBody>
          <a:bodyPr/>
          <a:lstStyle/>
          <a:p>
            <a:pPr marL="0" indent="0">
              <a:spcBef>
                <a:spcPts val="600"/>
              </a:spcBef>
              <a:buNone/>
            </a:pPr>
            <a:r>
              <a:rPr lang="en-US" sz="2400" b="1" dirty="0"/>
              <a:t>Antifibrotic agent, </a:t>
            </a:r>
            <a:r>
              <a:rPr lang="en-US" sz="2400" b="1" dirty="0" err="1"/>
              <a:t>nintedanib</a:t>
            </a:r>
            <a:endParaRPr lang="en-US" sz="2400" b="1" dirty="0"/>
          </a:p>
          <a:p>
            <a:pPr>
              <a:spcBef>
                <a:spcPts val="600"/>
              </a:spcBef>
            </a:pPr>
            <a:r>
              <a:rPr lang="en-US" dirty="0"/>
              <a:t>Oral, targeted tyrosine kinase inhibitor; FDA approved 2019</a:t>
            </a:r>
            <a:r>
              <a:rPr lang="en-US" baseline="30000" dirty="0"/>
              <a:t>1</a:t>
            </a:r>
            <a:endParaRPr lang="en-US" dirty="0"/>
          </a:p>
          <a:p>
            <a:pPr>
              <a:spcBef>
                <a:spcPts val="600"/>
              </a:spcBef>
            </a:pPr>
            <a:r>
              <a:rPr lang="en-US" dirty="0"/>
              <a:t>Can be considered for first line among patients with a predominantly fibrotic pattern on chest CT</a:t>
            </a:r>
            <a:r>
              <a:rPr lang="en-US" baseline="30000" dirty="0"/>
              <a:t>2</a:t>
            </a:r>
            <a:endParaRPr lang="en-US" b="1" dirty="0"/>
          </a:p>
          <a:p>
            <a:pPr>
              <a:spcBef>
                <a:spcPts val="600"/>
              </a:spcBef>
            </a:pPr>
            <a:r>
              <a:rPr lang="en-US" b="1" dirty="0"/>
              <a:t>SENSCIS trial</a:t>
            </a:r>
            <a:r>
              <a:rPr lang="en-US" dirty="0"/>
              <a:t> (n=576) reduced rate of decline in FVC (&gt;placebo grp)</a:t>
            </a:r>
            <a:r>
              <a:rPr lang="en-US" baseline="30000" dirty="0"/>
              <a:t>3,4 </a:t>
            </a:r>
          </a:p>
          <a:p>
            <a:pPr lvl="1">
              <a:spcBef>
                <a:spcPts val="600"/>
              </a:spcBef>
            </a:pPr>
            <a:r>
              <a:rPr lang="en-US" dirty="0"/>
              <a:t>GI AEs more common than placebo grp</a:t>
            </a:r>
          </a:p>
          <a:p>
            <a:pPr>
              <a:spcBef>
                <a:spcPts val="600"/>
              </a:spcBef>
            </a:pPr>
            <a:r>
              <a:rPr lang="en-US" b="1" dirty="0"/>
              <a:t>Combo therapy subgroup</a:t>
            </a:r>
            <a:r>
              <a:rPr lang="en-US" dirty="0"/>
              <a:t> </a:t>
            </a:r>
            <a:r>
              <a:rPr lang="en-US" b="1" dirty="0"/>
              <a:t>analysis</a:t>
            </a:r>
          </a:p>
          <a:p>
            <a:pPr lvl="1">
              <a:spcBef>
                <a:spcPts val="600"/>
              </a:spcBef>
            </a:pPr>
            <a:r>
              <a:rPr lang="en-US" dirty="0"/>
              <a:t>Safety efficacy of </a:t>
            </a:r>
            <a:r>
              <a:rPr lang="en-US" dirty="0" err="1"/>
              <a:t>nintedanib</a:t>
            </a:r>
            <a:r>
              <a:rPr lang="en-US" dirty="0"/>
              <a:t> in patients who used MMF at baseline</a:t>
            </a:r>
            <a:r>
              <a:rPr lang="en-US" baseline="30000" dirty="0"/>
              <a:t>5</a:t>
            </a:r>
          </a:p>
        </p:txBody>
      </p:sp>
      <p:sp>
        <p:nvSpPr>
          <p:cNvPr id="4" name="Text Placeholder 3">
            <a:extLst>
              <a:ext uri="{FF2B5EF4-FFF2-40B4-BE49-F238E27FC236}">
                <a16:creationId xmlns:a16="http://schemas.microsoft.com/office/drawing/2014/main" id="{6BEA5E37-DF49-6543-ACDB-6BB1BA4603E5}"/>
              </a:ext>
            </a:extLst>
          </p:cNvPr>
          <p:cNvSpPr>
            <a:spLocks noGrp="1"/>
          </p:cNvSpPr>
          <p:nvPr>
            <p:ph type="body" sz="quarter" idx="10"/>
          </p:nvPr>
        </p:nvSpPr>
        <p:spPr/>
        <p:txBody>
          <a:bodyPr vert="horz" lIns="91440" tIns="45720" rIns="91440" bIns="45720" numCol="2" rtlCol="0">
            <a:noAutofit/>
          </a:bodyPr>
          <a:lstStyle/>
          <a:p>
            <a:pPr marL="137160" indent="-137160">
              <a:buAutoNum type="arabicPeriod"/>
            </a:pPr>
            <a:r>
              <a:rPr lang="en-US" dirty="0" err="1"/>
              <a:t>Kuwana</a:t>
            </a:r>
            <a:r>
              <a:rPr lang="en-US" dirty="0"/>
              <a:t> M, et al. </a:t>
            </a:r>
            <a:r>
              <a:rPr lang="en-US" i="1" dirty="0"/>
              <a:t>Mod </a:t>
            </a:r>
            <a:r>
              <a:rPr lang="en-US" i="1" dirty="0" err="1"/>
              <a:t>Rheumatol</a:t>
            </a:r>
            <a:r>
              <a:rPr lang="en-US" i="1" dirty="0"/>
              <a:t>. </a:t>
            </a:r>
            <a:r>
              <a:rPr lang="en-US" dirty="0"/>
              <a:t>2020;30:225-231.</a:t>
            </a:r>
          </a:p>
          <a:p>
            <a:pPr marL="137160" indent="-137160">
              <a:buAutoNum type="arabicPeriod"/>
            </a:pPr>
            <a:r>
              <a:rPr lang="en-US" dirty="0" err="1"/>
              <a:t>Perelas</a:t>
            </a:r>
            <a:r>
              <a:rPr lang="en-US" dirty="0"/>
              <a:t> A, et al. </a:t>
            </a:r>
            <a:r>
              <a:rPr lang="en-US" i="1" dirty="0"/>
              <a:t>Lancet Respir Med. </a:t>
            </a:r>
            <a:r>
              <a:rPr lang="en-US" dirty="0"/>
              <a:t>2020;8:304-320.</a:t>
            </a:r>
          </a:p>
          <a:p>
            <a:pPr marL="137160" indent="-137160">
              <a:buAutoNum type="arabicPeriod"/>
            </a:pPr>
            <a:r>
              <a:rPr lang="en-US" dirty="0"/>
              <a:t>Distler O, et al. </a:t>
            </a:r>
            <a:r>
              <a:rPr lang="en-US" i="1" dirty="0"/>
              <a:t>N </a:t>
            </a:r>
            <a:r>
              <a:rPr lang="en-US" i="1" dirty="0" err="1"/>
              <a:t>Engl</a:t>
            </a:r>
            <a:r>
              <a:rPr lang="en-US" i="1" dirty="0"/>
              <a:t> J Med. </a:t>
            </a:r>
            <a:r>
              <a:rPr lang="en-US" dirty="0"/>
              <a:t>2019;380:2518-2528. </a:t>
            </a:r>
          </a:p>
          <a:p>
            <a:pPr marL="137160" indent="-137160">
              <a:buAutoNum type="arabicPeriod"/>
            </a:pPr>
            <a:r>
              <a:rPr lang="en-US" dirty="0"/>
              <a:t>Flaherty KR, et al. </a:t>
            </a:r>
            <a:r>
              <a:rPr lang="en-US" i="1" dirty="0"/>
              <a:t>N </a:t>
            </a:r>
            <a:r>
              <a:rPr lang="en-US" i="1" dirty="0" err="1"/>
              <a:t>Engl</a:t>
            </a:r>
            <a:r>
              <a:rPr lang="en-US" i="1" dirty="0"/>
              <a:t> J Med. </a:t>
            </a:r>
            <a:r>
              <a:rPr lang="en-US" dirty="0"/>
              <a:t>2019; 381:1718-1727.</a:t>
            </a:r>
          </a:p>
          <a:p>
            <a:pPr marL="137160" indent="-137160">
              <a:buAutoNum type="arabicPeriod"/>
            </a:pPr>
            <a:r>
              <a:rPr lang="en-US" dirty="0"/>
              <a:t>Highland KB, et al. </a:t>
            </a:r>
            <a:r>
              <a:rPr lang="en-US" i="1" dirty="0"/>
              <a:t>Lancet Respir Med. </a:t>
            </a:r>
            <a:r>
              <a:rPr lang="en-US" dirty="0"/>
              <a:t>2021;9:96-106.</a:t>
            </a:r>
          </a:p>
        </p:txBody>
      </p:sp>
      <p:sp>
        <p:nvSpPr>
          <p:cNvPr id="5" name="Text Placeholder 4">
            <a:extLst>
              <a:ext uri="{FF2B5EF4-FFF2-40B4-BE49-F238E27FC236}">
                <a16:creationId xmlns:a16="http://schemas.microsoft.com/office/drawing/2014/main" id="{01BE75A8-66E3-8943-A078-28B474012116}"/>
              </a:ext>
            </a:extLst>
          </p:cNvPr>
          <p:cNvSpPr>
            <a:spLocks noGrp="1"/>
          </p:cNvSpPr>
          <p:nvPr>
            <p:ph type="body" sz="quarter" idx="11"/>
          </p:nvPr>
        </p:nvSpPr>
        <p:spPr/>
        <p:txBody>
          <a:bodyPr>
            <a:noAutofit/>
          </a:bodyPr>
          <a:lstStyle/>
          <a:p>
            <a:r>
              <a:rPr lang="en-US" dirty="0"/>
              <a:t>AE, adverse events; FVC, forced vital capacity; GI, gastrointestinal; MMF, mycophenolate mofetil.</a:t>
            </a:r>
          </a:p>
        </p:txBody>
      </p:sp>
    </p:spTree>
    <p:extLst>
      <p:ext uri="{BB962C8B-B14F-4D97-AF65-F5344CB8AC3E}">
        <p14:creationId xmlns:p14="http://schemas.microsoft.com/office/powerpoint/2010/main" val="696434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EAF9-278C-8141-A6CB-8C542346CC16}"/>
              </a:ext>
            </a:extLst>
          </p:cNvPr>
          <p:cNvSpPr>
            <a:spLocks noGrp="1"/>
          </p:cNvSpPr>
          <p:nvPr>
            <p:ph type="title"/>
          </p:nvPr>
        </p:nvSpPr>
        <p:spPr/>
        <p:txBody>
          <a:bodyPr>
            <a:normAutofit fontScale="90000"/>
          </a:bodyPr>
          <a:lstStyle/>
          <a:p>
            <a:r>
              <a:rPr lang="en-US" altLang="en-US" dirty="0"/>
              <a:t>SENSCIS: </a:t>
            </a:r>
            <a:br>
              <a:rPr lang="en-US" altLang="en-US" dirty="0"/>
            </a:br>
            <a:r>
              <a:rPr lang="en-US" altLang="en-US" dirty="0"/>
              <a:t>Results</a:t>
            </a:r>
            <a:endParaRPr lang="en-US" dirty="0"/>
          </a:p>
        </p:txBody>
      </p:sp>
      <p:sp>
        <p:nvSpPr>
          <p:cNvPr id="4" name="Text Placeholder 3">
            <a:extLst>
              <a:ext uri="{FF2B5EF4-FFF2-40B4-BE49-F238E27FC236}">
                <a16:creationId xmlns:a16="http://schemas.microsoft.com/office/drawing/2014/main" id="{9CAAE584-BEC2-9547-968C-828981878B41}"/>
              </a:ext>
            </a:extLst>
          </p:cNvPr>
          <p:cNvSpPr>
            <a:spLocks noGrp="1"/>
          </p:cNvSpPr>
          <p:nvPr>
            <p:ph type="body" sz="quarter" idx="10"/>
          </p:nvPr>
        </p:nvSpPr>
        <p:spPr/>
        <p:txBody>
          <a:bodyPr/>
          <a:lstStyle/>
          <a:p>
            <a:r>
              <a:rPr lang="en-US" dirty="0"/>
              <a:t>Distler O, et al, </a:t>
            </a:r>
            <a:r>
              <a:rPr lang="en-US" dirty="0">
                <a:solidFill>
                  <a:srgbClr val="000000"/>
                </a:solidFill>
              </a:rPr>
              <a:t>SENSCIS Trial Investigators</a:t>
            </a:r>
            <a:r>
              <a:rPr lang="en-US" dirty="0"/>
              <a:t>. </a:t>
            </a:r>
            <a:r>
              <a:rPr lang="en-US" i="1" dirty="0"/>
              <a:t>N </a:t>
            </a:r>
            <a:r>
              <a:rPr lang="en-US" i="1" dirty="0" err="1"/>
              <a:t>Engl</a:t>
            </a:r>
            <a:r>
              <a:rPr lang="en-US" i="1" dirty="0"/>
              <a:t> J Med. </a:t>
            </a:r>
            <a:r>
              <a:rPr lang="en-US" dirty="0"/>
              <a:t>2019;380:2518-2528.  </a:t>
            </a:r>
          </a:p>
          <a:p>
            <a:r>
              <a:rPr lang="en-US" dirty="0"/>
              <a:t>Figures adapted from Distler, et al. 2019.</a:t>
            </a:r>
          </a:p>
        </p:txBody>
      </p:sp>
      <p:sp>
        <p:nvSpPr>
          <p:cNvPr id="5" name="Text Placeholder 4">
            <a:extLst>
              <a:ext uri="{FF2B5EF4-FFF2-40B4-BE49-F238E27FC236}">
                <a16:creationId xmlns:a16="http://schemas.microsoft.com/office/drawing/2014/main" id="{F14E37FD-9B77-C046-8BAE-D09FAC566B77}"/>
              </a:ext>
            </a:extLst>
          </p:cNvPr>
          <p:cNvSpPr>
            <a:spLocks noGrp="1"/>
          </p:cNvSpPr>
          <p:nvPr>
            <p:ph type="body" sz="quarter" idx="11"/>
          </p:nvPr>
        </p:nvSpPr>
        <p:spPr/>
        <p:txBody>
          <a:bodyPr>
            <a:noAutofit/>
          </a:bodyPr>
          <a:lstStyle/>
          <a:p>
            <a:r>
              <a:rPr lang="en-US" dirty="0"/>
              <a:t>FVC, forced vital capacity; </a:t>
            </a:r>
            <a:r>
              <a:rPr lang="en-US" dirty="0" err="1"/>
              <a:t>mRSS</a:t>
            </a:r>
            <a:r>
              <a:rPr lang="en-US" dirty="0"/>
              <a:t>, modified </a:t>
            </a:r>
            <a:r>
              <a:rPr lang="en-US" dirty="0" err="1"/>
              <a:t>Rodnan</a:t>
            </a:r>
            <a:r>
              <a:rPr lang="en-US" dirty="0"/>
              <a:t> Skin Score; SGRQ, St. George’s Respiratory Questionnaire .</a:t>
            </a:r>
          </a:p>
        </p:txBody>
      </p:sp>
      <p:grpSp>
        <p:nvGrpSpPr>
          <p:cNvPr id="6" name="Group 5">
            <a:extLst>
              <a:ext uri="{FF2B5EF4-FFF2-40B4-BE49-F238E27FC236}">
                <a16:creationId xmlns:a16="http://schemas.microsoft.com/office/drawing/2014/main" id="{39E7BC45-5A10-6443-9E34-2158DAF1EB28}"/>
              </a:ext>
            </a:extLst>
          </p:cNvPr>
          <p:cNvGrpSpPr/>
          <p:nvPr/>
        </p:nvGrpSpPr>
        <p:grpSpPr>
          <a:xfrm>
            <a:off x="2041452" y="258167"/>
            <a:ext cx="6400800" cy="2364099"/>
            <a:chOff x="2185878" y="1440167"/>
            <a:chExt cx="6056511" cy="2246442"/>
          </a:xfrm>
        </p:grpSpPr>
        <p:pic>
          <p:nvPicPr>
            <p:cNvPr id="7" name="Picture 6" descr="150205326_Formatting_03.png">
              <a:extLst>
                <a:ext uri="{FF2B5EF4-FFF2-40B4-BE49-F238E27FC236}">
                  <a16:creationId xmlns:a16="http://schemas.microsoft.com/office/drawing/2014/main" id="{09204328-74EA-1B43-8A76-8BCDDE6D43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85878" y="1440167"/>
              <a:ext cx="2044200" cy="2246442"/>
            </a:xfrm>
            <a:prstGeom prst="rect">
              <a:avLst/>
            </a:prstGeom>
          </p:spPr>
        </p:pic>
        <p:pic>
          <p:nvPicPr>
            <p:cNvPr id="8" name="Picture 7" descr="150205326_Formatting_03.png">
              <a:extLst>
                <a:ext uri="{FF2B5EF4-FFF2-40B4-BE49-F238E27FC236}">
                  <a16:creationId xmlns:a16="http://schemas.microsoft.com/office/drawing/2014/main" id="{8484961D-BA2A-474B-AE84-B63A74DA6B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8554" y="1440167"/>
              <a:ext cx="3693835" cy="2246442"/>
            </a:xfrm>
            <a:prstGeom prst="rect">
              <a:avLst/>
            </a:prstGeom>
          </p:spPr>
        </p:pic>
      </p:grpSp>
      <p:sp>
        <p:nvSpPr>
          <p:cNvPr id="9" name="TextBox 8">
            <a:extLst>
              <a:ext uri="{FF2B5EF4-FFF2-40B4-BE49-F238E27FC236}">
                <a16:creationId xmlns:a16="http://schemas.microsoft.com/office/drawing/2014/main" id="{515C4F6C-05C5-414F-BE46-85B0D577A69F}"/>
              </a:ext>
            </a:extLst>
          </p:cNvPr>
          <p:cNvSpPr txBox="1"/>
          <p:nvPr/>
        </p:nvSpPr>
        <p:spPr>
          <a:xfrm>
            <a:off x="262271" y="2778916"/>
            <a:ext cx="8789580" cy="1477328"/>
          </a:xfrm>
          <a:prstGeom prst="rect">
            <a:avLst/>
          </a:prstGeom>
          <a:noFill/>
        </p:spPr>
        <p:txBody>
          <a:bodyPr wrap="square" rtlCol="0">
            <a:spAutoFit/>
          </a:bodyPr>
          <a:lstStyle/>
          <a:p>
            <a:pPr marL="214313" indent="-214313">
              <a:buFont typeface="Arial" panose="020B0604020202020204" pitchFamily="34" charset="0"/>
              <a:buChar char="•"/>
            </a:pPr>
            <a:r>
              <a:rPr lang="en-US" sz="1500" dirty="0"/>
              <a:t>Adjusted annual rate of decline in FVC was significantly lower in the </a:t>
            </a:r>
            <a:r>
              <a:rPr lang="en-US" sz="1500" dirty="0" err="1"/>
              <a:t>nintedanib</a:t>
            </a:r>
            <a:r>
              <a:rPr lang="en-US" sz="1500" dirty="0"/>
              <a:t> group vs placebo group </a:t>
            </a:r>
            <a:br>
              <a:rPr lang="en-US" sz="1500" dirty="0"/>
            </a:br>
            <a:r>
              <a:rPr lang="en-US" sz="1500" dirty="0"/>
              <a:t>(-52.4 vs -93.3 mL/y)</a:t>
            </a:r>
          </a:p>
          <a:p>
            <a:pPr marL="214313" indent="-214313">
              <a:buFont typeface="Arial" panose="020B0604020202020204" pitchFamily="34" charset="0"/>
              <a:buChar char="•"/>
            </a:pPr>
            <a:r>
              <a:rPr lang="en-US" sz="1500" dirty="0"/>
              <a:t>Secondary: Adjusted mean change from baseline in </a:t>
            </a:r>
            <a:r>
              <a:rPr lang="en-US" sz="1500" dirty="0" err="1"/>
              <a:t>mRSS</a:t>
            </a:r>
            <a:r>
              <a:rPr lang="en-US" sz="1500" dirty="0"/>
              <a:t> at week 52 was -2.17 with </a:t>
            </a:r>
            <a:r>
              <a:rPr lang="en-US" sz="1500" dirty="0" err="1"/>
              <a:t>nintedanib</a:t>
            </a:r>
            <a:r>
              <a:rPr lang="en-US" sz="1500" dirty="0"/>
              <a:t> </a:t>
            </a:r>
            <a:br>
              <a:rPr lang="en-US" sz="1500" dirty="0"/>
            </a:br>
            <a:r>
              <a:rPr lang="en-US" sz="1500" dirty="0"/>
              <a:t>vs -1.96 with placebo</a:t>
            </a:r>
          </a:p>
          <a:p>
            <a:pPr marL="214313" indent="-214313">
              <a:buFont typeface="Arial" panose="020B0604020202020204" pitchFamily="34" charset="0"/>
              <a:buChar char="•"/>
            </a:pPr>
            <a:r>
              <a:rPr lang="en-US" sz="1500" dirty="0"/>
              <a:t>Adjusted mean change from baseline in SGRQ total score at week 52 was 0.81 with </a:t>
            </a:r>
            <a:r>
              <a:rPr lang="en-US" sz="1500" dirty="0" err="1"/>
              <a:t>nintedanib</a:t>
            </a:r>
            <a:r>
              <a:rPr lang="en-US" sz="1500" dirty="0"/>
              <a:t> </a:t>
            </a:r>
            <a:br>
              <a:rPr lang="en-US" sz="1500" dirty="0"/>
            </a:br>
            <a:r>
              <a:rPr lang="en-US" sz="1500" dirty="0"/>
              <a:t>vs -0.88 with placebo</a:t>
            </a:r>
          </a:p>
        </p:txBody>
      </p:sp>
    </p:spTree>
    <p:extLst>
      <p:ext uri="{BB962C8B-B14F-4D97-AF65-F5344CB8AC3E}">
        <p14:creationId xmlns:p14="http://schemas.microsoft.com/office/powerpoint/2010/main" val="3438792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497C-A6C3-1A47-A854-483EFDBD7A4E}"/>
              </a:ext>
            </a:extLst>
          </p:cNvPr>
          <p:cNvSpPr>
            <a:spLocks noGrp="1"/>
          </p:cNvSpPr>
          <p:nvPr>
            <p:ph type="title"/>
          </p:nvPr>
        </p:nvSpPr>
        <p:spPr/>
        <p:txBody>
          <a:bodyPr>
            <a:normAutofit fontScale="90000"/>
          </a:bodyPr>
          <a:lstStyle/>
          <a:p>
            <a:r>
              <a:rPr lang="en-US" dirty="0"/>
              <a:t>SENSCIS: Rate of Decline of FVC by </a:t>
            </a:r>
            <a:br>
              <a:rPr lang="en-US" dirty="0"/>
            </a:br>
            <a:r>
              <a:rPr lang="en-US" dirty="0"/>
              <a:t>Mycophenolate Use at Baseline</a:t>
            </a:r>
          </a:p>
        </p:txBody>
      </p:sp>
      <p:sp>
        <p:nvSpPr>
          <p:cNvPr id="4" name="Text Placeholder 3">
            <a:extLst>
              <a:ext uri="{FF2B5EF4-FFF2-40B4-BE49-F238E27FC236}">
                <a16:creationId xmlns:a16="http://schemas.microsoft.com/office/drawing/2014/main" id="{4E496923-0B59-2840-8BFE-5D759C50176C}"/>
              </a:ext>
            </a:extLst>
          </p:cNvPr>
          <p:cNvSpPr>
            <a:spLocks noGrp="1"/>
          </p:cNvSpPr>
          <p:nvPr>
            <p:ph type="body" sz="quarter" idx="10"/>
          </p:nvPr>
        </p:nvSpPr>
        <p:spPr/>
        <p:txBody>
          <a:bodyPr>
            <a:normAutofit/>
          </a:bodyPr>
          <a:lstStyle/>
          <a:p>
            <a:r>
              <a:rPr lang="en-US" dirty="0"/>
              <a:t>Distler O, et al, </a:t>
            </a:r>
            <a:r>
              <a:rPr lang="en-US" dirty="0">
                <a:solidFill>
                  <a:srgbClr val="000000"/>
                </a:solidFill>
              </a:rPr>
              <a:t>SENSCIS Trial Investigators</a:t>
            </a:r>
            <a:r>
              <a:rPr lang="en-US" dirty="0"/>
              <a:t>. </a:t>
            </a:r>
            <a:r>
              <a:rPr lang="en-US" i="1" dirty="0"/>
              <a:t>N </a:t>
            </a:r>
            <a:r>
              <a:rPr lang="en-US" i="1" dirty="0" err="1"/>
              <a:t>Engl</a:t>
            </a:r>
            <a:r>
              <a:rPr lang="en-US" i="1" dirty="0"/>
              <a:t> J Med. </a:t>
            </a:r>
            <a:r>
              <a:rPr lang="en-US" dirty="0"/>
              <a:t>2019;380:2518-2528.  </a:t>
            </a:r>
          </a:p>
          <a:p>
            <a:r>
              <a:rPr lang="en-US" dirty="0"/>
              <a:t>Figures adapted from Distler, et al. 2019.</a:t>
            </a:r>
          </a:p>
        </p:txBody>
      </p:sp>
      <p:sp>
        <p:nvSpPr>
          <p:cNvPr id="5" name="Text Placeholder 4">
            <a:extLst>
              <a:ext uri="{FF2B5EF4-FFF2-40B4-BE49-F238E27FC236}">
                <a16:creationId xmlns:a16="http://schemas.microsoft.com/office/drawing/2014/main" id="{22F97AD2-2FC4-1E4B-8184-105236741963}"/>
              </a:ext>
            </a:extLst>
          </p:cNvPr>
          <p:cNvSpPr>
            <a:spLocks noGrp="1"/>
          </p:cNvSpPr>
          <p:nvPr>
            <p:ph type="body" sz="quarter" idx="11"/>
          </p:nvPr>
        </p:nvSpPr>
        <p:spPr/>
        <p:txBody>
          <a:bodyPr>
            <a:noAutofit/>
          </a:bodyPr>
          <a:lstStyle/>
          <a:p>
            <a:r>
              <a:rPr lang="en-US" dirty="0"/>
              <a:t>CI, confidence interval; FVC, forced vital capacity.</a:t>
            </a:r>
          </a:p>
        </p:txBody>
      </p:sp>
      <p:grpSp>
        <p:nvGrpSpPr>
          <p:cNvPr id="6" name="Graph">
            <a:extLst>
              <a:ext uri="{FF2B5EF4-FFF2-40B4-BE49-F238E27FC236}">
                <a16:creationId xmlns:a16="http://schemas.microsoft.com/office/drawing/2014/main" id="{EA6DEEF6-5AAC-094F-A01A-85267F1A9234}"/>
              </a:ext>
            </a:extLst>
          </p:cNvPr>
          <p:cNvGrpSpPr/>
          <p:nvPr/>
        </p:nvGrpSpPr>
        <p:grpSpPr>
          <a:xfrm>
            <a:off x="1278983" y="1052705"/>
            <a:ext cx="6596198" cy="3171756"/>
            <a:chOff x="958958" y="1166610"/>
            <a:chExt cx="7081752" cy="3102396"/>
          </a:xfrm>
        </p:grpSpPr>
        <p:grpSp>
          <p:nvGrpSpPr>
            <p:cNvPr id="7" name="Group 6">
              <a:extLst>
                <a:ext uri="{FF2B5EF4-FFF2-40B4-BE49-F238E27FC236}">
                  <a16:creationId xmlns:a16="http://schemas.microsoft.com/office/drawing/2014/main" id="{2D88EB29-4A61-9C4B-B101-A5A75471414C}"/>
                </a:ext>
              </a:extLst>
            </p:cNvPr>
            <p:cNvGrpSpPr/>
            <p:nvPr/>
          </p:nvGrpSpPr>
          <p:grpSpPr>
            <a:xfrm>
              <a:off x="958958" y="1166610"/>
              <a:ext cx="7081752" cy="3102396"/>
              <a:chOff x="958958" y="1166610"/>
              <a:chExt cx="7081752" cy="3102396"/>
            </a:xfrm>
          </p:grpSpPr>
          <p:sp>
            <p:nvSpPr>
              <p:cNvPr id="29" name="Rectangle 28">
                <a:extLst>
                  <a:ext uri="{FF2B5EF4-FFF2-40B4-BE49-F238E27FC236}">
                    <a16:creationId xmlns:a16="http://schemas.microsoft.com/office/drawing/2014/main" id="{20FD8400-598F-194C-8E33-ACA358E2391F}"/>
                  </a:ext>
                </a:extLst>
              </p:cNvPr>
              <p:cNvSpPr/>
              <p:nvPr/>
            </p:nvSpPr>
            <p:spPr>
              <a:xfrm>
                <a:off x="6480863" y="1907541"/>
                <a:ext cx="886033" cy="942879"/>
              </a:xfrm>
              <a:prstGeom prst="rect">
                <a:avLst/>
              </a:prstGeom>
              <a:solidFill>
                <a:srgbClr val="D77624"/>
              </a:solidFill>
              <a:ln w="9525">
                <a:solidFill>
                  <a:srgbClr val="A5A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FED26A2B-6C66-8144-8A58-7470A513AE2F}"/>
                  </a:ext>
                </a:extLst>
              </p:cNvPr>
              <p:cNvSpPr/>
              <p:nvPr/>
            </p:nvSpPr>
            <p:spPr>
              <a:xfrm>
                <a:off x="3370507" y="1907541"/>
                <a:ext cx="886033" cy="527379"/>
              </a:xfrm>
              <a:prstGeom prst="rect">
                <a:avLst/>
              </a:prstGeom>
              <a:solidFill>
                <a:srgbClr val="D77624"/>
              </a:solidFill>
              <a:ln w="9525">
                <a:solidFill>
                  <a:srgbClr val="A5A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1" name="Group 30">
                <a:extLst>
                  <a:ext uri="{FF2B5EF4-FFF2-40B4-BE49-F238E27FC236}">
                    <a16:creationId xmlns:a16="http://schemas.microsoft.com/office/drawing/2014/main" id="{7B5DADDB-C6E8-224B-8C28-DFFF239CB1D6}"/>
                  </a:ext>
                </a:extLst>
              </p:cNvPr>
              <p:cNvGrpSpPr/>
              <p:nvPr/>
            </p:nvGrpSpPr>
            <p:grpSpPr>
              <a:xfrm>
                <a:off x="958958" y="1166610"/>
                <a:ext cx="7081752" cy="3102396"/>
                <a:chOff x="958958" y="1166610"/>
                <a:chExt cx="7081752" cy="3102396"/>
              </a:xfrm>
            </p:grpSpPr>
            <p:grpSp>
              <p:nvGrpSpPr>
                <p:cNvPr id="34" name="Group 33">
                  <a:extLst>
                    <a:ext uri="{FF2B5EF4-FFF2-40B4-BE49-F238E27FC236}">
                      <a16:creationId xmlns:a16="http://schemas.microsoft.com/office/drawing/2014/main" id="{A7E8698E-1760-0442-BACD-573BCEE1E4A4}"/>
                    </a:ext>
                  </a:extLst>
                </p:cNvPr>
                <p:cNvGrpSpPr/>
                <p:nvPr/>
              </p:nvGrpSpPr>
              <p:grpSpPr>
                <a:xfrm>
                  <a:off x="1312930" y="1760598"/>
                  <a:ext cx="6727780" cy="2257697"/>
                  <a:chOff x="1312930" y="1760598"/>
                  <a:chExt cx="6727780" cy="2257697"/>
                </a:xfrm>
              </p:grpSpPr>
              <p:grpSp>
                <p:nvGrpSpPr>
                  <p:cNvPr id="53" name="Group 52">
                    <a:extLst>
                      <a:ext uri="{FF2B5EF4-FFF2-40B4-BE49-F238E27FC236}">
                        <a16:creationId xmlns:a16="http://schemas.microsoft.com/office/drawing/2014/main" id="{B730A394-3F32-934B-B2E2-C6E6A871A56F}"/>
                      </a:ext>
                    </a:extLst>
                  </p:cNvPr>
                  <p:cNvGrpSpPr/>
                  <p:nvPr/>
                </p:nvGrpSpPr>
                <p:grpSpPr>
                  <a:xfrm>
                    <a:off x="1312930" y="1760598"/>
                    <a:ext cx="6727780" cy="2257697"/>
                    <a:chOff x="1312930" y="1760598"/>
                    <a:chExt cx="6727780" cy="2257697"/>
                  </a:xfrm>
                </p:grpSpPr>
                <p:graphicFrame>
                  <p:nvGraphicFramePr>
                    <p:cNvPr id="56" name="Chart 55">
                      <a:extLst>
                        <a:ext uri="{FF2B5EF4-FFF2-40B4-BE49-F238E27FC236}">
                          <a16:creationId xmlns:a16="http://schemas.microsoft.com/office/drawing/2014/main" id="{AA248882-D09A-1149-B740-C7D94E0AA1F4}"/>
                        </a:ext>
                      </a:extLst>
                    </p:cNvPr>
                    <p:cNvGraphicFramePr/>
                    <p:nvPr/>
                  </p:nvGraphicFramePr>
                  <p:xfrm>
                    <a:off x="1312930" y="1760598"/>
                    <a:ext cx="571500" cy="2257697"/>
                  </p:xfrm>
                  <a:graphic>
                    <a:graphicData uri="http://schemas.openxmlformats.org/drawingml/2006/chart">
                      <c:chart xmlns:c="http://schemas.openxmlformats.org/drawingml/2006/chart" xmlns:r="http://schemas.openxmlformats.org/officeDocument/2006/relationships" r:id="rId2"/>
                    </a:graphicData>
                  </a:graphic>
                </p:graphicFrame>
                <p:sp>
                  <p:nvSpPr>
                    <p:cNvPr id="57" name="Freeform 56">
                      <a:extLst>
                        <a:ext uri="{FF2B5EF4-FFF2-40B4-BE49-F238E27FC236}">
                          <a16:creationId xmlns:a16="http://schemas.microsoft.com/office/drawing/2014/main" id="{0296FCB1-170F-164E-A729-FEA3A1DA36FC}"/>
                        </a:ext>
                      </a:extLst>
                    </p:cNvPr>
                    <p:cNvSpPr/>
                    <p:nvPr/>
                  </p:nvSpPr>
                  <p:spPr>
                    <a:xfrm>
                      <a:off x="1820214" y="1907541"/>
                      <a:ext cx="6220496" cy="0"/>
                    </a:xfrm>
                    <a:custGeom>
                      <a:avLst/>
                      <a:gdLst>
                        <a:gd name="connsiteX0" fmla="*/ 0 w 6220496"/>
                        <a:gd name="connsiteY0" fmla="*/ 0 h 0"/>
                        <a:gd name="connsiteX1" fmla="*/ 6220496 w 6220496"/>
                        <a:gd name="connsiteY1" fmla="*/ 0 h 0"/>
                      </a:gdLst>
                      <a:ahLst/>
                      <a:cxnLst>
                        <a:cxn ang="0">
                          <a:pos x="connsiteX0" y="connsiteY0"/>
                        </a:cxn>
                        <a:cxn ang="0">
                          <a:pos x="connsiteX1" y="connsiteY1"/>
                        </a:cxn>
                      </a:cxnLst>
                      <a:rect l="l" t="t" r="r" b="b"/>
                      <a:pathLst>
                        <a:path w="6220496">
                          <a:moveTo>
                            <a:pt x="0" y="0"/>
                          </a:moveTo>
                          <a:lnTo>
                            <a:pt x="622049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4" name="Freeform 53">
                    <a:extLst>
                      <a:ext uri="{FF2B5EF4-FFF2-40B4-BE49-F238E27FC236}">
                        <a16:creationId xmlns:a16="http://schemas.microsoft.com/office/drawing/2014/main" id="{6E38E0E0-099C-9F41-8506-C68A2A949CB9}"/>
                      </a:ext>
                    </a:extLst>
                  </p:cNvPr>
                  <p:cNvSpPr/>
                  <p:nvPr/>
                </p:nvSpPr>
                <p:spPr>
                  <a:xfrm>
                    <a:off x="4921575" y="1898705"/>
                    <a:ext cx="0" cy="54864"/>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5" name="Freeform 54">
                    <a:extLst>
                      <a:ext uri="{FF2B5EF4-FFF2-40B4-BE49-F238E27FC236}">
                        <a16:creationId xmlns:a16="http://schemas.microsoft.com/office/drawing/2014/main" id="{82661CAC-5B35-D34D-9342-C8471DB43D39}"/>
                      </a:ext>
                    </a:extLst>
                  </p:cNvPr>
                  <p:cNvSpPr/>
                  <p:nvPr/>
                </p:nvSpPr>
                <p:spPr>
                  <a:xfrm>
                    <a:off x="8033801" y="1900327"/>
                    <a:ext cx="0" cy="54864"/>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35" name="Rectangle 34">
                  <a:extLst>
                    <a:ext uri="{FF2B5EF4-FFF2-40B4-BE49-F238E27FC236}">
                      <a16:creationId xmlns:a16="http://schemas.microsoft.com/office/drawing/2014/main" id="{019D5E48-9BA5-324F-8345-EB3527B94B4A}"/>
                    </a:ext>
                  </a:extLst>
                </p:cNvPr>
                <p:cNvSpPr/>
                <p:nvPr/>
              </p:nvSpPr>
              <p:spPr>
                <a:xfrm>
                  <a:off x="2093832" y="1166610"/>
                  <a:ext cx="2240745" cy="150523"/>
                </a:xfrm>
                <a:prstGeom prst="rect">
                  <a:avLst/>
                </a:prstGeom>
              </p:spPr>
              <p:txBody>
                <a:bodyPr wrap="none" lIns="0" tIns="0" rIns="0" bIns="0">
                  <a:spAutoFit/>
                </a:bodyPr>
                <a:lstStyle/>
                <a:p>
                  <a:pPr lvl="0">
                    <a:defRPr/>
                  </a:pPr>
                  <a:r>
                    <a:rPr lang="en-US" sz="1000" b="1" kern="0" dirty="0">
                      <a:solidFill>
                        <a:srgbClr val="FF0000"/>
                      </a:solidFill>
                      <a:latin typeface="Arial" pitchFamily="34" charset="0"/>
                      <a:cs typeface="Arial" pitchFamily="34" charset="0"/>
                    </a:rPr>
                    <a:t>Taking Mycophenolate at Baseline</a:t>
                  </a:r>
                </a:p>
              </p:txBody>
            </p:sp>
            <p:sp>
              <p:nvSpPr>
                <p:cNvPr id="36" name="Rectangle 35">
                  <a:extLst>
                    <a:ext uri="{FF2B5EF4-FFF2-40B4-BE49-F238E27FC236}">
                      <a16:creationId xmlns:a16="http://schemas.microsoft.com/office/drawing/2014/main" id="{489F3ABC-4813-694A-B1CA-8496BB8E1BEF}"/>
                    </a:ext>
                  </a:extLst>
                </p:cNvPr>
                <p:cNvSpPr/>
                <p:nvPr/>
              </p:nvSpPr>
              <p:spPr>
                <a:xfrm>
                  <a:off x="5072559" y="1170457"/>
                  <a:ext cx="2509220" cy="150523"/>
                </a:xfrm>
                <a:prstGeom prst="rect">
                  <a:avLst/>
                </a:prstGeom>
              </p:spPr>
              <p:txBody>
                <a:bodyPr wrap="none" lIns="0" tIns="0" rIns="0" bIns="0">
                  <a:spAutoFit/>
                </a:bodyPr>
                <a:lstStyle/>
                <a:p>
                  <a:pPr lvl="0">
                    <a:defRPr/>
                  </a:pPr>
                  <a:r>
                    <a:rPr lang="en-US" sz="1000" b="1" kern="0" dirty="0">
                      <a:solidFill>
                        <a:sysClr val="windowText" lastClr="000000"/>
                      </a:solidFill>
                      <a:latin typeface="Arial" pitchFamily="34" charset="0"/>
                      <a:cs typeface="Arial" pitchFamily="34" charset="0"/>
                    </a:rPr>
                    <a:t>Not Taking Mycophenolate at Baseline</a:t>
                  </a:r>
                </a:p>
              </p:txBody>
            </p:sp>
            <p:sp>
              <p:nvSpPr>
                <p:cNvPr id="37" name="Rectangle 36">
                  <a:extLst>
                    <a:ext uri="{FF2B5EF4-FFF2-40B4-BE49-F238E27FC236}">
                      <a16:creationId xmlns:a16="http://schemas.microsoft.com/office/drawing/2014/main" id="{B6CCABF7-64D1-7240-BF27-A27C9702AD22}"/>
                    </a:ext>
                  </a:extLst>
                </p:cNvPr>
                <p:cNvSpPr/>
                <p:nvPr/>
              </p:nvSpPr>
              <p:spPr>
                <a:xfrm>
                  <a:off x="2575268" y="1428115"/>
                  <a:ext cx="777991" cy="369332"/>
                </a:xfrm>
                <a:prstGeom prst="rect">
                  <a:avLst/>
                </a:prstGeom>
              </p:spPr>
              <p:txBody>
                <a:bodyPr wrap="none" lIns="0" tIns="0" rIns="0" bIns="0">
                  <a:spAutoFit/>
                </a:bodyPr>
                <a:lstStyle/>
                <a:p>
                  <a:pPr lvl="0" algn="ctr">
                    <a:defRPr/>
                  </a:pPr>
                  <a:r>
                    <a:rPr lang="en-US" sz="900" kern="0" dirty="0">
                      <a:solidFill>
                        <a:sysClr val="windowText" lastClr="000000"/>
                      </a:solidFill>
                      <a:latin typeface="Arial" pitchFamily="34" charset="0"/>
                      <a:cs typeface="Arial" pitchFamily="34" charset="0"/>
                    </a:rPr>
                    <a:t>Nintedanib </a:t>
                  </a:r>
                  <a:br>
                    <a:rPr lang="en-US" sz="900" kern="0" dirty="0">
                      <a:solidFill>
                        <a:sysClr val="windowText" lastClr="000000"/>
                      </a:solidFill>
                      <a:latin typeface="Arial" pitchFamily="34" charset="0"/>
                      <a:cs typeface="Arial" pitchFamily="34" charset="0"/>
                    </a:rPr>
                  </a:br>
                  <a:r>
                    <a:rPr lang="en-US" sz="900" kern="0" dirty="0">
                      <a:solidFill>
                        <a:sysClr val="windowText" lastClr="000000"/>
                      </a:solidFill>
                      <a:latin typeface="Arial" pitchFamily="34" charset="0"/>
                      <a:cs typeface="Arial" pitchFamily="34" charset="0"/>
                    </a:rPr>
                    <a:t>(n = 138)</a:t>
                  </a:r>
                </a:p>
              </p:txBody>
            </p:sp>
            <p:sp>
              <p:nvSpPr>
                <p:cNvPr id="38" name="Rectangle 37">
                  <a:extLst>
                    <a:ext uri="{FF2B5EF4-FFF2-40B4-BE49-F238E27FC236}">
                      <a16:creationId xmlns:a16="http://schemas.microsoft.com/office/drawing/2014/main" id="{F41C94B6-4003-1542-B0F4-6B521637B737}"/>
                    </a:ext>
                  </a:extLst>
                </p:cNvPr>
                <p:cNvSpPr/>
                <p:nvPr/>
              </p:nvSpPr>
              <p:spPr>
                <a:xfrm>
                  <a:off x="2746716" y="2410429"/>
                  <a:ext cx="350523" cy="184665"/>
                </a:xfrm>
                <a:prstGeom prst="rect">
                  <a:avLst/>
                </a:prstGeom>
              </p:spPr>
              <p:txBody>
                <a:bodyPr wrap="none" lIns="0" tIns="0" rIns="0" bIns="0">
                  <a:spAutoFit/>
                </a:bodyPr>
                <a:lstStyle/>
                <a:p>
                  <a:r>
                    <a:rPr lang="en-US" sz="900" dirty="0">
                      <a:latin typeface="Arial" pitchFamily="34" charset="0"/>
                      <a:cs typeface="Arial" pitchFamily="34" charset="0"/>
                    </a:rPr>
                    <a:t>-40.2</a:t>
                  </a:r>
                </a:p>
              </p:txBody>
            </p:sp>
            <p:sp>
              <p:nvSpPr>
                <p:cNvPr id="39" name="Rectangle 38">
                  <a:extLst>
                    <a:ext uri="{FF2B5EF4-FFF2-40B4-BE49-F238E27FC236}">
                      <a16:creationId xmlns:a16="http://schemas.microsoft.com/office/drawing/2014/main" id="{8A896A4B-EB51-A947-ADAB-CEAF38A6344D}"/>
                    </a:ext>
                  </a:extLst>
                </p:cNvPr>
                <p:cNvSpPr/>
                <p:nvPr/>
              </p:nvSpPr>
              <p:spPr>
                <a:xfrm>
                  <a:off x="3646157" y="2628571"/>
                  <a:ext cx="350523" cy="184665"/>
                </a:xfrm>
                <a:prstGeom prst="rect">
                  <a:avLst/>
                </a:prstGeom>
              </p:spPr>
              <p:txBody>
                <a:bodyPr wrap="none" lIns="0" tIns="0" rIns="0" bIns="0">
                  <a:spAutoFit/>
                </a:bodyPr>
                <a:lstStyle/>
                <a:p>
                  <a:r>
                    <a:rPr lang="en-US" sz="900" dirty="0">
                      <a:latin typeface="Arial" pitchFamily="34" charset="0"/>
                      <a:cs typeface="Arial" pitchFamily="34" charset="0"/>
                    </a:rPr>
                    <a:t>-66.5</a:t>
                  </a:r>
                </a:p>
              </p:txBody>
            </p:sp>
            <p:sp>
              <p:nvSpPr>
                <p:cNvPr id="40" name="Rectangle 39">
                  <a:extLst>
                    <a:ext uri="{FF2B5EF4-FFF2-40B4-BE49-F238E27FC236}">
                      <a16:creationId xmlns:a16="http://schemas.microsoft.com/office/drawing/2014/main" id="{2AD3E38A-92EC-BE4E-884C-F69EBFE45EBA}"/>
                    </a:ext>
                  </a:extLst>
                </p:cNvPr>
                <p:cNvSpPr/>
                <p:nvPr/>
              </p:nvSpPr>
              <p:spPr>
                <a:xfrm>
                  <a:off x="3489598" y="1428115"/>
                  <a:ext cx="662575" cy="369332"/>
                </a:xfrm>
                <a:prstGeom prst="rect">
                  <a:avLst/>
                </a:prstGeom>
              </p:spPr>
              <p:txBody>
                <a:bodyPr wrap="none" lIns="0" tIns="0" rIns="0" bIns="0">
                  <a:spAutoFit/>
                </a:bodyPr>
                <a:lstStyle/>
                <a:p>
                  <a:pPr lvl="0" algn="ctr">
                    <a:defRPr/>
                  </a:pPr>
                  <a:r>
                    <a:rPr lang="en-US" sz="900" kern="0" dirty="0">
                      <a:solidFill>
                        <a:sysClr val="windowText" lastClr="000000"/>
                      </a:solidFill>
                      <a:latin typeface="Arial" pitchFamily="34" charset="0"/>
                      <a:cs typeface="Arial" pitchFamily="34" charset="0"/>
                    </a:rPr>
                    <a:t>Placebo</a:t>
                  </a:r>
                  <a:br>
                    <a:rPr lang="en-US" sz="900" kern="0" dirty="0">
                      <a:solidFill>
                        <a:sysClr val="windowText" lastClr="000000"/>
                      </a:solidFill>
                      <a:latin typeface="Arial" pitchFamily="34" charset="0"/>
                      <a:cs typeface="Arial" pitchFamily="34" charset="0"/>
                    </a:rPr>
                  </a:br>
                  <a:r>
                    <a:rPr lang="en-US" sz="900" kern="0" dirty="0">
                      <a:solidFill>
                        <a:sysClr val="windowText" lastClr="000000"/>
                      </a:solidFill>
                      <a:latin typeface="Arial" pitchFamily="34" charset="0"/>
                      <a:cs typeface="Arial" pitchFamily="34" charset="0"/>
                    </a:rPr>
                    <a:t> (n = 140)</a:t>
                  </a:r>
                </a:p>
              </p:txBody>
            </p:sp>
            <p:sp>
              <p:nvSpPr>
                <p:cNvPr id="41" name="Rectangle 40">
                  <a:extLst>
                    <a:ext uri="{FF2B5EF4-FFF2-40B4-BE49-F238E27FC236}">
                      <a16:creationId xmlns:a16="http://schemas.microsoft.com/office/drawing/2014/main" id="{D19A4E9D-8DFC-7143-841C-B317F2F5A99E}"/>
                    </a:ext>
                  </a:extLst>
                </p:cNvPr>
                <p:cNvSpPr/>
                <p:nvPr/>
              </p:nvSpPr>
              <p:spPr>
                <a:xfrm>
                  <a:off x="5650947" y="1428115"/>
                  <a:ext cx="777991" cy="369332"/>
                </a:xfrm>
                <a:prstGeom prst="rect">
                  <a:avLst/>
                </a:prstGeom>
              </p:spPr>
              <p:txBody>
                <a:bodyPr wrap="none" lIns="0" tIns="0" rIns="0" bIns="0">
                  <a:spAutoFit/>
                </a:bodyPr>
                <a:lstStyle/>
                <a:p>
                  <a:pPr lvl="0" algn="ctr">
                    <a:defRPr/>
                  </a:pPr>
                  <a:r>
                    <a:rPr lang="en-US" sz="900" kern="0" dirty="0">
                      <a:solidFill>
                        <a:sysClr val="windowText" lastClr="000000"/>
                      </a:solidFill>
                      <a:latin typeface="Arial" pitchFamily="34" charset="0"/>
                      <a:cs typeface="Arial" pitchFamily="34" charset="0"/>
                    </a:rPr>
                    <a:t>Nintedanib </a:t>
                  </a:r>
                  <a:br>
                    <a:rPr lang="en-US" sz="900" kern="0" dirty="0">
                      <a:solidFill>
                        <a:sysClr val="windowText" lastClr="000000"/>
                      </a:solidFill>
                      <a:latin typeface="Arial" pitchFamily="34" charset="0"/>
                      <a:cs typeface="Arial" pitchFamily="34" charset="0"/>
                    </a:rPr>
                  </a:br>
                  <a:r>
                    <a:rPr lang="en-US" sz="900" kern="0" dirty="0">
                      <a:solidFill>
                        <a:sysClr val="windowText" lastClr="000000"/>
                      </a:solidFill>
                      <a:latin typeface="Arial" pitchFamily="34" charset="0"/>
                      <a:cs typeface="Arial" pitchFamily="34" charset="0"/>
                    </a:rPr>
                    <a:t>(n = 149)</a:t>
                  </a:r>
                </a:p>
              </p:txBody>
            </p:sp>
            <p:sp>
              <p:nvSpPr>
                <p:cNvPr id="42" name="Rectangle 41">
                  <a:extLst>
                    <a:ext uri="{FF2B5EF4-FFF2-40B4-BE49-F238E27FC236}">
                      <a16:creationId xmlns:a16="http://schemas.microsoft.com/office/drawing/2014/main" id="{1F890E0E-83E8-FD46-8C34-6938ECE87C43}"/>
                    </a:ext>
                  </a:extLst>
                </p:cNvPr>
                <p:cNvSpPr/>
                <p:nvPr/>
              </p:nvSpPr>
              <p:spPr>
                <a:xfrm>
                  <a:off x="6565278" y="1428115"/>
                  <a:ext cx="662575" cy="369332"/>
                </a:xfrm>
                <a:prstGeom prst="rect">
                  <a:avLst/>
                </a:prstGeom>
              </p:spPr>
              <p:txBody>
                <a:bodyPr wrap="none" lIns="0" tIns="0" rIns="0" bIns="0">
                  <a:spAutoFit/>
                </a:bodyPr>
                <a:lstStyle/>
                <a:p>
                  <a:pPr lvl="0" algn="ctr">
                    <a:defRPr/>
                  </a:pPr>
                  <a:r>
                    <a:rPr lang="en-US" sz="900" kern="0" dirty="0">
                      <a:solidFill>
                        <a:sysClr val="windowText" lastClr="000000"/>
                      </a:solidFill>
                      <a:latin typeface="Arial" pitchFamily="34" charset="0"/>
                      <a:cs typeface="Arial" pitchFamily="34" charset="0"/>
                    </a:rPr>
                    <a:t>Placebo</a:t>
                  </a:r>
                  <a:br>
                    <a:rPr lang="en-US" sz="900" kern="0" dirty="0">
                      <a:solidFill>
                        <a:sysClr val="windowText" lastClr="000000"/>
                      </a:solidFill>
                      <a:latin typeface="Arial" pitchFamily="34" charset="0"/>
                      <a:cs typeface="Arial" pitchFamily="34" charset="0"/>
                    </a:rPr>
                  </a:br>
                  <a:r>
                    <a:rPr lang="en-US" sz="900" kern="0" dirty="0">
                      <a:solidFill>
                        <a:sysClr val="windowText" lastClr="000000"/>
                      </a:solidFill>
                      <a:latin typeface="Arial" pitchFamily="34" charset="0"/>
                      <a:cs typeface="Arial" pitchFamily="34" charset="0"/>
                    </a:rPr>
                    <a:t> (n = 148)</a:t>
                  </a:r>
                </a:p>
              </p:txBody>
            </p:sp>
            <p:sp>
              <p:nvSpPr>
                <p:cNvPr id="43" name="Rectangle 42">
                  <a:extLst>
                    <a:ext uri="{FF2B5EF4-FFF2-40B4-BE49-F238E27FC236}">
                      <a16:creationId xmlns:a16="http://schemas.microsoft.com/office/drawing/2014/main" id="{36FDECA3-0AB0-3443-8840-01F783E9D35D}"/>
                    </a:ext>
                  </a:extLst>
                </p:cNvPr>
                <p:cNvSpPr/>
                <p:nvPr/>
              </p:nvSpPr>
              <p:spPr>
                <a:xfrm>
                  <a:off x="5847517" y="2622673"/>
                  <a:ext cx="350523" cy="184665"/>
                </a:xfrm>
                <a:prstGeom prst="rect">
                  <a:avLst/>
                </a:prstGeom>
              </p:spPr>
              <p:txBody>
                <a:bodyPr wrap="none" lIns="0" tIns="0" rIns="0" bIns="0">
                  <a:spAutoFit/>
                </a:bodyPr>
                <a:lstStyle/>
                <a:p>
                  <a:r>
                    <a:rPr lang="en-US" sz="900" dirty="0">
                      <a:latin typeface="Arial" pitchFamily="34" charset="0"/>
                      <a:cs typeface="Arial" pitchFamily="34" charset="0"/>
                    </a:rPr>
                    <a:t>-63.9</a:t>
                  </a:r>
                </a:p>
              </p:txBody>
            </p:sp>
            <p:sp>
              <p:nvSpPr>
                <p:cNvPr id="44" name="Rectangle 43">
                  <a:extLst>
                    <a:ext uri="{FF2B5EF4-FFF2-40B4-BE49-F238E27FC236}">
                      <a16:creationId xmlns:a16="http://schemas.microsoft.com/office/drawing/2014/main" id="{25AF6D2E-574C-5F41-9FD2-C48D779ED4F7}"/>
                    </a:ext>
                  </a:extLst>
                </p:cNvPr>
                <p:cNvSpPr/>
                <p:nvPr/>
              </p:nvSpPr>
              <p:spPr>
                <a:xfrm>
                  <a:off x="6696862" y="3048246"/>
                  <a:ext cx="436017" cy="184665"/>
                </a:xfrm>
                <a:prstGeom prst="rect">
                  <a:avLst/>
                </a:prstGeom>
              </p:spPr>
              <p:txBody>
                <a:bodyPr wrap="none" lIns="0" tIns="0" rIns="0" bIns="0">
                  <a:spAutoFit/>
                </a:bodyPr>
                <a:lstStyle/>
                <a:p>
                  <a:r>
                    <a:rPr lang="en-US" sz="900" dirty="0">
                      <a:latin typeface="Arial" pitchFamily="34" charset="0"/>
                      <a:cs typeface="Arial" pitchFamily="34" charset="0"/>
                    </a:rPr>
                    <a:t>-119.3</a:t>
                  </a:r>
                </a:p>
              </p:txBody>
            </p:sp>
            <p:grpSp>
              <p:nvGrpSpPr>
                <p:cNvPr id="45" name="Group 44">
                  <a:extLst>
                    <a:ext uri="{FF2B5EF4-FFF2-40B4-BE49-F238E27FC236}">
                      <a16:creationId xmlns:a16="http://schemas.microsoft.com/office/drawing/2014/main" id="{4C033F31-E1F1-0147-A92A-AB386C7527B9}"/>
                    </a:ext>
                  </a:extLst>
                </p:cNvPr>
                <p:cNvGrpSpPr/>
                <p:nvPr/>
              </p:nvGrpSpPr>
              <p:grpSpPr>
                <a:xfrm>
                  <a:off x="2393319" y="3332932"/>
                  <a:ext cx="2000450" cy="603091"/>
                  <a:chOff x="2393319" y="3316124"/>
                  <a:chExt cx="2000450" cy="603091"/>
                </a:xfrm>
              </p:grpSpPr>
              <p:sp>
                <p:nvSpPr>
                  <p:cNvPr id="51" name="Rectangle 50">
                    <a:extLst>
                      <a:ext uri="{FF2B5EF4-FFF2-40B4-BE49-F238E27FC236}">
                        <a16:creationId xmlns:a16="http://schemas.microsoft.com/office/drawing/2014/main" id="{1BE287FF-DB5D-9545-8985-7464FAC4AA8D}"/>
                      </a:ext>
                    </a:extLst>
                  </p:cNvPr>
                  <p:cNvSpPr/>
                  <p:nvPr/>
                </p:nvSpPr>
                <p:spPr>
                  <a:xfrm>
                    <a:off x="2514427" y="3348409"/>
                    <a:ext cx="1777153" cy="553998"/>
                  </a:xfrm>
                  <a:prstGeom prst="rect">
                    <a:avLst/>
                  </a:prstGeom>
                </p:spPr>
                <p:txBody>
                  <a:bodyPr wrap="none" lIns="0" tIns="0" rIns="0" bIns="0">
                    <a:spAutoFit/>
                  </a:bodyPr>
                  <a:lstStyle/>
                  <a:p>
                    <a:pPr lvl="0" algn="ctr">
                      <a:defRPr/>
                    </a:pPr>
                    <a:r>
                      <a:rPr lang="en-US" sz="900" kern="0" dirty="0">
                        <a:solidFill>
                          <a:sysClr val="windowText" lastClr="000000"/>
                        </a:solidFill>
                        <a:latin typeface="Arial" pitchFamily="34" charset="0"/>
                        <a:cs typeface="Arial" pitchFamily="34" charset="0"/>
                      </a:rPr>
                      <a:t>Difference: 26.3 mL/y </a:t>
                    </a:r>
                    <a:br>
                      <a:rPr lang="en-US" sz="900" kern="0" dirty="0">
                        <a:solidFill>
                          <a:sysClr val="windowText" lastClr="000000"/>
                        </a:solidFill>
                        <a:latin typeface="Arial" pitchFamily="34" charset="0"/>
                        <a:cs typeface="Arial" pitchFamily="34" charset="0"/>
                      </a:rPr>
                    </a:br>
                    <a:r>
                      <a:rPr lang="en-US" sz="900" kern="0" dirty="0">
                        <a:solidFill>
                          <a:sysClr val="windowText" lastClr="000000"/>
                        </a:solidFill>
                        <a:latin typeface="Arial" pitchFamily="34" charset="0"/>
                        <a:cs typeface="Arial" pitchFamily="34" charset="0"/>
                      </a:rPr>
                      <a:t>(95% CI, -27.9 to 80.6)</a:t>
                    </a:r>
                  </a:p>
                  <a:p>
                    <a:pPr lvl="0">
                      <a:defRPr/>
                    </a:pPr>
                    <a:r>
                      <a:rPr lang="en-US" sz="900" b="1" kern="0" dirty="0">
                        <a:solidFill>
                          <a:sysClr val="windowText" lastClr="000000"/>
                        </a:solidFill>
                        <a:latin typeface="Arial" pitchFamily="34" charset="0"/>
                        <a:cs typeface="Arial" pitchFamily="34" charset="0"/>
                      </a:rPr>
                      <a:t>Relative reduction: 40%</a:t>
                    </a:r>
                  </a:p>
                </p:txBody>
              </p:sp>
              <p:sp>
                <p:nvSpPr>
                  <p:cNvPr id="52" name="Rounded Rectangle 51">
                    <a:extLst>
                      <a:ext uri="{FF2B5EF4-FFF2-40B4-BE49-F238E27FC236}">
                        <a16:creationId xmlns:a16="http://schemas.microsoft.com/office/drawing/2014/main" id="{BBB56F8C-8091-B849-B08A-EC8D53FA6667}"/>
                      </a:ext>
                    </a:extLst>
                  </p:cNvPr>
                  <p:cNvSpPr/>
                  <p:nvPr/>
                </p:nvSpPr>
                <p:spPr>
                  <a:xfrm>
                    <a:off x="2393319" y="3316124"/>
                    <a:ext cx="2000450" cy="60309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6" name="Group 45">
                  <a:extLst>
                    <a:ext uri="{FF2B5EF4-FFF2-40B4-BE49-F238E27FC236}">
                      <a16:creationId xmlns:a16="http://schemas.microsoft.com/office/drawing/2014/main" id="{214D17B0-2082-DD47-B2C5-1692DC121302}"/>
                    </a:ext>
                  </a:extLst>
                </p:cNvPr>
                <p:cNvGrpSpPr/>
                <p:nvPr/>
              </p:nvGrpSpPr>
              <p:grpSpPr>
                <a:xfrm>
                  <a:off x="5687178" y="3332932"/>
                  <a:ext cx="2000450" cy="603091"/>
                  <a:chOff x="5687178" y="3332932"/>
                  <a:chExt cx="2000450" cy="603091"/>
                </a:xfrm>
              </p:grpSpPr>
              <p:sp>
                <p:nvSpPr>
                  <p:cNvPr id="49" name="Rectangle 48">
                    <a:extLst>
                      <a:ext uri="{FF2B5EF4-FFF2-40B4-BE49-F238E27FC236}">
                        <a16:creationId xmlns:a16="http://schemas.microsoft.com/office/drawing/2014/main" id="{F4231AE6-8A51-B043-B7D1-16C5CD2628F1}"/>
                      </a:ext>
                    </a:extLst>
                  </p:cNvPr>
                  <p:cNvSpPr/>
                  <p:nvPr/>
                </p:nvSpPr>
                <p:spPr>
                  <a:xfrm>
                    <a:off x="5829103" y="3365217"/>
                    <a:ext cx="1735518" cy="553998"/>
                  </a:xfrm>
                  <a:prstGeom prst="rect">
                    <a:avLst/>
                  </a:prstGeom>
                </p:spPr>
                <p:txBody>
                  <a:bodyPr wrap="none" lIns="0" tIns="0" rIns="0" bIns="0">
                    <a:spAutoFit/>
                  </a:bodyPr>
                  <a:lstStyle/>
                  <a:p>
                    <a:pPr lvl="0" algn="ctr">
                      <a:defRPr/>
                    </a:pPr>
                    <a:r>
                      <a:rPr lang="en-US" sz="900" kern="0" dirty="0">
                        <a:solidFill>
                          <a:sysClr val="windowText" lastClr="000000"/>
                        </a:solidFill>
                        <a:latin typeface="Arial" pitchFamily="34" charset="0"/>
                        <a:cs typeface="Arial" pitchFamily="34" charset="0"/>
                      </a:rPr>
                      <a:t>Difference: 55.4 mL/y </a:t>
                    </a:r>
                    <a:br>
                      <a:rPr lang="en-US" sz="900" kern="0" dirty="0">
                        <a:solidFill>
                          <a:sysClr val="windowText" lastClr="000000"/>
                        </a:solidFill>
                        <a:latin typeface="Arial" pitchFamily="34" charset="0"/>
                        <a:cs typeface="Arial" pitchFamily="34" charset="0"/>
                      </a:rPr>
                    </a:br>
                    <a:r>
                      <a:rPr lang="en-US" sz="900" kern="0" dirty="0">
                        <a:solidFill>
                          <a:sysClr val="windowText" lastClr="000000"/>
                        </a:solidFill>
                        <a:latin typeface="Arial" pitchFamily="34" charset="0"/>
                        <a:cs typeface="Arial" pitchFamily="34" charset="0"/>
                      </a:rPr>
                      <a:t>(95% CI, 2.3 to 108.5)</a:t>
                    </a:r>
                  </a:p>
                  <a:p>
                    <a:pPr lvl="0" algn="ctr">
                      <a:defRPr/>
                    </a:pPr>
                    <a:r>
                      <a:rPr lang="en-US" sz="900" b="1" kern="0" dirty="0">
                        <a:solidFill>
                          <a:sysClr val="windowText" lastClr="000000"/>
                        </a:solidFill>
                        <a:latin typeface="Arial" pitchFamily="34" charset="0"/>
                        <a:cs typeface="Arial" pitchFamily="34" charset="0"/>
                      </a:rPr>
                      <a:t>Relative reduction: 46%</a:t>
                    </a:r>
                  </a:p>
                </p:txBody>
              </p:sp>
              <p:sp>
                <p:nvSpPr>
                  <p:cNvPr id="50" name="Rounded Rectangle 49">
                    <a:extLst>
                      <a:ext uri="{FF2B5EF4-FFF2-40B4-BE49-F238E27FC236}">
                        <a16:creationId xmlns:a16="http://schemas.microsoft.com/office/drawing/2014/main" id="{2E249FC7-6BB3-EE4D-954F-1E0F83FB8A62}"/>
                      </a:ext>
                    </a:extLst>
                  </p:cNvPr>
                  <p:cNvSpPr/>
                  <p:nvPr/>
                </p:nvSpPr>
                <p:spPr>
                  <a:xfrm>
                    <a:off x="5687178" y="3332932"/>
                    <a:ext cx="2000450" cy="60309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7" name="Rectangle 46">
                  <a:extLst>
                    <a:ext uri="{FF2B5EF4-FFF2-40B4-BE49-F238E27FC236}">
                      <a16:creationId xmlns:a16="http://schemas.microsoft.com/office/drawing/2014/main" id="{24F2B67E-C275-AB4A-96A5-6DA81AE6B586}"/>
                    </a:ext>
                  </a:extLst>
                </p:cNvPr>
                <p:cNvSpPr/>
                <p:nvPr/>
              </p:nvSpPr>
              <p:spPr>
                <a:xfrm rot="16200000">
                  <a:off x="40757" y="2500430"/>
                  <a:ext cx="2205733" cy="369332"/>
                </a:xfrm>
                <a:prstGeom prst="rect">
                  <a:avLst/>
                </a:prstGeom>
              </p:spPr>
              <p:txBody>
                <a:bodyPr wrap="none" lIns="0" tIns="0" rIns="0" bIns="0">
                  <a:spAutoFit/>
                </a:bodyPr>
                <a:lstStyle/>
                <a:p>
                  <a:pPr algn="ctr"/>
                  <a:r>
                    <a:rPr lang="en-US" sz="900" b="1" dirty="0">
                      <a:latin typeface="Arial" pitchFamily="34" charset="0"/>
                      <a:cs typeface="Arial" pitchFamily="34" charset="0"/>
                    </a:rPr>
                    <a:t>Adjusted Rate (SE) of Decline </a:t>
                  </a:r>
                </a:p>
                <a:p>
                  <a:pPr algn="ctr"/>
                  <a:r>
                    <a:rPr lang="en-US" sz="900" b="1" dirty="0">
                      <a:latin typeface="Arial" pitchFamily="34" charset="0"/>
                      <a:cs typeface="Arial" pitchFamily="34" charset="0"/>
                    </a:rPr>
                    <a:t>in FVC, mL/y</a:t>
                  </a:r>
                </a:p>
              </p:txBody>
            </p:sp>
            <p:sp>
              <p:nvSpPr>
                <p:cNvPr id="48" name="Rectangle 47">
                  <a:extLst>
                    <a:ext uri="{FF2B5EF4-FFF2-40B4-BE49-F238E27FC236}">
                      <a16:creationId xmlns:a16="http://schemas.microsoft.com/office/drawing/2014/main" id="{6467B676-84B8-184B-A0E8-0C26517F7910}"/>
                    </a:ext>
                  </a:extLst>
                </p:cNvPr>
                <p:cNvSpPr/>
                <p:nvPr/>
              </p:nvSpPr>
              <p:spPr>
                <a:xfrm>
                  <a:off x="1629310" y="4118483"/>
                  <a:ext cx="3073709" cy="150523"/>
                </a:xfrm>
                <a:prstGeom prst="rect">
                  <a:avLst/>
                </a:prstGeom>
              </p:spPr>
              <p:txBody>
                <a:bodyPr wrap="none" lIns="0" tIns="0" rIns="0" bIns="0">
                  <a:spAutoFit/>
                </a:bodyPr>
                <a:lstStyle/>
                <a:p>
                  <a:pPr lvl="0">
                    <a:defRPr/>
                  </a:pPr>
                  <a:r>
                    <a:rPr lang="en-US" sz="1000" kern="0" dirty="0">
                      <a:solidFill>
                        <a:sysClr val="windowText" lastClr="000000"/>
                      </a:solidFill>
                      <a:latin typeface="Arial" pitchFamily="34" charset="0"/>
                      <a:cs typeface="Arial" pitchFamily="34" charset="0"/>
                    </a:rPr>
                    <a:t>Treatment-by-time-by-subgroup interaction </a:t>
                  </a:r>
                  <a:r>
                    <a:rPr lang="en-US" sz="1000" i="1" kern="0" dirty="0">
                      <a:solidFill>
                        <a:sysClr val="windowText" lastClr="000000"/>
                      </a:solidFill>
                      <a:latin typeface="Arial" pitchFamily="34" charset="0"/>
                      <a:cs typeface="Arial" pitchFamily="34" charset="0"/>
                    </a:rPr>
                    <a:t>P</a:t>
                  </a:r>
                  <a:r>
                    <a:rPr lang="en-US" sz="1000" kern="0" dirty="0">
                      <a:solidFill>
                        <a:sysClr val="windowText" lastClr="000000"/>
                      </a:solidFill>
                      <a:latin typeface="Arial" pitchFamily="34" charset="0"/>
                      <a:cs typeface="Arial" pitchFamily="34" charset="0"/>
                    </a:rPr>
                    <a:t> = .45</a:t>
                  </a:r>
                </a:p>
              </p:txBody>
            </p:sp>
          </p:grpSp>
          <p:sp>
            <p:nvSpPr>
              <p:cNvPr id="32" name="Rectangle 31">
                <a:extLst>
                  <a:ext uri="{FF2B5EF4-FFF2-40B4-BE49-F238E27FC236}">
                    <a16:creationId xmlns:a16="http://schemas.microsoft.com/office/drawing/2014/main" id="{2E88C8DE-2C1C-8C4F-A1B1-9309F021FA92}"/>
                  </a:ext>
                </a:extLst>
              </p:cNvPr>
              <p:cNvSpPr/>
              <p:nvPr/>
            </p:nvSpPr>
            <p:spPr>
              <a:xfrm>
                <a:off x="2487264" y="1915521"/>
                <a:ext cx="881578" cy="313221"/>
              </a:xfrm>
              <a:prstGeom prst="rect">
                <a:avLst/>
              </a:prstGeom>
              <a:solidFill>
                <a:srgbClr val="161A2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C09D122E-4E90-4244-B8D6-FD4A3D05E383}"/>
                  </a:ext>
                </a:extLst>
              </p:cNvPr>
              <p:cNvSpPr/>
              <p:nvPr/>
            </p:nvSpPr>
            <p:spPr>
              <a:xfrm>
                <a:off x="5583822" y="1917414"/>
                <a:ext cx="893866" cy="493015"/>
              </a:xfrm>
              <a:prstGeom prst="rect">
                <a:avLst/>
              </a:prstGeom>
              <a:solidFill>
                <a:srgbClr val="161A2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a:extLst>
                <a:ext uri="{FF2B5EF4-FFF2-40B4-BE49-F238E27FC236}">
                  <a16:creationId xmlns:a16="http://schemas.microsoft.com/office/drawing/2014/main" id="{451B3AE5-C2BB-DD46-9EAB-9FE297CD67CB}"/>
                </a:ext>
              </a:extLst>
            </p:cNvPr>
            <p:cNvGrpSpPr/>
            <p:nvPr/>
          </p:nvGrpSpPr>
          <p:grpSpPr>
            <a:xfrm>
              <a:off x="2900964" y="2069031"/>
              <a:ext cx="4082156" cy="929918"/>
              <a:chOff x="2900964" y="2069031"/>
              <a:chExt cx="4082156" cy="929918"/>
            </a:xfrm>
          </p:grpSpPr>
          <p:grpSp>
            <p:nvGrpSpPr>
              <p:cNvPr id="9" name="Group 8">
                <a:extLst>
                  <a:ext uri="{FF2B5EF4-FFF2-40B4-BE49-F238E27FC236}">
                    <a16:creationId xmlns:a16="http://schemas.microsoft.com/office/drawing/2014/main" id="{8E7D63F2-E133-BA40-BD65-77501BED42B8}"/>
                  </a:ext>
                </a:extLst>
              </p:cNvPr>
              <p:cNvGrpSpPr/>
              <p:nvPr/>
            </p:nvGrpSpPr>
            <p:grpSpPr>
              <a:xfrm>
                <a:off x="2900964" y="2069031"/>
                <a:ext cx="92002" cy="310103"/>
                <a:chOff x="2841850" y="1752600"/>
                <a:chExt cx="175079" cy="299186"/>
              </a:xfrm>
            </p:grpSpPr>
            <p:grpSp>
              <p:nvGrpSpPr>
                <p:cNvPr id="25" name="Group 24">
                  <a:extLst>
                    <a:ext uri="{FF2B5EF4-FFF2-40B4-BE49-F238E27FC236}">
                      <a16:creationId xmlns:a16="http://schemas.microsoft.com/office/drawing/2014/main" id="{11AF5F34-64AA-1544-A0D0-DC2B09F763DC}"/>
                    </a:ext>
                  </a:extLst>
                </p:cNvPr>
                <p:cNvGrpSpPr/>
                <p:nvPr/>
              </p:nvGrpSpPr>
              <p:grpSpPr>
                <a:xfrm>
                  <a:off x="2841877" y="1757134"/>
                  <a:ext cx="175052" cy="294652"/>
                  <a:chOff x="7796212" y="1243013"/>
                  <a:chExt cx="95246" cy="206812"/>
                </a:xfrm>
              </p:grpSpPr>
              <p:sp>
                <p:nvSpPr>
                  <p:cNvPr id="27" name="Freeform 26">
                    <a:extLst>
                      <a:ext uri="{FF2B5EF4-FFF2-40B4-BE49-F238E27FC236}">
                        <a16:creationId xmlns:a16="http://schemas.microsoft.com/office/drawing/2014/main" id="{01A35721-CA69-CD40-94AD-776BDC7E1FD4}"/>
                      </a:ext>
                    </a:extLst>
                  </p:cNvPr>
                  <p:cNvSpPr/>
                  <p:nvPr/>
                </p:nvSpPr>
                <p:spPr>
                  <a:xfrm>
                    <a:off x="7827961" y="1243013"/>
                    <a:ext cx="63497" cy="206812"/>
                  </a:xfrm>
                  <a:custGeom>
                    <a:avLst/>
                    <a:gdLst>
                      <a:gd name="connsiteX0" fmla="*/ 0 w 0"/>
                      <a:gd name="connsiteY0" fmla="*/ 0 h 106362"/>
                      <a:gd name="connsiteX1" fmla="*/ 0 w 0"/>
                      <a:gd name="connsiteY1" fmla="*/ 106362 h 106362"/>
                    </a:gdLst>
                    <a:ahLst/>
                    <a:cxnLst>
                      <a:cxn ang="0">
                        <a:pos x="connsiteX0" y="connsiteY0"/>
                      </a:cxn>
                      <a:cxn ang="0">
                        <a:pos x="connsiteX1" y="connsiteY1"/>
                      </a:cxn>
                    </a:cxnLst>
                    <a:rect l="l" t="t" r="r" b="b"/>
                    <a:pathLst>
                      <a:path h="106362">
                        <a:moveTo>
                          <a:pt x="0" y="0"/>
                        </a:moveTo>
                        <a:lnTo>
                          <a:pt x="0" y="106362"/>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sp>
                <p:nvSpPr>
                  <p:cNvPr id="28" name="Freeform 27">
                    <a:extLst>
                      <a:ext uri="{FF2B5EF4-FFF2-40B4-BE49-F238E27FC236}">
                        <a16:creationId xmlns:a16="http://schemas.microsoft.com/office/drawing/2014/main" id="{9FB5554A-1A5C-954D-8B16-BF805BE13077}"/>
                      </a:ext>
                    </a:extLst>
                  </p:cNvPr>
                  <p:cNvSpPr/>
                  <p:nvPr/>
                </p:nvSpPr>
                <p:spPr>
                  <a:xfrm>
                    <a:off x="7796212" y="1449825"/>
                    <a:ext cx="6350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sp>
              <p:nvSpPr>
                <p:cNvPr id="26" name="Freeform 25">
                  <a:extLst>
                    <a:ext uri="{FF2B5EF4-FFF2-40B4-BE49-F238E27FC236}">
                      <a16:creationId xmlns:a16="http://schemas.microsoft.com/office/drawing/2014/main" id="{58CB7255-4CB4-1149-A367-FF65FD3CE046}"/>
                    </a:ext>
                  </a:extLst>
                </p:cNvPr>
                <p:cNvSpPr/>
                <p:nvPr/>
              </p:nvSpPr>
              <p:spPr>
                <a:xfrm>
                  <a:off x="2841850" y="1752600"/>
                  <a:ext cx="116706"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grpSp>
            <p:nvGrpSpPr>
              <p:cNvPr id="10" name="Group 9">
                <a:extLst>
                  <a:ext uri="{FF2B5EF4-FFF2-40B4-BE49-F238E27FC236}">
                    <a16:creationId xmlns:a16="http://schemas.microsoft.com/office/drawing/2014/main" id="{7259D055-6B5C-534B-9494-0E90C89B0FF5}"/>
                  </a:ext>
                </a:extLst>
              </p:cNvPr>
              <p:cNvGrpSpPr/>
              <p:nvPr/>
            </p:nvGrpSpPr>
            <p:grpSpPr>
              <a:xfrm>
                <a:off x="3782538" y="2272623"/>
                <a:ext cx="92002" cy="310103"/>
                <a:chOff x="2841850" y="1752600"/>
                <a:chExt cx="175079" cy="299186"/>
              </a:xfrm>
            </p:grpSpPr>
            <p:grpSp>
              <p:nvGrpSpPr>
                <p:cNvPr id="21" name="Group 20">
                  <a:extLst>
                    <a:ext uri="{FF2B5EF4-FFF2-40B4-BE49-F238E27FC236}">
                      <a16:creationId xmlns:a16="http://schemas.microsoft.com/office/drawing/2014/main" id="{646818E5-EC59-944D-A722-D397C3DC167F}"/>
                    </a:ext>
                  </a:extLst>
                </p:cNvPr>
                <p:cNvGrpSpPr/>
                <p:nvPr/>
              </p:nvGrpSpPr>
              <p:grpSpPr>
                <a:xfrm>
                  <a:off x="2841877" y="1757134"/>
                  <a:ext cx="175052" cy="294652"/>
                  <a:chOff x="7796212" y="1243013"/>
                  <a:chExt cx="95246" cy="206812"/>
                </a:xfrm>
              </p:grpSpPr>
              <p:sp>
                <p:nvSpPr>
                  <p:cNvPr id="23" name="Freeform 22">
                    <a:extLst>
                      <a:ext uri="{FF2B5EF4-FFF2-40B4-BE49-F238E27FC236}">
                        <a16:creationId xmlns:a16="http://schemas.microsoft.com/office/drawing/2014/main" id="{CDBB6DE5-F2F7-CD4E-8AEA-F4D7F0E99331}"/>
                      </a:ext>
                    </a:extLst>
                  </p:cNvPr>
                  <p:cNvSpPr/>
                  <p:nvPr/>
                </p:nvSpPr>
                <p:spPr>
                  <a:xfrm>
                    <a:off x="7827961" y="1243013"/>
                    <a:ext cx="63497" cy="206812"/>
                  </a:xfrm>
                  <a:custGeom>
                    <a:avLst/>
                    <a:gdLst>
                      <a:gd name="connsiteX0" fmla="*/ 0 w 0"/>
                      <a:gd name="connsiteY0" fmla="*/ 0 h 106362"/>
                      <a:gd name="connsiteX1" fmla="*/ 0 w 0"/>
                      <a:gd name="connsiteY1" fmla="*/ 106362 h 106362"/>
                    </a:gdLst>
                    <a:ahLst/>
                    <a:cxnLst>
                      <a:cxn ang="0">
                        <a:pos x="connsiteX0" y="connsiteY0"/>
                      </a:cxn>
                      <a:cxn ang="0">
                        <a:pos x="connsiteX1" y="connsiteY1"/>
                      </a:cxn>
                    </a:cxnLst>
                    <a:rect l="l" t="t" r="r" b="b"/>
                    <a:pathLst>
                      <a:path h="106362">
                        <a:moveTo>
                          <a:pt x="0" y="0"/>
                        </a:moveTo>
                        <a:lnTo>
                          <a:pt x="0" y="106362"/>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sp>
                <p:nvSpPr>
                  <p:cNvPr id="24" name="Freeform 23">
                    <a:extLst>
                      <a:ext uri="{FF2B5EF4-FFF2-40B4-BE49-F238E27FC236}">
                        <a16:creationId xmlns:a16="http://schemas.microsoft.com/office/drawing/2014/main" id="{0DC2B8F8-67F0-374C-A510-39C7BEEA1D28}"/>
                      </a:ext>
                    </a:extLst>
                  </p:cNvPr>
                  <p:cNvSpPr/>
                  <p:nvPr/>
                </p:nvSpPr>
                <p:spPr>
                  <a:xfrm>
                    <a:off x="7796212" y="1449825"/>
                    <a:ext cx="6350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sp>
              <p:nvSpPr>
                <p:cNvPr id="22" name="Freeform 21">
                  <a:extLst>
                    <a:ext uri="{FF2B5EF4-FFF2-40B4-BE49-F238E27FC236}">
                      <a16:creationId xmlns:a16="http://schemas.microsoft.com/office/drawing/2014/main" id="{4CC6A1AE-40CF-344F-BDB6-70F73D91012F}"/>
                    </a:ext>
                  </a:extLst>
                </p:cNvPr>
                <p:cNvSpPr/>
                <p:nvPr/>
              </p:nvSpPr>
              <p:spPr>
                <a:xfrm>
                  <a:off x="2841850" y="1752600"/>
                  <a:ext cx="116706"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grpSp>
            <p:nvGrpSpPr>
              <p:cNvPr id="11" name="Group 10">
                <a:extLst>
                  <a:ext uri="{FF2B5EF4-FFF2-40B4-BE49-F238E27FC236}">
                    <a16:creationId xmlns:a16="http://schemas.microsoft.com/office/drawing/2014/main" id="{F1D4A997-A202-6A4A-BF84-83F7E8BC7989}"/>
                  </a:ext>
                </a:extLst>
              </p:cNvPr>
              <p:cNvGrpSpPr/>
              <p:nvPr/>
            </p:nvGrpSpPr>
            <p:grpSpPr>
              <a:xfrm>
                <a:off x="6006229" y="2254804"/>
                <a:ext cx="92002" cy="310103"/>
                <a:chOff x="2841850" y="1752600"/>
                <a:chExt cx="175079" cy="299186"/>
              </a:xfrm>
            </p:grpSpPr>
            <p:grpSp>
              <p:nvGrpSpPr>
                <p:cNvPr id="17" name="Group 16">
                  <a:extLst>
                    <a:ext uri="{FF2B5EF4-FFF2-40B4-BE49-F238E27FC236}">
                      <a16:creationId xmlns:a16="http://schemas.microsoft.com/office/drawing/2014/main" id="{D7C60BA2-1A05-F74F-9955-DB14DAF1AD7B}"/>
                    </a:ext>
                  </a:extLst>
                </p:cNvPr>
                <p:cNvGrpSpPr/>
                <p:nvPr/>
              </p:nvGrpSpPr>
              <p:grpSpPr>
                <a:xfrm>
                  <a:off x="2841877" y="1757134"/>
                  <a:ext cx="175052" cy="294652"/>
                  <a:chOff x="7796212" y="1243013"/>
                  <a:chExt cx="95246" cy="206812"/>
                </a:xfrm>
              </p:grpSpPr>
              <p:sp>
                <p:nvSpPr>
                  <p:cNvPr id="19" name="Freeform 18">
                    <a:extLst>
                      <a:ext uri="{FF2B5EF4-FFF2-40B4-BE49-F238E27FC236}">
                        <a16:creationId xmlns:a16="http://schemas.microsoft.com/office/drawing/2014/main" id="{D07DDBEA-AD6A-6440-ADBC-7E7692C458FE}"/>
                      </a:ext>
                    </a:extLst>
                  </p:cNvPr>
                  <p:cNvSpPr/>
                  <p:nvPr/>
                </p:nvSpPr>
                <p:spPr>
                  <a:xfrm>
                    <a:off x="7827961" y="1243013"/>
                    <a:ext cx="63497" cy="206812"/>
                  </a:xfrm>
                  <a:custGeom>
                    <a:avLst/>
                    <a:gdLst>
                      <a:gd name="connsiteX0" fmla="*/ 0 w 0"/>
                      <a:gd name="connsiteY0" fmla="*/ 0 h 106362"/>
                      <a:gd name="connsiteX1" fmla="*/ 0 w 0"/>
                      <a:gd name="connsiteY1" fmla="*/ 106362 h 106362"/>
                    </a:gdLst>
                    <a:ahLst/>
                    <a:cxnLst>
                      <a:cxn ang="0">
                        <a:pos x="connsiteX0" y="connsiteY0"/>
                      </a:cxn>
                      <a:cxn ang="0">
                        <a:pos x="connsiteX1" y="connsiteY1"/>
                      </a:cxn>
                    </a:cxnLst>
                    <a:rect l="l" t="t" r="r" b="b"/>
                    <a:pathLst>
                      <a:path h="106362">
                        <a:moveTo>
                          <a:pt x="0" y="0"/>
                        </a:moveTo>
                        <a:lnTo>
                          <a:pt x="0" y="106362"/>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sp>
                <p:nvSpPr>
                  <p:cNvPr id="20" name="Freeform 19">
                    <a:extLst>
                      <a:ext uri="{FF2B5EF4-FFF2-40B4-BE49-F238E27FC236}">
                        <a16:creationId xmlns:a16="http://schemas.microsoft.com/office/drawing/2014/main" id="{E89AF0C6-336D-1146-BB6F-089491760E00}"/>
                      </a:ext>
                    </a:extLst>
                  </p:cNvPr>
                  <p:cNvSpPr/>
                  <p:nvPr/>
                </p:nvSpPr>
                <p:spPr>
                  <a:xfrm>
                    <a:off x="7796212" y="1449825"/>
                    <a:ext cx="6350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sp>
              <p:nvSpPr>
                <p:cNvPr id="18" name="Freeform 17">
                  <a:extLst>
                    <a:ext uri="{FF2B5EF4-FFF2-40B4-BE49-F238E27FC236}">
                      <a16:creationId xmlns:a16="http://schemas.microsoft.com/office/drawing/2014/main" id="{ED3C99BA-222A-FE40-9D4A-095D96DA19D0}"/>
                    </a:ext>
                  </a:extLst>
                </p:cNvPr>
                <p:cNvSpPr/>
                <p:nvPr/>
              </p:nvSpPr>
              <p:spPr>
                <a:xfrm>
                  <a:off x="2841850" y="1752600"/>
                  <a:ext cx="116706"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grpSp>
            <p:nvGrpSpPr>
              <p:cNvPr id="12" name="Group 11">
                <a:extLst>
                  <a:ext uri="{FF2B5EF4-FFF2-40B4-BE49-F238E27FC236}">
                    <a16:creationId xmlns:a16="http://schemas.microsoft.com/office/drawing/2014/main" id="{B11F02B6-1DDA-1247-80FA-216234694C7C}"/>
                  </a:ext>
                </a:extLst>
              </p:cNvPr>
              <p:cNvGrpSpPr/>
              <p:nvPr/>
            </p:nvGrpSpPr>
            <p:grpSpPr>
              <a:xfrm>
                <a:off x="6891123" y="2688846"/>
                <a:ext cx="91997" cy="310103"/>
                <a:chOff x="2841846" y="1752600"/>
                <a:chExt cx="175070" cy="299186"/>
              </a:xfrm>
            </p:grpSpPr>
            <p:grpSp>
              <p:nvGrpSpPr>
                <p:cNvPr id="13" name="Group 12">
                  <a:extLst>
                    <a:ext uri="{FF2B5EF4-FFF2-40B4-BE49-F238E27FC236}">
                      <a16:creationId xmlns:a16="http://schemas.microsoft.com/office/drawing/2014/main" id="{B4AA1E55-62FD-9C47-840D-56E8DDB4AB7A}"/>
                    </a:ext>
                  </a:extLst>
                </p:cNvPr>
                <p:cNvGrpSpPr/>
                <p:nvPr/>
              </p:nvGrpSpPr>
              <p:grpSpPr>
                <a:xfrm>
                  <a:off x="2841846" y="1757134"/>
                  <a:ext cx="175070" cy="294652"/>
                  <a:chOff x="7796212" y="1243013"/>
                  <a:chExt cx="95256" cy="206812"/>
                </a:xfrm>
              </p:grpSpPr>
              <p:sp>
                <p:nvSpPr>
                  <p:cNvPr id="15" name="Freeform 14">
                    <a:extLst>
                      <a:ext uri="{FF2B5EF4-FFF2-40B4-BE49-F238E27FC236}">
                        <a16:creationId xmlns:a16="http://schemas.microsoft.com/office/drawing/2014/main" id="{AB36944A-F324-4544-880E-05AFD8DE82AD}"/>
                      </a:ext>
                    </a:extLst>
                  </p:cNvPr>
                  <p:cNvSpPr/>
                  <p:nvPr/>
                </p:nvSpPr>
                <p:spPr>
                  <a:xfrm>
                    <a:off x="7827971" y="1243013"/>
                    <a:ext cx="63497" cy="206812"/>
                  </a:xfrm>
                  <a:custGeom>
                    <a:avLst/>
                    <a:gdLst>
                      <a:gd name="connsiteX0" fmla="*/ 0 w 0"/>
                      <a:gd name="connsiteY0" fmla="*/ 0 h 106362"/>
                      <a:gd name="connsiteX1" fmla="*/ 0 w 0"/>
                      <a:gd name="connsiteY1" fmla="*/ 106362 h 106362"/>
                    </a:gdLst>
                    <a:ahLst/>
                    <a:cxnLst>
                      <a:cxn ang="0">
                        <a:pos x="connsiteX0" y="connsiteY0"/>
                      </a:cxn>
                      <a:cxn ang="0">
                        <a:pos x="connsiteX1" y="connsiteY1"/>
                      </a:cxn>
                    </a:cxnLst>
                    <a:rect l="l" t="t" r="r" b="b"/>
                    <a:pathLst>
                      <a:path h="106362">
                        <a:moveTo>
                          <a:pt x="0" y="0"/>
                        </a:moveTo>
                        <a:lnTo>
                          <a:pt x="0" y="106362"/>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sp>
                <p:nvSpPr>
                  <p:cNvPr id="16" name="Freeform 15">
                    <a:extLst>
                      <a:ext uri="{FF2B5EF4-FFF2-40B4-BE49-F238E27FC236}">
                        <a16:creationId xmlns:a16="http://schemas.microsoft.com/office/drawing/2014/main" id="{CC7AF187-5CA8-B648-AA65-FB321E78EECE}"/>
                      </a:ext>
                    </a:extLst>
                  </p:cNvPr>
                  <p:cNvSpPr/>
                  <p:nvPr/>
                </p:nvSpPr>
                <p:spPr>
                  <a:xfrm>
                    <a:off x="7796212" y="1449825"/>
                    <a:ext cx="6350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sp>
              <p:nvSpPr>
                <p:cNvPr id="14" name="Freeform 13">
                  <a:extLst>
                    <a:ext uri="{FF2B5EF4-FFF2-40B4-BE49-F238E27FC236}">
                      <a16:creationId xmlns:a16="http://schemas.microsoft.com/office/drawing/2014/main" id="{C9293D03-8FAA-B94E-9CEF-5E1BF51F5EC0}"/>
                    </a:ext>
                  </a:extLst>
                </p:cNvPr>
                <p:cNvSpPr/>
                <p:nvPr/>
              </p:nvSpPr>
              <p:spPr>
                <a:xfrm>
                  <a:off x="2841850" y="1752600"/>
                  <a:ext cx="116706"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itchFamily="34" charset="0"/>
                    <a:cs typeface="Arial" pitchFamily="34" charset="0"/>
                  </a:endParaRPr>
                </a:p>
              </p:txBody>
            </p:sp>
          </p:grpSp>
        </p:grpSp>
      </p:grpSp>
    </p:spTree>
    <p:extLst>
      <p:ext uri="{BB962C8B-B14F-4D97-AF65-F5344CB8AC3E}">
        <p14:creationId xmlns:p14="http://schemas.microsoft.com/office/powerpoint/2010/main" val="842774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A44B-64C0-B546-AF7A-D909B130355E}"/>
              </a:ext>
            </a:extLst>
          </p:cNvPr>
          <p:cNvSpPr>
            <a:spLocks noGrp="1"/>
          </p:cNvSpPr>
          <p:nvPr>
            <p:ph type="title"/>
          </p:nvPr>
        </p:nvSpPr>
        <p:spPr/>
        <p:txBody>
          <a:bodyPr/>
          <a:lstStyle/>
          <a:p>
            <a:r>
              <a:rPr lang="en-US" dirty="0"/>
              <a:t>Biological Agents—Studies Suggest Benefit</a:t>
            </a:r>
          </a:p>
        </p:txBody>
      </p:sp>
      <p:sp>
        <p:nvSpPr>
          <p:cNvPr id="3" name="Content Placeholder 2">
            <a:extLst>
              <a:ext uri="{FF2B5EF4-FFF2-40B4-BE49-F238E27FC236}">
                <a16:creationId xmlns:a16="http://schemas.microsoft.com/office/drawing/2014/main" id="{8D80552D-E7D1-B04A-8B0D-C696A5244373}"/>
              </a:ext>
            </a:extLst>
          </p:cNvPr>
          <p:cNvSpPr>
            <a:spLocks noGrp="1"/>
          </p:cNvSpPr>
          <p:nvPr>
            <p:ph idx="1"/>
          </p:nvPr>
        </p:nvSpPr>
        <p:spPr/>
        <p:txBody>
          <a:bodyPr/>
          <a:lstStyle/>
          <a:p>
            <a:pPr>
              <a:spcBef>
                <a:spcPts val="225"/>
              </a:spcBef>
              <a:spcAft>
                <a:spcPts val="225"/>
              </a:spcAft>
            </a:pPr>
            <a:r>
              <a:rPr lang="en-US" dirty="0"/>
              <a:t>Rituximab </a:t>
            </a:r>
          </a:p>
          <a:p>
            <a:pPr lvl="1">
              <a:spcBef>
                <a:spcPts val="225"/>
              </a:spcBef>
              <a:spcAft>
                <a:spcPts val="225"/>
              </a:spcAft>
            </a:pPr>
            <a:r>
              <a:rPr lang="en-US" dirty="0"/>
              <a:t>Consider for refractory disease</a:t>
            </a:r>
            <a:r>
              <a:rPr lang="en-US" baseline="30000" dirty="0"/>
              <a:t>1</a:t>
            </a:r>
            <a:r>
              <a:rPr lang="en-US" dirty="0"/>
              <a:t>; not FDA approved for </a:t>
            </a:r>
            <a:r>
              <a:rPr lang="en-US" dirty="0" err="1"/>
              <a:t>SSc</a:t>
            </a:r>
            <a:r>
              <a:rPr lang="en-US" dirty="0"/>
              <a:t>-ILD </a:t>
            </a:r>
          </a:p>
          <a:p>
            <a:pPr lvl="1">
              <a:spcBef>
                <a:spcPts val="225"/>
              </a:spcBef>
              <a:spcAft>
                <a:spcPts val="225"/>
              </a:spcAft>
            </a:pPr>
            <a:r>
              <a:rPr lang="en-US" dirty="0"/>
              <a:t>Small RCT showed RTX may improve lung function in patients with </a:t>
            </a:r>
            <a:r>
              <a:rPr lang="en-US" dirty="0" err="1"/>
              <a:t>SSc</a:t>
            </a:r>
            <a:r>
              <a:rPr lang="en-US" dirty="0"/>
              <a:t> as a safe and effective alternative to CYC</a:t>
            </a:r>
            <a:r>
              <a:rPr lang="en-US" baseline="30000" dirty="0"/>
              <a:t>2</a:t>
            </a:r>
          </a:p>
          <a:p>
            <a:pPr>
              <a:spcBef>
                <a:spcPts val="225"/>
              </a:spcBef>
              <a:spcAft>
                <a:spcPts val="225"/>
              </a:spcAft>
            </a:pPr>
            <a:r>
              <a:rPr lang="en-US" dirty="0"/>
              <a:t>Tocilizumab, anti-interleukin-6 receptor antibody </a:t>
            </a:r>
            <a:endParaRPr lang="en-US" baseline="30000" dirty="0"/>
          </a:p>
          <a:p>
            <a:pPr lvl="1">
              <a:spcBef>
                <a:spcPts val="225"/>
              </a:spcBef>
              <a:spcAft>
                <a:spcPts val="225"/>
              </a:spcAft>
            </a:pPr>
            <a:r>
              <a:rPr lang="en-US" sz="1575" dirty="0"/>
              <a:t>FDA approved 2021</a:t>
            </a:r>
          </a:p>
          <a:p>
            <a:pPr lvl="1">
              <a:spcBef>
                <a:spcPts val="225"/>
              </a:spcBef>
              <a:spcAft>
                <a:spcPts val="225"/>
              </a:spcAft>
            </a:pPr>
            <a:r>
              <a:rPr lang="en-US" sz="1575" dirty="0"/>
              <a:t>Khanna et al, phase 3 trial (n=210) assessed skin fibrosis and SSc-ILD</a:t>
            </a:r>
            <a:r>
              <a:rPr lang="en-US" sz="1575" baseline="30000" dirty="0"/>
              <a:t>3,4</a:t>
            </a:r>
          </a:p>
          <a:p>
            <a:pPr lvl="2">
              <a:spcBef>
                <a:spcPts val="225"/>
              </a:spcBef>
              <a:spcAft>
                <a:spcPts val="225"/>
              </a:spcAft>
            </a:pPr>
            <a:r>
              <a:rPr lang="en-US" sz="1575" dirty="0"/>
              <a:t>Investigated safety and efficacy of tocilizumab in treatment of </a:t>
            </a:r>
            <a:r>
              <a:rPr lang="en-US" sz="1575" dirty="0" err="1"/>
              <a:t>SSc</a:t>
            </a:r>
            <a:r>
              <a:rPr lang="en-US" sz="1575" dirty="0"/>
              <a:t> </a:t>
            </a:r>
          </a:p>
          <a:p>
            <a:pPr lvl="2">
              <a:spcBef>
                <a:spcPts val="225"/>
              </a:spcBef>
              <a:spcAft>
                <a:spcPts val="225"/>
              </a:spcAft>
            </a:pPr>
            <a:r>
              <a:rPr lang="en-US" sz="1575" dirty="0"/>
              <a:t>Primary skin fibrosis endpoint not met </a:t>
            </a:r>
          </a:p>
          <a:p>
            <a:pPr lvl="2">
              <a:spcBef>
                <a:spcPts val="225"/>
              </a:spcBef>
              <a:spcAft>
                <a:spcPts val="225"/>
              </a:spcAft>
            </a:pPr>
            <a:r>
              <a:rPr lang="en-US" sz="1575" dirty="0"/>
              <a:t>Secondary endpoint of FVC% predicted tocilizumab might preserve lung function in people with early </a:t>
            </a:r>
            <a:r>
              <a:rPr lang="en-US" sz="1575" dirty="0" err="1"/>
              <a:t>SSc</a:t>
            </a:r>
            <a:r>
              <a:rPr lang="en-US" sz="1575" dirty="0"/>
              <a:t>-ILD and elevated acute-phase reactants</a:t>
            </a:r>
          </a:p>
        </p:txBody>
      </p:sp>
      <p:sp>
        <p:nvSpPr>
          <p:cNvPr id="8" name="Text Placeholder 3">
            <a:extLst>
              <a:ext uri="{FF2B5EF4-FFF2-40B4-BE49-F238E27FC236}">
                <a16:creationId xmlns:a16="http://schemas.microsoft.com/office/drawing/2014/main" id="{2F2DD002-6AC9-403B-9F1C-7E5764E812F3}"/>
              </a:ext>
            </a:extLst>
          </p:cNvPr>
          <p:cNvSpPr>
            <a:spLocks noGrp="1"/>
          </p:cNvSpPr>
          <p:nvPr>
            <p:ph type="body" sz="quarter" idx="10"/>
          </p:nvPr>
        </p:nvSpPr>
        <p:spPr/>
        <p:txBody>
          <a:bodyPr vert="horz" lIns="91440" tIns="45720" rIns="91440" bIns="45720" numCol="2" rtlCol="0">
            <a:noAutofit/>
          </a:bodyPr>
          <a:lstStyle/>
          <a:p>
            <a:pPr marL="137160" indent="-137160">
              <a:buAutoNum type="arabicPeriod"/>
            </a:pPr>
            <a:r>
              <a:rPr lang="en-US" dirty="0" err="1"/>
              <a:t>Perelas</a:t>
            </a:r>
            <a:r>
              <a:rPr lang="en-US" dirty="0"/>
              <a:t> A, et al</a:t>
            </a:r>
            <a:r>
              <a:rPr lang="en-US" i="1" dirty="0"/>
              <a:t>. Lancet Respir Med. </a:t>
            </a:r>
            <a:r>
              <a:rPr lang="en-US" dirty="0"/>
              <a:t>2020;8:304-320.</a:t>
            </a:r>
          </a:p>
          <a:p>
            <a:pPr marL="137160" indent="-137160">
              <a:buAutoNum type="arabicPeriod"/>
            </a:pPr>
            <a:r>
              <a:rPr lang="en-US" dirty="0"/>
              <a:t>Sircar G, et al. </a:t>
            </a:r>
            <a:r>
              <a:rPr lang="en-US" i="1" dirty="0"/>
              <a:t>Rheumatology (Oxford). </a:t>
            </a:r>
            <a:r>
              <a:rPr lang="en-US" dirty="0"/>
              <a:t>2018;57:2106-2113.</a:t>
            </a:r>
          </a:p>
          <a:p>
            <a:pPr marL="137160" indent="-137160">
              <a:buAutoNum type="arabicPeriod"/>
            </a:pPr>
            <a:r>
              <a:rPr lang="en-US" dirty="0"/>
              <a:t>Khanna D, et al. </a:t>
            </a:r>
            <a:r>
              <a:rPr lang="en-US" i="1" dirty="0"/>
              <a:t>Lancet Respir Med. </a:t>
            </a:r>
            <a:r>
              <a:rPr lang="en-US" dirty="0"/>
              <a:t>2020;8:963-974.</a:t>
            </a:r>
          </a:p>
          <a:p>
            <a:pPr marL="137160" indent="-137160">
              <a:buAutoNum type="arabicPeriod"/>
            </a:pPr>
            <a:r>
              <a:rPr lang="en-US" dirty="0" err="1"/>
              <a:t>Roofeh</a:t>
            </a:r>
            <a:r>
              <a:rPr lang="en-US" dirty="0"/>
              <a:t> D, et al. </a:t>
            </a:r>
            <a:r>
              <a:rPr lang="en-US" i="1" dirty="0" err="1"/>
              <a:t>Curr</a:t>
            </a:r>
            <a:r>
              <a:rPr lang="en-US" i="1" dirty="0"/>
              <a:t> </a:t>
            </a:r>
            <a:r>
              <a:rPr lang="en-US" i="1" dirty="0" err="1"/>
              <a:t>Opin</a:t>
            </a:r>
            <a:r>
              <a:rPr lang="en-US" i="1" dirty="0"/>
              <a:t> </a:t>
            </a:r>
            <a:r>
              <a:rPr lang="en-US" i="1" dirty="0" err="1"/>
              <a:t>Rheumatol</a:t>
            </a:r>
            <a:r>
              <a:rPr lang="en-US" i="1" dirty="0"/>
              <a:t>. </a:t>
            </a:r>
            <a:r>
              <a:rPr lang="en-US" dirty="0"/>
              <a:t>2020;32:228-237.</a:t>
            </a:r>
          </a:p>
        </p:txBody>
      </p:sp>
      <p:sp>
        <p:nvSpPr>
          <p:cNvPr id="5" name="Text Placeholder 4">
            <a:extLst>
              <a:ext uri="{FF2B5EF4-FFF2-40B4-BE49-F238E27FC236}">
                <a16:creationId xmlns:a16="http://schemas.microsoft.com/office/drawing/2014/main" id="{2EFDC544-D7A6-754A-99C5-5FAE3B7D064E}"/>
              </a:ext>
            </a:extLst>
          </p:cNvPr>
          <p:cNvSpPr>
            <a:spLocks noGrp="1"/>
          </p:cNvSpPr>
          <p:nvPr>
            <p:ph type="body" sz="quarter" idx="11"/>
          </p:nvPr>
        </p:nvSpPr>
        <p:spPr/>
        <p:txBody>
          <a:bodyPr>
            <a:noAutofit/>
          </a:bodyPr>
          <a:lstStyle/>
          <a:p>
            <a:r>
              <a:rPr lang="en-US" dirty="0"/>
              <a:t>CYC, Cyclophosphamide; FVC, forced vital capacity; RCT, randomized clinical trial; RTX, Rituximab.</a:t>
            </a:r>
          </a:p>
        </p:txBody>
      </p:sp>
    </p:spTree>
    <p:extLst>
      <p:ext uri="{BB962C8B-B14F-4D97-AF65-F5344CB8AC3E}">
        <p14:creationId xmlns:p14="http://schemas.microsoft.com/office/powerpoint/2010/main" val="3758512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135F-E0F8-8048-8CE2-CBE79E7217B6}"/>
              </a:ext>
            </a:extLst>
          </p:cNvPr>
          <p:cNvSpPr>
            <a:spLocks noGrp="1"/>
          </p:cNvSpPr>
          <p:nvPr>
            <p:ph type="title"/>
          </p:nvPr>
        </p:nvSpPr>
        <p:spPr>
          <a:xfrm>
            <a:off x="228600" y="131162"/>
            <a:ext cx="8686800" cy="914400"/>
          </a:xfrm>
        </p:spPr>
        <p:txBody>
          <a:bodyPr/>
          <a:lstStyle/>
          <a:p>
            <a:r>
              <a:rPr lang="en-US" dirty="0"/>
              <a:t>Rituximab</a:t>
            </a:r>
          </a:p>
        </p:txBody>
      </p:sp>
      <p:sp>
        <p:nvSpPr>
          <p:cNvPr id="3" name="Content Placeholder 2">
            <a:extLst>
              <a:ext uri="{FF2B5EF4-FFF2-40B4-BE49-F238E27FC236}">
                <a16:creationId xmlns:a16="http://schemas.microsoft.com/office/drawing/2014/main" id="{8D9FF5C5-A5AF-954D-A58F-4A56F0D4777A}"/>
              </a:ext>
            </a:extLst>
          </p:cNvPr>
          <p:cNvSpPr>
            <a:spLocks noGrp="1"/>
          </p:cNvSpPr>
          <p:nvPr>
            <p:ph idx="1"/>
          </p:nvPr>
        </p:nvSpPr>
        <p:spPr>
          <a:xfrm>
            <a:off x="228600" y="1068345"/>
            <a:ext cx="8686800" cy="3108960"/>
          </a:xfrm>
        </p:spPr>
        <p:txBody>
          <a:bodyPr/>
          <a:lstStyle/>
          <a:p>
            <a:pPr>
              <a:spcBef>
                <a:spcPts val="1200"/>
              </a:spcBef>
            </a:pPr>
            <a:r>
              <a:rPr lang="en-US" dirty="0"/>
              <a:t>Sometimes used as a second-line agent after MMF in progressive </a:t>
            </a:r>
            <a:r>
              <a:rPr lang="en-US" dirty="0" err="1"/>
              <a:t>SSc</a:t>
            </a:r>
            <a:r>
              <a:rPr lang="en-US" dirty="0"/>
              <a:t>-ILD; not FDA approved for </a:t>
            </a:r>
            <a:r>
              <a:rPr lang="en-US" dirty="0" err="1"/>
              <a:t>SSc</a:t>
            </a:r>
            <a:r>
              <a:rPr lang="en-US" dirty="0"/>
              <a:t>-ILD </a:t>
            </a:r>
          </a:p>
          <a:p>
            <a:pPr>
              <a:spcBef>
                <a:spcPts val="1200"/>
              </a:spcBef>
            </a:pPr>
            <a:r>
              <a:rPr lang="en-US" dirty="0"/>
              <a:t>Currently being studied in phase 3 trial versus CYC in treatment of CTD-ILD</a:t>
            </a:r>
            <a:r>
              <a:rPr lang="en-US" baseline="30000" dirty="0"/>
              <a:t>1</a:t>
            </a:r>
          </a:p>
          <a:p>
            <a:pPr>
              <a:spcBef>
                <a:spcPts val="1200"/>
              </a:spcBef>
            </a:pPr>
            <a:r>
              <a:rPr lang="en-US" dirty="0"/>
              <a:t>Potential efficacy of RTX for treatment of </a:t>
            </a:r>
            <a:r>
              <a:rPr lang="en-US" dirty="0" err="1"/>
              <a:t>SSc</a:t>
            </a:r>
            <a:r>
              <a:rPr lang="en-US" dirty="0"/>
              <a:t>-ILD was evaluated in a small randomized trial comparing RTX plus “standard therapy” (</a:t>
            </a:r>
            <a:r>
              <a:rPr lang="en-US" dirty="0" err="1"/>
              <a:t>eg</a:t>
            </a:r>
            <a:r>
              <a:rPr lang="en-US" dirty="0"/>
              <a:t>, prednisone, CYC, and/or MMF) with standard therapy alone</a:t>
            </a:r>
            <a:r>
              <a:rPr lang="en-US" baseline="30000" dirty="0"/>
              <a:t>2</a:t>
            </a:r>
          </a:p>
          <a:p>
            <a:pPr lvl="1">
              <a:spcBef>
                <a:spcPts val="1200"/>
              </a:spcBef>
            </a:pPr>
            <a:r>
              <a:rPr lang="en-US" dirty="0"/>
              <a:t>Patients in the RTX group had significantly better FVC and DLCO at 1 year than the standard therapy-only group</a:t>
            </a:r>
          </a:p>
        </p:txBody>
      </p:sp>
      <p:sp>
        <p:nvSpPr>
          <p:cNvPr id="4" name="Text Placeholder 3">
            <a:extLst>
              <a:ext uri="{FF2B5EF4-FFF2-40B4-BE49-F238E27FC236}">
                <a16:creationId xmlns:a16="http://schemas.microsoft.com/office/drawing/2014/main" id="{86EDBF48-D50C-584F-899B-818C789D26E6}"/>
              </a:ext>
            </a:extLst>
          </p:cNvPr>
          <p:cNvSpPr>
            <a:spLocks noGrp="1"/>
          </p:cNvSpPr>
          <p:nvPr>
            <p:ph type="body" sz="quarter" idx="10"/>
          </p:nvPr>
        </p:nvSpPr>
        <p:spPr>
          <a:xfrm>
            <a:off x="3096666" y="4507706"/>
            <a:ext cx="5818734" cy="548879"/>
          </a:xfrm>
        </p:spPr>
        <p:txBody>
          <a:bodyPr>
            <a:normAutofit/>
          </a:bodyPr>
          <a:lstStyle/>
          <a:p>
            <a:pPr marL="137160" indent="-137160">
              <a:buFont typeface="+mj-lt"/>
              <a:buAutoNum type="arabicPeriod"/>
            </a:pPr>
            <a:r>
              <a:rPr lang="en-US" dirty="0"/>
              <a:t>https://</a:t>
            </a:r>
            <a:r>
              <a:rPr lang="en-US" dirty="0" err="1"/>
              <a:t>clinicaltrials.gov</a:t>
            </a:r>
            <a:r>
              <a:rPr lang="en-US" dirty="0"/>
              <a:t>/ct2/show/NCT01862926. </a:t>
            </a:r>
          </a:p>
          <a:p>
            <a:pPr marL="137160" indent="-137160">
              <a:buFont typeface="+mj-lt"/>
              <a:buAutoNum type="arabicPeriod"/>
            </a:pPr>
            <a:r>
              <a:rPr lang="en-US" dirty="0" err="1"/>
              <a:t>Daoussis</a:t>
            </a:r>
            <a:r>
              <a:rPr lang="en-US" dirty="0"/>
              <a:t> D et al. </a:t>
            </a:r>
            <a:r>
              <a:rPr lang="en-US" i="1" dirty="0"/>
              <a:t>Rheumatology.</a:t>
            </a:r>
            <a:r>
              <a:rPr lang="en-US" dirty="0"/>
              <a:t> 2010;49:271-280.</a:t>
            </a:r>
          </a:p>
        </p:txBody>
      </p:sp>
      <p:sp>
        <p:nvSpPr>
          <p:cNvPr id="5" name="Text Placeholder 4">
            <a:extLst>
              <a:ext uri="{FF2B5EF4-FFF2-40B4-BE49-F238E27FC236}">
                <a16:creationId xmlns:a16="http://schemas.microsoft.com/office/drawing/2014/main" id="{5B002AA9-72DD-3445-9C6F-DDBCCC95AC00}"/>
              </a:ext>
            </a:extLst>
          </p:cNvPr>
          <p:cNvSpPr>
            <a:spLocks noGrp="1"/>
          </p:cNvSpPr>
          <p:nvPr>
            <p:ph type="body" sz="quarter" idx="11"/>
          </p:nvPr>
        </p:nvSpPr>
        <p:spPr>
          <a:xfrm>
            <a:off x="228600" y="4075112"/>
            <a:ext cx="8686800" cy="368301"/>
          </a:xfrm>
        </p:spPr>
        <p:txBody>
          <a:bodyPr>
            <a:noAutofit/>
          </a:bodyPr>
          <a:lstStyle/>
          <a:p>
            <a:r>
              <a:rPr lang="en-US" dirty="0"/>
              <a:t>CTD-ILD, Connective tissue disease-interstitial lung disease; CYC, Cyclophosphamide; DLCO, carbon monoxide diffusing capacity; FVC, forced vital capacity; MMF, Mycophenolate mofetil.</a:t>
            </a:r>
          </a:p>
        </p:txBody>
      </p:sp>
    </p:spTree>
    <p:extLst>
      <p:ext uri="{BB962C8B-B14F-4D97-AF65-F5344CB8AC3E}">
        <p14:creationId xmlns:p14="http://schemas.microsoft.com/office/powerpoint/2010/main" val="2024996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13C6-7C1F-0246-83D3-617D3BD57DCF}"/>
              </a:ext>
            </a:extLst>
          </p:cNvPr>
          <p:cNvSpPr>
            <a:spLocks noGrp="1"/>
          </p:cNvSpPr>
          <p:nvPr>
            <p:ph type="title"/>
          </p:nvPr>
        </p:nvSpPr>
        <p:spPr/>
        <p:txBody>
          <a:bodyPr>
            <a:normAutofit fontScale="90000"/>
          </a:bodyPr>
          <a:lstStyle/>
          <a:p>
            <a:r>
              <a:rPr lang="en-US" dirty="0"/>
              <a:t>Tocilizumab: Change from Baseline FVC compared with placebo in patients </a:t>
            </a:r>
            <a:r>
              <a:rPr lang="en-US" dirty="0" err="1"/>
              <a:t>dcSSc</a:t>
            </a:r>
            <a:r>
              <a:rPr lang="en-US" dirty="0"/>
              <a:t> and ILD</a:t>
            </a:r>
            <a:r>
              <a:rPr lang="en-US" baseline="30000" dirty="0"/>
              <a:t>1</a:t>
            </a:r>
            <a:endParaRPr lang="en-US" dirty="0"/>
          </a:p>
        </p:txBody>
      </p:sp>
      <p:sp>
        <p:nvSpPr>
          <p:cNvPr id="6" name="Text Placeholder 5">
            <a:extLst>
              <a:ext uri="{FF2B5EF4-FFF2-40B4-BE49-F238E27FC236}">
                <a16:creationId xmlns:a16="http://schemas.microsoft.com/office/drawing/2014/main" id="{50843519-2F99-634E-A438-4D781DD8058F}"/>
              </a:ext>
            </a:extLst>
          </p:cNvPr>
          <p:cNvSpPr>
            <a:spLocks noGrp="1"/>
          </p:cNvSpPr>
          <p:nvPr>
            <p:ph type="body" sz="quarter" idx="10"/>
          </p:nvPr>
        </p:nvSpPr>
        <p:spPr/>
        <p:txBody>
          <a:bodyPr>
            <a:normAutofit/>
          </a:bodyPr>
          <a:lstStyle/>
          <a:p>
            <a:pPr>
              <a:lnSpc>
                <a:spcPct val="100000"/>
              </a:lnSpc>
            </a:pPr>
            <a:r>
              <a:rPr lang="en-US" dirty="0">
                <a:solidFill>
                  <a:srgbClr val="000000"/>
                </a:solidFill>
              </a:rPr>
              <a:t>1. Adapted from Khanna D, et al. </a:t>
            </a:r>
            <a:r>
              <a:rPr lang="en-US" i="1" dirty="0">
                <a:solidFill>
                  <a:srgbClr val="000000"/>
                </a:solidFill>
              </a:rPr>
              <a:t>Lancet Resp Med</a:t>
            </a:r>
            <a:r>
              <a:rPr lang="en-US" dirty="0">
                <a:solidFill>
                  <a:srgbClr val="000000"/>
                </a:solidFill>
              </a:rPr>
              <a:t>. </a:t>
            </a:r>
            <a:r>
              <a:rPr lang="en-US" dirty="0"/>
              <a:t>2020;8:963-974</a:t>
            </a:r>
            <a:r>
              <a:rPr lang="en-US" dirty="0">
                <a:solidFill>
                  <a:srgbClr val="000000"/>
                </a:solidFill>
              </a:rPr>
              <a:t>.</a:t>
            </a:r>
          </a:p>
        </p:txBody>
      </p:sp>
      <p:sp>
        <p:nvSpPr>
          <p:cNvPr id="5" name="Text Placeholder 4">
            <a:extLst>
              <a:ext uri="{FF2B5EF4-FFF2-40B4-BE49-F238E27FC236}">
                <a16:creationId xmlns:a16="http://schemas.microsoft.com/office/drawing/2014/main" id="{9DF51DB0-58C3-5B4D-85CB-E4F25774AF79}"/>
              </a:ext>
            </a:extLst>
          </p:cNvPr>
          <p:cNvSpPr>
            <a:spLocks noGrp="1"/>
          </p:cNvSpPr>
          <p:nvPr>
            <p:ph type="body" sz="quarter" idx="11"/>
          </p:nvPr>
        </p:nvSpPr>
        <p:spPr/>
        <p:txBody>
          <a:bodyPr>
            <a:noAutofit/>
          </a:bodyPr>
          <a:lstStyle/>
          <a:p>
            <a:r>
              <a:rPr lang="en-US" dirty="0" err="1"/>
              <a:t>dcSSc</a:t>
            </a:r>
            <a:r>
              <a:rPr lang="en-US" dirty="0"/>
              <a:t>, diffuse cutaneous systemic sclerosis; FVC, forced vital capacity. </a:t>
            </a:r>
          </a:p>
        </p:txBody>
      </p:sp>
      <p:sp>
        <p:nvSpPr>
          <p:cNvPr id="4" name="Content Placeholder 3">
            <a:extLst>
              <a:ext uri="{FF2B5EF4-FFF2-40B4-BE49-F238E27FC236}">
                <a16:creationId xmlns:a16="http://schemas.microsoft.com/office/drawing/2014/main" id="{E2FB2980-AD44-914C-B14D-03E429169382}"/>
              </a:ext>
            </a:extLst>
          </p:cNvPr>
          <p:cNvSpPr>
            <a:spLocks noGrp="1"/>
          </p:cNvSpPr>
          <p:nvPr>
            <p:ph sz="half" idx="4294967295"/>
          </p:nvPr>
        </p:nvSpPr>
        <p:spPr>
          <a:xfrm>
            <a:off x="5650139" y="1421606"/>
            <a:ext cx="2727325" cy="2300287"/>
          </a:xfrm>
          <a:solidFill>
            <a:schemeClr val="accent2">
              <a:lumMod val="20000"/>
              <a:lumOff val="80000"/>
            </a:schemeClr>
          </a:solidFill>
        </p:spPr>
        <p:txBody>
          <a:bodyPr>
            <a:normAutofit/>
          </a:bodyPr>
          <a:lstStyle/>
          <a:p>
            <a:pPr marL="0" indent="0">
              <a:spcBef>
                <a:spcPts val="450"/>
              </a:spcBef>
              <a:spcAft>
                <a:spcPts val="450"/>
              </a:spcAft>
              <a:buNone/>
            </a:pPr>
            <a:r>
              <a:rPr lang="en-US" sz="1650" b="1" dirty="0"/>
              <a:t>Entry Criteria</a:t>
            </a:r>
          </a:p>
          <a:p>
            <a:pPr>
              <a:spcBef>
                <a:spcPts val="450"/>
              </a:spcBef>
              <a:spcAft>
                <a:spcPts val="450"/>
              </a:spcAft>
            </a:pPr>
            <a:r>
              <a:rPr lang="en-US" sz="1650" dirty="0"/>
              <a:t>Diffuse </a:t>
            </a:r>
            <a:r>
              <a:rPr lang="en-US" sz="1650" dirty="0" err="1"/>
              <a:t>SSc</a:t>
            </a:r>
            <a:endParaRPr lang="en-US" sz="1650" dirty="0"/>
          </a:p>
          <a:p>
            <a:pPr>
              <a:spcBef>
                <a:spcPts val="450"/>
              </a:spcBef>
              <a:spcAft>
                <a:spcPts val="450"/>
              </a:spcAft>
            </a:pPr>
            <a:r>
              <a:rPr lang="en-US" sz="1650" dirty="0"/>
              <a:t>Early disease (&lt;5 years)</a:t>
            </a:r>
          </a:p>
          <a:p>
            <a:pPr>
              <a:spcBef>
                <a:spcPts val="450"/>
              </a:spcBef>
              <a:spcAft>
                <a:spcPts val="450"/>
              </a:spcAft>
            </a:pPr>
            <a:r>
              <a:rPr lang="en-US" sz="1650" dirty="0"/>
              <a:t>Increased inflammatory markers</a:t>
            </a:r>
          </a:p>
          <a:p>
            <a:r>
              <a:rPr lang="en-US" sz="1650" dirty="0"/>
              <a:t>Active disease</a:t>
            </a:r>
          </a:p>
          <a:p>
            <a:pPr lvl="1"/>
            <a:r>
              <a:rPr lang="en-US" dirty="0"/>
              <a:t>duration ≤18 months</a:t>
            </a:r>
            <a:endParaRPr lang="en-US" sz="1350" dirty="0"/>
          </a:p>
        </p:txBody>
      </p:sp>
      <p:pic>
        <p:nvPicPr>
          <p:cNvPr id="7" name="Picture 6">
            <a:extLst>
              <a:ext uri="{FF2B5EF4-FFF2-40B4-BE49-F238E27FC236}">
                <a16:creationId xmlns:a16="http://schemas.microsoft.com/office/drawing/2014/main" id="{60F4E80F-ECAF-AB48-9081-B9DFBB9EE4F2}"/>
              </a:ext>
            </a:extLst>
          </p:cNvPr>
          <p:cNvPicPr>
            <a:picLocks noChangeAspect="1"/>
          </p:cNvPicPr>
          <p:nvPr/>
        </p:nvPicPr>
        <p:blipFill>
          <a:blip r:embed="rId3"/>
          <a:stretch>
            <a:fillRect/>
          </a:stretch>
        </p:blipFill>
        <p:spPr>
          <a:xfrm>
            <a:off x="766536" y="1144033"/>
            <a:ext cx="3473010" cy="3021236"/>
          </a:xfrm>
          <a:prstGeom prst="rect">
            <a:avLst/>
          </a:prstGeom>
        </p:spPr>
      </p:pic>
    </p:spTree>
    <p:extLst>
      <p:ext uri="{BB962C8B-B14F-4D97-AF65-F5344CB8AC3E}">
        <p14:creationId xmlns:p14="http://schemas.microsoft.com/office/powerpoint/2010/main" val="1602409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extLst>
              <p:ext uri="{D42A27DB-BD31-4B8C-83A1-F6EECF244321}">
                <p14:modId xmlns:p14="http://schemas.microsoft.com/office/powerpoint/2010/main" val="1200005695"/>
              </p:ext>
            </p:extLst>
          </p:nvPr>
        </p:nvGraphicFramePr>
        <p:xfrm>
          <a:off x="5387167" y="1972907"/>
          <a:ext cx="2276192" cy="13362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1877742" y="1944556"/>
          <a:ext cx="2380239" cy="1438724"/>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p:cNvSpPr>
            <a:spLocks noGrp="1"/>
          </p:cNvSpPr>
          <p:nvPr>
            <p:ph type="title"/>
          </p:nvPr>
        </p:nvSpPr>
        <p:spPr/>
        <p:txBody>
          <a:bodyPr/>
          <a:lstStyle/>
          <a:p>
            <a:r>
              <a:rPr lang="en-US" sz="2400" dirty="0">
                <a:solidFill>
                  <a:schemeClr val="tx1"/>
                </a:solidFill>
              </a:rPr>
              <a:t>Autologous Hematopoietic Stem Cell Transplantation</a:t>
            </a:r>
          </a:p>
        </p:txBody>
      </p:sp>
      <p:sp>
        <p:nvSpPr>
          <p:cNvPr id="8" name="Text Placeholder 7">
            <a:extLst>
              <a:ext uri="{FF2B5EF4-FFF2-40B4-BE49-F238E27FC236}">
                <a16:creationId xmlns:a16="http://schemas.microsoft.com/office/drawing/2014/main" id="{B6746C8B-D791-45C4-A0AC-75BDB316FF8F}"/>
              </a:ext>
            </a:extLst>
          </p:cNvPr>
          <p:cNvSpPr>
            <a:spLocks noGrp="1"/>
          </p:cNvSpPr>
          <p:nvPr>
            <p:ph type="body" sz="quarter" idx="10"/>
          </p:nvPr>
        </p:nvSpPr>
        <p:spPr/>
        <p:txBody>
          <a:bodyPr vert="horz" lIns="91440" tIns="45720" rIns="91440" bIns="45720" numCol="2" rtlCol="0">
            <a:noAutofit/>
          </a:bodyPr>
          <a:lstStyle/>
          <a:p>
            <a:pPr marL="137160" indent="-137160">
              <a:buAutoNum type="arabicPeriod"/>
            </a:pPr>
            <a:r>
              <a:rPr lang="nl-NL" dirty="0"/>
              <a:t>Van Laar JM et al. </a:t>
            </a:r>
            <a:r>
              <a:rPr lang="nl-NL" i="1" dirty="0"/>
              <a:t>JAMA. </a:t>
            </a:r>
            <a:r>
              <a:rPr lang="nl-NL" dirty="0"/>
              <a:t>2014;311:2490-2498.</a:t>
            </a:r>
          </a:p>
          <a:p>
            <a:pPr marL="137160" indent="-137160">
              <a:buAutoNum type="arabicPeriod"/>
            </a:pPr>
            <a:r>
              <a:rPr lang="nl-NL" dirty="0"/>
              <a:t>Sullivan KM et al. </a:t>
            </a:r>
            <a:r>
              <a:rPr lang="nl-NL" i="1" dirty="0"/>
              <a:t>N Engl J Med. </a:t>
            </a:r>
            <a:r>
              <a:rPr lang="nl-NL" dirty="0"/>
              <a:t>2018;378:35-47</a:t>
            </a:r>
            <a:r>
              <a:rPr lang="en-US" dirty="0"/>
              <a:t>.</a:t>
            </a:r>
            <a:endParaRPr lang="nl-NL" dirty="0"/>
          </a:p>
        </p:txBody>
      </p:sp>
      <p:sp>
        <p:nvSpPr>
          <p:cNvPr id="9" name="Text Placeholder 8">
            <a:extLst>
              <a:ext uri="{FF2B5EF4-FFF2-40B4-BE49-F238E27FC236}">
                <a16:creationId xmlns:a16="http://schemas.microsoft.com/office/drawing/2014/main" id="{96BEC1C3-99F9-43A8-8F53-1C8F8DF29873}"/>
              </a:ext>
            </a:extLst>
          </p:cNvPr>
          <p:cNvSpPr>
            <a:spLocks noGrp="1"/>
          </p:cNvSpPr>
          <p:nvPr>
            <p:ph type="body" sz="quarter" idx="11"/>
          </p:nvPr>
        </p:nvSpPr>
        <p:spPr>
          <a:xfrm>
            <a:off x="228600" y="4122830"/>
            <a:ext cx="8686800" cy="320583"/>
          </a:xfrm>
        </p:spPr>
        <p:txBody>
          <a:bodyPr/>
          <a:lstStyle/>
          <a:p>
            <a:r>
              <a:rPr lang="en-US" dirty="0"/>
              <a:t>ASTIS, Autologous Stem Cell Transplantation International Scleroderma trial; HSCT, hematopoietic stem cell transplantation; ITT, Intention to treat; SCOT, Scleroderma: Cyclophosphamide or Transplantation trial.</a:t>
            </a:r>
          </a:p>
        </p:txBody>
      </p:sp>
      <p:sp>
        <p:nvSpPr>
          <p:cNvPr id="5" name="TextBox 4"/>
          <p:cNvSpPr txBox="1"/>
          <p:nvPr/>
        </p:nvSpPr>
        <p:spPr>
          <a:xfrm>
            <a:off x="1765978" y="1491636"/>
            <a:ext cx="2337177" cy="282769"/>
          </a:xfrm>
          <a:prstGeom prst="rect">
            <a:avLst/>
          </a:prstGeom>
          <a:noFill/>
        </p:spPr>
        <p:txBody>
          <a:bodyPr wrap="none" lIns="51434" tIns="25717" rIns="51434" bIns="25717" rtlCol="0">
            <a:spAutoFit/>
          </a:bodyPr>
          <a:lstStyle/>
          <a:p>
            <a:pPr algn="ctr" defTabSz="514337"/>
            <a:r>
              <a:rPr lang="en-US" sz="1500" b="1" dirty="0">
                <a:solidFill>
                  <a:srgbClr val="000000"/>
                </a:solidFill>
              </a:rPr>
              <a:t>ASTIS Trial: Overall Survival</a:t>
            </a:r>
            <a:r>
              <a:rPr lang="en-US" sz="1500" b="1" baseline="30000" dirty="0">
                <a:solidFill>
                  <a:srgbClr val="000000"/>
                </a:solidFill>
              </a:rPr>
              <a:t>1</a:t>
            </a:r>
          </a:p>
        </p:txBody>
      </p:sp>
      <p:sp>
        <p:nvSpPr>
          <p:cNvPr id="7" name="TextBox 6"/>
          <p:cNvSpPr txBox="1"/>
          <p:nvPr/>
        </p:nvSpPr>
        <p:spPr>
          <a:xfrm>
            <a:off x="5107381" y="1481730"/>
            <a:ext cx="2306142" cy="513601"/>
          </a:xfrm>
          <a:prstGeom prst="rect">
            <a:avLst/>
          </a:prstGeom>
          <a:noFill/>
        </p:spPr>
        <p:txBody>
          <a:bodyPr wrap="none" lIns="51434" tIns="25717" rIns="51434" bIns="25717" rtlCol="0">
            <a:spAutoFit/>
          </a:bodyPr>
          <a:lstStyle/>
          <a:p>
            <a:pPr algn="ctr" defTabSz="514337"/>
            <a:r>
              <a:rPr lang="en-US" sz="1500" b="1" dirty="0">
                <a:solidFill>
                  <a:srgbClr val="000000"/>
                </a:solidFill>
              </a:rPr>
              <a:t>SCOT Trial: Overall Survival</a:t>
            </a:r>
            <a:r>
              <a:rPr lang="en-US" sz="1500" b="1" baseline="30000" dirty="0">
                <a:solidFill>
                  <a:srgbClr val="000000"/>
                </a:solidFill>
              </a:rPr>
              <a:t>2</a:t>
            </a:r>
          </a:p>
          <a:p>
            <a:pPr algn="ctr" defTabSz="514337"/>
            <a:r>
              <a:rPr lang="en-US" sz="1500" dirty="0">
                <a:solidFill>
                  <a:srgbClr val="000000"/>
                </a:solidFill>
              </a:rPr>
              <a:t>ITT Population</a:t>
            </a:r>
          </a:p>
        </p:txBody>
      </p:sp>
      <p:graphicFrame>
        <p:nvGraphicFramePr>
          <p:cNvPr id="10" name="Table 9"/>
          <p:cNvGraphicFramePr>
            <a:graphicFrameLocks noGrp="1"/>
          </p:cNvGraphicFramePr>
          <p:nvPr/>
        </p:nvGraphicFramePr>
        <p:xfrm>
          <a:off x="1353021" y="3435926"/>
          <a:ext cx="2891904" cy="320583"/>
        </p:xfrm>
        <a:graphic>
          <a:graphicData uri="http://schemas.openxmlformats.org/drawingml/2006/table">
            <a:tbl>
              <a:tblPr firstRow="1" bandRow="1">
                <a:tableStyleId>{2D5ABB26-0587-4C30-8999-92F81FD0307C}</a:tableStyleId>
              </a:tblPr>
              <a:tblGrid>
                <a:gridCol w="684831">
                  <a:extLst>
                    <a:ext uri="{9D8B030D-6E8A-4147-A177-3AD203B41FA5}">
                      <a16:colId xmlns:a16="http://schemas.microsoft.com/office/drawing/2014/main" val="20000"/>
                    </a:ext>
                  </a:extLst>
                </a:gridCol>
                <a:gridCol w="200643">
                  <a:extLst>
                    <a:ext uri="{9D8B030D-6E8A-4147-A177-3AD203B41FA5}">
                      <a16:colId xmlns:a16="http://schemas.microsoft.com/office/drawing/2014/main" val="20001"/>
                    </a:ext>
                  </a:extLst>
                </a:gridCol>
                <a:gridCol w="200643">
                  <a:extLst>
                    <a:ext uri="{9D8B030D-6E8A-4147-A177-3AD203B41FA5}">
                      <a16:colId xmlns:a16="http://schemas.microsoft.com/office/drawing/2014/main" val="20002"/>
                    </a:ext>
                  </a:extLst>
                </a:gridCol>
                <a:gridCol w="200643">
                  <a:extLst>
                    <a:ext uri="{9D8B030D-6E8A-4147-A177-3AD203B41FA5}">
                      <a16:colId xmlns:a16="http://schemas.microsoft.com/office/drawing/2014/main" val="20003"/>
                    </a:ext>
                  </a:extLst>
                </a:gridCol>
                <a:gridCol w="200643">
                  <a:extLst>
                    <a:ext uri="{9D8B030D-6E8A-4147-A177-3AD203B41FA5}">
                      <a16:colId xmlns:a16="http://schemas.microsoft.com/office/drawing/2014/main" val="20004"/>
                    </a:ext>
                  </a:extLst>
                </a:gridCol>
                <a:gridCol w="200643">
                  <a:extLst>
                    <a:ext uri="{9D8B030D-6E8A-4147-A177-3AD203B41FA5}">
                      <a16:colId xmlns:a16="http://schemas.microsoft.com/office/drawing/2014/main" val="20005"/>
                    </a:ext>
                  </a:extLst>
                </a:gridCol>
                <a:gridCol w="200643">
                  <a:extLst>
                    <a:ext uri="{9D8B030D-6E8A-4147-A177-3AD203B41FA5}">
                      <a16:colId xmlns:a16="http://schemas.microsoft.com/office/drawing/2014/main" val="20006"/>
                    </a:ext>
                  </a:extLst>
                </a:gridCol>
                <a:gridCol w="200643">
                  <a:extLst>
                    <a:ext uri="{9D8B030D-6E8A-4147-A177-3AD203B41FA5}">
                      <a16:colId xmlns:a16="http://schemas.microsoft.com/office/drawing/2014/main" val="20007"/>
                    </a:ext>
                  </a:extLst>
                </a:gridCol>
                <a:gridCol w="200643">
                  <a:extLst>
                    <a:ext uri="{9D8B030D-6E8A-4147-A177-3AD203B41FA5}">
                      <a16:colId xmlns:a16="http://schemas.microsoft.com/office/drawing/2014/main" val="20008"/>
                    </a:ext>
                  </a:extLst>
                </a:gridCol>
                <a:gridCol w="200643">
                  <a:extLst>
                    <a:ext uri="{9D8B030D-6E8A-4147-A177-3AD203B41FA5}">
                      <a16:colId xmlns:a16="http://schemas.microsoft.com/office/drawing/2014/main" val="20009"/>
                    </a:ext>
                  </a:extLst>
                </a:gridCol>
                <a:gridCol w="200643">
                  <a:extLst>
                    <a:ext uri="{9D8B030D-6E8A-4147-A177-3AD203B41FA5}">
                      <a16:colId xmlns:a16="http://schemas.microsoft.com/office/drawing/2014/main" val="20010"/>
                    </a:ext>
                  </a:extLst>
                </a:gridCol>
                <a:gridCol w="200643">
                  <a:extLst>
                    <a:ext uri="{9D8B030D-6E8A-4147-A177-3AD203B41FA5}">
                      <a16:colId xmlns:a16="http://schemas.microsoft.com/office/drawing/2014/main" val="20011"/>
                    </a:ext>
                  </a:extLst>
                </a:gridCol>
              </a:tblGrid>
              <a:tr h="106861">
                <a:tc>
                  <a:txBody>
                    <a:bodyPr/>
                    <a:lstStyle/>
                    <a:p>
                      <a:r>
                        <a:rPr lang="en-US" sz="700" b="1" dirty="0"/>
                        <a:t>No. at Risk</a:t>
                      </a:r>
                    </a:p>
                  </a:txBody>
                  <a:tcPr marL="0" marR="0" marT="0" marB="0" anchor="ctr"/>
                </a:tc>
                <a:tc>
                  <a:txBody>
                    <a:bodyPr/>
                    <a:lstStyle/>
                    <a:p>
                      <a:pPr algn="ctr"/>
                      <a:endParaRPr lang="en-US" sz="600"/>
                    </a:p>
                  </a:txBody>
                  <a:tcPr marL="0" marR="0" marT="0" marB="0"/>
                </a:tc>
                <a:tc>
                  <a:txBody>
                    <a:bodyPr/>
                    <a:lstStyle/>
                    <a:p>
                      <a:pPr algn="ctr"/>
                      <a:endParaRPr lang="en-US" sz="600"/>
                    </a:p>
                  </a:txBody>
                  <a:tcPr marL="0" marR="0" marT="0" marB="0"/>
                </a:tc>
                <a:tc>
                  <a:txBody>
                    <a:bodyPr/>
                    <a:lstStyle/>
                    <a:p>
                      <a:pPr algn="ctr"/>
                      <a:endParaRPr lang="en-US" sz="600"/>
                    </a:p>
                  </a:txBody>
                  <a:tcPr marL="0" marR="0" marT="0" marB="0"/>
                </a:tc>
                <a:tc>
                  <a:txBody>
                    <a:bodyPr/>
                    <a:lstStyle/>
                    <a:p>
                      <a:pPr algn="ctr"/>
                      <a:endParaRPr lang="en-US" sz="600"/>
                    </a:p>
                  </a:txBody>
                  <a:tcPr marL="0" marR="0" marT="0" marB="0"/>
                </a:tc>
                <a:tc>
                  <a:txBody>
                    <a:bodyPr/>
                    <a:lstStyle/>
                    <a:p>
                      <a:pPr algn="ctr"/>
                      <a:endParaRPr lang="en-US" sz="600"/>
                    </a:p>
                  </a:txBody>
                  <a:tcPr marL="0" marR="0" marT="0" marB="0"/>
                </a:tc>
                <a:tc>
                  <a:txBody>
                    <a:bodyPr/>
                    <a:lstStyle/>
                    <a:p>
                      <a:pPr algn="ctr"/>
                      <a:endParaRPr lang="en-US" sz="600"/>
                    </a:p>
                  </a:txBody>
                  <a:tcPr marL="0" marR="0" marT="0" marB="0"/>
                </a:tc>
                <a:tc>
                  <a:txBody>
                    <a:bodyPr/>
                    <a:lstStyle/>
                    <a:p>
                      <a:pPr algn="ctr"/>
                      <a:endParaRPr lang="en-US" sz="600"/>
                    </a:p>
                  </a:txBody>
                  <a:tcPr marL="0" marR="0" marT="0" marB="0"/>
                </a:tc>
                <a:tc>
                  <a:txBody>
                    <a:bodyPr/>
                    <a:lstStyle/>
                    <a:p>
                      <a:pPr algn="ctr"/>
                      <a:endParaRPr lang="en-US" sz="600"/>
                    </a:p>
                  </a:txBody>
                  <a:tcPr marL="0" marR="0" marT="0" marB="0"/>
                </a:tc>
                <a:tc>
                  <a:txBody>
                    <a:bodyPr/>
                    <a:lstStyle/>
                    <a:p>
                      <a:pPr algn="ctr"/>
                      <a:endParaRPr lang="en-US" sz="600" dirty="0"/>
                    </a:p>
                  </a:txBody>
                  <a:tcPr marL="0" marR="0" marT="0" marB="0"/>
                </a:tc>
                <a:tc>
                  <a:txBody>
                    <a:bodyPr/>
                    <a:lstStyle/>
                    <a:p>
                      <a:pPr algn="ctr"/>
                      <a:endParaRPr lang="en-US" sz="600" dirty="0"/>
                    </a:p>
                  </a:txBody>
                  <a:tcPr marL="0" marR="0" marT="0" marB="0"/>
                </a:tc>
                <a:tc>
                  <a:txBody>
                    <a:bodyPr/>
                    <a:lstStyle/>
                    <a:p>
                      <a:pPr algn="ctr"/>
                      <a:endParaRPr lang="en-US" sz="600" dirty="0"/>
                    </a:p>
                  </a:txBody>
                  <a:tcPr marL="0" marR="0" marT="0" marB="0"/>
                </a:tc>
                <a:extLst>
                  <a:ext uri="{0D108BD9-81ED-4DB2-BD59-A6C34878D82A}">
                    <a16:rowId xmlns:a16="http://schemas.microsoft.com/office/drawing/2014/main" val="10000"/>
                  </a:ext>
                </a:extLst>
              </a:tr>
              <a:tr h="106861">
                <a:tc>
                  <a:txBody>
                    <a:bodyPr/>
                    <a:lstStyle/>
                    <a:p>
                      <a:r>
                        <a:rPr lang="en-US" sz="600" dirty="0"/>
                        <a:t>Transplantation</a:t>
                      </a:r>
                    </a:p>
                  </a:txBody>
                  <a:tcPr marL="0" marR="0" marT="0" marB="0" anchor="ctr"/>
                </a:tc>
                <a:tc>
                  <a:txBody>
                    <a:bodyPr/>
                    <a:lstStyle/>
                    <a:p>
                      <a:pPr algn="ctr"/>
                      <a:r>
                        <a:rPr lang="en-US" sz="700" dirty="0"/>
                        <a:t>79</a:t>
                      </a:r>
                    </a:p>
                  </a:txBody>
                  <a:tcPr marL="0" marR="0" marT="0" marB="0" anchor="ctr"/>
                </a:tc>
                <a:tc>
                  <a:txBody>
                    <a:bodyPr/>
                    <a:lstStyle/>
                    <a:p>
                      <a:pPr algn="ctr"/>
                      <a:r>
                        <a:rPr lang="en-US" sz="700" dirty="0"/>
                        <a:t>68</a:t>
                      </a:r>
                    </a:p>
                  </a:txBody>
                  <a:tcPr marL="0" marR="0" marT="0" marB="0" anchor="ctr"/>
                </a:tc>
                <a:tc>
                  <a:txBody>
                    <a:bodyPr/>
                    <a:lstStyle/>
                    <a:p>
                      <a:pPr algn="ctr"/>
                      <a:r>
                        <a:rPr lang="en-US" sz="700" dirty="0"/>
                        <a:t>67</a:t>
                      </a:r>
                    </a:p>
                  </a:txBody>
                  <a:tcPr marL="0" marR="0" marT="0" marB="0" anchor="ctr"/>
                </a:tc>
                <a:tc>
                  <a:txBody>
                    <a:bodyPr/>
                    <a:lstStyle/>
                    <a:p>
                      <a:pPr algn="ctr"/>
                      <a:r>
                        <a:rPr lang="en-US" sz="700" dirty="0"/>
                        <a:t>67</a:t>
                      </a:r>
                    </a:p>
                  </a:txBody>
                  <a:tcPr marL="0" marR="0" marT="0" marB="0" anchor="ctr"/>
                </a:tc>
                <a:tc>
                  <a:txBody>
                    <a:bodyPr/>
                    <a:lstStyle/>
                    <a:p>
                      <a:pPr algn="ctr"/>
                      <a:r>
                        <a:rPr lang="en-US" sz="700" dirty="0"/>
                        <a:t>66</a:t>
                      </a:r>
                    </a:p>
                  </a:txBody>
                  <a:tcPr marL="0" marR="0" marT="0" marB="0" anchor="ctr"/>
                </a:tc>
                <a:tc>
                  <a:txBody>
                    <a:bodyPr/>
                    <a:lstStyle/>
                    <a:p>
                      <a:pPr algn="ctr"/>
                      <a:r>
                        <a:rPr lang="en-US" sz="700" dirty="0"/>
                        <a:t>55</a:t>
                      </a:r>
                    </a:p>
                  </a:txBody>
                  <a:tcPr marL="0" marR="0" marT="0" marB="0" anchor="ctr"/>
                </a:tc>
                <a:tc>
                  <a:txBody>
                    <a:bodyPr/>
                    <a:lstStyle/>
                    <a:p>
                      <a:pPr algn="ctr"/>
                      <a:r>
                        <a:rPr lang="en-US" sz="700" dirty="0"/>
                        <a:t>43</a:t>
                      </a:r>
                    </a:p>
                  </a:txBody>
                  <a:tcPr marL="0" marR="0" marT="0" marB="0" anchor="ctr"/>
                </a:tc>
                <a:tc>
                  <a:txBody>
                    <a:bodyPr/>
                    <a:lstStyle/>
                    <a:p>
                      <a:pPr algn="ctr"/>
                      <a:r>
                        <a:rPr lang="en-US" sz="700" dirty="0"/>
                        <a:t>32</a:t>
                      </a:r>
                    </a:p>
                  </a:txBody>
                  <a:tcPr marL="0" marR="0" marT="0" marB="0" anchor="ctr"/>
                </a:tc>
                <a:tc>
                  <a:txBody>
                    <a:bodyPr/>
                    <a:lstStyle/>
                    <a:p>
                      <a:pPr algn="ctr"/>
                      <a:r>
                        <a:rPr lang="en-US" sz="700" dirty="0"/>
                        <a:t>23</a:t>
                      </a:r>
                    </a:p>
                  </a:txBody>
                  <a:tcPr marL="0" marR="0" marT="0" marB="0" anchor="ctr"/>
                </a:tc>
                <a:tc>
                  <a:txBody>
                    <a:bodyPr/>
                    <a:lstStyle/>
                    <a:p>
                      <a:pPr algn="ctr"/>
                      <a:r>
                        <a:rPr lang="en-US" sz="700" dirty="0"/>
                        <a:t>14</a:t>
                      </a:r>
                    </a:p>
                  </a:txBody>
                  <a:tcPr marL="0" marR="0" marT="0" marB="0" anchor="ctr"/>
                </a:tc>
                <a:tc>
                  <a:txBody>
                    <a:bodyPr/>
                    <a:lstStyle/>
                    <a:p>
                      <a:pPr algn="ctr"/>
                      <a:r>
                        <a:rPr lang="en-US" sz="700" dirty="0"/>
                        <a:t>11</a:t>
                      </a:r>
                    </a:p>
                  </a:txBody>
                  <a:tcPr marL="0" marR="0" marT="0" marB="0" anchor="ctr"/>
                </a:tc>
                <a:extLst>
                  <a:ext uri="{0D108BD9-81ED-4DB2-BD59-A6C34878D82A}">
                    <a16:rowId xmlns:a16="http://schemas.microsoft.com/office/drawing/2014/main" val="10001"/>
                  </a:ext>
                </a:extLst>
              </a:tr>
              <a:tr h="106861">
                <a:tc>
                  <a:txBody>
                    <a:bodyPr/>
                    <a:lstStyle/>
                    <a:p>
                      <a:r>
                        <a:rPr lang="en-US" sz="600" dirty="0"/>
                        <a:t>Cyclophosphamide</a:t>
                      </a:r>
                    </a:p>
                  </a:txBody>
                  <a:tcPr marL="0" marR="0" marT="0" marB="0" anchor="ctr"/>
                </a:tc>
                <a:tc>
                  <a:txBody>
                    <a:bodyPr/>
                    <a:lstStyle/>
                    <a:p>
                      <a:pPr algn="ctr"/>
                      <a:r>
                        <a:rPr lang="en-US" sz="700" dirty="0"/>
                        <a:t>77</a:t>
                      </a:r>
                    </a:p>
                  </a:txBody>
                  <a:tcPr marL="0" marR="0" marT="0" marB="0" anchor="ctr"/>
                </a:tc>
                <a:tc>
                  <a:txBody>
                    <a:bodyPr/>
                    <a:lstStyle/>
                    <a:p>
                      <a:pPr algn="ctr"/>
                      <a:r>
                        <a:rPr lang="en-US" sz="700" dirty="0"/>
                        <a:t>70</a:t>
                      </a:r>
                    </a:p>
                  </a:txBody>
                  <a:tcPr marL="0" marR="0" marT="0" marB="0" anchor="ctr"/>
                </a:tc>
                <a:tc>
                  <a:txBody>
                    <a:bodyPr/>
                    <a:lstStyle/>
                    <a:p>
                      <a:pPr algn="ctr"/>
                      <a:r>
                        <a:rPr lang="en-US" sz="700" dirty="0"/>
                        <a:t>64</a:t>
                      </a:r>
                    </a:p>
                  </a:txBody>
                  <a:tcPr marL="0" marR="0" marT="0" marB="0" anchor="ctr"/>
                </a:tc>
                <a:tc>
                  <a:txBody>
                    <a:bodyPr/>
                    <a:lstStyle/>
                    <a:p>
                      <a:pPr algn="ctr"/>
                      <a:r>
                        <a:rPr lang="en-US" sz="700" dirty="0"/>
                        <a:t>60</a:t>
                      </a:r>
                    </a:p>
                  </a:txBody>
                  <a:tcPr marL="0" marR="0" marT="0" marB="0" anchor="ctr"/>
                </a:tc>
                <a:tc>
                  <a:txBody>
                    <a:bodyPr/>
                    <a:lstStyle/>
                    <a:p>
                      <a:pPr algn="ctr"/>
                      <a:r>
                        <a:rPr lang="en-US" sz="700" dirty="0"/>
                        <a:t>57</a:t>
                      </a:r>
                    </a:p>
                  </a:txBody>
                  <a:tcPr marL="0" marR="0" marT="0" marB="0" anchor="ctr"/>
                </a:tc>
                <a:tc>
                  <a:txBody>
                    <a:bodyPr/>
                    <a:lstStyle/>
                    <a:p>
                      <a:pPr algn="ctr"/>
                      <a:r>
                        <a:rPr lang="en-US" sz="700" dirty="0"/>
                        <a:t>40</a:t>
                      </a:r>
                    </a:p>
                  </a:txBody>
                  <a:tcPr marL="0" marR="0" marT="0" marB="0" anchor="ctr"/>
                </a:tc>
                <a:tc>
                  <a:txBody>
                    <a:bodyPr/>
                    <a:lstStyle/>
                    <a:p>
                      <a:pPr algn="ctr"/>
                      <a:r>
                        <a:rPr lang="en-US" sz="700" dirty="0"/>
                        <a:t>34</a:t>
                      </a:r>
                    </a:p>
                  </a:txBody>
                  <a:tcPr marL="0" marR="0" marT="0" marB="0" anchor="ctr"/>
                </a:tc>
                <a:tc>
                  <a:txBody>
                    <a:bodyPr/>
                    <a:lstStyle/>
                    <a:p>
                      <a:pPr algn="ctr"/>
                      <a:r>
                        <a:rPr lang="en-US" sz="700" dirty="0"/>
                        <a:t>25</a:t>
                      </a:r>
                    </a:p>
                  </a:txBody>
                  <a:tcPr marL="0" marR="0" marT="0" marB="0" anchor="ctr"/>
                </a:tc>
                <a:tc>
                  <a:txBody>
                    <a:bodyPr/>
                    <a:lstStyle/>
                    <a:p>
                      <a:pPr algn="ctr"/>
                      <a:r>
                        <a:rPr lang="en-US" sz="700" dirty="0"/>
                        <a:t>18</a:t>
                      </a:r>
                    </a:p>
                  </a:txBody>
                  <a:tcPr marL="0" marR="0" marT="0" marB="0" anchor="ctr"/>
                </a:tc>
                <a:tc>
                  <a:txBody>
                    <a:bodyPr/>
                    <a:lstStyle/>
                    <a:p>
                      <a:pPr algn="ctr"/>
                      <a:r>
                        <a:rPr lang="en-US" sz="700" dirty="0"/>
                        <a:t>12</a:t>
                      </a:r>
                    </a:p>
                  </a:txBody>
                  <a:tcPr marL="0" marR="0" marT="0" marB="0" anchor="ctr"/>
                </a:tc>
                <a:tc>
                  <a:txBody>
                    <a:bodyPr/>
                    <a:lstStyle/>
                    <a:p>
                      <a:pPr algn="ctr"/>
                      <a:r>
                        <a:rPr lang="en-US" sz="700" dirty="0"/>
                        <a:t>6</a:t>
                      </a:r>
                    </a:p>
                  </a:txBody>
                  <a:tcPr marL="0" marR="0" marT="0" marB="0" anchor="ct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218978"/>
              </p:ext>
            </p:extLst>
          </p:nvPr>
        </p:nvGraphicFramePr>
        <p:xfrm>
          <a:off x="4799407" y="3405996"/>
          <a:ext cx="2599332" cy="353507"/>
        </p:xfrm>
        <a:graphic>
          <a:graphicData uri="http://schemas.openxmlformats.org/drawingml/2006/table">
            <a:tbl>
              <a:tblPr firstRow="1" bandRow="1">
                <a:tableStyleId>{2D5ABB26-0587-4C30-8999-92F81FD0307C}</a:tableStyleId>
              </a:tblPr>
              <a:tblGrid>
                <a:gridCol w="740622">
                  <a:extLst>
                    <a:ext uri="{9D8B030D-6E8A-4147-A177-3AD203B41FA5}">
                      <a16:colId xmlns:a16="http://schemas.microsoft.com/office/drawing/2014/main" val="20000"/>
                    </a:ext>
                  </a:extLst>
                </a:gridCol>
                <a:gridCol w="265530">
                  <a:extLst>
                    <a:ext uri="{9D8B030D-6E8A-4147-A177-3AD203B41FA5}">
                      <a16:colId xmlns:a16="http://schemas.microsoft.com/office/drawing/2014/main" val="20001"/>
                    </a:ext>
                  </a:extLst>
                </a:gridCol>
                <a:gridCol w="265530">
                  <a:extLst>
                    <a:ext uri="{9D8B030D-6E8A-4147-A177-3AD203B41FA5}">
                      <a16:colId xmlns:a16="http://schemas.microsoft.com/office/drawing/2014/main" val="20002"/>
                    </a:ext>
                  </a:extLst>
                </a:gridCol>
                <a:gridCol w="265530">
                  <a:extLst>
                    <a:ext uri="{9D8B030D-6E8A-4147-A177-3AD203B41FA5}">
                      <a16:colId xmlns:a16="http://schemas.microsoft.com/office/drawing/2014/main" val="20003"/>
                    </a:ext>
                  </a:extLst>
                </a:gridCol>
                <a:gridCol w="265530">
                  <a:extLst>
                    <a:ext uri="{9D8B030D-6E8A-4147-A177-3AD203B41FA5}">
                      <a16:colId xmlns:a16="http://schemas.microsoft.com/office/drawing/2014/main" val="20004"/>
                    </a:ext>
                  </a:extLst>
                </a:gridCol>
                <a:gridCol w="265530">
                  <a:extLst>
                    <a:ext uri="{9D8B030D-6E8A-4147-A177-3AD203B41FA5}">
                      <a16:colId xmlns:a16="http://schemas.microsoft.com/office/drawing/2014/main" val="20005"/>
                    </a:ext>
                  </a:extLst>
                </a:gridCol>
                <a:gridCol w="265530">
                  <a:extLst>
                    <a:ext uri="{9D8B030D-6E8A-4147-A177-3AD203B41FA5}">
                      <a16:colId xmlns:a16="http://schemas.microsoft.com/office/drawing/2014/main" val="20006"/>
                    </a:ext>
                  </a:extLst>
                </a:gridCol>
                <a:gridCol w="265530">
                  <a:extLst>
                    <a:ext uri="{9D8B030D-6E8A-4147-A177-3AD203B41FA5}">
                      <a16:colId xmlns:a16="http://schemas.microsoft.com/office/drawing/2014/main" val="20007"/>
                    </a:ext>
                  </a:extLst>
                </a:gridCol>
              </a:tblGrid>
              <a:tr h="140147">
                <a:tc>
                  <a:txBody>
                    <a:bodyPr/>
                    <a:lstStyle/>
                    <a:p>
                      <a:pPr algn="l"/>
                      <a:r>
                        <a:rPr lang="en-US" sz="700" b="1" dirty="0"/>
                        <a:t>No. at Risk</a:t>
                      </a:r>
                    </a:p>
                  </a:txBody>
                  <a:tcPr marL="0" marR="0" marT="0" marB="0" anchor="ctr"/>
                </a:tc>
                <a:tc>
                  <a:txBody>
                    <a:bodyPr/>
                    <a:lstStyle/>
                    <a:p>
                      <a:pPr algn="ctr"/>
                      <a:endParaRPr lang="en-US" sz="700" dirty="0"/>
                    </a:p>
                  </a:txBody>
                  <a:tcPr marL="0" marR="0" marT="0" marB="0" anchor="ctr"/>
                </a:tc>
                <a:tc>
                  <a:txBody>
                    <a:bodyPr/>
                    <a:lstStyle/>
                    <a:p>
                      <a:pPr algn="ctr"/>
                      <a:endParaRPr lang="en-US" sz="700" dirty="0"/>
                    </a:p>
                  </a:txBody>
                  <a:tcPr marL="0" marR="0" marT="0" marB="0" anchor="ctr"/>
                </a:tc>
                <a:tc>
                  <a:txBody>
                    <a:bodyPr/>
                    <a:lstStyle/>
                    <a:p>
                      <a:pPr algn="ctr"/>
                      <a:endParaRPr lang="en-US" sz="700" dirty="0"/>
                    </a:p>
                  </a:txBody>
                  <a:tcPr marL="0" marR="0" marT="0" marB="0" anchor="ctr"/>
                </a:tc>
                <a:tc>
                  <a:txBody>
                    <a:bodyPr/>
                    <a:lstStyle/>
                    <a:p>
                      <a:pPr algn="ctr"/>
                      <a:endParaRPr lang="en-US" sz="700" dirty="0"/>
                    </a:p>
                  </a:txBody>
                  <a:tcPr marL="0" marR="0" marT="0" marB="0" anchor="ctr"/>
                </a:tc>
                <a:tc>
                  <a:txBody>
                    <a:bodyPr/>
                    <a:lstStyle/>
                    <a:p>
                      <a:pPr algn="ctr"/>
                      <a:endParaRPr lang="en-US" sz="700" dirty="0"/>
                    </a:p>
                  </a:txBody>
                  <a:tcPr marL="0" marR="0" marT="0" marB="0" anchor="ctr"/>
                </a:tc>
                <a:tc>
                  <a:txBody>
                    <a:bodyPr/>
                    <a:lstStyle/>
                    <a:p>
                      <a:pPr algn="ctr"/>
                      <a:endParaRPr lang="en-US" sz="700" dirty="0"/>
                    </a:p>
                  </a:txBody>
                  <a:tcPr marL="0" marR="0" marT="0" marB="0" anchor="ctr"/>
                </a:tc>
                <a:tc>
                  <a:txBody>
                    <a:bodyPr/>
                    <a:lstStyle/>
                    <a:p>
                      <a:pPr algn="ctr"/>
                      <a:endParaRPr lang="en-US" sz="700" dirty="0"/>
                    </a:p>
                  </a:txBody>
                  <a:tcPr marL="0" marR="0" marT="0" marB="0" anchor="ctr"/>
                </a:tc>
                <a:extLst>
                  <a:ext uri="{0D108BD9-81ED-4DB2-BD59-A6C34878D82A}">
                    <a16:rowId xmlns:a16="http://schemas.microsoft.com/office/drawing/2014/main" val="10000"/>
                  </a:ext>
                </a:extLst>
              </a:tr>
              <a:tr h="102870">
                <a:tc>
                  <a:txBody>
                    <a:bodyPr/>
                    <a:lstStyle/>
                    <a:p>
                      <a:pPr algn="l"/>
                      <a:r>
                        <a:rPr lang="en-US" sz="600" dirty="0"/>
                        <a:t>Transplantation</a:t>
                      </a:r>
                    </a:p>
                  </a:txBody>
                  <a:tcPr marL="0" marR="0" marT="0" marB="0" anchor="ctr"/>
                </a:tc>
                <a:tc>
                  <a:txBody>
                    <a:bodyPr/>
                    <a:lstStyle/>
                    <a:p>
                      <a:pPr algn="ctr"/>
                      <a:r>
                        <a:rPr lang="en-US" sz="700" dirty="0"/>
                        <a:t>36</a:t>
                      </a:r>
                    </a:p>
                  </a:txBody>
                  <a:tcPr marL="0" marR="0" marT="0" marB="0" anchor="ctr"/>
                </a:tc>
                <a:tc>
                  <a:txBody>
                    <a:bodyPr/>
                    <a:lstStyle/>
                    <a:p>
                      <a:pPr algn="ctr"/>
                      <a:r>
                        <a:rPr lang="en-US" sz="700" dirty="0"/>
                        <a:t>33</a:t>
                      </a:r>
                    </a:p>
                  </a:txBody>
                  <a:tcPr marL="0" marR="0" marT="0" marB="0" anchor="ctr"/>
                </a:tc>
                <a:tc>
                  <a:txBody>
                    <a:bodyPr/>
                    <a:lstStyle/>
                    <a:p>
                      <a:pPr algn="ctr"/>
                      <a:r>
                        <a:rPr lang="en-US" sz="700" dirty="0"/>
                        <a:t>31</a:t>
                      </a:r>
                    </a:p>
                  </a:txBody>
                  <a:tcPr marL="0" marR="0" marT="0" marB="0" anchor="ctr"/>
                </a:tc>
                <a:tc>
                  <a:txBody>
                    <a:bodyPr/>
                    <a:lstStyle/>
                    <a:p>
                      <a:pPr algn="ctr"/>
                      <a:r>
                        <a:rPr lang="en-US" sz="700" dirty="0"/>
                        <a:t>30</a:t>
                      </a:r>
                    </a:p>
                  </a:txBody>
                  <a:tcPr marL="0" marR="0" marT="0" marB="0" anchor="ctr"/>
                </a:tc>
                <a:tc>
                  <a:txBody>
                    <a:bodyPr/>
                    <a:lstStyle/>
                    <a:p>
                      <a:pPr algn="ctr"/>
                      <a:r>
                        <a:rPr lang="en-US" sz="700" dirty="0"/>
                        <a:t>30</a:t>
                      </a:r>
                    </a:p>
                  </a:txBody>
                  <a:tcPr marL="0" marR="0" marT="0" marB="0" anchor="ctr"/>
                </a:tc>
                <a:tc>
                  <a:txBody>
                    <a:bodyPr/>
                    <a:lstStyle/>
                    <a:p>
                      <a:pPr algn="ctr"/>
                      <a:r>
                        <a:rPr lang="en-US" sz="700" dirty="0"/>
                        <a:t>25</a:t>
                      </a:r>
                    </a:p>
                  </a:txBody>
                  <a:tcPr marL="0" marR="0" marT="0" marB="0" anchor="ctr"/>
                </a:tc>
                <a:tc>
                  <a:txBody>
                    <a:bodyPr/>
                    <a:lstStyle/>
                    <a:p>
                      <a:pPr algn="ctr"/>
                      <a:r>
                        <a:rPr lang="en-US" sz="700" dirty="0"/>
                        <a:t>9</a:t>
                      </a:r>
                    </a:p>
                  </a:txBody>
                  <a:tcPr marL="0" marR="0" marT="0" marB="0" anchor="ctr"/>
                </a:tc>
                <a:extLst>
                  <a:ext uri="{0D108BD9-81ED-4DB2-BD59-A6C34878D82A}">
                    <a16:rowId xmlns:a16="http://schemas.microsoft.com/office/drawing/2014/main" val="10001"/>
                  </a:ext>
                </a:extLst>
              </a:tr>
              <a:tr h="102870">
                <a:tc>
                  <a:txBody>
                    <a:bodyPr/>
                    <a:lstStyle/>
                    <a:p>
                      <a:pPr algn="l"/>
                      <a:r>
                        <a:rPr lang="en-US" sz="600" dirty="0"/>
                        <a:t>Cyclophosphamide</a:t>
                      </a:r>
                    </a:p>
                  </a:txBody>
                  <a:tcPr marL="0" marR="0" marT="0" marB="0" anchor="ctr"/>
                </a:tc>
                <a:tc>
                  <a:txBody>
                    <a:bodyPr/>
                    <a:lstStyle/>
                    <a:p>
                      <a:pPr algn="ctr"/>
                      <a:r>
                        <a:rPr lang="en-US" sz="700" dirty="0"/>
                        <a:t>39</a:t>
                      </a:r>
                    </a:p>
                  </a:txBody>
                  <a:tcPr marL="0" marR="0" marT="0" marB="0" anchor="ctr"/>
                </a:tc>
                <a:tc>
                  <a:txBody>
                    <a:bodyPr/>
                    <a:lstStyle/>
                    <a:p>
                      <a:pPr algn="ctr"/>
                      <a:r>
                        <a:rPr lang="en-US" sz="700" dirty="0"/>
                        <a:t>35</a:t>
                      </a:r>
                    </a:p>
                  </a:txBody>
                  <a:tcPr marL="0" marR="0" marT="0" marB="0" anchor="ctr"/>
                </a:tc>
                <a:tc>
                  <a:txBody>
                    <a:bodyPr/>
                    <a:lstStyle/>
                    <a:p>
                      <a:pPr algn="ctr"/>
                      <a:r>
                        <a:rPr lang="en-US" sz="700" dirty="0"/>
                        <a:t>32</a:t>
                      </a:r>
                    </a:p>
                  </a:txBody>
                  <a:tcPr marL="0" marR="0" marT="0" marB="0" anchor="ctr"/>
                </a:tc>
                <a:tc>
                  <a:txBody>
                    <a:bodyPr/>
                    <a:lstStyle/>
                    <a:p>
                      <a:pPr algn="ctr"/>
                      <a:r>
                        <a:rPr lang="en-US" sz="700" dirty="0"/>
                        <a:t>24</a:t>
                      </a:r>
                    </a:p>
                  </a:txBody>
                  <a:tcPr marL="0" marR="0" marT="0" marB="0" anchor="ctr"/>
                </a:tc>
                <a:tc>
                  <a:txBody>
                    <a:bodyPr/>
                    <a:lstStyle/>
                    <a:p>
                      <a:pPr algn="ctr"/>
                      <a:r>
                        <a:rPr lang="en-US" sz="700" dirty="0"/>
                        <a:t>22</a:t>
                      </a:r>
                    </a:p>
                  </a:txBody>
                  <a:tcPr marL="0" marR="0" marT="0" marB="0" anchor="ctr"/>
                </a:tc>
                <a:tc>
                  <a:txBody>
                    <a:bodyPr/>
                    <a:lstStyle/>
                    <a:p>
                      <a:pPr algn="ctr"/>
                      <a:r>
                        <a:rPr lang="en-US" sz="700" dirty="0"/>
                        <a:t>15</a:t>
                      </a:r>
                    </a:p>
                  </a:txBody>
                  <a:tcPr marL="0" marR="0" marT="0" marB="0" anchor="ctr"/>
                </a:tc>
                <a:tc>
                  <a:txBody>
                    <a:bodyPr/>
                    <a:lstStyle/>
                    <a:p>
                      <a:pPr algn="ctr"/>
                      <a:r>
                        <a:rPr lang="en-US" sz="700" dirty="0"/>
                        <a:t>7</a:t>
                      </a:r>
                    </a:p>
                  </a:txBody>
                  <a:tcPr marL="0" marR="0" marT="0" marB="0" anchor="ctr"/>
                </a:tc>
                <a:extLst>
                  <a:ext uri="{0D108BD9-81ED-4DB2-BD59-A6C34878D82A}">
                    <a16:rowId xmlns:a16="http://schemas.microsoft.com/office/drawing/2014/main" val="10002"/>
                  </a:ext>
                </a:extLst>
              </a:tr>
            </a:tbl>
          </a:graphicData>
        </a:graphic>
      </p:graphicFrame>
      <p:sp>
        <p:nvSpPr>
          <p:cNvPr id="16" name="Rectangle 15"/>
          <p:cNvSpPr/>
          <p:nvPr/>
        </p:nvSpPr>
        <p:spPr>
          <a:xfrm rot="16200000">
            <a:off x="1505413" y="2525917"/>
            <a:ext cx="578361" cy="178894"/>
          </a:xfrm>
          <a:prstGeom prst="rect">
            <a:avLst/>
          </a:prstGeom>
        </p:spPr>
        <p:txBody>
          <a:bodyPr wrap="none" lIns="51434" tIns="25717" rIns="51434" bIns="25717">
            <a:spAutoFit/>
          </a:bodyPr>
          <a:lstStyle/>
          <a:p>
            <a:pPr algn="ctr" defTabSz="514337"/>
            <a:r>
              <a:rPr lang="en-US" sz="825" b="1" dirty="0">
                <a:solidFill>
                  <a:srgbClr val="000000"/>
                </a:solidFill>
              </a:rPr>
              <a:t>Survival, %</a:t>
            </a:r>
          </a:p>
        </p:txBody>
      </p:sp>
      <p:sp>
        <p:nvSpPr>
          <p:cNvPr id="17" name="Rectangle 16"/>
          <p:cNvSpPr/>
          <p:nvPr/>
        </p:nvSpPr>
        <p:spPr>
          <a:xfrm>
            <a:off x="2933406" y="3366210"/>
            <a:ext cx="422871" cy="178894"/>
          </a:xfrm>
          <a:prstGeom prst="rect">
            <a:avLst/>
          </a:prstGeom>
        </p:spPr>
        <p:txBody>
          <a:bodyPr wrap="none" lIns="51434" tIns="25717" rIns="51434" bIns="25717">
            <a:spAutoFit/>
          </a:bodyPr>
          <a:lstStyle/>
          <a:p>
            <a:pPr algn="ctr" defTabSz="514337"/>
            <a:r>
              <a:rPr lang="en-US" sz="825" b="1" dirty="0">
                <a:solidFill>
                  <a:srgbClr val="000000"/>
                </a:solidFill>
              </a:rPr>
              <a:t>Time, y</a:t>
            </a:r>
          </a:p>
        </p:txBody>
      </p:sp>
      <p:sp>
        <p:nvSpPr>
          <p:cNvPr id="18" name="Rectangle 17"/>
          <p:cNvSpPr/>
          <p:nvPr/>
        </p:nvSpPr>
        <p:spPr>
          <a:xfrm rot="16200000">
            <a:off x="4991608" y="2554828"/>
            <a:ext cx="578361" cy="178894"/>
          </a:xfrm>
          <a:prstGeom prst="rect">
            <a:avLst/>
          </a:prstGeom>
        </p:spPr>
        <p:txBody>
          <a:bodyPr wrap="none" lIns="51434" tIns="25717" rIns="51434" bIns="25717">
            <a:spAutoFit/>
          </a:bodyPr>
          <a:lstStyle/>
          <a:p>
            <a:pPr algn="ctr" defTabSz="514337"/>
            <a:r>
              <a:rPr lang="en-US" sz="825" b="1" dirty="0">
                <a:solidFill>
                  <a:srgbClr val="000000"/>
                </a:solidFill>
              </a:rPr>
              <a:t>Survival, %</a:t>
            </a:r>
          </a:p>
        </p:txBody>
      </p:sp>
      <p:sp>
        <p:nvSpPr>
          <p:cNvPr id="19" name="Rectangle 18"/>
          <p:cNvSpPr/>
          <p:nvPr/>
        </p:nvSpPr>
        <p:spPr>
          <a:xfrm>
            <a:off x="6386317" y="3306759"/>
            <a:ext cx="422871" cy="178894"/>
          </a:xfrm>
          <a:prstGeom prst="rect">
            <a:avLst/>
          </a:prstGeom>
        </p:spPr>
        <p:txBody>
          <a:bodyPr wrap="none" lIns="51434" tIns="25717" rIns="51434" bIns="25717">
            <a:spAutoFit/>
          </a:bodyPr>
          <a:lstStyle/>
          <a:p>
            <a:pPr algn="ctr" defTabSz="514337"/>
            <a:r>
              <a:rPr lang="en-US" sz="825" b="1" dirty="0">
                <a:solidFill>
                  <a:srgbClr val="000000"/>
                </a:solidFill>
              </a:rPr>
              <a:t>Time, y</a:t>
            </a:r>
          </a:p>
        </p:txBody>
      </p:sp>
      <p:grpSp>
        <p:nvGrpSpPr>
          <p:cNvPr id="54" name="Group 53"/>
          <p:cNvGrpSpPr/>
          <p:nvPr/>
        </p:nvGrpSpPr>
        <p:grpSpPr>
          <a:xfrm>
            <a:off x="2131216" y="1988837"/>
            <a:ext cx="2017217" cy="612188"/>
            <a:chOff x="1485900" y="2392709"/>
            <a:chExt cx="3586163" cy="1088333"/>
          </a:xfrm>
        </p:grpSpPr>
        <p:sp>
          <p:nvSpPr>
            <p:cNvPr id="20" name="Freeform 19"/>
            <p:cNvSpPr/>
            <p:nvPr/>
          </p:nvSpPr>
          <p:spPr>
            <a:xfrm>
              <a:off x="1485900" y="2392709"/>
              <a:ext cx="3586163" cy="1081535"/>
            </a:xfrm>
            <a:custGeom>
              <a:avLst/>
              <a:gdLst>
                <a:gd name="connsiteX0" fmla="*/ 0 w 3586163"/>
                <a:gd name="connsiteY0" fmla="*/ 447 h 1081535"/>
                <a:gd name="connsiteX1" fmla="*/ 0 w 3586163"/>
                <a:gd name="connsiteY1" fmla="*/ 447 h 1081535"/>
                <a:gd name="connsiteX2" fmla="*/ 38100 w 3586163"/>
                <a:gd name="connsiteY2" fmla="*/ 17116 h 1081535"/>
                <a:gd name="connsiteX3" fmla="*/ 40481 w 3586163"/>
                <a:gd name="connsiteY3" fmla="*/ 24260 h 1081535"/>
                <a:gd name="connsiteX4" fmla="*/ 47625 w 3586163"/>
                <a:gd name="connsiteY4" fmla="*/ 26641 h 1081535"/>
                <a:gd name="connsiteX5" fmla="*/ 78581 w 3586163"/>
                <a:gd name="connsiteY5" fmla="*/ 29022 h 1081535"/>
                <a:gd name="connsiteX6" fmla="*/ 97631 w 3586163"/>
                <a:gd name="connsiteY6" fmla="*/ 31404 h 1081535"/>
                <a:gd name="connsiteX7" fmla="*/ 126206 w 3586163"/>
                <a:gd name="connsiteY7" fmla="*/ 33785 h 1081535"/>
                <a:gd name="connsiteX8" fmla="*/ 126206 w 3586163"/>
                <a:gd name="connsiteY8" fmla="*/ 69504 h 1081535"/>
                <a:gd name="connsiteX9" fmla="*/ 133350 w 3586163"/>
                <a:gd name="connsiteY9" fmla="*/ 74266 h 1081535"/>
                <a:gd name="connsiteX10" fmla="*/ 140494 w 3586163"/>
                <a:gd name="connsiteY10" fmla="*/ 90935 h 1081535"/>
                <a:gd name="connsiteX11" fmla="*/ 147638 w 3586163"/>
                <a:gd name="connsiteY11" fmla="*/ 93316 h 1081535"/>
                <a:gd name="connsiteX12" fmla="*/ 161925 w 3586163"/>
                <a:gd name="connsiteY12" fmla="*/ 95697 h 1081535"/>
                <a:gd name="connsiteX13" fmla="*/ 164306 w 3586163"/>
                <a:gd name="connsiteY13" fmla="*/ 114747 h 1081535"/>
                <a:gd name="connsiteX14" fmla="*/ 171450 w 3586163"/>
                <a:gd name="connsiteY14" fmla="*/ 119510 h 1081535"/>
                <a:gd name="connsiteX15" fmla="*/ 216694 w 3586163"/>
                <a:gd name="connsiteY15" fmla="*/ 121891 h 1081535"/>
                <a:gd name="connsiteX16" fmla="*/ 221456 w 3586163"/>
                <a:gd name="connsiteY16" fmla="*/ 129035 h 1081535"/>
                <a:gd name="connsiteX17" fmla="*/ 235744 w 3586163"/>
                <a:gd name="connsiteY17" fmla="*/ 136179 h 1081535"/>
                <a:gd name="connsiteX18" fmla="*/ 240506 w 3586163"/>
                <a:gd name="connsiteY18" fmla="*/ 143322 h 1081535"/>
                <a:gd name="connsiteX19" fmla="*/ 242888 w 3586163"/>
                <a:gd name="connsiteY19" fmla="*/ 152847 h 1081535"/>
                <a:gd name="connsiteX20" fmla="*/ 259556 w 3586163"/>
                <a:gd name="connsiteY20" fmla="*/ 155229 h 1081535"/>
                <a:gd name="connsiteX21" fmla="*/ 261938 w 3586163"/>
                <a:gd name="connsiteY21" fmla="*/ 164754 h 1081535"/>
                <a:gd name="connsiteX22" fmla="*/ 300038 w 3586163"/>
                <a:gd name="connsiteY22" fmla="*/ 181422 h 1081535"/>
                <a:gd name="connsiteX23" fmla="*/ 302419 w 3586163"/>
                <a:gd name="connsiteY23" fmla="*/ 202854 h 1081535"/>
                <a:gd name="connsiteX24" fmla="*/ 397669 w 3586163"/>
                <a:gd name="connsiteY24" fmla="*/ 205235 h 1081535"/>
                <a:gd name="connsiteX25" fmla="*/ 397669 w 3586163"/>
                <a:gd name="connsiteY25" fmla="*/ 236191 h 1081535"/>
                <a:gd name="connsiteX26" fmla="*/ 459581 w 3586163"/>
                <a:gd name="connsiteY26" fmla="*/ 236191 h 1081535"/>
                <a:gd name="connsiteX27" fmla="*/ 457200 w 3586163"/>
                <a:gd name="connsiteY27" fmla="*/ 264766 h 1081535"/>
                <a:gd name="connsiteX28" fmla="*/ 526256 w 3586163"/>
                <a:gd name="connsiteY28" fmla="*/ 264766 h 1081535"/>
                <a:gd name="connsiteX29" fmla="*/ 538163 w 3586163"/>
                <a:gd name="connsiteY29" fmla="*/ 295722 h 1081535"/>
                <a:gd name="connsiteX30" fmla="*/ 657225 w 3586163"/>
                <a:gd name="connsiteY30" fmla="*/ 295722 h 1081535"/>
                <a:gd name="connsiteX31" fmla="*/ 657225 w 3586163"/>
                <a:gd name="connsiteY31" fmla="*/ 333822 h 1081535"/>
                <a:gd name="connsiteX32" fmla="*/ 714375 w 3586163"/>
                <a:gd name="connsiteY32" fmla="*/ 333822 h 1081535"/>
                <a:gd name="connsiteX33" fmla="*/ 714375 w 3586163"/>
                <a:gd name="connsiteY33" fmla="*/ 379066 h 1081535"/>
                <a:gd name="connsiteX34" fmla="*/ 831056 w 3586163"/>
                <a:gd name="connsiteY34" fmla="*/ 379066 h 1081535"/>
                <a:gd name="connsiteX35" fmla="*/ 831056 w 3586163"/>
                <a:gd name="connsiteY35" fmla="*/ 407641 h 1081535"/>
                <a:gd name="connsiteX36" fmla="*/ 952500 w 3586163"/>
                <a:gd name="connsiteY36" fmla="*/ 407641 h 1081535"/>
                <a:gd name="connsiteX37" fmla="*/ 952500 w 3586163"/>
                <a:gd name="connsiteY37" fmla="*/ 431454 h 1081535"/>
                <a:gd name="connsiteX38" fmla="*/ 1002506 w 3586163"/>
                <a:gd name="connsiteY38" fmla="*/ 431454 h 1081535"/>
                <a:gd name="connsiteX39" fmla="*/ 1002506 w 3586163"/>
                <a:gd name="connsiteY39" fmla="*/ 462410 h 1081535"/>
                <a:gd name="connsiteX40" fmla="*/ 1071563 w 3586163"/>
                <a:gd name="connsiteY40" fmla="*/ 462410 h 1081535"/>
                <a:gd name="connsiteX41" fmla="*/ 1071563 w 3586163"/>
                <a:gd name="connsiteY41" fmla="*/ 493366 h 1081535"/>
                <a:gd name="connsiteX42" fmla="*/ 1128713 w 3586163"/>
                <a:gd name="connsiteY42" fmla="*/ 493366 h 1081535"/>
                <a:gd name="connsiteX43" fmla="*/ 1128713 w 3586163"/>
                <a:gd name="connsiteY43" fmla="*/ 524322 h 1081535"/>
                <a:gd name="connsiteX44" fmla="*/ 1195388 w 3586163"/>
                <a:gd name="connsiteY44" fmla="*/ 524322 h 1081535"/>
                <a:gd name="connsiteX45" fmla="*/ 1195388 w 3586163"/>
                <a:gd name="connsiteY45" fmla="*/ 552897 h 1081535"/>
                <a:gd name="connsiteX46" fmla="*/ 1359694 w 3586163"/>
                <a:gd name="connsiteY46" fmla="*/ 552897 h 1081535"/>
                <a:gd name="connsiteX47" fmla="*/ 1359694 w 3586163"/>
                <a:gd name="connsiteY47" fmla="*/ 581472 h 1081535"/>
                <a:gd name="connsiteX48" fmla="*/ 1471613 w 3586163"/>
                <a:gd name="connsiteY48" fmla="*/ 581472 h 1081535"/>
                <a:gd name="connsiteX49" fmla="*/ 1471613 w 3586163"/>
                <a:gd name="connsiteY49" fmla="*/ 543372 h 1081535"/>
                <a:gd name="connsiteX50" fmla="*/ 1495425 w 3586163"/>
                <a:gd name="connsiteY50" fmla="*/ 567184 h 1081535"/>
                <a:gd name="connsiteX51" fmla="*/ 1495425 w 3586163"/>
                <a:gd name="connsiteY51" fmla="*/ 607666 h 1081535"/>
                <a:gd name="connsiteX52" fmla="*/ 1507331 w 3586163"/>
                <a:gd name="connsiteY52" fmla="*/ 619572 h 1081535"/>
                <a:gd name="connsiteX53" fmla="*/ 1521619 w 3586163"/>
                <a:gd name="connsiteY53" fmla="*/ 633860 h 1081535"/>
                <a:gd name="connsiteX54" fmla="*/ 1521619 w 3586163"/>
                <a:gd name="connsiteY54" fmla="*/ 671960 h 1081535"/>
                <a:gd name="connsiteX55" fmla="*/ 1578769 w 3586163"/>
                <a:gd name="connsiteY55" fmla="*/ 671960 h 1081535"/>
                <a:gd name="connsiteX56" fmla="*/ 1578769 w 3586163"/>
                <a:gd name="connsiteY56" fmla="*/ 700535 h 1081535"/>
                <a:gd name="connsiteX57" fmla="*/ 1612106 w 3586163"/>
                <a:gd name="connsiteY57" fmla="*/ 733872 h 1081535"/>
                <a:gd name="connsiteX58" fmla="*/ 1764506 w 3586163"/>
                <a:gd name="connsiteY58" fmla="*/ 733872 h 1081535"/>
                <a:gd name="connsiteX59" fmla="*/ 1764506 w 3586163"/>
                <a:gd name="connsiteY59" fmla="*/ 771972 h 1081535"/>
                <a:gd name="connsiteX60" fmla="*/ 2014538 w 3586163"/>
                <a:gd name="connsiteY60" fmla="*/ 771972 h 1081535"/>
                <a:gd name="connsiteX61" fmla="*/ 2014538 w 3586163"/>
                <a:gd name="connsiteY61" fmla="*/ 814835 h 1081535"/>
                <a:gd name="connsiteX62" fmla="*/ 2800350 w 3586163"/>
                <a:gd name="connsiteY62" fmla="*/ 814835 h 1081535"/>
                <a:gd name="connsiteX63" fmla="*/ 2800350 w 3586163"/>
                <a:gd name="connsiteY63" fmla="*/ 886272 h 1081535"/>
                <a:gd name="connsiteX64" fmla="*/ 3057525 w 3586163"/>
                <a:gd name="connsiteY64" fmla="*/ 886272 h 1081535"/>
                <a:gd name="connsiteX65" fmla="*/ 3057525 w 3586163"/>
                <a:gd name="connsiteY65" fmla="*/ 936279 h 1081535"/>
                <a:gd name="connsiteX66" fmla="*/ 3057525 w 3586163"/>
                <a:gd name="connsiteY66" fmla="*/ 979141 h 1081535"/>
                <a:gd name="connsiteX67" fmla="*/ 3290888 w 3586163"/>
                <a:gd name="connsiteY67" fmla="*/ 979141 h 1081535"/>
                <a:gd name="connsiteX68" fmla="*/ 3290888 w 3586163"/>
                <a:gd name="connsiteY68" fmla="*/ 1081535 h 1081535"/>
                <a:gd name="connsiteX69" fmla="*/ 3586163 w 3586163"/>
                <a:gd name="connsiteY69" fmla="*/ 1081535 h 10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586163" h="1081535">
                  <a:moveTo>
                    <a:pt x="0" y="447"/>
                  </a:moveTo>
                  <a:lnTo>
                    <a:pt x="0" y="447"/>
                  </a:lnTo>
                  <a:cubicBezTo>
                    <a:pt x="44167" y="3392"/>
                    <a:pt x="32288" y="-9039"/>
                    <a:pt x="38100" y="17116"/>
                  </a:cubicBezTo>
                  <a:cubicBezTo>
                    <a:pt x="38644" y="19566"/>
                    <a:pt x="38706" y="22485"/>
                    <a:pt x="40481" y="24260"/>
                  </a:cubicBezTo>
                  <a:cubicBezTo>
                    <a:pt x="42256" y="26035"/>
                    <a:pt x="45134" y="26330"/>
                    <a:pt x="47625" y="26641"/>
                  </a:cubicBezTo>
                  <a:cubicBezTo>
                    <a:pt x="57894" y="27925"/>
                    <a:pt x="68278" y="28041"/>
                    <a:pt x="78581" y="29022"/>
                  </a:cubicBezTo>
                  <a:cubicBezTo>
                    <a:pt x="84952" y="29629"/>
                    <a:pt x="91263" y="30767"/>
                    <a:pt x="97631" y="31404"/>
                  </a:cubicBezTo>
                  <a:cubicBezTo>
                    <a:pt x="107142" y="32355"/>
                    <a:pt x="116681" y="32991"/>
                    <a:pt x="126206" y="33785"/>
                  </a:cubicBezTo>
                  <a:cubicBezTo>
                    <a:pt x="124483" y="45850"/>
                    <a:pt x="121347" y="57357"/>
                    <a:pt x="126206" y="69504"/>
                  </a:cubicBezTo>
                  <a:cubicBezTo>
                    <a:pt x="127269" y="72161"/>
                    <a:pt x="130969" y="72679"/>
                    <a:pt x="133350" y="74266"/>
                  </a:cubicBezTo>
                  <a:cubicBezTo>
                    <a:pt x="134773" y="78537"/>
                    <a:pt x="137550" y="87991"/>
                    <a:pt x="140494" y="90935"/>
                  </a:cubicBezTo>
                  <a:cubicBezTo>
                    <a:pt x="142269" y="92710"/>
                    <a:pt x="145188" y="92772"/>
                    <a:pt x="147638" y="93316"/>
                  </a:cubicBezTo>
                  <a:cubicBezTo>
                    <a:pt x="152351" y="94363"/>
                    <a:pt x="157163" y="94903"/>
                    <a:pt x="161925" y="95697"/>
                  </a:cubicBezTo>
                  <a:cubicBezTo>
                    <a:pt x="162719" y="102047"/>
                    <a:pt x="161929" y="108805"/>
                    <a:pt x="164306" y="114747"/>
                  </a:cubicBezTo>
                  <a:cubicBezTo>
                    <a:pt x="165369" y="117404"/>
                    <a:pt x="168614" y="119123"/>
                    <a:pt x="171450" y="119510"/>
                  </a:cubicBezTo>
                  <a:cubicBezTo>
                    <a:pt x="186414" y="121551"/>
                    <a:pt x="201613" y="121097"/>
                    <a:pt x="216694" y="121891"/>
                  </a:cubicBezTo>
                  <a:cubicBezTo>
                    <a:pt x="218281" y="124272"/>
                    <a:pt x="219432" y="127011"/>
                    <a:pt x="221456" y="129035"/>
                  </a:cubicBezTo>
                  <a:cubicBezTo>
                    <a:pt x="226070" y="133649"/>
                    <a:pt x="229936" y="134242"/>
                    <a:pt x="235744" y="136179"/>
                  </a:cubicBezTo>
                  <a:cubicBezTo>
                    <a:pt x="237331" y="138560"/>
                    <a:pt x="239379" y="140692"/>
                    <a:pt x="240506" y="143322"/>
                  </a:cubicBezTo>
                  <a:cubicBezTo>
                    <a:pt x="241795" y="146330"/>
                    <a:pt x="240113" y="151112"/>
                    <a:pt x="242888" y="152847"/>
                  </a:cubicBezTo>
                  <a:cubicBezTo>
                    <a:pt x="247647" y="155822"/>
                    <a:pt x="254000" y="154435"/>
                    <a:pt x="259556" y="155229"/>
                  </a:cubicBezTo>
                  <a:cubicBezTo>
                    <a:pt x="260350" y="158404"/>
                    <a:pt x="260998" y="161619"/>
                    <a:pt x="261938" y="164754"/>
                  </a:cubicBezTo>
                  <a:cubicBezTo>
                    <a:pt x="269377" y="189550"/>
                    <a:pt x="263570" y="178817"/>
                    <a:pt x="300038" y="181422"/>
                  </a:cubicBezTo>
                  <a:cubicBezTo>
                    <a:pt x="303925" y="193084"/>
                    <a:pt x="302419" y="186056"/>
                    <a:pt x="302419" y="202854"/>
                  </a:cubicBezTo>
                  <a:lnTo>
                    <a:pt x="397669" y="205235"/>
                  </a:lnTo>
                  <a:lnTo>
                    <a:pt x="397669" y="236191"/>
                  </a:lnTo>
                  <a:lnTo>
                    <a:pt x="459581" y="236191"/>
                  </a:lnTo>
                  <a:lnTo>
                    <a:pt x="457200" y="264766"/>
                  </a:lnTo>
                  <a:lnTo>
                    <a:pt x="526256" y="264766"/>
                  </a:lnTo>
                  <a:lnTo>
                    <a:pt x="538163" y="295722"/>
                  </a:lnTo>
                  <a:lnTo>
                    <a:pt x="657225" y="295722"/>
                  </a:lnTo>
                  <a:lnTo>
                    <a:pt x="657225" y="333822"/>
                  </a:lnTo>
                  <a:lnTo>
                    <a:pt x="714375" y="333822"/>
                  </a:lnTo>
                  <a:lnTo>
                    <a:pt x="714375" y="379066"/>
                  </a:lnTo>
                  <a:lnTo>
                    <a:pt x="831056" y="379066"/>
                  </a:lnTo>
                  <a:lnTo>
                    <a:pt x="831056" y="407641"/>
                  </a:lnTo>
                  <a:lnTo>
                    <a:pt x="952500" y="407641"/>
                  </a:lnTo>
                  <a:lnTo>
                    <a:pt x="952500" y="431454"/>
                  </a:lnTo>
                  <a:lnTo>
                    <a:pt x="1002506" y="431454"/>
                  </a:lnTo>
                  <a:lnTo>
                    <a:pt x="1002506" y="462410"/>
                  </a:lnTo>
                  <a:lnTo>
                    <a:pt x="1071563" y="462410"/>
                  </a:lnTo>
                  <a:lnTo>
                    <a:pt x="1071563" y="493366"/>
                  </a:lnTo>
                  <a:lnTo>
                    <a:pt x="1128713" y="493366"/>
                  </a:lnTo>
                  <a:lnTo>
                    <a:pt x="1128713" y="524322"/>
                  </a:lnTo>
                  <a:lnTo>
                    <a:pt x="1195388" y="524322"/>
                  </a:lnTo>
                  <a:lnTo>
                    <a:pt x="1195388" y="552897"/>
                  </a:lnTo>
                  <a:lnTo>
                    <a:pt x="1359694" y="552897"/>
                  </a:lnTo>
                  <a:lnTo>
                    <a:pt x="1359694" y="581472"/>
                  </a:lnTo>
                  <a:lnTo>
                    <a:pt x="1471613" y="581472"/>
                  </a:lnTo>
                  <a:lnTo>
                    <a:pt x="1471613" y="543372"/>
                  </a:lnTo>
                  <a:lnTo>
                    <a:pt x="1495425" y="567184"/>
                  </a:lnTo>
                  <a:lnTo>
                    <a:pt x="1495425" y="607666"/>
                  </a:lnTo>
                  <a:lnTo>
                    <a:pt x="1507331" y="619572"/>
                  </a:lnTo>
                  <a:lnTo>
                    <a:pt x="1521619" y="633860"/>
                  </a:lnTo>
                  <a:lnTo>
                    <a:pt x="1521619" y="671960"/>
                  </a:lnTo>
                  <a:lnTo>
                    <a:pt x="1578769" y="671960"/>
                  </a:lnTo>
                  <a:lnTo>
                    <a:pt x="1578769" y="700535"/>
                  </a:lnTo>
                  <a:lnTo>
                    <a:pt x="1612106" y="733872"/>
                  </a:lnTo>
                  <a:lnTo>
                    <a:pt x="1764506" y="733872"/>
                  </a:lnTo>
                  <a:lnTo>
                    <a:pt x="1764506" y="771972"/>
                  </a:lnTo>
                  <a:lnTo>
                    <a:pt x="2014538" y="771972"/>
                  </a:lnTo>
                  <a:lnTo>
                    <a:pt x="2014538" y="814835"/>
                  </a:lnTo>
                  <a:lnTo>
                    <a:pt x="2800350" y="814835"/>
                  </a:lnTo>
                  <a:lnTo>
                    <a:pt x="2800350" y="886272"/>
                  </a:lnTo>
                  <a:lnTo>
                    <a:pt x="3057525" y="886272"/>
                  </a:lnTo>
                  <a:lnTo>
                    <a:pt x="3057525" y="936279"/>
                  </a:lnTo>
                  <a:lnTo>
                    <a:pt x="3057525" y="979141"/>
                  </a:lnTo>
                  <a:lnTo>
                    <a:pt x="3290888" y="979141"/>
                  </a:lnTo>
                  <a:lnTo>
                    <a:pt x="3290888" y="1081535"/>
                  </a:lnTo>
                  <a:lnTo>
                    <a:pt x="3586163" y="1081535"/>
                  </a:lnTo>
                </a:path>
              </a:pathLst>
            </a:cu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s-MX" sz="1050">
                <a:solidFill>
                  <a:prstClr val="white"/>
                </a:solidFill>
              </a:endParaRPr>
            </a:p>
          </p:txBody>
        </p:sp>
        <p:cxnSp>
          <p:nvCxnSpPr>
            <p:cNvPr id="23" name="Straight Connector 22"/>
            <p:cNvCxnSpPr/>
            <p:nvPr/>
          </p:nvCxnSpPr>
          <p:spPr>
            <a:xfrm>
              <a:off x="2953387" y="2919880"/>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068962" y="3021372"/>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91622" y="3055364"/>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122216" y="3074059"/>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59042" y="3070660"/>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52233" y="3110882"/>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93600" y="3070659"/>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32693" y="3070659"/>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73987" y="3111450"/>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316540" y="3106916"/>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379428" y="3108047"/>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409454" y="3110880"/>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483672" y="3106915"/>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650263" y="3150537"/>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747680" y="3143172"/>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775440" y="3146571"/>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878551" y="3151110"/>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34072" y="3152801"/>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56733" y="3150536"/>
              <a:ext cx="0" cy="6118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057012" y="3146570"/>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00636" y="3150535"/>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137461" y="3146569"/>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276265" y="3152801"/>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23287" y="3220786"/>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363512" y="3216254"/>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065265" y="3419855"/>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474555" y="3220786"/>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399204" y="3214555"/>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802956" y="3418437"/>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49979" y="3418436"/>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988783" y="3419855"/>
              <a:ext cx="0" cy="611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2127494" y="1982325"/>
            <a:ext cx="2015696" cy="386237"/>
            <a:chOff x="1479280" y="2381130"/>
            <a:chExt cx="3583460" cy="686644"/>
          </a:xfrm>
        </p:grpSpPr>
        <p:cxnSp>
          <p:nvCxnSpPr>
            <p:cNvPr id="22" name="Straight Connector 21"/>
            <p:cNvCxnSpPr/>
            <p:nvPr/>
          </p:nvCxnSpPr>
          <p:spPr>
            <a:xfrm>
              <a:off x="3789540" y="2889286"/>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479280" y="2381130"/>
              <a:ext cx="3583460" cy="672754"/>
            </a:xfrm>
            <a:custGeom>
              <a:avLst/>
              <a:gdLst>
                <a:gd name="connsiteX0" fmla="*/ 0 w 3583460"/>
                <a:gd name="connsiteY0" fmla="*/ 1959 h 672754"/>
                <a:gd name="connsiteX1" fmla="*/ 0 w 3583460"/>
                <a:gd name="connsiteY1" fmla="*/ 1959 h 672754"/>
                <a:gd name="connsiteX2" fmla="*/ 52958 w 3583460"/>
                <a:gd name="connsiteY2" fmla="*/ 5489 h 672754"/>
                <a:gd name="connsiteX3" fmla="*/ 56488 w 3583460"/>
                <a:gd name="connsiteY3" fmla="*/ 44325 h 672754"/>
                <a:gd name="connsiteX4" fmla="*/ 84732 w 3583460"/>
                <a:gd name="connsiteY4" fmla="*/ 47855 h 672754"/>
                <a:gd name="connsiteX5" fmla="*/ 88263 w 3583460"/>
                <a:gd name="connsiteY5" fmla="*/ 61977 h 672754"/>
                <a:gd name="connsiteX6" fmla="*/ 91793 w 3583460"/>
                <a:gd name="connsiteY6" fmla="*/ 93752 h 672754"/>
                <a:gd name="connsiteX7" fmla="*/ 98854 w 3583460"/>
                <a:gd name="connsiteY7" fmla="*/ 104343 h 672754"/>
                <a:gd name="connsiteX8" fmla="*/ 95324 w 3583460"/>
                <a:gd name="connsiteY8" fmla="*/ 118465 h 672754"/>
                <a:gd name="connsiteX9" fmla="*/ 98854 w 3583460"/>
                <a:gd name="connsiteY9" fmla="*/ 129057 h 672754"/>
                <a:gd name="connsiteX10" fmla="*/ 105915 w 3583460"/>
                <a:gd name="connsiteY10" fmla="*/ 153770 h 672754"/>
                <a:gd name="connsiteX11" fmla="*/ 105915 w 3583460"/>
                <a:gd name="connsiteY11" fmla="*/ 185545 h 672754"/>
                <a:gd name="connsiteX12" fmla="*/ 123568 w 3583460"/>
                <a:gd name="connsiteY12" fmla="*/ 189075 h 672754"/>
                <a:gd name="connsiteX13" fmla="*/ 127098 w 3583460"/>
                <a:gd name="connsiteY13" fmla="*/ 210258 h 672754"/>
                <a:gd name="connsiteX14" fmla="*/ 137690 w 3583460"/>
                <a:gd name="connsiteY14" fmla="*/ 213789 h 672754"/>
                <a:gd name="connsiteX15" fmla="*/ 141220 w 3583460"/>
                <a:gd name="connsiteY15" fmla="*/ 231441 h 672754"/>
                <a:gd name="connsiteX16" fmla="*/ 155342 w 3583460"/>
                <a:gd name="connsiteY16" fmla="*/ 234972 h 672754"/>
                <a:gd name="connsiteX17" fmla="*/ 155342 w 3583460"/>
                <a:gd name="connsiteY17" fmla="*/ 266746 h 672754"/>
                <a:gd name="connsiteX18" fmla="*/ 215361 w 3583460"/>
                <a:gd name="connsiteY18" fmla="*/ 266746 h 672754"/>
                <a:gd name="connsiteX19" fmla="*/ 215361 w 3583460"/>
                <a:gd name="connsiteY19" fmla="*/ 294990 h 672754"/>
                <a:gd name="connsiteX20" fmla="*/ 303623 w 3583460"/>
                <a:gd name="connsiteY20" fmla="*/ 294990 h 672754"/>
                <a:gd name="connsiteX21" fmla="*/ 303623 w 3583460"/>
                <a:gd name="connsiteY21" fmla="*/ 323234 h 672754"/>
                <a:gd name="connsiteX22" fmla="*/ 540167 w 3583460"/>
                <a:gd name="connsiteY22" fmla="*/ 323234 h 672754"/>
                <a:gd name="connsiteX23" fmla="*/ 540167 w 3583460"/>
                <a:gd name="connsiteY23" fmla="*/ 351478 h 672754"/>
                <a:gd name="connsiteX24" fmla="*/ 1306286 w 3583460"/>
                <a:gd name="connsiteY24" fmla="*/ 351478 h 672754"/>
                <a:gd name="connsiteX25" fmla="*/ 1306286 w 3583460"/>
                <a:gd name="connsiteY25" fmla="*/ 376192 h 672754"/>
                <a:gd name="connsiteX26" fmla="*/ 1468689 w 3583460"/>
                <a:gd name="connsiteY26" fmla="*/ 376192 h 672754"/>
                <a:gd name="connsiteX27" fmla="*/ 1468689 w 3583460"/>
                <a:gd name="connsiteY27" fmla="*/ 407967 h 672754"/>
                <a:gd name="connsiteX28" fmla="*/ 1627562 w 3583460"/>
                <a:gd name="connsiteY28" fmla="*/ 407967 h 672754"/>
                <a:gd name="connsiteX29" fmla="*/ 1627562 w 3583460"/>
                <a:gd name="connsiteY29" fmla="*/ 443272 h 672754"/>
                <a:gd name="connsiteX30" fmla="*/ 1984142 w 3583460"/>
                <a:gd name="connsiteY30" fmla="*/ 443272 h 672754"/>
                <a:gd name="connsiteX31" fmla="*/ 1984142 w 3583460"/>
                <a:gd name="connsiteY31" fmla="*/ 467985 h 672754"/>
                <a:gd name="connsiteX32" fmla="*/ 2252461 w 3583460"/>
                <a:gd name="connsiteY32" fmla="*/ 467985 h 672754"/>
                <a:gd name="connsiteX33" fmla="*/ 2252461 w 3583460"/>
                <a:gd name="connsiteY33" fmla="*/ 517412 h 672754"/>
                <a:gd name="connsiteX34" fmla="*/ 2266583 w 3583460"/>
                <a:gd name="connsiteY34" fmla="*/ 517412 h 672754"/>
                <a:gd name="connsiteX35" fmla="*/ 2266583 w 3583460"/>
                <a:gd name="connsiteY35" fmla="*/ 566839 h 672754"/>
                <a:gd name="connsiteX36" fmla="*/ 3138617 w 3583460"/>
                <a:gd name="connsiteY36" fmla="*/ 566839 h 672754"/>
                <a:gd name="connsiteX37" fmla="*/ 3138617 w 3583460"/>
                <a:gd name="connsiteY37" fmla="*/ 672754 h 672754"/>
                <a:gd name="connsiteX38" fmla="*/ 3583460 w 3583460"/>
                <a:gd name="connsiteY38" fmla="*/ 672754 h 6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83460" h="672754">
                  <a:moveTo>
                    <a:pt x="0" y="1959"/>
                  </a:moveTo>
                  <a:lnTo>
                    <a:pt x="0" y="1959"/>
                  </a:lnTo>
                  <a:cubicBezTo>
                    <a:pt x="17653" y="3136"/>
                    <a:pt x="38805" y="-5126"/>
                    <a:pt x="52958" y="5489"/>
                  </a:cubicBezTo>
                  <a:cubicBezTo>
                    <a:pt x="63357" y="13288"/>
                    <a:pt x="48689" y="33926"/>
                    <a:pt x="56488" y="44325"/>
                  </a:cubicBezTo>
                  <a:cubicBezTo>
                    <a:pt x="62181" y="51915"/>
                    <a:pt x="75317" y="46678"/>
                    <a:pt x="84732" y="47855"/>
                  </a:cubicBezTo>
                  <a:cubicBezTo>
                    <a:pt x="85909" y="52562"/>
                    <a:pt x="87525" y="57181"/>
                    <a:pt x="88263" y="61977"/>
                  </a:cubicBezTo>
                  <a:cubicBezTo>
                    <a:pt x="89883" y="72510"/>
                    <a:pt x="89208" y="83413"/>
                    <a:pt x="91793" y="93752"/>
                  </a:cubicBezTo>
                  <a:cubicBezTo>
                    <a:pt x="92822" y="97868"/>
                    <a:pt x="96500" y="100813"/>
                    <a:pt x="98854" y="104343"/>
                  </a:cubicBezTo>
                  <a:cubicBezTo>
                    <a:pt x="97677" y="109050"/>
                    <a:pt x="95324" y="113613"/>
                    <a:pt x="95324" y="118465"/>
                  </a:cubicBezTo>
                  <a:cubicBezTo>
                    <a:pt x="95324" y="122187"/>
                    <a:pt x="97832" y="125479"/>
                    <a:pt x="98854" y="129057"/>
                  </a:cubicBezTo>
                  <a:cubicBezTo>
                    <a:pt x="107718" y="160080"/>
                    <a:pt x="97453" y="128383"/>
                    <a:pt x="105915" y="153770"/>
                  </a:cubicBezTo>
                  <a:cubicBezTo>
                    <a:pt x="103829" y="162115"/>
                    <a:pt x="97848" y="177478"/>
                    <a:pt x="105915" y="185545"/>
                  </a:cubicBezTo>
                  <a:cubicBezTo>
                    <a:pt x="110158" y="189788"/>
                    <a:pt x="117684" y="187898"/>
                    <a:pt x="123568" y="189075"/>
                  </a:cubicBezTo>
                  <a:cubicBezTo>
                    <a:pt x="124745" y="196136"/>
                    <a:pt x="123547" y="204043"/>
                    <a:pt x="127098" y="210258"/>
                  </a:cubicBezTo>
                  <a:cubicBezTo>
                    <a:pt x="128944" y="213489"/>
                    <a:pt x="135626" y="210692"/>
                    <a:pt x="137690" y="213789"/>
                  </a:cubicBezTo>
                  <a:cubicBezTo>
                    <a:pt x="141018" y="218782"/>
                    <a:pt x="137379" y="226831"/>
                    <a:pt x="141220" y="231441"/>
                  </a:cubicBezTo>
                  <a:cubicBezTo>
                    <a:pt x="144326" y="235169"/>
                    <a:pt x="153540" y="230467"/>
                    <a:pt x="155342" y="234972"/>
                  </a:cubicBezTo>
                  <a:cubicBezTo>
                    <a:pt x="159276" y="244806"/>
                    <a:pt x="155342" y="256155"/>
                    <a:pt x="155342" y="266746"/>
                  </a:cubicBezTo>
                  <a:lnTo>
                    <a:pt x="215361" y="266746"/>
                  </a:lnTo>
                  <a:lnTo>
                    <a:pt x="215361" y="294990"/>
                  </a:lnTo>
                  <a:lnTo>
                    <a:pt x="303623" y="294990"/>
                  </a:lnTo>
                  <a:lnTo>
                    <a:pt x="303623" y="323234"/>
                  </a:lnTo>
                  <a:lnTo>
                    <a:pt x="540167" y="323234"/>
                  </a:lnTo>
                  <a:lnTo>
                    <a:pt x="540167" y="351478"/>
                  </a:lnTo>
                  <a:lnTo>
                    <a:pt x="1306286" y="351478"/>
                  </a:lnTo>
                  <a:lnTo>
                    <a:pt x="1306286" y="376192"/>
                  </a:lnTo>
                  <a:lnTo>
                    <a:pt x="1468689" y="376192"/>
                  </a:lnTo>
                  <a:lnTo>
                    <a:pt x="1468689" y="407967"/>
                  </a:lnTo>
                  <a:lnTo>
                    <a:pt x="1627562" y="407967"/>
                  </a:lnTo>
                  <a:lnTo>
                    <a:pt x="1627562" y="443272"/>
                  </a:lnTo>
                  <a:lnTo>
                    <a:pt x="1984142" y="443272"/>
                  </a:lnTo>
                  <a:lnTo>
                    <a:pt x="1984142" y="467985"/>
                  </a:lnTo>
                  <a:lnTo>
                    <a:pt x="2252461" y="467985"/>
                  </a:lnTo>
                  <a:lnTo>
                    <a:pt x="2252461" y="517412"/>
                  </a:lnTo>
                  <a:lnTo>
                    <a:pt x="2266583" y="517412"/>
                  </a:lnTo>
                  <a:lnTo>
                    <a:pt x="2266583" y="566839"/>
                  </a:lnTo>
                  <a:lnTo>
                    <a:pt x="3138617" y="566839"/>
                  </a:lnTo>
                  <a:lnTo>
                    <a:pt x="3138617" y="672754"/>
                  </a:lnTo>
                  <a:lnTo>
                    <a:pt x="3583460" y="672754"/>
                  </a:lnTo>
                </a:path>
              </a:pathLst>
            </a:custGeom>
            <a:noFill/>
            <a:ln w="19050">
              <a:solidFill>
                <a:srgbClr val="161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s-MX" sz="1050">
                <a:solidFill>
                  <a:prstClr val="white"/>
                </a:solidFill>
              </a:endParaRPr>
            </a:p>
          </p:txBody>
        </p:sp>
        <p:cxnSp>
          <p:nvCxnSpPr>
            <p:cNvPr id="60" name="Straight Connector 59"/>
            <p:cNvCxnSpPr/>
            <p:nvPr/>
          </p:nvCxnSpPr>
          <p:spPr>
            <a:xfrm>
              <a:off x="3013543" y="2738339"/>
              <a:ext cx="0" cy="61187"/>
            </a:xfrm>
            <a:prstGeom prst="line">
              <a:avLst/>
            </a:prstGeom>
            <a:ln w="28575">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68962" y="2738338"/>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148620" y="2766047"/>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197588" y="2766046"/>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237657" y="2769518"/>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272701" y="2766045"/>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16341" y="2763373"/>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462089" y="2769517"/>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483829" y="2789821"/>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498626" y="2792225"/>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532760" y="2792224"/>
              <a:ext cx="0" cy="61187"/>
            </a:xfrm>
            <a:prstGeom prst="line">
              <a:avLst/>
            </a:prstGeom>
            <a:ln w="28575">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664967" y="2793966"/>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699101" y="2792705"/>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724581" y="2794733"/>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611603" y="2792222"/>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6893" y="2792223"/>
              <a:ext cx="0" cy="61187"/>
            </a:xfrm>
            <a:prstGeom prst="line">
              <a:avLst/>
            </a:prstGeom>
            <a:ln w="28575">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765980" y="2889286"/>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867011" y="2889284"/>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93324" y="2888908"/>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819290" y="2889285"/>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950093" y="2889286"/>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054127" y="2888907"/>
              <a:ext cx="0" cy="61187"/>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363512" y="2890353"/>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134576" y="2890353"/>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020726" y="2889286"/>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091981" y="2890353"/>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176974" y="2890352"/>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451769" y="2888906"/>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483647" y="2888905"/>
              <a:ext cx="0" cy="61187"/>
            </a:xfrm>
            <a:prstGeom prst="line">
              <a:avLst/>
            </a:prstGeom>
            <a:ln w="28575">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28690" y="2888904"/>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554169" y="2890353"/>
              <a:ext cx="0" cy="61187"/>
            </a:xfrm>
            <a:prstGeom prst="line">
              <a:avLst/>
            </a:prstGeom>
            <a:ln w="28575">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587342" y="2888903"/>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748395" y="2994177"/>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771432" y="2994177"/>
              <a:ext cx="0" cy="61187"/>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02956" y="2994177"/>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062450" y="3006587"/>
              <a:ext cx="0" cy="61187"/>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5659338" y="2103976"/>
            <a:ext cx="1614115" cy="621506"/>
            <a:chOff x="7758113" y="2409825"/>
            <a:chExt cx="2869537" cy="1104900"/>
          </a:xfrm>
        </p:grpSpPr>
        <p:cxnSp>
          <p:nvCxnSpPr>
            <p:cNvPr id="59" name="Straight Connector 58"/>
            <p:cNvCxnSpPr/>
            <p:nvPr/>
          </p:nvCxnSpPr>
          <p:spPr>
            <a:xfrm>
              <a:off x="8263200" y="2491274"/>
              <a:ext cx="0" cy="14654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0" name="Freeform 99"/>
            <p:cNvSpPr/>
            <p:nvPr/>
          </p:nvSpPr>
          <p:spPr>
            <a:xfrm>
              <a:off x="7758113" y="2409825"/>
              <a:ext cx="2843212" cy="1104900"/>
            </a:xfrm>
            <a:custGeom>
              <a:avLst/>
              <a:gdLst>
                <a:gd name="connsiteX0" fmla="*/ 2381 w 2843212"/>
                <a:gd name="connsiteY0" fmla="*/ 0 h 1104900"/>
                <a:gd name="connsiteX1" fmla="*/ 0 w 2843212"/>
                <a:gd name="connsiteY1" fmla="*/ 95250 h 1104900"/>
                <a:gd name="connsiteX2" fmla="*/ 216693 w 2843212"/>
                <a:gd name="connsiteY2" fmla="*/ 95250 h 1104900"/>
                <a:gd name="connsiteX3" fmla="*/ 216693 w 2843212"/>
                <a:gd name="connsiteY3" fmla="*/ 140494 h 1104900"/>
                <a:gd name="connsiteX4" fmla="*/ 628650 w 2843212"/>
                <a:gd name="connsiteY4" fmla="*/ 140494 h 1104900"/>
                <a:gd name="connsiteX5" fmla="*/ 702468 w 2843212"/>
                <a:gd name="connsiteY5" fmla="*/ 140494 h 1104900"/>
                <a:gd name="connsiteX6" fmla="*/ 702468 w 2843212"/>
                <a:gd name="connsiteY6" fmla="*/ 192881 h 1104900"/>
                <a:gd name="connsiteX7" fmla="*/ 912018 w 2843212"/>
                <a:gd name="connsiteY7" fmla="*/ 192881 h 1104900"/>
                <a:gd name="connsiteX8" fmla="*/ 952500 w 2843212"/>
                <a:gd name="connsiteY8" fmla="*/ 192881 h 1104900"/>
                <a:gd name="connsiteX9" fmla="*/ 952500 w 2843212"/>
                <a:gd name="connsiteY9" fmla="*/ 252413 h 1104900"/>
                <a:gd name="connsiteX10" fmla="*/ 985837 w 2843212"/>
                <a:gd name="connsiteY10" fmla="*/ 252413 h 1104900"/>
                <a:gd name="connsiteX11" fmla="*/ 985837 w 2843212"/>
                <a:gd name="connsiteY11" fmla="*/ 297656 h 1104900"/>
                <a:gd name="connsiteX12" fmla="*/ 1062037 w 2843212"/>
                <a:gd name="connsiteY12" fmla="*/ 297656 h 1104900"/>
                <a:gd name="connsiteX13" fmla="*/ 1062037 w 2843212"/>
                <a:gd name="connsiteY13" fmla="*/ 381000 h 1104900"/>
                <a:gd name="connsiteX14" fmla="*/ 1145381 w 2843212"/>
                <a:gd name="connsiteY14" fmla="*/ 381000 h 1104900"/>
                <a:gd name="connsiteX15" fmla="*/ 1145381 w 2843212"/>
                <a:gd name="connsiteY15" fmla="*/ 459581 h 1104900"/>
                <a:gd name="connsiteX16" fmla="*/ 1252537 w 2843212"/>
                <a:gd name="connsiteY16" fmla="*/ 459581 h 1104900"/>
                <a:gd name="connsiteX17" fmla="*/ 1252537 w 2843212"/>
                <a:gd name="connsiteY17" fmla="*/ 507206 h 1104900"/>
                <a:gd name="connsiteX18" fmla="*/ 1395412 w 2843212"/>
                <a:gd name="connsiteY18" fmla="*/ 507206 h 1104900"/>
                <a:gd name="connsiteX19" fmla="*/ 1395412 w 2843212"/>
                <a:gd name="connsiteY19" fmla="*/ 576263 h 1104900"/>
                <a:gd name="connsiteX20" fmla="*/ 1540668 w 2843212"/>
                <a:gd name="connsiteY20" fmla="*/ 576263 h 1104900"/>
                <a:gd name="connsiteX21" fmla="*/ 1540668 w 2843212"/>
                <a:gd name="connsiteY21" fmla="*/ 626269 h 1104900"/>
                <a:gd name="connsiteX22" fmla="*/ 1569243 w 2843212"/>
                <a:gd name="connsiteY22" fmla="*/ 628650 h 1104900"/>
                <a:gd name="connsiteX23" fmla="*/ 2155031 w 2843212"/>
                <a:gd name="connsiteY23" fmla="*/ 628650 h 1104900"/>
                <a:gd name="connsiteX24" fmla="*/ 2155031 w 2843212"/>
                <a:gd name="connsiteY24" fmla="*/ 650081 h 1104900"/>
                <a:gd name="connsiteX25" fmla="*/ 2155031 w 2843212"/>
                <a:gd name="connsiteY25" fmla="*/ 704850 h 1104900"/>
                <a:gd name="connsiteX26" fmla="*/ 2736056 w 2843212"/>
                <a:gd name="connsiteY26" fmla="*/ 704850 h 1104900"/>
                <a:gd name="connsiteX27" fmla="*/ 2736056 w 2843212"/>
                <a:gd name="connsiteY27" fmla="*/ 857250 h 1104900"/>
                <a:gd name="connsiteX28" fmla="*/ 2767012 w 2843212"/>
                <a:gd name="connsiteY28" fmla="*/ 888206 h 1104900"/>
                <a:gd name="connsiteX29" fmla="*/ 2843212 w 2843212"/>
                <a:gd name="connsiteY29" fmla="*/ 888206 h 1104900"/>
                <a:gd name="connsiteX30" fmla="*/ 2843212 w 2843212"/>
                <a:gd name="connsiteY30"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3212" h="1104900">
                  <a:moveTo>
                    <a:pt x="2381" y="0"/>
                  </a:moveTo>
                  <a:cubicBezTo>
                    <a:pt x="1587" y="31750"/>
                    <a:pt x="794" y="63500"/>
                    <a:pt x="0" y="95250"/>
                  </a:cubicBezTo>
                  <a:lnTo>
                    <a:pt x="216693" y="95250"/>
                  </a:lnTo>
                  <a:lnTo>
                    <a:pt x="216693" y="140494"/>
                  </a:lnTo>
                  <a:lnTo>
                    <a:pt x="628650" y="140494"/>
                  </a:lnTo>
                  <a:lnTo>
                    <a:pt x="702468" y="140494"/>
                  </a:lnTo>
                  <a:lnTo>
                    <a:pt x="702468" y="192881"/>
                  </a:lnTo>
                  <a:lnTo>
                    <a:pt x="912018" y="192881"/>
                  </a:lnTo>
                  <a:lnTo>
                    <a:pt x="952500" y="192881"/>
                  </a:lnTo>
                  <a:lnTo>
                    <a:pt x="952500" y="252413"/>
                  </a:lnTo>
                  <a:lnTo>
                    <a:pt x="985837" y="252413"/>
                  </a:lnTo>
                  <a:lnTo>
                    <a:pt x="985837" y="297656"/>
                  </a:lnTo>
                  <a:lnTo>
                    <a:pt x="1062037" y="297656"/>
                  </a:lnTo>
                  <a:lnTo>
                    <a:pt x="1062037" y="381000"/>
                  </a:lnTo>
                  <a:lnTo>
                    <a:pt x="1145381" y="381000"/>
                  </a:lnTo>
                  <a:lnTo>
                    <a:pt x="1145381" y="459581"/>
                  </a:lnTo>
                  <a:lnTo>
                    <a:pt x="1252537" y="459581"/>
                  </a:lnTo>
                  <a:lnTo>
                    <a:pt x="1252537" y="507206"/>
                  </a:lnTo>
                  <a:lnTo>
                    <a:pt x="1395412" y="507206"/>
                  </a:lnTo>
                  <a:lnTo>
                    <a:pt x="1395412" y="576263"/>
                  </a:lnTo>
                  <a:lnTo>
                    <a:pt x="1540668" y="576263"/>
                  </a:lnTo>
                  <a:lnTo>
                    <a:pt x="1540668" y="626269"/>
                  </a:lnTo>
                  <a:lnTo>
                    <a:pt x="1569243" y="628650"/>
                  </a:lnTo>
                  <a:lnTo>
                    <a:pt x="2155031" y="628650"/>
                  </a:lnTo>
                  <a:lnTo>
                    <a:pt x="2155031" y="650081"/>
                  </a:lnTo>
                  <a:lnTo>
                    <a:pt x="2155031" y="704850"/>
                  </a:lnTo>
                  <a:lnTo>
                    <a:pt x="2736056" y="704850"/>
                  </a:lnTo>
                  <a:lnTo>
                    <a:pt x="2736056" y="857250"/>
                  </a:lnTo>
                  <a:lnTo>
                    <a:pt x="2767012" y="888206"/>
                  </a:lnTo>
                  <a:lnTo>
                    <a:pt x="2843212" y="888206"/>
                  </a:lnTo>
                  <a:lnTo>
                    <a:pt x="2843212" y="1104900"/>
                  </a:lnTo>
                </a:path>
              </a:pathLst>
            </a:cu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s-MX" sz="1050">
                <a:solidFill>
                  <a:prstClr val="white"/>
                </a:solidFill>
              </a:endParaRPr>
            </a:p>
          </p:txBody>
        </p:sp>
        <p:cxnSp>
          <p:nvCxnSpPr>
            <p:cNvPr id="103" name="Straight Connector 102"/>
            <p:cNvCxnSpPr/>
            <p:nvPr/>
          </p:nvCxnSpPr>
          <p:spPr>
            <a:xfrm>
              <a:off x="8334018" y="2491273"/>
              <a:ext cx="0" cy="14654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9003105" y="2836175"/>
              <a:ext cx="0" cy="1261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9441309" y="2995713"/>
              <a:ext cx="0" cy="1261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9760273" y="3001378"/>
              <a:ext cx="0" cy="1261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9854886" y="2994177"/>
              <a:ext cx="0" cy="1261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9874715" y="2975153"/>
              <a:ext cx="0" cy="15232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0159686" y="3070406"/>
              <a:ext cx="0" cy="1129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570429" y="3257368"/>
              <a:ext cx="0" cy="1129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627650" y="3398591"/>
              <a:ext cx="0" cy="1129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10595534" y="3393954"/>
              <a:ext cx="0" cy="1129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0454846" y="3199818"/>
              <a:ext cx="6087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839130" y="2475369"/>
              <a:ext cx="0" cy="10811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758113" y="2421309"/>
              <a:ext cx="0" cy="10811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a:off x="5651720" y="2102606"/>
            <a:ext cx="1757735" cy="300795"/>
            <a:chOff x="7744570" y="2407391"/>
            <a:chExt cx="3124863" cy="534747"/>
          </a:xfrm>
        </p:grpSpPr>
        <p:cxnSp>
          <p:nvCxnSpPr>
            <p:cNvPr id="101" name="Straight Connector 100"/>
            <p:cNvCxnSpPr/>
            <p:nvPr/>
          </p:nvCxnSpPr>
          <p:spPr>
            <a:xfrm>
              <a:off x="10852519" y="2806182"/>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sp>
          <p:nvSpPr>
            <p:cNvPr id="119" name="Freeform 118"/>
            <p:cNvSpPr/>
            <p:nvPr/>
          </p:nvSpPr>
          <p:spPr>
            <a:xfrm>
              <a:off x="7744570" y="2445026"/>
              <a:ext cx="3124863" cy="401541"/>
            </a:xfrm>
            <a:custGeom>
              <a:avLst/>
              <a:gdLst>
                <a:gd name="connsiteX0" fmla="*/ 0 w 3124863"/>
                <a:gd name="connsiteY0" fmla="*/ 0 h 401541"/>
                <a:gd name="connsiteX1" fmla="*/ 99392 w 3124863"/>
                <a:gd name="connsiteY1" fmla="*/ 0 h 401541"/>
                <a:gd name="connsiteX2" fmla="*/ 99392 w 3124863"/>
                <a:gd name="connsiteY2" fmla="*/ 107343 h 401541"/>
                <a:gd name="connsiteX3" fmla="*/ 365760 w 3124863"/>
                <a:gd name="connsiteY3" fmla="*/ 107343 h 401541"/>
                <a:gd name="connsiteX4" fmla="*/ 365760 w 3124863"/>
                <a:gd name="connsiteY4" fmla="*/ 159026 h 401541"/>
                <a:gd name="connsiteX5" fmla="*/ 679837 w 3124863"/>
                <a:gd name="connsiteY5" fmla="*/ 159026 h 401541"/>
                <a:gd name="connsiteX6" fmla="*/ 679837 w 3124863"/>
                <a:gd name="connsiteY6" fmla="*/ 218661 h 401541"/>
                <a:gd name="connsiteX7" fmla="*/ 950181 w 3124863"/>
                <a:gd name="connsiteY7" fmla="*/ 218661 h 401541"/>
                <a:gd name="connsiteX8" fmla="*/ 950181 w 3124863"/>
                <a:gd name="connsiteY8" fmla="*/ 262393 h 401541"/>
                <a:gd name="connsiteX9" fmla="*/ 966084 w 3124863"/>
                <a:gd name="connsiteY9" fmla="*/ 262393 h 401541"/>
                <a:gd name="connsiteX10" fmla="*/ 966084 w 3124863"/>
                <a:gd name="connsiteY10" fmla="*/ 306125 h 401541"/>
                <a:gd name="connsiteX11" fmla="*/ 2778981 w 3124863"/>
                <a:gd name="connsiteY11" fmla="*/ 306125 h 401541"/>
                <a:gd name="connsiteX12" fmla="*/ 2778981 w 3124863"/>
                <a:gd name="connsiteY12" fmla="*/ 401541 h 401541"/>
                <a:gd name="connsiteX13" fmla="*/ 3124863 w 3124863"/>
                <a:gd name="connsiteY13" fmla="*/ 401541 h 4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863" h="401541">
                  <a:moveTo>
                    <a:pt x="0" y="0"/>
                  </a:moveTo>
                  <a:lnTo>
                    <a:pt x="99392" y="0"/>
                  </a:lnTo>
                  <a:lnTo>
                    <a:pt x="99392" y="107343"/>
                  </a:lnTo>
                  <a:lnTo>
                    <a:pt x="365760" y="107343"/>
                  </a:lnTo>
                  <a:lnTo>
                    <a:pt x="365760" y="159026"/>
                  </a:lnTo>
                  <a:lnTo>
                    <a:pt x="679837" y="159026"/>
                  </a:lnTo>
                  <a:lnTo>
                    <a:pt x="679837" y="218661"/>
                  </a:lnTo>
                  <a:lnTo>
                    <a:pt x="950181" y="218661"/>
                  </a:lnTo>
                  <a:lnTo>
                    <a:pt x="950181" y="262393"/>
                  </a:lnTo>
                  <a:lnTo>
                    <a:pt x="966084" y="262393"/>
                  </a:lnTo>
                  <a:lnTo>
                    <a:pt x="966084" y="306125"/>
                  </a:lnTo>
                  <a:lnTo>
                    <a:pt x="2778981" y="306125"/>
                  </a:lnTo>
                  <a:lnTo>
                    <a:pt x="2778981" y="401541"/>
                  </a:lnTo>
                  <a:lnTo>
                    <a:pt x="3124863" y="401541"/>
                  </a:lnTo>
                </a:path>
              </a:pathLst>
            </a:custGeom>
            <a:noFill/>
            <a:ln w="19050">
              <a:solidFill>
                <a:srgbClr val="161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endParaRPr lang="es-MX" sz="1050">
                <a:solidFill>
                  <a:prstClr val="white"/>
                </a:solidFill>
              </a:endParaRPr>
            </a:p>
          </p:txBody>
        </p:sp>
        <p:cxnSp>
          <p:nvCxnSpPr>
            <p:cNvPr id="125" name="Straight Connector 124"/>
            <p:cNvCxnSpPr/>
            <p:nvPr/>
          </p:nvCxnSpPr>
          <p:spPr>
            <a:xfrm>
              <a:off x="10742525" y="2803997"/>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759751" y="2407391"/>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839130" y="2455484"/>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9843427" y="2707570"/>
              <a:ext cx="0" cy="135956"/>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9882667" y="2707570"/>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9979408" y="2705462"/>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0035067" y="2708267"/>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0123856" y="2705462"/>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255571" y="2701540"/>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304604" y="2702715"/>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0361588" y="2702715"/>
              <a:ext cx="0" cy="135956"/>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0443957" y="2703033"/>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0502429" y="2707247"/>
              <a:ext cx="0" cy="135956"/>
            </a:xfrm>
            <a:prstGeom prst="line">
              <a:avLst/>
            </a:prstGeom>
            <a:ln w="1270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0570429" y="2800110"/>
              <a:ext cx="0" cy="135956"/>
            </a:xfrm>
            <a:prstGeom prst="line">
              <a:avLst/>
            </a:prstGeom>
            <a:ln w="28575">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0597349" y="2797520"/>
              <a:ext cx="0" cy="135956"/>
            </a:xfrm>
            <a:prstGeom prst="line">
              <a:avLst/>
            </a:prstGeom>
            <a:ln w="19050">
              <a:solidFill>
                <a:srgbClr val="161A2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0627650" y="2799525"/>
              <a:ext cx="0" cy="135956"/>
            </a:xfrm>
            <a:prstGeom prst="line">
              <a:avLst/>
            </a:prstGeom>
            <a:ln w="28575">
              <a:solidFill>
                <a:srgbClr val="161A2E"/>
              </a:solidFill>
            </a:ln>
          </p:spPr>
          <p:style>
            <a:lnRef idx="1">
              <a:schemeClr val="accent1"/>
            </a:lnRef>
            <a:fillRef idx="0">
              <a:schemeClr val="accent1"/>
            </a:fillRef>
            <a:effectRef idx="0">
              <a:schemeClr val="accent1"/>
            </a:effectRef>
            <a:fontRef idx="minor">
              <a:schemeClr val="tx1"/>
            </a:fontRef>
          </p:style>
        </p:cxnSp>
      </p:grpSp>
      <p:sp>
        <p:nvSpPr>
          <p:cNvPr id="142" name="Rectangle 141"/>
          <p:cNvSpPr/>
          <p:nvPr/>
        </p:nvSpPr>
        <p:spPr>
          <a:xfrm>
            <a:off x="3424441" y="2044651"/>
            <a:ext cx="677748" cy="155811"/>
          </a:xfrm>
          <a:prstGeom prst="rect">
            <a:avLst/>
          </a:prstGeom>
        </p:spPr>
        <p:txBody>
          <a:bodyPr wrap="none" lIns="51434" tIns="25717" rIns="51434" bIns="25717">
            <a:spAutoFit/>
          </a:bodyPr>
          <a:lstStyle/>
          <a:p>
            <a:pPr defTabSz="514337"/>
            <a:r>
              <a:rPr lang="en-US" sz="675" b="1" dirty="0">
                <a:solidFill>
                  <a:srgbClr val="161A2E"/>
                </a:solidFill>
              </a:rPr>
              <a:t>Transplantation</a:t>
            </a:r>
          </a:p>
        </p:txBody>
      </p:sp>
      <p:sp>
        <p:nvSpPr>
          <p:cNvPr id="143" name="Rectangle 142"/>
          <p:cNvSpPr/>
          <p:nvPr/>
        </p:nvSpPr>
        <p:spPr>
          <a:xfrm>
            <a:off x="3109418" y="2537458"/>
            <a:ext cx="788355" cy="155811"/>
          </a:xfrm>
          <a:prstGeom prst="rect">
            <a:avLst/>
          </a:prstGeom>
        </p:spPr>
        <p:txBody>
          <a:bodyPr wrap="none" lIns="51434" tIns="25717" rIns="51434" bIns="25717">
            <a:spAutoFit/>
          </a:bodyPr>
          <a:lstStyle/>
          <a:p>
            <a:pPr defTabSz="514337"/>
            <a:r>
              <a:rPr lang="en-US" sz="675" b="1" dirty="0">
                <a:solidFill>
                  <a:srgbClr val="0C813D"/>
                </a:solidFill>
              </a:rPr>
              <a:t>Cyclophosphamide</a:t>
            </a:r>
          </a:p>
        </p:txBody>
      </p:sp>
      <p:sp>
        <p:nvSpPr>
          <p:cNvPr id="144" name="Rectangle 143"/>
          <p:cNvSpPr/>
          <p:nvPr/>
        </p:nvSpPr>
        <p:spPr>
          <a:xfrm>
            <a:off x="6866069" y="2106549"/>
            <a:ext cx="677748" cy="155811"/>
          </a:xfrm>
          <a:prstGeom prst="rect">
            <a:avLst/>
          </a:prstGeom>
        </p:spPr>
        <p:txBody>
          <a:bodyPr wrap="none" lIns="51434" tIns="25717" rIns="51434" bIns="25717">
            <a:spAutoFit/>
          </a:bodyPr>
          <a:lstStyle/>
          <a:p>
            <a:pPr defTabSz="514337"/>
            <a:r>
              <a:rPr lang="en-US" sz="675" b="1" dirty="0">
                <a:solidFill>
                  <a:srgbClr val="161A2E"/>
                </a:solidFill>
              </a:rPr>
              <a:t>Transplantation</a:t>
            </a:r>
          </a:p>
        </p:txBody>
      </p:sp>
      <p:sp>
        <p:nvSpPr>
          <p:cNvPr id="145" name="Rectangle 144"/>
          <p:cNvSpPr/>
          <p:nvPr/>
        </p:nvSpPr>
        <p:spPr>
          <a:xfrm>
            <a:off x="6673716" y="2755168"/>
            <a:ext cx="788355" cy="155811"/>
          </a:xfrm>
          <a:prstGeom prst="rect">
            <a:avLst/>
          </a:prstGeom>
        </p:spPr>
        <p:txBody>
          <a:bodyPr wrap="none" lIns="51434" tIns="25717" rIns="51434" bIns="25717">
            <a:spAutoFit/>
          </a:bodyPr>
          <a:lstStyle/>
          <a:p>
            <a:pPr defTabSz="514337"/>
            <a:r>
              <a:rPr lang="en-US" sz="675" b="1" dirty="0">
                <a:solidFill>
                  <a:srgbClr val="0C813D"/>
                </a:solidFill>
              </a:rPr>
              <a:t>Cyclophosphamide</a:t>
            </a:r>
          </a:p>
        </p:txBody>
      </p:sp>
      <p:sp>
        <p:nvSpPr>
          <p:cNvPr id="146" name="Rectangle 145"/>
          <p:cNvSpPr/>
          <p:nvPr/>
        </p:nvSpPr>
        <p:spPr>
          <a:xfrm>
            <a:off x="5704909" y="2933400"/>
            <a:ext cx="903772" cy="155811"/>
          </a:xfrm>
          <a:prstGeom prst="rect">
            <a:avLst/>
          </a:prstGeom>
        </p:spPr>
        <p:txBody>
          <a:bodyPr wrap="none" lIns="51434" tIns="25717" rIns="51434" bIns="25717">
            <a:spAutoFit/>
          </a:bodyPr>
          <a:lstStyle/>
          <a:p>
            <a:pPr defTabSz="514337"/>
            <a:r>
              <a:rPr lang="en-US" sz="675" i="1" dirty="0">
                <a:solidFill>
                  <a:srgbClr val="000000"/>
                </a:solidFill>
              </a:rPr>
              <a:t>P</a:t>
            </a:r>
            <a:r>
              <a:rPr lang="en-US" sz="675" dirty="0">
                <a:solidFill>
                  <a:srgbClr val="000000"/>
                </a:solidFill>
              </a:rPr>
              <a:t> = .05 by log-rank test</a:t>
            </a:r>
          </a:p>
        </p:txBody>
      </p:sp>
      <p:sp>
        <p:nvSpPr>
          <p:cNvPr id="150" name="Rectangle 149"/>
          <p:cNvSpPr/>
          <p:nvPr/>
        </p:nvSpPr>
        <p:spPr>
          <a:xfrm>
            <a:off x="2220547" y="2982168"/>
            <a:ext cx="932626" cy="155811"/>
          </a:xfrm>
          <a:prstGeom prst="rect">
            <a:avLst/>
          </a:prstGeom>
        </p:spPr>
        <p:txBody>
          <a:bodyPr wrap="none" lIns="51434" tIns="25717" rIns="51434" bIns="25717">
            <a:spAutoFit/>
          </a:bodyPr>
          <a:lstStyle/>
          <a:p>
            <a:pPr defTabSz="514337"/>
            <a:r>
              <a:rPr lang="en-US" sz="675" dirty="0">
                <a:solidFill>
                  <a:srgbClr val="000000"/>
                </a:solidFill>
              </a:rPr>
              <a:t>Time-varying HR </a:t>
            </a:r>
            <a:r>
              <a:rPr lang="en-US" sz="675" i="1" dirty="0">
                <a:solidFill>
                  <a:srgbClr val="000000"/>
                </a:solidFill>
              </a:rPr>
              <a:t>P</a:t>
            </a:r>
            <a:r>
              <a:rPr lang="en-US" sz="675" dirty="0">
                <a:solidFill>
                  <a:srgbClr val="000000"/>
                </a:solidFill>
              </a:rPr>
              <a:t> = .03</a:t>
            </a:r>
          </a:p>
        </p:txBody>
      </p:sp>
      <p:sp>
        <p:nvSpPr>
          <p:cNvPr id="2" name="TextBox 1">
            <a:extLst>
              <a:ext uri="{FF2B5EF4-FFF2-40B4-BE49-F238E27FC236}">
                <a16:creationId xmlns:a16="http://schemas.microsoft.com/office/drawing/2014/main" id="{6A9B4807-675B-5A45-9BA3-82016610BE98}"/>
              </a:ext>
            </a:extLst>
          </p:cNvPr>
          <p:cNvSpPr txBox="1"/>
          <p:nvPr/>
        </p:nvSpPr>
        <p:spPr>
          <a:xfrm>
            <a:off x="1353021" y="885305"/>
            <a:ext cx="4351888" cy="400110"/>
          </a:xfrm>
          <a:prstGeom prst="rect">
            <a:avLst/>
          </a:prstGeom>
          <a:noFill/>
        </p:spPr>
        <p:txBody>
          <a:bodyPr wrap="square" rtlCol="0">
            <a:spAutoFit/>
          </a:bodyPr>
          <a:lstStyle/>
          <a:p>
            <a:r>
              <a:rPr lang="en-US" sz="2000" dirty="0"/>
              <a:t>Treatment for refractory cases</a:t>
            </a:r>
          </a:p>
        </p:txBody>
      </p:sp>
    </p:spTree>
    <p:extLst>
      <p:ext uri="{BB962C8B-B14F-4D97-AF65-F5344CB8AC3E}">
        <p14:creationId xmlns:p14="http://schemas.microsoft.com/office/powerpoint/2010/main" val="3812440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rPr>
              <a:t>Scleroderma Lung Study III—</a:t>
            </a:r>
            <a:br>
              <a:rPr lang="en-US" sz="2400" dirty="0">
                <a:solidFill>
                  <a:schemeClr val="tx1"/>
                </a:solidFill>
              </a:rPr>
            </a:br>
            <a:r>
              <a:rPr lang="en-US" sz="2400" dirty="0">
                <a:solidFill>
                  <a:schemeClr val="tx1"/>
                </a:solidFill>
              </a:rPr>
              <a:t>Combining Pirfenidone With Mycophenolate</a:t>
            </a:r>
            <a:endParaRPr lang="en-US" sz="2400" baseline="30000" dirty="0">
              <a:solidFill>
                <a:schemeClr val="tx1"/>
              </a:solidFill>
            </a:endParaRPr>
          </a:p>
        </p:txBody>
      </p:sp>
      <p:sp>
        <p:nvSpPr>
          <p:cNvPr id="5" name="Text Placeholder 4">
            <a:extLst>
              <a:ext uri="{FF2B5EF4-FFF2-40B4-BE49-F238E27FC236}">
                <a16:creationId xmlns:a16="http://schemas.microsoft.com/office/drawing/2014/main" id="{E2695848-6577-472B-B625-96147AABB8E1}"/>
              </a:ext>
            </a:extLst>
          </p:cNvPr>
          <p:cNvSpPr>
            <a:spLocks noGrp="1"/>
          </p:cNvSpPr>
          <p:nvPr>
            <p:ph type="body" sz="quarter" idx="10"/>
          </p:nvPr>
        </p:nvSpPr>
        <p:spPr/>
        <p:txBody>
          <a:bodyPr/>
          <a:lstStyle/>
          <a:p>
            <a:r>
              <a:rPr lang="en-US" dirty="0"/>
              <a:t>clinicaltrials.gov/ct2/show/NCT03221257. </a:t>
            </a:r>
            <a:r>
              <a:rPr lang="en-US" dirty="0" err="1"/>
              <a:t>Perelas</a:t>
            </a:r>
            <a:r>
              <a:rPr lang="en-US" dirty="0"/>
              <a:t> A, et al. </a:t>
            </a:r>
            <a:r>
              <a:rPr lang="en-US" i="1" dirty="0"/>
              <a:t>Lancet Respir Med. </a:t>
            </a:r>
            <a:r>
              <a:rPr lang="en-US" dirty="0"/>
              <a:t>2020;8:304-320.</a:t>
            </a:r>
          </a:p>
          <a:p>
            <a:endParaRPr lang="en-US" dirty="0"/>
          </a:p>
        </p:txBody>
      </p:sp>
      <p:sp>
        <p:nvSpPr>
          <p:cNvPr id="68" name="Text Placeholder 67">
            <a:extLst>
              <a:ext uri="{FF2B5EF4-FFF2-40B4-BE49-F238E27FC236}">
                <a16:creationId xmlns:a16="http://schemas.microsoft.com/office/drawing/2014/main" id="{AEE7A5FE-3514-4301-B3A5-326584CCCDF3}"/>
              </a:ext>
            </a:extLst>
          </p:cNvPr>
          <p:cNvSpPr>
            <a:spLocks noGrp="1"/>
          </p:cNvSpPr>
          <p:nvPr>
            <p:ph type="body" sz="quarter" idx="11"/>
          </p:nvPr>
        </p:nvSpPr>
        <p:spPr>
          <a:xfrm>
            <a:off x="228600" y="4143666"/>
            <a:ext cx="8686800" cy="299748"/>
          </a:xfrm>
        </p:spPr>
        <p:txBody>
          <a:bodyPr/>
          <a:lstStyle/>
          <a:p>
            <a:r>
              <a:rPr lang="en-US" dirty="0"/>
              <a:t>BDI, baseline dyspnea index; DLCO, carbon monoxide diffusing capacity; IPF, idiopathic pulmonary fibrosis; LCQ, Leicester Cough Questionnaire; LFT, liver function test; </a:t>
            </a:r>
            <a:r>
              <a:rPr lang="en-US" dirty="0" err="1"/>
              <a:t>mRSS</a:t>
            </a:r>
            <a:r>
              <a:rPr lang="en-US" dirty="0"/>
              <a:t>, modified </a:t>
            </a:r>
            <a:r>
              <a:rPr lang="en-US" dirty="0" err="1"/>
              <a:t>Rodnan</a:t>
            </a:r>
            <a:r>
              <a:rPr lang="en-US" dirty="0"/>
              <a:t> Skin Score; SHAQ, Scleroderma Health Assessment Questionnaire; TDI, transitional dyspnea index.</a:t>
            </a:r>
          </a:p>
          <a:p>
            <a:endParaRPr lang="en-US" dirty="0"/>
          </a:p>
        </p:txBody>
      </p:sp>
      <p:sp>
        <p:nvSpPr>
          <p:cNvPr id="7" name="TextBox 6"/>
          <p:cNvSpPr txBox="1"/>
          <p:nvPr/>
        </p:nvSpPr>
        <p:spPr>
          <a:xfrm>
            <a:off x="3313808" y="3452251"/>
            <a:ext cx="997793" cy="323157"/>
          </a:xfrm>
          <a:prstGeom prst="rect">
            <a:avLst/>
          </a:prstGeom>
          <a:noFill/>
        </p:spPr>
        <p:txBody>
          <a:bodyPr wrap="square" lIns="68573" tIns="34286" rIns="68573" bIns="34286" rtlCol="0">
            <a:spAutoFit/>
          </a:bodyPr>
          <a:lstStyle/>
          <a:p>
            <a:pPr algn="ctr"/>
            <a:r>
              <a:rPr lang="en-US" sz="825" dirty="0"/>
              <a:t>Reject if all </a:t>
            </a:r>
            <a:r>
              <a:rPr lang="en-US" sz="825" dirty="0" err="1"/>
              <a:t>inc</a:t>
            </a:r>
            <a:r>
              <a:rPr lang="en-US" sz="825" dirty="0"/>
              <a:t> and </a:t>
            </a:r>
            <a:r>
              <a:rPr lang="en-US" sz="825" dirty="0" err="1"/>
              <a:t>exc</a:t>
            </a:r>
            <a:r>
              <a:rPr lang="en-US" sz="825" dirty="0"/>
              <a:t> not met</a:t>
            </a:r>
          </a:p>
        </p:txBody>
      </p:sp>
      <p:sp>
        <p:nvSpPr>
          <p:cNvPr id="8" name="TextBox 7"/>
          <p:cNvSpPr txBox="1"/>
          <p:nvPr/>
        </p:nvSpPr>
        <p:spPr>
          <a:xfrm>
            <a:off x="4758874" y="2524537"/>
            <a:ext cx="3664379" cy="1572217"/>
          </a:xfrm>
          <a:prstGeom prst="rect">
            <a:avLst/>
          </a:prstGeom>
          <a:noFill/>
        </p:spPr>
        <p:txBody>
          <a:bodyPr wrap="square" lIns="68573" tIns="34286" rIns="68573" bIns="34286" rtlCol="0">
            <a:spAutoFit/>
          </a:bodyPr>
          <a:lstStyle/>
          <a:p>
            <a:pPr>
              <a:spcBef>
                <a:spcPts val="225"/>
              </a:spcBef>
              <a:spcAft>
                <a:spcPts val="225"/>
              </a:spcAft>
            </a:pPr>
            <a:r>
              <a:rPr lang="en-US" sz="900" dirty="0"/>
              <a:t>Follow-up about 2 weeks, monthly until 6 months, then every 3 months with CBC, metabolic panel with LFT, pregnancy test, H&amp;P, drug reconciliation</a:t>
            </a:r>
          </a:p>
          <a:p>
            <a:pPr>
              <a:spcBef>
                <a:spcPts val="225"/>
              </a:spcBef>
              <a:spcAft>
                <a:spcPts val="225"/>
              </a:spcAft>
            </a:pPr>
            <a:r>
              <a:rPr lang="en-US" sz="900" dirty="0"/>
              <a:t>AE and concomitant meds monitoring at 2, 4, 6 weeks, and then monthly through remainder of study and at 1-month post-study follow-up</a:t>
            </a:r>
          </a:p>
          <a:p>
            <a:pPr>
              <a:spcBef>
                <a:spcPts val="225"/>
              </a:spcBef>
              <a:spcAft>
                <a:spcPts val="225"/>
              </a:spcAft>
            </a:pPr>
            <a:r>
              <a:rPr lang="en-US" sz="900" dirty="0"/>
              <a:t>Every 3 months: spirometry, DLCO-</a:t>
            </a:r>
            <a:r>
              <a:rPr lang="en-US" sz="900" dirty="0" err="1"/>
              <a:t>Hb</a:t>
            </a:r>
            <a:r>
              <a:rPr lang="en-US" sz="900" dirty="0"/>
              <a:t>, </a:t>
            </a:r>
            <a:r>
              <a:rPr lang="en-US" sz="900" dirty="0" err="1"/>
              <a:t>mRSS</a:t>
            </a:r>
            <a:r>
              <a:rPr lang="en-US" sz="900" dirty="0"/>
              <a:t>, BDI/TDI, SGRQ</a:t>
            </a:r>
          </a:p>
          <a:p>
            <a:pPr>
              <a:spcBef>
                <a:spcPts val="225"/>
              </a:spcBef>
              <a:spcAft>
                <a:spcPts val="225"/>
              </a:spcAft>
            </a:pPr>
            <a:r>
              <a:rPr lang="en-US" sz="900" dirty="0"/>
              <a:t>Every 6 months: SHAQ, PROMIS-29, UCLA STC GIT, CRISS, LCQ</a:t>
            </a:r>
          </a:p>
          <a:p>
            <a:pPr>
              <a:spcBef>
                <a:spcPts val="225"/>
              </a:spcBef>
              <a:spcAft>
                <a:spcPts val="225"/>
              </a:spcAft>
            </a:pPr>
            <a:r>
              <a:rPr lang="en-US" sz="900" dirty="0"/>
              <a:t>Biorepository sample at baseline, 12, and 18 months</a:t>
            </a:r>
          </a:p>
          <a:p>
            <a:pPr>
              <a:spcBef>
                <a:spcPts val="225"/>
              </a:spcBef>
              <a:spcAft>
                <a:spcPts val="225"/>
              </a:spcAft>
            </a:pPr>
            <a:r>
              <a:rPr lang="en-US" sz="900" dirty="0"/>
              <a:t>HRCT at baseline and 18 months with quantitative image analysis</a:t>
            </a:r>
          </a:p>
        </p:txBody>
      </p:sp>
      <p:sp>
        <p:nvSpPr>
          <p:cNvPr id="11" name="Rectangle 10"/>
          <p:cNvSpPr/>
          <p:nvPr/>
        </p:nvSpPr>
        <p:spPr>
          <a:xfrm>
            <a:off x="5062569" y="1656007"/>
            <a:ext cx="221841" cy="184658"/>
          </a:xfrm>
          <a:prstGeom prst="rect">
            <a:avLst/>
          </a:prstGeom>
        </p:spPr>
        <p:txBody>
          <a:bodyPr wrap="none" lIns="68573" tIns="34286" rIns="68573" bIns="34286">
            <a:spAutoFit/>
          </a:bodyPr>
          <a:lstStyle/>
          <a:p>
            <a:pPr algn="ctr"/>
            <a:r>
              <a:rPr lang="en-US" sz="750" b="1" dirty="0"/>
              <a:t>vs</a:t>
            </a:r>
          </a:p>
        </p:txBody>
      </p:sp>
      <p:sp>
        <p:nvSpPr>
          <p:cNvPr id="12" name="Rectangle 11"/>
          <p:cNvSpPr/>
          <p:nvPr/>
        </p:nvSpPr>
        <p:spPr>
          <a:xfrm>
            <a:off x="5803611" y="1662514"/>
            <a:ext cx="356494" cy="184658"/>
          </a:xfrm>
          <a:prstGeom prst="rect">
            <a:avLst/>
          </a:prstGeom>
        </p:spPr>
        <p:txBody>
          <a:bodyPr wrap="none" lIns="68573" tIns="34286" rIns="68573" bIns="34286">
            <a:spAutoFit/>
          </a:bodyPr>
          <a:lstStyle/>
          <a:p>
            <a:r>
              <a:rPr lang="en-US" sz="750" dirty="0"/>
              <a:t>Off </a:t>
            </a:r>
            <a:r>
              <a:rPr lang="en-US" sz="750" dirty="0" err="1"/>
              <a:t>tx</a:t>
            </a:r>
            <a:endParaRPr lang="en-US" sz="750" dirty="0"/>
          </a:p>
        </p:txBody>
      </p:sp>
      <p:sp>
        <p:nvSpPr>
          <p:cNvPr id="13" name="Rectangle 12"/>
          <p:cNvSpPr/>
          <p:nvPr/>
        </p:nvSpPr>
        <p:spPr>
          <a:xfrm>
            <a:off x="6409872" y="1589662"/>
            <a:ext cx="644984" cy="346241"/>
          </a:xfrm>
          <a:prstGeom prst="rect">
            <a:avLst/>
          </a:prstGeom>
        </p:spPr>
        <p:txBody>
          <a:bodyPr wrap="square" lIns="68573" tIns="34286" rIns="68573" bIns="34286">
            <a:spAutoFit/>
          </a:bodyPr>
          <a:lstStyle/>
          <a:p>
            <a:r>
              <a:rPr lang="en-US" sz="900" dirty="0"/>
              <a:t>1 month follow-up</a:t>
            </a:r>
          </a:p>
        </p:txBody>
      </p:sp>
      <p:sp>
        <p:nvSpPr>
          <p:cNvPr id="14" name="Rectangle 13"/>
          <p:cNvSpPr/>
          <p:nvPr/>
        </p:nvSpPr>
        <p:spPr>
          <a:xfrm>
            <a:off x="4550084" y="826854"/>
            <a:ext cx="1361589" cy="346241"/>
          </a:xfrm>
          <a:prstGeom prst="rect">
            <a:avLst/>
          </a:prstGeom>
        </p:spPr>
        <p:txBody>
          <a:bodyPr wrap="square" lIns="68573" tIns="34286" rIns="68573" bIns="34286">
            <a:spAutoFit/>
          </a:bodyPr>
          <a:lstStyle/>
          <a:p>
            <a:pPr algn="ctr">
              <a:spcAft>
                <a:spcPts val="225"/>
              </a:spcAft>
            </a:pPr>
            <a:r>
              <a:rPr lang="en-US" sz="900" dirty="0"/>
              <a:t>150 patients randomized to double-blind treatment</a:t>
            </a:r>
          </a:p>
        </p:txBody>
      </p:sp>
      <p:sp>
        <p:nvSpPr>
          <p:cNvPr id="15" name="Rectangle 14"/>
          <p:cNvSpPr/>
          <p:nvPr/>
        </p:nvSpPr>
        <p:spPr>
          <a:xfrm>
            <a:off x="5829932" y="830910"/>
            <a:ext cx="780893" cy="207741"/>
          </a:xfrm>
          <a:prstGeom prst="rect">
            <a:avLst/>
          </a:prstGeom>
        </p:spPr>
        <p:txBody>
          <a:bodyPr wrap="square" lIns="68573" tIns="34286" rIns="68573" bIns="34286">
            <a:spAutoFit/>
          </a:bodyPr>
          <a:lstStyle/>
          <a:p>
            <a:r>
              <a:rPr lang="en-US" sz="900" dirty="0"/>
              <a:t>1º outcome</a:t>
            </a:r>
          </a:p>
        </p:txBody>
      </p:sp>
      <p:sp>
        <p:nvSpPr>
          <p:cNvPr id="16" name="Rectangle 15"/>
          <p:cNvSpPr/>
          <p:nvPr/>
        </p:nvSpPr>
        <p:spPr>
          <a:xfrm>
            <a:off x="3481233" y="966486"/>
            <a:ext cx="780893" cy="346241"/>
          </a:xfrm>
          <a:prstGeom prst="rect">
            <a:avLst/>
          </a:prstGeom>
        </p:spPr>
        <p:txBody>
          <a:bodyPr wrap="square" lIns="68573" tIns="34286" rIns="68573" bIns="34286">
            <a:spAutoFit/>
          </a:bodyPr>
          <a:lstStyle/>
          <a:p>
            <a:pPr algn="ctr"/>
            <a:r>
              <a:rPr lang="en-US" sz="900" dirty="0"/>
              <a:t>~200 patients screened</a:t>
            </a:r>
          </a:p>
        </p:txBody>
      </p:sp>
      <p:sp>
        <p:nvSpPr>
          <p:cNvPr id="18" name="TextBox 17"/>
          <p:cNvSpPr txBox="1"/>
          <p:nvPr/>
        </p:nvSpPr>
        <p:spPr>
          <a:xfrm>
            <a:off x="2533525" y="2007243"/>
            <a:ext cx="918614" cy="623239"/>
          </a:xfrm>
          <a:prstGeom prst="rect">
            <a:avLst/>
          </a:prstGeom>
          <a:noFill/>
        </p:spPr>
        <p:txBody>
          <a:bodyPr wrap="square" lIns="68573" tIns="34286" rIns="68573" bIns="34286" rtlCol="0">
            <a:spAutoFit/>
          </a:bodyPr>
          <a:lstStyle/>
          <a:p>
            <a:pPr algn="r"/>
            <a:r>
              <a:rPr lang="en-US" sz="900" dirty="0"/>
              <a:t>Consent H&amp;P</a:t>
            </a:r>
          </a:p>
          <a:p>
            <a:pPr algn="r"/>
            <a:r>
              <a:rPr lang="en-US" sz="900" dirty="0"/>
              <a:t>Blood tests </a:t>
            </a:r>
          </a:p>
          <a:p>
            <a:pPr algn="r"/>
            <a:r>
              <a:rPr lang="en-US" sz="900" dirty="0"/>
              <a:t>Spirometry</a:t>
            </a:r>
          </a:p>
          <a:p>
            <a:pPr algn="r"/>
            <a:r>
              <a:rPr lang="en-US" sz="900" dirty="0"/>
              <a:t>DLCO</a:t>
            </a:r>
          </a:p>
        </p:txBody>
      </p:sp>
      <p:sp>
        <p:nvSpPr>
          <p:cNvPr id="19" name="TextBox 18"/>
          <p:cNvSpPr txBox="1"/>
          <p:nvPr/>
        </p:nvSpPr>
        <p:spPr>
          <a:xfrm>
            <a:off x="3871674" y="2224166"/>
            <a:ext cx="550847" cy="530906"/>
          </a:xfrm>
          <a:prstGeom prst="rect">
            <a:avLst/>
          </a:prstGeom>
          <a:noFill/>
        </p:spPr>
        <p:txBody>
          <a:bodyPr wrap="square" lIns="68573" tIns="34286" rIns="68573" bIns="34286" rtlCol="0">
            <a:spAutoFit/>
          </a:bodyPr>
          <a:lstStyle/>
          <a:p>
            <a:pPr algn="ctr"/>
            <a:r>
              <a:rPr lang="en-US" sz="750" dirty="0"/>
              <a:t>If meet all other </a:t>
            </a:r>
            <a:r>
              <a:rPr lang="en-US" sz="750" dirty="0" err="1"/>
              <a:t>inc</a:t>
            </a:r>
            <a:r>
              <a:rPr lang="en-US" sz="750" dirty="0"/>
              <a:t> and </a:t>
            </a:r>
            <a:r>
              <a:rPr lang="en-US" sz="750" dirty="0" err="1"/>
              <a:t>exc</a:t>
            </a:r>
            <a:r>
              <a:rPr lang="en-US" sz="750" dirty="0"/>
              <a:t>, then HRCT</a:t>
            </a:r>
          </a:p>
        </p:txBody>
      </p:sp>
      <p:sp>
        <p:nvSpPr>
          <p:cNvPr id="20" name="TextBox 19"/>
          <p:cNvSpPr txBox="1"/>
          <p:nvPr/>
        </p:nvSpPr>
        <p:spPr>
          <a:xfrm>
            <a:off x="3313808" y="2660594"/>
            <a:ext cx="624292" cy="530906"/>
          </a:xfrm>
          <a:prstGeom prst="rect">
            <a:avLst/>
          </a:prstGeom>
          <a:noFill/>
        </p:spPr>
        <p:txBody>
          <a:bodyPr wrap="square" lIns="68573" tIns="34286" rIns="68573" bIns="34286" rtlCol="0">
            <a:spAutoFit/>
          </a:bodyPr>
          <a:lstStyle/>
          <a:p>
            <a:pPr algn="ctr"/>
            <a:r>
              <a:rPr lang="en-US" sz="750" dirty="0"/>
              <a:t>30-day washout if on </a:t>
            </a:r>
            <a:r>
              <a:rPr lang="en-US" sz="750" dirty="0" err="1"/>
              <a:t>tx</a:t>
            </a:r>
            <a:r>
              <a:rPr lang="en-US" sz="750" dirty="0"/>
              <a:t> but </a:t>
            </a:r>
            <a:br>
              <a:rPr lang="en-US" sz="750" dirty="0"/>
            </a:br>
            <a:r>
              <a:rPr lang="en-US" sz="750" dirty="0"/>
              <a:t>≤3 months</a:t>
            </a:r>
          </a:p>
        </p:txBody>
      </p:sp>
      <p:cxnSp>
        <p:nvCxnSpPr>
          <p:cNvPr id="21" name="Straight Arrow Connector 20"/>
          <p:cNvCxnSpPr/>
          <p:nvPr/>
        </p:nvCxnSpPr>
        <p:spPr>
          <a:xfrm>
            <a:off x="6011723" y="1427011"/>
            <a:ext cx="388186" cy="26836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035122" y="1720061"/>
            <a:ext cx="340407" cy="29820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175288" y="1427011"/>
            <a:ext cx="380761" cy="26836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62367" y="1739703"/>
            <a:ext cx="375791" cy="2834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H="1" flipV="1">
            <a:off x="4567464" y="2345658"/>
            <a:ext cx="722" cy="150606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121125" y="2794547"/>
            <a:ext cx="0" cy="67027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646259" y="2023207"/>
            <a:ext cx="0" cy="67027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646262" y="3149551"/>
            <a:ext cx="511" cy="31947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084371" y="2035826"/>
            <a:ext cx="1" cy="2094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852159" y="2320418"/>
            <a:ext cx="0" cy="17545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75329" y="2644563"/>
            <a:ext cx="20878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573887" y="2945826"/>
            <a:ext cx="20878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68185" y="3277015"/>
            <a:ext cx="20878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73885" y="3478038"/>
            <a:ext cx="20878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568235" y="3673707"/>
            <a:ext cx="20878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563258" y="3851727"/>
            <a:ext cx="20878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650269" y="2504282"/>
            <a:ext cx="20878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452139" y="2308487"/>
            <a:ext cx="194121"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021208" y="2762891"/>
            <a:ext cx="0" cy="50839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67469" y="2490085"/>
            <a:ext cx="1288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654474" y="3271278"/>
            <a:ext cx="3667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493196" y="2152844"/>
            <a:ext cx="186575" cy="184658"/>
          </a:xfrm>
          <a:prstGeom prst="rect">
            <a:avLst/>
          </a:prstGeom>
        </p:spPr>
        <p:txBody>
          <a:bodyPr wrap="none" lIns="68573" tIns="34286" rIns="68573" bIns="34286">
            <a:spAutoFit/>
          </a:bodyPr>
          <a:lstStyle/>
          <a:p>
            <a:r>
              <a:rPr lang="en-US" sz="750" dirty="0"/>
              <a:t>0</a:t>
            </a:r>
          </a:p>
        </p:txBody>
      </p:sp>
      <p:sp>
        <p:nvSpPr>
          <p:cNvPr id="43" name="Rectangle 42"/>
          <p:cNvSpPr/>
          <p:nvPr/>
        </p:nvSpPr>
        <p:spPr>
          <a:xfrm>
            <a:off x="5760670" y="2162419"/>
            <a:ext cx="234665" cy="184658"/>
          </a:xfrm>
          <a:prstGeom prst="rect">
            <a:avLst/>
          </a:prstGeom>
        </p:spPr>
        <p:txBody>
          <a:bodyPr wrap="none" lIns="68573" tIns="34286" rIns="68573" bIns="34286">
            <a:spAutoFit/>
          </a:bodyPr>
          <a:lstStyle/>
          <a:p>
            <a:r>
              <a:rPr lang="en-US" sz="750" dirty="0"/>
              <a:t>18</a:t>
            </a:r>
          </a:p>
        </p:txBody>
      </p:sp>
      <p:sp>
        <p:nvSpPr>
          <p:cNvPr id="44" name="Rectangle 43"/>
          <p:cNvSpPr/>
          <p:nvPr/>
        </p:nvSpPr>
        <p:spPr>
          <a:xfrm>
            <a:off x="3892969" y="1833609"/>
            <a:ext cx="186575" cy="184658"/>
          </a:xfrm>
          <a:prstGeom prst="rect">
            <a:avLst/>
          </a:prstGeom>
        </p:spPr>
        <p:txBody>
          <a:bodyPr wrap="none" lIns="68573" tIns="34286" rIns="68573" bIns="34286">
            <a:spAutoFit/>
          </a:bodyPr>
          <a:lstStyle/>
          <a:p>
            <a:r>
              <a:rPr lang="en-US" sz="750" dirty="0"/>
              <a:t>0</a:t>
            </a:r>
          </a:p>
        </p:txBody>
      </p:sp>
      <p:sp>
        <p:nvSpPr>
          <p:cNvPr id="45" name="Rectangle 44"/>
          <p:cNvSpPr/>
          <p:nvPr/>
        </p:nvSpPr>
        <p:spPr>
          <a:xfrm>
            <a:off x="3530253" y="1833379"/>
            <a:ext cx="215429" cy="184658"/>
          </a:xfrm>
          <a:prstGeom prst="rect">
            <a:avLst/>
          </a:prstGeom>
        </p:spPr>
        <p:txBody>
          <a:bodyPr wrap="none" lIns="68573" tIns="34286" rIns="68573" bIns="34286">
            <a:spAutoFit/>
          </a:bodyPr>
          <a:lstStyle/>
          <a:p>
            <a:r>
              <a:rPr lang="en-US" sz="750" dirty="0"/>
              <a:t>-3</a:t>
            </a:r>
          </a:p>
        </p:txBody>
      </p:sp>
      <p:cxnSp>
        <p:nvCxnSpPr>
          <p:cNvPr id="46" name="Straight Arrow Connector 45"/>
          <p:cNvCxnSpPr/>
          <p:nvPr/>
        </p:nvCxnSpPr>
        <p:spPr>
          <a:xfrm flipH="1">
            <a:off x="3639790" y="1281381"/>
            <a:ext cx="4008" cy="19774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638364" y="1281378"/>
            <a:ext cx="4792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564768" y="996598"/>
            <a:ext cx="4008" cy="19774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563847" y="996597"/>
            <a:ext cx="1292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105241" y="1278397"/>
            <a:ext cx="4008" cy="19774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852159" y="877826"/>
            <a:ext cx="2204" cy="29190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4224714" y="1627732"/>
            <a:ext cx="260314" cy="184658"/>
          </a:xfrm>
          <a:prstGeom prst="rect">
            <a:avLst/>
          </a:prstGeom>
        </p:spPr>
        <p:txBody>
          <a:bodyPr wrap="none" lIns="68573" tIns="34286" rIns="68573" bIns="34286">
            <a:spAutoFit/>
          </a:bodyPr>
          <a:lstStyle/>
          <a:p>
            <a:r>
              <a:rPr lang="en-US" sz="750" i="1" dirty="0"/>
              <a:t>1:1</a:t>
            </a:r>
          </a:p>
        </p:txBody>
      </p:sp>
      <p:cxnSp>
        <p:nvCxnSpPr>
          <p:cNvPr id="53" name="Straight Connector 52"/>
          <p:cNvCxnSpPr/>
          <p:nvPr/>
        </p:nvCxnSpPr>
        <p:spPr>
          <a:xfrm>
            <a:off x="4576447" y="1518184"/>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787911" y="1518184"/>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000667" y="1520663"/>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213440" y="1518184"/>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30031" y="1518184"/>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642787" y="1517268"/>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582521" y="2108980"/>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793984" y="2108980"/>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006740" y="2111459"/>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219513" y="2108980"/>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436104" y="2108980"/>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648860" y="2108064"/>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648372" y="1772584"/>
            <a:ext cx="0" cy="68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4493196" y="1580092"/>
            <a:ext cx="186575" cy="184658"/>
          </a:xfrm>
          <a:prstGeom prst="rect">
            <a:avLst/>
          </a:prstGeom>
        </p:spPr>
        <p:txBody>
          <a:bodyPr wrap="none" lIns="68573" tIns="34286" rIns="68573" bIns="34286">
            <a:spAutoFit/>
          </a:bodyPr>
          <a:lstStyle/>
          <a:p>
            <a:r>
              <a:rPr lang="en-US" sz="750" dirty="0"/>
              <a:t>0</a:t>
            </a:r>
          </a:p>
        </p:txBody>
      </p:sp>
      <p:sp>
        <p:nvSpPr>
          <p:cNvPr id="67" name="Rectangle 66"/>
          <p:cNvSpPr/>
          <p:nvPr/>
        </p:nvSpPr>
        <p:spPr>
          <a:xfrm>
            <a:off x="5746382" y="1553948"/>
            <a:ext cx="234665" cy="184658"/>
          </a:xfrm>
          <a:prstGeom prst="rect">
            <a:avLst/>
          </a:prstGeom>
        </p:spPr>
        <p:txBody>
          <a:bodyPr wrap="none" lIns="68573" tIns="34286" rIns="68573" bIns="34286">
            <a:spAutoFit/>
          </a:bodyPr>
          <a:lstStyle/>
          <a:p>
            <a:r>
              <a:rPr lang="en-US" sz="750" dirty="0"/>
              <a:t>18</a:t>
            </a:r>
          </a:p>
        </p:txBody>
      </p:sp>
      <p:sp>
        <p:nvSpPr>
          <p:cNvPr id="9" name="Right Arrow 8"/>
          <p:cNvSpPr/>
          <p:nvPr/>
        </p:nvSpPr>
        <p:spPr>
          <a:xfrm>
            <a:off x="4567464" y="1253220"/>
            <a:ext cx="1444257" cy="347587"/>
          </a:xfrm>
          <a:prstGeom prst="rightArrow">
            <a:avLst/>
          </a:prstGeom>
          <a:solidFill>
            <a:schemeClr val="accent3"/>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r>
              <a:rPr lang="en-US" sz="675" b="1" dirty="0"/>
              <a:t>75 patients: MMF + placebo</a:t>
            </a:r>
          </a:p>
        </p:txBody>
      </p:sp>
      <p:sp>
        <p:nvSpPr>
          <p:cNvPr id="10" name="Right Arrow 9"/>
          <p:cNvSpPr/>
          <p:nvPr/>
        </p:nvSpPr>
        <p:spPr>
          <a:xfrm>
            <a:off x="4567464" y="1846286"/>
            <a:ext cx="1444257" cy="347587"/>
          </a:xfrm>
          <a:prstGeom prst="rightArrow">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r>
              <a:rPr lang="en-US" sz="675" b="1" dirty="0"/>
              <a:t>75 patients: MMF + PFD</a:t>
            </a:r>
          </a:p>
        </p:txBody>
      </p:sp>
      <p:sp>
        <p:nvSpPr>
          <p:cNvPr id="17" name="Right Arrow 16"/>
          <p:cNvSpPr/>
          <p:nvPr/>
        </p:nvSpPr>
        <p:spPr>
          <a:xfrm>
            <a:off x="3646772" y="1521579"/>
            <a:ext cx="527524" cy="347587"/>
          </a:xfrm>
          <a:prstGeom prst="rightArrow">
            <a:avLst/>
          </a:prstGeom>
          <a:solidFill>
            <a:schemeClr val="tx1">
              <a:lumMod val="65000"/>
              <a:lumOff val="3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r>
              <a:rPr lang="en-US" sz="675" b="1" dirty="0"/>
              <a:t>No Rx</a:t>
            </a:r>
          </a:p>
        </p:txBody>
      </p:sp>
      <p:sp>
        <p:nvSpPr>
          <p:cNvPr id="3" name="TextBox 2">
            <a:extLst>
              <a:ext uri="{FF2B5EF4-FFF2-40B4-BE49-F238E27FC236}">
                <a16:creationId xmlns:a16="http://schemas.microsoft.com/office/drawing/2014/main" id="{B5D61A93-B480-1B48-BB16-D985FE32A774}"/>
              </a:ext>
            </a:extLst>
          </p:cNvPr>
          <p:cNvSpPr txBox="1"/>
          <p:nvPr/>
        </p:nvSpPr>
        <p:spPr>
          <a:xfrm>
            <a:off x="120502" y="1048650"/>
            <a:ext cx="2801354" cy="738664"/>
          </a:xfrm>
          <a:prstGeom prst="rect">
            <a:avLst/>
          </a:prstGeom>
          <a:noFill/>
        </p:spPr>
        <p:txBody>
          <a:bodyPr wrap="square" rtlCol="0">
            <a:spAutoFit/>
          </a:bodyPr>
          <a:lstStyle/>
          <a:p>
            <a:r>
              <a:rPr lang="en-US" sz="1400" dirty="0"/>
              <a:t>Pirfenidone, approved for IPF, has anti-inflammatory and antifibrotic properties.</a:t>
            </a:r>
          </a:p>
        </p:txBody>
      </p:sp>
    </p:spTree>
    <p:extLst>
      <p:ext uri="{BB962C8B-B14F-4D97-AF65-F5344CB8AC3E}">
        <p14:creationId xmlns:p14="http://schemas.microsoft.com/office/powerpoint/2010/main" val="1147328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66CF-A550-8D46-B42F-2C77F8C7E004}"/>
              </a:ext>
            </a:extLst>
          </p:cNvPr>
          <p:cNvSpPr>
            <a:spLocks noGrp="1"/>
          </p:cNvSpPr>
          <p:nvPr>
            <p:ph type="title"/>
          </p:nvPr>
        </p:nvSpPr>
        <p:spPr>
          <a:xfrm>
            <a:off x="623888" y="1143992"/>
            <a:ext cx="7886700" cy="1828800"/>
          </a:xfrm>
        </p:spPr>
        <p:txBody>
          <a:bodyPr/>
          <a:lstStyle/>
          <a:p>
            <a:r>
              <a:rPr lang="en-US" dirty="0">
                <a:solidFill>
                  <a:schemeClr val="accent6"/>
                </a:solidFill>
              </a:rPr>
              <a:t>Green Line</a:t>
            </a:r>
          </a:p>
        </p:txBody>
      </p:sp>
      <p:sp>
        <p:nvSpPr>
          <p:cNvPr id="3" name="Text Placeholder 2">
            <a:extLst>
              <a:ext uri="{FF2B5EF4-FFF2-40B4-BE49-F238E27FC236}">
                <a16:creationId xmlns:a16="http://schemas.microsoft.com/office/drawing/2014/main" id="{8EF0E419-8589-A043-806A-98B41DC04EA4}"/>
              </a:ext>
            </a:extLst>
          </p:cNvPr>
          <p:cNvSpPr>
            <a:spLocks noGrp="1"/>
          </p:cNvSpPr>
          <p:nvPr>
            <p:ph type="body" idx="1"/>
          </p:nvPr>
        </p:nvSpPr>
        <p:spPr>
          <a:xfrm>
            <a:off x="623888" y="2998991"/>
            <a:ext cx="7886700" cy="1125140"/>
          </a:xfrm>
        </p:spPr>
        <p:txBody>
          <a:bodyPr>
            <a:normAutofit fontScale="77500" lnSpcReduction="20000"/>
          </a:bodyPr>
          <a:lstStyle/>
          <a:p>
            <a:r>
              <a:rPr lang="en-US" dirty="0"/>
              <a:t>Optimizing Clinician-Patient Communication and Patient Education</a:t>
            </a:r>
          </a:p>
          <a:p>
            <a:endParaRPr lang="en-US" dirty="0"/>
          </a:p>
          <a:p>
            <a:r>
              <a:rPr lang="en-US" dirty="0"/>
              <a:t>Faculty Case presentations that outline various issues and demonstrate how best to approach an ongoing and extensive conversation with the patient, regarding prognosis of disease.</a:t>
            </a:r>
          </a:p>
        </p:txBody>
      </p:sp>
    </p:spTree>
    <p:extLst>
      <p:ext uri="{BB962C8B-B14F-4D97-AF65-F5344CB8AC3E}">
        <p14:creationId xmlns:p14="http://schemas.microsoft.com/office/powerpoint/2010/main" val="1182085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4792-F1FF-4D4F-B1B0-4ABE224EBF21}"/>
              </a:ext>
            </a:extLst>
          </p:cNvPr>
          <p:cNvSpPr>
            <a:spLocks noGrp="1"/>
          </p:cNvSpPr>
          <p:nvPr>
            <p:ph type="title"/>
          </p:nvPr>
        </p:nvSpPr>
        <p:spPr>
          <a:xfrm>
            <a:off x="228600" y="131162"/>
            <a:ext cx="8686800" cy="914400"/>
          </a:xfrm>
        </p:spPr>
        <p:txBody>
          <a:bodyPr>
            <a:normAutofit/>
          </a:bodyPr>
          <a:lstStyle/>
          <a:p>
            <a:r>
              <a:rPr lang="en-US"/>
              <a:t>As a pulmonologist, I encounter SSc-ILD in 2 ways</a:t>
            </a:r>
            <a:endParaRPr lang="en-US" dirty="0"/>
          </a:p>
        </p:txBody>
      </p:sp>
      <p:sp>
        <p:nvSpPr>
          <p:cNvPr id="3" name="Content Placeholder 2">
            <a:extLst>
              <a:ext uri="{FF2B5EF4-FFF2-40B4-BE49-F238E27FC236}">
                <a16:creationId xmlns:a16="http://schemas.microsoft.com/office/drawing/2014/main" id="{DA0A5F31-A7C1-FF42-A760-47E55435718D}"/>
              </a:ext>
            </a:extLst>
          </p:cNvPr>
          <p:cNvSpPr>
            <a:spLocks noGrp="1"/>
          </p:cNvSpPr>
          <p:nvPr>
            <p:ph idx="1"/>
          </p:nvPr>
        </p:nvSpPr>
        <p:spPr>
          <a:xfrm>
            <a:off x="228600" y="1068345"/>
            <a:ext cx="8686800" cy="3108960"/>
          </a:xfrm>
        </p:spPr>
        <p:txBody>
          <a:bodyPr/>
          <a:lstStyle/>
          <a:p>
            <a:pPr>
              <a:spcBef>
                <a:spcPts val="600"/>
              </a:spcBef>
            </a:pPr>
            <a:r>
              <a:rPr lang="en-US" b="1" dirty="0"/>
              <a:t>Referred from rheumatologist </a:t>
            </a:r>
            <a:r>
              <a:rPr lang="en-US" dirty="0"/>
              <a:t>to help </a:t>
            </a:r>
          </a:p>
          <a:p>
            <a:pPr lvl="1">
              <a:spcBef>
                <a:spcPts val="600"/>
              </a:spcBef>
            </a:pPr>
            <a:r>
              <a:rPr lang="en-US" dirty="0"/>
              <a:t>Assessment of involvement of the lungs</a:t>
            </a:r>
          </a:p>
          <a:p>
            <a:pPr lvl="1">
              <a:spcBef>
                <a:spcPts val="600"/>
              </a:spcBef>
            </a:pPr>
            <a:r>
              <a:rPr lang="en-US" dirty="0"/>
              <a:t>Severity of lung function loss</a:t>
            </a:r>
          </a:p>
          <a:p>
            <a:pPr lvl="1">
              <a:spcBef>
                <a:spcPts val="600"/>
              </a:spcBef>
            </a:pPr>
            <a:r>
              <a:rPr lang="en-US" dirty="0"/>
              <a:t>Use of antifibrotics on top of scleroderma therapies</a:t>
            </a:r>
          </a:p>
          <a:p>
            <a:pPr>
              <a:spcBef>
                <a:spcPts val="1800"/>
              </a:spcBef>
            </a:pPr>
            <a:r>
              <a:rPr lang="en-US" b="1" dirty="0"/>
              <a:t>De Novo diagnosis, I refer to rheum</a:t>
            </a:r>
          </a:p>
          <a:p>
            <a:pPr lvl="1">
              <a:spcBef>
                <a:spcPts val="600"/>
              </a:spcBef>
            </a:pPr>
            <a:r>
              <a:rPr lang="en-US" dirty="0"/>
              <a:t>These tend to be subtle</a:t>
            </a:r>
          </a:p>
          <a:p>
            <a:pPr lvl="1">
              <a:spcBef>
                <a:spcPts val="600"/>
              </a:spcBef>
            </a:pPr>
            <a:r>
              <a:rPr lang="en-US" dirty="0"/>
              <a:t>Often overlap syndrome </a:t>
            </a:r>
          </a:p>
          <a:p>
            <a:pPr lvl="1">
              <a:spcBef>
                <a:spcPts val="600"/>
              </a:spcBef>
            </a:pPr>
            <a:r>
              <a:rPr lang="en-US" dirty="0"/>
              <a:t>Or involve positive serology without classically fitting a diagnosis (IPAF)</a:t>
            </a:r>
          </a:p>
          <a:p>
            <a:pPr>
              <a:spcBef>
                <a:spcPts val="600"/>
              </a:spcBef>
            </a:pPr>
            <a:endParaRPr lang="en-US" dirty="0"/>
          </a:p>
        </p:txBody>
      </p:sp>
      <p:sp>
        <p:nvSpPr>
          <p:cNvPr id="9" name="Text Placeholder 8">
            <a:extLst>
              <a:ext uri="{FF2B5EF4-FFF2-40B4-BE49-F238E27FC236}">
                <a16:creationId xmlns:a16="http://schemas.microsoft.com/office/drawing/2014/main" id="{DA67B100-160B-4198-90D4-8606CA9DA68C}"/>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D53B0BFD-BE11-49B4-97B8-C51A042B8C92}"/>
              </a:ext>
            </a:extLst>
          </p:cNvPr>
          <p:cNvSpPr>
            <a:spLocks noGrp="1"/>
          </p:cNvSpPr>
          <p:nvPr>
            <p:ph type="body" sz="quarter" idx="11"/>
          </p:nvPr>
        </p:nvSpPr>
        <p:spPr>
          <a:xfrm>
            <a:off x="228600" y="4239816"/>
            <a:ext cx="8686800" cy="203597"/>
          </a:xfrm>
        </p:spPr>
        <p:txBody>
          <a:bodyPr/>
          <a:lstStyle/>
          <a:p>
            <a:r>
              <a:rPr lang="en-US"/>
              <a:t>IPAF, Interstitial pneumonia with autoimmune features.</a:t>
            </a:r>
            <a:endParaRPr lang="en-US" dirty="0"/>
          </a:p>
        </p:txBody>
      </p:sp>
    </p:spTree>
    <p:extLst>
      <p:ext uri="{BB962C8B-B14F-4D97-AF65-F5344CB8AC3E}">
        <p14:creationId xmlns:p14="http://schemas.microsoft.com/office/powerpoint/2010/main" val="368993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CA6B-B7C5-2A40-84A1-2580946CB13B}"/>
              </a:ext>
            </a:extLst>
          </p:cNvPr>
          <p:cNvSpPr>
            <a:spLocks noGrp="1"/>
          </p:cNvSpPr>
          <p:nvPr>
            <p:ph type="title"/>
          </p:nvPr>
        </p:nvSpPr>
        <p:spPr/>
        <p:txBody>
          <a:bodyPr>
            <a:normAutofit/>
          </a:bodyPr>
          <a:lstStyle/>
          <a:p>
            <a:r>
              <a:rPr lang="en-US" dirty="0"/>
              <a:t>Case Vignette</a:t>
            </a:r>
            <a:br>
              <a:rPr lang="en-US" dirty="0"/>
            </a:br>
            <a:r>
              <a:rPr lang="en-US" sz="2325" i="1" dirty="0"/>
              <a:t>Highlights need for screening and further evaluation</a:t>
            </a:r>
          </a:p>
        </p:txBody>
      </p:sp>
      <p:sp>
        <p:nvSpPr>
          <p:cNvPr id="3" name="Content Placeholder 2">
            <a:extLst>
              <a:ext uri="{FF2B5EF4-FFF2-40B4-BE49-F238E27FC236}">
                <a16:creationId xmlns:a16="http://schemas.microsoft.com/office/drawing/2014/main" id="{2D1AF267-25E5-B745-A4FC-9D146E82A344}"/>
              </a:ext>
            </a:extLst>
          </p:cNvPr>
          <p:cNvSpPr>
            <a:spLocks noGrp="1"/>
          </p:cNvSpPr>
          <p:nvPr>
            <p:ph idx="1"/>
          </p:nvPr>
        </p:nvSpPr>
        <p:spPr/>
        <p:txBody>
          <a:bodyPr/>
          <a:lstStyle/>
          <a:p>
            <a:pPr marL="0" indent="0">
              <a:spcBef>
                <a:spcPts val="2400"/>
              </a:spcBef>
              <a:buNone/>
            </a:pPr>
            <a:r>
              <a:rPr lang="en-US" sz="1950" dirty="0"/>
              <a:t>A 48-yr-old female is referred to the rheumatologist by her primary care physician, where she was diagnosed with scleroderma or systemic sclerosis (</a:t>
            </a:r>
            <a:r>
              <a:rPr lang="en-US" sz="1950" dirty="0" err="1"/>
              <a:t>SSc</a:t>
            </a:r>
            <a:r>
              <a:rPr lang="en-US" sz="1950" dirty="0"/>
              <a:t>) but is asymptomatic for interstitial lung disease (ILD). She has not reported symptoms of breathlessness; however, with further evaluation she has stopped taking her Zumba class and prefers now to walk as her form of exercise. </a:t>
            </a:r>
          </a:p>
          <a:p>
            <a:pPr marL="0" indent="0">
              <a:spcBef>
                <a:spcPts val="2400"/>
              </a:spcBef>
              <a:buNone/>
            </a:pPr>
            <a:r>
              <a:rPr lang="en-US" sz="1950" dirty="0"/>
              <a:t>ILD is the leading cause of death in </a:t>
            </a:r>
            <a:r>
              <a:rPr lang="en-US" sz="1950" dirty="0" err="1"/>
              <a:t>SSc</a:t>
            </a:r>
            <a:r>
              <a:rPr lang="en-US" sz="1950" dirty="0"/>
              <a:t>, so screening for ILD is essential—even in the absence of symptoms.</a:t>
            </a:r>
          </a:p>
          <a:p>
            <a:pPr marL="0" indent="0">
              <a:spcBef>
                <a:spcPts val="2400"/>
              </a:spcBef>
              <a:buNone/>
            </a:pPr>
            <a:endParaRPr lang="en-US" sz="1800" dirty="0"/>
          </a:p>
        </p:txBody>
      </p:sp>
      <p:sp>
        <p:nvSpPr>
          <p:cNvPr id="6" name="Text Placeholder 3">
            <a:extLst>
              <a:ext uri="{FF2B5EF4-FFF2-40B4-BE49-F238E27FC236}">
                <a16:creationId xmlns:a16="http://schemas.microsoft.com/office/drawing/2014/main" id="{3909410C-0125-974D-84D2-ADD77A15010D}"/>
              </a:ext>
            </a:extLst>
          </p:cNvPr>
          <p:cNvSpPr>
            <a:spLocks noGrp="1"/>
          </p:cNvSpPr>
          <p:nvPr>
            <p:ph type="body" sz="quarter" idx="10"/>
          </p:nvPr>
        </p:nvSpPr>
        <p:spPr/>
        <p:txBody>
          <a:bodyPr>
            <a:noAutofit/>
          </a:bodyPr>
          <a:lstStyle/>
          <a:p>
            <a:r>
              <a:rPr lang="en-US" dirty="0"/>
              <a:t>Fischer A, et al. </a:t>
            </a:r>
            <a:r>
              <a:rPr lang="en-US" i="1" dirty="0"/>
              <a:t>Open Access </a:t>
            </a:r>
            <a:r>
              <a:rPr lang="en-US" i="1" dirty="0" err="1"/>
              <a:t>Rheumatol</a:t>
            </a:r>
            <a:r>
              <a:rPr lang="en-US" dirty="0"/>
              <a:t>. 2019;11:283-307.</a:t>
            </a:r>
          </a:p>
        </p:txBody>
      </p:sp>
      <p:sp>
        <p:nvSpPr>
          <p:cNvPr id="5" name="Text Placeholder 4">
            <a:extLst>
              <a:ext uri="{FF2B5EF4-FFF2-40B4-BE49-F238E27FC236}">
                <a16:creationId xmlns:a16="http://schemas.microsoft.com/office/drawing/2014/main" id="{B4999B67-C583-A34E-ADC4-53FE31149ECD}"/>
              </a:ext>
            </a:extLst>
          </p:cNvPr>
          <p:cNvSpPr>
            <a:spLocks noGrp="1"/>
          </p:cNvSpPr>
          <p:nvPr>
            <p:ph type="body" sz="quarter" idx="11"/>
          </p:nvPr>
        </p:nvSpPr>
        <p:spPr/>
        <p:txBody>
          <a:bodyPr>
            <a:noAutofit/>
          </a:bodyPr>
          <a:lstStyle/>
          <a:p>
            <a:r>
              <a:rPr lang="en-US" dirty="0"/>
              <a:t>ILD, Interstitial Lung Disease; </a:t>
            </a:r>
            <a:r>
              <a:rPr lang="en-US" dirty="0" err="1"/>
              <a:t>SSc</a:t>
            </a:r>
            <a:r>
              <a:rPr lang="en-US" dirty="0"/>
              <a:t>, Systemic Sclerosis.</a:t>
            </a:r>
          </a:p>
        </p:txBody>
      </p:sp>
    </p:spTree>
    <p:extLst>
      <p:ext uri="{BB962C8B-B14F-4D97-AF65-F5344CB8AC3E}">
        <p14:creationId xmlns:p14="http://schemas.microsoft.com/office/powerpoint/2010/main" val="4200357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8218-25E7-794F-A2A8-4D3F7D56FBE0}"/>
              </a:ext>
            </a:extLst>
          </p:cNvPr>
          <p:cNvSpPr>
            <a:spLocks noGrp="1"/>
          </p:cNvSpPr>
          <p:nvPr>
            <p:ph type="title"/>
          </p:nvPr>
        </p:nvSpPr>
        <p:spPr/>
        <p:txBody>
          <a:bodyPr>
            <a:normAutofit fontScale="90000"/>
          </a:bodyPr>
          <a:lstStyle/>
          <a:p>
            <a:r>
              <a:rPr lang="en-US" dirty="0"/>
              <a:t>Referred from Rheum</a:t>
            </a:r>
            <a:br>
              <a:rPr lang="en-US" dirty="0"/>
            </a:br>
            <a:r>
              <a:rPr lang="en-US" dirty="0"/>
              <a:t>Initial Presentation</a:t>
            </a:r>
          </a:p>
        </p:txBody>
      </p:sp>
      <p:sp>
        <p:nvSpPr>
          <p:cNvPr id="3" name="Content Placeholder 2">
            <a:extLst>
              <a:ext uri="{FF2B5EF4-FFF2-40B4-BE49-F238E27FC236}">
                <a16:creationId xmlns:a16="http://schemas.microsoft.com/office/drawing/2014/main" id="{F76AE2D3-B9A3-FD40-AD58-14EE971A38CA}"/>
              </a:ext>
            </a:extLst>
          </p:cNvPr>
          <p:cNvSpPr>
            <a:spLocks noGrp="1"/>
          </p:cNvSpPr>
          <p:nvPr>
            <p:ph idx="1"/>
          </p:nvPr>
        </p:nvSpPr>
        <p:spPr/>
        <p:txBody>
          <a:bodyPr/>
          <a:lstStyle/>
          <a:p>
            <a:pPr marL="0" indent="0">
              <a:spcBef>
                <a:spcPts val="225"/>
              </a:spcBef>
              <a:spcAft>
                <a:spcPts val="225"/>
              </a:spcAft>
              <a:buNone/>
            </a:pPr>
            <a:r>
              <a:rPr lang="en-US" sz="1800" dirty="0"/>
              <a:t>CG is a 44-year-old female with </a:t>
            </a:r>
            <a:r>
              <a:rPr lang="en-US" sz="1800" dirty="0" err="1"/>
              <a:t>pmh</a:t>
            </a:r>
            <a:r>
              <a:rPr lang="en-US" sz="1800" dirty="0"/>
              <a:t> of asthma, hypothyroidism, PE, and anxiety who was recently diagnosed with CT-ILD and presents for a second opinion.</a:t>
            </a:r>
          </a:p>
          <a:p>
            <a:pPr>
              <a:spcBef>
                <a:spcPts val="225"/>
              </a:spcBef>
              <a:spcAft>
                <a:spcPts val="225"/>
              </a:spcAft>
            </a:pPr>
            <a:r>
              <a:rPr lang="en-US" sz="1800" dirty="0"/>
              <a:t>2005–2016 lived in an older house with mold and mildew </a:t>
            </a:r>
          </a:p>
          <a:p>
            <a:pPr>
              <a:spcBef>
                <a:spcPts val="225"/>
              </a:spcBef>
              <a:spcAft>
                <a:spcPts val="225"/>
              </a:spcAft>
            </a:pPr>
            <a:r>
              <a:rPr lang="en-US" sz="1800" dirty="0"/>
              <a:t>Has been having issues with dry cough, throat irritation, and dyspnea for at least 3 years. Notes that this has progressively worsened to where she wears home O</a:t>
            </a:r>
            <a:r>
              <a:rPr lang="en-US" sz="1800" baseline="-25000" dirty="0"/>
              <a:t>2</a:t>
            </a:r>
            <a:r>
              <a:rPr lang="en-US" sz="1800" dirty="0"/>
              <a:t>. </a:t>
            </a:r>
          </a:p>
          <a:p>
            <a:pPr>
              <a:spcBef>
                <a:spcPts val="225"/>
              </a:spcBef>
              <a:spcAft>
                <a:spcPts val="225"/>
              </a:spcAft>
            </a:pPr>
            <a:r>
              <a:rPr lang="en-US" sz="1800" dirty="0"/>
              <a:t>Denies orthopnea, lower extremity edema, or productive sputum. </a:t>
            </a:r>
          </a:p>
          <a:p>
            <a:pPr>
              <a:spcBef>
                <a:spcPts val="225"/>
              </a:spcBef>
              <a:spcAft>
                <a:spcPts val="225"/>
              </a:spcAft>
            </a:pPr>
            <a:r>
              <a:rPr lang="en-US" sz="1800" dirty="0"/>
              <a:t>Was seen in 2018 where she was found to have</a:t>
            </a:r>
          </a:p>
          <a:p>
            <a:pPr lvl="1"/>
            <a:r>
              <a:rPr lang="en-US" sz="1650" dirty="0"/>
              <a:t>restrictive PFTs;</a:t>
            </a:r>
          </a:p>
          <a:p>
            <a:pPr lvl="1"/>
            <a:r>
              <a:rPr lang="en-US" sz="1650" dirty="0"/>
              <a:t>scattered GGOs on CT; and </a:t>
            </a:r>
          </a:p>
          <a:p>
            <a:pPr lvl="1"/>
            <a:r>
              <a:rPr lang="en-US" sz="1650" dirty="0"/>
              <a:t>NSIP on VATS biopsy. </a:t>
            </a:r>
          </a:p>
          <a:p>
            <a:pPr lvl="1"/>
            <a:r>
              <a:rPr lang="en-US" sz="1650" dirty="0"/>
              <a:t>+ANA and SCL 70 Pos</a:t>
            </a:r>
          </a:p>
          <a:p>
            <a:pPr lvl="1"/>
            <a:r>
              <a:rPr lang="en-US" sz="1650" dirty="0"/>
              <a:t>Started on MMF/prednisone</a:t>
            </a:r>
            <a:endParaRPr lang="en-US" dirty="0"/>
          </a:p>
        </p:txBody>
      </p:sp>
      <p:sp>
        <p:nvSpPr>
          <p:cNvPr id="5" name="Text Placeholder 4">
            <a:extLst>
              <a:ext uri="{FF2B5EF4-FFF2-40B4-BE49-F238E27FC236}">
                <a16:creationId xmlns:a16="http://schemas.microsoft.com/office/drawing/2014/main" id="{91080E58-88F0-C74D-B9A3-E56F398435DF}"/>
              </a:ext>
            </a:extLst>
          </p:cNvPr>
          <p:cNvSpPr>
            <a:spLocks noGrp="1"/>
          </p:cNvSpPr>
          <p:nvPr>
            <p:ph type="body" sz="quarter" idx="10"/>
          </p:nvPr>
        </p:nvSpPr>
        <p:spPr/>
        <p:txBody>
          <a:bodyPr>
            <a:normAutofit lnSpcReduction="10000"/>
          </a:bodyPr>
          <a:lstStyle/>
          <a:p>
            <a:r>
              <a:rPr lang="en-US" dirty="0"/>
              <a:t>ANA,  antinuclear antibodies; CT, Computed tomography; CT-ILD, Connective tissue disease-associated interstitial lung disease; GGO, ground-glass opacity; MMF, mycophenolate mofetil; NSIP, nonspecific interstitial pneumonia; PE, pulmonary embolism; PFT, Pulmonary function test; PMH, past medical history; SCL, scleroderma; VATS, Video-assisted thoracoscopic surgery.</a:t>
            </a:r>
          </a:p>
        </p:txBody>
      </p:sp>
      <p:sp>
        <p:nvSpPr>
          <p:cNvPr id="6" name="Text Placeholder 5">
            <a:extLst>
              <a:ext uri="{FF2B5EF4-FFF2-40B4-BE49-F238E27FC236}">
                <a16:creationId xmlns:a16="http://schemas.microsoft.com/office/drawing/2014/main" id="{4549FC8E-9FCF-4AE3-A017-F2CB48F3C363}"/>
              </a:ext>
            </a:extLst>
          </p:cNvPr>
          <p:cNvSpPr>
            <a:spLocks noGrp="1"/>
          </p:cNvSpPr>
          <p:nvPr>
            <p:ph type="body" sz="quarter" idx="11"/>
          </p:nvPr>
        </p:nvSpPr>
        <p:spPr/>
        <p:txBody>
          <a:bodyPr/>
          <a:lstStyle/>
          <a:p>
            <a:endParaRPr lang="en-US"/>
          </a:p>
        </p:txBody>
      </p:sp>
      <p:sp>
        <p:nvSpPr>
          <p:cNvPr id="7" name="Rectangle: Top Corners Snipped 6">
            <a:extLst>
              <a:ext uri="{FF2B5EF4-FFF2-40B4-BE49-F238E27FC236}">
                <a16:creationId xmlns:a16="http://schemas.microsoft.com/office/drawing/2014/main" id="{0B72376E-79C4-4D8A-9D12-E175A38A6E82}"/>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2623368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00154-DA3A-5E44-9776-3BF500C64703}"/>
              </a:ext>
            </a:extLst>
          </p:cNvPr>
          <p:cNvSpPr>
            <a:spLocks noGrp="1"/>
          </p:cNvSpPr>
          <p:nvPr>
            <p:ph type="title"/>
          </p:nvPr>
        </p:nvSpPr>
        <p:spPr/>
        <p:txBody>
          <a:bodyPr/>
          <a:lstStyle/>
          <a:p>
            <a:r>
              <a:rPr lang="en-US" dirty="0"/>
              <a:t>Medical and Family History</a:t>
            </a:r>
          </a:p>
        </p:txBody>
      </p:sp>
      <p:sp>
        <p:nvSpPr>
          <p:cNvPr id="3" name="Text Placeholder 2">
            <a:extLst>
              <a:ext uri="{FF2B5EF4-FFF2-40B4-BE49-F238E27FC236}">
                <a16:creationId xmlns:a16="http://schemas.microsoft.com/office/drawing/2014/main" id="{74B97AF1-E969-450D-9005-C514E7D591D0}"/>
              </a:ext>
            </a:extLst>
          </p:cNvPr>
          <p:cNvSpPr>
            <a:spLocks noGrp="1"/>
          </p:cNvSpPr>
          <p:nvPr>
            <p:ph type="body" sz="quarter" idx="11"/>
          </p:nvPr>
        </p:nvSpPr>
        <p:spPr/>
        <p:txBody>
          <a:bodyPr/>
          <a:lstStyle/>
          <a:p>
            <a:r>
              <a:rPr lang="en-US" dirty="0"/>
              <a:t>CAD, Coronary Artery Disease; DM, Diabetes mellitus;, OSA, obstructive sleep apnea; VATS, Video-assisted thoracoscopic surgery.</a:t>
            </a:r>
          </a:p>
        </p:txBody>
      </p:sp>
      <p:graphicFrame>
        <p:nvGraphicFramePr>
          <p:cNvPr id="6" name="Table 6">
            <a:extLst>
              <a:ext uri="{FF2B5EF4-FFF2-40B4-BE49-F238E27FC236}">
                <a16:creationId xmlns:a16="http://schemas.microsoft.com/office/drawing/2014/main" id="{8B76FCB8-268C-D647-8993-04DD617FA3C8}"/>
              </a:ext>
            </a:extLst>
          </p:cNvPr>
          <p:cNvGraphicFramePr>
            <a:graphicFrameLocks noGrp="1"/>
          </p:cNvGraphicFramePr>
          <p:nvPr>
            <p:ph idx="4294967295"/>
            <p:extLst>
              <p:ext uri="{D42A27DB-BD31-4B8C-83A1-F6EECF244321}">
                <p14:modId xmlns:p14="http://schemas.microsoft.com/office/powerpoint/2010/main" val="3033170307"/>
              </p:ext>
            </p:extLst>
          </p:nvPr>
        </p:nvGraphicFramePr>
        <p:xfrm>
          <a:off x="1286470" y="838289"/>
          <a:ext cx="6571060" cy="3329940"/>
        </p:xfrm>
        <a:graphic>
          <a:graphicData uri="http://schemas.openxmlformats.org/drawingml/2006/table">
            <a:tbl>
              <a:tblPr firstRow="1" bandRow="1">
                <a:tableStyleId>{F5AB1C69-6EDB-4FF4-983F-18BD219EF322}</a:tableStyleId>
              </a:tblPr>
              <a:tblGrid>
                <a:gridCol w="1193266">
                  <a:extLst>
                    <a:ext uri="{9D8B030D-6E8A-4147-A177-3AD203B41FA5}">
                      <a16:colId xmlns:a16="http://schemas.microsoft.com/office/drawing/2014/main" val="1643209179"/>
                    </a:ext>
                  </a:extLst>
                </a:gridCol>
                <a:gridCol w="2076450">
                  <a:extLst>
                    <a:ext uri="{9D8B030D-6E8A-4147-A177-3AD203B41FA5}">
                      <a16:colId xmlns:a16="http://schemas.microsoft.com/office/drawing/2014/main" val="4102625761"/>
                    </a:ext>
                  </a:extLst>
                </a:gridCol>
                <a:gridCol w="3301344">
                  <a:extLst>
                    <a:ext uri="{9D8B030D-6E8A-4147-A177-3AD203B41FA5}">
                      <a16:colId xmlns:a16="http://schemas.microsoft.com/office/drawing/2014/main" val="1038597885"/>
                    </a:ext>
                  </a:extLst>
                </a:gridCol>
              </a:tblGrid>
              <a:tr h="365760">
                <a:tc gridSpan="2">
                  <a:txBody>
                    <a:bodyPr/>
                    <a:lstStyle/>
                    <a:p>
                      <a:r>
                        <a:rPr lang="en-US" sz="1800" dirty="0"/>
                        <a:t>Medical History</a:t>
                      </a:r>
                    </a:p>
                  </a:txBody>
                  <a:tcPr marL="68580" marR="68580" marT="34290" marB="34290">
                    <a:solidFill>
                      <a:srgbClr val="6E6F72"/>
                    </a:solidFill>
                  </a:tcPr>
                </a:tc>
                <a:tc hMerge="1">
                  <a:txBody>
                    <a:bodyPr/>
                    <a:lstStyle/>
                    <a:p>
                      <a:pPr algn="ct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Surgical History</a:t>
                      </a:r>
                    </a:p>
                  </a:txBody>
                  <a:tcPr marL="68580" marR="68580" marT="34290" marB="34290">
                    <a:solidFill>
                      <a:srgbClr val="6E6F72"/>
                    </a:solidFill>
                  </a:tcPr>
                </a:tc>
                <a:extLst>
                  <a:ext uri="{0D108BD9-81ED-4DB2-BD59-A6C34878D82A}">
                    <a16:rowId xmlns:a16="http://schemas.microsoft.com/office/drawing/2014/main" val="4004686893"/>
                  </a:ext>
                </a:extLst>
              </a:tr>
              <a:tr h="0">
                <a:tc>
                  <a:txBody>
                    <a:bodyPr/>
                    <a:lstStyle/>
                    <a:p>
                      <a:r>
                        <a:rPr lang="en-US" sz="1400" dirty="0"/>
                        <a:t>Anemia</a:t>
                      </a:r>
                    </a:p>
                  </a:txBody>
                  <a:tcPr marL="68580" marR="68580" marT="34290" marB="34290"/>
                </a:tc>
                <a:tc>
                  <a:txBody>
                    <a:bodyPr/>
                    <a:lstStyle/>
                    <a:p>
                      <a:r>
                        <a:rPr lang="en-US" sz="1400" dirty="0"/>
                        <a:t>Hypertension</a:t>
                      </a:r>
                    </a:p>
                  </a:txBody>
                  <a:tcPr marL="68580" marR="68580" marT="34290" marB="34290"/>
                </a:tc>
                <a:tc>
                  <a:txBody>
                    <a:bodyPr/>
                    <a:lstStyle/>
                    <a:p>
                      <a:r>
                        <a:rPr lang="en-US" sz="1400" dirty="0"/>
                        <a:t>C section</a:t>
                      </a:r>
                    </a:p>
                  </a:txBody>
                  <a:tcPr marL="68580" marR="68580" marT="34290" marB="34290"/>
                </a:tc>
                <a:extLst>
                  <a:ext uri="{0D108BD9-81ED-4DB2-BD59-A6C34878D82A}">
                    <a16:rowId xmlns:a16="http://schemas.microsoft.com/office/drawing/2014/main" val="4073873301"/>
                  </a:ext>
                </a:extLst>
              </a:tr>
              <a:tr h="0">
                <a:tc>
                  <a:txBody>
                    <a:bodyPr/>
                    <a:lstStyle/>
                    <a:p>
                      <a:r>
                        <a:rPr lang="en-US" sz="1400" dirty="0"/>
                        <a:t>Anxiety</a:t>
                      </a:r>
                    </a:p>
                  </a:txBody>
                  <a:tcPr marL="68580" marR="68580" marT="34290" marB="34290"/>
                </a:tc>
                <a:tc>
                  <a:txBody>
                    <a:bodyPr/>
                    <a:lstStyle/>
                    <a:p>
                      <a:r>
                        <a:rPr lang="en-US" sz="1400" dirty="0"/>
                        <a:t>Obstructive sleep apnea </a:t>
                      </a:r>
                    </a:p>
                  </a:txBody>
                  <a:tcPr marL="68580" marR="68580" marT="34290" marB="34290"/>
                </a:tc>
                <a:tc>
                  <a:txBody>
                    <a:bodyPr/>
                    <a:lstStyle/>
                    <a:p>
                      <a:r>
                        <a:rPr lang="en-US" sz="1400" dirty="0"/>
                        <a:t>s/p </a:t>
                      </a:r>
                      <a:r>
                        <a:rPr lang="en-US" sz="1400" dirty="0" err="1"/>
                        <a:t>Choley</a:t>
                      </a:r>
                      <a:endParaRPr lang="en-US" sz="1400" dirty="0"/>
                    </a:p>
                  </a:txBody>
                  <a:tcPr marL="68580" marR="68580" marT="34290" marB="34290"/>
                </a:tc>
                <a:extLst>
                  <a:ext uri="{0D108BD9-81ED-4DB2-BD59-A6C34878D82A}">
                    <a16:rowId xmlns:a16="http://schemas.microsoft.com/office/drawing/2014/main" val="2640277262"/>
                  </a:ext>
                </a:extLst>
              </a:tr>
              <a:tr h="0">
                <a:tc>
                  <a:txBody>
                    <a:bodyPr/>
                    <a:lstStyle/>
                    <a:p>
                      <a:r>
                        <a:rPr lang="en-US" sz="1400" dirty="0"/>
                        <a:t>Asthma</a:t>
                      </a:r>
                    </a:p>
                  </a:txBody>
                  <a:tcPr marL="68580" marR="68580" marT="34290" marB="34290"/>
                </a:tc>
                <a:tc>
                  <a:txBody>
                    <a:bodyPr/>
                    <a:lstStyle/>
                    <a:p>
                      <a:r>
                        <a:rPr lang="en-US" sz="1400" dirty="0"/>
                        <a:t>Hx of pulmonary embolism</a:t>
                      </a:r>
                    </a:p>
                  </a:txBody>
                  <a:tcPr marL="68580" marR="68580" marT="34290" marB="34290"/>
                </a:tc>
                <a:tc>
                  <a:txBody>
                    <a:bodyPr/>
                    <a:lstStyle/>
                    <a:p>
                      <a:r>
                        <a:rPr lang="en-US" sz="1400" dirty="0"/>
                        <a:t>VATS</a:t>
                      </a:r>
                    </a:p>
                  </a:txBody>
                  <a:tcPr marL="68580" marR="68580" marT="34290" marB="34290"/>
                </a:tc>
                <a:extLst>
                  <a:ext uri="{0D108BD9-81ED-4DB2-BD59-A6C34878D82A}">
                    <a16:rowId xmlns:a16="http://schemas.microsoft.com/office/drawing/2014/main" val="1896841681"/>
                  </a:ext>
                </a:extLst>
              </a:tr>
              <a:tr h="0">
                <a:tc>
                  <a:txBody>
                    <a:bodyPr/>
                    <a:lstStyle/>
                    <a:p>
                      <a:r>
                        <a:rPr lang="en-US" sz="1400" dirty="0"/>
                        <a:t>Depression</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err="1"/>
                        <a:t>Scl</a:t>
                      </a:r>
                      <a:r>
                        <a:rPr lang="en-US" sz="1400" dirty="0"/>
                        <a:t> with </a:t>
                      </a:r>
                      <a:r>
                        <a:rPr lang="en-US" sz="1400" dirty="0" err="1"/>
                        <a:t>pulm</a:t>
                      </a:r>
                      <a:r>
                        <a:rPr lang="en-US" sz="1400" dirty="0"/>
                        <a:t> involvement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Sinus surgery</a:t>
                      </a:r>
                    </a:p>
                  </a:txBody>
                  <a:tcPr marL="68580" marR="68580" marT="34290" marB="34290"/>
                </a:tc>
                <a:extLst>
                  <a:ext uri="{0D108BD9-81ED-4DB2-BD59-A6C34878D82A}">
                    <a16:rowId xmlns:a16="http://schemas.microsoft.com/office/drawing/2014/main" val="446342785"/>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Gall stones</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066341333"/>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Non/never smoked</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Family History</a:t>
                      </a:r>
                    </a:p>
                  </a:txBody>
                  <a:tcPr marL="68580" marR="68580" marT="34290" marB="34290"/>
                </a:tc>
                <a:extLst>
                  <a:ext uri="{0D108BD9-81ED-4DB2-BD59-A6C34878D82A}">
                    <a16:rowId xmlns:a16="http://schemas.microsoft.com/office/drawing/2014/main" val="2660099805"/>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Rare ETOH</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Mother: </a:t>
                      </a:r>
                      <a:r>
                        <a:rPr lang="en-US" sz="1400" dirty="0"/>
                        <a:t>arthritis, asthma, CAD, DM, RA, OSA, Lupus, COPD</a:t>
                      </a:r>
                    </a:p>
                  </a:txBody>
                  <a:tcPr marL="68580" marR="68580" marT="34290" marB="34290"/>
                </a:tc>
                <a:extLst>
                  <a:ext uri="{0D108BD9-81ED-4DB2-BD59-A6C34878D82A}">
                    <a16:rowId xmlns:a16="http://schemas.microsoft.com/office/drawing/2014/main" val="4100883149"/>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Employment</a:t>
                      </a:r>
                    </a:p>
                  </a:txBody>
                  <a:tcPr marL="68580" marR="68580" marT="34290" marB="34290"/>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Tax auditor</a:t>
                      </a:r>
                    </a:p>
                  </a:txBody>
                  <a:tcPr marL="68580" marR="68580" marT="34290" marB="34290"/>
                </a:tc>
                <a:tc hMerge="1">
                  <a:txBody>
                    <a:bodyPr/>
                    <a:lstStyle/>
                    <a:p>
                      <a:endParaRPr lang="en-US" dirty="0"/>
                    </a:p>
                  </a:txBody>
                  <a:tcPr/>
                </a:tc>
                <a:extLst>
                  <a:ext uri="{0D108BD9-81ED-4DB2-BD59-A6C34878D82A}">
                    <a16:rowId xmlns:a16="http://schemas.microsoft.com/office/drawing/2014/main" val="2269731795"/>
                  </a:ext>
                </a:extLst>
              </a:tr>
              <a:tr h="0">
                <a:tc>
                  <a:txBody>
                    <a:bodyPr/>
                    <a:lstStyle/>
                    <a:p>
                      <a:r>
                        <a:rPr lang="en-US" sz="1400" b="1" dirty="0"/>
                        <a:t>Pets</a:t>
                      </a:r>
                    </a:p>
                  </a:txBody>
                  <a:tcPr marL="68580" marR="68580" marT="34290" marB="34290"/>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parakeet, dog</a:t>
                      </a:r>
                    </a:p>
                  </a:txBody>
                  <a:tcPr marL="68580" marR="68580" marT="34290" marB="34290"/>
                </a:tc>
                <a:tc hMerge="1">
                  <a:txBody>
                    <a:bodyPr/>
                    <a:lstStyle/>
                    <a:p>
                      <a:endParaRPr lang="en-US" dirty="0"/>
                    </a:p>
                  </a:txBody>
                  <a:tcPr/>
                </a:tc>
                <a:extLst>
                  <a:ext uri="{0D108BD9-81ED-4DB2-BD59-A6C34878D82A}">
                    <a16:rowId xmlns:a16="http://schemas.microsoft.com/office/drawing/2014/main" val="1413896827"/>
                  </a:ext>
                </a:extLst>
              </a:tr>
            </a:tbl>
          </a:graphicData>
        </a:graphic>
      </p:graphicFrame>
      <p:sp>
        <p:nvSpPr>
          <p:cNvPr id="8" name="Text Placeholder 7">
            <a:extLst>
              <a:ext uri="{FF2B5EF4-FFF2-40B4-BE49-F238E27FC236}">
                <a16:creationId xmlns:a16="http://schemas.microsoft.com/office/drawing/2014/main" id="{0EC76E35-F90A-4ED0-8FCF-BCD43F97C092}"/>
              </a:ext>
            </a:extLst>
          </p:cNvPr>
          <p:cNvSpPr>
            <a:spLocks noGrp="1"/>
          </p:cNvSpPr>
          <p:nvPr>
            <p:ph type="body" sz="quarter" idx="10"/>
          </p:nvPr>
        </p:nvSpPr>
        <p:spPr/>
        <p:txBody>
          <a:bodyPr/>
          <a:lstStyle/>
          <a:p>
            <a:endParaRPr lang="en-US"/>
          </a:p>
        </p:txBody>
      </p:sp>
      <p:sp>
        <p:nvSpPr>
          <p:cNvPr id="9" name="Rectangle: Top Corners Snipped 8">
            <a:extLst>
              <a:ext uri="{FF2B5EF4-FFF2-40B4-BE49-F238E27FC236}">
                <a16:creationId xmlns:a16="http://schemas.microsoft.com/office/drawing/2014/main" id="{D50B648D-85B4-4139-A1F2-F99F6AAC9E0D}"/>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1956122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a:t>
            </a:r>
          </a:p>
        </p:txBody>
      </p:sp>
      <p:sp>
        <p:nvSpPr>
          <p:cNvPr id="3" name="Content Placeholder 2"/>
          <p:cNvSpPr>
            <a:spLocks noGrp="1"/>
          </p:cNvSpPr>
          <p:nvPr>
            <p:ph idx="1"/>
          </p:nvPr>
        </p:nvSpPr>
        <p:spPr/>
        <p:txBody>
          <a:bodyPr/>
          <a:lstStyle/>
          <a:p>
            <a:pPr>
              <a:spcBef>
                <a:spcPts val="1800"/>
              </a:spcBef>
            </a:pPr>
            <a:r>
              <a:rPr lang="en-US" dirty="0"/>
              <a:t>There were no vitals taken for this visit.</a:t>
            </a:r>
          </a:p>
          <a:p>
            <a:pPr>
              <a:spcBef>
                <a:spcPts val="1800"/>
              </a:spcBef>
            </a:pPr>
            <a:r>
              <a:rPr lang="en-US" dirty="0"/>
              <a:t>There is no height or weight on file to calculate BMI.</a:t>
            </a:r>
          </a:p>
          <a:p>
            <a:pPr>
              <a:spcBef>
                <a:spcPts val="1800"/>
              </a:spcBef>
            </a:pPr>
            <a:r>
              <a:rPr lang="en-US" b="1" dirty="0"/>
              <a:t>Constitution: </a:t>
            </a:r>
            <a:r>
              <a:rPr lang="en-US" dirty="0"/>
              <a:t>Pleasant, well appearing African American female. Oriented to person, place, and time. Appears well-developed and well-nourished. No distress. Able to speak in full sentences without accessory muscle use or SOB. </a:t>
            </a:r>
          </a:p>
        </p:txBody>
      </p:sp>
      <p:sp>
        <p:nvSpPr>
          <p:cNvPr id="4" name="Text Placeholder 3">
            <a:extLst>
              <a:ext uri="{FF2B5EF4-FFF2-40B4-BE49-F238E27FC236}">
                <a16:creationId xmlns:a16="http://schemas.microsoft.com/office/drawing/2014/main" id="{944A25AB-A923-40EE-B118-FFB8E4572DEE}"/>
              </a:ext>
            </a:extLst>
          </p:cNvPr>
          <p:cNvSpPr>
            <a:spLocks noGrp="1"/>
          </p:cNvSpPr>
          <p:nvPr>
            <p:ph type="body" sz="quarter" idx="10"/>
          </p:nvPr>
        </p:nvSpPr>
        <p:spPr/>
        <p:txBody>
          <a:bodyPr/>
          <a:lstStyle/>
          <a:p>
            <a:endParaRPr lang="en-US"/>
          </a:p>
        </p:txBody>
      </p:sp>
      <p:sp>
        <p:nvSpPr>
          <p:cNvPr id="7" name="Text Placeholder 6">
            <a:extLst>
              <a:ext uri="{FF2B5EF4-FFF2-40B4-BE49-F238E27FC236}">
                <a16:creationId xmlns:a16="http://schemas.microsoft.com/office/drawing/2014/main" id="{E5B19010-68EF-45EE-A76F-5E88BCDED519}"/>
              </a:ext>
            </a:extLst>
          </p:cNvPr>
          <p:cNvSpPr>
            <a:spLocks noGrp="1"/>
          </p:cNvSpPr>
          <p:nvPr>
            <p:ph type="body" sz="quarter" idx="11"/>
          </p:nvPr>
        </p:nvSpPr>
        <p:spPr/>
        <p:txBody>
          <a:bodyPr/>
          <a:lstStyle/>
          <a:p>
            <a:r>
              <a:rPr lang="en-US" dirty="0"/>
              <a:t>SOB, Shortness of breath.</a:t>
            </a:r>
          </a:p>
          <a:p>
            <a:endParaRPr lang="en-US" dirty="0"/>
          </a:p>
        </p:txBody>
      </p:sp>
      <p:sp>
        <p:nvSpPr>
          <p:cNvPr id="8" name="Rectangle: Top Corners Snipped 7">
            <a:extLst>
              <a:ext uri="{FF2B5EF4-FFF2-40B4-BE49-F238E27FC236}">
                <a16:creationId xmlns:a16="http://schemas.microsoft.com/office/drawing/2014/main" id="{04C9FDD2-B25D-4E4B-A412-E4E5EF5CC8F9}"/>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4017119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7D84-8E21-D84B-B7B5-43A1D8A2607E}"/>
              </a:ext>
            </a:extLst>
          </p:cNvPr>
          <p:cNvSpPr>
            <a:spLocks noGrp="1"/>
          </p:cNvSpPr>
          <p:nvPr>
            <p:ph type="title"/>
          </p:nvPr>
        </p:nvSpPr>
        <p:spPr>
          <a:xfrm>
            <a:off x="228600" y="131162"/>
            <a:ext cx="8686800" cy="914400"/>
          </a:xfrm>
        </p:spPr>
        <p:txBody>
          <a:bodyPr/>
          <a:lstStyle/>
          <a:p>
            <a:r>
              <a:rPr lang="en-US" dirty="0"/>
              <a:t>Physical Exam </a:t>
            </a:r>
            <a:r>
              <a:rPr lang="en-US" i="1" dirty="0"/>
              <a:t>continued</a:t>
            </a:r>
          </a:p>
        </p:txBody>
      </p:sp>
      <p:sp>
        <p:nvSpPr>
          <p:cNvPr id="5" name="Text Placeholder 4">
            <a:extLst>
              <a:ext uri="{FF2B5EF4-FFF2-40B4-BE49-F238E27FC236}">
                <a16:creationId xmlns:a16="http://schemas.microsoft.com/office/drawing/2014/main" id="{79F58364-647D-244A-84A0-3AA63553FE3F}"/>
              </a:ext>
            </a:extLst>
          </p:cNvPr>
          <p:cNvSpPr>
            <a:spLocks noGrp="1"/>
          </p:cNvSpPr>
          <p:nvPr>
            <p:ph type="body" sz="quarter" idx="10"/>
          </p:nvPr>
        </p:nvSpPr>
        <p:spPr>
          <a:xfrm>
            <a:off x="3096666" y="4507706"/>
            <a:ext cx="5818734" cy="548879"/>
          </a:xfrm>
        </p:spPr>
        <p:txBody>
          <a:bodyPr>
            <a:noAutofit/>
          </a:bodyPr>
          <a:lstStyle/>
          <a:p>
            <a:endParaRPr lang="en-US" dirty="0"/>
          </a:p>
        </p:txBody>
      </p:sp>
      <p:sp>
        <p:nvSpPr>
          <p:cNvPr id="11" name="Text Placeholder 10">
            <a:extLst>
              <a:ext uri="{FF2B5EF4-FFF2-40B4-BE49-F238E27FC236}">
                <a16:creationId xmlns:a16="http://schemas.microsoft.com/office/drawing/2014/main" id="{2E83EDAF-0953-4EC1-A92C-8AE9F7EE34F7}"/>
              </a:ext>
            </a:extLst>
          </p:cNvPr>
          <p:cNvSpPr>
            <a:spLocks noGrp="1"/>
          </p:cNvSpPr>
          <p:nvPr>
            <p:ph type="body" sz="quarter" idx="11"/>
          </p:nvPr>
        </p:nvSpPr>
        <p:spPr>
          <a:xfrm>
            <a:off x="228600" y="4140092"/>
            <a:ext cx="8686800" cy="303322"/>
          </a:xfrm>
        </p:spPr>
        <p:txBody>
          <a:bodyPr/>
          <a:lstStyle/>
          <a:p>
            <a:r>
              <a:rPr lang="en-US" dirty="0"/>
              <a:t>EOMI, extraocular movements intact; HENT, head, eyes, nose, and throat; JVD, jugular vein distention; LAD, left anterior descending artery; LE, lower extremity; UE, upper extremity.</a:t>
            </a:r>
          </a:p>
          <a:p>
            <a:endParaRPr lang="en-US" dirty="0"/>
          </a:p>
        </p:txBody>
      </p:sp>
      <p:graphicFrame>
        <p:nvGraphicFramePr>
          <p:cNvPr id="6" name="Table 6">
            <a:extLst>
              <a:ext uri="{FF2B5EF4-FFF2-40B4-BE49-F238E27FC236}">
                <a16:creationId xmlns:a16="http://schemas.microsoft.com/office/drawing/2014/main" id="{2BC3D989-AC44-CB4E-82D9-26E63EEC27AB}"/>
              </a:ext>
            </a:extLst>
          </p:cNvPr>
          <p:cNvGraphicFramePr>
            <a:graphicFrameLocks noGrp="1"/>
          </p:cNvGraphicFramePr>
          <p:nvPr>
            <p:ph idx="4294967295"/>
            <p:extLst>
              <p:ext uri="{D42A27DB-BD31-4B8C-83A1-F6EECF244321}">
                <p14:modId xmlns:p14="http://schemas.microsoft.com/office/powerpoint/2010/main" val="3387162338"/>
              </p:ext>
            </p:extLst>
          </p:nvPr>
        </p:nvGraphicFramePr>
        <p:xfrm>
          <a:off x="287482" y="861870"/>
          <a:ext cx="8569036" cy="3227070"/>
        </p:xfrm>
        <a:graphic>
          <a:graphicData uri="http://schemas.openxmlformats.org/drawingml/2006/table">
            <a:tbl>
              <a:tblPr bandRow="1">
                <a:tableStyleId>{F5AB1C69-6EDB-4FF4-983F-18BD219EF322}</a:tableStyleId>
              </a:tblPr>
              <a:tblGrid>
                <a:gridCol w="2214068">
                  <a:extLst>
                    <a:ext uri="{9D8B030D-6E8A-4147-A177-3AD203B41FA5}">
                      <a16:colId xmlns:a16="http://schemas.microsoft.com/office/drawing/2014/main" val="2924350729"/>
                    </a:ext>
                  </a:extLst>
                </a:gridCol>
                <a:gridCol w="6354968">
                  <a:extLst>
                    <a:ext uri="{9D8B030D-6E8A-4147-A177-3AD203B41FA5}">
                      <a16:colId xmlns:a16="http://schemas.microsoft.com/office/drawing/2014/main" val="3080648391"/>
                    </a:ext>
                  </a:extLst>
                </a:gridCol>
              </a:tblGrid>
              <a:tr h="278130">
                <a:tc>
                  <a:txBody>
                    <a:bodyPr/>
                    <a:lstStyle/>
                    <a:p>
                      <a:pPr algn="l">
                        <a:lnSpc>
                          <a:spcPct val="90000"/>
                        </a:lnSpc>
                      </a:pPr>
                      <a:r>
                        <a:rPr lang="en-US" sz="1400" b="1" dirty="0"/>
                        <a:t>Mouth/Throat</a:t>
                      </a:r>
                      <a:endParaRPr lang="en-US" sz="1000" dirty="0"/>
                    </a:p>
                  </a:txBody>
                  <a:tcPr marL="68580" marR="68580" marT="18288" marB="18288" anchor="ctr"/>
                </a:tc>
                <a:tc>
                  <a:txBody>
                    <a:bodyPr/>
                    <a:lstStyle/>
                    <a:p>
                      <a:pPr algn="l">
                        <a:lnSpc>
                          <a:spcPct val="90000"/>
                        </a:lnSpc>
                      </a:pPr>
                      <a:r>
                        <a:rPr lang="en-US" sz="1400" dirty="0"/>
                        <a:t>Oropharynx is clear and moist. No oropharyngeal exudate.</a:t>
                      </a:r>
                      <a:endParaRPr lang="en-US" sz="1000" dirty="0"/>
                    </a:p>
                  </a:txBody>
                  <a:tcPr marL="68580" marR="68580" marT="18288" marB="18288" anchor="ctr"/>
                </a:tc>
                <a:extLst>
                  <a:ext uri="{0D108BD9-81ED-4DB2-BD59-A6C34878D82A}">
                    <a16:rowId xmlns:a16="http://schemas.microsoft.com/office/drawing/2014/main" val="4267043068"/>
                  </a:ext>
                </a:extLst>
              </a:tr>
              <a:tr h="278130">
                <a:tc>
                  <a:txBody>
                    <a:bodyPr/>
                    <a:lstStyle/>
                    <a:p>
                      <a:pPr algn="l">
                        <a:lnSpc>
                          <a:spcPct val="90000"/>
                        </a:lnSpc>
                      </a:pPr>
                      <a:r>
                        <a:rPr lang="en-US" sz="1400" b="1" dirty="0"/>
                        <a:t>Eyes</a:t>
                      </a:r>
                      <a:endParaRPr lang="en-US" sz="1000" dirty="0"/>
                    </a:p>
                  </a:txBody>
                  <a:tcPr marL="68580" marR="68580" marT="18288" marB="18288" anchor="ct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dirty="0"/>
                        <a:t>EOMI. No scleral icterus or conjunctival injection.</a:t>
                      </a:r>
                    </a:p>
                  </a:txBody>
                  <a:tcPr marL="68580" marR="68580" marT="18288" marB="18288" anchor="ctr"/>
                </a:tc>
                <a:extLst>
                  <a:ext uri="{0D108BD9-81ED-4DB2-BD59-A6C34878D82A}">
                    <a16:rowId xmlns:a16="http://schemas.microsoft.com/office/drawing/2014/main" val="1440739247"/>
                  </a:ext>
                </a:extLst>
              </a:tr>
              <a:tr h="278130">
                <a:tc>
                  <a:txBody>
                    <a:bodyPr/>
                    <a:lstStyle/>
                    <a:p>
                      <a:pPr algn="l">
                        <a:lnSpc>
                          <a:spcPct val="90000"/>
                        </a:lnSpc>
                      </a:pPr>
                      <a:r>
                        <a:rPr lang="en-US" sz="1400" b="1" dirty="0"/>
                        <a:t>Neck</a:t>
                      </a:r>
                    </a:p>
                  </a:txBody>
                  <a:tcPr marL="68580" marR="68580" marT="18288" marB="18288" anchor="ctr"/>
                </a:tc>
                <a:tc>
                  <a:txBody>
                    <a:bodyPr/>
                    <a:lstStyle/>
                    <a:p>
                      <a:pPr algn="l">
                        <a:lnSpc>
                          <a:spcPct val="90000"/>
                        </a:lnSpc>
                      </a:pPr>
                      <a:r>
                        <a:rPr lang="en-US" sz="1400" dirty="0"/>
                        <a:t>No JVD present. No cervical LAD.</a:t>
                      </a:r>
                      <a:endParaRPr lang="en-US" sz="1000" dirty="0"/>
                    </a:p>
                  </a:txBody>
                  <a:tcPr marL="68580" marR="68580" marT="18288" marB="18288" anchor="ctr"/>
                </a:tc>
                <a:extLst>
                  <a:ext uri="{0D108BD9-81ED-4DB2-BD59-A6C34878D82A}">
                    <a16:rowId xmlns:a16="http://schemas.microsoft.com/office/drawing/2014/main" val="1252204072"/>
                  </a:ext>
                </a:extLst>
              </a:tr>
              <a:tr h="278130">
                <a:tc>
                  <a:txBody>
                    <a:bodyPr/>
                    <a:lstStyle/>
                    <a:p>
                      <a:pPr algn="l">
                        <a:lnSpc>
                          <a:spcPct val="90000"/>
                        </a:lnSpc>
                      </a:pPr>
                      <a:r>
                        <a:rPr lang="en-US" sz="1400" b="1" dirty="0"/>
                        <a:t>Cardiovascular</a:t>
                      </a:r>
                      <a:endParaRPr lang="en-US" sz="1000" dirty="0"/>
                    </a:p>
                  </a:txBody>
                  <a:tcPr marL="68580" marR="68580" marT="18288" marB="18288" anchor="ct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dirty="0"/>
                        <a:t>Normal rate and regular rhythm. No murmurs. No pitting LE edema.</a:t>
                      </a:r>
                    </a:p>
                  </a:txBody>
                  <a:tcPr marL="68580" marR="68580" marT="18288" marB="18288" anchor="ctr"/>
                </a:tc>
                <a:extLst>
                  <a:ext uri="{0D108BD9-81ED-4DB2-BD59-A6C34878D82A}">
                    <a16:rowId xmlns:a16="http://schemas.microsoft.com/office/drawing/2014/main" val="3829539094"/>
                  </a:ext>
                </a:extLst>
              </a:tr>
              <a:tr h="278130">
                <a:tc>
                  <a:txBody>
                    <a:bodyPr/>
                    <a:lstStyle/>
                    <a:p>
                      <a:pPr algn="l">
                        <a:lnSpc>
                          <a:spcPct val="90000"/>
                        </a:lnSpc>
                      </a:pPr>
                      <a:r>
                        <a:rPr lang="en-US" sz="1400" b="1" dirty="0"/>
                        <a:t>Pulmonary/Chest</a:t>
                      </a:r>
                      <a:endParaRPr lang="en-US" sz="1000" dirty="0"/>
                    </a:p>
                  </a:txBody>
                  <a:tcPr marL="68580" marR="68580" marT="18288" marB="18288" anchor="ct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dirty="0"/>
                        <a:t>Effort normal. Minimal crackles heard best at the lower lobes.</a:t>
                      </a:r>
                    </a:p>
                  </a:txBody>
                  <a:tcPr marL="68580" marR="68580" marT="18288" marB="18288" anchor="ctr"/>
                </a:tc>
                <a:extLst>
                  <a:ext uri="{0D108BD9-81ED-4DB2-BD59-A6C34878D82A}">
                    <a16:rowId xmlns:a16="http://schemas.microsoft.com/office/drawing/2014/main" val="3280732645"/>
                  </a:ext>
                </a:extLst>
              </a:tr>
              <a:tr h="274320">
                <a:tc>
                  <a:txBody>
                    <a:bodyPr/>
                    <a:lstStyle/>
                    <a:p>
                      <a:pPr algn="l">
                        <a:lnSpc>
                          <a:spcPct val="90000"/>
                        </a:lnSpc>
                      </a:pPr>
                      <a:r>
                        <a:rPr lang="en-US" sz="1400" b="1" dirty="0"/>
                        <a:t>Abdominal</a:t>
                      </a:r>
                      <a:endParaRPr lang="en-US" sz="1000" dirty="0"/>
                    </a:p>
                  </a:txBody>
                  <a:tcPr marL="68580" marR="68580" marT="18288" marB="18288" anchor="ct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dirty="0"/>
                        <a:t>Soft. Normal bowel sounds. No distension and no mass. There is no tenderness.</a:t>
                      </a:r>
                    </a:p>
                  </a:txBody>
                  <a:tcPr marL="68580" marR="68580" marT="18288" marB="18288" anchor="ctr"/>
                </a:tc>
                <a:extLst>
                  <a:ext uri="{0D108BD9-81ED-4DB2-BD59-A6C34878D82A}">
                    <a16:rowId xmlns:a16="http://schemas.microsoft.com/office/drawing/2014/main" val="2875972069"/>
                  </a:ext>
                </a:extLst>
              </a:tr>
              <a:tr h="278130">
                <a:tc>
                  <a:txBody>
                    <a:bodyPr/>
                    <a:lstStyle/>
                    <a:p>
                      <a:pPr algn="l">
                        <a:lnSpc>
                          <a:spcPct val="90000"/>
                        </a:lnSpc>
                      </a:pPr>
                      <a:r>
                        <a:rPr lang="en-US" sz="1400" b="1" dirty="0"/>
                        <a:t>Musculoskeletal</a:t>
                      </a:r>
                      <a:endParaRPr lang="en-US" sz="1000" dirty="0"/>
                    </a:p>
                  </a:txBody>
                  <a:tcPr marL="68580" marR="68580" marT="18288" marB="18288" anchor="ct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dirty="0"/>
                        <a:t>Clubbing present. No joint effusions or deformity.</a:t>
                      </a:r>
                    </a:p>
                  </a:txBody>
                  <a:tcPr marL="68580" marR="68580" marT="18288" marB="18288" anchor="ctr"/>
                </a:tc>
                <a:extLst>
                  <a:ext uri="{0D108BD9-81ED-4DB2-BD59-A6C34878D82A}">
                    <a16:rowId xmlns:a16="http://schemas.microsoft.com/office/drawing/2014/main" val="804298301"/>
                  </a:ext>
                </a:extLst>
              </a:tr>
              <a:tr h="502920">
                <a:tc>
                  <a:txBody>
                    <a:bodyPr/>
                    <a:lstStyle/>
                    <a:p>
                      <a:pPr algn="l">
                        <a:lnSpc>
                          <a:spcPct val="90000"/>
                        </a:lnSpc>
                      </a:pPr>
                      <a:r>
                        <a:rPr lang="en-US" sz="1400" b="1" dirty="0"/>
                        <a:t>Neurological</a:t>
                      </a:r>
                      <a:endParaRPr lang="en-US" sz="1000" dirty="0"/>
                    </a:p>
                  </a:txBody>
                  <a:tcPr marL="68580" marR="68580" marT="18288" marB="18288" anchor="ct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dirty="0"/>
                        <a:t>Alert and oriented to person, place, and time. 5/5 strength in UE, 5/5 strength in LE. Able to rise from chair without assistance or use of UE.</a:t>
                      </a:r>
                    </a:p>
                  </a:txBody>
                  <a:tcPr marL="68580" marR="68580" marT="18288" marB="18288" anchor="ctr"/>
                </a:tc>
                <a:extLst>
                  <a:ext uri="{0D108BD9-81ED-4DB2-BD59-A6C34878D82A}">
                    <a16:rowId xmlns:a16="http://schemas.microsoft.com/office/drawing/2014/main" val="3545288122"/>
                  </a:ext>
                </a:extLst>
              </a:tr>
              <a:tr h="502920">
                <a:tc>
                  <a:txBody>
                    <a:bodyPr/>
                    <a:lstStyle/>
                    <a:p>
                      <a:pPr algn="l">
                        <a:lnSpc>
                          <a:spcPct val="90000"/>
                        </a:lnSpc>
                      </a:pPr>
                      <a:r>
                        <a:rPr lang="en-US" sz="1400" b="1" dirty="0"/>
                        <a:t>Skin</a:t>
                      </a:r>
                      <a:endParaRPr lang="en-US" sz="1000" dirty="0"/>
                    </a:p>
                  </a:txBody>
                  <a:tcPr marL="68580" marR="68580" marT="18288" marB="18288" anchor="ct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dirty="0"/>
                        <a:t>Skin is warm and dry. No erythema. No mechanic hands, no evidence of sclerodactyly. </a:t>
                      </a:r>
                    </a:p>
                  </a:txBody>
                  <a:tcPr marL="68580" marR="68580" marT="18288" marB="18288" anchor="ctr"/>
                </a:tc>
                <a:extLst>
                  <a:ext uri="{0D108BD9-81ED-4DB2-BD59-A6C34878D82A}">
                    <a16:rowId xmlns:a16="http://schemas.microsoft.com/office/drawing/2014/main" val="3125256118"/>
                  </a:ext>
                </a:extLst>
              </a:tr>
              <a:tr h="278130">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400" b="1" dirty="0"/>
                        <a:t>Psychiatric</a:t>
                      </a:r>
                      <a:endParaRPr lang="en-US" sz="1400" dirty="0"/>
                    </a:p>
                  </a:txBody>
                  <a:tcPr marL="68580" marR="68580" marT="18288" marB="18288" anchor="ctr"/>
                </a:tc>
                <a:tc>
                  <a:txBody>
                    <a:bodyPr/>
                    <a:lstStyle/>
                    <a:p>
                      <a:pPr algn="l">
                        <a:lnSpc>
                          <a:spcPct val="90000"/>
                        </a:lnSpc>
                      </a:pPr>
                      <a:r>
                        <a:rPr lang="en-US" sz="1400" dirty="0"/>
                        <a:t>Normal mood and affect.</a:t>
                      </a:r>
                      <a:endParaRPr lang="en-US" sz="1000" dirty="0"/>
                    </a:p>
                  </a:txBody>
                  <a:tcPr marL="68580" marR="68580" marT="18288" marB="18288" anchor="ctr"/>
                </a:tc>
                <a:extLst>
                  <a:ext uri="{0D108BD9-81ED-4DB2-BD59-A6C34878D82A}">
                    <a16:rowId xmlns:a16="http://schemas.microsoft.com/office/drawing/2014/main" val="167067029"/>
                  </a:ext>
                </a:extLst>
              </a:tr>
            </a:tbl>
          </a:graphicData>
        </a:graphic>
      </p:graphicFrame>
      <p:sp>
        <p:nvSpPr>
          <p:cNvPr id="12" name="Rectangle: Top Corners Snipped 11">
            <a:extLst>
              <a:ext uri="{FF2B5EF4-FFF2-40B4-BE49-F238E27FC236}">
                <a16:creationId xmlns:a16="http://schemas.microsoft.com/office/drawing/2014/main" id="{AF589C77-A539-4BA8-95D1-1242E4FEE7EE}"/>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516412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A340-BD48-494A-8886-911A0ACA398D}"/>
              </a:ext>
            </a:extLst>
          </p:cNvPr>
          <p:cNvSpPr>
            <a:spLocks noGrp="1"/>
          </p:cNvSpPr>
          <p:nvPr>
            <p:ph type="title"/>
          </p:nvPr>
        </p:nvSpPr>
        <p:spPr/>
        <p:txBody>
          <a:bodyPr/>
          <a:lstStyle/>
          <a:p>
            <a:r>
              <a:rPr lang="en-US"/>
              <a:t>Test Results</a:t>
            </a:r>
            <a:endParaRPr lang="en-US" dirty="0"/>
          </a:p>
        </p:txBody>
      </p:sp>
      <p:sp>
        <p:nvSpPr>
          <p:cNvPr id="3" name="Content Placeholder 2">
            <a:extLst>
              <a:ext uri="{FF2B5EF4-FFF2-40B4-BE49-F238E27FC236}">
                <a16:creationId xmlns:a16="http://schemas.microsoft.com/office/drawing/2014/main" id="{B14565E2-3B21-9C4D-8797-A3FFEE71376C}"/>
              </a:ext>
            </a:extLst>
          </p:cNvPr>
          <p:cNvSpPr>
            <a:spLocks noGrp="1"/>
          </p:cNvSpPr>
          <p:nvPr>
            <p:ph idx="1"/>
          </p:nvPr>
        </p:nvSpPr>
        <p:spPr/>
        <p:txBody>
          <a:bodyPr/>
          <a:lstStyle/>
          <a:p>
            <a:pPr marL="0" indent="0">
              <a:spcBef>
                <a:spcPts val="225"/>
              </a:spcBef>
              <a:spcAft>
                <a:spcPts val="225"/>
              </a:spcAft>
              <a:buNone/>
            </a:pPr>
            <a:r>
              <a:rPr lang="en-US" sz="1500" b="1" dirty="0"/>
              <a:t>ECHO 5/29/19</a:t>
            </a:r>
            <a:endParaRPr lang="en-US" sz="1500" dirty="0"/>
          </a:p>
          <a:p>
            <a:pPr>
              <a:spcBef>
                <a:spcPts val="225"/>
              </a:spcBef>
              <a:spcAft>
                <a:spcPts val="225"/>
              </a:spcAft>
            </a:pPr>
            <a:r>
              <a:rPr lang="en-US" sz="1500" dirty="0"/>
              <a:t>Left ventricle: Systolic function was normal. </a:t>
            </a:r>
          </a:p>
          <a:p>
            <a:pPr>
              <a:spcBef>
                <a:spcPts val="225"/>
              </a:spcBef>
              <a:spcAft>
                <a:spcPts val="225"/>
              </a:spcAft>
            </a:pPr>
            <a:r>
              <a:rPr lang="en-US" sz="1500" dirty="0"/>
              <a:t>Ejection fraction was estimated in the range of 55% to 60%. There were no regional wall motion abnormalities.</a:t>
            </a:r>
          </a:p>
          <a:p>
            <a:pPr marL="0" indent="0">
              <a:spcBef>
                <a:spcPts val="225"/>
              </a:spcBef>
              <a:spcAft>
                <a:spcPts val="225"/>
              </a:spcAft>
              <a:buNone/>
            </a:pPr>
            <a:endParaRPr lang="en-US" sz="1500" b="1" dirty="0"/>
          </a:p>
          <a:p>
            <a:pPr marL="0" indent="0">
              <a:spcBef>
                <a:spcPts val="225"/>
              </a:spcBef>
              <a:spcAft>
                <a:spcPts val="225"/>
              </a:spcAft>
              <a:buNone/>
            </a:pPr>
            <a:r>
              <a:rPr lang="en-US" sz="1500" b="1" dirty="0"/>
              <a:t>CT 5/31/19 OSH Read</a:t>
            </a:r>
            <a:endParaRPr lang="en-US" sz="1500" dirty="0"/>
          </a:p>
          <a:p>
            <a:pPr marL="0" indent="0">
              <a:spcBef>
                <a:spcPts val="225"/>
              </a:spcBef>
              <a:spcAft>
                <a:spcPts val="225"/>
              </a:spcAft>
              <a:buNone/>
            </a:pPr>
            <a:r>
              <a:rPr lang="en-US" sz="1500" dirty="0"/>
              <a:t>There are scattered areas of ground-glass opacities in the lungs, slightly more pronounced in the lung bases. There is mild changes of bronchiectasis in the lower lobes and right middle lobe. There are areas of slight reticulation/interlobular septal thickening in the right upper lobe. There is no significant air trapping. No adenopathy is identified. CT pattern is most consistent with non-IPF diagnosis. The findings are nonspecific but considerations include hypersensitivity pneumonitis or possibly NSIP. These findings have progressed when compared to 7/19/2016.</a:t>
            </a:r>
          </a:p>
        </p:txBody>
      </p:sp>
      <p:sp>
        <p:nvSpPr>
          <p:cNvPr id="5" name="Text Placeholder 4">
            <a:extLst>
              <a:ext uri="{FF2B5EF4-FFF2-40B4-BE49-F238E27FC236}">
                <a16:creationId xmlns:a16="http://schemas.microsoft.com/office/drawing/2014/main" id="{E39B4D14-90CF-2E48-99A5-915673081F69}"/>
              </a:ext>
            </a:extLst>
          </p:cNvPr>
          <p:cNvSpPr>
            <a:spLocks noGrp="1"/>
          </p:cNvSpPr>
          <p:nvPr>
            <p:ph type="body" sz="quarter" idx="10"/>
          </p:nvPr>
        </p:nvSpPr>
        <p:spPr/>
        <p:txBody>
          <a:bodyPr vert="horz" lIns="91440" tIns="45720" rIns="91440" bIns="45720" rtlCol="0">
            <a:normAutofit/>
          </a:bodyPr>
          <a:lstStyle/>
          <a:p>
            <a:endParaRPr lang="en-US" dirty="0"/>
          </a:p>
        </p:txBody>
      </p:sp>
      <p:sp>
        <p:nvSpPr>
          <p:cNvPr id="4" name="Text Placeholder 3">
            <a:extLst>
              <a:ext uri="{FF2B5EF4-FFF2-40B4-BE49-F238E27FC236}">
                <a16:creationId xmlns:a16="http://schemas.microsoft.com/office/drawing/2014/main" id="{6AD1D829-C9FE-4DE1-B4ED-108ED7A875AF}"/>
              </a:ext>
            </a:extLst>
          </p:cNvPr>
          <p:cNvSpPr>
            <a:spLocks noGrp="1"/>
          </p:cNvSpPr>
          <p:nvPr>
            <p:ph type="body" sz="quarter" idx="11"/>
          </p:nvPr>
        </p:nvSpPr>
        <p:spPr/>
        <p:txBody>
          <a:bodyPr/>
          <a:lstStyle/>
          <a:p>
            <a:r>
              <a:rPr lang="en-US"/>
              <a:t>IPF, Idiopathic pulmonary fibrosis; NSIP, nonspecific interstitial pneumonia.</a:t>
            </a:r>
            <a:endParaRPr lang="en-US" dirty="0"/>
          </a:p>
        </p:txBody>
      </p:sp>
      <p:sp>
        <p:nvSpPr>
          <p:cNvPr id="7" name="Rectangle: Top Corners Snipped 6">
            <a:extLst>
              <a:ext uri="{FF2B5EF4-FFF2-40B4-BE49-F238E27FC236}">
                <a16:creationId xmlns:a16="http://schemas.microsoft.com/office/drawing/2014/main" id="{971E5724-0C8F-4DCA-800A-EFC7BDA49A56}"/>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2488451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A340-BD48-494A-8886-911A0ACA398D}"/>
              </a:ext>
            </a:extLst>
          </p:cNvPr>
          <p:cNvSpPr>
            <a:spLocks noGrp="1"/>
          </p:cNvSpPr>
          <p:nvPr>
            <p:ph type="title"/>
          </p:nvPr>
        </p:nvSpPr>
        <p:spPr>
          <a:xfrm>
            <a:off x="228600" y="131162"/>
            <a:ext cx="8686800" cy="914400"/>
          </a:xfrm>
        </p:spPr>
        <p:txBody>
          <a:bodyPr/>
          <a:lstStyle/>
          <a:p>
            <a:r>
              <a:rPr lang="en-US" dirty="0"/>
              <a:t>Test Results </a:t>
            </a:r>
            <a:r>
              <a:rPr lang="en-US" i="1" dirty="0"/>
              <a:t>continued</a:t>
            </a:r>
          </a:p>
        </p:txBody>
      </p:sp>
      <p:sp>
        <p:nvSpPr>
          <p:cNvPr id="3" name="Content Placeholder 2">
            <a:extLst>
              <a:ext uri="{FF2B5EF4-FFF2-40B4-BE49-F238E27FC236}">
                <a16:creationId xmlns:a16="http://schemas.microsoft.com/office/drawing/2014/main" id="{B14565E2-3B21-9C4D-8797-A3FFEE71376C}"/>
              </a:ext>
            </a:extLst>
          </p:cNvPr>
          <p:cNvSpPr>
            <a:spLocks noGrp="1"/>
          </p:cNvSpPr>
          <p:nvPr>
            <p:ph idx="1"/>
          </p:nvPr>
        </p:nvSpPr>
        <p:spPr>
          <a:xfrm>
            <a:off x="228600" y="1068345"/>
            <a:ext cx="8686800" cy="3108960"/>
          </a:xfrm>
        </p:spPr>
        <p:txBody>
          <a:bodyPr/>
          <a:lstStyle/>
          <a:p>
            <a:pPr marL="0" indent="0">
              <a:spcBef>
                <a:spcPts val="1200"/>
              </a:spcBef>
              <a:buNone/>
            </a:pPr>
            <a:r>
              <a:rPr lang="en-US" b="1" dirty="0"/>
              <a:t>Bronchoscopy/Biopsy Results:</a:t>
            </a:r>
          </a:p>
          <a:p>
            <a:pPr marL="0" indent="0">
              <a:spcBef>
                <a:spcPts val="1200"/>
              </a:spcBef>
              <a:buNone/>
            </a:pPr>
            <a:r>
              <a:rPr lang="en-US" b="1" dirty="0"/>
              <a:t>VATS biopsy 8/3/18 </a:t>
            </a:r>
            <a:r>
              <a:rPr lang="en-US" dirty="0"/>
              <a:t>(reviewed here)</a:t>
            </a:r>
          </a:p>
          <a:p>
            <a:pPr marL="685800" lvl="1" indent="-342900">
              <a:spcBef>
                <a:spcPts val="1200"/>
              </a:spcBef>
              <a:buFont typeface="+mj-lt"/>
              <a:buAutoNum type="arabicPeriod"/>
            </a:pPr>
            <a:r>
              <a:rPr lang="en-US" dirty="0"/>
              <a:t>LUNG, right upper lobe biopsy:</a:t>
            </a:r>
          </a:p>
          <a:p>
            <a:pPr marL="685800" lvl="2" indent="0">
              <a:spcBef>
                <a:spcPts val="1200"/>
              </a:spcBef>
              <a:buNone/>
            </a:pPr>
            <a:r>
              <a:rPr lang="en-US" dirty="0"/>
              <a:t>Interstitial pneumonia, favor cellular phase of NSIP</a:t>
            </a:r>
          </a:p>
          <a:p>
            <a:pPr marL="685800" lvl="1" indent="-342900">
              <a:spcBef>
                <a:spcPts val="1200"/>
              </a:spcBef>
              <a:buFont typeface="+mj-lt"/>
              <a:buAutoNum type="arabicPeriod"/>
            </a:pPr>
            <a:r>
              <a:rPr lang="en-US" dirty="0"/>
              <a:t>LUNG, right middle lobe  Wedge biopsy:</a:t>
            </a:r>
          </a:p>
          <a:p>
            <a:pPr marL="685800" lvl="2" indent="0">
              <a:spcBef>
                <a:spcPts val="1200"/>
              </a:spcBef>
              <a:buNone/>
            </a:pPr>
            <a:r>
              <a:rPr lang="en-US" dirty="0"/>
              <a:t>Interstitial pneumonia, favor cellular phase of NSIP</a:t>
            </a:r>
          </a:p>
          <a:p>
            <a:pPr marL="685800" lvl="1" indent="-342900">
              <a:spcBef>
                <a:spcPts val="1200"/>
              </a:spcBef>
              <a:buFont typeface="+mj-lt"/>
              <a:buAutoNum type="arabicPeriod"/>
            </a:pPr>
            <a:r>
              <a:rPr lang="en-US" dirty="0"/>
              <a:t>LUNG, right lower lobe  Wedge biopsy:</a:t>
            </a:r>
          </a:p>
          <a:p>
            <a:pPr marL="685800" lvl="2" indent="0">
              <a:spcBef>
                <a:spcPts val="1200"/>
              </a:spcBef>
              <a:buNone/>
            </a:pPr>
            <a:r>
              <a:rPr lang="en-US" dirty="0"/>
              <a:t>Interstitial pneumonia, favor cellular phase of NSIP</a:t>
            </a:r>
          </a:p>
          <a:p>
            <a:pPr>
              <a:spcBef>
                <a:spcPts val="1200"/>
              </a:spcBef>
            </a:pPr>
            <a:endParaRPr lang="en-US" dirty="0"/>
          </a:p>
        </p:txBody>
      </p:sp>
      <p:sp>
        <p:nvSpPr>
          <p:cNvPr id="10" name="Text Placeholder 9">
            <a:extLst>
              <a:ext uri="{FF2B5EF4-FFF2-40B4-BE49-F238E27FC236}">
                <a16:creationId xmlns:a16="http://schemas.microsoft.com/office/drawing/2014/main" id="{8B241D2F-409A-4042-9D8F-457F2A685316}"/>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73F7B66-02A3-485D-8054-1F74DB26999C}"/>
              </a:ext>
            </a:extLst>
          </p:cNvPr>
          <p:cNvSpPr>
            <a:spLocks noGrp="1"/>
          </p:cNvSpPr>
          <p:nvPr>
            <p:ph type="body" sz="quarter" idx="11"/>
          </p:nvPr>
        </p:nvSpPr>
        <p:spPr>
          <a:xfrm>
            <a:off x="228600" y="4239816"/>
            <a:ext cx="8686800" cy="203597"/>
          </a:xfrm>
        </p:spPr>
        <p:txBody>
          <a:bodyPr/>
          <a:lstStyle/>
          <a:p>
            <a:r>
              <a:rPr lang="en-US"/>
              <a:t>NSIP, nonspecific interstitial pneumonia; VATS, Video-assisted thoracoscopic surgery.</a:t>
            </a:r>
            <a:endParaRPr lang="en-US" dirty="0"/>
          </a:p>
        </p:txBody>
      </p:sp>
      <p:sp>
        <p:nvSpPr>
          <p:cNvPr id="7" name="Rectangle: Top Corners Snipped 6">
            <a:extLst>
              <a:ext uri="{FF2B5EF4-FFF2-40B4-BE49-F238E27FC236}">
                <a16:creationId xmlns:a16="http://schemas.microsoft.com/office/drawing/2014/main" id="{9EDEE2C8-2F02-4E96-A981-E60D271750AF}"/>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313233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3C6B6-D5CB-0E42-916B-4652A9AA0047}"/>
              </a:ext>
            </a:extLst>
          </p:cNvPr>
          <p:cNvPicPr>
            <a:picLocks noChangeAspect="1"/>
          </p:cNvPicPr>
          <p:nvPr/>
        </p:nvPicPr>
        <p:blipFill>
          <a:blip r:embed="rId3"/>
          <a:stretch>
            <a:fillRect/>
          </a:stretch>
        </p:blipFill>
        <p:spPr>
          <a:xfrm>
            <a:off x="0" y="-4287"/>
            <a:ext cx="1390064" cy="1188720"/>
          </a:xfrm>
          <a:prstGeom prst="rect">
            <a:avLst/>
          </a:prstGeom>
        </p:spPr>
      </p:pic>
      <p:pic>
        <p:nvPicPr>
          <p:cNvPr id="5" name="Picture 4">
            <a:extLst>
              <a:ext uri="{FF2B5EF4-FFF2-40B4-BE49-F238E27FC236}">
                <a16:creationId xmlns:a16="http://schemas.microsoft.com/office/drawing/2014/main" id="{A711B94F-3AD9-8D44-9584-D2E6642D7AFB}"/>
              </a:ext>
            </a:extLst>
          </p:cNvPr>
          <p:cNvPicPr>
            <a:picLocks noChangeAspect="1"/>
          </p:cNvPicPr>
          <p:nvPr/>
        </p:nvPicPr>
        <p:blipFill>
          <a:blip r:embed="rId4"/>
          <a:stretch>
            <a:fillRect/>
          </a:stretch>
        </p:blipFill>
        <p:spPr>
          <a:xfrm>
            <a:off x="1430768" y="590073"/>
            <a:ext cx="1579240" cy="1188720"/>
          </a:xfrm>
          <a:prstGeom prst="rect">
            <a:avLst/>
          </a:prstGeom>
        </p:spPr>
      </p:pic>
      <p:pic>
        <p:nvPicPr>
          <p:cNvPr id="6" name="Picture 5">
            <a:extLst>
              <a:ext uri="{FF2B5EF4-FFF2-40B4-BE49-F238E27FC236}">
                <a16:creationId xmlns:a16="http://schemas.microsoft.com/office/drawing/2014/main" id="{71A07B2F-CDFA-5844-9DA7-CD339E94110A}"/>
              </a:ext>
            </a:extLst>
          </p:cNvPr>
          <p:cNvPicPr>
            <a:picLocks noChangeAspect="1"/>
          </p:cNvPicPr>
          <p:nvPr/>
        </p:nvPicPr>
        <p:blipFill>
          <a:blip r:embed="rId5"/>
          <a:stretch>
            <a:fillRect/>
          </a:stretch>
        </p:blipFill>
        <p:spPr>
          <a:xfrm>
            <a:off x="3050712" y="1184433"/>
            <a:ext cx="1493102" cy="1188720"/>
          </a:xfrm>
          <a:prstGeom prst="rect">
            <a:avLst/>
          </a:prstGeom>
        </p:spPr>
      </p:pic>
      <p:pic>
        <p:nvPicPr>
          <p:cNvPr id="7" name="Picture 6">
            <a:extLst>
              <a:ext uri="{FF2B5EF4-FFF2-40B4-BE49-F238E27FC236}">
                <a16:creationId xmlns:a16="http://schemas.microsoft.com/office/drawing/2014/main" id="{B6FCE559-C1C0-7B42-8E41-0268F2E39D07}"/>
              </a:ext>
            </a:extLst>
          </p:cNvPr>
          <p:cNvPicPr>
            <a:picLocks noChangeAspect="1"/>
          </p:cNvPicPr>
          <p:nvPr/>
        </p:nvPicPr>
        <p:blipFill>
          <a:blip r:embed="rId6"/>
          <a:stretch>
            <a:fillRect/>
          </a:stretch>
        </p:blipFill>
        <p:spPr>
          <a:xfrm>
            <a:off x="4584518" y="1778793"/>
            <a:ext cx="1573429" cy="1188720"/>
          </a:xfrm>
          <a:prstGeom prst="rect">
            <a:avLst/>
          </a:prstGeom>
        </p:spPr>
      </p:pic>
      <p:pic>
        <p:nvPicPr>
          <p:cNvPr id="8" name="Picture 7">
            <a:extLst>
              <a:ext uri="{FF2B5EF4-FFF2-40B4-BE49-F238E27FC236}">
                <a16:creationId xmlns:a16="http://schemas.microsoft.com/office/drawing/2014/main" id="{96B41334-A53E-254C-A7F6-A6008B0BEB57}"/>
              </a:ext>
            </a:extLst>
          </p:cNvPr>
          <p:cNvPicPr>
            <a:picLocks noChangeAspect="1"/>
          </p:cNvPicPr>
          <p:nvPr/>
        </p:nvPicPr>
        <p:blipFill>
          <a:blip r:embed="rId7"/>
          <a:stretch>
            <a:fillRect/>
          </a:stretch>
        </p:blipFill>
        <p:spPr>
          <a:xfrm>
            <a:off x="6198651" y="2373153"/>
            <a:ext cx="1619410" cy="1188720"/>
          </a:xfrm>
          <a:prstGeom prst="rect">
            <a:avLst/>
          </a:prstGeom>
        </p:spPr>
      </p:pic>
      <p:pic>
        <p:nvPicPr>
          <p:cNvPr id="9" name="Picture 8">
            <a:extLst>
              <a:ext uri="{FF2B5EF4-FFF2-40B4-BE49-F238E27FC236}">
                <a16:creationId xmlns:a16="http://schemas.microsoft.com/office/drawing/2014/main" id="{30FCFBED-9C9C-774C-BAED-115E3179F3FC}"/>
              </a:ext>
            </a:extLst>
          </p:cNvPr>
          <p:cNvPicPr>
            <a:picLocks noChangeAspect="1"/>
          </p:cNvPicPr>
          <p:nvPr/>
        </p:nvPicPr>
        <p:blipFill>
          <a:blip r:embed="rId8"/>
          <a:stretch>
            <a:fillRect/>
          </a:stretch>
        </p:blipFill>
        <p:spPr>
          <a:xfrm>
            <a:off x="7371471" y="3645456"/>
            <a:ext cx="1697527" cy="1188720"/>
          </a:xfrm>
          <a:prstGeom prst="rect">
            <a:avLst/>
          </a:prstGeom>
        </p:spPr>
      </p:pic>
      <p:sp>
        <p:nvSpPr>
          <p:cNvPr id="12" name="TextBox 11">
            <a:extLst>
              <a:ext uri="{FF2B5EF4-FFF2-40B4-BE49-F238E27FC236}">
                <a16:creationId xmlns:a16="http://schemas.microsoft.com/office/drawing/2014/main" id="{9B0E2B32-C594-7F41-BAD6-21102E0A3982}"/>
              </a:ext>
            </a:extLst>
          </p:cNvPr>
          <p:cNvSpPr txBox="1"/>
          <p:nvPr/>
        </p:nvSpPr>
        <p:spPr>
          <a:xfrm>
            <a:off x="3611904" y="50214"/>
            <a:ext cx="2440305" cy="1015663"/>
          </a:xfrm>
          <a:prstGeom prst="rect">
            <a:avLst/>
          </a:prstGeom>
          <a:noFill/>
        </p:spPr>
        <p:txBody>
          <a:bodyPr wrap="square" rtlCol="0">
            <a:spAutoFit/>
          </a:bodyPr>
          <a:lstStyle/>
          <a:p>
            <a:r>
              <a:rPr lang="en-US" sz="1500" dirty="0"/>
              <a:t>CT with NSIP pattern with GGO and some bronchiectasis— </a:t>
            </a:r>
            <a:br>
              <a:rPr lang="en-US" sz="1500" dirty="0"/>
            </a:br>
            <a:r>
              <a:rPr lang="en-US" sz="1500" dirty="0"/>
              <a:t>no honeycombing</a:t>
            </a:r>
          </a:p>
        </p:txBody>
      </p:sp>
      <p:sp>
        <p:nvSpPr>
          <p:cNvPr id="13" name="Text Placeholder 12">
            <a:extLst>
              <a:ext uri="{FF2B5EF4-FFF2-40B4-BE49-F238E27FC236}">
                <a16:creationId xmlns:a16="http://schemas.microsoft.com/office/drawing/2014/main" id="{8924AEC4-027E-49A5-BA82-17539E8CBED5}"/>
              </a:ext>
            </a:extLst>
          </p:cNvPr>
          <p:cNvSpPr>
            <a:spLocks noGrp="1"/>
          </p:cNvSpPr>
          <p:nvPr>
            <p:ph type="body" sz="quarter" idx="11"/>
          </p:nvPr>
        </p:nvSpPr>
        <p:spPr/>
        <p:txBody>
          <a:bodyPr/>
          <a:lstStyle/>
          <a:p>
            <a:r>
              <a:rPr lang="en-US" dirty="0"/>
              <a:t>GGO, ground-glass opacities; NSIP, nonspecific interstitial pneumonia.</a:t>
            </a:r>
          </a:p>
        </p:txBody>
      </p:sp>
      <p:sp>
        <p:nvSpPr>
          <p:cNvPr id="14" name="Rectangle: Top Corners Snipped 13">
            <a:extLst>
              <a:ext uri="{FF2B5EF4-FFF2-40B4-BE49-F238E27FC236}">
                <a16:creationId xmlns:a16="http://schemas.microsoft.com/office/drawing/2014/main" id="{19301CC3-6DDF-4A63-81CF-F7DF655A9B06}"/>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33966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C983-8EF0-1C47-B520-3674BF1C06A6}"/>
              </a:ext>
            </a:extLst>
          </p:cNvPr>
          <p:cNvSpPr>
            <a:spLocks noGrp="1"/>
          </p:cNvSpPr>
          <p:nvPr>
            <p:ph type="title"/>
          </p:nvPr>
        </p:nvSpPr>
        <p:spPr>
          <a:xfrm>
            <a:off x="228600" y="131162"/>
            <a:ext cx="8686800" cy="914400"/>
          </a:xfrm>
        </p:spPr>
        <p:txBody>
          <a:bodyPr/>
          <a:lstStyle/>
          <a:p>
            <a:r>
              <a:rPr lang="en-US" dirty="0"/>
              <a:t>Pulmonary Test Results</a:t>
            </a:r>
          </a:p>
        </p:txBody>
      </p:sp>
      <p:graphicFrame>
        <p:nvGraphicFramePr>
          <p:cNvPr id="6" name="Table 6">
            <a:extLst>
              <a:ext uri="{FF2B5EF4-FFF2-40B4-BE49-F238E27FC236}">
                <a16:creationId xmlns:a16="http://schemas.microsoft.com/office/drawing/2014/main" id="{63D68E5B-1089-2D49-95A8-C20B02C80239}"/>
              </a:ext>
            </a:extLst>
          </p:cNvPr>
          <p:cNvGraphicFramePr>
            <a:graphicFrameLocks noGrp="1"/>
          </p:cNvGraphicFramePr>
          <p:nvPr>
            <p:ph idx="1"/>
            <p:extLst>
              <p:ext uri="{D42A27DB-BD31-4B8C-83A1-F6EECF244321}">
                <p14:modId xmlns:p14="http://schemas.microsoft.com/office/powerpoint/2010/main" val="597493393"/>
              </p:ext>
            </p:extLst>
          </p:nvPr>
        </p:nvGraphicFramePr>
        <p:xfrm>
          <a:off x="2194560" y="955844"/>
          <a:ext cx="4754880" cy="3047998"/>
        </p:xfrm>
        <a:graphic>
          <a:graphicData uri="http://schemas.openxmlformats.org/drawingml/2006/table">
            <a:tbl>
              <a:tblPr firstRow="1" bandRow="1">
                <a:tableStyleId>{F5AB1C69-6EDB-4FF4-983F-18BD219EF322}</a:tableStyleId>
              </a:tblPr>
              <a:tblGrid>
                <a:gridCol w="2377440">
                  <a:extLst>
                    <a:ext uri="{9D8B030D-6E8A-4147-A177-3AD203B41FA5}">
                      <a16:colId xmlns:a16="http://schemas.microsoft.com/office/drawing/2014/main" val="1015578643"/>
                    </a:ext>
                  </a:extLst>
                </a:gridCol>
                <a:gridCol w="2377440">
                  <a:extLst>
                    <a:ext uri="{9D8B030D-6E8A-4147-A177-3AD203B41FA5}">
                      <a16:colId xmlns:a16="http://schemas.microsoft.com/office/drawing/2014/main" val="454757548"/>
                    </a:ext>
                  </a:extLst>
                </a:gridCol>
              </a:tblGrid>
              <a:tr h="58358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Pulmonary Function Tests (2/4/19</a:t>
                      </a:r>
                      <a:r>
                        <a:rPr lang="en-US" sz="2400" b="1" dirty="0"/>
                        <a:t>)</a:t>
                      </a:r>
                      <a:endParaRPr lang="en-US" sz="2400" dirty="0"/>
                    </a:p>
                  </a:txBody>
                  <a:tcPr marL="68580" marR="68580" marT="34290" marB="34290">
                    <a:solidFill>
                      <a:srgbClr val="6E6F72"/>
                    </a:solidFill>
                  </a:tcPr>
                </a:tc>
                <a:tc hMerge="1">
                  <a:txBody>
                    <a:bodyPr/>
                    <a:lstStyle/>
                    <a:p>
                      <a:pPr algn="ctr"/>
                      <a:endParaRPr lang="en-US" sz="2400" b="0" dirty="0">
                        <a:latin typeface="+mn-lt"/>
                      </a:endParaRPr>
                    </a:p>
                  </a:txBody>
                  <a:tcPr/>
                </a:tc>
                <a:extLst>
                  <a:ext uri="{0D108BD9-81ED-4DB2-BD59-A6C34878D82A}">
                    <a16:rowId xmlns:a16="http://schemas.microsoft.com/office/drawing/2014/main" val="2640315651"/>
                  </a:ext>
                </a:extLst>
              </a:tr>
              <a:tr h="583584">
                <a:tc>
                  <a:txBody>
                    <a:bodyPr/>
                    <a:lstStyle/>
                    <a:p>
                      <a:pPr algn="l"/>
                      <a:r>
                        <a:rPr lang="en-US" sz="2400" b="1" dirty="0"/>
                        <a:t>FVC</a:t>
                      </a:r>
                      <a:endParaRPr lang="en-US" sz="2400" b="1" dirty="0">
                        <a:latin typeface="+mn-lt"/>
                      </a:endParaRPr>
                    </a:p>
                  </a:txBody>
                  <a:tcPr marL="68580" marR="68580" marT="34290" marB="34290"/>
                </a:tc>
                <a:tc>
                  <a:txBody>
                    <a:bodyPr/>
                    <a:lstStyle/>
                    <a:p>
                      <a:pPr algn="l"/>
                      <a:r>
                        <a:rPr lang="en-US" sz="2400" dirty="0">
                          <a:solidFill>
                            <a:srgbClr val="000000"/>
                          </a:solidFill>
                        </a:rPr>
                        <a:t>2.43/55%</a:t>
                      </a:r>
                      <a:endParaRPr lang="en-US" sz="2400" dirty="0">
                        <a:latin typeface="+mn-lt"/>
                      </a:endParaRPr>
                    </a:p>
                  </a:txBody>
                  <a:tcPr marL="68580" marR="68580" marT="34290" marB="34290"/>
                </a:tc>
                <a:extLst>
                  <a:ext uri="{0D108BD9-81ED-4DB2-BD59-A6C34878D82A}">
                    <a16:rowId xmlns:a16="http://schemas.microsoft.com/office/drawing/2014/main" val="2455487398"/>
                  </a:ext>
                </a:extLst>
              </a:tr>
              <a:tr h="583584">
                <a:tc>
                  <a:txBody>
                    <a:bodyPr/>
                    <a:lstStyle/>
                    <a:p>
                      <a:pPr algn="l"/>
                      <a:r>
                        <a:rPr lang="en-US" sz="2400" b="1" dirty="0"/>
                        <a:t>FEV1</a:t>
                      </a:r>
                      <a:endParaRPr lang="en-US" sz="2400" b="1" dirty="0">
                        <a:latin typeface="+mn-lt"/>
                      </a:endParaRPr>
                    </a:p>
                  </a:txBody>
                  <a:tcPr marL="68580" marR="68580" marT="34290" marB="34290"/>
                </a:tc>
                <a:tc>
                  <a:txBody>
                    <a:bodyPr/>
                    <a:lstStyle/>
                    <a:p>
                      <a:pPr algn="l"/>
                      <a:r>
                        <a:rPr lang="en-US" sz="2400" dirty="0">
                          <a:solidFill>
                            <a:srgbClr val="000000"/>
                          </a:solidFill>
                        </a:rPr>
                        <a:t>2.11/70%</a:t>
                      </a:r>
                      <a:endParaRPr lang="en-US" sz="2400" dirty="0">
                        <a:latin typeface="+mn-lt"/>
                      </a:endParaRPr>
                    </a:p>
                  </a:txBody>
                  <a:tcPr marL="68580" marR="68580" marT="34290" marB="34290"/>
                </a:tc>
                <a:extLst>
                  <a:ext uri="{0D108BD9-81ED-4DB2-BD59-A6C34878D82A}">
                    <a16:rowId xmlns:a16="http://schemas.microsoft.com/office/drawing/2014/main" val="903881705"/>
                  </a:ext>
                </a:extLst>
              </a:tr>
              <a:tr h="583584">
                <a:tc>
                  <a:txBody>
                    <a:bodyPr/>
                    <a:lstStyle/>
                    <a:p>
                      <a:pPr algn="l"/>
                      <a:r>
                        <a:rPr lang="en-US" sz="2400" b="1" dirty="0"/>
                        <a:t>TLC</a:t>
                      </a:r>
                      <a:endParaRPr lang="en-US" sz="2400" b="1" dirty="0">
                        <a:latin typeface="+mn-lt"/>
                      </a:endParaRPr>
                    </a:p>
                  </a:txBody>
                  <a:tcPr marL="68580" marR="68580" marT="34290" marB="34290"/>
                </a:tc>
                <a:tc>
                  <a:txBody>
                    <a:bodyPr/>
                    <a:lstStyle/>
                    <a:p>
                      <a:pPr algn="l"/>
                      <a:r>
                        <a:rPr lang="en-US" sz="2400" dirty="0">
                          <a:solidFill>
                            <a:srgbClr val="000000"/>
                          </a:solidFill>
                        </a:rPr>
                        <a:t>2.88/48%</a:t>
                      </a:r>
                      <a:endParaRPr lang="en-US" sz="2400" dirty="0">
                        <a:latin typeface="+mn-lt"/>
                      </a:endParaRPr>
                    </a:p>
                  </a:txBody>
                  <a:tcPr marL="68580" marR="68580" marT="34290" marB="34290"/>
                </a:tc>
                <a:extLst>
                  <a:ext uri="{0D108BD9-81ED-4DB2-BD59-A6C34878D82A}">
                    <a16:rowId xmlns:a16="http://schemas.microsoft.com/office/drawing/2014/main" val="1151694419"/>
                  </a:ext>
                </a:extLst>
              </a:tr>
              <a:tr h="713662">
                <a:tc>
                  <a:txBody>
                    <a:bodyPr/>
                    <a:lstStyle/>
                    <a:p>
                      <a:pPr algn="l"/>
                      <a:r>
                        <a:rPr lang="en-US" sz="2400" b="1" dirty="0"/>
                        <a:t>DLCO</a:t>
                      </a:r>
                      <a:endParaRPr lang="en-US" sz="2400" b="1" dirty="0">
                        <a:latin typeface="+mn-lt"/>
                      </a:endParaRPr>
                    </a:p>
                  </a:txBody>
                  <a:tcPr marL="68580" marR="68580" marT="34290" marB="34290"/>
                </a:tc>
                <a:tc>
                  <a:txBody>
                    <a:bodyPr/>
                    <a:lstStyle/>
                    <a:p>
                      <a:pPr algn="l"/>
                      <a:r>
                        <a:rPr lang="en-US" sz="2400" dirty="0">
                          <a:solidFill>
                            <a:srgbClr val="000000"/>
                          </a:solidFill>
                        </a:rPr>
                        <a:t>8.7/29%</a:t>
                      </a:r>
                      <a:endParaRPr lang="en-US" sz="2400" dirty="0">
                        <a:latin typeface="+mn-lt"/>
                      </a:endParaRPr>
                    </a:p>
                  </a:txBody>
                  <a:tcPr marL="68580" marR="68580" marT="34290" marB="34290"/>
                </a:tc>
                <a:extLst>
                  <a:ext uri="{0D108BD9-81ED-4DB2-BD59-A6C34878D82A}">
                    <a16:rowId xmlns:a16="http://schemas.microsoft.com/office/drawing/2014/main" val="2102236791"/>
                  </a:ext>
                </a:extLst>
              </a:tr>
            </a:tbl>
          </a:graphicData>
        </a:graphic>
      </p:graphicFrame>
      <p:sp>
        <p:nvSpPr>
          <p:cNvPr id="10" name="Text Placeholder 9">
            <a:extLst>
              <a:ext uri="{FF2B5EF4-FFF2-40B4-BE49-F238E27FC236}">
                <a16:creationId xmlns:a16="http://schemas.microsoft.com/office/drawing/2014/main" id="{DAFC758D-3408-4FE3-AF70-30983AA87DA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FC794F1B-10F7-4B7A-8064-0DF1780229FA}"/>
              </a:ext>
            </a:extLst>
          </p:cNvPr>
          <p:cNvSpPr>
            <a:spLocks noGrp="1"/>
          </p:cNvSpPr>
          <p:nvPr>
            <p:ph type="body" sz="quarter" idx="11"/>
          </p:nvPr>
        </p:nvSpPr>
        <p:spPr>
          <a:xfrm>
            <a:off x="228600" y="4239816"/>
            <a:ext cx="8686800" cy="203597"/>
          </a:xfrm>
        </p:spPr>
        <p:txBody>
          <a:bodyPr/>
          <a:lstStyle/>
          <a:p>
            <a:r>
              <a:rPr lang="en-US" dirty="0"/>
              <a:t>DLCO, carbon monoxide diffusing capacity; FEV1, forced expiratory volume over 1 second; FVC, forced vital capacity; TLC, total lung capacity.</a:t>
            </a:r>
          </a:p>
          <a:p>
            <a:endParaRPr lang="en-US" dirty="0"/>
          </a:p>
        </p:txBody>
      </p:sp>
      <p:sp>
        <p:nvSpPr>
          <p:cNvPr id="8" name="Rectangle: Top Corners Snipped 7">
            <a:extLst>
              <a:ext uri="{FF2B5EF4-FFF2-40B4-BE49-F238E27FC236}">
                <a16:creationId xmlns:a16="http://schemas.microsoft.com/office/drawing/2014/main" id="{1890611A-1EA4-41B7-8B6A-8664C1793184}"/>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1831645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6B0B7-93C0-094D-A8B5-2B9BFADB6941}"/>
              </a:ext>
            </a:extLst>
          </p:cNvPr>
          <p:cNvSpPr>
            <a:spLocks noGrp="1"/>
          </p:cNvSpPr>
          <p:nvPr>
            <p:ph type="title"/>
          </p:nvPr>
        </p:nvSpPr>
        <p:spPr>
          <a:xfrm>
            <a:off x="228600" y="131162"/>
            <a:ext cx="8686800" cy="914400"/>
          </a:xfrm>
        </p:spPr>
        <p:txBody>
          <a:bodyPr/>
          <a:lstStyle/>
          <a:p>
            <a:r>
              <a:rPr lang="en-US" dirty="0"/>
              <a:t>This case addresses several issues</a:t>
            </a:r>
          </a:p>
        </p:txBody>
      </p:sp>
      <p:sp>
        <p:nvSpPr>
          <p:cNvPr id="3" name="Content Placeholder 2">
            <a:extLst>
              <a:ext uri="{FF2B5EF4-FFF2-40B4-BE49-F238E27FC236}">
                <a16:creationId xmlns:a16="http://schemas.microsoft.com/office/drawing/2014/main" id="{51BD916D-A124-AD48-895E-43A2FE3647B5}"/>
              </a:ext>
            </a:extLst>
          </p:cNvPr>
          <p:cNvSpPr>
            <a:spLocks noGrp="1"/>
          </p:cNvSpPr>
          <p:nvPr>
            <p:ph idx="1"/>
          </p:nvPr>
        </p:nvSpPr>
        <p:spPr>
          <a:xfrm>
            <a:off x="228600" y="1068345"/>
            <a:ext cx="8686800" cy="3108960"/>
          </a:xfrm>
        </p:spPr>
        <p:txBody>
          <a:bodyPr/>
          <a:lstStyle/>
          <a:p>
            <a:pPr marL="0" indent="0">
              <a:buNone/>
            </a:pPr>
            <a:r>
              <a:rPr lang="en-US" dirty="0"/>
              <a:t>Diagnostic accuracy</a:t>
            </a:r>
          </a:p>
          <a:p>
            <a:pPr lvl="1">
              <a:spcBef>
                <a:spcPts val="300"/>
              </a:spcBef>
            </a:pPr>
            <a:r>
              <a:rPr lang="en-US" dirty="0"/>
              <a:t>SCL70 positive</a:t>
            </a:r>
          </a:p>
          <a:p>
            <a:pPr lvl="1">
              <a:spcBef>
                <a:spcPts val="300"/>
              </a:spcBef>
            </a:pPr>
            <a:r>
              <a:rPr lang="en-US" dirty="0"/>
              <a:t>Typical NSIP pattern on CT</a:t>
            </a:r>
          </a:p>
          <a:p>
            <a:pPr lvl="2">
              <a:spcBef>
                <a:spcPts val="300"/>
              </a:spcBef>
            </a:pPr>
            <a:r>
              <a:rPr lang="en-US" dirty="0"/>
              <a:t>Did you really need a VATS? Probably not.</a:t>
            </a:r>
          </a:p>
          <a:p>
            <a:pPr lvl="1">
              <a:spcBef>
                <a:spcPts val="300"/>
              </a:spcBef>
            </a:pPr>
            <a:r>
              <a:rPr lang="en-US" dirty="0"/>
              <a:t>Better prognosis than UIP pattern </a:t>
            </a:r>
          </a:p>
          <a:p>
            <a:pPr lvl="1">
              <a:spcBef>
                <a:spcPts val="1200"/>
              </a:spcBef>
            </a:pPr>
            <a:r>
              <a:rPr lang="en-US" dirty="0"/>
              <a:t>Multiple comorbidities to address</a:t>
            </a:r>
          </a:p>
          <a:p>
            <a:pPr lvl="1">
              <a:spcBef>
                <a:spcPts val="300"/>
              </a:spcBef>
            </a:pPr>
            <a:r>
              <a:rPr lang="en-US" dirty="0"/>
              <a:t>Already treated with MMF and Prednisone</a:t>
            </a:r>
          </a:p>
          <a:p>
            <a:pPr lvl="1">
              <a:spcBef>
                <a:spcPts val="300"/>
              </a:spcBef>
            </a:pPr>
            <a:r>
              <a:rPr lang="en-US" dirty="0"/>
              <a:t>What is the prognosis? What factors involved?</a:t>
            </a:r>
          </a:p>
          <a:p>
            <a:pPr lvl="1">
              <a:spcBef>
                <a:spcPts val="300"/>
              </a:spcBef>
            </a:pPr>
            <a:r>
              <a:rPr lang="en-US" dirty="0"/>
              <a:t>What are other treatment options?</a:t>
            </a:r>
          </a:p>
          <a:p>
            <a:pPr lvl="1">
              <a:spcBef>
                <a:spcPts val="300"/>
              </a:spcBef>
            </a:pPr>
            <a:r>
              <a:rPr lang="en-US" dirty="0"/>
              <a:t>We added </a:t>
            </a:r>
            <a:r>
              <a:rPr lang="en-US" dirty="0" err="1"/>
              <a:t>nintedanib</a:t>
            </a:r>
            <a:endParaRPr lang="en-US" dirty="0"/>
          </a:p>
          <a:p>
            <a:endParaRPr lang="en-US" dirty="0"/>
          </a:p>
        </p:txBody>
      </p:sp>
      <p:sp>
        <p:nvSpPr>
          <p:cNvPr id="10" name="Text Placeholder 9">
            <a:extLst>
              <a:ext uri="{FF2B5EF4-FFF2-40B4-BE49-F238E27FC236}">
                <a16:creationId xmlns:a16="http://schemas.microsoft.com/office/drawing/2014/main" id="{845571B3-4654-4C63-9AF0-28883E9D7D2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8116EF09-BB75-4D41-9EEA-491EFC62BC7B}"/>
              </a:ext>
            </a:extLst>
          </p:cNvPr>
          <p:cNvSpPr>
            <a:spLocks noGrp="1"/>
          </p:cNvSpPr>
          <p:nvPr>
            <p:ph type="body" sz="quarter" idx="11"/>
          </p:nvPr>
        </p:nvSpPr>
        <p:spPr>
          <a:xfrm>
            <a:off x="228600" y="4075112"/>
            <a:ext cx="8686800" cy="368301"/>
          </a:xfrm>
        </p:spPr>
        <p:txBody>
          <a:bodyPr/>
          <a:lstStyle/>
          <a:p>
            <a:r>
              <a:rPr lang="en-US" dirty="0"/>
              <a:t>MMF, Mycophenolate mofetil; NSIP, nonspecific interstitial pneumonia; SCL, scleroderma; UIP, Usual interstitial pneumonia; VATS, Video-assisted thoracoscopic surgery.</a:t>
            </a:r>
          </a:p>
          <a:p>
            <a:endParaRPr lang="en-US" dirty="0"/>
          </a:p>
        </p:txBody>
      </p:sp>
      <p:sp>
        <p:nvSpPr>
          <p:cNvPr id="7" name="Rectangle: Top Corners Snipped 6">
            <a:extLst>
              <a:ext uri="{FF2B5EF4-FFF2-40B4-BE49-F238E27FC236}">
                <a16:creationId xmlns:a16="http://schemas.microsoft.com/office/drawing/2014/main" id="{FEB93E12-87EE-4F94-B228-3BBB37A47EFC}"/>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2575412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B707-0A5C-FE49-8C05-3A7210975F4E}"/>
              </a:ext>
            </a:extLst>
          </p:cNvPr>
          <p:cNvSpPr>
            <a:spLocks noGrp="1"/>
          </p:cNvSpPr>
          <p:nvPr>
            <p:ph type="title"/>
          </p:nvPr>
        </p:nvSpPr>
        <p:spPr/>
        <p:txBody>
          <a:bodyPr/>
          <a:lstStyle/>
          <a:p>
            <a:r>
              <a:rPr lang="en-US" dirty="0"/>
              <a:t>Interstitial Lung Disease Classification</a:t>
            </a:r>
          </a:p>
        </p:txBody>
      </p:sp>
      <p:sp>
        <p:nvSpPr>
          <p:cNvPr id="3" name="Content Placeholder 2">
            <a:extLst>
              <a:ext uri="{FF2B5EF4-FFF2-40B4-BE49-F238E27FC236}">
                <a16:creationId xmlns:a16="http://schemas.microsoft.com/office/drawing/2014/main" id="{1AF8A04E-C4BC-4246-8572-7A5BC0A90D1C}"/>
              </a:ext>
            </a:extLst>
          </p:cNvPr>
          <p:cNvSpPr>
            <a:spLocks noGrp="1"/>
          </p:cNvSpPr>
          <p:nvPr>
            <p:ph idx="1"/>
          </p:nvPr>
        </p:nvSpPr>
        <p:spPr/>
        <p:txBody>
          <a:bodyPr/>
          <a:lstStyle/>
          <a:p>
            <a:pPr marL="0" indent="0">
              <a:buNone/>
            </a:pPr>
            <a:r>
              <a:rPr lang="en-US" sz="1600" b="1" dirty="0"/>
              <a:t>Scleroderma ILD diagnosed </a:t>
            </a:r>
            <a:r>
              <a:rPr lang="en-US" sz="1600" dirty="0"/>
              <a:t>w/CT, VATS Biopsy, and Inflammatory Serologies. </a:t>
            </a:r>
          </a:p>
          <a:p>
            <a:pPr marL="0" indent="0">
              <a:buNone/>
            </a:pPr>
            <a:r>
              <a:rPr lang="en-US" sz="1600" dirty="0"/>
              <a:t>She has been on appropriate immunomodulatory therapy for her Scleroderma. Given the degree of desaturation in evaluating her imaging there may also be thrombotic and vascular components to her hypoxia. We will therefore start workup to evaluate for pulmonary hypertension and chronic thromboembolic disease (given previous VTE hx). </a:t>
            </a:r>
          </a:p>
          <a:p>
            <a:pPr marL="0" indent="0">
              <a:buNone/>
            </a:pPr>
            <a:endParaRPr lang="en-US" sz="1600" dirty="0"/>
          </a:p>
          <a:p>
            <a:pPr marL="0" indent="0">
              <a:buNone/>
            </a:pPr>
            <a:r>
              <a:rPr lang="en-US" sz="1600" dirty="0"/>
              <a:t>Otherwise, given recent updates in primary literature, the anti-fibrotic agent, </a:t>
            </a:r>
            <a:r>
              <a:rPr lang="en-US" sz="1600" dirty="0" err="1"/>
              <a:t>nintedanib</a:t>
            </a:r>
            <a:r>
              <a:rPr lang="en-US" sz="1600" dirty="0"/>
              <a:t>, may be an appropriate disease-slowing agent.</a:t>
            </a:r>
          </a:p>
          <a:p>
            <a:pPr marL="0" indent="0">
              <a:buNone/>
            </a:pPr>
            <a:endParaRPr lang="en-US" sz="1600" dirty="0"/>
          </a:p>
          <a:p>
            <a:pPr>
              <a:spcBef>
                <a:spcPts val="225"/>
              </a:spcBef>
              <a:spcAft>
                <a:spcPts val="225"/>
              </a:spcAft>
            </a:pPr>
            <a:r>
              <a:rPr lang="en-US" sz="1800" dirty="0"/>
              <a:t>Can start </a:t>
            </a:r>
            <a:r>
              <a:rPr lang="en-US" sz="1800" dirty="0" err="1"/>
              <a:t>nintedanib</a:t>
            </a:r>
            <a:r>
              <a:rPr lang="en-US" sz="1800" dirty="0"/>
              <a:t> for scleroderma lung—awaiting script fill by Rheum</a:t>
            </a:r>
          </a:p>
          <a:p>
            <a:pPr>
              <a:spcBef>
                <a:spcPts val="225"/>
              </a:spcBef>
              <a:spcAft>
                <a:spcPts val="225"/>
              </a:spcAft>
            </a:pPr>
            <a:r>
              <a:rPr lang="en-US" sz="1800" dirty="0"/>
              <a:t>Has gained 15 </a:t>
            </a:r>
            <a:r>
              <a:rPr lang="en-US" sz="1800" dirty="0" err="1"/>
              <a:t>lbs</a:t>
            </a:r>
            <a:r>
              <a:rPr lang="en-US" sz="1800" dirty="0"/>
              <a:t>—advise </a:t>
            </a:r>
            <a:r>
              <a:rPr lang="en-US" sz="1800" dirty="0" err="1"/>
              <a:t>wt</a:t>
            </a:r>
            <a:r>
              <a:rPr lang="en-US" sz="1800" dirty="0"/>
              <a:t> loss</a:t>
            </a:r>
          </a:p>
          <a:p>
            <a:pPr>
              <a:spcBef>
                <a:spcPts val="225"/>
              </a:spcBef>
              <a:spcAft>
                <a:spcPts val="225"/>
              </a:spcAft>
            </a:pPr>
            <a:r>
              <a:rPr lang="en-US" sz="1800" dirty="0"/>
              <a:t>Allergic rhinitis—Fluticasone nasal spray</a:t>
            </a:r>
          </a:p>
        </p:txBody>
      </p:sp>
      <p:sp>
        <p:nvSpPr>
          <p:cNvPr id="4" name="Text Placeholder 3">
            <a:extLst>
              <a:ext uri="{FF2B5EF4-FFF2-40B4-BE49-F238E27FC236}">
                <a16:creationId xmlns:a16="http://schemas.microsoft.com/office/drawing/2014/main" id="{5831671E-5D67-4563-8B6A-5DB79F9AB1AA}"/>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4951401D-1753-47F9-9512-4B58DBBAF750}"/>
              </a:ext>
            </a:extLst>
          </p:cNvPr>
          <p:cNvSpPr>
            <a:spLocks noGrp="1"/>
          </p:cNvSpPr>
          <p:nvPr>
            <p:ph type="body" sz="quarter" idx="11"/>
          </p:nvPr>
        </p:nvSpPr>
        <p:spPr/>
        <p:txBody>
          <a:bodyPr/>
          <a:lstStyle/>
          <a:p>
            <a:endParaRPr lang="en-US"/>
          </a:p>
        </p:txBody>
      </p:sp>
      <p:sp>
        <p:nvSpPr>
          <p:cNvPr id="7" name="Rectangle: Top Corners Snipped 6">
            <a:extLst>
              <a:ext uri="{FF2B5EF4-FFF2-40B4-BE49-F238E27FC236}">
                <a16:creationId xmlns:a16="http://schemas.microsoft.com/office/drawing/2014/main" id="{D3F63979-C540-46C5-9C21-CD01AF9402A3}"/>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195595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AE95-AE97-CB42-9B62-5A524D6ED401}"/>
              </a:ext>
            </a:extLst>
          </p:cNvPr>
          <p:cNvSpPr>
            <a:spLocks noGrp="1"/>
          </p:cNvSpPr>
          <p:nvPr>
            <p:ph type="title"/>
          </p:nvPr>
        </p:nvSpPr>
        <p:spPr>
          <a:xfrm>
            <a:off x="228600" y="131162"/>
            <a:ext cx="8686800" cy="914400"/>
          </a:xfrm>
        </p:spPr>
        <p:txBody>
          <a:bodyPr vert="horz" lIns="91440" tIns="45720" rIns="91440" bIns="45720" rtlCol="0" anchor="ctr">
            <a:normAutofit/>
          </a:bodyPr>
          <a:lstStyle/>
          <a:p>
            <a:r>
              <a:rPr lang="en-US" dirty="0"/>
              <a:t>Screening the Asymptomatic Patient</a:t>
            </a:r>
          </a:p>
        </p:txBody>
      </p:sp>
      <p:sp>
        <p:nvSpPr>
          <p:cNvPr id="3" name="Content Placeholder 2">
            <a:extLst>
              <a:ext uri="{FF2B5EF4-FFF2-40B4-BE49-F238E27FC236}">
                <a16:creationId xmlns:a16="http://schemas.microsoft.com/office/drawing/2014/main" id="{53DF0947-EC59-7C49-8588-DFE98338E668}"/>
              </a:ext>
            </a:extLst>
          </p:cNvPr>
          <p:cNvSpPr>
            <a:spLocks noGrp="1"/>
          </p:cNvSpPr>
          <p:nvPr>
            <p:ph idx="1"/>
          </p:nvPr>
        </p:nvSpPr>
        <p:spPr>
          <a:xfrm>
            <a:off x="228600" y="1068345"/>
            <a:ext cx="8686800" cy="3108960"/>
          </a:xfrm>
        </p:spPr>
        <p:txBody>
          <a:bodyPr/>
          <a:lstStyle/>
          <a:p>
            <a:pPr marL="0" indent="0">
              <a:spcBef>
                <a:spcPts val="600"/>
              </a:spcBef>
              <a:buNone/>
            </a:pPr>
            <a:r>
              <a:rPr lang="en-US" dirty="0"/>
              <a:t>Clinicians often see ILD before a patient reports breathlessness.</a:t>
            </a:r>
          </a:p>
          <a:p>
            <a:pPr marL="0" indent="0">
              <a:spcBef>
                <a:spcPts val="1200"/>
              </a:spcBef>
              <a:buNone/>
            </a:pPr>
            <a:r>
              <a:rPr lang="en-US" dirty="0"/>
              <a:t>To identify patients who should be screened for ILD, it is important to ask questions to evaluate the patient’s activities. This helps determine if the patient is modifying their lifestyle to avoid a feeling of breathlessness. </a:t>
            </a:r>
          </a:p>
          <a:p>
            <a:pPr marL="0" indent="0">
              <a:spcBef>
                <a:spcPts val="1200"/>
              </a:spcBef>
              <a:buNone/>
            </a:pPr>
            <a:r>
              <a:rPr lang="en-US" dirty="0"/>
              <a:t>For example, ask your patients:</a:t>
            </a:r>
          </a:p>
          <a:p>
            <a:pPr lvl="1">
              <a:spcBef>
                <a:spcPts val="600"/>
              </a:spcBef>
            </a:pPr>
            <a:r>
              <a:rPr lang="en-US" dirty="0"/>
              <a:t>Do you still walk up the stairs? </a:t>
            </a:r>
          </a:p>
          <a:p>
            <a:pPr lvl="1">
              <a:spcBef>
                <a:spcPts val="600"/>
              </a:spcBef>
            </a:pPr>
            <a:r>
              <a:rPr lang="en-US" dirty="0"/>
              <a:t>What is your form of exercise?</a:t>
            </a:r>
          </a:p>
          <a:p>
            <a:pPr lvl="1">
              <a:spcBef>
                <a:spcPts val="600"/>
              </a:spcBef>
            </a:pPr>
            <a:r>
              <a:rPr lang="en-US" dirty="0"/>
              <a:t>Do you still play 18 holes of golf, or do you now play 9?</a:t>
            </a:r>
          </a:p>
          <a:p>
            <a:pPr lvl="1">
              <a:spcBef>
                <a:spcPts val="600"/>
              </a:spcBef>
            </a:pPr>
            <a:r>
              <a:rPr lang="en-US" dirty="0"/>
              <a:t>Are you still mowing the lawn? </a:t>
            </a:r>
          </a:p>
        </p:txBody>
      </p:sp>
      <p:sp>
        <p:nvSpPr>
          <p:cNvPr id="8" name="Text Placeholder 7">
            <a:extLst>
              <a:ext uri="{FF2B5EF4-FFF2-40B4-BE49-F238E27FC236}">
                <a16:creationId xmlns:a16="http://schemas.microsoft.com/office/drawing/2014/main" id="{B117218D-F562-4D75-8054-66FD9781795A}"/>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367516F3-C970-45AB-8170-524DBB80C97C}"/>
              </a:ext>
            </a:extLst>
          </p:cNvPr>
          <p:cNvSpPr>
            <a:spLocks noGrp="1"/>
          </p:cNvSpPr>
          <p:nvPr>
            <p:ph type="body" sz="quarter" idx="11"/>
          </p:nvPr>
        </p:nvSpPr>
        <p:spPr>
          <a:xfrm>
            <a:off x="228600" y="4239816"/>
            <a:ext cx="8686800" cy="203597"/>
          </a:xfrm>
        </p:spPr>
        <p:txBody>
          <a:bodyPr/>
          <a:lstStyle/>
          <a:p>
            <a:r>
              <a:rPr lang="en-US" dirty="0"/>
              <a:t>ILD, Interstitial Lung Disease.</a:t>
            </a:r>
          </a:p>
        </p:txBody>
      </p:sp>
    </p:spTree>
    <p:extLst>
      <p:ext uri="{BB962C8B-B14F-4D97-AF65-F5344CB8AC3E}">
        <p14:creationId xmlns:p14="http://schemas.microsoft.com/office/powerpoint/2010/main" val="3909194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011D-9300-F04A-B64F-7A8E899C7D05}"/>
              </a:ext>
            </a:extLst>
          </p:cNvPr>
          <p:cNvSpPr>
            <a:spLocks noGrp="1"/>
          </p:cNvSpPr>
          <p:nvPr>
            <p:ph type="title"/>
          </p:nvPr>
        </p:nvSpPr>
        <p:spPr>
          <a:xfrm>
            <a:off x="228600" y="131162"/>
            <a:ext cx="8686800" cy="914400"/>
          </a:xfrm>
        </p:spPr>
        <p:txBody>
          <a:bodyPr/>
          <a:lstStyle/>
          <a:p>
            <a:r>
              <a:rPr lang="en-US" dirty="0"/>
              <a:t>Medication Recommendations</a:t>
            </a:r>
          </a:p>
        </p:txBody>
      </p:sp>
      <p:sp>
        <p:nvSpPr>
          <p:cNvPr id="3" name="Content Placeholder 2">
            <a:extLst>
              <a:ext uri="{FF2B5EF4-FFF2-40B4-BE49-F238E27FC236}">
                <a16:creationId xmlns:a16="http://schemas.microsoft.com/office/drawing/2014/main" id="{65C3697E-91F8-4448-B060-6C84546EFC82}"/>
              </a:ext>
            </a:extLst>
          </p:cNvPr>
          <p:cNvSpPr>
            <a:spLocks noGrp="1"/>
          </p:cNvSpPr>
          <p:nvPr>
            <p:ph idx="1"/>
          </p:nvPr>
        </p:nvSpPr>
        <p:spPr>
          <a:xfrm>
            <a:off x="228600" y="1068345"/>
            <a:ext cx="8686800" cy="3108960"/>
          </a:xfrm>
        </p:spPr>
        <p:txBody>
          <a:bodyPr/>
          <a:lstStyle/>
          <a:p>
            <a:r>
              <a:rPr lang="en-US" dirty="0"/>
              <a:t>Continue immunomodulator therapy (mycophenolate mofetil/Prednisone) as prescribed by rheumatologist</a:t>
            </a:r>
          </a:p>
          <a:p>
            <a:r>
              <a:rPr lang="en-US" b="1" dirty="0"/>
              <a:t>Labs: </a:t>
            </a:r>
            <a:r>
              <a:rPr lang="en-US" dirty="0"/>
              <a:t>BNP</a:t>
            </a:r>
          </a:p>
          <a:p>
            <a:r>
              <a:rPr lang="en-US" b="1" dirty="0"/>
              <a:t>Imaging: </a:t>
            </a:r>
            <a:r>
              <a:rPr lang="en-US" dirty="0"/>
              <a:t>TTE w/Bubble was negative</a:t>
            </a:r>
          </a:p>
          <a:p>
            <a:r>
              <a:rPr lang="en-US" dirty="0"/>
              <a:t>Medications managed by by rheumatologist</a:t>
            </a:r>
          </a:p>
          <a:p>
            <a:r>
              <a:rPr lang="en-US" b="1" dirty="0"/>
              <a:t>PJP prophylaxis: </a:t>
            </a:r>
            <a:r>
              <a:rPr lang="en-US" dirty="0"/>
              <a:t>Sulfamethoxazole/trimethoprim</a:t>
            </a:r>
          </a:p>
          <a:p>
            <a:pPr lvl="1"/>
            <a:r>
              <a:rPr lang="en-US" dirty="0"/>
              <a:t>Oxygen supplementation</a:t>
            </a:r>
          </a:p>
          <a:p>
            <a:r>
              <a:rPr lang="en-US" dirty="0"/>
              <a:t>As tolerated w/exertion and sleep</a:t>
            </a:r>
          </a:p>
          <a:p>
            <a:r>
              <a:rPr lang="en-US" b="1" dirty="0"/>
              <a:t>Vaccinations: </a:t>
            </a:r>
            <a:r>
              <a:rPr lang="en-US" dirty="0"/>
              <a:t>In addition to yearly influenza vaccination, I recommend PCV13 followed by PPSV23 based on our current immunization record </a:t>
            </a:r>
          </a:p>
          <a:p>
            <a:r>
              <a:rPr lang="en-US" dirty="0"/>
              <a:t>Follow up with PFTs in 3 months</a:t>
            </a:r>
          </a:p>
          <a:p>
            <a:endParaRPr lang="en-US" dirty="0"/>
          </a:p>
        </p:txBody>
      </p:sp>
      <p:sp>
        <p:nvSpPr>
          <p:cNvPr id="10" name="Text Placeholder 9">
            <a:extLst>
              <a:ext uri="{FF2B5EF4-FFF2-40B4-BE49-F238E27FC236}">
                <a16:creationId xmlns:a16="http://schemas.microsoft.com/office/drawing/2014/main" id="{D5C074AB-FCE4-482B-96CE-D7E9AFD0344C}"/>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EC795332-D15D-48B7-B791-DCEAF2FAB2D4}"/>
              </a:ext>
            </a:extLst>
          </p:cNvPr>
          <p:cNvSpPr>
            <a:spLocks noGrp="1"/>
          </p:cNvSpPr>
          <p:nvPr>
            <p:ph type="body" sz="quarter" idx="11"/>
          </p:nvPr>
        </p:nvSpPr>
        <p:spPr>
          <a:xfrm>
            <a:off x="228600" y="4239816"/>
            <a:ext cx="8686800" cy="203597"/>
          </a:xfrm>
        </p:spPr>
        <p:txBody>
          <a:bodyPr/>
          <a:lstStyle/>
          <a:p>
            <a:r>
              <a:rPr lang="en-US" dirty="0"/>
              <a:t>PFT, Pulmonary function test; PJP, pneumocystis </a:t>
            </a:r>
            <a:r>
              <a:rPr lang="en-US" dirty="0" err="1"/>
              <a:t>jirovecii</a:t>
            </a:r>
            <a:r>
              <a:rPr lang="en-US" dirty="0"/>
              <a:t>; TTE, transthoracic echocardiogram.</a:t>
            </a:r>
          </a:p>
        </p:txBody>
      </p:sp>
      <p:sp>
        <p:nvSpPr>
          <p:cNvPr id="7" name="Rectangle: Top Corners Snipped 6">
            <a:extLst>
              <a:ext uri="{FF2B5EF4-FFF2-40B4-BE49-F238E27FC236}">
                <a16:creationId xmlns:a16="http://schemas.microsoft.com/office/drawing/2014/main" id="{E0675F14-5D0B-4FCB-8A83-FF9829055559}"/>
              </a:ext>
            </a:extLst>
          </p:cNvPr>
          <p:cNvSpPr/>
          <p:nvPr/>
        </p:nvSpPr>
        <p:spPr>
          <a:xfrm>
            <a:off x="6231988" y="0"/>
            <a:ext cx="2278966" cy="415497"/>
          </a:xfrm>
          <a:prstGeom prst="snip2SameRect">
            <a:avLst>
              <a:gd name="adj1" fmla="val 0"/>
              <a:gd name="adj2" fmla="val 50000"/>
            </a:avLst>
          </a:prstGeom>
          <a:solidFill>
            <a:srgbClr val="666699"/>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#1</a:t>
            </a:r>
          </a:p>
        </p:txBody>
      </p:sp>
    </p:spTree>
    <p:extLst>
      <p:ext uri="{BB962C8B-B14F-4D97-AF65-F5344CB8AC3E}">
        <p14:creationId xmlns:p14="http://schemas.microsoft.com/office/powerpoint/2010/main" val="4019921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16EA-D417-1347-9E09-88E6F1A13F05}"/>
              </a:ext>
            </a:extLst>
          </p:cNvPr>
          <p:cNvSpPr>
            <a:spLocks noGrp="1"/>
          </p:cNvSpPr>
          <p:nvPr>
            <p:ph type="title"/>
          </p:nvPr>
        </p:nvSpPr>
        <p:spPr>
          <a:xfrm>
            <a:off x="228600" y="131162"/>
            <a:ext cx="8686800" cy="914400"/>
          </a:xfrm>
        </p:spPr>
        <p:txBody>
          <a:bodyPr>
            <a:normAutofit fontScale="90000"/>
          </a:bodyPr>
          <a:lstStyle/>
          <a:p>
            <a:r>
              <a:rPr lang="en-US" dirty="0"/>
              <a:t>Optimizing Clinician Patient Communication </a:t>
            </a:r>
            <a:br>
              <a:rPr lang="en-US" dirty="0"/>
            </a:br>
            <a:r>
              <a:rPr lang="en-US" dirty="0"/>
              <a:t>and Education</a:t>
            </a:r>
          </a:p>
        </p:txBody>
      </p:sp>
      <p:sp>
        <p:nvSpPr>
          <p:cNvPr id="3" name="Content Placeholder 2">
            <a:extLst>
              <a:ext uri="{FF2B5EF4-FFF2-40B4-BE49-F238E27FC236}">
                <a16:creationId xmlns:a16="http://schemas.microsoft.com/office/drawing/2014/main" id="{0EB0CE43-457F-A54C-8FC2-D27D0E2DED97}"/>
              </a:ext>
            </a:extLst>
          </p:cNvPr>
          <p:cNvSpPr>
            <a:spLocks noGrp="1"/>
          </p:cNvSpPr>
          <p:nvPr>
            <p:ph idx="1"/>
          </p:nvPr>
        </p:nvSpPr>
        <p:spPr>
          <a:xfrm>
            <a:off x="228600" y="1068345"/>
            <a:ext cx="8686800" cy="3108960"/>
          </a:xfrm>
        </p:spPr>
        <p:txBody>
          <a:bodyPr>
            <a:noAutofit/>
          </a:bodyPr>
          <a:lstStyle/>
          <a:p>
            <a:pPr>
              <a:buFont typeface="Wingdings" panose="05000000000000000000" pitchFamily="2" charset="2"/>
              <a:buChar char="Ø"/>
            </a:pPr>
            <a:r>
              <a:rPr lang="en-US" b="1" dirty="0"/>
              <a:t>Inform</a:t>
            </a:r>
          </a:p>
          <a:p>
            <a:pPr lvl="1"/>
            <a:r>
              <a:rPr lang="en-US" dirty="0"/>
              <a:t>Encourage discussion over understanding of comorbidities and remaining concerns</a:t>
            </a:r>
          </a:p>
          <a:p>
            <a:pPr>
              <a:spcBef>
                <a:spcPts val="1200"/>
              </a:spcBef>
              <a:buFont typeface="Wingdings" panose="05000000000000000000" pitchFamily="2" charset="2"/>
              <a:buChar char="Ø"/>
            </a:pPr>
            <a:r>
              <a:rPr lang="en-US" b="1" dirty="0"/>
              <a:t>Educate</a:t>
            </a:r>
          </a:p>
          <a:p>
            <a:pPr lvl="1">
              <a:spcBef>
                <a:spcPts val="600"/>
              </a:spcBef>
            </a:pPr>
            <a:r>
              <a:rPr lang="en-US" dirty="0"/>
              <a:t>Provide patients information regarding pros and cons of immunomodulatory therapy and anti fibrotic therapy alone and together. </a:t>
            </a:r>
          </a:p>
          <a:p>
            <a:pPr lvl="1">
              <a:spcBef>
                <a:spcPts val="1200"/>
              </a:spcBef>
            </a:pPr>
            <a:r>
              <a:rPr lang="en-US" dirty="0"/>
              <a:t>Open discussion over the remainder of the work up and why monitoring is important</a:t>
            </a:r>
          </a:p>
          <a:p>
            <a:pPr lvl="1">
              <a:spcBef>
                <a:spcPts val="1200"/>
              </a:spcBef>
            </a:pPr>
            <a:r>
              <a:rPr lang="en-US" dirty="0"/>
              <a:t>Encourage them to ask questions and provide feedback along their journey</a:t>
            </a:r>
          </a:p>
          <a:p>
            <a:pPr lvl="1">
              <a:spcBef>
                <a:spcPts val="1200"/>
              </a:spcBef>
            </a:pPr>
            <a:r>
              <a:rPr lang="en-US" dirty="0"/>
              <a:t>Discussion about the importance of co-management with rheumatologist—management is not in isolation</a:t>
            </a:r>
          </a:p>
        </p:txBody>
      </p:sp>
      <p:sp>
        <p:nvSpPr>
          <p:cNvPr id="8" name="Text Placeholder 7">
            <a:extLst>
              <a:ext uri="{FF2B5EF4-FFF2-40B4-BE49-F238E27FC236}">
                <a16:creationId xmlns:a16="http://schemas.microsoft.com/office/drawing/2014/main" id="{954A6DA4-F907-4175-99F5-32E6BC4B839A}"/>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181F0F5A-2F6A-4E0C-974F-3FB7FC3DBB3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39371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16EA-D417-1347-9E09-88E6F1A13F05}"/>
              </a:ext>
            </a:extLst>
          </p:cNvPr>
          <p:cNvSpPr>
            <a:spLocks noGrp="1"/>
          </p:cNvSpPr>
          <p:nvPr>
            <p:ph type="title"/>
          </p:nvPr>
        </p:nvSpPr>
        <p:spPr>
          <a:xfrm>
            <a:off x="228600" y="131162"/>
            <a:ext cx="8686800" cy="914400"/>
          </a:xfrm>
        </p:spPr>
        <p:txBody>
          <a:bodyPr>
            <a:normAutofit fontScale="90000"/>
          </a:bodyPr>
          <a:lstStyle/>
          <a:p>
            <a:r>
              <a:rPr lang="en-US" dirty="0"/>
              <a:t>Optimizing Clinician Patient Communication</a:t>
            </a:r>
            <a:br>
              <a:rPr lang="en-US" dirty="0"/>
            </a:br>
            <a:r>
              <a:rPr lang="en-US" dirty="0"/>
              <a:t>and Education </a:t>
            </a:r>
            <a:r>
              <a:rPr lang="en-US" i="1" dirty="0"/>
              <a:t>continued</a:t>
            </a:r>
          </a:p>
        </p:txBody>
      </p:sp>
      <p:sp>
        <p:nvSpPr>
          <p:cNvPr id="3" name="Content Placeholder 2">
            <a:extLst>
              <a:ext uri="{FF2B5EF4-FFF2-40B4-BE49-F238E27FC236}">
                <a16:creationId xmlns:a16="http://schemas.microsoft.com/office/drawing/2014/main" id="{0EB0CE43-457F-A54C-8FC2-D27D0E2DED97}"/>
              </a:ext>
            </a:extLst>
          </p:cNvPr>
          <p:cNvSpPr>
            <a:spLocks noGrp="1"/>
          </p:cNvSpPr>
          <p:nvPr>
            <p:ph idx="1"/>
          </p:nvPr>
        </p:nvSpPr>
        <p:spPr>
          <a:xfrm>
            <a:off x="228600" y="1068345"/>
            <a:ext cx="8686800" cy="3108960"/>
          </a:xfrm>
        </p:spPr>
        <p:txBody>
          <a:bodyPr>
            <a:normAutofit/>
          </a:bodyPr>
          <a:lstStyle/>
          <a:p>
            <a:pPr>
              <a:spcBef>
                <a:spcPts val="600"/>
              </a:spcBef>
              <a:buFont typeface="Wingdings" panose="05000000000000000000" pitchFamily="2" charset="2"/>
              <a:buChar char="Ø"/>
            </a:pPr>
            <a:r>
              <a:rPr lang="en-US" b="1" dirty="0"/>
              <a:t>Empower</a:t>
            </a:r>
          </a:p>
          <a:p>
            <a:pPr lvl="1">
              <a:spcBef>
                <a:spcPts val="600"/>
              </a:spcBef>
            </a:pPr>
            <a:r>
              <a:rPr lang="en-US" sz="2000" dirty="0"/>
              <a:t>Empower patients to participate in all their medical decisions</a:t>
            </a:r>
          </a:p>
          <a:p>
            <a:pPr lvl="1">
              <a:spcBef>
                <a:spcPts val="1200"/>
              </a:spcBef>
            </a:pPr>
            <a:r>
              <a:rPr lang="en-US" sz="2000" dirty="0"/>
              <a:t>Teach your patients what they should be looking for</a:t>
            </a:r>
          </a:p>
          <a:p>
            <a:pPr lvl="2">
              <a:spcBef>
                <a:spcPts val="600"/>
              </a:spcBef>
            </a:pPr>
            <a:r>
              <a:rPr lang="en-US" sz="1600" dirty="0"/>
              <a:t>GI upset and other potential side effects</a:t>
            </a:r>
          </a:p>
          <a:p>
            <a:pPr lvl="2">
              <a:spcBef>
                <a:spcPts val="600"/>
              </a:spcBef>
            </a:pPr>
            <a:r>
              <a:rPr lang="en-US" sz="1600" dirty="0"/>
              <a:t>Signs and symptoms of pulmonary hypertension</a:t>
            </a:r>
          </a:p>
          <a:p>
            <a:pPr lvl="2">
              <a:spcBef>
                <a:spcPts val="600"/>
              </a:spcBef>
            </a:pPr>
            <a:r>
              <a:rPr lang="en-US" sz="1600" dirty="0"/>
              <a:t>Consider home oxygen monitoring</a:t>
            </a:r>
          </a:p>
          <a:p>
            <a:pPr lvl="3">
              <a:spcBef>
                <a:spcPts val="600"/>
              </a:spcBef>
            </a:pPr>
            <a:r>
              <a:rPr lang="en-US" sz="1400" dirty="0" err="1"/>
              <a:t>Eg</a:t>
            </a:r>
            <a:r>
              <a:rPr lang="en-US" sz="1400" dirty="0"/>
              <a:t>, Home oximeter (~$35)</a:t>
            </a:r>
          </a:p>
          <a:p>
            <a:pPr lvl="1">
              <a:spcBef>
                <a:spcPts val="600"/>
              </a:spcBef>
            </a:pPr>
            <a:endParaRPr lang="en-US" dirty="0"/>
          </a:p>
        </p:txBody>
      </p:sp>
      <p:sp>
        <p:nvSpPr>
          <p:cNvPr id="8" name="Text Placeholder 7">
            <a:extLst>
              <a:ext uri="{FF2B5EF4-FFF2-40B4-BE49-F238E27FC236}">
                <a16:creationId xmlns:a16="http://schemas.microsoft.com/office/drawing/2014/main" id="{FA043069-FBEC-4BC5-A27E-FC3193940632}"/>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84376F43-F731-4D02-B8C9-059B3A87A21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40433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4B7A-4764-9648-B1D7-D3EBC71E3331}"/>
              </a:ext>
            </a:extLst>
          </p:cNvPr>
          <p:cNvSpPr>
            <a:spLocks noGrp="1"/>
          </p:cNvSpPr>
          <p:nvPr>
            <p:ph type="title"/>
          </p:nvPr>
        </p:nvSpPr>
        <p:spPr>
          <a:xfrm>
            <a:off x="228600" y="131162"/>
            <a:ext cx="8686800" cy="914400"/>
          </a:xfrm>
        </p:spPr>
        <p:txBody>
          <a:bodyPr/>
          <a:lstStyle/>
          <a:p>
            <a:r>
              <a:rPr lang="en-US" dirty="0"/>
              <a:t>Initial Presentation</a:t>
            </a:r>
          </a:p>
        </p:txBody>
      </p:sp>
      <p:sp>
        <p:nvSpPr>
          <p:cNvPr id="3" name="Content Placeholder 2">
            <a:extLst>
              <a:ext uri="{FF2B5EF4-FFF2-40B4-BE49-F238E27FC236}">
                <a16:creationId xmlns:a16="http://schemas.microsoft.com/office/drawing/2014/main" id="{7D7CABDC-9CD9-D24C-9DA2-2F3B636D6CE6}"/>
              </a:ext>
            </a:extLst>
          </p:cNvPr>
          <p:cNvSpPr>
            <a:spLocks noGrp="1"/>
          </p:cNvSpPr>
          <p:nvPr>
            <p:ph idx="1"/>
          </p:nvPr>
        </p:nvSpPr>
        <p:spPr>
          <a:xfrm>
            <a:off x="228600" y="1068345"/>
            <a:ext cx="8686800" cy="3108960"/>
          </a:xfrm>
        </p:spPr>
        <p:txBody>
          <a:bodyPr/>
          <a:lstStyle/>
          <a:p>
            <a:r>
              <a:rPr lang="en-US" sz="2000" dirty="0"/>
              <a:t>KLA 78-yo female</a:t>
            </a:r>
          </a:p>
          <a:p>
            <a:r>
              <a:rPr lang="en-US" sz="2000" dirty="0"/>
              <a:t>PMHx of HTN, HLD, </a:t>
            </a:r>
            <a:r>
              <a:rPr lang="en-US" sz="2000" dirty="0" err="1"/>
              <a:t>pAF</a:t>
            </a:r>
            <a:r>
              <a:rPr lang="en-US" sz="2000" dirty="0"/>
              <a:t> (on AC)</a:t>
            </a:r>
          </a:p>
          <a:p>
            <a:r>
              <a:rPr lang="en-US" sz="2000" dirty="0"/>
              <a:t>Suspected ILD who presents to establish care at the ILD clinic.</a:t>
            </a:r>
          </a:p>
          <a:p>
            <a:r>
              <a:rPr lang="en-US" sz="2000" dirty="0"/>
              <a:t>Today she states her symptoms started about one year ago, in March 2020, presented with chest pain at rest; saw her PCP who referred her to Pulmonologist. </a:t>
            </a:r>
          </a:p>
          <a:p>
            <a:r>
              <a:rPr lang="en-US" sz="2000" dirty="0"/>
              <a:t>She endorses a dry cough, now more productive. She states the cough has significantly improved since her birds were removed (one year ago). In the past she has had other pets in addition to the birds, which included dogs, cats, gerbils, a rabbit and a snake (as a child). </a:t>
            </a:r>
          </a:p>
          <a:p>
            <a:r>
              <a:rPr lang="en-US" sz="2000" dirty="0"/>
              <a:t>She walks at least one mile and swims daily.</a:t>
            </a:r>
          </a:p>
          <a:p>
            <a:endParaRPr lang="en-US" sz="2000" dirty="0"/>
          </a:p>
        </p:txBody>
      </p:sp>
      <p:sp>
        <p:nvSpPr>
          <p:cNvPr id="10" name="Text Placeholder 9">
            <a:extLst>
              <a:ext uri="{FF2B5EF4-FFF2-40B4-BE49-F238E27FC236}">
                <a16:creationId xmlns:a16="http://schemas.microsoft.com/office/drawing/2014/main" id="{733CE3F5-14DF-4887-89D9-1D04DC1410D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D91B3DF6-B76A-4A9D-AF0E-7C5BA68B753F}"/>
              </a:ext>
            </a:extLst>
          </p:cNvPr>
          <p:cNvSpPr>
            <a:spLocks noGrp="1"/>
          </p:cNvSpPr>
          <p:nvPr>
            <p:ph type="body" sz="quarter" idx="11"/>
          </p:nvPr>
        </p:nvSpPr>
        <p:spPr>
          <a:xfrm>
            <a:off x="228600" y="4239816"/>
            <a:ext cx="8686800" cy="203597"/>
          </a:xfrm>
        </p:spPr>
        <p:txBody>
          <a:bodyPr/>
          <a:lstStyle/>
          <a:p>
            <a:r>
              <a:rPr lang="en-US" dirty="0"/>
              <a:t>HLD, hypersensitivity lung disease; HTN, Hypertension; </a:t>
            </a:r>
            <a:r>
              <a:rPr lang="en-US" dirty="0" err="1"/>
              <a:t>pAF</a:t>
            </a:r>
            <a:r>
              <a:rPr lang="en-US" dirty="0"/>
              <a:t>, Paroxysmal atrial fibrillation; PMHx, past medical history.</a:t>
            </a:r>
          </a:p>
        </p:txBody>
      </p:sp>
      <p:sp>
        <p:nvSpPr>
          <p:cNvPr id="7" name="Rectangle: Top Corners Snipped 6">
            <a:extLst>
              <a:ext uri="{FF2B5EF4-FFF2-40B4-BE49-F238E27FC236}">
                <a16:creationId xmlns:a16="http://schemas.microsoft.com/office/drawing/2014/main" id="{44837C37-F4A5-4E7B-84BF-7B6C7CB525BD}"/>
              </a:ext>
            </a:extLst>
          </p:cNvPr>
          <p:cNvSpPr/>
          <p:nvPr/>
        </p:nvSpPr>
        <p:spPr>
          <a:xfrm>
            <a:off x="6231988" y="0"/>
            <a:ext cx="2278966" cy="415497"/>
          </a:xfrm>
          <a:prstGeom prst="snip2SameRect">
            <a:avLst>
              <a:gd name="adj1" fmla="val 0"/>
              <a:gd name="adj2" fmla="val 50000"/>
            </a:avLst>
          </a:prstGeom>
          <a:solidFill>
            <a:schemeClr val="accent2">
              <a:lumMod val="75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#2</a:t>
            </a:r>
          </a:p>
        </p:txBody>
      </p:sp>
    </p:spTree>
    <p:extLst>
      <p:ext uri="{BB962C8B-B14F-4D97-AF65-F5344CB8AC3E}">
        <p14:creationId xmlns:p14="http://schemas.microsoft.com/office/powerpoint/2010/main" val="3266603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4B7A-4764-9648-B1D7-D3EBC71E3331}"/>
              </a:ext>
            </a:extLst>
          </p:cNvPr>
          <p:cNvSpPr>
            <a:spLocks noGrp="1"/>
          </p:cNvSpPr>
          <p:nvPr>
            <p:ph type="title"/>
          </p:nvPr>
        </p:nvSpPr>
        <p:spPr/>
        <p:txBody>
          <a:bodyPr/>
          <a:lstStyle/>
          <a:p>
            <a:r>
              <a:rPr lang="en-US" dirty="0"/>
              <a:t>Initial Presentation—PMHx </a:t>
            </a:r>
            <a:r>
              <a:rPr lang="en-US" i="1" dirty="0"/>
              <a:t>continued</a:t>
            </a:r>
          </a:p>
        </p:txBody>
      </p:sp>
      <p:sp>
        <p:nvSpPr>
          <p:cNvPr id="3" name="Content Placeholder 2">
            <a:extLst>
              <a:ext uri="{FF2B5EF4-FFF2-40B4-BE49-F238E27FC236}">
                <a16:creationId xmlns:a16="http://schemas.microsoft.com/office/drawing/2014/main" id="{7D7CABDC-9CD9-D24C-9DA2-2F3B636D6CE6}"/>
              </a:ext>
            </a:extLst>
          </p:cNvPr>
          <p:cNvSpPr>
            <a:spLocks noGrp="1"/>
          </p:cNvSpPr>
          <p:nvPr>
            <p:ph idx="1"/>
          </p:nvPr>
        </p:nvSpPr>
        <p:spPr/>
        <p:txBody>
          <a:bodyPr/>
          <a:lstStyle/>
          <a:p>
            <a:pPr>
              <a:spcBef>
                <a:spcPts val="1200"/>
              </a:spcBef>
            </a:pPr>
            <a:r>
              <a:rPr lang="en-US" sz="1950" dirty="0"/>
              <a:t>She has never smoked; does not vape; has not lived with any smokers.  </a:t>
            </a:r>
          </a:p>
          <a:p>
            <a:pPr>
              <a:spcBef>
                <a:spcPts val="1200"/>
              </a:spcBef>
            </a:pPr>
            <a:r>
              <a:rPr lang="en-US" sz="1950" dirty="0"/>
              <a:t>No family history of autoimmune disease; her daughter has asthma. </a:t>
            </a:r>
          </a:p>
          <a:p>
            <a:pPr>
              <a:spcBef>
                <a:spcPts val="1200"/>
              </a:spcBef>
            </a:pPr>
            <a:r>
              <a:rPr lang="en-US" sz="1950" dirty="0"/>
              <a:t>She did not grow up on a farm. </a:t>
            </a:r>
          </a:p>
          <a:p>
            <a:pPr>
              <a:spcBef>
                <a:spcPts val="1200"/>
              </a:spcBef>
            </a:pPr>
            <a:r>
              <a:rPr lang="en-US" sz="1950" dirty="0"/>
              <a:t>She has never lived with anyone who worked as a miner or in a factory.  </a:t>
            </a:r>
          </a:p>
          <a:p>
            <a:pPr>
              <a:spcBef>
                <a:spcPts val="1200"/>
              </a:spcBef>
            </a:pPr>
            <a:r>
              <a:rPr lang="en-US" sz="1950" dirty="0"/>
              <a:t>She has traveled in the past and has lived in Norway and spent a semester at sea. Has visited the Amazon rainforest. She has never worked for the military. For most of her life, she has lived in the Charlottesville area and worked as a physical therapist. She recently retired.</a:t>
            </a:r>
          </a:p>
        </p:txBody>
      </p:sp>
      <p:sp>
        <p:nvSpPr>
          <p:cNvPr id="4" name="Text Placeholder 3">
            <a:extLst>
              <a:ext uri="{FF2B5EF4-FFF2-40B4-BE49-F238E27FC236}">
                <a16:creationId xmlns:a16="http://schemas.microsoft.com/office/drawing/2014/main" id="{D8DDC183-5107-4905-A3E5-D6BD9E338A8A}"/>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03903C6-1610-43CF-B8D8-9D3066CC1EDD}"/>
              </a:ext>
            </a:extLst>
          </p:cNvPr>
          <p:cNvSpPr>
            <a:spLocks noGrp="1"/>
          </p:cNvSpPr>
          <p:nvPr>
            <p:ph type="body" sz="quarter" idx="11"/>
          </p:nvPr>
        </p:nvSpPr>
        <p:spPr/>
        <p:txBody>
          <a:bodyPr/>
          <a:lstStyle/>
          <a:p>
            <a:endParaRPr lang="en-US"/>
          </a:p>
        </p:txBody>
      </p:sp>
      <p:sp>
        <p:nvSpPr>
          <p:cNvPr id="7" name="Rectangle: Top Corners Snipped 6">
            <a:extLst>
              <a:ext uri="{FF2B5EF4-FFF2-40B4-BE49-F238E27FC236}">
                <a16:creationId xmlns:a16="http://schemas.microsoft.com/office/drawing/2014/main" id="{5F0FB22B-BB21-4F98-9424-0BD408E1C97E}"/>
              </a:ext>
            </a:extLst>
          </p:cNvPr>
          <p:cNvSpPr/>
          <p:nvPr/>
        </p:nvSpPr>
        <p:spPr>
          <a:xfrm>
            <a:off x="6231988" y="0"/>
            <a:ext cx="2278966" cy="415497"/>
          </a:xfrm>
          <a:prstGeom prst="snip2SameRect">
            <a:avLst>
              <a:gd name="adj1" fmla="val 0"/>
              <a:gd name="adj2" fmla="val 50000"/>
            </a:avLst>
          </a:prstGeom>
          <a:solidFill>
            <a:schemeClr val="accent2">
              <a:lumMod val="75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#2</a:t>
            </a:r>
          </a:p>
        </p:txBody>
      </p:sp>
    </p:spTree>
    <p:extLst>
      <p:ext uri="{BB962C8B-B14F-4D97-AF65-F5344CB8AC3E}">
        <p14:creationId xmlns:p14="http://schemas.microsoft.com/office/powerpoint/2010/main" val="35204481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00154-DA3A-5E44-9776-3BF500C64703}"/>
              </a:ext>
            </a:extLst>
          </p:cNvPr>
          <p:cNvSpPr>
            <a:spLocks noGrp="1"/>
          </p:cNvSpPr>
          <p:nvPr>
            <p:ph type="title"/>
          </p:nvPr>
        </p:nvSpPr>
        <p:spPr>
          <a:xfrm>
            <a:off x="228600" y="131162"/>
            <a:ext cx="8686800" cy="914400"/>
          </a:xfrm>
        </p:spPr>
        <p:txBody>
          <a:bodyPr/>
          <a:lstStyle/>
          <a:p>
            <a:r>
              <a:rPr lang="en-US" dirty="0"/>
              <a:t>Medical and Family History</a:t>
            </a:r>
          </a:p>
        </p:txBody>
      </p:sp>
      <p:graphicFrame>
        <p:nvGraphicFramePr>
          <p:cNvPr id="6" name="Table 6">
            <a:extLst>
              <a:ext uri="{FF2B5EF4-FFF2-40B4-BE49-F238E27FC236}">
                <a16:creationId xmlns:a16="http://schemas.microsoft.com/office/drawing/2014/main" id="{8B76FCB8-268C-D647-8993-04DD617FA3C8}"/>
              </a:ext>
            </a:extLst>
          </p:cNvPr>
          <p:cNvGraphicFramePr>
            <a:graphicFrameLocks noGrp="1"/>
          </p:cNvGraphicFramePr>
          <p:nvPr>
            <p:ph idx="1"/>
            <p:extLst>
              <p:ext uri="{D42A27DB-BD31-4B8C-83A1-F6EECF244321}">
                <p14:modId xmlns:p14="http://schemas.microsoft.com/office/powerpoint/2010/main" val="1144155556"/>
              </p:ext>
            </p:extLst>
          </p:nvPr>
        </p:nvGraphicFramePr>
        <p:xfrm>
          <a:off x="228601" y="947812"/>
          <a:ext cx="8686799" cy="3137409"/>
        </p:xfrm>
        <a:graphic>
          <a:graphicData uri="http://schemas.openxmlformats.org/drawingml/2006/table">
            <a:tbl>
              <a:tblPr firstRow="1" bandRow="1">
                <a:tableStyleId>{F5AB1C69-6EDB-4FF4-983F-18BD219EF322}</a:tableStyleId>
              </a:tblPr>
              <a:tblGrid>
                <a:gridCol w="1948217">
                  <a:extLst>
                    <a:ext uri="{9D8B030D-6E8A-4147-A177-3AD203B41FA5}">
                      <a16:colId xmlns:a16="http://schemas.microsoft.com/office/drawing/2014/main" val="1643209179"/>
                    </a:ext>
                  </a:extLst>
                </a:gridCol>
                <a:gridCol w="3842982">
                  <a:extLst>
                    <a:ext uri="{9D8B030D-6E8A-4147-A177-3AD203B41FA5}">
                      <a16:colId xmlns:a16="http://schemas.microsoft.com/office/drawing/2014/main" val="4102625761"/>
                    </a:ext>
                  </a:extLst>
                </a:gridCol>
                <a:gridCol w="2895600">
                  <a:extLst>
                    <a:ext uri="{9D8B030D-6E8A-4147-A177-3AD203B41FA5}">
                      <a16:colId xmlns:a16="http://schemas.microsoft.com/office/drawing/2014/main" val="1038597885"/>
                    </a:ext>
                  </a:extLst>
                </a:gridCol>
              </a:tblGrid>
              <a:tr h="320149">
                <a:tc gridSpan="2">
                  <a:txBody>
                    <a:bodyPr/>
                    <a:lstStyle/>
                    <a:p>
                      <a:r>
                        <a:rPr lang="en-US" sz="1400" dirty="0"/>
                        <a:t>Medical and Surgery History</a:t>
                      </a:r>
                    </a:p>
                  </a:txBody>
                  <a:tcPr marL="68580" marR="68580" marT="34290" marB="34290">
                    <a:solidFill>
                      <a:srgbClr val="6E6F72"/>
                    </a:solidFill>
                  </a:tcPr>
                </a:tc>
                <a:tc hMerge="1">
                  <a:txBody>
                    <a:bodyPr/>
                    <a:lstStyle/>
                    <a:p>
                      <a:pPr algn="ctr"/>
                      <a:endParaRPr lang="en-US" dirty="0"/>
                    </a:p>
                  </a:txBody>
                  <a:tcPr/>
                </a:tc>
                <a:tc>
                  <a:txBody>
                    <a:bodyPr/>
                    <a:lstStyle/>
                    <a:p>
                      <a:r>
                        <a:rPr lang="en-US" sz="1400" dirty="0"/>
                        <a:t>Family History</a:t>
                      </a:r>
                    </a:p>
                  </a:txBody>
                  <a:tcPr marL="68580" marR="68580" marT="34290" marB="34290">
                    <a:solidFill>
                      <a:srgbClr val="6E6F72"/>
                    </a:solidFill>
                  </a:tcPr>
                </a:tc>
                <a:extLst>
                  <a:ext uri="{0D108BD9-81ED-4DB2-BD59-A6C34878D82A}">
                    <a16:rowId xmlns:a16="http://schemas.microsoft.com/office/drawing/2014/main" val="4004686893"/>
                  </a:ext>
                </a:extLst>
              </a:tr>
              <a:tr h="324535">
                <a:tc>
                  <a:txBody>
                    <a:bodyPr/>
                    <a:lstStyle/>
                    <a:p>
                      <a:r>
                        <a:rPr lang="en-US" sz="1400" dirty="0" err="1"/>
                        <a:t>Afib</a:t>
                      </a:r>
                      <a:endParaRPr lang="en-US" sz="14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Appendectomy</a:t>
                      </a:r>
                      <a:r>
                        <a:rPr lang="en-US" sz="1400" dirty="0"/>
                        <a:t> </a:t>
                      </a:r>
                    </a:p>
                  </a:txBody>
                  <a:tcPr marL="68580" marR="68580" marT="34290" marB="34290"/>
                </a:tc>
                <a:tc>
                  <a:txBody>
                    <a:bodyPr/>
                    <a:lstStyle/>
                    <a:p>
                      <a:r>
                        <a:rPr lang="en-US" sz="1400" dirty="0"/>
                        <a:t>Mother: Leukemia</a:t>
                      </a:r>
                    </a:p>
                  </a:txBody>
                  <a:tcPr marL="68580" marR="68580" marT="34290" marB="34290"/>
                </a:tc>
                <a:extLst>
                  <a:ext uri="{0D108BD9-81ED-4DB2-BD59-A6C34878D82A}">
                    <a16:rowId xmlns:a16="http://schemas.microsoft.com/office/drawing/2014/main" val="4073873301"/>
                  </a:ext>
                </a:extLst>
              </a:tr>
              <a:tr h="324535">
                <a:tc>
                  <a:txBody>
                    <a:bodyPr/>
                    <a:lstStyle/>
                    <a:p>
                      <a:r>
                        <a:rPr lang="en-US" sz="1400" dirty="0"/>
                        <a:t>DJD</a:t>
                      </a:r>
                    </a:p>
                  </a:txBody>
                  <a:tcPr marL="68580" marR="68580" marT="34290" marB="34290"/>
                </a:tc>
                <a:tc>
                  <a:txBody>
                    <a:bodyPr/>
                    <a:lstStyle/>
                    <a:p>
                      <a:r>
                        <a:rPr lang="en-US" sz="1400" dirty="0"/>
                        <a:t>Hip arthroplasty</a:t>
                      </a:r>
                    </a:p>
                  </a:txBody>
                  <a:tcPr marL="68580" marR="68580" marT="34290" marB="34290"/>
                </a:tc>
                <a:tc>
                  <a:txBody>
                    <a:bodyPr/>
                    <a:lstStyle/>
                    <a:p>
                      <a:r>
                        <a:rPr lang="en-US" sz="1400" dirty="0"/>
                        <a:t>Father: Alzheimer’s, </a:t>
                      </a:r>
                      <a:r>
                        <a:rPr lang="en-US" sz="1400" dirty="0" err="1"/>
                        <a:t>Htn</a:t>
                      </a:r>
                      <a:endParaRPr lang="en-US" sz="1400" dirty="0"/>
                    </a:p>
                  </a:txBody>
                  <a:tcPr marL="68580" marR="68580" marT="34290" marB="34290"/>
                </a:tc>
                <a:extLst>
                  <a:ext uri="{0D108BD9-81ED-4DB2-BD59-A6C34878D82A}">
                    <a16:rowId xmlns:a16="http://schemas.microsoft.com/office/drawing/2014/main" val="2640277262"/>
                  </a:ext>
                </a:extLst>
              </a:tr>
              <a:tr h="324535">
                <a:tc>
                  <a:txBody>
                    <a:bodyPr/>
                    <a:lstStyle/>
                    <a:p>
                      <a:r>
                        <a:rPr lang="en-US" sz="1400" dirty="0"/>
                        <a:t>Dyslipidemia</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Lumbar Laminectomy</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896841681"/>
                  </a:ext>
                </a:extLst>
              </a:tr>
              <a:tr h="324535">
                <a:tc>
                  <a:txBody>
                    <a:bodyPr/>
                    <a:lstStyle/>
                    <a:p>
                      <a:r>
                        <a:rPr lang="en-US" sz="1400" dirty="0"/>
                        <a:t>ILD</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46342785"/>
                  </a:ext>
                </a:extLst>
              </a:tr>
              <a:tr h="182880">
                <a:tc gridSpan="3">
                  <a:txBody>
                    <a:bodyPr/>
                    <a:lstStyle/>
                    <a:p>
                      <a:endParaRPr lang="en-US" sz="10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extLst>
                  <a:ext uri="{0D108BD9-81ED-4DB2-BD59-A6C34878D82A}">
                    <a16:rowId xmlns:a16="http://schemas.microsoft.com/office/drawing/2014/main" val="4066341333"/>
                  </a:ext>
                </a:extLst>
              </a:tr>
              <a:tr h="3245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Employment</a:t>
                      </a:r>
                    </a:p>
                  </a:txBody>
                  <a:tcPr marL="68580" marR="68580" marT="34290" marB="34290"/>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Physical Therapist (now retired)</a:t>
                      </a:r>
                    </a:p>
                  </a:txBody>
                  <a:tcPr marL="68580" marR="68580" marT="34290" marB="34290"/>
                </a:tc>
                <a:tc hMerge="1">
                  <a:txBody>
                    <a:bodyPr/>
                    <a:lstStyle/>
                    <a:p>
                      <a:endParaRPr lang="en-US" dirty="0"/>
                    </a:p>
                  </a:txBody>
                  <a:tcPr/>
                </a:tc>
                <a:extLst>
                  <a:ext uri="{0D108BD9-81ED-4DB2-BD59-A6C34878D82A}">
                    <a16:rowId xmlns:a16="http://schemas.microsoft.com/office/drawing/2014/main" val="2660099805"/>
                  </a:ext>
                </a:extLst>
              </a:tr>
              <a:tr h="324535">
                <a:tc>
                  <a:txBody>
                    <a:bodyPr/>
                    <a:lstStyle/>
                    <a:p>
                      <a:r>
                        <a:rPr lang="en-US" sz="1400" b="1" dirty="0"/>
                        <a:t>Hobbies</a:t>
                      </a:r>
                    </a:p>
                  </a:txBody>
                  <a:tcPr marL="68580" marR="68580" marT="34290" marB="34290"/>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Stained glass (~30–40 years ago; hobby for several years)</a:t>
                      </a:r>
                    </a:p>
                  </a:txBody>
                  <a:tcPr marL="68580" marR="68580" marT="34290" marB="34290"/>
                </a:tc>
                <a:tc hMerge="1">
                  <a:txBody>
                    <a:bodyPr/>
                    <a:lstStyle/>
                    <a:p>
                      <a:endParaRPr lang="en-US" dirty="0"/>
                    </a:p>
                  </a:txBody>
                  <a:tcPr/>
                </a:tc>
                <a:extLst>
                  <a:ext uri="{0D108BD9-81ED-4DB2-BD59-A6C34878D82A}">
                    <a16:rowId xmlns:a16="http://schemas.microsoft.com/office/drawing/2014/main" val="4100883149"/>
                  </a:ext>
                </a:extLst>
              </a:tr>
              <a:tr h="324535">
                <a:tc>
                  <a:txBody>
                    <a:bodyPr/>
                    <a:lstStyle/>
                    <a:p>
                      <a:r>
                        <a:rPr lang="en-US" sz="1400" b="1" dirty="0"/>
                        <a:t>Pets</a:t>
                      </a:r>
                    </a:p>
                  </a:txBody>
                  <a:tcPr marL="68580" marR="68580" marT="34290" marB="34290"/>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Had two birds (now removed since 2021; had for 20 years)</a:t>
                      </a:r>
                    </a:p>
                  </a:txBody>
                  <a:tcPr marL="68580" marR="68580" marT="34290" marB="34290"/>
                </a:tc>
                <a:tc hMerge="1">
                  <a:txBody>
                    <a:bodyPr/>
                    <a:lstStyle/>
                    <a:p>
                      <a:endParaRPr lang="en-US" dirty="0"/>
                    </a:p>
                  </a:txBody>
                  <a:tcPr/>
                </a:tc>
                <a:extLst>
                  <a:ext uri="{0D108BD9-81ED-4DB2-BD59-A6C34878D82A}">
                    <a16:rowId xmlns:a16="http://schemas.microsoft.com/office/drawing/2014/main" val="2269731795"/>
                  </a:ext>
                </a:extLst>
              </a:tr>
              <a:tr h="324535">
                <a:tc>
                  <a:txBody>
                    <a:bodyPr/>
                    <a:lstStyle/>
                    <a:p>
                      <a:r>
                        <a:rPr lang="en-US" sz="1400" b="1" dirty="0"/>
                        <a:t>Travel</a:t>
                      </a:r>
                    </a:p>
                  </a:txBody>
                  <a:tcPr marL="68580" marR="68580" marT="34290" marB="34290"/>
                </a:tc>
                <a:tc gridSpan="2">
                  <a:txBody>
                    <a:bodyPr/>
                    <a:lstStyle/>
                    <a:p>
                      <a:r>
                        <a:rPr lang="en-US" sz="1400" dirty="0"/>
                        <a:t>Norway, the Amazon, Semester at Sea (multiple countries)   </a:t>
                      </a:r>
                    </a:p>
                  </a:txBody>
                  <a:tcPr marL="68580" marR="68580" marT="34290" marB="34290"/>
                </a:tc>
                <a:tc hMerge="1">
                  <a:txBody>
                    <a:bodyPr/>
                    <a:lstStyle/>
                    <a:p>
                      <a:endParaRPr lang="en-US" dirty="0"/>
                    </a:p>
                  </a:txBody>
                  <a:tcPr/>
                </a:tc>
                <a:extLst>
                  <a:ext uri="{0D108BD9-81ED-4DB2-BD59-A6C34878D82A}">
                    <a16:rowId xmlns:a16="http://schemas.microsoft.com/office/drawing/2014/main" val="1413896827"/>
                  </a:ext>
                </a:extLst>
              </a:tr>
            </a:tbl>
          </a:graphicData>
        </a:graphic>
      </p:graphicFrame>
      <p:sp>
        <p:nvSpPr>
          <p:cNvPr id="10" name="Text Placeholder 9">
            <a:extLst>
              <a:ext uri="{FF2B5EF4-FFF2-40B4-BE49-F238E27FC236}">
                <a16:creationId xmlns:a16="http://schemas.microsoft.com/office/drawing/2014/main" id="{2523C45F-5E5B-4BA1-96C7-D4D5BA8A785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87CE7564-6AC1-4826-9D13-FA9D48F85BDA}"/>
              </a:ext>
            </a:extLst>
          </p:cNvPr>
          <p:cNvSpPr>
            <a:spLocks noGrp="1"/>
          </p:cNvSpPr>
          <p:nvPr>
            <p:ph type="body" sz="quarter" idx="11"/>
          </p:nvPr>
        </p:nvSpPr>
        <p:spPr>
          <a:xfrm>
            <a:off x="228600" y="4239816"/>
            <a:ext cx="8686800" cy="203597"/>
          </a:xfrm>
        </p:spPr>
        <p:txBody>
          <a:bodyPr/>
          <a:lstStyle/>
          <a:p>
            <a:r>
              <a:rPr lang="en-US" dirty="0"/>
              <a:t>DJD, degenerative joint disease; HTN, Hypertension.</a:t>
            </a:r>
          </a:p>
        </p:txBody>
      </p:sp>
      <p:sp>
        <p:nvSpPr>
          <p:cNvPr id="8" name="Rectangle: Top Corners Snipped 7">
            <a:extLst>
              <a:ext uri="{FF2B5EF4-FFF2-40B4-BE49-F238E27FC236}">
                <a16:creationId xmlns:a16="http://schemas.microsoft.com/office/drawing/2014/main" id="{8866B398-C7D8-4DC9-8525-0A5D78454B42}"/>
              </a:ext>
            </a:extLst>
          </p:cNvPr>
          <p:cNvSpPr/>
          <p:nvPr/>
        </p:nvSpPr>
        <p:spPr>
          <a:xfrm>
            <a:off x="6231988" y="0"/>
            <a:ext cx="2278966" cy="415497"/>
          </a:xfrm>
          <a:prstGeom prst="snip2SameRect">
            <a:avLst>
              <a:gd name="adj1" fmla="val 0"/>
              <a:gd name="adj2" fmla="val 50000"/>
            </a:avLst>
          </a:prstGeom>
          <a:solidFill>
            <a:schemeClr val="accent2">
              <a:lumMod val="75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#2</a:t>
            </a:r>
          </a:p>
        </p:txBody>
      </p:sp>
    </p:spTree>
    <p:extLst>
      <p:ext uri="{BB962C8B-B14F-4D97-AF65-F5344CB8AC3E}">
        <p14:creationId xmlns:p14="http://schemas.microsoft.com/office/powerpoint/2010/main" val="3713226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81CEDB-023E-49D7-A49A-F062AADB95AF}"/>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60655D27-346A-4C6E-BCA6-6ACCDC6E2AF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7DC98A4-4E9A-4B83-86C7-53D58694E81A}"/>
              </a:ext>
            </a:extLst>
          </p:cNvPr>
          <p:cNvSpPr>
            <a:spLocks noGrp="1"/>
          </p:cNvSpPr>
          <p:nvPr>
            <p:ph type="body" sz="quarter" idx="11"/>
          </p:nvPr>
        </p:nvSpPr>
        <p:spPr>
          <a:xfrm>
            <a:off x="228600" y="4134394"/>
            <a:ext cx="8686800" cy="309019"/>
          </a:xfrm>
        </p:spPr>
        <p:txBody>
          <a:bodyPr/>
          <a:lstStyle/>
          <a:p>
            <a:r>
              <a:rPr lang="en-US" dirty="0"/>
              <a:t>EOMI, extraocular movements intact; HENT, Head, Ears, Nose, Throat; JVD, jugular vein distention; LAD, left anterior descending artery; LE, lower extremity;</a:t>
            </a:r>
            <a:br>
              <a:rPr lang="en-US" dirty="0"/>
            </a:br>
            <a:r>
              <a:rPr lang="en-US" dirty="0"/>
              <a:t>UE, upper extremity.</a:t>
            </a:r>
          </a:p>
        </p:txBody>
      </p:sp>
      <p:graphicFrame>
        <p:nvGraphicFramePr>
          <p:cNvPr id="6" name="Table 6">
            <a:extLst>
              <a:ext uri="{FF2B5EF4-FFF2-40B4-BE49-F238E27FC236}">
                <a16:creationId xmlns:a16="http://schemas.microsoft.com/office/drawing/2014/main" id="{FB8C0DD3-76CE-784A-8E54-005E9F3D340B}"/>
              </a:ext>
            </a:extLst>
          </p:cNvPr>
          <p:cNvGraphicFramePr>
            <a:graphicFrameLocks noGrp="1"/>
          </p:cNvGraphicFramePr>
          <p:nvPr>
            <p:ph idx="4294967295"/>
            <p:extLst>
              <p:ext uri="{D42A27DB-BD31-4B8C-83A1-F6EECF244321}">
                <p14:modId xmlns:p14="http://schemas.microsoft.com/office/powerpoint/2010/main" val="38612843"/>
              </p:ext>
            </p:extLst>
          </p:nvPr>
        </p:nvGraphicFramePr>
        <p:xfrm>
          <a:off x="221673" y="125917"/>
          <a:ext cx="8700654" cy="3985260"/>
        </p:xfrm>
        <a:graphic>
          <a:graphicData uri="http://schemas.openxmlformats.org/drawingml/2006/table">
            <a:tbl>
              <a:tblPr firstRow="1" bandRow="1">
                <a:tableStyleId>{F5AB1C69-6EDB-4FF4-983F-18BD219EF322}</a:tableStyleId>
              </a:tblPr>
              <a:tblGrid>
                <a:gridCol w="2026837">
                  <a:extLst>
                    <a:ext uri="{9D8B030D-6E8A-4147-A177-3AD203B41FA5}">
                      <a16:colId xmlns:a16="http://schemas.microsoft.com/office/drawing/2014/main" val="770404016"/>
                    </a:ext>
                  </a:extLst>
                </a:gridCol>
                <a:gridCol w="6673817">
                  <a:extLst>
                    <a:ext uri="{9D8B030D-6E8A-4147-A177-3AD203B41FA5}">
                      <a16:colId xmlns:a16="http://schemas.microsoft.com/office/drawing/2014/main" val="491442544"/>
                    </a:ext>
                  </a:extLst>
                </a:gridCol>
              </a:tblGrid>
              <a:tr h="362097">
                <a:tc gridSpan="2">
                  <a:txBody>
                    <a:bodyPr/>
                    <a:lstStyle/>
                    <a:p>
                      <a:r>
                        <a:rPr lang="en-US" sz="2100" dirty="0"/>
                        <a:t>Physical Examination </a:t>
                      </a:r>
                    </a:p>
                  </a:txBody>
                  <a:tcPr marL="68580" marR="68580" marT="34290" marB="34290">
                    <a:solidFill>
                      <a:srgbClr val="6E6F72"/>
                    </a:solidFill>
                  </a:tcPr>
                </a:tc>
                <a:tc hMerge="1">
                  <a:txBody>
                    <a:bodyPr/>
                    <a:lstStyle/>
                    <a:p>
                      <a:endParaRPr lang="en-US" dirty="0"/>
                    </a:p>
                  </a:txBody>
                  <a:tcPr/>
                </a:tc>
                <a:extLst>
                  <a:ext uri="{0D108BD9-81ED-4DB2-BD59-A6C34878D82A}">
                    <a16:rowId xmlns:a16="http://schemas.microsoft.com/office/drawing/2014/main" val="2463480656"/>
                  </a:ext>
                </a:extLst>
              </a:tr>
              <a:tr h="0">
                <a:tc gridSpan="2">
                  <a:txBody>
                    <a:bodyPr/>
                    <a:lstStyle/>
                    <a:p>
                      <a:r>
                        <a:rPr lang="en-US" sz="1400" dirty="0"/>
                        <a:t>Vital signs stable</a:t>
                      </a:r>
                    </a:p>
                  </a:txBody>
                  <a:tcPr marL="68580" marR="68580" marT="34290" marB="34290"/>
                </a:tc>
                <a:tc hMerge="1">
                  <a:txBody>
                    <a:bodyPr/>
                    <a:lstStyle/>
                    <a:p>
                      <a:endParaRPr lang="en-US" sz="1800" dirty="0"/>
                    </a:p>
                  </a:txBody>
                  <a:tcPr/>
                </a:tc>
                <a:extLst>
                  <a:ext uri="{0D108BD9-81ED-4DB2-BD59-A6C34878D82A}">
                    <a16:rowId xmlns:a16="http://schemas.microsoft.com/office/drawing/2014/main" val="3611689862"/>
                  </a:ext>
                </a:extLst>
              </a:tr>
              <a:tr h="0">
                <a:tc>
                  <a:txBody>
                    <a:bodyPr/>
                    <a:lstStyle/>
                    <a:p>
                      <a:r>
                        <a:rPr lang="en-US" sz="1400" b="1" dirty="0"/>
                        <a:t>HENT</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77177187"/>
                  </a:ext>
                </a:extLst>
              </a:tr>
              <a:tr h="0">
                <a:tc>
                  <a:txBody>
                    <a:bodyPr/>
                    <a:lstStyle/>
                    <a:p>
                      <a:r>
                        <a:rPr lang="en-US" sz="1400" dirty="0"/>
                        <a:t>    Mouth/Throat</a:t>
                      </a:r>
                    </a:p>
                  </a:txBody>
                  <a:tcPr marL="68580" marR="68580" marT="34290" marB="34290"/>
                </a:tc>
                <a:tc>
                  <a:txBody>
                    <a:bodyPr/>
                    <a:lstStyle/>
                    <a:p>
                      <a:r>
                        <a:rPr lang="en-US" sz="1400" dirty="0"/>
                        <a:t>Oropharynx is clear and moist. No oropharyngeal exudate.</a:t>
                      </a:r>
                    </a:p>
                  </a:txBody>
                  <a:tcPr marL="68580" marR="68580" marT="34290" marB="34290"/>
                </a:tc>
                <a:extLst>
                  <a:ext uri="{0D108BD9-81ED-4DB2-BD59-A6C34878D82A}">
                    <a16:rowId xmlns:a16="http://schemas.microsoft.com/office/drawing/2014/main" val="826610226"/>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    Eyes</a:t>
                      </a:r>
                    </a:p>
                  </a:txBody>
                  <a:tcPr marL="68580" marR="68580" marT="34290" marB="34290"/>
                </a:tc>
                <a:tc>
                  <a:txBody>
                    <a:bodyPr/>
                    <a:lstStyle/>
                    <a:p>
                      <a:r>
                        <a:rPr lang="en-US" sz="1400" dirty="0"/>
                        <a:t>EOMI,  No scleral icterus or conjunctival injection. </a:t>
                      </a:r>
                    </a:p>
                  </a:txBody>
                  <a:tcPr marL="68580" marR="68580" marT="34290" marB="34290"/>
                </a:tc>
                <a:extLst>
                  <a:ext uri="{0D108BD9-81ED-4DB2-BD59-A6C34878D82A}">
                    <a16:rowId xmlns:a16="http://schemas.microsoft.com/office/drawing/2014/main" val="414437028"/>
                  </a:ext>
                </a:extLst>
              </a:tr>
              <a:tr h="0">
                <a:tc>
                  <a:txBody>
                    <a:bodyPr/>
                    <a:lstStyle/>
                    <a:p>
                      <a:r>
                        <a:rPr lang="en-US" sz="1400" dirty="0"/>
                        <a:t>    Neck</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No JVD present. No cervical LAD.</a:t>
                      </a:r>
                    </a:p>
                  </a:txBody>
                  <a:tcPr marL="68580" marR="68580" marT="34290" marB="34290"/>
                </a:tc>
                <a:extLst>
                  <a:ext uri="{0D108BD9-81ED-4DB2-BD59-A6C34878D82A}">
                    <a16:rowId xmlns:a16="http://schemas.microsoft.com/office/drawing/2014/main" val="2764807058"/>
                  </a:ext>
                </a:extLst>
              </a:tr>
              <a:tr h="0">
                <a:tc>
                  <a:txBody>
                    <a:bodyPr/>
                    <a:lstStyle/>
                    <a:p>
                      <a:r>
                        <a:rPr lang="en-US" sz="1400" dirty="0"/>
                        <a:t>Cardiovascular</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Normal rate and regular rhythm. No murmurs. No LE edema</a:t>
                      </a:r>
                    </a:p>
                  </a:txBody>
                  <a:tcPr marL="68580" marR="68580" marT="34290" marB="34290"/>
                </a:tc>
                <a:extLst>
                  <a:ext uri="{0D108BD9-81ED-4DB2-BD59-A6C34878D82A}">
                    <a16:rowId xmlns:a16="http://schemas.microsoft.com/office/drawing/2014/main" val="1559963813"/>
                  </a:ext>
                </a:extLst>
              </a:tr>
              <a:tr h="0">
                <a:tc>
                  <a:txBody>
                    <a:bodyPr/>
                    <a:lstStyle/>
                    <a:p>
                      <a:r>
                        <a:rPr lang="en-US" sz="1400" dirty="0"/>
                        <a:t>Pulmonary/Chest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Effort normal. No crackles.</a:t>
                      </a:r>
                    </a:p>
                  </a:txBody>
                  <a:tcPr marL="68580" marR="68580" marT="34290" marB="34290"/>
                </a:tc>
                <a:extLst>
                  <a:ext uri="{0D108BD9-81ED-4DB2-BD59-A6C34878D82A}">
                    <a16:rowId xmlns:a16="http://schemas.microsoft.com/office/drawing/2014/main" val="2129233829"/>
                  </a:ext>
                </a:extLst>
              </a:tr>
              <a:tr h="0">
                <a:tc>
                  <a:txBody>
                    <a:bodyPr/>
                    <a:lstStyle/>
                    <a:p>
                      <a:r>
                        <a:rPr lang="en-US" sz="1400" dirty="0"/>
                        <a:t>Abdominal</a:t>
                      </a:r>
                    </a:p>
                  </a:txBody>
                  <a:tcPr marL="68580" marR="68580" marT="34290" marB="34290"/>
                </a:tc>
                <a:tc>
                  <a:txBody>
                    <a:bodyPr/>
                    <a:lstStyle/>
                    <a:p>
                      <a:r>
                        <a:rPr lang="en-US" sz="1400" dirty="0"/>
                        <a:t>Soft. Normal bowel sounds  No distension and no mass. There is no tenderness. </a:t>
                      </a:r>
                    </a:p>
                  </a:txBody>
                  <a:tcPr marL="68580" marR="68580" marT="34290" marB="34290"/>
                </a:tc>
                <a:extLst>
                  <a:ext uri="{0D108BD9-81ED-4DB2-BD59-A6C34878D82A}">
                    <a16:rowId xmlns:a16="http://schemas.microsoft.com/office/drawing/2014/main" val="2302864766"/>
                  </a:ext>
                </a:extLst>
              </a:tr>
              <a:tr h="0">
                <a:tc>
                  <a:txBody>
                    <a:bodyPr/>
                    <a:lstStyle/>
                    <a:p>
                      <a:r>
                        <a:rPr lang="en-US" sz="1400" dirty="0"/>
                        <a:t>Musculoskeletal</a:t>
                      </a:r>
                    </a:p>
                  </a:txBody>
                  <a:tcPr marL="68580" marR="68580" marT="34290" marB="34290"/>
                </a:tc>
                <a:tc>
                  <a:txBody>
                    <a:bodyPr/>
                    <a:lstStyle/>
                    <a:p>
                      <a:r>
                        <a:rPr lang="en-US" sz="1400" dirty="0"/>
                        <a:t>Clubbing absent. No joint effusions or deformity.</a:t>
                      </a:r>
                    </a:p>
                  </a:txBody>
                  <a:tcPr marL="68580" marR="68580" marT="34290" marB="34290"/>
                </a:tc>
                <a:extLst>
                  <a:ext uri="{0D108BD9-81ED-4DB2-BD59-A6C34878D82A}">
                    <a16:rowId xmlns:a16="http://schemas.microsoft.com/office/drawing/2014/main" val="1922896297"/>
                  </a:ext>
                </a:extLst>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Neurological</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Alert and oriented to person, place, and time. 5/5 strength in UE, 5/5 strength in LE.  Able to rise from chair without assistance or use of UE.</a:t>
                      </a:r>
                    </a:p>
                  </a:txBody>
                  <a:tcPr marL="68580" marR="68580" marT="34290" marB="34290"/>
                </a:tc>
                <a:extLst>
                  <a:ext uri="{0D108BD9-81ED-4DB2-BD59-A6C34878D82A}">
                    <a16:rowId xmlns:a16="http://schemas.microsoft.com/office/drawing/2014/main" val="3901307184"/>
                  </a:ext>
                </a:extLst>
              </a:tr>
              <a:tr h="0">
                <a:tc>
                  <a:txBody>
                    <a:bodyPr/>
                    <a:lstStyle/>
                    <a:p>
                      <a:r>
                        <a:rPr lang="en-US" sz="1400" dirty="0"/>
                        <a:t>Skin</a:t>
                      </a:r>
                    </a:p>
                  </a:txBody>
                  <a:tcPr marL="68580" marR="68580" marT="34290" marB="34290"/>
                </a:tc>
                <a:tc>
                  <a:txBody>
                    <a:bodyPr/>
                    <a:lstStyle/>
                    <a:p>
                      <a:r>
                        <a:rPr lang="en-US" sz="1400" dirty="0"/>
                        <a:t>Skin is warm and dry. No erythema. No mechanic hands, no evidence of sclerodactyly. </a:t>
                      </a:r>
                    </a:p>
                  </a:txBody>
                  <a:tcPr marL="68580" marR="68580" marT="34290" marB="34290"/>
                </a:tc>
                <a:extLst>
                  <a:ext uri="{0D108BD9-81ED-4DB2-BD59-A6C34878D82A}">
                    <a16:rowId xmlns:a16="http://schemas.microsoft.com/office/drawing/2014/main" val="2021695037"/>
                  </a:ext>
                </a:extLst>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Psychiatric</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Normal mood and affect.</a:t>
                      </a:r>
                    </a:p>
                  </a:txBody>
                  <a:tcPr marL="68580" marR="68580" marT="34290" marB="34290"/>
                </a:tc>
                <a:extLst>
                  <a:ext uri="{0D108BD9-81ED-4DB2-BD59-A6C34878D82A}">
                    <a16:rowId xmlns:a16="http://schemas.microsoft.com/office/drawing/2014/main" val="369554372"/>
                  </a:ext>
                </a:extLst>
              </a:tr>
            </a:tbl>
          </a:graphicData>
        </a:graphic>
      </p:graphicFrame>
      <p:sp>
        <p:nvSpPr>
          <p:cNvPr id="10" name="Rectangle: Top Corners Snipped 9">
            <a:extLst>
              <a:ext uri="{FF2B5EF4-FFF2-40B4-BE49-F238E27FC236}">
                <a16:creationId xmlns:a16="http://schemas.microsoft.com/office/drawing/2014/main" id="{8141BF03-B531-41E6-B461-C88B7FFBF62A}"/>
              </a:ext>
            </a:extLst>
          </p:cNvPr>
          <p:cNvSpPr/>
          <p:nvPr/>
        </p:nvSpPr>
        <p:spPr>
          <a:xfrm>
            <a:off x="6231988" y="0"/>
            <a:ext cx="2278966" cy="415497"/>
          </a:xfrm>
          <a:prstGeom prst="snip2SameRect">
            <a:avLst>
              <a:gd name="adj1" fmla="val 0"/>
              <a:gd name="adj2" fmla="val 50000"/>
            </a:avLst>
          </a:prstGeom>
          <a:solidFill>
            <a:schemeClr val="accent2">
              <a:lumMod val="75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#2</a:t>
            </a:r>
          </a:p>
        </p:txBody>
      </p:sp>
    </p:spTree>
    <p:extLst>
      <p:ext uri="{BB962C8B-B14F-4D97-AF65-F5344CB8AC3E}">
        <p14:creationId xmlns:p14="http://schemas.microsoft.com/office/powerpoint/2010/main" val="1151009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72920E-7011-4C30-AD15-8FA77B087759}"/>
              </a:ext>
            </a:extLst>
          </p:cNvPr>
          <p:cNvSpPr>
            <a:spLocks noGrp="1"/>
          </p:cNvSpPr>
          <p:nvPr>
            <p:ph type="body" sz="quarter" idx="11"/>
          </p:nvPr>
        </p:nvSpPr>
        <p:spPr/>
        <p:txBody>
          <a:bodyPr/>
          <a:lstStyle/>
          <a:p>
            <a:r>
              <a:rPr lang="en-US" dirty="0"/>
              <a:t>HP, haptoglobin; SCL, Scleroderma; TEE, transesophageal echocardiogram; UIP, Usual interstitial pneumonia.  </a:t>
            </a:r>
          </a:p>
          <a:p>
            <a:endParaRPr lang="en-US" dirty="0"/>
          </a:p>
        </p:txBody>
      </p:sp>
      <p:graphicFrame>
        <p:nvGraphicFramePr>
          <p:cNvPr id="6" name="Table 6">
            <a:extLst>
              <a:ext uri="{FF2B5EF4-FFF2-40B4-BE49-F238E27FC236}">
                <a16:creationId xmlns:a16="http://schemas.microsoft.com/office/drawing/2014/main" id="{999853CA-79AA-7641-8227-A76AD592E08D}"/>
              </a:ext>
            </a:extLst>
          </p:cNvPr>
          <p:cNvGraphicFramePr>
            <a:graphicFrameLocks noGrp="1"/>
          </p:cNvGraphicFramePr>
          <p:nvPr>
            <p:ph idx="4294967295"/>
            <p:extLst>
              <p:ext uri="{D42A27DB-BD31-4B8C-83A1-F6EECF244321}">
                <p14:modId xmlns:p14="http://schemas.microsoft.com/office/powerpoint/2010/main" val="366644074"/>
              </p:ext>
            </p:extLst>
          </p:nvPr>
        </p:nvGraphicFramePr>
        <p:xfrm>
          <a:off x="332509" y="302653"/>
          <a:ext cx="8478982" cy="3875081"/>
        </p:xfrm>
        <a:graphic>
          <a:graphicData uri="http://schemas.openxmlformats.org/drawingml/2006/table">
            <a:tbl>
              <a:tblPr firstRow="1" bandRow="1">
                <a:tableStyleId>{F5AB1C69-6EDB-4FF4-983F-18BD219EF322}</a:tableStyleId>
              </a:tblPr>
              <a:tblGrid>
                <a:gridCol w="4239491">
                  <a:extLst>
                    <a:ext uri="{9D8B030D-6E8A-4147-A177-3AD203B41FA5}">
                      <a16:colId xmlns:a16="http://schemas.microsoft.com/office/drawing/2014/main" val="2316150723"/>
                    </a:ext>
                  </a:extLst>
                </a:gridCol>
                <a:gridCol w="4239491">
                  <a:extLst>
                    <a:ext uri="{9D8B030D-6E8A-4147-A177-3AD203B41FA5}">
                      <a16:colId xmlns:a16="http://schemas.microsoft.com/office/drawing/2014/main" val="1493053396"/>
                    </a:ext>
                  </a:extLst>
                </a:gridCol>
              </a:tblGrid>
              <a:tr h="393192">
                <a:tc gridSpan="2">
                  <a:txBody>
                    <a:bodyPr/>
                    <a:lstStyle/>
                    <a:p>
                      <a:r>
                        <a:rPr lang="en-US" sz="2000" dirty="0"/>
                        <a:t>Laboratory Analyses</a:t>
                      </a:r>
                    </a:p>
                  </a:txBody>
                  <a:tcPr marL="68580" marR="68580" marT="34290" marB="34290">
                    <a:solidFill>
                      <a:srgbClr val="6E6F72"/>
                    </a:solidFill>
                  </a:tcPr>
                </a:tc>
                <a:tc hMerge="1">
                  <a:txBody>
                    <a:bodyPr/>
                    <a:lstStyle/>
                    <a:p>
                      <a:endParaRPr lang="en-US" dirty="0"/>
                    </a:p>
                  </a:txBody>
                  <a:tcPr/>
                </a:tc>
                <a:extLst>
                  <a:ext uri="{0D108BD9-81ED-4DB2-BD59-A6C34878D82A}">
                    <a16:rowId xmlns:a16="http://schemas.microsoft.com/office/drawing/2014/main" val="1661518923"/>
                  </a:ext>
                </a:extLst>
              </a:tr>
              <a:tr h="283706">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SCL 100 + (there are more than SCL 70 cases)</a:t>
                      </a:r>
                    </a:p>
                  </a:txBody>
                  <a:tcPr marL="68580" marR="68580" marT="34290" marB="34290"/>
                </a:tc>
                <a:tc hMerge="1">
                  <a:txBody>
                    <a:bodyPr/>
                    <a:lstStyle/>
                    <a:p>
                      <a:endParaRPr lang="en-US" dirty="0"/>
                    </a:p>
                  </a:txBody>
                  <a:tcPr/>
                </a:tc>
                <a:extLst>
                  <a:ext uri="{0D108BD9-81ED-4DB2-BD59-A6C34878D82A}">
                    <a16:rowId xmlns:a16="http://schemas.microsoft.com/office/drawing/2014/main" val="1988586257"/>
                  </a:ext>
                </a:extLst>
              </a:tr>
              <a:tr h="283706">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Also, HP panel positive for birds (parrots/parakeets)</a:t>
                      </a:r>
                    </a:p>
                  </a:txBody>
                  <a:tcPr marL="68580" marR="68580" marT="34290" marB="34290"/>
                </a:tc>
                <a:tc hMerge="1">
                  <a:txBody>
                    <a:bodyPr/>
                    <a:lstStyle/>
                    <a:p>
                      <a:endParaRPr lang="en-US" dirty="0"/>
                    </a:p>
                  </a:txBody>
                  <a:tcPr/>
                </a:tc>
                <a:extLst>
                  <a:ext uri="{0D108BD9-81ED-4DB2-BD59-A6C34878D82A}">
                    <a16:rowId xmlns:a16="http://schemas.microsoft.com/office/drawing/2014/main" val="139173364"/>
                  </a:ext>
                </a:extLst>
              </a:tr>
              <a:tr h="283706">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dirty="0"/>
                        <a:t>Chest CT w/o contrast from 5/26/2020</a:t>
                      </a:r>
                      <a:endParaRPr lang="en-US" sz="1400" u="none" dirty="0">
                        <a:solidFill>
                          <a:srgbClr val="0070C0"/>
                        </a:solidFill>
                      </a:endParaRPr>
                    </a:p>
                  </a:txBody>
                  <a:tcPr marL="68580" marR="68580" marT="34290" marB="34290"/>
                </a:tc>
                <a:tc hMerge="1">
                  <a:txBody>
                    <a:bodyPr/>
                    <a:lstStyle/>
                    <a:p>
                      <a:endParaRPr lang="en-US" dirty="0"/>
                    </a:p>
                  </a:txBody>
                  <a:tcPr/>
                </a:tc>
                <a:extLst>
                  <a:ext uri="{0D108BD9-81ED-4DB2-BD59-A6C34878D82A}">
                    <a16:rowId xmlns:a16="http://schemas.microsoft.com/office/drawing/2014/main" val="519246894"/>
                  </a:ext>
                </a:extLst>
              </a:tr>
              <a:tr h="28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IMPRESSION:</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026281119"/>
                  </a:ext>
                </a:extLst>
              </a:tr>
              <a:tr h="575693">
                <a:tc gridSpan="2">
                  <a:txBody>
                    <a:bodyPr/>
                    <a:lstStyle/>
                    <a:p>
                      <a:pPr marL="274320" marR="0" lvl="0" indent="-274320" algn="l" defTabSz="457200" rtl="0" eaLnBrk="1" fontAlgn="auto" latinLnBrk="0" hangingPunct="1">
                        <a:lnSpc>
                          <a:spcPct val="100000"/>
                        </a:lnSpc>
                        <a:spcBef>
                          <a:spcPts val="0"/>
                        </a:spcBef>
                        <a:spcAft>
                          <a:spcPts val="0"/>
                        </a:spcAft>
                        <a:buClrTx/>
                        <a:buSzTx/>
                        <a:buFont typeface="+mj-lt"/>
                        <a:buAutoNum type="arabicPeriod"/>
                        <a:tabLst/>
                        <a:defRPr/>
                      </a:pPr>
                      <a:r>
                        <a:rPr lang="en-US" sz="1400" dirty="0"/>
                        <a:t>Subpleural intralobular septal thickening symmetrically involving both lungs, with mild basilar predominance. No honeycombing or air trapping. The pattern of interstitial fibrosis is indeterminate for UIP.</a:t>
                      </a:r>
                    </a:p>
                  </a:txBody>
                  <a:tcPr marL="68580" marR="68580" marT="34290" marB="34290"/>
                </a:tc>
                <a:tc hMerge="1">
                  <a:txBody>
                    <a:bodyPr/>
                    <a:lstStyle/>
                    <a:p>
                      <a:endParaRPr lang="en-US" dirty="0"/>
                    </a:p>
                  </a:txBody>
                  <a:tcPr/>
                </a:tc>
                <a:extLst>
                  <a:ext uri="{0D108BD9-81ED-4DB2-BD59-A6C34878D82A}">
                    <a16:rowId xmlns:a16="http://schemas.microsoft.com/office/drawing/2014/main" val="273444043"/>
                  </a:ext>
                </a:extLst>
              </a:tr>
              <a:tr h="489685">
                <a:tc gridSpan="2">
                  <a:txBody>
                    <a:bodyPr/>
                    <a:lstStyle/>
                    <a:p>
                      <a:pPr marL="274320" marR="0" lvl="0" indent="-274320" algn="l" defTabSz="457200" rtl="0" eaLnBrk="1" fontAlgn="auto" latinLnBrk="0" hangingPunct="1">
                        <a:lnSpc>
                          <a:spcPct val="100000"/>
                        </a:lnSpc>
                        <a:spcBef>
                          <a:spcPts val="0"/>
                        </a:spcBef>
                        <a:spcAft>
                          <a:spcPts val="0"/>
                        </a:spcAft>
                        <a:buClrTx/>
                        <a:buSzTx/>
                        <a:buFont typeface="+mj-lt"/>
                        <a:buAutoNum type="arabicPeriod" startAt="2"/>
                        <a:tabLst/>
                        <a:defRPr/>
                      </a:pPr>
                      <a:r>
                        <a:rPr lang="en-US" sz="1400" dirty="0"/>
                        <a:t>Enlargement of the main pulmonary artery, as may be seen with pulmonary hypertension.</a:t>
                      </a:r>
                      <a:br>
                        <a:rPr lang="en-US" sz="1400" dirty="0"/>
                      </a:br>
                      <a:r>
                        <a:rPr lang="en-US" sz="1400" dirty="0"/>
                        <a:t>Correlate with echocardiogram.</a:t>
                      </a:r>
                    </a:p>
                  </a:txBody>
                  <a:tcPr marL="68580" marR="68580" marT="34290" marB="34290"/>
                </a:tc>
                <a:tc hMerge="1">
                  <a:txBody>
                    <a:bodyPr/>
                    <a:lstStyle/>
                    <a:p>
                      <a:endParaRPr lang="en-US" dirty="0"/>
                    </a:p>
                  </a:txBody>
                  <a:tcPr/>
                </a:tc>
                <a:extLst>
                  <a:ext uri="{0D108BD9-81ED-4DB2-BD59-A6C34878D82A}">
                    <a16:rowId xmlns:a16="http://schemas.microsoft.com/office/drawing/2014/main" val="3624213063"/>
                  </a:ext>
                </a:extLst>
              </a:tr>
              <a:tr h="28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u="none" dirty="0"/>
                        <a:t>TTE from 9/30/2020</a:t>
                      </a:r>
                      <a:endParaRPr lang="en-US" sz="1400" b="0" u="none" dirty="0">
                        <a:solidFill>
                          <a:srgbClr val="0070C0"/>
                        </a:solidFill>
                      </a:endParaRP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4003569814"/>
                  </a:ext>
                </a:extLst>
              </a:tr>
              <a:tr h="283706">
                <a:tc gridSpan="2">
                  <a:txBody>
                    <a:bodyPr/>
                    <a:lstStyle/>
                    <a:p>
                      <a:r>
                        <a:rPr lang="en-US" sz="1400" dirty="0"/>
                        <a:t>Left Ventricle: Normal left ventricular cavity size. Normal left ventricular wall thickness. </a:t>
                      </a:r>
                    </a:p>
                  </a:txBody>
                  <a:tcPr marL="68580" marR="68580" marT="34290" marB="34290"/>
                </a:tc>
                <a:tc hMerge="1">
                  <a:txBody>
                    <a:bodyPr/>
                    <a:lstStyle/>
                    <a:p>
                      <a:endParaRPr lang="en-US" dirty="0"/>
                    </a:p>
                  </a:txBody>
                  <a:tcPr/>
                </a:tc>
                <a:extLst>
                  <a:ext uri="{0D108BD9-81ED-4DB2-BD59-A6C34878D82A}">
                    <a16:rowId xmlns:a16="http://schemas.microsoft.com/office/drawing/2014/main" val="1003914975"/>
                  </a:ext>
                </a:extLst>
              </a:tr>
              <a:tr h="69955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Left Ventricle Normal global left ventricular systolic function. No wall motion abnormalities.</a:t>
                      </a:r>
                      <a:br>
                        <a:rPr lang="en-US" sz="1400" dirty="0"/>
                      </a:br>
                      <a:r>
                        <a:rPr lang="en-US" sz="1400" dirty="0"/>
                        <a:t>Normal diastolic function. </a:t>
                      </a:r>
                      <a:br>
                        <a:rPr lang="en-US" sz="1400" dirty="0"/>
                      </a:br>
                      <a:r>
                        <a:rPr lang="en-US" sz="1400" dirty="0"/>
                        <a:t>Function: Ejection fraction is visually estimated at 65–70%. </a:t>
                      </a:r>
                    </a:p>
                  </a:txBody>
                  <a:tcPr marL="68580" marR="68580" marT="34290" marB="34290"/>
                </a:tc>
                <a:tc hMerge="1">
                  <a:txBody>
                    <a:bodyPr/>
                    <a:lstStyle/>
                    <a:p>
                      <a:endParaRPr lang="en-US" dirty="0"/>
                    </a:p>
                  </a:txBody>
                  <a:tcPr/>
                </a:tc>
                <a:extLst>
                  <a:ext uri="{0D108BD9-81ED-4DB2-BD59-A6C34878D82A}">
                    <a16:rowId xmlns:a16="http://schemas.microsoft.com/office/drawing/2014/main" val="45231472"/>
                  </a:ext>
                </a:extLst>
              </a:tr>
            </a:tbl>
          </a:graphicData>
        </a:graphic>
      </p:graphicFrame>
      <p:sp>
        <p:nvSpPr>
          <p:cNvPr id="8" name="Text Placeholder 7">
            <a:extLst>
              <a:ext uri="{FF2B5EF4-FFF2-40B4-BE49-F238E27FC236}">
                <a16:creationId xmlns:a16="http://schemas.microsoft.com/office/drawing/2014/main" id="{BFC98039-230F-430D-9F98-6B9776177B73}"/>
              </a:ext>
            </a:extLst>
          </p:cNvPr>
          <p:cNvSpPr>
            <a:spLocks noGrp="1"/>
          </p:cNvSpPr>
          <p:nvPr>
            <p:ph type="body" sz="quarter" idx="10"/>
          </p:nvPr>
        </p:nvSpPr>
        <p:spPr/>
        <p:txBody>
          <a:bodyPr/>
          <a:lstStyle/>
          <a:p>
            <a:endParaRPr lang="en-US"/>
          </a:p>
        </p:txBody>
      </p:sp>
      <p:sp>
        <p:nvSpPr>
          <p:cNvPr id="9" name="Rectangle: Top Corners Snipped 8">
            <a:extLst>
              <a:ext uri="{FF2B5EF4-FFF2-40B4-BE49-F238E27FC236}">
                <a16:creationId xmlns:a16="http://schemas.microsoft.com/office/drawing/2014/main" id="{6401F221-0BCA-4107-9BA6-076F7C5A31AB}"/>
              </a:ext>
            </a:extLst>
          </p:cNvPr>
          <p:cNvSpPr/>
          <p:nvPr/>
        </p:nvSpPr>
        <p:spPr>
          <a:xfrm>
            <a:off x="6231988" y="0"/>
            <a:ext cx="2278966" cy="415497"/>
          </a:xfrm>
          <a:prstGeom prst="snip2SameRect">
            <a:avLst>
              <a:gd name="adj1" fmla="val 0"/>
              <a:gd name="adj2" fmla="val 50000"/>
            </a:avLst>
          </a:prstGeom>
          <a:solidFill>
            <a:schemeClr val="accent2">
              <a:lumMod val="75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#2</a:t>
            </a:r>
          </a:p>
        </p:txBody>
      </p:sp>
    </p:spTree>
    <p:extLst>
      <p:ext uri="{BB962C8B-B14F-4D97-AF65-F5344CB8AC3E}">
        <p14:creationId xmlns:p14="http://schemas.microsoft.com/office/powerpoint/2010/main" val="1231111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D906-5EB8-D942-A34B-9E7ADB348A8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Pulmonary Function Testing</a:t>
            </a:r>
            <a:endParaRPr lang="en-US" dirty="0"/>
          </a:p>
        </p:txBody>
      </p:sp>
      <p:sp>
        <p:nvSpPr>
          <p:cNvPr id="3" name="Text Placeholder 2">
            <a:extLst>
              <a:ext uri="{FF2B5EF4-FFF2-40B4-BE49-F238E27FC236}">
                <a16:creationId xmlns:a16="http://schemas.microsoft.com/office/drawing/2014/main" id="{7BDA0BDA-B95F-4A64-BA5B-B247177DFF26}"/>
              </a:ext>
            </a:extLst>
          </p:cNvPr>
          <p:cNvSpPr>
            <a:spLocks noGrp="1"/>
          </p:cNvSpPr>
          <p:nvPr>
            <p:ph type="body" sz="quarter" idx="11"/>
          </p:nvPr>
        </p:nvSpPr>
        <p:spPr>
          <a:xfrm>
            <a:off x="228600" y="4135438"/>
            <a:ext cx="8686800" cy="307976"/>
          </a:xfrm>
        </p:spPr>
        <p:txBody>
          <a:bodyPr/>
          <a:lstStyle/>
          <a:p>
            <a:r>
              <a:rPr lang="en-US" dirty="0"/>
              <a:t>6MW, 6-min walk test; DLCO, carbon monoxide diffusing capacity; FVC, forced vital capacity; FEV1, forced expiratory volume over 1 second; LPM, liters per minute; sat, UIP, Usual interstitial pneumonia.  </a:t>
            </a:r>
          </a:p>
          <a:p>
            <a:endParaRPr lang="en-US" dirty="0"/>
          </a:p>
        </p:txBody>
      </p:sp>
      <p:graphicFrame>
        <p:nvGraphicFramePr>
          <p:cNvPr id="6" name="Table 6">
            <a:extLst>
              <a:ext uri="{FF2B5EF4-FFF2-40B4-BE49-F238E27FC236}">
                <a16:creationId xmlns:a16="http://schemas.microsoft.com/office/drawing/2014/main" id="{82BD4C35-5493-7441-BACA-9FA8E0F86B21}"/>
              </a:ext>
            </a:extLst>
          </p:cNvPr>
          <p:cNvGraphicFramePr>
            <a:graphicFrameLocks noGrp="1"/>
          </p:cNvGraphicFramePr>
          <p:nvPr>
            <p:ph idx="4294967295"/>
            <p:extLst>
              <p:ext uri="{D42A27DB-BD31-4B8C-83A1-F6EECF244321}">
                <p14:modId xmlns:p14="http://schemas.microsoft.com/office/powerpoint/2010/main" val="8460922"/>
              </p:ext>
            </p:extLst>
          </p:nvPr>
        </p:nvGraphicFramePr>
        <p:xfrm>
          <a:off x="191194" y="1190946"/>
          <a:ext cx="8761613" cy="872490"/>
        </p:xfrm>
        <a:graphic>
          <a:graphicData uri="http://schemas.openxmlformats.org/drawingml/2006/table">
            <a:tbl>
              <a:tblPr firstRow="1" bandRow="1">
                <a:tableStyleId>{F5AB1C69-6EDB-4FF4-983F-18BD219EF322}</a:tableStyleId>
              </a:tblPr>
              <a:tblGrid>
                <a:gridCol w="1012795">
                  <a:extLst>
                    <a:ext uri="{9D8B030D-6E8A-4147-A177-3AD203B41FA5}">
                      <a16:colId xmlns:a16="http://schemas.microsoft.com/office/drawing/2014/main" val="3061214405"/>
                    </a:ext>
                  </a:extLst>
                </a:gridCol>
                <a:gridCol w="658091">
                  <a:extLst>
                    <a:ext uri="{9D8B030D-6E8A-4147-A177-3AD203B41FA5}">
                      <a16:colId xmlns:a16="http://schemas.microsoft.com/office/drawing/2014/main" val="755289677"/>
                    </a:ext>
                  </a:extLst>
                </a:gridCol>
                <a:gridCol w="372533">
                  <a:extLst>
                    <a:ext uri="{9D8B030D-6E8A-4147-A177-3AD203B41FA5}">
                      <a16:colId xmlns:a16="http://schemas.microsoft.com/office/drawing/2014/main" val="374510730"/>
                    </a:ext>
                  </a:extLst>
                </a:gridCol>
                <a:gridCol w="798176">
                  <a:extLst>
                    <a:ext uri="{9D8B030D-6E8A-4147-A177-3AD203B41FA5}">
                      <a16:colId xmlns:a16="http://schemas.microsoft.com/office/drawing/2014/main" val="2084104875"/>
                    </a:ext>
                  </a:extLst>
                </a:gridCol>
                <a:gridCol w="387927">
                  <a:extLst>
                    <a:ext uri="{9D8B030D-6E8A-4147-A177-3AD203B41FA5}">
                      <a16:colId xmlns:a16="http://schemas.microsoft.com/office/drawing/2014/main" val="2452144681"/>
                    </a:ext>
                  </a:extLst>
                </a:gridCol>
                <a:gridCol w="752583">
                  <a:extLst>
                    <a:ext uri="{9D8B030D-6E8A-4147-A177-3AD203B41FA5}">
                      <a16:colId xmlns:a16="http://schemas.microsoft.com/office/drawing/2014/main" val="3865868886"/>
                    </a:ext>
                  </a:extLst>
                </a:gridCol>
                <a:gridCol w="551345">
                  <a:extLst>
                    <a:ext uri="{9D8B030D-6E8A-4147-A177-3AD203B41FA5}">
                      <a16:colId xmlns:a16="http://schemas.microsoft.com/office/drawing/2014/main" val="3499900879"/>
                    </a:ext>
                  </a:extLst>
                </a:gridCol>
                <a:gridCol w="860630">
                  <a:extLst>
                    <a:ext uri="{9D8B030D-6E8A-4147-A177-3AD203B41FA5}">
                      <a16:colId xmlns:a16="http://schemas.microsoft.com/office/drawing/2014/main" val="2141361253"/>
                    </a:ext>
                  </a:extLst>
                </a:gridCol>
                <a:gridCol w="793396">
                  <a:extLst>
                    <a:ext uri="{9D8B030D-6E8A-4147-A177-3AD203B41FA5}">
                      <a16:colId xmlns:a16="http://schemas.microsoft.com/office/drawing/2014/main" val="2927298210"/>
                    </a:ext>
                  </a:extLst>
                </a:gridCol>
                <a:gridCol w="874079">
                  <a:extLst>
                    <a:ext uri="{9D8B030D-6E8A-4147-A177-3AD203B41FA5}">
                      <a16:colId xmlns:a16="http://schemas.microsoft.com/office/drawing/2014/main" val="1956747301"/>
                    </a:ext>
                  </a:extLst>
                </a:gridCol>
                <a:gridCol w="793395">
                  <a:extLst>
                    <a:ext uri="{9D8B030D-6E8A-4147-A177-3AD203B41FA5}">
                      <a16:colId xmlns:a16="http://schemas.microsoft.com/office/drawing/2014/main" val="820470661"/>
                    </a:ext>
                  </a:extLst>
                </a:gridCol>
                <a:gridCol w="906663">
                  <a:extLst>
                    <a:ext uri="{9D8B030D-6E8A-4147-A177-3AD203B41FA5}">
                      <a16:colId xmlns:a16="http://schemas.microsoft.com/office/drawing/2014/main" val="2749300516"/>
                    </a:ext>
                  </a:extLst>
                </a:gridCol>
              </a:tblGrid>
              <a:tr h="434340">
                <a:tc>
                  <a:txBody>
                    <a:bodyPr/>
                    <a:lstStyle/>
                    <a:p>
                      <a:pPr algn="ctr"/>
                      <a:r>
                        <a:rPr lang="en-US" sz="1400" dirty="0"/>
                        <a:t>Date</a:t>
                      </a:r>
                    </a:p>
                  </a:txBody>
                  <a:tcPr marL="68580" marR="68580" marT="34290" marB="34290">
                    <a:solidFill>
                      <a:srgbClr val="6E6F72"/>
                    </a:solidFill>
                  </a:tcPr>
                </a:tc>
                <a:tc>
                  <a:txBody>
                    <a:bodyPr/>
                    <a:lstStyle/>
                    <a:p>
                      <a:pPr algn="ctr"/>
                      <a:r>
                        <a:rPr lang="en-US" sz="1400" dirty="0"/>
                        <a:t>FVC (L)</a:t>
                      </a:r>
                    </a:p>
                  </a:txBody>
                  <a:tcPr marL="68580" marR="68580" marT="34290" marB="34290">
                    <a:solidFill>
                      <a:srgbClr val="6E6F72"/>
                    </a:solidFill>
                  </a:tcPr>
                </a:tc>
                <a:tc>
                  <a:txBody>
                    <a:bodyPr/>
                    <a:lstStyle/>
                    <a:p>
                      <a:pPr algn="ctr"/>
                      <a:r>
                        <a:rPr lang="en-US" sz="1400" dirty="0"/>
                        <a:t>%</a:t>
                      </a:r>
                    </a:p>
                  </a:txBody>
                  <a:tcPr marL="68580" marR="68580" marT="34290" marB="34290">
                    <a:solidFill>
                      <a:srgbClr val="6E6F72"/>
                    </a:solidFill>
                  </a:tcPr>
                </a:tc>
                <a:tc>
                  <a:txBody>
                    <a:bodyPr/>
                    <a:lstStyle/>
                    <a:p>
                      <a:pPr algn="ctr"/>
                      <a:r>
                        <a:rPr lang="en-US" sz="1400" dirty="0"/>
                        <a:t>FEV1 (L)</a:t>
                      </a:r>
                    </a:p>
                  </a:txBody>
                  <a:tcPr marL="68580" marR="68580" marT="34290" marB="34290">
                    <a:solidFill>
                      <a:srgbClr val="6E6F72"/>
                    </a:solidFill>
                  </a:tcPr>
                </a:tc>
                <a:tc>
                  <a:txBody>
                    <a:bodyPr/>
                    <a:lstStyle/>
                    <a:p>
                      <a:pPr algn="ctr"/>
                      <a:r>
                        <a:rPr lang="en-US" sz="1400" dirty="0"/>
                        <a:t>%</a:t>
                      </a:r>
                    </a:p>
                  </a:txBody>
                  <a:tcPr marL="68580" marR="68580" marT="34290" marB="34290">
                    <a:solidFill>
                      <a:srgbClr val="6E6F72"/>
                    </a:solidFill>
                  </a:tcPr>
                </a:tc>
                <a:tc>
                  <a:txBody>
                    <a:bodyPr/>
                    <a:lstStyle/>
                    <a:p>
                      <a:pPr algn="ctr"/>
                      <a:r>
                        <a:rPr lang="en-US" sz="1400" dirty="0"/>
                        <a:t>DLCO</a:t>
                      </a:r>
                    </a:p>
                  </a:txBody>
                  <a:tcPr marL="68580" marR="68580" marT="34290" marB="34290">
                    <a:solidFill>
                      <a:srgbClr val="6E6F72"/>
                    </a:solidFill>
                  </a:tcPr>
                </a:tc>
                <a:tc>
                  <a:txBody>
                    <a:bodyPr/>
                    <a:lstStyle/>
                    <a:p>
                      <a:pPr algn="ctr"/>
                      <a:r>
                        <a:rPr lang="en-US" sz="1400" dirty="0"/>
                        <a:t>%</a:t>
                      </a:r>
                    </a:p>
                  </a:txBody>
                  <a:tcPr marL="68580" marR="68580" marT="34290" marB="34290">
                    <a:solidFill>
                      <a:srgbClr val="6E6F72"/>
                    </a:solidFill>
                  </a:tcPr>
                </a:tc>
                <a:tc>
                  <a:txBody>
                    <a:bodyPr/>
                    <a:lstStyle/>
                    <a:p>
                      <a:pPr algn="ctr"/>
                      <a:r>
                        <a:rPr lang="en-US" sz="1400" dirty="0"/>
                        <a:t>6MW (m)</a:t>
                      </a:r>
                    </a:p>
                  </a:txBody>
                  <a:tcPr marL="68580" marR="68580" marT="34290" marB="34290">
                    <a:solidFill>
                      <a:srgbClr val="6E6F72"/>
                    </a:solidFill>
                  </a:tcPr>
                </a:tc>
                <a:tc>
                  <a:txBody>
                    <a:bodyPr/>
                    <a:lstStyle/>
                    <a:p>
                      <a:pPr algn="ctr"/>
                      <a:r>
                        <a:rPr lang="en-US" sz="1400" dirty="0"/>
                        <a:t>O</a:t>
                      </a:r>
                      <a:r>
                        <a:rPr lang="en-US" sz="1400" baseline="-25000" dirty="0"/>
                        <a:t>2</a:t>
                      </a:r>
                      <a:r>
                        <a:rPr lang="en-US" sz="1400" dirty="0"/>
                        <a:t> sat (start)</a:t>
                      </a:r>
                    </a:p>
                  </a:txBody>
                  <a:tcPr marL="68580" marR="68580" marT="34290" marB="34290">
                    <a:solidFill>
                      <a:srgbClr val="6E6F72"/>
                    </a:solidFill>
                  </a:tcPr>
                </a:tc>
                <a:tc>
                  <a:txBody>
                    <a:bodyPr/>
                    <a:lstStyle/>
                    <a:p>
                      <a:pPr algn="ctr"/>
                      <a:r>
                        <a:rPr lang="en-US" sz="1400" dirty="0"/>
                        <a:t>O</a:t>
                      </a:r>
                      <a:r>
                        <a:rPr lang="en-US" sz="1400" baseline="-25000" dirty="0"/>
                        <a:t>2</a:t>
                      </a:r>
                      <a:r>
                        <a:rPr lang="en-US" sz="1400" dirty="0"/>
                        <a:t> LPM (start)</a:t>
                      </a:r>
                    </a:p>
                  </a:txBody>
                  <a:tcPr marL="68580" marR="68580" marT="34290" marB="34290">
                    <a:solidFill>
                      <a:srgbClr val="6E6F72"/>
                    </a:solidFill>
                  </a:tcPr>
                </a:tc>
                <a:tc>
                  <a:txBody>
                    <a:bodyPr/>
                    <a:lstStyle/>
                    <a:p>
                      <a:pPr algn="ctr"/>
                      <a:r>
                        <a:rPr lang="en-US" sz="1400" dirty="0"/>
                        <a:t>O</a:t>
                      </a:r>
                      <a:r>
                        <a:rPr lang="en-US" sz="1400" baseline="-25000" dirty="0"/>
                        <a:t>2</a:t>
                      </a:r>
                      <a:r>
                        <a:rPr lang="en-US" sz="1400" dirty="0"/>
                        <a:t> sat (finish)</a:t>
                      </a:r>
                    </a:p>
                  </a:txBody>
                  <a:tcPr marL="68580" marR="68580" marT="34290" marB="34290">
                    <a:solidFill>
                      <a:srgbClr val="6E6F72"/>
                    </a:solidFill>
                  </a:tcPr>
                </a:tc>
                <a:tc>
                  <a:txBody>
                    <a:bodyPr/>
                    <a:lstStyle/>
                    <a:p>
                      <a:pPr algn="ctr"/>
                      <a:r>
                        <a:rPr lang="en-US" sz="1400" dirty="0"/>
                        <a:t>O</a:t>
                      </a:r>
                      <a:r>
                        <a:rPr lang="en-US" sz="1400" baseline="-25000" dirty="0"/>
                        <a:t>2 </a:t>
                      </a:r>
                      <a:r>
                        <a:rPr lang="en-US" sz="1400" dirty="0"/>
                        <a:t>LPM (finish)</a:t>
                      </a:r>
                    </a:p>
                  </a:txBody>
                  <a:tcPr marL="68580" marR="68580" marT="34290" marB="34290">
                    <a:solidFill>
                      <a:srgbClr val="6E6F72"/>
                    </a:solidFill>
                  </a:tcPr>
                </a:tc>
                <a:extLst>
                  <a:ext uri="{0D108BD9-81ED-4DB2-BD59-A6C34878D82A}">
                    <a16:rowId xmlns:a16="http://schemas.microsoft.com/office/drawing/2014/main" val="2172740235"/>
                  </a:ext>
                </a:extLst>
              </a:tr>
              <a:tr h="377190">
                <a:tc>
                  <a:txBody>
                    <a:bodyPr/>
                    <a:lstStyle/>
                    <a:p>
                      <a:pPr algn="ctr"/>
                      <a:r>
                        <a:rPr lang="en-US" sz="1400" dirty="0"/>
                        <a:t>05/11/2021</a:t>
                      </a:r>
                    </a:p>
                  </a:txBody>
                  <a:tcPr marL="68580" marR="68580" marT="34290" marB="34290"/>
                </a:tc>
                <a:tc>
                  <a:txBody>
                    <a:bodyPr/>
                    <a:lstStyle/>
                    <a:p>
                      <a:pPr algn="ctr"/>
                      <a:r>
                        <a:rPr lang="en-US" sz="1400" dirty="0"/>
                        <a:t>2.24</a:t>
                      </a:r>
                    </a:p>
                  </a:txBody>
                  <a:tcPr marL="68580" marR="68580" marT="34290" marB="34290"/>
                </a:tc>
                <a:tc>
                  <a:txBody>
                    <a:bodyPr/>
                    <a:lstStyle/>
                    <a:p>
                      <a:pPr algn="ctr"/>
                      <a:r>
                        <a:rPr lang="en-US" sz="1400" dirty="0"/>
                        <a:t>83</a:t>
                      </a:r>
                    </a:p>
                  </a:txBody>
                  <a:tcPr marL="68580" marR="68580" marT="34290" marB="34290"/>
                </a:tc>
                <a:tc>
                  <a:txBody>
                    <a:bodyPr/>
                    <a:lstStyle/>
                    <a:p>
                      <a:pPr algn="ctr"/>
                      <a:r>
                        <a:rPr lang="en-US" sz="1400" dirty="0"/>
                        <a:t>1.79</a:t>
                      </a:r>
                    </a:p>
                  </a:txBody>
                  <a:tcPr marL="68580" marR="68580" marT="34290" marB="34290"/>
                </a:tc>
                <a:tc>
                  <a:txBody>
                    <a:bodyPr/>
                    <a:lstStyle/>
                    <a:p>
                      <a:pPr algn="ctr"/>
                      <a:r>
                        <a:rPr lang="en-US" sz="1400" dirty="0"/>
                        <a:t>87</a:t>
                      </a:r>
                    </a:p>
                  </a:txBody>
                  <a:tcPr marL="68580" marR="68580" marT="34290" marB="34290"/>
                </a:tc>
                <a:tc>
                  <a:txBody>
                    <a:bodyPr/>
                    <a:lstStyle/>
                    <a:p>
                      <a:pPr algn="ctr"/>
                      <a:r>
                        <a:rPr lang="en-US" sz="1400" dirty="0"/>
                        <a:t>14.43</a:t>
                      </a:r>
                    </a:p>
                  </a:txBody>
                  <a:tcPr marL="68580" marR="68580" marT="34290" marB="34290"/>
                </a:tc>
                <a:tc>
                  <a:txBody>
                    <a:bodyPr/>
                    <a:lstStyle/>
                    <a:p>
                      <a:pPr algn="ctr"/>
                      <a:r>
                        <a:rPr lang="en-US" sz="1400" dirty="0"/>
                        <a:t>73</a:t>
                      </a:r>
                    </a:p>
                  </a:txBody>
                  <a:tcPr marL="68580" marR="68580" marT="34290" marB="34290"/>
                </a:tc>
                <a:tc>
                  <a:txBody>
                    <a:bodyPr/>
                    <a:lstStyle/>
                    <a:p>
                      <a:pPr algn="ctr"/>
                      <a:r>
                        <a:rPr lang="en-US" sz="1400" dirty="0"/>
                        <a:t>332</a:t>
                      </a:r>
                    </a:p>
                  </a:txBody>
                  <a:tcPr marL="68580" marR="68580" marT="34290" marB="34290"/>
                </a:tc>
                <a:tc>
                  <a:txBody>
                    <a:bodyPr/>
                    <a:lstStyle/>
                    <a:p>
                      <a:pPr algn="ctr"/>
                      <a:r>
                        <a:rPr lang="en-US" sz="1400" dirty="0"/>
                        <a:t>97</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96</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726448875"/>
                  </a:ext>
                </a:extLst>
              </a:tr>
            </a:tbl>
          </a:graphicData>
        </a:graphic>
      </p:graphicFrame>
      <p:graphicFrame>
        <p:nvGraphicFramePr>
          <p:cNvPr id="7" name="Table 7">
            <a:extLst>
              <a:ext uri="{FF2B5EF4-FFF2-40B4-BE49-F238E27FC236}">
                <a16:creationId xmlns:a16="http://schemas.microsoft.com/office/drawing/2014/main" id="{0DC80CF1-42C9-914C-93C8-5074EFD46814}"/>
              </a:ext>
            </a:extLst>
          </p:cNvPr>
          <p:cNvGraphicFramePr>
            <a:graphicFrameLocks noGrp="1"/>
          </p:cNvGraphicFramePr>
          <p:nvPr>
            <p:extLst>
              <p:ext uri="{D42A27DB-BD31-4B8C-83A1-F6EECF244321}">
                <p14:modId xmlns:p14="http://schemas.microsoft.com/office/powerpoint/2010/main" val="2789528463"/>
              </p:ext>
            </p:extLst>
          </p:nvPr>
        </p:nvGraphicFramePr>
        <p:xfrm>
          <a:off x="1203053" y="2183009"/>
          <a:ext cx="6737894" cy="1522476"/>
        </p:xfrm>
        <a:graphic>
          <a:graphicData uri="http://schemas.openxmlformats.org/drawingml/2006/table">
            <a:tbl>
              <a:tblPr firstRow="1" bandRow="1">
                <a:tableStyleId>{F5AB1C69-6EDB-4FF4-983F-18BD219EF322}</a:tableStyleId>
              </a:tblPr>
              <a:tblGrid>
                <a:gridCol w="6737894">
                  <a:extLst>
                    <a:ext uri="{9D8B030D-6E8A-4147-A177-3AD203B41FA5}">
                      <a16:colId xmlns:a16="http://schemas.microsoft.com/office/drawing/2014/main" val="2090753109"/>
                    </a:ext>
                  </a:extLst>
                </a:gridCol>
              </a:tblGrid>
              <a:tr h="0">
                <a:tc>
                  <a:txBody>
                    <a:bodyPr/>
                    <a:lstStyle/>
                    <a:p>
                      <a:pPr>
                        <a:lnSpc>
                          <a:spcPct val="90000"/>
                        </a:lnSpc>
                      </a:pPr>
                      <a:r>
                        <a:rPr lang="en-US" sz="1600" dirty="0"/>
                        <a:t>Impression</a:t>
                      </a:r>
                    </a:p>
                  </a:txBody>
                  <a:tcPr marL="68580" marR="68580" marT="34290" marB="34290">
                    <a:solidFill>
                      <a:srgbClr val="6E6F72"/>
                    </a:solidFill>
                  </a:tcPr>
                </a:tc>
                <a:extLst>
                  <a:ext uri="{0D108BD9-81ED-4DB2-BD59-A6C34878D82A}">
                    <a16:rowId xmlns:a16="http://schemas.microsoft.com/office/drawing/2014/main" val="1003320745"/>
                  </a:ext>
                </a:extLst>
              </a:tr>
              <a:tr h="0">
                <a:tc>
                  <a:txBody>
                    <a:bodyPr/>
                    <a:lstStyle/>
                    <a:p>
                      <a:pPr marL="342900" marR="0" lvl="0" indent="-342900" algn="l" defTabSz="457200" rtl="0" eaLnBrk="1" fontAlgn="auto" latinLnBrk="0" hangingPunct="1">
                        <a:lnSpc>
                          <a:spcPct val="90000"/>
                        </a:lnSpc>
                        <a:spcBef>
                          <a:spcPts val="0"/>
                        </a:spcBef>
                        <a:spcAft>
                          <a:spcPts val="0"/>
                        </a:spcAft>
                        <a:buClrTx/>
                        <a:buSzTx/>
                        <a:buFont typeface="+mj-lt"/>
                        <a:buAutoNum type="arabicPeriod"/>
                        <a:tabLst/>
                        <a:defRPr/>
                      </a:pPr>
                      <a:r>
                        <a:rPr lang="en-US" sz="1600" dirty="0">
                          <a:effectLst/>
                        </a:rPr>
                        <a:t>Subpleural intralobular septal thickening symmetrically involving both lungs, with mild basilar predominance. No honeycombing or air trapping. The pattern of interstitial fibrosis is indeterminate for UIP.</a:t>
                      </a:r>
                      <a:endParaRPr lang="en-US" sz="1600" dirty="0">
                        <a:effectLst/>
                        <a:latin typeface="+mn-lt"/>
                      </a:endParaRPr>
                    </a:p>
                  </a:txBody>
                  <a:tcPr marL="68580" marR="68580" marT="34290" marB="34290"/>
                </a:tc>
                <a:extLst>
                  <a:ext uri="{0D108BD9-81ED-4DB2-BD59-A6C34878D82A}">
                    <a16:rowId xmlns:a16="http://schemas.microsoft.com/office/drawing/2014/main" val="4170202864"/>
                  </a:ext>
                </a:extLst>
              </a:tr>
              <a:tr h="0">
                <a:tc>
                  <a:txBody>
                    <a:bodyPr/>
                    <a:lstStyle/>
                    <a:p>
                      <a:pPr marL="342900" marR="0" lvl="0" indent="-342900" algn="l" defTabSz="457200" rtl="0" eaLnBrk="1" fontAlgn="auto" latinLnBrk="0" hangingPunct="1">
                        <a:lnSpc>
                          <a:spcPct val="90000"/>
                        </a:lnSpc>
                        <a:spcBef>
                          <a:spcPts val="0"/>
                        </a:spcBef>
                        <a:spcAft>
                          <a:spcPts val="0"/>
                        </a:spcAft>
                        <a:buClrTx/>
                        <a:buSzTx/>
                        <a:buFont typeface="+mj-lt"/>
                        <a:buAutoNum type="arabicPeriod" startAt="2"/>
                        <a:tabLst/>
                        <a:defRPr/>
                      </a:pPr>
                      <a:r>
                        <a:rPr lang="en-US" sz="1600" dirty="0">
                          <a:effectLst/>
                        </a:rPr>
                        <a:t>Enlargement of the main pulmonary artery, as may be seen with pulmonary hypertension. Correlate with echocardiogram.</a:t>
                      </a:r>
                      <a:endParaRPr lang="en-US" sz="1600" dirty="0">
                        <a:effectLst/>
                        <a:latin typeface="+mn-lt"/>
                      </a:endParaRPr>
                    </a:p>
                  </a:txBody>
                  <a:tcPr marL="68580" marR="68580" marT="34290" marB="34290"/>
                </a:tc>
                <a:extLst>
                  <a:ext uri="{0D108BD9-81ED-4DB2-BD59-A6C34878D82A}">
                    <a16:rowId xmlns:a16="http://schemas.microsoft.com/office/drawing/2014/main" val="936324895"/>
                  </a:ext>
                </a:extLst>
              </a:tr>
            </a:tbl>
          </a:graphicData>
        </a:graphic>
      </p:graphicFrame>
      <p:sp>
        <p:nvSpPr>
          <p:cNvPr id="8" name="Rectangle: Top Corners Snipped 7">
            <a:extLst>
              <a:ext uri="{FF2B5EF4-FFF2-40B4-BE49-F238E27FC236}">
                <a16:creationId xmlns:a16="http://schemas.microsoft.com/office/drawing/2014/main" id="{AF8BDAC4-64A8-4FE1-A1A0-7903EB94A728}"/>
              </a:ext>
            </a:extLst>
          </p:cNvPr>
          <p:cNvSpPr/>
          <p:nvPr/>
        </p:nvSpPr>
        <p:spPr>
          <a:xfrm>
            <a:off x="6231988" y="0"/>
            <a:ext cx="2278966" cy="415497"/>
          </a:xfrm>
          <a:prstGeom prst="snip2SameRect">
            <a:avLst>
              <a:gd name="adj1" fmla="val 0"/>
              <a:gd name="adj2" fmla="val 50000"/>
            </a:avLst>
          </a:prstGeom>
          <a:solidFill>
            <a:schemeClr val="accent2">
              <a:lumMod val="75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#2</a:t>
            </a:r>
          </a:p>
        </p:txBody>
      </p:sp>
    </p:spTree>
    <p:extLst>
      <p:ext uri="{BB962C8B-B14F-4D97-AF65-F5344CB8AC3E}">
        <p14:creationId xmlns:p14="http://schemas.microsoft.com/office/powerpoint/2010/main" val="35585974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4582-AC21-4442-B1C0-C99176AC7CEF}"/>
              </a:ext>
            </a:extLst>
          </p:cNvPr>
          <p:cNvSpPr>
            <a:spLocks noGrp="1"/>
          </p:cNvSpPr>
          <p:nvPr>
            <p:ph type="title"/>
          </p:nvPr>
        </p:nvSpPr>
        <p:spPr/>
        <p:txBody>
          <a:bodyPr/>
          <a:lstStyle/>
          <a:p>
            <a:r>
              <a:rPr lang="en-US" dirty="0"/>
              <a:t>Initial Assessment</a:t>
            </a:r>
          </a:p>
        </p:txBody>
      </p:sp>
      <p:sp>
        <p:nvSpPr>
          <p:cNvPr id="3" name="Content Placeholder 2">
            <a:extLst>
              <a:ext uri="{FF2B5EF4-FFF2-40B4-BE49-F238E27FC236}">
                <a16:creationId xmlns:a16="http://schemas.microsoft.com/office/drawing/2014/main" id="{9E51898B-1CA7-4342-9E08-8A387E6E2C6F}"/>
              </a:ext>
            </a:extLst>
          </p:cNvPr>
          <p:cNvSpPr>
            <a:spLocks noGrp="1"/>
          </p:cNvSpPr>
          <p:nvPr>
            <p:ph idx="1"/>
          </p:nvPr>
        </p:nvSpPr>
        <p:spPr/>
        <p:txBody>
          <a:bodyPr/>
          <a:lstStyle/>
          <a:p>
            <a:pPr>
              <a:spcBef>
                <a:spcPts val="450"/>
              </a:spcBef>
              <a:spcAft>
                <a:spcPts val="450"/>
              </a:spcAft>
            </a:pPr>
            <a:r>
              <a:rPr lang="en-US" sz="2400" dirty="0"/>
              <a:t>Thought it was HP </a:t>
            </a:r>
          </a:p>
          <a:p>
            <a:pPr>
              <a:spcBef>
                <a:spcPts val="450"/>
              </a:spcBef>
              <a:spcAft>
                <a:spcPts val="450"/>
              </a:spcAft>
            </a:pPr>
            <a:r>
              <a:rPr lang="en-US" sz="2400" dirty="0"/>
              <a:t>CT did not have air trapping—seems more unlikely now</a:t>
            </a:r>
          </a:p>
          <a:p>
            <a:pPr>
              <a:spcBef>
                <a:spcPts val="450"/>
              </a:spcBef>
              <a:spcAft>
                <a:spcPts val="450"/>
              </a:spcAft>
            </a:pPr>
            <a:r>
              <a:rPr lang="en-US" sz="2400" dirty="0"/>
              <a:t>SCL 100+</a:t>
            </a:r>
          </a:p>
          <a:p>
            <a:endParaRPr lang="en-US" sz="2400" dirty="0"/>
          </a:p>
          <a:p>
            <a:pPr>
              <a:spcBef>
                <a:spcPts val="450"/>
              </a:spcBef>
              <a:spcAft>
                <a:spcPts val="450"/>
              </a:spcAft>
            </a:pPr>
            <a:r>
              <a:rPr lang="en-US" sz="2400" dirty="0"/>
              <a:t>But PFTs are normal and have remained so</a:t>
            </a:r>
          </a:p>
          <a:p>
            <a:pPr>
              <a:spcBef>
                <a:spcPts val="450"/>
              </a:spcBef>
              <a:spcAft>
                <a:spcPts val="450"/>
              </a:spcAft>
            </a:pPr>
            <a:r>
              <a:rPr lang="en-US" sz="2400" b="1" dirty="0"/>
              <a:t>Result: </a:t>
            </a:r>
            <a:r>
              <a:rPr lang="en-US" sz="2400" dirty="0"/>
              <a:t>not treating</a:t>
            </a:r>
          </a:p>
          <a:p>
            <a:endParaRPr lang="en-US" dirty="0"/>
          </a:p>
        </p:txBody>
      </p:sp>
      <p:sp>
        <p:nvSpPr>
          <p:cNvPr id="5" name="Text Placeholder 4">
            <a:extLst>
              <a:ext uri="{FF2B5EF4-FFF2-40B4-BE49-F238E27FC236}">
                <a16:creationId xmlns:a16="http://schemas.microsoft.com/office/drawing/2014/main" id="{8CBFA225-2CE1-7449-A838-E612C49423CD}"/>
              </a:ext>
            </a:extLst>
          </p:cNvPr>
          <p:cNvSpPr>
            <a:spLocks noGrp="1"/>
          </p:cNvSpPr>
          <p:nvPr>
            <p:ph type="body" sz="quarter" idx="10"/>
          </p:nvPr>
        </p:nvSpPr>
        <p:spPr/>
        <p:txBody>
          <a:bodyPr>
            <a:normAutofit/>
          </a:bodyPr>
          <a:lstStyle/>
          <a:p>
            <a:endParaRPr lang="en-US" dirty="0"/>
          </a:p>
        </p:txBody>
      </p:sp>
      <p:sp>
        <p:nvSpPr>
          <p:cNvPr id="4" name="Text Placeholder 3">
            <a:extLst>
              <a:ext uri="{FF2B5EF4-FFF2-40B4-BE49-F238E27FC236}">
                <a16:creationId xmlns:a16="http://schemas.microsoft.com/office/drawing/2014/main" id="{565EE579-58C9-4B68-9043-8883E2330503}"/>
              </a:ext>
            </a:extLst>
          </p:cNvPr>
          <p:cNvSpPr>
            <a:spLocks noGrp="1"/>
          </p:cNvSpPr>
          <p:nvPr>
            <p:ph type="body" sz="quarter" idx="11"/>
          </p:nvPr>
        </p:nvSpPr>
        <p:spPr/>
        <p:txBody>
          <a:bodyPr/>
          <a:lstStyle/>
          <a:p>
            <a:r>
              <a:rPr lang="en-US" dirty="0"/>
              <a:t>CT, Computed tomography; HP, Hypersensitivity pneumonitis; PFT, Pulmonary function test; SCL, Scleroderma.</a:t>
            </a:r>
          </a:p>
          <a:p>
            <a:endParaRPr lang="en-US" dirty="0"/>
          </a:p>
        </p:txBody>
      </p:sp>
      <p:sp>
        <p:nvSpPr>
          <p:cNvPr id="7" name="Rectangle: Top Corners Snipped 6">
            <a:extLst>
              <a:ext uri="{FF2B5EF4-FFF2-40B4-BE49-F238E27FC236}">
                <a16:creationId xmlns:a16="http://schemas.microsoft.com/office/drawing/2014/main" id="{C592A73A-F09C-465D-97ED-884A25ADAD5D}"/>
              </a:ext>
            </a:extLst>
          </p:cNvPr>
          <p:cNvSpPr/>
          <p:nvPr/>
        </p:nvSpPr>
        <p:spPr>
          <a:xfrm>
            <a:off x="6231988" y="0"/>
            <a:ext cx="2278966" cy="415497"/>
          </a:xfrm>
          <a:prstGeom prst="snip2SameRect">
            <a:avLst>
              <a:gd name="adj1" fmla="val 0"/>
              <a:gd name="adj2" fmla="val 50000"/>
            </a:avLst>
          </a:prstGeom>
          <a:solidFill>
            <a:schemeClr val="accent2">
              <a:lumMod val="75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#2</a:t>
            </a:r>
          </a:p>
        </p:txBody>
      </p:sp>
    </p:spTree>
    <p:extLst>
      <p:ext uri="{BB962C8B-B14F-4D97-AF65-F5344CB8AC3E}">
        <p14:creationId xmlns:p14="http://schemas.microsoft.com/office/powerpoint/2010/main" val="96410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0323-4F8E-4846-845B-C46E7E0F10BA}"/>
              </a:ext>
            </a:extLst>
          </p:cNvPr>
          <p:cNvSpPr>
            <a:spLocks noGrp="1"/>
          </p:cNvSpPr>
          <p:nvPr>
            <p:ph type="title"/>
          </p:nvPr>
        </p:nvSpPr>
        <p:spPr/>
        <p:txBody>
          <a:bodyPr/>
          <a:lstStyle/>
          <a:p>
            <a:r>
              <a:rPr lang="en-US" dirty="0"/>
              <a:t>Epidemiology of Systemic Sclerosis</a:t>
            </a:r>
            <a:r>
              <a:rPr lang="en-US" b="0" baseline="30000" dirty="0"/>
              <a:t>1</a:t>
            </a:r>
          </a:p>
        </p:txBody>
      </p:sp>
      <p:sp>
        <p:nvSpPr>
          <p:cNvPr id="3" name="Content Placeholder 2">
            <a:extLst>
              <a:ext uri="{FF2B5EF4-FFF2-40B4-BE49-F238E27FC236}">
                <a16:creationId xmlns:a16="http://schemas.microsoft.com/office/drawing/2014/main" id="{830B7491-175C-BE4A-A1EF-6F8837151FC8}"/>
              </a:ext>
            </a:extLst>
          </p:cNvPr>
          <p:cNvSpPr>
            <a:spLocks noGrp="1"/>
          </p:cNvSpPr>
          <p:nvPr>
            <p:ph idx="1"/>
          </p:nvPr>
        </p:nvSpPr>
        <p:spPr/>
        <p:txBody>
          <a:bodyPr/>
          <a:lstStyle/>
          <a:p>
            <a:pPr>
              <a:spcBef>
                <a:spcPts val="450"/>
              </a:spcBef>
              <a:spcAft>
                <a:spcPts val="450"/>
              </a:spcAft>
            </a:pPr>
            <a:r>
              <a:rPr lang="en-US" sz="2200" dirty="0" err="1"/>
              <a:t>SSc</a:t>
            </a:r>
            <a:r>
              <a:rPr lang="en-US" sz="2200" dirty="0"/>
              <a:t> is a rare, severe connective tissue disease</a:t>
            </a:r>
          </a:p>
          <a:p>
            <a:pPr>
              <a:spcBef>
                <a:spcPts val="450"/>
              </a:spcBef>
              <a:spcAft>
                <a:spcPts val="450"/>
              </a:spcAft>
            </a:pPr>
            <a:r>
              <a:rPr lang="en-US" sz="2200" dirty="0"/>
              <a:t>Affects multiple organ systems</a:t>
            </a:r>
          </a:p>
          <a:p>
            <a:pPr>
              <a:spcBef>
                <a:spcPts val="450"/>
              </a:spcBef>
              <a:spcAft>
                <a:spcPts val="450"/>
              </a:spcAft>
            </a:pPr>
            <a:r>
              <a:rPr lang="en-US" sz="2200" dirty="0"/>
              <a:t>ILD is a common manifestation</a:t>
            </a:r>
            <a:endParaRPr lang="en-US" sz="2200" baseline="30000" dirty="0"/>
          </a:p>
          <a:p>
            <a:pPr lvl="1">
              <a:spcBef>
                <a:spcPts val="450"/>
              </a:spcBef>
              <a:spcAft>
                <a:spcPts val="450"/>
              </a:spcAft>
            </a:pPr>
            <a:r>
              <a:rPr lang="en-US" dirty="0"/>
              <a:t>30–40% develop clinically significant ILD, with a 10-year mortality up to 40%</a:t>
            </a:r>
            <a:r>
              <a:rPr lang="en-US" baseline="30000" dirty="0"/>
              <a:t>2</a:t>
            </a:r>
          </a:p>
          <a:p>
            <a:pPr lvl="1">
              <a:spcBef>
                <a:spcPts val="450"/>
              </a:spcBef>
              <a:spcAft>
                <a:spcPts val="450"/>
              </a:spcAft>
            </a:pPr>
            <a:r>
              <a:rPr lang="en-US" dirty="0"/>
              <a:t>Onset most often within 5 years of first non-Raynaud’s phenomenon symptom </a:t>
            </a:r>
          </a:p>
          <a:p>
            <a:pPr>
              <a:spcBef>
                <a:spcPts val="450"/>
              </a:spcBef>
              <a:spcAft>
                <a:spcPts val="450"/>
              </a:spcAft>
            </a:pPr>
            <a:r>
              <a:rPr lang="en-US" sz="2025" dirty="0"/>
              <a:t>Interstitial abnormalities evident in high-resolution CT (HRCT) of the chest </a:t>
            </a:r>
            <a:br>
              <a:rPr lang="en-US" sz="2025" dirty="0"/>
            </a:br>
            <a:r>
              <a:rPr lang="en-US" sz="2025" dirty="0"/>
              <a:t>in up to 80% of patients with SSc</a:t>
            </a:r>
            <a:r>
              <a:rPr lang="en-US" sz="2025" baseline="30000" dirty="0"/>
              <a:t>2</a:t>
            </a:r>
          </a:p>
          <a:p>
            <a:pPr>
              <a:spcBef>
                <a:spcPts val="450"/>
              </a:spcBef>
              <a:spcAft>
                <a:spcPts val="450"/>
              </a:spcAft>
            </a:pPr>
            <a:r>
              <a:rPr lang="en-US" dirty="0"/>
              <a:t>Essentially a subclinical disease in most patients</a:t>
            </a:r>
          </a:p>
          <a:p>
            <a:pPr>
              <a:spcBef>
                <a:spcPts val="450"/>
              </a:spcBef>
              <a:spcAft>
                <a:spcPts val="450"/>
              </a:spcAft>
            </a:pPr>
            <a:endParaRPr lang="en-US" baseline="30000" dirty="0"/>
          </a:p>
        </p:txBody>
      </p:sp>
      <p:sp>
        <p:nvSpPr>
          <p:cNvPr id="4" name="Text Placeholder 3">
            <a:extLst>
              <a:ext uri="{FF2B5EF4-FFF2-40B4-BE49-F238E27FC236}">
                <a16:creationId xmlns:a16="http://schemas.microsoft.com/office/drawing/2014/main" id="{FF6037CD-8979-D04D-A722-96DA61120434}"/>
              </a:ext>
            </a:extLst>
          </p:cNvPr>
          <p:cNvSpPr>
            <a:spLocks noGrp="1"/>
          </p:cNvSpPr>
          <p:nvPr>
            <p:ph type="body" sz="quarter" idx="10"/>
          </p:nvPr>
        </p:nvSpPr>
        <p:spPr/>
        <p:txBody>
          <a:bodyPr vert="horz" lIns="91440" tIns="45720" rIns="91440" bIns="45720" rtlCol="0">
            <a:noAutofit/>
          </a:bodyPr>
          <a:lstStyle/>
          <a:p>
            <a:pPr marL="137160" indent="-137160">
              <a:buFont typeface="+mj-lt"/>
              <a:buAutoNum type="arabicPeriod"/>
            </a:pPr>
            <a:r>
              <a:rPr lang="en-US" dirty="0" err="1"/>
              <a:t>Giacomelli</a:t>
            </a:r>
            <a:r>
              <a:rPr lang="en-US" dirty="0"/>
              <a:t> R, et al. </a:t>
            </a:r>
            <a:r>
              <a:rPr lang="en-US" i="1" dirty="0" err="1"/>
              <a:t>Rheumatol</a:t>
            </a:r>
            <a:r>
              <a:rPr lang="en-US" i="1" dirty="0"/>
              <a:t> Int. </a:t>
            </a:r>
            <a:r>
              <a:rPr lang="en-US" dirty="0"/>
              <a:t>2017;37:853-863</a:t>
            </a:r>
          </a:p>
          <a:p>
            <a:pPr marL="137160" indent="-137160">
              <a:buFont typeface="+mj-lt"/>
              <a:buAutoNum type="arabicPeriod"/>
            </a:pPr>
            <a:r>
              <a:rPr lang="en-US" dirty="0" err="1"/>
              <a:t>Perelas</a:t>
            </a:r>
            <a:r>
              <a:rPr lang="en-US" dirty="0"/>
              <a:t> A, et al. </a:t>
            </a:r>
            <a:r>
              <a:rPr lang="en-US" i="1" dirty="0"/>
              <a:t>Lancet Respir Med. </a:t>
            </a:r>
            <a:r>
              <a:rPr lang="en-US" dirty="0"/>
              <a:t>2020;8:304-320.</a:t>
            </a:r>
          </a:p>
          <a:p>
            <a:pPr marL="137160" indent="-137160">
              <a:buFont typeface="+mj-lt"/>
              <a:buAutoNum type="arabicPeriod"/>
            </a:pPr>
            <a:endParaRPr lang="en-US" dirty="0"/>
          </a:p>
        </p:txBody>
      </p:sp>
      <p:sp>
        <p:nvSpPr>
          <p:cNvPr id="5" name="Text Placeholder 4">
            <a:extLst>
              <a:ext uri="{FF2B5EF4-FFF2-40B4-BE49-F238E27FC236}">
                <a16:creationId xmlns:a16="http://schemas.microsoft.com/office/drawing/2014/main" id="{7B660FB4-A08D-48B2-9115-01C8276F04C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64930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16EA-D417-1347-9E09-88E6F1A13F05}"/>
              </a:ext>
            </a:extLst>
          </p:cNvPr>
          <p:cNvSpPr>
            <a:spLocks noGrp="1"/>
          </p:cNvSpPr>
          <p:nvPr>
            <p:ph type="title"/>
          </p:nvPr>
        </p:nvSpPr>
        <p:spPr/>
        <p:txBody>
          <a:bodyPr>
            <a:normAutofit fontScale="90000"/>
          </a:bodyPr>
          <a:lstStyle/>
          <a:p>
            <a:r>
              <a:rPr lang="en-US" b="1" dirty="0"/>
              <a:t>Optimizing Clinician Patient </a:t>
            </a:r>
            <a:r>
              <a:rPr lang="en-US" b="1"/>
              <a:t>Communication </a:t>
            </a:r>
            <a:br>
              <a:rPr lang="en-US" b="1"/>
            </a:br>
            <a:r>
              <a:rPr lang="en-US" b="1"/>
              <a:t>and </a:t>
            </a:r>
            <a:r>
              <a:rPr lang="en-US" b="1" dirty="0"/>
              <a:t>Education</a:t>
            </a:r>
            <a:endParaRPr lang="en-US" dirty="0"/>
          </a:p>
        </p:txBody>
      </p:sp>
      <p:sp>
        <p:nvSpPr>
          <p:cNvPr id="3" name="Content Placeholder 2">
            <a:extLst>
              <a:ext uri="{FF2B5EF4-FFF2-40B4-BE49-F238E27FC236}">
                <a16:creationId xmlns:a16="http://schemas.microsoft.com/office/drawing/2014/main" id="{0EB0CE43-457F-A54C-8FC2-D27D0E2DED97}"/>
              </a:ext>
            </a:extLst>
          </p:cNvPr>
          <p:cNvSpPr>
            <a:spLocks noGrp="1"/>
          </p:cNvSpPr>
          <p:nvPr>
            <p:ph idx="1"/>
          </p:nvPr>
        </p:nvSpPr>
        <p:spPr/>
        <p:txBody>
          <a:bodyPr vert="horz" lIns="91440" tIns="45720" rIns="91440" bIns="45720" rtlCol="0">
            <a:noAutofit/>
          </a:bodyPr>
          <a:lstStyle/>
          <a:p>
            <a:pPr>
              <a:spcBef>
                <a:spcPts val="600"/>
              </a:spcBef>
              <a:buFont typeface="Wingdings" panose="05000000000000000000" pitchFamily="2" charset="2"/>
              <a:buChar char="Ø"/>
            </a:pPr>
            <a:r>
              <a:rPr lang="en-US" b="1" dirty="0"/>
              <a:t>Inform</a:t>
            </a:r>
          </a:p>
          <a:p>
            <a:pPr lvl="1">
              <a:spcBef>
                <a:spcPts val="600"/>
              </a:spcBef>
            </a:pPr>
            <a:r>
              <a:rPr lang="en-US" dirty="0"/>
              <a:t>Encourage discussion over understanding Scleroderma phenotypes</a:t>
            </a:r>
          </a:p>
          <a:p>
            <a:pPr lvl="1">
              <a:spcBef>
                <a:spcPts val="600"/>
              </a:spcBef>
            </a:pPr>
            <a:r>
              <a:rPr lang="en-US" dirty="0"/>
              <a:t>Potential for HP with </a:t>
            </a:r>
            <a:r>
              <a:rPr lang="en-US" dirty="0" err="1"/>
              <a:t>SSc</a:t>
            </a:r>
            <a:r>
              <a:rPr lang="en-US" dirty="0"/>
              <a:t>—this is not mutually exclusive</a:t>
            </a:r>
          </a:p>
          <a:p>
            <a:pPr>
              <a:spcBef>
                <a:spcPts val="600"/>
              </a:spcBef>
              <a:buFont typeface="Wingdings" panose="05000000000000000000" pitchFamily="2" charset="2"/>
              <a:buChar char="Ø"/>
            </a:pPr>
            <a:r>
              <a:rPr lang="en-US" b="1" dirty="0"/>
              <a:t>Educate</a:t>
            </a:r>
          </a:p>
          <a:p>
            <a:pPr lvl="1">
              <a:spcBef>
                <a:spcPts val="600"/>
              </a:spcBef>
            </a:pPr>
            <a:r>
              <a:rPr lang="en-US" dirty="0"/>
              <a:t>Provide patients information regarding pros and cons of immunomodulatory therapy and anti-fibrotic therapy alone and together. </a:t>
            </a:r>
          </a:p>
          <a:p>
            <a:pPr lvl="1">
              <a:spcBef>
                <a:spcPts val="600"/>
              </a:spcBef>
            </a:pPr>
            <a:r>
              <a:rPr lang="en-US" dirty="0"/>
              <a:t>Open discussion over decision to treat or not. This should be a shared decision-making process between provider and patient.</a:t>
            </a:r>
          </a:p>
          <a:p>
            <a:pPr lvl="1">
              <a:spcBef>
                <a:spcPts val="600"/>
              </a:spcBef>
            </a:pPr>
            <a:r>
              <a:rPr lang="en-US" dirty="0"/>
              <a:t>Encourage your patients to ask questions and provide feedback along their journey.</a:t>
            </a:r>
          </a:p>
          <a:p>
            <a:pPr lvl="1">
              <a:spcBef>
                <a:spcPts val="600"/>
              </a:spcBef>
            </a:pPr>
            <a:r>
              <a:rPr lang="en-US" dirty="0"/>
              <a:t>Discussion about the importance of co-management with rheumatologist—management is not in isolation.</a:t>
            </a:r>
          </a:p>
        </p:txBody>
      </p:sp>
      <p:sp>
        <p:nvSpPr>
          <p:cNvPr id="4" name="Text Placeholder 3">
            <a:extLst>
              <a:ext uri="{FF2B5EF4-FFF2-40B4-BE49-F238E27FC236}">
                <a16:creationId xmlns:a16="http://schemas.microsoft.com/office/drawing/2014/main" id="{C60EB5CC-3128-4280-8C30-ED5F26A5F91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81903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16EA-D417-1347-9E09-88E6F1A13F05}"/>
              </a:ext>
            </a:extLst>
          </p:cNvPr>
          <p:cNvSpPr>
            <a:spLocks noGrp="1"/>
          </p:cNvSpPr>
          <p:nvPr>
            <p:ph type="title"/>
          </p:nvPr>
        </p:nvSpPr>
        <p:spPr/>
        <p:txBody>
          <a:bodyPr>
            <a:normAutofit fontScale="90000"/>
          </a:bodyPr>
          <a:lstStyle/>
          <a:p>
            <a:r>
              <a:rPr lang="en-US" b="1" dirty="0"/>
              <a:t>Optimizing Clinician Patient Communication </a:t>
            </a:r>
            <a:br>
              <a:rPr lang="en-US" b="1" dirty="0"/>
            </a:br>
            <a:r>
              <a:rPr lang="en-US" b="1" dirty="0"/>
              <a:t>and Education </a:t>
            </a:r>
            <a:r>
              <a:rPr lang="en-US" b="1" i="1" dirty="0"/>
              <a:t>continued</a:t>
            </a:r>
            <a:endParaRPr lang="en-US" i="1" dirty="0"/>
          </a:p>
        </p:txBody>
      </p:sp>
      <p:sp>
        <p:nvSpPr>
          <p:cNvPr id="3" name="Content Placeholder 2">
            <a:extLst>
              <a:ext uri="{FF2B5EF4-FFF2-40B4-BE49-F238E27FC236}">
                <a16:creationId xmlns:a16="http://schemas.microsoft.com/office/drawing/2014/main" id="{0EB0CE43-457F-A54C-8FC2-D27D0E2DED97}"/>
              </a:ext>
            </a:extLst>
          </p:cNvPr>
          <p:cNvSpPr>
            <a:spLocks noGrp="1"/>
          </p:cNvSpPr>
          <p:nvPr>
            <p:ph idx="1"/>
          </p:nvPr>
        </p:nvSpPr>
        <p:spPr/>
        <p:txBody>
          <a:bodyPr>
            <a:normAutofit/>
          </a:bodyPr>
          <a:lstStyle/>
          <a:p>
            <a:pPr>
              <a:spcBef>
                <a:spcPts val="300"/>
              </a:spcBef>
              <a:spcAft>
                <a:spcPts val="300"/>
              </a:spcAft>
              <a:buFont typeface="Wingdings" pitchFamily="2" charset="2"/>
              <a:buChar char="Ø"/>
            </a:pPr>
            <a:r>
              <a:rPr lang="en-US" sz="2400" b="1" dirty="0"/>
              <a:t>Empower</a:t>
            </a:r>
          </a:p>
          <a:p>
            <a:pPr lvl="1">
              <a:spcBef>
                <a:spcPts val="300"/>
              </a:spcBef>
              <a:spcAft>
                <a:spcPts val="300"/>
              </a:spcAft>
            </a:pPr>
            <a:r>
              <a:rPr lang="en-US" sz="2200" dirty="0"/>
              <a:t>Empower patients to participate in all their medical decisions</a:t>
            </a:r>
          </a:p>
          <a:p>
            <a:pPr lvl="1">
              <a:spcBef>
                <a:spcPts val="300"/>
              </a:spcBef>
              <a:spcAft>
                <a:spcPts val="300"/>
              </a:spcAft>
            </a:pPr>
            <a:r>
              <a:rPr lang="en-US" sz="2200" dirty="0"/>
              <a:t>Teach your patients what they should be looking for</a:t>
            </a:r>
          </a:p>
          <a:p>
            <a:pPr lvl="2">
              <a:spcBef>
                <a:spcPts val="300"/>
              </a:spcBef>
              <a:spcAft>
                <a:spcPts val="300"/>
              </a:spcAft>
              <a:buSzPct val="90000"/>
              <a:buFont typeface="Wingdings" pitchFamily="2" charset="2"/>
              <a:buChar char="§"/>
            </a:pPr>
            <a:r>
              <a:rPr lang="en-US" sz="2000" dirty="0"/>
              <a:t>Disease symptoms manifestations, such as</a:t>
            </a:r>
          </a:p>
          <a:p>
            <a:pPr lvl="3">
              <a:spcBef>
                <a:spcPts val="300"/>
              </a:spcBef>
              <a:spcAft>
                <a:spcPts val="300"/>
              </a:spcAft>
              <a:buSzPct val="90000"/>
              <a:buFont typeface="Wingdings" pitchFamily="2" charset="2"/>
              <a:buChar char="§"/>
            </a:pPr>
            <a:r>
              <a:rPr lang="en-US" sz="2000" dirty="0"/>
              <a:t>Shortness of breath</a:t>
            </a:r>
          </a:p>
          <a:p>
            <a:pPr lvl="3">
              <a:spcBef>
                <a:spcPts val="300"/>
              </a:spcBef>
              <a:spcAft>
                <a:spcPts val="300"/>
              </a:spcAft>
              <a:buSzPct val="90000"/>
              <a:buFont typeface="Wingdings" pitchFamily="2" charset="2"/>
              <a:buChar char="§"/>
            </a:pPr>
            <a:r>
              <a:rPr lang="en-US" sz="2000" dirty="0"/>
              <a:t>Dyspnea on exertion</a:t>
            </a:r>
          </a:p>
          <a:p>
            <a:pPr lvl="1"/>
            <a:endParaRPr lang="en-US" sz="2100" dirty="0"/>
          </a:p>
        </p:txBody>
      </p:sp>
      <p:sp>
        <p:nvSpPr>
          <p:cNvPr id="4" name="Text Placeholder 3">
            <a:extLst>
              <a:ext uri="{FF2B5EF4-FFF2-40B4-BE49-F238E27FC236}">
                <a16:creationId xmlns:a16="http://schemas.microsoft.com/office/drawing/2014/main" id="{B122D236-C99E-44C1-942B-CDD22763CAA3}"/>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EA8186B-3DFE-42D6-94E2-0F3ADD4EAC3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51773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Progressive ILD in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Systemic Sclerosis</a:t>
            </a:r>
            <a:endParaRPr lang="en-US" dirty="0"/>
          </a:p>
        </p:txBody>
      </p:sp>
      <p:graphicFrame>
        <p:nvGraphicFramePr>
          <p:cNvPr id="10" name="Table 10">
            <a:extLst>
              <a:ext uri="{FF2B5EF4-FFF2-40B4-BE49-F238E27FC236}">
                <a16:creationId xmlns:a16="http://schemas.microsoft.com/office/drawing/2014/main" id="{D9B9E72E-B323-E74A-9F50-BABC5D331226}"/>
              </a:ext>
            </a:extLst>
          </p:cNvPr>
          <p:cNvGraphicFramePr>
            <a:graphicFrameLocks noGrp="1"/>
          </p:cNvGraphicFramePr>
          <p:nvPr>
            <p:ph idx="1"/>
            <p:extLst>
              <p:ext uri="{D42A27DB-BD31-4B8C-83A1-F6EECF244321}">
                <p14:modId xmlns:p14="http://schemas.microsoft.com/office/powerpoint/2010/main" val="981064062"/>
              </p:ext>
            </p:extLst>
          </p:nvPr>
        </p:nvGraphicFramePr>
        <p:xfrm>
          <a:off x="228601" y="1180932"/>
          <a:ext cx="8686799" cy="2209285"/>
        </p:xfrm>
        <a:graphic>
          <a:graphicData uri="http://schemas.openxmlformats.org/drawingml/2006/table">
            <a:tbl>
              <a:tblPr firstRow="1" bandRow="1">
                <a:tableStyleId>{F5AB1C69-6EDB-4FF4-983F-18BD219EF322}</a:tableStyleId>
              </a:tblPr>
              <a:tblGrid>
                <a:gridCol w="1268257">
                  <a:extLst>
                    <a:ext uri="{9D8B030D-6E8A-4147-A177-3AD203B41FA5}">
                      <a16:colId xmlns:a16="http://schemas.microsoft.com/office/drawing/2014/main" val="1079717579"/>
                    </a:ext>
                  </a:extLst>
                </a:gridCol>
                <a:gridCol w="7418542">
                  <a:extLst>
                    <a:ext uri="{9D8B030D-6E8A-4147-A177-3AD203B41FA5}">
                      <a16:colId xmlns:a16="http://schemas.microsoft.com/office/drawing/2014/main" val="1368992609"/>
                    </a:ext>
                  </a:extLst>
                </a:gridCol>
              </a:tblGrid>
              <a:tr h="426205">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kern="1200" dirty="0">
                          <a:solidFill>
                            <a:schemeClr val="lt1"/>
                          </a:solidFill>
                        </a:rPr>
                        <a:t>Initial Presentation of 47-year-old Hispanic Female </a:t>
                      </a:r>
                      <a:endParaRPr lang="en-US" sz="2100" b="1" kern="1200" dirty="0">
                        <a:solidFill>
                          <a:schemeClr val="lt1"/>
                        </a:solidFill>
                        <a:latin typeface="+mn-lt"/>
                        <a:ea typeface="+mn-ea"/>
                        <a:cs typeface="Arial" panose="020B0604020202020204" pitchFamily="34" charset="0"/>
                      </a:endParaRPr>
                    </a:p>
                  </a:txBody>
                  <a:tcPr marL="68580" marR="68580" marT="34290" marB="34290">
                    <a:solidFill>
                      <a:srgbClr val="6E6F72"/>
                    </a:solidFill>
                  </a:tcPr>
                </a:tc>
                <a:tc hMerge="1">
                  <a:txBody>
                    <a:bodyPr/>
                    <a:lstStyle/>
                    <a:p>
                      <a:endParaRPr lang="en-US" dirty="0"/>
                    </a:p>
                  </a:txBody>
                  <a:tcPr/>
                </a:tc>
                <a:extLst>
                  <a:ext uri="{0D108BD9-81ED-4DB2-BD59-A6C34878D82A}">
                    <a16:rowId xmlns:a16="http://schemas.microsoft.com/office/drawing/2014/main" val="4080865113"/>
                  </a:ext>
                </a:extLst>
              </a:tr>
              <a:tr h="0">
                <a:tc>
                  <a:txBody>
                    <a:bodyPr/>
                    <a:lstStyle/>
                    <a:p>
                      <a:r>
                        <a:rPr lang="en-US" sz="1500" dirty="0"/>
                        <a:t>2011</a:t>
                      </a:r>
                      <a:endParaRPr lang="en-US" sz="1500" dirty="0">
                        <a:latin typeface="+mn-lt"/>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Raynaud’s phenomenon</a:t>
                      </a:r>
                      <a:endParaRPr lang="en-US" sz="1500" dirty="0">
                        <a:latin typeface="+mn-lt"/>
                      </a:endParaRPr>
                    </a:p>
                  </a:txBody>
                  <a:tcPr marL="68580" marR="68580" marT="34290" marB="34290"/>
                </a:tc>
                <a:extLst>
                  <a:ext uri="{0D108BD9-81ED-4DB2-BD59-A6C34878D82A}">
                    <a16:rowId xmlns:a16="http://schemas.microsoft.com/office/drawing/2014/main" val="3843551287"/>
                  </a:ext>
                </a:extLst>
              </a:tr>
              <a:tr h="0">
                <a:tc>
                  <a:txBody>
                    <a:bodyPr/>
                    <a:lstStyle/>
                    <a:p>
                      <a:r>
                        <a:rPr lang="en-US" sz="1500" dirty="0"/>
                        <a:t>2013</a:t>
                      </a:r>
                      <a:endParaRPr lang="en-US" sz="1500" dirty="0">
                        <a:latin typeface="+mn-lt"/>
                      </a:endParaRPr>
                    </a:p>
                  </a:txBody>
                  <a:tcPr marL="68580" marR="68580" marT="34290" marB="34290"/>
                </a:tc>
                <a:tc>
                  <a:txBody>
                    <a:bodyPr/>
                    <a:lstStyle/>
                    <a:p>
                      <a:r>
                        <a:rPr lang="en-US" sz="1500" dirty="0"/>
                        <a:t>Puffy hands; Positive ANA</a:t>
                      </a:r>
                      <a:endParaRPr lang="en-US" sz="1500" dirty="0">
                        <a:latin typeface="+mn-lt"/>
                      </a:endParaRPr>
                    </a:p>
                  </a:txBody>
                  <a:tcPr marL="68580" marR="68580" marT="34290" marB="34290"/>
                </a:tc>
                <a:extLst>
                  <a:ext uri="{0D108BD9-81ED-4DB2-BD59-A6C34878D82A}">
                    <a16:rowId xmlns:a16="http://schemas.microsoft.com/office/drawing/2014/main" val="3547404592"/>
                  </a:ext>
                </a:extLst>
              </a:tr>
              <a:tr h="0">
                <a:tc>
                  <a:txBody>
                    <a:bodyPr/>
                    <a:lstStyle/>
                    <a:p>
                      <a:endParaRPr lang="en-US" sz="1500" dirty="0">
                        <a:latin typeface="+mn-lt"/>
                      </a:endParaRPr>
                    </a:p>
                  </a:txBody>
                  <a:tcPr marL="68580" marR="68580" marT="34290" marB="34290"/>
                </a:tc>
                <a:tc>
                  <a:txBody>
                    <a:bodyPr/>
                    <a:lstStyle/>
                    <a:p>
                      <a:r>
                        <a:rPr lang="en-US" sz="1500" dirty="0"/>
                        <a:t>Diagnosed with rheumatoid arthritis and started on methotrexate</a:t>
                      </a:r>
                      <a:endParaRPr lang="en-US" sz="1500" dirty="0">
                        <a:latin typeface="+mn-lt"/>
                      </a:endParaRPr>
                    </a:p>
                  </a:txBody>
                  <a:tcPr marL="68580" marR="68580" marT="34290" marB="34290"/>
                </a:tc>
                <a:extLst>
                  <a:ext uri="{0D108BD9-81ED-4DB2-BD59-A6C34878D82A}">
                    <a16:rowId xmlns:a16="http://schemas.microsoft.com/office/drawing/2014/main" val="37019468"/>
                  </a:ext>
                </a:extLst>
              </a:tr>
              <a:tr h="0">
                <a:tc>
                  <a:txBody>
                    <a:bodyPr/>
                    <a:lstStyle/>
                    <a:p>
                      <a:r>
                        <a:rPr lang="en-US" sz="1500" dirty="0"/>
                        <a:t>2014</a:t>
                      </a:r>
                      <a:endParaRPr lang="en-US" sz="1500" dirty="0">
                        <a:latin typeface="+mn-lt"/>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Develops a dry cough—PCP thinks it’s due to GERD</a:t>
                      </a:r>
                      <a:endParaRPr lang="en-US" sz="1500" i="1" dirty="0">
                        <a:latin typeface="+mn-lt"/>
                      </a:endParaRPr>
                    </a:p>
                  </a:txBody>
                  <a:tcPr marL="68580" marR="68580" marT="34290" marB="34290"/>
                </a:tc>
                <a:extLst>
                  <a:ext uri="{0D108BD9-81ED-4DB2-BD59-A6C34878D82A}">
                    <a16:rowId xmlns:a16="http://schemas.microsoft.com/office/drawing/2014/main" val="2748332407"/>
                  </a:ext>
                </a:extLst>
              </a:tr>
              <a:tr h="0">
                <a:tc>
                  <a:txBody>
                    <a:bodyPr/>
                    <a:lstStyle/>
                    <a:p>
                      <a:r>
                        <a:rPr lang="en-US" sz="1500" dirty="0"/>
                        <a:t>2015</a:t>
                      </a:r>
                      <a:endParaRPr lang="en-US" sz="1500" dirty="0">
                        <a:latin typeface="+mn-lt"/>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a:t>Experiences fatigue and dyspnea after exercise—Patient feels she is out of shape</a:t>
                      </a:r>
                      <a:endParaRPr lang="en-US" sz="1500" i="1" dirty="0">
                        <a:latin typeface="+mn-lt"/>
                      </a:endParaRPr>
                    </a:p>
                  </a:txBody>
                  <a:tcPr marL="68580" marR="68580" marT="34290" marB="34290"/>
                </a:tc>
                <a:extLst>
                  <a:ext uri="{0D108BD9-81ED-4DB2-BD59-A6C34878D82A}">
                    <a16:rowId xmlns:a16="http://schemas.microsoft.com/office/drawing/2014/main" val="708942075"/>
                  </a:ext>
                </a:extLst>
              </a:tr>
              <a:tr h="0">
                <a:tc>
                  <a:txBody>
                    <a:bodyPr/>
                    <a:lstStyle/>
                    <a:p>
                      <a:r>
                        <a:rPr lang="en-US" sz="1500" dirty="0"/>
                        <a:t>2016</a:t>
                      </a:r>
                      <a:endParaRPr lang="en-US" sz="1500" dirty="0">
                        <a:latin typeface="+mn-lt"/>
                      </a:endParaRPr>
                    </a:p>
                  </a:txBody>
                  <a:tcPr marL="68580" marR="68580" marT="34290" marB="34290"/>
                </a:tc>
                <a:tc>
                  <a:txBody>
                    <a:bodyPr/>
                    <a:lstStyle/>
                    <a:p>
                      <a:r>
                        <a:rPr lang="en-US" sz="1500" b="0" dirty="0"/>
                        <a:t>Decides to get a second opinion since she feels no better on methotrexate</a:t>
                      </a:r>
                      <a:endParaRPr lang="en-US" sz="1500" b="0" dirty="0">
                        <a:latin typeface="+mn-lt"/>
                      </a:endParaRPr>
                    </a:p>
                  </a:txBody>
                  <a:tcPr marL="68580" marR="68580" marT="34290" marB="34290"/>
                </a:tc>
                <a:extLst>
                  <a:ext uri="{0D108BD9-81ED-4DB2-BD59-A6C34878D82A}">
                    <a16:rowId xmlns:a16="http://schemas.microsoft.com/office/drawing/2014/main" val="863998565"/>
                  </a:ext>
                </a:extLst>
              </a:tr>
            </a:tbl>
          </a:graphicData>
        </a:graphic>
      </p:graphicFrame>
      <p:sp>
        <p:nvSpPr>
          <p:cNvPr id="3" name="Text Placeholder 2">
            <a:extLst>
              <a:ext uri="{FF2B5EF4-FFF2-40B4-BE49-F238E27FC236}">
                <a16:creationId xmlns:a16="http://schemas.microsoft.com/office/drawing/2014/main" id="{8F4AAF10-42C8-477C-90BA-756407A8DADA}"/>
              </a:ext>
            </a:extLst>
          </p:cNvPr>
          <p:cNvSpPr>
            <a:spLocks noGrp="1"/>
          </p:cNvSpPr>
          <p:nvPr>
            <p:ph type="body" sz="quarter" idx="11"/>
          </p:nvPr>
        </p:nvSpPr>
        <p:spPr/>
        <p:txBody>
          <a:bodyPr/>
          <a:lstStyle/>
          <a:p>
            <a:r>
              <a:rPr lang="en-US" dirty="0"/>
              <a:t>ANA, antinuclear antibodies; GERD, Gastroesophageal Reflux Disease; PCP, primary care physician.</a:t>
            </a:r>
          </a:p>
          <a:p>
            <a:endParaRPr lang="en-US" dirty="0"/>
          </a:p>
        </p:txBody>
      </p:sp>
      <p:sp>
        <p:nvSpPr>
          <p:cNvPr id="6" name="Text Placeholder 5">
            <a:extLst>
              <a:ext uri="{FF2B5EF4-FFF2-40B4-BE49-F238E27FC236}">
                <a16:creationId xmlns:a16="http://schemas.microsoft.com/office/drawing/2014/main" id="{6224481C-198B-4B4E-8280-2FEFF9B79C69}"/>
              </a:ext>
            </a:extLst>
          </p:cNvPr>
          <p:cNvSpPr>
            <a:spLocks noGrp="1"/>
          </p:cNvSpPr>
          <p:nvPr>
            <p:ph type="body" sz="quarter" idx="10"/>
          </p:nvPr>
        </p:nvSpPr>
        <p:spPr/>
        <p:txBody>
          <a:bodyPr/>
          <a:lstStyle/>
          <a:p>
            <a:endParaRPr lang="en-US"/>
          </a:p>
        </p:txBody>
      </p:sp>
      <p:sp>
        <p:nvSpPr>
          <p:cNvPr id="7" name="Rectangle: Top Corners Snipped 6">
            <a:extLst>
              <a:ext uri="{FF2B5EF4-FFF2-40B4-BE49-F238E27FC236}">
                <a16:creationId xmlns:a16="http://schemas.microsoft.com/office/drawing/2014/main" id="{53288D1A-43A0-4ECD-BC84-3B95FA75D64C}"/>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23135091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lstStyle/>
          <a:p>
            <a:r>
              <a:rPr lang="en-US" dirty="0"/>
              <a:t>Physical Examination</a:t>
            </a:r>
          </a:p>
        </p:txBody>
      </p:sp>
      <p:sp>
        <p:nvSpPr>
          <p:cNvPr id="3" name="Content Placeholder 2">
            <a:extLst>
              <a:ext uri="{FF2B5EF4-FFF2-40B4-BE49-F238E27FC236}">
                <a16:creationId xmlns:a16="http://schemas.microsoft.com/office/drawing/2014/main" id="{ADA17B26-875D-7749-8C78-96FC6335677D}"/>
              </a:ext>
            </a:extLst>
          </p:cNvPr>
          <p:cNvSpPr>
            <a:spLocks noGrp="1"/>
          </p:cNvSpPr>
          <p:nvPr>
            <p:ph idx="1"/>
          </p:nvPr>
        </p:nvSpPr>
        <p:spPr/>
        <p:txBody>
          <a:bodyPr/>
          <a:lstStyle/>
          <a:p>
            <a:pPr marL="0" indent="0">
              <a:spcBef>
                <a:spcPts val="450"/>
              </a:spcBef>
              <a:spcAft>
                <a:spcPts val="450"/>
              </a:spcAft>
              <a:buNone/>
            </a:pPr>
            <a:r>
              <a:rPr lang="en-US" sz="2400" dirty="0">
                <a:latin typeface="Calibri" panose="020F0502020204030204" pitchFamily="34" charset="0"/>
                <a:cs typeface="Calibri" panose="020F0502020204030204" pitchFamily="34" charset="0"/>
              </a:rPr>
              <a:t>2016 visit to referral center</a:t>
            </a:r>
          </a:p>
          <a:p>
            <a:pPr>
              <a:spcBef>
                <a:spcPts val="450"/>
              </a:spcBef>
              <a:spcAft>
                <a:spcPts val="450"/>
              </a:spcAft>
            </a:pPr>
            <a:r>
              <a:rPr lang="en-US" sz="2400" dirty="0">
                <a:latin typeface="Calibri" panose="020F0502020204030204" pitchFamily="34" charset="0"/>
                <a:cs typeface="Calibri" panose="020F0502020204030204" pitchFamily="34" charset="0"/>
              </a:rPr>
              <a:t>Bibasilar crackles</a:t>
            </a:r>
          </a:p>
          <a:p>
            <a:pPr>
              <a:spcBef>
                <a:spcPts val="450"/>
              </a:spcBef>
              <a:spcAft>
                <a:spcPts val="450"/>
              </a:spcAft>
            </a:pPr>
            <a:r>
              <a:rPr lang="en-US" sz="2400" dirty="0">
                <a:latin typeface="Calibri" panose="020F0502020204030204" pitchFamily="34" charset="0"/>
                <a:cs typeface="Calibri" panose="020F0502020204030204" pitchFamily="34" charset="0"/>
              </a:rPr>
              <a:t>Sclerodactyly</a:t>
            </a:r>
          </a:p>
          <a:p>
            <a:pPr>
              <a:spcBef>
                <a:spcPts val="450"/>
              </a:spcBef>
              <a:spcAft>
                <a:spcPts val="450"/>
              </a:spcAft>
            </a:pPr>
            <a:r>
              <a:rPr lang="en-US" sz="2400" dirty="0" err="1">
                <a:latin typeface="Calibri" panose="020F0502020204030204" pitchFamily="34" charset="0"/>
                <a:cs typeface="Calibri" panose="020F0502020204030204" pitchFamily="34" charset="0"/>
              </a:rPr>
              <a:t>mRSS</a:t>
            </a:r>
            <a:r>
              <a:rPr lang="en-US" sz="2400" dirty="0">
                <a:latin typeface="Calibri" panose="020F0502020204030204" pitchFamily="34" charset="0"/>
                <a:cs typeface="Calibri" panose="020F0502020204030204" pitchFamily="34" charset="0"/>
              </a:rPr>
              <a:t>: 2</a:t>
            </a:r>
          </a:p>
          <a:p>
            <a:pPr>
              <a:spcBef>
                <a:spcPts val="450"/>
              </a:spcBef>
              <a:spcAft>
                <a:spcPts val="450"/>
              </a:spcAft>
            </a:pPr>
            <a:r>
              <a:rPr lang="en-US" sz="2400" dirty="0">
                <a:latin typeface="Calibri" panose="020F0502020204030204" pitchFamily="34" charset="0"/>
                <a:cs typeface="Calibri" panose="020F0502020204030204" pitchFamily="34" charset="0"/>
              </a:rPr>
              <a:t>Positive nailfold capillary changes</a:t>
            </a:r>
          </a:p>
        </p:txBody>
      </p:sp>
      <p:sp>
        <p:nvSpPr>
          <p:cNvPr id="4" name="Text Placeholder 3">
            <a:extLst>
              <a:ext uri="{FF2B5EF4-FFF2-40B4-BE49-F238E27FC236}">
                <a16:creationId xmlns:a16="http://schemas.microsoft.com/office/drawing/2014/main" id="{D367934D-C591-45D8-A60C-B141ED56CA4C}"/>
              </a:ext>
            </a:extLst>
          </p:cNvPr>
          <p:cNvSpPr>
            <a:spLocks noGrp="1"/>
          </p:cNvSpPr>
          <p:nvPr>
            <p:ph type="body" sz="quarter" idx="11"/>
          </p:nvPr>
        </p:nvSpPr>
        <p:spPr/>
        <p:txBody>
          <a:bodyPr/>
          <a:lstStyle/>
          <a:p>
            <a:r>
              <a:rPr lang="en-US" dirty="0" err="1"/>
              <a:t>mRSS</a:t>
            </a:r>
            <a:r>
              <a:rPr lang="en-US" dirty="0"/>
              <a:t>, modified </a:t>
            </a:r>
            <a:r>
              <a:rPr lang="en-US" dirty="0" err="1"/>
              <a:t>Rodnan</a:t>
            </a:r>
            <a:r>
              <a:rPr lang="en-US" dirty="0"/>
              <a:t> Skin Score.</a:t>
            </a:r>
          </a:p>
        </p:txBody>
      </p:sp>
      <p:sp>
        <p:nvSpPr>
          <p:cNvPr id="8" name="Text Placeholder 7">
            <a:extLst>
              <a:ext uri="{FF2B5EF4-FFF2-40B4-BE49-F238E27FC236}">
                <a16:creationId xmlns:a16="http://schemas.microsoft.com/office/drawing/2014/main" id="{81AC7ED3-F0F3-449F-9864-86F209B3156C}"/>
              </a:ext>
            </a:extLst>
          </p:cNvPr>
          <p:cNvSpPr>
            <a:spLocks noGrp="1"/>
          </p:cNvSpPr>
          <p:nvPr>
            <p:ph type="body" sz="quarter" idx="10"/>
          </p:nvPr>
        </p:nvSpPr>
        <p:spPr/>
        <p:txBody>
          <a:bodyPr/>
          <a:lstStyle/>
          <a:p>
            <a:endParaRPr lang="en-US"/>
          </a:p>
        </p:txBody>
      </p:sp>
      <p:sp>
        <p:nvSpPr>
          <p:cNvPr id="7" name="Rectangle: Top Corners Snipped 6">
            <a:extLst>
              <a:ext uri="{FF2B5EF4-FFF2-40B4-BE49-F238E27FC236}">
                <a16:creationId xmlns:a16="http://schemas.microsoft.com/office/drawing/2014/main" id="{B98F3897-6C8F-4836-BE48-32227724EFF1}"/>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9202586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lstStyle/>
          <a:p>
            <a:r>
              <a:rPr lang="en-US" dirty="0"/>
              <a:t>Laboratory Analyses</a:t>
            </a:r>
          </a:p>
        </p:txBody>
      </p:sp>
      <p:sp>
        <p:nvSpPr>
          <p:cNvPr id="3" name="Content Placeholder 2">
            <a:extLst>
              <a:ext uri="{FF2B5EF4-FFF2-40B4-BE49-F238E27FC236}">
                <a16:creationId xmlns:a16="http://schemas.microsoft.com/office/drawing/2014/main" id="{ADA17B26-875D-7749-8C78-96FC6335677D}"/>
              </a:ext>
            </a:extLst>
          </p:cNvPr>
          <p:cNvSpPr>
            <a:spLocks noGrp="1"/>
          </p:cNvSpPr>
          <p:nvPr>
            <p:ph idx="1"/>
          </p:nvPr>
        </p:nvSpPr>
        <p:spPr/>
        <p:txBody>
          <a:bodyPr/>
          <a:lstStyle/>
          <a:p>
            <a:pPr>
              <a:spcBef>
                <a:spcPts val="450"/>
              </a:spcBef>
              <a:spcAft>
                <a:spcPts val="450"/>
              </a:spcAft>
            </a:pPr>
            <a:r>
              <a:rPr lang="en-US" sz="2200" dirty="0">
                <a:cs typeface="Arial" panose="020B0604020202020204" pitchFamily="34" charset="0"/>
              </a:rPr>
              <a:t>CBC, COMP normal</a:t>
            </a:r>
          </a:p>
          <a:p>
            <a:pPr>
              <a:spcBef>
                <a:spcPts val="450"/>
              </a:spcBef>
              <a:spcAft>
                <a:spcPts val="450"/>
              </a:spcAft>
            </a:pPr>
            <a:r>
              <a:rPr lang="en-US" sz="2200" b="1" dirty="0">
                <a:cs typeface="Arial" panose="020B0604020202020204" pitchFamily="34" charset="0"/>
              </a:rPr>
              <a:t>ESR 32 </a:t>
            </a:r>
            <a:r>
              <a:rPr lang="en-US" sz="2200" dirty="0"/>
              <a:t>mm/</a:t>
            </a:r>
            <a:r>
              <a:rPr lang="en-US" sz="2200" dirty="0" err="1"/>
              <a:t>hr</a:t>
            </a:r>
            <a:r>
              <a:rPr lang="en-US" sz="2200" dirty="0">
                <a:cs typeface="Arial" panose="020B0604020202020204" pitchFamily="34" charset="0"/>
              </a:rPr>
              <a:t>, </a:t>
            </a:r>
            <a:r>
              <a:rPr lang="en-US" sz="2200" b="1" dirty="0">
                <a:cs typeface="Arial" panose="020B0604020202020204" pitchFamily="34" charset="0"/>
              </a:rPr>
              <a:t>CRP 2.6 </a:t>
            </a:r>
            <a:r>
              <a:rPr lang="en-US" sz="2200" dirty="0"/>
              <a:t>mg/L</a:t>
            </a:r>
            <a:endParaRPr lang="en-US" sz="2200" dirty="0">
              <a:cs typeface="Arial" panose="020B0604020202020204" pitchFamily="34" charset="0"/>
            </a:endParaRPr>
          </a:p>
          <a:p>
            <a:pPr>
              <a:spcBef>
                <a:spcPts val="450"/>
              </a:spcBef>
              <a:spcAft>
                <a:spcPts val="450"/>
              </a:spcAft>
            </a:pPr>
            <a:r>
              <a:rPr lang="en-US" sz="2200" dirty="0">
                <a:cs typeface="Arial" panose="020B0604020202020204" pitchFamily="34" charset="0"/>
              </a:rPr>
              <a:t>CK, Aldolase normal</a:t>
            </a:r>
            <a:endParaRPr lang="en-US" sz="2200" b="1" dirty="0">
              <a:cs typeface="Arial" panose="020B0604020202020204" pitchFamily="34" charset="0"/>
            </a:endParaRPr>
          </a:p>
          <a:p>
            <a:pPr>
              <a:spcBef>
                <a:spcPts val="450"/>
              </a:spcBef>
              <a:spcAft>
                <a:spcPts val="450"/>
              </a:spcAft>
            </a:pPr>
            <a:r>
              <a:rPr lang="en-US" sz="2200" dirty="0">
                <a:cs typeface="Arial" panose="020B0604020202020204" pitchFamily="34" charset="0"/>
              </a:rPr>
              <a:t>Positive for: </a:t>
            </a:r>
            <a:r>
              <a:rPr lang="en-US" sz="2200" b="1" dirty="0">
                <a:cs typeface="Arial" panose="020B0604020202020204" pitchFamily="34" charset="0"/>
              </a:rPr>
              <a:t>ANA 1:640 homogeneous and nucleolar; PM-</a:t>
            </a:r>
            <a:r>
              <a:rPr lang="en-US" sz="2200" b="1" dirty="0" err="1">
                <a:cs typeface="Arial" panose="020B0604020202020204" pitchFamily="34" charset="0"/>
              </a:rPr>
              <a:t>Scl</a:t>
            </a:r>
            <a:r>
              <a:rPr lang="en-US" sz="2200" b="1" dirty="0">
                <a:cs typeface="Arial" panose="020B0604020202020204" pitchFamily="34" charset="0"/>
              </a:rPr>
              <a:t> Ab positive</a:t>
            </a:r>
            <a:endParaRPr lang="en-US" sz="2200" dirty="0">
              <a:cs typeface="Arial" panose="020B0604020202020204" pitchFamily="34" charset="0"/>
            </a:endParaRPr>
          </a:p>
          <a:p>
            <a:pPr>
              <a:spcBef>
                <a:spcPts val="450"/>
              </a:spcBef>
              <a:spcAft>
                <a:spcPts val="450"/>
              </a:spcAft>
            </a:pPr>
            <a:r>
              <a:rPr lang="en-US" sz="2200" dirty="0">
                <a:cs typeface="Arial" panose="020B0604020202020204" pitchFamily="34" charset="0"/>
              </a:rPr>
              <a:t>Negative for Centromere, RNA polymerase III, RF, CCP</a:t>
            </a:r>
          </a:p>
        </p:txBody>
      </p:sp>
      <p:sp>
        <p:nvSpPr>
          <p:cNvPr id="4" name="Text Placeholder 3">
            <a:extLst>
              <a:ext uri="{FF2B5EF4-FFF2-40B4-BE49-F238E27FC236}">
                <a16:creationId xmlns:a16="http://schemas.microsoft.com/office/drawing/2014/main" id="{BC1B7BE8-FF1E-4FEE-ACCF-647272264736}"/>
              </a:ext>
            </a:extLst>
          </p:cNvPr>
          <p:cNvSpPr>
            <a:spLocks noGrp="1"/>
          </p:cNvSpPr>
          <p:nvPr>
            <p:ph type="body" sz="quarter" idx="11"/>
          </p:nvPr>
        </p:nvSpPr>
        <p:spPr>
          <a:xfrm>
            <a:off x="228600" y="4075156"/>
            <a:ext cx="8686800" cy="368258"/>
          </a:xfrm>
        </p:spPr>
        <p:txBody>
          <a:bodyPr/>
          <a:lstStyle/>
          <a:p>
            <a:r>
              <a:rPr lang="en-US" dirty="0"/>
              <a:t>ANA, antinuclear antibodies; CCP, cyclic citrullinated peptide; CK, creatine kinase; COMP, cartilage oligomeric matrix protein; CRP, C-reactive protein; ESR, erythrocyte sedimentation rate; PM, polymyositis; RF, rheumatoid factor.</a:t>
            </a:r>
          </a:p>
          <a:p>
            <a:endParaRPr lang="en-US" dirty="0"/>
          </a:p>
        </p:txBody>
      </p:sp>
      <p:sp>
        <p:nvSpPr>
          <p:cNvPr id="8" name="Text Placeholder 7">
            <a:extLst>
              <a:ext uri="{FF2B5EF4-FFF2-40B4-BE49-F238E27FC236}">
                <a16:creationId xmlns:a16="http://schemas.microsoft.com/office/drawing/2014/main" id="{6BA744AA-B44E-45AE-94C1-0E9564861850}"/>
              </a:ext>
            </a:extLst>
          </p:cNvPr>
          <p:cNvSpPr>
            <a:spLocks noGrp="1"/>
          </p:cNvSpPr>
          <p:nvPr>
            <p:ph type="body" sz="quarter" idx="10"/>
          </p:nvPr>
        </p:nvSpPr>
        <p:spPr/>
        <p:txBody>
          <a:bodyPr/>
          <a:lstStyle/>
          <a:p>
            <a:endParaRPr lang="en-US"/>
          </a:p>
        </p:txBody>
      </p:sp>
      <p:sp>
        <p:nvSpPr>
          <p:cNvPr id="7" name="Rectangle: Top Corners Snipped 6">
            <a:extLst>
              <a:ext uri="{FF2B5EF4-FFF2-40B4-BE49-F238E27FC236}">
                <a16:creationId xmlns:a16="http://schemas.microsoft.com/office/drawing/2014/main" id="{6A381A55-2D82-4809-9F6A-5A472E4A7FB6}"/>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3456262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F24C-B368-0C48-A672-EB9D049A4868}"/>
              </a:ext>
            </a:extLst>
          </p:cNvPr>
          <p:cNvSpPr>
            <a:spLocks noGrp="1"/>
          </p:cNvSpPr>
          <p:nvPr>
            <p:ph type="title"/>
          </p:nvPr>
        </p:nvSpPr>
        <p:spPr/>
        <p:txBody>
          <a:bodyPr/>
          <a:lstStyle/>
          <a:p>
            <a:r>
              <a:rPr lang="en-US" dirty="0"/>
              <a:t>Initial Assessment</a:t>
            </a:r>
          </a:p>
        </p:txBody>
      </p:sp>
      <p:sp>
        <p:nvSpPr>
          <p:cNvPr id="3" name="Text Placeholder 2">
            <a:extLst>
              <a:ext uri="{FF2B5EF4-FFF2-40B4-BE49-F238E27FC236}">
                <a16:creationId xmlns:a16="http://schemas.microsoft.com/office/drawing/2014/main" id="{5A114DA4-99A5-45FA-9C2E-1E822090054D}"/>
              </a:ext>
            </a:extLst>
          </p:cNvPr>
          <p:cNvSpPr>
            <a:spLocks noGrp="1"/>
          </p:cNvSpPr>
          <p:nvPr>
            <p:ph type="body" sz="quarter" idx="11"/>
          </p:nvPr>
        </p:nvSpPr>
        <p:spPr>
          <a:xfrm>
            <a:off x="228600" y="4134394"/>
            <a:ext cx="8686800" cy="309019"/>
          </a:xfrm>
        </p:spPr>
        <p:txBody>
          <a:bodyPr/>
          <a:lstStyle/>
          <a:p>
            <a:r>
              <a:rPr lang="en-US" dirty="0"/>
              <a:t>DLCO, carbon monoxide diffusing capacity; FVC, forced vital capacity; LVEF, left ventricular ejection fraction; PFT, pulmonary function tests; RVSP, right ventricular systolic pressure; TR, tricuspid regurgitation; TTE, transthoracic echocardiogram.</a:t>
            </a:r>
          </a:p>
          <a:p>
            <a:endParaRPr lang="en-US" dirty="0"/>
          </a:p>
        </p:txBody>
      </p:sp>
      <p:graphicFrame>
        <p:nvGraphicFramePr>
          <p:cNvPr id="6" name="Table 6">
            <a:extLst>
              <a:ext uri="{FF2B5EF4-FFF2-40B4-BE49-F238E27FC236}">
                <a16:creationId xmlns:a16="http://schemas.microsoft.com/office/drawing/2014/main" id="{3F4E0DF4-3C14-E941-9E12-770110E58FE3}"/>
              </a:ext>
            </a:extLst>
          </p:cNvPr>
          <p:cNvGraphicFramePr>
            <a:graphicFrameLocks noGrp="1"/>
          </p:cNvGraphicFramePr>
          <p:nvPr>
            <p:ph idx="4294967295"/>
            <p:extLst>
              <p:ext uri="{D42A27DB-BD31-4B8C-83A1-F6EECF244321}">
                <p14:modId xmlns:p14="http://schemas.microsoft.com/office/powerpoint/2010/main" val="2075987862"/>
              </p:ext>
            </p:extLst>
          </p:nvPr>
        </p:nvGraphicFramePr>
        <p:xfrm>
          <a:off x="382588" y="1212850"/>
          <a:ext cx="8686799" cy="2514598"/>
        </p:xfrm>
        <a:graphic>
          <a:graphicData uri="http://schemas.openxmlformats.org/drawingml/2006/table">
            <a:tbl>
              <a:tblPr firstRow="1" bandRow="1">
                <a:tableStyleId>{F5AB1C69-6EDB-4FF4-983F-18BD219EF322}</a:tableStyleId>
              </a:tblPr>
              <a:tblGrid>
                <a:gridCol w="2171700">
                  <a:extLst>
                    <a:ext uri="{9D8B030D-6E8A-4147-A177-3AD203B41FA5}">
                      <a16:colId xmlns:a16="http://schemas.microsoft.com/office/drawing/2014/main" val="4247684196"/>
                    </a:ext>
                  </a:extLst>
                </a:gridCol>
                <a:gridCol w="1974166">
                  <a:extLst>
                    <a:ext uri="{9D8B030D-6E8A-4147-A177-3AD203B41FA5}">
                      <a16:colId xmlns:a16="http://schemas.microsoft.com/office/drawing/2014/main" val="132469273"/>
                    </a:ext>
                  </a:extLst>
                </a:gridCol>
                <a:gridCol w="2002501">
                  <a:extLst>
                    <a:ext uri="{9D8B030D-6E8A-4147-A177-3AD203B41FA5}">
                      <a16:colId xmlns:a16="http://schemas.microsoft.com/office/drawing/2014/main" val="2318099752"/>
                    </a:ext>
                  </a:extLst>
                </a:gridCol>
                <a:gridCol w="2538432">
                  <a:extLst>
                    <a:ext uri="{9D8B030D-6E8A-4147-A177-3AD203B41FA5}">
                      <a16:colId xmlns:a16="http://schemas.microsoft.com/office/drawing/2014/main" val="2449818735"/>
                    </a:ext>
                  </a:extLst>
                </a:gridCol>
              </a:tblGrid>
              <a:tr h="454445">
                <a:tc>
                  <a:txBody>
                    <a:bodyPr/>
                    <a:lstStyle/>
                    <a:p>
                      <a:r>
                        <a:rPr lang="en-US" sz="1600" dirty="0"/>
                        <a:t>Date (11/2016)</a:t>
                      </a:r>
                      <a:endParaRPr lang="en-US" sz="1600" dirty="0">
                        <a:latin typeface="Calibri" panose="020F0502020204030204" pitchFamily="34" charset="0"/>
                        <a:cs typeface="Calibri" panose="020F0502020204030204" pitchFamily="34" charset="0"/>
                      </a:endParaRPr>
                    </a:p>
                  </a:txBody>
                  <a:tcPr marL="68580" marR="68580" marT="34290" marB="34290">
                    <a:solidFill>
                      <a:srgbClr val="6E6F72"/>
                    </a:solidFill>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Diagnosis of Limited Systemic Sclerosis</a:t>
                      </a:r>
                      <a:endParaRPr lang="en-US" sz="1600" b="1" dirty="0">
                        <a:latin typeface="Calibri" panose="020F0502020204030204" pitchFamily="34" charset="0"/>
                        <a:cs typeface="Calibri" panose="020F0502020204030204" pitchFamily="34" charset="0"/>
                      </a:endParaRPr>
                    </a:p>
                  </a:txBody>
                  <a:tcPr marL="68580" marR="68580" marT="34290" marB="34290">
                    <a:solidFill>
                      <a:srgbClr val="6E6F7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99572471"/>
                  </a:ext>
                </a:extLst>
              </a:tr>
              <a:tr h="414050">
                <a:tc>
                  <a:txBody>
                    <a:bodyPr/>
                    <a:lstStyle/>
                    <a:p>
                      <a:r>
                        <a:rPr lang="en-US" sz="1600" dirty="0"/>
                        <a:t>PFTs</a:t>
                      </a:r>
                      <a:endParaRPr lang="en-US" sz="1600" dirty="0">
                        <a:latin typeface="Calibri" panose="020F0502020204030204" pitchFamily="34" charset="0"/>
                        <a:cs typeface="Calibri" panose="020F0502020204030204" pitchFamily="34" charset="0"/>
                      </a:endParaRPr>
                    </a:p>
                  </a:txBody>
                  <a:tcPr marL="68580" marR="68580" marT="34290" marB="34290"/>
                </a:tc>
                <a:tc>
                  <a:txBody>
                    <a:bodyPr/>
                    <a:lstStyle/>
                    <a:p>
                      <a:r>
                        <a:rPr lang="en-US" sz="1600" b="1" dirty="0"/>
                        <a:t>FVC 2.54 (72%)</a:t>
                      </a:r>
                      <a:endParaRPr lang="en-US" sz="1600" dirty="0">
                        <a:latin typeface="Calibri" panose="020F0502020204030204" pitchFamily="34" charset="0"/>
                        <a:cs typeface="Calibri" panose="020F0502020204030204" pitchFamily="34" charset="0"/>
                      </a:endParaRPr>
                    </a:p>
                  </a:txBody>
                  <a:tcPr marL="68580" marR="68580" marT="34290" marB="34290"/>
                </a:tc>
                <a:tc>
                  <a:txBody>
                    <a:bodyPr/>
                    <a:lstStyle/>
                    <a:p>
                      <a:r>
                        <a:rPr lang="en-US" sz="1600" b="1" dirty="0"/>
                        <a:t>DLCO 13.7 (57%)</a:t>
                      </a:r>
                      <a:endParaRPr lang="en-US" sz="1600" dirty="0">
                        <a:latin typeface="Calibri" panose="020F0502020204030204" pitchFamily="34" charset="0"/>
                        <a:cs typeface="Calibri" panose="020F0502020204030204" pitchFamily="34" charset="0"/>
                      </a:endParaRPr>
                    </a:p>
                  </a:txBody>
                  <a:tcPr marL="68580" marR="68580" marT="34290" marB="34290"/>
                </a:tc>
                <a:tc>
                  <a:txBody>
                    <a:bodyPr/>
                    <a:lstStyle/>
                    <a:p>
                      <a:endParaRPr lang="en-US" sz="160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3579927414"/>
                  </a:ext>
                </a:extLst>
              </a:tr>
              <a:tr h="737211">
                <a:tc>
                  <a:txBody>
                    <a:bodyPr/>
                    <a:lstStyle/>
                    <a:p>
                      <a:r>
                        <a:rPr lang="en-US" sz="1600" dirty="0"/>
                        <a:t>TTE</a:t>
                      </a:r>
                      <a:endParaRPr lang="en-US" sz="16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LVEF 60-65%</a:t>
                      </a:r>
                      <a:endParaRPr lang="en-US" sz="16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RVSP 26–31 mm Hg</a:t>
                      </a:r>
                      <a:endParaRPr lang="en-US" sz="16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Peak velocity of TR 2.57 m/s</a:t>
                      </a:r>
                      <a:endParaRPr lang="en-US" sz="16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650071496"/>
                  </a:ext>
                </a:extLst>
              </a:tr>
              <a:tr h="908892">
                <a:tc gridSpan="2">
                  <a:txBody>
                    <a:bodyPr/>
                    <a:lstStyle/>
                    <a:p>
                      <a:r>
                        <a:rPr lang="en-US" sz="1600" dirty="0"/>
                        <a:t>High-Resolution Esophageal Impedance Manometry with Viscous Swallows </a:t>
                      </a:r>
                      <a:endParaRPr lang="en-US" sz="1600" dirty="0">
                        <a:latin typeface="Calibri" panose="020F0502020204030204" pitchFamily="34" charset="0"/>
                        <a:cs typeface="Calibri" panose="020F0502020204030204" pitchFamily="34" charset="0"/>
                      </a:endParaRPr>
                    </a:p>
                  </a:txBody>
                  <a:tcPr marL="68580" marR="68580" marT="34290" marB="34290"/>
                </a:tc>
                <a:tc hMerge="1">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Small hiatal hernia</a:t>
                      </a:r>
                    </a:p>
                    <a:p>
                      <a:endParaRPr lang="en-US" sz="1600" dirty="0">
                        <a:latin typeface="Calibri" panose="020F0502020204030204" pitchFamily="34" charset="0"/>
                        <a:cs typeface="Calibri" panose="020F0502020204030204" pitchFamily="34" charset="0"/>
                      </a:endParaRPr>
                    </a:p>
                  </a:txBody>
                  <a:tcPr marL="68580" marR="68580" marT="34290" marB="34290"/>
                </a:tc>
                <a:tc>
                  <a:txBody>
                    <a:bodyPr/>
                    <a:lstStyle/>
                    <a:p>
                      <a:r>
                        <a:rPr lang="en-US" sz="1600" b="1" dirty="0"/>
                        <a:t>Absent contractility</a:t>
                      </a:r>
                      <a:endParaRPr lang="en-US" sz="16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1617362508"/>
                  </a:ext>
                </a:extLst>
              </a:tr>
            </a:tbl>
          </a:graphicData>
        </a:graphic>
      </p:graphicFrame>
      <p:sp>
        <p:nvSpPr>
          <p:cNvPr id="8" name="Text Placeholder 7">
            <a:extLst>
              <a:ext uri="{FF2B5EF4-FFF2-40B4-BE49-F238E27FC236}">
                <a16:creationId xmlns:a16="http://schemas.microsoft.com/office/drawing/2014/main" id="{31EC283C-1E73-4B48-9195-2AEC67D70D5C}"/>
              </a:ext>
            </a:extLst>
          </p:cNvPr>
          <p:cNvSpPr>
            <a:spLocks noGrp="1"/>
          </p:cNvSpPr>
          <p:nvPr>
            <p:ph type="body" sz="quarter" idx="10"/>
          </p:nvPr>
        </p:nvSpPr>
        <p:spPr/>
        <p:txBody>
          <a:bodyPr/>
          <a:lstStyle/>
          <a:p>
            <a:endParaRPr lang="en-US"/>
          </a:p>
        </p:txBody>
      </p:sp>
      <p:sp>
        <p:nvSpPr>
          <p:cNvPr id="9" name="Rectangle: Top Corners Snipped 8">
            <a:extLst>
              <a:ext uri="{FF2B5EF4-FFF2-40B4-BE49-F238E27FC236}">
                <a16:creationId xmlns:a16="http://schemas.microsoft.com/office/drawing/2014/main" id="{2F035011-6E8C-4AE7-9B21-A101D960670E}"/>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3145981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HRCT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Chest 2016</a:t>
            </a:r>
            <a:endParaRPr lang="en-US" dirty="0"/>
          </a:p>
        </p:txBody>
      </p:sp>
      <p:pic>
        <p:nvPicPr>
          <p:cNvPr id="6" name="Content Placeholder 3" descr="Screen Clipping">
            <a:extLst>
              <a:ext uri="{FF2B5EF4-FFF2-40B4-BE49-F238E27FC236}">
                <a16:creationId xmlns:a16="http://schemas.microsoft.com/office/drawing/2014/main" id="{AE7EAEB9-51D9-A148-823A-4EC91E4E12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4" r="4714" b="2045"/>
          <a:stretch/>
        </p:blipFill>
        <p:spPr>
          <a:xfrm>
            <a:off x="3090672" y="233622"/>
            <a:ext cx="5207819" cy="3976169"/>
          </a:xfrm>
          <a:prstGeom prst="rect">
            <a:avLst/>
          </a:prstGeom>
        </p:spPr>
      </p:pic>
      <p:sp>
        <p:nvSpPr>
          <p:cNvPr id="7" name="Rectangle: Top Corners Snipped 6">
            <a:extLst>
              <a:ext uri="{FF2B5EF4-FFF2-40B4-BE49-F238E27FC236}">
                <a16:creationId xmlns:a16="http://schemas.microsoft.com/office/drawing/2014/main" id="{D2A6F27B-8D66-4D20-9CF2-33AF8FE99917}"/>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29547208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HRCT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Chest 2016</a:t>
            </a:r>
            <a:endParaRPr lang="en-US" dirty="0"/>
          </a:p>
        </p:txBody>
      </p:sp>
      <p:pic>
        <p:nvPicPr>
          <p:cNvPr id="6" name="Picture 5">
            <a:extLst>
              <a:ext uri="{FF2B5EF4-FFF2-40B4-BE49-F238E27FC236}">
                <a16:creationId xmlns:a16="http://schemas.microsoft.com/office/drawing/2014/main" id="{9CEB7F8F-7B75-2C4E-8522-B080D232633F}"/>
              </a:ext>
            </a:extLst>
          </p:cNvPr>
          <p:cNvPicPr>
            <a:picLocks noChangeAspect="1"/>
          </p:cNvPicPr>
          <p:nvPr/>
        </p:nvPicPr>
        <p:blipFill>
          <a:blip r:embed="rId2"/>
          <a:stretch>
            <a:fillRect/>
          </a:stretch>
        </p:blipFill>
        <p:spPr>
          <a:xfrm>
            <a:off x="3090672" y="85725"/>
            <a:ext cx="4339850" cy="4878419"/>
          </a:xfrm>
          <a:prstGeom prst="rect">
            <a:avLst/>
          </a:prstGeom>
        </p:spPr>
      </p:pic>
      <p:sp>
        <p:nvSpPr>
          <p:cNvPr id="5" name="Rectangle: Top Corners Snipped 4">
            <a:extLst>
              <a:ext uri="{FF2B5EF4-FFF2-40B4-BE49-F238E27FC236}">
                <a16:creationId xmlns:a16="http://schemas.microsoft.com/office/drawing/2014/main" id="{F1E5B00B-C16B-4AE6-A799-BCF7BD292667}"/>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3732227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a:xfrm>
            <a:off x="228600" y="131162"/>
            <a:ext cx="8686800" cy="914400"/>
          </a:xfrm>
        </p:spPr>
        <p:txBody>
          <a:bodyPr/>
          <a:lstStyle/>
          <a:p>
            <a:r>
              <a:rPr lang="en-US" dirty="0"/>
              <a:t>Evolution of </a:t>
            </a:r>
            <a:r>
              <a:rPr lang="en-US" dirty="0" err="1"/>
              <a:t>SSc</a:t>
            </a:r>
            <a:endParaRPr lang="en-US" dirty="0"/>
          </a:p>
        </p:txBody>
      </p:sp>
      <p:sp>
        <p:nvSpPr>
          <p:cNvPr id="3" name="Content Placeholder 2">
            <a:extLst>
              <a:ext uri="{FF2B5EF4-FFF2-40B4-BE49-F238E27FC236}">
                <a16:creationId xmlns:a16="http://schemas.microsoft.com/office/drawing/2014/main" id="{ADA17B26-875D-7749-8C78-96FC6335677D}"/>
              </a:ext>
            </a:extLst>
          </p:cNvPr>
          <p:cNvSpPr>
            <a:spLocks noGrp="1"/>
          </p:cNvSpPr>
          <p:nvPr>
            <p:ph idx="1"/>
          </p:nvPr>
        </p:nvSpPr>
        <p:spPr>
          <a:xfrm>
            <a:off x="228600" y="1068345"/>
            <a:ext cx="8686800" cy="3108960"/>
          </a:xfrm>
        </p:spPr>
        <p:txBody>
          <a:bodyPr/>
          <a:lstStyle/>
          <a:p>
            <a:pPr>
              <a:spcBef>
                <a:spcPts val="1800"/>
              </a:spcBef>
            </a:pPr>
            <a:r>
              <a:rPr lang="en-US" dirty="0"/>
              <a:t>2016–2017</a:t>
            </a:r>
          </a:p>
          <a:p>
            <a:pPr>
              <a:spcBef>
                <a:spcPts val="1800"/>
              </a:spcBef>
            </a:pPr>
            <a:r>
              <a:rPr lang="en-US" dirty="0"/>
              <a:t>Developed inflammatory myositis</a:t>
            </a:r>
          </a:p>
          <a:p>
            <a:pPr>
              <a:spcBef>
                <a:spcPts val="1800"/>
              </a:spcBef>
            </a:pPr>
            <a:r>
              <a:rPr lang="en-US" dirty="0"/>
              <a:t>Progressive dyspnea on exertion</a:t>
            </a:r>
          </a:p>
          <a:p>
            <a:pPr>
              <a:spcBef>
                <a:spcPts val="1800"/>
              </a:spcBef>
            </a:pPr>
            <a:r>
              <a:rPr lang="en-US" dirty="0"/>
              <a:t>Repeat HRCT demonstrated interval progression of ILD</a:t>
            </a:r>
          </a:p>
        </p:txBody>
      </p:sp>
      <p:sp>
        <p:nvSpPr>
          <p:cNvPr id="10" name="Text Placeholder 9">
            <a:extLst>
              <a:ext uri="{FF2B5EF4-FFF2-40B4-BE49-F238E27FC236}">
                <a16:creationId xmlns:a16="http://schemas.microsoft.com/office/drawing/2014/main" id="{B015222B-2E7F-4000-9CF4-738D41D36B2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688623F8-D998-4816-B0E3-5BDA42F137F4}"/>
              </a:ext>
            </a:extLst>
          </p:cNvPr>
          <p:cNvSpPr>
            <a:spLocks noGrp="1"/>
          </p:cNvSpPr>
          <p:nvPr>
            <p:ph type="body" sz="quarter" idx="11"/>
          </p:nvPr>
        </p:nvSpPr>
        <p:spPr>
          <a:xfrm>
            <a:off x="228600" y="4239816"/>
            <a:ext cx="8686800" cy="203597"/>
          </a:xfrm>
        </p:spPr>
        <p:txBody>
          <a:bodyPr/>
          <a:lstStyle/>
          <a:p>
            <a:r>
              <a:rPr lang="en-US" dirty="0"/>
              <a:t>HRCT, High-resolution computed tomography; ILD, Interstitial lung disease; </a:t>
            </a:r>
            <a:r>
              <a:rPr lang="en-US" dirty="0" err="1"/>
              <a:t>SSc</a:t>
            </a:r>
            <a:r>
              <a:rPr lang="en-US" dirty="0"/>
              <a:t>, Systemic sclerosis.</a:t>
            </a:r>
          </a:p>
          <a:p>
            <a:endParaRPr lang="en-US" dirty="0"/>
          </a:p>
        </p:txBody>
      </p:sp>
      <p:sp>
        <p:nvSpPr>
          <p:cNvPr id="7" name="Rectangle: Top Corners Snipped 6">
            <a:extLst>
              <a:ext uri="{FF2B5EF4-FFF2-40B4-BE49-F238E27FC236}">
                <a16:creationId xmlns:a16="http://schemas.microsoft.com/office/drawing/2014/main" id="{926C897E-CD65-4F95-97FC-F07638D38D4C}"/>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18361645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creen Clipping">
            <a:extLst>
              <a:ext uri="{FF2B5EF4-FFF2-40B4-BE49-F238E27FC236}">
                <a16:creationId xmlns:a16="http://schemas.microsoft.com/office/drawing/2014/main" id="{14896AEC-62E7-6746-B34C-BF04E8AE2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163" y="1179367"/>
            <a:ext cx="3901890" cy="2781870"/>
          </a:xfrm>
          <a:prstGeom prst="rect">
            <a:avLst/>
          </a:prstGeom>
          <a:ln>
            <a:solidFill>
              <a:srgbClr val="C4BDB3"/>
            </a:solidFill>
          </a:ln>
        </p:spPr>
      </p:pic>
      <p:pic>
        <p:nvPicPr>
          <p:cNvPr id="6" name="Content Placeholder 3" descr="Screen Clipping">
            <a:extLst>
              <a:ext uri="{FF2B5EF4-FFF2-40B4-BE49-F238E27FC236}">
                <a16:creationId xmlns:a16="http://schemas.microsoft.com/office/drawing/2014/main" id="{BAE66A67-BC0C-8A48-845D-6F2116A991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4" r="4714" b="2045"/>
          <a:stretch/>
        </p:blipFill>
        <p:spPr>
          <a:xfrm>
            <a:off x="488947" y="1179367"/>
            <a:ext cx="3958659" cy="2784765"/>
          </a:xfrm>
          <a:prstGeom prst="rect">
            <a:avLst/>
          </a:prstGeom>
          <a:ln>
            <a:solidFill>
              <a:srgbClr val="C4BDB3"/>
            </a:solidFill>
          </a:ln>
        </p:spPr>
      </p:pic>
      <p:sp>
        <p:nvSpPr>
          <p:cNvPr id="8" name="TextBox 7">
            <a:extLst>
              <a:ext uri="{FF2B5EF4-FFF2-40B4-BE49-F238E27FC236}">
                <a16:creationId xmlns:a16="http://schemas.microsoft.com/office/drawing/2014/main" id="{1A20A429-8FFC-594D-ABF7-34ACA9DEF072}"/>
              </a:ext>
            </a:extLst>
          </p:cNvPr>
          <p:cNvSpPr txBox="1"/>
          <p:nvPr/>
        </p:nvSpPr>
        <p:spPr>
          <a:xfrm>
            <a:off x="1793192" y="484346"/>
            <a:ext cx="1350169" cy="519351"/>
          </a:xfrm>
          <a:prstGeom prst="roundRect">
            <a:avLst>
              <a:gd name="adj" fmla="val 50000"/>
            </a:avLst>
          </a:prstGeom>
          <a:solidFill>
            <a:schemeClr val="accent2">
              <a:lumMod val="75000"/>
            </a:schemeClr>
          </a:solidFill>
        </p:spPr>
        <p:txBody>
          <a:bodyPr wrap="square" rtlCol="0" anchor="ctr">
            <a:spAutoFit/>
          </a:bodyPr>
          <a:lstStyle/>
          <a:p>
            <a:pPr algn="ctr"/>
            <a:r>
              <a:rPr lang="en-US" b="1" dirty="0">
                <a:solidFill>
                  <a:schemeClr val="bg1"/>
                </a:solidFill>
                <a:cs typeface="Arial" panose="020B0604020202020204" pitchFamily="34" charset="0"/>
              </a:rPr>
              <a:t>2016</a:t>
            </a:r>
          </a:p>
        </p:txBody>
      </p:sp>
      <p:sp>
        <p:nvSpPr>
          <p:cNvPr id="9" name="TextBox 8">
            <a:extLst>
              <a:ext uri="{FF2B5EF4-FFF2-40B4-BE49-F238E27FC236}">
                <a16:creationId xmlns:a16="http://schemas.microsoft.com/office/drawing/2014/main" id="{035F7A2A-9613-1C43-9F80-48DA4823BEC9}"/>
              </a:ext>
            </a:extLst>
          </p:cNvPr>
          <p:cNvSpPr txBox="1"/>
          <p:nvPr/>
        </p:nvSpPr>
        <p:spPr>
          <a:xfrm>
            <a:off x="6029024" y="484346"/>
            <a:ext cx="1350169" cy="519351"/>
          </a:xfrm>
          <a:prstGeom prst="roundRect">
            <a:avLst>
              <a:gd name="adj" fmla="val 50000"/>
            </a:avLst>
          </a:prstGeom>
          <a:solidFill>
            <a:schemeClr val="accent2">
              <a:lumMod val="75000"/>
            </a:schemeClr>
          </a:solidFill>
        </p:spPr>
        <p:txBody>
          <a:bodyPr wrap="square" rtlCol="0" anchor="ctr">
            <a:spAutoFit/>
          </a:bodyPr>
          <a:lstStyle>
            <a:defPPr>
              <a:defRPr lang="en-US"/>
            </a:defPPr>
            <a:lvl1pPr algn="ctr">
              <a:defRPr b="1">
                <a:solidFill>
                  <a:schemeClr val="bg1"/>
                </a:solidFill>
                <a:cs typeface="Arial" panose="020B0604020202020204" pitchFamily="34" charset="0"/>
              </a:defRPr>
            </a:lvl1pPr>
          </a:lstStyle>
          <a:p>
            <a:r>
              <a:rPr lang="en-US" dirty="0"/>
              <a:t>2017</a:t>
            </a:r>
          </a:p>
        </p:txBody>
      </p:sp>
      <p:sp>
        <p:nvSpPr>
          <p:cNvPr id="3" name="Text Placeholder 2">
            <a:extLst>
              <a:ext uri="{FF2B5EF4-FFF2-40B4-BE49-F238E27FC236}">
                <a16:creationId xmlns:a16="http://schemas.microsoft.com/office/drawing/2014/main" id="{23009461-7A5E-433E-80DC-57A1D0E1929D}"/>
              </a:ext>
            </a:extLst>
          </p:cNvPr>
          <p:cNvSpPr>
            <a:spLocks noGrp="1"/>
          </p:cNvSpPr>
          <p:nvPr>
            <p:ph type="body" sz="quarter" idx="10"/>
          </p:nvPr>
        </p:nvSpPr>
        <p:spPr/>
        <p:txBody>
          <a:bodyPr/>
          <a:lstStyle/>
          <a:p>
            <a:endParaRPr lang="en-US"/>
          </a:p>
        </p:txBody>
      </p:sp>
      <p:sp>
        <p:nvSpPr>
          <p:cNvPr id="10" name="Rectangle: Top Corners Snipped 9">
            <a:extLst>
              <a:ext uri="{FF2B5EF4-FFF2-40B4-BE49-F238E27FC236}">
                <a16:creationId xmlns:a16="http://schemas.microsoft.com/office/drawing/2014/main" id="{DFFB9977-FE1E-4F83-AE40-BC9E6640A7A0}"/>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201372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905A-B5E1-4C40-8668-5B68CB4978ED}"/>
              </a:ext>
            </a:extLst>
          </p:cNvPr>
          <p:cNvSpPr>
            <a:spLocks noGrp="1"/>
          </p:cNvSpPr>
          <p:nvPr>
            <p:ph type="title"/>
          </p:nvPr>
        </p:nvSpPr>
        <p:spPr/>
        <p:txBody>
          <a:bodyPr/>
          <a:lstStyle/>
          <a:p>
            <a:r>
              <a:rPr lang="en-US" dirty="0"/>
              <a:t>Epidemiology of </a:t>
            </a:r>
            <a:r>
              <a:rPr lang="en-US" dirty="0" err="1"/>
              <a:t>SSc</a:t>
            </a:r>
            <a:r>
              <a:rPr lang="en-US" dirty="0"/>
              <a:t> &amp; </a:t>
            </a:r>
            <a:r>
              <a:rPr lang="en-US" dirty="0" err="1"/>
              <a:t>SSc</a:t>
            </a:r>
            <a:r>
              <a:rPr lang="en-US" dirty="0"/>
              <a:t>-ILD</a:t>
            </a:r>
            <a:endParaRPr lang="en-US" b="0" baseline="30000" dirty="0"/>
          </a:p>
        </p:txBody>
      </p:sp>
      <p:sp>
        <p:nvSpPr>
          <p:cNvPr id="7" name="Content Placeholder 6">
            <a:extLst>
              <a:ext uri="{FF2B5EF4-FFF2-40B4-BE49-F238E27FC236}">
                <a16:creationId xmlns:a16="http://schemas.microsoft.com/office/drawing/2014/main" id="{5E5FB497-2FC3-7846-B3B5-E71C60188DC5}"/>
              </a:ext>
            </a:extLst>
          </p:cNvPr>
          <p:cNvSpPr>
            <a:spLocks noGrp="1"/>
          </p:cNvSpPr>
          <p:nvPr>
            <p:ph idx="1"/>
          </p:nvPr>
        </p:nvSpPr>
        <p:spPr/>
        <p:txBody>
          <a:bodyPr/>
          <a:lstStyle/>
          <a:p>
            <a:pPr marL="214313" indent="-214313">
              <a:spcBef>
                <a:spcPts val="450"/>
              </a:spcBef>
              <a:spcAft>
                <a:spcPts val="450"/>
              </a:spcAft>
            </a:pPr>
            <a:r>
              <a:rPr lang="en-US" sz="2200" dirty="0"/>
              <a:t>Affects ~2 per 10,000 individuals</a:t>
            </a:r>
            <a:r>
              <a:rPr lang="en-US" sz="2200" baseline="30000" dirty="0"/>
              <a:t>1</a:t>
            </a:r>
          </a:p>
          <a:p>
            <a:pPr marL="214313" indent="-214313">
              <a:spcBef>
                <a:spcPts val="450"/>
              </a:spcBef>
              <a:spcAft>
                <a:spcPts val="450"/>
              </a:spcAft>
            </a:pPr>
            <a:r>
              <a:rPr lang="en-US" sz="2200" dirty="0"/>
              <a:t>Majority of </a:t>
            </a:r>
            <a:r>
              <a:rPr lang="en-US" sz="2200" dirty="0" err="1"/>
              <a:t>SSc</a:t>
            </a:r>
            <a:r>
              <a:rPr lang="en-US" sz="2200" dirty="0"/>
              <a:t> patients are women (&gt;80%)</a:t>
            </a:r>
            <a:r>
              <a:rPr lang="en-US" sz="2200" baseline="30000" dirty="0"/>
              <a:t>1</a:t>
            </a:r>
          </a:p>
          <a:p>
            <a:pPr marL="214313" indent="-214313">
              <a:spcBef>
                <a:spcPts val="450"/>
              </a:spcBef>
              <a:spcAft>
                <a:spcPts val="450"/>
              </a:spcAft>
            </a:pPr>
            <a:r>
              <a:rPr lang="en-US" sz="2200" dirty="0"/>
              <a:t>30–40% of patients with </a:t>
            </a:r>
            <a:r>
              <a:rPr lang="en-US" sz="2200" dirty="0" err="1"/>
              <a:t>SSc</a:t>
            </a:r>
            <a:r>
              <a:rPr lang="en-US" sz="2200" dirty="0"/>
              <a:t> show evidence of ILD</a:t>
            </a:r>
            <a:r>
              <a:rPr lang="en-US" sz="2200" baseline="30000" dirty="0"/>
              <a:t>2</a:t>
            </a:r>
          </a:p>
          <a:p>
            <a:pPr marL="214313" indent="-214313">
              <a:spcBef>
                <a:spcPts val="450"/>
              </a:spcBef>
              <a:spcAft>
                <a:spcPts val="450"/>
              </a:spcAft>
            </a:pPr>
            <a:r>
              <a:rPr lang="en-US" sz="2200" dirty="0"/>
              <a:t>Prevalence of ILD is ~96% among patients with </a:t>
            </a:r>
            <a:r>
              <a:rPr lang="en-US" sz="2200" dirty="0" err="1"/>
              <a:t>SSc</a:t>
            </a:r>
            <a:r>
              <a:rPr lang="en-US" sz="2200" dirty="0"/>
              <a:t> with abnormal PFT</a:t>
            </a:r>
            <a:r>
              <a:rPr lang="en-US" sz="2200" baseline="30000" dirty="0"/>
              <a:t>3</a:t>
            </a:r>
          </a:p>
          <a:p>
            <a:pPr marL="214313" indent="-214313">
              <a:spcBef>
                <a:spcPts val="450"/>
              </a:spcBef>
              <a:spcAft>
                <a:spcPts val="450"/>
              </a:spcAft>
            </a:pPr>
            <a:r>
              <a:rPr lang="en-US" sz="2200" dirty="0"/>
              <a:t>Histopathologic analysis </a:t>
            </a:r>
            <a:r>
              <a:rPr lang="en-US" sz="2400" dirty="0"/>
              <a:t>of SSc-ILD</a:t>
            </a:r>
            <a:r>
              <a:rPr lang="en-US" sz="2400" baseline="30000" dirty="0"/>
              <a:t>3–5</a:t>
            </a:r>
            <a:endParaRPr lang="en-US" sz="2200" dirty="0"/>
          </a:p>
          <a:p>
            <a:pPr marL="557213" lvl="1" indent="-214313">
              <a:spcBef>
                <a:spcPts val="450"/>
              </a:spcBef>
              <a:spcAft>
                <a:spcPts val="450"/>
              </a:spcAft>
            </a:pPr>
            <a:r>
              <a:rPr lang="en-US" sz="1900" dirty="0"/>
              <a:t>Most common (78%) is NSIP</a:t>
            </a:r>
            <a:r>
              <a:rPr lang="en-US" sz="1900" baseline="30000" dirty="0"/>
              <a:t> </a:t>
            </a:r>
          </a:p>
          <a:p>
            <a:pPr marL="557213" lvl="1" indent="-214313">
              <a:spcBef>
                <a:spcPts val="450"/>
              </a:spcBef>
              <a:spcAft>
                <a:spcPts val="450"/>
              </a:spcAft>
            </a:pPr>
            <a:r>
              <a:rPr lang="en-US" sz="1900" dirty="0"/>
              <a:t>Minority of patients (10–15%) is UIP</a:t>
            </a:r>
          </a:p>
        </p:txBody>
      </p:sp>
      <p:sp>
        <p:nvSpPr>
          <p:cNvPr id="4" name="Text Placeholder 3">
            <a:extLst>
              <a:ext uri="{FF2B5EF4-FFF2-40B4-BE49-F238E27FC236}">
                <a16:creationId xmlns:a16="http://schemas.microsoft.com/office/drawing/2014/main" id="{665D0611-54DB-564C-AA87-AB71A33A74D1}"/>
              </a:ext>
            </a:extLst>
          </p:cNvPr>
          <p:cNvSpPr>
            <a:spLocks noGrp="1"/>
          </p:cNvSpPr>
          <p:nvPr>
            <p:ph type="body" sz="quarter" idx="10"/>
          </p:nvPr>
        </p:nvSpPr>
        <p:spPr/>
        <p:txBody>
          <a:bodyPr vert="horz" lIns="91440" tIns="45720" rIns="91440" bIns="45720" numCol="2" rtlCol="0">
            <a:normAutofit lnSpcReduction="10000"/>
          </a:bodyPr>
          <a:lstStyle/>
          <a:p>
            <a:pPr marL="137160" indent="-137160">
              <a:buAutoNum type="arabicPeriod"/>
            </a:pPr>
            <a:r>
              <a:rPr lang="en-US" dirty="0" err="1"/>
              <a:t>Pellar</a:t>
            </a:r>
            <a:r>
              <a:rPr lang="en-US" dirty="0"/>
              <a:t> RE, et al. </a:t>
            </a:r>
            <a:r>
              <a:rPr lang="en-US" i="1" dirty="0"/>
              <a:t>Semin Arthritis Rheum. </a:t>
            </a:r>
            <a:r>
              <a:rPr lang="en-US" dirty="0"/>
              <a:t>2017;46:767-774.</a:t>
            </a:r>
          </a:p>
          <a:p>
            <a:pPr marL="137160" indent="-137160">
              <a:buAutoNum type="arabicPeriod"/>
            </a:pPr>
            <a:r>
              <a:rPr lang="en-US" dirty="0" err="1"/>
              <a:t>Perelas</a:t>
            </a:r>
            <a:r>
              <a:rPr lang="en-US" dirty="0"/>
              <a:t> A, et al. </a:t>
            </a:r>
            <a:r>
              <a:rPr lang="en-US" i="1" dirty="0"/>
              <a:t>Lancet Respir Med. </a:t>
            </a:r>
            <a:r>
              <a:rPr lang="en-US" dirty="0"/>
              <a:t>2020;8:304-320.</a:t>
            </a:r>
          </a:p>
          <a:p>
            <a:pPr marL="137160" indent="-137160">
              <a:buAutoNum type="arabicPeriod"/>
            </a:pPr>
            <a:r>
              <a:rPr lang="en-US" dirty="0"/>
              <a:t>Volkmann ER, et al. </a:t>
            </a:r>
            <a:r>
              <a:rPr lang="en-US" i="1" dirty="0"/>
              <a:t>Ann Am </a:t>
            </a:r>
            <a:r>
              <a:rPr lang="en-US" i="1" dirty="0" err="1"/>
              <a:t>Thorac</a:t>
            </a:r>
            <a:r>
              <a:rPr lang="en-US" i="1" dirty="0"/>
              <a:t> Soc.</a:t>
            </a:r>
            <a:r>
              <a:rPr lang="en-US" dirty="0"/>
              <a:t> 2016;13:2045-2056.</a:t>
            </a:r>
          </a:p>
          <a:p>
            <a:pPr marL="137160" indent="-137160">
              <a:buAutoNum type="arabicPeriod"/>
            </a:pPr>
            <a:r>
              <a:rPr lang="en-US" dirty="0" err="1"/>
              <a:t>Chowaniek</a:t>
            </a:r>
            <a:r>
              <a:rPr lang="en-US" dirty="0"/>
              <a:t> M, et al. </a:t>
            </a:r>
            <a:r>
              <a:rPr lang="en-US" i="1" dirty="0" err="1"/>
              <a:t>Reumatologia</a:t>
            </a:r>
            <a:r>
              <a:rPr lang="en-US" i="1" dirty="0"/>
              <a:t>.</a:t>
            </a:r>
            <a:r>
              <a:rPr lang="en-US" dirty="0"/>
              <a:t> 2018;56:249-254.</a:t>
            </a:r>
          </a:p>
          <a:p>
            <a:pPr marL="137160" indent="-137160">
              <a:buAutoNum type="arabicPeriod"/>
            </a:pPr>
            <a:r>
              <a:rPr lang="en-US" dirty="0"/>
              <a:t>Khanna D, et al. </a:t>
            </a:r>
            <a:r>
              <a:rPr lang="en-US" i="1" dirty="0"/>
              <a:t>Am J Respir Crit Care Med. </a:t>
            </a:r>
            <a:r>
              <a:rPr lang="en-US" dirty="0"/>
              <a:t>2020;201:650-660.</a:t>
            </a:r>
          </a:p>
        </p:txBody>
      </p:sp>
      <p:sp>
        <p:nvSpPr>
          <p:cNvPr id="5" name="Text Placeholder 4">
            <a:extLst>
              <a:ext uri="{FF2B5EF4-FFF2-40B4-BE49-F238E27FC236}">
                <a16:creationId xmlns:a16="http://schemas.microsoft.com/office/drawing/2014/main" id="{A6431D2B-D046-7F4C-9FF9-4DECC005E962}"/>
              </a:ext>
            </a:extLst>
          </p:cNvPr>
          <p:cNvSpPr>
            <a:spLocks noGrp="1"/>
          </p:cNvSpPr>
          <p:nvPr>
            <p:ph type="body" sz="quarter" idx="11"/>
          </p:nvPr>
        </p:nvSpPr>
        <p:spPr/>
        <p:txBody>
          <a:bodyPr>
            <a:noAutofit/>
          </a:bodyPr>
          <a:lstStyle/>
          <a:p>
            <a:r>
              <a:rPr lang="en-US" dirty="0"/>
              <a:t>NSIP, nonspecific interstitial pneumonitis; PFT, pulmonary function test; UIP, usual interstitial pneumonia.</a:t>
            </a:r>
          </a:p>
        </p:txBody>
      </p:sp>
    </p:spTree>
    <p:extLst>
      <p:ext uri="{BB962C8B-B14F-4D97-AF65-F5344CB8AC3E}">
        <p14:creationId xmlns:p14="http://schemas.microsoft.com/office/powerpoint/2010/main" val="38651284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941D9E-FD1A-DB49-8D90-038845789E14}"/>
              </a:ext>
            </a:extLst>
          </p:cNvPr>
          <p:cNvSpPr/>
          <p:nvPr/>
        </p:nvSpPr>
        <p:spPr>
          <a:xfrm>
            <a:off x="4170247" y="3563011"/>
            <a:ext cx="1066319" cy="507831"/>
          </a:xfrm>
          <a:prstGeom prst="rect">
            <a:avLst/>
          </a:prstGeom>
          <a:solidFill>
            <a:schemeClr val="accent6">
              <a:lumMod val="60000"/>
              <a:lumOff val="40000"/>
            </a:schemeClr>
          </a:solidFill>
        </p:spPr>
        <p:txBody>
          <a:bodyPr wrap="none">
            <a:spAutoFit/>
          </a:bodyPr>
          <a:lstStyle/>
          <a:p>
            <a:pPr algn="ctr"/>
            <a:r>
              <a:rPr lang="en-US" sz="1350" b="1" dirty="0"/>
              <a:t>Initiation of </a:t>
            </a:r>
          </a:p>
          <a:p>
            <a:pPr algn="ctr"/>
            <a:r>
              <a:rPr lang="en-US" sz="1350" b="1" dirty="0"/>
              <a:t>Rituximab</a:t>
            </a:r>
          </a:p>
        </p:txBody>
      </p:sp>
      <p:graphicFrame>
        <p:nvGraphicFramePr>
          <p:cNvPr id="9" name="Chart 8">
            <a:extLst>
              <a:ext uri="{FF2B5EF4-FFF2-40B4-BE49-F238E27FC236}">
                <a16:creationId xmlns:a16="http://schemas.microsoft.com/office/drawing/2014/main" id="{ACB0B63F-7C16-314E-B725-B9CFBBCE49B9}"/>
              </a:ext>
            </a:extLst>
          </p:cNvPr>
          <p:cNvGraphicFramePr/>
          <p:nvPr>
            <p:extLst>
              <p:ext uri="{D42A27DB-BD31-4B8C-83A1-F6EECF244321}">
                <p14:modId xmlns:p14="http://schemas.microsoft.com/office/powerpoint/2010/main" val="1083084408"/>
              </p:ext>
            </p:extLst>
          </p:nvPr>
        </p:nvGraphicFramePr>
        <p:xfrm>
          <a:off x="1810189" y="895143"/>
          <a:ext cx="5767538" cy="3573274"/>
        </p:xfrm>
        <a:graphic>
          <a:graphicData uri="http://schemas.openxmlformats.org/drawingml/2006/chart">
            <c:chart xmlns:c="http://schemas.openxmlformats.org/drawingml/2006/chart" xmlns:r="http://schemas.openxmlformats.org/officeDocument/2006/relationships" r:id="rId2"/>
          </a:graphicData>
        </a:graphic>
      </p:graphicFrame>
      <p:sp>
        <p:nvSpPr>
          <p:cNvPr id="10" name="Up Arrow 9">
            <a:extLst>
              <a:ext uri="{FF2B5EF4-FFF2-40B4-BE49-F238E27FC236}">
                <a16:creationId xmlns:a16="http://schemas.microsoft.com/office/drawing/2014/main" id="{C155A95B-443E-2E4E-A36D-5A0966CADB5B}"/>
              </a:ext>
            </a:extLst>
          </p:cNvPr>
          <p:cNvSpPr/>
          <p:nvPr/>
        </p:nvSpPr>
        <p:spPr>
          <a:xfrm>
            <a:off x="4572000" y="2993878"/>
            <a:ext cx="131407" cy="629086"/>
          </a:xfrm>
          <a:prstGeom prst="up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91109E1B-D54B-4345-AF8F-1D44782117E4}"/>
              </a:ext>
            </a:extLst>
          </p:cNvPr>
          <p:cNvSpPr/>
          <p:nvPr/>
        </p:nvSpPr>
        <p:spPr>
          <a:xfrm>
            <a:off x="2093811" y="3563010"/>
            <a:ext cx="1308051" cy="507831"/>
          </a:xfrm>
          <a:prstGeom prst="rect">
            <a:avLst/>
          </a:prstGeom>
          <a:solidFill>
            <a:schemeClr val="accent6">
              <a:lumMod val="60000"/>
              <a:lumOff val="40000"/>
            </a:schemeClr>
          </a:solidFill>
        </p:spPr>
        <p:txBody>
          <a:bodyPr wrap="none">
            <a:spAutoFit/>
          </a:bodyPr>
          <a:lstStyle/>
          <a:p>
            <a:pPr algn="ctr"/>
            <a:r>
              <a:rPr lang="en-US" sz="1350" b="1" dirty="0"/>
              <a:t>Initiation of </a:t>
            </a:r>
          </a:p>
          <a:p>
            <a:pPr algn="ctr"/>
            <a:r>
              <a:rPr lang="en-US" sz="1350" b="1" dirty="0"/>
              <a:t>Mycophenolate</a:t>
            </a:r>
          </a:p>
        </p:txBody>
      </p:sp>
      <p:sp>
        <p:nvSpPr>
          <p:cNvPr id="12" name="Up Arrow 11">
            <a:extLst>
              <a:ext uri="{FF2B5EF4-FFF2-40B4-BE49-F238E27FC236}">
                <a16:creationId xmlns:a16="http://schemas.microsoft.com/office/drawing/2014/main" id="{F0E2653D-CC7C-CE47-B412-0DE2D1F53D85}"/>
              </a:ext>
            </a:extLst>
          </p:cNvPr>
          <p:cNvSpPr/>
          <p:nvPr/>
        </p:nvSpPr>
        <p:spPr>
          <a:xfrm>
            <a:off x="2406228" y="2853047"/>
            <a:ext cx="129154" cy="709963"/>
          </a:xfrm>
          <a:prstGeom prst="up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A53497A2-99E4-5244-AEA4-7CCE889BA0DF}"/>
              </a:ext>
            </a:extLst>
          </p:cNvPr>
          <p:cNvSpPr/>
          <p:nvPr/>
        </p:nvSpPr>
        <p:spPr>
          <a:xfrm>
            <a:off x="4378953" y="949886"/>
            <a:ext cx="2021708" cy="300082"/>
          </a:xfrm>
          <a:prstGeom prst="rect">
            <a:avLst/>
          </a:prstGeom>
        </p:spPr>
        <p:txBody>
          <a:bodyPr wrap="none">
            <a:spAutoFit/>
          </a:bodyPr>
          <a:lstStyle/>
          <a:p>
            <a:pPr algn="ctr"/>
            <a:r>
              <a:rPr lang="en-US" sz="1350" b="1" dirty="0">
                <a:latin typeface="Arial" panose="020B0604020202020204" pitchFamily="34" charset="0"/>
                <a:cs typeface="Arial" panose="020B0604020202020204" pitchFamily="34" charset="0"/>
              </a:rPr>
              <a:t>Course of FVC, DLCO </a:t>
            </a:r>
          </a:p>
        </p:txBody>
      </p:sp>
      <p:grpSp>
        <p:nvGrpSpPr>
          <p:cNvPr id="15" name="Group 14">
            <a:extLst>
              <a:ext uri="{FF2B5EF4-FFF2-40B4-BE49-F238E27FC236}">
                <a16:creationId xmlns:a16="http://schemas.microsoft.com/office/drawing/2014/main" id="{70150515-9705-2F4E-8727-FE5B3349D659}"/>
              </a:ext>
            </a:extLst>
          </p:cNvPr>
          <p:cNvGrpSpPr/>
          <p:nvPr/>
        </p:nvGrpSpPr>
        <p:grpSpPr>
          <a:xfrm>
            <a:off x="6757405" y="331873"/>
            <a:ext cx="1014995" cy="1014995"/>
            <a:chOff x="2516429" y="1075319"/>
            <a:chExt cx="1353327" cy="1353327"/>
          </a:xfrm>
        </p:grpSpPr>
        <p:sp>
          <p:nvSpPr>
            <p:cNvPr id="16" name="Oval 15">
              <a:extLst>
                <a:ext uri="{FF2B5EF4-FFF2-40B4-BE49-F238E27FC236}">
                  <a16:creationId xmlns:a16="http://schemas.microsoft.com/office/drawing/2014/main" id="{C6A3A16F-B258-0B4B-AB27-49AA0BB80EB8}"/>
                </a:ext>
              </a:extLst>
            </p:cNvPr>
            <p:cNvSpPr/>
            <p:nvPr/>
          </p:nvSpPr>
          <p:spPr>
            <a:xfrm>
              <a:off x="2516429" y="1075319"/>
              <a:ext cx="1353327" cy="135332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lung1" descr="C:\Users\phil.divuolo\Downloads\lung.png">
              <a:extLst>
                <a:ext uri="{FF2B5EF4-FFF2-40B4-BE49-F238E27FC236}">
                  <a16:creationId xmlns:a16="http://schemas.microsoft.com/office/drawing/2014/main" id="{1AAE54D1-E092-A24B-AC74-ED4515BFC1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7643" y="1296533"/>
              <a:ext cx="910899" cy="91089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0752DD2A-C5BF-42E1-B45A-512B62D87090}"/>
              </a:ext>
            </a:extLst>
          </p:cNvPr>
          <p:cNvSpPr>
            <a:spLocks noGrp="1"/>
          </p:cNvSpPr>
          <p:nvPr>
            <p:ph type="title"/>
          </p:nvPr>
        </p:nvSpPr>
        <p:spPr/>
        <p:txBody>
          <a:bodyPr/>
          <a:lstStyle/>
          <a:p>
            <a:r>
              <a:rPr lang="en-US" dirty="0"/>
              <a:t>Evolution of ILD</a:t>
            </a:r>
          </a:p>
        </p:txBody>
      </p:sp>
      <p:sp>
        <p:nvSpPr>
          <p:cNvPr id="3" name="Text Placeholder 2">
            <a:extLst>
              <a:ext uri="{FF2B5EF4-FFF2-40B4-BE49-F238E27FC236}">
                <a16:creationId xmlns:a16="http://schemas.microsoft.com/office/drawing/2014/main" id="{F981726A-3855-4C6A-AC84-D300003DAF3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212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64F22C-6076-F147-925A-B0D6ACC0655B}"/>
              </a:ext>
            </a:extLst>
          </p:cNvPr>
          <p:cNvPicPr>
            <a:picLocks noChangeAspect="1"/>
          </p:cNvPicPr>
          <p:nvPr/>
        </p:nvPicPr>
        <p:blipFill>
          <a:blip r:embed="rId2"/>
          <a:stretch>
            <a:fillRect/>
          </a:stretch>
        </p:blipFill>
        <p:spPr>
          <a:xfrm>
            <a:off x="6321392" y="20823"/>
            <a:ext cx="1430373" cy="1072780"/>
          </a:xfrm>
          <a:prstGeom prst="rect">
            <a:avLst/>
          </a:prstGeom>
        </p:spPr>
      </p:pic>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lstStyle/>
          <a:p>
            <a:r>
              <a:rPr lang="en-US" dirty="0"/>
              <a:t>Response to Therapy</a:t>
            </a:r>
          </a:p>
        </p:txBody>
      </p:sp>
      <p:sp>
        <p:nvSpPr>
          <p:cNvPr id="9" name="Content Placeholder 2">
            <a:extLst>
              <a:ext uri="{FF2B5EF4-FFF2-40B4-BE49-F238E27FC236}">
                <a16:creationId xmlns:a16="http://schemas.microsoft.com/office/drawing/2014/main" id="{61CC2A5F-E8C6-4C03-8F26-C072F7C9A96A}"/>
              </a:ext>
            </a:extLst>
          </p:cNvPr>
          <p:cNvSpPr>
            <a:spLocks noGrp="1"/>
          </p:cNvSpPr>
          <p:nvPr>
            <p:ph idx="1"/>
          </p:nvPr>
        </p:nvSpPr>
        <p:spPr/>
        <p:txBody>
          <a:bodyPr/>
          <a:lstStyle/>
          <a:p>
            <a:pPr>
              <a:spcBef>
                <a:spcPts val="2400"/>
              </a:spcBef>
            </a:pPr>
            <a:r>
              <a:rPr lang="en-US" dirty="0">
                <a:cs typeface="Arial" panose="020B0604020202020204" pitchFamily="34" charset="0"/>
              </a:rPr>
              <a:t>Rituximab initiation led to complete resolution of myositis disease activity</a:t>
            </a:r>
          </a:p>
          <a:p>
            <a:pPr>
              <a:spcBef>
                <a:spcPts val="2400"/>
              </a:spcBef>
            </a:pPr>
            <a:r>
              <a:rPr lang="en-US" dirty="0">
                <a:cs typeface="Arial" panose="020B0604020202020204" pitchFamily="34" charset="0"/>
              </a:rPr>
              <a:t>Patient self-discontinued rituximab in early 2020 due to concerns of being on therapy during the pandemic</a:t>
            </a:r>
          </a:p>
          <a:p>
            <a:pPr>
              <a:spcBef>
                <a:spcPts val="2400"/>
              </a:spcBef>
            </a:pPr>
            <a:r>
              <a:rPr lang="en-US" dirty="0">
                <a:cs typeface="Arial" panose="020B0604020202020204" pitchFamily="34" charset="0"/>
              </a:rPr>
              <a:t>Following cessation of all immunosuppressive therapy, ILD progressed further</a:t>
            </a:r>
          </a:p>
        </p:txBody>
      </p:sp>
      <p:sp>
        <p:nvSpPr>
          <p:cNvPr id="3" name="Text Placeholder 2">
            <a:extLst>
              <a:ext uri="{FF2B5EF4-FFF2-40B4-BE49-F238E27FC236}">
                <a16:creationId xmlns:a16="http://schemas.microsoft.com/office/drawing/2014/main" id="{FDB7F754-0761-41FD-B6B4-AAF8BCB9CEB6}"/>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0D813453-226F-4A2F-B378-F6CF7A9C370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144257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20A429-8FFC-594D-ABF7-34ACA9DEF072}"/>
              </a:ext>
            </a:extLst>
          </p:cNvPr>
          <p:cNvSpPr txBox="1"/>
          <p:nvPr/>
        </p:nvSpPr>
        <p:spPr>
          <a:xfrm>
            <a:off x="1790376" y="705827"/>
            <a:ext cx="1350169" cy="408623"/>
          </a:xfrm>
          <a:prstGeom prst="roundRect">
            <a:avLst>
              <a:gd name="adj" fmla="val 50000"/>
            </a:avLst>
          </a:prstGeom>
          <a:solidFill>
            <a:schemeClr val="accent2">
              <a:lumMod val="75000"/>
            </a:schemeClr>
          </a:solidFill>
        </p:spPr>
        <p:txBody>
          <a:bodyPr wrap="square" rtlCol="0" anchor="ctr">
            <a:spAutoFit/>
          </a:bodyPr>
          <a:lstStyle>
            <a:defPPr>
              <a:defRPr lang="en-US"/>
            </a:defPPr>
            <a:lvl1pPr algn="ctr">
              <a:defRPr b="1">
                <a:solidFill>
                  <a:schemeClr val="bg1"/>
                </a:solidFill>
                <a:cs typeface="Arial" panose="020B0604020202020204" pitchFamily="34" charset="0"/>
              </a:defRPr>
            </a:lvl1pPr>
          </a:lstStyle>
          <a:p>
            <a:r>
              <a:rPr lang="en-US" dirty="0"/>
              <a:t>2018</a:t>
            </a:r>
          </a:p>
        </p:txBody>
      </p:sp>
      <p:sp>
        <p:nvSpPr>
          <p:cNvPr id="9" name="TextBox 8">
            <a:extLst>
              <a:ext uri="{FF2B5EF4-FFF2-40B4-BE49-F238E27FC236}">
                <a16:creationId xmlns:a16="http://schemas.microsoft.com/office/drawing/2014/main" id="{035F7A2A-9613-1C43-9F80-48DA4823BEC9}"/>
              </a:ext>
            </a:extLst>
          </p:cNvPr>
          <p:cNvSpPr txBox="1"/>
          <p:nvPr/>
        </p:nvSpPr>
        <p:spPr>
          <a:xfrm>
            <a:off x="6118286" y="705827"/>
            <a:ext cx="1350169" cy="408623"/>
          </a:xfrm>
          <a:prstGeom prst="roundRect">
            <a:avLst>
              <a:gd name="adj" fmla="val 50000"/>
            </a:avLst>
          </a:prstGeom>
          <a:solidFill>
            <a:schemeClr val="accent2">
              <a:lumMod val="75000"/>
            </a:schemeClr>
          </a:solidFill>
        </p:spPr>
        <p:txBody>
          <a:bodyPr wrap="square" rtlCol="0" anchor="ctr">
            <a:spAutoFit/>
          </a:bodyPr>
          <a:lstStyle>
            <a:defPPr>
              <a:defRPr lang="en-US"/>
            </a:defPPr>
            <a:lvl1pPr algn="ctr">
              <a:defRPr b="1">
                <a:solidFill>
                  <a:schemeClr val="bg1"/>
                </a:solidFill>
                <a:cs typeface="Arial" panose="020B0604020202020204" pitchFamily="34" charset="0"/>
              </a:defRPr>
            </a:lvl1pPr>
          </a:lstStyle>
          <a:p>
            <a:r>
              <a:rPr lang="en-US" dirty="0"/>
              <a:t>2020</a:t>
            </a:r>
          </a:p>
        </p:txBody>
      </p:sp>
      <p:pic>
        <p:nvPicPr>
          <p:cNvPr id="10" name="Content Placeholder 3" descr="Screen Clipping">
            <a:extLst>
              <a:ext uri="{FF2B5EF4-FFF2-40B4-BE49-F238E27FC236}">
                <a16:creationId xmlns:a16="http://schemas.microsoft.com/office/drawing/2014/main" id="{AAFC6C5C-3BDE-8E46-A5F5-882153C13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60" y="1408552"/>
            <a:ext cx="4024801" cy="2740603"/>
          </a:xfrm>
          <a:prstGeom prst="rect">
            <a:avLst/>
          </a:prstGeom>
          <a:ln>
            <a:solidFill>
              <a:srgbClr val="C4BDB3"/>
            </a:solidFill>
          </a:ln>
        </p:spPr>
      </p:pic>
      <p:pic>
        <p:nvPicPr>
          <p:cNvPr id="11" name="Content Placeholder 3" descr="Screen Clipping">
            <a:extLst>
              <a:ext uri="{FF2B5EF4-FFF2-40B4-BE49-F238E27FC236}">
                <a16:creationId xmlns:a16="http://schemas.microsoft.com/office/drawing/2014/main" id="{3C0E6A5F-FD37-7D4F-A9D3-A4C298306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801" y="1406237"/>
            <a:ext cx="3795139" cy="2742918"/>
          </a:xfrm>
          <a:prstGeom prst="rect">
            <a:avLst/>
          </a:prstGeom>
          <a:ln>
            <a:solidFill>
              <a:srgbClr val="C4BDB3"/>
            </a:solidFill>
          </a:ln>
        </p:spPr>
      </p:pic>
      <p:sp>
        <p:nvSpPr>
          <p:cNvPr id="3" name="Text Placeholder 2">
            <a:extLst>
              <a:ext uri="{FF2B5EF4-FFF2-40B4-BE49-F238E27FC236}">
                <a16:creationId xmlns:a16="http://schemas.microsoft.com/office/drawing/2014/main" id="{53717ADF-4D7F-4767-8EDD-7731C5EE2F8A}"/>
              </a:ext>
            </a:extLst>
          </p:cNvPr>
          <p:cNvSpPr>
            <a:spLocks noGrp="1"/>
          </p:cNvSpPr>
          <p:nvPr>
            <p:ph type="body" sz="quarter" idx="10"/>
          </p:nvPr>
        </p:nvSpPr>
        <p:spPr/>
        <p:txBody>
          <a:bodyPr/>
          <a:lstStyle/>
          <a:p>
            <a:endParaRPr lang="en-US"/>
          </a:p>
        </p:txBody>
      </p:sp>
      <p:sp>
        <p:nvSpPr>
          <p:cNvPr id="13" name="Rectangle: Top Corners Snipped 12">
            <a:extLst>
              <a:ext uri="{FF2B5EF4-FFF2-40B4-BE49-F238E27FC236}">
                <a16:creationId xmlns:a16="http://schemas.microsoft.com/office/drawing/2014/main" id="{B10C2232-E09A-4349-95A2-95C8C1C3308A}"/>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1350837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3497A2-99E4-5244-AEA4-7CCE889BA0DF}"/>
              </a:ext>
            </a:extLst>
          </p:cNvPr>
          <p:cNvSpPr/>
          <p:nvPr/>
        </p:nvSpPr>
        <p:spPr>
          <a:xfrm>
            <a:off x="4378953" y="949886"/>
            <a:ext cx="2021708" cy="300082"/>
          </a:xfrm>
          <a:prstGeom prst="rect">
            <a:avLst/>
          </a:prstGeom>
        </p:spPr>
        <p:txBody>
          <a:bodyPr wrap="none">
            <a:spAutoFit/>
          </a:bodyPr>
          <a:lstStyle/>
          <a:p>
            <a:pPr algn="ctr"/>
            <a:r>
              <a:rPr lang="en-US" sz="1350" b="1" dirty="0">
                <a:latin typeface="Arial" panose="020B0604020202020204" pitchFamily="34" charset="0"/>
                <a:cs typeface="Arial" panose="020B0604020202020204" pitchFamily="34" charset="0"/>
              </a:rPr>
              <a:t>Course of FVC, DLCO </a:t>
            </a:r>
          </a:p>
        </p:txBody>
      </p:sp>
      <p:grpSp>
        <p:nvGrpSpPr>
          <p:cNvPr id="15" name="Group 14">
            <a:extLst>
              <a:ext uri="{FF2B5EF4-FFF2-40B4-BE49-F238E27FC236}">
                <a16:creationId xmlns:a16="http://schemas.microsoft.com/office/drawing/2014/main" id="{70150515-9705-2F4E-8727-FE5B3349D659}"/>
              </a:ext>
            </a:extLst>
          </p:cNvPr>
          <p:cNvGrpSpPr/>
          <p:nvPr/>
        </p:nvGrpSpPr>
        <p:grpSpPr>
          <a:xfrm>
            <a:off x="6757405" y="331873"/>
            <a:ext cx="1014995" cy="1014995"/>
            <a:chOff x="2516429" y="1075319"/>
            <a:chExt cx="1353327" cy="1353327"/>
          </a:xfrm>
        </p:grpSpPr>
        <p:sp>
          <p:nvSpPr>
            <p:cNvPr id="16" name="Oval 15">
              <a:extLst>
                <a:ext uri="{FF2B5EF4-FFF2-40B4-BE49-F238E27FC236}">
                  <a16:creationId xmlns:a16="http://schemas.microsoft.com/office/drawing/2014/main" id="{C6A3A16F-B258-0B4B-AB27-49AA0BB80EB8}"/>
                </a:ext>
              </a:extLst>
            </p:cNvPr>
            <p:cNvSpPr/>
            <p:nvPr/>
          </p:nvSpPr>
          <p:spPr>
            <a:xfrm>
              <a:off x="2516429" y="1075319"/>
              <a:ext cx="1353327" cy="135332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lung1" descr="C:\Users\phil.divuolo\Downloads\lung.png">
              <a:extLst>
                <a:ext uri="{FF2B5EF4-FFF2-40B4-BE49-F238E27FC236}">
                  <a16:creationId xmlns:a16="http://schemas.microsoft.com/office/drawing/2014/main" id="{1AAE54D1-E092-A24B-AC74-ED4515BFC1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7643" y="1296533"/>
              <a:ext cx="910899" cy="91089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A0FF5C1E-E4D9-AB4C-9C1A-7BF676D98343}"/>
              </a:ext>
            </a:extLst>
          </p:cNvPr>
          <p:cNvSpPr/>
          <p:nvPr/>
        </p:nvSpPr>
        <p:spPr>
          <a:xfrm>
            <a:off x="5512362" y="3639069"/>
            <a:ext cx="1090683" cy="507831"/>
          </a:xfrm>
          <a:prstGeom prst="rect">
            <a:avLst/>
          </a:prstGeom>
          <a:solidFill>
            <a:schemeClr val="accent6">
              <a:lumMod val="60000"/>
              <a:lumOff val="40000"/>
            </a:schemeClr>
          </a:solidFill>
        </p:spPr>
        <p:txBody>
          <a:bodyPr wrap="square">
            <a:spAutoFit/>
          </a:bodyPr>
          <a:lstStyle/>
          <a:p>
            <a:pPr algn="ctr"/>
            <a:r>
              <a:rPr lang="en-US" sz="1350" b="1" dirty="0"/>
              <a:t>Cessation of </a:t>
            </a:r>
          </a:p>
          <a:p>
            <a:pPr algn="ctr"/>
            <a:r>
              <a:rPr lang="en-US" sz="1350" b="1" dirty="0"/>
              <a:t>Rituximab</a:t>
            </a:r>
          </a:p>
        </p:txBody>
      </p:sp>
      <p:graphicFrame>
        <p:nvGraphicFramePr>
          <p:cNvPr id="19" name="Chart 18">
            <a:extLst>
              <a:ext uri="{FF2B5EF4-FFF2-40B4-BE49-F238E27FC236}">
                <a16:creationId xmlns:a16="http://schemas.microsoft.com/office/drawing/2014/main" id="{15EF5085-03E2-3F49-A999-3741E4F5C57A}"/>
              </a:ext>
            </a:extLst>
          </p:cNvPr>
          <p:cNvGraphicFramePr/>
          <p:nvPr>
            <p:extLst>
              <p:ext uri="{D42A27DB-BD31-4B8C-83A1-F6EECF244321}">
                <p14:modId xmlns:p14="http://schemas.microsoft.com/office/powerpoint/2010/main" val="2910048842"/>
              </p:ext>
            </p:extLst>
          </p:nvPr>
        </p:nvGraphicFramePr>
        <p:xfrm>
          <a:off x="1688231" y="1072443"/>
          <a:ext cx="5767538" cy="3573274"/>
        </p:xfrm>
        <a:graphic>
          <a:graphicData uri="http://schemas.openxmlformats.org/drawingml/2006/chart">
            <c:chart xmlns:c="http://schemas.openxmlformats.org/drawingml/2006/chart" xmlns:r="http://schemas.openxmlformats.org/officeDocument/2006/relationships" r:id="rId3"/>
          </a:graphicData>
        </a:graphic>
      </p:graphicFrame>
      <p:sp>
        <p:nvSpPr>
          <p:cNvPr id="20" name="Up Arrow 19">
            <a:extLst>
              <a:ext uri="{FF2B5EF4-FFF2-40B4-BE49-F238E27FC236}">
                <a16:creationId xmlns:a16="http://schemas.microsoft.com/office/drawing/2014/main" id="{520F65DB-2017-5248-9557-7A91B1423178}"/>
              </a:ext>
            </a:extLst>
          </p:cNvPr>
          <p:cNvSpPr/>
          <p:nvPr/>
        </p:nvSpPr>
        <p:spPr>
          <a:xfrm>
            <a:off x="5984772" y="3144208"/>
            <a:ext cx="145864" cy="507831"/>
          </a:xfrm>
          <a:prstGeom prst="up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8FA823E-23D4-4D36-8FEC-2CE2F47DBD28}"/>
              </a:ext>
            </a:extLst>
          </p:cNvPr>
          <p:cNvSpPr>
            <a:spLocks noGrp="1"/>
          </p:cNvSpPr>
          <p:nvPr>
            <p:ph type="title"/>
          </p:nvPr>
        </p:nvSpPr>
        <p:spPr/>
        <p:txBody>
          <a:bodyPr/>
          <a:lstStyle/>
          <a:p>
            <a:r>
              <a:rPr lang="en-US" dirty="0"/>
              <a:t>Evolution of ILD</a:t>
            </a:r>
          </a:p>
        </p:txBody>
      </p:sp>
      <p:sp>
        <p:nvSpPr>
          <p:cNvPr id="3" name="Text Placeholder 2">
            <a:extLst>
              <a:ext uri="{FF2B5EF4-FFF2-40B4-BE49-F238E27FC236}">
                <a16:creationId xmlns:a16="http://schemas.microsoft.com/office/drawing/2014/main" id="{9C781B42-0AC4-4872-BBCB-5D7AD03DB30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8E5B81F-FE26-4675-BDED-598447252BC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723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ADA17B26-875D-7749-8C78-96FC6335677D}"/>
              </a:ext>
            </a:extLst>
          </p:cNvPr>
          <p:cNvSpPr>
            <a:spLocks noGrp="1"/>
          </p:cNvSpPr>
          <p:nvPr>
            <p:ph idx="1"/>
          </p:nvPr>
        </p:nvSpPr>
        <p:spPr/>
        <p:txBody>
          <a:bodyPr/>
          <a:lstStyle/>
          <a:p>
            <a:r>
              <a:rPr lang="en-US" sz="2200" dirty="0">
                <a:cs typeface="Arial" panose="020B0604020202020204" pitchFamily="34" charset="0"/>
              </a:rPr>
              <a:t>Patient received mRNA BNT162b2 vaccine in 5/2021 </a:t>
            </a:r>
          </a:p>
          <a:p>
            <a:endParaRPr lang="en-US" sz="2200" dirty="0">
              <a:cs typeface="Arial" panose="020B0604020202020204" pitchFamily="34" charset="0"/>
            </a:endParaRPr>
          </a:p>
          <a:p>
            <a:r>
              <a:rPr lang="en-US" sz="2200" dirty="0">
                <a:cs typeface="Arial" panose="020B0604020202020204" pitchFamily="34" charset="0"/>
              </a:rPr>
              <a:t>Resumed rituximab in 6/2021</a:t>
            </a:r>
          </a:p>
          <a:p>
            <a:endParaRPr lang="en-US" sz="2200" dirty="0">
              <a:cs typeface="Arial" panose="020B0604020202020204" pitchFamily="34" charset="0"/>
            </a:endParaRPr>
          </a:p>
          <a:p>
            <a:r>
              <a:rPr lang="en-US" sz="2200" dirty="0">
                <a:cs typeface="Arial" panose="020B0604020202020204" pitchFamily="34" charset="0"/>
              </a:rPr>
              <a:t>Introduced </a:t>
            </a:r>
            <a:r>
              <a:rPr lang="en-US" sz="2200" dirty="0" err="1">
                <a:cs typeface="Arial" panose="020B0604020202020204" pitchFamily="34" charset="0"/>
              </a:rPr>
              <a:t>nintedanib</a:t>
            </a:r>
            <a:r>
              <a:rPr lang="en-US" sz="2200" dirty="0">
                <a:cs typeface="Arial" panose="020B0604020202020204" pitchFamily="34" charset="0"/>
              </a:rPr>
              <a:t> to prevent further progression of ILD in 7/2021</a:t>
            </a:r>
          </a:p>
        </p:txBody>
      </p:sp>
      <p:sp>
        <p:nvSpPr>
          <p:cNvPr id="4" name="Text Placeholder 3">
            <a:extLst>
              <a:ext uri="{FF2B5EF4-FFF2-40B4-BE49-F238E27FC236}">
                <a16:creationId xmlns:a16="http://schemas.microsoft.com/office/drawing/2014/main" id="{4F788D0A-9995-4A96-91FE-B97DFCC8F5BA}"/>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73DDFCB-1D22-46EE-A5BA-C51EF7C506E9}"/>
              </a:ext>
            </a:extLst>
          </p:cNvPr>
          <p:cNvSpPr>
            <a:spLocks noGrp="1"/>
          </p:cNvSpPr>
          <p:nvPr>
            <p:ph type="body" sz="quarter" idx="11"/>
          </p:nvPr>
        </p:nvSpPr>
        <p:spPr/>
        <p:txBody>
          <a:bodyPr/>
          <a:lstStyle/>
          <a:p>
            <a:endParaRPr lang="en-US"/>
          </a:p>
        </p:txBody>
      </p:sp>
      <p:sp>
        <p:nvSpPr>
          <p:cNvPr id="7" name="Rectangle: Top Corners Snipped 6">
            <a:extLst>
              <a:ext uri="{FF2B5EF4-FFF2-40B4-BE49-F238E27FC236}">
                <a16:creationId xmlns:a16="http://schemas.microsoft.com/office/drawing/2014/main" id="{0C62872E-9A29-456E-A184-9A1393B7F851}"/>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19688673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lstStyle/>
          <a:p>
            <a:r>
              <a:rPr lang="en-US" dirty="0"/>
              <a:t>Case Reflections</a:t>
            </a:r>
          </a:p>
        </p:txBody>
      </p:sp>
      <p:sp>
        <p:nvSpPr>
          <p:cNvPr id="4" name="Text Placeholder 3">
            <a:extLst>
              <a:ext uri="{FF2B5EF4-FFF2-40B4-BE49-F238E27FC236}">
                <a16:creationId xmlns:a16="http://schemas.microsoft.com/office/drawing/2014/main" id="{54B28262-AF5A-4A11-BAC8-F56640BC23B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BAB95B1-FFA7-4E8A-9BC0-A990430CE71F}"/>
              </a:ext>
            </a:extLst>
          </p:cNvPr>
          <p:cNvSpPr>
            <a:spLocks noGrp="1"/>
          </p:cNvSpPr>
          <p:nvPr>
            <p:ph type="body" sz="quarter" idx="11"/>
          </p:nvPr>
        </p:nvSpPr>
        <p:spPr>
          <a:xfrm>
            <a:off x="228600" y="4079632"/>
            <a:ext cx="8686800" cy="363782"/>
          </a:xfrm>
        </p:spPr>
        <p:txBody>
          <a:bodyPr/>
          <a:lstStyle/>
          <a:p>
            <a:r>
              <a:rPr lang="en-US" dirty="0"/>
              <a:t>CCL-18, chemokine (C-C motif) ligand 18; CRP, C-reactive protein; DLCO, carbon monoxide diffusing capacity; FVC, Forced vital capacity; KL-6, Krebs von den </a:t>
            </a:r>
            <a:r>
              <a:rPr lang="en-US" dirty="0" err="1"/>
              <a:t>Lungen</a:t>
            </a:r>
            <a:r>
              <a:rPr lang="en-US" dirty="0"/>
              <a:t> 6; </a:t>
            </a:r>
            <a:r>
              <a:rPr lang="en-US" dirty="0" err="1"/>
              <a:t>mRSS</a:t>
            </a:r>
            <a:r>
              <a:rPr lang="en-US" dirty="0"/>
              <a:t>, modified </a:t>
            </a:r>
            <a:r>
              <a:rPr lang="en-US" dirty="0" err="1"/>
              <a:t>Rodnan</a:t>
            </a:r>
            <a:r>
              <a:rPr lang="en-US" dirty="0"/>
              <a:t> Skin Score; PFT, Pulmonary function tests; PM-</a:t>
            </a:r>
            <a:r>
              <a:rPr lang="en-US" dirty="0" err="1"/>
              <a:t>Scl</a:t>
            </a:r>
            <a:r>
              <a:rPr lang="en-US" dirty="0"/>
              <a:t>, polymyositis-scleroderma</a:t>
            </a:r>
          </a:p>
          <a:p>
            <a:endParaRPr lang="en-US" dirty="0"/>
          </a:p>
        </p:txBody>
      </p:sp>
      <p:graphicFrame>
        <p:nvGraphicFramePr>
          <p:cNvPr id="6" name="Table 6">
            <a:extLst>
              <a:ext uri="{FF2B5EF4-FFF2-40B4-BE49-F238E27FC236}">
                <a16:creationId xmlns:a16="http://schemas.microsoft.com/office/drawing/2014/main" id="{31017B97-41DA-9E44-BA62-D65E2EC1CD88}"/>
              </a:ext>
            </a:extLst>
          </p:cNvPr>
          <p:cNvGraphicFramePr>
            <a:graphicFrameLocks noGrp="1"/>
          </p:cNvGraphicFramePr>
          <p:nvPr>
            <p:ph idx="4294967295"/>
            <p:extLst>
              <p:ext uri="{D42A27DB-BD31-4B8C-83A1-F6EECF244321}">
                <p14:modId xmlns:p14="http://schemas.microsoft.com/office/powerpoint/2010/main" val="2253587199"/>
              </p:ext>
            </p:extLst>
          </p:nvPr>
        </p:nvGraphicFramePr>
        <p:xfrm>
          <a:off x="531216" y="889000"/>
          <a:ext cx="8081569" cy="2921500"/>
        </p:xfrm>
        <a:graphic>
          <a:graphicData uri="http://schemas.openxmlformats.org/drawingml/2006/table">
            <a:tbl>
              <a:tblPr firstRow="1" bandRow="1">
                <a:tableStyleId>{F5AB1C69-6EDB-4FF4-983F-18BD219EF322}</a:tableStyleId>
              </a:tblPr>
              <a:tblGrid>
                <a:gridCol w="2320849">
                  <a:extLst>
                    <a:ext uri="{9D8B030D-6E8A-4147-A177-3AD203B41FA5}">
                      <a16:colId xmlns:a16="http://schemas.microsoft.com/office/drawing/2014/main" val="3754062692"/>
                    </a:ext>
                  </a:extLst>
                </a:gridCol>
                <a:gridCol w="5760720">
                  <a:extLst>
                    <a:ext uri="{9D8B030D-6E8A-4147-A177-3AD203B41FA5}">
                      <a16:colId xmlns:a16="http://schemas.microsoft.com/office/drawing/2014/main" val="2631993378"/>
                    </a:ext>
                  </a:extLst>
                </a:gridCol>
              </a:tblGrid>
              <a:tr h="28679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Consider early intervention for ILD when risk factors are present </a:t>
                      </a:r>
                      <a:endParaRPr lang="en-US" sz="1400" b="1" dirty="0">
                        <a:solidFill>
                          <a:schemeClr val="bg1"/>
                        </a:solidFill>
                        <a:cs typeface="Arial" panose="020B0604020202020204" pitchFamily="34" charset="0"/>
                      </a:endParaRPr>
                    </a:p>
                  </a:txBody>
                  <a:tcPr marL="68580" marR="68580" marT="34290" marB="34290">
                    <a:solidFill>
                      <a:srgbClr val="6E6F72"/>
                    </a:solidFill>
                  </a:tcPr>
                </a:tc>
                <a:tc hMerge="1">
                  <a:txBody>
                    <a:bodyPr/>
                    <a:lstStyle/>
                    <a:p>
                      <a:endParaRPr lang="en-US" dirty="0"/>
                    </a:p>
                  </a:txBody>
                  <a:tcPr/>
                </a:tc>
                <a:extLst>
                  <a:ext uri="{0D108BD9-81ED-4DB2-BD59-A6C34878D82A}">
                    <a16:rowId xmlns:a16="http://schemas.microsoft.com/office/drawing/2014/main" val="2695390830"/>
                  </a:ext>
                </a:extLst>
              </a:tr>
              <a:tr h="425962">
                <a:tc>
                  <a:txBody>
                    <a:bodyPr/>
                    <a:lstStyle/>
                    <a:p>
                      <a:pPr algn="l"/>
                      <a:r>
                        <a:rPr lang="en-US" sz="1400" dirty="0">
                          <a:solidFill>
                            <a:schemeClr val="tx1"/>
                          </a:solidFill>
                        </a:rPr>
                        <a:t>Demographic Characteristics</a:t>
                      </a:r>
                    </a:p>
                  </a:txBody>
                  <a:tcPr marL="68580" marR="68580" marT="34290" marB="34290" anchor="ctr"/>
                </a:tc>
                <a:tc>
                  <a:txBody>
                    <a:bodyPr/>
                    <a:lstStyle/>
                    <a:p>
                      <a:pPr algn="l"/>
                      <a:r>
                        <a:rPr lang="en-US" sz="1400" dirty="0"/>
                        <a:t>Male sex, African America</a:t>
                      </a:r>
                      <a:r>
                        <a:rPr lang="en-US" sz="1400" baseline="0" dirty="0"/>
                        <a:t>n race, increased age</a:t>
                      </a:r>
                      <a:endParaRPr lang="en-US" sz="1400" dirty="0"/>
                    </a:p>
                  </a:txBody>
                  <a:tcPr marL="68580" marR="68580" marT="34290" marB="34290" anchor="ctr"/>
                </a:tc>
                <a:extLst>
                  <a:ext uri="{0D108BD9-81ED-4DB2-BD59-A6C34878D82A}">
                    <a16:rowId xmlns:a16="http://schemas.microsoft.com/office/drawing/2014/main" val="3908122861"/>
                  </a:ext>
                </a:extLst>
              </a:tr>
              <a:tr h="609453">
                <a:tc>
                  <a:txBody>
                    <a:bodyPr/>
                    <a:lstStyle/>
                    <a:p>
                      <a:pPr algn="l"/>
                      <a:r>
                        <a:rPr lang="en-US" sz="1400" dirty="0">
                          <a:solidFill>
                            <a:schemeClr val="tx1"/>
                          </a:solidFill>
                        </a:rPr>
                        <a:t>Disease-Related Features</a:t>
                      </a:r>
                    </a:p>
                  </a:txBody>
                  <a:tcPr marL="68580" marR="68580" marT="34290" marB="34290" anchor="ctr"/>
                </a:tc>
                <a:tc>
                  <a:txBody>
                    <a:bodyPr/>
                    <a:lstStyle/>
                    <a:p>
                      <a:pPr algn="l"/>
                      <a:r>
                        <a:rPr lang="en-US" sz="1400" b="0" dirty="0"/>
                        <a:t>Diffuse cutaneous disease, high </a:t>
                      </a:r>
                      <a:r>
                        <a:rPr lang="en-US" sz="1400" b="0" dirty="0" err="1"/>
                        <a:t>mRSS</a:t>
                      </a:r>
                      <a:r>
                        <a:rPr lang="en-US" sz="1400" b="0" dirty="0"/>
                        <a:t> at time of ILD diagnosis</a:t>
                      </a:r>
                      <a:r>
                        <a:rPr lang="en-US" sz="1400" b="1" dirty="0"/>
                        <a:t>, shorter disease duration</a:t>
                      </a:r>
                    </a:p>
                  </a:txBody>
                  <a:tcPr marL="68580" marR="68580" marT="34290" marB="34290" anchor="ctr"/>
                </a:tc>
                <a:extLst>
                  <a:ext uri="{0D108BD9-81ED-4DB2-BD59-A6C34878D82A}">
                    <a16:rowId xmlns:a16="http://schemas.microsoft.com/office/drawing/2014/main" val="2833784474"/>
                  </a:ext>
                </a:extLst>
              </a:tr>
              <a:tr h="609453">
                <a:tc>
                  <a:txBody>
                    <a:bodyPr/>
                    <a:lstStyle/>
                    <a:p>
                      <a:pPr algn="l"/>
                      <a:r>
                        <a:rPr lang="en-US" sz="1400" dirty="0">
                          <a:solidFill>
                            <a:schemeClr val="tx1"/>
                          </a:solidFill>
                        </a:rPr>
                        <a:t>PFTs</a:t>
                      </a:r>
                    </a:p>
                  </a:txBody>
                  <a:tcPr marL="68580" marR="68580" marT="34290" marB="34290" anchor="ctr"/>
                </a:tc>
                <a:tc>
                  <a:txBody>
                    <a:bodyPr/>
                    <a:lstStyle/>
                    <a:p>
                      <a:pPr algn="l"/>
                      <a:r>
                        <a:rPr lang="en-US" sz="1400" dirty="0"/>
                        <a:t>Moderate</a:t>
                      </a:r>
                      <a:r>
                        <a:rPr lang="en-US" sz="1400" baseline="0" dirty="0"/>
                        <a:t> to severe restrictive physiology at diagnosis, </a:t>
                      </a:r>
                      <a:r>
                        <a:rPr lang="en-US" sz="1400" b="1" baseline="0" dirty="0"/>
                        <a:t>decline in FVC and DLCO over 1–2 years</a:t>
                      </a:r>
                      <a:endParaRPr lang="en-US" sz="1400" b="1" dirty="0"/>
                    </a:p>
                  </a:txBody>
                  <a:tcPr marL="68580" marR="68580" marT="34290" marB="34290" anchor="ctr"/>
                </a:tc>
                <a:extLst>
                  <a:ext uri="{0D108BD9-81ED-4DB2-BD59-A6C34878D82A}">
                    <a16:rowId xmlns:a16="http://schemas.microsoft.com/office/drawing/2014/main" val="2475067"/>
                  </a:ext>
                </a:extLst>
              </a:tr>
              <a:tr h="425962">
                <a:tc>
                  <a:txBody>
                    <a:bodyPr/>
                    <a:lstStyle/>
                    <a:p>
                      <a:pPr algn="l"/>
                      <a:r>
                        <a:rPr lang="en-US" sz="1400" dirty="0">
                          <a:solidFill>
                            <a:schemeClr val="tx1"/>
                          </a:solidFill>
                        </a:rPr>
                        <a:t>HRCT Extent</a:t>
                      </a:r>
                    </a:p>
                  </a:txBody>
                  <a:tcPr marL="68580" marR="68580" marT="34290" marB="34290" anchor="ctr"/>
                </a:tc>
                <a:tc>
                  <a:txBody>
                    <a:bodyPr/>
                    <a:lstStyle/>
                    <a:p>
                      <a:pPr algn="l"/>
                      <a:r>
                        <a:rPr lang="en-US" sz="1400" dirty="0"/>
                        <a:t>Increased extent of reticulations at time of ILD diagnosis</a:t>
                      </a:r>
                    </a:p>
                  </a:txBody>
                  <a:tcPr marL="68580" marR="68580" marT="34290" marB="34290" anchor="ctr"/>
                </a:tc>
                <a:extLst>
                  <a:ext uri="{0D108BD9-81ED-4DB2-BD59-A6C34878D82A}">
                    <a16:rowId xmlns:a16="http://schemas.microsoft.com/office/drawing/2014/main" val="1423566373"/>
                  </a:ext>
                </a:extLst>
              </a:tr>
              <a:tr h="242471">
                <a:tc>
                  <a:txBody>
                    <a:bodyPr/>
                    <a:lstStyle/>
                    <a:p>
                      <a:pPr algn="l"/>
                      <a:r>
                        <a:rPr lang="en-US" sz="1400" dirty="0">
                          <a:solidFill>
                            <a:schemeClr val="tx1"/>
                          </a:solidFill>
                        </a:rPr>
                        <a:t>Serological Profiles</a:t>
                      </a:r>
                    </a:p>
                  </a:txBody>
                  <a:tcPr marL="68580" marR="68580" marT="34290" marB="34290" anchor="ctr"/>
                </a:tc>
                <a:tc>
                  <a:txBody>
                    <a:bodyPr/>
                    <a:lstStyle/>
                    <a:p>
                      <a:pPr algn="l"/>
                      <a:r>
                        <a:rPr lang="en-US" sz="1400" b="0" dirty="0"/>
                        <a:t>Scl-70 antibody, </a:t>
                      </a:r>
                      <a:r>
                        <a:rPr lang="en-US" sz="1400" b="1" dirty="0"/>
                        <a:t>PM-</a:t>
                      </a:r>
                      <a:r>
                        <a:rPr lang="en-US" sz="1400" b="1" dirty="0" err="1"/>
                        <a:t>Scl</a:t>
                      </a:r>
                      <a:r>
                        <a:rPr lang="en-US" sz="1400" b="1" dirty="0"/>
                        <a:t> antibody</a:t>
                      </a:r>
                    </a:p>
                  </a:txBody>
                  <a:tcPr marL="68580" marR="68580" marT="34290" marB="34290" anchor="ctr"/>
                </a:tc>
                <a:extLst>
                  <a:ext uri="{0D108BD9-81ED-4DB2-BD59-A6C34878D82A}">
                    <a16:rowId xmlns:a16="http://schemas.microsoft.com/office/drawing/2014/main" val="1398175098"/>
                  </a:ext>
                </a:extLst>
              </a:tr>
              <a:tr h="242471">
                <a:tc>
                  <a:txBody>
                    <a:bodyPr/>
                    <a:lstStyle/>
                    <a:p>
                      <a:pPr algn="l"/>
                      <a:r>
                        <a:rPr lang="en-US" sz="1400" dirty="0">
                          <a:solidFill>
                            <a:schemeClr val="tx1"/>
                          </a:solidFill>
                        </a:rPr>
                        <a:t>Biomarker</a:t>
                      </a:r>
                      <a:r>
                        <a:rPr lang="en-US" sz="1400" baseline="0" dirty="0">
                          <a:solidFill>
                            <a:schemeClr val="tx1"/>
                          </a:solidFill>
                        </a:rPr>
                        <a:t> Levels</a:t>
                      </a:r>
                      <a:endParaRPr lang="en-US" sz="1400" dirty="0">
                        <a:solidFill>
                          <a:schemeClr val="tx1"/>
                        </a:solidFill>
                      </a:endParaRPr>
                    </a:p>
                  </a:txBody>
                  <a:tcPr marL="68580" marR="68580" marT="34290" marB="34290" anchor="ctr"/>
                </a:tc>
                <a:tc>
                  <a:txBody>
                    <a:bodyPr/>
                    <a:lstStyle/>
                    <a:p>
                      <a:pPr algn="l"/>
                      <a:r>
                        <a:rPr lang="en-US" sz="1400" dirty="0"/>
                        <a:t>KL-6, CCL-18, CRP</a:t>
                      </a:r>
                    </a:p>
                  </a:txBody>
                  <a:tcPr marL="68580" marR="68580" marT="34290" marB="34290" anchor="ctr"/>
                </a:tc>
                <a:extLst>
                  <a:ext uri="{0D108BD9-81ED-4DB2-BD59-A6C34878D82A}">
                    <a16:rowId xmlns:a16="http://schemas.microsoft.com/office/drawing/2014/main" val="2806640823"/>
                  </a:ext>
                </a:extLst>
              </a:tr>
            </a:tbl>
          </a:graphicData>
        </a:graphic>
      </p:graphicFrame>
      <p:sp>
        <p:nvSpPr>
          <p:cNvPr id="7" name="Rectangle: Top Corners Snipped 6">
            <a:extLst>
              <a:ext uri="{FF2B5EF4-FFF2-40B4-BE49-F238E27FC236}">
                <a16:creationId xmlns:a16="http://schemas.microsoft.com/office/drawing/2014/main" id="{F1AD3B4B-D595-4E33-8CBB-8269F38C2E2C}"/>
              </a:ext>
            </a:extLst>
          </p:cNvPr>
          <p:cNvSpPr/>
          <p:nvPr/>
        </p:nvSpPr>
        <p:spPr>
          <a:xfrm>
            <a:off x="6231988" y="0"/>
            <a:ext cx="2278966" cy="415497"/>
          </a:xfrm>
          <a:prstGeom prst="snip2SameRect">
            <a:avLst>
              <a:gd name="adj1" fmla="val 0"/>
              <a:gd name="adj2" fmla="val 50000"/>
            </a:avLst>
          </a:prstGeom>
          <a:solidFill>
            <a:schemeClr val="accent1">
              <a:lumMod val="50000"/>
            </a:schemeClr>
          </a:solidFill>
          <a:ln>
            <a:solidFill>
              <a:srgbClr val="C4BDB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CASE #3</a:t>
            </a:r>
          </a:p>
        </p:txBody>
      </p:sp>
    </p:spTree>
    <p:extLst>
      <p:ext uri="{BB962C8B-B14F-4D97-AF65-F5344CB8AC3E}">
        <p14:creationId xmlns:p14="http://schemas.microsoft.com/office/powerpoint/2010/main" val="20655474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16EA-D417-1347-9E09-88E6F1A13F05}"/>
              </a:ext>
            </a:extLst>
          </p:cNvPr>
          <p:cNvSpPr>
            <a:spLocks noGrp="1"/>
          </p:cNvSpPr>
          <p:nvPr>
            <p:ph type="title"/>
          </p:nvPr>
        </p:nvSpPr>
        <p:spPr/>
        <p:txBody>
          <a:bodyPr>
            <a:normAutofit fontScale="90000"/>
          </a:bodyPr>
          <a:lstStyle/>
          <a:p>
            <a:r>
              <a:rPr lang="en-US" b="1" dirty="0"/>
              <a:t>Optimizing Clinician Patient </a:t>
            </a:r>
            <a:r>
              <a:rPr lang="en-US" b="1"/>
              <a:t>Communication </a:t>
            </a:r>
            <a:br>
              <a:rPr lang="en-US" b="1"/>
            </a:br>
            <a:r>
              <a:rPr lang="en-US" b="1"/>
              <a:t>and </a:t>
            </a:r>
            <a:r>
              <a:rPr lang="en-US" b="1" dirty="0"/>
              <a:t>Education</a:t>
            </a:r>
            <a:endParaRPr lang="en-US" dirty="0"/>
          </a:p>
        </p:txBody>
      </p:sp>
      <p:sp>
        <p:nvSpPr>
          <p:cNvPr id="3" name="Content Placeholder 2">
            <a:extLst>
              <a:ext uri="{FF2B5EF4-FFF2-40B4-BE49-F238E27FC236}">
                <a16:creationId xmlns:a16="http://schemas.microsoft.com/office/drawing/2014/main" id="{0EB0CE43-457F-A54C-8FC2-D27D0E2DED97}"/>
              </a:ext>
            </a:extLst>
          </p:cNvPr>
          <p:cNvSpPr>
            <a:spLocks noGrp="1"/>
          </p:cNvSpPr>
          <p:nvPr>
            <p:ph idx="1"/>
          </p:nvPr>
        </p:nvSpPr>
        <p:spPr/>
        <p:txBody>
          <a:bodyPr>
            <a:normAutofit fontScale="92500" lnSpcReduction="20000"/>
          </a:bodyPr>
          <a:lstStyle/>
          <a:p>
            <a:pPr>
              <a:spcBef>
                <a:spcPts val="300"/>
              </a:spcBef>
              <a:spcAft>
                <a:spcPts val="300"/>
              </a:spcAft>
            </a:pPr>
            <a:r>
              <a:rPr lang="en-US" sz="2400" dirty="0"/>
              <a:t>Inform</a:t>
            </a:r>
          </a:p>
          <a:p>
            <a:pPr lvl="1">
              <a:spcBef>
                <a:spcPts val="300"/>
              </a:spcBef>
              <a:spcAft>
                <a:spcPts val="300"/>
              </a:spcAft>
            </a:pPr>
            <a:r>
              <a:rPr lang="en-US" sz="2200" dirty="0"/>
              <a:t>Encourage an open dialogue with patients and their caregivers</a:t>
            </a:r>
          </a:p>
          <a:p>
            <a:pPr>
              <a:spcBef>
                <a:spcPts val="300"/>
              </a:spcBef>
              <a:spcAft>
                <a:spcPts val="300"/>
              </a:spcAft>
            </a:pPr>
            <a:r>
              <a:rPr lang="en-US" sz="2400" dirty="0"/>
              <a:t>Educate</a:t>
            </a:r>
          </a:p>
          <a:p>
            <a:pPr lvl="1">
              <a:spcBef>
                <a:spcPts val="300"/>
              </a:spcBef>
              <a:spcAft>
                <a:spcPts val="300"/>
              </a:spcAft>
            </a:pPr>
            <a:r>
              <a:rPr lang="en-US" sz="2200" dirty="0"/>
              <a:t>Provide patients information about their disease in a manner that is meaningful and understandable to them</a:t>
            </a:r>
          </a:p>
          <a:p>
            <a:pPr lvl="1">
              <a:spcBef>
                <a:spcPts val="300"/>
              </a:spcBef>
              <a:spcAft>
                <a:spcPts val="300"/>
              </a:spcAft>
            </a:pPr>
            <a:r>
              <a:rPr lang="en-US" sz="2200" dirty="0"/>
              <a:t>Encourage your patients to ask questions and provide feedback along their journey</a:t>
            </a:r>
          </a:p>
          <a:p>
            <a:pPr>
              <a:spcBef>
                <a:spcPts val="300"/>
              </a:spcBef>
              <a:spcAft>
                <a:spcPts val="300"/>
              </a:spcAft>
            </a:pPr>
            <a:r>
              <a:rPr lang="en-US" sz="2400" dirty="0"/>
              <a:t>Empower</a:t>
            </a:r>
          </a:p>
          <a:p>
            <a:pPr lvl="1">
              <a:spcBef>
                <a:spcPts val="300"/>
              </a:spcBef>
              <a:spcAft>
                <a:spcPts val="300"/>
              </a:spcAft>
            </a:pPr>
            <a:r>
              <a:rPr lang="en-US" sz="2200" dirty="0"/>
              <a:t>Empower patients to participate in all of their medical decisions</a:t>
            </a:r>
          </a:p>
          <a:p>
            <a:pPr lvl="1">
              <a:spcBef>
                <a:spcPts val="300"/>
              </a:spcBef>
              <a:spcAft>
                <a:spcPts val="300"/>
              </a:spcAft>
            </a:pPr>
            <a:r>
              <a:rPr lang="en-US" sz="2200" dirty="0"/>
              <a:t>Teach your patients about activities they can do (</a:t>
            </a:r>
            <a:r>
              <a:rPr lang="en-US" sz="2200" dirty="0" err="1"/>
              <a:t>eg</a:t>
            </a:r>
            <a:r>
              <a:rPr lang="en-US" sz="2200" dirty="0"/>
              <a:t>, breathing exercises, physical activity) to improve how they feel and function</a:t>
            </a:r>
          </a:p>
          <a:p>
            <a:pPr lvl="1"/>
            <a:endParaRPr lang="en-US" sz="2100" dirty="0"/>
          </a:p>
        </p:txBody>
      </p:sp>
      <p:sp>
        <p:nvSpPr>
          <p:cNvPr id="4" name="Text Placeholder 3">
            <a:extLst>
              <a:ext uri="{FF2B5EF4-FFF2-40B4-BE49-F238E27FC236}">
                <a16:creationId xmlns:a16="http://schemas.microsoft.com/office/drawing/2014/main" id="{9AFC2DB7-EA4C-4091-B413-4F5EF15B637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9E780649-C345-4889-945B-28C2FD2F5A9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55587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1B87-C4A6-B24F-B722-9359CE0CB9E6}"/>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ADA17B26-875D-7749-8C78-96FC6335677D}"/>
              </a:ext>
            </a:extLst>
          </p:cNvPr>
          <p:cNvSpPr>
            <a:spLocks noGrp="1"/>
          </p:cNvSpPr>
          <p:nvPr>
            <p:ph idx="1"/>
          </p:nvPr>
        </p:nvSpPr>
        <p:spPr/>
        <p:txBody>
          <a:bodyPr/>
          <a:lstStyle/>
          <a:p>
            <a:pPr>
              <a:spcBef>
                <a:spcPts val="600"/>
              </a:spcBef>
            </a:pPr>
            <a:r>
              <a:rPr lang="en-US" dirty="0"/>
              <a:t>ILD is the leading cause of death in </a:t>
            </a:r>
            <a:r>
              <a:rPr lang="en-US" dirty="0" err="1"/>
              <a:t>SSc</a:t>
            </a:r>
            <a:r>
              <a:rPr lang="en-US" dirty="0"/>
              <a:t>. Early screening is essential—even in the absence of symptoms. </a:t>
            </a:r>
          </a:p>
          <a:p>
            <a:pPr>
              <a:spcBef>
                <a:spcPts val="600"/>
              </a:spcBef>
              <a:spcAft>
                <a:spcPts val="450"/>
              </a:spcAft>
            </a:pPr>
            <a:r>
              <a:rPr lang="en-US" dirty="0" err="1"/>
              <a:t>SSc</a:t>
            </a:r>
            <a:r>
              <a:rPr lang="en-US" dirty="0"/>
              <a:t>-ILD is difficult to diagnose at an early stage due to lack of specific symptoms; patients often asymptomatic.</a:t>
            </a:r>
          </a:p>
          <a:p>
            <a:pPr>
              <a:spcBef>
                <a:spcPts val="600"/>
              </a:spcBef>
              <a:spcAft>
                <a:spcPts val="450"/>
              </a:spcAft>
            </a:pPr>
            <a:r>
              <a:rPr lang="en-US" dirty="0"/>
              <a:t>Greatest risk of development of </a:t>
            </a:r>
            <a:r>
              <a:rPr lang="en-US" dirty="0" err="1"/>
              <a:t>SSc</a:t>
            </a:r>
            <a:r>
              <a:rPr lang="en-US" dirty="0"/>
              <a:t>-ILD is 4–5 years after the initial diagnosis of </a:t>
            </a:r>
            <a:r>
              <a:rPr lang="en-US" dirty="0" err="1"/>
              <a:t>SSc</a:t>
            </a:r>
            <a:r>
              <a:rPr lang="en-US" dirty="0"/>
              <a:t>. Early therapeutic interventions are essential.</a:t>
            </a:r>
          </a:p>
          <a:p>
            <a:pPr>
              <a:spcBef>
                <a:spcPts val="600"/>
              </a:spcBef>
            </a:pPr>
            <a:r>
              <a:rPr lang="en-US" dirty="0"/>
              <a:t>Improved methods of phenotyping patients with </a:t>
            </a:r>
            <a:r>
              <a:rPr lang="en-US" dirty="0" err="1"/>
              <a:t>SSc</a:t>
            </a:r>
            <a:r>
              <a:rPr lang="en-US" dirty="0"/>
              <a:t> are needed to better anticipate who will develop progressive ILD and identify who will respond best to which therapies.</a:t>
            </a:r>
          </a:p>
          <a:p>
            <a:pPr>
              <a:spcBef>
                <a:spcPts val="600"/>
              </a:spcBef>
            </a:pPr>
            <a:endParaRPr lang="en-US" dirty="0"/>
          </a:p>
        </p:txBody>
      </p:sp>
      <p:sp>
        <p:nvSpPr>
          <p:cNvPr id="7" name="Text Placeholder 6">
            <a:extLst>
              <a:ext uri="{FF2B5EF4-FFF2-40B4-BE49-F238E27FC236}">
                <a16:creationId xmlns:a16="http://schemas.microsoft.com/office/drawing/2014/main" id="{5BA7E636-A07E-4D48-A823-3683844F3252}"/>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6D112763-E426-40A0-B68A-48FE8E4317A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567149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ll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1176</TotalTime>
  <Words>11041</Words>
  <Application>Microsoft Office PowerPoint</Application>
  <PresentationFormat>On-screen Show (16:9)</PresentationFormat>
  <Paragraphs>1284</Paragraphs>
  <Slides>97</Slides>
  <Notes>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97</vt:i4>
      </vt:variant>
    </vt:vector>
  </HeadingPairs>
  <TitlesOfParts>
    <vt:vector size="105" baseType="lpstr">
      <vt:lpstr>Arial</vt:lpstr>
      <vt:lpstr>Calibri</vt:lpstr>
      <vt:lpstr>Calibri Light</vt:lpstr>
      <vt:lpstr>Times New Roman</vt:lpstr>
      <vt:lpstr>Verdana</vt:lpstr>
      <vt:lpstr>Wingdings</vt:lpstr>
      <vt:lpstr>Office Theme</vt:lpstr>
      <vt:lpstr>Full Blank</vt:lpstr>
      <vt:lpstr>PowerPoint Presentation</vt:lpstr>
      <vt:lpstr>Faculty Presenters</vt:lpstr>
      <vt:lpstr>Faculty Disclosures</vt:lpstr>
      <vt:lpstr>Learning Objectives</vt:lpstr>
      <vt:lpstr>Red Line</vt:lpstr>
      <vt:lpstr>Case Vignette Highlights need for screening and further evaluation</vt:lpstr>
      <vt:lpstr>Screening the Asymptomatic Patient</vt:lpstr>
      <vt:lpstr>Epidemiology of Systemic Sclerosis1</vt:lpstr>
      <vt:lpstr>Epidemiology of SSc &amp; SSc-ILD</vt:lpstr>
      <vt:lpstr>Epidemiology of SSc &amp; SSc-ILD continued</vt:lpstr>
      <vt:lpstr>Identifying Who to Screen and Treat</vt:lpstr>
      <vt:lpstr>HRCT Important Screening Tool</vt:lpstr>
      <vt:lpstr>Patient Burden of Systemic Sclerosis</vt:lpstr>
      <vt:lpstr>Patient Burden with SSc-ILD</vt:lpstr>
      <vt:lpstr>Clinical Features of Systemic Sclerosis</vt:lpstr>
      <vt:lpstr>Nail bed changes in connective tissue disease</vt:lpstr>
      <vt:lpstr>Raynaud’s Phenomenon in CTD</vt:lpstr>
      <vt:lpstr>Clinical Features of Systemic Sclerosis continued</vt:lpstr>
      <vt:lpstr>Symptoms SSc-ILD</vt:lpstr>
      <vt:lpstr>UIP:  Honeycombing</vt:lpstr>
      <vt:lpstr>UIP Coronal HRCT</vt:lpstr>
      <vt:lpstr>Scleroderma: HRCT</vt:lpstr>
      <vt:lpstr>Importance of Early Screening</vt:lpstr>
      <vt:lpstr>Orange Line</vt:lpstr>
      <vt:lpstr>Case Vignette Address multi-systemic disease and comorbid conditions</vt:lpstr>
      <vt:lpstr>Risk Factors Associated with Progressive SSc-ILD </vt:lpstr>
      <vt:lpstr>Additional Factors Associated and to Identify SSc-ILD</vt:lpstr>
      <vt:lpstr>Multisystemic Disease, Multi-Organ Involvement</vt:lpstr>
      <vt:lpstr>SSc Disease Course</vt:lpstr>
      <vt:lpstr>Skin Involvement</vt:lpstr>
      <vt:lpstr>Gastrointestinal Involvement</vt:lpstr>
      <vt:lpstr>Lung Involvement</vt:lpstr>
      <vt:lpstr>Cardiac Involvement</vt:lpstr>
      <vt:lpstr>Cardiac Involvement continued</vt:lpstr>
      <vt:lpstr>Renal Involvement</vt:lpstr>
      <vt:lpstr>Musculoskeletal System</vt:lpstr>
      <vt:lpstr>Multidisciplinary Approach</vt:lpstr>
      <vt:lpstr>Comorbidities Associated with SSc-ILD1</vt:lpstr>
      <vt:lpstr>Treating the Whole Patient</vt:lpstr>
      <vt:lpstr>Blue Line</vt:lpstr>
      <vt:lpstr>Practice Guidelines and Future Needs</vt:lpstr>
      <vt:lpstr>European Consensus  Goal to improve identification and treatment</vt:lpstr>
      <vt:lpstr>Whom to Treat Upfront</vt:lpstr>
      <vt:lpstr>Efficacy and Safety of Traditional Therapies</vt:lpstr>
      <vt:lpstr>Current Treatment Strategies1 First line—Immunosuppressant Therapies </vt:lpstr>
      <vt:lpstr>Cyclophosphamide: Scleroderma Lung Study I1</vt:lpstr>
      <vt:lpstr>Effects of 1-Year Treatment With Cyclophosphamide at 2 Years1</vt:lpstr>
      <vt:lpstr>Scleroderma Lung Study II: Mycophenolate Versus Cyclophosphamide1</vt:lpstr>
      <vt:lpstr>Mycophenolate and Cyclophosphamide: Improvement in Patient-Reported Shortness of Breath1</vt:lpstr>
      <vt:lpstr>Targeted Treatment</vt:lpstr>
      <vt:lpstr>SENSCIS:  Results</vt:lpstr>
      <vt:lpstr>SENSCIS: Rate of Decline of FVC by  Mycophenolate Use at Baseline</vt:lpstr>
      <vt:lpstr>Biological Agents—Studies Suggest Benefit</vt:lpstr>
      <vt:lpstr>Rituximab</vt:lpstr>
      <vt:lpstr>Tocilizumab: Change from Baseline FVC compared with placebo in patients dcSSc and ILD1</vt:lpstr>
      <vt:lpstr>Autologous Hematopoietic Stem Cell Transplantation</vt:lpstr>
      <vt:lpstr>Scleroderma Lung Study III— Combining Pirfenidone With Mycophenolate</vt:lpstr>
      <vt:lpstr>Green Line</vt:lpstr>
      <vt:lpstr>As a pulmonologist, I encounter SSc-ILD in 2 ways</vt:lpstr>
      <vt:lpstr>Referred from Rheum Initial Presentation</vt:lpstr>
      <vt:lpstr>Medical and Family History</vt:lpstr>
      <vt:lpstr>Physical Exam</vt:lpstr>
      <vt:lpstr>Physical Exam continued</vt:lpstr>
      <vt:lpstr>Test Results</vt:lpstr>
      <vt:lpstr>Test Results continued</vt:lpstr>
      <vt:lpstr>PowerPoint Presentation</vt:lpstr>
      <vt:lpstr>Pulmonary Test Results</vt:lpstr>
      <vt:lpstr>This case addresses several issues</vt:lpstr>
      <vt:lpstr>Interstitial Lung Disease Classification</vt:lpstr>
      <vt:lpstr>Medication Recommendations</vt:lpstr>
      <vt:lpstr>Optimizing Clinician Patient Communication  and Education</vt:lpstr>
      <vt:lpstr>Optimizing Clinician Patient Communication and Education continued</vt:lpstr>
      <vt:lpstr>Initial Presentation</vt:lpstr>
      <vt:lpstr>Initial Presentation—PMHx continued</vt:lpstr>
      <vt:lpstr>Medical and Family History</vt:lpstr>
      <vt:lpstr>PowerPoint Presentation</vt:lpstr>
      <vt:lpstr>PowerPoint Presentation</vt:lpstr>
      <vt:lpstr>Pulmonary Function Testing</vt:lpstr>
      <vt:lpstr>Initial Assessment</vt:lpstr>
      <vt:lpstr>Optimizing Clinician Patient Communication  and Education</vt:lpstr>
      <vt:lpstr>Optimizing Clinician Patient Communication  and Education continued</vt:lpstr>
      <vt:lpstr>Progressive ILD in  Systemic Sclerosis</vt:lpstr>
      <vt:lpstr>Physical Examination</vt:lpstr>
      <vt:lpstr>Laboratory Analyses</vt:lpstr>
      <vt:lpstr>Initial Assessment</vt:lpstr>
      <vt:lpstr>HRCT  Chest 2016</vt:lpstr>
      <vt:lpstr>HRCT  Chest 2016</vt:lpstr>
      <vt:lpstr>Evolution of SSc</vt:lpstr>
      <vt:lpstr>PowerPoint Presentation</vt:lpstr>
      <vt:lpstr>Evolution of ILD</vt:lpstr>
      <vt:lpstr>Response to Therapy</vt:lpstr>
      <vt:lpstr>PowerPoint Presentation</vt:lpstr>
      <vt:lpstr>Evolution of ILD</vt:lpstr>
      <vt:lpstr>Next Steps</vt:lpstr>
      <vt:lpstr>Case Reflections</vt:lpstr>
      <vt:lpstr>Optimizing Clinician Patient Communication  and Education</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Brett Mutschler</cp:lastModifiedBy>
  <cp:revision>53</cp:revision>
  <dcterms:created xsi:type="dcterms:W3CDTF">2021-10-12T18:41:33Z</dcterms:created>
  <dcterms:modified xsi:type="dcterms:W3CDTF">2022-03-04T23:25:52Z</dcterms:modified>
</cp:coreProperties>
</file>