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7" r:id="rId2"/>
    <p:sldId id="256" r:id="rId3"/>
    <p:sldId id="270" r:id="rId4"/>
    <p:sldId id="273" r:id="rId5"/>
    <p:sldId id="271" r:id="rId6"/>
    <p:sldId id="272" r:id="rId7"/>
    <p:sldId id="258" r:id="rId8"/>
    <p:sldId id="265" r:id="rId9"/>
    <p:sldId id="274" r:id="rId10"/>
    <p:sldId id="275" r:id="rId11"/>
    <p:sldId id="259" r:id="rId12"/>
    <p:sldId id="264" r:id="rId13"/>
    <p:sldId id="276" r:id="rId14"/>
    <p:sldId id="277" r:id="rId15"/>
    <p:sldId id="278" r:id="rId16"/>
    <p:sldId id="260" r:id="rId17"/>
    <p:sldId id="268" r:id="rId18"/>
    <p:sldId id="280" r:id="rId19"/>
    <p:sldId id="288" r:id="rId20"/>
    <p:sldId id="282" r:id="rId21"/>
    <p:sldId id="287" r:id="rId22"/>
    <p:sldId id="269" r:id="rId23"/>
    <p:sldId id="281" r:id="rId24"/>
    <p:sldId id="285" r:id="rId25"/>
    <p:sldId id="286" r:id="rId26"/>
    <p:sldId id="284" r:id="rId27"/>
    <p:sldId id="279" r:id="rId28"/>
    <p:sldId id="261" r:id="rId29"/>
    <p:sldId id="262" r:id="rId30"/>
    <p:sldId id="300" r:id="rId31"/>
    <p:sldId id="294" r:id="rId32"/>
    <p:sldId id="289" r:id="rId33"/>
    <p:sldId id="301" r:id="rId34"/>
    <p:sldId id="304" r:id="rId35"/>
    <p:sldId id="290" r:id="rId36"/>
    <p:sldId id="303" r:id="rId37"/>
    <p:sldId id="292" r:id="rId38"/>
    <p:sldId id="293" r:id="rId39"/>
    <p:sldId id="295" r:id="rId40"/>
    <p:sldId id="305" r:id="rId41"/>
    <p:sldId id="296" r:id="rId42"/>
    <p:sldId id="306" r:id="rId43"/>
    <p:sldId id="297" r:id="rId44"/>
    <p:sldId id="307" r:id="rId45"/>
    <p:sldId id="298" r:id="rId46"/>
    <p:sldId id="299" r:id="rId4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FB18B-0513-82C0-C8E7-F5DF794993DC}" name="Jessica Martin" initials="JM" userId="fe87a7f0c5a1ff1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11" clrIdx="0">
    <p:extLst>
      <p:ext uri="{19B8F6BF-5375-455C-9EA6-DF929625EA0E}">
        <p15:presenceInfo xmlns:p15="http://schemas.microsoft.com/office/powerpoint/2012/main" userId="Gregory Scott" providerId="None"/>
      </p:ext>
    </p:extLst>
  </p:cmAuthor>
  <p:cmAuthor id="2" name="Jessica Martin" initials="JM" lastIdx="10" clrIdx="1">
    <p:extLst>
      <p:ext uri="{19B8F6BF-5375-455C-9EA6-DF929625EA0E}">
        <p15:presenceInfo xmlns:p15="http://schemas.microsoft.com/office/powerpoint/2012/main" userId="fe87a7f0c5a1f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398"/>
    <a:srgbClr val="5D9EE5"/>
    <a:srgbClr val="626262"/>
    <a:srgbClr val="6F116A"/>
    <a:srgbClr val="E5CAA3"/>
    <a:srgbClr val="D73327"/>
    <a:srgbClr val="604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0"/>
    <p:restoredTop sz="96599"/>
  </p:normalViewPr>
  <p:slideViewPr>
    <p:cSldViewPr snapToGrid="0" snapToObjects="1">
      <p:cViewPr varScale="1">
        <p:scale>
          <a:sx n="146" d="100"/>
          <a:sy n="146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4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Inadequate</a:t>
            </a:r>
            <a:r>
              <a:rPr lang="en-US" sz="1600" b="1" baseline="0" dirty="0"/>
              <a:t> Control by Current Treatment Regimen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D6630D9-5076-2F43-A14F-48187BE37620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573-E141-9D05-C8C7DFAE5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Any systemic agent or phototherapy</c:v>
                </c:pt>
                <c:pt idx="1">
                  <c:v>Any systemic immunosuppressant</c:v>
                </c:pt>
                <c:pt idx="2">
                  <c:v>Systemic corticosteroid</c:v>
                </c:pt>
                <c:pt idx="3">
                  <c:v>Topical agents only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53.4</c:v>
                </c:pt>
                <c:pt idx="2">
                  <c:v>83.4</c:v>
                </c:pt>
                <c:pt idx="3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3-E141-9D05-C8C7DFAE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372327311"/>
        <c:axId val="372328959"/>
      </c:barChart>
      <c:catAx>
        <c:axId val="37232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28959"/>
        <c:crosses val="autoZero"/>
        <c:auto val="1"/>
        <c:lblAlgn val="ctr"/>
        <c:lblOffset val="100"/>
        <c:noMultiLvlLbl val="0"/>
      </c:catAx>
      <c:valAx>
        <c:axId val="37232895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Rate of inadequate control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2731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EASI-75 Response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Upadacitinib 15 mg + TCS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30</c:v>
                </c:pt>
                <c:pt idx="3">
                  <c:v>36</c:v>
                </c:pt>
                <c:pt idx="4">
                  <c:v>40</c:v>
                </c:pt>
                <c:pt idx="5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72-FD45-8957-145A16669B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Upadacitinib 30 mg + TCS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46</c:v>
                </c:pt>
                <c:pt idx="3">
                  <c:v>55</c:v>
                </c:pt>
                <c:pt idx="4">
                  <c:v>57</c:v>
                </c:pt>
                <c:pt idx="5">
                  <c:v>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72-FD45-8957-145A16669B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72-FD45-8957-145A16669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6053248"/>
        <c:axId val="266054928"/>
      </c:scatterChart>
      <c:valAx>
        <c:axId val="266053248"/>
        <c:scaling>
          <c:orientation val="minMax"/>
          <c:max val="16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4928"/>
        <c:crosses val="autoZero"/>
        <c:crossBetween val="midCat"/>
        <c:majorUnit val="4"/>
      </c:valAx>
      <c:valAx>
        <c:axId val="2660549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/>
                  <a:t>Percent with EASI-75 </a:t>
                </a:r>
                <a:br>
                  <a:rPr lang="en-US" sz="1200" b="0" dirty="0"/>
                </a:br>
                <a:r>
                  <a:rPr lang="en-US" sz="1200" b="0" dirty="0"/>
                  <a:t>at week 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3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IGA Response Rate (Week 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0.75% ruxolitinib cream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B4-B44A-AC51-7CECF4AAD0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1.5% ruxolitinib cream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53.8</c:v>
                </c:pt>
                <c:pt idx="1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4-B44A-AC51-7CECF4AAD0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15.1</c:v>
                </c:pt>
                <c:pt idx="1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B4-B44A-AC51-7CECF4AAD0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830256"/>
        <c:axId val="255829136"/>
      </c:barChart>
      <c:catAx>
        <c:axId val="2558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29136"/>
        <c:crosses val="autoZero"/>
        <c:auto val="1"/>
        <c:lblAlgn val="ctr"/>
        <c:lblOffset val="100"/>
        <c:noMultiLvlLbl val="0"/>
      </c:catAx>
      <c:valAx>
        <c:axId val="2558291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 achieving IGA </a:t>
                </a:r>
                <a:r>
                  <a:rPr lang="en-US" sz="1200" dirty="0" err="1"/>
                  <a:t>response</a:t>
                </a:r>
                <a:r>
                  <a:rPr lang="en-US" sz="1200" baseline="30000" dirty="0" err="1"/>
                  <a:t>a</a:t>
                </a:r>
                <a:endParaRPr lang="en-US" sz="1200" baseline="30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30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/>
              <a:t>EASI-75 Response Rate (Week 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0.75% ruxolitinib cream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F-8549-AD5C-5BD00BBFB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1.5% ruxolitinib cream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62.1</c:v>
                </c:pt>
                <c:pt idx="1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F-8549-AD5C-5BD00BBFB9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TRuE-AD1</c:v>
                </c:pt>
                <c:pt idx="1">
                  <c:v>TRuE-AD2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24.6</c:v>
                </c:pt>
                <c:pt idx="1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F-8549-AD5C-5BD00BBFB9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53248"/>
        <c:axId val="266054928"/>
      </c:barChart>
      <c:catAx>
        <c:axId val="2660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4928"/>
        <c:crosses val="autoZero"/>
        <c:auto val="1"/>
        <c:lblAlgn val="ctr"/>
        <c:lblOffset val="100"/>
        <c:noMultiLvlLbl val="0"/>
      </c:catAx>
      <c:valAx>
        <c:axId val="2660549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/>
                  <a:t>Percent with EASI-75 </a:t>
                </a:r>
                <a:br>
                  <a:rPr lang="en-US" sz="1200" b="0" dirty="0"/>
                </a:br>
                <a:r>
                  <a:rPr lang="en-US" sz="1200" b="0" dirty="0"/>
                  <a:t>at week 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ISGA Response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Crisaborole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AD-301</c:v>
                </c:pt>
                <c:pt idx="1">
                  <c:v>AD-302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32.799999999999997</c:v>
                </c:pt>
                <c:pt idx="1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F54F-AE11-926F5568D5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66649FC4-CA08-CF4B-9926-4E8D47043091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D6-F54F-AE11-926F5568D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AD-301</c:v>
                </c:pt>
                <c:pt idx="1">
                  <c:v>AD-302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25.4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F54F-AE11-926F5568D5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830256"/>
        <c:axId val="255829136"/>
      </c:barChart>
      <c:catAx>
        <c:axId val="2558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29136"/>
        <c:crosses val="autoZero"/>
        <c:auto val="1"/>
        <c:lblAlgn val="ctr"/>
        <c:lblOffset val="100"/>
        <c:noMultiLvlLbl val="0"/>
      </c:catAx>
      <c:valAx>
        <c:axId val="2558291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achieving success at day 29</a:t>
                </a:r>
                <a:r>
                  <a:rPr lang="en-US" baseline="30000" dirty="0"/>
                  <a:t>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30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20" dirty="0"/>
              <a:t>Clear or Almost-Clear</a:t>
            </a:r>
            <a:r>
              <a:rPr lang="en-US" sz="1320" baseline="0" dirty="0"/>
              <a:t> Rate</a:t>
            </a:r>
            <a:endParaRPr lang="en-US" sz="132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Crisaborole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AD-301</c:v>
                </c:pt>
                <c:pt idx="1">
                  <c:v>AD-302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51.7</c:v>
                </c:pt>
                <c:pt idx="1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7-7341-9582-A8B48B7A5C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AD-301</c:v>
                </c:pt>
                <c:pt idx="1">
                  <c:v>AD-302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40.6</c:v>
                </c:pt>
                <c:pt idx="1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67-7341-9582-A8B48B7A5C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53248"/>
        <c:axId val="266054928"/>
      </c:barChart>
      <c:catAx>
        <c:axId val="2660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4928"/>
        <c:crosses val="autoZero"/>
        <c:auto val="1"/>
        <c:lblAlgn val="ctr"/>
        <c:lblOffset val="100"/>
        <c:noMultiLvlLbl val="0"/>
      </c:catAx>
      <c:valAx>
        <c:axId val="2660549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dirty="0"/>
                  <a:t>Percent with ISGA of 0 or 1 at day 29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320" dirty="0"/>
              <a:t>Early Pruritus</a:t>
            </a:r>
            <a:r>
              <a:rPr lang="en-US" sz="1320" baseline="0" dirty="0"/>
              <a:t> Reduction</a:t>
            </a:r>
            <a:endParaRPr lang="en-US" sz="132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Crisaborole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AB44-8816-2836C34EAE58}"/>
                </c:ext>
              </c:extLst>
            </c:dLbl>
            <c:dLbl>
              <c:idx val="1"/>
              <c:layout>
                <c:manualLayout>
                  <c:x val="0"/>
                  <c:y val="3.40706278994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6-AB44-8816-2836C34EAE58}"/>
                </c:ext>
              </c:extLst>
            </c:dLbl>
            <c:dLbl>
              <c:idx val="2"/>
              <c:layout>
                <c:manualLayout>
                  <c:x val="-3.7537537537537537E-3"/>
                  <c:y val="3.097329809043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6-AB44-8816-2836C34EAE58}"/>
                </c:ext>
              </c:extLst>
            </c:dLbl>
            <c:dLbl>
              <c:idx val="3"/>
              <c:layout>
                <c:manualLayout>
                  <c:x val="3.7537537537537537E-3"/>
                  <c:y val="3.7167957708522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6-AB44-8816-2836C34EA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Day 8</c:v>
                </c:pt>
                <c:pt idx="2">
                  <c:v>Day 15</c:v>
                </c:pt>
                <c:pt idx="3">
                  <c:v>Day 22</c:v>
                </c:pt>
                <c:pt idx="4">
                  <c:v>Day 29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58</c:v>
                </c:pt>
                <c:pt idx="2">
                  <c:v>60</c:v>
                </c:pt>
                <c:pt idx="3">
                  <c:v>61</c:v>
                </c:pt>
                <c:pt idx="4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66-AB44-8816-2836C34EAE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Vehicle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6-AB44-8816-2836C34EAE58}"/>
                </c:ext>
              </c:extLst>
            </c:dLbl>
            <c:dLbl>
              <c:idx val="1"/>
              <c:layout>
                <c:manualLayout>
                  <c:x val="0"/>
                  <c:y val="3.097329809043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6-AB44-8816-2836C34EAE58}"/>
                </c:ext>
              </c:extLst>
            </c:dLbl>
            <c:dLbl>
              <c:idx val="2"/>
              <c:layout>
                <c:manualLayout>
                  <c:x val="0"/>
                  <c:y val="2.1681308663304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6-AB44-8816-2836C34EAE58}"/>
                </c:ext>
              </c:extLst>
            </c:dLbl>
            <c:dLbl>
              <c:idx val="3"/>
              <c:layout>
                <c:manualLayout>
                  <c:x val="0"/>
                  <c:y val="3.0973298090435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6-AB44-8816-2836C34EAE58}"/>
                </c:ext>
              </c:extLst>
            </c:dLbl>
            <c:dLbl>
              <c:idx val="4"/>
              <c:layout>
                <c:manualLayout>
                  <c:x val="-1.5015015015015015E-2"/>
                  <c:y val="3.407062789947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6-AB44-8816-2836C34EA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Day 8</c:v>
                </c:pt>
                <c:pt idx="2">
                  <c:v>Day 15</c:v>
                </c:pt>
                <c:pt idx="3">
                  <c:v>Day 22</c:v>
                </c:pt>
                <c:pt idx="4">
                  <c:v>Day 29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42</c:v>
                </c:pt>
                <c:pt idx="2">
                  <c:v>44</c:v>
                </c:pt>
                <c:pt idx="3">
                  <c:v>48</c:v>
                </c:pt>
                <c:pt idx="4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F66-AB44-8816-2836C34EAE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6735168"/>
        <c:axId val="266736288"/>
      </c:lineChart>
      <c:catAx>
        <c:axId val="2667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36288"/>
        <c:crosses val="autoZero"/>
        <c:auto val="1"/>
        <c:lblAlgn val="ctr"/>
        <c:lblOffset val="100"/>
        <c:noMultiLvlLbl val="0"/>
      </c:catAx>
      <c:valAx>
        <c:axId val="2667362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dirty="0"/>
                  <a:t>Percent with</a:t>
                </a:r>
                <a:r>
                  <a:rPr lang="en-US" sz="1100" b="0" baseline="0" dirty="0"/>
                  <a:t> improvement in </a:t>
                </a:r>
                <a:r>
                  <a:rPr lang="en-US" sz="1100" b="0" baseline="0" dirty="0" err="1"/>
                  <a:t>pruritus</a:t>
                </a:r>
                <a:r>
                  <a:rPr lang="en-US" sz="1100" b="0" baseline="30000" dirty="0" err="1"/>
                  <a:t>b</a:t>
                </a:r>
                <a:endParaRPr lang="en-US" sz="11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IGA Response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Dupilumab every other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A1-EF4C-9DB0-7C180EA5B5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Dupilumab every week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</c:v>
                </c:pt>
                <c:pt idx="1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A1-EF4C-9DB0-7C180EA5B5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A1-EF4C-9DB0-7C180EA5B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830256"/>
        <c:axId val="255829136"/>
      </c:barChart>
      <c:catAx>
        <c:axId val="2558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29136"/>
        <c:crosses val="autoZero"/>
        <c:auto val="1"/>
        <c:lblAlgn val="ctr"/>
        <c:lblOffset val="100"/>
        <c:noMultiLvlLbl val="0"/>
      </c:catAx>
      <c:valAx>
        <c:axId val="2558291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 achieving qualifying score at week 16</a:t>
                </a:r>
                <a:r>
                  <a:rPr lang="en-US" sz="1200" baseline="30000" dirty="0"/>
                  <a:t>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30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EASI-75 Response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Dupilumab every other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6-A84C-BD76-84DA1500C7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Dupilumab every week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52.2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6-A84C-BD76-84DA1500C7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SOLO 1</c:v>
                </c:pt>
                <c:pt idx="1">
                  <c:v>SOLO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C6-A84C-BD76-84DA1500C7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53248"/>
        <c:axId val="266054928"/>
      </c:barChart>
      <c:catAx>
        <c:axId val="2660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4928"/>
        <c:crosses val="autoZero"/>
        <c:auto val="1"/>
        <c:lblAlgn val="ctr"/>
        <c:lblOffset val="100"/>
        <c:noMultiLvlLbl val="0"/>
      </c:catAx>
      <c:valAx>
        <c:axId val="2660549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/>
                  <a:t>Percent with EASI-75 </a:t>
                </a:r>
                <a:br>
                  <a:rPr lang="en-US" sz="1200" b="0" dirty="0"/>
                </a:br>
                <a:r>
                  <a:rPr lang="en-US" sz="1200" b="0" dirty="0"/>
                  <a:t>at week 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vIGA</a:t>
            </a:r>
            <a:r>
              <a:rPr lang="en-US" sz="1400" b="1" dirty="0"/>
              <a:t>-AD</a:t>
            </a:r>
            <a:r>
              <a:rPr lang="en-US" sz="1400" b="1" baseline="0" dirty="0"/>
              <a:t> Response Rate (Week 16)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Upadacitinib 15 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69.599999999999994</c:v>
                </c:pt>
                <c:pt idx="1">
                  <c:v>60.1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D-DF4B-A065-64F40D5D1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Upadacitinib 30 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79.7</c:v>
                </c:pt>
                <c:pt idx="1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D-DF4B-A065-64F40D5D1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16.3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BD-DF4B-A065-64F40D5D19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5830256"/>
        <c:axId val="255829136"/>
      </c:barChart>
      <c:catAx>
        <c:axId val="25583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29136"/>
        <c:crosses val="autoZero"/>
        <c:auto val="1"/>
        <c:lblAlgn val="ctr"/>
        <c:lblOffset val="100"/>
        <c:noMultiLvlLbl val="0"/>
      </c:catAx>
      <c:valAx>
        <c:axId val="2558291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 achieving </a:t>
                </a:r>
                <a:r>
                  <a:rPr lang="en-US" sz="1200" dirty="0" err="1"/>
                  <a:t>vIGA</a:t>
                </a:r>
                <a:r>
                  <a:rPr lang="en-US" sz="1200" dirty="0"/>
                  <a:t>-AD </a:t>
                </a:r>
                <a:r>
                  <a:rPr lang="en-US" sz="1200" dirty="0" err="1"/>
                  <a:t>response</a:t>
                </a:r>
                <a:r>
                  <a:rPr lang="en-US" sz="1200" baseline="30000" dirty="0" err="1"/>
                  <a:t>a</a:t>
                </a:r>
                <a:endParaRPr lang="en-US" sz="1200" baseline="30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30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EASI-75 Response Rate (Week 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Upadacitinib 15 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48.1</c:v>
                </c:pt>
                <c:pt idx="1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6-5142-AD0F-8FE857C817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Upadacitinib 30 mg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06-5142-AD0F-8FE857C817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Measure Up 1</c:v>
                </c:pt>
                <c:pt idx="1">
                  <c:v>Measure Up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8.4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06-5142-AD0F-8FE857C817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6053248"/>
        <c:axId val="266054928"/>
      </c:barChart>
      <c:catAx>
        <c:axId val="26605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4928"/>
        <c:crosses val="autoZero"/>
        <c:auto val="1"/>
        <c:lblAlgn val="ctr"/>
        <c:lblOffset val="100"/>
        <c:noMultiLvlLbl val="0"/>
      </c:catAx>
      <c:valAx>
        <c:axId val="26605492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dirty="0"/>
                  <a:t>Percent with EASI-75 </a:t>
                </a:r>
                <a:br>
                  <a:rPr lang="en-US" sz="1200" b="0" dirty="0"/>
                </a:br>
                <a:r>
                  <a:rPr lang="en-US" sz="1200" b="0" dirty="0"/>
                  <a:t>at week 16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0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vIGA</a:t>
            </a:r>
            <a:r>
              <a:rPr lang="en-US" sz="1400" b="1" dirty="0"/>
              <a:t>-AD</a:t>
            </a:r>
            <a:r>
              <a:rPr lang="en-US" sz="1400" b="1" baseline="0" dirty="0"/>
              <a:t> Response Rate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Upadacitinib 15 mg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31</c:v>
                </c:pt>
                <c:pt idx="2">
                  <c:v>59</c:v>
                </c:pt>
                <c:pt idx="3">
                  <c:v>65</c:v>
                </c:pt>
                <c:pt idx="4">
                  <c:v>68</c:v>
                </c:pt>
                <c:pt idx="5">
                  <c:v>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CD-6343-AD9B-AAC1C5542E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Upadacitinib 30 mg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44</c:v>
                </c:pt>
                <c:pt idx="2">
                  <c:v>72</c:v>
                </c:pt>
                <c:pt idx="3">
                  <c:v>79</c:v>
                </c:pt>
                <c:pt idx="4">
                  <c:v>79</c:v>
                </c:pt>
                <c:pt idx="5">
                  <c:v>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CD-6343-AD9B-AAC1C5542E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</c:numCache>
            </c:numRef>
          </c:xVal>
          <c:y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15</c:v>
                </c:pt>
                <c:pt idx="3">
                  <c:v>19</c:v>
                </c:pt>
                <c:pt idx="4">
                  <c:v>26</c:v>
                </c:pt>
                <c:pt idx="5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CD-6343-AD9B-AAC1C5542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830256"/>
        <c:axId val="255829136"/>
      </c:scatterChart>
      <c:valAx>
        <c:axId val="255830256"/>
        <c:scaling>
          <c:orientation val="minMax"/>
          <c:max val="1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29136"/>
        <c:crosses val="autoZero"/>
        <c:crossBetween val="midCat"/>
        <c:majorUnit val="4"/>
      </c:valAx>
      <c:valAx>
        <c:axId val="2558291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 achieving </a:t>
                </a:r>
                <a:r>
                  <a:rPr lang="en-US" sz="1200" dirty="0" err="1"/>
                  <a:t>vIGA</a:t>
                </a:r>
                <a:r>
                  <a:rPr lang="en-US" sz="1200" dirty="0"/>
                  <a:t>-AD </a:t>
                </a:r>
                <a:r>
                  <a:rPr lang="en-US" sz="1200" dirty="0" err="1"/>
                  <a:t>response</a:t>
                </a:r>
                <a:r>
                  <a:rPr lang="en-US" sz="1200" baseline="30000" dirty="0" err="1"/>
                  <a:t>a</a:t>
                </a:r>
                <a:endParaRPr lang="en-US" sz="1200" baseline="30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83025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5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43D0E-7A2D-CF45-9690-B8CF9D316C84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50DEE25-4A86-BF42-B45C-A9CAD75AC596}">
      <dgm:prSet phldrT="[Text]" custT="1"/>
      <dgm:spPr/>
      <dgm:t>
        <a:bodyPr anchor="b"/>
        <a:lstStyle/>
        <a:p>
          <a:r>
            <a:rPr lang="en-US" sz="2400" dirty="0">
              <a:latin typeface="+mj-lt"/>
            </a:rPr>
            <a:t>Application of </a:t>
          </a:r>
          <a:br>
            <a:rPr lang="en-US" sz="2400" dirty="0">
              <a:latin typeface="+mj-lt"/>
            </a:rPr>
          </a:br>
          <a:r>
            <a:rPr lang="en-US" sz="2400" dirty="0">
              <a:latin typeface="+mj-lt"/>
            </a:rPr>
            <a:t>moisturizers</a:t>
          </a:r>
        </a:p>
      </dgm:t>
    </dgm:pt>
    <dgm:pt modelId="{D2F20F1E-0445-DF48-A677-2A072BE6C882}" type="parTrans" cxnId="{891E5E72-0F03-1946-8876-054459914CAF}">
      <dgm:prSet/>
      <dgm:spPr/>
      <dgm:t>
        <a:bodyPr/>
        <a:lstStyle/>
        <a:p>
          <a:endParaRPr lang="en-US"/>
        </a:p>
      </dgm:t>
    </dgm:pt>
    <dgm:pt modelId="{872DEB69-1639-5D4F-861C-7553B19F09F6}" type="sibTrans" cxnId="{891E5E72-0F03-1946-8876-054459914CAF}">
      <dgm:prSet/>
      <dgm:spPr/>
      <dgm:t>
        <a:bodyPr/>
        <a:lstStyle/>
        <a:p>
          <a:endParaRPr lang="en-US"/>
        </a:p>
      </dgm:t>
    </dgm:pt>
    <dgm:pt modelId="{2DD3EFD9-45F9-B74C-8C75-FEBC42CB99FE}">
      <dgm:prSet custT="1"/>
      <dgm:spPr/>
      <dgm:t>
        <a:bodyPr/>
        <a:lstStyle/>
        <a:p>
          <a:r>
            <a:rPr lang="en-US" sz="1800"/>
            <a:t>Frequent and liberal use</a:t>
          </a:r>
          <a:endParaRPr lang="en-US" sz="1800" dirty="0"/>
        </a:p>
      </dgm:t>
    </dgm:pt>
    <dgm:pt modelId="{49A3A93F-4469-E047-9D70-C75D7A7E1B27}" type="parTrans" cxnId="{2117ED8A-4DAD-8C4B-81C2-A9A1B8E449A5}">
      <dgm:prSet/>
      <dgm:spPr/>
      <dgm:t>
        <a:bodyPr/>
        <a:lstStyle/>
        <a:p>
          <a:endParaRPr lang="en-US"/>
        </a:p>
      </dgm:t>
    </dgm:pt>
    <dgm:pt modelId="{A5C3458F-4BA1-424D-93C9-5EA3640BD3AD}" type="sibTrans" cxnId="{2117ED8A-4DAD-8C4B-81C2-A9A1B8E449A5}">
      <dgm:prSet/>
      <dgm:spPr/>
      <dgm:t>
        <a:bodyPr/>
        <a:lstStyle/>
        <a:p>
          <a:endParaRPr lang="en-US"/>
        </a:p>
      </dgm:t>
    </dgm:pt>
    <dgm:pt modelId="{FCFDA7C8-74BE-BD40-BA82-C8299B46A140}">
      <dgm:prSet custT="1"/>
      <dgm:spPr/>
      <dgm:t>
        <a:bodyPr/>
        <a:lstStyle/>
        <a:p>
          <a:r>
            <a:rPr lang="en-US" sz="1800"/>
            <a:t>Ideally inexpensive and free of additives, fragrances, perfumes, or other sensitizers</a:t>
          </a:r>
          <a:endParaRPr lang="en-US" sz="1800" dirty="0"/>
        </a:p>
      </dgm:t>
    </dgm:pt>
    <dgm:pt modelId="{E3E47F2C-2713-874F-915B-4955B15A5F9E}" type="parTrans" cxnId="{FF96B00B-13E2-954E-BA68-D89850F90D74}">
      <dgm:prSet/>
      <dgm:spPr/>
      <dgm:t>
        <a:bodyPr/>
        <a:lstStyle/>
        <a:p>
          <a:endParaRPr lang="en-US"/>
        </a:p>
      </dgm:t>
    </dgm:pt>
    <dgm:pt modelId="{2D6B2B2B-86F1-D645-AD42-891B4BF90B67}" type="sibTrans" cxnId="{FF96B00B-13E2-954E-BA68-D89850F90D74}">
      <dgm:prSet/>
      <dgm:spPr/>
      <dgm:t>
        <a:bodyPr/>
        <a:lstStyle/>
        <a:p>
          <a:endParaRPr lang="en-US"/>
        </a:p>
      </dgm:t>
    </dgm:pt>
    <dgm:pt modelId="{DC8733DC-5DDC-8646-8BA4-EC4E772AB904}">
      <dgm:prSet custT="1"/>
      <dgm:spPr/>
      <dgm:t>
        <a:bodyPr anchor="ctr"/>
        <a:lstStyle/>
        <a:p>
          <a:r>
            <a:rPr lang="en-US" sz="2400" dirty="0">
              <a:latin typeface="+mj-lt"/>
            </a:rPr>
            <a:t>Bathing</a:t>
          </a:r>
          <a:r>
            <a:rPr lang="en-US" sz="2200" dirty="0"/>
            <a:t> </a:t>
          </a:r>
        </a:p>
      </dgm:t>
    </dgm:pt>
    <dgm:pt modelId="{AEF15C3F-CDB5-7D4F-B682-8052D2CEF65A}" type="parTrans" cxnId="{BF75CC45-9072-B848-92B0-7E2C75C1B300}">
      <dgm:prSet/>
      <dgm:spPr/>
      <dgm:t>
        <a:bodyPr/>
        <a:lstStyle/>
        <a:p>
          <a:endParaRPr lang="en-US"/>
        </a:p>
      </dgm:t>
    </dgm:pt>
    <dgm:pt modelId="{742156B6-0285-6E4C-86E2-E2481B8B43A2}" type="sibTrans" cxnId="{BF75CC45-9072-B848-92B0-7E2C75C1B300}">
      <dgm:prSet/>
      <dgm:spPr/>
      <dgm:t>
        <a:bodyPr/>
        <a:lstStyle/>
        <a:p>
          <a:endParaRPr lang="en-US"/>
        </a:p>
      </dgm:t>
    </dgm:pt>
    <dgm:pt modelId="{C177F272-17FC-9A4E-9A6C-88D05BCA77CE}">
      <dgm:prSet custT="1"/>
      <dgm:spPr/>
      <dgm:t>
        <a:bodyPr/>
        <a:lstStyle/>
        <a:p>
          <a:r>
            <a:rPr lang="en-US" sz="1800" dirty="0"/>
            <a:t>Should be followed with moisturizer use</a:t>
          </a:r>
        </a:p>
      </dgm:t>
    </dgm:pt>
    <dgm:pt modelId="{DDE0C1C4-2B7C-D241-828E-68791AA02D38}" type="parTrans" cxnId="{220CE26E-30F2-F44B-A1AA-2653A5D87C1F}">
      <dgm:prSet/>
      <dgm:spPr/>
      <dgm:t>
        <a:bodyPr/>
        <a:lstStyle/>
        <a:p>
          <a:endParaRPr lang="en-US"/>
        </a:p>
      </dgm:t>
    </dgm:pt>
    <dgm:pt modelId="{AC7CB775-B3FA-384B-A152-6087BB17369D}" type="sibTrans" cxnId="{220CE26E-30F2-F44B-A1AA-2653A5D87C1F}">
      <dgm:prSet/>
      <dgm:spPr/>
      <dgm:t>
        <a:bodyPr/>
        <a:lstStyle/>
        <a:p>
          <a:endParaRPr lang="en-US"/>
        </a:p>
      </dgm:t>
    </dgm:pt>
    <dgm:pt modelId="{71776E65-56F4-6B47-AFD1-8F1A6E635210}">
      <dgm:prSet custT="1"/>
      <dgm:spPr/>
      <dgm:t>
        <a:bodyPr/>
        <a:lstStyle/>
        <a:p>
          <a:r>
            <a:rPr lang="en-US" sz="1800" dirty="0"/>
            <a:t>Use of fragrance-free, hypoallergenic </a:t>
          </a:r>
          <a:r>
            <a:rPr lang="en-US" sz="1800" dirty="0" err="1"/>
            <a:t>nonsoap</a:t>
          </a:r>
          <a:r>
            <a:rPr lang="en-US" sz="1800" dirty="0"/>
            <a:t> cleansers with neutral or low pH</a:t>
          </a:r>
        </a:p>
      </dgm:t>
    </dgm:pt>
    <dgm:pt modelId="{83C59BD1-607A-EC41-BB1A-B9835E52F65F}" type="parTrans" cxnId="{2CF5B4E4-D008-324B-9C6A-8BF285CBD690}">
      <dgm:prSet/>
      <dgm:spPr/>
      <dgm:t>
        <a:bodyPr/>
        <a:lstStyle/>
        <a:p>
          <a:endParaRPr lang="en-US"/>
        </a:p>
      </dgm:t>
    </dgm:pt>
    <dgm:pt modelId="{32FAF1FF-BBA2-CF44-AD6F-62FD9E31605A}" type="sibTrans" cxnId="{2CF5B4E4-D008-324B-9C6A-8BF285CBD690}">
      <dgm:prSet/>
      <dgm:spPr/>
      <dgm:t>
        <a:bodyPr/>
        <a:lstStyle/>
        <a:p>
          <a:endParaRPr lang="en-US"/>
        </a:p>
      </dgm:t>
    </dgm:pt>
    <dgm:pt modelId="{8BDAF1A3-30DA-E146-929D-28E9A474DA4B}">
      <dgm:prSet custT="1"/>
      <dgm:spPr/>
      <dgm:t>
        <a:bodyPr/>
        <a:lstStyle/>
        <a:p>
          <a:r>
            <a:rPr lang="en-US" sz="1800" dirty="0"/>
            <a:t>Bleach baths for those with moderate or severe AD and signs of secondary bacterial infection</a:t>
          </a:r>
        </a:p>
      </dgm:t>
    </dgm:pt>
    <dgm:pt modelId="{023DDDD5-39BF-C946-830B-0CA04BEAD39F}" type="parTrans" cxnId="{B10545C0-0A6F-6347-82FF-7D5811ED75B5}">
      <dgm:prSet/>
      <dgm:spPr/>
      <dgm:t>
        <a:bodyPr/>
        <a:lstStyle/>
        <a:p>
          <a:endParaRPr lang="en-US"/>
        </a:p>
      </dgm:t>
    </dgm:pt>
    <dgm:pt modelId="{7E5DE652-A81E-6845-93AA-32BAFCC12BD8}" type="sibTrans" cxnId="{B10545C0-0A6F-6347-82FF-7D5811ED75B5}">
      <dgm:prSet/>
      <dgm:spPr/>
      <dgm:t>
        <a:bodyPr/>
        <a:lstStyle/>
        <a:p>
          <a:endParaRPr lang="en-US"/>
        </a:p>
      </dgm:t>
    </dgm:pt>
    <dgm:pt modelId="{481265D4-44D8-C142-B347-2E380E0E7F00}" type="pres">
      <dgm:prSet presAssocID="{4C243D0E-7A2D-CF45-9690-B8CF9D316C84}" presName="Name0" presStyleCnt="0">
        <dgm:presLayoutVars>
          <dgm:dir/>
          <dgm:animLvl val="lvl"/>
          <dgm:resizeHandles val="exact"/>
        </dgm:presLayoutVars>
      </dgm:prSet>
      <dgm:spPr/>
    </dgm:pt>
    <dgm:pt modelId="{C766EE6F-BFAC-3942-AB3F-65CB590C4024}" type="pres">
      <dgm:prSet presAssocID="{650DEE25-4A86-BF42-B45C-A9CAD75AC596}" presName="composite" presStyleCnt="0"/>
      <dgm:spPr/>
    </dgm:pt>
    <dgm:pt modelId="{60583AB2-1076-B54E-8517-3265FBB14EB1}" type="pres">
      <dgm:prSet presAssocID="{650DEE25-4A86-BF42-B45C-A9CAD75AC596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C2C374EB-94AC-9D49-93CA-115F9ED3AAF6}" type="pres">
      <dgm:prSet presAssocID="{650DEE25-4A86-BF42-B45C-A9CAD75AC596}" presName="desTx" presStyleLbl="alignAccFollowNode1" presStyleIdx="0" presStyleCnt="2" custScaleY="100000">
        <dgm:presLayoutVars>
          <dgm:bulletEnabled val="1"/>
        </dgm:presLayoutVars>
      </dgm:prSet>
      <dgm:spPr/>
    </dgm:pt>
    <dgm:pt modelId="{58346C8E-6273-6247-A093-47553239C6C1}" type="pres">
      <dgm:prSet presAssocID="{872DEB69-1639-5D4F-861C-7553B19F09F6}" presName="space" presStyleCnt="0"/>
      <dgm:spPr/>
    </dgm:pt>
    <dgm:pt modelId="{1C3F206A-0E8D-8E41-BC8F-BF0FCB75CA7E}" type="pres">
      <dgm:prSet presAssocID="{DC8733DC-5DDC-8646-8BA4-EC4E772AB904}" presName="composite" presStyleCnt="0"/>
      <dgm:spPr/>
    </dgm:pt>
    <dgm:pt modelId="{2EF21443-E56F-5E4E-9729-8C08A987F1CC}" type="pres">
      <dgm:prSet presAssocID="{DC8733DC-5DDC-8646-8BA4-EC4E772AB904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331EA430-CAC2-1E43-AEEC-B0076DB3672D}" type="pres">
      <dgm:prSet presAssocID="{DC8733DC-5DDC-8646-8BA4-EC4E772AB904}" presName="desTx" presStyleLbl="alignAccFollowNode1" presStyleIdx="1" presStyleCnt="2" custScaleY="100000">
        <dgm:presLayoutVars>
          <dgm:bulletEnabled val="1"/>
        </dgm:presLayoutVars>
      </dgm:prSet>
      <dgm:spPr/>
    </dgm:pt>
  </dgm:ptLst>
  <dgm:cxnLst>
    <dgm:cxn modelId="{FF96B00B-13E2-954E-BA68-D89850F90D74}" srcId="{650DEE25-4A86-BF42-B45C-A9CAD75AC596}" destId="{FCFDA7C8-74BE-BD40-BA82-C8299B46A140}" srcOrd="1" destOrd="0" parTransId="{E3E47F2C-2713-874F-915B-4955B15A5F9E}" sibTransId="{2D6B2B2B-86F1-D645-AD42-891B4BF90B67}"/>
    <dgm:cxn modelId="{ACA9D418-168C-1549-8D89-9B1146F9601B}" type="presOf" srcId="{2DD3EFD9-45F9-B74C-8C75-FEBC42CB99FE}" destId="{C2C374EB-94AC-9D49-93CA-115F9ED3AAF6}" srcOrd="0" destOrd="0" presId="urn:microsoft.com/office/officeart/2005/8/layout/hList1"/>
    <dgm:cxn modelId="{ACE9B219-ED27-C946-874B-AAB63CF6BD75}" type="presOf" srcId="{4C243D0E-7A2D-CF45-9690-B8CF9D316C84}" destId="{481265D4-44D8-C142-B347-2E380E0E7F00}" srcOrd="0" destOrd="0" presId="urn:microsoft.com/office/officeart/2005/8/layout/hList1"/>
    <dgm:cxn modelId="{BF75CC45-9072-B848-92B0-7E2C75C1B300}" srcId="{4C243D0E-7A2D-CF45-9690-B8CF9D316C84}" destId="{DC8733DC-5DDC-8646-8BA4-EC4E772AB904}" srcOrd="1" destOrd="0" parTransId="{AEF15C3F-CDB5-7D4F-B682-8052D2CEF65A}" sibTransId="{742156B6-0285-6E4C-86E2-E2481B8B43A2}"/>
    <dgm:cxn modelId="{50D50346-AF79-054E-B691-D65AD1214220}" type="presOf" srcId="{650DEE25-4A86-BF42-B45C-A9CAD75AC596}" destId="{60583AB2-1076-B54E-8517-3265FBB14EB1}" srcOrd="0" destOrd="0" presId="urn:microsoft.com/office/officeart/2005/8/layout/hList1"/>
    <dgm:cxn modelId="{4C71E449-D1F5-E64C-ACC0-43E0836078D8}" type="presOf" srcId="{8BDAF1A3-30DA-E146-929D-28E9A474DA4B}" destId="{331EA430-CAC2-1E43-AEEC-B0076DB3672D}" srcOrd="0" destOrd="2" presId="urn:microsoft.com/office/officeart/2005/8/layout/hList1"/>
    <dgm:cxn modelId="{220CE26E-30F2-F44B-A1AA-2653A5D87C1F}" srcId="{DC8733DC-5DDC-8646-8BA4-EC4E772AB904}" destId="{C177F272-17FC-9A4E-9A6C-88D05BCA77CE}" srcOrd="0" destOrd="0" parTransId="{DDE0C1C4-2B7C-D241-828E-68791AA02D38}" sibTransId="{AC7CB775-B3FA-384B-A152-6087BB17369D}"/>
    <dgm:cxn modelId="{891E5E72-0F03-1946-8876-054459914CAF}" srcId="{4C243D0E-7A2D-CF45-9690-B8CF9D316C84}" destId="{650DEE25-4A86-BF42-B45C-A9CAD75AC596}" srcOrd="0" destOrd="0" parTransId="{D2F20F1E-0445-DF48-A677-2A072BE6C882}" sibTransId="{872DEB69-1639-5D4F-861C-7553B19F09F6}"/>
    <dgm:cxn modelId="{2117ED8A-4DAD-8C4B-81C2-A9A1B8E449A5}" srcId="{650DEE25-4A86-BF42-B45C-A9CAD75AC596}" destId="{2DD3EFD9-45F9-B74C-8C75-FEBC42CB99FE}" srcOrd="0" destOrd="0" parTransId="{49A3A93F-4469-E047-9D70-C75D7A7E1B27}" sibTransId="{A5C3458F-4BA1-424D-93C9-5EA3640BD3AD}"/>
    <dgm:cxn modelId="{C9F17896-FF20-EE4B-9B37-A8026C7F8CF2}" type="presOf" srcId="{C177F272-17FC-9A4E-9A6C-88D05BCA77CE}" destId="{331EA430-CAC2-1E43-AEEC-B0076DB3672D}" srcOrd="0" destOrd="0" presId="urn:microsoft.com/office/officeart/2005/8/layout/hList1"/>
    <dgm:cxn modelId="{E44D85AA-EB29-9744-A4BA-D6D4FE715AD6}" type="presOf" srcId="{FCFDA7C8-74BE-BD40-BA82-C8299B46A140}" destId="{C2C374EB-94AC-9D49-93CA-115F9ED3AAF6}" srcOrd="0" destOrd="1" presId="urn:microsoft.com/office/officeart/2005/8/layout/hList1"/>
    <dgm:cxn modelId="{CE260AB3-70E9-034A-91D9-1BE081C50115}" type="presOf" srcId="{71776E65-56F4-6B47-AFD1-8F1A6E635210}" destId="{331EA430-CAC2-1E43-AEEC-B0076DB3672D}" srcOrd="0" destOrd="1" presId="urn:microsoft.com/office/officeart/2005/8/layout/hList1"/>
    <dgm:cxn modelId="{B10545C0-0A6F-6347-82FF-7D5811ED75B5}" srcId="{DC8733DC-5DDC-8646-8BA4-EC4E772AB904}" destId="{8BDAF1A3-30DA-E146-929D-28E9A474DA4B}" srcOrd="2" destOrd="0" parTransId="{023DDDD5-39BF-C946-830B-0CA04BEAD39F}" sibTransId="{7E5DE652-A81E-6845-93AA-32BAFCC12BD8}"/>
    <dgm:cxn modelId="{2CF5B4E4-D008-324B-9C6A-8BF285CBD690}" srcId="{DC8733DC-5DDC-8646-8BA4-EC4E772AB904}" destId="{71776E65-56F4-6B47-AFD1-8F1A6E635210}" srcOrd="1" destOrd="0" parTransId="{83C59BD1-607A-EC41-BB1A-B9835E52F65F}" sibTransId="{32FAF1FF-BBA2-CF44-AD6F-62FD9E31605A}"/>
    <dgm:cxn modelId="{E2E7A2FD-0957-4E46-8299-09C05683355F}" type="presOf" srcId="{DC8733DC-5DDC-8646-8BA4-EC4E772AB904}" destId="{2EF21443-E56F-5E4E-9729-8C08A987F1CC}" srcOrd="0" destOrd="0" presId="urn:microsoft.com/office/officeart/2005/8/layout/hList1"/>
    <dgm:cxn modelId="{7475CF35-0C6A-C64D-8F87-F33962BC9D42}" type="presParOf" srcId="{481265D4-44D8-C142-B347-2E380E0E7F00}" destId="{C766EE6F-BFAC-3942-AB3F-65CB590C4024}" srcOrd="0" destOrd="0" presId="urn:microsoft.com/office/officeart/2005/8/layout/hList1"/>
    <dgm:cxn modelId="{06BF0891-5696-8E45-8739-D20E71664796}" type="presParOf" srcId="{C766EE6F-BFAC-3942-AB3F-65CB590C4024}" destId="{60583AB2-1076-B54E-8517-3265FBB14EB1}" srcOrd="0" destOrd="0" presId="urn:microsoft.com/office/officeart/2005/8/layout/hList1"/>
    <dgm:cxn modelId="{0A79C000-2670-044C-99D6-EDE00FEF7CF9}" type="presParOf" srcId="{C766EE6F-BFAC-3942-AB3F-65CB590C4024}" destId="{C2C374EB-94AC-9D49-93CA-115F9ED3AAF6}" srcOrd="1" destOrd="0" presId="urn:microsoft.com/office/officeart/2005/8/layout/hList1"/>
    <dgm:cxn modelId="{8FB30AC8-7534-F34A-BFEF-939B0C51EB3D}" type="presParOf" srcId="{481265D4-44D8-C142-B347-2E380E0E7F00}" destId="{58346C8E-6273-6247-A093-47553239C6C1}" srcOrd="1" destOrd="0" presId="urn:microsoft.com/office/officeart/2005/8/layout/hList1"/>
    <dgm:cxn modelId="{3ED58434-23F0-BA4B-99C4-8D5B5D6024F2}" type="presParOf" srcId="{481265D4-44D8-C142-B347-2E380E0E7F00}" destId="{1C3F206A-0E8D-8E41-BC8F-BF0FCB75CA7E}" srcOrd="2" destOrd="0" presId="urn:microsoft.com/office/officeart/2005/8/layout/hList1"/>
    <dgm:cxn modelId="{F98C415C-9DE7-214C-AB8D-9AD8E9D28AA5}" type="presParOf" srcId="{1C3F206A-0E8D-8E41-BC8F-BF0FCB75CA7E}" destId="{2EF21443-E56F-5E4E-9729-8C08A987F1CC}" srcOrd="0" destOrd="0" presId="urn:microsoft.com/office/officeart/2005/8/layout/hList1"/>
    <dgm:cxn modelId="{F48504AC-5F69-6044-BDB0-C70AD15026D8}" type="presParOf" srcId="{1C3F206A-0E8D-8E41-BC8F-BF0FCB75CA7E}" destId="{331EA430-CAC2-1E43-AEEC-B0076DB367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0A23F-D4D8-604E-931E-35BE35C04E76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A94C2C-6275-A049-931B-FC6613D0FA41}">
      <dgm:prSet phldrT="[Text]" phldr="0" custT="1"/>
      <dgm:spPr/>
      <dgm:t>
        <a:bodyPr/>
        <a:lstStyle/>
        <a:p>
          <a:r>
            <a:rPr lang="en-US" sz="2000" b="1" dirty="0">
              <a:latin typeface="+mj-lt"/>
            </a:rPr>
            <a:t>Topical corticosteroids (TCS)</a:t>
          </a:r>
        </a:p>
      </dgm:t>
    </dgm:pt>
    <dgm:pt modelId="{F80CD7FA-0DFC-784D-AA20-F8E5D2162E55}" type="parTrans" cxnId="{089DD521-4CE0-A84D-BCC7-A4C3EFCD587A}">
      <dgm:prSet/>
      <dgm:spPr/>
      <dgm:t>
        <a:bodyPr/>
        <a:lstStyle/>
        <a:p>
          <a:endParaRPr lang="en-US"/>
        </a:p>
      </dgm:t>
    </dgm:pt>
    <dgm:pt modelId="{C23E6CC0-DDD5-6343-A854-AFF0B3F30E52}" type="sibTrans" cxnId="{089DD521-4CE0-A84D-BCC7-A4C3EFCD587A}">
      <dgm:prSet/>
      <dgm:spPr/>
      <dgm:t>
        <a:bodyPr/>
        <a:lstStyle/>
        <a:p>
          <a:endParaRPr lang="en-US"/>
        </a:p>
      </dgm:t>
    </dgm:pt>
    <dgm:pt modelId="{D7723B14-5AA4-0446-A1F4-4F961A6947F8}">
      <dgm:prSet phldrT="[Text]" phldr="0"/>
      <dgm:spPr/>
      <dgm:t>
        <a:bodyPr/>
        <a:lstStyle/>
        <a:p>
          <a:r>
            <a:rPr lang="en-US" dirty="0"/>
            <a:t>Recommended for treatment of active inflammation or itch</a:t>
          </a:r>
        </a:p>
      </dgm:t>
    </dgm:pt>
    <dgm:pt modelId="{D1AEC28E-FEBC-9841-99FE-1B9755A9E4FF}" type="parTrans" cxnId="{E458003E-88E6-D84A-8DB7-D718120BCDC9}">
      <dgm:prSet/>
      <dgm:spPr/>
      <dgm:t>
        <a:bodyPr/>
        <a:lstStyle/>
        <a:p>
          <a:endParaRPr lang="en-US"/>
        </a:p>
      </dgm:t>
    </dgm:pt>
    <dgm:pt modelId="{4403A7BC-0841-0A4F-A8D7-9F6BB4F4D626}" type="sibTrans" cxnId="{E458003E-88E6-D84A-8DB7-D718120BCDC9}">
      <dgm:prSet/>
      <dgm:spPr/>
      <dgm:t>
        <a:bodyPr/>
        <a:lstStyle/>
        <a:p>
          <a:endParaRPr lang="en-US"/>
        </a:p>
      </dgm:t>
    </dgm:pt>
    <dgm:pt modelId="{732869D5-0AAC-2043-B450-906FCBA32230}">
      <dgm:prSet phldrT="[Text]" phldr="0"/>
      <dgm:spPr/>
      <dgm:t>
        <a:bodyPr/>
        <a:lstStyle/>
        <a:p>
          <a:r>
            <a:rPr lang="en-US" dirty="0"/>
            <a:t>May consider low-potency over-the-counter agents in some cases</a:t>
          </a:r>
        </a:p>
      </dgm:t>
    </dgm:pt>
    <dgm:pt modelId="{9E180AD8-D3AA-D442-95B3-DCC6AD5DA667}" type="parTrans" cxnId="{F7E6318A-89D9-D448-845C-53BEBB4115FE}">
      <dgm:prSet/>
      <dgm:spPr/>
      <dgm:t>
        <a:bodyPr/>
        <a:lstStyle/>
        <a:p>
          <a:endParaRPr lang="en-US"/>
        </a:p>
      </dgm:t>
    </dgm:pt>
    <dgm:pt modelId="{17225B59-9B43-B648-9ED0-7023E7DCD24B}" type="sibTrans" cxnId="{F7E6318A-89D9-D448-845C-53BEBB4115FE}">
      <dgm:prSet/>
      <dgm:spPr/>
      <dgm:t>
        <a:bodyPr/>
        <a:lstStyle/>
        <a:p>
          <a:endParaRPr lang="en-US"/>
        </a:p>
      </dgm:t>
    </dgm:pt>
    <dgm:pt modelId="{0A04864D-DA15-254B-B748-B3B9849E50D3}">
      <dgm:prSet phldrT="[Text]" phldr="0" custT="1"/>
      <dgm:spPr/>
      <dgm:t>
        <a:bodyPr/>
        <a:lstStyle/>
        <a:p>
          <a:r>
            <a:rPr lang="en-US" sz="2000" b="1" dirty="0">
              <a:latin typeface="+mj-lt"/>
            </a:rPr>
            <a:t>Topical calcineurin inhibitors (TCI)</a:t>
          </a:r>
        </a:p>
      </dgm:t>
    </dgm:pt>
    <dgm:pt modelId="{89D3D81F-EBDF-9741-86F9-F9EEA499D395}" type="parTrans" cxnId="{8510E2AE-C835-B849-9262-2FBA9F39D56B}">
      <dgm:prSet/>
      <dgm:spPr/>
      <dgm:t>
        <a:bodyPr/>
        <a:lstStyle/>
        <a:p>
          <a:endParaRPr lang="en-US"/>
        </a:p>
      </dgm:t>
    </dgm:pt>
    <dgm:pt modelId="{62DD1311-DD22-7046-B395-7540EDC19D0B}" type="sibTrans" cxnId="{8510E2AE-C835-B849-9262-2FBA9F39D56B}">
      <dgm:prSet/>
      <dgm:spPr/>
      <dgm:t>
        <a:bodyPr/>
        <a:lstStyle/>
        <a:p>
          <a:endParaRPr lang="en-US"/>
        </a:p>
      </dgm:t>
    </dgm:pt>
    <dgm:pt modelId="{63BC0667-F990-494A-AC46-2BD0507E4698}">
      <dgm:prSet phldrT="[Text]" phldr="0"/>
      <dgm:spPr/>
      <dgm:t>
        <a:bodyPr/>
        <a:lstStyle/>
        <a:p>
          <a:r>
            <a:rPr lang="en-US" dirty="0"/>
            <a:t>Recommended for treatment of itch when bathing, moisturizing, wet-wrap therapy, and/or TCS have not led to relief</a:t>
          </a:r>
        </a:p>
      </dgm:t>
    </dgm:pt>
    <dgm:pt modelId="{D60E82C5-7FF6-264A-ADCB-0F93202FE12C}" type="parTrans" cxnId="{0D14D47E-83D7-CC45-85A8-3EDF0BCC1126}">
      <dgm:prSet/>
      <dgm:spPr/>
      <dgm:t>
        <a:bodyPr/>
        <a:lstStyle/>
        <a:p>
          <a:endParaRPr lang="en-US"/>
        </a:p>
      </dgm:t>
    </dgm:pt>
    <dgm:pt modelId="{D4ACE81D-9C8C-3046-8A94-E6E3885EC4BC}" type="sibTrans" cxnId="{0D14D47E-83D7-CC45-85A8-3EDF0BCC1126}">
      <dgm:prSet/>
      <dgm:spPr/>
      <dgm:t>
        <a:bodyPr/>
        <a:lstStyle/>
        <a:p>
          <a:endParaRPr lang="en-US"/>
        </a:p>
      </dgm:t>
    </dgm:pt>
    <dgm:pt modelId="{92333BF2-4CED-2947-B9F9-AEC182D78A3A}">
      <dgm:prSet phldrT="[Text]" phldr="0"/>
      <dgm:spPr/>
      <dgm:t>
        <a:bodyPr/>
        <a:lstStyle/>
        <a:p>
          <a:r>
            <a:rPr lang="en-US" dirty="0"/>
            <a:t>Favored over TCS in delicate body areas (</a:t>
          </a:r>
          <a:r>
            <a:rPr lang="en-US" dirty="0" err="1"/>
            <a:t>eg</a:t>
          </a:r>
          <a:r>
            <a:rPr lang="en-US" dirty="0"/>
            <a:t>, face, groin)</a:t>
          </a:r>
        </a:p>
      </dgm:t>
    </dgm:pt>
    <dgm:pt modelId="{D54813A2-70BD-5E4C-ADA9-125D48A664EC}" type="parTrans" cxnId="{ED8DD5D4-63C8-A948-AA96-7A4D9974FFFE}">
      <dgm:prSet/>
      <dgm:spPr/>
      <dgm:t>
        <a:bodyPr/>
        <a:lstStyle/>
        <a:p>
          <a:endParaRPr lang="en-US"/>
        </a:p>
      </dgm:t>
    </dgm:pt>
    <dgm:pt modelId="{3CB766D4-7FE4-7F4B-A934-1F5B4C69A5BD}" type="sibTrans" cxnId="{ED8DD5D4-63C8-A948-AA96-7A4D9974FFFE}">
      <dgm:prSet/>
      <dgm:spPr/>
      <dgm:t>
        <a:bodyPr/>
        <a:lstStyle/>
        <a:p>
          <a:endParaRPr lang="en-US"/>
        </a:p>
      </dgm:t>
    </dgm:pt>
    <dgm:pt modelId="{098F97E2-499A-E742-983B-B77FA48E568E}">
      <dgm:prSet phldrT="[Text]" phldr="0"/>
      <dgm:spPr/>
      <dgm:t>
        <a:bodyPr/>
        <a:lstStyle/>
        <a:p>
          <a:r>
            <a:rPr lang="en-US" dirty="0"/>
            <a:t>Carry risk of skin atrophy with long-term use</a:t>
          </a:r>
        </a:p>
      </dgm:t>
    </dgm:pt>
    <dgm:pt modelId="{B60DFBAE-1575-0341-B8B7-A06FC7E84010}" type="parTrans" cxnId="{ADEF9236-3E52-B443-8983-5962D593EDE4}">
      <dgm:prSet/>
      <dgm:spPr/>
      <dgm:t>
        <a:bodyPr/>
        <a:lstStyle/>
        <a:p>
          <a:endParaRPr lang="en-US"/>
        </a:p>
      </dgm:t>
    </dgm:pt>
    <dgm:pt modelId="{E1D59B3C-8F9F-1944-9C21-2623049EF7D5}" type="sibTrans" cxnId="{ADEF9236-3E52-B443-8983-5962D593EDE4}">
      <dgm:prSet/>
      <dgm:spPr/>
      <dgm:t>
        <a:bodyPr/>
        <a:lstStyle/>
        <a:p>
          <a:endParaRPr lang="en-US"/>
        </a:p>
      </dgm:t>
    </dgm:pt>
    <dgm:pt modelId="{8E862F2A-FF2C-6D4C-AF89-EA21454E145E}">
      <dgm:prSet phldrT="[Text]" phldr="0"/>
      <dgm:spPr/>
      <dgm:t>
        <a:bodyPr/>
        <a:lstStyle/>
        <a:p>
          <a:r>
            <a:rPr lang="en-US" dirty="0"/>
            <a:t>No risk of atrophy but transient burning after application is common</a:t>
          </a:r>
        </a:p>
      </dgm:t>
    </dgm:pt>
    <dgm:pt modelId="{3AEC37F7-7C94-7848-A77A-18A2A4FCF5C8}" type="parTrans" cxnId="{8AFC2B94-6F40-E84C-A247-3916AE7E22DF}">
      <dgm:prSet/>
      <dgm:spPr/>
      <dgm:t>
        <a:bodyPr/>
        <a:lstStyle/>
        <a:p>
          <a:endParaRPr lang="en-US"/>
        </a:p>
      </dgm:t>
    </dgm:pt>
    <dgm:pt modelId="{EA004689-922D-5946-97DC-7C0648591652}" type="sibTrans" cxnId="{8AFC2B94-6F40-E84C-A247-3916AE7E22DF}">
      <dgm:prSet/>
      <dgm:spPr/>
      <dgm:t>
        <a:bodyPr/>
        <a:lstStyle/>
        <a:p>
          <a:endParaRPr lang="en-US"/>
        </a:p>
      </dgm:t>
    </dgm:pt>
    <dgm:pt modelId="{F66C3404-2317-084C-A91F-7FE839B5FA8A}" type="pres">
      <dgm:prSet presAssocID="{0840A23F-D4D8-604E-931E-35BE35C04E76}" presName="Name0" presStyleCnt="0">
        <dgm:presLayoutVars>
          <dgm:dir/>
          <dgm:animLvl val="lvl"/>
          <dgm:resizeHandles val="exact"/>
        </dgm:presLayoutVars>
      </dgm:prSet>
      <dgm:spPr/>
    </dgm:pt>
    <dgm:pt modelId="{3C19A8F3-7274-954E-9D90-2D3EBB2334C5}" type="pres">
      <dgm:prSet presAssocID="{AAA94C2C-6275-A049-931B-FC6613D0FA41}" presName="composite" presStyleCnt="0"/>
      <dgm:spPr/>
    </dgm:pt>
    <dgm:pt modelId="{A5F69C1D-171F-0A40-A102-1D5F925391A9}" type="pres">
      <dgm:prSet presAssocID="{AAA94C2C-6275-A049-931B-FC6613D0FA4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BFE43B6-7B16-AD49-A897-F75F32C427CB}" type="pres">
      <dgm:prSet presAssocID="{AAA94C2C-6275-A049-931B-FC6613D0FA41}" presName="desTx" presStyleLbl="alignAccFollowNode1" presStyleIdx="0" presStyleCnt="2">
        <dgm:presLayoutVars>
          <dgm:bulletEnabled val="1"/>
        </dgm:presLayoutVars>
      </dgm:prSet>
      <dgm:spPr/>
    </dgm:pt>
    <dgm:pt modelId="{8FD0CA07-0D15-8741-961B-2E7029BF9ED5}" type="pres">
      <dgm:prSet presAssocID="{C23E6CC0-DDD5-6343-A854-AFF0B3F30E52}" presName="space" presStyleCnt="0"/>
      <dgm:spPr/>
    </dgm:pt>
    <dgm:pt modelId="{EEBFDE6E-DC11-7140-A590-8ACFFF936F7B}" type="pres">
      <dgm:prSet presAssocID="{0A04864D-DA15-254B-B748-B3B9849E50D3}" presName="composite" presStyleCnt="0"/>
      <dgm:spPr/>
    </dgm:pt>
    <dgm:pt modelId="{640B9051-3727-F44A-89EC-E24FB2C6B0FD}" type="pres">
      <dgm:prSet presAssocID="{0A04864D-DA15-254B-B748-B3B9849E50D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99E6D44-E3A7-E74D-AA77-C3D3A4F186C7}" type="pres">
      <dgm:prSet presAssocID="{0A04864D-DA15-254B-B748-B3B9849E50D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A30A605-FA1B-6D48-9E68-263F1C965489}" type="presOf" srcId="{92333BF2-4CED-2947-B9F9-AEC182D78A3A}" destId="{C99E6D44-E3A7-E74D-AA77-C3D3A4F186C7}" srcOrd="0" destOrd="1" presId="urn:microsoft.com/office/officeart/2005/8/layout/hList1"/>
    <dgm:cxn modelId="{5077B91D-BDEB-B94A-81DD-4D8D135D5761}" type="presOf" srcId="{AAA94C2C-6275-A049-931B-FC6613D0FA41}" destId="{A5F69C1D-171F-0A40-A102-1D5F925391A9}" srcOrd="0" destOrd="0" presId="urn:microsoft.com/office/officeart/2005/8/layout/hList1"/>
    <dgm:cxn modelId="{F0E78920-97EB-4D46-9FDD-82ED4C403EDD}" type="presOf" srcId="{0A04864D-DA15-254B-B748-B3B9849E50D3}" destId="{640B9051-3727-F44A-89EC-E24FB2C6B0FD}" srcOrd="0" destOrd="0" presId="urn:microsoft.com/office/officeart/2005/8/layout/hList1"/>
    <dgm:cxn modelId="{089DD521-4CE0-A84D-BCC7-A4C3EFCD587A}" srcId="{0840A23F-D4D8-604E-931E-35BE35C04E76}" destId="{AAA94C2C-6275-A049-931B-FC6613D0FA41}" srcOrd="0" destOrd="0" parTransId="{F80CD7FA-0DFC-784D-AA20-F8E5D2162E55}" sibTransId="{C23E6CC0-DDD5-6343-A854-AFF0B3F30E52}"/>
    <dgm:cxn modelId="{F002F725-2A08-F346-95E7-68F99E667173}" type="presOf" srcId="{0840A23F-D4D8-604E-931E-35BE35C04E76}" destId="{F66C3404-2317-084C-A91F-7FE839B5FA8A}" srcOrd="0" destOrd="0" presId="urn:microsoft.com/office/officeart/2005/8/layout/hList1"/>
    <dgm:cxn modelId="{ADEF9236-3E52-B443-8983-5962D593EDE4}" srcId="{AAA94C2C-6275-A049-931B-FC6613D0FA41}" destId="{098F97E2-499A-E742-983B-B77FA48E568E}" srcOrd="2" destOrd="0" parTransId="{B60DFBAE-1575-0341-B8B7-A06FC7E84010}" sibTransId="{E1D59B3C-8F9F-1944-9C21-2623049EF7D5}"/>
    <dgm:cxn modelId="{E458003E-88E6-D84A-8DB7-D718120BCDC9}" srcId="{AAA94C2C-6275-A049-931B-FC6613D0FA41}" destId="{D7723B14-5AA4-0446-A1F4-4F961A6947F8}" srcOrd="0" destOrd="0" parTransId="{D1AEC28E-FEBC-9841-99FE-1B9755A9E4FF}" sibTransId="{4403A7BC-0841-0A4F-A8D7-9F6BB4F4D626}"/>
    <dgm:cxn modelId="{57AA5846-A840-C049-B4D3-FF799FFA22B2}" type="presOf" srcId="{63BC0667-F990-494A-AC46-2BD0507E4698}" destId="{C99E6D44-E3A7-E74D-AA77-C3D3A4F186C7}" srcOrd="0" destOrd="0" presId="urn:microsoft.com/office/officeart/2005/8/layout/hList1"/>
    <dgm:cxn modelId="{E82AE768-105F-FE42-835A-24721723299C}" type="presOf" srcId="{D7723B14-5AA4-0446-A1F4-4F961A6947F8}" destId="{ABFE43B6-7B16-AD49-A897-F75F32C427CB}" srcOrd="0" destOrd="0" presId="urn:microsoft.com/office/officeart/2005/8/layout/hList1"/>
    <dgm:cxn modelId="{0D14D47E-83D7-CC45-85A8-3EDF0BCC1126}" srcId="{0A04864D-DA15-254B-B748-B3B9849E50D3}" destId="{63BC0667-F990-494A-AC46-2BD0507E4698}" srcOrd="0" destOrd="0" parTransId="{D60E82C5-7FF6-264A-ADCB-0F93202FE12C}" sibTransId="{D4ACE81D-9C8C-3046-8A94-E6E3885EC4BC}"/>
    <dgm:cxn modelId="{F7E6318A-89D9-D448-845C-53BEBB4115FE}" srcId="{AAA94C2C-6275-A049-931B-FC6613D0FA41}" destId="{732869D5-0AAC-2043-B450-906FCBA32230}" srcOrd="1" destOrd="0" parTransId="{9E180AD8-D3AA-D442-95B3-DCC6AD5DA667}" sibTransId="{17225B59-9B43-B648-9ED0-7023E7DCD24B}"/>
    <dgm:cxn modelId="{8AFC2B94-6F40-E84C-A247-3916AE7E22DF}" srcId="{0A04864D-DA15-254B-B748-B3B9849E50D3}" destId="{8E862F2A-FF2C-6D4C-AF89-EA21454E145E}" srcOrd="2" destOrd="0" parTransId="{3AEC37F7-7C94-7848-A77A-18A2A4FCF5C8}" sibTransId="{EA004689-922D-5946-97DC-7C0648591652}"/>
    <dgm:cxn modelId="{4380E994-6A96-2749-932A-27FC645D60B6}" type="presOf" srcId="{732869D5-0AAC-2043-B450-906FCBA32230}" destId="{ABFE43B6-7B16-AD49-A897-F75F32C427CB}" srcOrd="0" destOrd="1" presId="urn:microsoft.com/office/officeart/2005/8/layout/hList1"/>
    <dgm:cxn modelId="{F7A11F99-ED93-B74F-B812-6C907B7ABB09}" type="presOf" srcId="{098F97E2-499A-E742-983B-B77FA48E568E}" destId="{ABFE43B6-7B16-AD49-A897-F75F32C427CB}" srcOrd="0" destOrd="2" presId="urn:microsoft.com/office/officeart/2005/8/layout/hList1"/>
    <dgm:cxn modelId="{39B649AA-582B-B44E-BD53-B9145DA28DA2}" type="presOf" srcId="{8E862F2A-FF2C-6D4C-AF89-EA21454E145E}" destId="{C99E6D44-E3A7-E74D-AA77-C3D3A4F186C7}" srcOrd="0" destOrd="2" presId="urn:microsoft.com/office/officeart/2005/8/layout/hList1"/>
    <dgm:cxn modelId="{8510E2AE-C835-B849-9262-2FBA9F39D56B}" srcId="{0840A23F-D4D8-604E-931E-35BE35C04E76}" destId="{0A04864D-DA15-254B-B748-B3B9849E50D3}" srcOrd="1" destOrd="0" parTransId="{89D3D81F-EBDF-9741-86F9-F9EEA499D395}" sibTransId="{62DD1311-DD22-7046-B395-7540EDC19D0B}"/>
    <dgm:cxn modelId="{ED8DD5D4-63C8-A948-AA96-7A4D9974FFFE}" srcId="{0A04864D-DA15-254B-B748-B3B9849E50D3}" destId="{92333BF2-4CED-2947-B9F9-AEC182D78A3A}" srcOrd="1" destOrd="0" parTransId="{D54813A2-70BD-5E4C-ADA9-125D48A664EC}" sibTransId="{3CB766D4-7FE4-7F4B-A934-1F5B4C69A5BD}"/>
    <dgm:cxn modelId="{1AA5FDE8-5C62-0E49-80ED-0943B5AECCF2}" type="presParOf" srcId="{F66C3404-2317-084C-A91F-7FE839B5FA8A}" destId="{3C19A8F3-7274-954E-9D90-2D3EBB2334C5}" srcOrd="0" destOrd="0" presId="urn:microsoft.com/office/officeart/2005/8/layout/hList1"/>
    <dgm:cxn modelId="{65614885-B8DE-F249-8B0D-BDA7E1B05DB7}" type="presParOf" srcId="{3C19A8F3-7274-954E-9D90-2D3EBB2334C5}" destId="{A5F69C1D-171F-0A40-A102-1D5F925391A9}" srcOrd="0" destOrd="0" presId="urn:microsoft.com/office/officeart/2005/8/layout/hList1"/>
    <dgm:cxn modelId="{4E722468-06D5-D64C-ADD6-15589CB8A918}" type="presParOf" srcId="{3C19A8F3-7274-954E-9D90-2D3EBB2334C5}" destId="{ABFE43B6-7B16-AD49-A897-F75F32C427CB}" srcOrd="1" destOrd="0" presId="urn:microsoft.com/office/officeart/2005/8/layout/hList1"/>
    <dgm:cxn modelId="{3C837DF1-672E-1844-B9B8-70123017E17D}" type="presParOf" srcId="{F66C3404-2317-084C-A91F-7FE839B5FA8A}" destId="{8FD0CA07-0D15-8741-961B-2E7029BF9ED5}" srcOrd="1" destOrd="0" presId="urn:microsoft.com/office/officeart/2005/8/layout/hList1"/>
    <dgm:cxn modelId="{3D3C29E1-8158-DC45-A2B6-ECF7B192C1F3}" type="presParOf" srcId="{F66C3404-2317-084C-A91F-7FE839B5FA8A}" destId="{EEBFDE6E-DC11-7140-A590-8ACFFF936F7B}" srcOrd="2" destOrd="0" presId="urn:microsoft.com/office/officeart/2005/8/layout/hList1"/>
    <dgm:cxn modelId="{FAC17C9B-8BDC-FA4D-A453-AC6E7040251E}" type="presParOf" srcId="{EEBFDE6E-DC11-7140-A590-8ACFFF936F7B}" destId="{640B9051-3727-F44A-89EC-E24FB2C6B0FD}" srcOrd="0" destOrd="0" presId="urn:microsoft.com/office/officeart/2005/8/layout/hList1"/>
    <dgm:cxn modelId="{E49E2EF1-8039-5F40-B48D-EA5C836643B0}" type="presParOf" srcId="{EEBFDE6E-DC11-7140-A590-8ACFFF936F7B}" destId="{C99E6D44-E3A7-E74D-AA77-C3D3A4F186C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44CBC-37AB-F842-A23A-D3A7AC602B77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2D1AF2-2E2A-0048-B3C4-4E1124AD8D04}">
      <dgm:prSet phldrT="[Text]" phldr="0" custT="1"/>
      <dgm:spPr/>
      <dgm:t>
        <a:bodyPr/>
        <a:lstStyle/>
        <a:p>
          <a:r>
            <a:rPr lang="en-US" sz="1600" b="1" dirty="0">
              <a:latin typeface="+mj-lt"/>
            </a:rPr>
            <a:t>FDA-approved indication</a:t>
          </a:r>
        </a:p>
      </dgm:t>
    </dgm:pt>
    <dgm:pt modelId="{C41FE33E-D077-8D4E-A9FF-8446FEAB85DB}" type="parTrans" cxnId="{A3B20EB2-5DC0-614A-8B7F-95A609A01600}">
      <dgm:prSet/>
      <dgm:spPr/>
      <dgm:t>
        <a:bodyPr/>
        <a:lstStyle/>
        <a:p>
          <a:endParaRPr lang="en-US" sz="2000"/>
        </a:p>
      </dgm:t>
    </dgm:pt>
    <dgm:pt modelId="{3D71B044-D36B-D44B-835B-E694786A312F}" type="sibTrans" cxnId="{A3B20EB2-5DC0-614A-8B7F-95A609A01600}">
      <dgm:prSet/>
      <dgm:spPr/>
      <dgm:t>
        <a:bodyPr/>
        <a:lstStyle/>
        <a:p>
          <a:endParaRPr lang="en-US" sz="2000"/>
        </a:p>
      </dgm:t>
    </dgm:pt>
    <dgm:pt modelId="{574BF98D-C407-FB4B-A7C5-31F6087F7342}">
      <dgm:prSet phldrT="[Text]" phldr="0" custT="1"/>
      <dgm:spPr/>
      <dgm:t>
        <a:bodyPr/>
        <a:lstStyle/>
        <a:p>
          <a:r>
            <a:rPr lang="en-US" sz="1600" b="1" dirty="0">
              <a:latin typeface="+mj-lt"/>
            </a:rPr>
            <a:t>Mechanism of action</a:t>
          </a:r>
        </a:p>
      </dgm:t>
    </dgm:pt>
    <dgm:pt modelId="{675254F6-4721-A64D-882C-433E4FE31318}" type="parTrans" cxnId="{0866CFD2-CD7C-3D4F-AD74-760FDA2B19B9}">
      <dgm:prSet/>
      <dgm:spPr/>
      <dgm:t>
        <a:bodyPr/>
        <a:lstStyle/>
        <a:p>
          <a:endParaRPr lang="en-US" sz="2000"/>
        </a:p>
      </dgm:t>
    </dgm:pt>
    <dgm:pt modelId="{351B92E1-73F9-514E-A0D7-B2D9BC738157}" type="sibTrans" cxnId="{0866CFD2-CD7C-3D4F-AD74-760FDA2B19B9}">
      <dgm:prSet/>
      <dgm:spPr/>
      <dgm:t>
        <a:bodyPr/>
        <a:lstStyle/>
        <a:p>
          <a:endParaRPr lang="en-US" sz="2000"/>
        </a:p>
      </dgm:t>
    </dgm:pt>
    <dgm:pt modelId="{04DB20A5-795E-5F4A-8DB5-CE1AC40A7600}">
      <dgm:prSet phldrT="[Text]" phldr="0" custT="1"/>
      <dgm:spPr/>
      <dgm:t>
        <a:bodyPr/>
        <a:lstStyle/>
        <a:p>
          <a:r>
            <a:rPr lang="en-US" sz="1600" b="1" dirty="0">
              <a:latin typeface="+mj-lt"/>
            </a:rPr>
            <a:t>Route of administration</a:t>
          </a:r>
        </a:p>
      </dgm:t>
    </dgm:pt>
    <dgm:pt modelId="{083FECF2-2316-8542-9D5D-C917F0401380}" type="parTrans" cxnId="{BF50192D-B435-2E4E-B12B-264D543F3F8F}">
      <dgm:prSet/>
      <dgm:spPr/>
      <dgm:t>
        <a:bodyPr/>
        <a:lstStyle/>
        <a:p>
          <a:endParaRPr lang="en-US" sz="2000"/>
        </a:p>
      </dgm:t>
    </dgm:pt>
    <dgm:pt modelId="{32CADF8B-C35D-594C-902E-053A64BA2C93}" type="sibTrans" cxnId="{BF50192D-B435-2E4E-B12B-264D543F3F8F}">
      <dgm:prSet/>
      <dgm:spPr/>
      <dgm:t>
        <a:bodyPr/>
        <a:lstStyle/>
        <a:p>
          <a:endParaRPr lang="en-US" sz="2000"/>
        </a:p>
      </dgm:t>
    </dgm:pt>
    <dgm:pt modelId="{104EA1B6-B830-5344-8553-A308BA195EB5}">
      <dgm:prSet phldrT="[Text]" phldr="0" custT="1"/>
      <dgm:spPr/>
      <dgm:t>
        <a:bodyPr/>
        <a:lstStyle/>
        <a:p>
          <a:r>
            <a:rPr lang="en-US" sz="1600" b="1" dirty="0">
              <a:latin typeface="+mj-lt"/>
            </a:rPr>
            <a:t>Dosing</a:t>
          </a:r>
        </a:p>
      </dgm:t>
    </dgm:pt>
    <dgm:pt modelId="{50D7FBFF-5E8F-C446-8159-64F43595AE59}" type="parTrans" cxnId="{3352C2D5-6A2D-4D46-ACA0-4BA182FC44E6}">
      <dgm:prSet/>
      <dgm:spPr/>
      <dgm:t>
        <a:bodyPr/>
        <a:lstStyle/>
        <a:p>
          <a:endParaRPr lang="en-US" sz="2000"/>
        </a:p>
      </dgm:t>
    </dgm:pt>
    <dgm:pt modelId="{00646606-3F16-BE4D-B372-8F4F54BC0A56}" type="sibTrans" cxnId="{3352C2D5-6A2D-4D46-ACA0-4BA182FC44E6}">
      <dgm:prSet/>
      <dgm:spPr/>
      <dgm:t>
        <a:bodyPr/>
        <a:lstStyle/>
        <a:p>
          <a:endParaRPr lang="en-US" sz="2000"/>
        </a:p>
      </dgm:t>
    </dgm:pt>
    <dgm:pt modelId="{3325952A-DB15-C744-AF2C-DCBBBB14A20C}">
      <dgm:prSet phldrT="[Text]" phldr="0" custT="1"/>
      <dgm:spPr/>
      <dgm:t>
        <a:bodyPr/>
        <a:lstStyle/>
        <a:p>
          <a:pPr>
            <a:buNone/>
          </a:pPr>
          <a:r>
            <a:rPr lang="en-US" sz="1400" dirty="0"/>
            <a:t>Mild-to-moderate AD in adults and children 3 months or older</a:t>
          </a:r>
        </a:p>
      </dgm:t>
    </dgm:pt>
    <dgm:pt modelId="{E2CA6B51-10EA-DF4A-8B14-0B1181F60715}" type="parTrans" cxnId="{F921A67E-0FC7-BE4C-BB12-4B8395EDC8EE}">
      <dgm:prSet/>
      <dgm:spPr/>
      <dgm:t>
        <a:bodyPr/>
        <a:lstStyle/>
        <a:p>
          <a:endParaRPr lang="en-US" sz="2000"/>
        </a:p>
      </dgm:t>
    </dgm:pt>
    <dgm:pt modelId="{9B95BB14-3415-9A4B-91F5-339E77B3DE64}" type="sibTrans" cxnId="{F921A67E-0FC7-BE4C-BB12-4B8395EDC8EE}">
      <dgm:prSet/>
      <dgm:spPr/>
      <dgm:t>
        <a:bodyPr/>
        <a:lstStyle/>
        <a:p>
          <a:endParaRPr lang="en-US" sz="2000"/>
        </a:p>
      </dgm:t>
    </dgm:pt>
    <dgm:pt modelId="{88E2D9BF-9E41-B546-8F94-DC9BAD78F123}">
      <dgm:prSet phldrT="[Text]" phldr="0" custT="1"/>
      <dgm:spPr/>
      <dgm:t>
        <a:bodyPr/>
        <a:lstStyle/>
        <a:p>
          <a:pPr>
            <a:buNone/>
          </a:pPr>
          <a:r>
            <a:rPr lang="en-US" sz="1400" dirty="0"/>
            <a:t>PDE4 inhibition</a:t>
          </a:r>
        </a:p>
      </dgm:t>
    </dgm:pt>
    <dgm:pt modelId="{A5966720-87D9-B04E-BB15-EE6E6CB50E69}" type="parTrans" cxnId="{970EC6B9-6D3B-2C40-9106-CAC055EEBC33}">
      <dgm:prSet/>
      <dgm:spPr/>
      <dgm:t>
        <a:bodyPr/>
        <a:lstStyle/>
        <a:p>
          <a:endParaRPr lang="en-US" sz="2000"/>
        </a:p>
      </dgm:t>
    </dgm:pt>
    <dgm:pt modelId="{7C307043-DFFF-4444-8239-283F929703C3}" type="sibTrans" cxnId="{970EC6B9-6D3B-2C40-9106-CAC055EEBC33}">
      <dgm:prSet/>
      <dgm:spPr/>
      <dgm:t>
        <a:bodyPr/>
        <a:lstStyle/>
        <a:p>
          <a:endParaRPr lang="en-US" sz="2000"/>
        </a:p>
      </dgm:t>
    </dgm:pt>
    <dgm:pt modelId="{2726E2E7-CEE8-6A4F-B4F5-CF8ACF9656F5}">
      <dgm:prSet phldrT="[Text]" phldr="0" custT="1"/>
      <dgm:spPr/>
      <dgm:t>
        <a:bodyPr/>
        <a:lstStyle/>
        <a:p>
          <a:pPr>
            <a:buNone/>
          </a:pPr>
          <a:r>
            <a:rPr lang="en-US" sz="1400" dirty="0"/>
            <a:t>Topical</a:t>
          </a:r>
        </a:p>
      </dgm:t>
    </dgm:pt>
    <dgm:pt modelId="{D4E6672E-5BF0-A741-8583-FA5A0F9E7445}" type="parTrans" cxnId="{AFA575B4-FF1A-E149-92A2-5473966CE6BB}">
      <dgm:prSet/>
      <dgm:spPr/>
      <dgm:t>
        <a:bodyPr/>
        <a:lstStyle/>
        <a:p>
          <a:endParaRPr lang="en-US" sz="2000"/>
        </a:p>
      </dgm:t>
    </dgm:pt>
    <dgm:pt modelId="{CE86D4C7-A9E1-9A4B-962F-6DBE0D79D4FA}" type="sibTrans" cxnId="{AFA575B4-FF1A-E149-92A2-5473966CE6BB}">
      <dgm:prSet/>
      <dgm:spPr/>
      <dgm:t>
        <a:bodyPr/>
        <a:lstStyle/>
        <a:p>
          <a:endParaRPr lang="en-US" sz="2000"/>
        </a:p>
      </dgm:t>
    </dgm:pt>
    <dgm:pt modelId="{5DB0FAA5-5FF0-3E41-843E-0B05FEE69A2D}">
      <dgm:prSet phldrT="[Text]" phldr="0" custT="1"/>
      <dgm:spPr/>
      <dgm:t>
        <a:bodyPr/>
        <a:lstStyle/>
        <a:p>
          <a:pPr>
            <a:buNone/>
          </a:pPr>
          <a:r>
            <a:rPr lang="en-US" sz="1400" dirty="0"/>
            <a:t>Thin layer, twice daily</a:t>
          </a:r>
        </a:p>
      </dgm:t>
    </dgm:pt>
    <dgm:pt modelId="{DD305DCC-559A-0741-A1BA-486880D8A19D}" type="parTrans" cxnId="{7DA5EAC8-B2A4-DC42-BC64-0EAB967B7235}">
      <dgm:prSet/>
      <dgm:spPr/>
      <dgm:t>
        <a:bodyPr/>
        <a:lstStyle/>
        <a:p>
          <a:endParaRPr lang="en-US" sz="2000"/>
        </a:p>
      </dgm:t>
    </dgm:pt>
    <dgm:pt modelId="{85B96632-19CF-C947-A3E7-8A42F5845FBF}" type="sibTrans" cxnId="{7DA5EAC8-B2A4-DC42-BC64-0EAB967B7235}">
      <dgm:prSet/>
      <dgm:spPr/>
      <dgm:t>
        <a:bodyPr/>
        <a:lstStyle/>
        <a:p>
          <a:endParaRPr lang="en-US" sz="2000"/>
        </a:p>
      </dgm:t>
    </dgm:pt>
    <dgm:pt modelId="{54765502-87DE-2245-8344-681CBF5F4CF2}">
      <dgm:prSet phldrT="[Text]" phldr="0" custT="1"/>
      <dgm:spPr/>
      <dgm:t>
        <a:bodyPr/>
        <a:lstStyle/>
        <a:p>
          <a:pPr>
            <a:buNone/>
          </a:pPr>
          <a:r>
            <a:rPr lang="en-US" sz="1400" dirty="0"/>
            <a:t>Safety</a:t>
          </a:r>
        </a:p>
      </dgm:t>
    </dgm:pt>
    <dgm:pt modelId="{5F806459-D2A3-5042-9E89-B61825D5AFA4}" type="parTrans" cxnId="{83BD5B9D-B5B4-E14D-B1CD-0CF3DE8AE5D5}">
      <dgm:prSet/>
      <dgm:spPr/>
      <dgm:t>
        <a:bodyPr/>
        <a:lstStyle/>
        <a:p>
          <a:endParaRPr lang="en-US"/>
        </a:p>
      </dgm:t>
    </dgm:pt>
    <dgm:pt modelId="{853E5060-B5D1-3549-A791-A333F5AAD9A3}" type="sibTrans" cxnId="{83BD5B9D-B5B4-E14D-B1CD-0CF3DE8AE5D5}">
      <dgm:prSet/>
      <dgm:spPr/>
      <dgm:t>
        <a:bodyPr/>
        <a:lstStyle/>
        <a:p>
          <a:endParaRPr lang="en-US"/>
        </a:p>
      </dgm:t>
    </dgm:pt>
    <dgm:pt modelId="{38BC3620-81E6-C547-9A7C-E2F3D394DC96}">
      <dgm:prSet phldrT="[Text]" phldr="0" custT="1"/>
      <dgm:spPr/>
      <dgm:t>
        <a:bodyPr/>
        <a:lstStyle/>
        <a:p>
          <a:pPr>
            <a:buNone/>
          </a:pPr>
          <a:r>
            <a:rPr lang="en-US" sz="1400"/>
            <a:t>Application site pain</a:t>
          </a:r>
          <a:endParaRPr lang="en-US" sz="1400" dirty="0"/>
        </a:p>
      </dgm:t>
    </dgm:pt>
    <dgm:pt modelId="{A62BFE47-E4DA-8849-895E-8262EEF063A5}" type="parTrans" cxnId="{624CB6B0-541C-1749-B828-6E746D3E0454}">
      <dgm:prSet/>
      <dgm:spPr/>
      <dgm:t>
        <a:bodyPr/>
        <a:lstStyle/>
        <a:p>
          <a:endParaRPr lang="en-US"/>
        </a:p>
      </dgm:t>
    </dgm:pt>
    <dgm:pt modelId="{E22C7D86-7F4A-4845-9699-7C403215794C}" type="sibTrans" cxnId="{624CB6B0-541C-1749-B828-6E746D3E0454}">
      <dgm:prSet/>
      <dgm:spPr/>
      <dgm:t>
        <a:bodyPr/>
        <a:lstStyle/>
        <a:p>
          <a:endParaRPr lang="en-US"/>
        </a:p>
      </dgm:t>
    </dgm:pt>
    <dgm:pt modelId="{34685943-8BFE-D841-948E-684E8AFFE42A}" type="pres">
      <dgm:prSet presAssocID="{4EA44CBC-37AB-F842-A23A-D3A7AC602B77}" presName="linear" presStyleCnt="0">
        <dgm:presLayoutVars>
          <dgm:dir/>
          <dgm:animLvl val="lvl"/>
          <dgm:resizeHandles val="exact"/>
        </dgm:presLayoutVars>
      </dgm:prSet>
      <dgm:spPr/>
    </dgm:pt>
    <dgm:pt modelId="{24F7B8A2-B76D-5242-9BA3-DD32E2267B68}" type="pres">
      <dgm:prSet presAssocID="{832D1AF2-2E2A-0048-B3C4-4E1124AD8D04}" presName="parentLin" presStyleCnt="0"/>
      <dgm:spPr/>
    </dgm:pt>
    <dgm:pt modelId="{C8C4B762-93A9-3849-9E48-E10C1A74931C}" type="pres">
      <dgm:prSet presAssocID="{832D1AF2-2E2A-0048-B3C4-4E1124AD8D04}" presName="parentLeftMargin" presStyleLbl="node1" presStyleIdx="0" presStyleCnt="5"/>
      <dgm:spPr/>
    </dgm:pt>
    <dgm:pt modelId="{D741858B-7017-404A-A5A9-0C710DB2166F}" type="pres">
      <dgm:prSet presAssocID="{832D1AF2-2E2A-0048-B3C4-4E1124AD8D0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A2BC3F-0748-E84C-87FD-F878AC952B78}" type="pres">
      <dgm:prSet presAssocID="{832D1AF2-2E2A-0048-B3C4-4E1124AD8D04}" presName="negativeSpace" presStyleCnt="0"/>
      <dgm:spPr/>
    </dgm:pt>
    <dgm:pt modelId="{E85BFF51-4A2F-5140-828A-8794C43A1540}" type="pres">
      <dgm:prSet presAssocID="{832D1AF2-2E2A-0048-B3C4-4E1124AD8D04}" presName="childText" presStyleLbl="conFgAcc1" presStyleIdx="0" presStyleCnt="5" custAng="0">
        <dgm:presLayoutVars>
          <dgm:bulletEnabled val="1"/>
        </dgm:presLayoutVars>
      </dgm:prSet>
      <dgm:spPr/>
    </dgm:pt>
    <dgm:pt modelId="{E63C6167-BAD9-B14A-A781-3BA8F08BFB66}" type="pres">
      <dgm:prSet presAssocID="{3D71B044-D36B-D44B-835B-E694786A312F}" presName="spaceBetweenRectangles" presStyleCnt="0"/>
      <dgm:spPr/>
    </dgm:pt>
    <dgm:pt modelId="{7EF0CE4C-DDD6-4B43-9F7D-A4DABD7CCA57}" type="pres">
      <dgm:prSet presAssocID="{574BF98D-C407-FB4B-A7C5-31F6087F7342}" presName="parentLin" presStyleCnt="0"/>
      <dgm:spPr/>
    </dgm:pt>
    <dgm:pt modelId="{A8227A68-B0C2-D84B-A1E5-B5AFD4FCF81C}" type="pres">
      <dgm:prSet presAssocID="{574BF98D-C407-FB4B-A7C5-31F6087F7342}" presName="parentLeftMargin" presStyleLbl="node1" presStyleIdx="0" presStyleCnt="5"/>
      <dgm:spPr/>
    </dgm:pt>
    <dgm:pt modelId="{100DDBC1-D55C-B447-BCB0-85FD43044F28}" type="pres">
      <dgm:prSet presAssocID="{574BF98D-C407-FB4B-A7C5-31F6087F73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F919FB-1CED-5841-A9B2-C8256F17D6E9}" type="pres">
      <dgm:prSet presAssocID="{574BF98D-C407-FB4B-A7C5-31F6087F7342}" presName="negativeSpace" presStyleCnt="0"/>
      <dgm:spPr/>
    </dgm:pt>
    <dgm:pt modelId="{AD20D354-8B5C-FA41-886F-0CA168DEF4BC}" type="pres">
      <dgm:prSet presAssocID="{574BF98D-C407-FB4B-A7C5-31F6087F7342}" presName="childText" presStyleLbl="conFgAcc1" presStyleIdx="1" presStyleCnt="5">
        <dgm:presLayoutVars>
          <dgm:bulletEnabled val="1"/>
        </dgm:presLayoutVars>
      </dgm:prSet>
      <dgm:spPr/>
    </dgm:pt>
    <dgm:pt modelId="{32E9D67C-210D-1945-80DC-7873E6F3160F}" type="pres">
      <dgm:prSet presAssocID="{351B92E1-73F9-514E-A0D7-B2D9BC738157}" presName="spaceBetweenRectangles" presStyleCnt="0"/>
      <dgm:spPr/>
    </dgm:pt>
    <dgm:pt modelId="{2C465B79-8CA8-7D46-B284-76FF947A94BD}" type="pres">
      <dgm:prSet presAssocID="{04DB20A5-795E-5F4A-8DB5-CE1AC40A7600}" presName="parentLin" presStyleCnt="0"/>
      <dgm:spPr/>
    </dgm:pt>
    <dgm:pt modelId="{F503986B-B4E1-B54B-974C-31BB4A73C3D4}" type="pres">
      <dgm:prSet presAssocID="{04DB20A5-795E-5F4A-8DB5-CE1AC40A7600}" presName="parentLeftMargin" presStyleLbl="node1" presStyleIdx="1" presStyleCnt="5"/>
      <dgm:spPr/>
    </dgm:pt>
    <dgm:pt modelId="{FEBCCC48-7B64-6C42-BE09-AF8B975DEFE6}" type="pres">
      <dgm:prSet presAssocID="{04DB20A5-795E-5F4A-8DB5-CE1AC40A76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26F002-BB6F-E648-925F-EAC6DFC51714}" type="pres">
      <dgm:prSet presAssocID="{04DB20A5-795E-5F4A-8DB5-CE1AC40A7600}" presName="negativeSpace" presStyleCnt="0"/>
      <dgm:spPr/>
    </dgm:pt>
    <dgm:pt modelId="{C9CDE977-75C1-CC4A-AD62-9A25ABF9F92D}" type="pres">
      <dgm:prSet presAssocID="{04DB20A5-795E-5F4A-8DB5-CE1AC40A7600}" presName="childText" presStyleLbl="conFgAcc1" presStyleIdx="2" presStyleCnt="5">
        <dgm:presLayoutVars>
          <dgm:bulletEnabled val="1"/>
        </dgm:presLayoutVars>
      </dgm:prSet>
      <dgm:spPr/>
    </dgm:pt>
    <dgm:pt modelId="{24444FD2-98C5-B045-9AF9-63ED3D1C988E}" type="pres">
      <dgm:prSet presAssocID="{32CADF8B-C35D-594C-902E-053A64BA2C93}" presName="spaceBetweenRectangles" presStyleCnt="0"/>
      <dgm:spPr/>
    </dgm:pt>
    <dgm:pt modelId="{185AE006-90AB-E840-876D-E73AB1E50B48}" type="pres">
      <dgm:prSet presAssocID="{104EA1B6-B830-5344-8553-A308BA195EB5}" presName="parentLin" presStyleCnt="0"/>
      <dgm:spPr/>
    </dgm:pt>
    <dgm:pt modelId="{3A7AD7CC-7088-CB4A-8D5D-A7BD233AF9AF}" type="pres">
      <dgm:prSet presAssocID="{104EA1B6-B830-5344-8553-A308BA195EB5}" presName="parentLeftMargin" presStyleLbl="node1" presStyleIdx="2" presStyleCnt="5"/>
      <dgm:spPr/>
    </dgm:pt>
    <dgm:pt modelId="{D9F27C2F-B541-FB4B-BB80-AF8AFA69105C}" type="pres">
      <dgm:prSet presAssocID="{104EA1B6-B830-5344-8553-A308BA195E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F6A4F0-713A-024A-8F3D-9A7775CBAFA8}" type="pres">
      <dgm:prSet presAssocID="{104EA1B6-B830-5344-8553-A308BA195EB5}" presName="negativeSpace" presStyleCnt="0"/>
      <dgm:spPr/>
    </dgm:pt>
    <dgm:pt modelId="{0551DFA8-3394-E04D-B821-23D0557BBB3A}" type="pres">
      <dgm:prSet presAssocID="{104EA1B6-B830-5344-8553-A308BA195EB5}" presName="childText" presStyleLbl="conFgAcc1" presStyleIdx="3" presStyleCnt="5">
        <dgm:presLayoutVars>
          <dgm:bulletEnabled val="1"/>
        </dgm:presLayoutVars>
      </dgm:prSet>
      <dgm:spPr/>
    </dgm:pt>
    <dgm:pt modelId="{2DD1B5AB-3441-CE46-A57E-A4EEE0A5A2C9}" type="pres">
      <dgm:prSet presAssocID="{00646606-3F16-BE4D-B372-8F4F54BC0A56}" presName="spaceBetweenRectangles" presStyleCnt="0"/>
      <dgm:spPr/>
    </dgm:pt>
    <dgm:pt modelId="{0A65C28E-05C9-9043-8DDF-3BC6FDA314C4}" type="pres">
      <dgm:prSet presAssocID="{54765502-87DE-2245-8344-681CBF5F4CF2}" presName="parentLin" presStyleCnt="0"/>
      <dgm:spPr/>
    </dgm:pt>
    <dgm:pt modelId="{C1416E5F-BA79-0E48-BA68-873B9E2F81BB}" type="pres">
      <dgm:prSet presAssocID="{54765502-87DE-2245-8344-681CBF5F4CF2}" presName="parentLeftMargin" presStyleLbl="node1" presStyleIdx="3" presStyleCnt="5"/>
      <dgm:spPr/>
    </dgm:pt>
    <dgm:pt modelId="{DA6A3CB5-54A9-814E-A00D-141D6FD14B1E}" type="pres">
      <dgm:prSet presAssocID="{54765502-87DE-2245-8344-681CBF5F4CF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6A8C1D-2B61-9741-A68D-A901E7CCE7BA}" type="pres">
      <dgm:prSet presAssocID="{54765502-87DE-2245-8344-681CBF5F4CF2}" presName="negativeSpace" presStyleCnt="0"/>
      <dgm:spPr/>
    </dgm:pt>
    <dgm:pt modelId="{76B499C6-F28A-9E4E-A9E7-C418A883D8C8}" type="pres">
      <dgm:prSet presAssocID="{54765502-87DE-2245-8344-681CBF5F4CF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738B20A-8587-8B44-9B61-E1C0A7D05B82}" type="presOf" srcId="{3325952A-DB15-C744-AF2C-DCBBBB14A20C}" destId="{E85BFF51-4A2F-5140-828A-8794C43A1540}" srcOrd="0" destOrd="0" presId="urn:microsoft.com/office/officeart/2005/8/layout/list1"/>
    <dgm:cxn modelId="{C25A5012-A124-DA40-BE26-DB312A385183}" type="presOf" srcId="{574BF98D-C407-FB4B-A7C5-31F6087F7342}" destId="{100DDBC1-D55C-B447-BCB0-85FD43044F28}" srcOrd="1" destOrd="0" presId="urn:microsoft.com/office/officeart/2005/8/layout/list1"/>
    <dgm:cxn modelId="{D3A85A15-5728-8748-86E2-152E14BBC3C7}" type="presOf" srcId="{4EA44CBC-37AB-F842-A23A-D3A7AC602B77}" destId="{34685943-8BFE-D841-948E-684E8AFFE42A}" srcOrd="0" destOrd="0" presId="urn:microsoft.com/office/officeart/2005/8/layout/list1"/>
    <dgm:cxn modelId="{094F491D-FFAD-6349-B5A1-5BF473F62A7F}" type="presOf" srcId="{832D1AF2-2E2A-0048-B3C4-4E1124AD8D04}" destId="{D741858B-7017-404A-A5A9-0C710DB2166F}" srcOrd="1" destOrd="0" presId="urn:microsoft.com/office/officeart/2005/8/layout/list1"/>
    <dgm:cxn modelId="{6C845220-E1C0-354B-85E8-20B481FC48FF}" type="presOf" srcId="{04DB20A5-795E-5F4A-8DB5-CE1AC40A7600}" destId="{F503986B-B4E1-B54B-974C-31BB4A73C3D4}" srcOrd="0" destOrd="0" presId="urn:microsoft.com/office/officeart/2005/8/layout/list1"/>
    <dgm:cxn modelId="{BF50192D-B435-2E4E-B12B-264D543F3F8F}" srcId="{4EA44CBC-37AB-F842-A23A-D3A7AC602B77}" destId="{04DB20A5-795E-5F4A-8DB5-CE1AC40A7600}" srcOrd="2" destOrd="0" parTransId="{083FECF2-2316-8542-9D5D-C917F0401380}" sibTransId="{32CADF8B-C35D-594C-902E-053A64BA2C93}"/>
    <dgm:cxn modelId="{FB207938-F463-AB41-87C6-60E1C2EA3426}" type="presOf" srcId="{54765502-87DE-2245-8344-681CBF5F4CF2}" destId="{DA6A3CB5-54A9-814E-A00D-141D6FD14B1E}" srcOrd="1" destOrd="0" presId="urn:microsoft.com/office/officeart/2005/8/layout/list1"/>
    <dgm:cxn modelId="{8A799262-CF21-214D-BA55-4FD63C2006E3}" type="presOf" srcId="{88E2D9BF-9E41-B546-8F94-DC9BAD78F123}" destId="{AD20D354-8B5C-FA41-886F-0CA168DEF4BC}" srcOrd="0" destOrd="0" presId="urn:microsoft.com/office/officeart/2005/8/layout/list1"/>
    <dgm:cxn modelId="{2975744D-6935-A446-9CFC-720C95B7647E}" type="presOf" srcId="{104EA1B6-B830-5344-8553-A308BA195EB5}" destId="{D9F27C2F-B541-FB4B-BB80-AF8AFA69105C}" srcOrd="1" destOrd="0" presId="urn:microsoft.com/office/officeart/2005/8/layout/list1"/>
    <dgm:cxn modelId="{D65B9751-6346-5549-B574-81B84D2A0280}" type="presOf" srcId="{38BC3620-81E6-C547-9A7C-E2F3D394DC96}" destId="{76B499C6-F28A-9E4E-A9E7-C418A883D8C8}" srcOrd="0" destOrd="0" presId="urn:microsoft.com/office/officeart/2005/8/layout/list1"/>
    <dgm:cxn modelId="{3A455D53-8890-5E4D-93C9-40019C8AEB21}" type="presOf" srcId="{832D1AF2-2E2A-0048-B3C4-4E1124AD8D04}" destId="{C8C4B762-93A9-3849-9E48-E10C1A74931C}" srcOrd="0" destOrd="0" presId="urn:microsoft.com/office/officeart/2005/8/layout/list1"/>
    <dgm:cxn modelId="{F921A67E-0FC7-BE4C-BB12-4B8395EDC8EE}" srcId="{832D1AF2-2E2A-0048-B3C4-4E1124AD8D04}" destId="{3325952A-DB15-C744-AF2C-DCBBBB14A20C}" srcOrd="0" destOrd="0" parTransId="{E2CA6B51-10EA-DF4A-8B14-0B1181F60715}" sibTransId="{9B95BB14-3415-9A4B-91F5-339E77B3DE64}"/>
    <dgm:cxn modelId="{1BD3508F-08B9-124A-8234-3611C6C8AA9D}" type="presOf" srcId="{04DB20A5-795E-5F4A-8DB5-CE1AC40A7600}" destId="{FEBCCC48-7B64-6C42-BE09-AF8B975DEFE6}" srcOrd="1" destOrd="0" presId="urn:microsoft.com/office/officeart/2005/8/layout/list1"/>
    <dgm:cxn modelId="{83BD5B9D-B5B4-E14D-B1CD-0CF3DE8AE5D5}" srcId="{4EA44CBC-37AB-F842-A23A-D3A7AC602B77}" destId="{54765502-87DE-2245-8344-681CBF5F4CF2}" srcOrd="4" destOrd="0" parTransId="{5F806459-D2A3-5042-9E89-B61825D5AFA4}" sibTransId="{853E5060-B5D1-3549-A791-A333F5AAD9A3}"/>
    <dgm:cxn modelId="{624CB6B0-541C-1749-B828-6E746D3E0454}" srcId="{54765502-87DE-2245-8344-681CBF5F4CF2}" destId="{38BC3620-81E6-C547-9A7C-E2F3D394DC96}" srcOrd="0" destOrd="0" parTransId="{A62BFE47-E4DA-8849-895E-8262EEF063A5}" sibTransId="{E22C7D86-7F4A-4845-9699-7C403215794C}"/>
    <dgm:cxn modelId="{A3B20EB2-5DC0-614A-8B7F-95A609A01600}" srcId="{4EA44CBC-37AB-F842-A23A-D3A7AC602B77}" destId="{832D1AF2-2E2A-0048-B3C4-4E1124AD8D04}" srcOrd="0" destOrd="0" parTransId="{C41FE33E-D077-8D4E-A9FF-8446FEAB85DB}" sibTransId="{3D71B044-D36B-D44B-835B-E694786A312F}"/>
    <dgm:cxn modelId="{AFA575B4-FF1A-E149-92A2-5473966CE6BB}" srcId="{04DB20A5-795E-5F4A-8DB5-CE1AC40A7600}" destId="{2726E2E7-CEE8-6A4F-B4F5-CF8ACF9656F5}" srcOrd="0" destOrd="0" parTransId="{D4E6672E-5BF0-A741-8583-FA5A0F9E7445}" sibTransId="{CE86D4C7-A9E1-9A4B-962F-6DBE0D79D4FA}"/>
    <dgm:cxn modelId="{970EC6B9-6D3B-2C40-9106-CAC055EEBC33}" srcId="{574BF98D-C407-FB4B-A7C5-31F6087F7342}" destId="{88E2D9BF-9E41-B546-8F94-DC9BAD78F123}" srcOrd="0" destOrd="0" parTransId="{A5966720-87D9-B04E-BB15-EE6E6CB50E69}" sibTransId="{7C307043-DFFF-4444-8239-283F929703C3}"/>
    <dgm:cxn modelId="{E978A0BE-8D20-A749-9D54-DAF3581643FC}" type="presOf" srcId="{5DB0FAA5-5FF0-3E41-843E-0B05FEE69A2D}" destId="{0551DFA8-3394-E04D-B821-23D0557BBB3A}" srcOrd="0" destOrd="0" presId="urn:microsoft.com/office/officeart/2005/8/layout/list1"/>
    <dgm:cxn modelId="{7DA5EAC8-B2A4-DC42-BC64-0EAB967B7235}" srcId="{104EA1B6-B830-5344-8553-A308BA195EB5}" destId="{5DB0FAA5-5FF0-3E41-843E-0B05FEE69A2D}" srcOrd="0" destOrd="0" parTransId="{DD305DCC-559A-0741-A1BA-486880D8A19D}" sibTransId="{85B96632-19CF-C947-A3E7-8A42F5845FBF}"/>
    <dgm:cxn modelId="{B66CC0CB-3116-E04C-8AFE-EBA5C78BAA2E}" type="presOf" srcId="{54765502-87DE-2245-8344-681CBF5F4CF2}" destId="{C1416E5F-BA79-0E48-BA68-873B9E2F81BB}" srcOrd="0" destOrd="0" presId="urn:microsoft.com/office/officeart/2005/8/layout/list1"/>
    <dgm:cxn modelId="{0866CFD2-CD7C-3D4F-AD74-760FDA2B19B9}" srcId="{4EA44CBC-37AB-F842-A23A-D3A7AC602B77}" destId="{574BF98D-C407-FB4B-A7C5-31F6087F7342}" srcOrd="1" destOrd="0" parTransId="{675254F6-4721-A64D-882C-433E4FE31318}" sibTransId="{351B92E1-73F9-514E-A0D7-B2D9BC738157}"/>
    <dgm:cxn modelId="{3352C2D5-6A2D-4D46-ACA0-4BA182FC44E6}" srcId="{4EA44CBC-37AB-F842-A23A-D3A7AC602B77}" destId="{104EA1B6-B830-5344-8553-A308BA195EB5}" srcOrd="3" destOrd="0" parTransId="{50D7FBFF-5E8F-C446-8159-64F43595AE59}" sibTransId="{00646606-3F16-BE4D-B372-8F4F54BC0A56}"/>
    <dgm:cxn modelId="{DF837ADD-2A1C-A84E-8613-75D9DA286395}" type="presOf" srcId="{104EA1B6-B830-5344-8553-A308BA195EB5}" destId="{3A7AD7CC-7088-CB4A-8D5D-A7BD233AF9AF}" srcOrd="0" destOrd="0" presId="urn:microsoft.com/office/officeart/2005/8/layout/list1"/>
    <dgm:cxn modelId="{48C803F0-2090-464D-A780-08693E99984E}" type="presOf" srcId="{2726E2E7-CEE8-6A4F-B4F5-CF8ACF9656F5}" destId="{C9CDE977-75C1-CC4A-AD62-9A25ABF9F92D}" srcOrd="0" destOrd="0" presId="urn:microsoft.com/office/officeart/2005/8/layout/list1"/>
    <dgm:cxn modelId="{BFDBE6FD-94EC-914E-A21E-AB7FA4BB4D75}" type="presOf" srcId="{574BF98D-C407-FB4B-A7C5-31F6087F7342}" destId="{A8227A68-B0C2-D84B-A1E5-B5AFD4FCF81C}" srcOrd="0" destOrd="0" presId="urn:microsoft.com/office/officeart/2005/8/layout/list1"/>
    <dgm:cxn modelId="{F121D2C5-CA93-374C-B593-1786B7246D8B}" type="presParOf" srcId="{34685943-8BFE-D841-948E-684E8AFFE42A}" destId="{24F7B8A2-B76D-5242-9BA3-DD32E2267B68}" srcOrd="0" destOrd="0" presId="urn:microsoft.com/office/officeart/2005/8/layout/list1"/>
    <dgm:cxn modelId="{85E5AD9A-DCBE-2B43-A1DF-4512C049DC8C}" type="presParOf" srcId="{24F7B8A2-B76D-5242-9BA3-DD32E2267B68}" destId="{C8C4B762-93A9-3849-9E48-E10C1A74931C}" srcOrd="0" destOrd="0" presId="urn:microsoft.com/office/officeart/2005/8/layout/list1"/>
    <dgm:cxn modelId="{F0C9A548-37D1-5A42-8F31-01A388AC1271}" type="presParOf" srcId="{24F7B8A2-B76D-5242-9BA3-DD32E2267B68}" destId="{D741858B-7017-404A-A5A9-0C710DB2166F}" srcOrd="1" destOrd="0" presId="urn:microsoft.com/office/officeart/2005/8/layout/list1"/>
    <dgm:cxn modelId="{5AB7CDC9-C18D-EC4A-95BE-908263E1F67E}" type="presParOf" srcId="{34685943-8BFE-D841-948E-684E8AFFE42A}" destId="{0CA2BC3F-0748-E84C-87FD-F878AC952B78}" srcOrd="1" destOrd="0" presId="urn:microsoft.com/office/officeart/2005/8/layout/list1"/>
    <dgm:cxn modelId="{21A4ACB2-2343-D849-B08C-C99F6CB68479}" type="presParOf" srcId="{34685943-8BFE-D841-948E-684E8AFFE42A}" destId="{E85BFF51-4A2F-5140-828A-8794C43A1540}" srcOrd="2" destOrd="0" presId="urn:microsoft.com/office/officeart/2005/8/layout/list1"/>
    <dgm:cxn modelId="{0FEE3078-97F0-4941-8B13-D8B3AC9FE2DA}" type="presParOf" srcId="{34685943-8BFE-D841-948E-684E8AFFE42A}" destId="{E63C6167-BAD9-B14A-A781-3BA8F08BFB66}" srcOrd="3" destOrd="0" presId="urn:microsoft.com/office/officeart/2005/8/layout/list1"/>
    <dgm:cxn modelId="{F2A8E75E-B348-7649-BE4F-659FC81AD058}" type="presParOf" srcId="{34685943-8BFE-D841-948E-684E8AFFE42A}" destId="{7EF0CE4C-DDD6-4B43-9F7D-A4DABD7CCA57}" srcOrd="4" destOrd="0" presId="urn:microsoft.com/office/officeart/2005/8/layout/list1"/>
    <dgm:cxn modelId="{21F62E6D-9C34-034E-B9B5-3658EFC1EB8B}" type="presParOf" srcId="{7EF0CE4C-DDD6-4B43-9F7D-A4DABD7CCA57}" destId="{A8227A68-B0C2-D84B-A1E5-B5AFD4FCF81C}" srcOrd="0" destOrd="0" presId="urn:microsoft.com/office/officeart/2005/8/layout/list1"/>
    <dgm:cxn modelId="{B1AC0AD9-67A2-0048-9C80-944BDFB696C0}" type="presParOf" srcId="{7EF0CE4C-DDD6-4B43-9F7D-A4DABD7CCA57}" destId="{100DDBC1-D55C-B447-BCB0-85FD43044F28}" srcOrd="1" destOrd="0" presId="urn:microsoft.com/office/officeart/2005/8/layout/list1"/>
    <dgm:cxn modelId="{3CC8F5AA-D5EF-AB46-906D-0CE06FC4ED56}" type="presParOf" srcId="{34685943-8BFE-D841-948E-684E8AFFE42A}" destId="{6DF919FB-1CED-5841-A9B2-C8256F17D6E9}" srcOrd="5" destOrd="0" presId="urn:microsoft.com/office/officeart/2005/8/layout/list1"/>
    <dgm:cxn modelId="{EFC964D4-3B2E-044E-9E72-EFC7AB6D3E85}" type="presParOf" srcId="{34685943-8BFE-D841-948E-684E8AFFE42A}" destId="{AD20D354-8B5C-FA41-886F-0CA168DEF4BC}" srcOrd="6" destOrd="0" presId="urn:microsoft.com/office/officeart/2005/8/layout/list1"/>
    <dgm:cxn modelId="{3CAFE7F8-E2A9-9F40-8121-703AABA666DA}" type="presParOf" srcId="{34685943-8BFE-D841-948E-684E8AFFE42A}" destId="{32E9D67C-210D-1945-80DC-7873E6F3160F}" srcOrd="7" destOrd="0" presId="urn:microsoft.com/office/officeart/2005/8/layout/list1"/>
    <dgm:cxn modelId="{CC79FAC4-5EB2-DB45-8694-762F4B7539BC}" type="presParOf" srcId="{34685943-8BFE-D841-948E-684E8AFFE42A}" destId="{2C465B79-8CA8-7D46-B284-76FF947A94BD}" srcOrd="8" destOrd="0" presId="urn:microsoft.com/office/officeart/2005/8/layout/list1"/>
    <dgm:cxn modelId="{18317177-FB3D-B84C-8BD0-1161372C811F}" type="presParOf" srcId="{2C465B79-8CA8-7D46-B284-76FF947A94BD}" destId="{F503986B-B4E1-B54B-974C-31BB4A73C3D4}" srcOrd="0" destOrd="0" presId="urn:microsoft.com/office/officeart/2005/8/layout/list1"/>
    <dgm:cxn modelId="{82EB6AB1-F602-914C-8F18-78D377D9C93A}" type="presParOf" srcId="{2C465B79-8CA8-7D46-B284-76FF947A94BD}" destId="{FEBCCC48-7B64-6C42-BE09-AF8B975DEFE6}" srcOrd="1" destOrd="0" presId="urn:microsoft.com/office/officeart/2005/8/layout/list1"/>
    <dgm:cxn modelId="{D6ED4EED-78C3-1C42-82AA-A324B45B3D2D}" type="presParOf" srcId="{34685943-8BFE-D841-948E-684E8AFFE42A}" destId="{5A26F002-BB6F-E648-925F-EAC6DFC51714}" srcOrd="9" destOrd="0" presId="urn:microsoft.com/office/officeart/2005/8/layout/list1"/>
    <dgm:cxn modelId="{8288FE8A-9349-354F-82D9-B33150256D48}" type="presParOf" srcId="{34685943-8BFE-D841-948E-684E8AFFE42A}" destId="{C9CDE977-75C1-CC4A-AD62-9A25ABF9F92D}" srcOrd="10" destOrd="0" presId="urn:microsoft.com/office/officeart/2005/8/layout/list1"/>
    <dgm:cxn modelId="{5A980F8B-EE0E-D84A-8C75-4AE7BEDC7BCA}" type="presParOf" srcId="{34685943-8BFE-D841-948E-684E8AFFE42A}" destId="{24444FD2-98C5-B045-9AF9-63ED3D1C988E}" srcOrd="11" destOrd="0" presId="urn:microsoft.com/office/officeart/2005/8/layout/list1"/>
    <dgm:cxn modelId="{2894655D-44BF-B84F-A5B3-B6782C12B80A}" type="presParOf" srcId="{34685943-8BFE-D841-948E-684E8AFFE42A}" destId="{185AE006-90AB-E840-876D-E73AB1E50B48}" srcOrd="12" destOrd="0" presId="urn:microsoft.com/office/officeart/2005/8/layout/list1"/>
    <dgm:cxn modelId="{796AA227-E79B-E645-9A74-A68687287BAC}" type="presParOf" srcId="{185AE006-90AB-E840-876D-E73AB1E50B48}" destId="{3A7AD7CC-7088-CB4A-8D5D-A7BD233AF9AF}" srcOrd="0" destOrd="0" presId="urn:microsoft.com/office/officeart/2005/8/layout/list1"/>
    <dgm:cxn modelId="{4C06332E-8A11-D847-AB7C-A2019DABDE4F}" type="presParOf" srcId="{185AE006-90AB-E840-876D-E73AB1E50B48}" destId="{D9F27C2F-B541-FB4B-BB80-AF8AFA69105C}" srcOrd="1" destOrd="0" presId="urn:microsoft.com/office/officeart/2005/8/layout/list1"/>
    <dgm:cxn modelId="{E50DC57E-CD5E-3F4C-8D65-3BADDF4242A3}" type="presParOf" srcId="{34685943-8BFE-D841-948E-684E8AFFE42A}" destId="{F5F6A4F0-713A-024A-8F3D-9A7775CBAFA8}" srcOrd="13" destOrd="0" presId="urn:microsoft.com/office/officeart/2005/8/layout/list1"/>
    <dgm:cxn modelId="{725C317C-C819-F14E-872E-4B9CD43BBE8F}" type="presParOf" srcId="{34685943-8BFE-D841-948E-684E8AFFE42A}" destId="{0551DFA8-3394-E04D-B821-23D0557BBB3A}" srcOrd="14" destOrd="0" presId="urn:microsoft.com/office/officeart/2005/8/layout/list1"/>
    <dgm:cxn modelId="{0FA94492-C007-7D42-A0B3-0E05DF4BBAAA}" type="presParOf" srcId="{34685943-8BFE-D841-948E-684E8AFFE42A}" destId="{2DD1B5AB-3441-CE46-A57E-A4EEE0A5A2C9}" srcOrd="15" destOrd="0" presId="urn:microsoft.com/office/officeart/2005/8/layout/list1"/>
    <dgm:cxn modelId="{5B5372B7-5D9F-8945-8B03-EF00975FE1A4}" type="presParOf" srcId="{34685943-8BFE-D841-948E-684E8AFFE42A}" destId="{0A65C28E-05C9-9043-8DDF-3BC6FDA314C4}" srcOrd="16" destOrd="0" presId="urn:microsoft.com/office/officeart/2005/8/layout/list1"/>
    <dgm:cxn modelId="{7FB312B7-83F7-E141-A1CB-5FDA2D5979EF}" type="presParOf" srcId="{0A65C28E-05C9-9043-8DDF-3BC6FDA314C4}" destId="{C1416E5F-BA79-0E48-BA68-873B9E2F81BB}" srcOrd="0" destOrd="0" presId="urn:microsoft.com/office/officeart/2005/8/layout/list1"/>
    <dgm:cxn modelId="{83A03CB2-379A-754F-9B41-CB5827CD215B}" type="presParOf" srcId="{0A65C28E-05C9-9043-8DDF-3BC6FDA314C4}" destId="{DA6A3CB5-54A9-814E-A00D-141D6FD14B1E}" srcOrd="1" destOrd="0" presId="urn:microsoft.com/office/officeart/2005/8/layout/list1"/>
    <dgm:cxn modelId="{F6831520-3663-724A-90A4-1018DCEA3EDA}" type="presParOf" srcId="{34685943-8BFE-D841-948E-684E8AFFE42A}" destId="{B16A8C1D-2B61-9741-A68D-A901E7CCE7BA}" srcOrd="17" destOrd="0" presId="urn:microsoft.com/office/officeart/2005/8/layout/list1"/>
    <dgm:cxn modelId="{DF05EBEA-A8B6-EC47-8E98-258568CC3596}" type="presParOf" srcId="{34685943-8BFE-D841-948E-684E8AFFE42A}" destId="{76B499C6-F28A-9E4E-A9E7-C418A883D8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44CBC-37AB-F842-A23A-D3A7AC602B77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32D1AF2-2E2A-0048-B3C4-4E1124AD8D04}">
      <dgm:prSet phldrT="[Text]" phldr="0" custT="1"/>
      <dgm:spPr/>
      <dgm:t>
        <a:bodyPr/>
        <a:lstStyle/>
        <a:p>
          <a:r>
            <a:rPr lang="en-US" sz="1400" b="1" dirty="0">
              <a:latin typeface="+mj-lt"/>
            </a:rPr>
            <a:t>FDA-approved indication</a:t>
          </a:r>
        </a:p>
      </dgm:t>
    </dgm:pt>
    <dgm:pt modelId="{C41FE33E-D077-8D4E-A9FF-8446FEAB85DB}" type="parTrans" cxnId="{A3B20EB2-5DC0-614A-8B7F-95A609A01600}">
      <dgm:prSet/>
      <dgm:spPr/>
      <dgm:t>
        <a:bodyPr/>
        <a:lstStyle/>
        <a:p>
          <a:endParaRPr lang="en-US" sz="1800"/>
        </a:p>
      </dgm:t>
    </dgm:pt>
    <dgm:pt modelId="{3D71B044-D36B-D44B-835B-E694786A312F}" type="sibTrans" cxnId="{A3B20EB2-5DC0-614A-8B7F-95A609A01600}">
      <dgm:prSet/>
      <dgm:spPr/>
      <dgm:t>
        <a:bodyPr/>
        <a:lstStyle/>
        <a:p>
          <a:endParaRPr lang="en-US" sz="1800"/>
        </a:p>
      </dgm:t>
    </dgm:pt>
    <dgm:pt modelId="{574BF98D-C407-FB4B-A7C5-31F6087F7342}">
      <dgm:prSet phldrT="[Text]" phldr="0" custT="1"/>
      <dgm:spPr/>
      <dgm:t>
        <a:bodyPr/>
        <a:lstStyle/>
        <a:p>
          <a:r>
            <a:rPr lang="en-US" sz="1400" b="1" dirty="0">
              <a:latin typeface="+mj-lt"/>
            </a:rPr>
            <a:t>Mechanism of action</a:t>
          </a:r>
        </a:p>
      </dgm:t>
    </dgm:pt>
    <dgm:pt modelId="{675254F6-4721-A64D-882C-433E4FE31318}" type="parTrans" cxnId="{0866CFD2-CD7C-3D4F-AD74-760FDA2B19B9}">
      <dgm:prSet/>
      <dgm:spPr/>
      <dgm:t>
        <a:bodyPr/>
        <a:lstStyle/>
        <a:p>
          <a:endParaRPr lang="en-US" sz="1800"/>
        </a:p>
      </dgm:t>
    </dgm:pt>
    <dgm:pt modelId="{351B92E1-73F9-514E-A0D7-B2D9BC738157}" type="sibTrans" cxnId="{0866CFD2-CD7C-3D4F-AD74-760FDA2B19B9}">
      <dgm:prSet/>
      <dgm:spPr/>
      <dgm:t>
        <a:bodyPr/>
        <a:lstStyle/>
        <a:p>
          <a:endParaRPr lang="en-US" sz="1800"/>
        </a:p>
      </dgm:t>
    </dgm:pt>
    <dgm:pt modelId="{04DB20A5-795E-5F4A-8DB5-CE1AC40A7600}">
      <dgm:prSet phldrT="[Text]" phldr="0" custT="1"/>
      <dgm:spPr/>
      <dgm:t>
        <a:bodyPr/>
        <a:lstStyle/>
        <a:p>
          <a:r>
            <a:rPr lang="en-US" sz="1400" b="1" dirty="0">
              <a:latin typeface="+mj-lt"/>
            </a:rPr>
            <a:t>Route of administration</a:t>
          </a:r>
        </a:p>
      </dgm:t>
    </dgm:pt>
    <dgm:pt modelId="{083FECF2-2316-8542-9D5D-C917F0401380}" type="parTrans" cxnId="{BF50192D-B435-2E4E-B12B-264D543F3F8F}">
      <dgm:prSet/>
      <dgm:spPr/>
      <dgm:t>
        <a:bodyPr/>
        <a:lstStyle/>
        <a:p>
          <a:endParaRPr lang="en-US" sz="1800"/>
        </a:p>
      </dgm:t>
    </dgm:pt>
    <dgm:pt modelId="{32CADF8B-C35D-594C-902E-053A64BA2C93}" type="sibTrans" cxnId="{BF50192D-B435-2E4E-B12B-264D543F3F8F}">
      <dgm:prSet/>
      <dgm:spPr/>
      <dgm:t>
        <a:bodyPr/>
        <a:lstStyle/>
        <a:p>
          <a:endParaRPr lang="en-US" sz="1800"/>
        </a:p>
      </dgm:t>
    </dgm:pt>
    <dgm:pt modelId="{104EA1B6-B830-5344-8553-A308BA195EB5}">
      <dgm:prSet phldrT="[Text]" phldr="0" custT="1"/>
      <dgm:spPr/>
      <dgm:t>
        <a:bodyPr/>
        <a:lstStyle/>
        <a:p>
          <a:r>
            <a:rPr lang="en-US" sz="1400" b="1" dirty="0">
              <a:latin typeface="+mj-lt"/>
            </a:rPr>
            <a:t>Dosing</a:t>
          </a:r>
        </a:p>
      </dgm:t>
    </dgm:pt>
    <dgm:pt modelId="{50D7FBFF-5E8F-C446-8159-64F43595AE59}" type="parTrans" cxnId="{3352C2D5-6A2D-4D46-ACA0-4BA182FC44E6}">
      <dgm:prSet/>
      <dgm:spPr/>
      <dgm:t>
        <a:bodyPr/>
        <a:lstStyle/>
        <a:p>
          <a:endParaRPr lang="en-US" sz="1800"/>
        </a:p>
      </dgm:t>
    </dgm:pt>
    <dgm:pt modelId="{00646606-3F16-BE4D-B372-8F4F54BC0A56}" type="sibTrans" cxnId="{3352C2D5-6A2D-4D46-ACA0-4BA182FC44E6}">
      <dgm:prSet/>
      <dgm:spPr/>
      <dgm:t>
        <a:bodyPr/>
        <a:lstStyle/>
        <a:p>
          <a:endParaRPr lang="en-US" sz="1800"/>
        </a:p>
      </dgm:t>
    </dgm:pt>
    <dgm:pt modelId="{3325952A-DB15-C744-AF2C-DCBBBB14A20C}">
      <dgm:prSet phldrT="[Text]" phldr="0" custT="1"/>
      <dgm:spPr/>
      <dgm:t>
        <a:bodyPr/>
        <a:lstStyle/>
        <a:p>
          <a:pPr>
            <a:buNone/>
          </a:pPr>
          <a:r>
            <a:rPr lang="en-US" sz="1200" dirty="0"/>
            <a:t>Moderate-to-severe AD inadequately controlled with topical therapies or when those therapies are not recommended in adults and children 6 years or older</a:t>
          </a:r>
        </a:p>
      </dgm:t>
    </dgm:pt>
    <dgm:pt modelId="{E2CA6B51-10EA-DF4A-8B14-0B1181F60715}" type="parTrans" cxnId="{F921A67E-0FC7-BE4C-BB12-4B8395EDC8EE}">
      <dgm:prSet/>
      <dgm:spPr/>
      <dgm:t>
        <a:bodyPr/>
        <a:lstStyle/>
        <a:p>
          <a:endParaRPr lang="en-US" sz="1800"/>
        </a:p>
      </dgm:t>
    </dgm:pt>
    <dgm:pt modelId="{9B95BB14-3415-9A4B-91F5-339E77B3DE64}" type="sibTrans" cxnId="{F921A67E-0FC7-BE4C-BB12-4B8395EDC8EE}">
      <dgm:prSet/>
      <dgm:spPr/>
      <dgm:t>
        <a:bodyPr/>
        <a:lstStyle/>
        <a:p>
          <a:endParaRPr lang="en-US" sz="1800"/>
        </a:p>
      </dgm:t>
    </dgm:pt>
    <dgm:pt modelId="{88E2D9BF-9E41-B546-8F94-DC9BAD78F123}">
      <dgm:prSet phldrT="[Text]" phldr="0" custT="1"/>
      <dgm:spPr/>
      <dgm:t>
        <a:bodyPr/>
        <a:lstStyle/>
        <a:p>
          <a:pPr>
            <a:buNone/>
          </a:pPr>
          <a:r>
            <a:rPr lang="en-US" sz="1200" dirty="0"/>
            <a:t>IL-4 receptor antagonist</a:t>
          </a:r>
        </a:p>
      </dgm:t>
    </dgm:pt>
    <dgm:pt modelId="{A5966720-87D9-B04E-BB15-EE6E6CB50E69}" type="parTrans" cxnId="{970EC6B9-6D3B-2C40-9106-CAC055EEBC33}">
      <dgm:prSet/>
      <dgm:spPr/>
      <dgm:t>
        <a:bodyPr/>
        <a:lstStyle/>
        <a:p>
          <a:endParaRPr lang="en-US" sz="1800"/>
        </a:p>
      </dgm:t>
    </dgm:pt>
    <dgm:pt modelId="{7C307043-DFFF-4444-8239-283F929703C3}" type="sibTrans" cxnId="{970EC6B9-6D3B-2C40-9106-CAC055EEBC33}">
      <dgm:prSet/>
      <dgm:spPr/>
      <dgm:t>
        <a:bodyPr/>
        <a:lstStyle/>
        <a:p>
          <a:endParaRPr lang="en-US" sz="1800"/>
        </a:p>
      </dgm:t>
    </dgm:pt>
    <dgm:pt modelId="{2726E2E7-CEE8-6A4F-B4F5-CF8ACF9656F5}">
      <dgm:prSet phldrT="[Text]" phldr="0" custT="1"/>
      <dgm:spPr/>
      <dgm:t>
        <a:bodyPr/>
        <a:lstStyle/>
        <a:p>
          <a:pPr>
            <a:buNone/>
          </a:pPr>
          <a:r>
            <a:rPr lang="en-US" sz="1200" dirty="0"/>
            <a:t>Subcutaneous</a:t>
          </a:r>
        </a:p>
      </dgm:t>
    </dgm:pt>
    <dgm:pt modelId="{D4E6672E-5BF0-A741-8583-FA5A0F9E7445}" type="parTrans" cxnId="{AFA575B4-FF1A-E149-92A2-5473966CE6BB}">
      <dgm:prSet/>
      <dgm:spPr/>
      <dgm:t>
        <a:bodyPr/>
        <a:lstStyle/>
        <a:p>
          <a:endParaRPr lang="en-US" sz="1800"/>
        </a:p>
      </dgm:t>
    </dgm:pt>
    <dgm:pt modelId="{CE86D4C7-A9E1-9A4B-962F-6DBE0D79D4FA}" type="sibTrans" cxnId="{AFA575B4-FF1A-E149-92A2-5473966CE6BB}">
      <dgm:prSet/>
      <dgm:spPr/>
      <dgm:t>
        <a:bodyPr/>
        <a:lstStyle/>
        <a:p>
          <a:endParaRPr lang="en-US" sz="1800"/>
        </a:p>
      </dgm:t>
    </dgm:pt>
    <dgm:pt modelId="{5DB0FAA5-5FF0-3E41-843E-0B05FEE69A2D}">
      <dgm:prSet phldrT="[Text]" phldr="0" custT="1"/>
      <dgm:spPr/>
      <dgm:t>
        <a:bodyPr/>
        <a:lstStyle/>
        <a:p>
          <a:pPr marL="9525" indent="-9525">
            <a:buNone/>
            <a:tabLst/>
          </a:pPr>
          <a:r>
            <a:rPr lang="en-US" sz="1200" b="1" dirty="0"/>
            <a:t>15-29 kg</a:t>
          </a:r>
          <a:r>
            <a:rPr lang="en-US" sz="1200" dirty="0"/>
            <a:t>: 600-mg loading dose followed by 300-mg maintenance dose every 4 weeks; </a:t>
          </a:r>
          <a:br>
            <a:rPr lang="en-US" sz="1200" dirty="0"/>
          </a:br>
          <a:r>
            <a:rPr lang="en-US" sz="1200" b="1" dirty="0"/>
            <a:t>30-59 kg</a:t>
          </a:r>
          <a:r>
            <a:rPr lang="en-US" sz="1200" b="0" dirty="0"/>
            <a:t>: 400-mg loading dose followed by 200-mg maintenance dose every 2 weeks; </a:t>
          </a:r>
          <a:br>
            <a:rPr lang="en-US" sz="1200" b="0" dirty="0"/>
          </a:br>
          <a:r>
            <a:rPr lang="en-US" sz="1200" b="1" dirty="0"/>
            <a:t>≥60 kg</a:t>
          </a:r>
          <a:r>
            <a:rPr lang="en-US" sz="1200" b="0" dirty="0"/>
            <a:t>: 600-mg loading dose followed by 300-mg maintenance dose every 2 weeks</a:t>
          </a:r>
          <a:endParaRPr lang="en-US" sz="1200" dirty="0"/>
        </a:p>
      </dgm:t>
    </dgm:pt>
    <dgm:pt modelId="{DD305DCC-559A-0741-A1BA-486880D8A19D}" type="parTrans" cxnId="{7DA5EAC8-B2A4-DC42-BC64-0EAB967B7235}">
      <dgm:prSet/>
      <dgm:spPr/>
      <dgm:t>
        <a:bodyPr/>
        <a:lstStyle/>
        <a:p>
          <a:endParaRPr lang="en-US" sz="1800"/>
        </a:p>
      </dgm:t>
    </dgm:pt>
    <dgm:pt modelId="{85B96632-19CF-C947-A3E7-8A42F5845FBF}" type="sibTrans" cxnId="{7DA5EAC8-B2A4-DC42-BC64-0EAB967B7235}">
      <dgm:prSet/>
      <dgm:spPr/>
      <dgm:t>
        <a:bodyPr/>
        <a:lstStyle/>
        <a:p>
          <a:endParaRPr lang="en-US" sz="1800"/>
        </a:p>
      </dgm:t>
    </dgm:pt>
    <dgm:pt modelId="{DB7A640D-95E7-3D4E-88A9-00D37EEED965}">
      <dgm:prSet phldrT="[Text]" phldr="0" custT="1"/>
      <dgm:spPr/>
      <dgm:t>
        <a:bodyPr/>
        <a:lstStyle/>
        <a:p>
          <a:pPr marL="9525" indent="-9525">
            <a:buNone/>
            <a:tabLst/>
          </a:pPr>
          <a:r>
            <a:rPr lang="en-US" sz="1200" dirty="0"/>
            <a:t>Safety</a:t>
          </a:r>
        </a:p>
      </dgm:t>
    </dgm:pt>
    <dgm:pt modelId="{92DF1B05-5ADE-C74F-98C8-3FD0D5BBADD1}" type="parTrans" cxnId="{6B41512D-67B4-2642-8438-683E56934163}">
      <dgm:prSet/>
      <dgm:spPr/>
      <dgm:t>
        <a:bodyPr/>
        <a:lstStyle/>
        <a:p>
          <a:endParaRPr lang="en-US" sz="1600"/>
        </a:p>
      </dgm:t>
    </dgm:pt>
    <dgm:pt modelId="{E1A1BA5D-B80B-7941-BE82-275E0233BEE7}" type="sibTrans" cxnId="{6B41512D-67B4-2642-8438-683E56934163}">
      <dgm:prSet/>
      <dgm:spPr/>
      <dgm:t>
        <a:bodyPr/>
        <a:lstStyle/>
        <a:p>
          <a:endParaRPr lang="en-US" sz="1600"/>
        </a:p>
      </dgm:t>
    </dgm:pt>
    <dgm:pt modelId="{06EF746F-1297-F14B-84CC-73CCE169E054}">
      <dgm:prSet phldrT="[Text]" phldr="0" custT="1"/>
      <dgm:spPr/>
      <dgm:t>
        <a:bodyPr/>
        <a:lstStyle/>
        <a:p>
          <a:pPr marL="9525" indent="-9525">
            <a:buNone/>
            <a:tabLst/>
          </a:pPr>
          <a:r>
            <a:rPr lang="en-US" sz="1200" dirty="0"/>
            <a:t>Injection site reactions</a:t>
          </a:r>
        </a:p>
      </dgm:t>
    </dgm:pt>
    <dgm:pt modelId="{102E7719-B084-E44C-8832-34F102B08FE1}" type="parTrans" cxnId="{09FFB689-C356-D048-B5AB-3E77B945CDD8}">
      <dgm:prSet/>
      <dgm:spPr/>
      <dgm:t>
        <a:bodyPr/>
        <a:lstStyle/>
        <a:p>
          <a:endParaRPr lang="en-US" sz="1600"/>
        </a:p>
      </dgm:t>
    </dgm:pt>
    <dgm:pt modelId="{ACD5A6DD-1141-7349-A10E-C639816260D2}" type="sibTrans" cxnId="{09FFB689-C356-D048-B5AB-3E77B945CDD8}">
      <dgm:prSet/>
      <dgm:spPr/>
      <dgm:t>
        <a:bodyPr/>
        <a:lstStyle/>
        <a:p>
          <a:endParaRPr lang="en-US" sz="1600"/>
        </a:p>
      </dgm:t>
    </dgm:pt>
    <dgm:pt modelId="{B2571EF2-5202-8C41-B368-6AED026454E1}">
      <dgm:prSet phldrT="[Text]" phldr="0" custT="1"/>
      <dgm:spPr/>
      <dgm:t>
        <a:bodyPr/>
        <a:lstStyle/>
        <a:p>
          <a:pPr marL="9525" indent="-9525">
            <a:buNone/>
            <a:tabLst/>
          </a:pPr>
          <a:r>
            <a:rPr lang="en-US" sz="1200" dirty="0"/>
            <a:t>Conjunctivitis</a:t>
          </a:r>
        </a:p>
      </dgm:t>
    </dgm:pt>
    <dgm:pt modelId="{E48048F4-90EA-8941-AD9C-BDD89FC376BD}" type="parTrans" cxnId="{4AD91481-5783-E34F-9F60-47FE4EBF87BB}">
      <dgm:prSet/>
      <dgm:spPr/>
      <dgm:t>
        <a:bodyPr/>
        <a:lstStyle/>
        <a:p>
          <a:endParaRPr lang="en-US" sz="1600"/>
        </a:p>
      </dgm:t>
    </dgm:pt>
    <dgm:pt modelId="{BCE07F56-D04A-D140-83CD-40F33DE9A4CD}" type="sibTrans" cxnId="{4AD91481-5783-E34F-9F60-47FE4EBF87BB}">
      <dgm:prSet/>
      <dgm:spPr/>
      <dgm:t>
        <a:bodyPr/>
        <a:lstStyle/>
        <a:p>
          <a:endParaRPr lang="en-US" sz="1600"/>
        </a:p>
      </dgm:t>
    </dgm:pt>
    <dgm:pt modelId="{34685943-8BFE-D841-948E-684E8AFFE42A}" type="pres">
      <dgm:prSet presAssocID="{4EA44CBC-37AB-F842-A23A-D3A7AC602B77}" presName="linear" presStyleCnt="0">
        <dgm:presLayoutVars>
          <dgm:dir/>
          <dgm:animLvl val="lvl"/>
          <dgm:resizeHandles val="exact"/>
        </dgm:presLayoutVars>
      </dgm:prSet>
      <dgm:spPr/>
    </dgm:pt>
    <dgm:pt modelId="{24F7B8A2-B76D-5242-9BA3-DD32E2267B68}" type="pres">
      <dgm:prSet presAssocID="{832D1AF2-2E2A-0048-B3C4-4E1124AD8D04}" presName="parentLin" presStyleCnt="0"/>
      <dgm:spPr/>
    </dgm:pt>
    <dgm:pt modelId="{C8C4B762-93A9-3849-9E48-E10C1A74931C}" type="pres">
      <dgm:prSet presAssocID="{832D1AF2-2E2A-0048-B3C4-4E1124AD8D04}" presName="parentLeftMargin" presStyleLbl="node1" presStyleIdx="0" presStyleCnt="5"/>
      <dgm:spPr/>
    </dgm:pt>
    <dgm:pt modelId="{D741858B-7017-404A-A5A9-0C710DB2166F}" type="pres">
      <dgm:prSet presAssocID="{832D1AF2-2E2A-0048-B3C4-4E1124AD8D0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A2BC3F-0748-E84C-87FD-F878AC952B78}" type="pres">
      <dgm:prSet presAssocID="{832D1AF2-2E2A-0048-B3C4-4E1124AD8D04}" presName="negativeSpace" presStyleCnt="0"/>
      <dgm:spPr/>
    </dgm:pt>
    <dgm:pt modelId="{E85BFF51-4A2F-5140-828A-8794C43A1540}" type="pres">
      <dgm:prSet presAssocID="{832D1AF2-2E2A-0048-B3C4-4E1124AD8D04}" presName="childText" presStyleLbl="conFgAcc1" presStyleIdx="0" presStyleCnt="5" custAng="0">
        <dgm:presLayoutVars>
          <dgm:bulletEnabled val="1"/>
        </dgm:presLayoutVars>
      </dgm:prSet>
      <dgm:spPr/>
    </dgm:pt>
    <dgm:pt modelId="{E63C6167-BAD9-B14A-A781-3BA8F08BFB66}" type="pres">
      <dgm:prSet presAssocID="{3D71B044-D36B-D44B-835B-E694786A312F}" presName="spaceBetweenRectangles" presStyleCnt="0"/>
      <dgm:spPr/>
    </dgm:pt>
    <dgm:pt modelId="{7EF0CE4C-DDD6-4B43-9F7D-A4DABD7CCA57}" type="pres">
      <dgm:prSet presAssocID="{574BF98D-C407-FB4B-A7C5-31F6087F7342}" presName="parentLin" presStyleCnt="0"/>
      <dgm:spPr/>
    </dgm:pt>
    <dgm:pt modelId="{A8227A68-B0C2-D84B-A1E5-B5AFD4FCF81C}" type="pres">
      <dgm:prSet presAssocID="{574BF98D-C407-FB4B-A7C5-31F6087F7342}" presName="parentLeftMargin" presStyleLbl="node1" presStyleIdx="0" presStyleCnt="5"/>
      <dgm:spPr/>
    </dgm:pt>
    <dgm:pt modelId="{100DDBC1-D55C-B447-BCB0-85FD43044F28}" type="pres">
      <dgm:prSet presAssocID="{574BF98D-C407-FB4B-A7C5-31F6087F734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F919FB-1CED-5841-A9B2-C8256F17D6E9}" type="pres">
      <dgm:prSet presAssocID="{574BF98D-C407-FB4B-A7C5-31F6087F7342}" presName="negativeSpace" presStyleCnt="0"/>
      <dgm:spPr/>
    </dgm:pt>
    <dgm:pt modelId="{AD20D354-8B5C-FA41-886F-0CA168DEF4BC}" type="pres">
      <dgm:prSet presAssocID="{574BF98D-C407-FB4B-A7C5-31F6087F7342}" presName="childText" presStyleLbl="conFgAcc1" presStyleIdx="1" presStyleCnt="5">
        <dgm:presLayoutVars>
          <dgm:bulletEnabled val="1"/>
        </dgm:presLayoutVars>
      </dgm:prSet>
      <dgm:spPr/>
    </dgm:pt>
    <dgm:pt modelId="{32E9D67C-210D-1945-80DC-7873E6F3160F}" type="pres">
      <dgm:prSet presAssocID="{351B92E1-73F9-514E-A0D7-B2D9BC738157}" presName="spaceBetweenRectangles" presStyleCnt="0"/>
      <dgm:spPr/>
    </dgm:pt>
    <dgm:pt modelId="{2C465B79-8CA8-7D46-B284-76FF947A94BD}" type="pres">
      <dgm:prSet presAssocID="{04DB20A5-795E-5F4A-8DB5-CE1AC40A7600}" presName="parentLin" presStyleCnt="0"/>
      <dgm:spPr/>
    </dgm:pt>
    <dgm:pt modelId="{F503986B-B4E1-B54B-974C-31BB4A73C3D4}" type="pres">
      <dgm:prSet presAssocID="{04DB20A5-795E-5F4A-8DB5-CE1AC40A7600}" presName="parentLeftMargin" presStyleLbl="node1" presStyleIdx="1" presStyleCnt="5"/>
      <dgm:spPr/>
    </dgm:pt>
    <dgm:pt modelId="{FEBCCC48-7B64-6C42-BE09-AF8B975DEFE6}" type="pres">
      <dgm:prSet presAssocID="{04DB20A5-795E-5F4A-8DB5-CE1AC40A760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26F002-BB6F-E648-925F-EAC6DFC51714}" type="pres">
      <dgm:prSet presAssocID="{04DB20A5-795E-5F4A-8DB5-CE1AC40A7600}" presName="negativeSpace" presStyleCnt="0"/>
      <dgm:spPr/>
    </dgm:pt>
    <dgm:pt modelId="{C9CDE977-75C1-CC4A-AD62-9A25ABF9F92D}" type="pres">
      <dgm:prSet presAssocID="{04DB20A5-795E-5F4A-8DB5-CE1AC40A7600}" presName="childText" presStyleLbl="conFgAcc1" presStyleIdx="2" presStyleCnt="5">
        <dgm:presLayoutVars>
          <dgm:bulletEnabled val="1"/>
        </dgm:presLayoutVars>
      </dgm:prSet>
      <dgm:spPr/>
    </dgm:pt>
    <dgm:pt modelId="{24444FD2-98C5-B045-9AF9-63ED3D1C988E}" type="pres">
      <dgm:prSet presAssocID="{32CADF8B-C35D-594C-902E-053A64BA2C93}" presName="spaceBetweenRectangles" presStyleCnt="0"/>
      <dgm:spPr/>
    </dgm:pt>
    <dgm:pt modelId="{185AE006-90AB-E840-876D-E73AB1E50B48}" type="pres">
      <dgm:prSet presAssocID="{104EA1B6-B830-5344-8553-A308BA195EB5}" presName="parentLin" presStyleCnt="0"/>
      <dgm:spPr/>
    </dgm:pt>
    <dgm:pt modelId="{3A7AD7CC-7088-CB4A-8D5D-A7BD233AF9AF}" type="pres">
      <dgm:prSet presAssocID="{104EA1B6-B830-5344-8553-A308BA195EB5}" presName="parentLeftMargin" presStyleLbl="node1" presStyleIdx="2" presStyleCnt="5"/>
      <dgm:spPr/>
    </dgm:pt>
    <dgm:pt modelId="{D9F27C2F-B541-FB4B-BB80-AF8AFA69105C}" type="pres">
      <dgm:prSet presAssocID="{104EA1B6-B830-5344-8553-A308BA195E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F6A4F0-713A-024A-8F3D-9A7775CBAFA8}" type="pres">
      <dgm:prSet presAssocID="{104EA1B6-B830-5344-8553-A308BA195EB5}" presName="negativeSpace" presStyleCnt="0"/>
      <dgm:spPr/>
    </dgm:pt>
    <dgm:pt modelId="{0551DFA8-3394-E04D-B821-23D0557BBB3A}" type="pres">
      <dgm:prSet presAssocID="{104EA1B6-B830-5344-8553-A308BA195EB5}" presName="childText" presStyleLbl="conFgAcc1" presStyleIdx="3" presStyleCnt="5">
        <dgm:presLayoutVars>
          <dgm:bulletEnabled val="1"/>
        </dgm:presLayoutVars>
      </dgm:prSet>
      <dgm:spPr/>
    </dgm:pt>
    <dgm:pt modelId="{115C807C-36EE-7642-84AA-286774D97125}" type="pres">
      <dgm:prSet presAssocID="{00646606-3F16-BE4D-B372-8F4F54BC0A56}" presName="spaceBetweenRectangles" presStyleCnt="0"/>
      <dgm:spPr/>
    </dgm:pt>
    <dgm:pt modelId="{E1C4A355-1A4D-7649-92DC-4023F9389404}" type="pres">
      <dgm:prSet presAssocID="{DB7A640D-95E7-3D4E-88A9-00D37EEED965}" presName="parentLin" presStyleCnt="0"/>
      <dgm:spPr/>
    </dgm:pt>
    <dgm:pt modelId="{AF8D2BBF-C47E-9E4F-AB6C-424D1D4700CD}" type="pres">
      <dgm:prSet presAssocID="{DB7A640D-95E7-3D4E-88A9-00D37EEED965}" presName="parentLeftMargin" presStyleLbl="node1" presStyleIdx="3" presStyleCnt="5"/>
      <dgm:spPr/>
    </dgm:pt>
    <dgm:pt modelId="{44138882-6E87-E341-A1C3-16385FACFF4D}" type="pres">
      <dgm:prSet presAssocID="{DB7A640D-95E7-3D4E-88A9-00D37EEED9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DCB53A7-49E8-C843-9EB2-145AC85221D8}" type="pres">
      <dgm:prSet presAssocID="{DB7A640D-95E7-3D4E-88A9-00D37EEED965}" presName="negativeSpace" presStyleCnt="0"/>
      <dgm:spPr/>
    </dgm:pt>
    <dgm:pt modelId="{04C7EC95-70F3-7944-AECA-A51194CF55D6}" type="pres">
      <dgm:prSet presAssocID="{DB7A640D-95E7-3D4E-88A9-00D37EEED9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3AE707-E71D-5441-BB55-B5D0FA5B68CA}" type="presOf" srcId="{DB7A640D-95E7-3D4E-88A9-00D37EEED965}" destId="{AF8D2BBF-C47E-9E4F-AB6C-424D1D4700CD}" srcOrd="0" destOrd="0" presId="urn:microsoft.com/office/officeart/2005/8/layout/list1"/>
    <dgm:cxn modelId="{D3A85A15-5728-8748-86E2-152E14BBC3C7}" type="presOf" srcId="{4EA44CBC-37AB-F842-A23A-D3A7AC602B77}" destId="{34685943-8BFE-D841-948E-684E8AFFE42A}" srcOrd="0" destOrd="0" presId="urn:microsoft.com/office/officeart/2005/8/layout/list1"/>
    <dgm:cxn modelId="{8E120F25-79AF-A34D-863C-641CE347E01A}" type="presOf" srcId="{04DB20A5-795E-5F4A-8DB5-CE1AC40A7600}" destId="{F503986B-B4E1-B54B-974C-31BB4A73C3D4}" srcOrd="0" destOrd="0" presId="urn:microsoft.com/office/officeart/2005/8/layout/list1"/>
    <dgm:cxn modelId="{113AFC2A-3E90-464B-8A2D-76A1A3946B3E}" type="presOf" srcId="{B2571EF2-5202-8C41-B368-6AED026454E1}" destId="{04C7EC95-70F3-7944-AECA-A51194CF55D6}" srcOrd="0" destOrd="1" presId="urn:microsoft.com/office/officeart/2005/8/layout/list1"/>
    <dgm:cxn modelId="{BF50192D-B435-2E4E-B12B-264D543F3F8F}" srcId="{4EA44CBC-37AB-F842-A23A-D3A7AC602B77}" destId="{04DB20A5-795E-5F4A-8DB5-CE1AC40A7600}" srcOrd="2" destOrd="0" parTransId="{083FECF2-2316-8542-9D5D-C917F0401380}" sibTransId="{32CADF8B-C35D-594C-902E-053A64BA2C93}"/>
    <dgm:cxn modelId="{6B41512D-67B4-2642-8438-683E56934163}" srcId="{4EA44CBC-37AB-F842-A23A-D3A7AC602B77}" destId="{DB7A640D-95E7-3D4E-88A9-00D37EEED965}" srcOrd="4" destOrd="0" parTransId="{92DF1B05-5ADE-C74F-98C8-3FD0D5BBADD1}" sibTransId="{E1A1BA5D-B80B-7941-BE82-275E0233BEE7}"/>
    <dgm:cxn modelId="{5A73605F-C865-B94A-B040-EE91A9D19735}" type="presOf" srcId="{5DB0FAA5-5FF0-3E41-843E-0B05FEE69A2D}" destId="{0551DFA8-3394-E04D-B821-23D0557BBB3A}" srcOrd="0" destOrd="0" presId="urn:microsoft.com/office/officeart/2005/8/layout/list1"/>
    <dgm:cxn modelId="{E54FB967-AB87-9C44-91B1-F053A04B3974}" type="presOf" srcId="{04DB20A5-795E-5F4A-8DB5-CE1AC40A7600}" destId="{FEBCCC48-7B64-6C42-BE09-AF8B975DEFE6}" srcOrd="1" destOrd="0" presId="urn:microsoft.com/office/officeart/2005/8/layout/list1"/>
    <dgm:cxn modelId="{8218224B-D772-F34E-A3AD-FD41875D8E58}" type="presOf" srcId="{832D1AF2-2E2A-0048-B3C4-4E1124AD8D04}" destId="{C8C4B762-93A9-3849-9E48-E10C1A74931C}" srcOrd="0" destOrd="0" presId="urn:microsoft.com/office/officeart/2005/8/layout/list1"/>
    <dgm:cxn modelId="{F921A67E-0FC7-BE4C-BB12-4B8395EDC8EE}" srcId="{832D1AF2-2E2A-0048-B3C4-4E1124AD8D04}" destId="{3325952A-DB15-C744-AF2C-DCBBBB14A20C}" srcOrd="0" destOrd="0" parTransId="{E2CA6B51-10EA-DF4A-8B14-0B1181F60715}" sibTransId="{9B95BB14-3415-9A4B-91F5-339E77B3DE64}"/>
    <dgm:cxn modelId="{4AD91481-5783-E34F-9F60-47FE4EBF87BB}" srcId="{DB7A640D-95E7-3D4E-88A9-00D37EEED965}" destId="{B2571EF2-5202-8C41-B368-6AED026454E1}" srcOrd="1" destOrd="0" parTransId="{E48048F4-90EA-8941-AD9C-BDD89FC376BD}" sibTransId="{BCE07F56-D04A-D140-83CD-40F33DE9A4CD}"/>
    <dgm:cxn modelId="{09FFB689-C356-D048-B5AB-3E77B945CDD8}" srcId="{DB7A640D-95E7-3D4E-88A9-00D37EEED965}" destId="{06EF746F-1297-F14B-84CC-73CCE169E054}" srcOrd="0" destOrd="0" parTransId="{102E7719-B084-E44C-8832-34F102B08FE1}" sibTransId="{ACD5A6DD-1141-7349-A10E-C639816260D2}"/>
    <dgm:cxn modelId="{1EEF1B8C-9C4B-C440-9EA9-E5F6D62AA81B}" type="presOf" srcId="{3325952A-DB15-C744-AF2C-DCBBBB14A20C}" destId="{E85BFF51-4A2F-5140-828A-8794C43A1540}" srcOrd="0" destOrd="0" presId="urn:microsoft.com/office/officeart/2005/8/layout/list1"/>
    <dgm:cxn modelId="{3CDB168F-B616-C744-9176-6575E3BBE552}" type="presOf" srcId="{06EF746F-1297-F14B-84CC-73CCE169E054}" destId="{04C7EC95-70F3-7944-AECA-A51194CF55D6}" srcOrd="0" destOrd="0" presId="urn:microsoft.com/office/officeart/2005/8/layout/list1"/>
    <dgm:cxn modelId="{03A4AC99-1BF3-8042-95EB-783A27F7E8FF}" type="presOf" srcId="{574BF98D-C407-FB4B-A7C5-31F6087F7342}" destId="{A8227A68-B0C2-D84B-A1E5-B5AFD4FCF81C}" srcOrd="0" destOrd="0" presId="urn:microsoft.com/office/officeart/2005/8/layout/list1"/>
    <dgm:cxn modelId="{707E58A9-76EB-3B43-90B6-C4365188A669}" type="presOf" srcId="{2726E2E7-CEE8-6A4F-B4F5-CF8ACF9656F5}" destId="{C9CDE977-75C1-CC4A-AD62-9A25ABF9F92D}" srcOrd="0" destOrd="0" presId="urn:microsoft.com/office/officeart/2005/8/layout/list1"/>
    <dgm:cxn modelId="{599816AF-E53B-114B-B623-5FC9B7908242}" type="presOf" srcId="{574BF98D-C407-FB4B-A7C5-31F6087F7342}" destId="{100DDBC1-D55C-B447-BCB0-85FD43044F28}" srcOrd="1" destOrd="0" presId="urn:microsoft.com/office/officeart/2005/8/layout/list1"/>
    <dgm:cxn modelId="{A3B20EB2-5DC0-614A-8B7F-95A609A01600}" srcId="{4EA44CBC-37AB-F842-A23A-D3A7AC602B77}" destId="{832D1AF2-2E2A-0048-B3C4-4E1124AD8D04}" srcOrd="0" destOrd="0" parTransId="{C41FE33E-D077-8D4E-A9FF-8446FEAB85DB}" sibTransId="{3D71B044-D36B-D44B-835B-E694786A312F}"/>
    <dgm:cxn modelId="{AFA575B4-FF1A-E149-92A2-5473966CE6BB}" srcId="{04DB20A5-795E-5F4A-8DB5-CE1AC40A7600}" destId="{2726E2E7-CEE8-6A4F-B4F5-CF8ACF9656F5}" srcOrd="0" destOrd="0" parTransId="{D4E6672E-5BF0-A741-8583-FA5A0F9E7445}" sibTransId="{CE86D4C7-A9E1-9A4B-962F-6DBE0D79D4FA}"/>
    <dgm:cxn modelId="{970EC6B9-6D3B-2C40-9106-CAC055EEBC33}" srcId="{574BF98D-C407-FB4B-A7C5-31F6087F7342}" destId="{88E2D9BF-9E41-B546-8F94-DC9BAD78F123}" srcOrd="0" destOrd="0" parTransId="{A5966720-87D9-B04E-BB15-EE6E6CB50E69}" sibTransId="{7C307043-DFFF-4444-8239-283F929703C3}"/>
    <dgm:cxn modelId="{2DB705BF-2257-EB41-BF44-5C165A225ECC}" type="presOf" srcId="{DB7A640D-95E7-3D4E-88A9-00D37EEED965}" destId="{44138882-6E87-E341-A1C3-16385FACFF4D}" srcOrd="1" destOrd="0" presId="urn:microsoft.com/office/officeart/2005/8/layout/list1"/>
    <dgm:cxn modelId="{7DA5EAC8-B2A4-DC42-BC64-0EAB967B7235}" srcId="{104EA1B6-B830-5344-8553-A308BA195EB5}" destId="{5DB0FAA5-5FF0-3E41-843E-0B05FEE69A2D}" srcOrd="0" destOrd="0" parTransId="{DD305DCC-559A-0741-A1BA-486880D8A19D}" sibTransId="{85B96632-19CF-C947-A3E7-8A42F5845FBF}"/>
    <dgm:cxn modelId="{438D3BCE-241B-1647-8C95-09BD7E7927F1}" type="presOf" srcId="{88E2D9BF-9E41-B546-8F94-DC9BAD78F123}" destId="{AD20D354-8B5C-FA41-886F-0CA168DEF4BC}" srcOrd="0" destOrd="0" presId="urn:microsoft.com/office/officeart/2005/8/layout/list1"/>
    <dgm:cxn modelId="{0866CFD2-CD7C-3D4F-AD74-760FDA2B19B9}" srcId="{4EA44CBC-37AB-F842-A23A-D3A7AC602B77}" destId="{574BF98D-C407-FB4B-A7C5-31F6087F7342}" srcOrd="1" destOrd="0" parTransId="{675254F6-4721-A64D-882C-433E4FE31318}" sibTransId="{351B92E1-73F9-514E-A0D7-B2D9BC738157}"/>
    <dgm:cxn modelId="{3352C2D5-6A2D-4D46-ACA0-4BA182FC44E6}" srcId="{4EA44CBC-37AB-F842-A23A-D3A7AC602B77}" destId="{104EA1B6-B830-5344-8553-A308BA195EB5}" srcOrd="3" destOrd="0" parTransId="{50D7FBFF-5E8F-C446-8159-64F43595AE59}" sibTransId="{00646606-3F16-BE4D-B372-8F4F54BC0A56}"/>
    <dgm:cxn modelId="{80D2B9E2-0BEE-6F43-8805-292C88AA845B}" type="presOf" srcId="{832D1AF2-2E2A-0048-B3C4-4E1124AD8D04}" destId="{D741858B-7017-404A-A5A9-0C710DB2166F}" srcOrd="1" destOrd="0" presId="urn:microsoft.com/office/officeart/2005/8/layout/list1"/>
    <dgm:cxn modelId="{72DBE0F3-658A-274E-9123-B61FEDFA74C0}" type="presOf" srcId="{104EA1B6-B830-5344-8553-A308BA195EB5}" destId="{D9F27C2F-B541-FB4B-BB80-AF8AFA69105C}" srcOrd="1" destOrd="0" presId="urn:microsoft.com/office/officeart/2005/8/layout/list1"/>
    <dgm:cxn modelId="{AA4AA4F4-2879-B241-B685-1863E6BF814B}" type="presOf" srcId="{104EA1B6-B830-5344-8553-A308BA195EB5}" destId="{3A7AD7CC-7088-CB4A-8D5D-A7BD233AF9AF}" srcOrd="0" destOrd="0" presId="urn:microsoft.com/office/officeart/2005/8/layout/list1"/>
    <dgm:cxn modelId="{344D6DAB-24C1-2A4F-9775-FCE001E2CA08}" type="presParOf" srcId="{34685943-8BFE-D841-948E-684E8AFFE42A}" destId="{24F7B8A2-B76D-5242-9BA3-DD32E2267B68}" srcOrd="0" destOrd="0" presId="urn:microsoft.com/office/officeart/2005/8/layout/list1"/>
    <dgm:cxn modelId="{E67FD1CF-2E29-AA4E-9727-D8EB719EB589}" type="presParOf" srcId="{24F7B8A2-B76D-5242-9BA3-DD32E2267B68}" destId="{C8C4B762-93A9-3849-9E48-E10C1A74931C}" srcOrd="0" destOrd="0" presId="urn:microsoft.com/office/officeart/2005/8/layout/list1"/>
    <dgm:cxn modelId="{A08506FB-C5AE-8341-888F-3D16DB6E6304}" type="presParOf" srcId="{24F7B8A2-B76D-5242-9BA3-DD32E2267B68}" destId="{D741858B-7017-404A-A5A9-0C710DB2166F}" srcOrd="1" destOrd="0" presId="urn:microsoft.com/office/officeart/2005/8/layout/list1"/>
    <dgm:cxn modelId="{8A7BA7A4-C85B-7D47-865C-FBB427140143}" type="presParOf" srcId="{34685943-8BFE-D841-948E-684E8AFFE42A}" destId="{0CA2BC3F-0748-E84C-87FD-F878AC952B78}" srcOrd="1" destOrd="0" presId="urn:microsoft.com/office/officeart/2005/8/layout/list1"/>
    <dgm:cxn modelId="{3856CAF4-4757-384B-A7F2-497BAFAFB363}" type="presParOf" srcId="{34685943-8BFE-D841-948E-684E8AFFE42A}" destId="{E85BFF51-4A2F-5140-828A-8794C43A1540}" srcOrd="2" destOrd="0" presId="urn:microsoft.com/office/officeart/2005/8/layout/list1"/>
    <dgm:cxn modelId="{1F3B84C8-66DA-F14B-927E-A4752B7957D0}" type="presParOf" srcId="{34685943-8BFE-D841-948E-684E8AFFE42A}" destId="{E63C6167-BAD9-B14A-A781-3BA8F08BFB66}" srcOrd="3" destOrd="0" presId="urn:microsoft.com/office/officeart/2005/8/layout/list1"/>
    <dgm:cxn modelId="{5760FF0A-6D49-9445-9BDD-2A36B81DB281}" type="presParOf" srcId="{34685943-8BFE-D841-948E-684E8AFFE42A}" destId="{7EF0CE4C-DDD6-4B43-9F7D-A4DABD7CCA57}" srcOrd="4" destOrd="0" presId="urn:microsoft.com/office/officeart/2005/8/layout/list1"/>
    <dgm:cxn modelId="{506BDCE2-7EF2-604C-8503-332A4E0699BE}" type="presParOf" srcId="{7EF0CE4C-DDD6-4B43-9F7D-A4DABD7CCA57}" destId="{A8227A68-B0C2-D84B-A1E5-B5AFD4FCF81C}" srcOrd="0" destOrd="0" presId="urn:microsoft.com/office/officeart/2005/8/layout/list1"/>
    <dgm:cxn modelId="{047CD862-6761-1348-8A08-07D6A5330DD6}" type="presParOf" srcId="{7EF0CE4C-DDD6-4B43-9F7D-A4DABD7CCA57}" destId="{100DDBC1-D55C-B447-BCB0-85FD43044F28}" srcOrd="1" destOrd="0" presId="urn:microsoft.com/office/officeart/2005/8/layout/list1"/>
    <dgm:cxn modelId="{07A2AB4E-9359-AA4D-B47F-25A61A0ACED0}" type="presParOf" srcId="{34685943-8BFE-D841-948E-684E8AFFE42A}" destId="{6DF919FB-1CED-5841-A9B2-C8256F17D6E9}" srcOrd="5" destOrd="0" presId="urn:microsoft.com/office/officeart/2005/8/layout/list1"/>
    <dgm:cxn modelId="{A2269153-7D28-C74D-84EC-0EDD910F9748}" type="presParOf" srcId="{34685943-8BFE-D841-948E-684E8AFFE42A}" destId="{AD20D354-8B5C-FA41-886F-0CA168DEF4BC}" srcOrd="6" destOrd="0" presId="urn:microsoft.com/office/officeart/2005/8/layout/list1"/>
    <dgm:cxn modelId="{1BBE3BE5-50A5-E640-BB5E-0E87716AE894}" type="presParOf" srcId="{34685943-8BFE-D841-948E-684E8AFFE42A}" destId="{32E9D67C-210D-1945-80DC-7873E6F3160F}" srcOrd="7" destOrd="0" presId="urn:microsoft.com/office/officeart/2005/8/layout/list1"/>
    <dgm:cxn modelId="{1799E194-4461-D943-82D4-6F8A03996B9C}" type="presParOf" srcId="{34685943-8BFE-D841-948E-684E8AFFE42A}" destId="{2C465B79-8CA8-7D46-B284-76FF947A94BD}" srcOrd="8" destOrd="0" presId="urn:microsoft.com/office/officeart/2005/8/layout/list1"/>
    <dgm:cxn modelId="{D49E9318-D343-A044-A3B9-3BF5A8128780}" type="presParOf" srcId="{2C465B79-8CA8-7D46-B284-76FF947A94BD}" destId="{F503986B-B4E1-B54B-974C-31BB4A73C3D4}" srcOrd="0" destOrd="0" presId="urn:microsoft.com/office/officeart/2005/8/layout/list1"/>
    <dgm:cxn modelId="{BF1B75A8-4090-7D49-908D-977285D40CDC}" type="presParOf" srcId="{2C465B79-8CA8-7D46-B284-76FF947A94BD}" destId="{FEBCCC48-7B64-6C42-BE09-AF8B975DEFE6}" srcOrd="1" destOrd="0" presId="urn:microsoft.com/office/officeart/2005/8/layout/list1"/>
    <dgm:cxn modelId="{D5D8C5FE-D5C3-4244-BE55-8F5B60BBB6F4}" type="presParOf" srcId="{34685943-8BFE-D841-948E-684E8AFFE42A}" destId="{5A26F002-BB6F-E648-925F-EAC6DFC51714}" srcOrd="9" destOrd="0" presId="urn:microsoft.com/office/officeart/2005/8/layout/list1"/>
    <dgm:cxn modelId="{1FEE6EE5-94F7-744D-999A-94B36DCF9689}" type="presParOf" srcId="{34685943-8BFE-D841-948E-684E8AFFE42A}" destId="{C9CDE977-75C1-CC4A-AD62-9A25ABF9F92D}" srcOrd="10" destOrd="0" presId="urn:microsoft.com/office/officeart/2005/8/layout/list1"/>
    <dgm:cxn modelId="{185CD43A-29A3-704A-85F3-D5E2EF9FFC86}" type="presParOf" srcId="{34685943-8BFE-D841-948E-684E8AFFE42A}" destId="{24444FD2-98C5-B045-9AF9-63ED3D1C988E}" srcOrd="11" destOrd="0" presId="urn:microsoft.com/office/officeart/2005/8/layout/list1"/>
    <dgm:cxn modelId="{538CC78A-CF24-2942-AE75-BA991B11CE17}" type="presParOf" srcId="{34685943-8BFE-D841-948E-684E8AFFE42A}" destId="{185AE006-90AB-E840-876D-E73AB1E50B48}" srcOrd="12" destOrd="0" presId="urn:microsoft.com/office/officeart/2005/8/layout/list1"/>
    <dgm:cxn modelId="{34F14FBC-4ED8-DB48-8D78-43B875F98423}" type="presParOf" srcId="{185AE006-90AB-E840-876D-E73AB1E50B48}" destId="{3A7AD7CC-7088-CB4A-8D5D-A7BD233AF9AF}" srcOrd="0" destOrd="0" presId="urn:microsoft.com/office/officeart/2005/8/layout/list1"/>
    <dgm:cxn modelId="{20FDC38E-37D4-D845-AE66-E24EEDBDDC51}" type="presParOf" srcId="{185AE006-90AB-E840-876D-E73AB1E50B48}" destId="{D9F27C2F-B541-FB4B-BB80-AF8AFA69105C}" srcOrd="1" destOrd="0" presId="urn:microsoft.com/office/officeart/2005/8/layout/list1"/>
    <dgm:cxn modelId="{6942CDF9-F126-CC43-9555-3DC30FD18524}" type="presParOf" srcId="{34685943-8BFE-D841-948E-684E8AFFE42A}" destId="{F5F6A4F0-713A-024A-8F3D-9A7775CBAFA8}" srcOrd="13" destOrd="0" presId="urn:microsoft.com/office/officeart/2005/8/layout/list1"/>
    <dgm:cxn modelId="{E94784F1-EFF8-A645-913A-5230331FEB87}" type="presParOf" srcId="{34685943-8BFE-D841-948E-684E8AFFE42A}" destId="{0551DFA8-3394-E04D-B821-23D0557BBB3A}" srcOrd="14" destOrd="0" presId="urn:microsoft.com/office/officeart/2005/8/layout/list1"/>
    <dgm:cxn modelId="{4DAAD15E-05AD-4A44-994C-4498DF1F3DE2}" type="presParOf" srcId="{34685943-8BFE-D841-948E-684E8AFFE42A}" destId="{115C807C-36EE-7642-84AA-286774D97125}" srcOrd="15" destOrd="0" presId="urn:microsoft.com/office/officeart/2005/8/layout/list1"/>
    <dgm:cxn modelId="{6EECAC55-0E6C-9B44-959B-6B323A20E5D6}" type="presParOf" srcId="{34685943-8BFE-D841-948E-684E8AFFE42A}" destId="{E1C4A355-1A4D-7649-92DC-4023F9389404}" srcOrd="16" destOrd="0" presId="urn:microsoft.com/office/officeart/2005/8/layout/list1"/>
    <dgm:cxn modelId="{2007B4DF-3E86-044C-9E4E-D8F6424BA43D}" type="presParOf" srcId="{E1C4A355-1A4D-7649-92DC-4023F9389404}" destId="{AF8D2BBF-C47E-9E4F-AB6C-424D1D4700CD}" srcOrd="0" destOrd="0" presId="urn:microsoft.com/office/officeart/2005/8/layout/list1"/>
    <dgm:cxn modelId="{503596EC-3B16-F747-8173-3960581C2A05}" type="presParOf" srcId="{E1C4A355-1A4D-7649-92DC-4023F9389404}" destId="{44138882-6E87-E341-A1C3-16385FACFF4D}" srcOrd="1" destOrd="0" presId="urn:microsoft.com/office/officeart/2005/8/layout/list1"/>
    <dgm:cxn modelId="{74CBA6F3-CBC5-DB41-9BBC-8FF15CA36AD3}" type="presParOf" srcId="{34685943-8BFE-D841-948E-684E8AFFE42A}" destId="{CDCB53A7-49E8-C843-9EB2-145AC85221D8}" srcOrd="17" destOrd="0" presId="urn:microsoft.com/office/officeart/2005/8/layout/list1"/>
    <dgm:cxn modelId="{EF61F056-A620-C641-A864-B27B829C6C67}" type="presParOf" srcId="{34685943-8BFE-D841-948E-684E8AFFE42A}" destId="{04C7EC95-70F3-7944-AECA-A51194CF55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83AB2-1076-B54E-8517-3265FBB14EB1}">
      <dsp:nvSpPr>
        <dsp:cNvPr id="0" name=""/>
        <dsp:cNvSpPr/>
      </dsp:nvSpPr>
      <dsp:spPr>
        <a:xfrm>
          <a:off x="4141" y="-248050"/>
          <a:ext cx="3681738" cy="8922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Application of </a:t>
          </a:r>
          <a:br>
            <a:rPr lang="en-US" sz="2400" kern="1200" dirty="0">
              <a:latin typeface="+mj-lt"/>
            </a:rPr>
          </a:br>
          <a:r>
            <a:rPr lang="en-US" sz="2400" kern="1200" dirty="0">
              <a:latin typeface="+mj-lt"/>
            </a:rPr>
            <a:t>moisturizers</a:t>
          </a:r>
        </a:p>
      </dsp:txBody>
      <dsp:txXfrm>
        <a:off x="4141" y="-248050"/>
        <a:ext cx="3681738" cy="892201"/>
      </dsp:txXfrm>
    </dsp:sp>
    <dsp:sp modelId="{C2C374EB-94AC-9D49-93CA-115F9ED3AAF6}">
      <dsp:nvSpPr>
        <dsp:cNvPr id="0" name=""/>
        <dsp:cNvSpPr/>
      </dsp:nvSpPr>
      <dsp:spPr>
        <a:xfrm>
          <a:off x="4141" y="644150"/>
          <a:ext cx="3681738" cy="23383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Frequent and liberal use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Ideally inexpensive and free of additives, fragrances, perfumes, or other sensitizers</a:t>
          </a:r>
          <a:endParaRPr lang="en-US" sz="1800" kern="1200" dirty="0"/>
        </a:p>
      </dsp:txBody>
      <dsp:txXfrm>
        <a:off x="4141" y="644150"/>
        <a:ext cx="3681738" cy="2338396"/>
      </dsp:txXfrm>
    </dsp:sp>
    <dsp:sp modelId="{2EF21443-E56F-5E4E-9729-8C08A987F1CC}">
      <dsp:nvSpPr>
        <dsp:cNvPr id="0" name=""/>
        <dsp:cNvSpPr/>
      </dsp:nvSpPr>
      <dsp:spPr>
        <a:xfrm>
          <a:off x="4200820" y="-248050"/>
          <a:ext cx="3681738" cy="8922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Bathing</a:t>
          </a:r>
          <a:r>
            <a:rPr lang="en-US" sz="2200" kern="1200" dirty="0"/>
            <a:t> </a:t>
          </a:r>
        </a:p>
      </dsp:txBody>
      <dsp:txXfrm>
        <a:off x="4200820" y="-248050"/>
        <a:ext cx="3681738" cy="892201"/>
      </dsp:txXfrm>
    </dsp:sp>
    <dsp:sp modelId="{331EA430-CAC2-1E43-AEEC-B0076DB3672D}">
      <dsp:nvSpPr>
        <dsp:cNvPr id="0" name=""/>
        <dsp:cNvSpPr/>
      </dsp:nvSpPr>
      <dsp:spPr>
        <a:xfrm>
          <a:off x="4200820" y="644150"/>
          <a:ext cx="3681738" cy="23383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Should be followed with moisturizer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of fragrance-free, hypoallergenic </a:t>
          </a:r>
          <a:r>
            <a:rPr lang="en-US" sz="1800" kern="1200" dirty="0" err="1"/>
            <a:t>nonsoap</a:t>
          </a:r>
          <a:r>
            <a:rPr lang="en-US" sz="1800" kern="1200" dirty="0"/>
            <a:t> cleansers with neutral or low pH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Bleach baths for those with moderate or severe AD and signs of secondary bacterial infection</a:t>
          </a:r>
        </a:p>
      </dsp:txBody>
      <dsp:txXfrm>
        <a:off x="4200820" y="644150"/>
        <a:ext cx="3681738" cy="2338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69C1D-171F-0A40-A102-1D5F925391A9}">
      <dsp:nvSpPr>
        <dsp:cNvPr id="0" name=""/>
        <dsp:cNvSpPr/>
      </dsp:nvSpPr>
      <dsp:spPr>
        <a:xfrm>
          <a:off x="38" y="63749"/>
          <a:ext cx="3685337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Topical corticosteroids (TCS)</a:t>
          </a:r>
        </a:p>
      </dsp:txBody>
      <dsp:txXfrm>
        <a:off x="38" y="63749"/>
        <a:ext cx="3685337" cy="489600"/>
      </dsp:txXfrm>
    </dsp:sp>
    <dsp:sp modelId="{ABFE43B6-7B16-AD49-A897-F75F32C427CB}">
      <dsp:nvSpPr>
        <dsp:cNvPr id="0" name=""/>
        <dsp:cNvSpPr/>
      </dsp:nvSpPr>
      <dsp:spPr>
        <a:xfrm>
          <a:off x="38" y="553349"/>
          <a:ext cx="3685337" cy="22165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Recommended for treatment of active inflammation or itch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May consider low-potency over-the-counter agents in some cases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Carry risk of skin atrophy with long-term use</a:t>
          </a:r>
        </a:p>
      </dsp:txBody>
      <dsp:txXfrm>
        <a:off x="38" y="553349"/>
        <a:ext cx="3685337" cy="2216587"/>
      </dsp:txXfrm>
    </dsp:sp>
    <dsp:sp modelId="{640B9051-3727-F44A-89EC-E24FB2C6B0FD}">
      <dsp:nvSpPr>
        <dsp:cNvPr id="0" name=""/>
        <dsp:cNvSpPr/>
      </dsp:nvSpPr>
      <dsp:spPr>
        <a:xfrm>
          <a:off x="4201323" y="63749"/>
          <a:ext cx="3685337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Topical calcineurin inhibitors (TCI)</a:t>
          </a:r>
        </a:p>
      </dsp:txBody>
      <dsp:txXfrm>
        <a:off x="4201323" y="63749"/>
        <a:ext cx="3685337" cy="489600"/>
      </dsp:txXfrm>
    </dsp:sp>
    <dsp:sp modelId="{C99E6D44-E3A7-E74D-AA77-C3D3A4F186C7}">
      <dsp:nvSpPr>
        <dsp:cNvPr id="0" name=""/>
        <dsp:cNvSpPr/>
      </dsp:nvSpPr>
      <dsp:spPr>
        <a:xfrm>
          <a:off x="4201323" y="553349"/>
          <a:ext cx="3685337" cy="22165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Recommended for treatment of itch when bathing, moisturizing, wet-wrap therapy, and/or TCS have not led to relief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Favored over TCS in delicate body areas (</a:t>
          </a:r>
          <a:r>
            <a:rPr lang="en-US" sz="1700" kern="1200" dirty="0" err="1"/>
            <a:t>eg</a:t>
          </a:r>
          <a:r>
            <a:rPr lang="en-US" sz="1700" kern="1200" dirty="0"/>
            <a:t>, face, groin)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 risk of atrophy but transient burning after application is common</a:t>
          </a:r>
        </a:p>
      </dsp:txBody>
      <dsp:txXfrm>
        <a:off x="4201323" y="553349"/>
        <a:ext cx="3685337" cy="2216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BFF51-4A2F-5140-828A-8794C43A1540}">
      <dsp:nvSpPr>
        <dsp:cNvPr id="0" name=""/>
        <dsp:cNvSpPr/>
      </dsp:nvSpPr>
      <dsp:spPr>
        <a:xfrm>
          <a:off x="0" y="133815"/>
          <a:ext cx="78867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66624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Mild-to-moderate AD in adults and children 3 months or older</a:t>
          </a:r>
        </a:p>
      </dsp:txBody>
      <dsp:txXfrm>
        <a:off x="0" y="133815"/>
        <a:ext cx="7886700" cy="466200"/>
      </dsp:txXfrm>
    </dsp:sp>
    <dsp:sp modelId="{D741858B-7017-404A-A5A9-0C710DB2166F}">
      <dsp:nvSpPr>
        <dsp:cNvPr id="0" name=""/>
        <dsp:cNvSpPr/>
      </dsp:nvSpPr>
      <dsp:spPr>
        <a:xfrm>
          <a:off x="394335" y="15735"/>
          <a:ext cx="5520690" cy="236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FDA-approved indication</a:t>
          </a:r>
        </a:p>
      </dsp:txBody>
      <dsp:txXfrm>
        <a:off x="405863" y="27263"/>
        <a:ext cx="5497634" cy="213104"/>
      </dsp:txXfrm>
    </dsp:sp>
    <dsp:sp modelId="{AD20D354-8B5C-FA41-886F-0CA168DEF4BC}">
      <dsp:nvSpPr>
        <dsp:cNvPr id="0" name=""/>
        <dsp:cNvSpPr/>
      </dsp:nvSpPr>
      <dsp:spPr>
        <a:xfrm>
          <a:off x="0" y="761295"/>
          <a:ext cx="78867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89703"/>
              <a:satOff val="-5927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66624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PDE4 inhibition</a:t>
          </a:r>
        </a:p>
      </dsp:txBody>
      <dsp:txXfrm>
        <a:off x="0" y="761295"/>
        <a:ext cx="7886700" cy="466200"/>
      </dsp:txXfrm>
    </dsp:sp>
    <dsp:sp modelId="{100DDBC1-D55C-B447-BCB0-85FD43044F28}">
      <dsp:nvSpPr>
        <dsp:cNvPr id="0" name=""/>
        <dsp:cNvSpPr/>
      </dsp:nvSpPr>
      <dsp:spPr>
        <a:xfrm>
          <a:off x="394335" y="643215"/>
          <a:ext cx="5520690" cy="236160"/>
        </a:xfrm>
        <a:prstGeom prst="roundRect">
          <a:avLst/>
        </a:prstGeom>
        <a:solidFill>
          <a:schemeClr val="accent3">
            <a:hueOff val="389703"/>
            <a:satOff val="-5927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Mechanism of action</a:t>
          </a:r>
        </a:p>
      </dsp:txBody>
      <dsp:txXfrm>
        <a:off x="405863" y="654743"/>
        <a:ext cx="5497634" cy="213104"/>
      </dsp:txXfrm>
    </dsp:sp>
    <dsp:sp modelId="{C9CDE977-75C1-CC4A-AD62-9A25ABF9F92D}">
      <dsp:nvSpPr>
        <dsp:cNvPr id="0" name=""/>
        <dsp:cNvSpPr/>
      </dsp:nvSpPr>
      <dsp:spPr>
        <a:xfrm>
          <a:off x="0" y="1388775"/>
          <a:ext cx="78867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79406"/>
              <a:satOff val="-11854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66624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Topical</a:t>
          </a:r>
        </a:p>
      </dsp:txBody>
      <dsp:txXfrm>
        <a:off x="0" y="1388775"/>
        <a:ext cx="7886700" cy="466200"/>
      </dsp:txXfrm>
    </dsp:sp>
    <dsp:sp modelId="{FEBCCC48-7B64-6C42-BE09-AF8B975DEFE6}">
      <dsp:nvSpPr>
        <dsp:cNvPr id="0" name=""/>
        <dsp:cNvSpPr/>
      </dsp:nvSpPr>
      <dsp:spPr>
        <a:xfrm>
          <a:off x="394335" y="1270695"/>
          <a:ext cx="5520690" cy="236160"/>
        </a:xfrm>
        <a:prstGeom prst="roundRect">
          <a:avLst/>
        </a:prstGeom>
        <a:solidFill>
          <a:schemeClr val="accent3">
            <a:hueOff val="779406"/>
            <a:satOff val="-11854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Route of administration</a:t>
          </a:r>
        </a:p>
      </dsp:txBody>
      <dsp:txXfrm>
        <a:off x="405863" y="1282223"/>
        <a:ext cx="5497634" cy="213104"/>
      </dsp:txXfrm>
    </dsp:sp>
    <dsp:sp modelId="{0551DFA8-3394-E04D-B821-23D0557BBB3A}">
      <dsp:nvSpPr>
        <dsp:cNvPr id="0" name=""/>
        <dsp:cNvSpPr/>
      </dsp:nvSpPr>
      <dsp:spPr>
        <a:xfrm>
          <a:off x="0" y="2016255"/>
          <a:ext cx="78867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69109"/>
              <a:satOff val="-17780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66624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Thin layer, twice daily</a:t>
          </a:r>
        </a:p>
      </dsp:txBody>
      <dsp:txXfrm>
        <a:off x="0" y="2016255"/>
        <a:ext cx="7886700" cy="466200"/>
      </dsp:txXfrm>
    </dsp:sp>
    <dsp:sp modelId="{D9F27C2F-B541-FB4B-BB80-AF8AFA69105C}">
      <dsp:nvSpPr>
        <dsp:cNvPr id="0" name=""/>
        <dsp:cNvSpPr/>
      </dsp:nvSpPr>
      <dsp:spPr>
        <a:xfrm>
          <a:off x="394335" y="1898175"/>
          <a:ext cx="5520690" cy="236160"/>
        </a:xfrm>
        <a:prstGeom prst="roundRect">
          <a:avLst/>
        </a:prstGeom>
        <a:solidFill>
          <a:schemeClr val="accent3">
            <a:hueOff val="1169109"/>
            <a:satOff val="-17780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Dosing</a:t>
          </a:r>
        </a:p>
      </dsp:txBody>
      <dsp:txXfrm>
        <a:off x="405863" y="1909703"/>
        <a:ext cx="5497634" cy="213104"/>
      </dsp:txXfrm>
    </dsp:sp>
    <dsp:sp modelId="{76B499C6-F28A-9E4E-A9E7-C418A883D8C8}">
      <dsp:nvSpPr>
        <dsp:cNvPr id="0" name=""/>
        <dsp:cNvSpPr/>
      </dsp:nvSpPr>
      <dsp:spPr>
        <a:xfrm>
          <a:off x="0" y="2643735"/>
          <a:ext cx="7886700" cy="46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58812"/>
              <a:satOff val="-2370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66624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Application site pain</a:t>
          </a:r>
          <a:endParaRPr lang="en-US" sz="1400" kern="1200" dirty="0"/>
        </a:p>
      </dsp:txBody>
      <dsp:txXfrm>
        <a:off x="0" y="2643735"/>
        <a:ext cx="7886700" cy="466200"/>
      </dsp:txXfrm>
    </dsp:sp>
    <dsp:sp modelId="{DA6A3CB5-54A9-814E-A00D-141D6FD14B1E}">
      <dsp:nvSpPr>
        <dsp:cNvPr id="0" name=""/>
        <dsp:cNvSpPr/>
      </dsp:nvSpPr>
      <dsp:spPr>
        <a:xfrm>
          <a:off x="394335" y="2525655"/>
          <a:ext cx="5520690" cy="236160"/>
        </a:xfrm>
        <a:prstGeom prst="roundRect">
          <a:avLst/>
        </a:prstGeom>
        <a:solidFill>
          <a:schemeClr val="accent3">
            <a:hueOff val="1558812"/>
            <a:satOff val="-2370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Safety</a:t>
          </a:r>
        </a:p>
      </dsp:txBody>
      <dsp:txXfrm>
        <a:off x="405863" y="2537183"/>
        <a:ext cx="5497634" cy="21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BFF51-4A2F-5140-828A-8794C43A1540}">
      <dsp:nvSpPr>
        <dsp:cNvPr id="0" name=""/>
        <dsp:cNvSpPr/>
      </dsp:nvSpPr>
      <dsp:spPr>
        <a:xfrm>
          <a:off x="0" y="177612"/>
          <a:ext cx="7886700" cy="54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24968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Moderate-to-severe AD inadequately controlled with topical therapies or when those therapies are not recommended in adults and children 6 years or older</a:t>
          </a:r>
        </a:p>
      </dsp:txBody>
      <dsp:txXfrm>
        <a:off x="0" y="177612"/>
        <a:ext cx="7886700" cy="548100"/>
      </dsp:txXfrm>
    </dsp:sp>
    <dsp:sp modelId="{D741858B-7017-404A-A5A9-0C710DB2166F}">
      <dsp:nvSpPr>
        <dsp:cNvPr id="0" name=""/>
        <dsp:cNvSpPr/>
      </dsp:nvSpPr>
      <dsp:spPr>
        <a:xfrm>
          <a:off x="394335" y="89052"/>
          <a:ext cx="5520690" cy="177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FDA-approved indication</a:t>
          </a:r>
        </a:p>
      </dsp:txBody>
      <dsp:txXfrm>
        <a:off x="402981" y="97698"/>
        <a:ext cx="5503398" cy="159828"/>
      </dsp:txXfrm>
    </dsp:sp>
    <dsp:sp modelId="{AD20D354-8B5C-FA41-886F-0CA168DEF4BC}">
      <dsp:nvSpPr>
        <dsp:cNvPr id="0" name=""/>
        <dsp:cNvSpPr/>
      </dsp:nvSpPr>
      <dsp:spPr>
        <a:xfrm>
          <a:off x="0" y="846672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89703"/>
              <a:satOff val="-5927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24968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IL-4 receptor antagonist</a:t>
          </a:r>
        </a:p>
      </dsp:txBody>
      <dsp:txXfrm>
        <a:off x="0" y="846672"/>
        <a:ext cx="7886700" cy="378000"/>
      </dsp:txXfrm>
    </dsp:sp>
    <dsp:sp modelId="{100DDBC1-D55C-B447-BCB0-85FD43044F28}">
      <dsp:nvSpPr>
        <dsp:cNvPr id="0" name=""/>
        <dsp:cNvSpPr/>
      </dsp:nvSpPr>
      <dsp:spPr>
        <a:xfrm>
          <a:off x="394335" y="758112"/>
          <a:ext cx="5520690" cy="177120"/>
        </a:xfrm>
        <a:prstGeom prst="roundRect">
          <a:avLst/>
        </a:prstGeom>
        <a:solidFill>
          <a:schemeClr val="accent3">
            <a:hueOff val="389703"/>
            <a:satOff val="-5927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Mechanism of action</a:t>
          </a:r>
        </a:p>
      </dsp:txBody>
      <dsp:txXfrm>
        <a:off x="402981" y="766758"/>
        <a:ext cx="5503398" cy="159828"/>
      </dsp:txXfrm>
    </dsp:sp>
    <dsp:sp modelId="{C9CDE977-75C1-CC4A-AD62-9A25ABF9F92D}">
      <dsp:nvSpPr>
        <dsp:cNvPr id="0" name=""/>
        <dsp:cNvSpPr/>
      </dsp:nvSpPr>
      <dsp:spPr>
        <a:xfrm>
          <a:off x="0" y="1345632"/>
          <a:ext cx="78867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79406"/>
              <a:satOff val="-11854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24968" rIns="61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Subcutaneous</a:t>
          </a:r>
        </a:p>
      </dsp:txBody>
      <dsp:txXfrm>
        <a:off x="0" y="1345632"/>
        <a:ext cx="7886700" cy="378000"/>
      </dsp:txXfrm>
    </dsp:sp>
    <dsp:sp modelId="{FEBCCC48-7B64-6C42-BE09-AF8B975DEFE6}">
      <dsp:nvSpPr>
        <dsp:cNvPr id="0" name=""/>
        <dsp:cNvSpPr/>
      </dsp:nvSpPr>
      <dsp:spPr>
        <a:xfrm>
          <a:off x="394335" y="1257072"/>
          <a:ext cx="5520690" cy="177120"/>
        </a:xfrm>
        <a:prstGeom prst="roundRect">
          <a:avLst/>
        </a:prstGeom>
        <a:solidFill>
          <a:schemeClr val="accent3">
            <a:hueOff val="779406"/>
            <a:satOff val="-11854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Route of administration</a:t>
          </a:r>
        </a:p>
      </dsp:txBody>
      <dsp:txXfrm>
        <a:off x="402981" y="1265718"/>
        <a:ext cx="5503398" cy="159828"/>
      </dsp:txXfrm>
    </dsp:sp>
    <dsp:sp modelId="{0551DFA8-3394-E04D-B821-23D0557BBB3A}">
      <dsp:nvSpPr>
        <dsp:cNvPr id="0" name=""/>
        <dsp:cNvSpPr/>
      </dsp:nvSpPr>
      <dsp:spPr>
        <a:xfrm>
          <a:off x="0" y="1844592"/>
          <a:ext cx="788670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69109"/>
              <a:satOff val="-17780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24968" rIns="612096" bIns="85344" numCol="1" spcCol="1270" anchor="t" anchorCtr="0">
          <a:noAutofit/>
        </a:bodyPr>
        <a:lstStyle/>
        <a:p>
          <a:pPr marL="9525" lvl="1" indent="-95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200" b="1" kern="1200" dirty="0"/>
            <a:t>15-29 kg</a:t>
          </a:r>
          <a:r>
            <a:rPr lang="en-US" sz="1200" kern="1200" dirty="0"/>
            <a:t>: 600-mg loading dose followed by 300-mg maintenance dose every 4 weeks; </a:t>
          </a:r>
          <a:br>
            <a:rPr lang="en-US" sz="1200" kern="1200" dirty="0"/>
          </a:br>
          <a:r>
            <a:rPr lang="en-US" sz="1200" b="1" kern="1200" dirty="0"/>
            <a:t>30-59 kg</a:t>
          </a:r>
          <a:r>
            <a:rPr lang="en-US" sz="1200" b="0" kern="1200" dirty="0"/>
            <a:t>: 400-mg loading dose followed by 200-mg maintenance dose every 2 weeks; </a:t>
          </a:r>
          <a:br>
            <a:rPr lang="en-US" sz="1200" b="0" kern="1200" dirty="0"/>
          </a:br>
          <a:r>
            <a:rPr lang="en-US" sz="1200" b="1" kern="1200" dirty="0"/>
            <a:t>≥60 kg</a:t>
          </a:r>
          <a:r>
            <a:rPr lang="en-US" sz="1200" b="0" kern="1200" dirty="0"/>
            <a:t>: 600-mg loading dose followed by 300-mg maintenance dose every 2 weeks</a:t>
          </a:r>
          <a:endParaRPr lang="en-US" sz="1200" kern="1200" dirty="0"/>
        </a:p>
      </dsp:txBody>
      <dsp:txXfrm>
        <a:off x="0" y="1844592"/>
        <a:ext cx="7886700" cy="718200"/>
      </dsp:txXfrm>
    </dsp:sp>
    <dsp:sp modelId="{D9F27C2F-B541-FB4B-BB80-AF8AFA69105C}">
      <dsp:nvSpPr>
        <dsp:cNvPr id="0" name=""/>
        <dsp:cNvSpPr/>
      </dsp:nvSpPr>
      <dsp:spPr>
        <a:xfrm>
          <a:off x="394335" y="1756032"/>
          <a:ext cx="5520690" cy="177120"/>
        </a:xfrm>
        <a:prstGeom prst="roundRect">
          <a:avLst/>
        </a:prstGeom>
        <a:solidFill>
          <a:schemeClr val="accent3">
            <a:hueOff val="1169109"/>
            <a:satOff val="-17780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Dosing</a:t>
          </a:r>
        </a:p>
      </dsp:txBody>
      <dsp:txXfrm>
        <a:off x="402981" y="1764678"/>
        <a:ext cx="5503398" cy="159828"/>
      </dsp:txXfrm>
    </dsp:sp>
    <dsp:sp modelId="{04C7EC95-70F3-7944-AECA-A51194CF55D6}">
      <dsp:nvSpPr>
        <dsp:cNvPr id="0" name=""/>
        <dsp:cNvSpPr/>
      </dsp:nvSpPr>
      <dsp:spPr>
        <a:xfrm>
          <a:off x="0" y="2683753"/>
          <a:ext cx="7886700" cy="57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58812"/>
              <a:satOff val="-2370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124968" rIns="612096" bIns="85344" numCol="1" spcCol="1270" anchor="t" anchorCtr="0">
          <a:noAutofit/>
        </a:bodyPr>
        <a:lstStyle/>
        <a:p>
          <a:pPr marL="9525" lvl="1" indent="-95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200" kern="1200" dirty="0"/>
            <a:t>Injection site reactions</a:t>
          </a:r>
        </a:p>
        <a:p>
          <a:pPr marL="9525" lvl="1" indent="-9525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/>
          </a:pPr>
          <a:r>
            <a:rPr lang="en-US" sz="1200" kern="1200" dirty="0"/>
            <a:t>Conjunctivitis</a:t>
          </a:r>
        </a:p>
      </dsp:txBody>
      <dsp:txXfrm>
        <a:off x="0" y="2683753"/>
        <a:ext cx="7886700" cy="576450"/>
      </dsp:txXfrm>
    </dsp:sp>
    <dsp:sp modelId="{44138882-6E87-E341-A1C3-16385FACFF4D}">
      <dsp:nvSpPr>
        <dsp:cNvPr id="0" name=""/>
        <dsp:cNvSpPr/>
      </dsp:nvSpPr>
      <dsp:spPr>
        <a:xfrm>
          <a:off x="394335" y="2595193"/>
          <a:ext cx="5520690" cy="177120"/>
        </a:xfrm>
        <a:prstGeom prst="roundRect">
          <a:avLst/>
        </a:prstGeom>
        <a:solidFill>
          <a:schemeClr val="accent3">
            <a:hueOff val="1558812"/>
            <a:satOff val="-2370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9525" lvl="0" indent="-952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1200" kern="1200" dirty="0"/>
            <a:t>Safety</a:t>
          </a:r>
        </a:p>
      </dsp:txBody>
      <dsp:txXfrm>
        <a:off x="402981" y="2603839"/>
        <a:ext cx="5503398" cy="15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EDC6-B0E8-644E-9F15-37A2147D30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629B-1EF0-7443-AB7D-D0C6CF793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629B-1EF0-7443-AB7D-D0C6CF7930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6629B-1EF0-7443-AB7D-D0C6CF7930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9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833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B034B1-0001-854C-8F7F-6EABDADDCC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9F302F-C251-834D-AA82-0D8BA6037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203166"/>
            <a:ext cx="7886700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9661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76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76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57DEC-2570-A04A-A441-D30FD4CD64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E627752-FB8E-C541-8DDE-B735E90F18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203166"/>
            <a:ext cx="7886700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4047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1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46AF9F4-BC97-8349-93EB-7F79626274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77873F-AE9B-F349-8E8E-21285A327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203166"/>
            <a:ext cx="7886700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1143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25D950E-2232-0446-8665-722949410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623C2BF-0385-0446-B97B-B78738493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1" y="4203166"/>
            <a:ext cx="7886700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4848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35EC-77A3-534D-8D7C-B292EACE4A94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E6B7-1D28-3340-A9FA-CC2C724B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ethanskindeep-eczema.org/uploads/1/2/5/3/125377765/mtsd_report_-_digital_file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-safety-and-availability/fda-requires-warnings-about-increased-risk-serious-heart-related-events-cancer-blood-clots-and-deat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s://www.prnewswire.com/news-releases/lillys-lebrikizumab-significantly-improved-skin-clearance-and-itch-in-people-with-moderate-to-severe-atopic-dermatitis-in-two-phase-3-trials-30135545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0AA5-D555-C648-94E8-77B178A6C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6A58C-4EA9-504A-8B7F-80B4EF1B3C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91295C0-09E7-824F-9E27-44907111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5244-18A1-B24E-B8E4-B74DD940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Topical Corticosteroids Indicated for Relief After Failure of Good Skin Care and Moisturizers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89C5-AC85-7B40-AB3F-3A4C0D7F6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22899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Topical corticosteroids (TCS) </a:t>
            </a:r>
            <a:r>
              <a:rPr lang="en-US" dirty="0"/>
              <a:t>are the main anti-inflammatory agents used in adults and children with AD</a:t>
            </a:r>
          </a:p>
          <a:p>
            <a:r>
              <a:rPr lang="en-US" dirty="0"/>
              <a:t>Recommended for patients with AD who have not responded to basic skin care</a:t>
            </a:r>
          </a:p>
          <a:p>
            <a:r>
              <a:rPr lang="en-US" b="1" dirty="0">
                <a:solidFill>
                  <a:schemeClr val="tx2"/>
                </a:solidFill>
              </a:rPr>
              <a:t>Recommendations for use:</a:t>
            </a:r>
          </a:p>
          <a:p>
            <a:pPr lvl="1"/>
            <a:r>
              <a:rPr lang="en-US" dirty="0"/>
              <a:t>As maintenance on areas that regularly flare (1-2 times per week)</a:t>
            </a:r>
          </a:p>
          <a:p>
            <a:pPr lvl="1"/>
            <a:r>
              <a:rPr lang="en-US" dirty="0"/>
              <a:t>As treatment for acute flares (daily until lesions are improved for up to 2-3 weeks at a time)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9B84F-8735-B849-AF38-E4C6CADE8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Eichenfield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2014;71(1):116-132.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7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27CE-41B1-574A-B026-A73A365E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Adherence to Evidence-Based Guidelines</a:t>
            </a:r>
          </a:p>
        </p:txBody>
      </p:sp>
    </p:spTree>
    <p:extLst>
      <p:ext uri="{BB962C8B-B14F-4D97-AF65-F5344CB8AC3E}">
        <p14:creationId xmlns:p14="http://schemas.microsoft.com/office/powerpoint/2010/main" val="309549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2014 AAD Guidelines Include Recommendations for Acute and Maintenance Treatment of Mild to Severe 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E97ABD-CCFD-6F46-BB44-F15B1E67A92C}"/>
              </a:ext>
            </a:extLst>
          </p:cNvPr>
          <p:cNvSpPr/>
          <p:nvPr/>
        </p:nvSpPr>
        <p:spPr>
          <a:xfrm>
            <a:off x="571179" y="1268016"/>
            <a:ext cx="8001642" cy="1736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41CA9-4766-6F48-9C46-A41840EC365C}"/>
              </a:ext>
            </a:extLst>
          </p:cNvPr>
          <p:cNvSpPr/>
          <p:nvPr/>
        </p:nvSpPr>
        <p:spPr>
          <a:xfrm>
            <a:off x="571179" y="3133324"/>
            <a:ext cx="8001642" cy="1140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954A0-CB01-6C40-8A38-9B70550FAF00}"/>
              </a:ext>
            </a:extLst>
          </p:cNvPr>
          <p:cNvSpPr txBox="1"/>
          <p:nvPr/>
        </p:nvSpPr>
        <p:spPr>
          <a:xfrm rot="16200000">
            <a:off x="-481654" y="1951516"/>
            <a:ext cx="17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71D83-41DE-0643-8CBA-1D0DDBDF298A}"/>
              </a:ext>
            </a:extLst>
          </p:cNvPr>
          <p:cNvSpPr txBox="1"/>
          <p:nvPr/>
        </p:nvSpPr>
        <p:spPr>
          <a:xfrm rot="16200000">
            <a:off x="18270" y="3519021"/>
            <a:ext cx="73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Acute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EF543-047E-BA4A-8304-CBEAAFF64E28}"/>
              </a:ext>
            </a:extLst>
          </p:cNvPr>
          <p:cNvSpPr txBox="1"/>
          <p:nvPr/>
        </p:nvSpPr>
        <p:spPr>
          <a:xfrm>
            <a:off x="1273996" y="126801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Mild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1B4C0E-71B0-8543-91E1-01AD211176CE}"/>
              </a:ext>
            </a:extLst>
          </p:cNvPr>
          <p:cNvSpPr txBox="1"/>
          <p:nvPr/>
        </p:nvSpPr>
        <p:spPr>
          <a:xfrm>
            <a:off x="7065360" y="1268015"/>
            <a:ext cx="80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Severe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6F521C-358C-8146-A3EC-F87334E00ED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1883458" y="1452681"/>
            <a:ext cx="518190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60EF8B5-D293-FD4F-9C9E-E3BED8D5865B}"/>
              </a:ext>
            </a:extLst>
          </p:cNvPr>
          <p:cNvSpPr/>
          <p:nvPr/>
        </p:nvSpPr>
        <p:spPr>
          <a:xfrm>
            <a:off x="778986" y="1626993"/>
            <a:ext cx="2208944" cy="12030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Basic Management </a:t>
            </a:r>
            <a:r>
              <a:rPr lang="en-US" sz="1400" dirty="0">
                <a:latin typeface="+mj-lt"/>
              </a:rPr>
              <a:t>(all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Skin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Antiseptic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Trigger avoidance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CAAD833-4483-D94A-8A5F-4133E25741AD}"/>
              </a:ext>
            </a:extLst>
          </p:cNvPr>
          <p:cNvSpPr/>
          <p:nvPr/>
        </p:nvSpPr>
        <p:spPr>
          <a:xfrm>
            <a:off x="4260777" y="1637347"/>
            <a:ext cx="3790590" cy="12030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Maintenance Topicals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Calcineurin inhibitors (tacrolimus or </a:t>
            </a:r>
            <a:r>
              <a:rPr lang="en-US" sz="1400" dirty="0" err="1"/>
              <a:t>pimecrolimus</a:t>
            </a:r>
            <a:r>
              <a:rPr lang="en-US" sz="1400" dirty="0"/>
              <a:t>) </a:t>
            </a:r>
            <a:r>
              <a:rPr lang="en-US" sz="1400" b="1" dirty="0"/>
              <a:t>OR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Medium- and/or low-potency corticosteroids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A72DF18-83FD-5B41-B21B-522A769DC77A}"/>
              </a:ext>
            </a:extLst>
          </p:cNvPr>
          <p:cNvSpPr/>
          <p:nvPr/>
        </p:nvSpPr>
        <p:spPr>
          <a:xfrm>
            <a:off x="778986" y="3189014"/>
            <a:ext cx="2208944" cy="100214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Topical</a:t>
            </a:r>
            <a:endParaRPr lang="en-US" sz="1200" dirty="0">
              <a:latin typeface="+mj-lt"/>
            </a:endParaRPr>
          </a:p>
          <a:p>
            <a:r>
              <a:rPr lang="en-US" sz="1200" dirty="0"/>
              <a:t>Low-potency corticosteroids BID for up to 3 days beyond clearance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8FD0BA8-1C14-A34A-B00B-BFB78DBD2265}"/>
              </a:ext>
            </a:extLst>
          </p:cNvPr>
          <p:cNvSpPr/>
          <p:nvPr/>
        </p:nvSpPr>
        <p:spPr>
          <a:xfrm>
            <a:off x="4260777" y="3209723"/>
            <a:ext cx="3790590" cy="100214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Topical</a:t>
            </a:r>
            <a:endParaRPr lang="en-US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Medium-potency corticosteroids BID for up to 3 days beyond clearance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Oral antibiotic for secondary infection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5EBB65-0D6E-CB49-A4D1-64BD1D2ABAE4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V="1">
            <a:off x="1883458" y="2830038"/>
            <a:ext cx="0" cy="3589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2D8B3A-8F08-9C48-B4BC-F91214456A09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>
          <a:xfrm flipV="1">
            <a:off x="6156072" y="2840392"/>
            <a:ext cx="0" cy="369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ross 21">
            <a:extLst>
              <a:ext uri="{FF2B5EF4-FFF2-40B4-BE49-F238E27FC236}">
                <a16:creationId xmlns:a16="http://schemas.microsoft.com/office/drawing/2014/main" id="{A10B7CD3-EDC9-704B-8BAD-C916CED06BA3}"/>
              </a:ext>
            </a:extLst>
          </p:cNvPr>
          <p:cNvSpPr/>
          <p:nvPr/>
        </p:nvSpPr>
        <p:spPr>
          <a:xfrm>
            <a:off x="3451647" y="2094951"/>
            <a:ext cx="267128" cy="267128"/>
          </a:xfrm>
          <a:prstGeom prst="plus">
            <a:avLst>
              <a:gd name="adj" fmla="val 403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4B782AA-4280-214D-B1EF-FA6D435DD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Eichenfield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2014;71(1):116-132.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6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5D4B-8E98-B142-9EBA-BB971B36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Topical Therapies in 2014 AAD Clinical Guidelines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87C8DE6-C3C2-A340-B3E5-AAAC67300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694743"/>
              </p:ext>
            </p:extLst>
          </p:nvPr>
        </p:nvGraphicFramePr>
        <p:xfrm>
          <a:off x="628650" y="1370013"/>
          <a:ext cx="7886700" cy="283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27B02-7296-0444-8F4D-E602D05FE9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Eichenfield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2014;71(1):116-132.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3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F4FB-1460-3645-B081-E79CF7D4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Recommendations for Phototherapy in 2014 AAD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E190-C3E0-BA42-A51A-C85108644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UV light (UVA and/or UVB) can be used for </a:t>
            </a:r>
            <a:r>
              <a:rPr lang="en-US" b="1" dirty="0">
                <a:solidFill>
                  <a:schemeClr val="tx2"/>
                </a:solidFill>
              </a:rPr>
              <a:t>acute flares or maintenance</a:t>
            </a:r>
          </a:p>
          <a:p>
            <a:pPr lvl="1"/>
            <a:r>
              <a:rPr lang="en-US" dirty="0"/>
              <a:t>Requires 2 to 5 visits per week</a:t>
            </a:r>
          </a:p>
          <a:p>
            <a:r>
              <a:rPr lang="en-US" dirty="0"/>
              <a:t>Typically reserved for patients who have failed TCS and TCI</a:t>
            </a:r>
          </a:p>
          <a:p>
            <a:r>
              <a:rPr lang="en-US" dirty="0"/>
              <a:t>May be used in combination with TCS and moisturizers</a:t>
            </a:r>
          </a:p>
          <a:p>
            <a:r>
              <a:rPr lang="en-US" dirty="0"/>
              <a:t>Associated with short- and long-term adverse events (AEs), including itch, acute burns, and</a:t>
            </a:r>
            <a:r>
              <a:rPr lang="en-US" b="1" dirty="0">
                <a:solidFill>
                  <a:schemeClr val="tx2"/>
                </a:solidFill>
              </a:rPr>
              <a:t> increased risk for skin cancer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D045-7A02-7E44-AD91-A56D3E392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Sidbury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R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2014;71(2):327-349.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A1EF3-313C-2246-966E-19027936E2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UV, ultraviolet.</a:t>
            </a:r>
          </a:p>
        </p:txBody>
      </p:sp>
    </p:spTree>
    <p:extLst>
      <p:ext uri="{BB962C8B-B14F-4D97-AF65-F5344CB8AC3E}">
        <p14:creationId xmlns:p14="http://schemas.microsoft.com/office/powerpoint/2010/main" val="142573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2D94-2B90-3146-99C3-49A167EF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Adjunctive Systemic Therapies Included in 2014 AAD Guidelines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3012B44-2B47-294D-BAD1-46E977660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44894"/>
              </p:ext>
            </p:extLst>
          </p:nvPr>
        </p:nvGraphicFramePr>
        <p:xfrm>
          <a:off x="297950" y="1245250"/>
          <a:ext cx="8486455" cy="2910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1588968477"/>
                    </a:ext>
                  </a:extLst>
                </a:gridCol>
                <a:gridCol w="1779998">
                  <a:extLst>
                    <a:ext uri="{9D8B030D-6E8A-4147-A177-3AD203B41FA5}">
                      <a16:colId xmlns:a16="http://schemas.microsoft.com/office/drawing/2014/main" val="701958915"/>
                    </a:ext>
                  </a:extLst>
                </a:gridCol>
                <a:gridCol w="1779998">
                  <a:extLst>
                    <a:ext uri="{9D8B030D-6E8A-4147-A177-3AD203B41FA5}">
                      <a16:colId xmlns:a16="http://schemas.microsoft.com/office/drawing/2014/main" val="521558823"/>
                    </a:ext>
                  </a:extLst>
                </a:gridCol>
                <a:gridCol w="1779998">
                  <a:extLst>
                    <a:ext uri="{9D8B030D-6E8A-4147-A177-3AD203B41FA5}">
                      <a16:colId xmlns:a16="http://schemas.microsoft.com/office/drawing/2014/main" val="936541142"/>
                    </a:ext>
                  </a:extLst>
                </a:gridCol>
                <a:gridCol w="1779998">
                  <a:extLst>
                    <a:ext uri="{9D8B030D-6E8A-4147-A177-3AD203B41FA5}">
                      <a16:colId xmlns:a16="http://schemas.microsoft.com/office/drawing/2014/main" val="1718979110"/>
                    </a:ext>
                  </a:extLst>
                </a:gridCol>
              </a:tblGrid>
              <a:tr h="2256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Cyclosporine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Azathioprine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Methotrexate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Mycophenolate mofetil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781127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r>
                        <a:rPr lang="en-US" sz="1200" b="1" dirty="0"/>
                        <a:t>Decrease in AD activity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40%-55%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26%-37%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42%-52%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55%-68%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720217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r>
                        <a:rPr lang="en-US" sz="1200" b="1" dirty="0"/>
                        <a:t>Time to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2-6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≥12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10-16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8-12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826432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r>
                        <a:rPr lang="en-US" sz="1200" b="1" dirty="0"/>
                        <a:t>Dosage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150-300 mg/day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1-3 mg/kg/day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7.5-25 mg/week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1.0-1.5 g oral BID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283009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r>
                        <a:rPr lang="en-US" sz="1200" b="1" dirty="0"/>
                        <a:t>Selected AEs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Increased serum creatinine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Increased blood pressure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Leukopenia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Increased liver enzymes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GI symptoms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Bone marrow suppression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Increased liver enzymes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GI symptoms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Hematologic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Genitourinary symptoms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GI symptoms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209404"/>
                  </a:ext>
                </a:extLst>
              </a:tr>
              <a:tr h="225677">
                <a:tc>
                  <a:txBody>
                    <a:bodyPr/>
                    <a:lstStyle/>
                    <a:p>
                      <a:r>
                        <a:rPr lang="en-US" sz="1200" b="1" dirty="0"/>
                        <a:t>Pediatric considerations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Weight-based dosing (3-6 mg/kg/day)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Dosing (1-4 mg/kg/day)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Dosing (0.2-0.7 mg/kg/week)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Dosing (30-50 mg/kg/day)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37736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FEB39-AB62-1149-9DF9-DE0971E3A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Sidbury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R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2014;71(2):327-349.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Wollenberg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Eur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Venereol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2018;32(5):657-682.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7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F089-E7E1-4D45-9BFD-B6586BB6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 Therapies Approved After 2014 AAD Guidelines</a:t>
            </a:r>
          </a:p>
        </p:txBody>
      </p:sp>
    </p:spTree>
    <p:extLst>
      <p:ext uri="{BB962C8B-B14F-4D97-AF65-F5344CB8AC3E}">
        <p14:creationId xmlns:p14="http://schemas.microsoft.com/office/powerpoint/2010/main" val="230057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Crisaborole: Approved in 2016 for AD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F4F963A-9D31-C442-BE3F-6B6D501B2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970232"/>
              </p:ext>
            </p:extLst>
          </p:nvPr>
        </p:nvGraphicFramePr>
        <p:xfrm>
          <a:off x="628650" y="1078029"/>
          <a:ext cx="7886700" cy="31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09211F-50FD-8240-915F-C804F2159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Crisaborole ointment [prescribing information]. New York, NY; Pfizer: 2020.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F65BFB-F8D6-5A45-A799-D90BA9B26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PDE4, phosphodiesterase 4.</a:t>
            </a:r>
          </a:p>
        </p:txBody>
      </p:sp>
    </p:spTree>
    <p:extLst>
      <p:ext uri="{BB962C8B-B14F-4D97-AF65-F5344CB8AC3E}">
        <p14:creationId xmlns:p14="http://schemas.microsoft.com/office/powerpoint/2010/main" val="15977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8E79AE7-3730-264C-AB5B-A8C8A4EF71BA}"/>
              </a:ext>
            </a:extLst>
          </p:cNvPr>
          <p:cNvSpPr/>
          <p:nvPr/>
        </p:nvSpPr>
        <p:spPr>
          <a:xfrm>
            <a:off x="6886575" y="3988063"/>
            <a:ext cx="2129834" cy="24613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4CD2F-DC09-5B41-A933-A5AE5E80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 AD-301 &amp; AD-302: Crisaborole in </a:t>
            </a:r>
            <a:br>
              <a:rPr lang="en-US" dirty="0"/>
            </a:br>
            <a:r>
              <a:rPr lang="en-US" dirty="0"/>
              <a:t>Mild-to-Moderate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76202-7F25-6341-8016-6A58D3FB2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Paller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AS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2016;75(3):494-503.e6.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69384-7034-DF4D-8285-C07D9B4D51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aseline="30000" dirty="0" err="1"/>
              <a:t>a</a:t>
            </a:r>
            <a:r>
              <a:rPr lang="en-US" dirty="0" err="1"/>
              <a:t>Success</a:t>
            </a:r>
            <a:r>
              <a:rPr lang="en-US" dirty="0"/>
              <a:t> defined as Investigator's Static Global Assessment (ISGA) score of 0 or 1 (clear or almost clear) with at least 2-grade improvement.</a:t>
            </a:r>
          </a:p>
          <a:p>
            <a:r>
              <a:rPr lang="en-US" baseline="30000" dirty="0" err="1"/>
              <a:t>b</a:t>
            </a:r>
            <a:r>
              <a:rPr lang="en-US" dirty="0" err="1"/>
              <a:t>Improvement</a:t>
            </a:r>
            <a:r>
              <a:rPr lang="en-US" dirty="0"/>
              <a:t> defined as score of 0 or 1 with ≥1-grade reduction from baseline.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1A6CC6-525D-5845-8646-0922E13F0968}"/>
              </a:ext>
            </a:extLst>
          </p:cNvPr>
          <p:cNvGrpSpPr/>
          <p:nvPr/>
        </p:nvGrpSpPr>
        <p:grpSpPr>
          <a:xfrm>
            <a:off x="385762" y="1395312"/>
            <a:ext cx="5166095" cy="2496906"/>
            <a:chOff x="393684" y="1043194"/>
            <a:chExt cx="7012067" cy="3730569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E51954D4-933F-FB41-BE6E-702DB0DB7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1640750"/>
                </p:ext>
              </p:extLst>
            </p:nvPr>
          </p:nvGraphicFramePr>
          <p:xfrm>
            <a:off x="393684" y="1043194"/>
            <a:ext cx="3383279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650EA761-BEF5-A24D-B3AC-BE46D04222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5110743"/>
                </p:ext>
              </p:extLst>
            </p:nvPr>
          </p:nvGraphicFramePr>
          <p:xfrm>
            <a:off x="4022471" y="1043194"/>
            <a:ext cx="3383280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F0EBEE-7111-E04D-ADA2-86D475641ADD}"/>
                </a:ext>
              </a:extLst>
            </p:cNvPr>
            <p:cNvSpPr txBox="1"/>
            <p:nvPr/>
          </p:nvSpPr>
          <p:spPr>
            <a:xfrm>
              <a:off x="1434184" y="2685683"/>
              <a:ext cx="777194" cy="33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dirty="0"/>
                <a:t> =.038</a:t>
              </a:r>
              <a:endParaRPr lang="en-US" sz="1000" i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387836-EE5A-1042-B904-CB811894797E}"/>
                </a:ext>
              </a:extLst>
            </p:cNvPr>
            <p:cNvSpPr txBox="1"/>
            <p:nvPr/>
          </p:nvSpPr>
          <p:spPr>
            <a:xfrm>
              <a:off x="2648365" y="2685683"/>
              <a:ext cx="777194" cy="33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dirty="0"/>
                <a:t> &lt;.001</a:t>
              </a:r>
              <a:endParaRPr lang="en-US" sz="10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5ED511-5753-8C4A-8DED-949BA1A8E465}"/>
                </a:ext>
              </a:extLst>
            </p:cNvPr>
            <p:cNvSpPr txBox="1"/>
            <p:nvPr/>
          </p:nvSpPr>
          <p:spPr>
            <a:xfrm>
              <a:off x="5100384" y="2158388"/>
              <a:ext cx="777194" cy="33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dirty="0"/>
                <a:t> =.005</a:t>
              </a:r>
              <a:endParaRPr lang="en-US" sz="1000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9A7CA3-A6EC-5044-9A3B-6E265E2FA572}"/>
                </a:ext>
              </a:extLst>
            </p:cNvPr>
            <p:cNvSpPr txBox="1"/>
            <p:nvPr/>
          </p:nvSpPr>
          <p:spPr>
            <a:xfrm>
              <a:off x="6314567" y="2158388"/>
              <a:ext cx="777194" cy="33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dirty="0"/>
                <a:t> &lt;.001</a:t>
              </a:r>
              <a:endParaRPr lang="en-US" sz="1000" i="1" dirty="0"/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7F68087-9299-8644-9205-D9110E4D5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742359"/>
              </p:ext>
            </p:extLst>
          </p:nvPr>
        </p:nvGraphicFramePr>
        <p:xfrm>
          <a:off x="5794745" y="1396096"/>
          <a:ext cx="3221664" cy="249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5B229A6-F40E-4248-A244-305252112B03}"/>
              </a:ext>
            </a:extLst>
          </p:cNvPr>
          <p:cNvGrpSpPr/>
          <p:nvPr/>
        </p:nvGrpSpPr>
        <p:grpSpPr>
          <a:xfrm>
            <a:off x="7015941" y="3952224"/>
            <a:ext cx="2000468" cy="307777"/>
            <a:chOff x="3604250" y="3962910"/>
            <a:chExt cx="2000468" cy="3077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A62DD5-CB2F-424B-8FE3-153A033F7E5F}"/>
                </a:ext>
              </a:extLst>
            </p:cNvPr>
            <p:cNvSpPr txBox="1"/>
            <p:nvPr/>
          </p:nvSpPr>
          <p:spPr>
            <a:xfrm>
              <a:off x="3700607" y="3962910"/>
              <a:ext cx="1904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Crisaborole         Vehicle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0AC25E-DB88-634D-9AD4-A042EB75F163}"/>
                </a:ext>
              </a:extLst>
            </p:cNvPr>
            <p:cNvSpPr/>
            <p:nvPr/>
          </p:nvSpPr>
          <p:spPr>
            <a:xfrm>
              <a:off x="3604250" y="4038187"/>
              <a:ext cx="164362" cy="164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BB6180-B074-5740-A81B-5D6E536E3D33}"/>
                </a:ext>
              </a:extLst>
            </p:cNvPr>
            <p:cNvSpPr/>
            <p:nvPr/>
          </p:nvSpPr>
          <p:spPr>
            <a:xfrm>
              <a:off x="4786256" y="4034586"/>
              <a:ext cx="164362" cy="16436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48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1D68-76C1-5C43-AEF1-C53CEAF2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 Hoc Analysis of AD-301 &amp; AD-302 Suggests Crisaborole Effectiveness Across AD Severity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9076B-CBD6-FD43-8533-0FA31DF67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Acta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Derm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Venereol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2020;100(13):adv00170.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2AEA1-C4EE-2543-BAD1-4621A2B33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Silverberg JI et al. Acta </a:t>
            </a:r>
            <a:r>
              <a:rPr lang="en-US" i="1" dirty="0" err="1"/>
              <a:t>Derm</a:t>
            </a:r>
            <a:r>
              <a:rPr lang="en-US" i="1" dirty="0"/>
              <a:t> </a:t>
            </a:r>
            <a:r>
              <a:rPr lang="en-US" i="1" dirty="0" err="1"/>
              <a:t>Venereol</a:t>
            </a:r>
            <a:r>
              <a:rPr lang="en-US" dirty="0"/>
              <a:t>. 2020;100(13):adv00170. </a:t>
            </a:r>
            <a:r>
              <a:rPr lang="en-US" dirty="0">
                <a:hlinkClick r:id="rId2"/>
              </a:rPr>
              <a:t>CC BY-NC 4.0</a:t>
            </a:r>
            <a:r>
              <a:rPr lang="en-US" dirty="0"/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EFB3F-2611-0A49-91F0-BD0D6698521B}"/>
              </a:ext>
            </a:extLst>
          </p:cNvPr>
          <p:cNvGrpSpPr/>
          <p:nvPr/>
        </p:nvGrpSpPr>
        <p:grpSpPr>
          <a:xfrm>
            <a:off x="940690" y="1469115"/>
            <a:ext cx="7464167" cy="2552179"/>
            <a:chOff x="940690" y="1469115"/>
            <a:chExt cx="7464167" cy="2552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8EDA3B-C313-7048-8027-BDC6D7700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0690" y="1486788"/>
              <a:ext cx="3631310" cy="2534506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24E77E-E329-DC47-8866-4EF03B840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5981" y="1469115"/>
              <a:ext cx="3658876" cy="2552179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BD7B1C-904E-5742-90AC-2D4D3D02F28C}"/>
                </a:ext>
              </a:extLst>
            </p:cNvPr>
            <p:cNvSpPr/>
            <p:nvPr/>
          </p:nvSpPr>
          <p:spPr>
            <a:xfrm>
              <a:off x="950964" y="1561672"/>
              <a:ext cx="271661" cy="1643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818ADC-9408-BC42-A27C-54D4EAE090FB}"/>
                </a:ext>
              </a:extLst>
            </p:cNvPr>
            <p:cNvSpPr/>
            <p:nvPr/>
          </p:nvSpPr>
          <p:spPr>
            <a:xfrm>
              <a:off x="2434976" y="1526625"/>
              <a:ext cx="2085654" cy="5034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Response by Severity According to Baseline ADSI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A17C66-42A5-FB43-AC9A-4ECF89413AA1}"/>
                </a:ext>
              </a:extLst>
            </p:cNvPr>
            <p:cNvSpPr/>
            <p:nvPr/>
          </p:nvSpPr>
          <p:spPr>
            <a:xfrm>
              <a:off x="6214153" y="1526625"/>
              <a:ext cx="2085654" cy="50343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Response by Severity According to Baseline BSA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130107-41B8-6A44-8E78-8A32B233390F}"/>
                </a:ext>
              </a:extLst>
            </p:cNvPr>
            <p:cNvSpPr/>
            <p:nvPr/>
          </p:nvSpPr>
          <p:spPr>
            <a:xfrm>
              <a:off x="4766705" y="1486788"/>
              <a:ext cx="271661" cy="1643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280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2BCC4-AF84-5B46-8055-B235A2A2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Needs in AD Care</a:t>
            </a:r>
          </a:p>
        </p:txBody>
      </p:sp>
    </p:spTree>
    <p:extLst>
      <p:ext uri="{BB962C8B-B14F-4D97-AF65-F5344CB8AC3E}">
        <p14:creationId xmlns:p14="http://schemas.microsoft.com/office/powerpoint/2010/main" val="352806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6AC1-1E3F-4F41-903D-EB53A95B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Post Hoc Analysis of AD-301 &amp; AD-302 Suggests </a:t>
            </a:r>
            <a:r>
              <a:rPr lang="en-US" sz="2800" dirty="0" err="1"/>
              <a:t>Crisaborole</a:t>
            </a:r>
            <a:r>
              <a:rPr lang="en-US" sz="2800" dirty="0"/>
              <a:t> Effectiveness Across Racial/Ethnic Groups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BB8448-2454-F843-8D37-DEF914D8A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722" y="1370013"/>
            <a:ext cx="5848556" cy="283368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BE9AA-6F54-9C46-A086-2F57F5F7B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Callender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VD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Am J Clin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2019;20(5):711-723.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D47803-34A6-7147-A326-03A2D59684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Images courtesy of </a:t>
            </a:r>
            <a:r>
              <a:rPr lang="en-US" dirty="0" err="1"/>
              <a:t>Callender</a:t>
            </a:r>
            <a:r>
              <a:rPr lang="en-US" dirty="0"/>
              <a:t> VD et al. </a:t>
            </a:r>
            <a:r>
              <a:rPr lang="en-US" i="1" dirty="0"/>
              <a:t>Am J Clin Dermatol</a:t>
            </a:r>
            <a:r>
              <a:rPr lang="en-US" dirty="0"/>
              <a:t>. 2019;20(5):711-723. </a:t>
            </a:r>
            <a:r>
              <a:rPr lang="en-US" dirty="0">
                <a:hlinkClick r:id="rId3"/>
              </a:rPr>
              <a:t>CC BY-NC 4.0</a:t>
            </a:r>
            <a:r>
              <a:rPr lang="en-US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0B1A0-46E2-FF4D-B78F-912D12C152D3}"/>
              </a:ext>
            </a:extLst>
          </p:cNvPr>
          <p:cNvSpPr/>
          <p:nvPr/>
        </p:nvSpPr>
        <p:spPr>
          <a:xfrm>
            <a:off x="1653779" y="1380287"/>
            <a:ext cx="318859" cy="271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EC54D-1810-BB48-ADD9-AE3F7873A136}"/>
              </a:ext>
            </a:extLst>
          </p:cNvPr>
          <p:cNvSpPr/>
          <p:nvPr/>
        </p:nvSpPr>
        <p:spPr>
          <a:xfrm>
            <a:off x="1647722" y="1380287"/>
            <a:ext cx="1064657" cy="5923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Response by Race</a:t>
            </a:r>
          </a:p>
        </p:txBody>
      </p:sp>
    </p:spTree>
    <p:extLst>
      <p:ext uri="{BB962C8B-B14F-4D97-AF65-F5344CB8AC3E}">
        <p14:creationId xmlns:p14="http://schemas.microsoft.com/office/powerpoint/2010/main" val="302869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538D-5A07-2043-8B64-9926A066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4 Open-Label Study: Crisaborole Effectiveness in Infants Aged 3 to 23 Months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856F5D-162D-8A4C-A966-E1CBC26D9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370013"/>
            <a:ext cx="4564328" cy="283368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07391-48E3-9B41-8279-F593702E03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Schlessinger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J et al.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Am J Clin Dermatol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2020;21(2):275-284.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57DAF-586A-134F-A24D-C000F73F9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courtesy of </a:t>
            </a:r>
            <a:r>
              <a:rPr lang="en-US" dirty="0" err="1"/>
              <a:t>Schlessinger</a:t>
            </a:r>
            <a:r>
              <a:rPr lang="en-US" dirty="0"/>
              <a:t> J et al. </a:t>
            </a:r>
            <a:r>
              <a:rPr lang="en-US" i="1" dirty="0"/>
              <a:t>Am J Clin Dermatol</a:t>
            </a:r>
            <a:r>
              <a:rPr lang="en-US" dirty="0"/>
              <a:t>. 2020;21(2):275-284. </a:t>
            </a:r>
            <a:r>
              <a:rPr lang="en-US" dirty="0">
                <a:hlinkClick r:id="rId3"/>
              </a:rPr>
              <a:t>CC BY-NC 4.0</a:t>
            </a:r>
            <a:r>
              <a:rPr lang="en-US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FC72C5-827D-D449-9F07-FDB952A7F030}"/>
              </a:ext>
            </a:extLst>
          </p:cNvPr>
          <p:cNvSpPr/>
          <p:nvPr/>
        </p:nvSpPr>
        <p:spPr>
          <a:xfrm>
            <a:off x="1361343" y="1414254"/>
            <a:ext cx="3098939" cy="271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ISGA Response With Crisaborole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F294E-A335-B148-98AD-58764DFFC5E3}"/>
              </a:ext>
            </a:extLst>
          </p:cNvPr>
          <p:cNvSpPr txBox="1"/>
          <p:nvPr/>
        </p:nvSpPr>
        <p:spPr>
          <a:xfrm>
            <a:off x="5281989" y="1370013"/>
            <a:ext cx="3233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Pharmacokinetics of crisaborole were comparable with those 2 years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toxicity related to propylene glycol (</a:t>
            </a:r>
            <a:r>
              <a:rPr lang="en-US" dirty="0" err="1"/>
              <a:t>eg</a:t>
            </a:r>
            <a:r>
              <a:rPr lang="en-US" dirty="0"/>
              <a:t>, CNS toxicity, cardiac arrhythmia)</a:t>
            </a:r>
          </a:p>
        </p:txBody>
      </p:sp>
    </p:spTree>
    <p:extLst>
      <p:ext uri="{BB962C8B-B14F-4D97-AF65-F5344CB8AC3E}">
        <p14:creationId xmlns:p14="http://schemas.microsoft.com/office/powerpoint/2010/main" val="421092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Dupilumab: Approved in 2017 for 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09211F-50FD-8240-915F-C804F2159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Dupilumab injection [prescribing information]. Tarrytown, NY; Regeneron: 2021.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F1D4A63-E95E-4843-BF2E-29DF8322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690308"/>
              </p:ext>
            </p:extLst>
          </p:nvPr>
        </p:nvGraphicFramePr>
        <p:xfrm>
          <a:off x="628650" y="1084521"/>
          <a:ext cx="7886700" cy="334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66B2A2-F896-F442-99AA-D29AD10FFEF7}"/>
              </a:ext>
            </a:extLst>
          </p:cNvPr>
          <p:cNvSpPr txBox="1"/>
          <p:nvPr/>
        </p:nvSpPr>
        <p:spPr>
          <a:xfrm>
            <a:off x="2988644" y="383010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lvl="0" indent="-9525">
              <a:buNone/>
              <a:tabLst/>
            </a:pPr>
            <a:r>
              <a:rPr lang="en-US" sz="1200" dirty="0"/>
              <a:t>Eye pruritus</a:t>
            </a:r>
          </a:p>
          <a:p>
            <a:pPr marL="9525" lvl="0" indent="-9525">
              <a:buNone/>
              <a:tabLst/>
            </a:pPr>
            <a:r>
              <a:rPr lang="en-US" sz="1200" dirty="0"/>
              <a:t>Oral herpes</a:t>
            </a:r>
          </a:p>
        </p:txBody>
      </p:sp>
    </p:spTree>
    <p:extLst>
      <p:ext uri="{BB962C8B-B14F-4D97-AF65-F5344CB8AC3E}">
        <p14:creationId xmlns:p14="http://schemas.microsoft.com/office/powerpoint/2010/main" val="217853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C6AB-B948-6446-AD17-DCA544B2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 SOLO 1 &amp; SOLO 2: Dupilumab in Moderate-to-Severe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17F06-9753-A341-A5AD-116A68647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Simpson EL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N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Engl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J Med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2016;375(24):2335-2348.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7BDE0-2FAD-0D40-96CC-ED66F64B7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aseline="30000" dirty="0" err="1"/>
              <a:t>a</a:t>
            </a:r>
            <a:r>
              <a:rPr lang="en-US" dirty="0" err="1"/>
              <a:t>Qualifying</a:t>
            </a:r>
            <a:r>
              <a:rPr lang="en-US" dirty="0"/>
              <a:t> score defined as Investigator's Global Assessment (IGA) score of 0 or 1 (clear or almost clear) with at least 2-point improvement.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8B5670-1169-0248-91C5-964809D4F5CA}"/>
              </a:ext>
            </a:extLst>
          </p:cNvPr>
          <p:cNvGrpSpPr/>
          <p:nvPr/>
        </p:nvGrpSpPr>
        <p:grpSpPr>
          <a:xfrm>
            <a:off x="361510" y="1395312"/>
            <a:ext cx="7336462" cy="2748665"/>
            <a:chOff x="360764" y="1043194"/>
            <a:chExt cx="7044987" cy="410671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ECEF18AD-165B-7841-B483-1301288741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9244257"/>
                </p:ext>
              </p:extLst>
            </p:nvPr>
          </p:nvGraphicFramePr>
          <p:xfrm>
            <a:off x="393684" y="1043194"/>
            <a:ext cx="3383279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50A4CE22-1067-774A-898D-428F394CF2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41696122"/>
                </p:ext>
              </p:extLst>
            </p:nvPr>
          </p:nvGraphicFramePr>
          <p:xfrm>
            <a:off x="4022471" y="1043194"/>
            <a:ext cx="3383280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D4A9C8-87D6-724A-9196-517081687C18}"/>
                </a:ext>
              </a:extLst>
            </p:cNvPr>
            <p:cNvSpPr txBox="1"/>
            <p:nvPr/>
          </p:nvSpPr>
          <p:spPr>
            <a:xfrm>
              <a:off x="360764" y="4736053"/>
              <a:ext cx="4661482" cy="41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P</a:t>
              </a:r>
              <a:r>
                <a:rPr lang="en-US" sz="1200" dirty="0"/>
                <a:t> &lt;.001 for all comparisons of dupilumab vs placebo</a:t>
              </a:r>
              <a:endParaRPr lang="en-US" sz="1200" i="1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202DBB-7C92-2E41-9D0F-D473C8C1C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561" y="2299454"/>
            <a:ext cx="1295654" cy="6886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0440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3E93-0282-484B-A61A-A2BD1A61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 Hoc Analysis of Phase 3 Trials Reveals Early, Sustained Itch Relief With Dupilumab Treatment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98210-D69A-5C4A-A32C-0FD310BD0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2020;82(6):1328-1336.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9C001-0DAC-D446-BDC0-EB71C3A50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Images courtesy of </a:t>
            </a:r>
            <a:r>
              <a:rPr lang="en-US" b="0" i="0" dirty="0">
                <a:effectLst/>
                <a:latin typeface="system-ui"/>
              </a:rPr>
              <a:t>Silverberg JI et al. </a:t>
            </a:r>
            <a:r>
              <a:rPr lang="en-US" b="0" i="1" dirty="0">
                <a:effectLst/>
                <a:latin typeface="system-ui"/>
              </a:rPr>
              <a:t>J Am </a:t>
            </a:r>
            <a:r>
              <a:rPr lang="en-US" b="0" i="1" dirty="0" err="1">
                <a:effectLst/>
                <a:latin typeface="system-ui"/>
              </a:rPr>
              <a:t>Acad</a:t>
            </a:r>
            <a:r>
              <a:rPr lang="en-US" b="0" i="1" dirty="0">
                <a:effectLst/>
                <a:latin typeface="system-ui"/>
              </a:rPr>
              <a:t> Dermatol</a:t>
            </a:r>
            <a:r>
              <a:rPr lang="en-US" b="0" i="0" dirty="0">
                <a:effectLst/>
                <a:latin typeface="system-ui"/>
              </a:rPr>
              <a:t>. 2020;82(6):1328-1336. 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  <a:hlinkClick r:id="rId2"/>
              </a:rPr>
              <a:t>CC BY-NC-ND 4.0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</a:t>
            </a:r>
            <a:endParaRPr lang="en-US" dirty="0"/>
          </a:p>
        </p:txBody>
      </p:sp>
      <p:pic>
        <p:nvPicPr>
          <p:cNvPr id="9218" name="Picture 2" descr="Figure thumbnail gr1">
            <a:extLst>
              <a:ext uri="{FF2B5EF4-FFF2-40B4-BE49-F238E27FC236}">
                <a16:creationId xmlns:a16="http://schemas.microsoft.com/office/drawing/2014/main" id="{32AC0B57-AFB3-494E-84CC-3D2886BFF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4" b="1"/>
          <a:stretch/>
        </p:blipFill>
        <p:spPr bwMode="auto">
          <a:xfrm>
            <a:off x="399286" y="1657658"/>
            <a:ext cx="4101581" cy="197365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igure thumbnail gr2">
            <a:extLst>
              <a:ext uri="{FF2B5EF4-FFF2-40B4-BE49-F238E27FC236}">
                <a16:creationId xmlns:a16="http://schemas.microsoft.com/office/drawing/2014/main" id="{86D8BA2C-C62B-5F47-B174-60C594A56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4572000" y="1657658"/>
            <a:ext cx="4184356" cy="197365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624D1-7420-7641-897B-C90DE0BE90E5}"/>
              </a:ext>
            </a:extLst>
          </p:cNvPr>
          <p:cNvSpPr txBox="1"/>
          <p:nvPr/>
        </p:nvSpPr>
        <p:spPr>
          <a:xfrm>
            <a:off x="172398" y="3736532"/>
            <a:ext cx="87992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99398"/>
                </a:solidFill>
              </a:rPr>
              <a:t>—</a:t>
            </a:r>
            <a:r>
              <a:rPr lang="en-US" sz="1100" dirty="0"/>
              <a:t> placebo (SOLO pooled) </a:t>
            </a:r>
            <a:r>
              <a:rPr lang="en-US" sz="1600" b="1" dirty="0">
                <a:solidFill>
                  <a:srgbClr val="5D9EE5"/>
                </a:solidFill>
              </a:rPr>
              <a:t>—</a:t>
            </a:r>
            <a:r>
              <a:rPr lang="en-US" sz="1100" dirty="0"/>
              <a:t> dupilumab 300 mg every other week (SOLO pooled) </a:t>
            </a:r>
            <a:r>
              <a:rPr lang="en-US" sz="1600" b="1" dirty="0">
                <a:solidFill>
                  <a:srgbClr val="626262"/>
                </a:solidFill>
              </a:rPr>
              <a:t>—</a:t>
            </a:r>
            <a:r>
              <a:rPr lang="en-US" sz="1100" dirty="0"/>
              <a:t> placebo (AD ADOL) </a:t>
            </a:r>
            <a:r>
              <a:rPr lang="en-US" sz="1600" b="1" dirty="0">
                <a:solidFill>
                  <a:srgbClr val="6F116A"/>
                </a:solidFill>
              </a:rPr>
              <a:t>—</a:t>
            </a:r>
            <a:r>
              <a:rPr lang="en-US" sz="1100" dirty="0"/>
              <a:t> dupilumab 200-300 mg every other week</a:t>
            </a:r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D891-CB92-E241-921C-C4CEBC4F93CD}"/>
              </a:ext>
            </a:extLst>
          </p:cNvPr>
          <p:cNvSpPr txBox="1"/>
          <p:nvPr/>
        </p:nvSpPr>
        <p:spPr>
          <a:xfrm>
            <a:off x="775603" y="1268016"/>
            <a:ext cx="334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Daily Peak Pruritus Improvement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21EF9-BAD8-6249-9B85-21E88BCEB290}"/>
              </a:ext>
            </a:extLst>
          </p:cNvPr>
          <p:cNvSpPr txBox="1"/>
          <p:nvPr/>
        </p:nvSpPr>
        <p:spPr>
          <a:xfrm>
            <a:off x="4500867" y="1268016"/>
            <a:ext cx="439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Proportion Achieving ≥3 Point Improvement</a:t>
            </a:r>
          </a:p>
        </p:txBody>
      </p:sp>
    </p:spTree>
    <p:extLst>
      <p:ext uri="{BB962C8B-B14F-4D97-AF65-F5344CB8AC3E}">
        <p14:creationId xmlns:p14="http://schemas.microsoft.com/office/powerpoint/2010/main" val="225227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C75F-6B39-F743-A664-18C0E1F7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Post Hoc Analysis of Phase 3 Trials Reveals Important Clinical Benefits in Patients Without Clear Skin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0A0B8-7913-B944-9127-6A3730380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Br 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2019;181(1):80-87.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4BCBD-E55B-AC4A-92DC-1BF69005E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*</a:t>
            </a:r>
            <a:r>
              <a:rPr lang="en-US" i="1" dirty="0"/>
              <a:t>P</a:t>
            </a:r>
            <a:r>
              <a:rPr lang="en-US" dirty="0"/>
              <a:t> &lt;.001</a:t>
            </a:r>
          </a:p>
          <a:p>
            <a:r>
              <a:rPr lang="en-US" dirty="0"/>
              <a:t>Images courtesy of 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Br 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2019;181(1):80-87. 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  <a:hlinkClick r:id="rId2"/>
              </a:rPr>
              <a:t>CC BY-NC 4.0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434286-48AB-6846-B016-0134C2366EBA}"/>
              </a:ext>
            </a:extLst>
          </p:cNvPr>
          <p:cNvGrpSpPr/>
          <p:nvPr/>
        </p:nvGrpSpPr>
        <p:grpSpPr>
          <a:xfrm>
            <a:off x="536182" y="1175454"/>
            <a:ext cx="8353759" cy="2961278"/>
            <a:chOff x="536182" y="1113810"/>
            <a:chExt cx="8353759" cy="29612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756108-5D8A-BC44-BA0B-79D3BD33D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182" y="1463214"/>
              <a:ext cx="4050169" cy="261187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DE4755-6532-BD44-A241-47573925C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4430" y="1463212"/>
              <a:ext cx="3896403" cy="261187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95421F-8EA3-5A40-92E0-0A70F9949005}"/>
                </a:ext>
              </a:extLst>
            </p:cNvPr>
            <p:cNvSpPr txBox="1"/>
            <p:nvPr/>
          </p:nvSpPr>
          <p:spPr>
            <a:xfrm>
              <a:off x="575722" y="1113810"/>
              <a:ext cx="3971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Change in EASI Score in Patients With IGA &gt;1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F59537-EA2A-9649-8B6C-4E466C290469}"/>
                </a:ext>
              </a:extLst>
            </p:cNvPr>
            <p:cNvSpPr txBox="1"/>
            <p:nvPr/>
          </p:nvSpPr>
          <p:spPr>
            <a:xfrm>
              <a:off x="4655320" y="1113810"/>
              <a:ext cx="4234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Achievement of EASI-75 in Patients With IGA &gt;1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37B4390-E7B2-AD4F-BAC7-A063002083E8}"/>
                </a:ext>
              </a:extLst>
            </p:cNvPr>
            <p:cNvSpPr/>
            <p:nvPr/>
          </p:nvSpPr>
          <p:spPr>
            <a:xfrm>
              <a:off x="575722" y="1473486"/>
              <a:ext cx="297581" cy="2936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80B0FB-18E8-8740-9FE8-86103955B562}"/>
                </a:ext>
              </a:extLst>
            </p:cNvPr>
            <p:cNvSpPr/>
            <p:nvPr/>
          </p:nvSpPr>
          <p:spPr>
            <a:xfrm>
              <a:off x="4834704" y="1501969"/>
              <a:ext cx="297581" cy="2936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87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517-35C0-5040-81BA-777D77D0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Real-World Data Support the Efficacy of Dupilumab, With High Rates of Patient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5BEF-46E8-CA46-B0E6-978052B6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2833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Real-world study of 1963 adults receiving dupilumab from insurance database</a:t>
            </a:r>
          </a:p>
          <a:p>
            <a:r>
              <a:rPr lang="en-US" dirty="0"/>
              <a:t>Dupilumab persistence:</a:t>
            </a:r>
          </a:p>
          <a:p>
            <a:pPr lvl="1"/>
            <a:r>
              <a:rPr lang="en-US" dirty="0"/>
              <a:t>92% at 6 months</a:t>
            </a:r>
          </a:p>
          <a:p>
            <a:pPr lvl="1"/>
            <a:r>
              <a:rPr lang="en-US" dirty="0"/>
              <a:t>77% at 12 months</a:t>
            </a:r>
          </a:p>
          <a:p>
            <a:r>
              <a:rPr lang="en-US" dirty="0"/>
              <a:t>Among those who discontinued, likelihood of re-initiation within 4 months was 79%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87B4C-9CF3-8F4E-8589-4396813B2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Ann Allergy Asthma Immunol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2021;126(1):40-45.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FEE0C-53B3-CA48-B4E2-815605665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 courtesy of </a:t>
            </a:r>
            <a:r>
              <a:rPr lang="en-US" b="0" i="0" dirty="0">
                <a:effectLst/>
                <a:latin typeface="system-ui"/>
              </a:rPr>
              <a:t>Silverberg JI et al. </a:t>
            </a:r>
            <a:r>
              <a:rPr lang="en-US" b="0" i="1" dirty="0">
                <a:effectLst/>
                <a:latin typeface="system-ui"/>
              </a:rPr>
              <a:t>Ann Allergy Asthma Immunol</a:t>
            </a:r>
            <a:r>
              <a:rPr lang="en-US" b="0" i="0" dirty="0">
                <a:effectLst/>
                <a:latin typeface="system-ui"/>
              </a:rPr>
              <a:t>. 2021;126(1):40-45. </a:t>
            </a:r>
            <a:r>
              <a:rPr lang="en-US" b="0" i="0" dirty="0">
                <a:effectLst/>
                <a:latin typeface="system-ui"/>
                <a:hlinkClick r:id="rId2"/>
              </a:rPr>
              <a:t>CC BY-NC-ND 4.0</a:t>
            </a:r>
            <a:r>
              <a:rPr lang="en-US" b="0" i="0" dirty="0">
                <a:effectLst/>
                <a:latin typeface="system-ui"/>
              </a:rPr>
              <a:t>.</a:t>
            </a:r>
            <a:endParaRPr lang="en-US" dirty="0"/>
          </a:p>
        </p:txBody>
      </p:sp>
      <p:pic>
        <p:nvPicPr>
          <p:cNvPr id="10242" name="Picture 2" descr="Figure thumbnail gr2">
            <a:extLst>
              <a:ext uri="{FF2B5EF4-FFF2-40B4-BE49-F238E27FC236}">
                <a16:creationId xmlns:a16="http://schemas.microsoft.com/office/drawing/2014/main" id="{B1635225-2F4F-E547-8AA0-736A9FA5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01" y="1493173"/>
            <a:ext cx="3530040" cy="2379802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16E5D-013F-CF4E-81D2-68E8836D3510}"/>
              </a:ext>
            </a:extLst>
          </p:cNvPr>
          <p:cNvSpPr txBox="1"/>
          <p:nvPr/>
        </p:nvSpPr>
        <p:spPr>
          <a:xfrm>
            <a:off x="5215204" y="1143412"/>
            <a:ext cx="289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Persistence With Dupilumab</a:t>
            </a:r>
          </a:p>
        </p:txBody>
      </p:sp>
    </p:spTree>
    <p:extLst>
      <p:ext uri="{BB962C8B-B14F-4D97-AF65-F5344CB8AC3E}">
        <p14:creationId xmlns:p14="http://schemas.microsoft.com/office/powerpoint/2010/main" val="176665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ED9E-1CFF-4146-9AFE-11B61F48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Despite the Approval of Novel Agents, AD Control Remains Suboptimal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46B3-3EBE-2D48-A67C-C614C602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20"/>
            <a:ext cx="7886700" cy="1589738"/>
          </a:xfrm>
        </p:spPr>
        <p:txBody>
          <a:bodyPr/>
          <a:lstStyle/>
          <a:p>
            <a:r>
              <a:rPr lang="en-US" dirty="0"/>
              <a:t>Cross-sectional survey of 150 clinicians and 749 patients with moderate-to-severe AD</a:t>
            </a:r>
          </a:p>
          <a:p>
            <a:r>
              <a:rPr lang="en-US" dirty="0"/>
              <a:t>In 2018, the inadequate control rate was 42.3%</a:t>
            </a:r>
          </a:p>
          <a:p>
            <a:pPr lvl="1"/>
            <a:r>
              <a:rPr lang="en-US" dirty="0"/>
              <a:t>Slight improvement since 2014, when the inadequate control rate was 58.7%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7A76C-F55B-E04B-B988-8BA90C0D3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Vilsbøll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AW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Dermatol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Ther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(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Heidelb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)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2021;11(2):475-486.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73BA8-DFD2-8B4F-9E5C-9FA465D8D88F}"/>
              </a:ext>
            </a:extLst>
          </p:cNvPr>
          <p:cNvSpPr/>
          <p:nvPr/>
        </p:nvSpPr>
        <p:spPr>
          <a:xfrm>
            <a:off x="0" y="2911766"/>
            <a:ext cx="8515350" cy="1291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F92A6-D1A9-1F4F-B3F8-2862BBF0D68F}"/>
              </a:ext>
            </a:extLst>
          </p:cNvPr>
          <p:cNvSpPr txBox="1"/>
          <p:nvPr/>
        </p:nvSpPr>
        <p:spPr>
          <a:xfrm>
            <a:off x="1151425" y="3012468"/>
            <a:ext cx="73639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“Despite the introduction of novel therapies, the burden and impact of AD, the degree of patient- and physician-reported disease severity, and the lack of symptom control is still substantial.”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927E5D-4EEA-3C45-9501-5AF4F4BC04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247" y="2858256"/>
            <a:ext cx="722805" cy="7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13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F979-1C11-CD4F-A3B4-937A26C5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Therapies: Phase 3 Efficacy &amp; Safety Data</a:t>
            </a:r>
          </a:p>
        </p:txBody>
      </p:sp>
    </p:spTree>
    <p:extLst>
      <p:ext uri="{BB962C8B-B14F-4D97-AF65-F5344CB8AC3E}">
        <p14:creationId xmlns:p14="http://schemas.microsoft.com/office/powerpoint/2010/main" val="1988278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JAK-STAT Inhibitors: Mechanism of Action in 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09211F-50FD-8240-915F-C804F2159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Howell MD et al. </a:t>
            </a:r>
            <a:r>
              <a:rPr lang="en-US" i="1" dirty="0"/>
              <a:t>Front Immunol</a:t>
            </a:r>
            <a:r>
              <a:rPr lang="en-US" dirty="0"/>
              <a:t>. 2019;10:2342.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F65BFB-F8D6-5A45-A799-D90BA9B26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Howell MD et al. </a:t>
            </a:r>
            <a:r>
              <a:rPr lang="en-US" i="1" dirty="0"/>
              <a:t>Front Immunol</a:t>
            </a:r>
            <a:r>
              <a:rPr lang="en-US" dirty="0"/>
              <a:t>. 2019;10:2342.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ED6405-CD48-984B-A898-D5D35CD1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2833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cytokines rely on downstream JAK-STAT signaling</a:t>
            </a:r>
          </a:p>
          <a:p>
            <a:pPr lvl="1"/>
            <a:r>
              <a:rPr lang="en-US" dirty="0"/>
              <a:t>IL-4, IL-13, IL-31 (Th2 cytokines)</a:t>
            </a:r>
          </a:p>
          <a:p>
            <a:pPr lvl="1"/>
            <a:r>
              <a:rPr lang="en-US" dirty="0"/>
              <a:t>IL-2 (Th22 cytokines)</a:t>
            </a:r>
          </a:p>
          <a:p>
            <a:r>
              <a:rPr lang="en-US" dirty="0"/>
              <a:t>JAK-STAT inhibition can be pan-JAK or specific to certain types</a:t>
            </a:r>
          </a:p>
          <a:p>
            <a:pPr lvl="1"/>
            <a:r>
              <a:rPr lang="en-US" b="1" dirty="0"/>
              <a:t>JAK1-specific inhibitors: </a:t>
            </a:r>
            <a:r>
              <a:rPr lang="en-US" dirty="0" err="1"/>
              <a:t>upadacitinib</a:t>
            </a:r>
            <a:r>
              <a:rPr lang="en-US" dirty="0"/>
              <a:t> and </a:t>
            </a:r>
            <a:r>
              <a:rPr lang="en-US" dirty="0" err="1"/>
              <a:t>abrocitinib</a:t>
            </a:r>
            <a:endParaRPr lang="en-US" dirty="0"/>
          </a:p>
          <a:p>
            <a:pPr lvl="1"/>
            <a:r>
              <a:rPr lang="en-US" b="1" dirty="0"/>
              <a:t>JAK1/2-specific inhibitors: </a:t>
            </a:r>
            <a:r>
              <a:rPr lang="en-US" dirty="0"/>
              <a:t>ruxolitinib and </a:t>
            </a:r>
            <a:r>
              <a:rPr lang="en-US" dirty="0" err="1"/>
              <a:t>baricitinib</a:t>
            </a:r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16003D9-2DF8-3949-8711-8E62178A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96" y="1225486"/>
            <a:ext cx="4302978" cy="2913640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2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5E4129-BD68-5A49-A16A-72F7DBEA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 Confers a Substantial Burden on Patients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11EF1-2DA8-3B44-8018-F6F145309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692" y="4524086"/>
            <a:ext cx="5751717" cy="536836"/>
          </a:xfrm>
        </p:spPr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r>
              <a:rPr lang="en-US" dirty="0"/>
              <a:t>McCleary K. August 13, 2021. Accessed September 13, 2021. </a:t>
            </a:r>
            <a:r>
              <a:rPr lang="en-US" dirty="0">
                <a:hlinkClick r:id="rId2"/>
              </a:rPr>
              <a:t>http://www.morethanskindeep-eczema.org/uploads/1/2/5/3/125377765/mtsd_report_-_digital_file.pdf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Patel KR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2019;80(2):402-410.</a:t>
            </a:r>
            <a:endParaRPr lang="en-US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CFFCD2-A309-C048-807C-766C0875D560}"/>
              </a:ext>
            </a:extLst>
          </p:cNvPr>
          <p:cNvGrpSpPr/>
          <p:nvPr/>
        </p:nvGrpSpPr>
        <p:grpSpPr>
          <a:xfrm>
            <a:off x="83679" y="1195613"/>
            <a:ext cx="8836597" cy="2862019"/>
            <a:chOff x="167358" y="1360370"/>
            <a:chExt cx="8836597" cy="286201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C4E5D9E-4C68-A34A-9AD2-2A54F778D713}"/>
                </a:ext>
              </a:extLst>
            </p:cNvPr>
            <p:cNvGrpSpPr/>
            <p:nvPr/>
          </p:nvGrpSpPr>
          <p:grpSpPr>
            <a:xfrm>
              <a:off x="536913" y="1360370"/>
              <a:ext cx="8256669" cy="2596158"/>
              <a:chOff x="536913" y="1360370"/>
              <a:chExt cx="8256669" cy="259615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9CC742C-023D-3745-A9CE-B9A3A00D1807}"/>
                  </a:ext>
                </a:extLst>
              </p:cNvPr>
              <p:cNvGrpSpPr/>
              <p:nvPr/>
            </p:nvGrpSpPr>
            <p:grpSpPr>
              <a:xfrm>
                <a:off x="536913" y="2081998"/>
                <a:ext cx="8256669" cy="974361"/>
                <a:chOff x="445176" y="2052091"/>
                <a:chExt cx="8256669" cy="974361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B763619-99B6-D04B-8591-48BA23B8134F}"/>
                    </a:ext>
                  </a:extLst>
                </p:cNvPr>
                <p:cNvSpPr/>
                <p:nvPr/>
              </p:nvSpPr>
              <p:spPr>
                <a:xfrm>
                  <a:off x="445176" y="2052091"/>
                  <a:ext cx="974361" cy="9743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dirty="0">
                      <a:latin typeface="+mj-lt"/>
                    </a:rPr>
                    <a:t>ITCH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8B94B42B-2967-EF46-8335-AB4740D816BA}"/>
                    </a:ext>
                  </a:extLst>
                </p:cNvPr>
                <p:cNvGrpSpPr/>
                <p:nvPr/>
              </p:nvGrpSpPr>
              <p:grpSpPr>
                <a:xfrm>
                  <a:off x="7601629" y="2052091"/>
                  <a:ext cx="1100216" cy="974361"/>
                  <a:chOff x="7538702" y="2019612"/>
                  <a:chExt cx="1100216" cy="974361"/>
                </a:xfrm>
              </p:grpSpPr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62B6D999-F9F4-A444-8772-02F0DFC647C9}"/>
                      </a:ext>
                    </a:extLst>
                  </p:cNvPr>
                  <p:cNvSpPr/>
                  <p:nvPr/>
                </p:nvSpPr>
                <p:spPr>
                  <a:xfrm>
                    <a:off x="7601630" y="2019612"/>
                    <a:ext cx="974361" cy="974361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endParaRPr lang="en-US" sz="2800" dirty="0">
                      <a:latin typeface="+mj-lt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5FA13327-52D1-CB4F-ADC9-C4CD9AE47EBC}"/>
                      </a:ext>
                    </a:extLst>
                  </p:cNvPr>
                  <p:cNvSpPr txBox="1"/>
                  <p:nvPr/>
                </p:nvSpPr>
                <p:spPr>
                  <a:xfrm>
                    <a:off x="7538702" y="2243008"/>
                    <a:ext cx="1100216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bg1"/>
                        </a:solidFill>
                        <a:latin typeface="+mj-lt"/>
                      </a:rPr>
                      <a:t>DEPRESSION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chemeClr val="bg1"/>
                        </a:solidFill>
                        <a:latin typeface="+mj-lt"/>
                      </a:rPr>
                      <a:t>ANXIETY</a:t>
                    </a:r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F968216-788D-6446-A53C-F3031C4D6D57}"/>
                  </a:ext>
                </a:extLst>
              </p:cNvPr>
              <p:cNvGrpSpPr/>
              <p:nvPr/>
            </p:nvGrpSpPr>
            <p:grpSpPr>
              <a:xfrm>
                <a:off x="1756534" y="1716488"/>
                <a:ext cx="1713470" cy="1705380"/>
                <a:chOff x="2158314" y="1716488"/>
                <a:chExt cx="1713470" cy="170538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DA51F3B-9B61-7649-A737-74F989646D9E}"/>
                    </a:ext>
                  </a:extLst>
                </p:cNvPr>
                <p:cNvSpPr/>
                <p:nvPr/>
              </p:nvSpPr>
              <p:spPr>
                <a:xfrm>
                  <a:off x="2158314" y="1716488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Scratching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711F6B7-11BF-8F4C-B385-7F829FFF6048}"/>
                    </a:ext>
                  </a:extLst>
                </p:cNvPr>
                <p:cNvSpPr/>
                <p:nvPr/>
              </p:nvSpPr>
              <p:spPr>
                <a:xfrm>
                  <a:off x="2158314" y="2371470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Open sores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10FE70-46FA-4943-B9CC-727C71630849}"/>
                    </a:ext>
                  </a:extLst>
                </p:cNvPr>
                <p:cNvSpPr/>
                <p:nvPr/>
              </p:nvSpPr>
              <p:spPr>
                <a:xfrm>
                  <a:off x="2158314" y="3026452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Disturbed sleep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E453B73-DD86-C046-9BDE-044B4CF3CFAB}"/>
                  </a:ext>
                </a:extLst>
              </p:cNvPr>
              <p:cNvGrpSpPr/>
              <p:nvPr/>
            </p:nvGrpSpPr>
            <p:grpSpPr>
              <a:xfrm>
                <a:off x="3715265" y="1714313"/>
                <a:ext cx="1713470" cy="2242215"/>
                <a:chOff x="4007321" y="1714313"/>
                <a:chExt cx="1713470" cy="224221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A16B493-8730-6E4C-85D7-3ED909B6286D}"/>
                    </a:ext>
                  </a:extLst>
                </p:cNvPr>
                <p:cNvSpPr/>
                <p:nvPr/>
              </p:nvSpPr>
              <p:spPr>
                <a:xfrm>
                  <a:off x="4007321" y="1714313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Shame, embarrassment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B554A95-312F-BC47-84CE-0AEEC281D58A}"/>
                    </a:ext>
                  </a:extLst>
                </p:cNvPr>
                <p:cNvSpPr/>
                <p:nvPr/>
              </p:nvSpPr>
              <p:spPr>
                <a:xfrm>
                  <a:off x="4007321" y="2369295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Blood-stained clothing &amp; bedding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8E3630-E165-F74C-A868-ADA9AF77AA1B}"/>
                    </a:ext>
                  </a:extLst>
                </p:cNvPr>
                <p:cNvSpPr/>
                <p:nvPr/>
              </p:nvSpPr>
              <p:spPr>
                <a:xfrm>
                  <a:off x="4007321" y="3024277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Red, irritated skin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ACA3936-11B2-9043-A4B7-7002CFD65EE2}"/>
                    </a:ext>
                  </a:extLst>
                </p:cNvPr>
                <p:cNvSpPr/>
                <p:nvPr/>
              </p:nvSpPr>
              <p:spPr>
                <a:xfrm>
                  <a:off x="4007321" y="3561112"/>
                  <a:ext cx="1713470" cy="395416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Difficulty with attention, mood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B27446B-1B18-7C4C-AF87-EECCF6C829BA}"/>
                  </a:ext>
                </a:extLst>
              </p:cNvPr>
              <p:cNvGrpSpPr/>
              <p:nvPr/>
            </p:nvGrpSpPr>
            <p:grpSpPr>
              <a:xfrm>
                <a:off x="5673996" y="1714313"/>
                <a:ext cx="1713470" cy="2242215"/>
                <a:chOff x="4007321" y="1714313"/>
                <a:chExt cx="1713470" cy="224221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533CF60-FF9D-DE41-B770-01179FE07CB4}"/>
                    </a:ext>
                  </a:extLst>
                </p:cNvPr>
                <p:cNvSpPr/>
                <p:nvPr/>
              </p:nvSpPr>
              <p:spPr>
                <a:xfrm>
                  <a:off x="4007321" y="1714313"/>
                  <a:ext cx="1713470" cy="395416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Negative effect on relationships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0CD7EEB-768A-AF46-A545-7592AABF9D3C}"/>
                    </a:ext>
                  </a:extLst>
                </p:cNvPr>
                <p:cNvSpPr/>
                <p:nvPr/>
              </p:nvSpPr>
              <p:spPr>
                <a:xfrm>
                  <a:off x="4007321" y="2369295"/>
                  <a:ext cx="1713470" cy="395416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Time lost to daily cleaning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BE8FA5D-B8CA-6443-A259-BAABFE9F9563}"/>
                    </a:ext>
                  </a:extLst>
                </p:cNvPr>
                <p:cNvSpPr/>
                <p:nvPr/>
              </p:nvSpPr>
              <p:spPr>
                <a:xfrm>
                  <a:off x="4007321" y="3024277"/>
                  <a:ext cx="1713470" cy="395416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Negative self image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DE00C47-5659-6F42-8AC4-64F160727BCC}"/>
                    </a:ext>
                  </a:extLst>
                </p:cNvPr>
                <p:cNvSpPr/>
                <p:nvPr/>
              </p:nvSpPr>
              <p:spPr>
                <a:xfrm>
                  <a:off x="4007321" y="3561112"/>
                  <a:ext cx="1713470" cy="395416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/>
                    <a:t>Poor school &amp; work performance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F47C8E-4E74-C74F-9ACC-F45C546EFFC4}"/>
                  </a:ext>
                </a:extLst>
              </p:cNvPr>
              <p:cNvSpPr txBox="1"/>
              <p:nvPr/>
            </p:nvSpPr>
            <p:spPr>
              <a:xfrm>
                <a:off x="1756534" y="1360370"/>
                <a:ext cx="17134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Direct skin effects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786F93-81F3-9145-A12B-BC7C64F90523}"/>
                  </a:ext>
                </a:extLst>
              </p:cNvPr>
              <p:cNvSpPr txBox="1"/>
              <p:nvPr/>
            </p:nvSpPr>
            <p:spPr>
              <a:xfrm>
                <a:off x="3715265" y="1360370"/>
                <a:ext cx="17134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Indirect effects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6A27E8A-C03A-6B44-970F-C0CEAD1E7A01}"/>
                  </a:ext>
                </a:extLst>
              </p:cNvPr>
              <p:cNvSpPr txBox="1"/>
              <p:nvPr/>
            </p:nvSpPr>
            <p:spPr>
              <a:xfrm>
                <a:off x="5673996" y="1360370"/>
                <a:ext cx="17134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Mood &amp; lifestyle</a:t>
                </a:r>
              </a:p>
            </p:txBody>
          </p:sp>
          <p:cxnSp>
            <p:nvCxnSpPr>
              <p:cNvPr id="33" name="Elbow Connector 32">
                <a:extLst>
                  <a:ext uri="{FF2B5EF4-FFF2-40B4-BE49-F238E27FC236}">
                    <a16:creationId xmlns:a16="http://schemas.microsoft.com/office/drawing/2014/main" id="{355FC1E6-825D-5D48-970A-49DDB966A358}"/>
                  </a:ext>
                </a:extLst>
              </p:cNvPr>
              <p:cNvCxnSpPr>
                <a:stCxn id="8" idx="6"/>
                <a:endCxn id="14" idx="1"/>
              </p:cNvCxnSpPr>
              <p:nvPr/>
            </p:nvCxnSpPr>
            <p:spPr>
              <a:xfrm flipV="1">
                <a:off x="1511274" y="1914196"/>
                <a:ext cx="245260" cy="654983"/>
              </a:xfrm>
              <a:prstGeom prst="bentConnector3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Elbow Connector 33">
                <a:extLst>
                  <a:ext uri="{FF2B5EF4-FFF2-40B4-BE49-F238E27FC236}">
                    <a16:creationId xmlns:a16="http://schemas.microsoft.com/office/drawing/2014/main" id="{9CC38CCD-94BD-CD4E-9A9D-D1FA43642497}"/>
                  </a:ext>
                </a:extLst>
              </p:cNvPr>
              <p:cNvCxnSpPr>
                <a:cxnSpLocks/>
                <a:stCxn id="8" idx="6"/>
                <a:endCxn id="15" idx="1"/>
              </p:cNvCxnSpPr>
              <p:nvPr/>
            </p:nvCxnSpPr>
            <p:spPr>
              <a:xfrm flipV="1">
                <a:off x="1511274" y="2569178"/>
                <a:ext cx="245260" cy="1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>
                <a:extLst>
                  <a:ext uri="{FF2B5EF4-FFF2-40B4-BE49-F238E27FC236}">
                    <a16:creationId xmlns:a16="http://schemas.microsoft.com/office/drawing/2014/main" id="{2F2D7B0D-AED1-B548-BB88-DF5BA57EE108}"/>
                  </a:ext>
                </a:extLst>
              </p:cNvPr>
              <p:cNvCxnSpPr>
                <a:cxnSpLocks/>
                <a:stCxn id="8" idx="6"/>
                <a:endCxn id="16" idx="1"/>
              </p:cNvCxnSpPr>
              <p:nvPr/>
            </p:nvCxnSpPr>
            <p:spPr>
              <a:xfrm>
                <a:off x="1511274" y="2569179"/>
                <a:ext cx="245260" cy="654981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Elbow Connector 39">
                <a:extLst>
                  <a:ext uri="{FF2B5EF4-FFF2-40B4-BE49-F238E27FC236}">
                    <a16:creationId xmlns:a16="http://schemas.microsoft.com/office/drawing/2014/main" id="{09C51680-A763-0A47-BDFE-F897B93567DD}"/>
                  </a:ext>
                </a:extLst>
              </p:cNvPr>
              <p:cNvCxnSpPr>
                <a:cxnSpLocks/>
                <a:stCxn id="15" idx="3"/>
                <a:endCxn id="21" idx="1"/>
              </p:cNvCxnSpPr>
              <p:nvPr/>
            </p:nvCxnSpPr>
            <p:spPr>
              <a:xfrm>
                <a:off x="3470004" y="2569178"/>
                <a:ext cx="245261" cy="652807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>
                <a:extLst>
                  <a:ext uri="{FF2B5EF4-FFF2-40B4-BE49-F238E27FC236}">
                    <a16:creationId xmlns:a16="http://schemas.microsoft.com/office/drawing/2014/main" id="{3691F96E-4F84-C941-84E0-DB9E22651F94}"/>
                  </a:ext>
                </a:extLst>
              </p:cNvPr>
              <p:cNvCxnSpPr>
                <a:cxnSpLocks/>
                <a:stCxn id="15" idx="3"/>
                <a:endCxn id="20" idx="1"/>
              </p:cNvCxnSpPr>
              <p:nvPr/>
            </p:nvCxnSpPr>
            <p:spPr>
              <a:xfrm flipV="1">
                <a:off x="3470004" y="2567003"/>
                <a:ext cx="245261" cy="2175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>
                <a:extLst>
                  <a:ext uri="{FF2B5EF4-FFF2-40B4-BE49-F238E27FC236}">
                    <a16:creationId xmlns:a16="http://schemas.microsoft.com/office/drawing/2014/main" id="{95C818E8-B11F-5847-97B4-E96C9D829E80}"/>
                  </a:ext>
                </a:extLst>
              </p:cNvPr>
              <p:cNvCxnSpPr>
                <a:cxnSpLocks/>
                <a:stCxn id="15" idx="3"/>
                <a:endCxn id="19" idx="1"/>
              </p:cNvCxnSpPr>
              <p:nvPr/>
            </p:nvCxnSpPr>
            <p:spPr>
              <a:xfrm flipV="1">
                <a:off x="3470004" y="1912021"/>
                <a:ext cx="245261" cy="657157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>
                <a:extLst>
                  <a:ext uri="{FF2B5EF4-FFF2-40B4-BE49-F238E27FC236}">
                    <a16:creationId xmlns:a16="http://schemas.microsoft.com/office/drawing/2014/main" id="{BAF45FA4-C30E-B54F-94DE-C13B5937A037}"/>
                  </a:ext>
                </a:extLst>
              </p:cNvPr>
              <p:cNvCxnSpPr>
                <a:cxnSpLocks/>
                <a:stCxn id="16" idx="3"/>
                <a:endCxn id="22" idx="1"/>
              </p:cNvCxnSpPr>
              <p:nvPr/>
            </p:nvCxnSpPr>
            <p:spPr>
              <a:xfrm>
                <a:off x="3470004" y="3224160"/>
                <a:ext cx="245261" cy="534660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>
                <a:extLst>
                  <a:ext uri="{FF2B5EF4-FFF2-40B4-BE49-F238E27FC236}">
                    <a16:creationId xmlns:a16="http://schemas.microsoft.com/office/drawing/2014/main" id="{34248A56-9E0C-6045-B66D-EB3502A51FDA}"/>
                  </a:ext>
                </a:extLst>
              </p:cNvPr>
              <p:cNvCxnSpPr>
                <a:cxnSpLocks/>
                <a:stCxn id="14" idx="3"/>
                <a:endCxn id="19" idx="1"/>
              </p:cNvCxnSpPr>
              <p:nvPr/>
            </p:nvCxnSpPr>
            <p:spPr>
              <a:xfrm flipV="1">
                <a:off x="3470004" y="1912021"/>
                <a:ext cx="245261" cy="2175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>
                <a:extLst>
                  <a:ext uri="{FF2B5EF4-FFF2-40B4-BE49-F238E27FC236}">
                    <a16:creationId xmlns:a16="http://schemas.microsoft.com/office/drawing/2014/main" id="{7E5118A5-E395-634A-A6FB-2CF3197CDC4C}"/>
                  </a:ext>
                </a:extLst>
              </p:cNvPr>
              <p:cNvCxnSpPr>
                <a:cxnSpLocks/>
                <a:stCxn id="19" idx="3"/>
                <a:endCxn id="26" idx="1"/>
              </p:cNvCxnSpPr>
              <p:nvPr/>
            </p:nvCxnSpPr>
            <p:spPr>
              <a:xfrm>
                <a:off x="5428735" y="1912021"/>
                <a:ext cx="245261" cy="654982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>
                <a:extLst>
                  <a:ext uri="{FF2B5EF4-FFF2-40B4-BE49-F238E27FC236}">
                    <a16:creationId xmlns:a16="http://schemas.microsoft.com/office/drawing/2014/main" id="{ABF726AF-6398-CF4F-931C-FD589494A7BA}"/>
                  </a:ext>
                </a:extLst>
              </p:cNvPr>
              <p:cNvCxnSpPr>
                <a:cxnSpLocks/>
                <a:stCxn id="20" idx="3"/>
                <a:endCxn id="25" idx="1"/>
              </p:cNvCxnSpPr>
              <p:nvPr/>
            </p:nvCxnSpPr>
            <p:spPr>
              <a:xfrm flipV="1">
                <a:off x="5428735" y="1912021"/>
                <a:ext cx="245261" cy="654982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Elbow Connector 60">
                <a:extLst>
                  <a:ext uri="{FF2B5EF4-FFF2-40B4-BE49-F238E27FC236}">
                    <a16:creationId xmlns:a16="http://schemas.microsoft.com/office/drawing/2014/main" id="{77EDAAD3-52AB-184D-A326-CD142B9BE923}"/>
                  </a:ext>
                </a:extLst>
              </p:cNvPr>
              <p:cNvCxnSpPr>
                <a:cxnSpLocks/>
                <a:stCxn id="21" idx="3"/>
                <a:endCxn id="26" idx="1"/>
              </p:cNvCxnSpPr>
              <p:nvPr/>
            </p:nvCxnSpPr>
            <p:spPr>
              <a:xfrm flipV="1">
                <a:off x="5428735" y="2567003"/>
                <a:ext cx="245261" cy="654982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B6D7C4E8-E9A8-B843-963C-C1E81C5E586F}"/>
                  </a:ext>
                </a:extLst>
              </p:cNvPr>
              <p:cNvCxnSpPr>
                <a:cxnSpLocks/>
                <a:stCxn id="22" idx="3"/>
                <a:endCxn id="27" idx="1"/>
              </p:cNvCxnSpPr>
              <p:nvPr/>
            </p:nvCxnSpPr>
            <p:spPr>
              <a:xfrm flipV="1">
                <a:off x="5428735" y="3221985"/>
                <a:ext cx="245261" cy="536835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>
                <a:extLst>
                  <a:ext uri="{FF2B5EF4-FFF2-40B4-BE49-F238E27FC236}">
                    <a16:creationId xmlns:a16="http://schemas.microsoft.com/office/drawing/2014/main" id="{C4DE3D3C-EED9-D144-87E1-B757DEC8D7BF}"/>
                  </a:ext>
                </a:extLst>
              </p:cNvPr>
              <p:cNvCxnSpPr>
                <a:cxnSpLocks/>
                <a:stCxn id="28" idx="1"/>
                <a:endCxn id="21" idx="3"/>
              </p:cNvCxnSpPr>
              <p:nvPr/>
            </p:nvCxnSpPr>
            <p:spPr>
              <a:xfrm rot="10800000">
                <a:off x="5428736" y="3221986"/>
                <a:ext cx="245261" cy="536835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>
                <a:extLst>
                  <a:ext uri="{FF2B5EF4-FFF2-40B4-BE49-F238E27FC236}">
                    <a16:creationId xmlns:a16="http://schemas.microsoft.com/office/drawing/2014/main" id="{49A9911C-952B-A545-AFAE-30A9E56C33EE}"/>
                  </a:ext>
                </a:extLst>
              </p:cNvPr>
              <p:cNvCxnSpPr>
                <a:cxnSpLocks/>
                <a:stCxn id="11" idx="1"/>
                <a:endCxn id="25" idx="3"/>
              </p:cNvCxnSpPr>
              <p:nvPr/>
            </p:nvCxnSpPr>
            <p:spPr>
              <a:xfrm rot="10800000">
                <a:off x="7387466" y="1912022"/>
                <a:ext cx="305900" cy="654983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>
                <a:extLst>
                  <a:ext uri="{FF2B5EF4-FFF2-40B4-BE49-F238E27FC236}">
                    <a16:creationId xmlns:a16="http://schemas.microsoft.com/office/drawing/2014/main" id="{E5DF6B5E-47B0-1A4E-AFB8-C0A001E8E879}"/>
                  </a:ext>
                </a:extLst>
              </p:cNvPr>
              <p:cNvCxnSpPr>
                <a:cxnSpLocks/>
                <a:stCxn id="11" idx="1"/>
                <a:endCxn id="26" idx="3"/>
              </p:cNvCxnSpPr>
              <p:nvPr/>
            </p:nvCxnSpPr>
            <p:spPr>
              <a:xfrm rot="10800000">
                <a:off x="7387466" y="2567004"/>
                <a:ext cx="305900" cy="1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>
                <a:extLst>
                  <a:ext uri="{FF2B5EF4-FFF2-40B4-BE49-F238E27FC236}">
                    <a16:creationId xmlns:a16="http://schemas.microsoft.com/office/drawing/2014/main" id="{1BFF7E0E-0EF1-4C43-9637-D529552B2AC4}"/>
                  </a:ext>
                </a:extLst>
              </p:cNvPr>
              <p:cNvCxnSpPr>
                <a:cxnSpLocks/>
                <a:stCxn id="11" idx="1"/>
                <a:endCxn id="28" idx="3"/>
              </p:cNvCxnSpPr>
              <p:nvPr/>
            </p:nvCxnSpPr>
            <p:spPr>
              <a:xfrm rot="10800000" flipV="1">
                <a:off x="7387466" y="2567004"/>
                <a:ext cx="305900" cy="1191816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>
                <a:extLst>
                  <a:ext uri="{FF2B5EF4-FFF2-40B4-BE49-F238E27FC236}">
                    <a16:creationId xmlns:a16="http://schemas.microsoft.com/office/drawing/2014/main" id="{A647A51B-9ADA-2140-B4C3-DF06DDD75C73}"/>
                  </a:ext>
                </a:extLst>
              </p:cNvPr>
              <p:cNvCxnSpPr>
                <a:cxnSpLocks/>
                <a:stCxn id="11" idx="1"/>
                <a:endCxn id="27" idx="3"/>
              </p:cNvCxnSpPr>
              <p:nvPr/>
            </p:nvCxnSpPr>
            <p:spPr>
              <a:xfrm rot="10800000" flipV="1">
                <a:off x="7387466" y="2567003"/>
                <a:ext cx="305900" cy="654981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EFD8C86-AB8C-FC4B-9565-832BBE92CD56}"/>
                </a:ext>
              </a:extLst>
            </p:cNvPr>
            <p:cNvSpPr txBox="1"/>
            <p:nvPr/>
          </p:nvSpPr>
          <p:spPr>
            <a:xfrm>
              <a:off x="167358" y="3483726"/>
              <a:ext cx="17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Itch is the most reported bothersome symptom for patients with AD</a:t>
              </a:r>
              <a:r>
                <a:rPr lang="en-US" sz="1200" baseline="30000" dirty="0"/>
                <a:t>1</a:t>
              </a:r>
              <a:endParaRPr lang="en-US" sz="1200" dirty="0"/>
            </a:p>
          </p:txBody>
        </p:sp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155B93FE-22F1-B24E-9F8C-9B0FEC228772}"/>
                </a:ext>
              </a:extLst>
            </p:cNvPr>
            <p:cNvCxnSpPr>
              <a:cxnSpLocks/>
              <a:stCxn id="8" idx="4"/>
              <a:endCxn id="88" idx="0"/>
            </p:cNvCxnSpPr>
            <p:nvPr/>
          </p:nvCxnSpPr>
          <p:spPr>
            <a:xfrm rot="5400000">
              <a:off x="810411" y="3270042"/>
              <a:ext cx="427367" cy="1"/>
            </a:xfrm>
            <a:prstGeom prst="bentConnector3">
              <a:avLst>
                <a:gd name="adj1" fmla="val 50000"/>
              </a:avLst>
            </a:prstGeom>
            <a:ln w="19050" cap="rnd">
              <a:prstDash val="sysDot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8174630-8F5C-E841-9076-E3BFDBD1EF44}"/>
                </a:ext>
              </a:extLst>
            </p:cNvPr>
            <p:cNvSpPr txBox="1"/>
            <p:nvPr/>
          </p:nvSpPr>
          <p:spPr>
            <a:xfrm>
              <a:off x="7492682" y="3391392"/>
              <a:ext cx="15112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Patients with AD have high rates of depression, anxiety, and suicidal ideation</a:t>
              </a:r>
              <a:r>
                <a:rPr lang="en-US" sz="1200" baseline="30000" dirty="0"/>
                <a:t>2</a:t>
              </a:r>
              <a:endParaRPr lang="en-US" sz="1200" dirty="0"/>
            </a:p>
          </p:txBody>
        </p:sp>
        <p:cxnSp>
          <p:nvCxnSpPr>
            <p:cNvPr id="97" name="Elbow Connector 96">
              <a:extLst>
                <a:ext uri="{FF2B5EF4-FFF2-40B4-BE49-F238E27FC236}">
                  <a16:creationId xmlns:a16="http://schemas.microsoft.com/office/drawing/2014/main" id="{56CEE3A5-BF48-8744-910C-259CE3B4E12C}"/>
                </a:ext>
              </a:extLst>
            </p:cNvPr>
            <p:cNvCxnSpPr>
              <a:cxnSpLocks/>
              <a:stCxn id="9" idx="4"/>
              <a:endCxn id="96" idx="0"/>
            </p:cNvCxnSpPr>
            <p:nvPr/>
          </p:nvCxnSpPr>
          <p:spPr>
            <a:xfrm rot="16200000" flipH="1">
              <a:off x="8078381" y="3221453"/>
              <a:ext cx="335033" cy="4844"/>
            </a:xfrm>
            <a:prstGeom prst="bentConnector3">
              <a:avLst>
                <a:gd name="adj1" fmla="val 50000"/>
              </a:avLst>
            </a:prstGeom>
            <a:ln w="19050" cap="rnd">
              <a:prstDash val="sysDot"/>
              <a:rou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39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7F1A-3998-0F48-8009-335928013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Pooled Data From Phase 3 BREEZE-AD1 &amp; BREEZE-AD2: Oral </a:t>
            </a:r>
            <a:r>
              <a:rPr lang="en-US" dirty="0" err="1"/>
              <a:t>Baricitinib</a:t>
            </a:r>
            <a:r>
              <a:rPr lang="en-US" dirty="0"/>
              <a:t> Monotherapy</a:t>
            </a:r>
            <a:r>
              <a:rPr lang="en-US" baseline="30000" dirty="0"/>
              <a:t>1,a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B71E5-4F57-3040-B9FF-CB1DC9E93D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Simpson EL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Br 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2020;183(2):242-255.</a:t>
            </a:r>
            <a:endParaRPr lang="en-US" b="1" dirty="0"/>
          </a:p>
          <a:p>
            <a:r>
              <a:rPr lang="en-US" b="1" dirty="0"/>
              <a:t>2. </a:t>
            </a:r>
            <a:r>
              <a:rPr lang="en-US" dirty="0" err="1"/>
              <a:t>Wollenberg</a:t>
            </a:r>
            <a:r>
              <a:rPr lang="en-US" dirty="0"/>
              <a:t> A et al. </a:t>
            </a:r>
            <a:r>
              <a:rPr lang="en-US" i="1" dirty="0"/>
              <a:t>J Allergy Clin Immunol. </a:t>
            </a:r>
            <a:r>
              <a:rPr lang="en-US" dirty="0"/>
              <a:t>2020;142(2 supplement);AB190.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83BEF-1640-D44E-884A-FD0CE9752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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 .01 vs placebo; </a:t>
            </a:r>
            <a:r>
              <a:rPr lang="en-US" sz="12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 .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001 vs placebo; </a:t>
            </a:r>
            <a:r>
              <a:rPr lang="en-US" sz="12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</a:t>
            </a:r>
            <a:r>
              <a:rPr lang="en-US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.05.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a. Rescue systemic or topical corticosteroids were allowed at investigator discretion.</a:t>
            </a: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671EC-6D50-E643-B7EA-121CEEDFD02F}"/>
              </a:ext>
            </a:extLst>
          </p:cNvPr>
          <p:cNvSpPr txBox="1"/>
          <p:nvPr/>
        </p:nvSpPr>
        <p:spPr>
          <a:xfrm>
            <a:off x="7487635" y="1880140"/>
            <a:ext cx="152877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1239  patients in total with moderate-to-severe AD and inadequate response to TCS</a:t>
            </a:r>
            <a:r>
              <a:rPr lang="en-US" sz="1600" baseline="30000" dirty="0"/>
              <a:t>1</a:t>
            </a:r>
            <a:endParaRPr lang="en-US" sz="16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A580391-46D8-7D4D-A953-97AB0955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69614"/>
              </p:ext>
            </p:extLst>
          </p:nvPr>
        </p:nvGraphicFramePr>
        <p:xfrm>
          <a:off x="261256" y="1582847"/>
          <a:ext cx="7157077" cy="241046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60669">
                  <a:extLst>
                    <a:ext uri="{9D8B030D-6E8A-4147-A177-3AD203B41FA5}">
                      <a16:colId xmlns:a16="http://schemas.microsoft.com/office/drawing/2014/main" val="483012683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412172906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2352444017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288726819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1770348431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4285659414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3806676767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4266657042"/>
                    </a:ext>
                  </a:extLst>
                </a:gridCol>
                <a:gridCol w="699551">
                  <a:extLst>
                    <a:ext uri="{9D8B030D-6E8A-4147-A177-3AD203B41FA5}">
                      <a16:colId xmlns:a16="http://schemas.microsoft.com/office/drawing/2014/main" val="2534016297"/>
                    </a:ext>
                  </a:extLst>
                </a:gridCol>
              </a:tblGrid>
              <a:tr h="26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Response at Wk 16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Baricitinib 1 mg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252)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Baricitinib 2 mg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246)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Baricitinib 4 mg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248)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Placebo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493)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/>
                </a:tc>
                <a:extLst>
                  <a:ext uri="{0D108BD9-81ED-4DB2-BD59-A6C34878D82A}">
                    <a16:rowId xmlns:a16="http://schemas.microsoft.com/office/drawing/2014/main" val="3733231522"/>
                  </a:ext>
                </a:extLst>
              </a:tr>
              <a:tr h="26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Atopic Comorbidity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177)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75)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176)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70)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168)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80)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357)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(n = 136)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9595"/>
                  </a:ext>
                </a:extLst>
              </a:tr>
              <a:tr h="158846">
                <a:tc gridSpan="9"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EASI-50 response rate,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2080816911"/>
                  </a:ext>
                </a:extLst>
              </a:tr>
              <a:tr h="158846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Monotherapy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20.3*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17519"/>
                  </a:ext>
                </a:extLst>
              </a:tr>
              <a:tr h="158846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 TCS rescue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64.0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61.9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61.4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55.4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63.8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330454"/>
                  </a:ext>
                </a:extLst>
              </a:tr>
              <a:tr h="158846">
                <a:tc gridSpan="9"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IGA (0, 1, 2) response rate,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89644"/>
                  </a:ext>
                </a:extLst>
              </a:tr>
              <a:tr h="261629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Monotherapy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‡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17.6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29949"/>
                  </a:ext>
                </a:extLst>
              </a:tr>
              <a:tr h="251500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 TCS rescue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48.9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52.9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50.6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6482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784B3D-F382-9B4E-B2D3-A8FE2FDEB97B}"/>
              </a:ext>
            </a:extLst>
          </p:cNvPr>
          <p:cNvSpPr txBox="1"/>
          <p:nvPr/>
        </p:nvSpPr>
        <p:spPr>
          <a:xfrm>
            <a:off x="261256" y="1264541"/>
            <a:ext cx="7157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Results From Pooled BREEZE-AD1 and BREEZE-AD2 Trials</a:t>
            </a:r>
            <a:r>
              <a:rPr lang="en-US" sz="1400" b="1" baseline="30000" dirty="0"/>
              <a:t>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0368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397F-4775-FB47-AC88-61ED4E67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 BREEZE-AD7: Oral </a:t>
            </a:r>
            <a:r>
              <a:rPr lang="en-US" dirty="0" err="1"/>
              <a:t>Baricitinib</a:t>
            </a:r>
            <a:r>
              <a:rPr lang="en-US" dirty="0"/>
              <a:t> Combined With Background Topical Corticosteroids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8285B5-72F4-CE4C-9DCB-0B4472DBE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Reich K et al. </a:t>
            </a:r>
            <a:r>
              <a:rPr lang="en-US" i="1" dirty="0"/>
              <a:t>JAMA Dermatol</a:t>
            </a:r>
            <a:r>
              <a:rPr lang="en-US" dirty="0"/>
              <a:t>. 2020;156(12):1333-1343.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2EBEF-FD48-1249-9F96-A1347DE14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4016414"/>
            <a:ext cx="7886700" cy="458214"/>
          </a:xfrm>
        </p:spPr>
        <p:txBody>
          <a:bodyPr>
            <a:normAutofit/>
          </a:bodyPr>
          <a:lstStyle/>
          <a:p>
            <a:r>
              <a:rPr lang="en-US" dirty="0" err="1"/>
              <a:t>vIGA</a:t>
            </a:r>
            <a:r>
              <a:rPr lang="en-US" dirty="0"/>
              <a:t>-AD, validated Investigator Global Assessment for Atopic Dermatitis.</a:t>
            </a:r>
          </a:p>
          <a:p>
            <a:r>
              <a:rPr lang="en-US" dirty="0"/>
              <a:t>Images courtesy of Reich K et al. </a:t>
            </a:r>
            <a:r>
              <a:rPr lang="en-US" i="1" dirty="0"/>
              <a:t>JAMA Dermatol</a:t>
            </a:r>
            <a:r>
              <a:rPr lang="en-US" dirty="0"/>
              <a:t>. 2020;156(12):1333-1343. </a:t>
            </a:r>
            <a:r>
              <a:rPr lang="en-US" dirty="0">
                <a:hlinkClick r:id="rId3"/>
              </a:rPr>
              <a:t>CC-BY-NC-ND</a:t>
            </a:r>
            <a:r>
              <a:rPr lang="en-US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A41FA6-C347-BB45-80EB-7B252D39AC91}"/>
              </a:ext>
            </a:extLst>
          </p:cNvPr>
          <p:cNvGrpSpPr/>
          <p:nvPr/>
        </p:nvGrpSpPr>
        <p:grpSpPr>
          <a:xfrm>
            <a:off x="486330" y="1434350"/>
            <a:ext cx="6873715" cy="2543574"/>
            <a:chOff x="1242322" y="1882937"/>
            <a:chExt cx="9651534" cy="357149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17F4D0-47FF-F844-AB47-729D57A26611}"/>
                </a:ext>
              </a:extLst>
            </p:cNvPr>
            <p:cNvGrpSpPr/>
            <p:nvPr/>
          </p:nvGrpSpPr>
          <p:grpSpPr>
            <a:xfrm>
              <a:off x="1242322" y="1882937"/>
              <a:ext cx="4700211" cy="3571490"/>
              <a:chOff x="838201" y="1575358"/>
              <a:chExt cx="5685246" cy="431997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1338D0C-D42F-CB45-AE20-4EC0DC6B6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838201" y="2180341"/>
                <a:ext cx="5685246" cy="371499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B824FC4-EE4A-4541-8990-6FF8FD418A9B}"/>
                  </a:ext>
                </a:extLst>
              </p:cNvPr>
              <p:cNvSpPr txBox="1"/>
              <p:nvPr/>
            </p:nvSpPr>
            <p:spPr>
              <a:xfrm>
                <a:off x="838203" y="1575358"/>
                <a:ext cx="5685244" cy="44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vIGA</a:t>
                </a:r>
                <a:r>
                  <a:rPr lang="en-US" b="1" dirty="0"/>
                  <a:t>-AD Score of 0 or 1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8B1589C-EBA7-FF4B-B066-8932D6B4D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193646" y="2389029"/>
              <a:ext cx="4700210" cy="3051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076282-4659-F24C-811C-A222E84CF2CC}"/>
                </a:ext>
              </a:extLst>
            </p:cNvPr>
            <p:cNvSpPr txBox="1"/>
            <p:nvPr/>
          </p:nvSpPr>
          <p:spPr>
            <a:xfrm>
              <a:off x="6193645" y="1882937"/>
              <a:ext cx="4700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EASI-75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1E86B6-C246-C849-9DA2-E3139BCF6FC3}"/>
              </a:ext>
            </a:extLst>
          </p:cNvPr>
          <p:cNvSpPr txBox="1"/>
          <p:nvPr/>
        </p:nvSpPr>
        <p:spPr>
          <a:xfrm>
            <a:off x="7487635" y="2318674"/>
            <a:ext cx="152877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329 patients with moderate-to-severe AD receiving background TCS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1A0ED-C7B3-4142-9A85-ECDE68856EB9}"/>
              </a:ext>
            </a:extLst>
          </p:cNvPr>
          <p:cNvSpPr txBox="1"/>
          <p:nvPr/>
        </p:nvSpPr>
        <p:spPr>
          <a:xfrm>
            <a:off x="941620" y="1918107"/>
            <a:ext cx="255230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Odds of improvement vs placebo at week 16</a:t>
            </a:r>
          </a:p>
          <a:p>
            <a:r>
              <a:rPr lang="en-US" sz="900" b="1" dirty="0"/>
              <a:t>4 mg: </a:t>
            </a:r>
            <a:r>
              <a:rPr lang="en-US" sz="900" dirty="0"/>
              <a:t>2.8 (95% CI, 1.4-5.6); </a:t>
            </a:r>
            <a:r>
              <a:rPr lang="en-US" sz="900" i="1" dirty="0"/>
              <a:t>P</a:t>
            </a:r>
            <a:r>
              <a:rPr lang="en-US" sz="900" dirty="0"/>
              <a:t> =.004</a:t>
            </a:r>
          </a:p>
          <a:p>
            <a:r>
              <a:rPr lang="en-US" sz="900" b="1" dirty="0"/>
              <a:t>2 mg: </a:t>
            </a:r>
            <a:r>
              <a:rPr lang="en-US" sz="900" dirty="0"/>
              <a:t>1.9 (95% CI, 0.9-3.9); </a:t>
            </a:r>
            <a:r>
              <a:rPr lang="en-US" sz="900" i="1" dirty="0"/>
              <a:t>P</a:t>
            </a:r>
            <a:r>
              <a:rPr lang="en-US" sz="900" dirty="0"/>
              <a:t> =.08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96DB2-DEB1-D749-9C3E-DF6162584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635" y="1808342"/>
            <a:ext cx="1528774" cy="48602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27220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590-FCD2-4142-B672-067B8174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Phase 3 Measure Up 1 &amp; 2: Oral Upadacitinib Monotherapy in Adolescents and Adults With Moderate to Severe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0C57C-F453-DF46-BB7B-7BEE9D552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Guttman-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Yassky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Lancet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2021;397(10290):2151-2168.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60546A-3807-D345-AE69-8E4486119D0F}"/>
              </a:ext>
            </a:extLst>
          </p:cNvPr>
          <p:cNvGrpSpPr/>
          <p:nvPr/>
        </p:nvGrpSpPr>
        <p:grpSpPr>
          <a:xfrm>
            <a:off x="224006" y="1395312"/>
            <a:ext cx="7084319" cy="2748665"/>
            <a:chOff x="360764" y="1043194"/>
            <a:chExt cx="7044987" cy="410671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A5B9B614-40E3-A848-9038-5B0F22DFA0B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586825"/>
                </p:ext>
              </p:extLst>
            </p:nvPr>
          </p:nvGraphicFramePr>
          <p:xfrm>
            <a:off x="393684" y="1043194"/>
            <a:ext cx="3383279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5C0FA431-9D61-B942-8223-D9EC7D37B3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6535294"/>
                </p:ext>
              </p:extLst>
            </p:nvPr>
          </p:nvGraphicFramePr>
          <p:xfrm>
            <a:off x="4022471" y="1043194"/>
            <a:ext cx="3383280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C4E5-96C4-144D-BFB5-1F2B2C102D39}"/>
                </a:ext>
              </a:extLst>
            </p:cNvPr>
            <p:cNvSpPr txBox="1"/>
            <p:nvPr/>
          </p:nvSpPr>
          <p:spPr>
            <a:xfrm>
              <a:off x="360764" y="4736053"/>
              <a:ext cx="4661482" cy="41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P</a:t>
              </a:r>
              <a:r>
                <a:rPr lang="en-US" sz="1200" dirty="0"/>
                <a:t> ≤.0001 for all comparisons of </a:t>
              </a:r>
              <a:r>
                <a:rPr lang="en-US" sz="1200" dirty="0" err="1"/>
                <a:t>upadacitinib</a:t>
              </a:r>
              <a:r>
                <a:rPr lang="en-US" sz="1200" dirty="0"/>
                <a:t> vs placebo</a:t>
              </a:r>
              <a:endParaRPr lang="en-US" sz="1200" i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8676DCA-6572-B440-842F-6A0F21F45F30}"/>
              </a:ext>
            </a:extLst>
          </p:cNvPr>
          <p:cNvSpPr txBox="1"/>
          <p:nvPr/>
        </p:nvSpPr>
        <p:spPr>
          <a:xfrm>
            <a:off x="7360409" y="1578964"/>
            <a:ext cx="159796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1683 patients with moderate-to-severe AD aged ≥12 years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A3A5BA-1776-F848-A2B4-1002393D0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407" y="2959670"/>
            <a:ext cx="1597961" cy="8444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806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A590-FCD2-4142-B672-067B8174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Phase 3 AD Up: Oral Upadacitinib Combined With TCS in Adolescents and Adults With Moderate to Severe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0C57C-F453-DF46-BB7B-7BEE9D552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Reich K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Lancet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2021;397(10290):2169-2181.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164C9-50CF-9145-B1C5-B0FB80007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a. Defined as a </a:t>
            </a:r>
            <a:r>
              <a:rPr lang="en-US" dirty="0" err="1"/>
              <a:t>vIGA</a:t>
            </a:r>
            <a:r>
              <a:rPr lang="en-US" dirty="0"/>
              <a:t>-AD score of 0 or 1 (clear or almost clear) with at least a 2-grade improvement from baseline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E156CF-3948-5B4B-B532-440E9CDB8EEF}"/>
              </a:ext>
            </a:extLst>
          </p:cNvPr>
          <p:cNvGrpSpPr/>
          <p:nvPr/>
        </p:nvGrpSpPr>
        <p:grpSpPr>
          <a:xfrm>
            <a:off x="224006" y="1395312"/>
            <a:ext cx="7084319" cy="2748665"/>
            <a:chOff x="360764" y="1043194"/>
            <a:chExt cx="7044987" cy="410671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BA870BD-13D2-6C4B-8B01-B7BB885530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3474198"/>
                </p:ext>
              </p:extLst>
            </p:nvPr>
          </p:nvGraphicFramePr>
          <p:xfrm>
            <a:off x="393684" y="1043194"/>
            <a:ext cx="3383279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80083B7-C0B1-B244-87A2-DFAA2732818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07483431"/>
                </p:ext>
              </p:extLst>
            </p:nvPr>
          </p:nvGraphicFramePr>
          <p:xfrm>
            <a:off x="4022471" y="1043194"/>
            <a:ext cx="3383280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5F0AAB-A6D0-3C4F-AEC5-E92FD5ABAF7D}"/>
                </a:ext>
              </a:extLst>
            </p:cNvPr>
            <p:cNvSpPr txBox="1"/>
            <p:nvPr/>
          </p:nvSpPr>
          <p:spPr>
            <a:xfrm>
              <a:off x="360764" y="4736053"/>
              <a:ext cx="4661482" cy="41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P</a:t>
              </a:r>
              <a:r>
                <a:rPr lang="en-US" sz="1200" dirty="0"/>
                <a:t> &lt;.01 for all comparisons of </a:t>
              </a:r>
              <a:r>
                <a:rPr lang="en-US" sz="1200" dirty="0" err="1"/>
                <a:t>upadacitinib</a:t>
              </a:r>
              <a:r>
                <a:rPr lang="en-US" sz="1200" dirty="0"/>
                <a:t> + TCS vs placebo + TCS</a:t>
              </a:r>
              <a:endParaRPr lang="en-US" sz="1200" i="1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4FA09B-C736-374F-BF2D-3042CBAFF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495" y="2934705"/>
            <a:ext cx="1618913" cy="67417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9C2557-8398-3645-89D6-B611F3D01E9E}"/>
              </a:ext>
            </a:extLst>
          </p:cNvPr>
          <p:cNvSpPr txBox="1"/>
          <p:nvPr/>
        </p:nvSpPr>
        <p:spPr>
          <a:xfrm>
            <a:off x="7397494" y="1578964"/>
            <a:ext cx="161891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901 patients with moderate-to-severe AD aged ≥12 years</a:t>
            </a:r>
          </a:p>
        </p:txBody>
      </p:sp>
    </p:spTree>
    <p:extLst>
      <p:ext uri="{BB962C8B-B14F-4D97-AF65-F5344CB8AC3E}">
        <p14:creationId xmlns:p14="http://schemas.microsoft.com/office/powerpoint/2010/main" val="1007799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4329-67B9-0344-AA6E-C12F233E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Phase 3 Heads Up: Oral Upadacitinib vs Dupilumab in Adults With Moderate to Severe 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E9D8AE-AEDE-A844-9688-E0CB0964C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" y="1396096"/>
            <a:ext cx="7169225" cy="248754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99419-B1A6-2349-B611-B39CDFB56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Blauvelt A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JAMA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2021;157(9):1047-1055.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B4E41-0270-8548-BDB6-2D64D6CB4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3952539"/>
            <a:ext cx="7886700" cy="522089"/>
          </a:xfrm>
        </p:spPr>
        <p:txBody>
          <a:bodyPr>
            <a:normAutofit/>
          </a:bodyPr>
          <a:lstStyle/>
          <a:p>
            <a:r>
              <a:rPr lang="en-US" dirty="0"/>
              <a:t>a, </a:t>
            </a:r>
            <a:r>
              <a:rPr lang="en-US" i="1" dirty="0"/>
              <a:t>P</a:t>
            </a:r>
            <a:r>
              <a:rPr lang="en-US" dirty="0"/>
              <a:t> ≤.001; b, </a:t>
            </a:r>
            <a:r>
              <a:rPr lang="en-US" i="1" dirty="0"/>
              <a:t>P</a:t>
            </a:r>
            <a:r>
              <a:rPr lang="en-US" dirty="0"/>
              <a:t> ≤.01; c, </a:t>
            </a:r>
            <a:r>
              <a:rPr lang="en-US" i="1" dirty="0"/>
              <a:t>P</a:t>
            </a:r>
            <a:r>
              <a:rPr lang="en-US" dirty="0"/>
              <a:t> ≤.05</a:t>
            </a:r>
          </a:p>
          <a:p>
            <a:r>
              <a:rPr lang="en-US" dirty="0"/>
              <a:t>Image courtesy of Blauvelt A et al. </a:t>
            </a:r>
            <a:r>
              <a:rPr lang="en-US" i="1" dirty="0"/>
              <a:t>JAMA Dermatol</a:t>
            </a:r>
            <a:r>
              <a:rPr lang="en-US" dirty="0"/>
              <a:t>. 2021;157(9):1047-1055. </a:t>
            </a:r>
            <a:r>
              <a:rPr lang="en-US" dirty="0">
                <a:hlinkClick r:id="rId3"/>
              </a:rPr>
              <a:t>CC-BY-NC-ND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EC497-201D-FC44-93B1-D9DECDB4A3B1}"/>
              </a:ext>
            </a:extLst>
          </p:cNvPr>
          <p:cNvSpPr txBox="1"/>
          <p:nvPr/>
        </p:nvSpPr>
        <p:spPr>
          <a:xfrm>
            <a:off x="354330" y="1396096"/>
            <a:ext cx="3006766" cy="187744"/>
          </a:xfrm>
          <a:prstGeom prst="rect">
            <a:avLst/>
          </a:prstGeom>
          <a:solidFill>
            <a:schemeClr val="bg1"/>
          </a:solidFill>
        </p:spPr>
        <p:txBody>
          <a:bodyPr wrap="square" tIns="9144" bIns="9144" rtlCol="0">
            <a:spAutoFit/>
          </a:bodyPr>
          <a:lstStyle/>
          <a:p>
            <a:r>
              <a:rPr lang="en-US" sz="1100" b="1" dirty="0"/>
              <a:t>EASI-75 Response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A2BA9-3539-0B4F-ABC7-32C9B9820D1F}"/>
              </a:ext>
            </a:extLst>
          </p:cNvPr>
          <p:cNvSpPr txBox="1"/>
          <p:nvPr/>
        </p:nvSpPr>
        <p:spPr>
          <a:xfrm>
            <a:off x="3680681" y="1396096"/>
            <a:ext cx="1941438" cy="187744"/>
          </a:xfrm>
          <a:prstGeom prst="rect">
            <a:avLst/>
          </a:prstGeom>
          <a:solidFill>
            <a:schemeClr val="bg1"/>
          </a:solidFill>
        </p:spPr>
        <p:txBody>
          <a:bodyPr wrap="square" tIns="9144" bIns="9144" rtlCol="0">
            <a:spAutoFit/>
          </a:bodyPr>
          <a:lstStyle/>
          <a:p>
            <a:pPr algn="ctr"/>
            <a:r>
              <a:rPr lang="en-US" sz="1100" b="1" dirty="0"/>
              <a:t>EASI-90 Response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7D299-DB1B-E741-B6C7-168C544754D4}"/>
              </a:ext>
            </a:extLst>
          </p:cNvPr>
          <p:cNvSpPr txBox="1"/>
          <p:nvPr/>
        </p:nvSpPr>
        <p:spPr>
          <a:xfrm>
            <a:off x="7586044" y="1910030"/>
            <a:ext cx="144865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692 patients with moderate-to-severe AD aged ≥18 years</a:t>
            </a:r>
          </a:p>
        </p:txBody>
      </p:sp>
    </p:spTree>
    <p:extLst>
      <p:ext uri="{BB962C8B-B14F-4D97-AF65-F5344CB8AC3E}">
        <p14:creationId xmlns:p14="http://schemas.microsoft.com/office/powerpoint/2010/main" val="2895077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26F9-FBFF-7042-A298-58F5553A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Phase 3 JADE MONO-1: Oral </a:t>
            </a:r>
            <a:r>
              <a:rPr lang="en-US" sz="2400" dirty="0" err="1"/>
              <a:t>Abrocitinib</a:t>
            </a:r>
            <a:r>
              <a:rPr lang="en-US" sz="2400" dirty="0"/>
              <a:t> Monotherapy in Adolescents and Adults With Moderate-to-Severe 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E393C-ED70-214A-9305-09F67B08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a. Response defined as an Investigator Global Assessment response 0 or 1 (clear or almost clear) with a ≥2-grade improvement from baseline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25EB5D-A14B-8B4B-BFE3-508A44A729FA}"/>
              </a:ext>
            </a:extLst>
          </p:cNvPr>
          <p:cNvGrpSpPr/>
          <p:nvPr/>
        </p:nvGrpSpPr>
        <p:grpSpPr>
          <a:xfrm>
            <a:off x="462682" y="1270874"/>
            <a:ext cx="3497426" cy="2804212"/>
            <a:chOff x="336400" y="638032"/>
            <a:chExt cx="6158570" cy="34370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B2C502-323A-7E4F-98CE-847E639A82AC}"/>
                </a:ext>
              </a:extLst>
            </p:cNvPr>
            <p:cNvSpPr/>
            <p:nvPr/>
          </p:nvSpPr>
          <p:spPr>
            <a:xfrm>
              <a:off x="393331" y="638032"/>
              <a:ext cx="6101639" cy="3437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A22787-D1F4-4447-B773-BE5FD2D002E4}"/>
                </a:ext>
              </a:extLst>
            </p:cNvPr>
            <p:cNvGrpSpPr/>
            <p:nvPr/>
          </p:nvGrpSpPr>
          <p:grpSpPr>
            <a:xfrm>
              <a:off x="336400" y="847165"/>
              <a:ext cx="5939429" cy="3207307"/>
              <a:chOff x="883498" y="2270354"/>
              <a:chExt cx="5939429" cy="32073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36D3991-5FF5-4647-A265-88652AB5A5F9}"/>
                  </a:ext>
                </a:extLst>
              </p:cNvPr>
              <p:cNvGrpSpPr/>
              <p:nvPr/>
            </p:nvGrpSpPr>
            <p:grpSpPr>
              <a:xfrm>
                <a:off x="883498" y="2270354"/>
                <a:ext cx="5716045" cy="2947120"/>
                <a:chOff x="883498" y="2270354"/>
                <a:chExt cx="5716045" cy="2947120"/>
              </a:xfrm>
            </p:grpSpPr>
            <p:sp>
              <p:nvSpPr>
                <p:cNvPr id="19" name="L-Shape 18">
                  <a:extLst>
                    <a:ext uri="{FF2B5EF4-FFF2-40B4-BE49-F238E27FC236}">
                      <a16:creationId xmlns:a16="http://schemas.microsoft.com/office/drawing/2014/main" id="{4BE59974-C75E-2A41-9511-C7980DEBD410}"/>
                    </a:ext>
                  </a:extLst>
                </p:cNvPr>
                <p:cNvSpPr/>
                <p:nvPr/>
              </p:nvSpPr>
              <p:spPr>
                <a:xfrm>
                  <a:off x="1801040" y="2398800"/>
                  <a:ext cx="4774751" cy="2592586"/>
                </a:xfrm>
                <a:prstGeom prst="corner">
                  <a:avLst>
                    <a:gd name="adj1" fmla="val 0"/>
                    <a:gd name="adj2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415EC1D-6477-3C4A-A0C0-490FF30C0AAC}"/>
                    </a:ext>
                  </a:extLst>
                </p:cNvPr>
                <p:cNvSpPr txBox="1"/>
                <p:nvPr/>
              </p:nvSpPr>
              <p:spPr>
                <a:xfrm>
                  <a:off x="1340201" y="4856233"/>
                  <a:ext cx="452199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6667DF-254B-CA44-9A9A-63F791B06F61}"/>
                    </a:ext>
                  </a:extLst>
                </p:cNvPr>
                <p:cNvSpPr txBox="1"/>
                <p:nvPr/>
              </p:nvSpPr>
              <p:spPr>
                <a:xfrm>
                  <a:off x="1213180" y="4339058"/>
                  <a:ext cx="579221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20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4D8C0FA-CF73-2944-B6EF-2C4535F1285E}"/>
                    </a:ext>
                  </a:extLst>
                </p:cNvPr>
                <p:cNvSpPr txBox="1"/>
                <p:nvPr/>
              </p:nvSpPr>
              <p:spPr>
                <a:xfrm>
                  <a:off x="1213180" y="3821882"/>
                  <a:ext cx="579221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40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8F0DA71-2993-2446-AD7A-979D55C0A45E}"/>
                    </a:ext>
                  </a:extLst>
                </p:cNvPr>
                <p:cNvSpPr txBox="1"/>
                <p:nvPr/>
              </p:nvSpPr>
              <p:spPr>
                <a:xfrm>
                  <a:off x="1213180" y="3304706"/>
                  <a:ext cx="579221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60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C2AB36D-4364-6D43-BFEE-957ED540004F}"/>
                    </a:ext>
                  </a:extLst>
                </p:cNvPr>
                <p:cNvSpPr txBox="1"/>
                <p:nvPr/>
              </p:nvSpPr>
              <p:spPr>
                <a:xfrm>
                  <a:off x="1213180" y="2787530"/>
                  <a:ext cx="579221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80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3206563-5D67-314A-B96C-E424CC314562}"/>
                    </a:ext>
                  </a:extLst>
                </p:cNvPr>
                <p:cNvSpPr txBox="1"/>
                <p:nvPr/>
              </p:nvSpPr>
              <p:spPr>
                <a:xfrm>
                  <a:off x="1086158" y="2270354"/>
                  <a:ext cx="706242" cy="320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050" dirty="0"/>
                    <a:t>100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03D1D71-4CA3-7D4D-9BE3-E5BBB5E40925}"/>
                    </a:ext>
                  </a:extLst>
                </p:cNvPr>
                <p:cNvSpPr txBox="1"/>
                <p:nvPr/>
              </p:nvSpPr>
              <p:spPr>
                <a:xfrm rot="16200000">
                  <a:off x="-235556" y="3610657"/>
                  <a:ext cx="2725871" cy="487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Percent with an IGA </a:t>
                  </a:r>
                  <a:r>
                    <a:rPr lang="en-US" sz="1200" dirty="0" err="1"/>
                    <a:t>response</a:t>
                  </a:r>
                  <a:r>
                    <a:rPr lang="en-US" sz="1200" baseline="30000" dirty="0" err="1"/>
                    <a:t>a</a:t>
                  </a:r>
                  <a:endParaRPr lang="en-US" sz="1200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FC64665A-CFF6-3247-BCDE-414653572036}"/>
                    </a:ext>
                  </a:extLst>
                </p:cNvPr>
                <p:cNvSpPr/>
                <p:nvPr/>
              </p:nvSpPr>
              <p:spPr>
                <a:xfrm>
                  <a:off x="1834738" y="3853543"/>
                  <a:ext cx="4762005" cy="1122218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005" h="1122218">
                      <a:moveTo>
                        <a:pt x="0" y="1122218"/>
                      </a:moveTo>
                      <a:lnTo>
                        <a:pt x="783771" y="884712"/>
                      </a:lnTo>
                      <a:lnTo>
                        <a:pt x="1579418" y="445325"/>
                      </a:lnTo>
                      <a:lnTo>
                        <a:pt x="3170711" y="207818"/>
                      </a:lnTo>
                      <a:lnTo>
                        <a:pt x="4762005" y="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A1E29AAB-DC29-6244-AC6A-1AEFE715EAE1}"/>
                    </a:ext>
                  </a:extLst>
                </p:cNvPr>
                <p:cNvSpPr/>
                <p:nvPr/>
              </p:nvSpPr>
              <p:spPr>
                <a:xfrm>
                  <a:off x="1813787" y="4372018"/>
                  <a:ext cx="4785756" cy="605642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617516 h 1122218"/>
                    <a:gd name="connsiteX4" fmla="*/ 4762005 w 4762005"/>
                    <a:gd name="connsiteY4" fmla="*/ 0 h 1122218"/>
                    <a:gd name="connsiteX0" fmla="*/ 0 w 4785756"/>
                    <a:gd name="connsiteY0" fmla="*/ 605642 h 605642"/>
                    <a:gd name="connsiteX1" fmla="*/ 795646 w 4785756"/>
                    <a:gd name="connsiteY1" fmla="*/ 522515 h 605642"/>
                    <a:gd name="connsiteX2" fmla="*/ 1603169 w 4785756"/>
                    <a:gd name="connsiteY2" fmla="*/ 374074 h 605642"/>
                    <a:gd name="connsiteX3" fmla="*/ 3170711 w 4785756"/>
                    <a:gd name="connsiteY3" fmla="*/ 100940 h 605642"/>
                    <a:gd name="connsiteX4" fmla="*/ 4785756 w 4785756"/>
                    <a:gd name="connsiteY4" fmla="*/ 0 h 60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85756" h="605642">
                      <a:moveTo>
                        <a:pt x="0" y="605642"/>
                      </a:moveTo>
                      <a:lnTo>
                        <a:pt x="795646" y="522515"/>
                      </a:lnTo>
                      <a:lnTo>
                        <a:pt x="1603169" y="374074"/>
                      </a:lnTo>
                      <a:lnTo>
                        <a:pt x="3170711" y="100940"/>
                      </a:lnTo>
                      <a:lnTo>
                        <a:pt x="4785756" y="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263EF8C-445B-AF49-90F3-5B0A73BC5DEC}"/>
                    </a:ext>
                  </a:extLst>
                </p:cNvPr>
                <p:cNvSpPr/>
                <p:nvPr/>
              </p:nvSpPr>
              <p:spPr>
                <a:xfrm>
                  <a:off x="1820790" y="4809507"/>
                  <a:ext cx="4767943" cy="190006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617516 h 1122218"/>
                    <a:gd name="connsiteX4" fmla="*/ 4762005 w 4762005"/>
                    <a:gd name="connsiteY4" fmla="*/ 0 h 1122218"/>
                    <a:gd name="connsiteX0" fmla="*/ 0 w 4785756"/>
                    <a:gd name="connsiteY0" fmla="*/ 605642 h 605642"/>
                    <a:gd name="connsiteX1" fmla="*/ 795646 w 4785756"/>
                    <a:gd name="connsiteY1" fmla="*/ 522515 h 605642"/>
                    <a:gd name="connsiteX2" fmla="*/ 1603169 w 4785756"/>
                    <a:gd name="connsiteY2" fmla="*/ 374074 h 605642"/>
                    <a:gd name="connsiteX3" fmla="*/ 3170711 w 4785756"/>
                    <a:gd name="connsiteY3" fmla="*/ 100940 h 605642"/>
                    <a:gd name="connsiteX4" fmla="*/ 4785756 w 4785756"/>
                    <a:gd name="connsiteY4" fmla="*/ 0 h 605642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603169 w 4785756"/>
                    <a:gd name="connsiteY2" fmla="*/ 374074 h 629393"/>
                    <a:gd name="connsiteX3" fmla="*/ 3170711 w 4785756"/>
                    <a:gd name="connsiteY3" fmla="*/ 100940 h 629393"/>
                    <a:gd name="connsiteX4" fmla="*/ 4785756 w 4785756"/>
                    <a:gd name="connsiteY4" fmla="*/ 0 h 629393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591294 w 4785756"/>
                    <a:gd name="connsiteY2" fmla="*/ 504702 h 629393"/>
                    <a:gd name="connsiteX3" fmla="*/ 3170711 w 4785756"/>
                    <a:gd name="connsiteY3" fmla="*/ 100940 h 629393"/>
                    <a:gd name="connsiteX4" fmla="*/ 4785756 w 4785756"/>
                    <a:gd name="connsiteY4" fmla="*/ 0 h 629393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591294 w 4785756"/>
                    <a:gd name="connsiteY2" fmla="*/ 504702 h 629393"/>
                    <a:gd name="connsiteX3" fmla="*/ 3158836 w 4785756"/>
                    <a:gd name="connsiteY3" fmla="*/ 463137 h 629393"/>
                    <a:gd name="connsiteX4" fmla="*/ 4785756 w 4785756"/>
                    <a:gd name="connsiteY4" fmla="*/ 0 h 629393"/>
                    <a:gd name="connsiteX0" fmla="*/ 0 w 4767943"/>
                    <a:gd name="connsiteY0" fmla="*/ 166255 h 190006"/>
                    <a:gd name="connsiteX1" fmla="*/ 789708 w 4767943"/>
                    <a:gd name="connsiteY1" fmla="*/ 190006 h 190006"/>
                    <a:gd name="connsiteX2" fmla="*/ 1591294 w 4767943"/>
                    <a:gd name="connsiteY2" fmla="*/ 65315 h 190006"/>
                    <a:gd name="connsiteX3" fmla="*/ 3158836 w 4767943"/>
                    <a:gd name="connsiteY3" fmla="*/ 23750 h 190006"/>
                    <a:gd name="connsiteX4" fmla="*/ 4767943 w 4767943"/>
                    <a:gd name="connsiteY4" fmla="*/ 0 h 1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7943" h="190006">
                      <a:moveTo>
                        <a:pt x="0" y="166255"/>
                      </a:moveTo>
                      <a:lnTo>
                        <a:pt x="789708" y="190006"/>
                      </a:lnTo>
                      <a:lnTo>
                        <a:pt x="1591294" y="65315"/>
                      </a:lnTo>
                      <a:lnTo>
                        <a:pt x="3158836" y="23750"/>
                      </a:lnTo>
                      <a:lnTo>
                        <a:pt x="4767943" y="0"/>
                      </a:ln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3C4828-70DA-4D4E-8A9B-CCB7F73FFD1F}"/>
                  </a:ext>
                </a:extLst>
              </p:cNvPr>
              <p:cNvSpPr txBox="1"/>
              <p:nvPr/>
            </p:nvSpPr>
            <p:spPr>
              <a:xfrm>
                <a:off x="6370559" y="3569759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44%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78C31D-79C2-AD4E-8AE9-7AB39919EC1C}"/>
                  </a:ext>
                </a:extLst>
              </p:cNvPr>
              <p:cNvSpPr txBox="1"/>
              <p:nvPr/>
            </p:nvSpPr>
            <p:spPr>
              <a:xfrm>
                <a:off x="6351007" y="4099795"/>
                <a:ext cx="452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24%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85F38E-5663-9D49-AE17-AF4CBADEA1A3}"/>
                  </a:ext>
                </a:extLst>
              </p:cNvPr>
              <p:cNvSpPr txBox="1"/>
              <p:nvPr/>
            </p:nvSpPr>
            <p:spPr>
              <a:xfrm>
                <a:off x="6370559" y="4537778"/>
                <a:ext cx="373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8%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A57FAB-6970-104C-A0E8-E99DDB7B0E09}"/>
                  </a:ext>
                </a:extLst>
              </p:cNvPr>
              <p:cNvSpPr txBox="1"/>
              <p:nvPr/>
            </p:nvSpPr>
            <p:spPr>
              <a:xfrm>
                <a:off x="1690357" y="4994243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34D430-4004-0D49-8AF0-6FA493817B8D}"/>
                  </a:ext>
                </a:extLst>
              </p:cNvPr>
              <p:cNvSpPr txBox="1"/>
              <p:nvPr/>
            </p:nvSpPr>
            <p:spPr>
              <a:xfrm>
                <a:off x="2478087" y="4973126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8BD319-9270-8046-BDEA-3D85D1250406}"/>
                  </a:ext>
                </a:extLst>
              </p:cNvPr>
              <p:cNvSpPr txBox="1"/>
              <p:nvPr/>
            </p:nvSpPr>
            <p:spPr>
              <a:xfrm>
                <a:off x="3266990" y="4982546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A3BF7D-5E7C-BE40-B06F-9B8EA3E37EBC}"/>
                  </a:ext>
                </a:extLst>
              </p:cNvPr>
              <p:cNvSpPr txBox="1"/>
              <p:nvPr/>
            </p:nvSpPr>
            <p:spPr>
              <a:xfrm>
                <a:off x="4885506" y="4979801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8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98EE6D-48F6-6949-8991-F6E96F9B9F01}"/>
                  </a:ext>
                </a:extLst>
              </p:cNvPr>
              <p:cNvSpPr txBox="1"/>
              <p:nvPr/>
            </p:nvSpPr>
            <p:spPr>
              <a:xfrm>
                <a:off x="6412295" y="497980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59B8A1-26F3-BA47-BA2D-A72C413BF2F7}"/>
                  </a:ext>
                </a:extLst>
              </p:cNvPr>
              <p:cNvSpPr txBox="1"/>
              <p:nvPr/>
            </p:nvSpPr>
            <p:spPr>
              <a:xfrm>
                <a:off x="3399215" y="5138150"/>
                <a:ext cx="1593023" cy="339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Study week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6C5717-5113-F047-BC55-E36AA8A35A90}"/>
                  </a:ext>
                </a:extLst>
              </p:cNvPr>
              <p:cNvSpPr txBox="1"/>
              <p:nvPr/>
            </p:nvSpPr>
            <p:spPr>
              <a:xfrm>
                <a:off x="3168012" y="2555048"/>
                <a:ext cx="3202547" cy="10185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— </a:t>
                </a:r>
                <a:r>
                  <a:rPr lang="en-US" sz="1200" dirty="0" err="1"/>
                  <a:t>Abrocitinib</a:t>
                </a:r>
                <a:r>
                  <a:rPr lang="en-US" sz="1200" dirty="0"/>
                  <a:t> 200 mg</a:t>
                </a:r>
              </a:p>
              <a:p>
                <a:r>
                  <a:rPr lang="en-US" sz="1600" b="1" dirty="0">
                    <a:solidFill>
                      <a:schemeClr val="accent3"/>
                    </a:solidFill>
                  </a:rPr>
                  <a:t>—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1200" dirty="0" err="1"/>
                  <a:t>Abrocitinib</a:t>
                </a:r>
                <a:r>
                  <a:rPr lang="en-US" sz="1200" dirty="0"/>
                  <a:t> 100 mg</a:t>
                </a:r>
              </a:p>
              <a:p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—</a:t>
                </a:r>
                <a:r>
                  <a:rPr lang="en-US" sz="16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dirty="0"/>
                  <a:t>Placebo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830350-4E69-7643-A3B4-8031263C305D}"/>
                </a:ext>
              </a:extLst>
            </p:cNvPr>
            <p:cNvSpPr txBox="1"/>
            <p:nvPr/>
          </p:nvSpPr>
          <p:spPr>
            <a:xfrm>
              <a:off x="2049507" y="640576"/>
              <a:ext cx="2789285" cy="37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IGA Response Rate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080978-F4E7-4142-8A4F-EC6E144E7380}"/>
              </a:ext>
            </a:extLst>
          </p:cNvPr>
          <p:cNvGrpSpPr/>
          <p:nvPr/>
        </p:nvGrpSpPr>
        <p:grpSpPr>
          <a:xfrm>
            <a:off x="4141323" y="1235668"/>
            <a:ext cx="3445767" cy="2853273"/>
            <a:chOff x="4006430" y="2385499"/>
            <a:chExt cx="4037345" cy="334313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83C2868-3D57-BC42-A1AC-5AD6E67F1E45}"/>
                </a:ext>
              </a:extLst>
            </p:cNvPr>
            <p:cNvSpPr/>
            <p:nvPr/>
          </p:nvSpPr>
          <p:spPr>
            <a:xfrm>
              <a:off x="4006430" y="2423402"/>
              <a:ext cx="3980700" cy="3288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849F544-8563-8948-B76F-970FEE7235EE}"/>
                </a:ext>
              </a:extLst>
            </p:cNvPr>
            <p:cNvGrpSpPr/>
            <p:nvPr/>
          </p:nvGrpSpPr>
          <p:grpSpPr>
            <a:xfrm>
              <a:off x="4007145" y="2536279"/>
              <a:ext cx="4036630" cy="3192351"/>
              <a:chOff x="950121" y="2542217"/>
              <a:chExt cx="4036630" cy="319235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6156383-8BCB-0942-BB91-72736A0E026F}"/>
                  </a:ext>
                </a:extLst>
              </p:cNvPr>
              <p:cNvGrpSpPr/>
              <p:nvPr/>
            </p:nvGrpSpPr>
            <p:grpSpPr>
              <a:xfrm>
                <a:off x="950121" y="2542217"/>
                <a:ext cx="3791387" cy="2953782"/>
                <a:chOff x="753021" y="2270354"/>
                <a:chExt cx="5834584" cy="2953782"/>
              </a:xfrm>
            </p:grpSpPr>
            <p:sp>
              <p:nvSpPr>
                <p:cNvPr id="44" name="L-Shape 43">
                  <a:extLst>
                    <a:ext uri="{FF2B5EF4-FFF2-40B4-BE49-F238E27FC236}">
                      <a16:creationId xmlns:a16="http://schemas.microsoft.com/office/drawing/2014/main" id="{91ECE9D2-C5D7-EA44-8045-A13CC6539E98}"/>
                    </a:ext>
                  </a:extLst>
                </p:cNvPr>
                <p:cNvSpPr/>
                <p:nvPr/>
              </p:nvSpPr>
              <p:spPr>
                <a:xfrm>
                  <a:off x="1801040" y="2398800"/>
                  <a:ext cx="4774751" cy="2592586"/>
                </a:xfrm>
                <a:prstGeom prst="corner">
                  <a:avLst>
                    <a:gd name="adj1" fmla="val 0"/>
                    <a:gd name="adj2" fmla="val 0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CD114047-EF4B-7541-BF69-8ED4B91160FA}"/>
                    </a:ext>
                  </a:extLst>
                </p:cNvPr>
                <p:cNvSpPr txBox="1"/>
                <p:nvPr/>
              </p:nvSpPr>
              <p:spPr>
                <a:xfrm>
                  <a:off x="1529187" y="4856233"/>
                  <a:ext cx="26321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0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7C4124D-D3EC-7341-8402-29E2F4E9DD88}"/>
                    </a:ext>
                  </a:extLst>
                </p:cNvPr>
                <p:cNvSpPr txBox="1"/>
                <p:nvPr/>
              </p:nvSpPr>
              <p:spPr>
                <a:xfrm>
                  <a:off x="1450641" y="4339058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20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7A7A02F-2C7E-2348-8595-66C202FC9993}"/>
                    </a:ext>
                  </a:extLst>
                </p:cNvPr>
                <p:cNvSpPr txBox="1"/>
                <p:nvPr/>
              </p:nvSpPr>
              <p:spPr>
                <a:xfrm>
                  <a:off x="1450641" y="3821882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40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7562CE-2C98-E94B-97A1-C00E8D1ECF91}"/>
                    </a:ext>
                  </a:extLst>
                </p:cNvPr>
                <p:cNvSpPr txBox="1"/>
                <p:nvPr/>
              </p:nvSpPr>
              <p:spPr>
                <a:xfrm>
                  <a:off x="1450641" y="3304706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60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903D4D71-CA2C-4A4C-9FD3-43E747184D38}"/>
                    </a:ext>
                  </a:extLst>
                </p:cNvPr>
                <p:cNvSpPr txBox="1"/>
                <p:nvPr/>
              </p:nvSpPr>
              <p:spPr>
                <a:xfrm>
                  <a:off x="1450641" y="2787530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80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CB27AE-2449-D443-A4F6-F53F0AC48883}"/>
                    </a:ext>
                  </a:extLst>
                </p:cNvPr>
                <p:cNvSpPr txBox="1"/>
                <p:nvPr/>
              </p:nvSpPr>
              <p:spPr>
                <a:xfrm>
                  <a:off x="1372093" y="2270354"/>
                  <a:ext cx="4203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1200" dirty="0"/>
                    <a:t>100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E250689-6C6D-AB46-A369-97860E3FF967}"/>
                    </a:ext>
                  </a:extLst>
                </p:cNvPr>
                <p:cNvSpPr txBox="1"/>
                <p:nvPr/>
              </p:nvSpPr>
              <p:spPr>
                <a:xfrm rot="16200000">
                  <a:off x="-360185" y="3611471"/>
                  <a:ext cx="2725871" cy="499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Percent with an EASI-75 response</a:t>
                  </a: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FC984409-677A-264D-9AFA-3938C0C9522A}"/>
                    </a:ext>
                  </a:extLst>
                </p:cNvPr>
                <p:cNvSpPr/>
                <p:nvPr/>
              </p:nvSpPr>
              <p:spPr>
                <a:xfrm>
                  <a:off x="1834736" y="3307277"/>
                  <a:ext cx="4752869" cy="1668484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478477 h 1478477"/>
                    <a:gd name="connsiteX1" fmla="*/ 738084 w 4762005"/>
                    <a:gd name="connsiteY1" fmla="*/ 0 h 1478477"/>
                    <a:gd name="connsiteX2" fmla="*/ 1579418 w 4762005"/>
                    <a:gd name="connsiteY2" fmla="*/ 801584 h 1478477"/>
                    <a:gd name="connsiteX3" fmla="*/ 3170711 w 4762005"/>
                    <a:gd name="connsiteY3" fmla="*/ 564077 h 1478477"/>
                    <a:gd name="connsiteX4" fmla="*/ 4762005 w 4762005"/>
                    <a:gd name="connsiteY4" fmla="*/ 356259 h 1478477"/>
                    <a:gd name="connsiteX0" fmla="*/ 0 w 4762005"/>
                    <a:gd name="connsiteY0" fmla="*/ 1971304 h 1971304"/>
                    <a:gd name="connsiteX1" fmla="*/ 738084 w 4762005"/>
                    <a:gd name="connsiteY1" fmla="*/ 492827 h 1971304"/>
                    <a:gd name="connsiteX2" fmla="*/ 1542868 w 4762005"/>
                    <a:gd name="connsiteY2" fmla="*/ 0 h 1971304"/>
                    <a:gd name="connsiteX3" fmla="*/ 3170711 w 4762005"/>
                    <a:gd name="connsiteY3" fmla="*/ 1056904 h 1971304"/>
                    <a:gd name="connsiteX4" fmla="*/ 4762005 w 4762005"/>
                    <a:gd name="connsiteY4" fmla="*/ 849086 h 1971304"/>
                    <a:gd name="connsiteX0" fmla="*/ 0 w 4762005"/>
                    <a:gd name="connsiteY0" fmla="*/ 2054432 h 2054432"/>
                    <a:gd name="connsiteX1" fmla="*/ 738084 w 4762005"/>
                    <a:gd name="connsiteY1" fmla="*/ 575955 h 2054432"/>
                    <a:gd name="connsiteX2" fmla="*/ 1542868 w 4762005"/>
                    <a:gd name="connsiteY2" fmla="*/ 83128 h 2054432"/>
                    <a:gd name="connsiteX3" fmla="*/ 3170711 w 4762005"/>
                    <a:gd name="connsiteY3" fmla="*/ 0 h 2054432"/>
                    <a:gd name="connsiteX4" fmla="*/ 4762005 w 4762005"/>
                    <a:gd name="connsiteY4" fmla="*/ 932214 h 2054432"/>
                    <a:gd name="connsiteX0" fmla="*/ 0 w 4734592"/>
                    <a:gd name="connsiteY0" fmla="*/ 2054432 h 2054432"/>
                    <a:gd name="connsiteX1" fmla="*/ 738084 w 4734592"/>
                    <a:gd name="connsiteY1" fmla="*/ 575955 h 2054432"/>
                    <a:gd name="connsiteX2" fmla="*/ 1542868 w 4734592"/>
                    <a:gd name="connsiteY2" fmla="*/ 83128 h 2054432"/>
                    <a:gd name="connsiteX3" fmla="*/ 3170711 w 4734592"/>
                    <a:gd name="connsiteY3" fmla="*/ 0 h 2054432"/>
                    <a:gd name="connsiteX4" fmla="*/ 4734592 w 4734592"/>
                    <a:gd name="connsiteY4" fmla="*/ 23751 h 2054432"/>
                    <a:gd name="connsiteX0" fmla="*/ 0 w 4734592"/>
                    <a:gd name="connsiteY0" fmla="*/ 2054432 h 2054432"/>
                    <a:gd name="connsiteX1" fmla="*/ 728947 w 4734592"/>
                    <a:gd name="connsiteY1" fmla="*/ 1413165 h 2054432"/>
                    <a:gd name="connsiteX2" fmla="*/ 1542868 w 4734592"/>
                    <a:gd name="connsiteY2" fmla="*/ 83128 h 2054432"/>
                    <a:gd name="connsiteX3" fmla="*/ 3170711 w 4734592"/>
                    <a:gd name="connsiteY3" fmla="*/ 0 h 2054432"/>
                    <a:gd name="connsiteX4" fmla="*/ 4734592 w 4734592"/>
                    <a:gd name="connsiteY4" fmla="*/ 23751 h 2054432"/>
                    <a:gd name="connsiteX0" fmla="*/ 0 w 4734592"/>
                    <a:gd name="connsiteY0" fmla="*/ 2054432 h 2054432"/>
                    <a:gd name="connsiteX1" fmla="*/ 728947 w 4734592"/>
                    <a:gd name="connsiteY1" fmla="*/ 1413165 h 2054432"/>
                    <a:gd name="connsiteX2" fmla="*/ 1552007 w 4734592"/>
                    <a:gd name="connsiteY2" fmla="*/ 801585 h 2054432"/>
                    <a:gd name="connsiteX3" fmla="*/ 3170711 w 4734592"/>
                    <a:gd name="connsiteY3" fmla="*/ 0 h 2054432"/>
                    <a:gd name="connsiteX4" fmla="*/ 4734592 w 4734592"/>
                    <a:gd name="connsiteY4" fmla="*/ 23751 h 2054432"/>
                    <a:gd name="connsiteX0" fmla="*/ 0 w 4734592"/>
                    <a:gd name="connsiteY0" fmla="*/ 2030681 h 2030681"/>
                    <a:gd name="connsiteX1" fmla="*/ 728947 w 4734592"/>
                    <a:gd name="connsiteY1" fmla="*/ 1389414 h 2030681"/>
                    <a:gd name="connsiteX2" fmla="*/ 1552007 w 4734592"/>
                    <a:gd name="connsiteY2" fmla="*/ 777834 h 2030681"/>
                    <a:gd name="connsiteX3" fmla="*/ 3125024 w 4734592"/>
                    <a:gd name="connsiteY3" fmla="*/ 475013 h 2030681"/>
                    <a:gd name="connsiteX4" fmla="*/ 4734592 w 4734592"/>
                    <a:gd name="connsiteY4" fmla="*/ 0 h 2030681"/>
                    <a:gd name="connsiteX0" fmla="*/ 0 w 4752868"/>
                    <a:gd name="connsiteY0" fmla="*/ 1668484 h 1668484"/>
                    <a:gd name="connsiteX1" fmla="*/ 728947 w 4752868"/>
                    <a:gd name="connsiteY1" fmla="*/ 1027217 h 1668484"/>
                    <a:gd name="connsiteX2" fmla="*/ 1552007 w 4752868"/>
                    <a:gd name="connsiteY2" fmla="*/ 415637 h 1668484"/>
                    <a:gd name="connsiteX3" fmla="*/ 3125024 w 4752868"/>
                    <a:gd name="connsiteY3" fmla="*/ 112816 h 1668484"/>
                    <a:gd name="connsiteX4" fmla="*/ 4752868 w 4752868"/>
                    <a:gd name="connsiteY4" fmla="*/ 0 h 1668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2868" h="1668484">
                      <a:moveTo>
                        <a:pt x="0" y="1668484"/>
                      </a:moveTo>
                      <a:lnTo>
                        <a:pt x="728947" y="1027217"/>
                      </a:lnTo>
                      <a:lnTo>
                        <a:pt x="1552007" y="415637"/>
                      </a:lnTo>
                      <a:lnTo>
                        <a:pt x="3125024" y="112816"/>
                      </a:lnTo>
                      <a:lnTo>
                        <a:pt x="4752868" y="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A34891A-F8DB-A749-BCFE-A310EF9B98F1}"/>
                    </a:ext>
                  </a:extLst>
                </p:cNvPr>
                <p:cNvSpPr/>
                <p:nvPr/>
              </p:nvSpPr>
              <p:spPr>
                <a:xfrm>
                  <a:off x="1813787" y="3902942"/>
                  <a:ext cx="4758344" cy="1074717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617516 h 1122218"/>
                    <a:gd name="connsiteX4" fmla="*/ 4762005 w 4762005"/>
                    <a:gd name="connsiteY4" fmla="*/ 0 h 1122218"/>
                    <a:gd name="connsiteX0" fmla="*/ 0 w 4785756"/>
                    <a:gd name="connsiteY0" fmla="*/ 605642 h 605642"/>
                    <a:gd name="connsiteX1" fmla="*/ 795646 w 4785756"/>
                    <a:gd name="connsiteY1" fmla="*/ 522515 h 605642"/>
                    <a:gd name="connsiteX2" fmla="*/ 1603169 w 4785756"/>
                    <a:gd name="connsiteY2" fmla="*/ 374074 h 605642"/>
                    <a:gd name="connsiteX3" fmla="*/ 3170711 w 4785756"/>
                    <a:gd name="connsiteY3" fmla="*/ 100940 h 605642"/>
                    <a:gd name="connsiteX4" fmla="*/ 4785756 w 4785756"/>
                    <a:gd name="connsiteY4" fmla="*/ 0 h 605642"/>
                    <a:gd name="connsiteX0" fmla="*/ 0 w 4785756"/>
                    <a:gd name="connsiteY0" fmla="*/ 902525 h 902525"/>
                    <a:gd name="connsiteX1" fmla="*/ 777372 w 4785756"/>
                    <a:gd name="connsiteY1" fmla="*/ 0 h 902525"/>
                    <a:gd name="connsiteX2" fmla="*/ 1603169 w 4785756"/>
                    <a:gd name="connsiteY2" fmla="*/ 670957 h 902525"/>
                    <a:gd name="connsiteX3" fmla="*/ 3170711 w 4785756"/>
                    <a:gd name="connsiteY3" fmla="*/ 397823 h 902525"/>
                    <a:gd name="connsiteX4" fmla="*/ 4785756 w 4785756"/>
                    <a:gd name="connsiteY4" fmla="*/ 296883 h 902525"/>
                    <a:gd name="connsiteX0" fmla="*/ 0 w 4785756"/>
                    <a:gd name="connsiteY0" fmla="*/ 1466602 h 1466602"/>
                    <a:gd name="connsiteX1" fmla="*/ 777372 w 4785756"/>
                    <a:gd name="connsiteY1" fmla="*/ 564077 h 1466602"/>
                    <a:gd name="connsiteX2" fmla="*/ 1575757 w 4785756"/>
                    <a:gd name="connsiteY2" fmla="*/ 0 h 1466602"/>
                    <a:gd name="connsiteX3" fmla="*/ 3170711 w 4785756"/>
                    <a:gd name="connsiteY3" fmla="*/ 961900 h 1466602"/>
                    <a:gd name="connsiteX4" fmla="*/ 4785756 w 4785756"/>
                    <a:gd name="connsiteY4" fmla="*/ 860960 h 1466602"/>
                    <a:gd name="connsiteX0" fmla="*/ 0 w 4785756"/>
                    <a:gd name="connsiteY0" fmla="*/ 1561606 h 1561606"/>
                    <a:gd name="connsiteX1" fmla="*/ 777372 w 4785756"/>
                    <a:gd name="connsiteY1" fmla="*/ 659081 h 1561606"/>
                    <a:gd name="connsiteX2" fmla="*/ 1575757 w 4785756"/>
                    <a:gd name="connsiteY2" fmla="*/ 95004 h 1561606"/>
                    <a:gd name="connsiteX3" fmla="*/ 3188985 w 4785756"/>
                    <a:gd name="connsiteY3" fmla="*/ 0 h 1561606"/>
                    <a:gd name="connsiteX4" fmla="*/ 4785756 w 4785756"/>
                    <a:gd name="connsiteY4" fmla="*/ 955964 h 1561606"/>
                    <a:gd name="connsiteX0" fmla="*/ 0 w 4758343"/>
                    <a:gd name="connsiteY0" fmla="*/ 1561606 h 1561606"/>
                    <a:gd name="connsiteX1" fmla="*/ 777372 w 4758343"/>
                    <a:gd name="connsiteY1" fmla="*/ 659081 h 1561606"/>
                    <a:gd name="connsiteX2" fmla="*/ 1575757 w 4758343"/>
                    <a:gd name="connsiteY2" fmla="*/ 95004 h 1561606"/>
                    <a:gd name="connsiteX3" fmla="*/ 3188985 w 4758343"/>
                    <a:gd name="connsiteY3" fmla="*/ 0 h 1561606"/>
                    <a:gd name="connsiteX4" fmla="*/ 4758343 w 4758343"/>
                    <a:gd name="connsiteY4" fmla="*/ 23751 h 1561606"/>
                    <a:gd name="connsiteX0" fmla="*/ 0 w 4758343"/>
                    <a:gd name="connsiteY0" fmla="*/ 1561606 h 1561606"/>
                    <a:gd name="connsiteX1" fmla="*/ 759097 w 4758343"/>
                    <a:gd name="connsiteY1" fmla="*/ 1300348 h 1561606"/>
                    <a:gd name="connsiteX2" fmla="*/ 1575757 w 4758343"/>
                    <a:gd name="connsiteY2" fmla="*/ 95004 h 1561606"/>
                    <a:gd name="connsiteX3" fmla="*/ 3188985 w 4758343"/>
                    <a:gd name="connsiteY3" fmla="*/ 0 h 1561606"/>
                    <a:gd name="connsiteX4" fmla="*/ 4758343 w 4758343"/>
                    <a:gd name="connsiteY4" fmla="*/ 23751 h 1561606"/>
                    <a:gd name="connsiteX0" fmla="*/ 0 w 4758343"/>
                    <a:gd name="connsiteY0" fmla="*/ 1561606 h 1561606"/>
                    <a:gd name="connsiteX1" fmla="*/ 759097 w 4758343"/>
                    <a:gd name="connsiteY1" fmla="*/ 1300348 h 1561606"/>
                    <a:gd name="connsiteX2" fmla="*/ 1566618 w 4758343"/>
                    <a:gd name="connsiteY2" fmla="*/ 837212 h 1561606"/>
                    <a:gd name="connsiteX3" fmla="*/ 3188985 w 4758343"/>
                    <a:gd name="connsiteY3" fmla="*/ 0 h 1561606"/>
                    <a:gd name="connsiteX4" fmla="*/ 4758343 w 4758343"/>
                    <a:gd name="connsiteY4" fmla="*/ 23751 h 1561606"/>
                    <a:gd name="connsiteX0" fmla="*/ 0 w 4758343"/>
                    <a:gd name="connsiteY0" fmla="*/ 1537855 h 1537855"/>
                    <a:gd name="connsiteX1" fmla="*/ 759097 w 4758343"/>
                    <a:gd name="connsiteY1" fmla="*/ 1276597 h 1537855"/>
                    <a:gd name="connsiteX2" fmla="*/ 1566618 w 4758343"/>
                    <a:gd name="connsiteY2" fmla="*/ 813461 h 1537855"/>
                    <a:gd name="connsiteX3" fmla="*/ 3143298 w 4758343"/>
                    <a:gd name="connsiteY3" fmla="*/ 510639 h 1537855"/>
                    <a:gd name="connsiteX4" fmla="*/ 4758343 w 4758343"/>
                    <a:gd name="connsiteY4" fmla="*/ 0 h 1537855"/>
                    <a:gd name="connsiteX0" fmla="*/ 0 w 4758343"/>
                    <a:gd name="connsiteY0" fmla="*/ 1074717 h 1074717"/>
                    <a:gd name="connsiteX1" fmla="*/ 759097 w 4758343"/>
                    <a:gd name="connsiteY1" fmla="*/ 813459 h 1074717"/>
                    <a:gd name="connsiteX2" fmla="*/ 1566618 w 4758343"/>
                    <a:gd name="connsiteY2" fmla="*/ 350323 h 1074717"/>
                    <a:gd name="connsiteX3" fmla="*/ 3143298 w 4758343"/>
                    <a:gd name="connsiteY3" fmla="*/ 47501 h 1074717"/>
                    <a:gd name="connsiteX4" fmla="*/ 4758343 w 4758343"/>
                    <a:gd name="connsiteY4" fmla="*/ 0 h 107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58343" h="1074717">
                      <a:moveTo>
                        <a:pt x="0" y="1074717"/>
                      </a:moveTo>
                      <a:lnTo>
                        <a:pt x="759097" y="813459"/>
                      </a:lnTo>
                      <a:lnTo>
                        <a:pt x="1566618" y="350323"/>
                      </a:lnTo>
                      <a:lnTo>
                        <a:pt x="3143298" y="47501"/>
                      </a:lnTo>
                      <a:lnTo>
                        <a:pt x="4758343" y="0"/>
                      </a:lnTo>
                    </a:path>
                  </a:pathLst>
                </a:cu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7F47D8A8-687E-C346-829C-24EC26657511}"/>
                    </a:ext>
                  </a:extLst>
                </p:cNvPr>
                <p:cNvSpPr/>
                <p:nvPr/>
              </p:nvSpPr>
              <p:spPr>
                <a:xfrm>
                  <a:off x="1820789" y="4607626"/>
                  <a:ext cx="4749668" cy="368135"/>
                </a:xfrm>
                <a:custGeom>
                  <a:avLst/>
                  <a:gdLst>
                    <a:gd name="connsiteX0" fmla="*/ 0 w 4762005"/>
                    <a:gd name="connsiteY0" fmla="*/ 1122218 h 1122218"/>
                    <a:gd name="connsiteX1" fmla="*/ 783771 w 4762005"/>
                    <a:gd name="connsiteY1" fmla="*/ 884712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579418 w 4762005"/>
                    <a:gd name="connsiteY2" fmla="*/ 445325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207818 h 1122218"/>
                    <a:gd name="connsiteX4" fmla="*/ 4762005 w 4762005"/>
                    <a:gd name="connsiteY4" fmla="*/ 0 h 1122218"/>
                    <a:gd name="connsiteX0" fmla="*/ 0 w 4762005"/>
                    <a:gd name="connsiteY0" fmla="*/ 1122218 h 1122218"/>
                    <a:gd name="connsiteX1" fmla="*/ 795646 w 4762005"/>
                    <a:gd name="connsiteY1" fmla="*/ 1039091 h 1122218"/>
                    <a:gd name="connsiteX2" fmla="*/ 1603169 w 4762005"/>
                    <a:gd name="connsiteY2" fmla="*/ 890650 h 1122218"/>
                    <a:gd name="connsiteX3" fmla="*/ 3170711 w 4762005"/>
                    <a:gd name="connsiteY3" fmla="*/ 617516 h 1122218"/>
                    <a:gd name="connsiteX4" fmla="*/ 4762005 w 4762005"/>
                    <a:gd name="connsiteY4" fmla="*/ 0 h 1122218"/>
                    <a:gd name="connsiteX0" fmla="*/ 0 w 4785756"/>
                    <a:gd name="connsiteY0" fmla="*/ 605642 h 605642"/>
                    <a:gd name="connsiteX1" fmla="*/ 795646 w 4785756"/>
                    <a:gd name="connsiteY1" fmla="*/ 522515 h 605642"/>
                    <a:gd name="connsiteX2" fmla="*/ 1603169 w 4785756"/>
                    <a:gd name="connsiteY2" fmla="*/ 374074 h 605642"/>
                    <a:gd name="connsiteX3" fmla="*/ 3170711 w 4785756"/>
                    <a:gd name="connsiteY3" fmla="*/ 100940 h 605642"/>
                    <a:gd name="connsiteX4" fmla="*/ 4785756 w 4785756"/>
                    <a:gd name="connsiteY4" fmla="*/ 0 h 605642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603169 w 4785756"/>
                    <a:gd name="connsiteY2" fmla="*/ 374074 h 629393"/>
                    <a:gd name="connsiteX3" fmla="*/ 3170711 w 4785756"/>
                    <a:gd name="connsiteY3" fmla="*/ 100940 h 629393"/>
                    <a:gd name="connsiteX4" fmla="*/ 4785756 w 4785756"/>
                    <a:gd name="connsiteY4" fmla="*/ 0 h 629393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591294 w 4785756"/>
                    <a:gd name="connsiteY2" fmla="*/ 504702 h 629393"/>
                    <a:gd name="connsiteX3" fmla="*/ 3170711 w 4785756"/>
                    <a:gd name="connsiteY3" fmla="*/ 100940 h 629393"/>
                    <a:gd name="connsiteX4" fmla="*/ 4785756 w 4785756"/>
                    <a:gd name="connsiteY4" fmla="*/ 0 h 629393"/>
                    <a:gd name="connsiteX0" fmla="*/ 0 w 4785756"/>
                    <a:gd name="connsiteY0" fmla="*/ 605642 h 629393"/>
                    <a:gd name="connsiteX1" fmla="*/ 789708 w 4785756"/>
                    <a:gd name="connsiteY1" fmla="*/ 629393 h 629393"/>
                    <a:gd name="connsiteX2" fmla="*/ 1591294 w 4785756"/>
                    <a:gd name="connsiteY2" fmla="*/ 504702 h 629393"/>
                    <a:gd name="connsiteX3" fmla="*/ 3158836 w 4785756"/>
                    <a:gd name="connsiteY3" fmla="*/ 463137 h 629393"/>
                    <a:gd name="connsiteX4" fmla="*/ 4785756 w 4785756"/>
                    <a:gd name="connsiteY4" fmla="*/ 0 h 629393"/>
                    <a:gd name="connsiteX0" fmla="*/ 0 w 4767943"/>
                    <a:gd name="connsiteY0" fmla="*/ 166255 h 190006"/>
                    <a:gd name="connsiteX1" fmla="*/ 789708 w 4767943"/>
                    <a:gd name="connsiteY1" fmla="*/ 190006 h 190006"/>
                    <a:gd name="connsiteX2" fmla="*/ 1591294 w 4767943"/>
                    <a:gd name="connsiteY2" fmla="*/ 65315 h 190006"/>
                    <a:gd name="connsiteX3" fmla="*/ 3158836 w 4767943"/>
                    <a:gd name="connsiteY3" fmla="*/ 23750 h 190006"/>
                    <a:gd name="connsiteX4" fmla="*/ 4767943 w 4767943"/>
                    <a:gd name="connsiteY4" fmla="*/ 0 h 190006"/>
                    <a:gd name="connsiteX0" fmla="*/ 0 w 4767943"/>
                    <a:gd name="connsiteY0" fmla="*/ 255319 h 255319"/>
                    <a:gd name="connsiteX1" fmla="*/ 780570 w 4767943"/>
                    <a:gd name="connsiteY1" fmla="*/ 0 h 255319"/>
                    <a:gd name="connsiteX2" fmla="*/ 1591294 w 4767943"/>
                    <a:gd name="connsiteY2" fmla="*/ 154379 h 255319"/>
                    <a:gd name="connsiteX3" fmla="*/ 3158836 w 4767943"/>
                    <a:gd name="connsiteY3" fmla="*/ 112814 h 255319"/>
                    <a:gd name="connsiteX4" fmla="*/ 4767943 w 4767943"/>
                    <a:gd name="connsiteY4" fmla="*/ 89064 h 255319"/>
                    <a:gd name="connsiteX0" fmla="*/ 0 w 4767943"/>
                    <a:gd name="connsiteY0" fmla="*/ 540327 h 540327"/>
                    <a:gd name="connsiteX1" fmla="*/ 780570 w 4767943"/>
                    <a:gd name="connsiteY1" fmla="*/ 285008 h 540327"/>
                    <a:gd name="connsiteX2" fmla="*/ 1545605 w 4767943"/>
                    <a:gd name="connsiteY2" fmla="*/ 0 h 540327"/>
                    <a:gd name="connsiteX3" fmla="*/ 3158836 w 4767943"/>
                    <a:gd name="connsiteY3" fmla="*/ 397822 h 540327"/>
                    <a:gd name="connsiteX4" fmla="*/ 4767943 w 4767943"/>
                    <a:gd name="connsiteY4" fmla="*/ 374072 h 540327"/>
                    <a:gd name="connsiteX0" fmla="*/ 0 w 4767943"/>
                    <a:gd name="connsiteY0" fmla="*/ 635331 h 635331"/>
                    <a:gd name="connsiteX1" fmla="*/ 780570 w 4767943"/>
                    <a:gd name="connsiteY1" fmla="*/ 380012 h 635331"/>
                    <a:gd name="connsiteX2" fmla="*/ 1545605 w 4767943"/>
                    <a:gd name="connsiteY2" fmla="*/ 95004 h 635331"/>
                    <a:gd name="connsiteX3" fmla="*/ 3167973 w 4767943"/>
                    <a:gd name="connsiteY3" fmla="*/ 0 h 635331"/>
                    <a:gd name="connsiteX4" fmla="*/ 4767943 w 4767943"/>
                    <a:gd name="connsiteY4" fmla="*/ 469076 h 635331"/>
                    <a:gd name="connsiteX0" fmla="*/ 0 w 4777081"/>
                    <a:gd name="connsiteY0" fmla="*/ 635331 h 635331"/>
                    <a:gd name="connsiteX1" fmla="*/ 780570 w 4777081"/>
                    <a:gd name="connsiteY1" fmla="*/ 380012 h 635331"/>
                    <a:gd name="connsiteX2" fmla="*/ 1545605 w 4777081"/>
                    <a:gd name="connsiteY2" fmla="*/ 95004 h 635331"/>
                    <a:gd name="connsiteX3" fmla="*/ 3167973 w 4777081"/>
                    <a:gd name="connsiteY3" fmla="*/ 0 h 635331"/>
                    <a:gd name="connsiteX4" fmla="*/ 4777081 w 4777081"/>
                    <a:gd name="connsiteY4" fmla="*/ 53440 h 635331"/>
                    <a:gd name="connsiteX0" fmla="*/ 0 w 4777081"/>
                    <a:gd name="connsiteY0" fmla="*/ 635331 h 635331"/>
                    <a:gd name="connsiteX1" fmla="*/ 762295 w 4777081"/>
                    <a:gd name="connsiteY1" fmla="*/ 564079 h 635331"/>
                    <a:gd name="connsiteX2" fmla="*/ 1545605 w 4777081"/>
                    <a:gd name="connsiteY2" fmla="*/ 95004 h 635331"/>
                    <a:gd name="connsiteX3" fmla="*/ 3167973 w 4777081"/>
                    <a:gd name="connsiteY3" fmla="*/ 0 h 635331"/>
                    <a:gd name="connsiteX4" fmla="*/ 4777081 w 4777081"/>
                    <a:gd name="connsiteY4" fmla="*/ 53440 h 635331"/>
                    <a:gd name="connsiteX0" fmla="*/ 0 w 4777081"/>
                    <a:gd name="connsiteY0" fmla="*/ 635331 h 635331"/>
                    <a:gd name="connsiteX1" fmla="*/ 762295 w 4777081"/>
                    <a:gd name="connsiteY1" fmla="*/ 564079 h 635331"/>
                    <a:gd name="connsiteX2" fmla="*/ 1582154 w 4777081"/>
                    <a:gd name="connsiteY2" fmla="*/ 267196 h 635331"/>
                    <a:gd name="connsiteX3" fmla="*/ 3167973 w 4777081"/>
                    <a:gd name="connsiteY3" fmla="*/ 0 h 635331"/>
                    <a:gd name="connsiteX4" fmla="*/ 4777081 w 4777081"/>
                    <a:gd name="connsiteY4" fmla="*/ 53440 h 635331"/>
                    <a:gd name="connsiteX0" fmla="*/ 0 w 4777081"/>
                    <a:gd name="connsiteY0" fmla="*/ 581891 h 581891"/>
                    <a:gd name="connsiteX1" fmla="*/ 762295 w 4777081"/>
                    <a:gd name="connsiteY1" fmla="*/ 510639 h 581891"/>
                    <a:gd name="connsiteX2" fmla="*/ 1582154 w 4777081"/>
                    <a:gd name="connsiteY2" fmla="*/ 213756 h 581891"/>
                    <a:gd name="connsiteX3" fmla="*/ 3140560 w 4777081"/>
                    <a:gd name="connsiteY3" fmla="*/ 249381 h 581891"/>
                    <a:gd name="connsiteX4" fmla="*/ 4777081 w 4777081"/>
                    <a:gd name="connsiteY4" fmla="*/ 0 h 581891"/>
                    <a:gd name="connsiteX0" fmla="*/ 0 w 4749668"/>
                    <a:gd name="connsiteY0" fmla="*/ 368135 h 368135"/>
                    <a:gd name="connsiteX1" fmla="*/ 762295 w 4749668"/>
                    <a:gd name="connsiteY1" fmla="*/ 296883 h 368135"/>
                    <a:gd name="connsiteX2" fmla="*/ 1582154 w 4749668"/>
                    <a:gd name="connsiteY2" fmla="*/ 0 h 368135"/>
                    <a:gd name="connsiteX3" fmla="*/ 3140560 w 4749668"/>
                    <a:gd name="connsiteY3" fmla="*/ 35625 h 368135"/>
                    <a:gd name="connsiteX4" fmla="*/ 4749668 w 4749668"/>
                    <a:gd name="connsiteY4" fmla="*/ 71252 h 36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9668" h="368135">
                      <a:moveTo>
                        <a:pt x="0" y="368135"/>
                      </a:moveTo>
                      <a:lnTo>
                        <a:pt x="762295" y="296883"/>
                      </a:lnTo>
                      <a:lnTo>
                        <a:pt x="1582154" y="0"/>
                      </a:lnTo>
                      <a:lnTo>
                        <a:pt x="3140560" y="35625"/>
                      </a:lnTo>
                      <a:lnTo>
                        <a:pt x="4749668" y="71252"/>
                      </a:lnTo>
                    </a:path>
                  </a:pathLst>
                </a:cu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32CF96-E8B2-BC4E-8327-77BF7F070695}"/>
                  </a:ext>
                </a:extLst>
              </p:cNvPr>
              <p:cNvSpPr txBox="1"/>
              <p:nvPr/>
            </p:nvSpPr>
            <p:spPr>
              <a:xfrm>
                <a:off x="4291571" y="3264153"/>
                <a:ext cx="673011" cy="32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63%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ABCC47-3154-9443-98AA-997A4FD6865C}"/>
                  </a:ext>
                </a:extLst>
              </p:cNvPr>
              <p:cNvSpPr txBox="1"/>
              <p:nvPr/>
            </p:nvSpPr>
            <p:spPr>
              <a:xfrm>
                <a:off x="1545584" y="5266106"/>
                <a:ext cx="1710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0AC58D2-32FB-C340-A635-507EE8188173}"/>
                  </a:ext>
                </a:extLst>
              </p:cNvPr>
              <p:cNvSpPr txBox="1"/>
              <p:nvPr/>
            </p:nvSpPr>
            <p:spPr>
              <a:xfrm>
                <a:off x="2052935" y="5244989"/>
                <a:ext cx="1710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9CEA28-5ADD-CD4E-BFC5-83B893C3B98C}"/>
                  </a:ext>
                </a:extLst>
              </p:cNvPr>
              <p:cNvSpPr txBox="1"/>
              <p:nvPr/>
            </p:nvSpPr>
            <p:spPr>
              <a:xfrm>
                <a:off x="2577234" y="5254409"/>
                <a:ext cx="171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7ECDCC-F837-284B-8A5C-A70A7ECAD035}"/>
                  </a:ext>
                </a:extLst>
              </p:cNvPr>
              <p:cNvSpPr txBox="1"/>
              <p:nvPr/>
            </p:nvSpPr>
            <p:spPr>
              <a:xfrm>
                <a:off x="3631047" y="5251664"/>
                <a:ext cx="1710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8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5D17A3C-C79C-ED4E-AAE5-EC215B82765A}"/>
                  </a:ext>
                </a:extLst>
              </p:cNvPr>
              <p:cNvSpPr txBox="1"/>
              <p:nvPr/>
            </p:nvSpPr>
            <p:spPr>
              <a:xfrm>
                <a:off x="4499018" y="5251664"/>
                <a:ext cx="431088" cy="32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12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284BA1-CFD3-0846-A3B1-D2F746463C47}"/>
                  </a:ext>
                </a:extLst>
              </p:cNvPr>
              <p:cNvSpPr txBox="1"/>
              <p:nvPr/>
            </p:nvSpPr>
            <p:spPr>
              <a:xfrm>
                <a:off x="2622302" y="5410013"/>
                <a:ext cx="1119999" cy="32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Study week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82C43AB-74B4-A048-8E5A-1C907BFC1AF7}"/>
                  </a:ext>
                </a:extLst>
              </p:cNvPr>
              <p:cNvSpPr txBox="1"/>
              <p:nvPr/>
            </p:nvSpPr>
            <p:spPr>
              <a:xfrm>
                <a:off x="4291571" y="3914157"/>
                <a:ext cx="673011" cy="32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40%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5D9AE4B-395F-8C49-9401-11D61E17B1AE}"/>
                  </a:ext>
                </a:extLst>
              </p:cNvPr>
              <p:cNvSpPr txBox="1"/>
              <p:nvPr/>
            </p:nvSpPr>
            <p:spPr>
              <a:xfrm>
                <a:off x="4313740" y="4638626"/>
                <a:ext cx="673011" cy="324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12%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02C49A-EDCC-2B4B-A57E-E9045459311A}"/>
                </a:ext>
              </a:extLst>
            </p:cNvPr>
            <p:cNvSpPr txBox="1"/>
            <p:nvPr/>
          </p:nvSpPr>
          <p:spPr>
            <a:xfrm>
              <a:off x="5617983" y="2385499"/>
              <a:ext cx="878702" cy="360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EASI-75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0A0B475-BCB7-DE4B-B987-19EC923BD0A0}"/>
              </a:ext>
            </a:extLst>
          </p:cNvPr>
          <p:cNvSpPr txBox="1"/>
          <p:nvPr/>
        </p:nvSpPr>
        <p:spPr>
          <a:xfrm>
            <a:off x="7655305" y="1788319"/>
            <a:ext cx="136110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387 patients with moderate-to-severe AD aged ≥12 years</a:t>
            </a:r>
          </a:p>
        </p:txBody>
      </p:sp>
    </p:spTree>
    <p:extLst>
      <p:ext uri="{BB962C8B-B14F-4D97-AF65-F5344CB8AC3E}">
        <p14:creationId xmlns:p14="http://schemas.microsoft.com/office/powerpoint/2010/main" val="380833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83CBA-A0B4-0642-B4E6-A4C24F9D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Phase 3 JADE MONO-2: Oral </a:t>
            </a:r>
            <a:r>
              <a:rPr lang="en-US" sz="2400" dirty="0" err="1"/>
              <a:t>Abrocitinib</a:t>
            </a:r>
            <a:r>
              <a:rPr lang="en-US" sz="2400" dirty="0"/>
              <a:t> Monotherapy in Adolescents and Adults With Moderate-to-Severe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3626C-173A-754E-923F-7D80F062ED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JAMA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2020;156(8):863-873.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25C8B-E396-9D48-BD51-DE71BC44A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4069104"/>
            <a:ext cx="7886700" cy="4055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a, </a:t>
            </a:r>
            <a:r>
              <a:rPr lang="en-US" i="1" dirty="0"/>
              <a:t>P</a:t>
            </a:r>
            <a:r>
              <a:rPr lang="en-US" dirty="0"/>
              <a:t> &lt;.05 vs placebo; b, </a:t>
            </a:r>
            <a:r>
              <a:rPr lang="en-US" i="1" dirty="0"/>
              <a:t>P</a:t>
            </a:r>
            <a:r>
              <a:rPr lang="en-US" dirty="0"/>
              <a:t> &lt;.001 vs placebo.</a:t>
            </a:r>
          </a:p>
          <a:p>
            <a:r>
              <a:rPr lang="en-US" dirty="0"/>
              <a:t>Images courtesy of Silverberg JI et al. JAMA Dermatol. 2020;156(8):863-873. </a:t>
            </a:r>
            <a:r>
              <a:rPr lang="en-US" dirty="0">
                <a:hlinkClick r:id="rId2"/>
              </a:rPr>
              <a:t>CC-BY-NC-ND</a:t>
            </a:r>
            <a:r>
              <a:rPr lang="en-US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39E15-C8E2-064C-A59E-9D6267F5982E}"/>
              </a:ext>
            </a:extLst>
          </p:cNvPr>
          <p:cNvGrpSpPr/>
          <p:nvPr/>
        </p:nvGrpSpPr>
        <p:grpSpPr>
          <a:xfrm>
            <a:off x="561404" y="1396096"/>
            <a:ext cx="6652701" cy="2495487"/>
            <a:chOff x="341399" y="1641476"/>
            <a:chExt cx="5846586" cy="2193106"/>
          </a:xfrm>
        </p:grpSpPr>
        <p:pic>
          <p:nvPicPr>
            <p:cNvPr id="14" name="Content Placeholder 5">
              <a:extLst>
                <a:ext uri="{FF2B5EF4-FFF2-40B4-BE49-F238E27FC236}">
                  <a16:creationId xmlns:a16="http://schemas.microsoft.com/office/drawing/2014/main" id="{B5F35379-BDE9-D842-ADAB-DE7F26C9C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399" y="1641476"/>
              <a:ext cx="5846586" cy="2193106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2ED466-6EEC-AF43-930F-E9B1E0EEEE1D}"/>
                </a:ext>
              </a:extLst>
            </p:cNvPr>
            <p:cNvSpPr txBox="1"/>
            <p:nvPr/>
          </p:nvSpPr>
          <p:spPr>
            <a:xfrm>
              <a:off x="341399" y="1645278"/>
              <a:ext cx="264243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IGA Response Rate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688318-1AC2-2B45-B98B-952E2D13FD09}"/>
                </a:ext>
              </a:extLst>
            </p:cNvPr>
            <p:cNvSpPr txBox="1"/>
            <p:nvPr/>
          </p:nvSpPr>
          <p:spPr>
            <a:xfrm>
              <a:off x="3264692" y="1645278"/>
              <a:ext cx="170619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EASI-75 Response Rate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C1FD0B-CBF0-CE42-A72B-E0FBB2669994}"/>
              </a:ext>
            </a:extLst>
          </p:cNvPr>
          <p:cNvSpPr txBox="1"/>
          <p:nvPr/>
        </p:nvSpPr>
        <p:spPr>
          <a:xfrm>
            <a:off x="7352797" y="1854269"/>
            <a:ext cx="136110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391 patients with moderate-to-severe AD aged ≥12 years</a:t>
            </a:r>
          </a:p>
        </p:txBody>
      </p:sp>
    </p:spTree>
    <p:extLst>
      <p:ext uri="{BB962C8B-B14F-4D97-AF65-F5344CB8AC3E}">
        <p14:creationId xmlns:p14="http://schemas.microsoft.com/office/powerpoint/2010/main" val="1742011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26F9-FBFF-7042-A298-58F5553A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 JADE COMPARE: </a:t>
            </a:r>
            <a:r>
              <a:rPr lang="en-US" dirty="0" err="1"/>
              <a:t>Abrocitinib</a:t>
            </a:r>
            <a:r>
              <a:rPr lang="en-US" dirty="0"/>
              <a:t> vs Dupilumab in Adults With Moderate-to-Severe AD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02296C8-CC7E-0A4D-8C0A-095E0F4E0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747119"/>
              </p:ext>
            </p:extLst>
          </p:nvPr>
        </p:nvGraphicFramePr>
        <p:xfrm>
          <a:off x="628650" y="1196283"/>
          <a:ext cx="7886703" cy="319008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32667">
                  <a:extLst>
                    <a:ext uri="{9D8B030D-6E8A-4147-A177-3AD203B41FA5}">
                      <a16:colId xmlns:a16="http://schemas.microsoft.com/office/drawing/2014/main" val="392707538"/>
                    </a:ext>
                  </a:extLst>
                </a:gridCol>
                <a:gridCol w="1513509">
                  <a:extLst>
                    <a:ext uri="{9D8B030D-6E8A-4147-A177-3AD203B41FA5}">
                      <a16:colId xmlns:a16="http://schemas.microsoft.com/office/drawing/2014/main" val="3305382662"/>
                    </a:ext>
                  </a:extLst>
                </a:gridCol>
                <a:gridCol w="1513509">
                  <a:extLst>
                    <a:ext uri="{9D8B030D-6E8A-4147-A177-3AD203B41FA5}">
                      <a16:colId xmlns:a16="http://schemas.microsoft.com/office/drawing/2014/main" val="2864034838"/>
                    </a:ext>
                  </a:extLst>
                </a:gridCol>
                <a:gridCol w="1696236">
                  <a:extLst>
                    <a:ext uri="{9D8B030D-6E8A-4147-A177-3AD203B41FA5}">
                      <a16:colId xmlns:a16="http://schemas.microsoft.com/office/drawing/2014/main" val="2991151383"/>
                    </a:ext>
                  </a:extLst>
                </a:gridCol>
                <a:gridCol w="1330782">
                  <a:extLst>
                    <a:ext uri="{9D8B030D-6E8A-4147-A177-3AD203B41FA5}">
                      <a16:colId xmlns:a16="http://schemas.microsoft.com/office/drawing/2014/main" val="2821347066"/>
                    </a:ext>
                  </a:extLst>
                </a:gridCol>
              </a:tblGrid>
              <a:tr h="357452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Abrocitinib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, 200 mg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226)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dirty="0" err="1">
                          <a:solidFill>
                            <a:schemeClr val="bg1"/>
                          </a:solidFill>
                          <a:effectLst/>
                        </a:rPr>
                        <a:t>Abrocitinib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, 100 mg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(n = 238)</a:t>
                      </a:r>
                      <a:endParaRPr lang="en-US" sz="1000" b="1" i="0" dirty="0">
                        <a:solidFill>
                          <a:schemeClr val="bg1"/>
                        </a:solidFill>
                        <a:effectLst/>
                        <a:latin typeface="ff-scala-sans-pro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Dupilumab, 300 mg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every other week (n = 242)</a:t>
                      </a:r>
                      <a:endParaRPr lang="en-US" sz="1000" b="1" i="0" dirty="0">
                        <a:solidFill>
                          <a:schemeClr val="bg1"/>
                        </a:solidFill>
                        <a:effectLst/>
                        <a:latin typeface="ff-scala-sans-pro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Placebo (n = 131)</a:t>
                      </a:r>
                      <a:endParaRPr lang="en-US" sz="1000" b="1" i="0" dirty="0">
                        <a:solidFill>
                          <a:schemeClr val="bg1"/>
                        </a:solidFill>
                        <a:effectLst/>
                        <a:latin typeface="ff-scala-sans-pro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31955"/>
                  </a:ext>
                </a:extLst>
              </a:tr>
              <a:tr h="188842">
                <a:tc gridSpan="5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Primary end points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942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IGA response (week 12), %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48.4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36.6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36.5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17190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placebo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34.8 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 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</a:p>
                  </a:txBody>
                  <a:tcPr marL="45720" marR="4572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22.5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0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56104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EASI-75 (week 12), %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ff-scala-sans-pro"/>
                        </a:rPr>
                        <a:t>70.3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dirty="0">
                          <a:effectLst/>
                          <a:latin typeface="ff-scala-sans-pro"/>
                        </a:rPr>
                        <a:t>58.7</a:t>
                      </a:r>
                    </a:p>
                  </a:txBody>
                  <a:tcPr marL="45720" marR="4572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58.1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27.1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122848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placebo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 dirty="0">
                          <a:effectLst/>
                          <a:latin typeface="ff-scala-sans-pro"/>
                        </a:rPr>
                        <a:t>43.2 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31.9 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b="0" i="0" dirty="0">
                        <a:effectLst/>
                        <a:latin typeface="ff-scala-sans-pro"/>
                      </a:endParaRPr>
                    </a:p>
                  </a:txBody>
                  <a:tcPr marL="45720" marR="4572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30.9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955994"/>
                  </a:ext>
                </a:extLst>
              </a:tr>
              <a:tr h="188842">
                <a:tc gridSpan="5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Secondary end points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205897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Itch response (week 2), %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 dirty="0">
                          <a:effectLst/>
                          <a:latin typeface="ff-scala-sans-pro"/>
                        </a:rPr>
                        <a:t>49.1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dirty="0">
                          <a:effectLst/>
                          <a:latin typeface="ff-scala-sans-pro"/>
                        </a:rPr>
                        <a:t>31.8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26.4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13.8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14115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placebo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 dirty="0">
                          <a:effectLst/>
                          <a:latin typeface="ff-scala-sans-pro"/>
                        </a:rPr>
                        <a:t>34.9 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17.9 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b="0" i="0" dirty="0">
                        <a:effectLst/>
                        <a:latin typeface="ff-scala-sans-pro"/>
                      </a:endParaRP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12.5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effectLst/>
                          <a:latin typeface="ff-scala-sans-pro"/>
                        </a:rPr>
                        <a:t>NA</a:t>
                      </a:r>
                      <a:endParaRPr lang="en-US" sz="1000" b="0" i="0" dirty="0">
                        <a:effectLst/>
                        <a:latin typeface="ff-scala-sans-pro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124366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dupilumab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>
                          <a:effectLst/>
                          <a:latin typeface="ff-scala-sans-pro"/>
                        </a:rPr>
                        <a:t>22.1 </a:t>
                      </a:r>
                      <a:r>
                        <a:rPr lang="en-US" sz="10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000" b="0" i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0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&lt;.001)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5.2 (</a:t>
                      </a:r>
                      <a:r>
                        <a:rPr lang="en-US" sz="1000" b="0" i="1" dirty="0">
                          <a:effectLst/>
                          <a:latin typeface="ff-scala-sans-pro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ff-scala-sans-pro"/>
                        </a:rPr>
                        <a:t> =.20)</a:t>
                      </a:r>
                      <a:endParaRPr lang="en-US" sz="1000" b="0" i="0" baseline="30000" dirty="0">
                        <a:effectLst/>
                        <a:latin typeface="ff-scala-sans-pro"/>
                      </a:endParaRP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>
                          <a:effectLst/>
                          <a:latin typeface="ff-scala-sans-pro"/>
                        </a:rPr>
                        <a:t>NA</a:t>
                      </a:r>
                      <a:endParaRPr lang="en-US" sz="1000" b="0" i="0" dirty="0">
                        <a:effectLst/>
                        <a:latin typeface="ff-scala-sans-pro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48214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6350" indent="0">
                        <a:tabLst/>
                      </a:pP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IGA response (week 16), %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0" algn="ctr">
                        <a:tabLst/>
                      </a:pPr>
                      <a:r>
                        <a:rPr lang="en-US" sz="1000" b="1" i="0" dirty="0">
                          <a:effectLst/>
                          <a:latin typeface="ff-scala-sans-pro"/>
                        </a:rPr>
                        <a:t>47.5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dirty="0">
                          <a:effectLst/>
                          <a:latin typeface="ff-scala-sans-pro"/>
                        </a:rPr>
                        <a:t>34.8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38.8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12.9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47932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placebo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>
                          <a:effectLst/>
                          <a:latin typeface="ff-scala-sans-pro"/>
                        </a:rPr>
                        <a:t>35.0 (</a:t>
                      </a:r>
                      <a:r>
                        <a:rPr lang="en-US" sz="1000" b="0" i="1">
                          <a:effectLst/>
                          <a:latin typeface="ff-scala-sans-pro"/>
                        </a:rPr>
                        <a:t>P</a:t>
                      </a:r>
                      <a:r>
                        <a:rPr lang="en-US" sz="1000" b="0" i="0">
                          <a:effectLst/>
                          <a:latin typeface="ff-scala-sans-pro"/>
                        </a:rPr>
                        <a:t> &lt;.001)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22.1 (</a:t>
                      </a:r>
                      <a:r>
                        <a:rPr lang="en-US" sz="1000" b="0" i="1" dirty="0">
                          <a:effectLst/>
                          <a:latin typeface="ff-scala-sans-pro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ff-scala-sans-pro"/>
                        </a:rPr>
                        <a:t> &lt;.001)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25.6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724671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dupilumab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0" algn="ctr">
                        <a:tabLst/>
                      </a:pPr>
                      <a:r>
                        <a:rPr lang="en-US" sz="1000" b="0" i="0" dirty="0">
                          <a:effectLst/>
                          <a:latin typeface="ff-scala-sans-pro"/>
                        </a:rPr>
                        <a:t>9.4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-3.5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984061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6350" indent="0">
                        <a:tabLst/>
                      </a:pPr>
                      <a:r>
                        <a:rPr lang="en-US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EASI-75 response (week 16), %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71.0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dirty="0">
                          <a:effectLst/>
                          <a:latin typeface="ff-scala-sans-pro"/>
                        </a:rPr>
                        <a:t>60.3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65.5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 dirty="0">
                          <a:effectLst/>
                          <a:latin typeface="ff-scala-sans-pro"/>
                        </a:rPr>
                        <a:t>30.6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341151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placebo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40.4 (</a:t>
                      </a:r>
                      <a:r>
                        <a:rPr lang="en-US" sz="1000" b="0" i="1" dirty="0">
                          <a:effectLst/>
                          <a:latin typeface="ff-scala-sans-pro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ff-scala-sans-pro"/>
                        </a:rPr>
                        <a:t> &lt;.001)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29.7 (</a:t>
                      </a:r>
                      <a:r>
                        <a:rPr lang="en-US" sz="1000" b="0" i="1" dirty="0">
                          <a:effectLst/>
                          <a:latin typeface="ff-scala-sans-pro"/>
                        </a:rPr>
                        <a:t>P</a:t>
                      </a:r>
                      <a:r>
                        <a:rPr lang="en-US" sz="1000" b="0" i="0" dirty="0">
                          <a:effectLst/>
                          <a:latin typeface="ff-scala-sans-pro"/>
                        </a:rPr>
                        <a:t> &lt;.001)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34.7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26231"/>
                  </a:ext>
                </a:extLst>
              </a:tr>
              <a:tr h="188842">
                <a:tc>
                  <a:txBody>
                    <a:bodyPr/>
                    <a:lstStyle/>
                    <a:p>
                      <a:pPr marL="115888" indent="0">
                        <a:tabLst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Difference from dupilumab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5.5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dirty="0">
                          <a:effectLst/>
                          <a:latin typeface="ff-scala-sans-pro"/>
                        </a:rPr>
                        <a:t>-5.1</a:t>
                      </a:r>
                    </a:p>
                  </a:txBody>
                  <a:tcPr marL="95250" marR="95250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0" i="0" dirty="0">
                          <a:effectLst/>
                          <a:latin typeface="ff-scala-sans-pro"/>
                        </a:rPr>
                        <a:t>NA</a:t>
                      </a:r>
                    </a:p>
                  </a:txBody>
                  <a:tcPr marL="95250" marR="95250" marT="9144" marB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42443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2242-3C49-7644-A392-6E7EAD4B6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Bieber T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N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Engl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J Med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2021;384(12):1101-1112.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3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142E-CBB0-9D41-B55C-63695025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JAK-STAT Inhibitor Safety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393DF-7B41-4745-919F-DD292454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1239096"/>
            <a:ext cx="5586521" cy="31054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patients with AD, the </a:t>
            </a:r>
            <a:r>
              <a:rPr lang="en-US" b="1" dirty="0">
                <a:solidFill>
                  <a:schemeClr val="tx2"/>
                </a:solidFill>
              </a:rPr>
              <a:t>most common AEs </a:t>
            </a:r>
            <a:r>
              <a:rPr lang="en-US" dirty="0"/>
              <a:t>with JAK inhibitors include: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Nasopharyngitis</a:t>
            </a:r>
          </a:p>
          <a:p>
            <a:pPr lvl="1"/>
            <a:r>
              <a:rPr lang="en-US" dirty="0"/>
              <a:t>Upper respiratory tract infection</a:t>
            </a:r>
          </a:p>
          <a:p>
            <a:pPr lvl="1"/>
            <a:r>
              <a:rPr lang="en-US" dirty="0"/>
              <a:t>Herpes zoster reactivation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Diarrhea</a:t>
            </a:r>
          </a:p>
          <a:p>
            <a:r>
              <a:rPr lang="en-US" dirty="0"/>
              <a:t>JAK inhibitors already approved for use in rheumatoid arthritis have been associated with </a:t>
            </a:r>
            <a:r>
              <a:rPr lang="en-US" b="1" dirty="0">
                <a:solidFill>
                  <a:schemeClr val="tx2"/>
                </a:solidFill>
              </a:rPr>
              <a:t>rare but serious AEs</a:t>
            </a:r>
            <a:r>
              <a:rPr lang="en-US" dirty="0"/>
              <a:t>, resulting in FDA black box warnings</a:t>
            </a:r>
            <a:r>
              <a:rPr lang="en-US" baseline="30000" dirty="0"/>
              <a:t>1,2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8CEC-7F31-AD44-85AA-0EA5A3164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692" y="4474628"/>
            <a:ext cx="5751717" cy="586294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Tsai HR et al. </a:t>
            </a:r>
            <a:r>
              <a:rPr lang="en-US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 Pers Med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2021;11(4):279. </a:t>
            </a:r>
          </a:p>
          <a:p>
            <a:pPr marL="228600" indent="-228600"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FDA requires warnings about increased risk of serious heart-related events, cancer, blood clots, and death for JAK inhibitors that treat certain chronic inflammatory conditions. September 1, 2021. Accessed September 11, 2021.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https://www.fda.gov/drugs/drug-safety-and-availability/fda-requires-warnings-about-increased-risk-serious-heart-related-events-cancer-blood-clots-and-death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DEDE5-C9D7-E64E-8AEC-491456172075}"/>
              </a:ext>
            </a:extLst>
          </p:cNvPr>
          <p:cNvSpPr/>
          <p:nvPr/>
        </p:nvSpPr>
        <p:spPr>
          <a:xfrm>
            <a:off x="6411112" y="1556087"/>
            <a:ext cx="2409353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Black Box Warnings for Oral JAK Inhibitors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  <a:p>
            <a:pPr marL="457200" indent="-169863">
              <a:buFont typeface="Arial" panose="020B0604020202020204" pitchFamily="34" charset="0"/>
              <a:buChar char="•"/>
            </a:pPr>
            <a:r>
              <a:rPr lang="en-US" dirty="0"/>
              <a:t>Thrombosis </a:t>
            </a:r>
          </a:p>
          <a:p>
            <a:pPr marL="457200" indent="-169863">
              <a:buFont typeface="Arial" panose="020B0604020202020204" pitchFamily="34" charset="0"/>
              <a:buChar char="•"/>
            </a:pPr>
            <a:r>
              <a:rPr lang="en-US" dirty="0"/>
              <a:t>Malignancy</a:t>
            </a:r>
          </a:p>
          <a:p>
            <a:pPr marL="457200" indent="-169863">
              <a:buFont typeface="Arial" panose="020B0604020202020204" pitchFamily="34" charset="0"/>
              <a:buChar char="•"/>
            </a:pPr>
            <a:r>
              <a:rPr lang="en-US" dirty="0"/>
              <a:t>Serious infections</a:t>
            </a:r>
          </a:p>
        </p:txBody>
      </p:sp>
    </p:spTree>
    <p:extLst>
      <p:ext uri="{BB962C8B-B14F-4D97-AF65-F5344CB8AC3E}">
        <p14:creationId xmlns:p14="http://schemas.microsoft.com/office/powerpoint/2010/main" val="720180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F84E-72B3-7347-8EFC-5C078179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Phase 3 TRuE-AD1 &amp; TruE-AD2: Ruxolitinib Cream vs Vehicle for the Treatment of Adults and Adolescents With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F7AC1-3A74-CE4F-910E-BA954D002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Papp K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2021;85(4):863-872.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1CE87-8B37-7941-B4BA-347815F53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aseline="30000" dirty="0" err="1"/>
              <a:t>a</a:t>
            </a:r>
            <a:r>
              <a:rPr lang="en-US" dirty="0" err="1"/>
              <a:t>Response</a:t>
            </a:r>
            <a:r>
              <a:rPr lang="en-US" dirty="0"/>
              <a:t> defined as Investigator's Global Assessment (IGA) score of 0 or 1 (clear or almost clear) with at least 2-point improvement.</a:t>
            </a:r>
          </a:p>
          <a:p>
            <a:r>
              <a:rPr lang="en-US" baseline="30000" dirty="0" err="1"/>
              <a:t>b</a:t>
            </a:r>
            <a:r>
              <a:rPr lang="en-US" dirty="0" err="1"/>
              <a:t>The</a:t>
            </a:r>
            <a:r>
              <a:rPr lang="en-US" dirty="0"/>
              <a:t> 44-week safety extension study has been completed, but results are not yet published.</a:t>
            </a:r>
            <a:endParaRPr lang="en-US" baseline="30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F870C8-6EA5-604A-99F9-BF765D8C4EE5}"/>
              </a:ext>
            </a:extLst>
          </p:cNvPr>
          <p:cNvGrpSpPr/>
          <p:nvPr/>
        </p:nvGrpSpPr>
        <p:grpSpPr>
          <a:xfrm>
            <a:off x="224006" y="1395312"/>
            <a:ext cx="6961802" cy="2748665"/>
            <a:chOff x="360764" y="1043194"/>
            <a:chExt cx="6923150" cy="4106717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642CEC3-A257-CB47-8048-9CF97C7103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20288487"/>
                </p:ext>
              </p:extLst>
            </p:nvPr>
          </p:nvGraphicFramePr>
          <p:xfrm>
            <a:off x="393684" y="1043194"/>
            <a:ext cx="3383279" cy="37305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FE30CCF1-CC6C-AB4A-A02E-E07EE7ADC4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1235644"/>
                </p:ext>
              </p:extLst>
            </p:nvPr>
          </p:nvGraphicFramePr>
          <p:xfrm>
            <a:off x="3900634" y="1043194"/>
            <a:ext cx="3383280" cy="3730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3DCBB-6AF5-4F4A-9B2A-4CE97E6913C5}"/>
                </a:ext>
              </a:extLst>
            </p:cNvPr>
            <p:cNvSpPr txBox="1"/>
            <p:nvPr/>
          </p:nvSpPr>
          <p:spPr>
            <a:xfrm>
              <a:off x="360764" y="4736053"/>
              <a:ext cx="4661482" cy="413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P</a:t>
              </a:r>
              <a:r>
                <a:rPr lang="en-US" sz="1200" dirty="0"/>
                <a:t> &lt;.0001 for all comparisons of ruxolitinib vs vehicle</a:t>
              </a:r>
              <a:endParaRPr lang="en-US" sz="1200" i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5787E7-F3D3-ED48-B552-E39B15B66F87}"/>
              </a:ext>
            </a:extLst>
          </p:cNvPr>
          <p:cNvSpPr txBox="1"/>
          <p:nvPr/>
        </p:nvSpPr>
        <p:spPr>
          <a:xfrm>
            <a:off x="7360409" y="1390176"/>
            <a:ext cx="159796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/>
              <a:t>Enrolled 1249 patients with AD aged ≥12 years who had IGA of 2/3 and BSA of 3%-20%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30619-B011-B448-8A6D-C15129BDDB4B}"/>
              </a:ext>
            </a:extLst>
          </p:cNvPr>
          <p:cNvSpPr txBox="1"/>
          <p:nvPr/>
        </p:nvSpPr>
        <p:spPr>
          <a:xfrm>
            <a:off x="7360409" y="2281658"/>
            <a:ext cx="1597960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/>
              <a:t>Application-site reactions were reported in 1.5% of patients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Longer-term studies are needed, but low bioavailability of topical ruxolitinib may reduce safety </a:t>
            </a:r>
            <a:r>
              <a:rPr lang="en-US" sz="1100" dirty="0" err="1"/>
              <a:t>issues</a:t>
            </a:r>
            <a:r>
              <a:rPr lang="en-US" sz="1100" baseline="30000" dirty="0" err="1"/>
              <a:t>b</a:t>
            </a:r>
            <a:endParaRPr lang="en-US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0CE6C-3CD3-1D45-A0CA-A0A6BE436280}"/>
              </a:ext>
            </a:extLst>
          </p:cNvPr>
          <p:cNvSpPr txBox="1"/>
          <p:nvPr/>
        </p:nvSpPr>
        <p:spPr>
          <a:xfrm>
            <a:off x="1237253" y="1846315"/>
            <a:ext cx="21531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Odds of success vs placebo at week 8</a:t>
            </a:r>
          </a:p>
          <a:p>
            <a:r>
              <a:rPr lang="en-US" sz="900" b="1" dirty="0"/>
              <a:t>0.75%: </a:t>
            </a:r>
            <a:r>
              <a:rPr lang="en-US" sz="900" dirty="0"/>
              <a:t>6.4 (95% CI, 3.6-11.9) </a:t>
            </a:r>
          </a:p>
          <a:p>
            <a:r>
              <a:rPr lang="en-US" sz="900" b="1" dirty="0"/>
              <a:t>1.5%: </a:t>
            </a:r>
            <a:r>
              <a:rPr lang="en-US" sz="900" dirty="0"/>
              <a:t>7.5 (95% CI, 4.2-14.0)</a:t>
            </a:r>
          </a:p>
        </p:txBody>
      </p:sp>
    </p:spTree>
    <p:extLst>
      <p:ext uri="{BB962C8B-B14F-4D97-AF65-F5344CB8AC3E}">
        <p14:creationId xmlns:p14="http://schemas.microsoft.com/office/powerpoint/2010/main" val="145530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4BAA9C-B6B6-F746-BE6E-A1B9073F605B}"/>
              </a:ext>
            </a:extLst>
          </p:cNvPr>
          <p:cNvSpPr/>
          <p:nvPr/>
        </p:nvSpPr>
        <p:spPr>
          <a:xfrm>
            <a:off x="0" y="1268016"/>
            <a:ext cx="7652951" cy="742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BC213-212A-E84A-9588-C181EA2C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Differing Perceptions of Disease Burden Between Patients and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929C9-8FBA-744E-94F7-D771D83CF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8112"/>
            <a:ext cx="7886700" cy="206505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1 in 10 patients </a:t>
            </a:r>
            <a:r>
              <a:rPr lang="en-US" sz="1800" dirty="0"/>
              <a:t>rated their AD as more severe than their clinicians, while </a:t>
            </a:r>
            <a:r>
              <a:rPr lang="en-US" sz="1800" b="1" dirty="0">
                <a:solidFill>
                  <a:schemeClr val="tx2"/>
                </a:solidFill>
              </a:rPr>
              <a:t>2 in 10 patients</a:t>
            </a:r>
            <a:r>
              <a:rPr lang="en-US" sz="1800" dirty="0"/>
              <a:t> considered their disease to be less severe than their clinicians</a:t>
            </a:r>
          </a:p>
          <a:p>
            <a:r>
              <a:rPr lang="en-US" sz="1800" dirty="0"/>
              <a:t>Patients tended to focus more on their skin-related quality of life</a:t>
            </a:r>
          </a:p>
          <a:p>
            <a:r>
              <a:rPr lang="en-US" sz="1800" dirty="0"/>
              <a:t>Clinicians tended to focus more on sleep disturbance</a:t>
            </a:r>
          </a:p>
          <a:p>
            <a:r>
              <a:rPr lang="en-US" sz="1800" dirty="0"/>
              <a:t>Better </a:t>
            </a:r>
            <a:r>
              <a:rPr lang="en-US" sz="1800" b="1" dirty="0">
                <a:solidFill>
                  <a:schemeClr val="tx2"/>
                </a:solidFill>
              </a:rPr>
              <a:t>patient-clinician communication</a:t>
            </a:r>
            <a:r>
              <a:rPr lang="en-US" sz="1800" dirty="0"/>
              <a:t> and incorporation of </a:t>
            </a:r>
            <a:r>
              <a:rPr lang="en-US" sz="1800" b="1" dirty="0">
                <a:solidFill>
                  <a:schemeClr val="tx2"/>
                </a:solidFill>
              </a:rPr>
              <a:t>quality-of-life measures</a:t>
            </a:r>
            <a:r>
              <a:rPr lang="en-US" sz="1800" dirty="0"/>
              <a:t> may be important for management decision 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2E561-355F-174C-AC5C-6FCBE8B19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Wei W et al. </a:t>
            </a:r>
            <a:r>
              <a:rPr lang="en-US" b="0" i="1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Am J Clin Dermatol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. 2017;18(6):825-835.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01BF0-E239-A74D-822C-A75C1D18F903}"/>
              </a:ext>
            </a:extLst>
          </p:cNvPr>
          <p:cNvSpPr txBox="1"/>
          <p:nvPr/>
        </p:nvSpPr>
        <p:spPr>
          <a:xfrm>
            <a:off x="628650" y="1285082"/>
            <a:ext cx="66644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About one-third of patients rate their AD severity differently from their clinicians</a:t>
            </a:r>
          </a:p>
        </p:txBody>
      </p:sp>
    </p:spTree>
    <p:extLst>
      <p:ext uri="{BB962C8B-B14F-4D97-AF65-F5344CB8AC3E}">
        <p14:creationId xmlns:p14="http://schemas.microsoft.com/office/powerpoint/2010/main" val="2487851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IL-13 Antagonists: Mechanism of Action in 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09211F-50FD-8240-915F-C804F2159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Howell MD et al. </a:t>
            </a:r>
            <a:r>
              <a:rPr lang="en-US" i="1" dirty="0"/>
              <a:t>Front Immunol</a:t>
            </a:r>
            <a:r>
              <a:rPr lang="en-US" dirty="0"/>
              <a:t>. 2019;10:2342.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F65BFB-F8D6-5A45-A799-D90BA9B26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Howell MD et al. </a:t>
            </a:r>
            <a:r>
              <a:rPr lang="en-US" i="1" dirty="0"/>
              <a:t>Front Immunol</a:t>
            </a:r>
            <a:r>
              <a:rPr lang="en-US" dirty="0"/>
              <a:t>. 2019;10:2342.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ED6405-CD48-984B-A898-D5D35CD1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78255" cy="2833947"/>
          </a:xfrm>
        </p:spPr>
        <p:txBody>
          <a:bodyPr>
            <a:normAutofit/>
          </a:bodyPr>
          <a:lstStyle/>
          <a:p>
            <a:r>
              <a:rPr lang="en-US" dirty="0"/>
              <a:t>AD lesions have </a:t>
            </a:r>
            <a:r>
              <a:rPr lang="en-US" b="1" dirty="0">
                <a:solidFill>
                  <a:schemeClr val="tx2"/>
                </a:solidFill>
              </a:rPr>
              <a:t>overexpression of Th2 cytokines</a:t>
            </a:r>
            <a:r>
              <a:rPr lang="en-US" dirty="0"/>
              <a:t>, including IL-13</a:t>
            </a:r>
          </a:p>
          <a:p>
            <a:r>
              <a:rPr lang="en-US" dirty="0"/>
              <a:t>IL-13 triggers several pathophysiologic mechanisms of AD:</a:t>
            </a:r>
          </a:p>
          <a:p>
            <a:pPr lvl="1"/>
            <a:r>
              <a:rPr lang="en-US" dirty="0"/>
              <a:t>Inflammatory itch</a:t>
            </a:r>
          </a:p>
          <a:p>
            <a:pPr lvl="1"/>
            <a:r>
              <a:rPr lang="en-US" dirty="0"/>
              <a:t>Disruption of skin barrier integrity</a:t>
            </a:r>
          </a:p>
          <a:p>
            <a:pPr lvl="1"/>
            <a:r>
              <a:rPr lang="en-US" dirty="0"/>
              <a:t>Skin microbiome dysbiosis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16003D9-2DF8-3949-8711-8E62178A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37096" y="1511842"/>
            <a:ext cx="4302978" cy="234092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95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5C56-BB68-5045-AB6D-B4460AEB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/>
              <a:t>Phase 3 ECZTRA 1 and ECZTRA 2: Tralokinumab Monotherapy vs Placebo in Adults With Moderate-to-Severe AD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FACFE8-981C-5F4C-952B-8E34296932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Wollenberg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Br 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2021;184(3):437-449.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A552F4-D1FE-AA4E-AFC2-8EF506B33F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016950"/>
            <a:ext cx="7886700" cy="458213"/>
          </a:xfrm>
        </p:spPr>
        <p:txBody>
          <a:bodyPr>
            <a:normAutofit/>
          </a:bodyPr>
          <a:lstStyle/>
          <a:p>
            <a:r>
              <a:rPr lang="en-US" dirty="0"/>
              <a:t>*P &lt;.05; **P &lt;.01; *** P &lt;.001; †P =.002.</a:t>
            </a:r>
          </a:p>
          <a:p>
            <a:r>
              <a:rPr lang="en-US" dirty="0"/>
              <a:t>Images courtesy of </a:t>
            </a:r>
            <a:r>
              <a:rPr lang="en-US" dirty="0" err="1"/>
              <a:t>Wollenberg</a:t>
            </a:r>
            <a:r>
              <a:rPr lang="en-US" dirty="0"/>
              <a:t> A et al. </a:t>
            </a:r>
            <a:r>
              <a:rPr lang="en-US" i="1" dirty="0"/>
              <a:t>Br J Dermatol</a:t>
            </a:r>
            <a:r>
              <a:rPr lang="en-US" dirty="0"/>
              <a:t>. 2021;184(3):437-449. </a:t>
            </a:r>
            <a:r>
              <a:rPr lang="en-US" dirty="0">
                <a:hlinkClick r:id="rId2"/>
              </a:rPr>
              <a:t>CC BY-NC-ND 4.0</a:t>
            </a:r>
            <a:r>
              <a:rPr lang="en-US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B4985-AF85-C749-9FE8-69844C2EF98D}"/>
              </a:ext>
            </a:extLst>
          </p:cNvPr>
          <p:cNvSpPr txBox="1"/>
          <p:nvPr/>
        </p:nvSpPr>
        <p:spPr>
          <a:xfrm>
            <a:off x="261904" y="1395561"/>
            <a:ext cx="862018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Enrolled 1596 patients with AD aged ≥18 years with moderate-to-severe AD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0BA0-5698-3147-8A53-32DBBE8FC2BD}"/>
              </a:ext>
            </a:extLst>
          </p:cNvPr>
          <p:cNvGrpSpPr/>
          <p:nvPr/>
        </p:nvGrpSpPr>
        <p:grpSpPr>
          <a:xfrm>
            <a:off x="261905" y="1818460"/>
            <a:ext cx="8620189" cy="1767672"/>
            <a:chOff x="396220" y="1384596"/>
            <a:chExt cx="8620189" cy="1767672"/>
          </a:xfrm>
        </p:grpSpPr>
        <p:pic>
          <p:nvPicPr>
            <p:cNvPr id="14" name="Picture 2" descr="image">
              <a:extLst>
                <a:ext uri="{FF2B5EF4-FFF2-40B4-BE49-F238E27FC236}">
                  <a16:creationId xmlns:a16="http://schemas.microsoft.com/office/drawing/2014/main" id="{5395211E-53C3-244C-9705-8A4F9EE829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" t="809" r="890" b="49871"/>
            <a:stretch/>
          </p:blipFill>
          <p:spPr bwMode="auto">
            <a:xfrm>
              <a:off x="396220" y="1386580"/>
              <a:ext cx="4102628" cy="174597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5FF8A8-D760-B840-80E7-84C62F034711}"/>
                </a:ext>
              </a:extLst>
            </p:cNvPr>
            <p:cNvSpPr txBox="1"/>
            <p:nvPr/>
          </p:nvSpPr>
          <p:spPr>
            <a:xfrm>
              <a:off x="396220" y="1386580"/>
              <a:ext cx="16067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ECZTRA 1 (IGA 0 or 1)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EA54A-31D2-6D41-9AA1-14AD71B7887C}"/>
                </a:ext>
              </a:extLst>
            </p:cNvPr>
            <p:cNvSpPr txBox="1"/>
            <p:nvPr/>
          </p:nvSpPr>
          <p:spPr>
            <a:xfrm>
              <a:off x="2436325" y="1386580"/>
              <a:ext cx="18823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ECZTRA 2 (IGA 0 or 1)</a:t>
              </a:r>
            </a:p>
          </p:txBody>
        </p:sp>
        <p:pic>
          <p:nvPicPr>
            <p:cNvPr id="17" name="Picture 2" descr="image">
              <a:extLst>
                <a:ext uri="{FF2B5EF4-FFF2-40B4-BE49-F238E27FC236}">
                  <a16:creationId xmlns:a16="http://schemas.microsoft.com/office/drawing/2014/main" id="{A514639F-DE8D-FE43-8C66-38C4134483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" t="50652" r="955" b="1363"/>
            <a:stretch/>
          </p:blipFill>
          <p:spPr bwMode="auto">
            <a:xfrm>
              <a:off x="4752004" y="1386580"/>
              <a:ext cx="4264405" cy="176568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4AAC28-C834-CD48-8552-AF6D729F106B}"/>
                </a:ext>
              </a:extLst>
            </p:cNvPr>
            <p:cNvSpPr txBox="1"/>
            <p:nvPr/>
          </p:nvSpPr>
          <p:spPr>
            <a:xfrm>
              <a:off x="4752004" y="1384596"/>
              <a:ext cx="160672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ECZTRA 1 (EASI-75)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425164-D54B-0A47-9B69-0B9E9F8098CA}"/>
                </a:ext>
              </a:extLst>
            </p:cNvPr>
            <p:cNvSpPr txBox="1"/>
            <p:nvPr/>
          </p:nvSpPr>
          <p:spPr>
            <a:xfrm>
              <a:off x="6884206" y="1384596"/>
              <a:ext cx="18823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ECZTRA 2 (EASI-75)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77A7B9-C2B9-C541-9D80-1059DAACD86B}"/>
              </a:ext>
            </a:extLst>
          </p:cNvPr>
          <p:cNvSpPr txBox="1"/>
          <p:nvPr/>
        </p:nvSpPr>
        <p:spPr>
          <a:xfrm>
            <a:off x="261903" y="3649904"/>
            <a:ext cx="86201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Upper respiratory tract infection and conjunctivitis were more frequent with tralokinumab than with placebo</a:t>
            </a:r>
          </a:p>
        </p:txBody>
      </p:sp>
    </p:spTree>
    <p:extLst>
      <p:ext uri="{BB962C8B-B14F-4D97-AF65-F5344CB8AC3E}">
        <p14:creationId xmlns:p14="http://schemas.microsoft.com/office/powerpoint/2010/main" val="15763433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2BC-D23A-D54D-9FBE-2C1AB498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3 ECZTRA 3: Tralokinumab With Background TCS vs Placebo With Background TCS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CBC0-19EA-6A4D-963A-DD72AD70D0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Silverberg JI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Br 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2021;184(3):450-463.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0794A-5E6A-4447-9808-0E5220391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1" y="4016414"/>
            <a:ext cx="7886700" cy="458214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*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&lt;05; **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&lt;.01; ***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&lt;.001; model-based treatment difference: 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†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&lt;.05; </a:t>
            </a:r>
            <a:r>
              <a:rPr lang="en-US" b="0" i="0" baseline="30000" dirty="0">
                <a:effectLst/>
                <a:latin typeface="Open Sans" panose="020B0606030504020204" pitchFamily="34" charset="0"/>
              </a:rPr>
              <a:t>‡</a:t>
            </a:r>
            <a:r>
              <a:rPr lang="en-US" b="0" i="1" dirty="0">
                <a:effectLst/>
                <a:latin typeface="Open Sans" panose="020B0606030504020204" pitchFamily="34" charset="0"/>
              </a:rPr>
              <a:t>P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 &lt;.001.</a:t>
            </a:r>
            <a:endParaRPr lang="en-US" dirty="0"/>
          </a:p>
          <a:p>
            <a:r>
              <a:rPr lang="en-US" dirty="0"/>
              <a:t>Images courtesy of Silverberg JI et al. </a:t>
            </a:r>
            <a:r>
              <a:rPr lang="en-US" i="1" dirty="0"/>
              <a:t>Br J Dermatol. </a:t>
            </a:r>
            <a:r>
              <a:rPr lang="en-US" dirty="0"/>
              <a:t>2021;184(3):450-463.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 4.0</a:t>
            </a:r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516B68-1400-0947-899F-D3B32C3D7C73}"/>
              </a:ext>
            </a:extLst>
          </p:cNvPr>
          <p:cNvGrpSpPr/>
          <p:nvPr/>
        </p:nvGrpSpPr>
        <p:grpSpPr>
          <a:xfrm>
            <a:off x="415289" y="1390999"/>
            <a:ext cx="6637777" cy="2317766"/>
            <a:chOff x="415289" y="1390999"/>
            <a:chExt cx="6637777" cy="2317766"/>
          </a:xfrm>
        </p:grpSpPr>
        <p:pic>
          <p:nvPicPr>
            <p:cNvPr id="4098" name="Picture 2" descr="image">
              <a:extLst>
                <a:ext uri="{FF2B5EF4-FFF2-40B4-BE49-F238E27FC236}">
                  <a16:creationId xmlns:a16="http://schemas.microsoft.com/office/drawing/2014/main" id="{B457D53A-1915-C845-8D25-66656B40DD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605" r="1906" b="50000"/>
            <a:stretch/>
          </p:blipFill>
          <p:spPr bwMode="auto">
            <a:xfrm>
              <a:off x="415289" y="1434734"/>
              <a:ext cx="3341472" cy="22740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">
              <a:extLst>
                <a:ext uri="{FF2B5EF4-FFF2-40B4-BE49-F238E27FC236}">
                  <a16:creationId xmlns:a16="http://schemas.microsoft.com/office/drawing/2014/main" id="{41A4965C-2DC0-AD47-BB0B-1E196608F7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" t="49754" r="1368" b="247"/>
            <a:stretch/>
          </p:blipFill>
          <p:spPr bwMode="auto">
            <a:xfrm>
              <a:off x="3818889" y="1434734"/>
              <a:ext cx="3234177" cy="22740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094964-5FF3-CB4A-9698-3FBE35EA3F86}"/>
                </a:ext>
              </a:extLst>
            </p:cNvPr>
            <p:cNvSpPr txBox="1"/>
            <p:nvPr/>
          </p:nvSpPr>
          <p:spPr>
            <a:xfrm>
              <a:off x="1233323" y="1390999"/>
              <a:ext cx="17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IGA Score 0 or 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26704E-281E-FB43-8AC8-978C1DC35133}"/>
                </a:ext>
              </a:extLst>
            </p:cNvPr>
            <p:cNvSpPr txBox="1"/>
            <p:nvPr/>
          </p:nvSpPr>
          <p:spPr>
            <a:xfrm>
              <a:off x="4933238" y="1390999"/>
              <a:ext cx="908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EASI-75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CF2EB0-5555-D242-9D25-3FAEF9E4E3C3}"/>
                </a:ext>
              </a:extLst>
            </p:cNvPr>
            <p:cNvSpPr/>
            <p:nvPr/>
          </p:nvSpPr>
          <p:spPr>
            <a:xfrm>
              <a:off x="3826384" y="1442229"/>
              <a:ext cx="116029" cy="26665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A9CA73-4187-F145-AD92-47ECFE60DCD7}"/>
                </a:ext>
              </a:extLst>
            </p:cNvPr>
            <p:cNvSpPr/>
            <p:nvPr/>
          </p:nvSpPr>
          <p:spPr>
            <a:xfrm>
              <a:off x="422783" y="1442340"/>
              <a:ext cx="153504" cy="26665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07F44-18EC-5F4F-96DB-C53F5C16B17B}"/>
              </a:ext>
            </a:extLst>
          </p:cNvPr>
          <p:cNvSpPr txBox="1"/>
          <p:nvPr/>
        </p:nvSpPr>
        <p:spPr>
          <a:xfrm>
            <a:off x="7155336" y="1694586"/>
            <a:ext cx="177711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Enrolled 380 patients with AD aged ≥18 years who had moderate-to-severe AD</a:t>
            </a:r>
          </a:p>
        </p:txBody>
      </p:sp>
    </p:spTree>
    <p:extLst>
      <p:ext uri="{BB962C8B-B14F-4D97-AF65-F5344CB8AC3E}">
        <p14:creationId xmlns:p14="http://schemas.microsoft.com/office/powerpoint/2010/main" val="1030036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8AFA-5E5F-8C42-AE3E-EB527AED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2b Trial: Lebrikizumab vs Placebo in Adults With Moderate-to-Severe AD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98ECA-31FD-454F-A1EC-04FA0EBDA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692" y="4529753"/>
            <a:ext cx="5751717" cy="531169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system-ui"/>
              </a:rPr>
              <a:t>Guttman-</a:t>
            </a:r>
            <a:r>
              <a:rPr lang="en-US" b="0" i="0" dirty="0" err="1">
                <a:effectLst/>
                <a:latin typeface="system-ui"/>
              </a:rPr>
              <a:t>Yassky</a:t>
            </a:r>
            <a:r>
              <a:rPr lang="en-US" b="0" i="0" dirty="0">
                <a:effectLst/>
                <a:latin typeface="system-ui"/>
              </a:rPr>
              <a:t> E et al. </a:t>
            </a:r>
            <a:r>
              <a:rPr lang="en-US" b="0" i="1" dirty="0">
                <a:effectLst/>
                <a:latin typeface="system-ui"/>
              </a:rPr>
              <a:t>JAMA Dermatol</a:t>
            </a:r>
            <a:r>
              <a:rPr lang="en-US" b="0" i="0" dirty="0">
                <a:effectLst/>
                <a:latin typeface="system-ui"/>
              </a:rPr>
              <a:t>. 2020;156(4):411-420.</a:t>
            </a:r>
            <a:endParaRPr lang="en-US" b="1" i="0" dirty="0">
              <a:effectLst/>
              <a:latin typeface="system-ui"/>
            </a:endParaRP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system-ui"/>
              </a:rPr>
              <a:t>Lilly's lebrikizumab significantly improved skin clearance and itch in people with moderate-to-severe atopic dermatitis in two Phase 3 trials. August 16, 2021. Accessed September 14, 2021. </a:t>
            </a:r>
            <a:r>
              <a:rPr lang="en-US" b="0" i="0" dirty="0">
                <a:effectLst/>
                <a:latin typeface="system-ui"/>
                <a:hlinkClick r:id="rId2"/>
              </a:rPr>
              <a:t>https://www.prnewswire.com/news-releases/lillys-lebrikizumab-significantly-improved-skin-clearance-and-itch-in-people-with-moderate-to-severe-atopic-dermatitis-in-two-phase-3-trials-301355459.html</a:t>
            </a:r>
            <a:r>
              <a:rPr lang="en-US" b="0" i="0" dirty="0">
                <a:effectLst/>
                <a:latin typeface="system-ui"/>
              </a:rPr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98660-EE8A-F34C-A055-868B4D7D7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a. </a:t>
            </a:r>
            <a:r>
              <a:rPr lang="en-US" i="1" dirty="0"/>
              <a:t>P</a:t>
            </a:r>
            <a:r>
              <a:rPr lang="en-US" dirty="0"/>
              <a:t> &lt;.01; b, </a:t>
            </a:r>
            <a:r>
              <a:rPr lang="en-US" i="1" dirty="0"/>
              <a:t>P</a:t>
            </a:r>
            <a:r>
              <a:rPr lang="en-US" dirty="0"/>
              <a:t> &lt;.05; c, </a:t>
            </a:r>
            <a:r>
              <a:rPr lang="en-US" i="1" dirty="0"/>
              <a:t>P</a:t>
            </a:r>
            <a:r>
              <a:rPr lang="en-US" dirty="0"/>
              <a:t> &lt;.001.</a:t>
            </a:r>
          </a:p>
          <a:p>
            <a:r>
              <a:rPr lang="en-US" dirty="0"/>
              <a:t>Images courtesy of </a:t>
            </a:r>
            <a:r>
              <a:rPr lang="en-US" b="0" i="0" dirty="0">
                <a:effectLst/>
                <a:latin typeface="system-ui"/>
              </a:rPr>
              <a:t>Guttman-</a:t>
            </a:r>
            <a:r>
              <a:rPr lang="en-US" b="0" i="0" dirty="0" err="1">
                <a:effectLst/>
                <a:latin typeface="system-ui"/>
              </a:rPr>
              <a:t>Yassky</a:t>
            </a:r>
            <a:r>
              <a:rPr lang="en-US" b="0" i="0" dirty="0">
                <a:effectLst/>
                <a:latin typeface="system-ui"/>
              </a:rPr>
              <a:t> E et al. </a:t>
            </a:r>
            <a:r>
              <a:rPr lang="en-US" b="0" i="1" dirty="0">
                <a:effectLst/>
                <a:latin typeface="system-ui"/>
              </a:rPr>
              <a:t>JAMA Dermatol</a:t>
            </a:r>
            <a:r>
              <a:rPr lang="en-US" b="0" i="0" dirty="0">
                <a:effectLst/>
                <a:latin typeface="system-ui"/>
              </a:rPr>
              <a:t>. 2020;156(4):411-420. </a:t>
            </a:r>
            <a:r>
              <a:rPr lang="en-US" dirty="0">
                <a:hlinkClick r:id="rId3"/>
              </a:rPr>
              <a:t>CC-BY-NC-ND</a:t>
            </a:r>
            <a:r>
              <a:rPr lang="en-US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D454A8-9826-C54B-9C45-72A72BC606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9049" r="67084" b="46779"/>
          <a:stretch/>
        </p:blipFill>
        <p:spPr bwMode="auto">
          <a:xfrm>
            <a:off x="628650" y="1455219"/>
            <a:ext cx="2826583" cy="2420713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161DC05-5E72-F249-A0D6-D2B09BA8E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1" t="9049" r="33307" b="46779"/>
          <a:stretch/>
        </p:blipFill>
        <p:spPr bwMode="auto">
          <a:xfrm>
            <a:off x="3636676" y="1455218"/>
            <a:ext cx="2826583" cy="2420713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EA64B7-9986-3045-A468-80AA5D592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905927"/>
            <a:ext cx="5834609" cy="326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789691-B13E-0E47-8443-50FD58A482C4}"/>
              </a:ext>
            </a:extLst>
          </p:cNvPr>
          <p:cNvSpPr txBox="1"/>
          <p:nvPr/>
        </p:nvSpPr>
        <p:spPr>
          <a:xfrm>
            <a:off x="628650" y="1455218"/>
            <a:ext cx="270666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IGA 0/1 Response 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74689-B266-5549-AB70-5769F5C4A5EF}"/>
              </a:ext>
            </a:extLst>
          </p:cNvPr>
          <p:cNvSpPr txBox="1"/>
          <p:nvPr/>
        </p:nvSpPr>
        <p:spPr>
          <a:xfrm>
            <a:off x="3636676" y="1455218"/>
            <a:ext cx="194143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EASI-75 Response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9D241-064E-3C42-87BB-00D898CB40C8}"/>
              </a:ext>
            </a:extLst>
          </p:cNvPr>
          <p:cNvSpPr txBox="1"/>
          <p:nvPr/>
        </p:nvSpPr>
        <p:spPr>
          <a:xfrm>
            <a:off x="6644701" y="1455218"/>
            <a:ext cx="229693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Enrolled 280 patients with AD aged ≥18 years who had moderate-to-severe 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7B6FF-36CA-2D4F-B83B-5CC4A64C7EF5}"/>
              </a:ext>
            </a:extLst>
          </p:cNvPr>
          <p:cNvSpPr txBox="1"/>
          <p:nvPr/>
        </p:nvSpPr>
        <p:spPr>
          <a:xfrm>
            <a:off x="6644701" y="3323234"/>
            <a:ext cx="229693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Phase 3 trials of lebrikizumab monotherapy (</a:t>
            </a:r>
            <a:r>
              <a:rPr lang="en-US" sz="1200" dirty="0" err="1"/>
              <a:t>ADvocate</a:t>
            </a:r>
            <a:r>
              <a:rPr lang="en-US" sz="1200" dirty="0"/>
              <a:t> 1 and </a:t>
            </a:r>
            <a:r>
              <a:rPr lang="en-US" sz="1200" dirty="0" err="1"/>
              <a:t>ADvocate</a:t>
            </a:r>
            <a:r>
              <a:rPr lang="en-US" sz="1200" dirty="0"/>
              <a:t> 2) met all primary and key secondary endpoints; full results expected in 2022</a:t>
            </a:r>
            <a:r>
              <a:rPr lang="en-US" sz="1200" baseline="30000" dirty="0"/>
              <a:t>2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DCD73-CD33-6041-A27C-009B658F10E3}"/>
              </a:ext>
            </a:extLst>
          </p:cNvPr>
          <p:cNvSpPr txBox="1"/>
          <p:nvPr/>
        </p:nvSpPr>
        <p:spPr>
          <a:xfrm>
            <a:off x="6644700" y="2249007"/>
            <a:ext cx="229693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Treatment-emergent AEs included upper respiratory tract infection, injection site reactions, herpesvirus infections, and conjunctivitis</a:t>
            </a:r>
          </a:p>
        </p:txBody>
      </p:sp>
    </p:spTree>
    <p:extLst>
      <p:ext uri="{BB962C8B-B14F-4D97-AF65-F5344CB8AC3E}">
        <p14:creationId xmlns:p14="http://schemas.microsoft.com/office/powerpoint/2010/main" val="1458396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IL-31 Antagonists: Mechanism of Action in 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09211F-50FD-8240-915F-C804F2159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Howell MD et al. </a:t>
            </a:r>
            <a:r>
              <a:rPr lang="en-US" i="1" dirty="0"/>
              <a:t>Front Immunol</a:t>
            </a:r>
            <a:r>
              <a:rPr lang="en-US" dirty="0"/>
              <a:t>. 2019;10:2342.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Gibbs BF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Front Immunol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2019;10:1383.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F65BFB-F8D6-5A45-A799-D90BA9B26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Howell MD et al. </a:t>
            </a:r>
            <a:r>
              <a:rPr lang="en-US" i="1" dirty="0"/>
              <a:t>Front Immunol</a:t>
            </a:r>
            <a:r>
              <a:rPr lang="en-US" dirty="0"/>
              <a:t>. 2019;10:2342.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9ED6405-CD48-984B-A898-D5D35CD19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78255" cy="2833947"/>
          </a:xfrm>
        </p:spPr>
        <p:txBody>
          <a:bodyPr>
            <a:normAutofit/>
          </a:bodyPr>
          <a:lstStyle/>
          <a:p>
            <a:r>
              <a:rPr lang="en-US" dirty="0"/>
              <a:t>AD lesions have </a:t>
            </a:r>
            <a:r>
              <a:rPr lang="en-US" b="1" dirty="0">
                <a:solidFill>
                  <a:schemeClr val="tx2"/>
                </a:solidFill>
              </a:rPr>
              <a:t>overexpression of Th2 cytokines</a:t>
            </a:r>
            <a:r>
              <a:rPr lang="en-US" dirty="0"/>
              <a:t>, including IL-31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IL-31 triggers several pathophysiologic mechanisms of AD: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dirty="0"/>
              <a:t>Inflammatory itch</a:t>
            </a:r>
          </a:p>
          <a:p>
            <a:pPr lvl="1"/>
            <a:r>
              <a:rPr lang="en-US" dirty="0"/>
              <a:t>Disruption of skin barrier function</a:t>
            </a:r>
          </a:p>
          <a:p>
            <a:pPr lvl="1"/>
            <a:r>
              <a:rPr lang="en-US" dirty="0"/>
              <a:t>Proinflammatory signaling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16003D9-2DF8-3949-8711-8E62178A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637096" y="1511842"/>
            <a:ext cx="4302978" cy="2340928"/>
          </a:xfrm>
          <a:prstGeom prst="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120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26F9-FBFF-7042-A298-58F5553A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Phase 3 Trial: </a:t>
            </a:r>
            <a:r>
              <a:rPr lang="en-US" sz="2800" dirty="0" err="1"/>
              <a:t>Nemolizumab</a:t>
            </a:r>
            <a:r>
              <a:rPr lang="en-US" sz="2800" dirty="0"/>
              <a:t> vs Placebo in Adolescents and Adults With AD and Moderate-to-Severe Pruritus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2242-3C49-7644-A392-6E7EAD4B6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Kabashima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K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N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Engl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J Med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2020;383(2):141-150.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E393C-ED70-214A-9305-09F67B086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DLQI, Dermatology Life Quality Index; ISI, I</a:t>
            </a:r>
            <a:r>
              <a:rPr lang="en-US" b="0" i="0" dirty="0">
                <a:solidFill>
                  <a:srgbClr val="4D4D4D"/>
                </a:solidFill>
                <a:effectLst/>
                <a:latin typeface="ff-quadraat-web-pro"/>
              </a:rPr>
              <a:t>nsomnia Severity Index; VAS, visual analog scale.</a:t>
            </a:r>
            <a:endParaRPr lang="en-US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6AFEE4D0-0750-0B4A-9170-AA457A53D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27261"/>
              </p:ext>
            </p:extLst>
          </p:nvPr>
        </p:nvGraphicFramePr>
        <p:xfrm>
          <a:off x="388807" y="1301937"/>
          <a:ext cx="7211205" cy="2834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72597">
                  <a:extLst>
                    <a:ext uri="{9D8B030D-6E8A-4147-A177-3AD203B41FA5}">
                      <a16:colId xmlns:a16="http://schemas.microsoft.com/office/drawing/2014/main" val="483012683"/>
                    </a:ext>
                  </a:extLst>
                </a:gridCol>
                <a:gridCol w="1279536">
                  <a:extLst>
                    <a:ext uri="{9D8B030D-6E8A-4147-A177-3AD203B41FA5}">
                      <a16:colId xmlns:a16="http://schemas.microsoft.com/office/drawing/2014/main" val="2264856851"/>
                    </a:ext>
                  </a:extLst>
                </a:gridCol>
                <a:gridCol w="1279536">
                  <a:extLst>
                    <a:ext uri="{9D8B030D-6E8A-4147-A177-3AD203B41FA5}">
                      <a16:colId xmlns:a16="http://schemas.microsoft.com/office/drawing/2014/main" val="288726819"/>
                    </a:ext>
                  </a:extLst>
                </a:gridCol>
                <a:gridCol w="1279536">
                  <a:extLst>
                    <a:ext uri="{9D8B030D-6E8A-4147-A177-3AD203B41FA5}">
                      <a16:colId xmlns:a16="http://schemas.microsoft.com/office/drawing/2014/main" val="4285659414"/>
                    </a:ext>
                  </a:extLst>
                </a:gridCol>
              </a:tblGrid>
              <a:tr h="222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Nemolizumab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143)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Placebo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 = 72)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Treatment difference (95% CI)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231522"/>
                  </a:ext>
                </a:extLst>
              </a:tr>
              <a:tr h="135153">
                <a:tc gridSpan="4"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Primary endpoint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80816911"/>
                  </a:ext>
                </a:extLst>
              </a:tr>
              <a:tr h="222606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Change in pruritus VAS at week 16,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-42.8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-21.4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-21.5 (-30.2 to -12.7);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&lt;.001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17519"/>
                  </a:ext>
                </a:extLst>
              </a:tr>
              <a:tr h="135153">
                <a:tc gridSpan="4"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Secondary endpoints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89644"/>
                  </a:ext>
                </a:extLst>
              </a:tr>
              <a:tr h="13515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Change in pruritus VAS at day 29,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-34.4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-15.3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-19.3 (-26.6 to -11.9)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829949"/>
                  </a:ext>
                </a:extLst>
              </a:tr>
              <a:tr h="13515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Change in EASI at week 16,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-45.9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-33.2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-12.6 (-24.0 to -1.3)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364824"/>
                  </a:ext>
                </a:extLst>
              </a:tr>
              <a:tr h="13515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Proportion with DLQI score ≤4 at week 16,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(2-31)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439183"/>
                  </a:ext>
                </a:extLst>
              </a:tr>
              <a:tr h="222606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Proportion with decrease of ≥4 points in DLQI at week 16,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(3-31)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31421"/>
                  </a:ext>
                </a:extLst>
              </a:tr>
              <a:tr h="135153">
                <a:tc>
                  <a:txBody>
                    <a:bodyPr/>
                    <a:lstStyle/>
                    <a:p>
                      <a:pPr marL="1127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Proportion with ISI ≤7 at week 16, %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(17-48)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8367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9B2BD3-4714-924F-8D15-1633A4C0E340}"/>
              </a:ext>
            </a:extLst>
          </p:cNvPr>
          <p:cNvSpPr txBox="1"/>
          <p:nvPr/>
        </p:nvSpPr>
        <p:spPr>
          <a:xfrm>
            <a:off x="7719934" y="1301937"/>
            <a:ext cx="129647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Enrolled 215 Japanese patients with AD aged ≥14 years who had AD with moderate-to-severe pruritus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81E80-BC10-DE4A-A7DA-77F8ACF787A2}"/>
              </a:ext>
            </a:extLst>
          </p:cNvPr>
          <p:cNvSpPr txBox="1"/>
          <p:nvPr/>
        </p:nvSpPr>
        <p:spPr>
          <a:xfrm>
            <a:off x="7719933" y="3154208"/>
            <a:ext cx="12964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Common AEs included injection-site reactions and worsening of AD</a:t>
            </a:r>
          </a:p>
        </p:txBody>
      </p:sp>
    </p:spTree>
    <p:extLst>
      <p:ext uri="{BB962C8B-B14F-4D97-AF65-F5344CB8AC3E}">
        <p14:creationId xmlns:p14="http://schemas.microsoft.com/office/powerpoint/2010/main" val="3551452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43BF-57C3-7A48-857C-5B8A0F88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834E-E0FD-7845-8116-9416A6115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Moderate-to-severe AD is a debilitating disease, with itch as the most commonly reported bothersome symptom</a:t>
            </a:r>
          </a:p>
          <a:p>
            <a:r>
              <a:rPr lang="en-US" dirty="0"/>
              <a:t>There is an unmet need for novel emerging therapies for AD to improve rates of symptom control</a:t>
            </a:r>
          </a:p>
          <a:p>
            <a:r>
              <a:rPr lang="en-US" dirty="0"/>
              <a:t>Oral and topical JAK inhibitors have been shown to improve outcomes for patients with moderate-to-severe AD</a:t>
            </a:r>
          </a:p>
          <a:p>
            <a:r>
              <a:rPr lang="en-US" dirty="0"/>
              <a:t>Novel injectable antagonists of IL-13 or IL-31 have been shown to improve outcomes in patients with moderate-to-severe AD</a:t>
            </a:r>
          </a:p>
        </p:txBody>
      </p:sp>
    </p:spTree>
    <p:extLst>
      <p:ext uri="{BB962C8B-B14F-4D97-AF65-F5344CB8AC3E}">
        <p14:creationId xmlns:p14="http://schemas.microsoft.com/office/powerpoint/2010/main" val="2520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BF33-5F7B-5C48-99EC-411D8F59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Inadequate Disease Control Is Common in Patients With AD and Leads to Poor Outcomes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46BF-2EF6-3948-9986-6A8D7664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43350" cy="28339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59% of patients with AD have inadequate disease control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Rate of inadequate control increases with higher severity</a:t>
            </a:r>
          </a:p>
          <a:p>
            <a:r>
              <a:rPr lang="en-US" dirty="0"/>
              <a:t>Patients with inadequate control are at greater risk for:</a:t>
            </a:r>
            <a:r>
              <a:rPr lang="en-US" baseline="30000" dirty="0"/>
              <a:t>1,2</a:t>
            </a:r>
          </a:p>
          <a:p>
            <a:pPr lvl="1"/>
            <a:r>
              <a:rPr lang="en-US" dirty="0"/>
              <a:t>Depression and anxiety</a:t>
            </a:r>
          </a:p>
          <a:p>
            <a:pPr lvl="1"/>
            <a:r>
              <a:rPr lang="en-US" dirty="0"/>
              <a:t>Stress</a:t>
            </a:r>
          </a:p>
          <a:p>
            <a:pPr lvl="1"/>
            <a:r>
              <a:rPr lang="en-US" dirty="0"/>
              <a:t>Itch interfering with daily activities</a:t>
            </a:r>
          </a:p>
          <a:p>
            <a:pPr lvl="1"/>
            <a:r>
              <a:rPr lang="en-US" dirty="0"/>
              <a:t>Sleep disturbances interfering with daily lives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4BEE-DFB6-1744-B7E0-7434A1B59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Simpson EL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JAMA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2018;154(8):903-912.</a:t>
            </a:r>
          </a:p>
          <a:p>
            <a:pPr marL="228600" indent="-228600">
              <a:buAutoNum type="arabicPeriod"/>
            </a:pP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Wei W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2018;45(2):150-157.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ABA18-D57F-8B4C-B42F-C17F9C673C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 courtesy of 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Simpson EL et al. </a:t>
            </a:r>
            <a:r>
              <a:rPr lang="en-US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JAMA Dermatol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2018;154(8):903-912.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CC-BY-NC-ND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D18F48-0D57-5B42-BA31-B9251A21F15D}"/>
              </a:ext>
            </a:extLst>
          </p:cNvPr>
          <p:cNvGrpSpPr/>
          <p:nvPr/>
        </p:nvGrpSpPr>
        <p:grpSpPr>
          <a:xfrm>
            <a:off x="5066536" y="1305179"/>
            <a:ext cx="3776879" cy="2833947"/>
            <a:chOff x="5066536" y="1305179"/>
            <a:chExt cx="3776879" cy="28339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F2C09-1E5F-0B49-BCCF-684BE694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6536" y="1305179"/>
              <a:ext cx="3776879" cy="2833947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33CD99-B0D5-F548-A833-B9CADC5E36FE}"/>
                </a:ext>
              </a:extLst>
            </p:cNvPr>
            <p:cNvSpPr txBox="1"/>
            <p:nvPr/>
          </p:nvSpPr>
          <p:spPr>
            <a:xfrm>
              <a:off x="5066536" y="1332056"/>
              <a:ext cx="37768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Proportion of Patients With DLQI Score &gt;10 </a:t>
              </a:r>
              <a:br>
                <a:rPr lang="en-US" sz="1400" b="1" dirty="0"/>
              </a:br>
              <a:r>
                <a:rPr lang="en-US" sz="1400" b="1" dirty="0"/>
                <a:t>(Very Large Quality of Life Effect)</a:t>
              </a:r>
              <a:r>
                <a:rPr lang="en-US" sz="1400" b="1" baseline="30000" dirty="0"/>
                <a:t>1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88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EFF6-83B5-FE49-833D-A7970F94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an Unmet Need for New Treatment Options in 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AC3C-E437-D944-AA6B-0CDCF70BE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8097"/>
            <a:ext cx="3803307" cy="2745069"/>
          </a:xfrm>
        </p:spPr>
        <p:txBody>
          <a:bodyPr>
            <a:normAutofit/>
          </a:bodyPr>
          <a:lstStyle/>
          <a:p>
            <a:r>
              <a:rPr lang="en-US" dirty="0"/>
              <a:t>Many patients with uncontrolled AD are currently receiving standard therapies</a:t>
            </a:r>
          </a:p>
          <a:p>
            <a:endParaRPr lang="en-US" sz="800" dirty="0"/>
          </a:p>
          <a:p>
            <a:r>
              <a:rPr lang="en-US" dirty="0"/>
              <a:t>These data underscore the importance of </a:t>
            </a:r>
            <a:r>
              <a:rPr lang="en-US" b="1" dirty="0">
                <a:solidFill>
                  <a:schemeClr val="tx2"/>
                </a:solidFill>
              </a:rPr>
              <a:t>guideline-adherent care </a:t>
            </a:r>
            <a:r>
              <a:rPr lang="en-US" dirty="0"/>
              <a:t>and</a:t>
            </a:r>
            <a:r>
              <a:rPr lang="en-US" b="1" dirty="0">
                <a:solidFill>
                  <a:schemeClr val="tx2"/>
                </a:solidFill>
              </a:rPr>
              <a:t> new treatment options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284E6-F748-AC4A-B1C5-052E86AFC0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Wei W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2018;45(2):150-157.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3E326C9-BA86-F549-9813-37656D07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041771"/>
              </p:ext>
            </p:extLst>
          </p:nvPr>
        </p:nvGraphicFramePr>
        <p:xfrm>
          <a:off x="4217774" y="963827"/>
          <a:ext cx="4868562" cy="311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51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2BCC4-AF84-5B46-8055-B235A2A2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Basic AD Care</a:t>
            </a:r>
          </a:p>
        </p:txBody>
      </p:sp>
    </p:spTree>
    <p:extLst>
      <p:ext uri="{BB962C8B-B14F-4D97-AF65-F5344CB8AC3E}">
        <p14:creationId xmlns:p14="http://schemas.microsoft.com/office/powerpoint/2010/main" val="3124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BA8E2-C748-5145-986A-96685688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Basic Skin Care for AD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2A964BB-CE8A-C14D-BD53-24CA128126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60235"/>
              </p:ext>
            </p:extLst>
          </p:nvPr>
        </p:nvGraphicFramePr>
        <p:xfrm>
          <a:off x="628650" y="1469204"/>
          <a:ext cx="7886700" cy="273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572E89B-AFFE-0E43-BA11-27CD68F16922}"/>
              </a:ext>
            </a:extLst>
          </p:cNvPr>
          <p:cNvSpPr/>
          <p:nvPr/>
        </p:nvSpPr>
        <p:spPr>
          <a:xfrm>
            <a:off x="397239" y="1032806"/>
            <a:ext cx="869429" cy="869429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D74C35-AB3D-3E48-805D-ABDD73B94B09}"/>
              </a:ext>
            </a:extLst>
          </p:cNvPr>
          <p:cNvSpPr/>
          <p:nvPr/>
        </p:nvSpPr>
        <p:spPr>
          <a:xfrm>
            <a:off x="4636176" y="1032805"/>
            <a:ext cx="869429" cy="869429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D29BFC0-C5DB-A346-B6A8-049E1CE2806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957" y="1073391"/>
            <a:ext cx="723002" cy="72300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4406A1-6065-C54A-B29C-69A0C0C228E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6176" y="1032805"/>
            <a:ext cx="869429" cy="86942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E57D226-2574-704D-889F-657149B65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4692" y="4602708"/>
            <a:ext cx="5751717" cy="458214"/>
          </a:xfrm>
        </p:spPr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Eichenfield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2014;71(1):116-132.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5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FA0D7A1-B53B-CD4B-9FA6-64A7DAD2551D}"/>
              </a:ext>
            </a:extLst>
          </p:cNvPr>
          <p:cNvSpPr/>
          <p:nvPr/>
        </p:nvSpPr>
        <p:spPr>
          <a:xfrm>
            <a:off x="831954" y="2198951"/>
            <a:ext cx="7975162" cy="213675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0A030-BB9D-A641-AC55-52AE3525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Topical Moisturizers Applied Frequently Can Improve AD Inflammation and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EA08-1E2C-8547-94B5-B46E82A7F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901791"/>
          </a:xfrm>
        </p:spPr>
        <p:txBody>
          <a:bodyPr/>
          <a:lstStyle/>
          <a:p>
            <a:r>
              <a:rPr lang="en-US" dirty="0"/>
              <a:t>Topical moisturizers address dry skin and </a:t>
            </a:r>
            <a:r>
              <a:rPr lang="en-US" dirty="0" err="1"/>
              <a:t>transepidermal</a:t>
            </a:r>
            <a:r>
              <a:rPr lang="en-US" dirty="0"/>
              <a:t> water loss</a:t>
            </a:r>
          </a:p>
          <a:p>
            <a:r>
              <a:rPr lang="en-US" dirty="0"/>
              <a:t>Several benefits of moisturizers have been identified in clinical trials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D49D2-2DE8-4147-AAAF-631A8A951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Eichenfield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et al. 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J Am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system-ui"/>
              </a:rPr>
              <a:t>Acad</a:t>
            </a:r>
            <a:r>
              <a:rPr lang="en-US" b="0" i="1" dirty="0">
                <a:solidFill>
                  <a:srgbClr val="212121"/>
                </a:solidFill>
                <a:effectLst/>
                <a:latin typeface="system-ui"/>
              </a:rPr>
              <a:t> Dermatol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2014;71(1):116-132.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D66967-52D9-8546-B286-6AD22F746945}"/>
              </a:ext>
            </a:extLst>
          </p:cNvPr>
          <p:cNvSpPr/>
          <p:nvPr/>
        </p:nvSpPr>
        <p:spPr>
          <a:xfrm>
            <a:off x="1221700" y="2657328"/>
            <a:ext cx="664622" cy="6646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005202-A8FB-084E-8C6B-3E8D036D1293}"/>
              </a:ext>
            </a:extLst>
          </p:cNvPr>
          <p:cNvGrpSpPr/>
          <p:nvPr/>
        </p:nvGrpSpPr>
        <p:grpSpPr>
          <a:xfrm>
            <a:off x="1184224" y="3526100"/>
            <a:ext cx="664622" cy="664622"/>
            <a:chOff x="996846" y="2163835"/>
            <a:chExt cx="664622" cy="6646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60D6A02-46C3-784E-BD7A-3CB5BA83AB8E}"/>
                </a:ext>
              </a:extLst>
            </p:cNvPr>
            <p:cNvSpPr/>
            <p:nvPr/>
          </p:nvSpPr>
          <p:spPr>
            <a:xfrm>
              <a:off x="996846" y="2163835"/>
              <a:ext cx="664622" cy="66462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FB28C1B-3F96-7C48-A90C-D3C614D1404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410" y="2241048"/>
              <a:ext cx="494543" cy="494543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7CF41DC-174D-C642-86DD-F226CB2EED9A}"/>
              </a:ext>
            </a:extLst>
          </p:cNvPr>
          <p:cNvSpPr/>
          <p:nvPr/>
        </p:nvSpPr>
        <p:spPr>
          <a:xfrm>
            <a:off x="3697575" y="2657328"/>
            <a:ext cx="664622" cy="6646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5C7BC4-23FF-4745-B9C5-C75E9B8F5A10}"/>
              </a:ext>
            </a:extLst>
          </p:cNvPr>
          <p:cNvSpPr/>
          <p:nvPr/>
        </p:nvSpPr>
        <p:spPr>
          <a:xfrm>
            <a:off x="3697575" y="3520862"/>
            <a:ext cx="664622" cy="6646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B326B1-F348-CC4A-B23A-D80A99798367}"/>
              </a:ext>
            </a:extLst>
          </p:cNvPr>
          <p:cNvSpPr/>
          <p:nvPr/>
        </p:nvSpPr>
        <p:spPr>
          <a:xfrm>
            <a:off x="6173450" y="2654196"/>
            <a:ext cx="664622" cy="6646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990F1A3-9773-134D-A799-787BF43800EE}"/>
              </a:ext>
            </a:extLst>
          </p:cNvPr>
          <p:cNvSpPr/>
          <p:nvPr/>
        </p:nvSpPr>
        <p:spPr>
          <a:xfrm>
            <a:off x="6173450" y="3520862"/>
            <a:ext cx="664622" cy="6646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3EB1EF0-4176-6349-92B1-BDA33ADE449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0365" y="2785829"/>
            <a:ext cx="377232" cy="37723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F8B219D-949B-F049-8D7C-5AE323B7886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800000">
            <a:off x="3811396" y="2782079"/>
            <a:ext cx="436981" cy="43698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522C7C7-B558-1543-B32C-FFD42126B6C1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4447" y="3639907"/>
            <a:ext cx="410877" cy="41087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7475827-3277-4E41-B34C-B84353D2B0D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818498">
            <a:off x="6240951" y="3588362"/>
            <a:ext cx="529619" cy="52961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95FE2C2-643C-6347-A368-B61268452C76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78991" y="2703042"/>
            <a:ext cx="460956" cy="46095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E106BB-0BA1-9B49-9C5D-10E5EE441524}"/>
              </a:ext>
            </a:extLst>
          </p:cNvPr>
          <p:cNvSpPr txBox="1"/>
          <p:nvPr/>
        </p:nvSpPr>
        <p:spPr>
          <a:xfrm>
            <a:off x="1848846" y="2673457"/>
            <a:ext cx="174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Increased skin hydration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88961D-22BF-F642-BD68-6E2D1B2B9552}"/>
              </a:ext>
            </a:extLst>
          </p:cNvPr>
          <p:cNvSpPr txBox="1"/>
          <p:nvPr/>
        </p:nvSpPr>
        <p:spPr>
          <a:xfrm>
            <a:off x="1848846" y="3683894"/>
            <a:ext cx="1740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Decreased pruritus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9EEE7B-2554-6C46-95A4-75F5F1474F82}"/>
              </a:ext>
            </a:extLst>
          </p:cNvPr>
          <p:cNvSpPr txBox="1"/>
          <p:nvPr/>
        </p:nvSpPr>
        <p:spPr>
          <a:xfrm>
            <a:off x="4318860" y="2680347"/>
            <a:ext cx="174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Decreased erythema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05744C-BA01-D644-8355-7D0007FBE816}"/>
              </a:ext>
            </a:extLst>
          </p:cNvPr>
          <p:cNvSpPr txBox="1"/>
          <p:nvPr/>
        </p:nvSpPr>
        <p:spPr>
          <a:xfrm>
            <a:off x="4318860" y="3562589"/>
            <a:ext cx="174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Decreased fissuring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CB1167-4BD7-0D4C-B7D3-56D19FBD5FDD}"/>
              </a:ext>
            </a:extLst>
          </p:cNvPr>
          <p:cNvSpPr txBox="1"/>
          <p:nvPr/>
        </p:nvSpPr>
        <p:spPr>
          <a:xfrm>
            <a:off x="6775191" y="2663869"/>
            <a:ext cx="1740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Decreased </a:t>
            </a:r>
            <a:r>
              <a:rPr lang="en-US" sz="1600" b="1" dirty="0" err="1">
                <a:latin typeface="+mj-lt"/>
              </a:rPr>
              <a:t>lichenification</a:t>
            </a:r>
            <a:endParaRPr lang="en-US" sz="1600" b="1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81744C-9424-FF48-B2E3-60C3C142DD45}"/>
              </a:ext>
            </a:extLst>
          </p:cNvPr>
          <p:cNvSpPr txBox="1"/>
          <p:nvPr/>
        </p:nvSpPr>
        <p:spPr>
          <a:xfrm>
            <a:off x="6775191" y="3552957"/>
            <a:ext cx="203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Decreased use of topical corticosteroids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AA1FBC-1EA5-A942-BC4F-1BA0A7CB5A9B}"/>
              </a:ext>
            </a:extLst>
          </p:cNvPr>
          <p:cNvSpPr txBox="1"/>
          <p:nvPr/>
        </p:nvSpPr>
        <p:spPr>
          <a:xfrm>
            <a:off x="831954" y="2188274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Benefits of Moisturizers</a:t>
            </a:r>
          </a:p>
        </p:txBody>
      </p:sp>
    </p:spTree>
    <p:extLst>
      <p:ext uri="{BB962C8B-B14F-4D97-AF65-F5344CB8AC3E}">
        <p14:creationId xmlns:p14="http://schemas.microsoft.com/office/powerpoint/2010/main" val="1211157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2024"/>
      </a:accent1>
      <a:accent2>
        <a:srgbClr val="EB6D54"/>
      </a:accent2>
      <a:accent3>
        <a:srgbClr val="EE7E69"/>
      </a:accent3>
      <a:accent4>
        <a:srgbClr val="E5CAA3"/>
      </a:accent4>
      <a:accent5>
        <a:srgbClr val="5D4F53"/>
      </a:accent5>
      <a:accent6>
        <a:srgbClr val="FAFBF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18C4657-549F-3F41-9C4A-5CA9328A30CE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1844</TotalTime>
  <Words>4265</Words>
  <Application>Microsoft Office PowerPoint</Application>
  <PresentationFormat>On-screen Show (16:9)</PresentationFormat>
  <Paragraphs>589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Arial</vt:lpstr>
      <vt:lpstr>Calibri</vt:lpstr>
      <vt:lpstr>Calibri Light</vt:lpstr>
      <vt:lpstr>ff-quadraat-web-pro</vt:lpstr>
      <vt:lpstr>ff-scala-sans-pro</vt:lpstr>
      <vt:lpstr>Open Sans</vt:lpstr>
      <vt:lpstr>system-ui</vt:lpstr>
      <vt:lpstr>Wingdings</vt:lpstr>
      <vt:lpstr>Office Theme</vt:lpstr>
      <vt:lpstr>PowerPoint Presentation</vt:lpstr>
      <vt:lpstr>Unmet Needs in AD Care</vt:lpstr>
      <vt:lpstr>AD Confers a Substantial Burden on Patients1,2</vt:lpstr>
      <vt:lpstr>Differing Perceptions of Disease Burden Between Patients and Providers</vt:lpstr>
      <vt:lpstr>Inadequate Disease Control Is Common in Patients With AD and Leads to Poor Outcomes1,2</vt:lpstr>
      <vt:lpstr>There Is an Unmet Need for New Treatment Options in AD</vt:lpstr>
      <vt:lpstr>Components of Basic AD Care</vt:lpstr>
      <vt:lpstr>Tenets of Basic Skin Care for AD</vt:lpstr>
      <vt:lpstr>Topical Moisturizers Applied Frequently Can Improve AD Inflammation and Symptoms</vt:lpstr>
      <vt:lpstr>Topical Corticosteroids Indicated for Relief After Failure of Good Skin Care and Moisturizers</vt:lpstr>
      <vt:lpstr>Adherence to Evidence-Based Guidelines</vt:lpstr>
      <vt:lpstr>2014 AAD Guidelines Include Recommendations for Acute and Maintenance Treatment of Mild to Severe AD</vt:lpstr>
      <vt:lpstr>Topical Therapies in 2014 AAD Clinical Guidelines</vt:lpstr>
      <vt:lpstr>Recommendations for Phototherapy in 2014 AAD Guidelines</vt:lpstr>
      <vt:lpstr>Adjunctive Systemic Therapies Included in 2014 AAD Guidelines</vt:lpstr>
      <vt:lpstr>AD Therapies Approved After 2014 AAD Guidelines</vt:lpstr>
      <vt:lpstr>Crisaborole: Approved in 2016 for AD</vt:lpstr>
      <vt:lpstr>Phase 3 AD-301 &amp; AD-302: Crisaborole in  Mild-to-Moderate AD</vt:lpstr>
      <vt:lpstr>Post Hoc Analysis of AD-301 &amp; AD-302 Suggests Crisaborole Effectiveness Across AD Severity</vt:lpstr>
      <vt:lpstr>Post Hoc Analysis of AD-301 &amp; AD-302 Suggests Crisaborole Effectiveness Across Racial/Ethnic Groups</vt:lpstr>
      <vt:lpstr>Phase 4 Open-Label Study: Crisaborole Effectiveness in Infants Aged 3 to 23 Months</vt:lpstr>
      <vt:lpstr>Dupilumab: Approved in 2017 for AD</vt:lpstr>
      <vt:lpstr>Phase 3 SOLO 1 &amp; SOLO 2: Dupilumab in Moderate-to-Severe AD</vt:lpstr>
      <vt:lpstr>Post Hoc Analysis of Phase 3 Trials Reveals Early, Sustained Itch Relief With Dupilumab Treatment</vt:lpstr>
      <vt:lpstr>Post Hoc Analysis of Phase 3 Trials Reveals Important Clinical Benefits in Patients Without Clear Skin</vt:lpstr>
      <vt:lpstr>Real-World Data Support the Efficacy of Dupilumab, With High Rates of Patient Satisfaction</vt:lpstr>
      <vt:lpstr>Despite the Approval of Novel Agents, AD Control Remains Suboptimal</vt:lpstr>
      <vt:lpstr>Emerging Therapies: Phase 3 Efficacy &amp; Safety Data</vt:lpstr>
      <vt:lpstr>JAK-STAT Inhibitors: Mechanism of Action in AD</vt:lpstr>
      <vt:lpstr>Pooled Data From Phase 3 BREEZE-AD1 &amp; BREEZE-AD2: Oral Baricitinib Monotherapy1,a</vt:lpstr>
      <vt:lpstr>Phase 3 BREEZE-AD7: Oral Baricitinib Combined With Background Topical Corticosteroids</vt:lpstr>
      <vt:lpstr>Phase 3 Measure Up 1 &amp; 2: Oral Upadacitinib Monotherapy in Adolescents and Adults With Moderate to Severe AD</vt:lpstr>
      <vt:lpstr>Phase 3 AD Up: Oral Upadacitinib Combined With TCS in Adolescents and Adults With Moderate to Severe AD</vt:lpstr>
      <vt:lpstr>Phase 3 Heads Up: Oral Upadacitinib vs Dupilumab in Adults With Moderate to Severe AD</vt:lpstr>
      <vt:lpstr>Phase 3 JADE MONO-1: Oral Abrocitinib Monotherapy in Adolescents and Adults With Moderate-to-Severe AD</vt:lpstr>
      <vt:lpstr>Phase 3 JADE MONO-2: Oral Abrocitinib Monotherapy in Adolescents and Adults With Moderate-to-Severe AD</vt:lpstr>
      <vt:lpstr>Phase 3 JADE COMPARE: Abrocitinib vs Dupilumab in Adults With Moderate-to-Severe AD </vt:lpstr>
      <vt:lpstr>Oral JAK-STAT Inhibitor Safety Considerations</vt:lpstr>
      <vt:lpstr>Phase 3 TRuE-AD1 &amp; TruE-AD2: Ruxolitinib Cream vs Vehicle for the Treatment of Adults and Adolescents With AD</vt:lpstr>
      <vt:lpstr>IL-13 Antagonists: Mechanism of Action in AD</vt:lpstr>
      <vt:lpstr>Phase 3 ECZTRA 1 and ECZTRA 2: Tralokinumab Monotherapy vs Placebo in Adults With Moderate-to-Severe AD</vt:lpstr>
      <vt:lpstr>Phase 3 ECZTRA 3: Tralokinumab With Background TCS vs Placebo With Background TCS</vt:lpstr>
      <vt:lpstr>Phase 2b Trial: Lebrikizumab vs Placebo in Adults With Moderate-to-Severe AD1</vt:lpstr>
      <vt:lpstr>IL-31 Antagonists: Mechanism of Action in AD</vt:lpstr>
      <vt:lpstr>Phase 3 Trial: Nemolizumab vs Placebo in Adolescents and Adults With AD and Moderate-to-Severe Pruritus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16</cp:revision>
  <dcterms:created xsi:type="dcterms:W3CDTF">2021-08-17T02:36:30Z</dcterms:created>
  <dcterms:modified xsi:type="dcterms:W3CDTF">2021-10-21T22:44:43Z</dcterms:modified>
</cp:coreProperties>
</file>