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256" r:id="rId3"/>
    <p:sldId id="424" r:id="rId4"/>
    <p:sldId id="391" r:id="rId5"/>
    <p:sldId id="374" r:id="rId6"/>
    <p:sldId id="395" r:id="rId7"/>
    <p:sldId id="418" r:id="rId8"/>
    <p:sldId id="379" r:id="rId9"/>
    <p:sldId id="259" r:id="rId10"/>
    <p:sldId id="396" r:id="rId11"/>
    <p:sldId id="380" r:id="rId12"/>
    <p:sldId id="382" r:id="rId13"/>
    <p:sldId id="268" r:id="rId14"/>
    <p:sldId id="385" r:id="rId15"/>
    <p:sldId id="291" r:id="rId16"/>
    <p:sldId id="260" r:id="rId17"/>
    <p:sldId id="272" r:id="rId18"/>
    <p:sldId id="386" r:id="rId19"/>
    <p:sldId id="389" r:id="rId20"/>
    <p:sldId id="273" r:id="rId21"/>
    <p:sldId id="299" r:id="rId22"/>
    <p:sldId id="300" r:id="rId23"/>
    <p:sldId id="387" r:id="rId24"/>
    <p:sldId id="276" r:id="rId25"/>
    <p:sldId id="294" r:id="rId26"/>
    <p:sldId id="421" r:id="rId27"/>
    <p:sldId id="296" r:id="rId28"/>
    <p:sldId id="432" r:id="rId29"/>
    <p:sldId id="297" r:id="rId30"/>
    <p:sldId id="262" r:id="rId31"/>
    <p:sldId id="281" r:id="rId32"/>
    <p:sldId id="405" r:id="rId33"/>
    <p:sldId id="414" r:id="rId34"/>
    <p:sldId id="353" r:id="rId35"/>
    <p:sldId id="404" r:id="rId36"/>
    <p:sldId id="325" r:id="rId37"/>
    <p:sldId id="370" r:id="rId38"/>
    <p:sldId id="261" r:id="rId39"/>
    <p:sldId id="435" r:id="rId40"/>
    <p:sldId id="408" r:id="rId41"/>
    <p:sldId id="410" r:id="rId42"/>
    <p:sldId id="365" r:id="rId43"/>
    <p:sldId id="278" r:id="rId44"/>
    <p:sldId id="393" r:id="rId45"/>
    <p:sldId id="392" r:id="rId46"/>
    <p:sldId id="369" r:id="rId47"/>
    <p:sldId id="364" r:id="rId48"/>
    <p:sldId id="326" r:id="rId49"/>
    <p:sldId id="371" r:id="rId50"/>
    <p:sldId id="388" r:id="rId51"/>
    <p:sldId id="285" r:id="rId52"/>
    <p:sldId id="416" r:id="rId53"/>
    <p:sldId id="286" r:id="rId54"/>
    <p:sldId id="417" r:id="rId55"/>
    <p:sldId id="422" r:id="rId56"/>
    <p:sldId id="423" r:id="rId57"/>
    <p:sldId id="426" r:id="rId58"/>
    <p:sldId id="431" r:id="rId59"/>
    <p:sldId id="427" r:id="rId60"/>
    <p:sldId id="428" r:id="rId61"/>
    <p:sldId id="429" r:id="rId62"/>
    <p:sldId id="289" r:id="rId63"/>
    <p:sldId id="437" r:id="rId6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95015E-C57F-4B23-97A0-755A449DB336}">
          <p14:sldIdLst>
            <p14:sldId id="257"/>
          </p14:sldIdLst>
        </p14:section>
        <p14:section name="Red Line- Epidemiology" id="{48D1AD4D-C466-46CD-9A95-B89B299518A2}">
          <p14:sldIdLst>
            <p14:sldId id="256"/>
            <p14:sldId id="424"/>
            <p14:sldId id="391"/>
            <p14:sldId id="374"/>
            <p14:sldId id="395"/>
            <p14:sldId id="418"/>
            <p14:sldId id="379"/>
          </p14:sldIdLst>
        </p14:section>
        <p14:section name="Yellow Line - Diagnosis" id="{7AF5DFA2-FF75-4059-B8C9-7341C3164CED}">
          <p14:sldIdLst>
            <p14:sldId id="259"/>
            <p14:sldId id="396"/>
            <p14:sldId id="380"/>
            <p14:sldId id="382"/>
            <p14:sldId id="268"/>
            <p14:sldId id="385"/>
            <p14:sldId id="291"/>
          </p14:sldIdLst>
        </p14:section>
        <p14:section name="Green Line - Ped Treatment Recommendation" id="{70560B78-E1B4-4302-B99A-D3A31C19D4E3}">
          <p14:sldIdLst>
            <p14:sldId id="260"/>
            <p14:sldId id="272"/>
            <p14:sldId id="386"/>
            <p14:sldId id="389"/>
            <p14:sldId id="273"/>
            <p14:sldId id="299"/>
            <p14:sldId id="300"/>
            <p14:sldId id="387"/>
            <p14:sldId id="276"/>
            <p14:sldId id="294"/>
            <p14:sldId id="421"/>
            <p14:sldId id="296"/>
            <p14:sldId id="432"/>
            <p14:sldId id="297"/>
          </p14:sldIdLst>
        </p14:section>
        <p14:section name="Orange Line - Somatropins" id="{4E168055-1109-451B-A53C-7163414B9F8E}">
          <p14:sldIdLst>
            <p14:sldId id="262"/>
            <p14:sldId id="281"/>
            <p14:sldId id="405"/>
            <p14:sldId id="414"/>
            <p14:sldId id="353"/>
            <p14:sldId id="404"/>
            <p14:sldId id="325"/>
            <p14:sldId id="370"/>
          </p14:sldIdLst>
        </p14:section>
        <p14:section name="Blue Line - Emerging LAGH" id="{AC69471A-5052-469C-8C7C-F3934CE94E76}">
          <p14:sldIdLst>
            <p14:sldId id="261"/>
            <p14:sldId id="435"/>
            <p14:sldId id="408"/>
            <p14:sldId id="410"/>
            <p14:sldId id="365"/>
            <p14:sldId id="278"/>
            <p14:sldId id="393"/>
            <p14:sldId id="392"/>
            <p14:sldId id="369"/>
            <p14:sldId id="364"/>
            <p14:sldId id="326"/>
            <p14:sldId id="371"/>
          </p14:sldIdLst>
        </p14:section>
        <p14:section name="Silver Line - Case Studies" id="{6D649A5E-3F80-4A61-B51D-BF74234010B1}">
          <p14:sldIdLst>
            <p14:sldId id="388"/>
            <p14:sldId id="285"/>
            <p14:sldId id="416"/>
            <p14:sldId id="286"/>
            <p14:sldId id="417"/>
            <p14:sldId id="422"/>
            <p14:sldId id="423"/>
            <p14:sldId id="426"/>
            <p14:sldId id="431"/>
            <p14:sldId id="427"/>
            <p14:sldId id="428"/>
            <p14:sldId id="429"/>
            <p14:sldId id="289"/>
            <p14:sldId id="4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D30047-609A-C8BC-4509-3DCEF2728E9F}" name="Jane Joukovsky" initials="JJ" userId="Jane Joukovsky" providerId="None"/>
  <p188:author id="{9B9D1B4A-00DC-7222-5C17-779312D2CD4A}" name="Gregory Scott" initials="GS" userId="Gregory Scott" providerId="None"/>
  <p188:author id="{5F1C83F3-BC30-6E4A-E43D-2125C6F9ED83}" name="DiVall, Sara" initials="DS" userId="S::Sara.DiVall@seattlechildrens.org::97b2d710-8ca0-470b-824b-141fd06063e0" providerId="AD"/>
  <p188:author id="{79898EF5-3FAE-905A-56AA-72B3AF525244}" name="lynne schneider" initials="ls" userId="fbb9f19f767699d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6357" autoAdjust="0"/>
  </p:normalViewPr>
  <p:slideViewPr>
    <p:cSldViewPr snapToGrid="0" snapToObjects="1">
      <p:cViewPr varScale="1">
        <p:scale>
          <a:sx n="106" d="100"/>
          <a:sy n="106" d="100"/>
        </p:scale>
        <p:origin x="594" y="108"/>
      </p:cViewPr>
      <p:guideLst/>
    </p:cSldViewPr>
  </p:slideViewPr>
  <p:notesTextViewPr>
    <p:cViewPr>
      <p:scale>
        <a:sx n="1" d="1"/>
        <a:sy n="1" d="1"/>
      </p:scale>
      <p:origin x="0" y="0"/>
    </p:cViewPr>
  </p:notesTextViewPr>
  <p:sorterViewPr>
    <p:cViewPr>
      <p:scale>
        <a:sx n="130" d="100"/>
        <a:sy n="130" d="100"/>
      </p:scale>
      <p:origin x="0" y="-22086"/>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34528201457336"/>
          <c:y val="0.10387272365487804"/>
          <c:w val="0.58248343519997059"/>
          <c:h val="0.72616721883153901"/>
        </c:manualLayout>
      </c:layout>
      <c:barChart>
        <c:barDir val="bar"/>
        <c:grouping val="clustered"/>
        <c:varyColors val="0"/>
        <c:ser>
          <c:idx val="1"/>
          <c:order val="0"/>
          <c:tx>
            <c:strRef>
              <c:f>Sheet1!$C$1</c:f>
              <c:strCache>
                <c:ptCount val="1"/>
                <c:pt idx="0">
                  <c:v>Caregivers (n = 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Being mistaken for being younger</c:v>
                </c:pt>
                <c:pt idx="1">
                  <c:v>Teasing or bullying</c:v>
                </c:pt>
                <c:pt idx="2">
                  <c:v>Social unease/not fitting in</c:v>
                </c:pt>
                <c:pt idx="3">
                  <c:v>Dislikes/is bothered by height or size</c:v>
                </c:pt>
                <c:pt idx="4">
                  <c:v>Worry</c:v>
                </c:pt>
                <c:pt idx="5">
                  <c:v>Worries about being/feeling different</c:v>
                </c:pt>
                <c:pt idx="6">
                  <c:v>Embarrassment</c:v>
                </c:pt>
                <c:pt idx="7">
                  <c:v>Sad or hurt feelings</c:v>
                </c:pt>
                <c:pt idx="8">
                  <c:v>Worries about growing</c:v>
                </c:pt>
              </c:strCache>
            </c:strRef>
          </c:cat>
          <c:val>
            <c:numRef>
              <c:f>Sheet1!$C$2:$C$10</c:f>
              <c:numCache>
                <c:formatCode>General</c:formatCode>
                <c:ptCount val="9"/>
                <c:pt idx="0">
                  <c:v>71</c:v>
                </c:pt>
                <c:pt idx="1">
                  <c:v>62</c:v>
                </c:pt>
                <c:pt idx="2">
                  <c:v>38</c:v>
                </c:pt>
                <c:pt idx="3">
                  <c:v>62</c:v>
                </c:pt>
                <c:pt idx="4">
                  <c:v>65</c:v>
                </c:pt>
                <c:pt idx="5">
                  <c:v>56</c:v>
                </c:pt>
                <c:pt idx="6">
                  <c:v>18</c:v>
                </c:pt>
                <c:pt idx="7">
                  <c:v>24</c:v>
                </c:pt>
                <c:pt idx="8">
                  <c:v>26</c:v>
                </c:pt>
              </c:numCache>
            </c:numRef>
          </c:val>
          <c:extLst>
            <c:ext xmlns:c16="http://schemas.microsoft.com/office/drawing/2014/chart" uri="{C3380CC4-5D6E-409C-BE32-E72D297353CC}">
              <c16:uniqueId val="{00000001-FBE1-43E6-B65D-5641207CB396}"/>
            </c:ext>
          </c:extLst>
        </c:ser>
        <c:ser>
          <c:idx val="0"/>
          <c:order val="1"/>
          <c:tx>
            <c:strRef>
              <c:f>Sheet1!$B$1</c:f>
              <c:strCache>
                <c:ptCount val="1"/>
                <c:pt idx="0">
                  <c:v>Patients (n = 39)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Being mistaken for being younger</c:v>
                </c:pt>
                <c:pt idx="1">
                  <c:v>Teasing or bullying</c:v>
                </c:pt>
                <c:pt idx="2">
                  <c:v>Social unease/not fitting in</c:v>
                </c:pt>
                <c:pt idx="3">
                  <c:v>Dislikes/is bothered by height or size</c:v>
                </c:pt>
                <c:pt idx="4">
                  <c:v>Worry</c:v>
                </c:pt>
                <c:pt idx="5">
                  <c:v>Worries about being/feeling different</c:v>
                </c:pt>
                <c:pt idx="6">
                  <c:v>Embarrassment</c:v>
                </c:pt>
                <c:pt idx="7">
                  <c:v>Sad or hurt feelings</c:v>
                </c:pt>
                <c:pt idx="8">
                  <c:v>Worries about growing</c:v>
                </c:pt>
              </c:strCache>
            </c:strRef>
          </c:cat>
          <c:val>
            <c:numRef>
              <c:f>Sheet1!$B$2:$B$10</c:f>
              <c:numCache>
                <c:formatCode>General</c:formatCode>
                <c:ptCount val="9"/>
                <c:pt idx="0">
                  <c:v>44</c:v>
                </c:pt>
                <c:pt idx="1">
                  <c:v>36</c:v>
                </c:pt>
                <c:pt idx="2">
                  <c:v>15</c:v>
                </c:pt>
                <c:pt idx="3">
                  <c:v>64</c:v>
                </c:pt>
                <c:pt idx="4">
                  <c:v>36</c:v>
                </c:pt>
                <c:pt idx="5">
                  <c:v>23</c:v>
                </c:pt>
                <c:pt idx="6">
                  <c:v>18</c:v>
                </c:pt>
                <c:pt idx="7">
                  <c:v>18</c:v>
                </c:pt>
                <c:pt idx="8">
                  <c:v>15</c:v>
                </c:pt>
              </c:numCache>
            </c:numRef>
          </c:val>
          <c:extLst>
            <c:ext xmlns:c16="http://schemas.microsoft.com/office/drawing/2014/chart" uri="{C3380CC4-5D6E-409C-BE32-E72D297353CC}">
              <c16:uniqueId val="{00000000-FBE1-43E6-B65D-5641207CB396}"/>
            </c:ext>
          </c:extLst>
        </c:ser>
        <c:dLbls>
          <c:showLegendKey val="0"/>
          <c:showVal val="0"/>
          <c:showCatName val="0"/>
          <c:showSerName val="0"/>
          <c:showPercent val="0"/>
          <c:showBubbleSize val="0"/>
        </c:dLbls>
        <c:gapWidth val="75"/>
        <c:overlap val="-10"/>
        <c:axId val="417606952"/>
        <c:axId val="417606168"/>
      </c:barChart>
      <c:catAx>
        <c:axId val="417606952"/>
        <c:scaling>
          <c:orientation val="minMax"/>
        </c:scaling>
        <c:delete val="0"/>
        <c:axPos val="l"/>
        <c:numFmt formatCode="General" sourceLinked="1"/>
        <c:majorTickMark val="none"/>
        <c:minorTickMark val="none"/>
        <c:tickLblPos val="nextTo"/>
        <c:spPr>
          <a:noFill/>
          <a:ln w="15875" cap="flat" cmpd="sng" algn="ctr">
            <a:solidFill>
              <a:srgbClr val="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7606168"/>
        <c:crosses val="autoZero"/>
        <c:auto val="1"/>
        <c:lblAlgn val="ctr"/>
        <c:lblOffset val="100"/>
        <c:noMultiLvlLbl val="0"/>
      </c:catAx>
      <c:valAx>
        <c:axId val="417606168"/>
        <c:scaling>
          <c:orientation val="minMax"/>
          <c:max val="100"/>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Responders, %</a:t>
                </a:r>
              </a:p>
            </c:rich>
          </c:tx>
          <c:layout>
            <c:manualLayout>
              <c:xMode val="edge"/>
              <c:yMode val="edge"/>
              <c:x val="0.62510147369891655"/>
              <c:y val="0.919092013863516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5875">
            <a:solidFill>
              <a:srgbClr val="000000"/>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7606952"/>
        <c:crosses val="autoZero"/>
        <c:crossBetween val="between"/>
      </c:valAx>
      <c:spPr>
        <a:noFill/>
        <a:ln>
          <a:noFill/>
        </a:ln>
        <a:effectLst/>
      </c:spPr>
    </c:plotArea>
    <c:legend>
      <c:legendPos val="b"/>
      <c:layout>
        <c:manualLayout>
          <c:xMode val="edge"/>
          <c:yMode val="edge"/>
          <c:x val="0.50923341897712071"/>
          <c:y val="0"/>
          <c:w val="0.34909956144850784"/>
          <c:h val="7.23416549657178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Parents of Children</c:v>
                </c:pt>
              </c:strCache>
            </c:strRef>
          </c:tx>
          <c:spPr>
            <a:solidFill>
              <a:schemeClr val="tx1"/>
            </a:solidFill>
            <a:ln>
              <a:noFill/>
            </a:ln>
            <a:effectLst/>
          </c:spPr>
          <c:invertIfNegative val="0"/>
          <c:dPt>
            <c:idx val="0"/>
            <c:invertIfNegative val="0"/>
            <c:bubble3D val="0"/>
            <c:explosion val="8"/>
            <c:extLst>
              <c:ext xmlns:c16="http://schemas.microsoft.com/office/drawing/2014/chart" uri="{C3380CC4-5D6E-409C-BE32-E72D297353CC}">
                <c16:uniqueId val="{00000002-3CF8-4B7B-954F-CA7FCA5F5D6E}"/>
              </c:ext>
            </c:extLst>
          </c:dPt>
          <c:dPt>
            <c:idx val="1"/>
            <c:invertIfNegative val="0"/>
            <c:bubble3D val="0"/>
            <c:explosion val="5"/>
            <c:extLst>
              <c:ext xmlns:c16="http://schemas.microsoft.com/office/drawing/2014/chart" uri="{C3380CC4-5D6E-409C-BE32-E72D297353CC}">
                <c16:uniqueId val="{00000003-3CF8-4B7B-954F-CA7FCA5F5D6E}"/>
              </c:ext>
            </c:extLst>
          </c:dPt>
          <c:dPt>
            <c:idx val="2"/>
            <c:invertIfNegative val="0"/>
            <c:bubble3D val="0"/>
            <c:explosion val="4"/>
            <c:extLst>
              <c:ext xmlns:c16="http://schemas.microsoft.com/office/drawing/2014/chart" uri="{C3380CC4-5D6E-409C-BE32-E72D297353CC}">
                <c16:uniqueId val="{00000001-3CF8-4B7B-954F-CA7FCA5F5D6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"Perfectly compliant and motivated"</c:v>
                </c:pt>
                <c:pt idx="1">
                  <c:v>"Occasionally noncompliant, but committed"</c:v>
                </c:pt>
                <c:pt idx="2">
                  <c:v>"Noncompliant and skeptical"</c:v>
                </c:pt>
              </c:strCache>
            </c:strRef>
          </c:cat>
          <c:val>
            <c:numRef>
              <c:f>Sheet1!$B$2:$B$4</c:f>
              <c:numCache>
                <c:formatCode>0</c:formatCode>
                <c:ptCount val="3"/>
                <c:pt idx="0">
                  <c:v>36</c:v>
                </c:pt>
                <c:pt idx="1">
                  <c:v>41</c:v>
                </c:pt>
                <c:pt idx="2">
                  <c:v>23</c:v>
                </c:pt>
              </c:numCache>
            </c:numRef>
          </c:val>
          <c:extLst>
            <c:ext xmlns:c16="http://schemas.microsoft.com/office/drawing/2014/chart" uri="{C3380CC4-5D6E-409C-BE32-E72D297353CC}">
              <c16:uniqueId val="{00000000-3CF8-4B7B-954F-CA7FCA5F5D6E}"/>
            </c:ext>
          </c:extLst>
        </c:ser>
        <c:dLbls>
          <c:dLblPos val="inEnd"/>
          <c:showLegendKey val="0"/>
          <c:showVal val="1"/>
          <c:showCatName val="0"/>
          <c:showSerName val="0"/>
          <c:showPercent val="0"/>
          <c:showBubbleSize val="0"/>
        </c:dLbls>
        <c:gapWidth val="41"/>
        <c:axId val="474507096"/>
        <c:axId val="479032160"/>
      </c:barChart>
      <c:catAx>
        <c:axId val="474507096"/>
        <c:scaling>
          <c:orientation val="minMax"/>
        </c:scaling>
        <c:delete val="0"/>
        <c:axPos val="b"/>
        <c:numFmt formatCode="General" sourceLinked="1"/>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effectLst/>
                <a:latin typeface="Verdana" panose="020B0604030504040204" pitchFamily="34" charset="0"/>
                <a:ea typeface="Verdana" panose="020B0604030504040204" pitchFamily="34" charset="0"/>
                <a:cs typeface="Verdana" panose="020B0604030504040204" pitchFamily="34" charset="0"/>
              </a:defRPr>
            </a:pPr>
            <a:endParaRPr lang="en-US"/>
          </a:p>
        </c:txPr>
        <c:crossAx val="479032160"/>
        <c:crosses val="autoZero"/>
        <c:auto val="1"/>
        <c:lblAlgn val="ctr"/>
        <c:lblOffset val="100"/>
        <c:noMultiLvlLbl val="0"/>
      </c:catAx>
      <c:valAx>
        <c:axId val="479032160"/>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a:t>Responders, %</a:t>
                </a:r>
              </a:p>
            </c:rich>
          </c:tx>
          <c:layout>
            <c:manualLayout>
              <c:xMode val="edge"/>
              <c:yMode val="edge"/>
              <c:x val="1.1083993630980164E-2"/>
              <c:y val="0.11621023831048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4745070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Parents of Children</c:v>
                </c:pt>
              </c:strCache>
            </c:strRef>
          </c:tx>
          <c:spPr>
            <a:solidFill>
              <a:schemeClr val="tx1"/>
            </a:solidFill>
            <a:ln>
              <a:noFill/>
            </a:ln>
            <a:effectLst/>
          </c:spPr>
          <c:invertIfNegative val="0"/>
          <c:dPt>
            <c:idx val="0"/>
            <c:invertIfNegative val="0"/>
            <c:bubble3D val="0"/>
            <c:explosion val="8"/>
            <c:extLst>
              <c:ext xmlns:c16="http://schemas.microsoft.com/office/drawing/2014/chart" uri="{C3380CC4-5D6E-409C-BE32-E72D297353CC}">
                <c16:uniqueId val="{00000001-441B-420C-9DDE-40F22227FDA1}"/>
              </c:ext>
            </c:extLst>
          </c:dPt>
          <c:dPt>
            <c:idx val="1"/>
            <c:invertIfNegative val="0"/>
            <c:bubble3D val="0"/>
            <c:explosion val="5"/>
            <c:extLst>
              <c:ext xmlns:c16="http://schemas.microsoft.com/office/drawing/2014/chart" uri="{C3380CC4-5D6E-409C-BE32-E72D297353CC}">
                <c16:uniqueId val="{00000003-441B-420C-9DDE-40F22227FDA1}"/>
              </c:ext>
            </c:extLst>
          </c:dPt>
          <c:dPt>
            <c:idx val="2"/>
            <c:invertIfNegative val="0"/>
            <c:bubble3D val="0"/>
            <c:explosion val="4"/>
            <c:extLst>
              <c:ext xmlns:c16="http://schemas.microsoft.com/office/drawing/2014/chart" uri="{C3380CC4-5D6E-409C-BE32-E72D297353CC}">
                <c16:uniqueId val="{00000005-441B-420C-9DDE-40F22227FDA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"Perfectly compliant and motivated"</c:v>
                </c:pt>
                <c:pt idx="1">
                  <c:v>"Occasionally noncompliant, but committed"</c:v>
                </c:pt>
                <c:pt idx="2">
                  <c:v>"Noncompliant and skeptical"</c:v>
                </c:pt>
              </c:strCache>
            </c:strRef>
          </c:cat>
          <c:val>
            <c:numRef>
              <c:f>Sheet1!$B$2:$B$4</c:f>
              <c:numCache>
                <c:formatCode>0</c:formatCode>
                <c:ptCount val="3"/>
                <c:pt idx="0">
                  <c:v>23</c:v>
                </c:pt>
                <c:pt idx="1">
                  <c:v>44</c:v>
                </c:pt>
                <c:pt idx="2">
                  <c:v>33</c:v>
                </c:pt>
              </c:numCache>
            </c:numRef>
          </c:val>
          <c:extLst>
            <c:ext xmlns:c16="http://schemas.microsoft.com/office/drawing/2014/chart" uri="{C3380CC4-5D6E-409C-BE32-E72D297353CC}">
              <c16:uniqueId val="{00000006-441B-420C-9DDE-40F22227FDA1}"/>
            </c:ext>
          </c:extLst>
        </c:ser>
        <c:dLbls>
          <c:dLblPos val="inEnd"/>
          <c:showLegendKey val="0"/>
          <c:showVal val="1"/>
          <c:showCatName val="0"/>
          <c:showSerName val="0"/>
          <c:showPercent val="0"/>
          <c:showBubbleSize val="0"/>
        </c:dLbls>
        <c:gapWidth val="41"/>
        <c:axId val="479031376"/>
        <c:axId val="479032944"/>
      </c:barChart>
      <c:catAx>
        <c:axId val="479031376"/>
        <c:scaling>
          <c:orientation val="minMax"/>
        </c:scaling>
        <c:delete val="0"/>
        <c:axPos val="b"/>
        <c:numFmt formatCode="General" sourceLinked="1"/>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effectLst/>
                <a:latin typeface="Verdana" panose="020B0604030504040204" pitchFamily="34" charset="0"/>
                <a:ea typeface="Verdana" panose="020B0604030504040204" pitchFamily="34" charset="0"/>
                <a:cs typeface="Verdana" panose="020B0604030504040204" pitchFamily="34" charset="0"/>
              </a:defRPr>
            </a:pPr>
            <a:endParaRPr lang="en-US"/>
          </a:p>
        </c:txPr>
        <c:crossAx val="479032944"/>
        <c:crosses val="autoZero"/>
        <c:auto val="1"/>
        <c:lblAlgn val="ctr"/>
        <c:lblOffset val="100"/>
        <c:noMultiLvlLbl val="0"/>
      </c:catAx>
      <c:valAx>
        <c:axId val="479032944"/>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en-US"/>
                  <a:t>Responders, %</a:t>
                </a:r>
              </a:p>
            </c:rich>
          </c:tx>
          <c:layout>
            <c:manualLayout>
              <c:xMode val="edge"/>
              <c:yMode val="edge"/>
              <c:x val="1.1083993630980164E-2"/>
              <c:y val="0.11621023831048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0" sourceLinked="1"/>
        <c:majorTickMark val="none"/>
        <c:minorTickMark val="none"/>
        <c:tickLblPos val="nextTo"/>
        <c:crossAx val="4790313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000" b="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AC5FE58-9982-47A2-B682-D0DF7EDD2A15}" type="datetimeFigureOut">
              <a:rPr lang="en-US" smtClean="0"/>
              <a:t>3/29/2022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6CFC034-44CD-476A-9D16-D2927240F584}" type="slidenum">
              <a:rPr lang="en-US" smtClean="0"/>
              <a:t>‹#›</a:t>
            </a:fld>
            <a:endParaRPr lang="en-US"/>
          </a:p>
        </p:txBody>
      </p:sp>
    </p:spTree>
    <p:extLst>
      <p:ext uri="{BB962C8B-B14F-4D97-AF65-F5344CB8AC3E}">
        <p14:creationId xmlns:p14="http://schemas.microsoft.com/office/powerpoint/2010/main" val="80395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Cook DM, et al. American association of clinical endocrinologists medical guidelines for clinical practice for growth hormone use in growth hormone-deficient adults and transition patients—2009 update. </a:t>
            </a:r>
            <a:r>
              <a:rPr lang="en-US" sz="1800" dirty="0" err="1">
                <a:effectLst/>
                <a:latin typeface="Segoe UI" panose="020B0502040204020203" pitchFamily="34" charset="0"/>
              </a:rPr>
              <a:t>Endocr</a:t>
            </a:r>
            <a:r>
              <a:rPr lang="en-US" sz="1800" dirty="0">
                <a:effectLst/>
                <a:latin typeface="Segoe UI" panose="020B0502040204020203" pitchFamily="34" charset="0"/>
              </a:rPr>
              <a:t> </a:t>
            </a:r>
            <a:r>
              <a:rPr lang="en-US" sz="1800" dirty="0" err="1">
                <a:effectLst/>
                <a:latin typeface="Segoe UI" panose="020B0502040204020203" pitchFamily="34" charset="0"/>
              </a:rPr>
              <a:t>Pract</a:t>
            </a:r>
            <a:r>
              <a:rPr lang="en-US" sz="1800" dirty="0">
                <a:effectLst/>
                <a:latin typeface="Segoe UI" panose="020B0502040204020203" pitchFamily="34" charset="0"/>
              </a:rPr>
              <a:t>. 2009;15(suppl 2):1-2</a:t>
            </a:r>
            <a:endParaRPr lang="en-US" sz="1800" dirty="0">
              <a:effectLst/>
              <a:latin typeface="Arial" panose="020B0604020202020204" pitchFamily="34" charset="0"/>
            </a:endParaRPr>
          </a:p>
          <a:p>
            <a:r>
              <a:rPr lang="en-US" sz="1800" dirty="0">
                <a:effectLst/>
                <a:latin typeface="Segoe UI" panose="020B0502040204020203" pitchFamily="34" charset="0"/>
              </a:rPr>
              <a:t>J Clin Endocrinol </a:t>
            </a:r>
            <a:r>
              <a:rPr lang="en-US" sz="1800" dirty="0" err="1">
                <a:effectLst/>
                <a:latin typeface="Segoe UI" panose="020B0502040204020203" pitchFamily="34" charset="0"/>
              </a:rPr>
              <a:t>Metab</a:t>
            </a:r>
            <a:endParaRPr lang="en-US" sz="1800" dirty="0">
              <a:effectLst/>
              <a:latin typeface="Arial" panose="020B0604020202020204" pitchFamily="34" charset="0"/>
            </a:endParaRPr>
          </a:p>
          <a:p>
            <a:r>
              <a:rPr lang="en-US" sz="1800" dirty="0">
                <a:effectLst/>
                <a:latin typeface="Segoe UI" panose="020B0502040204020203" pitchFamily="34" charset="0"/>
              </a:rPr>
              <a:t>. 2014 Apr;99(4):1204-12. </a:t>
            </a:r>
            <a:r>
              <a:rPr lang="en-US" sz="1800" dirty="0" err="1">
                <a:effectLst/>
                <a:latin typeface="Segoe UI" panose="020B0502040204020203" pitchFamily="34" charset="0"/>
              </a:rPr>
              <a:t>doi</a:t>
            </a:r>
            <a:r>
              <a:rPr lang="en-US" sz="1800" dirty="0">
                <a:effectLst/>
                <a:latin typeface="Segoe UI" panose="020B0502040204020203" pitchFamily="34" charset="0"/>
              </a:rPr>
              <a:t>: 10.1210/jc.2013-3438. </a:t>
            </a:r>
            <a:r>
              <a:rPr lang="en-US" sz="1800" dirty="0" err="1">
                <a:effectLst/>
                <a:latin typeface="Segoe UI" panose="020B0502040204020203" pitchFamily="34" charset="0"/>
              </a:rPr>
              <a:t>Epub</a:t>
            </a:r>
            <a:r>
              <a:rPr lang="en-US" sz="1800" dirty="0">
                <a:effectLst/>
                <a:latin typeface="Segoe UI" panose="020B0502040204020203" pitchFamily="34" charset="0"/>
              </a:rPr>
              <a:t> 2014 Jan 17.</a:t>
            </a:r>
            <a:endParaRPr lang="en-US" sz="1800" dirty="0">
              <a:effectLst/>
              <a:latin typeface="Arial" panose="020B0604020202020204" pitchFamily="34" charset="0"/>
            </a:endParaRPr>
          </a:p>
          <a:p>
            <a:r>
              <a:rPr lang="en-US" sz="1800" dirty="0">
                <a:effectLst/>
                <a:latin typeface="Segoe UI" panose="020B0502040204020203" pitchFamily="34" charset="0"/>
              </a:rPr>
              <a:t>Assessing the impact of growth hormone deficiency and treatment in adults: development of a new disease-specific measure</a:t>
            </a:r>
            <a:endParaRPr lang="en-US" sz="1800" dirty="0">
              <a:effectLst/>
              <a:latin typeface="Arial" panose="020B0604020202020204" pitchFamily="34" charset="0"/>
            </a:endParaRPr>
          </a:p>
          <a:p>
            <a:r>
              <a:rPr lang="en-US" sz="1800" dirty="0">
                <a:effectLst/>
                <a:latin typeface="Segoe UI" panose="020B0502040204020203" pitchFamily="34" charset="0"/>
              </a:rPr>
              <a:t>Meryl </a:t>
            </a:r>
            <a:r>
              <a:rPr lang="en-US" sz="1800" dirty="0" err="1">
                <a:effectLst/>
                <a:latin typeface="Segoe UI" panose="020B0502040204020203" pitchFamily="34" charset="0"/>
              </a:rPr>
              <a:t>Brod</a:t>
            </a:r>
            <a:r>
              <a:rPr lang="en-US" sz="1800" dirty="0">
                <a:effectLst/>
                <a:latin typeface="Segoe UI" panose="020B0502040204020203" pitchFamily="34" charset="0"/>
              </a:rPr>
              <a:t> 1, Lise </a:t>
            </a:r>
            <a:r>
              <a:rPr lang="en-US" sz="1800" dirty="0" err="1">
                <a:effectLst/>
                <a:latin typeface="Segoe UI" panose="020B0502040204020203" pitchFamily="34" charset="0"/>
              </a:rPr>
              <a:t>Højbjerre</a:t>
            </a:r>
            <a:r>
              <a:rPr lang="en-US" sz="1800" dirty="0">
                <a:effectLst/>
                <a:latin typeface="Segoe UI" panose="020B0502040204020203" pitchFamily="34" charset="0"/>
              </a:rPr>
              <a:t>, Johan </a:t>
            </a:r>
            <a:r>
              <a:rPr lang="en-US" sz="1800" dirty="0" err="1">
                <a:effectLst/>
                <a:latin typeface="Segoe UI" panose="020B0502040204020203" pitchFamily="34" charset="0"/>
              </a:rPr>
              <a:t>Erpur</a:t>
            </a:r>
            <a:r>
              <a:rPr lang="en-US" sz="1800" dirty="0">
                <a:effectLst/>
                <a:latin typeface="Segoe UI" panose="020B0502040204020203" pitchFamily="34" charset="0"/>
              </a:rPr>
              <a:t> </a:t>
            </a:r>
            <a:r>
              <a:rPr lang="en-US" sz="1800" dirty="0" err="1">
                <a:effectLst/>
                <a:latin typeface="Segoe UI" panose="020B0502040204020203" pitchFamily="34" charset="0"/>
              </a:rPr>
              <a:t>Adalsteinsson</a:t>
            </a:r>
            <a:r>
              <a:rPr lang="en-US" sz="1800" dirty="0">
                <a:effectLst/>
                <a:latin typeface="Segoe UI" panose="020B0502040204020203" pitchFamily="34" charset="0"/>
              </a:rPr>
              <a:t>, Michael </a:t>
            </a:r>
            <a:r>
              <a:rPr lang="en-US" sz="1800" dirty="0" err="1">
                <a:effectLst/>
                <a:latin typeface="Segoe UI" panose="020B0502040204020203" pitchFamily="34" charset="0"/>
              </a:rPr>
              <a:t>Højby</a:t>
            </a:r>
            <a:r>
              <a:rPr lang="en-US" sz="1800" dirty="0">
                <a:effectLst/>
                <a:latin typeface="Segoe UI" panose="020B0502040204020203" pitchFamily="34" charset="0"/>
              </a:rPr>
              <a:t> Rasmussen</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6CFC034-44CD-476A-9D16-D2927240F584}" type="slidenum">
              <a:rPr lang="en-US" smtClean="0"/>
              <a:t>4</a:t>
            </a:fld>
            <a:endParaRPr lang="en-US"/>
          </a:p>
        </p:txBody>
      </p:sp>
    </p:spTree>
    <p:extLst>
      <p:ext uri="{BB962C8B-B14F-4D97-AF65-F5344CB8AC3E}">
        <p14:creationId xmlns:p14="http://schemas.microsoft.com/office/powerpoint/2010/main" val="1155138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OBJECTIVE: </a:t>
            </a:r>
          </a:p>
          <a:p>
            <a:r>
              <a:rPr lang="en-US" dirty="0"/>
              <a:t>Seamless transition of endocrine patients from the </a:t>
            </a:r>
            <a:r>
              <a:rPr lang="en-US" dirty="0" err="1"/>
              <a:t>paediatric</a:t>
            </a:r>
            <a:r>
              <a:rPr lang="en-US" dirty="0"/>
              <a:t> to adult setting is still suboptimal,.</a:t>
            </a:r>
          </a:p>
          <a:p>
            <a:r>
              <a:rPr lang="en-US" b="1" dirty="0"/>
              <a:t>METHODS: </a:t>
            </a:r>
          </a:p>
          <a:p>
            <a:r>
              <a:rPr lang="en-US" dirty="0"/>
              <a:t>An expert panel meeting comprised of European </a:t>
            </a:r>
            <a:r>
              <a:rPr lang="en-US" dirty="0" err="1"/>
              <a:t>paediatric</a:t>
            </a:r>
            <a:r>
              <a:rPr lang="en-US" dirty="0"/>
              <a:t> and adult endocrinologists was convened to explore the current gaps in managing the healthcare of patients with endocrine diseases during transition from </a:t>
            </a:r>
            <a:r>
              <a:rPr lang="en-US" dirty="0" err="1"/>
              <a:t>paediatric</a:t>
            </a:r>
            <a:r>
              <a:rPr lang="en-US" dirty="0"/>
              <a:t> to adult care settings.</a:t>
            </a:r>
          </a:p>
          <a:p>
            <a:r>
              <a:rPr lang="en-US" b="1" dirty="0"/>
              <a:t>RESULTS: </a:t>
            </a:r>
          </a:p>
          <a:p>
            <a:r>
              <a:rPr lang="en-US" dirty="0"/>
              <a:t>While a consensus was reached that a team approach is best, discussions revealed that a 'one size fits all' model for transition is largely unsuccessful in these patients. They need more tailored care during adolescence to prevent complications like failure to achieve target adult height, reduced bone mineral density, morbid obesity, metabolic perturbations (obesity and body composition), inappropriate/inadequate puberty, compromised fertility, diminished quality of life and failure to adapt to the demands of adult life. Sometimes it is difficult for young people to detach emotionally from their </a:t>
            </a:r>
            <a:r>
              <a:rPr lang="en-US" dirty="0" err="1"/>
              <a:t>paediatric</a:t>
            </a:r>
            <a:r>
              <a:rPr lang="en-US" dirty="0"/>
              <a:t> endocrinologist and/or the abrupt change from an environment of parental responsibility to one of autonomy. Discussions about impending transition and healthcare autonomy should begin in early adolescence and continue throughout young adulthood to ensure seamless continuum of care and optimal treatment outcomes.</a:t>
            </a:r>
          </a:p>
          <a:p>
            <a:r>
              <a:rPr lang="en-US" b="1" dirty="0"/>
              <a:t>CONCLUSIONS: </a:t>
            </a:r>
          </a:p>
          <a:p>
            <a:r>
              <a:rPr lang="en-US" dirty="0"/>
              <a:t>Even amongst a group of healthcare professionals with a great interest in improving transition services for patients with endocrine diseases, there is still much work to be done to improve the quality of healthcare for transition patients.</a:t>
            </a:r>
          </a:p>
          <a:p>
            <a:endParaRPr lang="en-US" dirty="0"/>
          </a:p>
        </p:txBody>
      </p:sp>
      <p:sp>
        <p:nvSpPr>
          <p:cNvPr id="4" name="Slide Number Placeholder 3"/>
          <p:cNvSpPr>
            <a:spLocks noGrp="1"/>
          </p:cNvSpPr>
          <p:nvPr>
            <p:ph type="sldNum" sz="quarter" idx="10"/>
          </p:nvPr>
        </p:nvSpPr>
        <p:spPr/>
        <p:txBody>
          <a:bodyPr/>
          <a:lstStyle/>
          <a:p>
            <a:fld id="{4BB14FFA-037E-41B8-8F1F-B0D14FEFC99B}" type="slidenum">
              <a:rPr lang="en-US" smtClean="0"/>
              <a:pPr/>
              <a:t>26</a:t>
            </a:fld>
            <a:endParaRPr lang="en-US"/>
          </a:p>
        </p:txBody>
      </p:sp>
    </p:spTree>
    <p:extLst>
      <p:ext uri="{BB962C8B-B14F-4D97-AF65-F5344CB8AC3E}">
        <p14:creationId xmlns:p14="http://schemas.microsoft.com/office/powerpoint/2010/main" val="2793140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27</a:t>
            </a:fld>
            <a:endParaRPr lang="en-US"/>
          </a:p>
        </p:txBody>
      </p:sp>
    </p:spTree>
    <p:extLst>
      <p:ext uri="{BB962C8B-B14F-4D97-AF65-F5344CB8AC3E}">
        <p14:creationId xmlns:p14="http://schemas.microsoft.com/office/powerpoint/2010/main" val="4164620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29</a:t>
            </a:fld>
            <a:endParaRPr lang="en-US"/>
          </a:p>
        </p:txBody>
      </p:sp>
    </p:spTree>
    <p:extLst>
      <p:ext uri="{BB962C8B-B14F-4D97-AF65-F5344CB8AC3E}">
        <p14:creationId xmlns:p14="http://schemas.microsoft.com/office/powerpoint/2010/main" val="990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30</a:t>
            </a:fld>
            <a:endParaRPr lang="en-US"/>
          </a:p>
        </p:txBody>
      </p:sp>
    </p:spTree>
    <p:extLst>
      <p:ext uri="{BB962C8B-B14F-4D97-AF65-F5344CB8AC3E}">
        <p14:creationId xmlns:p14="http://schemas.microsoft.com/office/powerpoint/2010/main" val="348448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31</a:t>
            </a:fld>
            <a:endParaRPr lang="en-US"/>
          </a:p>
        </p:txBody>
      </p:sp>
    </p:spTree>
    <p:extLst>
      <p:ext uri="{BB962C8B-B14F-4D97-AF65-F5344CB8AC3E}">
        <p14:creationId xmlns:p14="http://schemas.microsoft.com/office/powerpoint/2010/main" val="218437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33</a:t>
            </a:fld>
            <a:endParaRPr lang="en-US"/>
          </a:p>
        </p:txBody>
      </p:sp>
    </p:spTree>
    <p:extLst>
      <p:ext uri="{BB962C8B-B14F-4D97-AF65-F5344CB8AC3E}">
        <p14:creationId xmlns:p14="http://schemas.microsoft.com/office/powerpoint/2010/main" val="10290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34</a:t>
            </a:fld>
            <a:endParaRPr lang="en-US"/>
          </a:p>
        </p:txBody>
      </p:sp>
    </p:spTree>
    <p:extLst>
      <p:ext uri="{BB962C8B-B14F-4D97-AF65-F5344CB8AC3E}">
        <p14:creationId xmlns:p14="http://schemas.microsoft.com/office/powerpoint/2010/main" val="4160645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Lonapegsomatropin</a:t>
            </a:r>
            <a:r>
              <a:rPr lang="en-US" dirty="0"/>
              <a:t> is a long-acting prodrug consisting of the parent drug, unmodified </a:t>
            </a:r>
            <a:r>
              <a:rPr lang="en-US" dirty="0" err="1"/>
              <a:t>somatropin</a:t>
            </a:r>
            <a:r>
              <a:rPr lang="en-US" dirty="0"/>
              <a:t>; an inert carrier; and a proprietary </a:t>
            </a:r>
            <a:r>
              <a:rPr lang="en-US" dirty="0" err="1"/>
              <a:t>Transcon</a:t>
            </a:r>
            <a:r>
              <a:rPr lang="en-US" dirty="0"/>
              <a:t> linker that temporarily binds the </a:t>
            </a:r>
            <a:r>
              <a:rPr lang="en-US" dirty="0" err="1"/>
              <a:t>somatropin</a:t>
            </a:r>
            <a:r>
              <a:rPr lang="en-US" dirty="0"/>
              <a:t> and carrier. The carrier has a shielding effect that minimizes renal excretion and receptor-mediated clearance. </a:t>
            </a:r>
          </a:p>
          <a:p>
            <a:endParaRPr lang="en-US" dirty="0"/>
          </a:p>
          <a:p>
            <a:pPr defTabSz="942289">
              <a:defRPr/>
            </a:pPr>
            <a:r>
              <a:rPr lang="en-US" dirty="0"/>
              <a:t>Following </a:t>
            </a:r>
            <a:r>
              <a:rPr lang="en-US" dirty="0" err="1"/>
              <a:t>autocleavage</a:t>
            </a:r>
            <a:r>
              <a:rPr lang="en-US" dirty="0"/>
              <a:t> of the linker under physiologic conditions, </a:t>
            </a:r>
            <a:r>
              <a:rPr lang="en-US" dirty="0" err="1"/>
              <a:t>lonapegsomatropin</a:t>
            </a:r>
            <a:r>
              <a:rPr lang="en-US" dirty="0"/>
              <a:t> predictably releases </a:t>
            </a:r>
            <a:r>
              <a:rPr lang="en-US" dirty="0" err="1"/>
              <a:t>somatropin</a:t>
            </a:r>
            <a:r>
              <a:rPr lang="en-US" dirty="0"/>
              <a:t> within therapeutic levels over 1 week to allow the same tissue distribution and receptor activation as endogenous GH.</a:t>
            </a:r>
          </a:p>
          <a:p>
            <a:endParaRPr lang="en-US" dirty="0"/>
          </a:p>
          <a:p>
            <a:pPr defTabSz="942289">
              <a:defRPr/>
            </a:pPr>
            <a:r>
              <a:rPr lang="en-US" dirty="0"/>
              <a:t>The carrier and linker are cleared primarily by renal filtration and to a minor extent by </a:t>
            </a:r>
            <a:r>
              <a:rPr lang="en-US" dirty="0" err="1"/>
              <a:t>hepatobilary</a:t>
            </a:r>
            <a:r>
              <a:rPr lang="en-US" dirty="0"/>
              <a:t> excretion</a:t>
            </a:r>
          </a:p>
          <a:p>
            <a:endParaRPr lang="en-US" dirty="0"/>
          </a:p>
        </p:txBody>
      </p:sp>
      <p:sp>
        <p:nvSpPr>
          <p:cNvPr id="4" name="Slide Number Placeholder 3"/>
          <p:cNvSpPr>
            <a:spLocks noGrp="1"/>
          </p:cNvSpPr>
          <p:nvPr>
            <p:ph type="sldNum" sz="quarter" idx="10"/>
          </p:nvPr>
        </p:nvSpPr>
        <p:spPr/>
        <p:txBody>
          <a:bodyPr/>
          <a:lstStyle/>
          <a:p>
            <a:fld id="{4BB14FFA-037E-41B8-8F1F-B0D14FEFC99B}" type="slidenum">
              <a:rPr lang="en-US" smtClean="0"/>
              <a:pPr/>
              <a:t>36</a:t>
            </a:fld>
            <a:endParaRPr lang="en-US"/>
          </a:p>
        </p:txBody>
      </p:sp>
    </p:spTree>
    <p:extLst>
      <p:ext uri="{BB962C8B-B14F-4D97-AF65-F5344CB8AC3E}">
        <p14:creationId xmlns:p14="http://schemas.microsoft.com/office/powerpoint/2010/main" val="328670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mean (SE) height SDS increased from baseline to week 52 by 1.10 (0.04) </a:t>
            </a:r>
            <a:r>
              <a:rPr lang="en-US" i="1" dirty="0"/>
              <a:t>vs </a:t>
            </a:r>
            <a:r>
              <a:rPr lang="en-US" dirty="0"/>
              <a:t>0.96 (0.05) in the weekly </a:t>
            </a:r>
            <a:r>
              <a:rPr lang="en-US" dirty="0" err="1"/>
              <a:t>lonapegsomatropin</a:t>
            </a:r>
            <a:r>
              <a:rPr lang="en-US" dirty="0"/>
              <a:t> </a:t>
            </a:r>
            <a:r>
              <a:rPr lang="en-US" i="1" dirty="0"/>
              <a:t>vs </a:t>
            </a:r>
            <a:r>
              <a:rPr lang="en-US" dirty="0"/>
              <a:t>daily </a:t>
            </a:r>
            <a:r>
              <a:rPr lang="en-US" dirty="0" err="1"/>
              <a:t>somatropin</a:t>
            </a:r>
            <a:r>
              <a:rPr lang="en-US" dirty="0"/>
              <a:t> groups (</a:t>
            </a:r>
            <a:r>
              <a:rPr lang="en-US" i="1" dirty="0"/>
              <a:t>P </a:t>
            </a:r>
            <a:r>
              <a:rPr lang="en-US" dirty="0"/>
              <a:t>= 0.01).</a:t>
            </a:r>
          </a:p>
          <a:p>
            <a:r>
              <a:rPr lang="en-US" dirty="0"/>
              <a:t>Bone age/chronological age ratio, adverse events, tolerability, and immunogenicity were similar between groups.</a:t>
            </a:r>
          </a:p>
          <a:p>
            <a:endParaRPr lang="en-US" dirty="0"/>
          </a:p>
          <a:p>
            <a:r>
              <a:rPr lang="en-US" dirty="0"/>
              <a:t>The trial met its primary objective of </a:t>
            </a:r>
            <a:r>
              <a:rPr lang="en-US" dirty="0" err="1"/>
              <a:t>noninferiority</a:t>
            </a:r>
            <a:r>
              <a:rPr lang="en-US" dirty="0"/>
              <a:t> in AHV and further showed superiority of </a:t>
            </a:r>
            <a:r>
              <a:rPr lang="en-US" dirty="0" err="1"/>
              <a:t>lonapegsomatropin</a:t>
            </a:r>
            <a:r>
              <a:rPr lang="en-US" dirty="0"/>
              <a:t> compared to daily </a:t>
            </a:r>
            <a:r>
              <a:rPr lang="en-US" dirty="0" err="1"/>
              <a:t>somatropin</a:t>
            </a:r>
            <a:r>
              <a:rPr lang="en-US" dirty="0"/>
              <a:t>, with similar</a:t>
            </a:r>
          </a:p>
          <a:p>
            <a:r>
              <a:rPr lang="en-US" dirty="0"/>
              <a:t>safety, in treatment-naïve children with GHD.</a:t>
            </a:r>
          </a:p>
        </p:txBody>
      </p:sp>
      <p:sp>
        <p:nvSpPr>
          <p:cNvPr id="4" name="Slide Number Placeholder 3"/>
          <p:cNvSpPr>
            <a:spLocks noGrp="1"/>
          </p:cNvSpPr>
          <p:nvPr>
            <p:ph type="sldNum" sz="quarter" idx="10"/>
          </p:nvPr>
        </p:nvSpPr>
        <p:spPr/>
        <p:txBody>
          <a:bodyPr/>
          <a:lstStyle/>
          <a:p>
            <a:fld id="{4BB14FFA-037E-41B8-8F1F-B0D14FEFC99B}" type="slidenum">
              <a:rPr lang="en-US" smtClean="0"/>
              <a:pPr/>
              <a:t>37</a:t>
            </a:fld>
            <a:endParaRPr lang="en-US"/>
          </a:p>
        </p:txBody>
      </p:sp>
    </p:spTree>
    <p:extLst>
      <p:ext uri="{BB962C8B-B14F-4D97-AF65-F5344CB8AC3E}">
        <p14:creationId xmlns:p14="http://schemas.microsoft.com/office/powerpoint/2010/main" val="146190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38</a:t>
            </a:fld>
            <a:endParaRPr lang="en-US"/>
          </a:p>
        </p:txBody>
      </p:sp>
    </p:spTree>
    <p:extLst>
      <p:ext uri="{BB962C8B-B14F-4D97-AF65-F5344CB8AC3E}">
        <p14:creationId xmlns:p14="http://schemas.microsoft.com/office/powerpoint/2010/main" val="94570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B671ABF-4289-42FC-ACF1-DEDDE1E6DF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500">
                <a:solidFill>
                  <a:schemeClr val="tx1"/>
                </a:solidFill>
                <a:latin typeface="Times" panose="02020603050405020304" pitchFamily="18" charset="0"/>
              </a:defRPr>
            </a:lvl1pPr>
            <a:lvl2pPr marL="765610" indent="-294465">
              <a:defRPr sz="2500">
                <a:solidFill>
                  <a:schemeClr val="tx1"/>
                </a:solidFill>
                <a:latin typeface="Times" panose="02020603050405020304" pitchFamily="18" charset="0"/>
              </a:defRPr>
            </a:lvl2pPr>
            <a:lvl3pPr marL="1177862" indent="-235572">
              <a:defRPr sz="2500">
                <a:solidFill>
                  <a:schemeClr val="tx1"/>
                </a:solidFill>
                <a:latin typeface="Times" panose="02020603050405020304" pitchFamily="18" charset="0"/>
              </a:defRPr>
            </a:lvl3pPr>
            <a:lvl4pPr marL="1649006" indent="-235572">
              <a:defRPr sz="2500">
                <a:solidFill>
                  <a:schemeClr val="tx1"/>
                </a:solidFill>
                <a:latin typeface="Times" panose="02020603050405020304" pitchFamily="18" charset="0"/>
              </a:defRPr>
            </a:lvl4pPr>
            <a:lvl5pPr marL="2120151" indent="-235572">
              <a:defRPr sz="2500">
                <a:solidFill>
                  <a:schemeClr val="tx1"/>
                </a:solidFill>
                <a:latin typeface="Times" panose="02020603050405020304" pitchFamily="18" charset="0"/>
              </a:defRPr>
            </a:lvl5pPr>
            <a:lvl6pPr marL="2591295" indent="-235572" eaLnBrk="0" fontAlgn="base" hangingPunct="0">
              <a:spcBef>
                <a:spcPct val="0"/>
              </a:spcBef>
              <a:spcAft>
                <a:spcPct val="0"/>
              </a:spcAft>
              <a:defRPr sz="2500">
                <a:solidFill>
                  <a:schemeClr val="tx1"/>
                </a:solidFill>
                <a:latin typeface="Times" panose="02020603050405020304" pitchFamily="18" charset="0"/>
              </a:defRPr>
            </a:lvl6pPr>
            <a:lvl7pPr marL="3062440" indent="-235572" eaLnBrk="0" fontAlgn="base" hangingPunct="0">
              <a:spcBef>
                <a:spcPct val="0"/>
              </a:spcBef>
              <a:spcAft>
                <a:spcPct val="0"/>
              </a:spcAft>
              <a:defRPr sz="2500">
                <a:solidFill>
                  <a:schemeClr val="tx1"/>
                </a:solidFill>
                <a:latin typeface="Times" panose="02020603050405020304" pitchFamily="18" charset="0"/>
              </a:defRPr>
            </a:lvl7pPr>
            <a:lvl8pPr marL="3533585" indent="-235572" eaLnBrk="0" fontAlgn="base" hangingPunct="0">
              <a:spcBef>
                <a:spcPct val="0"/>
              </a:spcBef>
              <a:spcAft>
                <a:spcPct val="0"/>
              </a:spcAft>
              <a:defRPr sz="2500">
                <a:solidFill>
                  <a:schemeClr val="tx1"/>
                </a:solidFill>
                <a:latin typeface="Times" panose="02020603050405020304" pitchFamily="18" charset="0"/>
              </a:defRPr>
            </a:lvl8pPr>
            <a:lvl9pPr marL="4004729" indent="-235572" eaLnBrk="0" fontAlgn="base" hangingPunct="0">
              <a:spcBef>
                <a:spcPct val="0"/>
              </a:spcBef>
              <a:spcAft>
                <a:spcPct val="0"/>
              </a:spcAft>
              <a:defRPr sz="2500">
                <a:solidFill>
                  <a:schemeClr val="tx1"/>
                </a:solidFill>
                <a:latin typeface="Times" panose="02020603050405020304" pitchFamily="18" charset="0"/>
              </a:defRPr>
            </a:lvl9pPr>
          </a:lstStyle>
          <a:p>
            <a:fld id="{A2BBF36A-CA4E-4D90-9C1E-B8B91D3F9A22}" type="slidenum">
              <a:rPr lang="en-US" altLang="en-US" sz="1200"/>
              <a:pPr/>
              <a:t>5</a:t>
            </a:fld>
            <a:endParaRPr lang="en-US" altLang="en-US" sz="1200"/>
          </a:p>
        </p:txBody>
      </p:sp>
      <p:sp>
        <p:nvSpPr>
          <p:cNvPr id="20483" name="Rectangle 2">
            <a:extLst>
              <a:ext uri="{FF2B5EF4-FFF2-40B4-BE49-F238E27FC236}">
                <a16:creationId xmlns:a16="http://schemas.microsoft.com/office/drawing/2014/main" id="{F844B103-1B18-4BF6-8393-84411BDD07E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BBB7D25-6124-4E13-B057-0E8AD4814C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As patients complete GH therapy for childhood GHD, clinical complications may continue, and the persistence of GHD needs to be redefined. Let us therefore review the etiologies of GHD in the pediatric and adult populations to identify potential clues for GHD persistence into adulthood:</a:t>
            </a:r>
          </a:p>
          <a:p>
            <a:pPr lvl="1" indent="-235572">
              <a:buFontTx/>
              <a:buChar char="•"/>
            </a:pPr>
            <a:r>
              <a:rPr lang="en-US" altLang="en-US"/>
              <a:t>During childhood (or the peripubertal years), most patients demonstrate an isolated GH deficiency of idiopathic origin. A smaller percentage (20%) of patients exhibit organic disease resulting in isolated GH or multiple pituitary deficiencies. These include genetic defects or congenital malformations of the hypothalamic-pituitary axis as well as acquired anomalies resulting from trauma, a central nervous system (CNS) tumor, or irradiation to the head.</a:t>
            </a:r>
          </a:p>
          <a:p>
            <a:pPr lvl="1" indent="-235572">
              <a:buFontTx/>
              <a:buChar char="•"/>
            </a:pPr>
            <a:r>
              <a:rPr lang="en-US" altLang="en-US"/>
              <a:t>In adults, GHD is most often associated with CNS tumors, cranial irradiation, and head trauma or vascular injury. However, 10% of patients have demonstrate no obvious etiology. Depending upon the severity of the underlying disease, the signs and symptoms may be more subtle and difficult to detect in the adult patient. </a:t>
            </a:r>
          </a:p>
          <a:p>
            <a:pPr eaLnBrk="1" hangingPunct="1">
              <a:spcBef>
                <a:spcPct val="35000"/>
              </a:spcBef>
            </a:pPr>
            <a:r>
              <a:rPr lang="en-US" altLang="en-US" sz="1000"/>
              <a:t>Allen DB. </a:t>
            </a:r>
            <a:r>
              <a:rPr lang="en-US" altLang="en-US" sz="1000" i="1"/>
              <a:t>Pediatric Endocrinology.</a:t>
            </a:r>
            <a:r>
              <a:rPr lang="en-US" altLang="en-US" sz="1000"/>
              <a:t> 4th ed. New York, NY: Marcel Dekker, Inc.; 2003. </a:t>
            </a:r>
          </a:p>
          <a:p>
            <a:pPr eaLnBrk="1" hangingPunct="1">
              <a:spcBef>
                <a:spcPct val="35000"/>
              </a:spcBef>
            </a:pPr>
            <a:r>
              <a:rPr lang="en-US" altLang="en-US" sz="1000"/>
              <a:t>Cook DM. Adult growth hormone deficiency syndrome: a personal approach to diagnosis, treatment and monitoring. </a:t>
            </a:r>
            <a:r>
              <a:rPr lang="en-US" altLang="en-US" sz="1000" i="1"/>
              <a:t>Growth Horm IGF Res. </a:t>
            </a:r>
            <a:r>
              <a:rPr lang="en-US" altLang="en-US" sz="1000"/>
              <a:t>1999;9(suppl A):129-133.</a:t>
            </a:r>
          </a:p>
          <a:p>
            <a:pPr eaLnBrk="1" hangingPunct="1">
              <a:spcBef>
                <a:spcPct val="35000"/>
              </a:spcBef>
              <a:spcAft>
                <a:spcPct val="45000"/>
              </a:spcAft>
            </a:pPr>
            <a:r>
              <a:rPr lang="en-US" altLang="en-US" sz="1000"/>
              <a:t>Abs R, Bengtsson B-A, Hernberg-Stahl E, et al. GH replacement in 1034 growth hormone deficient adults: demographic and clinical characteristics, dosing and safety. </a:t>
            </a:r>
            <a:r>
              <a:rPr lang="en-US" altLang="en-US" sz="1000" i="1"/>
              <a:t>Clin Endocrinol.</a:t>
            </a:r>
            <a:r>
              <a:rPr lang="en-US" altLang="en-US" sz="1000"/>
              <a:t> 1999;50:703-713.</a:t>
            </a:r>
          </a:p>
        </p:txBody>
      </p:sp>
    </p:spTree>
    <p:extLst>
      <p:ext uri="{BB962C8B-B14F-4D97-AF65-F5344CB8AC3E}">
        <p14:creationId xmlns:p14="http://schemas.microsoft.com/office/powerpoint/2010/main" val="198232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40</a:t>
            </a:fld>
            <a:endParaRPr lang="en-US"/>
          </a:p>
        </p:txBody>
      </p:sp>
    </p:spTree>
    <p:extLst>
      <p:ext uri="{BB962C8B-B14F-4D97-AF65-F5344CB8AC3E}">
        <p14:creationId xmlns:p14="http://schemas.microsoft.com/office/powerpoint/2010/main" val="105418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 pharmacokinetic/</a:t>
            </a:r>
            <a:r>
              <a:rPr lang="en-US" dirty="0" err="1"/>
              <a:t>pharmacodynamic</a:t>
            </a:r>
            <a:r>
              <a:rPr lang="en-US" dirty="0"/>
              <a:t> model was used to simulate IGF-I data in adults and children following weekly </a:t>
            </a:r>
            <a:r>
              <a:rPr lang="en-US" dirty="0" err="1"/>
              <a:t>somapacitan</a:t>
            </a:r>
            <a:r>
              <a:rPr lang="en-US" dirty="0"/>
              <a:t> treatment of GHD. </a:t>
            </a:r>
          </a:p>
          <a:p>
            <a:endParaRPr lang="en-US" dirty="0"/>
          </a:p>
          <a:p>
            <a:r>
              <a:rPr lang="en-US" dirty="0"/>
              <a:t>A = peak IGF-I levels around Day 2</a:t>
            </a:r>
          </a:p>
          <a:p>
            <a:endParaRPr lang="en-US" dirty="0"/>
          </a:p>
          <a:p>
            <a:r>
              <a:rPr lang="en-US" dirty="0"/>
              <a:t>B = weekly average IGF-I levels correspond to IGF-I level on Day 4</a:t>
            </a:r>
          </a:p>
          <a:p>
            <a:endParaRPr lang="en-US" dirty="0"/>
          </a:p>
          <a:p>
            <a:r>
              <a:rPr lang="en-US" dirty="0"/>
              <a:t>C = trough IGF-I levels prior to next dose </a:t>
            </a:r>
          </a:p>
          <a:p>
            <a:endParaRPr lang="en-US" dirty="0"/>
          </a:p>
          <a:p>
            <a:r>
              <a:rPr lang="en-US" dirty="0"/>
              <a:t>Linear models provided a simple and reliable tool to aid optimal monitoring of IGF-I by predicting mean and peak IGF-I levels based on an IGF-I sample following dosing of </a:t>
            </a:r>
            <a:r>
              <a:rPr lang="en-US" dirty="0" err="1"/>
              <a:t>somapacitan</a:t>
            </a:r>
            <a:r>
              <a:rPr lang="en-US" dirty="0"/>
              <a:t>. </a:t>
            </a:r>
          </a:p>
          <a:p>
            <a:endParaRPr lang="en-US" dirty="0"/>
          </a:p>
          <a:p>
            <a:r>
              <a:rPr lang="en-US" dirty="0"/>
              <a:t>Needs to be practical for the clinician!</a:t>
            </a:r>
          </a:p>
          <a:p>
            <a:endParaRPr lang="en-US" dirty="0"/>
          </a:p>
          <a:p>
            <a:r>
              <a:rPr lang="en-US" dirty="0"/>
              <a:t>Few physicians will appreciate the need to use complex formulas. The data presented suggest that—if blood sampling at defined time points is feasible (for the patient and the physician)—the use of samples taken on day 4 or 5 after administration is appropriate to get an estimate of mean IGF-I. In the clinical context, the 90% PI of ± 0.2 SDS seems acceptable for most situations. However, to give more flexibility regarding sampling time points, and to make dose adjustments in LAGH treatment as convenient as we know it from daily GH, the algorithms should be transferred to easy-to-use, electronic tools. Ideally, physicians should need to enter only the dose, weight, time point of sampling, and IGF-I to obtain the appropriate interpretation. We acknowledge this is not any easy task. Differences in IGF-I assays have to be taken into account, the device needs formal approval, and it needs to be adjusted for each individual LAGH product. However, with LAGH, timing is an art—and manufacturers need to help the artist!</a:t>
            </a:r>
          </a:p>
        </p:txBody>
      </p:sp>
      <p:sp>
        <p:nvSpPr>
          <p:cNvPr id="4" name="Slide Number Placeholder 3"/>
          <p:cNvSpPr>
            <a:spLocks noGrp="1"/>
          </p:cNvSpPr>
          <p:nvPr>
            <p:ph type="sldNum" sz="quarter" idx="10"/>
          </p:nvPr>
        </p:nvSpPr>
        <p:spPr/>
        <p:txBody>
          <a:bodyPr/>
          <a:lstStyle/>
          <a:p>
            <a:fld id="{4BB14FFA-037E-41B8-8F1F-B0D14FEFC99B}" type="slidenum">
              <a:rPr lang="en-US" smtClean="0"/>
              <a:pPr/>
              <a:t>42</a:t>
            </a:fld>
            <a:endParaRPr lang="en-US"/>
          </a:p>
        </p:txBody>
      </p:sp>
    </p:spTree>
    <p:extLst>
      <p:ext uri="{BB962C8B-B14F-4D97-AF65-F5344CB8AC3E}">
        <p14:creationId xmlns:p14="http://schemas.microsoft.com/office/powerpoint/2010/main" val="241962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43</a:t>
            </a:fld>
            <a:endParaRPr lang="en-US"/>
          </a:p>
        </p:txBody>
      </p:sp>
    </p:spTree>
    <p:extLst>
      <p:ext uri="{BB962C8B-B14F-4D97-AF65-F5344CB8AC3E}">
        <p14:creationId xmlns:p14="http://schemas.microsoft.com/office/powerpoint/2010/main" val="312432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46</a:t>
            </a:fld>
            <a:endParaRPr lang="en-US"/>
          </a:p>
        </p:txBody>
      </p:sp>
    </p:spTree>
    <p:extLst>
      <p:ext uri="{BB962C8B-B14F-4D97-AF65-F5344CB8AC3E}">
        <p14:creationId xmlns:p14="http://schemas.microsoft.com/office/powerpoint/2010/main" val="163936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There have been fewer than 1000 patients treated with LAGH, and the most frequent side effect of </a:t>
            </a:r>
            <a:r>
              <a:rPr lang="en-US" sz="1800" b="1" dirty="0">
                <a:effectLst/>
                <a:latin typeface="Segoe UI" panose="020B0502040204020203" pitchFamily="34" charset="0"/>
              </a:rPr>
              <a:t>daily</a:t>
            </a:r>
            <a:r>
              <a:rPr lang="en-US" sz="1800" dirty="0">
                <a:effectLst/>
                <a:latin typeface="Segoe UI" panose="020B0502040204020203" pitchFamily="34" charset="0"/>
              </a:rPr>
              <a:t> GH occurs in 1 in 1000 to 2000 patients, so safety profile unknown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BB14FFA-037E-41B8-8F1F-B0D14FEFC99B}" type="slidenum">
              <a:rPr lang="en-US" smtClean="0"/>
              <a:pPr/>
              <a:t>48</a:t>
            </a:fld>
            <a:endParaRPr lang="en-US"/>
          </a:p>
        </p:txBody>
      </p:sp>
    </p:spTree>
    <p:extLst>
      <p:ext uri="{BB962C8B-B14F-4D97-AF65-F5344CB8AC3E}">
        <p14:creationId xmlns:p14="http://schemas.microsoft.com/office/powerpoint/2010/main" val="3588853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srgbClr val="001965"/>
                </a:solidFill>
              </a:rPr>
              <a:pPr/>
              <a:t>57</a:t>
            </a:fld>
            <a:endParaRPr lang="en-GB" dirty="0">
              <a:solidFill>
                <a:srgbClr val="001965"/>
              </a:solidFill>
            </a:endParaRPr>
          </a:p>
        </p:txBody>
      </p:sp>
    </p:spTree>
    <p:extLst>
      <p:ext uri="{BB962C8B-B14F-4D97-AF65-F5344CB8AC3E}">
        <p14:creationId xmlns:p14="http://schemas.microsoft.com/office/powerpoint/2010/main" val="4055453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Rosenfeld 2008, p149 Figure 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F3152-FF76-4F9E-BF89-BF760B76C7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15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FC034-44CD-476A-9D16-D2927240F584}" type="slidenum">
              <a:rPr lang="en-US" smtClean="0"/>
              <a:t>11</a:t>
            </a:fld>
            <a:endParaRPr lang="en-US"/>
          </a:p>
        </p:txBody>
      </p:sp>
    </p:spTree>
    <p:extLst>
      <p:ext uri="{BB962C8B-B14F-4D97-AF65-F5344CB8AC3E}">
        <p14:creationId xmlns:p14="http://schemas.microsoft.com/office/powerpoint/2010/main" val="334110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FC034-44CD-476A-9D16-D2927240F584}" type="slidenum">
              <a:rPr lang="en-US" smtClean="0"/>
              <a:t>14</a:t>
            </a:fld>
            <a:endParaRPr lang="en-US"/>
          </a:p>
        </p:txBody>
      </p:sp>
    </p:spTree>
    <p:extLst>
      <p:ext uri="{BB962C8B-B14F-4D97-AF65-F5344CB8AC3E}">
        <p14:creationId xmlns:p14="http://schemas.microsoft.com/office/powerpoint/2010/main" val="28709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FC034-44CD-476A-9D16-D2927240F584}" type="slidenum">
              <a:rPr lang="en-US" smtClean="0"/>
              <a:t>18</a:t>
            </a:fld>
            <a:endParaRPr lang="en-US"/>
          </a:p>
        </p:txBody>
      </p:sp>
    </p:spTree>
    <p:extLst>
      <p:ext uri="{BB962C8B-B14F-4D97-AF65-F5344CB8AC3E}">
        <p14:creationId xmlns:p14="http://schemas.microsoft.com/office/powerpoint/2010/main" val="233434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19</a:t>
            </a:fld>
            <a:endParaRPr lang="en-US"/>
          </a:p>
        </p:txBody>
      </p:sp>
    </p:spTree>
    <p:extLst>
      <p:ext uri="{BB962C8B-B14F-4D97-AF65-F5344CB8AC3E}">
        <p14:creationId xmlns:p14="http://schemas.microsoft.com/office/powerpoint/2010/main" val="94562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23</a:t>
            </a:fld>
            <a:endParaRPr lang="en-US"/>
          </a:p>
        </p:txBody>
      </p:sp>
    </p:spTree>
    <p:extLst>
      <p:ext uri="{BB962C8B-B14F-4D97-AF65-F5344CB8AC3E}">
        <p14:creationId xmlns:p14="http://schemas.microsoft.com/office/powerpoint/2010/main" val="410912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24</a:t>
            </a:fld>
            <a:endParaRPr lang="en-US"/>
          </a:p>
        </p:txBody>
      </p:sp>
    </p:spTree>
    <p:extLst>
      <p:ext uri="{BB962C8B-B14F-4D97-AF65-F5344CB8AC3E}">
        <p14:creationId xmlns:p14="http://schemas.microsoft.com/office/powerpoint/2010/main" val="155674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FC034-44CD-476A-9D16-D2927240F584}" type="slidenum">
              <a:rPr lang="en-US" smtClean="0"/>
              <a:t>25</a:t>
            </a:fld>
            <a:endParaRPr lang="en-US"/>
          </a:p>
        </p:txBody>
      </p:sp>
    </p:spTree>
    <p:extLst>
      <p:ext uri="{BB962C8B-B14F-4D97-AF65-F5344CB8AC3E}">
        <p14:creationId xmlns:p14="http://schemas.microsoft.com/office/powerpoint/2010/main" val="1548383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9B9C-6350-A649-91A2-BD5D2C6EED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C9D422-57F9-3947-A2D6-C49A8A7C6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9364A7B-594C-414E-959B-F1D8FFE9E03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60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2FD1-2477-E942-8D8A-E5CD6C046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4321A0-BC5B-834E-8B6F-1BAFDC6F1C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610BCA-947C-2946-A7CE-63C907305B0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2784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63FCE-43B9-BE4D-976F-F7DBB6A2B629}"/>
              </a:ext>
            </a:extLst>
          </p:cNvPr>
          <p:cNvSpPr>
            <a:spLocks noGrp="1"/>
          </p:cNvSpPr>
          <p:nvPr>
            <p:ph type="title" orient="vert"/>
          </p:nvPr>
        </p:nvSpPr>
        <p:spPr>
          <a:xfrm>
            <a:off x="8724900" y="365125"/>
            <a:ext cx="2628900" cy="55698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65330D-C940-C145-9565-DBDCAF9C6E3B}"/>
              </a:ext>
            </a:extLst>
          </p:cNvPr>
          <p:cNvSpPr>
            <a:spLocks noGrp="1"/>
          </p:cNvSpPr>
          <p:nvPr>
            <p:ph type="body" orient="vert" idx="1"/>
          </p:nvPr>
        </p:nvSpPr>
        <p:spPr>
          <a:xfrm>
            <a:off x="838200" y="365125"/>
            <a:ext cx="7734300" cy="55698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6EB1FC4-6D4E-D940-B8E8-A938E77184C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152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884" indent="-342884">
              <a:buFont typeface="Arial" panose="020B0604020202020204" pitchFamily="34" charset="0"/>
              <a:buChar char="•"/>
              <a:defRPr sz="2100"/>
            </a:lvl1pPr>
            <a:lvl2pPr marL="685766" indent="-342884">
              <a:buFont typeface="Arial" panose="020B0604020202020204" pitchFamily="34" charset="0"/>
              <a:buChar char="•"/>
              <a:defRPr/>
            </a:lvl2pPr>
            <a:lvl3pPr marL="942929" indent="-257162">
              <a:buFont typeface="Arial" panose="020B0604020202020204" pitchFamily="34" charset="0"/>
              <a:buChar char="•"/>
              <a:defRPr/>
            </a:lvl3pPr>
            <a:lvl4pPr marL="1285811" indent="-257162">
              <a:buFont typeface="Arial" panose="020B0604020202020204" pitchFamily="34" charset="0"/>
              <a:buChar char="•"/>
              <a:defRPr/>
            </a:lvl4pPr>
            <a:lvl5pPr marL="1628694" indent="-25716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16CC573-A6EA-40E2-8872-8AAD57BC65C7}"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77D7E-D7BB-4F80-8B6D-C5C029E52626}" type="slidenum">
              <a:rPr lang="en-US" smtClean="0"/>
              <a:pPr/>
              <a:t>‹#›</a:t>
            </a:fld>
            <a:endParaRPr lang="en-US"/>
          </a:p>
        </p:txBody>
      </p:sp>
      <p:sp>
        <p:nvSpPr>
          <p:cNvPr id="8" name="Text Placeholder 7">
            <a:extLst>
              <a:ext uri="{FF2B5EF4-FFF2-40B4-BE49-F238E27FC236}">
                <a16:creationId xmlns:a16="http://schemas.microsoft.com/office/drawing/2014/main" id="{23630786-4399-46C0-9A79-87565F094082}"/>
              </a:ext>
            </a:extLst>
          </p:cNvPr>
          <p:cNvSpPr>
            <a:spLocks noGrp="1"/>
          </p:cNvSpPr>
          <p:nvPr>
            <p:ph type="body" sz="quarter" idx="13"/>
          </p:nvPr>
        </p:nvSpPr>
        <p:spPr>
          <a:xfrm>
            <a:off x="609600" y="6046262"/>
            <a:ext cx="10972800" cy="675217"/>
          </a:xfrm>
        </p:spPr>
        <p:txBody>
          <a:bodyPr lIns="0" tIns="0" rIns="0" bIns="0" anchor="b">
            <a:normAutofit/>
          </a:bodyPr>
          <a:lstStyle>
            <a:lvl1pPr marL="0" indent="0">
              <a:buNone/>
              <a:defRPr sz="800"/>
            </a:lvl1pPr>
          </a:lstStyle>
          <a:p>
            <a:pPr lvl="0"/>
            <a:endParaRPr lang="en-GB" dirty="0"/>
          </a:p>
        </p:txBody>
      </p:sp>
    </p:spTree>
    <p:extLst>
      <p:ext uri="{BB962C8B-B14F-4D97-AF65-F5344CB8AC3E}">
        <p14:creationId xmlns:p14="http://schemas.microsoft.com/office/powerpoint/2010/main" val="420943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410747" y="198001"/>
            <a:ext cx="10148400" cy="1044996"/>
          </a:xfrm>
        </p:spPr>
        <p:txBody>
          <a:bodyPr/>
          <a:lstStyle/>
          <a:p>
            <a:r>
              <a:rPr lang="en-US"/>
              <a:t>Click to edit Master title style</a:t>
            </a:r>
            <a:endParaRPr lang="en-GB" dirty="0"/>
          </a:p>
        </p:txBody>
      </p:sp>
      <p:sp>
        <p:nvSpPr>
          <p:cNvPr id="3" name="Content Placeholder 2"/>
          <p:cNvSpPr>
            <a:spLocks noGrp="1"/>
          </p:cNvSpPr>
          <p:nvPr>
            <p:ph idx="1"/>
          </p:nvPr>
        </p:nvSpPr>
        <p:spPr>
          <a:xfrm>
            <a:off x="410747" y="1342800"/>
            <a:ext cx="11365200" cy="4834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10747" y="6356352"/>
            <a:ext cx="10497600" cy="365125"/>
          </a:xfrm>
        </p:spPr>
        <p:txBody>
          <a:bodyPr anchor="b" anchorCtr="0"/>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cxnSp>
        <p:nvCxnSpPr>
          <p:cNvPr id="6" name="Straight Connector 5">
            <a:extLst>
              <a:ext uri="{FF2B5EF4-FFF2-40B4-BE49-F238E27FC236}">
                <a16:creationId xmlns:a16="http://schemas.microsoft.com/office/drawing/2014/main" id="{30E4E2FF-D599-4D49-AF17-62505D95ADB1}"/>
              </a:ext>
            </a:extLst>
          </p:cNvPr>
          <p:cNvCxnSpPr/>
          <p:nvPr/>
        </p:nvCxnSpPr>
        <p:spPr>
          <a:xfrm>
            <a:off x="410747" y="1246909"/>
            <a:ext cx="113705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32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CB60-9702-2844-8255-B9380FBC11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445E1F1-6BC6-8640-9C8A-7E1C9A2D0D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8D047DB-81B3-AE4F-9D36-F379CF6BA2E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522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BAD4-2D7B-0D42-B516-6CFB9CC6C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5CB547-B679-A646-9910-84D5CF0FB804}"/>
              </a:ext>
            </a:extLst>
          </p:cNvPr>
          <p:cNvSpPr>
            <a:spLocks noGrp="1"/>
          </p:cNvSpPr>
          <p:nvPr>
            <p:ph type="body" idx="1"/>
          </p:nvPr>
        </p:nvSpPr>
        <p:spPr>
          <a:xfrm>
            <a:off x="831850" y="4589463"/>
            <a:ext cx="10515600" cy="13541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6D001C9-53C4-DE4A-9B4B-0D53D4645C9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7354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96CF-0BA3-6C4D-AB27-748E98D572B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5977327-2906-5B4A-BDF9-49C9F9B4E1DF}"/>
              </a:ext>
            </a:extLst>
          </p:cNvPr>
          <p:cNvSpPr>
            <a:spLocks noGrp="1"/>
          </p:cNvSpPr>
          <p:nvPr>
            <p:ph sz="half" idx="1"/>
          </p:nvPr>
        </p:nvSpPr>
        <p:spPr>
          <a:xfrm>
            <a:off x="838200" y="1825625"/>
            <a:ext cx="5181600" cy="407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8DAD9-0513-D24C-B4BF-58CC1A7F7790}"/>
              </a:ext>
            </a:extLst>
          </p:cNvPr>
          <p:cNvSpPr>
            <a:spLocks noGrp="1"/>
          </p:cNvSpPr>
          <p:nvPr>
            <p:ph sz="half" idx="2"/>
          </p:nvPr>
        </p:nvSpPr>
        <p:spPr>
          <a:xfrm>
            <a:off x="6172200" y="1825625"/>
            <a:ext cx="5181600" cy="4074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5B63F08-A8D8-9C4D-9160-31D8D84001D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476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291C6-DD04-044A-8945-F62AE8D962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40EE7C-8914-2F4D-8DED-E25EC8F96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2350D-3098-414F-A042-CA185CE5DB54}"/>
              </a:ext>
            </a:extLst>
          </p:cNvPr>
          <p:cNvSpPr>
            <a:spLocks noGrp="1"/>
          </p:cNvSpPr>
          <p:nvPr>
            <p:ph sz="half" idx="2"/>
          </p:nvPr>
        </p:nvSpPr>
        <p:spPr>
          <a:xfrm>
            <a:off x="839788" y="2505075"/>
            <a:ext cx="5157787" cy="3386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E1158-CBF7-AF4D-8E32-FD809792B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99545-55CC-C74B-84D9-AA520AEE2719}"/>
              </a:ext>
            </a:extLst>
          </p:cNvPr>
          <p:cNvSpPr>
            <a:spLocks noGrp="1"/>
          </p:cNvSpPr>
          <p:nvPr>
            <p:ph sz="quarter" idx="4"/>
          </p:nvPr>
        </p:nvSpPr>
        <p:spPr>
          <a:xfrm>
            <a:off x="6172200" y="2505075"/>
            <a:ext cx="5183188" cy="3386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01382A1-AEED-7440-80EA-038963847D0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4246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3ABDF-B61E-A04D-B2C2-3D2C21F5DCB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6BCF92E-497C-6B4F-8F44-BA6F47FED9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746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A0EA6-78E7-9241-B69D-955EC7273F05}"/>
              </a:ext>
            </a:extLst>
          </p:cNvPr>
          <p:cNvSpPr>
            <a:spLocks noGrp="1"/>
          </p:cNvSpPr>
          <p:nvPr>
            <p:ph type="dt" sz="half" idx="10"/>
          </p:nvPr>
        </p:nvSpPr>
        <p:spPr>
          <a:xfrm>
            <a:off x="838200" y="6356350"/>
            <a:ext cx="2743200" cy="365125"/>
          </a:xfrm>
          <a:prstGeom prst="rect">
            <a:avLst/>
          </a:prstGeom>
        </p:spPr>
        <p:txBody>
          <a:bodyPr/>
          <a:lstStyle/>
          <a:p>
            <a:fld id="{1CFAEB2E-E485-5946-9423-C450D7922873}" type="datetimeFigureOut">
              <a:rPr lang="en-US" smtClean="0"/>
              <a:t>3/29/2022</a:t>
            </a:fld>
            <a:endParaRPr lang="en-US"/>
          </a:p>
        </p:txBody>
      </p:sp>
      <p:sp>
        <p:nvSpPr>
          <p:cNvPr id="3" name="Footer Placeholder 2">
            <a:extLst>
              <a:ext uri="{FF2B5EF4-FFF2-40B4-BE49-F238E27FC236}">
                <a16:creationId xmlns:a16="http://schemas.microsoft.com/office/drawing/2014/main" id="{4785A170-A589-934C-BD5E-745E97EEEA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635B2-D52E-3C42-BCDD-18F6D58A7102}"/>
              </a:ext>
            </a:extLst>
          </p:cNvPr>
          <p:cNvSpPr>
            <a:spLocks noGrp="1"/>
          </p:cNvSpPr>
          <p:nvPr>
            <p:ph type="sldNum" sz="quarter" idx="12"/>
          </p:nvPr>
        </p:nvSpPr>
        <p:spPr>
          <a:xfrm>
            <a:off x="8610600" y="6356350"/>
            <a:ext cx="2743200" cy="365125"/>
          </a:xfrm>
          <a:prstGeom prst="rect">
            <a:avLst/>
          </a:prstGeom>
        </p:spPr>
        <p:txBody>
          <a:bodyPr/>
          <a:lstStyle/>
          <a:p>
            <a:fld id="{3C8DCA7A-5B7E-F34E-9B39-A3E6033DC4FB}" type="slidenum">
              <a:rPr lang="en-US" smtClean="0"/>
              <a:t>‹#›</a:t>
            </a:fld>
            <a:endParaRPr lang="en-US"/>
          </a:p>
        </p:txBody>
      </p:sp>
    </p:spTree>
    <p:extLst>
      <p:ext uri="{BB962C8B-B14F-4D97-AF65-F5344CB8AC3E}">
        <p14:creationId xmlns:p14="http://schemas.microsoft.com/office/powerpoint/2010/main" val="129609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CFCC-4801-7845-BF44-E2026966D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086B8C-089D-3F4B-9808-8C7347B9A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C0BB73-9F57-CE4A-AF19-738093F5D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34CE69-A942-A342-9311-BF8E3ACC546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9680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579F-B5C0-A740-B72E-025EA0D7B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B4268F-22CB-994E-8D0B-BD9401A72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BFAAD-BC12-F64E-97FD-33A930DF6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9D95268-85C7-7C4D-A065-B23E833BA93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633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C4664-B5D8-974F-AE10-3B9037D31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16C1C4-D0EE-624F-A568-1445FE3D6D7C}"/>
              </a:ext>
            </a:extLst>
          </p:cNvPr>
          <p:cNvSpPr>
            <a:spLocks noGrp="1"/>
          </p:cNvSpPr>
          <p:nvPr>
            <p:ph type="body" idx="1"/>
          </p:nvPr>
        </p:nvSpPr>
        <p:spPr>
          <a:xfrm>
            <a:off x="838200" y="1825625"/>
            <a:ext cx="10515600" cy="3971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15865C0-3C12-0C40-987B-6068CDF1EFB5}"/>
              </a:ext>
            </a:extLst>
          </p:cNvPr>
          <p:cNvSpPr>
            <a:spLocks noGrp="1"/>
          </p:cNvSpPr>
          <p:nvPr>
            <p:ph type="ftr" sz="quarter" idx="3"/>
          </p:nvPr>
        </p:nvSpPr>
        <p:spPr>
          <a:xfrm>
            <a:off x="4116238" y="6009890"/>
            <a:ext cx="8075761" cy="727340"/>
          </a:xfrm>
          <a:prstGeom prst="rect">
            <a:avLst/>
          </a:prstGeom>
        </p:spPr>
        <p:txBody>
          <a:bodyPr vert="horz" lIns="91440" tIns="45720" rIns="91440" bIns="45720" rtlCol="0" anchor="ctr"/>
          <a:lstStyle>
            <a:lvl1pPr algn="ctr">
              <a:defRPr sz="1000">
                <a:solidFill>
                  <a:schemeClr val="tx1">
                    <a:tint val="75000"/>
                  </a:schemeClr>
                </a:solidFill>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9971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posing for a photo&#10;&#10;Description automatically generated with medium confidence">
            <a:extLst>
              <a:ext uri="{FF2B5EF4-FFF2-40B4-BE49-F238E27FC236}">
                <a16:creationId xmlns:a16="http://schemas.microsoft.com/office/drawing/2014/main" id="{130D9E96-D300-484F-B68E-DB0DF521AA54}"/>
              </a:ext>
            </a:extLst>
          </p:cNvPr>
          <p:cNvPicPr>
            <a:picLocks noChangeAspect="1"/>
          </p:cNvPicPr>
          <p:nvPr/>
        </p:nvPicPr>
        <p:blipFill>
          <a:blip r:embed="rId2"/>
          <a:stretch>
            <a:fillRect/>
          </a:stretch>
        </p:blipFill>
        <p:spPr>
          <a:xfrm>
            <a:off x="7517" y="0"/>
            <a:ext cx="12176967" cy="6858000"/>
          </a:xfrm>
          <a:prstGeom prst="rect">
            <a:avLst/>
          </a:prstGeom>
        </p:spPr>
      </p:pic>
    </p:spTree>
    <p:extLst>
      <p:ext uri="{BB962C8B-B14F-4D97-AF65-F5344CB8AC3E}">
        <p14:creationId xmlns:p14="http://schemas.microsoft.com/office/powerpoint/2010/main" val="134332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D7C3-73AD-48BC-9F16-06F64BF3B86E}"/>
              </a:ext>
            </a:extLst>
          </p:cNvPr>
          <p:cNvSpPr>
            <a:spLocks noGrp="1"/>
          </p:cNvSpPr>
          <p:nvPr>
            <p:ph type="title"/>
          </p:nvPr>
        </p:nvSpPr>
        <p:spPr/>
        <p:txBody>
          <a:bodyPr/>
          <a:lstStyle/>
          <a:p>
            <a:r>
              <a:rPr lang="en-US" dirty="0"/>
              <a:t>Typical Growth Patterns</a:t>
            </a:r>
          </a:p>
        </p:txBody>
      </p:sp>
      <p:sp>
        <p:nvSpPr>
          <p:cNvPr id="3" name="Content Placeholder 2">
            <a:extLst>
              <a:ext uri="{FF2B5EF4-FFF2-40B4-BE49-F238E27FC236}">
                <a16:creationId xmlns:a16="http://schemas.microsoft.com/office/drawing/2014/main" id="{CC61CC5C-E6BC-42CA-9AFA-3C0D6D48B66C}"/>
              </a:ext>
            </a:extLst>
          </p:cNvPr>
          <p:cNvSpPr>
            <a:spLocks noGrp="1"/>
          </p:cNvSpPr>
          <p:nvPr>
            <p:ph idx="1"/>
          </p:nvPr>
        </p:nvSpPr>
        <p:spPr/>
        <p:txBody>
          <a:bodyPr>
            <a:normAutofit fontScale="92500" lnSpcReduction="10000"/>
          </a:bodyPr>
          <a:lstStyle/>
          <a:p>
            <a:r>
              <a:rPr lang="en-US" dirty="0"/>
              <a:t>First 6 months of life: 16-17 cm</a:t>
            </a:r>
          </a:p>
          <a:p>
            <a:r>
              <a:rPr lang="en-US" dirty="0"/>
              <a:t>Second 6 months of life: ~8 cm</a:t>
            </a:r>
          </a:p>
          <a:p>
            <a:r>
              <a:rPr lang="en-US" dirty="0"/>
              <a:t>Second year of life: </a:t>
            </a:r>
            <a:r>
              <a:rPr lang="en-US" u="sng" dirty="0"/>
              <a:t>&gt;</a:t>
            </a:r>
            <a:r>
              <a:rPr lang="en-US" dirty="0"/>
              <a:t>10 cm</a:t>
            </a:r>
          </a:p>
          <a:p>
            <a:r>
              <a:rPr lang="en-US" dirty="0"/>
              <a:t>Third year of life: 8 cm</a:t>
            </a:r>
          </a:p>
          <a:p>
            <a:r>
              <a:rPr lang="en-US" dirty="0"/>
              <a:t>Fourth year: 7 cm</a:t>
            </a:r>
          </a:p>
          <a:p>
            <a:r>
              <a:rPr lang="en-US" dirty="0"/>
              <a:t>Years 4-10: average of 5-6 cm/year</a:t>
            </a:r>
          </a:p>
          <a:p>
            <a:r>
              <a:rPr lang="en-US" dirty="0"/>
              <a:t>A growth velocity of &lt;5% for age (aka &lt;4 cm/year in the 4-10 year old) should prompt evaluation. </a:t>
            </a:r>
          </a:p>
          <a:p>
            <a:r>
              <a:rPr lang="en-US" dirty="0"/>
              <a:t>Constitutional Delay of Growth and Puberty </a:t>
            </a:r>
          </a:p>
          <a:p>
            <a:endParaRPr lang="en-US" dirty="0"/>
          </a:p>
        </p:txBody>
      </p:sp>
    </p:spTree>
    <p:extLst>
      <p:ext uri="{BB962C8B-B14F-4D97-AF65-F5344CB8AC3E}">
        <p14:creationId xmlns:p14="http://schemas.microsoft.com/office/powerpoint/2010/main" val="230324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FAC5E1-5752-48F6-8636-821EEEC80CAB}"/>
              </a:ext>
            </a:extLst>
          </p:cNvPr>
          <p:cNvPicPr>
            <a:picLocks noChangeAspect="1"/>
          </p:cNvPicPr>
          <p:nvPr/>
        </p:nvPicPr>
        <p:blipFill>
          <a:blip r:embed="rId3"/>
          <a:stretch>
            <a:fillRect/>
          </a:stretch>
        </p:blipFill>
        <p:spPr>
          <a:xfrm>
            <a:off x="0" y="-92491"/>
            <a:ext cx="12192000" cy="6245963"/>
          </a:xfrm>
          <a:prstGeom prst="rect">
            <a:avLst/>
          </a:prstGeom>
        </p:spPr>
      </p:pic>
    </p:spTree>
    <p:extLst>
      <p:ext uri="{BB962C8B-B14F-4D97-AF65-F5344CB8AC3E}">
        <p14:creationId xmlns:p14="http://schemas.microsoft.com/office/powerpoint/2010/main" val="389911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09" y="10018"/>
            <a:ext cx="11131826" cy="781235"/>
          </a:xfrm>
        </p:spPr>
        <p:txBody>
          <a:bodyPr>
            <a:normAutofit/>
          </a:bodyPr>
          <a:lstStyle/>
          <a:p>
            <a:r>
              <a:rPr lang="en-US" sz="3200" dirty="0"/>
              <a:t>Growth Attenuation/Arrest (growth velocity &lt; 4 cm/year)</a:t>
            </a:r>
          </a:p>
        </p:txBody>
      </p:sp>
      <p:sp>
        <p:nvSpPr>
          <p:cNvPr id="3" name="Content Placeholder 2"/>
          <p:cNvSpPr>
            <a:spLocks noGrp="1"/>
          </p:cNvSpPr>
          <p:nvPr>
            <p:ph idx="1"/>
          </p:nvPr>
        </p:nvSpPr>
        <p:spPr>
          <a:xfrm>
            <a:off x="477618" y="1265738"/>
            <a:ext cx="6002695" cy="4801009"/>
          </a:xfrm>
        </p:spPr>
        <p:txBody>
          <a:bodyPr>
            <a:normAutofit fontScale="62500" lnSpcReduction="20000"/>
          </a:bodyPr>
          <a:lstStyle/>
          <a:p>
            <a:r>
              <a:rPr lang="en-US" sz="2900" dirty="0"/>
              <a:t>Endocrine disorders directly affecting GH/IGF secretion</a:t>
            </a:r>
          </a:p>
          <a:p>
            <a:pPr lvl="1"/>
            <a:r>
              <a:rPr lang="en-US" dirty="0"/>
              <a:t>Pituitary diseases causing GH deficiency </a:t>
            </a:r>
          </a:p>
          <a:p>
            <a:r>
              <a:rPr lang="en-US" sz="2900" dirty="0"/>
              <a:t>Endocrine disorders indirectly affecting GH secretion</a:t>
            </a:r>
          </a:p>
          <a:p>
            <a:pPr lvl="1"/>
            <a:r>
              <a:rPr lang="en-US" sz="2000" dirty="0"/>
              <a:t>Hypothyroidism  </a:t>
            </a:r>
          </a:p>
          <a:p>
            <a:pPr lvl="1"/>
            <a:r>
              <a:rPr lang="en-US" sz="2000" dirty="0"/>
              <a:t>Prolonged excess cortisol  </a:t>
            </a:r>
          </a:p>
          <a:p>
            <a:pPr lvl="2"/>
            <a:r>
              <a:rPr lang="en-US" dirty="0"/>
              <a:t>Endogenous – Cushing syndrome</a:t>
            </a:r>
          </a:p>
          <a:p>
            <a:pPr lvl="2"/>
            <a:r>
              <a:rPr lang="en-US" dirty="0"/>
              <a:t>Exogenous – Corticosteroid treatment for inflammatory diseases</a:t>
            </a:r>
          </a:p>
          <a:p>
            <a:r>
              <a:rPr lang="en-US" dirty="0"/>
              <a:t>Non-Endocrine disorders indirectly affecting GH secretion</a:t>
            </a:r>
          </a:p>
          <a:p>
            <a:pPr lvl="1"/>
            <a:r>
              <a:rPr lang="en-US" dirty="0"/>
              <a:t>Malnutrition  </a:t>
            </a:r>
          </a:p>
          <a:p>
            <a:pPr lvl="1"/>
            <a:r>
              <a:rPr lang="en-US" dirty="0"/>
              <a:t>Low calorie intake/Starvation</a:t>
            </a:r>
          </a:p>
          <a:p>
            <a:pPr lvl="2"/>
            <a:r>
              <a:rPr lang="en-US" dirty="0"/>
              <a:t>Malabsorption</a:t>
            </a:r>
          </a:p>
          <a:p>
            <a:pPr lvl="2"/>
            <a:r>
              <a:rPr lang="en-US" dirty="0"/>
              <a:t>Celiac disease</a:t>
            </a:r>
          </a:p>
          <a:p>
            <a:pPr lvl="2"/>
            <a:r>
              <a:rPr lang="en-US" dirty="0"/>
              <a:t>Inflammatory bowel disease</a:t>
            </a:r>
          </a:p>
          <a:p>
            <a:pPr lvl="1"/>
            <a:r>
              <a:rPr lang="en-US" dirty="0"/>
              <a:t>Chronic disease</a:t>
            </a:r>
          </a:p>
          <a:p>
            <a:r>
              <a:rPr lang="en-US" sz="2600" dirty="0"/>
              <a:t>Other disease causes of short stature </a:t>
            </a:r>
          </a:p>
          <a:p>
            <a:pPr lvl="1"/>
            <a:r>
              <a:rPr lang="en-US" dirty="0"/>
              <a:t>Skeletal Disorders (</a:t>
            </a:r>
            <a:r>
              <a:rPr lang="en-US" dirty="0" err="1"/>
              <a:t>eg</a:t>
            </a:r>
            <a:r>
              <a:rPr lang="en-US" dirty="0"/>
              <a:t>, achondroplasia)</a:t>
            </a:r>
          </a:p>
          <a:p>
            <a:pPr lvl="1"/>
            <a:r>
              <a:rPr lang="en-US" dirty="0"/>
              <a:t>Genetic Syndromes (</a:t>
            </a:r>
            <a:r>
              <a:rPr lang="en-US" dirty="0" err="1"/>
              <a:t>eg</a:t>
            </a:r>
            <a:r>
              <a:rPr lang="en-US" dirty="0"/>
              <a:t>, Trisomy 21)</a:t>
            </a:r>
          </a:p>
          <a:p>
            <a:pPr lvl="1"/>
            <a:r>
              <a:rPr lang="en-US" dirty="0"/>
              <a:t>Chromosomal Abnormality (Turner Syndrome)</a:t>
            </a:r>
          </a:p>
          <a:p>
            <a:pPr lvl="1"/>
            <a:r>
              <a:rPr lang="en-US" dirty="0"/>
              <a:t>IUGR</a:t>
            </a:r>
            <a:r>
              <a:rPr lang="en-US" dirty="0">
                <a:sym typeface="Wingdings" panose="05000000000000000000" pitchFamily="2" charset="2"/>
              </a:rPr>
              <a:t>SGA</a:t>
            </a:r>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D291EA9B-D5DD-4785-9BEE-4500446DBF88}"/>
              </a:ext>
            </a:extLst>
          </p:cNvPr>
          <p:cNvSpPr txBox="1"/>
          <p:nvPr/>
        </p:nvSpPr>
        <p:spPr>
          <a:xfrm>
            <a:off x="7169427" y="742518"/>
            <a:ext cx="1354025" cy="523220"/>
          </a:xfrm>
          <a:prstGeom prst="rect">
            <a:avLst/>
          </a:prstGeom>
          <a:noFill/>
        </p:spPr>
        <p:txBody>
          <a:bodyPr wrap="none" rtlCol="0">
            <a:spAutoFit/>
          </a:bodyPr>
          <a:lstStyle/>
          <a:p>
            <a:r>
              <a:rPr lang="en-US" sz="2800" dirty="0"/>
              <a:t>Lab Eval</a:t>
            </a:r>
          </a:p>
        </p:txBody>
      </p:sp>
      <p:sp>
        <p:nvSpPr>
          <p:cNvPr id="5" name="TextBox 4">
            <a:extLst>
              <a:ext uri="{FF2B5EF4-FFF2-40B4-BE49-F238E27FC236}">
                <a16:creationId xmlns:a16="http://schemas.microsoft.com/office/drawing/2014/main" id="{C2A923A6-893B-489A-A367-7EAC93C74F7B}"/>
              </a:ext>
            </a:extLst>
          </p:cNvPr>
          <p:cNvSpPr txBox="1"/>
          <p:nvPr/>
        </p:nvSpPr>
        <p:spPr>
          <a:xfrm>
            <a:off x="284922" y="735892"/>
            <a:ext cx="3277179" cy="523220"/>
          </a:xfrm>
          <a:prstGeom prst="rect">
            <a:avLst/>
          </a:prstGeom>
          <a:noFill/>
        </p:spPr>
        <p:txBody>
          <a:bodyPr wrap="none" rtlCol="0">
            <a:spAutoFit/>
          </a:bodyPr>
          <a:lstStyle/>
          <a:p>
            <a:r>
              <a:rPr lang="en-US" sz="2800" dirty="0"/>
              <a:t>Differential Diagnosis</a:t>
            </a:r>
          </a:p>
        </p:txBody>
      </p:sp>
      <p:sp>
        <p:nvSpPr>
          <p:cNvPr id="6" name="TextBox 5">
            <a:extLst>
              <a:ext uri="{FF2B5EF4-FFF2-40B4-BE49-F238E27FC236}">
                <a16:creationId xmlns:a16="http://schemas.microsoft.com/office/drawing/2014/main" id="{F600ACB3-D1F6-4D64-99A5-B40C4B5CC1F9}"/>
              </a:ext>
            </a:extLst>
          </p:cNvPr>
          <p:cNvSpPr txBox="1"/>
          <p:nvPr/>
        </p:nvSpPr>
        <p:spPr>
          <a:xfrm>
            <a:off x="6838122" y="1339087"/>
            <a:ext cx="4704522" cy="369332"/>
          </a:xfrm>
          <a:prstGeom prst="rect">
            <a:avLst/>
          </a:prstGeom>
          <a:noFill/>
        </p:spPr>
        <p:txBody>
          <a:bodyPr wrap="square" rtlCol="0">
            <a:spAutoFit/>
          </a:bodyPr>
          <a:lstStyle/>
          <a:p>
            <a:r>
              <a:rPr lang="en-US" dirty="0"/>
              <a:t>IGF-1, prolactin, free T4, morning cortisol</a:t>
            </a:r>
          </a:p>
        </p:txBody>
      </p:sp>
      <p:sp>
        <p:nvSpPr>
          <p:cNvPr id="7" name="TextBox 6">
            <a:extLst>
              <a:ext uri="{FF2B5EF4-FFF2-40B4-BE49-F238E27FC236}">
                <a16:creationId xmlns:a16="http://schemas.microsoft.com/office/drawing/2014/main" id="{D43B4667-9A90-421E-B699-DB7A7F513FF6}"/>
              </a:ext>
            </a:extLst>
          </p:cNvPr>
          <p:cNvSpPr txBox="1"/>
          <p:nvPr/>
        </p:nvSpPr>
        <p:spPr>
          <a:xfrm>
            <a:off x="6838122" y="2256253"/>
            <a:ext cx="4704522" cy="646331"/>
          </a:xfrm>
          <a:prstGeom prst="rect">
            <a:avLst/>
          </a:prstGeom>
          <a:noFill/>
        </p:spPr>
        <p:txBody>
          <a:bodyPr wrap="square" rtlCol="0">
            <a:spAutoFit/>
          </a:bodyPr>
          <a:lstStyle/>
          <a:p>
            <a:r>
              <a:rPr lang="en-US" dirty="0"/>
              <a:t>TSH, free T4</a:t>
            </a:r>
          </a:p>
          <a:p>
            <a:r>
              <a:rPr lang="en-US" dirty="0"/>
              <a:t>Salivary cortisol</a:t>
            </a:r>
          </a:p>
        </p:txBody>
      </p:sp>
      <p:sp>
        <p:nvSpPr>
          <p:cNvPr id="8" name="TextBox 7">
            <a:extLst>
              <a:ext uri="{FF2B5EF4-FFF2-40B4-BE49-F238E27FC236}">
                <a16:creationId xmlns:a16="http://schemas.microsoft.com/office/drawing/2014/main" id="{C3DE2348-9172-4BE5-8929-97497D5BB6D1}"/>
              </a:ext>
            </a:extLst>
          </p:cNvPr>
          <p:cNvSpPr txBox="1"/>
          <p:nvPr/>
        </p:nvSpPr>
        <p:spPr>
          <a:xfrm>
            <a:off x="6838122" y="3450418"/>
            <a:ext cx="4704522" cy="923330"/>
          </a:xfrm>
          <a:prstGeom prst="rect">
            <a:avLst/>
          </a:prstGeom>
          <a:noFill/>
        </p:spPr>
        <p:txBody>
          <a:bodyPr wrap="square" rtlCol="0">
            <a:spAutoFit/>
          </a:bodyPr>
          <a:lstStyle/>
          <a:p>
            <a:r>
              <a:rPr lang="en-US" dirty="0"/>
              <a:t>Celiac panel</a:t>
            </a:r>
          </a:p>
          <a:p>
            <a:r>
              <a:rPr lang="en-US" dirty="0"/>
              <a:t>CMP with albumin</a:t>
            </a:r>
          </a:p>
          <a:p>
            <a:r>
              <a:rPr lang="en-US" dirty="0"/>
              <a:t>ESR/CRP</a:t>
            </a:r>
          </a:p>
        </p:txBody>
      </p:sp>
      <p:sp>
        <p:nvSpPr>
          <p:cNvPr id="9" name="TextBox 8">
            <a:extLst>
              <a:ext uri="{FF2B5EF4-FFF2-40B4-BE49-F238E27FC236}">
                <a16:creationId xmlns:a16="http://schemas.microsoft.com/office/drawing/2014/main" id="{AB07232C-B0E1-4F88-84D9-3E021E0B8931}"/>
              </a:ext>
            </a:extLst>
          </p:cNvPr>
          <p:cNvSpPr txBox="1"/>
          <p:nvPr/>
        </p:nvSpPr>
        <p:spPr>
          <a:xfrm>
            <a:off x="6838122" y="4716001"/>
            <a:ext cx="4704522" cy="923330"/>
          </a:xfrm>
          <a:prstGeom prst="rect">
            <a:avLst/>
          </a:prstGeom>
          <a:noFill/>
        </p:spPr>
        <p:txBody>
          <a:bodyPr wrap="square" rtlCol="0">
            <a:spAutoFit/>
          </a:bodyPr>
          <a:lstStyle/>
          <a:p>
            <a:r>
              <a:rPr lang="en-US" dirty="0"/>
              <a:t>Bone age = Chronological Age</a:t>
            </a:r>
          </a:p>
          <a:p>
            <a:r>
              <a:rPr lang="en-US" dirty="0"/>
              <a:t>Consider skeletal Survey</a:t>
            </a:r>
          </a:p>
          <a:p>
            <a:r>
              <a:rPr lang="en-US" dirty="0"/>
              <a:t>Karyotype</a:t>
            </a:r>
          </a:p>
        </p:txBody>
      </p:sp>
    </p:spTree>
    <p:extLst>
      <p:ext uri="{BB962C8B-B14F-4D97-AF65-F5344CB8AC3E}">
        <p14:creationId xmlns:p14="http://schemas.microsoft.com/office/powerpoint/2010/main" val="352547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0166-FD5D-4378-A1E5-AAA4AA880C75}"/>
              </a:ext>
            </a:extLst>
          </p:cNvPr>
          <p:cNvSpPr>
            <a:spLocks noGrp="1"/>
          </p:cNvSpPr>
          <p:nvPr>
            <p:ph type="title"/>
          </p:nvPr>
        </p:nvSpPr>
        <p:spPr/>
        <p:txBody>
          <a:bodyPr>
            <a:normAutofit/>
          </a:bodyPr>
          <a:lstStyle/>
          <a:p>
            <a:r>
              <a:rPr lang="en-US" dirty="0"/>
              <a:t>Who should be evaluated for GH deficiency? </a:t>
            </a:r>
            <a:br>
              <a:rPr lang="en-US" dirty="0"/>
            </a:br>
            <a:r>
              <a:rPr lang="en-US" dirty="0"/>
              <a:t>Pediatric Endocrine Society Guidelines</a:t>
            </a:r>
          </a:p>
        </p:txBody>
      </p:sp>
      <p:sp>
        <p:nvSpPr>
          <p:cNvPr id="3" name="Content Placeholder 2">
            <a:extLst>
              <a:ext uri="{FF2B5EF4-FFF2-40B4-BE49-F238E27FC236}">
                <a16:creationId xmlns:a16="http://schemas.microsoft.com/office/drawing/2014/main" id="{7E211776-147C-4FA3-84B2-8EF07D03CDD9}"/>
              </a:ext>
            </a:extLst>
          </p:cNvPr>
          <p:cNvSpPr>
            <a:spLocks noGrp="1"/>
          </p:cNvSpPr>
          <p:nvPr>
            <p:ph idx="1"/>
          </p:nvPr>
        </p:nvSpPr>
        <p:spPr/>
        <p:txBody>
          <a:bodyPr>
            <a:normAutofit fontScale="92500" lnSpcReduction="20000"/>
          </a:bodyPr>
          <a:lstStyle/>
          <a:p>
            <a:r>
              <a:rPr lang="en-US" dirty="0"/>
              <a:t>Establish diagnosis of  GHD without GH provocative testing if patient meets all 3 criteria:</a:t>
            </a:r>
          </a:p>
          <a:p>
            <a:pPr lvl="1"/>
            <a:r>
              <a:rPr lang="en-US" dirty="0"/>
              <a:t>Auxological criteria </a:t>
            </a:r>
          </a:p>
          <a:p>
            <a:pPr lvl="1"/>
            <a:r>
              <a:rPr lang="en-US" dirty="0"/>
              <a:t>Hypothalamic-pituitary defect (</a:t>
            </a:r>
            <a:r>
              <a:rPr lang="en-US" dirty="0" err="1"/>
              <a:t>eg</a:t>
            </a:r>
            <a:r>
              <a:rPr lang="en-US" dirty="0"/>
              <a:t>, major congenital malformation, tumor, irradiation) </a:t>
            </a:r>
          </a:p>
          <a:p>
            <a:pPr lvl="1"/>
            <a:r>
              <a:rPr lang="en-US" dirty="0"/>
              <a:t>Deficiency of at least 1 additional pituitary hormone</a:t>
            </a:r>
          </a:p>
          <a:p>
            <a:r>
              <a:rPr lang="en-US" dirty="0"/>
              <a:t>Do not rely on GH provocative testing as sole diagnostic criteria</a:t>
            </a:r>
          </a:p>
          <a:p>
            <a:r>
              <a:rPr lang="en-US" dirty="0"/>
              <a:t>NOTE: very low peak GH levels on provocative testing are consistent with severe GHD– however, threshold that distinguishes between ‘normal’ and partial GHD that would respond to GH treatment – not well established.</a:t>
            </a:r>
          </a:p>
          <a:p>
            <a:r>
              <a:rPr lang="en-US" dirty="0"/>
              <a:t>Owing to large discrepancies between labs, recommend that laboratories use somatropin standard IRP IS 98/574, 22k </a:t>
            </a:r>
            <a:r>
              <a:rPr lang="en-US" dirty="0" err="1"/>
              <a:t>rhGH</a:t>
            </a:r>
            <a:r>
              <a:rPr lang="en-US" dirty="0"/>
              <a:t> isoform</a:t>
            </a:r>
          </a:p>
          <a:p>
            <a:endParaRPr lang="en-US" dirty="0"/>
          </a:p>
        </p:txBody>
      </p:sp>
      <p:sp>
        <p:nvSpPr>
          <p:cNvPr id="4" name="Footer Placeholder 3">
            <a:extLst>
              <a:ext uri="{FF2B5EF4-FFF2-40B4-BE49-F238E27FC236}">
                <a16:creationId xmlns:a16="http://schemas.microsoft.com/office/drawing/2014/main" id="{8DA99CB5-DA37-4B02-82E8-DC3F56EF0091}"/>
              </a:ext>
            </a:extLst>
          </p:cNvPr>
          <p:cNvSpPr>
            <a:spLocks noGrp="1"/>
          </p:cNvSpPr>
          <p:nvPr>
            <p:ph type="ftr" sz="quarter" idx="11"/>
          </p:nvPr>
        </p:nvSpPr>
        <p:spPr/>
        <p:txBody>
          <a:bodyPr anchor="t"/>
          <a:lstStyle/>
          <a:p>
            <a:pPr algn="l"/>
            <a:r>
              <a:rPr lang="en-US" sz="1100" dirty="0" err="1">
                <a:solidFill>
                  <a:schemeClr val="tx1"/>
                </a:solidFill>
              </a:rPr>
              <a:t>Grimberg</a:t>
            </a:r>
            <a:r>
              <a:rPr lang="en-US" sz="1200" dirty="0">
                <a:solidFill>
                  <a:schemeClr val="tx1"/>
                </a:solidFill>
              </a:rPr>
              <a:t> A, et al; Pediatric Endocrine Society. </a:t>
            </a:r>
            <a:r>
              <a:rPr lang="en-US" sz="1200" i="1" dirty="0" err="1">
                <a:solidFill>
                  <a:schemeClr val="tx1"/>
                </a:solidFill>
              </a:rPr>
              <a:t>Horm</a:t>
            </a:r>
            <a:r>
              <a:rPr lang="en-US" sz="1200" i="1" dirty="0">
                <a:solidFill>
                  <a:schemeClr val="tx1"/>
                </a:solidFill>
              </a:rPr>
              <a:t> Res </a:t>
            </a:r>
            <a:r>
              <a:rPr lang="en-US" sz="1200" i="1" dirty="0" err="1">
                <a:solidFill>
                  <a:schemeClr val="tx1"/>
                </a:solidFill>
              </a:rPr>
              <a:t>Paediatr</a:t>
            </a:r>
            <a:r>
              <a:rPr lang="en-US" sz="1200" dirty="0">
                <a:solidFill>
                  <a:schemeClr val="tx1"/>
                </a:solidFill>
              </a:rPr>
              <a:t>. 2016;86:361-397.</a:t>
            </a:r>
          </a:p>
        </p:txBody>
      </p:sp>
      <p:sp>
        <p:nvSpPr>
          <p:cNvPr id="5" name="Slide Number Placeholder 4">
            <a:extLst>
              <a:ext uri="{FF2B5EF4-FFF2-40B4-BE49-F238E27FC236}">
                <a16:creationId xmlns:a16="http://schemas.microsoft.com/office/drawing/2014/main" id="{1F98AD14-C53C-4DE9-B4F4-9EE775691D7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13</a:t>
            </a:fld>
            <a:endParaRPr lang="en-US"/>
          </a:p>
        </p:txBody>
      </p:sp>
    </p:spTree>
    <p:extLst>
      <p:ext uri="{BB962C8B-B14F-4D97-AF65-F5344CB8AC3E}">
        <p14:creationId xmlns:p14="http://schemas.microsoft.com/office/powerpoint/2010/main" val="117274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B0166A-C23F-4F2A-9095-FB73F73EA445}"/>
              </a:ext>
            </a:extLst>
          </p:cNvPr>
          <p:cNvSpPr/>
          <p:nvPr/>
        </p:nvSpPr>
        <p:spPr>
          <a:xfrm>
            <a:off x="0" y="5924145"/>
            <a:ext cx="12192000" cy="93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076A7-681A-4CD5-B0BF-CFFDA7AE8672}"/>
              </a:ext>
            </a:extLst>
          </p:cNvPr>
          <p:cNvSpPr>
            <a:spLocks noGrp="1"/>
          </p:cNvSpPr>
          <p:nvPr>
            <p:ph type="title"/>
          </p:nvPr>
        </p:nvSpPr>
        <p:spPr>
          <a:xfrm>
            <a:off x="581024" y="17463"/>
            <a:ext cx="11433175" cy="663575"/>
          </a:xfrm>
        </p:spPr>
        <p:txBody>
          <a:bodyPr>
            <a:noAutofit/>
          </a:bodyPr>
          <a:lstStyle/>
          <a:p>
            <a:r>
              <a:rPr lang="en-US" sz="3200" dirty="0"/>
              <a:t>GH deficiency diagnosis</a:t>
            </a:r>
          </a:p>
        </p:txBody>
      </p:sp>
      <p:sp>
        <p:nvSpPr>
          <p:cNvPr id="4" name="Flowchart: Process 3">
            <a:extLst>
              <a:ext uri="{FF2B5EF4-FFF2-40B4-BE49-F238E27FC236}">
                <a16:creationId xmlns:a16="http://schemas.microsoft.com/office/drawing/2014/main" id="{75854E98-0CC5-4084-96E9-37208CEBF916}"/>
              </a:ext>
            </a:extLst>
          </p:cNvPr>
          <p:cNvSpPr/>
          <p:nvPr/>
        </p:nvSpPr>
        <p:spPr>
          <a:xfrm>
            <a:off x="2409824" y="681038"/>
            <a:ext cx="7439569" cy="53816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Growth Rate &lt; 4 cm/year with IGF-1 z-score &lt; -2, other causes excluded</a:t>
            </a:r>
          </a:p>
        </p:txBody>
      </p:sp>
      <p:sp>
        <p:nvSpPr>
          <p:cNvPr id="5" name="Flowchart: Process 4">
            <a:extLst>
              <a:ext uri="{FF2B5EF4-FFF2-40B4-BE49-F238E27FC236}">
                <a16:creationId xmlns:a16="http://schemas.microsoft.com/office/drawing/2014/main" id="{B2FA2AB7-14D3-4CEC-8D9C-57B50D880E2B}"/>
              </a:ext>
            </a:extLst>
          </p:cNvPr>
          <p:cNvSpPr/>
          <p:nvPr/>
        </p:nvSpPr>
        <p:spPr>
          <a:xfrm>
            <a:off x="3729036" y="1504950"/>
            <a:ext cx="4524375" cy="10096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Assess other pituitary hormones (thyroxine, prolactin, cortisol)</a:t>
            </a:r>
          </a:p>
        </p:txBody>
      </p:sp>
      <p:sp>
        <p:nvSpPr>
          <p:cNvPr id="6" name="Flowchart: Process 5">
            <a:extLst>
              <a:ext uri="{FF2B5EF4-FFF2-40B4-BE49-F238E27FC236}">
                <a16:creationId xmlns:a16="http://schemas.microsoft.com/office/drawing/2014/main" id="{D8E0F78F-5B74-4AD0-860C-F8409D51BDBB}"/>
              </a:ext>
            </a:extLst>
          </p:cNvPr>
          <p:cNvSpPr/>
          <p:nvPr/>
        </p:nvSpPr>
        <p:spPr>
          <a:xfrm>
            <a:off x="9466608" y="2369872"/>
            <a:ext cx="2286000" cy="10096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MRI </a:t>
            </a:r>
          </a:p>
        </p:txBody>
      </p:sp>
      <p:sp>
        <p:nvSpPr>
          <p:cNvPr id="7" name="Flowchart: Process 6">
            <a:extLst>
              <a:ext uri="{FF2B5EF4-FFF2-40B4-BE49-F238E27FC236}">
                <a16:creationId xmlns:a16="http://schemas.microsoft.com/office/drawing/2014/main" id="{24C259F2-672C-48B1-B9C1-28D1993D2D19}"/>
              </a:ext>
            </a:extLst>
          </p:cNvPr>
          <p:cNvSpPr/>
          <p:nvPr/>
        </p:nvSpPr>
        <p:spPr>
          <a:xfrm>
            <a:off x="3042660" y="3033984"/>
            <a:ext cx="2286000" cy="10096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Growth Hormone Stimulation testing</a:t>
            </a:r>
          </a:p>
        </p:txBody>
      </p:sp>
      <p:cxnSp>
        <p:nvCxnSpPr>
          <p:cNvPr id="11" name="Straight Arrow Connector 10">
            <a:extLst>
              <a:ext uri="{FF2B5EF4-FFF2-40B4-BE49-F238E27FC236}">
                <a16:creationId xmlns:a16="http://schemas.microsoft.com/office/drawing/2014/main" id="{93299418-CF76-4BCB-8FEC-B51C68FF8B8B}"/>
              </a:ext>
            </a:extLst>
          </p:cNvPr>
          <p:cNvCxnSpPr>
            <a:stCxn id="5" idx="3"/>
            <a:endCxn id="6" idx="1"/>
          </p:cNvCxnSpPr>
          <p:nvPr/>
        </p:nvCxnSpPr>
        <p:spPr>
          <a:xfrm>
            <a:off x="8253411" y="2009775"/>
            <a:ext cx="1213197" cy="86492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4D4F5D1-2997-4B3B-8163-597402B5C33A}"/>
              </a:ext>
            </a:extLst>
          </p:cNvPr>
          <p:cNvSpPr txBox="1"/>
          <p:nvPr/>
        </p:nvSpPr>
        <p:spPr>
          <a:xfrm>
            <a:off x="8359794" y="1656335"/>
            <a:ext cx="1088760" cy="369332"/>
          </a:xfrm>
          <a:prstGeom prst="rect">
            <a:avLst/>
          </a:prstGeom>
          <a:noFill/>
        </p:spPr>
        <p:txBody>
          <a:bodyPr wrap="none" rtlCol="0">
            <a:spAutoFit/>
          </a:bodyPr>
          <a:lstStyle/>
          <a:p>
            <a:r>
              <a:rPr lang="en-US" dirty="0"/>
              <a:t>abnormal</a:t>
            </a:r>
          </a:p>
        </p:txBody>
      </p:sp>
      <p:sp>
        <p:nvSpPr>
          <p:cNvPr id="13" name="TextBox 12">
            <a:extLst>
              <a:ext uri="{FF2B5EF4-FFF2-40B4-BE49-F238E27FC236}">
                <a16:creationId xmlns:a16="http://schemas.microsoft.com/office/drawing/2014/main" id="{6D56216C-4024-44B1-B52C-D0F8358ED1DC}"/>
              </a:ext>
            </a:extLst>
          </p:cNvPr>
          <p:cNvSpPr txBox="1"/>
          <p:nvPr/>
        </p:nvSpPr>
        <p:spPr>
          <a:xfrm>
            <a:off x="2743446" y="1740847"/>
            <a:ext cx="856325" cy="369332"/>
          </a:xfrm>
          <a:prstGeom prst="rect">
            <a:avLst/>
          </a:prstGeom>
          <a:noFill/>
        </p:spPr>
        <p:txBody>
          <a:bodyPr wrap="none" rtlCol="0">
            <a:spAutoFit/>
          </a:bodyPr>
          <a:lstStyle/>
          <a:p>
            <a:r>
              <a:rPr lang="en-US" dirty="0"/>
              <a:t>normal</a:t>
            </a:r>
          </a:p>
        </p:txBody>
      </p:sp>
      <p:cxnSp>
        <p:nvCxnSpPr>
          <p:cNvPr id="15" name="Straight Arrow Connector 14">
            <a:extLst>
              <a:ext uri="{FF2B5EF4-FFF2-40B4-BE49-F238E27FC236}">
                <a16:creationId xmlns:a16="http://schemas.microsoft.com/office/drawing/2014/main" id="{1B6C52B7-1FA6-4BBB-99FA-56D67A32BFE9}"/>
              </a:ext>
            </a:extLst>
          </p:cNvPr>
          <p:cNvCxnSpPr>
            <a:cxnSpLocks/>
          </p:cNvCxnSpPr>
          <p:nvPr/>
        </p:nvCxnSpPr>
        <p:spPr>
          <a:xfrm flipH="1">
            <a:off x="2488004" y="1812567"/>
            <a:ext cx="1213198" cy="148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9" name="Flowchart: Process 18">
            <a:extLst>
              <a:ext uri="{FF2B5EF4-FFF2-40B4-BE49-F238E27FC236}">
                <a16:creationId xmlns:a16="http://schemas.microsoft.com/office/drawing/2014/main" id="{223C8D5D-88F1-47C4-A8A3-AB07F623E7F7}"/>
              </a:ext>
            </a:extLst>
          </p:cNvPr>
          <p:cNvSpPr/>
          <p:nvPr/>
        </p:nvSpPr>
        <p:spPr>
          <a:xfrm>
            <a:off x="8665029" y="4563531"/>
            <a:ext cx="3449532" cy="1613432"/>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Arial" panose="020B0604020202020204" pitchFamily="34" charset="0"/>
              <a:buChar char="•"/>
            </a:pPr>
            <a:r>
              <a:rPr lang="en-US" dirty="0"/>
              <a:t> Tumor –appropriate management</a:t>
            </a:r>
          </a:p>
          <a:p>
            <a:pPr marL="285750" indent="-285750" algn="ctr">
              <a:buFont typeface="Arial" panose="020B0604020202020204" pitchFamily="34" charset="0"/>
              <a:buChar char="•"/>
            </a:pPr>
            <a:r>
              <a:rPr lang="en-US" dirty="0"/>
              <a:t>Pituitary Structural abnormality – hormone replacement, including Growth Hormone</a:t>
            </a:r>
          </a:p>
        </p:txBody>
      </p:sp>
      <p:cxnSp>
        <p:nvCxnSpPr>
          <p:cNvPr id="20" name="Straight Arrow Connector 19">
            <a:extLst>
              <a:ext uri="{FF2B5EF4-FFF2-40B4-BE49-F238E27FC236}">
                <a16:creationId xmlns:a16="http://schemas.microsoft.com/office/drawing/2014/main" id="{521B8C83-06B9-422D-BDC0-0E544452FCD0}"/>
              </a:ext>
            </a:extLst>
          </p:cNvPr>
          <p:cNvCxnSpPr>
            <a:cxnSpLocks/>
            <a:stCxn id="6" idx="2"/>
          </p:cNvCxnSpPr>
          <p:nvPr/>
        </p:nvCxnSpPr>
        <p:spPr>
          <a:xfrm>
            <a:off x="10609608" y="3379522"/>
            <a:ext cx="0" cy="95249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BD77B01-5556-403E-8982-98AF2263269F}"/>
              </a:ext>
            </a:extLst>
          </p:cNvPr>
          <p:cNvSpPr txBox="1"/>
          <p:nvPr/>
        </p:nvSpPr>
        <p:spPr>
          <a:xfrm rot="10800000" flipV="1">
            <a:off x="10726334" y="3719419"/>
            <a:ext cx="1388227" cy="369332"/>
          </a:xfrm>
          <a:prstGeom prst="rect">
            <a:avLst/>
          </a:prstGeom>
          <a:noFill/>
        </p:spPr>
        <p:txBody>
          <a:bodyPr wrap="square" rtlCol="0">
            <a:spAutoFit/>
          </a:bodyPr>
          <a:lstStyle/>
          <a:p>
            <a:r>
              <a:rPr lang="en-US" dirty="0"/>
              <a:t>abnormal</a:t>
            </a:r>
          </a:p>
        </p:txBody>
      </p:sp>
      <p:cxnSp>
        <p:nvCxnSpPr>
          <p:cNvPr id="27" name="Connector: Elbow 26">
            <a:extLst>
              <a:ext uri="{FF2B5EF4-FFF2-40B4-BE49-F238E27FC236}">
                <a16:creationId xmlns:a16="http://schemas.microsoft.com/office/drawing/2014/main" id="{06E1EBD7-8768-480E-A2A5-357C79E1061C}"/>
              </a:ext>
            </a:extLst>
          </p:cNvPr>
          <p:cNvCxnSpPr>
            <a:cxnSpLocks/>
          </p:cNvCxnSpPr>
          <p:nvPr/>
        </p:nvCxnSpPr>
        <p:spPr>
          <a:xfrm rot="10800000">
            <a:off x="2460171" y="2369872"/>
            <a:ext cx="6854037" cy="504825"/>
          </a:xfrm>
          <a:prstGeom prst="bentConnector3">
            <a:avLst>
              <a:gd name="adj1" fmla="val 8621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B503F3-B804-45A5-8562-1520D05FAD1F}"/>
              </a:ext>
            </a:extLst>
          </p:cNvPr>
          <p:cNvSpPr txBox="1"/>
          <p:nvPr/>
        </p:nvSpPr>
        <p:spPr>
          <a:xfrm>
            <a:off x="6382521" y="2603234"/>
            <a:ext cx="856325" cy="369332"/>
          </a:xfrm>
          <a:prstGeom prst="rect">
            <a:avLst/>
          </a:prstGeom>
          <a:noFill/>
        </p:spPr>
        <p:txBody>
          <a:bodyPr wrap="none" rtlCol="0">
            <a:spAutoFit/>
          </a:bodyPr>
          <a:lstStyle/>
          <a:p>
            <a:r>
              <a:rPr lang="en-US" dirty="0"/>
              <a:t>normal</a:t>
            </a:r>
          </a:p>
        </p:txBody>
      </p:sp>
      <p:sp>
        <p:nvSpPr>
          <p:cNvPr id="33" name="Flowchart: Process 32">
            <a:extLst>
              <a:ext uri="{FF2B5EF4-FFF2-40B4-BE49-F238E27FC236}">
                <a16:creationId xmlns:a16="http://schemas.microsoft.com/office/drawing/2014/main" id="{B65A1513-4EB2-4BCE-B0C3-82EF324C6DAB}"/>
              </a:ext>
            </a:extLst>
          </p:cNvPr>
          <p:cNvSpPr/>
          <p:nvPr/>
        </p:nvSpPr>
        <p:spPr>
          <a:xfrm>
            <a:off x="174171" y="1579976"/>
            <a:ext cx="2286000" cy="10096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Prepubertal with Age &gt; 10 female or &gt; 11 male</a:t>
            </a:r>
          </a:p>
        </p:txBody>
      </p:sp>
      <p:cxnSp>
        <p:nvCxnSpPr>
          <p:cNvPr id="35" name="Straight Arrow Connector 34">
            <a:extLst>
              <a:ext uri="{FF2B5EF4-FFF2-40B4-BE49-F238E27FC236}">
                <a16:creationId xmlns:a16="http://schemas.microsoft.com/office/drawing/2014/main" id="{5623865A-ACAC-4165-B5E6-AFAB101E12F5}"/>
              </a:ext>
            </a:extLst>
          </p:cNvPr>
          <p:cNvCxnSpPr>
            <a:cxnSpLocks/>
            <a:endCxn id="36" idx="3"/>
          </p:cNvCxnSpPr>
          <p:nvPr/>
        </p:nvCxnSpPr>
        <p:spPr>
          <a:xfrm>
            <a:off x="1752600" y="2617326"/>
            <a:ext cx="1533939" cy="25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681F431-F9A4-48E7-BC44-2106371DB65C}"/>
              </a:ext>
            </a:extLst>
          </p:cNvPr>
          <p:cNvSpPr txBox="1"/>
          <p:nvPr/>
        </p:nvSpPr>
        <p:spPr>
          <a:xfrm>
            <a:off x="2460171" y="2690031"/>
            <a:ext cx="826368" cy="369332"/>
          </a:xfrm>
          <a:prstGeom prst="rect">
            <a:avLst/>
          </a:prstGeom>
          <a:noFill/>
        </p:spPr>
        <p:txBody>
          <a:bodyPr wrap="square" rtlCol="0">
            <a:spAutoFit/>
          </a:bodyPr>
          <a:lstStyle/>
          <a:p>
            <a:r>
              <a:rPr lang="en-US" dirty="0"/>
              <a:t>no</a:t>
            </a:r>
          </a:p>
        </p:txBody>
      </p:sp>
      <p:sp>
        <p:nvSpPr>
          <p:cNvPr id="37" name="Flowchart: Process 36">
            <a:extLst>
              <a:ext uri="{FF2B5EF4-FFF2-40B4-BE49-F238E27FC236}">
                <a16:creationId xmlns:a16="http://schemas.microsoft.com/office/drawing/2014/main" id="{64367C8C-160D-4BB4-83A8-7BA31B47B02A}"/>
              </a:ext>
            </a:extLst>
          </p:cNvPr>
          <p:cNvSpPr/>
          <p:nvPr/>
        </p:nvSpPr>
        <p:spPr>
          <a:xfrm>
            <a:off x="147933" y="3006176"/>
            <a:ext cx="2286000" cy="10096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Sex steroid priming prior to stimulation testing</a:t>
            </a:r>
          </a:p>
        </p:txBody>
      </p:sp>
      <p:cxnSp>
        <p:nvCxnSpPr>
          <p:cNvPr id="38" name="Straight Arrow Connector 37">
            <a:extLst>
              <a:ext uri="{FF2B5EF4-FFF2-40B4-BE49-F238E27FC236}">
                <a16:creationId xmlns:a16="http://schemas.microsoft.com/office/drawing/2014/main" id="{B8680290-435F-4B0E-8CF5-BBA5471D8C96}"/>
              </a:ext>
            </a:extLst>
          </p:cNvPr>
          <p:cNvCxnSpPr>
            <a:cxnSpLocks/>
          </p:cNvCxnSpPr>
          <p:nvPr/>
        </p:nvCxnSpPr>
        <p:spPr>
          <a:xfrm>
            <a:off x="1085325" y="2589626"/>
            <a:ext cx="0" cy="433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ABA35D0-510E-40EA-BA0C-C9E0CE452915}"/>
              </a:ext>
            </a:extLst>
          </p:cNvPr>
          <p:cNvCxnSpPr>
            <a:cxnSpLocks/>
            <a:stCxn id="37" idx="3"/>
            <a:endCxn id="7" idx="1"/>
          </p:cNvCxnSpPr>
          <p:nvPr/>
        </p:nvCxnSpPr>
        <p:spPr>
          <a:xfrm>
            <a:off x="2433933" y="3511001"/>
            <a:ext cx="608727" cy="27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5014844-3C82-40C2-981E-8E4D3EF17FF4}"/>
              </a:ext>
            </a:extLst>
          </p:cNvPr>
          <p:cNvCxnSpPr>
            <a:cxnSpLocks/>
          </p:cNvCxnSpPr>
          <p:nvPr/>
        </p:nvCxnSpPr>
        <p:spPr>
          <a:xfrm>
            <a:off x="5592561" y="1146751"/>
            <a:ext cx="0" cy="35819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A22EF61-BE2E-4E35-9FE4-4657412E0291}"/>
              </a:ext>
            </a:extLst>
          </p:cNvPr>
          <p:cNvCxnSpPr>
            <a:cxnSpLocks/>
            <a:stCxn id="7" idx="2"/>
          </p:cNvCxnSpPr>
          <p:nvPr/>
        </p:nvCxnSpPr>
        <p:spPr>
          <a:xfrm>
            <a:off x="4185660" y="4043634"/>
            <a:ext cx="0" cy="180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092AFB-E3DA-42C5-8D9E-0CB0B36AFD96}"/>
              </a:ext>
            </a:extLst>
          </p:cNvPr>
          <p:cNvCxnSpPr>
            <a:cxnSpLocks/>
          </p:cNvCxnSpPr>
          <p:nvPr/>
        </p:nvCxnSpPr>
        <p:spPr>
          <a:xfrm>
            <a:off x="448052" y="4229830"/>
            <a:ext cx="51258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207ED1E-F4F4-4B14-B96F-CA8A44FD927A}"/>
              </a:ext>
            </a:extLst>
          </p:cNvPr>
          <p:cNvCxnSpPr>
            <a:cxnSpLocks/>
          </p:cNvCxnSpPr>
          <p:nvPr/>
        </p:nvCxnSpPr>
        <p:spPr>
          <a:xfrm>
            <a:off x="448052" y="4223657"/>
            <a:ext cx="0" cy="240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A7BA09-3A9B-4D16-92FA-184A09C6DE22}"/>
              </a:ext>
            </a:extLst>
          </p:cNvPr>
          <p:cNvCxnSpPr>
            <a:cxnSpLocks/>
          </p:cNvCxnSpPr>
          <p:nvPr/>
        </p:nvCxnSpPr>
        <p:spPr>
          <a:xfrm>
            <a:off x="2304063" y="4236004"/>
            <a:ext cx="958" cy="240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7128BBB-C980-4F6C-AC68-7BF90C52E634}"/>
              </a:ext>
            </a:extLst>
          </p:cNvPr>
          <p:cNvCxnSpPr>
            <a:cxnSpLocks/>
          </p:cNvCxnSpPr>
          <p:nvPr/>
        </p:nvCxnSpPr>
        <p:spPr>
          <a:xfrm>
            <a:off x="3958046" y="4254698"/>
            <a:ext cx="0" cy="24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Flowchart: Process 30">
            <a:extLst>
              <a:ext uri="{FF2B5EF4-FFF2-40B4-BE49-F238E27FC236}">
                <a16:creationId xmlns:a16="http://schemas.microsoft.com/office/drawing/2014/main" id="{59D83433-E651-4F40-8BAC-FCBE59335F35}"/>
              </a:ext>
            </a:extLst>
          </p:cNvPr>
          <p:cNvSpPr/>
          <p:nvPr/>
        </p:nvSpPr>
        <p:spPr>
          <a:xfrm>
            <a:off x="89723" y="4495273"/>
            <a:ext cx="1271452" cy="48766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GH levels &lt; 5</a:t>
            </a:r>
          </a:p>
        </p:txBody>
      </p:sp>
      <p:sp>
        <p:nvSpPr>
          <p:cNvPr id="32" name="Flowchart: Process 31">
            <a:extLst>
              <a:ext uri="{FF2B5EF4-FFF2-40B4-BE49-F238E27FC236}">
                <a16:creationId xmlns:a16="http://schemas.microsoft.com/office/drawing/2014/main" id="{6AB58037-8A91-4C1A-B3D3-6007510D15A9}"/>
              </a:ext>
            </a:extLst>
          </p:cNvPr>
          <p:cNvSpPr/>
          <p:nvPr/>
        </p:nvSpPr>
        <p:spPr>
          <a:xfrm>
            <a:off x="1584644" y="4476578"/>
            <a:ext cx="1509959" cy="75895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GH levels &gt;5, &lt; upper limits of normal </a:t>
            </a:r>
          </a:p>
        </p:txBody>
      </p:sp>
      <p:sp>
        <p:nvSpPr>
          <p:cNvPr id="34" name="Flowchart: Process 33">
            <a:extLst>
              <a:ext uri="{FF2B5EF4-FFF2-40B4-BE49-F238E27FC236}">
                <a16:creationId xmlns:a16="http://schemas.microsoft.com/office/drawing/2014/main" id="{9F41B2EF-E056-466E-894F-7D8CF8BD9A6F}"/>
              </a:ext>
            </a:extLst>
          </p:cNvPr>
          <p:cNvSpPr/>
          <p:nvPr/>
        </p:nvSpPr>
        <p:spPr>
          <a:xfrm>
            <a:off x="3350078" y="4501378"/>
            <a:ext cx="1530809" cy="108264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GH levels &gt;5, &gt; upper limits of normal, &lt;10 ng/mL  </a:t>
            </a:r>
          </a:p>
        </p:txBody>
      </p:sp>
      <p:sp>
        <p:nvSpPr>
          <p:cNvPr id="39" name="Flowchart: Process 38">
            <a:extLst>
              <a:ext uri="{FF2B5EF4-FFF2-40B4-BE49-F238E27FC236}">
                <a16:creationId xmlns:a16="http://schemas.microsoft.com/office/drawing/2014/main" id="{F3F5708A-9CB8-4F2F-A5BE-1D61E830E9C8}"/>
              </a:ext>
            </a:extLst>
          </p:cNvPr>
          <p:cNvSpPr/>
          <p:nvPr/>
        </p:nvSpPr>
        <p:spPr>
          <a:xfrm>
            <a:off x="5101677" y="4464231"/>
            <a:ext cx="1535240" cy="95395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GH levels &gt;upper limits of normal, &gt; 10 ng/mL </a:t>
            </a:r>
          </a:p>
        </p:txBody>
      </p:sp>
      <p:cxnSp>
        <p:nvCxnSpPr>
          <p:cNvPr id="41" name="Straight Arrow Connector 40">
            <a:extLst>
              <a:ext uri="{FF2B5EF4-FFF2-40B4-BE49-F238E27FC236}">
                <a16:creationId xmlns:a16="http://schemas.microsoft.com/office/drawing/2014/main" id="{AFCB402D-4C2E-49A3-8C4E-D5B7ED44039A}"/>
              </a:ext>
            </a:extLst>
          </p:cNvPr>
          <p:cNvCxnSpPr>
            <a:cxnSpLocks/>
          </p:cNvCxnSpPr>
          <p:nvPr/>
        </p:nvCxnSpPr>
        <p:spPr>
          <a:xfrm>
            <a:off x="5555084" y="4223657"/>
            <a:ext cx="0" cy="24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278253A-9F00-4D4D-ABA8-5BC8130BD03E}"/>
              </a:ext>
            </a:extLst>
          </p:cNvPr>
          <p:cNvCxnSpPr>
            <a:cxnSpLocks/>
          </p:cNvCxnSpPr>
          <p:nvPr/>
        </p:nvCxnSpPr>
        <p:spPr>
          <a:xfrm>
            <a:off x="602524" y="4987341"/>
            <a:ext cx="0" cy="272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Flowchart: Process 51">
            <a:extLst>
              <a:ext uri="{FF2B5EF4-FFF2-40B4-BE49-F238E27FC236}">
                <a16:creationId xmlns:a16="http://schemas.microsoft.com/office/drawing/2014/main" id="{E3FC89B1-962A-4746-8609-BA0950A7DF94}"/>
              </a:ext>
            </a:extLst>
          </p:cNvPr>
          <p:cNvSpPr/>
          <p:nvPr/>
        </p:nvSpPr>
        <p:spPr>
          <a:xfrm>
            <a:off x="49500" y="5305903"/>
            <a:ext cx="1204534" cy="48766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GH deficiency</a:t>
            </a:r>
          </a:p>
        </p:txBody>
      </p:sp>
      <p:sp>
        <p:nvSpPr>
          <p:cNvPr id="53" name="Flowchart: Process 52">
            <a:extLst>
              <a:ext uri="{FF2B5EF4-FFF2-40B4-BE49-F238E27FC236}">
                <a16:creationId xmlns:a16="http://schemas.microsoft.com/office/drawing/2014/main" id="{BF54E7E0-597E-410D-9EB6-725A00CA6229}"/>
              </a:ext>
            </a:extLst>
          </p:cNvPr>
          <p:cNvSpPr/>
          <p:nvPr/>
        </p:nvSpPr>
        <p:spPr>
          <a:xfrm>
            <a:off x="1584643" y="5370247"/>
            <a:ext cx="1509959" cy="75895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Probable GH deficiency</a:t>
            </a:r>
          </a:p>
        </p:txBody>
      </p:sp>
      <p:sp>
        <p:nvSpPr>
          <p:cNvPr id="54" name="Flowchart: Process 53">
            <a:extLst>
              <a:ext uri="{FF2B5EF4-FFF2-40B4-BE49-F238E27FC236}">
                <a16:creationId xmlns:a16="http://schemas.microsoft.com/office/drawing/2014/main" id="{C74C7DB3-E5B5-4E40-91BA-ACAA606DD1BF}"/>
              </a:ext>
            </a:extLst>
          </p:cNvPr>
          <p:cNvSpPr/>
          <p:nvPr/>
        </p:nvSpPr>
        <p:spPr>
          <a:xfrm>
            <a:off x="3350078" y="5749521"/>
            <a:ext cx="1509959" cy="75895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Possible GH deficiency</a:t>
            </a:r>
          </a:p>
        </p:txBody>
      </p:sp>
      <p:sp>
        <p:nvSpPr>
          <p:cNvPr id="55" name="Flowchart: Process 54">
            <a:extLst>
              <a:ext uri="{FF2B5EF4-FFF2-40B4-BE49-F238E27FC236}">
                <a16:creationId xmlns:a16="http://schemas.microsoft.com/office/drawing/2014/main" id="{959A344A-7C2C-4270-8965-19A978090FF8}"/>
              </a:ext>
            </a:extLst>
          </p:cNvPr>
          <p:cNvSpPr/>
          <p:nvPr/>
        </p:nvSpPr>
        <p:spPr>
          <a:xfrm>
            <a:off x="5080798" y="5548907"/>
            <a:ext cx="1509959" cy="75895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No GH deficiency</a:t>
            </a:r>
          </a:p>
        </p:txBody>
      </p:sp>
      <p:cxnSp>
        <p:nvCxnSpPr>
          <p:cNvPr id="56" name="Straight Arrow Connector 55">
            <a:extLst>
              <a:ext uri="{FF2B5EF4-FFF2-40B4-BE49-F238E27FC236}">
                <a16:creationId xmlns:a16="http://schemas.microsoft.com/office/drawing/2014/main" id="{C37D4DE6-C45D-4333-B9CF-2A557591FB77}"/>
              </a:ext>
            </a:extLst>
          </p:cNvPr>
          <p:cNvCxnSpPr>
            <a:cxnSpLocks/>
          </p:cNvCxnSpPr>
          <p:nvPr/>
        </p:nvCxnSpPr>
        <p:spPr>
          <a:xfrm>
            <a:off x="2213737" y="5210935"/>
            <a:ext cx="0" cy="15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3FA3E2E-DB16-4ECD-90B6-24511ADCC752}"/>
              </a:ext>
            </a:extLst>
          </p:cNvPr>
          <p:cNvCxnSpPr>
            <a:cxnSpLocks/>
          </p:cNvCxnSpPr>
          <p:nvPr/>
        </p:nvCxnSpPr>
        <p:spPr>
          <a:xfrm>
            <a:off x="3837886" y="5235532"/>
            <a:ext cx="0" cy="15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4304AE7-AF5D-4973-AEA9-0EF8399444E2}"/>
              </a:ext>
            </a:extLst>
          </p:cNvPr>
          <p:cNvCxnSpPr>
            <a:cxnSpLocks/>
          </p:cNvCxnSpPr>
          <p:nvPr/>
        </p:nvCxnSpPr>
        <p:spPr>
          <a:xfrm>
            <a:off x="5448971" y="5394844"/>
            <a:ext cx="0" cy="15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0BE10725-6935-47E6-ACEA-4F2E7AFA3267}"/>
              </a:ext>
            </a:extLst>
          </p:cNvPr>
          <p:cNvCxnSpPr>
            <a:stCxn id="52" idx="2"/>
          </p:cNvCxnSpPr>
          <p:nvPr/>
        </p:nvCxnSpPr>
        <p:spPr>
          <a:xfrm rot="5400000" flipH="1" flipV="1">
            <a:off x="3750261" y="95279"/>
            <a:ext cx="2599797" cy="8796787"/>
          </a:xfrm>
          <a:prstGeom prst="bentConnector4">
            <a:avLst>
              <a:gd name="adj1" fmla="val -32241"/>
              <a:gd name="adj2" fmla="val 84306"/>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56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CED6-B42F-48A6-9574-22EEF83B362C}"/>
              </a:ext>
            </a:extLst>
          </p:cNvPr>
          <p:cNvSpPr>
            <a:spLocks noGrp="1"/>
          </p:cNvSpPr>
          <p:nvPr>
            <p:ph type="title"/>
          </p:nvPr>
        </p:nvSpPr>
        <p:spPr/>
        <p:txBody>
          <a:bodyPr/>
          <a:lstStyle/>
          <a:p>
            <a:r>
              <a:rPr lang="en-US" dirty="0"/>
              <a:t>Summary: Pearls and Pitfalls</a:t>
            </a:r>
          </a:p>
        </p:txBody>
      </p:sp>
      <p:sp>
        <p:nvSpPr>
          <p:cNvPr id="3" name="Content Placeholder 2">
            <a:extLst>
              <a:ext uri="{FF2B5EF4-FFF2-40B4-BE49-F238E27FC236}">
                <a16:creationId xmlns:a16="http://schemas.microsoft.com/office/drawing/2014/main" id="{FE91C840-81DA-4EC7-91DC-4F977E6E1BF4}"/>
              </a:ext>
            </a:extLst>
          </p:cNvPr>
          <p:cNvSpPr>
            <a:spLocks noGrp="1"/>
          </p:cNvSpPr>
          <p:nvPr>
            <p:ph idx="1"/>
          </p:nvPr>
        </p:nvSpPr>
        <p:spPr/>
        <p:txBody>
          <a:bodyPr/>
          <a:lstStyle/>
          <a:p>
            <a:r>
              <a:rPr lang="en-US" dirty="0"/>
              <a:t>Differential diagnosis of attenuated growth is broad and includes hormone and non-hormone causes</a:t>
            </a:r>
          </a:p>
          <a:p>
            <a:r>
              <a:rPr lang="en-US" dirty="0"/>
              <a:t>It can be difficult to distinguish between constitutional delay of growth and puberty and isolated partial (probable or possible) growth hormone deficiency</a:t>
            </a:r>
          </a:p>
          <a:p>
            <a:r>
              <a:rPr lang="en-US" dirty="0"/>
              <a:t>Cut-offs for GH deficiency using the GH stimulation test are open to interpretation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CA585E7D-5BB7-4281-8695-F89AF547E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66B3AA-925A-4B53-BF82-56EAFDB77A2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15</a:t>
            </a:fld>
            <a:endParaRPr lang="en-US"/>
          </a:p>
        </p:txBody>
      </p:sp>
    </p:spTree>
    <p:extLst>
      <p:ext uri="{BB962C8B-B14F-4D97-AF65-F5344CB8AC3E}">
        <p14:creationId xmlns:p14="http://schemas.microsoft.com/office/powerpoint/2010/main" val="178050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D633-51D2-5149-8EF5-07C579F180F0}"/>
              </a:ext>
            </a:extLst>
          </p:cNvPr>
          <p:cNvSpPr>
            <a:spLocks noGrp="1"/>
          </p:cNvSpPr>
          <p:nvPr>
            <p:ph type="ctrTitle"/>
          </p:nvPr>
        </p:nvSpPr>
        <p:spPr/>
        <p:txBody>
          <a:bodyPr/>
          <a:lstStyle/>
          <a:p>
            <a:r>
              <a:rPr lang="en-US" dirty="0"/>
              <a:t>Pediatric Treatment Recommendations</a:t>
            </a:r>
          </a:p>
        </p:txBody>
      </p:sp>
    </p:spTree>
    <p:extLst>
      <p:ext uri="{BB962C8B-B14F-4D97-AF65-F5344CB8AC3E}">
        <p14:creationId xmlns:p14="http://schemas.microsoft.com/office/powerpoint/2010/main" val="315631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C801-6516-4A94-8AD8-CDF32E41D688}"/>
              </a:ext>
            </a:extLst>
          </p:cNvPr>
          <p:cNvSpPr>
            <a:spLocks noGrp="1"/>
          </p:cNvSpPr>
          <p:nvPr>
            <p:ph type="title"/>
          </p:nvPr>
        </p:nvSpPr>
        <p:spPr/>
        <p:txBody>
          <a:bodyPr/>
          <a:lstStyle/>
          <a:p>
            <a:r>
              <a:rPr lang="en-US" dirty="0"/>
              <a:t>Indications and Patient Selection</a:t>
            </a:r>
          </a:p>
        </p:txBody>
      </p:sp>
      <p:sp>
        <p:nvSpPr>
          <p:cNvPr id="3" name="Content Placeholder 2">
            <a:extLst>
              <a:ext uri="{FF2B5EF4-FFF2-40B4-BE49-F238E27FC236}">
                <a16:creationId xmlns:a16="http://schemas.microsoft.com/office/drawing/2014/main" id="{D0023710-53F4-40BB-A74D-72B695B5BF8B}"/>
              </a:ext>
            </a:extLst>
          </p:cNvPr>
          <p:cNvSpPr>
            <a:spLocks noGrp="1"/>
          </p:cNvSpPr>
          <p:nvPr>
            <p:ph idx="1"/>
          </p:nvPr>
        </p:nvSpPr>
        <p:spPr/>
        <p:txBody>
          <a:bodyPr/>
          <a:lstStyle/>
          <a:p>
            <a:r>
              <a:rPr lang="en-US" dirty="0"/>
              <a:t>All daily somatropin products are FDA-approved for GH deficiency.</a:t>
            </a:r>
          </a:p>
          <a:p>
            <a:r>
              <a:rPr lang="en-US" dirty="0"/>
              <a:t>Significant variability in indications for non-GH deficient diagnoses among agents</a:t>
            </a:r>
          </a:p>
          <a:p>
            <a:r>
              <a:rPr lang="en-US" dirty="0"/>
              <a:t>Variabilities in dosing and dosing frequencies</a:t>
            </a:r>
          </a:p>
          <a:p>
            <a:r>
              <a:rPr lang="en-US" dirty="0"/>
              <a:t>Somatropin products not generally considered bioequivalent with one another (lack of head-to-head</a:t>
            </a:r>
            <a:r>
              <a:rPr lang="en-US" dirty="0">
                <a:solidFill>
                  <a:srgbClr val="FF0000"/>
                </a:solidFill>
              </a:rPr>
              <a:t> </a:t>
            </a:r>
            <a:r>
              <a:rPr lang="en-US" dirty="0"/>
              <a:t>studies)</a:t>
            </a:r>
          </a:p>
          <a:p>
            <a:r>
              <a:rPr lang="en-US" dirty="0"/>
              <a:t>NOTE: selection of somatropin product is dictated by the insurance provider/payer, not the family or the physician </a:t>
            </a:r>
          </a:p>
        </p:txBody>
      </p:sp>
      <p:sp>
        <p:nvSpPr>
          <p:cNvPr id="4" name="Footer Placeholder 3">
            <a:extLst>
              <a:ext uri="{FF2B5EF4-FFF2-40B4-BE49-F238E27FC236}">
                <a16:creationId xmlns:a16="http://schemas.microsoft.com/office/drawing/2014/main" id="{5EC4BFE8-8009-422C-9041-C1898EF4F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1E0EE-651D-4C64-BC6E-A2D84DE11C6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17</a:t>
            </a:fld>
            <a:endParaRPr lang="en-US"/>
          </a:p>
        </p:txBody>
      </p:sp>
    </p:spTree>
    <p:extLst>
      <p:ext uri="{BB962C8B-B14F-4D97-AF65-F5344CB8AC3E}">
        <p14:creationId xmlns:p14="http://schemas.microsoft.com/office/powerpoint/2010/main" val="173479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35A7-8BBB-409F-8D5A-B6FB93019A88}"/>
              </a:ext>
            </a:extLst>
          </p:cNvPr>
          <p:cNvSpPr>
            <a:spLocks noGrp="1"/>
          </p:cNvSpPr>
          <p:nvPr>
            <p:ph type="title"/>
          </p:nvPr>
        </p:nvSpPr>
        <p:spPr>
          <a:xfrm>
            <a:off x="689065" y="95160"/>
            <a:ext cx="11092118" cy="907084"/>
          </a:xfrm>
        </p:spPr>
        <p:txBody>
          <a:bodyPr>
            <a:normAutofit/>
          </a:bodyPr>
          <a:lstStyle/>
          <a:p>
            <a:r>
              <a:rPr lang="en-US" dirty="0"/>
              <a:t>Treatment considerations: Efficacy for GH Deficiency</a:t>
            </a:r>
          </a:p>
        </p:txBody>
      </p:sp>
      <p:sp>
        <p:nvSpPr>
          <p:cNvPr id="3" name="Content Placeholder 2">
            <a:extLst>
              <a:ext uri="{FF2B5EF4-FFF2-40B4-BE49-F238E27FC236}">
                <a16:creationId xmlns:a16="http://schemas.microsoft.com/office/drawing/2014/main" id="{2E434954-11E5-4166-B478-00771B80E629}"/>
              </a:ext>
            </a:extLst>
          </p:cNvPr>
          <p:cNvSpPr>
            <a:spLocks noGrp="1"/>
          </p:cNvSpPr>
          <p:nvPr>
            <p:ph idx="1"/>
          </p:nvPr>
        </p:nvSpPr>
        <p:spPr>
          <a:xfrm>
            <a:off x="539931" y="1102269"/>
            <a:ext cx="10813869" cy="5660571"/>
          </a:xfrm>
        </p:spPr>
        <p:txBody>
          <a:bodyPr>
            <a:normAutofit/>
          </a:bodyPr>
          <a:lstStyle/>
          <a:p>
            <a:r>
              <a:rPr lang="en-US" dirty="0"/>
              <a:t>Growth hormone treatment with </a:t>
            </a:r>
            <a:r>
              <a:rPr lang="en-US" i="1" dirty="0"/>
              <a:t>daily</a:t>
            </a:r>
            <a:r>
              <a:rPr lang="en-US" dirty="0"/>
              <a:t> growth hormone injections generally leads to increase in height for persons who are GH deficient and whose growth plates have not fused</a:t>
            </a:r>
          </a:p>
          <a:p>
            <a:r>
              <a:rPr lang="en-US" dirty="0"/>
              <a:t>Efficacy of </a:t>
            </a:r>
            <a:r>
              <a:rPr lang="en-US" i="1" dirty="0"/>
              <a:t>daily</a:t>
            </a:r>
            <a:r>
              <a:rPr lang="en-US" dirty="0"/>
              <a:t> GH injections </a:t>
            </a:r>
          </a:p>
          <a:p>
            <a:pPr lvl="1"/>
            <a:r>
              <a:rPr lang="en-US" dirty="0"/>
              <a:t>With treatment, achieved adult height SDS – </a:t>
            </a:r>
            <a:r>
              <a:rPr lang="en-US" dirty="0" err="1"/>
              <a:t>Midparental</a:t>
            </a:r>
            <a:r>
              <a:rPr lang="en-US" dirty="0"/>
              <a:t> Height (MPH) score is -0.8 to -0.4 SD depending upon study. </a:t>
            </a:r>
          </a:p>
          <a:p>
            <a:pPr lvl="2"/>
            <a:r>
              <a:rPr lang="en-US" dirty="0"/>
              <a:t>Even with GH, children rarely achieve an adult height higher than MPH</a:t>
            </a:r>
          </a:p>
          <a:p>
            <a:pPr lvl="2"/>
            <a:r>
              <a:rPr lang="en-US" dirty="0"/>
              <a:t>Those with a higher achieved adult height had a higher </a:t>
            </a:r>
            <a:r>
              <a:rPr lang="en-US" dirty="0" err="1"/>
              <a:t>midparental</a:t>
            </a:r>
            <a:r>
              <a:rPr lang="en-US" dirty="0"/>
              <a:t> height, height gain in first year of therapy, more years on GH, lower GH peak on diagnostic stimulation testing. </a:t>
            </a:r>
          </a:p>
          <a:p>
            <a:endParaRPr lang="en-US" dirty="0"/>
          </a:p>
          <a:p>
            <a:pPr lvl="1"/>
            <a:endParaRPr lang="en-US" dirty="0"/>
          </a:p>
          <a:p>
            <a:pPr lvl="1"/>
            <a:endParaRPr lang="en-US" dirty="0"/>
          </a:p>
        </p:txBody>
      </p:sp>
    </p:spTree>
    <p:extLst>
      <p:ext uri="{BB962C8B-B14F-4D97-AF65-F5344CB8AC3E}">
        <p14:creationId xmlns:p14="http://schemas.microsoft.com/office/powerpoint/2010/main" val="259990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A2EF-BF45-48B6-AFF8-4D786516DBD2}"/>
              </a:ext>
            </a:extLst>
          </p:cNvPr>
          <p:cNvSpPr>
            <a:spLocks noGrp="1"/>
          </p:cNvSpPr>
          <p:nvPr>
            <p:ph type="title"/>
          </p:nvPr>
        </p:nvSpPr>
        <p:spPr>
          <a:xfrm>
            <a:off x="212035" y="365125"/>
            <a:ext cx="11141765" cy="1325563"/>
          </a:xfrm>
        </p:spPr>
        <p:txBody>
          <a:bodyPr/>
          <a:lstStyle/>
          <a:p>
            <a:r>
              <a:rPr lang="en-US" dirty="0"/>
              <a:t>Treatment considerations: Safety – daily GH injections</a:t>
            </a:r>
          </a:p>
        </p:txBody>
      </p:sp>
      <p:sp>
        <p:nvSpPr>
          <p:cNvPr id="3" name="Content Placeholder 2">
            <a:extLst>
              <a:ext uri="{FF2B5EF4-FFF2-40B4-BE49-F238E27FC236}">
                <a16:creationId xmlns:a16="http://schemas.microsoft.com/office/drawing/2014/main" id="{8268BFEC-681E-41BC-8ED4-15894B4A10BA}"/>
              </a:ext>
            </a:extLst>
          </p:cNvPr>
          <p:cNvSpPr>
            <a:spLocks noGrp="1"/>
          </p:cNvSpPr>
          <p:nvPr>
            <p:ph idx="1"/>
          </p:nvPr>
        </p:nvSpPr>
        <p:spPr/>
        <p:txBody>
          <a:bodyPr>
            <a:normAutofit lnSpcReduction="10000"/>
          </a:bodyPr>
          <a:lstStyle/>
          <a:p>
            <a:r>
              <a:rPr lang="en-US" dirty="0"/>
              <a:t>Safety </a:t>
            </a:r>
          </a:p>
          <a:p>
            <a:pPr lvl="1"/>
            <a:r>
              <a:rPr lang="en-US" dirty="0"/>
              <a:t>Intracranial Hypertension – 1 per 1000 patients</a:t>
            </a:r>
          </a:p>
          <a:p>
            <a:pPr lvl="2"/>
            <a:r>
              <a:rPr lang="en-US" dirty="0"/>
              <a:t>Dose dependent; most likely to occur with treatment initiation or dose increases</a:t>
            </a:r>
          </a:p>
          <a:p>
            <a:pPr lvl="2"/>
            <a:r>
              <a:rPr lang="en-US" dirty="0"/>
              <a:t>Reversible when stop GH</a:t>
            </a:r>
          </a:p>
          <a:p>
            <a:pPr lvl="1"/>
            <a:r>
              <a:rPr lang="en-US" dirty="0"/>
              <a:t>SCFE – slipped capital femoral epiphysis – 1 per 10,000-20,000 patients</a:t>
            </a:r>
          </a:p>
          <a:p>
            <a:pPr lvl="2"/>
            <a:r>
              <a:rPr lang="en-US" dirty="0"/>
              <a:t>Occurs on average 3 years after initiation; associated with rapid growth, obesity</a:t>
            </a:r>
          </a:p>
          <a:p>
            <a:pPr lvl="1"/>
            <a:r>
              <a:rPr lang="en-US" dirty="0"/>
              <a:t>Scoliosis </a:t>
            </a:r>
            <a:r>
              <a:rPr lang="en-US" i="1" dirty="0"/>
              <a:t>progression</a:t>
            </a:r>
            <a:r>
              <a:rPr lang="en-US" dirty="0"/>
              <a:t> </a:t>
            </a:r>
          </a:p>
          <a:p>
            <a:pPr lvl="1"/>
            <a:r>
              <a:rPr lang="en-US" dirty="0"/>
              <a:t>Increased diabetes risk in those with insulin resistance </a:t>
            </a:r>
          </a:p>
          <a:p>
            <a:pPr lvl="1"/>
            <a:r>
              <a:rPr lang="en-US" dirty="0"/>
              <a:t>Long term risk of Cancer? Cardiovascular disease?</a:t>
            </a:r>
          </a:p>
          <a:p>
            <a:pPr lvl="2"/>
            <a:r>
              <a:rPr lang="en-US" dirty="0"/>
              <a:t>Controversial – Some European studies suggest there is an increase in CV events for treated patients in their 30s and 40s, others no. </a:t>
            </a:r>
          </a:p>
          <a:p>
            <a:endParaRPr lang="en-US" dirty="0"/>
          </a:p>
        </p:txBody>
      </p:sp>
    </p:spTree>
    <p:extLst>
      <p:ext uri="{BB962C8B-B14F-4D97-AF65-F5344CB8AC3E}">
        <p14:creationId xmlns:p14="http://schemas.microsoft.com/office/powerpoint/2010/main" val="47897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D633-51D2-5149-8EF5-07C579F180F0}"/>
              </a:ext>
            </a:extLst>
          </p:cNvPr>
          <p:cNvSpPr>
            <a:spLocks noGrp="1"/>
          </p:cNvSpPr>
          <p:nvPr>
            <p:ph type="ctrTitle"/>
          </p:nvPr>
        </p:nvSpPr>
        <p:spPr/>
        <p:txBody>
          <a:bodyPr>
            <a:normAutofit fontScale="90000"/>
          </a:bodyPr>
          <a:lstStyle/>
          <a:p>
            <a:r>
              <a:rPr lang="en-US" dirty="0"/>
              <a:t>Epidemiology, Burden, Unmet Needs in Children and Adolescents</a:t>
            </a:r>
          </a:p>
        </p:txBody>
      </p:sp>
    </p:spTree>
    <p:extLst>
      <p:ext uri="{BB962C8B-B14F-4D97-AF65-F5344CB8AC3E}">
        <p14:creationId xmlns:p14="http://schemas.microsoft.com/office/powerpoint/2010/main" val="390206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466C-961D-43CE-BB72-F4A022E618C5}"/>
              </a:ext>
            </a:extLst>
          </p:cNvPr>
          <p:cNvSpPr>
            <a:spLocks noGrp="1"/>
          </p:cNvSpPr>
          <p:nvPr>
            <p:ph type="title"/>
          </p:nvPr>
        </p:nvSpPr>
        <p:spPr/>
        <p:txBody>
          <a:bodyPr/>
          <a:lstStyle/>
          <a:p>
            <a:r>
              <a:rPr lang="en-US" dirty="0"/>
              <a:t>Shared decision making (SDM)</a:t>
            </a:r>
          </a:p>
        </p:txBody>
      </p:sp>
      <p:sp>
        <p:nvSpPr>
          <p:cNvPr id="3" name="Content Placeholder 2">
            <a:extLst>
              <a:ext uri="{FF2B5EF4-FFF2-40B4-BE49-F238E27FC236}">
                <a16:creationId xmlns:a16="http://schemas.microsoft.com/office/drawing/2014/main" id="{8D6A7107-8294-43A2-81EA-93E228D3A51A}"/>
              </a:ext>
            </a:extLst>
          </p:cNvPr>
          <p:cNvSpPr>
            <a:spLocks noGrp="1"/>
          </p:cNvSpPr>
          <p:nvPr>
            <p:ph idx="1"/>
          </p:nvPr>
        </p:nvSpPr>
        <p:spPr/>
        <p:txBody>
          <a:bodyPr>
            <a:normAutofit/>
          </a:bodyPr>
          <a:lstStyle/>
          <a:p>
            <a:r>
              <a:rPr lang="en-US" dirty="0"/>
              <a:t>With patient/family – collaboration, goals, risk/benefit, ongoing support, promoting long term adherence</a:t>
            </a:r>
          </a:p>
          <a:p>
            <a:r>
              <a:rPr lang="en-US" dirty="0"/>
              <a:t>Importance of addressing psychosocial concerns during decision-making process</a:t>
            </a:r>
          </a:p>
          <a:p>
            <a:r>
              <a:rPr lang="en-US" dirty="0"/>
              <a:t>Means to facilitate adherence and consequences of poor adherence</a:t>
            </a:r>
          </a:p>
          <a:p>
            <a:endParaRPr lang="en-US" dirty="0"/>
          </a:p>
        </p:txBody>
      </p:sp>
      <p:sp>
        <p:nvSpPr>
          <p:cNvPr id="4" name="Footer Placeholder 3">
            <a:extLst>
              <a:ext uri="{FF2B5EF4-FFF2-40B4-BE49-F238E27FC236}">
                <a16:creationId xmlns:a16="http://schemas.microsoft.com/office/drawing/2014/main" id="{EBC8F8CE-1A56-4FAD-B6FE-0CE4FEFBAC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8C3374-D4C7-4964-AFCF-4425BD76DD5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20</a:t>
            </a:fld>
            <a:endParaRPr lang="en-US"/>
          </a:p>
        </p:txBody>
      </p:sp>
    </p:spTree>
    <p:extLst>
      <p:ext uri="{BB962C8B-B14F-4D97-AF65-F5344CB8AC3E}">
        <p14:creationId xmlns:p14="http://schemas.microsoft.com/office/powerpoint/2010/main" val="157237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2F3E-FFDA-4E07-A299-486E08D036D3}"/>
              </a:ext>
            </a:extLst>
          </p:cNvPr>
          <p:cNvSpPr>
            <a:spLocks noGrp="1"/>
          </p:cNvSpPr>
          <p:nvPr>
            <p:ph type="title"/>
          </p:nvPr>
        </p:nvSpPr>
        <p:spPr/>
        <p:txBody>
          <a:bodyPr/>
          <a:lstStyle/>
          <a:p>
            <a:r>
              <a:rPr lang="en-US" dirty="0"/>
              <a:t>Shared Decision Making:</a:t>
            </a:r>
            <a:br>
              <a:rPr lang="en-US" dirty="0"/>
            </a:br>
            <a:r>
              <a:rPr lang="en-US" dirty="0"/>
              <a:t>AHRQ Model of Patient-Centered Care</a:t>
            </a:r>
          </a:p>
        </p:txBody>
      </p:sp>
      <p:sp>
        <p:nvSpPr>
          <p:cNvPr id="3" name="Content Placeholder 2">
            <a:extLst>
              <a:ext uri="{FF2B5EF4-FFF2-40B4-BE49-F238E27FC236}">
                <a16:creationId xmlns:a16="http://schemas.microsoft.com/office/drawing/2014/main" id="{D646D713-CB25-4719-99B9-2AC1CC802DDD}"/>
              </a:ext>
            </a:extLst>
          </p:cNvPr>
          <p:cNvSpPr>
            <a:spLocks noGrp="1"/>
          </p:cNvSpPr>
          <p:nvPr>
            <p:ph idx="1"/>
          </p:nvPr>
        </p:nvSpPr>
        <p:spPr/>
        <p:txBody>
          <a:bodyPr>
            <a:normAutofit fontScale="92500" lnSpcReduction="20000"/>
          </a:bodyPr>
          <a:lstStyle/>
          <a:p>
            <a:r>
              <a:rPr lang="en-US" dirty="0"/>
              <a:t>Problem</a:t>
            </a:r>
          </a:p>
          <a:p>
            <a:pPr lvl="1"/>
            <a:r>
              <a:rPr lang="en-US" dirty="0"/>
              <a:t> Lack of patient knowledge necessary for informed decision making</a:t>
            </a:r>
          </a:p>
          <a:p>
            <a:pPr lvl="1"/>
            <a:r>
              <a:rPr lang="en-US" dirty="0"/>
              <a:t>Available evidence conflicting/confusing (</a:t>
            </a:r>
            <a:r>
              <a:rPr lang="en-US" dirty="0" err="1"/>
              <a:t>eg</a:t>
            </a:r>
            <a:r>
              <a:rPr lang="en-US" dirty="0"/>
              <a:t>, QOL data on short stature/effect of GH)</a:t>
            </a:r>
          </a:p>
          <a:p>
            <a:pPr lvl="1"/>
            <a:r>
              <a:rPr lang="en-US" dirty="0"/>
              <a:t>Many medical decisions (preventive testing, diagnostic workups, treatment options) driven more by MD attitudes preferences than scientific evidence</a:t>
            </a:r>
          </a:p>
          <a:p>
            <a:pPr lvl="1"/>
            <a:r>
              <a:rPr lang="en-US" dirty="0"/>
              <a:t>CORE PRINCIPLE of SDM: only preference driving diagnostic/treatment variations should be made by patient</a:t>
            </a:r>
          </a:p>
          <a:p>
            <a:r>
              <a:rPr lang="en-US" dirty="0"/>
              <a:t>Intervention: Basic Tenets</a:t>
            </a:r>
          </a:p>
          <a:p>
            <a:pPr lvl="1"/>
            <a:r>
              <a:rPr lang="en-US" dirty="0"/>
              <a:t>Patients armed with balanced information relative to their particular situation can/will participate in the medical decision-making process by asking informed questions and expressing personal values/opinions about their conditions/treatment options</a:t>
            </a:r>
          </a:p>
          <a:p>
            <a:pPr lvl="1"/>
            <a:r>
              <a:rPr lang="en-US" dirty="0"/>
              <a:t>Clinicians will respect patients’ goals/preferences and use them to guide recommendations and treatments</a:t>
            </a:r>
          </a:p>
          <a:p>
            <a:endParaRPr lang="en-US" dirty="0"/>
          </a:p>
          <a:p>
            <a:pPr lvl="1"/>
            <a:endParaRPr lang="en-US" dirty="0"/>
          </a:p>
        </p:txBody>
      </p:sp>
      <p:sp>
        <p:nvSpPr>
          <p:cNvPr id="4" name="Footer Placeholder 3">
            <a:extLst>
              <a:ext uri="{FF2B5EF4-FFF2-40B4-BE49-F238E27FC236}">
                <a16:creationId xmlns:a16="http://schemas.microsoft.com/office/drawing/2014/main" id="{727BF5E5-FB25-4377-827B-87844FB5FB93}"/>
              </a:ext>
            </a:extLst>
          </p:cNvPr>
          <p:cNvSpPr>
            <a:spLocks noGrp="1"/>
          </p:cNvSpPr>
          <p:nvPr>
            <p:ph type="ftr" sz="quarter" idx="11"/>
          </p:nvPr>
        </p:nvSpPr>
        <p:spPr/>
        <p:txBody>
          <a:bodyPr/>
          <a:lstStyle/>
          <a:p>
            <a:r>
              <a:rPr lang="en-US" dirty="0"/>
              <a:t>AHRQ</a:t>
            </a:r>
          </a:p>
        </p:txBody>
      </p:sp>
      <p:sp>
        <p:nvSpPr>
          <p:cNvPr id="5" name="Slide Number Placeholder 4">
            <a:extLst>
              <a:ext uri="{FF2B5EF4-FFF2-40B4-BE49-F238E27FC236}">
                <a16:creationId xmlns:a16="http://schemas.microsoft.com/office/drawing/2014/main" id="{3731A35B-3CEB-4EB5-878C-2A685962AB1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21</a:t>
            </a:fld>
            <a:endParaRPr lang="en-US"/>
          </a:p>
        </p:txBody>
      </p:sp>
    </p:spTree>
    <p:extLst>
      <p:ext uri="{BB962C8B-B14F-4D97-AF65-F5344CB8AC3E}">
        <p14:creationId xmlns:p14="http://schemas.microsoft.com/office/powerpoint/2010/main" val="344676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62A8-0317-49E8-B498-9B753A9E29E1}"/>
              </a:ext>
            </a:extLst>
          </p:cNvPr>
          <p:cNvSpPr>
            <a:spLocks noGrp="1"/>
          </p:cNvSpPr>
          <p:nvPr>
            <p:ph type="title"/>
          </p:nvPr>
        </p:nvSpPr>
        <p:spPr>
          <a:xfrm>
            <a:off x="751703" y="136526"/>
            <a:ext cx="10515600" cy="923282"/>
          </a:xfrm>
        </p:spPr>
        <p:txBody>
          <a:bodyPr/>
          <a:lstStyle/>
          <a:p>
            <a:r>
              <a:rPr lang="en-US" dirty="0"/>
              <a:t>Implementing Shared Decision-Making   </a:t>
            </a:r>
            <a:r>
              <a:rPr lang="en-US" dirty="0">
                <a:solidFill>
                  <a:srgbClr val="FF0000"/>
                </a:solidFill>
              </a:rPr>
              <a:t>S</a:t>
            </a:r>
            <a:r>
              <a:rPr lang="en-US" dirty="0">
                <a:solidFill>
                  <a:srgbClr val="00B050"/>
                </a:solidFill>
              </a:rPr>
              <a:t>H</a:t>
            </a:r>
            <a:r>
              <a:rPr lang="en-US" dirty="0">
                <a:solidFill>
                  <a:schemeClr val="accent1">
                    <a:lumMod val="75000"/>
                  </a:schemeClr>
                </a:solidFill>
              </a:rPr>
              <a:t>A</a:t>
            </a:r>
            <a:r>
              <a:rPr lang="en-US" dirty="0">
                <a:solidFill>
                  <a:schemeClr val="accent2">
                    <a:lumMod val="75000"/>
                  </a:schemeClr>
                </a:solidFill>
              </a:rPr>
              <a:t>R</a:t>
            </a:r>
            <a:r>
              <a:rPr lang="en-US" dirty="0"/>
              <a:t>E</a:t>
            </a:r>
          </a:p>
        </p:txBody>
      </p:sp>
      <p:sp>
        <p:nvSpPr>
          <p:cNvPr id="4" name="Footer Placeholder 3">
            <a:extLst>
              <a:ext uri="{FF2B5EF4-FFF2-40B4-BE49-F238E27FC236}">
                <a16:creationId xmlns:a16="http://schemas.microsoft.com/office/drawing/2014/main" id="{081A6DE8-778A-432B-9CC5-F7D97BAF84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50B2FD-D6BB-4860-9138-CDF645DE217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22</a:t>
            </a:fld>
            <a:endParaRPr lang="en-US"/>
          </a:p>
        </p:txBody>
      </p:sp>
      <p:sp>
        <p:nvSpPr>
          <p:cNvPr id="7" name="Content Placeholder 6">
            <a:extLst>
              <a:ext uri="{FF2B5EF4-FFF2-40B4-BE49-F238E27FC236}">
                <a16:creationId xmlns:a16="http://schemas.microsoft.com/office/drawing/2014/main" id="{C5BBFB6B-4270-48AB-8D76-71BD33678201}"/>
              </a:ext>
            </a:extLst>
          </p:cNvPr>
          <p:cNvSpPr>
            <a:spLocks noGrp="1"/>
          </p:cNvSpPr>
          <p:nvPr>
            <p:ph idx="1"/>
          </p:nvPr>
        </p:nvSpPr>
        <p:spPr>
          <a:xfrm>
            <a:off x="838200" y="1272746"/>
            <a:ext cx="10515600" cy="4524205"/>
          </a:xfrm>
        </p:spPr>
        <p:txBody>
          <a:bodyPr>
            <a:normAutofit fontScale="92500" lnSpcReduction="20000"/>
          </a:bodyPr>
          <a:lstStyle/>
          <a:p>
            <a:r>
              <a:rPr lang="en-US" sz="3600" b="1" dirty="0">
                <a:solidFill>
                  <a:srgbClr val="FF0000"/>
                </a:solidFill>
              </a:rPr>
              <a:t>S</a:t>
            </a:r>
            <a:r>
              <a:rPr lang="en-US" dirty="0"/>
              <a:t>eek your patient’s participation</a:t>
            </a:r>
          </a:p>
          <a:p>
            <a:pPr lvl="1"/>
            <a:r>
              <a:rPr lang="en-US" dirty="0"/>
              <a:t>Communicate that a choice exists and invite to be involved in decision</a:t>
            </a:r>
          </a:p>
          <a:p>
            <a:r>
              <a:rPr lang="en-US" sz="3900" b="1" dirty="0">
                <a:solidFill>
                  <a:srgbClr val="00B050"/>
                </a:solidFill>
              </a:rPr>
              <a:t>H</a:t>
            </a:r>
            <a:r>
              <a:rPr lang="en-US" dirty="0"/>
              <a:t>elp your patient explore and compare treatment options</a:t>
            </a:r>
          </a:p>
          <a:p>
            <a:pPr lvl="1"/>
            <a:r>
              <a:rPr lang="en-US" dirty="0"/>
              <a:t>Discuss benefits and harms (and unknowns) of each option</a:t>
            </a:r>
          </a:p>
          <a:p>
            <a:r>
              <a:rPr lang="en-US" sz="3900" b="1" dirty="0">
                <a:solidFill>
                  <a:schemeClr val="accent1">
                    <a:lumMod val="75000"/>
                  </a:schemeClr>
                </a:solidFill>
              </a:rPr>
              <a:t>A</a:t>
            </a:r>
            <a:r>
              <a:rPr lang="en-US" dirty="0"/>
              <a:t>ssess your patient’s values and preferences</a:t>
            </a:r>
          </a:p>
          <a:p>
            <a:pPr lvl="1"/>
            <a:r>
              <a:rPr lang="en-US" dirty="0"/>
              <a:t>Take into account what matters most</a:t>
            </a:r>
          </a:p>
          <a:p>
            <a:r>
              <a:rPr lang="en-US" sz="3900" b="1" dirty="0">
                <a:solidFill>
                  <a:schemeClr val="accent2">
                    <a:lumMod val="75000"/>
                  </a:schemeClr>
                </a:solidFill>
              </a:rPr>
              <a:t>R</a:t>
            </a:r>
            <a:r>
              <a:rPr lang="en-US" dirty="0"/>
              <a:t>each a decision with your patient</a:t>
            </a:r>
          </a:p>
          <a:p>
            <a:pPr lvl="1"/>
            <a:r>
              <a:rPr lang="en-US" dirty="0"/>
              <a:t>Decide together on the best option and arrange for follow-up</a:t>
            </a:r>
          </a:p>
          <a:p>
            <a:r>
              <a:rPr lang="en-US" sz="3900" b="1" dirty="0"/>
              <a:t>E</a:t>
            </a:r>
            <a:r>
              <a:rPr lang="en-US" dirty="0"/>
              <a:t>valuate your patient’s decision</a:t>
            </a:r>
          </a:p>
          <a:p>
            <a:pPr lvl="1"/>
            <a:r>
              <a:rPr lang="en-US" dirty="0"/>
              <a:t>Support your patient so treatment decision has a positive impact on health outcomes </a:t>
            </a:r>
          </a:p>
        </p:txBody>
      </p:sp>
    </p:spTree>
    <p:extLst>
      <p:ext uri="{BB962C8B-B14F-4D97-AF65-F5344CB8AC3E}">
        <p14:creationId xmlns:p14="http://schemas.microsoft.com/office/powerpoint/2010/main" val="374536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F3B8-6FDA-4DD0-8A5C-A62BFE497C68}"/>
              </a:ext>
            </a:extLst>
          </p:cNvPr>
          <p:cNvSpPr>
            <a:spLocks noGrp="1"/>
          </p:cNvSpPr>
          <p:nvPr>
            <p:ph type="title"/>
          </p:nvPr>
        </p:nvSpPr>
        <p:spPr>
          <a:xfrm>
            <a:off x="838200" y="365125"/>
            <a:ext cx="11062252" cy="1325563"/>
          </a:xfrm>
        </p:spPr>
        <p:txBody>
          <a:bodyPr/>
          <a:lstStyle/>
          <a:p>
            <a:r>
              <a:rPr lang="en-US" dirty="0"/>
              <a:t>Treatment Dosing and Monitoring Daily GH injections</a:t>
            </a:r>
          </a:p>
        </p:txBody>
      </p:sp>
      <p:sp>
        <p:nvSpPr>
          <p:cNvPr id="3" name="Content Placeholder 2">
            <a:extLst>
              <a:ext uri="{FF2B5EF4-FFF2-40B4-BE49-F238E27FC236}">
                <a16:creationId xmlns:a16="http://schemas.microsoft.com/office/drawing/2014/main" id="{F5C4A841-7581-46A0-BC60-0E7C3BCC911D}"/>
              </a:ext>
            </a:extLst>
          </p:cNvPr>
          <p:cNvSpPr>
            <a:spLocks noGrp="1"/>
          </p:cNvSpPr>
          <p:nvPr>
            <p:ph idx="1"/>
          </p:nvPr>
        </p:nvSpPr>
        <p:spPr>
          <a:xfrm>
            <a:off x="838200" y="1463040"/>
            <a:ext cx="10515600" cy="4713923"/>
          </a:xfrm>
        </p:spPr>
        <p:txBody>
          <a:bodyPr>
            <a:normAutofit fontScale="77500" lnSpcReduction="20000"/>
          </a:bodyPr>
          <a:lstStyle/>
          <a:p>
            <a:r>
              <a:rPr lang="en-US" dirty="0"/>
              <a:t>Dosing </a:t>
            </a:r>
          </a:p>
          <a:p>
            <a:pPr lvl="1"/>
            <a:r>
              <a:rPr lang="en-US" dirty="0"/>
              <a:t>Starting dose 0.15-0.2 mg/kg/week (20-30 mcg/kg/day)</a:t>
            </a:r>
          </a:p>
          <a:p>
            <a:pPr lvl="2"/>
            <a:r>
              <a:rPr lang="en-US" dirty="0"/>
              <a:t>Different GH (somatropin) brands have different recommendations for dosing </a:t>
            </a:r>
          </a:p>
          <a:p>
            <a:pPr lvl="3"/>
            <a:r>
              <a:rPr lang="en-US" dirty="0"/>
              <a:t>0.16-0.3 mg/kg/week </a:t>
            </a:r>
          </a:p>
          <a:p>
            <a:pPr lvl="1"/>
            <a:r>
              <a:rPr lang="en-US" dirty="0"/>
              <a:t>Subsequent dosing to titrate IGF-1 level in the upper ½ of normal range for age</a:t>
            </a:r>
          </a:p>
          <a:p>
            <a:pPr lvl="2"/>
            <a:r>
              <a:rPr lang="en-US" dirty="0"/>
              <a:t>Minimum twice yearly – studies of this technique analyzed 3-4X yearly</a:t>
            </a:r>
          </a:p>
          <a:p>
            <a:pPr lvl="2"/>
            <a:r>
              <a:rPr lang="en-US" dirty="0"/>
              <a:t>Wide range of mg/kg dosing among patients to keep IGF-1 in upper ½ of normal range</a:t>
            </a:r>
          </a:p>
          <a:p>
            <a:r>
              <a:rPr lang="en-US" dirty="0"/>
              <a:t>Every 3-6 </a:t>
            </a:r>
            <a:r>
              <a:rPr lang="en-US" dirty="0" err="1"/>
              <a:t>mos</a:t>
            </a:r>
            <a:endParaRPr lang="en-US" dirty="0"/>
          </a:p>
          <a:p>
            <a:pPr lvl="1"/>
            <a:r>
              <a:rPr lang="en-US" dirty="0"/>
              <a:t>IGF-1 level</a:t>
            </a:r>
          </a:p>
          <a:p>
            <a:pPr lvl="1"/>
            <a:r>
              <a:rPr lang="en-US" dirty="0"/>
              <a:t>Height</a:t>
            </a:r>
          </a:p>
          <a:p>
            <a:pPr lvl="1"/>
            <a:r>
              <a:rPr lang="en-US" dirty="0"/>
              <a:t>Weight</a:t>
            </a:r>
          </a:p>
          <a:p>
            <a:pPr lvl="1"/>
            <a:r>
              <a:rPr lang="en-US" dirty="0"/>
              <a:t>Screen for side effects (headaches, knee, hip pain, polyuria) </a:t>
            </a:r>
          </a:p>
          <a:p>
            <a:pPr lvl="1"/>
            <a:r>
              <a:rPr lang="en-US" dirty="0"/>
              <a:t>Consider screening for diabetes in those at high risk</a:t>
            </a:r>
          </a:p>
          <a:p>
            <a:r>
              <a:rPr lang="en-US" dirty="0"/>
              <a:t>Yearly </a:t>
            </a:r>
          </a:p>
          <a:p>
            <a:pPr lvl="1"/>
            <a:r>
              <a:rPr lang="en-US" dirty="0"/>
              <a:t>Screen for other pituitary hormone deficiencies in those at high risk (consider free T4, cortisol)</a:t>
            </a:r>
          </a:p>
          <a:p>
            <a:pPr lvl="1"/>
            <a:r>
              <a:rPr lang="en-US" dirty="0"/>
              <a:t>Bone age</a:t>
            </a:r>
          </a:p>
        </p:txBody>
      </p:sp>
    </p:spTree>
    <p:extLst>
      <p:ext uri="{BB962C8B-B14F-4D97-AF65-F5344CB8AC3E}">
        <p14:creationId xmlns:p14="http://schemas.microsoft.com/office/powerpoint/2010/main" val="276031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9C4A-AA5D-4D68-BD89-AA9CFE86F62D}"/>
              </a:ext>
            </a:extLst>
          </p:cNvPr>
          <p:cNvSpPr>
            <a:spLocks noGrp="1"/>
          </p:cNvSpPr>
          <p:nvPr>
            <p:ph type="title"/>
          </p:nvPr>
        </p:nvSpPr>
        <p:spPr/>
        <p:txBody>
          <a:bodyPr/>
          <a:lstStyle/>
          <a:p>
            <a:r>
              <a:rPr lang="en-US" dirty="0"/>
              <a:t>Outcomes of Growth Hormone Therapy: Beyond Height</a:t>
            </a:r>
          </a:p>
        </p:txBody>
      </p:sp>
      <p:sp>
        <p:nvSpPr>
          <p:cNvPr id="3" name="Content Placeholder 2">
            <a:extLst>
              <a:ext uri="{FF2B5EF4-FFF2-40B4-BE49-F238E27FC236}">
                <a16:creationId xmlns:a16="http://schemas.microsoft.com/office/drawing/2014/main" id="{5A3EB7A4-7015-4586-B9F1-0B5DAD795EB2}"/>
              </a:ext>
            </a:extLst>
          </p:cNvPr>
          <p:cNvSpPr>
            <a:spLocks noGrp="1"/>
          </p:cNvSpPr>
          <p:nvPr>
            <p:ph idx="1"/>
          </p:nvPr>
        </p:nvSpPr>
        <p:spPr>
          <a:xfrm>
            <a:off x="334860" y="1695902"/>
            <a:ext cx="4199433" cy="3971326"/>
          </a:xfrm>
        </p:spPr>
        <p:txBody>
          <a:bodyPr>
            <a:normAutofit/>
          </a:bodyPr>
          <a:lstStyle/>
          <a:p>
            <a:r>
              <a:rPr lang="en-US" sz="2400" dirty="0"/>
              <a:t>Body composition</a:t>
            </a:r>
          </a:p>
          <a:p>
            <a:r>
              <a:rPr lang="en-US" sz="2400" dirty="0"/>
              <a:t>Bone Mass</a:t>
            </a:r>
          </a:p>
          <a:p>
            <a:pPr lvl="1"/>
            <a:r>
              <a:rPr lang="en-US" sz="2000" dirty="0"/>
              <a:t>Accrual occurs until early 20s</a:t>
            </a:r>
          </a:p>
          <a:p>
            <a:pPr lvl="1"/>
            <a:r>
              <a:rPr lang="en-US" sz="2000" dirty="0"/>
              <a:t>GH plays role in optimal accrual</a:t>
            </a:r>
          </a:p>
          <a:p>
            <a:r>
              <a:rPr lang="en-US" sz="2400" dirty="0"/>
              <a:t>Quality of life</a:t>
            </a:r>
          </a:p>
          <a:p>
            <a:r>
              <a:rPr lang="en-US" sz="2400" dirty="0"/>
              <a:t>Metabolic abnormalities</a:t>
            </a:r>
          </a:p>
          <a:p>
            <a:pPr lvl="1"/>
            <a:r>
              <a:rPr lang="en-US" sz="2000" dirty="0"/>
              <a:t>Lean muscle mass</a:t>
            </a:r>
          </a:p>
          <a:p>
            <a:pPr lvl="1"/>
            <a:r>
              <a:rPr lang="en-US" sz="2000" dirty="0"/>
              <a:t>Lipid profile</a:t>
            </a:r>
          </a:p>
          <a:p>
            <a:pPr marL="457200" lvl="1" indent="0">
              <a:buNone/>
            </a:pPr>
            <a:endParaRPr lang="en-US" dirty="0"/>
          </a:p>
        </p:txBody>
      </p:sp>
      <p:sp>
        <p:nvSpPr>
          <p:cNvPr id="4" name="Footer Placeholder 3">
            <a:extLst>
              <a:ext uri="{FF2B5EF4-FFF2-40B4-BE49-F238E27FC236}">
                <a16:creationId xmlns:a16="http://schemas.microsoft.com/office/drawing/2014/main" id="{AFCA4967-C2B5-4599-BA64-7B7E1521F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D06877-DA18-4788-AEEA-20241D6143E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24</a:t>
            </a:fld>
            <a:endParaRPr lang="en-US"/>
          </a:p>
        </p:txBody>
      </p:sp>
      <p:pic>
        <p:nvPicPr>
          <p:cNvPr id="7" name="Picture 6">
            <a:extLst>
              <a:ext uri="{FF2B5EF4-FFF2-40B4-BE49-F238E27FC236}">
                <a16:creationId xmlns:a16="http://schemas.microsoft.com/office/drawing/2014/main" id="{B38C21EC-156B-4D89-A103-5686D11AD65B}"/>
              </a:ext>
            </a:extLst>
          </p:cNvPr>
          <p:cNvPicPr>
            <a:picLocks noChangeAspect="1"/>
          </p:cNvPicPr>
          <p:nvPr/>
        </p:nvPicPr>
        <p:blipFill>
          <a:blip r:embed="rId3"/>
          <a:stretch>
            <a:fillRect/>
          </a:stretch>
        </p:blipFill>
        <p:spPr>
          <a:xfrm>
            <a:off x="4383465" y="1385002"/>
            <a:ext cx="7473676" cy="3807855"/>
          </a:xfrm>
          <a:prstGeom prst="rect">
            <a:avLst/>
          </a:prstGeom>
        </p:spPr>
      </p:pic>
    </p:spTree>
    <p:extLst>
      <p:ext uri="{BB962C8B-B14F-4D97-AF65-F5344CB8AC3E}">
        <p14:creationId xmlns:p14="http://schemas.microsoft.com/office/powerpoint/2010/main" val="4229537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3367-5A76-4A40-923F-4FA795066ABB}"/>
              </a:ext>
            </a:extLst>
          </p:cNvPr>
          <p:cNvSpPr>
            <a:spLocks noGrp="1"/>
          </p:cNvSpPr>
          <p:nvPr>
            <p:ph type="title"/>
          </p:nvPr>
        </p:nvSpPr>
        <p:spPr>
          <a:xfrm>
            <a:off x="838200" y="136526"/>
            <a:ext cx="10515600" cy="924524"/>
          </a:xfrm>
        </p:spPr>
        <p:txBody>
          <a:bodyPr/>
          <a:lstStyle/>
          <a:p>
            <a:r>
              <a:rPr lang="en-US" dirty="0"/>
              <a:t>Duration of therapy</a:t>
            </a:r>
          </a:p>
        </p:txBody>
      </p:sp>
      <p:sp>
        <p:nvSpPr>
          <p:cNvPr id="3" name="Content Placeholder 2">
            <a:extLst>
              <a:ext uri="{FF2B5EF4-FFF2-40B4-BE49-F238E27FC236}">
                <a16:creationId xmlns:a16="http://schemas.microsoft.com/office/drawing/2014/main" id="{C9C7BC5D-43FF-469C-B709-0055876A5A07}"/>
              </a:ext>
            </a:extLst>
          </p:cNvPr>
          <p:cNvSpPr>
            <a:spLocks noGrp="1"/>
          </p:cNvSpPr>
          <p:nvPr>
            <p:ph idx="1"/>
          </p:nvPr>
        </p:nvSpPr>
        <p:spPr>
          <a:xfrm>
            <a:off x="838200" y="1061050"/>
            <a:ext cx="10515600" cy="4450517"/>
          </a:xfrm>
        </p:spPr>
        <p:txBody>
          <a:bodyPr>
            <a:normAutofit lnSpcReduction="10000"/>
          </a:bodyPr>
          <a:lstStyle/>
          <a:p>
            <a:r>
              <a:rPr lang="en-US" dirty="0"/>
              <a:t>Transition:  when linear growth done and re-evaluation for persistent GH deficiency is recommended</a:t>
            </a:r>
          </a:p>
          <a:p>
            <a:pPr lvl="1"/>
            <a:r>
              <a:rPr lang="en-US" dirty="0"/>
              <a:t>Male: When growth rate less than 3 cm/year and bone age 17</a:t>
            </a:r>
          </a:p>
          <a:p>
            <a:pPr lvl="1"/>
            <a:r>
              <a:rPr lang="en-US" dirty="0"/>
              <a:t>Female:  When growth rate less than 3 cm/year and bone age 14  </a:t>
            </a:r>
          </a:p>
          <a:p>
            <a:r>
              <a:rPr lang="en-US" dirty="0"/>
              <a:t>Retesting once these milestones achieved:</a:t>
            </a:r>
          </a:p>
          <a:p>
            <a:pPr lvl="1"/>
            <a:r>
              <a:rPr lang="en-US" dirty="0"/>
              <a:t>Multiple pituitary hormone deficiency (&gt;2 pituitary hormones deficiency)</a:t>
            </a:r>
            <a:r>
              <a:rPr lang="en-US" dirty="0">
                <a:sym typeface="Wingdings" panose="05000000000000000000" pitchFamily="2" charset="2"/>
              </a:rPr>
              <a:t> persistent GH deficiency is 100% chance   no repeat testing needed</a:t>
            </a:r>
          </a:p>
          <a:p>
            <a:pPr lvl="1"/>
            <a:r>
              <a:rPr lang="en-US" dirty="0">
                <a:sym typeface="Wingdings" panose="05000000000000000000" pitchFamily="2" charset="2"/>
              </a:rPr>
              <a:t>2 or fewer pituitary hormones (even with abnormal pituitary structure)  persistent GH deficiency 30-70% of patients  repeat testing needed	</a:t>
            </a:r>
          </a:p>
          <a:p>
            <a:pPr lvl="2"/>
            <a:r>
              <a:rPr lang="en-US" dirty="0">
                <a:sym typeface="Wingdings" panose="05000000000000000000" pitchFamily="2" charset="2"/>
              </a:rPr>
              <a:t>IGF-1 level 1-3 months after GH held – If IGF-1 z-score &lt; -2  persistent GH deficiency.  IF IGF-1 z-score &gt; 0 likely not persistent GH deficiency</a:t>
            </a:r>
          </a:p>
          <a:p>
            <a:pPr lvl="2"/>
            <a:r>
              <a:rPr lang="en-US" dirty="0">
                <a:sym typeface="Wingdings" panose="05000000000000000000" pitchFamily="2" charset="2"/>
              </a:rPr>
              <a:t>Repeat GH stimulation testing (using adult protocols) recommended if IGF-1 level indeterminate</a:t>
            </a:r>
            <a:endParaRPr lang="en-US" dirty="0"/>
          </a:p>
          <a:p>
            <a:pPr lvl="1"/>
            <a:endParaRPr lang="en-US" dirty="0"/>
          </a:p>
        </p:txBody>
      </p:sp>
      <p:sp>
        <p:nvSpPr>
          <p:cNvPr id="5" name="Slide Number Placeholder 4">
            <a:extLst>
              <a:ext uri="{FF2B5EF4-FFF2-40B4-BE49-F238E27FC236}">
                <a16:creationId xmlns:a16="http://schemas.microsoft.com/office/drawing/2014/main" id="{EEC291BA-1C9A-4466-973E-D591D4B2861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25</a:t>
            </a:fld>
            <a:endParaRPr lang="en-US"/>
          </a:p>
        </p:txBody>
      </p:sp>
    </p:spTree>
    <p:extLst>
      <p:ext uri="{BB962C8B-B14F-4D97-AF65-F5344CB8AC3E}">
        <p14:creationId xmlns:p14="http://schemas.microsoft.com/office/powerpoint/2010/main" val="4109810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2505B944-9730-4302-BDB5-3849AA8F9497}"/>
              </a:ext>
            </a:extLst>
          </p:cNvPr>
          <p:cNvSpPr txBox="1">
            <a:spLocks/>
          </p:cNvSpPr>
          <p:nvPr/>
        </p:nvSpPr>
        <p:spPr>
          <a:xfrm>
            <a:off x="1063894" y="5472902"/>
            <a:ext cx="8311896" cy="3566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Yuen KCJ, et al. </a:t>
            </a:r>
            <a:r>
              <a:rPr lang="en-US" i="1"/>
              <a:t>Growth Horm IGF Res</a:t>
            </a:r>
            <a:r>
              <a:rPr lang="en-US"/>
              <a:t>. 2021;56:101375. </a:t>
            </a:r>
          </a:p>
        </p:txBody>
      </p:sp>
      <p:sp>
        <p:nvSpPr>
          <p:cNvPr id="6" name="Title 4"/>
          <p:cNvSpPr txBox="1">
            <a:spLocks/>
          </p:cNvSpPr>
          <p:nvPr/>
        </p:nvSpPr>
        <p:spPr>
          <a:xfrm>
            <a:off x="1063895" y="413894"/>
            <a:ext cx="9940803" cy="825274"/>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en-US" dirty="0"/>
              <a:t>What Are the Common Challenges </a:t>
            </a:r>
            <a:br>
              <a:rPr lang="en-US" altLang="en-US" dirty="0"/>
            </a:br>
            <a:r>
              <a:rPr lang="en-US" altLang="en-US" dirty="0"/>
              <a:t>to Transitioning a Patient?</a:t>
            </a:r>
          </a:p>
        </p:txBody>
      </p:sp>
      <p:grpSp>
        <p:nvGrpSpPr>
          <p:cNvPr id="9" name="Group 8">
            <a:extLst>
              <a:ext uri="{FF2B5EF4-FFF2-40B4-BE49-F238E27FC236}">
                <a16:creationId xmlns:a16="http://schemas.microsoft.com/office/drawing/2014/main" id="{3BF75656-589C-4F21-A96F-9EF1E3D40C8F}"/>
              </a:ext>
            </a:extLst>
          </p:cNvPr>
          <p:cNvGrpSpPr/>
          <p:nvPr/>
        </p:nvGrpSpPr>
        <p:grpSpPr>
          <a:xfrm>
            <a:off x="1033999" y="1874067"/>
            <a:ext cx="8819742" cy="3603688"/>
            <a:chOff x="181586" y="1023639"/>
            <a:chExt cx="8819742" cy="3596504"/>
          </a:xfrm>
        </p:grpSpPr>
        <p:sp>
          <p:nvSpPr>
            <p:cNvPr id="10" name="Freeform 9"/>
            <p:cNvSpPr/>
            <p:nvPr/>
          </p:nvSpPr>
          <p:spPr>
            <a:xfrm>
              <a:off x="3521313" y="1023639"/>
              <a:ext cx="2299482" cy="473264"/>
            </a:xfrm>
            <a:custGeom>
              <a:avLst/>
              <a:gdLst>
                <a:gd name="connsiteX0" fmla="*/ 0 w 2368153"/>
                <a:gd name="connsiteY0" fmla="*/ 0 h 947261"/>
                <a:gd name="connsiteX1" fmla="*/ 2368153 w 2368153"/>
                <a:gd name="connsiteY1" fmla="*/ 0 h 947261"/>
                <a:gd name="connsiteX2" fmla="*/ 2368153 w 2368153"/>
                <a:gd name="connsiteY2" fmla="*/ 947261 h 947261"/>
                <a:gd name="connsiteX3" fmla="*/ 0 w 2368153"/>
                <a:gd name="connsiteY3" fmla="*/ 947261 h 947261"/>
                <a:gd name="connsiteX4" fmla="*/ 0 w 2368153"/>
                <a:gd name="connsiteY4" fmla="*/ 0 h 94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53" h="947261">
                  <a:moveTo>
                    <a:pt x="0" y="0"/>
                  </a:moveTo>
                  <a:lnTo>
                    <a:pt x="2368153" y="0"/>
                  </a:lnTo>
                  <a:lnTo>
                    <a:pt x="2368153" y="947261"/>
                  </a:lnTo>
                  <a:lnTo>
                    <a:pt x="0" y="947261"/>
                  </a:lnTo>
                  <a:lnTo>
                    <a:pt x="0" y="0"/>
                  </a:lnTo>
                  <a:close/>
                </a:path>
              </a:pathLst>
            </a:custGeom>
            <a:solidFill>
              <a:srgbClr val="003854"/>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Aft>
                  <a:spcPct val="35000"/>
                </a:spcAft>
                <a:buClr>
                  <a:srgbClr val="8E1400"/>
                </a:buClr>
              </a:pPr>
              <a:r>
                <a:rPr lang="en-US" sz="1600" b="1"/>
                <a:t>Pediatric Endocrinologist</a:t>
              </a:r>
              <a:endParaRPr lang="en-US" sz="1600">
                <a:latin typeface="Franklin Gothic Book" panose="020B0503020102020204" pitchFamily="34" charset="0"/>
              </a:endParaRPr>
            </a:p>
          </p:txBody>
        </p:sp>
        <p:sp>
          <p:nvSpPr>
            <p:cNvPr id="11" name="Freeform 10"/>
            <p:cNvSpPr/>
            <p:nvPr/>
          </p:nvSpPr>
          <p:spPr>
            <a:xfrm>
              <a:off x="3519492" y="1493610"/>
              <a:ext cx="2299482" cy="3126533"/>
            </a:xfrm>
            <a:custGeom>
              <a:avLst/>
              <a:gdLst>
                <a:gd name="connsiteX0" fmla="*/ 0 w 2368153"/>
                <a:gd name="connsiteY0" fmla="*/ 0 h 2723040"/>
                <a:gd name="connsiteX1" fmla="*/ 2368153 w 2368153"/>
                <a:gd name="connsiteY1" fmla="*/ 0 h 2723040"/>
                <a:gd name="connsiteX2" fmla="*/ 2368153 w 2368153"/>
                <a:gd name="connsiteY2" fmla="*/ 2723040 h 2723040"/>
                <a:gd name="connsiteX3" fmla="*/ 0 w 2368153"/>
                <a:gd name="connsiteY3" fmla="*/ 2723040 h 2723040"/>
                <a:gd name="connsiteX4" fmla="*/ 0 w 2368153"/>
                <a:gd name="connsiteY4" fmla="*/ 0 h 272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53" h="2723040">
                  <a:moveTo>
                    <a:pt x="0" y="0"/>
                  </a:moveTo>
                  <a:lnTo>
                    <a:pt x="2368153" y="0"/>
                  </a:lnTo>
                  <a:lnTo>
                    <a:pt x="2368153" y="2723040"/>
                  </a:lnTo>
                  <a:lnTo>
                    <a:pt x="0" y="2723040"/>
                  </a:lnTo>
                  <a:lnTo>
                    <a:pt x="0" y="0"/>
                  </a:lnTo>
                  <a:close/>
                </a:path>
              </a:pathLst>
            </a:custGeom>
            <a:solidFill>
              <a:schemeClr val="bg1">
                <a:lumMod val="95000"/>
              </a:schemeClr>
            </a:solid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45720" rIns="0" bIns="0" numCol="1" spcCol="1270" anchor="t" anchorCtr="0">
              <a:noAutofit/>
            </a:bodyPr>
            <a:lstStyle/>
            <a:p>
              <a:pPr marL="171450" lvl="1" indent="-171450" defTabSz="800100">
                <a:lnSpc>
                  <a:spcPct val="90000"/>
                </a:lnSpc>
                <a:spcAft>
                  <a:spcPct val="15000"/>
                </a:spcAft>
                <a:buClr>
                  <a:srgbClr val="003854"/>
                </a:buClr>
                <a:buChar char="•"/>
              </a:pPr>
              <a:r>
                <a:rPr lang="en-US" sz="1400" dirty="0"/>
                <a:t>Lack of education and/or communication with patients </a:t>
              </a:r>
            </a:p>
            <a:p>
              <a:pPr marL="171450" lvl="1" indent="-171450" defTabSz="800100">
                <a:lnSpc>
                  <a:spcPct val="90000"/>
                </a:lnSpc>
                <a:spcAft>
                  <a:spcPct val="15000"/>
                </a:spcAft>
                <a:buClr>
                  <a:srgbClr val="003854"/>
                </a:buClr>
                <a:buChar char="•"/>
              </a:pPr>
              <a:r>
                <a:rPr lang="en-US" sz="1400" dirty="0"/>
                <a:t>Lack of effective model for transferring patients</a:t>
              </a:r>
            </a:p>
            <a:p>
              <a:pPr marL="171450" lvl="1" indent="-171450" defTabSz="800100">
                <a:lnSpc>
                  <a:spcPct val="90000"/>
                </a:lnSpc>
                <a:spcAft>
                  <a:spcPct val="15000"/>
                </a:spcAft>
                <a:buClr>
                  <a:srgbClr val="003854"/>
                </a:buClr>
                <a:buFontTx/>
                <a:buChar char="•"/>
              </a:pPr>
              <a:r>
                <a:rPr lang="en-US" sz="1400" dirty="0" err="1"/>
                <a:t>Peds</a:t>
              </a:r>
              <a:r>
                <a:rPr lang="en-US" sz="1400" dirty="0"/>
                <a:t> endos unwilling to “hand over” patients to adult endos</a:t>
              </a:r>
            </a:p>
            <a:p>
              <a:pPr marL="171450" lvl="1" indent="-171450" defTabSz="800100">
                <a:lnSpc>
                  <a:spcPct val="90000"/>
                </a:lnSpc>
                <a:spcAft>
                  <a:spcPct val="15000"/>
                </a:spcAft>
                <a:buClr>
                  <a:srgbClr val="003854"/>
                </a:buClr>
                <a:buChar char="•"/>
              </a:pPr>
              <a:endParaRPr lang="en-US" sz="1400" dirty="0"/>
            </a:p>
          </p:txBody>
        </p:sp>
        <p:sp>
          <p:nvSpPr>
            <p:cNvPr id="12" name="Freeform 11"/>
            <p:cNvSpPr/>
            <p:nvPr/>
          </p:nvSpPr>
          <p:spPr>
            <a:xfrm>
              <a:off x="181586" y="1023639"/>
              <a:ext cx="3164728" cy="473264"/>
            </a:xfrm>
            <a:custGeom>
              <a:avLst/>
              <a:gdLst>
                <a:gd name="connsiteX0" fmla="*/ 0 w 2368153"/>
                <a:gd name="connsiteY0" fmla="*/ 0 h 947261"/>
                <a:gd name="connsiteX1" fmla="*/ 2368153 w 2368153"/>
                <a:gd name="connsiteY1" fmla="*/ 0 h 947261"/>
                <a:gd name="connsiteX2" fmla="*/ 2368153 w 2368153"/>
                <a:gd name="connsiteY2" fmla="*/ 947261 h 947261"/>
                <a:gd name="connsiteX3" fmla="*/ 0 w 2368153"/>
                <a:gd name="connsiteY3" fmla="*/ 947261 h 947261"/>
                <a:gd name="connsiteX4" fmla="*/ 0 w 2368153"/>
                <a:gd name="connsiteY4" fmla="*/ 0 h 94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53" h="947261">
                  <a:moveTo>
                    <a:pt x="0" y="0"/>
                  </a:moveTo>
                  <a:lnTo>
                    <a:pt x="2368153" y="0"/>
                  </a:lnTo>
                  <a:lnTo>
                    <a:pt x="2368153" y="947261"/>
                  </a:lnTo>
                  <a:lnTo>
                    <a:pt x="0" y="947261"/>
                  </a:lnTo>
                  <a:lnTo>
                    <a:pt x="0" y="0"/>
                  </a:lnTo>
                  <a:close/>
                </a:path>
              </a:pathLst>
            </a:custGeom>
            <a:solidFill>
              <a:srgbClr val="003854"/>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Aft>
                  <a:spcPct val="35000"/>
                </a:spcAft>
                <a:buClr>
                  <a:srgbClr val="8E1400"/>
                </a:buClr>
              </a:pPr>
              <a:r>
                <a:rPr lang="en-US" sz="1600" b="1"/>
                <a:t>Patient/Caregivers</a:t>
              </a:r>
              <a:endParaRPr lang="en-US" sz="1600">
                <a:latin typeface="Franklin Gothic Book" panose="020B0503020102020204" pitchFamily="34" charset="0"/>
              </a:endParaRPr>
            </a:p>
          </p:txBody>
        </p:sp>
        <p:sp>
          <p:nvSpPr>
            <p:cNvPr id="13" name="Freeform 12"/>
            <p:cNvSpPr/>
            <p:nvPr/>
          </p:nvSpPr>
          <p:spPr>
            <a:xfrm>
              <a:off x="181586" y="1493610"/>
              <a:ext cx="3164728" cy="3122197"/>
            </a:xfrm>
            <a:custGeom>
              <a:avLst/>
              <a:gdLst>
                <a:gd name="connsiteX0" fmla="*/ 0 w 2368153"/>
                <a:gd name="connsiteY0" fmla="*/ 0 h 2723040"/>
                <a:gd name="connsiteX1" fmla="*/ 2368153 w 2368153"/>
                <a:gd name="connsiteY1" fmla="*/ 0 h 2723040"/>
                <a:gd name="connsiteX2" fmla="*/ 2368153 w 2368153"/>
                <a:gd name="connsiteY2" fmla="*/ 2723040 h 2723040"/>
                <a:gd name="connsiteX3" fmla="*/ 0 w 2368153"/>
                <a:gd name="connsiteY3" fmla="*/ 2723040 h 2723040"/>
                <a:gd name="connsiteX4" fmla="*/ 0 w 2368153"/>
                <a:gd name="connsiteY4" fmla="*/ 0 h 272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53" h="2723040">
                  <a:moveTo>
                    <a:pt x="0" y="0"/>
                  </a:moveTo>
                  <a:lnTo>
                    <a:pt x="2368153" y="0"/>
                  </a:lnTo>
                  <a:lnTo>
                    <a:pt x="2368153" y="2723040"/>
                  </a:lnTo>
                  <a:lnTo>
                    <a:pt x="0" y="2723040"/>
                  </a:lnTo>
                  <a:lnTo>
                    <a:pt x="0" y="0"/>
                  </a:lnTo>
                  <a:close/>
                </a:path>
              </a:pathLst>
            </a:custGeom>
            <a:solidFill>
              <a:schemeClr val="bg1">
                <a:lumMod val="95000"/>
              </a:schemeClr>
            </a:solid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45720" rIns="0" bIns="0" numCol="1" spcCol="1270" anchor="t" anchorCtr="0">
              <a:noAutofit/>
            </a:bodyPr>
            <a:lstStyle/>
            <a:p>
              <a:pPr marL="171450" lvl="1" indent="-171450" defTabSz="800100">
                <a:lnSpc>
                  <a:spcPct val="90000"/>
                </a:lnSpc>
                <a:spcAft>
                  <a:spcPct val="15000"/>
                </a:spcAft>
                <a:buClr>
                  <a:srgbClr val="003854"/>
                </a:buClr>
                <a:buChar char="•"/>
              </a:pPr>
              <a:r>
                <a:rPr lang="en-US" sz="1400"/>
                <a:t>Lack of disease education/awareness</a:t>
              </a:r>
            </a:p>
            <a:p>
              <a:pPr marL="171450" lvl="1" indent="-171450" defTabSz="800100">
                <a:lnSpc>
                  <a:spcPct val="90000"/>
                </a:lnSpc>
                <a:spcAft>
                  <a:spcPct val="15000"/>
                </a:spcAft>
                <a:buClr>
                  <a:srgbClr val="003854"/>
                </a:buClr>
                <a:buChar char="•"/>
              </a:pPr>
              <a:r>
                <a:rPr lang="en-US" sz="1400"/>
                <a:t>Lack of expectations/preparation for managing disease as an adult</a:t>
              </a:r>
            </a:p>
            <a:p>
              <a:pPr marL="171450" lvl="1" indent="-171450" defTabSz="800100">
                <a:lnSpc>
                  <a:spcPct val="90000"/>
                </a:lnSpc>
                <a:spcAft>
                  <a:spcPct val="15000"/>
                </a:spcAft>
                <a:buClr>
                  <a:srgbClr val="003854"/>
                </a:buClr>
                <a:buChar char="•"/>
              </a:pPr>
              <a:r>
                <a:rPr lang="en-US" sz="1400"/>
                <a:t>Lack of treatment adherence </a:t>
              </a:r>
            </a:p>
            <a:p>
              <a:pPr marL="171450" lvl="1" indent="-171450" defTabSz="800100">
                <a:lnSpc>
                  <a:spcPct val="90000"/>
                </a:lnSpc>
                <a:spcAft>
                  <a:spcPct val="15000"/>
                </a:spcAft>
                <a:buClr>
                  <a:srgbClr val="003854"/>
                </a:buClr>
                <a:buFontTx/>
                <a:buChar char="•"/>
              </a:pPr>
              <a:r>
                <a:rPr lang="en-US" sz="1400"/>
                <a:t>No other treatment options besides injections</a:t>
              </a:r>
            </a:p>
            <a:p>
              <a:pPr marL="171450" lvl="1" indent="-171450" defTabSz="800100">
                <a:lnSpc>
                  <a:spcPct val="90000"/>
                </a:lnSpc>
                <a:spcAft>
                  <a:spcPct val="15000"/>
                </a:spcAft>
                <a:buClr>
                  <a:srgbClr val="003854"/>
                </a:buClr>
                <a:buChar char="•"/>
              </a:pPr>
              <a:r>
                <a:rPr lang="en-US" sz="1400"/>
                <a:t>High cost of treatment</a:t>
              </a:r>
            </a:p>
            <a:p>
              <a:pPr marL="171450" lvl="1" indent="-171450" defTabSz="800100">
                <a:lnSpc>
                  <a:spcPct val="90000"/>
                </a:lnSpc>
                <a:spcAft>
                  <a:spcPct val="15000"/>
                </a:spcAft>
                <a:buClr>
                  <a:srgbClr val="003854"/>
                </a:buClr>
                <a:buChar char="•"/>
              </a:pPr>
              <a:r>
                <a:rPr lang="en-US" sz="1400"/>
                <a:t>Patients may not be directed to the appropriate clinicians/pituitary centers to take over care</a:t>
              </a:r>
            </a:p>
            <a:p>
              <a:pPr marL="171450" lvl="1" indent="-171450" defTabSz="800100">
                <a:lnSpc>
                  <a:spcPct val="90000"/>
                </a:lnSpc>
                <a:spcAft>
                  <a:spcPct val="15000"/>
                </a:spcAft>
                <a:buClr>
                  <a:srgbClr val="003854"/>
                </a:buClr>
                <a:buChar char="•"/>
              </a:pPr>
              <a:r>
                <a:rPr lang="en-US" sz="1400"/>
                <a:t>Payers may not cover or dictate where patients will go for their testing </a:t>
              </a:r>
            </a:p>
            <a:p>
              <a:pPr marL="171450" lvl="1" indent="-171450" defTabSz="800100">
                <a:lnSpc>
                  <a:spcPct val="90000"/>
                </a:lnSpc>
                <a:spcAft>
                  <a:spcPct val="15000"/>
                </a:spcAft>
                <a:buClr>
                  <a:srgbClr val="003854"/>
                </a:buClr>
                <a:buChar char="•"/>
              </a:pPr>
              <a:r>
                <a:rPr lang="en-US" sz="1400"/>
                <a:t>Parental trust issues with adult endos</a:t>
              </a:r>
            </a:p>
          </p:txBody>
        </p:sp>
        <p:sp>
          <p:nvSpPr>
            <p:cNvPr id="14" name="Freeform 13"/>
            <p:cNvSpPr/>
            <p:nvPr/>
          </p:nvSpPr>
          <p:spPr>
            <a:xfrm>
              <a:off x="5982110" y="1023639"/>
              <a:ext cx="3019218" cy="473264"/>
            </a:xfrm>
            <a:custGeom>
              <a:avLst/>
              <a:gdLst>
                <a:gd name="connsiteX0" fmla="*/ 0 w 2368153"/>
                <a:gd name="connsiteY0" fmla="*/ 0 h 947261"/>
                <a:gd name="connsiteX1" fmla="*/ 2368153 w 2368153"/>
                <a:gd name="connsiteY1" fmla="*/ 0 h 947261"/>
                <a:gd name="connsiteX2" fmla="*/ 2368153 w 2368153"/>
                <a:gd name="connsiteY2" fmla="*/ 947261 h 947261"/>
                <a:gd name="connsiteX3" fmla="*/ 0 w 2368153"/>
                <a:gd name="connsiteY3" fmla="*/ 947261 h 947261"/>
                <a:gd name="connsiteX4" fmla="*/ 0 w 2368153"/>
                <a:gd name="connsiteY4" fmla="*/ 0 h 94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53" h="947261">
                  <a:moveTo>
                    <a:pt x="0" y="0"/>
                  </a:moveTo>
                  <a:lnTo>
                    <a:pt x="2368153" y="0"/>
                  </a:lnTo>
                  <a:lnTo>
                    <a:pt x="2368153" y="947261"/>
                  </a:lnTo>
                  <a:lnTo>
                    <a:pt x="0" y="947261"/>
                  </a:lnTo>
                  <a:lnTo>
                    <a:pt x="0" y="0"/>
                  </a:lnTo>
                  <a:close/>
                </a:path>
              </a:pathLst>
            </a:custGeom>
            <a:solidFill>
              <a:srgbClr val="003854"/>
            </a:solidFill>
            <a:ln>
              <a:no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algn="ctr" defTabSz="800100">
                <a:lnSpc>
                  <a:spcPct val="90000"/>
                </a:lnSpc>
                <a:spcAft>
                  <a:spcPct val="35000"/>
                </a:spcAft>
                <a:buClr>
                  <a:srgbClr val="8E1400"/>
                </a:buClr>
              </a:pPr>
              <a:r>
                <a:rPr lang="en-US" sz="1600" b="1"/>
                <a:t>Adult Endocrinologist</a:t>
              </a:r>
              <a:endParaRPr lang="en-US" sz="1600">
                <a:latin typeface="Franklin Gothic Book" panose="020B0503020102020204" pitchFamily="34" charset="0"/>
              </a:endParaRPr>
            </a:p>
          </p:txBody>
        </p:sp>
        <p:sp>
          <p:nvSpPr>
            <p:cNvPr id="15" name="Freeform 14"/>
            <p:cNvSpPr/>
            <p:nvPr/>
          </p:nvSpPr>
          <p:spPr>
            <a:xfrm>
              <a:off x="5982110" y="1493610"/>
              <a:ext cx="3019218" cy="3122197"/>
            </a:xfrm>
            <a:custGeom>
              <a:avLst/>
              <a:gdLst>
                <a:gd name="connsiteX0" fmla="*/ 0 w 2368153"/>
                <a:gd name="connsiteY0" fmla="*/ 0 h 2723040"/>
                <a:gd name="connsiteX1" fmla="*/ 2368153 w 2368153"/>
                <a:gd name="connsiteY1" fmla="*/ 0 h 2723040"/>
                <a:gd name="connsiteX2" fmla="*/ 2368153 w 2368153"/>
                <a:gd name="connsiteY2" fmla="*/ 2723040 h 2723040"/>
                <a:gd name="connsiteX3" fmla="*/ 0 w 2368153"/>
                <a:gd name="connsiteY3" fmla="*/ 2723040 h 2723040"/>
                <a:gd name="connsiteX4" fmla="*/ 0 w 2368153"/>
                <a:gd name="connsiteY4" fmla="*/ 0 h 272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53" h="2723040">
                  <a:moveTo>
                    <a:pt x="0" y="0"/>
                  </a:moveTo>
                  <a:lnTo>
                    <a:pt x="2368153" y="0"/>
                  </a:lnTo>
                  <a:lnTo>
                    <a:pt x="2368153" y="2723040"/>
                  </a:lnTo>
                  <a:lnTo>
                    <a:pt x="0" y="2723040"/>
                  </a:lnTo>
                  <a:lnTo>
                    <a:pt x="0" y="0"/>
                  </a:lnTo>
                  <a:close/>
                </a:path>
              </a:pathLst>
            </a:custGeom>
            <a:solidFill>
              <a:schemeClr val="bg1">
                <a:lumMod val="95000"/>
              </a:schemeClr>
            </a:solid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45720" rIns="0" bIns="0" numCol="1" spcCol="1270" anchor="t" anchorCtr="0">
              <a:noAutofit/>
            </a:bodyPr>
            <a:lstStyle/>
            <a:p>
              <a:pPr marL="171450" lvl="1" indent="-171450" defTabSz="800100">
                <a:lnSpc>
                  <a:spcPct val="90000"/>
                </a:lnSpc>
                <a:spcAft>
                  <a:spcPct val="15000"/>
                </a:spcAft>
                <a:buClr>
                  <a:srgbClr val="003854"/>
                </a:buClr>
                <a:buChar char="•"/>
              </a:pPr>
              <a:r>
                <a:rPr lang="en-US" sz="1400"/>
                <a:t>Lack of education/awareness on the importance of treating adults with GHD</a:t>
              </a:r>
            </a:p>
            <a:p>
              <a:pPr marL="171450" lvl="1" indent="-171450" defTabSz="800100">
                <a:lnSpc>
                  <a:spcPct val="90000"/>
                </a:lnSpc>
                <a:spcAft>
                  <a:spcPct val="15000"/>
                </a:spcAft>
                <a:buClr>
                  <a:srgbClr val="003854"/>
                </a:buClr>
                <a:buChar char="•"/>
              </a:pPr>
              <a:r>
                <a:rPr lang="en-US" sz="1400"/>
                <a:t>Lack of long-term benefit data for GH replacement therapy</a:t>
              </a:r>
            </a:p>
            <a:p>
              <a:pPr marL="171450" lvl="1" indent="-171450" defTabSz="800100">
                <a:lnSpc>
                  <a:spcPct val="90000"/>
                </a:lnSpc>
                <a:spcAft>
                  <a:spcPct val="15000"/>
                </a:spcAft>
                <a:buClr>
                  <a:srgbClr val="003854"/>
                </a:buClr>
                <a:buChar char="•"/>
              </a:pPr>
              <a:r>
                <a:rPr lang="en-US" sz="1400"/>
                <a:t>Lack of knowledge of how to manage transition patients with certain conditions (</a:t>
              </a:r>
              <a:r>
                <a:rPr lang="en-US" sz="1400" err="1"/>
                <a:t>eg</a:t>
              </a:r>
              <a:r>
                <a:rPr lang="en-US" sz="1400"/>
                <a:t>, childhood cancer)</a:t>
              </a:r>
            </a:p>
            <a:p>
              <a:pPr marL="171450" lvl="1" indent="-171450" defTabSz="800100">
                <a:lnSpc>
                  <a:spcPct val="90000"/>
                </a:lnSpc>
                <a:spcAft>
                  <a:spcPct val="15000"/>
                </a:spcAft>
                <a:buClr>
                  <a:srgbClr val="003854"/>
                </a:buClr>
                <a:buChar char="•"/>
              </a:pPr>
              <a:r>
                <a:rPr lang="en-US" sz="1400"/>
                <a:t>Some pediatric and/or adult endocrinologists may not offer retesting after attainment of final height</a:t>
              </a:r>
            </a:p>
          </p:txBody>
        </p:sp>
      </p:grpSp>
    </p:spTree>
    <p:extLst>
      <p:ext uri="{BB962C8B-B14F-4D97-AF65-F5344CB8AC3E}">
        <p14:creationId xmlns:p14="http://schemas.microsoft.com/office/powerpoint/2010/main" val="208106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0E5F-19F5-4D67-B2B3-7EAA4F8DB730}"/>
              </a:ext>
            </a:extLst>
          </p:cNvPr>
          <p:cNvSpPr>
            <a:spLocks noGrp="1"/>
          </p:cNvSpPr>
          <p:nvPr>
            <p:ph type="title"/>
          </p:nvPr>
        </p:nvSpPr>
        <p:spPr/>
        <p:txBody>
          <a:bodyPr/>
          <a:lstStyle/>
          <a:p>
            <a:r>
              <a:rPr lang="en-US" dirty="0"/>
              <a:t>Communication between pediatric endocrinologist and primary care</a:t>
            </a:r>
          </a:p>
        </p:txBody>
      </p:sp>
      <p:sp>
        <p:nvSpPr>
          <p:cNvPr id="3" name="Content Placeholder 2">
            <a:extLst>
              <a:ext uri="{FF2B5EF4-FFF2-40B4-BE49-F238E27FC236}">
                <a16:creationId xmlns:a16="http://schemas.microsoft.com/office/drawing/2014/main" id="{6D13DEB6-8CBC-43D8-9FE9-649955923D93}"/>
              </a:ext>
            </a:extLst>
          </p:cNvPr>
          <p:cNvSpPr>
            <a:spLocks noGrp="1"/>
          </p:cNvSpPr>
          <p:nvPr>
            <p:ph idx="1"/>
          </p:nvPr>
        </p:nvSpPr>
        <p:spPr/>
        <p:txBody>
          <a:bodyPr/>
          <a:lstStyle/>
          <a:p>
            <a:r>
              <a:rPr lang="en-US" dirty="0"/>
              <a:t>Expectation management</a:t>
            </a:r>
          </a:p>
          <a:p>
            <a:pPr lvl="1"/>
            <a:r>
              <a:rPr lang="en-US" dirty="0"/>
              <a:t>Diagnosis/evaluation process</a:t>
            </a:r>
          </a:p>
          <a:p>
            <a:pPr lvl="1"/>
            <a:r>
              <a:rPr lang="en-US" dirty="0"/>
              <a:t>Reasonable yearly gains (cm gained/year)</a:t>
            </a:r>
          </a:p>
          <a:p>
            <a:pPr lvl="1"/>
            <a:r>
              <a:rPr lang="en-US" dirty="0"/>
              <a:t>Achievable height outcomes</a:t>
            </a:r>
          </a:p>
          <a:p>
            <a:r>
              <a:rPr lang="en-US" dirty="0"/>
              <a:t>GH may be needed after height achieved</a:t>
            </a:r>
          </a:p>
        </p:txBody>
      </p:sp>
      <p:sp>
        <p:nvSpPr>
          <p:cNvPr id="4" name="Footer Placeholder 3">
            <a:extLst>
              <a:ext uri="{FF2B5EF4-FFF2-40B4-BE49-F238E27FC236}">
                <a16:creationId xmlns:a16="http://schemas.microsoft.com/office/drawing/2014/main" id="{8B58C3CF-852A-499E-A226-5D3F8CEF5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90C90-EA72-494C-88E7-FB60884082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27</a:t>
            </a:fld>
            <a:endParaRPr lang="en-US"/>
          </a:p>
        </p:txBody>
      </p:sp>
    </p:spTree>
    <p:extLst>
      <p:ext uri="{BB962C8B-B14F-4D97-AF65-F5344CB8AC3E}">
        <p14:creationId xmlns:p14="http://schemas.microsoft.com/office/powerpoint/2010/main" val="29961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01"/>
            <a:ext cx="10515600" cy="1325563"/>
          </a:xfrm>
        </p:spPr>
        <p:txBody>
          <a:bodyPr/>
          <a:lstStyle/>
          <a:p>
            <a:r>
              <a:rPr lang="en-US" dirty="0"/>
              <a:t>The ideal transition of childhood-onset GHD from pediatric to adult services </a:t>
            </a:r>
          </a:p>
        </p:txBody>
      </p:sp>
      <p:pic>
        <p:nvPicPr>
          <p:cNvPr id="4" name="Picture 3"/>
          <p:cNvPicPr>
            <a:picLocks noChangeAspect="1"/>
          </p:cNvPicPr>
          <p:nvPr/>
        </p:nvPicPr>
        <p:blipFill>
          <a:blip r:embed="rId2"/>
          <a:stretch>
            <a:fillRect/>
          </a:stretch>
        </p:blipFill>
        <p:spPr>
          <a:xfrm>
            <a:off x="2772942" y="1388765"/>
            <a:ext cx="6474574" cy="4358464"/>
          </a:xfrm>
          <a:prstGeom prst="rect">
            <a:avLst/>
          </a:prstGeom>
        </p:spPr>
      </p:pic>
      <p:sp>
        <p:nvSpPr>
          <p:cNvPr id="5" name="Text Placeholder 1">
            <a:extLst>
              <a:ext uri="{FF2B5EF4-FFF2-40B4-BE49-F238E27FC236}">
                <a16:creationId xmlns:a16="http://schemas.microsoft.com/office/drawing/2014/main" id="{2505B944-9730-4302-BDB5-3849AA8F9497}"/>
              </a:ext>
            </a:extLst>
          </p:cNvPr>
          <p:cNvSpPr txBox="1">
            <a:spLocks/>
          </p:cNvSpPr>
          <p:nvPr/>
        </p:nvSpPr>
        <p:spPr>
          <a:xfrm>
            <a:off x="4115002" y="6015289"/>
            <a:ext cx="8311896" cy="3566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Yuen KCJ, et al. </a:t>
            </a:r>
            <a:r>
              <a:rPr lang="en-US" sz="1100" i="1" dirty="0"/>
              <a:t>Growth </a:t>
            </a:r>
            <a:r>
              <a:rPr lang="en-US" sz="1100" i="1" dirty="0" err="1"/>
              <a:t>Horm</a:t>
            </a:r>
            <a:r>
              <a:rPr lang="en-US" sz="1100" i="1" dirty="0"/>
              <a:t> IGF Res</a:t>
            </a:r>
            <a:r>
              <a:rPr lang="en-US" sz="1100" dirty="0"/>
              <a:t>. 2021;56:101375. </a:t>
            </a:r>
          </a:p>
        </p:txBody>
      </p:sp>
    </p:spTree>
    <p:extLst>
      <p:ext uri="{BB962C8B-B14F-4D97-AF65-F5344CB8AC3E}">
        <p14:creationId xmlns:p14="http://schemas.microsoft.com/office/powerpoint/2010/main" val="393988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D9FF-24FF-4F70-9C7D-35B7101DCD5F}"/>
              </a:ext>
            </a:extLst>
          </p:cNvPr>
          <p:cNvSpPr>
            <a:spLocks noGrp="1"/>
          </p:cNvSpPr>
          <p:nvPr>
            <p:ph type="title"/>
          </p:nvPr>
        </p:nvSpPr>
        <p:spPr/>
        <p:txBody>
          <a:bodyPr/>
          <a:lstStyle/>
          <a:p>
            <a:r>
              <a:rPr lang="en-US" dirty="0"/>
              <a:t>Summary: Pearls and Pitfalls</a:t>
            </a:r>
          </a:p>
        </p:txBody>
      </p:sp>
      <p:sp>
        <p:nvSpPr>
          <p:cNvPr id="3" name="Content Placeholder 2">
            <a:extLst>
              <a:ext uri="{FF2B5EF4-FFF2-40B4-BE49-F238E27FC236}">
                <a16:creationId xmlns:a16="http://schemas.microsoft.com/office/drawing/2014/main" id="{2E476558-A630-418D-B138-B0A0AE519A8A}"/>
              </a:ext>
            </a:extLst>
          </p:cNvPr>
          <p:cNvSpPr>
            <a:spLocks noGrp="1"/>
          </p:cNvSpPr>
          <p:nvPr>
            <p:ph idx="1"/>
          </p:nvPr>
        </p:nvSpPr>
        <p:spPr>
          <a:xfrm>
            <a:off x="838200" y="1543574"/>
            <a:ext cx="10515600" cy="4253377"/>
          </a:xfrm>
        </p:spPr>
        <p:txBody>
          <a:bodyPr>
            <a:normAutofit fontScale="92500"/>
          </a:bodyPr>
          <a:lstStyle/>
          <a:p>
            <a:r>
              <a:rPr lang="en-US" altLang="en-US" dirty="0"/>
              <a:t>Daily growth hormone has a proven record for efficacy and safety in GHD patients</a:t>
            </a:r>
          </a:p>
          <a:p>
            <a:r>
              <a:rPr lang="en-US" altLang="en-US" dirty="0"/>
              <a:t>For optimal outcomes, GH treatment requires multiple years of therapy</a:t>
            </a:r>
          </a:p>
          <a:p>
            <a:r>
              <a:rPr lang="en-US" altLang="en-US" dirty="0"/>
              <a:t>Response to therapy varies among patients so discussions about outcomes is nuanced and can change upon response to therapy</a:t>
            </a:r>
          </a:p>
          <a:p>
            <a:r>
              <a:rPr lang="en-US"/>
              <a:t>Ensuring </a:t>
            </a:r>
            <a:r>
              <a:rPr lang="en-US" dirty="0"/>
              <a:t>appropriate confirmatory testing and providing seamless GH replacement therapy for patients with persistent GHD is a challenge</a:t>
            </a:r>
          </a:p>
          <a:p>
            <a:r>
              <a:rPr lang="en-US" dirty="0"/>
              <a:t>A clearly structured transition protocol is vital to provide useful, practical guidance to clinicians and establish best practices when transitioning adolescents with persistent CO-GHD to adult care </a:t>
            </a:r>
          </a:p>
        </p:txBody>
      </p:sp>
      <p:sp>
        <p:nvSpPr>
          <p:cNvPr id="5" name="Slide Number Placeholder 4">
            <a:extLst>
              <a:ext uri="{FF2B5EF4-FFF2-40B4-BE49-F238E27FC236}">
                <a16:creationId xmlns:a16="http://schemas.microsoft.com/office/drawing/2014/main" id="{77E170E5-5D98-4A44-B4AA-A86E6B00C31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29</a:t>
            </a:fld>
            <a:endParaRPr lang="en-US"/>
          </a:p>
        </p:txBody>
      </p:sp>
    </p:spTree>
    <p:extLst>
      <p:ext uri="{BB962C8B-B14F-4D97-AF65-F5344CB8AC3E}">
        <p14:creationId xmlns:p14="http://schemas.microsoft.com/office/powerpoint/2010/main" val="19599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88900"/>
            <a:ext cx="10515600" cy="1325563"/>
          </a:xfrm>
        </p:spPr>
        <p:txBody>
          <a:bodyPr>
            <a:normAutofit/>
          </a:bodyPr>
          <a:lstStyle/>
          <a:p>
            <a:r>
              <a:rPr lang="en-US" sz="3000" dirty="0"/>
              <a:t>Physiology of Growth Hormone/IGF-I Axis</a:t>
            </a: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1111451"/>
            <a:ext cx="7529340" cy="459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160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D633-51D2-5149-8EF5-07C579F180F0}"/>
              </a:ext>
            </a:extLst>
          </p:cNvPr>
          <p:cNvSpPr>
            <a:spLocks noGrp="1"/>
          </p:cNvSpPr>
          <p:nvPr>
            <p:ph type="ctrTitle"/>
          </p:nvPr>
        </p:nvSpPr>
        <p:spPr/>
        <p:txBody>
          <a:bodyPr>
            <a:normAutofit fontScale="90000"/>
          </a:bodyPr>
          <a:lstStyle/>
          <a:p>
            <a:r>
              <a:rPr lang="en-US" dirty="0"/>
              <a:t>Review of Available Recombinant Growth Hormone (somatropin) Treatments</a:t>
            </a:r>
          </a:p>
        </p:txBody>
      </p:sp>
    </p:spTree>
    <p:extLst>
      <p:ext uri="{BB962C8B-B14F-4D97-AF65-F5344CB8AC3E}">
        <p14:creationId xmlns:p14="http://schemas.microsoft.com/office/powerpoint/2010/main" val="255740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3CF8-4327-4862-9331-5179AEFF763D}"/>
              </a:ext>
            </a:extLst>
          </p:cNvPr>
          <p:cNvSpPr>
            <a:spLocks noGrp="1"/>
          </p:cNvSpPr>
          <p:nvPr>
            <p:ph type="title"/>
          </p:nvPr>
        </p:nvSpPr>
        <p:spPr/>
        <p:txBody>
          <a:bodyPr/>
          <a:lstStyle/>
          <a:p>
            <a:r>
              <a:rPr lang="en-US" dirty="0"/>
              <a:t>Overview of Options</a:t>
            </a:r>
          </a:p>
        </p:txBody>
      </p:sp>
      <p:sp>
        <p:nvSpPr>
          <p:cNvPr id="3" name="Content Placeholder 2">
            <a:extLst>
              <a:ext uri="{FF2B5EF4-FFF2-40B4-BE49-F238E27FC236}">
                <a16:creationId xmlns:a16="http://schemas.microsoft.com/office/drawing/2014/main" id="{1FBCBBB2-A175-4A1B-ABD7-26BD7904531F}"/>
              </a:ext>
            </a:extLst>
          </p:cNvPr>
          <p:cNvSpPr>
            <a:spLocks noGrp="1"/>
          </p:cNvSpPr>
          <p:nvPr>
            <p:ph idx="1"/>
          </p:nvPr>
        </p:nvSpPr>
        <p:spPr/>
        <p:txBody>
          <a:bodyPr>
            <a:normAutofit/>
          </a:bodyPr>
          <a:lstStyle/>
          <a:p>
            <a:r>
              <a:rPr lang="en-US" dirty="0"/>
              <a:t>What factors to consider for treatment selection between approved products?</a:t>
            </a:r>
          </a:p>
          <a:p>
            <a:pPr lvl="1"/>
            <a:r>
              <a:rPr lang="en-US" dirty="0"/>
              <a:t>Indications</a:t>
            </a:r>
          </a:p>
          <a:p>
            <a:pPr lvl="1"/>
            <a:r>
              <a:rPr lang="en-US" dirty="0"/>
              <a:t>Frequency of administration</a:t>
            </a:r>
          </a:p>
          <a:p>
            <a:pPr lvl="1"/>
            <a:r>
              <a:rPr lang="en-US" dirty="0"/>
              <a:t>Tolerability/Safety</a:t>
            </a:r>
          </a:p>
        </p:txBody>
      </p:sp>
      <p:sp>
        <p:nvSpPr>
          <p:cNvPr id="4" name="Footer Placeholder 3">
            <a:extLst>
              <a:ext uri="{FF2B5EF4-FFF2-40B4-BE49-F238E27FC236}">
                <a16:creationId xmlns:a16="http://schemas.microsoft.com/office/drawing/2014/main" id="{378B6777-B608-4908-B29C-9F0555323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C2C5BA-9D36-4AE6-ACFF-784012C254F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31</a:t>
            </a:fld>
            <a:endParaRPr lang="en-US"/>
          </a:p>
        </p:txBody>
      </p:sp>
    </p:spTree>
    <p:extLst>
      <p:ext uri="{BB962C8B-B14F-4D97-AF65-F5344CB8AC3E}">
        <p14:creationId xmlns:p14="http://schemas.microsoft.com/office/powerpoint/2010/main" val="155479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B7CF-6AE7-46A9-BF9C-7B3A0D4B1AA5}"/>
              </a:ext>
            </a:extLst>
          </p:cNvPr>
          <p:cNvSpPr>
            <a:spLocks noGrp="1"/>
          </p:cNvSpPr>
          <p:nvPr>
            <p:ph type="title"/>
          </p:nvPr>
        </p:nvSpPr>
        <p:spPr/>
        <p:txBody>
          <a:bodyPr>
            <a:normAutofit/>
          </a:bodyPr>
          <a:lstStyle/>
          <a:p>
            <a:r>
              <a:rPr lang="en-US" sz="3800" dirty="0"/>
              <a:t>Somatropin Products Available in the United States for Pediatric Growth Hormone Deficiency</a:t>
            </a:r>
          </a:p>
        </p:txBody>
      </p:sp>
      <p:graphicFrame>
        <p:nvGraphicFramePr>
          <p:cNvPr id="4" name="Table 4">
            <a:extLst>
              <a:ext uri="{FF2B5EF4-FFF2-40B4-BE49-F238E27FC236}">
                <a16:creationId xmlns:a16="http://schemas.microsoft.com/office/drawing/2014/main" id="{866B13A1-6490-4F84-BD6E-53BE3B51BA53}"/>
              </a:ext>
            </a:extLst>
          </p:cNvPr>
          <p:cNvGraphicFramePr>
            <a:graphicFrameLocks noGrp="1"/>
          </p:cNvGraphicFramePr>
          <p:nvPr>
            <p:ph idx="1"/>
            <p:extLst>
              <p:ext uri="{D42A27DB-BD31-4B8C-83A1-F6EECF244321}">
                <p14:modId xmlns:p14="http://schemas.microsoft.com/office/powerpoint/2010/main" val="393053127"/>
              </p:ext>
            </p:extLst>
          </p:nvPr>
        </p:nvGraphicFramePr>
        <p:xfrm>
          <a:off x="838200" y="1825625"/>
          <a:ext cx="9966962" cy="3606800"/>
        </p:xfrm>
        <a:graphic>
          <a:graphicData uri="http://schemas.openxmlformats.org/drawingml/2006/table">
            <a:tbl>
              <a:tblPr firstRow="1" bandRow="1">
                <a:tableStyleId>{5C22544A-7EE6-4342-B048-85BDC9FD1C3A}</a:tableStyleId>
              </a:tblPr>
              <a:tblGrid>
                <a:gridCol w="2657857">
                  <a:extLst>
                    <a:ext uri="{9D8B030D-6E8A-4147-A177-3AD203B41FA5}">
                      <a16:colId xmlns:a16="http://schemas.microsoft.com/office/drawing/2014/main" val="612875468"/>
                    </a:ext>
                  </a:extLst>
                </a:gridCol>
                <a:gridCol w="664464">
                  <a:extLst>
                    <a:ext uri="{9D8B030D-6E8A-4147-A177-3AD203B41FA5}">
                      <a16:colId xmlns:a16="http://schemas.microsoft.com/office/drawing/2014/main" val="3413963965"/>
                    </a:ext>
                  </a:extLst>
                </a:gridCol>
                <a:gridCol w="664464">
                  <a:extLst>
                    <a:ext uri="{9D8B030D-6E8A-4147-A177-3AD203B41FA5}">
                      <a16:colId xmlns:a16="http://schemas.microsoft.com/office/drawing/2014/main" val="3788121689"/>
                    </a:ext>
                  </a:extLst>
                </a:gridCol>
                <a:gridCol w="664464">
                  <a:extLst>
                    <a:ext uri="{9D8B030D-6E8A-4147-A177-3AD203B41FA5}">
                      <a16:colId xmlns:a16="http://schemas.microsoft.com/office/drawing/2014/main" val="3027013501"/>
                    </a:ext>
                  </a:extLst>
                </a:gridCol>
                <a:gridCol w="664464">
                  <a:extLst>
                    <a:ext uri="{9D8B030D-6E8A-4147-A177-3AD203B41FA5}">
                      <a16:colId xmlns:a16="http://schemas.microsoft.com/office/drawing/2014/main" val="1860914511"/>
                    </a:ext>
                  </a:extLst>
                </a:gridCol>
                <a:gridCol w="664464">
                  <a:extLst>
                    <a:ext uri="{9D8B030D-6E8A-4147-A177-3AD203B41FA5}">
                      <a16:colId xmlns:a16="http://schemas.microsoft.com/office/drawing/2014/main" val="2732541918"/>
                    </a:ext>
                  </a:extLst>
                </a:gridCol>
                <a:gridCol w="664464">
                  <a:extLst>
                    <a:ext uri="{9D8B030D-6E8A-4147-A177-3AD203B41FA5}">
                      <a16:colId xmlns:a16="http://schemas.microsoft.com/office/drawing/2014/main" val="802795406"/>
                    </a:ext>
                  </a:extLst>
                </a:gridCol>
                <a:gridCol w="664464">
                  <a:extLst>
                    <a:ext uri="{9D8B030D-6E8A-4147-A177-3AD203B41FA5}">
                      <a16:colId xmlns:a16="http://schemas.microsoft.com/office/drawing/2014/main" val="3395702409"/>
                    </a:ext>
                  </a:extLst>
                </a:gridCol>
                <a:gridCol w="2657857">
                  <a:extLst>
                    <a:ext uri="{9D8B030D-6E8A-4147-A177-3AD203B41FA5}">
                      <a16:colId xmlns:a16="http://schemas.microsoft.com/office/drawing/2014/main" val="3171374078"/>
                    </a:ext>
                  </a:extLst>
                </a:gridCol>
              </a:tblGrid>
              <a:tr h="370840">
                <a:tc rowSpan="2">
                  <a:txBody>
                    <a:bodyPr/>
                    <a:lstStyle/>
                    <a:p>
                      <a:endParaRPr lang="en-US" dirty="0"/>
                    </a:p>
                  </a:txBody>
                  <a:tcPr/>
                </a:tc>
                <a:tc gridSpan="7">
                  <a:txBody>
                    <a:bodyPr/>
                    <a:lstStyle/>
                    <a:p>
                      <a:pPr algn="ctr"/>
                      <a:r>
                        <a:rPr lang="en-US" dirty="0"/>
                        <a:t>Indications</a:t>
                      </a:r>
                    </a:p>
                  </a:txBody>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hMerge="1">
                  <a:txBody>
                    <a:bodyPr/>
                    <a:lstStyle/>
                    <a:p>
                      <a:pPr algn="ctr"/>
                      <a:endParaRPr lang="en-US" dirty="0"/>
                    </a:p>
                  </a:txBody>
                  <a:tcPr>
                    <a:lnL w="12700" cap="flat" cmpd="sng" algn="ctr">
                      <a:solidFill>
                        <a:schemeClr val="bg1"/>
                      </a:solidFill>
                      <a:prstDash val="solid"/>
                      <a:round/>
                      <a:headEnd type="none" w="med" len="med"/>
                      <a:tailEnd type="none" w="med" len="med"/>
                    </a:lnL>
                  </a:tcPr>
                </a:tc>
                <a:tc rowSpan="2">
                  <a:txBody>
                    <a:bodyPr/>
                    <a:lstStyle/>
                    <a:p>
                      <a:pPr algn="ctr"/>
                      <a:r>
                        <a:rPr lang="en-US" dirty="0"/>
                        <a:t>Frequency of Administration</a:t>
                      </a:r>
                    </a:p>
                  </a:txBody>
                  <a:tcPr/>
                </a:tc>
                <a:extLst>
                  <a:ext uri="{0D108BD9-81ED-4DB2-BD59-A6C34878D82A}">
                    <a16:rowId xmlns:a16="http://schemas.microsoft.com/office/drawing/2014/main" val="556426370"/>
                  </a:ext>
                </a:extLst>
              </a:tr>
              <a:tr h="370840">
                <a:tc vMerge="1">
                  <a:txBody>
                    <a:bodyPr/>
                    <a:lstStyle/>
                    <a:p>
                      <a:endParaRPr lang="en-US" dirty="0"/>
                    </a:p>
                  </a:txBody>
                  <a:tcPr/>
                </a:tc>
                <a:tc>
                  <a:txBody>
                    <a:bodyPr/>
                    <a:lstStyle/>
                    <a:p>
                      <a:pPr algn="ctr"/>
                      <a:r>
                        <a:rPr lang="en-US" sz="1600" dirty="0"/>
                        <a:t>GHD</a:t>
                      </a:r>
                    </a:p>
                  </a:txBody>
                  <a:tcPr>
                    <a:lnR w="12700" cap="flat" cmpd="sng" algn="ctr">
                      <a:solidFill>
                        <a:schemeClr val="bg1"/>
                      </a:solidFill>
                      <a:prstDash val="solid"/>
                      <a:round/>
                      <a:headEnd type="none" w="med" len="med"/>
                      <a:tailEnd type="none" w="med" len="med"/>
                    </a:lnR>
                  </a:tcPr>
                </a:tc>
                <a:tc>
                  <a:txBody>
                    <a:bodyPr/>
                    <a:lstStyle/>
                    <a:p>
                      <a:pPr algn="ctr"/>
                      <a:r>
                        <a:rPr lang="en-US" sz="1600" dirty="0"/>
                        <a:t>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ISS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PWS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SHOX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SGA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600" dirty="0"/>
                        <a:t>NS</a:t>
                      </a:r>
                    </a:p>
                  </a:txBody>
                  <a:tcPr>
                    <a:lnL w="12700" cap="flat" cmpd="sng" algn="ctr">
                      <a:solidFill>
                        <a:schemeClr val="bg1"/>
                      </a:solidFill>
                      <a:prstDash val="solid"/>
                      <a:round/>
                      <a:headEnd type="none" w="med" len="med"/>
                      <a:tailEnd type="none" w="med" len="med"/>
                    </a:lnL>
                  </a:tcPr>
                </a:tc>
                <a:tc vMerge="1">
                  <a:txBody>
                    <a:bodyPr/>
                    <a:lstStyle/>
                    <a:p>
                      <a:endParaRPr lang="en-US"/>
                    </a:p>
                  </a:txBody>
                  <a:tcPr/>
                </a:tc>
                <a:extLst>
                  <a:ext uri="{0D108BD9-81ED-4DB2-BD59-A6C34878D82A}">
                    <a16:rowId xmlns:a16="http://schemas.microsoft.com/office/drawing/2014/main" val="3359116617"/>
                  </a:ext>
                </a:extLst>
              </a:tr>
              <a:tr h="370840">
                <a:tc>
                  <a:txBody>
                    <a:bodyPr/>
                    <a:lstStyle/>
                    <a:p>
                      <a:r>
                        <a:rPr lang="en-US" dirty="0"/>
                        <a:t>Genotropin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ingdings 2" panose="05020102010507070707" pitchFamily="18" charset="2"/>
                        </a:rPr>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US" dirty="0"/>
                    </a:p>
                  </a:txBody>
                  <a:tcPr/>
                </a:tc>
                <a:tc>
                  <a:txBody>
                    <a:bodyPr/>
                    <a:lstStyle/>
                    <a:p>
                      <a:r>
                        <a:rPr lang="en-US" dirty="0"/>
                        <a:t>6-7 days/week</a:t>
                      </a:r>
                    </a:p>
                  </a:txBody>
                  <a:tcPr/>
                </a:tc>
                <a:extLst>
                  <a:ext uri="{0D108BD9-81ED-4DB2-BD59-A6C34878D82A}">
                    <a16:rowId xmlns:a16="http://schemas.microsoft.com/office/drawing/2014/main" val="2796929602"/>
                  </a:ext>
                </a:extLst>
              </a:tr>
              <a:tr h="370840">
                <a:tc>
                  <a:txBody>
                    <a:bodyPr/>
                    <a:lstStyle/>
                    <a:p>
                      <a:r>
                        <a:rPr lang="en-US" dirty="0" err="1"/>
                        <a:t>Humatrope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US"/>
                    </a:p>
                  </a:txBody>
                  <a:tcPr/>
                </a:tc>
                <a:tc>
                  <a:txBody>
                    <a:bodyPr/>
                    <a:lstStyle/>
                    <a:p>
                      <a:r>
                        <a:rPr lang="en-US" dirty="0"/>
                        <a:t>Daily</a:t>
                      </a:r>
                    </a:p>
                  </a:txBody>
                  <a:tcPr/>
                </a:tc>
                <a:extLst>
                  <a:ext uri="{0D108BD9-81ED-4DB2-BD59-A6C34878D82A}">
                    <a16:rowId xmlns:a16="http://schemas.microsoft.com/office/drawing/2014/main" val="3238805815"/>
                  </a:ext>
                </a:extLst>
              </a:tr>
              <a:tr h="370840">
                <a:tc>
                  <a:txBody>
                    <a:bodyPr/>
                    <a:lstStyle/>
                    <a:p>
                      <a:r>
                        <a:rPr lang="en-US" dirty="0" err="1"/>
                        <a:t>Lonapegsomatropin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ingdings 2" panose="05020102010507070707" pitchFamily="18" charset="2"/>
                        </a:rPr>
                        <a: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Once weekly</a:t>
                      </a:r>
                    </a:p>
                  </a:txBody>
                  <a:tcPr/>
                </a:tc>
                <a:extLst>
                  <a:ext uri="{0D108BD9-81ED-4DB2-BD59-A6C34878D82A}">
                    <a16:rowId xmlns:a16="http://schemas.microsoft.com/office/drawing/2014/main" val="2897313949"/>
                  </a:ext>
                </a:extLst>
              </a:tr>
              <a:tr h="370840">
                <a:tc>
                  <a:txBody>
                    <a:bodyPr/>
                    <a:lstStyle/>
                    <a:p>
                      <a:r>
                        <a:rPr lang="en-US" dirty="0" err="1"/>
                        <a:t>Norditropin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n-US" dirty="0"/>
                        <a:t>6-7 days/week</a:t>
                      </a:r>
                    </a:p>
                  </a:txBody>
                  <a:tcPr/>
                </a:tc>
                <a:extLst>
                  <a:ext uri="{0D108BD9-81ED-4DB2-BD59-A6C34878D82A}">
                    <a16:rowId xmlns:a16="http://schemas.microsoft.com/office/drawing/2014/main" val="3176114084"/>
                  </a:ext>
                </a:extLst>
              </a:tr>
              <a:tr h="370840">
                <a:tc>
                  <a:txBody>
                    <a:bodyPr/>
                    <a:lstStyle/>
                    <a:p>
                      <a:r>
                        <a:rPr lang="en-US" dirty="0" err="1"/>
                        <a:t>Nutropin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6-7 days/week</a:t>
                      </a:r>
                    </a:p>
                  </a:txBody>
                  <a:tcPr/>
                </a:tc>
                <a:extLst>
                  <a:ext uri="{0D108BD9-81ED-4DB2-BD59-A6C34878D82A}">
                    <a16:rowId xmlns:a16="http://schemas.microsoft.com/office/drawing/2014/main" val="610840839"/>
                  </a:ext>
                </a:extLst>
              </a:tr>
              <a:tr h="370840">
                <a:tc>
                  <a:txBody>
                    <a:bodyPr/>
                    <a:lstStyle/>
                    <a:p>
                      <a:r>
                        <a:rPr lang="en-US" dirty="0" err="1"/>
                        <a:t>Omnitrope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6-7 days/week</a:t>
                      </a:r>
                    </a:p>
                  </a:txBody>
                  <a:tcPr/>
                </a:tc>
                <a:extLst>
                  <a:ext uri="{0D108BD9-81ED-4DB2-BD59-A6C34878D82A}">
                    <a16:rowId xmlns:a16="http://schemas.microsoft.com/office/drawing/2014/main" val="4257351446"/>
                  </a:ext>
                </a:extLst>
              </a:tr>
              <a:tr h="370840">
                <a:tc>
                  <a:txBody>
                    <a:bodyPr/>
                    <a:lstStyle/>
                    <a:p>
                      <a:r>
                        <a:rPr lang="en-US" dirty="0" err="1"/>
                        <a:t>Saizen</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ym typeface="Wingdings 2" panose="05020102010507070707" pitchFamily="18" charset="2"/>
                        </a:rPr>
                        <a:t></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Either 3 alternate days, </a:t>
                      </a:r>
                      <a:r>
                        <a:rPr lang="en-US"/>
                        <a:t>6 days/week</a:t>
                      </a:r>
                      <a:r>
                        <a:rPr lang="en-US" dirty="0"/>
                        <a:t>, or daily</a:t>
                      </a:r>
                    </a:p>
                  </a:txBody>
                  <a:tcPr/>
                </a:tc>
                <a:extLst>
                  <a:ext uri="{0D108BD9-81ED-4DB2-BD59-A6C34878D82A}">
                    <a16:rowId xmlns:a16="http://schemas.microsoft.com/office/drawing/2014/main" val="1646940584"/>
                  </a:ext>
                </a:extLst>
              </a:tr>
            </a:tbl>
          </a:graphicData>
        </a:graphic>
      </p:graphicFrame>
      <p:sp>
        <p:nvSpPr>
          <p:cNvPr id="5" name="TextBox 4">
            <a:extLst>
              <a:ext uri="{FF2B5EF4-FFF2-40B4-BE49-F238E27FC236}">
                <a16:creationId xmlns:a16="http://schemas.microsoft.com/office/drawing/2014/main" id="{1FB6EF11-F5DE-4C87-959F-96534C2BFB5E}"/>
              </a:ext>
            </a:extLst>
          </p:cNvPr>
          <p:cNvSpPr txBox="1"/>
          <p:nvPr/>
        </p:nvSpPr>
        <p:spPr>
          <a:xfrm>
            <a:off x="503435" y="5404207"/>
            <a:ext cx="10850366" cy="523220"/>
          </a:xfrm>
          <a:prstGeom prst="rect">
            <a:avLst/>
          </a:prstGeom>
          <a:noFill/>
        </p:spPr>
        <p:txBody>
          <a:bodyPr wrap="square" rtlCol="0">
            <a:spAutoFit/>
          </a:bodyPr>
          <a:lstStyle/>
          <a:p>
            <a:r>
              <a:rPr lang="en-US" sz="1400" dirty="0"/>
              <a:t>GHD, growth hormone deficiency; TS, Turner syndrome; ISS, idiopathic short stature; PWS, Prader-Willi syndrome; SHOX, short stature homeobox-containing gene; SGA, small for gestational age; NS, Noonan syndrome</a:t>
            </a:r>
          </a:p>
        </p:txBody>
      </p:sp>
    </p:spTree>
    <p:extLst>
      <p:ext uri="{BB962C8B-B14F-4D97-AF65-F5344CB8AC3E}">
        <p14:creationId xmlns:p14="http://schemas.microsoft.com/office/powerpoint/2010/main" val="272290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388B3E61-9DD5-42B9-9205-8145C16B0722}"/>
              </a:ext>
            </a:extLst>
          </p:cNvPr>
          <p:cNvSpPr txBox="1">
            <a:spLocks noChangeArrowheads="1"/>
          </p:cNvSpPr>
          <p:nvPr/>
        </p:nvSpPr>
        <p:spPr bwMode="auto">
          <a:xfrm>
            <a:off x="632298" y="1205330"/>
            <a:ext cx="9654702"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en-US" sz="2800" i="1" dirty="0">
                <a:solidFill>
                  <a:schemeClr val="accent6">
                    <a:lumMod val="50000"/>
                  </a:schemeClr>
                </a:solidFill>
                <a:latin typeface="+mn-lt"/>
              </a:rPr>
              <a:t>Issues with daily GH injections</a:t>
            </a:r>
          </a:p>
          <a:p>
            <a:pPr eaLnBrk="1" hangingPunct="1">
              <a:spcBef>
                <a:spcPct val="0"/>
              </a:spcBef>
              <a:buNone/>
            </a:pPr>
            <a:endParaRPr lang="en-US" altLang="en-US" sz="2800" dirty="0">
              <a:latin typeface="+mn-lt"/>
              <a:cs typeface="Arial" panose="020B0604020202020204" pitchFamily="34" charset="0"/>
            </a:endParaRPr>
          </a:p>
          <a:p>
            <a:pPr eaLnBrk="1" hangingPunct="1">
              <a:spcBef>
                <a:spcPct val="0"/>
              </a:spcBef>
            </a:pPr>
            <a:r>
              <a:rPr lang="en-US" altLang="en-US" sz="2800" dirty="0">
                <a:latin typeface="+mn-lt"/>
                <a:cs typeface="Arial" panose="020B0604020202020204" pitchFamily="34" charset="0"/>
              </a:rPr>
              <a:t> Inconvenient, painful and distressing</a:t>
            </a:r>
          </a:p>
          <a:p>
            <a:pPr eaLnBrk="1" hangingPunct="1">
              <a:spcBef>
                <a:spcPct val="0"/>
              </a:spcBef>
              <a:buNone/>
            </a:pPr>
            <a:endParaRPr lang="en-US" altLang="en-US" sz="2800" dirty="0">
              <a:latin typeface="+mn-lt"/>
              <a:cs typeface="Arial" panose="020B0604020202020204" pitchFamily="34" charset="0"/>
            </a:endParaRPr>
          </a:p>
          <a:p>
            <a:pPr eaLnBrk="1" hangingPunct="1">
              <a:spcBef>
                <a:spcPct val="0"/>
              </a:spcBef>
            </a:pPr>
            <a:r>
              <a:rPr lang="en-US" altLang="en-US" sz="2800" dirty="0">
                <a:latin typeface="+mn-lt"/>
                <a:cs typeface="Arial" panose="020B0604020202020204" pitchFamily="34" charset="0"/>
              </a:rPr>
              <a:t> Lack of information/perceived effects </a:t>
            </a:r>
          </a:p>
          <a:p>
            <a:pPr eaLnBrk="1" hangingPunct="1">
              <a:spcBef>
                <a:spcPct val="0"/>
              </a:spcBef>
              <a:buNone/>
            </a:pPr>
            <a:endParaRPr lang="en-US" altLang="en-US" sz="2800" dirty="0">
              <a:latin typeface="+mn-lt"/>
              <a:cs typeface="Arial" panose="020B0604020202020204" pitchFamily="34" charset="0"/>
            </a:endParaRPr>
          </a:p>
          <a:p>
            <a:pPr eaLnBrk="1" hangingPunct="1">
              <a:spcBef>
                <a:spcPct val="0"/>
              </a:spcBef>
            </a:pPr>
            <a:r>
              <a:rPr lang="en-US" altLang="en-US" sz="2800" dirty="0">
                <a:latin typeface="+mn-lt"/>
                <a:cs typeface="Arial" panose="020B0604020202020204" pitchFamily="34" charset="0"/>
              </a:rPr>
              <a:t> Nonadherence</a:t>
            </a:r>
          </a:p>
          <a:p>
            <a:pPr eaLnBrk="1" hangingPunct="1">
              <a:spcBef>
                <a:spcPct val="0"/>
              </a:spcBef>
              <a:buFontTx/>
              <a:buNone/>
            </a:pPr>
            <a:endParaRPr lang="en-US" altLang="en-US" sz="2400" dirty="0">
              <a:latin typeface="+mn-lt"/>
              <a:cs typeface="Arial" panose="020B0604020202020204" pitchFamily="34" charset="0"/>
            </a:endParaRPr>
          </a:p>
          <a:p>
            <a:pPr algn="ctr" eaLnBrk="1" hangingPunct="1">
              <a:spcBef>
                <a:spcPct val="0"/>
              </a:spcBef>
              <a:buFontTx/>
              <a:buNone/>
            </a:pPr>
            <a:r>
              <a:rPr lang="en-US" altLang="en-US" sz="2400" i="1" dirty="0">
                <a:solidFill>
                  <a:srgbClr val="FF0000"/>
                </a:solidFill>
                <a:latin typeface="+mn-lt"/>
                <a:cs typeface="Arial" panose="020B0604020202020204" pitchFamily="34" charset="0"/>
              </a:rPr>
              <a:t>Hypothesis: By decreasing injection frequency, LAGH preparations may improve quality of life and adherence, and thereby potentially improve clinical outcomes </a:t>
            </a:r>
          </a:p>
        </p:txBody>
      </p:sp>
      <p:sp>
        <p:nvSpPr>
          <p:cNvPr id="55299" name="Rectangle 4">
            <a:extLst>
              <a:ext uri="{FF2B5EF4-FFF2-40B4-BE49-F238E27FC236}">
                <a16:creationId xmlns:a16="http://schemas.microsoft.com/office/drawing/2014/main" id="{CE160633-241E-4821-9E3F-D69AE9BDFCB4}"/>
              </a:ext>
            </a:extLst>
          </p:cNvPr>
          <p:cNvSpPr>
            <a:spLocks noChangeArrowheads="1"/>
          </p:cNvSpPr>
          <p:nvPr/>
        </p:nvSpPr>
        <p:spPr bwMode="auto">
          <a:xfrm>
            <a:off x="632298" y="94060"/>
            <a:ext cx="11307153" cy="972741"/>
          </a:xfrm>
          <a:prstGeom prst="rect">
            <a:avLst/>
          </a:prstGeom>
        </p:spPr>
        <p:txBody>
          <a:bodyPr vert="horz" lIns="91440" tIns="45720" rIns="91440" bIns="45720" rtlCol="0" anchor="ctr">
            <a:normAutofit/>
          </a:bodyPr>
          <a:lstStyle/>
          <a:p>
            <a:pPr>
              <a:lnSpc>
                <a:spcPct val="90000"/>
              </a:lnSpc>
              <a:spcBef>
                <a:spcPct val="0"/>
              </a:spcBef>
            </a:pPr>
            <a:r>
              <a:rPr lang="en-US" altLang="en-US" sz="4000" dirty="0">
                <a:latin typeface="+mj-lt"/>
                <a:ea typeface="+mj-ea"/>
                <a:cs typeface="+mj-cs"/>
              </a:rPr>
              <a:t>Why consider LAGH preparations? </a:t>
            </a:r>
          </a:p>
        </p:txBody>
      </p:sp>
    </p:spTree>
    <p:extLst>
      <p:ext uri="{BB962C8B-B14F-4D97-AF65-F5344CB8AC3E}">
        <p14:creationId xmlns:p14="http://schemas.microsoft.com/office/powerpoint/2010/main" val="316006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0">
                                            <p:txEl>
                                              <p:pRg st="2" end="2"/>
                                            </p:txEl>
                                          </p:spTgt>
                                        </p:tgtEl>
                                        <p:attrNameLst>
                                          <p:attrName>style.visibility</p:attrName>
                                        </p:attrNameLst>
                                      </p:cBhvr>
                                      <p:to>
                                        <p:strVal val="visible"/>
                                      </p:to>
                                    </p:set>
                                    <p:animEffect transition="in" filter="fade">
                                      <p:cBhvr>
                                        <p:cTn id="12" dur="500"/>
                                        <p:tgtEl>
                                          <p:spTgt spid="3277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animEffect transition="in" filter="fade">
                                      <p:cBhvr>
                                        <p:cTn id="15" dur="500"/>
                                        <p:tgtEl>
                                          <p:spTgt spid="3277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770">
                                            <p:txEl>
                                              <p:pRg st="6" end="6"/>
                                            </p:txEl>
                                          </p:spTgt>
                                        </p:tgtEl>
                                        <p:attrNameLst>
                                          <p:attrName>style.visibility</p:attrName>
                                        </p:attrNameLst>
                                      </p:cBhvr>
                                      <p:to>
                                        <p:strVal val="visible"/>
                                      </p:to>
                                    </p:set>
                                    <p:animEffect transition="in" filter="fade">
                                      <p:cBhvr>
                                        <p:cTn id="18" dur="500"/>
                                        <p:tgtEl>
                                          <p:spTgt spid="32770">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2770">
                                            <p:txEl>
                                              <p:pRg st="8" end="8"/>
                                            </p:txEl>
                                          </p:spTgt>
                                        </p:tgtEl>
                                        <p:attrNameLst>
                                          <p:attrName>style.visibility</p:attrName>
                                        </p:attrNameLst>
                                      </p:cBhvr>
                                      <p:to>
                                        <p:strVal val="visible"/>
                                      </p:to>
                                    </p:set>
                                    <p:animEffect transition="in" filter="fade">
                                      <p:cBhvr>
                                        <p:cTn id="23" dur="500"/>
                                        <p:tgtEl>
                                          <p:spTgt spid="327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115" y="76200"/>
            <a:ext cx="11388588" cy="1143000"/>
          </a:xfrm>
        </p:spPr>
        <p:txBody>
          <a:bodyPr>
            <a:noAutofit/>
          </a:bodyPr>
          <a:lstStyle/>
          <a:p>
            <a:r>
              <a:rPr lang="en-US" dirty="0"/>
              <a:t>What would make an “ideal” LAGH preparation?</a:t>
            </a:r>
          </a:p>
        </p:txBody>
      </p:sp>
      <p:sp>
        <p:nvSpPr>
          <p:cNvPr id="6" name="Content Placeholder 5"/>
          <p:cNvSpPr>
            <a:spLocks noGrp="1"/>
          </p:cNvSpPr>
          <p:nvPr>
            <p:ph idx="1"/>
          </p:nvPr>
        </p:nvSpPr>
        <p:spPr>
          <a:xfrm>
            <a:off x="603115" y="1059402"/>
            <a:ext cx="10556115" cy="4924148"/>
          </a:xfrm>
        </p:spPr>
        <p:txBody>
          <a:bodyPr>
            <a:normAutofit fontScale="55000" lnSpcReduction="20000"/>
          </a:bodyPr>
          <a:lstStyle/>
          <a:p>
            <a:pPr marL="0" indent="0">
              <a:buNone/>
            </a:pPr>
            <a:r>
              <a:rPr lang="en-US" sz="3628" b="1" dirty="0"/>
              <a:t>Mode of delivery </a:t>
            </a:r>
          </a:p>
          <a:p>
            <a:r>
              <a:rPr lang="en-US" sz="3300" dirty="0"/>
              <a:t>Ideal frequency of injection (weekly, biweekly…?)</a:t>
            </a:r>
          </a:p>
          <a:p>
            <a:r>
              <a:rPr lang="en-US" sz="3300" dirty="0"/>
              <a:t>Small-bore needle</a:t>
            </a:r>
          </a:p>
          <a:p>
            <a:r>
              <a:rPr lang="en-US" sz="3300" dirty="0"/>
              <a:t>Entire dose in a small-volume single injection</a:t>
            </a:r>
          </a:p>
          <a:p>
            <a:r>
              <a:rPr lang="en-US" sz="3300" dirty="0"/>
              <a:t>User-friendly pen device to capture each dose administration </a:t>
            </a:r>
          </a:p>
          <a:p>
            <a:pPr marL="0" indent="0">
              <a:buNone/>
            </a:pPr>
            <a:r>
              <a:rPr lang="en-US" sz="3628" b="1" dirty="0"/>
              <a:t>Efficacy</a:t>
            </a:r>
          </a:p>
          <a:p>
            <a:r>
              <a:rPr lang="en-US" sz="3300" dirty="0"/>
              <a:t>Not inferior to daily GH therapy</a:t>
            </a:r>
          </a:p>
          <a:p>
            <a:pPr marL="0" indent="0">
              <a:buNone/>
            </a:pPr>
            <a:r>
              <a:rPr lang="en-US" sz="3628" b="1" dirty="0"/>
              <a:t>Safety</a:t>
            </a:r>
          </a:p>
          <a:p>
            <a:r>
              <a:rPr lang="en-US" sz="3300" dirty="0"/>
              <a:t>Side effect profile similar to daily GH</a:t>
            </a:r>
          </a:p>
          <a:p>
            <a:r>
              <a:rPr lang="en-US" sz="3300" dirty="0"/>
              <a:t>Maintains IGF-I in the physiologic range</a:t>
            </a:r>
          </a:p>
          <a:p>
            <a:r>
              <a:rPr lang="en-US" sz="3300" dirty="0"/>
              <a:t>No injection site reactions, lipodystrophy or pain</a:t>
            </a:r>
          </a:p>
          <a:p>
            <a:r>
              <a:rPr lang="en-US" sz="3300" dirty="0"/>
              <a:t>Does not induce neutralizing anti-GH antibodies</a:t>
            </a:r>
          </a:p>
          <a:p>
            <a:r>
              <a:rPr lang="en-US" sz="3300" dirty="0"/>
              <a:t>Does not cause iatrogenic acromegaly or other idiosyncratic side effects</a:t>
            </a:r>
          </a:p>
          <a:p>
            <a:pPr marL="0" indent="0">
              <a:buNone/>
            </a:pPr>
            <a:r>
              <a:rPr lang="en-US" sz="3628" b="1" dirty="0"/>
              <a:t>Cost</a:t>
            </a:r>
          </a:p>
          <a:p>
            <a:r>
              <a:rPr lang="en-US" sz="3300" dirty="0"/>
              <a:t>Less costly or at least comparable to daily GH therapy</a:t>
            </a:r>
          </a:p>
        </p:txBody>
      </p:sp>
    </p:spTree>
    <p:extLst>
      <p:ext uri="{BB962C8B-B14F-4D97-AF65-F5344CB8AC3E}">
        <p14:creationId xmlns:p14="http://schemas.microsoft.com/office/powerpoint/2010/main" val="12467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500"/>
                                        <p:tgtEl>
                                          <p:spTgt spid="6">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13" end="13"/>
                                            </p:txEl>
                                          </p:spTgt>
                                        </p:tgtEl>
                                        <p:attrNameLst>
                                          <p:attrName>style.visibility</p:attrName>
                                        </p:attrNameLst>
                                      </p:cBhvr>
                                      <p:to>
                                        <p:strVal val="visible"/>
                                      </p:to>
                                    </p:set>
                                    <p:animEffect transition="in" filter="fade">
                                      <p:cBhvr>
                                        <p:cTn id="54" dur="500"/>
                                        <p:tgtEl>
                                          <p:spTgt spid="6">
                                            <p:txEl>
                                              <p:pRg st="13" end="1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Effect transition="in" filter="fade">
                                      <p:cBhvr>
                                        <p:cTn id="5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3F66-2249-497B-B226-7DCE61F46401}"/>
              </a:ext>
            </a:extLst>
          </p:cNvPr>
          <p:cNvSpPr>
            <a:spLocks noGrp="1"/>
          </p:cNvSpPr>
          <p:nvPr>
            <p:ph type="title"/>
          </p:nvPr>
        </p:nvSpPr>
        <p:spPr/>
        <p:txBody>
          <a:bodyPr/>
          <a:lstStyle/>
          <a:p>
            <a:r>
              <a:rPr lang="en-US" dirty="0" err="1"/>
              <a:t>Lonapegsomatropin</a:t>
            </a:r>
            <a:r>
              <a:rPr lang="en-US" dirty="0"/>
              <a:t> </a:t>
            </a:r>
            <a:r>
              <a:rPr lang="en-US" sz="4000" dirty="0"/>
              <a:t>(</a:t>
            </a:r>
            <a:r>
              <a:rPr lang="en-US" sz="4000" dirty="0" err="1"/>
              <a:t>TransCon</a:t>
            </a:r>
            <a:r>
              <a:rPr lang="en-US" sz="4000" dirty="0"/>
              <a:t> ACP-001)</a:t>
            </a:r>
            <a:endParaRPr lang="en-US" dirty="0"/>
          </a:p>
        </p:txBody>
      </p:sp>
      <p:sp>
        <p:nvSpPr>
          <p:cNvPr id="10" name="Content Placeholder 9">
            <a:extLst>
              <a:ext uri="{FF2B5EF4-FFF2-40B4-BE49-F238E27FC236}">
                <a16:creationId xmlns:a16="http://schemas.microsoft.com/office/drawing/2014/main" id="{D65B26BC-7156-4C53-881D-097544FC4F9B}"/>
              </a:ext>
            </a:extLst>
          </p:cNvPr>
          <p:cNvSpPr>
            <a:spLocks noGrp="1"/>
          </p:cNvSpPr>
          <p:nvPr>
            <p:ph idx="1"/>
          </p:nvPr>
        </p:nvSpPr>
        <p:spPr/>
        <p:txBody>
          <a:bodyPr/>
          <a:lstStyle/>
          <a:p>
            <a:r>
              <a:rPr lang="en-US" dirty="0"/>
              <a:t>Indication: Growth Hormone deficiency in children</a:t>
            </a:r>
          </a:p>
          <a:p>
            <a:r>
              <a:rPr lang="en-US" dirty="0"/>
              <a:t>Dosed weekly (0.24 mg/kg/week)</a:t>
            </a:r>
          </a:p>
          <a:p>
            <a:r>
              <a:rPr lang="en-US" dirty="0"/>
              <a:t>Long-acting prodrug form of somatropin</a:t>
            </a:r>
          </a:p>
          <a:p>
            <a:r>
              <a:rPr lang="en-US" dirty="0"/>
              <a:t>Human growth hormone indicated for the treatment of pediatric patients 1 year and older who weigh at least 11.5 kg and have growth failure due to inadequate secretion of endogenous growth hormone (GH). </a:t>
            </a:r>
          </a:p>
        </p:txBody>
      </p:sp>
    </p:spTree>
    <p:extLst>
      <p:ext uri="{BB962C8B-B14F-4D97-AF65-F5344CB8AC3E}">
        <p14:creationId xmlns:p14="http://schemas.microsoft.com/office/powerpoint/2010/main" val="1979572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sz="3200" dirty="0" err="1">
                <a:solidFill>
                  <a:schemeClr val="accent1">
                    <a:lumMod val="50000"/>
                  </a:schemeClr>
                </a:solidFill>
              </a:rPr>
              <a:t>Lonapegsomatropin</a:t>
            </a:r>
            <a:endParaRPr lang="en-US" sz="3200" dirty="0">
              <a:solidFill>
                <a:schemeClr val="accent1">
                  <a:lumMod val="50000"/>
                </a:schemeClr>
              </a:solidFill>
            </a:endParaRPr>
          </a:p>
        </p:txBody>
      </p:sp>
      <p:sp>
        <p:nvSpPr>
          <p:cNvPr id="6" name="Rectangle 4">
            <a:extLst>
              <a:ext uri="{FF2B5EF4-FFF2-40B4-BE49-F238E27FC236}">
                <a16:creationId xmlns:a16="http://schemas.microsoft.com/office/drawing/2014/main" id="{8C3E90CD-756A-48A8-A50E-789D267F1BFD}"/>
              </a:ext>
            </a:extLst>
          </p:cNvPr>
          <p:cNvSpPr>
            <a:spLocks noChangeArrowheads="1"/>
          </p:cNvSpPr>
          <p:nvPr/>
        </p:nvSpPr>
        <p:spPr bwMode="auto">
          <a:xfrm>
            <a:off x="4118981" y="6022760"/>
            <a:ext cx="54864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en-US" sz="1100" dirty="0">
                <a:solidFill>
                  <a:schemeClr val="tx1">
                    <a:lumMod val="95000"/>
                    <a:lumOff val="5000"/>
                  </a:schemeClr>
                </a:solidFill>
                <a:latin typeface="+mn-lt"/>
                <a:cs typeface="Arial" panose="020B0604020202020204" pitchFamily="34" charset="0"/>
              </a:rPr>
              <a:t>Thornton PS, et al. </a:t>
            </a:r>
            <a:r>
              <a:rPr lang="nl-NL" sz="1100" i="1" dirty="0">
                <a:latin typeface="+mn-lt"/>
              </a:rPr>
              <a:t>J Clin Endocrinol Metab</a:t>
            </a:r>
            <a:r>
              <a:rPr lang="nl-NL" sz="1100" dirty="0">
                <a:latin typeface="+mn-lt"/>
              </a:rPr>
              <a:t>. </a:t>
            </a:r>
            <a:r>
              <a:rPr lang="en-US" sz="1100" dirty="0">
                <a:latin typeface="+mn-lt"/>
              </a:rPr>
              <a:t>2021 Jul 17;dgab529. Online ahead of print.</a:t>
            </a:r>
            <a:endParaRPr lang="en-US" altLang="en-US" sz="1100" dirty="0">
              <a:solidFill>
                <a:schemeClr val="tx1">
                  <a:lumMod val="95000"/>
                  <a:lumOff val="5000"/>
                </a:schemeClr>
              </a:solidFill>
              <a:latin typeface="+mn-lt"/>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00201" y="1371600"/>
            <a:ext cx="8975927" cy="4069452"/>
          </a:xfrm>
          <a:prstGeom prst="rect">
            <a:avLst/>
          </a:prstGeom>
        </p:spPr>
      </p:pic>
    </p:spTree>
    <p:extLst>
      <p:ext uri="{BB962C8B-B14F-4D97-AF65-F5344CB8AC3E}">
        <p14:creationId xmlns:p14="http://schemas.microsoft.com/office/powerpoint/2010/main" val="396232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17" y="46038"/>
            <a:ext cx="11585360" cy="1858962"/>
          </a:xfrm>
        </p:spPr>
        <p:txBody>
          <a:bodyPr>
            <a:normAutofit/>
          </a:bodyPr>
          <a:lstStyle/>
          <a:p>
            <a:r>
              <a:rPr lang="en-US" dirty="0">
                <a:solidFill>
                  <a:schemeClr val="accent1">
                    <a:lumMod val="50000"/>
                  </a:schemeClr>
                </a:solidFill>
              </a:rPr>
              <a:t>Phase 3 heiGHt trial in CGHD</a:t>
            </a:r>
          </a:p>
        </p:txBody>
      </p:sp>
      <p:pic>
        <p:nvPicPr>
          <p:cNvPr id="4" name="Picture 3"/>
          <p:cNvPicPr>
            <a:picLocks noChangeAspect="1"/>
          </p:cNvPicPr>
          <p:nvPr/>
        </p:nvPicPr>
        <p:blipFill>
          <a:blip r:embed="rId3"/>
          <a:stretch>
            <a:fillRect/>
          </a:stretch>
        </p:blipFill>
        <p:spPr>
          <a:xfrm>
            <a:off x="1734207" y="2286000"/>
            <a:ext cx="4343400" cy="3429000"/>
          </a:xfrm>
          <a:prstGeom prst="rect">
            <a:avLst/>
          </a:prstGeom>
        </p:spPr>
      </p:pic>
      <p:pic>
        <p:nvPicPr>
          <p:cNvPr id="7" name="Picture 6"/>
          <p:cNvPicPr>
            <a:picLocks noChangeAspect="1"/>
          </p:cNvPicPr>
          <p:nvPr/>
        </p:nvPicPr>
        <p:blipFill>
          <a:blip r:embed="rId4"/>
          <a:stretch>
            <a:fillRect/>
          </a:stretch>
        </p:blipFill>
        <p:spPr>
          <a:xfrm>
            <a:off x="6212102" y="2286001"/>
            <a:ext cx="4303499" cy="3428999"/>
          </a:xfrm>
          <a:prstGeom prst="rect">
            <a:avLst/>
          </a:prstGeom>
        </p:spPr>
      </p:pic>
      <p:sp>
        <p:nvSpPr>
          <p:cNvPr id="11" name="Rectangle 4">
            <a:extLst>
              <a:ext uri="{FF2B5EF4-FFF2-40B4-BE49-F238E27FC236}">
                <a16:creationId xmlns:a16="http://schemas.microsoft.com/office/drawing/2014/main" id="{8C3E90CD-756A-48A8-A50E-789D267F1BFD}"/>
              </a:ext>
            </a:extLst>
          </p:cNvPr>
          <p:cNvSpPr>
            <a:spLocks noChangeArrowheads="1"/>
          </p:cNvSpPr>
          <p:nvPr/>
        </p:nvSpPr>
        <p:spPr bwMode="auto">
          <a:xfrm>
            <a:off x="4115919" y="6027187"/>
            <a:ext cx="56388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altLang="en-US" sz="1100" dirty="0">
                <a:solidFill>
                  <a:schemeClr val="tx1">
                    <a:lumMod val="95000"/>
                    <a:lumOff val="5000"/>
                  </a:schemeClr>
                </a:solidFill>
                <a:latin typeface="+mn-lt"/>
                <a:cs typeface="Arial" panose="020B0604020202020204" pitchFamily="34" charset="0"/>
              </a:rPr>
              <a:t>Thornton PS, et al. </a:t>
            </a:r>
            <a:r>
              <a:rPr lang="nl-NL" sz="1100" i="1" dirty="0">
                <a:latin typeface="+mn-lt"/>
              </a:rPr>
              <a:t>J Clin Endocrinol Metab</a:t>
            </a:r>
            <a:r>
              <a:rPr lang="nl-NL" sz="1100" dirty="0">
                <a:latin typeface="+mn-lt"/>
              </a:rPr>
              <a:t>. </a:t>
            </a:r>
            <a:r>
              <a:rPr lang="en-US" sz="1100" dirty="0">
                <a:latin typeface="+mn-lt"/>
              </a:rPr>
              <a:t>2021 Jul 17;dgab529. Online ahead of print.</a:t>
            </a:r>
            <a:endParaRPr lang="en-US" altLang="en-US" sz="1100" dirty="0">
              <a:solidFill>
                <a:schemeClr val="tx1">
                  <a:lumMod val="95000"/>
                  <a:lumOff val="5000"/>
                </a:schemeClr>
              </a:solidFill>
              <a:latin typeface="+mn-lt"/>
              <a:cs typeface="Arial" panose="020B0604020202020204" pitchFamily="34" charset="0"/>
            </a:endParaRPr>
          </a:p>
        </p:txBody>
      </p:sp>
    </p:spTree>
    <p:extLst>
      <p:ext uri="{BB962C8B-B14F-4D97-AF65-F5344CB8AC3E}">
        <p14:creationId xmlns:p14="http://schemas.microsoft.com/office/powerpoint/2010/main" val="2451577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D633-51D2-5149-8EF5-07C579F180F0}"/>
              </a:ext>
            </a:extLst>
          </p:cNvPr>
          <p:cNvSpPr>
            <a:spLocks noGrp="1"/>
          </p:cNvSpPr>
          <p:nvPr>
            <p:ph type="ctrTitle"/>
          </p:nvPr>
        </p:nvSpPr>
        <p:spPr/>
        <p:txBody>
          <a:bodyPr>
            <a:normAutofit fontScale="90000"/>
          </a:bodyPr>
          <a:lstStyle/>
          <a:p>
            <a:r>
              <a:rPr lang="en-US" dirty="0"/>
              <a:t>Near-Term Long-Acting Growth Hormone Treatments</a:t>
            </a:r>
          </a:p>
        </p:txBody>
      </p:sp>
      <p:sp>
        <p:nvSpPr>
          <p:cNvPr id="3" name="Subtitle 2">
            <a:extLst>
              <a:ext uri="{FF2B5EF4-FFF2-40B4-BE49-F238E27FC236}">
                <a16:creationId xmlns:a16="http://schemas.microsoft.com/office/drawing/2014/main" id="{A9EF343F-AE9F-9045-952F-2C9333E4B5FA}"/>
              </a:ext>
            </a:extLst>
          </p:cNvPr>
          <p:cNvSpPr>
            <a:spLocks noGrp="1"/>
          </p:cNvSpPr>
          <p:nvPr>
            <p:ph type="subTitle" idx="1"/>
          </p:nvPr>
        </p:nvSpPr>
        <p:spPr/>
        <p:txBody>
          <a:bodyPr/>
          <a:lstStyle/>
          <a:p>
            <a:r>
              <a:rPr lang="en-US" dirty="0"/>
              <a:t>Review of Safety and Efficacy Data from Pivotal Trials</a:t>
            </a:r>
          </a:p>
          <a:p>
            <a:endParaRPr lang="en-US" dirty="0"/>
          </a:p>
        </p:txBody>
      </p:sp>
    </p:spTree>
    <p:extLst>
      <p:ext uri="{BB962C8B-B14F-4D97-AF65-F5344CB8AC3E}">
        <p14:creationId xmlns:p14="http://schemas.microsoft.com/office/powerpoint/2010/main" val="3290260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858" y="229615"/>
            <a:ext cx="6603062" cy="783747"/>
          </a:xfrm>
        </p:spPr>
        <p:txBody>
          <a:bodyPr>
            <a:normAutofit fontScale="90000"/>
          </a:bodyPr>
          <a:lstStyle/>
          <a:p>
            <a:r>
              <a:rPr lang="en-US" dirty="0"/>
              <a:t>How do we make an injection of GH last longer?</a:t>
            </a:r>
          </a:p>
        </p:txBody>
      </p:sp>
      <p:sp>
        <p:nvSpPr>
          <p:cNvPr id="3" name="Content Placeholder 2"/>
          <p:cNvSpPr>
            <a:spLocks noGrp="1"/>
          </p:cNvSpPr>
          <p:nvPr>
            <p:ph idx="1"/>
          </p:nvPr>
        </p:nvSpPr>
        <p:spPr>
          <a:xfrm>
            <a:off x="4032561" y="1646786"/>
            <a:ext cx="4199396" cy="3626100"/>
          </a:xfrm>
        </p:spPr>
        <p:txBody>
          <a:bodyPr>
            <a:noAutofit/>
          </a:bodyPr>
          <a:lstStyle/>
          <a:p>
            <a:r>
              <a:rPr lang="en-US" sz="1400" dirty="0"/>
              <a:t>Delay absorption from the subcutaneous space</a:t>
            </a:r>
          </a:p>
          <a:p>
            <a:pPr lvl="1"/>
            <a:r>
              <a:rPr lang="en-US" sz="1400" dirty="0"/>
              <a:t>Incorporation into microspheres</a:t>
            </a:r>
          </a:p>
          <a:p>
            <a:r>
              <a:rPr lang="en-US" sz="1400" dirty="0"/>
              <a:t>Slow clearance from circulation</a:t>
            </a:r>
          </a:p>
          <a:p>
            <a:pPr lvl="1"/>
            <a:r>
              <a:rPr lang="en-US" sz="1400" dirty="0"/>
              <a:t>Polyethylene glycol</a:t>
            </a:r>
          </a:p>
          <a:p>
            <a:pPr lvl="2"/>
            <a:r>
              <a:rPr lang="en-US" sz="1400" dirty="0"/>
              <a:t>Permanent </a:t>
            </a:r>
            <a:r>
              <a:rPr lang="en-US" sz="1400" dirty="0" err="1"/>
              <a:t>pegylation</a:t>
            </a:r>
            <a:endParaRPr lang="en-US" sz="1400" dirty="0"/>
          </a:p>
          <a:p>
            <a:pPr lvl="2"/>
            <a:r>
              <a:rPr lang="en-US" sz="1400" dirty="0"/>
              <a:t>Reversible </a:t>
            </a:r>
            <a:r>
              <a:rPr lang="en-US" sz="1400" dirty="0" err="1"/>
              <a:t>pegylation</a:t>
            </a:r>
            <a:endParaRPr lang="en-US" sz="1400" dirty="0"/>
          </a:p>
          <a:p>
            <a:pPr lvl="1"/>
            <a:r>
              <a:rPr lang="en-US" sz="1400" dirty="0"/>
              <a:t>Fusion proteins</a:t>
            </a:r>
          </a:p>
          <a:p>
            <a:pPr lvl="2"/>
            <a:r>
              <a:rPr lang="en-US" sz="1400" dirty="0"/>
              <a:t>Synthetic polypeptides</a:t>
            </a:r>
          </a:p>
          <a:p>
            <a:pPr lvl="2"/>
            <a:r>
              <a:rPr lang="en-US" sz="1400" dirty="0"/>
              <a:t>Naturally occurring proteins</a:t>
            </a:r>
          </a:p>
          <a:p>
            <a:pPr lvl="3"/>
            <a:r>
              <a:rPr lang="en-US" sz="1400" dirty="0"/>
              <a:t>Human chorionic gonadotropin (</a:t>
            </a:r>
            <a:r>
              <a:rPr lang="en-US" sz="1400" dirty="0" err="1"/>
              <a:t>hCG</a:t>
            </a:r>
            <a:r>
              <a:rPr lang="en-US" sz="1400" dirty="0"/>
              <a:t>)</a:t>
            </a:r>
          </a:p>
          <a:p>
            <a:pPr lvl="3"/>
            <a:r>
              <a:rPr lang="en-US" sz="1400" dirty="0"/>
              <a:t>Albumin</a:t>
            </a:r>
          </a:p>
          <a:p>
            <a:pPr lvl="3"/>
            <a:r>
              <a:rPr lang="en-US" sz="1400" dirty="0"/>
              <a:t>Immunoglobulin chains</a:t>
            </a:r>
          </a:p>
          <a:p>
            <a:pPr lvl="1"/>
            <a:r>
              <a:rPr lang="en-US" sz="1400" dirty="0"/>
              <a:t>Modify binding to serum proteins</a:t>
            </a:r>
          </a:p>
          <a:p>
            <a:pPr lvl="2"/>
            <a:r>
              <a:rPr lang="en-US" sz="1400" dirty="0"/>
              <a:t>Change binding to albumin</a:t>
            </a:r>
          </a:p>
        </p:txBody>
      </p:sp>
      <p:sp>
        <p:nvSpPr>
          <p:cNvPr id="4" name="Freeform: Shape 17">
            <a:extLst>
              <a:ext uri="{FF2B5EF4-FFF2-40B4-BE49-F238E27FC236}">
                <a16:creationId xmlns:a16="http://schemas.microsoft.com/office/drawing/2014/main" id="{F685B867-2098-4BEF-A544-1C780FEFDC8D}"/>
              </a:ext>
            </a:extLst>
          </p:cNvPr>
          <p:cNvSpPr/>
          <p:nvPr/>
        </p:nvSpPr>
        <p:spPr>
          <a:xfrm>
            <a:off x="7702812" y="2602282"/>
            <a:ext cx="1637108" cy="1125362"/>
          </a:xfrm>
          <a:custGeom>
            <a:avLst/>
            <a:gdLst>
              <a:gd name="connsiteX0" fmla="*/ 0 w 2182810"/>
              <a:gd name="connsiteY0" fmla="*/ 250086 h 1500483"/>
              <a:gd name="connsiteX1" fmla="*/ 250086 w 2182810"/>
              <a:gd name="connsiteY1" fmla="*/ 0 h 1500483"/>
              <a:gd name="connsiteX2" fmla="*/ 1932724 w 2182810"/>
              <a:gd name="connsiteY2" fmla="*/ 0 h 1500483"/>
              <a:gd name="connsiteX3" fmla="*/ 2182810 w 2182810"/>
              <a:gd name="connsiteY3" fmla="*/ 250086 h 1500483"/>
              <a:gd name="connsiteX4" fmla="*/ 2182810 w 2182810"/>
              <a:gd name="connsiteY4" fmla="*/ 1250397 h 1500483"/>
              <a:gd name="connsiteX5" fmla="*/ 1932724 w 2182810"/>
              <a:gd name="connsiteY5" fmla="*/ 1500483 h 1500483"/>
              <a:gd name="connsiteX6" fmla="*/ 250086 w 2182810"/>
              <a:gd name="connsiteY6" fmla="*/ 1500483 h 1500483"/>
              <a:gd name="connsiteX7" fmla="*/ 0 w 2182810"/>
              <a:gd name="connsiteY7" fmla="*/ 1250397 h 1500483"/>
              <a:gd name="connsiteX8" fmla="*/ 0 w 2182810"/>
              <a:gd name="connsiteY8" fmla="*/ 250086 h 15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810" h="1500483">
                <a:moveTo>
                  <a:pt x="0" y="250086"/>
                </a:moveTo>
                <a:cubicBezTo>
                  <a:pt x="0" y="111967"/>
                  <a:pt x="111967" y="0"/>
                  <a:pt x="250086" y="0"/>
                </a:cubicBezTo>
                <a:lnTo>
                  <a:pt x="1932724" y="0"/>
                </a:lnTo>
                <a:cubicBezTo>
                  <a:pt x="2070843" y="0"/>
                  <a:pt x="2182810" y="111967"/>
                  <a:pt x="2182810" y="250086"/>
                </a:cubicBezTo>
                <a:lnTo>
                  <a:pt x="2182810" y="1250397"/>
                </a:lnTo>
                <a:cubicBezTo>
                  <a:pt x="2182810" y="1388516"/>
                  <a:pt x="2070843" y="1500483"/>
                  <a:pt x="1932724" y="1500483"/>
                </a:cubicBezTo>
                <a:lnTo>
                  <a:pt x="250086" y="1500483"/>
                </a:lnTo>
                <a:cubicBezTo>
                  <a:pt x="111967" y="1500483"/>
                  <a:pt x="0" y="1388516"/>
                  <a:pt x="0" y="1250397"/>
                </a:cubicBezTo>
                <a:lnTo>
                  <a:pt x="0" y="250086"/>
                </a:lnTo>
                <a:close/>
              </a:path>
            </a:pathLst>
          </a:custGeom>
          <a:solidFill>
            <a:schemeClr val="tx1"/>
          </a:soli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1100138">
              <a:lnSpc>
                <a:spcPct val="90000"/>
              </a:lnSpc>
              <a:spcBef>
                <a:spcPct val="0"/>
              </a:spcBef>
              <a:spcAft>
                <a:spcPct val="35000"/>
              </a:spcAft>
            </a:pPr>
            <a:r>
              <a:rPr lang="en-US" sz="2475" dirty="0">
                <a:solidFill>
                  <a:srgbClr val="FFFFFF"/>
                </a:solidFill>
              </a:rPr>
              <a:t>Prodrug</a:t>
            </a:r>
          </a:p>
        </p:txBody>
      </p:sp>
      <p:sp>
        <p:nvSpPr>
          <p:cNvPr id="5" name="Freeform: Shape 13">
            <a:extLst>
              <a:ext uri="{FF2B5EF4-FFF2-40B4-BE49-F238E27FC236}">
                <a16:creationId xmlns:a16="http://schemas.microsoft.com/office/drawing/2014/main" id="{C6780E6C-4EFC-456A-8E54-850A3E919951}"/>
              </a:ext>
            </a:extLst>
          </p:cNvPr>
          <p:cNvSpPr/>
          <p:nvPr/>
        </p:nvSpPr>
        <p:spPr>
          <a:xfrm>
            <a:off x="2129891" y="2581643"/>
            <a:ext cx="1902671" cy="1125362"/>
          </a:xfrm>
          <a:custGeom>
            <a:avLst/>
            <a:gdLst>
              <a:gd name="connsiteX0" fmla="*/ 0 w 2182810"/>
              <a:gd name="connsiteY0" fmla="*/ 250086 h 1500483"/>
              <a:gd name="connsiteX1" fmla="*/ 250086 w 2182810"/>
              <a:gd name="connsiteY1" fmla="*/ 0 h 1500483"/>
              <a:gd name="connsiteX2" fmla="*/ 1932724 w 2182810"/>
              <a:gd name="connsiteY2" fmla="*/ 0 h 1500483"/>
              <a:gd name="connsiteX3" fmla="*/ 2182810 w 2182810"/>
              <a:gd name="connsiteY3" fmla="*/ 250086 h 1500483"/>
              <a:gd name="connsiteX4" fmla="*/ 2182810 w 2182810"/>
              <a:gd name="connsiteY4" fmla="*/ 1250397 h 1500483"/>
              <a:gd name="connsiteX5" fmla="*/ 1932724 w 2182810"/>
              <a:gd name="connsiteY5" fmla="*/ 1500483 h 1500483"/>
              <a:gd name="connsiteX6" fmla="*/ 250086 w 2182810"/>
              <a:gd name="connsiteY6" fmla="*/ 1500483 h 1500483"/>
              <a:gd name="connsiteX7" fmla="*/ 0 w 2182810"/>
              <a:gd name="connsiteY7" fmla="*/ 1250397 h 1500483"/>
              <a:gd name="connsiteX8" fmla="*/ 0 w 2182810"/>
              <a:gd name="connsiteY8" fmla="*/ 250086 h 15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810" h="1500483">
                <a:moveTo>
                  <a:pt x="0" y="250086"/>
                </a:moveTo>
                <a:cubicBezTo>
                  <a:pt x="0" y="111967"/>
                  <a:pt x="111967" y="0"/>
                  <a:pt x="250086" y="0"/>
                </a:cubicBezTo>
                <a:lnTo>
                  <a:pt x="1932724" y="0"/>
                </a:lnTo>
                <a:cubicBezTo>
                  <a:pt x="2070843" y="0"/>
                  <a:pt x="2182810" y="111967"/>
                  <a:pt x="2182810" y="250086"/>
                </a:cubicBezTo>
                <a:lnTo>
                  <a:pt x="2182810" y="1250397"/>
                </a:lnTo>
                <a:cubicBezTo>
                  <a:pt x="2182810" y="1388516"/>
                  <a:pt x="2070843" y="1500483"/>
                  <a:pt x="1932724" y="1500483"/>
                </a:cubicBezTo>
                <a:lnTo>
                  <a:pt x="250086" y="1500483"/>
                </a:lnTo>
                <a:cubicBezTo>
                  <a:pt x="111967" y="1500483"/>
                  <a:pt x="0" y="1388516"/>
                  <a:pt x="0" y="1250397"/>
                </a:cubicBezTo>
                <a:lnTo>
                  <a:pt x="0" y="250086"/>
                </a:lnTo>
                <a:close/>
              </a:path>
            </a:pathLst>
          </a:custGeom>
          <a:solidFill>
            <a:schemeClr val="accent3">
              <a:lumMod val="75000"/>
            </a:schemeClr>
          </a:soli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1100138">
              <a:lnSpc>
                <a:spcPct val="90000"/>
              </a:lnSpc>
              <a:spcBef>
                <a:spcPct val="0"/>
              </a:spcBef>
              <a:spcAft>
                <a:spcPct val="35000"/>
              </a:spcAft>
            </a:pPr>
            <a:r>
              <a:rPr lang="en-US" sz="2475" dirty="0">
                <a:solidFill>
                  <a:srgbClr val="FFFFFF"/>
                </a:solidFill>
              </a:rPr>
              <a:t>PEGylation</a:t>
            </a:r>
          </a:p>
        </p:txBody>
      </p:sp>
      <p:sp>
        <p:nvSpPr>
          <p:cNvPr id="6" name="Freeform: Shape 15">
            <a:extLst>
              <a:ext uri="{FF2B5EF4-FFF2-40B4-BE49-F238E27FC236}">
                <a16:creationId xmlns:a16="http://schemas.microsoft.com/office/drawing/2014/main" id="{37FD8621-C186-4D09-9F6F-5CFFC03C10DE}"/>
              </a:ext>
            </a:extLst>
          </p:cNvPr>
          <p:cNvSpPr/>
          <p:nvPr/>
        </p:nvSpPr>
        <p:spPr>
          <a:xfrm>
            <a:off x="8618996" y="1365583"/>
            <a:ext cx="1637108" cy="1125362"/>
          </a:xfrm>
          <a:custGeom>
            <a:avLst/>
            <a:gdLst>
              <a:gd name="connsiteX0" fmla="*/ 0 w 2182810"/>
              <a:gd name="connsiteY0" fmla="*/ 250086 h 1500483"/>
              <a:gd name="connsiteX1" fmla="*/ 250086 w 2182810"/>
              <a:gd name="connsiteY1" fmla="*/ 0 h 1500483"/>
              <a:gd name="connsiteX2" fmla="*/ 1932724 w 2182810"/>
              <a:gd name="connsiteY2" fmla="*/ 0 h 1500483"/>
              <a:gd name="connsiteX3" fmla="*/ 2182810 w 2182810"/>
              <a:gd name="connsiteY3" fmla="*/ 250086 h 1500483"/>
              <a:gd name="connsiteX4" fmla="*/ 2182810 w 2182810"/>
              <a:gd name="connsiteY4" fmla="*/ 1250397 h 1500483"/>
              <a:gd name="connsiteX5" fmla="*/ 1932724 w 2182810"/>
              <a:gd name="connsiteY5" fmla="*/ 1500483 h 1500483"/>
              <a:gd name="connsiteX6" fmla="*/ 250086 w 2182810"/>
              <a:gd name="connsiteY6" fmla="*/ 1500483 h 1500483"/>
              <a:gd name="connsiteX7" fmla="*/ 0 w 2182810"/>
              <a:gd name="connsiteY7" fmla="*/ 1250397 h 1500483"/>
              <a:gd name="connsiteX8" fmla="*/ 0 w 2182810"/>
              <a:gd name="connsiteY8" fmla="*/ 250086 h 15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810" h="1500483">
                <a:moveTo>
                  <a:pt x="0" y="250086"/>
                </a:moveTo>
                <a:cubicBezTo>
                  <a:pt x="0" y="111967"/>
                  <a:pt x="111967" y="0"/>
                  <a:pt x="250086" y="0"/>
                </a:cubicBezTo>
                <a:lnTo>
                  <a:pt x="1932724" y="0"/>
                </a:lnTo>
                <a:cubicBezTo>
                  <a:pt x="2070843" y="0"/>
                  <a:pt x="2182810" y="111967"/>
                  <a:pt x="2182810" y="250086"/>
                </a:cubicBezTo>
                <a:lnTo>
                  <a:pt x="2182810" y="1250397"/>
                </a:lnTo>
                <a:cubicBezTo>
                  <a:pt x="2182810" y="1388516"/>
                  <a:pt x="2070843" y="1500483"/>
                  <a:pt x="1932724" y="1500483"/>
                </a:cubicBezTo>
                <a:lnTo>
                  <a:pt x="250086" y="1500483"/>
                </a:lnTo>
                <a:cubicBezTo>
                  <a:pt x="111967" y="1500483"/>
                  <a:pt x="0" y="1388516"/>
                  <a:pt x="0" y="1250397"/>
                </a:cubicBezTo>
                <a:lnTo>
                  <a:pt x="0" y="250086"/>
                </a:lnTo>
                <a:close/>
              </a:path>
            </a:pathLst>
          </a:custGeom>
          <a:solidFill>
            <a:schemeClr val="bg2">
              <a:lumMod val="75000"/>
            </a:schemeClr>
          </a:soli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1100138">
              <a:lnSpc>
                <a:spcPct val="90000"/>
              </a:lnSpc>
              <a:spcBef>
                <a:spcPct val="0"/>
              </a:spcBef>
              <a:spcAft>
                <a:spcPct val="35000"/>
              </a:spcAft>
            </a:pPr>
            <a:r>
              <a:rPr lang="en-US" sz="2475" dirty="0">
                <a:solidFill>
                  <a:srgbClr val="FFFFFF"/>
                </a:solidFill>
              </a:rPr>
              <a:t>Depot</a:t>
            </a:r>
          </a:p>
        </p:txBody>
      </p:sp>
      <p:sp>
        <p:nvSpPr>
          <p:cNvPr id="8" name="Freeform: Shape 9">
            <a:extLst>
              <a:ext uri="{FF2B5EF4-FFF2-40B4-BE49-F238E27FC236}">
                <a16:creationId xmlns:a16="http://schemas.microsoft.com/office/drawing/2014/main" id="{5DC1141B-DDFA-4C98-BF1D-99D347E112AB}"/>
              </a:ext>
            </a:extLst>
          </p:cNvPr>
          <p:cNvSpPr/>
          <p:nvPr/>
        </p:nvSpPr>
        <p:spPr>
          <a:xfrm>
            <a:off x="2698147" y="3936470"/>
            <a:ext cx="1637108" cy="1125362"/>
          </a:xfrm>
          <a:custGeom>
            <a:avLst/>
            <a:gdLst>
              <a:gd name="connsiteX0" fmla="*/ 0 w 2182810"/>
              <a:gd name="connsiteY0" fmla="*/ 250086 h 1500483"/>
              <a:gd name="connsiteX1" fmla="*/ 250086 w 2182810"/>
              <a:gd name="connsiteY1" fmla="*/ 0 h 1500483"/>
              <a:gd name="connsiteX2" fmla="*/ 1932724 w 2182810"/>
              <a:gd name="connsiteY2" fmla="*/ 0 h 1500483"/>
              <a:gd name="connsiteX3" fmla="*/ 2182810 w 2182810"/>
              <a:gd name="connsiteY3" fmla="*/ 250086 h 1500483"/>
              <a:gd name="connsiteX4" fmla="*/ 2182810 w 2182810"/>
              <a:gd name="connsiteY4" fmla="*/ 1250397 h 1500483"/>
              <a:gd name="connsiteX5" fmla="*/ 1932724 w 2182810"/>
              <a:gd name="connsiteY5" fmla="*/ 1500483 h 1500483"/>
              <a:gd name="connsiteX6" fmla="*/ 250086 w 2182810"/>
              <a:gd name="connsiteY6" fmla="*/ 1500483 h 1500483"/>
              <a:gd name="connsiteX7" fmla="*/ 0 w 2182810"/>
              <a:gd name="connsiteY7" fmla="*/ 1250397 h 1500483"/>
              <a:gd name="connsiteX8" fmla="*/ 0 w 2182810"/>
              <a:gd name="connsiteY8" fmla="*/ 250086 h 15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810" h="1500483">
                <a:moveTo>
                  <a:pt x="0" y="250086"/>
                </a:moveTo>
                <a:cubicBezTo>
                  <a:pt x="0" y="111967"/>
                  <a:pt x="111967" y="0"/>
                  <a:pt x="250086" y="0"/>
                </a:cubicBezTo>
                <a:lnTo>
                  <a:pt x="1932724" y="0"/>
                </a:lnTo>
                <a:cubicBezTo>
                  <a:pt x="2070843" y="0"/>
                  <a:pt x="2182810" y="111967"/>
                  <a:pt x="2182810" y="250086"/>
                </a:cubicBezTo>
                <a:lnTo>
                  <a:pt x="2182810" y="1250397"/>
                </a:lnTo>
                <a:cubicBezTo>
                  <a:pt x="2182810" y="1388516"/>
                  <a:pt x="2070843" y="1500483"/>
                  <a:pt x="1932724" y="1500483"/>
                </a:cubicBezTo>
                <a:lnTo>
                  <a:pt x="250086" y="1500483"/>
                </a:lnTo>
                <a:cubicBezTo>
                  <a:pt x="111967" y="1500483"/>
                  <a:pt x="0" y="1388516"/>
                  <a:pt x="0" y="1250397"/>
                </a:cubicBezTo>
                <a:lnTo>
                  <a:pt x="0" y="250086"/>
                </a:lnTo>
                <a:close/>
              </a:path>
            </a:pathLst>
          </a:custGeom>
          <a:solidFill>
            <a:schemeClr val="accent1">
              <a:lumMod val="75000"/>
            </a:schemeClr>
          </a:soli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1100138">
              <a:lnSpc>
                <a:spcPct val="90000"/>
              </a:lnSpc>
              <a:spcBef>
                <a:spcPct val="0"/>
              </a:spcBef>
              <a:spcAft>
                <a:spcPct val="35000"/>
              </a:spcAft>
            </a:pPr>
            <a:r>
              <a:rPr lang="en-US" sz="2475" dirty="0">
                <a:solidFill>
                  <a:srgbClr val="FFFFFF"/>
                </a:solidFill>
              </a:rPr>
              <a:t>GH fusion proteins</a:t>
            </a:r>
          </a:p>
        </p:txBody>
      </p:sp>
      <p:sp>
        <p:nvSpPr>
          <p:cNvPr id="9" name="Freeform: Shape 11">
            <a:extLst>
              <a:ext uri="{FF2B5EF4-FFF2-40B4-BE49-F238E27FC236}">
                <a16:creationId xmlns:a16="http://schemas.microsoft.com/office/drawing/2014/main" id="{7FC968A6-5D84-42E9-A50A-8FFEA0BB4FF5}"/>
              </a:ext>
            </a:extLst>
          </p:cNvPr>
          <p:cNvSpPr/>
          <p:nvPr/>
        </p:nvSpPr>
        <p:spPr>
          <a:xfrm>
            <a:off x="7720998" y="4541542"/>
            <a:ext cx="1807619" cy="1125362"/>
          </a:xfrm>
          <a:custGeom>
            <a:avLst/>
            <a:gdLst>
              <a:gd name="connsiteX0" fmla="*/ 0 w 2182810"/>
              <a:gd name="connsiteY0" fmla="*/ 250086 h 1500483"/>
              <a:gd name="connsiteX1" fmla="*/ 250086 w 2182810"/>
              <a:gd name="connsiteY1" fmla="*/ 0 h 1500483"/>
              <a:gd name="connsiteX2" fmla="*/ 1932724 w 2182810"/>
              <a:gd name="connsiteY2" fmla="*/ 0 h 1500483"/>
              <a:gd name="connsiteX3" fmla="*/ 2182810 w 2182810"/>
              <a:gd name="connsiteY3" fmla="*/ 250086 h 1500483"/>
              <a:gd name="connsiteX4" fmla="*/ 2182810 w 2182810"/>
              <a:gd name="connsiteY4" fmla="*/ 1250397 h 1500483"/>
              <a:gd name="connsiteX5" fmla="*/ 1932724 w 2182810"/>
              <a:gd name="connsiteY5" fmla="*/ 1500483 h 1500483"/>
              <a:gd name="connsiteX6" fmla="*/ 250086 w 2182810"/>
              <a:gd name="connsiteY6" fmla="*/ 1500483 h 1500483"/>
              <a:gd name="connsiteX7" fmla="*/ 0 w 2182810"/>
              <a:gd name="connsiteY7" fmla="*/ 1250397 h 1500483"/>
              <a:gd name="connsiteX8" fmla="*/ 0 w 2182810"/>
              <a:gd name="connsiteY8" fmla="*/ 250086 h 150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810" h="1500483">
                <a:moveTo>
                  <a:pt x="0" y="250086"/>
                </a:moveTo>
                <a:cubicBezTo>
                  <a:pt x="0" y="111967"/>
                  <a:pt x="111967" y="0"/>
                  <a:pt x="250086" y="0"/>
                </a:cubicBezTo>
                <a:lnTo>
                  <a:pt x="1932724" y="0"/>
                </a:lnTo>
                <a:cubicBezTo>
                  <a:pt x="2070843" y="0"/>
                  <a:pt x="2182810" y="111967"/>
                  <a:pt x="2182810" y="250086"/>
                </a:cubicBezTo>
                <a:lnTo>
                  <a:pt x="2182810" y="1250397"/>
                </a:lnTo>
                <a:cubicBezTo>
                  <a:pt x="2182810" y="1388516"/>
                  <a:pt x="2070843" y="1500483"/>
                  <a:pt x="1932724" y="1500483"/>
                </a:cubicBezTo>
                <a:lnTo>
                  <a:pt x="250086" y="1500483"/>
                </a:lnTo>
                <a:cubicBezTo>
                  <a:pt x="111967" y="1500483"/>
                  <a:pt x="0" y="1388516"/>
                  <a:pt x="0" y="1250397"/>
                </a:cubicBezTo>
                <a:lnTo>
                  <a:pt x="0" y="250086"/>
                </a:lnTo>
                <a:close/>
              </a:path>
            </a:pathLst>
          </a:custGeom>
          <a:solidFill>
            <a:schemeClr val="bg2">
              <a:lumMod val="50000"/>
            </a:schemeClr>
          </a:solidFill>
          <a:ln>
            <a:noFill/>
          </a:ln>
          <a:effectLst>
            <a:outerShdw blurRad="50800" dist="38100" dir="18900000" algn="bl"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1100138">
              <a:lnSpc>
                <a:spcPct val="90000"/>
              </a:lnSpc>
              <a:spcBef>
                <a:spcPct val="0"/>
              </a:spcBef>
              <a:spcAft>
                <a:spcPct val="35000"/>
              </a:spcAft>
            </a:pPr>
            <a:r>
              <a:rPr lang="en-US" sz="2100" dirty="0">
                <a:solidFill>
                  <a:srgbClr val="FFFFFF"/>
                </a:solidFill>
              </a:rPr>
              <a:t>Noncovalent albumin binding</a:t>
            </a:r>
          </a:p>
        </p:txBody>
      </p:sp>
      <p:sp>
        <p:nvSpPr>
          <p:cNvPr id="10" name="Rectangle 9"/>
          <p:cNvSpPr/>
          <p:nvPr/>
        </p:nvSpPr>
        <p:spPr>
          <a:xfrm>
            <a:off x="4100658" y="6009265"/>
            <a:ext cx="4800600" cy="261590"/>
          </a:xfrm>
          <a:prstGeom prst="rect">
            <a:avLst/>
          </a:prstGeom>
        </p:spPr>
        <p:txBody>
          <a:bodyPr wrap="square" lIns="91419" tIns="45710" rIns="91419" bIns="45710">
            <a:spAutoFit/>
          </a:bodyPr>
          <a:lstStyle/>
          <a:p>
            <a:r>
              <a:rPr lang="en-US" sz="1100" dirty="0">
                <a:solidFill>
                  <a:prstClr val="black"/>
                </a:solidFill>
              </a:rPr>
              <a:t>Yuen KCJ, et al. </a:t>
            </a:r>
            <a:r>
              <a:rPr lang="en-US" sz="1100" i="1" dirty="0">
                <a:solidFill>
                  <a:prstClr val="black"/>
                </a:solidFill>
              </a:rPr>
              <a:t>F</a:t>
            </a:r>
            <a:r>
              <a:rPr lang="en-US" sz="1100" i="1" dirty="0"/>
              <a:t>ront </a:t>
            </a:r>
            <a:r>
              <a:rPr lang="en-US" sz="1100" i="1" dirty="0" err="1"/>
              <a:t>Endocrinol</a:t>
            </a:r>
            <a:r>
              <a:rPr lang="en-US" sz="1100" dirty="0"/>
              <a:t> (Lausanne). 2021 Feb 24;12:637209.</a:t>
            </a:r>
          </a:p>
        </p:txBody>
      </p:sp>
    </p:spTree>
    <p:extLst>
      <p:ext uri="{BB962C8B-B14F-4D97-AF65-F5344CB8AC3E}">
        <p14:creationId xmlns:p14="http://schemas.microsoft.com/office/powerpoint/2010/main" val="242360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CC6B3-AFB7-4FCE-BE4B-955C6DD39ECC}"/>
              </a:ext>
            </a:extLst>
          </p:cNvPr>
          <p:cNvSpPr>
            <a:spLocks noGrp="1"/>
          </p:cNvSpPr>
          <p:nvPr>
            <p:ph type="title"/>
          </p:nvPr>
        </p:nvSpPr>
        <p:spPr/>
        <p:txBody>
          <a:bodyPr/>
          <a:lstStyle/>
          <a:p>
            <a:r>
              <a:rPr lang="en-US" dirty="0"/>
              <a:t>Growth Hormone Deficiency: Overview </a:t>
            </a:r>
          </a:p>
        </p:txBody>
      </p:sp>
      <p:sp>
        <p:nvSpPr>
          <p:cNvPr id="3" name="Content Placeholder 2">
            <a:extLst>
              <a:ext uri="{FF2B5EF4-FFF2-40B4-BE49-F238E27FC236}">
                <a16:creationId xmlns:a16="http://schemas.microsoft.com/office/drawing/2014/main" id="{2FD77EDC-8C8B-45B0-BD0B-DACB14FEEDC1}"/>
              </a:ext>
            </a:extLst>
          </p:cNvPr>
          <p:cNvSpPr>
            <a:spLocks noGrp="1"/>
          </p:cNvSpPr>
          <p:nvPr>
            <p:ph idx="1"/>
          </p:nvPr>
        </p:nvSpPr>
        <p:spPr/>
        <p:txBody>
          <a:bodyPr>
            <a:normAutofit fontScale="92500" lnSpcReduction="20000"/>
          </a:bodyPr>
          <a:lstStyle/>
          <a:p>
            <a:r>
              <a:rPr lang="en-US" dirty="0"/>
              <a:t>Underrecognized and underdiagnosed </a:t>
            </a:r>
          </a:p>
          <a:p>
            <a:r>
              <a:rPr lang="en-US" dirty="0"/>
              <a:t>Characterized by inadequate physiological growth hormone (GH) secretion from the anterior pituitary gland</a:t>
            </a:r>
          </a:p>
          <a:p>
            <a:r>
              <a:rPr lang="en-US" dirty="0"/>
              <a:t>GH deficiency (GHD) in children: Growth rate consistently below the 3-5% for age</a:t>
            </a:r>
          </a:p>
          <a:p>
            <a:pPr lvl="1"/>
            <a:r>
              <a:rPr lang="en-US" dirty="0"/>
              <a:t>Likely not underweight; if anything, ‘pudgy’</a:t>
            </a:r>
          </a:p>
          <a:p>
            <a:r>
              <a:rPr lang="en-US" b="0" i="0" dirty="0">
                <a:solidFill>
                  <a:srgbClr val="444444"/>
                </a:solidFill>
                <a:effectLst/>
              </a:rPr>
              <a:t>Prevalence of GHD in the general population is about </a:t>
            </a:r>
            <a:r>
              <a:rPr lang="en-US" b="1" i="0" dirty="0">
                <a:solidFill>
                  <a:srgbClr val="444444"/>
                </a:solidFill>
                <a:effectLst/>
              </a:rPr>
              <a:t>one in 4,000 – 10,000</a:t>
            </a:r>
            <a:r>
              <a:rPr lang="en-US" b="1" i="0" baseline="30000" dirty="0">
                <a:solidFill>
                  <a:srgbClr val="444444"/>
                </a:solidFill>
                <a:effectLst/>
              </a:rPr>
              <a:t>1,2</a:t>
            </a:r>
            <a:endParaRPr lang="en-US" b="0" i="0" dirty="0">
              <a:solidFill>
                <a:srgbClr val="444444"/>
              </a:solidFill>
              <a:effectLst/>
            </a:endParaRPr>
          </a:p>
          <a:p>
            <a:r>
              <a:rPr lang="en-US" dirty="0">
                <a:solidFill>
                  <a:srgbClr val="444444"/>
                </a:solidFill>
              </a:rPr>
              <a:t>Consequences: growth retardation, short stature, maturation delays</a:t>
            </a:r>
          </a:p>
          <a:p>
            <a:r>
              <a:rPr lang="en-US" dirty="0">
                <a:solidFill>
                  <a:srgbClr val="444444"/>
                </a:solidFill>
              </a:rPr>
              <a:t>GHD may not persist after achievement of adult height; about 50,000 adults have GHD and about 6000 new cases are diagnosed each year.</a:t>
            </a:r>
            <a:r>
              <a:rPr lang="en-US" baseline="30000" dirty="0">
                <a:solidFill>
                  <a:srgbClr val="444444"/>
                </a:solidFill>
              </a:rPr>
              <a:t>3</a:t>
            </a:r>
            <a:endParaRPr lang="en-US" dirty="0"/>
          </a:p>
        </p:txBody>
      </p:sp>
      <p:sp>
        <p:nvSpPr>
          <p:cNvPr id="4" name="Footer Placeholder 3">
            <a:extLst>
              <a:ext uri="{FF2B5EF4-FFF2-40B4-BE49-F238E27FC236}">
                <a16:creationId xmlns:a16="http://schemas.microsoft.com/office/drawing/2014/main" id="{F556B709-3164-4ADF-83BF-A53634185B83}"/>
              </a:ext>
            </a:extLst>
          </p:cNvPr>
          <p:cNvSpPr>
            <a:spLocks noGrp="1"/>
          </p:cNvSpPr>
          <p:nvPr>
            <p:ph type="ftr" sz="quarter" idx="11"/>
          </p:nvPr>
        </p:nvSpPr>
        <p:spPr/>
        <p:txBody>
          <a:bodyPr/>
          <a:lstStyle/>
          <a:p>
            <a:pPr marL="228600" indent="-228600" algn="l">
              <a:buAutoNum type="arabicPeriod"/>
            </a:pPr>
            <a:r>
              <a:rPr lang="en-US" sz="1100" dirty="0">
                <a:solidFill>
                  <a:schemeClr val="tx1"/>
                </a:solidFill>
              </a:rPr>
              <a:t>Cook DM, et al. </a:t>
            </a:r>
            <a:r>
              <a:rPr lang="en-US" sz="1100" i="1" dirty="0" err="1">
                <a:solidFill>
                  <a:schemeClr val="tx1"/>
                </a:solidFill>
              </a:rPr>
              <a:t>Endocr</a:t>
            </a:r>
            <a:r>
              <a:rPr lang="en-US" sz="1100" i="1" dirty="0">
                <a:solidFill>
                  <a:schemeClr val="tx1"/>
                </a:solidFill>
              </a:rPr>
              <a:t> </a:t>
            </a:r>
            <a:r>
              <a:rPr lang="en-US" sz="1100" i="1" dirty="0" err="1">
                <a:solidFill>
                  <a:schemeClr val="tx1"/>
                </a:solidFill>
              </a:rPr>
              <a:t>Pract</a:t>
            </a:r>
            <a:r>
              <a:rPr lang="en-US" sz="1100" dirty="0">
                <a:solidFill>
                  <a:schemeClr val="tx1"/>
                </a:solidFill>
              </a:rPr>
              <a:t>. 2009;15(suppl 2):1-2. </a:t>
            </a:r>
          </a:p>
          <a:p>
            <a:pPr marL="228600" indent="-228600" algn="l">
              <a:buAutoNum type="arabicPeriod"/>
            </a:pPr>
            <a:r>
              <a:rPr lang="en-US" sz="1100" dirty="0">
                <a:solidFill>
                  <a:schemeClr val="tx1"/>
                </a:solidFill>
              </a:rPr>
              <a:t>2. Stanley D. </a:t>
            </a:r>
            <a:r>
              <a:rPr lang="en-US" sz="1100" i="1" dirty="0" err="1">
                <a:solidFill>
                  <a:schemeClr val="tx1"/>
                </a:solidFill>
              </a:rPr>
              <a:t>Curr</a:t>
            </a:r>
            <a:r>
              <a:rPr lang="en-US" sz="1100" i="1" dirty="0">
                <a:solidFill>
                  <a:schemeClr val="tx1"/>
                </a:solidFill>
              </a:rPr>
              <a:t> </a:t>
            </a:r>
            <a:r>
              <a:rPr lang="en-US" sz="1100" i="1" dirty="0" err="1">
                <a:solidFill>
                  <a:schemeClr val="tx1"/>
                </a:solidFill>
              </a:rPr>
              <a:t>Opin</a:t>
            </a:r>
            <a:r>
              <a:rPr lang="en-US" sz="1100" i="1" dirty="0">
                <a:solidFill>
                  <a:schemeClr val="tx1"/>
                </a:solidFill>
              </a:rPr>
              <a:t> Endocrinol Diabetes </a:t>
            </a:r>
            <a:r>
              <a:rPr lang="en-US" sz="1100" i="1" dirty="0" err="1">
                <a:solidFill>
                  <a:schemeClr val="tx1"/>
                </a:solidFill>
              </a:rPr>
              <a:t>Obes</a:t>
            </a:r>
            <a:r>
              <a:rPr lang="en-US" sz="1100" dirty="0">
                <a:solidFill>
                  <a:schemeClr val="tx1"/>
                </a:solidFill>
              </a:rPr>
              <a:t>. 2012;19(1):47-52. </a:t>
            </a:r>
          </a:p>
          <a:p>
            <a:pPr marL="228600" indent="-228600" algn="l">
              <a:buAutoNum type="arabicPeriod"/>
            </a:pPr>
            <a:r>
              <a:rPr lang="en-US" sz="1100" dirty="0">
                <a:solidFill>
                  <a:schemeClr val="tx1"/>
                </a:solidFill>
              </a:rPr>
              <a:t>3. </a:t>
            </a:r>
            <a:r>
              <a:rPr lang="en-US" sz="1100" dirty="0" err="1">
                <a:solidFill>
                  <a:schemeClr val="tx1"/>
                </a:solidFill>
              </a:rPr>
              <a:t>Brod</a:t>
            </a:r>
            <a:r>
              <a:rPr lang="en-US" sz="1100" dirty="0">
                <a:solidFill>
                  <a:schemeClr val="tx1"/>
                </a:solidFill>
              </a:rPr>
              <a:t> M, et al. </a:t>
            </a:r>
            <a:r>
              <a:rPr lang="en-US" sz="1100" i="1" dirty="0">
                <a:solidFill>
                  <a:schemeClr val="tx1"/>
                </a:solidFill>
              </a:rPr>
              <a:t>J Clin Endocrinol </a:t>
            </a:r>
            <a:r>
              <a:rPr lang="en-US" sz="1100" i="1" dirty="0" err="1">
                <a:solidFill>
                  <a:schemeClr val="tx1"/>
                </a:solidFill>
              </a:rPr>
              <a:t>Metab</a:t>
            </a:r>
            <a:r>
              <a:rPr lang="en-US" sz="1100" i="1" dirty="0">
                <a:solidFill>
                  <a:schemeClr val="tx1"/>
                </a:solidFill>
              </a:rPr>
              <a:t>. </a:t>
            </a:r>
            <a:r>
              <a:rPr lang="en-US" sz="1100" dirty="0">
                <a:solidFill>
                  <a:schemeClr val="tx1"/>
                </a:solidFill>
              </a:rPr>
              <a:t>2014;99(4):1204-1212.</a:t>
            </a:r>
            <a:endParaRPr lang="en-US" sz="1100" dirty="0">
              <a:latin typeface="+mn-lt"/>
            </a:endParaRPr>
          </a:p>
        </p:txBody>
      </p:sp>
    </p:spTree>
    <p:extLst>
      <p:ext uri="{BB962C8B-B14F-4D97-AF65-F5344CB8AC3E}">
        <p14:creationId xmlns:p14="http://schemas.microsoft.com/office/powerpoint/2010/main" val="1569595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58200" cy="1143000"/>
          </a:xfrm>
        </p:spPr>
        <p:txBody>
          <a:bodyPr>
            <a:normAutofit fontScale="90000"/>
          </a:bodyPr>
          <a:lstStyle/>
          <a:p>
            <a:r>
              <a:rPr lang="en-US" dirty="0" err="1">
                <a:solidFill>
                  <a:schemeClr val="accent1">
                    <a:lumMod val="50000"/>
                  </a:schemeClr>
                </a:solidFill>
                <a:latin typeface="Calibri (Heading)"/>
              </a:rPr>
              <a:t>Somapacitan</a:t>
            </a:r>
            <a:r>
              <a:rPr lang="en-US" dirty="0">
                <a:solidFill>
                  <a:schemeClr val="accent1">
                    <a:lumMod val="50000"/>
                  </a:schemeClr>
                </a:solidFill>
                <a:latin typeface="Calibri (Heading)"/>
              </a:rPr>
              <a:t> NNC0195-0092</a:t>
            </a:r>
            <a:br>
              <a:rPr lang="en-US" dirty="0">
                <a:solidFill>
                  <a:schemeClr val="accent1">
                    <a:lumMod val="50000"/>
                  </a:schemeClr>
                </a:solidFill>
                <a:latin typeface="Calibri (Heading)"/>
                <a:ea typeface="Times New Roman" panose="02020603050405020304" pitchFamily="18" charset="0"/>
              </a:rPr>
            </a:br>
            <a:endParaRPr lang="en-US" dirty="0">
              <a:solidFill>
                <a:schemeClr val="accent1">
                  <a:lumMod val="50000"/>
                </a:schemeClr>
              </a:solidFill>
              <a:latin typeface="Calibri (Heading)"/>
            </a:endParaRPr>
          </a:p>
        </p:txBody>
      </p:sp>
      <p:pic>
        <p:nvPicPr>
          <p:cNvPr id="3"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277" y="1242689"/>
            <a:ext cx="8940559"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81200" y="5362842"/>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2" descr="image003"/>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4099469" y="6001995"/>
            <a:ext cx="809253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543582" y="1457217"/>
            <a:ext cx="3733800" cy="487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FF00"/>
              </a:highlight>
            </a:endParaRPr>
          </a:p>
        </p:txBody>
      </p:sp>
      <p:sp>
        <p:nvSpPr>
          <p:cNvPr id="5" name="TextBox 4">
            <a:extLst>
              <a:ext uri="{FF2B5EF4-FFF2-40B4-BE49-F238E27FC236}">
                <a16:creationId xmlns:a16="http://schemas.microsoft.com/office/drawing/2014/main" id="{CE79B597-09C2-4359-95F7-D27092459DCC}"/>
              </a:ext>
            </a:extLst>
          </p:cNvPr>
          <p:cNvSpPr txBox="1"/>
          <p:nvPr/>
        </p:nvSpPr>
        <p:spPr>
          <a:xfrm>
            <a:off x="248574" y="1936337"/>
            <a:ext cx="2325949" cy="2031325"/>
          </a:xfrm>
          <a:prstGeom prst="rect">
            <a:avLst/>
          </a:prstGeom>
          <a:noFill/>
        </p:spPr>
        <p:txBody>
          <a:bodyPr wrap="square" rtlCol="0">
            <a:spAutoFit/>
          </a:bodyPr>
          <a:lstStyle/>
          <a:p>
            <a:r>
              <a:rPr lang="en-US" sz="1800" dirty="0">
                <a:effectLst/>
                <a:latin typeface="+mn-lt"/>
                <a:ea typeface="Calibri" panose="020F0502020204030204" pitchFamily="34" charset="0"/>
                <a:cs typeface="Times New Roman" panose="02020603050405020304" pitchFamily="18" charset="0"/>
              </a:rPr>
              <a:t>Single-point mutation in GH, with albumin binding moiety attached (non-covalent albumin-binding properties)</a:t>
            </a:r>
          </a:p>
          <a:p>
            <a:endParaRPr lang="en-US" dirty="0"/>
          </a:p>
        </p:txBody>
      </p:sp>
      <p:sp>
        <p:nvSpPr>
          <p:cNvPr id="7" name="TextBox 6">
            <a:extLst>
              <a:ext uri="{FF2B5EF4-FFF2-40B4-BE49-F238E27FC236}">
                <a16:creationId xmlns:a16="http://schemas.microsoft.com/office/drawing/2014/main" id="{CEF3435C-4220-419C-A0C6-3068094C7150}"/>
              </a:ext>
            </a:extLst>
          </p:cNvPr>
          <p:cNvSpPr txBox="1"/>
          <p:nvPr/>
        </p:nvSpPr>
        <p:spPr>
          <a:xfrm>
            <a:off x="9448800" y="878889"/>
            <a:ext cx="2494626" cy="1754326"/>
          </a:xfrm>
          <a:prstGeom prst="rect">
            <a:avLst/>
          </a:prstGeom>
          <a:noFill/>
        </p:spPr>
        <p:txBody>
          <a:bodyPr wrap="square" rtlCol="0">
            <a:spAutoFit/>
          </a:bodyPr>
          <a:lstStyle/>
          <a:p>
            <a:r>
              <a:rPr lang="en-US" sz="1800" b="1" dirty="0">
                <a:solidFill>
                  <a:srgbClr val="FF0000"/>
                </a:solidFill>
                <a:effectLst/>
                <a:latin typeface="+mn-lt"/>
                <a:ea typeface="Calibri" panose="020F0502020204030204" pitchFamily="34" charset="0"/>
                <a:cs typeface="Times New Roman" panose="02020603050405020304" pitchFamily="18" charset="0"/>
              </a:rPr>
              <a:t>Approved by the FDA in August 2020 with dosing every 7 days for use in AGHD; not </a:t>
            </a:r>
            <a:r>
              <a:rPr lang="en-US" sz="1800" b="1">
                <a:solidFill>
                  <a:srgbClr val="FF0000"/>
                </a:solidFill>
                <a:effectLst/>
                <a:latin typeface="+mn-lt"/>
                <a:ea typeface="Calibri" panose="020F0502020204030204" pitchFamily="34" charset="0"/>
                <a:cs typeface="Times New Roman" panose="02020603050405020304" pitchFamily="18" charset="0"/>
              </a:rPr>
              <a:t>yet marketed</a:t>
            </a:r>
            <a:endParaRPr lang="en-US" sz="1800" b="1" dirty="0">
              <a:solidFill>
                <a:srgbClr val="FF0000"/>
              </a:solidFill>
              <a:effectLst/>
              <a:latin typeface="+mn-lt"/>
              <a:ea typeface="Calibri" panose="020F0502020204030204" pitchFamily="34" charset="0"/>
              <a:cs typeface="Times New Roman" panose="02020603050405020304" pitchFamily="18" charset="0"/>
            </a:endParaRPr>
          </a:p>
          <a:p>
            <a:endParaRPr lang="en-US" dirty="0"/>
          </a:p>
        </p:txBody>
      </p:sp>
      <p:sp>
        <p:nvSpPr>
          <p:cNvPr id="9" name="Rectangle 8">
            <a:extLst>
              <a:ext uri="{FF2B5EF4-FFF2-40B4-BE49-F238E27FC236}">
                <a16:creationId xmlns:a16="http://schemas.microsoft.com/office/drawing/2014/main" id="{58B7863D-DF26-4CA2-B6B8-B5E571D327FA}"/>
              </a:ext>
            </a:extLst>
          </p:cNvPr>
          <p:cNvSpPr/>
          <p:nvPr/>
        </p:nvSpPr>
        <p:spPr>
          <a:xfrm>
            <a:off x="1981200" y="5390606"/>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657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956B-C625-4E74-A76C-3D87CB748405}"/>
              </a:ext>
            </a:extLst>
          </p:cNvPr>
          <p:cNvSpPr>
            <a:spLocks noGrp="1"/>
          </p:cNvSpPr>
          <p:nvPr>
            <p:ph type="title"/>
          </p:nvPr>
        </p:nvSpPr>
        <p:spPr/>
        <p:txBody>
          <a:bodyPr>
            <a:normAutofit/>
          </a:bodyPr>
          <a:lstStyle/>
          <a:p>
            <a:r>
              <a:rPr lang="en-US" dirty="0" err="1"/>
              <a:t>Somapacitan</a:t>
            </a:r>
            <a:r>
              <a:rPr lang="en-US" dirty="0"/>
              <a:t> vs </a:t>
            </a:r>
            <a:r>
              <a:rPr lang="en-US" dirty="0" err="1"/>
              <a:t>Norditropin</a:t>
            </a:r>
            <a:r>
              <a:rPr lang="en-US" dirty="0"/>
              <a:t>: REAL 3 study</a:t>
            </a:r>
          </a:p>
        </p:txBody>
      </p:sp>
      <p:graphicFrame>
        <p:nvGraphicFramePr>
          <p:cNvPr id="4" name="Table 4">
            <a:extLst>
              <a:ext uri="{FF2B5EF4-FFF2-40B4-BE49-F238E27FC236}">
                <a16:creationId xmlns:a16="http://schemas.microsoft.com/office/drawing/2014/main" id="{23EE7D5E-0A4E-4B88-8F14-D301F6221A39}"/>
              </a:ext>
            </a:extLst>
          </p:cNvPr>
          <p:cNvGraphicFramePr>
            <a:graphicFrameLocks noGrp="1"/>
          </p:cNvGraphicFramePr>
          <p:nvPr>
            <p:ph idx="1"/>
            <p:extLst>
              <p:ext uri="{D42A27DB-BD31-4B8C-83A1-F6EECF244321}">
                <p14:modId xmlns:p14="http://schemas.microsoft.com/office/powerpoint/2010/main" val="1455835411"/>
              </p:ext>
            </p:extLst>
          </p:nvPr>
        </p:nvGraphicFramePr>
        <p:xfrm>
          <a:off x="838200" y="1825625"/>
          <a:ext cx="10515600" cy="25603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58594840"/>
                    </a:ext>
                  </a:extLst>
                </a:gridCol>
                <a:gridCol w="2103120">
                  <a:extLst>
                    <a:ext uri="{9D8B030D-6E8A-4147-A177-3AD203B41FA5}">
                      <a16:colId xmlns:a16="http://schemas.microsoft.com/office/drawing/2014/main" val="3277462449"/>
                    </a:ext>
                  </a:extLst>
                </a:gridCol>
                <a:gridCol w="2103120">
                  <a:extLst>
                    <a:ext uri="{9D8B030D-6E8A-4147-A177-3AD203B41FA5}">
                      <a16:colId xmlns:a16="http://schemas.microsoft.com/office/drawing/2014/main" val="3684755068"/>
                    </a:ext>
                  </a:extLst>
                </a:gridCol>
                <a:gridCol w="2103120">
                  <a:extLst>
                    <a:ext uri="{9D8B030D-6E8A-4147-A177-3AD203B41FA5}">
                      <a16:colId xmlns:a16="http://schemas.microsoft.com/office/drawing/2014/main" val="2970533082"/>
                    </a:ext>
                  </a:extLst>
                </a:gridCol>
                <a:gridCol w="2103120">
                  <a:extLst>
                    <a:ext uri="{9D8B030D-6E8A-4147-A177-3AD203B41FA5}">
                      <a16:colId xmlns:a16="http://schemas.microsoft.com/office/drawing/2014/main" val="4159353178"/>
                    </a:ext>
                  </a:extLst>
                </a:gridCol>
              </a:tblGrid>
              <a:tr h="370840">
                <a:tc>
                  <a:txBody>
                    <a:bodyPr/>
                    <a:lstStyle/>
                    <a:p>
                      <a:endParaRPr lang="en-US"/>
                    </a:p>
                  </a:txBody>
                  <a:tcPr/>
                </a:tc>
                <a:tc>
                  <a:txBody>
                    <a:bodyPr/>
                    <a:lstStyle/>
                    <a:p>
                      <a:r>
                        <a:rPr lang="en-US" dirty="0" err="1"/>
                        <a:t>Somapacitan</a:t>
                      </a:r>
                      <a:r>
                        <a:rPr lang="en-US" dirty="0"/>
                        <a:t> 0.04 mg/kg/</a:t>
                      </a:r>
                      <a:r>
                        <a:rPr lang="en-US" dirty="0" err="1"/>
                        <a:t>wk</a:t>
                      </a:r>
                      <a:endParaRPr lang="en-US" dirty="0"/>
                    </a:p>
                  </a:txBody>
                  <a:tcPr/>
                </a:tc>
                <a:tc>
                  <a:txBody>
                    <a:bodyPr/>
                    <a:lstStyle/>
                    <a:p>
                      <a:r>
                        <a:rPr lang="en-US" dirty="0" err="1"/>
                        <a:t>Somapacitan</a:t>
                      </a:r>
                      <a:r>
                        <a:rPr lang="en-US" dirty="0"/>
                        <a:t> 0.08 mg/kg/</a:t>
                      </a:r>
                      <a:r>
                        <a:rPr lang="en-US" dirty="0" err="1"/>
                        <a:t>wk</a:t>
                      </a:r>
                      <a:endParaRPr lang="en-US" dirty="0"/>
                    </a:p>
                  </a:txBody>
                  <a:tcPr/>
                </a:tc>
                <a:tc>
                  <a:txBody>
                    <a:bodyPr/>
                    <a:lstStyle/>
                    <a:p>
                      <a:r>
                        <a:rPr lang="en-US" dirty="0" err="1"/>
                        <a:t>Somapacitan</a:t>
                      </a:r>
                      <a:r>
                        <a:rPr lang="en-US" dirty="0"/>
                        <a:t> 0.16 mg/kg/</a:t>
                      </a:r>
                      <a:r>
                        <a:rPr lang="en-US" dirty="0" err="1"/>
                        <a:t>wk</a:t>
                      </a:r>
                      <a:endParaRPr lang="en-US" dirty="0"/>
                    </a:p>
                  </a:txBody>
                  <a:tcPr/>
                </a:tc>
                <a:tc>
                  <a:txBody>
                    <a:bodyPr/>
                    <a:lstStyle/>
                    <a:p>
                      <a:r>
                        <a:rPr lang="en-US" dirty="0"/>
                        <a:t>Daily GH</a:t>
                      </a:r>
                    </a:p>
                    <a:p>
                      <a:r>
                        <a:rPr lang="en-US" dirty="0"/>
                        <a:t>0.034 mg/kg/d)</a:t>
                      </a:r>
                    </a:p>
                  </a:txBody>
                  <a:tcPr/>
                </a:tc>
                <a:extLst>
                  <a:ext uri="{0D108BD9-81ED-4DB2-BD59-A6C34878D82A}">
                    <a16:rowId xmlns:a16="http://schemas.microsoft.com/office/drawing/2014/main" val="1295471410"/>
                  </a:ext>
                </a:extLst>
              </a:tr>
              <a:tr h="370840">
                <a:tc>
                  <a:txBody>
                    <a:bodyPr/>
                    <a:lstStyle/>
                    <a:p>
                      <a:r>
                        <a:rPr lang="en-US" dirty="0"/>
                        <a:t>26 weeks: mean (SD) annualized HV</a:t>
                      </a:r>
                    </a:p>
                  </a:txBody>
                  <a:tcPr/>
                </a:tc>
                <a:tc>
                  <a:txBody>
                    <a:bodyPr/>
                    <a:lstStyle/>
                    <a:p>
                      <a:r>
                        <a:rPr lang="en-US" dirty="0"/>
                        <a:t>8.0 (2.0) cm/</a:t>
                      </a:r>
                      <a:r>
                        <a:rPr lang="en-US" dirty="0" err="1"/>
                        <a:t>yr</a:t>
                      </a:r>
                      <a:endParaRPr lang="en-US" dirty="0"/>
                    </a:p>
                  </a:txBody>
                  <a:tcPr/>
                </a:tc>
                <a:tc>
                  <a:txBody>
                    <a:bodyPr/>
                    <a:lstStyle/>
                    <a:p>
                      <a:r>
                        <a:rPr lang="en-US" dirty="0"/>
                        <a:t>10.9 (1.9) cm/</a:t>
                      </a:r>
                      <a:r>
                        <a:rPr lang="en-US" dirty="0" err="1"/>
                        <a:t>yr</a:t>
                      </a:r>
                      <a:endParaRPr lang="en-US" dirty="0"/>
                    </a:p>
                  </a:txBody>
                  <a:tcPr/>
                </a:tc>
                <a:tc>
                  <a:txBody>
                    <a:bodyPr/>
                    <a:lstStyle/>
                    <a:p>
                      <a:r>
                        <a:rPr lang="en-US" dirty="0"/>
                        <a:t>12.9 (3.5) cm/</a:t>
                      </a:r>
                      <a:r>
                        <a:rPr lang="en-US" dirty="0" err="1"/>
                        <a:t>yr</a:t>
                      </a:r>
                      <a:endParaRPr lang="en-US" dirty="0"/>
                    </a:p>
                  </a:txBody>
                  <a:tcPr/>
                </a:tc>
                <a:tc>
                  <a:txBody>
                    <a:bodyPr/>
                    <a:lstStyle/>
                    <a:p>
                      <a:r>
                        <a:rPr lang="en-US" dirty="0"/>
                        <a:t>11.4 (3.3) cm/</a:t>
                      </a:r>
                      <a:r>
                        <a:rPr lang="en-US" dirty="0" err="1"/>
                        <a:t>yr</a:t>
                      </a:r>
                      <a:endParaRPr lang="en-US" dirty="0"/>
                    </a:p>
                  </a:txBody>
                  <a:tcPr/>
                </a:tc>
                <a:extLst>
                  <a:ext uri="{0D108BD9-81ED-4DB2-BD59-A6C34878D82A}">
                    <a16:rowId xmlns:a16="http://schemas.microsoft.com/office/drawing/2014/main" val="4173793797"/>
                  </a:ext>
                </a:extLst>
              </a:tr>
              <a:tr h="370840">
                <a:tc>
                  <a:txBody>
                    <a:bodyPr/>
                    <a:lstStyle/>
                    <a:p>
                      <a:r>
                        <a:rPr lang="en-US" dirty="0"/>
                        <a:t>52 weeks: mean annualized HV </a:t>
                      </a:r>
                    </a:p>
                  </a:txBody>
                  <a:tcPr/>
                </a:tc>
                <a:tc>
                  <a:txBody>
                    <a:bodyPr/>
                    <a:lstStyle/>
                    <a:p>
                      <a:r>
                        <a:rPr lang="en-US" dirty="0"/>
                        <a:t>7.8 cm/</a:t>
                      </a:r>
                      <a:r>
                        <a:rPr lang="en-US" dirty="0" err="1"/>
                        <a:t>yr</a:t>
                      </a:r>
                      <a:endParaRPr lang="en-US" dirty="0"/>
                    </a:p>
                  </a:txBody>
                  <a:tcPr/>
                </a:tc>
                <a:tc>
                  <a:txBody>
                    <a:bodyPr/>
                    <a:lstStyle/>
                    <a:p>
                      <a:r>
                        <a:rPr lang="en-US" dirty="0"/>
                        <a:t>9.7 cm/</a:t>
                      </a:r>
                      <a:r>
                        <a:rPr lang="en-US" dirty="0" err="1"/>
                        <a:t>yr</a:t>
                      </a:r>
                      <a:endParaRPr lang="en-US" dirty="0"/>
                    </a:p>
                  </a:txBody>
                  <a:tcPr/>
                </a:tc>
                <a:tc>
                  <a:txBody>
                    <a:bodyPr/>
                    <a:lstStyle/>
                    <a:p>
                      <a:r>
                        <a:rPr lang="en-US" dirty="0"/>
                        <a:t>11.50 cm/</a:t>
                      </a:r>
                      <a:r>
                        <a:rPr lang="en-US" dirty="0" err="1"/>
                        <a:t>yr</a:t>
                      </a:r>
                      <a:endParaRPr lang="en-US" dirty="0"/>
                    </a:p>
                  </a:txBody>
                  <a:tcPr/>
                </a:tc>
                <a:tc>
                  <a:txBody>
                    <a:bodyPr/>
                    <a:lstStyle/>
                    <a:p>
                      <a:r>
                        <a:rPr lang="en-US" dirty="0"/>
                        <a:t>10.0 cm/</a:t>
                      </a:r>
                      <a:r>
                        <a:rPr lang="en-US" dirty="0" err="1"/>
                        <a:t>yr</a:t>
                      </a:r>
                      <a:endParaRPr lang="en-US" dirty="0"/>
                    </a:p>
                  </a:txBody>
                  <a:tcPr/>
                </a:tc>
                <a:extLst>
                  <a:ext uri="{0D108BD9-81ED-4DB2-BD59-A6C34878D82A}">
                    <a16:rowId xmlns:a16="http://schemas.microsoft.com/office/drawing/2014/main" val="2319435322"/>
                  </a:ext>
                </a:extLst>
              </a:tr>
              <a:tr h="370840">
                <a:tc>
                  <a:txBody>
                    <a:bodyPr/>
                    <a:lstStyle/>
                    <a:p>
                      <a:r>
                        <a:rPr lang="en-US" dirty="0"/>
                        <a:t>Mean (SD) IGF-1 SDS</a:t>
                      </a:r>
                    </a:p>
                  </a:txBody>
                  <a:tcPr/>
                </a:tc>
                <a:tc>
                  <a:txBody>
                    <a:bodyPr/>
                    <a:lstStyle/>
                    <a:p>
                      <a:r>
                        <a:rPr lang="en-US" dirty="0"/>
                        <a:t>-1.62 (0.86)</a:t>
                      </a:r>
                    </a:p>
                  </a:txBody>
                  <a:tcPr/>
                </a:tc>
                <a:tc>
                  <a:txBody>
                    <a:bodyPr/>
                    <a:lstStyle/>
                    <a:p>
                      <a:r>
                        <a:rPr lang="en-US" dirty="0"/>
                        <a:t>-1.09 (0.78) </a:t>
                      </a:r>
                    </a:p>
                  </a:txBody>
                  <a:tcPr/>
                </a:tc>
                <a:tc>
                  <a:txBody>
                    <a:bodyPr/>
                    <a:lstStyle/>
                    <a:p>
                      <a:r>
                        <a:rPr lang="en-US" dirty="0"/>
                        <a:t>0.31 (1.06)</a:t>
                      </a:r>
                    </a:p>
                  </a:txBody>
                  <a:tcPr/>
                </a:tc>
                <a:tc>
                  <a:txBody>
                    <a:bodyPr/>
                    <a:lstStyle/>
                    <a:p>
                      <a:r>
                        <a:rPr lang="en-US" dirty="0"/>
                        <a:t>-0.40 (1.50)</a:t>
                      </a:r>
                    </a:p>
                  </a:txBody>
                  <a:tcPr/>
                </a:tc>
                <a:extLst>
                  <a:ext uri="{0D108BD9-81ED-4DB2-BD59-A6C34878D82A}">
                    <a16:rowId xmlns:a16="http://schemas.microsoft.com/office/drawing/2014/main" val="3824969374"/>
                  </a:ext>
                </a:extLst>
              </a:tr>
            </a:tbl>
          </a:graphicData>
        </a:graphic>
      </p:graphicFrame>
      <p:sp>
        <p:nvSpPr>
          <p:cNvPr id="5" name="Footer Placeholder 4">
            <a:extLst>
              <a:ext uri="{FF2B5EF4-FFF2-40B4-BE49-F238E27FC236}">
                <a16:creationId xmlns:a16="http://schemas.microsoft.com/office/drawing/2014/main" id="{A5B88696-8D3E-478B-A18B-A290EDEA7A83}"/>
              </a:ext>
            </a:extLst>
          </p:cNvPr>
          <p:cNvSpPr>
            <a:spLocks noGrp="1"/>
          </p:cNvSpPr>
          <p:nvPr>
            <p:ph type="ftr" sz="quarter" idx="11"/>
          </p:nvPr>
        </p:nvSpPr>
        <p:spPr/>
        <p:txBody>
          <a:bodyPr anchor="t"/>
          <a:lstStyle/>
          <a:p>
            <a:pPr algn="l"/>
            <a:r>
              <a:rPr lang="en-US" sz="1000" dirty="0" err="1">
                <a:solidFill>
                  <a:schemeClr val="tx1"/>
                </a:solidFill>
                <a:effectLst/>
                <a:latin typeface="Segoe UI" panose="020B0502040204020203" pitchFamily="34" charset="0"/>
              </a:rPr>
              <a:t>Savendahl</a:t>
            </a:r>
            <a:r>
              <a:rPr lang="en-US" sz="1000" dirty="0">
                <a:solidFill>
                  <a:schemeClr val="tx1"/>
                </a:solidFill>
                <a:effectLst/>
                <a:latin typeface="Segoe UI" panose="020B0502040204020203" pitchFamily="34" charset="0"/>
              </a:rPr>
              <a:t> L, et al. </a:t>
            </a:r>
            <a:r>
              <a:rPr lang="en-US" sz="1000" i="1" dirty="0">
                <a:solidFill>
                  <a:schemeClr val="tx1"/>
                </a:solidFill>
                <a:effectLst/>
                <a:latin typeface="Segoe UI" panose="020B0502040204020203" pitchFamily="34" charset="0"/>
              </a:rPr>
              <a:t>J Clin Endocrinol </a:t>
            </a:r>
            <a:r>
              <a:rPr lang="en-US" sz="1000" i="1" dirty="0" err="1">
                <a:solidFill>
                  <a:schemeClr val="tx1"/>
                </a:solidFill>
                <a:effectLst/>
                <a:latin typeface="Segoe UI" panose="020B0502040204020203" pitchFamily="34" charset="0"/>
              </a:rPr>
              <a:t>Metab</a:t>
            </a:r>
            <a:r>
              <a:rPr lang="en-US" sz="1000" dirty="0">
                <a:solidFill>
                  <a:schemeClr val="tx1"/>
                </a:solidFill>
                <a:effectLst/>
                <a:latin typeface="Segoe UI" panose="020B0502040204020203" pitchFamily="34" charset="0"/>
              </a:rPr>
              <a:t>. 2020;105(4):e1847-e1861.</a:t>
            </a:r>
            <a:endParaRPr lang="en-US" sz="100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8435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50000"/>
                  </a:schemeClr>
                </a:solidFill>
              </a:rPr>
              <a:t>Measuring IGF-I levels using linear models while on LAGH preparations: </a:t>
            </a:r>
            <a:r>
              <a:rPr lang="en-US" i="1" dirty="0">
                <a:solidFill>
                  <a:schemeClr val="accent6">
                    <a:lumMod val="50000"/>
                  </a:schemeClr>
                </a:solidFill>
              </a:rPr>
              <a:t>it’s all about timing! </a:t>
            </a:r>
          </a:p>
        </p:txBody>
      </p:sp>
      <p:sp>
        <p:nvSpPr>
          <p:cNvPr id="4" name="Rectangle 3"/>
          <p:cNvSpPr/>
          <p:nvPr/>
        </p:nvSpPr>
        <p:spPr>
          <a:xfrm>
            <a:off x="4121931" y="6026172"/>
            <a:ext cx="4983804" cy="261590"/>
          </a:xfrm>
          <a:prstGeom prst="rect">
            <a:avLst/>
          </a:prstGeom>
        </p:spPr>
        <p:txBody>
          <a:bodyPr wrap="square" lIns="91419" tIns="45710" rIns="91419" bIns="45710">
            <a:spAutoFit/>
          </a:bodyPr>
          <a:lstStyle/>
          <a:p>
            <a:pPr defTabSz="457106"/>
            <a:r>
              <a:rPr lang="en-US" sz="1100" dirty="0" err="1">
                <a:solidFill>
                  <a:prstClr val="black"/>
                </a:solidFill>
              </a:rPr>
              <a:t>Juul</a:t>
            </a:r>
            <a:r>
              <a:rPr lang="en-US" sz="1100" dirty="0">
                <a:solidFill>
                  <a:prstClr val="black"/>
                </a:solidFill>
              </a:rPr>
              <a:t> </a:t>
            </a:r>
            <a:r>
              <a:rPr lang="en-US" sz="1100" dirty="0" err="1">
                <a:solidFill>
                  <a:prstClr val="black"/>
                </a:solidFill>
              </a:rPr>
              <a:t>Kildemoes</a:t>
            </a:r>
            <a:r>
              <a:rPr lang="en-US" sz="1100" dirty="0">
                <a:solidFill>
                  <a:prstClr val="black"/>
                </a:solidFill>
              </a:rPr>
              <a:t> R, et al. </a:t>
            </a:r>
            <a:r>
              <a:rPr lang="nl-NL" sz="1100" i="1" dirty="0"/>
              <a:t>J Clin Endocrinol Metab</a:t>
            </a:r>
            <a:r>
              <a:rPr lang="nl-NL" sz="1100" dirty="0"/>
              <a:t>. 2021;106(2):567-576. </a:t>
            </a:r>
            <a:endParaRPr lang="en-US" sz="1100" dirty="0"/>
          </a:p>
        </p:txBody>
      </p:sp>
      <p:pic>
        <p:nvPicPr>
          <p:cNvPr id="6" name="Picture 5"/>
          <p:cNvPicPr>
            <a:picLocks noChangeAspect="1"/>
          </p:cNvPicPr>
          <p:nvPr/>
        </p:nvPicPr>
        <p:blipFill>
          <a:blip r:embed="rId3"/>
          <a:stretch>
            <a:fillRect/>
          </a:stretch>
        </p:blipFill>
        <p:spPr>
          <a:xfrm>
            <a:off x="1752600" y="1600200"/>
            <a:ext cx="8686800" cy="4267200"/>
          </a:xfrm>
          <a:prstGeom prst="rect">
            <a:avLst/>
          </a:prstGeom>
        </p:spPr>
      </p:pic>
    </p:spTree>
    <p:extLst>
      <p:ext uri="{BB962C8B-B14F-4D97-AF65-F5344CB8AC3E}">
        <p14:creationId xmlns:p14="http://schemas.microsoft.com/office/powerpoint/2010/main" val="2599868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BFF4-A49F-4C29-AAC5-8C4C0338BAA5}"/>
              </a:ext>
            </a:extLst>
          </p:cNvPr>
          <p:cNvSpPr>
            <a:spLocks noGrp="1"/>
          </p:cNvSpPr>
          <p:nvPr>
            <p:ph type="title"/>
          </p:nvPr>
        </p:nvSpPr>
        <p:spPr/>
        <p:txBody>
          <a:bodyPr/>
          <a:lstStyle/>
          <a:p>
            <a:r>
              <a:rPr lang="en-US" dirty="0" err="1"/>
              <a:t>Somatrogon</a:t>
            </a:r>
            <a:r>
              <a:rPr lang="en-US" dirty="0"/>
              <a:t> (MOD 4023)</a:t>
            </a:r>
          </a:p>
        </p:txBody>
      </p:sp>
      <p:sp>
        <p:nvSpPr>
          <p:cNvPr id="3" name="Content Placeholder 2">
            <a:extLst>
              <a:ext uri="{FF2B5EF4-FFF2-40B4-BE49-F238E27FC236}">
                <a16:creationId xmlns:a16="http://schemas.microsoft.com/office/drawing/2014/main" id="{340349FE-524B-416C-8C2C-594364B79A38}"/>
              </a:ext>
            </a:extLst>
          </p:cNvPr>
          <p:cNvSpPr>
            <a:spLocks noGrp="1"/>
          </p:cNvSpPr>
          <p:nvPr>
            <p:ph idx="1"/>
          </p:nvPr>
        </p:nvSpPr>
        <p:spPr/>
        <p:txBody>
          <a:bodyPr/>
          <a:lstStyle/>
          <a:p>
            <a:r>
              <a:rPr lang="en-US" dirty="0"/>
              <a:t>Long-acting recombinant human growth hormone: amino acid sequence of human growth hormone + 3 copies of carboxy-terminal peptide (CTP) of HCG.</a:t>
            </a:r>
          </a:p>
          <a:p>
            <a:r>
              <a:rPr lang="en-US" dirty="0"/>
              <a:t>Being developed as once-weekly treatment</a:t>
            </a:r>
          </a:p>
        </p:txBody>
      </p:sp>
      <p:sp>
        <p:nvSpPr>
          <p:cNvPr id="4" name="Footer Placeholder 3">
            <a:extLst>
              <a:ext uri="{FF2B5EF4-FFF2-40B4-BE49-F238E27FC236}">
                <a16:creationId xmlns:a16="http://schemas.microsoft.com/office/drawing/2014/main" id="{9A7460D2-B075-4A99-80B0-DA9FAD1153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045DAF-A8F2-4012-9002-62A9A59E215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43</a:t>
            </a:fld>
            <a:endParaRPr lang="en-US"/>
          </a:p>
        </p:txBody>
      </p:sp>
      <p:sp>
        <p:nvSpPr>
          <p:cNvPr id="7" name="TextBox 6">
            <a:extLst>
              <a:ext uri="{FF2B5EF4-FFF2-40B4-BE49-F238E27FC236}">
                <a16:creationId xmlns:a16="http://schemas.microsoft.com/office/drawing/2014/main" id="{7AD7CFEF-B9EB-4577-BC90-73962E8B083F}"/>
              </a:ext>
            </a:extLst>
          </p:cNvPr>
          <p:cNvSpPr txBox="1"/>
          <p:nvPr/>
        </p:nvSpPr>
        <p:spPr>
          <a:xfrm>
            <a:off x="4117448" y="6006849"/>
            <a:ext cx="6100762" cy="430887"/>
          </a:xfrm>
          <a:prstGeom prst="rect">
            <a:avLst/>
          </a:prstGeom>
          <a:noFill/>
        </p:spPr>
        <p:txBody>
          <a:bodyPr wrap="square">
            <a:spAutoFit/>
          </a:bodyPr>
          <a:lstStyle/>
          <a:p>
            <a:r>
              <a:rPr lang="en-US" sz="1100" dirty="0">
                <a:effectLst/>
              </a:rPr>
              <a:t>https://clinicaltrials.gov/ct2/show/results/NCT02968004 https://clinicaltrials.gov/ct2/show/NCT03831880 </a:t>
            </a:r>
          </a:p>
        </p:txBody>
      </p:sp>
    </p:spTree>
    <p:extLst>
      <p:ext uri="{BB962C8B-B14F-4D97-AF65-F5344CB8AC3E}">
        <p14:creationId xmlns:p14="http://schemas.microsoft.com/office/powerpoint/2010/main" val="4153782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C486-CC21-4C3F-9F4D-9C0BB37526CD}"/>
              </a:ext>
            </a:extLst>
          </p:cNvPr>
          <p:cNvSpPr>
            <a:spLocks noGrp="1"/>
          </p:cNvSpPr>
          <p:nvPr>
            <p:ph type="title"/>
          </p:nvPr>
        </p:nvSpPr>
        <p:spPr/>
        <p:txBody>
          <a:bodyPr/>
          <a:lstStyle/>
          <a:p>
            <a:r>
              <a:rPr lang="en-US" dirty="0" err="1"/>
              <a:t>Somatrogon</a:t>
            </a:r>
            <a:r>
              <a:rPr lang="en-US" dirty="0"/>
              <a:t>: Phase 2 and 3 trials</a:t>
            </a:r>
          </a:p>
        </p:txBody>
      </p:sp>
      <p:sp>
        <p:nvSpPr>
          <p:cNvPr id="3" name="Content Placeholder 2">
            <a:extLst>
              <a:ext uri="{FF2B5EF4-FFF2-40B4-BE49-F238E27FC236}">
                <a16:creationId xmlns:a16="http://schemas.microsoft.com/office/drawing/2014/main" id="{E548BA20-5B10-4076-98DE-A99D79C439C6}"/>
              </a:ext>
            </a:extLst>
          </p:cNvPr>
          <p:cNvSpPr>
            <a:spLocks noGrp="1"/>
          </p:cNvSpPr>
          <p:nvPr>
            <p:ph idx="1"/>
          </p:nvPr>
        </p:nvSpPr>
        <p:spPr/>
        <p:txBody>
          <a:bodyPr>
            <a:normAutofit fontScale="92500"/>
          </a:bodyPr>
          <a:lstStyle/>
          <a:p>
            <a:r>
              <a:rPr lang="en-US" dirty="0"/>
              <a:t>12-month phase 2 trial: once weekly </a:t>
            </a:r>
            <a:r>
              <a:rPr lang="en-US" dirty="0" err="1"/>
              <a:t>somatrogon</a:t>
            </a:r>
            <a:r>
              <a:rPr lang="en-US" dirty="0"/>
              <a:t> (0.66 mg/kg/</a:t>
            </a:r>
            <a:r>
              <a:rPr lang="en-US" dirty="0" err="1"/>
              <a:t>wk</a:t>
            </a:r>
            <a:r>
              <a:rPr lang="en-US" dirty="0"/>
              <a:t>) vs daily </a:t>
            </a:r>
            <a:r>
              <a:rPr lang="en-US" dirty="0" err="1"/>
              <a:t>genotropin</a:t>
            </a:r>
            <a:r>
              <a:rPr lang="en-US" dirty="0"/>
              <a:t> (0.24 mg/kg/</a:t>
            </a:r>
            <a:r>
              <a:rPr lang="en-US" dirty="0" err="1"/>
              <a:t>wk</a:t>
            </a:r>
            <a:r>
              <a:rPr lang="en-US" dirty="0"/>
              <a:t>)</a:t>
            </a:r>
          </a:p>
          <a:p>
            <a:r>
              <a:rPr lang="en-US" dirty="0"/>
              <a:t>5-year open label extension </a:t>
            </a:r>
          </a:p>
          <a:p>
            <a:r>
              <a:rPr lang="en-US" dirty="0"/>
              <a:t>Phase 3 trials: n=224 Ss randomized 1:1 to </a:t>
            </a:r>
            <a:r>
              <a:rPr lang="en-US" dirty="0" err="1"/>
              <a:t>somatrogon</a:t>
            </a:r>
            <a:r>
              <a:rPr lang="en-US" dirty="0"/>
              <a:t> (0.66 mg/kg/</a:t>
            </a:r>
            <a:r>
              <a:rPr lang="en-US" dirty="0" err="1"/>
              <a:t>wk</a:t>
            </a:r>
            <a:r>
              <a:rPr lang="en-US" dirty="0"/>
              <a:t>;  n=109) or </a:t>
            </a:r>
            <a:r>
              <a:rPr lang="en-US" dirty="0" err="1"/>
              <a:t>qd</a:t>
            </a:r>
            <a:r>
              <a:rPr lang="en-US" dirty="0"/>
              <a:t> </a:t>
            </a:r>
            <a:r>
              <a:rPr lang="en-US" dirty="0" err="1"/>
              <a:t>genotropin</a:t>
            </a:r>
            <a:r>
              <a:rPr lang="en-US" dirty="0"/>
              <a:t> (0.24 mg/kg/</a:t>
            </a:r>
            <a:r>
              <a:rPr lang="en-US" dirty="0" err="1"/>
              <a:t>wk</a:t>
            </a:r>
            <a:r>
              <a:rPr lang="en-US" dirty="0"/>
              <a:t>; n=115) X 12 months</a:t>
            </a:r>
          </a:p>
          <a:p>
            <a:r>
              <a:rPr lang="en-US" dirty="0"/>
              <a:t>Results: mean HV was 10.10 cm/</a:t>
            </a:r>
            <a:r>
              <a:rPr lang="en-US" dirty="0" err="1"/>
              <a:t>yr</a:t>
            </a:r>
            <a:r>
              <a:rPr lang="en-US" dirty="0"/>
              <a:t> </a:t>
            </a:r>
            <a:r>
              <a:rPr lang="en-US" dirty="0" err="1"/>
              <a:t>somatrogon</a:t>
            </a:r>
            <a:r>
              <a:rPr lang="en-US" dirty="0"/>
              <a:t> group vs 9.78 cm/</a:t>
            </a:r>
            <a:r>
              <a:rPr lang="en-US" dirty="0" err="1"/>
              <a:t>yr</a:t>
            </a:r>
            <a:r>
              <a:rPr lang="en-US" dirty="0"/>
              <a:t> in </a:t>
            </a:r>
            <a:r>
              <a:rPr lang="en-US" dirty="0" err="1"/>
              <a:t>genotropin</a:t>
            </a:r>
            <a:r>
              <a:rPr lang="en-US" dirty="0"/>
              <a:t> group. </a:t>
            </a:r>
          </a:p>
          <a:p>
            <a:r>
              <a:rPr lang="en-US" dirty="0" err="1"/>
              <a:t>Somatrogon</a:t>
            </a:r>
            <a:r>
              <a:rPr lang="en-US" dirty="0"/>
              <a:t> was not inferior to </a:t>
            </a:r>
            <a:r>
              <a:rPr lang="en-US" dirty="0" err="1"/>
              <a:t>genotropin</a:t>
            </a:r>
            <a:endParaRPr lang="en-US" dirty="0"/>
          </a:p>
          <a:p>
            <a:r>
              <a:rPr lang="en-US" dirty="0"/>
              <a:t>Well tolerated</a:t>
            </a:r>
          </a:p>
        </p:txBody>
      </p:sp>
      <p:sp>
        <p:nvSpPr>
          <p:cNvPr id="4" name="Footer Placeholder 3">
            <a:extLst>
              <a:ext uri="{FF2B5EF4-FFF2-40B4-BE49-F238E27FC236}">
                <a16:creationId xmlns:a16="http://schemas.microsoft.com/office/drawing/2014/main" id="{0C2B8943-162C-4F6A-A01B-A78770C0B1F6}"/>
              </a:ext>
            </a:extLst>
          </p:cNvPr>
          <p:cNvSpPr>
            <a:spLocks noGrp="1"/>
          </p:cNvSpPr>
          <p:nvPr>
            <p:ph type="ftr" sz="quarter" idx="11"/>
          </p:nvPr>
        </p:nvSpPr>
        <p:spPr/>
        <p:txBody>
          <a:bodyPr anchor="t"/>
          <a:lstStyle/>
          <a:p>
            <a:pPr algn="l"/>
            <a:r>
              <a:rPr lang="en-US" sz="1100" dirty="0">
                <a:solidFill>
                  <a:schemeClr val="tx1"/>
                </a:solidFill>
                <a:effectLst/>
                <a:latin typeface="+mn-lt"/>
              </a:rPr>
              <a:t>https://clinicaltrials.gov/ct2/show/results/NCT02968004.</a:t>
            </a:r>
          </a:p>
          <a:p>
            <a:pPr algn="l"/>
            <a:r>
              <a:rPr lang="en-US" sz="1100" dirty="0">
                <a:solidFill>
                  <a:schemeClr val="tx1"/>
                </a:solidFill>
                <a:effectLst/>
                <a:latin typeface="+mn-lt"/>
              </a:rPr>
              <a:t>https://clinicaltrials.gov/ct2/show/NCT03831880.</a:t>
            </a:r>
          </a:p>
          <a:p>
            <a:pPr algn="l"/>
            <a:r>
              <a:rPr lang="en-US" sz="1100" dirty="0">
                <a:solidFill>
                  <a:schemeClr val="tx1"/>
                </a:solidFill>
                <a:latin typeface="+mn-lt"/>
              </a:rPr>
              <a:t>Deal CL, et al. JESOCI. 2020;4(Supplement):A648-A649.</a:t>
            </a:r>
          </a:p>
        </p:txBody>
      </p:sp>
    </p:spTree>
    <p:extLst>
      <p:ext uri="{BB962C8B-B14F-4D97-AF65-F5344CB8AC3E}">
        <p14:creationId xmlns:p14="http://schemas.microsoft.com/office/powerpoint/2010/main" val="1241244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DA1D-C381-45F3-92E1-F8DB09A5A60B}"/>
              </a:ext>
            </a:extLst>
          </p:cNvPr>
          <p:cNvSpPr>
            <a:spLocks noGrp="1"/>
          </p:cNvSpPr>
          <p:nvPr>
            <p:ph type="title"/>
          </p:nvPr>
        </p:nvSpPr>
        <p:spPr/>
        <p:txBody>
          <a:bodyPr/>
          <a:lstStyle/>
          <a:p>
            <a:r>
              <a:rPr lang="en-US" dirty="0" err="1"/>
              <a:t>Somatrogon</a:t>
            </a:r>
            <a:r>
              <a:rPr lang="en-US" dirty="0"/>
              <a:t>: Phase 3 trial</a:t>
            </a:r>
          </a:p>
        </p:txBody>
      </p:sp>
      <p:sp>
        <p:nvSpPr>
          <p:cNvPr id="3" name="Content Placeholder 2">
            <a:extLst>
              <a:ext uri="{FF2B5EF4-FFF2-40B4-BE49-F238E27FC236}">
                <a16:creationId xmlns:a16="http://schemas.microsoft.com/office/drawing/2014/main" id="{91729225-7C16-434C-A471-586C42E7D5EA}"/>
              </a:ext>
            </a:extLst>
          </p:cNvPr>
          <p:cNvSpPr>
            <a:spLocks noGrp="1"/>
          </p:cNvSpPr>
          <p:nvPr>
            <p:ph idx="1"/>
          </p:nvPr>
        </p:nvSpPr>
        <p:spPr/>
        <p:txBody>
          <a:bodyPr>
            <a:normAutofit lnSpcReduction="10000"/>
          </a:bodyPr>
          <a:lstStyle/>
          <a:p>
            <a:r>
              <a:rPr lang="en-US" dirty="0"/>
              <a:t>Phase 3 trial: compared </a:t>
            </a:r>
            <a:r>
              <a:rPr lang="en-US" dirty="0" err="1"/>
              <a:t>somatrogon</a:t>
            </a:r>
            <a:r>
              <a:rPr lang="en-US" dirty="0"/>
              <a:t> (0.66 mg/kg/</a:t>
            </a:r>
            <a:r>
              <a:rPr lang="en-US" dirty="0" err="1"/>
              <a:t>wk</a:t>
            </a:r>
            <a:r>
              <a:rPr lang="en-US" dirty="0"/>
              <a:t>) administered once/week vs </a:t>
            </a:r>
            <a:r>
              <a:rPr lang="en-US" dirty="0" err="1"/>
              <a:t>genotropin</a:t>
            </a:r>
            <a:r>
              <a:rPr lang="en-US" dirty="0"/>
              <a:t> (0.025 mg/kg/day) administered subcutaneously once/day in 44 Japanese </a:t>
            </a:r>
            <a:r>
              <a:rPr lang="en-US" dirty="0" err="1"/>
              <a:t>pGHD</a:t>
            </a:r>
            <a:r>
              <a:rPr lang="en-US" dirty="0"/>
              <a:t> patients (aged 3-11 years) X 12 months.[Horikawa 2021]</a:t>
            </a:r>
          </a:p>
          <a:p>
            <a:r>
              <a:rPr lang="en-US" dirty="0"/>
              <a:t>LSM of Height velocity (HV) at 12 months:</a:t>
            </a:r>
          </a:p>
          <a:p>
            <a:pPr lvl="1"/>
            <a:r>
              <a:rPr lang="en-US" dirty="0"/>
              <a:t>9.65 cm/year in </a:t>
            </a:r>
            <a:r>
              <a:rPr lang="en-US" dirty="0" err="1"/>
              <a:t>somatrogon</a:t>
            </a:r>
            <a:r>
              <a:rPr lang="en-US" dirty="0"/>
              <a:t> group (n=22) vs 7.87 cm/year in </a:t>
            </a:r>
            <a:r>
              <a:rPr lang="en-US" dirty="0" err="1"/>
              <a:t>genotropin</a:t>
            </a:r>
            <a:r>
              <a:rPr lang="en-US" dirty="0"/>
              <a:t> group (n=22); Point estimate treatment difference =1.79 cm/year (95A% CI 0.97, 2.60)</a:t>
            </a:r>
          </a:p>
          <a:p>
            <a:pPr lvl="1"/>
            <a:r>
              <a:rPr lang="en-US" dirty="0"/>
              <a:t>Met primary endpoint; </a:t>
            </a:r>
            <a:r>
              <a:rPr lang="en-US" dirty="0" err="1"/>
              <a:t>somatrogon</a:t>
            </a:r>
            <a:r>
              <a:rPr lang="en-US" dirty="0"/>
              <a:t> not inferior to daily </a:t>
            </a:r>
            <a:r>
              <a:rPr lang="en-US" dirty="0" err="1"/>
              <a:t>genotropin</a:t>
            </a:r>
            <a:endParaRPr lang="en-US" dirty="0"/>
          </a:p>
          <a:p>
            <a:pPr lvl="1"/>
            <a:r>
              <a:rPr lang="en-US" dirty="0"/>
              <a:t>Well tolerated</a:t>
            </a:r>
          </a:p>
          <a:p>
            <a:endParaRPr lang="en-US" dirty="0"/>
          </a:p>
          <a:p>
            <a:endParaRPr lang="en-US" dirty="0"/>
          </a:p>
        </p:txBody>
      </p:sp>
      <p:sp>
        <p:nvSpPr>
          <p:cNvPr id="4" name="Footer Placeholder 3">
            <a:extLst>
              <a:ext uri="{FF2B5EF4-FFF2-40B4-BE49-F238E27FC236}">
                <a16:creationId xmlns:a16="http://schemas.microsoft.com/office/drawing/2014/main" id="{9131FD98-2CF6-4030-9AB0-DF9A4BD2531F}"/>
              </a:ext>
            </a:extLst>
          </p:cNvPr>
          <p:cNvSpPr>
            <a:spLocks noGrp="1"/>
          </p:cNvSpPr>
          <p:nvPr>
            <p:ph type="ftr" sz="quarter" idx="11"/>
          </p:nvPr>
        </p:nvSpPr>
        <p:spPr/>
        <p:txBody>
          <a:bodyPr anchor="t"/>
          <a:lstStyle/>
          <a:p>
            <a:pPr algn="l"/>
            <a:r>
              <a:rPr lang="en-US" sz="1100" dirty="0">
                <a:solidFill>
                  <a:schemeClr val="tx1"/>
                </a:solidFill>
              </a:rPr>
              <a:t>Horikawa R, et al. </a:t>
            </a:r>
            <a:r>
              <a:rPr lang="en-US" sz="1100" i="1" dirty="0">
                <a:solidFill>
                  <a:schemeClr val="tx1"/>
                </a:solidFill>
              </a:rPr>
              <a:t>J Endocrine Soc</a:t>
            </a:r>
            <a:r>
              <a:rPr lang="en-US" sz="1100" dirty="0">
                <a:solidFill>
                  <a:schemeClr val="tx1"/>
                </a:solidFill>
              </a:rPr>
              <a:t>. 2021;5(Suppl 1):A682-A683. </a:t>
            </a:r>
          </a:p>
        </p:txBody>
      </p:sp>
    </p:spTree>
    <p:extLst>
      <p:ext uri="{BB962C8B-B14F-4D97-AF65-F5344CB8AC3E}">
        <p14:creationId xmlns:p14="http://schemas.microsoft.com/office/powerpoint/2010/main" val="2751758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0559" y="228600"/>
            <a:ext cx="11146971" cy="1143000"/>
          </a:xfrm>
        </p:spPr>
        <p:txBody>
          <a:bodyPr>
            <a:normAutofit fontScale="90000"/>
          </a:bodyPr>
          <a:lstStyle/>
          <a:p>
            <a:r>
              <a:rPr lang="da-DK" dirty="0"/>
              <a:t>Biomarkers of daily vs LAGH preparations: what are the differences?</a:t>
            </a:r>
          </a:p>
        </p:txBody>
      </p:sp>
      <p:sp>
        <p:nvSpPr>
          <p:cNvPr id="3" name="Pladsholder til indhold 2"/>
          <p:cNvSpPr>
            <a:spLocks noGrp="1"/>
          </p:cNvSpPr>
          <p:nvPr>
            <p:ph idx="1"/>
          </p:nvPr>
        </p:nvSpPr>
        <p:spPr>
          <a:xfrm>
            <a:off x="609600" y="1722438"/>
            <a:ext cx="9601200" cy="4525963"/>
          </a:xfrm>
        </p:spPr>
        <p:txBody>
          <a:bodyPr>
            <a:normAutofit/>
          </a:bodyPr>
          <a:lstStyle/>
          <a:p>
            <a:r>
              <a:rPr lang="en-US" sz="2400" dirty="0"/>
              <a:t>Neither daily nor LAGH preparations mirror the “physiological” GH secretion</a:t>
            </a:r>
          </a:p>
          <a:p>
            <a:r>
              <a:rPr lang="da-DK" sz="2400" dirty="0"/>
              <a:t>Daily </a:t>
            </a:r>
            <a:r>
              <a:rPr lang="da-DK" sz="2400" i="1" dirty="0"/>
              <a:t>vs</a:t>
            </a:r>
            <a:r>
              <a:rPr lang="da-DK" sz="2400" dirty="0"/>
              <a:t> LAGH preparations:</a:t>
            </a:r>
          </a:p>
          <a:p>
            <a:pPr lvl="1">
              <a:buFont typeface="Courier New" panose="02070309020205020404" pitchFamily="49" charset="0"/>
              <a:buChar char="o"/>
            </a:pPr>
            <a:r>
              <a:rPr lang="da-DK" dirty="0"/>
              <a:t>Duration of GH exposure (hours per day </a:t>
            </a:r>
            <a:r>
              <a:rPr lang="da-DK" i="1" dirty="0"/>
              <a:t>vs</a:t>
            </a:r>
            <a:r>
              <a:rPr lang="da-DK" dirty="0"/>
              <a:t> days per week)</a:t>
            </a:r>
          </a:p>
          <a:p>
            <a:pPr lvl="1">
              <a:buFont typeface="Courier New" panose="02070309020205020404" pitchFamily="49" charset="0"/>
              <a:buChar char="o"/>
            </a:pPr>
            <a:r>
              <a:rPr lang="da-DK" dirty="0"/>
              <a:t>Duration of exposure to high (peak) and low (trough) IGF-I levels</a:t>
            </a:r>
          </a:p>
          <a:p>
            <a:pPr lvl="1">
              <a:buFont typeface="Courier New" panose="02070309020205020404" pitchFamily="49" charset="0"/>
              <a:buChar char="o"/>
            </a:pPr>
            <a:r>
              <a:rPr lang="da-DK" dirty="0"/>
              <a:t>Relationship between GH and IGF-I levels</a:t>
            </a:r>
          </a:p>
          <a:p>
            <a:pPr lvl="1">
              <a:buFont typeface="Courier New" panose="02070309020205020404" pitchFamily="49" charset="0"/>
              <a:buChar char="o"/>
            </a:pPr>
            <a:r>
              <a:rPr lang="da-DK" dirty="0"/>
              <a:t>Tissue distribution of GH (if GH molecule is modified)</a:t>
            </a:r>
          </a:p>
          <a:p>
            <a:pPr lvl="1">
              <a:buFont typeface="Courier New" panose="02070309020205020404" pitchFamily="49" charset="0"/>
              <a:buChar char="o"/>
            </a:pPr>
            <a:endParaRPr lang="da-DK" dirty="0"/>
          </a:p>
        </p:txBody>
      </p:sp>
    </p:spTree>
    <p:extLst>
      <p:ext uri="{BB962C8B-B14F-4D97-AF65-F5344CB8AC3E}">
        <p14:creationId xmlns:p14="http://schemas.microsoft.com/office/powerpoint/2010/main" val="36903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6D3F2DD-FC39-4FDF-9359-6801F9842EF3}"/>
              </a:ext>
            </a:extLst>
          </p:cNvPr>
          <p:cNvSpPr>
            <a:spLocks noGrp="1" noChangeArrowheads="1"/>
          </p:cNvSpPr>
          <p:nvPr>
            <p:ph type="title"/>
          </p:nvPr>
        </p:nvSpPr>
        <p:spPr>
          <a:xfrm>
            <a:off x="639192" y="228600"/>
            <a:ext cx="10813002" cy="1143000"/>
          </a:xfrm>
        </p:spPr>
        <p:txBody>
          <a:bodyPr>
            <a:normAutofit/>
          </a:bodyPr>
          <a:lstStyle/>
          <a:p>
            <a:pPr eaLnBrk="1" hangingPunct="1"/>
            <a:r>
              <a:rPr lang="en-US" altLang="en-US" sz="3200" dirty="0">
                <a:solidFill>
                  <a:schemeClr val="accent1">
                    <a:lumMod val="50000"/>
                  </a:schemeClr>
                </a:solidFill>
                <a:latin typeface="Calibri (Heading)"/>
              </a:rPr>
              <a:t>So which patients would benefit most from LAGH preparations?</a:t>
            </a:r>
          </a:p>
        </p:txBody>
      </p:sp>
      <p:sp>
        <p:nvSpPr>
          <p:cNvPr id="57347" name="Rectangle 3">
            <a:extLst>
              <a:ext uri="{FF2B5EF4-FFF2-40B4-BE49-F238E27FC236}">
                <a16:creationId xmlns:a16="http://schemas.microsoft.com/office/drawing/2014/main" id="{8B1CF180-2DC6-4C07-8C35-4471911DDEE3}"/>
              </a:ext>
            </a:extLst>
          </p:cNvPr>
          <p:cNvSpPr>
            <a:spLocks noGrp="1" noChangeArrowheads="1"/>
          </p:cNvSpPr>
          <p:nvPr>
            <p:ph type="body" idx="1"/>
          </p:nvPr>
        </p:nvSpPr>
        <p:spPr>
          <a:xfrm>
            <a:off x="754602" y="1587500"/>
            <a:ext cx="9448260" cy="3975100"/>
          </a:xfrm>
        </p:spPr>
        <p:txBody>
          <a:bodyPr>
            <a:noAutofit/>
          </a:bodyPr>
          <a:lstStyle/>
          <a:p>
            <a:r>
              <a:rPr lang="en-US" dirty="0"/>
              <a:t>Naïve-patients that are likely to be non-adherent</a:t>
            </a:r>
          </a:p>
          <a:p>
            <a:pPr marL="0" indent="0">
              <a:buNone/>
            </a:pPr>
            <a:r>
              <a:rPr lang="en-US" dirty="0"/>
              <a:t>     - patients already on many “other” injections</a:t>
            </a:r>
          </a:p>
          <a:p>
            <a:pPr marL="0" indent="0">
              <a:buNone/>
            </a:pPr>
            <a:r>
              <a:rPr lang="en-US" dirty="0"/>
              <a:t>     - patients unable to self-inject but willing to start or </a:t>
            </a:r>
          </a:p>
          <a:p>
            <a:pPr marL="0" indent="0">
              <a:buNone/>
            </a:pPr>
            <a:r>
              <a:rPr lang="en-US" dirty="0"/>
              <a:t>       remain on GH treatment</a:t>
            </a:r>
          </a:p>
          <a:p>
            <a:r>
              <a:rPr lang="en-US" dirty="0"/>
              <a:t>Patients already on daily GH injections but are non-adherent</a:t>
            </a:r>
          </a:p>
          <a:p>
            <a:pPr marL="0" indent="0">
              <a:buNone/>
            </a:pPr>
            <a:endParaRPr lang="en-US" dirty="0"/>
          </a:p>
        </p:txBody>
      </p:sp>
    </p:spTree>
    <p:extLst>
      <p:ext uri="{BB962C8B-B14F-4D97-AF65-F5344CB8AC3E}">
        <p14:creationId xmlns:p14="http://schemas.microsoft.com/office/powerpoint/2010/main" val="2407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fade">
                                      <p:cBhvr>
                                        <p:cTn id="10" dur="500"/>
                                        <p:tgtEl>
                                          <p:spTgt spid="573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fade">
                                      <p:cBhvr>
                                        <p:cTn id="13" dur="500"/>
                                        <p:tgtEl>
                                          <p:spTgt spid="573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7347">
                                            <p:txEl>
                                              <p:pRg st="3" end="3"/>
                                            </p:txEl>
                                          </p:spTgt>
                                        </p:tgtEl>
                                        <p:attrNameLst>
                                          <p:attrName>style.visibility</p:attrName>
                                        </p:attrNameLst>
                                      </p:cBhvr>
                                      <p:to>
                                        <p:strVal val="visible"/>
                                      </p:to>
                                    </p:set>
                                    <p:animEffect transition="in" filter="fade">
                                      <p:cBhvr>
                                        <p:cTn id="16" dur="500"/>
                                        <p:tgtEl>
                                          <p:spTgt spid="5734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Effect transition="in" filter="fade">
                                      <p:cBhvr>
                                        <p:cTn id="21" dur="500"/>
                                        <p:tgtEl>
                                          <p:spTgt spid="57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11AB6-7781-403F-B438-23A18FEAFB3B}"/>
              </a:ext>
            </a:extLst>
          </p:cNvPr>
          <p:cNvSpPr>
            <a:spLocks noGrp="1"/>
          </p:cNvSpPr>
          <p:nvPr>
            <p:ph type="title"/>
          </p:nvPr>
        </p:nvSpPr>
        <p:spPr>
          <a:xfrm>
            <a:off x="618309" y="152400"/>
            <a:ext cx="9821091" cy="857250"/>
          </a:xfrm>
        </p:spPr>
        <p:txBody>
          <a:bodyPr>
            <a:noAutofit/>
          </a:bodyPr>
          <a:lstStyle/>
          <a:p>
            <a:r>
              <a:rPr lang="en-US" sz="3600" dirty="0">
                <a:solidFill>
                  <a:schemeClr val="tx1"/>
                </a:solidFill>
              </a:rPr>
              <a:t>Unanswered Questions with LAGH Products</a:t>
            </a:r>
            <a:endParaRPr lang="en-GB" sz="3600" dirty="0">
              <a:solidFill>
                <a:schemeClr val="tx1"/>
              </a:solidFill>
            </a:endParaRPr>
          </a:p>
        </p:txBody>
      </p:sp>
      <p:sp>
        <p:nvSpPr>
          <p:cNvPr id="3" name="Content Placeholder 2">
            <a:extLst>
              <a:ext uri="{FF2B5EF4-FFF2-40B4-BE49-F238E27FC236}">
                <a16:creationId xmlns:a16="http://schemas.microsoft.com/office/drawing/2014/main" id="{D4BB579C-750A-43F3-A009-86C521D2CE7D}"/>
              </a:ext>
            </a:extLst>
          </p:cNvPr>
          <p:cNvSpPr>
            <a:spLocks noGrp="1"/>
          </p:cNvSpPr>
          <p:nvPr>
            <p:ph idx="1"/>
          </p:nvPr>
        </p:nvSpPr>
        <p:spPr>
          <a:xfrm>
            <a:off x="618310" y="1219200"/>
            <a:ext cx="9668692" cy="4241074"/>
          </a:xfrm>
        </p:spPr>
        <p:txBody>
          <a:bodyPr>
            <a:noAutofit/>
          </a:bodyPr>
          <a:lstStyle/>
          <a:p>
            <a:pPr lvl="1"/>
            <a:r>
              <a:rPr lang="en-US" dirty="0"/>
              <a:t>How to start and adjust LAGH dosing?</a:t>
            </a:r>
          </a:p>
          <a:p>
            <a:pPr lvl="1"/>
            <a:r>
              <a:rPr lang="en-US" dirty="0"/>
              <a:t>When is the best time to measure IGF-I levels and is it the same for all LAGH preparations?</a:t>
            </a:r>
          </a:p>
          <a:p>
            <a:pPr lvl="1"/>
            <a:r>
              <a:rPr lang="en-US" dirty="0"/>
              <a:t>Would LAGH cause </a:t>
            </a:r>
            <a:r>
              <a:rPr lang="en-US" dirty="0" err="1"/>
              <a:t>tachyphylaxis</a:t>
            </a:r>
            <a:r>
              <a:rPr lang="en-US" dirty="0"/>
              <a:t> and/or downregulation of GH receptors?</a:t>
            </a:r>
          </a:p>
          <a:p>
            <a:pPr lvl="1"/>
            <a:r>
              <a:rPr lang="en-US" dirty="0"/>
              <a:t>Will the effects of LAGH preparations be durable with long-term use? </a:t>
            </a:r>
          </a:p>
          <a:p>
            <a:pPr lvl="1"/>
            <a:r>
              <a:rPr lang="en-US" dirty="0"/>
              <a:t>Can LAGH preparations penetrate all tissues equally?</a:t>
            </a:r>
          </a:p>
          <a:p>
            <a:pPr lvl="1"/>
            <a:r>
              <a:rPr lang="en-US" dirty="0"/>
              <a:t>Will there be long-term metabolic consequences?</a:t>
            </a:r>
          </a:p>
          <a:p>
            <a:pPr lvl="1"/>
            <a:r>
              <a:rPr lang="en-US" dirty="0"/>
              <a:t>Are LAGH cost-effective?</a:t>
            </a:r>
          </a:p>
          <a:p>
            <a:pPr lvl="1"/>
            <a:r>
              <a:rPr lang="en-US" dirty="0"/>
              <a:t>Will LAGH improve adherence and outcomes?</a:t>
            </a:r>
          </a:p>
          <a:p>
            <a:pPr lvl="1"/>
            <a:r>
              <a:rPr lang="en-US" dirty="0"/>
              <a:t>Will the safety profile of LAGH be different to daily GH?</a:t>
            </a:r>
            <a:endParaRPr lang="en-US" i="1" dirty="0">
              <a:solidFill>
                <a:srgbClr val="FF0000"/>
              </a:solidFill>
            </a:endParaRPr>
          </a:p>
        </p:txBody>
      </p:sp>
      <p:sp>
        <p:nvSpPr>
          <p:cNvPr id="8" name="TextBox 7"/>
          <p:cNvSpPr txBox="1"/>
          <p:nvPr/>
        </p:nvSpPr>
        <p:spPr>
          <a:xfrm>
            <a:off x="4457147" y="2164139"/>
            <a:ext cx="184731" cy="248209"/>
          </a:xfrm>
          <a:prstGeom prst="rect">
            <a:avLst/>
          </a:prstGeom>
          <a:noFill/>
        </p:spPr>
        <p:txBody>
          <a:bodyPr wrap="none" rtlCol="0">
            <a:spAutoFit/>
          </a:bodyPr>
          <a:lstStyle/>
          <a:p>
            <a:endParaRPr lang="en-US" sz="1013" dirty="0"/>
          </a:p>
        </p:txBody>
      </p:sp>
    </p:spTree>
    <p:extLst>
      <p:ext uri="{BB962C8B-B14F-4D97-AF65-F5344CB8AC3E}">
        <p14:creationId xmlns:p14="http://schemas.microsoft.com/office/powerpoint/2010/main" val="10055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6D3F2DD-FC39-4FDF-9359-6801F9842EF3}"/>
              </a:ext>
            </a:extLst>
          </p:cNvPr>
          <p:cNvSpPr>
            <a:spLocks noGrp="1" noChangeArrowheads="1"/>
          </p:cNvSpPr>
          <p:nvPr>
            <p:ph type="title"/>
          </p:nvPr>
        </p:nvSpPr>
        <p:spPr>
          <a:xfrm>
            <a:off x="807868" y="0"/>
            <a:ext cx="9250532" cy="1143000"/>
          </a:xfrm>
        </p:spPr>
        <p:txBody>
          <a:bodyPr>
            <a:normAutofit/>
          </a:bodyPr>
          <a:lstStyle/>
          <a:p>
            <a:pPr eaLnBrk="1" hangingPunct="1"/>
            <a:r>
              <a:rPr lang="en-US" altLang="en-US" sz="3600" dirty="0"/>
              <a:t>Summary</a:t>
            </a:r>
          </a:p>
        </p:txBody>
      </p:sp>
      <p:sp>
        <p:nvSpPr>
          <p:cNvPr id="57347" name="Rectangle 3">
            <a:extLst>
              <a:ext uri="{FF2B5EF4-FFF2-40B4-BE49-F238E27FC236}">
                <a16:creationId xmlns:a16="http://schemas.microsoft.com/office/drawing/2014/main" id="{8B1CF180-2DC6-4C07-8C35-4471911DDEE3}"/>
              </a:ext>
            </a:extLst>
          </p:cNvPr>
          <p:cNvSpPr>
            <a:spLocks noGrp="1" noChangeArrowheads="1"/>
          </p:cNvSpPr>
          <p:nvPr>
            <p:ph type="body" idx="1"/>
          </p:nvPr>
        </p:nvSpPr>
        <p:spPr>
          <a:xfrm>
            <a:off x="905522" y="1148179"/>
            <a:ext cx="10129422" cy="4726619"/>
          </a:xfrm>
        </p:spPr>
        <p:txBody>
          <a:bodyPr>
            <a:noAutofit/>
          </a:bodyPr>
          <a:lstStyle/>
          <a:p>
            <a:r>
              <a:rPr lang="en-US" sz="2400" dirty="0"/>
              <a:t>Numerous LAGH preparations have been or are being developed but they all have different characteristics</a:t>
            </a:r>
          </a:p>
          <a:p>
            <a:r>
              <a:rPr lang="en-US" sz="2400" dirty="0"/>
              <a:t>Short-term studies demonstrate </a:t>
            </a:r>
            <a:r>
              <a:rPr lang="en-US" sz="2400" i="1" dirty="0"/>
              <a:t>some</a:t>
            </a:r>
            <a:r>
              <a:rPr lang="en-US" sz="2400" dirty="0"/>
              <a:t> LAGH preparations are noninferior to daily GH in efficacy and comparable safety profile</a:t>
            </a:r>
          </a:p>
          <a:p>
            <a:r>
              <a:rPr lang="en-US" sz="2400" dirty="0"/>
              <a:t>More “convenient” than daily GH injections</a:t>
            </a:r>
          </a:p>
          <a:p>
            <a:r>
              <a:rPr lang="en-US" sz="2400" dirty="0">
                <a:cs typeface="Arial" panose="020B0604020202020204" pitchFamily="34" charset="0"/>
              </a:rPr>
              <a:t>Although LAGH preparations has the </a:t>
            </a:r>
            <a:r>
              <a:rPr lang="en-US" sz="2400" i="1" u="sng" dirty="0">
                <a:cs typeface="Arial" panose="020B0604020202020204" pitchFamily="34" charset="0"/>
              </a:rPr>
              <a:t>promise</a:t>
            </a:r>
            <a:r>
              <a:rPr lang="en-US" sz="2400" dirty="0">
                <a:cs typeface="Arial" panose="020B0604020202020204" pitchFamily="34" charset="0"/>
              </a:rPr>
              <a:t> to improve adherence and long-term outcomes, this still needs to be proven in large prospective clinical trials </a:t>
            </a:r>
            <a:endParaRPr lang="en-US" sz="2400" dirty="0"/>
          </a:p>
        </p:txBody>
      </p:sp>
    </p:spTree>
    <p:extLst>
      <p:ext uri="{BB962C8B-B14F-4D97-AF65-F5344CB8AC3E}">
        <p14:creationId xmlns:p14="http://schemas.microsoft.com/office/powerpoint/2010/main" val="13691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fade">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fade">
                                      <p:cBhvr>
                                        <p:cTn id="22" dur="5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B46FFEED-6138-48D1-9765-FDFFE711C477}"/>
              </a:ext>
            </a:extLst>
          </p:cNvPr>
          <p:cNvSpPr>
            <a:spLocks noGrp="1" noChangeArrowheads="1"/>
          </p:cNvSpPr>
          <p:nvPr>
            <p:ph type="title"/>
          </p:nvPr>
        </p:nvSpPr>
        <p:spPr/>
        <p:txBody>
          <a:bodyPr/>
          <a:lstStyle/>
          <a:p>
            <a:pPr eaLnBrk="1" hangingPunct="1"/>
            <a:r>
              <a:rPr lang="en-US" altLang="en-US" dirty="0"/>
              <a:t>Onset and Etiologies of GHD</a:t>
            </a:r>
          </a:p>
        </p:txBody>
      </p:sp>
      <p:sp>
        <p:nvSpPr>
          <p:cNvPr id="19459" name="Rectangle 6">
            <a:extLst>
              <a:ext uri="{FF2B5EF4-FFF2-40B4-BE49-F238E27FC236}">
                <a16:creationId xmlns:a16="http://schemas.microsoft.com/office/drawing/2014/main" id="{508762F2-4A9B-4242-B59E-16180E7A29B8}"/>
              </a:ext>
            </a:extLst>
          </p:cNvPr>
          <p:cNvSpPr>
            <a:spLocks noGrp="1" noChangeArrowheads="1"/>
          </p:cNvSpPr>
          <p:nvPr>
            <p:ph type="body" idx="1"/>
          </p:nvPr>
        </p:nvSpPr>
        <p:spPr/>
        <p:txBody>
          <a:bodyPr>
            <a:normAutofit fontScale="92500" lnSpcReduction="20000"/>
          </a:bodyPr>
          <a:lstStyle/>
          <a:p>
            <a:pPr eaLnBrk="1" hangingPunct="1">
              <a:lnSpc>
                <a:spcPct val="90000"/>
              </a:lnSpc>
            </a:pPr>
            <a:r>
              <a:rPr lang="en-US" altLang="en-US" sz="2400" dirty="0"/>
              <a:t>Childhood/peripubertal</a:t>
            </a:r>
            <a:r>
              <a:rPr lang="en-US" altLang="en-US" sz="2400" baseline="30000" dirty="0"/>
              <a:t>1</a:t>
            </a:r>
          </a:p>
          <a:p>
            <a:pPr lvl="1" eaLnBrk="1" hangingPunct="1">
              <a:lnSpc>
                <a:spcPct val="90000"/>
              </a:lnSpc>
            </a:pPr>
            <a:r>
              <a:rPr lang="en-US" altLang="en-US" sz="2000" dirty="0"/>
              <a:t>Idiopathic isolated GHD: 80%</a:t>
            </a:r>
          </a:p>
          <a:p>
            <a:pPr lvl="1" eaLnBrk="1" hangingPunct="1">
              <a:lnSpc>
                <a:spcPct val="90000"/>
              </a:lnSpc>
            </a:pPr>
            <a:r>
              <a:rPr lang="en-US" altLang="en-US" sz="2000" dirty="0"/>
              <a:t>Organic: 20%</a:t>
            </a:r>
          </a:p>
          <a:p>
            <a:pPr lvl="2" eaLnBrk="1" hangingPunct="1">
              <a:lnSpc>
                <a:spcPct val="90000"/>
              </a:lnSpc>
            </a:pPr>
            <a:r>
              <a:rPr lang="en-US" altLang="en-US" sz="1800" dirty="0"/>
              <a:t>Isolated GHD or multiple pituitary hormone deficiencies</a:t>
            </a:r>
          </a:p>
          <a:p>
            <a:pPr lvl="3" eaLnBrk="1" hangingPunct="1">
              <a:lnSpc>
                <a:spcPct val="90000"/>
              </a:lnSpc>
            </a:pPr>
            <a:r>
              <a:rPr lang="en-US" altLang="en-US" sz="1600" dirty="0"/>
              <a:t>Genetic defects in hypothalamic-pituitary axis</a:t>
            </a:r>
          </a:p>
          <a:p>
            <a:pPr lvl="3" eaLnBrk="1" hangingPunct="1">
              <a:lnSpc>
                <a:spcPct val="90000"/>
              </a:lnSpc>
            </a:pPr>
            <a:r>
              <a:rPr lang="en-US" altLang="en-US" sz="1600" dirty="0"/>
              <a:t>Congenital malformations of</a:t>
            </a:r>
            <a:br>
              <a:rPr lang="en-US" altLang="en-US" sz="1600" dirty="0"/>
            </a:br>
            <a:r>
              <a:rPr lang="en-US" altLang="en-US" sz="1600" dirty="0"/>
              <a:t>hypothalamic-pituitary structures</a:t>
            </a:r>
          </a:p>
          <a:p>
            <a:pPr lvl="3" eaLnBrk="1" hangingPunct="1">
              <a:lnSpc>
                <a:spcPct val="90000"/>
              </a:lnSpc>
            </a:pPr>
            <a:r>
              <a:rPr lang="en-US" altLang="en-US" sz="1600" dirty="0"/>
              <a:t>Acquired (trauma, tumor, or irradiation)</a:t>
            </a:r>
          </a:p>
          <a:p>
            <a:pPr eaLnBrk="1" hangingPunct="1">
              <a:lnSpc>
                <a:spcPct val="90000"/>
              </a:lnSpc>
            </a:pPr>
            <a:r>
              <a:rPr lang="en-US" altLang="en-US" sz="2400" dirty="0"/>
              <a:t>Adult</a:t>
            </a:r>
            <a:r>
              <a:rPr lang="en-US" altLang="en-US" sz="2400" baseline="30000" dirty="0"/>
              <a:t>2,3</a:t>
            </a:r>
          </a:p>
          <a:p>
            <a:pPr lvl="1" eaLnBrk="1" hangingPunct="1">
              <a:lnSpc>
                <a:spcPct val="90000"/>
              </a:lnSpc>
            </a:pPr>
            <a:r>
              <a:rPr lang="en-US" altLang="en-US" sz="2000" dirty="0"/>
              <a:t>Tumors: 75%</a:t>
            </a:r>
          </a:p>
          <a:p>
            <a:pPr lvl="1" eaLnBrk="1" hangingPunct="1">
              <a:lnSpc>
                <a:spcPct val="90000"/>
              </a:lnSpc>
            </a:pPr>
            <a:r>
              <a:rPr lang="en-US" altLang="en-US" sz="2000" dirty="0"/>
              <a:t>Surgery/cranial irradiation: 4%</a:t>
            </a:r>
          </a:p>
          <a:p>
            <a:pPr lvl="1" eaLnBrk="1" hangingPunct="1">
              <a:lnSpc>
                <a:spcPct val="90000"/>
              </a:lnSpc>
            </a:pPr>
            <a:r>
              <a:rPr lang="en-US" altLang="en-US" sz="2000" dirty="0"/>
              <a:t>Trauma/vascular injury: 6%</a:t>
            </a:r>
          </a:p>
          <a:p>
            <a:pPr lvl="1" eaLnBrk="1" hangingPunct="1">
              <a:lnSpc>
                <a:spcPct val="90000"/>
              </a:lnSpc>
            </a:pPr>
            <a:r>
              <a:rPr lang="en-US" altLang="en-US" sz="2000" dirty="0"/>
              <a:t>Idiopathic: 10%</a:t>
            </a:r>
          </a:p>
          <a:p>
            <a:pPr lvl="1" eaLnBrk="1" hangingPunct="1">
              <a:lnSpc>
                <a:spcPct val="90000"/>
              </a:lnSpc>
            </a:pPr>
            <a:r>
              <a:rPr lang="en-US" altLang="en-US" sz="2000" dirty="0"/>
              <a:t>Other (</a:t>
            </a:r>
            <a:r>
              <a:rPr lang="en-US" altLang="en-US" sz="2000" dirty="0" err="1"/>
              <a:t>hypophysitis</a:t>
            </a:r>
            <a:r>
              <a:rPr lang="en-US" altLang="en-US" sz="2000" dirty="0"/>
              <a:t>, infiltrative diseases): 5%</a:t>
            </a:r>
          </a:p>
        </p:txBody>
      </p:sp>
      <p:sp>
        <p:nvSpPr>
          <p:cNvPr id="19460" name="Text Box 4">
            <a:extLst>
              <a:ext uri="{FF2B5EF4-FFF2-40B4-BE49-F238E27FC236}">
                <a16:creationId xmlns:a16="http://schemas.microsoft.com/office/drawing/2014/main" id="{F63907BC-CC09-45DD-B3D5-4A9147404CC7}"/>
              </a:ext>
            </a:extLst>
          </p:cNvPr>
          <p:cNvSpPr txBox="1">
            <a:spLocks noChangeArrowheads="1"/>
          </p:cNvSpPr>
          <p:nvPr/>
        </p:nvSpPr>
        <p:spPr bwMode="auto">
          <a:xfrm>
            <a:off x="4136994" y="6044734"/>
            <a:ext cx="7963270"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bg1"/>
                </a:solidFill>
                <a:latin typeface="Arial" panose="020B0604020202020204" pitchFamily="34" charset="0"/>
              </a:defRPr>
            </a:lvl1pPr>
            <a:lvl2pPr marL="742950" indent="-285750">
              <a:spcBef>
                <a:spcPct val="20000"/>
              </a:spcBef>
              <a:buClr>
                <a:schemeClr val="hlink"/>
              </a:buClr>
              <a:buChar char="–"/>
              <a:defRPr sz="2800">
                <a:solidFill>
                  <a:schemeClr val="bg1"/>
                </a:solidFill>
                <a:latin typeface="Arial" panose="020B0604020202020204" pitchFamily="34" charset="0"/>
              </a:defRPr>
            </a:lvl2pPr>
            <a:lvl3pPr marL="1143000" indent="-228600">
              <a:spcBef>
                <a:spcPct val="20000"/>
              </a:spcBef>
              <a:buClr>
                <a:schemeClr val="hlink"/>
              </a:buClr>
              <a:buChar char="•"/>
              <a:defRPr sz="2400">
                <a:solidFill>
                  <a:schemeClr val="bg1"/>
                </a:solidFill>
                <a:latin typeface="Arial" panose="020B0604020202020204" pitchFamily="34" charset="0"/>
              </a:defRPr>
            </a:lvl3pPr>
            <a:lvl4pPr marL="1600200" indent="-228600">
              <a:spcBef>
                <a:spcPct val="20000"/>
              </a:spcBef>
              <a:buClr>
                <a:schemeClr val="hlink"/>
              </a:buClr>
              <a:buChar char="–"/>
              <a:defRPr sz="2000">
                <a:solidFill>
                  <a:schemeClr val="bg1"/>
                </a:solidFill>
                <a:latin typeface="Arial" panose="020B0604020202020204" pitchFamily="34" charset="0"/>
              </a:defRPr>
            </a:lvl4pPr>
            <a:lvl5pPr marL="2057400" indent="-228600">
              <a:spcBef>
                <a:spcPct val="20000"/>
              </a:spcBef>
              <a:buClr>
                <a:schemeClr val="hlink"/>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bg1"/>
                </a:solidFill>
                <a:latin typeface="Arial" panose="020B0604020202020204" pitchFamily="34" charset="0"/>
              </a:defRPr>
            </a:lvl9pPr>
          </a:lstStyle>
          <a:p>
            <a:pPr marL="228600" indent="-228600" eaLnBrk="1" hangingPunct="1">
              <a:lnSpc>
                <a:spcPct val="90000"/>
              </a:lnSpc>
              <a:spcBef>
                <a:spcPct val="0"/>
              </a:spcBef>
              <a:buClrTx/>
              <a:buFont typeface="+mj-lt"/>
              <a:buAutoNum type="arabicPeriod"/>
            </a:pPr>
            <a:r>
              <a:rPr lang="en-US" altLang="en-US" sz="1100" dirty="0">
                <a:solidFill>
                  <a:schemeClr val="tx1"/>
                </a:solidFill>
                <a:latin typeface="+mn-lt"/>
              </a:rPr>
              <a:t>Allen DB. </a:t>
            </a:r>
            <a:r>
              <a:rPr lang="en-US" altLang="en-US" sz="1100" i="1" dirty="0">
                <a:solidFill>
                  <a:schemeClr val="tx1"/>
                </a:solidFill>
                <a:latin typeface="+mn-lt"/>
              </a:rPr>
              <a:t>Pediatric Endocrinology.</a:t>
            </a:r>
            <a:r>
              <a:rPr lang="en-US" altLang="en-US" sz="1100" dirty="0">
                <a:solidFill>
                  <a:schemeClr val="tx1"/>
                </a:solidFill>
                <a:latin typeface="+mn-lt"/>
              </a:rPr>
              <a:t> 4th ed. 2003</a:t>
            </a:r>
          </a:p>
          <a:p>
            <a:pPr marL="228600" indent="-228600" eaLnBrk="1" hangingPunct="1">
              <a:lnSpc>
                <a:spcPct val="90000"/>
              </a:lnSpc>
              <a:spcBef>
                <a:spcPct val="0"/>
              </a:spcBef>
              <a:buClrTx/>
              <a:buFont typeface="+mj-lt"/>
              <a:buAutoNum type="arabicPeriod"/>
            </a:pPr>
            <a:r>
              <a:rPr lang="en-US" altLang="en-US" sz="1100" dirty="0">
                <a:solidFill>
                  <a:schemeClr val="tx1"/>
                </a:solidFill>
                <a:latin typeface="+mn-lt"/>
              </a:rPr>
              <a:t>Cook DM. </a:t>
            </a:r>
            <a:r>
              <a:rPr lang="en-US" altLang="en-US" sz="1100" i="1" dirty="0">
                <a:solidFill>
                  <a:schemeClr val="tx1"/>
                </a:solidFill>
                <a:latin typeface="+mn-lt"/>
              </a:rPr>
              <a:t>Growth </a:t>
            </a:r>
            <a:r>
              <a:rPr lang="en-US" altLang="en-US" sz="1100" i="1" dirty="0" err="1">
                <a:solidFill>
                  <a:schemeClr val="tx1"/>
                </a:solidFill>
                <a:latin typeface="+mn-lt"/>
              </a:rPr>
              <a:t>Horm</a:t>
            </a:r>
            <a:r>
              <a:rPr lang="en-US" altLang="en-US" sz="1100" i="1" dirty="0">
                <a:solidFill>
                  <a:schemeClr val="tx1"/>
                </a:solidFill>
                <a:latin typeface="+mn-lt"/>
              </a:rPr>
              <a:t> IGF Res.</a:t>
            </a:r>
            <a:r>
              <a:rPr lang="en-US" altLang="en-US" sz="1100" dirty="0">
                <a:solidFill>
                  <a:schemeClr val="tx1"/>
                </a:solidFill>
                <a:latin typeface="+mn-lt"/>
              </a:rPr>
              <a:t> 1999; </a:t>
            </a:r>
          </a:p>
          <a:p>
            <a:pPr marL="228600" indent="-228600" eaLnBrk="1" hangingPunct="1">
              <a:lnSpc>
                <a:spcPct val="90000"/>
              </a:lnSpc>
              <a:spcBef>
                <a:spcPct val="0"/>
              </a:spcBef>
              <a:buClrTx/>
              <a:buFont typeface="+mj-lt"/>
              <a:buAutoNum type="arabicPeriod"/>
            </a:pPr>
            <a:r>
              <a:rPr lang="en-US" altLang="en-US" sz="1100" dirty="0">
                <a:solidFill>
                  <a:schemeClr val="tx1"/>
                </a:solidFill>
                <a:latin typeface="+mn-lt"/>
              </a:rPr>
              <a:t>Abs R, et al. </a:t>
            </a:r>
            <a:r>
              <a:rPr lang="en-US" altLang="en-US" sz="1100" i="1" dirty="0">
                <a:solidFill>
                  <a:schemeClr val="tx1"/>
                </a:solidFill>
                <a:latin typeface="+mn-lt"/>
              </a:rPr>
              <a:t>Clin Endocrinol</a:t>
            </a:r>
            <a:r>
              <a:rPr lang="en-US" altLang="en-US" sz="1100" dirty="0">
                <a:solidFill>
                  <a:schemeClr val="tx1"/>
                </a:solidFill>
                <a:latin typeface="+mn-lt"/>
              </a:rPr>
              <a:t>. 1999.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7168-870F-480C-BB96-3C04829F9409}"/>
              </a:ext>
            </a:extLst>
          </p:cNvPr>
          <p:cNvSpPr>
            <a:spLocks noGrp="1"/>
          </p:cNvSpPr>
          <p:nvPr>
            <p:ph type="title"/>
          </p:nvPr>
        </p:nvSpPr>
        <p:spPr/>
        <p:txBody>
          <a:bodyPr/>
          <a:lstStyle/>
          <a:p>
            <a:pPr algn="ctr"/>
            <a:r>
              <a:rPr lang="en-US" dirty="0"/>
              <a:t>Case Studies: </a:t>
            </a:r>
            <a:br>
              <a:rPr lang="en-US" dirty="0"/>
            </a:br>
            <a:r>
              <a:rPr lang="en-US" dirty="0"/>
              <a:t>Putting It All Together</a:t>
            </a:r>
          </a:p>
        </p:txBody>
      </p:sp>
    </p:spTree>
    <p:extLst>
      <p:ext uri="{BB962C8B-B14F-4D97-AF65-F5344CB8AC3E}">
        <p14:creationId xmlns:p14="http://schemas.microsoft.com/office/powerpoint/2010/main" val="819129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9AC0-1C51-43F7-8AEE-5D85CCBFFEA2}"/>
              </a:ext>
            </a:extLst>
          </p:cNvPr>
          <p:cNvSpPr>
            <a:spLocks noGrp="1"/>
          </p:cNvSpPr>
          <p:nvPr>
            <p:ph type="title"/>
          </p:nvPr>
        </p:nvSpPr>
        <p:spPr/>
        <p:txBody>
          <a:bodyPr/>
          <a:lstStyle/>
          <a:p>
            <a:r>
              <a:rPr lang="en-US" dirty="0"/>
              <a:t>Case 1: 8-year old boy</a:t>
            </a:r>
          </a:p>
        </p:txBody>
      </p:sp>
      <p:sp>
        <p:nvSpPr>
          <p:cNvPr id="3" name="Content Placeholder 2">
            <a:extLst>
              <a:ext uri="{FF2B5EF4-FFF2-40B4-BE49-F238E27FC236}">
                <a16:creationId xmlns:a16="http://schemas.microsoft.com/office/drawing/2014/main" id="{723D3F9F-B121-4A47-AB68-EAEF7A09AF7F}"/>
              </a:ext>
            </a:extLst>
          </p:cNvPr>
          <p:cNvSpPr>
            <a:spLocks noGrp="1"/>
          </p:cNvSpPr>
          <p:nvPr>
            <p:ph idx="1"/>
          </p:nvPr>
        </p:nvSpPr>
        <p:spPr/>
        <p:txBody>
          <a:bodyPr>
            <a:normAutofit/>
          </a:bodyPr>
          <a:lstStyle/>
          <a:p>
            <a:r>
              <a:rPr lang="en-US" dirty="0"/>
              <a:t>8-year old boy on GH of 0.3 mg/kg/week (42 mcg/kg/day)</a:t>
            </a:r>
          </a:p>
          <a:p>
            <a:r>
              <a:rPr lang="en-US" dirty="0"/>
              <a:t>Parents recently divorced, with shared custody so supply must be transferred between households</a:t>
            </a:r>
          </a:p>
          <a:p>
            <a:r>
              <a:rPr lang="en-US" dirty="0"/>
              <a:t>Parent may forget to resupply/transfer GH pen between households, so often 2-3 days of GH missed every 2 weeks</a:t>
            </a:r>
          </a:p>
          <a:p>
            <a:r>
              <a:rPr lang="en-US" dirty="0"/>
              <a:t>Growth velocity has dropped from the 70% to the 20th percentile with corresponding height z-score drop from -2.3SD to -2.6SD</a:t>
            </a:r>
          </a:p>
        </p:txBody>
      </p:sp>
      <p:sp>
        <p:nvSpPr>
          <p:cNvPr id="4" name="Footer Placeholder 3">
            <a:extLst>
              <a:ext uri="{FF2B5EF4-FFF2-40B4-BE49-F238E27FC236}">
                <a16:creationId xmlns:a16="http://schemas.microsoft.com/office/drawing/2014/main" id="{A46AB1FA-21DD-4839-9C40-D7F0C73EE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4EC2D-F7BE-4162-8A0F-E5769B5B714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51</a:t>
            </a:fld>
            <a:endParaRPr lang="en-US"/>
          </a:p>
        </p:txBody>
      </p:sp>
    </p:spTree>
    <p:extLst>
      <p:ext uri="{BB962C8B-B14F-4D97-AF65-F5344CB8AC3E}">
        <p14:creationId xmlns:p14="http://schemas.microsoft.com/office/powerpoint/2010/main" val="681712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42C5-4F1E-4595-A752-301797549FDC}"/>
              </a:ext>
            </a:extLst>
          </p:cNvPr>
          <p:cNvSpPr>
            <a:spLocks noGrp="1"/>
          </p:cNvSpPr>
          <p:nvPr>
            <p:ph type="title"/>
          </p:nvPr>
        </p:nvSpPr>
        <p:spPr/>
        <p:txBody>
          <a:bodyPr/>
          <a:lstStyle/>
          <a:p>
            <a:r>
              <a:rPr lang="en-US" dirty="0"/>
              <a:t>Case 1, continued</a:t>
            </a:r>
          </a:p>
        </p:txBody>
      </p:sp>
      <p:sp>
        <p:nvSpPr>
          <p:cNvPr id="3" name="Content Placeholder 2">
            <a:extLst>
              <a:ext uri="{FF2B5EF4-FFF2-40B4-BE49-F238E27FC236}">
                <a16:creationId xmlns:a16="http://schemas.microsoft.com/office/drawing/2014/main" id="{BA4EB2AF-CCA5-4743-8228-1022CEC59267}"/>
              </a:ext>
            </a:extLst>
          </p:cNvPr>
          <p:cNvSpPr>
            <a:spLocks noGrp="1"/>
          </p:cNvSpPr>
          <p:nvPr>
            <p:ph idx="1"/>
          </p:nvPr>
        </p:nvSpPr>
        <p:spPr/>
        <p:txBody>
          <a:bodyPr/>
          <a:lstStyle/>
          <a:p>
            <a:r>
              <a:rPr lang="en-US" dirty="0"/>
              <a:t>Both parents and child at clinic visit state desire to continue GH, but realities of coordinating delivery and care between households has limitations</a:t>
            </a:r>
          </a:p>
          <a:p>
            <a:r>
              <a:rPr lang="en-US" dirty="0"/>
              <a:t>His IGF-1 level fell from +1.7Sd to -0.4 SD once he had to move between household.</a:t>
            </a:r>
          </a:p>
          <a:p>
            <a:r>
              <a:rPr lang="en-US" dirty="0"/>
              <a:t>Goals of treatment:</a:t>
            </a:r>
          </a:p>
          <a:p>
            <a:r>
              <a:rPr lang="en-US" dirty="0"/>
              <a:t>Switching products:</a:t>
            </a:r>
          </a:p>
          <a:p>
            <a:endParaRPr lang="en-US" dirty="0"/>
          </a:p>
        </p:txBody>
      </p:sp>
    </p:spTree>
    <p:extLst>
      <p:ext uri="{BB962C8B-B14F-4D97-AF65-F5344CB8AC3E}">
        <p14:creationId xmlns:p14="http://schemas.microsoft.com/office/powerpoint/2010/main" val="2018248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70C2-B1CE-46E3-A8A0-A31972D518B2}"/>
              </a:ext>
            </a:extLst>
          </p:cNvPr>
          <p:cNvSpPr>
            <a:spLocks noGrp="1"/>
          </p:cNvSpPr>
          <p:nvPr>
            <p:ph type="title"/>
          </p:nvPr>
        </p:nvSpPr>
        <p:spPr/>
        <p:txBody>
          <a:bodyPr/>
          <a:lstStyle/>
          <a:p>
            <a:r>
              <a:rPr lang="en-US" dirty="0"/>
              <a:t>Case 2: 11-year old girl</a:t>
            </a:r>
          </a:p>
        </p:txBody>
      </p:sp>
      <p:sp>
        <p:nvSpPr>
          <p:cNvPr id="3" name="Content Placeholder 2">
            <a:extLst>
              <a:ext uri="{FF2B5EF4-FFF2-40B4-BE49-F238E27FC236}">
                <a16:creationId xmlns:a16="http://schemas.microsoft.com/office/drawing/2014/main" id="{DD5D56FE-8DA6-441B-9708-B6CDF65CC488}"/>
              </a:ext>
            </a:extLst>
          </p:cNvPr>
          <p:cNvSpPr>
            <a:spLocks noGrp="1"/>
          </p:cNvSpPr>
          <p:nvPr>
            <p:ph idx="1"/>
          </p:nvPr>
        </p:nvSpPr>
        <p:spPr/>
        <p:txBody>
          <a:bodyPr>
            <a:normAutofit/>
          </a:bodyPr>
          <a:lstStyle/>
          <a:p>
            <a:r>
              <a:rPr lang="en-US" dirty="0"/>
              <a:t>11-year old girl treated with GH at a dose of 0.25 mg/kg/week (35 mcg/kg/day).</a:t>
            </a:r>
          </a:p>
          <a:p>
            <a:r>
              <a:rPr lang="en-US" dirty="0"/>
              <a:t>Her growth velocity fell from the 80th percentile to 40% from her last clinic visit 6 months ago with corresponding height z-score fell from -1.4 to -1.9 SD</a:t>
            </a:r>
          </a:p>
          <a:p>
            <a:r>
              <a:rPr lang="en-US" dirty="0"/>
              <a:t>She is tanner 3 puberty, premenarchal.</a:t>
            </a:r>
          </a:p>
          <a:p>
            <a:r>
              <a:rPr lang="en-US" dirty="0"/>
              <a:t>Her IGF-1 z-score fell from +1.8SD to -0.7 SD.</a:t>
            </a:r>
          </a:p>
          <a:p>
            <a:endParaRPr lang="en-US" dirty="0"/>
          </a:p>
        </p:txBody>
      </p:sp>
      <p:sp>
        <p:nvSpPr>
          <p:cNvPr id="4" name="Footer Placeholder 3">
            <a:extLst>
              <a:ext uri="{FF2B5EF4-FFF2-40B4-BE49-F238E27FC236}">
                <a16:creationId xmlns:a16="http://schemas.microsoft.com/office/drawing/2014/main" id="{0B731645-4986-48F2-AE27-0EA7249DE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11624A-8E9C-4367-8D03-40EF46A2010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53</a:t>
            </a:fld>
            <a:endParaRPr lang="en-US"/>
          </a:p>
        </p:txBody>
      </p:sp>
    </p:spTree>
    <p:extLst>
      <p:ext uri="{BB962C8B-B14F-4D97-AF65-F5344CB8AC3E}">
        <p14:creationId xmlns:p14="http://schemas.microsoft.com/office/powerpoint/2010/main" val="156386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1D4B-DE6A-4C2A-BFE3-7EA262F70634}"/>
              </a:ext>
            </a:extLst>
          </p:cNvPr>
          <p:cNvSpPr>
            <a:spLocks noGrp="1"/>
          </p:cNvSpPr>
          <p:nvPr>
            <p:ph type="title"/>
          </p:nvPr>
        </p:nvSpPr>
        <p:spPr/>
        <p:txBody>
          <a:bodyPr/>
          <a:lstStyle/>
          <a:p>
            <a:r>
              <a:rPr lang="en-US" dirty="0"/>
              <a:t>Case 2, continued</a:t>
            </a:r>
          </a:p>
        </p:txBody>
      </p:sp>
      <p:sp>
        <p:nvSpPr>
          <p:cNvPr id="3" name="Content Placeholder 2">
            <a:extLst>
              <a:ext uri="{FF2B5EF4-FFF2-40B4-BE49-F238E27FC236}">
                <a16:creationId xmlns:a16="http://schemas.microsoft.com/office/drawing/2014/main" id="{1DD6AE48-E39D-4357-977D-D64CED4F89CE}"/>
              </a:ext>
            </a:extLst>
          </p:cNvPr>
          <p:cNvSpPr>
            <a:spLocks noGrp="1"/>
          </p:cNvSpPr>
          <p:nvPr>
            <p:ph idx="1"/>
          </p:nvPr>
        </p:nvSpPr>
        <p:spPr/>
        <p:txBody>
          <a:bodyPr>
            <a:normAutofit fontScale="92500"/>
          </a:bodyPr>
          <a:lstStyle/>
          <a:p>
            <a:r>
              <a:rPr lang="en-US" dirty="0"/>
              <a:t>At her last clinic visit, she triumphantly told you that she was doing injections herself. She prefers to do injections herself as they hurt less than when her parents do them.</a:t>
            </a:r>
          </a:p>
          <a:p>
            <a:r>
              <a:rPr lang="en-US" dirty="0"/>
              <a:t>She reports no missed doses.</a:t>
            </a:r>
          </a:p>
          <a:p>
            <a:pPr lvl="1"/>
            <a:r>
              <a:rPr lang="en-US" dirty="0"/>
              <a:t>However: growth data and IGF-1 level suggest she is not getting the medicine</a:t>
            </a:r>
          </a:p>
          <a:p>
            <a:pPr lvl="1"/>
            <a:r>
              <a:rPr lang="en-US" dirty="0"/>
              <a:t>Parents think they have to call for refills as often as before but can’t recall exactly.</a:t>
            </a:r>
          </a:p>
          <a:p>
            <a:r>
              <a:rPr lang="en-US" dirty="0"/>
              <a:t>Assessing treatment response</a:t>
            </a:r>
          </a:p>
          <a:p>
            <a:r>
              <a:rPr lang="en-US" dirty="0"/>
              <a:t>Shared decision making</a:t>
            </a:r>
          </a:p>
          <a:p>
            <a:r>
              <a:rPr lang="en-US" dirty="0"/>
              <a:t>Adherence barriers</a:t>
            </a:r>
          </a:p>
          <a:p>
            <a:endParaRPr lang="en-US" dirty="0"/>
          </a:p>
        </p:txBody>
      </p:sp>
    </p:spTree>
    <p:extLst>
      <p:ext uri="{BB962C8B-B14F-4D97-AF65-F5344CB8AC3E}">
        <p14:creationId xmlns:p14="http://schemas.microsoft.com/office/powerpoint/2010/main" val="4260861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862149" y="1887944"/>
            <a:ext cx="9196251" cy="2728952"/>
          </a:xfrm>
          <a:prstGeom prst="rect">
            <a:avLst/>
          </a:prstGeom>
          <a:noFill/>
        </p:spPr>
        <p:txBody>
          <a:bodyPr wrap="square" rtlCol="0">
            <a:spAutoFit/>
          </a:bodyPr>
          <a:lstStyle/>
          <a:p>
            <a:pPr>
              <a:spcAft>
                <a:spcPts val="600"/>
              </a:spcAft>
              <a:buFont typeface="Arial" panose="020B0604020202020204" pitchFamily="34" charset="0"/>
              <a:buChar char="•"/>
            </a:pPr>
            <a:r>
              <a:rPr lang="en-US" sz="2800" dirty="0"/>
              <a:t>   Treated with GH since age 6 </a:t>
            </a:r>
          </a:p>
          <a:p>
            <a:pPr marL="228600" indent="-228600">
              <a:lnSpc>
                <a:spcPct val="90000"/>
              </a:lnSpc>
              <a:spcBef>
                <a:spcPts val="1000"/>
              </a:spcBef>
              <a:spcAft>
                <a:spcPts val="600"/>
              </a:spcAft>
              <a:buFont typeface="Arial" panose="020B0604020202020204" pitchFamily="34" charset="0"/>
              <a:buChar char="•"/>
            </a:pPr>
            <a:r>
              <a:rPr lang="en-US" sz="2800" dirty="0"/>
              <a:t> Presentation: </a:t>
            </a:r>
          </a:p>
          <a:p>
            <a:pPr marL="288925">
              <a:lnSpc>
                <a:spcPct val="90000"/>
              </a:lnSpc>
              <a:spcBef>
                <a:spcPts val="1000"/>
              </a:spcBef>
              <a:spcAft>
                <a:spcPts val="600"/>
              </a:spcAft>
            </a:pPr>
            <a:r>
              <a:rPr lang="en-US" sz="2800" dirty="0"/>
              <a:t> - </a:t>
            </a:r>
            <a:r>
              <a:rPr lang="en-US" sz="2200" dirty="0">
                <a:latin typeface="Arial"/>
              </a:rPr>
              <a:t>Delayed bone age &lt; 3rd percentile for age</a:t>
            </a:r>
          </a:p>
          <a:p>
            <a:pPr marL="288925">
              <a:lnSpc>
                <a:spcPct val="90000"/>
              </a:lnSpc>
              <a:spcBef>
                <a:spcPts val="1000"/>
              </a:spcBef>
              <a:spcAft>
                <a:spcPts val="600"/>
              </a:spcAft>
            </a:pPr>
            <a:r>
              <a:rPr lang="en-US" sz="2200" dirty="0">
                <a:latin typeface="Arial"/>
              </a:rPr>
              <a:t> - Height and growth velocity &lt; 3rd percentile</a:t>
            </a:r>
          </a:p>
          <a:p>
            <a:pPr marL="288925">
              <a:lnSpc>
                <a:spcPct val="90000"/>
              </a:lnSpc>
              <a:spcBef>
                <a:spcPts val="1000"/>
              </a:spcBef>
              <a:spcAft>
                <a:spcPts val="600"/>
              </a:spcAft>
            </a:pPr>
            <a:r>
              <a:rPr lang="en-US" sz="2200" dirty="0">
                <a:latin typeface="Arial"/>
              </a:rPr>
              <a:t> - MRI normal pituitary gland</a:t>
            </a:r>
          </a:p>
        </p:txBody>
      </p:sp>
      <p:sp>
        <p:nvSpPr>
          <p:cNvPr id="4" name="Title 1">
            <a:extLst>
              <a:ext uri="{FF2B5EF4-FFF2-40B4-BE49-F238E27FC236}">
                <a16:creationId xmlns:a16="http://schemas.microsoft.com/office/drawing/2014/main" id="{947C12C2-72FC-4790-BF09-C096AF915D3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Case 3: 15-year old female with idiopathic isolated GH deficiency</a:t>
            </a:r>
          </a:p>
        </p:txBody>
      </p:sp>
    </p:spTree>
    <p:extLst>
      <p:ext uri="{BB962C8B-B14F-4D97-AF65-F5344CB8AC3E}">
        <p14:creationId xmlns:p14="http://schemas.microsoft.com/office/powerpoint/2010/main" val="1509579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853440" y="1352212"/>
            <a:ext cx="9357360" cy="4170372"/>
          </a:xfrm>
          <a:prstGeom prst="rect">
            <a:avLst/>
          </a:prstGeom>
          <a:noFill/>
        </p:spPr>
        <p:txBody>
          <a:bodyPr wrap="square" rtlCol="0">
            <a:spAutoFit/>
          </a:bodyPr>
          <a:lstStyle/>
          <a:p>
            <a:pPr>
              <a:spcAft>
                <a:spcPts val="600"/>
              </a:spcAft>
              <a:buFont typeface="Arial"/>
              <a:buChar char="•"/>
            </a:pPr>
            <a:r>
              <a:rPr lang="en-US" sz="2200" dirty="0">
                <a:latin typeface="Arial"/>
              </a:rPr>
              <a:t> Course:</a:t>
            </a:r>
          </a:p>
          <a:p>
            <a:pPr>
              <a:spcAft>
                <a:spcPts val="600"/>
              </a:spcAft>
            </a:pPr>
            <a:r>
              <a:rPr lang="en-US" sz="2200" dirty="0">
                <a:latin typeface="Arial"/>
              </a:rPr>
              <a:t>  - Puberty at 12.5 </a:t>
            </a:r>
            <a:r>
              <a:rPr lang="en-US" sz="2200" dirty="0" err="1">
                <a:latin typeface="Arial"/>
              </a:rPr>
              <a:t>yrs</a:t>
            </a:r>
            <a:r>
              <a:rPr lang="en-US" sz="2200" dirty="0">
                <a:latin typeface="Arial"/>
              </a:rPr>
              <a:t> of age</a:t>
            </a:r>
          </a:p>
          <a:p>
            <a:pPr>
              <a:spcAft>
                <a:spcPts val="600"/>
              </a:spcAft>
            </a:pPr>
            <a:r>
              <a:rPr lang="en-US" sz="2200" dirty="0">
                <a:latin typeface="Arial"/>
              </a:rPr>
              <a:t>  - Progressed</a:t>
            </a:r>
            <a:r>
              <a:rPr lang="en-US" sz="2200" baseline="30000" dirty="0">
                <a:latin typeface="Arial"/>
              </a:rPr>
              <a:t> </a:t>
            </a:r>
            <a:r>
              <a:rPr lang="en-US" sz="2200" dirty="0">
                <a:latin typeface="Arial"/>
              </a:rPr>
              <a:t>normally</a:t>
            </a:r>
          </a:p>
          <a:p>
            <a:pPr>
              <a:spcAft>
                <a:spcPts val="600"/>
              </a:spcAft>
            </a:pPr>
            <a:r>
              <a:rPr lang="en-US" sz="2200" dirty="0">
                <a:latin typeface="Arial"/>
              </a:rPr>
              <a:t>  - 8 months ago, growth velocity decreased</a:t>
            </a:r>
            <a:r>
              <a:rPr lang="en-US" sz="2200" baseline="30000" dirty="0">
                <a:latin typeface="Arial"/>
              </a:rPr>
              <a:t> </a:t>
            </a:r>
            <a:r>
              <a:rPr lang="en-US" sz="2200" dirty="0">
                <a:latin typeface="Arial"/>
              </a:rPr>
              <a:t>to 3.5 cm/</a:t>
            </a:r>
            <a:r>
              <a:rPr lang="en-US" sz="2200" dirty="0" err="1">
                <a:latin typeface="Arial"/>
              </a:rPr>
              <a:t>yr</a:t>
            </a:r>
            <a:endParaRPr lang="en-US" sz="2200" dirty="0">
              <a:latin typeface="Arial"/>
            </a:endParaRPr>
          </a:p>
          <a:p>
            <a:pPr>
              <a:spcAft>
                <a:spcPts val="600"/>
              </a:spcAft>
              <a:buFont typeface="Arial"/>
              <a:buChar char="•"/>
            </a:pPr>
            <a:r>
              <a:rPr lang="en-US" sz="2200" dirty="0">
                <a:latin typeface="Arial"/>
              </a:rPr>
              <a:t> Currently: </a:t>
            </a:r>
          </a:p>
          <a:p>
            <a:pPr>
              <a:spcAft>
                <a:spcPts val="600"/>
              </a:spcAft>
            </a:pPr>
            <a:r>
              <a:rPr lang="en-US" sz="2200" dirty="0">
                <a:latin typeface="Arial"/>
              </a:rPr>
              <a:t>  - GH dose 0.033 mg/kg/day</a:t>
            </a:r>
          </a:p>
          <a:p>
            <a:pPr>
              <a:spcAft>
                <a:spcPts val="600"/>
              </a:spcAft>
            </a:pPr>
            <a:r>
              <a:rPr lang="en-US" sz="2200" dirty="0">
                <a:latin typeface="Arial"/>
              </a:rPr>
              <a:t>  - Height: 170 cm (mid-parental</a:t>
            </a:r>
            <a:r>
              <a:rPr lang="en-US" sz="2200" baseline="30000" dirty="0">
                <a:latin typeface="Arial"/>
              </a:rPr>
              <a:t> </a:t>
            </a:r>
            <a:r>
              <a:rPr lang="en-US" sz="2200" dirty="0">
                <a:latin typeface="Arial"/>
              </a:rPr>
              <a:t>height: 175 cm)</a:t>
            </a:r>
          </a:p>
          <a:p>
            <a:pPr>
              <a:spcAft>
                <a:spcPts val="600"/>
              </a:spcAft>
            </a:pPr>
            <a:r>
              <a:rPr lang="en-US" sz="2200" dirty="0">
                <a:latin typeface="Arial"/>
              </a:rPr>
              <a:t>  - Growth velocity: 2.2 cm/</a:t>
            </a:r>
            <a:r>
              <a:rPr lang="en-US" sz="2200" dirty="0" err="1">
                <a:latin typeface="Arial"/>
              </a:rPr>
              <a:t>yr</a:t>
            </a:r>
            <a:endParaRPr lang="en-US" sz="2200" dirty="0">
              <a:latin typeface="Arial"/>
            </a:endParaRPr>
          </a:p>
          <a:p>
            <a:pPr>
              <a:spcAft>
                <a:spcPts val="600"/>
              </a:spcAft>
            </a:pPr>
            <a:r>
              <a:rPr lang="en-US" sz="2200" dirty="0">
                <a:latin typeface="Arial"/>
              </a:rPr>
              <a:t>  - Body weight: 68 kg (BMI: 23 kg/m</a:t>
            </a:r>
            <a:r>
              <a:rPr lang="en-US" sz="2200" baseline="30000" dirty="0">
                <a:latin typeface="Arial"/>
              </a:rPr>
              <a:t>2</a:t>
            </a:r>
            <a:r>
              <a:rPr lang="en-US" sz="2200" dirty="0">
                <a:latin typeface="Arial"/>
              </a:rPr>
              <a:t>)</a:t>
            </a:r>
          </a:p>
          <a:p>
            <a:pPr>
              <a:spcAft>
                <a:spcPts val="600"/>
              </a:spcAft>
            </a:pPr>
            <a:r>
              <a:rPr lang="en-US" sz="2200" dirty="0">
                <a:latin typeface="Arial"/>
              </a:rPr>
              <a:t>  - Bone age 15 </a:t>
            </a:r>
            <a:r>
              <a:rPr lang="en-US" sz="2200" dirty="0" err="1">
                <a:latin typeface="Arial"/>
              </a:rPr>
              <a:t>yrs</a:t>
            </a:r>
            <a:r>
              <a:rPr lang="en-US" sz="2200" dirty="0">
                <a:latin typeface="Arial"/>
              </a:rPr>
              <a:t> 	</a:t>
            </a:r>
            <a:r>
              <a:rPr lang="en-US" sz="2200" i="1" dirty="0">
                <a:latin typeface="Arial"/>
              </a:rPr>
              <a:t>	</a:t>
            </a:r>
            <a:endParaRPr lang="en-US" sz="2200" dirty="0">
              <a:latin typeface="Arial"/>
            </a:endParaRPr>
          </a:p>
        </p:txBody>
      </p:sp>
      <p:sp>
        <p:nvSpPr>
          <p:cNvPr id="4" name="Title 1">
            <a:extLst>
              <a:ext uri="{FF2B5EF4-FFF2-40B4-BE49-F238E27FC236}">
                <a16:creationId xmlns:a16="http://schemas.microsoft.com/office/drawing/2014/main" id="{9C8C18E3-1DD9-4A42-B03E-6BD3BC79968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Case 3, continued</a:t>
            </a:r>
          </a:p>
        </p:txBody>
      </p:sp>
    </p:spTree>
    <p:extLst>
      <p:ext uri="{BB962C8B-B14F-4D97-AF65-F5344CB8AC3E}">
        <p14:creationId xmlns:p14="http://schemas.microsoft.com/office/powerpoint/2010/main" val="342055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66070" y="91675"/>
            <a:ext cx="8009192" cy="1044996"/>
          </a:xfrm>
        </p:spPr>
        <p:txBody>
          <a:bodyPr>
            <a:normAutofit fontScale="90000"/>
          </a:bodyPr>
          <a:lstStyle/>
          <a:p>
            <a:r>
              <a:rPr lang="en-GB" dirty="0"/>
              <a:t>Psychosocial adaptation to Short Stature</a:t>
            </a:r>
          </a:p>
        </p:txBody>
      </p:sp>
      <p:sp>
        <p:nvSpPr>
          <p:cNvPr id="7" name="Content Placeholder 6"/>
          <p:cNvSpPr>
            <a:spLocks noGrp="1"/>
          </p:cNvSpPr>
          <p:nvPr>
            <p:ph idx="1"/>
          </p:nvPr>
        </p:nvSpPr>
        <p:spPr>
          <a:xfrm>
            <a:off x="1355809" y="1664325"/>
            <a:ext cx="9207416" cy="3945900"/>
          </a:xfrm>
        </p:spPr>
        <p:txBody>
          <a:bodyPr>
            <a:normAutofit lnSpcReduction="10000"/>
          </a:bodyPr>
          <a:lstStyle/>
          <a:p>
            <a:pPr marL="0" indent="0">
              <a:spcBef>
                <a:spcPts val="1200"/>
              </a:spcBef>
              <a:buNone/>
            </a:pPr>
            <a:r>
              <a:rPr lang="en-GB" dirty="0"/>
              <a:t>Factors potentially affecting psychosocial adaptation among those with short stature</a:t>
            </a:r>
          </a:p>
          <a:p>
            <a:pPr lvl="1">
              <a:spcBef>
                <a:spcPts val="1200"/>
              </a:spcBef>
            </a:pPr>
            <a:r>
              <a:rPr lang="en-GB" dirty="0"/>
              <a:t>Male gender</a:t>
            </a:r>
          </a:p>
          <a:p>
            <a:pPr lvl="1">
              <a:spcBef>
                <a:spcPts val="1200"/>
              </a:spcBef>
            </a:pPr>
            <a:r>
              <a:rPr lang="en-GB" dirty="0"/>
              <a:t>The presence of a younger but taller sibling</a:t>
            </a:r>
          </a:p>
          <a:p>
            <a:pPr lvl="1">
              <a:spcBef>
                <a:spcPts val="1200"/>
              </a:spcBef>
            </a:pPr>
            <a:r>
              <a:rPr lang="en-GB" dirty="0"/>
              <a:t>Being perceived and treated as younger than chronological age</a:t>
            </a:r>
          </a:p>
          <a:p>
            <a:pPr lvl="1">
              <a:spcBef>
                <a:spcPts val="1200"/>
              </a:spcBef>
            </a:pPr>
            <a:r>
              <a:rPr lang="en-GB" dirty="0"/>
              <a:t>Lower intelligence</a:t>
            </a:r>
          </a:p>
          <a:p>
            <a:pPr lvl="1">
              <a:spcBef>
                <a:spcPts val="1200"/>
              </a:spcBef>
            </a:pPr>
            <a:r>
              <a:rPr lang="en-GB" dirty="0"/>
              <a:t>Lower family socioeconomic status</a:t>
            </a:r>
          </a:p>
          <a:p>
            <a:pPr lvl="1">
              <a:spcBef>
                <a:spcPts val="1200"/>
              </a:spcBef>
            </a:pPr>
            <a:r>
              <a:rPr lang="en-GB" dirty="0"/>
              <a:t>Acceptance into some peer group activities</a:t>
            </a:r>
          </a:p>
        </p:txBody>
      </p:sp>
      <p:sp>
        <p:nvSpPr>
          <p:cNvPr id="2" name="Footer Placeholder 1">
            <a:extLst>
              <a:ext uri="{FF2B5EF4-FFF2-40B4-BE49-F238E27FC236}">
                <a16:creationId xmlns:a16="http://schemas.microsoft.com/office/drawing/2014/main" id="{8B85388F-831D-4F4E-AF1F-133644E3175F}"/>
              </a:ext>
            </a:extLst>
          </p:cNvPr>
          <p:cNvSpPr>
            <a:spLocks noGrp="1"/>
          </p:cNvSpPr>
          <p:nvPr>
            <p:ph type="ftr" sz="quarter" idx="11"/>
          </p:nvPr>
        </p:nvSpPr>
        <p:spPr/>
        <p:txBody>
          <a:bodyPr/>
          <a:lstStyle/>
          <a:p>
            <a:r>
              <a:rPr lang="en-GB" dirty="0" err="1">
                <a:solidFill>
                  <a:schemeClr val="tx1"/>
                </a:solidFill>
                <a:latin typeface="Verdana" panose="020B0604030504040204" pitchFamily="34" charset="0"/>
                <a:ea typeface="Verdana" panose="020B0604030504040204" pitchFamily="34" charset="0"/>
                <a:cs typeface="Verdana" panose="020B0604030504040204" pitchFamily="34" charset="0"/>
              </a:rPr>
              <a:t>Bullinger</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 M, et al. </a:t>
            </a:r>
            <a:r>
              <a:rPr lang="en-GB" i="1" dirty="0" err="1">
                <a:solidFill>
                  <a:schemeClr val="tx1"/>
                </a:solidFill>
                <a:latin typeface="Verdana" panose="020B0604030504040204" pitchFamily="34" charset="0"/>
                <a:ea typeface="Verdana" panose="020B0604030504040204" pitchFamily="34" charset="0"/>
                <a:cs typeface="Verdana" panose="020B0604030504040204" pitchFamily="34" charset="0"/>
              </a:rPr>
              <a:t>Horm</a:t>
            </a:r>
            <a:r>
              <a:rPr lang="en-GB" i="1" dirty="0">
                <a:solidFill>
                  <a:schemeClr val="tx1"/>
                </a:solidFill>
                <a:latin typeface="Verdana" panose="020B0604030504040204" pitchFamily="34" charset="0"/>
                <a:ea typeface="Verdana" panose="020B0604030504040204" pitchFamily="34" charset="0"/>
                <a:cs typeface="Verdana" panose="020B0604030504040204" pitchFamily="34" charset="0"/>
              </a:rPr>
              <a:t> Res. </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2009;72:74–81</a:t>
            </a:r>
          </a:p>
        </p:txBody>
      </p:sp>
    </p:spTree>
    <p:extLst>
      <p:ext uri="{BB962C8B-B14F-4D97-AF65-F5344CB8AC3E}">
        <p14:creationId xmlns:p14="http://schemas.microsoft.com/office/powerpoint/2010/main" val="4055858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7">
            <a:extLst>
              <a:ext uri="{FF2B5EF4-FFF2-40B4-BE49-F238E27FC236}">
                <a16:creationId xmlns:a16="http://schemas.microsoft.com/office/drawing/2014/main" id="{BDB094B6-14AE-488C-8441-7B3D45A803BF}"/>
              </a:ext>
            </a:extLst>
          </p:cNvPr>
          <p:cNvSpPr/>
          <p:nvPr/>
        </p:nvSpPr>
        <p:spPr>
          <a:xfrm>
            <a:off x="1744537" y="3811467"/>
            <a:ext cx="8703656" cy="10744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Rounded Corners 6">
            <a:extLst>
              <a:ext uri="{FF2B5EF4-FFF2-40B4-BE49-F238E27FC236}">
                <a16:creationId xmlns:a16="http://schemas.microsoft.com/office/drawing/2014/main" id="{86C90882-CC23-4DB4-8659-CA1AB04BB2F8}"/>
              </a:ext>
            </a:extLst>
          </p:cNvPr>
          <p:cNvSpPr/>
          <p:nvPr/>
        </p:nvSpPr>
        <p:spPr>
          <a:xfrm>
            <a:off x="1744537" y="2439864"/>
            <a:ext cx="8703656" cy="13803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1">
            <a:extLst>
              <a:ext uri="{FF2B5EF4-FFF2-40B4-BE49-F238E27FC236}">
                <a16:creationId xmlns:a16="http://schemas.microsoft.com/office/drawing/2014/main" id="{30413488-2801-4538-AFEB-3FAEF2E4895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Emotional burdens of GHD in children</a:t>
            </a:r>
          </a:p>
        </p:txBody>
      </p:sp>
      <p:graphicFrame>
        <p:nvGraphicFramePr>
          <p:cNvPr id="6" name="Chart 5">
            <a:extLst>
              <a:ext uri="{FF2B5EF4-FFF2-40B4-BE49-F238E27FC236}">
                <a16:creationId xmlns:a16="http://schemas.microsoft.com/office/drawing/2014/main" id="{3F31B7B2-B3D4-4121-98B9-ABE98D834897}"/>
              </a:ext>
            </a:extLst>
          </p:cNvPr>
          <p:cNvGraphicFramePr/>
          <p:nvPr>
            <p:extLst>
              <p:ext uri="{D42A27DB-BD31-4B8C-83A1-F6EECF244321}">
                <p14:modId xmlns:p14="http://schemas.microsoft.com/office/powerpoint/2010/main" val="1833333281"/>
              </p:ext>
            </p:extLst>
          </p:nvPr>
        </p:nvGraphicFramePr>
        <p:xfrm>
          <a:off x="1735744" y="2125266"/>
          <a:ext cx="8589356" cy="333573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FD389A8-C111-460E-A7F0-C66828946993}"/>
              </a:ext>
            </a:extLst>
          </p:cNvPr>
          <p:cNvSpPr txBox="1"/>
          <p:nvPr/>
        </p:nvSpPr>
        <p:spPr>
          <a:xfrm>
            <a:off x="9144243" y="2900332"/>
            <a:ext cx="1236172" cy="415498"/>
          </a:xfrm>
          <a:prstGeom prst="rect">
            <a:avLst/>
          </a:prstGeom>
          <a:noFill/>
        </p:spPr>
        <p:txBody>
          <a:bodyPr wrap="none" lIns="0" tIns="0" rIns="0" bIns="0" rtlCol="0">
            <a:spAutoFit/>
          </a:bodyPr>
          <a:lstStyle/>
          <a:p>
            <a:pPr algn="ctr"/>
            <a:r>
              <a:rPr lang="en-US" sz="1350" b="1" dirty="0"/>
              <a:t>Social Well-Being</a:t>
            </a:r>
          </a:p>
          <a:p>
            <a:pPr algn="ctr"/>
            <a:r>
              <a:rPr lang="en-US" sz="1350" b="1" dirty="0"/>
              <a:t>Domain*</a:t>
            </a:r>
          </a:p>
        </p:txBody>
      </p:sp>
      <p:sp>
        <p:nvSpPr>
          <p:cNvPr id="8" name="TextBox 7">
            <a:extLst>
              <a:ext uri="{FF2B5EF4-FFF2-40B4-BE49-F238E27FC236}">
                <a16:creationId xmlns:a16="http://schemas.microsoft.com/office/drawing/2014/main" id="{2EEBD23D-615C-431C-80D9-5D61FF6729DF}"/>
              </a:ext>
            </a:extLst>
          </p:cNvPr>
          <p:cNvSpPr txBox="1"/>
          <p:nvPr/>
        </p:nvSpPr>
        <p:spPr>
          <a:xfrm>
            <a:off x="8827451" y="4291524"/>
            <a:ext cx="1553567" cy="415498"/>
          </a:xfrm>
          <a:prstGeom prst="rect">
            <a:avLst/>
          </a:prstGeom>
          <a:noFill/>
        </p:spPr>
        <p:txBody>
          <a:bodyPr wrap="none" lIns="0" tIns="0" rIns="0" bIns="0" rtlCol="0">
            <a:spAutoFit/>
          </a:bodyPr>
          <a:lstStyle/>
          <a:p>
            <a:pPr algn="ctr"/>
            <a:r>
              <a:rPr lang="en-US" sz="1350" b="1" dirty="0"/>
              <a:t>Emotional Well-Being</a:t>
            </a:r>
          </a:p>
          <a:p>
            <a:pPr algn="ctr"/>
            <a:r>
              <a:rPr lang="en-US" sz="1350" b="1" dirty="0"/>
              <a:t>Domain*</a:t>
            </a:r>
          </a:p>
        </p:txBody>
      </p:sp>
      <p:sp>
        <p:nvSpPr>
          <p:cNvPr id="9" name="TextBox 8">
            <a:extLst>
              <a:ext uri="{FF2B5EF4-FFF2-40B4-BE49-F238E27FC236}">
                <a16:creationId xmlns:a16="http://schemas.microsoft.com/office/drawing/2014/main" id="{93172106-93F3-4E50-B4A1-03C8C85B0034}"/>
              </a:ext>
            </a:extLst>
          </p:cNvPr>
          <p:cNvSpPr txBox="1"/>
          <p:nvPr/>
        </p:nvSpPr>
        <p:spPr>
          <a:xfrm>
            <a:off x="4875610" y="6218117"/>
            <a:ext cx="3283078" cy="307777"/>
          </a:xfrm>
          <a:prstGeom prst="rect">
            <a:avLst/>
          </a:prstGeom>
          <a:noFill/>
        </p:spPr>
        <p:txBody>
          <a:bodyPr wrap="none" rtlCol="0">
            <a:spAutoFit/>
          </a:bodyPr>
          <a:lstStyle/>
          <a:p>
            <a:r>
              <a:rPr lang="en-US" sz="1400" dirty="0" err="1">
                <a:solidFill>
                  <a:srgbClr val="000000"/>
                </a:solidFill>
              </a:rPr>
              <a:t>Brod</a:t>
            </a:r>
            <a:r>
              <a:rPr lang="en-US" sz="1400" dirty="0">
                <a:solidFill>
                  <a:srgbClr val="000000"/>
                </a:solidFill>
              </a:rPr>
              <a:t> M, et al. </a:t>
            </a:r>
            <a:r>
              <a:rPr lang="en-US" sz="1400" i="1" dirty="0" err="1">
                <a:solidFill>
                  <a:srgbClr val="000000"/>
                </a:solidFill>
              </a:rPr>
              <a:t>Qual</a:t>
            </a:r>
            <a:r>
              <a:rPr lang="en-US" sz="1400" i="1" dirty="0">
                <a:solidFill>
                  <a:srgbClr val="000000"/>
                </a:solidFill>
              </a:rPr>
              <a:t> Life Res</a:t>
            </a:r>
            <a:r>
              <a:rPr lang="en-US" sz="1400" dirty="0">
                <a:solidFill>
                  <a:srgbClr val="000000"/>
                </a:solidFill>
              </a:rPr>
              <a:t>. 2017;26:1673.</a:t>
            </a:r>
          </a:p>
        </p:txBody>
      </p:sp>
    </p:spTree>
    <p:extLst>
      <p:ext uri="{BB962C8B-B14F-4D97-AF65-F5344CB8AC3E}">
        <p14:creationId xmlns:p14="http://schemas.microsoft.com/office/powerpoint/2010/main" val="3245912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789" y="282738"/>
            <a:ext cx="9576111" cy="783747"/>
          </a:xfrm>
        </p:spPr>
        <p:txBody>
          <a:bodyPr>
            <a:noAutofit/>
          </a:bodyPr>
          <a:lstStyle/>
          <a:p>
            <a:r>
              <a:rPr lang="en-US" dirty="0"/>
              <a:t>Dealing with short stature as an adolescent</a:t>
            </a:r>
          </a:p>
        </p:txBody>
      </p:sp>
      <p:sp>
        <p:nvSpPr>
          <p:cNvPr id="3" name="Content Placeholder 2"/>
          <p:cNvSpPr>
            <a:spLocks noGrp="1"/>
          </p:cNvSpPr>
          <p:nvPr>
            <p:ph idx="1"/>
          </p:nvPr>
        </p:nvSpPr>
        <p:spPr/>
        <p:txBody>
          <a:bodyPr>
            <a:normAutofit/>
          </a:bodyPr>
          <a:lstStyle/>
          <a:p>
            <a:pPr marL="0" indent="0">
              <a:spcBef>
                <a:spcPts val="1800"/>
              </a:spcBef>
              <a:buNone/>
            </a:pPr>
            <a:r>
              <a:rPr lang="en-US" sz="2400" b="1" dirty="0"/>
              <a:t>Treatment burden, adherence and persistence</a:t>
            </a:r>
            <a:endParaRPr lang="en-US" sz="2400" dirty="0"/>
          </a:p>
          <a:p>
            <a:pPr>
              <a:spcBef>
                <a:spcPts val="1800"/>
              </a:spcBef>
            </a:pPr>
            <a:r>
              <a:rPr lang="en-US" sz="2400" dirty="0"/>
              <a:t>Transition to child self-administering medication (without supervision)</a:t>
            </a:r>
          </a:p>
          <a:p>
            <a:pPr>
              <a:spcBef>
                <a:spcPts val="1800"/>
              </a:spcBef>
            </a:pPr>
            <a:r>
              <a:rPr lang="en-US" sz="2400" dirty="0"/>
              <a:t>Injection fatigue</a:t>
            </a:r>
          </a:p>
          <a:p>
            <a:pPr>
              <a:spcBef>
                <a:spcPts val="1800"/>
              </a:spcBef>
            </a:pPr>
            <a:r>
              <a:rPr lang="en-US" sz="2400" dirty="0"/>
              <a:t>Continued reassessment of expectations particularly as child approaches normal adult height range</a:t>
            </a:r>
          </a:p>
          <a:p>
            <a:pPr>
              <a:spcBef>
                <a:spcPts val="1800"/>
              </a:spcBef>
            </a:pPr>
            <a:r>
              <a:rPr lang="en-US" sz="2400" dirty="0"/>
              <a:t>Challenges of adherence of adolescents as they seek independence and become more active (school sports, school trips, after school activities, </a:t>
            </a:r>
            <a:r>
              <a:rPr lang="en-US" sz="2400" dirty="0" err="1"/>
              <a:t>etc</a:t>
            </a:r>
            <a:r>
              <a:rPr lang="en-US" sz="2400" dirty="0"/>
              <a:t>)</a:t>
            </a:r>
          </a:p>
          <a:p>
            <a:pPr lvl="1">
              <a:spcBef>
                <a:spcPts val="1800"/>
              </a:spcBef>
            </a:pPr>
            <a:endParaRPr lang="en-US" dirty="0"/>
          </a:p>
        </p:txBody>
      </p:sp>
    </p:spTree>
    <p:extLst>
      <p:ext uri="{BB962C8B-B14F-4D97-AF65-F5344CB8AC3E}">
        <p14:creationId xmlns:p14="http://schemas.microsoft.com/office/powerpoint/2010/main" val="55664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58E2-A4FB-4601-90EC-FA610B5C0DB0}"/>
              </a:ext>
            </a:extLst>
          </p:cNvPr>
          <p:cNvSpPr>
            <a:spLocks noGrp="1"/>
          </p:cNvSpPr>
          <p:nvPr>
            <p:ph type="title"/>
          </p:nvPr>
        </p:nvSpPr>
        <p:spPr/>
        <p:txBody>
          <a:bodyPr/>
          <a:lstStyle/>
          <a:p>
            <a:r>
              <a:rPr lang="en-US" dirty="0"/>
              <a:t>Clinical Manifestations</a:t>
            </a:r>
          </a:p>
        </p:txBody>
      </p:sp>
      <p:sp>
        <p:nvSpPr>
          <p:cNvPr id="3" name="Content Placeholder 2">
            <a:extLst>
              <a:ext uri="{FF2B5EF4-FFF2-40B4-BE49-F238E27FC236}">
                <a16:creationId xmlns:a16="http://schemas.microsoft.com/office/drawing/2014/main" id="{E1DF95F0-C644-45A4-963D-C05ACD9F073E}"/>
              </a:ext>
            </a:extLst>
          </p:cNvPr>
          <p:cNvSpPr>
            <a:spLocks noGrp="1"/>
          </p:cNvSpPr>
          <p:nvPr>
            <p:ph idx="1"/>
          </p:nvPr>
        </p:nvSpPr>
        <p:spPr/>
        <p:txBody>
          <a:bodyPr>
            <a:normAutofit lnSpcReduction="10000"/>
          </a:bodyPr>
          <a:lstStyle/>
          <a:p>
            <a:r>
              <a:rPr lang="en-US" dirty="0"/>
              <a:t>Children with GHD are usually normal size at birth</a:t>
            </a:r>
          </a:p>
          <a:p>
            <a:pPr lvl="1"/>
            <a:r>
              <a:rPr lang="en-US" dirty="0"/>
              <a:t>May become hypoglycemic; males may have </a:t>
            </a:r>
            <a:r>
              <a:rPr lang="en-US" dirty="0" err="1"/>
              <a:t>micropenis</a:t>
            </a:r>
            <a:endParaRPr lang="en-US" dirty="0"/>
          </a:p>
          <a:p>
            <a:r>
              <a:rPr lang="en-US" dirty="0"/>
              <a:t>May have delayed rates of development of facial bones, slow tooth eruptions, delayed lengthening of long bones, fine hair, poor nail growth</a:t>
            </a:r>
          </a:p>
          <a:p>
            <a:r>
              <a:rPr lang="en-US" dirty="0"/>
              <a:t>May have truncal obesity, high pitched voice, delayed closure of the sutures of the skull – and thus delayed closure of the fontanelles</a:t>
            </a:r>
          </a:p>
          <a:p>
            <a:pPr lvl="1"/>
            <a:r>
              <a:rPr lang="en-US" dirty="0"/>
              <a:t>NOTE: many of these clinical features not apparent in children with idiopathic GHD</a:t>
            </a:r>
          </a:p>
          <a:p>
            <a:r>
              <a:rPr lang="en-US" dirty="0"/>
              <a:t>Growth rate consistently &lt; 5% for age</a:t>
            </a:r>
          </a:p>
        </p:txBody>
      </p:sp>
    </p:spTree>
    <p:extLst>
      <p:ext uri="{BB962C8B-B14F-4D97-AF65-F5344CB8AC3E}">
        <p14:creationId xmlns:p14="http://schemas.microsoft.com/office/powerpoint/2010/main" val="573085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EBB6675-CFDF-417E-87DB-5A86AE77A271}"/>
              </a:ext>
            </a:extLst>
          </p:cNvPr>
          <p:cNvSpPr>
            <a:spLocks noGrp="1"/>
          </p:cNvSpPr>
          <p:nvPr>
            <p:ph type="title"/>
          </p:nvPr>
        </p:nvSpPr>
        <p:spPr>
          <a:xfrm>
            <a:off x="1832060" y="389062"/>
            <a:ext cx="8541578" cy="783747"/>
          </a:xfrm>
        </p:spPr>
        <p:txBody>
          <a:bodyPr>
            <a:noAutofit/>
          </a:bodyPr>
          <a:lstStyle/>
          <a:p>
            <a:r>
              <a:rPr lang="en-US" altLang="en-US" sz="3200" dirty="0"/>
              <a:t>Nonadherence is more common in adolescents</a:t>
            </a:r>
          </a:p>
        </p:txBody>
      </p:sp>
      <p:sp>
        <p:nvSpPr>
          <p:cNvPr id="4" name="Footer Placeholder 3">
            <a:extLst>
              <a:ext uri="{FF2B5EF4-FFF2-40B4-BE49-F238E27FC236}">
                <a16:creationId xmlns:a16="http://schemas.microsoft.com/office/drawing/2014/main" id="{11701E2E-21D4-4AC1-B534-D1E41BCCA16B}"/>
              </a:ext>
            </a:extLst>
          </p:cNvPr>
          <p:cNvSpPr>
            <a:spLocks noGrp="1"/>
          </p:cNvSpPr>
          <p:nvPr>
            <p:ph type="ftr" sz="quarter" idx="11"/>
          </p:nvPr>
        </p:nvSpPr>
        <p:spPr>
          <a:xfrm>
            <a:off x="4111317" y="6000955"/>
            <a:ext cx="6680296" cy="365125"/>
          </a:xfrm>
        </p:spPr>
        <p:txBody>
          <a:bodyPr/>
          <a:lstStyle/>
          <a:p>
            <a:pPr algn="l"/>
            <a:r>
              <a:rPr lang="en-US" sz="1100" dirty="0">
                <a:solidFill>
                  <a:schemeClr val="tx1"/>
                </a:solidFill>
                <a:latin typeface="+mn-lt"/>
              </a:rPr>
              <a:t>Rosenfeld RG, Bakker B. </a:t>
            </a:r>
            <a:r>
              <a:rPr lang="en-US" sz="1100" i="1" dirty="0">
                <a:solidFill>
                  <a:schemeClr val="tx1"/>
                </a:solidFill>
                <a:latin typeface="+mn-lt"/>
              </a:rPr>
              <a:t>Endocrine </a:t>
            </a:r>
            <a:r>
              <a:rPr lang="en-US" sz="1100" i="1" dirty="0" err="1">
                <a:solidFill>
                  <a:schemeClr val="tx1"/>
                </a:solidFill>
                <a:latin typeface="+mn-lt"/>
              </a:rPr>
              <a:t>Pract</a:t>
            </a:r>
            <a:r>
              <a:rPr lang="en-US" sz="1100" dirty="0">
                <a:solidFill>
                  <a:schemeClr val="tx1"/>
                </a:solidFill>
                <a:latin typeface="+mn-lt"/>
              </a:rPr>
              <a:t> 2008;14:143–54</a:t>
            </a:r>
          </a:p>
        </p:txBody>
      </p:sp>
      <p:sp>
        <p:nvSpPr>
          <p:cNvPr id="2" name="Slide Number Placeholder 1">
            <a:extLst>
              <a:ext uri="{FF2B5EF4-FFF2-40B4-BE49-F238E27FC236}">
                <a16:creationId xmlns:a16="http://schemas.microsoft.com/office/drawing/2014/main" id="{5A86086A-18A2-421A-B7E5-7020A3B5CD83}"/>
              </a:ext>
            </a:extLst>
          </p:cNvPr>
          <p:cNvSpPr>
            <a:spLocks noGrp="1"/>
          </p:cNvSpPr>
          <p:nvPr>
            <p:ph type="sldNum" sz="quarter" idx="4294967295"/>
          </p:nvPr>
        </p:nvSpPr>
        <p:spPr>
          <a:xfrm>
            <a:off x="1524002" y="5759450"/>
            <a:ext cx="411163" cy="241300"/>
          </a:xfrm>
          <a:prstGeom prst="rect">
            <a:avLst/>
          </a:prstGeom>
        </p:spPr>
        <p:txBody>
          <a:bodyPr/>
          <a:lstStyle/>
          <a:p>
            <a:pPr>
              <a:defRPr/>
            </a:pPr>
            <a:fld id="{1F685B58-3800-4721-A105-1A5B3EC379A7}" type="slidenum">
              <a:rPr lang="en-US" sz="1200">
                <a:solidFill>
                  <a:srgbClr val="FFFFFF"/>
                </a:solidFill>
                <a:latin typeface="Calibri" panose="020F0502020204030204"/>
              </a:rPr>
              <a:pPr>
                <a:defRPr/>
              </a:pPr>
              <a:t>60</a:t>
            </a:fld>
            <a:endParaRPr lang="en-US" sz="1200">
              <a:solidFill>
                <a:srgbClr val="FFFFFF"/>
              </a:solidFill>
              <a:latin typeface="Calibri" panose="020F0502020204030204"/>
            </a:endParaRPr>
          </a:p>
        </p:txBody>
      </p:sp>
      <p:sp>
        <p:nvSpPr>
          <p:cNvPr id="23564" name="Text Box 14">
            <a:extLst>
              <a:ext uri="{FF2B5EF4-FFF2-40B4-BE49-F238E27FC236}">
                <a16:creationId xmlns:a16="http://schemas.microsoft.com/office/drawing/2014/main" id="{FEB21D6A-AE6C-4601-9554-6297001A23AA}"/>
              </a:ext>
            </a:extLst>
          </p:cNvPr>
          <p:cNvSpPr txBox="1">
            <a:spLocks noChangeArrowheads="1"/>
          </p:cNvSpPr>
          <p:nvPr/>
        </p:nvSpPr>
        <p:spPr bwMode="auto">
          <a:xfrm>
            <a:off x="7004447" y="2327671"/>
            <a:ext cx="2743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endParaRPr lang="en-US" altLang="en-US" sz="3000">
              <a:solidFill>
                <a:srgbClr val="326295"/>
              </a:solidFill>
              <a:latin typeface="Trebuchet MS" panose="020B0603020202020204" pitchFamily="34" charset="0"/>
            </a:endParaRPr>
          </a:p>
        </p:txBody>
      </p:sp>
      <p:sp>
        <p:nvSpPr>
          <p:cNvPr id="23565" name="Text Box 15">
            <a:extLst>
              <a:ext uri="{FF2B5EF4-FFF2-40B4-BE49-F238E27FC236}">
                <a16:creationId xmlns:a16="http://schemas.microsoft.com/office/drawing/2014/main" id="{51958953-1886-4383-A223-F0ACC14CC349}"/>
              </a:ext>
            </a:extLst>
          </p:cNvPr>
          <p:cNvSpPr txBox="1">
            <a:spLocks noChangeArrowheads="1"/>
          </p:cNvSpPr>
          <p:nvPr/>
        </p:nvSpPr>
        <p:spPr bwMode="auto">
          <a:xfrm>
            <a:off x="7619771" y="2141523"/>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US" alt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Teens</a:t>
            </a:r>
            <a:br>
              <a:rPr lang="en-US" alt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alt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(age 13–17)</a:t>
            </a:r>
          </a:p>
        </p:txBody>
      </p:sp>
      <p:sp>
        <p:nvSpPr>
          <p:cNvPr id="26" name="Text Box 15">
            <a:extLst>
              <a:ext uri="{FF2B5EF4-FFF2-40B4-BE49-F238E27FC236}">
                <a16:creationId xmlns:a16="http://schemas.microsoft.com/office/drawing/2014/main" id="{FBE079E6-C855-4A06-A87A-CE479B11441F}"/>
              </a:ext>
            </a:extLst>
          </p:cNvPr>
          <p:cNvSpPr txBox="1">
            <a:spLocks noChangeArrowheads="1"/>
          </p:cNvSpPr>
          <p:nvPr/>
        </p:nvSpPr>
        <p:spPr bwMode="auto">
          <a:xfrm>
            <a:off x="3080218" y="2141523"/>
            <a:ext cx="19529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US" alt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Parents of children</a:t>
            </a:r>
            <a:br>
              <a:rPr lang="en-US" alt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alt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(age 5–12)</a:t>
            </a:r>
          </a:p>
        </p:txBody>
      </p:sp>
      <p:graphicFrame>
        <p:nvGraphicFramePr>
          <p:cNvPr id="8" name="Chart 7">
            <a:extLst>
              <a:ext uri="{FF2B5EF4-FFF2-40B4-BE49-F238E27FC236}">
                <a16:creationId xmlns:a16="http://schemas.microsoft.com/office/drawing/2014/main" id="{00F76DEF-4CF2-4671-9DC8-CE5A6268991D}"/>
              </a:ext>
            </a:extLst>
          </p:cNvPr>
          <p:cNvGraphicFramePr/>
          <p:nvPr/>
        </p:nvGraphicFramePr>
        <p:xfrm>
          <a:off x="1809752" y="2751573"/>
          <a:ext cx="4296737" cy="2440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2260D130-43C9-4AA5-9069-C7FD331339C6}"/>
              </a:ext>
            </a:extLst>
          </p:cNvPr>
          <p:cNvGraphicFramePr/>
          <p:nvPr/>
        </p:nvGraphicFramePr>
        <p:xfrm>
          <a:off x="6271504" y="2751573"/>
          <a:ext cx="4296737" cy="24407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1269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039" y="544306"/>
            <a:ext cx="7477125" cy="994172"/>
          </a:xfrm>
        </p:spPr>
        <p:txBody>
          <a:bodyPr>
            <a:normAutofit fontScale="90000"/>
          </a:bodyPr>
          <a:lstStyle/>
          <a:p>
            <a:pPr>
              <a:defRPr/>
            </a:pPr>
            <a:r>
              <a:rPr lang="en-US" dirty="0">
                <a:ea typeface="+mj-ea"/>
                <a:cs typeface="+mj-cs"/>
              </a:rPr>
              <a:t>Patient + Parent: </a:t>
            </a:r>
            <a:br>
              <a:rPr lang="en-US" dirty="0">
                <a:ea typeface="+mj-ea"/>
                <a:cs typeface="+mj-cs"/>
              </a:rPr>
            </a:br>
            <a:r>
              <a:rPr lang="en-US" dirty="0">
                <a:ea typeface="+mj-ea"/>
                <a:cs typeface="+mj-cs"/>
              </a:rPr>
              <a:t>Following Through With Treatment</a:t>
            </a:r>
          </a:p>
        </p:txBody>
      </p:sp>
      <p:sp>
        <p:nvSpPr>
          <p:cNvPr id="124930" name="Content Placeholder 2"/>
          <p:cNvSpPr>
            <a:spLocks noGrp="1"/>
          </p:cNvSpPr>
          <p:nvPr>
            <p:ph idx="1"/>
          </p:nvPr>
        </p:nvSpPr>
        <p:spPr>
          <a:xfrm>
            <a:off x="2307039" y="1782556"/>
            <a:ext cx="7477125" cy="3263504"/>
          </a:xfrm>
        </p:spPr>
        <p:txBody>
          <a:bodyPr>
            <a:normAutofit fontScale="92500" lnSpcReduction="20000"/>
          </a:bodyPr>
          <a:lstStyle/>
          <a:p>
            <a:r>
              <a:rPr lang="en-US" altLang="en-US"/>
              <a:t>Years of daily injections</a:t>
            </a:r>
          </a:p>
          <a:p>
            <a:pPr lvl="1"/>
            <a:r>
              <a:rPr lang="en-US" altLang="en-US"/>
              <a:t>Temperature-sensitive storage</a:t>
            </a:r>
          </a:p>
          <a:p>
            <a:pPr lvl="1"/>
            <a:r>
              <a:rPr lang="en-US" altLang="en-US"/>
              <a:t>Child autonomy</a:t>
            </a:r>
          </a:p>
          <a:p>
            <a:pPr lvl="1"/>
            <a:r>
              <a:rPr lang="en-US" altLang="en-US"/>
              <a:t>Adherence</a:t>
            </a:r>
          </a:p>
          <a:p>
            <a:pPr lvl="1"/>
            <a:r>
              <a:rPr lang="en-US" altLang="en-US"/>
              <a:t>Brand switches from formulary preference changes</a:t>
            </a:r>
          </a:p>
          <a:p>
            <a:pPr lvl="1"/>
            <a:endParaRPr lang="en-US" altLang="en-US"/>
          </a:p>
          <a:p>
            <a:r>
              <a:rPr lang="en-US" altLang="en-US"/>
              <a:t>Treatment monitoring</a:t>
            </a:r>
          </a:p>
          <a:p>
            <a:pPr lvl="1"/>
            <a:r>
              <a:rPr lang="en-US" altLang="en-US"/>
              <a:t>Visits to pediatric endocrinologist at least every 6 months</a:t>
            </a:r>
          </a:p>
          <a:p>
            <a:pPr lvl="1"/>
            <a:r>
              <a:rPr lang="en-US" altLang="en-US"/>
              <a:t>Monitoring blood work (especially IGF-I)</a:t>
            </a:r>
          </a:p>
          <a:p>
            <a:pPr lvl="1"/>
            <a:r>
              <a:rPr lang="en-US" altLang="en-US"/>
              <a:t>Serial bone age x-rays</a:t>
            </a:r>
          </a:p>
          <a:p>
            <a:pPr lvl="1"/>
            <a:endParaRPr lang="en-US" altLang="en-US"/>
          </a:p>
        </p:txBody>
      </p:sp>
      <p:sp>
        <p:nvSpPr>
          <p:cNvPr id="132100" name="TextBox 3"/>
          <p:cNvSpPr txBox="1">
            <a:spLocks noChangeArrowheads="1"/>
          </p:cNvSpPr>
          <p:nvPr/>
        </p:nvSpPr>
        <p:spPr bwMode="auto">
          <a:xfrm>
            <a:off x="4112226" y="5999303"/>
            <a:ext cx="30684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0C5EDB"/>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rgbClr val="0C5EDB"/>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rgbClr val="0C5EDB"/>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ClrTx/>
              <a:buFontTx/>
              <a:buNone/>
            </a:pPr>
            <a:r>
              <a:rPr lang="en-US" altLang="en-US" sz="1100" dirty="0" err="1"/>
              <a:t>Grimberg</a:t>
            </a:r>
            <a:r>
              <a:rPr lang="en-US" altLang="en-US" sz="1100" dirty="0"/>
              <a:t> A, et al. </a:t>
            </a:r>
            <a:r>
              <a:rPr lang="en-US" altLang="en-US" sz="1100" i="1" dirty="0" err="1"/>
              <a:t>Endocr</a:t>
            </a:r>
            <a:r>
              <a:rPr lang="en-US" altLang="en-US" sz="1100" i="1" dirty="0"/>
              <a:t> </a:t>
            </a:r>
            <a:r>
              <a:rPr lang="en-US" altLang="en-US" sz="1100" i="1" dirty="0" err="1"/>
              <a:t>Pract</a:t>
            </a:r>
            <a:r>
              <a:rPr lang="en-US" altLang="en-US" sz="1100" dirty="0"/>
              <a:t>. 2012;18:307-316. </a:t>
            </a:r>
          </a:p>
        </p:txBody>
      </p:sp>
      <p:pic>
        <p:nvPicPr>
          <p:cNvPr id="132101"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0858" y="1782557"/>
            <a:ext cx="962025" cy="200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51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93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9EFE-B5A5-4CB0-A15D-B836FE3F651D}"/>
              </a:ext>
            </a:extLst>
          </p:cNvPr>
          <p:cNvSpPr>
            <a:spLocks noGrp="1"/>
          </p:cNvSpPr>
          <p:nvPr>
            <p:ph type="title"/>
          </p:nvPr>
        </p:nvSpPr>
        <p:spPr/>
        <p:txBody>
          <a:bodyPr/>
          <a:lstStyle/>
          <a:p>
            <a:r>
              <a:rPr lang="en-US" dirty="0"/>
              <a:t>CONCLUSIONS and KEY TAKEAWAYS</a:t>
            </a:r>
          </a:p>
        </p:txBody>
      </p:sp>
      <p:sp>
        <p:nvSpPr>
          <p:cNvPr id="3" name="Content Placeholder 2">
            <a:extLst>
              <a:ext uri="{FF2B5EF4-FFF2-40B4-BE49-F238E27FC236}">
                <a16:creationId xmlns:a16="http://schemas.microsoft.com/office/drawing/2014/main" id="{8899BB75-8615-4EA4-AE74-CC44FC004DD3}"/>
              </a:ext>
            </a:extLst>
          </p:cNvPr>
          <p:cNvSpPr>
            <a:spLocks noGrp="1"/>
          </p:cNvSpPr>
          <p:nvPr>
            <p:ph idx="1"/>
          </p:nvPr>
        </p:nvSpPr>
        <p:spPr/>
        <p:txBody>
          <a:bodyPr>
            <a:normAutofit/>
          </a:bodyPr>
          <a:lstStyle/>
          <a:p>
            <a:pPr>
              <a:lnSpc>
                <a:spcPct val="100000"/>
              </a:lnSpc>
            </a:pPr>
            <a:r>
              <a:rPr lang="en-US" altLang="en-US" dirty="0"/>
              <a:t>Daily growth hormone has a proven record for efficacy and safety in GHD patients</a:t>
            </a:r>
          </a:p>
          <a:p>
            <a:pPr>
              <a:lnSpc>
                <a:spcPct val="100000"/>
              </a:lnSpc>
            </a:pPr>
            <a:r>
              <a:rPr lang="en-US" altLang="en-US" dirty="0"/>
              <a:t>There may be multiple barriers to daily GH therapy</a:t>
            </a:r>
          </a:p>
          <a:p>
            <a:pPr>
              <a:lnSpc>
                <a:spcPct val="100000"/>
              </a:lnSpc>
            </a:pPr>
            <a:r>
              <a:rPr lang="en-US" altLang="en-US" dirty="0"/>
              <a:t>Nonadherence with daily GH therapy can contribute to poor growth and possible long-term bone and cardiovascular health</a:t>
            </a:r>
          </a:p>
          <a:p>
            <a:pPr>
              <a:lnSpc>
                <a:spcPct val="100000"/>
              </a:lnSpc>
            </a:pPr>
            <a:r>
              <a:rPr lang="en-US" altLang="en-US" dirty="0"/>
              <a:t>Long-acting GH preparations holds the promise of improving treatment adherence and outcomes </a:t>
            </a:r>
          </a:p>
          <a:p>
            <a:endParaRPr lang="en-US" dirty="0"/>
          </a:p>
        </p:txBody>
      </p:sp>
      <p:sp>
        <p:nvSpPr>
          <p:cNvPr id="4" name="Footer Placeholder 3">
            <a:extLst>
              <a:ext uri="{FF2B5EF4-FFF2-40B4-BE49-F238E27FC236}">
                <a16:creationId xmlns:a16="http://schemas.microsoft.com/office/drawing/2014/main" id="{8D97A9E1-DD81-4188-9DE7-63892E70C2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553DE-87F8-4D60-ABAB-8E5B87C8138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DFF216-6304-4A6A-9222-E4A514F89BFA}" type="slidenum">
              <a:rPr lang="en-US" smtClean="0"/>
              <a:pPr/>
              <a:t>62</a:t>
            </a:fld>
            <a:endParaRPr lang="en-US"/>
          </a:p>
        </p:txBody>
      </p:sp>
    </p:spTree>
    <p:extLst>
      <p:ext uri="{BB962C8B-B14F-4D97-AF65-F5344CB8AC3E}">
        <p14:creationId xmlns:p14="http://schemas.microsoft.com/office/powerpoint/2010/main" val="2778533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4688-1F65-424C-88CD-C94183B6DBA7}"/>
              </a:ext>
            </a:extLst>
          </p:cNvPr>
          <p:cNvSpPr>
            <a:spLocks noGrp="1"/>
          </p:cNvSpPr>
          <p:nvPr>
            <p:ph type="title"/>
          </p:nvPr>
        </p:nvSpPr>
        <p:spPr/>
        <p:txBody>
          <a:bodyPr>
            <a:normAutofit fontScale="90000"/>
          </a:bodyPr>
          <a:lstStyle/>
          <a:p>
            <a:r>
              <a:rPr lang="en-US" dirty="0"/>
              <a:t>Identifying Potentially Modifiable Factors Associated with Treatment Nonadherence in Pediatric Growth Hormone Deficiency: A Systematic Review</a:t>
            </a:r>
          </a:p>
        </p:txBody>
      </p:sp>
      <p:sp>
        <p:nvSpPr>
          <p:cNvPr id="3" name="Content Placeholder 2">
            <a:extLst>
              <a:ext uri="{FF2B5EF4-FFF2-40B4-BE49-F238E27FC236}">
                <a16:creationId xmlns:a16="http://schemas.microsoft.com/office/drawing/2014/main" id="{8CB061B9-37AA-4894-AEA0-3876B20E5796}"/>
              </a:ext>
            </a:extLst>
          </p:cNvPr>
          <p:cNvSpPr>
            <a:spLocks noGrp="1"/>
          </p:cNvSpPr>
          <p:nvPr>
            <p:ph idx="1"/>
          </p:nvPr>
        </p:nvSpPr>
        <p:spPr/>
        <p:txBody>
          <a:bodyPr>
            <a:normAutofit/>
          </a:bodyPr>
          <a:lstStyle/>
          <a:p>
            <a:r>
              <a:rPr lang="en-US" dirty="0"/>
              <a:t>Included 6 observational studies of children treated with GH</a:t>
            </a:r>
          </a:p>
          <a:p>
            <a:pPr lvl="1"/>
            <a:r>
              <a:rPr lang="en-US" dirty="0"/>
              <a:t>Children had any indication for GH</a:t>
            </a:r>
          </a:p>
          <a:p>
            <a:pPr lvl="1"/>
            <a:r>
              <a:rPr lang="en-US" dirty="0"/>
              <a:t>Adherence measured by either self-report or returned/unused vials on a specific device</a:t>
            </a:r>
          </a:p>
          <a:p>
            <a:r>
              <a:rPr lang="en-US" dirty="0"/>
              <a:t>Rates of nonadherence: 7% to 70%</a:t>
            </a:r>
          </a:p>
          <a:p>
            <a:r>
              <a:rPr lang="en-US" dirty="0"/>
              <a:t>Identified 22 different factors that contribute to nonadherence.</a:t>
            </a:r>
          </a:p>
          <a:p>
            <a:pPr lvl="1"/>
            <a:r>
              <a:rPr lang="en-US" sz="1400" dirty="0">
                <a:effectLst/>
                <a:latin typeface="Times New Roman" panose="02020603050405020304" pitchFamily="18" charset="0"/>
                <a:ea typeface="Times New Roman" panose="02020603050405020304" pitchFamily="18" charset="0"/>
              </a:rPr>
              <a:t>Physical capability</a:t>
            </a:r>
          </a:p>
          <a:p>
            <a:pPr lvl="1"/>
            <a:r>
              <a:rPr lang="en-US" sz="1400" dirty="0">
                <a:latin typeface="Times New Roman" panose="02020603050405020304" pitchFamily="18" charset="0"/>
                <a:ea typeface="Times New Roman" panose="02020603050405020304" pitchFamily="18" charset="0"/>
              </a:rPr>
              <a:t>U</a:t>
            </a:r>
            <a:r>
              <a:rPr lang="en-US" sz="1400" dirty="0">
                <a:effectLst/>
                <a:latin typeface="Times New Roman" panose="02020603050405020304" pitchFamily="18" charset="0"/>
                <a:ea typeface="Times New Roman" panose="02020603050405020304" pitchFamily="18" charset="0"/>
              </a:rPr>
              <a:t>ncomfortableness with the injection or pain on the injection </a:t>
            </a:r>
          </a:p>
          <a:p>
            <a:pPr lvl="1"/>
            <a:r>
              <a:rPr lang="en-US" sz="1400" dirty="0">
                <a:latin typeface="Times New Roman" panose="02020603050405020304" pitchFamily="18" charset="0"/>
                <a:ea typeface="Times New Roman" panose="02020603050405020304" pitchFamily="18" charset="0"/>
              </a:rPr>
              <a:t>C</a:t>
            </a:r>
            <a:r>
              <a:rPr lang="en-US" sz="1400" dirty="0">
                <a:effectLst/>
                <a:latin typeface="Times New Roman" panose="02020603050405020304" pitchFamily="18" charset="0"/>
                <a:ea typeface="Times New Roman" panose="02020603050405020304" pitchFamily="18" charset="0"/>
              </a:rPr>
              <a:t>oncerns about inadequate training on injection, </a:t>
            </a:r>
          </a:p>
          <a:p>
            <a:pPr lvl="1"/>
            <a:r>
              <a:rPr lang="en-US" sz="1400" dirty="0">
                <a:effectLst/>
                <a:latin typeface="Times New Roman" panose="02020603050405020304" pitchFamily="18" charset="0"/>
                <a:ea typeface="Times New Roman" panose="02020603050405020304" pitchFamily="18" charset="0"/>
              </a:rPr>
              <a:t>Discomfort, dissatisfaction with efficacy so want to discontinue injections</a:t>
            </a:r>
          </a:p>
          <a:p>
            <a:pPr lvl="1"/>
            <a:r>
              <a:rPr lang="en-US" sz="1400" dirty="0">
                <a:effectLst/>
                <a:latin typeface="Times New Roman" panose="02020603050405020304" pitchFamily="18" charset="0"/>
                <a:ea typeface="Times New Roman" panose="02020603050405020304" pitchFamily="18" charset="0"/>
              </a:rPr>
              <a:t>Lifestyle disruptions</a:t>
            </a:r>
          </a:p>
        </p:txBody>
      </p:sp>
      <p:sp>
        <p:nvSpPr>
          <p:cNvPr id="4" name="TextBox 3">
            <a:extLst>
              <a:ext uri="{FF2B5EF4-FFF2-40B4-BE49-F238E27FC236}">
                <a16:creationId xmlns:a16="http://schemas.microsoft.com/office/drawing/2014/main" id="{F8F0BFB6-2DF5-4DAE-89E2-CA2C5146B22D}"/>
              </a:ext>
            </a:extLst>
          </p:cNvPr>
          <p:cNvSpPr txBox="1">
            <a:spLocks noChangeArrowheads="1"/>
          </p:cNvSpPr>
          <p:nvPr/>
        </p:nvSpPr>
        <p:spPr bwMode="auto">
          <a:xfrm>
            <a:off x="4112223" y="5999306"/>
            <a:ext cx="4376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rgbClr val="0C5EDB"/>
              </a:buClr>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Clr>
                <a:srgbClr val="0C5EDB"/>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Clr>
                <a:srgbClr val="0C5EDB"/>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Clr>
                <a:srgbClr val="0C5EDB"/>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ClrTx/>
              <a:buFontTx/>
              <a:buNone/>
            </a:pPr>
            <a:r>
              <a:rPr lang="en-US" altLang="en-US" sz="1100" dirty="0"/>
              <a:t>Graham S, Weinman J, Auyeung V. </a:t>
            </a:r>
            <a:r>
              <a:rPr lang="en-US" altLang="en-US" sz="1100" i="1" dirty="0" err="1"/>
              <a:t>Horm</a:t>
            </a:r>
            <a:r>
              <a:rPr lang="en-US" altLang="en-US" sz="1100" i="1" dirty="0"/>
              <a:t> Res </a:t>
            </a:r>
            <a:r>
              <a:rPr lang="en-US" altLang="en-US" sz="1100" i="1" dirty="0" err="1"/>
              <a:t>Paediatr</a:t>
            </a:r>
            <a:r>
              <a:rPr lang="en-US" altLang="en-US" sz="1100" dirty="0"/>
              <a:t>. 2018;90:221-227. </a:t>
            </a:r>
          </a:p>
        </p:txBody>
      </p:sp>
    </p:spTree>
    <p:extLst>
      <p:ext uri="{BB962C8B-B14F-4D97-AF65-F5344CB8AC3E}">
        <p14:creationId xmlns:p14="http://schemas.microsoft.com/office/powerpoint/2010/main" val="144582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FB0C-0A7C-4BB4-91E6-A1EE375CDB36}"/>
              </a:ext>
            </a:extLst>
          </p:cNvPr>
          <p:cNvSpPr>
            <a:spLocks noGrp="1"/>
          </p:cNvSpPr>
          <p:nvPr>
            <p:ph type="title"/>
          </p:nvPr>
        </p:nvSpPr>
        <p:spPr>
          <a:xfrm>
            <a:off x="838200" y="365126"/>
            <a:ext cx="10515600" cy="814318"/>
          </a:xfrm>
        </p:spPr>
        <p:txBody>
          <a:bodyPr>
            <a:normAutofit fontScale="90000"/>
          </a:bodyPr>
          <a:lstStyle/>
          <a:p>
            <a:r>
              <a:rPr lang="en-US" dirty="0"/>
              <a:t>Isolated GH Deficiency – Burden of Disease and Therapy</a:t>
            </a:r>
          </a:p>
        </p:txBody>
      </p:sp>
      <p:sp>
        <p:nvSpPr>
          <p:cNvPr id="3" name="Content Placeholder 2">
            <a:extLst>
              <a:ext uri="{FF2B5EF4-FFF2-40B4-BE49-F238E27FC236}">
                <a16:creationId xmlns:a16="http://schemas.microsoft.com/office/drawing/2014/main" id="{4FE1F64B-AC10-4444-A8C8-03D3EA41C8FB}"/>
              </a:ext>
            </a:extLst>
          </p:cNvPr>
          <p:cNvSpPr>
            <a:spLocks noGrp="1"/>
          </p:cNvSpPr>
          <p:nvPr>
            <p:ph idx="1"/>
          </p:nvPr>
        </p:nvSpPr>
        <p:spPr>
          <a:xfrm>
            <a:off x="838200" y="1470991"/>
            <a:ext cx="10515600" cy="4325960"/>
          </a:xfrm>
        </p:spPr>
        <p:txBody>
          <a:bodyPr>
            <a:normAutofit fontScale="92500" lnSpcReduction="10000"/>
          </a:bodyPr>
          <a:lstStyle/>
          <a:p>
            <a:r>
              <a:rPr lang="en-US" dirty="0"/>
              <a:t>Quality of Life – is being short a burden?  Controversial</a:t>
            </a:r>
          </a:p>
          <a:p>
            <a:pPr lvl="1"/>
            <a:r>
              <a:rPr lang="en-US" dirty="0"/>
              <a:t>Yes – Peds QoL lower in children with shorter stature</a:t>
            </a:r>
          </a:p>
          <a:p>
            <a:pPr lvl="1"/>
            <a:r>
              <a:rPr lang="en-US" dirty="0"/>
              <a:t>No -  Cumulative Pediatric and Adult data do not support beliefs that shorter stature associated with lower psychosocial functioning as children or adults. </a:t>
            </a:r>
          </a:p>
          <a:p>
            <a:pPr lvl="1"/>
            <a:r>
              <a:rPr lang="en-US" dirty="0"/>
              <a:t>Avail QOL studies have high degree of bias. </a:t>
            </a:r>
          </a:p>
          <a:p>
            <a:pPr lvl="1"/>
            <a:r>
              <a:rPr lang="en-US" dirty="0"/>
              <a:t>Development of </a:t>
            </a:r>
            <a:r>
              <a:rPr lang="en-US" dirty="0" err="1"/>
              <a:t>QoLISSY</a:t>
            </a:r>
            <a:r>
              <a:rPr lang="en-US" dirty="0"/>
              <a:t>- Quality of Life in Short Stature Youth Questionnaire</a:t>
            </a:r>
          </a:p>
          <a:p>
            <a:r>
              <a:rPr lang="en-US" dirty="0"/>
              <a:t>Does GH improve quality of life?</a:t>
            </a:r>
          </a:p>
          <a:p>
            <a:pPr lvl="1"/>
            <a:r>
              <a:rPr lang="en-US" dirty="0"/>
              <a:t>Yes – Using </a:t>
            </a:r>
            <a:r>
              <a:rPr lang="en-US" dirty="0" err="1"/>
              <a:t>QoLISSY</a:t>
            </a:r>
            <a:r>
              <a:rPr lang="en-US" dirty="0"/>
              <a:t> - Upon one year of therapy </a:t>
            </a:r>
          </a:p>
          <a:p>
            <a:r>
              <a:rPr lang="en-US" dirty="0"/>
              <a:t>Burden of therapy:  </a:t>
            </a:r>
          </a:p>
          <a:p>
            <a:pPr lvl="1"/>
            <a:r>
              <a:rPr lang="en-US" dirty="0"/>
              <a:t>Daily injections, frequent medical visits and blood draws, multiyear therapy, variable outcomes between patients.</a:t>
            </a:r>
          </a:p>
          <a:p>
            <a:pPr lvl="1"/>
            <a:r>
              <a:rPr lang="en-US" dirty="0"/>
              <a:t>Many adolescent patients (and their parents) asking when can they discontinue GH</a:t>
            </a:r>
          </a:p>
          <a:p>
            <a:endParaRPr lang="en-US" dirty="0"/>
          </a:p>
        </p:txBody>
      </p:sp>
      <p:sp>
        <p:nvSpPr>
          <p:cNvPr id="4" name="TextBox 3">
            <a:extLst>
              <a:ext uri="{FF2B5EF4-FFF2-40B4-BE49-F238E27FC236}">
                <a16:creationId xmlns:a16="http://schemas.microsoft.com/office/drawing/2014/main" id="{F8EC05A2-F192-438C-B712-E8DEE7B13445}"/>
              </a:ext>
            </a:extLst>
          </p:cNvPr>
          <p:cNvSpPr txBox="1"/>
          <p:nvPr/>
        </p:nvSpPr>
        <p:spPr>
          <a:xfrm>
            <a:off x="4105072" y="5980258"/>
            <a:ext cx="8086928" cy="769441"/>
          </a:xfrm>
          <a:prstGeom prst="rect">
            <a:avLst/>
          </a:prstGeom>
          <a:noFill/>
        </p:spPr>
        <p:txBody>
          <a:bodyPr wrap="square" rtlCol="0">
            <a:spAutoFit/>
          </a:bodyPr>
          <a:lstStyle/>
          <a:p>
            <a:r>
              <a:rPr lang="en-US" sz="1100" dirty="0"/>
              <a:t>Bullinger et al. </a:t>
            </a:r>
            <a:r>
              <a:rPr lang="en-US" sz="1100" i="1" dirty="0" err="1"/>
              <a:t>HormResPaediatr</a:t>
            </a:r>
            <a:r>
              <a:rPr lang="en-US" sz="1100" i="1" dirty="0"/>
              <a:t>. </a:t>
            </a:r>
            <a:r>
              <a:rPr lang="en-US" sz="1100" dirty="0"/>
              <a:t>2009 72:74, </a:t>
            </a:r>
            <a:r>
              <a:rPr lang="en-US" sz="1100" dirty="0" err="1"/>
              <a:t>Giesler</a:t>
            </a:r>
            <a:r>
              <a:rPr lang="en-US" sz="1100" dirty="0"/>
              <a:t> et al. </a:t>
            </a:r>
            <a:r>
              <a:rPr lang="en-US" sz="1100" i="1" dirty="0" err="1"/>
              <a:t>HormResPaediatr</a:t>
            </a:r>
            <a:r>
              <a:rPr lang="en-US" sz="1100" i="1" dirty="0"/>
              <a:t>..</a:t>
            </a:r>
            <a:r>
              <a:rPr lang="en-US" sz="1100" dirty="0"/>
              <a:t> 2012 78:94</a:t>
            </a:r>
          </a:p>
          <a:p>
            <a:r>
              <a:rPr lang="en-US" sz="1100" dirty="0"/>
              <a:t>Sandberg DE </a:t>
            </a:r>
            <a:r>
              <a:rPr lang="en-US" sz="1100" i="1" dirty="0" err="1"/>
              <a:t>PedClinNAmer</a:t>
            </a:r>
            <a:r>
              <a:rPr lang="en-US" sz="1100" i="1" dirty="0"/>
              <a:t>.</a:t>
            </a:r>
            <a:r>
              <a:rPr lang="en-US" sz="1100" dirty="0"/>
              <a:t> 2015 – 62: 963</a:t>
            </a:r>
          </a:p>
          <a:p>
            <a:r>
              <a:rPr lang="en-US" sz="1100" dirty="0"/>
              <a:t>Bullinger et al. </a:t>
            </a:r>
            <a:r>
              <a:rPr lang="en-US" sz="1100" i="1" dirty="0"/>
              <a:t>Health Qual Life Outcomes </a:t>
            </a:r>
          </a:p>
          <a:p>
            <a:r>
              <a:rPr lang="en-US" sz="1100" dirty="0"/>
              <a:t>Briceno et al. </a:t>
            </a:r>
            <a:r>
              <a:rPr lang="en-US" sz="1100" i="1" dirty="0"/>
              <a:t>JCEM.</a:t>
            </a:r>
            <a:r>
              <a:rPr lang="en-US" sz="1100" dirty="0"/>
              <a:t> 2019 104: 2103</a:t>
            </a:r>
            <a:endParaRPr lang="en-US" sz="1400" dirty="0"/>
          </a:p>
        </p:txBody>
      </p:sp>
    </p:spTree>
    <p:extLst>
      <p:ext uri="{BB962C8B-B14F-4D97-AF65-F5344CB8AC3E}">
        <p14:creationId xmlns:p14="http://schemas.microsoft.com/office/powerpoint/2010/main" val="264462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100F-5F44-4F01-9F8F-CFB1997EB816}"/>
              </a:ext>
            </a:extLst>
          </p:cNvPr>
          <p:cNvSpPr>
            <a:spLocks noGrp="1"/>
          </p:cNvSpPr>
          <p:nvPr>
            <p:ph type="title"/>
          </p:nvPr>
        </p:nvSpPr>
        <p:spPr/>
        <p:txBody>
          <a:bodyPr/>
          <a:lstStyle/>
          <a:p>
            <a:r>
              <a:rPr lang="en-US" dirty="0"/>
              <a:t>Safety considerations with GH Treatment</a:t>
            </a:r>
          </a:p>
        </p:txBody>
      </p:sp>
      <p:sp>
        <p:nvSpPr>
          <p:cNvPr id="3" name="Content Placeholder 2">
            <a:extLst>
              <a:ext uri="{FF2B5EF4-FFF2-40B4-BE49-F238E27FC236}">
                <a16:creationId xmlns:a16="http://schemas.microsoft.com/office/drawing/2014/main" id="{AA83F89E-6638-4281-871B-CD75DD675421}"/>
              </a:ext>
            </a:extLst>
          </p:cNvPr>
          <p:cNvSpPr>
            <a:spLocks noGrp="1"/>
          </p:cNvSpPr>
          <p:nvPr>
            <p:ph idx="1"/>
          </p:nvPr>
        </p:nvSpPr>
        <p:spPr/>
        <p:txBody>
          <a:bodyPr/>
          <a:lstStyle/>
          <a:p>
            <a:r>
              <a:rPr lang="en-US" dirty="0"/>
              <a:t>Safety issues with GH Treatment for GHD</a:t>
            </a:r>
          </a:p>
          <a:p>
            <a:pPr lvl="1"/>
            <a:r>
              <a:rPr lang="en-US" dirty="0"/>
              <a:t>Intracranial hypertension</a:t>
            </a:r>
          </a:p>
          <a:p>
            <a:pPr lvl="1"/>
            <a:r>
              <a:rPr lang="en-US" dirty="0"/>
              <a:t>Slipped capital femoral epiphysis (SCFE)</a:t>
            </a:r>
          </a:p>
          <a:p>
            <a:pPr lvl="1"/>
            <a:r>
              <a:rPr lang="en-US" dirty="0"/>
              <a:t>Scoliosis progression</a:t>
            </a:r>
          </a:p>
          <a:p>
            <a:pPr lvl="1"/>
            <a:r>
              <a:rPr lang="en-US" dirty="0"/>
              <a:t>Monitor for glucose metabolism</a:t>
            </a:r>
          </a:p>
          <a:p>
            <a:pPr lvl="1"/>
            <a:r>
              <a:rPr lang="en-US" dirty="0"/>
              <a:t>Risk of neoplasia – controversial</a:t>
            </a:r>
          </a:p>
          <a:p>
            <a:pPr lvl="1"/>
            <a:r>
              <a:rPr lang="en-US" dirty="0"/>
              <a:t>Arthralgias and edema are common in young adults/adults especially when higher doses are used</a:t>
            </a:r>
          </a:p>
          <a:p>
            <a:pPr lvl="1"/>
            <a:endParaRPr lang="en-US" dirty="0"/>
          </a:p>
          <a:p>
            <a:endParaRPr lang="en-US" dirty="0"/>
          </a:p>
        </p:txBody>
      </p:sp>
    </p:spTree>
    <p:extLst>
      <p:ext uri="{BB962C8B-B14F-4D97-AF65-F5344CB8AC3E}">
        <p14:creationId xmlns:p14="http://schemas.microsoft.com/office/powerpoint/2010/main" val="301774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D633-51D2-5149-8EF5-07C579F180F0}"/>
              </a:ext>
            </a:extLst>
          </p:cNvPr>
          <p:cNvSpPr>
            <a:spLocks noGrp="1"/>
          </p:cNvSpPr>
          <p:nvPr>
            <p:ph type="ctrTitle"/>
          </p:nvPr>
        </p:nvSpPr>
        <p:spPr/>
        <p:txBody>
          <a:bodyPr/>
          <a:lstStyle/>
          <a:p>
            <a:r>
              <a:rPr lang="en-US" dirty="0"/>
              <a:t>Diagnosis</a:t>
            </a:r>
          </a:p>
        </p:txBody>
      </p:sp>
    </p:spTree>
    <p:extLst>
      <p:ext uri="{BB962C8B-B14F-4D97-AF65-F5344CB8AC3E}">
        <p14:creationId xmlns:p14="http://schemas.microsoft.com/office/powerpoint/2010/main" val="2919889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7304</TotalTime>
  <Words>5663</Words>
  <Application>Microsoft Office PowerPoint</Application>
  <PresentationFormat>Widescreen</PresentationFormat>
  <Paragraphs>635</Paragraphs>
  <Slides>63</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Arial</vt:lpstr>
      <vt:lpstr>Calibri</vt:lpstr>
      <vt:lpstr>Calibri (Heading)</vt:lpstr>
      <vt:lpstr>Calibri Light</vt:lpstr>
      <vt:lpstr>Courier New</vt:lpstr>
      <vt:lpstr>Franklin Gothic Book</vt:lpstr>
      <vt:lpstr>Segoe UI</vt:lpstr>
      <vt:lpstr>Times</vt:lpstr>
      <vt:lpstr>Times New Roman</vt:lpstr>
      <vt:lpstr>Trebuchet MS</vt:lpstr>
      <vt:lpstr>Verdana</vt:lpstr>
      <vt:lpstr>Wingdings 2</vt:lpstr>
      <vt:lpstr>Office Theme</vt:lpstr>
      <vt:lpstr>PowerPoint Presentation</vt:lpstr>
      <vt:lpstr>Epidemiology, Burden, Unmet Needs in Children and Adolescents</vt:lpstr>
      <vt:lpstr>Physiology of Growth Hormone/IGF-I Axis</vt:lpstr>
      <vt:lpstr>Growth Hormone Deficiency: Overview </vt:lpstr>
      <vt:lpstr>Onset and Etiologies of GHD</vt:lpstr>
      <vt:lpstr>Clinical Manifestations</vt:lpstr>
      <vt:lpstr>Isolated GH Deficiency – Burden of Disease and Therapy</vt:lpstr>
      <vt:lpstr>Safety considerations with GH Treatment</vt:lpstr>
      <vt:lpstr>Diagnosis</vt:lpstr>
      <vt:lpstr>Typical Growth Patterns</vt:lpstr>
      <vt:lpstr>PowerPoint Presentation</vt:lpstr>
      <vt:lpstr>Growth Attenuation/Arrest (growth velocity &lt; 4 cm/year)</vt:lpstr>
      <vt:lpstr>Who should be evaluated for GH deficiency?  Pediatric Endocrine Society Guidelines</vt:lpstr>
      <vt:lpstr>GH deficiency diagnosis</vt:lpstr>
      <vt:lpstr>Summary: Pearls and Pitfalls</vt:lpstr>
      <vt:lpstr>Pediatric Treatment Recommendations</vt:lpstr>
      <vt:lpstr>Indications and Patient Selection</vt:lpstr>
      <vt:lpstr>Treatment considerations: Efficacy for GH Deficiency</vt:lpstr>
      <vt:lpstr>Treatment considerations: Safety – daily GH injections</vt:lpstr>
      <vt:lpstr>Shared decision making (SDM)</vt:lpstr>
      <vt:lpstr>Shared Decision Making: AHRQ Model of Patient-Centered Care</vt:lpstr>
      <vt:lpstr>Implementing Shared Decision-Making   SHARE</vt:lpstr>
      <vt:lpstr>Treatment Dosing and Monitoring Daily GH injections</vt:lpstr>
      <vt:lpstr>Outcomes of Growth Hormone Therapy: Beyond Height</vt:lpstr>
      <vt:lpstr>Duration of therapy</vt:lpstr>
      <vt:lpstr>PowerPoint Presentation</vt:lpstr>
      <vt:lpstr>Communication between pediatric endocrinologist and primary care</vt:lpstr>
      <vt:lpstr>The ideal transition of childhood-onset GHD from pediatric to adult services </vt:lpstr>
      <vt:lpstr>Summary: Pearls and Pitfalls</vt:lpstr>
      <vt:lpstr>Review of Available Recombinant Growth Hormone (somatropin) Treatments</vt:lpstr>
      <vt:lpstr>Overview of Options</vt:lpstr>
      <vt:lpstr>Somatropin Products Available in the United States for Pediatric Growth Hormone Deficiency</vt:lpstr>
      <vt:lpstr>PowerPoint Presentation</vt:lpstr>
      <vt:lpstr>What would make an “ideal” LAGH preparation?</vt:lpstr>
      <vt:lpstr>Lonapegsomatropin (TransCon ACP-001)</vt:lpstr>
      <vt:lpstr>Lonapegsomatropin</vt:lpstr>
      <vt:lpstr>Phase 3 heiGHt trial in CGHD</vt:lpstr>
      <vt:lpstr>Near-Term Long-Acting Growth Hormone Treatments</vt:lpstr>
      <vt:lpstr>How do we make an injection of GH last longer?</vt:lpstr>
      <vt:lpstr>Somapacitan NNC0195-0092 </vt:lpstr>
      <vt:lpstr>Somapacitan vs Norditropin: REAL 3 study</vt:lpstr>
      <vt:lpstr>Measuring IGF-I levels using linear models while on LAGH preparations: it’s all about timing! </vt:lpstr>
      <vt:lpstr>Somatrogon (MOD 4023)</vt:lpstr>
      <vt:lpstr>Somatrogon: Phase 2 and 3 trials</vt:lpstr>
      <vt:lpstr>Somatrogon: Phase 3 trial</vt:lpstr>
      <vt:lpstr>Biomarkers of daily vs LAGH preparations: what are the differences?</vt:lpstr>
      <vt:lpstr>So which patients would benefit most from LAGH preparations?</vt:lpstr>
      <vt:lpstr>Unanswered Questions with LAGH Products</vt:lpstr>
      <vt:lpstr>Summary</vt:lpstr>
      <vt:lpstr>Case Studies:  Putting It All Together</vt:lpstr>
      <vt:lpstr>Case 1: 8-year old boy</vt:lpstr>
      <vt:lpstr>Case 1, continued</vt:lpstr>
      <vt:lpstr>Case 2: 11-year old girl</vt:lpstr>
      <vt:lpstr>Case 2, continued</vt:lpstr>
      <vt:lpstr>PowerPoint Presentation</vt:lpstr>
      <vt:lpstr>PowerPoint Presentation</vt:lpstr>
      <vt:lpstr>Psychosocial adaptation to Short Stature</vt:lpstr>
      <vt:lpstr>PowerPoint Presentation</vt:lpstr>
      <vt:lpstr>Dealing with short stature as an adolescent</vt:lpstr>
      <vt:lpstr>Nonadherence is more common in adolescents</vt:lpstr>
      <vt:lpstr>Patient + Parent:  Following Through With Treatment</vt:lpstr>
      <vt:lpstr>CONCLUSIONS and KEY TAKEAWAYS</vt:lpstr>
      <vt:lpstr>Identifying Potentially Modifiable Factors Associated with Treatment Nonadherence in Pediatric Growth Hormone Deficiency: A Systematic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90</cp:revision>
  <cp:lastPrinted>2022-02-06T17:19:37Z</cp:lastPrinted>
  <dcterms:created xsi:type="dcterms:W3CDTF">2021-11-02T01:38:16Z</dcterms:created>
  <dcterms:modified xsi:type="dcterms:W3CDTF">2022-03-29T22:51:37Z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6da4d3-ba20-4986-879c-49e262eff745_Enabled">
    <vt:lpwstr>true</vt:lpwstr>
  </property>
  <property fmtid="{D5CDD505-2E9C-101B-9397-08002B2CF9AE}" pid="3" name="MSIP_Label_046da4d3-ba20-4986-879c-49e262eff745_SetDate">
    <vt:lpwstr>2021-11-29T19:34:40Z</vt:lpwstr>
  </property>
  <property fmtid="{D5CDD505-2E9C-101B-9397-08002B2CF9AE}" pid="4" name="MSIP_Label_046da4d3-ba20-4986-879c-49e262eff745_Method">
    <vt:lpwstr>Standard</vt:lpwstr>
  </property>
  <property fmtid="{D5CDD505-2E9C-101B-9397-08002B2CF9AE}" pid="5" name="MSIP_Label_046da4d3-ba20-4986-879c-49e262eff745_Name">
    <vt:lpwstr>Internal</vt:lpwstr>
  </property>
  <property fmtid="{D5CDD505-2E9C-101B-9397-08002B2CF9AE}" pid="6" name="MSIP_Label_046da4d3-ba20-4986-879c-49e262eff745_SiteId">
    <vt:lpwstr>9f693e63-5e9e-4ced-98a4-8ab28f9d0c2d</vt:lpwstr>
  </property>
  <property fmtid="{D5CDD505-2E9C-101B-9397-08002B2CF9AE}" pid="7" name="MSIP_Label_046da4d3-ba20-4986-879c-49e262eff745_ActionId">
    <vt:lpwstr>9a560981-179a-418c-a599-f7ce81962d07</vt:lpwstr>
  </property>
  <property fmtid="{D5CDD505-2E9C-101B-9397-08002B2CF9AE}" pid="8" name="MSIP_Label_046da4d3-ba20-4986-879c-49e262eff745_ContentBits">
    <vt:lpwstr>0</vt:lpwstr>
  </property>
</Properties>
</file>