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C7_7754C6A2.xml" ContentType="application/vnd.ms-powerpoint.comments+xml"/>
  <Override PartName="/ppt/comments/modernComment_182_B877C917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62"/>
  </p:notesMasterIdLst>
  <p:sldIdLst>
    <p:sldId id="256" r:id="rId3"/>
    <p:sldId id="259" r:id="rId4"/>
    <p:sldId id="339" r:id="rId5"/>
    <p:sldId id="283" r:id="rId6"/>
    <p:sldId id="408" r:id="rId7"/>
    <p:sldId id="364" r:id="rId8"/>
    <p:sldId id="365" r:id="rId9"/>
    <p:sldId id="366" r:id="rId10"/>
    <p:sldId id="370" r:id="rId11"/>
    <p:sldId id="369" r:id="rId12"/>
    <p:sldId id="373" r:id="rId13"/>
    <p:sldId id="263" r:id="rId14"/>
    <p:sldId id="345" r:id="rId15"/>
    <p:sldId id="374" r:id="rId16"/>
    <p:sldId id="452" r:id="rId17"/>
    <p:sldId id="416" r:id="rId18"/>
    <p:sldId id="375" r:id="rId19"/>
    <p:sldId id="376" r:id="rId20"/>
    <p:sldId id="260" r:id="rId21"/>
    <p:sldId id="378" r:id="rId22"/>
    <p:sldId id="379" r:id="rId23"/>
    <p:sldId id="447" r:id="rId24"/>
    <p:sldId id="448" r:id="rId25"/>
    <p:sldId id="381" r:id="rId26"/>
    <p:sldId id="305" r:id="rId27"/>
    <p:sldId id="383" r:id="rId28"/>
    <p:sldId id="367" r:id="rId29"/>
    <p:sldId id="453" r:id="rId30"/>
    <p:sldId id="455" r:id="rId31"/>
    <p:sldId id="386" r:id="rId32"/>
    <p:sldId id="454" r:id="rId33"/>
    <p:sldId id="387" r:id="rId34"/>
    <p:sldId id="388" r:id="rId35"/>
    <p:sldId id="389" r:id="rId36"/>
    <p:sldId id="456" r:id="rId37"/>
    <p:sldId id="390" r:id="rId38"/>
    <p:sldId id="391" r:id="rId39"/>
    <p:sldId id="382" r:id="rId40"/>
    <p:sldId id="433" r:id="rId41"/>
    <p:sldId id="435" r:id="rId42"/>
    <p:sldId id="436" r:id="rId43"/>
    <p:sldId id="395" r:id="rId44"/>
    <p:sldId id="258" r:id="rId45"/>
    <p:sldId id="457" r:id="rId46"/>
    <p:sldId id="458" r:id="rId47"/>
    <p:sldId id="264" r:id="rId48"/>
    <p:sldId id="396" r:id="rId49"/>
    <p:sldId id="397" r:id="rId50"/>
    <p:sldId id="309" r:id="rId51"/>
    <p:sldId id="415" r:id="rId52"/>
    <p:sldId id="417" r:id="rId53"/>
    <p:sldId id="418" r:id="rId54"/>
    <p:sldId id="419" r:id="rId55"/>
    <p:sldId id="311" r:id="rId56"/>
    <p:sldId id="451" r:id="rId57"/>
    <p:sldId id="363" r:id="rId58"/>
    <p:sldId id="265" r:id="rId59"/>
    <p:sldId id="372" r:id="rId60"/>
    <p:sldId id="445" r:id="rId6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CC7CD96-62AC-45CE-B4C1-B1D2AB59773E}">
          <p14:sldIdLst>
            <p14:sldId id="256"/>
            <p14:sldId id="259"/>
            <p14:sldId id="339"/>
            <p14:sldId id="283"/>
            <p14:sldId id="408"/>
            <p14:sldId id="364"/>
            <p14:sldId id="365"/>
            <p14:sldId id="366"/>
            <p14:sldId id="370"/>
            <p14:sldId id="369"/>
            <p14:sldId id="373"/>
          </p14:sldIdLst>
        </p14:section>
        <p14:section name="Module 2: Current State of Care in PCa" id="{9309EE31-7336-4C20-A97A-1AA1D79C163B}">
          <p14:sldIdLst>
            <p14:sldId id="263"/>
            <p14:sldId id="345"/>
            <p14:sldId id="374"/>
            <p14:sldId id="452"/>
            <p14:sldId id="416"/>
            <p14:sldId id="375"/>
            <p14:sldId id="376"/>
            <p14:sldId id="260"/>
            <p14:sldId id="378"/>
            <p14:sldId id="379"/>
            <p14:sldId id="447"/>
            <p14:sldId id="448"/>
            <p14:sldId id="381"/>
            <p14:sldId id="305"/>
            <p14:sldId id="383"/>
            <p14:sldId id="367"/>
            <p14:sldId id="453"/>
            <p14:sldId id="455"/>
            <p14:sldId id="386"/>
            <p14:sldId id="454"/>
            <p14:sldId id="387"/>
            <p14:sldId id="388"/>
            <p14:sldId id="389"/>
            <p14:sldId id="456"/>
            <p14:sldId id="390"/>
            <p14:sldId id="391"/>
            <p14:sldId id="382"/>
            <p14:sldId id="433"/>
            <p14:sldId id="435"/>
            <p14:sldId id="436"/>
            <p14:sldId id="395"/>
            <p14:sldId id="258"/>
            <p14:sldId id="457"/>
            <p14:sldId id="458"/>
          </p14:sldIdLst>
        </p14:section>
        <p14:section name="Module 3: Exploring OPtimal Therapeutic OPtions" id="{D66F5432-9E4E-4B4C-84E5-043FF513B953}">
          <p14:sldIdLst>
            <p14:sldId id="264"/>
            <p14:sldId id="396"/>
            <p14:sldId id="397"/>
            <p14:sldId id="309"/>
            <p14:sldId id="415"/>
            <p14:sldId id="417"/>
            <p14:sldId id="418"/>
            <p14:sldId id="419"/>
            <p14:sldId id="311"/>
            <p14:sldId id="451"/>
            <p14:sldId id="363"/>
          </p14:sldIdLst>
        </p14:section>
        <p14:section name="Module 4: Patient Preferences" id="{D12CD86C-485B-4691-9AEB-D4600E805164}">
          <p14:sldIdLst>
            <p14:sldId id="265"/>
            <p14:sldId id="372"/>
            <p14:sldId id="4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D30047-609A-C8BC-4509-3DCEF2728E9F}" name="Jane Joukovsky" initials="JJ" userId="Jane Joukovsky" providerId="None"/>
  <p188:author id="{C799E86C-204C-CA10-CF1A-2831A58FCA8D}" name="Krithika Subramanian" initials="KS" userId="01abef892538b0a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0F37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97"/>
  </p:normalViewPr>
  <p:slideViewPr>
    <p:cSldViewPr snapToGrid="0" snapToObjects="1">
      <p:cViewPr varScale="1">
        <p:scale>
          <a:sx n="83" d="100"/>
          <a:sy n="83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4" d="100"/>
        <a:sy n="19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microsoft.com/office/2018/10/relationships/authors" Target="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omments/modernComment_182_B877C91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8781A0B-E159-994D-8118-C93A47C8AFB7}" authorId="{BBD30047-609A-C8BC-4509-3DCEF2728E9F}" status="resolved" created="2021-11-03T22:30:52.92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094858007" sldId="386"/>
      <ac:spMk id="8" creationId="{2FCBE600-B077-4324-8216-5210B7D3674E}"/>
    </ac:deMkLst>
    <p188:txBody>
      <a:bodyPr/>
      <a:lstStyle/>
      <a:p>
        <a:r>
          <a:rPr lang="en-US"/>
          <a:t>Deleted “and” between authors’ names in reference.</a:t>
        </a:r>
      </a:p>
    </p188:txBody>
  </p188:cm>
</p188:cmLst>
</file>

<file path=ppt/comments/modernComment_1C7_7754C6A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9F3AD9B-39B1-CE45-96C9-881DACA21C09}" authorId="{BBD30047-609A-C8BC-4509-3DCEF2728E9F}" status="resolved" created="2021-11-03T22:30:13.384">
    <pc:sldMkLst xmlns:pc="http://schemas.microsoft.com/office/powerpoint/2013/main/command">
      <pc:docMk/>
      <pc:sldMk cId="2002044578" sldId="455"/>
    </pc:sldMkLst>
    <p188:txBody>
      <a:bodyPr/>
      <a:lstStyle/>
      <a:p>
        <a:r>
          <a:rPr lang="en-US"/>
          <a:t>Deleted “and” between authors’ names in reference.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D86F1C-4314-4D5D-AC2C-9FB6551B3F87}" type="doc">
      <dgm:prSet loTypeId="urn:microsoft.com/office/officeart/2009/3/layout/Descending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939B3BC-09C0-4BF9-B979-90E2A1F53C0F}">
      <dgm:prSet phldrT="[Text]" custT="1"/>
      <dgm:spPr/>
      <dgm:t>
        <a:bodyPr/>
        <a:lstStyle/>
        <a:p>
          <a:r>
            <a:rPr lang="en-US" sz="1700" b="1" dirty="0">
              <a:solidFill>
                <a:schemeClr val="accent2">
                  <a:lumMod val="60000"/>
                  <a:lumOff val="40000"/>
                </a:schemeClr>
              </a:solidFill>
            </a:rPr>
            <a:t>Localized Disease</a:t>
          </a:r>
        </a:p>
      </dgm:t>
    </dgm:pt>
    <dgm:pt modelId="{8D7CB4BF-02F8-4663-A23E-BAD228C7F6DE}" type="parTrans" cxnId="{81A99D86-4157-43C8-B2E0-66C187DEDCAB}">
      <dgm:prSet/>
      <dgm:spPr/>
      <dgm:t>
        <a:bodyPr/>
        <a:lstStyle/>
        <a:p>
          <a:endParaRPr lang="en-US"/>
        </a:p>
      </dgm:t>
    </dgm:pt>
    <dgm:pt modelId="{2C83FF57-9802-4931-84D0-E3CB9D509502}" type="sibTrans" cxnId="{81A99D86-4157-43C8-B2E0-66C187DEDCAB}">
      <dgm:prSet/>
      <dgm:spPr/>
      <dgm:t>
        <a:bodyPr/>
        <a:lstStyle/>
        <a:p>
          <a:endParaRPr lang="en-US"/>
        </a:p>
      </dgm:t>
    </dgm:pt>
    <dgm:pt modelId="{CB13C583-211D-4C10-BA79-3F3853CF5F50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500" b="1" dirty="0"/>
            <a:t>Biochemical Failure</a:t>
          </a:r>
        </a:p>
        <a:p>
          <a:pPr algn="ctr">
            <a:lnSpc>
              <a:spcPct val="100000"/>
            </a:lnSpc>
          </a:pPr>
          <a:r>
            <a:rPr lang="en-US" sz="1500" b="1" dirty="0"/>
            <a:t>(PSA </a:t>
          </a:r>
          <a:r>
            <a:rPr lang="en-US" sz="1500" b="1" dirty="0">
              <a:latin typeface="Calibri" panose="020F0502020204030204" pitchFamily="34" charset="0"/>
              <a:cs typeface="Calibri" panose="020F0502020204030204" pitchFamily="34" charset="0"/>
            </a:rPr>
            <a:t>↑ </a:t>
          </a:r>
          <a:r>
            <a:rPr lang="en-US" sz="1500" b="1" dirty="0"/>
            <a:t>After Local Therapy)</a:t>
          </a:r>
        </a:p>
      </dgm:t>
    </dgm:pt>
    <dgm:pt modelId="{90D89C8D-7F98-426E-B8DF-E460633C1586}" type="parTrans" cxnId="{A606E9CA-BA5E-45A8-A94D-E6D003BC4BF8}">
      <dgm:prSet/>
      <dgm:spPr/>
      <dgm:t>
        <a:bodyPr/>
        <a:lstStyle/>
        <a:p>
          <a:endParaRPr lang="en-US"/>
        </a:p>
      </dgm:t>
    </dgm:pt>
    <dgm:pt modelId="{59C93C28-5A40-4437-BB32-BFAC463F6B1A}" type="sibTrans" cxnId="{A606E9CA-BA5E-45A8-A94D-E6D003BC4BF8}">
      <dgm:prSet/>
      <dgm:spPr/>
      <dgm:t>
        <a:bodyPr/>
        <a:lstStyle/>
        <a:p>
          <a:endParaRPr lang="en-US"/>
        </a:p>
      </dgm:t>
    </dgm:pt>
    <dgm:pt modelId="{632B230F-0AA9-4A61-BFA6-6891422C688A}">
      <dgm:prSet phldrT="[Text]" custT="1"/>
      <dgm:spPr/>
      <dgm:t>
        <a:bodyPr/>
        <a:lstStyle/>
        <a:p>
          <a:pPr algn="ctr"/>
          <a:r>
            <a:rPr lang="en-US" sz="1600" b="1"/>
            <a:t>Castration-Resistant PCa (CRPC)</a:t>
          </a:r>
          <a:endParaRPr lang="en-US" sz="1600" b="1" dirty="0"/>
        </a:p>
      </dgm:t>
    </dgm:pt>
    <dgm:pt modelId="{E166D07F-1F00-47D6-9B0B-DFBA5E01DC7C}" type="parTrans" cxnId="{23D066B8-007C-4270-BEDB-0CCFE6CDC65F}">
      <dgm:prSet/>
      <dgm:spPr/>
      <dgm:t>
        <a:bodyPr/>
        <a:lstStyle/>
        <a:p>
          <a:endParaRPr lang="en-US"/>
        </a:p>
      </dgm:t>
    </dgm:pt>
    <dgm:pt modelId="{99DCCD73-3834-437B-88CE-63DA9C4EBA51}" type="sibTrans" cxnId="{23D066B8-007C-4270-BEDB-0CCFE6CDC65F}">
      <dgm:prSet/>
      <dgm:spPr/>
      <dgm:t>
        <a:bodyPr/>
        <a:lstStyle/>
        <a:p>
          <a:endParaRPr lang="en-US"/>
        </a:p>
      </dgm:t>
    </dgm:pt>
    <dgm:pt modelId="{E0C1E4FB-BA9E-4137-9D13-87A3F24B46C9}">
      <dgm:prSet phldrT="[Text]" custT="1"/>
      <dgm:spPr/>
      <dgm:t>
        <a:bodyPr/>
        <a:lstStyle/>
        <a:p>
          <a:pPr algn="ctr"/>
          <a:r>
            <a:rPr lang="en-US" sz="1500" b="1" dirty="0"/>
            <a:t>Metastatic CRPC </a:t>
          </a:r>
        </a:p>
        <a:p>
          <a:pPr algn="ctr"/>
          <a:r>
            <a:rPr lang="en-US" sz="1500" b="1" dirty="0"/>
            <a:t>(mCRPC) </a:t>
          </a:r>
        </a:p>
      </dgm:t>
    </dgm:pt>
    <dgm:pt modelId="{17D6DDF7-796F-4B7C-AAAC-8566650CF173}" type="parTrans" cxnId="{9BC6AAAB-7782-4F33-8672-B05B0636F6C1}">
      <dgm:prSet/>
      <dgm:spPr/>
      <dgm:t>
        <a:bodyPr/>
        <a:lstStyle/>
        <a:p>
          <a:endParaRPr lang="en-US"/>
        </a:p>
      </dgm:t>
    </dgm:pt>
    <dgm:pt modelId="{2F5BEEAB-A330-4C60-A858-B4A1D84C5CB3}" type="sibTrans" cxnId="{9BC6AAAB-7782-4F33-8672-B05B0636F6C1}">
      <dgm:prSet/>
      <dgm:spPr/>
      <dgm:t>
        <a:bodyPr/>
        <a:lstStyle/>
        <a:p>
          <a:endParaRPr lang="en-US"/>
        </a:p>
      </dgm:t>
    </dgm:pt>
    <dgm:pt modelId="{5C9DB58A-5AE0-4280-B333-D782B1FD0A83}">
      <dgm:prSet phldrT="[Text]" custT="1"/>
      <dgm:spPr/>
      <dgm:t>
        <a:bodyPr/>
        <a:lstStyle/>
        <a:p>
          <a:r>
            <a:rPr lang="en-US" sz="1600" b="1" dirty="0">
              <a:solidFill>
                <a:schemeClr val="accent2">
                  <a:lumMod val="50000"/>
                </a:schemeClr>
              </a:solidFill>
            </a:rPr>
            <a:t>Treatment-Refractory mCRPC</a:t>
          </a:r>
        </a:p>
      </dgm:t>
    </dgm:pt>
    <dgm:pt modelId="{BB7BE4D9-FF8E-42C3-BC21-FF366AAA4CB7}" type="parTrans" cxnId="{CE8A9EED-B851-4603-8795-DF4CC2E187B2}">
      <dgm:prSet/>
      <dgm:spPr/>
      <dgm:t>
        <a:bodyPr/>
        <a:lstStyle/>
        <a:p>
          <a:endParaRPr lang="en-US"/>
        </a:p>
      </dgm:t>
    </dgm:pt>
    <dgm:pt modelId="{E803C563-276D-4962-8AF8-3442B1662ACD}" type="sibTrans" cxnId="{CE8A9EED-B851-4603-8795-DF4CC2E187B2}">
      <dgm:prSet/>
      <dgm:spPr/>
      <dgm:t>
        <a:bodyPr/>
        <a:lstStyle/>
        <a:p>
          <a:endParaRPr lang="en-US"/>
        </a:p>
      </dgm:t>
    </dgm:pt>
    <dgm:pt modelId="{94F85476-0FBC-477D-ACB8-4B71F4B9E1E2}">
      <dgm:prSet phldrT="[Text]" custT="1"/>
      <dgm:spPr/>
      <dgm:t>
        <a:bodyPr/>
        <a:lstStyle/>
        <a:p>
          <a:pPr algn="l"/>
          <a:r>
            <a:rPr lang="en-US" sz="1500" b="1" dirty="0"/>
            <a:t>Metastatic </a:t>
          </a:r>
        </a:p>
        <a:p>
          <a:pPr algn="l"/>
          <a:r>
            <a:rPr lang="en-US" sz="1500" b="1" dirty="0"/>
            <a:t>Hormone-Naïve/</a:t>
          </a:r>
        </a:p>
        <a:p>
          <a:pPr algn="l"/>
          <a:r>
            <a:rPr lang="en-US" sz="1500" b="1" dirty="0"/>
            <a:t>Castration-Sensitive </a:t>
          </a:r>
          <a:r>
            <a:rPr lang="en-US" sz="1500" b="1" dirty="0" err="1"/>
            <a:t>PCa</a:t>
          </a:r>
          <a:r>
            <a:rPr lang="en-US" sz="1500" b="1" dirty="0"/>
            <a:t> (</a:t>
          </a:r>
          <a:r>
            <a:rPr lang="en-US" sz="1500" b="1" dirty="0" err="1"/>
            <a:t>mHSPC</a:t>
          </a:r>
          <a:r>
            <a:rPr lang="en-US" sz="1500" b="1" dirty="0"/>
            <a:t>/</a:t>
          </a:r>
          <a:r>
            <a:rPr lang="en-US" sz="1500" b="1" dirty="0" err="1"/>
            <a:t>mCSPC</a:t>
          </a:r>
          <a:r>
            <a:rPr lang="en-US" sz="1500" b="1" dirty="0"/>
            <a:t>)</a:t>
          </a:r>
        </a:p>
      </dgm:t>
    </dgm:pt>
    <dgm:pt modelId="{DC355358-EFF6-4796-BF54-206A4167653B}" type="parTrans" cxnId="{5968335F-99E8-45CD-9664-1A2F8BADB17A}">
      <dgm:prSet/>
      <dgm:spPr/>
      <dgm:t>
        <a:bodyPr/>
        <a:lstStyle/>
        <a:p>
          <a:endParaRPr lang="en-US"/>
        </a:p>
      </dgm:t>
    </dgm:pt>
    <dgm:pt modelId="{C0767679-78C2-42F2-8477-73FD8E996174}" type="sibTrans" cxnId="{5968335F-99E8-45CD-9664-1A2F8BADB17A}">
      <dgm:prSet/>
      <dgm:spPr/>
      <dgm:t>
        <a:bodyPr/>
        <a:lstStyle/>
        <a:p>
          <a:endParaRPr lang="en-US"/>
        </a:p>
      </dgm:t>
    </dgm:pt>
    <dgm:pt modelId="{1C6568AD-3922-4755-9724-BEE86131B80C}" type="pres">
      <dgm:prSet presAssocID="{FDD86F1C-4314-4D5D-AC2C-9FB6551B3F87}" presName="Name0" presStyleCnt="0">
        <dgm:presLayoutVars>
          <dgm:chMax val="7"/>
          <dgm:chPref val="5"/>
        </dgm:presLayoutVars>
      </dgm:prSet>
      <dgm:spPr/>
    </dgm:pt>
    <dgm:pt modelId="{91B0DE64-7F61-4961-A221-8EAA8A9B1895}" type="pres">
      <dgm:prSet presAssocID="{FDD86F1C-4314-4D5D-AC2C-9FB6551B3F87}" presName="arrowNode" presStyleLbl="node1" presStyleIdx="0" presStyleCnt="1" custAng="641916" custScaleX="112958" custLinFactNeighborX="2116" custLinFactNeighborY="4263"/>
      <dgm:spPr>
        <a:solidFill>
          <a:schemeClr val="accent1">
            <a:lumMod val="75000"/>
          </a:schemeClr>
        </a:solidFill>
      </dgm:spPr>
    </dgm:pt>
    <dgm:pt modelId="{E88CEA42-25BA-4BD3-84AD-BEBAEBFE0438}" type="pres">
      <dgm:prSet presAssocID="{C939B3BC-09C0-4BF9-B979-90E2A1F53C0F}" presName="txNode1" presStyleLbl="revTx" presStyleIdx="0" presStyleCnt="6" custScaleY="85909" custLinFactNeighborX="-3244" custLinFactNeighborY="-1272">
        <dgm:presLayoutVars>
          <dgm:bulletEnabled val="1"/>
        </dgm:presLayoutVars>
      </dgm:prSet>
      <dgm:spPr/>
    </dgm:pt>
    <dgm:pt modelId="{19092B22-78DC-41CC-AF99-ACFC6FF18483}" type="pres">
      <dgm:prSet presAssocID="{CB13C583-211D-4C10-BA79-3F3853CF5F50}" presName="txNode2" presStyleLbl="revTx" presStyleIdx="1" presStyleCnt="6" custScaleX="140475" custScaleY="89280" custLinFactNeighborX="-7085" custLinFactNeighborY="-66355">
        <dgm:presLayoutVars>
          <dgm:bulletEnabled val="1"/>
        </dgm:presLayoutVars>
      </dgm:prSet>
      <dgm:spPr/>
    </dgm:pt>
    <dgm:pt modelId="{CE3C5F53-9008-4C92-B9D0-47DDF3D6FC9D}" type="pres">
      <dgm:prSet presAssocID="{59C93C28-5A40-4437-BB32-BFAC463F6B1A}" presName="dotNode2" presStyleCnt="0"/>
      <dgm:spPr/>
    </dgm:pt>
    <dgm:pt modelId="{3305B816-AEF8-4C5B-AD03-EC901AEF0249}" type="pres">
      <dgm:prSet presAssocID="{59C93C28-5A40-4437-BB32-BFAC463F6B1A}" presName="dotRepeatNode" presStyleLbl="fgShp" presStyleIdx="0" presStyleCnt="4"/>
      <dgm:spPr/>
    </dgm:pt>
    <dgm:pt modelId="{E1C037C1-2E7F-4AB2-A6ED-17EB63B1877C}" type="pres">
      <dgm:prSet presAssocID="{632B230F-0AA9-4A61-BFA6-6891422C688A}" presName="txNode3" presStyleLbl="revTx" presStyleIdx="2" presStyleCnt="6" custScaleX="158074" custScaleY="83872" custLinFactX="50892" custLinFactNeighborX="100000" custLinFactNeighborY="2479">
        <dgm:presLayoutVars>
          <dgm:bulletEnabled val="1"/>
        </dgm:presLayoutVars>
      </dgm:prSet>
      <dgm:spPr/>
    </dgm:pt>
    <dgm:pt modelId="{B3FCFCFD-B268-47F7-ADB6-55CF5B34E171}" type="pres">
      <dgm:prSet presAssocID="{99DCCD73-3834-437B-88CE-63DA9C4EBA51}" presName="dotNode3" presStyleCnt="0"/>
      <dgm:spPr/>
    </dgm:pt>
    <dgm:pt modelId="{E7862F2A-E65E-4324-82ED-FDD3997EB16D}" type="pres">
      <dgm:prSet presAssocID="{99DCCD73-3834-437B-88CE-63DA9C4EBA51}" presName="dotRepeatNode" presStyleLbl="fgShp" presStyleIdx="1" presStyleCnt="4"/>
      <dgm:spPr/>
    </dgm:pt>
    <dgm:pt modelId="{59B13FE5-09F3-4D32-967A-E753662D53D1}" type="pres">
      <dgm:prSet presAssocID="{E0C1E4FB-BA9E-4137-9D13-87A3F24B46C9}" presName="txNode4" presStyleLbl="revTx" presStyleIdx="3" presStyleCnt="6" custScaleX="137575" custLinFactNeighborX="7815" custLinFactNeighborY="59460">
        <dgm:presLayoutVars>
          <dgm:bulletEnabled val="1"/>
        </dgm:presLayoutVars>
      </dgm:prSet>
      <dgm:spPr/>
    </dgm:pt>
    <dgm:pt modelId="{C3FC9482-F325-43F1-B2D8-14659E14FC3B}" type="pres">
      <dgm:prSet presAssocID="{2F5BEEAB-A330-4C60-A858-B4A1D84C5CB3}" presName="dotNode4" presStyleCnt="0"/>
      <dgm:spPr/>
    </dgm:pt>
    <dgm:pt modelId="{5B5522B1-E209-4CFD-BD3D-62A32E2BD5BF}" type="pres">
      <dgm:prSet presAssocID="{2F5BEEAB-A330-4C60-A858-B4A1D84C5CB3}" presName="dotRepeatNode" presStyleLbl="fgShp" presStyleIdx="2" presStyleCnt="4"/>
      <dgm:spPr/>
    </dgm:pt>
    <dgm:pt modelId="{6874DCBD-858F-4E81-851D-737A07DF7464}" type="pres">
      <dgm:prSet presAssocID="{94F85476-0FBC-477D-ACB8-4B71F4B9E1E2}" presName="txNode5" presStyleLbl="revTx" presStyleIdx="4" presStyleCnt="6" custScaleX="114447" custScaleY="201892" custLinFactNeighborX="8949" custLinFactNeighborY="68924">
        <dgm:presLayoutVars>
          <dgm:bulletEnabled val="1"/>
        </dgm:presLayoutVars>
      </dgm:prSet>
      <dgm:spPr/>
    </dgm:pt>
    <dgm:pt modelId="{4B54433D-4BE1-49DE-BC40-61C4CBD54ACB}" type="pres">
      <dgm:prSet presAssocID="{C0767679-78C2-42F2-8477-73FD8E996174}" presName="dotNode5" presStyleCnt="0"/>
      <dgm:spPr/>
    </dgm:pt>
    <dgm:pt modelId="{1096B138-D5AC-4357-A64F-376B0C8702A3}" type="pres">
      <dgm:prSet presAssocID="{C0767679-78C2-42F2-8477-73FD8E996174}" presName="dotRepeatNode" presStyleLbl="fgShp" presStyleIdx="3" presStyleCnt="4"/>
      <dgm:spPr/>
    </dgm:pt>
    <dgm:pt modelId="{852618F0-FC6A-4E78-AE1A-64DF46BA5E65}" type="pres">
      <dgm:prSet presAssocID="{5C9DB58A-5AE0-4280-B333-D782B1FD0A83}" presName="txNode6" presStyleLbl="revTx" presStyleIdx="5" presStyleCnt="6" custLinFactNeighborX="6579">
        <dgm:presLayoutVars>
          <dgm:bulletEnabled val="1"/>
        </dgm:presLayoutVars>
      </dgm:prSet>
      <dgm:spPr/>
    </dgm:pt>
  </dgm:ptLst>
  <dgm:cxnLst>
    <dgm:cxn modelId="{12F1B200-84CE-4244-B16D-4AEA6F968AFB}" type="presOf" srcId="{99DCCD73-3834-437B-88CE-63DA9C4EBA51}" destId="{E7862F2A-E65E-4324-82ED-FDD3997EB16D}" srcOrd="0" destOrd="0" presId="urn:microsoft.com/office/officeart/2009/3/layout/DescendingProcess"/>
    <dgm:cxn modelId="{E1813618-A59C-4D81-BA5C-D3A9648A0406}" type="presOf" srcId="{E0C1E4FB-BA9E-4137-9D13-87A3F24B46C9}" destId="{59B13FE5-09F3-4D32-967A-E753662D53D1}" srcOrd="0" destOrd="0" presId="urn:microsoft.com/office/officeart/2009/3/layout/DescendingProcess"/>
    <dgm:cxn modelId="{5AC90027-3F1E-4408-A65D-0311CC901B4F}" type="presOf" srcId="{94F85476-0FBC-477D-ACB8-4B71F4B9E1E2}" destId="{6874DCBD-858F-4E81-851D-737A07DF7464}" srcOrd="0" destOrd="0" presId="urn:microsoft.com/office/officeart/2009/3/layout/DescendingProcess"/>
    <dgm:cxn modelId="{9730B038-53A2-4C69-92CF-D34CA332E90B}" type="presOf" srcId="{632B230F-0AA9-4A61-BFA6-6891422C688A}" destId="{E1C037C1-2E7F-4AB2-A6ED-17EB63B1877C}" srcOrd="0" destOrd="0" presId="urn:microsoft.com/office/officeart/2009/3/layout/DescendingProcess"/>
    <dgm:cxn modelId="{5968335F-99E8-45CD-9664-1A2F8BADB17A}" srcId="{FDD86F1C-4314-4D5D-AC2C-9FB6551B3F87}" destId="{94F85476-0FBC-477D-ACB8-4B71F4B9E1E2}" srcOrd="4" destOrd="0" parTransId="{DC355358-EFF6-4796-BF54-206A4167653B}" sibTransId="{C0767679-78C2-42F2-8477-73FD8E996174}"/>
    <dgm:cxn modelId="{2DF7AA63-839F-4497-8657-C3609FDBF64E}" type="presOf" srcId="{C0767679-78C2-42F2-8477-73FD8E996174}" destId="{1096B138-D5AC-4357-A64F-376B0C8702A3}" srcOrd="0" destOrd="0" presId="urn:microsoft.com/office/officeart/2009/3/layout/DescendingProcess"/>
    <dgm:cxn modelId="{E9BF6C6A-E1EA-467B-B9A2-88EE140FF374}" type="presOf" srcId="{FDD86F1C-4314-4D5D-AC2C-9FB6551B3F87}" destId="{1C6568AD-3922-4755-9724-BEE86131B80C}" srcOrd="0" destOrd="0" presId="urn:microsoft.com/office/officeart/2009/3/layout/DescendingProcess"/>
    <dgm:cxn modelId="{0EC7D675-FBCE-4172-B298-F31D16F3B070}" type="presOf" srcId="{CB13C583-211D-4C10-BA79-3F3853CF5F50}" destId="{19092B22-78DC-41CC-AF99-ACFC6FF18483}" srcOrd="0" destOrd="0" presId="urn:microsoft.com/office/officeart/2009/3/layout/DescendingProcess"/>
    <dgm:cxn modelId="{2F61997A-B5A4-4719-BF40-84B72BDC499A}" type="presOf" srcId="{2F5BEEAB-A330-4C60-A858-B4A1D84C5CB3}" destId="{5B5522B1-E209-4CFD-BD3D-62A32E2BD5BF}" srcOrd="0" destOrd="0" presId="urn:microsoft.com/office/officeart/2009/3/layout/DescendingProcess"/>
    <dgm:cxn modelId="{81A99D86-4157-43C8-B2E0-66C187DEDCAB}" srcId="{FDD86F1C-4314-4D5D-AC2C-9FB6551B3F87}" destId="{C939B3BC-09C0-4BF9-B979-90E2A1F53C0F}" srcOrd="0" destOrd="0" parTransId="{8D7CB4BF-02F8-4663-A23E-BAD228C7F6DE}" sibTransId="{2C83FF57-9802-4931-84D0-E3CB9D509502}"/>
    <dgm:cxn modelId="{35823E8A-ACBC-41ED-B7F1-7525B2A702BE}" type="presOf" srcId="{5C9DB58A-5AE0-4280-B333-D782B1FD0A83}" destId="{852618F0-FC6A-4E78-AE1A-64DF46BA5E65}" srcOrd="0" destOrd="0" presId="urn:microsoft.com/office/officeart/2009/3/layout/DescendingProcess"/>
    <dgm:cxn modelId="{78646C9F-AB88-4E61-91B7-461171CB1FBA}" type="presOf" srcId="{59C93C28-5A40-4437-BB32-BFAC463F6B1A}" destId="{3305B816-AEF8-4C5B-AD03-EC901AEF0249}" srcOrd="0" destOrd="0" presId="urn:microsoft.com/office/officeart/2009/3/layout/DescendingProcess"/>
    <dgm:cxn modelId="{9BC6AAAB-7782-4F33-8672-B05B0636F6C1}" srcId="{FDD86F1C-4314-4D5D-AC2C-9FB6551B3F87}" destId="{E0C1E4FB-BA9E-4137-9D13-87A3F24B46C9}" srcOrd="3" destOrd="0" parTransId="{17D6DDF7-796F-4B7C-AAAC-8566650CF173}" sibTransId="{2F5BEEAB-A330-4C60-A858-B4A1D84C5CB3}"/>
    <dgm:cxn modelId="{23D066B8-007C-4270-BEDB-0CCFE6CDC65F}" srcId="{FDD86F1C-4314-4D5D-AC2C-9FB6551B3F87}" destId="{632B230F-0AA9-4A61-BFA6-6891422C688A}" srcOrd="2" destOrd="0" parTransId="{E166D07F-1F00-47D6-9B0B-DFBA5E01DC7C}" sibTransId="{99DCCD73-3834-437B-88CE-63DA9C4EBA51}"/>
    <dgm:cxn modelId="{A606E9CA-BA5E-45A8-A94D-E6D003BC4BF8}" srcId="{FDD86F1C-4314-4D5D-AC2C-9FB6551B3F87}" destId="{CB13C583-211D-4C10-BA79-3F3853CF5F50}" srcOrd="1" destOrd="0" parTransId="{90D89C8D-7F98-426E-B8DF-E460633C1586}" sibTransId="{59C93C28-5A40-4437-BB32-BFAC463F6B1A}"/>
    <dgm:cxn modelId="{CE8A9EED-B851-4603-8795-DF4CC2E187B2}" srcId="{FDD86F1C-4314-4D5D-AC2C-9FB6551B3F87}" destId="{5C9DB58A-5AE0-4280-B333-D782B1FD0A83}" srcOrd="5" destOrd="0" parTransId="{BB7BE4D9-FF8E-42C3-BC21-FF366AAA4CB7}" sibTransId="{E803C563-276D-4962-8AF8-3442B1662ACD}"/>
    <dgm:cxn modelId="{691EC1ED-5CDC-45E2-AAC6-327257CA1BD2}" type="presOf" srcId="{C939B3BC-09C0-4BF9-B979-90E2A1F53C0F}" destId="{E88CEA42-25BA-4BD3-84AD-BEBAEBFE0438}" srcOrd="0" destOrd="0" presId="urn:microsoft.com/office/officeart/2009/3/layout/DescendingProcess"/>
    <dgm:cxn modelId="{0D056767-F0C1-4F25-843B-69734A2B9442}" type="presParOf" srcId="{1C6568AD-3922-4755-9724-BEE86131B80C}" destId="{91B0DE64-7F61-4961-A221-8EAA8A9B1895}" srcOrd="0" destOrd="0" presId="urn:microsoft.com/office/officeart/2009/3/layout/DescendingProcess"/>
    <dgm:cxn modelId="{93E78916-EB22-4B84-9140-C79BF87B31E7}" type="presParOf" srcId="{1C6568AD-3922-4755-9724-BEE86131B80C}" destId="{E88CEA42-25BA-4BD3-84AD-BEBAEBFE0438}" srcOrd="1" destOrd="0" presId="urn:microsoft.com/office/officeart/2009/3/layout/DescendingProcess"/>
    <dgm:cxn modelId="{417B9DFD-C322-4284-A3B9-84B8C410F86B}" type="presParOf" srcId="{1C6568AD-3922-4755-9724-BEE86131B80C}" destId="{19092B22-78DC-41CC-AF99-ACFC6FF18483}" srcOrd="2" destOrd="0" presId="urn:microsoft.com/office/officeart/2009/3/layout/DescendingProcess"/>
    <dgm:cxn modelId="{C6935B84-1E5B-4A7B-BF4E-DCE8503EFCBB}" type="presParOf" srcId="{1C6568AD-3922-4755-9724-BEE86131B80C}" destId="{CE3C5F53-9008-4C92-B9D0-47DDF3D6FC9D}" srcOrd="3" destOrd="0" presId="urn:microsoft.com/office/officeart/2009/3/layout/DescendingProcess"/>
    <dgm:cxn modelId="{C18C4F0A-82D3-4835-BB7B-9C3021BCD98C}" type="presParOf" srcId="{CE3C5F53-9008-4C92-B9D0-47DDF3D6FC9D}" destId="{3305B816-AEF8-4C5B-AD03-EC901AEF0249}" srcOrd="0" destOrd="0" presId="urn:microsoft.com/office/officeart/2009/3/layout/DescendingProcess"/>
    <dgm:cxn modelId="{5EB32444-D1A3-4151-BA4D-5CF0D61F1911}" type="presParOf" srcId="{1C6568AD-3922-4755-9724-BEE86131B80C}" destId="{E1C037C1-2E7F-4AB2-A6ED-17EB63B1877C}" srcOrd="4" destOrd="0" presId="urn:microsoft.com/office/officeart/2009/3/layout/DescendingProcess"/>
    <dgm:cxn modelId="{6D72F5E4-DC3E-48D3-93E1-A717935D9261}" type="presParOf" srcId="{1C6568AD-3922-4755-9724-BEE86131B80C}" destId="{B3FCFCFD-B268-47F7-ADB6-55CF5B34E171}" srcOrd="5" destOrd="0" presId="urn:microsoft.com/office/officeart/2009/3/layout/DescendingProcess"/>
    <dgm:cxn modelId="{98A52BF7-B632-4811-9DD9-8CC1D5B18963}" type="presParOf" srcId="{B3FCFCFD-B268-47F7-ADB6-55CF5B34E171}" destId="{E7862F2A-E65E-4324-82ED-FDD3997EB16D}" srcOrd="0" destOrd="0" presId="urn:microsoft.com/office/officeart/2009/3/layout/DescendingProcess"/>
    <dgm:cxn modelId="{6504E537-EF78-41F7-B69D-7D5A53035199}" type="presParOf" srcId="{1C6568AD-3922-4755-9724-BEE86131B80C}" destId="{59B13FE5-09F3-4D32-967A-E753662D53D1}" srcOrd="6" destOrd="0" presId="urn:microsoft.com/office/officeart/2009/3/layout/DescendingProcess"/>
    <dgm:cxn modelId="{22DC0E99-6264-47F4-8327-35FA692D7949}" type="presParOf" srcId="{1C6568AD-3922-4755-9724-BEE86131B80C}" destId="{C3FC9482-F325-43F1-B2D8-14659E14FC3B}" srcOrd="7" destOrd="0" presId="urn:microsoft.com/office/officeart/2009/3/layout/DescendingProcess"/>
    <dgm:cxn modelId="{F67CE670-7286-46CB-89A1-63144BA4C857}" type="presParOf" srcId="{C3FC9482-F325-43F1-B2D8-14659E14FC3B}" destId="{5B5522B1-E209-4CFD-BD3D-62A32E2BD5BF}" srcOrd="0" destOrd="0" presId="urn:microsoft.com/office/officeart/2009/3/layout/DescendingProcess"/>
    <dgm:cxn modelId="{009374D9-7D1D-4509-AC45-CD4EC648A99F}" type="presParOf" srcId="{1C6568AD-3922-4755-9724-BEE86131B80C}" destId="{6874DCBD-858F-4E81-851D-737A07DF7464}" srcOrd="8" destOrd="0" presId="urn:microsoft.com/office/officeart/2009/3/layout/DescendingProcess"/>
    <dgm:cxn modelId="{A8BB677C-2E0A-459F-8BA0-128CC9B3AB29}" type="presParOf" srcId="{1C6568AD-3922-4755-9724-BEE86131B80C}" destId="{4B54433D-4BE1-49DE-BC40-61C4CBD54ACB}" srcOrd="9" destOrd="0" presId="urn:microsoft.com/office/officeart/2009/3/layout/DescendingProcess"/>
    <dgm:cxn modelId="{1F9C37B1-1FAC-418F-A899-BBEBD6C35B26}" type="presParOf" srcId="{4B54433D-4BE1-49DE-BC40-61C4CBD54ACB}" destId="{1096B138-D5AC-4357-A64F-376B0C8702A3}" srcOrd="0" destOrd="0" presId="urn:microsoft.com/office/officeart/2009/3/layout/DescendingProcess"/>
    <dgm:cxn modelId="{66C3AEBF-894C-4AF1-BB5A-57D90C534668}" type="presParOf" srcId="{1C6568AD-3922-4755-9724-BEE86131B80C}" destId="{852618F0-FC6A-4E78-AE1A-64DF46BA5E65}" srcOrd="10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0DE64-7F61-4961-A221-8EAA8A9B1895}">
      <dsp:nvSpPr>
        <dsp:cNvPr id="0" name=""/>
        <dsp:cNvSpPr/>
      </dsp:nvSpPr>
      <dsp:spPr>
        <a:xfrm rot="5038290">
          <a:off x="376419" y="444626"/>
          <a:ext cx="2669562" cy="2341171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5B816-AEF8-4C5B-AD03-EC901AEF0249}">
      <dsp:nvSpPr>
        <dsp:cNvPr id="0" name=""/>
        <dsp:cNvSpPr/>
      </dsp:nvSpPr>
      <dsp:spPr>
        <a:xfrm>
          <a:off x="1210946" y="834741"/>
          <a:ext cx="70423" cy="7042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62F2A-E65E-4324-82ED-FDD3997EB16D}">
      <dsp:nvSpPr>
        <dsp:cNvPr id="0" name=""/>
        <dsp:cNvSpPr/>
      </dsp:nvSpPr>
      <dsp:spPr>
        <a:xfrm>
          <a:off x="1608579" y="1140016"/>
          <a:ext cx="70423" cy="7042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522B1-E209-4CFD-BD3D-62A32E2BD5BF}">
      <dsp:nvSpPr>
        <dsp:cNvPr id="0" name=""/>
        <dsp:cNvSpPr/>
      </dsp:nvSpPr>
      <dsp:spPr>
        <a:xfrm>
          <a:off x="1966058" y="1497301"/>
          <a:ext cx="70423" cy="7042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8CEA42-25BA-4BD3-84AD-BEBAEBFE0438}">
      <dsp:nvSpPr>
        <dsp:cNvPr id="0" name=""/>
        <dsp:cNvSpPr/>
      </dsp:nvSpPr>
      <dsp:spPr>
        <a:xfrm>
          <a:off x="30862" y="29841"/>
          <a:ext cx="1314782" cy="444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Localized Disease</a:t>
          </a:r>
        </a:p>
      </dsp:txBody>
      <dsp:txXfrm>
        <a:off x="30862" y="29841"/>
        <a:ext cx="1314782" cy="444036"/>
      </dsp:txXfrm>
    </dsp:sp>
    <dsp:sp modelId="{19092B22-78DC-41CC-AF99-ACFC6FF18483}">
      <dsp:nvSpPr>
        <dsp:cNvPr id="0" name=""/>
        <dsp:cNvSpPr/>
      </dsp:nvSpPr>
      <dsp:spPr>
        <a:xfrm>
          <a:off x="1138581" y="296255"/>
          <a:ext cx="2745453" cy="461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Biochemical Failure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(PSA </a:t>
          </a:r>
          <a:r>
            <a:rPr lang="en-US" sz="1500" b="1" kern="1200" dirty="0">
              <a:latin typeface="Calibri" panose="020F0502020204030204" pitchFamily="34" charset="0"/>
              <a:cs typeface="Calibri" panose="020F0502020204030204" pitchFamily="34" charset="0"/>
            </a:rPr>
            <a:t>↑ </a:t>
          </a:r>
          <a:r>
            <a:rPr lang="en-US" sz="1500" b="1" kern="1200" dirty="0"/>
            <a:t>After Local Therapy)</a:t>
          </a:r>
        </a:p>
      </dsp:txBody>
      <dsp:txXfrm>
        <a:off x="1138581" y="296255"/>
        <a:ext cx="2745453" cy="461459"/>
      </dsp:txXfrm>
    </dsp:sp>
    <dsp:sp modelId="{E1C037C1-2E7F-4AB2-A6ED-17EB63B1877C}">
      <dsp:nvSpPr>
        <dsp:cNvPr id="0" name=""/>
        <dsp:cNvSpPr/>
      </dsp:nvSpPr>
      <dsp:spPr>
        <a:xfrm>
          <a:off x="1635914" y="971288"/>
          <a:ext cx="2078330" cy="433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Castration-Resistant PCa (CRPC)</a:t>
          </a:r>
          <a:endParaRPr lang="en-US" sz="1600" b="1" kern="1200" dirty="0"/>
        </a:p>
      </dsp:txBody>
      <dsp:txXfrm>
        <a:off x="1635914" y="971288"/>
        <a:ext cx="2078330" cy="433507"/>
      </dsp:txXfrm>
    </dsp:sp>
    <dsp:sp modelId="{1096B138-D5AC-4357-A64F-376B0C8702A3}">
      <dsp:nvSpPr>
        <dsp:cNvPr id="0" name=""/>
        <dsp:cNvSpPr/>
      </dsp:nvSpPr>
      <dsp:spPr>
        <a:xfrm>
          <a:off x="2224750" y="1890444"/>
          <a:ext cx="70423" cy="7042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13FE5-09F3-4D32-967A-E753662D53D1}">
      <dsp:nvSpPr>
        <dsp:cNvPr id="0" name=""/>
        <dsp:cNvSpPr/>
      </dsp:nvSpPr>
      <dsp:spPr>
        <a:xfrm>
          <a:off x="2065183" y="1581409"/>
          <a:ext cx="1808812" cy="516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Metastatic CRPC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(mCRPC) </a:t>
          </a:r>
        </a:p>
      </dsp:txBody>
      <dsp:txXfrm>
        <a:off x="2065183" y="1581409"/>
        <a:ext cx="1808812" cy="516868"/>
      </dsp:txXfrm>
    </dsp:sp>
    <dsp:sp modelId="{6874DCBD-858F-4E81-851D-737A07DF7464}">
      <dsp:nvSpPr>
        <dsp:cNvPr id="0" name=""/>
        <dsp:cNvSpPr/>
      </dsp:nvSpPr>
      <dsp:spPr>
        <a:xfrm>
          <a:off x="107237" y="1760144"/>
          <a:ext cx="2236760" cy="1043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Metastatic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Hormone-Naïve/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Castration-Sensitive </a:t>
          </a:r>
          <a:r>
            <a:rPr lang="en-US" sz="1500" b="1" kern="1200" dirty="0" err="1"/>
            <a:t>PCa</a:t>
          </a:r>
          <a:r>
            <a:rPr lang="en-US" sz="1500" b="1" kern="1200" dirty="0"/>
            <a:t> (</a:t>
          </a:r>
          <a:r>
            <a:rPr lang="en-US" sz="1500" b="1" kern="1200" dirty="0" err="1"/>
            <a:t>mHSPC</a:t>
          </a:r>
          <a:r>
            <a:rPr lang="en-US" sz="1500" b="1" kern="1200" dirty="0"/>
            <a:t>/</a:t>
          </a:r>
          <a:r>
            <a:rPr lang="en-US" sz="1500" b="1" kern="1200" dirty="0" err="1"/>
            <a:t>mCSPC</a:t>
          </a:r>
          <a:r>
            <a:rPr lang="en-US" sz="1500" b="1" kern="1200" dirty="0"/>
            <a:t>)</a:t>
          </a:r>
        </a:p>
      </dsp:txBody>
      <dsp:txXfrm>
        <a:off x="107237" y="1760144"/>
        <a:ext cx="2236760" cy="1043515"/>
      </dsp:txXfrm>
    </dsp:sp>
    <dsp:sp modelId="{852618F0-FC6A-4E78-AE1A-64DF46BA5E65}">
      <dsp:nvSpPr>
        <dsp:cNvPr id="0" name=""/>
        <dsp:cNvSpPr/>
      </dsp:nvSpPr>
      <dsp:spPr>
        <a:xfrm>
          <a:off x="1937511" y="2713557"/>
          <a:ext cx="1776733" cy="516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2">
                  <a:lumMod val="50000"/>
                </a:schemeClr>
              </a:solidFill>
            </a:rPr>
            <a:t>Treatment-Refractory mCRPC</a:t>
          </a:r>
        </a:p>
      </dsp:txBody>
      <dsp:txXfrm>
        <a:off x="1937511" y="2713557"/>
        <a:ext cx="1776733" cy="516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EDCAA-2CBC-4CC7-8882-8897CC84A96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28BF9-4193-41CD-8D81-B0E5E71F0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0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Need</a:t>
            </a:r>
            <a:r>
              <a:rPr lang="en-US" altLang="en-US" baseline="0" dirty="0">
                <a:latin typeface="Arial" charset="0"/>
                <a:cs typeface="Arial" charset="0"/>
              </a:rPr>
              <a:t> to highlight that this is a key piece of the history of our specialty, led to Nobel for Huggins</a:t>
            </a:r>
            <a:endParaRPr lang="en-US" altLang="en-US" dirty="0">
              <a:latin typeface="Arial" charset="0"/>
              <a:cs typeface="Arial" charset="0"/>
            </a:endParaRPr>
          </a:p>
          <a:p>
            <a:r>
              <a:rPr lang="en-US" altLang="en-US" dirty="0">
                <a:latin typeface="Arial" charset="0"/>
                <a:cs typeface="Arial" charset="0"/>
              </a:rPr>
              <a:t>Prostatic acid</a:t>
            </a:r>
            <a:r>
              <a:rPr lang="en-US" altLang="en-US" baseline="0" dirty="0">
                <a:latin typeface="Arial" charset="0"/>
                <a:cs typeface="Arial" charset="0"/>
              </a:rPr>
              <a:t> phosphatase </a:t>
            </a:r>
            <a:r>
              <a:rPr lang="en-US" altLang="en-US" dirty="0">
                <a:latin typeface="Arial" charset="0"/>
                <a:cs typeface="Arial" charset="0"/>
              </a:rPr>
              <a:t>and Alk</a:t>
            </a:r>
            <a:r>
              <a:rPr lang="en-US" altLang="en-US" baseline="0" dirty="0">
                <a:latin typeface="Arial" charset="0"/>
                <a:cs typeface="Arial" charset="0"/>
              </a:rPr>
              <a:t> phosphatse measured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84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Need</a:t>
            </a:r>
            <a:r>
              <a:rPr lang="en-US" altLang="en-US" baseline="0" dirty="0">
                <a:latin typeface="Arial" charset="0"/>
                <a:cs typeface="Arial" charset="0"/>
              </a:rPr>
              <a:t> to highlight that this is a key piece of the history of our specialty, led to Nobel for Huggins</a:t>
            </a:r>
            <a:endParaRPr lang="en-US" altLang="en-US" dirty="0">
              <a:latin typeface="Arial" charset="0"/>
              <a:cs typeface="Arial" charset="0"/>
            </a:endParaRPr>
          </a:p>
          <a:p>
            <a:r>
              <a:rPr lang="en-US" altLang="en-US" dirty="0">
                <a:latin typeface="Arial" charset="0"/>
                <a:cs typeface="Arial" charset="0"/>
              </a:rPr>
              <a:t>Prostatic acid</a:t>
            </a:r>
            <a:r>
              <a:rPr lang="en-US" altLang="en-US" baseline="0" dirty="0">
                <a:latin typeface="Arial" charset="0"/>
                <a:cs typeface="Arial" charset="0"/>
              </a:rPr>
              <a:t> phosphatase </a:t>
            </a:r>
            <a:r>
              <a:rPr lang="en-US" altLang="en-US" dirty="0">
                <a:latin typeface="Arial" charset="0"/>
                <a:cs typeface="Arial" charset="0"/>
              </a:rPr>
              <a:t>and Alk</a:t>
            </a:r>
            <a:r>
              <a:rPr lang="en-US" altLang="en-US" baseline="0" dirty="0">
                <a:latin typeface="Arial" charset="0"/>
                <a:cs typeface="Arial" charset="0"/>
              </a:rPr>
              <a:t> phosphatse measured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737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9596-0F85-1A48-8EC7-0FE3EBA3EE0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BDFF-C14E-B041-9371-181453BE2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9596-0F85-1A48-8EC7-0FE3EBA3EE0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BDFF-C14E-B041-9371-181453BE2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6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9596-0F85-1A48-8EC7-0FE3EBA3EE0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BDFF-C14E-B041-9371-181453BE2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83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6DFD-A71C-5148-9ACD-50D393CCD3F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2E26-6845-1D48-B8C5-A0177948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55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6DFD-A71C-5148-9ACD-50D393CCD3F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2E26-6845-1D48-B8C5-A0177948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51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6DFD-A71C-5148-9ACD-50D393CCD3F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2E26-6845-1D48-B8C5-A0177948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41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6DFD-A71C-5148-9ACD-50D393CCD3F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2E26-6845-1D48-B8C5-A0177948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99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6DFD-A71C-5148-9ACD-50D393CCD3F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2E26-6845-1D48-B8C5-A0177948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09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6DFD-A71C-5148-9ACD-50D393CCD3F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2E26-6845-1D48-B8C5-A0177948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58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6DFD-A71C-5148-9ACD-50D393CCD3F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2E26-6845-1D48-B8C5-A0177948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21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6DFD-A71C-5148-9ACD-50D393CCD3F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2E26-6845-1D48-B8C5-A0177948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6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9596-0F85-1A48-8EC7-0FE3EBA3EE0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BDFF-C14E-B041-9371-181453BE2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6DFD-A71C-5148-9ACD-50D393CCD3F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2E26-6845-1D48-B8C5-A0177948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57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6DFD-A71C-5148-9ACD-50D393CCD3F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2E26-6845-1D48-B8C5-A0177948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14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6DFD-A71C-5148-9ACD-50D393CCD3F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2E26-6845-1D48-B8C5-A0177948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64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03A9182-5393-8747-A307-0F441D541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588" y="4507706"/>
            <a:ext cx="6800475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/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88926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03A9182-5393-8747-A307-0F441D541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588" y="4507706"/>
            <a:ext cx="6800475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/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978266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03A9182-5393-8747-A307-0F441D541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588" y="4507706"/>
            <a:ext cx="6800475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/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636764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03A9182-5393-8747-A307-0F441D541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588" y="4507706"/>
            <a:ext cx="6800475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/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77916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03A9182-5393-8747-A307-0F441D541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588" y="4507706"/>
            <a:ext cx="6800475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/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392657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03A9182-5393-8747-A307-0F441D541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588" y="4507706"/>
            <a:ext cx="6800475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/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352018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03A9182-5393-8747-A307-0F441D541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588" y="4507706"/>
            <a:ext cx="6800475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/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9925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9596-0F85-1A48-8EC7-0FE3EBA3EE0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BDFF-C14E-B041-9371-181453BE2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17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03A9182-5393-8747-A307-0F441D541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588" y="4507706"/>
            <a:ext cx="6800475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/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3129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03A9182-5393-8747-A307-0F441D541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588" y="4507706"/>
            <a:ext cx="6800475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/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999380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03A9182-5393-8747-A307-0F441D541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588" y="4507706"/>
            <a:ext cx="6800475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/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485322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03A9182-5393-8747-A307-0F441D541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588" y="4507706"/>
            <a:ext cx="6800475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/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9454623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03A9182-5393-8747-A307-0F441D541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588" y="4507706"/>
            <a:ext cx="6800475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/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252663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03A9182-5393-8747-A307-0F441D541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588" y="4507706"/>
            <a:ext cx="6800475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/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5575700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03A9182-5393-8747-A307-0F441D541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588" y="4507706"/>
            <a:ext cx="6800475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/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627125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03A9182-5393-8747-A307-0F441D541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588" y="4507706"/>
            <a:ext cx="6800475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/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49454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03A9182-5393-8747-A307-0F441D541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588" y="4507706"/>
            <a:ext cx="6800475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/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9381595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03A9182-5393-8747-A307-0F441D541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588" y="4507706"/>
            <a:ext cx="6800475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/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34344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9596-0F85-1A48-8EC7-0FE3EBA3EE0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BDFF-C14E-B041-9371-181453BE2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42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9596-0F85-1A48-8EC7-0FE3EBA3EE0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BDFF-C14E-B041-9371-181453BE2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9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9596-0F85-1A48-8EC7-0FE3EBA3EE0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BDFF-C14E-B041-9371-181453BE2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8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9596-0F85-1A48-8EC7-0FE3EBA3EE0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BDFF-C14E-B041-9371-181453BE2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2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9596-0F85-1A48-8EC7-0FE3EBA3EE0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BDFF-C14E-B041-9371-181453BE2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8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9596-0F85-1A48-8EC7-0FE3EBA3EE0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BDFF-C14E-B041-9371-181453BE2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8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29596-0F85-1A48-8EC7-0FE3EBA3EE0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4BDFF-C14E-B041-9371-181453BE2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9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06DFD-A71C-5148-9ACD-50D393CCD3F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D2E26-6845-1D48-B8C5-A0177948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2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  <p:sldLayoutId id="2147483687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9" r:id="rId23"/>
    <p:sldLayoutId id="2147483701" r:id="rId24"/>
    <p:sldLayoutId id="2147483704" r:id="rId25"/>
    <p:sldLayoutId id="2147483705" r:id="rId26"/>
    <p:sldLayoutId id="2147483708" r:id="rId27"/>
    <p:sldLayoutId id="2147483784" r:id="rId2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nclive.com/view/adt-monotherapy-in-mcspc" TargetMode="Externa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cn.org/professionals/physician_gls/pdf/prostate.pdf" TargetMode="External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C7_7754C6A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eer.cancer.gov/statfacts/html/common.html" TargetMode="Externa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82_B877C917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cn.org/professionals/physician_gls/pdf/prostate.pdf" TargetMode="Externa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cn.org/professionals/physician_gls/pdf/prostate.pdf" TargetMode="Externa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cn.org/professionals/physician_gls/pdf/prostate.pdf" TargetMode="Externa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essdata.fda.gov/drugsatfda_docs/label/2008/020151s051lbl.pdf" TargetMode="External"/><Relationship Id="rId2" Type="http://schemas.openxmlformats.org/officeDocument/2006/relationships/hyperlink" Target="https://www.accessdata.fda.gov/drugsatfda_docs/label/2014/021778s018lbl.pdf" TargetMode="Externa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seer.cancer.gov/statfacts/html/common.html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cessdata.fda.gov/drugsatfda_docs/label/2020/214621s000lbl.pdf" TargetMode="Externa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cn.org/professionals/physician_gls/pdf/prostate.pdf" TargetMode="Externa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cn.org/professionals/physician_gls/pdf/prostate.pdf" TargetMode="External"/><Relationship Id="rId1" Type="http://schemas.openxmlformats.org/officeDocument/2006/relationships/slideLayout" Target="../slideLayouts/slideLayout3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cn.org/professionals/physician_gls/pdf/prostate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asco.org/sites/new-www.asco.org/files/content-files/advocacy-and-policy/documents/2021-Mgmt-Noncastrate-Prostate-Algorithm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BB72FAD-B8C9-7A45-B4E3-1D67FE73C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76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24104" y="701076"/>
            <a:ext cx="5872715" cy="347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285750" indent="-28575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334963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lnSpc>
                <a:spcPct val="150000"/>
              </a:lnSpc>
              <a:buClr>
                <a:srgbClr val="1168B3"/>
              </a:buClr>
              <a:buFontTx/>
              <a:buChar char="•"/>
              <a:defRPr/>
            </a:pPr>
            <a:r>
              <a:rPr lang="en-US" altLang="en-US" sz="1400" b="0" kern="0" dirty="0">
                <a:solidFill>
                  <a:srgbClr val="000000"/>
                </a:solidFill>
                <a:latin typeface="+mn-lt"/>
                <a:cs typeface="Arial" pitchFamily="34" charset="0"/>
              </a:rPr>
              <a:t>Both GnRH agonists and antagonists block the hypothalamic–pituitary–gonadal feedback system</a:t>
            </a:r>
          </a:p>
          <a:p>
            <a:pPr>
              <a:lnSpc>
                <a:spcPct val="150000"/>
              </a:lnSpc>
              <a:buClr>
                <a:srgbClr val="1168B3"/>
              </a:buClr>
              <a:buFontTx/>
              <a:buChar char="•"/>
              <a:defRPr/>
            </a:pPr>
            <a:r>
              <a:rPr lang="en-US" altLang="en-US" sz="1400" b="0" kern="0" dirty="0">
                <a:solidFill>
                  <a:srgbClr val="000000"/>
                </a:solidFill>
                <a:latin typeface="+mn-lt"/>
                <a:cs typeface="Arial" pitchFamily="34" charset="0"/>
              </a:rPr>
              <a:t>GnRH agonists downregulate GnRH receptors in the pituitary leading to reduced T and LH release</a:t>
            </a:r>
          </a:p>
          <a:p>
            <a:pPr>
              <a:lnSpc>
                <a:spcPct val="150000"/>
              </a:lnSpc>
              <a:buClr>
                <a:srgbClr val="1168B3"/>
              </a:buClr>
              <a:buFontTx/>
              <a:buChar char="•"/>
              <a:defRPr/>
            </a:pPr>
            <a:r>
              <a:rPr lang="en-US" altLang="en-US" sz="1400" b="0" kern="0" dirty="0">
                <a:solidFill>
                  <a:srgbClr val="000000"/>
                </a:solidFill>
                <a:latin typeface="+mn-lt"/>
                <a:cs typeface="Arial" pitchFamily="34" charset="0"/>
              </a:rPr>
              <a:t>GnRH antagonists directly inhibit GnRH receptors in the anterior pituitary gland leading to:</a:t>
            </a:r>
          </a:p>
          <a:p>
            <a:pPr lvl="1">
              <a:lnSpc>
                <a:spcPct val="150000"/>
              </a:lnSpc>
              <a:buClr>
                <a:srgbClr val="1168B3"/>
              </a:buClr>
              <a:buFontTx/>
              <a:buChar char="•"/>
              <a:defRPr/>
            </a:pPr>
            <a:r>
              <a:rPr lang="en-US" altLang="en-US" sz="1200" b="0" kern="0" dirty="0">
                <a:solidFill>
                  <a:srgbClr val="000000"/>
                </a:solidFill>
                <a:latin typeface="+mn-lt"/>
                <a:cs typeface="Arial" pitchFamily="34" charset="0"/>
              </a:rPr>
              <a:t>Immediate and reversible LH and FSH suppression</a:t>
            </a:r>
          </a:p>
          <a:p>
            <a:pPr lvl="1">
              <a:lnSpc>
                <a:spcPct val="150000"/>
              </a:lnSpc>
              <a:buClr>
                <a:srgbClr val="1168B3"/>
              </a:buClr>
              <a:buFontTx/>
              <a:buChar char="•"/>
              <a:defRPr/>
            </a:pPr>
            <a:r>
              <a:rPr lang="en-US" altLang="en-US" sz="1200" b="0" kern="0" dirty="0">
                <a:solidFill>
                  <a:srgbClr val="000000"/>
                </a:solidFill>
                <a:latin typeface="+mn-lt"/>
                <a:cs typeface="Arial" pitchFamily="34" charset="0"/>
              </a:rPr>
              <a:t>And, thereby, suppression of T and DHT levels</a:t>
            </a:r>
          </a:p>
          <a:p>
            <a:pPr>
              <a:lnSpc>
                <a:spcPct val="150000"/>
              </a:lnSpc>
              <a:buClr>
                <a:srgbClr val="1168B3"/>
              </a:buClr>
              <a:buFontTx/>
              <a:buChar char="•"/>
              <a:defRPr/>
            </a:pPr>
            <a:r>
              <a:rPr lang="en-US" altLang="en-US" sz="1400" b="0" kern="0" dirty="0">
                <a:solidFill>
                  <a:srgbClr val="000000"/>
                </a:solidFill>
                <a:latin typeface="+mn-lt"/>
                <a:cs typeface="Arial" pitchFamily="34" charset="0"/>
              </a:rPr>
              <a:t>GnRH agonist/antagonist binding to GnRH receptors activates the receptor-coupled G</a:t>
            </a:r>
            <a:r>
              <a:rPr lang="el-GR" altLang="en-US" sz="1400" b="0" kern="0" dirty="0">
                <a:solidFill>
                  <a:srgbClr val="000000"/>
                </a:solidFill>
                <a:latin typeface="+mn-lt"/>
                <a:cs typeface="Arial" pitchFamily="34" charset="0"/>
              </a:rPr>
              <a:t>α</a:t>
            </a:r>
            <a:r>
              <a:rPr lang="en-US" altLang="en-US" sz="1400" b="0" kern="0" dirty="0" err="1">
                <a:solidFill>
                  <a:srgbClr val="000000"/>
                </a:solidFill>
                <a:latin typeface="+mn-lt"/>
                <a:cs typeface="Arial" pitchFamily="34" charset="0"/>
              </a:rPr>
              <a:t>i</a:t>
            </a:r>
            <a:r>
              <a:rPr lang="en-US" altLang="en-US" sz="1400" b="0" kern="0" dirty="0">
                <a:solidFill>
                  <a:srgbClr val="000000"/>
                </a:solidFill>
                <a:latin typeface="+mn-lt"/>
                <a:cs typeface="Arial" pitchFamily="34" charset="0"/>
              </a:rPr>
              <a:t>/cAMP pathway, promoting antiproliferative/proapoptotic/ antimetastatic pathways</a:t>
            </a:r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151056" y="48100"/>
            <a:ext cx="8952297" cy="5125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altLang="en-US" b="1" dirty="0"/>
              <a:t>GnRH agonists and antagonists are approved for ADT</a:t>
            </a:r>
            <a:r>
              <a:rPr lang="en-US" altLang="en-US" b="1" baseline="30000" dirty="0"/>
              <a:t>1,2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1457A6D-AD3E-4379-A6C2-7451009D180A}"/>
              </a:ext>
            </a:extLst>
          </p:cNvPr>
          <p:cNvSpPr txBox="1"/>
          <p:nvPr/>
        </p:nvSpPr>
        <p:spPr>
          <a:xfrm>
            <a:off x="3155950" y="4538119"/>
            <a:ext cx="598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333333"/>
                </a:solidFill>
                <a:latin typeface="BlinkMacSystemFont"/>
              </a:rPr>
              <a:t>1. Van </a:t>
            </a:r>
            <a:r>
              <a:rPr lang="en-US" sz="900" dirty="0" err="1">
                <a:solidFill>
                  <a:srgbClr val="333333"/>
                </a:solidFill>
                <a:latin typeface="BlinkMacSystemFont"/>
              </a:rPr>
              <a:t>Poppel</a:t>
            </a:r>
            <a:r>
              <a:rPr lang="en-US" sz="900" dirty="0">
                <a:solidFill>
                  <a:srgbClr val="333333"/>
                </a:solidFill>
                <a:latin typeface="BlinkMacSystemFont"/>
              </a:rPr>
              <a:t> H and </a:t>
            </a:r>
            <a:r>
              <a:rPr lang="en-US" sz="900" dirty="0" err="1">
                <a:solidFill>
                  <a:srgbClr val="333333"/>
                </a:solidFill>
                <a:latin typeface="BlinkMacSystemFont"/>
              </a:rPr>
              <a:t>Abrahamsson</a:t>
            </a:r>
            <a:r>
              <a:rPr lang="en-US" sz="900" dirty="0">
                <a:solidFill>
                  <a:srgbClr val="333333"/>
                </a:solidFill>
                <a:latin typeface="BlinkMacSystemFont"/>
              </a:rPr>
              <a:t> PA</a:t>
            </a:r>
            <a:r>
              <a:rPr lang="en-US" sz="900" i="1" dirty="0">
                <a:solidFill>
                  <a:srgbClr val="333333"/>
                </a:solidFill>
                <a:latin typeface="BlinkMacSystemFont"/>
              </a:rPr>
              <a:t>. Int J Urol. </a:t>
            </a:r>
            <a:r>
              <a:rPr lang="en-US" sz="900" dirty="0">
                <a:solidFill>
                  <a:srgbClr val="333333"/>
                </a:solidFill>
                <a:latin typeface="BlinkMacSystemFont"/>
              </a:rPr>
              <a:t>2020;27(10):830-837. </a:t>
            </a:r>
          </a:p>
          <a:p>
            <a:r>
              <a:rPr lang="en-US" sz="9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Fontana F, et al</a:t>
            </a:r>
            <a:r>
              <a:rPr lang="en-US" sz="900" i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Int J Mol Sci.</a:t>
            </a:r>
            <a:r>
              <a:rPr lang="en-US" sz="9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2020;21(24):9511. Published 2020 Dec 14. 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41021A4-3BFB-43A9-9AA8-1F6A464C904B}"/>
              </a:ext>
            </a:extLst>
          </p:cNvPr>
          <p:cNvSpPr txBox="1"/>
          <p:nvPr/>
        </p:nvSpPr>
        <p:spPr>
          <a:xfrm>
            <a:off x="79950" y="4181890"/>
            <a:ext cx="902340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212121"/>
                </a:solidFill>
                <a:latin typeface="BlinkMacSystemFont"/>
                <a:cs typeface="Calibri" panose="020F0502020204030204" pitchFamily="34" charset="0"/>
              </a:rPr>
              <a:t>AR, androgen receptor; DHT, dihydrotestosterone; EGFR, epidermal growth factor receptor; ERK, extracellular signal-regulated kinase; FSH, follicle-stimulating hormone; GnRH, gonadotropin releasing hormone; JNK, Janus kinase; LH, luteinizing hormone; PI3K, phosphoinsoitol-3 kinase; T, testosterone </a:t>
            </a:r>
            <a:endParaRPr lang="en-US" sz="82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621" name="Group 25620">
            <a:extLst>
              <a:ext uri="{FF2B5EF4-FFF2-40B4-BE49-F238E27FC236}">
                <a16:creationId xmlns:a16="http://schemas.microsoft.com/office/drawing/2014/main" id="{FD47B9B2-B558-4307-8B66-E4BE844B80C2}"/>
              </a:ext>
            </a:extLst>
          </p:cNvPr>
          <p:cNvGrpSpPr/>
          <p:nvPr/>
        </p:nvGrpSpPr>
        <p:grpSpPr>
          <a:xfrm>
            <a:off x="5007410" y="569465"/>
            <a:ext cx="4030622" cy="3143098"/>
            <a:chOff x="6676546" y="885051"/>
            <a:chExt cx="5374163" cy="4190797"/>
          </a:xfrm>
        </p:grpSpPr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EB0A37C2-B5B3-460B-AB0A-917539AE2A3B}"/>
                </a:ext>
              </a:extLst>
            </p:cNvPr>
            <p:cNvSpPr/>
            <p:nvPr/>
          </p:nvSpPr>
          <p:spPr>
            <a:xfrm>
              <a:off x="10811865" y="2537509"/>
              <a:ext cx="1150540" cy="13272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615" name="Rectangle 25614">
              <a:extLst>
                <a:ext uri="{FF2B5EF4-FFF2-40B4-BE49-F238E27FC236}">
                  <a16:creationId xmlns:a16="http://schemas.microsoft.com/office/drawing/2014/main" id="{B9EADF29-CA99-47C4-95E7-D356DBA33C64}"/>
                </a:ext>
              </a:extLst>
            </p:cNvPr>
            <p:cNvSpPr/>
            <p:nvPr/>
          </p:nvSpPr>
          <p:spPr>
            <a:xfrm>
              <a:off x="8389314" y="4087045"/>
              <a:ext cx="3174979" cy="9482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5" name="Arrow: Right 174">
              <a:extLst>
                <a:ext uri="{FF2B5EF4-FFF2-40B4-BE49-F238E27FC236}">
                  <a16:creationId xmlns:a16="http://schemas.microsoft.com/office/drawing/2014/main" id="{841E3723-1D70-4119-BB3E-9DD71539E3A2}"/>
                </a:ext>
              </a:extLst>
            </p:cNvPr>
            <p:cNvSpPr/>
            <p:nvPr/>
          </p:nvSpPr>
          <p:spPr>
            <a:xfrm rot="9180433">
              <a:off x="9778217" y="1054678"/>
              <a:ext cx="474519" cy="259793"/>
            </a:xfrm>
            <a:prstGeom prst="rightArrow">
              <a:avLst>
                <a:gd name="adj1" fmla="val 30446"/>
                <a:gd name="adj2" fmla="val 5651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608" name="Arrow: Right 25607">
              <a:extLst>
                <a:ext uri="{FF2B5EF4-FFF2-40B4-BE49-F238E27FC236}">
                  <a16:creationId xmlns:a16="http://schemas.microsoft.com/office/drawing/2014/main" id="{66471878-EBA6-4920-B3C9-44E0820E6D13}"/>
                </a:ext>
              </a:extLst>
            </p:cNvPr>
            <p:cNvSpPr/>
            <p:nvPr/>
          </p:nvSpPr>
          <p:spPr>
            <a:xfrm rot="1291291">
              <a:off x="8428103" y="1025004"/>
              <a:ext cx="474519" cy="259793"/>
            </a:xfrm>
            <a:prstGeom prst="rightArrow">
              <a:avLst>
                <a:gd name="adj1" fmla="val 30446"/>
                <a:gd name="adj2" fmla="val 5651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25607" name="Group 25606">
              <a:extLst>
                <a:ext uri="{FF2B5EF4-FFF2-40B4-BE49-F238E27FC236}">
                  <a16:creationId xmlns:a16="http://schemas.microsoft.com/office/drawing/2014/main" id="{ED7D18EE-111A-4CD5-BB82-5FE85BF958CA}"/>
                </a:ext>
              </a:extLst>
            </p:cNvPr>
            <p:cNvGrpSpPr/>
            <p:nvPr/>
          </p:nvGrpSpPr>
          <p:grpSpPr>
            <a:xfrm>
              <a:off x="7608264" y="1298570"/>
              <a:ext cx="4063979" cy="1511443"/>
              <a:chOff x="7661429" y="844550"/>
              <a:chExt cx="4063979" cy="1511443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B3E0491-B415-4F04-8FC2-06470ABB5498}"/>
                  </a:ext>
                </a:extLst>
              </p:cNvPr>
              <p:cNvGrpSpPr/>
              <p:nvPr/>
            </p:nvGrpSpPr>
            <p:grpSpPr>
              <a:xfrm>
                <a:off x="7661429" y="1169483"/>
                <a:ext cx="1003300" cy="142875"/>
                <a:chOff x="1555750" y="1717675"/>
                <a:chExt cx="1003300" cy="142875"/>
              </a:xfrm>
            </p:grpSpPr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02C3EB69-9130-45A6-8C57-882463314046}"/>
                    </a:ext>
                  </a:extLst>
                </p:cNvPr>
                <p:cNvSpPr/>
                <p:nvPr/>
              </p:nvSpPr>
              <p:spPr>
                <a:xfrm>
                  <a:off x="1555750" y="1720850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5595373B-6828-4A65-A168-7F9431D54580}"/>
                    </a:ext>
                  </a:extLst>
                </p:cNvPr>
                <p:cNvSpPr/>
                <p:nvPr/>
              </p:nvSpPr>
              <p:spPr>
                <a:xfrm>
                  <a:off x="1663700" y="1720850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C66864B6-655D-43E5-B245-5711E66DB18D}"/>
                    </a:ext>
                  </a:extLst>
                </p:cNvPr>
                <p:cNvSpPr/>
                <p:nvPr/>
              </p:nvSpPr>
              <p:spPr>
                <a:xfrm>
                  <a:off x="1771650" y="1720850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37994345-F5C1-418E-8BE4-F14504C1BAEC}"/>
                    </a:ext>
                  </a:extLst>
                </p:cNvPr>
                <p:cNvSpPr/>
                <p:nvPr/>
              </p:nvSpPr>
              <p:spPr>
                <a:xfrm>
                  <a:off x="1870075" y="1717675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BB3C3719-B6A5-4741-87F9-376F6728C6B2}"/>
                    </a:ext>
                  </a:extLst>
                </p:cNvPr>
                <p:cNvSpPr/>
                <p:nvPr/>
              </p:nvSpPr>
              <p:spPr>
                <a:xfrm>
                  <a:off x="1987550" y="1717675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287E15E5-0FBE-4A39-B678-683FC3027A4C}"/>
                    </a:ext>
                  </a:extLst>
                </p:cNvPr>
                <p:cNvSpPr/>
                <p:nvPr/>
              </p:nvSpPr>
              <p:spPr>
                <a:xfrm>
                  <a:off x="2105025" y="1717675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FFC1C6E3-F0A5-4FCC-888B-DDA89F6A4548}"/>
                    </a:ext>
                  </a:extLst>
                </p:cNvPr>
                <p:cNvSpPr/>
                <p:nvPr/>
              </p:nvSpPr>
              <p:spPr>
                <a:xfrm>
                  <a:off x="2222500" y="1724025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B2046E98-410B-4693-8221-6E3030DFC76B}"/>
                    </a:ext>
                  </a:extLst>
                </p:cNvPr>
                <p:cNvSpPr/>
                <p:nvPr/>
              </p:nvSpPr>
              <p:spPr>
                <a:xfrm>
                  <a:off x="2336800" y="1727200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3584C54C-30EE-4BEA-9928-4F96BE2F1267}"/>
                    </a:ext>
                  </a:extLst>
                </p:cNvPr>
                <p:cNvSpPr/>
                <p:nvPr/>
              </p:nvSpPr>
              <p:spPr>
                <a:xfrm>
                  <a:off x="2451100" y="1724025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4A59852-230B-40C5-9FF1-8571B45791AC}"/>
                  </a:ext>
                </a:extLst>
              </p:cNvPr>
              <p:cNvGrpSpPr/>
              <p:nvPr/>
            </p:nvGrpSpPr>
            <p:grpSpPr>
              <a:xfrm>
                <a:off x="7677566" y="1712407"/>
                <a:ext cx="1003300" cy="142875"/>
                <a:chOff x="1555750" y="1717675"/>
                <a:chExt cx="1003300" cy="142875"/>
              </a:xfrm>
            </p:grpSpPr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649CB540-4414-4822-9DD8-885EB76545F3}"/>
                    </a:ext>
                  </a:extLst>
                </p:cNvPr>
                <p:cNvSpPr/>
                <p:nvPr/>
              </p:nvSpPr>
              <p:spPr>
                <a:xfrm>
                  <a:off x="1555750" y="1720850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87A91D36-5A25-497C-B102-CA1DB51509DF}"/>
                    </a:ext>
                  </a:extLst>
                </p:cNvPr>
                <p:cNvSpPr/>
                <p:nvPr/>
              </p:nvSpPr>
              <p:spPr>
                <a:xfrm>
                  <a:off x="1663700" y="1720850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9F3CC00B-1D17-4641-8730-755F1A632F36}"/>
                    </a:ext>
                  </a:extLst>
                </p:cNvPr>
                <p:cNvSpPr/>
                <p:nvPr/>
              </p:nvSpPr>
              <p:spPr>
                <a:xfrm>
                  <a:off x="1771650" y="1720850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6D8599F0-B3C8-49C4-A363-DE0C9F743668}"/>
                    </a:ext>
                  </a:extLst>
                </p:cNvPr>
                <p:cNvSpPr/>
                <p:nvPr/>
              </p:nvSpPr>
              <p:spPr>
                <a:xfrm>
                  <a:off x="1870075" y="1717675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C020B41A-75AC-4691-BC6C-894691C60A69}"/>
                    </a:ext>
                  </a:extLst>
                </p:cNvPr>
                <p:cNvSpPr/>
                <p:nvPr/>
              </p:nvSpPr>
              <p:spPr>
                <a:xfrm>
                  <a:off x="1987550" y="1717675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CEB72404-F5D1-4B44-8C57-FE1DAD4388C2}"/>
                    </a:ext>
                  </a:extLst>
                </p:cNvPr>
                <p:cNvSpPr/>
                <p:nvPr/>
              </p:nvSpPr>
              <p:spPr>
                <a:xfrm>
                  <a:off x="2105025" y="1717675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10F38047-0533-46BF-80C8-EA70E01F613D}"/>
                    </a:ext>
                  </a:extLst>
                </p:cNvPr>
                <p:cNvSpPr/>
                <p:nvPr/>
              </p:nvSpPr>
              <p:spPr>
                <a:xfrm>
                  <a:off x="2222500" y="1724025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A7EEA1B3-D371-43AE-9458-C9F2470A14ED}"/>
                    </a:ext>
                  </a:extLst>
                </p:cNvPr>
                <p:cNvSpPr/>
                <p:nvPr/>
              </p:nvSpPr>
              <p:spPr>
                <a:xfrm>
                  <a:off x="2336800" y="1727200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B1D6C3AE-1D92-493E-8E45-72D2DA60E7ED}"/>
                    </a:ext>
                  </a:extLst>
                </p:cNvPr>
                <p:cNvSpPr/>
                <p:nvPr/>
              </p:nvSpPr>
              <p:spPr>
                <a:xfrm>
                  <a:off x="2451100" y="1724025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9A28357-BB56-418A-866B-309657BAF0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20729" y="1299658"/>
                <a:ext cx="2051" cy="432858"/>
              </a:xfrm>
              <a:prstGeom prst="line">
                <a:avLst/>
              </a:prstGeom>
              <a:ln w="38100" cmpd="dbl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729E6FA-FFAB-40EF-AF60-F8680A8F4B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33441" y="1294366"/>
                <a:ext cx="2051" cy="432858"/>
              </a:xfrm>
              <a:prstGeom prst="line">
                <a:avLst/>
              </a:prstGeom>
              <a:ln w="38100" cmpd="dbl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DB9EC0E-809F-47E3-ACA1-CFB86E3FD8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39274" y="1292249"/>
                <a:ext cx="2051" cy="432858"/>
              </a:xfrm>
              <a:prstGeom prst="line">
                <a:avLst/>
              </a:prstGeom>
              <a:ln w="38100" cmpd="dbl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8437D14-F855-405A-91D2-4AFD8AAD02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37695" y="1299658"/>
                <a:ext cx="2051" cy="432858"/>
              </a:xfrm>
              <a:prstGeom prst="line">
                <a:avLst/>
              </a:prstGeom>
              <a:ln w="38100" cmpd="dbl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BE629F47-434B-4284-A41A-F46D2FFB10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8657" y="1291191"/>
                <a:ext cx="2051" cy="432858"/>
              </a:xfrm>
              <a:prstGeom prst="line">
                <a:avLst/>
              </a:prstGeom>
              <a:ln w="38100" cmpd="dbl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0611FBC-85A5-4EA0-AE0B-C8473A5C2F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0499" y="1291191"/>
                <a:ext cx="2051" cy="432858"/>
              </a:xfrm>
              <a:prstGeom prst="line">
                <a:avLst/>
              </a:prstGeom>
              <a:ln w="38100" cmpd="dbl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8BEEFEE-C356-4BF4-A81A-A295266820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16602" y="1297541"/>
                <a:ext cx="2051" cy="432858"/>
              </a:xfrm>
              <a:prstGeom prst="line">
                <a:avLst/>
              </a:prstGeom>
              <a:ln w="38100" cmpd="dbl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A46EDAF-5658-4D5B-9DF3-FACB67178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02340" y="1312358"/>
                <a:ext cx="2051" cy="432858"/>
              </a:xfrm>
              <a:prstGeom prst="line">
                <a:avLst/>
              </a:prstGeom>
              <a:ln w="38100" cmpd="dbl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C3EF945-2823-4F2D-8B2E-44B4C9B63A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89328" y="1297541"/>
                <a:ext cx="2051" cy="432858"/>
              </a:xfrm>
              <a:prstGeom prst="line">
                <a:avLst/>
              </a:prstGeom>
              <a:ln w="38100" cmpd="dbl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A44502C-D7F8-4EC5-AD3D-B476E200A592}"/>
                  </a:ext>
                </a:extLst>
              </p:cNvPr>
              <p:cNvGrpSpPr/>
              <p:nvPr/>
            </p:nvGrpSpPr>
            <p:grpSpPr>
              <a:xfrm>
                <a:off x="8678744" y="1175833"/>
                <a:ext cx="1003300" cy="142875"/>
                <a:chOff x="1555750" y="1717675"/>
                <a:chExt cx="1003300" cy="142875"/>
              </a:xfrm>
            </p:grpSpPr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257D7A34-618D-48A7-82D0-923085FEF1FA}"/>
                    </a:ext>
                  </a:extLst>
                </p:cNvPr>
                <p:cNvSpPr/>
                <p:nvPr/>
              </p:nvSpPr>
              <p:spPr>
                <a:xfrm>
                  <a:off x="1555750" y="1720850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41C5BEB7-1D07-47C5-8138-20BCBEFB4896}"/>
                    </a:ext>
                  </a:extLst>
                </p:cNvPr>
                <p:cNvSpPr/>
                <p:nvPr/>
              </p:nvSpPr>
              <p:spPr>
                <a:xfrm>
                  <a:off x="1663700" y="1720850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69BB1ACB-9A76-4CD5-931D-0A2D45DA558F}"/>
                    </a:ext>
                  </a:extLst>
                </p:cNvPr>
                <p:cNvSpPr/>
                <p:nvPr/>
              </p:nvSpPr>
              <p:spPr>
                <a:xfrm>
                  <a:off x="1771650" y="1720850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344857BE-3573-4437-824D-1B80D1F058E3}"/>
                    </a:ext>
                  </a:extLst>
                </p:cNvPr>
                <p:cNvSpPr/>
                <p:nvPr/>
              </p:nvSpPr>
              <p:spPr>
                <a:xfrm>
                  <a:off x="1870075" y="1717675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BE91BFE6-8BA1-4550-A66B-28D4E56ACC09}"/>
                    </a:ext>
                  </a:extLst>
                </p:cNvPr>
                <p:cNvSpPr/>
                <p:nvPr/>
              </p:nvSpPr>
              <p:spPr>
                <a:xfrm>
                  <a:off x="1987550" y="1717675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B0013693-E93B-4CC1-A5F5-5668417ABB05}"/>
                    </a:ext>
                  </a:extLst>
                </p:cNvPr>
                <p:cNvSpPr/>
                <p:nvPr/>
              </p:nvSpPr>
              <p:spPr>
                <a:xfrm>
                  <a:off x="2105025" y="1717675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80460138-B26B-47EF-9735-CC793E518956}"/>
                    </a:ext>
                  </a:extLst>
                </p:cNvPr>
                <p:cNvSpPr/>
                <p:nvPr/>
              </p:nvSpPr>
              <p:spPr>
                <a:xfrm>
                  <a:off x="2222500" y="1724025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4A5CCAD6-2FDD-46F7-BE08-4D38ED091656}"/>
                    </a:ext>
                  </a:extLst>
                </p:cNvPr>
                <p:cNvSpPr/>
                <p:nvPr/>
              </p:nvSpPr>
              <p:spPr>
                <a:xfrm>
                  <a:off x="2336800" y="1727200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A26FF29F-9308-439B-A8A6-947F3B8E9388}"/>
                    </a:ext>
                  </a:extLst>
                </p:cNvPr>
                <p:cNvSpPr/>
                <p:nvPr/>
              </p:nvSpPr>
              <p:spPr>
                <a:xfrm>
                  <a:off x="2451100" y="1724025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4301481-CAF0-439A-974C-019A19DE6A63}"/>
                  </a:ext>
                </a:extLst>
              </p:cNvPr>
              <p:cNvGrpSpPr/>
              <p:nvPr/>
            </p:nvGrpSpPr>
            <p:grpSpPr>
              <a:xfrm>
                <a:off x="8694881" y="1718757"/>
                <a:ext cx="1003300" cy="142875"/>
                <a:chOff x="1555750" y="1717675"/>
                <a:chExt cx="1003300" cy="142875"/>
              </a:xfrm>
            </p:grpSpPr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DD2CD4C3-0DFF-4EE4-9A96-664E56A05FA8}"/>
                    </a:ext>
                  </a:extLst>
                </p:cNvPr>
                <p:cNvSpPr/>
                <p:nvPr/>
              </p:nvSpPr>
              <p:spPr>
                <a:xfrm>
                  <a:off x="1555750" y="1720850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B4917A07-8DDF-4F54-AFDC-8F3F4F246734}"/>
                    </a:ext>
                  </a:extLst>
                </p:cNvPr>
                <p:cNvSpPr/>
                <p:nvPr/>
              </p:nvSpPr>
              <p:spPr>
                <a:xfrm>
                  <a:off x="1663700" y="1720850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CA469CA0-A8D4-4B22-B730-C7F78D181C45}"/>
                    </a:ext>
                  </a:extLst>
                </p:cNvPr>
                <p:cNvSpPr/>
                <p:nvPr/>
              </p:nvSpPr>
              <p:spPr>
                <a:xfrm>
                  <a:off x="1771650" y="1720850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5C8FA942-EB42-4EFF-93A8-6C9FFF570F97}"/>
                    </a:ext>
                  </a:extLst>
                </p:cNvPr>
                <p:cNvSpPr/>
                <p:nvPr/>
              </p:nvSpPr>
              <p:spPr>
                <a:xfrm>
                  <a:off x="1870075" y="1717675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B1B61B83-32FF-4332-90B9-5EDFCD5EB179}"/>
                    </a:ext>
                  </a:extLst>
                </p:cNvPr>
                <p:cNvSpPr/>
                <p:nvPr/>
              </p:nvSpPr>
              <p:spPr>
                <a:xfrm>
                  <a:off x="1987550" y="1717675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750354C8-1744-481A-83A9-8E324B040608}"/>
                    </a:ext>
                  </a:extLst>
                </p:cNvPr>
                <p:cNvSpPr/>
                <p:nvPr/>
              </p:nvSpPr>
              <p:spPr>
                <a:xfrm>
                  <a:off x="2105025" y="1717675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01A78E24-D434-4384-8C81-55025E47F58D}"/>
                    </a:ext>
                  </a:extLst>
                </p:cNvPr>
                <p:cNvSpPr/>
                <p:nvPr/>
              </p:nvSpPr>
              <p:spPr>
                <a:xfrm>
                  <a:off x="2222500" y="1724025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10A7C5A-B8A6-49A8-902E-121C6F4CF8BD}"/>
                    </a:ext>
                  </a:extLst>
                </p:cNvPr>
                <p:cNvSpPr/>
                <p:nvPr/>
              </p:nvSpPr>
              <p:spPr>
                <a:xfrm>
                  <a:off x="2336800" y="1727200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C3569422-8A97-4517-ABE4-526D2FFAADEF}"/>
                    </a:ext>
                  </a:extLst>
                </p:cNvPr>
                <p:cNvSpPr/>
                <p:nvPr/>
              </p:nvSpPr>
              <p:spPr>
                <a:xfrm>
                  <a:off x="2451100" y="1724025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</p:grp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C4A6D7A-DC7E-466B-ACF7-8DF61F04AA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8044" y="1306008"/>
                <a:ext cx="2051" cy="432858"/>
              </a:xfrm>
              <a:prstGeom prst="line">
                <a:avLst/>
              </a:prstGeom>
              <a:ln w="38100" cmpd="dbl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619C7EB-DCFB-4AC6-B4C0-0B005FDDA3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50756" y="1300716"/>
                <a:ext cx="2051" cy="432858"/>
              </a:xfrm>
              <a:prstGeom prst="line">
                <a:avLst/>
              </a:prstGeom>
              <a:ln w="38100" cmpd="dbl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8C9DAA1-CF2C-4E22-8D4E-C333FE2884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56589" y="1298599"/>
                <a:ext cx="2051" cy="432858"/>
              </a:xfrm>
              <a:prstGeom prst="line">
                <a:avLst/>
              </a:prstGeom>
              <a:ln w="38100" cmpd="dbl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7E72C2F-E8EB-43A5-A107-9496F0488D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55010" y="1306008"/>
                <a:ext cx="2051" cy="432858"/>
              </a:xfrm>
              <a:prstGeom prst="line">
                <a:avLst/>
              </a:prstGeom>
              <a:ln w="38100" cmpd="dbl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CF61301-0C8D-4052-B91F-8FD4B09F6F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65972" y="1297541"/>
                <a:ext cx="2051" cy="432858"/>
              </a:xfrm>
              <a:prstGeom prst="line">
                <a:avLst/>
              </a:prstGeom>
              <a:ln w="38100" cmpd="dbl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789D987-C902-49B5-AD4D-2C3E1A200B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87814" y="1297541"/>
                <a:ext cx="2051" cy="432858"/>
              </a:xfrm>
              <a:prstGeom prst="line">
                <a:avLst/>
              </a:prstGeom>
              <a:ln w="38100" cmpd="dbl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9C36073-8215-4A48-8D38-4BA356FEC0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33917" y="1303891"/>
                <a:ext cx="2051" cy="432858"/>
              </a:xfrm>
              <a:prstGeom prst="line">
                <a:avLst/>
              </a:prstGeom>
              <a:ln w="38100" cmpd="dbl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73EA1F8-1DFD-426D-B75E-445E5B939A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19655" y="1318708"/>
                <a:ext cx="2051" cy="432858"/>
              </a:xfrm>
              <a:prstGeom prst="line">
                <a:avLst/>
              </a:prstGeom>
              <a:ln w="38100" cmpd="dbl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90EF9677-5DEB-427F-9CF1-31ED74CBB8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06643" y="1303891"/>
                <a:ext cx="2051" cy="432858"/>
              </a:xfrm>
              <a:prstGeom prst="line">
                <a:avLst/>
              </a:prstGeom>
              <a:ln w="38100" cmpd="dbl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A196E590-9AD8-4907-8F46-E32BCEEB279D}"/>
                  </a:ext>
                </a:extLst>
              </p:cNvPr>
              <p:cNvGrpSpPr/>
              <p:nvPr/>
            </p:nvGrpSpPr>
            <p:grpSpPr>
              <a:xfrm>
                <a:off x="9692376" y="1175833"/>
                <a:ext cx="1003300" cy="142875"/>
                <a:chOff x="1555750" y="1717675"/>
                <a:chExt cx="1003300" cy="142875"/>
              </a:xfrm>
            </p:grpSpPr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85A9F09C-183F-4C6B-BFCF-11210E44F37E}"/>
                    </a:ext>
                  </a:extLst>
                </p:cNvPr>
                <p:cNvSpPr/>
                <p:nvPr/>
              </p:nvSpPr>
              <p:spPr>
                <a:xfrm>
                  <a:off x="1555750" y="1720850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C53E3DB5-750E-45C2-B7A7-FEBFB4889FB7}"/>
                    </a:ext>
                  </a:extLst>
                </p:cNvPr>
                <p:cNvSpPr/>
                <p:nvPr/>
              </p:nvSpPr>
              <p:spPr>
                <a:xfrm>
                  <a:off x="1663700" y="1720850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147636FE-5325-4E61-BAAB-4B3751279F68}"/>
                    </a:ext>
                  </a:extLst>
                </p:cNvPr>
                <p:cNvSpPr/>
                <p:nvPr/>
              </p:nvSpPr>
              <p:spPr>
                <a:xfrm>
                  <a:off x="1771650" y="1720850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A9D4A6FC-7C07-417C-86D5-90864700F904}"/>
                    </a:ext>
                  </a:extLst>
                </p:cNvPr>
                <p:cNvSpPr/>
                <p:nvPr/>
              </p:nvSpPr>
              <p:spPr>
                <a:xfrm>
                  <a:off x="1870075" y="1717675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8D2EE85E-3883-4A98-BF80-4EAB890A0240}"/>
                    </a:ext>
                  </a:extLst>
                </p:cNvPr>
                <p:cNvSpPr/>
                <p:nvPr/>
              </p:nvSpPr>
              <p:spPr>
                <a:xfrm>
                  <a:off x="1987550" y="1717675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7101C47F-2342-4A5F-823F-35DF17169FF5}"/>
                    </a:ext>
                  </a:extLst>
                </p:cNvPr>
                <p:cNvSpPr/>
                <p:nvPr/>
              </p:nvSpPr>
              <p:spPr>
                <a:xfrm>
                  <a:off x="2105025" y="1717675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69A19B36-77BF-4F6E-BB26-CEB479332F09}"/>
                    </a:ext>
                  </a:extLst>
                </p:cNvPr>
                <p:cNvSpPr/>
                <p:nvPr/>
              </p:nvSpPr>
              <p:spPr>
                <a:xfrm>
                  <a:off x="2222500" y="1724025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CFB8E3C6-6E38-4747-889A-74D3A7D76E9B}"/>
                    </a:ext>
                  </a:extLst>
                </p:cNvPr>
                <p:cNvSpPr/>
                <p:nvPr/>
              </p:nvSpPr>
              <p:spPr>
                <a:xfrm>
                  <a:off x="2336800" y="1727200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05F7EA20-49A8-42E2-A29D-1F3E39748515}"/>
                    </a:ext>
                  </a:extLst>
                </p:cNvPr>
                <p:cNvSpPr/>
                <p:nvPr/>
              </p:nvSpPr>
              <p:spPr>
                <a:xfrm>
                  <a:off x="2451100" y="1724025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D7ED7215-EF60-431A-B30B-212F872A2120}"/>
                  </a:ext>
                </a:extLst>
              </p:cNvPr>
              <p:cNvGrpSpPr/>
              <p:nvPr/>
            </p:nvGrpSpPr>
            <p:grpSpPr>
              <a:xfrm>
                <a:off x="9708513" y="1718757"/>
                <a:ext cx="1003300" cy="142875"/>
                <a:chOff x="1555750" y="1717675"/>
                <a:chExt cx="1003300" cy="142875"/>
              </a:xfrm>
            </p:grpSpPr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05589D45-D02B-4B1F-8D03-454F118AF4A4}"/>
                    </a:ext>
                  </a:extLst>
                </p:cNvPr>
                <p:cNvSpPr/>
                <p:nvPr/>
              </p:nvSpPr>
              <p:spPr>
                <a:xfrm>
                  <a:off x="1555750" y="1720850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97CBEBE1-D2F4-4248-8497-CCB31BDDD8A3}"/>
                    </a:ext>
                  </a:extLst>
                </p:cNvPr>
                <p:cNvSpPr/>
                <p:nvPr/>
              </p:nvSpPr>
              <p:spPr>
                <a:xfrm>
                  <a:off x="1663700" y="1720850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D207A735-0774-427B-9630-EB27E8B5DAF8}"/>
                    </a:ext>
                  </a:extLst>
                </p:cNvPr>
                <p:cNvSpPr/>
                <p:nvPr/>
              </p:nvSpPr>
              <p:spPr>
                <a:xfrm>
                  <a:off x="1771650" y="1720850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CE9FBC2F-16BF-4972-AA7D-B287200833E1}"/>
                    </a:ext>
                  </a:extLst>
                </p:cNvPr>
                <p:cNvSpPr/>
                <p:nvPr/>
              </p:nvSpPr>
              <p:spPr>
                <a:xfrm>
                  <a:off x="1870075" y="1717675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A817536C-DC2D-49C8-8695-225872F3F648}"/>
                    </a:ext>
                  </a:extLst>
                </p:cNvPr>
                <p:cNvSpPr/>
                <p:nvPr/>
              </p:nvSpPr>
              <p:spPr>
                <a:xfrm>
                  <a:off x="1987550" y="1717675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8BA806EA-D5DE-4DC8-B1C4-9E0748BC7B25}"/>
                    </a:ext>
                  </a:extLst>
                </p:cNvPr>
                <p:cNvSpPr/>
                <p:nvPr/>
              </p:nvSpPr>
              <p:spPr>
                <a:xfrm>
                  <a:off x="2105025" y="1717675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FA5A5F40-79C9-409C-8057-F3F6FF5E0FE0}"/>
                    </a:ext>
                  </a:extLst>
                </p:cNvPr>
                <p:cNvSpPr/>
                <p:nvPr/>
              </p:nvSpPr>
              <p:spPr>
                <a:xfrm>
                  <a:off x="2222500" y="1724025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84A655A9-10D4-44F8-85A8-7EF10ACDCCEA}"/>
                    </a:ext>
                  </a:extLst>
                </p:cNvPr>
                <p:cNvSpPr/>
                <p:nvPr/>
              </p:nvSpPr>
              <p:spPr>
                <a:xfrm>
                  <a:off x="2336800" y="1727200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BEA33BF9-0346-411A-879D-F7FB52BFFBDA}"/>
                    </a:ext>
                  </a:extLst>
                </p:cNvPr>
                <p:cNvSpPr/>
                <p:nvPr/>
              </p:nvSpPr>
              <p:spPr>
                <a:xfrm>
                  <a:off x="2451100" y="1724025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</p:grp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375EA6B-2DA5-45E7-93E0-FB95E4C946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1676" y="1306008"/>
                <a:ext cx="2051" cy="432858"/>
              </a:xfrm>
              <a:prstGeom prst="line">
                <a:avLst/>
              </a:prstGeom>
              <a:ln w="38100" cmpd="dbl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CFA3156-746F-4192-8E69-4EA60E7E15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64388" y="1300716"/>
                <a:ext cx="2051" cy="432858"/>
              </a:xfrm>
              <a:prstGeom prst="line">
                <a:avLst/>
              </a:prstGeom>
              <a:ln w="38100" cmpd="dbl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B3C5E4E-5DCE-4219-827C-802B8C5E20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70221" y="1298599"/>
                <a:ext cx="2051" cy="432858"/>
              </a:xfrm>
              <a:prstGeom prst="line">
                <a:avLst/>
              </a:prstGeom>
              <a:ln w="38100" cmpd="dbl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759541B-CE65-4708-914C-D8AEB3A682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68642" y="1306008"/>
                <a:ext cx="2051" cy="432858"/>
              </a:xfrm>
              <a:prstGeom prst="line">
                <a:avLst/>
              </a:prstGeom>
              <a:ln w="38100" cmpd="dbl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2B50FED-DA96-42B2-8DEB-83A30A309E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79604" y="1297541"/>
                <a:ext cx="2051" cy="432858"/>
              </a:xfrm>
              <a:prstGeom prst="line">
                <a:avLst/>
              </a:prstGeom>
              <a:ln w="38100" cmpd="dbl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16B0709-D709-4D09-943A-88662B0EFB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01446" y="1297541"/>
                <a:ext cx="2051" cy="432858"/>
              </a:xfrm>
              <a:prstGeom prst="line">
                <a:avLst/>
              </a:prstGeom>
              <a:ln w="38100" cmpd="dbl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6DF33ED-2490-4884-86F6-FE2477BAF2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47549" y="1303891"/>
                <a:ext cx="2051" cy="432858"/>
              </a:xfrm>
              <a:prstGeom prst="line">
                <a:avLst/>
              </a:prstGeom>
              <a:ln w="38100" cmpd="dbl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C356D0E5-A24F-4D69-854F-5B72A7A5BF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33287" y="1318708"/>
                <a:ext cx="2051" cy="432858"/>
              </a:xfrm>
              <a:prstGeom prst="line">
                <a:avLst/>
              </a:prstGeom>
              <a:ln w="38100" cmpd="dbl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1505D72-8FA0-40A2-B901-858C3DA931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20275" y="1303891"/>
                <a:ext cx="2051" cy="432858"/>
              </a:xfrm>
              <a:prstGeom prst="line">
                <a:avLst/>
              </a:prstGeom>
              <a:ln w="38100" cmpd="dbl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808B021B-E32A-495F-B5D8-7AECE814DB9B}"/>
                  </a:ext>
                </a:extLst>
              </p:cNvPr>
              <p:cNvGrpSpPr/>
              <p:nvPr/>
            </p:nvGrpSpPr>
            <p:grpSpPr>
              <a:xfrm>
                <a:off x="10705971" y="1182183"/>
                <a:ext cx="1003300" cy="142875"/>
                <a:chOff x="1555750" y="1717675"/>
                <a:chExt cx="1003300" cy="142875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09DA8203-5EA0-4225-B633-B2E33AD7EB8B}"/>
                    </a:ext>
                  </a:extLst>
                </p:cNvPr>
                <p:cNvSpPr/>
                <p:nvPr/>
              </p:nvSpPr>
              <p:spPr>
                <a:xfrm>
                  <a:off x="1555750" y="1720850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FA540D05-125E-44D9-9374-6CD2F966FAB8}"/>
                    </a:ext>
                  </a:extLst>
                </p:cNvPr>
                <p:cNvSpPr/>
                <p:nvPr/>
              </p:nvSpPr>
              <p:spPr>
                <a:xfrm>
                  <a:off x="1663700" y="1720850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F442DD6E-9BE6-47E1-A82E-FD93E13D9115}"/>
                    </a:ext>
                  </a:extLst>
                </p:cNvPr>
                <p:cNvSpPr/>
                <p:nvPr/>
              </p:nvSpPr>
              <p:spPr>
                <a:xfrm>
                  <a:off x="1771650" y="1720850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D96416A9-5FA3-4A14-94A4-637D014587F1}"/>
                    </a:ext>
                  </a:extLst>
                </p:cNvPr>
                <p:cNvSpPr/>
                <p:nvPr/>
              </p:nvSpPr>
              <p:spPr>
                <a:xfrm>
                  <a:off x="1870075" y="1717675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88D08586-F725-4B32-BA4F-0BC4BA04904D}"/>
                    </a:ext>
                  </a:extLst>
                </p:cNvPr>
                <p:cNvSpPr/>
                <p:nvPr/>
              </p:nvSpPr>
              <p:spPr>
                <a:xfrm>
                  <a:off x="1987550" y="1717675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1F740836-28A8-4960-9686-E3FDCEC2FA81}"/>
                    </a:ext>
                  </a:extLst>
                </p:cNvPr>
                <p:cNvSpPr/>
                <p:nvPr/>
              </p:nvSpPr>
              <p:spPr>
                <a:xfrm>
                  <a:off x="2105025" y="1717675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E210ACF8-2230-4075-AC85-DC789466B714}"/>
                    </a:ext>
                  </a:extLst>
                </p:cNvPr>
                <p:cNvSpPr/>
                <p:nvPr/>
              </p:nvSpPr>
              <p:spPr>
                <a:xfrm>
                  <a:off x="2222500" y="1724025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2954093B-B73C-43E3-AABA-83A0662F396B}"/>
                    </a:ext>
                  </a:extLst>
                </p:cNvPr>
                <p:cNvSpPr/>
                <p:nvPr/>
              </p:nvSpPr>
              <p:spPr>
                <a:xfrm>
                  <a:off x="2336800" y="1727200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2120F0F2-0409-4873-901C-F386F53F61E9}"/>
                    </a:ext>
                  </a:extLst>
                </p:cNvPr>
                <p:cNvSpPr/>
                <p:nvPr/>
              </p:nvSpPr>
              <p:spPr>
                <a:xfrm>
                  <a:off x="2451100" y="1724025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EFBCD7F2-4EB8-48B2-96BB-0851397F1242}"/>
                  </a:ext>
                </a:extLst>
              </p:cNvPr>
              <p:cNvGrpSpPr/>
              <p:nvPr/>
            </p:nvGrpSpPr>
            <p:grpSpPr>
              <a:xfrm>
                <a:off x="10722108" y="1725107"/>
                <a:ext cx="1003300" cy="142875"/>
                <a:chOff x="1555750" y="1717675"/>
                <a:chExt cx="1003300" cy="142875"/>
              </a:xfrm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77A781C4-9937-4DB8-8324-9DCD2D836361}"/>
                    </a:ext>
                  </a:extLst>
                </p:cNvPr>
                <p:cNvSpPr/>
                <p:nvPr/>
              </p:nvSpPr>
              <p:spPr>
                <a:xfrm>
                  <a:off x="1555750" y="1720850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D1C81A42-63E1-40BD-8F03-77F9F9F7FA6D}"/>
                    </a:ext>
                  </a:extLst>
                </p:cNvPr>
                <p:cNvSpPr/>
                <p:nvPr/>
              </p:nvSpPr>
              <p:spPr>
                <a:xfrm>
                  <a:off x="1663700" y="1720850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B67A6DEF-8663-4B34-A0C0-4DBB22C3F7FF}"/>
                    </a:ext>
                  </a:extLst>
                </p:cNvPr>
                <p:cNvSpPr/>
                <p:nvPr/>
              </p:nvSpPr>
              <p:spPr>
                <a:xfrm>
                  <a:off x="1771650" y="1720850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14776219-BBAE-4C2B-9C8D-35C9BA255D5B}"/>
                    </a:ext>
                  </a:extLst>
                </p:cNvPr>
                <p:cNvSpPr/>
                <p:nvPr/>
              </p:nvSpPr>
              <p:spPr>
                <a:xfrm>
                  <a:off x="1870075" y="1717675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AC4A6A56-4176-4C14-A209-783748868383}"/>
                    </a:ext>
                  </a:extLst>
                </p:cNvPr>
                <p:cNvSpPr/>
                <p:nvPr/>
              </p:nvSpPr>
              <p:spPr>
                <a:xfrm>
                  <a:off x="1987550" y="1717675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5CC8A30D-3B07-4DA5-BDA2-5407DB682A13}"/>
                    </a:ext>
                  </a:extLst>
                </p:cNvPr>
                <p:cNvSpPr/>
                <p:nvPr/>
              </p:nvSpPr>
              <p:spPr>
                <a:xfrm>
                  <a:off x="2105025" y="1717675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ED711B0C-1EE9-4446-8E6B-DF28B31ED4FA}"/>
                    </a:ext>
                  </a:extLst>
                </p:cNvPr>
                <p:cNvSpPr/>
                <p:nvPr/>
              </p:nvSpPr>
              <p:spPr>
                <a:xfrm>
                  <a:off x="2222500" y="1724025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62D96DF4-BF8C-4A43-AB9E-328E039860B8}"/>
                    </a:ext>
                  </a:extLst>
                </p:cNvPr>
                <p:cNvSpPr/>
                <p:nvPr/>
              </p:nvSpPr>
              <p:spPr>
                <a:xfrm>
                  <a:off x="2336800" y="1727200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DF3B1542-EB7A-4B3E-A0AE-C6AD1029F6FE}"/>
                    </a:ext>
                  </a:extLst>
                </p:cNvPr>
                <p:cNvSpPr/>
                <p:nvPr/>
              </p:nvSpPr>
              <p:spPr>
                <a:xfrm>
                  <a:off x="2451100" y="1724025"/>
                  <a:ext cx="107950" cy="133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/>
                </a:p>
              </p:txBody>
            </p:sp>
          </p:grp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68D0A7DF-8683-4B08-A672-E30A65303C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65271" y="1312358"/>
                <a:ext cx="2051" cy="432858"/>
              </a:xfrm>
              <a:prstGeom prst="line">
                <a:avLst/>
              </a:prstGeom>
              <a:ln w="38100" cmpd="dbl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84905BDC-B669-4F41-ABC9-A0D67BF2B0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77983" y="1307066"/>
                <a:ext cx="2051" cy="432858"/>
              </a:xfrm>
              <a:prstGeom prst="line">
                <a:avLst/>
              </a:prstGeom>
              <a:ln w="38100" cmpd="dbl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7281FB0-18D8-47CC-B48B-4175A0FAC6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83816" y="1304949"/>
                <a:ext cx="2051" cy="432858"/>
              </a:xfrm>
              <a:prstGeom prst="line">
                <a:avLst/>
              </a:prstGeom>
              <a:ln w="38100" cmpd="dbl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F13E724C-522D-48D4-A0E5-8855E91C84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82237" y="1312358"/>
                <a:ext cx="2051" cy="432858"/>
              </a:xfrm>
              <a:prstGeom prst="line">
                <a:avLst/>
              </a:prstGeom>
              <a:ln w="38100" cmpd="dbl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ADFB0477-5BDA-453C-8BD2-5BDDAF8B8B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93199" y="1303891"/>
                <a:ext cx="2051" cy="432858"/>
              </a:xfrm>
              <a:prstGeom prst="line">
                <a:avLst/>
              </a:prstGeom>
              <a:ln w="38100" cmpd="dbl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07EF9352-F949-4BBE-B96C-C3B755D306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15041" y="1303891"/>
                <a:ext cx="2051" cy="432858"/>
              </a:xfrm>
              <a:prstGeom prst="line">
                <a:avLst/>
              </a:prstGeom>
              <a:ln w="38100" cmpd="dbl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AC27986F-7431-4656-9A67-E1CF48457F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61144" y="1310241"/>
                <a:ext cx="2051" cy="432858"/>
              </a:xfrm>
              <a:prstGeom prst="line">
                <a:avLst/>
              </a:prstGeom>
              <a:ln w="38100" cmpd="dbl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A9356589-AB68-4160-8A57-5896A0E4B5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46882" y="1325058"/>
                <a:ext cx="2051" cy="432858"/>
              </a:xfrm>
              <a:prstGeom prst="line">
                <a:avLst/>
              </a:prstGeom>
              <a:ln w="38100" cmpd="dbl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276D4D81-8A85-4932-B029-0922FCA365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3870" y="1310241"/>
                <a:ext cx="2051" cy="432858"/>
              </a:xfrm>
              <a:prstGeom prst="line">
                <a:avLst/>
              </a:prstGeom>
              <a:ln w="38100" cmpd="dbl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9556B3C7-0939-4C8D-8555-C8B306E45A8A}"/>
                  </a:ext>
                </a:extLst>
              </p:cNvPr>
              <p:cNvSpPr/>
              <p:nvPr/>
            </p:nvSpPr>
            <p:spPr>
              <a:xfrm>
                <a:off x="9772505" y="1146473"/>
                <a:ext cx="107950" cy="835183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AE951D20-4545-43A2-8AD2-0FE573B8FA47}"/>
                  </a:ext>
                </a:extLst>
              </p:cNvPr>
              <p:cNvSpPr/>
              <p:nvPr/>
            </p:nvSpPr>
            <p:spPr>
              <a:xfrm>
                <a:off x="9530243" y="1146472"/>
                <a:ext cx="107950" cy="835183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B6CFFB8C-3152-4711-9661-CEDE85EB72B8}"/>
                  </a:ext>
                </a:extLst>
              </p:cNvPr>
              <p:cNvSpPr/>
              <p:nvPr/>
            </p:nvSpPr>
            <p:spPr>
              <a:xfrm>
                <a:off x="10013051" y="1158316"/>
                <a:ext cx="107950" cy="835183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22EF99BB-FB5F-4AA0-BF3B-F21D0563488B}"/>
                  </a:ext>
                </a:extLst>
              </p:cNvPr>
              <p:cNvSpPr/>
              <p:nvPr/>
            </p:nvSpPr>
            <p:spPr>
              <a:xfrm>
                <a:off x="10229705" y="1144483"/>
                <a:ext cx="107950" cy="835183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93C0C819-8069-42DC-83BD-7F2E2DE34A27}"/>
                  </a:ext>
                </a:extLst>
              </p:cNvPr>
              <p:cNvSpPr/>
              <p:nvPr/>
            </p:nvSpPr>
            <p:spPr>
              <a:xfrm>
                <a:off x="8909030" y="1146471"/>
                <a:ext cx="107950" cy="835183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98148E37-22FD-42A1-9163-1A3A1645B27C}"/>
                  </a:ext>
                </a:extLst>
              </p:cNvPr>
              <p:cNvSpPr/>
              <p:nvPr/>
            </p:nvSpPr>
            <p:spPr>
              <a:xfrm>
                <a:off x="9093225" y="1139670"/>
                <a:ext cx="107950" cy="835183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98C11DA1-2BBE-4799-8878-B47318978EDC}"/>
                  </a:ext>
                </a:extLst>
              </p:cNvPr>
              <p:cNvSpPr/>
              <p:nvPr/>
            </p:nvSpPr>
            <p:spPr>
              <a:xfrm>
                <a:off x="9301957" y="1139215"/>
                <a:ext cx="107950" cy="835183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" name="Freeform: Shape 1">
                <a:extLst>
                  <a:ext uri="{FF2B5EF4-FFF2-40B4-BE49-F238E27FC236}">
                    <a16:creationId xmlns:a16="http://schemas.microsoft.com/office/drawing/2014/main" id="{D066289C-7B55-4C81-9C59-22F627C60465}"/>
                  </a:ext>
                </a:extLst>
              </p:cNvPr>
              <p:cNvSpPr/>
              <p:nvPr/>
            </p:nvSpPr>
            <p:spPr>
              <a:xfrm>
                <a:off x="8610600" y="882650"/>
                <a:ext cx="324078" cy="266700"/>
              </a:xfrm>
              <a:custGeom>
                <a:avLst/>
                <a:gdLst>
                  <a:gd name="connsiteX0" fmla="*/ 0 w 324078"/>
                  <a:gd name="connsiteY0" fmla="*/ 63500 h 266700"/>
                  <a:gd name="connsiteX1" fmla="*/ 25400 w 324078"/>
                  <a:gd name="connsiteY1" fmla="*/ 31750 h 266700"/>
                  <a:gd name="connsiteX2" fmla="*/ 82550 w 324078"/>
                  <a:gd name="connsiteY2" fmla="*/ 0 h 266700"/>
                  <a:gd name="connsiteX3" fmla="*/ 120650 w 324078"/>
                  <a:gd name="connsiteY3" fmla="*/ 25400 h 266700"/>
                  <a:gd name="connsiteX4" fmla="*/ 152400 w 324078"/>
                  <a:gd name="connsiteY4" fmla="*/ 101600 h 266700"/>
                  <a:gd name="connsiteX5" fmla="*/ 184150 w 324078"/>
                  <a:gd name="connsiteY5" fmla="*/ 107950 h 266700"/>
                  <a:gd name="connsiteX6" fmla="*/ 234950 w 324078"/>
                  <a:gd name="connsiteY6" fmla="*/ 101600 h 266700"/>
                  <a:gd name="connsiteX7" fmla="*/ 279400 w 324078"/>
                  <a:gd name="connsiteY7" fmla="*/ 152400 h 266700"/>
                  <a:gd name="connsiteX8" fmla="*/ 317500 w 324078"/>
                  <a:gd name="connsiteY8" fmla="*/ 190500 h 266700"/>
                  <a:gd name="connsiteX9" fmla="*/ 323850 w 324078"/>
                  <a:gd name="connsiteY9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4078" h="266700">
                    <a:moveTo>
                      <a:pt x="0" y="63500"/>
                    </a:moveTo>
                    <a:cubicBezTo>
                      <a:pt x="8467" y="52917"/>
                      <a:pt x="15270" y="40754"/>
                      <a:pt x="25400" y="31750"/>
                    </a:cubicBezTo>
                    <a:cubicBezTo>
                      <a:pt x="35652" y="22638"/>
                      <a:pt x="68825" y="6863"/>
                      <a:pt x="82550" y="0"/>
                    </a:cubicBezTo>
                    <a:cubicBezTo>
                      <a:pt x="95250" y="8467"/>
                      <a:pt x="111115" y="13481"/>
                      <a:pt x="120650" y="25400"/>
                    </a:cubicBezTo>
                    <a:cubicBezTo>
                      <a:pt x="147246" y="58645"/>
                      <a:pt x="117387" y="70964"/>
                      <a:pt x="152400" y="101600"/>
                    </a:cubicBezTo>
                    <a:cubicBezTo>
                      <a:pt x="160523" y="108707"/>
                      <a:pt x="173567" y="105833"/>
                      <a:pt x="184150" y="107950"/>
                    </a:cubicBezTo>
                    <a:cubicBezTo>
                      <a:pt x="201083" y="105833"/>
                      <a:pt x="219486" y="94383"/>
                      <a:pt x="234950" y="101600"/>
                    </a:cubicBezTo>
                    <a:cubicBezTo>
                      <a:pt x="255340" y="111115"/>
                      <a:pt x="263490" y="136490"/>
                      <a:pt x="279400" y="152400"/>
                    </a:cubicBezTo>
                    <a:cubicBezTo>
                      <a:pt x="335112" y="208112"/>
                      <a:pt x="255242" y="107489"/>
                      <a:pt x="317500" y="190500"/>
                    </a:cubicBezTo>
                    <a:cubicBezTo>
                      <a:pt x="325938" y="241127"/>
                      <a:pt x="323850" y="215725"/>
                      <a:pt x="323850" y="266700"/>
                    </a:cubicBezTo>
                  </a:path>
                </a:pathLst>
              </a:custGeom>
              <a:noFill/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58CF348C-D0A9-430A-9D69-5992A067162D}"/>
                  </a:ext>
                </a:extLst>
              </p:cNvPr>
              <p:cNvSpPr/>
              <p:nvPr/>
            </p:nvSpPr>
            <p:spPr>
              <a:xfrm>
                <a:off x="8915540" y="1974398"/>
                <a:ext cx="285500" cy="337442"/>
              </a:xfrm>
              <a:custGeom>
                <a:avLst/>
                <a:gdLst>
                  <a:gd name="connsiteX0" fmla="*/ 38100 w 285500"/>
                  <a:gd name="connsiteY0" fmla="*/ 7242 h 337442"/>
                  <a:gd name="connsiteX1" fmla="*/ 31750 w 285500"/>
                  <a:gd name="connsiteY1" fmla="*/ 38992 h 337442"/>
                  <a:gd name="connsiteX2" fmla="*/ 19050 w 285500"/>
                  <a:gd name="connsiteY2" fmla="*/ 70742 h 337442"/>
                  <a:gd name="connsiteX3" fmla="*/ 0 w 285500"/>
                  <a:gd name="connsiteY3" fmla="*/ 127892 h 337442"/>
                  <a:gd name="connsiteX4" fmla="*/ 31750 w 285500"/>
                  <a:gd name="connsiteY4" fmla="*/ 292992 h 337442"/>
                  <a:gd name="connsiteX5" fmla="*/ 44450 w 285500"/>
                  <a:gd name="connsiteY5" fmla="*/ 318392 h 337442"/>
                  <a:gd name="connsiteX6" fmla="*/ 127000 w 285500"/>
                  <a:gd name="connsiteY6" fmla="*/ 337442 h 337442"/>
                  <a:gd name="connsiteX7" fmla="*/ 190500 w 285500"/>
                  <a:gd name="connsiteY7" fmla="*/ 324742 h 337442"/>
                  <a:gd name="connsiteX8" fmla="*/ 209550 w 285500"/>
                  <a:gd name="connsiteY8" fmla="*/ 312042 h 337442"/>
                  <a:gd name="connsiteX9" fmla="*/ 222250 w 285500"/>
                  <a:gd name="connsiteY9" fmla="*/ 267592 h 337442"/>
                  <a:gd name="connsiteX10" fmla="*/ 234950 w 285500"/>
                  <a:gd name="connsiteY10" fmla="*/ 242192 h 337442"/>
                  <a:gd name="connsiteX11" fmla="*/ 247650 w 285500"/>
                  <a:gd name="connsiteY11" fmla="*/ 210442 h 337442"/>
                  <a:gd name="connsiteX12" fmla="*/ 273050 w 285500"/>
                  <a:gd name="connsiteY12" fmla="*/ 178692 h 337442"/>
                  <a:gd name="connsiteX13" fmla="*/ 273050 w 285500"/>
                  <a:gd name="connsiteY13" fmla="*/ 13592 h 337442"/>
                  <a:gd name="connsiteX14" fmla="*/ 254000 w 285500"/>
                  <a:gd name="connsiteY14" fmla="*/ 892 h 337442"/>
                  <a:gd name="connsiteX15" fmla="*/ 234950 w 285500"/>
                  <a:gd name="connsiteY15" fmla="*/ 892 h 337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5500" h="337442">
                    <a:moveTo>
                      <a:pt x="38100" y="7242"/>
                    </a:moveTo>
                    <a:cubicBezTo>
                      <a:pt x="35983" y="17825"/>
                      <a:pt x="34851" y="28654"/>
                      <a:pt x="31750" y="38992"/>
                    </a:cubicBezTo>
                    <a:cubicBezTo>
                      <a:pt x="28475" y="49910"/>
                      <a:pt x="22884" y="60007"/>
                      <a:pt x="19050" y="70742"/>
                    </a:cubicBezTo>
                    <a:cubicBezTo>
                      <a:pt x="12296" y="89653"/>
                      <a:pt x="6350" y="108842"/>
                      <a:pt x="0" y="127892"/>
                    </a:cubicBezTo>
                    <a:cubicBezTo>
                      <a:pt x="30892" y="364729"/>
                      <a:pt x="-9871" y="220156"/>
                      <a:pt x="31750" y="292992"/>
                    </a:cubicBezTo>
                    <a:cubicBezTo>
                      <a:pt x="36446" y="301211"/>
                      <a:pt x="35872" y="314389"/>
                      <a:pt x="44450" y="318392"/>
                    </a:cubicBezTo>
                    <a:cubicBezTo>
                      <a:pt x="70040" y="330334"/>
                      <a:pt x="99483" y="331092"/>
                      <a:pt x="127000" y="337442"/>
                    </a:cubicBezTo>
                    <a:cubicBezTo>
                      <a:pt x="148167" y="333209"/>
                      <a:pt x="169869" y="331090"/>
                      <a:pt x="190500" y="324742"/>
                    </a:cubicBezTo>
                    <a:cubicBezTo>
                      <a:pt x="197794" y="322498"/>
                      <a:pt x="205844" y="318713"/>
                      <a:pt x="209550" y="312042"/>
                    </a:cubicBezTo>
                    <a:cubicBezTo>
                      <a:pt x="217034" y="298572"/>
                      <a:pt x="216984" y="282074"/>
                      <a:pt x="222250" y="267592"/>
                    </a:cubicBezTo>
                    <a:cubicBezTo>
                      <a:pt x="225485" y="258696"/>
                      <a:pt x="231105" y="250842"/>
                      <a:pt x="234950" y="242192"/>
                    </a:cubicBezTo>
                    <a:cubicBezTo>
                      <a:pt x="239579" y="231776"/>
                      <a:pt x="241785" y="220216"/>
                      <a:pt x="247650" y="210442"/>
                    </a:cubicBezTo>
                    <a:cubicBezTo>
                      <a:pt x="254623" y="198820"/>
                      <a:pt x="264583" y="189275"/>
                      <a:pt x="273050" y="178692"/>
                    </a:cubicBezTo>
                    <a:cubicBezTo>
                      <a:pt x="288685" y="116153"/>
                      <a:pt x="290590" y="118834"/>
                      <a:pt x="273050" y="13592"/>
                    </a:cubicBezTo>
                    <a:cubicBezTo>
                      <a:pt x="271795" y="6064"/>
                      <a:pt x="261240" y="3305"/>
                      <a:pt x="254000" y="892"/>
                    </a:cubicBezTo>
                    <a:cubicBezTo>
                      <a:pt x="247976" y="-1116"/>
                      <a:pt x="241300" y="892"/>
                      <a:pt x="234950" y="892"/>
                    </a:cubicBezTo>
                  </a:path>
                </a:pathLst>
              </a:custGeom>
              <a:noFill/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A047B32-F319-4275-9DE9-C5FFA21D5DEF}"/>
                  </a:ext>
                </a:extLst>
              </p:cNvPr>
              <p:cNvSpPr/>
              <p:nvPr/>
            </p:nvSpPr>
            <p:spPr>
              <a:xfrm>
                <a:off x="9131039" y="914400"/>
                <a:ext cx="241611" cy="228600"/>
              </a:xfrm>
              <a:custGeom>
                <a:avLst/>
                <a:gdLst>
                  <a:gd name="connsiteX0" fmla="*/ 19311 w 241611"/>
                  <a:gd name="connsiteY0" fmla="*/ 228600 h 228600"/>
                  <a:gd name="connsiteX1" fmla="*/ 12961 w 241611"/>
                  <a:gd name="connsiteY1" fmla="*/ 50800 h 228600"/>
                  <a:gd name="connsiteX2" fmla="*/ 38361 w 241611"/>
                  <a:gd name="connsiteY2" fmla="*/ 44450 h 228600"/>
                  <a:gd name="connsiteX3" fmla="*/ 63761 w 241611"/>
                  <a:gd name="connsiteY3" fmla="*/ 31750 h 228600"/>
                  <a:gd name="connsiteX4" fmla="*/ 95511 w 241611"/>
                  <a:gd name="connsiteY4" fmla="*/ 19050 h 228600"/>
                  <a:gd name="connsiteX5" fmla="*/ 114561 w 241611"/>
                  <a:gd name="connsiteY5" fmla="*/ 6350 h 228600"/>
                  <a:gd name="connsiteX6" fmla="*/ 152661 w 241611"/>
                  <a:gd name="connsiteY6" fmla="*/ 0 h 228600"/>
                  <a:gd name="connsiteX7" fmla="*/ 203461 w 241611"/>
                  <a:gd name="connsiteY7" fmla="*/ 12700 h 228600"/>
                  <a:gd name="connsiteX8" fmla="*/ 209811 w 241611"/>
                  <a:gd name="connsiteY8" fmla="*/ 38100 h 228600"/>
                  <a:gd name="connsiteX9" fmla="*/ 228861 w 241611"/>
                  <a:gd name="connsiteY9" fmla="*/ 57150 h 228600"/>
                  <a:gd name="connsiteX10" fmla="*/ 241561 w 241611"/>
                  <a:gd name="connsiteY10" fmla="*/ 82550 h 228600"/>
                  <a:gd name="connsiteX11" fmla="*/ 216161 w 241611"/>
                  <a:gd name="connsiteY11" fmla="*/ 114300 h 228600"/>
                  <a:gd name="connsiteX12" fmla="*/ 235211 w 241611"/>
                  <a:gd name="connsiteY12" fmla="*/ 171450 h 228600"/>
                  <a:gd name="connsiteX13" fmla="*/ 241561 w 241611"/>
                  <a:gd name="connsiteY13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1611" h="228600">
                    <a:moveTo>
                      <a:pt x="19311" y="228600"/>
                    </a:moveTo>
                    <a:cubicBezTo>
                      <a:pt x="-460" y="159400"/>
                      <a:pt x="-9005" y="147451"/>
                      <a:pt x="12961" y="50800"/>
                    </a:cubicBezTo>
                    <a:cubicBezTo>
                      <a:pt x="14895" y="42290"/>
                      <a:pt x="30189" y="47514"/>
                      <a:pt x="38361" y="44450"/>
                    </a:cubicBezTo>
                    <a:cubicBezTo>
                      <a:pt x="47224" y="41126"/>
                      <a:pt x="55111" y="35595"/>
                      <a:pt x="63761" y="31750"/>
                    </a:cubicBezTo>
                    <a:cubicBezTo>
                      <a:pt x="74177" y="27121"/>
                      <a:pt x="85316" y="24148"/>
                      <a:pt x="95511" y="19050"/>
                    </a:cubicBezTo>
                    <a:cubicBezTo>
                      <a:pt x="102337" y="15637"/>
                      <a:pt x="107321" y="8763"/>
                      <a:pt x="114561" y="6350"/>
                    </a:cubicBezTo>
                    <a:cubicBezTo>
                      <a:pt x="126775" y="2279"/>
                      <a:pt x="139961" y="2117"/>
                      <a:pt x="152661" y="0"/>
                    </a:cubicBezTo>
                    <a:cubicBezTo>
                      <a:pt x="169594" y="4233"/>
                      <a:pt x="188938" y="3018"/>
                      <a:pt x="203461" y="12700"/>
                    </a:cubicBezTo>
                    <a:cubicBezTo>
                      <a:pt x="210723" y="17541"/>
                      <a:pt x="205481" y="30523"/>
                      <a:pt x="209811" y="38100"/>
                    </a:cubicBezTo>
                    <a:cubicBezTo>
                      <a:pt x="214266" y="45897"/>
                      <a:pt x="223641" y="49842"/>
                      <a:pt x="228861" y="57150"/>
                    </a:cubicBezTo>
                    <a:cubicBezTo>
                      <a:pt x="234363" y="64853"/>
                      <a:pt x="237328" y="74083"/>
                      <a:pt x="241561" y="82550"/>
                    </a:cubicBezTo>
                    <a:cubicBezTo>
                      <a:pt x="233094" y="93133"/>
                      <a:pt x="220056" y="101318"/>
                      <a:pt x="216161" y="114300"/>
                    </a:cubicBezTo>
                    <a:cubicBezTo>
                      <a:pt x="211545" y="129687"/>
                      <a:pt x="228930" y="158889"/>
                      <a:pt x="235211" y="171450"/>
                    </a:cubicBezTo>
                    <a:cubicBezTo>
                      <a:pt x="242605" y="215814"/>
                      <a:pt x="241561" y="196675"/>
                      <a:pt x="241561" y="228600"/>
                    </a:cubicBezTo>
                  </a:path>
                </a:pathLst>
              </a:custGeom>
              <a:noFill/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600" name="Freeform: Shape 25599">
                <a:extLst>
                  <a:ext uri="{FF2B5EF4-FFF2-40B4-BE49-F238E27FC236}">
                    <a16:creationId xmlns:a16="http://schemas.microsoft.com/office/drawing/2014/main" id="{2D9CF76B-5ADF-4647-9643-EBD18AA86DC5}"/>
                  </a:ext>
                </a:extLst>
              </p:cNvPr>
              <p:cNvSpPr/>
              <p:nvPr/>
            </p:nvSpPr>
            <p:spPr>
              <a:xfrm>
                <a:off x="9359900" y="1962150"/>
                <a:ext cx="277860" cy="368300"/>
              </a:xfrm>
              <a:custGeom>
                <a:avLst/>
                <a:gdLst>
                  <a:gd name="connsiteX0" fmla="*/ 12700 w 277860"/>
                  <a:gd name="connsiteY0" fmla="*/ 19050 h 368300"/>
                  <a:gd name="connsiteX1" fmla="*/ 6350 w 277860"/>
                  <a:gd name="connsiteY1" fmla="*/ 63500 h 368300"/>
                  <a:gd name="connsiteX2" fmla="*/ 0 w 277860"/>
                  <a:gd name="connsiteY2" fmla="*/ 88900 h 368300"/>
                  <a:gd name="connsiteX3" fmla="*/ 6350 w 277860"/>
                  <a:gd name="connsiteY3" fmla="*/ 285750 h 368300"/>
                  <a:gd name="connsiteX4" fmla="*/ 19050 w 277860"/>
                  <a:gd name="connsiteY4" fmla="*/ 311150 h 368300"/>
                  <a:gd name="connsiteX5" fmla="*/ 25400 w 277860"/>
                  <a:gd name="connsiteY5" fmla="*/ 330200 h 368300"/>
                  <a:gd name="connsiteX6" fmla="*/ 44450 w 277860"/>
                  <a:gd name="connsiteY6" fmla="*/ 368300 h 368300"/>
                  <a:gd name="connsiteX7" fmla="*/ 76200 w 277860"/>
                  <a:gd name="connsiteY7" fmla="*/ 349250 h 368300"/>
                  <a:gd name="connsiteX8" fmla="*/ 114300 w 277860"/>
                  <a:gd name="connsiteY8" fmla="*/ 266700 h 368300"/>
                  <a:gd name="connsiteX9" fmla="*/ 139700 w 277860"/>
                  <a:gd name="connsiteY9" fmla="*/ 273050 h 368300"/>
                  <a:gd name="connsiteX10" fmla="*/ 165100 w 277860"/>
                  <a:gd name="connsiteY10" fmla="*/ 279400 h 368300"/>
                  <a:gd name="connsiteX11" fmla="*/ 190500 w 277860"/>
                  <a:gd name="connsiteY11" fmla="*/ 266700 h 368300"/>
                  <a:gd name="connsiteX12" fmla="*/ 266700 w 277860"/>
                  <a:gd name="connsiteY12" fmla="*/ 260350 h 368300"/>
                  <a:gd name="connsiteX13" fmla="*/ 273050 w 277860"/>
                  <a:gd name="connsiteY13" fmla="*/ 234950 h 368300"/>
                  <a:gd name="connsiteX14" fmla="*/ 260350 w 277860"/>
                  <a:gd name="connsiteY14" fmla="*/ 57150 h 368300"/>
                  <a:gd name="connsiteX15" fmla="*/ 241300 w 277860"/>
                  <a:gd name="connsiteY15" fmla="*/ 19050 h 368300"/>
                  <a:gd name="connsiteX16" fmla="*/ 241300 w 277860"/>
                  <a:gd name="connsiteY16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860" h="368300">
                    <a:moveTo>
                      <a:pt x="12700" y="19050"/>
                    </a:moveTo>
                    <a:cubicBezTo>
                      <a:pt x="10583" y="33867"/>
                      <a:pt x="9027" y="48774"/>
                      <a:pt x="6350" y="63500"/>
                    </a:cubicBezTo>
                    <a:cubicBezTo>
                      <a:pt x="4789" y="72086"/>
                      <a:pt x="0" y="80173"/>
                      <a:pt x="0" y="88900"/>
                    </a:cubicBezTo>
                    <a:cubicBezTo>
                      <a:pt x="0" y="154551"/>
                      <a:pt x="743" y="220339"/>
                      <a:pt x="6350" y="285750"/>
                    </a:cubicBezTo>
                    <a:cubicBezTo>
                      <a:pt x="7158" y="295181"/>
                      <a:pt x="15321" y="302449"/>
                      <a:pt x="19050" y="311150"/>
                    </a:cubicBezTo>
                    <a:cubicBezTo>
                      <a:pt x="21687" y="317302"/>
                      <a:pt x="22407" y="324213"/>
                      <a:pt x="25400" y="330200"/>
                    </a:cubicBezTo>
                    <a:cubicBezTo>
                      <a:pt x="50019" y="379439"/>
                      <a:pt x="28489" y="320417"/>
                      <a:pt x="44450" y="368300"/>
                    </a:cubicBezTo>
                    <a:cubicBezTo>
                      <a:pt x="55033" y="361950"/>
                      <a:pt x="72297" y="360959"/>
                      <a:pt x="76200" y="349250"/>
                    </a:cubicBezTo>
                    <a:cubicBezTo>
                      <a:pt x="108396" y="252662"/>
                      <a:pt x="44019" y="238587"/>
                      <a:pt x="114300" y="266700"/>
                    </a:cubicBezTo>
                    <a:cubicBezTo>
                      <a:pt x="127181" y="356865"/>
                      <a:pt x="109666" y="294503"/>
                      <a:pt x="139700" y="273050"/>
                    </a:cubicBezTo>
                    <a:cubicBezTo>
                      <a:pt x="146802" y="267977"/>
                      <a:pt x="156633" y="277283"/>
                      <a:pt x="165100" y="279400"/>
                    </a:cubicBezTo>
                    <a:cubicBezTo>
                      <a:pt x="173567" y="275167"/>
                      <a:pt x="181196" y="268444"/>
                      <a:pt x="190500" y="266700"/>
                    </a:cubicBezTo>
                    <a:cubicBezTo>
                      <a:pt x="215551" y="262003"/>
                      <a:pt x="242911" y="269500"/>
                      <a:pt x="266700" y="260350"/>
                    </a:cubicBezTo>
                    <a:cubicBezTo>
                      <a:pt x="274846" y="257217"/>
                      <a:pt x="270933" y="243417"/>
                      <a:pt x="273050" y="234950"/>
                    </a:cubicBezTo>
                    <a:cubicBezTo>
                      <a:pt x="268817" y="175683"/>
                      <a:pt x="293309" y="106588"/>
                      <a:pt x="260350" y="57150"/>
                    </a:cubicBezTo>
                    <a:cubicBezTo>
                      <a:pt x="250598" y="42522"/>
                      <a:pt x="244221" y="36577"/>
                      <a:pt x="241300" y="19050"/>
                    </a:cubicBezTo>
                    <a:cubicBezTo>
                      <a:pt x="240256" y="12786"/>
                      <a:pt x="241300" y="6350"/>
                      <a:pt x="241300" y="0"/>
                    </a:cubicBezTo>
                  </a:path>
                </a:pathLst>
              </a:custGeom>
              <a:noFill/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601" name="Freeform: Shape 25600">
                <a:extLst>
                  <a:ext uri="{FF2B5EF4-FFF2-40B4-BE49-F238E27FC236}">
                    <a16:creationId xmlns:a16="http://schemas.microsoft.com/office/drawing/2014/main" id="{2FEA6337-9657-4F48-92AE-5B00EC96ED35}"/>
                  </a:ext>
                </a:extLst>
              </p:cNvPr>
              <p:cNvSpPr/>
              <p:nvPr/>
            </p:nvSpPr>
            <p:spPr>
              <a:xfrm>
                <a:off x="9518129" y="876300"/>
                <a:ext cx="306254" cy="279400"/>
              </a:xfrm>
              <a:custGeom>
                <a:avLst/>
                <a:gdLst>
                  <a:gd name="connsiteX0" fmla="*/ 64021 w 306254"/>
                  <a:gd name="connsiteY0" fmla="*/ 279400 h 279400"/>
                  <a:gd name="connsiteX1" fmla="*/ 51321 w 306254"/>
                  <a:gd name="connsiteY1" fmla="*/ 247650 h 279400"/>
                  <a:gd name="connsiteX2" fmla="*/ 44971 w 306254"/>
                  <a:gd name="connsiteY2" fmla="*/ 228600 h 279400"/>
                  <a:gd name="connsiteX3" fmla="*/ 6871 w 306254"/>
                  <a:gd name="connsiteY3" fmla="*/ 165100 h 279400"/>
                  <a:gd name="connsiteX4" fmla="*/ 521 w 306254"/>
                  <a:gd name="connsiteY4" fmla="*/ 88900 h 279400"/>
                  <a:gd name="connsiteX5" fmla="*/ 51321 w 306254"/>
                  <a:gd name="connsiteY5" fmla="*/ 6350 h 279400"/>
                  <a:gd name="connsiteX6" fmla="*/ 89421 w 306254"/>
                  <a:gd name="connsiteY6" fmla="*/ 0 h 279400"/>
                  <a:gd name="connsiteX7" fmla="*/ 133871 w 306254"/>
                  <a:gd name="connsiteY7" fmla="*/ 19050 h 279400"/>
                  <a:gd name="connsiteX8" fmla="*/ 191021 w 306254"/>
                  <a:gd name="connsiteY8" fmla="*/ 88900 h 279400"/>
                  <a:gd name="connsiteX9" fmla="*/ 222771 w 306254"/>
                  <a:gd name="connsiteY9" fmla="*/ 101600 h 279400"/>
                  <a:gd name="connsiteX10" fmla="*/ 298971 w 306254"/>
                  <a:gd name="connsiteY10" fmla="*/ 139700 h 279400"/>
                  <a:gd name="connsiteX11" fmla="*/ 305321 w 306254"/>
                  <a:gd name="connsiteY11" fmla="*/ 260350 h 27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6254" h="279400">
                    <a:moveTo>
                      <a:pt x="64021" y="279400"/>
                    </a:moveTo>
                    <a:cubicBezTo>
                      <a:pt x="59788" y="268817"/>
                      <a:pt x="55323" y="258323"/>
                      <a:pt x="51321" y="247650"/>
                    </a:cubicBezTo>
                    <a:cubicBezTo>
                      <a:pt x="48971" y="241383"/>
                      <a:pt x="48144" y="234493"/>
                      <a:pt x="44971" y="228600"/>
                    </a:cubicBezTo>
                    <a:cubicBezTo>
                      <a:pt x="33268" y="206866"/>
                      <a:pt x="19571" y="186267"/>
                      <a:pt x="6871" y="165100"/>
                    </a:cubicBezTo>
                    <a:cubicBezTo>
                      <a:pt x="4754" y="139700"/>
                      <a:pt x="-1895" y="114273"/>
                      <a:pt x="521" y="88900"/>
                    </a:cubicBezTo>
                    <a:cubicBezTo>
                      <a:pt x="4018" y="52186"/>
                      <a:pt x="17281" y="21823"/>
                      <a:pt x="51321" y="6350"/>
                    </a:cubicBezTo>
                    <a:cubicBezTo>
                      <a:pt x="63042" y="1022"/>
                      <a:pt x="76721" y="2117"/>
                      <a:pt x="89421" y="0"/>
                    </a:cubicBezTo>
                    <a:cubicBezTo>
                      <a:pt x="104238" y="6350"/>
                      <a:pt x="121889" y="8266"/>
                      <a:pt x="133871" y="19050"/>
                    </a:cubicBezTo>
                    <a:cubicBezTo>
                      <a:pt x="239197" y="113844"/>
                      <a:pt x="50171" y="-732"/>
                      <a:pt x="191021" y="88900"/>
                    </a:cubicBezTo>
                    <a:cubicBezTo>
                      <a:pt x="200638" y="95020"/>
                      <a:pt x="212457" y="96747"/>
                      <a:pt x="222771" y="101600"/>
                    </a:cubicBezTo>
                    <a:cubicBezTo>
                      <a:pt x="248466" y="113692"/>
                      <a:pt x="273571" y="127000"/>
                      <a:pt x="298971" y="139700"/>
                    </a:cubicBezTo>
                    <a:cubicBezTo>
                      <a:pt x="309845" y="204942"/>
                      <a:pt x="305321" y="164925"/>
                      <a:pt x="305321" y="260350"/>
                    </a:cubicBezTo>
                  </a:path>
                </a:pathLst>
              </a:custGeom>
              <a:noFill/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603" name="Freeform: Shape 25602">
                <a:extLst>
                  <a:ext uri="{FF2B5EF4-FFF2-40B4-BE49-F238E27FC236}">
                    <a16:creationId xmlns:a16="http://schemas.microsoft.com/office/drawing/2014/main" id="{26832EA0-F6D5-4E81-B47E-C5707698988B}"/>
                  </a:ext>
                </a:extLst>
              </p:cNvPr>
              <p:cNvSpPr/>
              <p:nvPr/>
            </p:nvSpPr>
            <p:spPr>
              <a:xfrm>
                <a:off x="9823484" y="1968587"/>
                <a:ext cx="268422" cy="279666"/>
              </a:xfrm>
              <a:custGeom>
                <a:avLst/>
                <a:gdLst>
                  <a:gd name="connsiteX0" fmla="*/ 0 w 268422"/>
                  <a:gd name="connsiteY0" fmla="*/ 19050 h 279666"/>
                  <a:gd name="connsiteX1" fmla="*/ 19050 w 268422"/>
                  <a:gd name="connsiteY1" fmla="*/ 165100 h 279666"/>
                  <a:gd name="connsiteX2" fmla="*/ 38100 w 268422"/>
                  <a:gd name="connsiteY2" fmla="*/ 190500 h 279666"/>
                  <a:gd name="connsiteX3" fmla="*/ 107950 w 268422"/>
                  <a:gd name="connsiteY3" fmla="*/ 241300 h 279666"/>
                  <a:gd name="connsiteX4" fmla="*/ 152400 w 268422"/>
                  <a:gd name="connsiteY4" fmla="*/ 254000 h 279666"/>
                  <a:gd name="connsiteX5" fmla="*/ 184150 w 268422"/>
                  <a:gd name="connsiteY5" fmla="*/ 273050 h 279666"/>
                  <a:gd name="connsiteX6" fmla="*/ 203200 w 268422"/>
                  <a:gd name="connsiteY6" fmla="*/ 279400 h 279666"/>
                  <a:gd name="connsiteX7" fmla="*/ 241300 w 268422"/>
                  <a:gd name="connsiteY7" fmla="*/ 260350 h 279666"/>
                  <a:gd name="connsiteX8" fmla="*/ 254000 w 268422"/>
                  <a:gd name="connsiteY8" fmla="*/ 228600 h 279666"/>
                  <a:gd name="connsiteX9" fmla="*/ 266700 w 268422"/>
                  <a:gd name="connsiteY9" fmla="*/ 209550 h 279666"/>
                  <a:gd name="connsiteX10" fmla="*/ 266700 w 268422"/>
                  <a:gd name="connsiteY10" fmla="*/ 0 h 279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8422" h="279666">
                    <a:moveTo>
                      <a:pt x="0" y="19050"/>
                    </a:moveTo>
                    <a:cubicBezTo>
                      <a:pt x="6350" y="67733"/>
                      <a:pt x="8400" y="117173"/>
                      <a:pt x="19050" y="165100"/>
                    </a:cubicBezTo>
                    <a:cubicBezTo>
                      <a:pt x="21346" y="175431"/>
                      <a:pt x="31131" y="182535"/>
                      <a:pt x="38100" y="190500"/>
                    </a:cubicBezTo>
                    <a:cubicBezTo>
                      <a:pt x="60377" y="215959"/>
                      <a:pt x="74753" y="227073"/>
                      <a:pt x="107950" y="241300"/>
                    </a:cubicBezTo>
                    <a:cubicBezTo>
                      <a:pt x="122114" y="247370"/>
                      <a:pt x="137583" y="249767"/>
                      <a:pt x="152400" y="254000"/>
                    </a:cubicBezTo>
                    <a:cubicBezTo>
                      <a:pt x="162983" y="260350"/>
                      <a:pt x="173111" y="267530"/>
                      <a:pt x="184150" y="273050"/>
                    </a:cubicBezTo>
                    <a:cubicBezTo>
                      <a:pt x="190137" y="276043"/>
                      <a:pt x="196666" y="280852"/>
                      <a:pt x="203200" y="279400"/>
                    </a:cubicBezTo>
                    <a:cubicBezTo>
                      <a:pt x="217061" y="276320"/>
                      <a:pt x="228600" y="266700"/>
                      <a:pt x="241300" y="260350"/>
                    </a:cubicBezTo>
                    <a:cubicBezTo>
                      <a:pt x="245533" y="249767"/>
                      <a:pt x="248902" y="238795"/>
                      <a:pt x="254000" y="228600"/>
                    </a:cubicBezTo>
                    <a:cubicBezTo>
                      <a:pt x="257413" y="221774"/>
                      <a:pt x="266277" y="217170"/>
                      <a:pt x="266700" y="209550"/>
                    </a:cubicBezTo>
                    <a:cubicBezTo>
                      <a:pt x="270575" y="139808"/>
                      <a:pt x="266700" y="69850"/>
                      <a:pt x="266700" y="0"/>
                    </a:cubicBezTo>
                  </a:path>
                </a:pathLst>
              </a:custGeom>
              <a:noFill/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605" name="Freeform: Shape 25604">
                <a:extLst>
                  <a:ext uri="{FF2B5EF4-FFF2-40B4-BE49-F238E27FC236}">
                    <a16:creationId xmlns:a16="http://schemas.microsoft.com/office/drawing/2014/main" id="{0BDC289A-FA6C-4A2A-A525-DCDFAC74B311}"/>
                  </a:ext>
                </a:extLst>
              </p:cNvPr>
              <p:cNvSpPr/>
              <p:nvPr/>
            </p:nvSpPr>
            <p:spPr>
              <a:xfrm>
                <a:off x="10033000" y="844550"/>
                <a:ext cx="260350" cy="330200"/>
              </a:xfrm>
              <a:custGeom>
                <a:avLst/>
                <a:gdLst>
                  <a:gd name="connsiteX0" fmla="*/ 31750 w 260350"/>
                  <a:gd name="connsiteY0" fmla="*/ 330200 h 330200"/>
                  <a:gd name="connsiteX1" fmla="*/ 25400 w 260350"/>
                  <a:gd name="connsiteY1" fmla="*/ 279400 h 330200"/>
                  <a:gd name="connsiteX2" fmla="*/ 0 w 260350"/>
                  <a:gd name="connsiteY2" fmla="*/ 209550 h 330200"/>
                  <a:gd name="connsiteX3" fmla="*/ 12700 w 260350"/>
                  <a:gd name="connsiteY3" fmla="*/ 120650 h 330200"/>
                  <a:gd name="connsiteX4" fmla="*/ 44450 w 260350"/>
                  <a:gd name="connsiteY4" fmla="*/ 69850 h 330200"/>
                  <a:gd name="connsiteX5" fmla="*/ 107950 w 260350"/>
                  <a:gd name="connsiteY5" fmla="*/ 12700 h 330200"/>
                  <a:gd name="connsiteX6" fmla="*/ 133350 w 260350"/>
                  <a:gd name="connsiteY6" fmla="*/ 6350 h 330200"/>
                  <a:gd name="connsiteX7" fmla="*/ 152400 w 260350"/>
                  <a:gd name="connsiteY7" fmla="*/ 0 h 330200"/>
                  <a:gd name="connsiteX8" fmla="*/ 184150 w 260350"/>
                  <a:gd name="connsiteY8" fmla="*/ 6350 h 330200"/>
                  <a:gd name="connsiteX9" fmla="*/ 222250 w 260350"/>
                  <a:gd name="connsiteY9" fmla="*/ 63500 h 330200"/>
                  <a:gd name="connsiteX10" fmla="*/ 234950 w 260350"/>
                  <a:gd name="connsiteY10" fmla="*/ 146050 h 330200"/>
                  <a:gd name="connsiteX11" fmla="*/ 260350 w 260350"/>
                  <a:gd name="connsiteY11" fmla="*/ 209550 h 330200"/>
                  <a:gd name="connsiteX12" fmla="*/ 260350 w 260350"/>
                  <a:gd name="connsiteY12" fmla="*/ 311150 h 33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0350" h="330200">
                    <a:moveTo>
                      <a:pt x="31750" y="330200"/>
                    </a:moveTo>
                    <a:cubicBezTo>
                      <a:pt x="29633" y="313267"/>
                      <a:pt x="28976" y="296086"/>
                      <a:pt x="25400" y="279400"/>
                    </a:cubicBezTo>
                    <a:cubicBezTo>
                      <a:pt x="21637" y="261841"/>
                      <a:pt x="6993" y="227032"/>
                      <a:pt x="0" y="209550"/>
                    </a:cubicBezTo>
                    <a:cubicBezTo>
                      <a:pt x="4233" y="179917"/>
                      <a:pt x="6206" y="149871"/>
                      <a:pt x="12700" y="120650"/>
                    </a:cubicBezTo>
                    <a:cubicBezTo>
                      <a:pt x="15822" y="106600"/>
                      <a:pt x="35720" y="79550"/>
                      <a:pt x="44450" y="69850"/>
                    </a:cubicBezTo>
                    <a:cubicBezTo>
                      <a:pt x="54136" y="59087"/>
                      <a:pt x="89334" y="22008"/>
                      <a:pt x="107950" y="12700"/>
                    </a:cubicBezTo>
                    <a:cubicBezTo>
                      <a:pt x="115756" y="8797"/>
                      <a:pt x="124959" y="8748"/>
                      <a:pt x="133350" y="6350"/>
                    </a:cubicBezTo>
                    <a:cubicBezTo>
                      <a:pt x="139786" y="4511"/>
                      <a:pt x="146050" y="2117"/>
                      <a:pt x="152400" y="0"/>
                    </a:cubicBezTo>
                    <a:cubicBezTo>
                      <a:pt x="162983" y="2117"/>
                      <a:pt x="175170" y="363"/>
                      <a:pt x="184150" y="6350"/>
                    </a:cubicBezTo>
                    <a:cubicBezTo>
                      <a:pt x="201764" y="18093"/>
                      <a:pt x="213057" y="45114"/>
                      <a:pt x="222250" y="63500"/>
                    </a:cubicBezTo>
                    <a:cubicBezTo>
                      <a:pt x="224888" y="87246"/>
                      <a:pt x="226080" y="121214"/>
                      <a:pt x="234950" y="146050"/>
                    </a:cubicBezTo>
                    <a:cubicBezTo>
                      <a:pt x="242618" y="167519"/>
                      <a:pt x="260350" y="186753"/>
                      <a:pt x="260350" y="209550"/>
                    </a:cubicBezTo>
                    <a:lnTo>
                      <a:pt x="260350" y="311150"/>
                    </a:lnTo>
                  </a:path>
                </a:pathLst>
              </a:custGeom>
              <a:noFill/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606" name="Freeform: Shape 25605">
                <a:extLst>
                  <a:ext uri="{FF2B5EF4-FFF2-40B4-BE49-F238E27FC236}">
                    <a16:creationId xmlns:a16="http://schemas.microsoft.com/office/drawing/2014/main" id="{C95C15B0-058E-41EB-AAD5-07288AA46253}"/>
                  </a:ext>
                </a:extLst>
              </p:cNvPr>
              <p:cNvSpPr/>
              <p:nvPr/>
            </p:nvSpPr>
            <p:spPr>
              <a:xfrm>
                <a:off x="10287000" y="1993900"/>
                <a:ext cx="419100" cy="362093"/>
              </a:xfrm>
              <a:custGeom>
                <a:avLst/>
                <a:gdLst>
                  <a:gd name="connsiteX0" fmla="*/ 0 w 419100"/>
                  <a:gd name="connsiteY0" fmla="*/ 0 h 362093"/>
                  <a:gd name="connsiteX1" fmla="*/ 19050 w 419100"/>
                  <a:gd name="connsiteY1" fmla="*/ 31750 h 362093"/>
                  <a:gd name="connsiteX2" fmla="*/ 25400 w 419100"/>
                  <a:gd name="connsiteY2" fmla="*/ 266700 h 362093"/>
                  <a:gd name="connsiteX3" fmla="*/ 44450 w 419100"/>
                  <a:gd name="connsiteY3" fmla="*/ 292100 h 362093"/>
                  <a:gd name="connsiteX4" fmla="*/ 95250 w 419100"/>
                  <a:gd name="connsiteY4" fmla="*/ 266700 h 362093"/>
                  <a:gd name="connsiteX5" fmla="*/ 133350 w 419100"/>
                  <a:gd name="connsiteY5" fmla="*/ 241300 h 362093"/>
                  <a:gd name="connsiteX6" fmla="*/ 196850 w 419100"/>
                  <a:gd name="connsiteY6" fmla="*/ 273050 h 362093"/>
                  <a:gd name="connsiteX7" fmla="*/ 228600 w 419100"/>
                  <a:gd name="connsiteY7" fmla="*/ 279400 h 362093"/>
                  <a:gd name="connsiteX8" fmla="*/ 273050 w 419100"/>
                  <a:gd name="connsiteY8" fmla="*/ 292100 h 362093"/>
                  <a:gd name="connsiteX9" fmla="*/ 361950 w 419100"/>
                  <a:gd name="connsiteY9" fmla="*/ 361950 h 362093"/>
                  <a:gd name="connsiteX10" fmla="*/ 419100 w 419100"/>
                  <a:gd name="connsiteY10" fmla="*/ 355600 h 362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9100" h="362093">
                    <a:moveTo>
                      <a:pt x="0" y="0"/>
                    </a:moveTo>
                    <a:cubicBezTo>
                      <a:pt x="6350" y="10583"/>
                      <a:pt x="18255" y="19433"/>
                      <a:pt x="19050" y="31750"/>
                    </a:cubicBezTo>
                    <a:cubicBezTo>
                      <a:pt x="25395" y="130103"/>
                      <a:pt x="-2998" y="181506"/>
                      <a:pt x="25400" y="266700"/>
                    </a:cubicBezTo>
                    <a:cubicBezTo>
                      <a:pt x="28747" y="276740"/>
                      <a:pt x="38100" y="283633"/>
                      <a:pt x="44450" y="292100"/>
                    </a:cubicBezTo>
                    <a:cubicBezTo>
                      <a:pt x="61383" y="283633"/>
                      <a:pt x="78812" y="276093"/>
                      <a:pt x="95250" y="266700"/>
                    </a:cubicBezTo>
                    <a:cubicBezTo>
                      <a:pt x="108502" y="259127"/>
                      <a:pt x="133350" y="241300"/>
                      <a:pt x="133350" y="241300"/>
                    </a:cubicBezTo>
                    <a:cubicBezTo>
                      <a:pt x="159279" y="256857"/>
                      <a:pt x="168044" y="264408"/>
                      <a:pt x="196850" y="273050"/>
                    </a:cubicBezTo>
                    <a:cubicBezTo>
                      <a:pt x="207188" y="276151"/>
                      <a:pt x="218129" y="276782"/>
                      <a:pt x="228600" y="279400"/>
                    </a:cubicBezTo>
                    <a:cubicBezTo>
                      <a:pt x="243549" y="283137"/>
                      <a:pt x="258233" y="287867"/>
                      <a:pt x="273050" y="292100"/>
                    </a:cubicBezTo>
                    <a:cubicBezTo>
                      <a:pt x="302866" y="325643"/>
                      <a:pt x="315363" y="358844"/>
                      <a:pt x="361950" y="361950"/>
                    </a:cubicBezTo>
                    <a:cubicBezTo>
                      <a:pt x="381075" y="363225"/>
                      <a:pt x="419100" y="355600"/>
                      <a:pt x="419100" y="355600"/>
                    </a:cubicBezTo>
                  </a:path>
                </a:pathLst>
              </a:custGeom>
              <a:noFill/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4C25F0DA-C987-4663-A0C2-605583ABBCD8}"/>
                </a:ext>
              </a:extLst>
            </p:cNvPr>
            <p:cNvSpPr/>
            <p:nvPr/>
          </p:nvSpPr>
          <p:spPr>
            <a:xfrm>
              <a:off x="6676546" y="885051"/>
              <a:ext cx="1782880" cy="346711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kern="600" spc="23" dirty="0">
                  <a:latin typeface="Calibri" panose="020F0502020204030204" pitchFamily="34" charset="0"/>
                  <a:cs typeface="Calibri" panose="020F0502020204030204" pitchFamily="34" charset="0"/>
                </a:rPr>
                <a:t>GnRH Agonists</a:t>
              </a: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94456450-69CE-4642-BD7B-50832FA419B7}"/>
                </a:ext>
              </a:extLst>
            </p:cNvPr>
            <p:cNvSpPr/>
            <p:nvPr/>
          </p:nvSpPr>
          <p:spPr>
            <a:xfrm>
              <a:off x="10230516" y="887478"/>
              <a:ext cx="1782880" cy="475303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kern="600" spc="23" dirty="0">
                  <a:latin typeface="Calibri" panose="020F0502020204030204" pitchFamily="34" charset="0"/>
                  <a:cs typeface="Calibri" panose="020F0502020204030204" pitchFamily="34" charset="0"/>
                </a:rPr>
                <a:t>GnRH Antagonists</a:t>
              </a:r>
            </a:p>
          </p:txBody>
        </p:sp>
        <p:sp>
          <p:nvSpPr>
            <p:cNvPr id="25609" name="TextBox 25608">
              <a:extLst>
                <a:ext uri="{FF2B5EF4-FFF2-40B4-BE49-F238E27FC236}">
                  <a16:creationId xmlns:a16="http://schemas.microsoft.com/office/drawing/2014/main" id="{A72F702B-96D5-4DF2-BB10-AFD77BD5BCC0}"/>
                </a:ext>
              </a:extLst>
            </p:cNvPr>
            <p:cNvSpPr txBox="1"/>
            <p:nvPr/>
          </p:nvSpPr>
          <p:spPr>
            <a:xfrm>
              <a:off x="8874347" y="2767594"/>
              <a:ext cx="172856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 dirty="0">
                  <a:solidFill>
                    <a:srgbClr val="7030A0"/>
                  </a:solidFill>
                </a:rPr>
                <a:t>GnRH Receptor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62F59654-2222-425D-9C02-D5394A9E8E06}"/>
                </a:ext>
              </a:extLst>
            </p:cNvPr>
            <p:cNvSpPr txBox="1"/>
            <p:nvPr/>
          </p:nvSpPr>
          <p:spPr>
            <a:xfrm>
              <a:off x="9126225" y="3423088"/>
              <a:ext cx="122169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1350" b="1" kern="0" dirty="0">
                  <a:solidFill>
                    <a:srgbClr val="7030A0"/>
                  </a:solidFill>
                  <a:cs typeface="Arial" pitchFamily="34" charset="0"/>
                </a:rPr>
                <a:t>G</a:t>
              </a:r>
              <a:r>
                <a:rPr lang="el-GR" altLang="en-US" sz="1350" b="1" kern="0" dirty="0">
                  <a:solidFill>
                    <a:srgbClr val="7030A0"/>
                  </a:solidFill>
                  <a:cs typeface="Arial" pitchFamily="34" charset="0"/>
                </a:rPr>
                <a:t>α</a:t>
              </a:r>
              <a:r>
                <a:rPr lang="en-US" altLang="en-US" sz="1350" b="1" kern="0" dirty="0" err="1">
                  <a:solidFill>
                    <a:srgbClr val="7030A0"/>
                  </a:solidFill>
                  <a:cs typeface="Arial" pitchFamily="34" charset="0"/>
                </a:rPr>
                <a:t>i</a:t>
              </a:r>
              <a:r>
                <a:rPr lang="en-US" altLang="en-US" sz="1350" b="1" kern="0" dirty="0">
                  <a:solidFill>
                    <a:srgbClr val="7030A0"/>
                  </a:solidFill>
                  <a:cs typeface="Arial" pitchFamily="34" charset="0"/>
                </a:rPr>
                <a:t>/cAMP</a:t>
              </a:r>
              <a:endParaRPr lang="en-US" sz="1350" b="1" dirty="0">
                <a:solidFill>
                  <a:srgbClr val="7030A0"/>
                </a:solidFill>
              </a:endParaRPr>
            </a:p>
          </p:txBody>
        </p:sp>
        <p:cxnSp>
          <p:nvCxnSpPr>
            <p:cNvPr id="25611" name="Straight Arrow Connector 25610">
              <a:extLst>
                <a:ext uri="{FF2B5EF4-FFF2-40B4-BE49-F238E27FC236}">
                  <a16:creationId xmlns:a16="http://schemas.microsoft.com/office/drawing/2014/main" id="{421A4496-3162-4E54-8559-AE756B1902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38633" y="3094624"/>
              <a:ext cx="5325" cy="351233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  <a:lumOff val="2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2CB70DBA-668F-4A95-878D-5EBAB46720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65329" y="3735811"/>
              <a:ext cx="479208" cy="299086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  <a:lumOff val="2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F8611875-6611-4A55-ABF6-DC104E43B504}"/>
                </a:ext>
              </a:extLst>
            </p:cNvPr>
            <p:cNvSpPr txBox="1"/>
            <p:nvPr/>
          </p:nvSpPr>
          <p:spPr>
            <a:xfrm>
              <a:off x="8407741" y="4072154"/>
              <a:ext cx="158442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u="sng" kern="0" dirty="0">
                  <a:solidFill>
                    <a:schemeClr val="accent6"/>
                  </a:solidFill>
                  <a:cs typeface="Arial" pitchFamily="34" charset="0"/>
                </a:rPr>
                <a:t>Upregulated</a:t>
              </a:r>
            </a:p>
            <a:p>
              <a:r>
                <a:rPr lang="en-US" sz="1050" b="1" kern="0" dirty="0">
                  <a:solidFill>
                    <a:schemeClr val="accent6"/>
                  </a:solidFill>
                  <a:cs typeface="Arial" pitchFamily="34" charset="0"/>
                </a:rPr>
                <a:t>p-JNK; p-p38; P53</a:t>
              </a:r>
            </a:p>
            <a:p>
              <a:r>
                <a:rPr lang="en-US" sz="1050" b="1" kern="0" dirty="0">
                  <a:solidFill>
                    <a:schemeClr val="accent6"/>
                  </a:solidFill>
                  <a:cs typeface="Arial" pitchFamily="34" charset="0"/>
                </a:rPr>
                <a:t>Caspase 8, 3</a:t>
              </a:r>
            </a:p>
            <a:p>
              <a:r>
                <a:rPr lang="en-US" sz="1050" b="1" kern="0" dirty="0">
                  <a:solidFill>
                    <a:schemeClr val="accent6"/>
                  </a:solidFill>
                  <a:cs typeface="Arial" pitchFamily="34" charset="0"/>
                </a:rPr>
                <a:t>Actin remodeling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525ED8F2-28E7-4396-8E67-66D263C37E74}"/>
                </a:ext>
              </a:extLst>
            </p:cNvPr>
            <p:cNvSpPr txBox="1"/>
            <p:nvPr/>
          </p:nvSpPr>
          <p:spPr>
            <a:xfrm>
              <a:off x="10258598" y="4090963"/>
              <a:ext cx="142561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u="sng" kern="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Downregulated</a:t>
              </a:r>
            </a:p>
            <a:p>
              <a:r>
                <a:rPr lang="en-US" sz="1050" b="1" kern="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AR</a:t>
              </a:r>
            </a:p>
            <a:p>
              <a:r>
                <a:rPr lang="en-US" sz="1050" b="1" kern="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EGFR; PI3K/AKT</a:t>
              </a:r>
            </a:p>
            <a:p>
              <a:r>
                <a:rPr lang="en-US" sz="1050" b="1" kern="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ERK1/2; IGF-1R</a:t>
              </a:r>
              <a:endParaRPr lang="en-US" sz="105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0BFCCD8D-9518-4581-BDC8-D9325F7233E2}"/>
                </a:ext>
              </a:extLst>
            </p:cNvPr>
            <p:cNvCxnSpPr>
              <a:cxnSpLocks/>
            </p:cNvCxnSpPr>
            <p:nvPr/>
          </p:nvCxnSpPr>
          <p:spPr>
            <a:xfrm>
              <a:off x="10025421" y="3718550"/>
              <a:ext cx="479208" cy="299086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  <a:lumOff val="2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620" name="TextBox 25619">
              <a:extLst>
                <a:ext uri="{FF2B5EF4-FFF2-40B4-BE49-F238E27FC236}">
                  <a16:creationId xmlns:a16="http://schemas.microsoft.com/office/drawing/2014/main" id="{54C6CD2A-4006-45C9-98E4-A44933C49D30}"/>
                </a:ext>
              </a:extLst>
            </p:cNvPr>
            <p:cNvSpPr txBox="1"/>
            <p:nvPr/>
          </p:nvSpPr>
          <p:spPr>
            <a:xfrm>
              <a:off x="11035390" y="2630502"/>
              <a:ext cx="1015319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Binding</a:t>
              </a:r>
            </a:p>
            <a:p>
              <a:endParaRPr lang="en-US" sz="105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r>
                <a:rPr lang="en-US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Activation</a:t>
              </a:r>
            </a:p>
            <a:p>
              <a:endParaRPr lang="en-US" sz="105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r>
                <a:rPr lang="en-US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Inhibition</a:t>
              </a:r>
            </a:p>
          </p:txBody>
        </p:sp>
        <p:sp>
          <p:nvSpPr>
            <p:cNvPr id="194" name="Arrow: Right 193">
              <a:extLst>
                <a:ext uri="{FF2B5EF4-FFF2-40B4-BE49-F238E27FC236}">
                  <a16:creationId xmlns:a16="http://schemas.microsoft.com/office/drawing/2014/main" id="{5B8ABD66-2A2B-4B9A-A188-024B36E1DCAB}"/>
                </a:ext>
              </a:extLst>
            </p:cNvPr>
            <p:cNvSpPr/>
            <p:nvPr/>
          </p:nvSpPr>
          <p:spPr>
            <a:xfrm rot="5400000">
              <a:off x="10750275" y="2692476"/>
              <a:ext cx="377084" cy="201285"/>
            </a:xfrm>
            <a:prstGeom prst="rightArrow">
              <a:avLst>
                <a:gd name="adj1" fmla="val 30446"/>
                <a:gd name="adj2" fmla="val 5651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294141BA-8FAD-4749-BA61-9442A245E5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61806" y="3017933"/>
              <a:ext cx="5325" cy="351233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  <a:lumOff val="2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24" name="TextBox 25623">
            <a:extLst>
              <a:ext uri="{FF2B5EF4-FFF2-40B4-BE49-F238E27FC236}">
                <a16:creationId xmlns:a16="http://schemas.microsoft.com/office/drawing/2014/main" id="{FB9A1EA7-643A-42AC-A4E8-147A949C214D}"/>
              </a:ext>
            </a:extLst>
          </p:cNvPr>
          <p:cNvSpPr txBox="1"/>
          <p:nvPr/>
        </p:nvSpPr>
        <p:spPr>
          <a:xfrm>
            <a:off x="5909959" y="3927975"/>
            <a:ext cx="3036878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PCa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cell growth, survival, and metastasis</a:t>
            </a:r>
          </a:p>
        </p:txBody>
      </p:sp>
      <p:grpSp>
        <p:nvGrpSpPr>
          <p:cNvPr id="25628" name="Group 25627">
            <a:extLst>
              <a:ext uri="{FF2B5EF4-FFF2-40B4-BE49-F238E27FC236}">
                <a16:creationId xmlns:a16="http://schemas.microsoft.com/office/drawing/2014/main" id="{81A7F8E1-0B65-47C3-BCDF-8448D9AAB3F0}"/>
              </a:ext>
            </a:extLst>
          </p:cNvPr>
          <p:cNvGrpSpPr/>
          <p:nvPr/>
        </p:nvGrpSpPr>
        <p:grpSpPr>
          <a:xfrm>
            <a:off x="7312949" y="3734231"/>
            <a:ext cx="106939" cy="182012"/>
            <a:chOff x="9750598" y="4978975"/>
            <a:chExt cx="142585" cy="242682"/>
          </a:xfrm>
        </p:grpSpPr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42049203-AEB3-4B13-802C-A67F1FDBB9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18599" y="4978975"/>
              <a:ext cx="1" cy="22521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EC1D3D19-C7A4-41AB-9F63-8AA6E1B9F76D}"/>
                </a:ext>
              </a:extLst>
            </p:cNvPr>
            <p:cNvCxnSpPr>
              <a:cxnSpLocks/>
            </p:cNvCxnSpPr>
            <p:nvPr/>
          </p:nvCxnSpPr>
          <p:spPr>
            <a:xfrm>
              <a:off x="9750598" y="5220675"/>
              <a:ext cx="142585" cy="98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B8636DA9-10AB-4D20-8BEC-6A730D500E62}"/>
              </a:ext>
            </a:extLst>
          </p:cNvPr>
          <p:cNvGrpSpPr/>
          <p:nvPr/>
        </p:nvGrpSpPr>
        <p:grpSpPr>
          <a:xfrm>
            <a:off x="8163408" y="2512577"/>
            <a:ext cx="106939" cy="182012"/>
            <a:chOff x="9750598" y="4978975"/>
            <a:chExt cx="142585" cy="242682"/>
          </a:xfrm>
        </p:grpSpPr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7813CEBC-98BA-4DED-921D-CA23E81B22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18599" y="4978975"/>
              <a:ext cx="1" cy="22521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8C3B7904-4DED-41C0-B156-9C6171D593A9}"/>
                </a:ext>
              </a:extLst>
            </p:cNvPr>
            <p:cNvCxnSpPr>
              <a:cxnSpLocks/>
            </p:cNvCxnSpPr>
            <p:nvPr/>
          </p:nvCxnSpPr>
          <p:spPr>
            <a:xfrm>
              <a:off x="9750598" y="5220675"/>
              <a:ext cx="142585" cy="98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5645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95852" y="169893"/>
            <a:ext cx="8952297" cy="5352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altLang="en-US" sz="2900" b="1" dirty="0"/>
              <a:t>GnRH agonists and antagonists act through different MOAs</a:t>
            </a:r>
            <a:r>
              <a:rPr lang="en-US" altLang="en-US" sz="2900" b="1" baseline="30000" dirty="0"/>
              <a:t>1-5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1457A6D-AD3E-4379-A6C2-7451009D180A}"/>
              </a:ext>
            </a:extLst>
          </p:cNvPr>
          <p:cNvSpPr txBox="1"/>
          <p:nvPr/>
        </p:nvSpPr>
        <p:spPr>
          <a:xfrm>
            <a:off x="3130550" y="4553045"/>
            <a:ext cx="60134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333333"/>
                </a:solidFill>
                <a:latin typeface="BlinkMacSystemFont"/>
              </a:rPr>
              <a:t>1. Van </a:t>
            </a:r>
            <a:r>
              <a:rPr lang="en-US" sz="900" dirty="0" err="1">
                <a:solidFill>
                  <a:srgbClr val="333333"/>
                </a:solidFill>
                <a:latin typeface="BlinkMacSystemFont"/>
              </a:rPr>
              <a:t>Poppel</a:t>
            </a:r>
            <a:r>
              <a:rPr lang="en-US" sz="900" dirty="0">
                <a:solidFill>
                  <a:srgbClr val="333333"/>
                </a:solidFill>
                <a:latin typeface="BlinkMacSystemFont"/>
              </a:rPr>
              <a:t> H, </a:t>
            </a:r>
            <a:r>
              <a:rPr lang="en-US" sz="900" dirty="0" err="1">
                <a:solidFill>
                  <a:srgbClr val="333333"/>
                </a:solidFill>
                <a:latin typeface="BlinkMacSystemFont"/>
              </a:rPr>
              <a:t>Abrahamsson</a:t>
            </a:r>
            <a:r>
              <a:rPr lang="en-US" sz="900" dirty="0">
                <a:solidFill>
                  <a:srgbClr val="333333"/>
                </a:solidFill>
                <a:latin typeface="BlinkMacSystemFont"/>
              </a:rPr>
              <a:t> PA</a:t>
            </a:r>
            <a:r>
              <a:rPr lang="en-US" sz="900" i="1" dirty="0">
                <a:solidFill>
                  <a:srgbClr val="333333"/>
                </a:solidFill>
                <a:latin typeface="BlinkMacSystemFont"/>
              </a:rPr>
              <a:t>. Int J Urol. </a:t>
            </a:r>
            <a:r>
              <a:rPr lang="en-US" sz="900" dirty="0">
                <a:solidFill>
                  <a:srgbClr val="333333"/>
                </a:solidFill>
                <a:latin typeface="BlinkMacSystemFont"/>
              </a:rPr>
              <a:t>2020;27(10):830-837.  </a:t>
            </a:r>
            <a:r>
              <a:rPr lang="en-US" sz="9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Fontana F, et al</a:t>
            </a:r>
            <a:r>
              <a:rPr lang="en-US" sz="900" i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Int J Mol Sci.</a:t>
            </a:r>
            <a:r>
              <a:rPr lang="en-US" sz="9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2020;21(24):9511. Published 2020 Dec 14. 3. </a:t>
            </a:r>
            <a:r>
              <a:rPr lang="en-US" sz="9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Abufaraj</a:t>
            </a:r>
            <a:r>
              <a:rPr lang="en-US" sz="9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M, et al. </a:t>
            </a:r>
            <a:r>
              <a:rPr lang="en-US" sz="900" i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 Urol</a:t>
            </a:r>
            <a:r>
              <a:rPr lang="en-US" sz="9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2021;79(1):44-53. 4. </a:t>
            </a:r>
            <a:r>
              <a:rPr lang="en-US" sz="9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Challa</a:t>
            </a:r>
            <a:r>
              <a:rPr lang="en-US" sz="9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AA, et al. </a:t>
            </a:r>
            <a:r>
              <a:rPr lang="en-US" sz="900" i="1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</a:t>
            </a:r>
            <a:r>
              <a:rPr lang="en-US" sz="900" i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Treat Options Oncol</a:t>
            </a:r>
            <a:r>
              <a:rPr lang="en-US" sz="9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2021;22(6):47.  5. Hu JR, et al</a:t>
            </a:r>
            <a:r>
              <a:rPr lang="en-US" sz="900" i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900" i="1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Arterioscler</a:t>
            </a:r>
            <a:r>
              <a:rPr lang="en-US" sz="900" i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i="1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Thromb</a:t>
            </a:r>
            <a:r>
              <a:rPr lang="en-US" sz="900" i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i="1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Vasc</a:t>
            </a:r>
            <a:r>
              <a:rPr lang="en-US" sz="900" i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Biol</a:t>
            </a:r>
            <a:r>
              <a:rPr lang="en-US" sz="9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2020;40(3):e55-e64. 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41021A4-3BFB-43A9-9AA8-1F6A464C904B}"/>
              </a:ext>
            </a:extLst>
          </p:cNvPr>
          <p:cNvSpPr txBox="1"/>
          <p:nvPr/>
        </p:nvSpPr>
        <p:spPr>
          <a:xfrm>
            <a:off x="79950" y="4054310"/>
            <a:ext cx="90234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212121"/>
                </a:solidFill>
                <a:latin typeface="BlinkMacSystemFont"/>
                <a:cs typeface="Calibri" panose="020F0502020204030204" pitchFamily="34" charset="0"/>
              </a:rPr>
              <a:t>*Relative differences in CV risk between GnRH agonists and antagonists noted in retrospective cohort studies and meta-analyses of randomized clinical trial data.</a:t>
            </a:r>
            <a:r>
              <a:rPr lang="en-US" sz="900" baseline="30000" dirty="0">
                <a:solidFill>
                  <a:srgbClr val="212121"/>
                </a:solidFill>
                <a:latin typeface="BlinkMacSystemFont"/>
                <a:cs typeface="Calibri" panose="020F0502020204030204" pitchFamily="34" charset="0"/>
              </a:rPr>
              <a:t>4,5</a:t>
            </a:r>
          </a:p>
          <a:p>
            <a:r>
              <a:rPr lang="en-US" sz="900" dirty="0">
                <a:solidFill>
                  <a:srgbClr val="212121"/>
                </a:solidFill>
                <a:latin typeface="BlinkMacSystemFont"/>
                <a:cs typeface="Calibri" panose="020F0502020204030204" pitchFamily="34" charset="0"/>
              </a:rPr>
              <a:t>CV, cardiovascular; DHT, dihydrotestosterone; FSH, follicle-stimulating hormone; GnRH, gonadotropin releasing hormone; GnRH-R, GnRH receptor; LH, luteinizing hormone; PSA, prostate-specific antigen; T, testosterone. 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5C18CD-4DFB-4531-ABD0-5549DF9B653C}"/>
              </a:ext>
            </a:extLst>
          </p:cNvPr>
          <p:cNvGrpSpPr/>
          <p:nvPr/>
        </p:nvGrpSpPr>
        <p:grpSpPr>
          <a:xfrm>
            <a:off x="336432" y="839447"/>
            <a:ext cx="2278436" cy="3116553"/>
            <a:chOff x="670484" y="1241313"/>
            <a:chExt cx="3037915" cy="41554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C31DEE43-6B9E-49CD-9CE0-691BA07861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171" t="10214" r="50030" b="5883"/>
            <a:stretch/>
          </p:blipFill>
          <p:spPr>
            <a:xfrm>
              <a:off x="670484" y="1601330"/>
              <a:ext cx="3037915" cy="3795387"/>
            </a:xfrm>
            <a:prstGeom prst="rect">
              <a:avLst/>
            </a:prstGeom>
          </p:spPr>
        </p:pic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69BB1219-8656-46C9-9EC9-9C576E398C1B}"/>
                </a:ext>
              </a:extLst>
            </p:cNvPr>
            <p:cNvSpPr/>
            <p:nvPr/>
          </p:nvSpPr>
          <p:spPr>
            <a:xfrm>
              <a:off x="1050880" y="1241313"/>
              <a:ext cx="1782880" cy="346711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kern="600" spc="23" dirty="0">
                  <a:latin typeface="Calibri" panose="020F0502020204030204" pitchFamily="34" charset="0"/>
                  <a:cs typeface="Calibri" panose="020F0502020204030204" pitchFamily="34" charset="0"/>
                </a:rPr>
                <a:t>GnRH Agonists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EC7571-B2B8-4C98-8BA8-FB99CC99B2E9}"/>
                </a:ext>
              </a:extLst>
            </p:cNvPr>
            <p:cNvSpPr/>
            <p:nvPr/>
          </p:nvSpPr>
          <p:spPr>
            <a:xfrm>
              <a:off x="2133600" y="3384550"/>
              <a:ext cx="1574799" cy="927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4FB02A7-0B27-4620-8932-5B08EE5764AA}"/>
              </a:ext>
            </a:extLst>
          </p:cNvPr>
          <p:cNvGrpSpPr/>
          <p:nvPr/>
        </p:nvGrpSpPr>
        <p:grpSpPr>
          <a:xfrm>
            <a:off x="6497042" y="803406"/>
            <a:ext cx="2310527" cy="3213420"/>
            <a:chOff x="8213649" y="1112158"/>
            <a:chExt cx="3080703" cy="42845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7" name="Picture 166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54D497BC-DE7A-4D6A-AAD7-B3B998D94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451" t="9636" r="17750" b="6461"/>
            <a:stretch/>
          </p:blipFill>
          <p:spPr>
            <a:xfrm>
              <a:off x="8213649" y="1547874"/>
              <a:ext cx="3080703" cy="3848844"/>
            </a:xfrm>
            <a:prstGeom prst="rect">
              <a:avLst/>
            </a:prstGeom>
          </p:spPr>
        </p:pic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F3468E7C-48C1-4CE3-94B2-FDE7B99E3F3A}"/>
                </a:ext>
              </a:extLst>
            </p:cNvPr>
            <p:cNvSpPr/>
            <p:nvPr/>
          </p:nvSpPr>
          <p:spPr>
            <a:xfrm>
              <a:off x="9146782" y="1112158"/>
              <a:ext cx="1782880" cy="435716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kern="600" spc="23" dirty="0">
                  <a:latin typeface="Calibri" panose="020F0502020204030204" pitchFamily="34" charset="0"/>
                  <a:cs typeface="Calibri" panose="020F0502020204030204" pitchFamily="34" charset="0"/>
                </a:rPr>
                <a:t>GnRH Antagonists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9DC9285B-4D33-4950-9847-E439DBEB5D6E}"/>
                </a:ext>
              </a:extLst>
            </p:cNvPr>
            <p:cNvSpPr/>
            <p:nvPr/>
          </p:nvSpPr>
          <p:spPr>
            <a:xfrm>
              <a:off x="10038223" y="3429000"/>
              <a:ext cx="1256129" cy="927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AD6483E5-7338-443F-814B-BB7BE24389B2}"/>
              </a:ext>
            </a:extLst>
          </p:cNvPr>
          <p:cNvGraphicFramePr>
            <a:graphicFrameLocks noGrp="1"/>
          </p:cNvGraphicFramePr>
          <p:nvPr/>
        </p:nvGraphicFramePr>
        <p:xfrm>
          <a:off x="2730500" y="839447"/>
          <a:ext cx="3683002" cy="31965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41501">
                  <a:extLst>
                    <a:ext uri="{9D8B030D-6E8A-4147-A177-3AD203B41FA5}">
                      <a16:colId xmlns:a16="http://schemas.microsoft.com/office/drawing/2014/main" val="2903304922"/>
                    </a:ext>
                  </a:extLst>
                </a:gridCol>
                <a:gridCol w="1841501">
                  <a:extLst>
                    <a:ext uri="{9D8B030D-6E8A-4147-A177-3AD203B41FA5}">
                      <a16:colId xmlns:a16="http://schemas.microsoft.com/office/drawing/2014/main" val="10394355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GnRH Agonists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GnRH Antagonists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49498713"/>
                  </a:ext>
                </a:extLst>
              </a:tr>
              <a:tr h="24003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Both suppress serum T to castrate levels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81603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altLang="en-US" sz="1100" b="0" kern="0" dirty="0">
                          <a:solidFill>
                            <a:srgbClr val="000000"/>
                          </a:solidFill>
                        </a:rPr>
                        <a:t>Downregulate GnRH-R in the pituitary gland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Directly inhibit GnRH-R in anterior pituitary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73624635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r>
                        <a:rPr lang="en-US" sz="1100" dirty="0"/>
                        <a:t>Initially, stimulate GnRH-R, resulting in initial increase in LH, FSH, T and DHT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Immediate and reversible suppression of LH, FSH, and then, T and DHT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74983490"/>
                  </a:ext>
                </a:extLst>
              </a:tr>
              <a:tr h="4114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Hot flushes, reduced libido, and erectile dysfunction (due to reduced T and estrogen levels) occur at similar rates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27086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100" dirty="0"/>
                        <a:t>Associated with lower rates of injection site reactions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Associated with higher rates of  injection site reactions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88703892"/>
                  </a:ext>
                </a:extLst>
              </a:tr>
              <a:tr h="27813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 significant difference in PSA progression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628909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r>
                        <a:rPr lang="en-US" sz="1100" dirty="0"/>
                        <a:t>Associated with higher musculoskeletal and CV* events, and overall mortality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Associated with fewer musculoskeletal and CV* events, and overall mortality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8299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226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020EA25-F71F-C744-BB82-B23E04C620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9900"/>
                </a:solidFill>
              </a:rPr>
              <a:t>Module 2</a:t>
            </a:r>
            <a:br>
              <a:rPr lang="en-US" b="1" dirty="0">
                <a:solidFill>
                  <a:srgbClr val="FF9900"/>
                </a:solidFill>
              </a:rPr>
            </a:br>
            <a:r>
              <a:rPr lang="en-US" b="1" dirty="0">
                <a:solidFill>
                  <a:srgbClr val="FF9900"/>
                </a:solidFill>
              </a:rPr>
              <a:t>Current State of Care in Advanced </a:t>
            </a:r>
            <a:r>
              <a:rPr lang="en-US" b="1" dirty="0" err="1">
                <a:solidFill>
                  <a:srgbClr val="FF9900"/>
                </a:solidFill>
              </a:rPr>
              <a:t>PCa</a:t>
            </a:r>
            <a:endParaRPr lang="en-US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371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7BF88-0127-AE44-A0EB-025BE2D49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/>
              <a:t>Prognosis and therapeutic choice in </a:t>
            </a:r>
            <a:r>
              <a:rPr lang="en-US" sz="2400" b="1" dirty="0" err="1"/>
              <a:t>mHSPC</a:t>
            </a:r>
            <a:r>
              <a:rPr lang="en-US" sz="2400" b="1" dirty="0"/>
              <a:t> is based </a:t>
            </a:r>
            <a:br>
              <a:rPr lang="en-US" sz="2400" b="1" dirty="0"/>
            </a:br>
            <a:r>
              <a:rPr lang="en-US" sz="2400" b="1" dirty="0"/>
              <a:t>on disease features</a:t>
            </a:r>
            <a:r>
              <a:rPr lang="en-US" sz="2400" b="1" baseline="30000" dirty="0"/>
              <a:t>1-4</a:t>
            </a:r>
            <a:endParaRPr lang="en-US" sz="24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BE1960-54CD-0646-B32A-5500E8C50D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6100" y="4507706"/>
            <a:ext cx="6013450" cy="548879"/>
          </a:xfrm>
        </p:spPr>
        <p:txBody>
          <a:bodyPr>
            <a:normAutofit/>
          </a:bodyPr>
          <a:lstStyle/>
          <a:p>
            <a:r>
              <a:rPr lang="en-US" sz="900" dirty="0"/>
              <a:t>1. Lowrance WT, et al. </a:t>
            </a:r>
            <a:r>
              <a:rPr lang="en-US" sz="900" i="1" dirty="0"/>
              <a:t>J Urol</a:t>
            </a:r>
            <a:r>
              <a:rPr lang="en-US" sz="900" dirty="0"/>
              <a:t>. 2021;205(1):14-21.  2. Sheng IY, et al. </a:t>
            </a:r>
            <a:r>
              <a:rPr lang="en-US" sz="900" i="1" dirty="0"/>
              <a:t>Drugs Context</a:t>
            </a:r>
            <a:r>
              <a:rPr lang="en-US" sz="900" dirty="0"/>
              <a:t>. 2021;10:2020-10-2.  3. </a:t>
            </a:r>
            <a:r>
              <a:rPr lang="en-US" sz="900" dirty="0" err="1"/>
              <a:t>Francini</a:t>
            </a:r>
            <a:r>
              <a:rPr lang="en-US" sz="900" dirty="0"/>
              <a:t> E, et al. </a:t>
            </a:r>
            <a:r>
              <a:rPr lang="en-US" sz="900" i="1" dirty="0"/>
              <a:t>Prostate</a:t>
            </a:r>
            <a:r>
              <a:rPr lang="en-US" sz="900" dirty="0"/>
              <a:t>. 2018;78(12):889-895. 4. </a:t>
            </a:r>
            <a:r>
              <a:rPr lang="en-US" sz="900" dirty="0" err="1"/>
              <a:t>Cattrini</a:t>
            </a:r>
            <a:r>
              <a:rPr lang="en-US" sz="900" dirty="0"/>
              <a:t> C, et al. </a:t>
            </a:r>
            <a:r>
              <a:rPr lang="en-US" sz="900" i="1" dirty="0"/>
              <a:t>Cancers (Basel</a:t>
            </a:r>
            <a:r>
              <a:rPr lang="en-US" sz="900" dirty="0"/>
              <a:t>). 2019;11(9):1355.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750A3B-703F-4411-A610-9AA5A0BAF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78" y="1006874"/>
            <a:ext cx="8761615" cy="32780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500" dirty="0"/>
              <a:t>Incidence of metastatic HSPC has been increasing since 2013, likely due to improved imaging sensitivity and changes in PSA screening guidelines</a:t>
            </a:r>
          </a:p>
          <a:p>
            <a:pPr>
              <a:lnSpc>
                <a:spcPct val="150000"/>
              </a:lnSpc>
            </a:pPr>
            <a:r>
              <a:rPr lang="en-US" sz="1500" dirty="0"/>
              <a:t>The therapeutic landscape of advanced </a:t>
            </a:r>
            <a:r>
              <a:rPr lang="en-US" sz="1500"/>
              <a:t>PCa</a:t>
            </a:r>
            <a:r>
              <a:rPr lang="en-US" sz="1500" dirty="0"/>
              <a:t> (APC) is evolving rapidly</a:t>
            </a:r>
          </a:p>
          <a:p>
            <a:pPr>
              <a:lnSpc>
                <a:spcPct val="150000"/>
              </a:lnSpc>
            </a:pPr>
            <a:r>
              <a:rPr lang="en-US" sz="1500" dirty="0"/>
              <a:t>Key considerations that can impact the prognosis and/or therapeutic choice in metastatic HSPC include:</a:t>
            </a:r>
          </a:p>
          <a:p>
            <a:pPr lvl="1">
              <a:lnSpc>
                <a:spcPct val="150000"/>
              </a:lnSpc>
            </a:pPr>
            <a:r>
              <a:rPr lang="en-US" sz="1350" dirty="0"/>
              <a:t>Disease characterized as recurrence after initial local therapy for localized </a:t>
            </a:r>
            <a:r>
              <a:rPr lang="en-US" sz="1350" dirty="0" err="1"/>
              <a:t>PCa</a:t>
            </a:r>
            <a:r>
              <a:rPr lang="en-US" sz="1350" dirty="0"/>
              <a:t> or as de novo metastatic disease</a:t>
            </a:r>
          </a:p>
          <a:p>
            <a:pPr lvl="1">
              <a:lnSpc>
                <a:spcPct val="150000"/>
              </a:lnSpc>
            </a:pPr>
            <a:r>
              <a:rPr lang="en-US" sz="1350" dirty="0"/>
              <a:t>Extent of disease (high- vs low-volume)</a:t>
            </a:r>
          </a:p>
          <a:p>
            <a:pPr lvl="1">
              <a:lnSpc>
                <a:spcPct val="150000"/>
              </a:lnSpc>
            </a:pPr>
            <a:r>
              <a:rPr lang="en-US" sz="1350" dirty="0"/>
              <a:t>Site of metastases and burden (visceral metastases/nodal disease)</a:t>
            </a:r>
          </a:p>
          <a:p>
            <a:pPr lvl="1">
              <a:lnSpc>
                <a:spcPct val="150000"/>
              </a:lnSpc>
            </a:pPr>
            <a:r>
              <a:rPr lang="en-US" sz="1350" dirty="0"/>
              <a:t>Symptom burden/ quality of life (QoL) effects</a:t>
            </a:r>
          </a:p>
          <a:p>
            <a:pPr lvl="1">
              <a:lnSpc>
                <a:spcPct val="150000"/>
              </a:lnSpc>
            </a:pPr>
            <a:r>
              <a:rPr lang="en-US" sz="1350" dirty="0"/>
              <a:t>Patient preferences</a:t>
            </a:r>
          </a:p>
          <a:p>
            <a:pPr lvl="1">
              <a:lnSpc>
                <a:spcPct val="150000"/>
              </a:lnSpc>
            </a:pPr>
            <a:r>
              <a:rPr lang="en-US" sz="1350" dirty="0"/>
              <a:t>Genetic testing results</a:t>
            </a:r>
          </a:p>
        </p:txBody>
      </p:sp>
    </p:spTree>
    <p:extLst>
      <p:ext uri="{BB962C8B-B14F-4D97-AF65-F5344CB8AC3E}">
        <p14:creationId xmlns:p14="http://schemas.microsoft.com/office/powerpoint/2010/main" val="3005866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7BF88-0127-AE44-A0EB-025BE2D49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78" y="0"/>
            <a:ext cx="8855510" cy="85725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Although ADT is the foundation of </a:t>
            </a:r>
            <a:r>
              <a:rPr lang="en-US" sz="2400" b="1" dirty="0" err="1"/>
              <a:t>mHSPC</a:t>
            </a:r>
            <a:r>
              <a:rPr lang="en-US" sz="2400" b="1" dirty="0"/>
              <a:t> management, response may be short-lived, with progression to CRPC</a:t>
            </a:r>
            <a:r>
              <a:rPr lang="en-US" sz="2400" b="1" baseline="30000" dirty="0"/>
              <a:t>1-3</a:t>
            </a:r>
            <a:endParaRPr lang="en-US" sz="24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BE1960-54CD-0646-B32A-5500E8C50D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2450" y="4513262"/>
            <a:ext cx="6051550" cy="548879"/>
          </a:xfrm>
        </p:spPr>
        <p:txBody>
          <a:bodyPr>
            <a:normAutofit/>
          </a:bodyPr>
          <a:lstStyle/>
          <a:p>
            <a:r>
              <a:rPr lang="en-US" sz="900" dirty="0"/>
              <a:t>1. Sheng IY, et al. </a:t>
            </a:r>
            <a:r>
              <a:rPr lang="en-US" sz="900" i="1" dirty="0"/>
              <a:t>Drugs Context</a:t>
            </a:r>
            <a:r>
              <a:rPr lang="en-US" sz="900" dirty="0"/>
              <a:t>. 2021;10:2020-10-2. 2. Kim TJ, et al. </a:t>
            </a:r>
            <a:r>
              <a:rPr lang="en-US" sz="900" i="1" dirty="0"/>
              <a:t>Biomolecules</a:t>
            </a:r>
            <a:r>
              <a:rPr lang="en-US" sz="900" dirty="0"/>
              <a:t>. 2021;11(4):492. 3. James ND, et al. </a:t>
            </a:r>
            <a:r>
              <a:rPr lang="en-US" sz="900" i="1" dirty="0"/>
              <a:t>Eur Urol</a:t>
            </a:r>
            <a:r>
              <a:rPr lang="en-US" sz="900" dirty="0"/>
              <a:t>. 2015;67(6):1028-1038.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750A3B-703F-4411-A610-9AA5A0BAF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76" y="797635"/>
            <a:ext cx="8391448" cy="32855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700" dirty="0"/>
              <a:t>ADT is the treatment of choice for </a:t>
            </a:r>
            <a:r>
              <a:rPr lang="en-US" sz="1700" dirty="0" err="1"/>
              <a:t>mHSPC</a:t>
            </a:r>
            <a:endParaRPr lang="en-US" sz="1700" dirty="0"/>
          </a:p>
          <a:p>
            <a:pPr>
              <a:lnSpc>
                <a:spcPct val="150000"/>
              </a:lnSpc>
            </a:pPr>
            <a:r>
              <a:rPr lang="en-US" sz="1700" dirty="0"/>
              <a:t>ADT monotherapy yields: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Median failure-free survival (FFS) of 11 months 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Median overall survival (OS) of 42 months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Treatment response to ADT monotherapy: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Is short-lived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Progresses to CRPC in most patients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 </a:t>
            </a:r>
            <a:r>
              <a:rPr lang="en-US" sz="1700" dirty="0"/>
              <a:t>While ADT alone may be appropriate for a subset of patients (asymptomatic disease with a life expectancy ≤5 years), </a:t>
            </a:r>
            <a:r>
              <a:rPr lang="en-US" sz="1700" b="1" dirty="0">
                <a:solidFill>
                  <a:schemeClr val="accent2"/>
                </a:solidFill>
              </a:rPr>
              <a:t>treatment intensification is important for </a:t>
            </a:r>
            <a:r>
              <a:rPr lang="en-US" sz="1700" b="1" dirty="0" err="1">
                <a:solidFill>
                  <a:schemeClr val="accent2"/>
                </a:solidFill>
              </a:rPr>
              <a:t>mHSPC</a:t>
            </a:r>
            <a:r>
              <a:rPr lang="en-US" sz="1700" b="1" dirty="0">
                <a:solidFill>
                  <a:schemeClr val="accent2"/>
                </a:solidFill>
              </a:rPr>
              <a:t> management</a:t>
            </a:r>
          </a:p>
          <a:p>
            <a:pPr>
              <a:lnSpc>
                <a:spcPct val="15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56533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7BF88-0127-AE44-A0EB-025BE2D49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78" y="0"/>
            <a:ext cx="8855510" cy="85725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Treatment Intensification Approaches Extend Survival in APC Patients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BE1960-54CD-0646-B32A-5500E8C50D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2450" y="4513262"/>
            <a:ext cx="6051550" cy="548879"/>
          </a:xfrm>
        </p:spPr>
        <p:txBody>
          <a:bodyPr>
            <a:normAutofit/>
          </a:bodyPr>
          <a:lstStyle/>
          <a:p>
            <a:r>
              <a:rPr lang="en-US" sz="900" dirty="0"/>
              <a:t>Sweeney CJ, et al. </a:t>
            </a:r>
            <a:r>
              <a:rPr lang="en-US" sz="900" i="1" dirty="0"/>
              <a:t>N </a:t>
            </a:r>
            <a:r>
              <a:rPr lang="en-US" sz="900" i="1" dirty="0" err="1"/>
              <a:t>Engl</a:t>
            </a:r>
            <a:r>
              <a:rPr lang="en-US" sz="900" i="1" dirty="0"/>
              <a:t> J Med</a:t>
            </a:r>
            <a:r>
              <a:rPr lang="en-US" sz="900" dirty="0"/>
              <a:t>. 2015;373(8):737-746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942D9ECF-C2D1-4D83-A58C-95776D837B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00" t="16121" r="47610" b="11534"/>
          <a:stretch/>
        </p:blipFill>
        <p:spPr>
          <a:xfrm>
            <a:off x="2775690" y="1027818"/>
            <a:ext cx="3560374" cy="2627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61F5FE-CD26-42F8-ACDC-98752D23D44C}"/>
              </a:ext>
            </a:extLst>
          </p:cNvPr>
          <p:cNvSpPr txBox="1"/>
          <p:nvPr/>
        </p:nvSpPr>
        <p:spPr>
          <a:xfrm>
            <a:off x="2775689" y="3655811"/>
            <a:ext cx="356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Figure adapted from Sweeney et al (2015).</a:t>
            </a:r>
            <a:endParaRPr lang="en-US" sz="900" baseline="30000" dirty="0"/>
          </a:p>
          <a:p>
            <a:r>
              <a:rPr lang="en-US" sz="900" dirty="0"/>
              <a:t>Median duration of follow-up was 28.9 months</a:t>
            </a:r>
          </a:p>
          <a:p>
            <a:r>
              <a:rPr lang="en-US" sz="900" dirty="0"/>
              <a:t>among all patients in the CHAARTED study comparing ADT alone and ADT plus docetaxel in patients with </a:t>
            </a:r>
            <a:r>
              <a:rPr lang="en-US" sz="900" dirty="0" err="1"/>
              <a:t>mHSPC</a:t>
            </a:r>
            <a:r>
              <a:rPr lang="en-US" sz="900" dirty="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F15A65-ABEB-4ED1-847F-EA802051FB48}"/>
              </a:ext>
            </a:extLst>
          </p:cNvPr>
          <p:cNvSpPr/>
          <p:nvPr/>
        </p:nvSpPr>
        <p:spPr>
          <a:xfrm>
            <a:off x="2775690" y="727233"/>
            <a:ext cx="3560374" cy="30058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kern="600" spc="23" dirty="0">
                <a:latin typeface="Calibri" panose="020F0502020204030204" pitchFamily="34" charset="0"/>
                <a:cs typeface="Calibri" panose="020F0502020204030204" pitchFamily="34" charset="0"/>
              </a:rPr>
              <a:t>Median OS with ADT vs ADT + Docetaxel</a:t>
            </a:r>
            <a:endParaRPr lang="en-US" sz="1200" b="1" kern="600" spc="23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565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7BF88-0127-AE44-A0EB-025BE2D49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78" y="0"/>
            <a:ext cx="8855510" cy="85725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TTCR &lt;12 months confers an OS disadvantage in mHSPC</a:t>
            </a:r>
            <a:r>
              <a:rPr lang="en-US" sz="2400" b="1" baseline="30000" dirty="0"/>
              <a:t>1</a:t>
            </a:r>
            <a:endParaRPr lang="en-US" sz="24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BE1960-54CD-0646-B32A-5500E8C50D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2450" y="4513262"/>
            <a:ext cx="6051550" cy="548879"/>
          </a:xfrm>
        </p:spPr>
        <p:txBody>
          <a:bodyPr>
            <a:normAutofit/>
          </a:bodyPr>
          <a:lstStyle/>
          <a:p>
            <a:r>
              <a:rPr lang="en-US" sz="900" dirty="0"/>
              <a:t>1. Wenzel M, et al. </a:t>
            </a:r>
            <a:r>
              <a:rPr lang="en-US" sz="900" i="1" dirty="0"/>
              <a:t>Front Oncol. </a:t>
            </a:r>
            <a:r>
              <a:rPr lang="en-US" sz="900" dirty="0"/>
              <a:t>2021;11:659135. 2. Kyriakopoulos CE, et al. </a:t>
            </a:r>
            <a:r>
              <a:rPr lang="en-US" sz="900" i="1" dirty="0"/>
              <a:t>J Clin Oncol</a:t>
            </a:r>
            <a:r>
              <a:rPr lang="en-US" sz="900" dirty="0"/>
              <a:t>. 2018;36(11):1080-1087.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750A3B-703F-4411-A610-9AA5A0BAF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42" y="721453"/>
            <a:ext cx="5556209" cy="303118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700" b="1" dirty="0"/>
              <a:t>Castrate-resistant disease</a:t>
            </a:r>
            <a:r>
              <a:rPr lang="en-US" sz="1700" dirty="0"/>
              <a:t>: defined typically as castrate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700" dirty="0"/>
              <a:t>      serum T levels (≤50 ng/dL) and disease progression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For patients with </a:t>
            </a:r>
            <a:r>
              <a:rPr lang="en-US" sz="1700" dirty="0" err="1"/>
              <a:t>mHSPC</a:t>
            </a:r>
            <a:r>
              <a:rPr lang="en-US" sz="1700" dirty="0"/>
              <a:t>, patients with TTCR &lt;12 months are at highest risk of overall mortality, while those with TTCR &gt;24 months had longest OS</a:t>
            </a:r>
            <a:r>
              <a:rPr lang="en-US" sz="1700" baseline="30000" dirty="0"/>
              <a:t>1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ADT combination therapies for </a:t>
            </a:r>
            <a:r>
              <a:rPr lang="en-US" sz="1700" dirty="0" err="1"/>
              <a:t>mHSPC</a:t>
            </a:r>
            <a:r>
              <a:rPr lang="en-US" sz="1700" dirty="0"/>
              <a:t> can potentially</a:t>
            </a:r>
            <a:r>
              <a:rPr lang="en-US" sz="1700" baseline="30000" dirty="0"/>
              <a:t>2</a:t>
            </a:r>
          </a:p>
          <a:p>
            <a:pPr lvl="1">
              <a:lnSpc>
                <a:spcPct val="150000"/>
              </a:lnSpc>
            </a:pPr>
            <a:r>
              <a:rPr lang="en-US" sz="1500" dirty="0"/>
              <a:t>Delay the development of CRPC</a:t>
            </a:r>
          </a:p>
          <a:p>
            <a:pPr lvl="1">
              <a:lnSpc>
                <a:spcPct val="150000"/>
              </a:lnSpc>
            </a:pPr>
            <a:r>
              <a:rPr lang="en-US" sz="1500" dirty="0"/>
              <a:t>Improve QoL and OS</a:t>
            </a:r>
          </a:p>
          <a:p>
            <a:pPr>
              <a:lnSpc>
                <a:spcPct val="150000"/>
              </a:lnSpc>
            </a:pPr>
            <a:endParaRPr lang="en-US" sz="1500" dirty="0"/>
          </a:p>
          <a:p>
            <a:pPr marL="0" indent="0">
              <a:lnSpc>
                <a:spcPct val="150000"/>
              </a:lnSpc>
              <a:buNone/>
            </a:pPr>
            <a:endParaRPr lang="en-US" sz="1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61F5FE-CD26-42F8-ACDC-98752D23D44C}"/>
              </a:ext>
            </a:extLst>
          </p:cNvPr>
          <p:cNvSpPr txBox="1"/>
          <p:nvPr/>
        </p:nvSpPr>
        <p:spPr>
          <a:xfrm>
            <a:off x="5813350" y="3552282"/>
            <a:ext cx="31311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Figure adapted from Wenzel et al (2021).</a:t>
            </a:r>
            <a:r>
              <a:rPr lang="en-US" sz="900" baseline="30000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F15A65-ABEB-4ED1-847F-EA802051FB48}"/>
              </a:ext>
            </a:extLst>
          </p:cNvPr>
          <p:cNvSpPr/>
          <p:nvPr/>
        </p:nvSpPr>
        <p:spPr>
          <a:xfrm>
            <a:off x="5813350" y="900756"/>
            <a:ext cx="3131171" cy="28526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kern="600" spc="23" dirty="0">
                <a:latin typeface="Calibri" panose="020F0502020204030204" pitchFamily="34" charset="0"/>
                <a:cs typeface="Calibri" panose="020F0502020204030204" pitchFamily="34" charset="0"/>
              </a:rPr>
              <a:t>Impact of TTCR on OS</a:t>
            </a:r>
            <a:endParaRPr lang="en-US" sz="1400" b="1" kern="600" spc="23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2E5F1244-A8EA-4E55-B727-BD5F24FF60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36" r="21945"/>
          <a:stretch/>
        </p:blipFill>
        <p:spPr>
          <a:xfrm>
            <a:off x="5813350" y="1260763"/>
            <a:ext cx="3131171" cy="2258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BF40F2-CC3F-48F3-9B92-F3477AE3C963}"/>
              </a:ext>
            </a:extLst>
          </p:cNvPr>
          <p:cNvSpPr txBox="1"/>
          <p:nvPr/>
        </p:nvSpPr>
        <p:spPr>
          <a:xfrm>
            <a:off x="283222" y="4143122"/>
            <a:ext cx="8661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TTCR,  time to castration-resistance</a:t>
            </a:r>
          </a:p>
        </p:txBody>
      </p:sp>
    </p:spTree>
    <p:extLst>
      <p:ext uri="{BB962C8B-B14F-4D97-AF65-F5344CB8AC3E}">
        <p14:creationId xmlns:p14="http://schemas.microsoft.com/office/powerpoint/2010/main" val="2533222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5E9B-6BCE-4405-94F9-0773B20C2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78" y="131161"/>
            <a:ext cx="8761615" cy="63718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/>
              <a:t>Summary of Pivotal Trials of Treatment Intensification in </a:t>
            </a:r>
            <a:r>
              <a:rPr lang="en-US" sz="2400" b="1" dirty="0" err="1"/>
              <a:t>mHSPC</a:t>
            </a:r>
            <a:r>
              <a:rPr lang="en-US" sz="2400" b="1" dirty="0"/>
              <a:t>:</a:t>
            </a:r>
            <a:br>
              <a:rPr lang="en-US" sz="2400" b="1" dirty="0"/>
            </a:br>
            <a:r>
              <a:rPr lang="en-US" sz="2400" b="1" dirty="0">
                <a:solidFill>
                  <a:schemeClr val="accent2"/>
                </a:solidFill>
              </a:rPr>
              <a:t>Docetaxel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E3ED5A-C141-49A7-8F9E-B16DC2C81C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8800" y="4507706"/>
            <a:ext cx="6045200" cy="548879"/>
          </a:xfrm>
        </p:spPr>
        <p:txBody>
          <a:bodyPr>
            <a:normAutofit/>
          </a:bodyPr>
          <a:lstStyle/>
          <a:p>
            <a:r>
              <a:rPr lang="en-US" sz="900" dirty="0"/>
              <a:t>1. Gravis G, et al. </a:t>
            </a:r>
            <a:r>
              <a:rPr lang="en-US" sz="900" i="1" dirty="0"/>
              <a:t>Lancet Oncol</a:t>
            </a:r>
            <a:r>
              <a:rPr lang="en-US" sz="900" dirty="0"/>
              <a:t>. 2013;14(2):149-158.  2. Sweeney CJ, et al. </a:t>
            </a:r>
            <a:r>
              <a:rPr lang="en-US" sz="900" i="1" dirty="0"/>
              <a:t>N </a:t>
            </a:r>
            <a:r>
              <a:rPr lang="en-US" sz="900" i="1" dirty="0" err="1"/>
              <a:t>Engl</a:t>
            </a:r>
            <a:r>
              <a:rPr lang="en-US" sz="900" i="1" dirty="0"/>
              <a:t> J Med</a:t>
            </a:r>
            <a:r>
              <a:rPr lang="en-US" sz="900" dirty="0"/>
              <a:t>. 2015;373(8):737-746. 3. James ND, et al. </a:t>
            </a:r>
            <a:r>
              <a:rPr lang="en-US" sz="900" i="1" dirty="0"/>
              <a:t>Lancet.</a:t>
            </a:r>
            <a:r>
              <a:rPr lang="en-US" sz="900" dirty="0"/>
              <a:t> 2016;387(10024):1163-1177.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06E0AA1-FA4B-414C-9E3B-9B7DA2FA8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328467"/>
              </p:ext>
            </p:extLst>
          </p:nvPr>
        </p:nvGraphicFramePr>
        <p:xfrm>
          <a:off x="199479" y="768350"/>
          <a:ext cx="8761614" cy="290214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137321">
                  <a:extLst>
                    <a:ext uri="{9D8B030D-6E8A-4147-A177-3AD203B41FA5}">
                      <a16:colId xmlns:a16="http://schemas.microsoft.com/office/drawing/2014/main" val="3079347806"/>
                    </a:ext>
                  </a:extLst>
                </a:gridCol>
                <a:gridCol w="494240">
                  <a:extLst>
                    <a:ext uri="{9D8B030D-6E8A-4147-A177-3AD203B41FA5}">
                      <a16:colId xmlns:a16="http://schemas.microsoft.com/office/drawing/2014/main" val="3469699102"/>
                    </a:ext>
                  </a:extLst>
                </a:gridCol>
                <a:gridCol w="915992">
                  <a:extLst>
                    <a:ext uri="{9D8B030D-6E8A-4147-A177-3AD203B41FA5}">
                      <a16:colId xmlns:a16="http://schemas.microsoft.com/office/drawing/2014/main" val="2687429529"/>
                    </a:ext>
                  </a:extLst>
                </a:gridCol>
                <a:gridCol w="1388400">
                  <a:extLst>
                    <a:ext uri="{9D8B030D-6E8A-4147-A177-3AD203B41FA5}">
                      <a16:colId xmlns:a16="http://schemas.microsoft.com/office/drawing/2014/main" val="3851310028"/>
                    </a:ext>
                  </a:extLst>
                </a:gridCol>
                <a:gridCol w="1064696">
                  <a:extLst>
                    <a:ext uri="{9D8B030D-6E8A-4147-A177-3AD203B41FA5}">
                      <a16:colId xmlns:a16="http://schemas.microsoft.com/office/drawing/2014/main" val="2899551107"/>
                    </a:ext>
                  </a:extLst>
                </a:gridCol>
                <a:gridCol w="827210">
                  <a:extLst>
                    <a:ext uri="{9D8B030D-6E8A-4147-A177-3AD203B41FA5}">
                      <a16:colId xmlns:a16="http://schemas.microsoft.com/office/drawing/2014/main" val="3142158426"/>
                    </a:ext>
                  </a:extLst>
                </a:gridCol>
                <a:gridCol w="258828">
                  <a:extLst>
                    <a:ext uri="{9D8B030D-6E8A-4147-A177-3AD203B41FA5}">
                      <a16:colId xmlns:a16="http://schemas.microsoft.com/office/drawing/2014/main" val="739083583"/>
                    </a:ext>
                  </a:extLst>
                </a:gridCol>
                <a:gridCol w="1299926">
                  <a:extLst>
                    <a:ext uri="{9D8B030D-6E8A-4147-A177-3AD203B41FA5}">
                      <a16:colId xmlns:a16="http://schemas.microsoft.com/office/drawing/2014/main" val="2178447570"/>
                    </a:ext>
                  </a:extLst>
                </a:gridCol>
                <a:gridCol w="1375001">
                  <a:extLst>
                    <a:ext uri="{9D8B030D-6E8A-4147-A177-3AD203B41FA5}">
                      <a16:colId xmlns:a16="http://schemas.microsoft.com/office/drawing/2014/main" val="3730518571"/>
                    </a:ext>
                  </a:extLst>
                </a:gridCol>
              </a:tblGrid>
              <a:tr h="186976">
                <a:tc rowSpan="2">
                  <a:txBody>
                    <a:bodyPr/>
                    <a:lstStyle/>
                    <a:p>
                      <a:pPr marL="24765" marR="0" algn="ctr" ea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Trial</a:t>
                      </a:r>
                      <a:endParaRPr lang="en-US" sz="1300" b="1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1718" marR="31718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4765" marR="0" algn="ctr" ea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en-US" sz="1300" b="1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1718" marR="31718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4765" marR="0" algn="ctr" ea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Treatment</a:t>
                      </a:r>
                      <a:endParaRPr lang="en-US" sz="1300" b="1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1718" marR="31718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Median OS</a:t>
                      </a:r>
                    </a:p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(months)</a:t>
                      </a:r>
                    </a:p>
                  </a:txBody>
                  <a:tcPr marL="31718" marR="31718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 time to CRPC</a:t>
                      </a:r>
                    </a:p>
                  </a:txBody>
                  <a:tcPr marL="31718" marR="31718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1" marR="4229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1" marR="4229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1" marR="4229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1" marR="4229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920745"/>
                  </a:ext>
                </a:extLst>
              </a:tr>
              <a:tr h="195692">
                <a:tc vMerge="1">
                  <a:txBody>
                    <a:bodyPr/>
                    <a:lstStyle/>
                    <a:p>
                      <a:pPr marL="24765" marR="0" algn="ctr" ea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TRIAL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1" marR="4229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Overall</a:t>
                      </a:r>
                    </a:p>
                  </a:txBody>
                  <a:tcPr marL="31718" marR="31718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bPFS</a:t>
                      </a:r>
                      <a:endParaRPr lang="en-US" sz="13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18" marR="31718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18" marR="31718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cPFS</a:t>
                      </a:r>
                      <a:endParaRPr lang="en-US" sz="13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18" marR="31718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FFS</a:t>
                      </a:r>
                    </a:p>
                  </a:txBody>
                  <a:tcPr marL="31718" marR="31718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127770"/>
                  </a:ext>
                </a:extLst>
              </a:tr>
              <a:tr h="506063">
                <a:tc>
                  <a:txBody>
                    <a:bodyPr/>
                    <a:lstStyle/>
                    <a:p>
                      <a:pPr marL="24765" marR="0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GETUG-AFU</a:t>
                      </a:r>
                      <a:r>
                        <a:rPr lang="en-US" sz="1100" b="1" baseline="30000" dirty="0">
                          <a:effectLst/>
                        </a:rPr>
                        <a:t>1</a:t>
                      </a:r>
                      <a:endParaRPr lang="en-US" sz="1100" b="1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4765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192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</a:t>
                      </a:r>
                      <a:r>
                        <a:rPr lang="en-US" sz="1100" spc="-4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+</a:t>
                      </a:r>
                      <a:r>
                        <a:rPr lang="en-US" sz="1100" spc="-4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ADT</a:t>
                      </a:r>
                    </a:p>
                    <a:p>
                      <a:pPr marL="62865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vs ADT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5" dirty="0">
                          <a:effectLst/>
                        </a:rPr>
                        <a:t>58.9</a:t>
                      </a:r>
                      <a:r>
                        <a:rPr lang="en-US" sz="1100" spc="-50" dirty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vs</a:t>
                      </a:r>
                      <a:r>
                        <a:rPr lang="en-US" sz="1100" spc="-6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54.2</a:t>
                      </a:r>
                    </a:p>
                    <a:p>
                      <a:pPr marL="79375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235" dirty="0">
                          <a:effectLst/>
                        </a:rPr>
                        <a:t> </a:t>
                      </a:r>
                      <a:r>
                        <a:rPr lang="en-US" sz="1100" spc="-20" dirty="0">
                          <a:effectLst/>
                        </a:rPr>
                        <a:t>(HR </a:t>
                      </a:r>
                      <a:r>
                        <a:rPr lang="en-US" sz="1100" spc="-15" dirty="0">
                          <a:effectLst/>
                        </a:rPr>
                        <a:t>1.01,</a:t>
                      </a:r>
                      <a:r>
                        <a:rPr lang="en-US" sz="1100" spc="-1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p=0.955)</a:t>
                      </a:r>
                    </a:p>
                    <a:p>
                      <a:pPr marL="79375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NR</a:t>
                      </a:r>
                    </a:p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305" marR="0" algn="ctr" eaLnBrk="0" hangingPunct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22.9 vs</a:t>
                      </a:r>
                      <a:r>
                        <a:rPr lang="en-US" sz="1100" spc="5" dirty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12.9</a:t>
                      </a:r>
                      <a:r>
                        <a:rPr lang="en-US" sz="1100" spc="-55" dirty="0">
                          <a:effectLst/>
                        </a:rPr>
                        <a:t> </a:t>
                      </a:r>
                    </a:p>
                    <a:p>
                      <a:pPr marL="27305" marR="0" algn="ctr" eaLnBrk="0" hangingPunct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5" dirty="0">
                          <a:effectLst/>
                        </a:rPr>
                        <a:t>(HR</a:t>
                      </a:r>
                      <a:r>
                        <a:rPr lang="en-US" sz="1100" spc="-50" dirty="0">
                          <a:effectLst/>
                        </a:rPr>
                        <a:t> </a:t>
                      </a:r>
                      <a:r>
                        <a:rPr lang="en-US" sz="1100" spc="-5" dirty="0">
                          <a:effectLst/>
                        </a:rPr>
                        <a:t>0.72,</a:t>
                      </a:r>
                      <a:r>
                        <a:rPr lang="en-US" sz="1100" spc="-23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p=0.005)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1" marR="42291" marT="0" marB="0"/>
                </a:tc>
                <a:tc>
                  <a:txBody>
                    <a:bodyPr/>
                    <a:lstStyle/>
                    <a:p>
                      <a:pPr marL="27940" marR="119380" algn="ctr" eaLnBrk="0" hangingPunct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5" dirty="0">
                          <a:effectLst/>
                        </a:rPr>
                        <a:t>23.5 vs </a:t>
                      </a:r>
                      <a:r>
                        <a:rPr lang="en-US" sz="1100" dirty="0">
                          <a:effectLst/>
                        </a:rPr>
                        <a:t>15.4</a:t>
                      </a:r>
                      <a:r>
                        <a:rPr lang="en-US" sz="1100" spc="5" dirty="0">
                          <a:effectLst/>
                        </a:rPr>
                        <a:t> </a:t>
                      </a:r>
                    </a:p>
                    <a:p>
                      <a:pPr marL="27940" marR="119380" algn="ctr" eaLnBrk="0" hangingPunct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(HR</a:t>
                      </a:r>
                      <a:r>
                        <a:rPr lang="en-US" sz="1100" spc="-4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0.75,</a:t>
                      </a:r>
                      <a:r>
                        <a:rPr lang="en-US" sz="1100" spc="-4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p=0.015)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721326"/>
                  </a:ext>
                </a:extLst>
              </a:tr>
              <a:tr h="506063">
                <a:tc>
                  <a:txBody>
                    <a:bodyPr/>
                    <a:lstStyle/>
                    <a:p>
                      <a:pPr marL="24765" marR="0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/>
                          </a:solidFill>
                          <a:effectLst/>
                        </a:rPr>
                        <a:t>CHAARTED</a:t>
                      </a:r>
                      <a:r>
                        <a:rPr lang="en-US" sz="1100" b="1" baseline="30000" dirty="0">
                          <a:solidFill>
                            <a:schemeClr val="accent2"/>
                          </a:solidFill>
                          <a:effectLst/>
                        </a:rPr>
                        <a:t>2</a:t>
                      </a:r>
                      <a:endParaRPr lang="en-US" sz="1100" b="1" baseline="300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4765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790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/>
                          </a:solidFill>
                          <a:effectLst/>
                        </a:rPr>
                        <a:t>D</a:t>
                      </a:r>
                      <a:r>
                        <a:rPr lang="en-US" sz="1100" b="1" spc="-40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>
                          <a:solidFill>
                            <a:schemeClr val="accent2"/>
                          </a:solidFill>
                          <a:effectLst/>
                        </a:rPr>
                        <a:t>+</a:t>
                      </a:r>
                      <a:r>
                        <a:rPr lang="en-US" sz="1100" b="1" spc="-40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>
                          <a:solidFill>
                            <a:schemeClr val="accent2"/>
                          </a:solidFill>
                          <a:effectLst/>
                        </a:rPr>
                        <a:t>ADT</a:t>
                      </a:r>
                    </a:p>
                    <a:p>
                      <a:pPr marL="62865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/>
                          </a:solidFill>
                          <a:effectLst/>
                        </a:rPr>
                        <a:t>vs</a:t>
                      </a:r>
                      <a:r>
                        <a:rPr lang="en-US" sz="1100" b="1" spc="-30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>
                          <a:solidFill>
                            <a:schemeClr val="accent2"/>
                          </a:solidFill>
                          <a:effectLst/>
                        </a:rPr>
                        <a:t>ADT</a:t>
                      </a:r>
                      <a:endParaRPr lang="en-US" sz="11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-10" dirty="0">
                          <a:solidFill>
                            <a:schemeClr val="accent2"/>
                          </a:solidFill>
                          <a:effectLst/>
                        </a:rPr>
                        <a:t>57.6 </a:t>
                      </a:r>
                      <a:r>
                        <a:rPr lang="en-US" sz="1100" b="1" spc="-5" dirty="0">
                          <a:solidFill>
                            <a:schemeClr val="accent2"/>
                          </a:solidFill>
                          <a:effectLst/>
                        </a:rPr>
                        <a:t>vs 44.0</a:t>
                      </a:r>
                      <a:r>
                        <a:rPr lang="en-US" sz="1100" b="1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</a:p>
                    <a:p>
                      <a:pPr marL="79375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-10" dirty="0">
                          <a:solidFill>
                            <a:schemeClr val="accent2"/>
                          </a:solidFill>
                          <a:effectLst/>
                        </a:rPr>
                        <a:t>(HR</a:t>
                      </a:r>
                      <a:r>
                        <a:rPr lang="en-US" sz="1100" b="1" spc="-50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100" b="1" spc="-10" dirty="0">
                          <a:solidFill>
                            <a:schemeClr val="accent2"/>
                          </a:solidFill>
                          <a:effectLst/>
                        </a:rPr>
                        <a:t>0.61;</a:t>
                      </a:r>
                      <a:r>
                        <a:rPr lang="en-US" sz="1100" b="1" spc="-50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100" b="1" spc="-10" dirty="0">
                          <a:solidFill>
                            <a:schemeClr val="accent2"/>
                          </a:solidFill>
                          <a:effectLst/>
                        </a:rPr>
                        <a:t>p&lt;0.001)</a:t>
                      </a:r>
                    </a:p>
                    <a:p>
                      <a:pPr marL="79375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" marR="15240" algn="ctr" eaLnBrk="0" hangingPunct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20.2 versus</a:t>
                      </a:r>
                      <a:r>
                        <a:rPr lang="en-US" sz="11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b="0" spc="-20" dirty="0">
                          <a:solidFill>
                            <a:schemeClr val="tx1"/>
                          </a:solidFill>
                          <a:effectLst/>
                        </a:rPr>
                        <a:t>11.7 </a:t>
                      </a:r>
                    </a:p>
                    <a:p>
                      <a:pPr marL="26670" marR="15240" algn="ctr" eaLnBrk="0" hangingPunct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pc="-20" dirty="0">
                          <a:solidFill>
                            <a:schemeClr val="tx1"/>
                          </a:solidFill>
                          <a:effectLst/>
                        </a:rPr>
                        <a:t>(HR </a:t>
                      </a:r>
                      <a:r>
                        <a:rPr lang="en-US" sz="1100" b="0" spc="-15" dirty="0">
                          <a:solidFill>
                            <a:schemeClr val="tx1"/>
                          </a:solidFill>
                          <a:effectLst/>
                        </a:rPr>
                        <a:t>0.61,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p&lt;0.001)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305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NR</a:t>
                      </a:r>
                    </a:p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1" marR="42291" marT="0" marB="0"/>
                </a:tc>
                <a:tc>
                  <a:txBody>
                    <a:bodyPr/>
                    <a:lstStyle/>
                    <a:p>
                      <a:pPr marL="27940" marR="139065" algn="ctr" eaLnBrk="0" hangingPunct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 dirty="0">
                          <a:solidFill>
                            <a:schemeClr val="tx1"/>
                          </a:solidFill>
                          <a:effectLst/>
                        </a:rPr>
                        <a:t>33.0 </a:t>
                      </a:r>
                      <a:r>
                        <a:rPr lang="en-US" sz="1100" spc="-5" dirty="0">
                          <a:solidFill>
                            <a:schemeClr val="tx1"/>
                          </a:solidFill>
                          <a:effectLst/>
                        </a:rPr>
                        <a:t>versus 19.8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27940" marR="139065" algn="ctr" eaLnBrk="0" hangingPunct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 dirty="0">
                          <a:solidFill>
                            <a:schemeClr val="tx1"/>
                          </a:solidFill>
                          <a:effectLst/>
                        </a:rPr>
                        <a:t>(HR</a:t>
                      </a:r>
                      <a:r>
                        <a:rPr lang="en-US" sz="110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spc="-10" dirty="0">
                          <a:solidFill>
                            <a:schemeClr val="tx1"/>
                          </a:solidFill>
                          <a:effectLst/>
                        </a:rPr>
                        <a:t>0.61,</a:t>
                      </a:r>
                      <a:r>
                        <a:rPr lang="en-US" sz="110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spc="-10" dirty="0">
                          <a:solidFill>
                            <a:schemeClr val="tx1"/>
                          </a:solidFill>
                          <a:effectLst/>
                        </a:rPr>
                        <a:t>p&lt;0.001)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NR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651467"/>
                  </a:ext>
                </a:extLst>
              </a:tr>
              <a:tr h="1362123">
                <a:tc>
                  <a:txBody>
                    <a:bodyPr/>
                    <a:lstStyle/>
                    <a:p>
                      <a:pPr marL="24765" marR="0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/>
                          </a:solidFill>
                          <a:effectLst/>
                        </a:rPr>
                        <a:t>STAMPEDE</a:t>
                      </a:r>
                      <a:r>
                        <a:rPr lang="en-US" sz="1100" b="1" baseline="30000" dirty="0">
                          <a:solidFill>
                            <a:schemeClr val="accent2"/>
                          </a:solidFill>
                          <a:effectLst/>
                        </a:rPr>
                        <a:t>3</a:t>
                      </a:r>
                    </a:p>
                    <a:p>
                      <a:pPr marL="24765" marR="212725" eaLnBrk="0" hangingPunct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100" b="1" dirty="0">
                          <a:solidFill>
                            <a:schemeClr val="accent2"/>
                          </a:solidFill>
                          <a:effectLst/>
                        </a:rPr>
                        <a:t>(Arms A, C, &amp; E)</a:t>
                      </a:r>
                      <a:endParaRPr lang="en-US" sz="11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2962</a:t>
                      </a:r>
                    </a:p>
                    <a:p>
                      <a:pPr marL="50165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(ITT)</a:t>
                      </a:r>
                    </a:p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50165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25" dirty="0">
                          <a:solidFill>
                            <a:schemeClr val="tx1"/>
                          </a:solidFill>
                          <a:effectLst/>
                        </a:rPr>
                        <a:t>1817</a:t>
                      </a:r>
                    </a:p>
                    <a:p>
                      <a:pPr marL="50165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25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(M1)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/>
                          </a:solidFill>
                          <a:effectLst/>
                        </a:rPr>
                        <a:t>ADT</a:t>
                      </a:r>
                      <a:r>
                        <a:rPr lang="en-US" sz="1100" b="1" spc="-10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</a:p>
                    <a:p>
                      <a:pPr marL="62865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/>
                          </a:solidFill>
                          <a:effectLst/>
                        </a:rPr>
                        <a:t>vs</a:t>
                      </a:r>
                    </a:p>
                    <a:p>
                      <a:pPr marL="62865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/>
                          </a:solidFill>
                          <a:effectLst/>
                        </a:rPr>
                        <a:t>D</a:t>
                      </a:r>
                      <a:r>
                        <a:rPr lang="en-US" sz="1100" b="1" spc="-40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>
                          <a:solidFill>
                            <a:schemeClr val="accent2"/>
                          </a:solidFill>
                          <a:effectLst/>
                        </a:rPr>
                        <a:t>+</a:t>
                      </a:r>
                      <a:r>
                        <a:rPr lang="en-US" sz="1100" b="1" spc="-40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>
                          <a:solidFill>
                            <a:schemeClr val="accent2"/>
                          </a:solidFill>
                          <a:effectLst/>
                        </a:rPr>
                        <a:t>ADT</a:t>
                      </a:r>
                    </a:p>
                    <a:p>
                      <a:pPr marL="62865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-10" dirty="0">
                          <a:solidFill>
                            <a:schemeClr val="accent2"/>
                          </a:solidFill>
                          <a:effectLst/>
                        </a:rPr>
                        <a:t>vs </a:t>
                      </a:r>
                    </a:p>
                    <a:p>
                      <a:pPr marL="62865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-10" dirty="0">
                          <a:solidFill>
                            <a:schemeClr val="accent2"/>
                          </a:solidFill>
                          <a:effectLst/>
                        </a:rPr>
                        <a:t>D +</a:t>
                      </a:r>
                      <a:r>
                        <a:rPr lang="en-US" sz="1100" b="1" spc="-225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>
                          <a:solidFill>
                            <a:schemeClr val="accent2"/>
                          </a:solidFill>
                          <a:effectLst/>
                        </a:rPr>
                        <a:t>ZA</a:t>
                      </a:r>
                      <a:r>
                        <a:rPr lang="en-US" sz="1100" b="1" spc="-40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>
                          <a:solidFill>
                            <a:schemeClr val="accent2"/>
                          </a:solidFill>
                          <a:effectLst/>
                        </a:rPr>
                        <a:t>+ ADT</a:t>
                      </a:r>
                      <a:endParaRPr lang="en-US" sz="11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-5" dirty="0">
                          <a:solidFill>
                            <a:schemeClr val="accent2"/>
                          </a:solidFill>
                          <a:effectLst/>
                        </a:rPr>
                        <a:t>ITT:</a:t>
                      </a:r>
                      <a:r>
                        <a:rPr lang="en-US" sz="1100" b="1" spc="-40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100" b="1" spc="-5" dirty="0">
                          <a:solidFill>
                            <a:schemeClr val="accent2"/>
                          </a:solidFill>
                          <a:effectLst/>
                        </a:rPr>
                        <a:t>71</a:t>
                      </a:r>
                      <a:r>
                        <a:rPr lang="en-US" sz="1100" b="1" spc="-40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100" b="1" spc="-5" dirty="0">
                          <a:solidFill>
                            <a:schemeClr val="accent2"/>
                          </a:solidFill>
                          <a:effectLst/>
                        </a:rPr>
                        <a:t>vs </a:t>
                      </a:r>
                      <a:r>
                        <a:rPr lang="en-US" sz="1100" b="1" dirty="0">
                          <a:solidFill>
                            <a:schemeClr val="accent2"/>
                          </a:solidFill>
                          <a:effectLst/>
                        </a:rPr>
                        <a:t>81</a:t>
                      </a:r>
                      <a:r>
                        <a:rPr lang="en-US" sz="1100" b="1" spc="-55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</a:p>
                    <a:p>
                      <a:pPr marL="2667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/>
                          </a:solidFill>
                          <a:effectLst/>
                        </a:rPr>
                        <a:t>(HR</a:t>
                      </a:r>
                      <a:r>
                        <a:rPr lang="en-US" sz="1100" b="1" spc="-50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>
                          <a:solidFill>
                            <a:schemeClr val="accent2"/>
                          </a:solidFill>
                          <a:effectLst/>
                        </a:rPr>
                        <a:t>0.78, </a:t>
                      </a:r>
                      <a:r>
                        <a:rPr lang="en-US" sz="1100" b="1" spc="-5" dirty="0">
                          <a:solidFill>
                            <a:schemeClr val="accent2"/>
                          </a:solidFill>
                          <a:effectLst/>
                        </a:rPr>
                        <a:t>p=0.006)</a:t>
                      </a:r>
                      <a:r>
                        <a:rPr lang="en-US" sz="1100" b="1" spc="-50" dirty="0">
                          <a:solidFill>
                            <a:schemeClr val="accent2"/>
                          </a:solidFill>
                          <a:effectLst/>
                        </a:rPr>
                        <a:t>  </a:t>
                      </a:r>
                      <a:r>
                        <a:rPr lang="en-US" sz="1100" b="1" dirty="0">
                          <a:solidFill>
                            <a:schemeClr val="accent2"/>
                          </a:solidFill>
                          <a:effectLst/>
                        </a:rPr>
                        <a:t>vs </a:t>
                      </a:r>
                      <a:r>
                        <a:rPr lang="en-US" sz="1100" b="1" spc="-255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</a:p>
                    <a:p>
                      <a:pPr marL="2667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/>
                          </a:solidFill>
                          <a:effectLst/>
                        </a:rPr>
                        <a:t>76 (HR 0.82,</a:t>
                      </a:r>
                      <a:r>
                        <a:rPr lang="en-US" sz="1100" b="1" spc="5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>
                          <a:solidFill>
                            <a:schemeClr val="accent2"/>
                          </a:solidFill>
                          <a:effectLst/>
                        </a:rPr>
                        <a:t>p=0.022)</a:t>
                      </a:r>
                    </a:p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</a:p>
                    <a:p>
                      <a:pPr marL="2667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-10" dirty="0">
                          <a:solidFill>
                            <a:schemeClr val="accent2"/>
                          </a:solidFill>
                          <a:effectLst/>
                        </a:rPr>
                        <a:t>M1:</a:t>
                      </a:r>
                      <a:r>
                        <a:rPr lang="en-US" sz="1100" b="1" spc="-55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100" b="1" spc="-5" dirty="0">
                          <a:solidFill>
                            <a:schemeClr val="accent2"/>
                          </a:solidFill>
                          <a:effectLst/>
                        </a:rPr>
                        <a:t>45</a:t>
                      </a:r>
                      <a:r>
                        <a:rPr lang="en-US" sz="1100" b="1" spc="-50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100" b="1" spc="-5" dirty="0">
                          <a:solidFill>
                            <a:schemeClr val="accent2"/>
                          </a:solidFill>
                          <a:effectLst/>
                        </a:rPr>
                        <a:t>vs</a:t>
                      </a:r>
                      <a:r>
                        <a:rPr lang="en-US" sz="1100" b="1" spc="-70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100" b="1" spc="-5" dirty="0">
                          <a:solidFill>
                            <a:schemeClr val="accent2"/>
                          </a:solidFill>
                          <a:effectLst/>
                        </a:rPr>
                        <a:t>60 </a:t>
                      </a:r>
                      <a:endParaRPr lang="en-US" sz="1100" b="1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2667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-10" dirty="0">
                          <a:solidFill>
                            <a:schemeClr val="accent2"/>
                          </a:solidFill>
                          <a:effectLst/>
                        </a:rPr>
                        <a:t>(HR</a:t>
                      </a:r>
                      <a:r>
                        <a:rPr lang="en-US" sz="1100" b="1" spc="-55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100" b="1" spc="-5" dirty="0">
                          <a:solidFill>
                            <a:schemeClr val="accent2"/>
                          </a:solidFill>
                          <a:effectLst/>
                        </a:rPr>
                        <a:t>0.76, p=0.005) vs </a:t>
                      </a:r>
                    </a:p>
                    <a:p>
                      <a:pPr marL="2667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-260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>
                          <a:solidFill>
                            <a:schemeClr val="accent2"/>
                          </a:solidFill>
                          <a:effectLst/>
                        </a:rPr>
                        <a:t>55  (HR 0.79,</a:t>
                      </a:r>
                      <a:r>
                        <a:rPr lang="en-US" sz="1100" b="1" spc="-245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>
                          <a:solidFill>
                            <a:schemeClr val="accent2"/>
                          </a:solidFill>
                          <a:effectLst/>
                        </a:rPr>
                        <a:t>p=0.015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  <a:effectLst/>
                        </a:rPr>
                        <a:t>)</a:t>
                      </a:r>
                    </a:p>
                    <a:p>
                      <a:pPr marL="2667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NR</a:t>
                      </a:r>
                    </a:p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305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NR</a:t>
                      </a:r>
                    </a:p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1" marR="42291" marT="0" marB="0"/>
                </a:tc>
                <a:tc>
                  <a:txBody>
                    <a:bodyPr/>
                    <a:lstStyle/>
                    <a:p>
                      <a:pPr marL="2794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NR</a:t>
                      </a:r>
                    </a:p>
                    <a:p>
                      <a:pPr marL="0" marR="0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ITT:</a:t>
                      </a:r>
                      <a:r>
                        <a:rPr lang="en-US" sz="110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r>
                        <a:rPr lang="en-US" sz="1100" spc="-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vs 37</a:t>
                      </a:r>
                    </a:p>
                    <a:p>
                      <a:pPr marL="2667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(HR</a:t>
                      </a:r>
                      <a:r>
                        <a:rPr lang="en-US" sz="110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0.62,</a:t>
                      </a:r>
                      <a:r>
                        <a:rPr lang="en-US" sz="110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p=0.413</a:t>
                      </a:r>
                    </a:p>
                    <a:p>
                      <a:pPr marL="2667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5" dirty="0">
                          <a:solidFill>
                            <a:schemeClr val="tx1"/>
                          </a:solidFill>
                          <a:effectLst/>
                        </a:rPr>
                        <a:t>×</a:t>
                      </a:r>
                      <a:r>
                        <a:rPr lang="en-US" sz="1100" spc="-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spc="-5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1100" spc="-5" baseline="30000" dirty="0">
                          <a:solidFill>
                            <a:schemeClr val="tx1"/>
                          </a:solidFill>
                          <a:effectLst/>
                        </a:rPr>
                        <a:t>–13</a:t>
                      </a:r>
                      <a:r>
                        <a:rPr lang="en-US" sz="1100" spc="-5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n-US" sz="110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spc="-5" dirty="0">
                          <a:solidFill>
                            <a:schemeClr val="tx1"/>
                          </a:solidFill>
                          <a:effectLst/>
                        </a:rPr>
                        <a:t>vs</a:t>
                      </a:r>
                      <a:r>
                        <a:rPr lang="en-US" sz="1100" spc="-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2667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36 (HR</a:t>
                      </a:r>
                      <a:r>
                        <a:rPr lang="en-US" sz="110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0.62,</a:t>
                      </a:r>
                      <a:r>
                        <a:rPr lang="en-US" sz="110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p=0.134</a:t>
                      </a:r>
                    </a:p>
                    <a:p>
                      <a:pPr marL="2667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 dirty="0">
                          <a:solidFill>
                            <a:schemeClr val="tx1"/>
                          </a:solidFill>
                          <a:effectLst/>
                        </a:rPr>
                        <a:t>×</a:t>
                      </a:r>
                      <a:r>
                        <a:rPr lang="en-US" sz="1100" spc="-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spc="-1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1100" spc="-10" baseline="30000" dirty="0">
                          <a:solidFill>
                            <a:schemeClr val="tx1"/>
                          </a:solidFill>
                          <a:effectLst/>
                        </a:rPr>
                        <a:t>–12</a:t>
                      </a:r>
                      <a:r>
                        <a:rPr lang="en-US" sz="1100" spc="-1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marL="2667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667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 dirty="0">
                          <a:solidFill>
                            <a:schemeClr val="tx1"/>
                          </a:solidFill>
                          <a:effectLst/>
                        </a:rPr>
                        <a:t>M1:</a:t>
                      </a:r>
                      <a:r>
                        <a:rPr lang="en-US" sz="1100" spc="-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spc="-10" dirty="0">
                          <a:solidFill>
                            <a:schemeClr val="tx1"/>
                          </a:solidFill>
                          <a:effectLst/>
                        </a:rPr>
                        <a:t>HR</a:t>
                      </a:r>
                      <a:r>
                        <a:rPr lang="en-US" sz="110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spc="-10" dirty="0">
                          <a:solidFill>
                            <a:schemeClr val="tx1"/>
                          </a:solidFill>
                          <a:effectLst/>
                        </a:rPr>
                        <a:t>0.61,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667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p=0.283</a:t>
                      </a:r>
                      <a:r>
                        <a:rPr lang="en-US" sz="1100" spc="-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×</a:t>
                      </a:r>
                      <a:r>
                        <a:rPr lang="en-US" sz="1100" spc="-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  <a:effectLst/>
                        </a:rPr>
                        <a:t>–10</a:t>
                      </a:r>
                      <a:endParaRPr lang="en-US" sz="1100" baseline="30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74723"/>
                  </a:ext>
                </a:extLst>
              </a:tr>
            </a:tbl>
          </a:graphicData>
        </a:graphic>
      </p:graphicFrame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C4A0C8C-027A-4CFB-8BE7-4F63AC14AE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476" y="3867647"/>
            <a:ext cx="8909049" cy="637189"/>
          </a:xfrm>
        </p:spPr>
        <p:txBody>
          <a:bodyPr>
            <a:noAutofit/>
          </a:bodyPr>
          <a:lstStyle/>
          <a:p>
            <a:r>
              <a:rPr lang="en-US" sz="1000" dirty="0"/>
              <a:t>AAP, abiraterone acetate with prednisone; ADT, androgen deprivation therapy; </a:t>
            </a:r>
            <a:r>
              <a:rPr lang="en-US" sz="1000" dirty="0" err="1"/>
              <a:t>Apa</a:t>
            </a:r>
            <a:r>
              <a:rPr lang="en-US" sz="1000" dirty="0"/>
              <a:t>, apalutamide; </a:t>
            </a:r>
            <a:r>
              <a:rPr lang="en-US" sz="1000" dirty="0" err="1"/>
              <a:t>bPFS</a:t>
            </a:r>
            <a:r>
              <a:rPr lang="en-US" sz="1000" dirty="0"/>
              <a:t>, biochemical progression-free survival; </a:t>
            </a:r>
            <a:r>
              <a:rPr lang="en-US" sz="1000" dirty="0" err="1"/>
              <a:t>cPFS</a:t>
            </a:r>
            <a:r>
              <a:rPr lang="en-US" sz="1000" dirty="0"/>
              <a:t>, clinical progression-free survival; D, docetaxel; </a:t>
            </a:r>
            <a:r>
              <a:rPr lang="en-US" sz="1000" dirty="0" err="1"/>
              <a:t>Enza</a:t>
            </a:r>
            <a:r>
              <a:rPr lang="en-US" sz="1000" dirty="0"/>
              <a:t>, enzalutamide; FFS, failure-free survival; HR, hazard ratio; mCRPC, metastatic castration-resistant prostate cancer; </a:t>
            </a:r>
            <a:r>
              <a:rPr lang="en-US" sz="1000" dirty="0" err="1"/>
              <a:t>mHSPC</a:t>
            </a:r>
            <a:r>
              <a:rPr lang="en-US" sz="1000" dirty="0"/>
              <a:t>, metastatic hormone-sensitive prostate cancer; ITT, intent-to-treat population; M1, metastatic population;; NE, not estimable; NR, not reported; OS, overall survival; </a:t>
            </a:r>
            <a:r>
              <a:rPr lang="en-US" sz="1000" dirty="0" err="1"/>
              <a:t>rPFS</a:t>
            </a:r>
            <a:r>
              <a:rPr lang="en-US" sz="1000" dirty="0"/>
              <a:t>, radiographic progression-free survival; ZA, </a:t>
            </a:r>
            <a:r>
              <a:rPr lang="en-US" sz="1000" dirty="0" err="1"/>
              <a:t>zolendronic</a:t>
            </a:r>
            <a:r>
              <a:rPr lang="en-US" sz="1000" dirty="0"/>
              <a:t> acid.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53745C-9906-41FB-86FA-9CB6773927B9}"/>
              </a:ext>
            </a:extLst>
          </p:cNvPr>
          <p:cNvGrpSpPr/>
          <p:nvPr/>
        </p:nvGrpSpPr>
        <p:grpSpPr>
          <a:xfrm>
            <a:off x="117476" y="1683143"/>
            <a:ext cx="7376830" cy="2147282"/>
            <a:chOff x="117476" y="1683143"/>
            <a:chExt cx="7376830" cy="214728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D634CC2-20DB-4551-AFD7-C7071B01172B}"/>
                </a:ext>
              </a:extLst>
            </p:cNvPr>
            <p:cNvSpPr/>
            <p:nvPr/>
          </p:nvSpPr>
          <p:spPr>
            <a:xfrm>
              <a:off x="117476" y="1683143"/>
              <a:ext cx="4082289" cy="186926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F77732-70E1-4D3B-A225-68B0FC5546BC}"/>
                </a:ext>
              </a:extLst>
            </p:cNvPr>
            <p:cNvSpPr txBox="1"/>
            <p:nvPr/>
          </p:nvSpPr>
          <p:spPr>
            <a:xfrm>
              <a:off x="4281768" y="3307205"/>
              <a:ext cx="3212538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Addition of docetaxel to ADT improves median OS by about 18 months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C78D110-B1AE-4D8D-A2D3-B5C5A75346D6}"/>
                </a:ext>
              </a:extLst>
            </p:cNvPr>
            <p:cNvCxnSpPr>
              <a:cxnSpLocks/>
            </p:cNvCxnSpPr>
            <p:nvPr/>
          </p:nvCxnSpPr>
          <p:spPr>
            <a:xfrm>
              <a:off x="4199765" y="2783985"/>
              <a:ext cx="744472" cy="52322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646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5E9B-6BCE-4405-94F9-0773B20C2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45510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/>
              <a:t>Summary of Pivotal Trials of Treatment Intensification in </a:t>
            </a:r>
            <a:r>
              <a:rPr lang="en-US" sz="2400" b="1" dirty="0" err="1"/>
              <a:t>mHSPC</a:t>
            </a:r>
            <a:r>
              <a:rPr lang="en-US" sz="2400" b="1" dirty="0"/>
              <a:t>:</a:t>
            </a:r>
            <a:br>
              <a:rPr lang="en-US" sz="2400" b="1" dirty="0"/>
            </a:br>
            <a:r>
              <a:rPr lang="en-US" sz="2400" b="1" dirty="0">
                <a:solidFill>
                  <a:schemeClr val="accent2"/>
                </a:solidFill>
              </a:rPr>
              <a:t>AR Antagonists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E3ED5A-C141-49A7-8F9E-B16DC2C81C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7050" y="4507706"/>
            <a:ext cx="6076950" cy="548879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Fizazi</a:t>
            </a:r>
            <a:r>
              <a:rPr lang="en-US" dirty="0"/>
              <a:t> K, et al.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Med.</a:t>
            </a:r>
            <a:r>
              <a:rPr lang="en-US" dirty="0"/>
              <a:t> 2017;377(4):352-360. 2. James ND, et al.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Med. </a:t>
            </a:r>
            <a:r>
              <a:rPr lang="en-US" dirty="0"/>
              <a:t>2017;377(4):338-351. 3. Armstrong AJ, et al. </a:t>
            </a:r>
            <a:r>
              <a:rPr lang="en-US" i="1" dirty="0"/>
              <a:t>J Clin Oncol</a:t>
            </a:r>
            <a:r>
              <a:rPr lang="en-US" dirty="0"/>
              <a:t>. 2019;37(32):2974-2986. 4. Chi KN, et al.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. 2019;381(1):13-24. 5. Davis ID, et al.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. 2019;381(2):121-131.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06E0AA1-FA4B-414C-9E3B-9B7DA2FA8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567249"/>
              </p:ext>
            </p:extLst>
          </p:nvPr>
        </p:nvGraphicFramePr>
        <p:xfrm>
          <a:off x="125759" y="754661"/>
          <a:ext cx="8909051" cy="311501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3079347806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3469699102"/>
                    </a:ext>
                  </a:extLst>
                </a:gridCol>
                <a:gridCol w="774030">
                  <a:extLst>
                    <a:ext uri="{9D8B030D-6E8A-4147-A177-3AD203B41FA5}">
                      <a16:colId xmlns:a16="http://schemas.microsoft.com/office/drawing/2014/main" val="2687429529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val="3851310028"/>
                    </a:ext>
                  </a:extLst>
                </a:gridCol>
                <a:gridCol w="1188120">
                  <a:extLst>
                    <a:ext uri="{9D8B030D-6E8A-4147-A177-3AD203B41FA5}">
                      <a16:colId xmlns:a16="http://schemas.microsoft.com/office/drawing/2014/main" val="2899551107"/>
                    </a:ext>
                  </a:extLst>
                </a:gridCol>
                <a:gridCol w="1193801">
                  <a:extLst>
                    <a:ext uri="{9D8B030D-6E8A-4147-A177-3AD203B41FA5}">
                      <a16:colId xmlns:a16="http://schemas.microsoft.com/office/drawing/2014/main" val="3142158426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178447570"/>
                    </a:ext>
                  </a:extLst>
                </a:gridCol>
                <a:gridCol w="1194697">
                  <a:extLst>
                    <a:ext uri="{9D8B030D-6E8A-4147-A177-3AD203B41FA5}">
                      <a16:colId xmlns:a16="http://schemas.microsoft.com/office/drawing/2014/main" val="3520446814"/>
                    </a:ext>
                  </a:extLst>
                </a:gridCol>
                <a:gridCol w="1135753">
                  <a:extLst>
                    <a:ext uri="{9D8B030D-6E8A-4147-A177-3AD203B41FA5}">
                      <a16:colId xmlns:a16="http://schemas.microsoft.com/office/drawing/2014/main" val="3730518571"/>
                    </a:ext>
                  </a:extLst>
                </a:gridCol>
              </a:tblGrid>
              <a:tr h="43760">
                <a:tc rowSpan="2">
                  <a:txBody>
                    <a:bodyPr/>
                    <a:lstStyle/>
                    <a:p>
                      <a:pPr marL="24765" marR="0" algn="ctr" ea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Trial</a:t>
                      </a:r>
                    </a:p>
                  </a:txBody>
                  <a:tcPr marL="31718" marR="31718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4765" marR="0" algn="ctr" ea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31718" marR="31718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4765" marR="0" algn="ctr" ea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</a:t>
                      </a:r>
                    </a:p>
                  </a:txBody>
                  <a:tcPr marL="31718" marR="31718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OS</a:t>
                      </a:r>
                    </a:p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(months)</a:t>
                      </a:r>
                    </a:p>
                  </a:txBody>
                  <a:tcPr marL="31718" marR="31718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Median time to CRPC</a:t>
                      </a:r>
                    </a:p>
                  </a:txBody>
                  <a:tcPr marL="31718" marR="31718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1" marR="4229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1" marR="4229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1" marR="4229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1" marR="4229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920745"/>
                  </a:ext>
                </a:extLst>
              </a:tr>
              <a:tr h="140644">
                <a:tc vMerge="1">
                  <a:txBody>
                    <a:bodyPr/>
                    <a:lstStyle/>
                    <a:p>
                      <a:pPr marL="24765" marR="0" algn="ctr" ea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TRIAL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1" marR="4229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Overall</a:t>
                      </a:r>
                    </a:p>
                  </a:txBody>
                  <a:tcPr marL="31718" marR="31718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bPFS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18" marR="31718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cPFS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18" marR="31718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rPFS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18" marR="31718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FFS</a:t>
                      </a:r>
                    </a:p>
                  </a:txBody>
                  <a:tcPr marL="31718" marR="31718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127770"/>
                  </a:ext>
                </a:extLst>
              </a:tr>
              <a:tr h="408537">
                <a:tc>
                  <a:txBody>
                    <a:bodyPr/>
                    <a:lstStyle/>
                    <a:p>
                      <a:pPr marL="24765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LATITIUDE</a:t>
                      </a:r>
                      <a:r>
                        <a:rPr lang="en-US" sz="800" b="1" baseline="300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 b="1" baseline="300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4765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1199</a:t>
                      </a:r>
                      <a:endParaRPr lang="en-US" sz="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AAP</a:t>
                      </a:r>
                      <a:r>
                        <a:rPr lang="en-US" sz="800" b="1" spc="-55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800" b="1" spc="-5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ADT</a:t>
                      </a:r>
                    </a:p>
                    <a:p>
                      <a:pPr marL="62865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</a:t>
                      </a:r>
                      <a:r>
                        <a:rPr lang="en-US" sz="800" b="1" spc="-3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ADT</a:t>
                      </a:r>
                      <a:endParaRPr lang="en-US" sz="8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</a:t>
                      </a:r>
                      <a:r>
                        <a:rPr lang="en-US" sz="800" b="1" spc="-3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</a:t>
                      </a:r>
                      <a:r>
                        <a:rPr lang="en-US" sz="800" b="1" spc="-5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34.7</a:t>
                      </a:r>
                    </a:p>
                    <a:p>
                      <a:pPr marL="2667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-5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(HR</a:t>
                      </a:r>
                      <a:r>
                        <a:rPr lang="en-US" sz="800" b="1" spc="-55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1" spc="-5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0.62, </a:t>
                      </a:r>
                      <a:r>
                        <a:rPr lang="en-US" sz="800" b="1" i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&lt;0.001)</a:t>
                      </a:r>
                      <a:endParaRPr lang="en-US" sz="8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33.2</a:t>
                      </a:r>
                      <a:r>
                        <a:rPr lang="en-US" sz="8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</a:t>
                      </a:r>
                      <a:r>
                        <a:rPr lang="en-US" sz="800" spc="-7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</a:t>
                      </a:r>
                      <a:r>
                        <a:rPr lang="en-US" sz="800" spc="-23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(HR 0.30,</a:t>
                      </a:r>
                      <a:r>
                        <a:rPr lang="en-US" sz="80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&lt;0.001)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2715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Pain:</a:t>
                      </a:r>
                      <a:r>
                        <a:rPr lang="en-US" sz="800" spc="-3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r>
                        <a:rPr lang="en-US" sz="800" spc="-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 16.6 </a:t>
                      </a:r>
                    </a:p>
                    <a:p>
                      <a:pPr marL="132715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(HR</a:t>
                      </a:r>
                      <a:r>
                        <a:rPr lang="en-US" sz="800" spc="-5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0.70,</a:t>
                      </a:r>
                      <a:r>
                        <a:rPr lang="en-US" sz="8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i="1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8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&lt;0.001) 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94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33.0</a:t>
                      </a:r>
                      <a:r>
                        <a:rPr lang="en-US" sz="80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 14.8</a:t>
                      </a:r>
                    </a:p>
                    <a:p>
                      <a:pPr marL="2794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(HR</a:t>
                      </a:r>
                      <a:r>
                        <a:rPr lang="en-US" sz="8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0.47, </a:t>
                      </a:r>
                      <a:r>
                        <a:rPr lang="en-US" sz="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144166"/>
                  </a:ext>
                </a:extLst>
              </a:tr>
              <a:tr h="727949">
                <a:tc>
                  <a:txBody>
                    <a:bodyPr/>
                    <a:lstStyle/>
                    <a:p>
                      <a:pPr marL="24765" marR="0" algn="ctr" eaLnBrk="0" hangingPunct="0">
                        <a:lnSpc>
                          <a:spcPts val="10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STAMPEDE</a:t>
                      </a:r>
                      <a:r>
                        <a:rPr lang="en-US" sz="800" b="1" baseline="300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24765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-5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(Arm</a:t>
                      </a:r>
                      <a:r>
                        <a:rPr lang="en-US" sz="800" b="1" spc="-55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1" spc="-5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G)</a:t>
                      </a:r>
                      <a:endParaRPr lang="en-US" sz="8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 algn="ctr" eaLnBrk="0" hangingPunct="0">
                        <a:lnSpc>
                          <a:spcPts val="10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1917</a:t>
                      </a:r>
                    </a:p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50165" marR="0" algn="ctr" eaLnBrk="0" hangingPunct="0">
                        <a:lnSpc>
                          <a:spcPct val="107000"/>
                        </a:lnSpc>
                        <a:spcBef>
                          <a:spcPts val="98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1002</a:t>
                      </a:r>
                    </a:p>
                    <a:p>
                      <a:pPr marL="50165" marR="0" algn="ctr" eaLnBrk="0" hangingPunct="0">
                        <a:lnSpc>
                          <a:spcPct val="107000"/>
                        </a:lnSpc>
                        <a:spcBef>
                          <a:spcPts val="98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(M1)</a:t>
                      </a:r>
                      <a:endParaRPr lang="en-US" sz="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65405" algn="ctr" eaLnBrk="0" hangingPunct="0">
                        <a:lnSpc>
                          <a:spcPts val="10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AAP</a:t>
                      </a:r>
                      <a:r>
                        <a:rPr lang="en-US" sz="800" b="1" spc="-55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800" b="1" spc="-5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ADT</a:t>
                      </a:r>
                    </a:p>
                    <a:p>
                      <a:pPr marL="52705" marR="126365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 ADT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algn="ctr" eaLnBrk="0" hangingPunct="0">
                        <a:lnSpc>
                          <a:spcPts val="10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</a:t>
                      </a:r>
                      <a:r>
                        <a:rPr lang="en-US" sz="800" b="1" spc="-7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800" b="1" spc="-65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years</a:t>
                      </a:r>
                    </a:p>
                    <a:p>
                      <a:pPr marL="2667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ITT:</a:t>
                      </a:r>
                      <a:r>
                        <a:rPr lang="en-US" sz="800" b="1" spc="-3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83%</a:t>
                      </a:r>
                      <a:r>
                        <a:rPr lang="en-US" sz="800" b="1" spc="-25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 76% </a:t>
                      </a:r>
                    </a:p>
                    <a:p>
                      <a:pPr marL="26670" marR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-5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(HR</a:t>
                      </a:r>
                      <a:r>
                        <a:rPr lang="en-US" sz="800" b="1" spc="-55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1" spc="-5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0.63, </a:t>
                      </a:r>
                      <a:r>
                        <a:rPr lang="en-US" sz="800" b="1" i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&lt;0.001)</a:t>
                      </a:r>
                    </a:p>
                    <a:p>
                      <a:pPr marL="0" marR="0" algn="ctr" eaLnBrk="0" hangingPunct="0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26670" marR="0" algn="ctr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M1: HR</a:t>
                      </a:r>
                      <a:r>
                        <a:rPr lang="en-US" sz="800" b="1" spc="-55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</a:t>
                      </a:r>
                      <a:r>
                        <a:rPr lang="en-US" sz="800" b="1" spc="-5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667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</a:t>
                      </a:r>
                      <a:r>
                        <a:rPr lang="en-US" sz="800" b="1" spc="-5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 0.49–0.75)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" marR="0" algn="ctr" eaLnBrk="0" hangingPunct="0">
                        <a:lnSpc>
                          <a:spcPts val="10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ITT:</a:t>
                      </a:r>
                      <a:r>
                        <a:rPr lang="en-US" sz="800" spc="-5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3-year PFS</a:t>
                      </a:r>
                    </a:p>
                    <a:p>
                      <a:pPr marL="2667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r>
                        <a:rPr lang="en-US" sz="8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 62% </a:t>
                      </a:r>
                    </a:p>
                    <a:p>
                      <a:pPr marL="2667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(HR</a:t>
                      </a:r>
                      <a:r>
                        <a:rPr lang="en-US" sz="800" spc="-5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0.40, </a:t>
                      </a:r>
                      <a:r>
                        <a:rPr lang="en-US" sz="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&lt;0.001)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(0.26–0.37)</a:t>
                      </a:r>
                    </a:p>
                    <a:p>
                      <a:pPr algn="ctr"/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ITT</a:t>
                      </a:r>
                      <a:r>
                        <a:rPr lang="en-US" sz="800" spc="-5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Symptomatic skeletal event: </a:t>
                      </a:r>
                    </a:p>
                    <a:p>
                      <a:pPr algn="ctr"/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HR,</a:t>
                      </a:r>
                      <a:r>
                        <a:rPr lang="en-US" sz="800" spc="-25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0.46;</a:t>
                      </a:r>
                      <a:r>
                        <a:rPr lang="en-US" sz="800" spc="-6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i="1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8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940" marR="0" algn="ctr" eaLnBrk="0" hangingPunct="0">
                        <a:lnSpc>
                          <a:spcPts val="10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</a:t>
                      </a:r>
                      <a:r>
                        <a:rPr lang="en-US" sz="800" spc="-7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800" spc="-6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years</a:t>
                      </a:r>
                    </a:p>
                    <a:p>
                      <a:pPr marL="14605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ITT:</a:t>
                      </a:r>
                      <a:r>
                        <a:rPr lang="en-US" sz="800" spc="-3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  <a:r>
                        <a:rPr lang="en-US" sz="800" spc="-3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 45%</a:t>
                      </a:r>
                    </a:p>
                    <a:p>
                      <a:pPr marL="14605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(HR</a:t>
                      </a:r>
                      <a:r>
                        <a:rPr lang="en-US" sz="8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0.29,</a:t>
                      </a:r>
                      <a:r>
                        <a:rPr lang="en-US" sz="800" spc="-4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i="1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8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146050" marR="22860" algn="ctr" eaLnBrk="0" hangingPunct="0">
                        <a:lnSpc>
                          <a:spcPct val="103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M1:</a:t>
                      </a:r>
                      <a:r>
                        <a:rPr lang="en-US" sz="800" spc="-4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800" spc="-4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  <a:r>
                        <a:rPr lang="en-US" sz="800" spc="-4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(95%CI</a:t>
                      </a:r>
                      <a:r>
                        <a:rPr lang="en-US" sz="800" spc="-23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0.26–0.37)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779556"/>
                  </a:ext>
                </a:extLst>
              </a:tr>
              <a:tr h="472729">
                <a:tc>
                  <a:txBody>
                    <a:bodyPr/>
                    <a:lstStyle/>
                    <a:p>
                      <a:pPr marL="24765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ARCHES</a:t>
                      </a:r>
                      <a:r>
                        <a:rPr lang="en-US" sz="800" b="1" baseline="300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 algn="ctr" eaLnBrk="0" hangingPunct="0">
                        <a:lnSpc>
                          <a:spcPct val="107000"/>
                        </a:lnSpc>
                        <a:spcBef>
                          <a:spcPts val="98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126365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err="1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Enza</a:t>
                      </a:r>
                      <a:r>
                        <a:rPr lang="en-US" sz="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ADT</a:t>
                      </a:r>
                    </a:p>
                    <a:p>
                      <a:pPr marL="52705" marR="126365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 ADT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vs NE</a:t>
                      </a:r>
                    </a:p>
                    <a:p>
                      <a:pPr marL="2667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(HR 0.81, </a:t>
                      </a:r>
                      <a:r>
                        <a:rPr lang="fr-FR" sz="800" b="1" i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fr-FR" sz="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=0.3361)</a:t>
                      </a:r>
                      <a:endParaRPr lang="en-US" sz="8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vs 13.8</a:t>
                      </a:r>
                    </a:p>
                    <a:p>
                      <a:pPr marL="2667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(HR 0.28, </a:t>
                      </a:r>
                      <a:r>
                        <a:rPr lang="fr-FR" sz="800" b="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fr-FR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&lt;0.001)</a:t>
                      </a:r>
                      <a:endParaRPr lang="en-US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vs NE</a:t>
                      </a:r>
                    </a:p>
                    <a:p>
                      <a:pPr algn="ctr"/>
                      <a:r>
                        <a:rPr lang="fr-FR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(HR 0.19, </a:t>
                      </a:r>
                      <a:r>
                        <a:rPr lang="fr-FR" sz="8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fr-FR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&lt;0.001)</a:t>
                      </a:r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Pain: HR 0.82,</a:t>
                      </a:r>
                    </a:p>
                    <a:p>
                      <a:pPr algn="ctr"/>
                      <a:r>
                        <a:rPr lang="fi-FI" sz="8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fi-FI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=0.0322</a:t>
                      </a:r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vs 19.0</a:t>
                      </a:r>
                    </a:p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(HR 0.39, </a:t>
                      </a:r>
                      <a:r>
                        <a:rPr lang="fr-FR" sz="800" b="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fr-FR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&lt;0.001)</a:t>
                      </a:r>
                      <a:endParaRPr lang="en-US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6050" marR="22860" algn="ctr" eaLnBrk="0" hangingPunct="0">
                        <a:lnSpc>
                          <a:spcPct val="103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056443"/>
                  </a:ext>
                </a:extLst>
              </a:tr>
              <a:tr h="584681">
                <a:tc>
                  <a:txBody>
                    <a:bodyPr/>
                    <a:lstStyle/>
                    <a:p>
                      <a:pPr marL="24765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TITAN</a:t>
                      </a:r>
                      <a:r>
                        <a:rPr lang="en-US" sz="800" b="1" baseline="300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 algn="ctr" eaLnBrk="0" hangingPunct="0">
                        <a:lnSpc>
                          <a:spcPct val="107000"/>
                        </a:lnSpc>
                        <a:spcBef>
                          <a:spcPts val="98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126365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err="1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</a:t>
                      </a:r>
                      <a:r>
                        <a:rPr lang="en-US" sz="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ADT</a:t>
                      </a:r>
                    </a:p>
                    <a:p>
                      <a:pPr marL="52705" marR="126365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 ADT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vs NE</a:t>
                      </a:r>
                    </a:p>
                    <a:p>
                      <a:pPr marL="2667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(HR 0.67, </a:t>
                      </a:r>
                      <a:r>
                        <a:rPr lang="fr-FR" sz="800" b="1" i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fr-FR" sz="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=0.005)</a:t>
                      </a:r>
                      <a:endParaRPr lang="en-US" sz="8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vs 12.9</a:t>
                      </a:r>
                    </a:p>
                    <a:p>
                      <a:pPr algn="ctr"/>
                      <a:r>
                        <a:rPr lang="fr-FR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0.26 (95%</a:t>
                      </a:r>
                    </a:p>
                    <a:p>
                      <a:pPr algn="ctr"/>
                      <a:r>
                        <a:rPr lang="fr-FR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 0.21–0.32)</a:t>
                      </a:r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Pain: HR 0.83,</a:t>
                      </a:r>
                    </a:p>
                    <a:p>
                      <a:pPr algn="ctr"/>
                      <a:r>
                        <a:rPr lang="fi-FI" sz="8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fi-FI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=0.12</a:t>
                      </a:r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vs</a:t>
                      </a:r>
                    </a:p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22.1</a:t>
                      </a:r>
                    </a:p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(HR 0.48, </a:t>
                      </a:r>
                      <a:r>
                        <a:rPr lang="fr-FR" sz="800" b="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fr-FR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&lt;0.001)</a:t>
                      </a:r>
                      <a:endParaRPr lang="en-US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6050" marR="22860" algn="ctr" eaLnBrk="0" hangingPunct="0">
                        <a:lnSpc>
                          <a:spcPct val="103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569120"/>
                  </a:ext>
                </a:extLst>
              </a:tr>
              <a:tr h="584681">
                <a:tc>
                  <a:txBody>
                    <a:bodyPr/>
                    <a:lstStyle/>
                    <a:p>
                      <a:pPr marL="24765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ENZAMET</a:t>
                      </a:r>
                      <a:r>
                        <a:rPr lang="en-US" sz="800" b="1" baseline="300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 algn="ctr" eaLnBrk="0" hangingPunct="0">
                        <a:lnSpc>
                          <a:spcPct val="107000"/>
                        </a:lnSpc>
                        <a:spcBef>
                          <a:spcPts val="98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126365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err="1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Enza</a:t>
                      </a:r>
                      <a:r>
                        <a:rPr lang="en-US" sz="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ADT  vs ADT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3 years: 80% vs 72%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 vs 37%</a:t>
                      </a:r>
                    </a:p>
                    <a:p>
                      <a:pPr algn="ctr"/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HR, 0.39; </a:t>
                      </a:r>
                      <a:r>
                        <a:rPr lang="en-US" sz="8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68% vs 41% </a:t>
                      </a:r>
                    </a:p>
                    <a:p>
                      <a:pPr algn="ctr"/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HR,, 0.40; </a:t>
                      </a:r>
                      <a:r>
                        <a:rPr lang="en-US" sz="8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6050" marR="22860" algn="ctr" eaLnBrk="0" hangingPunct="0">
                        <a:lnSpc>
                          <a:spcPct val="103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581276"/>
                  </a:ext>
                </a:extLst>
              </a:tr>
            </a:tbl>
          </a:graphicData>
        </a:graphic>
      </p:graphicFrame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882847B-39E2-4194-9800-29AD6923A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650" y="4038073"/>
            <a:ext cx="8909049" cy="4111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AAP, abiraterone acetate with prednisone; ADT, androgen deprivation therapy; </a:t>
            </a:r>
            <a:r>
              <a:rPr lang="en-US" dirty="0" err="1"/>
              <a:t>Apa</a:t>
            </a:r>
            <a:r>
              <a:rPr lang="en-US" dirty="0"/>
              <a:t>, apalutamide; AR, androgen receptor; </a:t>
            </a:r>
            <a:r>
              <a:rPr lang="en-US" dirty="0" err="1"/>
              <a:t>bPFS</a:t>
            </a:r>
            <a:r>
              <a:rPr lang="en-US" dirty="0"/>
              <a:t>, biochemical progression-free survival; </a:t>
            </a:r>
            <a:r>
              <a:rPr lang="en-US" dirty="0" err="1"/>
              <a:t>cPFS</a:t>
            </a:r>
            <a:r>
              <a:rPr lang="en-US" dirty="0"/>
              <a:t>, clinical progression-free survival; D, docetaxel; </a:t>
            </a:r>
            <a:r>
              <a:rPr lang="en-US" dirty="0" err="1"/>
              <a:t>Enza</a:t>
            </a:r>
            <a:r>
              <a:rPr lang="en-US" dirty="0"/>
              <a:t>, enzalutamide; FFS, failure-free survival; HR, hazard ratio; mCRPC, metastatic castration-resistant prostate cancer; </a:t>
            </a:r>
            <a:r>
              <a:rPr lang="en-US" dirty="0" err="1"/>
              <a:t>mHSPC</a:t>
            </a:r>
            <a:r>
              <a:rPr lang="en-US" dirty="0"/>
              <a:t>, metastatic hormone-sensitive prostate cancer; ITT, intent-to-treat population; M1, metastatic population;; NE, not estimable; NR, not reported; OS, overall survival; </a:t>
            </a:r>
            <a:r>
              <a:rPr lang="en-US" dirty="0" err="1"/>
              <a:t>rPFS</a:t>
            </a:r>
            <a:r>
              <a:rPr lang="en-US" dirty="0"/>
              <a:t>, radiographic progression-free survival; ZA, </a:t>
            </a:r>
            <a:r>
              <a:rPr lang="en-US" dirty="0" err="1"/>
              <a:t>zolendronic</a:t>
            </a:r>
            <a:r>
              <a:rPr lang="en-US" dirty="0"/>
              <a:t> acid.</a:t>
            </a:r>
          </a:p>
        </p:txBody>
      </p:sp>
    </p:spTree>
    <p:extLst>
      <p:ext uri="{BB962C8B-B14F-4D97-AF65-F5344CB8AC3E}">
        <p14:creationId xmlns:p14="http://schemas.microsoft.com/office/powerpoint/2010/main" val="392174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745F2-D987-FC4D-920E-7AE7FD822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Optimal patient selection is a critical component of treatment decision-making, given the availability of multiple options</a:t>
            </a:r>
            <a:r>
              <a:rPr lang="en-US" sz="2400" b="1" baseline="30000" dirty="0"/>
              <a:t>1-5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104BF-DD07-D44C-A61D-3449F0969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78" y="1104746"/>
            <a:ext cx="8761615" cy="26256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dirty="0"/>
              <a:t>Multiple ADT+ options are now available for management of </a:t>
            </a:r>
            <a:r>
              <a:rPr lang="en-US" sz="1600" dirty="0" err="1"/>
              <a:t>mHSPC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However, </a:t>
            </a:r>
            <a:r>
              <a:rPr lang="en-US" sz="1600" b="1" dirty="0"/>
              <a:t>data from randomized adequately-powered prospective head-to-head comparative clinical studies of these options are not available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In the absence of such comparisons, key considerations that can impact the prognosis and/or therapeutic choice in </a:t>
            </a:r>
            <a:r>
              <a:rPr lang="en-US" sz="1600" dirty="0" err="1"/>
              <a:t>mHSPC</a:t>
            </a:r>
            <a:r>
              <a:rPr lang="en-US" sz="1600" dirty="0"/>
              <a:t> include: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Recurrent disease after initial local therapy for localized </a:t>
            </a:r>
            <a:r>
              <a:rPr lang="en-US" sz="1400" dirty="0" err="1"/>
              <a:t>PCa</a:t>
            </a:r>
            <a:r>
              <a:rPr lang="en-US" sz="1400" dirty="0"/>
              <a:t> or de novo metastatic disease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Extent of disease (high- vs low-volume)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Site of metastases and burden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Symptom burden/ QoL effects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Genetic testing results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Patient characteristics (comorbid illness) and preferences</a:t>
            </a:r>
          </a:p>
          <a:p>
            <a:pPr marL="342900" lvl="1" indent="0">
              <a:lnSpc>
                <a:spcPct val="100000"/>
              </a:lnSpc>
              <a:buNone/>
            </a:pPr>
            <a:endParaRPr lang="en-US" sz="1500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6C136FD-E2EF-4047-A274-4993B855CB73}"/>
              </a:ext>
            </a:extLst>
          </p:cNvPr>
          <p:cNvSpPr txBox="1">
            <a:spLocks/>
          </p:cNvSpPr>
          <p:nvPr/>
        </p:nvSpPr>
        <p:spPr>
          <a:xfrm>
            <a:off x="3092450" y="4507706"/>
            <a:ext cx="6051550" cy="54887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None/>
              <a:defRPr sz="11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1. Lowrance WT, et al. </a:t>
            </a:r>
            <a:r>
              <a:rPr lang="en-US" sz="900" i="1" dirty="0"/>
              <a:t>J Urol</a:t>
            </a:r>
            <a:r>
              <a:rPr lang="en-US" sz="900" dirty="0"/>
              <a:t>. 2021;205(1):14-21.  2. Sheng IY, et al. </a:t>
            </a:r>
            <a:r>
              <a:rPr lang="en-US" sz="900" i="1" dirty="0"/>
              <a:t>Drugs Context</a:t>
            </a:r>
            <a:r>
              <a:rPr lang="en-US" sz="900" dirty="0"/>
              <a:t>. 2021;10:2020-10-2.  3. </a:t>
            </a:r>
            <a:r>
              <a:rPr lang="en-US" sz="900" dirty="0" err="1"/>
              <a:t>Francini</a:t>
            </a:r>
            <a:r>
              <a:rPr lang="en-US" sz="900" dirty="0"/>
              <a:t> E, et al. </a:t>
            </a:r>
            <a:r>
              <a:rPr lang="en-US" sz="900" i="1" dirty="0"/>
              <a:t>Prostate</a:t>
            </a:r>
            <a:r>
              <a:rPr lang="en-US" sz="900" dirty="0"/>
              <a:t>. 2018;78(12):889-895. 4. </a:t>
            </a:r>
            <a:r>
              <a:rPr lang="en-US" sz="900" dirty="0" err="1"/>
              <a:t>Cattrini</a:t>
            </a:r>
            <a:r>
              <a:rPr lang="en-US" sz="900" dirty="0"/>
              <a:t> C, et al. </a:t>
            </a:r>
            <a:r>
              <a:rPr lang="en-US" sz="900" i="1" dirty="0"/>
              <a:t>Cancers (Basel</a:t>
            </a:r>
            <a:r>
              <a:rPr lang="en-US" sz="900" dirty="0"/>
              <a:t>). 2019;11(9):1355. 5. Damodaran S, et al</a:t>
            </a:r>
            <a:r>
              <a:rPr lang="en-US" sz="900" i="1" dirty="0"/>
              <a:t>. J Urol</a:t>
            </a:r>
            <a:r>
              <a:rPr lang="en-US" sz="900" dirty="0"/>
              <a:t>. 2019;201(5):876-885</a:t>
            </a:r>
          </a:p>
        </p:txBody>
      </p:sp>
    </p:spTree>
    <p:extLst>
      <p:ext uri="{BB962C8B-B14F-4D97-AF65-F5344CB8AC3E}">
        <p14:creationId xmlns:p14="http://schemas.microsoft.com/office/powerpoint/2010/main" val="72594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020EA25-F71F-C744-BB82-B23E04C620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Module 1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Androgen Deprivation Therapy: Clinical Differences </a:t>
            </a:r>
          </a:p>
        </p:txBody>
      </p:sp>
    </p:spTree>
    <p:extLst>
      <p:ext uri="{BB962C8B-B14F-4D97-AF65-F5344CB8AC3E}">
        <p14:creationId xmlns:p14="http://schemas.microsoft.com/office/powerpoint/2010/main" val="314478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5E9B-6BCE-4405-94F9-0773B20C2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78" y="131161"/>
            <a:ext cx="8761615" cy="547421"/>
          </a:xfrm>
        </p:spPr>
        <p:txBody>
          <a:bodyPr>
            <a:normAutofit/>
          </a:bodyPr>
          <a:lstStyle/>
          <a:p>
            <a:pPr algn="ctr"/>
            <a:r>
              <a:rPr lang="en-US" sz="2025" b="1" dirty="0"/>
              <a:t>ADT monotherapy/intensification options in </a:t>
            </a:r>
            <a:r>
              <a:rPr lang="en-US" sz="2025" b="1" dirty="0" err="1"/>
              <a:t>mHSPC</a:t>
            </a:r>
            <a:r>
              <a:rPr lang="en-US" sz="2025" b="1" dirty="0"/>
              <a:t> need to be individualized</a:t>
            </a:r>
            <a:r>
              <a:rPr lang="en-US" sz="2025" b="1" baseline="30000" dirty="0"/>
              <a:t>1-7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E3ED5A-C141-49A7-8F9E-B16DC2C81C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6100" y="4507706"/>
            <a:ext cx="6057900" cy="548879"/>
          </a:xfrm>
        </p:spPr>
        <p:txBody>
          <a:bodyPr>
            <a:normAutofit lnSpcReduction="10000"/>
          </a:bodyPr>
          <a:lstStyle/>
          <a:p>
            <a:r>
              <a:rPr lang="en-US" sz="900" dirty="0"/>
              <a:t>1. Harada K, et al. </a:t>
            </a:r>
            <a:r>
              <a:rPr lang="en-US" sz="900" i="1" dirty="0" err="1"/>
              <a:t>Onco</a:t>
            </a:r>
            <a:r>
              <a:rPr lang="en-US" sz="900" i="1" dirty="0"/>
              <a:t> Targets </a:t>
            </a:r>
            <a:r>
              <a:rPr lang="en-US" sz="900" i="1" dirty="0" err="1"/>
              <a:t>Ther</a:t>
            </a:r>
            <a:r>
              <a:rPr lang="en-US" sz="900" dirty="0"/>
              <a:t>. 2021;14:2967-2974.  2. </a:t>
            </a:r>
            <a:r>
              <a:rPr lang="en-US" sz="900" dirty="0" err="1"/>
              <a:t>Sathianathen</a:t>
            </a:r>
            <a:r>
              <a:rPr lang="en-US" sz="900" dirty="0"/>
              <a:t> NJ, et al. </a:t>
            </a:r>
            <a:r>
              <a:rPr lang="en-US" sz="900" i="1" dirty="0"/>
              <a:t>Eur Urol. </a:t>
            </a:r>
            <a:r>
              <a:rPr lang="en-US" sz="900" dirty="0"/>
              <a:t>2020;77(3):365-372. 3. Wallis CJD, et al. </a:t>
            </a:r>
            <a:r>
              <a:rPr lang="en-US" sz="900" i="1" dirty="0"/>
              <a:t>Eur Urol</a:t>
            </a:r>
            <a:r>
              <a:rPr lang="en-US" sz="900" dirty="0"/>
              <a:t>. 2018;73(6):834-844. 4. Chen J, et al. </a:t>
            </a:r>
            <a:r>
              <a:rPr lang="en-US" sz="900" i="1" dirty="0"/>
              <a:t>Front Oncol</a:t>
            </a:r>
            <a:r>
              <a:rPr lang="en-US" sz="900" dirty="0"/>
              <a:t>. 2020;10:519388. 5. Kessel A, et al. </a:t>
            </a:r>
            <a:r>
              <a:rPr lang="en-US" sz="900" i="1" dirty="0"/>
              <a:t>Cancer Treat Res </a:t>
            </a:r>
            <a:r>
              <a:rPr lang="en-US" sz="900" i="1" dirty="0" err="1"/>
              <a:t>Commun</a:t>
            </a:r>
            <a:r>
              <a:rPr lang="en-US" sz="900" dirty="0"/>
              <a:t>. 2021;28:100384. 6. Sheng IY, et al. </a:t>
            </a:r>
            <a:r>
              <a:rPr lang="en-US" sz="900" i="1" dirty="0"/>
              <a:t>Drugs Context</a:t>
            </a:r>
            <a:r>
              <a:rPr lang="en-US" sz="900" dirty="0"/>
              <a:t>. 2021;10:2020-10-2. 7. Hofmann MR, et al. </a:t>
            </a:r>
            <a:r>
              <a:rPr lang="en-US" sz="900" i="1" dirty="0"/>
              <a:t>Urology</a:t>
            </a:r>
            <a:r>
              <a:rPr lang="en-US" sz="900" dirty="0"/>
              <a:t>. 2021;155:165-171. 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BC4632-3B53-429E-ADE1-8DEAA93CE8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760" y="4119422"/>
            <a:ext cx="8909049" cy="375010"/>
          </a:xfrm>
        </p:spPr>
        <p:txBody>
          <a:bodyPr>
            <a:normAutofit fontScale="92500" lnSpcReduction="20000"/>
          </a:bodyPr>
          <a:lstStyle/>
          <a:p>
            <a:r>
              <a:rPr lang="en-US" sz="825" dirty="0"/>
              <a:t>Figure adapted from Harada K et al (2021).</a:t>
            </a:r>
            <a:r>
              <a:rPr lang="en-US" sz="825" baseline="30000" dirty="0"/>
              <a:t>1</a:t>
            </a:r>
            <a:r>
              <a:rPr lang="en-US" sz="825" dirty="0"/>
              <a:t>  </a:t>
            </a:r>
          </a:p>
          <a:p>
            <a:r>
              <a:rPr lang="en-US" sz="825" dirty="0"/>
              <a:t>ADT, androgen deprivation therapy; AR, androgen receptor; BSC, best supportive care; </a:t>
            </a:r>
            <a:r>
              <a:rPr lang="en-US" sz="825" dirty="0" err="1"/>
              <a:t>mHSPC</a:t>
            </a:r>
            <a:r>
              <a:rPr lang="en-US" sz="825" dirty="0"/>
              <a:t>, metastatic hormone-sensitive prostate cancer; PARP, </a:t>
            </a:r>
            <a:r>
              <a:rPr lang="en-US" sz="825" dirty="0">
                <a:solidFill>
                  <a:srgbClr val="333333"/>
                </a:solidFill>
                <a:latin typeface="BlinkMacSystemFont"/>
                <a:cs typeface="Calibri" panose="020F0502020204030204" pitchFamily="34" charset="0"/>
              </a:rPr>
              <a:t>poly (ADP-ribose) polymerase; </a:t>
            </a:r>
            <a:r>
              <a:rPr lang="en-US" sz="825" dirty="0" err="1"/>
              <a:t>RPx</a:t>
            </a:r>
            <a:r>
              <a:rPr lang="en-US" sz="825" dirty="0"/>
              <a:t>, radical prostatectomy; RT, radiation therapy.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AB7891-454B-47E7-8F89-72DF0DB78FAD}"/>
              </a:ext>
            </a:extLst>
          </p:cNvPr>
          <p:cNvGrpSpPr/>
          <p:nvPr/>
        </p:nvGrpSpPr>
        <p:grpSpPr>
          <a:xfrm>
            <a:off x="724595" y="1633666"/>
            <a:ext cx="7904851" cy="2360206"/>
            <a:chOff x="520099" y="1313711"/>
            <a:chExt cx="11198275" cy="360913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B537EDE-46F4-492D-8D3F-F586052048FE}"/>
                </a:ext>
              </a:extLst>
            </p:cNvPr>
            <p:cNvSpPr txBox="1"/>
            <p:nvPr/>
          </p:nvSpPr>
          <p:spPr>
            <a:xfrm>
              <a:off x="2111804" y="1345076"/>
              <a:ext cx="1597795" cy="52947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50" b="1" dirty="0" err="1">
                  <a:solidFill>
                    <a:schemeClr val="bg1"/>
                  </a:solidFill>
                </a:rPr>
                <a:t>mHSPC</a:t>
              </a:r>
              <a:endParaRPr lang="en-US" sz="1650" b="1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892B0E9-F17C-41B9-80C9-1E4A04221341}"/>
                </a:ext>
              </a:extLst>
            </p:cNvPr>
            <p:cNvCxnSpPr>
              <a:cxnSpLocks/>
            </p:cNvCxnSpPr>
            <p:nvPr/>
          </p:nvCxnSpPr>
          <p:spPr>
            <a:xfrm>
              <a:off x="3800098" y="1606686"/>
              <a:ext cx="246019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188EDB-EB19-4123-BE51-7356791DCAF8}"/>
                </a:ext>
              </a:extLst>
            </p:cNvPr>
            <p:cNvSpPr txBox="1"/>
            <p:nvPr/>
          </p:nvSpPr>
          <p:spPr>
            <a:xfrm>
              <a:off x="6350793" y="1313711"/>
              <a:ext cx="5353528" cy="74125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350" b="1" dirty="0">
                  <a:solidFill>
                    <a:schemeClr val="accent2"/>
                  </a:solidFill>
                </a:rPr>
                <a:t>ADT, BSC</a:t>
              </a:r>
            </a:p>
            <a:p>
              <a:pPr algn="ctr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</a:rPr>
                <a:t>Patient Group: Elderly, Fragile, Limited Life Expectancy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400989D-AC53-407C-B3DB-49798CED15FF}"/>
                </a:ext>
              </a:extLst>
            </p:cNvPr>
            <p:cNvCxnSpPr>
              <a:cxnSpLocks/>
            </p:cNvCxnSpPr>
            <p:nvPr/>
          </p:nvCxnSpPr>
          <p:spPr>
            <a:xfrm>
              <a:off x="2937177" y="1859327"/>
              <a:ext cx="0" cy="3005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E21B49-6637-4685-A11F-8F1488D6F980}"/>
                </a:ext>
              </a:extLst>
            </p:cNvPr>
            <p:cNvSpPr txBox="1"/>
            <p:nvPr/>
          </p:nvSpPr>
          <p:spPr>
            <a:xfrm>
              <a:off x="1061956" y="2159885"/>
              <a:ext cx="3364970" cy="77655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Clinical and Molecular Profiling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AAA0A1B-9528-4095-A277-FDBEECC6C55C}"/>
                </a:ext>
              </a:extLst>
            </p:cNvPr>
            <p:cNvCxnSpPr>
              <a:cxnSpLocks/>
            </p:cNvCxnSpPr>
            <p:nvPr/>
          </p:nvCxnSpPr>
          <p:spPr>
            <a:xfrm>
              <a:off x="2922594" y="2936439"/>
              <a:ext cx="0" cy="2751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46DC46C-B6CF-42F7-8D89-09E0A715D48A}"/>
                </a:ext>
              </a:extLst>
            </p:cNvPr>
            <p:cNvSpPr txBox="1"/>
            <p:nvPr/>
          </p:nvSpPr>
          <p:spPr>
            <a:xfrm>
              <a:off x="631784" y="3178014"/>
              <a:ext cx="5008620" cy="70595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</a:rPr>
                <a:t>Patient Group: </a:t>
              </a:r>
            </a:p>
            <a:p>
              <a:pPr algn="ctr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</a:rPr>
                <a:t>Low-volume, Low-Risk, Favorable Response to ADT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80512FA-3158-415B-A0B3-EE40C7C78F7E}"/>
                </a:ext>
              </a:extLst>
            </p:cNvPr>
            <p:cNvSpPr txBox="1"/>
            <p:nvPr/>
          </p:nvSpPr>
          <p:spPr>
            <a:xfrm>
              <a:off x="520099" y="4181584"/>
              <a:ext cx="4365999" cy="74125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350" b="1" dirty="0">
                  <a:solidFill>
                    <a:schemeClr val="accent2"/>
                  </a:solidFill>
                </a:rPr>
                <a:t>ADT</a:t>
              </a:r>
            </a:p>
            <a:p>
              <a:pPr algn="ctr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</a:rPr>
                <a:t>Patient Group: Life Expectancy &lt;10 years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88E6C49-57E4-47FB-9A8F-60CF01431C79}"/>
                </a:ext>
              </a:extLst>
            </p:cNvPr>
            <p:cNvCxnSpPr>
              <a:cxnSpLocks/>
            </p:cNvCxnSpPr>
            <p:nvPr/>
          </p:nvCxnSpPr>
          <p:spPr>
            <a:xfrm>
              <a:off x="950464" y="3858357"/>
              <a:ext cx="0" cy="3098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18A07F1-A519-4CD0-8AF3-1D80664AF405}"/>
                </a:ext>
              </a:extLst>
            </p:cNvPr>
            <p:cNvCxnSpPr>
              <a:cxnSpLocks/>
            </p:cNvCxnSpPr>
            <p:nvPr/>
          </p:nvCxnSpPr>
          <p:spPr>
            <a:xfrm>
              <a:off x="5483577" y="3858357"/>
              <a:ext cx="0" cy="3098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4FA7E72-8797-4041-8196-6A5B2BE5B473}"/>
                </a:ext>
              </a:extLst>
            </p:cNvPr>
            <p:cNvSpPr txBox="1"/>
            <p:nvPr/>
          </p:nvSpPr>
          <p:spPr>
            <a:xfrm>
              <a:off x="5100121" y="4168244"/>
              <a:ext cx="5834178" cy="74125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350" b="1" dirty="0">
                  <a:solidFill>
                    <a:schemeClr val="accent2"/>
                  </a:solidFill>
                </a:rPr>
                <a:t>ADT ± AR Axis-Targeted Agents/Docetaxel ± </a:t>
              </a:r>
              <a:r>
                <a:rPr lang="en-US" sz="1350" b="1" dirty="0" err="1">
                  <a:solidFill>
                    <a:schemeClr val="accent2"/>
                  </a:solidFill>
                </a:rPr>
                <a:t>RPx</a:t>
              </a:r>
              <a:r>
                <a:rPr lang="en-US" sz="1350" b="1" dirty="0">
                  <a:solidFill>
                    <a:schemeClr val="accent2"/>
                  </a:solidFill>
                </a:rPr>
                <a:t>/RT </a:t>
              </a:r>
            </a:p>
            <a:p>
              <a:pPr algn="ctr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</a:rPr>
                <a:t>Patient Group: Life Expectancy ≥10 years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233389-0FE2-4116-A128-465ABCEF6201}"/>
                </a:ext>
              </a:extLst>
            </p:cNvPr>
            <p:cNvSpPr txBox="1"/>
            <p:nvPr/>
          </p:nvSpPr>
          <p:spPr>
            <a:xfrm>
              <a:off x="6350793" y="2158310"/>
              <a:ext cx="5353528" cy="10236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350" b="1" dirty="0">
                  <a:solidFill>
                    <a:schemeClr val="accent2"/>
                  </a:solidFill>
                </a:rPr>
                <a:t>ADT + PARP Inhibitor/Platinum-Based Therapy</a:t>
              </a:r>
            </a:p>
            <a:p>
              <a:pPr algn="ctr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</a:rPr>
                <a:t>Patient Group: Harboring DNA Damage Repair Mutations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6FFB592-1E06-497C-82F1-7B45F730C4B3}"/>
                </a:ext>
              </a:extLst>
            </p:cNvPr>
            <p:cNvCxnSpPr>
              <a:cxnSpLocks/>
            </p:cNvCxnSpPr>
            <p:nvPr/>
          </p:nvCxnSpPr>
          <p:spPr>
            <a:xfrm>
              <a:off x="4463962" y="2483000"/>
              <a:ext cx="181276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50B5480-2E72-4BFE-B2CF-5E788A2A9048}"/>
                </a:ext>
              </a:extLst>
            </p:cNvPr>
            <p:cNvSpPr txBox="1"/>
            <p:nvPr/>
          </p:nvSpPr>
          <p:spPr>
            <a:xfrm>
              <a:off x="6364846" y="3178014"/>
              <a:ext cx="5353528" cy="74125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350" b="1" dirty="0">
                  <a:solidFill>
                    <a:schemeClr val="accent2"/>
                  </a:solidFill>
                </a:rPr>
                <a:t>ADT + AR Axis-Targeted Agents/Docetaxel </a:t>
              </a:r>
            </a:p>
            <a:p>
              <a:pPr algn="ctr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</a:rPr>
                <a:t>Patient Group: Others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D29B291-F35B-4CAB-91D7-46D3C0044FCA}"/>
                </a:ext>
              </a:extLst>
            </p:cNvPr>
            <p:cNvCxnSpPr>
              <a:cxnSpLocks/>
            </p:cNvCxnSpPr>
            <p:nvPr/>
          </p:nvCxnSpPr>
          <p:spPr>
            <a:xfrm>
              <a:off x="4521605" y="2642112"/>
              <a:ext cx="1755117" cy="7728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4E4A759-1188-433B-AF37-8D1AC1D1DD82}"/>
              </a:ext>
            </a:extLst>
          </p:cNvPr>
          <p:cNvSpPr txBox="1"/>
          <p:nvPr/>
        </p:nvSpPr>
        <p:spPr>
          <a:xfrm>
            <a:off x="199478" y="663616"/>
            <a:ext cx="85905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Although upfront ADT intensification with docetaxel or AR axis-targeted therapy has been shown to provide OS benefits in patient subsets, treatment selection for individual patients remains challenging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9E09C9-A13E-4BE2-9F39-7D753B4E2F9B}"/>
              </a:ext>
            </a:extLst>
          </p:cNvPr>
          <p:cNvSpPr txBox="1"/>
          <p:nvPr/>
        </p:nvSpPr>
        <p:spPr>
          <a:xfrm>
            <a:off x="724595" y="1221820"/>
            <a:ext cx="7894931" cy="30008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Example of Individualized Approach to ADT Intensification</a:t>
            </a:r>
            <a:r>
              <a:rPr lang="en-US" sz="1350" b="1" baseline="30000" dirty="0">
                <a:solidFill>
                  <a:schemeClr val="bg1"/>
                </a:solidFill>
              </a:rPr>
              <a:t>1</a:t>
            </a:r>
            <a:r>
              <a:rPr lang="en-US" sz="1350" b="1" dirty="0">
                <a:solidFill>
                  <a:schemeClr val="bg1"/>
                </a:solidFill>
              </a:rPr>
              <a:t>  </a:t>
            </a:r>
            <a:endParaRPr lang="en-US" sz="1350" b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29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5E9B-6BCE-4405-94F9-0773B20C2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78" y="175260"/>
            <a:ext cx="8761615" cy="84199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ADT intensification is underutilized in real-world practice</a:t>
            </a:r>
            <a:r>
              <a:rPr lang="en-US" sz="2400" b="1" baseline="30000" dirty="0"/>
              <a:t>1-4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E3ED5A-C141-49A7-8F9E-B16DC2C81C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2450" y="4507706"/>
            <a:ext cx="6051550" cy="548879"/>
          </a:xfrm>
        </p:spPr>
        <p:txBody>
          <a:bodyPr>
            <a:normAutofit/>
          </a:bodyPr>
          <a:lstStyle/>
          <a:p>
            <a:r>
              <a:rPr lang="en-US" sz="900" dirty="0"/>
              <a:t>1</a:t>
            </a:r>
            <a:r>
              <a:rPr lang="en-US" sz="900" i="1" dirty="0"/>
              <a:t>.  </a:t>
            </a:r>
            <a:r>
              <a:rPr lang="en-US" sz="900" dirty="0"/>
              <a:t>Wallis CJD, et al. </a:t>
            </a:r>
            <a:r>
              <a:rPr lang="en-US" sz="900" i="1" dirty="0"/>
              <a:t>J Clin </a:t>
            </a:r>
            <a:r>
              <a:rPr lang="en-US" sz="900" i="1" dirty="0" err="1"/>
              <a:t>Onc</a:t>
            </a:r>
            <a:r>
              <a:rPr lang="en-US" sz="900" i="1" dirty="0"/>
              <a:t>. 2021</a:t>
            </a:r>
            <a:r>
              <a:rPr lang="en-US" sz="900" dirty="0"/>
              <a:t>; 39, (6_suppl):50.  2. </a:t>
            </a:r>
            <a:r>
              <a:rPr lang="fr-FR" sz="900" dirty="0" err="1"/>
              <a:t>Freedland</a:t>
            </a:r>
            <a:r>
              <a:rPr lang="fr-FR" sz="900" dirty="0"/>
              <a:t> SJ, et al. </a:t>
            </a:r>
            <a:r>
              <a:rPr lang="fr-FR" sz="900" i="1" dirty="0"/>
              <a:t>J Clin Onc</a:t>
            </a:r>
            <a:r>
              <a:rPr lang="fr-FR" sz="900" dirty="0"/>
              <a:t>. 2021; 39, (15_suppl):5073. 3. </a:t>
            </a:r>
            <a:r>
              <a:rPr lang="fr-FR" sz="900" dirty="0" err="1"/>
              <a:t>Freedland</a:t>
            </a:r>
            <a:r>
              <a:rPr lang="fr-FR" sz="900" dirty="0"/>
              <a:t> SJ, et al. </a:t>
            </a:r>
            <a:r>
              <a:rPr lang="fr-FR" sz="900" i="1" dirty="0"/>
              <a:t>J Clin Onc</a:t>
            </a:r>
            <a:r>
              <a:rPr lang="fr-FR" sz="900" dirty="0"/>
              <a:t>. 2021; 39, (6_suppl):46. 4. </a:t>
            </a:r>
            <a:r>
              <a:rPr lang="en-US" sz="900" i="1" dirty="0" err="1"/>
              <a:t>OncLive</a:t>
            </a:r>
            <a:r>
              <a:rPr lang="en-US" sz="900" dirty="0"/>
              <a:t>. ADT Monotherapy in </a:t>
            </a:r>
            <a:r>
              <a:rPr lang="en-US" sz="900" dirty="0" err="1"/>
              <a:t>mCSPC</a:t>
            </a:r>
            <a:r>
              <a:rPr lang="en-US" sz="900" dirty="0"/>
              <a:t>. </a:t>
            </a:r>
            <a:r>
              <a:rPr lang="en-US" sz="900" dirty="0">
                <a:hlinkClick r:id="rId2"/>
              </a:rPr>
              <a:t>https://www.onclive.com/view/adt-monotherapy-in-mcspc</a:t>
            </a:r>
            <a:r>
              <a:rPr lang="en-US" sz="900" dirty="0"/>
              <a:t>. Published September 7, 2021. Accessed September 22, 2021.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BB9CD970-18AA-4845-B8A1-CB1CB79B4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78" y="917247"/>
            <a:ext cx="8761615" cy="267177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500" dirty="0"/>
              <a:t>Despite evidence for improved outcomes with ADT intensification approaches in subsets of patients with </a:t>
            </a:r>
            <a:r>
              <a:rPr lang="en-US" sz="1500" dirty="0" err="1"/>
              <a:t>mCSPC</a:t>
            </a:r>
            <a:r>
              <a:rPr lang="en-US" sz="1500" dirty="0"/>
              <a:t>, ADT intensification </a:t>
            </a:r>
            <a:r>
              <a:rPr lang="en-US" sz="1500" dirty="0">
                <a:cs typeface="Arial" panose="020B0604020202020204" pitchFamily="34" charset="0"/>
              </a:rPr>
              <a:t>– </a:t>
            </a:r>
            <a:r>
              <a:rPr lang="en-US" sz="1500" dirty="0"/>
              <a:t>with docetaxel, androgen blockade, or novel hormonal therapies such as the adrenal biosynthesis inhibitor AA or AR inhibitors </a:t>
            </a:r>
            <a:r>
              <a:rPr lang="en-US" sz="1500" dirty="0">
                <a:cs typeface="Arial" panose="020B0604020202020204" pitchFamily="34" charset="0"/>
              </a:rPr>
              <a:t>– is underutilized in real-world practice</a:t>
            </a:r>
          </a:p>
          <a:p>
            <a:pPr lvl="1">
              <a:lnSpc>
                <a:spcPct val="150000"/>
              </a:lnSpc>
            </a:pPr>
            <a:r>
              <a:rPr lang="en-US" sz="1350" dirty="0">
                <a:cs typeface="Arial" panose="020B0604020202020204" pitchFamily="34" charset="0"/>
              </a:rPr>
              <a:t>A population-based study of men aged ≥66 years diagnosed with de novo </a:t>
            </a:r>
            <a:r>
              <a:rPr lang="en-US" sz="1350" dirty="0" err="1">
                <a:cs typeface="Arial" panose="020B0604020202020204" pitchFamily="34" charset="0"/>
              </a:rPr>
              <a:t>mCSPC</a:t>
            </a:r>
            <a:r>
              <a:rPr lang="en-US" sz="1350" dirty="0">
                <a:cs typeface="Arial" panose="020B0604020202020204" pitchFamily="34" charset="0"/>
              </a:rPr>
              <a:t> between 2014-2019 showed that only a small proportion (12.7%) of patients received intensified treatment</a:t>
            </a:r>
            <a:r>
              <a:rPr lang="en-US" sz="1350" baseline="30000" dirty="0">
                <a:cs typeface="Arial" panose="020B0604020202020204" pitchFamily="34" charset="0"/>
              </a:rPr>
              <a:t>1</a:t>
            </a:r>
          </a:p>
          <a:p>
            <a:pPr lvl="1">
              <a:lnSpc>
                <a:spcPct val="150000"/>
              </a:lnSpc>
            </a:pPr>
            <a:r>
              <a:rPr lang="en-US" sz="1350" dirty="0">
                <a:cs typeface="Arial" panose="020B0604020202020204" pitchFamily="34" charset="0"/>
              </a:rPr>
              <a:t>An analysis of Veterans Health Administration (VHA) claims data reported that most </a:t>
            </a:r>
            <a:r>
              <a:rPr lang="en-US" sz="1350" dirty="0" err="1">
                <a:cs typeface="Arial" panose="020B0604020202020204" pitchFamily="34" charset="0"/>
              </a:rPr>
              <a:t>mCSPC</a:t>
            </a:r>
            <a:r>
              <a:rPr lang="en-US" sz="1350" dirty="0">
                <a:cs typeface="Arial" panose="020B0604020202020204" pitchFamily="34" charset="0"/>
              </a:rPr>
              <a:t> patients who initiated treatment between 2014 and 2018 were treated with ADT only</a:t>
            </a:r>
            <a:r>
              <a:rPr lang="en-US" sz="1350" baseline="30000" dirty="0">
                <a:cs typeface="Arial" panose="020B0604020202020204" pitchFamily="34" charset="0"/>
              </a:rPr>
              <a:t>2</a:t>
            </a:r>
          </a:p>
          <a:p>
            <a:pPr lvl="1">
              <a:lnSpc>
                <a:spcPct val="150000"/>
              </a:lnSpc>
            </a:pPr>
            <a:endParaRPr lang="en-US" sz="1200" baseline="30000" dirty="0"/>
          </a:p>
          <a:p>
            <a:pPr marL="0" indent="0">
              <a:lnSpc>
                <a:spcPct val="150000"/>
              </a:lnSpc>
              <a:buNone/>
            </a:pPr>
            <a:endParaRPr lang="en-US" sz="1500" dirty="0"/>
          </a:p>
          <a:p>
            <a:pPr>
              <a:lnSpc>
                <a:spcPct val="15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601703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199478" y="131162"/>
            <a:ext cx="8761615" cy="8049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en-US" sz="2200" b="1" dirty="0"/>
              <a:t>A phase 3 trial with a 2x2 factorial design in men with de novo high-risk </a:t>
            </a:r>
            <a:r>
              <a:rPr lang="en-US" altLang="en-US" sz="2200" b="1" dirty="0" err="1"/>
              <a:t>mCSPC</a:t>
            </a:r>
            <a:r>
              <a:rPr lang="en-US" altLang="en-US" sz="2200" b="1" dirty="0"/>
              <a:t>: Overall survival with abiraterone acetate plus prednisone </a:t>
            </a:r>
            <a:br>
              <a:rPr lang="en-US" altLang="en-US" sz="2200" b="1" dirty="0"/>
            </a:br>
            <a:r>
              <a:rPr lang="en-US" altLang="en-US" sz="2200" b="1" dirty="0"/>
              <a:t>in PEACE-1</a:t>
            </a:r>
            <a:r>
              <a:rPr lang="en-US" altLang="en-US" sz="2200" b="1" baseline="30000" dirty="0"/>
              <a:t>1,2</a:t>
            </a:r>
            <a:endParaRPr lang="en-US" altLang="en-US" sz="2200" b="1" kern="1200" baseline="30000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2554B50-0270-470D-8BC4-A39166DD5204}"/>
              </a:ext>
            </a:extLst>
          </p:cNvPr>
          <p:cNvSpPr txBox="1">
            <a:spLocks/>
          </p:cNvSpPr>
          <p:nvPr/>
        </p:nvSpPr>
        <p:spPr>
          <a:xfrm>
            <a:off x="3111500" y="4516438"/>
            <a:ext cx="5994400" cy="54887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None/>
              <a:defRPr sz="11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1. </a:t>
            </a:r>
            <a:r>
              <a:rPr lang="en-US" sz="900" dirty="0" err="1"/>
              <a:t>Fizazi</a:t>
            </a:r>
            <a:r>
              <a:rPr lang="en-US" sz="900" dirty="0"/>
              <a:t> K, et al</a:t>
            </a:r>
            <a:r>
              <a:rPr lang="en-US" sz="900" i="1" dirty="0"/>
              <a:t>. J Clin </a:t>
            </a:r>
            <a:r>
              <a:rPr lang="en-US" sz="900" i="1" dirty="0" err="1"/>
              <a:t>Onc</a:t>
            </a:r>
            <a:r>
              <a:rPr lang="en-US" sz="900" dirty="0"/>
              <a:t>. 2021;39, (15_suppl):5000. 2. </a:t>
            </a:r>
            <a:r>
              <a:rPr lang="en-US" sz="900" dirty="0" err="1"/>
              <a:t>Fizazi</a:t>
            </a:r>
            <a:r>
              <a:rPr lang="en-US" sz="900" dirty="0"/>
              <a:t> K. A phase III trial with a 2x2 factorial design in men with de novo metastatic castration-sensitive prostate cancer: Overall survival with abiraterone acetate plus prednisone in PEACE-1. Oral presentation at: European Society of Medical Oncology; September  16-21, 2021; Virtual Congress. Abstract LBA5_PR.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A0C6C5C-79E6-4774-901D-1C9625FE90A0}"/>
              </a:ext>
            </a:extLst>
          </p:cNvPr>
          <p:cNvSpPr txBox="1">
            <a:spLocks/>
          </p:cNvSpPr>
          <p:nvPr/>
        </p:nvSpPr>
        <p:spPr>
          <a:xfrm>
            <a:off x="229062" y="3701628"/>
            <a:ext cx="8732031" cy="744864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50" baseline="30000" dirty="0" err="1">
                <a:solidFill>
                  <a:srgbClr val="000000"/>
                </a:solidFill>
              </a:rPr>
              <a:t>a</a:t>
            </a:r>
            <a:r>
              <a:rPr lang="en-US" sz="950" dirty="0" err="1">
                <a:solidFill>
                  <a:srgbClr val="000000"/>
                </a:solidFill>
              </a:rPr>
              <a:t>International</a:t>
            </a:r>
            <a:r>
              <a:rPr lang="en-US" sz="950" dirty="0">
                <a:solidFill>
                  <a:srgbClr val="000000"/>
                </a:solidFill>
              </a:rPr>
              <a:t>, multicenter, prospective, randomized trial conducted in 7 countries by the </a:t>
            </a:r>
            <a:r>
              <a:rPr lang="it-IT" sz="950" dirty="0">
                <a:solidFill>
                  <a:srgbClr val="000000"/>
                </a:solidFill>
              </a:rPr>
              <a:t>Prostate Cancer Consortium in Europe (PEACE) Consortium</a:t>
            </a:r>
            <a:r>
              <a:rPr lang="en-US" sz="950" dirty="0">
                <a:solidFill>
                  <a:srgbClr val="000000"/>
                </a:solidFill>
              </a:rPr>
              <a:t>; started accruing in 2013.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50" baseline="30000" dirty="0" err="1">
                <a:solidFill>
                  <a:srgbClr val="000000"/>
                </a:solidFill>
              </a:rPr>
              <a:t>b</a:t>
            </a:r>
            <a:r>
              <a:rPr lang="en-US" sz="950" dirty="0" err="1">
                <a:solidFill>
                  <a:srgbClr val="000000"/>
                </a:solidFill>
              </a:rPr>
              <a:t>Based</a:t>
            </a:r>
            <a:r>
              <a:rPr lang="en-US" sz="950" dirty="0">
                <a:solidFill>
                  <a:srgbClr val="000000"/>
                </a:solidFill>
              </a:rPr>
              <a:t> on presence of ≥1 lesion  on bone scan and/or CT scan.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950" baseline="30000" dirty="0" err="1">
                <a:solidFill>
                  <a:srgbClr val="000000"/>
                </a:solidFill>
              </a:rPr>
              <a:t>c</a:t>
            </a:r>
            <a:r>
              <a:rPr lang="en-US" sz="950" dirty="0" err="1">
                <a:solidFill>
                  <a:srgbClr val="000000"/>
                </a:solidFill>
              </a:rPr>
              <a:t>SOC</a:t>
            </a:r>
            <a:r>
              <a:rPr lang="en-US" sz="950" dirty="0">
                <a:solidFill>
                  <a:srgbClr val="000000"/>
                </a:solidFill>
              </a:rPr>
              <a:t> was initially ADT alone; from 10/2015 to 2017 was SOC arm was ADT +docetaxel per investigator’s discretion; from 2017, accrual restricted to ADT + docetaxel as SOC.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950" baseline="30000" dirty="0" err="1">
                <a:solidFill>
                  <a:srgbClr val="000000"/>
                </a:solidFill>
              </a:rPr>
              <a:t>d</a:t>
            </a:r>
            <a:r>
              <a:rPr lang="en-US" sz="950" dirty="0" err="1">
                <a:solidFill>
                  <a:srgbClr val="000000"/>
                </a:solidFill>
              </a:rPr>
              <a:t>AA</a:t>
            </a:r>
            <a:r>
              <a:rPr lang="en-US" sz="950" dirty="0">
                <a:solidFill>
                  <a:srgbClr val="000000"/>
                </a:solidFill>
              </a:rPr>
              <a:t> (1000mg/day; 4 tablets of 250 mg [PO] per day) along with prednisone (5mg bid).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950" dirty="0">
                <a:solidFill>
                  <a:srgbClr val="000000"/>
                </a:solidFill>
              </a:rPr>
              <a:t>AA, abiraterone acetate; CT, computed tomography; LN, lymph node; </a:t>
            </a:r>
            <a:r>
              <a:rPr lang="en-US" sz="950" dirty="0" err="1">
                <a:solidFill>
                  <a:srgbClr val="000000"/>
                </a:solidFill>
              </a:rPr>
              <a:t>rPFS</a:t>
            </a:r>
            <a:r>
              <a:rPr lang="en-US" sz="950" dirty="0">
                <a:solidFill>
                  <a:srgbClr val="000000"/>
                </a:solidFill>
              </a:rPr>
              <a:t>, radiologic progression-free survival; RT, radiotherapy; OS, overall survival; SOC, standard of care.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085EF1B-52D8-4A5C-96BA-590473E039F9}"/>
              </a:ext>
            </a:extLst>
          </p:cNvPr>
          <p:cNvGrpSpPr/>
          <p:nvPr/>
        </p:nvGrpSpPr>
        <p:grpSpPr>
          <a:xfrm>
            <a:off x="429261" y="1121619"/>
            <a:ext cx="8285479" cy="2483186"/>
            <a:chOff x="460363" y="1032210"/>
            <a:chExt cx="8285479" cy="2483186"/>
          </a:xfrm>
        </p:grpSpPr>
        <p:cxnSp>
          <p:nvCxnSpPr>
            <p:cNvPr id="24" name="Elbow Connector 9">
              <a:extLst>
                <a:ext uri="{FF2B5EF4-FFF2-40B4-BE49-F238E27FC236}">
                  <a16:creationId xmlns:a16="http://schemas.microsoft.com/office/drawing/2014/main" id="{3ED00B67-C2EF-4AF5-810D-02EB8A3557C6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111191" y="1260872"/>
              <a:ext cx="1188656" cy="1032104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Elbow Connector 10">
              <a:extLst>
                <a:ext uri="{FF2B5EF4-FFF2-40B4-BE49-F238E27FC236}">
                  <a16:creationId xmlns:a16="http://schemas.microsoft.com/office/drawing/2014/main" id="{7FF9C612-2C44-4BE8-A32F-5AF5F865F39F}"/>
                </a:ext>
              </a:extLst>
            </p:cNvPr>
            <p:cNvCxnSpPr>
              <a:cxnSpLocks/>
              <a:endCxn id="44" idx="1"/>
            </p:cNvCxnSpPr>
            <p:nvPr/>
          </p:nvCxnSpPr>
          <p:spPr bwMode="gray">
            <a:xfrm>
              <a:off x="3149975" y="2290429"/>
              <a:ext cx="1197130" cy="389268"/>
            </a:xfrm>
            <a:prstGeom prst="bentConnector3">
              <a:avLst>
                <a:gd name="adj1" fmla="val 47972"/>
              </a:avLst>
            </a:prstGeom>
            <a:ln w="12700" cmpd="sng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8B6BDE4-0E4B-49A8-97E7-00EB700B1BC6}"/>
                </a:ext>
              </a:extLst>
            </p:cNvPr>
            <p:cNvGrpSpPr/>
            <p:nvPr/>
          </p:nvGrpSpPr>
          <p:grpSpPr>
            <a:xfrm>
              <a:off x="460363" y="1032210"/>
              <a:ext cx="8285479" cy="2483186"/>
              <a:chOff x="-121933" y="559448"/>
              <a:chExt cx="8285479" cy="2483186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3F7E1B1-E466-464B-98B9-09F6CCE567E5}"/>
                  </a:ext>
                </a:extLst>
              </p:cNvPr>
              <p:cNvGrpSpPr/>
              <p:nvPr/>
            </p:nvGrpSpPr>
            <p:grpSpPr>
              <a:xfrm>
                <a:off x="-121933" y="559448"/>
                <a:ext cx="8285479" cy="2483186"/>
                <a:chOff x="646718" y="1482001"/>
                <a:chExt cx="11047305" cy="3310912"/>
              </a:xfrm>
            </p:grpSpPr>
            <p:cxnSp>
              <p:nvCxnSpPr>
                <p:cNvPr id="17" name="Elbow Connector 10">
                  <a:extLst>
                    <a:ext uri="{FF2B5EF4-FFF2-40B4-BE49-F238E27FC236}">
                      <a16:creationId xmlns:a16="http://schemas.microsoft.com/office/drawing/2014/main" id="{D8D19CDE-08BB-45E1-92E9-CED1504FED18}"/>
                    </a:ext>
                  </a:extLst>
                </p:cNvPr>
                <p:cNvCxnSpPr>
                  <a:cxnSpLocks/>
                  <a:stCxn id="20" idx="3"/>
                </p:cNvCxnSpPr>
                <p:nvPr/>
              </p:nvCxnSpPr>
              <p:spPr bwMode="gray">
                <a:xfrm>
                  <a:off x="4213277" y="3152166"/>
                  <a:ext cx="1552753" cy="1104042"/>
                </a:xfrm>
                <a:prstGeom prst="bentConnector3">
                  <a:avLst>
                    <a:gd name="adj1" fmla="val 50000"/>
                  </a:avLst>
                </a:prstGeom>
                <a:ln w="12700" cmpd="sng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Elbow Connector 9">
                  <a:extLst>
                    <a:ext uri="{FF2B5EF4-FFF2-40B4-BE49-F238E27FC236}">
                      <a16:creationId xmlns:a16="http://schemas.microsoft.com/office/drawing/2014/main" id="{3331BC87-E077-4005-87E0-EA3F94DD903C}"/>
                    </a:ext>
                  </a:extLst>
                </p:cNvPr>
                <p:cNvCxnSpPr>
                  <a:cxnSpLocks/>
                  <a:stCxn id="20" idx="3"/>
                </p:cNvCxnSpPr>
                <p:nvPr/>
              </p:nvCxnSpPr>
              <p:spPr bwMode="gray">
                <a:xfrm flipV="1">
                  <a:off x="4213277" y="2331309"/>
                  <a:ext cx="1566481" cy="820858"/>
                </a:xfrm>
                <a:prstGeom prst="bentConnector3">
                  <a:avLst>
                    <a:gd name="adj1" fmla="val 50000"/>
                  </a:avLst>
                </a:prstGeom>
                <a:ln w="12700" cmpd="sng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4F1129A-734E-4924-A922-CA10F0BB3B39}"/>
                    </a:ext>
                  </a:extLst>
                </p:cNvPr>
                <p:cNvSpPr/>
                <p:nvPr/>
              </p:nvSpPr>
              <p:spPr bwMode="gray">
                <a:xfrm>
                  <a:off x="9709528" y="2286750"/>
                  <a:ext cx="1984495" cy="139190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400" b="1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Primary Endpoint </a:t>
                  </a:r>
                  <a:endPara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/>
                  <a:r>
                    <a:rPr lang="en-US" sz="1400" dirty="0" err="1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rPFS</a:t>
                  </a:r>
                  <a:endPara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OS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AC61A96A-A115-4966-9150-A310C6967578}"/>
                    </a:ext>
                  </a:extLst>
                </p:cNvPr>
                <p:cNvSpPr/>
                <p:nvPr/>
              </p:nvSpPr>
              <p:spPr bwMode="gray">
                <a:xfrm>
                  <a:off x="5789863" y="1482001"/>
                  <a:ext cx="2628156" cy="494529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 err="1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SOC</a:t>
                  </a:r>
                  <a:r>
                    <a:rPr lang="en-US" sz="1400" b="1" baseline="30000" dirty="0" err="1">
                      <a:solidFill>
                        <a:schemeClr val="tx1"/>
                      </a:solidFill>
                    </a:rPr>
                    <a:t>c</a:t>
                  </a:r>
                  <a:r>
                    <a:rPr lang="en-US" sz="1400" b="1" dirty="0">
                      <a:solidFill>
                        <a:schemeClr val="tx1"/>
                      </a:solidFill>
                    </a:rPr>
                    <a:t> (</a:t>
                  </a:r>
                  <a:r>
                    <a:rPr lang="en-US" sz="1400" dirty="0">
                      <a:solidFill>
                        <a:schemeClr val="tx1"/>
                      </a:solidFill>
                    </a:rPr>
                    <a:t>N=296)</a:t>
                  </a:r>
                  <a:endParaRPr lang="en-US" sz="1400" baseline="30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BB72F9C3-4D52-4030-99FA-E846C3350D03}"/>
                    </a:ext>
                  </a:extLst>
                </p:cNvPr>
                <p:cNvSpPr/>
                <p:nvPr/>
              </p:nvSpPr>
              <p:spPr bwMode="gray">
                <a:xfrm>
                  <a:off x="646718" y="1511420"/>
                  <a:ext cx="3566559" cy="3281493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250" b="1" dirty="0">
                      <a:solidFill>
                        <a:schemeClr val="tx1"/>
                      </a:solidFill>
                      <a:cs typeface="Carlito" panose="020F0502020204030204" pitchFamily="34" charset="0"/>
                    </a:rPr>
                    <a:t>Inclusion criteria:</a:t>
                  </a:r>
                  <a:endParaRPr lang="en-US" sz="1250" dirty="0">
                    <a:solidFill>
                      <a:schemeClr val="tx1"/>
                    </a:solidFill>
                    <a:cs typeface="Carlito" panose="020F0502020204030204" pitchFamily="34" charset="0"/>
                  </a:endParaRPr>
                </a:p>
                <a:p>
                  <a:pPr marL="214313" indent="-214313">
                    <a:buFont typeface="Arial" panose="020B0604020202020204" pitchFamily="34" charset="0"/>
                    <a:buChar char="•"/>
                  </a:pPr>
                  <a:r>
                    <a:rPr lang="en-US" sz="1250" dirty="0" err="1">
                      <a:solidFill>
                        <a:schemeClr val="tx1"/>
                      </a:solidFill>
                      <a:cs typeface="Carlito" panose="020F0502020204030204" pitchFamily="34" charset="0"/>
                    </a:rPr>
                    <a:t>mCSPC</a:t>
                  </a:r>
                  <a:endParaRPr lang="en-US" sz="1250" dirty="0">
                    <a:solidFill>
                      <a:schemeClr val="tx1"/>
                    </a:solidFill>
                    <a:cs typeface="Carlito" panose="020F0502020204030204" pitchFamily="34" charset="0"/>
                  </a:endParaRPr>
                </a:p>
                <a:p>
                  <a:pPr marL="214313" indent="-214313">
                    <a:buFont typeface="Arial" panose="020B0604020202020204" pitchFamily="34" charset="0"/>
                    <a:buChar char="•"/>
                  </a:pPr>
                  <a:r>
                    <a:rPr lang="en-US" sz="1250" dirty="0">
                      <a:solidFill>
                        <a:schemeClr val="tx1"/>
                      </a:solidFill>
                      <a:cs typeface="Carlito" panose="020F0502020204030204" pitchFamily="34" charset="0"/>
                    </a:rPr>
                    <a:t>Distant metastatic </a:t>
                  </a:r>
                  <a:r>
                    <a:rPr lang="en-US" sz="1250" dirty="0" err="1">
                      <a:solidFill>
                        <a:schemeClr val="tx1"/>
                      </a:solidFill>
                      <a:cs typeface="Carlito" panose="020F0502020204030204" pitchFamily="34" charset="0"/>
                    </a:rPr>
                    <a:t>disease</a:t>
                  </a:r>
                  <a:r>
                    <a:rPr lang="en-US" sz="1250" baseline="30000" dirty="0" err="1">
                      <a:solidFill>
                        <a:schemeClr val="tx1"/>
                      </a:solidFill>
                      <a:cs typeface="Carlito" panose="020F0502020204030204" pitchFamily="34" charset="0"/>
                    </a:rPr>
                    <a:t>b</a:t>
                  </a:r>
                  <a:endParaRPr lang="en-US" sz="1250" baseline="30000" dirty="0">
                    <a:solidFill>
                      <a:schemeClr val="tx1"/>
                    </a:solidFill>
                    <a:cs typeface="Carlito" panose="020F0502020204030204" pitchFamily="34" charset="0"/>
                  </a:endParaRPr>
                </a:p>
                <a:p>
                  <a:pPr marL="214313" indent="-214313">
                    <a:buFont typeface="Arial" panose="020B0604020202020204" pitchFamily="34" charset="0"/>
                    <a:buChar char="•"/>
                  </a:pPr>
                  <a:r>
                    <a:rPr lang="en-US" sz="1250" dirty="0">
                      <a:solidFill>
                        <a:schemeClr val="tx1"/>
                      </a:solidFill>
                    </a:rPr>
                    <a:t>On-study requirement of continuous ADT</a:t>
                  </a:r>
                </a:p>
                <a:p>
                  <a:pPr marL="214313" indent="-214313">
                    <a:buFont typeface="Arial" panose="020B0604020202020204" pitchFamily="34" charset="0"/>
                    <a:buChar char="•"/>
                  </a:pPr>
                  <a:r>
                    <a:rPr lang="en-US" sz="1250" dirty="0">
                      <a:solidFill>
                        <a:schemeClr val="tx1"/>
                      </a:solidFill>
                    </a:rPr>
                    <a:t>ADT ≤3 months permitted</a:t>
                  </a:r>
                </a:p>
                <a:p>
                  <a:r>
                    <a:rPr lang="en-US" sz="1250" b="1" dirty="0">
                      <a:solidFill>
                        <a:schemeClr val="tx1"/>
                      </a:solidFill>
                    </a:rPr>
                    <a:t>Stratification: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US" sz="1250" dirty="0">
                      <a:solidFill>
                        <a:schemeClr val="tx1"/>
                      </a:solidFill>
                    </a:rPr>
                    <a:t>ECOG PS 0 vs 1</a:t>
                  </a:r>
                  <a:r>
                    <a:rPr lang="en-US" sz="1250" dirty="0">
                      <a:solidFill>
                        <a:schemeClr val="tx1"/>
                      </a:solidFill>
                      <a:cs typeface="Arial" panose="020B0604020202020204" pitchFamily="34" charset="0"/>
                    </a:rPr>
                    <a:t>–2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US" sz="1250" dirty="0">
                      <a:solidFill>
                        <a:schemeClr val="tx1"/>
                      </a:solidFill>
                      <a:cs typeface="Arial" panose="020B0604020202020204" pitchFamily="34" charset="0"/>
                    </a:rPr>
                    <a:t>Site of metastases (LN vs bone vs viscera)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US" sz="1250" dirty="0">
                      <a:solidFill>
                        <a:schemeClr val="tx1"/>
                      </a:solidFill>
                      <a:cs typeface="Arial" panose="020B0604020202020204" pitchFamily="34" charset="0"/>
                    </a:rPr>
                    <a:t>Castration type (</a:t>
                  </a:r>
                  <a:r>
                    <a:rPr lang="en-US" sz="1250" dirty="0" err="1">
                      <a:solidFill>
                        <a:schemeClr val="tx1"/>
                      </a:solidFill>
                      <a:cs typeface="Arial" panose="020B0604020202020204" pitchFamily="34" charset="0"/>
                    </a:rPr>
                    <a:t>Orch</a:t>
                  </a:r>
                  <a:r>
                    <a:rPr lang="en-US" sz="1250" dirty="0">
                      <a:solidFill>
                        <a:schemeClr val="tx1"/>
                      </a:solidFill>
                      <a:cs typeface="Arial" panose="020B0604020202020204" pitchFamily="34" charset="0"/>
                    </a:rPr>
                    <a:t> vs GnRH agonist vs GnRH antagonist)</a:t>
                  </a:r>
                  <a:endParaRPr lang="en-US" sz="125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06EF520E-CEE1-4567-A45A-19421B3DF6A1}"/>
                  </a:ext>
                </a:extLst>
              </p:cNvPr>
              <p:cNvGrpSpPr/>
              <p:nvPr/>
            </p:nvGrpSpPr>
            <p:grpSpPr>
              <a:xfrm>
                <a:off x="5746629" y="816106"/>
                <a:ext cx="898884" cy="1765066"/>
                <a:chOff x="5746629" y="1264372"/>
                <a:chExt cx="898884" cy="1765066"/>
              </a:xfrm>
            </p:grpSpPr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45D3BCD-D6F5-44ED-A6F8-C530FFB702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46629" y="1264372"/>
                  <a:ext cx="427925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6942D761-51D8-444E-959F-F88E3E702C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8804" y="3029438"/>
                  <a:ext cx="2857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885C3050-FD63-46AC-826C-44A310E43D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74554" y="1264372"/>
                  <a:ext cx="0" cy="176506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DA9DDC03-109D-4693-8618-761F4D1988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74554" y="2073651"/>
                  <a:ext cx="470959" cy="0"/>
                </a:xfrm>
                <a:prstGeom prst="line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BA5A428-DF70-4CE1-8521-CEC16FCBF802}"/>
                  </a:ext>
                </a:extLst>
              </p:cNvPr>
              <p:cNvSpPr/>
              <p:nvPr/>
            </p:nvSpPr>
            <p:spPr>
              <a:xfrm>
                <a:off x="2851076" y="1423351"/>
                <a:ext cx="940735" cy="640080"/>
              </a:xfrm>
              <a:prstGeom prst="ellipse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kern="600" spc="30" dirty="0"/>
                  <a:t>R</a:t>
                </a:r>
                <a:endParaRPr lang="en-US" sz="1200" b="1" kern="600" spc="30" baseline="30000" dirty="0"/>
              </a:p>
              <a:p>
                <a:pPr algn="ctr"/>
                <a:r>
                  <a:rPr lang="en-US" sz="1200" b="1" kern="600" spc="30" dirty="0"/>
                  <a:t>1:1:1:1</a:t>
                </a:r>
              </a:p>
            </p:txBody>
          </p:sp>
        </p:grp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06FEF3CF-6EB3-4D73-9596-B14572E3117A}"/>
              </a:ext>
            </a:extLst>
          </p:cNvPr>
          <p:cNvSpPr/>
          <p:nvPr/>
        </p:nvSpPr>
        <p:spPr bwMode="gray">
          <a:xfrm>
            <a:off x="4298407" y="1555507"/>
            <a:ext cx="1971117" cy="37089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 + </a:t>
            </a:r>
            <a:r>
              <a:rPr lang="en-US" sz="1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</a:t>
            </a:r>
            <a:r>
              <a:rPr lang="en-US" sz="1400" b="1" baseline="30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400" b="1" dirty="0">
                <a:solidFill>
                  <a:schemeClr val="tx1"/>
                </a:solidFill>
              </a:rPr>
              <a:t> (</a:t>
            </a:r>
            <a:r>
              <a:rPr lang="en-US" sz="1400" dirty="0">
                <a:solidFill>
                  <a:schemeClr val="tx1"/>
                </a:solidFill>
              </a:rPr>
              <a:t>N=292)</a:t>
            </a:r>
            <a:endParaRPr lang="en-US" sz="1400" baseline="30000" dirty="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7C56EF2-3A8F-4145-A341-F37EB5C1E0AF}"/>
              </a:ext>
            </a:extLst>
          </p:cNvPr>
          <p:cNvSpPr/>
          <p:nvPr/>
        </p:nvSpPr>
        <p:spPr bwMode="gray">
          <a:xfrm>
            <a:off x="4343005" y="2955707"/>
            <a:ext cx="1971117" cy="37089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 +RT +</a:t>
            </a:r>
            <a:r>
              <a:rPr lang="en-US" sz="1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</a:t>
            </a:r>
            <a:r>
              <a:rPr lang="en-US" sz="1400" b="1" baseline="30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400" b="1" dirty="0">
                <a:solidFill>
                  <a:schemeClr val="tx1"/>
                </a:solidFill>
              </a:rPr>
              <a:t> (</a:t>
            </a:r>
            <a:r>
              <a:rPr lang="en-US" sz="1400" dirty="0">
                <a:solidFill>
                  <a:schemeClr val="tx1"/>
                </a:solidFill>
              </a:rPr>
              <a:t>N=292)</a:t>
            </a:r>
            <a:endParaRPr lang="en-US" sz="1400" baseline="30000" dirty="0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DF34A66-E31B-4A6E-9DDB-0323268E65FD}"/>
              </a:ext>
            </a:extLst>
          </p:cNvPr>
          <p:cNvSpPr/>
          <p:nvPr/>
        </p:nvSpPr>
        <p:spPr bwMode="gray">
          <a:xfrm>
            <a:off x="4316003" y="2494248"/>
            <a:ext cx="1971117" cy="37089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 + RT</a:t>
            </a:r>
            <a:r>
              <a:rPr lang="en-US" sz="1400" b="1" dirty="0">
                <a:solidFill>
                  <a:schemeClr val="tx1"/>
                </a:solidFill>
              </a:rPr>
              <a:t> (</a:t>
            </a:r>
            <a:r>
              <a:rPr lang="en-US" sz="1400" dirty="0">
                <a:solidFill>
                  <a:schemeClr val="tx1"/>
                </a:solidFill>
              </a:rPr>
              <a:t>N=293)</a:t>
            </a:r>
            <a:endParaRPr lang="en-US" sz="1400" baseline="30000" dirty="0">
              <a:solidFill>
                <a:schemeClr val="tx1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97E610F-A5C2-4A60-A839-35B606BF12AA}"/>
              </a:ext>
            </a:extLst>
          </p:cNvPr>
          <p:cNvCxnSpPr>
            <a:cxnSpLocks/>
          </p:cNvCxnSpPr>
          <p:nvPr/>
        </p:nvCxnSpPr>
        <p:spPr>
          <a:xfrm>
            <a:off x="6287120" y="1776924"/>
            <a:ext cx="42792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120F1DB-A948-4843-BC74-F430E0580CFD}"/>
              </a:ext>
            </a:extLst>
          </p:cNvPr>
          <p:cNvCxnSpPr>
            <a:cxnSpLocks/>
          </p:cNvCxnSpPr>
          <p:nvPr/>
        </p:nvCxnSpPr>
        <p:spPr>
          <a:xfrm>
            <a:off x="6302527" y="2701921"/>
            <a:ext cx="42792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915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199478" y="131162"/>
            <a:ext cx="8761615" cy="8049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en-US" sz="2000" b="1" dirty="0"/>
              <a:t>Upfront ADT + Docetaxel + AA Triplet Regimen Improves </a:t>
            </a:r>
            <a:r>
              <a:rPr lang="en-US" altLang="en-US" sz="2000" b="1" dirty="0" err="1"/>
              <a:t>rPFS</a:t>
            </a:r>
            <a:r>
              <a:rPr lang="en-US" altLang="en-US" sz="2000" b="1" dirty="0"/>
              <a:t> in De Novo mCSPC</a:t>
            </a:r>
            <a:r>
              <a:rPr lang="en-US" altLang="en-US" sz="2000" b="1" baseline="30000" dirty="0"/>
              <a:t>1,2</a:t>
            </a:r>
            <a:endParaRPr lang="en-US" altLang="en-US" sz="2000" b="1" kern="1200" baseline="30000" dirty="0"/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0EAD0ADB-B4B2-4F33-9A85-EC9B1D33E165}"/>
              </a:ext>
            </a:extLst>
          </p:cNvPr>
          <p:cNvSpPr txBox="1">
            <a:spLocks/>
          </p:cNvSpPr>
          <p:nvPr/>
        </p:nvSpPr>
        <p:spPr>
          <a:xfrm>
            <a:off x="3111500" y="4516438"/>
            <a:ext cx="5994400" cy="54887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None/>
              <a:defRPr sz="11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1. </a:t>
            </a:r>
            <a:r>
              <a:rPr lang="en-US" sz="900" dirty="0" err="1"/>
              <a:t>Fizazi</a:t>
            </a:r>
            <a:r>
              <a:rPr lang="en-US" sz="900" dirty="0"/>
              <a:t> K, et al</a:t>
            </a:r>
            <a:r>
              <a:rPr lang="en-US" sz="900" i="1" dirty="0"/>
              <a:t>. J Clin </a:t>
            </a:r>
            <a:r>
              <a:rPr lang="en-US" sz="900" i="1" dirty="0" err="1"/>
              <a:t>Onc</a:t>
            </a:r>
            <a:r>
              <a:rPr lang="en-US" sz="900" dirty="0"/>
              <a:t>. 2021;39, (15_suppl):5000. 2. </a:t>
            </a:r>
            <a:r>
              <a:rPr lang="en-US" sz="900" dirty="0" err="1"/>
              <a:t>Fizazi</a:t>
            </a:r>
            <a:r>
              <a:rPr lang="en-US" sz="900" dirty="0"/>
              <a:t> K. A phase III trial with a 2x2 factorial design in men with de novo metastatic castration-sensitive prostate cancer: Overall survival with abiraterone acetate plus prednisone in PEACE-1. Oral presentation at: European Society of Medical Oncology; September  16-21, 2021; Virtual Congress. Abstract LBA5_PR.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20B58FDC-30D1-4CB7-AD9B-00F3FEA88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03" y="934051"/>
            <a:ext cx="3744929" cy="299448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In first analysis, </a:t>
            </a:r>
            <a:r>
              <a:rPr lang="en-US" sz="1600" b="1" dirty="0"/>
              <a:t>adding AA to ADT + docetaxel significantly improved </a:t>
            </a:r>
            <a:r>
              <a:rPr lang="en-US" sz="1600" b="1" dirty="0" err="1"/>
              <a:t>rPFS</a:t>
            </a:r>
            <a:r>
              <a:rPr lang="en-US" sz="1600" b="1" dirty="0"/>
              <a:t> </a:t>
            </a:r>
            <a:r>
              <a:rPr lang="en-US" sz="1600" dirty="0"/>
              <a:t>(HR: 0.50 (0.40-0.62), </a:t>
            </a:r>
            <a:r>
              <a:rPr lang="en-US" sz="1600" i="1" dirty="0"/>
              <a:t>p</a:t>
            </a:r>
            <a:r>
              <a:rPr lang="en-US" sz="1600" dirty="0"/>
              <a:t>&lt;0.0001</a:t>
            </a:r>
            <a:r>
              <a:rPr lang="en-US" sz="1600" baseline="30000" dirty="0"/>
              <a:t>1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AA addition improved OS</a:t>
            </a:r>
            <a:r>
              <a:rPr lang="en-US" sz="1600" b="1" baseline="30000" dirty="0"/>
              <a:t>2</a:t>
            </a:r>
          </a:p>
          <a:p>
            <a:pPr lvl="1">
              <a:lnSpc>
                <a:spcPct val="150000"/>
              </a:lnSpc>
            </a:pPr>
            <a:r>
              <a:rPr lang="en-US" sz="1300" dirty="0"/>
              <a:t>In overall population (HR, 0.83; 95% CI, 0.69-0.99, </a:t>
            </a:r>
            <a:r>
              <a:rPr lang="en-US" sz="1300" i="1" dirty="0"/>
              <a:t>p</a:t>
            </a:r>
            <a:r>
              <a:rPr lang="en-US" sz="1300" dirty="0"/>
              <a:t>=0.034; median OS, 5.7 vs 4.7 years)</a:t>
            </a:r>
          </a:p>
          <a:p>
            <a:pPr lvl="1">
              <a:lnSpc>
                <a:spcPct val="150000"/>
              </a:lnSpc>
            </a:pPr>
            <a:r>
              <a:rPr lang="en-US" sz="1300" dirty="0"/>
              <a:t>In </a:t>
            </a:r>
            <a:r>
              <a:rPr lang="en-US" sz="1300" dirty="0" err="1"/>
              <a:t>ADT+docetaxel</a:t>
            </a:r>
            <a:r>
              <a:rPr lang="en-US" sz="1300" dirty="0"/>
              <a:t> population (HR, 0.75, 95% CI: 0.59-0.96, </a:t>
            </a:r>
            <a:r>
              <a:rPr lang="en-US" sz="1300" i="1" dirty="0"/>
              <a:t>p</a:t>
            </a:r>
            <a:r>
              <a:rPr lang="en-US" sz="1300" dirty="0"/>
              <a:t>=0.021; median OS, NR vs 4.4 years)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35818F5-11ED-4E5D-8CE4-8B85CD9AD388}"/>
              </a:ext>
            </a:extLst>
          </p:cNvPr>
          <p:cNvSpPr txBox="1">
            <a:spLocks/>
          </p:cNvSpPr>
          <p:nvPr/>
        </p:nvSpPr>
        <p:spPr>
          <a:xfrm>
            <a:off x="229062" y="4171049"/>
            <a:ext cx="8732031" cy="31847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950" dirty="0">
                <a:solidFill>
                  <a:srgbClr val="000000"/>
                </a:solidFill>
              </a:rPr>
              <a:t>AA, abiraterone acetate; CI, confidence interval; ESMO, European Society of Medical Oncology; HR, hazard ratio;  NE, not estimable; </a:t>
            </a:r>
            <a:r>
              <a:rPr lang="en-US" sz="950" dirty="0" err="1">
                <a:solidFill>
                  <a:srgbClr val="000000"/>
                </a:solidFill>
              </a:rPr>
              <a:t>rPFS</a:t>
            </a:r>
            <a:r>
              <a:rPr lang="en-US" sz="950" dirty="0">
                <a:solidFill>
                  <a:srgbClr val="000000"/>
                </a:solidFill>
              </a:rPr>
              <a:t>, radiologic progression-free survival; RT, radiotherapy; OS, overall survival; SOC, standard of care.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49F673AF-59B9-44B4-9E5B-7607CFB354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62" t="16047" r="417" b="8122"/>
          <a:stretch/>
        </p:blipFill>
        <p:spPr>
          <a:xfrm>
            <a:off x="4038449" y="902684"/>
            <a:ext cx="4933463" cy="2671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E7BAA0C-9D9E-4582-8A68-03B453D5652B}"/>
              </a:ext>
            </a:extLst>
          </p:cNvPr>
          <p:cNvSpPr txBox="1"/>
          <p:nvPr/>
        </p:nvSpPr>
        <p:spPr>
          <a:xfrm>
            <a:off x="3767826" y="1399922"/>
            <a:ext cx="369332" cy="15779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b="1" dirty="0"/>
              <a:t>Overall Survival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706E65-3FD8-4F9E-971D-EFEF4A36E27F}"/>
              </a:ext>
            </a:extLst>
          </p:cNvPr>
          <p:cNvSpPr txBox="1"/>
          <p:nvPr/>
        </p:nvSpPr>
        <p:spPr>
          <a:xfrm>
            <a:off x="4038450" y="3568362"/>
            <a:ext cx="49226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Image kindly provided by Karim </a:t>
            </a:r>
            <a:r>
              <a:rPr lang="en-US" sz="900" dirty="0" err="1"/>
              <a:t>Fizaz</a:t>
            </a:r>
            <a:r>
              <a:rPr lang="en-US" sz="900" dirty="0"/>
              <a:t>, University of Paris-</a:t>
            </a:r>
            <a:r>
              <a:rPr lang="en-US" sz="900" dirty="0" err="1"/>
              <a:t>Saclay</a:t>
            </a:r>
            <a:r>
              <a:rPr lang="en-US" sz="900" dirty="0"/>
              <a:t> in Villejuif, France. </a:t>
            </a:r>
          </a:p>
        </p:txBody>
      </p:sp>
    </p:spTree>
    <p:extLst>
      <p:ext uri="{BB962C8B-B14F-4D97-AF65-F5344CB8AC3E}">
        <p14:creationId xmlns:p14="http://schemas.microsoft.com/office/powerpoint/2010/main" val="2853430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5E9B-6BCE-4405-94F9-0773B20C2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78" y="175260"/>
            <a:ext cx="8761615" cy="84199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Selected Ongoing Trials of ADT Combinations in </a:t>
            </a:r>
            <a:r>
              <a:rPr lang="en-US" sz="2400" b="1" dirty="0" err="1"/>
              <a:t>mHSPC</a:t>
            </a:r>
            <a:endParaRPr lang="en-US" sz="2400" b="1" baseline="300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890260F-D3BD-443D-8F1A-299843C37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60123"/>
              </p:ext>
            </p:extLst>
          </p:nvPr>
        </p:nvGraphicFramePr>
        <p:xfrm>
          <a:off x="603250" y="1006108"/>
          <a:ext cx="7810499" cy="269183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21937">
                  <a:extLst>
                    <a:ext uri="{9D8B030D-6E8A-4147-A177-3AD203B41FA5}">
                      <a16:colId xmlns:a16="http://schemas.microsoft.com/office/drawing/2014/main" val="3640413645"/>
                    </a:ext>
                  </a:extLst>
                </a:gridCol>
                <a:gridCol w="513213">
                  <a:extLst>
                    <a:ext uri="{9D8B030D-6E8A-4147-A177-3AD203B41FA5}">
                      <a16:colId xmlns:a16="http://schemas.microsoft.com/office/drawing/2014/main" val="2551224755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335180133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455759850"/>
                    </a:ext>
                  </a:extLst>
                </a:gridCol>
                <a:gridCol w="2054279">
                  <a:extLst>
                    <a:ext uri="{9D8B030D-6E8A-4147-A177-3AD203B41FA5}">
                      <a16:colId xmlns:a16="http://schemas.microsoft.com/office/drawing/2014/main" val="1761256148"/>
                    </a:ext>
                  </a:extLst>
                </a:gridCol>
                <a:gridCol w="904820">
                  <a:extLst>
                    <a:ext uri="{9D8B030D-6E8A-4147-A177-3AD203B41FA5}">
                      <a16:colId xmlns:a16="http://schemas.microsoft.com/office/drawing/2014/main" val="949854613"/>
                    </a:ext>
                  </a:extLst>
                </a:gridCol>
              </a:tblGrid>
              <a:tr h="186976">
                <a:tc>
                  <a:txBody>
                    <a:bodyPr/>
                    <a:lstStyle/>
                    <a:p>
                      <a:pPr marL="50165" marR="0" eaLnBrk="0" hangingPunct="0">
                        <a:lnSpc>
                          <a:spcPct val="107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NCT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 eaLnBrk="0" hangingPunct="0">
                        <a:lnSpc>
                          <a:spcPct val="107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Phase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 eaLnBrk="0" hangingPunct="0">
                        <a:lnSpc>
                          <a:spcPct val="107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eaLnBrk="0" hangingPunct="0">
                        <a:lnSpc>
                          <a:spcPct val="107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Treatment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eaLnBrk="0" hangingPunct="0">
                        <a:lnSpc>
                          <a:spcPct val="107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Primary</a:t>
                      </a:r>
                      <a:r>
                        <a:rPr lang="en-US" sz="1200" b="1" spc="-5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end</a:t>
                      </a:r>
                      <a:r>
                        <a:rPr lang="en-US" sz="1200" b="1" spc="-5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point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eaLnBrk="0" hangingPunct="0">
                        <a:lnSpc>
                          <a:spcPct val="107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Status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259169"/>
                  </a:ext>
                </a:extLst>
              </a:tr>
              <a:tr h="186976">
                <a:tc>
                  <a:txBody>
                    <a:bodyPr/>
                    <a:lstStyle/>
                    <a:p>
                      <a:pPr marL="50165" marR="0" eaLnBrk="0" hangingPunct="0">
                        <a:lnSpc>
                          <a:spcPct val="107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24242"/>
                          </a:solidFill>
                          <a:effectLst/>
                        </a:rPr>
                        <a:t>NCT02799602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0" eaLnBrk="0" hangingPunct="0">
                        <a:lnSpc>
                          <a:spcPct val="107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24242"/>
                          </a:solidFill>
                          <a:effectLst/>
                        </a:rPr>
                        <a:t>III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0" eaLnBrk="0" hangingPunct="0">
                        <a:lnSpc>
                          <a:spcPct val="107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24242"/>
                          </a:solidFill>
                          <a:effectLst/>
                        </a:rPr>
                        <a:t>1300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 eaLnBrk="0" hangingPunct="0">
                        <a:lnSpc>
                          <a:spcPct val="107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424242"/>
                          </a:solidFill>
                          <a:effectLst/>
                        </a:rPr>
                        <a:t>Daro</a:t>
                      </a:r>
                      <a:r>
                        <a:rPr lang="en-US" sz="1200" spc="-4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+</a:t>
                      </a:r>
                      <a:r>
                        <a:rPr lang="en-US" sz="1200" spc="-4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ADT</a:t>
                      </a:r>
                      <a:r>
                        <a:rPr lang="en-US" sz="1200" spc="-40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+</a:t>
                      </a:r>
                      <a:r>
                        <a:rPr lang="en-US" sz="1200" spc="-4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D</a:t>
                      </a:r>
                      <a:r>
                        <a:rPr lang="en-US" sz="1200" spc="-4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vs</a:t>
                      </a:r>
                      <a:r>
                        <a:rPr lang="en-US" sz="1200" spc="-4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ADT</a:t>
                      </a:r>
                      <a:r>
                        <a:rPr lang="en-US" sz="1200" spc="-40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+</a:t>
                      </a:r>
                      <a:r>
                        <a:rPr lang="en-US" sz="1200" spc="-4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D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 eaLnBrk="0" hangingPunct="0">
                        <a:lnSpc>
                          <a:spcPct val="107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OS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50800" marR="0" eaLnBrk="0" hangingPunct="0">
                        <a:lnSpc>
                          <a:spcPct val="107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Recruiting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6127055"/>
                  </a:ext>
                </a:extLst>
              </a:tr>
              <a:tr h="186976">
                <a:tc>
                  <a:txBody>
                    <a:bodyPr/>
                    <a:lstStyle/>
                    <a:p>
                      <a:pPr marL="50165" marR="0" eaLnBrk="0" hangingPunct="0">
                        <a:lnSpc>
                          <a:spcPct val="107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NCT03436654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0" eaLnBrk="0" hangingPunct="0">
                        <a:lnSpc>
                          <a:spcPct val="107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II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0" eaLnBrk="0" hangingPunct="0">
                        <a:lnSpc>
                          <a:spcPct val="107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24242"/>
                          </a:solidFill>
                          <a:effectLst/>
                        </a:rPr>
                        <a:t>76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 eaLnBrk="0" hangingPunct="0">
                        <a:lnSpc>
                          <a:spcPct val="107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ADT</a:t>
                      </a:r>
                      <a:r>
                        <a:rPr lang="en-US" sz="1200" spc="-5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+</a:t>
                      </a:r>
                      <a:r>
                        <a:rPr lang="en-US" sz="1200" spc="-5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424242"/>
                          </a:solidFill>
                          <a:effectLst/>
                        </a:rPr>
                        <a:t>Apa</a:t>
                      </a:r>
                      <a:r>
                        <a:rPr lang="en-US" sz="1200" spc="-60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vs</a:t>
                      </a:r>
                      <a:r>
                        <a:rPr lang="en-US" sz="1200" spc="-5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ADT</a:t>
                      </a:r>
                      <a:r>
                        <a:rPr lang="en-US" sz="1200" spc="-50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+</a:t>
                      </a:r>
                      <a:r>
                        <a:rPr lang="en-US" sz="1200" spc="-5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424242"/>
                          </a:solidFill>
                          <a:effectLst/>
                        </a:rPr>
                        <a:t>Apa</a:t>
                      </a:r>
                      <a:r>
                        <a:rPr lang="en-US" sz="1200" spc="-5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+</a:t>
                      </a:r>
                      <a:r>
                        <a:rPr lang="en-US" sz="1200" spc="-50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AAP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 eaLnBrk="0" hangingPunct="0">
                        <a:lnSpc>
                          <a:spcPct val="107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424242"/>
                          </a:solidFill>
                          <a:effectLst/>
                        </a:rPr>
                        <a:t>pCR</a:t>
                      </a:r>
                      <a:r>
                        <a:rPr lang="en-US" sz="1200" spc="-8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and</a:t>
                      </a:r>
                      <a:r>
                        <a:rPr lang="en-US" sz="1200" spc="-8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MRD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50800" marR="0" eaLnBrk="0" hangingPunct="0">
                        <a:lnSpc>
                          <a:spcPct val="107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Recruiting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2025148"/>
                  </a:ext>
                </a:extLst>
              </a:tr>
              <a:tr h="369856">
                <a:tc>
                  <a:txBody>
                    <a:bodyPr/>
                    <a:lstStyle/>
                    <a:p>
                      <a:pPr marL="50165" marR="0" eaLnBrk="0" hangingPunct="0">
                        <a:lnSpc>
                          <a:spcPct val="107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NCT02867020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0" eaLnBrk="0" hangingPunct="0">
                        <a:lnSpc>
                          <a:spcPct val="107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II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0" eaLnBrk="0" hangingPunct="0">
                        <a:lnSpc>
                          <a:spcPct val="107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126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 eaLnBrk="0" hangingPunct="0">
                        <a:lnSpc>
                          <a:spcPct val="107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ADT+</a:t>
                      </a:r>
                      <a:r>
                        <a:rPr lang="en-US" sz="1200" spc="-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424242"/>
                          </a:solidFill>
                          <a:effectLst/>
                        </a:rPr>
                        <a:t>Apa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 vs</a:t>
                      </a:r>
                      <a:r>
                        <a:rPr lang="en-US" sz="1200" spc="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424242"/>
                          </a:solidFill>
                          <a:effectLst/>
                        </a:rPr>
                        <a:t>Apa</a:t>
                      </a:r>
                      <a:r>
                        <a:rPr lang="en-US" sz="1200" spc="-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vs</a:t>
                      </a:r>
                      <a:r>
                        <a:rPr lang="en-US" sz="1200" spc="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424242"/>
                          </a:solidFill>
                          <a:effectLst/>
                        </a:rPr>
                        <a:t>Apa</a:t>
                      </a:r>
                      <a:r>
                        <a:rPr lang="en-US" sz="1200" spc="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+</a:t>
                      </a:r>
                      <a:r>
                        <a:rPr lang="en-US" sz="1200" spc="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AAP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110490" indent="-6350" eaLnBrk="0" hangingPunct="0">
                        <a:lnSpc>
                          <a:spcPct val="103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solidFill>
                            <a:srgbClr val="424242"/>
                          </a:solidFill>
                          <a:effectLst/>
                        </a:rPr>
                        <a:t>Number</a:t>
                      </a:r>
                      <a:r>
                        <a:rPr lang="en-US" sz="1200" spc="-6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of</a:t>
                      </a:r>
                      <a:r>
                        <a:rPr lang="en-US" sz="1200" spc="-6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patients</a:t>
                      </a:r>
                      <a:r>
                        <a:rPr lang="en-US" sz="1200" spc="-6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with</a:t>
                      </a:r>
                      <a:r>
                        <a:rPr lang="en-US" sz="1200" spc="-260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undetectable PSA at</a:t>
                      </a:r>
                      <a:r>
                        <a:rPr lang="en-US" sz="1200" spc="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week</a:t>
                      </a:r>
                      <a:r>
                        <a:rPr lang="en-US" sz="1200" spc="-7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25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50800" marR="0" eaLnBrk="0" hangingPunct="0">
                        <a:lnSpc>
                          <a:spcPct val="107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Recruiting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72994874"/>
                  </a:ext>
                </a:extLst>
              </a:tr>
              <a:tr h="558213">
                <a:tc>
                  <a:txBody>
                    <a:bodyPr/>
                    <a:lstStyle/>
                    <a:p>
                      <a:pPr marL="50165" marR="0" eaLnBrk="0" hangingPunct="0">
                        <a:lnSpc>
                          <a:spcPct val="107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NCT01957436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0" eaLnBrk="0" hangingPunct="0">
                        <a:lnSpc>
                          <a:spcPct val="107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III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0" eaLnBrk="0" hangingPunct="0">
                        <a:lnSpc>
                          <a:spcPct val="107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24242"/>
                          </a:solidFill>
                          <a:effectLst/>
                        </a:rPr>
                        <a:t>1173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 marR="0" indent="-76200" eaLnBrk="0" hangingPunct="0">
                        <a:lnSpc>
                          <a:spcPct val="103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ADT + D (arm A) vs ADT + AA/P + D</a:t>
                      </a:r>
                      <a:r>
                        <a:rPr lang="en-US" sz="1200" spc="-260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(arm</a:t>
                      </a:r>
                      <a:r>
                        <a:rPr lang="en-US" sz="1200" spc="-50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B)</a:t>
                      </a:r>
                      <a:r>
                        <a:rPr lang="en-US" sz="1200" spc="-50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vs</a:t>
                      </a:r>
                      <a:r>
                        <a:rPr lang="en-US" sz="1200" spc="-50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arm</a:t>
                      </a:r>
                      <a:r>
                        <a:rPr lang="en-US" sz="1200" spc="-50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A</a:t>
                      </a:r>
                      <a:r>
                        <a:rPr lang="en-US" sz="1200" spc="-50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+</a:t>
                      </a:r>
                      <a:r>
                        <a:rPr lang="en-US" sz="1200" spc="-50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RT</a:t>
                      </a:r>
                      <a:r>
                        <a:rPr lang="en-US" sz="1200" spc="-50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(arm</a:t>
                      </a:r>
                      <a:r>
                        <a:rPr lang="en-US" sz="1200" spc="-50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C)</a:t>
                      </a:r>
                      <a:r>
                        <a:rPr lang="en-US" sz="1200" spc="-5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vs arm</a:t>
                      </a:r>
                      <a:r>
                        <a:rPr lang="en-US" sz="1200" spc="-5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B</a:t>
                      </a:r>
                      <a:r>
                        <a:rPr lang="en-US" sz="1200" spc="-50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+</a:t>
                      </a:r>
                      <a:r>
                        <a:rPr lang="en-US" sz="1200" spc="-50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RT</a:t>
                      </a:r>
                      <a:r>
                        <a:rPr lang="en-US" sz="1200" spc="-50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(arm</a:t>
                      </a:r>
                      <a:r>
                        <a:rPr lang="en-US" sz="1200" spc="-50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D)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 eaLnBrk="0" hangingPunct="0">
                        <a:lnSpc>
                          <a:spcPct val="107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OS</a:t>
                      </a:r>
                      <a:r>
                        <a:rPr lang="en-US" sz="1200" spc="-70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and</a:t>
                      </a:r>
                      <a:r>
                        <a:rPr lang="en-US" sz="1200" spc="-6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PFS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50800" marR="120015" eaLnBrk="0" hangingPunct="0">
                        <a:lnSpc>
                          <a:spcPct val="103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solidFill>
                            <a:srgbClr val="424242"/>
                          </a:solidFill>
                          <a:effectLst/>
                        </a:rPr>
                        <a:t>Active,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not</a:t>
                      </a:r>
                      <a:r>
                        <a:rPr lang="en-US" sz="1200" spc="-24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424242"/>
                          </a:solidFill>
                          <a:effectLst/>
                        </a:rPr>
                        <a:t>recruiting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7175590"/>
                  </a:ext>
                </a:extLst>
              </a:tr>
              <a:tr h="186976">
                <a:tc>
                  <a:txBody>
                    <a:bodyPr/>
                    <a:lstStyle/>
                    <a:p>
                      <a:pPr marL="50165" marR="0" eaLnBrk="0" hangingPunct="0">
                        <a:lnSpc>
                          <a:spcPct val="107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NCT03940235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0" eaLnBrk="0" hangingPunct="0">
                        <a:lnSpc>
                          <a:spcPct val="107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24242"/>
                          </a:solidFill>
                          <a:effectLst/>
                        </a:rPr>
                        <a:t>II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0" eaLnBrk="0" hangingPunct="0">
                        <a:lnSpc>
                          <a:spcPct val="107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24242"/>
                          </a:solidFill>
                          <a:effectLst/>
                        </a:rPr>
                        <a:t>150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 eaLnBrk="0" hangingPunct="0">
                        <a:lnSpc>
                          <a:spcPct val="107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SBRT</a:t>
                      </a:r>
                      <a:r>
                        <a:rPr lang="en-US" sz="1200" spc="-50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vs</a:t>
                      </a:r>
                      <a:r>
                        <a:rPr lang="en-US" sz="1200" spc="-50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SBRT</a:t>
                      </a:r>
                      <a:r>
                        <a:rPr lang="en-US" sz="1200" spc="-4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+</a:t>
                      </a:r>
                      <a:r>
                        <a:rPr lang="en-US" sz="1200" spc="-50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ADT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 eaLnBrk="0" hangingPunct="0">
                        <a:lnSpc>
                          <a:spcPct val="107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PFS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50800" marR="0" eaLnBrk="0" hangingPunct="0">
                        <a:lnSpc>
                          <a:spcPct val="107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Recruiting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6641791"/>
                  </a:ext>
                </a:extLst>
              </a:tr>
              <a:tr h="563690">
                <a:tc>
                  <a:txBody>
                    <a:bodyPr/>
                    <a:lstStyle/>
                    <a:p>
                      <a:pPr marL="50165" marR="0" eaLnBrk="0" hangingPunct="0">
                        <a:lnSpc>
                          <a:spcPct val="107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NCT</a:t>
                      </a:r>
                      <a:r>
                        <a:rPr lang="en-US" sz="1200" spc="-5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03934840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0" eaLnBrk="0" hangingPunct="0">
                        <a:lnSpc>
                          <a:spcPct val="107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24242"/>
                          </a:solidFill>
                          <a:effectLst/>
                        </a:rPr>
                        <a:t>III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0" eaLnBrk="0" hangingPunct="0">
                        <a:lnSpc>
                          <a:spcPct val="107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24242"/>
                          </a:solidFill>
                          <a:effectLst/>
                        </a:rPr>
                        <a:t>61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 marR="405130" indent="-76200" eaLnBrk="0" hangingPunct="0">
                        <a:lnSpc>
                          <a:spcPct val="103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ADT</a:t>
                      </a:r>
                      <a:r>
                        <a:rPr lang="en-US" sz="1200" spc="7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+</a:t>
                      </a:r>
                      <a:r>
                        <a:rPr lang="en-US" sz="1200" spc="7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carboplatin</a:t>
                      </a:r>
                      <a:r>
                        <a:rPr lang="en-US" sz="1200" spc="7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+</a:t>
                      </a:r>
                      <a:r>
                        <a:rPr lang="en-US" sz="1200" spc="7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cabazitaxel</a:t>
                      </a:r>
                      <a:r>
                        <a:rPr lang="en-US" sz="1200" spc="70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×</a:t>
                      </a:r>
                      <a:r>
                        <a:rPr lang="en-US" sz="1200" spc="-24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6</a:t>
                      </a:r>
                      <a:r>
                        <a:rPr lang="en-US" sz="1200" spc="-60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cycles</a:t>
                      </a:r>
                      <a:r>
                        <a:rPr lang="en-US" sz="1200" spc="-5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followed</a:t>
                      </a:r>
                      <a:r>
                        <a:rPr lang="en-US" sz="1200" spc="-5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by</a:t>
                      </a:r>
                      <a:r>
                        <a:rPr lang="en-US" sz="1200" spc="-5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ADT</a:t>
                      </a:r>
                      <a:r>
                        <a:rPr lang="en-US" sz="1200" spc="-5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+</a:t>
                      </a:r>
                      <a:r>
                        <a:rPr lang="en-US" sz="1200" spc="-5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AAP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13690" indent="0" eaLnBrk="0" hangingPunct="0">
                        <a:lnSpc>
                          <a:spcPct val="103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Percentage of</a:t>
                      </a:r>
                      <a:r>
                        <a:rPr lang="en-US" sz="1200" spc="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spc="-10" dirty="0">
                          <a:solidFill>
                            <a:srgbClr val="424242"/>
                          </a:solidFill>
                          <a:effectLst/>
                        </a:rPr>
                        <a:t>patients</a:t>
                      </a:r>
                      <a:r>
                        <a:rPr lang="en-US" sz="1200" spc="-60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spc="-5" dirty="0">
                          <a:solidFill>
                            <a:srgbClr val="424242"/>
                          </a:solidFill>
                          <a:effectLst/>
                        </a:rPr>
                        <a:t>with PSA </a:t>
                      </a:r>
                      <a:r>
                        <a:rPr lang="en-US" sz="1200" spc="-260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or radiographic progression</a:t>
                      </a:r>
                      <a:r>
                        <a:rPr lang="en-US" sz="1200" spc="-30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at</a:t>
                      </a:r>
                      <a:r>
                        <a:rPr lang="en-US" sz="1200" spc="-2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1</a:t>
                      </a:r>
                      <a:r>
                        <a:rPr lang="en-US" sz="1200" spc="-25" dirty="0">
                          <a:solidFill>
                            <a:srgbClr val="42424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year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rebuchet MS" panose="020B0603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50800" marR="0" eaLnBrk="0" hangingPunct="0">
                        <a:lnSpc>
                          <a:spcPct val="107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</a:rPr>
                        <a:t>Recruiting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76275925"/>
                  </a:ext>
                </a:extLst>
              </a:tr>
            </a:tbl>
          </a:graphicData>
        </a:graphic>
      </p:graphicFrame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FA45EB6-ED87-4289-90D6-3064BE0111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650" y="4029442"/>
            <a:ext cx="8909049" cy="4782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AAP, abiraterone acetate with prednisone; ADT, androgen deprivation therapy; </a:t>
            </a:r>
            <a:r>
              <a:rPr lang="en-US" dirty="0" err="1"/>
              <a:t>Apa</a:t>
            </a:r>
            <a:r>
              <a:rPr lang="en-US" dirty="0"/>
              <a:t>, apalutamide; AR, androgen receptor; D, docetaxel; </a:t>
            </a:r>
            <a:r>
              <a:rPr lang="en-US" dirty="0" err="1"/>
              <a:t>Daro</a:t>
            </a:r>
            <a:r>
              <a:rPr lang="en-US" dirty="0"/>
              <a:t>, darolutamide; </a:t>
            </a:r>
            <a:r>
              <a:rPr lang="en-US" dirty="0" err="1"/>
              <a:t>Enza</a:t>
            </a:r>
            <a:r>
              <a:rPr lang="en-US" dirty="0"/>
              <a:t>, enzalutamide; </a:t>
            </a:r>
            <a:r>
              <a:rPr lang="en-US" dirty="0" err="1"/>
              <a:t>mHSPC</a:t>
            </a:r>
            <a:r>
              <a:rPr lang="en-US" dirty="0"/>
              <a:t>, metastatic hormone-sensitive prostate cancer; MRD, minimal residual disease; OS, overall survival; </a:t>
            </a:r>
            <a:r>
              <a:rPr lang="en-US" dirty="0" err="1"/>
              <a:t>pCR</a:t>
            </a:r>
            <a:r>
              <a:rPr lang="en-US" dirty="0"/>
              <a:t>, pathologic complete response; PFS, progression-free survival; PSA, prostate-specific antigen; ;SBRT, stereotactic body radiation therapy.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80E9EE-BCBD-4335-9388-0F4AF13257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2450" y="4507706"/>
            <a:ext cx="5988050" cy="54887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59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B2E10B-6743-C649-BF1F-88C425313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550" b="1" dirty="0"/>
              <a:t>Key Principles in Guideline-Directed </a:t>
            </a:r>
            <a:r>
              <a:rPr lang="en-US" sz="2550" b="1" dirty="0" err="1"/>
              <a:t>mCSPC</a:t>
            </a:r>
            <a:r>
              <a:rPr lang="en-US" sz="2550" b="1" dirty="0"/>
              <a:t> Management</a:t>
            </a:r>
            <a:r>
              <a:rPr lang="en-US" sz="2550" b="1" baseline="30000" dirty="0"/>
              <a:t>1-4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9EF116-551E-D045-9689-025B8320A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798" y="860824"/>
            <a:ext cx="8124404" cy="3247626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en-US" sz="1800" dirty="0"/>
              <a:t>ADT is the backbone of </a:t>
            </a:r>
            <a:r>
              <a:rPr lang="en-US" sz="1800" dirty="0" err="1"/>
              <a:t>mCSPC</a:t>
            </a:r>
            <a:r>
              <a:rPr lang="en-US" sz="1800" dirty="0"/>
              <a:t> management</a:t>
            </a:r>
          </a:p>
          <a:p>
            <a:pPr>
              <a:lnSpc>
                <a:spcPts val="1800"/>
              </a:lnSpc>
            </a:pPr>
            <a:r>
              <a:rPr lang="en-US" sz="1800" dirty="0"/>
              <a:t>Staging and prognosis is predicated on clinical and disease characteristics</a:t>
            </a:r>
          </a:p>
          <a:p>
            <a:pPr>
              <a:lnSpc>
                <a:spcPts val="1800"/>
              </a:lnSpc>
            </a:pPr>
            <a:r>
              <a:rPr lang="en-US" sz="1800" dirty="0"/>
              <a:t>Therapeutics options, including potential clinical trial enrollment, to be discussed with patients in the context of a multidisciplinary team</a:t>
            </a:r>
          </a:p>
          <a:p>
            <a:pPr>
              <a:lnSpc>
                <a:spcPts val="1800"/>
              </a:lnSpc>
            </a:pPr>
            <a:r>
              <a:rPr lang="en-US" sz="1800" dirty="0"/>
              <a:t>ADT initiation is recommended, alone, or in combination with:</a:t>
            </a:r>
            <a:r>
              <a:rPr lang="en-US" sz="1800" baseline="30000" dirty="0"/>
              <a:t>2</a:t>
            </a:r>
          </a:p>
          <a:p>
            <a:pPr lvl="1">
              <a:lnSpc>
                <a:spcPts val="1800"/>
              </a:lnSpc>
            </a:pPr>
            <a:r>
              <a:rPr lang="en-US" sz="1600" u="sng" dirty="0"/>
              <a:t>Preferred Regimens:</a:t>
            </a:r>
          </a:p>
          <a:p>
            <a:pPr lvl="1">
              <a:lnSpc>
                <a:spcPts val="1800"/>
              </a:lnSpc>
            </a:pPr>
            <a:r>
              <a:rPr lang="en-US" sz="1600" dirty="0"/>
              <a:t>Apalutamide (category 1)</a:t>
            </a:r>
          </a:p>
          <a:p>
            <a:pPr lvl="1">
              <a:lnSpc>
                <a:spcPts val="1800"/>
              </a:lnSpc>
            </a:pPr>
            <a:r>
              <a:rPr lang="en-US" sz="1600" dirty="0"/>
              <a:t>Abiraterone (category 1)</a:t>
            </a:r>
          </a:p>
          <a:p>
            <a:pPr lvl="1">
              <a:lnSpc>
                <a:spcPts val="1800"/>
              </a:lnSpc>
            </a:pPr>
            <a:r>
              <a:rPr lang="en-US" sz="1600" dirty="0"/>
              <a:t>Docetaxel 75 mg/m</a:t>
            </a:r>
            <a:r>
              <a:rPr lang="en-US" sz="1600" baseline="30000" dirty="0"/>
              <a:t>2</a:t>
            </a:r>
            <a:r>
              <a:rPr lang="en-US" sz="1600" dirty="0"/>
              <a:t> for 6 cycles (category 1)</a:t>
            </a:r>
          </a:p>
          <a:p>
            <a:pPr lvl="1">
              <a:lnSpc>
                <a:spcPts val="1800"/>
              </a:lnSpc>
            </a:pPr>
            <a:r>
              <a:rPr lang="en-US" sz="1600" dirty="0"/>
              <a:t>Enzalutamide (category 1)</a:t>
            </a:r>
          </a:p>
          <a:p>
            <a:pPr lvl="1">
              <a:lnSpc>
                <a:spcPts val="1800"/>
              </a:lnSpc>
            </a:pPr>
            <a:r>
              <a:rPr lang="en-US" sz="1600" u="sng" dirty="0"/>
              <a:t>External beam radiation therapy to the primary tumor for low-volume M1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C420E6-A06A-1C49-B525-807CBC8606E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41650" y="4507706"/>
            <a:ext cx="6102350" cy="548879"/>
          </a:xfrm>
        </p:spPr>
        <p:txBody>
          <a:bodyPr/>
          <a:lstStyle/>
          <a:p>
            <a:pPr marL="0" indent="0">
              <a:buNone/>
            </a:pPr>
            <a:r>
              <a:rPr lang="en-US" sz="825" dirty="0"/>
              <a:t>1. Lowrance WT, et al. J Urol. 2021;205(1):14-21. 2. . Schaeffer E, et al. NCCN Clinical Practice Guidelines in Oncology. Prostate Cancer. Version 2.2021. </a:t>
            </a:r>
            <a:r>
              <a:rPr lang="en-US" sz="825" dirty="0">
                <a:hlinkClick r:id="rId2"/>
              </a:rPr>
              <a:t>https://www.nccn.org/professionals/physician_gls/pdf/prostate.pdf</a:t>
            </a:r>
            <a:r>
              <a:rPr lang="en-US" sz="825" dirty="0"/>
              <a:t>. Published February 17, 2021. Accessed September 18,2021. 3. Malone S, et al. </a:t>
            </a:r>
            <a:r>
              <a:rPr lang="en-US" sz="825" i="1" dirty="0"/>
              <a:t>Can </a:t>
            </a:r>
            <a:r>
              <a:rPr lang="en-US" sz="825" i="1" dirty="0" err="1"/>
              <a:t>Urol</a:t>
            </a:r>
            <a:r>
              <a:rPr lang="en-US" sz="825" i="1" dirty="0"/>
              <a:t> Assoc J. </a:t>
            </a:r>
            <a:r>
              <a:rPr lang="en-US" sz="825" dirty="0"/>
              <a:t>2019;14(2):50-60. 4. Cornford P, et al. </a:t>
            </a:r>
            <a:r>
              <a:rPr lang="en-US" sz="825" i="1" dirty="0"/>
              <a:t>Eur Urol</a:t>
            </a:r>
            <a:r>
              <a:rPr lang="en-US" sz="825" dirty="0"/>
              <a:t>. 2021;79(2):263-282. </a:t>
            </a:r>
          </a:p>
          <a:p>
            <a:pPr marL="0" indent="0">
              <a:buNone/>
            </a:pPr>
            <a:endParaRPr lang="en-US" sz="825" dirty="0"/>
          </a:p>
        </p:txBody>
      </p:sp>
    </p:spTree>
    <p:extLst>
      <p:ext uri="{BB962C8B-B14F-4D97-AF65-F5344CB8AC3E}">
        <p14:creationId xmlns:p14="http://schemas.microsoft.com/office/powerpoint/2010/main" val="4025044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EBAD929-0E3E-45C4-9790-00FBE6713647}"/>
              </a:ext>
            </a:extLst>
          </p:cNvPr>
          <p:cNvSpPr txBox="1"/>
          <p:nvPr/>
        </p:nvSpPr>
        <p:spPr>
          <a:xfrm>
            <a:off x="3708400" y="1118325"/>
            <a:ext cx="5236123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Major AEs Associated with ADT</a:t>
            </a:r>
            <a:r>
              <a:rPr lang="en-US" sz="1200" b="1" baseline="30000" dirty="0"/>
              <a:t>1</a:t>
            </a:r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251460" y="80962"/>
            <a:ext cx="8816340" cy="8572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2475" b="1" dirty="0"/>
              <a:t>Understanding of the adverse events (AEs) with ADT is critical</a:t>
            </a:r>
            <a:endParaRPr lang="en-US" altLang="en-US" sz="2475" b="1" baseline="30000" dirty="0"/>
          </a:p>
        </p:txBody>
      </p:sp>
      <p:sp>
        <p:nvSpPr>
          <p:cNvPr id="25611" name="TextBox 1"/>
          <p:cNvSpPr txBox="1">
            <a:spLocks noChangeArrowheads="1"/>
          </p:cNvSpPr>
          <p:nvPr/>
        </p:nvSpPr>
        <p:spPr bwMode="auto">
          <a:xfrm>
            <a:off x="3708400" y="4308689"/>
            <a:ext cx="5252663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spcBef>
                <a:spcPct val="20000"/>
              </a:spcBef>
              <a:buClr>
                <a:srgbClr val="304F4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04F4D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304F4D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304F4D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04F4D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4F4D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4F4D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4F4D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4F4D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750" dirty="0">
                <a:cs typeface="Arial" panose="020B0604020202020204" pitchFamily="34" charset="0"/>
              </a:rPr>
              <a:t>Table adapted from Patil and Bernard (2018).</a:t>
            </a:r>
            <a:r>
              <a:rPr lang="en-US" altLang="en-US" sz="750" baseline="30000" dirty="0">
                <a:cs typeface="Arial" panose="020B0604020202020204" pitchFamily="34" charset="0"/>
              </a:rPr>
              <a:t>1</a:t>
            </a:r>
            <a:endParaRPr lang="en-US" altLang="en-US" sz="750" baseline="30000" dirty="0"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2911F5-0BD0-4414-8A59-0F87D9F2528B}"/>
              </a:ext>
            </a:extLst>
          </p:cNvPr>
          <p:cNvSpPr txBox="1">
            <a:spLocks/>
          </p:cNvSpPr>
          <p:nvPr/>
        </p:nvSpPr>
        <p:spPr>
          <a:xfrm>
            <a:off x="0" y="751996"/>
            <a:ext cx="8813597" cy="23971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3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400" dirty="0"/>
              <a:t>While ADT is integral to long-term disease control in </a:t>
            </a:r>
            <a:r>
              <a:rPr lang="en-US" sz="1400" dirty="0" err="1"/>
              <a:t>PCa</a:t>
            </a:r>
            <a:r>
              <a:rPr lang="en-US" sz="1400" dirty="0"/>
              <a:t> management, the drop in serum T levels is associated with AEs that can have QoL impacts</a:t>
            </a:r>
            <a:r>
              <a:rPr lang="en-US" sz="1400" baseline="30000" dirty="0"/>
              <a:t>1-10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AEs/toxicities associated with ADT include:</a:t>
            </a:r>
          </a:p>
          <a:p>
            <a:pPr lvl="1">
              <a:lnSpc>
                <a:spcPct val="150000"/>
              </a:lnSpc>
            </a:pPr>
            <a:r>
              <a:rPr lang="en-US" sz="1300" dirty="0"/>
              <a:t>Metabolic effects</a:t>
            </a:r>
            <a:r>
              <a:rPr lang="en-US" sz="1300" baseline="30000" dirty="0"/>
              <a:t>2</a:t>
            </a:r>
            <a:endParaRPr lang="en-US" sz="1300" dirty="0"/>
          </a:p>
          <a:p>
            <a:pPr lvl="1">
              <a:lnSpc>
                <a:spcPct val="150000"/>
              </a:lnSpc>
            </a:pPr>
            <a:r>
              <a:rPr lang="en-US" sz="1300" dirty="0"/>
              <a:t>Musculoskeletal effects</a:t>
            </a:r>
            <a:r>
              <a:rPr lang="en-US" sz="1300" baseline="30000" dirty="0"/>
              <a:t>3</a:t>
            </a:r>
          </a:p>
          <a:p>
            <a:pPr lvl="1">
              <a:lnSpc>
                <a:spcPct val="150000"/>
              </a:lnSpc>
            </a:pPr>
            <a:r>
              <a:rPr lang="en-US" sz="1300" dirty="0"/>
              <a:t>Cognitive and neuropsychiatric effects</a:t>
            </a:r>
            <a:r>
              <a:rPr lang="en-US" sz="1300" baseline="30000" dirty="0"/>
              <a:t>4,5</a:t>
            </a:r>
          </a:p>
          <a:p>
            <a:pPr lvl="1">
              <a:lnSpc>
                <a:spcPct val="150000"/>
              </a:lnSpc>
            </a:pPr>
            <a:r>
              <a:rPr lang="en-US" sz="1300" dirty="0"/>
              <a:t>Sexual function</a:t>
            </a:r>
            <a:r>
              <a:rPr lang="en-US" sz="1300" baseline="30000" dirty="0"/>
              <a:t>6</a:t>
            </a:r>
            <a:r>
              <a:rPr lang="en-US" sz="1300" dirty="0"/>
              <a:t> </a:t>
            </a:r>
          </a:p>
          <a:p>
            <a:pPr lvl="1">
              <a:lnSpc>
                <a:spcPct val="150000"/>
              </a:lnSpc>
            </a:pPr>
            <a:r>
              <a:rPr lang="en-US" sz="1300" dirty="0"/>
              <a:t>Cardiovascular morbidity/risk</a:t>
            </a:r>
            <a:r>
              <a:rPr lang="en-US" sz="1300" baseline="30000" dirty="0"/>
              <a:t>7-10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98335072-7A34-4A15-8ABF-567CF0FE6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653851"/>
              </p:ext>
            </p:extLst>
          </p:nvPr>
        </p:nvGraphicFramePr>
        <p:xfrm>
          <a:off x="3649508" y="1336889"/>
          <a:ext cx="5311555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027">
                  <a:extLst>
                    <a:ext uri="{9D8B030D-6E8A-4147-A177-3AD203B41FA5}">
                      <a16:colId xmlns:a16="http://schemas.microsoft.com/office/drawing/2014/main" val="1976338081"/>
                    </a:ext>
                  </a:extLst>
                </a:gridCol>
                <a:gridCol w="4162528">
                  <a:extLst>
                    <a:ext uri="{9D8B030D-6E8A-4147-A177-3AD203B41FA5}">
                      <a16:colId xmlns:a16="http://schemas.microsoft.com/office/drawing/2014/main" val="2748960111"/>
                    </a:ext>
                  </a:extLst>
                </a:gridCol>
              </a:tblGrid>
              <a:tr h="234096">
                <a:tc>
                  <a:txBody>
                    <a:bodyPr/>
                    <a:lstStyle/>
                    <a:p>
                      <a:r>
                        <a:rPr lang="en-US" sz="1100" b="1" dirty="0"/>
                        <a:t>Symptom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Notes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30993787"/>
                  </a:ext>
                </a:extLst>
              </a:tr>
              <a:tr h="364149">
                <a:tc>
                  <a:txBody>
                    <a:bodyPr/>
                    <a:lstStyle/>
                    <a:p>
                      <a:r>
                        <a:rPr lang="en-US" sz="1100" b="1" dirty="0"/>
                        <a:t>Hot flushes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Very common; can be mitigated using medications such as venlafaxine or gabapentin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70957396"/>
                  </a:ext>
                </a:extLst>
              </a:tr>
              <a:tr h="364149">
                <a:tc>
                  <a:txBody>
                    <a:bodyPr/>
                    <a:lstStyle/>
                    <a:p>
                      <a:r>
                        <a:rPr lang="en-US" sz="1100" b="1" dirty="0"/>
                        <a:t>Osteoporosis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Very common; estimated annual fracture risk of 1%−3%; Calcium/vitamin D supplements</a:t>
                      </a:r>
                      <a:endParaRPr lang="en-US" sz="1000" dirty="0">
                        <a:highlight>
                          <a:srgbClr val="FFFF00"/>
                        </a:highlight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39045219"/>
                  </a:ext>
                </a:extLst>
              </a:tr>
              <a:tr h="364149">
                <a:tc>
                  <a:txBody>
                    <a:bodyPr/>
                    <a:lstStyle/>
                    <a:p>
                      <a:r>
                        <a:rPr lang="en-US" sz="1100" b="1" dirty="0"/>
                        <a:t>Fatigue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Very common; regular exercise may be beneficial; occurs independent of anemia or depression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85394153"/>
                  </a:ext>
                </a:extLst>
              </a:tr>
              <a:tr h="393876">
                <a:tc>
                  <a:txBody>
                    <a:bodyPr/>
                    <a:lstStyle/>
                    <a:p>
                      <a:r>
                        <a:rPr lang="en-US" sz="1100" b="1" dirty="0"/>
                        <a:t>Metabolic syndrome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Common; weight gain seen within 1 year of ADT initiation; insulin resistance, dyslipidemia, and sarcopenic obesity reported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6590416"/>
                  </a:ext>
                </a:extLst>
              </a:tr>
              <a:tr h="393876">
                <a:tc>
                  <a:txBody>
                    <a:bodyPr/>
                    <a:lstStyle/>
                    <a:p>
                      <a:r>
                        <a:rPr lang="en-US" sz="1100" b="1" dirty="0"/>
                        <a:t>Erectile dysfunction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Common; both erectile dysfunction and reduced libido can have significant QoL impacts; sexual health counseling referral may be beneficial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81772822"/>
                  </a:ext>
                </a:extLst>
              </a:tr>
              <a:tr h="393876">
                <a:tc>
                  <a:txBody>
                    <a:bodyPr/>
                    <a:lstStyle/>
                    <a:p>
                      <a:r>
                        <a:rPr lang="en-US" sz="1100" b="1" dirty="0"/>
                        <a:t>Cardiovascular disease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Unresolved; conflicting data from meta-analyses and observational studies; include primary and secondary CVD prevention measures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38512778"/>
                  </a:ext>
                </a:extLst>
              </a:tr>
              <a:tr h="393876">
                <a:tc>
                  <a:txBody>
                    <a:bodyPr/>
                    <a:lstStyle/>
                    <a:p>
                      <a:r>
                        <a:rPr lang="en-US" sz="1100" b="1" dirty="0"/>
                        <a:t>Thromboembolic disease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Unresolved; meta-analyses show association between VTE and ongoing ADT use, but tobacco use and acute hospitalization may be confounding factors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64156743"/>
                  </a:ext>
                </a:extLst>
              </a:tr>
            </a:tbl>
          </a:graphicData>
        </a:graphic>
      </p:graphicFrame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FCBE600-B077-4324-8216-5210B7D3674E}"/>
              </a:ext>
            </a:extLst>
          </p:cNvPr>
          <p:cNvSpPr txBox="1">
            <a:spLocks/>
          </p:cNvSpPr>
          <p:nvPr/>
        </p:nvSpPr>
        <p:spPr>
          <a:xfrm>
            <a:off x="3111500" y="4516438"/>
            <a:ext cx="5994400" cy="548879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None/>
              <a:defRPr sz="11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1. Patil T and Bernard B. </a:t>
            </a:r>
            <a:r>
              <a:rPr lang="en-US" sz="900" i="1" dirty="0"/>
              <a:t>Oncology (Williston Park</a:t>
            </a:r>
            <a:r>
              <a:rPr lang="en-US" sz="900" dirty="0"/>
              <a:t>). 2018; 32(9):470-4, CV3. 2. </a:t>
            </a:r>
            <a:r>
              <a:rPr lang="en-US" sz="900" dirty="0" err="1"/>
              <a:t>Tzortzis</a:t>
            </a:r>
            <a:r>
              <a:rPr lang="en-US" sz="900" dirty="0"/>
              <a:t> V, et al. </a:t>
            </a:r>
            <a:r>
              <a:rPr lang="en-US" sz="900" i="1" dirty="0"/>
              <a:t>Hormones (Athens</a:t>
            </a:r>
            <a:r>
              <a:rPr lang="en-US" sz="900" dirty="0"/>
              <a:t>). 2017;16(2):115-123. 3. </a:t>
            </a:r>
            <a:r>
              <a:rPr lang="en-US" sz="900" dirty="0" err="1"/>
              <a:t>Bargiota</a:t>
            </a:r>
            <a:r>
              <a:rPr lang="en-US" sz="900" dirty="0"/>
              <a:t> A, et al. </a:t>
            </a:r>
            <a:r>
              <a:rPr lang="en-US" sz="900" i="1" dirty="0"/>
              <a:t>J BUON. </a:t>
            </a:r>
            <a:r>
              <a:rPr lang="en-US" sz="900" dirty="0"/>
              <a:t>2020;25(3):1286-1294. 4. </a:t>
            </a:r>
            <a:r>
              <a:rPr lang="en-US" sz="900" dirty="0" err="1"/>
              <a:t>Gunlusoy</a:t>
            </a:r>
            <a:r>
              <a:rPr lang="en-US" sz="900" dirty="0"/>
              <a:t> B, et al. </a:t>
            </a:r>
            <a:r>
              <a:rPr lang="en-US" sz="900" i="1" dirty="0"/>
              <a:t>Urology.</a:t>
            </a:r>
            <a:r>
              <a:rPr lang="en-US" sz="900" dirty="0"/>
              <a:t> 2017;103:167-172. 5. Siebert AL, et al. </a:t>
            </a:r>
            <a:r>
              <a:rPr lang="en-US" sz="900" i="1" dirty="0"/>
              <a:t>Eur </a:t>
            </a:r>
            <a:r>
              <a:rPr lang="en-US" sz="900" i="1" dirty="0" err="1"/>
              <a:t>Urol</a:t>
            </a:r>
            <a:r>
              <a:rPr lang="en-US" sz="900" i="1" dirty="0"/>
              <a:t> Focus</a:t>
            </a:r>
            <a:r>
              <a:rPr lang="en-US" sz="900" dirty="0"/>
              <a:t>. 2020;6(6):1170-1179. 6. Corona G, et al. </a:t>
            </a:r>
            <a:r>
              <a:rPr lang="en-US" sz="900" i="1" dirty="0"/>
              <a:t>Int J Impot Res</a:t>
            </a:r>
            <a:r>
              <a:rPr lang="en-US" sz="900" dirty="0"/>
              <a:t>. 2021;33(4):439-447. 7. </a:t>
            </a:r>
            <a:r>
              <a:rPr lang="en-US" sz="900" dirty="0" err="1"/>
              <a:t>Challa</a:t>
            </a:r>
            <a:r>
              <a:rPr lang="en-US" sz="900" dirty="0"/>
              <a:t> AA, et al. </a:t>
            </a:r>
            <a:r>
              <a:rPr lang="en-US" sz="900" i="1" dirty="0" err="1"/>
              <a:t>Curr</a:t>
            </a:r>
            <a:r>
              <a:rPr lang="en-US" sz="900" i="1" dirty="0"/>
              <a:t> Treat Options Oncol</a:t>
            </a:r>
            <a:r>
              <a:rPr lang="en-US" sz="900" dirty="0"/>
              <a:t>. 2021;22(6):47. 8. Hu JR, et al. </a:t>
            </a:r>
            <a:r>
              <a:rPr lang="en-US" sz="900" i="1" dirty="0" err="1"/>
              <a:t>Arterioscler</a:t>
            </a:r>
            <a:r>
              <a:rPr lang="en-US" sz="900" i="1" dirty="0"/>
              <a:t> </a:t>
            </a:r>
            <a:r>
              <a:rPr lang="en-US" sz="900" i="1" dirty="0" err="1"/>
              <a:t>Thromb</a:t>
            </a:r>
            <a:r>
              <a:rPr lang="en-US" sz="900" i="1" dirty="0"/>
              <a:t> </a:t>
            </a:r>
            <a:r>
              <a:rPr lang="en-US" sz="900" i="1" dirty="0" err="1"/>
              <a:t>Vasc</a:t>
            </a:r>
            <a:r>
              <a:rPr lang="en-US" sz="900" i="1" dirty="0"/>
              <a:t> Biol. </a:t>
            </a:r>
            <a:r>
              <a:rPr lang="en-US" sz="900" dirty="0"/>
              <a:t>2020;40(3):e55-e64. 9. </a:t>
            </a:r>
            <a:r>
              <a:rPr lang="en-US" sz="900" dirty="0" err="1"/>
              <a:t>Muniyan</a:t>
            </a:r>
            <a:r>
              <a:rPr lang="en-US" sz="900" dirty="0"/>
              <a:t> S, et al. </a:t>
            </a:r>
            <a:r>
              <a:rPr lang="en-US" sz="900" i="1" dirty="0" err="1"/>
              <a:t>Biochim</a:t>
            </a:r>
            <a:r>
              <a:rPr lang="en-US" sz="900" i="1" dirty="0"/>
              <a:t> </a:t>
            </a:r>
            <a:r>
              <a:rPr lang="en-US" sz="900" i="1" dirty="0" err="1"/>
              <a:t>Biophys</a:t>
            </a:r>
            <a:r>
              <a:rPr lang="en-US" sz="900" i="1" dirty="0"/>
              <a:t> Acta Rev Cancer</a:t>
            </a:r>
            <a:r>
              <a:rPr lang="en-US" sz="900" dirty="0"/>
              <a:t>. 2020;1874(1):188383. 10. Lopes RD, et al. Lopes RD, et al</a:t>
            </a:r>
            <a:r>
              <a:rPr lang="en-US" sz="900" i="1" dirty="0"/>
              <a:t>. Circulation</a:t>
            </a:r>
            <a:r>
              <a:rPr lang="en-US" sz="900" dirty="0"/>
              <a:t>. 2021;10.1161/CIRCULATIONAHA.121.056810. </a:t>
            </a:r>
          </a:p>
        </p:txBody>
      </p:sp>
    </p:spTree>
    <p:extLst>
      <p:ext uri="{BB962C8B-B14F-4D97-AF65-F5344CB8AC3E}">
        <p14:creationId xmlns:p14="http://schemas.microsoft.com/office/powerpoint/2010/main" val="3330928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251460" y="80962"/>
            <a:ext cx="8816340" cy="68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2800" b="1" dirty="0"/>
              <a:t>Metabolic Complications Associated with ADT</a:t>
            </a:r>
            <a:r>
              <a:rPr lang="en-US" altLang="en-US" sz="2800" b="1" baseline="30000" dirty="0"/>
              <a:t>1-2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2911F5-0BD0-4414-8A59-0F87D9F2528B}"/>
              </a:ext>
            </a:extLst>
          </p:cNvPr>
          <p:cNvSpPr txBox="1">
            <a:spLocks/>
          </p:cNvSpPr>
          <p:nvPr/>
        </p:nvSpPr>
        <p:spPr>
          <a:xfrm>
            <a:off x="130926" y="615702"/>
            <a:ext cx="8813597" cy="35820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3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/>
              <a:t>Androgens are key drivers of body composition in men</a:t>
            </a:r>
            <a:endParaRPr lang="en-US" sz="2000" baseline="30000" dirty="0"/>
          </a:p>
          <a:p>
            <a:pPr>
              <a:lnSpc>
                <a:spcPct val="150000"/>
              </a:lnSpc>
            </a:pPr>
            <a:r>
              <a:rPr lang="en-US" sz="2000" dirty="0"/>
              <a:t>Metabolic complications associated with ADT include:</a:t>
            </a:r>
          </a:p>
          <a:p>
            <a:pPr lvl="1">
              <a:lnSpc>
                <a:spcPct val="150000"/>
              </a:lnSpc>
            </a:pPr>
            <a:r>
              <a:rPr lang="en-US" sz="1800" b="1" dirty="0"/>
              <a:t>Weight gain (median weight gain of 1 to 2 kg after 1 year of treatment with ADT)</a:t>
            </a:r>
          </a:p>
          <a:p>
            <a:pPr lvl="1">
              <a:lnSpc>
                <a:spcPct val="150000"/>
              </a:lnSpc>
            </a:pPr>
            <a:r>
              <a:rPr lang="en-US" sz="1800" b="1" dirty="0"/>
              <a:t>Insulin resistance (and potential development or exacerbation of pre-existing diabetes)</a:t>
            </a:r>
          </a:p>
          <a:p>
            <a:pPr lvl="1">
              <a:lnSpc>
                <a:spcPct val="150000"/>
              </a:lnSpc>
            </a:pPr>
            <a:r>
              <a:rPr lang="en-US" sz="1800" b="1" dirty="0"/>
              <a:t>Dyslipidemia and increased risk for metabolic syndrome; downstream risk of increased cardiovascular complications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Loss of lean muscle mass and sarcopenic obesity (and associated fall risk)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35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FCBE600-B077-4324-8216-5210B7D3674E}"/>
              </a:ext>
            </a:extLst>
          </p:cNvPr>
          <p:cNvSpPr txBox="1">
            <a:spLocks/>
          </p:cNvSpPr>
          <p:nvPr/>
        </p:nvSpPr>
        <p:spPr>
          <a:xfrm>
            <a:off x="3079750" y="4516438"/>
            <a:ext cx="6026150" cy="54887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None/>
              <a:defRPr sz="11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1. Patil T and Bernard B. </a:t>
            </a:r>
            <a:r>
              <a:rPr lang="en-US" sz="900" i="1" dirty="0"/>
              <a:t>Oncology (Williston Park</a:t>
            </a:r>
            <a:r>
              <a:rPr lang="en-US" sz="900" dirty="0"/>
              <a:t>). 2018; 32(9):470-4, CV3. 2. </a:t>
            </a:r>
            <a:r>
              <a:rPr lang="en-US" sz="900" dirty="0" err="1"/>
              <a:t>Tzortzis</a:t>
            </a:r>
            <a:r>
              <a:rPr lang="en-US" sz="900" dirty="0"/>
              <a:t> V, et al. </a:t>
            </a:r>
            <a:r>
              <a:rPr lang="en-US" sz="900" i="1" dirty="0"/>
              <a:t>Hormones (Athens</a:t>
            </a:r>
            <a:r>
              <a:rPr lang="en-US" sz="900" dirty="0"/>
              <a:t>). 2017;16(2):115-123.  </a:t>
            </a:r>
          </a:p>
        </p:txBody>
      </p:sp>
    </p:spTree>
    <p:extLst>
      <p:ext uri="{BB962C8B-B14F-4D97-AF65-F5344CB8AC3E}">
        <p14:creationId xmlns:p14="http://schemas.microsoft.com/office/powerpoint/2010/main" val="1606895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251460" y="80962"/>
            <a:ext cx="8816340" cy="68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altLang="en-US" sz="3600" b="1" dirty="0"/>
              <a:t>Strategies for Managing Metabolic Complications</a:t>
            </a:r>
            <a:r>
              <a:rPr lang="en-US" altLang="en-US" sz="2800" b="1" baseline="30000" dirty="0"/>
              <a:t>1-2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2911F5-0BD0-4414-8A59-0F87D9F2528B}"/>
              </a:ext>
            </a:extLst>
          </p:cNvPr>
          <p:cNvSpPr txBox="1">
            <a:spLocks/>
          </p:cNvSpPr>
          <p:nvPr/>
        </p:nvSpPr>
        <p:spPr>
          <a:xfrm>
            <a:off x="130926" y="825387"/>
            <a:ext cx="8813597" cy="253280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3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Review the risk of metabolic complications with patients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Referral to dietician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Application of formal/structured exercise programs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Assessment of fall risk, especially in frail patients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Risk-adapted diabetes screening and management as per American Diabetes Association guidelines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FCBE600-B077-4324-8216-5210B7D3674E}"/>
              </a:ext>
            </a:extLst>
          </p:cNvPr>
          <p:cNvSpPr txBox="1">
            <a:spLocks/>
          </p:cNvSpPr>
          <p:nvPr/>
        </p:nvSpPr>
        <p:spPr>
          <a:xfrm>
            <a:off x="3079750" y="4516438"/>
            <a:ext cx="6026150" cy="54887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None/>
              <a:defRPr sz="11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1. Patil T, Bernard B. </a:t>
            </a:r>
            <a:r>
              <a:rPr lang="en-US" sz="900" i="1" dirty="0"/>
              <a:t>Oncology (Williston Park</a:t>
            </a:r>
            <a:r>
              <a:rPr lang="en-US" sz="900" dirty="0"/>
              <a:t>). 2018; 32(9):470-4, CV3. 2. </a:t>
            </a:r>
            <a:r>
              <a:rPr lang="en-US" sz="900" dirty="0" err="1"/>
              <a:t>Tzortzis</a:t>
            </a:r>
            <a:r>
              <a:rPr lang="en-US" sz="900" dirty="0"/>
              <a:t> V, et al. </a:t>
            </a:r>
            <a:r>
              <a:rPr lang="en-US" sz="900" i="1" dirty="0"/>
              <a:t>Hormones (Athens</a:t>
            </a:r>
            <a:r>
              <a:rPr lang="en-US" sz="900" dirty="0"/>
              <a:t>). 2017;16(2):115-123.  </a:t>
            </a:r>
          </a:p>
        </p:txBody>
      </p:sp>
    </p:spTree>
    <p:extLst>
      <p:ext uri="{BB962C8B-B14F-4D97-AF65-F5344CB8AC3E}">
        <p14:creationId xmlns:p14="http://schemas.microsoft.com/office/powerpoint/2010/main" val="147449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251460" y="80962"/>
            <a:ext cx="8816340" cy="68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2475" b="1" dirty="0"/>
              <a:t>Impact of ADT on Muscle Tissue</a:t>
            </a:r>
            <a:r>
              <a:rPr lang="en-US" altLang="en-US" sz="2475" b="1" baseline="30000" dirty="0"/>
              <a:t>1-2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2911F5-0BD0-4414-8A59-0F87D9F2528B}"/>
              </a:ext>
            </a:extLst>
          </p:cNvPr>
          <p:cNvSpPr txBox="1">
            <a:spLocks/>
          </p:cNvSpPr>
          <p:nvPr/>
        </p:nvSpPr>
        <p:spPr>
          <a:xfrm>
            <a:off x="130927" y="624436"/>
            <a:ext cx="8665116" cy="326783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3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/>
              <a:t>The precise mechanism of ADT-mediated adverse effects on muscle tissue has not yet been delineated; however, many factors may contribute: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Dysregulation of factors that activate anabolic pathways and activation of negative regulators of muscle mass development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T suppression-mediated reduction in maximum specific force in type I muscle fibers and loss of calcium-sensitivity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Impact on other cells, such as fibroblasts, within skeletal muscles, which alters muscle regeneration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35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FCBE600-B077-4324-8216-5210B7D3674E}"/>
              </a:ext>
            </a:extLst>
          </p:cNvPr>
          <p:cNvSpPr txBox="1">
            <a:spLocks/>
          </p:cNvSpPr>
          <p:nvPr/>
        </p:nvSpPr>
        <p:spPr>
          <a:xfrm>
            <a:off x="3086100" y="4516438"/>
            <a:ext cx="6019800" cy="54887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None/>
              <a:defRPr sz="11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1. Patil T, Bernard B. </a:t>
            </a:r>
            <a:r>
              <a:rPr lang="en-US" sz="900" i="1" dirty="0"/>
              <a:t>Oncology (Williston Park</a:t>
            </a:r>
            <a:r>
              <a:rPr lang="en-US" sz="900" dirty="0"/>
              <a:t>). 2018; 32(9):470-4, CV3. 2. </a:t>
            </a:r>
            <a:r>
              <a:rPr lang="en-US" sz="900" dirty="0" err="1"/>
              <a:t>Tzortzis</a:t>
            </a:r>
            <a:r>
              <a:rPr lang="en-US" sz="900" dirty="0"/>
              <a:t> V, et al. </a:t>
            </a:r>
            <a:r>
              <a:rPr lang="en-US" sz="900" i="1" dirty="0"/>
              <a:t>Hormones (Athens</a:t>
            </a:r>
            <a:r>
              <a:rPr lang="en-US" sz="900" dirty="0"/>
              <a:t>). 2017;16(2):115-123.  </a:t>
            </a:r>
          </a:p>
        </p:txBody>
      </p:sp>
    </p:spTree>
    <p:extLst>
      <p:ext uri="{BB962C8B-B14F-4D97-AF65-F5344CB8AC3E}">
        <p14:creationId xmlns:p14="http://schemas.microsoft.com/office/powerpoint/2010/main" val="200204457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5BD699-E2E1-BD4B-8383-04FD0DBB2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Prostate cancer (</a:t>
            </a:r>
            <a:r>
              <a:rPr lang="en-US" b="1" dirty="0" err="1"/>
              <a:t>PCa</a:t>
            </a:r>
            <a:r>
              <a:rPr lang="en-US" b="1" dirty="0"/>
              <a:t>) is one of the most-commonly diagnosed cancers worldwide and in the United States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091CEC-1246-9D4C-A948-ABDBC2232A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23526" y="4560166"/>
            <a:ext cx="6020474" cy="447884"/>
          </a:xfrm>
        </p:spPr>
        <p:txBody>
          <a:bodyPr/>
          <a:lstStyle/>
          <a:p>
            <a:r>
              <a:rPr lang="en-US" sz="825" dirty="0">
                <a:solidFill>
                  <a:srgbClr val="333333"/>
                </a:solidFill>
              </a:rPr>
              <a:t>1. Sung H, et al</a:t>
            </a:r>
            <a:r>
              <a:rPr lang="en-US" sz="825" i="1" dirty="0">
                <a:solidFill>
                  <a:srgbClr val="333333"/>
                </a:solidFill>
              </a:rPr>
              <a:t>. CA Cancer J Clin</a:t>
            </a:r>
            <a:r>
              <a:rPr lang="en-US" sz="825" dirty="0">
                <a:solidFill>
                  <a:srgbClr val="333333"/>
                </a:solidFill>
              </a:rPr>
              <a:t>. 2021;71(3):209-249. </a:t>
            </a:r>
          </a:p>
          <a:p>
            <a:r>
              <a:rPr lang="en-US" sz="825" dirty="0">
                <a:solidFill>
                  <a:srgbClr val="333333"/>
                </a:solidFill>
              </a:rPr>
              <a:t>2. NCI SEER Program. Common Cancer Sites - Cancer Stat Facts. </a:t>
            </a:r>
            <a:r>
              <a:rPr lang="en-US" sz="825" dirty="0">
                <a:solidFill>
                  <a:srgbClr val="33333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https://seer.cancer.gov/statfacts/html/common.html </a:t>
            </a:r>
            <a:r>
              <a:rPr lang="en-US" sz="825" dirty="0">
                <a:solidFill>
                  <a:srgbClr val="333333"/>
                </a:solidFill>
              </a:rPr>
              <a:t>. Published 2021. Accessed September 12, 2021.</a:t>
            </a:r>
          </a:p>
          <a:p>
            <a:pPr marL="257175" indent="-257175">
              <a:buAutoNum type="arabicPeriod"/>
            </a:pPr>
            <a:endParaRPr lang="en-US" sz="825" dirty="0">
              <a:solidFill>
                <a:srgbClr val="33333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19A2E1-9497-43F0-8324-DB9861F2EFC7}"/>
              </a:ext>
            </a:extLst>
          </p:cNvPr>
          <p:cNvSpPr txBox="1"/>
          <p:nvPr/>
        </p:nvSpPr>
        <p:spPr>
          <a:xfrm>
            <a:off x="5204461" y="1167438"/>
            <a:ext cx="34356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Estimated New Cancer Cases in the United States in 2021</a:t>
            </a:r>
            <a:r>
              <a:rPr lang="en-US" sz="1500" b="1" baseline="30000" dirty="0"/>
              <a:t>2</a:t>
            </a:r>
            <a:endParaRPr lang="en-US" sz="1500" b="1" dirty="0"/>
          </a:p>
        </p:txBody>
      </p:sp>
      <p:pic>
        <p:nvPicPr>
          <p:cNvPr id="5" name="Picture 4" descr="Graphical user interface, chart, application, pie chart&#10;&#10;Description automatically generated">
            <a:extLst>
              <a:ext uri="{FF2B5EF4-FFF2-40B4-BE49-F238E27FC236}">
                <a16:creationId xmlns:a16="http://schemas.microsoft.com/office/drawing/2014/main" id="{8B387649-5EA4-4305-A115-82499FBE50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03" t="25595" r="42500" b="22222"/>
          <a:stretch/>
        </p:blipFill>
        <p:spPr>
          <a:xfrm>
            <a:off x="5338844" y="1747354"/>
            <a:ext cx="1889903" cy="1829711"/>
          </a:xfrm>
          <a:prstGeom prst="rect">
            <a:avLst/>
          </a:prstGeom>
        </p:spPr>
      </p:pic>
      <p:pic>
        <p:nvPicPr>
          <p:cNvPr id="12" name="Picture 11" descr="Graphical user interface, chart, application, pie chart&#10;&#10;Description automatically generated">
            <a:extLst>
              <a:ext uri="{FF2B5EF4-FFF2-40B4-BE49-F238E27FC236}">
                <a16:creationId xmlns:a16="http://schemas.microsoft.com/office/drawing/2014/main" id="{CC85A222-0638-430C-87A1-4A6967E3DF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85" t="79757" r="46951" b="-21"/>
          <a:stretch/>
        </p:blipFill>
        <p:spPr>
          <a:xfrm>
            <a:off x="7117832" y="2171948"/>
            <a:ext cx="1714034" cy="857250"/>
          </a:xfrm>
          <a:prstGeom prst="rect">
            <a:avLst/>
          </a:prstGeom>
        </p:spPr>
      </p:pic>
      <p:pic>
        <p:nvPicPr>
          <p:cNvPr id="14" name="Picture 13" descr="Chart, pie chart&#10;&#10;Description automatically generated">
            <a:extLst>
              <a:ext uri="{FF2B5EF4-FFF2-40B4-BE49-F238E27FC236}">
                <a16:creationId xmlns:a16="http://schemas.microsoft.com/office/drawing/2014/main" id="{825738D6-6DFC-4AA5-B0E4-F82F773036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71" t="19840" r="52507" b="9091"/>
          <a:stretch/>
        </p:blipFill>
        <p:spPr>
          <a:xfrm>
            <a:off x="540005" y="1857299"/>
            <a:ext cx="1988407" cy="22820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F8F0700-2DFB-41E5-94A9-211124550BEF}"/>
              </a:ext>
            </a:extLst>
          </p:cNvPr>
          <p:cNvSpPr txBox="1"/>
          <p:nvPr/>
        </p:nvSpPr>
        <p:spPr>
          <a:xfrm>
            <a:off x="670560" y="1151549"/>
            <a:ext cx="39014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Global Cancer Incidence in 2020</a:t>
            </a:r>
            <a:r>
              <a:rPr lang="en-US" sz="1500" b="1" baseline="30000" dirty="0"/>
              <a:t>1</a:t>
            </a:r>
            <a:endParaRPr lang="en-US" sz="15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24D112-1B84-4DA2-B43F-2646B34CFE96}"/>
              </a:ext>
            </a:extLst>
          </p:cNvPr>
          <p:cNvSpPr txBox="1"/>
          <p:nvPr/>
        </p:nvSpPr>
        <p:spPr>
          <a:xfrm>
            <a:off x="1008872" y="1504424"/>
            <a:ext cx="10506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u="sng" dirty="0"/>
              <a:t>Both Sexes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783424-4DE2-4387-9EB2-2B7FEEDAB414}"/>
              </a:ext>
            </a:extLst>
          </p:cNvPr>
          <p:cNvSpPr txBox="1"/>
          <p:nvPr/>
        </p:nvSpPr>
        <p:spPr>
          <a:xfrm>
            <a:off x="3192474" y="1515015"/>
            <a:ext cx="6671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u="sng" dirty="0"/>
              <a:t>Males</a:t>
            </a:r>
          </a:p>
        </p:txBody>
      </p:sp>
      <p:pic>
        <p:nvPicPr>
          <p:cNvPr id="19" name="Picture 18" descr="Chart, pie chart&#10;&#10;Description automatically generated">
            <a:extLst>
              <a:ext uri="{FF2B5EF4-FFF2-40B4-BE49-F238E27FC236}">
                <a16:creationId xmlns:a16="http://schemas.microsoft.com/office/drawing/2014/main" id="{1CB44125-44BD-457E-9ED4-6166A5BCB1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956" t="15027" r="53539" b="14064"/>
          <a:stretch/>
        </p:blipFill>
        <p:spPr>
          <a:xfrm>
            <a:off x="2484533" y="1815098"/>
            <a:ext cx="1988407" cy="226277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6782D77-82C8-4467-AFFB-0A1EF6FB1A11}"/>
              </a:ext>
            </a:extLst>
          </p:cNvPr>
          <p:cNvSpPr txBox="1"/>
          <p:nvPr/>
        </p:nvSpPr>
        <p:spPr>
          <a:xfrm>
            <a:off x="5562275" y="3553143"/>
            <a:ext cx="150554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1.9 million new cases </a:t>
            </a:r>
          </a:p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estimated</a:t>
            </a:r>
          </a:p>
        </p:txBody>
      </p:sp>
    </p:spTree>
    <p:extLst>
      <p:ext uri="{BB962C8B-B14F-4D97-AF65-F5344CB8AC3E}">
        <p14:creationId xmlns:p14="http://schemas.microsoft.com/office/powerpoint/2010/main" val="3281472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251460" y="80962"/>
            <a:ext cx="8816340" cy="68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2475" b="1" dirty="0"/>
              <a:t>Impact of ADT on Skeletal Tissue</a:t>
            </a:r>
            <a:r>
              <a:rPr lang="en-US" altLang="en-US" sz="2475" b="1" baseline="30000" dirty="0"/>
              <a:t>1-2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2911F5-0BD0-4414-8A59-0F87D9F2528B}"/>
              </a:ext>
            </a:extLst>
          </p:cNvPr>
          <p:cNvSpPr txBox="1">
            <a:spLocks/>
          </p:cNvSpPr>
          <p:nvPr/>
        </p:nvSpPr>
        <p:spPr>
          <a:xfrm>
            <a:off x="239442" y="787625"/>
            <a:ext cx="8665116" cy="326783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3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/>
              <a:t>Sex steroids play an important role in bone remodeling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―"/>
            </a:pPr>
            <a:r>
              <a:rPr lang="en-US" sz="1800" dirty="0"/>
              <a:t>T stimulates osteoblast proliferation and inhibits apoptosis of osteoblasts and osteoclasts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Aromatase converts T to estradiol, which regulates bone mineralization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ADT-mediated T suppression and resulting estradiol reduction affects bone mineralization, increasing fracture risk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35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FCBE600-B077-4324-8216-5210B7D3674E}"/>
              </a:ext>
            </a:extLst>
          </p:cNvPr>
          <p:cNvSpPr txBox="1">
            <a:spLocks/>
          </p:cNvSpPr>
          <p:nvPr/>
        </p:nvSpPr>
        <p:spPr>
          <a:xfrm>
            <a:off x="3086100" y="4516438"/>
            <a:ext cx="6019800" cy="54887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None/>
              <a:defRPr sz="11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1. Patil T, Bernard B. </a:t>
            </a:r>
            <a:r>
              <a:rPr lang="en-US" sz="900" i="1" dirty="0"/>
              <a:t>Oncology (Williston Park</a:t>
            </a:r>
            <a:r>
              <a:rPr lang="en-US" sz="900" dirty="0"/>
              <a:t>). 2018; 32(9):470-4, CV3. 2. </a:t>
            </a:r>
            <a:r>
              <a:rPr lang="en-US" sz="900" dirty="0" err="1"/>
              <a:t>Tzortzis</a:t>
            </a:r>
            <a:r>
              <a:rPr lang="en-US" sz="900" dirty="0"/>
              <a:t> V, et al. </a:t>
            </a:r>
            <a:r>
              <a:rPr lang="en-US" sz="900" i="1" dirty="0"/>
              <a:t>Hormones (Athens</a:t>
            </a:r>
            <a:r>
              <a:rPr lang="en-US" sz="900" dirty="0"/>
              <a:t>). 2017;16(2):115-123.  </a:t>
            </a:r>
          </a:p>
        </p:txBody>
      </p:sp>
    </p:spTree>
    <p:extLst>
      <p:ext uri="{BB962C8B-B14F-4D97-AF65-F5344CB8AC3E}">
        <p14:creationId xmlns:p14="http://schemas.microsoft.com/office/powerpoint/2010/main" val="309485800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251460" y="80962"/>
            <a:ext cx="8816340" cy="68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2475" b="1" dirty="0"/>
              <a:t>Muscle-Related AEs Associated with ADT</a:t>
            </a:r>
            <a:r>
              <a:rPr lang="en-US" altLang="en-US" sz="2475" b="1" baseline="30000" dirty="0"/>
              <a:t>1-2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2911F5-0BD0-4414-8A59-0F87D9F2528B}"/>
              </a:ext>
            </a:extLst>
          </p:cNvPr>
          <p:cNvSpPr txBox="1">
            <a:spLocks/>
          </p:cNvSpPr>
          <p:nvPr/>
        </p:nvSpPr>
        <p:spPr>
          <a:xfrm>
            <a:off x="130926" y="624435"/>
            <a:ext cx="8936875" cy="362388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3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/>
              <a:t>Muscle-related AEs associated with ADT include:</a:t>
            </a:r>
          </a:p>
          <a:p>
            <a:pPr lvl="1">
              <a:lnSpc>
                <a:spcPct val="150000"/>
              </a:lnSpc>
            </a:pPr>
            <a:r>
              <a:rPr lang="en-US" sz="1600" b="1" dirty="0"/>
              <a:t>Lean body mass reduction (1%-4%; mainly from upper/lower limbs) and increase in fat mass (10%-20%) within first 12 months of ADT</a:t>
            </a:r>
          </a:p>
          <a:p>
            <a:pPr lvl="1">
              <a:lnSpc>
                <a:spcPct val="150000"/>
              </a:lnSpc>
            </a:pPr>
            <a:r>
              <a:rPr lang="en-US" sz="1600" b="1" dirty="0"/>
              <a:t>Decline in muscle strength and endurance (mainly upper limbs) within first 6 months of treatment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Effects on muscle tissue is non-uniform across various muscle groups; for instance, ADT is associated with significantly greater increases in intramuscular fat within the gluteus maximus, but no significant change in gluteus </a:t>
            </a:r>
            <a:r>
              <a:rPr lang="en-US" sz="1600" dirty="0" err="1"/>
              <a:t>medius</a:t>
            </a:r>
            <a:r>
              <a:rPr lang="en-US" sz="1600" dirty="0"/>
              <a:t> and calf muscle volume at 12 months, compared to controls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35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FCBE600-B077-4324-8216-5210B7D3674E}"/>
              </a:ext>
            </a:extLst>
          </p:cNvPr>
          <p:cNvSpPr txBox="1">
            <a:spLocks/>
          </p:cNvSpPr>
          <p:nvPr/>
        </p:nvSpPr>
        <p:spPr>
          <a:xfrm>
            <a:off x="3086100" y="4516438"/>
            <a:ext cx="6019800" cy="54887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None/>
              <a:defRPr sz="11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1. Patil T, Bernard B. </a:t>
            </a:r>
            <a:r>
              <a:rPr lang="en-US" sz="900" i="1" dirty="0"/>
              <a:t>Oncology (Williston Park</a:t>
            </a:r>
            <a:r>
              <a:rPr lang="en-US" sz="900" dirty="0"/>
              <a:t>). 2018; 32(9):470-4, CV3. 2. </a:t>
            </a:r>
            <a:r>
              <a:rPr lang="en-US" sz="900" dirty="0" err="1"/>
              <a:t>Tzortzis</a:t>
            </a:r>
            <a:r>
              <a:rPr lang="en-US" sz="900" dirty="0"/>
              <a:t> V, et al. </a:t>
            </a:r>
            <a:r>
              <a:rPr lang="en-US" sz="900" i="1" dirty="0"/>
              <a:t>Hormones (Athens</a:t>
            </a:r>
            <a:r>
              <a:rPr lang="en-US" sz="900" dirty="0"/>
              <a:t>). 2017;16(2):115-123.  </a:t>
            </a:r>
          </a:p>
        </p:txBody>
      </p:sp>
    </p:spTree>
    <p:extLst>
      <p:ext uri="{BB962C8B-B14F-4D97-AF65-F5344CB8AC3E}">
        <p14:creationId xmlns:p14="http://schemas.microsoft.com/office/powerpoint/2010/main" val="1792185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251460" y="80962"/>
            <a:ext cx="8816340" cy="68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2800" b="1" dirty="0"/>
              <a:t>Skeletal AEs Associated with ADT</a:t>
            </a:r>
            <a:r>
              <a:rPr lang="en-US" altLang="en-US" sz="2800" b="1" baseline="30000" dirty="0"/>
              <a:t>1-2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2911F5-0BD0-4414-8A59-0F87D9F2528B}"/>
              </a:ext>
            </a:extLst>
          </p:cNvPr>
          <p:cNvSpPr txBox="1">
            <a:spLocks/>
          </p:cNvSpPr>
          <p:nvPr/>
        </p:nvSpPr>
        <p:spPr>
          <a:xfrm>
            <a:off x="130926" y="762000"/>
            <a:ext cx="8816341" cy="3276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3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/>
              <a:t>Skeletal AEs associated with ADT include:</a:t>
            </a:r>
          </a:p>
          <a:p>
            <a:pPr lvl="1">
              <a:lnSpc>
                <a:spcPct val="150000"/>
              </a:lnSpc>
            </a:pPr>
            <a:r>
              <a:rPr lang="en-US" sz="1600" b="1" dirty="0"/>
              <a:t>Decline in bone mass density (BMD), </a:t>
            </a:r>
            <a:r>
              <a:rPr lang="en-US" sz="1600" dirty="0"/>
              <a:t>with a maximum decrease of 5%-10% within the first year</a:t>
            </a:r>
          </a:p>
          <a:p>
            <a:pPr lvl="1">
              <a:lnSpc>
                <a:spcPct val="150000"/>
              </a:lnSpc>
            </a:pPr>
            <a:r>
              <a:rPr lang="en-US" sz="1600" b="1" dirty="0"/>
              <a:t>Annual bone loss of 2%-8% for the lumbar spine and 1.8%-6.5% for the femoral neck</a:t>
            </a:r>
            <a:endParaRPr lang="en-US" sz="1600" dirty="0"/>
          </a:p>
          <a:p>
            <a:pPr lvl="1">
              <a:lnSpc>
                <a:spcPct val="150000"/>
              </a:lnSpc>
            </a:pPr>
            <a:r>
              <a:rPr lang="en-US" sz="1600" b="1" dirty="0"/>
              <a:t>Increased risk for osteoporotic fractures</a:t>
            </a:r>
            <a:r>
              <a:rPr lang="en-US" sz="1600" dirty="0"/>
              <a:t>; around 1 in 5 men receiving ADT experience an osteoporotic fracture within the first 5 years of treatment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FCBE600-B077-4324-8216-5210B7D3674E}"/>
              </a:ext>
            </a:extLst>
          </p:cNvPr>
          <p:cNvSpPr txBox="1">
            <a:spLocks/>
          </p:cNvSpPr>
          <p:nvPr/>
        </p:nvSpPr>
        <p:spPr>
          <a:xfrm>
            <a:off x="3092450" y="4516438"/>
            <a:ext cx="6013450" cy="54887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None/>
              <a:defRPr sz="11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1. Patil T, Bernard B. </a:t>
            </a:r>
            <a:r>
              <a:rPr lang="en-US" sz="900" i="1" dirty="0"/>
              <a:t>Oncology (Williston Park</a:t>
            </a:r>
            <a:r>
              <a:rPr lang="en-US" sz="900" dirty="0"/>
              <a:t>). 2018; 32(9):470-4, CV3. 2. </a:t>
            </a:r>
            <a:r>
              <a:rPr lang="en-US" sz="900" dirty="0" err="1"/>
              <a:t>Tzortzis</a:t>
            </a:r>
            <a:r>
              <a:rPr lang="en-US" sz="900" dirty="0"/>
              <a:t> V, et al. </a:t>
            </a:r>
            <a:r>
              <a:rPr lang="en-US" sz="900" i="1" dirty="0"/>
              <a:t>Hormones (Athens</a:t>
            </a:r>
            <a:r>
              <a:rPr lang="en-US" sz="900" dirty="0"/>
              <a:t>). 2017;16(2):115-123.  </a:t>
            </a:r>
          </a:p>
        </p:txBody>
      </p:sp>
    </p:spTree>
    <p:extLst>
      <p:ext uri="{BB962C8B-B14F-4D97-AF65-F5344CB8AC3E}">
        <p14:creationId xmlns:p14="http://schemas.microsoft.com/office/powerpoint/2010/main" val="143783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9163C68-A484-41A7-A8E5-ECB6E7F1B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94" y="131161"/>
            <a:ext cx="8761615" cy="687989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/>
              <a:t>Preventive Approaches for Managing ADT-Associated Musculoskeletal AEs</a:t>
            </a:r>
            <a:r>
              <a:rPr lang="en-US" sz="2100" b="1" baseline="30000" dirty="0"/>
              <a:t>1-3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E8DCEE7-1BCF-4EDA-BAE0-7D67416BE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829755"/>
              </p:ext>
            </p:extLst>
          </p:nvPr>
        </p:nvGraphicFramePr>
        <p:xfrm>
          <a:off x="1062887" y="825500"/>
          <a:ext cx="7018230" cy="3206191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7018230">
                  <a:extLst>
                    <a:ext uri="{9D8B030D-6E8A-4147-A177-3AD203B41FA5}">
                      <a16:colId xmlns:a16="http://schemas.microsoft.com/office/drawing/2014/main" val="3696396081"/>
                    </a:ext>
                  </a:extLst>
                </a:gridCol>
              </a:tblGrid>
              <a:tr h="268982">
                <a:tc>
                  <a:txBody>
                    <a:bodyPr/>
                    <a:lstStyle/>
                    <a:p>
                      <a:pPr marL="25400" marR="0" eaLnBrk="0" hangingPunct="0">
                        <a:lnSpc>
                          <a:spcPts val="8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Muscle Health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3543229986"/>
                  </a:ext>
                </a:extLst>
              </a:tr>
              <a:tr h="296168">
                <a:tc>
                  <a:txBody>
                    <a:bodyPr/>
                    <a:lstStyle/>
                    <a:p>
                      <a:pPr marL="25400" marR="26670" eaLnBrk="0" hangingPunct="0">
                        <a:lnSpc>
                          <a:spcPct val="110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Supervised</a:t>
                      </a:r>
                      <a:r>
                        <a:rPr lang="en-US" sz="1400" spc="-3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resistance</a:t>
                      </a:r>
                      <a:r>
                        <a:rPr lang="en-US" sz="1400" spc="-3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and</a:t>
                      </a:r>
                      <a:r>
                        <a:rPr lang="en-US" sz="1400" spc="-3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aerobic</a:t>
                      </a:r>
                      <a:r>
                        <a:rPr lang="en-US" sz="1400" spc="-3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exercises,</a:t>
                      </a:r>
                      <a:r>
                        <a:rPr lang="en-US" sz="1400" spc="-3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3-5</a:t>
                      </a:r>
                      <a:r>
                        <a:rPr lang="en-US" sz="1400" spc="-3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times/week</a:t>
                      </a:r>
                      <a:r>
                        <a:rPr lang="en-US" sz="1400" spc="-18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for</a:t>
                      </a:r>
                      <a:r>
                        <a:rPr lang="en-US" sz="1400" spc="3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12-24</a:t>
                      </a:r>
                      <a:r>
                        <a:rPr lang="en-US" sz="1400" spc="4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weeks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4129986444"/>
                  </a:ext>
                </a:extLst>
              </a:tr>
              <a:tr h="354332">
                <a:tc>
                  <a:txBody>
                    <a:bodyPr/>
                    <a:lstStyle/>
                    <a:p>
                      <a:pPr marL="25400" marR="0" eaLnBrk="0" hangingPunct="0">
                        <a:lnSpc>
                          <a:spcPct val="107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Lifestyle</a:t>
                      </a:r>
                      <a:r>
                        <a:rPr lang="en-US" sz="1400" spc="4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modifications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4093492388"/>
                  </a:ext>
                </a:extLst>
              </a:tr>
              <a:tr h="354332">
                <a:tc>
                  <a:txBody>
                    <a:bodyPr/>
                    <a:lstStyle/>
                    <a:p>
                      <a:pPr marL="25400" marR="0" eaLnBrk="0" hangingPunct="0">
                        <a:lnSpc>
                          <a:spcPct val="107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Bone</a:t>
                      </a:r>
                      <a:r>
                        <a:rPr lang="en-US" sz="1400" b="1" spc="-3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health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865172"/>
                  </a:ext>
                </a:extLst>
              </a:tr>
              <a:tr h="354332">
                <a:tc>
                  <a:txBody>
                    <a:bodyPr/>
                    <a:lstStyle/>
                    <a:p>
                      <a:pPr marL="25400" marR="0" eaLnBrk="0" hangingPunct="0">
                        <a:lnSpc>
                          <a:spcPct val="107000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Supervised</a:t>
                      </a:r>
                      <a:r>
                        <a:rPr lang="en-US" sz="1400" spc="3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resistance</a:t>
                      </a:r>
                      <a:r>
                        <a:rPr lang="en-US" sz="1400" spc="4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exercises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2852434674"/>
                  </a:ext>
                </a:extLst>
              </a:tr>
              <a:tr h="354332">
                <a:tc>
                  <a:txBody>
                    <a:bodyPr/>
                    <a:lstStyle/>
                    <a:p>
                      <a:pPr marL="25400" marR="0" eaLnBrk="0" hangingPunct="0">
                        <a:lnSpc>
                          <a:spcPct val="107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Lifestyle</a:t>
                      </a:r>
                      <a:r>
                        <a:rPr lang="en-US" sz="1400" spc="4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modifications (</a:t>
                      </a:r>
                      <a:r>
                        <a:rPr lang="en-US" sz="1400" dirty="0" err="1">
                          <a:effectLst/>
                        </a:rPr>
                        <a:t>eg</a:t>
                      </a:r>
                      <a:r>
                        <a:rPr lang="en-US" sz="1400" dirty="0">
                          <a:effectLst/>
                        </a:rPr>
                        <a:t>, smoking cessation, decreasing alcohol intake)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3878185741"/>
                  </a:ext>
                </a:extLst>
              </a:tr>
              <a:tr h="354332">
                <a:tc>
                  <a:txBody>
                    <a:bodyPr/>
                    <a:lstStyle/>
                    <a:p>
                      <a:pPr marL="25400" marR="0" eaLnBrk="0" hangingPunct="0">
                        <a:lnSpc>
                          <a:spcPct val="107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Calcium</a:t>
                      </a:r>
                      <a:r>
                        <a:rPr lang="en-US" sz="1400" spc="4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and</a:t>
                      </a:r>
                      <a:r>
                        <a:rPr lang="en-US" sz="1400" spc="4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vitamin</a:t>
                      </a:r>
                      <a:r>
                        <a:rPr lang="en-US" sz="1400" spc="4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D</a:t>
                      </a:r>
                      <a:r>
                        <a:rPr lang="en-US" sz="1400" spc="4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supplementation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455513437"/>
                  </a:ext>
                </a:extLst>
              </a:tr>
              <a:tr h="499063">
                <a:tc>
                  <a:txBody>
                    <a:bodyPr/>
                    <a:lstStyle/>
                    <a:p>
                      <a:pPr marL="25400" marR="0" eaLnBrk="0" hangingPunct="0">
                        <a:lnSpc>
                          <a:spcPct val="107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DEXA scan at baseline (within 6 months of initiating ADT) and at least once every 2 years for follow‐up; evaluate fracture risk using the FRAX calculator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3095217682"/>
                  </a:ext>
                </a:extLst>
              </a:tr>
              <a:tr h="354332">
                <a:tc>
                  <a:txBody>
                    <a:bodyPr/>
                    <a:lstStyle/>
                    <a:p>
                      <a:pPr marL="25400" marR="0" eaLnBrk="0" hangingPunct="0">
                        <a:lnSpc>
                          <a:spcPct val="107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1400" spc="35" dirty="0">
                          <a:effectLst/>
                        </a:rPr>
                        <a:t>Bisphosphonates/RANK-L inhibitors </a:t>
                      </a:r>
                      <a:r>
                        <a:rPr lang="en-US" sz="1400" dirty="0">
                          <a:effectLst/>
                        </a:rPr>
                        <a:t>when</a:t>
                      </a:r>
                      <a:r>
                        <a:rPr lang="en-US" sz="1400" spc="4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needed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4165653911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6D2BA6-9F95-4EE5-A454-00FE2E62ACD3}"/>
              </a:ext>
            </a:extLst>
          </p:cNvPr>
          <p:cNvSpPr txBox="1">
            <a:spLocks/>
          </p:cNvSpPr>
          <p:nvPr/>
        </p:nvSpPr>
        <p:spPr>
          <a:xfrm>
            <a:off x="3098800" y="4516438"/>
            <a:ext cx="6007100" cy="54887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None/>
              <a:defRPr sz="11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1. </a:t>
            </a:r>
            <a:r>
              <a:rPr lang="en-US" sz="900" dirty="0" err="1"/>
              <a:t>Bargiota</a:t>
            </a:r>
            <a:r>
              <a:rPr lang="en-US" sz="900" dirty="0"/>
              <a:t> A, et al. </a:t>
            </a:r>
            <a:r>
              <a:rPr lang="en-US" sz="900" i="1" dirty="0"/>
              <a:t>J BUON. </a:t>
            </a:r>
            <a:r>
              <a:rPr lang="en-US" sz="900" dirty="0"/>
              <a:t>2020;25(3):1286-1294. 2. Schaeffer E, et al. NCCN Clinical Practice Guidelines in Oncology. Prostate Cancer. Version 2.2021. </a:t>
            </a:r>
            <a:r>
              <a:rPr lang="en-US" sz="900" dirty="0">
                <a:hlinkClick r:id="rId2"/>
              </a:rPr>
              <a:t>https://www.nccn.org/professionals/physician_gls/pdf/prostate.pdf</a:t>
            </a:r>
            <a:r>
              <a:rPr lang="en-US" sz="900" dirty="0"/>
              <a:t>. Published February 17, 2021. Accessed September 18,2021. 3. Shore ND, et al. </a:t>
            </a:r>
            <a:r>
              <a:rPr lang="en-US" sz="900" i="1" dirty="0"/>
              <a:t>Prostate.</a:t>
            </a:r>
            <a:r>
              <a:rPr lang="en-US" sz="900" dirty="0"/>
              <a:t> 2020;80(6):527-544. </a:t>
            </a:r>
          </a:p>
        </p:txBody>
      </p:sp>
    </p:spTree>
    <p:extLst>
      <p:ext uri="{BB962C8B-B14F-4D97-AF65-F5344CB8AC3E}">
        <p14:creationId xmlns:p14="http://schemas.microsoft.com/office/powerpoint/2010/main" val="16299667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251460" y="80962"/>
            <a:ext cx="8816340" cy="68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2800" b="1" dirty="0"/>
              <a:t>Neuropsychiatric Effects Associated with ADT</a:t>
            </a:r>
            <a:r>
              <a:rPr lang="en-US" altLang="en-US" sz="2800" b="1" baseline="30000" dirty="0"/>
              <a:t>1-4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2911F5-0BD0-4414-8A59-0F87D9F2528B}"/>
              </a:ext>
            </a:extLst>
          </p:cNvPr>
          <p:cNvSpPr txBox="1">
            <a:spLocks/>
          </p:cNvSpPr>
          <p:nvPr/>
        </p:nvSpPr>
        <p:spPr>
          <a:xfrm>
            <a:off x="130926" y="761999"/>
            <a:ext cx="8816341" cy="326783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3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/>
              <a:t>Studies suggest an association between ADT and depression and/or cognitive dysfunction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However, depression is common in men with cancer and 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The impact of ADT on cognitive dysfunction is unclear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In the NCCN guidelines, the potential link between ADT and depression and cognitive function are noted</a:t>
            </a:r>
            <a:r>
              <a:rPr lang="en-US" sz="2000" baseline="30000" dirty="0"/>
              <a:t>2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FCBE600-B077-4324-8216-5210B7D3674E}"/>
              </a:ext>
            </a:extLst>
          </p:cNvPr>
          <p:cNvSpPr txBox="1">
            <a:spLocks/>
          </p:cNvSpPr>
          <p:nvPr/>
        </p:nvSpPr>
        <p:spPr>
          <a:xfrm>
            <a:off x="3130550" y="4516438"/>
            <a:ext cx="5975350" cy="548879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None/>
              <a:defRPr sz="11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1. Patil T, Bernard B. </a:t>
            </a:r>
            <a:r>
              <a:rPr lang="en-US" sz="900" i="1" dirty="0"/>
              <a:t>Oncology (Williston Park</a:t>
            </a:r>
            <a:r>
              <a:rPr lang="en-US" sz="900" dirty="0"/>
              <a:t>). 2018; 32(9):470-4, CV3. 2. Schaeffer E, et al. NCCN Clinical Practice Guidelines in Oncology. Prostate Cancer. Version 2.2021. </a:t>
            </a:r>
            <a:r>
              <a:rPr lang="en-US" sz="900" dirty="0">
                <a:hlinkClick r:id="rId2"/>
              </a:rPr>
              <a:t>https://www.nccn.org/professionals/physician_gls/pdf/prostate.pdf</a:t>
            </a:r>
            <a:r>
              <a:rPr lang="en-US" sz="900" dirty="0"/>
              <a:t>. Published February 17, 2021. Accessed September 18, 2021. 3. Shore ND, et al. </a:t>
            </a:r>
            <a:r>
              <a:rPr lang="en-US" sz="900" i="1" dirty="0"/>
              <a:t>Prostate</a:t>
            </a:r>
            <a:r>
              <a:rPr lang="en-US" sz="900" dirty="0"/>
              <a:t>. 2020;80(6):527-544. 4. Izard JP, Siemens DR. </a:t>
            </a:r>
            <a:r>
              <a:rPr lang="en-US" sz="900" i="1" dirty="0"/>
              <a:t>Eur </a:t>
            </a:r>
            <a:r>
              <a:rPr lang="en-US" sz="900" i="1" dirty="0" err="1"/>
              <a:t>Urol</a:t>
            </a:r>
            <a:r>
              <a:rPr lang="en-US" sz="900" i="1" dirty="0"/>
              <a:t> Focus</a:t>
            </a:r>
            <a:r>
              <a:rPr lang="en-US" sz="900" dirty="0"/>
              <a:t>. 2020;6(6):1162-1164. </a:t>
            </a:r>
          </a:p>
        </p:txBody>
      </p:sp>
    </p:spTree>
    <p:extLst>
      <p:ext uri="{BB962C8B-B14F-4D97-AF65-F5344CB8AC3E}">
        <p14:creationId xmlns:p14="http://schemas.microsoft.com/office/powerpoint/2010/main" val="1973214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251460" y="80962"/>
            <a:ext cx="8816340" cy="68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2800" b="1" dirty="0"/>
              <a:t>Managing ADT-Associated Neuropsychiatric Effects</a:t>
            </a:r>
            <a:r>
              <a:rPr lang="en-US" altLang="en-US" sz="2800" b="1" baseline="30000" dirty="0"/>
              <a:t>1-4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2911F5-0BD0-4414-8A59-0F87D9F2528B}"/>
              </a:ext>
            </a:extLst>
          </p:cNvPr>
          <p:cNvSpPr txBox="1">
            <a:spLocks/>
          </p:cNvSpPr>
          <p:nvPr/>
        </p:nvSpPr>
        <p:spPr>
          <a:xfrm>
            <a:off x="130926" y="761999"/>
            <a:ext cx="8816341" cy="326783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3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/>
              <a:t>Specific guidelines or standardized tools for evaluation or intervention of patients receiving ADT for these effects are currently not available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It is important for clinicians and patients to be aware/informed of the risk of depression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Routine discussions of mental health concerns, including depression and/or memory issues, should be considered for men receiving ADT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Annual referral for neurocognitive assessment is recommended for patients ≥70 years who have been on ADT for ≥2 years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FCBE600-B077-4324-8216-5210B7D3674E}"/>
              </a:ext>
            </a:extLst>
          </p:cNvPr>
          <p:cNvSpPr txBox="1">
            <a:spLocks/>
          </p:cNvSpPr>
          <p:nvPr/>
        </p:nvSpPr>
        <p:spPr>
          <a:xfrm>
            <a:off x="3130550" y="4516438"/>
            <a:ext cx="5975350" cy="548879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None/>
              <a:defRPr sz="11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1. Patil T, Bernard B. </a:t>
            </a:r>
            <a:r>
              <a:rPr lang="en-US" sz="900" i="1" dirty="0"/>
              <a:t>Oncology (Williston Park</a:t>
            </a:r>
            <a:r>
              <a:rPr lang="en-US" sz="900" dirty="0"/>
              <a:t>). 2018; 32(9):470-4, CV3. 2. Schaeffer E, et al. NCCN Clinical Practice Guidelines in Oncology. Prostate Cancer. Version 2.2021. </a:t>
            </a:r>
            <a:r>
              <a:rPr lang="en-US" sz="900" dirty="0">
                <a:hlinkClick r:id="rId2"/>
              </a:rPr>
              <a:t>https://www.nccn.org/professionals/physician_gls/pdf/prostate.pdf</a:t>
            </a:r>
            <a:r>
              <a:rPr lang="en-US" sz="900" dirty="0"/>
              <a:t>. Published February 17, 2021. Accessed September 18,2021. 3. Shore ND, et al. </a:t>
            </a:r>
            <a:r>
              <a:rPr lang="en-US" sz="900" i="1" dirty="0"/>
              <a:t>Prostate</a:t>
            </a:r>
            <a:r>
              <a:rPr lang="en-US" sz="900" dirty="0"/>
              <a:t>. 2020;80(6):527-544. 4. Izard JP, Siemens DR. </a:t>
            </a:r>
            <a:r>
              <a:rPr lang="en-US" sz="900" i="1" dirty="0"/>
              <a:t>Eur </a:t>
            </a:r>
            <a:r>
              <a:rPr lang="en-US" sz="900" i="1" dirty="0" err="1"/>
              <a:t>Urol</a:t>
            </a:r>
            <a:r>
              <a:rPr lang="en-US" sz="900" i="1" dirty="0"/>
              <a:t> Focus</a:t>
            </a:r>
            <a:r>
              <a:rPr lang="en-US" sz="900" dirty="0"/>
              <a:t>. 2020;6(6):1162-1164. </a:t>
            </a:r>
          </a:p>
        </p:txBody>
      </p:sp>
    </p:spTree>
    <p:extLst>
      <p:ext uri="{BB962C8B-B14F-4D97-AF65-F5344CB8AC3E}">
        <p14:creationId xmlns:p14="http://schemas.microsoft.com/office/powerpoint/2010/main" val="3630710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251460" y="80962"/>
            <a:ext cx="8816340" cy="68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2800" b="1" dirty="0"/>
              <a:t>Effects of ADT on Sexual Function</a:t>
            </a:r>
            <a:endParaRPr lang="en-US" altLang="en-US" sz="2800" b="1" baseline="30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2911F5-0BD0-4414-8A59-0F87D9F2528B}"/>
              </a:ext>
            </a:extLst>
          </p:cNvPr>
          <p:cNvSpPr txBox="1">
            <a:spLocks/>
          </p:cNvSpPr>
          <p:nvPr/>
        </p:nvSpPr>
        <p:spPr>
          <a:xfrm>
            <a:off x="130926" y="762000"/>
            <a:ext cx="8816341" cy="3276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3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/>
              <a:t>Loss of libido and erectile dysfunction (ED) are major sexual health concerns associated with ADT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Degree of ED while on ADT is affected by pretreatment sexual function and libido changes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In patients previously able to attain an erection, pharmacological, mechanical, or other interventions may be considered based on patient characteristics and preferences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As sexual function is impacted by physiology and psycho-emotional issues, referral to psychology or counseling services with a focus on sexual health may be considered for the patient and their partners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FCBE600-B077-4324-8216-5210B7D3674E}"/>
              </a:ext>
            </a:extLst>
          </p:cNvPr>
          <p:cNvSpPr txBox="1">
            <a:spLocks/>
          </p:cNvSpPr>
          <p:nvPr/>
        </p:nvSpPr>
        <p:spPr>
          <a:xfrm>
            <a:off x="3098800" y="4516438"/>
            <a:ext cx="6007100" cy="54887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None/>
              <a:defRPr sz="11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Patil T, Bernard B. </a:t>
            </a:r>
            <a:r>
              <a:rPr lang="en-US" sz="900" i="1" dirty="0"/>
              <a:t>Oncology (Williston Park</a:t>
            </a:r>
            <a:r>
              <a:rPr lang="en-US" sz="900" dirty="0"/>
              <a:t>). 2018; 32(9):470-4, CV3. 2. </a:t>
            </a:r>
          </a:p>
        </p:txBody>
      </p:sp>
    </p:spTree>
    <p:extLst>
      <p:ext uri="{BB962C8B-B14F-4D97-AF65-F5344CB8AC3E}">
        <p14:creationId xmlns:p14="http://schemas.microsoft.com/office/powerpoint/2010/main" val="3185239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199478" y="131162"/>
            <a:ext cx="8761615" cy="857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2800" b="1" kern="1200" baseline="0" dirty="0">
                <a:latin typeface="+mj-lt"/>
                <a:ea typeface="+mj-ea"/>
                <a:cs typeface="+mj-cs"/>
              </a:rPr>
              <a:t>ADT-Associated Vasomotor Symptoms</a:t>
            </a:r>
            <a:r>
              <a:rPr lang="en-US" altLang="en-US" sz="2800" b="1" kern="1200" baseline="30000" dirty="0">
                <a:latin typeface="+mj-lt"/>
                <a:ea typeface="+mj-ea"/>
                <a:cs typeface="+mj-cs"/>
              </a:rPr>
              <a:t>1,2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2911F5-0BD0-4414-8A59-0F87D9F2528B}"/>
              </a:ext>
            </a:extLst>
          </p:cNvPr>
          <p:cNvSpPr txBox="1">
            <a:spLocks/>
          </p:cNvSpPr>
          <p:nvPr/>
        </p:nvSpPr>
        <p:spPr>
          <a:xfrm>
            <a:off x="412673" y="919385"/>
            <a:ext cx="8318655" cy="54887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3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0"/>
              </a:spcAft>
            </a:pPr>
            <a:r>
              <a:rPr lang="en-US" sz="1600" dirty="0">
                <a:solidFill>
                  <a:schemeClr val="tx1"/>
                </a:solidFill>
              </a:rPr>
              <a:t>Vasomotor symptoms, primarily hot flashes, are reported in up to 90% of men on ADT</a:t>
            </a:r>
          </a:p>
          <a:p>
            <a:pPr>
              <a:spcAft>
                <a:spcPts val="450"/>
              </a:spcAft>
            </a:pPr>
            <a:r>
              <a:rPr lang="en-US" sz="1600" dirty="0">
                <a:solidFill>
                  <a:schemeClr val="tx1"/>
                </a:solidFill>
              </a:rPr>
              <a:t>Agents in use for treatment of hot flashes in men receiving ADT are associated with side effects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FCBE600-B077-4324-8216-5210B7D3674E}"/>
              </a:ext>
            </a:extLst>
          </p:cNvPr>
          <p:cNvSpPr txBox="1">
            <a:spLocks/>
          </p:cNvSpPr>
          <p:nvPr/>
        </p:nvSpPr>
        <p:spPr>
          <a:xfrm>
            <a:off x="3117850" y="4507706"/>
            <a:ext cx="5843213" cy="54887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None/>
              <a:defRPr sz="11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0"/>
              </a:spcAft>
            </a:pPr>
            <a:r>
              <a:rPr lang="en-US" sz="825" dirty="0"/>
              <a:t>Patil T, Bernard B. </a:t>
            </a:r>
            <a:r>
              <a:rPr lang="en-US" sz="825" i="1" dirty="0"/>
              <a:t>Oncology (Williston Park</a:t>
            </a:r>
            <a:r>
              <a:rPr lang="en-US" sz="825" dirty="0"/>
              <a:t>). 2018; 32(9):470-4, CV3. 2. Shore ND, et al. </a:t>
            </a:r>
            <a:r>
              <a:rPr lang="en-US" sz="825" i="1" dirty="0"/>
              <a:t>Prostate</a:t>
            </a:r>
            <a:r>
              <a:rPr lang="en-US" sz="825" dirty="0"/>
              <a:t>. 2020;80(6):527-544.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ACF6494-12E1-4FF9-9428-7640B84C83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25532"/>
              </p:ext>
            </p:extLst>
          </p:nvPr>
        </p:nvGraphicFramePr>
        <p:xfrm>
          <a:off x="577539" y="1537369"/>
          <a:ext cx="7988922" cy="24880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2373">
                  <a:extLst>
                    <a:ext uri="{9D8B030D-6E8A-4147-A177-3AD203B41FA5}">
                      <a16:colId xmlns:a16="http://schemas.microsoft.com/office/drawing/2014/main" val="1350880575"/>
                    </a:ext>
                  </a:extLst>
                </a:gridCol>
                <a:gridCol w="1788339">
                  <a:extLst>
                    <a:ext uri="{9D8B030D-6E8A-4147-A177-3AD203B41FA5}">
                      <a16:colId xmlns:a16="http://schemas.microsoft.com/office/drawing/2014/main" val="2852465909"/>
                    </a:ext>
                  </a:extLst>
                </a:gridCol>
                <a:gridCol w="4148210">
                  <a:extLst>
                    <a:ext uri="{9D8B030D-6E8A-4147-A177-3AD203B41FA5}">
                      <a16:colId xmlns:a16="http://schemas.microsoft.com/office/drawing/2014/main" val="3401516721"/>
                    </a:ext>
                  </a:extLst>
                </a:gridCol>
              </a:tblGrid>
              <a:tr h="381143">
                <a:tc>
                  <a:txBody>
                    <a:bodyPr/>
                    <a:lstStyle/>
                    <a:p>
                      <a:pPr marL="62865" marR="0" eaLnBrk="0" hangingPunct="0">
                        <a:lnSpc>
                          <a:spcPct val="107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Medication</a:t>
                      </a:r>
                      <a:endParaRPr lang="en-US" sz="1300" dirty="0">
                        <a:effectLst/>
                        <a:latin typeface="Lucida Sans" panose="020B0602030504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marR="0" eaLnBrk="0" hangingPunct="0">
                        <a:lnSpc>
                          <a:spcPct val="107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Common</a:t>
                      </a:r>
                      <a:r>
                        <a:rPr lang="en-US" sz="1300" spc="-45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doses</a:t>
                      </a:r>
                      <a:r>
                        <a:rPr lang="en-US" sz="1300" spc="-4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used</a:t>
                      </a:r>
                      <a:r>
                        <a:rPr lang="en-US" sz="1300" spc="-45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for</a:t>
                      </a:r>
                      <a:r>
                        <a:rPr lang="en-US" sz="1300" spc="-4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hot</a:t>
                      </a:r>
                      <a:r>
                        <a:rPr lang="en-US" sz="1300" spc="-45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flashes</a:t>
                      </a:r>
                      <a:endParaRPr lang="en-US" sz="1300" dirty="0">
                        <a:effectLst/>
                        <a:latin typeface="Lucida Sans" panose="020B0602030504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marR="0" eaLnBrk="0" hangingPunct="0">
                        <a:lnSpc>
                          <a:spcPct val="107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Common</a:t>
                      </a:r>
                      <a:r>
                        <a:rPr lang="en-US" sz="1300" spc="-5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AEs</a:t>
                      </a:r>
                      <a:endParaRPr lang="en-US" sz="1300" dirty="0">
                        <a:effectLst/>
                        <a:latin typeface="Lucida Sans" panose="020B0602030504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2064212"/>
                  </a:ext>
                </a:extLst>
              </a:tr>
              <a:tr h="192500">
                <a:tc>
                  <a:txBody>
                    <a:bodyPr/>
                    <a:lstStyle/>
                    <a:p>
                      <a:pPr marL="62865" marR="0" eaLnBrk="0" hangingPunct="0">
                        <a:lnSpc>
                          <a:spcPct val="107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Megestrol</a:t>
                      </a:r>
                      <a:r>
                        <a:rPr lang="en-US" sz="1300" b="1" spc="-20" dirty="0">
                          <a:effectLst/>
                        </a:rPr>
                        <a:t> </a:t>
                      </a:r>
                      <a:r>
                        <a:rPr lang="en-US" sz="1300" b="1" dirty="0">
                          <a:effectLst/>
                        </a:rPr>
                        <a:t>acetate (</a:t>
                      </a:r>
                      <a:r>
                        <a:rPr lang="en-US" sz="1300" b="1" dirty="0" err="1">
                          <a:effectLst/>
                          <a:hlinkClick r:id="rId2"/>
                        </a:rPr>
                        <a:t>Megace</a:t>
                      </a:r>
                      <a:r>
                        <a:rPr lang="en-US" sz="1300" b="1" dirty="0">
                          <a:effectLst/>
                        </a:rPr>
                        <a:t>)</a:t>
                      </a:r>
                      <a:endParaRPr lang="en-US" sz="1300" b="1" dirty="0">
                        <a:effectLst/>
                        <a:latin typeface="Lucida Sans" panose="020B0602030504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marR="0" eaLnBrk="0" hangingPunct="0">
                        <a:lnSpc>
                          <a:spcPct val="107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20</a:t>
                      </a:r>
                      <a:r>
                        <a:rPr lang="en-US" sz="1300" spc="-65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mg</a:t>
                      </a:r>
                      <a:r>
                        <a:rPr lang="en-US" sz="1300" spc="3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PO</a:t>
                      </a:r>
                      <a:r>
                        <a:rPr lang="en-US" sz="1300" spc="35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qd</a:t>
                      </a:r>
                      <a:endParaRPr lang="en-US" sz="1300">
                        <a:effectLst/>
                        <a:latin typeface="Lucida Sans" panose="020B0602030504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marR="0" eaLnBrk="0" hangingPunct="0">
                        <a:lnSpc>
                          <a:spcPct val="107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Weight</a:t>
                      </a:r>
                      <a:r>
                        <a:rPr lang="en-US" sz="1300" spc="-1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gain,</a:t>
                      </a:r>
                      <a:r>
                        <a:rPr lang="en-US" sz="1300" spc="-1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CV</a:t>
                      </a:r>
                      <a:r>
                        <a:rPr lang="en-US" sz="1300" spc="-1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risk</a:t>
                      </a:r>
                      <a:r>
                        <a:rPr lang="en-US" sz="1300" spc="-5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(DVT/PE),</a:t>
                      </a:r>
                      <a:r>
                        <a:rPr lang="en-US" sz="1300" spc="-15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cost</a:t>
                      </a:r>
                      <a:endParaRPr lang="en-US" sz="1300">
                        <a:effectLst/>
                        <a:latin typeface="Lucida Sans" panose="020B0602030504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90076281"/>
                  </a:ext>
                </a:extLst>
              </a:tr>
              <a:tr h="488098">
                <a:tc>
                  <a:txBody>
                    <a:bodyPr/>
                    <a:lstStyle/>
                    <a:p>
                      <a:pPr marL="62865" marR="0" eaLnBrk="0" hangingPunct="0">
                        <a:lnSpc>
                          <a:spcPct val="107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Venlafaxine </a:t>
                      </a:r>
                    </a:p>
                    <a:p>
                      <a:pPr marL="62865" marR="0" eaLnBrk="0" hangingPunct="0">
                        <a:lnSpc>
                          <a:spcPct val="107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(</a:t>
                      </a:r>
                      <a:r>
                        <a:rPr lang="en-US" sz="1300" b="1" dirty="0">
                          <a:effectLst/>
                          <a:hlinkClick r:id="rId3"/>
                        </a:rPr>
                        <a:t>Effexor</a:t>
                      </a:r>
                      <a:r>
                        <a:rPr lang="en-US" sz="1300" b="1" dirty="0">
                          <a:effectLst/>
                        </a:rPr>
                        <a:t>; </a:t>
                      </a:r>
                      <a:r>
                        <a:rPr lang="en-US" sz="1300" b="1" dirty="0">
                          <a:effectLst/>
                          <a:hlinkClick r:id="rId3"/>
                        </a:rPr>
                        <a:t>Effexor XR</a:t>
                      </a:r>
                      <a:r>
                        <a:rPr lang="en-US" sz="1300" b="1" dirty="0">
                          <a:effectLst/>
                        </a:rPr>
                        <a:t>)</a:t>
                      </a:r>
                      <a:endParaRPr lang="en-US" sz="1300" b="1" dirty="0">
                        <a:effectLst/>
                        <a:latin typeface="Lucida Sans" panose="020B0602030504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marR="0" eaLnBrk="0" hangingPunct="0">
                        <a:lnSpc>
                          <a:spcPct val="107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75</a:t>
                      </a:r>
                      <a:r>
                        <a:rPr lang="en-US" sz="1300" spc="-65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mg</a:t>
                      </a:r>
                      <a:r>
                        <a:rPr lang="en-US" sz="1300" spc="3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PO</a:t>
                      </a:r>
                      <a:r>
                        <a:rPr lang="en-US" sz="1300" spc="35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qd</a:t>
                      </a:r>
                      <a:endParaRPr lang="en-US" sz="1300" dirty="0">
                        <a:effectLst/>
                        <a:latin typeface="Lucida Sans" panose="020B0602030504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marR="0" eaLnBrk="0" hangingPunct="0">
                        <a:lnSpc>
                          <a:spcPct val="10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Feelings</a:t>
                      </a:r>
                      <a:r>
                        <a:rPr lang="en-US" sz="1300" spc="7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of</a:t>
                      </a:r>
                      <a:r>
                        <a:rPr lang="en-US" sz="1300" spc="65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being</a:t>
                      </a:r>
                      <a:r>
                        <a:rPr lang="en-US" sz="1300" spc="7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activated/jittery</a:t>
                      </a:r>
                      <a:r>
                        <a:rPr lang="en-US" sz="1300" spc="75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if</a:t>
                      </a:r>
                      <a:r>
                        <a:rPr lang="en-US" sz="1300" spc="7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not</a:t>
                      </a:r>
                      <a:r>
                        <a:rPr lang="en-US" sz="1300" spc="7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titrated</a:t>
                      </a:r>
                      <a:r>
                        <a:rPr lang="en-US" sz="1300" spc="75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properly</a:t>
                      </a:r>
                      <a:r>
                        <a:rPr lang="en-US" sz="1300" spc="-200" dirty="0">
                          <a:effectLst/>
                        </a:rPr>
                        <a:t> </a:t>
                      </a:r>
                    </a:p>
                    <a:p>
                      <a:pPr marL="75565" marR="0" eaLnBrk="0" hangingPunct="0">
                        <a:lnSpc>
                          <a:spcPct val="10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Suicidal ideation</a:t>
                      </a:r>
                    </a:p>
                    <a:p>
                      <a:pPr marL="75565" marR="0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Withdrawal</a:t>
                      </a:r>
                      <a:r>
                        <a:rPr lang="en-US" sz="1300" spc="-5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issues</a:t>
                      </a:r>
                      <a:endParaRPr lang="en-US" sz="1300" dirty="0">
                        <a:effectLst/>
                        <a:latin typeface="Lucida Sans" panose="020B0602030504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996366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62865" marR="0" eaLnBrk="0" hangingPunct="0">
                        <a:lnSpc>
                          <a:spcPct val="107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300" b="1" spc="-10" dirty="0">
                          <a:effectLst/>
                        </a:rPr>
                        <a:t>Pa</a:t>
                      </a:r>
                      <a:r>
                        <a:rPr lang="en-US" sz="1300" b="1" dirty="0">
                          <a:effectLst/>
                        </a:rPr>
                        <a:t>roxetine</a:t>
                      </a:r>
                      <a:r>
                        <a:rPr lang="en-US" sz="1300" b="1" spc="-5" dirty="0">
                          <a:effectLst/>
                        </a:rPr>
                        <a:t> (</a:t>
                      </a:r>
                      <a:r>
                        <a:rPr lang="en-US" sz="1300" b="1" dirty="0">
                          <a:effectLst/>
                          <a:hlinkClick r:id="rId3"/>
                        </a:rPr>
                        <a:t>Paxil</a:t>
                      </a:r>
                      <a:r>
                        <a:rPr lang="en-US" sz="1300" b="1" dirty="0">
                          <a:effectLst/>
                        </a:rPr>
                        <a:t>)</a:t>
                      </a:r>
                      <a:endParaRPr lang="en-US" sz="1300" b="1" dirty="0">
                        <a:effectLst/>
                        <a:latin typeface="Lucida Sans" panose="020B0602030504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marR="0" eaLnBrk="0" hangingPunct="0">
                        <a:lnSpc>
                          <a:spcPct val="107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⋯</a:t>
                      </a:r>
                      <a:endParaRPr lang="en-US" sz="1300">
                        <a:effectLst/>
                        <a:latin typeface="Lucida Sans" panose="020B0602030504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marR="0" eaLnBrk="0" hangingPunct="0">
                        <a:lnSpc>
                          <a:spcPct val="107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Weight</a:t>
                      </a:r>
                      <a:r>
                        <a:rPr lang="en-US" sz="1300" spc="1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gain,</a:t>
                      </a:r>
                      <a:r>
                        <a:rPr lang="en-US" sz="1300" spc="1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loss</a:t>
                      </a:r>
                      <a:r>
                        <a:rPr lang="en-US" sz="1300" spc="1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of</a:t>
                      </a:r>
                      <a:r>
                        <a:rPr lang="en-US" sz="1300" spc="15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libido,</a:t>
                      </a:r>
                      <a:r>
                        <a:rPr lang="en-US" sz="1300" spc="15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suicidal</a:t>
                      </a:r>
                      <a:r>
                        <a:rPr lang="en-US" sz="1300" spc="15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ideation,</a:t>
                      </a:r>
                      <a:r>
                        <a:rPr lang="en-US" sz="1300" spc="1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withdrawal</a:t>
                      </a:r>
                      <a:r>
                        <a:rPr lang="en-US" sz="1300" spc="5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issues</a:t>
                      </a:r>
                      <a:endParaRPr lang="en-US" sz="1300" dirty="0">
                        <a:effectLst/>
                        <a:latin typeface="Lucida Sans" panose="020B0602030504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11698454"/>
                  </a:ext>
                </a:extLst>
              </a:tr>
              <a:tr h="192500">
                <a:tc>
                  <a:txBody>
                    <a:bodyPr/>
                    <a:lstStyle/>
                    <a:p>
                      <a:pPr marL="62865" marR="0" eaLnBrk="0" hangingPunct="0">
                        <a:lnSpc>
                          <a:spcPct val="107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Clonidine (</a:t>
                      </a:r>
                      <a:r>
                        <a:rPr lang="en-US" sz="1300" b="1" dirty="0">
                          <a:effectLst/>
                          <a:hlinkClick r:id="rId3"/>
                        </a:rPr>
                        <a:t>Catapres</a:t>
                      </a:r>
                      <a:r>
                        <a:rPr lang="en-US" sz="1300" b="1" dirty="0">
                          <a:effectLst/>
                        </a:rPr>
                        <a:t>; </a:t>
                      </a:r>
                      <a:r>
                        <a:rPr lang="en-US" sz="1300" b="1" dirty="0" err="1">
                          <a:effectLst/>
                          <a:hlinkClick r:id="rId3"/>
                        </a:rPr>
                        <a:t>Kapvay</a:t>
                      </a:r>
                      <a:r>
                        <a:rPr lang="en-US" sz="1300" b="1" dirty="0">
                          <a:effectLst/>
                        </a:rPr>
                        <a:t>)</a:t>
                      </a:r>
                      <a:endParaRPr lang="en-US" sz="1300" b="1" dirty="0">
                        <a:effectLst/>
                        <a:latin typeface="Lucida Sans" panose="020B0602030504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marR="0" eaLnBrk="0" hangingPunct="0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⋯</a:t>
                      </a:r>
                      <a:endParaRPr lang="en-US" sz="1300">
                        <a:effectLst/>
                        <a:latin typeface="Lucida Sans" panose="020B0602030504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marR="0" eaLnBrk="0" hangingPunct="0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⋯</a:t>
                      </a:r>
                      <a:endParaRPr lang="en-US" sz="1300" dirty="0">
                        <a:effectLst/>
                        <a:latin typeface="Lucida Sans" panose="020B0602030504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54888117"/>
                  </a:ext>
                </a:extLst>
              </a:tr>
              <a:tr h="192500">
                <a:tc>
                  <a:txBody>
                    <a:bodyPr/>
                    <a:lstStyle/>
                    <a:p>
                      <a:pPr marL="62865" marR="0" eaLnBrk="0" hangingPunct="0">
                        <a:lnSpc>
                          <a:spcPct val="107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Gabapentin (</a:t>
                      </a:r>
                      <a:r>
                        <a:rPr lang="en-US" sz="1300" b="1" dirty="0">
                          <a:effectLst/>
                          <a:hlinkClick r:id="rId3"/>
                        </a:rPr>
                        <a:t>Neurontin</a:t>
                      </a:r>
                      <a:r>
                        <a:rPr lang="en-US" sz="1300" b="1" dirty="0">
                          <a:effectLst/>
                        </a:rPr>
                        <a:t>)</a:t>
                      </a:r>
                      <a:endParaRPr lang="en-US" sz="1300" b="1" dirty="0">
                        <a:effectLst/>
                        <a:latin typeface="Lucida Sans" panose="020B0602030504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marR="0" eaLnBrk="0" hangingPunct="0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⋯</a:t>
                      </a:r>
                      <a:endParaRPr lang="en-US" sz="1300">
                        <a:effectLst/>
                        <a:latin typeface="Lucida Sans" panose="020B0602030504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marR="0" eaLnBrk="0" hangingPunct="0">
                        <a:lnSpc>
                          <a:spcPct val="107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Drowsiness,</a:t>
                      </a:r>
                      <a:r>
                        <a:rPr lang="en-US" sz="1300" spc="-5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dyspepsia</a:t>
                      </a:r>
                      <a:endParaRPr lang="en-US" sz="1300" dirty="0">
                        <a:effectLst/>
                        <a:latin typeface="Lucida Sans" panose="020B0602030504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9197181"/>
                  </a:ext>
                </a:extLst>
              </a:tr>
              <a:tr h="356233">
                <a:tc>
                  <a:txBody>
                    <a:bodyPr/>
                    <a:lstStyle/>
                    <a:p>
                      <a:pPr marL="62865" marR="0" eaLnBrk="0" hangingPunct="0">
                        <a:lnSpc>
                          <a:spcPct val="107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Medroxyprogesterone (</a:t>
                      </a:r>
                      <a:r>
                        <a:rPr lang="en-US" sz="1300" b="1" dirty="0">
                          <a:effectLst/>
                          <a:hlinkClick r:id="rId3"/>
                        </a:rPr>
                        <a:t>Depo‐Provera</a:t>
                      </a:r>
                      <a:r>
                        <a:rPr lang="en-US" sz="1300" b="1" spc="115" dirty="0">
                          <a:effectLst/>
                        </a:rPr>
                        <a:t>; </a:t>
                      </a:r>
                      <a:r>
                        <a:rPr lang="en-US" sz="1300" b="1" spc="115" dirty="0">
                          <a:effectLst/>
                          <a:hlinkClick r:id="rId3"/>
                        </a:rPr>
                        <a:t>Provera</a:t>
                      </a:r>
                      <a:r>
                        <a:rPr lang="en-US" sz="1300" b="1" spc="115" dirty="0">
                          <a:effectLst/>
                        </a:rPr>
                        <a:t>)</a:t>
                      </a:r>
                      <a:endParaRPr lang="en-US" sz="1300" b="1" dirty="0">
                        <a:effectLst/>
                        <a:latin typeface="Lucida Sans" panose="020B0602030504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marR="0" eaLnBrk="0" hangingPunct="0">
                        <a:lnSpc>
                          <a:spcPct val="107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150</a:t>
                      </a:r>
                      <a:r>
                        <a:rPr lang="en-US" sz="1300" spc="-7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mg</a:t>
                      </a:r>
                      <a:r>
                        <a:rPr lang="en-US" sz="1300" spc="3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IM</a:t>
                      </a:r>
                      <a:endParaRPr lang="en-US" sz="1300" dirty="0">
                        <a:effectLst/>
                        <a:latin typeface="Lucida Sans" panose="020B0602030504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marR="0" eaLnBrk="0" hangingPunct="0">
                        <a:lnSpc>
                          <a:spcPct val="107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Increased</a:t>
                      </a:r>
                      <a:r>
                        <a:rPr lang="en-US" sz="1300" spc="-2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risk</a:t>
                      </a:r>
                      <a:r>
                        <a:rPr lang="en-US" sz="1300" spc="-15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of</a:t>
                      </a:r>
                      <a:r>
                        <a:rPr lang="en-US" sz="1300" spc="-15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thrombotic</a:t>
                      </a:r>
                      <a:r>
                        <a:rPr lang="en-US" sz="1300" spc="-2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issues</a:t>
                      </a:r>
                      <a:endParaRPr lang="en-US" sz="1300" dirty="0">
                        <a:effectLst/>
                        <a:latin typeface="Lucida Sans" panose="020B0602030504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2589408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5704CF8-C897-4214-B9FF-03012D89D43B}"/>
              </a:ext>
            </a:extLst>
          </p:cNvPr>
          <p:cNvSpPr txBox="1"/>
          <p:nvPr/>
        </p:nvSpPr>
        <p:spPr>
          <a:xfrm>
            <a:off x="577539" y="4108898"/>
            <a:ext cx="7988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Table adapted from Shore ND, et al. </a:t>
            </a:r>
            <a:r>
              <a:rPr lang="en-US" sz="900" i="1" dirty="0"/>
              <a:t>Prostate.</a:t>
            </a:r>
            <a:r>
              <a:rPr lang="en-US" sz="900" dirty="0"/>
              <a:t> 2020;80(6):527-544.  </a:t>
            </a:r>
          </a:p>
          <a:p>
            <a:r>
              <a:rPr lang="en-US" sz="900" dirty="0"/>
              <a:t>CV, cardiovascular; DVT, deep vein thrombosis; IM, intramuscular; PE, pulmonary embolus; PO, per </a:t>
            </a:r>
            <a:r>
              <a:rPr lang="en-US" sz="900" dirty="0" err="1"/>
              <a:t>os</a:t>
            </a:r>
            <a:r>
              <a:rPr lang="en-US" sz="900" dirty="0"/>
              <a:t>; </a:t>
            </a:r>
            <a:r>
              <a:rPr lang="en-US" sz="900" dirty="0" err="1"/>
              <a:t>qd</a:t>
            </a:r>
            <a:r>
              <a:rPr lang="en-US" sz="900" dirty="0"/>
              <a:t>, once daily.</a:t>
            </a:r>
          </a:p>
        </p:txBody>
      </p:sp>
    </p:spTree>
    <p:extLst>
      <p:ext uri="{BB962C8B-B14F-4D97-AF65-F5344CB8AC3E}">
        <p14:creationId xmlns:p14="http://schemas.microsoft.com/office/powerpoint/2010/main" val="23670331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251460" y="80962"/>
            <a:ext cx="8816340" cy="8572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800" b="1" dirty="0"/>
              <a:t>ADT-Related Side Effects and Strategies to Mitigate Them</a:t>
            </a:r>
            <a:br>
              <a:rPr lang="en-US" altLang="en-US" sz="2800" b="1" dirty="0"/>
            </a:br>
            <a:r>
              <a:rPr lang="en-US" altLang="en-US" sz="2800" b="1" dirty="0">
                <a:solidFill>
                  <a:schemeClr val="accent2"/>
                </a:solidFill>
              </a:rPr>
              <a:t>Key Takeaways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50D08C-0DEB-41C9-A7BB-B5767F93548B}"/>
              </a:ext>
            </a:extLst>
          </p:cNvPr>
          <p:cNvSpPr txBox="1"/>
          <p:nvPr/>
        </p:nvSpPr>
        <p:spPr>
          <a:xfrm>
            <a:off x="419100" y="976313"/>
            <a:ext cx="8305800" cy="33239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57175" indent="-257175" defTabSz="6858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500" b="1" dirty="0">
                <a:solidFill>
                  <a:srgbClr val="000000"/>
                </a:solidFill>
              </a:rPr>
              <a:t>Weight gain/risk of metabolic syndrome</a:t>
            </a:r>
          </a:p>
          <a:p>
            <a:pPr marL="628650" lvl="1" indent="-285750" defTabSz="6858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rgbClr val="000000"/>
                </a:solidFill>
              </a:rPr>
              <a:t>Caloric control/structured exercise programs</a:t>
            </a:r>
          </a:p>
          <a:p>
            <a:pPr marL="257175" indent="-257175" defTabSz="6858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500" b="1" dirty="0">
                <a:solidFill>
                  <a:srgbClr val="000000"/>
                </a:solidFill>
              </a:rPr>
              <a:t>Bone health issues</a:t>
            </a:r>
          </a:p>
          <a:p>
            <a:pPr marL="628650" lvl="1" indent="-285750" defTabSz="6858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rgbClr val="000000"/>
                </a:solidFill>
              </a:rPr>
              <a:t>Vitamin D/calcium supplementation/structured exercise programs</a:t>
            </a:r>
          </a:p>
          <a:p>
            <a:pPr marL="257175" indent="-257175" defTabSz="6858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500" b="1" dirty="0">
                <a:solidFill>
                  <a:srgbClr val="000000"/>
                </a:solidFill>
              </a:rPr>
              <a:t>Fatigue and muscle mass loss</a:t>
            </a:r>
          </a:p>
          <a:p>
            <a:pPr marL="742950" lvl="1" indent="-285750" defTabSz="6858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rgbClr val="000000"/>
                </a:solidFill>
              </a:rPr>
              <a:t>Structured exercise programs</a:t>
            </a:r>
          </a:p>
          <a:p>
            <a:pPr marL="257175" indent="-257175" defTabSz="6858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500" b="1" dirty="0">
                <a:solidFill>
                  <a:srgbClr val="000000"/>
                </a:solidFill>
              </a:rPr>
              <a:t>Impact on libido/sexual health issues</a:t>
            </a:r>
          </a:p>
          <a:p>
            <a:pPr marL="742950" lvl="1" indent="-285750" defTabSz="6858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rgbClr val="000000"/>
                </a:solidFill>
              </a:rPr>
              <a:t>Pharmacological, mechanical, or other interventions may be considered for ED; Sexual health counseling</a:t>
            </a:r>
          </a:p>
          <a:p>
            <a:pPr marL="257175" indent="-257175" defTabSz="6858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500" b="1" dirty="0">
                <a:solidFill>
                  <a:srgbClr val="000000"/>
                </a:solidFill>
              </a:rPr>
              <a:t>Hot flashes</a:t>
            </a:r>
          </a:p>
          <a:p>
            <a:pPr marL="742950" lvl="1" indent="-285750" defTabSz="6858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rgbClr val="000000"/>
                </a:solidFill>
              </a:rPr>
              <a:t>Pharmacological approaches can be considered</a:t>
            </a:r>
          </a:p>
          <a:p>
            <a:pPr marL="257175" indent="-257175" defTabSz="6858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500" b="1" dirty="0">
                <a:solidFill>
                  <a:srgbClr val="000000"/>
                </a:solidFill>
              </a:rPr>
              <a:t>Cardiovascular morbidity?</a:t>
            </a:r>
          </a:p>
        </p:txBody>
      </p:sp>
    </p:spTree>
    <p:extLst>
      <p:ext uri="{BB962C8B-B14F-4D97-AF65-F5344CB8AC3E}">
        <p14:creationId xmlns:p14="http://schemas.microsoft.com/office/powerpoint/2010/main" val="7321982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199478" y="131162"/>
            <a:ext cx="8761615" cy="59021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b="1" kern="1200" baseline="0" dirty="0">
                <a:latin typeface="+mj-lt"/>
                <a:ea typeface="+mj-ea"/>
                <a:cs typeface="+mj-cs"/>
              </a:rPr>
              <a:t>ADT-Associated CV Morbidity</a:t>
            </a:r>
            <a:endParaRPr lang="en-US" altLang="en-US" b="1" kern="1200" baseline="300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2911F5-0BD0-4414-8A59-0F87D9F2528B}"/>
              </a:ext>
            </a:extLst>
          </p:cNvPr>
          <p:cNvSpPr txBox="1">
            <a:spLocks/>
          </p:cNvSpPr>
          <p:nvPr/>
        </p:nvSpPr>
        <p:spPr>
          <a:xfrm>
            <a:off x="191221" y="911057"/>
            <a:ext cx="8761558" cy="26170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3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0"/>
              </a:spcAft>
            </a:pPr>
            <a:r>
              <a:rPr lang="en-US" sz="1800" dirty="0">
                <a:solidFill>
                  <a:schemeClr val="tx1"/>
                </a:solidFill>
              </a:rPr>
              <a:t>Retrospective analysis of pooled data from randomized controlled trials (RCTs) have also attempted to clarify the potential differences in CVD risk profiles of the 2 different classes of ADT − GnRH agonists and antagonists</a:t>
            </a:r>
            <a:r>
              <a:rPr lang="en-US" sz="1800" baseline="30000" dirty="0">
                <a:solidFill>
                  <a:schemeClr val="tx1"/>
                </a:solidFill>
              </a:rPr>
              <a:t>1-3</a:t>
            </a:r>
          </a:p>
          <a:p>
            <a:pPr>
              <a:spcAft>
                <a:spcPts val="450"/>
              </a:spcAft>
            </a:pPr>
            <a:r>
              <a:rPr lang="en-US" sz="1800" dirty="0">
                <a:solidFill>
                  <a:schemeClr val="tx1"/>
                </a:solidFill>
              </a:rPr>
              <a:t>Recently published data from the first RCT comparing the relative cardiovascular safety of GnRH agonists (leuprolide) to antagonists (</a:t>
            </a:r>
            <a:r>
              <a:rPr lang="en-US" sz="1800" dirty="0" err="1">
                <a:solidFill>
                  <a:schemeClr val="tx1"/>
                </a:solidFill>
              </a:rPr>
              <a:t>degarelix</a:t>
            </a:r>
            <a:r>
              <a:rPr lang="en-US" sz="1800" dirty="0">
                <a:solidFill>
                  <a:schemeClr val="tx1"/>
                </a:solidFill>
              </a:rPr>
              <a:t>), the </a:t>
            </a:r>
            <a:r>
              <a:rPr lang="en-US" sz="1800" b="1" dirty="0">
                <a:solidFill>
                  <a:schemeClr val="tx1"/>
                </a:solidFill>
              </a:rPr>
              <a:t>PRONOUNCE</a:t>
            </a:r>
            <a:r>
              <a:rPr lang="en-US" sz="1800" dirty="0">
                <a:solidFill>
                  <a:schemeClr val="tx1"/>
                </a:solidFill>
              </a:rPr>
              <a:t> study, </a:t>
            </a:r>
            <a:r>
              <a:rPr lang="en-US" sz="1800" b="1" dirty="0">
                <a:solidFill>
                  <a:schemeClr val="tx1"/>
                </a:solidFill>
              </a:rPr>
              <a:t>showed no difference in MACE between patients treated with these 2 classes of ADT</a:t>
            </a:r>
            <a:r>
              <a:rPr lang="en-US" sz="1800" baseline="30000" dirty="0">
                <a:solidFill>
                  <a:schemeClr val="tx1"/>
                </a:solidFill>
              </a:rPr>
              <a:t>4</a:t>
            </a:r>
          </a:p>
          <a:p>
            <a:pPr>
              <a:spcAft>
                <a:spcPts val="450"/>
              </a:spcAft>
            </a:pPr>
            <a:r>
              <a:rPr lang="en-US" sz="1800" dirty="0">
                <a:solidFill>
                  <a:schemeClr val="tx1"/>
                </a:solidFill>
              </a:rPr>
              <a:t>In the </a:t>
            </a:r>
            <a:r>
              <a:rPr lang="en-US" sz="1800" b="1" dirty="0">
                <a:solidFill>
                  <a:schemeClr val="tx1"/>
                </a:solidFill>
              </a:rPr>
              <a:t>HERO</a:t>
            </a:r>
            <a:r>
              <a:rPr lang="en-US" sz="1800" dirty="0">
                <a:solidFill>
                  <a:schemeClr val="tx1"/>
                </a:solidFill>
              </a:rPr>
              <a:t> study, which compared the GnRH agonist leuprolide to the oral GnRH antagonist </a:t>
            </a:r>
            <a:r>
              <a:rPr lang="en-US" sz="1800" dirty="0" err="1">
                <a:solidFill>
                  <a:schemeClr val="tx1"/>
                </a:solidFill>
              </a:rPr>
              <a:t>relugolix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b="1" dirty="0">
                <a:solidFill>
                  <a:schemeClr val="tx1"/>
                </a:solidFill>
              </a:rPr>
              <a:t>the incidence of MACE was lower with the antagonist than with the agonist</a:t>
            </a:r>
            <a:r>
              <a:rPr lang="en-US" sz="1800" baseline="30000" dirty="0">
                <a:solidFill>
                  <a:schemeClr val="tx1"/>
                </a:solidFill>
              </a:rPr>
              <a:t>5</a:t>
            </a:r>
          </a:p>
          <a:p>
            <a:pPr>
              <a:spcAft>
                <a:spcPts val="450"/>
              </a:spcAft>
            </a:pPr>
            <a:endParaRPr lang="en-US" sz="1800" dirty="0">
              <a:solidFill>
                <a:schemeClr val="tx1"/>
              </a:solidFill>
            </a:endParaRPr>
          </a:p>
          <a:p>
            <a:pPr>
              <a:spcAft>
                <a:spcPts val="450"/>
              </a:spcAft>
            </a:pPr>
            <a:endParaRPr lang="en-US" sz="1800" baseline="30000" dirty="0">
              <a:solidFill>
                <a:schemeClr val="tx1"/>
              </a:solidFill>
            </a:endParaRPr>
          </a:p>
          <a:p>
            <a:pPr>
              <a:spcAft>
                <a:spcPts val="450"/>
              </a:spcAft>
            </a:pPr>
            <a:endParaRPr lang="en-US" sz="165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5ED486-DA5C-40A3-85B4-5B254CAAE061}"/>
              </a:ext>
            </a:extLst>
          </p:cNvPr>
          <p:cNvSpPr txBox="1"/>
          <p:nvPr/>
        </p:nvSpPr>
        <p:spPr>
          <a:xfrm>
            <a:off x="74959" y="4147106"/>
            <a:ext cx="901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CVD, cardiovascular disease; MACE, major adverse cardiovascular event (composite of death, myocardial infarction, or stroke) through 12 months; NCCN, National Comprehensive Cancer Network.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2554B50-0270-470D-8BC4-A39166DD5204}"/>
              </a:ext>
            </a:extLst>
          </p:cNvPr>
          <p:cNvSpPr txBox="1">
            <a:spLocks/>
          </p:cNvSpPr>
          <p:nvPr/>
        </p:nvSpPr>
        <p:spPr>
          <a:xfrm>
            <a:off x="3111500" y="4516438"/>
            <a:ext cx="5994400" cy="54887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None/>
              <a:defRPr sz="11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1. </a:t>
            </a:r>
            <a:r>
              <a:rPr lang="en-US" sz="900" dirty="0" err="1"/>
              <a:t>Challa</a:t>
            </a:r>
            <a:r>
              <a:rPr lang="en-US" sz="900" dirty="0"/>
              <a:t> AA, et al. </a:t>
            </a:r>
            <a:r>
              <a:rPr lang="en-US" sz="900" i="1" dirty="0" err="1"/>
              <a:t>Curr</a:t>
            </a:r>
            <a:r>
              <a:rPr lang="en-US" sz="900" i="1" dirty="0"/>
              <a:t> Treat Options Oncol</a:t>
            </a:r>
            <a:r>
              <a:rPr lang="en-US" sz="900" dirty="0"/>
              <a:t>. 2021;22(6):47. 2. Hu JR, et al. </a:t>
            </a:r>
            <a:r>
              <a:rPr lang="en-US" sz="900" i="1" dirty="0" err="1"/>
              <a:t>Arterioscler</a:t>
            </a:r>
            <a:r>
              <a:rPr lang="en-US" sz="900" i="1" dirty="0"/>
              <a:t> </a:t>
            </a:r>
            <a:r>
              <a:rPr lang="en-US" sz="900" i="1" dirty="0" err="1"/>
              <a:t>Thromb</a:t>
            </a:r>
            <a:r>
              <a:rPr lang="en-US" sz="900" i="1" dirty="0"/>
              <a:t> </a:t>
            </a:r>
            <a:r>
              <a:rPr lang="en-US" sz="900" i="1" dirty="0" err="1"/>
              <a:t>Vasc</a:t>
            </a:r>
            <a:r>
              <a:rPr lang="en-US" sz="900" i="1" dirty="0"/>
              <a:t> Biol. </a:t>
            </a:r>
            <a:r>
              <a:rPr lang="en-US" sz="900" dirty="0"/>
              <a:t>2020;40(3):e55-e64. 3. </a:t>
            </a:r>
            <a:r>
              <a:rPr lang="en-US" sz="900" dirty="0" err="1"/>
              <a:t>Abufaraj</a:t>
            </a:r>
            <a:r>
              <a:rPr lang="en-US" sz="900" dirty="0"/>
              <a:t> M, et al. </a:t>
            </a:r>
            <a:r>
              <a:rPr lang="en-US" sz="900" i="1" dirty="0"/>
              <a:t>Eur Urol. </a:t>
            </a:r>
            <a:r>
              <a:rPr lang="en-US" sz="900" dirty="0"/>
              <a:t>2021;79(1):44-53.  4. Lopes RD, et al</a:t>
            </a:r>
            <a:r>
              <a:rPr lang="en-US" sz="900" i="1" dirty="0"/>
              <a:t>. Circulation</a:t>
            </a:r>
            <a:r>
              <a:rPr lang="en-US" sz="900" dirty="0"/>
              <a:t>. 2021;10.1161/CIRCULATIONAHA.121.056810. 5. Shore ND, et al. </a:t>
            </a:r>
            <a:r>
              <a:rPr lang="en-US" sz="900" i="1" dirty="0"/>
              <a:t>N </a:t>
            </a:r>
            <a:r>
              <a:rPr lang="en-US" sz="900" i="1" dirty="0" err="1"/>
              <a:t>Engl</a:t>
            </a:r>
            <a:r>
              <a:rPr lang="en-US" sz="900" i="1" dirty="0"/>
              <a:t> J Med</a:t>
            </a:r>
            <a:r>
              <a:rPr lang="en-US" sz="900" dirty="0"/>
              <a:t>. 2020;382(23):2187-2196. 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781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F1AD8-A466-1D4F-818B-DC0C51042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5-Year relative survival of patients with advanced/metastatic </a:t>
            </a:r>
            <a:r>
              <a:rPr lang="en-US" b="1" dirty="0" err="1"/>
              <a:t>PCa</a:t>
            </a:r>
            <a:r>
              <a:rPr lang="en-US" b="1" dirty="0"/>
              <a:t> is 30.6%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E347F3-BB86-EF4B-B8BA-EF3E5A9F8F59}"/>
              </a:ext>
            </a:extLst>
          </p:cNvPr>
          <p:cNvSpPr txBox="1"/>
          <p:nvPr/>
        </p:nvSpPr>
        <p:spPr>
          <a:xfrm>
            <a:off x="338904" y="1068944"/>
            <a:ext cx="42413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Majority of </a:t>
            </a:r>
            <a:r>
              <a:rPr lang="en-US" sz="1500" b="1" dirty="0" err="1"/>
              <a:t>PCa</a:t>
            </a:r>
            <a:r>
              <a:rPr lang="en-US" sz="1500" b="1" dirty="0"/>
              <a:t> cases are localized or regional at diagnosis; 6% are advanced/metastatic at diagnosis</a:t>
            </a:r>
          </a:p>
        </p:txBody>
      </p:sp>
      <p:pic>
        <p:nvPicPr>
          <p:cNvPr id="27" name="Picture 2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856D2A0-D188-4D8E-BB4B-D1A6B70B36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38" t="29489" r="39052" b="18383"/>
          <a:stretch/>
        </p:blipFill>
        <p:spPr>
          <a:xfrm>
            <a:off x="491652" y="1830692"/>
            <a:ext cx="2122370" cy="2148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22CE6F3-C7BB-469F-B2B6-FAE252C10C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89" t="11588" r="21921" b="39185"/>
          <a:stretch/>
        </p:blipFill>
        <p:spPr>
          <a:xfrm>
            <a:off x="5002730" y="1867150"/>
            <a:ext cx="3364029" cy="20291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4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E6D1474-9DC8-4C31-95FA-5933C6CFA2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119" t="30898" r="14657" b="28995"/>
          <a:stretch/>
        </p:blipFill>
        <p:spPr>
          <a:xfrm>
            <a:off x="2656761" y="2095266"/>
            <a:ext cx="1940693" cy="1653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D67C064-328B-44F1-881E-C07329031F81}"/>
              </a:ext>
            </a:extLst>
          </p:cNvPr>
          <p:cNvSpPr txBox="1"/>
          <p:nvPr/>
        </p:nvSpPr>
        <p:spPr>
          <a:xfrm>
            <a:off x="4640194" y="1057048"/>
            <a:ext cx="42413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Considered curable when diagnosed at a localized stage, 5-year relative survival of patients with metastatic </a:t>
            </a:r>
            <a:r>
              <a:rPr lang="en-US" sz="1500" b="1" dirty="0" err="1"/>
              <a:t>PCa</a:t>
            </a:r>
            <a:r>
              <a:rPr lang="en-US" sz="1500" b="1" dirty="0"/>
              <a:t> drops dramatically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5EEE6B3F-AC3F-448E-B241-B6BDFC6625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92450" y="4560166"/>
            <a:ext cx="6051550" cy="447884"/>
          </a:xfrm>
        </p:spPr>
        <p:txBody>
          <a:bodyPr/>
          <a:lstStyle/>
          <a:p>
            <a:r>
              <a:rPr lang="en-US" sz="825" dirty="0">
                <a:solidFill>
                  <a:srgbClr val="333333"/>
                </a:solidFill>
              </a:rPr>
              <a:t>NCI SEER Program. Common Cancer Sites - Cancer Stat Facts. </a:t>
            </a:r>
            <a:r>
              <a:rPr lang="en-US" sz="825" dirty="0">
                <a:solidFill>
                  <a:srgbClr val="33333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https://seer.cancer.gov/statfacts/html/common.html </a:t>
            </a:r>
            <a:r>
              <a:rPr lang="en-US" sz="825" dirty="0">
                <a:solidFill>
                  <a:srgbClr val="333333"/>
                </a:solidFill>
              </a:rPr>
              <a:t>. Published 2021. Accessed September 12, 2021.</a:t>
            </a:r>
          </a:p>
          <a:p>
            <a:pPr marL="257175" indent="-257175">
              <a:buAutoNum type="arabicPeriod"/>
            </a:pPr>
            <a:endParaRPr lang="en-US" sz="825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021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199478" y="131162"/>
            <a:ext cx="8761615" cy="8049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8580" tIns="34290" rIns="6858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altLang="en-US" b="1" dirty="0"/>
              <a:t>PRONOUNCE- First Prospective Study Comparing the ASCVD Risk Profiles of GnRH Agonists and </a:t>
            </a:r>
            <a:r>
              <a:rPr lang="en-US" altLang="en-US" b="1" dirty="0" err="1"/>
              <a:t>Antagonists</a:t>
            </a:r>
            <a:r>
              <a:rPr lang="en-US" altLang="en-US" b="1" baseline="30000" dirty="0" err="1"/>
              <a:t>a</a:t>
            </a:r>
            <a:endParaRPr lang="en-US" altLang="en-US" b="1" kern="1200" baseline="300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2554B50-0270-470D-8BC4-A39166DD5204}"/>
              </a:ext>
            </a:extLst>
          </p:cNvPr>
          <p:cNvSpPr txBox="1">
            <a:spLocks/>
          </p:cNvSpPr>
          <p:nvPr/>
        </p:nvSpPr>
        <p:spPr>
          <a:xfrm>
            <a:off x="3111500" y="4516438"/>
            <a:ext cx="5994400" cy="54887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None/>
              <a:defRPr sz="11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Lopes RD, et al</a:t>
            </a:r>
            <a:r>
              <a:rPr lang="en-US" sz="900" i="1" dirty="0"/>
              <a:t>. Circulation</a:t>
            </a:r>
            <a:r>
              <a:rPr lang="en-US" sz="900" dirty="0"/>
              <a:t>. 2021;10.1161/CIRCULATIONAHA.121.056810.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B6BDE4-0E4B-49A8-97E7-00EB700B1BC6}"/>
              </a:ext>
            </a:extLst>
          </p:cNvPr>
          <p:cNvGrpSpPr/>
          <p:nvPr/>
        </p:nvGrpSpPr>
        <p:grpSpPr>
          <a:xfrm>
            <a:off x="690845" y="1327342"/>
            <a:ext cx="7762310" cy="1434637"/>
            <a:chOff x="634531" y="898493"/>
            <a:chExt cx="7762310" cy="143463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3F7E1B1-E466-464B-98B9-09F6CCE567E5}"/>
                </a:ext>
              </a:extLst>
            </p:cNvPr>
            <p:cNvGrpSpPr/>
            <p:nvPr/>
          </p:nvGrpSpPr>
          <p:grpSpPr>
            <a:xfrm>
              <a:off x="634531" y="898493"/>
              <a:ext cx="7762310" cy="1434637"/>
              <a:chOff x="1655337" y="1934061"/>
              <a:chExt cx="10349746" cy="1912848"/>
            </a:xfrm>
          </p:grpSpPr>
          <p:cxnSp>
            <p:nvCxnSpPr>
              <p:cNvPr id="17" name="Elbow Connector 10">
                <a:extLst>
                  <a:ext uri="{FF2B5EF4-FFF2-40B4-BE49-F238E27FC236}">
                    <a16:creationId xmlns:a16="http://schemas.microsoft.com/office/drawing/2014/main" id="{D8D19CDE-08BB-45E1-92E9-CED1504FED18}"/>
                  </a:ext>
                </a:extLst>
              </p:cNvPr>
              <p:cNvCxnSpPr>
                <a:cxnSpLocks/>
                <a:stCxn id="20" idx="3"/>
              </p:cNvCxnSpPr>
              <p:nvPr/>
            </p:nvCxnSpPr>
            <p:spPr bwMode="gray">
              <a:xfrm>
                <a:off x="4588175" y="2890486"/>
                <a:ext cx="1651767" cy="674040"/>
              </a:xfrm>
              <a:prstGeom prst="bentConnector3">
                <a:avLst>
                  <a:gd name="adj1" fmla="val 50000"/>
                </a:avLst>
              </a:prstGeom>
              <a:ln w="12700" cmpd="sng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4F1129A-734E-4924-A922-CA10F0BB3B39}"/>
                  </a:ext>
                </a:extLst>
              </p:cNvPr>
              <p:cNvSpPr/>
              <p:nvPr/>
            </p:nvSpPr>
            <p:spPr bwMode="gray">
              <a:xfrm>
                <a:off x="10020588" y="1995333"/>
                <a:ext cx="1984495" cy="181583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75" b="1" dirty="0">
                    <a:solidFill>
                      <a:schemeClr val="tx1"/>
                    </a:solidFill>
                    <a:latin typeface="Carlito" panose="020F0502020204030204" pitchFamily="34" charset="0"/>
                    <a:cs typeface="Carlito" panose="020F0502020204030204" pitchFamily="34" charset="0"/>
                  </a:rPr>
                  <a:t>Primary Endpoint </a:t>
                </a:r>
                <a:endParaRPr lang="en-US" sz="1275" dirty="0">
                  <a:solidFill>
                    <a:schemeClr val="tx1"/>
                  </a:solidFill>
                  <a:latin typeface="Carlito" panose="020F0502020204030204" pitchFamily="34" charset="0"/>
                  <a:cs typeface="Carlito" panose="020F0502020204030204" pitchFamily="34" charset="0"/>
                </a:endParaRPr>
              </a:p>
              <a:p>
                <a:pPr algn="ctr"/>
                <a:endParaRPr lang="en-US" sz="1275" dirty="0">
                  <a:solidFill>
                    <a:schemeClr val="tx1"/>
                  </a:solidFill>
                  <a:latin typeface="Carlito" panose="020F0502020204030204" pitchFamily="34" charset="0"/>
                  <a:cs typeface="Carlito" panose="020F0502020204030204" pitchFamily="34" charset="0"/>
                </a:endParaRPr>
              </a:p>
              <a:p>
                <a:pPr algn="ctr"/>
                <a:r>
                  <a:rPr lang="en-US" sz="1275" dirty="0">
                    <a:solidFill>
                      <a:schemeClr val="tx1"/>
                    </a:solidFill>
                    <a:latin typeface="Carlito" panose="020F0502020204030204" pitchFamily="34" charset="0"/>
                    <a:cs typeface="Carlito" panose="020F0502020204030204" pitchFamily="34" charset="0"/>
                  </a:rPr>
                  <a:t>Time to first adjudicated </a:t>
                </a:r>
                <a:r>
                  <a:rPr lang="en-US" sz="1275" dirty="0" err="1">
                    <a:solidFill>
                      <a:schemeClr val="tx1"/>
                    </a:solidFill>
                    <a:latin typeface="Carlito" panose="020F0502020204030204" pitchFamily="34" charset="0"/>
                    <a:cs typeface="Carlito" panose="020F0502020204030204" pitchFamily="34" charset="0"/>
                  </a:rPr>
                  <a:t>MACE</a:t>
                </a:r>
                <a:r>
                  <a:rPr lang="en-US" sz="1275" baseline="30000" dirty="0" err="1">
                    <a:solidFill>
                      <a:schemeClr val="tx1"/>
                    </a:solidFill>
                    <a:latin typeface="Carlito" panose="020F0502020204030204" pitchFamily="34" charset="0"/>
                    <a:cs typeface="Carlito" panose="020F0502020204030204" pitchFamily="34" charset="0"/>
                  </a:rPr>
                  <a:t>f</a:t>
                </a:r>
                <a:endParaRPr lang="en-US" sz="1050" baseline="30000" dirty="0">
                  <a:solidFill>
                    <a:schemeClr val="tx1"/>
                  </a:solidFill>
                  <a:latin typeface="Carlito" panose="020F0502020204030204" pitchFamily="34" charset="0"/>
                  <a:cs typeface="Carlito" panose="020F0502020204030204" pitchFamily="34" charset="0"/>
                </a:endParaRPr>
              </a:p>
            </p:txBody>
          </p:sp>
          <p:cxnSp>
            <p:nvCxnSpPr>
              <p:cNvPr id="19" name="Elbow Connector 9">
                <a:extLst>
                  <a:ext uri="{FF2B5EF4-FFF2-40B4-BE49-F238E27FC236}">
                    <a16:creationId xmlns:a16="http://schemas.microsoft.com/office/drawing/2014/main" id="{3331BC87-E077-4005-87E0-EA3F94DD903C}"/>
                  </a:ext>
                </a:extLst>
              </p:cNvPr>
              <p:cNvCxnSpPr>
                <a:cxnSpLocks/>
                <a:stCxn id="20" idx="3"/>
              </p:cNvCxnSpPr>
              <p:nvPr/>
            </p:nvCxnSpPr>
            <p:spPr bwMode="gray">
              <a:xfrm flipV="1">
                <a:off x="4588175" y="2331307"/>
                <a:ext cx="1566481" cy="559178"/>
              </a:xfrm>
              <a:prstGeom prst="bentConnector3">
                <a:avLst>
                  <a:gd name="adj1" fmla="val 50000"/>
                </a:avLst>
              </a:prstGeom>
              <a:ln w="12700" cmpd="sng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B72F9C3-4D52-4030-99FA-E846C3350D03}"/>
                  </a:ext>
                </a:extLst>
              </p:cNvPr>
              <p:cNvSpPr/>
              <p:nvPr/>
            </p:nvSpPr>
            <p:spPr bwMode="gray">
              <a:xfrm>
                <a:off x="1655337" y="1934061"/>
                <a:ext cx="2932838" cy="19128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cs typeface="Carlito" panose="020F0502020204030204" pitchFamily="34" charset="0"/>
                  </a:rPr>
                  <a:t>Inclusion criteria:</a:t>
                </a:r>
                <a:endParaRPr lang="en-US" sz="1200" dirty="0">
                  <a:solidFill>
                    <a:schemeClr val="tx1"/>
                  </a:solidFill>
                  <a:cs typeface="Carlito" panose="020F0502020204030204" pitchFamily="34" charset="0"/>
                </a:endParaRP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/>
                    </a:solidFill>
                    <a:cs typeface="Carlito" panose="020F0502020204030204" pitchFamily="34" charset="0"/>
                  </a:rPr>
                  <a:t>Men with </a:t>
                </a:r>
                <a:r>
                  <a:rPr lang="en-US" sz="1200" b="0" i="0" u="none" strike="noStrike" baseline="0" dirty="0">
                    <a:solidFill>
                      <a:schemeClr val="tx1"/>
                    </a:solidFill>
                  </a:rPr>
                  <a:t>histologically confirmed adenocarcinoma of the prostate</a:t>
                </a:r>
                <a:endParaRPr lang="en-US" sz="1200" dirty="0">
                  <a:solidFill>
                    <a:schemeClr val="tx1"/>
                  </a:solidFill>
                  <a:cs typeface="Carlito" panose="020F0502020204030204" pitchFamily="34" charset="0"/>
                </a:endParaRP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/>
                    </a:solidFill>
                    <a:cs typeface="Carlito" panose="020F0502020204030204" pitchFamily="34" charset="0"/>
                  </a:rPr>
                  <a:t>Concomitant </a:t>
                </a:r>
                <a:r>
                  <a:rPr lang="en-US" sz="1200" dirty="0" err="1">
                    <a:solidFill>
                      <a:schemeClr val="tx1"/>
                    </a:solidFill>
                    <a:cs typeface="Carlito" panose="020F0502020204030204" pitchFamily="34" charset="0"/>
                  </a:rPr>
                  <a:t>ASCVD</a:t>
                </a:r>
                <a:r>
                  <a:rPr lang="en-US" sz="1200" baseline="30000" dirty="0" err="1">
                    <a:solidFill>
                      <a:schemeClr val="tx1"/>
                    </a:solidFill>
                    <a:cs typeface="Carlito" panose="020F0502020204030204" pitchFamily="34" charset="0"/>
                  </a:rPr>
                  <a:t>b</a:t>
                </a:r>
                <a:endParaRPr lang="en-US" sz="1200" baseline="30000" dirty="0">
                  <a:solidFill>
                    <a:schemeClr val="tx1"/>
                  </a:solidFill>
                  <a:cs typeface="Carlito" panose="020F0502020204030204" pitchFamily="34" charset="0"/>
                </a:endParaRP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/>
                    </a:solidFill>
                  </a:rPr>
                  <a:t>Scheduled for ≥12 months of ADT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C61A96A-A115-4966-9150-A310C6967578}"/>
                  </a:ext>
                </a:extLst>
              </p:cNvPr>
              <p:cNvSpPr/>
              <p:nvPr/>
            </p:nvSpPr>
            <p:spPr bwMode="gray">
              <a:xfrm>
                <a:off x="6239942" y="1995332"/>
                <a:ext cx="2628156" cy="69802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Degarelix</a:t>
                </a:r>
                <a:r>
                  <a:rPr lang="en-US" sz="1400" b="1" baseline="30000" dirty="0" err="1">
                    <a:solidFill>
                      <a:schemeClr val="tx1"/>
                    </a:solidFill>
                  </a:rPr>
                  <a:t>d</a:t>
                </a:r>
                <a:endParaRPr lang="en-US" sz="1400" b="1" baseline="30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N =</a:t>
                </a:r>
                <a:endParaRPr lang="en-US" sz="1400" baseline="30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A30C44B-E4E9-4CC1-82B5-E391987B5F7E}"/>
                  </a:ext>
                </a:extLst>
              </p:cNvPr>
              <p:cNvSpPr/>
              <p:nvPr/>
            </p:nvSpPr>
            <p:spPr bwMode="gray">
              <a:xfrm>
                <a:off x="6307209" y="3055413"/>
                <a:ext cx="2613928" cy="75575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err="1">
                    <a:solidFill>
                      <a:schemeClr val="tx1"/>
                    </a:solidFill>
                  </a:rPr>
                  <a:t>Leuprolide</a:t>
                </a:r>
                <a:r>
                  <a:rPr lang="en-US" sz="1400" b="1" baseline="30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  <a:endParaRPr lang="en-US" sz="1400" b="1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 =</a:t>
                </a:r>
                <a:endParaRPr lang="en-US" sz="1400" b="1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BA5A428-DF70-4CE1-8521-CEC16FCBF802}"/>
                </a:ext>
              </a:extLst>
            </p:cNvPr>
            <p:cNvSpPr/>
            <p:nvPr/>
          </p:nvSpPr>
          <p:spPr>
            <a:xfrm>
              <a:off x="3160671" y="1364852"/>
              <a:ext cx="640080" cy="640080"/>
            </a:xfrm>
            <a:prstGeom prst="ellipse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kern="600" spc="30" dirty="0" err="1"/>
                <a:t>R</a:t>
              </a:r>
              <a:r>
                <a:rPr lang="en-US" sz="1200" b="1" kern="600" spc="30" baseline="30000" dirty="0" err="1"/>
                <a:t>c</a:t>
              </a:r>
              <a:endParaRPr lang="en-US" sz="1200" b="1" kern="600" spc="30" baseline="30000" dirty="0"/>
            </a:p>
            <a:p>
              <a:pPr algn="ctr"/>
              <a:r>
                <a:rPr lang="en-US" sz="1200" b="1" kern="600" spc="30" dirty="0"/>
                <a:t>1:1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6EF520E-CEE1-4567-A45A-19421B3DF6A1}"/>
                </a:ext>
              </a:extLst>
            </p:cNvPr>
            <p:cNvGrpSpPr/>
            <p:nvPr/>
          </p:nvGrpSpPr>
          <p:grpSpPr>
            <a:xfrm>
              <a:off x="6105161" y="1235157"/>
              <a:ext cx="772948" cy="830063"/>
              <a:chOff x="6105161" y="1683423"/>
              <a:chExt cx="772948" cy="830063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345D3BCD-D6F5-44ED-A6F8-C530FFB70251}"/>
                  </a:ext>
                </a:extLst>
              </p:cNvPr>
              <p:cNvCxnSpPr/>
              <p:nvPr/>
            </p:nvCxnSpPr>
            <p:spPr>
              <a:xfrm>
                <a:off x="6105161" y="1683423"/>
                <a:ext cx="28575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942D761-51D8-444E-959F-F88E3E702C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6984" y="2513486"/>
                <a:ext cx="28575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85C3050-FD63-46AC-826C-44A310E43D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90911" y="1683423"/>
                <a:ext cx="11823" cy="83006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A9DDC03-109D-4693-8618-761F4D1988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7150" y="2086565"/>
                <a:ext cx="470959" cy="0"/>
              </a:xfrm>
              <a:prstGeom prst="line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A0C6C5C-79E6-4774-901D-1C9625FE90A0}"/>
              </a:ext>
            </a:extLst>
          </p:cNvPr>
          <p:cNvSpPr txBox="1">
            <a:spLocks/>
          </p:cNvSpPr>
          <p:nvPr/>
        </p:nvSpPr>
        <p:spPr>
          <a:xfrm>
            <a:off x="220980" y="3153247"/>
            <a:ext cx="8732031" cy="1064584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50" baseline="30000" dirty="0" err="1">
                <a:solidFill>
                  <a:srgbClr val="000000"/>
                </a:solidFill>
              </a:rPr>
              <a:t>a</a:t>
            </a:r>
            <a:r>
              <a:rPr lang="en-US" sz="950" dirty="0" err="1">
                <a:solidFill>
                  <a:srgbClr val="000000"/>
                </a:solidFill>
              </a:rPr>
              <a:t>International</a:t>
            </a:r>
            <a:r>
              <a:rPr lang="en-US" sz="950" dirty="0">
                <a:solidFill>
                  <a:srgbClr val="000000"/>
                </a:solidFill>
              </a:rPr>
              <a:t>, multicenter, prospective, randomized, open-label trial with blinded endpoint adjudication conducted at 113 sites in 12 countries.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50" baseline="30000" dirty="0" err="1">
                <a:solidFill>
                  <a:srgbClr val="000000"/>
                </a:solidFill>
              </a:rPr>
              <a:t>b</a:t>
            </a:r>
            <a:r>
              <a:rPr lang="en-US" sz="950" dirty="0" err="1">
                <a:solidFill>
                  <a:srgbClr val="000000"/>
                </a:solidFill>
              </a:rPr>
              <a:t>ASCVD</a:t>
            </a:r>
            <a:r>
              <a:rPr lang="en-US" sz="950" dirty="0">
                <a:solidFill>
                  <a:srgbClr val="000000"/>
                </a:solidFill>
              </a:rPr>
              <a:t> was defined as prior history of MI; previous percutaneous or surgical revascularization of the carotid, coronary, iliac, femoral, or popliteal arteries; previous documentation of a stenosis of &gt;50% in these vessels by angiography or carotid ultrasound; or peripheral artery disease with a diminished ankle-brachial pressure index &lt;0.9.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950" baseline="30000" dirty="0" err="1">
                <a:solidFill>
                  <a:srgbClr val="000000"/>
                </a:solidFill>
              </a:rPr>
              <a:t>c</a:t>
            </a:r>
            <a:r>
              <a:rPr lang="en-US" sz="950" dirty="0" err="1">
                <a:solidFill>
                  <a:srgbClr val="000000"/>
                </a:solidFill>
              </a:rPr>
              <a:t>Randomization</a:t>
            </a:r>
            <a:r>
              <a:rPr lang="en-US" sz="950" dirty="0">
                <a:solidFill>
                  <a:srgbClr val="000000"/>
                </a:solidFill>
              </a:rPr>
              <a:t> was stratified by baseline age (&lt;75 or ≥75 years) and region (North America or other) in fixed blocks of 4.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950" baseline="30000" dirty="0" err="1">
                <a:solidFill>
                  <a:srgbClr val="000000"/>
                </a:solidFill>
              </a:rPr>
              <a:t>d</a:t>
            </a:r>
            <a:r>
              <a:rPr lang="en-US" sz="950" dirty="0" err="1">
                <a:solidFill>
                  <a:srgbClr val="000000"/>
                </a:solidFill>
              </a:rPr>
              <a:t>Patients</a:t>
            </a:r>
            <a:r>
              <a:rPr lang="en-US" sz="950" dirty="0">
                <a:solidFill>
                  <a:srgbClr val="000000"/>
                </a:solidFill>
              </a:rPr>
              <a:t> received  a 240 mg subcutaneous starting dose of </a:t>
            </a:r>
            <a:r>
              <a:rPr lang="en-US" sz="950" dirty="0" err="1">
                <a:solidFill>
                  <a:srgbClr val="000000"/>
                </a:solidFill>
              </a:rPr>
              <a:t>degarelix</a:t>
            </a:r>
            <a:r>
              <a:rPr lang="en-US" sz="950" dirty="0">
                <a:solidFill>
                  <a:srgbClr val="000000"/>
                </a:solidFill>
              </a:rPr>
              <a:t> followed by 11 maintenance doses of 80 mg injections every 28 days.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950" baseline="30000" dirty="0" err="1">
                <a:solidFill>
                  <a:srgbClr val="000000"/>
                </a:solidFill>
              </a:rPr>
              <a:t>e</a:t>
            </a:r>
            <a:r>
              <a:rPr lang="en-US" sz="950" dirty="0" err="1">
                <a:solidFill>
                  <a:srgbClr val="000000"/>
                </a:solidFill>
              </a:rPr>
              <a:t>Patients</a:t>
            </a:r>
            <a:r>
              <a:rPr lang="en-US" sz="950" dirty="0">
                <a:solidFill>
                  <a:srgbClr val="000000"/>
                </a:solidFill>
              </a:rPr>
              <a:t> received a 22.5-mg intramuscular injection of leuprolide followed by 3 similar injections every 84 days.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950" baseline="30000" dirty="0" err="1">
                <a:solidFill>
                  <a:srgbClr val="000000"/>
                </a:solidFill>
              </a:rPr>
              <a:t>f</a:t>
            </a:r>
            <a:r>
              <a:rPr lang="en-US" sz="950" dirty="0" err="1">
                <a:solidFill>
                  <a:srgbClr val="000000"/>
                </a:solidFill>
              </a:rPr>
              <a:t>Composite</a:t>
            </a:r>
            <a:r>
              <a:rPr lang="en-US" sz="950" dirty="0">
                <a:solidFill>
                  <a:srgbClr val="000000"/>
                </a:solidFill>
              </a:rPr>
              <a:t> of all-cause death, MI, or stroke through 12 months.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950" dirty="0">
                <a:solidFill>
                  <a:srgbClr val="000000"/>
                </a:solidFill>
              </a:rPr>
              <a:t>ASCVD, atherosclerotic cardiovascular disease; </a:t>
            </a:r>
            <a:r>
              <a:rPr lang="en-US" sz="1000" dirty="0"/>
              <a:t>MACE, major adverse cardiovascular event; MI, myocardial infarction.</a:t>
            </a:r>
            <a:endParaRPr lang="en-US" sz="9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457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199478" y="131162"/>
            <a:ext cx="8761615" cy="8049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3200" b="1" dirty="0"/>
              <a:t>PRONOUNCE: Summary of Findings</a:t>
            </a:r>
            <a:endParaRPr lang="en-US" altLang="en-US" sz="3200" b="1" kern="1200" baseline="300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2554B50-0270-470D-8BC4-A39166DD5204}"/>
              </a:ext>
            </a:extLst>
          </p:cNvPr>
          <p:cNvSpPr txBox="1">
            <a:spLocks/>
          </p:cNvSpPr>
          <p:nvPr/>
        </p:nvSpPr>
        <p:spPr>
          <a:xfrm>
            <a:off x="3111500" y="4516438"/>
            <a:ext cx="5994400" cy="54887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None/>
              <a:defRPr sz="11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Lopes RD, et al</a:t>
            </a:r>
            <a:r>
              <a:rPr lang="en-US" sz="900" i="1" dirty="0"/>
              <a:t>. Circulation</a:t>
            </a:r>
            <a:r>
              <a:rPr lang="en-US" sz="900" dirty="0"/>
              <a:t>. 2021;10.1161/CIRCULATIONAHA.121.056810. 8. 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5DC80BC-B2C5-4D53-A6B8-00F021D70C8F}"/>
              </a:ext>
            </a:extLst>
          </p:cNvPr>
          <p:cNvSpPr txBox="1">
            <a:spLocks/>
          </p:cNvSpPr>
          <p:nvPr/>
        </p:nvSpPr>
        <p:spPr>
          <a:xfrm>
            <a:off x="307455" y="1010178"/>
            <a:ext cx="8367207" cy="337570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3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0"/>
              </a:spcAft>
            </a:pPr>
            <a:r>
              <a:rPr lang="en-US" sz="1800" dirty="0">
                <a:solidFill>
                  <a:schemeClr val="tx1"/>
                </a:solidFill>
              </a:rPr>
              <a:t>Baseline characteristics were balanced between the study groups</a:t>
            </a:r>
          </a:p>
          <a:p>
            <a:pPr lvl="1">
              <a:spcAft>
                <a:spcPts val="450"/>
              </a:spcAft>
            </a:pPr>
            <a:r>
              <a:rPr lang="en-US" sz="1400" dirty="0">
                <a:solidFill>
                  <a:schemeClr val="tx1"/>
                </a:solidFill>
              </a:rPr>
              <a:t>Median age was 73 years</a:t>
            </a:r>
          </a:p>
          <a:p>
            <a:pPr lvl="1">
              <a:spcAft>
                <a:spcPts val="450"/>
              </a:spcAft>
            </a:pPr>
            <a:r>
              <a:rPr lang="en-US" sz="1400" dirty="0">
                <a:solidFill>
                  <a:schemeClr val="tx1"/>
                </a:solidFill>
              </a:rPr>
              <a:t>49.8% had localized prostate cancer</a:t>
            </a:r>
          </a:p>
          <a:p>
            <a:pPr lvl="1">
              <a:spcAft>
                <a:spcPts val="450"/>
              </a:spcAft>
            </a:pPr>
            <a:r>
              <a:rPr lang="en-US" sz="1400" dirty="0">
                <a:solidFill>
                  <a:schemeClr val="tx1"/>
                </a:solidFill>
              </a:rPr>
              <a:t>26.3% had locally advanced disease </a:t>
            </a:r>
          </a:p>
          <a:p>
            <a:pPr lvl="1">
              <a:spcAft>
                <a:spcPts val="450"/>
              </a:spcAft>
            </a:pPr>
            <a:r>
              <a:rPr lang="en-US" sz="1400" dirty="0">
                <a:solidFill>
                  <a:schemeClr val="tx1"/>
                </a:solidFill>
              </a:rPr>
              <a:t>20.4% had metastatic disease</a:t>
            </a:r>
          </a:p>
          <a:p>
            <a:pPr>
              <a:spcAft>
                <a:spcPts val="450"/>
              </a:spcAft>
            </a:pPr>
            <a:r>
              <a:rPr lang="en-US" sz="1650" dirty="0">
                <a:solidFill>
                  <a:schemeClr val="tx1"/>
                </a:solidFill>
              </a:rPr>
              <a:t>MACE occurred in </a:t>
            </a:r>
          </a:p>
          <a:p>
            <a:pPr lvl="1">
              <a:spcAft>
                <a:spcPts val="450"/>
              </a:spcAft>
            </a:pPr>
            <a:r>
              <a:rPr lang="en-US" sz="1400" dirty="0">
                <a:solidFill>
                  <a:schemeClr val="tx1"/>
                </a:solidFill>
              </a:rPr>
              <a:t>15 (5.5%) patients assigned to </a:t>
            </a:r>
            <a:r>
              <a:rPr lang="en-US" sz="1400" dirty="0" err="1">
                <a:solidFill>
                  <a:schemeClr val="tx1"/>
                </a:solidFill>
              </a:rPr>
              <a:t>degarelix</a:t>
            </a:r>
            <a:r>
              <a:rPr lang="en-US" sz="1400" dirty="0">
                <a:solidFill>
                  <a:schemeClr val="tx1"/>
                </a:solidFill>
              </a:rPr>
              <a:t> and </a:t>
            </a:r>
          </a:p>
          <a:p>
            <a:pPr lvl="1">
              <a:spcAft>
                <a:spcPts val="450"/>
              </a:spcAft>
            </a:pPr>
            <a:r>
              <a:rPr lang="en-US" sz="1400" dirty="0">
                <a:solidFill>
                  <a:schemeClr val="tx1"/>
                </a:solidFill>
              </a:rPr>
              <a:t>11 (4.1%) assigned to leuprolide (HR, 1.28, 95% CI 0.59–2.79; p=0.53)</a:t>
            </a:r>
          </a:p>
          <a:p>
            <a:pPr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No difference in MACE at 1 year with </a:t>
            </a:r>
            <a:r>
              <a:rPr lang="en-US" sz="1800" b="1" dirty="0" err="1">
                <a:solidFill>
                  <a:schemeClr val="tx1"/>
                </a:solidFill>
              </a:rPr>
              <a:t>degarelix</a:t>
            </a:r>
            <a:r>
              <a:rPr lang="en-US" sz="1800" b="1" dirty="0">
                <a:solidFill>
                  <a:schemeClr val="tx1"/>
                </a:solidFill>
              </a:rPr>
              <a:t> and leuprolide</a:t>
            </a:r>
          </a:p>
          <a:p>
            <a:pPr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Study terminated prematurely due to smaller than planned enrollment numbers</a:t>
            </a:r>
          </a:p>
        </p:txBody>
      </p:sp>
    </p:spTree>
    <p:extLst>
      <p:ext uri="{BB962C8B-B14F-4D97-AF65-F5344CB8AC3E}">
        <p14:creationId xmlns:p14="http://schemas.microsoft.com/office/powerpoint/2010/main" val="18891660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48648"/>
          </a:xfrm>
        </p:spPr>
        <p:txBody>
          <a:bodyPr/>
          <a:lstStyle/>
          <a:p>
            <a:pPr algn="ctr"/>
            <a:r>
              <a:rPr lang="en-US" altLang="en-US" b="1" dirty="0"/>
              <a:t>Mr. G (Case 1)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922492"/>
            <a:ext cx="8497851" cy="2926494"/>
          </a:xfrm>
        </p:spPr>
        <p:txBody>
          <a:bodyPr>
            <a:noAutofit/>
          </a:bodyPr>
          <a:lstStyle/>
          <a:p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ＭＳ Ｐゴシック" charset="-128"/>
              </a:rPr>
              <a:t>68-year-old male, last seen by a physician when he was 16 years old</a:t>
            </a:r>
          </a:p>
          <a:p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ＭＳ Ｐゴシック" charset="-128"/>
              </a:rPr>
              <a:t>Presents to local ER with 6 months of progressive back pain and lower urinary tract symptoms,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ＭＳ Ｐゴシック" charset="-128"/>
              </a:rPr>
              <a:t> he notes a 25-lb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 weight loss and worsening fatigue (ECOG </a:t>
            </a:r>
            <a:br>
              <a:rPr lang="en-US" sz="2000" dirty="0">
                <a:solidFill>
                  <a:srgbClr val="000000"/>
                </a:solidFill>
                <a:ea typeface="ＭＳ Ｐゴシック" charset="-128"/>
              </a:rPr>
            </a:b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PS 1)</a:t>
            </a:r>
          </a:p>
          <a:p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ＭＳ Ｐゴシック" charset="-128"/>
              </a:rPr>
              <a:t>In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ＭＳ Ｐゴシック" charset="-128"/>
              </a:rPr>
              <a:t> the ER, </a:t>
            </a:r>
            <a:r>
              <a:rPr kumimoji="0" lang="en-US" sz="20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ＭＳ Ｐゴシック" charset="-128"/>
              </a:rPr>
              <a:t>hgb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ＭＳ Ｐゴシック" charset="-128"/>
              </a:rPr>
              <a:t> 9.8, creatinine 2.5, glucose 324, </a:t>
            </a:r>
            <a:r>
              <a:rPr kumimoji="0" lang="en-US" sz="20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ＭＳ Ｐゴシック" charset="-128"/>
              </a:rPr>
              <a:t>Alk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ＭＳ Ｐゴシック" charset="-128"/>
              </a:rPr>
              <a:t> </a:t>
            </a:r>
            <a:r>
              <a:rPr kumimoji="0" lang="en-US" sz="20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ＭＳ Ｐゴシック" charset="-128"/>
              </a:rPr>
              <a:t>phos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ＭＳ Ｐゴシック" charset="-128"/>
              </a:rPr>
              <a:t> 724</a:t>
            </a:r>
          </a:p>
          <a:p>
            <a:r>
              <a:rPr lang="en-US" sz="2000" baseline="0" dirty="0">
                <a:solidFill>
                  <a:srgbClr val="000000"/>
                </a:solidFill>
                <a:ea typeface="ＭＳ Ｐゴシック" charset="-128"/>
              </a:rPr>
              <a:t>Rock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 hard prostate on exam, PSA 123, Foley placed, creatinine improved</a:t>
            </a:r>
          </a:p>
          <a:p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ＭＳ Ｐゴシック" charset="-128"/>
              </a:rPr>
              <a:t>TRUS bx:  high volume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ＭＳ Ｐゴシック" charset="-128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ＭＳ Ｐゴシック" charset="-128"/>
              </a:rPr>
              <a:t>Gleason 4 + 4 (grade group 4)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ＭＳ Ｐゴシック" charset="-128"/>
              </a:rPr>
              <a:t> </a:t>
            </a:r>
            <a:r>
              <a:rPr kumimoji="0" lang="en-US" sz="20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ＭＳ Ｐゴシック" charset="-128"/>
              </a:rPr>
              <a:t>PCa</a:t>
            </a:r>
            <a:endParaRPr kumimoji="0" lang="en-US" sz="2000" b="0" i="0" u="none" strike="noStrike" cap="none" normalizeH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ＭＳ Ｐゴシック" charset="-128"/>
            </a:endParaRPr>
          </a:p>
          <a:p>
            <a:r>
              <a:rPr lang="en-US" sz="2000" baseline="0" dirty="0">
                <a:solidFill>
                  <a:srgbClr val="000000"/>
                </a:solidFill>
                <a:ea typeface="ＭＳ Ｐゴシック" charset="-128"/>
              </a:rPr>
              <a:t>CT/bone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 scan obtained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ＭＳ Ｐゴシック" charset="-128"/>
            </a:endParaRPr>
          </a:p>
          <a:p>
            <a:pPr marL="0" indent="0">
              <a:buNone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ＭＳ Ｐゴシック" charset="-128"/>
            </a:endParaRPr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938EA8-4DFD-43A5-B106-F30B186F5694}"/>
              </a:ext>
            </a:extLst>
          </p:cNvPr>
          <p:cNvSpPr txBox="1"/>
          <p:nvPr/>
        </p:nvSpPr>
        <p:spPr>
          <a:xfrm>
            <a:off x="295275" y="4005564"/>
            <a:ext cx="86423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ALK </a:t>
            </a:r>
            <a:r>
              <a:rPr lang="en-US" sz="1100" dirty="0" err="1"/>
              <a:t>phos</a:t>
            </a:r>
            <a:r>
              <a:rPr lang="en-US" sz="1100" dirty="0"/>
              <a:t>, alkaline phosphatase; CT, compute </a:t>
            </a:r>
            <a:r>
              <a:rPr lang="en-US" sz="1100" dirty="0" err="1"/>
              <a:t>dtomography</a:t>
            </a:r>
            <a:r>
              <a:rPr lang="en-US" sz="1100" dirty="0"/>
              <a:t>; ECOG, Eastern Cooperative Oncology Group; ER, emergency room; </a:t>
            </a:r>
            <a:r>
              <a:rPr lang="en-US" sz="1100" dirty="0" err="1"/>
              <a:t>hgb</a:t>
            </a:r>
            <a:r>
              <a:rPr lang="en-US" sz="1100" dirty="0"/>
              <a:t>, hemoglobin; PS, performance status; PSA, prostate-specific antigen; TRUS bx; transrectal ultrasound  biopsy.  </a:t>
            </a:r>
          </a:p>
        </p:txBody>
      </p:sp>
    </p:spTree>
    <p:extLst>
      <p:ext uri="{BB962C8B-B14F-4D97-AF65-F5344CB8AC3E}">
        <p14:creationId xmlns:p14="http://schemas.microsoft.com/office/powerpoint/2010/main" val="7611287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1279923" y="96887"/>
            <a:ext cx="6721078" cy="6924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b="1" dirty="0"/>
              <a:t>Mr. G: Imaging Results</a:t>
            </a:r>
          </a:p>
        </p:txBody>
      </p:sp>
      <p:pic>
        <p:nvPicPr>
          <p:cNvPr id="24579" name="Picture 3" descr="11-3-2008 2-50-55 P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742" y="1198960"/>
            <a:ext cx="3715940" cy="15001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07357" y="798910"/>
            <a:ext cx="3007519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accent2"/>
                </a:solidFill>
              </a:rPr>
              <a:t>Abdominal and Pelvic 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69682" y="798910"/>
            <a:ext cx="2874169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accent2"/>
                </a:solidFill>
              </a:rPr>
              <a:t>Bone Scan</a:t>
            </a:r>
            <a:endParaRPr lang="en-US" sz="1600" b="1" i="1" dirty="0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02818" y="2803019"/>
            <a:ext cx="3924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ea typeface="Batang" panose="02030600000101010101" pitchFamily="18" charset="-127"/>
              </a:rPr>
              <a:t>Evidence of pelvic adenopathy</a:t>
            </a:r>
          </a:p>
          <a:p>
            <a:pPr marL="214313" indent="-214313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00000"/>
              </a:solidFill>
              <a:ea typeface="Batang" panose="02030600000101010101" pitchFamily="18" charset="-127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ea typeface="Batang" panose="02030600000101010101" pitchFamily="18" charset="-127"/>
              </a:rPr>
              <a:t>Extensive disease in spine, ribs, and pelvis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2" name="Snagit_SNG80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97" y="1145390"/>
            <a:ext cx="2019539" cy="299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169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03848A-1A69-4F70-BBA4-4CFBB2401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Current State of </a:t>
            </a:r>
            <a:r>
              <a:rPr lang="en-US" b="1" dirty="0" err="1"/>
              <a:t>PCa</a:t>
            </a:r>
            <a:r>
              <a:rPr lang="en-US" b="1" dirty="0"/>
              <a:t> Care</a:t>
            </a:r>
            <a:br>
              <a:rPr lang="en-US" b="1" dirty="0"/>
            </a:br>
            <a:r>
              <a:rPr lang="en-US" b="1" dirty="0">
                <a:solidFill>
                  <a:srgbClr val="FF9900"/>
                </a:solidFill>
              </a:rPr>
              <a:t>Key Takeaways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378716-88C3-411E-AA23-977FBA132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05" y="988413"/>
            <a:ext cx="8845638" cy="311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285750" indent="-28575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334963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b="0" dirty="0">
                <a:latin typeface="+mn-lt"/>
              </a:rPr>
              <a:t>Key considerations for prognosis and/or therapeutic choice in </a:t>
            </a:r>
            <a:r>
              <a:rPr lang="en-US" sz="1700" b="0" dirty="0" err="1">
                <a:latin typeface="+mn-lt"/>
              </a:rPr>
              <a:t>mHSPC</a:t>
            </a:r>
            <a:r>
              <a:rPr lang="en-US" sz="1700" b="0" dirty="0">
                <a:latin typeface="+mn-lt"/>
              </a:rPr>
              <a:t> include </a:t>
            </a:r>
            <a:r>
              <a:rPr lang="en-US" sz="1700" b="0" dirty="0">
                <a:latin typeface="+mn-lt"/>
                <a:cs typeface="Arial" panose="020B0604020202020204" pitchFamily="34" charset="0"/>
              </a:rPr>
              <a:t>– </a:t>
            </a:r>
            <a:r>
              <a:rPr lang="en-US" sz="1700" b="0" dirty="0">
                <a:latin typeface="+mn-lt"/>
              </a:rPr>
              <a:t>recurrent disease after initial local therapy or de novo metastatic disease; extent of disease; site of metastases and burden; symptom burden/ QoL effects; genetic testing results; and patient preferences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b="0" dirty="0">
                <a:latin typeface="+mn-lt"/>
              </a:rPr>
              <a:t>While ADT alone may be appropriate for some patients, treatment intensification based on ADT with docetaxel or AR-axis targeted therapies are important for upfront management of </a:t>
            </a:r>
            <a:r>
              <a:rPr lang="en-US" sz="1700" b="0" dirty="0" err="1">
                <a:latin typeface="+mn-lt"/>
              </a:rPr>
              <a:t>mHSPC</a:t>
            </a:r>
            <a:endParaRPr lang="en-US" sz="1700" b="0" dirty="0">
              <a:latin typeface="+mn-lt"/>
            </a:endParaRP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b="0" dirty="0">
                <a:latin typeface="+mn-lt"/>
              </a:rPr>
              <a:t>Choice of ADT intensification needs to be individualized based on patient-, disease-, and treatment-related factors</a:t>
            </a:r>
          </a:p>
          <a:p>
            <a:pPr marL="0" indent="0">
              <a:lnSpc>
                <a:spcPct val="150000"/>
              </a:lnSpc>
            </a:pPr>
            <a:endParaRPr lang="en-US" sz="1700" b="0" dirty="0">
              <a:latin typeface="+mn-lt"/>
            </a:endParaRPr>
          </a:p>
          <a:p>
            <a:pPr>
              <a:lnSpc>
                <a:spcPct val="150000"/>
              </a:lnSpc>
              <a:buClr>
                <a:srgbClr val="1168B3"/>
              </a:buClr>
              <a:buFontTx/>
              <a:buChar char="•"/>
              <a:defRPr/>
            </a:pPr>
            <a:r>
              <a:rPr lang="en-US" altLang="en-US" sz="1700" b="0" kern="0" dirty="0">
                <a:solidFill>
                  <a:srgbClr val="000000"/>
                </a:solidFill>
                <a:latin typeface="+mn-lt"/>
                <a:cs typeface="Arial" pitchFamily="34" charset="0"/>
              </a:rPr>
              <a:t>                                   </a:t>
            </a:r>
          </a:p>
          <a:p>
            <a:pPr>
              <a:lnSpc>
                <a:spcPct val="150000"/>
              </a:lnSpc>
              <a:buClr>
                <a:srgbClr val="1168B3"/>
              </a:buClr>
              <a:buFontTx/>
              <a:buChar char="•"/>
              <a:defRPr/>
            </a:pPr>
            <a:endParaRPr lang="en-US" altLang="en-US" sz="1700" b="0" kern="0" dirty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1168B3"/>
              </a:buClr>
              <a:buFontTx/>
              <a:buChar char="•"/>
              <a:defRPr/>
            </a:pPr>
            <a:endParaRPr lang="en-US" altLang="en-US" sz="1700" b="0" kern="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61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0B001FA-3A21-4E36-BDC0-DB0F5541A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Current State of </a:t>
            </a:r>
            <a:r>
              <a:rPr lang="en-US" b="1" dirty="0" err="1"/>
              <a:t>PCa</a:t>
            </a:r>
            <a:r>
              <a:rPr lang="en-US" b="1" dirty="0"/>
              <a:t> Care</a:t>
            </a:r>
            <a:br>
              <a:rPr lang="en-US" b="1" dirty="0"/>
            </a:br>
            <a:r>
              <a:rPr lang="en-US" b="1" dirty="0">
                <a:solidFill>
                  <a:srgbClr val="FF9900"/>
                </a:solidFill>
              </a:rPr>
              <a:t>Key Takeaways </a:t>
            </a:r>
            <a:r>
              <a:rPr lang="en-US" b="1" i="1" dirty="0">
                <a:solidFill>
                  <a:srgbClr val="FF9900"/>
                </a:solidFill>
              </a:rPr>
              <a:t>(continued)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7E3086-E810-4EDD-9E93-D224D3D81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05" y="970656"/>
            <a:ext cx="8845638" cy="320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285750" indent="-28575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334963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b="0" dirty="0">
                <a:latin typeface="+mn-lt"/>
              </a:rPr>
              <a:t>Understanding and management of ADT-associated AEs are critical components of the treatment plan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b="0" dirty="0">
                <a:latin typeface="+mn-lt"/>
              </a:rPr>
              <a:t>ADT-associated toxicities/AEs include metabolic, musculoskeletal, and cognitive and neuropsychiatric, and sexual function effects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b="0" dirty="0">
                <a:latin typeface="+mn-lt"/>
              </a:rPr>
              <a:t>ADT-associated cardiovascular morbidity/risk remains an unresolved issue requiring further studies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b="0" dirty="0">
                <a:latin typeface="+mn-lt"/>
              </a:rPr>
              <a:t>Differences between the cardiovascular morbidity/risk profiles of GnRH agonists and antagonists are need to be compared in head-to-head studies, such as the PRONOUNCE trial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700" b="0" dirty="0">
              <a:latin typeface="+mn-lt"/>
            </a:endParaRPr>
          </a:p>
          <a:p>
            <a:pPr>
              <a:lnSpc>
                <a:spcPct val="150000"/>
              </a:lnSpc>
              <a:buClr>
                <a:srgbClr val="1168B3"/>
              </a:buClr>
              <a:buFontTx/>
              <a:buChar char="•"/>
              <a:defRPr/>
            </a:pPr>
            <a:r>
              <a:rPr lang="en-US" altLang="en-US" sz="1700" b="0" kern="0" dirty="0">
                <a:solidFill>
                  <a:srgbClr val="000000"/>
                </a:solidFill>
                <a:latin typeface="+mn-lt"/>
                <a:cs typeface="Arial" pitchFamily="34" charset="0"/>
              </a:rPr>
              <a:t>                               				</a:t>
            </a:r>
          </a:p>
          <a:p>
            <a:pPr>
              <a:lnSpc>
                <a:spcPct val="150000"/>
              </a:lnSpc>
              <a:buClr>
                <a:srgbClr val="1168B3"/>
              </a:buClr>
              <a:buFontTx/>
              <a:buChar char="•"/>
              <a:defRPr/>
            </a:pPr>
            <a:endParaRPr lang="en-US" altLang="en-US" sz="1700" b="0" kern="0" dirty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1168B3"/>
              </a:buClr>
              <a:buFontTx/>
              <a:buChar char="•"/>
              <a:defRPr/>
            </a:pPr>
            <a:endParaRPr lang="en-US" altLang="en-US" sz="1700" b="0" kern="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63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020EA25-F71F-C744-BB82-B23E04C6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903" y="995521"/>
            <a:ext cx="8100127" cy="17907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Module 3</a:t>
            </a:r>
            <a:b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Exploring Optimal Therapeutic Options </a:t>
            </a:r>
          </a:p>
        </p:txBody>
      </p:sp>
    </p:spTree>
    <p:extLst>
      <p:ext uri="{BB962C8B-B14F-4D97-AF65-F5344CB8AC3E}">
        <p14:creationId xmlns:p14="http://schemas.microsoft.com/office/powerpoint/2010/main" val="33358401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95852" y="169893"/>
            <a:ext cx="8952297" cy="5352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b="1" dirty="0"/>
              <a:t>Summary of GnRH Agonists for </a:t>
            </a:r>
            <a:r>
              <a:rPr lang="en-US" altLang="en-US" b="1" dirty="0" err="1"/>
              <a:t>PCa</a:t>
            </a:r>
            <a:r>
              <a:rPr lang="en-US" altLang="en-US" b="1" dirty="0"/>
              <a:t> Management</a:t>
            </a:r>
            <a:endParaRPr lang="en-US" altLang="en-US" b="1" baseline="300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1457A6D-AD3E-4379-A6C2-7451009D180A}"/>
              </a:ext>
            </a:extLst>
          </p:cNvPr>
          <p:cNvSpPr txBox="1"/>
          <p:nvPr/>
        </p:nvSpPr>
        <p:spPr>
          <a:xfrm>
            <a:off x="3149600" y="4553044"/>
            <a:ext cx="599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333333"/>
                </a:solidFill>
                <a:latin typeface="BlinkMacSystemFont"/>
              </a:rPr>
              <a:t>Table adapted from Van </a:t>
            </a:r>
            <a:r>
              <a:rPr lang="en-US" sz="900" dirty="0" err="1">
                <a:solidFill>
                  <a:srgbClr val="333333"/>
                </a:solidFill>
                <a:latin typeface="BlinkMacSystemFont"/>
              </a:rPr>
              <a:t>Poppel</a:t>
            </a:r>
            <a:r>
              <a:rPr lang="en-US" sz="900" dirty="0">
                <a:solidFill>
                  <a:srgbClr val="333333"/>
                </a:solidFill>
                <a:latin typeface="BlinkMacSystemFont"/>
              </a:rPr>
              <a:t> H, </a:t>
            </a:r>
            <a:r>
              <a:rPr lang="en-US" sz="900" dirty="0" err="1">
                <a:solidFill>
                  <a:srgbClr val="333333"/>
                </a:solidFill>
                <a:latin typeface="BlinkMacSystemFont"/>
              </a:rPr>
              <a:t>Abrahamsson</a:t>
            </a:r>
            <a:r>
              <a:rPr lang="en-US" sz="900" dirty="0">
                <a:solidFill>
                  <a:srgbClr val="333333"/>
                </a:solidFill>
                <a:latin typeface="BlinkMacSystemFont"/>
              </a:rPr>
              <a:t> PA</a:t>
            </a:r>
            <a:r>
              <a:rPr lang="en-US" sz="900" i="1" dirty="0">
                <a:solidFill>
                  <a:srgbClr val="333333"/>
                </a:solidFill>
                <a:latin typeface="BlinkMacSystemFont"/>
              </a:rPr>
              <a:t>. Int J Urol</a:t>
            </a:r>
            <a:r>
              <a:rPr lang="en-US" sz="900" dirty="0">
                <a:solidFill>
                  <a:srgbClr val="333333"/>
                </a:solidFill>
                <a:latin typeface="BlinkMacSystemFont"/>
              </a:rPr>
              <a:t>. 2020;27(10):830-837. </a:t>
            </a:r>
            <a:endParaRPr lang="en-US" sz="9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41021A4-3BFB-43A9-9AA8-1F6A464C904B}"/>
              </a:ext>
            </a:extLst>
          </p:cNvPr>
          <p:cNvSpPr txBox="1"/>
          <p:nvPr/>
        </p:nvSpPr>
        <p:spPr>
          <a:xfrm>
            <a:off x="79950" y="4054310"/>
            <a:ext cx="896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212121"/>
                </a:solidFill>
                <a:latin typeface="BlinkMacSystemFont"/>
                <a:cs typeface="Calibri" panose="020F0502020204030204" pitchFamily="34" charset="0"/>
              </a:rPr>
              <a:t>†Some of the treatments within this table might have a country or regional approval status only, but are included for completeness.</a:t>
            </a:r>
          </a:p>
          <a:p>
            <a:r>
              <a:rPr lang="en-US" sz="900" dirty="0">
                <a:solidFill>
                  <a:srgbClr val="212121"/>
                </a:solidFill>
                <a:latin typeface="BlinkMacSystemFont"/>
                <a:cs typeface="Calibri" panose="020F0502020204030204" pitchFamily="34" charset="0"/>
              </a:rPr>
              <a:t>RT, radiation therapy. 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1CE94DB-438E-41D1-B4AA-4EEA3024F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481639"/>
              </p:ext>
            </p:extLst>
          </p:nvPr>
        </p:nvGraphicFramePr>
        <p:xfrm>
          <a:off x="158750" y="685116"/>
          <a:ext cx="8743949" cy="33192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9345">
                  <a:extLst>
                    <a:ext uri="{9D8B030D-6E8A-4147-A177-3AD203B41FA5}">
                      <a16:colId xmlns:a16="http://schemas.microsoft.com/office/drawing/2014/main" val="2846096242"/>
                    </a:ext>
                  </a:extLst>
                </a:gridCol>
                <a:gridCol w="1594103">
                  <a:extLst>
                    <a:ext uri="{9D8B030D-6E8A-4147-A177-3AD203B41FA5}">
                      <a16:colId xmlns:a16="http://schemas.microsoft.com/office/drawing/2014/main" val="865065106"/>
                    </a:ext>
                  </a:extLst>
                </a:gridCol>
                <a:gridCol w="2547652">
                  <a:extLst>
                    <a:ext uri="{9D8B030D-6E8A-4147-A177-3AD203B41FA5}">
                      <a16:colId xmlns:a16="http://schemas.microsoft.com/office/drawing/2014/main" val="1296765976"/>
                    </a:ext>
                  </a:extLst>
                </a:gridCol>
                <a:gridCol w="3752849">
                  <a:extLst>
                    <a:ext uri="{9D8B030D-6E8A-4147-A177-3AD203B41FA5}">
                      <a16:colId xmlns:a16="http://schemas.microsoft.com/office/drawing/2014/main" val="3770240135"/>
                    </a:ext>
                  </a:extLst>
                </a:gridCol>
              </a:tblGrid>
              <a:tr h="253638">
                <a:tc>
                  <a:txBody>
                    <a:bodyPr/>
                    <a:lstStyle/>
                    <a:p>
                      <a:r>
                        <a:rPr lang="en-US" sz="1200" b="1" dirty="0"/>
                        <a:t>Drug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Indication(s)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Formulation and Dosing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Contraindications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57897603"/>
                  </a:ext>
                </a:extLst>
              </a:tr>
              <a:tr h="545007"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Goserelin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Locally advanced and metastatic </a:t>
                      </a:r>
                      <a:r>
                        <a:rPr lang="en-US" sz="1100" dirty="0" err="1"/>
                        <a:t>PCa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Injection into the abdominal wall (10.8 mg every 12 weeks)</a:t>
                      </a:r>
                    </a:p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Depression, diabetes, hypertension, metabolic</a:t>
                      </a:r>
                    </a:p>
                    <a:p>
                      <a:r>
                        <a:rPr lang="en-US" sz="1100" dirty="0"/>
                        <a:t>bone disease, risk of spinal cord compression, risk of ureteral obstruction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85761846"/>
                  </a:ext>
                </a:extLst>
              </a:tr>
              <a:tr h="704876">
                <a:tc>
                  <a:txBody>
                    <a:bodyPr/>
                    <a:lstStyle/>
                    <a:p>
                      <a:r>
                        <a:rPr lang="en-US" sz="1200" b="1" dirty="0"/>
                        <a:t>Triptorelin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Advanced </a:t>
                      </a:r>
                      <a:r>
                        <a:rPr lang="en-US" sz="1100" dirty="0" err="1"/>
                        <a:t>PCa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Intramuscular injection (3 mg every 4 weeks, 11.25 mg every 3 months, 3.75 mg every 4 weeks or 22.5 mg every 6 months)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Depression, metabolic bone disease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98765738"/>
                  </a:ext>
                </a:extLst>
              </a:tr>
              <a:tr h="385138"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Histrelin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Advanced </a:t>
                      </a:r>
                      <a:r>
                        <a:rPr lang="en-US" sz="1100" dirty="0" err="1"/>
                        <a:t>PCa</a:t>
                      </a:r>
                      <a:endParaRPr lang="en-US" sz="1100" dirty="0"/>
                    </a:p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Subcutaneous implant containing 50 mg of </a:t>
                      </a:r>
                      <a:r>
                        <a:rPr lang="en-US" sz="1100" dirty="0" err="1"/>
                        <a:t>histrelin</a:t>
                      </a:r>
                      <a:r>
                        <a:rPr lang="en-US" sz="1100" dirty="0"/>
                        <a:t> acetate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Diabetes, high cholesterol, high blood pressure, chronic heart failure, smoking, depression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53249490"/>
                  </a:ext>
                </a:extLst>
              </a:tr>
              <a:tr h="704876">
                <a:tc>
                  <a:txBody>
                    <a:bodyPr/>
                    <a:lstStyle/>
                    <a:p>
                      <a:r>
                        <a:rPr lang="en-US" sz="1200" b="1" dirty="0"/>
                        <a:t>Leuprolide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Locally advanced (in conjunction with RT in HR patients) and metastatic </a:t>
                      </a:r>
                      <a:r>
                        <a:rPr lang="en-US" sz="1100" dirty="0" err="1"/>
                        <a:t>PCa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Subcutaneous or intramuscular injection (3.75 mg every month or 11.25 mg every 3 months)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Diabetes, family history of osteoporosis, metabolic bone disease, risk of spinal cord compression, risk of ureteric obstruction</a:t>
                      </a:r>
                    </a:p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28566147"/>
                  </a:ext>
                </a:extLst>
              </a:tr>
              <a:tr h="646256"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Buserelin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Advanced </a:t>
                      </a:r>
                      <a:r>
                        <a:rPr lang="en-US" sz="1100" dirty="0" err="1"/>
                        <a:t>PCa</a:t>
                      </a:r>
                      <a:endParaRPr lang="en-US" sz="1100" dirty="0"/>
                    </a:p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Subcutaneous injection (500 </a:t>
                      </a:r>
                      <a:r>
                        <a:rPr lang="el-GR" sz="1100" dirty="0"/>
                        <a:t>μ</a:t>
                      </a:r>
                      <a:r>
                        <a:rPr lang="en-US" sz="1100" dirty="0"/>
                        <a:t>g every 8 h for 7 days) followed by 200 </a:t>
                      </a:r>
                      <a:r>
                        <a:rPr lang="el-GR" sz="1100" dirty="0"/>
                        <a:t>μ</a:t>
                      </a:r>
                      <a:r>
                        <a:rPr lang="en-US" sz="1100" dirty="0"/>
                        <a:t>g intranasal 6 times a day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Depression, diabetes, hypertension, patients with</a:t>
                      </a:r>
                    </a:p>
                    <a:p>
                      <a:r>
                        <a:rPr lang="en-US" sz="1100" dirty="0"/>
                        <a:t>metabolic bone disease</a:t>
                      </a:r>
                    </a:p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87393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2773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>
            <a:extLst>
              <a:ext uri="{FF2B5EF4-FFF2-40B4-BE49-F238E27FC236}">
                <a16:creationId xmlns:a16="http://schemas.microsoft.com/office/drawing/2014/main" id="{E1457A6D-AD3E-4379-A6C2-7451009D180A}"/>
              </a:ext>
            </a:extLst>
          </p:cNvPr>
          <p:cNvSpPr txBox="1"/>
          <p:nvPr/>
        </p:nvSpPr>
        <p:spPr>
          <a:xfrm>
            <a:off x="3124200" y="4553045"/>
            <a:ext cx="6019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333333"/>
                </a:solidFill>
                <a:latin typeface="BlinkMacSystemFont"/>
              </a:rPr>
              <a:t>Table adapted from Van </a:t>
            </a:r>
            <a:r>
              <a:rPr lang="en-US" sz="900" dirty="0" err="1">
                <a:solidFill>
                  <a:srgbClr val="333333"/>
                </a:solidFill>
                <a:latin typeface="BlinkMacSystemFont"/>
              </a:rPr>
              <a:t>Poppel</a:t>
            </a:r>
            <a:r>
              <a:rPr lang="en-US" sz="900" dirty="0">
                <a:solidFill>
                  <a:srgbClr val="333333"/>
                </a:solidFill>
                <a:latin typeface="BlinkMacSystemFont"/>
              </a:rPr>
              <a:t> H, </a:t>
            </a:r>
            <a:r>
              <a:rPr lang="en-US" sz="900" dirty="0" err="1">
                <a:solidFill>
                  <a:srgbClr val="333333"/>
                </a:solidFill>
                <a:latin typeface="BlinkMacSystemFont"/>
              </a:rPr>
              <a:t>Abrahamsson</a:t>
            </a:r>
            <a:r>
              <a:rPr lang="en-US" sz="900" dirty="0">
                <a:solidFill>
                  <a:srgbClr val="333333"/>
                </a:solidFill>
                <a:latin typeface="BlinkMacSystemFont"/>
              </a:rPr>
              <a:t> PA</a:t>
            </a:r>
            <a:r>
              <a:rPr lang="en-US" sz="900" i="1" dirty="0">
                <a:solidFill>
                  <a:srgbClr val="333333"/>
                </a:solidFill>
                <a:latin typeface="BlinkMacSystemFont"/>
              </a:rPr>
              <a:t>. Int J Urol</a:t>
            </a:r>
            <a:r>
              <a:rPr lang="en-US" sz="900" dirty="0">
                <a:solidFill>
                  <a:srgbClr val="333333"/>
                </a:solidFill>
                <a:latin typeface="BlinkMacSystemFont"/>
              </a:rPr>
              <a:t>. 2020;27(10):830-837. </a:t>
            </a:r>
            <a:endParaRPr lang="en-US" sz="9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1CE94DB-438E-41D1-B4AA-4EEA3024F63D}"/>
              </a:ext>
            </a:extLst>
          </p:cNvPr>
          <p:cNvGraphicFramePr>
            <a:graphicFrameLocks noGrp="1"/>
          </p:cNvGraphicFramePr>
          <p:nvPr/>
        </p:nvGraphicFramePr>
        <p:xfrm>
          <a:off x="385011" y="849680"/>
          <a:ext cx="8373979" cy="24955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50495">
                  <a:extLst>
                    <a:ext uri="{9D8B030D-6E8A-4147-A177-3AD203B41FA5}">
                      <a16:colId xmlns:a16="http://schemas.microsoft.com/office/drawing/2014/main" val="2846096242"/>
                    </a:ext>
                  </a:extLst>
                </a:gridCol>
                <a:gridCol w="1256096">
                  <a:extLst>
                    <a:ext uri="{9D8B030D-6E8A-4147-A177-3AD203B41FA5}">
                      <a16:colId xmlns:a16="http://schemas.microsoft.com/office/drawing/2014/main" val="865065106"/>
                    </a:ext>
                  </a:extLst>
                </a:gridCol>
                <a:gridCol w="2808171">
                  <a:extLst>
                    <a:ext uri="{9D8B030D-6E8A-4147-A177-3AD203B41FA5}">
                      <a16:colId xmlns:a16="http://schemas.microsoft.com/office/drawing/2014/main" val="1296765976"/>
                    </a:ext>
                  </a:extLst>
                </a:gridCol>
                <a:gridCol w="3359217">
                  <a:extLst>
                    <a:ext uri="{9D8B030D-6E8A-4147-A177-3AD203B41FA5}">
                      <a16:colId xmlns:a16="http://schemas.microsoft.com/office/drawing/2014/main" val="377024013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200" b="1" dirty="0"/>
                        <a:t>Drug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Indication(s)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Formulation and Dosing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Contraindications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57897603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Abarelix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Advanced </a:t>
                      </a:r>
                      <a:r>
                        <a:rPr lang="en-US" sz="1200" b="0" dirty="0" err="1"/>
                        <a:t>PCa</a:t>
                      </a:r>
                      <a:endParaRPr lang="en-US" sz="12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Intramuscular injection (100 mg on days 1, 15, 29 and then every 4 weeks)</a:t>
                      </a:r>
                    </a:p>
                    <a:p>
                      <a:endParaRPr lang="en-US" sz="12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Patients with a known hypersensitivity to any of the components in </a:t>
                      </a:r>
                      <a:r>
                        <a:rPr lang="en-US" sz="1200" b="0" dirty="0" err="1"/>
                        <a:t>abarelix</a:t>
                      </a:r>
                      <a:r>
                        <a:rPr lang="en-US" sz="1200" b="0" dirty="0"/>
                        <a:t>, congenital QT prolongations, patients taking class IA or class III antiarrhythmic medications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8576184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Degarelix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Advanced hormone-dependent </a:t>
                      </a:r>
                      <a:r>
                        <a:rPr lang="en-US" sz="1200" dirty="0" err="1"/>
                        <a:t>PCa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Two subcutaneous injections of 120 mg followed by an injection into the abdominal region of 80 mg every 4 weeks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Patients with prior hypersensitivity reactions to </a:t>
                      </a:r>
                      <a:r>
                        <a:rPr lang="en-US" sz="1200" dirty="0" err="1"/>
                        <a:t>degarelix</a:t>
                      </a:r>
                      <a:r>
                        <a:rPr lang="en-US" sz="1200" dirty="0"/>
                        <a:t>, diabetes, susceptibility to QT-interval prolongation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98765738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hlinkClick r:id="rId2"/>
                        </a:rPr>
                        <a:t>Relugolix</a:t>
                      </a:r>
                      <a:r>
                        <a:rPr lang="en-US" sz="1200" b="1" baseline="30000" dirty="0"/>
                        <a:t>*,§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Advanced </a:t>
                      </a:r>
                      <a:r>
                        <a:rPr lang="en-US" sz="1200" dirty="0" err="1"/>
                        <a:t>PCa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 A loading dose of 360 mg on the first day of treatment followed by 120 mg taken orally once daily, at approximately the same time each day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None noted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53249490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CFF999C4-C508-413E-A97A-74BB577AE51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5852" y="169893"/>
            <a:ext cx="8952297" cy="5352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b="1" dirty="0"/>
              <a:t>Summary of GnRH Antagonists for </a:t>
            </a:r>
            <a:r>
              <a:rPr lang="en-US" altLang="en-US" b="1" dirty="0" err="1"/>
              <a:t>PCa</a:t>
            </a:r>
            <a:r>
              <a:rPr lang="en-US" altLang="en-US" b="1" dirty="0"/>
              <a:t> Management</a:t>
            </a:r>
            <a:endParaRPr lang="en-US" altLang="en-US" b="1" baseline="30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ADD7A0-C785-4B91-9E1A-09C96D8C730E}"/>
              </a:ext>
            </a:extLst>
          </p:cNvPr>
          <p:cNvSpPr txBox="1"/>
          <p:nvPr/>
        </p:nvSpPr>
        <p:spPr>
          <a:xfrm>
            <a:off x="79950" y="4054310"/>
            <a:ext cx="896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212121"/>
                </a:solidFill>
                <a:latin typeface="BlinkMacSystemFont"/>
                <a:cs typeface="Calibri" panose="020F0502020204030204" pitchFamily="34" charset="0"/>
              </a:rPr>
              <a:t>*</a:t>
            </a:r>
            <a:r>
              <a:rPr lang="en-US" sz="900" dirty="0" err="1">
                <a:solidFill>
                  <a:srgbClr val="212121"/>
                </a:solidFill>
                <a:latin typeface="BlinkMacSystemFont"/>
                <a:cs typeface="Calibri" panose="020F0502020204030204" pitchFamily="34" charset="0"/>
              </a:rPr>
              <a:t>Relugolix</a:t>
            </a:r>
            <a:r>
              <a:rPr lang="en-US" sz="900" dirty="0">
                <a:solidFill>
                  <a:srgbClr val="212121"/>
                </a:solidFill>
                <a:latin typeface="BlinkMacSystemFont"/>
                <a:cs typeface="Calibri" panose="020F0502020204030204" pitchFamily="34" charset="0"/>
              </a:rPr>
              <a:t> gained FDA approval for treatment of advanced </a:t>
            </a:r>
            <a:r>
              <a:rPr lang="en-US" sz="900" dirty="0" err="1">
                <a:solidFill>
                  <a:srgbClr val="212121"/>
                </a:solidFill>
                <a:latin typeface="BlinkMacSystemFont"/>
                <a:cs typeface="Calibri" panose="020F0502020204030204" pitchFamily="34" charset="0"/>
              </a:rPr>
              <a:t>PCa</a:t>
            </a:r>
            <a:r>
              <a:rPr lang="en-US" sz="900" dirty="0">
                <a:solidFill>
                  <a:srgbClr val="212121"/>
                </a:solidFill>
                <a:latin typeface="BlinkMacSystemFont"/>
                <a:cs typeface="Calibri" panose="020F0502020204030204" pitchFamily="34" charset="0"/>
              </a:rPr>
              <a:t> in December 18, 2020, based on data from the HERO study.</a:t>
            </a:r>
            <a:r>
              <a:rPr lang="en-US" sz="900" baseline="30000" dirty="0">
                <a:solidFill>
                  <a:srgbClr val="212121"/>
                </a:solidFill>
                <a:latin typeface="BlinkMacSystemFont"/>
                <a:cs typeface="Calibri" panose="020F0502020204030204" pitchFamily="34" charset="0"/>
              </a:rPr>
              <a:t>1</a:t>
            </a:r>
          </a:p>
          <a:p>
            <a:r>
              <a:rPr lang="en-US" sz="9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Please refer to link to prescribing information for further details.</a:t>
            </a:r>
            <a:endParaRPr lang="en-US" sz="9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485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8FBC75-EAD8-9A46-B515-AE5020808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Summary of Oncologic Outcomes with GnRH Agonists and Antagonists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20959E-720E-264E-B539-3E911A338CC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160588" y="4507706"/>
            <a:ext cx="6800475" cy="548879"/>
          </a:xfrm>
        </p:spPr>
        <p:txBody>
          <a:bodyPr/>
          <a:lstStyle/>
          <a:p>
            <a:pPr marL="0" indent="0">
              <a:buNone/>
            </a:pPr>
            <a:endParaRPr lang="en-US" sz="825" dirty="0">
              <a:solidFill>
                <a:srgbClr val="303030"/>
              </a:solidFill>
            </a:endParaRPr>
          </a:p>
          <a:p>
            <a:pPr>
              <a:buAutoNum type="arabicPeriod"/>
            </a:pPr>
            <a:endParaRPr lang="en-US" sz="825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BABD25-3EB2-493D-B236-A3284F975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05" y="807659"/>
            <a:ext cx="8845638" cy="350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285750" indent="-28575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334963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GnRH agonists and antagonists gained approval for </a:t>
            </a:r>
            <a:r>
              <a:rPr lang="en-US" sz="1800" dirty="0" err="1">
                <a:latin typeface="+mn-lt"/>
              </a:rPr>
              <a:t>Pca</a:t>
            </a:r>
            <a:r>
              <a:rPr lang="en-US" sz="1800" dirty="0">
                <a:latin typeface="+mn-lt"/>
              </a:rPr>
              <a:t> indications based on their ability to induce T suppression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Overall, GnRH agonists and antagonists appear equally effective in patients with advanced PCa</a:t>
            </a:r>
            <a:r>
              <a:rPr lang="en-US" sz="1800" baseline="30000" dirty="0">
                <a:latin typeface="+mn-lt"/>
              </a:rPr>
              <a:t>1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–"/>
            </a:pPr>
            <a:r>
              <a:rPr lang="en-US" sz="1600" b="0" dirty="0">
                <a:latin typeface="+mn-lt"/>
              </a:rPr>
              <a:t>For instance, in a phase 3 study, both GnRH agonist (</a:t>
            </a:r>
            <a:r>
              <a:rPr lang="en-US" sz="1600" b="0" dirty="0" err="1">
                <a:latin typeface="+mn-lt"/>
              </a:rPr>
              <a:t>abarelix</a:t>
            </a:r>
            <a:r>
              <a:rPr lang="en-US" sz="1600" b="0" dirty="0">
                <a:latin typeface="+mn-lt"/>
              </a:rPr>
              <a:t>) and antagonist (leuprolide) were equally effective in reducing serum PSA and maintaining castrate T levels</a:t>
            </a:r>
            <a:r>
              <a:rPr lang="en-US" sz="1600" b="0" baseline="30000" dirty="0">
                <a:latin typeface="+mn-lt"/>
              </a:rPr>
              <a:t>2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–"/>
            </a:pPr>
            <a:r>
              <a:rPr lang="en-US" sz="1600" b="0" dirty="0">
                <a:latin typeface="+mn-lt"/>
              </a:rPr>
              <a:t>Meta-analyses demonstrate:</a:t>
            </a:r>
            <a:r>
              <a:rPr lang="en-US" sz="1600" b="0" baseline="30000" dirty="0">
                <a:latin typeface="+mn-lt"/>
              </a:rPr>
              <a:t>3,4</a:t>
            </a:r>
            <a:endParaRPr lang="en-US" sz="1600" b="0" dirty="0">
              <a:latin typeface="+mn-lt"/>
            </a:endParaRPr>
          </a:p>
          <a:p>
            <a:pPr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b="0" dirty="0">
                <a:latin typeface="+mn-lt"/>
              </a:rPr>
              <a:t>No significant difference in PSA progression between GnRH antagonists and agonists</a:t>
            </a:r>
          </a:p>
          <a:p>
            <a:pPr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b="0" dirty="0">
                <a:latin typeface="+mn-lt"/>
              </a:rPr>
              <a:t>Associations of GnRH antagonists with lower mortality rates than agonists</a:t>
            </a:r>
          </a:p>
          <a:p>
            <a:pPr marL="0" indent="0">
              <a:lnSpc>
                <a:spcPct val="150000"/>
              </a:lnSpc>
            </a:pPr>
            <a:endParaRPr lang="en-US" sz="1600" b="0" dirty="0">
              <a:latin typeface="+mn-lt"/>
            </a:endParaRP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b="0" dirty="0">
              <a:latin typeface="+mn-lt"/>
            </a:endParaRP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b="0" dirty="0">
              <a:latin typeface="+mn-lt"/>
            </a:endParaRPr>
          </a:p>
          <a:p>
            <a:pPr>
              <a:lnSpc>
                <a:spcPct val="150000"/>
              </a:lnSpc>
              <a:buClr>
                <a:srgbClr val="1168B3"/>
              </a:buClr>
              <a:buFontTx/>
              <a:buChar char="•"/>
              <a:defRPr/>
            </a:pPr>
            <a:endParaRPr lang="en-US" altLang="en-US" sz="1600" b="0" kern="0" dirty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1168B3"/>
              </a:buClr>
              <a:buFontTx/>
              <a:buChar char="•"/>
              <a:defRPr/>
            </a:pPr>
            <a:endParaRPr lang="en-US" altLang="en-US" sz="1600" b="0" kern="0" dirty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1168B3"/>
              </a:buClr>
              <a:buFontTx/>
              <a:buChar char="•"/>
              <a:defRPr/>
            </a:pPr>
            <a:endParaRPr lang="en-US" altLang="en-US" sz="1600" b="0" kern="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A2E8FAE-4CFC-471B-BF27-5484B41A98E5}"/>
              </a:ext>
            </a:extLst>
          </p:cNvPr>
          <p:cNvSpPr txBox="1">
            <a:spLocks/>
          </p:cNvSpPr>
          <p:nvPr/>
        </p:nvSpPr>
        <p:spPr>
          <a:xfrm>
            <a:off x="3091158" y="4516438"/>
            <a:ext cx="6014742" cy="548879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None/>
              <a:defRPr sz="11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1. Schaeffer E, et al. NCCN Clinical Practice Guidelines in Oncology. Prostate Cancer. Version 2.2021. </a:t>
            </a:r>
            <a:r>
              <a:rPr lang="en-US" sz="900" dirty="0">
                <a:hlinkClick r:id="rId2"/>
              </a:rPr>
              <a:t>https://www.nccn.org/professionals/physician_gls/pdf/prostate.pdf</a:t>
            </a:r>
            <a:r>
              <a:rPr lang="en-US" sz="900" dirty="0"/>
              <a:t>. Published February 17, 2021. Accessed September 18,2021. 2. Trachtenberg J, et al</a:t>
            </a:r>
            <a:r>
              <a:rPr lang="en-US" sz="900" i="1" dirty="0"/>
              <a:t>. J Urol</a:t>
            </a:r>
            <a:r>
              <a:rPr lang="en-US" sz="900" dirty="0"/>
              <a:t>. 2002;167(4):1670-1674. 3. </a:t>
            </a:r>
            <a:r>
              <a:rPr lang="en-US" sz="900" dirty="0" err="1"/>
              <a:t>Abufaraj</a:t>
            </a:r>
            <a:r>
              <a:rPr lang="en-US" sz="900" dirty="0"/>
              <a:t> M, et al. </a:t>
            </a:r>
            <a:r>
              <a:rPr lang="en-US" sz="900" i="1" dirty="0"/>
              <a:t>Eur Urol.</a:t>
            </a:r>
            <a:r>
              <a:rPr lang="en-US" sz="900" dirty="0"/>
              <a:t> 2021;79(1):44-53. 4. Hosseini SA, et al. </a:t>
            </a:r>
            <a:r>
              <a:rPr lang="en-US" sz="900" i="1" dirty="0"/>
              <a:t>Med J Islam </a:t>
            </a:r>
            <a:r>
              <a:rPr lang="en-US" sz="900" i="1" dirty="0" err="1"/>
              <a:t>Repub</a:t>
            </a:r>
            <a:r>
              <a:rPr lang="en-US" sz="900" i="1" dirty="0"/>
              <a:t> Iran</a:t>
            </a:r>
            <a:r>
              <a:rPr lang="en-US" sz="900" dirty="0"/>
              <a:t>. 2016;30:317. </a:t>
            </a:r>
          </a:p>
        </p:txBody>
      </p:sp>
    </p:spTree>
    <p:extLst>
      <p:ext uri="{BB962C8B-B14F-4D97-AF65-F5344CB8AC3E}">
        <p14:creationId xmlns:p14="http://schemas.microsoft.com/office/powerpoint/2010/main" val="2653041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EACD3F-9A77-4F32-9F49-886E3DDEAA9D}"/>
              </a:ext>
            </a:extLst>
          </p:cNvPr>
          <p:cNvSpPr/>
          <p:nvPr/>
        </p:nvSpPr>
        <p:spPr>
          <a:xfrm>
            <a:off x="2646096" y="735685"/>
            <a:ext cx="4144682" cy="3512827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D22BB-5F60-2242-BC4A-D02628ED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604523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/>
              <a:t>PCa</a:t>
            </a:r>
            <a:r>
              <a:rPr lang="en-US" b="1" dirty="0"/>
              <a:t> develops through various stages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6A412-E2A4-3048-A9E3-F66E4274C2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1158" y="4507706"/>
            <a:ext cx="5869905" cy="548879"/>
          </a:xfrm>
        </p:spPr>
        <p:txBody>
          <a:bodyPr>
            <a:normAutofit/>
          </a:bodyPr>
          <a:lstStyle/>
          <a:p>
            <a:r>
              <a:rPr lang="en-US" sz="900" dirty="0"/>
              <a:t>Teo MY, et al. </a:t>
            </a:r>
            <a:r>
              <a:rPr lang="en-US" sz="900" i="1" dirty="0" err="1"/>
              <a:t>Annu</a:t>
            </a:r>
            <a:r>
              <a:rPr lang="en-US" sz="900" i="1" dirty="0"/>
              <a:t> Rev Med</a:t>
            </a:r>
            <a:r>
              <a:rPr lang="en-US" sz="900" dirty="0"/>
              <a:t>. 2019;70:479-499.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3B183FF-285D-425F-9A30-2E5153391CD0}"/>
              </a:ext>
            </a:extLst>
          </p:cNvPr>
          <p:cNvGrpSpPr/>
          <p:nvPr/>
        </p:nvGrpSpPr>
        <p:grpSpPr>
          <a:xfrm>
            <a:off x="2751291" y="894988"/>
            <a:ext cx="3714245" cy="3230425"/>
            <a:chOff x="7550490" y="1485268"/>
            <a:chExt cx="4375502" cy="4307233"/>
          </a:xfrm>
        </p:grpSpPr>
        <p:graphicFrame>
          <p:nvGraphicFramePr>
            <p:cNvPr id="21" name="Diagram 20">
              <a:extLst>
                <a:ext uri="{FF2B5EF4-FFF2-40B4-BE49-F238E27FC236}">
                  <a16:creationId xmlns:a16="http://schemas.microsoft.com/office/drawing/2014/main" id="{D47FA92A-7C12-43F6-971E-EC0C2516B5B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40179673"/>
                </p:ext>
              </p:extLst>
            </p:nvPr>
          </p:nvGraphicFramePr>
          <p:xfrm>
            <a:off x="7550490" y="1485268"/>
            <a:ext cx="4375502" cy="43072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343D94B-1351-4BB9-892B-F6277B60C134}"/>
                </a:ext>
              </a:extLst>
            </p:cNvPr>
            <p:cNvGrpSpPr/>
            <p:nvPr/>
          </p:nvGrpSpPr>
          <p:grpSpPr>
            <a:xfrm rot="19159411">
              <a:off x="8505892" y="1710922"/>
              <a:ext cx="1859042" cy="3035429"/>
              <a:chOff x="5009148" y="1661430"/>
              <a:chExt cx="2698874" cy="3741589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42707051-0112-49D4-AA42-6C27BA9EE875}"/>
                  </a:ext>
                </a:extLst>
              </p:cNvPr>
              <p:cNvSpPr/>
              <p:nvPr/>
            </p:nvSpPr>
            <p:spPr>
              <a:xfrm>
                <a:off x="5730614" y="1661430"/>
                <a:ext cx="1449298" cy="724475"/>
              </a:xfrm>
              <a:custGeom>
                <a:avLst/>
                <a:gdLst>
                  <a:gd name="connsiteX0" fmla="*/ 0 w 1449298"/>
                  <a:gd name="connsiteY0" fmla="*/ 0 h 724475"/>
                  <a:gd name="connsiteX1" fmla="*/ 1449298 w 1449298"/>
                  <a:gd name="connsiteY1" fmla="*/ 0 h 724475"/>
                  <a:gd name="connsiteX2" fmla="*/ 1449298 w 1449298"/>
                  <a:gd name="connsiteY2" fmla="*/ 724475 h 724475"/>
                  <a:gd name="connsiteX3" fmla="*/ 0 w 1449298"/>
                  <a:gd name="connsiteY3" fmla="*/ 724475 h 724475"/>
                  <a:gd name="connsiteX4" fmla="*/ 0 w 1449298"/>
                  <a:gd name="connsiteY4" fmla="*/ 0 h 72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9298" h="724475">
                    <a:moveTo>
                      <a:pt x="0" y="0"/>
                    </a:moveTo>
                    <a:lnTo>
                      <a:pt x="1449298" y="0"/>
                    </a:lnTo>
                    <a:lnTo>
                      <a:pt x="1449298" y="724475"/>
                    </a:lnTo>
                    <a:lnTo>
                      <a:pt x="0" y="72447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384" tIns="22384" rIns="22384" bIns="22384" numCol="1" spcCol="1270" anchor="ctr" anchorCtr="0">
                <a:noAutofit/>
              </a:bodyPr>
              <a:lstStyle/>
              <a:p>
                <a:pPr algn="ctr" defTabSz="15668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525"/>
              </a:p>
            </p:txBody>
          </p:sp>
          <p:sp>
            <p:nvSpPr>
              <p:cNvPr id="31" name="Shape 30">
                <a:extLst>
                  <a:ext uri="{FF2B5EF4-FFF2-40B4-BE49-F238E27FC236}">
                    <a16:creationId xmlns:a16="http://schemas.microsoft.com/office/drawing/2014/main" id="{3BA5851B-D5AE-4C7C-806D-09FB048ED167}"/>
                  </a:ext>
                </a:extLst>
              </p:cNvPr>
              <p:cNvSpPr/>
              <p:nvPr/>
            </p:nvSpPr>
            <p:spPr>
              <a:xfrm>
                <a:off x="5099873" y="2455222"/>
                <a:ext cx="2608149" cy="2649298"/>
              </a:xfrm>
              <a:prstGeom prst="leftCircularArrow">
                <a:avLst>
                  <a:gd name="adj1" fmla="val 8733"/>
                  <a:gd name="adj2" fmla="val 1142322"/>
                  <a:gd name="adj3" fmla="val 6444707"/>
                  <a:gd name="adj4" fmla="val 16055159"/>
                  <a:gd name="adj5" fmla="val 12568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9BBFC4A-E24F-445F-9DB8-416A3A0CE7E8}"/>
                  </a:ext>
                </a:extLst>
              </p:cNvPr>
              <p:cNvSpPr/>
              <p:nvPr/>
            </p:nvSpPr>
            <p:spPr>
              <a:xfrm>
                <a:off x="5009148" y="3168903"/>
                <a:ext cx="1449298" cy="724475"/>
              </a:xfrm>
              <a:custGeom>
                <a:avLst/>
                <a:gdLst>
                  <a:gd name="connsiteX0" fmla="*/ 0 w 1449298"/>
                  <a:gd name="connsiteY0" fmla="*/ 0 h 724475"/>
                  <a:gd name="connsiteX1" fmla="*/ 1449298 w 1449298"/>
                  <a:gd name="connsiteY1" fmla="*/ 0 h 724475"/>
                  <a:gd name="connsiteX2" fmla="*/ 1449298 w 1449298"/>
                  <a:gd name="connsiteY2" fmla="*/ 724475 h 724475"/>
                  <a:gd name="connsiteX3" fmla="*/ 0 w 1449298"/>
                  <a:gd name="connsiteY3" fmla="*/ 724475 h 724475"/>
                  <a:gd name="connsiteX4" fmla="*/ 0 w 1449298"/>
                  <a:gd name="connsiteY4" fmla="*/ 0 h 72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9298" h="724475">
                    <a:moveTo>
                      <a:pt x="0" y="0"/>
                    </a:moveTo>
                    <a:lnTo>
                      <a:pt x="1449298" y="0"/>
                    </a:lnTo>
                    <a:lnTo>
                      <a:pt x="1449298" y="724475"/>
                    </a:lnTo>
                    <a:lnTo>
                      <a:pt x="0" y="72447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384" tIns="22384" rIns="22384" bIns="22384" numCol="1" spcCol="1270" anchor="ctr" anchorCtr="0">
                <a:noAutofit/>
              </a:bodyPr>
              <a:lstStyle/>
              <a:p>
                <a:pPr algn="ctr" defTabSz="15668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525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D5DD2BE-6600-42F2-9D36-109D5848027A}"/>
                  </a:ext>
                </a:extLst>
              </p:cNvPr>
              <p:cNvSpPr/>
              <p:nvPr/>
            </p:nvSpPr>
            <p:spPr>
              <a:xfrm>
                <a:off x="5734042" y="4678544"/>
                <a:ext cx="1449298" cy="724475"/>
              </a:xfrm>
              <a:custGeom>
                <a:avLst/>
                <a:gdLst>
                  <a:gd name="connsiteX0" fmla="*/ 0 w 1449298"/>
                  <a:gd name="connsiteY0" fmla="*/ 0 h 724475"/>
                  <a:gd name="connsiteX1" fmla="*/ 1449298 w 1449298"/>
                  <a:gd name="connsiteY1" fmla="*/ 0 h 724475"/>
                  <a:gd name="connsiteX2" fmla="*/ 1449298 w 1449298"/>
                  <a:gd name="connsiteY2" fmla="*/ 724475 h 724475"/>
                  <a:gd name="connsiteX3" fmla="*/ 0 w 1449298"/>
                  <a:gd name="connsiteY3" fmla="*/ 724475 h 724475"/>
                  <a:gd name="connsiteX4" fmla="*/ 0 w 1449298"/>
                  <a:gd name="connsiteY4" fmla="*/ 0 h 72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9298" h="724475">
                    <a:moveTo>
                      <a:pt x="0" y="0"/>
                    </a:moveTo>
                    <a:lnTo>
                      <a:pt x="1449298" y="0"/>
                    </a:lnTo>
                    <a:lnTo>
                      <a:pt x="1449298" y="724475"/>
                    </a:lnTo>
                    <a:lnTo>
                      <a:pt x="0" y="72447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384" tIns="22384" rIns="22384" bIns="22384" numCol="1" spcCol="1270" anchor="ctr" anchorCtr="0">
                <a:noAutofit/>
              </a:bodyPr>
              <a:lstStyle/>
              <a:p>
                <a:pPr algn="ctr" defTabSz="15668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525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52762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8FBC75-EAD8-9A46-B515-AE5020808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Summary of Oncologic Outcomes with GnRH Agonists and Antagonists </a:t>
            </a:r>
            <a:r>
              <a:rPr lang="en-US" b="1" i="1" dirty="0"/>
              <a:t>(continued)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20959E-720E-264E-B539-3E911A338CC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160588" y="4507706"/>
            <a:ext cx="6800475" cy="548879"/>
          </a:xfrm>
        </p:spPr>
        <p:txBody>
          <a:bodyPr/>
          <a:lstStyle/>
          <a:p>
            <a:pPr marL="0" indent="0">
              <a:buNone/>
            </a:pPr>
            <a:endParaRPr lang="en-US" sz="825" dirty="0">
              <a:solidFill>
                <a:srgbClr val="303030"/>
              </a:solidFill>
            </a:endParaRPr>
          </a:p>
          <a:p>
            <a:pPr>
              <a:buAutoNum type="arabicPeriod"/>
            </a:pPr>
            <a:endParaRPr lang="en-US" sz="825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BABD25-3EB2-493D-B236-A3284F975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05" y="988413"/>
            <a:ext cx="8845638" cy="233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285750" indent="-28575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334963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In patients presenting with symptomatic metastatic hormone-naïve disease, antagonists may offer potential clinical benefits over agonists</a:t>
            </a:r>
            <a:r>
              <a:rPr lang="en-US" sz="1800" b="0" baseline="30000" dirty="0">
                <a:latin typeface="+mn-lt"/>
              </a:rPr>
              <a:t>1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Orchiectomy may be safer than an GnRH agonist</a:t>
            </a:r>
            <a:r>
              <a:rPr lang="en-US" sz="1800" b="0" baseline="30000" dirty="0">
                <a:latin typeface="+mn-lt"/>
              </a:rPr>
              <a:t>1</a:t>
            </a:r>
          </a:p>
          <a:p>
            <a:pPr marL="714375" lvl="1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Orchiectomy associated with lower risk of fracture, PAD, and cardiac-related complications</a:t>
            </a:r>
            <a:r>
              <a:rPr lang="en-US" sz="1600" b="0" baseline="30000" dirty="0">
                <a:latin typeface="+mn-lt"/>
              </a:rPr>
              <a:t>3</a:t>
            </a:r>
          </a:p>
          <a:p>
            <a:pPr marL="714375" lvl="1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Risk for diabetes, DVT, PE, and cognitive disorders similar for orchiectomy and GRH agonists</a:t>
            </a:r>
            <a:r>
              <a:rPr lang="en-US" sz="1600" b="0" baseline="30000" dirty="0">
                <a:latin typeface="+mn-lt"/>
              </a:rPr>
              <a:t>3</a:t>
            </a:r>
          </a:p>
          <a:p>
            <a:pPr marL="0" indent="0">
              <a:lnSpc>
                <a:spcPct val="150000"/>
              </a:lnSpc>
            </a:pPr>
            <a:endParaRPr lang="en-US" sz="1800" b="0" dirty="0">
              <a:latin typeface="+mn-lt"/>
            </a:endParaRP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b="0" dirty="0">
              <a:latin typeface="+mn-lt"/>
            </a:endParaRPr>
          </a:p>
          <a:p>
            <a:pPr marL="0" indent="0">
              <a:lnSpc>
                <a:spcPct val="150000"/>
              </a:lnSpc>
            </a:pPr>
            <a:endParaRPr lang="en-US" sz="1800" b="0" dirty="0">
              <a:latin typeface="+mn-lt"/>
            </a:endParaRPr>
          </a:p>
          <a:p>
            <a:pPr>
              <a:lnSpc>
                <a:spcPct val="150000"/>
              </a:lnSpc>
              <a:buClr>
                <a:srgbClr val="1168B3"/>
              </a:buClr>
              <a:buFontTx/>
              <a:buChar char="•"/>
              <a:defRPr/>
            </a:pPr>
            <a:endParaRPr lang="en-US" altLang="en-US" sz="1800" b="0" kern="0" dirty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1168B3"/>
              </a:buClr>
              <a:buFontTx/>
              <a:buChar char="•"/>
              <a:defRPr/>
            </a:pPr>
            <a:endParaRPr lang="en-US" altLang="en-US" sz="1800" b="0" kern="0" dirty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1168B3"/>
              </a:buClr>
              <a:buFontTx/>
              <a:buChar char="•"/>
              <a:defRPr/>
            </a:pPr>
            <a:endParaRPr lang="en-US" altLang="en-US" sz="1800" b="0" kern="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A2E8FAE-4CFC-471B-BF27-5484B41A98E5}"/>
              </a:ext>
            </a:extLst>
          </p:cNvPr>
          <p:cNvSpPr txBox="1">
            <a:spLocks/>
          </p:cNvSpPr>
          <p:nvPr/>
        </p:nvSpPr>
        <p:spPr>
          <a:xfrm>
            <a:off x="3091158" y="4516438"/>
            <a:ext cx="6014742" cy="54887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None/>
              <a:defRPr sz="11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1. Clinton TN, et al. </a:t>
            </a:r>
            <a:r>
              <a:rPr lang="en-US" sz="900" i="1" dirty="0"/>
              <a:t>Expert </a:t>
            </a:r>
            <a:r>
              <a:rPr lang="en-US" sz="900" i="1" dirty="0" err="1"/>
              <a:t>Opin</a:t>
            </a:r>
            <a:r>
              <a:rPr lang="en-US" sz="900" i="1" dirty="0"/>
              <a:t> </a:t>
            </a:r>
            <a:r>
              <a:rPr lang="en-US" sz="900" i="1" dirty="0" err="1"/>
              <a:t>Pharmacother</a:t>
            </a:r>
            <a:r>
              <a:rPr lang="en-US" sz="900" dirty="0"/>
              <a:t>. 2017;18(8):825-832. 2. Schaeffer E, et al. NCCN Clinical Practice Guidelines in Oncology. Prostate Cancer. Version 2.2021. </a:t>
            </a:r>
            <a:r>
              <a:rPr lang="en-US" sz="900" dirty="0">
                <a:hlinkClick r:id="rId2"/>
              </a:rPr>
              <a:t>https://www.nccn.org/professionals/physician_gls/pdf/prostate.pdf</a:t>
            </a:r>
            <a:r>
              <a:rPr lang="en-US" sz="900" dirty="0"/>
              <a:t>. Published February 17, 2021. Accessed September 18,2021. 3. Kolinsky M, de Bono JS. </a:t>
            </a:r>
            <a:r>
              <a:rPr lang="en-US" sz="900" i="1" dirty="0"/>
              <a:t>Eur Urol</a:t>
            </a:r>
            <a:r>
              <a:rPr lang="en-US" sz="900" dirty="0"/>
              <a:t>. 2016;69(5):841-843.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418F70-6989-4098-938B-95FEB58CC4C0}"/>
              </a:ext>
            </a:extLst>
          </p:cNvPr>
          <p:cNvSpPr txBox="1"/>
          <p:nvPr/>
        </p:nvSpPr>
        <p:spPr>
          <a:xfrm>
            <a:off x="327025" y="4226555"/>
            <a:ext cx="8489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DVT, deep vein thrombosis; PAD, peripheral arterial disease; PE, pulmonary embolism.</a:t>
            </a:r>
          </a:p>
        </p:txBody>
      </p:sp>
    </p:spTree>
    <p:extLst>
      <p:ext uri="{BB962C8B-B14F-4D97-AF65-F5344CB8AC3E}">
        <p14:creationId xmlns:p14="http://schemas.microsoft.com/office/powerpoint/2010/main" val="37707367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8FBC75-EAD8-9A46-B515-AE502080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72341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600" b="1" dirty="0"/>
              <a:t>Summary of AEs/Toxicities with GnRH Agonists and </a:t>
            </a:r>
            <a:br>
              <a:rPr lang="en-US" sz="2600" b="1" dirty="0"/>
            </a:br>
            <a:r>
              <a:rPr lang="en-US" sz="2600" b="1" dirty="0"/>
              <a:t>Antagonists</a:t>
            </a:r>
            <a:r>
              <a:rPr lang="en-US" sz="2600" b="1" baseline="30000" dirty="0"/>
              <a:t>1-3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20959E-720E-264E-B539-3E911A338CC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91158" y="4507706"/>
            <a:ext cx="6014742" cy="548879"/>
          </a:xfrm>
        </p:spPr>
        <p:txBody>
          <a:bodyPr/>
          <a:lstStyle/>
          <a:p>
            <a:pPr marL="0" indent="0">
              <a:buNone/>
            </a:pPr>
            <a:endParaRPr lang="en-US" sz="825" dirty="0">
              <a:solidFill>
                <a:srgbClr val="303030"/>
              </a:solidFill>
            </a:endParaRPr>
          </a:p>
          <a:p>
            <a:pPr>
              <a:buAutoNum type="arabicPeriod"/>
            </a:pPr>
            <a:endParaRPr lang="en-US" sz="825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BABD25-3EB2-493D-B236-A3284F975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78" y="676432"/>
            <a:ext cx="8845638" cy="95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285750" indent="-28575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334963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To date, GnRH agonists are a common therapeutic option for ADT in </a:t>
            </a:r>
            <a:r>
              <a:rPr lang="en-US" sz="1600" b="0" dirty="0" err="1">
                <a:latin typeface="+mn-lt"/>
              </a:rPr>
              <a:t>Pca</a:t>
            </a:r>
            <a:endParaRPr lang="en-US" sz="1600" b="0" dirty="0">
              <a:latin typeface="+mn-lt"/>
            </a:endParaRP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There are mechanistic differences between the GnRH agonists and antagonists</a:t>
            </a:r>
          </a:p>
          <a:p>
            <a:pPr marL="857250" lvl="2" indent="0">
              <a:lnSpc>
                <a:spcPct val="150000"/>
              </a:lnSpc>
            </a:pPr>
            <a:endParaRPr lang="en-US" sz="1600" b="0" dirty="0">
              <a:latin typeface="+mn-lt"/>
            </a:endParaRP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b="0" dirty="0">
              <a:latin typeface="+mn-lt"/>
            </a:endParaRPr>
          </a:p>
          <a:p>
            <a:pPr marL="0" indent="0">
              <a:lnSpc>
                <a:spcPct val="150000"/>
              </a:lnSpc>
            </a:pPr>
            <a:endParaRPr lang="en-US" sz="1600" b="0" dirty="0">
              <a:latin typeface="+mn-lt"/>
            </a:endParaRPr>
          </a:p>
          <a:p>
            <a:pPr>
              <a:lnSpc>
                <a:spcPct val="150000"/>
              </a:lnSpc>
              <a:buClr>
                <a:srgbClr val="1168B3"/>
              </a:buClr>
              <a:buFontTx/>
              <a:buChar char="•"/>
              <a:defRPr/>
            </a:pPr>
            <a:endParaRPr lang="en-US" altLang="en-US" sz="1600" b="0" kern="0" dirty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1168B3"/>
              </a:buClr>
              <a:buFontTx/>
              <a:buChar char="•"/>
              <a:defRPr/>
            </a:pPr>
            <a:endParaRPr lang="en-US" altLang="en-US" sz="1600" b="0" kern="0" dirty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1168B3"/>
              </a:buClr>
              <a:buFontTx/>
              <a:buChar char="•"/>
              <a:defRPr/>
            </a:pPr>
            <a:endParaRPr lang="en-US" altLang="en-US" sz="1600" b="0" kern="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A2E8FAE-4CFC-471B-BF27-5484B41A98E5}"/>
              </a:ext>
            </a:extLst>
          </p:cNvPr>
          <p:cNvSpPr txBox="1">
            <a:spLocks/>
          </p:cNvSpPr>
          <p:nvPr/>
        </p:nvSpPr>
        <p:spPr>
          <a:xfrm>
            <a:off x="3091158" y="4516438"/>
            <a:ext cx="6014742" cy="54887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None/>
              <a:defRPr sz="11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1. </a:t>
            </a:r>
            <a:r>
              <a:rPr lang="en-US" sz="900" dirty="0">
                <a:solidFill>
                  <a:srgbClr val="333333"/>
                </a:solidFill>
              </a:rPr>
              <a:t>. Van </a:t>
            </a:r>
            <a:r>
              <a:rPr lang="en-US" sz="900" dirty="0" err="1">
                <a:solidFill>
                  <a:srgbClr val="333333"/>
                </a:solidFill>
              </a:rPr>
              <a:t>Poppel</a:t>
            </a:r>
            <a:r>
              <a:rPr lang="en-US" sz="900" dirty="0">
                <a:solidFill>
                  <a:srgbClr val="333333"/>
                </a:solidFill>
              </a:rPr>
              <a:t> H, </a:t>
            </a:r>
            <a:r>
              <a:rPr lang="en-US" sz="900" dirty="0" err="1">
                <a:solidFill>
                  <a:srgbClr val="333333"/>
                </a:solidFill>
              </a:rPr>
              <a:t>Abrahamsson</a:t>
            </a:r>
            <a:r>
              <a:rPr lang="en-US" sz="900" dirty="0">
                <a:solidFill>
                  <a:srgbClr val="333333"/>
                </a:solidFill>
              </a:rPr>
              <a:t> PA</a:t>
            </a:r>
            <a:r>
              <a:rPr lang="en-US" sz="900" i="1" dirty="0">
                <a:solidFill>
                  <a:srgbClr val="333333"/>
                </a:solidFill>
              </a:rPr>
              <a:t>. Int J Urol. </a:t>
            </a:r>
            <a:r>
              <a:rPr lang="en-US" sz="900" dirty="0">
                <a:solidFill>
                  <a:srgbClr val="333333"/>
                </a:solidFill>
              </a:rPr>
              <a:t>2020;27(10):830-837. 2.</a:t>
            </a:r>
            <a:r>
              <a:rPr lang="en-US" sz="900" dirty="0"/>
              <a:t> </a:t>
            </a:r>
            <a:r>
              <a:rPr lang="en-US" sz="900" dirty="0" err="1"/>
              <a:t>Abufaraj</a:t>
            </a:r>
            <a:r>
              <a:rPr lang="en-US" sz="900" dirty="0"/>
              <a:t> M, et al. </a:t>
            </a:r>
            <a:r>
              <a:rPr lang="en-US" sz="900" i="1" dirty="0"/>
              <a:t>Eur Urol. </a:t>
            </a:r>
            <a:r>
              <a:rPr lang="en-US" sz="900" dirty="0"/>
              <a:t>2021;79(1):44-53. 3. </a:t>
            </a:r>
            <a:r>
              <a:rPr lang="en-US" sz="900" b="0" i="0" dirty="0" err="1">
                <a:solidFill>
                  <a:srgbClr val="212121"/>
                </a:solidFill>
                <a:effectLst/>
              </a:rPr>
              <a:t>Sciarra</a:t>
            </a:r>
            <a:r>
              <a:rPr lang="en-US" sz="900" b="0" i="0" dirty="0">
                <a:solidFill>
                  <a:srgbClr val="212121"/>
                </a:solidFill>
                <a:effectLst/>
              </a:rPr>
              <a:t> A, et al. </a:t>
            </a:r>
            <a:r>
              <a:rPr lang="en-US" sz="900" b="0" i="1" dirty="0">
                <a:solidFill>
                  <a:srgbClr val="212121"/>
                </a:solidFill>
                <a:effectLst/>
              </a:rPr>
              <a:t>Front Endocrinol (Lausanne)</a:t>
            </a:r>
            <a:r>
              <a:rPr lang="en-US" sz="900" b="0" i="0" dirty="0">
                <a:solidFill>
                  <a:srgbClr val="212121"/>
                </a:solidFill>
                <a:effectLst/>
              </a:rPr>
              <a:t>. 2021;12:695170. 4. Ma C, et al. </a:t>
            </a:r>
            <a:r>
              <a:rPr lang="en-US" sz="900" b="0" i="1" dirty="0">
                <a:solidFill>
                  <a:srgbClr val="212121"/>
                </a:solidFill>
                <a:effectLst/>
              </a:rPr>
              <a:t>Minerva </a:t>
            </a:r>
            <a:r>
              <a:rPr lang="en-US" sz="900" b="0" i="1" dirty="0" err="1">
                <a:solidFill>
                  <a:srgbClr val="212121"/>
                </a:solidFill>
                <a:effectLst/>
              </a:rPr>
              <a:t>Urol</a:t>
            </a:r>
            <a:r>
              <a:rPr lang="en-US" sz="900" b="0" i="1" dirty="0">
                <a:solidFill>
                  <a:srgbClr val="212121"/>
                </a:solidFill>
                <a:effectLst/>
              </a:rPr>
              <a:t> Nephrol</a:t>
            </a:r>
            <a:r>
              <a:rPr lang="en-US" sz="900" b="0" i="0" dirty="0">
                <a:solidFill>
                  <a:srgbClr val="212121"/>
                </a:solidFill>
                <a:effectLst/>
              </a:rPr>
              <a:t>. 2021;73(3):276-282</a:t>
            </a:r>
            <a:endParaRPr lang="en-US" sz="9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418F70-6989-4098-938B-95FEB58CC4C0}"/>
              </a:ext>
            </a:extLst>
          </p:cNvPr>
          <p:cNvSpPr txBox="1"/>
          <p:nvPr/>
        </p:nvSpPr>
        <p:spPr>
          <a:xfrm>
            <a:off x="327025" y="4162163"/>
            <a:ext cx="8489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CV, cardiovascular; ED, erectile dysfunction.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79E31D-8B03-4A89-89E8-D3BEA2EA5A8B}"/>
              </a:ext>
            </a:extLst>
          </p:cNvPr>
          <p:cNvSpPr txBox="1"/>
          <p:nvPr/>
        </p:nvSpPr>
        <p:spPr>
          <a:xfrm>
            <a:off x="4622297" y="1635593"/>
            <a:ext cx="4305351" cy="1754326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GnRH antagonists</a:t>
            </a:r>
            <a:r>
              <a:rPr lang="en-US" dirty="0">
                <a:solidFill>
                  <a:schemeClr val="bg1"/>
                </a:solidFill>
              </a:rPr>
              <a:t>, compared with agonists, are associated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Significantly lower overall mortality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Lower CV events? (based on data from trials with short follow-up duration)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18BC3B-A50A-4C67-9DC6-D50953FA230D}"/>
              </a:ext>
            </a:extLst>
          </p:cNvPr>
          <p:cNvSpPr txBox="1"/>
          <p:nvPr/>
        </p:nvSpPr>
        <p:spPr>
          <a:xfrm>
            <a:off x="274934" y="1626820"/>
            <a:ext cx="4246770" cy="1754326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GnRH agonists</a:t>
            </a:r>
            <a:r>
              <a:rPr lang="en-US" dirty="0">
                <a:solidFill>
                  <a:schemeClr val="bg1"/>
                </a:solidFill>
              </a:rPr>
              <a:t>, compared to antagonists, are associated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Lower impact on libido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Lower incidence of hot flushes, ED, back pain, weight gain, and constipation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Lower injection site reactions</a:t>
            </a:r>
          </a:p>
        </p:txBody>
      </p:sp>
    </p:spTree>
    <p:extLst>
      <p:ext uri="{BB962C8B-B14F-4D97-AF65-F5344CB8AC3E}">
        <p14:creationId xmlns:p14="http://schemas.microsoft.com/office/powerpoint/2010/main" val="31832435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EC40F-0C67-C549-8A09-0A33CA980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78" y="131161"/>
            <a:ext cx="8761615" cy="6308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HERO: A Phase 3 Study Comparing </a:t>
            </a:r>
            <a:r>
              <a:rPr lang="en-US" sz="3200" b="1" dirty="0" err="1"/>
              <a:t>Relugolix</a:t>
            </a:r>
            <a:r>
              <a:rPr lang="en-US" sz="3200" b="1" dirty="0"/>
              <a:t> to Leuprolide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FC4E72-4583-9A4D-97AF-BB6A8F0886B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72078" y="4507706"/>
            <a:ext cx="5788985" cy="548879"/>
          </a:xfrm>
        </p:spPr>
        <p:txBody>
          <a:bodyPr/>
          <a:lstStyle/>
          <a:p>
            <a:pPr marL="0" indent="0">
              <a:buNone/>
            </a:pPr>
            <a:r>
              <a:rPr lang="en-US" sz="825" dirty="0"/>
              <a:t>Shore ND, et al. </a:t>
            </a:r>
            <a:r>
              <a:rPr lang="en-US" sz="825" i="1" dirty="0"/>
              <a:t>N </a:t>
            </a:r>
            <a:r>
              <a:rPr lang="en-US" sz="825" i="1" dirty="0" err="1"/>
              <a:t>Engl</a:t>
            </a:r>
            <a:r>
              <a:rPr lang="en-US" sz="825" i="1" dirty="0"/>
              <a:t> J Med. </a:t>
            </a:r>
            <a:r>
              <a:rPr lang="en-US" sz="825" dirty="0"/>
              <a:t>2020;382(23):2187-2196.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B91A5-8FE2-4F6F-86C2-58EE5AA00B27}"/>
              </a:ext>
            </a:extLst>
          </p:cNvPr>
          <p:cNvSpPr txBox="1"/>
          <p:nvPr/>
        </p:nvSpPr>
        <p:spPr>
          <a:xfrm>
            <a:off x="327025" y="4076819"/>
            <a:ext cx="8489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 err="1"/>
              <a:t>a</a:t>
            </a:r>
            <a:r>
              <a:rPr lang="en-US" sz="1100" dirty="0" err="1"/>
              <a:t>Number</a:t>
            </a:r>
            <a:r>
              <a:rPr lang="en-US" sz="1100" dirty="0"/>
              <a:t> of patients enrolled in the study</a:t>
            </a:r>
          </a:p>
          <a:p>
            <a:r>
              <a:rPr lang="en-US" sz="1100" dirty="0"/>
              <a:t>CI, confidence interval; CV, cardiovascular; HR, hazard ratio.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6D633D5-1560-4D3A-A3EE-0C0D98E22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918697"/>
              </p:ext>
            </p:extLst>
          </p:nvPr>
        </p:nvGraphicFramePr>
        <p:xfrm>
          <a:off x="327025" y="866980"/>
          <a:ext cx="8525972" cy="26739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98946">
                  <a:extLst>
                    <a:ext uri="{9D8B030D-6E8A-4147-A177-3AD203B41FA5}">
                      <a16:colId xmlns:a16="http://schemas.microsoft.com/office/drawing/2014/main" val="1453858250"/>
                    </a:ext>
                  </a:extLst>
                </a:gridCol>
                <a:gridCol w="648586">
                  <a:extLst>
                    <a:ext uri="{9D8B030D-6E8A-4147-A177-3AD203B41FA5}">
                      <a16:colId xmlns:a16="http://schemas.microsoft.com/office/drawing/2014/main" val="2610010101"/>
                    </a:ext>
                  </a:extLst>
                </a:gridCol>
                <a:gridCol w="2049305">
                  <a:extLst>
                    <a:ext uri="{9D8B030D-6E8A-4147-A177-3AD203B41FA5}">
                      <a16:colId xmlns:a16="http://schemas.microsoft.com/office/drawing/2014/main" val="3580026409"/>
                    </a:ext>
                  </a:extLst>
                </a:gridCol>
                <a:gridCol w="1969802">
                  <a:extLst>
                    <a:ext uri="{9D8B030D-6E8A-4147-A177-3AD203B41FA5}">
                      <a16:colId xmlns:a16="http://schemas.microsoft.com/office/drawing/2014/main" val="479398804"/>
                    </a:ext>
                  </a:extLst>
                </a:gridCol>
                <a:gridCol w="1059333">
                  <a:extLst>
                    <a:ext uri="{9D8B030D-6E8A-4147-A177-3AD203B41FA5}">
                      <a16:colId xmlns:a16="http://schemas.microsoft.com/office/drawing/2014/main" val="1741069975"/>
                    </a:ext>
                  </a:extLst>
                </a:gridCol>
              </a:tblGrid>
              <a:tr h="547681">
                <a:tc>
                  <a:txBody>
                    <a:bodyPr/>
                    <a:lstStyle/>
                    <a:p>
                      <a:r>
                        <a:rPr lang="en-US" sz="1400" dirty="0"/>
                        <a:t>Eligibility </a:t>
                      </a:r>
                      <a:r>
                        <a:rPr lang="en-US" sz="1400" dirty="0" err="1"/>
                        <a:t>Crieria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No.</a:t>
                      </a:r>
                      <a:r>
                        <a:rPr lang="en-US" sz="1400" baseline="30000" dirty="0" err="1"/>
                        <a:t>a</a:t>
                      </a:r>
                      <a:endParaRPr 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Treatment Arms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Primary Endpoint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Follow-up 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037306"/>
                  </a:ext>
                </a:extLst>
              </a:tr>
              <a:tr h="2126292">
                <a:tc>
                  <a:txBody>
                    <a:bodyPr/>
                    <a:lstStyle/>
                    <a:p>
                      <a:r>
                        <a:rPr lang="en-US" sz="1400" dirty="0"/>
                        <a:t>CSPC including: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Biochemical or clinical relapse following definitive treatment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Newly diagnosed </a:t>
                      </a:r>
                      <a:r>
                        <a:rPr lang="en-US" sz="1400" dirty="0" err="1"/>
                        <a:t>mCSPC</a:t>
                      </a:r>
                      <a:endParaRPr lang="en-US" sz="14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Advanced localized disease unlikely to be cured by RT or surgery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Prior ADT allowed if &lt;18 months and discontinued &gt;3 months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Relugolix</a:t>
                      </a:r>
                      <a:r>
                        <a:rPr lang="en-US" sz="1400" b="1" dirty="0"/>
                        <a:t> (120 mg</a:t>
                      </a:r>
                    </a:p>
                    <a:p>
                      <a:r>
                        <a:rPr lang="en-US" sz="1400" b="1" dirty="0"/>
                        <a:t>oral daily);  n=622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Or 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b="1" dirty="0"/>
                        <a:t>Leuprolide (22.5 mg</a:t>
                      </a:r>
                    </a:p>
                    <a:p>
                      <a:r>
                        <a:rPr lang="en-US" sz="1400" b="1" dirty="0"/>
                        <a:t>subcutaneous every 3 months);  n=308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Sustained castration rate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96.70% with </a:t>
                      </a:r>
                      <a:r>
                        <a:rPr lang="en-US" sz="1400" dirty="0" err="1"/>
                        <a:t>relugolix</a:t>
                      </a:r>
                      <a:r>
                        <a:rPr lang="en-US" sz="1400" dirty="0"/>
                        <a:t> vs 88.80% with leuprolide; difference of  7.9% (4.1 to 11.8; </a:t>
                      </a:r>
                      <a:r>
                        <a:rPr lang="en-US" sz="1400" i="1" dirty="0"/>
                        <a:t>P</a:t>
                      </a:r>
                      <a:r>
                        <a:rPr lang="en-US" sz="1400" dirty="0"/>
                        <a:t> &lt;0.001 for superiority)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48 weeks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610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9010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EC40F-0C67-C549-8A09-0A33CA980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78" y="131161"/>
            <a:ext cx="8761615" cy="63083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HERO: Summary of Findings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FC4E72-4583-9A4D-97AF-BB6A8F0886B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72078" y="4507706"/>
            <a:ext cx="5788985" cy="548879"/>
          </a:xfrm>
        </p:spPr>
        <p:txBody>
          <a:bodyPr/>
          <a:lstStyle/>
          <a:p>
            <a:pPr marL="0" indent="0">
              <a:buNone/>
            </a:pPr>
            <a:r>
              <a:rPr lang="en-US" sz="825" dirty="0"/>
              <a:t>Shore ND, et al. </a:t>
            </a:r>
            <a:r>
              <a:rPr lang="en-US" sz="825" i="1" dirty="0"/>
              <a:t>N </a:t>
            </a:r>
            <a:r>
              <a:rPr lang="en-US" sz="825" i="1" dirty="0" err="1"/>
              <a:t>Engl</a:t>
            </a:r>
            <a:r>
              <a:rPr lang="en-US" sz="825" i="1" dirty="0"/>
              <a:t> J Med. </a:t>
            </a:r>
            <a:r>
              <a:rPr lang="en-US" sz="825" dirty="0"/>
              <a:t>2020;382(23):2187-2196.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A164F0-0916-4624-930A-69381985F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05" y="585159"/>
            <a:ext cx="8845638" cy="376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285750" indent="-28575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334963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sz="2000" b="0" dirty="0">
                <a:latin typeface="+mn-lt"/>
              </a:rPr>
              <a:t>Secondary endpoints: 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baseline="30000" dirty="0">
                <a:latin typeface="+mn-lt"/>
              </a:rPr>
              <a:t>Cumulative probability of castration on day 4 (</a:t>
            </a:r>
            <a:r>
              <a:rPr lang="en-US" sz="1800" b="0" baseline="30000" dirty="0" err="1">
                <a:latin typeface="+mn-lt"/>
              </a:rPr>
              <a:t>relugolix</a:t>
            </a:r>
            <a:r>
              <a:rPr lang="en-US" sz="1800" b="0" baseline="30000" dirty="0">
                <a:latin typeface="+mn-lt"/>
              </a:rPr>
              <a:t> vs leuprolide; 56.0% vs 0%) and on day 15 (98.7% vs 12.0%)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baseline="30000" dirty="0">
                <a:latin typeface="+mn-lt"/>
              </a:rPr>
              <a:t>T suppression to profound castrate levels (&lt;20 ng per deciliter) on day 15 (78.4% vs 1.0%)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baseline="30000" dirty="0">
                <a:latin typeface="+mn-lt"/>
              </a:rPr>
              <a:t>Confirmed PSA response at day 15 79.4% vs 19.8% (</a:t>
            </a:r>
            <a:r>
              <a:rPr lang="en-US" sz="1800" b="0" i="1" baseline="30000" dirty="0">
                <a:latin typeface="+mn-lt"/>
              </a:rPr>
              <a:t>p</a:t>
            </a:r>
            <a:r>
              <a:rPr lang="en-US" sz="1800" b="0" baseline="30000" dirty="0">
                <a:latin typeface="+mn-lt"/>
              </a:rPr>
              <a:t>&lt;0.001)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aseline="30000" dirty="0">
                <a:latin typeface="+mn-lt"/>
              </a:rPr>
              <a:t>All key secondary end points showed superiority of </a:t>
            </a:r>
            <a:r>
              <a:rPr lang="en-US" sz="1900" baseline="30000" dirty="0" err="1">
                <a:latin typeface="+mn-lt"/>
              </a:rPr>
              <a:t>relugolix</a:t>
            </a:r>
            <a:r>
              <a:rPr lang="en-US" sz="1900" baseline="30000" dirty="0">
                <a:latin typeface="+mn-lt"/>
              </a:rPr>
              <a:t> over leuprolide (</a:t>
            </a:r>
            <a:r>
              <a:rPr lang="en-US" sz="1900" i="1" baseline="30000" dirty="0">
                <a:latin typeface="+mn-lt"/>
              </a:rPr>
              <a:t>p</a:t>
            </a:r>
            <a:r>
              <a:rPr lang="en-US" sz="1900" baseline="30000" dirty="0">
                <a:latin typeface="+mn-lt"/>
              </a:rPr>
              <a:t>&lt;0.001)</a:t>
            </a:r>
            <a:endParaRPr lang="en-US" sz="1900" b="0" baseline="30000" dirty="0">
              <a:latin typeface="+mn-lt"/>
            </a:endParaRPr>
          </a:p>
          <a:p>
            <a:pPr marL="0" indent="0">
              <a:lnSpc>
                <a:spcPct val="150000"/>
              </a:lnSpc>
            </a:pPr>
            <a:r>
              <a:rPr lang="en-US" sz="2000" b="0" dirty="0">
                <a:latin typeface="+mn-lt"/>
              </a:rPr>
              <a:t>Summary of AEs: 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baseline="30000" dirty="0">
                <a:latin typeface="+mn-lt"/>
              </a:rPr>
              <a:t>Hot flash was the most common AE in both groups (54.3% vs 51.6%)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baseline="30000" dirty="0">
                <a:latin typeface="+mn-lt"/>
              </a:rPr>
              <a:t>Diarrhea higher with </a:t>
            </a:r>
            <a:r>
              <a:rPr lang="en-US" sz="1800" b="0" baseline="30000" dirty="0" err="1">
                <a:latin typeface="+mn-lt"/>
              </a:rPr>
              <a:t>relugolix</a:t>
            </a:r>
            <a:r>
              <a:rPr lang="en-US" sz="1800" b="0" baseline="30000" dirty="0">
                <a:latin typeface="+mn-lt"/>
              </a:rPr>
              <a:t> than leuprolide (12.2% vs 6.8%)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baseline="30000" dirty="0">
                <a:latin typeface="+mn-lt"/>
              </a:rPr>
              <a:t>Fatal events reported in 1.1% vs 2.9%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aseline="30000" dirty="0">
                <a:latin typeface="+mn-lt"/>
              </a:rPr>
              <a:t>MACE after 48 weeks of treatment was 2.9% (exact 95% CI, 1.7 to 4.5) vs 6.2% (exact 95% CI, 3.8 to 9.5)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aseline="30000" dirty="0">
                <a:latin typeface="+mn-lt"/>
              </a:rPr>
              <a:t>Incidence rates were consistent with a 54% lower risk (hazard ratio, 0.46; 95% CI, 0.24 to 0.88) of MACE with </a:t>
            </a:r>
            <a:r>
              <a:rPr lang="en-US" sz="1900" baseline="30000" dirty="0" err="1">
                <a:latin typeface="+mn-lt"/>
              </a:rPr>
              <a:t>relugolix</a:t>
            </a:r>
            <a:r>
              <a:rPr lang="en-US" sz="1900" baseline="30000" dirty="0">
                <a:latin typeface="+mn-lt"/>
              </a:rPr>
              <a:t> than leuprolide</a:t>
            </a:r>
          </a:p>
          <a:p>
            <a:pPr marL="0" indent="0">
              <a:lnSpc>
                <a:spcPct val="150000"/>
              </a:lnSpc>
            </a:pPr>
            <a:endParaRPr lang="en-US" sz="1800" b="0" dirty="0">
              <a:latin typeface="+mn-lt"/>
            </a:endParaRPr>
          </a:p>
          <a:p>
            <a:pPr marL="0" indent="0">
              <a:lnSpc>
                <a:spcPct val="150000"/>
              </a:lnSpc>
            </a:pPr>
            <a:endParaRPr lang="en-US" sz="1800" b="0" dirty="0">
              <a:latin typeface="+mn-lt"/>
            </a:endParaRP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b="0" dirty="0">
              <a:latin typeface="+mn-lt"/>
            </a:endParaRPr>
          </a:p>
          <a:p>
            <a:pPr marL="0" indent="0">
              <a:lnSpc>
                <a:spcPct val="150000"/>
              </a:lnSpc>
            </a:pPr>
            <a:endParaRPr lang="en-US" sz="1800" b="0" dirty="0">
              <a:latin typeface="+mn-lt"/>
            </a:endParaRPr>
          </a:p>
          <a:p>
            <a:pPr>
              <a:lnSpc>
                <a:spcPct val="150000"/>
              </a:lnSpc>
              <a:buClr>
                <a:srgbClr val="1168B3"/>
              </a:buClr>
              <a:buFontTx/>
              <a:buChar char="•"/>
              <a:defRPr/>
            </a:pPr>
            <a:endParaRPr lang="en-US" altLang="en-US" sz="1800" b="0" kern="0" dirty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1168B3"/>
              </a:buClr>
              <a:buFontTx/>
              <a:buChar char="•"/>
              <a:defRPr/>
            </a:pPr>
            <a:endParaRPr lang="en-US" altLang="en-US" sz="1800" b="0" kern="0" dirty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1168B3"/>
              </a:buClr>
              <a:buFontTx/>
              <a:buChar char="•"/>
              <a:defRPr/>
            </a:pPr>
            <a:endParaRPr lang="en-US" altLang="en-US" sz="1800" b="0" kern="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089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EC40F-0C67-C549-8A09-0A33CA980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107863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Oral </a:t>
            </a:r>
            <a:r>
              <a:rPr lang="en-US" sz="2800" b="1" dirty="0" err="1"/>
              <a:t>Relugolix</a:t>
            </a:r>
            <a:r>
              <a:rPr lang="en-US" sz="2800" b="1" dirty="0"/>
              <a:t> Approved for Treatment of APC Patients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FC4E72-4583-9A4D-97AF-BB6A8F0886B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72078" y="4507706"/>
            <a:ext cx="5788985" cy="548879"/>
          </a:xfrm>
        </p:spPr>
        <p:txBody>
          <a:bodyPr/>
          <a:lstStyle/>
          <a:p>
            <a:pPr marL="0" indent="0">
              <a:buNone/>
            </a:pPr>
            <a:r>
              <a:rPr lang="en-US" sz="825" dirty="0"/>
              <a:t>Shore ND, et al. </a:t>
            </a:r>
            <a:r>
              <a:rPr lang="en-US" sz="825" i="1" dirty="0"/>
              <a:t>N </a:t>
            </a:r>
            <a:r>
              <a:rPr lang="en-US" sz="825" i="1" dirty="0" err="1"/>
              <a:t>Engl</a:t>
            </a:r>
            <a:r>
              <a:rPr lang="en-US" sz="825" i="1" dirty="0"/>
              <a:t> J Med. </a:t>
            </a:r>
            <a:r>
              <a:rPr lang="en-US" sz="825" dirty="0"/>
              <a:t>2020;382(23):2187-2196.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77C3A-9B28-4483-AF9B-A31F6E3AF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06" y="950386"/>
            <a:ext cx="8845638" cy="321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285750" indent="-28575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334963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n-lt"/>
              </a:rPr>
              <a:t>Relugolix</a:t>
            </a:r>
            <a:r>
              <a:rPr lang="en-US" sz="1800" dirty="0">
                <a:latin typeface="+mn-lt"/>
              </a:rPr>
              <a:t> is the first and only oral GnRH antagonist approved by the US FDA for the treatment of patients with APC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Approval was based on data from the HERO study</a:t>
            </a:r>
          </a:p>
          <a:p>
            <a:pPr marL="714375" lvl="1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dirty="0" err="1">
                <a:latin typeface="+mn-lt"/>
              </a:rPr>
              <a:t>Relugolix</a:t>
            </a:r>
            <a:r>
              <a:rPr lang="en-US" sz="1400" b="0" dirty="0">
                <a:latin typeface="+mn-lt"/>
              </a:rPr>
              <a:t> induced rapid and sustained castration superior to that induced with leuprolide</a:t>
            </a:r>
          </a:p>
          <a:p>
            <a:pPr marL="714375" lvl="1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dirty="0">
                <a:latin typeface="+mn-lt"/>
              </a:rPr>
              <a:t>Difference in proportion of patients with castration through 48 weeks was 7.9%; 95% CI, 4.1 to 11.8; </a:t>
            </a:r>
            <a:r>
              <a:rPr lang="en-US" sz="1400" b="0" i="1" dirty="0">
                <a:latin typeface="+mn-lt"/>
              </a:rPr>
              <a:t>P</a:t>
            </a:r>
            <a:r>
              <a:rPr lang="en-US" sz="1400" b="0" dirty="0">
                <a:latin typeface="+mn-lt"/>
              </a:rPr>
              <a:t>&lt;0.001</a:t>
            </a:r>
          </a:p>
          <a:p>
            <a:pPr marL="714375" lvl="1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dirty="0">
                <a:latin typeface="+mn-lt"/>
              </a:rPr>
              <a:t>Proportion of patients with castrate T levels on day 4 was 56.0% with </a:t>
            </a:r>
            <a:r>
              <a:rPr lang="en-US" sz="1400" b="0" dirty="0" err="1">
                <a:latin typeface="+mn-lt"/>
              </a:rPr>
              <a:t>relugolix</a:t>
            </a:r>
            <a:r>
              <a:rPr lang="en-US" sz="1400" b="0" dirty="0">
                <a:latin typeface="+mn-lt"/>
              </a:rPr>
              <a:t> and 0% with leuprolide</a:t>
            </a:r>
          </a:p>
          <a:p>
            <a:pPr marL="714375" lvl="1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Incidence of MACE was 2.9% in the </a:t>
            </a:r>
            <a:r>
              <a:rPr lang="en-US" sz="1400" dirty="0" err="1">
                <a:latin typeface="+mn-lt"/>
              </a:rPr>
              <a:t>relugolix</a:t>
            </a:r>
            <a:r>
              <a:rPr lang="en-US" sz="1400" dirty="0">
                <a:latin typeface="+mn-lt"/>
              </a:rPr>
              <a:t> group, compared to 6.2% in the leuprolide group (HR, 0.46; 95% CI, 0.24 to 0.88)</a:t>
            </a:r>
          </a:p>
          <a:p>
            <a:pPr marL="714375" lvl="1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In the subgroup of patients with a reported medical history of MACE, MACE incidence was 3.6% vs 17.6%</a:t>
            </a:r>
          </a:p>
          <a:p>
            <a:pPr marL="714375" lvl="1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B91A5-8FE2-4F6F-86C2-58EE5AA00B27}"/>
              </a:ext>
            </a:extLst>
          </p:cNvPr>
          <p:cNvSpPr txBox="1"/>
          <p:nvPr/>
        </p:nvSpPr>
        <p:spPr>
          <a:xfrm>
            <a:off x="327025" y="4292968"/>
            <a:ext cx="8489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CI, confidence interval; CV, cardiovascular; HR, hazard ratio.</a:t>
            </a:r>
          </a:p>
        </p:txBody>
      </p:sp>
    </p:spTree>
    <p:extLst>
      <p:ext uri="{BB962C8B-B14F-4D97-AF65-F5344CB8AC3E}">
        <p14:creationId xmlns:p14="http://schemas.microsoft.com/office/powerpoint/2010/main" val="408310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D980656-A3BD-46B4-A902-E2C91C03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Exploring Optimal Therapeutic Options </a:t>
            </a:r>
            <a:br>
              <a:rPr lang="en-US" b="1" dirty="0"/>
            </a:b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Key Takeaways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F4D2E1-691C-4758-8F0D-4EBB0C1D1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05" y="956791"/>
            <a:ext cx="8845638" cy="330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285750" indent="-28575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334963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GnRH agonists and agonists, which are currently approved for ADT, act through different MOAs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Overall, GnRH agonists and antagonists appear equally effective in patients with advanced </a:t>
            </a:r>
            <a:r>
              <a:rPr lang="en-US" sz="1600" b="0" dirty="0" err="1">
                <a:latin typeface="+mn-lt"/>
              </a:rPr>
              <a:t>Pca</a:t>
            </a:r>
            <a:endParaRPr lang="en-US" sz="1600" b="0" dirty="0">
              <a:latin typeface="+mn-lt"/>
            </a:endParaRP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Based on key differences in their clinical effects and safety profiles, choice of class of agent for ADT needs to be individualized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Additional considerations for optimizing therapeutic options include disease features, patient characteristics and preferences, and treatment-related factors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The first oral GnRH antagonist, </a:t>
            </a:r>
            <a:r>
              <a:rPr lang="en-US" sz="1600" b="0" dirty="0" err="1">
                <a:latin typeface="+mn-lt"/>
              </a:rPr>
              <a:t>relugolix</a:t>
            </a:r>
            <a:r>
              <a:rPr lang="en-US" sz="1600" b="0" dirty="0">
                <a:latin typeface="+mn-lt"/>
              </a:rPr>
              <a:t>, was approved for treatment of advanced </a:t>
            </a:r>
            <a:r>
              <a:rPr lang="en-US" sz="1600" b="0" dirty="0" err="1">
                <a:latin typeface="+mn-lt"/>
              </a:rPr>
              <a:t>Pca</a:t>
            </a:r>
            <a:r>
              <a:rPr lang="en-US" sz="1600" b="0" dirty="0">
                <a:latin typeface="+mn-lt"/>
              </a:rPr>
              <a:t> late last year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The issue of CV morbidity and mortality with ADT, and differences between agonists and antagonists, continues to be an important area of investigation in </a:t>
            </a:r>
            <a:r>
              <a:rPr lang="en-US" sz="1600" b="0" dirty="0" err="1">
                <a:latin typeface="+mn-lt"/>
              </a:rPr>
              <a:t>Pca</a:t>
            </a:r>
            <a:r>
              <a:rPr lang="en-US" sz="1600" b="0" dirty="0">
                <a:latin typeface="+mn-lt"/>
              </a:rPr>
              <a:t> management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b="0" dirty="0">
              <a:latin typeface="+mn-lt"/>
            </a:endParaRPr>
          </a:p>
          <a:p>
            <a:pPr>
              <a:lnSpc>
                <a:spcPct val="150000"/>
              </a:lnSpc>
              <a:buClr>
                <a:srgbClr val="1168B3"/>
              </a:buClr>
              <a:buFontTx/>
              <a:buChar char="•"/>
              <a:defRPr/>
            </a:pPr>
            <a:endParaRPr lang="en-US" altLang="en-US" sz="1600" b="0" kern="0" dirty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1168B3"/>
              </a:buClr>
              <a:buFontTx/>
              <a:buChar char="•"/>
              <a:defRPr/>
            </a:pPr>
            <a:endParaRPr lang="en-US" altLang="en-US" sz="1600" b="0" kern="0" dirty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1168B3"/>
              </a:buClr>
              <a:buFontTx/>
              <a:buChar char="•"/>
              <a:defRPr/>
            </a:pPr>
            <a:endParaRPr lang="en-US" altLang="en-US" sz="1600" b="0" kern="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6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Mr. N (Case 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02519"/>
            <a:ext cx="7886700" cy="3050381"/>
          </a:xfrm>
        </p:spPr>
        <p:txBody>
          <a:bodyPr>
            <a:normAutofit/>
          </a:bodyPr>
          <a:lstStyle/>
          <a:p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ＭＳ Ｐゴシック" charset="-128"/>
              </a:rPr>
              <a:t>59-year-old male, positive family history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ＭＳ Ｐゴシック" charset="-128"/>
              </a:rPr>
              <a:t> of </a:t>
            </a:r>
            <a:r>
              <a:rPr kumimoji="0" lang="en-US" sz="16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ＭＳ Ｐゴシック" charset="-128"/>
              </a:rPr>
              <a:t>PCa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ＭＳ Ｐゴシック" charset="-128"/>
              </a:rPr>
              <a:t>, screening PSA 6.6, prostate exam unremarkable</a:t>
            </a:r>
          </a:p>
          <a:p>
            <a:r>
              <a:rPr lang="en-US" sz="1600" baseline="0" dirty="0">
                <a:solidFill>
                  <a:srgbClr val="000000"/>
                </a:solidFill>
                <a:ea typeface="ＭＳ Ｐゴシック" charset="-128"/>
              </a:rPr>
              <a:t>TRUS</a:t>
            </a:r>
            <a:r>
              <a:rPr lang="en-US" sz="1600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ＭＳ Ｐゴシック" charset="-128"/>
              </a:rPr>
              <a:t>bx</a:t>
            </a:r>
            <a:r>
              <a:rPr lang="en-US" sz="1600" dirty="0">
                <a:solidFill>
                  <a:srgbClr val="000000"/>
                </a:solidFill>
                <a:ea typeface="ＭＳ Ｐゴシック" charset="-128"/>
              </a:rPr>
              <a:t>: </a:t>
            </a:r>
            <a:r>
              <a:rPr lang="en-US" sz="1600" dirty="0"/>
              <a:t>Gleason 4+3=7 (grade group 3)</a:t>
            </a:r>
          </a:p>
          <a:p>
            <a:r>
              <a:rPr lang="en-US" sz="1600" dirty="0"/>
              <a:t>Robotic-assisted laparoscopic radical prostatectomy</a:t>
            </a:r>
          </a:p>
          <a:p>
            <a:pPr lvl="1"/>
            <a:r>
              <a:rPr lang="en-US" sz="1600" dirty="0"/>
              <a:t>Gleason 4+3=7 (grade group 3)	</a:t>
            </a:r>
          </a:p>
          <a:p>
            <a:r>
              <a:rPr lang="en-US" sz="1600" dirty="0"/>
              <a:t>PSA 3 months post op, undetectable</a:t>
            </a:r>
          </a:p>
          <a:p>
            <a:r>
              <a:rPr lang="en-US" sz="1600" dirty="0"/>
              <a:t>PSA 18 months 0.35</a:t>
            </a:r>
          </a:p>
          <a:p>
            <a:r>
              <a:rPr lang="en-US" sz="1600" dirty="0"/>
              <a:t>PSA 19 months 0.69</a:t>
            </a:r>
          </a:p>
          <a:p>
            <a:r>
              <a:rPr lang="en-US" sz="1600" dirty="0"/>
              <a:t>Recovered continence, potent with meds, ECOG PS 0, hypertensive on 2 medications, elevated lipids on medications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CC9423-8BD6-47A2-8CEA-10BBFA1C1A21}"/>
              </a:ext>
            </a:extLst>
          </p:cNvPr>
          <p:cNvSpPr txBox="1"/>
          <p:nvPr/>
        </p:nvSpPr>
        <p:spPr>
          <a:xfrm>
            <a:off x="250825" y="4232905"/>
            <a:ext cx="8642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ECOG, Eastern Cooperative Oncology Group; PS, performance status; PSA, prostate-specific antigen; TRUS bx; transrectal ultrasound  biopsy.  </a:t>
            </a:r>
          </a:p>
        </p:txBody>
      </p:sp>
    </p:spTree>
    <p:extLst>
      <p:ext uri="{BB962C8B-B14F-4D97-AF65-F5344CB8AC3E}">
        <p14:creationId xmlns:p14="http://schemas.microsoft.com/office/powerpoint/2010/main" val="27353528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020EA25-F71F-C744-BB82-B23E04C6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241931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Module 4:</a:t>
            </a:r>
            <a:br>
              <a:rPr lang="en-US" b="1" dirty="0">
                <a:solidFill>
                  <a:schemeClr val="accent6"/>
                </a:solidFill>
              </a:rPr>
            </a:br>
            <a:r>
              <a:rPr lang="en-US" b="1" dirty="0">
                <a:solidFill>
                  <a:schemeClr val="accent6"/>
                </a:solidFill>
              </a:rPr>
              <a:t>Patient Preferences: Preserving Wellbeing and Optimizing Treatment</a:t>
            </a:r>
          </a:p>
        </p:txBody>
      </p:sp>
    </p:spTree>
    <p:extLst>
      <p:ext uri="{BB962C8B-B14F-4D97-AF65-F5344CB8AC3E}">
        <p14:creationId xmlns:p14="http://schemas.microsoft.com/office/powerpoint/2010/main" val="31228210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21476"/>
          </a:xfrm>
        </p:spPr>
        <p:txBody>
          <a:bodyPr/>
          <a:lstStyle/>
          <a:p>
            <a:pPr algn="ctr"/>
            <a:r>
              <a:rPr lang="en-US" altLang="en-US" b="1" dirty="0"/>
              <a:t>Mr. T (Case 3)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995320"/>
            <a:ext cx="8371958" cy="2358231"/>
          </a:xfrm>
        </p:spPr>
        <p:txBody>
          <a:bodyPr>
            <a:noAutofit/>
          </a:bodyPr>
          <a:lstStyle/>
          <a:p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ＭＳ Ｐゴシック" charset="-128"/>
              </a:rPr>
              <a:t>77-year-old with recently diagnosed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ＭＳ Ｐゴシック" charset="-128"/>
              </a:rPr>
              <a:t> high volume Gleason 4+4 (Grade Group 4), </a:t>
            </a:r>
            <a:r>
              <a:rPr kumimoji="0" lang="en-US" sz="20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ＭＳ Ｐゴシック" charset="-128"/>
              </a:rPr>
              <a:t>iPSA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ＭＳ Ｐゴシック" charset="-128"/>
              </a:rPr>
              <a:t> 38 relocates into your community</a:t>
            </a:r>
          </a:p>
          <a:p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Bone scan/CT imaging without evidence of metastatic disease</a:t>
            </a:r>
          </a:p>
          <a:p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PMH s/p MI x 2, cardiac defibrillator in place, hypertension (3 medications), T2DM, hyperlipidemia (2 medications)</a:t>
            </a:r>
          </a:p>
          <a:p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ECOG PS 1-2</a:t>
            </a:r>
          </a:p>
          <a:p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Newly married, wants to be aggressive with regards disease management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84B56D-21DA-4F3E-89A2-071B0B108DB9}"/>
              </a:ext>
            </a:extLst>
          </p:cNvPr>
          <p:cNvSpPr txBox="1"/>
          <p:nvPr/>
        </p:nvSpPr>
        <p:spPr>
          <a:xfrm>
            <a:off x="295275" y="3758449"/>
            <a:ext cx="86423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CT, computed tomography; ECOG, Eastern Cooperative Oncology Group; MI, myocardial infarction; PMH, past medical history; PS, performance status; PSA, prostate-specific antigen; T2DM, type 2 diabetes mellitus; TRUS bx; transrectal ultrasound  biopsy.  </a:t>
            </a:r>
          </a:p>
        </p:txBody>
      </p:sp>
    </p:spTree>
    <p:extLst>
      <p:ext uri="{BB962C8B-B14F-4D97-AF65-F5344CB8AC3E}">
        <p14:creationId xmlns:p14="http://schemas.microsoft.com/office/powerpoint/2010/main" val="17492154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24759"/>
            <a:ext cx="8761615" cy="857250"/>
          </a:xfrm>
        </p:spPr>
        <p:txBody>
          <a:bodyPr/>
          <a:lstStyle/>
          <a:p>
            <a:r>
              <a:rPr lang="en-US" b="1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470814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63377" y="904619"/>
            <a:ext cx="5704114" cy="2887814"/>
          </a:xfrm>
        </p:spPr>
        <p:txBody>
          <a:bodyPr>
            <a:normAutofit/>
          </a:bodyPr>
          <a:lstStyle/>
          <a:p>
            <a:pPr marL="382477" lvl="1" indent="-382477">
              <a:buFont typeface="Arial" charset="0"/>
              <a:buChar char="•"/>
            </a:pPr>
            <a:r>
              <a:rPr lang="en-US" dirty="0" err="1">
                <a:ea typeface="ＭＳ Ｐゴシック" charset="0"/>
              </a:rPr>
              <a:t>mHSPC</a:t>
            </a:r>
            <a:r>
              <a:rPr lang="en-US" dirty="0">
                <a:ea typeface="ＭＳ Ｐゴシック" charset="0"/>
              </a:rPr>
              <a:t> incidence is:</a:t>
            </a:r>
            <a:r>
              <a:rPr lang="en-US" baseline="30000" dirty="0">
                <a:ea typeface="ＭＳ Ｐゴシック" charset="0"/>
              </a:rPr>
              <a:t>1-5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~3% in US and rising; 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~6% across Europe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~4%-10% in Latin America 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~60% in Asia-Pacific</a:t>
            </a:r>
          </a:p>
          <a:p>
            <a:r>
              <a:rPr lang="en-US" sz="18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Historically, androgen deprivation therapy (ADT) </a:t>
            </a:r>
            <a:br>
              <a:rPr lang="en-US" sz="18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</a:br>
            <a:r>
              <a:rPr lang="en-US" sz="18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has been the standard of care</a:t>
            </a:r>
            <a:r>
              <a:rPr lang="en-US" sz="1800" baseline="300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6</a:t>
            </a:r>
            <a:endParaRPr lang="en-US" sz="1800" dirty="0">
              <a:solidFill>
                <a:prstClr val="black"/>
              </a:solidFill>
            </a:endParaRPr>
          </a:p>
          <a:p>
            <a:r>
              <a:rPr lang="en-US" sz="1800" dirty="0">
                <a:solidFill>
                  <a:prstClr val="black"/>
                </a:solidFill>
              </a:rPr>
              <a:t>Progression to metastatic disease largely driven by reactivation of androgen receptor (AR) signaling</a:t>
            </a:r>
            <a:r>
              <a:rPr lang="en-US" sz="1800" baseline="30000" dirty="0">
                <a:solidFill>
                  <a:prstClr val="black"/>
                </a:solidFill>
              </a:rPr>
              <a:t>6</a:t>
            </a:r>
            <a:endParaRPr lang="en-US" sz="1800" dirty="0">
              <a:ea typeface="ＭＳ Ｐゴシック" charset="0"/>
            </a:endParaRPr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28650" y="149419"/>
            <a:ext cx="7886700" cy="621188"/>
          </a:xfrm>
        </p:spPr>
        <p:txBody>
          <a:bodyPr/>
          <a:lstStyle/>
          <a:p>
            <a:pPr algn="ctr" eaLnBrk="1" hangingPunct="1"/>
            <a:r>
              <a:rPr lang="en-US" b="1" dirty="0">
                <a:ea typeface="ＭＳ Ｐゴシック" charset="0"/>
                <a:cs typeface="ＭＳ Ｐゴシック" charset="0"/>
              </a:rPr>
              <a:t>De Novo Metastatic </a:t>
            </a:r>
            <a:r>
              <a:rPr lang="en-US" b="1" dirty="0" err="1">
                <a:ea typeface="ＭＳ Ｐゴシック" charset="0"/>
                <a:cs typeface="ＭＳ Ｐゴシック" charset="0"/>
              </a:rPr>
              <a:t>PCa</a:t>
            </a:r>
            <a:endParaRPr lang="en-US" b="1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1026" name="Picture 2" descr="C:\Users\MillsI\Pictures\nrurol_2015_254-f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713" y="785279"/>
            <a:ext cx="2919442" cy="28620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1"/>
          <p:cNvSpPr txBox="1"/>
          <p:nvPr/>
        </p:nvSpPr>
        <p:spPr>
          <a:xfrm>
            <a:off x="3115434" y="4527293"/>
            <a:ext cx="6028566" cy="466788"/>
          </a:xfrm>
          <a:prstGeom prst="rect">
            <a:avLst/>
          </a:prstGeom>
          <a:noFill/>
        </p:spPr>
        <p:txBody>
          <a:bodyPr wrap="square" lIns="50795" tIns="25397" rIns="50795" bIns="25397" rtlCol="0">
            <a:spAutoFit/>
          </a:bodyPr>
          <a:lstStyle/>
          <a:p>
            <a:pPr defTabSz="509969" fontAlgn="base">
              <a:spcBef>
                <a:spcPct val="50000"/>
              </a:spcBef>
              <a:spcAft>
                <a:spcPct val="0"/>
              </a:spcAft>
            </a:pPr>
            <a:r>
              <a:rPr lang="en-US" sz="900" dirty="0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1. Weiner AB et al. </a:t>
            </a:r>
            <a:r>
              <a:rPr lang="en-US" sz="900" i="1" dirty="0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Prostate Cancer Prostatic Dis</a:t>
            </a:r>
            <a:r>
              <a:rPr lang="en-US" sz="900" dirty="0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. 2016;19:395-397. 2. Buzzoni C et al. </a:t>
            </a:r>
            <a:r>
              <a:rPr lang="en-US" sz="900" i="1" dirty="0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Eur Urol</a:t>
            </a:r>
            <a:r>
              <a:rPr lang="en-US" sz="900" dirty="0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. 2015;68:885-890. 3. Chen R et al. </a:t>
            </a:r>
            <a:r>
              <a:rPr lang="en-US" sz="900" i="1" dirty="0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Asian J Urol</a:t>
            </a:r>
            <a:r>
              <a:rPr lang="en-US" sz="900" dirty="0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. 2014;1:15-29. 4. Ito K. </a:t>
            </a:r>
            <a:r>
              <a:rPr lang="en-US" sz="900" i="1" dirty="0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Nat Rev Urol</a:t>
            </a:r>
            <a:r>
              <a:rPr lang="en-US" sz="900" dirty="0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. 2014;11:15-29. 5. Nardi AC. </a:t>
            </a:r>
            <a:r>
              <a:rPr lang="en-US" sz="900" i="1" dirty="0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Int Braz J Urol</a:t>
            </a:r>
            <a:r>
              <a:rPr lang="en-US" sz="900" dirty="0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. 2012;38:155-166. 6. Yamaoka M et al. </a:t>
            </a:r>
            <a:r>
              <a:rPr lang="en-US" sz="900" i="1" dirty="0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Clin Cancer Res</a:t>
            </a:r>
            <a:r>
              <a:rPr lang="en-US" sz="900" dirty="0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. 2010;16:4319-4324.</a:t>
            </a:r>
            <a:endParaRPr lang="en-US" sz="900" dirty="0">
              <a:solidFill>
                <a:srgbClr val="333333"/>
              </a:solidFill>
              <a:ea typeface="Calibri" pitchFamily="34" charset="0"/>
              <a:cs typeface="ＭＳ Ｐゴシック" charset="0"/>
            </a:endParaRPr>
          </a:p>
        </p:txBody>
      </p:sp>
      <p:sp>
        <p:nvSpPr>
          <p:cNvPr id="8" name="ZoneTexte 1"/>
          <p:cNvSpPr txBox="1"/>
          <p:nvPr/>
        </p:nvSpPr>
        <p:spPr>
          <a:xfrm>
            <a:off x="5923713" y="3781374"/>
            <a:ext cx="3138748" cy="266734"/>
          </a:xfrm>
          <a:prstGeom prst="rect">
            <a:avLst/>
          </a:prstGeom>
          <a:noFill/>
        </p:spPr>
        <p:txBody>
          <a:bodyPr wrap="square" lIns="50795" tIns="25397" rIns="50795" bIns="25397" rtlCol="0">
            <a:spAutoFit/>
          </a:bodyPr>
          <a:lstStyle/>
          <a:p>
            <a:pPr defTabSz="509969" fontAlgn="base">
              <a:spcBef>
                <a:spcPct val="50000"/>
              </a:spcBef>
              <a:spcAft>
                <a:spcPct val="0"/>
              </a:spcAft>
            </a:pPr>
            <a:r>
              <a:rPr lang="en-US" sz="7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Narayanan S et al. </a:t>
            </a:r>
            <a:r>
              <a:rPr lang="en-US" sz="700" i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Nat Rev Urol</a:t>
            </a:r>
            <a:r>
              <a:rPr lang="en-US" sz="7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. 2016;13:47-60, with permission from Nature Publishing Group. </a:t>
            </a:r>
            <a:endParaRPr lang="en-US" sz="700" dirty="0">
              <a:solidFill>
                <a:prstClr val="black"/>
              </a:solidFill>
              <a:ea typeface="Calibri" pitchFamily="34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86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nagit_SNG83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3"/>
          <a:stretch/>
        </p:blipFill>
        <p:spPr>
          <a:xfrm>
            <a:off x="525799" y="594360"/>
            <a:ext cx="8028344" cy="3840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3064" y="4543880"/>
            <a:ext cx="60609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Finianos</a:t>
            </a:r>
            <a:r>
              <a:rPr lang="en-US" sz="9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A, et al. [published online ahead of print, 2017 Aug 31]. </a:t>
            </a:r>
            <a:r>
              <a:rPr lang="en-US" sz="900" i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 </a:t>
            </a:r>
            <a:r>
              <a:rPr lang="en-US" sz="900" i="1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Genitourin</a:t>
            </a:r>
            <a:r>
              <a:rPr lang="en-US" sz="900" i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Cancer</a:t>
            </a:r>
            <a:r>
              <a:rPr lang="en-US" sz="9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2017;S1558-7673(17)30247-1.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56BAE0B-D7FF-4BEC-9F49-043F52F1C752}"/>
              </a:ext>
            </a:extLst>
          </p:cNvPr>
          <p:cNvSpPr txBox="1">
            <a:spLocks/>
          </p:cNvSpPr>
          <p:nvPr/>
        </p:nvSpPr>
        <p:spPr>
          <a:xfrm>
            <a:off x="199478" y="131162"/>
            <a:ext cx="8761615" cy="60452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/>
              <a:t>Differences between de novo vs progressive metastatic </a:t>
            </a:r>
            <a:r>
              <a:rPr lang="en-US" sz="3000" dirty="0" err="1"/>
              <a:t>PCa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46209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2166"/>
            <a:ext cx="9144000" cy="617934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altLang="en-US" b="1" i="0" dirty="0">
                <a:latin typeface="+mj-lt"/>
                <a:ea typeface="Calibri" charset="0"/>
              </a:rPr>
              <a:t>Historical Perspective: Androgens and </a:t>
            </a:r>
            <a:r>
              <a:rPr lang="en-US" altLang="en-US" b="1" i="0" dirty="0" err="1">
                <a:latin typeface="+mj-lt"/>
                <a:ea typeface="Calibri" charset="0"/>
              </a:rPr>
              <a:t>PCa</a:t>
            </a:r>
            <a:endParaRPr lang="en-US" altLang="en-US" b="1" i="0" dirty="0">
              <a:latin typeface="+mj-lt"/>
              <a:ea typeface="Calibri" charset="0"/>
            </a:endParaRPr>
          </a:p>
        </p:txBody>
      </p:sp>
      <p:pic>
        <p:nvPicPr>
          <p:cNvPr id="532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3140" y="868271"/>
            <a:ext cx="5101641" cy="1496640"/>
          </a:xfrm>
          <a:ln w="127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56" y="2571751"/>
            <a:ext cx="3752947" cy="163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1"/>
          <p:cNvSpPr>
            <a:spLocks noChangeArrowheads="1"/>
          </p:cNvSpPr>
          <p:nvPr/>
        </p:nvSpPr>
        <p:spPr bwMode="auto">
          <a:xfrm>
            <a:off x="3995223" y="2548949"/>
            <a:ext cx="493322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lnSpc>
                <a:spcPct val="90000"/>
              </a:lnSpc>
              <a:spcBef>
                <a:spcPct val="50000"/>
              </a:spcBef>
              <a:buClr>
                <a:srgbClr val="FFCC00"/>
              </a:buClr>
              <a:buSzPct val="80000"/>
              <a:buChar char="•"/>
              <a:defRPr sz="3000" b="1">
                <a:solidFill>
                  <a:schemeClr val="accent1"/>
                </a:solidFill>
                <a:latin typeface="Times New Roman" charset="0"/>
              </a:defRPr>
            </a:lvl1pPr>
            <a:lvl2pPr marL="796925" indent="-2270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39825" indent="-2270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538288" indent="-1698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1995488" indent="-1698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452688" indent="-1698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09888" indent="-1698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367088" indent="-1698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24288" indent="-1698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altLang="en-US" sz="1800" b="0" dirty="0" err="1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Pca</a:t>
            </a:r>
            <a:r>
              <a:rPr lang="en-US" altLang="en-US" sz="1800" b="0" dirty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 is androgen dependent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altLang="en-US" sz="1800" b="0" dirty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AR highly expressed on </a:t>
            </a:r>
            <a:r>
              <a:rPr lang="en-US" altLang="en-US" sz="1800" b="0" dirty="0" err="1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PCa</a:t>
            </a:r>
            <a:r>
              <a:rPr lang="en-US" altLang="en-US" sz="1800" b="0" dirty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 cells and directly stimulates growth and survival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altLang="en-US" sz="1800" b="0" dirty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Androgen deprivation is the primary therapy for metastatic disease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29" y="868272"/>
            <a:ext cx="1067645" cy="149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175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49"/>
            <a:ext cx="9144000" cy="761286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altLang="en-US" sz="3100" b="1" i="0" dirty="0">
                <a:latin typeface="+mj-lt"/>
                <a:ea typeface="Calibri" charset="0"/>
              </a:rPr>
              <a:t>Advanced </a:t>
            </a:r>
            <a:r>
              <a:rPr lang="en-US" altLang="en-US" sz="3100" b="1" i="0" dirty="0" err="1">
                <a:latin typeface="+mj-lt"/>
                <a:ea typeface="Calibri" charset="0"/>
              </a:rPr>
              <a:t>PCa</a:t>
            </a:r>
            <a:r>
              <a:rPr lang="en-US" altLang="en-US" sz="3100" b="1" i="0" dirty="0">
                <a:latin typeface="+mj-lt"/>
                <a:ea typeface="Calibri" charset="0"/>
              </a:rPr>
              <a:t> management is based on disease states</a:t>
            </a:r>
            <a:r>
              <a:rPr lang="en-US" altLang="en-US" sz="3100" b="1" i="0" baseline="30000" dirty="0">
                <a:latin typeface="+mj-lt"/>
                <a:ea typeface="Calibri" charset="0"/>
              </a:rPr>
              <a:t>1-3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3BCA56-6207-439C-86F9-F288F4C5E86C}"/>
              </a:ext>
            </a:extLst>
          </p:cNvPr>
          <p:cNvGrpSpPr/>
          <p:nvPr/>
        </p:nvGrpSpPr>
        <p:grpSpPr>
          <a:xfrm>
            <a:off x="470718" y="818436"/>
            <a:ext cx="8460736" cy="2349330"/>
            <a:chOff x="793502" y="1481009"/>
            <a:chExt cx="11280981" cy="313244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70C3ABE-56F6-40B1-9D0F-740F243F003B}"/>
                </a:ext>
              </a:extLst>
            </p:cNvPr>
            <p:cNvSpPr/>
            <p:nvPr/>
          </p:nvSpPr>
          <p:spPr>
            <a:xfrm>
              <a:off x="793502" y="2915729"/>
              <a:ext cx="1618935" cy="546756"/>
            </a:xfrm>
            <a:custGeom>
              <a:avLst/>
              <a:gdLst>
                <a:gd name="connsiteX0" fmla="*/ 0 w 1618935"/>
                <a:gd name="connsiteY0" fmla="*/ 0 h 546756"/>
                <a:gd name="connsiteX1" fmla="*/ 1618935 w 1618935"/>
                <a:gd name="connsiteY1" fmla="*/ 0 h 546756"/>
                <a:gd name="connsiteX2" fmla="*/ 1618935 w 1618935"/>
                <a:gd name="connsiteY2" fmla="*/ 546756 h 546756"/>
                <a:gd name="connsiteX3" fmla="*/ 0 w 1618935"/>
                <a:gd name="connsiteY3" fmla="*/ 546756 h 546756"/>
                <a:gd name="connsiteX4" fmla="*/ 0 w 1618935"/>
                <a:gd name="connsiteY4" fmla="*/ 0 h 54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935" h="546756">
                  <a:moveTo>
                    <a:pt x="0" y="0"/>
                  </a:moveTo>
                  <a:lnTo>
                    <a:pt x="1618935" y="0"/>
                  </a:lnTo>
                  <a:lnTo>
                    <a:pt x="1618935" y="546756"/>
                  </a:lnTo>
                  <a:lnTo>
                    <a:pt x="0" y="5467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93" tIns="16193" rIns="16193" bIns="16193" numCol="1" spcCol="1270" anchor="b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75" b="1" dirty="0">
                  <a:solidFill>
                    <a:schemeClr val="bg1"/>
                  </a:solidFill>
                </a:rPr>
                <a:t>Clinically Localized Disease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545ECD5-224C-4A66-88BD-2554C3F5E01B}"/>
                </a:ext>
              </a:extLst>
            </p:cNvPr>
            <p:cNvSpPr/>
            <p:nvPr/>
          </p:nvSpPr>
          <p:spPr>
            <a:xfrm>
              <a:off x="3138498" y="2915729"/>
              <a:ext cx="2474038" cy="538968"/>
            </a:xfrm>
            <a:custGeom>
              <a:avLst/>
              <a:gdLst>
                <a:gd name="connsiteX0" fmla="*/ 0 w 3380567"/>
                <a:gd name="connsiteY0" fmla="*/ 0 h 988723"/>
                <a:gd name="connsiteX1" fmla="*/ 3380567 w 3380567"/>
                <a:gd name="connsiteY1" fmla="*/ 0 h 988723"/>
                <a:gd name="connsiteX2" fmla="*/ 3380567 w 3380567"/>
                <a:gd name="connsiteY2" fmla="*/ 988723 h 988723"/>
                <a:gd name="connsiteX3" fmla="*/ 0 w 3380567"/>
                <a:gd name="connsiteY3" fmla="*/ 988723 h 988723"/>
                <a:gd name="connsiteX4" fmla="*/ 0 w 3380567"/>
                <a:gd name="connsiteY4" fmla="*/ 0 h 98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0567" h="988723">
                  <a:moveTo>
                    <a:pt x="0" y="0"/>
                  </a:moveTo>
                  <a:lnTo>
                    <a:pt x="3380567" y="0"/>
                  </a:lnTo>
                  <a:lnTo>
                    <a:pt x="3380567" y="988723"/>
                  </a:lnTo>
                  <a:lnTo>
                    <a:pt x="0" y="988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chemeClr val="bg1"/>
                  </a:solidFill>
                </a:rPr>
                <a:t>Nonmetastatic Hormone-Sensitive </a:t>
              </a:r>
              <a:r>
                <a:rPr lang="en-US" sz="1200" b="1" dirty="0" err="1">
                  <a:solidFill>
                    <a:schemeClr val="bg1"/>
                  </a:solidFill>
                </a:rPr>
                <a:t>PCa</a:t>
              </a:r>
              <a:r>
                <a:rPr lang="en-US" sz="1200" b="1" dirty="0">
                  <a:solidFill>
                    <a:schemeClr val="bg1"/>
                  </a:solidFill>
                </a:rPr>
                <a:t> (HSPC/CSPC)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73DD852-B219-4933-ACC6-3AF5B117D87C}"/>
                </a:ext>
              </a:extLst>
            </p:cNvPr>
            <p:cNvSpPr/>
            <p:nvPr/>
          </p:nvSpPr>
          <p:spPr>
            <a:xfrm>
              <a:off x="6261879" y="4036182"/>
              <a:ext cx="2908119" cy="577267"/>
            </a:xfrm>
            <a:custGeom>
              <a:avLst/>
              <a:gdLst>
                <a:gd name="connsiteX0" fmla="*/ 0 w 2559116"/>
                <a:gd name="connsiteY0" fmla="*/ 0 h 533792"/>
                <a:gd name="connsiteX1" fmla="*/ 2559116 w 2559116"/>
                <a:gd name="connsiteY1" fmla="*/ 0 h 533792"/>
                <a:gd name="connsiteX2" fmla="*/ 2559116 w 2559116"/>
                <a:gd name="connsiteY2" fmla="*/ 533792 h 533792"/>
                <a:gd name="connsiteX3" fmla="*/ 0 w 2559116"/>
                <a:gd name="connsiteY3" fmla="*/ 533792 h 533792"/>
                <a:gd name="connsiteX4" fmla="*/ 0 w 2559116"/>
                <a:gd name="connsiteY4" fmla="*/ 0 h 53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9116" h="533792">
                  <a:moveTo>
                    <a:pt x="0" y="0"/>
                  </a:moveTo>
                  <a:lnTo>
                    <a:pt x="2559116" y="0"/>
                  </a:lnTo>
                  <a:lnTo>
                    <a:pt x="2559116" y="533792"/>
                  </a:lnTo>
                  <a:lnTo>
                    <a:pt x="0" y="53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chemeClr val="bg1"/>
                  </a:solidFill>
                </a:rPr>
                <a:t>Nonmetastatic Castration-Resistant </a:t>
              </a:r>
              <a:r>
                <a:rPr lang="en-US" sz="1200" b="1" dirty="0" err="1">
                  <a:solidFill>
                    <a:schemeClr val="bg1"/>
                  </a:solidFill>
                </a:rPr>
                <a:t>PCa</a:t>
              </a:r>
              <a:r>
                <a:rPr lang="en-US" sz="1200" b="1" dirty="0">
                  <a:solidFill>
                    <a:schemeClr val="bg1"/>
                  </a:solidFill>
                </a:rPr>
                <a:t> (CRPC)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67791DA-2758-4CEE-B5E0-227C6AF64DCE}"/>
                </a:ext>
              </a:extLst>
            </p:cNvPr>
            <p:cNvSpPr/>
            <p:nvPr/>
          </p:nvSpPr>
          <p:spPr>
            <a:xfrm>
              <a:off x="9796312" y="2768366"/>
              <a:ext cx="2278171" cy="694119"/>
            </a:xfrm>
            <a:custGeom>
              <a:avLst/>
              <a:gdLst>
                <a:gd name="connsiteX0" fmla="*/ 0 w 1680131"/>
                <a:gd name="connsiteY0" fmla="*/ 0 h 636436"/>
                <a:gd name="connsiteX1" fmla="*/ 1680131 w 1680131"/>
                <a:gd name="connsiteY1" fmla="*/ 0 h 636436"/>
                <a:gd name="connsiteX2" fmla="*/ 1680131 w 1680131"/>
                <a:gd name="connsiteY2" fmla="*/ 636436 h 636436"/>
                <a:gd name="connsiteX3" fmla="*/ 0 w 1680131"/>
                <a:gd name="connsiteY3" fmla="*/ 636436 h 636436"/>
                <a:gd name="connsiteX4" fmla="*/ 0 w 1680131"/>
                <a:gd name="connsiteY4" fmla="*/ 0 h 63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0131" h="636436">
                  <a:moveTo>
                    <a:pt x="0" y="0"/>
                  </a:moveTo>
                  <a:lnTo>
                    <a:pt x="1680131" y="0"/>
                  </a:lnTo>
                  <a:lnTo>
                    <a:pt x="1680131" y="636436"/>
                  </a:lnTo>
                  <a:lnTo>
                    <a:pt x="0" y="636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chemeClr val="bg1"/>
                  </a:solidFill>
                </a:rPr>
                <a:t>Metastatic CRPC 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chemeClr val="bg1"/>
                  </a:solidFill>
                </a:rPr>
                <a:t>(mCRPC) 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AE711C7-EE61-4BA1-9792-854DC9F7C453}"/>
                </a:ext>
              </a:extLst>
            </p:cNvPr>
            <p:cNvSpPr/>
            <p:nvPr/>
          </p:nvSpPr>
          <p:spPr>
            <a:xfrm>
              <a:off x="6261879" y="1481009"/>
              <a:ext cx="2908118" cy="673758"/>
            </a:xfrm>
            <a:custGeom>
              <a:avLst/>
              <a:gdLst>
                <a:gd name="connsiteX0" fmla="*/ 0 w 2754196"/>
                <a:gd name="connsiteY0" fmla="*/ 0 h 1099597"/>
                <a:gd name="connsiteX1" fmla="*/ 2754196 w 2754196"/>
                <a:gd name="connsiteY1" fmla="*/ 0 h 1099597"/>
                <a:gd name="connsiteX2" fmla="*/ 2754196 w 2754196"/>
                <a:gd name="connsiteY2" fmla="*/ 1099597 h 1099597"/>
                <a:gd name="connsiteX3" fmla="*/ 0 w 2754196"/>
                <a:gd name="connsiteY3" fmla="*/ 1099597 h 1099597"/>
                <a:gd name="connsiteX4" fmla="*/ 0 w 2754196"/>
                <a:gd name="connsiteY4" fmla="*/ 0 h 1099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4196" h="1099597">
                  <a:moveTo>
                    <a:pt x="0" y="0"/>
                  </a:moveTo>
                  <a:lnTo>
                    <a:pt x="2754196" y="0"/>
                  </a:lnTo>
                  <a:lnTo>
                    <a:pt x="2754196" y="1099597"/>
                  </a:lnTo>
                  <a:lnTo>
                    <a:pt x="0" y="10995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chemeClr val="bg1"/>
                  </a:solidFill>
                </a:rPr>
                <a:t>Metastatic Hormone-Sensitive/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chemeClr val="bg1"/>
                  </a:solidFill>
                </a:rPr>
                <a:t>Castration-Sensitive </a:t>
              </a:r>
              <a:r>
                <a:rPr lang="en-US" sz="1200" b="1" dirty="0" err="1">
                  <a:solidFill>
                    <a:schemeClr val="bg1"/>
                  </a:solidFill>
                </a:rPr>
                <a:t>PCa</a:t>
              </a:r>
              <a:r>
                <a:rPr lang="en-US" sz="1200" b="1" dirty="0">
                  <a:solidFill>
                    <a:schemeClr val="bg1"/>
                  </a:solidFill>
                </a:rPr>
                <a:t> (</a:t>
              </a:r>
              <a:r>
                <a:rPr lang="en-US" sz="1200" b="1" dirty="0" err="1">
                  <a:solidFill>
                    <a:schemeClr val="bg1"/>
                  </a:solidFill>
                </a:rPr>
                <a:t>mCSPC</a:t>
              </a:r>
              <a:r>
                <a:rPr lang="en-US" sz="1200" b="1" dirty="0">
                  <a:solidFill>
                    <a:schemeClr val="bg1"/>
                  </a:solidFill>
                </a:rPr>
                <a:t>)</a:t>
              </a: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3A48165-C4AE-4F05-91A8-BCAFBB42946E}"/>
              </a:ext>
            </a:extLst>
          </p:cNvPr>
          <p:cNvCxnSpPr>
            <a:cxnSpLocks/>
          </p:cNvCxnSpPr>
          <p:nvPr/>
        </p:nvCxnSpPr>
        <p:spPr>
          <a:xfrm>
            <a:off x="1684919" y="2061262"/>
            <a:ext cx="49948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D6AFD2D-4ABE-4E97-B04F-F5EA4A7CC1FA}"/>
              </a:ext>
            </a:extLst>
          </p:cNvPr>
          <p:cNvCxnSpPr>
            <a:cxnSpLocks/>
          </p:cNvCxnSpPr>
          <p:nvPr/>
        </p:nvCxnSpPr>
        <p:spPr>
          <a:xfrm flipV="1">
            <a:off x="4136633" y="1373040"/>
            <a:ext cx="562367" cy="5975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45EB9F5-76CD-45A3-8D29-227FB38D5EF3}"/>
              </a:ext>
            </a:extLst>
          </p:cNvPr>
          <p:cNvCxnSpPr>
            <a:cxnSpLocks/>
          </p:cNvCxnSpPr>
          <p:nvPr/>
        </p:nvCxnSpPr>
        <p:spPr>
          <a:xfrm>
            <a:off x="4136633" y="2084920"/>
            <a:ext cx="562367" cy="577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9EED047-2BAA-4491-BC14-06EC027600E1}"/>
              </a:ext>
            </a:extLst>
          </p:cNvPr>
          <p:cNvCxnSpPr>
            <a:cxnSpLocks/>
          </p:cNvCxnSpPr>
          <p:nvPr/>
        </p:nvCxnSpPr>
        <p:spPr>
          <a:xfrm>
            <a:off x="6601392" y="1401511"/>
            <a:ext cx="561409" cy="6524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FFF67CC-4AAE-428A-AB41-BF179A9E110C}"/>
              </a:ext>
            </a:extLst>
          </p:cNvPr>
          <p:cNvCxnSpPr>
            <a:cxnSpLocks/>
          </p:cNvCxnSpPr>
          <p:nvPr/>
        </p:nvCxnSpPr>
        <p:spPr>
          <a:xfrm flipV="1">
            <a:off x="6610176" y="2092956"/>
            <a:ext cx="552625" cy="569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D763786-D124-4C40-857D-12663476EB93}"/>
              </a:ext>
            </a:extLst>
          </p:cNvPr>
          <p:cNvSpPr txBox="1"/>
          <p:nvPr/>
        </p:nvSpPr>
        <p:spPr>
          <a:xfrm>
            <a:off x="420155" y="2333595"/>
            <a:ext cx="1749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397" indent="-127397">
              <a:buFont typeface="Arial" panose="020B0604020202020204" pitchFamily="34" charset="0"/>
              <a:buChar char="•"/>
            </a:pPr>
            <a:r>
              <a:rPr lang="en-US" sz="1200" dirty="0"/>
              <a:t>Active surveillance</a:t>
            </a:r>
          </a:p>
          <a:p>
            <a:pPr marL="127397" indent="-127397">
              <a:buFont typeface="Arial" panose="020B0604020202020204" pitchFamily="34" charset="0"/>
              <a:buChar char="•"/>
            </a:pPr>
            <a:r>
              <a:rPr lang="en-US" sz="1200" dirty="0"/>
              <a:t>Radiation ± ADT</a:t>
            </a:r>
          </a:p>
          <a:p>
            <a:pPr marL="127397" indent="-127397">
              <a:buFont typeface="Arial" panose="020B0604020202020204" pitchFamily="34" charset="0"/>
              <a:buChar char="•"/>
            </a:pPr>
            <a:r>
              <a:rPr lang="en-US" sz="1200" dirty="0"/>
              <a:t>Radical prostatectomy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34C5F89-AC9C-4732-A8FA-A5AC1B4C72B9}"/>
              </a:ext>
            </a:extLst>
          </p:cNvPr>
          <p:cNvSpPr txBox="1"/>
          <p:nvPr/>
        </p:nvSpPr>
        <p:spPr>
          <a:xfrm>
            <a:off x="2229464" y="2336769"/>
            <a:ext cx="1855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397" indent="-127397">
              <a:buFont typeface="Arial" panose="020B0604020202020204" pitchFamily="34" charset="0"/>
              <a:buChar char="•"/>
            </a:pPr>
            <a:r>
              <a:rPr lang="en-US" sz="1200" dirty="0"/>
              <a:t>Salvage focal treatment</a:t>
            </a:r>
          </a:p>
          <a:p>
            <a:pPr marL="127397" indent="-127397">
              <a:buFont typeface="Arial" panose="020B0604020202020204" pitchFamily="34" charset="0"/>
              <a:buChar char="•"/>
            </a:pPr>
            <a:r>
              <a:rPr lang="en-US" sz="1200" dirty="0"/>
              <a:t>Observation</a:t>
            </a:r>
          </a:p>
          <a:p>
            <a:pPr marL="127397" indent="-127397">
              <a:buFont typeface="Arial" panose="020B0604020202020204" pitchFamily="34" charset="0"/>
              <a:buChar char="•"/>
            </a:pPr>
            <a:r>
              <a:rPr lang="en-US" sz="1200" dirty="0"/>
              <a:t>Intermittent ADT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9B06C7-A0F2-47BE-B5E0-BF730E4362EE}"/>
              </a:ext>
            </a:extLst>
          </p:cNvPr>
          <p:cNvSpPr txBox="1"/>
          <p:nvPr/>
        </p:nvSpPr>
        <p:spPr>
          <a:xfrm>
            <a:off x="4629539" y="1352437"/>
            <a:ext cx="2330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397" indent="-127397">
              <a:buFont typeface="Arial" panose="020B0604020202020204" pitchFamily="34" charset="0"/>
              <a:buChar char="•"/>
            </a:pPr>
            <a:r>
              <a:rPr lang="en-US" sz="1200" dirty="0"/>
              <a:t>Primary ADT</a:t>
            </a:r>
          </a:p>
          <a:p>
            <a:pPr marL="127397" indent="-127397">
              <a:buFont typeface="Arial" panose="020B0604020202020204" pitchFamily="34" charset="0"/>
              <a:buChar char="•"/>
            </a:pPr>
            <a:r>
              <a:rPr lang="en-US" sz="1200" dirty="0"/>
              <a:t>High-volume/high-risk </a:t>
            </a:r>
            <a:r>
              <a:rPr lang="en-US" sz="1200" dirty="0" err="1"/>
              <a:t>disease</a:t>
            </a:r>
            <a:r>
              <a:rPr lang="en-US" sz="1200" baseline="30000" dirty="0" err="1"/>
              <a:t>a</a:t>
            </a:r>
            <a:r>
              <a:rPr lang="en-US" sz="1200" dirty="0"/>
              <a:t> </a:t>
            </a:r>
          </a:p>
          <a:p>
            <a:pPr marL="470297" lvl="1" indent="-127397">
              <a:buFont typeface="Arial" panose="020B0604020202020204" pitchFamily="34" charset="0"/>
              <a:buChar char="•"/>
            </a:pPr>
            <a:r>
              <a:rPr lang="en-US" sz="1200" dirty="0"/>
              <a:t>ADT + </a:t>
            </a:r>
            <a:r>
              <a:rPr lang="en-US" sz="1200" dirty="0" err="1"/>
              <a:t>docetaxel</a:t>
            </a:r>
            <a:r>
              <a:rPr lang="en-US" sz="1200" baseline="30000" dirty="0" err="1"/>
              <a:t>b</a:t>
            </a:r>
            <a:r>
              <a:rPr lang="en-US" sz="1200" dirty="0"/>
              <a:t> or </a:t>
            </a:r>
          </a:p>
          <a:p>
            <a:pPr marL="470297" lvl="1" indent="-127397">
              <a:buFont typeface="Arial" panose="020B0604020202020204" pitchFamily="34" charset="0"/>
              <a:buChar char="•"/>
            </a:pPr>
            <a:r>
              <a:rPr lang="en-US" sz="1200" dirty="0"/>
              <a:t>ADT + </a:t>
            </a:r>
            <a:r>
              <a:rPr lang="en-US" sz="1200" dirty="0" err="1"/>
              <a:t>AAP</a:t>
            </a:r>
            <a:r>
              <a:rPr lang="en-US" sz="1200" baseline="30000" dirty="0" err="1"/>
              <a:t>c</a:t>
            </a:r>
            <a:r>
              <a:rPr lang="en-US" sz="1200" dirty="0"/>
              <a:t> </a:t>
            </a:r>
          </a:p>
          <a:p>
            <a:r>
              <a:rPr lang="en-US" sz="1200" dirty="0"/>
              <a:t> 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A0836A2-0E77-4574-98CF-0AF45512399A}"/>
              </a:ext>
            </a:extLst>
          </p:cNvPr>
          <p:cNvSpPr txBox="1"/>
          <p:nvPr/>
        </p:nvSpPr>
        <p:spPr>
          <a:xfrm>
            <a:off x="4584474" y="3135159"/>
            <a:ext cx="233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397" indent="-127397">
              <a:buFont typeface="Arial" panose="020B0604020202020204" pitchFamily="34" charset="0"/>
              <a:buChar char="•"/>
            </a:pPr>
            <a:r>
              <a:rPr lang="en-US" sz="1200" dirty="0"/>
              <a:t>ADT to maintain castrate T levels</a:t>
            </a:r>
          </a:p>
          <a:p>
            <a:pPr marL="127397" indent="-127397">
              <a:buFont typeface="Arial" panose="020B0604020202020204" pitchFamily="34" charset="0"/>
              <a:buChar char="•"/>
            </a:pPr>
            <a:r>
              <a:rPr lang="en-US" sz="1200" dirty="0"/>
              <a:t>AR-axis targeted therapy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AEE27D4-9EF2-479F-8DA6-3A6BE00A6825}"/>
              </a:ext>
            </a:extLst>
          </p:cNvPr>
          <p:cNvSpPr txBox="1"/>
          <p:nvPr/>
        </p:nvSpPr>
        <p:spPr>
          <a:xfrm>
            <a:off x="7162800" y="2316284"/>
            <a:ext cx="1768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397" indent="-127397">
              <a:buFont typeface="Arial" panose="020B0604020202020204" pitchFamily="34" charset="0"/>
              <a:buChar char="•"/>
            </a:pPr>
            <a:r>
              <a:rPr lang="en-US" sz="1200" dirty="0"/>
              <a:t>Chemotherapy</a:t>
            </a:r>
          </a:p>
          <a:p>
            <a:pPr marL="127397" indent="-127397">
              <a:buFont typeface="Arial" panose="020B0604020202020204" pitchFamily="34" charset="0"/>
              <a:buChar char="•"/>
            </a:pPr>
            <a:r>
              <a:rPr lang="en-US" sz="1200" dirty="0"/>
              <a:t>Targeted therapy with PARP inhibitor</a:t>
            </a:r>
          </a:p>
          <a:p>
            <a:pPr marL="470297" lvl="1" indent="-127397">
              <a:buFont typeface="Arial" panose="020B0604020202020204" pitchFamily="34" charset="0"/>
              <a:buChar char="•"/>
            </a:pPr>
            <a:r>
              <a:rPr lang="en-US" sz="1200" dirty="0"/>
              <a:t>Olaparib</a:t>
            </a:r>
          </a:p>
          <a:p>
            <a:pPr marL="470297" lvl="1" indent="-127397">
              <a:buFont typeface="Arial" panose="020B0604020202020204" pitchFamily="34" charset="0"/>
              <a:buChar char="•"/>
            </a:pPr>
            <a:r>
              <a:rPr lang="en-US" sz="1200" dirty="0"/>
              <a:t>Rucaparib</a:t>
            </a:r>
          </a:p>
          <a:p>
            <a:pPr marL="127397" indent="-127397">
              <a:buFont typeface="Arial" panose="020B0604020202020204" pitchFamily="34" charset="0"/>
              <a:buChar char="•"/>
            </a:pPr>
            <a:r>
              <a:rPr lang="en-US" sz="1200" dirty="0"/>
              <a:t>Immunotherapy </a:t>
            </a:r>
          </a:p>
          <a:p>
            <a:pPr marL="470297" lvl="1" indent="-127397">
              <a:buFont typeface="Arial" panose="020B0604020202020204" pitchFamily="34" charset="0"/>
              <a:buChar char="•"/>
            </a:pPr>
            <a:r>
              <a:rPr lang="en-US" sz="1200" dirty="0"/>
              <a:t>Sipuleucel</a:t>
            </a:r>
          </a:p>
          <a:p>
            <a:pPr marL="470297" lvl="1" indent="-127397">
              <a:buFont typeface="Arial" panose="020B0604020202020204" pitchFamily="34" charset="0"/>
              <a:buChar char="•"/>
            </a:pPr>
            <a:r>
              <a:rPr lang="en-US" sz="1200" dirty="0"/>
              <a:t>Pembrolizumab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C9A32B8-AFA3-4617-923C-C5D365C00E26}"/>
              </a:ext>
            </a:extLst>
          </p:cNvPr>
          <p:cNvSpPr txBox="1"/>
          <p:nvPr/>
        </p:nvSpPr>
        <p:spPr>
          <a:xfrm>
            <a:off x="3050696" y="4497729"/>
            <a:ext cx="608606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333333"/>
                </a:solidFill>
                <a:latin typeface="BlinkMacSystemFont"/>
              </a:rPr>
              <a:t>1. Schaeffer E, et al. NCCN Clinical Practice Guidelines in Oncology. Prostate Cancer. Version 2.2021. </a:t>
            </a:r>
            <a:r>
              <a:rPr lang="en-US" sz="700" dirty="0">
                <a:solidFill>
                  <a:srgbClr val="0000FF"/>
                </a:solidFill>
                <a:latin typeface="BlinkMacSystemFon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https://www.nccn.org/professionals/physician_gls/pdf/prostate.</a:t>
            </a:r>
            <a:r>
              <a:rPr lang="en-US" sz="700" dirty="0">
                <a:solidFill>
                  <a:srgbClr val="333333"/>
                </a:solidFill>
                <a:latin typeface="BlinkMacSystemFon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</a:t>
            </a:r>
            <a:r>
              <a:rPr lang="en-US" sz="700" dirty="0">
                <a:solidFill>
                  <a:srgbClr val="333333"/>
                </a:solidFill>
                <a:latin typeface="BlinkMacSystemFont"/>
              </a:rPr>
              <a:t>. Published February 17, 2021. Accessed September 18,2021. </a:t>
            </a:r>
            <a:r>
              <a:rPr lang="en-US" sz="7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Initial Management of </a:t>
            </a:r>
            <a:r>
              <a:rPr lang="en-US" sz="7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Noncastrate</a:t>
            </a:r>
            <a:r>
              <a:rPr lang="en-US" sz="7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Advanced, Recurrent or Metastatic Prostate Cancer Algorithm. ASCO Guidelines. </a:t>
            </a:r>
            <a:r>
              <a:rPr lang="en-US" sz="7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https://www.asco.org/sites/new-www.asco.org/files/content-files/advocacy-and-policy/documents/2021-Mgmt-Noncastrate-Prostate-Algorithm.pdf</a:t>
            </a:r>
            <a:r>
              <a:rPr lang="en-US" sz="7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Published 2021. Accessed September 18, 2021. 3. Malone S, et al. [published online ahead of print, 2019 Apr 26]. </a:t>
            </a:r>
            <a:r>
              <a:rPr lang="en-US" sz="700" i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lang="en-US" sz="700" i="1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Urol</a:t>
            </a:r>
            <a:r>
              <a:rPr lang="en-US" sz="700" i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Assoc J. </a:t>
            </a:r>
            <a:r>
              <a:rPr lang="en-US" sz="7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2019;14(2):50-60.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EC6922D-88D7-4949-80EF-9901BE4E0E72}"/>
              </a:ext>
            </a:extLst>
          </p:cNvPr>
          <p:cNvSpPr txBox="1"/>
          <p:nvPr/>
        </p:nvSpPr>
        <p:spPr>
          <a:xfrm>
            <a:off x="104422" y="4100679"/>
            <a:ext cx="9032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0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Castrate</a:t>
            </a:r>
            <a:r>
              <a:rPr lang="en-US" sz="1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levels of testosterone. </a:t>
            </a:r>
            <a:r>
              <a:rPr lang="en-US" sz="1000" baseline="300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0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  <a:r>
              <a:rPr lang="en-US" sz="1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-volume disease in chemotherapy candidate. </a:t>
            </a:r>
            <a:r>
              <a:rPr lang="en-US" sz="1000" baseline="300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0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  <a:r>
              <a:rPr lang="en-US" sz="1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-risk disease, in chemotherapy-ineligible patient/refusal of chemotherapy.</a:t>
            </a:r>
          </a:p>
          <a:p>
            <a:r>
              <a:rPr lang="en-US" sz="1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ADT, androgen deprivation therapy; AR, androgen receptor; AAP; abiraterone acetate and prednisone/prednisolone; PARP, poly (ADP-ribose) polymerase.</a:t>
            </a:r>
          </a:p>
        </p:txBody>
      </p:sp>
    </p:spTree>
    <p:extLst>
      <p:ext uri="{BB962C8B-B14F-4D97-AF65-F5344CB8AC3E}">
        <p14:creationId xmlns:p14="http://schemas.microsoft.com/office/powerpoint/2010/main" val="237076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9969</TotalTime>
  <Words>9172</Words>
  <Application>Microsoft Office PowerPoint</Application>
  <PresentationFormat>On-screen Show (16:9)</PresentationFormat>
  <Paragraphs>837</Paragraphs>
  <Slides>59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</vt:lpstr>
      <vt:lpstr>BlinkMacSystemFont</vt:lpstr>
      <vt:lpstr>Calibri</vt:lpstr>
      <vt:lpstr>Calibri Light</vt:lpstr>
      <vt:lpstr>Carlito</vt:lpstr>
      <vt:lpstr>Courier New</vt:lpstr>
      <vt:lpstr>Lucida Sans</vt:lpstr>
      <vt:lpstr>Office Theme</vt:lpstr>
      <vt:lpstr>1_Office Theme</vt:lpstr>
      <vt:lpstr>PowerPoint Presentation</vt:lpstr>
      <vt:lpstr>Module 1 Androgen Deprivation Therapy: Clinical Differences </vt:lpstr>
      <vt:lpstr>Prostate cancer (PCa) is one of the most-commonly diagnosed cancers worldwide and in the United States</vt:lpstr>
      <vt:lpstr>5-Year relative survival of patients with advanced/metastatic PCa is 30.6%</vt:lpstr>
      <vt:lpstr>PCa develops through various stages</vt:lpstr>
      <vt:lpstr>De Novo Metastatic PCa</vt:lpstr>
      <vt:lpstr>PowerPoint Presentation</vt:lpstr>
      <vt:lpstr>Historical Perspective: Androgens and PCa</vt:lpstr>
      <vt:lpstr>Advanced PCa management is based on disease states1-3</vt:lpstr>
      <vt:lpstr>GnRH agonists and antagonists are approved for ADT1,2</vt:lpstr>
      <vt:lpstr>GnRH agonists and antagonists act through different MOAs1-5</vt:lpstr>
      <vt:lpstr>Module 2 Current State of Care in Advanced PCa</vt:lpstr>
      <vt:lpstr>Prognosis and therapeutic choice in mHSPC is based  on disease features1-4</vt:lpstr>
      <vt:lpstr>Although ADT is the foundation of mHSPC management, response may be short-lived, with progression to CRPC1-3</vt:lpstr>
      <vt:lpstr>Treatment Intensification Approaches Extend Survival in APC Patients</vt:lpstr>
      <vt:lpstr>TTCR &lt;12 months confers an OS disadvantage in mHSPC1</vt:lpstr>
      <vt:lpstr>Summary of Pivotal Trials of Treatment Intensification in mHSPC: Docetaxel</vt:lpstr>
      <vt:lpstr>Summary of Pivotal Trials of Treatment Intensification in mHSPC: AR Antagonists</vt:lpstr>
      <vt:lpstr>Optimal patient selection is a critical component of treatment decision-making, given the availability of multiple options1-5</vt:lpstr>
      <vt:lpstr>ADT monotherapy/intensification options in mHSPC need to be individualized1-7</vt:lpstr>
      <vt:lpstr>ADT intensification is underutilized in real-world practice1-4</vt:lpstr>
      <vt:lpstr>A phase 3 trial with a 2x2 factorial design in men with de novo high-risk mCSPC: Overall survival with abiraterone acetate plus prednisone  in PEACE-11,2</vt:lpstr>
      <vt:lpstr>Upfront ADT + Docetaxel + AA Triplet Regimen Improves rPFS in De Novo mCSPC1,2</vt:lpstr>
      <vt:lpstr>Selected Ongoing Trials of ADT Combinations in mHSPC</vt:lpstr>
      <vt:lpstr>Key Principles in Guideline-Directed mCSPC Management1-4</vt:lpstr>
      <vt:lpstr>Understanding of the adverse events (AEs) with ADT is critical</vt:lpstr>
      <vt:lpstr>Metabolic Complications Associated with ADT1-2</vt:lpstr>
      <vt:lpstr>Strategies for Managing Metabolic Complications1-2</vt:lpstr>
      <vt:lpstr>Impact of ADT on Muscle Tissue1-2</vt:lpstr>
      <vt:lpstr>Impact of ADT on Skeletal Tissue1-2</vt:lpstr>
      <vt:lpstr>Muscle-Related AEs Associated with ADT1-2</vt:lpstr>
      <vt:lpstr>Skeletal AEs Associated with ADT1-2</vt:lpstr>
      <vt:lpstr>Preventive Approaches for Managing ADT-Associated Musculoskeletal AEs1-3</vt:lpstr>
      <vt:lpstr>Neuropsychiatric Effects Associated with ADT1-4</vt:lpstr>
      <vt:lpstr>Managing ADT-Associated Neuropsychiatric Effects1-4</vt:lpstr>
      <vt:lpstr>Effects of ADT on Sexual Function</vt:lpstr>
      <vt:lpstr>ADT-Associated Vasomotor Symptoms1,2</vt:lpstr>
      <vt:lpstr>ADT-Related Side Effects and Strategies to Mitigate Them Key Takeaways</vt:lpstr>
      <vt:lpstr>ADT-Associated CV Morbidity</vt:lpstr>
      <vt:lpstr>PRONOUNCE- First Prospective Study Comparing the ASCVD Risk Profiles of GnRH Agonists and Antagonistsa</vt:lpstr>
      <vt:lpstr>PRONOUNCE: Summary of Findings</vt:lpstr>
      <vt:lpstr>Mr. G (Case 1)</vt:lpstr>
      <vt:lpstr>Mr. G: Imaging Results</vt:lpstr>
      <vt:lpstr>Current State of PCa Care Key Takeaways</vt:lpstr>
      <vt:lpstr>Current State of PCa Care Key Takeaways (continued)</vt:lpstr>
      <vt:lpstr>Module 3 Exploring Optimal Therapeutic Options </vt:lpstr>
      <vt:lpstr>Summary of GnRH Agonists for PCa Management</vt:lpstr>
      <vt:lpstr>Summary of GnRH Antagonists for PCa Management</vt:lpstr>
      <vt:lpstr>Summary of Oncologic Outcomes with GnRH Agonists and Antagonists</vt:lpstr>
      <vt:lpstr>Summary of Oncologic Outcomes with GnRH Agonists and Antagonists (continued)</vt:lpstr>
      <vt:lpstr>Summary of AEs/Toxicities with GnRH Agonists and  Antagonists1-3</vt:lpstr>
      <vt:lpstr>HERO: A Phase 3 Study Comparing Relugolix to Leuprolide</vt:lpstr>
      <vt:lpstr>HERO: Summary of Findings</vt:lpstr>
      <vt:lpstr>Oral Relugolix Approved for Treatment of APC Patients</vt:lpstr>
      <vt:lpstr>Exploring Optimal Therapeutic Options  Key Takeaways</vt:lpstr>
      <vt:lpstr>Mr. N (Case 2)</vt:lpstr>
      <vt:lpstr>Module 4: Patient Preferences: Preserving Wellbeing and Optimizing Treatment</vt:lpstr>
      <vt:lpstr>Mr. T (Case 3)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Suellen Evavold</cp:lastModifiedBy>
  <cp:revision>557</cp:revision>
  <dcterms:created xsi:type="dcterms:W3CDTF">2021-09-24T19:56:24Z</dcterms:created>
  <dcterms:modified xsi:type="dcterms:W3CDTF">2021-11-25T00:00:28Z</dcterms:modified>
</cp:coreProperties>
</file>